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embeddings/oleObject1.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2.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handoutMasterIdLst>
    <p:handoutMasterId r:id="rId60"/>
  </p:handoutMasterIdLst>
  <p:sldIdLst>
    <p:sldId id="372" r:id="rId2"/>
    <p:sldId id="371" r:id="rId3"/>
    <p:sldId id="273" r:id="rId4"/>
    <p:sldId id="414" r:id="rId5"/>
    <p:sldId id="357" r:id="rId6"/>
    <p:sldId id="355" r:id="rId7"/>
    <p:sldId id="309" r:id="rId8"/>
    <p:sldId id="310" r:id="rId9"/>
    <p:sldId id="311" r:id="rId10"/>
    <p:sldId id="312" r:id="rId11"/>
    <p:sldId id="313" r:id="rId12"/>
    <p:sldId id="315" r:id="rId13"/>
    <p:sldId id="328" r:id="rId14"/>
    <p:sldId id="316" r:id="rId15"/>
    <p:sldId id="373" r:id="rId16"/>
    <p:sldId id="374" r:id="rId17"/>
    <p:sldId id="408" r:id="rId18"/>
    <p:sldId id="409" r:id="rId19"/>
    <p:sldId id="410" r:id="rId20"/>
    <p:sldId id="411" r:id="rId21"/>
    <p:sldId id="412" r:id="rId22"/>
    <p:sldId id="413" r:id="rId23"/>
    <p:sldId id="395" r:id="rId24"/>
    <p:sldId id="369" r:id="rId25"/>
    <p:sldId id="396"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 id="388" r:id="rId39"/>
    <p:sldId id="389" r:id="rId40"/>
    <p:sldId id="390" r:id="rId41"/>
    <p:sldId id="391" r:id="rId42"/>
    <p:sldId id="392" r:id="rId43"/>
    <p:sldId id="393" r:id="rId44"/>
    <p:sldId id="397" r:id="rId45"/>
    <p:sldId id="415" r:id="rId46"/>
    <p:sldId id="394" r:id="rId47"/>
    <p:sldId id="398" r:id="rId48"/>
    <p:sldId id="399" r:id="rId49"/>
    <p:sldId id="400" r:id="rId50"/>
    <p:sldId id="401" r:id="rId51"/>
    <p:sldId id="402" r:id="rId52"/>
    <p:sldId id="403" r:id="rId53"/>
    <p:sldId id="404" r:id="rId54"/>
    <p:sldId id="405" r:id="rId55"/>
    <p:sldId id="407" r:id="rId56"/>
    <p:sldId id="406" r:id="rId57"/>
    <p:sldId id="326"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DC47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0" autoAdjust="0"/>
    <p:restoredTop sz="79724" autoAdjust="0"/>
  </p:normalViewPr>
  <p:slideViewPr>
    <p:cSldViewPr snapToGrid="0">
      <p:cViewPr varScale="1">
        <p:scale>
          <a:sx n="70" d="100"/>
          <a:sy n="70" d="100"/>
        </p:scale>
        <p:origin x="-1192"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7424"/>
    </p:cViewPr>
  </p:sorterViewPr>
  <p:notesViewPr>
    <p:cSldViewPr snapToGrid="0" snapToObjects="1">
      <p:cViewPr varScale="1">
        <p:scale>
          <a:sx n="125" d="100"/>
          <a:sy n="125" d="100"/>
        </p:scale>
        <p:origin x="-236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10/2/13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1559546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10/2/13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35784143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body" idx="1"/>
          </p:nvPr>
        </p:nvSpPr>
        <p:spPr>
          <a:xfrm>
            <a:off x="516434" y="4345214"/>
            <a:ext cx="5909964" cy="4112381"/>
          </a:xfrm>
          <a:noFill/>
          <a:ln>
            <a:noFill/>
          </a:ln>
        </p:spPr>
        <p:txBody>
          <a:bodyPr lIns="90470" tIns="44441" rIns="90470" bIns="44441"/>
          <a:lstStyle/>
          <a:p>
            <a:r>
              <a:rPr lang="en-US"/>
              <a:t>How does the memory hierarchy work?  Well it is rather simple, at least in principle.</a:t>
            </a:r>
          </a:p>
          <a:p>
            <a:r>
              <a:rPr lang="en-US"/>
              <a:t>In order to take advantage of the temporal locality, that is the locality in time, the memory hierarchy will keep those more recently accessed data items closer to the processor because chances are (points to the principle), the processor will access them again soon.</a:t>
            </a:r>
          </a:p>
          <a:p>
            <a:r>
              <a:rPr lang="en-US"/>
              <a:t>In order to take advantage of the spatial locality, not ONLY do we move the item that has just been accessed to the upper level, but we ALSO move the data items that are adjacent to it.</a:t>
            </a:r>
          </a:p>
          <a:p>
            <a:endParaRPr lang="en-US"/>
          </a:p>
          <a:p>
            <a:r>
              <a:rPr lang="en-US"/>
              <a:t>+1 = 15 min. (X:55)</a:t>
            </a:r>
          </a:p>
        </p:txBody>
      </p:sp>
      <p:sp>
        <p:nvSpPr>
          <p:cNvPr id="1512451" name="Rectangle 3"/>
          <p:cNvSpPr>
            <a:spLocks noGrp="1" noRot="1" noChangeAspect="1" noChangeArrowheads="1" noTextEdit="1"/>
          </p:cNvSpPr>
          <p:nvPr>
            <p:ph type="sldImg"/>
          </p:nvPr>
        </p:nvSpPr>
        <p:spPr>
          <a:xfrm>
            <a:off x="1165225" y="588963"/>
            <a:ext cx="4548188" cy="3413125"/>
          </a:xfr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Let’s use a specific example with realistic numbers: assume we have a 1 K word (4Kbyte) direct mapped cache with block size equals to 4 bytes (1 word).</a:t>
            </a:r>
          </a:p>
          <a:p>
            <a:r>
              <a:rPr lang="en-US"/>
              <a:t>In other words, each block associated with the cache tag will have 4 bytes in it (Row 1).</a:t>
            </a:r>
          </a:p>
          <a:p>
            <a:r>
              <a:rPr lang="en-US"/>
              <a:t>With Block Size equals to 4 bytes, the 2 least significant bits of the address will be used as byte select within the cache block.</a:t>
            </a:r>
          </a:p>
          <a:p>
            <a:r>
              <a:rPr lang="en-US"/>
              <a:t>Since the cache size is 1K word, the upper 32 minus 10+2 bits, or 20 bits of the address will be stored as cache tag.</a:t>
            </a:r>
          </a:p>
          <a:p>
            <a:r>
              <a:rPr lang="en-US"/>
              <a:t>The rest of the (10) address bits in the middle, that is bit 2 through 11, will be used as Cache Index to select the proper cache entry</a:t>
            </a:r>
          </a:p>
          <a:p>
            <a:endParaRPr lang="en-US"/>
          </a:p>
          <a:p>
            <a:r>
              <a:rPr lang="en-US"/>
              <a:t>Temporal!</a:t>
            </a:r>
          </a:p>
        </p:txBody>
      </p:sp>
      <p:sp>
        <p:nvSpPr>
          <p:cNvPr id="1605635"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6" name="Rectangle 2"/>
          <p:cNvSpPr>
            <a:spLocks noGrp="1" noRot="1" noChangeAspect="1" noChangeArrowheads="1" noTextEdit="1"/>
          </p:cNvSpPr>
          <p:nvPr>
            <p:ph type="sldImg"/>
          </p:nvPr>
        </p:nvSpPr>
        <p:spPr>
          <a:xfrm>
            <a:off x="1162050" y="587375"/>
            <a:ext cx="4552950" cy="3416300"/>
          </a:xfrm>
        </p:spPr>
      </p:sp>
      <p:sp>
        <p:nvSpPr>
          <p:cNvPr id="1593347" name="Rectangle 3"/>
          <p:cNvSpPr>
            <a:spLocks noGrp="1" noChangeArrowheads="1"/>
          </p:cNvSpPr>
          <p:nvPr>
            <p:ph type="body" idx="1"/>
          </p:nvPr>
        </p:nvSpPr>
        <p:spPr>
          <a:xfrm>
            <a:off x="516434" y="4343704"/>
            <a:ext cx="5909964" cy="4113892"/>
          </a:xfrm>
          <a:ln/>
        </p:spPr>
        <p:txBody>
          <a:bodyPr lIns="91422" tIns="45711" rIns="91422" bIns="45711"/>
          <a:lstStyle/>
          <a:p>
            <a:r>
              <a:rPr lang="en-US"/>
              <a:t>For class handout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Rectangle 2"/>
          <p:cNvSpPr>
            <a:spLocks noGrp="1" noRot="1" noChangeAspect="1" noChangeArrowheads="1" noTextEdit="1"/>
          </p:cNvSpPr>
          <p:nvPr>
            <p:ph type="sldImg"/>
          </p:nvPr>
        </p:nvSpPr>
        <p:spPr>
          <a:xfrm>
            <a:off x="1162050" y="587375"/>
            <a:ext cx="4552950" cy="3416300"/>
          </a:xfrm>
        </p:spPr>
      </p:sp>
      <p:sp>
        <p:nvSpPr>
          <p:cNvPr id="1661955" name="Rectangle 3"/>
          <p:cNvSpPr>
            <a:spLocks noGrp="1" noChangeArrowheads="1"/>
          </p:cNvSpPr>
          <p:nvPr>
            <p:ph type="body" idx="1"/>
          </p:nvPr>
        </p:nvSpPr>
        <p:spPr>
          <a:xfrm>
            <a:off x="516434" y="4343704"/>
            <a:ext cx="5909964" cy="4113892"/>
          </a:xfrm>
          <a:ln/>
        </p:spPr>
        <p:txBody>
          <a:bodyPr lIns="91422" tIns="45711" rIns="91422" bIns="45711"/>
          <a:lstStyle/>
          <a:p>
            <a:r>
              <a:rPr lang="en-US"/>
              <a:t>For lecture</a:t>
            </a:r>
          </a:p>
          <a:p>
            <a:r>
              <a:rPr lang="en-US"/>
              <a:t>Valid bit indicates whether an entry contains valid information – if the bit is not set, there cannot be a match for this block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to take advantage for spatial locality want a cache block that is larger than word word in size.</a:t>
            </a:r>
          </a:p>
        </p:txBody>
      </p:sp>
      <p:sp>
        <p:nvSpPr>
          <p:cNvPr id="1619971"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54</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1A90DE24-C025-3A4C-8243-423BDA851E43}" type="slidenum">
              <a:rPr lang="en-US"/>
              <a:pPr/>
              <a:t>5</a:t>
            </a:fld>
            <a:endParaRPr lang="en-US"/>
          </a:p>
        </p:txBody>
      </p:sp>
      <p:sp>
        <p:nvSpPr>
          <p:cNvPr id="1059842" name="Rectangle 2"/>
          <p:cNvSpPr>
            <a:spLocks noGrp="1" noRot="1" noChangeAspect="1" noChangeArrowheads="1" noTextEdit="1"/>
          </p:cNvSpPr>
          <p:nvPr>
            <p:ph type="sldImg"/>
          </p:nvPr>
        </p:nvSpPr>
        <p:spPr>
          <a:ln/>
        </p:spPr>
      </p:sp>
      <p:sp>
        <p:nvSpPr>
          <p:cNvPr id="1059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55</a:t>
            </a:fld>
            <a:endParaRPr lang="en-US"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Rot="1" noChangeAspect="1" noChangeArrowheads="1" noTextEdit="1"/>
          </p:cNvSpPr>
          <p:nvPr>
            <p:ph type="sldImg"/>
          </p:nvPr>
        </p:nvSpPr>
        <p:spPr>
          <a:xfrm>
            <a:off x="1160463" y="587375"/>
            <a:ext cx="4552950" cy="3416300"/>
          </a:xfrm>
        </p:spPr>
      </p:sp>
      <p:sp>
        <p:nvSpPr>
          <p:cNvPr id="1488899" name="Rectangle 3"/>
          <p:cNvSpPr>
            <a:spLocks noGrp="1" noChangeArrowheads="1"/>
          </p:cNvSpPr>
          <p:nvPr>
            <p:ph type="body" idx="1"/>
          </p:nvPr>
        </p:nvSpPr>
        <p:spPr>
          <a:xfrm>
            <a:off x="515938" y="4343400"/>
            <a:ext cx="5910262" cy="4113213"/>
          </a:xfrm>
          <a:ln/>
        </p:spPr>
        <p:txBody>
          <a:bodyPr lIns="91422" tIns="45711" rIns="91422" bIns="45711"/>
          <a:lstStyle/>
          <a:p>
            <a:r>
              <a:rPr lang="en-US" dirty="0"/>
              <a:t>Instead, the memory system of a modern computer consists of a series of black boxes ranging from the fastest to the slowest.</a:t>
            </a:r>
          </a:p>
          <a:p>
            <a:r>
              <a:rPr lang="en-US" dirty="0"/>
              <a:t>Besides variation in speed, these boxes also varies in size (smallest to biggest) and cost.</a:t>
            </a:r>
          </a:p>
          <a:p>
            <a:r>
              <a:rPr lang="en-US" dirty="0"/>
              <a:t>What makes this kind of arrangement work is one of the most important  principle in computer design.  The principle of locality. </a:t>
            </a:r>
            <a:r>
              <a:rPr lang="en-US" dirty="0">
                <a:cs typeface="Arial" charset="0"/>
              </a:rPr>
              <a:t>The principle of locality states that programs access a relatively small portion of the address space at  any instant of time.</a:t>
            </a:r>
            <a:endParaRPr lang="en-US" dirty="0"/>
          </a:p>
          <a:p>
            <a:endParaRPr lang="en-US" dirty="0"/>
          </a:p>
          <a:p>
            <a:r>
              <a:rPr lang="en-US" dirty="0"/>
              <a:t>The design goal is to present the user with as much memory as is available in the cheapest technology (points to the disk).</a:t>
            </a:r>
          </a:p>
          <a:p>
            <a:r>
              <a:rPr lang="en-US" dirty="0"/>
              <a:t>While by taking advantage of the principle of locality, we like to provide the user an average access speed that is very close to the speed that is offered by the fastest technology.</a:t>
            </a:r>
          </a:p>
          <a:p>
            <a:r>
              <a:rPr lang="en-US" dirty="0"/>
              <a:t>(We will go over this slide in detail in the next lectures on caches).</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Algorithm </a:t>
            </a:r>
            <a:br>
              <a:rPr lang="en-US" dirty="0" smtClean="0"/>
            </a:br>
            <a:r>
              <a:rPr lang="en-US" dirty="0" smtClean="0"/>
              <a:t>Instruction count, possibly CPI</a:t>
            </a:r>
          </a:p>
          <a:p>
            <a:r>
              <a:rPr lang="en-US" dirty="0" smtClean="0"/>
              <a:t>The algorithm determines the number of source program</a:t>
            </a:r>
            <a:r>
              <a:rPr lang="en-US" baseline="0" dirty="0" smtClean="0"/>
              <a:t> </a:t>
            </a:r>
            <a:r>
              <a:rPr lang="en-US" dirty="0" smtClean="0"/>
              <a:t>instructions executed and hence the number of processor</a:t>
            </a:r>
            <a:r>
              <a:rPr lang="en-US" baseline="0" dirty="0" smtClean="0"/>
              <a:t> </a:t>
            </a:r>
            <a:r>
              <a:rPr lang="en-US" dirty="0" smtClean="0"/>
              <a:t>instructions executed. The algorithm may also affect the CPI, by</a:t>
            </a:r>
          </a:p>
          <a:p>
            <a:r>
              <a:rPr lang="en-US" dirty="0" smtClean="0"/>
              <a:t>favoring slower or faster instructions. For example, if the algorith</a:t>
            </a:r>
            <a:r>
              <a:rPr lang="en-US" baseline="0" dirty="0" smtClean="0"/>
              <a:t>m </a:t>
            </a:r>
            <a:r>
              <a:rPr lang="en-US" dirty="0" smtClean="0"/>
              <a:t>uses more floating-point operations, it will tend to have a higher</a:t>
            </a:r>
            <a:r>
              <a:rPr lang="en-US" baseline="0" dirty="0" smtClean="0"/>
              <a:t> </a:t>
            </a:r>
            <a:r>
              <a:rPr lang="en-US" dirty="0" smtClean="0"/>
              <a:t>CPI.</a:t>
            </a:r>
          </a:p>
          <a:p>
            <a:endParaRPr lang="en-US" dirty="0" smtClean="0"/>
          </a:p>
          <a:p>
            <a:r>
              <a:rPr lang="en-US" dirty="0" smtClean="0"/>
              <a:t>Programming language</a:t>
            </a:r>
          </a:p>
          <a:p>
            <a:r>
              <a:rPr lang="en-US" dirty="0" smtClean="0"/>
              <a:t>Instruction count, CPI</a:t>
            </a:r>
          </a:p>
          <a:p>
            <a:r>
              <a:rPr lang="en-US" dirty="0" smtClean="0"/>
              <a:t>The programming language certainly affects the instruction count, since statements in the language are translated to processor</a:t>
            </a:r>
          </a:p>
          <a:p>
            <a:r>
              <a:rPr lang="en-US" dirty="0" smtClean="0"/>
              <a:t>instructions, which determine instruction count. The language </a:t>
            </a:r>
            <a:r>
              <a:rPr lang="en-US" dirty="0" err="1" smtClean="0"/>
              <a:t>mayalso</a:t>
            </a:r>
            <a:r>
              <a:rPr lang="en-US" dirty="0" smtClean="0"/>
              <a:t> affect the CPI because of its features; for example, a language</a:t>
            </a:r>
          </a:p>
          <a:p>
            <a:r>
              <a:rPr lang="en-US" dirty="0" smtClean="0"/>
              <a:t>with heavy support for data abstraction (e.g., Java) will require</a:t>
            </a:r>
            <a:r>
              <a:rPr lang="en-US" baseline="0" dirty="0" smtClean="0"/>
              <a:t> </a:t>
            </a:r>
            <a:r>
              <a:rPr lang="en-US" dirty="0" smtClean="0"/>
              <a:t>indirect calls, which will use higher CPI instructions.</a:t>
            </a:r>
          </a:p>
          <a:p>
            <a:endParaRPr lang="en-US" dirty="0" smtClean="0"/>
          </a:p>
          <a:p>
            <a:r>
              <a:rPr lang="en-US" sz="1200" kern="1200" baseline="0" dirty="0" smtClean="0">
                <a:solidFill>
                  <a:schemeClr val="tx1"/>
                </a:solidFill>
                <a:latin typeface="+mn-lt"/>
                <a:ea typeface="+mn-ea"/>
                <a:cs typeface="+mn-cs"/>
              </a:rPr>
              <a:t>Compiler </a:t>
            </a:r>
          </a:p>
          <a:p>
            <a:r>
              <a:rPr lang="en-US" sz="1200" kern="1200" baseline="0" dirty="0" smtClean="0">
                <a:solidFill>
                  <a:schemeClr val="tx1"/>
                </a:solidFill>
                <a:latin typeface="+mn-lt"/>
                <a:ea typeface="+mn-ea"/>
                <a:cs typeface="+mn-cs"/>
              </a:rPr>
              <a:t>Instruction count, CPI</a:t>
            </a:r>
          </a:p>
          <a:p>
            <a:r>
              <a:rPr lang="en-US" sz="1200" kern="1200" baseline="0" dirty="0" smtClean="0">
                <a:solidFill>
                  <a:schemeClr val="tx1"/>
                </a:solidFill>
                <a:latin typeface="+mn-lt"/>
                <a:ea typeface="+mn-ea"/>
                <a:cs typeface="+mn-cs"/>
              </a:rPr>
              <a:t>The efficiency of the compiler affects both the instruction count and average cycles per instruction, since the compiler determines</a:t>
            </a:r>
          </a:p>
          <a:p>
            <a:r>
              <a:rPr lang="en-US" sz="1200" kern="1200" baseline="0" dirty="0" smtClean="0">
                <a:solidFill>
                  <a:schemeClr val="tx1"/>
                </a:solidFill>
                <a:latin typeface="+mn-lt"/>
                <a:ea typeface="+mn-ea"/>
                <a:cs typeface="+mn-cs"/>
              </a:rPr>
              <a:t>the translation of the source language instructions into computer instructions. The compiler’s role can be very complex and affect</a:t>
            </a:r>
          </a:p>
          <a:p>
            <a:r>
              <a:rPr lang="en-US" sz="1200" kern="1200" baseline="0" dirty="0" smtClean="0">
                <a:solidFill>
                  <a:schemeClr val="tx1"/>
                </a:solidFill>
                <a:latin typeface="+mn-lt"/>
                <a:ea typeface="+mn-ea"/>
                <a:cs typeface="+mn-cs"/>
              </a:rPr>
              <a:t> the CPI in complex ways.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Instruction set</a:t>
            </a:r>
          </a:p>
          <a:p>
            <a:r>
              <a:rPr lang="en-US" sz="1200" kern="1200" baseline="0" dirty="0" smtClean="0">
                <a:solidFill>
                  <a:schemeClr val="tx1"/>
                </a:solidFill>
                <a:latin typeface="+mn-lt"/>
                <a:ea typeface="+mn-ea"/>
                <a:cs typeface="+mn-cs"/>
              </a:rPr>
              <a:t>architecture</a:t>
            </a:r>
          </a:p>
          <a:p>
            <a:r>
              <a:rPr lang="en-US" sz="1200" kern="1200" baseline="0" dirty="0" smtClean="0">
                <a:solidFill>
                  <a:schemeClr val="tx1"/>
                </a:solidFill>
                <a:latin typeface="+mn-lt"/>
                <a:ea typeface="+mn-ea"/>
                <a:cs typeface="+mn-cs"/>
              </a:rPr>
              <a:t>Instruction count, clock rate, CPI</a:t>
            </a:r>
          </a:p>
          <a:p>
            <a:r>
              <a:rPr lang="en-US" sz="1200" kern="1200" baseline="0" dirty="0" smtClean="0">
                <a:solidFill>
                  <a:schemeClr val="tx1"/>
                </a:solidFill>
                <a:latin typeface="+mn-lt"/>
                <a:ea typeface="+mn-ea"/>
                <a:cs typeface="+mn-cs"/>
              </a:rPr>
              <a:t>The instruction set architecture affects all three </a:t>
            </a:r>
            <a:r>
              <a:rPr lang="en-US" sz="1200" kern="1200" baseline="0" dirty="0" smtClean="0">
                <a:solidFill>
                  <a:schemeClr val="tx1"/>
                </a:solidFill>
                <a:latin typeface="+mn-lt"/>
                <a:ea typeface="+mn-ea"/>
                <a:cs typeface="+mn-cs"/>
              </a:rPr>
              <a:t>a</a:t>
            </a:r>
          </a:p>
          <a:p>
            <a:r>
              <a:rPr lang="en-US" sz="1200" kern="1200" baseline="0" dirty="0" err="1" smtClean="0">
                <a:solidFill>
                  <a:schemeClr val="tx1"/>
                </a:solidFill>
                <a:latin typeface="+mn-lt"/>
                <a:ea typeface="+mn-ea"/>
                <a:cs typeface="+mn-cs"/>
              </a:rPr>
              <a:t>ts</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of CPU performance, since it affects the instructions needed for a</a:t>
            </a:r>
          </a:p>
          <a:p>
            <a:r>
              <a:rPr lang="en-US" sz="1200" kern="1200" baseline="0" dirty="0" smtClean="0">
                <a:solidFill>
                  <a:schemeClr val="tx1"/>
                </a:solidFill>
                <a:latin typeface="+mn-lt"/>
                <a:ea typeface="+mn-ea"/>
                <a:cs typeface="+mn-cs"/>
              </a:rPr>
              <a:t>function, the cost in cycles of each instruction, and the overall clock rate of the processor</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Algorithm </a:t>
            </a:r>
            <a:br>
              <a:rPr lang="en-US" dirty="0" smtClean="0"/>
            </a:br>
            <a:r>
              <a:rPr lang="en-US" dirty="0" smtClean="0"/>
              <a:t>Instruction count, possibly CPI</a:t>
            </a:r>
          </a:p>
          <a:p>
            <a:r>
              <a:rPr lang="en-US" dirty="0" smtClean="0"/>
              <a:t>The algorithm determines the number of source program</a:t>
            </a:r>
            <a:r>
              <a:rPr lang="en-US" baseline="0" dirty="0" smtClean="0"/>
              <a:t> </a:t>
            </a:r>
            <a:r>
              <a:rPr lang="en-US" dirty="0" smtClean="0"/>
              <a:t>instructions executed and hence the number of processor</a:t>
            </a:r>
            <a:r>
              <a:rPr lang="en-US" baseline="0" dirty="0" smtClean="0"/>
              <a:t> </a:t>
            </a:r>
            <a:r>
              <a:rPr lang="en-US" dirty="0" smtClean="0"/>
              <a:t>instructions executed. The algorithm may also affect the CPI, by</a:t>
            </a:r>
          </a:p>
          <a:p>
            <a:r>
              <a:rPr lang="en-US" dirty="0" smtClean="0"/>
              <a:t>favoring slower or faster instructions. For example, if the algorith</a:t>
            </a:r>
            <a:r>
              <a:rPr lang="en-US" baseline="0" dirty="0" smtClean="0"/>
              <a:t>m </a:t>
            </a:r>
            <a:r>
              <a:rPr lang="en-US" dirty="0" smtClean="0"/>
              <a:t>uses more floating-point operations, it will tend to have a higher</a:t>
            </a:r>
            <a:r>
              <a:rPr lang="en-US" baseline="0" dirty="0" smtClean="0"/>
              <a:t> </a:t>
            </a:r>
            <a:r>
              <a:rPr lang="en-US" dirty="0" smtClean="0"/>
              <a:t>CPI.</a:t>
            </a:r>
          </a:p>
          <a:p>
            <a:endParaRPr lang="en-US" dirty="0" smtClean="0"/>
          </a:p>
          <a:p>
            <a:r>
              <a:rPr lang="en-US" dirty="0" smtClean="0"/>
              <a:t>Programming language</a:t>
            </a:r>
          </a:p>
          <a:p>
            <a:r>
              <a:rPr lang="en-US" dirty="0" smtClean="0"/>
              <a:t>Instruction count, CPI</a:t>
            </a:r>
          </a:p>
          <a:p>
            <a:r>
              <a:rPr lang="en-US" dirty="0" smtClean="0"/>
              <a:t>The programming language certainly affects the instruction count, since statements in the language are translated to processor</a:t>
            </a:r>
          </a:p>
          <a:p>
            <a:r>
              <a:rPr lang="en-US" dirty="0" smtClean="0"/>
              <a:t>instructions, which determine instruction count. The language </a:t>
            </a:r>
            <a:r>
              <a:rPr lang="en-US" dirty="0" err="1" smtClean="0"/>
              <a:t>mayalso</a:t>
            </a:r>
            <a:r>
              <a:rPr lang="en-US" dirty="0" smtClean="0"/>
              <a:t> affect the CPI because of its features; for example, a language</a:t>
            </a:r>
          </a:p>
          <a:p>
            <a:r>
              <a:rPr lang="en-US" dirty="0" smtClean="0"/>
              <a:t>with heavy support for data abstraction (e.g., Java) will require</a:t>
            </a:r>
            <a:r>
              <a:rPr lang="en-US" baseline="0" dirty="0" smtClean="0"/>
              <a:t> </a:t>
            </a:r>
            <a:r>
              <a:rPr lang="en-US" dirty="0" smtClean="0"/>
              <a:t>indirect calls, which will use higher CPI instructions.</a:t>
            </a:r>
          </a:p>
          <a:p>
            <a:endParaRPr lang="en-US" dirty="0" smtClean="0"/>
          </a:p>
          <a:p>
            <a:r>
              <a:rPr lang="en-US" sz="1200" kern="1200" baseline="0" dirty="0" smtClean="0">
                <a:solidFill>
                  <a:schemeClr val="tx1"/>
                </a:solidFill>
                <a:latin typeface="+mn-lt"/>
                <a:ea typeface="+mn-ea"/>
                <a:cs typeface="+mn-cs"/>
              </a:rPr>
              <a:t>Compiler </a:t>
            </a:r>
          </a:p>
          <a:p>
            <a:r>
              <a:rPr lang="en-US" sz="1200" kern="1200" baseline="0" dirty="0" smtClean="0">
                <a:solidFill>
                  <a:schemeClr val="tx1"/>
                </a:solidFill>
                <a:latin typeface="+mn-lt"/>
                <a:ea typeface="+mn-ea"/>
                <a:cs typeface="+mn-cs"/>
              </a:rPr>
              <a:t>Instruction count, CPI</a:t>
            </a:r>
          </a:p>
          <a:p>
            <a:r>
              <a:rPr lang="en-US" sz="1200" kern="1200" baseline="0" dirty="0" smtClean="0">
                <a:solidFill>
                  <a:schemeClr val="tx1"/>
                </a:solidFill>
                <a:latin typeface="+mn-lt"/>
                <a:ea typeface="+mn-ea"/>
                <a:cs typeface="+mn-cs"/>
              </a:rPr>
              <a:t>The efficiency of the compiler affects both the instruction count and average cycles per instruction, since the compiler determines</a:t>
            </a:r>
          </a:p>
          <a:p>
            <a:r>
              <a:rPr lang="en-US" sz="1200" kern="1200" baseline="0" dirty="0" smtClean="0">
                <a:solidFill>
                  <a:schemeClr val="tx1"/>
                </a:solidFill>
                <a:latin typeface="+mn-lt"/>
                <a:ea typeface="+mn-ea"/>
                <a:cs typeface="+mn-cs"/>
              </a:rPr>
              <a:t>the translation of the source language instructions into computer instructions. The compiler’s role can be very complex and affect</a:t>
            </a:r>
          </a:p>
          <a:p>
            <a:r>
              <a:rPr lang="en-US" sz="1200" kern="1200" baseline="0" dirty="0" smtClean="0">
                <a:solidFill>
                  <a:schemeClr val="tx1"/>
                </a:solidFill>
                <a:latin typeface="+mn-lt"/>
                <a:ea typeface="+mn-ea"/>
                <a:cs typeface="+mn-cs"/>
              </a:rPr>
              <a:t> the CPI in complex ways.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Instruction set</a:t>
            </a:r>
          </a:p>
          <a:p>
            <a:r>
              <a:rPr lang="en-US" sz="1200" kern="1200" baseline="0" dirty="0" smtClean="0">
                <a:solidFill>
                  <a:schemeClr val="tx1"/>
                </a:solidFill>
                <a:latin typeface="+mn-lt"/>
                <a:ea typeface="+mn-ea"/>
                <a:cs typeface="+mn-cs"/>
              </a:rPr>
              <a:t>architecture</a:t>
            </a:r>
          </a:p>
          <a:p>
            <a:r>
              <a:rPr lang="en-US" sz="1200" kern="1200" baseline="0" dirty="0" smtClean="0">
                <a:solidFill>
                  <a:schemeClr val="tx1"/>
                </a:solidFill>
                <a:latin typeface="+mn-lt"/>
                <a:ea typeface="+mn-ea"/>
                <a:cs typeface="+mn-cs"/>
              </a:rPr>
              <a:t>Instruction count, clock rate, CPI</a:t>
            </a:r>
          </a:p>
          <a:p>
            <a:r>
              <a:rPr lang="en-US" sz="1200" kern="1200" baseline="0" dirty="0" smtClean="0">
                <a:solidFill>
                  <a:schemeClr val="tx1"/>
                </a:solidFill>
                <a:latin typeface="+mn-lt"/>
                <a:ea typeface="+mn-ea"/>
                <a:cs typeface="+mn-cs"/>
              </a:rPr>
              <a:t>The instruction set architecture affects all three aspects of CPU performance, since it affects the instructions needed for a</a:t>
            </a:r>
          </a:p>
          <a:p>
            <a:r>
              <a:rPr lang="en-US" sz="1200" kern="1200" baseline="0" dirty="0" smtClean="0">
                <a:solidFill>
                  <a:schemeClr val="tx1"/>
                </a:solidFill>
                <a:latin typeface="+mn-lt"/>
                <a:ea typeface="+mn-ea"/>
                <a:cs typeface="+mn-cs"/>
              </a:rPr>
              <a:t>function, the cost in cycles of each instruction, and the overall clock rate of the processor</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folHlink"/>
                </a:solidFill>
                <a:latin typeface="Courier" charset="0"/>
              </a:rPr>
              <a:t>Answer: </a:t>
            </a:r>
            <a:r>
              <a:rPr lang="en-US" sz="1200" kern="1200" dirty="0" smtClean="0">
                <a:solidFill>
                  <a:srgbClr val="FF8000"/>
                </a:solidFill>
                <a:latin typeface="+mn-lt"/>
                <a:ea typeface="+mn-ea"/>
                <a:cs typeface="Courier"/>
              </a:rPr>
              <a:t>Computer A is ≈1.2 times faster than B</a:t>
            </a:r>
            <a:endParaRPr lang="en-US" sz="1200" dirty="0" smtClean="0">
              <a:solidFill>
                <a:srgbClr val="FF8000"/>
              </a:solidFill>
              <a:latin typeface="Courier"/>
              <a:cs typeface="Courier"/>
            </a:endParaRPr>
          </a:p>
          <a:p>
            <a:pPr algn="l"/>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15</a:t>
            </a:fld>
            <a:endParaRPr 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folHlink"/>
                </a:solidFill>
                <a:latin typeface="Courier" charset="0"/>
              </a:rPr>
              <a:t>Answer: </a:t>
            </a:r>
            <a:r>
              <a:rPr lang="en-US" sz="1200" kern="1200" dirty="0" smtClean="0">
                <a:solidFill>
                  <a:srgbClr val="FF8000"/>
                </a:solidFill>
                <a:latin typeface="+mn-lt"/>
                <a:ea typeface="+mn-ea"/>
                <a:cs typeface="Courier"/>
              </a:rPr>
              <a:t>Computer A is ≈1.2 times faster than B</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rgbClr val="FF8000"/>
              </a:solidFill>
              <a:latin typeface="+mn-lt"/>
              <a:ea typeface="+mn-ea"/>
              <a:cs typeface="Courier"/>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rgbClr val="FF8000"/>
                </a:solidFill>
                <a:latin typeface="+mn-lt"/>
                <a:ea typeface="+mn-ea"/>
                <a:cs typeface="Courier"/>
              </a:rPr>
              <a:t>2 x 250 =</a:t>
            </a:r>
            <a:r>
              <a:rPr lang="en-US" sz="1200" kern="1200" baseline="0" dirty="0" smtClean="0">
                <a:solidFill>
                  <a:srgbClr val="FF8000"/>
                </a:solidFill>
                <a:latin typeface="+mn-lt"/>
                <a:ea typeface="+mn-ea"/>
                <a:cs typeface="Courier"/>
              </a:rPr>
              <a:t> 500 </a:t>
            </a:r>
            <a:r>
              <a:rPr lang="en-US" sz="1200" kern="1200" baseline="0" dirty="0" err="1" smtClean="0">
                <a:solidFill>
                  <a:srgbClr val="FF8000"/>
                </a:solidFill>
                <a:latin typeface="+mn-lt"/>
                <a:ea typeface="+mn-ea"/>
                <a:cs typeface="Courier"/>
              </a:rPr>
              <a:t>ps</a:t>
            </a:r>
            <a:r>
              <a:rPr lang="en-US" sz="1200" kern="1200" baseline="0" dirty="0" smtClean="0">
                <a:solidFill>
                  <a:srgbClr val="FF8000"/>
                </a:solidFill>
                <a:latin typeface="+mn-lt"/>
                <a:ea typeface="+mn-ea"/>
                <a:cs typeface="Courier"/>
              </a:rPr>
              <a:t> per instruction … 0.002 instructions per </a:t>
            </a:r>
            <a:r>
              <a:rPr lang="en-US" sz="1200" kern="1200" baseline="0" dirty="0" err="1" smtClean="0">
                <a:solidFill>
                  <a:srgbClr val="FF8000"/>
                </a:solidFill>
                <a:latin typeface="+mn-lt"/>
                <a:ea typeface="+mn-ea"/>
                <a:cs typeface="Courier"/>
              </a:rPr>
              <a:t>ps</a:t>
            </a:r>
            <a:endParaRPr lang="en-US" sz="1200" kern="1200" baseline="0" dirty="0" smtClean="0">
              <a:solidFill>
                <a:srgbClr val="FF8000"/>
              </a:solidFill>
              <a:latin typeface="+mn-lt"/>
              <a:ea typeface="+mn-ea"/>
              <a:cs typeface="Courier"/>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rgbClr val="FF8000"/>
                </a:solidFill>
                <a:latin typeface="+mn-lt"/>
                <a:ea typeface="+mn-ea"/>
                <a:cs typeface="Courier"/>
              </a:rPr>
              <a:t>1.2 x 500 = 600 </a:t>
            </a:r>
            <a:r>
              <a:rPr lang="en-US" sz="1200" kern="1200" baseline="0" dirty="0" err="1" smtClean="0">
                <a:solidFill>
                  <a:srgbClr val="FF8000"/>
                </a:solidFill>
                <a:latin typeface="+mn-lt"/>
                <a:ea typeface="+mn-ea"/>
                <a:cs typeface="Courier"/>
              </a:rPr>
              <a:t>ps</a:t>
            </a:r>
            <a:r>
              <a:rPr lang="en-US" sz="1200" kern="1200" baseline="0" dirty="0" smtClean="0">
                <a:solidFill>
                  <a:srgbClr val="FF8000"/>
                </a:solidFill>
                <a:latin typeface="+mn-lt"/>
                <a:ea typeface="+mn-ea"/>
                <a:cs typeface="Courier"/>
              </a:rPr>
              <a:t> per instruction  … 0.0016 instructions per </a:t>
            </a:r>
            <a:r>
              <a:rPr lang="en-US" sz="1200" kern="1200" baseline="0" dirty="0" err="1" smtClean="0">
                <a:solidFill>
                  <a:srgbClr val="FF8000"/>
                </a:solidFill>
                <a:latin typeface="+mn-lt"/>
                <a:ea typeface="+mn-ea"/>
                <a:cs typeface="Courier"/>
              </a:rPr>
              <a:t>ps</a:t>
            </a:r>
            <a:endParaRPr lang="en-US" sz="1200" kern="1200" baseline="0" dirty="0" smtClean="0">
              <a:solidFill>
                <a:srgbClr val="FF8000"/>
              </a:solidFill>
              <a:latin typeface="+mn-lt"/>
              <a:ea typeface="+mn-ea"/>
              <a:cs typeface="Courier"/>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rgbClr val="FF8000"/>
                </a:solidFill>
                <a:latin typeface="+mn-lt"/>
                <a:ea typeface="+mn-ea"/>
                <a:cs typeface="Courier"/>
              </a:rPr>
              <a:t>A is to B as </a:t>
            </a:r>
            <a:r>
              <a:rPr lang="en-US" sz="1200" kern="1200" baseline="0" smtClean="0">
                <a:solidFill>
                  <a:srgbClr val="FF8000"/>
                </a:solidFill>
                <a:latin typeface="+mn-lt"/>
                <a:ea typeface="+mn-ea"/>
                <a:cs typeface="Courier"/>
              </a:rPr>
              <a:t>1.2 is to 1</a:t>
            </a:r>
            <a:endParaRPr lang="en-US" sz="1200" kern="1200" baseline="0" dirty="0" smtClean="0">
              <a:solidFill>
                <a:srgbClr val="FF8000"/>
              </a:solidFill>
              <a:latin typeface="+mn-lt"/>
              <a:ea typeface="+mn-ea"/>
              <a:cs typeface="Courier"/>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FF8000"/>
              </a:solidFill>
              <a:latin typeface="Courier"/>
              <a:cs typeface="Courier"/>
            </a:endParaRPr>
          </a:p>
          <a:p>
            <a:pPr algn="l"/>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16</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73A3A919-69E6-DE4D-BFDC-229DC6488E88}" type="slidenum">
              <a:rPr lang="en-US"/>
              <a:pPr/>
              <a:t>20</a:t>
            </a:fld>
            <a:endParaRPr lang="en-US"/>
          </a:p>
        </p:txBody>
      </p:sp>
      <p:sp>
        <p:nvSpPr>
          <p:cNvPr id="1065986" name="Rectangle 2"/>
          <p:cNvSpPr>
            <a:spLocks noGrp="1" noRot="1" noChangeAspect="1" noChangeArrowheads="1" noTextEdit="1"/>
          </p:cNvSpPr>
          <p:nvPr>
            <p:ph type="sldImg"/>
          </p:nvPr>
        </p:nvSpPr>
        <p:spPr>
          <a:ln/>
        </p:spPr>
      </p:sp>
      <p:sp>
        <p:nvSpPr>
          <p:cNvPr id="1065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760B0CD0-8C84-1049-956F-16497922AA20}" type="slidenum">
              <a:rPr lang="en-US"/>
              <a:pPr/>
              <a:t>21</a:t>
            </a:fld>
            <a:endParaRPr lang="en-US"/>
          </a:p>
        </p:txBody>
      </p:sp>
      <p:sp>
        <p:nvSpPr>
          <p:cNvPr id="1067010" name="Rectangle 2"/>
          <p:cNvSpPr>
            <a:spLocks noGrp="1" noRot="1" noChangeAspect="1" noChangeArrowheads="1" noTextEdit="1"/>
          </p:cNvSpPr>
          <p:nvPr>
            <p:ph type="sldImg"/>
          </p:nvPr>
        </p:nvSpPr>
        <p:spPr>
          <a:ln/>
        </p:spPr>
      </p:sp>
      <p:sp>
        <p:nvSpPr>
          <p:cNvPr id="1067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3650" name="Rectangle 2"/>
          <p:cNvSpPr>
            <a:spLocks noGrp="1" noRot="1" noChangeAspect="1" noChangeArrowheads="1" noTextEdit="1"/>
          </p:cNvSpPr>
          <p:nvPr>
            <p:ph type="sldImg"/>
          </p:nvPr>
        </p:nvSpPr>
        <p:spPr bwMode="auto">
          <a:xfrm>
            <a:off x="1162050" y="585788"/>
            <a:ext cx="4554538" cy="3416300"/>
          </a:xfrm>
          <a:prstGeom prst="rect">
            <a:avLst/>
          </a:prstGeom>
          <a:solidFill>
            <a:srgbClr val="FFFFFF"/>
          </a:solidFill>
          <a:ln>
            <a:solidFill>
              <a:srgbClr val="000000"/>
            </a:solidFill>
            <a:miter lim="800000"/>
            <a:headEnd/>
            <a:tailEnd/>
          </a:ln>
        </p:spPr>
      </p:sp>
      <p:sp>
        <p:nvSpPr>
          <p:cNvPr id="2843651" name="Rectangle 3"/>
          <p:cNvSpPr>
            <a:spLocks noGrp="1" noChangeArrowheads="1"/>
          </p:cNvSpPr>
          <p:nvPr>
            <p:ph type="body" idx="1"/>
          </p:nvPr>
        </p:nvSpPr>
        <p:spPr bwMode="auto">
          <a:xfrm>
            <a:off x="516211" y="4344336"/>
            <a:ext cx="5909289" cy="4115112"/>
          </a:xfrm>
          <a:prstGeom prst="rect">
            <a:avLst/>
          </a:prstGeom>
          <a:solidFill>
            <a:srgbClr val="FFFFFF"/>
          </a:solidFill>
          <a:ln>
            <a:solidFill>
              <a:srgbClr val="000000"/>
            </a:solidFill>
            <a:miter lim="800000"/>
            <a:headEnd/>
            <a:tailEnd/>
          </a:ln>
        </p:spPr>
        <p:txBody>
          <a:bodyPr lIns="89567" tIns="44784" rIns="89567" bIns="44784">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62D58B0-7D41-7447-94CA-5320142D6735}"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5F910F-7DC4-F940-B721-0930CF31AE30}"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406FC-B1F8-154B-B6A0-48DE82DA9328}"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mc:AlternateContent xmlns:mc="http://schemas.openxmlformats.org/markup-compatibility/2006">
              <mc:Choice xmlns:v="urn:schemas-microsoft-com:vml" Requires="v">
                <p:oleObj spid="_x0000_s135193" name="Image" r:id="rId3" imgW="10057143" imgH="1269841" progId="">
                  <p:embed/>
                </p:oleObj>
              </mc:Choice>
              <mc:Fallback>
                <p:oleObj name="Image" r:id="rId3" imgW="10057143" imgH="1269841"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81800"/>
                        <a:ext cx="9144000" cy="8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 name="Picture 8"/>
          <p:cNvPicPr>
            <a:picLocks noChangeAspect="1"/>
          </p:cNvPicPr>
          <p:nvPr userDrawn="1"/>
        </p:nvPicPr>
        <p:blipFill>
          <a:blip r:embed="rId5"/>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6"/>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22042A-45C9-854C-876C-D1F5B687735A}"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290610-9336-F547-A840-5168BD7D2D80}"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EF4367-5CE9-1D4B-BCEB-EFCBA54B9ABE}" type="datetime1">
              <a:rPr lang="en-US" smtClean="0"/>
              <a:pPr/>
              <a:t>10/2/13</a:t>
            </a:fld>
            <a:endParaRPr lang="en-US"/>
          </a:p>
        </p:txBody>
      </p:sp>
      <p:sp>
        <p:nvSpPr>
          <p:cNvPr id="6" name="Footer Placeholder 5"/>
          <p:cNvSpPr>
            <a:spLocks noGrp="1"/>
          </p:cNvSpPr>
          <p:nvPr>
            <p:ph type="ftr" sz="quarter" idx="11"/>
          </p:nvPr>
        </p:nvSpPr>
        <p:spPr/>
        <p:txBody>
          <a:bodyPr/>
          <a:lstStyle/>
          <a:p>
            <a:r>
              <a:rPr lang="en-US" dirty="0" smtClean="0"/>
              <a:t>Fall 2013 -- Lecture #11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EA6068-C653-3746-BC7C-5082DACE1AA9}" type="datetime1">
              <a:rPr lang="en-US" smtClean="0"/>
              <a:pPr/>
              <a:t>10/2/13</a:t>
            </a:fld>
            <a:endParaRPr lang="en-US"/>
          </a:p>
        </p:txBody>
      </p:sp>
      <p:sp>
        <p:nvSpPr>
          <p:cNvPr id="8" name="Footer Placeholder 7"/>
          <p:cNvSpPr>
            <a:spLocks noGrp="1"/>
          </p:cNvSpPr>
          <p:nvPr>
            <p:ph type="ftr" sz="quarter" idx="11"/>
          </p:nvPr>
        </p:nvSpPr>
        <p:spPr/>
        <p:txBody>
          <a:bodyPr/>
          <a:lstStyle/>
          <a:p>
            <a:r>
              <a:rPr lang="en-US" dirty="0" smtClean="0"/>
              <a:t>Fall 2013 -- Lecture #11</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2B774A-A151-364C-AECA-4F6F68BAF684}" type="datetime1">
              <a:rPr lang="en-US" smtClean="0"/>
              <a:pPr/>
              <a:t>10/2/13</a:t>
            </a:fld>
            <a:endParaRPr lang="en-US"/>
          </a:p>
        </p:txBody>
      </p:sp>
      <p:sp>
        <p:nvSpPr>
          <p:cNvPr id="4" name="Footer Placeholder 3"/>
          <p:cNvSpPr>
            <a:spLocks noGrp="1"/>
          </p:cNvSpPr>
          <p:nvPr>
            <p:ph type="ftr" sz="quarter" idx="11"/>
          </p:nvPr>
        </p:nvSpPr>
        <p:spPr/>
        <p:txBody>
          <a:bodyPr/>
          <a:lstStyle/>
          <a:p>
            <a:r>
              <a:rPr lang="en-US" dirty="0" smtClean="0"/>
              <a:t>Fall 2013 -- Lecture #11</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EE5F7-88ED-0449-A2B2-5D479E7E39AC}" type="datetime1">
              <a:rPr lang="en-US" smtClean="0"/>
              <a:pPr/>
              <a:t>10/2/13</a:t>
            </a:fld>
            <a:endParaRPr lang="en-US"/>
          </a:p>
        </p:txBody>
      </p:sp>
      <p:sp>
        <p:nvSpPr>
          <p:cNvPr id="3" name="Footer Placeholder 2"/>
          <p:cNvSpPr>
            <a:spLocks noGrp="1"/>
          </p:cNvSpPr>
          <p:nvPr>
            <p:ph type="ftr" sz="quarter" idx="11"/>
          </p:nvPr>
        </p:nvSpPr>
        <p:spPr/>
        <p:txBody>
          <a:bodyPr/>
          <a:lstStyle/>
          <a:p>
            <a:r>
              <a:rPr lang="en-US" dirty="0" smtClean="0"/>
              <a:t>Fall 2013 -- Lecture #11</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B7DEED-62AE-2344-80F6-49ABB5299EBB}" type="datetime1">
              <a:rPr lang="en-US" smtClean="0"/>
              <a:pPr/>
              <a:t>10/2/13</a:t>
            </a:fld>
            <a:endParaRPr lang="en-US"/>
          </a:p>
        </p:txBody>
      </p:sp>
      <p:sp>
        <p:nvSpPr>
          <p:cNvPr id="6" name="Footer Placeholder 5"/>
          <p:cNvSpPr>
            <a:spLocks noGrp="1"/>
          </p:cNvSpPr>
          <p:nvPr>
            <p:ph type="ftr" sz="quarter" idx="11"/>
          </p:nvPr>
        </p:nvSpPr>
        <p:spPr/>
        <p:txBody>
          <a:bodyPr/>
          <a:lstStyle/>
          <a:p>
            <a:r>
              <a:rPr lang="en-US" dirty="0" smtClean="0"/>
              <a:t>Fall 2013 -- Lecture #11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85673A-0EBA-BC47-AE21-DE8DEC6ACAEA}" type="datetime1">
              <a:rPr lang="en-US" smtClean="0"/>
              <a:pPr/>
              <a:t>10/2/13</a:t>
            </a:fld>
            <a:endParaRPr lang="en-US"/>
          </a:p>
        </p:txBody>
      </p:sp>
      <p:sp>
        <p:nvSpPr>
          <p:cNvPr id="6" name="Footer Placeholder 5"/>
          <p:cNvSpPr>
            <a:spLocks noGrp="1"/>
          </p:cNvSpPr>
          <p:nvPr>
            <p:ph type="ftr" sz="quarter" idx="11"/>
          </p:nvPr>
        </p:nvSpPr>
        <p:spPr/>
        <p:txBody>
          <a:bodyPr/>
          <a:lstStyle/>
          <a:p>
            <a:r>
              <a:rPr lang="en-US" dirty="0" smtClean="0"/>
              <a:t>Fall 2013 -- Lecture #11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4F0BF-6F5B-4543-B680-C31AC4FFB6F5}" type="datetime1">
              <a:rPr lang="en-US" smtClean="0"/>
              <a:pPr/>
              <a:t>10/2/13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Fall 2013 -- Lecture #11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5.png"/><Relationship Id="rId5" Type="http://schemas.openxmlformats.org/officeDocument/2006/relationships/oleObject" Target="../embeddings/oleObject2.bin"/><Relationship Id="rId6" Type="http://schemas.openxmlformats.org/officeDocument/2006/relationships/image" Target="../media/image4.pn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hyperlink" Target="http://www.youtube.com/watch?v=KwyCoQuhUN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74801"/>
            <a:ext cx="8051800" cy="202565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i="1" dirty="0" smtClean="0"/>
              <a:t>Performance and Caches</a:t>
            </a:r>
            <a:endParaRPr lang="en-US" i="1" dirty="0"/>
          </a:p>
        </p:txBody>
      </p:sp>
      <p:sp>
        <p:nvSpPr>
          <p:cNvPr id="3" name="Subtitle 2"/>
          <p:cNvSpPr>
            <a:spLocks noGrp="1"/>
          </p:cNvSpPr>
          <p:nvPr>
            <p:ph type="subTitle" idx="1"/>
          </p:nvPr>
        </p:nvSpPr>
        <p:spPr>
          <a:xfrm>
            <a:off x="1016000" y="3886200"/>
            <a:ext cx="6959600" cy="1752600"/>
          </a:xfrm>
        </p:spPr>
        <p:txBody>
          <a:bodyPr>
            <a:normAutofit fontScale="92500"/>
          </a:bodyPr>
          <a:lstStyle/>
          <a:p>
            <a:r>
              <a:rPr lang="en-US" dirty="0" smtClean="0"/>
              <a:t>Instructor:</a:t>
            </a:r>
          </a:p>
          <a:p>
            <a:r>
              <a:rPr lang="en-US" dirty="0" smtClean="0"/>
              <a:t>Randy H. Katz</a:t>
            </a:r>
          </a:p>
          <a:p>
            <a:r>
              <a:rPr lang="en-US" dirty="0" smtClean="0"/>
              <a:t>http://inst.eecs.Berkeley.edu/~cs61c/fa13</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dirty="0" smtClean="0"/>
              <a:t>Fall 2013 -- Lecture #11</a:t>
            </a:r>
            <a:endParaRPr lang="en-US" dirty="0"/>
          </a:p>
        </p:txBody>
      </p:sp>
      <p:sp>
        <p:nvSpPr>
          <p:cNvPr id="9" name="Date Placeholder 8"/>
          <p:cNvSpPr>
            <a:spLocks noGrp="1"/>
          </p:cNvSpPr>
          <p:nvPr>
            <p:ph type="dt" sz="half" idx="10"/>
          </p:nvPr>
        </p:nvSpPr>
        <p:spPr/>
        <p:txBody>
          <a:bodyPr/>
          <a:lstStyle/>
          <a:p>
            <a:fld id="{5A9CC757-A1FC-804E-9E91-16C02162AE8A}" type="datetime1">
              <a:rPr lang="en-US" smtClean="0"/>
              <a:pPr/>
              <a:t>10/2/13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 Performance Factors</a:t>
            </a:r>
            <a:endParaRPr lang="en-US" dirty="0"/>
          </a:p>
        </p:txBody>
      </p:sp>
      <p:sp>
        <p:nvSpPr>
          <p:cNvPr id="3" name="Content Placeholder 2"/>
          <p:cNvSpPr>
            <a:spLocks noGrp="1"/>
          </p:cNvSpPr>
          <p:nvPr>
            <p:ph idx="1"/>
          </p:nvPr>
        </p:nvSpPr>
        <p:spPr>
          <a:xfrm>
            <a:off x="457200" y="1600200"/>
            <a:ext cx="8394700" cy="4525963"/>
          </a:xfrm>
        </p:spPr>
        <p:txBody>
          <a:bodyPr>
            <a:normAutofit/>
          </a:bodyPr>
          <a:lstStyle/>
          <a:p>
            <a:r>
              <a:rPr lang="en-US" dirty="0" smtClean="0"/>
              <a:t>To distinguish between processor time and I/O, </a:t>
            </a:r>
            <a:r>
              <a:rPr lang="en-US" i="1" dirty="0" smtClean="0">
                <a:solidFill>
                  <a:srgbClr val="000000"/>
                </a:solidFill>
              </a:rPr>
              <a:t>CPU time </a:t>
            </a:r>
            <a:r>
              <a:rPr lang="en-US" dirty="0" smtClean="0"/>
              <a:t>is time spent in processor</a:t>
            </a:r>
          </a:p>
          <a:p>
            <a:r>
              <a:rPr lang="en-US" sz="2800" dirty="0" smtClean="0">
                <a:latin typeface="Courier New"/>
                <a:cs typeface="Courier New"/>
              </a:rPr>
              <a:t>CPU Time/Program</a:t>
            </a:r>
            <a:br>
              <a:rPr lang="en-US" sz="2800" dirty="0" smtClean="0">
                <a:latin typeface="Courier New"/>
                <a:cs typeface="Courier New"/>
              </a:rPr>
            </a:br>
            <a:r>
              <a:rPr lang="en-US" sz="2800" dirty="0" smtClean="0">
                <a:latin typeface="Courier New"/>
                <a:cs typeface="Courier New"/>
              </a:rPr>
              <a:t>   = Clock Cycles/Program </a:t>
            </a:r>
            <a:br>
              <a:rPr lang="en-US" sz="2800" dirty="0" smtClean="0">
                <a:latin typeface="Courier New"/>
                <a:cs typeface="Courier New"/>
              </a:rPr>
            </a:br>
            <a:r>
              <a:rPr lang="en-US" sz="2800" dirty="0" smtClean="0">
                <a:latin typeface="Courier New"/>
                <a:cs typeface="Courier New"/>
              </a:rPr>
              <a:t>     </a:t>
            </a:r>
            <a:r>
              <a:rPr lang="en-US" sz="2800" dirty="0" err="1" smtClean="0">
                <a:latin typeface="Courier New"/>
                <a:cs typeface="Courier New"/>
              </a:rPr>
              <a:t>x</a:t>
            </a:r>
            <a:r>
              <a:rPr lang="en-US" sz="2800" dirty="0" smtClean="0">
                <a:latin typeface="Courier New"/>
                <a:cs typeface="Courier New"/>
              </a:rPr>
              <a:t> Clock Cycle Time</a:t>
            </a:r>
          </a:p>
          <a:p>
            <a:r>
              <a:rPr lang="en-US" dirty="0" smtClean="0"/>
              <a:t>Or </a:t>
            </a:r>
            <a:br>
              <a:rPr lang="en-US" dirty="0" smtClean="0"/>
            </a:br>
            <a:r>
              <a:rPr lang="en-US" sz="2800" dirty="0" smtClean="0">
                <a:latin typeface="Courier New"/>
                <a:cs typeface="Courier New"/>
              </a:rPr>
              <a:t>CPU Time/Program</a:t>
            </a:r>
            <a:br>
              <a:rPr lang="en-US" sz="2800" dirty="0" smtClean="0">
                <a:latin typeface="Courier New"/>
                <a:cs typeface="Courier New"/>
              </a:rPr>
            </a:br>
            <a:r>
              <a:rPr lang="en-US" sz="2800" dirty="0" smtClean="0">
                <a:latin typeface="Courier New"/>
                <a:cs typeface="Courier New"/>
              </a:rPr>
              <a:t> = Clock Cycles/Program ÷ Clock Rate</a:t>
            </a:r>
          </a:p>
          <a:p>
            <a:endParaRPr lang="en-US" dirty="0"/>
          </a:p>
        </p:txBody>
      </p:sp>
      <p:sp>
        <p:nvSpPr>
          <p:cNvPr id="4" name="Date Placeholder 3"/>
          <p:cNvSpPr>
            <a:spLocks noGrp="1"/>
          </p:cNvSpPr>
          <p:nvPr>
            <p:ph type="dt" sz="half" idx="10"/>
          </p:nvPr>
        </p:nvSpPr>
        <p:spPr/>
        <p:txBody>
          <a:bodyPr/>
          <a:lstStyle/>
          <a:p>
            <a:fld id="{EDD1153D-0DB1-1642-A7DF-C8105C673EC9}"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10</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CPU Performance Factors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But a program executes instructions</a:t>
            </a:r>
          </a:p>
          <a:p>
            <a:r>
              <a:rPr lang="en-US" dirty="0" smtClean="0">
                <a:latin typeface="Courier New"/>
                <a:cs typeface="Courier New"/>
              </a:rPr>
              <a:t>CPU Time/Program</a:t>
            </a:r>
            <a:r>
              <a:rPr lang="en-US" dirty="0" smtClean="0"/>
              <a:t/>
            </a:r>
            <a:br>
              <a:rPr lang="en-US" dirty="0" smtClean="0"/>
            </a:br>
            <a:r>
              <a:rPr lang="en-US" sz="2595" dirty="0" smtClean="0">
                <a:latin typeface="Courier New"/>
                <a:cs typeface="Courier New"/>
              </a:rPr>
              <a:t> = Clock Cycles/Program </a:t>
            </a:r>
            <a:r>
              <a:rPr lang="en-US" sz="2595" dirty="0" err="1" smtClean="0">
                <a:latin typeface="Courier New"/>
                <a:cs typeface="Courier New"/>
              </a:rPr>
              <a:t>x</a:t>
            </a:r>
            <a:r>
              <a:rPr lang="en-US" sz="2595" dirty="0" smtClean="0">
                <a:latin typeface="Courier New"/>
                <a:cs typeface="Courier New"/>
              </a:rPr>
              <a:t> Clock Cycle Time</a:t>
            </a:r>
            <a:r>
              <a:rPr lang="en-US" dirty="0" smtClean="0"/>
              <a:t/>
            </a:r>
            <a:br>
              <a:rPr lang="en-US" dirty="0" smtClean="0"/>
            </a:br>
            <a:r>
              <a:rPr lang="en-US" dirty="0" smtClean="0"/>
              <a:t>  </a:t>
            </a:r>
            <a:r>
              <a:rPr lang="en-US" sz="2595" dirty="0" smtClean="0">
                <a:latin typeface="Courier New"/>
                <a:cs typeface="Courier New"/>
              </a:rPr>
              <a:t>= Instructions/Program </a:t>
            </a:r>
            <a:br>
              <a:rPr lang="en-US" sz="2595" dirty="0" smtClean="0">
                <a:latin typeface="Courier New"/>
                <a:cs typeface="Courier New"/>
              </a:rPr>
            </a:br>
            <a:r>
              <a:rPr lang="en-US" sz="2595" dirty="0" smtClean="0">
                <a:latin typeface="Courier New"/>
                <a:cs typeface="Courier New"/>
              </a:rPr>
              <a:t>   </a:t>
            </a:r>
            <a:r>
              <a:rPr lang="en-US" sz="2595" dirty="0" err="1" smtClean="0">
                <a:latin typeface="Courier New"/>
                <a:cs typeface="Courier New"/>
              </a:rPr>
              <a:t>x</a:t>
            </a:r>
            <a:r>
              <a:rPr lang="en-US" sz="2595" dirty="0" smtClean="0">
                <a:latin typeface="Courier New"/>
                <a:cs typeface="Courier New"/>
              </a:rPr>
              <a:t> Average Clock Cycles/Instruction </a:t>
            </a:r>
            <a:br>
              <a:rPr lang="en-US" sz="2595" dirty="0" smtClean="0">
                <a:latin typeface="Courier New"/>
                <a:cs typeface="Courier New"/>
              </a:rPr>
            </a:br>
            <a:r>
              <a:rPr lang="en-US" sz="2595" dirty="0" smtClean="0">
                <a:latin typeface="Courier New"/>
                <a:cs typeface="Courier New"/>
              </a:rPr>
              <a:t>   </a:t>
            </a:r>
            <a:r>
              <a:rPr lang="en-US" sz="2595" dirty="0" err="1" smtClean="0">
                <a:latin typeface="Courier New"/>
                <a:cs typeface="Courier New"/>
              </a:rPr>
              <a:t>x</a:t>
            </a:r>
            <a:r>
              <a:rPr lang="en-US" sz="2595" dirty="0" smtClean="0">
                <a:latin typeface="Courier New"/>
                <a:cs typeface="Courier New"/>
              </a:rPr>
              <a:t> Clock Cycle Time</a:t>
            </a:r>
          </a:p>
          <a:p>
            <a:r>
              <a:rPr lang="en-US" dirty="0" smtClean="0"/>
              <a:t>1</a:t>
            </a:r>
            <a:r>
              <a:rPr lang="en-US" baseline="30000" dirty="0" smtClean="0"/>
              <a:t>st</a:t>
            </a:r>
            <a:r>
              <a:rPr lang="en-US" dirty="0" smtClean="0"/>
              <a:t> term called </a:t>
            </a:r>
            <a:r>
              <a:rPr lang="en-US" i="1" dirty="0" smtClean="0"/>
              <a:t>Instruction Count</a:t>
            </a:r>
          </a:p>
          <a:p>
            <a:r>
              <a:rPr lang="en-US" dirty="0" smtClean="0"/>
              <a:t>2</a:t>
            </a:r>
            <a:r>
              <a:rPr lang="en-US" baseline="30000" dirty="0" smtClean="0"/>
              <a:t>nd</a:t>
            </a:r>
            <a:r>
              <a:rPr lang="en-US" dirty="0" smtClean="0"/>
              <a:t> term abbreviated </a:t>
            </a:r>
            <a:r>
              <a:rPr lang="en-US" i="1" dirty="0" smtClean="0"/>
              <a:t>CPI </a:t>
            </a:r>
            <a:r>
              <a:rPr lang="en-US" dirty="0" smtClean="0"/>
              <a:t>for average </a:t>
            </a:r>
            <a:br>
              <a:rPr lang="en-US" dirty="0" smtClean="0"/>
            </a:br>
            <a:r>
              <a:rPr lang="en-US" b="1" i="1" dirty="0" smtClean="0">
                <a:latin typeface="+mj-lt"/>
                <a:cs typeface="Courier New"/>
              </a:rPr>
              <a:t>C</a:t>
            </a:r>
            <a:r>
              <a:rPr lang="en-US" i="1" dirty="0" smtClean="0">
                <a:latin typeface="+mj-lt"/>
                <a:cs typeface="Courier New"/>
              </a:rPr>
              <a:t>lock Cycles </a:t>
            </a:r>
            <a:r>
              <a:rPr lang="en-US" b="1" i="1" dirty="0" smtClean="0">
                <a:latin typeface="+mj-lt"/>
                <a:cs typeface="Courier New"/>
              </a:rPr>
              <a:t>P</a:t>
            </a:r>
            <a:r>
              <a:rPr lang="en-US" i="1" dirty="0" smtClean="0">
                <a:latin typeface="+mj-lt"/>
                <a:cs typeface="Courier New"/>
              </a:rPr>
              <a:t>er </a:t>
            </a:r>
            <a:r>
              <a:rPr lang="en-US" b="1" i="1" dirty="0" smtClean="0">
                <a:latin typeface="+mj-lt"/>
                <a:cs typeface="Courier New"/>
              </a:rPr>
              <a:t>I</a:t>
            </a:r>
            <a:r>
              <a:rPr lang="en-US" i="1" dirty="0" smtClean="0">
                <a:latin typeface="+mj-lt"/>
                <a:cs typeface="Courier New"/>
              </a:rPr>
              <a:t>nstruction </a:t>
            </a:r>
          </a:p>
          <a:p>
            <a:r>
              <a:rPr lang="en-US" dirty="0" smtClean="0"/>
              <a:t>3rd term is 1 / Clock rate</a:t>
            </a:r>
          </a:p>
          <a:p>
            <a:endParaRPr lang="en-US" dirty="0"/>
          </a:p>
        </p:txBody>
      </p:sp>
      <p:sp>
        <p:nvSpPr>
          <p:cNvPr id="4" name="Date Placeholder 3"/>
          <p:cNvSpPr>
            <a:spLocks noGrp="1"/>
          </p:cNvSpPr>
          <p:nvPr>
            <p:ph type="dt" sz="half" idx="10"/>
          </p:nvPr>
        </p:nvSpPr>
        <p:spPr/>
        <p:txBody>
          <a:bodyPr/>
          <a:lstStyle/>
          <a:p>
            <a:fld id="{D6336207-536A-5F4C-97E0-842AEF624D67}"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Restating Performance Equation</a:t>
            </a:r>
            <a:endParaRPr lang="en-US" dirty="0"/>
          </a:p>
        </p:txBody>
      </p:sp>
      <p:sp>
        <p:nvSpPr>
          <p:cNvPr id="3" name="Content Placeholder 2"/>
          <p:cNvSpPr>
            <a:spLocks noGrp="1"/>
          </p:cNvSpPr>
          <p:nvPr>
            <p:ph idx="1"/>
          </p:nvPr>
        </p:nvSpPr>
        <p:spPr>
          <a:xfrm>
            <a:off x="482600" y="1244600"/>
            <a:ext cx="8394700" cy="4525963"/>
          </a:xfrm>
        </p:spPr>
        <p:txBody>
          <a:bodyPr>
            <a:normAutofit/>
          </a:bodyPr>
          <a:lstStyle/>
          <a:p>
            <a:pPr>
              <a:tabLst>
                <a:tab pos="1257300" algn="l"/>
                <a:tab pos="2349500" algn="ctr"/>
                <a:tab pos="3771900" algn="ctr"/>
                <a:tab pos="5029200" algn="ctr"/>
                <a:tab pos="6286500" algn="ctr"/>
                <a:tab pos="7264400" algn="ctr"/>
              </a:tabLst>
            </a:pPr>
            <a:r>
              <a:rPr lang="en-US" dirty="0" smtClean="0"/>
              <a:t>Time = 	Seconds</a:t>
            </a:r>
            <a:br>
              <a:rPr lang="en-US" dirty="0" smtClean="0"/>
            </a:br>
            <a:r>
              <a:rPr lang="en-US" dirty="0" smtClean="0"/>
              <a:t>		Program</a:t>
            </a:r>
            <a:br>
              <a:rPr lang="en-US" dirty="0" smtClean="0"/>
            </a:br>
            <a:r>
              <a:rPr lang="en-US" dirty="0" smtClean="0"/>
              <a:t>		 Instructions		Clock cycles		Seconds</a:t>
            </a:r>
            <a:br>
              <a:rPr lang="en-US" dirty="0" smtClean="0"/>
            </a:br>
            <a:r>
              <a:rPr lang="en-US" dirty="0" smtClean="0"/>
              <a:t>		 Program		       Instruction		Clock Cycle</a:t>
            </a:r>
          </a:p>
          <a:p>
            <a:pPr>
              <a:buNone/>
              <a:tabLst>
                <a:tab pos="1257300" algn="l"/>
                <a:tab pos="1549400" algn="l"/>
              </a:tabLst>
            </a:pPr>
            <a:r>
              <a:rPr lang="en-US" dirty="0" smtClean="0"/>
              <a:t>		</a:t>
            </a:r>
          </a:p>
        </p:txBody>
      </p:sp>
      <p:sp>
        <p:nvSpPr>
          <p:cNvPr id="4" name="Date Placeholder 3"/>
          <p:cNvSpPr>
            <a:spLocks noGrp="1"/>
          </p:cNvSpPr>
          <p:nvPr>
            <p:ph type="dt" sz="half" idx="10"/>
          </p:nvPr>
        </p:nvSpPr>
        <p:spPr/>
        <p:txBody>
          <a:bodyPr/>
          <a:lstStyle/>
          <a:p>
            <a:fld id="{CCE259E8-AB5C-1C48-A021-E72EB2A8CBD9}"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cxnSp>
        <p:nvCxnSpPr>
          <p:cNvPr id="15" name="Straight Connector 14"/>
          <p:cNvCxnSpPr/>
          <p:nvPr/>
        </p:nvCxnSpPr>
        <p:spPr>
          <a:xfrm>
            <a:off x="2032000" y="1841500"/>
            <a:ext cx="1943100"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1485900" y="2438400"/>
            <a:ext cx="7251700" cy="610176"/>
            <a:chOff x="1485900" y="2438400"/>
            <a:chExt cx="7251700" cy="610176"/>
          </a:xfrm>
        </p:grpSpPr>
        <p:cxnSp>
          <p:nvCxnSpPr>
            <p:cNvPr id="8" name="Straight Connector 7"/>
            <p:cNvCxnSpPr/>
            <p:nvPr/>
          </p:nvCxnSpPr>
          <p:spPr>
            <a:xfrm>
              <a:off x="1981200" y="2781300"/>
              <a:ext cx="19431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648200" y="2781300"/>
              <a:ext cx="19431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6985000" y="2743200"/>
              <a:ext cx="1752600" cy="1270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591300" y="2438400"/>
              <a:ext cx="389049" cy="584776"/>
            </a:xfrm>
            <a:prstGeom prst="rect">
              <a:avLst/>
            </a:prstGeom>
            <a:noFill/>
          </p:spPr>
          <p:txBody>
            <a:bodyPr wrap="none" rtlCol="0">
              <a:spAutoFit/>
            </a:bodyPr>
            <a:lstStyle/>
            <a:p>
              <a:r>
                <a:rPr lang="en-US" sz="3200" dirty="0" smtClean="0"/>
                <a:t>×</a:t>
              </a:r>
              <a:endParaRPr lang="en-US" sz="3200" dirty="0"/>
            </a:p>
          </p:txBody>
        </p:sp>
        <p:sp>
          <p:nvSpPr>
            <p:cNvPr id="14" name="TextBox 13"/>
            <p:cNvSpPr txBox="1"/>
            <p:nvPr/>
          </p:nvSpPr>
          <p:spPr>
            <a:xfrm>
              <a:off x="4152900" y="2438400"/>
              <a:ext cx="389049" cy="584776"/>
            </a:xfrm>
            <a:prstGeom prst="rect">
              <a:avLst/>
            </a:prstGeom>
            <a:noFill/>
          </p:spPr>
          <p:txBody>
            <a:bodyPr wrap="none" rtlCol="0">
              <a:spAutoFit/>
            </a:bodyPr>
            <a:lstStyle/>
            <a:p>
              <a:r>
                <a:rPr lang="en-US" sz="3200" dirty="0" smtClean="0"/>
                <a:t>×</a:t>
              </a:r>
              <a:endParaRPr lang="en-US" sz="3200" dirty="0"/>
            </a:p>
          </p:txBody>
        </p:sp>
        <p:sp>
          <p:nvSpPr>
            <p:cNvPr id="18" name="TextBox 17"/>
            <p:cNvSpPr txBox="1"/>
            <p:nvPr/>
          </p:nvSpPr>
          <p:spPr>
            <a:xfrm>
              <a:off x="1485900" y="2463800"/>
              <a:ext cx="389049" cy="584776"/>
            </a:xfrm>
            <a:prstGeom prst="rect">
              <a:avLst/>
            </a:prstGeom>
            <a:noFill/>
          </p:spPr>
          <p:txBody>
            <a:bodyPr wrap="square" rtlCol="0">
              <a:spAutoFit/>
            </a:bodyPr>
            <a:lstStyle/>
            <a:p>
              <a:r>
                <a:rPr lang="en-US" sz="3200" dirty="0" smtClean="0"/>
                <a:t>=</a:t>
              </a:r>
              <a:endParaRPr lang="en-US" sz="3200" dirty="0"/>
            </a:p>
          </p:txBody>
        </p:sp>
      </p:gr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Affects Each Component? Instruction Count, CPI, Clock Rate</a:t>
            </a:r>
            <a:endParaRPr lang="en-US" dirty="0"/>
          </a:p>
        </p:txBody>
      </p:sp>
      <p:graphicFrame>
        <p:nvGraphicFramePr>
          <p:cNvPr id="7" name="Content Placeholder 6"/>
          <p:cNvGraphicFramePr>
            <a:graphicFrameLocks noGrp="1"/>
          </p:cNvGraphicFramePr>
          <p:nvPr>
            <p:ph idx="1"/>
          </p:nvPr>
        </p:nvGraphicFramePr>
        <p:xfrm>
          <a:off x="457200" y="1600200"/>
          <a:ext cx="8229600" cy="4724399"/>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2800" dirty="0" smtClean="0"/>
                        <a:t>Hardware or software component?</a:t>
                      </a:r>
                      <a:endParaRPr lang="en-US" sz="2800" dirty="0"/>
                    </a:p>
                  </a:txBody>
                  <a:tcPr/>
                </a:tc>
                <a:tc>
                  <a:txBody>
                    <a:bodyPr/>
                    <a:lstStyle/>
                    <a:p>
                      <a:r>
                        <a:rPr lang="en-US" sz="2800" dirty="0" smtClean="0"/>
                        <a:t>Affects What?</a:t>
                      </a:r>
                      <a:endParaRPr lang="en-US" sz="2800" dirty="0"/>
                    </a:p>
                  </a:txBody>
                  <a:tcPr/>
                </a:tc>
              </a:tr>
              <a:tr h="370840">
                <a:tc>
                  <a:txBody>
                    <a:bodyPr/>
                    <a:lstStyle/>
                    <a:p>
                      <a:r>
                        <a:rPr lang="en-US" sz="2800" dirty="0" smtClean="0"/>
                        <a:t>Algorithm</a:t>
                      </a:r>
                      <a:br>
                        <a:rPr lang="en-US" sz="2800" dirty="0" smtClean="0"/>
                      </a:br>
                      <a:endParaRPr lang="en-US" sz="2800" dirty="0"/>
                    </a:p>
                  </a:txBody>
                  <a:tcPr/>
                </a:tc>
                <a:tc>
                  <a:txBody>
                    <a:bodyPr/>
                    <a:lstStyle/>
                    <a:p>
                      <a:endParaRPr lang="en-US" sz="2800"/>
                    </a:p>
                  </a:txBody>
                  <a:tcPr/>
                </a:tc>
              </a:tr>
              <a:tr h="370840">
                <a:tc>
                  <a:txBody>
                    <a:bodyPr/>
                    <a:lstStyle/>
                    <a:p>
                      <a:r>
                        <a:rPr lang="en-US" sz="2800" dirty="0" smtClean="0"/>
                        <a:t>Programming </a:t>
                      </a:r>
                      <a:br>
                        <a:rPr lang="en-US" sz="2800" dirty="0" smtClean="0"/>
                      </a:br>
                      <a:r>
                        <a:rPr lang="en-US" sz="2800" dirty="0" smtClean="0"/>
                        <a:t>Language</a:t>
                      </a:r>
                      <a:endParaRPr lang="en-US" sz="2800" dirty="0"/>
                    </a:p>
                  </a:txBody>
                  <a:tcPr/>
                </a:tc>
                <a:tc>
                  <a:txBody>
                    <a:bodyPr/>
                    <a:lstStyle/>
                    <a:p>
                      <a:endParaRPr lang="en-US" sz="2800" dirty="0"/>
                    </a:p>
                  </a:txBody>
                  <a:tcPr/>
                </a:tc>
              </a:tr>
              <a:tr h="370840">
                <a:tc>
                  <a:txBody>
                    <a:bodyPr/>
                    <a:lstStyle/>
                    <a:p>
                      <a:r>
                        <a:rPr lang="en-US" sz="2800" dirty="0" smtClean="0"/>
                        <a:t>Compiler</a:t>
                      </a:r>
                      <a:br>
                        <a:rPr lang="en-US" sz="2800" dirty="0" smtClean="0"/>
                      </a:br>
                      <a:endParaRPr lang="en-US" sz="2800" dirty="0"/>
                    </a:p>
                  </a:txBody>
                  <a:tcPr/>
                </a:tc>
                <a:tc>
                  <a:txBody>
                    <a:bodyPr/>
                    <a:lstStyle/>
                    <a:p>
                      <a:endParaRPr lang="en-US" sz="2800" dirty="0"/>
                    </a:p>
                  </a:txBody>
                  <a:tcPr/>
                </a:tc>
              </a:tr>
              <a:tr h="370840">
                <a:tc>
                  <a:txBody>
                    <a:bodyPr/>
                    <a:lstStyle/>
                    <a:p>
                      <a:r>
                        <a:rPr lang="en-US" sz="2800" dirty="0" smtClean="0"/>
                        <a:t>Instruction Set</a:t>
                      </a:r>
                      <a:r>
                        <a:rPr lang="en-US" sz="2800" baseline="0" dirty="0" smtClean="0"/>
                        <a:t> Architecture</a:t>
                      </a:r>
                      <a:endParaRPr lang="en-US" sz="2800" dirty="0"/>
                    </a:p>
                  </a:txBody>
                  <a:tcPr/>
                </a:tc>
                <a:tc>
                  <a:txBody>
                    <a:bodyPr/>
                    <a:lstStyle/>
                    <a:p>
                      <a:endParaRPr lang="en-US" sz="2800" dirty="0"/>
                    </a:p>
                  </a:txBody>
                  <a:tcPr/>
                </a:tc>
              </a:tr>
            </a:tbl>
          </a:graphicData>
        </a:graphic>
      </p:graphicFrame>
      <p:sp>
        <p:nvSpPr>
          <p:cNvPr id="4" name="Date Placeholder 3"/>
          <p:cNvSpPr>
            <a:spLocks noGrp="1"/>
          </p:cNvSpPr>
          <p:nvPr>
            <p:ph type="dt" sz="half" idx="10"/>
          </p:nvPr>
        </p:nvSpPr>
        <p:spPr/>
        <p:txBody>
          <a:bodyPr/>
          <a:lstStyle/>
          <a:p>
            <a:fld id="{87C94919-6B90-F643-BA7F-D0872E805FD8}"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Affects Each Component? Instruction Count, CPI, Clock Rate</a:t>
            </a:r>
            <a:endParaRPr lang="en-US" dirty="0"/>
          </a:p>
        </p:txBody>
      </p:sp>
      <p:graphicFrame>
        <p:nvGraphicFramePr>
          <p:cNvPr id="7" name="Content Placeholder 6"/>
          <p:cNvGraphicFramePr>
            <a:graphicFrameLocks noGrp="1"/>
          </p:cNvGraphicFramePr>
          <p:nvPr>
            <p:ph idx="1"/>
          </p:nvPr>
        </p:nvGraphicFramePr>
        <p:xfrm>
          <a:off x="457200" y="1600200"/>
          <a:ext cx="8229600" cy="4724399"/>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2800" dirty="0" smtClean="0"/>
                        <a:t>Hardware or software component?</a:t>
                      </a:r>
                      <a:endParaRPr lang="en-US" sz="2800" dirty="0"/>
                    </a:p>
                  </a:txBody>
                  <a:tcPr/>
                </a:tc>
                <a:tc>
                  <a:txBody>
                    <a:bodyPr/>
                    <a:lstStyle/>
                    <a:p>
                      <a:r>
                        <a:rPr lang="en-US" sz="2800" dirty="0" smtClean="0"/>
                        <a:t>Affects What?</a:t>
                      </a:r>
                      <a:endParaRPr lang="en-US" sz="2800" dirty="0"/>
                    </a:p>
                  </a:txBody>
                  <a:tcPr/>
                </a:tc>
              </a:tr>
              <a:tr h="370840">
                <a:tc>
                  <a:txBody>
                    <a:bodyPr/>
                    <a:lstStyle/>
                    <a:p>
                      <a:r>
                        <a:rPr lang="en-US" sz="2800" dirty="0" smtClean="0"/>
                        <a:t>Algorithm</a:t>
                      </a:r>
                      <a:br>
                        <a:rPr lang="en-US" sz="2800" dirty="0" smtClean="0"/>
                      </a:br>
                      <a:endParaRPr lang="en-US" sz="2800" dirty="0"/>
                    </a:p>
                  </a:txBody>
                  <a:tcPr/>
                </a:tc>
                <a:tc>
                  <a:txBody>
                    <a:bodyPr/>
                    <a:lstStyle/>
                    <a:p>
                      <a:r>
                        <a:rPr lang="en-US" sz="2800" dirty="0" smtClean="0"/>
                        <a:t>Instruction Count,</a:t>
                      </a:r>
                      <a:br>
                        <a:rPr lang="en-US" sz="2800" dirty="0" smtClean="0"/>
                      </a:br>
                      <a:r>
                        <a:rPr lang="en-US" sz="2800" dirty="0" smtClean="0"/>
                        <a:t>CPI</a:t>
                      </a:r>
                      <a:endParaRPr lang="en-US" sz="2800" dirty="0"/>
                    </a:p>
                  </a:txBody>
                  <a:tcPr/>
                </a:tc>
              </a:tr>
              <a:tr h="370840">
                <a:tc>
                  <a:txBody>
                    <a:bodyPr/>
                    <a:lstStyle/>
                    <a:p>
                      <a:r>
                        <a:rPr lang="en-US" sz="2800" dirty="0" smtClean="0"/>
                        <a:t>Programming </a:t>
                      </a:r>
                      <a:br>
                        <a:rPr lang="en-US" sz="2800" dirty="0" smtClean="0"/>
                      </a:br>
                      <a:r>
                        <a:rPr lang="en-US" sz="2800" dirty="0" smtClean="0"/>
                        <a:t>Language</a:t>
                      </a:r>
                      <a:endParaRPr lang="en-US" sz="2800" dirty="0"/>
                    </a:p>
                  </a:txBody>
                  <a:tcPr/>
                </a:tc>
                <a:tc>
                  <a:txBody>
                    <a:bodyPr/>
                    <a:lstStyle/>
                    <a:p>
                      <a:r>
                        <a:rPr lang="en-US" sz="2800" dirty="0" smtClean="0"/>
                        <a:t>Instruction Count,</a:t>
                      </a:r>
                      <a:br>
                        <a:rPr lang="en-US" sz="2800" dirty="0" smtClean="0"/>
                      </a:br>
                      <a:r>
                        <a:rPr lang="en-US" sz="2800" dirty="0" smtClean="0"/>
                        <a:t>CPI</a:t>
                      </a:r>
                      <a:endParaRPr lang="en-US" sz="2800" dirty="0"/>
                    </a:p>
                  </a:txBody>
                  <a:tcPr/>
                </a:tc>
              </a:tr>
              <a:tr h="370840">
                <a:tc>
                  <a:txBody>
                    <a:bodyPr/>
                    <a:lstStyle/>
                    <a:p>
                      <a:r>
                        <a:rPr lang="en-US" sz="2800" dirty="0" smtClean="0"/>
                        <a:t>Compiler</a:t>
                      </a:r>
                      <a:br>
                        <a:rPr lang="en-US" sz="2800" dirty="0" smtClean="0"/>
                      </a:br>
                      <a:endParaRPr lang="en-US" sz="2800" dirty="0"/>
                    </a:p>
                  </a:txBody>
                  <a:tcPr/>
                </a:tc>
                <a:tc>
                  <a:txBody>
                    <a:bodyPr/>
                    <a:lstStyle/>
                    <a:p>
                      <a:r>
                        <a:rPr lang="en-US" sz="2800" dirty="0" smtClean="0"/>
                        <a:t>Instruction Count,</a:t>
                      </a:r>
                      <a:br>
                        <a:rPr lang="en-US" sz="2800" dirty="0" smtClean="0"/>
                      </a:br>
                      <a:r>
                        <a:rPr lang="en-US" sz="2800" dirty="0" smtClean="0"/>
                        <a:t>CPI</a:t>
                      </a:r>
                      <a:endParaRPr lang="en-US" sz="2800" dirty="0"/>
                    </a:p>
                  </a:txBody>
                  <a:tcPr/>
                </a:tc>
              </a:tr>
              <a:tr h="370840">
                <a:tc>
                  <a:txBody>
                    <a:bodyPr/>
                    <a:lstStyle/>
                    <a:p>
                      <a:r>
                        <a:rPr lang="en-US" sz="2800" dirty="0" smtClean="0"/>
                        <a:t>Instruction Set</a:t>
                      </a:r>
                      <a:r>
                        <a:rPr lang="en-US" sz="2800" baseline="0" dirty="0" smtClean="0"/>
                        <a:t> Architecture</a:t>
                      </a:r>
                      <a:endParaRPr lang="en-US" sz="2800" dirty="0"/>
                    </a:p>
                  </a:txBody>
                  <a:tcPr/>
                </a:tc>
                <a:tc>
                  <a:txBody>
                    <a:bodyPr/>
                    <a:lstStyle/>
                    <a:p>
                      <a:r>
                        <a:rPr lang="en-US" sz="2800" dirty="0" smtClean="0"/>
                        <a:t>Instruction Count,</a:t>
                      </a:r>
                      <a:br>
                        <a:rPr lang="en-US" sz="2800" dirty="0" smtClean="0"/>
                      </a:br>
                      <a:r>
                        <a:rPr lang="en-US" sz="2800" dirty="0" smtClean="0"/>
                        <a:t>Clock Rate, CPI</a:t>
                      </a:r>
                      <a:endParaRPr lang="en-US" sz="2800" dirty="0"/>
                    </a:p>
                  </a:txBody>
                  <a:tcPr/>
                </a:tc>
              </a:tr>
            </a:tbl>
          </a:graphicData>
        </a:graphic>
      </p:graphicFrame>
      <p:sp>
        <p:nvSpPr>
          <p:cNvPr id="4" name="Date Placeholder 3"/>
          <p:cNvSpPr>
            <a:spLocks noGrp="1"/>
          </p:cNvSpPr>
          <p:nvPr>
            <p:ph type="dt" sz="half" idx="10"/>
          </p:nvPr>
        </p:nvSpPr>
        <p:spPr/>
        <p:txBody>
          <a:bodyPr/>
          <a:lstStyle/>
          <a:p>
            <a:fld id="{747C32E9-5766-3B40-9586-5BF35A3385CA}"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Computer A is ≈4.0 times faster than B</a:t>
            </a:r>
            <a:endParaRPr lang="en-US" sz="2800" dirty="0" smtClean="0">
              <a:solidFill>
                <a:srgbClr val="408000"/>
              </a:solidFill>
              <a:latin typeface="Courier"/>
              <a:cs typeface="Courier"/>
            </a:endParaRPr>
          </a:p>
        </p:txBody>
      </p:sp>
      <p:sp>
        <p:nvSpPr>
          <p:cNvPr id="53251" name="TextBox 4"/>
          <p:cNvSpPr txBox="1">
            <a:spLocks noChangeArrowheads="1"/>
          </p:cNvSpPr>
          <p:nvPr/>
        </p:nvSpPr>
        <p:spPr bwMode="auto">
          <a:xfrm>
            <a:off x="1371600" y="41544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mj-lt"/>
                <a:cs typeface="Courier"/>
              </a:rPr>
              <a:t>Computer B is ≈1.7 times faster than A</a:t>
            </a:r>
            <a:endParaRPr lang="en-US" sz="2800" dirty="0" smtClean="0">
              <a:solidFill>
                <a:srgbClr val="FF66A0"/>
              </a:solidFill>
              <a:latin typeface="Courier"/>
              <a:cs typeface="Courier"/>
            </a:endParaRPr>
          </a:p>
        </p:txBody>
      </p:sp>
      <p:sp>
        <p:nvSpPr>
          <p:cNvPr id="53252" name="TextBox 5"/>
          <p:cNvSpPr txBox="1">
            <a:spLocks noChangeArrowheads="1"/>
          </p:cNvSpPr>
          <p:nvPr/>
        </p:nvSpPr>
        <p:spPr bwMode="auto">
          <a:xfrm>
            <a:off x="1371600" y="5068888"/>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Computer B is ≈3.4 times faster than A</a:t>
            </a:r>
            <a:endParaRPr lang="en-US" sz="2800" b="1" dirty="0" smtClean="0">
              <a:ln>
                <a:solidFill>
                  <a:schemeClr val="tx1"/>
                </a:solidFill>
              </a:ln>
              <a:solidFill>
                <a:srgbClr val="FFE860"/>
              </a:solidFill>
              <a:latin typeface="Courier"/>
              <a:cs typeface="Courier"/>
            </a:endParaRPr>
          </a:p>
        </p:txBody>
      </p:sp>
      <p:grpSp>
        <p:nvGrpSpPr>
          <p:cNvPr id="2" name="Group 10"/>
          <p:cNvGrpSpPr>
            <a:grpSpLocks/>
          </p:cNvGrpSpPr>
          <p:nvPr/>
        </p:nvGrpSpPr>
        <p:grpSpPr bwMode="auto">
          <a:xfrm>
            <a:off x="960438" y="2325688"/>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mj-lt"/>
                  <a:cs typeface="Courier"/>
                </a:rPr>
                <a:t>Computer A is ≈1.2 times faster than B</a:t>
              </a:r>
              <a:endParaRPr lang="en-US" sz="2800" dirty="0">
                <a:solidFill>
                  <a:srgbClr val="FF8000"/>
                </a:solidFill>
                <a:latin typeface="Courier"/>
                <a:cs typeface="Courier"/>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15</a:t>
            </a:fld>
            <a:endParaRPr lang="en-US" dirty="0" smtClean="0"/>
          </a:p>
        </p:txBody>
      </p:sp>
      <p:sp>
        <p:nvSpPr>
          <p:cNvPr id="53258" name="TextBox 12"/>
          <p:cNvSpPr txBox="1">
            <a:spLocks noChangeArrowheads="1"/>
          </p:cNvSpPr>
          <p:nvPr/>
        </p:nvSpPr>
        <p:spPr bwMode="auto">
          <a:xfrm>
            <a:off x="685799" y="482600"/>
            <a:ext cx="7133173" cy="1815882"/>
          </a:xfrm>
          <a:prstGeom prst="rect">
            <a:avLst/>
          </a:prstGeom>
          <a:noFill/>
          <a:ln w="9525">
            <a:noFill/>
            <a:miter lim="800000"/>
            <a:headEnd/>
            <a:tailEnd/>
          </a:ln>
        </p:spPr>
        <p:txBody>
          <a:bodyPr wrap="square">
            <a:prstTxWarp prst="textNoShape">
              <a:avLst/>
            </a:prstTxWarp>
            <a:spAutoFit/>
          </a:bodyPr>
          <a:lstStyle/>
          <a:p>
            <a:r>
              <a:rPr lang="en-US" sz="2800" dirty="0" smtClean="0"/>
              <a:t>Computer A clock cycle time 250 </a:t>
            </a:r>
            <a:r>
              <a:rPr lang="en-US" sz="2800" dirty="0" err="1" smtClean="0"/>
              <a:t>ps</a:t>
            </a:r>
            <a:r>
              <a:rPr lang="en-US" sz="2800" dirty="0" smtClean="0"/>
              <a:t>, CPI</a:t>
            </a:r>
            <a:r>
              <a:rPr lang="en-US" sz="2800" baseline="-25000" dirty="0" smtClean="0"/>
              <a:t>A</a:t>
            </a:r>
            <a:r>
              <a:rPr lang="en-US" sz="2800" dirty="0" smtClean="0"/>
              <a:t> = 2</a:t>
            </a:r>
          </a:p>
          <a:p>
            <a:r>
              <a:rPr lang="en-US" sz="2800" dirty="0" smtClean="0"/>
              <a:t>Computer B clock cycle time 500 </a:t>
            </a:r>
            <a:r>
              <a:rPr lang="en-US" sz="2800" dirty="0" err="1" smtClean="0"/>
              <a:t>ps</a:t>
            </a:r>
            <a:r>
              <a:rPr lang="en-US" sz="2800" dirty="0" smtClean="0"/>
              <a:t>, CPI</a:t>
            </a:r>
            <a:r>
              <a:rPr lang="en-US" sz="2800" baseline="-25000" dirty="0" smtClean="0"/>
              <a:t>B</a:t>
            </a:r>
            <a:r>
              <a:rPr lang="en-US" sz="2800" dirty="0" smtClean="0"/>
              <a:t> = 1.2</a:t>
            </a:r>
          </a:p>
          <a:p>
            <a:r>
              <a:rPr lang="en-US" sz="2800" dirty="0" smtClean="0"/>
              <a:t>Assume A and B have same instruction set</a:t>
            </a:r>
          </a:p>
          <a:p>
            <a:r>
              <a:rPr lang="en-US" sz="2800" dirty="0" smtClean="0"/>
              <a:t>Which statement is true?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87145" y="2340669"/>
            <a:ext cx="6570036" cy="61928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50" name="TextBox 3"/>
          <p:cNvSpPr txBox="1">
            <a:spLocks noChangeArrowheads="1"/>
          </p:cNvSpPr>
          <p:nvPr/>
        </p:nvSpPr>
        <p:spPr bwMode="auto">
          <a:xfrm>
            <a:off x="1371600" y="32400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Computer A is ≈4.0 times faster than B</a:t>
            </a:r>
            <a:endParaRPr lang="en-US" sz="2800" dirty="0" smtClean="0">
              <a:solidFill>
                <a:srgbClr val="408000"/>
              </a:solidFill>
              <a:latin typeface="Courier"/>
              <a:cs typeface="Courier"/>
            </a:endParaRPr>
          </a:p>
        </p:txBody>
      </p:sp>
      <p:sp>
        <p:nvSpPr>
          <p:cNvPr id="53251" name="TextBox 4"/>
          <p:cNvSpPr txBox="1">
            <a:spLocks noChangeArrowheads="1"/>
          </p:cNvSpPr>
          <p:nvPr/>
        </p:nvSpPr>
        <p:spPr bwMode="auto">
          <a:xfrm>
            <a:off x="1371600" y="41544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mj-lt"/>
                <a:cs typeface="Courier"/>
              </a:rPr>
              <a:t>Computer B is ≈1.7 times faster than A</a:t>
            </a:r>
            <a:endParaRPr lang="en-US" sz="2800" dirty="0" smtClean="0">
              <a:solidFill>
                <a:srgbClr val="FF66A0"/>
              </a:solidFill>
              <a:latin typeface="Courier"/>
              <a:cs typeface="Courier"/>
            </a:endParaRPr>
          </a:p>
        </p:txBody>
      </p:sp>
      <p:sp>
        <p:nvSpPr>
          <p:cNvPr id="53252" name="TextBox 5"/>
          <p:cNvSpPr txBox="1">
            <a:spLocks noChangeArrowheads="1"/>
          </p:cNvSpPr>
          <p:nvPr/>
        </p:nvSpPr>
        <p:spPr bwMode="auto">
          <a:xfrm>
            <a:off x="1371600" y="5068888"/>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Computer B is ≈3.4 times faster than A</a:t>
            </a:r>
            <a:endParaRPr lang="en-US" sz="2800" b="1" dirty="0" smtClean="0">
              <a:ln>
                <a:solidFill>
                  <a:schemeClr val="tx1"/>
                </a:solidFill>
              </a:ln>
              <a:solidFill>
                <a:srgbClr val="FFE860"/>
              </a:solidFill>
              <a:latin typeface="Courier"/>
              <a:cs typeface="Courier"/>
            </a:endParaRPr>
          </a:p>
        </p:txBody>
      </p:sp>
      <p:grpSp>
        <p:nvGrpSpPr>
          <p:cNvPr id="2" name="Group 10"/>
          <p:cNvGrpSpPr>
            <a:grpSpLocks/>
          </p:cNvGrpSpPr>
          <p:nvPr/>
        </p:nvGrpSpPr>
        <p:grpSpPr bwMode="auto">
          <a:xfrm>
            <a:off x="960438" y="2325688"/>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mj-lt"/>
                  <a:cs typeface="Courier"/>
                </a:rPr>
                <a:t>Computer A is ≈1.2 times faster than B</a:t>
              </a:r>
              <a:endParaRPr lang="en-US" sz="2800" dirty="0">
                <a:solidFill>
                  <a:srgbClr val="FF8000"/>
                </a:solidFill>
                <a:latin typeface="Courier"/>
                <a:cs typeface="Courier"/>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16</a:t>
            </a:fld>
            <a:endParaRPr lang="en-US" dirty="0" smtClean="0"/>
          </a:p>
        </p:txBody>
      </p:sp>
      <p:sp>
        <p:nvSpPr>
          <p:cNvPr id="53258" name="TextBox 12"/>
          <p:cNvSpPr txBox="1">
            <a:spLocks noChangeArrowheads="1"/>
          </p:cNvSpPr>
          <p:nvPr/>
        </p:nvSpPr>
        <p:spPr bwMode="auto">
          <a:xfrm>
            <a:off x="685799" y="482600"/>
            <a:ext cx="7133173" cy="1815882"/>
          </a:xfrm>
          <a:prstGeom prst="rect">
            <a:avLst/>
          </a:prstGeom>
          <a:noFill/>
          <a:ln w="9525">
            <a:noFill/>
            <a:miter lim="800000"/>
            <a:headEnd/>
            <a:tailEnd/>
          </a:ln>
        </p:spPr>
        <p:txBody>
          <a:bodyPr wrap="square">
            <a:prstTxWarp prst="textNoShape">
              <a:avLst/>
            </a:prstTxWarp>
            <a:spAutoFit/>
          </a:bodyPr>
          <a:lstStyle/>
          <a:p>
            <a:r>
              <a:rPr lang="en-US" sz="2800" dirty="0" smtClean="0"/>
              <a:t>Computer A clock cycle time 250 </a:t>
            </a:r>
            <a:r>
              <a:rPr lang="en-US" sz="2800" dirty="0" err="1" smtClean="0"/>
              <a:t>ps</a:t>
            </a:r>
            <a:r>
              <a:rPr lang="en-US" sz="2800" dirty="0" smtClean="0"/>
              <a:t>, CPI</a:t>
            </a:r>
            <a:r>
              <a:rPr lang="en-US" sz="2800" baseline="-25000" dirty="0" smtClean="0"/>
              <a:t>A</a:t>
            </a:r>
            <a:r>
              <a:rPr lang="en-US" sz="2800" dirty="0" smtClean="0"/>
              <a:t> = 2</a:t>
            </a:r>
          </a:p>
          <a:p>
            <a:r>
              <a:rPr lang="en-US" sz="2800" dirty="0" smtClean="0"/>
              <a:t>Computer B clock cycle time 500 </a:t>
            </a:r>
            <a:r>
              <a:rPr lang="en-US" sz="2800" dirty="0" err="1" smtClean="0"/>
              <a:t>ps</a:t>
            </a:r>
            <a:r>
              <a:rPr lang="en-US" sz="2800" dirty="0" smtClean="0"/>
              <a:t>, CPI</a:t>
            </a:r>
            <a:r>
              <a:rPr lang="en-US" sz="2800" baseline="-25000" dirty="0" smtClean="0"/>
              <a:t>B</a:t>
            </a:r>
            <a:r>
              <a:rPr lang="en-US" sz="2800" dirty="0" smtClean="0"/>
              <a:t> = 1.2</a:t>
            </a:r>
          </a:p>
          <a:p>
            <a:r>
              <a:rPr lang="en-US" sz="2800" dirty="0" smtClean="0"/>
              <a:t>Assume A and B have same instruction set</a:t>
            </a:r>
          </a:p>
          <a:p>
            <a:r>
              <a:rPr lang="en-US" sz="2800" dirty="0" smtClean="0"/>
              <a:t>Which statement is true?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and Benchmark</a:t>
            </a:r>
            <a:endParaRPr lang="en-US" dirty="0"/>
          </a:p>
        </p:txBody>
      </p:sp>
      <p:sp>
        <p:nvSpPr>
          <p:cNvPr id="3" name="Content Placeholder 2"/>
          <p:cNvSpPr>
            <a:spLocks noGrp="1"/>
          </p:cNvSpPr>
          <p:nvPr>
            <p:ph idx="1"/>
          </p:nvPr>
        </p:nvSpPr>
        <p:spPr>
          <a:xfrm>
            <a:off x="266700" y="1600200"/>
            <a:ext cx="8420100" cy="4525963"/>
          </a:xfrm>
        </p:spPr>
        <p:txBody>
          <a:bodyPr>
            <a:normAutofit/>
          </a:bodyPr>
          <a:lstStyle/>
          <a:p>
            <a:r>
              <a:rPr lang="en-US" i="1" dirty="0" smtClean="0"/>
              <a:t>Workload</a:t>
            </a:r>
            <a:r>
              <a:rPr lang="en-US" i="1" dirty="0" smtClean="0">
                <a:solidFill>
                  <a:srgbClr val="000000"/>
                </a:solidFill>
              </a:rPr>
              <a:t>:</a:t>
            </a:r>
            <a:r>
              <a:rPr lang="en-US" i="1" dirty="0" smtClean="0">
                <a:solidFill>
                  <a:srgbClr val="3366FF"/>
                </a:solidFill>
              </a:rPr>
              <a:t> </a:t>
            </a:r>
            <a:r>
              <a:rPr lang="en-US" dirty="0" smtClean="0"/>
              <a:t>Set of programs run on a computer </a:t>
            </a:r>
          </a:p>
          <a:p>
            <a:pPr lvl="1"/>
            <a:r>
              <a:rPr lang="en-US" dirty="0" smtClean="0"/>
              <a:t>Actual collection of applications run or made from real programs to approximate such a mix </a:t>
            </a:r>
          </a:p>
          <a:p>
            <a:pPr lvl="1"/>
            <a:r>
              <a:rPr lang="en-US" dirty="0" smtClean="0"/>
              <a:t>Specifies both programs and relative frequencies</a:t>
            </a:r>
          </a:p>
          <a:p>
            <a:r>
              <a:rPr lang="en-US" i="1" dirty="0" smtClean="0">
                <a:solidFill>
                  <a:srgbClr val="000000"/>
                </a:solidFill>
              </a:rPr>
              <a:t>Benchmark: </a:t>
            </a:r>
            <a:r>
              <a:rPr lang="en-US" dirty="0" smtClean="0"/>
              <a:t>Program selected for use in comparing computer performance</a:t>
            </a:r>
          </a:p>
          <a:p>
            <a:pPr lvl="1"/>
            <a:r>
              <a:rPr lang="en-US" dirty="0" smtClean="0"/>
              <a:t>Benchmarks form a workload</a:t>
            </a:r>
          </a:p>
          <a:p>
            <a:pPr lvl="1"/>
            <a:r>
              <a:rPr lang="en-US" dirty="0" smtClean="0"/>
              <a:t>Usually standardized so that many use them</a:t>
            </a:r>
            <a:endParaRPr lang="en-US" dirty="0"/>
          </a:p>
        </p:txBody>
      </p:sp>
      <p:sp>
        <p:nvSpPr>
          <p:cNvPr id="4" name="Date Placeholder 3"/>
          <p:cNvSpPr>
            <a:spLocks noGrp="1"/>
          </p:cNvSpPr>
          <p:nvPr>
            <p:ph type="dt" sz="half" idx="10"/>
          </p:nvPr>
        </p:nvSpPr>
        <p:spPr/>
        <p:txBody>
          <a:bodyPr/>
          <a:lstStyle/>
          <a:p>
            <a:fld id="{EF62DDD5-7F68-D04B-9C17-EF0814DE9227}"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17</a:t>
            </a:fld>
            <a:endParaRPr lang="en-US"/>
          </a:p>
        </p:txBody>
      </p:sp>
    </p:spTree>
    <p:extLst>
      <p:ext uri="{BB962C8B-B14F-4D97-AF65-F5344CB8AC3E}">
        <p14:creationId xmlns:p14="http://schemas.microsoft.com/office/powerpoint/2010/main" val="2300169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64" y="274638"/>
            <a:ext cx="8686800" cy="1143000"/>
          </a:xfrm>
        </p:spPr>
        <p:txBody>
          <a:bodyPr>
            <a:normAutofit fontScale="90000"/>
          </a:bodyPr>
          <a:lstStyle/>
          <a:p>
            <a:r>
              <a:rPr lang="en-US" dirty="0" smtClean="0"/>
              <a:t>SPEC </a:t>
            </a:r>
            <a:br>
              <a:rPr lang="en-US" dirty="0" smtClean="0"/>
            </a:br>
            <a:r>
              <a:rPr lang="en-US" sz="4000" dirty="0" smtClean="0"/>
              <a:t>(System Performance Evaluation Cooperative)</a:t>
            </a:r>
            <a:endParaRPr lang="en-US" sz="4000" b="1" dirty="0"/>
          </a:p>
        </p:txBody>
      </p:sp>
      <p:sp>
        <p:nvSpPr>
          <p:cNvPr id="3" name="Content Placeholder 2"/>
          <p:cNvSpPr>
            <a:spLocks noGrp="1"/>
          </p:cNvSpPr>
          <p:nvPr>
            <p:ph idx="1"/>
          </p:nvPr>
        </p:nvSpPr>
        <p:spPr/>
        <p:txBody>
          <a:bodyPr>
            <a:normAutofit lnSpcReduction="10000"/>
          </a:bodyPr>
          <a:lstStyle/>
          <a:p>
            <a:r>
              <a:rPr lang="en-US" dirty="0" smtClean="0"/>
              <a:t>Computer Vendor cooperative for benchmarks, started in 1989</a:t>
            </a:r>
          </a:p>
          <a:p>
            <a:r>
              <a:rPr lang="en-US" dirty="0" smtClean="0"/>
              <a:t>SPECCPU2006</a:t>
            </a:r>
          </a:p>
          <a:p>
            <a:pPr lvl="1"/>
            <a:r>
              <a:rPr lang="en-US" dirty="0" smtClean="0"/>
              <a:t>12 Integer Programs</a:t>
            </a:r>
          </a:p>
          <a:p>
            <a:pPr lvl="1"/>
            <a:r>
              <a:rPr lang="en-US" dirty="0" smtClean="0"/>
              <a:t>17 Floating-Point Programs</a:t>
            </a:r>
          </a:p>
          <a:p>
            <a:r>
              <a:rPr lang="en-US" dirty="0" smtClean="0"/>
              <a:t>Often turn into number where bigger is faster</a:t>
            </a:r>
          </a:p>
          <a:p>
            <a:r>
              <a:rPr lang="en-US" i="1" dirty="0" err="1" smtClean="0">
                <a:solidFill>
                  <a:srgbClr val="000000"/>
                </a:solidFill>
              </a:rPr>
              <a:t>SPECratio</a:t>
            </a:r>
            <a:r>
              <a:rPr lang="en-US" dirty="0" smtClean="0">
                <a:solidFill>
                  <a:srgbClr val="000000"/>
                </a:solidFill>
              </a:rPr>
              <a:t>: </a:t>
            </a:r>
            <a:r>
              <a:rPr lang="en-US" dirty="0" smtClean="0"/>
              <a:t>reference execution time on old reference computer divide by execution time on new computer to get an effective speed-up</a:t>
            </a:r>
            <a:endParaRPr lang="en-US" dirty="0"/>
          </a:p>
        </p:txBody>
      </p:sp>
      <p:sp>
        <p:nvSpPr>
          <p:cNvPr id="4" name="Date Placeholder 3"/>
          <p:cNvSpPr>
            <a:spLocks noGrp="1"/>
          </p:cNvSpPr>
          <p:nvPr>
            <p:ph type="dt" sz="half" idx="10"/>
          </p:nvPr>
        </p:nvSpPr>
        <p:spPr/>
        <p:txBody>
          <a:bodyPr/>
          <a:lstStyle/>
          <a:p>
            <a:fld id="{4C65021E-4091-7E44-9016-30DCE91655E4}"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a:p>
        </p:txBody>
      </p:sp>
    </p:spTree>
    <p:extLst>
      <p:ext uri="{BB962C8B-B14F-4D97-AF65-F5344CB8AC3E}">
        <p14:creationId xmlns:p14="http://schemas.microsoft.com/office/powerpoint/2010/main" val="1909473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0"/>
            <a:ext cx="8229600" cy="901700"/>
          </a:xfrm>
        </p:spPr>
        <p:txBody>
          <a:bodyPr/>
          <a:lstStyle/>
          <a:p>
            <a:r>
              <a:rPr lang="en-US" dirty="0" smtClean="0"/>
              <a:t>SPECINT2006 on AMD Barcelona</a:t>
            </a:r>
            <a:endParaRPr lang="en-US" dirty="0"/>
          </a:p>
        </p:txBody>
      </p:sp>
      <p:graphicFrame>
        <p:nvGraphicFramePr>
          <p:cNvPr id="7" name="Content Placeholder 6"/>
          <p:cNvGraphicFramePr>
            <a:graphicFrameLocks noGrp="1"/>
          </p:cNvGraphicFramePr>
          <p:nvPr>
            <p:ph idx="1"/>
          </p:nvPr>
        </p:nvGraphicFramePr>
        <p:xfrm>
          <a:off x="469900" y="882313"/>
          <a:ext cx="8496300" cy="5898854"/>
        </p:xfrm>
        <a:graphic>
          <a:graphicData uri="http://schemas.openxmlformats.org/drawingml/2006/table">
            <a:tbl>
              <a:tblPr firstRow="1" bandRow="1">
                <a:tableStyleId>{5C22544A-7EE6-4342-B048-85BDC9FD1C3A}</a:tableStyleId>
              </a:tblPr>
              <a:tblGrid>
                <a:gridCol w="2095500"/>
                <a:gridCol w="1282700"/>
                <a:gridCol w="698500"/>
                <a:gridCol w="1257300"/>
                <a:gridCol w="1181100"/>
                <a:gridCol w="1168400"/>
                <a:gridCol w="812800"/>
              </a:tblGrid>
              <a:tr h="622303">
                <a:tc>
                  <a:txBody>
                    <a:bodyPr/>
                    <a:lstStyle/>
                    <a:p>
                      <a:pPr algn="ctr" fontAlgn="b"/>
                      <a:r>
                        <a:rPr lang="en-US" sz="2000" b="0" i="0" u="none" strike="noStrike" dirty="0" smtClean="0">
                          <a:latin typeface="Verdana"/>
                        </a:rPr>
                        <a:t>Description</a:t>
                      </a:r>
                      <a:endParaRPr lang="en-US" sz="2000" b="0" i="0" u="none" strike="noStrike" dirty="0">
                        <a:latin typeface="Verdana"/>
                      </a:endParaRPr>
                    </a:p>
                  </a:txBody>
                  <a:tcPr marL="12700" marR="12700" marT="12700" marB="0" anchor="ctr"/>
                </a:tc>
                <a:tc>
                  <a:txBody>
                    <a:bodyPr/>
                    <a:lstStyle/>
                    <a:p>
                      <a:pPr algn="ctr" fontAlgn="b"/>
                      <a:r>
                        <a:rPr lang="en-US" sz="2000" b="0" i="0" u="none" strike="noStrike" dirty="0" err="1" smtClean="0">
                          <a:latin typeface="Verdana"/>
                        </a:rPr>
                        <a:t>Instruc-tion</a:t>
                      </a:r>
                      <a:r>
                        <a:rPr lang="en-US" sz="2000" b="0" i="0" u="none" strike="noStrike" baseline="0" dirty="0" smtClean="0">
                          <a:latin typeface="Verdana"/>
                        </a:rPr>
                        <a:t> </a:t>
                      </a:r>
                      <a:r>
                        <a:rPr lang="en-US" sz="2000" b="0" i="0" u="none" strike="noStrike" dirty="0" smtClean="0">
                          <a:latin typeface="Verdana"/>
                        </a:rPr>
                        <a:t>Count </a:t>
                      </a:r>
                      <a:r>
                        <a:rPr lang="en-US" sz="2000" b="0" i="0" u="none" strike="noStrike" dirty="0">
                          <a:latin typeface="Verdana"/>
                        </a:rPr>
                        <a:t>(B)</a:t>
                      </a:r>
                    </a:p>
                  </a:txBody>
                  <a:tcPr marL="12700" marR="12700" marT="12700" marB="0" anchor="ctr"/>
                </a:tc>
                <a:tc>
                  <a:txBody>
                    <a:bodyPr/>
                    <a:lstStyle/>
                    <a:p>
                      <a:pPr algn="ctr" fontAlgn="b"/>
                      <a:r>
                        <a:rPr lang="en-US" sz="2000" b="0" i="0" u="none" strike="noStrike" dirty="0" smtClean="0">
                          <a:latin typeface="Verdana"/>
                        </a:rPr>
                        <a:t>CPI</a:t>
                      </a:r>
                      <a:endParaRPr lang="en-US" sz="2000" b="0" i="0" u="none" strike="noStrike" dirty="0">
                        <a:latin typeface="Verdana"/>
                      </a:endParaRPr>
                    </a:p>
                  </a:txBody>
                  <a:tcPr marL="12700" marR="12700" marT="12700" marB="0" anchor="ctr"/>
                </a:tc>
                <a:tc>
                  <a:txBody>
                    <a:bodyPr/>
                    <a:lstStyle/>
                    <a:p>
                      <a:pPr algn="ctr" fontAlgn="b"/>
                      <a:r>
                        <a:rPr lang="en-US" sz="2000" b="0" i="0" u="none" strike="noStrike" dirty="0" smtClean="0">
                          <a:latin typeface="Verdana"/>
                        </a:rPr>
                        <a:t>Clock cycle time </a:t>
                      </a:r>
                      <a:r>
                        <a:rPr lang="en-US" sz="2000" b="0" i="0" u="none" strike="noStrike" dirty="0">
                          <a:latin typeface="Verdana"/>
                        </a:rPr>
                        <a:t>(</a:t>
                      </a:r>
                      <a:r>
                        <a:rPr lang="en-US" sz="2000" b="0" i="0" u="none" strike="noStrike" dirty="0" err="1">
                          <a:latin typeface="Verdana"/>
                        </a:rPr>
                        <a:t>ps</a:t>
                      </a:r>
                      <a:r>
                        <a:rPr lang="en-US" sz="2000" b="0" i="0" u="none" strike="noStrike" dirty="0">
                          <a:latin typeface="Verdana"/>
                        </a:rPr>
                        <a:t>)</a:t>
                      </a:r>
                    </a:p>
                  </a:txBody>
                  <a:tcPr marL="12700" marR="12700" marT="12700" marB="0" anchor="ctr"/>
                </a:tc>
                <a:tc>
                  <a:txBody>
                    <a:bodyPr/>
                    <a:lstStyle/>
                    <a:p>
                      <a:pPr algn="ctr" fontAlgn="b"/>
                      <a:r>
                        <a:rPr lang="en-US" sz="2000" b="0" i="0" u="none" strike="noStrike" dirty="0" err="1" smtClean="0">
                          <a:latin typeface="Verdana"/>
                        </a:rPr>
                        <a:t>Execu-tion</a:t>
                      </a:r>
                      <a:r>
                        <a:rPr lang="en-US" sz="2000" b="0" i="0" u="none" strike="noStrike" dirty="0" smtClean="0">
                          <a:latin typeface="Verdana"/>
                        </a:rPr>
                        <a:t> Time </a:t>
                      </a:r>
                      <a:r>
                        <a:rPr lang="en-US" sz="2000" b="0" i="0" u="none" strike="noStrike" dirty="0">
                          <a:latin typeface="Verdana"/>
                        </a:rPr>
                        <a:t>(</a:t>
                      </a:r>
                      <a:r>
                        <a:rPr lang="en-US" sz="2000" b="0" i="0" u="none" strike="noStrike" dirty="0" err="1">
                          <a:latin typeface="Verdana"/>
                        </a:rPr>
                        <a:t>s</a:t>
                      </a:r>
                      <a:r>
                        <a:rPr lang="en-US" sz="2000" b="0" i="0" u="none" strike="noStrike" dirty="0">
                          <a:latin typeface="Verdana"/>
                        </a:rPr>
                        <a:t>)</a:t>
                      </a:r>
                    </a:p>
                  </a:txBody>
                  <a:tcPr marL="12700" marR="12700" marT="12700" marB="0" anchor="ctr"/>
                </a:tc>
                <a:tc>
                  <a:txBody>
                    <a:bodyPr/>
                    <a:lstStyle/>
                    <a:p>
                      <a:pPr algn="ctr" fontAlgn="b"/>
                      <a:r>
                        <a:rPr lang="en-US" sz="2000" b="0" i="0" u="none" strike="noStrike" dirty="0" smtClean="0">
                          <a:latin typeface="Verdana"/>
                        </a:rPr>
                        <a:t>Refer-</a:t>
                      </a:r>
                      <a:r>
                        <a:rPr lang="en-US" sz="2000" b="0" i="0" u="none" strike="noStrike" dirty="0" err="1" smtClean="0">
                          <a:latin typeface="Verdana"/>
                        </a:rPr>
                        <a:t>ence</a:t>
                      </a:r>
                      <a:r>
                        <a:rPr lang="en-US" sz="2000" b="0" i="0" u="none" strike="noStrike" dirty="0" smtClean="0">
                          <a:latin typeface="Verdana"/>
                        </a:rPr>
                        <a:t> Time </a:t>
                      </a:r>
                      <a:r>
                        <a:rPr lang="en-US" sz="2000" b="0" i="0" u="none" strike="noStrike" dirty="0">
                          <a:latin typeface="Verdana"/>
                        </a:rPr>
                        <a:t>(</a:t>
                      </a:r>
                      <a:r>
                        <a:rPr lang="en-US" sz="2000" b="0" i="0" u="none" strike="noStrike" dirty="0" err="1">
                          <a:latin typeface="Verdana"/>
                        </a:rPr>
                        <a:t>s</a:t>
                      </a:r>
                      <a:r>
                        <a:rPr lang="en-US" sz="2000" b="0" i="0" u="none" strike="noStrike" dirty="0">
                          <a:latin typeface="Verdana"/>
                        </a:rPr>
                        <a:t>)</a:t>
                      </a:r>
                    </a:p>
                  </a:txBody>
                  <a:tcPr marL="12700" marR="12700" marT="12700" marB="0" anchor="ctr"/>
                </a:tc>
                <a:tc>
                  <a:txBody>
                    <a:bodyPr/>
                    <a:lstStyle/>
                    <a:p>
                      <a:pPr algn="ctr" fontAlgn="b"/>
                      <a:r>
                        <a:rPr lang="en-US" sz="2000" b="0" i="0" u="none" strike="noStrike" dirty="0" smtClean="0">
                          <a:latin typeface="Verdana"/>
                        </a:rPr>
                        <a:t>SPEC-ratio</a:t>
                      </a:r>
                      <a:endParaRPr lang="en-US" sz="2000" b="0" i="0" u="none" strike="noStrike" dirty="0">
                        <a:latin typeface="Verdana"/>
                      </a:endParaRPr>
                    </a:p>
                  </a:txBody>
                  <a:tcPr marL="12700" marR="12700" marT="12700" marB="0" anchor="ctr"/>
                </a:tc>
              </a:tr>
              <a:tr h="388778">
                <a:tc>
                  <a:txBody>
                    <a:bodyPr/>
                    <a:lstStyle/>
                    <a:p>
                      <a:pPr algn="l" fontAlgn="b"/>
                      <a:r>
                        <a:rPr lang="en-US" sz="1400" b="0" i="0" u="none" strike="noStrike" dirty="0">
                          <a:latin typeface="Verdana"/>
                        </a:rPr>
                        <a:t>Interpreted string processing</a:t>
                      </a:r>
                    </a:p>
                  </a:txBody>
                  <a:tcPr marL="12700" marR="12700" marT="12700" marB="0" anchor="b"/>
                </a:tc>
                <a:tc>
                  <a:txBody>
                    <a:bodyPr/>
                    <a:lstStyle/>
                    <a:p>
                      <a:pPr algn="r" fontAlgn="b"/>
                      <a:r>
                        <a:rPr lang="en-US" sz="2000" b="0" i="0" u="none" strike="noStrike" dirty="0">
                          <a:latin typeface="Verdana"/>
                        </a:rPr>
                        <a:t>2,118</a:t>
                      </a:r>
                    </a:p>
                  </a:txBody>
                  <a:tcPr marL="12700" marR="12700" marT="12700" marB="0" anchor="b"/>
                </a:tc>
                <a:tc>
                  <a:txBody>
                    <a:bodyPr/>
                    <a:lstStyle/>
                    <a:p>
                      <a:pPr algn="r" fontAlgn="b"/>
                      <a:r>
                        <a:rPr lang="en-US" sz="2000" b="0" i="0" u="none" strike="noStrike" dirty="0">
                          <a:latin typeface="Verdana"/>
                        </a:rPr>
                        <a:t>0.75</a:t>
                      </a:r>
                    </a:p>
                  </a:txBody>
                  <a:tcPr marL="12700" marR="12700" marT="12700" marB="0" anchor="b"/>
                </a:tc>
                <a:tc>
                  <a:txBody>
                    <a:bodyPr/>
                    <a:lstStyle/>
                    <a:p>
                      <a:pPr algn="r" fontAlgn="b"/>
                      <a:r>
                        <a:rPr lang="en-US" sz="2000" b="0" i="0" u="none" strike="noStrike" dirty="0">
                          <a:latin typeface="Verdana"/>
                        </a:rPr>
                        <a:t>400</a:t>
                      </a:r>
                    </a:p>
                  </a:txBody>
                  <a:tcPr marL="12700" marR="12700" marT="12700" marB="0" anchor="b"/>
                </a:tc>
                <a:tc>
                  <a:txBody>
                    <a:bodyPr/>
                    <a:lstStyle/>
                    <a:p>
                      <a:pPr algn="r" fontAlgn="b"/>
                      <a:r>
                        <a:rPr lang="en-US" sz="2000" b="0" i="0" u="none" strike="noStrike">
                          <a:latin typeface="Verdana"/>
                        </a:rPr>
                        <a:t>637</a:t>
                      </a:r>
                    </a:p>
                  </a:txBody>
                  <a:tcPr marL="12700" marR="12700" marT="12700" marB="0" anchor="b"/>
                </a:tc>
                <a:tc>
                  <a:txBody>
                    <a:bodyPr/>
                    <a:lstStyle/>
                    <a:p>
                      <a:pPr algn="r" fontAlgn="b"/>
                      <a:r>
                        <a:rPr lang="en-US" sz="2000" b="0" i="0" u="none" strike="noStrike">
                          <a:latin typeface="Verdana"/>
                        </a:rPr>
                        <a:t>9,770</a:t>
                      </a:r>
                    </a:p>
                  </a:txBody>
                  <a:tcPr marL="12700" marR="12700" marT="12700" marB="0" anchor="b"/>
                </a:tc>
                <a:tc>
                  <a:txBody>
                    <a:bodyPr/>
                    <a:lstStyle/>
                    <a:p>
                      <a:pPr algn="r" fontAlgn="b"/>
                      <a:r>
                        <a:rPr lang="en-US" sz="2000" b="0" i="0" u="none" strike="noStrike">
                          <a:latin typeface="Verdana"/>
                        </a:rPr>
                        <a:t>15.3</a:t>
                      </a:r>
                    </a:p>
                  </a:txBody>
                  <a:tcPr marL="12700" marR="12700" marT="12700" marB="0" anchor="b"/>
                </a:tc>
              </a:tr>
              <a:tr h="388778">
                <a:tc>
                  <a:txBody>
                    <a:bodyPr/>
                    <a:lstStyle/>
                    <a:p>
                      <a:pPr algn="l" fontAlgn="b"/>
                      <a:r>
                        <a:rPr lang="en-US" sz="1400" b="0" i="0" u="none" strike="noStrike" dirty="0">
                          <a:latin typeface="Verdana"/>
                        </a:rPr>
                        <a:t>Block-sorting compression</a:t>
                      </a:r>
                    </a:p>
                  </a:txBody>
                  <a:tcPr marL="12700" marR="12700" marT="12700" marB="0" anchor="b"/>
                </a:tc>
                <a:tc>
                  <a:txBody>
                    <a:bodyPr/>
                    <a:lstStyle/>
                    <a:p>
                      <a:pPr algn="r" fontAlgn="b"/>
                      <a:r>
                        <a:rPr lang="en-US" sz="2000" b="0" i="0" u="none" strike="noStrike">
                          <a:latin typeface="Verdana"/>
                        </a:rPr>
                        <a:t>2,389</a:t>
                      </a:r>
                    </a:p>
                  </a:txBody>
                  <a:tcPr marL="12700" marR="12700" marT="12700" marB="0" anchor="b"/>
                </a:tc>
                <a:tc>
                  <a:txBody>
                    <a:bodyPr/>
                    <a:lstStyle/>
                    <a:p>
                      <a:pPr algn="r" fontAlgn="b"/>
                      <a:r>
                        <a:rPr lang="en-US" sz="2000" b="0" i="0" u="none" strike="noStrike">
                          <a:latin typeface="Verdana"/>
                        </a:rPr>
                        <a:t>0.85</a:t>
                      </a:r>
                    </a:p>
                  </a:txBody>
                  <a:tcPr marL="12700" marR="12700" marT="12700" marB="0" anchor="b"/>
                </a:tc>
                <a:tc>
                  <a:txBody>
                    <a:bodyPr/>
                    <a:lstStyle/>
                    <a:p>
                      <a:pPr algn="r" fontAlgn="b"/>
                      <a:r>
                        <a:rPr lang="en-US" sz="2000" b="0" i="0" u="none" strike="noStrike" dirty="0">
                          <a:latin typeface="Verdana"/>
                        </a:rPr>
                        <a:t>400</a:t>
                      </a:r>
                    </a:p>
                  </a:txBody>
                  <a:tcPr marL="12700" marR="12700" marT="12700" marB="0" anchor="b"/>
                </a:tc>
                <a:tc>
                  <a:txBody>
                    <a:bodyPr/>
                    <a:lstStyle/>
                    <a:p>
                      <a:pPr algn="r" fontAlgn="b"/>
                      <a:r>
                        <a:rPr lang="en-US" sz="2000" b="0" i="0" u="none" strike="noStrike">
                          <a:latin typeface="Verdana"/>
                        </a:rPr>
                        <a:t>817</a:t>
                      </a:r>
                    </a:p>
                  </a:txBody>
                  <a:tcPr marL="12700" marR="12700" marT="12700" marB="0" anchor="b"/>
                </a:tc>
                <a:tc>
                  <a:txBody>
                    <a:bodyPr/>
                    <a:lstStyle/>
                    <a:p>
                      <a:pPr algn="r" fontAlgn="b"/>
                      <a:r>
                        <a:rPr lang="en-US" sz="2000" b="0" i="0" u="none" strike="noStrike" dirty="0">
                          <a:latin typeface="Verdana"/>
                        </a:rPr>
                        <a:t>9,650</a:t>
                      </a:r>
                    </a:p>
                  </a:txBody>
                  <a:tcPr marL="12700" marR="12700" marT="12700" marB="0" anchor="b"/>
                </a:tc>
                <a:tc>
                  <a:txBody>
                    <a:bodyPr/>
                    <a:lstStyle/>
                    <a:p>
                      <a:pPr algn="r" fontAlgn="b"/>
                      <a:r>
                        <a:rPr lang="en-US" sz="2000" b="0" i="0" u="none" strike="noStrike">
                          <a:latin typeface="Verdana"/>
                        </a:rPr>
                        <a:t>11.8</a:t>
                      </a:r>
                    </a:p>
                  </a:txBody>
                  <a:tcPr marL="12700" marR="12700" marT="12700" marB="0" anchor="b"/>
                </a:tc>
              </a:tr>
              <a:tr h="388778">
                <a:tc>
                  <a:txBody>
                    <a:bodyPr/>
                    <a:lstStyle/>
                    <a:p>
                      <a:pPr algn="l" fontAlgn="b"/>
                      <a:r>
                        <a:rPr lang="en-US" sz="1400" b="0" i="0" u="none" strike="noStrike" dirty="0">
                          <a:latin typeface="Verdana"/>
                        </a:rPr>
                        <a:t>GNU C compiler</a:t>
                      </a:r>
                    </a:p>
                  </a:txBody>
                  <a:tcPr marL="12700" marR="12700" marT="12700" marB="0" anchor="b"/>
                </a:tc>
                <a:tc>
                  <a:txBody>
                    <a:bodyPr/>
                    <a:lstStyle/>
                    <a:p>
                      <a:pPr algn="r" fontAlgn="b"/>
                      <a:r>
                        <a:rPr lang="en-US" sz="2000" b="0" i="0" u="none" strike="noStrike">
                          <a:latin typeface="Verdana"/>
                        </a:rPr>
                        <a:t>1,050</a:t>
                      </a:r>
                    </a:p>
                  </a:txBody>
                  <a:tcPr marL="12700" marR="12700" marT="12700" marB="0" anchor="b"/>
                </a:tc>
                <a:tc>
                  <a:txBody>
                    <a:bodyPr/>
                    <a:lstStyle/>
                    <a:p>
                      <a:pPr algn="r" fontAlgn="b"/>
                      <a:r>
                        <a:rPr lang="en-US" sz="2000" b="0" i="0" u="none" strike="noStrike">
                          <a:latin typeface="Verdana"/>
                        </a:rPr>
                        <a:t>1.72</a:t>
                      </a:r>
                    </a:p>
                  </a:txBody>
                  <a:tcPr marL="12700" marR="12700" marT="12700" marB="0" anchor="b"/>
                </a:tc>
                <a:tc>
                  <a:txBody>
                    <a:bodyPr/>
                    <a:lstStyle/>
                    <a:p>
                      <a:pPr algn="r" fontAlgn="b"/>
                      <a:r>
                        <a:rPr lang="en-US" sz="2000" b="0" i="0" u="none" strike="noStrike" dirty="0">
                          <a:latin typeface="Verdana"/>
                        </a:rPr>
                        <a:t>400</a:t>
                      </a:r>
                    </a:p>
                  </a:txBody>
                  <a:tcPr marL="12700" marR="12700" marT="12700" marB="0" anchor="b"/>
                </a:tc>
                <a:tc>
                  <a:txBody>
                    <a:bodyPr/>
                    <a:lstStyle/>
                    <a:p>
                      <a:pPr algn="r" fontAlgn="b"/>
                      <a:r>
                        <a:rPr lang="en-US" sz="2000" b="0" i="0" u="none" strike="noStrike">
                          <a:latin typeface="Verdana"/>
                        </a:rPr>
                        <a:t>724</a:t>
                      </a:r>
                    </a:p>
                  </a:txBody>
                  <a:tcPr marL="12700" marR="12700" marT="12700" marB="0" anchor="b"/>
                </a:tc>
                <a:tc>
                  <a:txBody>
                    <a:bodyPr/>
                    <a:lstStyle/>
                    <a:p>
                      <a:pPr algn="r" fontAlgn="b"/>
                      <a:r>
                        <a:rPr lang="en-US" sz="2000" b="0" i="0" u="none" strike="noStrike" dirty="0">
                          <a:latin typeface="Verdana"/>
                        </a:rPr>
                        <a:t>8,050</a:t>
                      </a:r>
                    </a:p>
                  </a:txBody>
                  <a:tcPr marL="12700" marR="12700" marT="12700" marB="0" anchor="b"/>
                </a:tc>
                <a:tc>
                  <a:txBody>
                    <a:bodyPr/>
                    <a:lstStyle/>
                    <a:p>
                      <a:pPr algn="r" fontAlgn="b"/>
                      <a:r>
                        <a:rPr lang="en-US" sz="2000" b="0" i="0" u="none" strike="noStrike">
                          <a:latin typeface="Verdana"/>
                        </a:rPr>
                        <a:t>11.1</a:t>
                      </a:r>
                    </a:p>
                  </a:txBody>
                  <a:tcPr marL="12700" marR="12700" marT="12700" marB="0" anchor="b"/>
                </a:tc>
              </a:tr>
              <a:tr h="388778">
                <a:tc>
                  <a:txBody>
                    <a:bodyPr/>
                    <a:lstStyle/>
                    <a:p>
                      <a:pPr algn="l" fontAlgn="b"/>
                      <a:r>
                        <a:rPr lang="en-US" sz="1400" b="0" i="0" u="none" strike="noStrike">
                          <a:latin typeface="Verdana"/>
                        </a:rPr>
                        <a:t>Combinatorial optimization</a:t>
                      </a:r>
                    </a:p>
                  </a:txBody>
                  <a:tcPr marL="12700" marR="12700" marT="12700" marB="0" anchor="b"/>
                </a:tc>
                <a:tc>
                  <a:txBody>
                    <a:bodyPr/>
                    <a:lstStyle/>
                    <a:p>
                      <a:pPr algn="r" fontAlgn="b"/>
                      <a:r>
                        <a:rPr lang="en-US" sz="2000" b="0" i="0" u="none" strike="noStrike" dirty="0">
                          <a:latin typeface="Verdana"/>
                        </a:rPr>
                        <a:t>336</a:t>
                      </a:r>
                    </a:p>
                  </a:txBody>
                  <a:tcPr marL="12700" marR="12700" marT="12700" marB="0" anchor="b"/>
                </a:tc>
                <a:tc>
                  <a:txBody>
                    <a:bodyPr/>
                    <a:lstStyle/>
                    <a:p>
                      <a:pPr algn="r" fontAlgn="b"/>
                      <a:r>
                        <a:rPr lang="en-US" sz="2000" b="0" i="0" u="none" strike="noStrike" dirty="0" smtClean="0">
                          <a:latin typeface="Verdana"/>
                        </a:rPr>
                        <a:t>10.0</a:t>
                      </a:r>
                      <a:endParaRPr lang="en-US" sz="2000" b="0" i="0" u="none" strike="noStrike" dirty="0">
                        <a:latin typeface="Verdana"/>
                      </a:endParaRPr>
                    </a:p>
                  </a:txBody>
                  <a:tcPr marL="12700" marR="12700" marT="12700" marB="0" anchor="b"/>
                </a:tc>
                <a:tc>
                  <a:txBody>
                    <a:bodyPr/>
                    <a:lstStyle/>
                    <a:p>
                      <a:pPr algn="r" fontAlgn="b"/>
                      <a:r>
                        <a:rPr lang="en-US" sz="2000" b="0" i="0" u="none" strike="noStrike" dirty="0">
                          <a:latin typeface="Verdana"/>
                        </a:rPr>
                        <a:t>400</a:t>
                      </a:r>
                    </a:p>
                  </a:txBody>
                  <a:tcPr marL="12700" marR="12700" marT="12700" marB="0" anchor="b"/>
                </a:tc>
                <a:tc>
                  <a:txBody>
                    <a:bodyPr/>
                    <a:lstStyle/>
                    <a:p>
                      <a:pPr algn="r" fontAlgn="b"/>
                      <a:r>
                        <a:rPr lang="en-US" sz="2000" b="0" i="0" u="none" strike="noStrike" dirty="0">
                          <a:latin typeface="Verdana"/>
                        </a:rPr>
                        <a:t>1,345</a:t>
                      </a:r>
                    </a:p>
                  </a:txBody>
                  <a:tcPr marL="12700" marR="12700" marT="12700" marB="0" anchor="b"/>
                </a:tc>
                <a:tc>
                  <a:txBody>
                    <a:bodyPr/>
                    <a:lstStyle/>
                    <a:p>
                      <a:pPr algn="r" fontAlgn="b"/>
                      <a:r>
                        <a:rPr lang="en-US" sz="2000" b="0" i="0" u="none" strike="noStrike" dirty="0">
                          <a:latin typeface="Verdana"/>
                        </a:rPr>
                        <a:t>9,120</a:t>
                      </a:r>
                    </a:p>
                  </a:txBody>
                  <a:tcPr marL="12700" marR="12700" marT="12700" marB="0" anchor="b"/>
                </a:tc>
                <a:tc>
                  <a:txBody>
                    <a:bodyPr/>
                    <a:lstStyle/>
                    <a:p>
                      <a:pPr algn="r" fontAlgn="b"/>
                      <a:r>
                        <a:rPr lang="en-US" sz="2000" b="0" i="0" u="none" strike="noStrike">
                          <a:latin typeface="Verdana"/>
                        </a:rPr>
                        <a:t>6.8</a:t>
                      </a:r>
                    </a:p>
                  </a:txBody>
                  <a:tcPr marL="12700" marR="12700" marT="12700" marB="0" anchor="b"/>
                </a:tc>
              </a:tr>
              <a:tr h="388778">
                <a:tc>
                  <a:txBody>
                    <a:bodyPr/>
                    <a:lstStyle/>
                    <a:p>
                      <a:pPr algn="l" fontAlgn="b"/>
                      <a:r>
                        <a:rPr lang="en-US" sz="1400" b="0" i="0" u="none" strike="noStrike" dirty="0">
                          <a:latin typeface="Verdana"/>
                        </a:rPr>
                        <a:t>Go game</a:t>
                      </a:r>
                    </a:p>
                  </a:txBody>
                  <a:tcPr marL="12700" marR="12700" marT="12700" marB="0" anchor="b"/>
                </a:tc>
                <a:tc>
                  <a:txBody>
                    <a:bodyPr/>
                    <a:lstStyle/>
                    <a:p>
                      <a:pPr algn="r" fontAlgn="b"/>
                      <a:r>
                        <a:rPr lang="en-US" sz="2000" b="0" i="0" u="none" strike="noStrike" dirty="0">
                          <a:latin typeface="Verdana"/>
                        </a:rPr>
                        <a:t>1,658</a:t>
                      </a:r>
                    </a:p>
                  </a:txBody>
                  <a:tcPr marL="12700" marR="12700" marT="12700" marB="0" anchor="b"/>
                </a:tc>
                <a:tc>
                  <a:txBody>
                    <a:bodyPr/>
                    <a:lstStyle/>
                    <a:p>
                      <a:pPr algn="r" fontAlgn="b"/>
                      <a:r>
                        <a:rPr lang="en-US" sz="2000" b="0" i="0" u="none" strike="noStrike">
                          <a:latin typeface="Verdana"/>
                        </a:rPr>
                        <a:t>1.09</a:t>
                      </a:r>
                    </a:p>
                  </a:txBody>
                  <a:tcPr marL="12700" marR="12700" marT="12700" marB="0" anchor="b"/>
                </a:tc>
                <a:tc>
                  <a:txBody>
                    <a:bodyPr/>
                    <a:lstStyle/>
                    <a:p>
                      <a:pPr algn="r" fontAlgn="b"/>
                      <a:r>
                        <a:rPr lang="en-US" sz="2000" b="0" i="0" u="none" strike="noStrike">
                          <a:latin typeface="Verdana"/>
                        </a:rPr>
                        <a:t>400</a:t>
                      </a:r>
                    </a:p>
                  </a:txBody>
                  <a:tcPr marL="12700" marR="12700" marT="12700" marB="0" anchor="b"/>
                </a:tc>
                <a:tc>
                  <a:txBody>
                    <a:bodyPr/>
                    <a:lstStyle/>
                    <a:p>
                      <a:pPr algn="r" fontAlgn="b"/>
                      <a:r>
                        <a:rPr lang="en-US" sz="2000" b="0" i="0" u="none" strike="noStrike" dirty="0">
                          <a:latin typeface="Verdana"/>
                        </a:rPr>
                        <a:t>721</a:t>
                      </a:r>
                    </a:p>
                  </a:txBody>
                  <a:tcPr marL="12700" marR="12700" marT="12700" marB="0" anchor="b"/>
                </a:tc>
                <a:tc>
                  <a:txBody>
                    <a:bodyPr/>
                    <a:lstStyle/>
                    <a:p>
                      <a:pPr algn="r" fontAlgn="b"/>
                      <a:r>
                        <a:rPr lang="en-US" sz="2000" b="0" i="0" u="none" strike="noStrike" dirty="0">
                          <a:latin typeface="Verdana"/>
                        </a:rPr>
                        <a:t>10,490</a:t>
                      </a:r>
                    </a:p>
                  </a:txBody>
                  <a:tcPr marL="12700" marR="12700" marT="12700" marB="0" anchor="b"/>
                </a:tc>
                <a:tc>
                  <a:txBody>
                    <a:bodyPr/>
                    <a:lstStyle/>
                    <a:p>
                      <a:pPr algn="r" fontAlgn="b"/>
                      <a:r>
                        <a:rPr lang="en-US" sz="2000" b="0" i="0" u="none" strike="noStrike">
                          <a:latin typeface="Verdana"/>
                        </a:rPr>
                        <a:t>14.6</a:t>
                      </a:r>
                    </a:p>
                  </a:txBody>
                  <a:tcPr marL="12700" marR="12700" marT="12700" marB="0" anchor="b"/>
                </a:tc>
              </a:tr>
              <a:tr h="388778">
                <a:tc>
                  <a:txBody>
                    <a:bodyPr/>
                    <a:lstStyle/>
                    <a:p>
                      <a:pPr algn="l" fontAlgn="b"/>
                      <a:r>
                        <a:rPr lang="en-US" sz="1400" b="0" i="0" u="none" strike="noStrike">
                          <a:latin typeface="Verdana"/>
                        </a:rPr>
                        <a:t>Search gene sequence</a:t>
                      </a:r>
                    </a:p>
                  </a:txBody>
                  <a:tcPr marL="12700" marR="12700" marT="12700" marB="0" anchor="b"/>
                </a:tc>
                <a:tc>
                  <a:txBody>
                    <a:bodyPr/>
                    <a:lstStyle/>
                    <a:p>
                      <a:pPr algn="r" fontAlgn="b"/>
                      <a:r>
                        <a:rPr lang="en-US" sz="2000" b="0" i="0" u="none" strike="noStrike">
                          <a:latin typeface="Verdana"/>
                        </a:rPr>
                        <a:t>2,783</a:t>
                      </a:r>
                    </a:p>
                  </a:txBody>
                  <a:tcPr marL="12700" marR="12700" marT="12700" marB="0" anchor="b"/>
                </a:tc>
                <a:tc>
                  <a:txBody>
                    <a:bodyPr/>
                    <a:lstStyle/>
                    <a:p>
                      <a:pPr algn="r" fontAlgn="b"/>
                      <a:r>
                        <a:rPr lang="en-US" sz="2000" b="0" i="0" u="none" strike="noStrike" dirty="0" smtClean="0">
                          <a:latin typeface="Verdana"/>
                        </a:rPr>
                        <a:t>0.80</a:t>
                      </a:r>
                      <a:endParaRPr lang="en-US" sz="2000" b="0" i="0" u="none" strike="noStrike" dirty="0">
                        <a:latin typeface="Verdana"/>
                      </a:endParaRPr>
                    </a:p>
                  </a:txBody>
                  <a:tcPr marL="12700" marR="12700" marT="12700" marB="0" anchor="b"/>
                </a:tc>
                <a:tc>
                  <a:txBody>
                    <a:bodyPr/>
                    <a:lstStyle/>
                    <a:p>
                      <a:pPr algn="r" fontAlgn="b"/>
                      <a:r>
                        <a:rPr lang="en-US" sz="2000" b="0" i="0" u="none" strike="noStrike" dirty="0">
                          <a:latin typeface="Verdana"/>
                        </a:rPr>
                        <a:t>400</a:t>
                      </a:r>
                    </a:p>
                  </a:txBody>
                  <a:tcPr marL="12700" marR="12700" marT="12700" marB="0" anchor="b"/>
                </a:tc>
                <a:tc>
                  <a:txBody>
                    <a:bodyPr/>
                    <a:lstStyle/>
                    <a:p>
                      <a:pPr algn="r" fontAlgn="b"/>
                      <a:r>
                        <a:rPr lang="en-US" sz="2000" b="0" i="0" u="none" strike="noStrike" dirty="0">
                          <a:latin typeface="Verdana"/>
                        </a:rPr>
                        <a:t>890</a:t>
                      </a:r>
                    </a:p>
                  </a:txBody>
                  <a:tcPr marL="12700" marR="12700" marT="12700" marB="0" anchor="b"/>
                </a:tc>
                <a:tc>
                  <a:txBody>
                    <a:bodyPr/>
                    <a:lstStyle/>
                    <a:p>
                      <a:pPr algn="r" fontAlgn="b"/>
                      <a:r>
                        <a:rPr lang="en-US" sz="2000" b="0" i="0" u="none" strike="noStrike" dirty="0">
                          <a:latin typeface="Verdana"/>
                        </a:rPr>
                        <a:t>9,330</a:t>
                      </a:r>
                    </a:p>
                  </a:txBody>
                  <a:tcPr marL="12700" marR="12700" marT="12700" marB="0" anchor="b"/>
                </a:tc>
                <a:tc>
                  <a:txBody>
                    <a:bodyPr/>
                    <a:lstStyle/>
                    <a:p>
                      <a:pPr algn="r" fontAlgn="b"/>
                      <a:r>
                        <a:rPr lang="en-US" sz="2000" b="0" i="0" u="none" strike="noStrike">
                          <a:latin typeface="Verdana"/>
                        </a:rPr>
                        <a:t>10.5</a:t>
                      </a:r>
                    </a:p>
                  </a:txBody>
                  <a:tcPr marL="12700" marR="12700" marT="12700" marB="0" anchor="b"/>
                </a:tc>
              </a:tr>
              <a:tr h="388778">
                <a:tc>
                  <a:txBody>
                    <a:bodyPr/>
                    <a:lstStyle/>
                    <a:p>
                      <a:pPr algn="l" fontAlgn="b"/>
                      <a:r>
                        <a:rPr lang="en-US" sz="1400" b="0" i="0" u="none" strike="noStrike" dirty="0">
                          <a:latin typeface="Verdana"/>
                        </a:rPr>
                        <a:t>Chess game</a:t>
                      </a:r>
                    </a:p>
                  </a:txBody>
                  <a:tcPr marL="12700" marR="12700" marT="12700" marB="0" anchor="b"/>
                </a:tc>
                <a:tc>
                  <a:txBody>
                    <a:bodyPr/>
                    <a:lstStyle/>
                    <a:p>
                      <a:pPr algn="r" fontAlgn="b"/>
                      <a:r>
                        <a:rPr lang="en-US" sz="2000" b="0" i="0" u="none" strike="noStrike" dirty="0">
                          <a:latin typeface="Verdana"/>
                        </a:rPr>
                        <a:t>2,176</a:t>
                      </a:r>
                    </a:p>
                  </a:txBody>
                  <a:tcPr marL="12700" marR="12700" marT="12700" marB="0" anchor="b"/>
                </a:tc>
                <a:tc>
                  <a:txBody>
                    <a:bodyPr/>
                    <a:lstStyle/>
                    <a:p>
                      <a:pPr algn="r" fontAlgn="b"/>
                      <a:r>
                        <a:rPr lang="en-US" sz="2000" b="0" i="0" u="none" strike="noStrike" dirty="0">
                          <a:latin typeface="Verdana"/>
                        </a:rPr>
                        <a:t>0.96</a:t>
                      </a:r>
                    </a:p>
                  </a:txBody>
                  <a:tcPr marL="12700" marR="12700" marT="12700" marB="0" anchor="b"/>
                </a:tc>
                <a:tc>
                  <a:txBody>
                    <a:bodyPr/>
                    <a:lstStyle/>
                    <a:p>
                      <a:pPr algn="r" fontAlgn="b"/>
                      <a:r>
                        <a:rPr lang="en-US" sz="2000" b="0" i="0" u="none" strike="noStrike">
                          <a:latin typeface="Verdana"/>
                        </a:rPr>
                        <a:t>400</a:t>
                      </a:r>
                    </a:p>
                  </a:txBody>
                  <a:tcPr marL="12700" marR="12700" marT="12700" marB="0" anchor="b"/>
                </a:tc>
                <a:tc>
                  <a:txBody>
                    <a:bodyPr/>
                    <a:lstStyle/>
                    <a:p>
                      <a:pPr algn="r" fontAlgn="b"/>
                      <a:r>
                        <a:rPr lang="en-US" sz="2000" b="0" i="0" u="none" strike="noStrike" dirty="0">
                          <a:latin typeface="Verdana"/>
                        </a:rPr>
                        <a:t>837</a:t>
                      </a:r>
                    </a:p>
                  </a:txBody>
                  <a:tcPr marL="12700" marR="12700" marT="12700" marB="0" anchor="b"/>
                </a:tc>
                <a:tc>
                  <a:txBody>
                    <a:bodyPr/>
                    <a:lstStyle/>
                    <a:p>
                      <a:pPr algn="r" fontAlgn="b"/>
                      <a:r>
                        <a:rPr lang="en-US" sz="2000" b="0" i="0" u="none" strike="noStrike" dirty="0">
                          <a:latin typeface="Verdana"/>
                        </a:rPr>
                        <a:t>12,100</a:t>
                      </a:r>
                    </a:p>
                  </a:txBody>
                  <a:tcPr marL="12700" marR="12700" marT="12700" marB="0" anchor="b"/>
                </a:tc>
                <a:tc>
                  <a:txBody>
                    <a:bodyPr/>
                    <a:lstStyle/>
                    <a:p>
                      <a:pPr algn="r" fontAlgn="b"/>
                      <a:r>
                        <a:rPr lang="en-US" sz="2000" b="0" i="0" u="none" strike="noStrike">
                          <a:latin typeface="Verdana"/>
                        </a:rPr>
                        <a:t>14.5</a:t>
                      </a:r>
                    </a:p>
                  </a:txBody>
                  <a:tcPr marL="12700" marR="12700" marT="12700" marB="0" anchor="b"/>
                </a:tc>
              </a:tr>
              <a:tr h="492629">
                <a:tc>
                  <a:txBody>
                    <a:bodyPr/>
                    <a:lstStyle/>
                    <a:p>
                      <a:pPr algn="l" fontAlgn="b"/>
                      <a:r>
                        <a:rPr lang="en-US" sz="1400" b="0" i="0" u="none" strike="noStrike" dirty="0">
                          <a:latin typeface="Verdana"/>
                        </a:rPr>
                        <a:t>Quantum computer simulation</a:t>
                      </a:r>
                    </a:p>
                  </a:txBody>
                  <a:tcPr marL="12700" marR="12700" marT="12700" marB="0" anchor="b"/>
                </a:tc>
                <a:tc>
                  <a:txBody>
                    <a:bodyPr/>
                    <a:lstStyle/>
                    <a:p>
                      <a:pPr algn="r" fontAlgn="b"/>
                      <a:r>
                        <a:rPr lang="en-US" sz="2000" b="0" i="0" u="none" strike="noStrike" dirty="0">
                          <a:latin typeface="Verdana"/>
                        </a:rPr>
                        <a:t>1,623</a:t>
                      </a:r>
                    </a:p>
                  </a:txBody>
                  <a:tcPr marL="12700" marR="12700" marT="12700" marB="0" anchor="b"/>
                </a:tc>
                <a:tc>
                  <a:txBody>
                    <a:bodyPr/>
                    <a:lstStyle/>
                    <a:p>
                      <a:pPr algn="r" fontAlgn="b"/>
                      <a:r>
                        <a:rPr lang="en-US" sz="2000" b="0" i="0" u="none" strike="noStrike" dirty="0">
                          <a:latin typeface="Verdana"/>
                        </a:rPr>
                        <a:t>1.61</a:t>
                      </a:r>
                    </a:p>
                  </a:txBody>
                  <a:tcPr marL="12700" marR="12700" marT="12700" marB="0" anchor="b"/>
                </a:tc>
                <a:tc>
                  <a:txBody>
                    <a:bodyPr/>
                    <a:lstStyle/>
                    <a:p>
                      <a:pPr algn="r" fontAlgn="b"/>
                      <a:r>
                        <a:rPr lang="en-US" sz="2000" b="0" i="0" u="none" strike="noStrike">
                          <a:latin typeface="Verdana"/>
                        </a:rPr>
                        <a:t>400</a:t>
                      </a:r>
                    </a:p>
                  </a:txBody>
                  <a:tcPr marL="12700" marR="12700" marT="12700" marB="0" anchor="b"/>
                </a:tc>
                <a:tc>
                  <a:txBody>
                    <a:bodyPr/>
                    <a:lstStyle/>
                    <a:p>
                      <a:pPr algn="r" fontAlgn="b"/>
                      <a:r>
                        <a:rPr lang="en-US" sz="2000" b="0" i="0" u="none" strike="noStrike">
                          <a:latin typeface="Verdana"/>
                        </a:rPr>
                        <a:t>1,047</a:t>
                      </a:r>
                    </a:p>
                  </a:txBody>
                  <a:tcPr marL="12700" marR="12700" marT="12700" marB="0" anchor="b"/>
                </a:tc>
                <a:tc>
                  <a:txBody>
                    <a:bodyPr/>
                    <a:lstStyle/>
                    <a:p>
                      <a:pPr algn="r" fontAlgn="b"/>
                      <a:r>
                        <a:rPr lang="en-US" sz="2000" b="0" i="0" u="none" strike="noStrike" dirty="0">
                          <a:latin typeface="Verdana"/>
                        </a:rPr>
                        <a:t>20,720</a:t>
                      </a:r>
                    </a:p>
                  </a:txBody>
                  <a:tcPr marL="12700" marR="12700" marT="12700" marB="0" anchor="b"/>
                </a:tc>
                <a:tc>
                  <a:txBody>
                    <a:bodyPr/>
                    <a:lstStyle/>
                    <a:p>
                      <a:pPr algn="r" fontAlgn="b"/>
                      <a:r>
                        <a:rPr lang="en-US" sz="2000" b="0" i="0" u="none" strike="noStrike">
                          <a:latin typeface="Verdana"/>
                        </a:rPr>
                        <a:t>19.8</a:t>
                      </a:r>
                    </a:p>
                  </a:txBody>
                  <a:tcPr marL="12700" marR="12700" marT="12700" marB="0" anchor="b"/>
                </a:tc>
              </a:tr>
              <a:tr h="388778">
                <a:tc>
                  <a:txBody>
                    <a:bodyPr/>
                    <a:lstStyle/>
                    <a:p>
                      <a:pPr algn="l" fontAlgn="b"/>
                      <a:r>
                        <a:rPr lang="en-US" sz="1400" b="0" i="0" u="none" strike="noStrike" dirty="0">
                          <a:latin typeface="Verdana"/>
                        </a:rPr>
                        <a:t>Video compression</a:t>
                      </a:r>
                    </a:p>
                  </a:txBody>
                  <a:tcPr marL="12700" marR="12700" marT="12700" marB="0" anchor="b"/>
                </a:tc>
                <a:tc>
                  <a:txBody>
                    <a:bodyPr/>
                    <a:lstStyle/>
                    <a:p>
                      <a:pPr algn="r" fontAlgn="b"/>
                      <a:r>
                        <a:rPr lang="en-US" sz="2000" b="0" i="0" u="none" strike="noStrike" dirty="0">
                          <a:latin typeface="Verdana"/>
                        </a:rPr>
                        <a:t>3,102</a:t>
                      </a:r>
                    </a:p>
                  </a:txBody>
                  <a:tcPr marL="12700" marR="12700" marT="12700" marB="0" anchor="b"/>
                </a:tc>
                <a:tc>
                  <a:txBody>
                    <a:bodyPr/>
                    <a:lstStyle/>
                    <a:p>
                      <a:pPr algn="r" fontAlgn="b"/>
                      <a:r>
                        <a:rPr lang="en-US" sz="2000" b="0" i="0" u="none" strike="noStrike" dirty="0" smtClean="0">
                          <a:latin typeface="Verdana"/>
                        </a:rPr>
                        <a:t>0.80</a:t>
                      </a:r>
                      <a:endParaRPr lang="en-US" sz="2000" b="0" i="0" u="none" strike="noStrike" dirty="0">
                        <a:latin typeface="Verdana"/>
                      </a:endParaRPr>
                    </a:p>
                  </a:txBody>
                  <a:tcPr marL="12700" marR="12700" marT="12700" marB="0" anchor="b"/>
                </a:tc>
                <a:tc>
                  <a:txBody>
                    <a:bodyPr/>
                    <a:lstStyle/>
                    <a:p>
                      <a:pPr algn="r" fontAlgn="b"/>
                      <a:r>
                        <a:rPr lang="en-US" sz="2000" b="0" i="0" u="none" strike="noStrike">
                          <a:latin typeface="Verdana"/>
                        </a:rPr>
                        <a:t>400</a:t>
                      </a:r>
                    </a:p>
                  </a:txBody>
                  <a:tcPr marL="12700" marR="12700" marT="12700" marB="0" anchor="b"/>
                </a:tc>
                <a:tc>
                  <a:txBody>
                    <a:bodyPr/>
                    <a:lstStyle/>
                    <a:p>
                      <a:pPr algn="r" fontAlgn="b"/>
                      <a:r>
                        <a:rPr lang="en-US" sz="2000" b="0" i="0" u="none" strike="noStrike" dirty="0">
                          <a:latin typeface="Verdana"/>
                        </a:rPr>
                        <a:t>993</a:t>
                      </a:r>
                    </a:p>
                  </a:txBody>
                  <a:tcPr marL="12700" marR="12700" marT="12700" marB="0" anchor="b"/>
                </a:tc>
                <a:tc>
                  <a:txBody>
                    <a:bodyPr/>
                    <a:lstStyle/>
                    <a:p>
                      <a:pPr algn="r" fontAlgn="b"/>
                      <a:r>
                        <a:rPr lang="en-US" sz="2000" b="0" i="0" u="none" strike="noStrike" dirty="0">
                          <a:latin typeface="Verdana"/>
                        </a:rPr>
                        <a:t>22,130</a:t>
                      </a:r>
                    </a:p>
                  </a:txBody>
                  <a:tcPr marL="12700" marR="12700" marT="12700" marB="0" anchor="b"/>
                </a:tc>
                <a:tc>
                  <a:txBody>
                    <a:bodyPr/>
                    <a:lstStyle/>
                    <a:p>
                      <a:pPr algn="r" fontAlgn="b"/>
                      <a:r>
                        <a:rPr lang="en-US" sz="2000" b="0" i="0" u="none" strike="noStrike">
                          <a:latin typeface="Verdana"/>
                        </a:rPr>
                        <a:t>22.3</a:t>
                      </a:r>
                    </a:p>
                  </a:txBody>
                  <a:tcPr marL="12700" marR="12700" marT="12700" marB="0" anchor="b"/>
                </a:tc>
              </a:tr>
              <a:tr h="388778">
                <a:tc>
                  <a:txBody>
                    <a:bodyPr/>
                    <a:lstStyle/>
                    <a:p>
                      <a:pPr algn="l" fontAlgn="b"/>
                      <a:r>
                        <a:rPr lang="en-US" sz="1400" b="0" i="0" u="none" strike="noStrike" dirty="0">
                          <a:latin typeface="Verdana"/>
                        </a:rPr>
                        <a:t>Discrete event simulation library</a:t>
                      </a:r>
                    </a:p>
                  </a:txBody>
                  <a:tcPr marL="12700" marR="12700" marT="12700" marB="0" anchor="b"/>
                </a:tc>
                <a:tc>
                  <a:txBody>
                    <a:bodyPr/>
                    <a:lstStyle/>
                    <a:p>
                      <a:pPr algn="r" fontAlgn="b"/>
                      <a:r>
                        <a:rPr lang="en-US" sz="2000" b="0" i="0" u="none" strike="noStrike" dirty="0">
                          <a:latin typeface="Verdana"/>
                        </a:rPr>
                        <a:t>587</a:t>
                      </a:r>
                    </a:p>
                  </a:txBody>
                  <a:tcPr marL="12700" marR="12700" marT="12700" marB="0" anchor="b"/>
                </a:tc>
                <a:tc>
                  <a:txBody>
                    <a:bodyPr/>
                    <a:lstStyle/>
                    <a:p>
                      <a:pPr algn="r" fontAlgn="b"/>
                      <a:r>
                        <a:rPr lang="en-US" sz="2000" b="0" i="0" u="none" strike="noStrike">
                          <a:latin typeface="Verdana"/>
                        </a:rPr>
                        <a:t>2.94</a:t>
                      </a:r>
                    </a:p>
                  </a:txBody>
                  <a:tcPr marL="12700" marR="12700" marT="12700" marB="0" anchor="b"/>
                </a:tc>
                <a:tc>
                  <a:txBody>
                    <a:bodyPr/>
                    <a:lstStyle/>
                    <a:p>
                      <a:pPr algn="r" fontAlgn="b"/>
                      <a:r>
                        <a:rPr lang="en-US" sz="2000" b="0" i="0" u="none" strike="noStrike" dirty="0">
                          <a:latin typeface="Verdana"/>
                        </a:rPr>
                        <a:t>400</a:t>
                      </a:r>
                    </a:p>
                  </a:txBody>
                  <a:tcPr marL="12700" marR="12700" marT="12700" marB="0" anchor="b"/>
                </a:tc>
                <a:tc>
                  <a:txBody>
                    <a:bodyPr/>
                    <a:lstStyle/>
                    <a:p>
                      <a:pPr algn="r" fontAlgn="b"/>
                      <a:r>
                        <a:rPr lang="en-US" sz="2000" b="0" i="0" u="none" strike="noStrike" dirty="0">
                          <a:latin typeface="Verdana"/>
                        </a:rPr>
                        <a:t>690</a:t>
                      </a:r>
                    </a:p>
                  </a:txBody>
                  <a:tcPr marL="12700" marR="12700" marT="12700" marB="0" anchor="b"/>
                </a:tc>
                <a:tc>
                  <a:txBody>
                    <a:bodyPr/>
                    <a:lstStyle/>
                    <a:p>
                      <a:pPr algn="r" fontAlgn="b"/>
                      <a:r>
                        <a:rPr lang="en-US" sz="2000" b="0" i="0" u="none" strike="noStrike" dirty="0">
                          <a:latin typeface="Verdana"/>
                        </a:rPr>
                        <a:t>6,250</a:t>
                      </a:r>
                    </a:p>
                  </a:txBody>
                  <a:tcPr marL="12700" marR="12700" marT="12700" marB="0" anchor="b"/>
                </a:tc>
                <a:tc>
                  <a:txBody>
                    <a:bodyPr/>
                    <a:lstStyle/>
                    <a:p>
                      <a:pPr algn="r" fontAlgn="b"/>
                      <a:r>
                        <a:rPr lang="en-US" sz="2000" b="0" i="0" u="none" strike="noStrike">
                          <a:latin typeface="Verdana"/>
                        </a:rPr>
                        <a:t>9.1</a:t>
                      </a:r>
                    </a:p>
                  </a:txBody>
                  <a:tcPr marL="12700" marR="12700" marT="12700" marB="0" anchor="b"/>
                </a:tc>
              </a:tr>
              <a:tr h="388778">
                <a:tc>
                  <a:txBody>
                    <a:bodyPr/>
                    <a:lstStyle/>
                    <a:p>
                      <a:pPr algn="l" fontAlgn="b"/>
                      <a:r>
                        <a:rPr lang="en-US" sz="1400" b="0" i="0" u="none" strike="noStrike" dirty="0">
                          <a:latin typeface="Verdana"/>
                        </a:rPr>
                        <a:t>Games/path finding</a:t>
                      </a:r>
                    </a:p>
                  </a:txBody>
                  <a:tcPr marL="12700" marR="12700" marT="12700" marB="0" anchor="b"/>
                </a:tc>
                <a:tc>
                  <a:txBody>
                    <a:bodyPr/>
                    <a:lstStyle/>
                    <a:p>
                      <a:pPr algn="r" fontAlgn="b"/>
                      <a:r>
                        <a:rPr lang="en-US" sz="2000" b="0" i="0" u="none" strike="noStrike" dirty="0">
                          <a:latin typeface="Verdana"/>
                        </a:rPr>
                        <a:t>1,082</a:t>
                      </a:r>
                    </a:p>
                  </a:txBody>
                  <a:tcPr marL="12700" marR="12700" marT="12700" marB="0" anchor="b"/>
                </a:tc>
                <a:tc>
                  <a:txBody>
                    <a:bodyPr/>
                    <a:lstStyle/>
                    <a:p>
                      <a:pPr algn="r" fontAlgn="b"/>
                      <a:r>
                        <a:rPr lang="en-US" sz="2000" b="0" i="0" u="none" strike="noStrike" dirty="0">
                          <a:latin typeface="Verdana"/>
                        </a:rPr>
                        <a:t>1.79</a:t>
                      </a:r>
                    </a:p>
                  </a:txBody>
                  <a:tcPr marL="12700" marR="12700" marT="12700" marB="0" anchor="b"/>
                </a:tc>
                <a:tc>
                  <a:txBody>
                    <a:bodyPr/>
                    <a:lstStyle/>
                    <a:p>
                      <a:pPr algn="r" fontAlgn="b"/>
                      <a:r>
                        <a:rPr lang="en-US" sz="2000" b="0" i="0" u="none" strike="noStrike" dirty="0">
                          <a:latin typeface="Verdana"/>
                        </a:rPr>
                        <a:t>400</a:t>
                      </a:r>
                    </a:p>
                  </a:txBody>
                  <a:tcPr marL="12700" marR="12700" marT="12700" marB="0" anchor="b"/>
                </a:tc>
                <a:tc>
                  <a:txBody>
                    <a:bodyPr/>
                    <a:lstStyle/>
                    <a:p>
                      <a:pPr algn="r" fontAlgn="b"/>
                      <a:r>
                        <a:rPr lang="en-US" sz="2000" b="0" i="0" u="none" strike="noStrike" dirty="0">
                          <a:latin typeface="Verdana"/>
                        </a:rPr>
                        <a:t>773</a:t>
                      </a:r>
                    </a:p>
                  </a:txBody>
                  <a:tcPr marL="12700" marR="12700" marT="12700" marB="0" anchor="b"/>
                </a:tc>
                <a:tc>
                  <a:txBody>
                    <a:bodyPr/>
                    <a:lstStyle/>
                    <a:p>
                      <a:pPr algn="r" fontAlgn="b"/>
                      <a:r>
                        <a:rPr lang="en-US" sz="2000" b="0" i="0" u="none" strike="noStrike" dirty="0">
                          <a:latin typeface="Verdana"/>
                        </a:rPr>
                        <a:t>7,020</a:t>
                      </a:r>
                    </a:p>
                  </a:txBody>
                  <a:tcPr marL="12700" marR="12700" marT="12700" marB="0" anchor="b"/>
                </a:tc>
                <a:tc>
                  <a:txBody>
                    <a:bodyPr/>
                    <a:lstStyle/>
                    <a:p>
                      <a:pPr algn="r" fontAlgn="b"/>
                      <a:r>
                        <a:rPr lang="en-US" sz="2000" b="0" i="0" u="none" strike="noStrike">
                          <a:latin typeface="Verdana"/>
                        </a:rPr>
                        <a:t>9.1</a:t>
                      </a:r>
                    </a:p>
                  </a:txBody>
                  <a:tcPr marL="12700" marR="12700" marT="12700" marB="0" anchor="b"/>
                </a:tc>
              </a:tr>
              <a:tr h="388778">
                <a:tc>
                  <a:txBody>
                    <a:bodyPr/>
                    <a:lstStyle/>
                    <a:p>
                      <a:pPr algn="l" fontAlgn="b"/>
                      <a:r>
                        <a:rPr lang="en-US" sz="1400" b="0" i="0" u="none" strike="noStrike" dirty="0">
                          <a:latin typeface="Verdana"/>
                        </a:rPr>
                        <a:t>XML parsing</a:t>
                      </a:r>
                    </a:p>
                  </a:txBody>
                  <a:tcPr marL="12700" marR="12700" marT="12700" marB="0" anchor="b"/>
                </a:tc>
                <a:tc>
                  <a:txBody>
                    <a:bodyPr/>
                    <a:lstStyle/>
                    <a:p>
                      <a:pPr algn="r" fontAlgn="b"/>
                      <a:r>
                        <a:rPr lang="en-US" sz="2000" b="0" i="0" u="none" strike="noStrike" dirty="0">
                          <a:latin typeface="Verdana"/>
                        </a:rPr>
                        <a:t>1,058</a:t>
                      </a:r>
                    </a:p>
                  </a:txBody>
                  <a:tcPr marL="12700" marR="12700" marT="12700" marB="0" anchor="b"/>
                </a:tc>
                <a:tc>
                  <a:txBody>
                    <a:bodyPr/>
                    <a:lstStyle/>
                    <a:p>
                      <a:pPr algn="r" fontAlgn="b"/>
                      <a:r>
                        <a:rPr lang="en-US" sz="2000" b="0" i="0" u="none" strike="noStrike" dirty="0" smtClean="0">
                          <a:latin typeface="Verdana"/>
                        </a:rPr>
                        <a:t>2.70</a:t>
                      </a:r>
                      <a:endParaRPr lang="en-US" sz="2000" b="0" i="0" u="none" strike="noStrike" dirty="0">
                        <a:latin typeface="Verdana"/>
                      </a:endParaRPr>
                    </a:p>
                  </a:txBody>
                  <a:tcPr marL="12700" marR="12700" marT="12700" marB="0" anchor="b"/>
                </a:tc>
                <a:tc>
                  <a:txBody>
                    <a:bodyPr/>
                    <a:lstStyle/>
                    <a:p>
                      <a:pPr algn="r" fontAlgn="b"/>
                      <a:r>
                        <a:rPr lang="en-US" sz="2000" b="0" i="0" u="none" strike="noStrike" dirty="0">
                          <a:latin typeface="Verdana"/>
                        </a:rPr>
                        <a:t>400</a:t>
                      </a:r>
                    </a:p>
                  </a:txBody>
                  <a:tcPr marL="12700" marR="12700" marT="12700" marB="0" anchor="b"/>
                </a:tc>
                <a:tc>
                  <a:txBody>
                    <a:bodyPr/>
                    <a:lstStyle/>
                    <a:p>
                      <a:pPr algn="r" fontAlgn="b"/>
                      <a:r>
                        <a:rPr lang="en-US" sz="2000" b="0" i="0" u="none" strike="noStrike" dirty="0">
                          <a:latin typeface="Verdana"/>
                        </a:rPr>
                        <a:t>1,143</a:t>
                      </a:r>
                    </a:p>
                  </a:txBody>
                  <a:tcPr marL="12700" marR="12700" marT="12700" marB="0" anchor="b"/>
                </a:tc>
                <a:tc>
                  <a:txBody>
                    <a:bodyPr/>
                    <a:lstStyle/>
                    <a:p>
                      <a:pPr algn="r" fontAlgn="b"/>
                      <a:r>
                        <a:rPr lang="en-US" sz="2000" b="0" i="0" u="none" strike="noStrike" dirty="0">
                          <a:latin typeface="Verdana"/>
                        </a:rPr>
                        <a:t>6,900</a:t>
                      </a:r>
                    </a:p>
                  </a:txBody>
                  <a:tcPr marL="12700" marR="12700" marT="12700" marB="0" anchor="b"/>
                </a:tc>
                <a:tc>
                  <a:txBody>
                    <a:bodyPr/>
                    <a:lstStyle/>
                    <a:p>
                      <a:pPr algn="r" fontAlgn="b"/>
                      <a:r>
                        <a:rPr lang="en-US" sz="2000" b="0" i="0" u="none" strike="noStrike" dirty="0">
                          <a:latin typeface="Verdana"/>
                        </a:rPr>
                        <a:t>6.0</a:t>
                      </a:r>
                    </a:p>
                  </a:txBody>
                  <a:tcPr marL="12700" marR="12700" marT="12700" marB="0" anchor="b"/>
                </a:tc>
              </a:tr>
            </a:tbl>
          </a:graphicData>
        </a:graphic>
      </p:graphicFrame>
      <p:sp>
        <p:nvSpPr>
          <p:cNvPr id="4" name="Date Placeholder 3"/>
          <p:cNvSpPr>
            <a:spLocks noGrp="1"/>
          </p:cNvSpPr>
          <p:nvPr>
            <p:ph type="dt" sz="half" idx="10"/>
          </p:nvPr>
        </p:nvSpPr>
        <p:spPr/>
        <p:txBody>
          <a:bodyPr/>
          <a:lstStyle/>
          <a:p>
            <a:fld id="{C0B2ACB9-FD86-5A4C-810F-65F30977F62A}"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spTree>
    <p:extLst>
      <p:ext uri="{BB962C8B-B14F-4D97-AF65-F5344CB8AC3E}">
        <p14:creationId xmlns:p14="http://schemas.microsoft.com/office/powerpoint/2010/main" val="6271478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5237820"/>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4" name="Date Placeholder 43"/>
          <p:cNvSpPr>
            <a:spLocks noGrp="1"/>
          </p:cNvSpPr>
          <p:nvPr>
            <p:ph type="dt" sz="half" idx="10"/>
          </p:nvPr>
        </p:nvSpPr>
        <p:spPr/>
        <p:txBody>
          <a:bodyPr/>
          <a:lstStyle/>
          <a:p>
            <a:fld id="{3DE5D6C8-0730-6A4F-948E-B74036B0D516}" type="datetime1">
              <a:rPr lang="en-US" smtClean="0"/>
              <a:pPr/>
              <a:t>10/2/13</a:t>
            </a:fld>
            <a:endParaRPr lang="en-US"/>
          </a:p>
        </p:txBody>
      </p:sp>
      <p:sp>
        <p:nvSpPr>
          <p:cNvPr id="46" name="Footer Placeholder 45"/>
          <p:cNvSpPr>
            <a:spLocks noGrp="1"/>
          </p:cNvSpPr>
          <p:nvPr>
            <p:ph type="ftr" sz="quarter" idx="11"/>
          </p:nvPr>
        </p:nvSpPr>
        <p:spPr/>
        <p:txBody>
          <a:bodyPr/>
          <a:lstStyle/>
          <a:p>
            <a:r>
              <a:rPr lang="en-US" dirty="0" smtClean="0"/>
              <a:t>Fall 2013 -- Lecture #11</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2</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32121" name="Image" r:id="rId5" imgW="3492063" imgH="2400000" progId="">
                      <p:embed/>
                    </p:oleObj>
                  </mc:Choice>
                  <mc:Fallback>
                    <p:oleObj name="Image" r:id="rId5" imgW="3492063" imgH="240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1" name="Group 64"/>
          <p:cNvGrpSpPr/>
          <p:nvPr/>
        </p:nvGrpSpPr>
        <p:grpSpPr>
          <a:xfrm>
            <a:off x="2597167" y="2423531"/>
            <a:ext cx="2627501" cy="1012993"/>
            <a:chOff x="7090963" y="2946400"/>
            <a:chExt cx="2627501" cy="1012993"/>
          </a:xfrm>
        </p:grpSpPr>
        <p:sp>
          <p:nvSpPr>
            <p:cNvPr id="62" name="Rectangle 61"/>
            <p:cNvSpPr/>
            <p:nvPr/>
          </p:nvSpPr>
          <p:spPr>
            <a:xfrm>
              <a:off x="7090963" y="3406794"/>
              <a:ext cx="1509901" cy="552599"/>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8584770" y="2946400"/>
              <a:ext cx="1133694" cy="646331"/>
            </a:xfrm>
            <a:prstGeom prst="rect">
              <a:avLst/>
            </a:prstGeom>
            <a:noFill/>
          </p:spPr>
          <p:txBody>
            <a:bodyPr wrap="none" rtlCol="0">
              <a:spAutoFit/>
            </a:bodyPr>
            <a:lstStyle/>
            <a:p>
              <a:r>
                <a:rPr lang="en-US" dirty="0" smtClean="0">
                  <a:solidFill>
                    <a:srgbClr val="FF0000"/>
                  </a:solidFill>
                </a:rPr>
                <a:t>How do</a:t>
              </a:r>
              <a:br>
                <a:rPr lang="en-US" dirty="0" smtClean="0">
                  <a:solidFill>
                    <a:srgbClr val="FF0000"/>
                  </a:solidFill>
                </a:rPr>
              </a:br>
              <a:r>
                <a:rPr lang="en-US" dirty="0" smtClean="0">
                  <a:solidFill>
                    <a:srgbClr val="FF0000"/>
                  </a:solidFill>
                </a:rPr>
                <a:t>we know?</a:t>
              </a:r>
              <a:endParaRPr lang="en-US" dirty="0">
                <a:solidFill>
                  <a:srgbClr val="FF0000"/>
                </a:solidFill>
              </a:endParaRPr>
            </a:p>
          </p:txBody>
        </p:sp>
      </p:grpSp>
      <p:sp>
        <p:nvSpPr>
          <p:cNvPr id="64" name="Rectangle 63"/>
          <p:cNvSpPr/>
          <p:nvPr/>
        </p:nvSpPr>
        <p:spPr>
          <a:xfrm>
            <a:off x="3920659" y="5510649"/>
            <a:ext cx="3633708" cy="552599"/>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fld id="{6FD890BB-F011-AB48-BADA-5635D9128C94}" type="datetime1">
              <a:rPr lang="en-US" smtClean="0"/>
              <a:pPr/>
              <a:t>10/2/13</a:t>
            </a:fld>
            <a:endParaRPr lang="en-US"/>
          </a:p>
        </p:txBody>
      </p:sp>
      <p:sp>
        <p:nvSpPr>
          <p:cNvPr id="15" name="Footer Placeholder 4"/>
          <p:cNvSpPr>
            <a:spLocks noGrp="1"/>
          </p:cNvSpPr>
          <p:nvPr>
            <p:ph type="ftr" sz="quarter" idx="11"/>
          </p:nvPr>
        </p:nvSpPr>
        <p:spPr/>
        <p:txBody>
          <a:bodyPr/>
          <a:lstStyle/>
          <a:p>
            <a:r>
              <a:rPr lang="en-US" dirty="0" smtClean="0"/>
              <a:t>Fall 2013 -- Lecture #11</a:t>
            </a:r>
            <a:endParaRPr lang="en-US" dirty="0"/>
          </a:p>
        </p:txBody>
      </p:sp>
      <p:sp>
        <p:nvSpPr>
          <p:cNvPr id="16" name="Slide Number Placeholder 5"/>
          <p:cNvSpPr>
            <a:spLocks noGrp="1"/>
          </p:cNvSpPr>
          <p:nvPr>
            <p:ph type="sldNum" sz="quarter" idx="12"/>
          </p:nvPr>
        </p:nvSpPr>
        <p:spPr/>
        <p:txBody>
          <a:bodyPr/>
          <a:lstStyle/>
          <a:p>
            <a:fld id="{A314BEB2-242F-CC43-810C-EE3579874E97}" type="slidenum">
              <a:rPr lang="en-US"/>
              <a:pPr/>
              <a:t>20</a:t>
            </a:fld>
            <a:endParaRPr lang="en-US" b="0">
              <a:solidFill>
                <a:srgbClr val="FBBA03"/>
              </a:solidFill>
            </a:endParaRPr>
          </a:p>
        </p:txBody>
      </p:sp>
      <p:sp>
        <p:nvSpPr>
          <p:cNvPr id="1049602" name="Rectangle 2"/>
          <p:cNvSpPr>
            <a:spLocks noGrp="1" noChangeArrowheads="1"/>
          </p:cNvSpPr>
          <p:nvPr>
            <p:ph type="title"/>
          </p:nvPr>
        </p:nvSpPr>
        <p:spPr>
          <a:xfrm>
            <a:off x="1066800" y="381000"/>
            <a:ext cx="6934200" cy="609600"/>
          </a:xfrm>
        </p:spPr>
        <p:txBody>
          <a:bodyPr>
            <a:normAutofit fontScale="90000"/>
          </a:bodyPr>
          <a:lstStyle/>
          <a:p>
            <a:r>
              <a:rPr lang="en-US" dirty="0"/>
              <a:t>Summarizing </a:t>
            </a:r>
            <a:r>
              <a:rPr lang="en-US" dirty="0" smtClean="0"/>
              <a:t>Performance …</a:t>
            </a:r>
            <a:endParaRPr lang="en-US" dirty="0"/>
          </a:p>
        </p:txBody>
      </p:sp>
      <p:sp>
        <p:nvSpPr>
          <p:cNvPr id="1049603" name="Rectangle 3"/>
          <p:cNvSpPr>
            <a:spLocks noGrp="1" noChangeArrowheads="1"/>
          </p:cNvSpPr>
          <p:nvPr>
            <p:ph type="body" idx="1"/>
          </p:nvPr>
        </p:nvSpPr>
        <p:spPr>
          <a:xfrm>
            <a:off x="1200278" y="2946688"/>
            <a:ext cx="6777754" cy="584776"/>
          </a:xfrm>
          <a:noFill/>
          <a:ln/>
        </p:spPr>
        <p:txBody>
          <a:bodyPr wrap="none" anchor="ctr">
            <a:spAutoFit/>
          </a:bodyPr>
          <a:lstStyle/>
          <a:p>
            <a:pPr>
              <a:buFontTx/>
              <a:buNone/>
            </a:pPr>
            <a:r>
              <a:rPr lang="en-US" sz="3200" i="1" dirty="0" smtClean="0"/>
              <a:t>Flashcard Quiz: Which </a:t>
            </a:r>
            <a:r>
              <a:rPr lang="en-US" sz="3200" i="1" dirty="0"/>
              <a:t>system is faster?</a:t>
            </a:r>
          </a:p>
        </p:txBody>
      </p:sp>
      <p:grpSp>
        <p:nvGrpSpPr>
          <p:cNvPr id="2" name="Group 4"/>
          <p:cNvGrpSpPr>
            <a:grpSpLocks/>
          </p:cNvGrpSpPr>
          <p:nvPr/>
        </p:nvGrpSpPr>
        <p:grpSpPr bwMode="auto">
          <a:xfrm>
            <a:off x="1485806" y="1198247"/>
            <a:ext cx="6172200" cy="1600200"/>
            <a:chOff x="1200" y="1296"/>
            <a:chExt cx="3888" cy="1008"/>
          </a:xfrm>
        </p:grpSpPr>
        <p:sp>
          <p:nvSpPr>
            <p:cNvPr id="1049605" name="Rectangle 5"/>
            <p:cNvSpPr>
              <a:spLocks noChangeArrowheads="1"/>
            </p:cNvSpPr>
            <p:nvPr/>
          </p:nvSpPr>
          <p:spPr bwMode="auto">
            <a:xfrm>
              <a:off x="1200" y="1296"/>
              <a:ext cx="912" cy="336"/>
            </a:xfrm>
            <a:prstGeom prst="rect">
              <a:avLst/>
            </a:prstGeom>
            <a:noFill/>
            <a:ln w="25400">
              <a:solidFill>
                <a:schemeClr val="tx1"/>
              </a:solidFill>
              <a:miter lim="800000"/>
              <a:headEnd/>
              <a:tailEnd/>
            </a:ln>
            <a:effectLst/>
          </p:spPr>
          <p:txBody>
            <a:bodyPr lIns="38457" tIns="19228" rIns="38457" bIns="19228" anchor="ctr">
              <a:prstTxWarp prst="textNoShape">
                <a:avLst/>
              </a:prstTxWarp>
            </a:bodyPr>
            <a:lstStyle/>
            <a:p>
              <a:pPr algn="ctr"/>
              <a:r>
                <a:rPr lang="en-US" sz="2400" b="1">
                  <a:solidFill>
                    <a:schemeClr val="tx1"/>
                  </a:solidFill>
                </a:rPr>
                <a:t>System</a:t>
              </a:r>
            </a:p>
          </p:txBody>
        </p:sp>
        <p:sp>
          <p:nvSpPr>
            <p:cNvPr id="1049606" name="Rectangle 6"/>
            <p:cNvSpPr>
              <a:spLocks noChangeArrowheads="1"/>
            </p:cNvSpPr>
            <p:nvPr/>
          </p:nvSpPr>
          <p:spPr bwMode="auto">
            <a:xfrm>
              <a:off x="2112" y="1296"/>
              <a:ext cx="1488" cy="336"/>
            </a:xfrm>
            <a:prstGeom prst="rect">
              <a:avLst/>
            </a:prstGeom>
            <a:noFill/>
            <a:ln w="25400">
              <a:solidFill>
                <a:schemeClr val="tx1"/>
              </a:solidFill>
              <a:miter lim="800000"/>
              <a:headEnd/>
              <a:tailEnd/>
            </a:ln>
            <a:effectLst/>
          </p:spPr>
          <p:txBody>
            <a:bodyPr lIns="38457" tIns="19228" rIns="38457" bIns="19228" anchor="ctr">
              <a:prstTxWarp prst="textNoShape">
                <a:avLst/>
              </a:prstTxWarp>
            </a:bodyPr>
            <a:lstStyle/>
            <a:p>
              <a:pPr algn="ctr"/>
              <a:r>
                <a:rPr lang="en-US" sz="2400" b="1">
                  <a:solidFill>
                    <a:schemeClr val="tx1"/>
                  </a:solidFill>
                </a:rPr>
                <a:t>Rate (Task 1)</a:t>
              </a:r>
            </a:p>
          </p:txBody>
        </p:sp>
        <p:sp>
          <p:nvSpPr>
            <p:cNvPr id="1049607" name="Rectangle 7"/>
            <p:cNvSpPr>
              <a:spLocks noChangeArrowheads="1"/>
            </p:cNvSpPr>
            <p:nvPr/>
          </p:nvSpPr>
          <p:spPr bwMode="auto">
            <a:xfrm>
              <a:off x="3600" y="1296"/>
              <a:ext cx="1488" cy="336"/>
            </a:xfrm>
            <a:prstGeom prst="rect">
              <a:avLst/>
            </a:prstGeom>
            <a:noFill/>
            <a:ln w="25400">
              <a:solidFill>
                <a:schemeClr val="tx1"/>
              </a:solidFill>
              <a:miter lim="800000"/>
              <a:headEnd/>
              <a:tailEnd/>
            </a:ln>
            <a:effectLst/>
          </p:spPr>
          <p:txBody>
            <a:bodyPr lIns="38457" tIns="19228" rIns="38457" bIns="19228" anchor="ctr">
              <a:prstTxWarp prst="textNoShape">
                <a:avLst/>
              </a:prstTxWarp>
            </a:bodyPr>
            <a:lstStyle/>
            <a:p>
              <a:pPr algn="ctr"/>
              <a:r>
                <a:rPr lang="en-US" sz="2400" b="1">
                  <a:solidFill>
                    <a:schemeClr val="tx1"/>
                  </a:solidFill>
                </a:rPr>
                <a:t>Rate (Task 2)</a:t>
              </a:r>
            </a:p>
          </p:txBody>
        </p:sp>
        <p:sp>
          <p:nvSpPr>
            <p:cNvPr id="1049608" name="Rectangle 8"/>
            <p:cNvSpPr>
              <a:spLocks noChangeArrowheads="1"/>
            </p:cNvSpPr>
            <p:nvPr/>
          </p:nvSpPr>
          <p:spPr bwMode="auto">
            <a:xfrm>
              <a:off x="1200" y="1632"/>
              <a:ext cx="912" cy="336"/>
            </a:xfrm>
            <a:prstGeom prst="rect">
              <a:avLst/>
            </a:prstGeom>
            <a:noFill/>
            <a:ln w="25400">
              <a:solidFill>
                <a:schemeClr val="tx1"/>
              </a:solidFill>
              <a:miter lim="800000"/>
              <a:headEnd/>
              <a:tailEnd/>
            </a:ln>
            <a:effectLst/>
          </p:spPr>
          <p:txBody>
            <a:bodyPr lIns="38457" tIns="19228" rIns="38457" bIns="19228" anchor="ctr">
              <a:prstTxWarp prst="textNoShape">
                <a:avLst/>
              </a:prstTxWarp>
            </a:bodyPr>
            <a:lstStyle/>
            <a:p>
              <a:pPr algn="ctr"/>
              <a:r>
                <a:rPr lang="en-US" sz="2400" b="1">
                  <a:solidFill>
                    <a:schemeClr val="tx1"/>
                  </a:solidFill>
                </a:rPr>
                <a:t>A</a:t>
              </a:r>
            </a:p>
          </p:txBody>
        </p:sp>
        <p:sp>
          <p:nvSpPr>
            <p:cNvPr id="1049609" name="Rectangle 9"/>
            <p:cNvSpPr>
              <a:spLocks noChangeArrowheads="1"/>
            </p:cNvSpPr>
            <p:nvPr/>
          </p:nvSpPr>
          <p:spPr bwMode="auto">
            <a:xfrm>
              <a:off x="2112" y="1632"/>
              <a:ext cx="1488" cy="336"/>
            </a:xfrm>
            <a:prstGeom prst="rect">
              <a:avLst/>
            </a:prstGeom>
            <a:noFill/>
            <a:ln w="25400">
              <a:solidFill>
                <a:schemeClr val="tx1"/>
              </a:solidFill>
              <a:miter lim="800000"/>
              <a:headEnd/>
              <a:tailEnd/>
            </a:ln>
            <a:effectLst/>
          </p:spPr>
          <p:txBody>
            <a:bodyPr lIns="38457" tIns="19228" rIns="38457" bIns="19228" anchor="ctr">
              <a:prstTxWarp prst="textNoShape">
                <a:avLst/>
              </a:prstTxWarp>
            </a:bodyPr>
            <a:lstStyle/>
            <a:p>
              <a:pPr algn="ctr"/>
              <a:r>
                <a:rPr lang="en-US" sz="2400" b="1">
                  <a:solidFill>
                    <a:schemeClr val="tx1"/>
                  </a:solidFill>
                </a:rPr>
                <a:t>10</a:t>
              </a:r>
            </a:p>
          </p:txBody>
        </p:sp>
        <p:sp>
          <p:nvSpPr>
            <p:cNvPr id="1049610" name="Rectangle 10"/>
            <p:cNvSpPr>
              <a:spLocks noChangeArrowheads="1"/>
            </p:cNvSpPr>
            <p:nvPr/>
          </p:nvSpPr>
          <p:spPr bwMode="auto">
            <a:xfrm>
              <a:off x="3600" y="1632"/>
              <a:ext cx="1488" cy="336"/>
            </a:xfrm>
            <a:prstGeom prst="rect">
              <a:avLst/>
            </a:prstGeom>
            <a:noFill/>
            <a:ln w="25400">
              <a:solidFill>
                <a:schemeClr val="tx1"/>
              </a:solidFill>
              <a:miter lim="800000"/>
              <a:headEnd/>
              <a:tailEnd/>
            </a:ln>
            <a:effectLst/>
          </p:spPr>
          <p:txBody>
            <a:bodyPr lIns="38457" tIns="19228" rIns="38457" bIns="19228" anchor="ctr">
              <a:prstTxWarp prst="textNoShape">
                <a:avLst/>
              </a:prstTxWarp>
            </a:bodyPr>
            <a:lstStyle/>
            <a:p>
              <a:pPr algn="ctr"/>
              <a:r>
                <a:rPr lang="en-US" sz="2400" b="1">
                  <a:solidFill>
                    <a:schemeClr val="tx1"/>
                  </a:solidFill>
                </a:rPr>
                <a:t>20</a:t>
              </a:r>
            </a:p>
          </p:txBody>
        </p:sp>
        <p:sp>
          <p:nvSpPr>
            <p:cNvPr id="1049611" name="Rectangle 11"/>
            <p:cNvSpPr>
              <a:spLocks noChangeArrowheads="1"/>
            </p:cNvSpPr>
            <p:nvPr/>
          </p:nvSpPr>
          <p:spPr bwMode="auto">
            <a:xfrm>
              <a:off x="1200" y="1968"/>
              <a:ext cx="912" cy="336"/>
            </a:xfrm>
            <a:prstGeom prst="rect">
              <a:avLst/>
            </a:prstGeom>
            <a:noFill/>
            <a:ln w="25400">
              <a:solidFill>
                <a:schemeClr val="tx1"/>
              </a:solidFill>
              <a:miter lim="800000"/>
              <a:headEnd/>
              <a:tailEnd/>
            </a:ln>
            <a:effectLst/>
          </p:spPr>
          <p:txBody>
            <a:bodyPr lIns="38457" tIns="19228" rIns="38457" bIns="19228" anchor="ctr">
              <a:prstTxWarp prst="textNoShape">
                <a:avLst/>
              </a:prstTxWarp>
            </a:bodyPr>
            <a:lstStyle/>
            <a:p>
              <a:pPr algn="ctr"/>
              <a:r>
                <a:rPr lang="en-US" sz="2400" b="1">
                  <a:solidFill>
                    <a:schemeClr val="tx1"/>
                  </a:solidFill>
                </a:rPr>
                <a:t>B</a:t>
              </a:r>
            </a:p>
          </p:txBody>
        </p:sp>
        <p:sp>
          <p:nvSpPr>
            <p:cNvPr id="1049612" name="Rectangle 12"/>
            <p:cNvSpPr>
              <a:spLocks noChangeArrowheads="1"/>
            </p:cNvSpPr>
            <p:nvPr/>
          </p:nvSpPr>
          <p:spPr bwMode="auto">
            <a:xfrm>
              <a:off x="2112" y="1968"/>
              <a:ext cx="1488" cy="336"/>
            </a:xfrm>
            <a:prstGeom prst="rect">
              <a:avLst/>
            </a:prstGeom>
            <a:noFill/>
            <a:ln w="25400">
              <a:solidFill>
                <a:schemeClr val="tx1"/>
              </a:solidFill>
              <a:miter lim="800000"/>
              <a:headEnd/>
              <a:tailEnd/>
            </a:ln>
            <a:effectLst/>
          </p:spPr>
          <p:txBody>
            <a:bodyPr lIns="38457" tIns="19228" rIns="38457" bIns="19228" anchor="ctr">
              <a:prstTxWarp prst="textNoShape">
                <a:avLst/>
              </a:prstTxWarp>
            </a:bodyPr>
            <a:lstStyle/>
            <a:p>
              <a:pPr algn="ctr"/>
              <a:r>
                <a:rPr lang="en-US" sz="2400" b="1">
                  <a:solidFill>
                    <a:schemeClr val="tx1"/>
                  </a:solidFill>
                </a:rPr>
                <a:t>20</a:t>
              </a:r>
            </a:p>
          </p:txBody>
        </p:sp>
        <p:sp>
          <p:nvSpPr>
            <p:cNvPr id="1049613" name="Rectangle 13"/>
            <p:cNvSpPr>
              <a:spLocks noChangeArrowheads="1"/>
            </p:cNvSpPr>
            <p:nvPr/>
          </p:nvSpPr>
          <p:spPr bwMode="auto">
            <a:xfrm>
              <a:off x="3600" y="1968"/>
              <a:ext cx="1488" cy="336"/>
            </a:xfrm>
            <a:prstGeom prst="rect">
              <a:avLst/>
            </a:prstGeom>
            <a:noFill/>
            <a:ln w="25400">
              <a:solidFill>
                <a:schemeClr val="tx1"/>
              </a:solidFill>
              <a:miter lim="800000"/>
              <a:headEnd/>
              <a:tailEnd/>
            </a:ln>
            <a:effectLst/>
          </p:spPr>
          <p:txBody>
            <a:bodyPr lIns="38457" tIns="19228" rIns="38457" bIns="19228" anchor="ctr">
              <a:prstTxWarp prst="textNoShape">
                <a:avLst/>
              </a:prstTxWarp>
            </a:bodyPr>
            <a:lstStyle/>
            <a:p>
              <a:pPr algn="ctr"/>
              <a:r>
                <a:rPr lang="en-US" sz="2400" b="1">
                  <a:solidFill>
                    <a:schemeClr val="tx1"/>
                  </a:solidFill>
                </a:rPr>
                <a:t>10</a:t>
              </a:r>
            </a:p>
          </p:txBody>
        </p:sp>
      </p:grpSp>
      <p:sp>
        <p:nvSpPr>
          <p:cNvPr id="18" name="TextBox 17"/>
          <p:cNvSpPr txBox="1"/>
          <p:nvPr/>
        </p:nvSpPr>
        <p:spPr>
          <a:xfrm>
            <a:off x="1441223" y="3643175"/>
            <a:ext cx="6388028" cy="2308324"/>
          </a:xfrm>
          <a:prstGeom prst="rect">
            <a:avLst/>
          </a:prstGeom>
          <a:noFill/>
        </p:spPr>
        <p:txBody>
          <a:bodyPr wrap="square" rtlCol="0">
            <a:spAutoFit/>
          </a:bodyPr>
          <a:lstStyle/>
          <a:p>
            <a:r>
              <a:rPr lang="en-US" sz="3600" b="1" dirty="0" smtClean="0">
                <a:solidFill>
                  <a:srgbClr val="FF6600"/>
                </a:solidFill>
                <a:effectLst>
                  <a:glow rad="101600">
                    <a:schemeClr val="tx1">
                      <a:alpha val="75000"/>
                    </a:schemeClr>
                  </a:glow>
                </a:effectLst>
              </a:rPr>
              <a:t>System A</a:t>
            </a:r>
          </a:p>
          <a:p>
            <a:r>
              <a:rPr lang="en-US" sz="3600" b="1" dirty="0" smtClean="0">
                <a:solidFill>
                  <a:srgbClr val="FFFF00"/>
                </a:solidFill>
                <a:effectLst>
                  <a:glow rad="101600">
                    <a:schemeClr val="tx1">
                      <a:alpha val="75000"/>
                    </a:schemeClr>
                  </a:glow>
                </a:effectLst>
              </a:rPr>
              <a:t>System B</a:t>
            </a:r>
          </a:p>
          <a:p>
            <a:r>
              <a:rPr lang="en-US" sz="3600" b="1" dirty="0" smtClean="0">
                <a:solidFill>
                  <a:schemeClr val="accent3"/>
                </a:solidFill>
                <a:effectLst>
                  <a:glow rad="101600">
                    <a:schemeClr val="tx1">
                      <a:alpha val="75000"/>
                    </a:schemeClr>
                  </a:glow>
                </a:effectLst>
              </a:rPr>
              <a:t>Same performance</a:t>
            </a:r>
          </a:p>
          <a:p>
            <a:r>
              <a:rPr lang="en-US" sz="3600" b="1" dirty="0" smtClean="0">
                <a:solidFill>
                  <a:srgbClr val="F900FF"/>
                </a:solidFill>
                <a:effectLst>
                  <a:glow rad="101600">
                    <a:schemeClr val="tx1">
                      <a:alpha val="75000"/>
                    </a:schemeClr>
                  </a:glow>
                </a:effectLst>
              </a:rPr>
              <a:t>Unanswerable question!</a:t>
            </a:r>
            <a:endParaRPr lang="en-US" sz="3600" b="1" dirty="0">
              <a:solidFill>
                <a:srgbClr val="F900FF"/>
              </a:solidFill>
              <a:effectLst>
                <a:glow rad="101600">
                  <a:schemeClr val="tx1">
                    <a:alpha val="75000"/>
                  </a:schemeClr>
                </a:glow>
              </a:effectLst>
            </a:endParaRPr>
          </a:p>
        </p:txBody>
      </p:sp>
    </p:spTree>
    <p:extLst>
      <p:ext uri="{BB962C8B-B14F-4D97-AF65-F5344CB8AC3E}">
        <p14:creationId xmlns:p14="http://schemas.microsoft.com/office/powerpoint/2010/main" val="21911745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Date Placeholder 3"/>
          <p:cNvSpPr>
            <a:spLocks noGrp="1"/>
          </p:cNvSpPr>
          <p:nvPr>
            <p:ph type="dt" sz="half" idx="10"/>
          </p:nvPr>
        </p:nvSpPr>
        <p:spPr/>
        <p:txBody>
          <a:bodyPr/>
          <a:lstStyle/>
          <a:p>
            <a:fld id="{40DC43FB-2499-C542-BE6C-96B41C8253E1}" type="datetime1">
              <a:rPr lang="en-US" smtClean="0"/>
              <a:pPr/>
              <a:t>10/2/13</a:t>
            </a:fld>
            <a:endParaRPr lang="en-US"/>
          </a:p>
        </p:txBody>
      </p:sp>
      <p:sp>
        <p:nvSpPr>
          <p:cNvPr id="46" name="Footer Placeholder 4"/>
          <p:cNvSpPr>
            <a:spLocks noGrp="1"/>
          </p:cNvSpPr>
          <p:nvPr>
            <p:ph type="ftr" sz="quarter" idx="11"/>
          </p:nvPr>
        </p:nvSpPr>
        <p:spPr/>
        <p:txBody>
          <a:bodyPr/>
          <a:lstStyle/>
          <a:p>
            <a:r>
              <a:rPr lang="en-US" dirty="0" smtClean="0"/>
              <a:t>Fall 2013 -- Lecture #11</a:t>
            </a:r>
            <a:endParaRPr lang="en-US" dirty="0"/>
          </a:p>
        </p:txBody>
      </p:sp>
      <p:sp>
        <p:nvSpPr>
          <p:cNvPr id="47" name="Slide Number Placeholder 5"/>
          <p:cNvSpPr>
            <a:spLocks noGrp="1"/>
          </p:cNvSpPr>
          <p:nvPr>
            <p:ph type="sldNum" sz="quarter" idx="12"/>
          </p:nvPr>
        </p:nvSpPr>
        <p:spPr/>
        <p:txBody>
          <a:bodyPr/>
          <a:lstStyle/>
          <a:p>
            <a:fld id="{55C059D2-4FA8-4A48-963C-641F04BB694C}" type="slidenum">
              <a:rPr lang="en-US"/>
              <a:pPr/>
              <a:t>21</a:t>
            </a:fld>
            <a:endParaRPr lang="en-US" b="0">
              <a:solidFill>
                <a:srgbClr val="FBBA03"/>
              </a:solidFill>
            </a:endParaRPr>
          </a:p>
        </p:txBody>
      </p:sp>
      <p:sp>
        <p:nvSpPr>
          <p:cNvPr id="1050626" name="Rectangle 2"/>
          <p:cNvSpPr>
            <a:spLocks noGrp="1" noChangeArrowheads="1"/>
          </p:cNvSpPr>
          <p:nvPr>
            <p:ph type="title"/>
          </p:nvPr>
        </p:nvSpPr>
        <p:spPr>
          <a:xfrm>
            <a:off x="990600" y="457200"/>
            <a:ext cx="7162800" cy="762000"/>
          </a:xfrm>
        </p:spPr>
        <p:txBody>
          <a:bodyPr/>
          <a:lstStyle/>
          <a:p>
            <a:r>
              <a:rPr lang="en-US" dirty="0"/>
              <a:t>…</a:t>
            </a:r>
            <a:r>
              <a:rPr lang="en-US" dirty="0" smtClean="0"/>
              <a:t> Depends Who’s Selling</a:t>
            </a:r>
            <a:endParaRPr lang="en-US" dirty="0"/>
          </a:p>
        </p:txBody>
      </p:sp>
      <p:grpSp>
        <p:nvGrpSpPr>
          <p:cNvPr id="2" name="Group 3"/>
          <p:cNvGrpSpPr>
            <a:grpSpLocks/>
          </p:cNvGrpSpPr>
          <p:nvPr/>
        </p:nvGrpSpPr>
        <p:grpSpPr bwMode="auto">
          <a:xfrm>
            <a:off x="1571553" y="1285116"/>
            <a:ext cx="6110288" cy="1146175"/>
            <a:chOff x="1296" y="911"/>
            <a:chExt cx="3849" cy="722"/>
          </a:xfrm>
        </p:grpSpPr>
        <p:sp>
          <p:nvSpPr>
            <p:cNvPr id="1050628" name="Rectangle 4"/>
            <p:cNvSpPr>
              <a:spLocks noChangeArrowheads="1"/>
            </p:cNvSpPr>
            <p:nvPr/>
          </p:nvSpPr>
          <p:spPr bwMode="auto">
            <a:xfrm>
              <a:off x="1296" y="912"/>
              <a:ext cx="653"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System</a:t>
              </a:r>
            </a:p>
          </p:txBody>
        </p:sp>
        <p:sp>
          <p:nvSpPr>
            <p:cNvPr id="1050629" name="Rectangle 5"/>
            <p:cNvSpPr>
              <a:spLocks noChangeArrowheads="1"/>
            </p:cNvSpPr>
            <p:nvPr/>
          </p:nvSpPr>
          <p:spPr bwMode="auto">
            <a:xfrm>
              <a:off x="1949" y="912"/>
              <a:ext cx="1066"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Rate (Task 1)</a:t>
              </a:r>
            </a:p>
          </p:txBody>
        </p:sp>
        <p:sp>
          <p:nvSpPr>
            <p:cNvPr id="1050630" name="Rectangle 6"/>
            <p:cNvSpPr>
              <a:spLocks noChangeArrowheads="1"/>
            </p:cNvSpPr>
            <p:nvPr/>
          </p:nvSpPr>
          <p:spPr bwMode="auto">
            <a:xfrm>
              <a:off x="3015" y="912"/>
              <a:ext cx="1065"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Rate (Task 2)</a:t>
              </a:r>
            </a:p>
          </p:txBody>
        </p:sp>
        <p:sp>
          <p:nvSpPr>
            <p:cNvPr id="1050631" name="Rectangle 7"/>
            <p:cNvSpPr>
              <a:spLocks noChangeArrowheads="1"/>
            </p:cNvSpPr>
            <p:nvPr/>
          </p:nvSpPr>
          <p:spPr bwMode="auto">
            <a:xfrm>
              <a:off x="1296" y="1152"/>
              <a:ext cx="653" cy="241"/>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A</a:t>
              </a:r>
            </a:p>
          </p:txBody>
        </p:sp>
        <p:sp>
          <p:nvSpPr>
            <p:cNvPr id="1050632" name="Rectangle 8"/>
            <p:cNvSpPr>
              <a:spLocks noChangeArrowheads="1"/>
            </p:cNvSpPr>
            <p:nvPr/>
          </p:nvSpPr>
          <p:spPr bwMode="auto">
            <a:xfrm>
              <a:off x="1949" y="1152"/>
              <a:ext cx="1066" cy="241"/>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10</a:t>
              </a:r>
            </a:p>
          </p:txBody>
        </p:sp>
        <p:sp>
          <p:nvSpPr>
            <p:cNvPr id="1050633" name="Rectangle 9"/>
            <p:cNvSpPr>
              <a:spLocks noChangeArrowheads="1"/>
            </p:cNvSpPr>
            <p:nvPr/>
          </p:nvSpPr>
          <p:spPr bwMode="auto">
            <a:xfrm>
              <a:off x="3015" y="1152"/>
              <a:ext cx="1065" cy="241"/>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20</a:t>
              </a:r>
            </a:p>
          </p:txBody>
        </p:sp>
        <p:sp>
          <p:nvSpPr>
            <p:cNvPr id="1050634" name="Rectangle 10"/>
            <p:cNvSpPr>
              <a:spLocks noChangeArrowheads="1"/>
            </p:cNvSpPr>
            <p:nvPr/>
          </p:nvSpPr>
          <p:spPr bwMode="auto">
            <a:xfrm>
              <a:off x="1296" y="1393"/>
              <a:ext cx="653"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B</a:t>
              </a:r>
            </a:p>
          </p:txBody>
        </p:sp>
        <p:sp>
          <p:nvSpPr>
            <p:cNvPr id="1050635" name="Rectangle 11"/>
            <p:cNvSpPr>
              <a:spLocks noChangeArrowheads="1"/>
            </p:cNvSpPr>
            <p:nvPr/>
          </p:nvSpPr>
          <p:spPr bwMode="auto">
            <a:xfrm>
              <a:off x="1949" y="1393"/>
              <a:ext cx="1066"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20</a:t>
              </a:r>
            </a:p>
          </p:txBody>
        </p:sp>
        <p:sp>
          <p:nvSpPr>
            <p:cNvPr id="1050636" name="Rectangle 12"/>
            <p:cNvSpPr>
              <a:spLocks noChangeArrowheads="1"/>
            </p:cNvSpPr>
            <p:nvPr/>
          </p:nvSpPr>
          <p:spPr bwMode="auto">
            <a:xfrm>
              <a:off x="3015" y="1393"/>
              <a:ext cx="1065"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10</a:t>
              </a:r>
            </a:p>
          </p:txBody>
        </p:sp>
        <p:sp>
          <p:nvSpPr>
            <p:cNvPr id="1050637" name="Rectangle 13"/>
            <p:cNvSpPr>
              <a:spLocks noChangeArrowheads="1"/>
            </p:cNvSpPr>
            <p:nvPr/>
          </p:nvSpPr>
          <p:spPr bwMode="auto">
            <a:xfrm>
              <a:off x="4080" y="911"/>
              <a:ext cx="1065"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Average</a:t>
              </a:r>
            </a:p>
          </p:txBody>
        </p:sp>
        <p:sp>
          <p:nvSpPr>
            <p:cNvPr id="1050638" name="Rectangle 14"/>
            <p:cNvSpPr>
              <a:spLocks noChangeArrowheads="1"/>
            </p:cNvSpPr>
            <p:nvPr/>
          </p:nvSpPr>
          <p:spPr bwMode="auto">
            <a:xfrm>
              <a:off x="4080" y="1151"/>
              <a:ext cx="1065" cy="241"/>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15</a:t>
              </a:r>
            </a:p>
          </p:txBody>
        </p:sp>
        <p:sp>
          <p:nvSpPr>
            <p:cNvPr id="1050639" name="Rectangle 15"/>
            <p:cNvSpPr>
              <a:spLocks noChangeArrowheads="1"/>
            </p:cNvSpPr>
            <p:nvPr/>
          </p:nvSpPr>
          <p:spPr bwMode="auto">
            <a:xfrm>
              <a:off x="4080" y="1392"/>
              <a:ext cx="1065"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15</a:t>
              </a:r>
            </a:p>
          </p:txBody>
        </p:sp>
      </p:grpSp>
      <p:sp>
        <p:nvSpPr>
          <p:cNvPr id="1050640" name="Text Box 16"/>
          <p:cNvSpPr txBox="1">
            <a:spLocks noChangeArrowheads="1"/>
          </p:cNvSpPr>
          <p:nvPr/>
        </p:nvSpPr>
        <p:spPr bwMode="auto">
          <a:xfrm>
            <a:off x="3019353" y="2428116"/>
            <a:ext cx="3048000" cy="336550"/>
          </a:xfrm>
          <a:prstGeom prst="rect">
            <a:avLst/>
          </a:prstGeom>
          <a:noFill/>
          <a:ln w="25400">
            <a:noFill/>
            <a:miter lim="800000"/>
            <a:headEnd/>
            <a:tailEnd/>
          </a:ln>
          <a:effectLst/>
        </p:spPr>
        <p:txBody>
          <a:bodyPr lIns="91429" tIns="45714" rIns="91429" bIns="45714" anchor="ctr">
            <a:prstTxWarp prst="textNoShape">
              <a:avLst/>
            </a:prstTxWarp>
            <a:spAutoFit/>
          </a:bodyPr>
          <a:lstStyle/>
          <a:p>
            <a:pPr algn="ctr"/>
            <a:r>
              <a:rPr lang="en-US" b="1">
                <a:solidFill>
                  <a:schemeClr val="tx1"/>
                </a:solidFill>
              </a:rPr>
              <a:t>Average throughput</a:t>
            </a:r>
          </a:p>
        </p:txBody>
      </p:sp>
      <p:grpSp>
        <p:nvGrpSpPr>
          <p:cNvPr id="3" name="Group 17"/>
          <p:cNvGrpSpPr>
            <a:grpSpLocks/>
          </p:cNvGrpSpPr>
          <p:nvPr/>
        </p:nvGrpSpPr>
        <p:grpSpPr bwMode="auto">
          <a:xfrm>
            <a:off x="1571553" y="2885316"/>
            <a:ext cx="6110288" cy="1146175"/>
            <a:chOff x="1296" y="911"/>
            <a:chExt cx="3849" cy="722"/>
          </a:xfrm>
        </p:grpSpPr>
        <p:sp>
          <p:nvSpPr>
            <p:cNvPr id="1050642" name="Rectangle 18"/>
            <p:cNvSpPr>
              <a:spLocks noChangeArrowheads="1"/>
            </p:cNvSpPr>
            <p:nvPr/>
          </p:nvSpPr>
          <p:spPr bwMode="auto">
            <a:xfrm>
              <a:off x="1296" y="912"/>
              <a:ext cx="653"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System</a:t>
              </a:r>
            </a:p>
          </p:txBody>
        </p:sp>
        <p:sp>
          <p:nvSpPr>
            <p:cNvPr id="1050643" name="Rectangle 19"/>
            <p:cNvSpPr>
              <a:spLocks noChangeArrowheads="1"/>
            </p:cNvSpPr>
            <p:nvPr/>
          </p:nvSpPr>
          <p:spPr bwMode="auto">
            <a:xfrm>
              <a:off x="1949" y="912"/>
              <a:ext cx="1066"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Rate (Task 1)</a:t>
              </a:r>
            </a:p>
          </p:txBody>
        </p:sp>
        <p:sp>
          <p:nvSpPr>
            <p:cNvPr id="1050644" name="Rectangle 20"/>
            <p:cNvSpPr>
              <a:spLocks noChangeArrowheads="1"/>
            </p:cNvSpPr>
            <p:nvPr/>
          </p:nvSpPr>
          <p:spPr bwMode="auto">
            <a:xfrm>
              <a:off x="3015" y="912"/>
              <a:ext cx="1065"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Rate (Task 2)</a:t>
              </a:r>
            </a:p>
          </p:txBody>
        </p:sp>
        <p:sp>
          <p:nvSpPr>
            <p:cNvPr id="1050645" name="Rectangle 21"/>
            <p:cNvSpPr>
              <a:spLocks noChangeArrowheads="1"/>
            </p:cNvSpPr>
            <p:nvPr/>
          </p:nvSpPr>
          <p:spPr bwMode="auto">
            <a:xfrm>
              <a:off x="1296" y="1152"/>
              <a:ext cx="653" cy="241"/>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A</a:t>
              </a:r>
            </a:p>
          </p:txBody>
        </p:sp>
        <p:sp>
          <p:nvSpPr>
            <p:cNvPr id="1050646" name="Rectangle 22"/>
            <p:cNvSpPr>
              <a:spLocks noChangeArrowheads="1"/>
            </p:cNvSpPr>
            <p:nvPr/>
          </p:nvSpPr>
          <p:spPr bwMode="auto">
            <a:xfrm>
              <a:off x="1949" y="1152"/>
              <a:ext cx="1066" cy="241"/>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0.50</a:t>
              </a:r>
            </a:p>
          </p:txBody>
        </p:sp>
        <p:sp>
          <p:nvSpPr>
            <p:cNvPr id="1050647" name="Rectangle 23"/>
            <p:cNvSpPr>
              <a:spLocks noChangeArrowheads="1"/>
            </p:cNvSpPr>
            <p:nvPr/>
          </p:nvSpPr>
          <p:spPr bwMode="auto">
            <a:xfrm>
              <a:off x="3015" y="1152"/>
              <a:ext cx="1065" cy="241"/>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2.00</a:t>
              </a:r>
            </a:p>
          </p:txBody>
        </p:sp>
        <p:sp>
          <p:nvSpPr>
            <p:cNvPr id="1050648" name="Rectangle 24"/>
            <p:cNvSpPr>
              <a:spLocks noChangeArrowheads="1"/>
            </p:cNvSpPr>
            <p:nvPr/>
          </p:nvSpPr>
          <p:spPr bwMode="auto">
            <a:xfrm>
              <a:off x="1296" y="1393"/>
              <a:ext cx="653"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B</a:t>
              </a:r>
            </a:p>
          </p:txBody>
        </p:sp>
        <p:sp>
          <p:nvSpPr>
            <p:cNvPr id="1050649" name="Rectangle 25"/>
            <p:cNvSpPr>
              <a:spLocks noChangeArrowheads="1"/>
            </p:cNvSpPr>
            <p:nvPr/>
          </p:nvSpPr>
          <p:spPr bwMode="auto">
            <a:xfrm>
              <a:off x="1949" y="1393"/>
              <a:ext cx="1066"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1.00</a:t>
              </a:r>
            </a:p>
          </p:txBody>
        </p:sp>
        <p:sp>
          <p:nvSpPr>
            <p:cNvPr id="1050650" name="Rectangle 26"/>
            <p:cNvSpPr>
              <a:spLocks noChangeArrowheads="1"/>
            </p:cNvSpPr>
            <p:nvPr/>
          </p:nvSpPr>
          <p:spPr bwMode="auto">
            <a:xfrm>
              <a:off x="3015" y="1393"/>
              <a:ext cx="1065"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1.00</a:t>
              </a:r>
            </a:p>
          </p:txBody>
        </p:sp>
        <p:sp>
          <p:nvSpPr>
            <p:cNvPr id="1050651" name="Rectangle 27"/>
            <p:cNvSpPr>
              <a:spLocks noChangeArrowheads="1"/>
            </p:cNvSpPr>
            <p:nvPr/>
          </p:nvSpPr>
          <p:spPr bwMode="auto">
            <a:xfrm>
              <a:off x="4080" y="911"/>
              <a:ext cx="1065"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Average</a:t>
              </a:r>
            </a:p>
          </p:txBody>
        </p:sp>
        <p:sp>
          <p:nvSpPr>
            <p:cNvPr id="1050652" name="Rectangle 28"/>
            <p:cNvSpPr>
              <a:spLocks noChangeArrowheads="1"/>
            </p:cNvSpPr>
            <p:nvPr/>
          </p:nvSpPr>
          <p:spPr bwMode="auto">
            <a:xfrm>
              <a:off x="4080" y="1151"/>
              <a:ext cx="1065" cy="241"/>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1.25</a:t>
              </a:r>
            </a:p>
          </p:txBody>
        </p:sp>
        <p:sp>
          <p:nvSpPr>
            <p:cNvPr id="1050653" name="Rectangle 29"/>
            <p:cNvSpPr>
              <a:spLocks noChangeArrowheads="1"/>
            </p:cNvSpPr>
            <p:nvPr/>
          </p:nvSpPr>
          <p:spPr bwMode="auto">
            <a:xfrm>
              <a:off x="4080" y="1392"/>
              <a:ext cx="1065"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1.00</a:t>
              </a:r>
            </a:p>
          </p:txBody>
        </p:sp>
      </p:grpSp>
      <p:sp>
        <p:nvSpPr>
          <p:cNvPr id="1050654" name="Text Box 30"/>
          <p:cNvSpPr txBox="1">
            <a:spLocks noChangeArrowheads="1"/>
          </p:cNvSpPr>
          <p:nvPr/>
        </p:nvSpPr>
        <p:spPr bwMode="auto">
          <a:xfrm>
            <a:off x="3095553" y="4028316"/>
            <a:ext cx="3048000" cy="336550"/>
          </a:xfrm>
          <a:prstGeom prst="rect">
            <a:avLst/>
          </a:prstGeom>
          <a:noFill/>
          <a:ln w="25400">
            <a:noFill/>
            <a:miter lim="800000"/>
            <a:headEnd/>
            <a:tailEnd/>
          </a:ln>
          <a:effectLst/>
        </p:spPr>
        <p:txBody>
          <a:bodyPr lIns="91429" tIns="45714" rIns="91429" bIns="45714" anchor="ctr">
            <a:prstTxWarp prst="textNoShape">
              <a:avLst/>
            </a:prstTxWarp>
            <a:spAutoFit/>
          </a:bodyPr>
          <a:lstStyle/>
          <a:p>
            <a:pPr algn="ctr"/>
            <a:r>
              <a:rPr lang="en-US" b="1">
                <a:solidFill>
                  <a:schemeClr val="tx1"/>
                </a:solidFill>
              </a:rPr>
              <a:t>Throughput relative to B</a:t>
            </a:r>
          </a:p>
        </p:txBody>
      </p:sp>
      <p:grpSp>
        <p:nvGrpSpPr>
          <p:cNvPr id="4" name="Group 31"/>
          <p:cNvGrpSpPr>
            <a:grpSpLocks/>
          </p:cNvGrpSpPr>
          <p:nvPr/>
        </p:nvGrpSpPr>
        <p:grpSpPr bwMode="auto">
          <a:xfrm>
            <a:off x="1571553" y="4637916"/>
            <a:ext cx="6110288" cy="1146175"/>
            <a:chOff x="1296" y="911"/>
            <a:chExt cx="3849" cy="722"/>
          </a:xfrm>
        </p:grpSpPr>
        <p:sp>
          <p:nvSpPr>
            <p:cNvPr id="1050656" name="Rectangle 32"/>
            <p:cNvSpPr>
              <a:spLocks noChangeArrowheads="1"/>
            </p:cNvSpPr>
            <p:nvPr/>
          </p:nvSpPr>
          <p:spPr bwMode="auto">
            <a:xfrm>
              <a:off x="1296" y="912"/>
              <a:ext cx="653"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System</a:t>
              </a:r>
            </a:p>
          </p:txBody>
        </p:sp>
        <p:sp>
          <p:nvSpPr>
            <p:cNvPr id="1050657" name="Rectangle 33"/>
            <p:cNvSpPr>
              <a:spLocks noChangeArrowheads="1"/>
            </p:cNvSpPr>
            <p:nvPr/>
          </p:nvSpPr>
          <p:spPr bwMode="auto">
            <a:xfrm>
              <a:off x="1949" y="912"/>
              <a:ext cx="1066"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Rate (Task 1)</a:t>
              </a:r>
            </a:p>
          </p:txBody>
        </p:sp>
        <p:sp>
          <p:nvSpPr>
            <p:cNvPr id="1050658" name="Rectangle 34"/>
            <p:cNvSpPr>
              <a:spLocks noChangeArrowheads="1"/>
            </p:cNvSpPr>
            <p:nvPr/>
          </p:nvSpPr>
          <p:spPr bwMode="auto">
            <a:xfrm>
              <a:off x="3015" y="912"/>
              <a:ext cx="1065"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Rate (Task 2)</a:t>
              </a:r>
            </a:p>
          </p:txBody>
        </p:sp>
        <p:sp>
          <p:nvSpPr>
            <p:cNvPr id="1050659" name="Rectangle 35"/>
            <p:cNvSpPr>
              <a:spLocks noChangeArrowheads="1"/>
            </p:cNvSpPr>
            <p:nvPr/>
          </p:nvSpPr>
          <p:spPr bwMode="auto">
            <a:xfrm>
              <a:off x="1296" y="1152"/>
              <a:ext cx="653" cy="241"/>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A</a:t>
              </a:r>
            </a:p>
          </p:txBody>
        </p:sp>
        <p:sp>
          <p:nvSpPr>
            <p:cNvPr id="1050660" name="Rectangle 36"/>
            <p:cNvSpPr>
              <a:spLocks noChangeArrowheads="1"/>
            </p:cNvSpPr>
            <p:nvPr/>
          </p:nvSpPr>
          <p:spPr bwMode="auto">
            <a:xfrm>
              <a:off x="1949" y="1152"/>
              <a:ext cx="1066" cy="241"/>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1.00</a:t>
              </a:r>
            </a:p>
          </p:txBody>
        </p:sp>
        <p:sp>
          <p:nvSpPr>
            <p:cNvPr id="1050661" name="Rectangle 37"/>
            <p:cNvSpPr>
              <a:spLocks noChangeArrowheads="1"/>
            </p:cNvSpPr>
            <p:nvPr/>
          </p:nvSpPr>
          <p:spPr bwMode="auto">
            <a:xfrm>
              <a:off x="3015" y="1152"/>
              <a:ext cx="1065" cy="241"/>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1.00</a:t>
              </a:r>
            </a:p>
          </p:txBody>
        </p:sp>
        <p:sp>
          <p:nvSpPr>
            <p:cNvPr id="1050662" name="Rectangle 38"/>
            <p:cNvSpPr>
              <a:spLocks noChangeArrowheads="1"/>
            </p:cNvSpPr>
            <p:nvPr/>
          </p:nvSpPr>
          <p:spPr bwMode="auto">
            <a:xfrm>
              <a:off x="1296" y="1393"/>
              <a:ext cx="653"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B</a:t>
              </a:r>
            </a:p>
          </p:txBody>
        </p:sp>
        <p:sp>
          <p:nvSpPr>
            <p:cNvPr id="1050663" name="Rectangle 39"/>
            <p:cNvSpPr>
              <a:spLocks noChangeArrowheads="1"/>
            </p:cNvSpPr>
            <p:nvPr/>
          </p:nvSpPr>
          <p:spPr bwMode="auto">
            <a:xfrm>
              <a:off x="1949" y="1393"/>
              <a:ext cx="1066"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2.00</a:t>
              </a:r>
            </a:p>
          </p:txBody>
        </p:sp>
        <p:sp>
          <p:nvSpPr>
            <p:cNvPr id="1050664" name="Rectangle 40"/>
            <p:cNvSpPr>
              <a:spLocks noChangeArrowheads="1"/>
            </p:cNvSpPr>
            <p:nvPr/>
          </p:nvSpPr>
          <p:spPr bwMode="auto">
            <a:xfrm>
              <a:off x="3015" y="1393"/>
              <a:ext cx="1065"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0.50</a:t>
              </a:r>
            </a:p>
          </p:txBody>
        </p:sp>
        <p:sp>
          <p:nvSpPr>
            <p:cNvPr id="1050665" name="Rectangle 41"/>
            <p:cNvSpPr>
              <a:spLocks noChangeArrowheads="1"/>
            </p:cNvSpPr>
            <p:nvPr/>
          </p:nvSpPr>
          <p:spPr bwMode="auto">
            <a:xfrm>
              <a:off x="4080" y="911"/>
              <a:ext cx="1065"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Average</a:t>
              </a:r>
            </a:p>
          </p:txBody>
        </p:sp>
        <p:sp>
          <p:nvSpPr>
            <p:cNvPr id="1050666" name="Rectangle 42"/>
            <p:cNvSpPr>
              <a:spLocks noChangeArrowheads="1"/>
            </p:cNvSpPr>
            <p:nvPr/>
          </p:nvSpPr>
          <p:spPr bwMode="auto">
            <a:xfrm>
              <a:off x="4080" y="1151"/>
              <a:ext cx="1065" cy="241"/>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1.00</a:t>
              </a:r>
            </a:p>
          </p:txBody>
        </p:sp>
        <p:sp>
          <p:nvSpPr>
            <p:cNvPr id="1050667" name="Rectangle 43"/>
            <p:cNvSpPr>
              <a:spLocks noChangeArrowheads="1"/>
            </p:cNvSpPr>
            <p:nvPr/>
          </p:nvSpPr>
          <p:spPr bwMode="auto">
            <a:xfrm>
              <a:off x="4080" y="1392"/>
              <a:ext cx="1065" cy="240"/>
            </a:xfrm>
            <a:prstGeom prst="rect">
              <a:avLst/>
            </a:prstGeom>
            <a:noFill/>
            <a:ln w="25400">
              <a:solidFill>
                <a:schemeClr val="tx1"/>
              </a:solidFill>
              <a:miter lim="800000"/>
              <a:headEnd/>
              <a:tailEnd/>
            </a:ln>
            <a:effectLst/>
          </p:spPr>
          <p:txBody>
            <a:bodyPr lIns="27792" tIns="13896" rIns="27792" bIns="13896" anchor="ctr">
              <a:prstTxWarp prst="textNoShape">
                <a:avLst/>
              </a:prstTxWarp>
            </a:bodyPr>
            <a:lstStyle/>
            <a:p>
              <a:pPr algn="ctr"/>
              <a:r>
                <a:rPr lang="en-US" sz="1800" b="1">
                  <a:solidFill>
                    <a:schemeClr val="tx1"/>
                  </a:solidFill>
                </a:rPr>
                <a:t>1.25</a:t>
              </a:r>
            </a:p>
          </p:txBody>
        </p:sp>
      </p:grpSp>
      <p:sp>
        <p:nvSpPr>
          <p:cNvPr id="1050668" name="Text Box 44"/>
          <p:cNvSpPr txBox="1">
            <a:spLocks noChangeArrowheads="1"/>
          </p:cNvSpPr>
          <p:nvPr/>
        </p:nvSpPr>
        <p:spPr bwMode="auto">
          <a:xfrm>
            <a:off x="3095553" y="5780916"/>
            <a:ext cx="3048000" cy="336550"/>
          </a:xfrm>
          <a:prstGeom prst="rect">
            <a:avLst/>
          </a:prstGeom>
          <a:noFill/>
          <a:ln w="25400">
            <a:noFill/>
            <a:miter lim="800000"/>
            <a:headEnd/>
            <a:tailEnd/>
          </a:ln>
          <a:effectLst/>
        </p:spPr>
        <p:txBody>
          <a:bodyPr lIns="91429" tIns="45714" rIns="91429" bIns="45714" anchor="ctr">
            <a:prstTxWarp prst="textNoShape">
              <a:avLst/>
            </a:prstTxWarp>
            <a:spAutoFit/>
          </a:bodyPr>
          <a:lstStyle/>
          <a:p>
            <a:pPr algn="ctr"/>
            <a:r>
              <a:rPr lang="en-US" b="1">
                <a:solidFill>
                  <a:schemeClr val="tx1"/>
                </a:solidFill>
              </a:rPr>
              <a:t>Throughput relative to A</a:t>
            </a:r>
          </a:p>
        </p:txBody>
      </p:sp>
    </p:spTree>
    <p:extLst>
      <p:ext uri="{BB962C8B-B14F-4D97-AF65-F5344CB8AC3E}">
        <p14:creationId xmlns:p14="http://schemas.microsoft.com/office/powerpoint/2010/main" val="394268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 SPEC Performance</a:t>
            </a:r>
            <a:endParaRPr lang="en-US" dirty="0"/>
          </a:p>
        </p:txBody>
      </p:sp>
      <p:sp>
        <p:nvSpPr>
          <p:cNvPr id="3" name="Content Placeholder 2"/>
          <p:cNvSpPr>
            <a:spLocks noGrp="1"/>
          </p:cNvSpPr>
          <p:nvPr>
            <p:ph idx="1"/>
          </p:nvPr>
        </p:nvSpPr>
        <p:spPr>
          <a:xfrm>
            <a:off x="457200" y="1600200"/>
            <a:ext cx="8305800" cy="4737100"/>
          </a:xfrm>
        </p:spPr>
        <p:txBody>
          <a:bodyPr>
            <a:normAutofit/>
          </a:bodyPr>
          <a:lstStyle/>
          <a:p>
            <a:r>
              <a:rPr lang="en-US" dirty="0" smtClean="0"/>
              <a:t>Varies from 6x to 22x faster than reference computer</a:t>
            </a:r>
          </a:p>
          <a:p>
            <a:r>
              <a:rPr lang="en-US" i="1" dirty="0" smtClean="0"/>
              <a:t>Geometric mean </a:t>
            </a:r>
            <a:r>
              <a:rPr lang="en-US" dirty="0" smtClean="0"/>
              <a:t>of ratios: </a:t>
            </a:r>
            <a:br>
              <a:rPr lang="en-US" dirty="0" smtClean="0"/>
            </a:br>
            <a:r>
              <a:rPr lang="en-US" dirty="0" smtClean="0"/>
              <a:t>N-</a:t>
            </a:r>
            <a:r>
              <a:rPr lang="en-US" dirty="0" err="1" smtClean="0"/>
              <a:t>th</a:t>
            </a:r>
            <a:r>
              <a:rPr lang="en-US" dirty="0" smtClean="0"/>
              <a:t> root of product </a:t>
            </a:r>
            <a:br>
              <a:rPr lang="en-US" dirty="0" smtClean="0"/>
            </a:br>
            <a:r>
              <a:rPr lang="en-US" dirty="0" smtClean="0"/>
              <a:t>of N ratios</a:t>
            </a:r>
          </a:p>
          <a:p>
            <a:pPr lvl="1"/>
            <a:r>
              <a:rPr lang="en-US" dirty="0" smtClean="0"/>
              <a:t>Geometric Mean gives same relative answer no matter what computer is used as reference</a:t>
            </a:r>
          </a:p>
          <a:p>
            <a:r>
              <a:rPr lang="en-US" dirty="0" smtClean="0"/>
              <a:t>Geometric Mean for Barcelona is 11.7</a:t>
            </a:r>
          </a:p>
          <a:p>
            <a:endParaRPr lang="en-US" dirty="0"/>
          </a:p>
        </p:txBody>
      </p:sp>
      <p:sp>
        <p:nvSpPr>
          <p:cNvPr id="4" name="Date Placeholder 3"/>
          <p:cNvSpPr>
            <a:spLocks noGrp="1"/>
          </p:cNvSpPr>
          <p:nvPr>
            <p:ph type="dt" sz="half" idx="10"/>
          </p:nvPr>
        </p:nvSpPr>
        <p:spPr/>
        <p:txBody>
          <a:bodyPr/>
          <a:lstStyle/>
          <a:p>
            <a:fld id="{A6F3438F-437D-C849-8C75-335F11C2B4DB}"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pic>
        <p:nvPicPr>
          <p:cNvPr id="7" name="Picture 6"/>
          <p:cNvPicPr>
            <a:picLocks noChangeAspect="1"/>
          </p:cNvPicPr>
          <p:nvPr/>
        </p:nvPicPr>
        <p:blipFill>
          <a:blip r:embed="rId2"/>
          <a:stretch>
            <a:fillRect/>
          </a:stretch>
        </p:blipFill>
        <p:spPr>
          <a:xfrm>
            <a:off x="5462726" y="2753021"/>
            <a:ext cx="3184319" cy="1339850"/>
          </a:xfrm>
          <a:prstGeom prst="rect">
            <a:avLst/>
          </a:prstGeom>
        </p:spPr>
      </p:pic>
    </p:spTree>
    <p:extLst>
      <p:ext uri="{BB962C8B-B14F-4D97-AF65-F5344CB8AC3E}">
        <p14:creationId xmlns:p14="http://schemas.microsoft.com/office/powerpoint/2010/main" val="365114384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rgbClr val="A6A6A6"/>
                </a:solidFill>
              </a:rPr>
              <a:t>Defining Performance</a:t>
            </a:r>
          </a:p>
          <a:p>
            <a:r>
              <a:rPr lang="en-US" dirty="0" err="1" smtClean="0"/>
              <a:t>Administrivia</a:t>
            </a:r>
            <a:endParaRPr lang="en-US" dirty="0" smtClean="0"/>
          </a:p>
          <a:p>
            <a:r>
              <a:rPr lang="en-US" dirty="0" smtClean="0">
                <a:solidFill>
                  <a:srgbClr val="A6A6A6"/>
                </a:solidFill>
              </a:rPr>
              <a:t>Memory Hierarchy</a:t>
            </a:r>
          </a:p>
          <a:p>
            <a:r>
              <a:rPr lang="en-US" dirty="0" smtClean="0">
                <a:solidFill>
                  <a:srgbClr val="A6A6A6"/>
                </a:solidFill>
              </a:rPr>
              <a:t>Technology Break</a:t>
            </a:r>
          </a:p>
          <a:p>
            <a:r>
              <a:rPr lang="en-US" dirty="0" smtClean="0">
                <a:solidFill>
                  <a:srgbClr val="A6A6A6"/>
                </a:solidFill>
              </a:rPr>
              <a:t>Direct Mapped Caches</a:t>
            </a:r>
          </a:p>
          <a:p>
            <a:r>
              <a:rPr lang="en-US" dirty="0" smtClean="0">
                <a:solidFill>
                  <a:srgbClr val="A6A6A6"/>
                </a:solidFill>
              </a:rPr>
              <a:t>And in Conclusion …</a:t>
            </a:r>
          </a:p>
        </p:txBody>
      </p:sp>
      <p:sp>
        <p:nvSpPr>
          <p:cNvPr id="4" name="Date Placeholder 3"/>
          <p:cNvSpPr>
            <a:spLocks noGrp="1"/>
          </p:cNvSpPr>
          <p:nvPr>
            <p:ph type="dt" sz="half" idx="10"/>
          </p:nvPr>
        </p:nvSpPr>
        <p:spPr/>
        <p:txBody>
          <a:bodyPr/>
          <a:lstStyle/>
          <a:p>
            <a:fld id="{E221010C-6A0F-5C4F-9BEA-8824B6871CAF}"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spTree>
    <p:extLst>
      <p:ext uri="{BB962C8B-B14F-4D97-AF65-F5344CB8AC3E}">
        <p14:creationId xmlns:p14="http://schemas.microsoft.com/office/powerpoint/2010/main" val="14101451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457200" y="1600200"/>
            <a:ext cx="8235270" cy="4525963"/>
          </a:xfrm>
        </p:spPr>
        <p:txBody>
          <a:bodyPr>
            <a:normAutofit/>
          </a:bodyPr>
          <a:lstStyle/>
          <a:p>
            <a:r>
              <a:rPr lang="en-US" dirty="0" smtClean="0"/>
              <a:t>Lab #</a:t>
            </a:r>
            <a:r>
              <a:rPr lang="en-US" dirty="0"/>
              <a:t>5, Homework #</a:t>
            </a:r>
            <a:r>
              <a:rPr lang="en-US" dirty="0" smtClean="0"/>
              <a:t>4, Project #2-1 (it’s not too difficult)</a:t>
            </a:r>
          </a:p>
          <a:p>
            <a:r>
              <a:rPr lang="en-US" dirty="0" smtClean="0"/>
              <a:t>Very high percentage of Project #1-2 submitted by Sunday deadline (approximately 97% of the class); 99% by Tuesday deadline … Excellent work!</a:t>
            </a:r>
          </a:p>
          <a:p>
            <a:r>
              <a:rPr lang="en-US" dirty="0" smtClean="0"/>
              <a:t>Midterm, 17 October, 6-9 PM</a:t>
            </a:r>
            <a:endParaRPr lang="en-US" dirty="0"/>
          </a:p>
        </p:txBody>
      </p:sp>
      <p:sp>
        <p:nvSpPr>
          <p:cNvPr id="4" name="Date Placeholder 3"/>
          <p:cNvSpPr>
            <a:spLocks noGrp="1"/>
          </p:cNvSpPr>
          <p:nvPr>
            <p:ph type="dt" sz="half" idx="10"/>
          </p:nvPr>
        </p:nvSpPr>
        <p:spPr/>
        <p:txBody>
          <a:bodyPr/>
          <a:lstStyle/>
          <a:p>
            <a:fld id="{541279A6-46A4-4548-8F17-84C3129C49E8}"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24</a:t>
            </a:fld>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rgbClr val="A6A6A6"/>
                </a:solidFill>
              </a:rPr>
              <a:t>Defining Performance</a:t>
            </a:r>
          </a:p>
          <a:p>
            <a:r>
              <a:rPr lang="en-US" dirty="0" err="1" smtClean="0">
                <a:solidFill>
                  <a:srgbClr val="A6A6A6"/>
                </a:solidFill>
              </a:rPr>
              <a:t>Administrivia</a:t>
            </a:r>
            <a:endParaRPr lang="en-US" dirty="0" smtClean="0">
              <a:solidFill>
                <a:srgbClr val="A6A6A6"/>
              </a:solidFill>
            </a:endParaRPr>
          </a:p>
          <a:p>
            <a:r>
              <a:rPr lang="en-US" dirty="0" smtClean="0"/>
              <a:t>Memory Hierarchy</a:t>
            </a:r>
          </a:p>
          <a:p>
            <a:r>
              <a:rPr lang="en-US" dirty="0" smtClean="0">
                <a:solidFill>
                  <a:schemeClr val="bg1">
                    <a:lumMod val="65000"/>
                  </a:schemeClr>
                </a:solidFill>
              </a:rPr>
              <a:t>Technology Break</a:t>
            </a:r>
          </a:p>
          <a:p>
            <a:r>
              <a:rPr lang="en-US" dirty="0" smtClean="0">
                <a:solidFill>
                  <a:schemeClr val="bg1">
                    <a:lumMod val="65000"/>
                  </a:schemeClr>
                </a:solidFill>
              </a:rPr>
              <a:t>Direct Mapped Caches</a:t>
            </a:r>
          </a:p>
          <a:p>
            <a:r>
              <a:rPr lang="en-US" dirty="0" smtClean="0">
                <a:solidFill>
                  <a:schemeClr val="bg1">
                    <a:lumMod val="65000"/>
                  </a:schemeClr>
                </a:solidFill>
              </a:rPr>
              <a:t>And in Conclusion ...</a:t>
            </a:r>
          </a:p>
        </p:txBody>
      </p:sp>
      <p:sp>
        <p:nvSpPr>
          <p:cNvPr id="4" name="Date Placeholder 3"/>
          <p:cNvSpPr>
            <a:spLocks noGrp="1"/>
          </p:cNvSpPr>
          <p:nvPr>
            <p:ph type="dt" sz="half" idx="10"/>
          </p:nvPr>
        </p:nvSpPr>
        <p:spPr/>
        <p:txBody>
          <a:bodyPr/>
          <a:lstStyle/>
          <a:p>
            <a:fld id="{E221010C-6A0F-5C4F-9BEA-8824B6871CAF}"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spTree>
    <p:extLst>
      <p:ext uri="{BB962C8B-B14F-4D97-AF65-F5344CB8AC3E}">
        <p14:creationId xmlns:p14="http://schemas.microsoft.com/office/powerpoint/2010/main" val="141014510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2626" name="Rectangle 2"/>
          <p:cNvSpPr>
            <a:spLocks noGrp="1" noChangeArrowheads="1"/>
          </p:cNvSpPr>
          <p:nvPr>
            <p:ph type="title"/>
          </p:nvPr>
        </p:nvSpPr>
        <p:spPr/>
        <p:txBody>
          <a:bodyPr/>
          <a:lstStyle/>
          <a:p>
            <a:r>
              <a:rPr lang="en-US" dirty="0" smtClean="0"/>
              <a:t>Big Idea: Memory Hierarchy</a:t>
            </a:r>
            <a:endParaRPr lang="en-US" dirty="0"/>
          </a:p>
        </p:txBody>
      </p:sp>
      <p:grpSp>
        <p:nvGrpSpPr>
          <p:cNvPr id="2" name="Group 3"/>
          <p:cNvGrpSpPr>
            <a:grpSpLocks/>
          </p:cNvGrpSpPr>
          <p:nvPr/>
        </p:nvGrpSpPr>
        <p:grpSpPr bwMode="auto">
          <a:xfrm>
            <a:off x="628650" y="1144588"/>
            <a:ext cx="7924800" cy="954088"/>
            <a:chOff x="396" y="407"/>
            <a:chExt cx="4992" cy="601"/>
          </a:xfrm>
        </p:grpSpPr>
        <p:sp>
          <p:nvSpPr>
            <p:cNvPr id="2842628" name="Rectangle 4"/>
            <p:cNvSpPr>
              <a:spLocks noChangeArrowheads="1"/>
            </p:cNvSpPr>
            <p:nvPr/>
          </p:nvSpPr>
          <p:spPr bwMode="auto">
            <a:xfrm>
              <a:off x="396" y="407"/>
              <a:ext cx="4992" cy="278"/>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3200" dirty="0">
                  <a:solidFill>
                    <a:schemeClr val="tx1"/>
                  </a:solidFill>
                  <a:latin typeface="+mj-lt"/>
                </a:rPr>
                <a:t>Processor</a:t>
              </a:r>
            </a:p>
          </p:txBody>
        </p:sp>
        <p:sp>
          <p:nvSpPr>
            <p:cNvPr id="2842629" name="Line 5"/>
            <p:cNvSpPr>
              <a:spLocks noChangeShapeType="1"/>
            </p:cNvSpPr>
            <p:nvPr/>
          </p:nvSpPr>
          <p:spPr bwMode="auto">
            <a:xfrm flipV="1">
              <a:off x="2844" y="720"/>
              <a:ext cx="0" cy="288"/>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3" name="Group 6"/>
          <p:cNvGrpSpPr>
            <a:grpSpLocks/>
          </p:cNvGrpSpPr>
          <p:nvPr/>
        </p:nvGrpSpPr>
        <p:grpSpPr bwMode="auto">
          <a:xfrm>
            <a:off x="704850" y="5527681"/>
            <a:ext cx="7620000" cy="427038"/>
            <a:chOff x="444" y="3168"/>
            <a:chExt cx="4800" cy="269"/>
          </a:xfrm>
        </p:grpSpPr>
        <p:sp>
          <p:nvSpPr>
            <p:cNvPr id="2842631" name="Rectangle 7"/>
            <p:cNvSpPr>
              <a:spLocks noChangeArrowheads="1"/>
            </p:cNvSpPr>
            <p:nvPr/>
          </p:nvSpPr>
          <p:spPr bwMode="auto">
            <a:xfrm>
              <a:off x="828" y="3190"/>
              <a:ext cx="4032" cy="24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dirty="0">
                  <a:solidFill>
                    <a:schemeClr val="tx1"/>
                  </a:solidFill>
                  <a:latin typeface="+mj-lt"/>
                </a:rPr>
                <a:t>Size of memory at each level</a:t>
              </a:r>
            </a:p>
          </p:txBody>
        </p:sp>
        <p:sp>
          <p:nvSpPr>
            <p:cNvPr id="2842632" name="Line 8"/>
            <p:cNvSpPr>
              <a:spLocks noChangeShapeType="1"/>
            </p:cNvSpPr>
            <p:nvPr/>
          </p:nvSpPr>
          <p:spPr bwMode="auto">
            <a:xfrm flipV="1">
              <a:off x="444" y="3168"/>
              <a:ext cx="48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4" name="Group 9"/>
          <p:cNvGrpSpPr>
            <a:grpSpLocks/>
          </p:cNvGrpSpPr>
          <p:nvPr/>
        </p:nvGrpSpPr>
        <p:grpSpPr bwMode="auto">
          <a:xfrm>
            <a:off x="6191250" y="1641475"/>
            <a:ext cx="2514600" cy="3657600"/>
            <a:chOff x="3900" y="720"/>
            <a:chExt cx="1584" cy="2304"/>
          </a:xfrm>
        </p:grpSpPr>
        <p:sp>
          <p:nvSpPr>
            <p:cNvPr id="2842634" name="Rectangle 10"/>
            <p:cNvSpPr>
              <a:spLocks noChangeArrowheads="1"/>
            </p:cNvSpPr>
            <p:nvPr/>
          </p:nvSpPr>
          <p:spPr bwMode="auto">
            <a:xfrm>
              <a:off x="3900" y="816"/>
              <a:ext cx="1536" cy="1061"/>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dirty="0">
                  <a:solidFill>
                    <a:schemeClr val="tx1"/>
                  </a:solidFill>
                  <a:latin typeface="+mj-lt"/>
                </a:rPr>
                <a:t>Increasing</a:t>
              </a:r>
              <a:r>
                <a:rPr lang="en-US" sz="2800" dirty="0" smtClean="0">
                  <a:solidFill>
                    <a:schemeClr val="tx1"/>
                  </a:solidFill>
                  <a:latin typeface="+mj-lt"/>
                </a:rPr>
                <a:t> distance </a:t>
              </a:r>
              <a:r>
                <a:rPr lang="en-US" sz="2800" dirty="0">
                  <a:solidFill>
                    <a:schemeClr val="tx1"/>
                  </a:solidFill>
                  <a:latin typeface="+mj-lt"/>
                </a:rPr>
                <a:t>from</a:t>
              </a:r>
              <a:r>
                <a:rPr lang="en-US" sz="2800" dirty="0" smtClean="0">
                  <a:solidFill>
                    <a:schemeClr val="tx1"/>
                  </a:solidFill>
                  <a:latin typeface="+mj-lt"/>
                </a:rPr>
                <a:t> processor,</a:t>
              </a:r>
              <a:br>
                <a:rPr lang="en-US" sz="2800" dirty="0" smtClean="0">
                  <a:solidFill>
                    <a:schemeClr val="tx1"/>
                  </a:solidFill>
                  <a:latin typeface="+mj-lt"/>
                </a:rPr>
              </a:br>
              <a:r>
                <a:rPr lang="en-US" sz="2800" dirty="0" smtClean="0">
                  <a:solidFill>
                    <a:schemeClr val="tx1"/>
                  </a:solidFill>
                  <a:latin typeface="+mj-lt"/>
                </a:rPr>
                <a:t>decreasing  </a:t>
              </a:r>
              <a:r>
                <a:rPr lang="en-US" sz="2800" dirty="0">
                  <a:solidFill>
                    <a:schemeClr val="tx1"/>
                  </a:solidFill>
                  <a:latin typeface="+mj-lt"/>
                </a:rPr>
                <a:t>speed</a:t>
              </a:r>
            </a:p>
          </p:txBody>
        </p:sp>
        <p:sp>
          <p:nvSpPr>
            <p:cNvPr id="2842635" name="Line 11"/>
            <p:cNvSpPr>
              <a:spLocks noChangeShapeType="1"/>
            </p:cNvSpPr>
            <p:nvPr/>
          </p:nvSpPr>
          <p:spPr bwMode="auto">
            <a:xfrm>
              <a:off x="5484" y="720"/>
              <a:ext cx="0" cy="2304"/>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5" name="Group 12"/>
          <p:cNvGrpSpPr>
            <a:grpSpLocks/>
          </p:cNvGrpSpPr>
          <p:nvPr/>
        </p:nvGrpSpPr>
        <p:grpSpPr bwMode="auto">
          <a:xfrm>
            <a:off x="781050" y="2098675"/>
            <a:ext cx="7467600" cy="3276600"/>
            <a:chOff x="492" y="1008"/>
            <a:chExt cx="4704" cy="2064"/>
          </a:xfrm>
        </p:grpSpPr>
        <p:sp>
          <p:nvSpPr>
            <p:cNvPr id="2842637" name="AutoShape 13"/>
            <p:cNvSpPr>
              <a:spLocks noChangeArrowheads="1"/>
            </p:cNvSpPr>
            <p:nvPr/>
          </p:nvSpPr>
          <p:spPr bwMode="auto">
            <a:xfrm>
              <a:off x="492" y="1008"/>
              <a:ext cx="4704" cy="2064"/>
            </a:xfrm>
            <a:prstGeom prst="triangle">
              <a:avLst>
                <a:gd name="adj" fmla="val 50000"/>
              </a:avLst>
            </a:prstGeom>
            <a:noFill/>
            <a:ln w="38100">
              <a:solidFill>
                <a:schemeClr val="tx1"/>
              </a:solidFill>
              <a:miter lim="800000"/>
              <a:headEnd/>
              <a:tailEnd/>
            </a:ln>
            <a:effectLst/>
          </p:spPr>
          <p:txBody>
            <a:bodyPr wrap="none" anchor="ctr">
              <a:prstTxWarp prst="textNoShape">
                <a:avLst/>
              </a:prstTxWarp>
            </a:bodyPr>
            <a:lstStyle/>
            <a:p>
              <a:endParaRPr lang="en-US">
                <a:latin typeface="18 VAG Rounded Bold   07390"/>
              </a:endParaRPr>
            </a:p>
          </p:txBody>
        </p:sp>
        <p:grpSp>
          <p:nvGrpSpPr>
            <p:cNvPr id="6" name="Group 14"/>
            <p:cNvGrpSpPr>
              <a:grpSpLocks/>
            </p:cNvGrpSpPr>
            <p:nvPr/>
          </p:nvGrpSpPr>
          <p:grpSpPr bwMode="auto">
            <a:xfrm>
              <a:off x="2220" y="1270"/>
              <a:ext cx="1296" cy="314"/>
              <a:chOff x="2220" y="1270"/>
              <a:chExt cx="1296" cy="314"/>
            </a:xfrm>
          </p:grpSpPr>
          <p:sp>
            <p:nvSpPr>
              <p:cNvPr id="2842639" name="Rectangle 15"/>
              <p:cNvSpPr>
                <a:spLocks noChangeArrowheads="1"/>
              </p:cNvSpPr>
              <p:nvPr/>
            </p:nvSpPr>
            <p:spPr bwMode="auto">
              <a:xfrm>
                <a:off x="2364" y="1270"/>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dirty="0">
                    <a:solidFill>
                      <a:schemeClr val="tx1"/>
                    </a:solidFill>
                    <a:latin typeface="+mj-lt"/>
                  </a:rPr>
                  <a:t>Level 1</a:t>
                </a:r>
              </a:p>
            </p:txBody>
          </p:sp>
          <p:sp>
            <p:nvSpPr>
              <p:cNvPr id="2842640" name="Line 16"/>
              <p:cNvSpPr>
                <a:spLocks noChangeShapeType="1"/>
              </p:cNvSpPr>
              <p:nvPr/>
            </p:nvSpPr>
            <p:spPr bwMode="auto">
              <a:xfrm>
                <a:off x="2220" y="1584"/>
                <a:ext cx="1296"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grpSp>
          <p:nvGrpSpPr>
            <p:cNvPr id="7" name="Group 17"/>
            <p:cNvGrpSpPr>
              <a:grpSpLocks/>
            </p:cNvGrpSpPr>
            <p:nvPr/>
          </p:nvGrpSpPr>
          <p:grpSpPr bwMode="auto">
            <a:xfrm>
              <a:off x="1788" y="1680"/>
              <a:ext cx="2160" cy="288"/>
              <a:chOff x="1788" y="1680"/>
              <a:chExt cx="2160" cy="288"/>
            </a:xfrm>
          </p:grpSpPr>
          <p:sp>
            <p:nvSpPr>
              <p:cNvPr id="2842642" name="Rectangle 18"/>
              <p:cNvSpPr>
                <a:spLocks noChangeArrowheads="1"/>
              </p:cNvSpPr>
              <p:nvPr/>
            </p:nvSpPr>
            <p:spPr bwMode="auto">
              <a:xfrm>
                <a:off x="2364" y="1680"/>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dirty="0">
                    <a:solidFill>
                      <a:schemeClr val="tx1"/>
                    </a:solidFill>
                    <a:latin typeface="+mj-lt"/>
                  </a:rPr>
                  <a:t>Level 2</a:t>
                </a:r>
              </a:p>
            </p:txBody>
          </p:sp>
          <p:sp>
            <p:nvSpPr>
              <p:cNvPr id="2842643" name="Line 19"/>
              <p:cNvSpPr>
                <a:spLocks noChangeShapeType="1"/>
              </p:cNvSpPr>
              <p:nvPr/>
            </p:nvSpPr>
            <p:spPr bwMode="auto">
              <a:xfrm>
                <a:off x="1788" y="1968"/>
                <a:ext cx="2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sp>
          <p:nvSpPr>
            <p:cNvPr id="2842644" name="Rectangle 20"/>
            <p:cNvSpPr>
              <a:spLocks noChangeArrowheads="1"/>
            </p:cNvSpPr>
            <p:nvPr/>
          </p:nvSpPr>
          <p:spPr bwMode="auto">
            <a:xfrm>
              <a:off x="2364" y="2736"/>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solidFill>
                    <a:schemeClr val="tx1"/>
                  </a:solidFill>
                  <a:latin typeface="+mj-lt"/>
                </a:rPr>
                <a:t>Level n</a:t>
              </a:r>
            </a:p>
          </p:txBody>
        </p:sp>
        <p:grpSp>
          <p:nvGrpSpPr>
            <p:cNvPr id="8" name="Group 21"/>
            <p:cNvGrpSpPr>
              <a:grpSpLocks/>
            </p:cNvGrpSpPr>
            <p:nvPr/>
          </p:nvGrpSpPr>
          <p:grpSpPr bwMode="auto">
            <a:xfrm>
              <a:off x="1308" y="2064"/>
              <a:ext cx="3024" cy="288"/>
              <a:chOff x="1308" y="2064"/>
              <a:chExt cx="3024" cy="288"/>
            </a:xfrm>
          </p:grpSpPr>
          <p:sp>
            <p:nvSpPr>
              <p:cNvPr id="2842646" name="Rectangle 22"/>
              <p:cNvSpPr>
                <a:spLocks noChangeArrowheads="1"/>
              </p:cNvSpPr>
              <p:nvPr/>
            </p:nvSpPr>
            <p:spPr bwMode="auto">
              <a:xfrm>
                <a:off x="2364" y="2064"/>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solidFill>
                      <a:schemeClr val="tx1"/>
                    </a:solidFill>
                    <a:latin typeface="+mj-lt"/>
                  </a:rPr>
                  <a:t>Level 3</a:t>
                </a:r>
              </a:p>
            </p:txBody>
          </p:sp>
          <p:sp>
            <p:nvSpPr>
              <p:cNvPr id="2842647" name="Line 23"/>
              <p:cNvSpPr>
                <a:spLocks noChangeShapeType="1"/>
              </p:cNvSpPr>
              <p:nvPr/>
            </p:nvSpPr>
            <p:spPr bwMode="auto">
              <a:xfrm>
                <a:off x="1308" y="2352"/>
                <a:ext cx="3024"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grpSp>
          <p:nvGrpSpPr>
            <p:cNvPr id="9" name="Group 24"/>
            <p:cNvGrpSpPr>
              <a:grpSpLocks/>
            </p:cNvGrpSpPr>
            <p:nvPr/>
          </p:nvGrpSpPr>
          <p:grpSpPr bwMode="auto">
            <a:xfrm>
              <a:off x="972" y="2400"/>
              <a:ext cx="3792" cy="288"/>
              <a:chOff x="972" y="2400"/>
              <a:chExt cx="3792" cy="288"/>
            </a:xfrm>
          </p:grpSpPr>
          <p:sp>
            <p:nvSpPr>
              <p:cNvPr id="2842649" name="Line 25"/>
              <p:cNvSpPr>
                <a:spLocks noChangeShapeType="1"/>
              </p:cNvSpPr>
              <p:nvPr/>
            </p:nvSpPr>
            <p:spPr bwMode="auto">
              <a:xfrm>
                <a:off x="972" y="2688"/>
                <a:ext cx="379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sp>
            <p:nvSpPr>
              <p:cNvPr id="2842650" name="Rectangle 26"/>
              <p:cNvSpPr>
                <a:spLocks noChangeArrowheads="1"/>
              </p:cNvSpPr>
              <p:nvPr/>
            </p:nvSpPr>
            <p:spPr bwMode="auto">
              <a:xfrm>
                <a:off x="2364" y="2400"/>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solidFill>
                      <a:schemeClr val="tx1"/>
                    </a:solidFill>
                    <a:latin typeface="+mj-lt"/>
                  </a:rPr>
                  <a:t>. . .</a:t>
                </a:r>
              </a:p>
            </p:txBody>
          </p:sp>
        </p:grpSp>
      </p:grpSp>
      <p:sp>
        <p:nvSpPr>
          <p:cNvPr id="2842651" name="Text Box 27"/>
          <p:cNvSpPr txBox="1">
            <a:spLocks noChangeArrowheads="1"/>
          </p:cNvSpPr>
          <p:nvPr/>
        </p:nvSpPr>
        <p:spPr bwMode="auto">
          <a:xfrm>
            <a:off x="381000" y="1870075"/>
            <a:ext cx="1146806" cy="584776"/>
          </a:xfrm>
          <a:prstGeom prst="rect">
            <a:avLst/>
          </a:prstGeom>
          <a:noFill/>
          <a:ln w="12700">
            <a:noFill/>
            <a:miter lim="800000"/>
            <a:headEnd/>
            <a:tailEnd/>
          </a:ln>
          <a:effectLst/>
        </p:spPr>
        <p:txBody>
          <a:bodyPr wrap="none">
            <a:prstTxWarp prst="textNoShape">
              <a:avLst/>
            </a:prstTxWarp>
            <a:spAutoFit/>
          </a:bodyPr>
          <a:lstStyle/>
          <a:p>
            <a:r>
              <a:rPr lang="en-US" sz="3200" i="1" dirty="0" smtClean="0">
                <a:latin typeface="+mj-lt"/>
              </a:rPr>
              <a:t>Inner</a:t>
            </a:r>
            <a:endParaRPr lang="en-US" sz="3200" i="1" dirty="0">
              <a:solidFill>
                <a:schemeClr val="tx1"/>
              </a:solidFill>
              <a:latin typeface="+mj-lt"/>
            </a:endParaRPr>
          </a:p>
        </p:txBody>
      </p:sp>
      <p:sp>
        <p:nvSpPr>
          <p:cNvPr id="2842652" name="Text Box 28"/>
          <p:cNvSpPr txBox="1">
            <a:spLocks noChangeArrowheads="1"/>
          </p:cNvSpPr>
          <p:nvPr/>
        </p:nvSpPr>
        <p:spPr bwMode="auto">
          <a:xfrm>
            <a:off x="381000" y="4114800"/>
            <a:ext cx="1169746" cy="523220"/>
          </a:xfrm>
          <a:prstGeom prst="rect">
            <a:avLst/>
          </a:prstGeom>
          <a:noFill/>
          <a:ln w="12700">
            <a:noFill/>
            <a:miter lim="800000"/>
            <a:headEnd/>
            <a:tailEnd/>
          </a:ln>
          <a:effectLst/>
        </p:spPr>
        <p:txBody>
          <a:bodyPr wrap="none">
            <a:prstTxWarp prst="textNoShape">
              <a:avLst/>
            </a:prstTxWarp>
            <a:spAutoFit/>
          </a:bodyPr>
          <a:lstStyle/>
          <a:p>
            <a:r>
              <a:rPr lang="en-US" sz="2800" i="1" dirty="0" smtClean="0">
                <a:latin typeface="18 VAG Rounded Bold   07390"/>
              </a:rPr>
              <a:t>Outer</a:t>
            </a:r>
            <a:endParaRPr lang="en-US" sz="2800" i="1" dirty="0">
              <a:latin typeface="18 VAG Rounded Bold   07390"/>
            </a:endParaRPr>
          </a:p>
        </p:txBody>
      </p:sp>
      <p:grpSp>
        <p:nvGrpSpPr>
          <p:cNvPr id="10" name="Group 29"/>
          <p:cNvGrpSpPr>
            <a:grpSpLocks/>
          </p:cNvGrpSpPr>
          <p:nvPr/>
        </p:nvGrpSpPr>
        <p:grpSpPr bwMode="auto">
          <a:xfrm>
            <a:off x="238125" y="1804988"/>
            <a:ext cx="2135188" cy="3625850"/>
            <a:chOff x="150" y="823"/>
            <a:chExt cx="1345" cy="2284"/>
          </a:xfrm>
        </p:grpSpPr>
        <p:sp>
          <p:nvSpPr>
            <p:cNvPr id="2842654" name="Text Box 30"/>
            <p:cNvSpPr txBox="1">
              <a:spLocks noChangeArrowheads="1"/>
            </p:cNvSpPr>
            <p:nvPr/>
          </p:nvSpPr>
          <p:spPr bwMode="auto">
            <a:xfrm>
              <a:off x="150" y="1237"/>
              <a:ext cx="1345" cy="989"/>
            </a:xfrm>
            <a:prstGeom prst="rect">
              <a:avLst/>
            </a:prstGeom>
            <a:noFill/>
            <a:ln w="12700">
              <a:noFill/>
              <a:miter lim="800000"/>
              <a:headEnd/>
              <a:tailEnd/>
            </a:ln>
            <a:effectLst/>
          </p:spPr>
          <p:txBody>
            <a:bodyPr>
              <a:prstTxWarp prst="textNoShape">
                <a:avLst/>
              </a:prstTxWarp>
              <a:spAutoFit/>
            </a:bodyPr>
            <a:lstStyle/>
            <a:p>
              <a:pPr algn="ctr"/>
              <a:r>
                <a:rPr lang="en-US" sz="3200" dirty="0">
                  <a:solidFill>
                    <a:schemeClr val="tx1"/>
                  </a:solidFill>
                  <a:latin typeface="+mj-lt"/>
                </a:rPr>
                <a:t>Levels in memory hierarchy</a:t>
              </a:r>
            </a:p>
          </p:txBody>
        </p:sp>
        <p:sp>
          <p:nvSpPr>
            <p:cNvPr id="2842655" name="Line 31"/>
            <p:cNvSpPr>
              <a:spLocks noChangeShapeType="1"/>
            </p:cNvSpPr>
            <p:nvPr/>
          </p:nvSpPr>
          <p:spPr bwMode="auto">
            <a:xfrm>
              <a:off x="155" y="823"/>
              <a:ext cx="0" cy="2284"/>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Bold   07390"/>
              </a:endParaRPr>
            </a:p>
          </p:txBody>
        </p:sp>
      </p:grpSp>
      <p:sp>
        <p:nvSpPr>
          <p:cNvPr id="2842656" name="Text Box 32"/>
          <p:cNvSpPr txBox="1">
            <a:spLocks noChangeArrowheads="1"/>
          </p:cNvSpPr>
          <p:nvPr/>
        </p:nvSpPr>
        <p:spPr bwMode="auto">
          <a:xfrm>
            <a:off x="1143000" y="5829300"/>
            <a:ext cx="7086600" cy="695575"/>
          </a:xfrm>
          <a:prstGeom prst="rect">
            <a:avLst/>
          </a:prstGeom>
          <a:noFill/>
          <a:ln w="12700">
            <a:noFill/>
            <a:miter lim="800000"/>
            <a:headEnd/>
            <a:tailEnd/>
          </a:ln>
          <a:effectLst/>
        </p:spPr>
        <p:txBody>
          <a:bodyPr>
            <a:prstTxWarp prst="textNoShape">
              <a:avLst/>
            </a:prstTxWarp>
            <a:spAutoFit/>
          </a:bodyPr>
          <a:lstStyle/>
          <a:p>
            <a:pPr algn="ctr">
              <a:lnSpc>
                <a:spcPct val="80000"/>
              </a:lnSpc>
            </a:pPr>
            <a:r>
              <a:rPr lang="en-US" sz="2400" i="1" dirty="0">
                <a:latin typeface="+mj-lt"/>
              </a:rPr>
              <a:t>As we move to</a:t>
            </a:r>
            <a:r>
              <a:rPr lang="en-US" sz="2400" i="1" dirty="0" smtClean="0">
                <a:latin typeface="+mj-lt"/>
              </a:rPr>
              <a:t> outer levels </a:t>
            </a:r>
            <a:r>
              <a:rPr lang="en-US" sz="2400" i="1" dirty="0">
                <a:latin typeface="+mj-lt"/>
              </a:rPr>
              <a:t>the latency goes </a:t>
            </a:r>
            <a:r>
              <a:rPr lang="en-US" sz="2400" i="1" dirty="0" smtClean="0">
                <a:latin typeface="+mj-lt"/>
              </a:rPr>
              <a:t>up</a:t>
            </a:r>
            <a:br>
              <a:rPr lang="en-US" sz="2400" i="1" dirty="0" smtClean="0">
                <a:latin typeface="+mj-lt"/>
              </a:rPr>
            </a:br>
            <a:r>
              <a:rPr lang="en-US" sz="2400" i="1" dirty="0" smtClean="0">
                <a:latin typeface="+mj-lt"/>
              </a:rPr>
              <a:t> </a:t>
            </a:r>
            <a:r>
              <a:rPr lang="en-US" sz="2400" i="1" dirty="0">
                <a:latin typeface="+mj-lt"/>
              </a:rPr>
              <a:t>and price per bit goes </a:t>
            </a:r>
            <a:r>
              <a:rPr lang="en-US" sz="2400" i="1" dirty="0" smtClean="0">
                <a:latin typeface="+mj-lt"/>
              </a:rPr>
              <a:t>down. Why?</a:t>
            </a:r>
            <a:endParaRPr lang="en-US" sz="2400" i="1" dirty="0">
              <a:latin typeface="+mj-lt"/>
            </a:endParaRPr>
          </a:p>
        </p:txBody>
      </p:sp>
      <p:sp>
        <p:nvSpPr>
          <p:cNvPr id="33" name="Date Placeholder 32"/>
          <p:cNvSpPr>
            <a:spLocks noGrp="1"/>
          </p:cNvSpPr>
          <p:nvPr>
            <p:ph type="dt" sz="half" idx="10"/>
          </p:nvPr>
        </p:nvSpPr>
        <p:spPr/>
        <p:txBody>
          <a:bodyPr/>
          <a:lstStyle/>
          <a:p>
            <a:fld id="{820F67CE-0586-8D45-99FF-63439DACACCE}" type="datetime1">
              <a:rPr lang="en-US" smtClean="0"/>
              <a:pPr/>
              <a:t>10/2/13</a:t>
            </a:fld>
            <a:endParaRPr lang="en-US"/>
          </a:p>
        </p:txBody>
      </p:sp>
      <p:sp>
        <p:nvSpPr>
          <p:cNvPr id="34" name="Slide Number Placeholder 33"/>
          <p:cNvSpPr>
            <a:spLocks noGrp="1"/>
          </p:cNvSpPr>
          <p:nvPr>
            <p:ph type="sldNum" sz="quarter" idx="12"/>
          </p:nvPr>
        </p:nvSpPr>
        <p:spPr/>
        <p:txBody>
          <a:bodyPr/>
          <a:lstStyle/>
          <a:p>
            <a:fld id="{3CC63E4C-4642-794D-A2FD-70F6B81535F5}" type="slidenum">
              <a:rPr lang="en-US" smtClean="0"/>
              <a:pPr/>
              <a:t>26</a:t>
            </a:fld>
            <a:endParaRPr lang="en-US" dirty="0"/>
          </a:p>
        </p:txBody>
      </p:sp>
      <p:sp>
        <p:nvSpPr>
          <p:cNvPr id="35" name="Footer Placeholder 34"/>
          <p:cNvSpPr>
            <a:spLocks noGrp="1"/>
          </p:cNvSpPr>
          <p:nvPr>
            <p:ph type="ftr" sz="quarter" idx="11"/>
          </p:nvPr>
        </p:nvSpPr>
        <p:spPr/>
        <p:txBody>
          <a:bodyPr/>
          <a:lstStyle/>
          <a:p>
            <a:r>
              <a:rPr lang="en-US" dirty="0" smtClean="0"/>
              <a:t>Fall 2013 -- Lecture #11</a:t>
            </a:r>
            <a:endParaRPr lang="en-US" dirty="0"/>
          </a:p>
        </p:txBody>
      </p:sp>
    </p:spTree>
    <p:extLst>
      <p:ext uri="{BB962C8B-B14F-4D97-AF65-F5344CB8AC3E}">
        <p14:creationId xmlns:p14="http://schemas.microsoft.com/office/powerpoint/2010/main" val="20608077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ou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8426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8426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2842656"/>
                                        </p:tgtEl>
                                        <p:attrNameLst>
                                          <p:attrName>style.visibility</p:attrName>
                                        </p:attrNameLst>
                                      </p:cBhvr>
                                      <p:to>
                                        <p:strVal val="visible"/>
                                      </p:to>
                                    </p:set>
                                    <p:anim calcmode="lin" valueType="num">
                                      <p:cBhvr>
                                        <p:cTn id="38" dur="500" fill="hold"/>
                                        <p:tgtEl>
                                          <p:spTgt spid="2842656"/>
                                        </p:tgtEl>
                                        <p:attrNameLst>
                                          <p:attrName>ppt_w</p:attrName>
                                        </p:attrNameLst>
                                      </p:cBhvr>
                                      <p:tavLst>
                                        <p:tav tm="0">
                                          <p:val>
                                            <p:fltVal val="0"/>
                                          </p:val>
                                        </p:tav>
                                        <p:tav tm="100000">
                                          <p:val>
                                            <p:strVal val="#ppt_w"/>
                                          </p:val>
                                        </p:tav>
                                      </p:tavLst>
                                    </p:anim>
                                    <p:anim calcmode="lin" valueType="num">
                                      <p:cBhvr>
                                        <p:cTn id="39" dur="500" fill="hold"/>
                                        <p:tgtEl>
                                          <p:spTgt spid="28426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2651" grpId="0" autoUpdateAnimBg="0"/>
      <p:bldP spid="2842652" grpId="0" autoUpdateAnimBg="0"/>
      <p:bldP spid="284265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Analogy</a:t>
            </a:r>
            <a:endParaRPr lang="en-US" dirty="0"/>
          </a:p>
        </p:txBody>
      </p:sp>
      <p:sp>
        <p:nvSpPr>
          <p:cNvPr id="3" name="Content Placeholder 2"/>
          <p:cNvSpPr>
            <a:spLocks noGrp="1"/>
          </p:cNvSpPr>
          <p:nvPr>
            <p:ph idx="1"/>
          </p:nvPr>
        </p:nvSpPr>
        <p:spPr/>
        <p:txBody>
          <a:bodyPr>
            <a:normAutofit fontScale="92500"/>
          </a:bodyPr>
          <a:lstStyle/>
          <a:p>
            <a:r>
              <a:rPr lang="en-US" dirty="0" smtClean="0"/>
              <a:t>Writing a report based on books on reserve</a:t>
            </a:r>
          </a:p>
          <a:p>
            <a:pPr lvl="1"/>
            <a:r>
              <a:rPr lang="en-US" dirty="0" smtClean="0"/>
              <a:t>E.g., works of J.D. Salinger</a:t>
            </a:r>
          </a:p>
          <a:p>
            <a:r>
              <a:rPr lang="en-US" dirty="0" smtClean="0"/>
              <a:t>Go to library to get reserved book and place on desk in library</a:t>
            </a:r>
          </a:p>
          <a:p>
            <a:r>
              <a:rPr lang="en-US" dirty="0" smtClean="0"/>
              <a:t>If need more, check them out and keep on desk</a:t>
            </a:r>
          </a:p>
          <a:p>
            <a:pPr lvl="1"/>
            <a:r>
              <a:rPr lang="en-US" dirty="0" smtClean="0"/>
              <a:t>But don’t return earlier books since might need them</a:t>
            </a:r>
          </a:p>
          <a:p>
            <a:r>
              <a:rPr lang="en-US" dirty="0" smtClean="0"/>
              <a:t>You hope this collection of ~10 books on desk enough to write report, despite 10 being only 0.00001% of books in UC Berkeley libraries</a:t>
            </a:r>
          </a:p>
        </p:txBody>
      </p:sp>
      <p:sp>
        <p:nvSpPr>
          <p:cNvPr id="4" name="Date Placeholder 3"/>
          <p:cNvSpPr>
            <a:spLocks noGrp="1"/>
          </p:cNvSpPr>
          <p:nvPr>
            <p:ph type="dt" sz="half" idx="10"/>
          </p:nvPr>
        </p:nvSpPr>
        <p:spPr/>
        <p:txBody>
          <a:bodyPr/>
          <a:lstStyle/>
          <a:p>
            <a:fld id="{BFF1E224-4E64-554E-9CFB-0BC1EE491792}"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a:p>
        </p:txBody>
      </p:sp>
    </p:spTree>
    <p:extLst>
      <p:ext uri="{BB962C8B-B14F-4D97-AF65-F5344CB8AC3E}">
        <p14:creationId xmlns:p14="http://schemas.microsoft.com/office/powerpoint/2010/main" val="3789380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Locality</a:t>
            </a:r>
            <a:endParaRPr lang="en-US" dirty="0"/>
          </a:p>
        </p:txBody>
      </p:sp>
      <p:sp>
        <p:nvSpPr>
          <p:cNvPr id="3" name="Content Placeholder 2"/>
          <p:cNvSpPr>
            <a:spLocks noGrp="1"/>
          </p:cNvSpPr>
          <p:nvPr>
            <p:ph idx="1"/>
          </p:nvPr>
        </p:nvSpPr>
        <p:spPr/>
        <p:txBody>
          <a:bodyPr>
            <a:normAutofit/>
          </a:bodyPr>
          <a:lstStyle/>
          <a:p>
            <a:pPr>
              <a:buClr>
                <a:schemeClr val="tx1"/>
              </a:buClr>
            </a:pPr>
            <a:r>
              <a:rPr lang="en-US" i="1" dirty="0" smtClean="0">
                <a:solidFill>
                  <a:srgbClr val="0000FF"/>
                </a:solidFill>
              </a:rPr>
              <a:t>Principle of Locality</a:t>
            </a:r>
            <a:r>
              <a:rPr lang="en-US" dirty="0" smtClean="0"/>
              <a:t>: Programs access small portion of address space at any instant of time</a:t>
            </a:r>
          </a:p>
          <a:p>
            <a:r>
              <a:rPr lang="en-US" dirty="0" smtClean="0"/>
              <a:t>What program structures lead to locality in instruction accesses? </a:t>
            </a:r>
          </a:p>
        </p:txBody>
      </p:sp>
      <p:sp>
        <p:nvSpPr>
          <p:cNvPr id="4" name="Date Placeholder 3"/>
          <p:cNvSpPr>
            <a:spLocks noGrp="1"/>
          </p:cNvSpPr>
          <p:nvPr>
            <p:ph type="dt" sz="half" idx="10"/>
          </p:nvPr>
        </p:nvSpPr>
        <p:spPr/>
        <p:txBody>
          <a:bodyPr/>
          <a:lstStyle/>
          <a:p>
            <a:fld id="{0F8AC8B2-1060-3E47-9125-0EC4455EA48A}"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a:p>
        </p:txBody>
      </p:sp>
    </p:spTree>
    <p:extLst>
      <p:ext uri="{BB962C8B-B14F-4D97-AF65-F5344CB8AC3E}">
        <p14:creationId xmlns:p14="http://schemas.microsoft.com/office/powerpoint/2010/main" val="3815652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Philosophy</a:t>
            </a:r>
            <a:endParaRPr lang="en-US" dirty="0"/>
          </a:p>
        </p:txBody>
      </p:sp>
      <p:sp>
        <p:nvSpPr>
          <p:cNvPr id="3" name="Content Placeholder 2"/>
          <p:cNvSpPr>
            <a:spLocks noGrp="1"/>
          </p:cNvSpPr>
          <p:nvPr>
            <p:ph idx="1"/>
          </p:nvPr>
        </p:nvSpPr>
        <p:spPr>
          <a:xfrm>
            <a:off x="381000" y="1447800"/>
            <a:ext cx="8229600" cy="4525963"/>
          </a:xfrm>
        </p:spPr>
        <p:txBody>
          <a:bodyPr/>
          <a:lstStyle/>
          <a:p>
            <a:r>
              <a:rPr lang="en-US" dirty="0" smtClean="0"/>
              <a:t>Programmer-invisible hardware mechanism to give illusion of speed of fastest memory with size of largest memory</a:t>
            </a:r>
          </a:p>
          <a:p>
            <a:pPr lvl="1"/>
            <a:r>
              <a:rPr lang="en-US" dirty="0" smtClean="0"/>
              <a:t>Works fine even if programmer has no idea what a cache is</a:t>
            </a:r>
          </a:p>
          <a:p>
            <a:pPr lvl="1"/>
            <a:r>
              <a:rPr lang="en-US" dirty="0" smtClean="0"/>
              <a:t>However, performance-oriented programmers today sometimes “reverse engineer” cache design to design data structures to match cache</a:t>
            </a:r>
          </a:p>
          <a:p>
            <a:pPr lvl="1"/>
            <a:r>
              <a:rPr lang="en-US" dirty="0" smtClean="0"/>
              <a:t>We’ll do that in Project 3</a:t>
            </a:r>
            <a:endParaRPr lang="en-US" dirty="0"/>
          </a:p>
        </p:txBody>
      </p:sp>
      <p:sp>
        <p:nvSpPr>
          <p:cNvPr id="4" name="Date Placeholder 3"/>
          <p:cNvSpPr>
            <a:spLocks noGrp="1"/>
          </p:cNvSpPr>
          <p:nvPr>
            <p:ph type="dt" sz="half" idx="10"/>
          </p:nvPr>
        </p:nvSpPr>
        <p:spPr/>
        <p:txBody>
          <a:bodyPr/>
          <a:lstStyle/>
          <a:p>
            <a:fld id="{4F94FA53-9F85-6E4C-B199-3ED86CC08615}"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29</a:t>
            </a:fld>
            <a:endParaRPr lang="en-US"/>
          </a:p>
        </p:txBody>
      </p:sp>
    </p:spTree>
    <p:extLst>
      <p:ext uri="{BB962C8B-B14F-4D97-AF65-F5344CB8AC3E}">
        <p14:creationId xmlns:p14="http://schemas.microsoft.com/office/powerpoint/2010/main" val="25706983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Defining Performance</a:t>
            </a:r>
          </a:p>
          <a:p>
            <a:r>
              <a:rPr lang="en-US" dirty="0" err="1" smtClean="0"/>
              <a:t>Administrivia</a:t>
            </a:r>
            <a:endParaRPr lang="en-US" dirty="0" smtClean="0"/>
          </a:p>
          <a:p>
            <a:r>
              <a:rPr lang="en-US" dirty="0" smtClean="0"/>
              <a:t>Memory Hierarchy</a:t>
            </a:r>
          </a:p>
          <a:p>
            <a:r>
              <a:rPr lang="en-US" dirty="0" smtClean="0"/>
              <a:t>Technology Break</a:t>
            </a:r>
          </a:p>
          <a:p>
            <a:r>
              <a:rPr lang="en-US" dirty="0" smtClean="0"/>
              <a:t>Direct Mapped Caches</a:t>
            </a:r>
          </a:p>
          <a:p>
            <a:r>
              <a:rPr lang="en-US" dirty="0" smtClean="0"/>
              <a:t>And in Conclusion ...</a:t>
            </a:r>
          </a:p>
        </p:txBody>
      </p:sp>
      <p:sp>
        <p:nvSpPr>
          <p:cNvPr id="4" name="Date Placeholder 3"/>
          <p:cNvSpPr>
            <a:spLocks noGrp="1"/>
          </p:cNvSpPr>
          <p:nvPr>
            <p:ph type="dt" sz="half" idx="10"/>
          </p:nvPr>
        </p:nvSpPr>
        <p:spPr/>
        <p:txBody>
          <a:bodyPr/>
          <a:lstStyle/>
          <a:p>
            <a:fld id="{E221010C-6A0F-5C4F-9BEA-8824B6871CAF}"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Access without Cache</a:t>
            </a:r>
            <a:endParaRPr lang="en-US" dirty="0"/>
          </a:p>
        </p:txBody>
      </p:sp>
      <p:sp>
        <p:nvSpPr>
          <p:cNvPr id="3" name="Content Placeholder 2"/>
          <p:cNvSpPr>
            <a:spLocks noGrp="1"/>
          </p:cNvSpPr>
          <p:nvPr>
            <p:ph idx="1"/>
          </p:nvPr>
        </p:nvSpPr>
        <p:spPr/>
        <p:txBody>
          <a:bodyPr/>
          <a:lstStyle/>
          <a:p>
            <a:r>
              <a:rPr lang="en-US" dirty="0" smtClean="0"/>
              <a:t>Load word instruction: </a:t>
            </a:r>
            <a:r>
              <a:rPr lang="en-US" dirty="0" err="1" smtClean="0">
                <a:latin typeface="Courier"/>
                <a:cs typeface="Courier"/>
              </a:rPr>
              <a:t>lw</a:t>
            </a:r>
            <a:r>
              <a:rPr lang="en-US" dirty="0" smtClean="0">
                <a:latin typeface="Courier"/>
                <a:cs typeface="Courier"/>
              </a:rPr>
              <a:t> $t0,0($t1)</a:t>
            </a:r>
          </a:p>
          <a:p>
            <a:r>
              <a:rPr lang="en-US" dirty="0" smtClean="0"/>
              <a:t>$t1 contains 1022</a:t>
            </a:r>
            <a:r>
              <a:rPr lang="en-US" baseline="-25000" dirty="0" smtClean="0"/>
              <a:t>ten, </a:t>
            </a:r>
            <a:r>
              <a:rPr lang="en-US" dirty="0" smtClean="0"/>
              <a:t>Memory[1022] = 99</a:t>
            </a:r>
          </a:p>
          <a:p>
            <a:pPr>
              <a:buNone/>
            </a:pPr>
            <a:endParaRPr lang="en-US" baseline="-25000" dirty="0" smtClean="0"/>
          </a:p>
          <a:p>
            <a:pPr marL="971550" lvl="1" indent="-514350">
              <a:buFont typeface="+mj-lt"/>
              <a:buAutoNum type="arabicPeriod"/>
            </a:pPr>
            <a:r>
              <a:rPr lang="en-US" dirty="0" smtClean="0"/>
              <a:t>Processor issues address 1022</a:t>
            </a:r>
            <a:r>
              <a:rPr lang="en-US" baseline="-25000" dirty="0" smtClean="0"/>
              <a:t>ten </a:t>
            </a:r>
            <a:r>
              <a:rPr lang="en-US" dirty="0" smtClean="0"/>
              <a:t>to Memory</a:t>
            </a:r>
          </a:p>
          <a:p>
            <a:pPr marL="971550" lvl="1" indent="-514350">
              <a:buFont typeface="+mj-lt"/>
              <a:buAutoNum type="arabicPeriod"/>
            </a:pPr>
            <a:r>
              <a:rPr lang="en-US" dirty="0" smtClean="0"/>
              <a:t>Memory reads word at address 1022</a:t>
            </a:r>
            <a:r>
              <a:rPr lang="en-US" baseline="-25000" dirty="0" smtClean="0"/>
              <a:t>ten </a:t>
            </a:r>
            <a:r>
              <a:rPr lang="en-US" dirty="0" smtClean="0"/>
              <a:t>(99)</a:t>
            </a:r>
            <a:endParaRPr lang="en-US" baseline="-25000" dirty="0" smtClean="0"/>
          </a:p>
          <a:p>
            <a:pPr marL="971550" lvl="1" indent="-514350">
              <a:buFont typeface="+mj-lt"/>
              <a:buAutoNum type="arabicPeriod"/>
            </a:pPr>
            <a:r>
              <a:rPr lang="en-US" dirty="0" smtClean="0"/>
              <a:t>Memory sends 99 to Processor</a:t>
            </a:r>
          </a:p>
          <a:p>
            <a:pPr marL="971550" lvl="1" indent="-514350">
              <a:buFont typeface="+mj-lt"/>
              <a:buAutoNum type="arabicPeriod"/>
            </a:pPr>
            <a:r>
              <a:rPr lang="en-US" dirty="0" smtClean="0"/>
              <a:t>Processor loads 99 into register $</a:t>
            </a:r>
            <a:r>
              <a:rPr lang="en-US" dirty="0" smtClean="0"/>
              <a:t>t0</a:t>
            </a:r>
            <a:endParaRPr lang="en-US" dirty="0"/>
          </a:p>
        </p:txBody>
      </p:sp>
      <p:sp>
        <p:nvSpPr>
          <p:cNvPr id="4" name="Date Placeholder 3"/>
          <p:cNvSpPr>
            <a:spLocks noGrp="1"/>
          </p:cNvSpPr>
          <p:nvPr>
            <p:ph type="dt" sz="half" idx="10"/>
          </p:nvPr>
        </p:nvSpPr>
        <p:spPr/>
        <p:txBody>
          <a:bodyPr/>
          <a:lstStyle/>
          <a:p>
            <a:fld id="{4F94FA53-9F85-6E4C-B199-3ED86CC08615}"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dirty="0"/>
          </a:p>
        </p:txBody>
      </p:sp>
    </p:spTree>
    <p:extLst>
      <p:ext uri="{BB962C8B-B14F-4D97-AF65-F5344CB8AC3E}">
        <p14:creationId xmlns:p14="http://schemas.microsoft.com/office/powerpoint/2010/main" val="304076156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Access with Cache</a:t>
            </a:r>
            <a:endParaRPr lang="en-US" dirty="0"/>
          </a:p>
        </p:txBody>
      </p:sp>
      <p:sp>
        <p:nvSpPr>
          <p:cNvPr id="3" name="Content Placeholder 2"/>
          <p:cNvSpPr>
            <a:spLocks noGrp="1"/>
          </p:cNvSpPr>
          <p:nvPr>
            <p:ph idx="1"/>
          </p:nvPr>
        </p:nvSpPr>
        <p:spPr>
          <a:xfrm>
            <a:off x="457200" y="1219200"/>
            <a:ext cx="8229600" cy="5429066"/>
          </a:xfrm>
        </p:spPr>
        <p:txBody>
          <a:bodyPr>
            <a:normAutofit fontScale="92500" lnSpcReduction="10000"/>
          </a:bodyPr>
          <a:lstStyle/>
          <a:p>
            <a:r>
              <a:rPr lang="en-US" dirty="0" smtClean="0"/>
              <a:t>Load word instruction: </a:t>
            </a:r>
            <a:r>
              <a:rPr lang="en-US" dirty="0" err="1" smtClean="0">
                <a:latin typeface="Courier"/>
                <a:cs typeface="Courier"/>
              </a:rPr>
              <a:t>lw</a:t>
            </a:r>
            <a:r>
              <a:rPr lang="en-US" dirty="0" smtClean="0">
                <a:latin typeface="Courier"/>
                <a:cs typeface="Courier"/>
              </a:rPr>
              <a:t> $t0,0($t1)</a:t>
            </a:r>
          </a:p>
          <a:p>
            <a:r>
              <a:rPr lang="en-US" dirty="0" smtClean="0"/>
              <a:t>$t1 contains 1022</a:t>
            </a:r>
            <a:r>
              <a:rPr lang="en-US" baseline="-25000" dirty="0" smtClean="0"/>
              <a:t>ten, </a:t>
            </a:r>
            <a:r>
              <a:rPr lang="en-US" dirty="0" smtClean="0"/>
              <a:t>Memory[1022] = 99</a:t>
            </a:r>
            <a:endParaRPr lang="en-US" baseline="-25000" dirty="0" smtClean="0"/>
          </a:p>
          <a:p>
            <a:r>
              <a:rPr lang="en-US" dirty="0" smtClean="0"/>
              <a:t>With cache (similar to a hash)</a:t>
            </a:r>
          </a:p>
          <a:p>
            <a:pPr marL="971550" lvl="1" indent="-514350">
              <a:buFont typeface="+mj-lt"/>
              <a:buAutoNum type="arabicPeriod"/>
            </a:pPr>
            <a:r>
              <a:rPr lang="en-US" dirty="0" smtClean="0"/>
              <a:t>Processor issues address 1022</a:t>
            </a:r>
            <a:r>
              <a:rPr lang="en-US" baseline="-25000" dirty="0" smtClean="0"/>
              <a:t>ten </a:t>
            </a:r>
            <a:r>
              <a:rPr lang="en-US" dirty="0" smtClean="0"/>
              <a:t>to Cache</a:t>
            </a:r>
          </a:p>
          <a:p>
            <a:pPr marL="971550" lvl="1" indent="-514350">
              <a:buFont typeface="+mj-lt"/>
              <a:buAutoNum type="arabicPeriod"/>
            </a:pPr>
            <a:r>
              <a:rPr lang="en-US" dirty="0" smtClean="0"/>
              <a:t>Cache checks to see if has copy of data at address 1022</a:t>
            </a:r>
            <a:r>
              <a:rPr lang="en-US" baseline="-25000" dirty="0" smtClean="0"/>
              <a:t>ten</a:t>
            </a:r>
            <a:endParaRPr lang="en-US" dirty="0" smtClean="0"/>
          </a:p>
          <a:p>
            <a:pPr marL="1371600" lvl="2" indent="-514350">
              <a:buNone/>
            </a:pPr>
            <a:r>
              <a:rPr lang="en-US" dirty="0" smtClean="0"/>
              <a:t>2a.	If finds a match (Hit): cache reads 99, sends to processor</a:t>
            </a:r>
          </a:p>
          <a:p>
            <a:pPr marL="1371600" lvl="2" indent="-514350">
              <a:buNone/>
            </a:pPr>
            <a:r>
              <a:rPr lang="en-US" dirty="0" smtClean="0"/>
              <a:t>2b.	No match (Miss): cache sends address 1022 to Memory</a:t>
            </a:r>
            <a:endParaRPr lang="en-US" baseline="-25000" dirty="0" smtClean="0"/>
          </a:p>
          <a:p>
            <a:pPr marL="1828800" lvl="3" indent="-514350">
              <a:buFont typeface="+mj-lt"/>
              <a:buAutoNum type="romanUcPeriod"/>
            </a:pPr>
            <a:r>
              <a:rPr lang="en-US" dirty="0" smtClean="0"/>
              <a:t>Memory reads 99 at address 1022</a:t>
            </a:r>
            <a:r>
              <a:rPr lang="en-US" baseline="-25000" dirty="0" smtClean="0"/>
              <a:t>ten</a:t>
            </a:r>
          </a:p>
          <a:p>
            <a:pPr marL="1828800" lvl="3" indent="-514350">
              <a:buFont typeface="+mj-lt"/>
              <a:buAutoNum type="romanUcPeriod"/>
            </a:pPr>
            <a:r>
              <a:rPr lang="en-US" dirty="0" smtClean="0"/>
              <a:t>Memory sends 99 to Cache</a:t>
            </a:r>
          </a:p>
          <a:p>
            <a:pPr marL="1828800" lvl="3" indent="-514350">
              <a:buFont typeface="+mj-lt"/>
              <a:buAutoNum type="romanUcPeriod"/>
            </a:pPr>
            <a:r>
              <a:rPr lang="en-US" dirty="0" smtClean="0"/>
              <a:t>Cache replaces word with new 99</a:t>
            </a:r>
          </a:p>
          <a:p>
            <a:pPr marL="1828800" lvl="3" indent="-514350">
              <a:buFont typeface="+mj-lt"/>
              <a:buAutoNum type="romanUcPeriod"/>
            </a:pPr>
            <a:r>
              <a:rPr lang="en-US" dirty="0" smtClean="0"/>
              <a:t>Cache sends 99 to processor</a:t>
            </a:r>
          </a:p>
          <a:p>
            <a:pPr marL="971550" lvl="1" indent="-514350">
              <a:buFont typeface="+mj-lt"/>
              <a:buAutoNum type="arabicPeriod"/>
            </a:pPr>
            <a:r>
              <a:rPr lang="en-US" dirty="0" smtClean="0"/>
              <a:t>Processor loads 99 into register $</a:t>
            </a:r>
            <a:r>
              <a:rPr lang="en-US" dirty="0" smtClean="0"/>
              <a:t>t0</a:t>
            </a:r>
            <a:endParaRPr lang="en-US" dirty="0"/>
          </a:p>
        </p:txBody>
      </p:sp>
      <p:sp>
        <p:nvSpPr>
          <p:cNvPr id="4" name="Date Placeholder 3"/>
          <p:cNvSpPr>
            <a:spLocks noGrp="1"/>
          </p:cNvSpPr>
          <p:nvPr>
            <p:ph type="dt" sz="half" idx="10"/>
          </p:nvPr>
        </p:nvSpPr>
        <p:spPr/>
        <p:txBody>
          <a:bodyPr/>
          <a:lstStyle/>
          <a:p>
            <a:fld id="{4F94FA53-9F85-6E4C-B199-3ED86CC08615}"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dirty="0"/>
          </a:p>
        </p:txBody>
      </p:sp>
    </p:spTree>
    <p:extLst>
      <p:ext uri="{BB962C8B-B14F-4D97-AF65-F5344CB8AC3E}">
        <p14:creationId xmlns:p14="http://schemas.microsoft.com/office/powerpoint/2010/main" val="65193248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“Tags”</a:t>
            </a:r>
            <a:endParaRPr lang="en-US" dirty="0"/>
          </a:p>
        </p:txBody>
      </p:sp>
      <p:sp>
        <p:nvSpPr>
          <p:cNvPr id="3" name="Content Placeholder 2"/>
          <p:cNvSpPr>
            <a:spLocks noGrp="1"/>
          </p:cNvSpPr>
          <p:nvPr>
            <p:ph idx="1"/>
          </p:nvPr>
        </p:nvSpPr>
        <p:spPr>
          <a:xfrm>
            <a:off x="457200" y="1384963"/>
            <a:ext cx="8229600" cy="2810089"/>
          </a:xfrm>
        </p:spPr>
        <p:txBody>
          <a:bodyPr/>
          <a:lstStyle/>
          <a:p>
            <a:r>
              <a:rPr lang="en-US" dirty="0" smtClean="0"/>
              <a:t>Need way to tell if have copy of location in memory so that can decide on hit or miss</a:t>
            </a:r>
          </a:p>
          <a:p>
            <a:r>
              <a:rPr lang="en-US" dirty="0" smtClean="0"/>
              <a:t>On cache miss, put memory address of block in “tag address” of cache block</a:t>
            </a:r>
          </a:p>
          <a:p>
            <a:pPr lvl="1"/>
            <a:r>
              <a:rPr lang="en-US" dirty="0" smtClean="0"/>
              <a:t>1022 placed in tag next to data from memory (99)</a:t>
            </a:r>
            <a:endParaRPr lang="en-US" dirty="0"/>
          </a:p>
        </p:txBody>
      </p:sp>
      <p:sp>
        <p:nvSpPr>
          <p:cNvPr id="4" name="Date Placeholder 3"/>
          <p:cNvSpPr>
            <a:spLocks noGrp="1"/>
          </p:cNvSpPr>
          <p:nvPr>
            <p:ph type="dt" sz="half" idx="10"/>
          </p:nvPr>
        </p:nvSpPr>
        <p:spPr/>
        <p:txBody>
          <a:bodyPr/>
          <a:lstStyle/>
          <a:p>
            <a:fld id="{4F94FA53-9F85-6E4C-B199-3ED86CC08615}"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32</a:t>
            </a:fld>
            <a:endParaRPr lang="en-US"/>
          </a:p>
        </p:txBody>
      </p:sp>
      <p:graphicFrame>
        <p:nvGraphicFramePr>
          <p:cNvPr id="8" name="Table 7"/>
          <p:cNvGraphicFramePr>
            <a:graphicFrameLocks noGrp="1"/>
          </p:cNvGraphicFramePr>
          <p:nvPr/>
        </p:nvGraphicFramePr>
        <p:xfrm>
          <a:off x="641353" y="4263853"/>
          <a:ext cx="6096000" cy="2443479"/>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Tag</a:t>
                      </a:r>
                      <a:endParaRPr lang="en-US" dirty="0"/>
                    </a:p>
                  </a:txBody>
                  <a:tcPr/>
                </a:tc>
                <a:tc>
                  <a:txBody>
                    <a:bodyPr/>
                    <a:lstStyle/>
                    <a:p>
                      <a:pPr algn="ctr"/>
                      <a:r>
                        <a:rPr lang="en-US" dirty="0" smtClean="0"/>
                        <a:t>Data</a:t>
                      </a:r>
                      <a:endParaRPr lang="en-US" dirty="0"/>
                    </a:p>
                  </a:txBody>
                  <a:tcPr/>
                </a:tc>
              </a:tr>
              <a:tr h="370840">
                <a:tc>
                  <a:txBody>
                    <a:bodyPr/>
                    <a:lstStyle/>
                    <a:p>
                      <a:pPr algn="ctr"/>
                      <a:r>
                        <a:rPr lang="en-US" sz="2800" dirty="0" smtClean="0"/>
                        <a:t>252</a:t>
                      </a:r>
                      <a:endParaRPr lang="en-US" sz="2800" dirty="0"/>
                    </a:p>
                  </a:txBody>
                  <a:tcPr/>
                </a:tc>
                <a:tc>
                  <a:txBody>
                    <a:bodyPr/>
                    <a:lstStyle/>
                    <a:p>
                      <a:pPr algn="ctr"/>
                      <a:r>
                        <a:rPr lang="en-US" sz="2800" dirty="0" smtClean="0"/>
                        <a:t>12</a:t>
                      </a:r>
                      <a:endParaRPr lang="en-US" sz="2800" dirty="0"/>
                    </a:p>
                  </a:txBody>
                  <a:tcPr/>
                </a:tc>
              </a:tr>
              <a:tr h="370840">
                <a:tc>
                  <a:txBody>
                    <a:bodyPr/>
                    <a:lstStyle/>
                    <a:p>
                      <a:pPr algn="ctr"/>
                      <a:r>
                        <a:rPr lang="en-US" sz="2800" dirty="0" smtClean="0"/>
                        <a:t>1022</a:t>
                      </a:r>
                      <a:endParaRPr lang="en-US" sz="2000" dirty="0"/>
                    </a:p>
                  </a:txBody>
                  <a:tcPr/>
                </a:tc>
                <a:tc>
                  <a:txBody>
                    <a:bodyPr/>
                    <a:lstStyle/>
                    <a:p>
                      <a:pPr algn="ctr"/>
                      <a:r>
                        <a:rPr lang="en-US" sz="2800" dirty="0" smtClean="0"/>
                        <a:t> 99</a:t>
                      </a:r>
                      <a:endParaRPr lang="en-US" sz="2800" dirty="0"/>
                    </a:p>
                  </a:txBody>
                  <a:tcPr/>
                </a:tc>
              </a:tr>
              <a:tr h="370840">
                <a:tc>
                  <a:txBody>
                    <a:bodyPr/>
                    <a:lstStyle/>
                    <a:p>
                      <a:pPr algn="ctr"/>
                      <a:r>
                        <a:rPr lang="en-US" sz="2800" dirty="0" smtClean="0"/>
                        <a:t>131</a:t>
                      </a:r>
                      <a:endParaRPr lang="en-US" sz="2800" dirty="0"/>
                    </a:p>
                  </a:txBody>
                  <a:tcPr/>
                </a:tc>
                <a:tc>
                  <a:txBody>
                    <a:bodyPr/>
                    <a:lstStyle/>
                    <a:p>
                      <a:pPr algn="ctr"/>
                      <a:r>
                        <a:rPr lang="en-US" sz="2800" dirty="0" smtClean="0"/>
                        <a:t>7</a:t>
                      </a:r>
                      <a:endParaRPr lang="en-US" sz="2800" dirty="0"/>
                    </a:p>
                  </a:txBody>
                  <a:tcPr/>
                </a:tc>
              </a:tr>
              <a:tr h="370840">
                <a:tc>
                  <a:txBody>
                    <a:bodyPr/>
                    <a:lstStyle/>
                    <a:p>
                      <a:pPr algn="ctr"/>
                      <a:r>
                        <a:rPr lang="en-US" sz="2800" dirty="0" smtClean="0"/>
                        <a:t>2041</a:t>
                      </a:r>
                      <a:endParaRPr lang="en-US" sz="2800" dirty="0"/>
                    </a:p>
                  </a:txBody>
                  <a:tcPr/>
                </a:tc>
                <a:tc>
                  <a:txBody>
                    <a:bodyPr/>
                    <a:lstStyle/>
                    <a:p>
                      <a:pPr algn="ctr"/>
                      <a:r>
                        <a:rPr lang="en-US" sz="2800" dirty="0" smtClean="0"/>
                        <a:t>20</a:t>
                      </a:r>
                      <a:endParaRPr lang="en-US" sz="2800" dirty="0"/>
                    </a:p>
                  </a:txBody>
                  <a:tcPr/>
                </a:tc>
              </a:tr>
            </a:tbl>
          </a:graphicData>
        </a:graphic>
      </p:graphicFrame>
      <p:sp>
        <p:nvSpPr>
          <p:cNvPr id="9" name="Rectangle 8"/>
          <p:cNvSpPr/>
          <p:nvPr/>
        </p:nvSpPr>
        <p:spPr>
          <a:xfrm>
            <a:off x="624311" y="5122649"/>
            <a:ext cx="6113940" cy="60266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10800000">
            <a:off x="6738252" y="4821317"/>
            <a:ext cx="1334733" cy="1291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8" idx="2"/>
          </p:cNvCxnSpPr>
          <p:nvPr/>
        </p:nvCxnSpPr>
        <p:spPr>
          <a:xfrm rot="5400000">
            <a:off x="7301262" y="5169362"/>
            <a:ext cx="272745" cy="14418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8" idx="2"/>
          </p:cNvCxnSpPr>
          <p:nvPr/>
        </p:nvCxnSpPr>
        <p:spPr>
          <a:xfrm rot="5400000">
            <a:off x="7075264" y="5416888"/>
            <a:ext cx="746268" cy="14202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173088" y="4799793"/>
            <a:ext cx="1970912" cy="954107"/>
          </a:xfrm>
          <a:prstGeom prst="rect">
            <a:avLst/>
          </a:prstGeom>
          <a:noFill/>
        </p:spPr>
        <p:txBody>
          <a:bodyPr wrap="none" rtlCol="0">
            <a:spAutoFit/>
          </a:bodyPr>
          <a:lstStyle/>
          <a:p>
            <a:r>
              <a:rPr lang="en-US" sz="2800" dirty="0" smtClean="0"/>
              <a:t>From earlier</a:t>
            </a:r>
          </a:p>
          <a:p>
            <a:r>
              <a:rPr lang="en-US" sz="2800" dirty="0" smtClean="0"/>
              <a:t>instructions</a:t>
            </a:r>
            <a:endParaRPr lang="en-US" sz="2800" dirty="0"/>
          </a:p>
        </p:txBody>
      </p:sp>
      <p:cxnSp>
        <p:nvCxnSpPr>
          <p:cNvPr id="23" name="Straight Arrow Connector 22"/>
          <p:cNvCxnSpPr>
            <a:stCxn id="18" idx="1"/>
          </p:cNvCxnSpPr>
          <p:nvPr/>
        </p:nvCxnSpPr>
        <p:spPr>
          <a:xfrm rot="10800000" flipV="1">
            <a:off x="6781308" y="5276846"/>
            <a:ext cx="391781" cy="39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599159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flipH="1">
            <a:off x="6003907" y="4646390"/>
            <a:ext cx="2898" cy="1308485"/>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457200" y="274638"/>
            <a:ext cx="3809762" cy="1143000"/>
          </a:xfrm>
        </p:spPr>
        <p:txBody>
          <a:bodyPr>
            <a:normAutofit fontScale="90000"/>
          </a:bodyPr>
          <a:lstStyle/>
          <a:p>
            <a:r>
              <a:rPr lang="en-US" dirty="0" smtClean="0"/>
              <a:t>Anatomy of a </a:t>
            </a:r>
            <a:br>
              <a:rPr lang="en-US" dirty="0" smtClean="0"/>
            </a:br>
            <a:r>
              <a:rPr lang="en-US" dirty="0" smtClean="0"/>
              <a:t>16 Byte Cache, </a:t>
            </a:r>
            <a:br>
              <a:rPr lang="en-US" dirty="0" smtClean="0"/>
            </a:br>
            <a:r>
              <a:rPr lang="en-US" dirty="0" smtClean="0"/>
              <a:t>4 Byte Block</a:t>
            </a:r>
            <a:endParaRPr lang="en-US" dirty="0"/>
          </a:p>
        </p:txBody>
      </p:sp>
      <p:sp>
        <p:nvSpPr>
          <p:cNvPr id="7" name="Content Placeholder 6"/>
          <p:cNvSpPr>
            <a:spLocks noGrp="1"/>
          </p:cNvSpPr>
          <p:nvPr>
            <p:ph sz="half" idx="1"/>
          </p:nvPr>
        </p:nvSpPr>
        <p:spPr/>
        <p:txBody>
          <a:bodyPr/>
          <a:lstStyle/>
          <a:p>
            <a:r>
              <a:rPr lang="en-US" dirty="0" smtClean="0"/>
              <a:t>Operations:</a:t>
            </a:r>
          </a:p>
          <a:p>
            <a:pPr marL="914400" lvl="1" indent="-457200">
              <a:buFont typeface="+mj-lt"/>
              <a:buAutoNum type="arabicPeriod"/>
            </a:pPr>
            <a:r>
              <a:rPr lang="en-US" dirty="0" smtClean="0"/>
              <a:t>Cache Hit</a:t>
            </a:r>
          </a:p>
          <a:p>
            <a:pPr marL="914400" lvl="1" indent="-457200">
              <a:buFont typeface="+mj-lt"/>
              <a:buAutoNum type="arabicPeriod"/>
            </a:pPr>
            <a:r>
              <a:rPr lang="en-US" dirty="0" smtClean="0"/>
              <a:t>Cache Miss</a:t>
            </a:r>
          </a:p>
          <a:p>
            <a:pPr marL="914400" lvl="1" indent="-457200">
              <a:buFont typeface="+mj-lt"/>
              <a:buAutoNum type="arabicPeriod"/>
            </a:pPr>
            <a:r>
              <a:rPr lang="en-US" dirty="0" smtClean="0"/>
              <a:t>Refill cache from memory</a:t>
            </a:r>
          </a:p>
          <a:p>
            <a:r>
              <a:rPr lang="en-US" dirty="0" smtClean="0"/>
              <a:t>Cache needs Address Tags to decide if Processor Address is a Cache Hit or Cache Miss</a:t>
            </a:r>
          </a:p>
          <a:p>
            <a:pPr lvl="1"/>
            <a:r>
              <a:rPr lang="en-US" dirty="0" smtClean="0"/>
              <a:t>Compares all 4 tags</a:t>
            </a:r>
          </a:p>
          <a:p>
            <a:endParaRPr lang="en-US" dirty="0"/>
          </a:p>
        </p:txBody>
      </p:sp>
      <p:sp>
        <p:nvSpPr>
          <p:cNvPr id="3" name="Date Placeholder 2"/>
          <p:cNvSpPr>
            <a:spLocks noGrp="1"/>
          </p:cNvSpPr>
          <p:nvPr>
            <p:ph type="dt" sz="half" idx="10"/>
          </p:nvPr>
        </p:nvSpPr>
        <p:spPr/>
        <p:txBody>
          <a:bodyPr/>
          <a:lstStyle/>
          <a:p>
            <a:fld id="{DD1D0FA9-3349-9B44-8C26-0E88FAAAC780}" type="datetime1">
              <a:rPr lang="en-US" smtClean="0"/>
              <a:pPr/>
              <a:t>10/2/13</a:t>
            </a:fld>
            <a:endParaRPr lang="en-US"/>
          </a:p>
        </p:txBody>
      </p:sp>
      <p:sp>
        <p:nvSpPr>
          <p:cNvPr id="4" name="Footer Placeholder 3"/>
          <p:cNvSpPr>
            <a:spLocks noGrp="1"/>
          </p:cNvSpPr>
          <p:nvPr>
            <p:ph type="ftr" sz="quarter" idx="11"/>
          </p:nvPr>
        </p:nvSpPr>
        <p:spPr/>
        <p:txBody>
          <a:bodyPr/>
          <a:lstStyle/>
          <a:p>
            <a:r>
              <a:rPr lang="en-US" dirty="0" smtClean="0"/>
              <a:t>Fall 2013 -- Lecture #11</a:t>
            </a:r>
            <a:endParaRPr lang="en-US" dirty="0"/>
          </a:p>
        </p:txBody>
      </p:sp>
      <p:sp>
        <p:nvSpPr>
          <p:cNvPr id="5" name="Slide Number Placeholder 4"/>
          <p:cNvSpPr>
            <a:spLocks noGrp="1"/>
          </p:cNvSpPr>
          <p:nvPr>
            <p:ph type="sldNum" sz="quarter" idx="12"/>
          </p:nvPr>
        </p:nvSpPr>
        <p:spPr>
          <a:xfrm>
            <a:off x="6695908" y="6299275"/>
            <a:ext cx="2133600" cy="365125"/>
          </a:xfrm>
        </p:spPr>
        <p:txBody>
          <a:bodyPr/>
          <a:lstStyle/>
          <a:p>
            <a:fld id="{3CC63E4C-4642-794D-A2FD-70F6B81535F5}" type="slidenum">
              <a:rPr lang="en-US" smtClean="0"/>
              <a:pPr/>
              <a:t>33</a:t>
            </a:fld>
            <a:endParaRPr lang="en-US"/>
          </a:p>
        </p:txBody>
      </p:sp>
      <p:sp>
        <p:nvSpPr>
          <p:cNvPr id="9" name="Rectangle 8"/>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23" name="TextBox 22"/>
          <p:cNvSpPr txBox="1"/>
          <p:nvPr/>
        </p:nvSpPr>
        <p:spPr>
          <a:xfrm>
            <a:off x="5023312" y="1912036"/>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4" name="TextBox 23"/>
          <p:cNvSpPr txBox="1"/>
          <p:nvPr/>
        </p:nvSpPr>
        <p:spPr>
          <a:xfrm>
            <a:off x="6731228" y="1940574"/>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6" name="Rectangle 25"/>
          <p:cNvSpPr/>
          <p:nvPr/>
        </p:nvSpPr>
        <p:spPr>
          <a:xfrm>
            <a:off x="5037584" y="2625482"/>
            <a:ext cx="3824568" cy="2497061"/>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455769" y="4580324"/>
            <a:ext cx="1067269" cy="523220"/>
          </a:xfrm>
          <a:prstGeom prst="rect">
            <a:avLst/>
          </a:prstGeom>
          <a:noFill/>
        </p:spPr>
        <p:txBody>
          <a:bodyPr wrap="none" rtlCol="0">
            <a:spAutoFit/>
          </a:bodyPr>
          <a:lstStyle/>
          <a:p>
            <a:r>
              <a:rPr lang="en-US" sz="2800" dirty="0" smtClean="0"/>
              <a:t>Cache</a:t>
            </a:r>
            <a:endParaRPr lang="en-US" sz="2800" dirty="0"/>
          </a:p>
        </p:txBody>
      </p:sp>
      <p:sp>
        <p:nvSpPr>
          <p:cNvPr id="40" name="TextBox 39"/>
          <p:cNvSpPr txBox="1"/>
          <p:nvPr/>
        </p:nvSpPr>
        <p:spPr>
          <a:xfrm>
            <a:off x="5018733" y="5274943"/>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41" name="TextBox 40"/>
          <p:cNvSpPr txBox="1"/>
          <p:nvPr/>
        </p:nvSpPr>
        <p:spPr>
          <a:xfrm>
            <a:off x="6698107" y="5289212"/>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42" name="Rectangle 41"/>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grpSp>
        <p:nvGrpSpPr>
          <p:cNvPr id="2" name="Group 48"/>
          <p:cNvGrpSpPr/>
          <p:nvPr/>
        </p:nvGrpSpPr>
        <p:grpSpPr>
          <a:xfrm>
            <a:off x="7178763" y="1812156"/>
            <a:ext cx="829126" cy="4104888"/>
            <a:chOff x="6890650" y="1812156"/>
            <a:chExt cx="1505253" cy="4104888"/>
          </a:xfrm>
        </p:grpSpPr>
        <p:cxnSp>
          <p:nvCxnSpPr>
            <p:cNvPr id="45" name="Straight Arrow Connector 44"/>
            <p:cNvCxnSpPr>
              <a:stCxn id="13" idx="2"/>
            </p:cNvCxnSpPr>
            <p:nvPr/>
          </p:nvCxnSpPr>
          <p:spPr>
            <a:xfrm rot="5400000">
              <a:off x="6992755" y="5260664"/>
              <a:ext cx="1293913" cy="1884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3" idx="0"/>
            </p:cNvCxnSpPr>
            <p:nvPr/>
          </p:nvCxnSpPr>
          <p:spPr>
            <a:xfrm rot="5400000">
              <a:off x="6892886"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50" y="3324660"/>
              <a:ext cx="1505253" cy="1298472"/>
              <a:chOff x="6890650" y="3324660"/>
              <a:chExt cx="1505253"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51" name="Straight Arrow Connector 50"/>
          <p:cNvCxnSpPr>
            <a:endCxn id="55" idx="0"/>
          </p:cNvCxnSpPr>
          <p:nvPr/>
        </p:nvCxnSpPr>
        <p:spPr>
          <a:xfrm rot="16200000" flipH="1">
            <a:off x="5232982" y="2574095"/>
            <a:ext cx="1512504" cy="35141"/>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0" name="Group 53"/>
          <p:cNvGrpSpPr/>
          <p:nvPr/>
        </p:nvGrpSpPr>
        <p:grpSpPr>
          <a:xfrm>
            <a:off x="5551995" y="3347918"/>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5713975" y="3653285"/>
            <a:ext cx="652643" cy="369332"/>
          </a:xfrm>
          <a:prstGeom prst="rect">
            <a:avLst/>
          </a:prstGeom>
        </p:spPr>
        <p:txBody>
          <a:bodyPr wrap="none">
            <a:spAutoFit/>
          </a:bodyPr>
          <a:lstStyle/>
          <a:p>
            <a:r>
              <a:rPr lang="en-US" dirty="0" smtClean="0"/>
              <a:t>1022</a:t>
            </a:r>
            <a:endParaRPr lang="en-US" dirty="0"/>
          </a:p>
        </p:txBody>
      </p:sp>
      <p:sp>
        <p:nvSpPr>
          <p:cNvPr id="61" name="Rectangle 60"/>
          <p:cNvSpPr/>
          <p:nvPr/>
        </p:nvSpPr>
        <p:spPr>
          <a:xfrm>
            <a:off x="7478281" y="3633495"/>
            <a:ext cx="418654" cy="369332"/>
          </a:xfrm>
          <a:prstGeom prst="rect">
            <a:avLst/>
          </a:prstGeom>
        </p:spPr>
        <p:txBody>
          <a:bodyPr wrap="none">
            <a:spAutoFit/>
          </a:bodyPr>
          <a:lstStyle/>
          <a:p>
            <a:r>
              <a:rPr lang="en-US" dirty="0" smtClean="0"/>
              <a:t>99</a:t>
            </a:r>
            <a:endParaRPr lang="en-US" dirty="0"/>
          </a:p>
        </p:txBody>
      </p:sp>
      <p:sp>
        <p:nvSpPr>
          <p:cNvPr id="62" name="Rectangle 61"/>
          <p:cNvSpPr/>
          <p:nvPr/>
        </p:nvSpPr>
        <p:spPr>
          <a:xfrm flipH="1">
            <a:off x="5803488" y="3287381"/>
            <a:ext cx="775008" cy="369332"/>
          </a:xfrm>
          <a:prstGeom prst="rect">
            <a:avLst/>
          </a:prstGeom>
        </p:spPr>
        <p:txBody>
          <a:bodyPr wrap="square">
            <a:spAutoFit/>
          </a:bodyPr>
          <a:lstStyle/>
          <a:p>
            <a:r>
              <a:rPr lang="en-US" dirty="0" smtClean="0"/>
              <a:t>252</a:t>
            </a:r>
            <a:endParaRPr lang="en-US" dirty="0"/>
          </a:p>
        </p:txBody>
      </p:sp>
      <p:sp>
        <p:nvSpPr>
          <p:cNvPr id="63" name="Rectangle 62"/>
          <p:cNvSpPr/>
          <p:nvPr/>
        </p:nvSpPr>
        <p:spPr>
          <a:xfrm>
            <a:off x="7478281" y="3915037"/>
            <a:ext cx="301660" cy="369332"/>
          </a:xfrm>
          <a:prstGeom prst="rect">
            <a:avLst/>
          </a:prstGeom>
        </p:spPr>
        <p:txBody>
          <a:bodyPr wrap="none">
            <a:spAutoFit/>
          </a:bodyPr>
          <a:lstStyle/>
          <a:p>
            <a:r>
              <a:rPr lang="en-US" dirty="0" smtClean="0"/>
              <a:t>7</a:t>
            </a:r>
            <a:endParaRPr lang="en-US" dirty="0"/>
          </a:p>
        </p:txBody>
      </p:sp>
      <p:sp>
        <p:nvSpPr>
          <p:cNvPr id="64" name="Rectangle 63"/>
          <p:cNvSpPr/>
          <p:nvPr/>
        </p:nvSpPr>
        <p:spPr>
          <a:xfrm>
            <a:off x="7478281" y="4196579"/>
            <a:ext cx="418654" cy="369332"/>
          </a:xfrm>
          <a:prstGeom prst="rect">
            <a:avLst/>
          </a:prstGeom>
        </p:spPr>
        <p:txBody>
          <a:bodyPr wrap="none">
            <a:spAutoFit/>
          </a:bodyPr>
          <a:lstStyle/>
          <a:p>
            <a:r>
              <a:rPr lang="en-US" dirty="0" smtClean="0"/>
              <a:t>20</a:t>
            </a:r>
            <a:endParaRPr lang="en-US" dirty="0"/>
          </a:p>
        </p:txBody>
      </p:sp>
      <p:sp>
        <p:nvSpPr>
          <p:cNvPr id="65" name="Rectangle 64"/>
          <p:cNvSpPr/>
          <p:nvPr/>
        </p:nvSpPr>
        <p:spPr>
          <a:xfrm>
            <a:off x="7478281" y="3269325"/>
            <a:ext cx="418654" cy="369332"/>
          </a:xfrm>
          <a:prstGeom prst="rect">
            <a:avLst/>
          </a:prstGeom>
        </p:spPr>
        <p:txBody>
          <a:bodyPr wrap="none">
            <a:spAutoFit/>
          </a:bodyPr>
          <a:lstStyle/>
          <a:p>
            <a:r>
              <a:rPr lang="en-US" dirty="0" smtClean="0"/>
              <a:t>12</a:t>
            </a:r>
            <a:endParaRPr lang="en-US" dirty="0"/>
          </a:p>
        </p:txBody>
      </p:sp>
      <p:sp>
        <p:nvSpPr>
          <p:cNvPr id="66" name="Rectangle 65"/>
          <p:cNvSpPr/>
          <p:nvPr/>
        </p:nvSpPr>
        <p:spPr>
          <a:xfrm flipH="1">
            <a:off x="5749669" y="3977874"/>
            <a:ext cx="775008" cy="369332"/>
          </a:xfrm>
          <a:prstGeom prst="rect">
            <a:avLst/>
          </a:prstGeom>
        </p:spPr>
        <p:txBody>
          <a:bodyPr wrap="square">
            <a:spAutoFit/>
          </a:bodyPr>
          <a:lstStyle/>
          <a:p>
            <a:r>
              <a:rPr lang="en-US" dirty="0" smtClean="0"/>
              <a:t>131</a:t>
            </a:r>
            <a:endParaRPr lang="en-US" dirty="0"/>
          </a:p>
        </p:txBody>
      </p:sp>
      <p:sp>
        <p:nvSpPr>
          <p:cNvPr id="67" name="Rectangle 66"/>
          <p:cNvSpPr/>
          <p:nvPr/>
        </p:nvSpPr>
        <p:spPr>
          <a:xfrm flipH="1">
            <a:off x="5760432" y="4302464"/>
            <a:ext cx="775008" cy="369332"/>
          </a:xfrm>
          <a:prstGeom prst="rect">
            <a:avLst/>
          </a:prstGeom>
        </p:spPr>
        <p:txBody>
          <a:bodyPr wrap="square">
            <a:spAutoFit/>
          </a:bodyPr>
          <a:lstStyle/>
          <a:p>
            <a:r>
              <a:rPr lang="en-US" dirty="0" smtClean="0"/>
              <a:t>2041</a:t>
            </a:r>
            <a:endParaRPr lang="en-US" dirty="0"/>
          </a:p>
        </p:txBody>
      </p:sp>
    </p:spTree>
    <p:extLst>
      <p:ext uri="{BB962C8B-B14F-4D97-AF65-F5344CB8AC3E}">
        <p14:creationId xmlns:p14="http://schemas.microsoft.com/office/powerpoint/2010/main" val="3520195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688895" y="4283222"/>
          <a:ext cx="5984772" cy="2574779"/>
        </p:xfrm>
        <a:graphic>
          <a:graphicData uri="http://schemas.openxmlformats.org/drawingml/2006/table">
            <a:tbl>
              <a:tblPr firstRow="1" bandRow="1">
                <a:tableStyleId>{5C22544A-7EE6-4342-B048-85BDC9FD1C3A}</a:tableStyleId>
              </a:tblPr>
              <a:tblGrid>
                <a:gridCol w="2992386"/>
                <a:gridCol w="2992386"/>
              </a:tblGrid>
              <a:tr h="390767">
                <a:tc>
                  <a:txBody>
                    <a:bodyPr/>
                    <a:lstStyle/>
                    <a:p>
                      <a:pPr algn="ctr"/>
                      <a:r>
                        <a:rPr lang="en-US" dirty="0" smtClean="0"/>
                        <a:t>Tag</a:t>
                      </a:r>
                      <a:endParaRPr lang="en-US" dirty="0"/>
                    </a:p>
                  </a:txBody>
                  <a:tcPr/>
                </a:tc>
                <a:tc>
                  <a:txBody>
                    <a:bodyPr/>
                    <a:lstStyle/>
                    <a:p>
                      <a:pPr algn="ctr"/>
                      <a:r>
                        <a:rPr lang="en-US" dirty="0" smtClean="0"/>
                        <a:t>Data</a:t>
                      </a:r>
                      <a:endParaRPr lang="en-US" dirty="0"/>
                    </a:p>
                  </a:txBody>
                  <a:tcPr/>
                </a:tc>
              </a:tr>
              <a:tr h="546003">
                <a:tc>
                  <a:txBody>
                    <a:bodyPr/>
                    <a:lstStyle/>
                    <a:p>
                      <a:pPr algn="ctr"/>
                      <a:r>
                        <a:rPr lang="en-US" sz="2800" dirty="0" smtClean="0"/>
                        <a:t>252</a:t>
                      </a:r>
                      <a:endParaRPr lang="en-US" sz="2800" dirty="0"/>
                    </a:p>
                  </a:txBody>
                  <a:tcPr/>
                </a:tc>
                <a:tc>
                  <a:txBody>
                    <a:bodyPr/>
                    <a:lstStyle/>
                    <a:p>
                      <a:pPr algn="ctr"/>
                      <a:r>
                        <a:rPr lang="en-US" sz="2800" dirty="0" smtClean="0"/>
                        <a:t>12</a:t>
                      </a:r>
                      <a:endParaRPr lang="en-US" sz="2800" dirty="0"/>
                    </a:p>
                  </a:txBody>
                  <a:tcPr/>
                </a:tc>
              </a:tr>
              <a:tr h="546003">
                <a:tc>
                  <a:txBody>
                    <a:bodyPr/>
                    <a:lstStyle/>
                    <a:p>
                      <a:pPr algn="ctr"/>
                      <a:r>
                        <a:rPr lang="en-US" sz="2800" dirty="0" smtClean="0"/>
                        <a:t>1022</a:t>
                      </a:r>
                      <a:endParaRPr lang="en-US" sz="2000" dirty="0"/>
                    </a:p>
                  </a:txBody>
                  <a:tcPr/>
                </a:tc>
                <a:tc>
                  <a:txBody>
                    <a:bodyPr/>
                    <a:lstStyle/>
                    <a:p>
                      <a:pPr algn="ctr"/>
                      <a:r>
                        <a:rPr lang="en-US" sz="2800" dirty="0" smtClean="0"/>
                        <a:t> 99</a:t>
                      </a:r>
                      <a:endParaRPr lang="en-US" sz="2800" dirty="0"/>
                    </a:p>
                  </a:txBody>
                  <a:tcPr/>
                </a:tc>
              </a:tr>
              <a:tr h="546003">
                <a:tc>
                  <a:txBody>
                    <a:bodyPr/>
                    <a:lstStyle/>
                    <a:p>
                      <a:pPr algn="ctr"/>
                      <a:r>
                        <a:rPr lang="en-US" sz="2800" dirty="0" smtClean="0"/>
                        <a:t>131</a:t>
                      </a:r>
                      <a:endParaRPr lang="en-US" sz="2800" dirty="0"/>
                    </a:p>
                  </a:txBody>
                  <a:tcPr/>
                </a:tc>
                <a:tc>
                  <a:txBody>
                    <a:bodyPr/>
                    <a:lstStyle/>
                    <a:p>
                      <a:pPr algn="ctr"/>
                      <a:r>
                        <a:rPr lang="en-US" sz="2800" dirty="0" smtClean="0"/>
                        <a:t>7</a:t>
                      </a:r>
                      <a:endParaRPr lang="en-US" sz="2800" dirty="0"/>
                    </a:p>
                  </a:txBody>
                  <a:tcPr/>
                </a:tc>
              </a:tr>
              <a:tr h="546003">
                <a:tc>
                  <a:txBody>
                    <a:bodyPr/>
                    <a:lstStyle/>
                    <a:p>
                      <a:pPr algn="ctr"/>
                      <a:r>
                        <a:rPr lang="en-US" sz="2800" dirty="0" smtClean="0"/>
                        <a:t>2041</a:t>
                      </a:r>
                      <a:endParaRPr lang="en-US" sz="2800" dirty="0"/>
                    </a:p>
                  </a:txBody>
                  <a:tcPr/>
                </a:tc>
                <a:tc>
                  <a:txBody>
                    <a:bodyPr/>
                    <a:lstStyle/>
                    <a:p>
                      <a:pPr algn="ctr"/>
                      <a:r>
                        <a:rPr lang="en-US" sz="2800" dirty="0" smtClean="0"/>
                        <a:t>20</a:t>
                      </a:r>
                      <a:endParaRPr lang="en-US" sz="2800" dirty="0"/>
                    </a:p>
                  </a:txBody>
                  <a:tcPr/>
                </a:tc>
              </a:tr>
            </a:tbl>
          </a:graphicData>
        </a:graphic>
      </p:graphicFrame>
      <p:graphicFrame>
        <p:nvGraphicFramePr>
          <p:cNvPr id="8" name="Table 7"/>
          <p:cNvGraphicFramePr>
            <a:graphicFrameLocks noGrp="1"/>
          </p:cNvGraphicFramePr>
          <p:nvPr/>
        </p:nvGraphicFramePr>
        <p:xfrm>
          <a:off x="641353" y="4263853"/>
          <a:ext cx="6096000" cy="2443479"/>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Tag</a:t>
                      </a:r>
                      <a:endParaRPr lang="en-US" dirty="0"/>
                    </a:p>
                  </a:txBody>
                  <a:tcPr/>
                </a:tc>
                <a:tc>
                  <a:txBody>
                    <a:bodyPr/>
                    <a:lstStyle/>
                    <a:p>
                      <a:pPr algn="ctr"/>
                      <a:r>
                        <a:rPr lang="en-US" dirty="0" smtClean="0"/>
                        <a:t>Data</a:t>
                      </a:r>
                      <a:endParaRPr lang="en-US" dirty="0"/>
                    </a:p>
                  </a:txBody>
                  <a:tcPr/>
                </a:tc>
              </a:tr>
              <a:tr h="370840">
                <a:tc>
                  <a:txBody>
                    <a:bodyPr/>
                    <a:lstStyle/>
                    <a:p>
                      <a:pPr algn="ctr"/>
                      <a:r>
                        <a:rPr lang="en-US" sz="2800" dirty="0" smtClean="0"/>
                        <a:t>252</a:t>
                      </a:r>
                      <a:endParaRPr lang="en-US" sz="2800" dirty="0"/>
                    </a:p>
                  </a:txBody>
                  <a:tcPr/>
                </a:tc>
                <a:tc>
                  <a:txBody>
                    <a:bodyPr/>
                    <a:lstStyle/>
                    <a:p>
                      <a:pPr algn="ctr"/>
                      <a:r>
                        <a:rPr lang="en-US" sz="2800" dirty="0" smtClean="0"/>
                        <a:t>12</a:t>
                      </a:r>
                      <a:endParaRPr lang="en-US" sz="2800" dirty="0"/>
                    </a:p>
                  </a:txBody>
                  <a:tcPr/>
                </a:tc>
              </a:tr>
              <a:tr h="370840">
                <a:tc>
                  <a:txBody>
                    <a:bodyPr/>
                    <a:lstStyle/>
                    <a:p>
                      <a:pPr algn="ctr"/>
                      <a:r>
                        <a:rPr lang="en-US" sz="2800" dirty="0" smtClean="0"/>
                        <a:t>1022</a:t>
                      </a:r>
                      <a:endParaRPr lang="en-US" sz="2000" dirty="0"/>
                    </a:p>
                  </a:txBody>
                  <a:tcPr/>
                </a:tc>
                <a:tc>
                  <a:txBody>
                    <a:bodyPr/>
                    <a:lstStyle/>
                    <a:p>
                      <a:pPr algn="ctr"/>
                      <a:r>
                        <a:rPr lang="en-US" sz="2800" dirty="0" smtClean="0"/>
                        <a:t> 99</a:t>
                      </a:r>
                      <a:endParaRPr lang="en-US" sz="2800" dirty="0"/>
                    </a:p>
                  </a:txBody>
                  <a:tcPr/>
                </a:tc>
              </a:tr>
              <a:tr h="370840">
                <a:tc>
                  <a:txBody>
                    <a:bodyPr/>
                    <a:lstStyle/>
                    <a:p>
                      <a:pPr algn="ctr"/>
                      <a:r>
                        <a:rPr lang="en-US" sz="2800" dirty="0" smtClean="0"/>
                        <a:t>511</a:t>
                      </a:r>
                      <a:endParaRPr lang="en-US" sz="2800" dirty="0"/>
                    </a:p>
                  </a:txBody>
                  <a:tcPr/>
                </a:tc>
                <a:tc>
                  <a:txBody>
                    <a:bodyPr/>
                    <a:lstStyle/>
                    <a:p>
                      <a:pPr algn="ctr"/>
                      <a:r>
                        <a:rPr lang="en-US" sz="2800" dirty="0" smtClean="0"/>
                        <a:t>11</a:t>
                      </a:r>
                      <a:endParaRPr lang="en-US" sz="2800" dirty="0"/>
                    </a:p>
                  </a:txBody>
                  <a:tcPr/>
                </a:tc>
              </a:tr>
              <a:tr h="370840">
                <a:tc>
                  <a:txBody>
                    <a:bodyPr/>
                    <a:lstStyle/>
                    <a:p>
                      <a:pPr algn="ctr"/>
                      <a:r>
                        <a:rPr lang="en-US" sz="2800" dirty="0" smtClean="0"/>
                        <a:t>2041</a:t>
                      </a:r>
                      <a:endParaRPr lang="en-US" sz="2800" dirty="0"/>
                    </a:p>
                  </a:txBody>
                  <a:tcPr/>
                </a:tc>
                <a:tc>
                  <a:txBody>
                    <a:bodyPr/>
                    <a:lstStyle/>
                    <a:p>
                      <a:pPr algn="ctr"/>
                      <a:r>
                        <a:rPr lang="en-US" sz="2800" dirty="0" smtClean="0"/>
                        <a:t>20</a:t>
                      </a:r>
                      <a:endParaRPr lang="en-US" sz="2800" dirty="0"/>
                    </a:p>
                  </a:txBody>
                  <a:tcPr/>
                </a:tc>
              </a:tr>
            </a:tbl>
          </a:graphicData>
        </a:graphic>
      </p:graphicFrame>
      <p:sp>
        <p:nvSpPr>
          <p:cNvPr id="2" name="Title 1"/>
          <p:cNvSpPr>
            <a:spLocks noGrp="1"/>
          </p:cNvSpPr>
          <p:nvPr>
            <p:ph type="title"/>
          </p:nvPr>
        </p:nvSpPr>
        <p:spPr/>
        <p:txBody>
          <a:bodyPr/>
          <a:lstStyle/>
          <a:p>
            <a:r>
              <a:rPr lang="en-US" dirty="0" smtClean="0"/>
              <a:t>Cache Requirements</a:t>
            </a:r>
            <a:endParaRPr lang="en-US" dirty="0"/>
          </a:p>
        </p:txBody>
      </p:sp>
      <p:sp>
        <p:nvSpPr>
          <p:cNvPr id="3" name="Content Placeholder 2"/>
          <p:cNvSpPr>
            <a:spLocks noGrp="1"/>
          </p:cNvSpPr>
          <p:nvPr>
            <p:ph idx="1"/>
          </p:nvPr>
        </p:nvSpPr>
        <p:spPr>
          <a:xfrm>
            <a:off x="304800" y="1384963"/>
            <a:ext cx="8458200" cy="2810089"/>
          </a:xfrm>
        </p:spPr>
        <p:txBody>
          <a:bodyPr>
            <a:normAutofit fontScale="85000" lnSpcReduction="10000"/>
          </a:bodyPr>
          <a:lstStyle/>
          <a:p>
            <a:r>
              <a:rPr lang="en-US" dirty="0" smtClean="0"/>
              <a:t>Suppose processor now requests location 511, which contains 11?</a:t>
            </a:r>
          </a:p>
          <a:p>
            <a:r>
              <a:rPr lang="en-US" dirty="0" smtClean="0"/>
              <a:t>Doesn’t match any cache block, so must “evict” one resident block to make room</a:t>
            </a:r>
          </a:p>
          <a:p>
            <a:pPr lvl="1"/>
            <a:r>
              <a:rPr lang="en-US" dirty="0" smtClean="0"/>
              <a:t>Which block to evict?</a:t>
            </a:r>
          </a:p>
          <a:p>
            <a:r>
              <a:rPr lang="en-US" dirty="0" smtClean="0"/>
              <a:t>Replace “victim” with new memory block at address 511</a:t>
            </a:r>
            <a:endParaRPr lang="en-US" dirty="0"/>
          </a:p>
        </p:txBody>
      </p:sp>
      <p:sp>
        <p:nvSpPr>
          <p:cNvPr id="4" name="Date Placeholder 3"/>
          <p:cNvSpPr>
            <a:spLocks noGrp="1"/>
          </p:cNvSpPr>
          <p:nvPr>
            <p:ph type="dt" sz="half" idx="10"/>
          </p:nvPr>
        </p:nvSpPr>
        <p:spPr/>
        <p:txBody>
          <a:bodyPr/>
          <a:lstStyle/>
          <a:p>
            <a:fld id="{4F94FA53-9F85-6E4C-B199-3ED86CC08615}"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a:p>
        </p:txBody>
      </p:sp>
      <p:sp>
        <p:nvSpPr>
          <p:cNvPr id="9" name="Rectangle 8"/>
          <p:cNvSpPr/>
          <p:nvPr/>
        </p:nvSpPr>
        <p:spPr>
          <a:xfrm>
            <a:off x="581255" y="5639219"/>
            <a:ext cx="6113940" cy="60266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93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Must be Aligned in Memory</a:t>
            </a:r>
            <a:endParaRPr lang="en-US" dirty="0"/>
          </a:p>
        </p:txBody>
      </p:sp>
      <p:sp>
        <p:nvSpPr>
          <p:cNvPr id="3" name="Content Placeholder 2"/>
          <p:cNvSpPr>
            <a:spLocks noGrp="1"/>
          </p:cNvSpPr>
          <p:nvPr>
            <p:ph idx="1"/>
          </p:nvPr>
        </p:nvSpPr>
        <p:spPr/>
        <p:txBody>
          <a:bodyPr/>
          <a:lstStyle/>
          <a:p>
            <a:r>
              <a:rPr lang="en-US" dirty="0" smtClean="0"/>
              <a:t>Word blocks are aligned, so binary address of all words in cache always ends in 00</a:t>
            </a:r>
            <a:r>
              <a:rPr lang="en-US" baseline="-25000" dirty="0" smtClean="0"/>
              <a:t>two</a:t>
            </a:r>
          </a:p>
          <a:p>
            <a:r>
              <a:rPr lang="en-US" dirty="0" smtClean="0"/>
              <a:t>How to take advantage of this to save hardware and energy?</a:t>
            </a:r>
          </a:p>
          <a:p>
            <a:r>
              <a:rPr lang="en-US" dirty="0" smtClean="0"/>
              <a:t>Don’t need to compare last 2 bits of 32-bit byte address (comparator can be narrower)</a:t>
            </a:r>
          </a:p>
          <a:p>
            <a:pPr>
              <a:buNone/>
            </a:pPr>
            <a:r>
              <a:rPr lang="en-US" dirty="0" smtClean="0"/>
              <a:t>=&gt; Don’t need to store last 2 bits of 32-bit byte address in Cache Tag (Tag can be narrower)</a:t>
            </a:r>
            <a:endParaRPr lang="en-US" baseline="-25000" dirty="0" smtClean="0"/>
          </a:p>
          <a:p>
            <a:endParaRPr lang="en-US" baseline="-25000" dirty="0" smtClean="0"/>
          </a:p>
          <a:p>
            <a:endParaRPr lang="en-US" baseline="-25000" dirty="0" smtClean="0"/>
          </a:p>
          <a:p>
            <a:endParaRPr lang="en-US" baseline="-25000" dirty="0"/>
          </a:p>
        </p:txBody>
      </p:sp>
      <p:sp>
        <p:nvSpPr>
          <p:cNvPr id="4" name="Date Placeholder 3"/>
          <p:cNvSpPr>
            <a:spLocks noGrp="1"/>
          </p:cNvSpPr>
          <p:nvPr>
            <p:ph type="dt" sz="half" idx="10"/>
          </p:nvPr>
        </p:nvSpPr>
        <p:spPr/>
        <p:txBody>
          <a:bodyPr/>
          <a:lstStyle/>
          <a:p>
            <a:fld id="{4F94FA53-9F85-6E4C-B199-3ED86CC08615}"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35</a:t>
            </a:fld>
            <a:endParaRPr lang="en-US"/>
          </a:p>
        </p:txBody>
      </p:sp>
    </p:spTree>
    <p:extLst>
      <p:ext uri="{BB962C8B-B14F-4D97-AF65-F5344CB8AC3E}">
        <p14:creationId xmlns:p14="http://schemas.microsoft.com/office/powerpoint/2010/main" val="472079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639" y="274638"/>
            <a:ext cx="4020615" cy="1143000"/>
          </a:xfrm>
        </p:spPr>
        <p:txBody>
          <a:bodyPr>
            <a:normAutofit fontScale="90000"/>
          </a:bodyPr>
          <a:lstStyle/>
          <a:p>
            <a:r>
              <a:rPr lang="en-US" dirty="0" smtClean="0"/>
              <a:t>Anatomy of a 32B Cache, 8B Block</a:t>
            </a:r>
            <a:endParaRPr lang="en-US" dirty="0"/>
          </a:p>
        </p:txBody>
      </p:sp>
      <p:sp>
        <p:nvSpPr>
          <p:cNvPr id="3" name="Date Placeholder 2"/>
          <p:cNvSpPr>
            <a:spLocks noGrp="1"/>
          </p:cNvSpPr>
          <p:nvPr>
            <p:ph type="dt" sz="half" idx="10"/>
          </p:nvPr>
        </p:nvSpPr>
        <p:spPr/>
        <p:txBody>
          <a:bodyPr/>
          <a:lstStyle/>
          <a:p>
            <a:fld id="{DD1D0FA9-3349-9B44-8C26-0E88FAAAC780}" type="datetime1">
              <a:rPr lang="en-US" smtClean="0"/>
              <a:pPr/>
              <a:t>10/2/13</a:t>
            </a:fld>
            <a:endParaRPr lang="en-US" dirty="0"/>
          </a:p>
        </p:txBody>
      </p:sp>
      <p:sp>
        <p:nvSpPr>
          <p:cNvPr id="4" name="Footer Placeholder 3"/>
          <p:cNvSpPr>
            <a:spLocks noGrp="1"/>
          </p:cNvSpPr>
          <p:nvPr>
            <p:ph type="ftr" sz="quarter" idx="11"/>
          </p:nvPr>
        </p:nvSpPr>
        <p:spPr/>
        <p:txBody>
          <a:bodyPr/>
          <a:lstStyle/>
          <a:p>
            <a:r>
              <a:rPr lang="en-US" dirty="0" smtClean="0"/>
              <a:t>Fall 2013 -- Lecture #11</a:t>
            </a:r>
            <a:endParaRPr lang="en-US" dirty="0"/>
          </a:p>
        </p:txBody>
      </p:sp>
      <p:sp>
        <p:nvSpPr>
          <p:cNvPr id="5" name="Slide Number Placeholder 4"/>
          <p:cNvSpPr>
            <a:spLocks noGrp="1"/>
          </p:cNvSpPr>
          <p:nvPr>
            <p:ph type="sldNum" sz="quarter" idx="12"/>
          </p:nvPr>
        </p:nvSpPr>
        <p:spPr>
          <a:xfrm>
            <a:off x="6588268" y="6299275"/>
            <a:ext cx="2133600" cy="365125"/>
          </a:xfrm>
        </p:spPr>
        <p:txBody>
          <a:bodyPr/>
          <a:lstStyle/>
          <a:p>
            <a:fld id="{3CC63E4C-4642-794D-A2FD-70F6B81535F5}" type="slidenum">
              <a:rPr lang="en-US" smtClean="0"/>
              <a:pPr/>
              <a:t>36</a:t>
            </a:fld>
            <a:endParaRPr lang="en-US"/>
          </a:p>
        </p:txBody>
      </p:sp>
      <p:sp>
        <p:nvSpPr>
          <p:cNvPr id="7" name="Content Placeholder 6"/>
          <p:cNvSpPr>
            <a:spLocks noGrp="1"/>
          </p:cNvSpPr>
          <p:nvPr>
            <p:ph sz="half" idx="1"/>
          </p:nvPr>
        </p:nvSpPr>
        <p:spPr>
          <a:xfrm>
            <a:off x="26640" y="1600200"/>
            <a:ext cx="4038600" cy="5257800"/>
          </a:xfrm>
        </p:spPr>
        <p:txBody>
          <a:bodyPr>
            <a:normAutofit lnSpcReduction="10000"/>
          </a:bodyPr>
          <a:lstStyle/>
          <a:p>
            <a:r>
              <a:rPr lang="en-US" dirty="0" smtClean="0"/>
              <a:t>Blocks must be aligned in pairs, otherwise could get same word twice in cache</a:t>
            </a:r>
          </a:p>
          <a:p>
            <a:pPr>
              <a:buFont typeface="Symbol" pitchFamily="1" charset="2"/>
              <a:buChar char=""/>
            </a:pPr>
            <a:r>
              <a:rPr lang="en-US" dirty="0" smtClean="0"/>
              <a:t>Tags only have even-numbered words</a:t>
            </a:r>
          </a:p>
          <a:p>
            <a:pPr>
              <a:buFont typeface="Symbol" pitchFamily="1" charset="2"/>
              <a:buChar char=""/>
            </a:pPr>
            <a:r>
              <a:rPr lang="en-US" dirty="0" smtClean="0"/>
              <a:t> Last 3 bits of address always 000</a:t>
            </a:r>
            <a:r>
              <a:rPr lang="en-US" baseline="-25000" dirty="0" smtClean="0"/>
              <a:t>two</a:t>
            </a:r>
          </a:p>
          <a:p>
            <a:pPr>
              <a:buFont typeface="Symbol" pitchFamily="1" charset="2"/>
              <a:buChar char=""/>
            </a:pPr>
            <a:r>
              <a:rPr lang="en-US" dirty="0" smtClean="0"/>
              <a:t>Tags, comparators can be narrower </a:t>
            </a:r>
            <a:endParaRPr lang="en-US" baseline="-25000" dirty="0" smtClean="0"/>
          </a:p>
          <a:p>
            <a:r>
              <a:rPr lang="en-US" dirty="0" smtClean="0"/>
              <a:t>Can get hit for either word in block</a:t>
            </a:r>
          </a:p>
          <a:p>
            <a:endParaRPr lang="en-US" dirty="0"/>
          </a:p>
        </p:txBody>
      </p:sp>
      <p:grpSp>
        <p:nvGrpSpPr>
          <p:cNvPr id="2" name="Group 71"/>
          <p:cNvGrpSpPr/>
          <p:nvPr/>
        </p:nvGrpSpPr>
        <p:grpSpPr>
          <a:xfrm>
            <a:off x="4026255" y="214034"/>
            <a:ext cx="4422434" cy="6643966"/>
            <a:chOff x="4026255" y="214034"/>
            <a:chExt cx="4422434" cy="6643966"/>
          </a:xfrm>
        </p:grpSpPr>
        <p:cxnSp>
          <p:nvCxnSpPr>
            <p:cNvPr id="74" name="Straight Arrow Connector 73"/>
            <p:cNvCxnSpPr/>
            <p:nvPr/>
          </p:nvCxnSpPr>
          <p:spPr>
            <a:xfrm>
              <a:off x="5045956" y="4646389"/>
              <a:ext cx="17779" cy="132497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4026255"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77" name="TextBox 76"/>
            <p:cNvSpPr txBox="1"/>
            <p:nvPr/>
          </p:nvSpPr>
          <p:spPr>
            <a:xfrm>
              <a:off x="4097608" y="1912036"/>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78" name="TextBox 77"/>
            <p:cNvSpPr txBox="1"/>
            <p:nvPr/>
          </p:nvSpPr>
          <p:spPr>
            <a:xfrm>
              <a:off x="5697884" y="1897526"/>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79" name="Rectangle 78"/>
            <p:cNvSpPr/>
            <p:nvPr/>
          </p:nvSpPr>
          <p:spPr>
            <a:xfrm>
              <a:off x="4111880" y="2625482"/>
              <a:ext cx="4336809" cy="2583262"/>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5596041" y="4580324"/>
              <a:ext cx="1067269" cy="523220"/>
            </a:xfrm>
            <a:prstGeom prst="rect">
              <a:avLst/>
            </a:prstGeom>
            <a:noFill/>
          </p:spPr>
          <p:txBody>
            <a:bodyPr wrap="none" rtlCol="0">
              <a:spAutoFit/>
            </a:bodyPr>
            <a:lstStyle/>
            <a:p>
              <a:r>
                <a:rPr lang="en-US" sz="2800" dirty="0" smtClean="0"/>
                <a:t>Cache</a:t>
              </a:r>
              <a:endParaRPr lang="en-US" sz="2800" dirty="0"/>
            </a:p>
          </p:txBody>
        </p:sp>
        <p:sp>
          <p:nvSpPr>
            <p:cNvPr id="81" name="TextBox 80"/>
            <p:cNvSpPr txBox="1"/>
            <p:nvPr/>
          </p:nvSpPr>
          <p:spPr>
            <a:xfrm>
              <a:off x="4060041" y="5274943"/>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82" name="TextBox 81"/>
            <p:cNvSpPr txBox="1"/>
            <p:nvPr/>
          </p:nvSpPr>
          <p:spPr>
            <a:xfrm>
              <a:off x="5772403" y="5289212"/>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83" name="Rectangle 82"/>
            <p:cNvSpPr/>
            <p:nvPr/>
          </p:nvSpPr>
          <p:spPr>
            <a:xfrm>
              <a:off x="4154692"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cxnSp>
          <p:nvCxnSpPr>
            <p:cNvPr id="84" name="Straight Arrow Connector 83"/>
            <p:cNvCxnSpPr/>
            <p:nvPr/>
          </p:nvCxnSpPr>
          <p:spPr>
            <a:xfrm rot="16200000" flipH="1">
              <a:off x="6152062" y="5259567"/>
              <a:ext cx="1283417" cy="10546"/>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360131" y="3324660"/>
              <a:ext cx="850116" cy="1298472"/>
              <a:chOff x="6890650" y="3324660"/>
              <a:chExt cx="1505253" cy="1298472"/>
            </a:xfrm>
          </p:grpSpPr>
          <p:sp>
            <p:nvSpPr>
              <p:cNvPr id="114"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5" name="Straight Connector 114"/>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87" name="Straight Arrow Connector 86"/>
            <p:cNvCxnSpPr/>
            <p:nvPr/>
          </p:nvCxnSpPr>
          <p:spPr>
            <a:xfrm rot="5400000">
              <a:off x="4289706" y="2591664"/>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9" name="Group 53"/>
            <p:cNvGrpSpPr/>
            <p:nvPr/>
          </p:nvGrpSpPr>
          <p:grpSpPr>
            <a:xfrm>
              <a:off x="4596929" y="3347918"/>
              <a:ext cx="976062" cy="1298472"/>
              <a:chOff x="6890650" y="3324660"/>
              <a:chExt cx="1505253" cy="1298472"/>
            </a:xfrm>
          </p:grpSpPr>
          <p:sp>
            <p:nvSpPr>
              <p:cNvPr id="110" name="Rectangle 109"/>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1" name="Straight Connector 110"/>
              <p:cNvCxnSpPr>
                <a:stCxn id="110" idx="1"/>
                <a:endCxn id="110"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89" name="Rectangle 88"/>
            <p:cNvSpPr/>
            <p:nvPr/>
          </p:nvSpPr>
          <p:spPr>
            <a:xfrm>
              <a:off x="4788271" y="3653285"/>
              <a:ext cx="652643" cy="369332"/>
            </a:xfrm>
            <a:prstGeom prst="rect">
              <a:avLst/>
            </a:prstGeom>
          </p:spPr>
          <p:txBody>
            <a:bodyPr wrap="none">
              <a:spAutoFit/>
            </a:bodyPr>
            <a:lstStyle/>
            <a:p>
              <a:r>
                <a:rPr lang="en-US" dirty="0" smtClean="0"/>
                <a:t>1022</a:t>
              </a:r>
              <a:endParaRPr lang="en-US" dirty="0"/>
            </a:p>
          </p:txBody>
        </p:sp>
        <p:sp>
          <p:nvSpPr>
            <p:cNvPr id="90" name="Rectangle 89"/>
            <p:cNvSpPr/>
            <p:nvPr/>
          </p:nvSpPr>
          <p:spPr>
            <a:xfrm>
              <a:off x="6552577" y="3633495"/>
              <a:ext cx="418654" cy="369332"/>
            </a:xfrm>
            <a:prstGeom prst="rect">
              <a:avLst/>
            </a:prstGeom>
          </p:spPr>
          <p:txBody>
            <a:bodyPr wrap="none">
              <a:spAutoFit/>
            </a:bodyPr>
            <a:lstStyle/>
            <a:p>
              <a:r>
                <a:rPr lang="en-US" dirty="0" smtClean="0"/>
                <a:t>99</a:t>
              </a:r>
              <a:endParaRPr lang="en-US" dirty="0"/>
            </a:p>
          </p:txBody>
        </p:sp>
        <p:sp>
          <p:nvSpPr>
            <p:cNvPr id="91" name="Rectangle 90"/>
            <p:cNvSpPr/>
            <p:nvPr/>
          </p:nvSpPr>
          <p:spPr>
            <a:xfrm flipH="1">
              <a:off x="4877784" y="3287381"/>
              <a:ext cx="775008" cy="369332"/>
            </a:xfrm>
            <a:prstGeom prst="rect">
              <a:avLst/>
            </a:prstGeom>
          </p:spPr>
          <p:txBody>
            <a:bodyPr wrap="square">
              <a:spAutoFit/>
            </a:bodyPr>
            <a:lstStyle/>
            <a:p>
              <a:r>
                <a:rPr lang="en-US" dirty="0" smtClean="0"/>
                <a:t>252</a:t>
              </a:r>
              <a:endParaRPr lang="en-US" dirty="0"/>
            </a:p>
          </p:txBody>
        </p:sp>
        <p:sp>
          <p:nvSpPr>
            <p:cNvPr id="92" name="Rectangle 91"/>
            <p:cNvSpPr/>
            <p:nvPr/>
          </p:nvSpPr>
          <p:spPr>
            <a:xfrm>
              <a:off x="6552577" y="3964522"/>
              <a:ext cx="418654" cy="369332"/>
            </a:xfrm>
            <a:prstGeom prst="rect">
              <a:avLst/>
            </a:prstGeom>
          </p:spPr>
          <p:txBody>
            <a:bodyPr wrap="none">
              <a:spAutoFit/>
            </a:bodyPr>
            <a:lstStyle/>
            <a:p>
              <a:r>
                <a:rPr lang="en-US" dirty="0" smtClean="0">
                  <a:solidFill>
                    <a:srgbClr val="FF0000"/>
                  </a:solidFill>
                </a:rPr>
                <a:t>42</a:t>
              </a:r>
              <a:endParaRPr lang="en-US" dirty="0">
                <a:solidFill>
                  <a:srgbClr val="FF0000"/>
                </a:solidFill>
              </a:endParaRPr>
            </a:p>
          </p:txBody>
        </p:sp>
        <p:sp>
          <p:nvSpPr>
            <p:cNvPr id="93" name="Rectangle 92"/>
            <p:cNvSpPr/>
            <p:nvPr/>
          </p:nvSpPr>
          <p:spPr>
            <a:xfrm>
              <a:off x="6466465" y="4267588"/>
              <a:ext cx="652643" cy="369332"/>
            </a:xfrm>
            <a:prstGeom prst="rect">
              <a:avLst/>
            </a:prstGeom>
          </p:spPr>
          <p:txBody>
            <a:bodyPr wrap="none">
              <a:spAutoFit/>
            </a:bodyPr>
            <a:lstStyle/>
            <a:p>
              <a:r>
                <a:rPr lang="en-US" dirty="0" smtClean="0">
                  <a:solidFill>
                    <a:srgbClr val="FF0000"/>
                  </a:solidFill>
                </a:rPr>
                <a:t>1947</a:t>
              </a:r>
              <a:endParaRPr lang="en-US" dirty="0">
                <a:solidFill>
                  <a:srgbClr val="FF0000"/>
                </a:solidFill>
              </a:endParaRPr>
            </a:p>
          </p:txBody>
        </p:sp>
        <p:sp>
          <p:nvSpPr>
            <p:cNvPr id="94" name="Rectangle 93"/>
            <p:cNvSpPr/>
            <p:nvPr/>
          </p:nvSpPr>
          <p:spPr>
            <a:xfrm>
              <a:off x="6552577" y="3269325"/>
              <a:ext cx="418654" cy="369332"/>
            </a:xfrm>
            <a:prstGeom prst="rect">
              <a:avLst/>
            </a:prstGeom>
          </p:spPr>
          <p:txBody>
            <a:bodyPr wrap="none">
              <a:spAutoFit/>
            </a:bodyPr>
            <a:lstStyle/>
            <a:p>
              <a:r>
                <a:rPr lang="en-US" dirty="0" smtClean="0"/>
                <a:t>12</a:t>
              </a:r>
              <a:endParaRPr lang="en-US" dirty="0"/>
            </a:p>
          </p:txBody>
        </p:sp>
        <p:sp>
          <p:nvSpPr>
            <p:cNvPr id="95" name="Rectangle 94"/>
            <p:cNvSpPr/>
            <p:nvPr/>
          </p:nvSpPr>
          <p:spPr>
            <a:xfrm flipH="1">
              <a:off x="4823965" y="3977874"/>
              <a:ext cx="775008" cy="369332"/>
            </a:xfrm>
            <a:prstGeom prst="rect">
              <a:avLst/>
            </a:prstGeom>
          </p:spPr>
          <p:txBody>
            <a:bodyPr wrap="square">
              <a:spAutoFit/>
            </a:bodyPr>
            <a:lstStyle/>
            <a:p>
              <a:r>
                <a:rPr lang="en-US" dirty="0" smtClean="0"/>
                <a:t>13</a:t>
              </a:r>
              <a:r>
                <a:rPr lang="en-US" dirty="0" smtClean="0">
                  <a:solidFill>
                    <a:srgbClr val="FF0000"/>
                  </a:solidFill>
                </a:rPr>
                <a:t>0</a:t>
              </a:r>
              <a:endParaRPr lang="en-US" dirty="0">
                <a:solidFill>
                  <a:srgbClr val="FF0000"/>
                </a:solidFill>
              </a:endParaRPr>
            </a:p>
          </p:txBody>
        </p:sp>
        <p:sp>
          <p:nvSpPr>
            <p:cNvPr id="96" name="Rectangle 95"/>
            <p:cNvSpPr/>
            <p:nvPr/>
          </p:nvSpPr>
          <p:spPr>
            <a:xfrm flipH="1">
              <a:off x="4834728" y="4302464"/>
              <a:ext cx="775008" cy="369332"/>
            </a:xfrm>
            <a:prstGeom prst="rect">
              <a:avLst/>
            </a:prstGeom>
          </p:spPr>
          <p:txBody>
            <a:bodyPr wrap="square">
              <a:spAutoFit/>
            </a:bodyPr>
            <a:lstStyle/>
            <a:p>
              <a:r>
                <a:rPr lang="en-US" dirty="0" smtClean="0"/>
                <a:t>204</a:t>
              </a:r>
              <a:r>
                <a:rPr lang="en-US" dirty="0" smtClean="0">
                  <a:solidFill>
                    <a:srgbClr val="FF0000"/>
                  </a:solidFill>
                </a:rPr>
                <a:t>0</a:t>
              </a:r>
              <a:endParaRPr lang="en-US" dirty="0">
                <a:solidFill>
                  <a:srgbClr val="FF0000"/>
                </a:solidFill>
              </a:endParaRPr>
            </a:p>
          </p:txBody>
        </p:sp>
        <p:grpSp>
          <p:nvGrpSpPr>
            <p:cNvPr id="10" name="Group 47"/>
            <p:cNvGrpSpPr/>
            <p:nvPr/>
          </p:nvGrpSpPr>
          <p:grpSpPr>
            <a:xfrm>
              <a:off x="7157780" y="3326393"/>
              <a:ext cx="892100" cy="1298472"/>
              <a:chOff x="6890650" y="3324660"/>
              <a:chExt cx="1505253" cy="1298472"/>
            </a:xfrm>
          </p:grpSpPr>
          <p:sp>
            <p:nvSpPr>
              <p:cNvPr id="106" name="Rectangle 105"/>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7" name="Straight Connector 106"/>
              <p:cNvCxnSpPr>
                <a:stCxn id="106" idx="1"/>
                <a:endCxn id="106"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 name="Group 70"/>
            <p:cNvGrpSpPr/>
            <p:nvPr/>
          </p:nvGrpSpPr>
          <p:grpSpPr>
            <a:xfrm>
              <a:off x="7334378" y="3302108"/>
              <a:ext cx="652643" cy="1329576"/>
              <a:chOff x="6704977" y="3388735"/>
              <a:chExt cx="652643" cy="1329576"/>
            </a:xfrm>
          </p:grpSpPr>
          <p:sp>
            <p:nvSpPr>
              <p:cNvPr id="102" name="Rectangle 101"/>
              <p:cNvSpPr/>
              <p:nvPr/>
            </p:nvSpPr>
            <p:spPr>
              <a:xfrm>
                <a:off x="6704977" y="3736410"/>
                <a:ext cx="652643" cy="369332"/>
              </a:xfrm>
              <a:prstGeom prst="rect">
                <a:avLst/>
              </a:prstGeom>
            </p:spPr>
            <p:txBody>
              <a:bodyPr wrap="none">
                <a:spAutoFit/>
              </a:bodyPr>
              <a:lstStyle/>
              <a:p>
                <a:r>
                  <a:rPr lang="en-US" dirty="0" smtClean="0">
                    <a:solidFill>
                      <a:srgbClr val="FF0000"/>
                    </a:solidFill>
                  </a:rPr>
                  <a:t>1000</a:t>
                </a:r>
                <a:endParaRPr lang="en-US" dirty="0">
                  <a:solidFill>
                    <a:srgbClr val="FF0000"/>
                  </a:solidFill>
                </a:endParaRPr>
              </a:p>
            </p:txBody>
          </p:sp>
          <p:sp>
            <p:nvSpPr>
              <p:cNvPr id="103" name="Rectangle 102"/>
              <p:cNvSpPr/>
              <p:nvPr/>
            </p:nvSpPr>
            <p:spPr>
              <a:xfrm>
                <a:off x="6704977" y="4067437"/>
                <a:ext cx="301660" cy="369332"/>
              </a:xfrm>
              <a:prstGeom prst="rect">
                <a:avLst/>
              </a:prstGeom>
            </p:spPr>
            <p:txBody>
              <a:bodyPr wrap="none">
                <a:spAutoFit/>
              </a:bodyPr>
              <a:lstStyle/>
              <a:p>
                <a:r>
                  <a:rPr lang="en-US" dirty="0" smtClean="0"/>
                  <a:t>7</a:t>
                </a:r>
                <a:endParaRPr lang="en-US" dirty="0"/>
              </a:p>
            </p:txBody>
          </p:sp>
          <p:sp>
            <p:nvSpPr>
              <p:cNvPr id="104" name="Rectangle 103"/>
              <p:cNvSpPr/>
              <p:nvPr/>
            </p:nvSpPr>
            <p:spPr>
              <a:xfrm>
                <a:off x="6704977" y="4348979"/>
                <a:ext cx="418654" cy="369332"/>
              </a:xfrm>
              <a:prstGeom prst="rect">
                <a:avLst/>
              </a:prstGeom>
            </p:spPr>
            <p:txBody>
              <a:bodyPr wrap="none">
                <a:spAutoFit/>
              </a:bodyPr>
              <a:lstStyle/>
              <a:p>
                <a:r>
                  <a:rPr lang="en-US" dirty="0" smtClean="0"/>
                  <a:t>20</a:t>
                </a:r>
                <a:endParaRPr lang="en-US" dirty="0"/>
              </a:p>
            </p:txBody>
          </p:sp>
          <p:sp>
            <p:nvSpPr>
              <p:cNvPr id="105" name="Rectangle 104"/>
              <p:cNvSpPr/>
              <p:nvPr/>
            </p:nvSpPr>
            <p:spPr>
              <a:xfrm>
                <a:off x="6704977" y="3388735"/>
                <a:ext cx="489324" cy="369332"/>
              </a:xfrm>
              <a:prstGeom prst="rect">
                <a:avLst/>
              </a:prstGeom>
            </p:spPr>
            <p:txBody>
              <a:bodyPr wrap="none">
                <a:spAutoFit/>
              </a:bodyPr>
              <a:lstStyle/>
              <a:p>
                <a:r>
                  <a:rPr lang="en-US" dirty="0" smtClean="0">
                    <a:solidFill>
                      <a:srgbClr val="FF0000"/>
                    </a:solidFill>
                  </a:rPr>
                  <a:t>-10</a:t>
                </a:r>
                <a:endParaRPr lang="en-US" dirty="0">
                  <a:solidFill>
                    <a:srgbClr val="FF0000"/>
                  </a:solidFill>
                </a:endParaRPr>
              </a:p>
            </p:txBody>
          </p:sp>
        </p:grpSp>
        <p:cxnSp>
          <p:nvCxnSpPr>
            <p:cNvPr id="99" name="Elbow Connector 98"/>
            <p:cNvCxnSpPr/>
            <p:nvPr/>
          </p:nvCxnSpPr>
          <p:spPr>
            <a:xfrm rot="10800000" flipV="1">
              <a:off x="6790437" y="4600196"/>
              <a:ext cx="1110106" cy="385532"/>
            </a:xfrm>
            <a:prstGeom prst="bentConnector3">
              <a:avLst>
                <a:gd name="adj1" fmla="val 50000"/>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rot="5400000">
              <a:off x="5988712" y="2525360"/>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1" name="Elbow Connector 84"/>
            <p:cNvCxnSpPr>
              <a:endCxn id="105" idx="0"/>
            </p:cNvCxnSpPr>
            <p:nvPr/>
          </p:nvCxnSpPr>
          <p:spPr>
            <a:xfrm>
              <a:off x="6727465" y="2801003"/>
              <a:ext cx="851575" cy="501105"/>
            </a:xfrm>
            <a:prstGeom prst="bentConnector2">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78582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Rectangle 2"/>
          <p:cNvSpPr>
            <a:spLocks noGrp="1" noChangeArrowheads="1"/>
          </p:cNvSpPr>
          <p:nvPr>
            <p:ph type="title"/>
          </p:nvPr>
        </p:nvSpPr>
        <p:spPr/>
        <p:txBody>
          <a:bodyPr>
            <a:normAutofit/>
          </a:bodyPr>
          <a:lstStyle/>
          <a:p>
            <a:r>
              <a:rPr lang="en-US" dirty="0" smtClean="0"/>
              <a:t>Big Idea: Locality</a:t>
            </a:r>
            <a:endParaRPr lang="en-US" dirty="0"/>
          </a:p>
        </p:txBody>
      </p:sp>
      <p:sp>
        <p:nvSpPr>
          <p:cNvPr id="1511427" name="Rectangle 3"/>
          <p:cNvSpPr>
            <a:spLocks noGrp="1" noChangeArrowheads="1"/>
          </p:cNvSpPr>
          <p:nvPr>
            <p:ph type="body" idx="1"/>
          </p:nvPr>
        </p:nvSpPr>
        <p:spPr/>
        <p:txBody>
          <a:bodyPr>
            <a:normAutofit fontScale="92500"/>
          </a:bodyPr>
          <a:lstStyle/>
          <a:p>
            <a:pPr>
              <a:buClr>
                <a:schemeClr val="tx1"/>
              </a:buClr>
            </a:pPr>
            <a:r>
              <a:rPr lang="en-US" i="1" dirty="0" smtClean="0">
                <a:solidFill>
                  <a:srgbClr val="0000FF"/>
                </a:solidFill>
              </a:rPr>
              <a:t>Temporal Locality </a:t>
            </a:r>
            <a:r>
              <a:rPr lang="en-US" dirty="0" smtClean="0"/>
              <a:t>(locality in time)</a:t>
            </a:r>
          </a:p>
          <a:p>
            <a:pPr lvl="1"/>
            <a:r>
              <a:rPr lang="en-US" dirty="0" smtClean="0"/>
              <a:t>Go back to same book on desktop multiple times</a:t>
            </a:r>
          </a:p>
          <a:p>
            <a:pPr lvl="1"/>
            <a:r>
              <a:rPr lang="en-US" dirty="0" smtClean="0"/>
              <a:t>If a memory location is referenced, then it will tend to be referenced again soon</a:t>
            </a:r>
          </a:p>
          <a:p>
            <a:pPr>
              <a:buClr>
                <a:schemeClr val="tx1"/>
              </a:buClr>
            </a:pPr>
            <a:r>
              <a:rPr lang="en-US" i="1" dirty="0" smtClean="0">
                <a:solidFill>
                  <a:srgbClr val="0000FF"/>
                </a:solidFill>
              </a:rPr>
              <a:t>Spatial Locality</a:t>
            </a:r>
            <a:r>
              <a:rPr lang="en-US" dirty="0" smtClean="0">
                <a:solidFill>
                  <a:srgbClr val="0000FF"/>
                </a:solidFill>
              </a:rPr>
              <a:t> </a:t>
            </a:r>
            <a:r>
              <a:rPr lang="en-US" dirty="0" smtClean="0"/>
              <a:t>(locality in space)</a:t>
            </a:r>
          </a:p>
          <a:p>
            <a:pPr lvl="1"/>
            <a:r>
              <a:rPr lang="en-US" dirty="0" smtClean="0"/>
              <a:t>When go to book shelf, pick up multiple books on J.D. Salinger since library stores related books together</a:t>
            </a:r>
          </a:p>
          <a:p>
            <a:pPr lvl="1"/>
            <a:r>
              <a:rPr lang="en-US" dirty="0" smtClean="0"/>
              <a:t>If a memory location is referenced, the locations with nearby addresses will tend to be referenced soon</a:t>
            </a:r>
          </a:p>
        </p:txBody>
      </p:sp>
      <p:sp>
        <p:nvSpPr>
          <p:cNvPr id="6" name="Date Placeholder 5"/>
          <p:cNvSpPr>
            <a:spLocks noGrp="1"/>
          </p:cNvSpPr>
          <p:nvPr>
            <p:ph type="dt" sz="half" idx="10"/>
          </p:nvPr>
        </p:nvSpPr>
        <p:spPr/>
        <p:txBody>
          <a:bodyPr/>
          <a:lstStyle/>
          <a:p>
            <a:fld id="{155554EF-FC14-3B42-8FEC-7D3FFDD1509B}" type="datetime1">
              <a:rPr lang="en-US" smtClean="0"/>
              <a:pPr/>
              <a:t>10/2/13</a:t>
            </a:fld>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37</a:t>
            </a:fld>
            <a:endParaRPr lang="en-US"/>
          </a:p>
        </p:txBody>
      </p:sp>
      <p:sp>
        <p:nvSpPr>
          <p:cNvPr id="8" name="Footer Placeholder 7"/>
          <p:cNvSpPr>
            <a:spLocks noGrp="1"/>
          </p:cNvSpPr>
          <p:nvPr>
            <p:ph type="ftr" sz="quarter" idx="11"/>
          </p:nvPr>
        </p:nvSpPr>
        <p:spPr/>
        <p:txBody>
          <a:bodyPr/>
          <a:lstStyle/>
          <a:p>
            <a:r>
              <a:rPr lang="en-US" dirty="0" smtClean="0"/>
              <a:t>Fall 2013 -- Lecture #11</a:t>
            </a:r>
            <a:endParaRPr lang="en-US" dirty="0"/>
          </a:p>
        </p:txBody>
      </p:sp>
    </p:spTree>
    <p:extLst>
      <p:ext uri="{BB962C8B-B14F-4D97-AF65-F5344CB8AC3E}">
        <p14:creationId xmlns:p14="http://schemas.microsoft.com/office/powerpoint/2010/main" val="31770930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1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14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14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14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14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114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1427"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Locality</a:t>
            </a:r>
            <a:endParaRPr lang="en-US" dirty="0"/>
          </a:p>
        </p:txBody>
      </p:sp>
      <p:sp>
        <p:nvSpPr>
          <p:cNvPr id="3" name="Content Placeholder 2"/>
          <p:cNvSpPr>
            <a:spLocks noGrp="1"/>
          </p:cNvSpPr>
          <p:nvPr>
            <p:ph idx="1"/>
          </p:nvPr>
        </p:nvSpPr>
        <p:spPr/>
        <p:txBody>
          <a:bodyPr>
            <a:normAutofit/>
          </a:bodyPr>
          <a:lstStyle/>
          <a:p>
            <a:pPr>
              <a:buClr>
                <a:schemeClr val="tx1"/>
              </a:buClr>
            </a:pPr>
            <a:r>
              <a:rPr lang="en-US" i="1" dirty="0" smtClean="0">
                <a:solidFill>
                  <a:srgbClr val="0000FF"/>
                </a:solidFill>
              </a:rPr>
              <a:t>Principle of Locality</a:t>
            </a:r>
            <a:r>
              <a:rPr lang="en-US" dirty="0" smtClean="0"/>
              <a:t>: Programs access small portion of address space at any instant of time</a:t>
            </a:r>
          </a:p>
          <a:p>
            <a:r>
              <a:rPr lang="en-US" dirty="0" smtClean="0"/>
              <a:t>What program structures lead to </a:t>
            </a:r>
            <a:r>
              <a:rPr lang="en-US" dirty="0" smtClean="0">
                <a:solidFill>
                  <a:srgbClr val="0000FF"/>
                </a:solidFill>
              </a:rPr>
              <a:t>temporal </a:t>
            </a:r>
            <a:r>
              <a:rPr lang="en-US" dirty="0" smtClean="0"/>
              <a:t>and </a:t>
            </a:r>
            <a:r>
              <a:rPr lang="en-US" dirty="0" smtClean="0">
                <a:solidFill>
                  <a:srgbClr val="0000FF"/>
                </a:solidFill>
              </a:rPr>
              <a:t>spatial locality </a:t>
            </a:r>
            <a:r>
              <a:rPr lang="en-US" dirty="0" smtClean="0"/>
              <a:t>in instruction accesses? </a:t>
            </a:r>
          </a:p>
          <a:p>
            <a:r>
              <a:rPr lang="en-US" dirty="0" smtClean="0"/>
              <a:t>In data accesses?</a:t>
            </a:r>
            <a:endParaRPr lang="en-US" dirty="0"/>
          </a:p>
        </p:txBody>
      </p:sp>
      <p:sp>
        <p:nvSpPr>
          <p:cNvPr id="4" name="Date Placeholder 3"/>
          <p:cNvSpPr>
            <a:spLocks noGrp="1"/>
          </p:cNvSpPr>
          <p:nvPr>
            <p:ph type="dt" sz="half" idx="10"/>
          </p:nvPr>
        </p:nvSpPr>
        <p:spPr/>
        <p:txBody>
          <a:bodyPr/>
          <a:lstStyle/>
          <a:p>
            <a:fld id="{59D0E4D5-A564-4C42-80B3-CE0C0A4C3E77}"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a:p>
        </p:txBody>
      </p:sp>
    </p:spTree>
    <p:extLst>
      <p:ext uri="{BB962C8B-B14F-4D97-AF65-F5344CB8AC3E}">
        <p14:creationId xmlns:p14="http://schemas.microsoft.com/office/powerpoint/2010/main" val="3801483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Cache Optimizations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Reduce tag overhead by having larger blocks</a:t>
            </a:r>
          </a:p>
          <a:p>
            <a:pPr lvl="1"/>
            <a:r>
              <a:rPr lang="en-US" dirty="0" smtClean="0"/>
              <a:t>E.g., 2 words, 4 words, 8 words</a:t>
            </a:r>
          </a:p>
          <a:p>
            <a:r>
              <a:rPr lang="en-US" dirty="0" smtClean="0"/>
              <a:t>Separate caches for instructions and data</a:t>
            </a:r>
          </a:p>
          <a:p>
            <a:pPr lvl="1"/>
            <a:r>
              <a:rPr lang="en-US" dirty="0" smtClean="0"/>
              <a:t>Double bandwidth, don’t interfere with each other</a:t>
            </a:r>
          </a:p>
          <a:p>
            <a:r>
              <a:rPr lang="en-US" dirty="0" smtClean="0"/>
              <a:t>Bigger caches (but access time could get bigger than one clock cycle if too big)</a:t>
            </a:r>
          </a:p>
          <a:p>
            <a:r>
              <a:rPr lang="en-US" dirty="0" smtClean="0"/>
              <a:t>Divide cache into multiple sets, only search inside one set =&gt; saves comparators, energy</a:t>
            </a:r>
          </a:p>
          <a:p>
            <a:pPr lvl="1"/>
            <a:r>
              <a:rPr lang="en-US" dirty="0" smtClean="0"/>
              <a:t>If as many sets as blocks, then only 1 comparator (aka Direct-Mapped Cache)</a:t>
            </a:r>
          </a:p>
          <a:p>
            <a:pPr lvl="1"/>
            <a:r>
              <a:rPr lang="en-US" dirty="0" smtClean="0"/>
              <a:t>But may increase Miss Rate</a:t>
            </a:r>
          </a:p>
          <a:p>
            <a:pPr lvl="1">
              <a:buNone/>
            </a:pPr>
            <a:endParaRPr lang="en-US" dirty="0"/>
          </a:p>
        </p:txBody>
      </p:sp>
      <p:sp>
        <p:nvSpPr>
          <p:cNvPr id="4" name="Date Placeholder 3"/>
          <p:cNvSpPr>
            <a:spLocks noGrp="1"/>
          </p:cNvSpPr>
          <p:nvPr>
            <p:ph type="dt" sz="half" idx="10"/>
          </p:nvPr>
        </p:nvSpPr>
        <p:spPr/>
        <p:txBody>
          <a:bodyPr/>
          <a:lstStyle/>
          <a:p>
            <a:fld id="{4F94FA53-9F85-6E4C-B199-3ED86CC08615}"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39</a:t>
            </a:fld>
            <a:endParaRPr lang="en-US"/>
          </a:p>
        </p:txBody>
      </p:sp>
    </p:spTree>
    <p:extLst>
      <p:ext uri="{BB962C8B-B14F-4D97-AF65-F5344CB8AC3E}">
        <p14:creationId xmlns:p14="http://schemas.microsoft.com/office/powerpoint/2010/main" val="9914743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Defining Performance</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Memory Hierarchy</a:t>
            </a:r>
          </a:p>
          <a:p>
            <a:r>
              <a:rPr lang="en-US" dirty="0" smtClean="0">
                <a:solidFill>
                  <a:schemeClr val="bg1">
                    <a:lumMod val="65000"/>
                  </a:schemeClr>
                </a:solidFill>
              </a:rPr>
              <a:t>Technology Break</a:t>
            </a:r>
          </a:p>
          <a:p>
            <a:r>
              <a:rPr lang="en-US" dirty="0" smtClean="0">
                <a:solidFill>
                  <a:schemeClr val="bg1">
                    <a:lumMod val="65000"/>
                  </a:schemeClr>
                </a:solidFill>
              </a:rPr>
              <a:t>Direct Mapped Caches</a:t>
            </a:r>
          </a:p>
          <a:p>
            <a:r>
              <a:rPr lang="en-US" dirty="0" smtClean="0">
                <a:solidFill>
                  <a:schemeClr val="bg1">
                    <a:lumMod val="65000"/>
                  </a:schemeClr>
                </a:solidFill>
              </a:rPr>
              <a:t>And in Conclusion …</a:t>
            </a:r>
            <a:endParaRPr lang="en-US" dirty="0" smtClean="0"/>
          </a:p>
        </p:txBody>
      </p:sp>
      <p:sp>
        <p:nvSpPr>
          <p:cNvPr id="4" name="Date Placeholder 3"/>
          <p:cNvSpPr>
            <a:spLocks noGrp="1"/>
          </p:cNvSpPr>
          <p:nvPr>
            <p:ph type="dt" sz="half" idx="10"/>
          </p:nvPr>
        </p:nvSpPr>
        <p:spPr/>
        <p:txBody>
          <a:bodyPr/>
          <a:lstStyle/>
          <a:p>
            <a:fld id="{E221010C-6A0F-5C4F-9BEA-8824B6871CAF}"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a:p>
        </p:txBody>
      </p:sp>
    </p:spTree>
    <p:extLst>
      <p:ext uri="{BB962C8B-B14F-4D97-AF65-F5344CB8AC3E}">
        <p14:creationId xmlns:p14="http://schemas.microsoft.com/office/powerpoint/2010/main" val="300337891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3795491" cy="1143000"/>
          </a:xfrm>
        </p:spPr>
        <p:txBody>
          <a:bodyPr>
            <a:normAutofit fontScale="90000"/>
          </a:bodyPr>
          <a:lstStyle/>
          <a:p>
            <a:r>
              <a:rPr lang="en-US" dirty="0" smtClean="0"/>
              <a:t>Hardware Cost of Cache</a:t>
            </a:r>
            <a:endParaRPr lang="en-US" dirty="0"/>
          </a:p>
        </p:txBody>
      </p:sp>
      <p:sp>
        <p:nvSpPr>
          <p:cNvPr id="9" name="Content Placeholder 8"/>
          <p:cNvSpPr>
            <a:spLocks noGrp="1"/>
          </p:cNvSpPr>
          <p:nvPr>
            <p:ph idx="1"/>
          </p:nvPr>
        </p:nvSpPr>
        <p:spPr>
          <a:xfrm>
            <a:off x="457200" y="1600200"/>
            <a:ext cx="4123719" cy="4525963"/>
          </a:xfrm>
        </p:spPr>
        <p:txBody>
          <a:bodyPr>
            <a:normAutofit lnSpcReduction="10000"/>
          </a:bodyPr>
          <a:lstStyle/>
          <a:p>
            <a:r>
              <a:rPr lang="en-US" dirty="0" smtClean="0"/>
              <a:t>Need to compare every tag to the Processor address</a:t>
            </a:r>
          </a:p>
          <a:p>
            <a:r>
              <a:rPr lang="en-US" dirty="0" smtClean="0"/>
              <a:t>Comparators are expensive</a:t>
            </a:r>
          </a:p>
          <a:p>
            <a:r>
              <a:rPr lang="en-US" dirty="0" smtClean="0"/>
              <a:t>Optimization: 2 sets =&gt; ½ comparators</a:t>
            </a:r>
          </a:p>
          <a:p>
            <a:r>
              <a:rPr lang="en-US" dirty="0" smtClean="0"/>
              <a:t>1 Address bit selects which set</a:t>
            </a:r>
          </a:p>
          <a:p>
            <a:pPr lvl="1">
              <a:buNone/>
            </a:pPr>
            <a:endParaRPr lang="en-US" dirty="0" smtClean="0"/>
          </a:p>
          <a:p>
            <a:pPr lvl="1"/>
            <a:endParaRPr lang="en-US" dirty="0"/>
          </a:p>
        </p:txBody>
      </p:sp>
      <p:sp>
        <p:nvSpPr>
          <p:cNvPr id="5" name="Date Placeholder 4"/>
          <p:cNvSpPr>
            <a:spLocks noGrp="1"/>
          </p:cNvSpPr>
          <p:nvPr>
            <p:ph type="dt" sz="half" idx="10"/>
          </p:nvPr>
        </p:nvSpPr>
        <p:spPr/>
        <p:txBody>
          <a:bodyPr/>
          <a:lstStyle/>
          <a:p>
            <a:fld id="{D4D2B3C2-FBC3-0A41-BADD-63CB73ACD8E2}" type="datetime1">
              <a:rPr lang="en-US" smtClean="0"/>
              <a:pPr/>
              <a:t>10/2/13</a:t>
            </a:fld>
            <a:endParaRPr lang="en-US"/>
          </a:p>
        </p:txBody>
      </p:sp>
      <p:sp>
        <p:nvSpPr>
          <p:cNvPr id="6" name="Footer Placeholder 5"/>
          <p:cNvSpPr>
            <a:spLocks noGrp="1"/>
          </p:cNvSpPr>
          <p:nvPr>
            <p:ph type="ftr" sz="quarter" idx="11"/>
          </p:nvPr>
        </p:nvSpPr>
        <p:spPr/>
        <p:txBody>
          <a:bodyPr/>
          <a:lstStyle/>
          <a:p>
            <a:r>
              <a:rPr lang="en-US" dirty="0" smtClean="0"/>
              <a:t>Fall 2013 -- Lecture #11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40</a:t>
            </a:fld>
            <a:endParaRPr lang="en-US"/>
          </a:p>
        </p:txBody>
      </p:sp>
      <p:sp>
        <p:nvSpPr>
          <p:cNvPr id="10" name="Slide Number Placeholder 4"/>
          <p:cNvSpPr txBox="1">
            <a:spLocks/>
          </p:cNvSpPr>
          <p:nvPr/>
        </p:nvSpPr>
        <p:spPr>
          <a:xfrm>
            <a:off x="6695908" y="6299275"/>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3CC63E4C-4642-794D-A2FD-70F6B81535F5}"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Rectangle 10"/>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cxnSp>
        <p:nvCxnSpPr>
          <p:cNvPr id="14" name="Straight Arrow Connector 13"/>
          <p:cNvCxnSpPr>
            <a:endCxn id="12" idx="0"/>
          </p:cNvCxnSpPr>
          <p:nvPr/>
        </p:nvCxnSpPr>
        <p:spPr>
          <a:xfrm rot="16200000" flipH="1">
            <a:off x="4877132" y="2586242"/>
            <a:ext cx="1455430" cy="21406"/>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13" idx="0"/>
          </p:cNvCxnSpPr>
          <p:nvPr/>
        </p:nvCxnSpPr>
        <p:spPr>
          <a:xfrm rot="16200000" flipH="1">
            <a:off x="6743041" y="2561272"/>
            <a:ext cx="1526774" cy="2"/>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452481" y="1897767"/>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grpSp>
        <p:nvGrpSpPr>
          <p:cNvPr id="33" name="Group 32"/>
          <p:cNvGrpSpPr/>
          <p:nvPr/>
        </p:nvGrpSpPr>
        <p:grpSpPr>
          <a:xfrm>
            <a:off x="5251645" y="3324660"/>
            <a:ext cx="3524883" cy="499412"/>
            <a:chOff x="5251645" y="3324660"/>
            <a:chExt cx="3524883" cy="499412"/>
          </a:xfrm>
        </p:grpSpPr>
        <p:sp>
          <p:nvSpPr>
            <p:cNvPr id="12" name="Rectangle 11"/>
            <p:cNvSpPr/>
            <p:nvPr/>
          </p:nvSpPr>
          <p:spPr>
            <a:xfrm>
              <a:off x="5251645" y="3324660"/>
              <a:ext cx="727810" cy="4994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Tag</a:t>
              </a:r>
              <a:endParaRPr lang="en-US" dirty="0"/>
            </a:p>
          </p:txBody>
        </p:sp>
        <p:sp>
          <p:nvSpPr>
            <p:cNvPr id="13" name="Rectangle 12"/>
            <p:cNvSpPr/>
            <p:nvPr/>
          </p:nvSpPr>
          <p:spPr>
            <a:xfrm>
              <a:off x="6236329" y="3324660"/>
              <a:ext cx="2540199" cy="4994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grpSp>
      <p:sp>
        <p:nvSpPr>
          <p:cNvPr id="17" name="TextBox 16"/>
          <p:cNvSpPr txBox="1"/>
          <p:nvPr/>
        </p:nvSpPr>
        <p:spPr>
          <a:xfrm>
            <a:off x="6488626" y="1954843"/>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18" name="Rectangle 17"/>
          <p:cNvSpPr/>
          <p:nvPr/>
        </p:nvSpPr>
        <p:spPr>
          <a:xfrm>
            <a:off x="5037584" y="2625482"/>
            <a:ext cx="3824568" cy="2497061"/>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521745" y="4580324"/>
            <a:ext cx="1067269" cy="523220"/>
          </a:xfrm>
          <a:prstGeom prst="rect">
            <a:avLst/>
          </a:prstGeom>
          <a:noFill/>
        </p:spPr>
        <p:txBody>
          <a:bodyPr wrap="none" rtlCol="0">
            <a:spAutoFit/>
          </a:bodyPr>
          <a:lstStyle/>
          <a:p>
            <a:r>
              <a:rPr lang="en-US" sz="2800" dirty="0" smtClean="0"/>
              <a:t>Cache</a:t>
            </a:r>
            <a:endParaRPr lang="en-US" sz="2800" dirty="0"/>
          </a:p>
        </p:txBody>
      </p:sp>
      <p:sp>
        <p:nvSpPr>
          <p:cNvPr id="22" name="TextBox 21"/>
          <p:cNvSpPr txBox="1"/>
          <p:nvPr/>
        </p:nvSpPr>
        <p:spPr>
          <a:xfrm>
            <a:off x="4519256" y="5289212"/>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3" name="TextBox 22"/>
          <p:cNvSpPr txBox="1"/>
          <p:nvPr/>
        </p:nvSpPr>
        <p:spPr>
          <a:xfrm>
            <a:off x="6698107" y="5289212"/>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4" name="Rectangle 23"/>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cxnSp>
        <p:nvCxnSpPr>
          <p:cNvPr id="25" name="Straight Arrow Connector 24"/>
          <p:cNvCxnSpPr/>
          <p:nvPr/>
        </p:nvCxnSpPr>
        <p:spPr>
          <a:xfrm rot="5400000">
            <a:off x="7049825" y="5450727"/>
            <a:ext cx="941748" cy="158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5304150" y="4219043"/>
            <a:ext cx="3524883" cy="499412"/>
            <a:chOff x="5251645" y="3324660"/>
            <a:chExt cx="3524883" cy="499412"/>
          </a:xfrm>
        </p:grpSpPr>
        <p:sp>
          <p:nvSpPr>
            <p:cNvPr id="35" name="Rectangle 34"/>
            <p:cNvSpPr/>
            <p:nvPr/>
          </p:nvSpPr>
          <p:spPr>
            <a:xfrm>
              <a:off x="5251645" y="3324660"/>
              <a:ext cx="727810" cy="4994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Tag</a:t>
              </a:r>
              <a:endParaRPr lang="en-US" dirty="0"/>
            </a:p>
          </p:txBody>
        </p:sp>
        <p:sp>
          <p:nvSpPr>
            <p:cNvPr id="36" name="Rectangle 35"/>
            <p:cNvSpPr/>
            <p:nvPr/>
          </p:nvSpPr>
          <p:spPr>
            <a:xfrm>
              <a:off x="6236329" y="3324660"/>
              <a:ext cx="2540199" cy="4994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grpSp>
      <p:cxnSp>
        <p:nvCxnSpPr>
          <p:cNvPr id="42" name="Straight Connector 41"/>
          <p:cNvCxnSpPr/>
          <p:nvPr/>
        </p:nvCxnSpPr>
        <p:spPr>
          <a:xfrm>
            <a:off x="7492158" y="2782440"/>
            <a:ext cx="1298640" cy="158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8162965" y="3410270"/>
            <a:ext cx="1212859" cy="14272"/>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0800000">
            <a:off x="7477887" y="3938223"/>
            <a:ext cx="1284371" cy="14269"/>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16200000" flipH="1">
            <a:off x="7348677" y="4053167"/>
            <a:ext cx="271900" cy="13478"/>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589566" y="2834957"/>
            <a:ext cx="518326" cy="158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a:off x="5504027" y="3396012"/>
            <a:ext cx="1160344" cy="9696"/>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0800000" flipV="1">
            <a:off x="5618108" y="3952490"/>
            <a:ext cx="446973" cy="9713"/>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rot="16200000" flipH="1">
            <a:off x="5503168" y="4119953"/>
            <a:ext cx="271900" cy="13478"/>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10800000">
            <a:off x="5094668" y="2953667"/>
            <a:ext cx="49947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16200000" flipH="1">
            <a:off x="4317009" y="3745590"/>
            <a:ext cx="1541044" cy="14271"/>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35" idx="1"/>
          </p:cNvCxnSpPr>
          <p:nvPr/>
        </p:nvCxnSpPr>
        <p:spPr>
          <a:xfrm flipV="1">
            <a:off x="5108938" y="4468749"/>
            <a:ext cx="195212" cy="402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endCxn id="12" idx="1"/>
          </p:cNvCxnSpPr>
          <p:nvPr/>
        </p:nvCxnSpPr>
        <p:spPr>
          <a:xfrm flipV="1">
            <a:off x="5094667" y="3574366"/>
            <a:ext cx="156978" cy="1212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45" name="Group 44"/>
          <p:cNvGrpSpPr/>
          <p:nvPr/>
        </p:nvGrpSpPr>
        <p:grpSpPr>
          <a:xfrm>
            <a:off x="4061667" y="3206814"/>
            <a:ext cx="4972358" cy="1581097"/>
            <a:chOff x="4061667" y="3206814"/>
            <a:chExt cx="4972358" cy="1581097"/>
          </a:xfrm>
        </p:grpSpPr>
        <p:grpSp>
          <p:nvGrpSpPr>
            <p:cNvPr id="49" name="Group 48"/>
            <p:cNvGrpSpPr/>
            <p:nvPr/>
          </p:nvGrpSpPr>
          <p:grpSpPr>
            <a:xfrm>
              <a:off x="4061667" y="3206814"/>
              <a:ext cx="4966888" cy="662489"/>
              <a:chOff x="4061667" y="3206814"/>
              <a:chExt cx="4966888" cy="662489"/>
            </a:xfrm>
          </p:grpSpPr>
          <p:sp>
            <p:nvSpPr>
              <p:cNvPr id="37" name="Left Brace 36"/>
              <p:cNvSpPr/>
              <p:nvPr/>
            </p:nvSpPr>
            <p:spPr>
              <a:xfrm>
                <a:off x="4880299"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TextBox 38"/>
              <p:cNvSpPr txBox="1"/>
              <p:nvPr/>
            </p:nvSpPr>
            <p:spPr>
              <a:xfrm>
                <a:off x="4061667" y="3276448"/>
                <a:ext cx="909824" cy="523220"/>
              </a:xfrm>
              <a:prstGeom prst="rect">
                <a:avLst/>
              </a:prstGeom>
              <a:noFill/>
            </p:spPr>
            <p:txBody>
              <a:bodyPr wrap="none" rtlCol="0">
                <a:spAutoFit/>
              </a:bodyPr>
              <a:lstStyle/>
              <a:p>
                <a:r>
                  <a:rPr lang="en-US" sz="2800" dirty="0" smtClean="0">
                    <a:solidFill>
                      <a:srgbClr val="FF0000"/>
                    </a:solidFill>
                  </a:rPr>
                  <a:t>Set 0</a:t>
                </a:r>
                <a:endParaRPr lang="en-US" sz="2800" dirty="0">
                  <a:solidFill>
                    <a:srgbClr val="FF0000"/>
                  </a:solidFill>
                </a:endParaRPr>
              </a:p>
            </p:txBody>
          </p:sp>
          <p:sp>
            <p:nvSpPr>
              <p:cNvPr id="40" name="Left Brace 39"/>
              <p:cNvSpPr/>
              <p:nvPr/>
            </p:nvSpPr>
            <p:spPr>
              <a:xfrm flipH="1">
                <a:off x="8904593"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1" name="Group 50"/>
            <p:cNvGrpSpPr/>
            <p:nvPr/>
          </p:nvGrpSpPr>
          <p:grpSpPr>
            <a:xfrm>
              <a:off x="4067137" y="4125422"/>
              <a:ext cx="4966888" cy="662489"/>
              <a:chOff x="4061667" y="3206814"/>
              <a:chExt cx="4966888" cy="662489"/>
            </a:xfrm>
          </p:grpSpPr>
          <p:sp>
            <p:nvSpPr>
              <p:cNvPr id="52" name="Left Brace 51"/>
              <p:cNvSpPr/>
              <p:nvPr/>
            </p:nvSpPr>
            <p:spPr>
              <a:xfrm>
                <a:off x="4880299"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extBox 53"/>
              <p:cNvSpPr txBox="1"/>
              <p:nvPr/>
            </p:nvSpPr>
            <p:spPr>
              <a:xfrm>
                <a:off x="4061667" y="3276448"/>
                <a:ext cx="909824" cy="523220"/>
              </a:xfrm>
              <a:prstGeom prst="rect">
                <a:avLst/>
              </a:prstGeom>
              <a:noFill/>
            </p:spPr>
            <p:txBody>
              <a:bodyPr wrap="none" rtlCol="0">
                <a:spAutoFit/>
              </a:bodyPr>
              <a:lstStyle/>
              <a:p>
                <a:r>
                  <a:rPr lang="en-US" sz="2800" dirty="0" smtClean="0">
                    <a:solidFill>
                      <a:srgbClr val="FF0000"/>
                    </a:solidFill>
                  </a:rPr>
                  <a:t>Set 1</a:t>
                </a:r>
                <a:endParaRPr lang="en-US" sz="2800" dirty="0">
                  <a:solidFill>
                    <a:srgbClr val="FF0000"/>
                  </a:solidFill>
                </a:endParaRPr>
              </a:p>
            </p:txBody>
          </p:sp>
          <p:sp>
            <p:nvSpPr>
              <p:cNvPr id="56" name="Left Brace 55"/>
              <p:cNvSpPr/>
              <p:nvPr/>
            </p:nvSpPr>
            <p:spPr>
              <a:xfrm flipH="1">
                <a:off x="8904593"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3008400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r>
              <a:rPr lang="en-US" dirty="0" smtClean="0"/>
              <a:t>Processor Address Fields used by Cache Controller</a:t>
            </a:r>
            <a:endParaRPr lang="en-US" dirty="0"/>
          </a:p>
        </p:txBody>
      </p:sp>
      <p:sp>
        <p:nvSpPr>
          <p:cNvPr id="1694723" name="Rectangle 3"/>
          <p:cNvSpPr>
            <a:spLocks noGrp="1" noChangeArrowheads="1"/>
          </p:cNvSpPr>
          <p:nvPr>
            <p:ph type="body" idx="1"/>
          </p:nvPr>
        </p:nvSpPr>
        <p:spPr>
          <a:xfrm>
            <a:off x="457200" y="1430189"/>
            <a:ext cx="8153400" cy="4867573"/>
          </a:xfrm>
        </p:spPr>
        <p:txBody>
          <a:bodyPr rtlCol="0">
            <a:normAutofit/>
          </a:bodyPr>
          <a:lstStyle/>
          <a:p>
            <a:pPr>
              <a:buClr>
                <a:schemeClr val="tx1"/>
              </a:buClr>
              <a:defRPr/>
            </a:pPr>
            <a:r>
              <a:rPr lang="en-US" dirty="0" smtClean="0">
                <a:solidFill>
                  <a:srgbClr val="0000FF"/>
                </a:solidFill>
              </a:rPr>
              <a:t>Block Offset</a:t>
            </a:r>
            <a:r>
              <a:rPr lang="en-US" dirty="0" smtClean="0"/>
              <a:t>: Byte address within block</a:t>
            </a:r>
          </a:p>
          <a:p>
            <a:pPr eaLnBrk="1" fontAlgn="auto" hangingPunct="1">
              <a:spcAft>
                <a:spcPts val="0"/>
              </a:spcAft>
              <a:buClr>
                <a:schemeClr val="tx1"/>
              </a:buClr>
              <a:buFont typeface="Arial"/>
              <a:buChar char="•"/>
              <a:defRPr/>
            </a:pPr>
            <a:r>
              <a:rPr lang="en-US" dirty="0" smtClean="0">
                <a:solidFill>
                  <a:srgbClr val="0000FF"/>
                </a:solidFill>
              </a:rPr>
              <a:t>Set Index</a:t>
            </a:r>
            <a:r>
              <a:rPr lang="en-US" dirty="0" smtClean="0"/>
              <a:t>: Selects which set</a:t>
            </a:r>
          </a:p>
          <a:p>
            <a:pPr eaLnBrk="1" fontAlgn="auto" hangingPunct="1">
              <a:spcAft>
                <a:spcPts val="0"/>
              </a:spcAft>
              <a:buClr>
                <a:schemeClr val="tx1"/>
              </a:buClr>
              <a:buFont typeface="Arial"/>
              <a:buChar char="•"/>
              <a:defRPr/>
            </a:pPr>
            <a:r>
              <a:rPr lang="en-US" dirty="0" smtClean="0">
                <a:solidFill>
                  <a:srgbClr val="0000FF"/>
                </a:solidFill>
              </a:rPr>
              <a:t>Tag</a:t>
            </a:r>
            <a:r>
              <a:rPr lang="en-US" dirty="0" smtClean="0"/>
              <a:t>: Remaining portion of processor address</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endParaRPr lang="en-US" dirty="0" smtClean="0"/>
          </a:p>
          <a:p>
            <a:r>
              <a:rPr lang="en-US" dirty="0" smtClean="0"/>
              <a:t>Size of Index = log2 (number of sets)</a:t>
            </a:r>
          </a:p>
          <a:p>
            <a:r>
              <a:rPr lang="en-US" dirty="0" smtClean="0"/>
              <a:t>Size of Tag = Address size – Size of Index </a:t>
            </a:r>
            <a:br>
              <a:rPr lang="en-US" dirty="0" smtClean="0"/>
            </a:br>
            <a:r>
              <a:rPr lang="en-US" dirty="0" smtClean="0"/>
              <a:t>– log2 (number of bytes/block)</a:t>
            </a:r>
          </a:p>
          <a:p>
            <a:pPr eaLnBrk="1" fontAlgn="auto" hangingPunct="1">
              <a:spcAft>
                <a:spcPts val="0"/>
              </a:spcAft>
              <a:buNone/>
              <a:defRPr/>
            </a:pPr>
            <a:endParaRPr lang="en-US" dirty="0" smtClean="0"/>
          </a:p>
          <a:p>
            <a:pPr eaLnBrk="1" fontAlgn="auto" hangingPunct="1">
              <a:spcAft>
                <a:spcPts val="0"/>
              </a:spcAft>
              <a:buFont typeface="Arial"/>
              <a:buChar char="•"/>
              <a:defRPr/>
            </a:pPr>
            <a:endParaRPr lang="en-US" dirty="0">
              <a:ea typeface="+mn-ea"/>
              <a:cs typeface="+mn-cs"/>
            </a:endParaRPr>
          </a:p>
        </p:txBody>
      </p:sp>
      <p:grpSp>
        <p:nvGrpSpPr>
          <p:cNvPr id="20" name="Group 19"/>
          <p:cNvGrpSpPr/>
          <p:nvPr/>
        </p:nvGrpSpPr>
        <p:grpSpPr>
          <a:xfrm>
            <a:off x="838200" y="3657599"/>
            <a:ext cx="7067810" cy="737229"/>
            <a:chOff x="838200" y="3657599"/>
            <a:chExt cx="7067810" cy="737229"/>
          </a:xfrm>
        </p:grpSpPr>
        <p:sp>
          <p:nvSpPr>
            <p:cNvPr id="55300" name="Rectangle 4"/>
            <p:cNvSpPr>
              <a:spLocks noChangeArrowheads="1"/>
            </p:cNvSpPr>
            <p:nvPr/>
          </p:nvSpPr>
          <p:spPr bwMode="auto">
            <a:xfrm>
              <a:off x="838200" y="3657600"/>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55301" name="Line 5"/>
            <p:cNvSpPr>
              <a:spLocks noChangeShapeType="1"/>
            </p:cNvSpPr>
            <p:nvPr/>
          </p:nvSpPr>
          <p:spPr bwMode="auto">
            <a:xfrm>
              <a:off x="5940425"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2" name="Line 6"/>
            <p:cNvSpPr>
              <a:spLocks noChangeShapeType="1"/>
            </p:cNvSpPr>
            <p:nvPr/>
          </p:nvSpPr>
          <p:spPr bwMode="auto">
            <a:xfrm>
              <a:off x="4426512"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4" name="Text Box 8"/>
            <p:cNvSpPr txBox="1">
              <a:spLocks noChangeArrowheads="1"/>
            </p:cNvSpPr>
            <p:nvPr/>
          </p:nvSpPr>
          <p:spPr bwMode="auto">
            <a:xfrm>
              <a:off x="5950920" y="3763628"/>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a:t>
              </a:r>
              <a:r>
                <a:rPr lang="en-US" sz="2400" dirty="0" smtClean="0">
                  <a:latin typeface="Calibri" charset="0"/>
                </a:rPr>
                <a:t> offset</a:t>
              </a:r>
              <a:endParaRPr lang="en-US" sz="2400" dirty="0">
                <a:latin typeface="Calibri" charset="0"/>
              </a:endParaRPr>
            </a:p>
          </p:txBody>
        </p:sp>
        <p:sp>
          <p:nvSpPr>
            <p:cNvPr id="55306" name="Text Box 10"/>
            <p:cNvSpPr txBox="1">
              <a:spLocks noChangeArrowheads="1"/>
            </p:cNvSpPr>
            <p:nvPr/>
          </p:nvSpPr>
          <p:spPr bwMode="auto">
            <a:xfrm>
              <a:off x="4520218" y="3773893"/>
              <a:ext cx="1332967" cy="461665"/>
            </a:xfrm>
            <a:prstGeom prst="rect">
              <a:avLst/>
            </a:prstGeom>
            <a:noFill/>
            <a:ln w="12700">
              <a:noFill/>
              <a:miter lim="800000"/>
              <a:headEnd/>
              <a:tailEnd/>
            </a:ln>
          </p:spPr>
          <p:txBody>
            <a:bodyPr wrap="none">
              <a:prstTxWarp prst="textNoShape">
                <a:avLst/>
              </a:prstTxWarp>
              <a:spAutoFit/>
            </a:bodyPr>
            <a:lstStyle/>
            <a:p>
              <a:r>
                <a:rPr lang="en-US" sz="2400" dirty="0" smtClean="0">
                  <a:latin typeface="Calibri" charset="0"/>
                </a:rPr>
                <a:t>Set Index</a:t>
              </a:r>
              <a:endParaRPr lang="en-US" sz="2400" dirty="0">
                <a:latin typeface="Calibri" charset="0"/>
              </a:endParaRPr>
            </a:p>
          </p:txBody>
        </p:sp>
        <p:sp>
          <p:nvSpPr>
            <p:cNvPr id="55307" name="Text Box 11"/>
            <p:cNvSpPr txBox="1">
              <a:spLocks noChangeArrowheads="1"/>
            </p:cNvSpPr>
            <p:nvPr/>
          </p:nvSpPr>
          <p:spPr bwMode="auto">
            <a:xfrm>
              <a:off x="2528336" y="3781184"/>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sp>
        <p:nvSpPr>
          <p:cNvPr id="15" name="Date Placeholder 14"/>
          <p:cNvSpPr>
            <a:spLocks noGrp="1"/>
          </p:cNvSpPr>
          <p:nvPr>
            <p:ph type="dt" sz="half" idx="10"/>
          </p:nvPr>
        </p:nvSpPr>
        <p:spPr/>
        <p:txBody>
          <a:bodyPr/>
          <a:lstStyle/>
          <a:p>
            <a:fld id="{775C4A05-E4A8-F249-B30C-3C6E7C0E9D3F}" type="datetime1">
              <a:rPr lang="en-US" smtClean="0"/>
              <a:pPr/>
              <a:t>10/2/13</a:t>
            </a:fld>
            <a:endParaRPr lang="en-US" dirty="0"/>
          </a:p>
        </p:txBody>
      </p:sp>
      <p:sp>
        <p:nvSpPr>
          <p:cNvPr id="16" name="Slide Number Placeholder 15"/>
          <p:cNvSpPr>
            <a:spLocks noGrp="1"/>
          </p:cNvSpPr>
          <p:nvPr>
            <p:ph type="sldNum" sz="quarter" idx="12"/>
          </p:nvPr>
        </p:nvSpPr>
        <p:spPr/>
        <p:txBody>
          <a:bodyPr/>
          <a:lstStyle/>
          <a:p>
            <a:fld id="{3CC63E4C-4642-794D-A2FD-70F6B81535F5}" type="slidenum">
              <a:rPr lang="en-US" smtClean="0"/>
              <a:pPr/>
              <a:t>41</a:t>
            </a:fld>
            <a:endParaRPr lang="en-US" dirty="0"/>
          </a:p>
        </p:txBody>
      </p:sp>
      <p:sp>
        <p:nvSpPr>
          <p:cNvPr id="17" name="Footer Placeholder 16"/>
          <p:cNvSpPr>
            <a:spLocks noGrp="1"/>
          </p:cNvSpPr>
          <p:nvPr>
            <p:ph type="ftr" sz="quarter" idx="11"/>
          </p:nvPr>
        </p:nvSpPr>
        <p:spPr/>
        <p:txBody>
          <a:bodyPr/>
          <a:lstStyle/>
          <a:p>
            <a:r>
              <a:rPr lang="en-US" dirty="0" smtClean="0"/>
              <a:t>Fall 2013 -- Lecture #11</a:t>
            </a:r>
            <a:endParaRPr lang="en-US" dirty="0"/>
          </a:p>
        </p:txBody>
      </p:sp>
      <p:cxnSp>
        <p:nvCxnSpPr>
          <p:cNvPr id="18" name="Straight Arrow Connector 17"/>
          <p:cNvCxnSpPr/>
          <p:nvPr/>
        </p:nvCxnSpPr>
        <p:spPr>
          <a:xfrm>
            <a:off x="838200" y="3581400"/>
            <a:ext cx="7086600" cy="1588"/>
          </a:xfrm>
          <a:prstGeom prst="straightConnector1">
            <a:avLst/>
          </a:prstGeom>
          <a:ln>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602852" y="3182140"/>
            <a:ext cx="4237759" cy="461665"/>
          </a:xfrm>
          <a:prstGeom prst="rect">
            <a:avLst/>
          </a:prstGeom>
          <a:noFill/>
        </p:spPr>
        <p:txBody>
          <a:bodyPr wrap="none" rtlCol="0">
            <a:spAutoFit/>
          </a:bodyPr>
          <a:lstStyle/>
          <a:p>
            <a:r>
              <a:rPr lang="en-US" sz="2400" dirty="0" smtClean="0"/>
              <a:t>Processor Address (32-bits total)</a:t>
            </a:r>
            <a:endParaRPr lang="en-US" sz="2400" dirty="0"/>
          </a:p>
        </p:txBody>
      </p:sp>
    </p:spTree>
    <p:extLst>
      <p:ext uri="{BB962C8B-B14F-4D97-AF65-F5344CB8AC3E}">
        <p14:creationId xmlns:p14="http://schemas.microsoft.com/office/powerpoint/2010/main" val="1638954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limit to number of sets?</a:t>
            </a:r>
          </a:p>
        </p:txBody>
      </p:sp>
      <p:sp>
        <p:nvSpPr>
          <p:cNvPr id="3" name="Content Placeholder 2"/>
          <p:cNvSpPr>
            <a:spLocks noGrp="1"/>
          </p:cNvSpPr>
          <p:nvPr>
            <p:ph idx="1"/>
          </p:nvPr>
        </p:nvSpPr>
        <p:spPr>
          <a:xfrm>
            <a:off x="457200" y="1600200"/>
            <a:ext cx="8229600" cy="4992041"/>
          </a:xfrm>
        </p:spPr>
        <p:txBody>
          <a:bodyPr>
            <a:normAutofit/>
          </a:bodyPr>
          <a:lstStyle/>
          <a:p>
            <a:pPr lvl="0">
              <a:defRPr/>
            </a:pPr>
            <a:r>
              <a:rPr lang="en-US" dirty="0" smtClean="0"/>
              <a:t>Can save more comparators if have more than 2 sets</a:t>
            </a:r>
          </a:p>
          <a:p>
            <a:r>
              <a:rPr lang="en-US" dirty="0" smtClean="0"/>
              <a:t>Limit: As Many Sets as Cache Blocks – only needs one comparator!</a:t>
            </a:r>
          </a:p>
          <a:p>
            <a:r>
              <a:rPr lang="en-US" dirty="0" smtClean="0"/>
              <a:t>Called “Direct-Mapped” Design</a:t>
            </a:r>
          </a:p>
          <a:p>
            <a:endParaRPr lang="en-US" dirty="0" smtClean="0"/>
          </a:p>
          <a:p>
            <a:endParaRPr lang="en-US" dirty="0" smtClean="0"/>
          </a:p>
        </p:txBody>
      </p:sp>
      <p:sp>
        <p:nvSpPr>
          <p:cNvPr id="4" name="Date Placeholder 3"/>
          <p:cNvSpPr>
            <a:spLocks noGrp="1"/>
          </p:cNvSpPr>
          <p:nvPr>
            <p:ph type="dt" sz="half" idx="10"/>
          </p:nvPr>
        </p:nvSpPr>
        <p:spPr/>
        <p:txBody>
          <a:bodyPr/>
          <a:lstStyle/>
          <a:p>
            <a:fld id="{36CA3329-73CD-9041-BDC9-06DF707DFCA5}"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42</a:t>
            </a:fld>
            <a:endParaRPr lang="en-US"/>
          </a:p>
        </p:txBody>
      </p:sp>
      <p:grpSp>
        <p:nvGrpSpPr>
          <p:cNvPr id="17" name="Group 16"/>
          <p:cNvGrpSpPr/>
          <p:nvPr/>
        </p:nvGrpSpPr>
        <p:grpSpPr>
          <a:xfrm>
            <a:off x="1085590" y="4520571"/>
            <a:ext cx="7067810" cy="737229"/>
            <a:chOff x="838200" y="3657599"/>
            <a:chExt cx="7067810" cy="737229"/>
          </a:xfrm>
        </p:grpSpPr>
        <p:sp>
          <p:nvSpPr>
            <p:cNvPr id="18" name="Rectangle 4"/>
            <p:cNvSpPr>
              <a:spLocks noChangeArrowheads="1"/>
            </p:cNvSpPr>
            <p:nvPr/>
          </p:nvSpPr>
          <p:spPr bwMode="auto">
            <a:xfrm>
              <a:off x="838200" y="3657600"/>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19" name="Line 5"/>
            <p:cNvSpPr>
              <a:spLocks noChangeShapeType="1"/>
            </p:cNvSpPr>
            <p:nvPr/>
          </p:nvSpPr>
          <p:spPr bwMode="auto">
            <a:xfrm>
              <a:off x="5940425"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20" name="Line 6"/>
            <p:cNvSpPr>
              <a:spLocks noChangeShapeType="1"/>
            </p:cNvSpPr>
            <p:nvPr/>
          </p:nvSpPr>
          <p:spPr bwMode="auto">
            <a:xfrm>
              <a:off x="4796354"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21" name="Text Box 8"/>
            <p:cNvSpPr txBox="1">
              <a:spLocks noChangeArrowheads="1"/>
            </p:cNvSpPr>
            <p:nvPr/>
          </p:nvSpPr>
          <p:spPr bwMode="auto">
            <a:xfrm>
              <a:off x="5950920" y="3763628"/>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a:t>
              </a:r>
              <a:r>
                <a:rPr lang="en-US" sz="2400" dirty="0" smtClean="0">
                  <a:latin typeface="Calibri" charset="0"/>
                </a:rPr>
                <a:t> offset</a:t>
              </a:r>
              <a:endParaRPr lang="en-US" sz="2400" dirty="0">
                <a:latin typeface="Calibri" charset="0"/>
              </a:endParaRPr>
            </a:p>
          </p:txBody>
        </p:sp>
        <p:sp>
          <p:nvSpPr>
            <p:cNvPr id="22" name="Text Box 10"/>
            <p:cNvSpPr txBox="1">
              <a:spLocks noChangeArrowheads="1"/>
            </p:cNvSpPr>
            <p:nvPr/>
          </p:nvSpPr>
          <p:spPr bwMode="auto">
            <a:xfrm>
              <a:off x="5001711" y="3766915"/>
              <a:ext cx="867395"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Index</a:t>
              </a:r>
            </a:p>
          </p:txBody>
        </p:sp>
        <p:sp>
          <p:nvSpPr>
            <p:cNvPr id="23" name="Text Box 11"/>
            <p:cNvSpPr txBox="1">
              <a:spLocks noChangeArrowheads="1"/>
            </p:cNvSpPr>
            <p:nvPr/>
          </p:nvSpPr>
          <p:spPr bwMode="auto">
            <a:xfrm>
              <a:off x="2528336" y="3781184"/>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spTree>
    <p:extLst>
      <p:ext uri="{BB962C8B-B14F-4D97-AF65-F5344CB8AC3E}">
        <p14:creationId xmlns:p14="http://schemas.microsoft.com/office/powerpoint/2010/main" val="383623965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 Detail: Valid Bit</a:t>
            </a:r>
            <a:endParaRPr lang="en-US" dirty="0"/>
          </a:p>
        </p:txBody>
      </p:sp>
      <p:sp>
        <p:nvSpPr>
          <p:cNvPr id="3" name="Content Placeholder 2"/>
          <p:cNvSpPr>
            <a:spLocks noGrp="1"/>
          </p:cNvSpPr>
          <p:nvPr>
            <p:ph idx="1"/>
          </p:nvPr>
        </p:nvSpPr>
        <p:spPr/>
        <p:txBody>
          <a:bodyPr/>
          <a:lstStyle/>
          <a:p>
            <a:r>
              <a:rPr lang="en-US" dirty="0" smtClean="0"/>
              <a:t>When start a new program, cache does not have valid information for this program</a:t>
            </a:r>
          </a:p>
          <a:p>
            <a:r>
              <a:rPr lang="en-US" dirty="0" smtClean="0"/>
              <a:t>Need an indicator whether this tag entry is valid for this program</a:t>
            </a:r>
          </a:p>
          <a:p>
            <a:r>
              <a:rPr lang="en-US" dirty="0" smtClean="0"/>
              <a:t>Add a “valid bit” to the cache tag entry</a:t>
            </a:r>
          </a:p>
          <a:p>
            <a:pPr lvl="1"/>
            <a:r>
              <a:rPr lang="en-US" dirty="0" smtClean="0"/>
              <a:t>0 =&gt; cache miss, even if by chance, address = tag</a:t>
            </a:r>
          </a:p>
          <a:p>
            <a:pPr lvl="1"/>
            <a:r>
              <a:rPr lang="en-US" dirty="0" smtClean="0"/>
              <a:t>1 =&gt; cache hit, if processor address = tag</a:t>
            </a:r>
          </a:p>
          <a:p>
            <a:endParaRPr lang="en-US" dirty="0"/>
          </a:p>
        </p:txBody>
      </p:sp>
      <p:sp>
        <p:nvSpPr>
          <p:cNvPr id="4" name="Date Placeholder 3"/>
          <p:cNvSpPr>
            <a:spLocks noGrp="1"/>
          </p:cNvSpPr>
          <p:nvPr>
            <p:ph type="dt" sz="half" idx="10"/>
          </p:nvPr>
        </p:nvSpPr>
        <p:spPr/>
        <p:txBody>
          <a:bodyPr/>
          <a:lstStyle/>
          <a:p>
            <a:fld id="{A00B0173-CC39-214B-A155-C8A4E3D5620F}"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a:p>
        </p:txBody>
      </p:sp>
    </p:spTree>
    <p:extLst>
      <p:ext uri="{BB962C8B-B14F-4D97-AF65-F5344CB8AC3E}">
        <p14:creationId xmlns:p14="http://schemas.microsoft.com/office/powerpoint/2010/main" val="84236688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rgbClr val="A6A6A6"/>
                </a:solidFill>
              </a:rPr>
              <a:t>Defining Performance</a:t>
            </a:r>
          </a:p>
          <a:p>
            <a:r>
              <a:rPr lang="en-US" dirty="0" err="1" smtClean="0">
                <a:solidFill>
                  <a:srgbClr val="A6A6A6"/>
                </a:solidFill>
              </a:rPr>
              <a:t>Administrivia</a:t>
            </a:r>
            <a:endParaRPr lang="en-US" dirty="0" smtClean="0">
              <a:solidFill>
                <a:srgbClr val="A6A6A6"/>
              </a:solidFill>
            </a:endParaRPr>
          </a:p>
          <a:p>
            <a:r>
              <a:rPr lang="en-US" dirty="0" smtClean="0">
                <a:solidFill>
                  <a:srgbClr val="A6A6A6"/>
                </a:solidFill>
              </a:rPr>
              <a:t>Memory Hierarchy</a:t>
            </a:r>
          </a:p>
          <a:p>
            <a:r>
              <a:rPr lang="en-US" dirty="0" smtClean="0"/>
              <a:t>Technology Break</a:t>
            </a:r>
          </a:p>
          <a:p>
            <a:r>
              <a:rPr lang="en-US" dirty="0" smtClean="0">
                <a:solidFill>
                  <a:srgbClr val="A6A6A6"/>
                </a:solidFill>
              </a:rPr>
              <a:t>Direct Mapped Caches</a:t>
            </a:r>
          </a:p>
          <a:p>
            <a:r>
              <a:rPr lang="en-US" dirty="0" smtClean="0">
                <a:solidFill>
                  <a:srgbClr val="A6A6A6"/>
                </a:solidFill>
              </a:rPr>
              <a:t>And in Conclusion …</a:t>
            </a:r>
          </a:p>
        </p:txBody>
      </p:sp>
      <p:sp>
        <p:nvSpPr>
          <p:cNvPr id="4" name="Date Placeholder 3"/>
          <p:cNvSpPr>
            <a:spLocks noGrp="1"/>
          </p:cNvSpPr>
          <p:nvPr>
            <p:ph type="dt" sz="half" idx="10"/>
          </p:nvPr>
        </p:nvSpPr>
        <p:spPr/>
        <p:txBody>
          <a:bodyPr/>
          <a:lstStyle/>
          <a:p>
            <a:fld id="{E221010C-6A0F-5C4F-9BEA-8824B6871CAF}"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44</a:t>
            </a:fld>
            <a:endParaRPr lang="en-US"/>
          </a:p>
        </p:txBody>
      </p:sp>
    </p:spTree>
    <p:extLst>
      <p:ext uri="{BB962C8B-B14F-4D97-AF65-F5344CB8AC3E}">
        <p14:creationId xmlns:p14="http://schemas.microsoft.com/office/powerpoint/2010/main" val="162403386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rgbClr val="A6A6A6"/>
                </a:solidFill>
              </a:rPr>
              <a:t>Defining Performance</a:t>
            </a:r>
          </a:p>
          <a:p>
            <a:r>
              <a:rPr lang="en-US" dirty="0" err="1" smtClean="0">
                <a:solidFill>
                  <a:srgbClr val="A6A6A6"/>
                </a:solidFill>
              </a:rPr>
              <a:t>Administrivia</a:t>
            </a:r>
            <a:endParaRPr lang="en-US" dirty="0" smtClean="0">
              <a:solidFill>
                <a:srgbClr val="A6A6A6"/>
              </a:solidFill>
            </a:endParaRPr>
          </a:p>
          <a:p>
            <a:r>
              <a:rPr lang="en-US" dirty="0" smtClean="0">
                <a:solidFill>
                  <a:srgbClr val="A6A6A6"/>
                </a:solidFill>
              </a:rPr>
              <a:t>Memory Hierarchy</a:t>
            </a:r>
          </a:p>
          <a:p>
            <a:r>
              <a:rPr lang="en-US" dirty="0" smtClean="0">
                <a:solidFill>
                  <a:srgbClr val="A6A6A6"/>
                </a:solidFill>
              </a:rPr>
              <a:t>Technology Break</a:t>
            </a:r>
          </a:p>
          <a:p>
            <a:r>
              <a:rPr lang="en-US" dirty="0" smtClean="0"/>
              <a:t>Direct Mapped Caches</a:t>
            </a:r>
          </a:p>
          <a:p>
            <a:r>
              <a:rPr lang="en-US" dirty="0" smtClean="0">
                <a:solidFill>
                  <a:srgbClr val="A6A6A6"/>
                </a:solidFill>
              </a:rPr>
              <a:t>And in Conclusion …</a:t>
            </a:r>
          </a:p>
        </p:txBody>
      </p:sp>
      <p:sp>
        <p:nvSpPr>
          <p:cNvPr id="4" name="Date Placeholder 3"/>
          <p:cNvSpPr>
            <a:spLocks noGrp="1"/>
          </p:cNvSpPr>
          <p:nvPr>
            <p:ph type="dt" sz="half" idx="10"/>
          </p:nvPr>
        </p:nvSpPr>
        <p:spPr/>
        <p:txBody>
          <a:bodyPr/>
          <a:lstStyle/>
          <a:p>
            <a:fld id="{E221010C-6A0F-5C4F-9BEA-8824B6871CAF}"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45</a:t>
            </a:fld>
            <a:endParaRPr lang="en-US"/>
          </a:p>
        </p:txBody>
      </p:sp>
    </p:spTree>
    <p:extLst>
      <p:ext uri="{BB962C8B-B14F-4D97-AF65-F5344CB8AC3E}">
        <p14:creationId xmlns:p14="http://schemas.microsoft.com/office/powerpoint/2010/main" val="213569643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ChangeArrowheads="1"/>
          </p:cNvSpPr>
          <p:nvPr/>
        </p:nvSpPr>
        <p:spPr bwMode="auto">
          <a:xfrm>
            <a:off x="225425" y="312738"/>
            <a:ext cx="3168650" cy="477837"/>
          </a:xfrm>
          <a:prstGeom prst="rect">
            <a:avLst/>
          </a:prstGeom>
          <a:noFill/>
          <a:ln w="12700">
            <a:noFill/>
            <a:miter lim="800000"/>
            <a:headEnd/>
            <a:tailEnd/>
          </a:ln>
          <a:effectLst/>
        </p:spPr>
        <p:txBody>
          <a:bodyPr wrap="none" anchor="ctr"/>
          <a:lstStyle/>
          <a:p>
            <a:endParaRPr lang="en-US"/>
          </a:p>
        </p:txBody>
      </p:sp>
      <p:sp>
        <p:nvSpPr>
          <p:cNvPr id="1604611" name="Rectangle 3"/>
          <p:cNvSpPr>
            <a:spLocks noGrp="1" noChangeArrowheads="1"/>
          </p:cNvSpPr>
          <p:nvPr>
            <p:ph type="body" idx="1"/>
          </p:nvPr>
        </p:nvSpPr>
        <p:spPr>
          <a:xfrm>
            <a:off x="457200" y="1151459"/>
            <a:ext cx="8077200" cy="680699"/>
          </a:xfrm>
          <a:noFill/>
          <a:ln/>
        </p:spPr>
        <p:txBody>
          <a:bodyPr lIns="90488" tIns="44450" rIns="90488" bIns="44450">
            <a:normAutofit fontScale="92500" lnSpcReduction="20000"/>
          </a:bodyPr>
          <a:lstStyle/>
          <a:p>
            <a:pPr marL="342900" indent="-342900">
              <a:lnSpc>
                <a:spcPct val="80000"/>
              </a:lnSpc>
            </a:pPr>
            <a:r>
              <a:rPr lang="en-US" dirty="0"/>
              <a:t>One </a:t>
            </a:r>
            <a:r>
              <a:rPr lang="en-US" dirty="0" smtClean="0"/>
              <a:t>word blocks, </a:t>
            </a:r>
            <a:r>
              <a:rPr lang="en-US" dirty="0"/>
              <a:t>cache size = 1K </a:t>
            </a:r>
            <a:r>
              <a:rPr lang="en-US" dirty="0" smtClean="0"/>
              <a:t>words (or 4KB)</a:t>
            </a:r>
            <a:r>
              <a:rPr lang="en-US" dirty="0"/>
              <a:t/>
            </a:r>
            <a:br>
              <a:rPr lang="en-US" dirty="0"/>
            </a:br>
            <a:endParaRPr lang="en-US" i="1" dirty="0">
              <a:solidFill>
                <a:schemeClr val="accent1"/>
              </a:solidFill>
            </a:endParaRPr>
          </a:p>
        </p:txBody>
      </p:sp>
      <p:sp>
        <p:nvSpPr>
          <p:cNvPr id="1604612" name="Rectangle 4"/>
          <p:cNvSpPr>
            <a:spLocks noGrp="1" noChangeArrowheads="1"/>
          </p:cNvSpPr>
          <p:nvPr>
            <p:ph type="title"/>
          </p:nvPr>
        </p:nvSpPr>
        <p:spPr>
          <a:noFill/>
          <a:ln/>
        </p:spPr>
        <p:txBody>
          <a:bodyPr lIns="90488" tIns="44450" rIns="90488" bIns="44450" anchor="ctr">
            <a:normAutofit/>
          </a:bodyPr>
          <a:lstStyle/>
          <a:p>
            <a:r>
              <a:rPr lang="en-US" dirty="0" smtClean="0"/>
              <a:t>Direct-Mapped </a:t>
            </a:r>
            <a:r>
              <a:rPr lang="en-US" dirty="0"/>
              <a:t>Cache Example</a:t>
            </a:r>
          </a:p>
        </p:txBody>
      </p:sp>
      <p:grpSp>
        <p:nvGrpSpPr>
          <p:cNvPr id="2" name="Group 11"/>
          <p:cNvGrpSpPr>
            <a:grpSpLocks/>
          </p:cNvGrpSpPr>
          <p:nvPr/>
        </p:nvGrpSpPr>
        <p:grpSpPr bwMode="auto">
          <a:xfrm>
            <a:off x="1970260" y="2080678"/>
            <a:ext cx="3028952" cy="3408363"/>
            <a:chOff x="1056" y="1183"/>
            <a:chExt cx="1908" cy="2147"/>
          </a:xfrm>
        </p:grpSpPr>
        <p:sp>
          <p:nvSpPr>
            <p:cNvPr id="1604620" name="Freeform 12"/>
            <p:cNvSpPr>
              <a:spLocks/>
            </p:cNvSpPr>
            <p:nvPr/>
          </p:nvSpPr>
          <p:spPr bwMode="auto">
            <a:xfrm>
              <a:off x="2430" y="3165"/>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04621" name="Freeform 13"/>
            <p:cNvSpPr>
              <a:spLocks noEditPoints="1"/>
            </p:cNvSpPr>
            <p:nvPr/>
          </p:nvSpPr>
          <p:spPr bwMode="auto">
            <a:xfrm>
              <a:off x="2518" y="3237"/>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nvGrpSpPr>
            <p:cNvPr id="3" name="Group 14"/>
            <p:cNvGrpSpPr>
              <a:grpSpLocks/>
            </p:cNvGrpSpPr>
            <p:nvPr/>
          </p:nvGrpSpPr>
          <p:grpSpPr bwMode="auto">
            <a:xfrm>
              <a:off x="1056" y="1183"/>
              <a:ext cx="1908" cy="2070"/>
              <a:chOff x="1056" y="1183"/>
              <a:chExt cx="1908" cy="2070"/>
            </a:xfrm>
          </p:grpSpPr>
          <p:sp>
            <p:nvSpPr>
              <p:cNvPr id="1604623" name="Text Box 15"/>
              <p:cNvSpPr txBox="1">
                <a:spLocks noChangeArrowheads="1"/>
              </p:cNvSpPr>
              <p:nvPr/>
            </p:nvSpPr>
            <p:spPr bwMode="auto">
              <a:xfrm>
                <a:off x="2704" y="1200"/>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grpSp>
            <p:nvGrpSpPr>
              <p:cNvPr id="4" name="Group 16"/>
              <p:cNvGrpSpPr>
                <a:grpSpLocks/>
              </p:cNvGrpSpPr>
              <p:nvPr/>
            </p:nvGrpSpPr>
            <p:grpSpPr bwMode="auto">
              <a:xfrm>
                <a:off x="1056" y="1183"/>
                <a:ext cx="1681" cy="2070"/>
                <a:chOff x="1056" y="1183"/>
                <a:chExt cx="1681" cy="2070"/>
              </a:xfrm>
            </p:grpSpPr>
            <p:sp>
              <p:nvSpPr>
                <p:cNvPr id="1604625" name="Line 17"/>
                <p:cNvSpPr>
                  <a:spLocks noChangeShapeType="1"/>
                </p:cNvSpPr>
                <p:nvPr/>
              </p:nvSpPr>
              <p:spPr bwMode="auto">
                <a:xfrm>
                  <a:off x="2592" y="1296"/>
                  <a:ext cx="145" cy="55"/>
                </a:xfrm>
                <a:prstGeom prst="line">
                  <a:avLst/>
                </a:prstGeom>
                <a:noFill/>
                <a:ln w="20638">
                  <a:solidFill>
                    <a:srgbClr val="000000"/>
                  </a:solidFill>
                  <a:round/>
                  <a:headEnd/>
                  <a:tailEnd/>
                </a:ln>
              </p:spPr>
              <p:txBody>
                <a:bodyPr/>
                <a:lstStyle/>
                <a:p>
                  <a:endParaRPr lang="en-US"/>
                </a:p>
              </p:txBody>
            </p:sp>
            <p:sp>
              <p:nvSpPr>
                <p:cNvPr id="1604626" name="Freeform 18"/>
                <p:cNvSpPr>
                  <a:spLocks/>
                </p:cNvSpPr>
                <p:nvPr/>
              </p:nvSpPr>
              <p:spPr bwMode="auto">
                <a:xfrm>
                  <a:off x="1056" y="1200"/>
                  <a:ext cx="1620" cy="2053"/>
                </a:xfrm>
                <a:custGeom>
                  <a:avLst/>
                  <a:gdLst/>
                  <a:ahLst/>
                  <a:cxnLst>
                    <a:cxn ang="0">
                      <a:pos x="1540" y="0"/>
                    </a:cxn>
                    <a:cxn ang="0">
                      <a:pos x="1544" y="220"/>
                    </a:cxn>
                    <a:cxn ang="0">
                      <a:pos x="0" y="220"/>
                    </a:cxn>
                    <a:cxn ang="0">
                      <a:pos x="0" y="2040"/>
                    </a:cxn>
                    <a:cxn ang="0">
                      <a:pos x="1328" y="2040"/>
                    </a:cxn>
                  </a:cxnLst>
                  <a:rect l="0" t="0" r="r" b="b"/>
                  <a:pathLst>
                    <a:path w="1544" h="2040">
                      <a:moveTo>
                        <a:pt x="1540" y="0"/>
                      </a:moveTo>
                      <a:lnTo>
                        <a:pt x="1544" y="220"/>
                      </a:lnTo>
                      <a:lnTo>
                        <a:pt x="0" y="220"/>
                      </a:lnTo>
                      <a:lnTo>
                        <a:pt x="0" y="2040"/>
                      </a:lnTo>
                      <a:lnTo>
                        <a:pt x="1328" y="204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27" name="Text Box 19"/>
                <p:cNvSpPr txBox="1">
                  <a:spLocks noChangeArrowheads="1"/>
                </p:cNvSpPr>
                <p:nvPr/>
              </p:nvSpPr>
              <p:spPr bwMode="auto">
                <a:xfrm>
                  <a:off x="1632" y="1183"/>
                  <a:ext cx="336" cy="212"/>
                </a:xfrm>
                <a:prstGeom prst="rect">
                  <a:avLst/>
                </a:prstGeom>
                <a:noFill/>
                <a:ln w="12700">
                  <a:noFill/>
                  <a:miter lim="800000"/>
                  <a:headEnd/>
                  <a:tailEnd/>
                </a:ln>
                <a:effectLst/>
              </p:spPr>
              <p:txBody>
                <a:bodyPr wrap="none">
                  <a:spAutoFit/>
                </a:bodyPr>
                <a:lstStyle/>
                <a:p>
                  <a:r>
                    <a:rPr lang="en-US" sz="1600">
                      <a:solidFill>
                        <a:schemeClr val="tx1"/>
                      </a:solidFill>
                    </a:rPr>
                    <a:t>Tag</a:t>
                  </a:r>
                </a:p>
              </p:txBody>
            </p:sp>
          </p:grpSp>
        </p:grpSp>
      </p:grpSp>
      <p:grpSp>
        <p:nvGrpSpPr>
          <p:cNvPr id="5" name="Group 20"/>
          <p:cNvGrpSpPr>
            <a:grpSpLocks/>
          </p:cNvGrpSpPr>
          <p:nvPr/>
        </p:nvGrpSpPr>
        <p:grpSpPr bwMode="auto">
          <a:xfrm>
            <a:off x="2321098" y="2107666"/>
            <a:ext cx="3756023" cy="1820862"/>
            <a:chOff x="1277" y="1200"/>
            <a:chExt cx="2366" cy="1147"/>
          </a:xfrm>
        </p:grpSpPr>
        <p:sp>
          <p:nvSpPr>
            <p:cNvPr id="1604629" name="Line 21"/>
            <p:cNvSpPr>
              <a:spLocks noChangeShapeType="1"/>
            </p:cNvSpPr>
            <p:nvPr/>
          </p:nvSpPr>
          <p:spPr bwMode="auto">
            <a:xfrm>
              <a:off x="3282" y="1291"/>
              <a:ext cx="148" cy="57"/>
            </a:xfrm>
            <a:prstGeom prst="line">
              <a:avLst/>
            </a:prstGeom>
            <a:noFill/>
            <a:ln w="20638">
              <a:solidFill>
                <a:srgbClr val="000000"/>
              </a:solidFill>
              <a:round/>
              <a:headEnd/>
              <a:tailEnd/>
            </a:ln>
          </p:spPr>
          <p:txBody>
            <a:bodyPr/>
            <a:lstStyle/>
            <a:p>
              <a:endParaRPr lang="en-US"/>
            </a:p>
          </p:txBody>
        </p:sp>
        <p:sp>
          <p:nvSpPr>
            <p:cNvPr id="1604630" name="Freeform 22"/>
            <p:cNvSpPr>
              <a:spLocks/>
            </p:cNvSpPr>
            <p:nvPr/>
          </p:nvSpPr>
          <p:spPr bwMode="auto">
            <a:xfrm>
              <a:off x="1277" y="1206"/>
              <a:ext cx="2053" cy="1141"/>
            </a:xfrm>
            <a:custGeom>
              <a:avLst/>
              <a:gdLst/>
              <a:ahLst/>
              <a:cxnLst>
                <a:cxn ang="0">
                  <a:pos x="1974" y="0"/>
                </a:cxn>
                <a:cxn ang="0">
                  <a:pos x="1974" y="358"/>
                </a:cxn>
                <a:cxn ang="0">
                  <a:pos x="0" y="358"/>
                </a:cxn>
                <a:cxn ang="0">
                  <a:pos x="0" y="1110"/>
                </a:cxn>
                <a:cxn ang="0">
                  <a:pos x="884" y="1110"/>
                </a:cxn>
              </a:cxnLst>
              <a:rect l="0" t="0" r="r" b="b"/>
              <a:pathLst>
                <a:path w="1974" h="1110">
                  <a:moveTo>
                    <a:pt x="1974" y="0"/>
                  </a:moveTo>
                  <a:lnTo>
                    <a:pt x="1974" y="358"/>
                  </a:lnTo>
                  <a:lnTo>
                    <a:pt x="0" y="358"/>
                  </a:lnTo>
                  <a:lnTo>
                    <a:pt x="0" y="1110"/>
                  </a:lnTo>
                  <a:lnTo>
                    <a:pt x="884" y="111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31" name="Text Box 23"/>
            <p:cNvSpPr txBox="1">
              <a:spLocks noChangeArrowheads="1"/>
            </p:cNvSpPr>
            <p:nvPr/>
          </p:nvSpPr>
          <p:spPr bwMode="auto">
            <a:xfrm>
              <a:off x="3383" y="1200"/>
              <a:ext cx="260" cy="213"/>
            </a:xfrm>
            <a:prstGeom prst="rect">
              <a:avLst/>
            </a:prstGeom>
            <a:noFill/>
            <a:ln w="12700">
              <a:noFill/>
              <a:miter lim="800000"/>
              <a:headEnd/>
              <a:tailEnd/>
            </a:ln>
            <a:effectLst/>
          </p:spPr>
          <p:txBody>
            <a:bodyPr wrap="none">
              <a:spAutoFit/>
            </a:bodyPr>
            <a:lstStyle/>
            <a:p>
              <a:r>
                <a:rPr lang="en-US" sz="1600" dirty="0">
                  <a:solidFill>
                    <a:schemeClr val="tx1"/>
                  </a:solidFill>
                </a:rPr>
                <a:t>10</a:t>
              </a:r>
            </a:p>
          </p:txBody>
        </p:sp>
        <p:sp>
          <p:nvSpPr>
            <p:cNvPr id="1604632" name="Text Box 24"/>
            <p:cNvSpPr txBox="1">
              <a:spLocks noChangeArrowheads="1"/>
            </p:cNvSpPr>
            <p:nvPr/>
          </p:nvSpPr>
          <p:spPr bwMode="auto">
            <a:xfrm>
              <a:off x="2754" y="1370"/>
              <a:ext cx="429" cy="212"/>
            </a:xfrm>
            <a:prstGeom prst="rect">
              <a:avLst/>
            </a:prstGeom>
            <a:noFill/>
            <a:ln w="12700">
              <a:noFill/>
              <a:miter lim="800000"/>
              <a:headEnd/>
              <a:tailEnd/>
            </a:ln>
            <a:effectLst/>
          </p:spPr>
          <p:txBody>
            <a:bodyPr wrap="none">
              <a:spAutoFit/>
            </a:bodyPr>
            <a:lstStyle/>
            <a:p>
              <a:r>
                <a:rPr lang="en-US" sz="1600">
                  <a:solidFill>
                    <a:schemeClr val="tx1"/>
                  </a:solidFill>
                </a:rPr>
                <a:t>Index</a:t>
              </a:r>
            </a:p>
          </p:txBody>
        </p:sp>
      </p:grpSp>
      <p:grpSp>
        <p:nvGrpSpPr>
          <p:cNvPr id="6" name="Group 25"/>
          <p:cNvGrpSpPr>
            <a:grpSpLocks/>
          </p:cNvGrpSpPr>
          <p:nvPr/>
        </p:nvGrpSpPr>
        <p:grpSpPr bwMode="auto">
          <a:xfrm>
            <a:off x="2913235" y="2785528"/>
            <a:ext cx="4267200" cy="2135188"/>
            <a:chOff x="1650" y="1627"/>
            <a:chExt cx="2688" cy="1345"/>
          </a:xfrm>
        </p:grpSpPr>
        <p:sp>
          <p:nvSpPr>
            <p:cNvPr id="1604634" name="Freeform 26"/>
            <p:cNvSpPr>
              <a:spLocks/>
            </p:cNvSpPr>
            <p:nvPr/>
          </p:nvSpPr>
          <p:spPr bwMode="auto">
            <a:xfrm>
              <a:off x="2208" y="1824"/>
              <a:ext cx="2130" cy="1103"/>
            </a:xfrm>
            <a:custGeom>
              <a:avLst/>
              <a:gdLst/>
              <a:ahLst/>
              <a:cxnLst>
                <a:cxn ang="0">
                  <a:pos x="1608" y="1101"/>
                </a:cxn>
                <a:cxn ang="0">
                  <a:pos x="1608" y="0"/>
                </a:cxn>
                <a:cxn ang="0">
                  <a:pos x="0" y="0"/>
                </a:cxn>
                <a:cxn ang="0">
                  <a:pos x="0" y="1103"/>
                </a:cxn>
                <a:cxn ang="0">
                  <a:pos x="1608" y="1103"/>
                </a:cxn>
                <a:cxn ang="0">
                  <a:pos x="1608" y="1103"/>
                </a:cxn>
              </a:cxnLst>
              <a:rect l="0" t="0" r="r" b="b"/>
              <a:pathLst>
                <a:path w="1608" h="1103">
                  <a:moveTo>
                    <a:pt x="1608" y="1101"/>
                  </a:moveTo>
                  <a:lnTo>
                    <a:pt x="1608" y="0"/>
                  </a:lnTo>
                  <a:lnTo>
                    <a:pt x="0" y="0"/>
                  </a:lnTo>
                  <a:lnTo>
                    <a:pt x="0" y="1103"/>
                  </a:lnTo>
                  <a:lnTo>
                    <a:pt x="1608" y="1103"/>
                  </a:lnTo>
                  <a:lnTo>
                    <a:pt x="1608" y="1103"/>
                  </a:lnTo>
                </a:path>
              </a:pathLst>
            </a:custGeom>
            <a:noFill/>
            <a:ln w="20638">
              <a:solidFill>
                <a:srgbClr val="000000"/>
              </a:solidFill>
              <a:prstDash val="solid"/>
              <a:round/>
              <a:headEnd/>
              <a:tailEnd/>
            </a:ln>
          </p:spPr>
          <p:txBody>
            <a:bodyPr/>
            <a:lstStyle/>
            <a:p>
              <a:endParaRPr lang="en-US"/>
            </a:p>
          </p:txBody>
        </p:sp>
        <p:sp>
          <p:nvSpPr>
            <p:cNvPr id="1604635" name="Freeform 27"/>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04636" name="Freeform 28"/>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04637" name="Line 29"/>
            <p:cNvSpPr>
              <a:spLocks noChangeShapeType="1"/>
            </p:cNvSpPr>
            <p:nvPr/>
          </p:nvSpPr>
          <p:spPr bwMode="auto">
            <a:xfrm flipH="1">
              <a:off x="2208" y="1920"/>
              <a:ext cx="2130" cy="2"/>
            </a:xfrm>
            <a:prstGeom prst="line">
              <a:avLst/>
            </a:prstGeom>
            <a:noFill/>
            <a:ln w="20638">
              <a:solidFill>
                <a:srgbClr val="000000"/>
              </a:solidFill>
              <a:round/>
              <a:headEnd/>
              <a:tailEnd/>
            </a:ln>
          </p:spPr>
          <p:txBody>
            <a:bodyPr/>
            <a:lstStyle/>
            <a:p>
              <a:endParaRPr lang="en-US"/>
            </a:p>
          </p:txBody>
        </p:sp>
        <p:sp>
          <p:nvSpPr>
            <p:cNvPr id="1604638" name="Line 30"/>
            <p:cNvSpPr>
              <a:spLocks noChangeShapeType="1"/>
            </p:cNvSpPr>
            <p:nvPr/>
          </p:nvSpPr>
          <p:spPr bwMode="auto">
            <a:xfrm flipH="1">
              <a:off x="2208" y="2044"/>
              <a:ext cx="2130" cy="2"/>
            </a:xfrm>
            <a:prstGeom prst="line">
              <a:avLst/>
            </a:prstGeom>
            <a:noFill/>
            <a:ln w="20638">
              <a:solidFill>
                <a:srgbClr val="000000"/>
              </a:solidFill>
              <a:round/>
              <a:headEnd/>
              <a:tailEnd/>
            </a:ln>
          </p:spPr>
          <p:txBody>
            <a:bodyPr/>
            <a:lstStyle/>
            <a:p>
              <a:endParaRPr lang="en-US"/>
            </a:p>
          </p:txBody>
        </p:sp>
        <p:sp>
          <p:nvSpPr>
            <p:cNvPr id="1604639" name="Line 31"/>
            <p:cNvSpPr>
              <a:spLocks noChangeShapeType="1"/>
            </p:cNvSpPr>
            <p:nvPr/>
          </p:nvSpPr>
          <p:spPr bwMode="auto">
            <a:xfrm flipH="1">
              <a:off x="2208" y="2154"/>
              <a:ext cx="2130" cy="1"/>
            </a:xfrm>
            <a:prstGeom prst="line">
              <a:avLst/>
            </a:prstGeom>
            <a:noFill/>
            <a:ln w="20638">
              <a:solidFill>
                <a:srgbClr val="000000"/>
              </a:solidFill>
              <a:round/>
              <a:headEnd/>
              <a:tailEnd/>
            </a:ln>
          </p:spPr>
          <p:txBody>
            <a:bodyPr/>
            <a:lstStyle/>
            <a:p>
              <a:endParaRPr lang="en-US"/>
            </a:p>
          </p:txBody>
        </p:sp>
        <p:sp>
          <p:nvSpPr>
            <p:cNvPr id="1604640" name="Line 32"/>
            <p:cNvSpPr>
              <a:spLocks noChangeShapeType="1"/>
            </p:cNvSpPr>
            <p:nvPr/>
          </p:nvSpPr>
          <p:spPr bwMode="auto">
            <a:xfrm flipH="1">
              <a:off x="2208" y="2373"/>
              <a:ext cx="2130" cy="1"/>
            </a:xfrm>
            <a:prstGeom prst="line">
              <a:avLst/>
            </a:prstGeom>
            <a:noFill/>
            <a:ln w="20638">
              <a:solidFill>
                <a:srgbClr val="000000"/>
              </a:solidFill>
              <a:round/>
              <a:headEnd/>
              <a:tailEnd/>
            </a:ln>
          </p:spPr>
          <p:txBody>
            <a:bodyPr/>
            <a:lstStyle/>
            <a:p>
              <a:endParaRPr lang="en-US"/>
            </a:p>
          </p:txBody>
        </p:sp>
        <p:sp>
          <p:nvSpPr>
            <p:cNvPr id="1604641" name="Line 33"/>
            <p:cNvSpPr>
              <a:spLocks noChangeShapeType="1"/>
            </p:cNvSpPr>
            <p:nvPr/>
          </p:nvSpPr>
          <p:spPr bwMode="auto">
            <a:xfrm flipH="1">
              <a:off x="2208" y="2483"/>
              <a:ext cx="2130" cy="1"/>
            </a:xfrm>
            <a:prstGeom prst="line">
              <a:avLst/>
            </a:prstGeom>
            <a:noFill/>
            <a:ln w="20638">
              <a:solidFill>
                <a:srgbClr val="000000"/>
              </a:solidFill>
              <a:round/>
              <a:headEnd/>
              <a:tailEnd/>
            </a:ln>
          </p:spPr>
          <p:txBody>
            <a:bodyPr/>
            <a:lstStyle/>
            <a:p>
              <a:endParaRPr lang="en-US"/>
            </a:p>
          </p:txBody>
        </p:sp>
        <p:sp>
          <p:nvSpPr>
            <p:cNvPr id="1604642" name="Line 34"/>
            <p:cNvSpPr>
              <a:spLocks noChangeShapeType="1"/>
            </p:cNvSpPr>
            <p:nvPr/>
          </p:nvSpPr>
          <p:spPr bwMode="auto">
            <a:xfrm flipH="1">
              <a:off x="2208" y="2593"/>
              <a:ext cx="2130" cy="1"/>
            </a:xfrm>
            <a:prstGeom prst="line">
              <a:avLst/>
            </a:prstGeom>
            <a:noFill/>
            <a:ln w="20638">
              <a:solidFill>
                <a:srgbClr val="000000"/>
              </a:solidFill>
              <a:round/>
              <a:headEnd/>
              <a:tailEnd/>
            </a:ln>
          </p:spPr>
          <p:txBody>
            <a:bodyPr/>
            <a:lstStyle/>
            <a:p>
              <a:endParaRPr lang="en-US"/>
            </a:p>
          </p:txBody>
        </p:sp>
        <p:sp>
          <p:nvSpPr>
            <p:cNvPr id="1604643" name="Line 35"/>
            <p:cNvSpPr>
              <a:spLocks noChangeShapeType="1"/>
            </p:cNvSpPr>
            <p:nvPr/>
          </p:nvSpPr>
          <p:spPr bwMode="auto">
            <a:xfrm flipH="1">
              <a:off x="2208" y="2703"/>
              <a:ext cx="2130" cy="1"/>
            </a:xfrm>
            <a:prstGeom prst="line">
              <a:avLst/>
            </a:prstGeom>
            <a:noFill/>
            <a:ln w="20638">
              <a:solidFill>
                <a:srgbClr val="000000"/>
              </a:solidFill>
              <a:round/>
              <a:headEnd/>
              <a:tailEnd/>
            </a:ln>
          </p:spPr>
          <p:txBody>
            <a:bodyPr/>
            <a:lstStyle/>
            <a:p>
              <a:endParaRPr lang="en-US"/>
            </a:p>
          </p:txBody>
        </p:sp>
        <p:sp>
          <p:nvSpPr>
            <p:cNvPr id="1604644" name="Line 36"/>
            <p:cNvSpPr>
              <a:spLocks noChangeShapeType="1"/>
            </p:cNvSpPr>
            <p:nvPr/>
          </p:nvSpPr>
          <p:spPr bwMode="auto">
            <a:xfrm flipH="1">
              <a:off x="2208" y="2813"/>
              <a:ext cx="2130" cy="1"/>
            </a:xfrm>
            <a:prstGeom prst="line">
              <a:avLst/>
            </a:prstGeom>
            <a:noFill/>
            <a:ln w="20638">
              <a:solidFill>
                <a:srgbClr val="000000"/>
              </a:solidFill>
              <a:round/>
              <a:headEnd/>
              <a:tailEnd/>
            </a:ln>
          </p:spPr>
          <p:txBody>
            <a:bodyPr/>
            <a:lstStyle/>
            <a:p>
              <a:endParaRPr lang="en-US"/>
            </a:p>
          </p:txBody>
        </p:sp>
        <p:sp>
          <p:nvSpPr>
            <p:cNvPr id="1604645" name="Line 37"/>
            <p:cNvSpPr>
              <a:spLocks noChangeShapeType="1"/>
            </p:cNvSpPr>
            <p:nvPr/>
          </p:nvSpPr>
          <p:spPr bwMode="auto">
            <a:xfrm>
              <a:off x="2299" y="1830"/>
              <a:ext cx="5" cy="1100"/>
            </a:xfrm>
            <a:prstGeom prst="line">
              <a:avLst/>
            </a:prstGeom>
            <a:noFill/>
            <a:ln w="20638">
              <a:solidFill>
                <a:srgbClr val="000000"/>
              </a:solidFill>
              <a:round/>
              <a:headEnd/>
              <a:tailEnd/>
            </a:ln>
          </p:spPr>
          <p:txBody>
            <a:bodyPr/>
            <a:lstStyle/>
            <a:p>
              <a:endParaRPr lang="en-US"/>
            </a:p>
          </p:txBody>
        </p:sp>
        <p:sp>
          <p:nvSpPr>
            <p:cNvPr id="1604646" name="Line 38"/>
            <p:cNvSpPr>
              <a:spLocks noChangeShapeType="1"/>
            </p:cNvSpPr>
            <p:nvPr/>
          </p:nvSpPr>
          <p:spPr bwMode="auto">
            <a:xfrm>
              <a:off x="3186" y="1819"/>
              <a:ext cx="1" cy="1106"/>
            </a:xfrm>
            <a:prstGeom prst="line">
              <a:avLst/>
            </a:prstGeom>
            <a:noFill/>
            <a:ln w="20638">
              <a:solidFill>
                <a:srgbClr val="000000"/>
              </a:solidFill>
              <a:round/>
              <a:headEnd/>
              <a:tailEnd/>
            </a:ln>
          </p:spPr>
          <p:txBody>
            <a:bodyPr/>
            <a:lstStyle/>
            <a:p>
              <a:endParaRPr lang="en-US"/>
            </a:p>
          </p:txBody>
        </p:sp>
        <p:sp>
          <p:nvSpPr>
            <p:cNvPr id="1604647" name="Text Box 39"/>
            <p:cNvSpPr txBox="1">
              <a:spLocks noChangeArrowheads="1"/>
            </p:cNvSpPr>
            <p:nvPr/>
          </p:nvSpPr>
          <p:spPr bwMode="auto">
            <a:xfrm>
              <a:off x="3522" y="1627"/>
              <a:ext cx="352" cy="192"/>
            </a:xfrm>
            <a:prstGeom prst="rect">
              <a:avLst/>
            </a:prstGeom>
            <a:noFill/>
            <a:ln w="12700">
              <a:noFill/>
              <a:miter lim="800000"/>
              <a:headEnd/>
              <a:tailEnd/>
            </a:ln>
            <a:effectLst/>
          </p:spPr>
          <p:txBody>
            <a:bodyPr wrap="none">
              <a:spAutoFit/>
            </a:bodyPr>
            <a:lstStyle/>
            <a:p>
              <a:r>
                <a:rPr lang="en-US" sz="1400">
                  <a:solidFill>
                    <a:schemeClr val="tx1"/>
                  </a:solidFill>
                </a:rPr>
                <a:t>Data</a:t>
              </a:r>
            </a:p>
          </p:txBody>
        </p:sp>
        <p:sp>
          <p:nvSpPr>
            <p:cNvPr id="1604648" name="Text Box 40"/>
            <p:cNvSpPr txBox="1">
              <a:spLocks noChangeArrowheads="1"/>
            </p:cNvSpPr>
            <p:nvPr/>
          </p:nvSpPr>
          <p:spPr bwMode="auto">
            <a:xfrm>
              <a:off x="1650" y="1627"/>
              <a:ext cx="451" cy="192"/>
            </a:xfrm>
            <a:prstGeom prst="rect">
              <a:avLst/>
            </a:prstGeom>
            <a:noFill/>
            <a:ln w="12700">
              <a:noFill/>
              <a:miter lim="800000"/>
              <a:headEnd/>
              <a:tailEnd/>
            </a:ln>
            <a:effectLst/>
          </p:spPr>
          <p:txBody>
            <a:bodyPr wrap="none">
              <a:spAutoFit/>
            </a:bodyPr>
            <a:lstStyle/>
            <a:p>
              <a:r>
                <a:rPr lang="en-US" sz="1400">
                  <a:solidFill>
                    <a:schemeClr val="tx1"/>
                  </a:solidFill>
                </a:rPr>
                <a:t>  Index</a:t>
              </a:r>
            </a:p>
          </p:txBody>
        </p:sp>
        <p:sp>
          <p:nvSpPr>
            <p:cNvPr id="1604649" name="Text Box 41"/>
            <p:cNvSpPr txBox="1">
              <a:spLocks noChangeArrowheads="1"/>
            </p:cNvSpPr>
            <p:nvPr/>
          </p:nvSpPr>
          <p:spPr bwMode="auto">
            <a:xfrm>
              <a:off x="2466" y="1627"/>
              <a:ext cx="308" cy="192"/>
            </a:xfrm>
            <a:prstGeom prst="rect">
              <a:avLst/>
            </a:prstGeom>
            <a:noFill/>
            <a:ln w="12700">
              <a:noFill/>
              <a:miter lim="800000"/>
              <a:headEnd/>
              <a:tailEnd/>
            </a:ln>
            <a:effectLst/>
          </p:spPr>
          <p:txBody>
            <a:bodyPr wrap="none">
              <a:spAutoFit/>
            </a:bodyPr>
            <a:lstStyle/>
            <a:p>
              <a:r>
                <a:rPr lang="en-US" sz="1400">
                  <a:solidFill>
                    <a:schemeClr val="tx1"/>
                  </a:solidFill>
                </a:rPr>
                <a:t>Tag</a:t>
              </a:r>
            </a:p>
          </p:txBody>
        </p:sp>
        <p:sp>
          <p:nvSpPr>
            <p:cNvPr id="1604650" name="Text Box 42"/>
            <p:cNvSpPr txBox="1">
              <a:spLocks noChangeArrowheads="1"/>
            </p:cNvSpPr>
            <p:nvPr/>
          </p:nvSpPr>
          <p:spPr bwMode="auto">
            <a:xfrm>
              <a:off x="2034" y="1627"/>
              <a:ext cx="340" cy="194"/>
            </a:xfrm>
            <a:prstGeom prst="rect">
              <a:avLst/>
            </a:prstGeom>
            <a:noFill/>
            <a:ln w="12700">
              <a:noFill/>
              <a:miter lim="800000"/>
              <a:headEnd/>
              <a:tailEnd/>
            </a:ln>
            <a:effectLst/>
          </p:spPr>
          <p:txBody>
            <a:bodyPr wrap="none">
              <a:spAutoFit/>
            </a:bodyPr>
            <a:lstStyle/>
            <a:p>
              <a:r>
                <a:rPr lang="en-US" sz="1400" dirty="0">
                  <a:solidFill>
                    <a:srgbClr val="0000FF"/>
                  </a:solidFill>
                </a:rPr>
                <a:t>Valid</a:t>
              </a:r>
            </a:p>
          </p:txBody>
        </p:sp>
        <p:sp>
          <p:nvSpPr>
            <p:cNvPr id="1604651" name="Text Box 43"/>
            <p:cNvSpPr txBox="1">
              <a:spLocks noChangeArrowheads="1"/>
            </p:cNvSpPr>
            <p:nvPr/>
          </p:nvSpPr>
          <p:spPr bwMode="auto">
            <a:xfrm>
              <a:off x="1746" y="1771"/>
              <a:ext cx="328" cy="1201"/>
            </a:xfrm>
            <a:prstGeom prst="rect">
              <a:avLst/>
            </a:prstGeom>
            <a:noFill/>
            <a:ln w="12700">
              <a:noFill/>
              <a:miter lim="800000"/>
              <a:headEnd/>
              <a:tailEnd/>
            </a:ln>
            <a:effectLst/>
          </p:spPr>
          <p:txBody>
            <a:bodyPr wrap="none">
              <a:spAutoFit/>
            </a:bodyPr>
            <a:lstStyle/>
            <a:p>
              <a:pPr algn="r">
                <a:lnSpc>
                  <a:spcPct val="110000"/>
                </a:lnSpc>
              </a:pPr>
              <a:r>
                <a:rPr lang="en-US" sz="1200">
                  <a:solidFill>
                    <a:schemeClr val="tx1"/>
                  </a:solidFill>
                </a:rPr>
                <a:t>0</a:t>
              </a:r>
            </a:p>
            <a:p>
              <a:pPr algn="r">
                <a:lnSpc>
                  <a:spcPct val="110000"/>
                </a:lnSpc>
              </a:pPr>
              <a:r>
                <a:rPr lang="en-US" sz="1200">
                  <a:solidFill>
                    <a:schemeClr val="tx1"/>
                  </a:solidFill>
                </a:rPr>
                <a:t>1</a:t>
              </a:r>
            </a:p>
            <a:p>
              <a:pPr algn="r">
                <a:lnSpc>
                  <a:spcPct val="110000"/>
                </a:lnSpc>
              </a:pPr>
              <a:r>
                <a:rPr lang="en-US" sz="1200">
                  <a:solidFill>
                    <a:schemeClr val="tx1"/>
                  </a:solidFill>
                </a:rPr>
                <a:t>2</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1021</a:t>
              </a:r>
            </a:p>
            <a:p>
              <a:pPr algn="r">
                <a:lnSpc>
                  <a:spcPct val="110000"/>
                </a:lnSpc>
              </a:pPr>
              <a:r>
                <a:rPr lang="en-US" sz="1200">
                  <a:solidFill>
                    <a:schemeClr val="tx1"/>
                  </a:solidFill>
                </a:rPr>
                <a:t>1022</a:t>
              </a:r>
            </a:p>
            <a:p>
              <a:pPr algn="r">
                <a:lnSpc>
                  <a:spcPct val="110000"/>
                </a:lnSpc>
              </a:pPr>
              <a:r>
                <a:rPr lang="en-US" sz="1200">
                  <a:solidFill>
                    <a:schemeClr val="tx1"/>
                  </a:solidFill>
                </a:rPr>
                <a:t>1023</a:t>
              </a:r>
            </a:p>
          </p:txBody>
        </p:sp>
      </p:grpSp>
      <p:grpSp>
        <p:nvGrpSpPr>
          <p:cNvPr id="7" name="Group 44"/>
          <p:cNvGrpSpPr>
            <a:grpSpLocks/>
          </p:cNvGrpSpPr>
          <p:nvPr/>
        </p:nvGrpSpPr>
        <p:grpSpPr bwMode="auto">
          <a:xfrm>
            <a:off x="3583160" y="1413928"/>
            <a:ext cx="3900488" cy="709613"/>
            <a:chOff x="2072" y="763"/>
            <a:chExt cx="2457" cy="447"/>
          </a:xfrm>
        </p:grpSpPr>
        <p:sp>
          <p:nvSpPr>
            <p:cNvPr id="1604653" name="Line 45"/>
            <p:cNvSpPr>
              <a:spLocks noChangeShapeType="1"/>
            </p:cNvSpPr>
            <p:nvPr/>
          </p:nvSpPr>
          <p:spPr bwMode="auto">
            <a:xfrm flipV="1">
              <a:off x="3026" y="1061"/>
              <a:ext cx="3" cy="149"/>
            </a:xfrm>
            <a:prstGeom prst="line">
              <a:avLst/>
            </a:prstGeom>
            <a:noFill/>
            <a:ln w="20638">
              <a:solidFill>
                <a:srgbClr val="000000"/>
              </a:solidFill>
              <a:round/>
              <a:headEnd/>
              <a:tailEnd/>
            </a:ln>
          </p:spPr>
          <p:txBody>
            <a:bodyPr/>
            <a:lstStyle/>
            <a:p>
              <a:endParaRPr lang="en-US"/>
            </a:p>
          </p:txBody>
        </p:sp>
        <p:sp>
          <p:nvSpPr>
            <p:cNvPr id="1604654" name="Line 46"/>
            <p:cNvSpPr>
              <a:spLocks noChangeShapeType="1"/>
            </p:cNvSpPr>
            <p:nvPr/>
          </p:nvSpPr>
          <p:spPr bwMode="auto">
            <a:xfrm flipV="1">
              <a:off x="3570" y="1051"/>
              <a:ext cx="1" cy="145"/>
            </a:xfrm>
            <a:prstGeom prst="line">
              <a:avLst/>
            </a:prstGeom>
            <a:noFill/>
            <a:ln w="20638">
              <a:solidFill>
                <a:srgbClr val="000000"/>
              </a:solidFill>
              <a:round/>
              <a:headEnd/>
              <a:tailEnd/>
            </a:ln>
          </p:spPr>
          <p:txBody>
            <a:bodyPr/>
            <a:lstStyle/>
            <a:p>
              <a:endParaRPr lang="en-US"/>
            </a:p>
          </p:txBody>
        </p:sp>
        <p:sp>
          <p:nvSpPr>
            <p:cNvPr id="1604655" name="Freeform 47"/>
            <p:cNvSpPr>
              <a:spLocks/>
            </p:cNvSpPr>
            <p:nvPr/>
          </p:nvSpPr>
          <p:spPr bwMode="auto">
            <a:xfrm>
              <a:off x="2158" y="1059"/>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04656" name="Text Box 48"/>
            <p:cNvSpPr txBox="1">
              <a:spLocks noChangeArrowheads="1"/>
            </p:cNvSpPr>
            <p:nvPr/>
          </p:nvSpPr>
          <p:spPr bwMode="auto">
            <a:xfrm>
              <a:off x="2072" y="896"/>
              <a:ext cx="1786" cy="154"/>
            </a:xfrm>
            <a:prstGeom prst="rect">
              <a:avLst/>
            </a:prstGeom>
            <a:noFill/>
            <a:ln w="12700">
              <a:noFill/>
              <a:miter lim="800000"/>
              <a:headEnd/>
              <a:tailEnd/>
            </a:ln>
            <a:effectLst/>
          </p:spPr>
          <p:txBody>
            <a:bodyPr>
              <a:spAutoFit/>
            </a:bodyPr>
            <a:lstStyle/>
            <a:p>
              <a:r>
                <a:rPr lang="en-US" sz="1000" dirty="0">
                  <a:solidFill>
                    <a:schemeClr val="tx1"/>
                  </a:solidFill>
                </a:rPr>
                <a:t>31 30       . . .       </a:t>
              </a:r>
              <a:r>
                <a:rPr lang="en-US" sz="1000" dirty="0" smtClean="0">
                  <a:solidFill>
                    <a:schemeClr val="tx1"/>
                  </a:solidFill>
                </a:rPr>
                <a:t>          13 </a:t>
              </a:r>
              <a:r>
                <a:rPr lang="en-US" sz="1000" dirty="0">
                  <a:solidFill>
                    <a:schemeClr val="tx1"/>
                  </a:solidFill>
                </a:rPr>
                <a:t>12  11     . . .       </a:t>
              </a:r>
              <a:r>
                <a:rPr lang="en-US" sz="1000" dirty="0" smtClean="0">
                  <a:solidFill>
                    <a:schemeClr val="tx1"/>
                  </a:solidFill>
                </a:rPr>
                <a:t>   2  </a:t>
              </a:r>
              <a:r>
                <a:rPr lang="en-US" sz="1000" dirty="0">
                  <a:solidFill>
                    <a:schemeClr val="tx1"/>
                  </a:solidFill>
                </a:rPr>
                <a:t>1  0</a:t>
              </a:r>
            </a:p>
          </p:txBody>
        </p:sp>
        <p:sp>
          <p:nvSpPr>
            <p:cNvPr id="1604657" name="Text Box 49"/>
            <p:cNvSpPr txBox="1">
              <a:spLocks noChangeArrowheads="1"/>
            </p:cNvSpPr>
            <p:nvPr/>
          </p:nvSpPr>
          <p:spPr bwMode="auto">
            <a:xfrm>
              <a:off x="3810" y="763"/>
              <a:ext cx="719" cy="213"/>
            </a:xfrm>
            <a:prstGeom prst="rect">
              <a:avLst/>
            </a:prstGeom>
            <a:noFill/>
            <a:ln w="12700">
              <a:noFill/>
              <a:miter lim="800000"/>
              <a:headEnd/>
              <a:tailEnd/>
            </a:ln>
            <a:effectLst/>
          </p:spPr>
          <p:txBody>
            <a:bodyPr wrap="square">
              <a:spAutoFit/>
            </a:bodyPr>
            <a:lstStyle/>
            <a:p>
              <a:r>
                <a:rPr lang="en-US" sz="1600" dirty="0" smtClean="0">
                  <a:solidFill>
                    <a:schemeClr val="tx1"/>
                  </a:solidFill>
                </a:rPr>
                <a:t>Block offset</a:t>
              </a:r>
              <a:endParaRPr lang="en-US" sz="1600" dirty="0">
                <a:solidFill>
                  <a:schemeClr val="tx1"/>
                </a:solidFill>
              </a:endParaRPr>
            </a:p>
          </p:txBody>
        </p:sp>
        <p:sp>
          <p:nvSpPr>
            <p:cNvPr id="1604658" name="Line 50"/>
            <p:cNvSpPr>
              <a:spLocks noChangeShapeType="1"/>
            </p:cNvSpPr>
            <p:nvPr/>
          </p:nvSpPr>
          <p:spPr bwMode="auto">
            <a:xfrm flipH="1">
              <a:off x="3666" y="955"/>
              <a:ext cx="192" cy="192"/>
            </a:xfrm>
            <a:prstGeom prst="line">
              <a:avLst/>
            </a:prstGeom>
            <a:noFill/>
            <a:ln w="12700">
              <a:solidFill>
                <a:schemeClr val="tx1"/>
              </a:solidFill>
              <a:round/>
              <a:headEnd/>
              <a:tailEnd type="triangle" w="med" len="med"/>
            </a:ln>
            <a:effectLst/>
          </p:spPr>
          <p:txBody>
            <a:bodyPr/>
            <a:lstStyle/>
            <a:p>
              <a:endParaRPr lang="en-US"/>
            </a:p>
          </p:txBody>
        </p:sp>
      </p:grpSp>
      <p:sp>
        <p:nvSpPr>
          <p:cNvPr id="1604659" name="Rectangle 51"/>
          <p:cNvSpPr>
            <a:spLocks noChangeArrowheads="1"/>
          </p:cNvSpPr>
          <p:nvPr/>
        </p:nvSpPr>
        <p:spPr bwMode="auto">
          <a:xfrm>
            <a:off x="1066800" y="6079067"/>
            <a:ext cx="8077200"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a:t>What kind of locality are we taking advantage of?</a:t>
            </a:r>
          </a:p>
        </p:txBody>
      </p:sp>
      <p:grpSp>
        <p:nvGrpSpPr>
          <p:cNvPr id="8" name="Group 52"/>
          <p:cNvGrpSpPr>
            <a:grpSpLocks/>
          </p:cNvGrpSpPr>
          <p:nvPr/>
        </p:nvGrpSpPr>
        <p:grpSpPr bwMode="auto">
          <a:xfrm>
            <a:off x="4180060" y="3860266"/>
            <a:ext cx="623888" cy="1371600"/>
            <a:chOff x="2477" y="2299"/>
            <a:chExt cx="393" cy="864"/>
          </a:xfrm>
        </p:grpSpPr>
        <p:sp>
          <p:nvSpPr>
            <p:cNvPr id="1604661" name="Line 53"/>
            <p:cNvSpPr>
              <a:spLocks noChangeShapeType="1"/>
            </p:cNvSpPr>
            <p:nvPr/>
          </p:nvSpPr>
          <p:spPr bwMode="auto">
            <a:xfrm>
              <a:off x="2477" y="2976"/>
              <a:ext cx="196" cy="54"/>
            </a:xfrm>
            <a:prstGeom prst="line">
              <a:avLst/>
            </a:prstGeom>
            <a:noFill/>
            <a:ln w="20638">
              <a:solidFill>
                <a:srgbClr val="000000"/>
              </a:solidFill>
              <a:round/>
              <a:headEnd/>
              <a:tailEnd/>
            </a:ln>
          </p:spPr>
          <p:txBody>
            <a:bodyPr/>
            <a:lstStyle/>
            <a:p>
              <a:endParaRPr lang="en-US"/>
            </a:p>
          </p:txBody>
        </p:sp>
        <p:sp>
          <p:nvSpPr>
            <p:cNvPr id="1604662" name="Line 54"/>
            <p:cNvSpPr>
              <a:spLocks noChangeShapeType="1"/>
            </p:cNvSpPr>
            <p:nvPr/>
          </p:nvSpPr>
          <p:spPr bwMode="auto">
            <a:xfrm>
              <a:off x="2562" y="2299"/>
              <a:ext cx="0" cy="864"/>
            </a:xfrm>
            <a:prstGeom prst="line">
              <a:avLst/>
            </a:prstGeom>
            <a:noFill/>
            <a:ln w="38100">
              <a:solidFill>
                <a:srgbClr val="000000"/>
              </a:solidFill>
              <a:round/>
              <a:headEnd type="oval" w="sm" len="sm"/>
              <a:tailEnd type="triangle" w="med" len="med"/>
            </a:ln>
          </p:spPr>
          <p:txBody>
            <a:bodyPr/>
            <a:lstStyle/>
            <a:p>
              <a:endParaRPr lang="en-US"/>
            </a:p>
          </p:txBody>
        </p:sp>
        <p:sp>
          <p:nvSpPr>
            <p:cNvPr id="1604663" name="Text Box 55"/>
            <p:cNvSpPr txBox="1">
              <a:spLocks noChangeArrowheads="1"/>
            </p:cNvSpPr>
            <p:nvPr/>
          </p:nvSpPr>
          <p:spPr bwMode="auto">
            <a:xfrm>
              <a:off x="2610" y="2923"/>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grpSp>
      <p:grpSp>
        <p:nvGrpSpPr>
          <p:cNvPr id="9" name="Group 56"/>
          <p:cNvGrpSpPr>
            <a:grpSpLocks/>
          </p:cNvGrpSpPr>
          <p:nvPr/>
        </p:nvGrpSpPr>
        <p:grpSpPr bwMode="auto">
          <a:xfrm>
            <a:off x="6037435" y="2148941"/>
            <a:ext cx="2060575" cy="3043237"/>
            <a:chOff x="3618" y="1226"/>
            <a:chExt cx="1298" cy="1917"/>
          </a:xfrm>
        </p:grpSpPr>
        <p:sp>
          <p:nvSpPr>
            <p:cNvPr id="1604665" name="Freeform 57"/>
            <p:cNvSpPr>
              <a:spLocks/>
            </p:cNvSpPr>
            <p:nvPr/>
          </p:nvSpPr>
          <p:spPr bwMode="auto">
            <a:xfrm>
              <a:off x="3714" y="1404"/>
              <a:ext cx="996" cy="1739"/>
            </a:xfrm>
            <a:custGeom>
              <a:avLst/>
              <a:gdLst/>
              <a:ahLst/>
              <a:cxnLst>
                <a:cxn ang="0">
                  <a:pos x="0" y="919"/>
                </a:cxn>
                <a:cxn ang="0">
                  <a:pos x="3" y="1739"/>
                </a:cxn>
                <a:cxn ang="0">
                  <a:pos x="1432" y="1739"/>
                </a:cxn>
                <a:cxn ang="0">
                  <a:pos x="1432" y="0"/>
                </a:cxn>
              </a:cxnLst>
              <a:rect l="0" t="0" r="r" b="b"/>
              <a:pathLst>
                <a:path w="1432" h="1739">
                  <a:moveTo>
                    <a:pt x="0" y="919"/>
                  </a:moveTo>
                  <a:lnTo>
                    <a:pt x="3" y="1739"/>
                  </a:lnTo>
                  <a:lnTo>
                    <a:pt x="1432" y="1739"/>
                  </a:lnTo>
                  <a:lnTo>
                    <a:pt x="1432" y="0"/>
                  </a:lnTo>
                </a:path>
              </a:pathLst>
            </a:custGeom>
            <a:noFill/>
            <a:ln w="42926">
              <a:solidFill>
                <a:srgbClr val="000000"/>
              </a:solidFill>
              <a:prstDash val="solid"/>
              <a:round/>
              <a:headEnd type="oval" w="sm" len="sm"/>
              <a:tailEnd type="triangle" w="med" len="med"/>
            </a:ln>
          </p:spPr>
          <p:txBody>
            <a:bodyPr/>
            <a:lstStyle/>
            <a:p>
              <a:endParaRPr lang="en-US"/>
            </a:p>
          </p:txBody>
        </p:sp>
        <p:sp>
          <p:nvSpPr>
            <p:cNvPr id="1604666" name="Line 58"/>
            <p:cNvSpPr>
              <a:spLocks noChangeShapeType="1"/>
            </p:cNvSpPr>
            <p:nvPr/>
          </p:nvSpPr>
          <p:spPr bwMode="auto">
            <a:xfrm>
              <a:off x="3618" y="3019"/>
              <a:ext cx="192" cy="57"/>
            </a:xfrm>
            <a:prstGeom prst="line">
              <a:avLst/>
            </a:prstGeom>
            <a:noFill/>
            <a:ln w="20638">
              <a:solidFill>
                <a:srgbClr val="000000"/>
              </a:solidFill>
              <a:round/>
              <a:headEnd/>
              <a:tailEnd/>
            </a:ln>
          </p:spPr>
          <p:txBody>
            <a:bodyPr/>
            <a:lstStyle/>
            <a:p>
              <a:endParaRPr lang="en-US"/>
            </a:p>
          </p:txBody>
        </p:sp>
        <p:sp>
          <p:nvSpPr>
            <p:cNvPr id="1604667" name="Text Box 59"/>
            <p:cNvSpPr txBox="1">
              <a:spLocks noChangeArrowheads="1"/>
            </p:cNvSpPr>
            <p:nvPr/>
          </p:nvSpPr>
          <p:spPr bwMode="auto">
            <a:xfrm>
              <a:off x="4530" y="1226"/>
              <a:ext cx="386" cy="212"/>
            </a:xfrm>
            <a:prstGeom prst="rect">
              <a:avLst/>
            </a:prstGeom>
            <a:noFill/>
            <a:ln w="12700">
              <a:noFill/>
              <a:miter lim="800000"/>
              <a:headEnd/>
              <a:tailEnd/>
            </a:ln>
            <a:effectLst/>
          </p:spPr>
          <p:txBody>
            <a:bodyPr wrap="none">
              <a:spAutoFit/>
            </a:bodyPr>
            <a:lstStyle/>
            <a:p>
              <a:r>
                <a:rPr lang="en-US" sz="1600">
                  <a:solidFill>
                    <a:schemeClr val="tx1"/>
                  </a:solidFill>
                </a:rPr>
                <a:t>Data</a:t>
              </a:r>
            </a:p>
          </p:txBody>
        </p:sp>
        <p:sp>
          <p:nvSpPr>
            <p:cNvPr id="1604668" name="Text Box 60"/>
            <p:cNvSpPr txBox="1">
              <a:spLocks noChangeArrowheads="1"/>
            </p:cNvSpPr>
            <p:nvPr/>
          </p:nvSpPr>
          <p:spPr bwMode="auto">
            <a:xfrm>
              <a:off x="3762" y="2923"/>
              <a:ext cx="260" cy="213"/>
            </a:xfrm>
            <a:prstGeom prst="rect">
              <a:avLst/>
            </a:prstGeom>
            <a:noFill/>
            <a:ln w="12700">
              <a:noFill/>
              <a:miter lim="800000"/>
              <a:headEnd/>
              <a:tailEnd/>
            </a:ln>
            <a:effectLst/>
          </p:spPr>
          <p:txBody>
            <a:bodyPr wrap="none">
              <a:spAutoFit/>
            </a:bodyPr>
            <a:lstStyle/>
            <a:p>
              <a:r>
                <a:rPr lang="en-US" sz="1600" dirty="0">
                  <a:solidFill>
                    <a:schemeClr val="tx1"/>
                  </a:solidFill>
                </a:rPr>
                <a:t>32</a:t>
              </a:r>
            </a:p>
          </p:txBody>
        </p:sp>
      </p:grpSp>
      <p:grpSp>
        <p:nvGrpSpPr>
          <p:cNvPr id="10" name="Group 5"/>
          <p:cNvGrpSpPr>
            <a:grpSpLocks/>
          </p:cNvGrpSpPr>
          <p:nvPr/>
        </p:nvGrpSpPr>
        <p:grpSpPr bwMode="auto">
          <a:xfrm>
            <a:off x="1436860" y="2183866"/>
            <a:ext cx="2913063" cy="3905250"/>
            <a:chOff x="720" y="1248"/>
            <a:chExt cx="1835" cy="2460"/>
          </a:xfrm>
        </p:grpSpPr>
        <p:sp>
          <p:nvSpPr>
            <p:cNvPr id="1604614" name="Freeform 6"/>
            <p:cNvSpPr>
              <a:spLocks/>
            </p:cNvSpPr>
            <p:nvPr/>
          </p:nvSpPr>
          <p:spPr bwMode="auto">
            <a:xfrm>
              <a:off x="2222" y="3468"/>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04615" name="Line 7"/>
            <p:cNvSpPr>
              <a:spLocks noChangeShapeType="1"/>
            </p:cNvSpPr>
            <p:nvPr/>
          </p:nvSpPr>
          <p:spPr bwMode="auto">
            <a:xfrm>
              <a:off x="2252" y="2316"/>
              <a:ext cx="7" cy="1150"/>
            </a:xfrm>
            <a:prstGeom prst="line">
              <a:avLst/>
            </a:prstGeom>
            <a:noFill/>
            <a:ln w="20701">
              <a:solidFill>
                <a:srgbClr val="000000"/>
              </a:solidFill>
              <a:round/>
              <a:headEnd type="oval" w="sm" len="sm"/>
              <a:tailEnd/>
            </a:ln>
          </p:spPr>
          <p:txBody>
            <a:bodyPr/>
            <a:lstStyle/>
            <a:p>
              <a:endParaRPr lang="en-US"/>
            </a:p>
          </p:txBody>
        </p:sp>
        <p:sp>
          <p:nvSpPr>
            <p:cNvPr id="1604616" name="Freeform 8"/>
            <p:cNvSpPr>
              <a:spLocks/>
            </p:cNvSpPr>
            <p:nvPr/>
          </p:nvSpPr>
          <p:spPr bwMode="auto">
            <a:xfrm>
              <a:off x="2303" y="3330"/>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04617" name="Freeform 9"/>
            <p:cNvSpPr>
              <a:spLocks/>
            </p:cNvSpPr>
            <p:nvPr/>
          </p:nvSpPr>
          <p:spPr bwMode="auto">
            <a:xfrm>
              <a:off x="857" y="1410"/>
              <a:ext cx="1476" cy="2298"/>
            </a:xfrm>
            <a:custGeom>
              <a:avLst/>
              <a:gdLst/>
              <a:ahLst/>
              <a:cxnLst>
                <a:cxn ang="0">
                  <a:pos x="1476" y="2230"/>
                </a:cxn>
                <a:cxn ang="0">
                  <a:pos x="1476" y="2298"/>
                </a:cxn>
                <a:cxn ang="0">
                  <a:pos x="0" y="2298"/>
                </a:cxn>
                <a:cxn ang="0">
                  <a:pos x="0" y="0"/>
                </a:cxn>
              </a:cxnLst>
              <a:rect l="0" t="0" r="r" b="b"/>
              <a:pathLst>
                <a:path w="1476" h="2298">
                  <a:moveTo>
                    <a:pt x="1476" y="2230"/>
                  </a:moveTo>
                  <a:lnTo>
                    <a:pt x="1476" y="2298"/>
                  </a:lnTo>
                  <a:lnTo>
                    <a:pt x="0" y="2298"/>
                  </a:lnTo>
                  <a:lnTo>
                    <a:pt x="0" y="0"/>
                  </a:lnTo>
                </a:path>
              </a:pathLst>
            </a:custGeom>
            <a:noFill/>
            <a:ln w="20638">
              <a:solidFill>
                <a:srgbClr val="000000"/>
              </a:solidFill>
              <a:prstDash val="solid"/>
              <a:round/>
              <a:headEnd type="none" w="med" len="med"/>
              <a:tailEnd type="triangle" w="med" len="med"/>
            </a:ln>
          </p:spPr>
          <p:txBody>
            <a:bodyPr/>
            <a:lstStyle/>
            <a:p>
              <a:endParaRPr lang="en-US"/>
            </a:p>
          </p:txBody>
        </p:sp>
        <p:sp>
          <p:nvSpPr>
            <p:cNvPr id="1604618" name="Text Box 10"/>
            <p:cNvSpPr txBox="1">
              <a:spLocks noChangeArrowheads="1"/>
            </p:cNvSpPr>
            <p:nvPr/>
          </p:nvSpPr>
          <p:spPr bwMode="auto">
            <a:xfrm>
              <a:off x="720" y="1248"/>
              <a:ext cx="272" cy="212"/>
            </a:xfrm>
            <a:prstGeom prst="rect">
              <a:avLst/>
            </a:prstGeom>
            <a:noFill/>
            <a:ln w="12700">
              <a:noFill/>
              <a:miter lim="800000"/>
              <a:headEnd/>
              <a:tailEnd/>
            </a:ln>
            <a:effectLst/>
          </p:spPr>
          <p:txBody>
            <a:bodyPr wrap="none">
              <a:spAutoFit/>
            </a:bodyPr>
            <a:lstStyle/>
            <a:p>
              <a:r>
                <a:rPr lang="en-US" sz="1600">
                  <a:solidFill>
                    <a:schemeClr val="tx1"/>
                  </a:solidFill>
                </a:rPr>
                <a:t>Hit</a:t>
              </a:r>
            </a:p>
          </p:txBody>
        </p:sp>
      </p:grpSp>
      <p:sp>
        <p:nvSpPr>
          <p:cNvPr id="61" name="Date Placeholder 60"/>
          <p:cNvSpPr>
            <a:spLocks noGrp="1"/>
          </p:cNvSpPr>
          <p:nvPr>
            <p:ph type="dt" sz="half" idx="10"/>
          </p:nvPr>
        </p:nvSpPr>
        <p:spPr/>
        <p:txBody>
          <a:bodyPr/>
          <a:lstStyle/>
          <a:p>
            <a:fld id="{0C59D2E2-17DD-BF4D-A2BC-B4539CF6C744}" type="datetime1">
              <a:rPr lang="en-US" smtClean="0"/>
              <a:pPr/>
              <a:t>10/2/13</a:t>
            </a:fld>
            <a:endParaRPr lang="en-US" dirty="0"/>
          </a:p>
        </p:txBody>
      </p:sp>
      <p:sp>
        <p:nvSpPr>
          <p:cNvPr id="62" name="Slide Number Placeholder 61"/>
          <p:cNvSpPr>
            <a:spLocks noGrp="1"/>
          </p:cNvSpPr>
          <p:nvPr>
            <p:ph type="sldNum" sz="quarter" idx="12"/>
          </p:nvPr>
        </p:nvSpPr>
        <p:spPr/>
        <p:txBody>
          <a:bodyPr/>
          <a:lstStyle/>
          <a:p>
            <a:fld id="{3CC63E4C-4642-794D-A2FD-70F6B81535F5}" type="slidenum">
              <a:rPr lang="en-US" smtClean="0"/>
              <a:pPr/>
              <a:t>46</a:t>
            </a:fld>
            <a:endParaRPr lang="en-US" dirty="0"/>
          </a:p>
        </p:txBody>
      </p:sp>
      <p:sp>
        <p:nvSpPr>
          <p:cNvPr id="63" name="Footer Placeholder 62"/>
          <p:cNvSpPr>
            <a:spLocks noGrp="1"/>
          </p:cNvSpPr>
          <p:nvPr>
            <p:ph type="ftr" sz="quarter" idx="11"/>
          </p:nvPr>
        </p:nvSpPr>
        <p:spPr/>
        <p:txBody>
          <a:bodyPr/>
          <a:lstStyle/>
          <a:p>
            <a:r>
              <a:rPr lang="en-US" dirty="0" smtClean="0"/>
              <a:t>Fall 2013 -- Lecture #11</a:t>
            </a:r>
            <a:endParaRPr lang="en-US" dirty="0"/>
          </a:p>
        </p:txBody>
      </p:sp>
      <p:sp>
        <p:nvSpPr>
          <p:cNvPr id="65" name="Rectangle 51"/>
          <p:cNvSpPr>
            <a:spLocks noChangeArrowheads="1"/>
          </p:cNvSpPr>
          <p:nvPr/>
        </p:nvSpPr>
        <p:spPr bwMode="auto">
          <a:xfrm>
            <a:off x="-195809" y="2221894"/>
            <a:ext cx="1979997"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Valid bit ensures something useful in cache for this index</a:t>
            </a:r>
            <a:endParaRPr lang="en-US" sz="2400" i="1" dirty="0"/>
          </a:p>
        </p:txBody>
      </p:sp>
      <p:sp>
        <p:nvSpPr>
          <p:cNvPr id="66" name="Rectangle 51"/>
          <p:cNvSpPr>
            <a:spLocks noChangeArrowheads="1"/>
          </p:cNvSpPr>
          <p:nvPr/>
        </p:nvSpPr>
        <p:spPr bwMode="auto">
          <a:xfrm>
            <a:off x="-457200" y="4507761"/>
            <a:ext cx="2209800" cy="2045439"/>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Compare </a:t>
            </a:r>
            <a:br>
              <a:rPr lang="en-US" sz="2400" i="1" dirty="0" smtClean="0"/>
            </a:br>
            <a:r>
              <a:rPr lang="en-US" sz="2400" i="1" dirty="0" smtClean="0"/>
              <a:t>Tag with upper part of Address to see if a Hit</a:t>
            </a:r>
            <a:endParaRPr lang="en-US" sz="2400" i="1" dirty="0"/>
          </a:p>
        </p:txBody>
      </p:sp>
      <p:sp>
        <p:nvSpPr>
          <p:cNvPr id="67" name="Rectangle 51"/>
          <p:cNvSpPr>
            <a:spLocks noChangeArrowheads="1"/>
          </p:cNvSpPr>
          <p:nvPr/>
        </p:nvSpPr>
        <p:spPr bwMode="auto">
          <a:xfrm>
            <a:off x="7504115" y="2526692"/>
            <a:ext cx="1639885"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Read</a:t>
            </a:r>
            <a:br>
              <a:rPr lang="en-US" sz="2400" i="1" dirty="0" smtClean="0"/>
            </a:br>
            <a:r>
              <a:rPr lang="en-US" sz="2400" i="1" dirty="0" smtClean="0"/>
              <a:t>data from cache instead of memory if a Hit</a:t>
            </a:r>
            <a:endParaRPr lang="en-US" sz="2400" i="1" dirty="0"/>
          </a:p>
        </p:txBody>
      </p:sp>
      <p:grpSp>
        <p:nvGrpSpPr>
          <p:cNvPr id="73" name="Group 72"/>
          <p:cNvGrpSpPr/>
          <p:nvPr/>
        </p:nvGrpSpPr>
        <p:grpSpPr>
          <a:xfrm>
            <a:off x="4502469" y="5384586"/>
            <a:ext cx="2027664" cy="461665"/>
            <a:chOff x="4502469" y="5384586"/>
            <a:chExt cx="2027664" cy="461665"/>
          </a:xfrm>
        </p:grpSpPr>
        <p:sp>
          <p:nvSpPr>
            <p:cNvPr id="68" name="TextBox 67"/>
            <p:cNvSpPr txBox="1"/>
            <p:nvPr/>
          </p:nvSpPr>
          <p:spPr>
            <a:xfrm>
              <a:off x="4848813" y="5384586"/>
              <a:ext cx="1681320" cy="461665"/>
            </a:xfrm>
            <a:prstGeom prst="rect">
              <a:avLst/>
            </a:prstGeom>
            <a:noFill/>
          </p:spPr>
          <p:txBody>
            <a:bodyPr wrap="none" rtlCol="0">
              <a:spAutoFit/>
            </a:bodyPr>
            <a:lstStyle/>
            <a:p>
              <a:r>
                <a:rPr lang="en-US" sz="2400" dirty="0" smtClean="0"/>
                <a:t>Comparator</a:t>
              </a:r>
              <a:endParaRPr lang="en-US" sz="2400" dirty="0"/>
            </a:p>
          </p:txBody>
        </p:sp>
        <p:cxnSp>
          <p:nvCxnSpPr>
            <p:cNvPr id="70" name="Straight Arrow Connector 69"/>
            <p:cNvCxnSpPr>
              <a:stCxn id="68" idx="1"/>
            </p:cNvCxnSpPr>
            <p:nvPr/>
          </p:nvCxnSpPr>
          <p:spPr>
            <a:xfrm rot="10800000">
              <a:off x="4502469" y="5426571"/>
              <a:ext cx="346344" cy="188848"/>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160946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499"/>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6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604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4659" grpId="0" autoUpdateAnimBg="0"/>
      <p:bldP spid="65" grpId="0" autoUpdateAnimBg="0"/>
      <p:bldP spid="66" grpId="0" autoUpdateAnimBg="0"/>
      <p:bldP spid="67"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Terms</a:t>
            </a:r>
            <a:endParaRPr lang="en-US" dirty="0"/>
          </a:p>
        </p:txBody>
      </p:sp>
      <p:sp>
        <p:nvSpPr>
          <p:cNvPr id="3" name="Content Placeholder 2"/>
          <p:cNvSpPr>
            <a:spLocks noGrp="1"/>
          </p:cNvSpPr>
          <p:nvPr>
            <p:ph idx="1"/>
          </p:nvPr>
        </p:nvSpPr>
        <p:spPr>
          <a:xfrm>
            <a:off x="457200" y="1600200"/>
            <a:ext cx="8305800" cy="4525963"/>
          </a:xfrm>
        </p:spPr>
        <p:txBody>
          <a:bodyPr>
            <a:normAutofit fontScale="92500" lnSpcReduction="10000"/>
          </a:bodyPr>
          <a:lstStyle/>
          <a:p>
            <a:r>
              <a:rPr lang="en-US" dirty="0" smtClean="0">
                <a:solidFill>
                  <a:srgbClr val="000090"/>
                </a:solidFill>
              </a:rPr>
              <a:t>Hit rate</a:t>
            </a:r>
            <a:r>
              <a:rPr lang="en-US" dirty="0" smtClean="0"/>
              <a:t>: fraction of access that hit in the cache</a:t>
            </a:r>
          </a:p>
          <a:p>
            <a:r>
              <a:rPr lang="en-US" dirty="0" smtClean="0">
                <a:solidFill>
                  <a:srgbClr val="000090"/>
                </a:solidFill>
              </a:rPr>
              <a:t>Miss rate</a:t>
            </a:r>
            <a:r>
              <a:rPr lang="en-US" dirty="0" smtClean="0"/>
              <a:t>: 1 – Hit rate</a:t>
            </a:r>
          </a:p>
          <a:p>
            <a:r>
              <a:rPr lang="en-US" dirty="0" smtClean="0">
                <a:solidFill>
                  <a:srgbClr val="000090"/>
                </a:solidFill>
              </a:rPr>
              <a:t>Miss penalty</a:t>
            </a:r>
            <a:r>
              <a:rPr lang="en-US" dirty="0" smtClean="0"/>
              <a:t>: time to replace a block from lower level in memory hierarchy to cache</a:t>
            </a:r>
          </a:p>
          <a:p>
            <a:r>
              <a:rPr lang="en-US" dirty="0" smtClean="0">
                <a:solidFill>
                  <a:srgbClr val="000090"/>
                </a:solidFill>
              </a:rPr>
              <a:t>Hit time</a:t>
            </a:r>
            <a:r>
              <a:rPr lang="en-US" dirty="0" smtClean="0"/>
              <a:t>: time to access cache memory (including tag comparison)</a:t>
            </a:r>
          </a:p>
          <a:p>
            <a:endParaRPr lang="en-US" dirty="0" smtClean="0"/>
          </a:p>
          <a:p>
            <a:r>
              <a:rPr lang="en-US" dirty="0" smtClean="0"/>
              <a:t>Abbreviation: “$” = cache (A Berkeley innovation!)</a:t>
            </a:r>
            <a:endParaRPr lang="en-US" dirty="0"/>
          </a:p>
        </p:txBody>
      </p:sp>
      <p:sp>
        <p:nvSpPr>
          <p:cNvPr id="4" name="Date Placeholder 3"/>
          <p:cNvSpPr>
            <a:spLocks noGrp="1"/>
          </p:cNvSpPr>
          <p:nvPr>
            <p:ph type="dt" sz="half" idx="10"/>
          </p:nvPr>
        </p:nvSpPr>
        <p:spPr/>
        <p:txBody>
          <a:bodyPr/>
          <a:lstStyle/>
          <a:p>
            <a:fld id="{5905B38C-617E-6F4C-B740-5A1E581C29A6}"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47</a:t>
            </a:fld>
            <a:endParaRPr lang="en-US"/>
          </a:p>
        </p:txBody>
      </p:sp>
    </p:spTree>
    <p:extLst>
      <p:ext uri="{BB962C8B-B14F-4D97-AF65-F5344CB8AC3E}">
        <p14:creationId xmlns:p14="http://schemas.microsoft.com/office/powerpoint/2010/main" val="1399575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a 6-bit Memory Address</a:t>
            </a:r>
            <a:endParaRPr lang="en-US" dirty="0"/>
          </a:p>
        </p:txBody>
      </p:sp>
      <p:sp>
        <p:nvSpPr>
          <p:cNvPr id="29" name="Content Placeholder 28"/>
          <p:cNvSpPr>
            <a:spLocks noGrp="1"/>
          </p:cNvSpPr>
          <p:nvPr>
            <p:ph idx="1"/>
          </p:nvPr>
        </p:nvSpPr>
        <p:spPr>
          <a:xfrm>
            <a:off x="228600" y="3302011"/>
            <a:ext cx="8915400" cy="3174989"/>
          </a:xfrm>
        </p:spPr>
        <p:txBody>
          <a:bodyPr>
            <a:normAutofit fontScale="92500" lnSpcReduction="10000"/>
          </a:bodyPr>
          <a:lstStyle/>
          <a:p>
            <a:r>
              <a:rPr lang="en-US" sz="2000" dirty="0" smtClean="0"/>
              <a:t>In example, block size is 4 bytes/1 word (it could be multi-word)</a:t>
            </a:r>
          </a:p>
          <a:p>
            <a:r>
              <a:rPr lang="en-US" sz="2000" dirty="0" smtClean="0"/>
              <a:t>Memory and cache blocks are the same size, unit of transfer between memory and cache</a:t>
            </a:r>
          </a:p>
          <a:p>
            <a:r>
              <a:rPr lang="en-US" sz="2000" dirty="0" smtClean="0"/>
              <a:t># Memory blocks &gt;&gt; # Cache blocks</a:t>
            </a:r>
          </a:p>
          <a:p>
            <a:pPr lvl="1"/>
            <a:r>
              <a:rPr lang="en-US" sz="1800" dirty="0" smtClean="0"/>
              <a:t>16 Memory blocks/16 words/64 bytes/6 bits to address all bytes</a:t>
            </a:r>
          </a:p>
          <a:p>
            <a:pPr lvl="1"/>
            <a:r>
              <a:rPr lang="en-US" sz="1800" dirty="0" smtClean="0"/>
              <a:t>4 Cache blocks, 4 bytes (1 word) per block</a:t>
            </a:r>
          </a:p>
          <a:p>
            <a:pPr lvl="1"/>
            <a:r>
              <a:rPr lang="en-US" sz="1800" dirty="0" smtClean="0"/>
              <a:t>4 Memory blocks map to each cache block</a:t>
            </a:r>
          </a:p>
          <a:p>
            <a:r>
              <a:rPr lang="en-US" sz="2000" dirty="0" smtClean="0"/>
              <a:t>Byte within block: low order two bits, ignore! (nothing smaller than a block)</a:t>
            </a:r>
          </a:p>
          <a:p>
            <a:r>
              <a:rPr lang="en-US" sz="2000" dirty="0" smtClean="0"/>
              <a:t>Memory block to cache block, aka </a:t>
            </a:r>
            <a:r>
              <a:rPr lang="en-US" sz="2000" i="1" dirty="0" smtClean="0">
                <a:solidFill>
                  <a:srgbClr val="0000FF"/>
                </a:solidFill>
              </a:rPr>
              <a:t>index</a:t>
            </a:r>
            <a:r>
              <a:rPr lang="en-US" sz="2000" dirty="0" smtClean="0"/>
              <a:t>: middle two bits</a:t>
            </a:r>
          </a:p>
          <a:p>
            <a:r>
              <a:rPr lang="en-US" sz="2000" dirty="0" smtClean="0"/>
              <a:t>Which memory block is in a given cache block, aka </a:t>
            </a:r>
            <a:r>
              <a:rPr lang="en-US" sz="2000" i="1" dirty="0" smtClean="0">
                <a:solidFill>
                  <a:srgbClr val="0000FF"/>
                </a:solidFill>
              </a:rPr>
              <a:t>tag</a:t>
            </a:r>
            <a:r>
              <a:rPr lang="en-US" sz="2000" dirty="0" smtClean="0"/>
              <a:t>: top two bits</a:t>
            </a:r>
          </a:p>
        </p:txBody>
      </p:sp>
      <p:sp>
        <p:nvSpPr>
          <p:cNvPr id="4" name="Date Placeholder 3"/>
          <p:cNvSpPr>
            <a:spLocks noGrp="1"/>
          </p:cNvSpPr>
          <p:nvPr>
            <p:ph type="dt" sz="half" idx="10"/>
          </p:nvPr>
        </p:nvSpPr>
        <p:spPr/>
        <p:txBody>
          <a:bodyPr/>
          <a:lstStyle/>
          <a:p>
            <a:fld id="{495A2780-B8E2-2E42-B6E9-9E1776AD742D}"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48</a:t>
            </a:fld>
            <a:endParaRPr lang="en-US"/>
          </a:p>
        </p:txBody>
      </p:sp>
      <p:sp>
        <p:nvSpPr>
          <p:cNvPr id="7" name="Rectangle 6"/>
          <p:cNvSpPr/>
          <p:nvPr/>
        </p:nvSpPr>
        <p:spPr>
          <a:xfrm>
            <a:off x="1447800" y="1456275"/>
            <a:ext cx="6235700" cy="8001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3"/>
          <p:cNvGrpSpPr/>
          <p:nvPr/>
        </p:nvGrpSpPr>
        <p:grpSpPr>
          <a:xfrm>
            <a:off x="1447800" y="1049875"/>
            <a:ext cx="6232859" cy="412810"/>
            <a:chOff x="1447800" y="1473200"/>
            <a:chExt cx="6232859" cy="412810"/>
          </a:xfrm>
        </p:grpSpPr>
        <p:sp>
          <p:nvSpPr>
            <p:cNvPr id="10" name="TextBox 9"/>
            <p:cNvSpPr txBox="1"/>
            <p:nvPr/>
          </p:nvSpPr>
          <p:spPr>
            <a:xfrm>
              <a:off x="7366000" y="1473200"/>
              <a:ext cx="314659" cy="400110"/>
            </a:xfrm>
            <a:prstGeom prst="rect">
              <a:avLst/>
            </a:prstGeom>
            <a:noFill/>
          </p:spPr>
          <p:txBody>
            <a:bodyPr wrap="none" rtlCol="0">
              <a:spAutoFit/>
            </a:bodyPr>
            <a:lstStyle/>
            <a:p>
              <a:r>
                <a:rPr lang="en-US" sz="2000" dirty="0" smtClean="0"/>
                <a:t>0</a:t>
              </a:r>
              <a:endParaRPr lang="en-US" sz="2000" dirty="0"/>
            </a:p>
          </p:txBody>
        </p:sp>
        <p:sp>
          <p:nvSpPr>
            <p:cNvPr id="11" name="TextBox 10"/>
            <p:cNvSpPr txBox="1"/>
            <p:nvPr/>
          </p:nvSpPr>
          <p:spPr>
            <a:xfrm>
              <a:off x="1447800" y="1485900"/>
              <a:ext cx="314659" cy="400110"/>
            </a:xfrm>
            <a:prstGeom prst="rect">
              <a:avLst/>
            </a:prstGeom>
            <a:noFill/>
          </p:spPr>
          <p:txBody>
            <a:bodyPr wrap="none" rtlCol="0">
              <a:spAutoFit/>
            </a:bodyPr>
            <a:lstStyle/>
            <a:p>
              <a:r>
                <a:rPr lang="en-US" sz="2000" dirty="0" smtClean="0"/>
                <a:t>5</a:t>
              </a:r>
              <a:endParaRPr lang="en-US" sz="2000" dirty="0"/>
            </a:p>
          </p:txBody>
        </p:sp>
      </p:grpSp>
      <p:grpSp>
        <p:nvGrpSpPr>
          <p:cNvPr id="8" name="Group 20"/>
          <p:cNvGrpSpPr/>
          <p:nvPr/>
        </p:nvGrpSpPr>
        <p:grpSpPr>
          <a:xfrm>
            <a:off x="5663406" y="1049875"/>
            <a:ext cx="2725770" cy="1965186"/>
            <a:chOff x="5663406" y="1473200"/>
            <a:chExt cx="2725770" cy="1965186"/>
          </a:xfrm>
        </p:grpSpPr>
        <p:cxnSp>
          <p:nvCxnSpPr>
            <p:cNvPr id="9" name="Straight Connector 8"/>
            <p:cNvCxnSpPr/>
            <p:nvPr/>
          </p:nvCxnSpPr>
          <p:spPr>
            <a:xfrm rot="5400000">
              <a:off x="5264150" y="227965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676900" y="1473200"/>
              <a:ext cx="314659" cy="400110"/>
            </a:xfrm>
            <a:prstGeom prst="rect">
              <a:avLst/>
            </a:prstGeom>
            <a:noFill/>
          </p:spPr>
          <p:txBody>
            <a:bodyPr wrap="none" rtlCol="0">
              <a:spAutoFit/>
            </a:bodyPr>
            <a:lstStyle/>
            <a:p>
              <a:r>
                <a:rPr lang="en-US" sz="2000" dirty="0" smtClean="0"/>
                <a:t>1</a:t>
              </a:r>
              <a:endParaRPr lang="en-US" sz="2000" dirty="0"/>
            </a:p>
          </p:txBody>
        </p:sp>
        <p:sp>
          <p:nvSpPr>
            <p:cNvPr id="18" name="TextBox 17"/>
            <p:cNvSpPr txBox="1"/>
            <p:nvPr/>
          </p:nvSpPr>
          <p:spPr>
            <a:xfrm>
              <a:off x="5676900" y="2730500"/>
              <a:ext cx="2712276" cy="707886"/>
            </a:xfrm>
            <a:prstGeom prst="rect">
              <a:avLst/>
            </a:prstGeom>
            <a:noFill/>
          </p:spPr>
          <p:txBody>
            <a:bodyPr wrap="none" rtlCol="0">
              <a:spAutoFit/>
            </a:bodyPr>
            <a:lstStyle/>
            <a:p>
              <a:r>
                <a:rPr lang="en-US" sz="2000" dirty="0" smtClean="0">
                  <a:solidFill>
                    <a:srgbClr val="0000FF"/>
                  </a:solidFill>
                </a:rPr>
                <a:t>Byte Offset Within Block</a:t>
              </a:r>
              <a:r>
                <a:rPr lang="en-US" sz="2000" dirty="0" smtClean="0"/>
                <a:t/>
              </a:r>
              <a:br>
                <a:rPr lang="en-US" sz="2000" dirty="0" smtClean="0"/>
              </a:br>
              <a:r>
                <a:rPr lang="en-US" sz="2000" dirty="0" smtClean="0"/>
                <a:t>(e.g., Word)</a:t>
              </a:r>
              <a:endParaRPr lang="en-US" sz="2000" dirty="0"/>
            </a:p>
          </p:txBody>
        </p:sp>
      </p:grpSp>
      <p:grpSp>
        <p:nvGrpSpPr>
          <p:cNvPr id="17" name="Group 21"/>
          <p:cNvGrpSpPr/>
          <p:nvPr/>
        </p:nvGrpSpPr>
        <p:grpSpPr>
          <a:xfrm>
            <a:off x="3606006" y="1049875"/>
            <a:ext cx="2029953" cy="1977886"/>
            <a:chOff x="3606006" y="1473200"/>
            <a:chExt cx="2029953" cy="1977886"/>
          </a:xfrm>
        </p:grpSpPr>
        <p:sp>
          <p:nvSpPr>
            <p:cNvPr id="13" name="TextBox 12"/>
            <p:cNvSpPr txBox="1"/>
            <p:nvPr/>
          </p:nvSpPr>
          <p:spPr>
            <a:xfrm>
              <a:off x="5321300" y="1473200"/>
              <a:ext cx="314659" cy="400110"/>
            </a:xfrm>
            <a:prstGeom prst="rect">
              <a:avLst/>
            </a:prstGeom>
            <a:noFill/>
          </p:spPr>
          <p:txBody>
            <a:bodyPr wrap="none" rtlCol="0">
              <a:spAutoFit/>
            </a:bodyPr>
            <a:lstStyle/>
            <a:p>
              <a:r>
                <a:rPr lang="en-US" sz="2000" dirty="0" smtClean="0"/>
                <a:t>2</a:t>
              </a:r>
              <a:endParaRPr lang="en-US" sz="2000" dirty="0"/>
            </a:p>
          </p:txBody>
        </p:sp>
        <p:cxnSp>
          <p:nvCxnSpPr>
            <p:cNvPr id="14" name="Straight Connector 13"/>
            <p:cNvCxnSpPr/>
            <p:nvPr/>
          </p:nvCxnSpPr>
          <p:spPr>
            <a:xfrm rot="5400000">
              <a:off x="3206750" y="229235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619500" y="1473200"/>
              <a:ext cx="314659" cy="400110"/>
            </a:xfrm>
            <a:prstGeom prst="rect">
              <a:avLst/>
            </a:prstGeom>
            <a:noFill/>
          </p:spPr>
          <p:txBody>
            <a:bodyPr wrap="none" rtlCol="0">
              <a:spAutoFit/>
            </a:bodyPr>
            <a:lstStyle/>
            <a:p>
              <a:r>
                <a:rPr lang="en-US" sz="2000" dirty="0" smtClean="0"/>
                <a:t>3</a:t>
              </a:r>
              <a:endParaRPr lang="en-US" sz="2000" dirty="0"/>
            </a:p>
          </p:txBody>
        </p:sp>
        <p:sp>
          <p:nvSpPr>
            <p:cNvPr id="19" name="TextBox 18"/>
            <p:cNvSpPr txBox="1"/>
            <p:nvPr/>
          </p:nvSpPr>
          <p:spPr>
            <a:xfrm>
              <a:off x="3810000" y="2743200"/>
              <a:ext cx="1690612" cy="707886"/>
            </a:xfrm>
            <a:prstGeom prst="rect">
              <a:avLst/>
            </a:prstGeom>
            <a:noFill/>
          </p:spPr>
          <p:txBody>
            <a:bodyPr wrap="none" rtlCol="0">
              <a:spAutoFit/>
            </a:bodyPr>
            <a:lstStyle/>
            <a:p>
              <a:pPr algn="ctr"/>
              <a:r>
                <a:rPr lang="en-US" sz="2000" dirty="0" smtClean="0"/>
                <a:t>Block Within $</a:t>
              </a:r>
            </a:p>
            <a:p>
              <a:pPr algn="ctr"/>
              <a:r>
                <a:rPr lang="en-US" sz="2000" i="1" dirty="0" smtClean="0">
                  <a:solidFill>
                    <a:srgbClr val="0000FF"/>
                  </a:solidFill>
                </a:rPr>
                <a:t>Index</a:t>
              </a:r>
              <a:endParaRPr lang="en-US" sz="2000" i="1" dirty="0">
                <a:solidFill>
                  <a:srgbClr val="0000FF"/>
                </a:solidFill>
              </a:endParaRPr>
            </a:p>
          </p:txBody>
        </p:sp>
      </p:grpSp>
      <p:grpSp>
        <p:nvGrpSpPr>
          <p:cNvPr id="21" name="Group 22"/>
          <p:cNvGrpSpPr/>
          <p:nvPr/>
        </p:nvGrpSpPr>
        <p:grpSpPr>
          <a:xfrm>
            <a:off x="1452805" y="1049875"/>
            <a:ext cx="2125754" cy="2323763"/>
            <a:chOff x="1452805" y="1473200"/>
            <a:chExt cx="2125754" cy="2323763"/>
          </a:xfrm>
        </p:grpSpPr>
        <p:sp>
          <p:nvSpPr>
            <p:cNvPr id="16" name="TextBox 15"/>
            <p:cNvSpPr txBox="1"/>
            <p:nvPr/>
          </p:nvSpPr>
          <p:spPr>
            <a:xfrm>
              <a:off x="3263900" y="1473200"/>
              <a:ext cx="314659" cy="400110"/>
            </a:xfrm>
            <a:prstGeom prst="rect">
              <a:avLst/>
            </a:prstGeom>
            <a:noFill/>
          </p:spPr>
          <p:txBody>
            <a:bodyPr wrap="none" rtlCol="0">
              <a:spAutoFit/>
            </a:bodyPr>
            <a:lstStyle/>
            <a:p>
              <a:r>
                <a:rPr lang="en-US" sz="2000" dirty="0" smtClean="0"/>
                <a:t>4</a:t>
              </a:r>
              <a:endParaRPr lang="en-US" sz="2000" dirty="0"/>
            </a:p>
          </p:txBody>
        </p:sp>
        <p:sp>
          <p:nvSpPr>
            <p:cNvPr id="20" name="TextBox 19"/>
            <p:cNvSpPr txBox="1"/>
            <p:nvPr/>
          </p:nvSpPr>
          <p:spPr>
            <a:xfrm>
              <a:off x="1452805" y="2781300"/>
              <a:ext cx="2112402" cy="1015663"/>
            </a:xfrm>
            <a:prstGeom prst="rect">
              <a:avLst/>
            </a:prstGeom>
            <a:noFill/>
          </p:spPr>
          <p:txBody>
            <a:bodyPr wrap="none" rtlCol="0">
              <a:spAutoFit/>
            </a:bodyPr>
            <a:lstStyle/>
            <a:p>
              <a:pPr algn="ctr"/>
              <a:r>
                <a:rPr lang="en-US" sz="2000" dirty="0" err="1" smtClean="0"/>
                <a:t>Mem</a:t>
              </a:r>
              <a:r>
                <a:rPr lang="en-US" sz="2000" dirty="0" smtClean="0"/>
                <a:t> Block Within</a:t>
              </a:r>
              <a:br>
                <a:rPr lang="en-US" sz="2000" dirty="0" smtClean="0"/>
              </a:br>
              <a:r>
                <a:rPr lang="en-US" sz="2000" dirty="0" smtClean="0"/>
                <a:t>$ Block</a:t>
              </a:r>
            </a:p>
            <a:p>
              <a:pPr algn="ctr"/>
              <a:r>
                <a:rPr lang="en-US" sz="2000" i="1" dirty="0" smtClean="0">
                  <a:solidFill>
                    <a:srgbClr val="0000FF"/>
                  </a:solidFill>
                </a:rPr>
                <a:t>Tag</a:t>
              </a:r>
              <a:endParaRPr lang="en-US" sz="2000" i="1" dirty="0">
                <a:solidFill>
                  <a:srgbClr val="0000FF"/>
                </a:solidFill>
              </a:endParaRPr>
            </a:p>
          </p:txBody>
        </p:sp>
      </p:grpSp>
    </p:spTree>
    <p:extLst>
      <p:ext uri="{BB962C8B-B14F-4D97-AF65-F5344CB8AC3E}">
        <p14:creationId xmlns:p14="http://schemas.microsoft.com/office/powerpoint/2010/main" val="17687710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2" name="Rectangle 2"/>
          <p:cNvSpPr>
            <a:spLocks noGrp="1" noChangeArrowheads="1"/>
          </p:cNvSpPr>
          <p:nvPr>
            <p:ph type="title"/>
          </p:nvPr>
        </p:nvSpPr>
        <p:spPr/>
        <p:txBody>
          <a:bodyPr/>
          <a:lstStyle/>
          <a:p>
            <a:r>
              <a:rPr lang="en-US"/>
              <a:t>Caching:  A Simple First Example</a:t>
            </a:r>
          </a:p>
        </p:txBody>
      </p:sp>
      <p:grpSp>
        <p:nvGrpSpPr>
          <p:cNvPr id="2" name="Group 3"/>
          <p:cNvGrpSpPr>
            <a:grpSpLocks/>
          </p:cNvGrpSpPr>
          <p:nvPr/>
        </p:nvGrpSpPr>
        <p:grpSpPr bwMode="auto">
          <a:xfrm>
            <a:off x="2260599" y="1972735"/>
            <a:ext cx="990600" cy="1219200"/>
            <a:chOff x="1344" y="1056"/>
            <a:chExt cx="624" cy="768"/>
          </a:xfrm>
        </p:grpSpPr>
        <p:sp>
          <p:nvSpPr>
            <p:cNvPr id="1592324"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2325"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2326"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2327"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2328" name="Line 8"/>
          <p:cNvSpPr>
            <a:spLocks noChangeShapeType="1"/>
          </p:cNvSpPr>
          <p:nvPr/>
        </p:nvSpPr>
        <p:spPr bwMode="auto">
          <a:xfrm>
            <a:off x="4267200" y="1938857"/>
            <a:ext cx="990600" cy="0"/>
          </a:xfrm>
          <a:prstGeom prst="line">
            <a:avLst/>
          </a:prstGeom>
          <a:noFill/>
          <a:ln w="12700">
            <a:solidFill>
              <a:schemeClr val="tx1"/>
            </a:solidFill>
            <a:round/>
            <a:headEnd/>
            <a:tailEnd/>
          </a:ln>
          <a:effectLst/>
        </p:spPr>
        <p:txBody>
          <a:bodyPr wrap="none" anchor="ctr"/>
          <a:lstStyle/>
          <a:p>
            <a:endParaRPr lang="en-US"/>
          </a:p>
        </p:txBody>
      </p:sp>
      <p:sp>
        <p:nvSpPr>
          <p:cNvPr id="1592329" name="Line 9"/>
          <p:cNvSpPr>
            <a:spLocks noChangeShapeType="1"/>
          </p:cNvSpPr>
          <p:nvPr/>
        </p:nvSpPr>
        <p:spPr bwMode="auto">
          <a:xfrm>
            <a:off x="4267200" y="1634057"/>
            <a:ext cx="990600" cy="0"/>
          </a:xfrm>
          <a:prstGeom prst="line">
            <a:avLst/>
          </a:prstGeom>
          <a:noFill/>
          <a:ln w="12700">
            <a:solidFill>
              <a:schemeClr val="tx1"/>
            </a:solidFill>
            <a:round/>
            <a:headEnd/>
            <a:tailEnd/>
          </a:ln>
          <a:effectLst/>
        </p:spPr>
        <p:txBody>
          <a:bodyPr wrap="none" anchor="ctr"/>
          <a:lstStyle/>
          <a:p>
            <a:endParaRPr lang="en-US"/>
          </a:p>
        </p:txBody>
      </p:sp>
      <p:sp>
        <p:nvSpPr>
          <p:cNvPr id="1592330" name="Line 10"/>
          <p:cNvSpPr>
            <a:spLocks noChangeShapeType="1"/>
          </p:cNvSpPr>
          <p:nvPr/>
        </p:nvSpPr>
        <p:spPr bwMode="auto">
          <a:xfrm>
            <a:off x="4267200" y="2243657"/>
            <a:ext cx="990600" cy="0"/>
          </a:xfrm>
          <a:prstGeom prst="line">
            <a:avLst/>
          </a:prstGeom>
          <a:noFill/>
          <a:ln w="12700">
            <a:solidFill>
              <a:schemeClr val="tx1"/>
            </a:solidFill>
            <a:round/>
            <a:headEnd/>
            <a:tailEnd/>
          </a:ln>
          <a:effectLst/>
        </p:spPr>
        <p:txBody>
          <a:bodyPr wrap="none" anchor="ctr"/>
          <a:lstStyle/>
          <a:p>
            <a:endParaRPr lang="en-US"/>
          </a:p>
        </p:txBody>
      </p:sp>
      <p:sp>
        <p:nvSpPr>
          <p:cNvPr id="1592331" name="Line 11"/>
          <p:cNvSpPr>
            <a:spLocks noChangeShapeType="1"/>
          </p:cNvSpPr>
          <p:nvPr/>
        </p:nvSpPr>
        <p:spPr bwMode="auto">
          <a:xfrm>
            <a:off x="4267200" y="1329257"/>
            <a:ext cx="990600" cy="0"/>
          </a:xfrm>
          <a:prstGeom prst="line">
            <a:avLst/>
          </a:prstGeom>
          <a:noFill/>
          <a:ln w="12700">
            <a:solidFill>
              <a:schemeClr val="tx1"/>
            </a:solidFill>
            <a:round/>
            <a:headEnd/>
            <a:tailEnd/>
          </a:ln>
          <a:effectLst/>
        </p:spPr>
        <p:txBody>
          <a:bodyPr wrap="none" anchor="ctr"/>
          <a:lstStyle/>
          <a:p>
            <a:endParaRPr lang="en-US"/>
          </a:p>
        </p:txBody>
      </p:sp>
      <p:sp>
        <p:nvSpPr>
          <p:cNvPr id="1592332" name="Line 12"/>
          <p:cNvSpPr>
            <a:spLocks noChangeShapeType="1"/>
          </p:cNvSpPr>
          <p:nvPr/>
        </p:nvSpPr>
        <p:spPr bwMode="auto">
          <a:xfrm>
            <a:off x="4267200" y="1329257"/>
            <a:ext cx="0" cy="3657600"/>
          </a:xfrm>
          <a:prstGeom prst="line">
            <a:avLst/>
          </a:prstGeom>
          <a:noFill/>
          <a:ln w="12700">
            <a:solidFill>
              <a:schemeClr val="tx1"/>
            </a:solidFill>
            <a:round/>
            <a:headEnd/>
            <a:tailEnd/>
          </a:ln>
          <a:effectLst/>
        </p:spPr>
        <p:txBody>
          <a:bodyPr wrap="none" anchor="ctr"/>
          <a:lstStyle/>
          <a:p>
            <a:endParaRPr lang="en-US"/>
          </a:p>
        </p:txBody>
      </p:sp>
      <p:sp>
        <p:nvSpPr>
          <p:cNvPr id="1592333" name="Line 13"/>
          <p:cNvSpPr>
            <a:spLocks noChangeShapeType="1"/>
          </p:cNvSpPr>
          <p:nvPr/>
        </p:nvSpPr>
        <p:spPr bwMode="auto">
          <a:xfrm>
            <a:off x="5257800" y="1329257"/>
            <a:ext cx="0" cy="3657600"/>
          </a:xfrm>
          <a:prstGeom prst="line">
            <a:avLst/>
          </a:prstGeom>
          <a:noFill/>
          <a:ln w="12700">
            <a:solidFill>
              <a:schemeClr val="tx1"/>
            </a:solidFill>
            <a:round/>
            <a:headEnd/>
            <a:tailEnd/>
          </a:ln>
          <a:effectLst/>
        </p:spPr>
        <p:txBody>
          <a:bodyPr wrap="none" anchor="ctr"/>
          <a:lstStyle/>
          <a:p>
            <a:endParaRPr lang="en-US"/>
          </a:p>
        </p:txBody>
      </p:sp>
      <p:sp>
        <p:nvSpPr>
          <p:cNvPr id="1592334" name="Line 14"/>
          <p:cNvSpPr>
            <a:spLocks noChangeShapeType="1"/>
          </p:cNvSpPr>
          <p:nvPr/>
        </p:nvSpPr>
        <p:spPr bwMode="auto">
          <a:xfrm flipH="1" flipV="1">
            <a:off x="4267200" y="5596457"/>
            <a:ext cx="990600" cy="0"/>
          </a:xfrm>
          <a:prstGeom prst="line">
            <a:avLst/>
          </a:prstGeom>
          <a:noFill/>
          <a:ln w="12700">
            <a:solidFill>
              <a:schemeClr val="tx1"/>
            </a:solidFill>
            <a:round/>
            <a:headEnd/>
            <a:tailEnd/>
          </a:ln>
          <a:effectLst/>
        </p:spPr>
        <p:txBody>
          <a:bodyPr wrap="none" anchor="ctr"/>
          <a:lstStyle/>
          <a:p>
            <a:endParaRPr lang="en-US"/>
          </a:p>
        </p:txBody>
      </p:sp>
      <p:sp>
        <p:nvSpPr>
          <p:cNvPr id="1592335" name="Line 15"/>
          <p:cNvSpPr>
            <a:spLocks noChangeShapeType="1"/>
          </p:cNvSpPr>
          <p:nvPr/>
        </p:nvSpPr>
        <p:spPr bwMode="auto">
          <a:xfrm flipH="1" flipV="1">
            <a:off x="4267200" y="5901257"/>
            <a:ext cx="990600" cy="0"/>
          </a:xfrm>
          <a:prstGeom prst="line">
            <a:avLst/>
          </a:prstGeom>
          <a:noFill/>
          <a:ln w="12700">
            <a:solidFill>
              <a:schemeClr val="tx1"/>
            </a:solidFill>
            <a:round/>
            <a:headEnd/>
            <a:tailEnd/>
          </a:ln>
          <a:effectLst/>
        </p:spPr>
        <p:txBody>
          <a:bodyPr wrap="none" anchor="ctr"/>
          <a:lstStyle/>
          <a:p>
            <a:endParaRPr lang="en-US"/>
          </a:p>
        </p:txBody>
      </p:sp>
      <p:sp>
        <p:nvSpPr>
          <p:cNvPr id="1592336" name="Line 16"/>
          <p:cNvSpPr>
            <a:spLocks noChangeShapeType="1"/>
          </p:cNvSpPr>
          <p:nvPr/>
        </p:nvSpPr>
        <p:spPr bwMode="auto">
          <a:xfrm flipH="1" flipV="1">
            <a:off x="4267200" y="5291657"/>
            <a:ext cx="990600" cy="0"/>
          </a:xfrm>
          <a:prstGeom prst="line">
            <a:avLst/>
          </a:prstGeom>
          <a:noFill/>
          <a:ln w="12700">
            <a:solidFill>
              <a:schemeClr val="tx1"/>
            </a:solidFill>
            <a:round/>
            <a:headEnd/>
            <a:tailEnd/>
          </a:ln>
          <a:effectLst/>
        </p:spPr>
        <p:txBody>
          <a:bodyPr wrap="none" anchor="ctr"/>
          <a:lstStyle/>
          <a:p>
            <a:endParaRPr lang="en-US"/>
          </a:p>
        </p:txBody>
      </p:sp>
      <p:sp>
        <p:nvSpPr>
          <p:cNvPr id="1592337" name="Line 17"/>
          <p:cNvSpPr>
            <a:spLocks noChangeShapeType="1"/>
          </p:cNvSpPr>
          <p:nvPr/>
        </p:nvSpPr>
        <p:spPr bwMode="auto">
          <a:xfrm flipH="1" flipV="1">
            <a:off x="4267200" y="6206057"/>
            <a:ext cx="990600" cy="0"/>
          </a:xfrm>
          <a:prstGeom prst="line">
            <a:avLst/>
          </a:prstGeom>
          <a:noFill/>
          <a:ln w="12700">
            <a:solidFill>
              <a:schemeClr val="tx1"/>
            </a:solidFill>
            <a:round/>
            <a:headEnd/>
            <a:tailEnd/>
          </a:ln>
          <a:effectLst/>
        </p:spPr>
        <p:txBody>
          <a:bodyPr wrap="none" anchor="ctr"/>
          <a:lstStyle/>
          <a:p>
            <a:endParaRPr lang="en-US"/>
          </a:p>
        </p:txBody>
      </p:sp>
      <p:sp>
        <p:nvSpPr>
          <p:cNvPr id="1592338" name="Line 18"/>
          <p:cNvSpPr>
            <a:spLocks noChangeShapeType="1"/>
          </p:cNvSpPr>
          <p:nvPr/>
        </p:nvSpPr>
        <p:spPr bwMode="auto">
          <a:xfrm flipH="1" flipV="1">
            <a:off x="5257800" y="4986857"/>
            <a:ext cx="0" cy="1219200"/>
          </a:xfrm>
          <a:prstGeom prst="line">
            <a:avLst/>
          </a:prstGeom>
          <a:noFill/>
          <a:ln w="12700">
            <a:solidFill>
              <a:schemeClr val="tx1"/>
            </a:solidFill>
            <a:round/>
            <a:headEnd/>
            <a:tailEnd/>
          </a:ln>
          <a:effectLst/>
        </p:spPr>
        <p:txBody>
          <a:bodyPr wrap="none" anchor="ctr"/>
          <a:lstStyle/>
          <a:p>
            <a:endParaRPr lang="en-US"/>
          </a:p>
        </p:txBody>
      </p:sp>
      <p:sp>
        <p:nvSpPr>
          <p:cNvPr id="1592340" name="Text Box 20"/>
          <p:cNvSpPr txBox="1">
            <a:spLocks noChangeArrowheads="1"/>
          </p:cNvSpPr>
          <p:nvPr/>
        </p:nvSpPr>
        <p:spPr bwMode="auto">
          <a:xfrm>
            <a:off x="815974" y="1933048"/>
            <a:ext cx="438150" cy="366712"/>
          </a:xfrm>
          <a:prstGeom prst="rect">
            <a:avLst/>
          </a:prstGeom>
          <a:noFill/>
          <a:ln w="12700">
            <a:noFill/>
            <a:miter lim="800000"/>
            <a:headEnd/>
            <a:tailEnd/>
          </a:ln>
          <a:effectLst/>
        </p:spPr>
        <p:txBody>
          <a:bodyPr wrap="none">
            <a:spAutoFit/>
          </a:bodyPr>
          <a:lstStyle/>
          <a:p>
            <a:r>
              <a:rPr lang="en-US"/>
              <a:t>00</a:t>
            </a:r>
          </a:p>
        </p:txBody>
      </p:sp>
      <p:sp>
        <p:nvSpPr>
          <p:cNvPr id="1592341" name="Text Box 21"/>
          <p:cNvSpPr txBox="1">
            <a:spLocks noChangeArrowheads="1"/>
          </p:cNvSpPr>
          <p:nvPr/>
        </p:nvSpPr>
        <p:spPr bwMode="auto">
          <a:xfrm>
            <a:off x="831849" y="2277535"/>
            <a:ext cx="438150" cy="366713"/>
          </a:xfrm>
          <a:prstGeom prst="rect">
            <a:avLst/>
          </a:prstGeom>
          <a:noFill/>
          <a:ln w="12700">
            <a:noFill/>
            <a:miter lim="800000"/>
            <a:headEnd/>
            <a:tailEnd/>
          </a:ln>
          <a:effectLst/>
        </p:spPr>
        <p:txBody>
          <a:bodyPr wrap="none">
            <a:spAutoFit/>
          </a:bodyPr>
          <a:lstStyle/>
          <a:p>
            <a:r>
              <a:rPr lang="en-US"/>
              <a:t>01</a:t>
            </a:r>
          </a:p>
        </p:txBody>
      </p:sp>
      <p:sp>
        <p:nvSpPr>
          <p:cNvPr id="1592342" name="Text Box 22"/>
          <p:cNvSpPr txBox="1">
            <a:spLocks noChangeArrowheads="1"/>
          </p:cNvSpPr>
          <p:nvPr/>
        </p:nvSpPr>
        <p:spPr bwMode="auto">
          <a:xfrm>
            <a:off x="831849" y="2582335"/>
            <a:ext cx="438150" cy="366713"/>
          </a:xfrm>
          <a:prstGeom prst="rect">
            <a:avLst/>
          </a:prstGeom>
          <a:noFill/>
          <a:ln w="12700">
            <a:noFill/>
            <a:miter lim="800000"/>
            <a:headEnd/>
            <a:tailEnd/>
          </a:ln>
          <a:effectLst/>
        </p:spPr>
        <p:txBody>
          <a:bodyPr wrap="none">
            <a:spAutoFit/>
          </a:bodyPr>
          <a:lstStyle/>
          <a:p>
            <a:r>
              <a:rPr lang="en-US"/>
              <a:t>10</a:t>
            </a:r>
          </a:p>
        </p:txBody>
      </p:sp>
      <p:sp>
        <p:nvSpPr>
          <p:cNvPr id="1592343" name="Text Box 23"/>
          <p:cNvSpPr txBox="1">
            <a:spLocks noChangeArrowheads="1"/>
          </p:cNvSpPr>
          <p:nvPr/>
        </p:nvSpPr>
        <p:spPr bwMode="auto">
          <a:xfrm>
            <a:off x="831849" y="2887135"/>
            <a:ext cx="438150" cy="366713"/>
          </a:xfrm>
          <a:prstGeom prst="rect">
            <a:avLst/>
          </a:prstGeom>
          <a:noFill/>
          <a:ln w="12700">
            <a:noFill/>
            <a:miter lim="800000"/>
            <a:headEnd/>
            <a:tailEnd/>
          </a:ln>
          <a:effectLst/>
        </p:spPr>
        <p:txBody>
          <a:bodyPr wrap="none">
            <a:spAutoFit/>
          </a:bodyPr>
          <a:lstStyle/>
          <a:p>
            <a:r>
              <a:rPr lang="en-US"/>
              <a:t>11</a:t>
            </a:r>
          </a:p>
        </p:txBody>
      </p:sp>
      <p:sp>
        <p:nvSpPr>
          <p:cNvPr id="1592344" name="Text Box 24"/>
          <p:cNvSpPr txBox="1">
            <a:spLocks noChangeArrowheads="1"/>
          </p:cNvSpPr>
          <p:nvPr/>
        </p:nvSpPr>
        <p:spPr bwMode="auto">
          <a:xfrm>
            <a:off x="389468" y="1109134"/>
            <a:ext cx="869950" cy="366713"/>
          </a:xfrm>
          <a:prstGeom prst="rect">
            <a:avLst/>
          </a:prstGeom>
          <a:noFill/>
          <a:ln w="12700">
            <a:noFill/>
            <a:miter lim="800000"/>
            <a:headEnd/>
            <a:tailEnd/>
          </a:ln>
          <a:effectLst/>
        </p:spPr>
        <p:txBody>
          <a:bodyPr wrap="none">
            <a:spAutoFit/>
          </a:bodyPr>
          <a:lstStyle/>
          <a:p>
            <a:r>
              <a:rPr lang="en-US" b="1" dirty="0">
                <a:solidFill>
                  <a:schemeClr val="tx1"/>
                </a:solidFill>
              </a:rPr>
              <a:t>Cache</a:t>
            </a:r>
          </a:p>
        </p:txBody>
      </p:sp>
      <p:sp>
        <p:nvSpPr>
          <p:cNvPr id="1592345" name="Text Box 25"/>
          <p:cNvSpPr txBox="1">
            <a:spLocks noChangeArrowheads="1"/>
          </p:cNvSpPr>
          <p:nvPr/>
        </p:nvSpPr>
        <p:spPr bwMode="auto">
          <a:xfrm>
            <a:off x="5181600" y="1329257"/>
            <a:ext cx="990600" cy="4918075"/>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a:t>
            </a:r>
            <a:r>
              <a:rPr lang="en-US" dirty="0"/>
              <a:t>00</a:t>
            </a:r>
            <a:r>
              <a:rPr lang="en-US" dirty="0">
                <a:solidFill>
                  <a:schemeClr val="tx1"/>
                </a:solidFill>
              </a:rPr>
              <a:t>xx</a:t>
            </a:r>
          </a:p>
          <a:p>
            <a:pPr>
              <a:lnSpc>
                <a:spcPct val="110000"/>
              </a:lnSpc>
            </a:pPr>
            <a:r>
              <a:rPr lang="en-US" dirty="0">
                <a:solidFill>
                  <a:srgbClr val="FF0000"/>
                </a:solidFill>
              </a:rPr>
              <a:t>00</a:t>
            </a:r>
            <a:r>
              <a:rPr lang="en-US" dirty="0"/>
              <a:t>01</a:t>
            </a:r>
            <a:r>
              <a:rPr lang="en-US" dirty="0">
                <a:solidFill>
                  <a:schemeClr val="tx1"/>
                </a:solidFill>
              </a:rPr>
              <a:t>xx</a:t>
            </a:r>
          </a:p>
          <a:p>
            <a:pPr>
              <a:lnSpc>
                <a:spcPct val="110000"/>
              </a:lnSpc>
            </a:pPr>
            <a:r>
              <a:rPr lang="en-US" dirty="0">
                <a:solidFill>
                  <a:srgbClr val="FF0000"/>
                </a:solidFill>
              </a:rPr>
              <a:t>00</a:t>
            </a:r>
            <a:r>
              <a:rPr lang="en-US" dirty="0"/>
              <a:t>10</a:t>
            </a:r>
            <a:r>
              <a:rPr lang="en-US" dirty="0">
                <a:solidFill>
                  <a:schemeClr val="tx1"/>
                </a:solidFill>
              </a:rPr>
              <a:t>xx</a:t>
            </a:r>
          </a:p>
          <a:p>
            <a:pPr>
              <a:lnSpc>
                <a:spcPct val="110000"/>
              </a:lnSpc>
            </a:pPr>
            <a:r>
              <a:rPr lang="en-US" dirty="0">
                <a:solidFill>
                  <a:srgbClr val="FF0000"/>
                </a:solidFill>
              </a:rPr>
              <a:t>00</a:t>
            </a:r>
            <a:r>
              <a:rPr lang="en-US" dirty="0"/>
              <a:t>11</a:t>
            </a:r>
            <a:r>
              <a:rPr lang="en-US" dirty="0">
                <a:solidFill>
                  <a:schemeClr val="tx1"/>
                </a:solidFill>
              </a:rPr>
              <a:t>xx</a:t>
            </a:r>
          </a:p>
          <a:p>
            <a:pPr>
              <a:lnSpc>
                <a:spcPct val="110000"/>
              </a:lnSpc>
            </a:pPr>
            <a:r>
              <a:rPr lang="en-US" dirty="0">
                <a:solidFill>
                  <a:srgbClr val="FF0000"/>
                </a:solidFill>
              </a:rPr>
              <a:t>01</a:t>
            </a:r>
            <a:r>
              <a:rPr lang="en-US" dirty="0"/>
              <a:t>00</a:t>
            </a:r>
            <a:r>
              <a:rPr lang="en-US" dirty="0">
                <a:solidFill>
                  <a:schemeClr val="tx1"/>
                </a:solidFill>
              </a:rPr>
              <a:t>xx</a:t>
            </a:r>
          </a:p>
          <a:p>
            <a:pPr>
              <a:lnSpc>
                <a:spcPct val="110000"/>
              </a:lnSpc>
            </a:pPr>
            <a:r>
              <a:rPr lang="en-US" dirty="0">
                <a:solidFill>
                  <a:srgbClr val="FF0000"/>
                </a:solidFill>
              </a:rPr>
              <a:t>01</a:t>
            </a:r>
            <a:r>
              <a:rPr lang="en-US" dirty="0"/>
              <a:t>01</a:t>
            </a:r>
            <a:r>
              <a:rPr lang="en-US" dirty="0">
                <a:solidFill>
                  <a:schemeClr val="tx1"/>
                </a:solidFill>
              </a:rPr>
              <a:t>xx</a:t>
            </a:r>
          </a:p>
          <a:p>
            <a:pPr>
              <a:lnSpc>
                <a:spcPct val="110000"/>
              </a:lnSpc>
            </a:pPr>
            <a:r>
              <a:rPr lang="en-US" dirty="0">
                <a:solidFill>
                  <a:srgbClr val="FF0000"/>
                </a:solidFill>
              </a:rPr>
              <a:t>01</a:t>
            </a:r>
            <a:r>
              <a:rPr lang="en-US" dirty="0"/>
              <a:t>10</a:t>
            </a:r>
            <a:r>
              <a:rPr lang="en-US" dirty="0">
                <a:solidFill>
                  <a:schemeClr val="tx1"/>
                </a:solidFill>
              </a:rPr>
              <a:t>xx</a:t>
            </a:r>
          </a:p>
          <a:p>
            <a:pPr>
              <a:lnSpc>
                <a:spcPct val="110000"/>
              </a:lnSpc>
            </a:pPr>
            <a:r>
              <a:rPr lang="en-US" dirty="0">
                <a:solidFill>
                  <a:srgbClr val="FF0000"/>
                </a:solidFill>
              </a:rPr>
              <a:t>01</a:t>
            </a:r>
            <a:r>
              <a:rPr lang="en-US" dirty="0"/>
              <a:t>11</a:t>
            </a:r>
            <a:r>
              <a:rPr lang="en-US" dirty="0">
                <a:solidFill>
                  <a:schemeClr val="tx1"/>
                </a:solidFill>
              </a:rPr>
              <a:t>xx</a:t>
            </a:r>
          </a:p>
          <a:p>
            <a:pPr>
              <a:lnSpc>
                <a:spcPct val="110000"/>
              </a:lnSpc>
            </a:pPr>
            <a:r>
              <a:rPr lang="en-US" dirty="0">
                <a:solidFill>
                  <a:srgbClr val="FF0000"/>
                </a:solidFill>
              </a:rPr>
              <a:t>10</a:t>
            </a:r>
            <a:r>
              <a:rPr lang="en-US" dirty="0"/>
              <a:t>00</a:t>
            </a:r>
            <a:r>
              <a:rPr lang="en-US" dirty="0">
                <a:solidFill>
                  <a:schemeClr val="tx1"/>
                </a:solidFill>
              </a:rPr>
              <a:t>xx</a:t>
            </a:r>
          </a:p>
          <a:p>
            <a:pPr>
              <a:lnSpc>
                <a:spcPct val="110000"/>
              </a:lnSpc>
            </a:pPr>
            <a:r>
              <a:rPr lang="en-US" dirty="0">
                <a:solidFill>
                  <a:srgbClr val="FF0000"/>
                </a:solidFill>
              </a:rPr>
              <a:t>10</a:t>
            </a:r>
            <a:r>
              <a:rPr lang="en-US" dirty="0"/>
              <a:t>01</a:t>
            </a:r>
            <a:r>
              <a:rPr lang="en-US" dirty="0">
                <a:solidFill>
                  <a:schemeClr val="tx1"/>
                </a:solidFill>
              </a:rPr>
              <a:t>xx</a:t>
            </a:r>
          </a:p>
          <a:p>
            <a:pPr>
              <a:lnSpc>
                <a:spcPct val="110000"/>
              </a:lnSpc>
            </a:pPr>
            <a:r>
              <a:rPr lang="en-US" dirty="0">
                <a:solidFill>
                  <a:srgbClr val="FF0000"/>
                </a:solidFill>
              </a:rPr>
              <a:t>10</a:t>
            </a:r>
            <a:r>
              <a:rPr lang="en-US" dirty="0"/>
              <a:t>10</a:t>
            </a:r>
            <a:r>
              <a:rPr lang="en-US" dirty="0">
                <a:solidFill>
                  <a:schemeClr val="tx1"/>
                </a:solidFill>
              </a:rPr>
              <a:t>xx</a:t>
            </a:r>
          </a:p>
          <a:p>
            <a:pPr>
              <a:lnSpc>
                <a:spcPct val="110000"/>
              </a:lnSpc>
            </a:pPr>
            <a:r>
              <a:rPr lang="en-US" dirty="0">
                <a:solidFill>
                  <a:srgbClr val="FF0000"/>
                </a:solidFill>
              </a:rPr>
              <a:t>10</a:t>
            </a:r>
            <a:r>
              <a:rPr lang="en-US" dirty="0"/>
              <a:t>11</a:t>
            </a:r>
            <a:r>
              <a:rPr lang="en-US" dirty="0">
                <a:solidFill>
                  <a:schemeClr val="tx1"/>
                </a:solidFill>
              </a:rPr>
              <a:t>xx</a:t>
            </a:r>
          </a:p>
          <a:p>
            <a:pPr>
              <a:lnSpc>
                <a:spcPct val="110000"/>
              </a:lnSpc>
            </a:pPr>
            <a:r>
              <a:rPr lang="en-US" dirty="0">
                <a:solidFill>
                  <a:srgbClr val="FF0000"/>
                </a:solidFill>
              </a:rPr>
              <a:t>11</a:t>
            </a:r>
            <a:r>
              <a:rPr lang="en-US" dirty="0"/>
              <a:t>00</a:t>
            </a:r>
            <a:r>
              <a:rPr lang="en-US" dirty="0">
                <a:solidFill>
                  <a:schemeClr val="tx1"/>
                </a:solidFill>
              </a:rPr>
              <a:t>xx</a:t>
            </a:r>
          </a:p>
          <a:p>
            <a:pPr>
              <a:lnSpc>
                <a:spcPct val="110000"/>
              </a:lnSpc>
            </a:pPr>
            <a:r>
              <a:rPr lang="en-US" dirty="0">
                <a:solidFill>
                  <a:srgbClr val="FF0000"/>
                </a:solidFill>
              </a:rPr>
              <a:t>11</a:t>
            </a:r>
            <a:r>
              <a:rPr lang="en-US" dirty="0"/>
              <a:t>01</a:t>
            </a:r>
            <a:r>
              <a:rPr lang="en-US" dirty="0">
                <a:solidFill>
                  <a:schemeClr val="tx1"/>
                </a:solidFill>
              </a:rPr>
              <a:t>xx</a:t>
            </a:r>
          </a:p>
          <a:p>
            <a:pPr>
              <a:lnSpc>
                <a:spcPct val="110000"/>
              </a:lnSpc>
            </a:pPr>
            <a:r>
              <a:rPr lang="en-US" dirty="0">
                <a:solidFill>
                  <a:srgbClr val="FF0000"/>
                </a:solidFill>
              </a:rPr>
              <a:t>11</a:t>
            </a:r>
            <a:r>
              <a:rPr lang="en-US" dirty="0"/>
              <a:t>10</a:t>
            </a:r>
            <a:r>
              <a:rPr lang="en-US" dirty="0">
                <a:solidFill>
                  <a:schemeClr val="tx1"/>
                </a:solidFill>
              </a:rPr>
              <a:t>xx</a:t>
            </a:r>
          </a:p>
          <a:p>
            <a:pPr>
              <a:lnSpc>
                <a:spcPct val="110000"/>
              </a:lnSpc>
            </a:pPr>
            <a:r>
              <a:rPr lang="en-US" dirty="0">
                <a:solidFill>
                  <a:srgbClr val="FF0000"/>
                </a:solidFill>
              </a:rPr>
              <a:t>11</a:t>
            </a:r>
            <a:r>
              <a:rPr lang="en-US" dirty="0"/>
              <a:t>11</a:t>
            </a:r>
            <a:r>
              <a:rPr lang="en-US" dirty="0">
                <a:solidFill>
                  <a:schemeClr val="tx1"/>
                </a:solidFill>
              </a:rPr>
              <a:t>xx</a:t>
            </a:r>
          </a:p>
        </p:txBody>
      </p:sp>
      <p:sp>
        <p:nvSpPr>
          <p:cNvPr id="1592346" name="Text Box 26"/>
          <p:cNvSpPr txBox="1">
            <a:spLocks noChangeArrowheads="1"/>
          </p:cNvSpPr>
          <p:nvPr/>
        </p:nvSpPr>
        <p:spPr bwMode="auto">
          <a:xfrm>
            <a:off x="5791200" y="1100657"/>
            <a:ext cx="1644650" cy="366713"/>
          </a:xfrm>
          <a:prstGeom prst="rect">
            <a:avLst/>
          </a:prstGeom>
          <a:noFill/>
          <a:ln w="12700">
            <a:noFill/>
            <a:miter lim="800000"/>
            <a:headEnd/>
            <a:tailEnd/>
          </a:ln>
          <a:effectLst/>
        </p:spPr>
        <p:txBody>
          <a:bodyPr wrap="none">
            <a:spAutoFit/>
          </a:bodyPr>
          <a:lstStyle/>
          <a:p>
            <a:r>
              <a:rPr lang="en-US" b="1">
                <a:solidFill>
                  <a:schemeClr val="tx1"/>
                </a:solidFill>
              </a:rPr>
              <a:t>Main Memory</a:t>
            </a:r>
          </a:p>
        </p:txBody>
      </p:sp>
      <p:sp>
        <p:nvSpPr>
          <p:cNvPr id="1592348" name="Line 28"/>
          <p:cNvSpPr>
            <a:spLocks noChangeShapeType="1"/>
          </p:cNvSpPr>
          <p:nvPr/>
        </p:nvSpPr>
        <p:spPr bwMode="auto">
          <a:xfrm>
            <a:off x="4267200" y="2548457"/>
            <a:ext cx="990600" cy="0"/>
          </a:xfrm>
          <a:prstGeom prst="line">
            <a:avLst/>
          </a:prstGeom>
          <a:noFill/>
          <a:ln w="12700">
            <a:solidFill>
              <a:schemeClr val="tx1"/>
            </a:solidFill>
            <a:round/>
            <a:headEnd/>
            <a:tailEnd/>
          </a:ln>
          <a:effectLst/>
        </p:spPr>
        <p:txBody>
          <a:bodyPr wrap="none" anchor="ctr"/>
          <a:lstStyle/>
          <a:p>
            <a:endParaRPr lang="en-US"/>
          </a:p>
        </p:txBody>
      </p:sp>
      <p:sp>
        <p:nvSpPr>
          <p:cNvPr id="1592349" name="Line 29"/>
          <p:cNvSpPr>
            <a:spLocks noChangeShapeType="1"/>
          </p:cNvSpPr>
          <p:nvPr/>
        </p:nvSpPr>
        <p:spPr bwMode="auto">
          <a:xfrm>
            <a:off x="4267200" y="2853257"/>
            <a:ext cx="990600" cy="0"/>
          </a:xfrm>
          <a:prstGeom prst="line">
            <a:avLst/>
          </a:prstGeom>
          <a:noFill/>
          <a:ln w="12700">
            <a:solidFill>
              <a:schemeClr val="tx1"/>
            </a:solidFill>
            <a:round/>
            <a:headEnd/>
            <a:tailEnd/>
          </a:ln>
          <a:effectLst/>
        </p:spPr>
        <p:txBody>
          <a:bodyPr wrap="none" anchor="ctr"/>
          <a:lstStyle/>
          <a:p>
            <a:endParaRPr lang="en-US"/>
          </a:p>
        </p:txBody>
      </p:sp>
      <p:sp>
        <p:nvSpPr>
          <p:cNvPr id="1592350" name="Line 30"/>
          <p:cNvSpPr>
            <a:spLocks noChangeShapeType="1"/>
          </p:cNvSpPr>
          <p:nvPr/>
        </p:nvSpPr>
        <p:spPr bwMode="auto">
          <a:xfrm>
            <a:off x="4267200" y="3158057"/>
            <a:ext cx="990600" cy="0"/>
          </a:xfrm>
          <a:prstGeom prst="line">
            <a:avLst/>
          </a:prstGeom>
          <a:noFill/>
          <a:ln w="12700">
            <a:solidFill>
              <a:schemeClr val="tx1"/>
            </a:solidFill>
            <a:round/>
            <a:headEnd/>
            <a:tailEnd/>
          </a:ln>
          <a:effectLst/>
        </p:spPr>
        <p:txBody>
          <a:bodyPr wrap="none" anchor="ctr"/>
          <a:lstStyle/>
          <a:p>
            <a:endParaRPr lang="en-US"/>
          </a:p>
        </p:txBody>
      </p:sp>
      <p:sp>
        <p:nvSpPr>
          <p:cNvPr id="1592351" name="Line 31"/>
          <p:cNvSpPr>
            <a:spLocks noChangeShapeType="1"/>
          </p:cNvSpPr>
          <p:nvPr/>
        </p:nvSpPr>
        <p:spPr bwMode="auto">
          <a:xfrm>
            <a:off x="4267200" y="3462857"/>
            <a:ext cx="990600" cy="0"/>
          </a:xfrm>
          <a:prstGeom prst="line">
            <a:avLst/>
          </a:prstGeom>
          <a:noFill/>
          <a:ln w="12700">
            <a:solidFill>
              <a:schemeClr val="tx1"/>
            </a:solidFill>
            <a:round/>
            <a:headEnd/>
            <a:tailEnd/>
          </a:ln>
          <a:effectLst/>
        </p:spPr>
        <p:txBody>
          <a:bodyPr wrap="none" anchor="ctr"/>
          <a:lstStyle/>
          <a:p>
            <a:endParaRPr lang="en-US"/>
          </a:p>
        </p:txBody>
      </p:sp>
      <p:sp>
        <p:nvSpPr>
          <p:cNvPr id="1592352" name="Line 32"/>
          <p:cNvSpPr>
            <a:spLocks noChangeShapeType="1"/>
          </p:cNvSpPr>
          <p:nvPr/>
        </p:nvSpPr>
        <p:spPr bwMode="auto">
          <a:xfrm>
            <a:off x="4267200" y="3767657"/>
            <a:ext cx="990600" cy="0"/>
          </a:xfrm>
          <a:prstGeom prst="line">
            <a:avLst/>
          </a:prstGeom>
          <a:noFill/>
          <a:ln w="12700">
            <a:solidFill>
              <a:schemeClr val="tx1"/>
            </a:solidFill>
            <a:round/>
            <a:headEnd/>
            <a:tailEnd/>
          </a:ln>
          <a:effectLst/>
        </p:spPr>
        <p:txBody>
          <a:bodyPr wrap="none" anchor="ctr"/>
          <a:lstStyle/>
          <a:p>
            <a:endParaRPr lang="en-US"/>
          </a:p>
        </p:txBody>
      </p:sp>
      <p:sp>
        <p:nvSpPr>
          <p:cNvPr id="1592353" name="Line 33"/>
          <p:cNvSpPr>
            <a:spLocks noChangeShapeType="1"/>
          </p:cNvSpPr>
          <p:nvPr/>
        </p:nvSpPr>
        <p:spPr bwMode="auto">
          <a:xfrm>
            <a:off x="4267200" y="4072457"/>
            <a:ext cx="990600" cy="0"/>
          </a:xfrm>
          <a:prstGeom prst="line">
            <a:avLst/>
          </a:prstGeom>
          <a:noFill/>
          <a:ln w="12700">
            <a:solidFill>
              <a:schemeClr val="tx1"/>
            </a:solidFill>
            <a:round/>
            <a:headEnd/>
            <a:tailEnd/>
          </a:ln>
          <a:effectLst/>
        </p:spPr>
        <p:txBody>
          <a:bodyPr wrap="none" anchor="ctr"/>
          <a:lstStyle/>
          <a:p>
            <a:endParaRPr lang="en-US"/>
          </a:p>
        </p:txBody>
      </p:sp>
      <p:sp>
        <p:nvSpPr>
          <p:cNvPr id="1592354" name="Line 34"/>
          <p:cNvSpPr>
            <a:spLocks noChangeShapeType="1"/>
          </p:cNvSpPr>
          <p:nvPr/>
        </p:nvSpPr>
        <p:spPr bwMode="auto">
          <a:xfrm>
            <a:off x="4267200" y="4986857"/>
            <a:ext cx="990600" cy="0"/>
          </a:xfrm>
          <a:prstGeom prst="line">
            <a:avLst/>
          </a:prstGeom>
          <a:noFill/>
          <a:ln w="12700">
            <a:solidFill>
              <a:schemeClr val="tx1"/>
            </a:solidFill>
            <a:round/>
            <a:headEnd/>
            <a:tailEnd/>
          </a:ln>
          <a:effectLst/>
        </p:spPr>
        <p:txBody>
          <a:bodyPr wrap="none" anchor="ctr"/>
          <a:lstStyle/>
          <a:p>
            <a:endParaRPr lang="en-US"/>
          </a:p>
        </p:txBody>
      </p:sp>
      <p:sp>
        <p:nvSpPr>
          <p:cNvPr id="1592355" name="Line 35"/>
          <p:cNvSpPr>
            <a:spLocks noChangeShapeType="1"/>
          </p:cNvSpPr>
          <p:nvPr/>
        </p:nvSpPr>
        <p:spPr bwMode="auto">
          <a:xfrm>
            <a:off x="4267200" y="4377257"/>
            <a:ext cx="990600" cy="0"/>
          </a:xfrm>
          <a:prstGeom prst="line">
            <a:avLst/>
          </a:prstGeom>
          <a:noFill/>
          <a:ln w="12700">
            <a:solidFill>
              <a:schemeClr val="tx1"/>
            </a:solidFill>
            <a:round/>
            <a:headEnd/>
            <a:tailEnd/>
          </a:ln>
          <a:effectLst/>
        </p:spPr>
        <p:txBody>
          <a:bodyPr wrap="none" anchor="ctr"/>
          <a:lstStyle/>
          <a:p>
            <a:endParaRPr lang="en-US"/>
          </a:p>
        </p:txBody>
      </p:sp>
      <p:sp>
        <p:nvSpPr>
          <p:cNvPr id="1592356" name="Line 36"/>
          <p:cNvSpPr>
            <a:spLocks noChangeShapeType="1"/>
          </p:cNvSpPr>
          <p:nvPr/>
        </p:nvSpPr>
        <p:spPr bwMode="auto">
          <a:xfrm>
            <a:off x="4267200" y="4682057"/>
            <a:ext cx="990600" cy="0"/>
          </a:xfrm>
          <a:prstGeom prst="line">
            <a:avLst/>
          </a:prstGeom>
          <a:noFill/>
          <a:ln w="12700">
            <a:solidFill>
              <a:schemeClr val="tx1"/>
            </a:solidFill>
            <a:round/>
            <a:headEnd/>
            <a:tailEnd/>
          </a:ln>
          <a:effectLst/>
        </p:spPr>
        <p:txBody>
          <a:bodyPr wrap="none" anchor="ctr"/>
          <a:lstStyle/>
          <a:p>
            <a:endParaRPr lang="en-US"/>
          </a:p>
        </p:txBody>
      </p:sp>
      <p:grpSp>
        <p:nvGrpSpPr>
          <p:cNvPr id="3" name="Group 37"/>
          <p:cNvGrpSpPr>
            <a:grpSpLocks/>
          </p:cNvGrpSpPr>
          <p:nvPr/>
        </p:nvGrpSpPr>
        <p:grpSpPr bwMode="auto">
          <a:xfrm>
            <a:off x="1650999" y="1972735"/>
            <a:ext cx="609600" cy="1219200"/>
            <a:chOff x="1344" y="1056"/>
            <a:chExt cx="624" cy="768"/>
          </a:xfrm>
        </p:grpSpPr>
        <p:sp>
          <p:nvSpPr>
            <p:cNvPr id="1592358" name="Rectangle 38"/>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2359" name="Line 39"/>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2360" name="Line 40"/>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2361" name="Line 41"/>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2362" name="Text Box 42"/>
          <p:cNvSpPr txBox="1">
            <a:spLocks noChangeArrowheads="1"/>
          </p:cNvSpPr>
          <p:nvPr/>
        </p:nvSpPr>
        <p:spPr bwMode="auto">
          <a:xfrm>
            <a:off x="1650999" y="1515535"/>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592363" name="Text Box 43"/>
          <p:cNvSpPr txBox="1">
            <a:spLocks noChangeArrowheads="1"/>
          </p:cNvSpPr>
          <p:nvPr/>
        </p:nvSpPr>
        <p:spPr bwMode="auto">
          <a:xfrm>
            <a:off x="2412999" y="1515535"/>
            <a:ext cx="666750" cy="366713"/>
          </a:xfrm>
          <a:prstGeom prst="rect">
            <a:avLst/>
          </a:prstGeom>
          <a:noFill/>
          <a:ln w="12700">
            <a:noFill/>
            <a:miter lim="800000"/>
            <a:headEnd/>
            <a:tailEnd/>
          </a:ln>
          <a:effectLst/>
        </p:spPr>
        <p:txBody>
          <a:bodyPr wrap="none">
            <a:spAutoFit/>
          </a:bodyPr>
          <a:lstStyle/>
          <a:p>
            <a:r>
              <a:rPr lang="en-US">
                <a:solidFill>
                  <a:schemeClr val="tx1"/>
                </a:solidFill>
              </a:rPr>
              <a:t>Data</a:t>
            </a:r>
          </a:p>
        </p:txBody>
      </p:sp>
      <p:sp>
        <p:nvSpPr>
          <p:cNvPr id="1592364" name="Rectangle 44" descr="5%"/>
          <p:cNvSpPr>
            <a:spLocks noChangeArrowheads="1"/>
          </p:cNvSpPr>
          <p:nvPr/>
        </p:nvSpPr>
        <p:spPr bwMode="auto">
          <a:xfrm>
            <a:off x="4267200" y="1329257"/>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5" name="Rectangle 45" descr="5%"/>
          <p:cNvSpPr>
            <a:spLocks noChangeArrowheads="1"/>
          </p:cNvSpPr>
          <p:nvPr/>
        </p:nvSpPr>
        <p:spPr bwMode="auto">
          <a:xfrm>
            <a:off x="2260599" y="1972735"/>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6" name="Rectangle 46" descr="5%"/>
          <p:cNvSpPr>
            <a:spLocks noChangeArrowheads="1"/>
          </p:cNvSpPr>
          <p:nvPr/>
        </p:nvSpPr>
        <p:spPr bwMode="auto">
          <a:xfrm>
            <a:off x="4267200" y="2548457"/>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7" name="Rectangle 47" descr="5%"/>
          <p:cNvSpPr>
            <a:spLocks noChangeArrowheads="1"/>
          </p:cNvSpPr>
          <p:nvPr/>
        </p:nvSpPr>
        <p:spPr bwMode="auto">
          <a:xfrm>
            <a:off x="4267200" y="3767657"/>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8" name="Rectangle 48" descr="5%"/>
          <p:cNvSpPr>
            <a:spLocks noChangeArrowheads="1"/>
          </p:cNvSpPr>
          <p:nvPr/>
        </p:nvSpPr>
        <p:spPr bwMode="auto">
          <a:xfrm>
            <a:off x="4267200" y="4986857"/>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9" name="Rectangle 49" descr="5%"/>
          <p:cNvSpPr>
            <a:spLocks noChangeArrowheads="1"/>
          </p:cNvSpPr>
          <p:nvPr/>
        </p:nvSpPr>
        <p:spPr bwMode="auto">
          <a:xfrm>
            <a:off x="4267200" y="5901257"/>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0" name="Rectangle 50" descr="5%"/>
          <p:cNvSpPr>
            <a:spLocks noChangeArrowheads="1"/>
          </p:cNvSpPr>
          <p:nvPr/>
        </p:nvSpPr>
        <p:spPr bwMode="auto">
          <a:xfrm>
            <a:off x="4267200" y="4682057"/>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1" name="Rectangle 51" descr="5%"/>
          <p:cNvSpPr>
            <a:spLocks noChangeArrowheads="1"/>
          </p:cNvSpPr>
          <p:nvPr/>
        </p:nvSpPr>
        <p:spPr bwMode="auto">
          <a:xfrm>
            <a:off x="4267200" y="3462857"/>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2" name="Rectangle 52" descr="5%"/>
          <p:cNvSpPr>
            <a:spLocks noChangeArrowheads="1"/>
          </p:cNvSpPr>
          <p:nvPr/>
        </p:nvSpPr>
        <p:spPr bwMode="auto">
          <a:xfrm>
            <a:off x="4267200" y="2243657"/>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3" name="Rectangle 53" descr="5%"/>
          <p:cNvSpPr>
            <a:spLocks noChangeArrowheads="1"/>
          </p:cNvSpPr>
          <p:nvPr/>
        </p:nvSpPr>
        <p:spPr bwMode="auto">
          <a:xfrm>
            <a:off x="2260599" y="2887135"/>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4" name="Rectangle 54" descr="5%"/>
          <p:cNvSpPr>
            <a:spLocks noChangeArrowheads="1"/>
          </p:cNvSpPr>
          <p:nvPr/>
        </p:nvSpPr>
        <p:spPr bwMode="auto">
          <a:xfrm>
            <a:off x="4267200" y="1634057"/>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5" name="Rectangle 55" descr="5%"/>
          <p:cNvSpPr>
            <a:spLocks noChangeArrowheads="1"/>
          </p:cNvSpPr>
          <p:nvPr/>
        </p:nvSpPr>
        <p:spPr bwMode="auto">
          <a:xfrm>
            <a:off x="2260599" y="2277535"/>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6" name="Rectangle 56" descr="5%"/>
          <p:cNvSpPr>
            <a:spLocks noChangeArrowheads="1"/>
          </p:cNvSpPr>
          <p:nvPr/>
        </p:nvSpPr>
        <p:spPr bwMode="auto">
          <a:xfrm>
            <a:off x="4267200" y="2853257"/>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7" name="Rectangle 57" descr="5%"/>
          <p:cNvSpPr>
            <a:spLocks noChangeArrowheads="1"/>
          </p:cNvSpPr>
          <p:nvPr/>
        </p:nvSpPr>
        <p:spPr bwMode="auto">
          <a:xfrm>
            <a:off x="4267200" y="4072457"/>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8" name="Rectangle 58" descr="5%"/>
          <p:cNvSpPr>
            <a:spLocks noChangeArrowheads="1"/>
          </p:cNvSpPr>
          <p:nvPr/>
        </p:nvSpPr>
        <p:spPr bwMode="auto">
          <a:xfrm>
            <a:off x="4267200" y="5291657"/>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9" name="Rectangle 59" descr="5%"/>
          <p:cNvSpPr>
            <a:spLocks noChangeArrowheads="1"/>
          </p:cNvSpPr>
          <p:nvPr/>
        </p:nvSpPr>
        <p:spPr bwMode="auto">
          <a:xfrm>
            <a:off x="4267200" y="5596457"/>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0" name="Rectangle 60" descr="5%"/>
          <p:cNvSpPr>
            <a:spLocks noChangeArrowheads="1"/>
          </p:cNvSpPr>
          <p:nvPr/>
        </p:nvSpPr>
        <p:spPr bwMode="auto">
          <a:xfrm>
            <a:off x="4267200" y="4377257"/>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1" name="Rectangle 61" descr="5%"/>
          <p:cNvSpPr>
            <a:spLocks noChangeArrowheads="1"/>
          </p:cNvSpPr>
          <p:nvPr/>
        </p:nvSpPr>
        <p:spPr bwMode="auto">
          <a:xfrm>
            <a:off x="4267200" y="3158057"/>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2" name="Rectangle 62" descr="5%"/>
          <p:cNvSpPr>
            <a:spLocks noChangeArrowheads="1"/>
          </p:cNvSpPr>
          <p:nvPr/>
        </p:nvSpPr>
        <p:spPr bwMode="auto">
          <a:xfrm>
            <a:off x="4267200" y="1938857"/>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3" name="Rectangle 63" descr="5%"/>
          <p:cNvSpPr>
            <a:spLocks noChangeArrowheads="1"/>
          </p:cNvSpPr>
          <p:nvPr/>
        </p:nvSpPr>
        <p:spPr bwMode="auto">
          <a:xfrm>
            <a:off x="2260599" y="2582335"/>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4" name="Text Box 64"/>
          <p:cNvSpPr txBox="1">
            <a:spLocks noChangeArrowheads="1"/>
          </p:cNvSpPr>
          <p:nvPr/>
        </p:nvSpPr>
        <p:spPr bwMode="auto">
          <a:xfrm>
            <a:off x="609599" y="4038600"/>
            <a:ext cx="3437468" cy="2246769"/>
          </a:xfrm>
          <a:prstGeom prst="rect">
            <a:avLst/>
          </a:prstGeom>
          <a:noFill/>
          <a:ln w="12700">
            <a:noFill/>
            <a:miter lim="800000"/>
            <a:headEnd/>
            <a:tailEnd/>
          </a:ln>
          <a:effectLst/>
        </p:spPr>
        <p:txBody>
          <a:bodyPr wrap="square">
            <a:spAutoFit/>
          </a:bodyPr>
          <a:lstStyle/>
          <a:p>
            <a:r>
              <a:rPr lang="en-US" sz="2000" dirty="0" smtClean="0">
                <a:solidFill>
                  <a:schemeClr val="tx1"/>
                </a:solidFill>
              </a:rPr>
              <a:t>Q: </a:t>
            </a:r>
            <a:r>
              <a:rPr lang="en-US" sz="2000" dirty="0">
                <a:solidFill>
                  <a:schemeClr val="tx1"/>
                </a:solidFill>
              </a:rPr>
              <a:t>Is</a:t>
            </a:r>
            <a:r>
              <a:rPr lang="en-US" sz="2000" dirty="0" smtClean="0">
                <a:solidFill>
                  <a:schemeClr val="tx1"/>
                </a:solidFill>
              </a:rPr>
              <a:t> the </a:t>
            </a:r>
            <a:r>
              <a:rPr lang="en-US" sz="2000" dirty="0" err="1" smtClean="0">
                <a:solidFill>
                  <a:schemeClr val="tx1"/>
                </a:solidFill>
              </a:rPr>
              <a:t>mem</a:t>
            </a:r>
            <a:r>
              <a:rPr lang="en-US" sz="2000" dirty="0" smtClean="0">
                <a:solidFill>
                  <a:schemeClr val="tx1"/>
                </a:solidFill>
              </a:rPr>
              <a:t> block in cache?</a:t>
            </a:r>
            <a:endParaRPr lang="en-US" sz="2000" dirty="0">
              <a:solidFill>
                <a:schemeClr val="tx1"/>
              </a:solidFill>
            </a:endParaRPr>
          </a:p>
          <a:p>
            <a:endParaRPr lang="en-US" sz="2000" dirty="0"/>
          </a:p>
          <a:p>
            <a:r>
              <a:rPr lang="en-US" sz="2000" dirty="0">
                <a:solidFill>
                  <a:schemeClr val="tx1"/>
                </a:solidFill>
              </a:rPr>
              <a:t>Compare the cache </a:t>
            </a:r>
            <a:r>
              <a:rPr lang="en-US" sz="2000" dirty="0">
                <a:solidFill>
                  <a:srgbClr val="FF0000"/>
                </a:solidFill>
              </a:rPr>
              <a:t>tag </a:t>
            </a:r>
            <a:r>
              <a:rPr lang="en-US" sz="2000" dirty="0">
                <a:solidFill>
                  <a:schemeClr val="tx1"/>
                </a:solidFill>
              </a:rPr>
              <a:t>to the </a:t>
            </a:r>
            <a:r>
              <a:rPr lang="en-US" sz="2000" dirty="0" smtClean="0">
                <a:solidFill>
                  <a:srgbClr val="FF0000"/>
                </a:solidFill>
              </a:rPr>
              <a:t>high-order </a:t>
            </a:r>
            <a:r>
              <a:rPr lang="en-US" sz="2000" dirty="0">
                <a:solidFill>
                  <a:srgbClr val="FF0000"/>
                </a:solidFill>
              </a:rPr>
              <a:t>2 memory address bits</a:t>
            </a:r>
            <a:r>
              <a:rPr lang="en-US" sz="2000" dirty="0">
                <a:solidFill>
                  <a:schemeClr val="tx1"/>
                </a:solidFill>
              </a:rPr>
              <a:t> to tell if the memory block is in the </a:t>
            </a:r>
            <a:r>
              <a:rPr lang="en-US" sz="2000" dirty="0" smtClean="0">
                <a:solidFill>
                  <a:schemeClr val="tx1"/>
                </a:solidFill>
              </a:rPr>
              <a:t>cache </a:t>
            </a:r>
            <a:br>
              <a:rPr lang="en-US" sz="2000" dirty="0" smtClean="0">
                <a:solidFill>
                  <a:schemeClr val="tx1"/>
                </a:solidFill>
              </a:rPr>
            </a:br>
            <a:r>
              <a:rPr lang="en-US" sz="2000" dirty="0" smtClean="0">
                <a:solidFill>
                  <a:schemeClr val="tx1"/>
                </a:solidFill>
              </a:rPr>
              <a:t>(provided valid bit is set)</a:t>
            </a:r>
            <a:endParaRPr lang="en-US" sz="2000" dirty="0">
              <a:solidFill>
                <a:schemeClr val="tx1"/>
              </a:solidFill>
            </a:endParaRPr>
          </a:p>
        </p:txBody>
      </p:sp>
      <p:grpSp>
        <p:nvGrpSpPr>
          <p:cNvPr id="4" name="Group 65"/>
          <p:cNvGrpSpPr>
            <a:grpSpLocks/>
          </p:cNvGrpSpPr>
          <p:nvPr/>
        </p:nvGrpSpPr>
        <p:grpSpPr bwMode="auto">
          <a:xfrm>
            <a:off x="1269999" y="1972735"/>
            <a:ext cx="381000" cy="1219200"/>
            <a:chOff x="1344" y="1056"/>
            <a:chExt cx="624" cy="768"/>
          </a:xfrm>
        </p:grpSpPr>
        <p:sp>
          <p:nvSpPr>
            <p:cNvPr id="1592386" name="Rectangle 66"/>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2387" name="Line 67"/>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2388" name="Line 68"/>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2389" name="Line 69"/>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2390" name="Text Box 70"/>
          <p:cNvSpPr txBox="1">
            <a:spLocks noChangeArrowheads="1"/>
          </p:cNvSpPr>
          <p:nvPr/>
        </p:nvSpPr>
        <p:spPr bwMode="auto">
          <a:xfrm>
            <a:off x="1041399" y="1515535"/>
            <a:ext cx="692150" cy="366713"/>
          </a:xfrm>
          <a:prstGeom prst="rect">
            <a:avLst/>
          </a:prstGeom>
          <a:noFill/>
          <a:ln w="12700">
            <a:noFill/>
            <a:miter lim="800000"/>
            <a:headEnd/>
            <a:tailEnd/>
          </a:ln>
          <a:effectLst/>
        </p:spPr>
        <p:txBody>
          <a:bodyPr wrap="none">
            <a:spAutoFit/>
          </a:bodyPr>
          <a:lstStyle/>
          <a:p>
            <a:r>
              <a:rPr lang="en-US">
                <a:solidFill>
                  <a:schemeClr val="tx1"/>
                </a:solidFill>
              </a:rPr>
              <a:t>Valid</a:t>
            </a:r>
          </a:p>
        </p:txBody>
      </p:sp>
      <p:sp>
        <p:nvSpPr>
          <p:cNvPr id="1592411" name="Text Box 91"/>
          <p:cNvSpPr txBox="1">
            <a:spLocks noChangeArrowheads="1"/>
          </p:cNvSpPr>
          <p:nvPr/>
        </p:nvSpPr>
        <p:spPr bwMode="auto">
          <a:xfrm>
            <a:off x="6248400" y="1557857"/>
            <a:ext cx="2514600" cy="1200329"/>
          </a:xfrm>
          <a:prstGeom prst="rect">
            <a:avLst/>
          </a:prstGeom>
          <a:noFill/>
          <a:ln w="12700">
            <a:noFill/>
            <a:miter lim="800000"/>
            <a:headEnd/>
            <a:tailEnd/>
          </a:ln>
          <a:effectLst/>
        </p:spPr>
        <p:txBody>
          <a:bodyPr>
            <a:spAutoFit/>
          </a:bodyPr>
          <a:lstStyle/>
          <a:p>
            <a:r>
              <a:rPr lang="en-US" dirty="0" smtClean="0">
                <a:solidFill>
                  <a:schemeClr val="tx1"/>
                </a:solidFill>
              </a:rPr>
              <a:t>One word blocks.</a:t>
            </a:r>
          </a:p>
          <a:p>
            <a:r>
              <a:rPr lang="en-US" dirty="0" smtClean="0">
                <a:solidFill>
                  <a:schemeClr val="tx1"/>
                </a:solidFill>
              </a:rPr>
              <a:t>Two low-order </a:t>
            </a:r>
            <a:r>
              <a:rPr lang="en-US" dirty="0">
                <a:solidFill>
                  <a:schemeClr val="tx1"/>
                </a:solidFill>
              </a:rPr>
              <a:t>bits define the byte in the</a:t>
            </a:r>
            <a:r>
              <a:rPr lang="en-US" dirty="0" smtClean="0">
                <a:solidFill>
                  <a:schemeClr val="tx1"/>
                </a:solidFill>
              </a:rPr>
              <a:t> block (32b </a:t>
            </a:r>
            <a:r>
              <a:rPr lang="en-US" dirty="0">
                <a:solidFill>
                  <a:schemeClr val="tx1"/>
                </a:solidFill>
              </a:rPr>
              <a:t>words</a:t>
            </a:r>
            <a:r>
              <a:rPr lang="en-US" dirty="0" smtClean="0">
                <a:solidFill>
                  <a:schemeClr val="tx1"/>
                </a:solidFill>
              </a:rPr>
              <a:t>).</a:t>
            </a:r>
            <a:endParaRPr lang="en-US" dirty="0">
              <a:solidFill>
                <a:schemeClr val="tx1"/>
              </a:solidFill>
            </a:endParaRPr>
          </a:p>
        </p:txBody>
      </p:sp>
      <p:sp>
        <p:nvSpPr>
          <p:cNvPr id="1592412" name="Text Box 92"/>
          <p:cNvSpPr txBox="1">
            <a:spLocks noChangeArrowheads="1"/>
          </p:cNvSpPr>
          <p:nvPr/>
        </p:nvSpPr>
        <p:spPr bwMode="auto">
          <a:xfrm>
            <a:off x="6172200" y="2893684"/>
            <a:ext cx="2743200" cy="2862322"/>
          </a:xfrm>
          <a:prstGeom prst="rect">
            <a:avLst/>
          </a:prstGeom>
          <a:noFill/>
          <a:ln w="12700">
            <a:noFill/>
            <a:miter lim="800000"/>
            <a:headEnd/>
            <a:tailEnd/>
          </a:ln>
          <a:effectLst/>
        </p:spPr>
        <p:txBody>
          <a:bodyPr>
            <a:spAutoFit/>
          </a:bodyPr>
          <a:lstStyle/>
          <a:p>
            <a:r>
              <a:rPr lang="en-US" sz="2000" dirty="0" smtClean="0"/>
              <a:t>Q: Where in the cache is the memory block?</a:t>
            </a:r>
            <a:endParaRPr lang="en-US" sz="2000" dirty="0" smtClean="0">
              <a:solidFill>
                <a:schemeClr val="tx1"/>
              </a:solidFill>
            </a:endParaRPr>
          </a:p>
          <a:p>
            <a:endParaRPr lang="en-US" sz="2000" dirty="0"/>
          </a:p>
          <a:p>
            <a:r>
              <a:rPr lang="en-US" sz="2000" dirty="0">
                <a:solidFill>
                  <a:schemeClr val="tx1"/>
                </a:solidFill>
              </a:rPr>
              <a:t>Use</a:t>
            </a:r>
            <a:r>
              <a:rPr lang="en-US" sz="2000" dirty="0"/>
              <a:t> next 2 </a:t>
            </a:r>
            <a:r>
              <a:rPr lang="en-US" sz="2000" dirty="0" smtClean="0"/>
              <a:t>low-order </a:t>
            </a:r>
            <a:r>
              <a:rPr lang="en-US" sz="2000" dirty="0"/>
              <a:t>memory address bits</a:t>
            </a:r>
            <a:r>
              <a:rPr lang="en-US" sz="2000" dirty="0">
                <a:solidFill>
                  <a:schemeClr val="tx1"/>
                </a:solidFill>
              </a:rPr>
              <a:t> – the </a:t>
            </a:r>
            <a:r>
              <a:rPr lang="en-US" sz="2000" dirty="0"/>
              <a:t>index</a:t>
            </a:r>
            <a:r>
              <a:rPr lang="en-US" sz="2000" dirty="0">
                <a:solidFill>
                  <a:schemeClr val="tx1"/>
                </a:solidFill>
              </a:rPr>
              <a:t> </a:t>
            </a:r>
            <a:r>
              <a:rPr lang="en-US" dirty="0">
                <a:solidFill>
                  <a:schemeClr val="tx1"/>
                </a:solidFill>
              </a:rPr>
              <a:t>–</a:t>
            </a:r>
            <a:r>
              <a:rPr lang="en-US" sz="2000" dirty="0">
                <a:solidFill>
                  <a:schemeClr val="tx1"/>
                </a:solidFill>
              </a:rPr>
              <a:t> to determine which cache block (i.e., modulo the number of blocks in the cache)</a:t>
            </a:r>
          </a:p>
        </p:txBody>
      </p:sp>
      <p:sp>
        <p:nvSpPr>
          <p:cNvPr id="1592414" name="Text Box 94"/>
          <p:cNvSpPr txBox="1">
            <a:spLocks noChangeArrowheads="1"/>
          </p:cNvSpPr>
          <p:nvPr/>
        </p:nvSpPr>
        <p:spPr bwMode="auto">
          <a:xfrm>
            <a:off x="431799" y="1515535"/>
            <a:ext cx="742950" cy="366713"/>
          </a:xfrm>
          <a:prstGeom prst="rect">
            <a:avLst/>
          </a:prstGeom>
          <a:noFill/>
          <a:ln w="12700">
            <a:noFill/>
            <a:miter lim="800000"/>
            <a:headEnd/>
            <a:tailEnd/>
          </a:ln>
          <a:effectLst/>
        </p:spPr>
        <p:txBody>
          <a:bodyPr wrap="none">
            <a:spAutoFit/>
          </a:bodyPr>
          <a:lstStyle/>
          <a:p>
            <a:r>
              <a:rPr lang="en-US">
                <a:solidFill>
                  <a:schemeClr val="tx1"/>
                </a:solidFill>
              </a:rPr>
              <a:t>Index</a:t>
            </a:r>
          </a:p>
        </p:txBody>
      </p:sp>
      <p:sp>
        <p:nvSpPr>
          <p:cNvPr id="73" name="Date Placeholder 72"/>
          <p:cNvSpPr>
            <a:spLocks noGrp="1"/>
          </p:cNvSpPr>
          <p:nvPr>
            <p:ph type="dt" sz="half" idx="10"/>
          </p:nvPr>
        </p:nvSpPr>
        <p:spPr/>
        <p:txBody>
          <a:bodyPr/>
          <a:lstStyle/>
          <a:p>
            <a:fld id="{8FC8D2D1-A5A9-524D-981D-47E56E0FEFE1}" type="datetime1">
              <a:rPr lang="en-US" smtClean="0"/>
              <a:pPr/>
              <a:t>10/2/13</a:t>
            </a:fld>
            <a:endParaRPr lang="en-US"/>
          </a:p>
        </p:txBody>
      </p:sp>
      <p:sp>
        <p:nvSpPr>
          <p:cNvPr id="74" name="Slide Number Placeholder 73"/>
          <p:cNvSpPr>
            <a:spLocks noGrp="1"/>
          </p:cNvSpPr>
          <p:nvPr>
            <p:ph type="sldNum" sz="quarter" idx="12"/>
          </p:nvPr>
        </p:nvSpPr>
        <p:spPr/>
        <p:txBody>
          <a:bodyPr/>
          <a:lstStyle/>
          <a:p>
            <a:fld id="{3CC63E4C-4642-794D-A2FD-70F6B81535F5}" type="slidenum">
              <a:rPr lang="en-US" smtClean="0"/>
              <a:pPr/>
              <a:t>49</a:t>
            </a:fld>
            <a:endParaRPr lang="en-US"/>
          </a:p>
        </p:txBody>
      </p:sp>
      <p:sp>
        <p:nvSpPr>
          <p:cNvPr id="75" name="Footer Placeholder 74"/>
          <p:cNvSpPr>
            <a:spLocks noGrp="1"/>
          </p:cNvSpPr>
          <p:nvPr>
            <p:ph type="ftr" sz="quarter" idx="11"/>
          </p:nvPr>
        </p:nvSpPr>
        <p:spPr/>
        <p:txBody>
          <a:bodyPr/>
          <a:lstStyle/>
          <a:p>
            <a:r>
              <a:rPr lang="en-US" dirty="0" smtClean="0"/>
              <a:t>Fall 2013 -- Lecture #11</a:t>
            </a:r>
            <a:endParaRPr lang="en-US" dirty="0"/>
          </a:p>
        </p:txBody>
      </p:sp>
    </p:spTree>
    <p:extLst>
      <p:ext uri="{BB962C8B-B14F-4D97-AF65-F5344CB8AC3E}">
        <p14:creationId xmlns:p14="http://schemas.microsoft.com/office/powerpoint/2010/main" val="26029283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92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92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2384" grpId="0" autoUpdateAnimBg="0"/>
      <p:bldP spid="159241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Grp="1" noChangeArrowheads="1"/>
          </p:cNvSpPr>
          <p:nvPr>
            <p:ph type="title"/>
          </p:nvPr>
        </p:nvSpPr>
        <p:spPr/>
        <p:txBody>
          <a:bodyPr/>
          <a:lstStyle/>
          <a:p>
            <a:r>
              <a:rPr lang="en-US" smtClean="0"/>
              <a:t>What is Performance?</a:t>
            </a:r>
            <a:endParaRPr lang="en-US"/>
          </a:p>
        </p:txBody>
      </p:sp>
      <p:sp>
        <p:nvSpPr>
          <p:cNvPr id="1042435" name="Rectangle 3"/>
          <p:cNvSpPr>
            <a:spLocks noGrp="1" noChangeArrowheads="1"/>
          </p:cNvSpPr>
          <p:nvPr>
            <p:ph type="body" idx="1"/>
          </p:nvPr>
        </p:nvSpPr>
        <p:spPr/>
        <p:txBody>
          <a:bodyPr/>
          <a:lstStyle/>
          <a:p>
            <a:r>
              <a:rPr lang="en-US" i="1" dirty="0" smtClean="0"/>
              <a:t>Latency </a:t>
            </a:r>
            <a:r>
              <a:rPr lang="en-US" dirty="0" smtClean="0"/>
              <a:t>(or </a:t>
            </a:r>
            <a:r>
              <a:rPr lang="en-US" i="1" dirty="0" smtClean="0"/>
              <a:t>response time </a:t>
            </a:r>
            <a:r>
              <a:rPr lang="en-US" dirty="0" smtClean="0"/>
              <a:t>or </a:t>
            </a:r>
            <a:r>
              <a:rPr lang="en-US" i="1" dirty="0" smtClean="0"/>
              <a:t>execution time</a:t>
            </a:r>
            <a:r>
              <a:rPr lang="en-US" dirty="0" smtClean="0"/>
              <a:t>)</a:t>
            </a:r>
          </a:p>
          <a:p>
            <a:pPr lvl="1"/>
            <a:r>
              <a:rPr lang="en-US" dirty="0" smtClean="0"/>
              <a:t> Time to complete one task</a:t>
            </a:r>
          </a:p>
          <a:p>
            <a:r>
              <a:rPr lang="en-US" i="1" dirty="0" smtClean="0"/>
              <a:t>Bandwidth </a:t>
            </a:r>
            <a:r>
              <a:rPr lang="en-US" dirty="0" smtClean="0"/>
              <a:t>(or </a:t>
            </a:r>
            <a:r>
              <a:rPr lang="en-US" i="1" dirty="0" smtClean="0"/>
              <a:t>throughput</a:t>
            </a:r>
            <a:r>
              <a:rPr lang="en-US" dirty="0" smtClean="0"/>
              <a:t>)</a:t>
            </a:r>
          </a:p>
          <a:p>
            <a:pPr lvl="1"/>
            <a:r>
              <a:rPr lang="en-US" dirty="0" smtClean="0"/>
              <a:t> Tasks completed per unit time</a:t>
            </a:r>
            <a:endParaRPr lang="en-US" dirty="0"/>
          </a:p>
        </p:txBody>
      </p:sp>
      <p:sp>
        <p:nvSpPr>
          <p:cNvPr id="4" name="Date Placeholder 3"/>
          <p:cNvSpPr>
            <a:spLocks noGrp="1"/>
          </p:cNvSpPr>
          <p:nvPr>
            <p:ph type="dt" sz="half" idx="10"/>
          </p:nvPr>
        </p:nvSpPr>
        <p:spPr/>
        <p:txBody>
          <a:bodyPr/>
          <a:lstStyle/>
          <a:p>
            <a:fld id="{3CA9A18B-B817-4445-AE31-C41B274EB09A}"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8FC202C0-DC77-E64D-ACD4-9D571498FDF0}" type="slidenum">
              <a:rPr lang="en-US" smtClean="0"/>
              <a:pPr/>
              <a:t>5</a:t>
            </a:fld>
            <a:endParaRPr lang="en-US"/>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ChangeArrowheads="1"/>
          </p:cNvSpPr>
          <p:nvPr>
            <p:ph type="title"/>
          </p:nvPr>
        </p:nvSpPr>
        <p:spPr/>
        <p:txBody>
          <a:bodyPr/>
          <a:lstStyle/>
          <a:p>
            <a:r>
              <a:rPr lang="en-US"/>
              <a:t>Caching:  A Simple First Example</a:t>
            </a:r>
          </a:p>
        </p:txBody>
      </p:sp>
      <p:grpSp>
        <p:nvGrpSpPr>
          <p:cNvPr id="2" name="Group 3"/>
          <p:cNvGrpSpPr>
            <a:grpSpLocks/>
          </p:cNvGrpSpPr>
          <p:nvPr/>
        </p:nvGrpSpPr>
        <p:grpSpPr bwMode="auto">
          <a:xfrm>
            <a:off x="2209800" y="2565390"/>
            <a:ext cx="990600" cy="1219200"/>
            <a:chOff x="1344" y="1056"/>
            <a:chExt cx="624" cy="768"/>
          </a:xfrm>
        </p:grpSpPr>
        <p:sp>
          <p:nvSpPr>
            <p:cNvPr id="1660932"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33"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34"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35"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36" name="Line 8"/>
          <p:cNvSpPr>
            <a:spLocks noChangeShapeType="1"/>
          </p:cNvSpPr>
          <p:nvPr/>
        </p:nvSpPr>
        <p:spPr bwMode="auto">
          <a:xfrm>
            <a:off x="4267200" y="1955790"/>
            <a:ext cx="990600" cy="0"/>
          </a:xfrm>
          <a:prstGeom prst="line">
            <a:avLst/>
          </a:prstGeom>
          <a:noFill/>
          <a:ln w="12700">
            <a:solidFill>
              <a:schemeClr val="tx1"/>
            </a:solidFill>
            <a:round/>
            <a:headEnd/>
            <a:tailEnd/>
          </a:ln>
          <a:effectLst/>
        </p:spPr>
        <p:txBody>
          <a:bodyPr wrap="none" anchor="ctr"/>
          <a:lstStyle/>
          <a:p>
            <a:endParaRPr lang="en-US"/>
          </a:p>
        </p:txBody>
      </p:sp>
      <p:sp>
        <p:nvSpPr>
          <p:cNvPr id="1660937" name="Line 9"/>
          <p:cNvSpPr>
            <a:spLocks noChangeShapeType="1"/>
          </p:cNvSpPr>
          <p:nvPr/>
        </p:nvSpPr>
        <p:spPr bwMode="auto">
          <a:xfrm>
            <a:off x="4267200" y="1650990"/>
            <a:ext cx="990600" cy="0"/>
          </a:xfrm>
          <a:prstGeom prst="line">
            <a:avLst/>
          </a:prstGeom>
          <a:noFill/>
          <a:ln w="12700">
            <a:solidFill>
              <a:schemeClr val="tx1"/>
            </a:solidFill>
            <a:round/>
            <a:headEnd/>
            <a:tailEnd/>
          </a:ln>
          <a:effectLst/>
        </p:spPr>
        <p:txBody>
          <a:bodyPr wrap="none" anchor="ctr"/>
          <a:lstStyle/>
          <a:p>
            <a:endParaRPr lang="en-US"/>
          </a:p>
        </p:txBody>
      </p:sp>
      <p:sp>
        <p:nvSpPr>
          <p:cNvPr id="1660938" name="Line 10"/>
          <p:cNvSpPr>
            <a:spLocks noChangeShapeType="1"/>
          </p:cNvSpPr>
          <p:nvPr/>
        </p:nvSpPr>
        <p:spPr bwMode="auto">
          <a:xfrm>
            <a:off x="4267200" y="2260590"/>
            <a:ext cx="990600" cy="0"/>
          </a:xfrm>
          <a:prstGeom prst="line">
            <a:avLst/>
          </a:prstGeom>
          <a:noFill/>
          <a:ln w="12700">
            <a:solidFill>
              <a:schemeClr val="tx1"/>
            </a:solidFill>
            <a:round/>
            <a:headEnd/>
            <a:tailEnd/>
          </a:ln>
          <a:effectLst/>
        </p:spPr>
        <p:txBody>
          <a:bodyPr wrap="none" anchor="ctr"/>
          <a:lstStyle/>
          <a:p>
            <a:endParaRPr lang="en-US"/>
          </a:p>
        </p:txBody>
      </p:sp>
      <p:sp>
        <p:nvSpPr>
          <p:cNvPr id="1660939" name="Line 11"/>
          <p:cNvSpPr>
            <a:spLocks noChangeShapeType="1"/>
          </p:cNvSpPr>
          <p:nvPr/>
        </p:nvSpPr>
        <p:spPr bwMode="auto">
          <a:xfrm>
            <a:off x="4267200" y="1346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0" name="Line 12"/>
          <p:cNvSpPr>
            <a:spLocks noChangeShapeType="1"/>
          </p:cNvSpPr>
          <p:nvPr/>
        </p:nvSpPr>
        <p:spPr bwMode="auto">
          <a:xfrm>
            <a:off x="42672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1" name="Line 13"/>
          <p:cNvSpPr>
            <a:spLocks noChangeShapeType="1"/>
          </p:cNvSpPr>
          <p:nvPr/>
        </p:nvSpPr>
        <p:spPr bwMode="auto">
          <a:xfrm>
            <a:off x="52578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2" name="Line 14"/>
          <p:cNvSpPr>
            <a:spLocks noChangeShapeType="1"/>
          </p:cNvSpPr>
          <p:nvPr/>
        </p:nvSpPr>
        <p:spPr bwMode="auto">
          <a:xfrm flipH="1" flipV="1">
            <a:off x="4267200" y="5613390"/>
            <a:ext cx="990600" cy="0"/>
          </a:xfrm>
          <a:prstGeom prst="line">
            <a:avLst/>
          </a:prstGeom>
          <a:noFill/>
          <a:ln w="12700">
            <a:solidFill>
              <a:schemeClr val="tx1"/>
            </a:solidFill>
            <a:round/>
            <a:headEnd/>
            <a:tailEnd/>
          </a:ln>
          <a:effectLst/>
        </p:spPr>
        <p:txBody>
          <a:bodyPr wrap="none" anchor="ctr"/>
          <a:lstStyle/>
          <a:p>
            <a:endParaRPr lang="en-US"/>
          </a:p>
        </p:txBody>
      </p:sp>
      <p:sp>
        <p:nvSpPr>
          <p:cNvPr id="1660943" name="Line 15"/>
          <p:cNvSpPr>
            <a:spLocks noChangeShapeType="1"/>
          </p:cNvSpPr>
          <p:nvPr/>
        </p:nvSpPr>
        <p:spPr bwMode="auto">
          <a:xfrm flipH="1" flipV="1">
            <a:off x="4267200" y="5918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4" name="Line 16"/>
          <p:cNvSpPr>
            <a:spLocks noChangeShapeType="1"/>
          </p:cNvSpPr>
          <p:nvPr/>
        </p:nvSpPr>
        <p:spPr bwMode="auto">
          <a:xfrm flipH="1" flipV="1">
            <a:off x="4267200" y="5308590"/>
            <a:ext cx="990600" cy="0"/>
          </a:xfrm>
          <a:prstGeom prst="line">
            <a:avLst/>
          </a:prstGeom>
          <a:noFill/>
          <a:ln w="12700">
            <a:solidFill>
              <a:schemeClr val="tx1"/>
            </a:solidFill>
            <a:round/>
            <a:headEnd/>
            <a:tailEnd/>
          </a:ln>
          <a:effectLst/>
        </p:spPr>
        <p:txBody>
          <a:bodyPr wrap="none" anchor="ctr"/>
          <a:lstStyle/>
          <a:p>
            <a:endParaRPr lang="en-US"/>
          </a:p>
        </p:txBody>
      </p:sp>
      <p:sp>
        <p:nvSpPr>
          <p:cNvPr id="1660945" name="Line 17"/>
          <p:cNvSpPr>
            <a:spLocks noChangeShapeType="1"/>
          </p:cNvSpPr>
          <p:nvPr/>
        </p:nvSpPr>
        <p:spPr bwMode="auto">
          <a:xfrm flipH="1" flipV="1">
            <a:off x="4267200" y="6222990"/>
            <a:ext cx="990600" cy="0"/>
          </a:xfrm>
          <a:prstGeom prst="line">
            <a:avLst/>
          </a:prstGeom>
          <a:noFill/>
          <a:ln w="12700">
            <a:solidFill>
              <a:schemeClr val="tx1"/>
            </a:solidFill>
            <a:round/>
            <a:headEnd/>
            <a:tailEnd/>
          </a:ln>
          <a:effectLst/>
        </p:spPr>
        <p:txBody>
          <a:bodyPr wrap="none" anchor="ctr"/>
          <a:lstStyle/>
          <a:p>
            <a:endParaRPr lang="en-US"/>
          </a:p>
        </p:txBody>
      </p:sp>
      <p:sp>
        <p:nvSpPr>
          <p:cNvPr id="1660946" name="Line 18"/>
          <p:cNvSpPr>
            <a:spLocks noChangeShapeType="1"/>
          </p:cNvSpPr>
          <p:nvPr/>
        </p:nvSpPr>
        <p:spPr bwMode="auto">
          <a:xfrm flipH="1" flipV="1">
            <a:off x="5257800" y="5003790"/>
            <a:ext cx="0" cy="1219200"/>
          </a:xfrm>
          <a:prstGeom prst="line">
            <a:avLst/>
          </a:prstGeom>
          <a:noFill/>
          <a:ln w="12700">
            <a:solidFill>
              <a:schemeClr val="tx1"/>
            </a:solidFill>
            <a:round/>
            <a:headEnd/>
            <a:tailEnd/>
          </a:ln>
          <a:effectLst/>
        </p:spPr>
        <p:txBody>
          <a:bodyPr wrap="none" anchor="ctr"/>
          <a:lstStyle/>
          <a:p>
            <a:endParaRPr lang="en-US"/>
          </a:p>
        </p:txBody>
      </p:sp>
      <p:sp>
        <p:nvSpPr>
          <p:cNvPr id="1660947" name="Text Box 19"/>
          <p:cNvSpPr txBox="1">
            <a:spLocks noChangeArrowheads="1"/>
          </p:cNvSpPr>
          <p:nvPr/>
        </p:nvSpPr>
        <p:spPr bwMode="auto">
          <a:xfrm>
            <a:off x="669925" y="2525703"/>
            <a:ext cx="438150" cy="366712"/>
          </a:xfrm>
          <a:prstGeom prst="rect">
            <a:avLst/>
          </a:prstGeom>
          <a:noFill/>
          <a:ln w="12700">
            <a:noFill/>
            <a:miter lim="800000"/>
            <a:headEnd/>
            <a:tailEnd/>
          </a:ln>
          <a:effectLst/>
        </p:spPr>
        <p:txBody>
          <a:bodyPr wrap="none">
            <a:spAutoFit/>
          </a:bodyPr>
          <a:lstStyle/>
          <a:p>
            <a:r>
              <a:rPr lang="en-US"/>
              <a:t>00</a:t>
            </a:r>
          </a:p>
        </p:txBody>
      </p:sp>
      <p:sp>
        <p:nvSpPr>
          <p:cNvPr id="1660948" name="Text Box 20"/>
          <p:cNvSpPr txBox="1">
            <a:spLocks noChangeArrowheads="1"/>
          </p:cNvSpPr>
          <p:nvPr/>
        </p:nvSpPr>
        <p:spPr bwMode="auto">
          <a:xfrm>
            <a:off x="685800" y="2870190"/>
            <a:ext cx="438150" cy="366713"/>
          </a:xfrm>
          <a:prstGeom prst="rect">
            <a:avLst/>
          </a:prstGeom>
          <a:noFill/>
          <a:ln w="12700">
            <a:noFill/>
            <a:miter lim="800000"/>
            <a:headEnd/>
            <a:tailEnd/>
          </a:ln>
          <a:effectLst/>
        </p:spPr>
        <p:txBody>
          <a:bodyPr wrap="none">
            <a:spAutoFit/>
          </a:bodyPr>
          <a:lstStyle/>
          <a:p>
            <a:r>
              <a:rPr lang="en-US"/>
              <a:t>01</a:t>
            </a:r>
          </a:p>
        </p:txBody>
      </p:sp>
      <p:sp>
        <p:nvSpPr>
          <p:cNvPr id="1660949" name="Text Box 21"/>
          <p:cNvSpPr txBox="1">
            <a:spLocks noChangeArrowheads="1"/>
          </p:cNvSpPr>
          <p:nvPr/>
        </p:nvSpPr>
        <p:spPr bwMode="auto">
          <a:xfrm>
            <a:off x="685800" y="3174990"/>
            <a:ext cx="438150" cy="366713"/>
          </a:xfrm>
          <a:prstGeom prst="rect">
            <a:avLst/>
          </a:prstGeom>
          <a:noFill/>
          <a:ln w="12700">
            <a:noFill/>
            <a:miter lim="800000"/>
            <a:headEnd/>
            <a:tailEnd/>
          </a:ln>
          <a:effectLst/>
        </p:spPr>
        <p:txBody>
          <a:bodyPr wrap="none">
            <a:spAutoFit/>
          </a:bodyPr>
          <a:lstStyle/>
          <a:p>
            <a:r>
              <a:rPr lang="en-US"/>
              <a:t>10</a:t>
            </a:r>
          </a:p>
        </p:txBody>
      </p:sp>
      <p:sp>
        <p:nvSpPr>
          <p:cNvPr id="1660950" name="Text Box 22"/>
          <p:cNvSpPr txBox="1">
            <a:spLocks noChangeArrowheads="1"/>
          </p:cNvSpPr>
          <p:nvPr/>
        </p:nvSpPr>
        <p:spPr bwMode="auto">
          <a:xfrm>
            <a:off x="685800" y="3479790"/>
            <a:ext cx="438150" cy="366713"/>
          </a:xfrm>
          <a:prstGeom prst="rect">
            <a:avLst/>
          </a:prstGeom>
          <a:noFill/>
          <a:ln w="12700">
            <a:noFill/>
            <a:miter lim="800000"/>
            <a:headEnd/>
            <a:tailEnd/>
          </a:ln>
          <a:effectLst/>
        </p:spPr>
        <p:txBody>
          <a:bodyPr wrap="none">
            <a:spAutoFit/>
          </a:bodyPr>
          <a:lstStyle/>
          <a:p>
            <a:r>
              <a:rPr lang="en-US"/>
              <a:t>11</a:t>
            </a:r>
          </a:p>
        </p:txBody>
      </p:sp>
      <p:sp>
        <p:nvSpPr>
          <p:cNvPr id="1660951" name="Text Box 23"/>
          <p:cNvSpPr txBox="1">
            <a:spLocks noChangeArrowheads="1"/>
          </p:cNvSpPr>
          <p:nvPr/>
        </p:nvSpPr>
        <p:spPr bwMode="auto">
          <a:xfrm>
            <a:off x="355602" y="1769521"/>
            <a:ext cx="869950" cy="366713"/>
          </a:xfrm>
          <a:prstGeom prst="rect">
            <a:avLst/>
          </a:prstGeom>
          <a:noFill/>
          <a:ln w="12700">
            <a:noFill/>
            <a:miter lim="800000"/>
            <a:headEnd/>
            <a:tailEnd/>
          </a:ln>
          <a:effectLst/>
        </p:spPr>
        <p:txBody>
          <a:bodyPr wrap="none">
            <a:spAutoFit/>
          </a:bodyPr>
          <a:lstStyle/>
          <a:p>
            <a:r>
              <a:rPr lang="en-US" b="1" dirty="0">
                <a:solidFill>
                  <a:schemeClr val="tx1"/>
                </a:solidFill>
              </a:rPr>
              <a:t>Cache</a:t>
            </a:r>
          </a:p>
        </p:txBody>
      </p:sp>
      <p:sp>
        <p:nvSpPr>
          <p:cNvPr id="1660953" name="Text Box 25"/>
          <p:cNvSpPr txBox="1">
            <a:spLocks noChangeArrowheads="1"/>
          </p:cNvSpPr>
          <p:nvPr/>
        </p:nvSpPr>
        <p:spPr bwMode="auto">
          <a:xfrm>
            <a:off x="5715000" y="1117590"/>
            <a:ext cx="1644650" cy="366713"/>
          </a:xfrm>
          <a:prstGeom prst="rect">
            <a:avLst/>
          </a:prstGeom>
          <a:noFill/>
          <a:ln w="12700">
            <a:noFill/>
            <a:miter lim="800000"/>
            <a:headEnd/>
            <a:tailEnd/>
          </a:ln>
          <a:effectLst/>
        </p:spPr>
        <p:txBody>
          <a:bodyPr wrap="none">
            <a:spAutoFit/>
          </a:bodyPr>
          <a:lstStyle/>
          <a:p>
            <a:r>
              <a:rPr lang="en-US" b="1">
                <a:solidFill>
                  <a:schemeClr val="tx1"/>
                </a:solidFill>
              </a:rPr>
              <a:t>Main Memory</a:t>
            </a:r>
          </a:p>
        </p:txBody>
      </p:sp>
      <p:sp>
        <p:nvSpPr>
          <p:cNvPr id="1660954" name="Text Box 26"/>
          <p:cNvSpPr txBox="1">
            <a:spLocks noChangeArrowheads="1"/>
          </p:cNvSpPr>
          <p:nvPr/>
        </p:nvSpPr>
        <p:spPr bwMode="auto">
          <a:xfrm>
            <a:off x="6172200" y="3445927"/>
            <a:ext cx="2743200" cy="2862322"/>
          </a:xfrm>
          <a:prstGeom prst="rect">
            <a:avLst/>
          </a:prstGeom>
          <a:noFill/>
          <a:ln w="12700">
            <a:noFill/>
            <a:miter lim="800000"/>
            <a:headEnd/>
            <a:tailEnd/>
          </a:ln>
          <a:effectLst/>
        </p:spPr>
        <p:txBody>
          <a:bodyPr>
            <a:spAutoFit/>
          </a:bodyPr>
          <a:lstStyle/>
          <a:p>
            <a:r>
              <a:rPr lang="en-US" sz="2000" dirty="0" smtClean="0">
                <a:solidFill>
                  <a:schemeClr val="tx1"/>
                </a:solidFill>
              </a:rPr>
              <a:t>Q: Where in the cache is the </a:t>
            </a:r>
            <a:r>
              <a:rPr lang="en-US" sz="2000" dirty="0" err="1" smtClean="0">
                <a:solidFill>
                  <a:schemeClr val="tx1"/>
                </a:solidFill>
              </a:rPr>
              <a:t>mem</a:t>
            </a:r>
            <a:r>
              <a:rPr lang="en-US" sz="2000" dirty="0" smtClean="0">
                <a:solidFill>
                  <a:schemeClr val="tx1"/>
                </a:solidFill>
              </a:rPr>
              <a:t> block?</a:t>
            </a:r>
            <a:endParaRPr lang="en-US" sz="2000" dirty="0">
              <a:solidFill>
                <a:schemeClr val="tx1"/>
              </a:solidFill>
            </a:endParaRPr>
          </a:p>
          <a:p>
            <a:endParaRPr lang="en-US" sz="2000" dirty="0"/>
          </a:p>
          <a:p>
            <a:r>
              <a:rPr lang="en-US" sz="2000" dirty="0">
                <a:solidFill>
                  <a:schemeClr val="tx1"/>
                </a:solidFill>
              </a:rPr>
              <a:t>Use</a:t>
            </a:r>
            <a:r>
              <a:rPr lang="en-US" sz="2000" dirty="0"/>
              <a:t> next 2 </a:t>
            </a:r>
            <a:r>
              <a:rPr lang="en-US" sz="2000" dirty="0" smtClean="0"/>
              <a:t>low-order </a:t>
            </a:r>
            <a:r>
              <a:rPr lang="en-US" sz="2000" dirty="0"/>
              <a:t>memory address bits </a:t>
            </a:r>
            <a:r>
              <a:rPr lang="en-US" sz="2000" dirty="0">
                <a:solidFill>
                  <a:schemeClr val="tx1"/>
                </a:solidFill>
              </a:rPr>
              <a:t>– the</a:t>
            </a:r>
            <a:r>
              <a:rPr lang="en-US" sz="2000" dirty="0"/>
              <a:t> index </a:t>
            </a:r>
            <a:r>
              <a:rPr lang="en-US" dirty="0">
                <a:solidFill>
                  <a:schemeClr val="tx1"/>
                </a:solidFill>
              </a:rPr>
              <a:t>–</a:t>
            </a:r>
            <a:r>
              <a:rPr lang="en-US" sz="2000" dirty="0">
                <a:solidFill>
                  <a:schemeClr val="tx1"/>
                </a:solidFill>
              </a:rPr>
              <a:t> to determine which cache block (i.e., modulo the number of blocks in the cache)</a:t>
            </a:r>
          </a:p>
        </p:txBody>
      </p:sp>
      <p:sp>
        <p:nvSpPr>
          <p:cNvPr id="1660955" name="Line 27"/>
          <p:cNvSpPr>
            <a:spLocks noChangeShapeType="1"/>
          </p:cNvSpPr>
          <p:nvPr/>
        </p:nvSpPr>
        <p:spPr bwMode="auto">
          <a:xfrm>
            <a:off x="4267200" y="2565390"/>
            <a:ext cx="990600" cy="0"/>
          </a:xfrm>
          <a:prstGeom prst="line">
            <a:avLst/>
          </a:prstGeom>
          <a:noFill/>
          <a:ln w="12700">
            <a:solidFill>
              <a:schemeClr val="tx1"/>
            </a:solidFill>
            <a:round/>
            <a:headEnd/>
            <a:tailEnd/>
          </a:ln>
          <a:effectLst/>
        </p:spPr>
        <p:txBody>
          <a:bodyPr wrap="none" anchor="ctr"/>
          <a:lstStyle/>
          <a:p>
            <a:endParaRPr lang="en-US"/>
          </a:p>
        </p:txBody>
      </p:sp>
      <p:sp>
        <p:nvSpPr>
          <p:cNvPr id="1660956" name="Line 28"/>
          <p:cNvSpPr>
            <a:spLocks noChangeShapeType="1"/>
          </p:cNvSpPr>
          <p:nvPr/>
        </p:nvSpPr>
        <p:spPr bwMode="auto">
          <a:xfrm>
            <a:off x="4267200" y="2870190"/>
            <a:ext cx="990600" cy="0"/>
          </a:xfrm>
          <a:prstGeom prst="line">
            <a:avLst/>
          </a:prstGeom>
          <a:noFill/>
          <a:ln w="12700">
            <a:solidFill>
              <a:schemeClr val="tx1"/>
            </a:solidFill>
            <a:round/>
            <a:headEnd/>
            <a:tailEnd/>
          </a:ln>
          <a:effectLst/>
        </p:spPr>
        <p:txBody>
          <a:bodyPr wrap="none" anchor="ctr"/>
          <a:lstStyle/>
          <a:p>
            <a:endParaRPr lang="en-US"/>
          </a:p>
        </p:txBody>
      </p:sp>
      <p:sp>
        <p:nvSpPr>
          <p:cNvPr id="1660957" name="Line 29"/>
          <p:cNvSpPr>
            <a:spLocks noChangeShapeType="1"/>
          </p:cNvSpPr>
          <p:nvPr/>
        </p:nvSpPr>
        <p:spPr bwMode="auto">
          <a:xfrm>
            <a:off x="4267200" y="3174990"/>
            <a:ext cx="990600" cy="0"/>
          </a:xfrm>
          <a:prstGeom prst="line">
            <a:avLst/>
          </a:prstGeom>
          <a:noFill/>
          <a:ln w="12700">
            <a:solidFill>
              <a:schemeClr val="tx1"/>
            </a:solidFill>
            <a:round/>
            <a:headEnd/>
            <a:tailEnd/>
          </a:ln>
          <a:effectLst/>
        </p:spPr>
        <p:txBody>
          <a:bodyPr wrap="none" anchor="ctr"/>
          <a:lstStyle/>
          <a:p>
            <a:endParaRPr lang="en-US"/>
          </a:p>
        </p:txBody>
      </p:sp>
      <p:sp>
        <p:nvSpPr>
          <p:cNvPr id="1660958" name="Line 30"/>
          <p:cNvSpPr>
            <a:spLocks noChangeShapeType="1"/>
          </p:cNvSpPr>
          <p:nvPr/>
        </p:nvSpPr>
        <p:spPr bwMode="auto">
          <a:xfrm>
            <a:off x="4267200" y="3479790"/>
            <a:ext cx="990600" cy="0"/>
          </a:xfrm>
          <a:prstGeom prst="line">
            <a:avLst/>
          </a:prstGeom>
          <a:noFill/>
          <a:ln w="12700">
            <a:solidFill>
              <a:schemeClr val="tx1"/>
            </a:solidFill>
            <a:round/>
            <a:headEnd/>
            <a:tailEnd/>
          </a:ln>
          <a:effectLst/>
        </p:spPr>
        <p:txBody>
          <a:bodyPr wrap="none" anchor="ctr"/>
          <a:lstStyle/>
          <a:p>
            <a:endParaRPr lang="en-US"/>
          </a:p>
        </p:txBody>
      </p:sp>
      <p:sp>
        <p:nvSpPr>
          <p:cNvPr id="1660959" name="Line 31"/>
          <p:cNvSpPr>
            <a:spLocks noChangeShapeType="1"/>
          </p:cNvSpPr>
          <p:nvPr/>
        </p:nvSpPr>
        <p:spPr bwMode="auto">
          <a:xfrm>
            <a:off x="4267200" y="3784590"/>
            <a:ext cx="990600" cy="0"/>
          </a:xfrm>
          <a:prstGeom prst="line">
            <a:avLst/>
          </a:prstGeom>
          <a:noFill/>
          <a:ln w="12700">
            <a:solidFill>
              <a:schemeClr val="tx1"/>
            </a:solidFill>
            <a:round/>
            <a:headEnd/>
            <a:tailEnd/>
          </a:ln>
          <a:effectLst/>
        </p:spPr>
        <p:txBody>
          <a:bodyPr wrap="none" anchor="ctr"/>
          <a:lstStyle/>
          <a:p>
            <a:endParaRPr lang="en-US"/>
          </a:p>
        </p:txBody>
      </p:sp>
      <p:sp>
        <p:nvSpPr>
          <p:cNvPr id="1660960" name="Line 32"/>
          <p:cNvSpPr>
            <a:spLocks noChangeShapeType="1"/>
          </p:cNvSpPr>
          <p:nvPr/>
        </p:nvSpPr>
        <p:spPr bwMode="auto">
          <a:xfrm>
            <a:off x="4267200" y="4089390"/>
            <a:ext cx="990600" cy="0"/>
          </a:xfrm>
          <a:prstGeom prst="line">
            <a:avLst/>
          </a:prstGeom>
          <a:noFill/>
          <a:ln w="12700">
            <a:solidFill>
              <a:schemeClr val="tx1"/>
            </a:solidFill>
            <a:round/>
            <a:headEnd/>
            <a:tailEnd/>
          </a:ln>
          <a:effectLst/>
        </p:spPr>
        <p:txBody>
          <a:bodyPr wrap="none" anchor="ctr"/>
          <a:lstStyle/>
          <a:p>
            <a:endParaRPr lang="en-US"/>
          </a:p>
        </p:txBody>
      </p:sp>
      <p:sp>
        <p:nvSpPr>
          <p:cNvPr id="1660961" name="Line 33"/>
          <p:cNvSpPr>
            <a:spLocks noChangeShapeType="1"/>
          </p:cNvSpPr>
          <p:nvPr/>
        </p:nvSpPr>
        <p:spPr bwMode="auto">
          <a:xfrm>
            <a:off x="4267200" y="5003790"/>
            <a:ext cx="990600" cy="0"/>
          </a:xfrm>
          <a:prstGeom prst="line">
            <a:avLst/>
          </a:prstGeom>
          <a:noFill/>
          <a:ln w="12700">
            <a:solidFill>
              <a:schemeClr val="tx1"/>
            </a:solidFill>
            <a:round/>
            <a:headEnd/>
            <a:tailEnd/>
          </a:ln>
          <a:effectLst/>
        </p:spPr>
        <p:txBody>
          <a:bodyPr wrap="none" anchor="ctr"/>
          <a:lstStyle/>
          <a:p>
            <a:endParaRPr lang="en-US"/>
          </a:p>
        </p:txBody>
      </p:sp>
      <p:sp>
        <p:nvSpPr>
          <p:cNvPr id="1660962" name="Line 34"/>
          <p:cNvSpPr>
            <a:spLocks noChangeShapeType="1"/>
          </p:cNvSpPr>
          <p:nvPr/>
        </p:nvSpPr>
        <p:spPr bwMode="auto">
          <a:xfrm>
            <a:off x="4267200" y="4394190"/>
            <a:ext cx="990600" cy="0"/>
          </a:xfrm>
          <a:prstGeom prst="line">
            <a:avLst/>
          </a:prstGeom>
          <a:noFill/>
          <a:ln w="12700">
            <a:solidFill>
              <a:schemeClr val="tx1"/>
            </a:solidFill>
            <a:round/>
            <a:headEnd/>
            <a:tailEnd/>
          </a:ln>
          <a:effectLst/>
        </p:spPr>
        <p:txBody>
          <a:bodyPr wrap="none" anchor="ctr"/>
          <a:lstStyle/>
          <a:p>
            <a:endParaRPr lang="en-US"/>
          </a:p>
        </p:txBody>
      </p:sp>
      <p:sp>
        <p:nvSpPr>
          <p:cNvPr id="1660963" name="Line 35"/>
          <p:cNvSpPr>
            <a:spLocks noChangeShapeType="1"/>
          </p:cNvSpPr>
          <p:nvPr/>
        </p:nvSpPr>
        <p:spPr bwMode="auto">
          <a:xfrm>
            <a:off x="4267200" y="4698990"/>
            <a:ext cx="990600" cy="0"/>
          </a:xfrm>
          <a:prstGeom prst="line">
            <a:avLst/>
          </a:prstGeom>
          <a:noFill/>
          <a:ln w="12700">
            <a:solidFill>
              <a:schemeClr val="tx1"/>
            </a:solidFill>
            <a:round/>
            <a:headEnd/>
            <a:tailEnd/>
          </a:ln>
          <a:effectLst/>
        </p:spPr>
        <p:txBody>
          <a:bodyPr wrap="none" anchor="ctr"/>
          <a:lstStyle/>
          <a:p>
            <a:endParaRPr lang="en-US"/>
          </a:p>
        </p:txBody>
      </p:sp>
      <p:grpSp>
        <p:nvGrpSpPr>
          <p:cNvPr id="3" name="Group 36"/>
          <p:cNvGrpSpPr>
            <a:grpSpLocks/>
          </p:cNvGrpSpPr>
          <p:nvPr/>
        </p:nvGrpSpPr>
        <p:grpSpPr bwMode="auto">
          <a:xfrm>
            <a:off x="1600200" y="2565390"/>
            <a:ext cx="609600" cy="1219200"/>
            <a:chOff x="1344" y="1056"/>
            <a:chExt cx="624" cy="768"/>
          </a:xfrm>
        </p:grpSpPr>
        <p:sp>
          <p:nvSpPr>
            <p:cNvPr id="1660965" name="Rectangle 3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66" name="Line 3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67" name="Line 3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68" name="Line 4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69" name="Text Box 41"/>
          <p:cNvSpPr txBox="1">
            <a:spLocks noChangeArrowheads="1"/>
          </p:cNvSpPr>
          <p:nvPr/>
        </p:nvSpPr>
        <p:spPr bwMode="auto">
          <a:xfrm>
            <a:off x="1600200" y="2108190"/>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660970" name="Text Box 42"/>
          <p:cNvSpPr txBox="1">
            <a:spLocks noChangeArrowheads="1"/>
          </p:cNvSpPr>
          <p:nvPr/>
        </p:nvSpPr>
        <p:spPr bwMode="auto">
          <a:xfrm>
            <a:off x="2362200" y="2108190"/>
            <a:ext cx="666750" cy="366713"/>
          </a:xfrm>
          <a:prstGeom prst="rect">
            <a:avLst/>
          </a:prstGeom>
          <a:noFill/>
          <a:ln w="12700">
            <a:noFill/>
            <a:miter lim="800000"/>
            <a:headEnd/>
            <a:tailEnd/>
          </a:ln>
          <a:effectLst/>
        </p:spPr>
        <p:txBody>
          <a:bodyPr wrap="none">
            <a:spAutoFit/>
          </a:bodyPr>
          <a:lstStyle/>
          <a:p>
            <a:r>
              <a:rPr lang="en-US">
                <a:solidFill>
                  <a:schemeClr val="tx1"/>
                </a:solidFill>
              </a:rPr>
              <a:t>Data</a:t>
            </a:r>
          </a:p>
        </p:txBody>
      </p:sp>
      <p:sp>
        <p:nvSpPr>
          <p:cNvPr id="1660971" name="Rectangle 43" descr="5%"/>
          <p:cNvSpPr>
            <a:spLocks noChangeArrowheads="1"/>
          </p:cNvSpPr>
          <p:nvPr/>
        </p:nvSpPr>
        <p:spPr bwMode="auto">
          <a:xfrm>
            <a:off x="4267200" y="13461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2" name="Rectangle 44" descr="5%"/>
          <p:cNvSpPr>
            <a:spLocks noChangeArrowheads="1"/>
          </p:cNvSpPr>
          <p:nvPr/>
        </p:nvSpPr>
        <p:spPr bwMode="auto">
          <a:xfrm>
            <a:off x="2209800" y="25653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3" name="Rectangle 45" descr="5%"/>
          <p:cNvSpPr>
            <a:spLocks noChangeArrowheads="1"/>
          </p:cNvSpPr>
          <p:nvPr/>
        </p:nvSpPr>
        <p:spPr bwMode="auto">
          <a:xfrm>
            <a:off x="4267200" y="25653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4" name="Rectangle 46" descr="5%"/>
          <p:cNvSpPr>
            <a:spLocks noChangeArrowheads="1"/>
          </p:cNvSpPr>
          <p:nvPr/>
        </p:nvSpPr>
        <p:spPr bwMode="auto">
          <a:xfrm>
            <a:off x="4267200" y="37845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5" name="Rectangle 47" descr="5%"/>
          <p:cNvSpPr>
            <a:spLocks noChangeArrowheads="1"/>
          </p:cNvSpPr>
          <p:nvPr/>
        </p:nvSpPr>
        <p:spPr bwMode="auto">
          <a:xfrm>
            <a:off x="4267200" y="50037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6" name="Rectangle 48" descr="5%"/>
          <p:cNvSpPr>
            <a:spLocks noChangeArrowheads="1"/>
          </p:cNvSpPr>
          <p:nvPr/>
        </p:nvSpPr>
        <p:spPr bwMode="auto">
          <a:xfrm>
            <a:off x="4267200" y="59181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7" name="Rectangle 49" descr="5%"/>
          <p:cNvSpPr>
            <a:spLocks noChangeArrowheads="1"/>
          </p:cNvSpPr>
          <p:nvPr/>
        </p:nvSpPr>
        <p:spPr bwMode="auto">
          <a:xfrm>
            <a:off x="4267200" y="46989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8" name="Rectangle 50" descr="5%"/>
          <p:cNvSpPr>
            <a:spLocks noChangeArrowheads="1"/>
          </p:cNvSpPr>
          <p:nvPr/>
        </p:nvSpPr>
        <p:spPr bwMode="auto">
          <a:xfrm>
            <a:off x="4267200" y="34797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9" name="Rectangle 51" descr="5%"/>
          <p:cNvSpPr>
            <a:spLocks noChangeArrowheads="1"/>
          </p:cNvSpPr>
          <p:nvPr/>
        </p:nvSpPr>
        <p:spPr bwMode="auto">
          <a:xfrm>
            <a:off x="4267200" y="22605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80" name="Rectangle 52" descr="5%"/>
          <p:cNvSpPr>
            <a:spLocks noChangeArrowheads="1"/>
          </p:cNvSpPr>
          <p:nvPr/>
        </p:nvSpPr>
        <p:spPr bwMode="auto">
          <a:xfrm>
            <a:off x="2209800" y="34797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81" name="Rectangle 53" descr="5%"/>
          <p:cNvSpPr>
            <a:spLocks noChangeArrowheads="1"/>
          </p:cNvSpPr>
          <p:nvPr/>
        </p:nvSpPr>
        <p:spPr bwMode="auto">
          <a:xfrm>
            <a:off x="4267200" y="16509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2" name="Rectangle 54" descr="5%"/>
          <p:cNvSpPr>
            <a:spLocks noChangeArrowheads="1"/>
          </p:cNvSpPr>
          <p:nvPr/>
        </p:nvSpPr>
        <p:spPr bwMode="auto">
          <a:xfrm>
            <a:off x="2209800" y="28701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3" name="Rectangle 55" descr="5%"/>
          <p:cNvSpPr>
            <a:spLocks noChangeArrowheads="1"/>
          </p:cNvSpPr>
          <p:nvPr/>
        </p:nvSpPr>
        <p:spPr bwMode="auto">
          <a:xfrm>
            <a:off x="4267200" y="28701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4" name="Rectangle 56" descr="5%"/>
          <p:cNvSpPr>
            <a:spLocks noChangeArrowheads="1"/>
          </p:cNvSpPr>
          <p:nvPr/>
        </p:nvSpPr>
        <p:spPr bwMode="auto">
          <a:xfrm>
            <a:off x="4267200" y="40893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5" name="Rectangle 57" descr="5%"/>
          <p:cNvSpPr>
            <a:spLocks noChangeArrowheads="1"/>
          </p:cNvSpPr>
          <p:nvPr/>
        </p:nvSpPr>
        <p:spPr bwMode="auto">
          <a:xfrm>
            <a:off x="4267200" y="53085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6" name="Rectangle 58" descr="5%"/>
          <p:cNvSpPr>
            <a:spLocks noChangeArrowheads="1"/>
          </p:cNvSpPr>
          <p:nvPr/>
        </p:nvSpPr>
        <p:spPr bwMode="auto">
          <a:xfrm>
            <a:off x="4267200" y="56133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7" name="Rectangle 59" descr="5%"/>
          <p:cNvSpPr>
            <a:spLocks noChangeArrowheads="1"/>
          </p:cNvSpPr>
          <p:nvPr/>
        </p:nvSpPr>
        <p:spPr bwMode="auto">
          <a:xfrm>
            <a:off x="4267200" y="43941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8" name="Rectangle 60" descr="5%"/>
          <p:cNvSpPr>
            <a:spLocks noChangeArrowheads="1"/>
          </p:cNvSpPr>
          <p:nvPr/>
        </p:nvSpPr>
        <p:spPr bwMode="auto">
          <a:xfrm>
            <a:off x="4267200" y="31749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9" name="Rectangle 61" descr="5%"/>
          <p:cNvSpPr>
            <a:spLocks noChangeArrowheads="1"/>
          </p:cNvSpPr>
          <p:nvPr/>
        </p:nvSpPr>
        <p:spPr bwMode="auto">
          <a:xfrm>
            <a:off x="4267200" y="19557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90" name="Rectangle 62" descr="5%"/>
          <p:cNvSpPr>
            <a:spLocks noChangeArrowheads="1"/>
          </p:cNvSpPr>
          <p:nvPr/>
        </p:nvSpPr>
        <p:spPr bwMode="auto">
          <a:xfrm>
            <a:off x="2209800" y="31749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91" name="Text Box 63"/>
          <p:cNvSpPr txBox="1">
            <a:spLocks noChangeArrowheads="1"/>
          </p:cNvSpPr>
          <p:nvPr/>
        </p:nvSpPr>
        <p:spPr bwMode="auto">
          <a:xfrm>
            <a:off x="228600" y="4038600"/>
            <a:ext cx="3285066" cy="2246769"/>
          </a:xfrm>
          <a:prstGeom prst="rect">
            <a:avLst/>
          </a:prstGeom>
          <a:noFill/>
          <a:ln w="12700">
            <a:noFill/>
            <a:miter lim="800000"/>
            <a:headEnd/>
            <a:tailEnd/>
          </a:ln>
          <a:effectLst/>
        </p:spPr>
        <p:txBody>
          <a:bodyPr wrap="square">
            <a:spAutoFit/>
          </a:bodyPr>
          <a:lstStyle/>
          <a:p>
            <a:r>
              <a:rPr lang="en-US" sz="2000" dirty="0" smtClean="0">
                <a:solidFill>
                  <a:schemeClr val="tx1"/>
                </a:solidFill>
              </a:rPr>
              <a:t>Q: Is the memory block in cache?</a:t>
            </a:r>
            <a:endParaRPr lang="en-US" sz="2000" dirty="0" smtClean="0"/>
          </a:p>
          <a:p>
            <a:r>
              <a:rPr lang="en-US" sz="2000" dirty="0">
                <a:solidFill>
                  <a:schemeClr val="tx1"/>
                </a:solidFill>
              </a:rPr>
              <a:t>Compare the cache </a:t>
            </a:r>
            <a:r>
              <a:rPr lang="en-US" sz="2000" dirty="0">
                <a:solidFill>
                  <a:srgbClr val="FF0000"/>
                </a:solidFill>
              </a:rPr>
              <a:t>tag </a:t>
            </a:r>
            <a:r>
              <a:rPr lang="en-US" sz="2000" dirty="0">
                <a:solidFill>
                  <a:schemeClr val="tx1"/>
                </a:solidFill>
              </a:rPr>
              <a:t>to the </a:t>
            </a:r>
            <a:r>
              <a:rPr lang="en-US" sz="2000" dirty="0" smtClean="0">
                <a:solidFill>
                  <a:srgbClr val="FF0000"/>
                </a:solidFill>
              </a:rPr>
              <a:t>high</a:t>
            </a:r>
            <a:r>
              <a:rPr lang="en-US" sz="2000" dirty="0">
                <a:solidFill>
                  <a:schemeClr val="accent2"/>
                </a:solidFill>
              </a:rPr>
              <a:t>-</a:t>
            </a:r>
            <a:r>
              <a:rPr lang="en-US" sz="2000" dirty="0" smtClean="0">
                <a:solidFill>
                  <a:srgbClr val="FF0000"/>
                </a:solidFill>
              </a:rPr>
              <a:t>order </a:t>
            </a:r>
            <a:r>
              <a:rPr lang="en-US" sz="2000" dirty="0">
                <a:solidFill>
                  <a:srgbClr val="FF0000"/>
                </a:solidFill>
              </a:rPr>
              <a:t>2 memory address bits </a:t>
            </a:r>
            <a:r>
              <a:rPr lang="en-US" sz="2000" dirty="0">
                <a:solidFill>
                  <a:schemeClr val="tx1"/>
                </a:solidFill>
              </a:rPr>
              <a:t>to tell if the memory block is in the </a:t>
            </a:r>
            <a:r>
              <a:rPr lang="en-US" sz="2000" dirty="0" smtClean="0">
                <a:solidFill>
                  <a:schemeClr val="tx1"/>
                </a:solidFill>
              </a:rPr>
              <a:t>cache </a:t>
            </a:r>
            <a:br>
              <a:rPr lang="en-US" sz="2000" dirty="0" smtClean="0">
                <a:solidFill>
                  <a:schemeClr val="tx1"/>
                </a:solidFill>
              </a:rPr>
            </a:br>
            <a:r>
              <a:rPr lang="en-US" sz="2000" dirty="0" smtClean="0">
                <a:solidFill>
                  <a:schemeClr val="tx1"/>
                </a:solidFill>
              </a:rPr>
              <a:t>(provided </a:t>
            </a:r>
            <a:r>
              <a:rPr lang="en-US" sz="2000" dirty="0" smtClean="0"/>
              <a:t>valid bit is set)</a:t>
            </a:r>
            <a:endParaRPr lang="en-US" sz="2000" dirty="0">
              <a:solidFill>
                <a:schemeClr val="tx1"/>
              </a:solidFill>
            </a:endParaRPr>
          </a:p>
        </p:txBody>
      </p:sp>
      <p:grpSp>
        <p:nvGrpSpPr>
          <p:cNvPr id="4" name="Group 64"/>
          <p:cNvGrpSpPr>
            <a:grpSpLocks/>
          </p:cNvGrpSpPr>
          <p:nvPr/>
        </p:nvGrpSpPr>
        <p:grpSpPr bwMode="auto">
          <a:xfrm>
            <a:off x="1219200" y="2565390"/>
            <a:ext cx="381000" cy="1219200"/>
            <a:chOff x="1344" y="1056"/>
            <a:chExt cx="624" cy="768"/>
          </a:xfrm>
        </p:grpSpPr>
        <p:sp>
          <p:nvSpPr>
            <p:cNvPr id="1660993" name="Rectangle 65"/>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94" name="Line 66"/>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95" name="Line 67"/>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96" name="Line 68"/>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97" name="Text Box 69"/>
          <p:cNvSpPr txBox="1">
            <a:spLocks noChangeArrowheads="1"/>
          </p:cNvSpPr>
          <p:nvPr/>
        </p:nvSpPr>
        <p:spPr bwMode="auto">
          <a:xfrm>
            <a:off x="990600" y="2108190"/>
            <a:ext cx="692150" cy="366713"/>
          </a:xfrm>
          <a:prstGeom prst="rect">
            <a:avLst/>
          </a:prstGeom>
          <a:noFill/>
          <a:ln w="12700">
            <a:noFill/>
            <a:miter lim="800000"/>
            <a:headEnd/>
            <a:tailEnd/>
          </a:ln>
          <a:effectLst/>
        </p:spPr>
        <p:txBody>
          <a:bodyPr wrap="none">
            <a:spAutoFit/>
          </a:bodyPr>
          <a:lstStyle/>
          <a:p>
            <a:r>
              <a:rPr lang="en-US">
                <a:solidFill>
                  <a:schemeClr val="tx1"/>
                </a:solidFill>
              </a:rPr>
              <a:t>Valid</a:t>
            </a:r>
          </a:p>
        </p:txBody>
      </p:sp>
      <p:grpSp>
        <p:nvGrpSpPr>
          <p:cNvPr id="5" name="Group 70"/>
          <p:cNvGrpSpPr>
            <a:grpSpLocks/>
          </p:cNvGrpSpPr>
          <p:nvPr/>
        </p:nvGrpSpPr>
        <p:grpSpPr bwMode="auto">
          <a:xfrm>
            <a:off x="3200400" y="1498590"/>
            <a:ext cx="1066800" cy="2133600"/>
            <a:chOff x="2016" y="624"/>
            <a:chExt cx="672" cy="1344"/>
          </a:xfrm>
        </p:grpSpPr>
        <p:sp>
          <p:nvSpPr>
            <p:cNvPr id="1660999" name="Line 71"/>
            <p:cNvSpPr>
              <a:spLocks noChangeShapeType="1"/>
            </p:cNvSpPr>
            <p:nvPr/>
          </p:nvSpPr>
          <p:spPr bwMode="auto">
            <a:xfrm flipH="1">
              <a:off x="2016" y="624"/>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0" name="Line 72"/>
            <p:cNvSpPr>
              <a:spLocks noChangeShapeType="1"/>
            </p:cNvSpPr>
            <p:nvPr/>
          </p:nvSpPr>
          <p:spPr bwMode="auto">
            <a:xfrm flipH="1">
              <a:off x="2016" y="816"/>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1" name="Line 73"/>
            <p:cNvSpPr>
              <a:spLocks noChangeShapeType="1"/>
            </p:cNvSpPr>
            <p:nvPr/>
          </p:nvSpPr>
          <p:spPr bwMode="auto">
            <a:xfrm flipH="1">
              <a:off x="2016" y="1008"/>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2" name="Line 74"/>
            <p:cNvSpPr>
              <a:spLocks noChangeShapeType="1"/>
            </p:cNvSpPr>
            <p:nvPr/>
          </p:nvSpPr>
          <p:spPr bwMode="auto">
            <a:xfrm flipH="1">
              <a:off x="2016" y="1200"/>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6" name="Group 75"/>
          <p:cNvGrpSpPr>
            <a:grpSpLocks/>
          </p:cNvGrpSpPr>
          <p:nvPr/>
        </p:nvGrpSpPr>
        <p:grpSpPr bwMode="auto">
          <a:xfrm>
            <a:off x="3200400" y="2717790"/>
            <a:ext cx="1066800" cy="914400"/>
            <a:chOff x="2016" y="1392"/>
            <a:chExt cx="672" cy="576"/>
          </a:xfrm>
        </p:grpSpPr>
        <p:sp>
          <p:nvSpPr>
            <p:cNvPr id="1661004" name="Line 76"/>
            <p:cNvSpPr>
              <a:spLocks noChangeShapeType="1"/>
            </p:cNvSpPr>
            <p:nvPr/>
          </p:nvSpPr>
          <p:spPr bwMode="auto">
            <a:xfrm flipH="1">
              <a:off x="2016" y="1392"/>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5" name="Line 77"/>
            <p:cNvSpPr>
              <a:spLocks noChangeShapeType="1"/>
            </p:cNvSpPr>
            <p:nvPr/>
          </p:nvSpPr>
          <p:spPr bwMode="auto">
            <a:xfrm flipH="1">
              <a:off x="2016" y="1584"/>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6" name="Line 78"/>
            <p:cNvSpPr>
              <a:spLocks noChangeShapeType="1"/>
            </p:cNvSpPr>
            <p:nvPr/>
          </p:nvSpPr>
          <p:spPr bwMode="auto">
            <a:xfrm flipH="1">
              <a:off x="2016" y="1776"/>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7" name="Line 79"/>
            <p:cNvSpPr>
              <a:spLocks noChangeShapeType="1"/>
            </p:cNvSpPr>
            <p:nvPr/>
          </p:nvSpPr>
          <p:spPr bwMode="auto">
            <a:xfrm flipH="1">
              <a:off x="2016" y="1968"/>
              <a:ext cx="672" cy="0"/>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7" name="Group 80"/>
          <p:cNvGrpSpPr>
            <a:grpSpLocks/>
          </p:cNvGrpSpPr>
          <p:nvPr/>
        </p:nvGrpSpPr>
        <p:grpSpPr bwMode="auto">
          <a:xfrm>
            <a:off x="3200400" y="2793990"/>
            <a:ext cx="1066800" cy="2133600"/>
            <a:chOff x="2016" y="1392"/>
            <a:chExt cx="672" cy="1344"/>
          </a:xfrm>
        </p:grpSpPr>
        <p:sp>
          <p:nvSpPr>
            <p:cNvPr id="1661009" name="Line 81"/>
            <p:cNvSpPr>
              <a:spLocks noChangeShapeType="1"/>
            </p:cNvSpPr>
            <p:nvPr/>
          </p:nvSpPr>
          <p:spPr bwMode="auto">
            <a:xfrm flipH="1" flipV="1">
              <a:off x="2016" y="1392"/>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0" name="Line 82"/>
            <p:cNvSpPr>
              <a:spLocks noChangeShapeType="1"/>
            </p:cNvSpPr>
            <p:nvPr/>
          </p:nvSpPr>
          <p:spPr bwMode="auto">
            <a:xfrm flipH="1" flipV="1">
              <a:off x="2016" y="1584"/>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1" name="Line 83"/>
            <p:cNvSpPr>
              <a:spLocks noChangeShapeType="1"/>
            </p:cNvSpPr>
            <p:nvPr/>
          </p:nvSpPr>
          <p:spPr bwMode="auto">
            <a:xfrm flipH="1" flipV="1">
              <a:off x="2016" y="1776"/>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2" name="Line 84"/>
            <p:cNvSpPr>
              <a:spLocks noChangeShapeType="1"/>
            </p:cNvSpPr>
            <p:nvPr/>
          </p:nvSpPr>
          <p:spPr bwMode="auto">
            <a:xfrm flipH="1" flipV="1">
              <a:off x="2016" y="1968"/>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8" name="Group 93"/>
          <p:cNvGrpSpPr>
            <a:grpSpLocks/>
          </p:cNvGrpSpPr>
          <p:nvPr/>
        </p:nvGrpSpPr>
        <p:grpSpPr bwMode="auto">
          <a:xfrm>
            <a:off x="3200400" y="2717790"/>
            <a:ext cx="1066800" cy="3352800"/>
            <a:chOff x="2016" y="2112"/>
            <a:chExt cx="672" cy="2112"/>
          </a:xfrm>
        </p:grpSpPr>
        <p:sp>
          <p:nvSpPr>
            <p:cNvPr id="1661015" name="Line 87"/>
            <p:cNvSpPr>
              <a:spLocks noChangeShapeType="1"/>
            </p:cNvSpPr>
            <p:nvPr/>
          </p:nvSpPr>
          <p:spPr bwMode="auto">
            <a:xfrm>
              <a:off x="2016" y="2112"/>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6" name="Line 88"/>
            <p:cNvSpPr>
              <a:spLocks noChangeShapeType="1"/>
            </p:cNvSpPr>
            <p:nvPr/>
          </p:nvSpPr>
          <p:spPr bwMode="auto">
            <a:xfrm>
              <a:off x="2016" y="2304"/>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7" name="Line 89"/>
            <p:cNvSpPr>
              <a:spLocks noChangeShapeType="1"/>
            </p:cNvSpPr>
            <p:nvPr/>
          </p:nvSpPr>
          <p:spPr bwMode="auto">
            <a:xfrm>
              <a:off x="2016" y="2496"/>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8" name="Line 90"/>
            <p:cNvSpPr>
              <a:spLocks noChangeShapeType="1"/>
            </p:cNvSpPr>
            <p:nvPr/>
          </p:nvSpPr>
          <p:spPr bwMode="auto">
            <a:xfrm>
              <a:off x="2016" y="2688"/>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grpSp>
      <p:sp>
        <p:nvSpPr>
          <p:cNvPr id="1661019" name="Text Box 91"/>
          <p:cNvSpPr txBox="1">
            <a:spLocks noChangeArrowheads="1"/>
          </p:cNvSpPr>
          <p:nvPr/>
        </p:nvSpPr>
        <p:spPr bwMode="auto">
          <a:xfrm>
            <a:off x="5181600" y="1346190"/>
            <a:ext cx="990600" cy="4918075"/>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a:t>
            </a:r>
            <a:r>
              <a:rPr lang="en-US" dirty="0"/>
              <a:t>00</a:t>
            </a:r>
            <a:r>
              <a:rPr lang="en-US" dirty="0">
                <a:solidFill>
                  <a:schemeClr val="tx1"/>
                </a:solidFill>
              </a:rPr>
              <a:t>xx</a:t>
            </a:r>
          </a:p>
          <a:p>
            <a:pPr>
              <a:lnSpc>
                <a:spcPct val="110000"/>
              </a:lnSpc>
            </a:pPr>
            <a:r>
              <a:rPr lang="en-US" dirty="0">
                <a:solidFill>
                  <a:srgbClr val="FF0000"/>
                </a:solidFill>
              </a:rPr>
              <a:t>00</a:t>
            </a:r>
            <a:r>
              <a:rPr lang="en-US" dirty="0"/>
              <a:t>01</a:t>
            </a:r>
            <a:r>
              <a:rPr lang="en-US" dirty="0">
                <a:solidFill>
                  <a:schemeClr val="tx1"/>
                </a:solidFill>
              </a:rPr>
              <a:t>xx</a:t>
            </a:r>
          </a:p>
          <a:p>
            <a:pPr>
              <a:lnSpc>
                <a:spcPct val="110000"/>
              </a:lnSpc>
            </a:pPr>
            <a:r>
              <a:rPr lang="en-US" dirty="0">
                <a:solidFill>
                  <a:srgbClr val="FF0000"/>
                </a:solidFill>
              </a:rPr>
              <a:t>00</a:t>
            </a:r>
            <a:r>
              <a:rPr lang="en-US" dirty="0"/>
              <a:t>10</a:t>
            </a:r>
            <a:r>
              <a:rPr lang="en-US" dirty="0">
                <a:solidFill>
                  <a:schemeClr val="tx1"/>
                </a:solidFill>
              </a:rPr>
              <a:t>xx</a:t>
            </a:r>
          </a:p>
          <a:p>
            <a:pPr>
              <a:lnSpc>
                <a:spcPct val="110000"/>
              </a:lnSpc>
            </a:pPr>
            <a:r>
              <a:rPr lang="en-US" dirty="0">
                <a:solidFill>
                  <a:srgbClr val="FF0000"/>
                </a:solidFill>
              </a:rPr>
              <a:t>00</a:t>
            </a:r>
            <a:r>
              <a:rPr lang="en-US" dirty="0"/>
              <a:t>11</a:t>
            </a:r>
            <a:r>
              <a:rPr lang="en-US" dirty="0">
                <a:solidFill>
                  <a:schemeClr val="tx1"/>
                </a:solidFill>
              </a:rPr>
              <a:t>xx</a:t>
            </a:r>
          </a:p>
          <a:p>
            <a:pPr>
              <a:lnSpc>
                <a:spcPct val="110000"/>
              </a:lnSpc>
            </a:pPr>
            <a:r>
              <a:rPr lang="en-US" dirty="0">
                <a:solidFill>
                  <a:srgbClr val="FF0000"/>
                </a:solidFill>
              </a:rPr>
              <a:t>01</a:t>
            </a:r>
            <a:r>
              <a:rPr lang="en-US" dirty="0"/>
              <a:t>00</a:t>
            </a:r>
            <a:r>
              <a:rPr lang="en-US" dirty="0">
                <a:solidFill>
                  <a:schemeClr val="tx1"/>
                </a:solidFill>
              </a:rPr>
              <a:t>xx</a:t>
            </a:r>
          </a:p>
          <a:p>
            <a:pPr>
              <a:lnSpc>
                <a:spcPct val="110000"/>
              </a:lnSpc>
            </a:pPr>
            <a:r>
              <a:rPr lang="en-US" dirty="0">
                <a:solidFill>
                  <a:srgbClr val="FF0000"/>
                </a:solidFill>
              </a:rPr>
              <a:t>01</a:t>
            </a:r>
            <a:r>
              <a:rPr lang="en-US" dirty="0"/>
              <a:t>01</a:t>
            </a:r>
            <a:r>
              <a:rPr lang="en-US" dirty="0">
                <a:solidFill>
                  <a:schemeClr val="tx1"/>
                </a:solidFill>
              </a:rPr>
              <a:t>xx</a:t>
            </a:r>
          </a:p>
          <a:p>
            <a:pPr>
              <a:lnSpc>
                <a:spcPct val="110000"/>
              </a:lnSpc>
            </a:pPr>
            <a:r>
              <a:rPr lang="en-US" dirty="0">
                <a:solidFill>
                  <a:srgbClr val="FF0000"/>
                </a:solidFill>
              </a:rPr>
              <a:t>01</a:t>
            </a:r>
            <a:r>
              <a:rPr lang="en-US" dirty="0"/>
              <a:t>10</a:t>
            </a:r>
            <a:r>
              <a:rPr lang="en-US" dirty="0">
                <a:solidFill>
                  <a:schemeClr val="tx1"/>
                </a:solidFill>
              </a:rPr>
              <a:t>xx</a:t>
            </a:r>
          </a:p>
          <a:p>
            <a:pPr>
              <a:lnSpc>
                <a:spcPct val="110000"/>
              </a:lnSpc>
            </a:pPr>
            <a:r>
              <a:rPr lang="en-US" dirty="0">
                <a:solidFill>
                  <a:srgbClr val="FF0000"/>
                </a:solidFill>
              </a:rPr>
              <a:t>01</a:t>
            </a:r>
            <a:r>
              <a:rPr lang="en-US" dirty="0"/>
              <a:t>11</a:t>
            </a:r>
            <a:r>
              <a:rPr lang="en-US" dirty="0">
                <a:solidFill>
                  <a:schemeClr val="tx1"/>
                </a:solidFill>
              </a:rPr>
              <a:t>xx</a:t>
            </a:r>
          </a:p>
          <a:p>
            <a:pPr>
              <a:lnSpc>
                <a:spcPct val="110000"/>
              </a:lnSpc>
            </a:pPr>
            <a:r>
              <a:rPr lang="en-US" dirty="0">
                <a:solidFill>
                  <a:srgbClr val="FF0000"/>
                </a:solidFill>
              </a:rPr>
              <a:t>10</a:t>
            </a:r>
            <a:r>
              <a:rPr lang="en-US" dirty="0"/>
              <a:t>00</a:t>
            </a:r>
            <a:r>
              <a:rPr lang="en-US" dirty="0">
                <a:solidFill>
                  <a:schemeClr val="tx1"/>
                </a:solidFill>
              </a:rPr>
              <a:t>xx</a:t>
            </a:r>
          </a:p>
          <a:p>
            <a:pPr>
              <a:lnSpc>
                <a:spcPct val="110000"/>
              </a:lnSpc>
            </a:pPr>
            <a:r>
              <a:rPr lang="en-US" dirty="0">
                <a:solidFill>
                  <a:srgbClr val="FF0000"/>
                </a:solidFill>
              </a:rPr>
              <a:t>10</a:t>
            </a:r>
            <a:r>
              <a:rPr lang="en-US" dirty="0"/>
              <a:t>01</a:t>
            </a:r>
            <a:r>
              <a:rPr lang="en-US" dirty="0">
                <a:solidFill>
                  <a:schemeClr val="tx1"/>
                </a:solidFill>
              </a:rPr>
              <a:t>xx</a:t>
            </a:r>
          </a:p>
          <a:p>
            <a:pPr>
              <a:lnSpc>
                <a:spcPct val="110000"/>
              </a:lnSpc>
            </a:pPr>
            <a:r>
              <a:rPr lang="en-US" dirty="0">
                <a:solidFill>
                  <a:srgbClr val="FF0000"/>
                </a:solidFill>
              </a:rPr>
              <a:t>10</a:t>
            </a:r>
            <a:r>
              <a:rPr lang="en-US" dirty="0"/>
              <a:t>10</a:t>
            </a:r>
            <a:r>
              <a:rPr lang="en-US" dirty="0">
                <a:solidFill>
                  <a:schemeClr val="tx1"/>
                </a:solidFill>
              </a:rPr>
              <a:t>xx</a:t>
            </a:r>
          </a:p>
          <a:p>
            <a:pPr>
              <a:lnSpc>
                <a:spcPct val="110000"/>
              </a:lnSpc>
            </a:pPr>
            <a:r>
              <a:rPr lang="en-US" dirty="0">
                <a:solidFill>
                  <a:srgbClr val="FF0000"/>
                </a:solidFill>
              </a:rPr>
              <a:t>10</a:t>
            </a:r>
            <a:r>
              <a:rPr lang="en-US" dirty="0"/>
              <a:t>11</a:t>
            </a:r>
            <a:r>
              <a:rPr lang="en-US" dirty="0">
                <a:solidFill>
                  <a:schemeClr val="tx1"/>
                </a:solidFill>
              </a:rPr>
              <a:t>xx</a:t>
            </a:r>
          </a:p>
          <a:p>
            <a:pPr>
              <a:lnSpc>
                <a:spcPct val="110000"/>
              </a:lnSpc>
            </a:pPr>
            <a:r>
              <a:rPr lang="en-US" dirty="0">
                <a:solidFill>
                  <a:srgbClr val="FF0000"/>
                </a:solidFill>
              </a:rPr>
              <a:t>11</a:t>
            </a:r>
            <a:r>
              <a:rPr lang="en-US" dirty="0"/>
              <a:t>00</a:t>
            </a:r>
            <a:r>
              <a:rPr lang="en-US" dirty="0">
                <a:solidFill>
                  <a:schemeClr val="tx1"/>
                </a:solidFill>
              </a:rPr>
              <a:t>xx</a:t>
            </a:r>
          </a:p>
          <a:p>
            <a:pPr>
              <a:lnSpc>
                <a:spcPct val="110000"/>
              </a:lnSpc>
            </a:pPr>
            <a:r>
              <a:rPr lang="en-US" dirty="0">
                <a:solidFill>
                  <a:srgbClr val="FF0000"/>
                </a:solidFill>
              </a:rPr>
              <a:t>11</a:t>
            </a:r>
            <a:r>
              <a:rPr lang="en-US" dirty="0"/>
              <a:t>01</a:t>
            </a:r>
            <a:r>
              <a:rPr lang="en-US" dirty="0">
                <a:solidFill>
                  <a:schemeClr val="tx1"/>
                </a:solidFill>
              </a:rPr>
              <a:t>xx</a:t>
            </a:r>
          </a:p>
          <a:p>
            <a:pPr>
              <a:lnSpc>
                <a:spcPct val="110000"/>
              </a:lnSpc>
            </a:pPr>
            <a:r>
              <a:rPr lang="en-US" dirty="0">
                <a:solidFill>
                  <a:srgbClr val="FF0000"/>
                </a:solidFill>
              </a:rPr>
              <a:t>11</a:t>
            </a:r>
            <a:r>
              <a:rPr lang="en-US" dirty="0"/>
              <a:t>10</a:t>
            </a:r>
            <a:r>
              <a:rPr lang="en-US" dirty="0">
                <a:solidFill>
                  <a:schemeClr val="tx1"/>
                </a:solidFill>
              </a:rPr>
              <a:t>xx</a:t>
            </a:r>
          </a:p>
          <a:p>
            <a:pPr>
              <a:lnSpc>
                <a:spcPct val="110000"/>
              </a:lnSpc>
            </a:pPr>
            <a:r>
              <a:rPr lang="en-US" dirty="0">
                <a:solidFill>
                  <a:srgbClr val="FF0000"/>
                </a:solidFill>
              </a:rPr>
              <a:t>11</a:t>
            </a:r>
            <a:r>
              <a:rPr lang="en-US" dirty="0"/>
              <a:t>11</a:t>
            </a:r>
            <a:r>
              <a:rPr lang="en-US" dirty="0">
                <a:solidFill>
                  <a:schemeClr val="tx1"/>
                </a:solidFill>
              </a:rPr>
              <a:t>xx</a:t>
            </a:r>
          </a:p>
        </p:txBody>
      </p:sp>
      <p:sp>
        <p:nvSpPr>
          <p:cNvPr id="1661020" name="Text Box 92"/>
          <p:cNvSpPr txBox="1">
            <a:spLocks noChangeArrowheads="1"/>
          </p:cNvSpPr>
          <p:nvPr/>
        </p:nvSpPr>
        <p:spPr bwMode="auto">
          <a:xfrm>
            <a:off x="6248400" y="1574790"/>
            <a:ext cx="2514600" cy="1200329"/>
          </a:xfrm>
          <a:prstGeom prst="rect">
            <a:avLst/>
          </a:prstGeom>
          <a:noFill/>
          <a:ln w="12700">
            <a:noFill/>
            <a:miter lim="800000"/>
            <a:headEnd/>
            <a:tailEnd/>
          </a:ln>
          <a:effectLst/>
        </p:spPr>
        <p:txBody>
          <a:bodyPr>
            <a:spAutoFit/>
          </a:bodyPr>
          <a:lstStyle/>
          <a:p>
            <a:r>
              <a:rPr lang="en-US" dirty="0" smtClean="0">
                <a:solidFill>
                  <a:schemeClr val="tx1"/>
                </a:solidFill>
              </a:rPr>
              <a:t>One word blocks</a:t>
            </a:r>
          </a:p>
          <a:p>
            <a:r>
              <a:rPr lang="en-US" dirty="0" smtClean="0">
                <a:solidFill>
                  <a:schemeClr val="tx1"/>
                </a:solidFill>
              </a:rPr>
              <a:t>Two </a:t>
            </a:r>
            <a:r>
              <a:rPr lang="en-US" dirty="0">
                <a:solidFill>
                  <a:schemeClr val="tx1"/>
                </a:solidFill>
              </a:rPr>
              <a:t>low order </a:t>
            </a:r>
            <a:r>
              <a:rPr lang="en-US" dirty="0" smtClean="0">
                <a:solidFill>
                  <a:schemeClr val="tx1"/>
                </a:solidFill>
              </a:rPr>
              <a:t>bits (xx) </a:t>
            </a:r>
            <a:r>
              <a:rPr lang="en-US" dirty="0">
                <a:solidFill>
                  <a:schemeClr val="tx1"/>
                </a:solidFill>
              </a:rPr>
              <a:t>define the byte in the</a:t>
            </a:r>
            <a:r>
              <a:rPr lang="en-US" dirty="0" smtClean="0">
                <a:solidFill>
                  <a:schemeClr val="tx1"/>
                </a:solidFill>
              </a:rPr>
              <a:t> block (</a:t>
            </a:r>
            <a:r>
              <a:rPr lang="en-US" dirty="0">
                <a:solidFill>
                  <a:schemeClr val="tx1"/>
                </a:solidFill>
              </a:rPr>
              <a:t>32b words)</a:t>
            </a:r>
          </a:p>
        </p:txBody>
      </p:sp>
      <p:sp>
        <p:nvSpPr>
          <p:cNvPr id="1661023" name="Text Box 95"/>
          <p:cNvSpPr txBox="1">
            <a:spLocks noChangeArrowheads="1"/>
          </p:cNvSpPr>
          <p:nvPr/>
        </p:nvSpPr>
        <p:spPr bwMode="auto">
          <a:xfrm>
            <a:off x="381000" y="2108190"/>
            <a:ext cx="742950" cy="366713"/>
          </a:xfrm>
          <a:prstGeom prst="rect">
            <a:avLst/>
          </a:prstGeom>
          <a:noFill/>
          <a:ln w="12700">
            <a:noFill/>
            <a:miter lim="800000"/>
            <a:headEnd/>
            <a:tailEnd/>
          </a:ln>
          <a:effectLst/>
        </p:spPr>
        <p:txBody>
          <a:bodyPr wrap="none">
            <a:spAutoFit/>
          </a:bodyPr>
          <a:lstStyle/>
          <a:p>
            <a:r>
              <a:rPr lang="en-US">
                <a:solidFill>
                  <a:schemeClr val="tx1"/>
                </a:solidFill>
              </a:rPr>
              <a:t>Index</a:t>
            </a:r>
          </a:p>
        </p:txBody>
      </p:sp>
      <p:sp>
        <p:nvSpPr>
          <p:cNvPr id="93" name="Rectangle 95"/>
          <p:cNvSpPr>
            <a:spLocks noChangeArrowheads="1"/>
          </p:cNvSpPr>
          <p:nvPr/>
        </p:nvSpPr>
        <p:spPr bwMode="auto">
          <a:xfrm>
            <a:off x="1684868" y="3217333"/>
            <a:ext cx="448732" cy="228591"/>
          </a:xfrm>
          <a:prstGeom prst="rect">
            <a:avLst/>
          </a:prstGeom>
          <a:noFill/>
          <a:ln w="28575">
            <a:solidFill>
              <a:srgbClr val="FF0000"/>
            </a:solidFill>
            <a:miter lim="800000"/>
            <a:headEnd/>
            <a:tailEnd/>
          </a:ln>
          <a:effectLst/>
        </p:spPr>
        <p:txBody>
          <a:bodyPr wrap="none" anchor="ctr"/>
          <a:lstStyle/>
          <a:p>
            <a:endParaRPr lang="en-US"/>
          </a:p>
        </p:txBody>
      </p:sp>
      <p:sp>
        <p:nvSpPr>
          <p:cNvPr id="94" name="Rectangle 94"/>
          <p:cNvSpPr>
            <a:spLocks noChangeArrowheads="1"/>
          </p:cNvSpPr>
          <p:nvPr/>
        </p:nvSpPr>
        <p:spPr bwMode="auto">
          <a:xfrm>
            <a:off x="5266266" y="5689593"/>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5" name="Rectangle 94"/>
          <p:cNvSpPr>
            <a:spLocks noChangeArrowheads="1"/>
          </p:cNvSpPr>
          <p:nvPr/>
        </p:nvSpPr>
        <p:spPr bwMode="auto">
          <a:xfrm>
            <a:off x="5266266" y="4478860"/>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6" name="Rectangle 95"/>
          <p:cNvSpPr>
            <a:spLocks noChangeArrowheads="1"/>
          </p:cNvSpPr>
          <p:nvPr/>
        </p:nvSpPr>
        <p:spPr bwMode="auto">
          <a:xfrm>
            <a:off x="5257799" y="3276591"/>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7" name="Rectangle 96"/>
          <p:cNvSpPr>
            <a:spLocks noChangeArrowheads="1"/>
          </p:cNvSpPr>
          <p:nvPr/>
        </p:nvSpPr>
        <p:spPr bwMode="auto">
          <a:xfrm>
            <a:off x="5266266" y="2065858"/>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8" name="Date Placeholder 97"/>
          <p:cNvSpPr>
            <a:spLocks noGrp="1"/>
          </p:cNvSpPr>
          <p:nvPr>
            <p:ph type="dt" sz="half" idx="10"/>
          </p:nvPr>
        </p:nvSpPr>
        <p:spPr/>
        <p:txBody>
          <a:bodyPr/>
          <a:lstStyle/>
          <a:p>
            <a:fld id="{6941AAED-E57F-5F42-A239-743556BEDEB5}" type="datetime1">
              <a:rPr lang="en-US" smtClean="0"/>
              <a:pPr/>
              <a:t>10/2/13</a:t>
            </a:fld>
            <a:endParaRPr lang="en-US"/>
          </a:p>
        </p:txBody>
      </p:sp>
      <p:sp>
        <p:nvSpPr>
          <p:cNvPr id="99" name="Slide Number Placeholder 98"/>
          <p:cNvSpPr>
            <a:spLocks noGrp="1"/>
          </p:cNvSpPr>
          <p:nvPr>
            <p:ph type="sldNum" sz="quarter" idx="12"/>
          </p:nvPr>
        </p:nvSpPr>
        <p:spPr/>
        <p:txBody>
          <a:bodyPr/>
          <a:lstStyle/>
          <a:p>
            <a:fld id="{3CC63E4C-4642-794D-A2FD-70F6B81535F5}" type="slidenum">
              <a:rPr lang="en-US" smtClean="0"/>
              <a:pPr/>
              <a:t>50</a:t>
            </a:fld>
            <a:endParaRPr lang="en-US"/>
          </a:p>
        </p:txBody>
      </p:sp>
      <p:sp>
        <p:nvSpPr>
          <p:cNvPr id="100" name="Footer Placeholder 99"/>
          <p:cNvSpPr>
            <a:spLocks noGrp="1"/>
          </p:cNvSpPr>
          <p:nvPr>
            <p:ph type="ftr" sz="quarter" idx="11"/>
          </p:nvPr>
        </p:nvSpPr>
        <p:spPr/>
        <p:txBody>
          <a:bodyPr/>
          <a:lstStyle/>
          <a:p>
            <a:r>
              <a:rPr lang="en-US" dirty="0" smtClean="0"/>
              <a:t>Fall 2013 -- Lecture #11</a:t>
            </a:r>
            <a:endParaRPr lang="en-US" dirty="0"/>
          </a:p>
        </p:txBody>
      </p:sp>
    </p:spTree>
    <p:extLst>
      <p:ext uri="{BB962C8B-B14F-4D97-AF65-F5344CB8AC3E}">
        <p14:creationId xmlns:p14="http://schemas.microsoft.com/office/powerpoint/2010/main" val="39839239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09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660991"/>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93"/>
                                        </p:tgtEl>
                                        <p:attrNameLst>
                                          <p:attrName>style.visibility</p:attrName>
                                        </p:attrNameLst>
                                      </p:cBhvr>
                                      <p:to>
                                        <p:strVal val="visible"/>
                                      </p:to>
                                    </p:set>
                                  </p:childTnLst>
                                </p:cTn>
                              </p:par>
                              <p:par>
                                <p:cTn id="26" presetID="1" presetClass="entr" presetSubtype="0" fill="hold" grpId="0" nodeType="withEffect">
                                  <p:stCondLst>
                                    <p:cond delay="2000"/>
                                  </p:stCondLst>
                                  <p:childTnLst>
                                    <p:set>
                                      <p:cBhvr>
                                        <p:cTn id="27" dur="1" fill="hold">
                                          <p:stCondLst>
                                            <p:cond delay="0"/>
                                          </p:stCondLst>
                                        </p:cTn>
                                        <p:tgtEl>
                                          <p:spTgt spid="94"/>
                                        </p:tgtEl>
                                        <p:attrNameLst>
                                          <p:attrName>style.visibility</p:attrName>
                                        </p:attrNameLst>
                                      </p:cBhvr>
                                      <p:to>
                                        <p:strVal val="visible"/>
                                      </p:to>
                                    </p:set>
                                  </p:childTnLst>
                                </p:cTn>
                              </p:par>
                              <p:par>
                                <p:cTn id="28" presetID="1" presetClass="entr" presetSubtype="0" fill="hold" grpId="0" nodeType="withEffect">
                                  <p:stCondLst>
                                    <p:cond delay="2000"/>
                                  </p:stCondLst>
                                  <p:childTnLst>
                                    <p:set>
                                      <p:cBhvr>
                                        <p:cTn id="29" dur="1" fill="hold">
                                          <p:stCondLst>
                                            <p:cond delay="0"/>
                                          </p:stCondLst>
                                        </p:cTn>
                                        <p:tgtEl>
                                          <p:spTgt spid="95"/>
                                        </p:tgtEl>
                                        <p:attrNameLst>
                                          <p:attrName>style.visibility</p:attrName>
                                        </p:attrNameLst>
                                      </p:cBhvr>
                                      <p:to>
                                        <p:strVal val="visible"/>
                                      </p:to>
                                    </p:set>
                                  </p:childTnLst>
                                </p:cTn>
                              </p:par>
                              <p:par>
                                <p:cTn id="30" presetID="1" presetClass="entr" presetSubtype="0" fill="hold" grpId="0" nodeType="withEffect">
                                  <p:stCondLst>
                                    <p:cond delay="2000"/>
                                  </p:stCondLst>
                                  <p:childTnLst>
                                    <p:set>
                                      <p:cBhvr>
                                        <p:cTn id="31" dur="1" fill="hold">
                                          <p:stCondLst>
                                            <p:cond delay="0"/>
                                          </p:stCondLst>
                                        </p:cTn>
                                        <p:tgtEl>
                                          <p:spTgt spid="96"/>
                                        </p:tgtEl>
                                        <p:attrNameLst>
                                          <p:attrName>style.visibility</p:attrName>
                                        </p:attrNameLst>
                                      </p:cBhvr>
                                      <p:to>
                                        <p:strVal val="visible"/>
                                      </p:to>
                                    </p:set>
                                  </p:childTnLst>
                                </p:cTn>
                              </p:par>
                              <p:par>
                                <p:cTn id="32" presetID="1" presetClass="entr" presetSubtype="0" fill="hold" grpId="0" nodeType="withEffect">
                                  <p:stCondLst>
                                    <p:cond delay="2000"/>
                                  </p:stCondLst>
                                  <p:childTnLst>
                                    <p:set>
                                      <p:cBhvr>
                                        <p:cTn id="33"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0954" grpId="0" autoUpdateAnimBg="0"/>
      <p:bldP spid="1660991" grpId="0" autoUpdateAnimBg="0"/>
      <p:bldP spid="93" grpId="0" animBg="1"/>
      <p:bldP spid="94" grpId="0" animBg="1"/>
      <p:bldP spid="95" grpId="0" animBg="1"/>
      <p:bldP spid="96" grpId="0" animBg="1"/>
      <p:bldP spid="9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035" name="Rectangle 91"/>
          <p:cNvSpPr>
            <a:spLocks noGrp="1" noChangeArrowheads="1"/>
          </p:cNvSpPr>
          <p:nvPr>
            <p:ph type="body" idx="1"/>
          </p:nvPr>
        </p:nvSpPr>
        <p:spPr>
          <a:xfrm>
            <a:off x="457200" y="1219191"/>
            <a:ext cx="8077200" cy="533400"/>
          </a:xfrm>
          <a:noFill/>
          <a:ln/>
        </p:spPr>
        <p:txBody>
          <a:bodyPr lIns="90488" tIns="44450" rIns="90488" bIns="44450">
            <a:normAutofit fontScale="70000" lnSpcReduction="20000"/>
          </a:bodyPr>
          <a:lstStyle/>
          <a:p>
            <a:pPr marL="342900" indent="-342900">
              <a:lnSpc>
                <a:spcPct val="80000"/>
              </a:lnSpc>
            </a:pPr>
            <a:r>
              <a:rPr lang="en-US" dirty="0"/>
              <a:t>Four  words/block, cache size = 1K words</a:t>
            </a:r>
            <a:r>
              <a:rPr lang="en-US" dirty="0" smtClean="0"/>
              <a:t/>
            </a:r>
            <a:br>
              <a:rPr lang="en-US" dirty="0" smtClean="0"/>
            </a:br>
            <a:r>
              <a:rPr lang="en-US" dirty="0" smtClean="0"/>
              <a:t> </a:t>
            </a:r>
            <a:endParaRPr lang="en-US" i="1" dirty="0">
              <a:solidFill>
                <a:schemeClr val="accent1"/>
              </a:solidFill>
            </a:endParaRPr>
          </a:p>
        </p:txBody>
      </p:sp>
      <p:sp>
        <p:nvSpPr>
          <p:cNvPr id="1618946" name="Rectangle 2"/>
          <p:cNvSpPr>
            <a:spLocks noChangeArrowheads="1"/>
          </p:cNvSpPr>
          <p:nvPr/>
        </p:nvSpPr>
        <p:spPr bwMode="auto">
          <a:xfrm>
            <a:off x="225425" y="312738"/>
            <a:ext cx="3168650" cy="477837"/>
          </a:xfrm>
          <a:prstGeom prst="rect">
            <a:avLst/>
          </a:prstGeom>
          <a:noFill/>
          <a:ln w="12700">
            <a:noFill/>
            <a:miter lim="800000"/>
            <a:headEnd/>
            <a:tailEnd/>
          </a:ln>
          <a:effectLst/>
        </p:spPr>
        <p:txBody>
          <a:bodyPr wrap="none" anchor="ctr"/>
          <a:lstStyle/>
          <a:p>
            <a:endParaRPr lang="en-US"/>
          </a:p>
        </p:txBody>
      </p:sp>
      <p:sp>
        <p:nvSpPr>
          <p:cNvPr id="1618947" name="Rectangle 3"/>
          <p:cNvSpPr>
            <a:spLocks noGrp="1" noChangeArrowheads="1"/>
          </p:cNvSpPr>
          <p:nvPr>
            <p:ph type="title"/>
          </p:nvPr>
        </p:nvSpPr>
        <p:spPr>
          <a:noFill/>
          <a:ln/>
        </p:spPr>
        <p:txBody>
          <a:bodyPr lIns="90488" tIns="44450" rIns="90488" bIns="44450" anchor="ctr">
            <a:normAutofit fontScale="90000"/>
          </a:bodyPr>
          <a:lstStyle/>
          <a:p>
            <a:r>
              <a:rPr lang="en-US" dirty="0" smtClean="0"/>
              <a:t>Multiword-Block Direct-Mapped </a:t>
            </a:r>
            <a:r>
              <a:rPr lang="en-US" dirty="0"/>
              <a:t>Cache</a:t>
            </a:r>
          </a:p>
        </p:txBody>
      </p:sp>
      <p:grpSp>
        <p:nvGrpSpPr>
          <p:cNvPr id="2" name="Group 4"/>
          <p:cNvGrpSpPr>
            <a:grpSpLocks/>
          </p:cNvGrpSpPr>
          <p:nvPr/>
        </p:nvGrpSpPr>
        <p:grpSpPr bwMode="auto">
          <a:xfrm>
            <a:off x="914400" y="1998130"/>
            <a:ext cx="3760788" cy="1828800"/>
            <a:chOff x="576" y="1248"/>
            <a:chExt cx="2369" cy="1152"/>
          </a:xfrm>
        </p:grpSpPr>
        <p:grpSp>
          <p:nvGrpSpPr>
            <p:cNvPr id="3" name="Group 5"/>
            <p:cNvGrpSpPr>
              <a:grpSpLocks/>
            </p:cNvGrpSpPr>
            <p:nvPr/>
          </p:nvGrpSpPr>
          <p:grpSpPr bwMode="auto">
            <a:xfrm>
              <a:off x="576" y="1248"/>
              <a:ext cx="2369" cy="1152"/>
              <a:chOff x="576" y="1248"/>
              <a:chExt cx="2369" cy="1152"/>
            </a:xfrm>
          </p:grpSpPr>
          <p:sp>
            <p:nvSpPr>
              <p:cNvPr id="1618950" name="Line 6"/>
              <p:cNvSpPr>
                <a:spLocks noChangeShapeType="1"/>
              </p:cNvSpPr>
              <p:nvPr/>
            </p:nvSpPr>
            <p:spPr bwMode="auto">
              <a:xfrm>
                <a:off x="2640" y="1344"/>
                <a:ext cx="148" cy="57"/>
              </a:xfrm>
              <a:prstGeom prst="line">
                <a:avLst/>
              </a:prstGeom>
              <a:noFill/>
              <a:ln w="20638">
                <a:solidFill>
                  <a:srgbClr val="000000"/>
                </a:solidFill>
                <a:round/>
                <a:headEnd/>
                <a:tailEnd/>
              </a:ln>
            </p:spPr>
            <p:txBody>
              <a:bodyPr/>
              <a:lstStyle/>
              <a:p>
                <a:endParaRPr lang="en-US"/>
              </a:p>
            </p:txBody>
          </p:sp>
          <p:sp>
            <p:nvSpPr>
              <p:cNvPr id="1618951" name="Text Box 7"/>
              <p:cNvSpPr txBox="1">
                <a:spLocks noChangeArrowheads="1"/>
              </p:cNvSpPr>
              <p:nvPr/>
            </p:nvSpPr>
            <p:spPr bwMode="auto">
              <a:xfrm>
                <a:off x="2757" y="1296"/>
                <a:ext cx="188" cy="213"/>
              </a:xfrm>
              <a:prstGeom prst="rect">
                <a:avLst/>
              </a:prstGeom>
              <a:noFill/>
              <a:ln w="12700">
                <a:noFill/>
                <a:miter lim="800000"/>
                <a:headEnd/>
                <a:tailEnd/>
              </a:ln>
              <a:effectLst/>
            </p:spPr>
            <p:txBody>
              <a:bodyPr wrap="none">
                <a:spAutoFit/>
              </a:bodyPr>
              <a:lstStyle/>
              <a:p>
                <a:r>
                  <a:rPr lang="en-US" sz="1600" dirty="0">
                    <a:solidFill>
                      <a:schemeClr val="tx1"/>
                    </a:solidFill>
                  </a:rPr>
                  <a:t>8</a:t>
                </a:r>
              </a:p>
            </p:txBody>
          </p:sp>
          <p:sp>
            <p:nvSpPr>
              <p:cNvPr id="1618952" name="Text Box 8"/>
              <p:cNvSpPr txBox="1">
                <a:spLocks noChangeArrowheads="1"/>
              </p:cNvSpPr>
              <p:nvPr/>
            </p:nvSpPr>
            <p:spPr bwMode="auto">
              <a:xfrm>
                <a:off x="2208" y="1423"/>
                <a:ext cx="429" cy="212"/>
              </a:xfrm>
              <a:prstGeom prst="rect">
                <a:avLst/>
              </a:prstGeom>
              <a:noFill/>
              <a:ln w="12700">
                <a:noFill/>
                <a:miter lim="800000"/>
                <a:headEnd/>
                <a:tailEnd/>
              </a:ln>
              <a:effectLst/>
            </p:spPr>
            <p:txBody>
              <a:bodyPr wrap="none">
                <a:spAutoFit/>
              </a:bodyPr>
              <a:lstStyle/>
              <a:p>
                <a:r>
                  <a:rPr lang="en-US" sz="1600">
                    <a:solidFill>
                      <a:schemeClr val="tx1"/>
                    </a:solidFill>
                  </a:rPr>
                  <a:t>Index</a:t>
                </a:r>
              </a:p>
            </p:txBody>
          </p:sp>
          <p:sp>
            <p:nvSpPr>
              <p:cNvPr id="1618953" name="Line 9"/>
              <p:cNvSpPr>
                <a:spLocks noChangeShapeType="1"/>
              </p:cNvSpPr>
              <p:nvPr/>
            </p:nvSpPr>
            <p:spPr bwMode="auto">
              <a:xfrm>
                <a:off x="2736" y="1248"/>
                <a:ext cx="0" cy="384"/>
              </a:xfrm>
              <a:prstGeom prst="line">
                <a:avLst/>
              </a:prstGeom>
              <a:noFill/>
              <a:ln w="28575">
                <a:solidFill>
                  <a:schemeClr val="tx1"/>
                </a:solidFill>
                <a:round/>
                <a:headEnd/>
                <a:tailEnd/>
              </a:ln>
              <a:effectLst/>
            </p:spPr>
            <p:txBody>
              <a:bodyPr/>
              <a:lstStyle/>
              <a:p>
                <a:endParaRPr lang="en-US"/>
              </a:p>
            </p:txBody>
          </p:sp>
          <p:sp>
            <p:nvSpPr>
              <p:cNvPr id="1618954" name="Line 10"/>
              <p:cNvSpPr>
                <a:spLocks noChangeShapeType="1"/>
              </p:cNvSpPr>
              <p:nvPr/>
            </p:nvSpPr>
            <p:spPr bwMode="auto">
              <a:xfrm>
                <a:off x="576" y="1632"/>
                <a:ext cx="2160" cy="0"/>
              </a:xfrm>
              <a:prstGeom prst="line">
                <a:avLst/>
              </a:prstGeom>
              <a:noFill/>
              <a:ln w="38100">
                <a:solidFill>
                  <a:schemeClr val="tx1"/>
                </a:solidFill>
                <a:round/>
                <a:headEnd/>
                <a:tailEnd/>
              </a:ln>
              <a:effectLst/>
            </p:spPr>
            <p:txBody>
              <a:bodyPr/>
              <a:lstStyle/>
              <a:p>
                <a:endParaRPr lang="en-US"/>
              </a:p>
            </p:txBody>
          </p:sp>
          <p:sp>
            <p:nvSpPr>
              <p:cNvPr id="1618955" name="Line 11"/>
              <p:cNvSpPr>
                <a:spLocks noChangeShapeType="1"/>
              </p:cNvSpPr>
              <p:nvPr/>
            </p:nvSpPr>
            <p:spPr bwMode="auto">
              <a:xfrm>
                <a:off x="576" y="1632"/>
                <a:ext cx="0" cy="768"/>
              </a:xfrm>
              <a:prstGeom prst="line">
                <a:avLst/>
              </a:prstGeom>
              <a:noFill/>
              <a:ln w="28575">
                <a:solidFill>
                  <a:schemeClr val="tx1"/>
                </a:solidFill>
                <a:round/>
                <a:headEnd/>
                <a:tailEnd/>
              </a:ln>
              <a:effectLst/>
            </p:spPr>
            <p:txBody>
              <a:bodyPr/>
              <a:lstStyle/>
              <a:p>
                <a:endParaRPr lang="en-US"/>
              </a:p>
            </p:txBody>
          </p:sp>
        </p:grpSp>
        <p:sp>
          <p:nvSpPr>
            <p:cNvPr id="1618956" name="Line 12"/>
            <p:cNvSpPr>
              <a:spLocks noChangeShapeType="1"/>
            </p:cNvSpPr>
            <p:nvPr/>
          </p:nvSpPr>
          <p:spPr bwMode="auto">
            <a:xfrm>
              <a:off x="576" y="2400"/>
              <a:ext cx="384" cy="0"/>
            </a:xfrm>
            <a:prstGeom prst="line">
              <a:avLst/>
            </a:prstGeom>
            <a:noFill/>
            <a:ln w="28575">
              <a:solidFill>
                <a:schemeClr val="tx1"/>
              </a:solidFill>
              <a:round/>
              <a:headEnd/>
              <a:tailEnd type="triangle" w="med" len="med"/>
            </a:ln>
            <a:effectLst/>
          </p:spPr>
          <p:txBody>
            <a:bodyPr/>
            <a:lstStyle/>
            <a:p>
              <a:endParaRPr lang="en-US"/>
            </a:p>
          </p:txBody>
        </p:sp>
      </p:grpSp>
      <p:grpSp>
        <p:nvGrpSpPr>
          <p:cNvPr id="4" name="Group 13"/>
          <p:cNvGrpSpPr>
            <a:grpSpLocks/>
          </p:cNvGrpSpPr>
          <p:nvPr/>
        </p:nvGrpSpPr>
        <p:grpSpPr bwMode="auto">
          <a:xfrm>
            <a:off x="914400" y="2683930"/>
            <a:ext cx="7391400" cy="2211388"/>
            <a:chOff x="576" y="1680"/>
            <a:chExt cx="4656" cy="1393"/>
          </a:xfrm>
        </p:grpSpPr>
        <p:sp>
          <p:nvSpPr>
            <p:cNvPr id="1618958" name="Freeform 14"/>
            <p:cNvSpPr>
              <a:spLocks/>
            </p:cNvSpPr>
            <p:nvPr/>
          </p:nvSpPr>
          <p:spPr bwMode="auto">
            <a:xfrm>
              <a:off x="960" y="2352"/>
              <a:ext cx="4260" cy="96"/>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18959" name="Freeform 15"/>
            <p:cNvSpPr>
              <a:spLocks/>
            </p:cNvSpPr>
            <p:nvPr/>
          </p:nvSpPr>
          <p:spPr bwMode="auto">
            <a:xfrm>
              <a:off x="960" y="2352"/>
              <a:ext cx="4272" cy="96"/>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18960" name="Line 16"/>
            <p:cNvSpPr>
              <a:spLocks noChangeShapeType="1"/>
            </p:cNvSpPr>
            <p:nvPr/>
          </p:nvSpPr>
          <p:spPr bwMode="auto">
            <a:xfrm flipH="1">
              <a:off x="960" y="2011"/>
              <a:ext cx="4260" cy="0"/>
            </a:xfrm>
            <a:prstGeom prst="line">
              <a:avLst/>
            </a:prstGeom>
            <a:noFill/>
            <a:ln w="20638">
              <a:solidFill>
                <a:srgbClr val="000000"/>
              </a:solidFill>
              <a:round/>
              <a:headEnd/>
              <a:tailEnd/>
            </a:ln>
          </p:spPr>
          <p:txBody>
            <a:bodyPr/>
            <a:lstStyle/>
            <a:p>
              <a:endParaRPr lang="en-US"/>
            </a:p>
          </p:txBody>
        </p:sp>
        <p:sp>
          <p:nvSpPr>
            <p:cNvPr id="1618961" name="Line 17"/>
            <p:cNvSpPr>
              <a:spLocks noChangeShapeType="1"/>
            </p:cNvSpPr>
            <p:nvPr/>
          </p:nvSpPr>
          <p:spPr bwMode="auto">
            <a:xfrm flipH="1">
              <a:off x="960" y="2121"/>
              <a:ext cx="4260" cy="0"/>
            </a:xfrm>
            <a:prstGeom prst="line">
              <a:avLst/>
            </a:prstGeom>
            <a:noFill/>
            <a:ln w="20638">
              <a:solidFill>
                <a:srgbClr val="000000"/>
              </a:solidFill>
              <a:round/>
              <a:headEnd/>
              <a:tailEnd/>
            </a:ln>
          </p:spPr>
          <p:txBody>
            <a:bodyPr/>
            <a:lstStyle/>
            <a:p>
              <a:endParaRPr lang="en-US"/>
            </a:p>
          </p:txBody>
        </p:sp>
        <p:sp>
          <p:nvSpPr>
            <p:cNvPr id="1618962" name="Line 18"/>
            <p:cNvSpPr>
              <a:spLocks noChangeShapeType="1"/>
            </p:cNvSpPr>
            <p:nvPr/>
          </p:nvSpPr>
          <p:spPr bwMode="auto">
            <a:xfrm flipH="1">
              <a:off x="960" y="2230"/>
              <a:ext cx="4260" cy="0"/>
            </a:xfrm>
            <a:prstGeom prst="line">
              <a:avLst/>
            </a:prstGeom>
            <a:noFill/>
            <a:ln w="20638">
              <a:solidFill>
                <a:srgbClr val="000000"/>
              </a:solidFill>
              <a:round/>
              <a:headEnd/>
              <a:tailEnd/>
            </a:ln>
          </p:spPr>
          <p:txBody>
            <a:bodyPr/>
            <a:lstStyle/>
            <a:p>
              <a:endParaRPr lang="en-US"/>
            </a:p>
          </p:txBody>
        </p:sp>
        <p:sp>
          <p:nvSpPr>
            <p:cNvPr id="1618963" name="Line 19"/>
            <p:cNvSpPr>
              <a:spLocks noChangeShapeType="1"/>
            </p:cNvSpPr>
            <p:nvPr/>
          </p:nvSpPr>
          <p:spPr bwMode="auto">
            <a:xfrm flipH="1">
              <a:off x="960" y="2559"/>
              <a:ext cx="4260" cy="0"/>
            </a:xfrm>
            <a:prstGeom prst="line">
              <a:avLst/>
            </a:prstGeom>
            <a:noFill/>
            <a:ln w="20638">
              <a:solidFill>
                <a:srgbClr val="000000"/>
              </a:solidFill>
              <a:round/>
              <a:headEnd/>
              <a:tailEnd/>
            </a:ln>
          </p:spPr>
          <p:txBody>
            <a:bodyPr/>
            <a:lstStyle/>
            <a:p>
              <a:endParaRPr lang="en-US"/>
            </a:p>
          </p:txBody>
        </p:sp>
        <p:sp>
          <p:nvSpPr>
            <p:cNvPr id="1618964" name="Line 20"/>
            <p:cNvSpPr>
              <a:spLocks noChangeShapeType="1"/>
            </p:cNvSpPr>
            <p:nvPr/>
          </p:nvSpPr>
          <p:spPr bwMode="auto">
            <a:xfrm flipH="1">
              <a:off x="960" y="2669"/>
              <a:ext cx="4260" cy="0"/>
            </a:xfrm>
            <a:prstGeom prst="line">
              <a:avLst/>
            </a:prstGeom>
            <a:noFill/>
            <a:ln w="20638">
              <a:solidFill>
                <a:srgbClr val="000000"/>
              </a:solidFill>
              <a:round/>
              <a:headEnd/>
              <a:tailEnd/>
            </a:ln>
          </p:spPr>
          <p:txBody>
            <a:bodyPr/>
            <a:lstStyle/>
            <a:p>
              <a:endParaRPr lang="en-US"/>
            </a:p>
          </p:txBody>
        </p:sp>
        <p:sp>
          <p:nvSpPr>
            <p:cNvPr id="1618965" name="Line 21"/>
            <p:cNvSpPr>
              <a:spLocks noChangeShapeType="1"/>
            </p:cNvSpPr>
            <p:nvPr/>
          </p:nvSpPr>
          <p:spPr bwMode="auto">
            <a:xfrm flipH="1">
              <a:off x="960" y="2779"/>
              <a:ext cx="4260" cy="0"/>
            </a:xfrm>
            <a:prstGeom prst="line">
              <a:avLst/>
            </a:prstGeom>
            <a:noFill/>
            <a:ln w="20638">
              <a:solidFill>
                <a:srgbClr val="000000"/>
              </a:solidFill>
              <a:round/>
              <a:headEnd/>
              <a:tailEnd/>
            </a:ln>
          </p:spPr>
          <p:txBody>
            <a:bodyPr/>
            <a:lstStyle/>
            <a:p>
              <a:endParaRPr lang="en-US"/>
            </a:p>
          </p:txBody>
        </p:sp>
        <p:sp>
          <p:nvSpPr>
            <p:cNvPr id="1618966" name="Line 22"/>
            <p:cNvSpPr>
              <a:spLocks noChangeShapeType="1"/>
            </p:cNvSpPr>
            <p:nvPr/>
          </p:nvSpPr>
          <p:spPr bwMode="auto">
            <a:xfrm flipH="1">
              <a:off x="960" y="2889"/>
              <a:ext cx="4260" cy="0"/>
            </a:xfrm>
            <a:prstGeom prst="line">
              <a:avLst/>
            </a:prstGeom>
            <a:noFill/>
            <a:ln w="20638">
              <a:solidFill>
                <a:srgbClr val="000000"/>
              </a:solidFill>
              <a:round/>
              <a:headEnd/>
              <a:tailEnd/>
            </a:ln>
          </p:spPr>
          <p:txBody>
            <a:bodyPr/>
            <a:lstStyle/>
            <a:p>
              <a:endParaRPr lang="en-US"/>
            </a:p>
          </p:txBody>
        </p:sp>
        <p:sp>
          <p:nvSpPr>
            <p:cNvPr id="1618967" name="Text Box 23"/>
            <p:cNvSpPr txBox="1">
              <a:spLocks noChangeArrowheads="1"/>
            </p:cNvSpPr>
            <p:nvPr/>
          </p:nvSpPr>
          <p:spPr bwMode="auto">
            <a:xfrm>
              <a:off x="3216" y="1680"/>
              <a:ext cx="352" cy="192"/>
            </a:xfrm>
            <a:prstGeom prst="rect">
              <a:avLst/>
            </a:prstGeom>
            <a:noFill/>
            <a:ln w="12700">
              <a:noFill/>
              <a:miter lim="800000"/>
              <a:headEnd/>
              <a:tailEnd/>
            </a:ln>
            <a:effectLst/>
          </p:spPr>
          <p:txBody>
            <a:bodyPr wrap="none">
              <a:spAutoFit/>
            </a:bodyPr>
            <a:lstStyle/>
            <a:p>
              <a:r>
                <a:rPr lang="en-US" sz="1400">
                  <a:solidFill>
                    <a:schemeClr val="tx1"/>
                  </a:solidFill>
                </a:rPr>
                <a:t>Data</a:t>
              </a:r>
            </a:p>
          </p:txBody>
        </p:sp>
        <p:sp>
          <p:nvSpPr>
            <p:cNvPr id="1618968" name="Text Box 24"/>
            <p:cNvSpPr txBox="1">
              <a:spLocks noChangeArrowheads="1"/>
            </p:cNvSpPr>
            <p:nvPr/>
          </p:nvSpPr>
          <p:spPr bwMode="auto">
            <a:xfrm>
              <a:off x="576" y="1728"/>
              <a:ext cx="389" cy="192"/>
            </a:xfrm>
            <a:prstGeom prst="rect">
              <a:avLst/>
            </a:prstGeom>
            <a:noFill/>
            <a:ln w="12700">
              <a:noFill/>
              <a:miter lim="800000"/>
              <a:headEnd/>
              <a:tailEnd/>
            </a:ln>
            <a:effectLst/>
          </p:spPr>
          <p:txBody>
            <a:bodyPr wrap="none">
              <a:spAutoFit/>
            </a:bodyPr>
            <a:lstStyle/>
            <a:p>
              <a:r>
                <a:rPr lang="en-US" sz="1400">
                  <a:solidFill>
                    <a:schemeClr val="tx1"/>
                  </a:solidFill>
                </a:rPr>
                <a:t>Index</a:t>
              </a:r>
            </a:p>
          </p:txBody>
        </p:sp>
        <p:sp>
          <p:nvSpPr>
            <p:cNvPr id="1618969" name="Text Box 25"/>
            <p:cNvSpPr txBox="1">
              <a:spLocks noChangeArrowheads="1"/>
            </p:cNvSpPr>
            <p:nvPr/>
          </p:nvSpPr>
          <p:spPr bwMode="auto">
            <a:xfrm>
              <a:off x="1200" y="1728"/>
              <a:ext cx="308" cy="192"/>
            </a:xfrm>
            <a:prstGeom prst="rect">
              <a:avLst/>
            </a:prstGeom>
            <a:noFill/>
            <a:ln w="12700">
              <a:noFill/>
              <a:miter lim="800000"/>
              <a:headEnd/>
              <a:tailEnd/>
            </a:ln>
            <a:effectLst/>
          </p:spPr>
          <p:txBody>
            <a:bodyPr wrap="none">
              <a:spAutoFit/>
            </a:bodyPr>
            <a:lstStyle/>
            <a:p>
              <a:r>
                <a:rPr lang="en-US" sz="1400">
                  <a:solidFill>
                    <a:schemeClr val="tx1"/>
                  </a:solidFill>
                </a:rPr>
                <a:t>Tag</a:t>
              </a:r>
            </a:p>
          </p:txBody>
        </p:sp>
        <p:sp>
          <p:nvSpPr>
            <p:cNvPr id="1618970" name="Text Box 26"/>
            <p:cNvSpPr txBox="1">
              <a:spLocks noChangeArrowheads="1"/>
            </p:cNvSpPr>
            <p:nvPr/>
          </p:nvSpPr>
          <p:spPr bwMode="auto">
            <a:xfrm>
              <a:off x="864" y="1728"/>
              <a:ext cx="365" cy="192"/>
            </a:xfrm>
            <a:prstGeom prst="rect">
              <a:avLst/>
            </a:prstGeom>
            <a:noFill/>
            <a:ln w="12700">
              <a:noFill/>
              <a:miter lim="800000"/>
              <a:headEnd/>
              <a:tailEnd/>
            </a:ln>
            <a:effectLst/>
          </p:spPr>
          <p:txBody>
            <a:bodyPr wrap="none">
              <a:spAutoFit/>
            </a:bodyPr>
            <a:lstStyle/>
            <a:p>
              <a:r>
                <a:rPr lang="en-US" sz="1400">
                  <a:solidFill>
                    <a:schemeClr val="tx1"/>
                  </a:solidFill>
                </a:rPr>
                <a:t>Valid</a:t>
              </a:r>
            </a:p>
          </p:txBody>
        </p:sp>
        <p:sp>
          <p:nvSpPr>
            <p:cNvPr id="1618971" name="Text Box 27"/>
            <p:cNvSpPr txBox="1">
              <a:spLocks noChangeArrowheads="1"/>
            </p:cNvSpPr>
            <p:nvPr/>
          </p:nvSpPr>
          <p:spPr bwMode="auto">
            <a:xfrm>
              <a:off x="677" y="1872"/>
              <a:ext cx="275" cy="1201"/>
            </a:xfrm>
            <a:prstGeom prst="rect">
              <a:avLst/>
            </a:prstGeom>
            <a:noFill/>
            <a:ln w="12700">
              <a:noFill/>
              <a:miter lim="800000"/>
              <a:headEnd/>
              <a:tailEnd/>
            </a:ln>
            <a:effectLst/>
          </p:spPr>
          <p:txBody>
            <a:bodyPr wrap="none">
              <a:spAutoFit/>
            </a:bodyPr>
            <a:lstStyle/>
            <a:p>
              <a:pPr algn="r">
                <a:lnSpc>
                  <a:spcPct val="110000"/>
                </a:lnSpc>
              </a:pPr>
              <a:r>
                <a:rPr lang="en-US" sz="1200">
                  <a:solidFill>
                    <a:schemeClr val="tx1"/>
                  </a:solidFill>
                </a:rPr>
                <a:t>0</a:t>
              </a:r>
            </a:p>
            <a:p>
              <a:pPr algn="r">
                <a:lnSpc>
                  <a:spcPct val="110000"/>
                </a:lnSpc>
              </a:pPr>
              <a:r>
                <a:rPr lang="en-US" sz="1200">
                  <a:solidFill>
                    <a:schemeClr val="tx1"/>
                  </a:solidFill>
                </a:rPr>
                <a:t>1</a:t>
              </a:r>
            </a:p>
            <a:p>
              <a:pPr algn="r">
                <a:lnSpc>
                  <a:spcPct val="110000"/>
                </a:lnSpc>
              </a:pPr>
              <a:r>
                <a:rPr lang="en-US" sz="1200">
                  <a:solidFill>
                    <a:schemeClr val="tx1"/>
                  </a:solidFill>
                </a:rPr>
                <a:t>2</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253</a:t>
              </a:r>
            </a:p>
            <a:p>
              <a:pPr algn="r">
                <a:lnSpc>
                  <a:spcPct val="110000"/>
                </a:lnSpc>
              </a:pPr>
              <a:r>
                <a:rPr lang="en-US" sz="1200">
                  <a:solidFill>
                    <a:schemeClr val="tx1"/>
                  </a:solidFill>
                </a:rPr>
                <a:t>254</a:t>
              </a:r>
            </a:p>
            <a:p>
              <a:pPr algn="r">
                <a:lnSpc>
                  <a:spcPct val="110000"/>
                </a:lnSpc>
              </a:pPr>
              <a:r>
                <a:rPr lang="en-US" sz="1200">
                  <a:solidFill>
                    <a:schemeClr val="tx1"/>
                  </a:solidFill>
                </a:rPr>
                <a:t>255</a:t>
              </a:r>
            </a:p>
          </p:txBody>
        </p:sp>
        <p:sp>
          <p:nvSpPr>
            <p:cNvPr id="1618972" name="Rectangle 28"/>
            <p:cNvSpPr>
              <a:spLocks noChangeArrowheads="1"/>
            </p:cNvSpPr>
            <p:nvPr/>
          </p:nvSpPr>
          <p:spPr bwMode="auto">
            <a:xfrm>
              <a:off x="960" y="1920"/>
              <a:ext cx="4272" cy="1104"/>
            </a:xfrm>
            <a:prstGeom prst="rect">
              <a:avLst/>
            </a:prstGeom>
            <a:noFill/>
            <a:ln w="28575">
              <a:solidFill>
                <a:schemeClr val="tx1"/>
              </a:solidFill>
              <a:miter lim="800000"/>
              <a:headEnd/>
              <a:tailEnd/>
            </a:ln>
            <a:effectLst/>
          </p:spPr>
          <p:txBody>
            <a:bodyPr wrap="none" anchor="ctr"/>
            <a:lstStyle/>
            <a:p>
              <a:endParaRPr lang="en-US"/>
            </a:p>
          </p:txBody>
        </p:sp>
        <p:sp>
          <p:nvSpPr>
            <p:cNvPr id="1618973" name="Line 29"/>
            <p:cNvSpPr>
              <a:spLocks noChangeShapeType="1"/>
            </p:cNvSpPr>
            <p:nvPr/>
          </p:nvSpPr>
          <p:spPr bwMode="auto">
            <a:xfrm>
              <a:off x="3408" y="1920"/>
              <a:ext cx="1" cy="1106"/>
            </a:xfrm>
            <a:prstGeom prst="line">
              <a:avLst/>
            </a:prstGeom>
            <a:noFill/>
            <a:ln w="20638">
              <a:solidFill>
                <a:srgbClr val="000000"/>
              </a:solidFill>
              <a:round/>
              <a:headEnd/>
              <a:tailEnd/>
            </a:ln>
          </p:spPr>
          <p:txBody>
            <a:bodyPr/>
            <a:lstStyle/>
            <a:p>
              <a:endParaRPr lang="en-US"/>
            </a:p>
          </p:txBody>
        </p:sp>
        <p:sp>
          <p:nvSpPr>
            <p:cNvPr id="1618974" name="Line 30"/>
            <p:cNvSpPr>
              <a:spLocks noChangeShapeType="1"/>
            </p:cNvSpPr>
            <p:nvPr/>
          </p:nvSpPr>
          <p:spPr bwMode="auto">
            <a:xfrm>
              <a:off x="4320" y="1920"/>
              <a:ext cx="1" cy="1106"/>
            </a:xfrm>
            <a:prstGeom prst="line">
              <a:avLst/>
            </a:prstGeom>
            <a:noFill/>
            <a:ln w="20638">
              <a:solidFill>
                <a:srgbClr val="000000"/>
              </a:solidFill>
              <a:round/>
              <a:headEnd/>
              <a:tailEnd/>
            </a:ln>
          </p:spPr>
          <p:txBody>
            <a:bodyPr/>
            <a:lstStyle/>
            <a:p>
              <a:endParaRPr lang="en-US"/>
            </a:p>
          </p:txBody>
        </p:sp>
        <p:sp>
          <p:nvSpPr>
            <p:cNvPr id="1618975" name="Line 31"/>
            <p:cNvSpPr>
              <a:spLocks noChangeShapeType="1"/>
            </p:cNvSpPr>
            <p:nvPr/>
          </p:nvSpPr>
          <p:spPr bwMode="auto">
            <a:xfrm>
              <a:off x="2496" y="1920"/>
              <a:ext cx="1" cy="1106"/>
            </a:xfrm>
            <a:prstGeom prst="line">
              <a:avLst/>
            </a:prstGeom>
            <a:noFill/>
            <a:ln w="20638">
              <a:solidFill>
                <a:srgbClr val="000000"/>
              </a:solidFill>
              <a:round/>
              <a:headEnd/>
              <a:tailEnd/>
            </a:ln>
          </p:spPr>
          <p:txBody>
            <a:bodyPr/>
            <a:lstStyle/>
            <a:p>
              <a:endParaRPr lang="en-US"/>
            </a:p>
          </p:txBody>
        </p:sp>
        <p:sp>
          <p:nvSpPr>
            <p:cNvPr id="1618976" name="Line 32"/>
            <p:cNvSpPr>
              <a:spLocks noChangeShapeType="1"/>
            </p:cNvSpPr>
            <p:nvPr/>
          </p:nvSpPr>
          <p:spPr bwMode="auto">
            <a:xfrm>
              <a:off x="1584" y="1920"/>
              <a:ext cx="0" cy="1104"/>
            </a:xfrm>
            <a:prstGeom prst="line">
              <a:avLst/>
            </a:prstGeom>
            <a:noFill/>
            <a:ln w="20638">
              <a:solidFill>
                <a:srgbClr val="000000"/>
              </a:solidFill>
              <a:round/>
              <a:headEnd/>
              <a:tailEnd/>
            </a:ln>
          </p:spPr>
          <p:txBody>
            <a:bodyPr/>
            <a:lstStyle/>
            <a:p>
              <a:endParaRPr lang="en-US"/>
            </a:p>
          </p:txBody>
        </p:sp>
        <p:sp>
          <p:nvSpPr>
            <p:cNvPr id="1618977" name="Line 33"/>
            <p:cNvSpPr>
              <a:spLocks noChangeShapeType="1"/>
            </p:cNvSpPr>
            <p:nvPr/>
          </p:nvSpPr>
          <p:spPr bwMode="auto">
            <a:xfrm>
              <a:off x="1056" y="1920"/>
              <a:ext cx="1" cy="1106"/>
            </a:xfrm>
            <a:prstGeom prst="line">
              <a:avLst/>
            </a:prstGeom>
            <a:noFill/>
            <a:ln w="20638">
              <a:solidFill>
                <a:srgbClr val="000000"/>
              </a:solidFill>
              <a:round/>
              <a:headEnd/>
              <a:tailEnd/>
            </a:ln>
          </p:spPr>
          <p:txBody>
            <a:bodyPr/>
            <a:lstStyle/>
            <a:p>
              <a:endParaRPr lang="en-US"/>
            </a:p>
          </p:txBody>
        </p:sp>
        <p:sp>
          <p:nvSpPr>
            <p:cNvPr id="1618978" name="Line 34"/>
            <p:cNvSpPr>
              <a:spLocks noChangeShapeType="1"/>
            </p:cNvSpPr>
            <p:nvPr/>
          </p:nvSpPr>
          <p:spPr bwMode="auto">
            <a:xfrm>
              <a:off x="1584" y="1824"/>
              <a:ext cx="3648" cy="0"/>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5" name="Group 35"/>
          <p:cNvGrpSpPr>
            <a:grpSpLocks/>
          </p:cNvGrpSpPr>
          <p:nvPr/>
        </p:nvGrpSpPr>
        <p:grpSpPr bwMode="auto">
          <a:xfrm>
            <a:off x="2590800" y="1388530"/>
            <a:ext cx="3505200" cy="633413"/>
            <a:chOff x="1632" y="864"/>
            <a:chExt cx="2208" cy="399"/>
          </a:xfrm>
        </p:grpSpPr>
        <p:sp>
          <p:nvSpPr>
            <p:cNvPr id="1618980" name="Line 36"/>
            <p:cNvSpPr>
              <a:spLocks noChangeShapeType="1"/>
            </p:cNvSpPr>
            <p:nvPr/>
          </p:nvSpPr>
          <p:spPr bwMode="auto">
            <a:xfrm flipV="1">
              <a:off x="2528" y="1114"/>
              <a:ext cx="3" cy="149"/>
            </a:xfrm>
            <a:prstGeom prst="line">
              <a:avLst/>
            </a:prstGeom>
            <a:noFill/>
            <a:ln w="20638">
              <a:solidFill>
                <a:srgbClr val="000000"/>
              </a:solidFill>
              <a:round/>
              <a:headEnd/>
              <a:tailEnd/>
            </a:ln>
          </p:spPr>
          <p:txBody>
            <a:bodyPr/>
            <a:lstStyle/>
            <a:p>
              <a:endParaRPr lang="en-US"/>
            </a:p>
          </p:txBody>
        </p:sp>
        <p:sp>
          <p:nvSpPr>
            <p:cNvPr id="1618981" name="Line 37"/>
            <p:cNvSpPr>
              <a:spLocks noChangeShapeType="1"/>
            </p:cNvSpPr>
            <p:nvPr/>
          </p:nvSpPr>
          <p:spPr bwMode="auto">
            <a:xfrm flipV="1">
              <a:off x="3072" y="1104"/>
              <a:ext cx="1" cy="145"/>
            </a:xfrm>
            <a:prstGeom prst="line">
              <a:avLst/>
            </a:prstGeom>
            <a:noFill/>
            <a:ln w="20638">
              <a:solidFill>
                <a:srgbClr val="000000"/>
              </a:solidFill>
              <a:round/>
              <a:headEnd/>
              <a:tailEnd/>
            </a:ln>
          </p:spPr>
          <p:txBody>
            <a:bodyPr/>
            <a:lstStyle/>
            <a:p>
              <a:endParaRPr lang="en-US"/>
            </a:p>
          </p:txBody>
        </p:sp>
        <p:sp>
          <p:nvSpPr>
            <p:cNvPr id="1618982" name="Freeform 38"/>
            <p:cNvSpPr>
              <a:spLocks/>
            </p:cNvSpPr>
            <p:nvPr/>
          </p:nvSpPr>
          <p:spPr bwMode="auto">
            <a:xfrm>
              <a:off x="1660" y="1112"/>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18983" name="Text Box 39"/>
            <p:cNvSpPr txBox="1">
              <a:spLocks noChangeArrowheads="1"/>
            </p:cNvSpPr>
            <p:nvPr/>
          </p:nvSpPr>
          <p:spPr bwMode="auto">
            <a:xfrm>
              <a:off x="1632" y="960"/>
              <a:ext cx="1930" cy="154"/>
            </a:xfrm>
            <a:prstGeom prst="rect">
              <a:avLst/>
            </a:prstGeom>
            <a:noFill/>
            <a:ln w="12700">
              <a:noFill/>
              <a:miter lim="800000"/>
              <a:headEnd/>
              <a:tailEnd/>
            </a:ln>
            <a:effectLst/>
          </p:spPr>
          <p:txBody>
            <a:bodyPr>
              <a:spAutoFit/>
            </a:bodyPr>
            <a:lstStyle/>
            <a:p>
              <a:r>
                <a:rPr lang="en-US" sz="1000" dirty="0">
                  <a:solidFill>
                    <a:schemeClr val="tx1"/>
                  </a:solidFill>
                </a:rPr>
                <a:t>31 30   . . .      </a:t>
              </a:r>
              <a:r>
                <a:rPr lang="en-US" sz="1000" dirty="0" smtClean="0">
                  <a:solidFill>
                    <a:schemeClr val="tx1"/>
                  </a:solidFill>
                </a:rPr>
                <a:t>           </a:t>
              </a:r>
              <a:r>
                <a:rPr lang="en-US" sz="1000" dirty="0">
                  <a:solidFill>
                    <a:schemeClr val="tx1"/>
                  </a:solidFill>
                </a:rPr>
                <a:t>13 12</a:t>
              </a:r>
              <a:r>
                <a:rPr lang="en-US" sz="1000" dirty="0" smtClean="0">
                  <a:solidFill>
                    <a:schemeClr val="tx1"/>
                  </a:solidFill>
                </a:rPr>
                <a:t>  11    </a:t>
              </a:r>
              <a:r>
                <a:rPr lang="en-US" sz="1000" dirty="0">
                  <a:solidFill>
                    <a:schemeClr val="tx1"/>
                  </a:solidFill>
                </a:rPr>
                <a:t>. . .    4</a:t>
              </a:r>
              <a:r>
                <a:rPr lang="en-US" sz="1000" dirty="0" smtClean="0">
                  <a:solidFill>
                    <a:schemeClr val="tx1"/>
                  </a:solidFill>
                </a:rPr>
                <a:t>  3  2  1  </a:t>
              </a:r>
              <a:r>
                <a:rPr lang="en-US" sz="1000" dirty="0">
                  <a:solidFill>
                    <a:schemeClr val="tx1"/>
                  </a:solidFill>
                </a:rPr>
                <a:t>0</a:t>
              </a:r>
            </a:p>
          </p:txBody>
        </p:sp>
        <p:sp>
          <p:nvSpPr>
            <p:cNvPr id="1618984" name="Line 40"/>
            <p:cNvSpPr>
              <a:spLocks noChangeShapeType="1"/>
            </p:cNvSpPr>
            <p:nvPr/>
          </p:nvSpPr>
          <p:spPr bwMode="auto">
            <a:xfrm flipV="1">
              <a:off x="2928" y="1104"/>
              <a:ext cx="1" cy="145"/>
            </a:xfrm>
            <a:prstGeom prst="line">
              <a:avLst/>
            </a:prstGeom>
            <a:noFill/>
            <a:ln w="20638">
              <a:solidFill>
                <a:srgbClr val="000000"/>
              </a:solidFill>
              <a:round/>
              <a:headEnd/>
              <a:tailEnd/>
            </a:ln>
          </p:spPr>
          <p:txBody>
            <a:bodyPr/>
            <a:lstStyle/>
            <a:p>
              <a:endParaRPr lang="en-US"/>
            </a:p>
          </p:txBody>
        </p:sp>
        <p:sp>
          <p:nvSpPr>
            <p:cNvPr id="1618985" name="Text Box 41"/>
            <p:cNvSpPr txBox="1">
              <a:spLocks noChangeArrowheads="1"/>
            </p:cNvSpPr>
            <p:nvPr/>
          </p:nvSpPr>
          <p:spPr bwMode="auto">
            <a:xfrm>
              <a:off x="3312" y="864"/>
              <a:ext cx="528" cy="366"/>
            </a:xfrm>
            <a:prstGeom prst="rect">
              <a:avLst/>
            </a:prstGeom>
            <a:noFill/>
            <a:ln w="12700">
              <a:noFill/>
              <a:miter lim="800000"/>
              <a:headEnd/>
              <a:tailEnd/>
            </a:ln>
            <a:effectLst/>
          </p:spPr>
          <p:txBody>
            <a:bodyPr>
              <a:spAutoFit/>
            </a:bodyPr>
            <a:lstStyle/>
            <a:p>
              <a:r>
                <a:rPr lang="en-US" sz="1600">
                  <a:solidFill>
                    <a:schemeClr val="tx1"/>
                  </a:solidFill>
                </a:rPr>
                <a:t>Byte offset</a:t>
              </a:r>
            </a:p>
          </p:txBody>
        </p:sp>
        <p:sp>
          <p:nvSpPr>
            <p:cNvPr id="1618986" name="Line 42"/>
            <p:cNvSpPr>
              <a:spLocks noChangeShapeType="1"/>
            </p:cNvSpPr>
            <p:nvPr/>
          </p:nvSpPr>
          <p:spPr bwMode="auto">
            <a:xfrm flipH="1">
              <a:off x="3168" y="1056"/>
              <a:ext cx="192" cy="144"/>
            </a:xfrm>
            <a:prstGeom prst="line">
              <a:avLst/>
            </a:prstGeom>
            <a:noFill/>
            <a:ln w="12700">
              <a:solidFill>
                <a:schemeClr val="tx1"/>
              </a:solidFill>
              <a:round/>
              <a:headEnd/>
              <a:tailEnd type="triangle" w="med" len="med"/>
            </a:ln>
            <a:effectLst/>
          </p:spPr>
          <p:txBody>
            <a:bodyPr/>
            <a:lstStyle/>
            <a:p>
              <a:endParaRPr lang="en-US"/>
            </a:p>
          </p:txBody>
        </p:sp>
      </p:grpSp>
      <p:grpSp>
        <p:nvGrpSpPr>
          <p:cNvPr id="6" name="Group 43"/>
          <p:cNvGrpSpPr>
            <a:grpSpLocks/>
          </p:cNvGrpSpPr>
          <p:nvPr/>
        </p:nvGrpSpPr>
        <p:grpSpPr bwMode="auto">
          <a:xfrm>
            <a:off x="1981200" y="3826930"/>
            <a:ext cx="623888" cy="1371600"/>
            <a:chOff x="1229" y="2400"/>
            <a:chExt cx="393" cy="864"/>
          </a:xfrm>
        </p:grpSpPr>
        <p:sp>
          <p:nvSpPr>
            <p:cNvPr id="1618988" name="Line 44"/>
            <p:cNvSpPr>
              <a:spLocks noChangeShapeType="1"/>
            </p:cNvSpPr>
            <p:nvPr/>
          </p:nvSpPr>
          <p:spPr bwMode="auto">
            <a:xfrm>
              <a:off x="1229" y="3071"/>
              <a:ext cx="196" cy="54"/>
            </a:xfrm>
            <a:prstGeom prst="line">
              <a:avLst/>
            </a:prstGeom>
            <a:noFill/>
            <a:ln w="20638">
              <a:solidFill>
                <a:srgbClr val="000000"/>
              </a:solidFill>
              <a:round/>
              <a:headEnd/>
              <a:tailEnd/>
            </a:ln>
          </p:spPr>
          <p:txBody>
            <a:bodyPr/>
            <a:lstStyle/>
            <a:p>
              <a:endParaRPr lang="en-US"/>
            </a:p>
          </p:txBody>
        </p:sp>
        <p:sp>
          <p:nvSpPr>
            <p:cNvPr id="1618989" name="Text Box 45"/>
            <p:cNvSpPr txBox="1">
              <a:spLocks noChangeArrowheads="1"/>
            </p:cNvSpPr>
            <p:nvPr/>
          </p:nvSpPr>
          <p:spPr bwMode="auto">
            <a:xfrm>
              <a:off x="1362" y="2998"/>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sp>
          <p:nvSpPr>
            <p:cNvPr id="1618990" name="Line 46"/>
            <p:cNvSpPr>
              <a:spLocks noChangeShapeType="1"/>
            </p:cNvSpPr>
            <p:nvPr/>
          </p:nvSpPr>
          <p:spPr bwMode="auto">
            <a:xfrm>
              <a:off x="1296" y="2400"/>
              <a:ext cx="0" cy="864"/>
            </a:xfrm>
            <a:prstGeom prst="line">
              <a:avLst/>
            </a:prstGeom>
            <a:noFill/>
            <a:ln w="28575">
              <a:solidFill>
                <a:schemeClr val="tx1"/>
              </a:solidFill>
              <a:round/>
              <a:headEnd type="oval" w="sm" len="sm"/>
              <a:tailEnd type="triangle" w="med" len="med"/>
            </a:ln>
            <a:effectLst/>
          </p:spPr>
          <p:txBody>
            <a:bodyPr/>
            <a:lstStyle/>
            <a:p>
              <a:endParaRPr lang="en-US"/>
            </a:p>
          </p:txBody>
        </p:sp>
      </p:grpSp>
      <p:grpSp>
        <p:nvGrpSpPr>
          <p:cNvPr id="7" name="Group 47"/>
          <p:cNvGrpSpPr>
            <a:grpSpLocks/>
          </p:cNvGrpSpPr>
          <p:nvPr/>
        </p:nvGrpSpPr>
        <p:grpSpPr bwMode="auto">
          <a:xfrm>
            <a:off x="762000" y="1998130"/>
            <a:ext cx="3071814" cy="3424238"/>
            <a:chOff x="480" y="1248"/>
            <a:chExt cx="1935" cy="2157"/>
          </a:xfrm>
        </p:grpSpPr>
        <p:grpSp>
          <p:nvGrpSpPr>
            <p:cNvPr id="8" name="Group 48"/>
            <p:cNvGrpSpPr>
              <a:grpSpLocks/>
            </p:cNvGrpSpPr>
            <p:nvPr/>
          </p:nvGrpSpPr>
          <p:grpSpPr bwMode="auto">
            <a:xfrm>
              <a:off x="480" y="1248"/>
              <a:ext cx="1935" cy="2064"/>
              <a:chOff x="432" y="1248"/>
              <a:chExt cx="1935" cy="2064"/>
            </a:xfrm>
          </p:grpSpPr>
          <p:sp>
            <p:nvSpPr>
              <p:cNvPr id="1618993" name="Line 49"/>
              <p:cNvSpPr>
                <a:spLocks noChangeShapeType="1"/>
              </p:cNvSpPr>
              <p:nvPr/>
            </p:nvSpPr>
            <p:spPr bwMode="auto">
              <a:xfrm>
                <a:off x="2016" y="1344"/>
                <a:ext cx="145" cy="55"/>
              </a:xfrm>
              <a:prstGeom prst="line">
                <a:avLst/>
              </a:prstGeom>
              <a:noFill/>
              <a:ln w="20638">
                <a:solidFill>
                  <a:srgbClr val="000000"/>
                </a:solidFill>
                <a:round/>
                <a:headEnd/>
                <a:tailEnd/>
              </a:ln>
            </p:spPr>
            <p:txBody>
              <a:bodyPr/>
              <a:lstStyle/>
              <a:p>
                <a:endParaRPr lang="en-US"/>
              </a:p>
            </p:txBody>
          </p:sp>
          <p:sp>
            <p:nvSpPr>
              <p:cNvPr id="1618994" name="Text Box 50"/>
              <p:cNvSpPr txBox="1">
                <a:spLocks noChangeArrowheads="1"/>
              </p:cNvSpPr>
              <p:nvPr/>
            </p:nvSpPr>
            <p:spPr bwMode="auto">
              <a:xfrm>
                <a:off x="2107" y="1291"/>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sp>
            <p:nvSpPr>
              <p:cNvPr id="1618995" name="Text Box 51"/>
              <p:cNvSpPr txBox="1">
                <a:spLocks noChangeArrowheads="1"/>
              </p:cNvSpPr>
              <p:nvPr/>
            </p:nvSpPr>
            <p:spPr bwMode="auto">
              <a:xfrm>
                <a:off x="1152" y="1279"/>
                <a:ext cx="336" cy="212"/>
              </a:xfrm>
              <a:prstGeom prst="rect">
                <a:avLst/>
              </a:prstGeom>
              <a:noFill/>
              <a:ln w="12700">
                <a:noFill/>
                <a:miter lim="800000"/>
                <a:headEnd/>
                <a:tailEnd/>
              </a:ln>
              <a:effectLst/>
            </p:spPr>
            <p:txBody>
              <a:bodyPr wrap="none">
                <a:spAutoFit/>
              </a:bodyPr>
              <a:lstStyle/>
              <a:p>
                <a:r>
                  <a:rPr lang="en-US" sz="1600">
                    <a:solidFill>
                      <a:schemeClr val="tx1"/>
                    </a:solidFill>
                  </a:rPr>
                  <a:t>Tag</a:t>
                </a:r>
              </a:p>
            </p:txBody>
          </p:sp>
          <p:sp>
            <p:nvSpPr>
              <p:cNvPr id="1618996" name="Line 52"/>
              <p:cNvSpPr>
                <a:spLocks noChangeShapeType="1"/>
              </p:cNvSpPr>
              <p:nvPr/>
            </p:nvSpPr>
            <p:spPr bwMode="auto">
              <a:xfrm>
                <a:off x="2112" y="1248"/>
                <a:ext cx="0" cy="240"/>
              </a:xfrm>
              <a:prstGeom prst="line">
                <a:avLst/>
              </a:prstGeom>
              <a:noFill/>
              <a:ln w="28575">
                <a:solidFill>
                  <a:schemeClr val="tx1"/>
                </a:solidFill>
                <a:round/>
                <a:headEnd/>
                <a:tailEnd/>
              </a:ln>
              <a:effectLst/>
            </p:spPr>
            <p:txBody>
              <a:bodyPr/>
              <a:lstStyle/>
              <a:p>
                <a:endParaRPr lang="en-US"/>
              </a:p>
            </p:txBody>
          </p:sp>
          <p:sp>
            <p:nvSpPr>
              <p:cNvPr id="1618997" name="Line 53"/>
              <p:cNvSpPr>
                <a:spLocks noChangeShapeType="1"/>
              </p:cNvSpPr>
              <p:nvPr/>
            </p:nvSpPr>
            <p:spPr bwMode="auto">
              <a:xfrm>
                <a:off x="432" y="1488"/>
                <a:ext cx="1680" cy="0"/>
              </a:xfrm>
              <a:prstGeom prst="line">
                <a:avLst/>
              </a:prstGeom>
              <a:noFill/>
              <a:ln w="38100">
                <a:solidFill>
                  <a:schemeClr val="tx1"/>
                </a:solidFill>
                <a:round/>
                <a:headEnd/>
                <a:tailEnd/>
              </a:ln>
              <a:effectLst/>
            </p:spPr>
            <p:txBody>
              <a:bodyPr/>
              <a:lstStyle/>
              <a:p>
                <a:endParaRPr lang="en-US"/>
              </a:p>
            </p:txBody>
          </p:sp>
          <p:sp>
            <p:nvSpPr>
              <p:cNvPr id="1618998" name="Line 54"/>
              <p:cNvSpPr>
                <a:spLocks noChangeShapeType="1"/>
              </p:cNvSpPr>
              <p:nvPr/>
            </p:nvSpPr>
            <p:spPr bwMode="auto">
              <a:xfrm>
                <a:off x="432" y="1488"/>
                <a:ext cx="0" cy="1824"/>
              </a:xfrm>
              <a:prstGeom prst="line">
                <a:avLst/>
              </a:prstGeom>
              <a:noFill/>
              <a:ln w="28575">
                <a:solidFill>
                  <a:schemeClr val="tx1"/>
                </a:solidFill>
                <a:round/>
                <a:headEnd/>
                <a:tailEnd/>
              </a:ln>
              <a:effectLst/>
            </p:spPr>
            <p:txBody>
              <a:bodyPr/>
              <a:lstStyle/>
              <a:p>
                <a:endParaRPr lang="en-US"/>
              </a:p>
            </p:txBody>
          </p:sp>
          <p:sp>
            <p:nvSpPr>
              <p:cNvPr id="1618999" name="Line 55"/>
              <p:cNvSpPr>
                <a:spLocks noChangeShapeType="1"/>
              </p:cNvSpPr>
              <p:nvPr/>
            </p:nvSpPr>
            <p:spPr bwMode="auto">
              <a:xfrm>
                <a:off x="432" y="3312"/>
                <a:ext cx="720" cy="0"/>
              </a:xfrm>
              <a:prstGeom prst="line">
                <a:avLst/>
              </a:prstGeom>
              <a:noFill/>
              <a:ln w="28575">
                <a:solidFill>
                  <a:schemeClr val="tx1"/>
                </a:solidFill>
                <a:round/>
                <a:headEnd/>
                <a:tailEnd type="triangle" w="med" len="med"/>
              </a:ln>
              <a:effectLst/>
            </p:spPr>
            <p:txBody>
              <a:bodyPr/>
              <a:lstStyle/>
              <a:p>
                <a:endParaRPr lang="en-US"/>
              </a:p>
            </p:txBody>
          </p:sp>
        </p:grpSp>
        <p:sp>
          <p:nvSpPr>
            <p:cNvPr id="1619000" name="Freeform 56"/>
            <p:cNvSpPr>
              <a:spLocks/>
            </p:cNvSpPr>
            <p:nvPr/>
          </p:nvSpPr>
          <p:spPr bwMode="auto">
            <a:xfrm>
              <a:off x="1182" y="3240"/>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19001" name="Freeform 57"/>
            <p:cNvSpPr>
              <a:spLocks noEditPoints="1"/>
            </p:cNvSpPr>
            <p:nvPr/>
          </p:nvSpPr>
          <p:spPr bwMode="auto">
            <a:xfrm>
              <a:off x="1270" y="3312"/>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grpSp>
        <p:nvGrpSpPr>
          <p:cNvPr id="9" name="Group 58"/>
          <p:cNvGrpSpPr>
            <a:grpSpLocks/>
          </p:cNvGrpSpPr>
          <p:nvPr/>
        </p:nvGrpSpPr>
        <p:grpSpPr bwMode="auto">
          <a:xfrm>
            <a:off x="304800" y="1540930"/>
            <a:ext cx="1770063" cy="4572000"/>
            <a:chOff x="192" y="960"/>
            <a:chExt cx="1115" cy="2880"/>
          </a:xfrm>
        </p:grpSpPr>
        <p:sp>
          <p:nvSpPr>
            <p:cNvPr id="1619003" name="Freeform 59"/>
            <p:cNvSpPr>
              <a:spLocks/>
            </p:cNvSpPr>
            <p:nvPr/>
          </p:nvSpPr>
          <p:spPr bwMode="auto">
            <a:xfrm>
              <a:off x="912" y="3552"/>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19004" name="Line 60"/>
            <p:cNvSpPr>
              <a:spLocks noChangeShapeType="1"/>
            </p:cNvSpPr>
            <p:nvPr/>
          </p:nvSpPr>
          <p:spPr bwMode="auto">
            <a:xfrm>
              <a:off x="1004" y="2391"/>
              <a:ext cx="4" cy="1161"/>
            </a:xfrm>
            <a:prstGeom prst="line">
              <a:avLst/>
            </a:prstGeom>
            <a:noFill/>
            <a:ln w="20701">
              <a:solidFill>
                <a:srgbClr val="000000"/>
              </a:solidFill>
              <a:round/>
              <a:headEnd type="oval" w="sm" len="sm"/>
              <a:tailEnd/>
            </a:ln>
          </p:spPr>
          <p:txBody>
            <a:bodyPr/>
            <a:lstStyle/>
            <a:p>
              <a:endParaRPr lang="en-US"/>
            </a:p>
          </p:txBody>
        </p:sp>
        <p:sp>
          <p:nvSpPr>
            <p:cNvPr id="1619005" name="Freeform 61"/>
            <p:cNvSpPr>
              <a:spLocks/>
            </p:cNvSpPr>
            <p:nvPr/>
          </p:nvSpPr>
          <p:spPr bwMode="auto">
            <a:xfrm>
              <a:off x="1055" y="3405"/>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19006" name="Text Box 62"/>
            <p:cNvSpPr txBox="1">
              <a:spLocks noChangeArrowheads="1"/>
            </p:cNvSpPr>
            <p:nvPr/>
          </p:nvSpPr>
          <p:spPr bwMode="auto">
            <a:xfrm>
              <a:off x="192" y="960"/>
              <a:ext cx="272" cy="212"/>
            </a:xfrm>
            <a:prstGeom prst="rect">
              <a:avLst/>
            </a:prstGeom>
            <a:noFill/>
            <a:ln w="12700">
              <a:noFill/>
              <a:miter lim="800000"/>
              <a:headEnd/>
              <a:tailEnd/>
            </a:ln>
            <a:effectLst/>
          </p:spPr>
          <p:txBody>
            <a:bodyPr wrap="none">
              <a:spAutoFit/>
            </a:bodyPr>
            <a:lstStyle/>
            <a:p>
              <a:r>
                <a:rPr lang="en-US" sz="1600">
                  <a:solidFill>
                    <a:schemeClr val="tx1"/>
                  </a:solidFill>
                </a:rPr>
                <a:t>Hit</a:t>
              </a:r>
            </a:p>
          </p:txBody>
        </p:sp>
        <p:sp>
          <p:nvSpPr>
            <p:cNvPr id="1619007" name="Line 63"/>
            <p:cNvSpPr>
              <a:spLocks noChangeShapeType="1"/>
            </p:cNvSpPr>
            <p:nvPr/>
          </p:nvSpPr>
          <p:spPr bwMode="auto">
            <a:xfrm>
              <a:off x="1008" y="3744"/>
              <a:ext cx="0" cy="96"/>
            </a:xfrm>
            <a:prstGeom prst="line">
              <a:avLst/>
            </a:prstGeom>
            <a:noFill/>
            <a:ln w="12700">
              <a:solidFill>
                <a:schemeClr val="tx1"/>
              </a:solidFill>
              <a:round/>
              <a:headEnd/>
              <a:tailEnd/>
            </a:ln>
            <a:effectLst/>
          </p:spPr>
          <p:txBody>
            <a:bodyPr/>
            <a:lstStyle/>
            <a:p>
              <a:endParaRPr lang="en-US"/>
            </a:p>
          </p:txBody>
        </p:sp>
        <p:sp>
          <p:nvSpPr>
            <p:cNvPr id="1619008" name="Line 64"/>
            <p:cNvSpPr>
              <a:spLocks noChangeShapeType="1"/>
            </p:cNvSpPr>
            <p:nvPr/>
          </p:nvSpPr>
          <p:spPr bwMode="auto">
            <a:xfrm flipH="1">
              <a:off x="288" y="3840"/>
              <a:ext cx="720" cy="0"/>
            </a:xfrm>
            <a:prstGeom prst="line">
              <a:avLst/>
            </a:prstGeom>
            <a:noFill/>
            <a:ln w="12700">
              <a:solidFill>
                <a:schemeClr val="tx1"/>
              </a:solidFill>
              <a:round/>
              <a:headEnd/>
              <a:tailEnd/>
            </a:ln>
            <a:effectLst/>
          </p:spPr>
          <p:txBody>
            <a:bodyPr/>
            <a:lstStyle/>
            <a:p>
              <a:endParaRPr lang="en-US"/>
            </a:p>
          </p:txBody>
        </p:sp>
        <p:sp>
          <p:nvSpPr>
            <p:cNvPr id="1619009" name="Line 65"/>
            <p:cNvSpPr>
              <a:spLocks noChangeShapeType="1"/>
            </p:cNvSpPr>
            <p:nvPr/>
          </p:nvSpPr>
          <p:spPr bwMode="auto">
            <a:xfrm flipV="1">
              <a:off x="288" y="1200"/>
              <a:ext cx="0" cy="2640"/>
            </a:xfrm>
            <a:prstGeom prst="line">
              <a:avLst/>
            </a:prstGeom>
            <a:noFill/>
            <a:ln w="12700">
              <a:solidFill>
                <a:schemeClr val="tx1"/>
              </a:solidFill>
              <a:round/>
              <a:headEnd/>
              <a:tailEnd type="triangle" w="med" len="med"/>
            </a:ln>
            <a:effectLst/>
          </p:spPr>
          <p:txBody>
            <a:bodyPr/>
            <a:lstStyle/>
            <a:p>
              <a:endParaRPr lang="en-US"/>
            </a:p>
          </p:txBody>
        </p:sp>
      </p:grpSp>
      <p:grpSp>
        <p:nvGrpSpPr>
          <p:cNvPr id="10" name="Group 66"/>
          <p:cNvGrpSpPr>
            <a:grpSpLocks/>
          </p:cNvGrpSpPr>
          <p:nvPr/>
        </p:nvGrpSpPr>
        <p:grpSpPr bwMode="auto">
          <a:xfrm>
            <a:off x="3124200" y="1540930"/>
            <a:ext cx="5794375" cy="4757738"/>
            <a:chOff x="1968" y="960"/>
            <a:chExt cx="3650" cy="2997"/>
          </a:xfrm>
        </p:grpSpPr>
        <p:sp>
          <p:nvSpPr>
            <p:cNvPr id="1619011" name="Line 67"/>
            <p:cNvSpPr>
              <a:spLocks noChangeShapeType="1"/>
            </p:cNvSpPr>
            <p:nvPr/>
          </p:nvSpPr>
          <p:spPr bwMode="auto">
            <a:xfrm>
              <a:off x="3888" y="3696"/>
              <a:ext cx="144" cy="96"/>
            </a:xfrm>
            <a:prstGeom prst="line">
              <a:avLst/>
            </a:prstGeom>
            <a:noFill/>
            <a:ln w="20638">
              <a:solidFill>
                <a:srgbClr val="000000"/>
              </a:solidFill>
              <a:round/>
              <a:headEnd/>
              <a:tailEnd/>
            </a:ln>
          </p:spPr>
          <p:txBody>
            <a:bodyPr/>
            <a:lstStyle/>
            <a:p>
              <a:endParaRPr lang="en-US"/>
            </a:p>
          </p:txBody>
        </p:sp>
        <p:sp>
          <p:nvSpPr>
            <p:cNvPr id="1619012" name="Text Box 68"/>
            <p:cNvSpPr txBox="1">
              <a:spLocks noChangeArrowheads="1"/>
            </p:cNvSpPr>
            <p:nvPr/>
          </p:nvSpPr>
          <p:spPr bwMode="auto">
            <a:xfrm>
              <a:off x="5232" y="960"/>
              <a:ext cx="386" cy="212"/>
            </a:xfrm>
            <a:prstGeom prst="rect">
              <a:avLst/>
            </a:prstGeom>
            <a:noFill/>
            <a:ln w="12700">
              <a:noFill/>
              <a:miter lim="800000"/>
              <a:headEnd/>
              <a:tailEnd/>
            </a:ln>
            <a:effectLst/>
          </p:spPr>
          <p:txBody>
            <a:bodyPr wrap="none">
              <a:spAutoFit/>
            </a:bodyPr>
            <a:lstStyle/>
            <a:p>
              <a:r>
                <a:rPr lang="en-US" sz="1600">
                  <a:solidFill>
                    <a:schemeClr val="tx1"/>
                  </a:solidFill>
                </a:rPr>
                <a:t>Data</a:t>
              </a:r>
            </a:p>
          </p:txBody>
        </p:sp>
        <p:sp>
          <p:nvSpPr>
            <p:cNvPr id="1619013" name="Text Box 69"/>
            <p:cNvSpPr txBox="1">
              <a:spLocks noChangeArrowheads="1"/>
            </p:cNvSpPr>
            <p:nvPr/>
          </p:nvSpPr>
          <p:spPr bwMode="auto">
            <a:xfrm>
              <a:off x="3984" y="3744"/>
              <a:ext cx="260" cy="213"/>
            </a:xfrm>
            <a:prstGeom prst="rect">
              <a:avLst/>
            </a:prstGeom>
            <a:noFill/>
            <a:ln w="12700">
              <a:noFill/>
              <a:miter lim="800000"/>
              <a:headEnd/>
              <a:tailEnd/>
            </a:ln>
            <a:effectLst/>
          </p:spPr>
          <p:txBody>
            <a:bodyPr wrap="none">
              <a:spAutoFit/>
            </a:bodyPr>
            <a:lstStyle/>
            <a:p>
              <a:r>
                <a:rPr lang="en-US" sz="1600" dirty="0">
                  <a:solidFill>
                    <a:schemeClr val="tx1"/>
                  </a:solidFill>
                </a:rPr>
                <a:t>32</a:t>
              </a:r>
            </a:p>
          </p:txBody>
        </p:sp>
        <p:sp>
          <p:nvSpPr>
            <p:cNvPr id="1619014" name="Text Box 70"/>
            <p:cNvSpPr txBox="1">
              <a:spLocks noChangeArrowheads="1"/>
            </p:cNvSpPr>
            <p:nvPr/>
          </p:nvSpPr>
          <p:spPr bwMode="auto">
            <a:xfrm>
              <a:off x="3984" y="1248"/>
              <a:ext cx="1008" cy="212"/>
            </a:xfrm>
            <a:prstGeom prst="rect">
              <a:avLst/>
            </a:prstGeom>
            <a:noFill/>
            <a:ln w="12700">
              <a:noFill/>
              <a:miter lim="800000"/>
              <a:headEnd/>
              <a:tailEnd/>
            </a:ln>
            <a:effectLst/>
          </p:spPr>
          <p:txBody>
            <a:bodyPr>
              <a:spAutoFit/>
            </a:bodyPr>
            <a:lstStyle/>
            <a:p>
              <a:r>
                <a:rPr lang="en-US" sz="1600" dirty="0">
                  <a:solidFill>
                    <a:schemeClr val="tx1"/>
                  </a:solidFill>
                </a:rPr>
                <a:t>Block offset</a:t>
              </a:r>
            </a:p>
          </p:txBody>
        </p:sp>
        <p:sp>
          <p:nvSpPr>
            <p:cNvPr id="1619015" name="Line 71"/>
            <p:cNvSpPr>
              <a:spLocks noChangeShapeType="1"/>
            </p:cNvSpPr>
            <p:nvPr/>
          </p:nvSpPr>
          <p:spPr bwMode="auto">
            <a:xfrm>
              <a:off x="5424" y="1200"/>
              <a:ext cx="0" cy="2544"/>
            </a:xfrm>
            <a:prstGeom prst="line">
              <a:avLst/>
            </a:prstGeom>
            <a:noFill/>
            <a:ln w="28575">
              <a:solidFill>
                <a:schemeClr val="tx1"/>
              </a:solidFill>
              <a:round/>
              <a:headEnd type="triangle" w="med" len="med"/>
              <a:tailEnd/>
            </a:ln>
            <a:effectLst/>
          </p:spPr>
          <p:txBody>
            <a:bodyPr/>
            <a:lstStyle/>
            <a:p>
              <a:endParaRPr lang="en-US"/>
            </a:p>
          </p:txBody>
        </p:sp>
        <p:sp>
          <p:nvSpPr>
            <p:cNvPr id="1619016" name="AutoShape 72"/>
            <p:cNvSpPr>
              <a:spLocks noChangeArrowheads="1"/>
            </p:cNvSpPr>
            <p:nvPr/>
          </p:nvSpPr>
          <p:spPr bwMode="auto">
            <a:xfrm>
              <a:off x="2832" y="3456"/>
              <a:ext cx="1008"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2700">
              <a:solidFill>
                <a:schemeClr val="tx1"/>
              </a:solidFill>
              <a:miter lim="800000"/>
              <a:headEnd/>
              <a:tailEnd/>
            </a:ln>
            <a:effectLst/>
          </p:spPr>
          <p:txBody>
            <a:bodyPr wrap="none" anchor="ctr"/>
            <a:lstStyle/>
            <a:p>
              <a:endParaRPr lang="en-US"/>
            </a:p>
          </p:txBody>
        </p:sp>
        <p:sp>
          <p:nvSpPr>
            <p:cNvPr id="1619017" name="Line 73"/>
            <p:cNvSpPr>
              <a:spLocks noChangeShapeType="1"/>
            </p:cNvSpPr>
            <p:nvPr/>
          </p:nvSpPr>
          <p:spPr bwMode="auto">
            <a:xfrm>
              <a:off x="1968" y="2400"/>
              <a:ext cx="0" cy="864"/>
            </a:xfrm>
            <a:prstGeom prst="line">
              <a:avLst/>
            </a:prstGeom>
            <a:noFill/>
            <a:ln w="28575">
              <a:solidFill>
                <a:schemeClr val="tx1"/>
              </a:solidFill>
              <a:round/>
              <a:headEnd type="oval" w="sm" len="sm"/>
              <a:tailEnd/>
            </a:ln>
            <a:effectLst/>
          </p:spPr>
          <p:txBody>
            <a:bodyPr/>
            <a:lstStyle/>
            <a:p>
              <a:endParaRPr lang="en-US"/>
            </a:p>
          </p:txBody>
        </p:sp>
        <p:sp>
          <p:nvSpPr>
            <p:cNvPr id="1619018" name="Line 74"/>
            <p:cNvSpPr>
              <a:spLocks noChangeShapeType="1"/>
            </p:cNvSpPr>
            <p:nvPr/>
          </p:nvSpPr>
          <p:spPr bwMode="auto">
            <a:xfrm>
              <a:off x="2928" y="2400"/>
              <a:ext cx="0" cy="768"/>
            </a:xfrm>
            <a:prstGeom prst="line">
              <a:avLst/>
            </a:prstGeom>
            <a:noFill/>
            <a:ln w="28575">
              <a:solidFill>
                <a:schemeClr val="tx1"/>
              </a:solidFill>
              <a:round/>
              <a:headEnd type="oval" w="sm" len="sm"/>
              <a:tailEnd/>
            </a:ln>
            <a:effectLst/>
          </p:spPr>
          <p:txBody>
            <a:bodyPr/>
            <a:lstStyle/>
            <a:p>
              <a:endParaRPr lang="en-US"/>
            </a:p>
          </p:txBody>
        </p:sp>
        <p:sp>
          <p:nvSpPr>
            <p:cNvPr id="1619019" name="Line 75"/>
            <p:cNvSpPr>
              <a:spLocks noChangeShapeType="1"/>
            </p:cNvSpPr>
            <p:nvPr/>
          </p:nvSpPr>
          <p:spPr bwMode="auto">
            <a:xfrm>
              <a:off x="3840" y="2400"/>
              <a:ext cx="0" cy="768"/>
            </a:xfrm>
            <a:prstGeom prst="line">
              <a:avLst/>
            </a:prstGeom>
            <a:noFill/>
            <a:ln w="28575">
              <a:solidFill>
                <a:schemeClr val="tx1"/>
              </a:solidFill>
              <a:round/>
              <a:headEnd type="oval" w="sm" len="sm"/>
              <a:tailEnd/>
            </a:ln>
            <a:effectLst/>
          </p:spPr>
          <p:txBody>
            <a:bodyPr/>
            <a:lstStyle/>
            <a:p>
              <a:endParaRPr lang="en-US"/>
            </a:p>
          </p:txBody>
        </p:sp>
        <p:sp>
          <p:nvSpPr>
            <p:cNvPr id="1619020" name="Line 76"/>
            <p:cNvSpPr>
              <a:spLocks noChangeShapeType="1"/>
            </p:cNvSpPr>
            <p:nvPr/>
          </p:nvSpPr>
          <p:spPr bwMode="auto">
            <a:xfrm>
              <a:off x="4752" y="2400"/>
              <a:ext cx="0" cy="864"/>
            </a:xfrm>
            <a:prstGeom prst="line">
              <a:avLst/>
            </a:prstGeom>
            <a:noFill/>
            <a:ln w="28575">
              <a:solidFill>
                <a:schemeClr val="tx1"/>
              </a:solidFill>
              <a:round/>
              <a:headEnd type="oval" w="sm" len="sm"/>
              <a:tailEnd/>
            </a:ln>
            <a:effectLst/>
          </p:spPr>
          <p:txBody>
            <a:bodyPr/>
            <a:lstStyle/>
            <a:p>
              <a:endParaRPr lang="en-US"/>
            </a:p>
          </p:txBody>
        </p:sp>
        <p:sp>
          <p:nvSpPr>
            <p:cNvPr id="1619021" name="Line 77"/>
            <p:cNvSpPr>
              <a:spLocks noChangeShapeType="1"/>
            </p:cNvSpPr>
            <p:nvPr/>
          </p:nvSpPr>
          <p:spPr bwMode="auto">
            <a:xfrm>
              <a:off x="1968" y="3264"/>
              <a:ext cx="1056" cy="0"/>
            </a:xfrm>
            <a:prstGeom prst="line">
              <a:avLst/>
            </a:prstGeom>
            <a:noFill/>
            <a:ln w="28575">
              <a:solidFill>
                <a:schemeClr val="tx1"/>
              </a:solidFill>
              <a:round/>
              <a:headEnd/>
              <a:tailEnd/>
            </a:ln>
            <a:effectLst/>
          </p:spPr>
          <p:txBody>
            <a:bodyPr/>
            <a:lstStyle/>
            <a:p>
              <a:endParaRPr lang="en-US"/>
            </a:p>
          </p:txBody>
        </p:sp>
        <p:sp>
          <p:nvSpPr>
            <p:cNvPr id="1619022" name="Line 78"/>
            <p:cNvSpPr>
              <a:spLocks noChangeShapeType="1"/>
            </p:cNvSpPr>
            <p:nvPr/>
          </p:nvSpPr>
          <p:spPr bwMode="auto">
            <a:xfrm>
              <a:off x="3744" y="3264"/>
              <a:ext cx="1008" cy="0"/>
            </a:xfrm>
            <a:prstGeom prst="line">
              <a:avLst/>
            </a:prstGeom>
            <a:noFill/>
            <a:ln w="28575">
              <a:solidFill>
                <a:schemeClr val="tx1"/>
              </a:solidFill>
              <a:round/>
              <a:headEnd/>
              <a:tailEnd/>
            </a:ln>
            <a:effectLst/>
          </p:spPr>
          <p:txBody>
            <a:bodyPr/>
            <a:lstStyle/>
            <a:p>
              <a:endParaRPr lang="en-US"/>
            </a:p>
          </p:txBody>
        </p:sp>
        <p:sp>
          <p:nvSpPr>
            <p:cNvPr id="1619023" name="Line 79"/>
            <p:cNvSpPr>
              <a:spLocks noChangeShapeType="1"/>
            </p:cNvSpPr>
            <p:nvPr/>
          </p:nvSpPr>
          <p:spPr bwMode="auto">
            <a:xfrm>
              <a:off x="3504" y="3168"/>
              <a:ext cx="336" cy="0"/>
            </a:xfrm>
            <a:prstGeom prst="line">
              <a:avLst/>
            </a:prstGeom>
            <a:noFill/>
            <a:ln w="28575">
              <a:solidFill>
                <a:schemeClr val="tx1"/>
              </a:solidFill>
              <a:round/>
              <a:headEnd/>
              <a:tailEnd/>
            </a:ln>
            <a:effectLst/>
          </p:spPr>
          <p:txBody>
            <a:bodyPr/>
            <a:lstStyle/>
            <a:p>
              <a:endParaRPr lang="en-US"/>
            </a:p>
          </p:txBody>
        </p:sp>
        <p:sp>
          <p:nvSpPr>
            <p:cNvPr id="1619024" name="Line 80"/>
            <p:cNvSpPr>
              <a:spLocks noChangeShapeType="1"/>
            </p:cNvSpPr>
            <p:nvPr/>
          </p:nvSpPr>
          <p:spPr bwMode="auto">
            <a:xfrm>
              <a:off x="2928" y="3168"/>
              <a:ext cx="336" cy="0"/>
            </a:xfrm>
            <a:prstGeom prst="line">
              <a:avLst/>
            </a:prstGeom>
            <a:noFill/>
            <a:ln w="28575">
              <a:solidFill>
                <a:schemeClr val="tx1"/>
              </a:solidFill>
              <a:round/>
              <a:headEnd/>
              <a:tailEnd/>
            </a:ln>
            <a:effectLst/>
          </p:spPr>
          <p:txBody>
            <a:bodyPr/>
            <a:lstStyle/>
            <a:p>
              <a:endParaRPr lang="en-US"/>
            </a:p>
          </p:txBody>
        </p:sp>
        <p:sp>
          <p:nvSpPr>
            <p:cNvPr id="1619025" name="Line 81"/>
            <p:cNvSpPr>
              <a:spLocks noChangeShapeType="1"/>
            </p:cNvSpPr>
            <p:nvPr/>
          </p:nvSpPr>
          <p:spPr bwMode="auto">
            <a:xfrm>
              <a:off x="3264" y="3168"/>
              <a:ext cx="0" cy="288"/>
            </a:xfrm>
            <a:prstGeom prst="line">
              <a:avLst/>
            </a:prstGeom>
            <a:noFill/>
            <a:ln w="28575">
              <a:solidFill>
                <a:schemeClr val="tx1"/>
              </a:solidFill>
              <a:round/>
              <a:headEnd/>
              <a:tailEnd type="triangle" w="med" len="med"/>
            </a:ln>
            <a:effectLst/>
          </p:spPr>
          <p:txBody>
            <a:bodyPr/>
            <a:lstStyle/>
            <a:p>
              <a:endParaRPr lang="en-US"/>
            </a:p>
          </p:txBody>
        </p:sp>
        <p:sp>
          <p:nvSpPr>
            <p:cNvPr id="1619026" name="Line 82"/>
            <p:cNvSpPr>
              <a:spLocks noChangeShapeType="1"/>
            </p:cNvSpPr>
            <p:nvPr/>
          </p:nvSpPr>
          <p:spPr bwMode="auto">
            <a:xfrm>
              <a:off x="3504" y="3168"/>
              <a:ext cx="0" cy="288"/>
            </a:xfrm>
            <a:prstGeom prst="line">
              <a:avLst/>
            </a:prstGeom>
            <a:noFill/>
            <a:ln w="28575">
              <a:solidFill>
                <a:schemeClr val="tx1"/>
              </a:solidFill>
              <a:round/>
              <a:headEnd/>
              <a:tailEnd type="triangle" w="med" len="med"/>
            </a:ln>
            <a:effectLst/>
          </p:spPr>
          <p:txBody>
            <a:bodyPr/>
            <a:lstStyle/>
            <a:p>
              <a:endParaRPr lang="en-US"/>
            </a:p>
          </p:txBody>
        </p:sp>
        <p:sp>
          <p:nvSpPr>
            <p:cNvPr id="1619027" name="Line 83"/>
            <p:cNvSpPr>
              <a:spLocks noChangeShapeType="1"/>
            </p:cNvSpPr>
            <p:nvPr/>
          </p:nvSpPr>
          <p:spPr bwMode="auto">
            <a:xfrm>
              <a:off x="3744" y="3264"/>
              <a:ext cx="0" cy="192"/>
            </a:xfrm>
            <a:prstGeom prst="line">
              <a:avLst/>
            </a:prstGeom>
            <a:noFill/>
            <a:ln w="28575">
              <a:solidFill>
                <a:schemeClr val="tx1"/>
              </a:solidFill>
              <a:round/>
              <a:headEnd/>
              <a:tailEnd type="triangle" w="med" len="med"/>
            </a:ln>
            <a:effectLst/>
          </p:spPr>
          <p:txBody>
            <a:bodyPr/>
            <a:lstStyle/>
            <a:p>
              <a:endParaRPr lang="en-US"/>
            </a:p>
          </p:txBody>
        </p:sp>
        <p:sp>
          <p:nvSpPr>
            <p:cNvPr id="1619028" name="Line 84"/>
            <p:cNvSpPr>
              <a:spLocks noChangeShapeType="1"/>
            </p:cNvSpPr>
            <p:nvPr/>
          </p:nvSpPr>
          <p:spPr bwMode="auto">
            <a:xfrm>
              <a:off x="3024" y="3264"/>
              <a:ext cx="0" cy="192"/>
            </a:xfrm>
            <a:prstGeom prst="line">
              <a:avLst/>
            </a:prstGeom>
            <a:noFill/>
            <a:ln w="28575">
              <a:solidFill>
                <a:schemeClr val="tx1"/>
              </a:solidFill>
              <a:round/>
              <a:headEnd/>
              <a:tailEnd type="triangle" w="med" len="med"/>
            </a:ln>
            <a:effectLst/>
          </p:spPr>
          <p:txBody>
            <a:bodyPr/>
            <a:lstStyle/>
            <a:p>
              <a:endParaRPr lang="en-US"/>
            </a:p>
          </p:txBody>
        </p:sp>
        <p:sp>
          <p:nvSpPr>
            <p:cNvPr id="1619029" name="Line 85"/>
            <p:cNvSpPr>
              <a:spLocks noChangeShapeType="1"/>
            </p:cNvSpPr>
            <p:nvPr/>
          </p:nvSpPr>
          <p:spPr bwMode="auto">
            <a:xfrm>
              <a:off x="3024" y="1248"/>
              <a:ext cx="0" cy="192"/>
            </a:xfrm>
            <a:prstGeom prst="line">
              <a:avLst/>
            </a:prstGeom>
            <a:noFill/>
            <a:ln w="12700">
              <a:solidFill>
                <a:schemeClr val="tx1"/>
              </a:solidFill>
              <a:round/>
              <a:headEnd/>
              <a:tailEnd/>
            </a:ln>
            <a:effectLst/>
          </p:spPr>
          <p:txBody>
            <a:bodyPr/>
            <a:lstStyle/>
            <a:p>
              <a:endParaRPr lang="en-US"/>
            </a:p>
          </p:txBody>
        </p:sp>
        <p:sp>
          <p:nvSpPr>
            <p:cNvPr id="1619030" name="Line 86"/>
            <p:cNvSpPr>
              <a:spLocks noChangeShapeType="1"/>
            </p:cNvSpPr>
            <p:nvPr/>
          </p:nvSpPr>
          <p:spPr bwMode="auto">
            <a:xfrm>
              <a:off x="3024" y="1440"/>
              <a:ext cx="2304" cy="0"/>
            </a:xfrm>
            <a:prstGeom prst="line">
              <a:avLst/>
            </a:prstGeom>
            <a:noFill/>
            <a:ln w="12700">
              <a:solidFill>
                <a:schemeClr val="tx1"/>
              </a:solidFill>
              <a:round/>
              <a:headEnd/>
              <a:tailEnd/>
            </a:ln>
            <a:effectLst/>
          </p:spPr>
          <p:txBody>
            <a:bodyPr/>
            <a:lstStyle/>
            <a:p>
              <a:endParaRPr lang="en-US"/>
            </a:p>
          </p:txBody>
        </p:sp>
        <p:sp>
          <p:nvSpPr>
            <p:cNvPr id="1619031" name="Line 87"/>
            <p:cNvSpPr>
              <a:spLocks noChangeShapeType="1"/>
            </p:cNvSpPr>
            <p:nvPr/>
          </p:nvSpPr>
          <p:spPr bwMode="auto">
            <a:xfrm>
              <a:off x="5328" y="1440"/>
              <a:ext cx="0" cy="2112"/>
            </a:xfrm>
            <a:prstGeom prst="line">
              <a:avLst/>
            </a:prstGeom>
            <a:noFill/>
            <a:ln w="12700">
              <a:solidFill>
                <a:schemeClr val="tx1"/>
              </a:solidFill>
              <a:round/>
              <a:headEnd/>
              <a:tailEnd/>
            </a:ln>
            <a:effectLst/>
          </p:spPr>
          <p:txBody>
            <a:bodyPr/>
            <a:lstStyle/>
            <a:p>
              <a:endParaRPr lang="en-US"/>
            </a:p>
          </p:txBody>
        </p:sp>
        <p:sp>
          <p:nvSpPr>
            <p:cNvPr id="1619032" name="Line 88"/>
            <p:cNvSpPr>
              <a:spLocks noChangeShapeType="1"/>
            </p:cNvSpPr>
            <p:nvPr/>
          </p:nvSpPr>
          <p:spPr bwMode="auto">
            <a:xfrm flipH="1">
              <a:off x="3696" y="3552"/>
              <a:ext cx="1632" cy="0"/>
            </a:xfrm>
            <a:prstGeom prst="line">
              <a:avLst/>
            </a:prstGeom>
            <a:noFill/>
            <a:ln w="12700">
              <a:solidFill>
                <a:schemeClr val="tx1"/>
              </a:solidFill>
              <a:round/>
              <a:headEnd/>
              <a:tailEnd type="triangle" w="med" len="med"/>
            </a:ln>
            <a:effectLst/>
          </p:spPr>
          <p:txBody>
            <a:bodyPr/>
            <a:lstStyle/>
            <a:p>
              <a:endParaRPr lang="en-US"/>
            </a:p>
          </p:txBody>
        </p:sp>
        <p:sp>
          <p:nvSpPr>
            <p:cNvPr id="1619033" name="Line 89"/>
            <p:cNvSpPr>
              <a:spLocks noChangeShapeType="1"/>
            </p:cNvSpPr>
            <p:nvPr/>
          </p:nvSpPr>
          <p:spPr bwMode="auto">
            <a:xfrm>
              <a:off x="3360" y="3600"/>
              <a:ext cx="0" cy="144"/>
            </a:xfrm>
            <a:prstGeom prst="line">
              <a:avLst/>
            </a:prstGeom>
            <a:noFill/>
            <a:ln w="28575">
              <a:solidFill>
                <a:schemeClr val="tx1"/>
              </a:solidFill>
              <a:round/>
              <a:headEnd/>
              <a:tailEnd/>
            </a:ln>
            <a:effectLst/>
          </p:spPr>
          <p:txBody>
            <a:bodyPr/>
            <a:lstStyle/>
            <a:p>
              <a:endParaRPr lang="en-US"/>
            </a:p>
          </p:txBody>
        </p:sp>
        <p:sp>
          <p:nvSpPr>
            <p:cNvPr id="1619034" name="Line 90"/>
            <p:cNvSpPr>
              <a:spLocks noChangeShapeType="1"/>
            </p:cNvSpPr>
            <p:nvPr/>
          </p:nvSpPr>
          <p:spPr bwMode="auto">
            <a:xfrm>
              <a:off x="3360" y="3744"/>
              <a:ext cx="2064" cy="0"/>
            </a:xfrm>
            <a:prstGeom prst="line">
              <a:avLst/>
            </a:prstGeom>
            <a:noFill/>
            <a:ln w="28575">
              <a:solidFill>
                <a:schemeClr val="tx1"/>
              </a:solidFill>
              <a:round/>
              <a:headEnd/>
              <a:tailEnd/>
            </a:ln>
            <a:effectLst/>
          </p:spPr>
          <p:txBody>
            <a:bodyPr/>
            <a:lstStyle/>
            <a:p>
              <a:endParaRPr lang="en-US"/>
            </a:p>
          </p:txBody>
        </p:sp>
      </p:grpSp>
      <p:sp>
        <p:nvSpPr>
          <p:cNvPr id="1619036" name="Rectangle 92"/>
          <p:cNvSpPr>
            <a:spLocks noChangeArrowheads="1"/>
          </p:cNvSpPr>
          <p:nvPr/>
        </p:nvSpPr>
        <p:spPr bwMode="auto">
          <a:xfrm>
            <a:off x="533400" y="6087535"/>
            <a:ext cx="8077200"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a:t>What kind of locality are we taking advantage of?</a:t>
            </a:r>
          </a:p>
        </p:txBody>
      </p:sp>
      <p:sp>
        <p:nvSpPr>
          <p:cNvPr id="96" name="Date Placeholder 95"/>
          <p:cNvSpPr>
            <a:spLocks noGrp="1"/>
          </p:cNvSpPr>
          <p:nvPr>
            <p:ph type="dt" sz="half" idx="10"/>
          </p:nvPr>
        </p:nvSpPr>
        <p:spPr/>
        <p:txBody>
          <a:bodyPr/>
          <a:lstStyle/>
          <a:p>
            <a:fld id="{5DD669D9-3C79-114C-AA95-2B025201C009}" type="datetime1">
              <a:rPr lang="en-US" smtClean="0"/>
              <a:pPr/>
              <a:t>10/2/13</a:t>
            </a:fld>
            <a:endParaRPr lang="en-US"/>
          </a:p>
        </p:txBody>
      </p:sp>
      <p:sp>
        <p:nvSpPr>
          <p:cNvPr id="97" name="Slide Number Placeholder 96"/>
          <p:cNvSpPr>
            <a:spLocks noGrp="1"/>
          </p:cNvSpPr>
          <p:nvPr>
            <p:ph type="sldNum" sz="quarter" idx="12"/>
          </p:nvPr>
        </p:nvSpPr>
        <p:spPr/>
        <p:txBody>
          <a:bodyPr/>
          <a:lstStyle/>
          <a:p>
            <a:fld id="{3CC63E4C-4642-794D-A2FD-70F6B81535F5}" type="slidenum">
              <a:rPr lang="en-US" smtClean="0"/>
              <a:pPr/>
              <a:t>51</a:t>
            </a:fld>
            <a:endParaRPr lang="en-US"/>
          </a:p>
        </p:txBody>
      </p:sp>
      <p:sp>
        <p:nvSpPr>
          <p:cNvPr id="98" name="Footer Placeholder 97"/>
          <p:cNvSpPr>
            <a:spLocks noGrp="1"/>
          </p:cNvSpPr>
          <p:nvPr>
            <p:ph type="ftr" sz="quarter" idx="11"/>
          </p:nvPr>
        </p:nvSpPr>
        <p:spPr/>
        <p:txBody>
          <a:bodyPr/>
          <a:lstStyle/>
          <a:p>
            <a:r>
              <a:rPr lang="en-US" dirty="0" smtClean="0"/>
              <a:t>Fall 2013 -- Lecture #11</a:t>
            </a:r>
            <a:endParaRPr lang="en-US" dirty="0"/>
          </a:p>
        </p:txBody>
      </p:sp>
    </p:spTree>
    <p:extLst>
      <p:ext uri="{BB962C8B-B14F-4D97-AF65-F5344CB8AC3E}">
        <p14:creationId xmlns:p14="http://schemas.microsoft.com/office/powerpoint/2010/main" val="1207486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19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9036"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Cache Names for Each Organization</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a:t>
            </a:r>
            <a:r>
              <a:rPr lang="en-US" dirty="0" smtClean="0">
                <a:solidFill>
                  <a:srgbClr val="0000FF"/>
                </a:solidFill>
              </a:rPr>
              <a:t>Fully Associative</a:t>
            </a:r>
            <a:r>
              <a:rPr lang="en-US" dirty="0" smtClean="0"/>
              <a:t>”: Block can go anywhere</a:t>
            </a:r>
          </a:p>
          <a:p>
            <a:pPr lvl="1"/>
            <a:r>
              <a:rPr lang="en-US" dirty="0" smtClean="0"/>
              <a:t>First design in lecture</a:t>
            </a:r>
          </a:p>
          <a:p>
            <a:pPr lvl="1"/>
            <a:r>
              <a:rPr lang="en-US" dirty="0" smtClean="0"/>
              <a:t>Note: No Index field, but 1 comparator/block</a:t>
            </a:r>
          </a:p>
          <a:p>
            <a:r>
              <a:rPr lang="en-US" dirty="0" smtClean="0"/>
              <a:t>“</a:t>
            </a:r>
            <a:r>
              <a:rPr lang="en-US" dirty="0" smtClean="0">
                <a:solidFill>
                  <a:srgbClr val="0000FF"/>
                </a:solidFill>
              </a:rPr>
              <a:t>Direct Mapped</a:t>
            </a:r>
            <a:r>
              <a:rPr lang="en-US" dirty="0" smtClean="0"/>
              <a:t>”: Block goes one place </a:t>
            </a:r>
          </a:p>
          <a:p>
            <a:pPr lvl="1"/>
            <a:r>
              <a:rPr lang="en-US" dirty="0" smtClean="0"/>
              <a:t>Note: Only 1 comparator</a:t>
            </a:r>
          </a:p>
          <a:p>
            <a:pPr lvl="1"/>
            <a:r>
              <a:rPr lang="en-US" dirty="0" smtClean="0"/>
              <a:t>Number of sets = number blocks</a:t>
            </a:r>
          </a:p>
          <a:p>
            <a:r>
              <a:rPr lang="en-US" dirty="0" smtClean="0"/>
              <a:t>“</a:t>
            </a:r>
            <a:r>
              <a:rPr lang="en-US" dirty="0" smtClean="0">
                <a:solidFill>
                  <a:srgbClr val="0000FF"/>
                </a:solidFill>
              </a:rPr>
              <a:t>N-way Set Associative</a:t>
            </a:r>
            <a:r>
              <a:rPr lang="en-US" dirty="0" smtClean="0"/>
              <a:t>”: N places for a block</a:t>
            </a:r>
          </a:p>
          <a:p>
            <a:pPr lvl="1"/>
            <a:r>
              <a:rPr lang="en-US" dirty="0" smtClean="0"/>
              <a:t>Number of sets = number of blocks / N</a:t>
            </a:r>
          </a:p>
          <a:p>
            <a:pPr lvl="1"/>
            <a:r>
              <a:rPr lang="en-US" dirty="0" smtClean="0"/>
              <a:t>Fully Associative: N = number of blocks</a:t>
            </a:r>
          </a:p>
          <a:p>
            <a:pPr lvl="1"/>
            <a:r>
              <a:rPr lang="en-US" dirty="0" smtClean="0"/>
              <a:t>Direct Mapped: N = 1</a:t>
            </a:r>
          </a:p>
        </p:txBody>
      </p:sp>
      <p:sp>
        <p:nvSpPr>
          <p:cNvPr id="4" name="Date Placeholder 3"/>
          <p:cNvSpPr>
            <a:spLocks noGrp="1"/>
          </p:cNvSpPr>
          <p:nvPr>
            <p:ph type="dt" sz="half" idx="10"/>
          </p:nvPr>
        </p:nvSpPr>
        <p:spPr/>
        <p:txBody>
          <a:bodyPr/>
          <a:lstStyle/>
          <a:p>
            <a:fld id="{ACCF777F-3C88-9040-A499-67A839A2DD66}"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52</a:t>
            </a:fld>
            <a:endParaRPr lang="en-US"/>
          </a:p>
        </p:txBody>
      </p:sp>
    </p:spTree>
    <p:extLst>
      <p:ext uri="{BB962C8B-B14F-4D97-AF65-F5344CB8AC3E}">
        <p14:creationId xmlns:p14="http://schemas.microsoft.com/office/powerpoint/2010/main" val="747285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a:t>Range of </a:t>
            </a:r>
            <a:r>
              <a:rPr lang="en-US" dirty="0" smtClean="0"/>
              <a:t>Set-Associative </a:t>
            </a:r>
            <a:r>
              <a:rPr lang="en-US" dirty="0"/>
              <a:t>Caches</a:t>
            </a:r>
          </a:p>
        </p:txBody>
      </p:sp>
      <p:sp>
        <p:nvSpPr>
          <p:cNvPr id="1694723" name="Rectangle 3"/>
          <p:cNvSpPr>
            <a:spLocks noGrp="1" noChangeArrowheads="1"/>
          </p:cNvSpPr>
          <p:nvPr>
            <p:ph type="body" idx="1"/>
          </p:nvPr>
        </p:nvSpPr>
        <p:spPr>
          <a:xfrm>
            <a:off x="457200" y="1316038"/>
            <a:ext cx="8153400" cy="2231701"/>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For a </a:t>
            </a:r>
            <a:r>
              <a:rPr lang="en-US" dirty="0" smtClean="0">
                <a:ea typeface="+mn-ea"/>
                <a:cs typeface="+mn-cs"/>
              </a:rPr>
              <a:t>fixed-size </a:t>
            </a:r>
            <a:r>
              <a:rPr lang="en-US" dirty="0">
                <a:ea typeface="+mn-ea"/>
                <a:cs typeface="+mn-cs"/>
              </a:rPr>
              <a:t>cache, each increase by a factor of</a:t>
            </a:r>
            <a:r>
              <a:rPr lang="en-US" dirty="0" smtClean="0">
                <a:ea typeface="+mn-ea"/>
                <a:cs typeface="+mn-cs"/>
              </a:rPr>
              <a:t> 2 in </a:t>
            </a:r>
            <a:r>
              <a:rPr lang="en-US" dirty="0">
                <a:ea typeface="+mn-ea"/>
                <a:cs typeface="+mn-cs"/>
              </a:rPr>
              <a:t>associativity doubles the number of blocks per set (i.e., the number </a:t>
            </a:r>
            <a:r>
              <a:rPr lang="en-US" dirty="0" smtClean="0">
                <a:ea typeface="+mn-ea"/>
                <a:cs typeface="+mn-cs"/>
              </a:rPr>
              <a:t>of “ways”) </a:t>
            </a:r>
            <a:r>
              <a:rPr lang="en-US" dirty="0">
                <a:ea typeface="+mn-ea"/>
                <a:cs typeface="+mn-cs"/>
              </a:rPr>
              <a:t>and halves the number of sets –</a:t>
            </a:r>
            <a:r>
              <a:rPr lang="en-US" dirty="0" smtClean="0">
                <a:ea typeface="+mn-ea"/>
                <a:cs typeface="+mn-cs"/>
              </a:rPr>
              <a:t> </a:t>
            </a:r>
          </a:p>
          <a:p>
            <a:pPr lvl="1">
              <a:buFont typeface="Arial"/>
              <a:buChar char="•"/>
              <a:defRPr/>
            </a:pPr>
            <a:r>
              <a:rPr lang="en-US" dirty="0" smtClean="0">
                <a:ea typeface="+mn-ea"/>
                <a:cs typeface="+mn-cs"/>
              </a:rPr>
              <a:t>decreases </a:t>
            </a:r>
            <a:r>
              <a:rPr lang="en-US" dirty="0">
                <a:ea typeface="+mn-ea"/>
                <a:cs typeface="+mn-cs"/>
              </a:rPr>
              <a:t>the size of the index by 1 bit and</a:t>
            </a:r>
            <a:r>
              <a:rPr lang="en-US" dirty="0" smtClean="0">
                <a:ea typeface="+mn-ea"/>
                <a:cs typeface="+mn-cs"/>
              </a:rPr>
              <a:t> </a:t>
            </a:r>
            <a:br>
              <a:rPr lang="en-US" dirty="0" smtClean="0">
                <a:ea typeface="+mn-ea"/>
                <a:cs typeface="+mn-cs"/>
              </a:rPr>
            </a:br>
            <a:r>
              <a:rPr lang="en-US" dirty="0" smtClean="0">
                <a:ea typeface="+mn-ea"/>
                <a:cs typeface="+mn-cs"/>
              </a:rPr>
              <a:t>increases </a:t>
            </a:r>
            <a:r>
              <a:rPr lang="en-US" dirty="0">
                <a:ea typeface="+mn-ea"/>
                <a:cs typeface="+mn-cs"/>
              </a:rPr>
              <a:t>the size of the tag by 1 bit</a:t>
            </a:r>
          </a:p>
        </p:txBody>
      </p:sp>
      <p:sp>
        <p:nvSpPr>
          <p:cNvPr id="15" name="Date Placeholder 14"/>
          <p:cNvSpPr>
            <a:spLocks noGrp="1"/>
          </p:cNvSpPr>
          <p:nvPr>
            <p:ph type="dt" sz="half" idx="10"/>
          </p:nvPr>
        </p:nvSpPr>
        <p:spPr/>
        <p:txBody>
          <a:bodyPr/>
          <a:lstStyle/>
          <a:p>
            <a:fld id="{D7C3BAAF-0324-7746-9EFF-3EC3C7D132F1}" type="datetime1">
              <a:rPr lang="en-US" smtClean="0"/>
              <a:pPr/>
              <a:t>10/2/13</a:t>
            </a:fld>
            <a:endParaRPr lang="en-US" dirty="0"/>
          </a:p>
        </p:txBody>
      </p:sp>
      <p:sp>
        <p:nvSpPr>
          <p:cNvPr id="16" name="Slide Number Placeholder 15"/>
          <p:cNvSpPr>
            <a:spLocks noGrp="1"/>
          </p:cNvSpPr>
          <p:nvPr>
            <p:ph type="sldNum" sz="quarter" idx="12"/>
          </p:nvPr>
        </p:nvSpPr>
        <p:spPr/>
        <p:txBody>
          <a:bodyPr/>
          <a:lstStyle/>
          <a:p>
            <a:fld id="{3CC63E4C-4642-794D-A2FD-70F6B81535F5}" type="slidenum">
              <a:rPr lang="en-US" smtClean="0"/>
              <a:pPr/>
              <a:t>53</a:t>
            </a:fld>
            <a:endParaRPr lang="en-US" dirty="0"/>
          </a:p>
        </p:txBody>
      </p:sp>
      <p:sp>
        <p:nvSpPr>
          <p:cNvPr id="17" name="Footer Placeholder 16"/>
          <p:cNvSpPr>
            <a:spLocks noGrp="1"/>
          </p:cNvSpPr>
          <p:nvPr>
            <p:ph type="ftr" sz="quarter" idx="11"/>
          </p:nvPr>
        </p:nvSpPr>
        <p:spPr/>
        <p:txBody>
          <a:bodyPr/>
          <a:lstStyle/>
          <a:p>
            <a:r>
              <a:rPr lang="en-US" dirty="0" smtClean="0"/>
              <a:t>Fall 2013 -- Lecture #11</a:t>
            </a:r>
            <a:endParaRPr lang="en-US" dirty="0"/>
          </a:p>
        </p:txBody>
      </p:sp>
      <p:sp>
        <p:nvSpPr>
          <p:cNvPr id="19" name="Rectangle 4"/>
          <p:cNvSpPr>
            <a:spLocks noChangeArrowheads="1"/>
          </p:cNvSpPr>
          <p:nvPr/>
        </p:nvSpPr>
        <p:spPr bwMode="auto">
          <a:xfrm>
            <a:off x="848695" y="4381843"/>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20" name="Line 5"/>
          <p:cNvSpPr>
            <a:spLocks noChangeShapeType="1"/>
          </p:cNvSpPr>
          <p:nvPr/>
        </p:nvSpPr>
        <p:spPr bwMode="auto">
          <a:xfrm>
            <a:off x="5950920" y="4381842"/>
            <a:ext cx="0" cy="722959"/>
          </a:xfrm>
          <a:prstGeom prst="line">
            <a:avLst/>
          </a:prstGeom>
          <a:noFill/>
          <a:ln w="57150" cap="flat" cmpd="sng" algn="ctr">
            <a:solidFill>
              <a:schemeClr val="tx1"/>
            </a:solidFill>
            <a:prstDash val="solid"/>
            <a:round/>
            <a:headEnd type="none" w="med" len="med"/>
            <a:tailEnd type="none" w="med" len="med"/>
          </a:ln>
        </p:spPr>
        <p:txBody>
          <a:bodyPr>
            <a:prstTxWarp prst="textNoShape">
              <a:avLst/>
            </a:prstTxWarp>
          </a:bodyPr>
          <a:lstStyle/>
          <a:p>
            <a:endParaRPr lang="en-US" sz="2800"/>
          </a:p>
        </p:txBody>
      </p:sp>
      <p:sp>
        <p:nvSpPr>
          <p:cNvPr id="22" name="Text Box 8"/>
          <p:cNvSpPr txBox="1">
            <a:spLocks noChangeArrowheads="1"/>
          </p:cNvSpPr>
          <p:nvPr/>
        </p:nvSpPr>
        <p:spPr bwMode="auto">
          <a:xfrm>
            <a:off x="5961415" y="4487871"/>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a:t>
            </a:r>
            <a:r>
              <a:rPr lang="en-US" sz="2400" dirty="0" smtClean="0">
                <a:latin typeface="Calibri" charset="0"/>
              </a:rPr>
              <a:t> offset</a:t>
            </a:r>
            <a:endParaRPr lang="en-US" sz="2400" dirty="0">
              <a:latin typeface="Calibri" charset="0"/>
            </a:endParaRPr>
          </a:p>
        </p:txBody>
      </p:sp>
      <p:sp>
        <p:nvSpPr>
          <p:cNvPr id="23" name="Text Box 10"/>
          <p:cNvSpPr txBox="1">
            <a:spLocks noChangeArrowheads="1"/>
          </p:cNvSpPr>
          <p:nvPr/>
        </p:nvSpPr>
        <p:spPr bwMode="auto">
          <a:xfrm>
            <a:off x="5064683" y="4491158"/>
            <a:ext cx="867395"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Index</a:t>
            </a:r>
          </a:p>
        </p:txBody>
      </p:sp>
      <p:sp>
        <p:nvSpPr>
          <p:cNvPr id="24" name="Text Box 11"/>
          <p:cNvSpPr txBox="1">
            <a:spLocks noChangeArrowheads="1"/>
          </p:cNvSpPr>
          <p:nvPr/>
        </p:nvSpPr>
        <p:spPr bwMode="auto">
          <a:xfrm>
            <a:off x="2538831" y="4505427"/>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nvGrpSpPr>
          <p:cNvPr id="33" name="Group 32"/>
          <p:cNvGrpSpPr/>
          <p:nvPr/>
        </p:nvGrpSpPr>
        <p:grpSpPr>
          <a:xfrm>
            <a:off x="2728769" y="3663198"/>
            <a:ext cx="4094390" cy="1441603"/>
            <a:chOff x="2728769" y="3663198"/>
            <a:chExt cx="4094390" cy="1441603"/>
          </a:xfrm>
        </p:grpSpPr>
        <p:sp>
          <p:nvSpPr>
            <p:cNvPr id="21" name="Line 6"/>
            <p:cNvSpPr>
              <a:spLocks noChangeShapeType="1"/>
            </p:cNvSpPr>
            <p:nvPr/>
          </p:nvSpPr>
          <p:spPr bwMode="auto">
            <a:xfrm>
              <a:off x="4523477" y="4381842"/>
              <a:ext cx="0" cy="722959"/>
            </a:xfrm>
            <a:prstGeom prst="line">
              <a:avLst/>
            </a:prstGeom>
            <a:noFill/>
            <a:ln w="57150" cap="flat" cmpd="sng" algn="ctr">
              <a:solidFill>
                <a:schemeClr val="tx1"/>
              </a:solidFill>
              <a:prstDash val="solid"/>
              <a:round/>
              <a:headEnd type="none" w="med" len="med"/>
              <a:tailEnd type="none" w="med" len="med"/>
            </a:ln>
          </p:spPr>
          <p:txBody>
            <a:bodyPr>
              <a:prstTxWarp prst="textNoShape">
                <a:avLst/>
              </a:prstTxWarp>
            </a:bodyPr>
            <a:lstStyle/>
            <a:p>
              <a:endParaRPr lang="en-US" sz="2800"/>
            </a:p>
          </p:txBody>
        </p:sp>
        <p:sp>
          <p:nvSpPr>
            <p:cNvPr id="28" name="TextBox 27"/>
            <p:cNvSpPr txBox="1"/>
            <p:nvPr/>
          </p:nvSpPr>
          <p:spPr>
            <a:xfrm>
              <a:off x="2728769" y="3663198"/>
              <a:ext cx="4094390" cy="461665"/>
            </a:xfrm>
            <a:prstGeom prst="rect">
              <a:avLst/>
            </a:prstGeom>
            <a:noFill/>
          </p:spPr>
          <p:txBody>
            <a:bodyPr wrap="none" rtlCol="0">
              <a:spAutoFit/>
            </a:bodyPr>
            <a:lstStyle/>
            <a:p>
              <a:r>
                <a:rPr lang="en-US" sz="2400" dirty="0" smtClean="0"/>
                <a:t>More Associativity (more ways)</a:t>
              </a:r>
              <a:endParaRPr lang="en-US" sz="2400" dirty="0"/>
            </a:p>
          </p:txBody>
        </p:sp>
        <p:cxnSp>
          <p:nvCxnSpPr>
            <p:cNvPr id="30" name="Straight Arrow Connector 29"/>
            <p:cNvCxnSpPr/>
            <p:nvPr/>
          </p:nvCxnSpPr>
          <p:spPr>
            <a:xfrm rot="10800000" flipH="1">
              <a:off x="3841267" y="4219500"/>
              <a:ext cx="1343394" cy="1588"/>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1676400" y="5486400"/>
            <a:ext cx="7341435" cy="830997"/>
          </a:xfrm>
          <a:prstGeom prst="rect">
            <a:avLst/>
          </a:prstGeom>
          <a:noFill/>
        </p:spPr>
        <p:txBody>
          <a:bodyPr wrap="none" rtlCol="0">
            <a:spAutoFit/>
          </a:bodyPr>
          <a:lstStyle/>
          <a:p>
            <a:r>
              <a:rPr lang="en-US" sz="2400" i="1" dirty="0" smtClean="0"/>
              <a:t>Note: IBM persists in calling sets “ways” and ways “sets”.</a:t>
            </a:r>
          </a:p>
          <a:p>
            <a:r>
              <a:rPr lang="en-US" sz="2400" i="1" dirty="0" smtClean="0"/>
              <a:t>They’re wrong.</a:t>
            </a:r>
            <a:endParaRPr lang="en-US" sz="2400" i="1" dirty="0"/>
          </a:p>
        </p:txBody>
      </p:sp>
    </p:spTree>
    <p:extLst>
      <p:ext uri="{BB962C8B-B14F-4D97-AF65-F5344CB8AC3E}">
        <p14:creationId xmlns:p14="http://schemas.microsoft.com/office/powerpoint/2010/main" val="12999811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75478E-6 2.14451E-6 L 0.04602 2.14451E-6 " pathEditMode="relative" ptsTypes="AA">
                                      <p:cBhvr>
                                        <p:cTn id="6" dur="2000" fill="hold"/>
                                        <p:tgtEl>
                                          <p:spTgt spid="3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496930"/>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A and B only</a:t>
            </a:r>
          </a:p>
        </p:txBody>
      </p:sp>
      <p:sp>
        <p:nvSpPr>
          <p:cNvPr id="53251" name="TextBox 4"/>
          <p:cNvSpPr txBox="1">
            <a:spLocks noChangeArrowheads="1"/>
          </p:cNvSpPr>
          <p:nvPr/>
        </p:nvSpPr>
        <p:spPr bwMode="auto">
          <a:xfrm>
            <a:off x="1371600" y="4411330"/>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mj-lt"/>
                <a:cs typeface="Courier"/>
              </a:rPr>
              <a:t>A, B, and C only</a:t>
            </a:r>
            <a:endParaRPr lang="en-US" sz="2800" dirty="0" smtClean="0">
              <a:solidFill>
                <a:srgbClr val="FF66A0"/>
              </a:solidFill>
              <a:latin typeface="Courier"/>
              <a:cs typeface="Courier"/>
            </a:endParaRPr>
          </a:p>
        </p:txBody>
      </p:sp>
      <p:sp>
        <p:nvSpPr>
          <p:cNvPr id="53252" name="TextBox 5"/>
          <p:cNvSpPr txBox="1">
            <a:spLocks noChangeArrowheads="1"/>
          </p:cNvSpPr>
          <p:nvPr/>
        </p:nvSpPr>
        <p:spPr bwMode="auto">
          <a:xfrm>
            <a:off x="1371600" y="5325730"/>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All four statements are true</a:t>
            </a:r>
          </a:p>
        </p:txBody>
      </p:sp>
      <p:grpSp>
        <p:nvGrpSpPr>
          <p:cNvPr id="2" name="Group 10"/>
          <p:cNvGrpSpPr>
            <a:grpSpLocks/>
          </p:cNvGrpSpPr>
          <p:nvPr/>
        </p:nvGrpSpPr>
        <p:grpSpPr bwMode="auto">
          <a:xfrm>
            <a:off x="960438" y="2582530"/>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mj-lt"/>
                  <a:cs typeface="Courier"/>
                </a:rPr>
                <a:t>A only</a:t>
              </a:r>
              <a:endParaRPr lang="en-US" sz="2800" dirty="0">
                <a:solidFill>
                  <a:srgbClr val="FF8000"/>
                </a:solidFill>
                <a:latin typeface="+mj-lt"/>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6001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5145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413042"/>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54</a:t>
            </a:fld>
            <a:endParaRPr lang="en-US" dirty="0" smtClean="0"/>
          </a:p>
        </p:txBody>
      </p:sp>
      <p:sp>
        <p:nvSpPr>
          <p:cNvPr id="53258" name="TextBox 12"/>
          <p:cNvSpPr txBox="1">
            <a:spLocks noChangeArrowheads="1"/>
          </p:cNvSpPr>
          <p:nvPr/>
        </p:nvSpPr>
        <p:spPr bwMode="auto">
          <a:xfrm>
            <a:off x="336581" y="0"/>
            <a:ext cx="7876665" cy="3062377"/>
          </a:xfrm>
          <a:prstGeom prst="rect">
            <a:avLst/>
          </a:prstGeom>
          <a:noFill/>
          <a:ln w="9525">
            <a:noFill/>
            <a:miter lim="800000"/>
            <a:headEnd/>
            <a:tailEnd/>
          </a:ln>
        </p:spPr>
        <p:txBody>
          <a:bodyPr wrap="square">
            <a:prstTxWarp prst="textNoShape">
              <a:avLst/>
            </a:prstTxWarp>
            <a:spAutoFit/>
          </a:bodyPr>
          <a:lstStyle/>
          <a:p>
            <a:pPr>
              <a:lnSpc>
                <a:spcPct val="100000"/>
              </a:lnSpc>
              <a:spcBef>
                <a:spcPts val="600"/>
              </a:spcBef>
            </a:pPr>
            <a:r>
              <a:rPr lang="en-US" sz="2800" dirty="0" smtClean="0"/>
              <a:t>For S sets, N ways, B blocks, which statements hold?</a:t>
            </a:r>
          </a:p>
          <a:p>
            <a:pPr marL="514350" indent="-514350">
              <a:spcBef>
                <a:spcPts val="600"/>
              </a:spcBef>
              <a:buFontTx/>
              <a:buAutoNum type="alphaUcParenR"/>
            </a:pPr>
            <a:r>
              <a:rPr lang="en-US" sz="2800" dirty="0" smtClean="0"/>
              <a:t>The cache has B tags</a:t>
            </a:r>
          </a:p>
          <a:p>
            <a:pPr marL="514350" indent="-514350">
              <a:spcBef>
                <a:spcPts val="600"/>
              </a:spcBef>
              <a:buFontTx/>
              <a:buAutoNum type="alphaUcParenR"/>
            </a:pPr>
            <a:r>
              <a:rPr lang="en-US" sz="2800" dirty="0" smtClean="0"/>
              <a:t>The cache needs N comparators</a:t>
            </a:r>
          </a:p>
          <a:p>
            <a:pPr marL="514350" indent="-514350">
              <a:spcBef>
                <a:spcPts val="600"/>
              </a:spcBef>
              <a:buFontTx/>
              <a:buAutoNum type="alphaUcParenR"/>
            </a:pPr>
            <a:r>
              <a:rPr lang="en-US" sz="2800" dirty="0" smtClean="0"/>
              <a:t>B = N </a:t>
            </a:r>
            <a:r>
              <a:rPr lang="en-US" sz="2800" dirty="0" err="1" smtClean="0"/>
              <a:t>x</a:t>
            </a:r>
            <a:r>
              <a:rPr lang="en-US" sz="2800" dirty="0" smtClean="0"/>
              <a:t> S</a:t>
            </a:r>
          </a:p>
          <a:p>
            <a:pPr marL="514350" indent="-514350">
              <a:lnSpc>
                <a:spcPct val="100000"/>
              </a:lnSpc>
              <a:spcBef>
                <a:spcPts val="600"/>
              </a:spcBef>
              <a:buAutoNum type="alphaUcParenR"/>
            </a:pPr>
            <a:r>
              <a:rPr lang="en-US" sz="2800" dirty="0" smtClean="0"/>
              <a:t>Size of Index = Log</a:t>
            </a:r>
            <a:r>
              <a:rPr lang="en-US" sz="2800" baseline="-25000" dirty="0" smtClean="0"/>
              <a:t>2</a:t>
            </a:r>
            <a:r>
              <a:rPr lang="en-US" sz="2800" dirty="0" smtClean="0"/>
              <a:t>(S)</a:t>
            </a:r>
          </a:p>
          <a:p>
            <a:pPr marL="514350" indent="-514350">
              <a:lnSpc>
                <a:spcPct val="100000"/>
              </a:lnSpc>
              <a:spcBef>
                <a:spcPts val="600"/>
              </a:spcBef>
              <a:buAutoNum type="alphaUcParenR"/>
            </a:pPr>
            <a:endParaRPr lang="en-US" sz="2800" dirty="0" smtClean="0"/>
          </a:p>
        </p:txBody>
      </p:sp>
    </p:spTree>
    <p:extLst>
      <p:ext uri="{BB962C8B-B14F-4D97-AF65-F5344CB8AC3E}">
        <p14:creationId xmlns:p14="http://schemas.microsoft.com/office/powerpoint/2010/main" val="403794394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496930"/>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A and B only</a:t>
            </a:r>
          </a:p>
        </p:txBody>
      </p:sp>
      <p:sp>
        <p:nvSpPr>
          <p:cNvPr id="53251" name="TextBox 4"/>
          <p:cNvSpPr txBox="1">
            <a:spLocks noChangeArrowheads="1"/>
          </p:cNvSpPr>
          <p:nvPr/>
        </p:nvSpPr>
        <p:spPr bwMode="auto">
          <a:xfrm>
            <a:off x="1371600" y="4411330"/>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mj-lt"/>
                <a:cs typeface="Courier"/>
              </a:rPr>
              <a:t>A, B, and C only</a:t>
            </a:r>
            <a:endParaRPr lang="en-US" sz="2800" dirty="0" smtClean="0">
              <a:solidFill>
                <a:srgbClr val="FF66A0"/>
              </a:solidFill>
              <a:latin typeface="Courier"/>
              <a:cs typeface="Courier"/>
            </a:endParaRPr>
          </a:p>
        </p:txBody>
      </p:sp>
      <p:sp>
        <p:nvSpPr>
          <p:cNvPr id="53252" name="TextBox 5"/>
          <p:cNvSpPr txBox="1">
            <a:spLocks noChangeArrowheads="1"/>
          </p:cNvSpPr>
          <p:nvPr/>
        </p:nvSpPr>
        <p:spPr bwMode="auto">
          <a:xfrm>
            <a:off x="1371600" y="5325730"/>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All four statements are true</a:t>
            </a:r>
          </a:p>
        </p:txBody>
      </p:sp>
      <p:grpSp>
        <p:nvGrpSpPr>
          <p:cNvPr id="2" name="Group 10"/>
          <p:cNvGrpSpPr>
            <a:grpSpLocks/>
          </p:cNvGrpSpPr>
          <p:nvPr/>
        </p:nvGrpSpPr>
        <p:grpSpPr bwMode="auto">
          <a:xfrm>
            <a:off x="960438" y="2582530"/>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mj-lt"/>
                  <a:cs typeface="Courier"/>
                </a:rPr>
                <a:t>A only</a:t>
              </a:r>
              <a:endParaRPr lang="en-US" sz="2800" dirty="0">
                <a:solidFill>
                  <a:srgbClr val="FF8000"/>
                </a:solidFill>
                <a:latin typeface="+mj-lt"/>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6001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5145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413042"/>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55</a:t>
            </a:fld>
            <a:endParaRPr lang="en-US" dirty="0" smtClean="0"/>
          </a:p>
        </p:txBody>
      </p:sp>
      <p:sp>
        <p:nvSpPr>
          <p:cNvPr id="53258" name="TextBox 12"/>
          <p:cNvSpPr txBox="1">
            <a:spLocks noChangeArrowheads="1"/>
          </p:cNvSpPr>
          <p:nvPr/>
        </p:nvSpPr>
        <p:spPr bwMode="auto">
          <a:xfrm>
            <a:off x="336581" y="0"/>
            <a:ext cx="7876665" cy="3062377"/>
          </a:xfrm>
          <a:prstGeom prst="rect">
            <a:avLst/>
          </a:prstGeom>
          <a:noFill/>
          <a:ln w="9525">
            <a:noFill/>
            <a:miter lim="800000"/>
            <a:headEnd/>
            <a:tailEnd/>
          </a:ln>
        </p:spPr>
        <p:txBody>
          <a:bodyPr wrap="square">
            <a:prstTxWarp prst="textNoShape">
              <a:avLst/>
            </a:prstTxWarp>
            <a:spAutoFit/>
          </a:bodyPr>
          <a:lstStyle/>
          <a:p>
            <a:pPr>
              <a:lnSpc>
                <a:spcPct val="100000"/>
              </a:lnSpc>
              <a:spcBef>
                <a:spcPts val="600"/>
              </a:spcBef>
            </a:pPr>
            <a:r>
              <a:rPr lang="en-US" sz="2800" dirty="0" smtClean="0"/>
              <a:t>For S sets, N ways, B blocks, which statements hold?</a:t>
            </a:r>
          </a:p>
          <a:p>
            <a:pPr marL="514350" indent="-514350">
              <a:spcBef>
                <a:spcPts val="600"/>
              </a:spcBef>
              <a:buFontTx/>
              <a:buAutoNum type="alphaUcParenR"/>
            </a:pPr>
            <a:r>
              <a:rPr lang="en-US" sz="2800" dirty="0" smtClean="0"/>
              <a:t>The cache has B tags</a:t>
            </a:r>
          </a:p>
          <a:p>
            <a:pPr marL="514350" indent="-514350">
              <a:spcBef>
                <a:spcPts val="600"/>
              </a:spcBef>
              <a:buFontTx/>
              <a:buAutoNum type="alphaUcParenR"/>
            </a:pPr>
            <a:r>
              <a:rPr lang="en-US" sz="2800" dirty="0" smtClean="0"/>
              <a:t>The cache needs N comparators</a:t>
            </a:r>
          </a:p>
          <a:p>
            <a:pPr marL="514350" indent="-514350">
              <a:spcBef>
                <a:spcPts val="600"/>
              </a:spcBef>
              <a:buFontTx/>
              <a:buAutoNum type="alphaUcParenR"/>
            </a:pPr>
            <a:r>
              <a:rPr lang="en-US" sz="2800" dirty="0" smtClean="0"/>
              <a:t>B = N </a:t>
            </a:r>
            <a:r>
              <a:rPr lang="en-US" sz="2800" dirty="0" err="1" smtClean="0"/>
              <a:t>x</a:t>
            </a:r>
            <a:r>
              <a:rPr lang="en-US" sz="2800" dirty="0" smtClean="0"/>
              <a:t> S</a:t>
            </a:r>
          </a:p>
          <a:p>
            <a:pPr marL="514350" indent="-514350">
              <a:lnSpc>
                <a:spcPct val="100000"/>
              </a:lnSpc>
              <a:spcBef>
                <a:spcPts val="600"/>
              </a:spcBef>
              <a:buAutoNum type="alphaUcParenR"/>
            </a:pPr>
            <a:r>
              <a:rPr lang="en-US" sz="2800" dirty="0" smtClean="0"/>
              <a:t>Size of Index = Log</a:t>
            </a:r>
            <a:r>
              <a:rPr lang="en-US" sz="2800" baseline="-25000" dirty="0" smtClean="0"/>
              <a:t>2</a:t>
            </a:r>
            <a:r>
              <a:rPr lang="en-US" sz="2800" dirty="0" smtClean="0"/>
              <a:t>(S)</a:t>
            </a:r>
          </a:p>
          <a:p>
            <a:pPr marL="514350" indent="-514350">
              <a:lnSpc>
                <a:spcPct val="100000"/>
              </a:lnSpc>
              <a:spcBef>
                <a:spcPts val="600"/>
              </a:spcBef>
              <a:buAutoNum type="alphaUcParenR"/>
            </a:pPr>
            <a:endParaRPr lang="en-US" sz="2800" dirty="0" smtClean="0"/>
          </a:p>
        </p:txBody>
      </p:sp>
      <p:sp>
        <p:nvSpPr>
          <p:cNvPr id="3" name="Rectangle 2"/>
          <p:cNvSpPr/>
          <p:nvPr/>
        </p:nvSpPr>
        <p:spPr>
          <a:xfrm>
            <a:off x="923678" y="5295052"/>
            <a:ext cx="4981264" cy="742297"/>
          </a:xfrm>
          <a:prstGeom prst="rect">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642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7875" name="Rectangle 3" descr="10%"/>
          <p:cNvSpPr>
            <a:spLocks noChangeArrowheads="1"/>
          </p:cNvSpPr>
          <p:nvPr/>
        </p:nvSpPr>
        <p:spPr bwMode="auto">
          <a:xfrm>
            <a:off x="4507262" y="2306992"/>
            <a:ext cx="931863" cy="109537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90488" tIns="44450" rIns="90488" bIns="44450">
            <a:spAutoFit/>
          </a:bodyPr>
          <a:lstStyle/>
          <a:p>
            <a:pPr algn="ctr"/>
            <a:r>
              <a:rPr lang="en-US" sz="1600">
                <a:solidFill>
                  <a:srgbClr val="000000"/>
                </a:solidFill>
              </a:rPr>
              <a:t>Second</a:t>
            </a:r>
          </a:p>
          <a:p>
            <a:pPr algn="ctr"/>
            <a:r>
              <a:rPr lang="en-US" sz="1600">
                <a:solidFill>
                  <a:srgbClr val="000000"/>
                </a:solidFill>
              </a:rPr>
              <a:t>Level</a:t>
            </a:r>
          </a:p>
          <a:p>
            <a:pPr algn="ctr"/>
            <a:r>
              <a:rPr lang="en-US" sz="1600">
                <a:solidFill>
                  <a:srgbClr val="000000"/>
                </a:solidFill>
              </a:rPr>
              <a:t>Cache</a:t>
            </a:r>
          </a:p>
          <a:p>
            <a:pPr algn="ctr"/>
            <a:r>
              <a:rPr lang="en-US" sz="1600">
                <a:solidFill>
                  <a:srgbClr val="000000"/>
                </a:solidFill>
              </a:rPr>
              <a:t>(SRAM)</a:t>
            </a:r>
          </a:p>
        </p:txBody>
      </p:sp>
      <p:sp>
        <p:nvSpPr>
          <p:cNvPr id="1487877" name="Rectangle 5"/>
          <p:cNvSpPr>
            <a:spLocks noGrp="1" noChangeArrowheads="1"/>
          </p:cNvSpPr>
          <p:nvPr>
            <p:ph type="title"/>
          </p:nvPr>
        </p:nvSpPr>
        <p:spPr/>
        <p:txBody>
          <a:bodyPr>
            <a:normAutofit/>
          </a:bodyPr>
          <a:lstStyle/>
          <a:p>
            <a:r>
              <a:rPr lang="en-US" dirty="0" smtClean="0"/>
              <a:t>Typical </a:t>
            </a:r>
            <a:r>
              <a:rPr lang="en-US" dirty="0"/>
              <a:t>Memory Hierarchy</a:t>
            </a:r>
          </a:p>
        </p:txBody>
      </p:sp>
      <p:sp>
        <p:nvSpPr>
          <p:cNvPr id="1487878" name="Rectangle 6"/>
          <p:cNvSpPr>
            <a:spLocks noChangeArrowheads="1"/>
          </p:cNvSpPr>
          <p:nvPr/>
        </p:nvSpPr>
        <p:spPr bwMode="auto">
          <a:xfrm>
            <a:off x="1011587" y="1773592"/>
            <a:ext cx="2716213" cy="242888"/>
          </a:xfrm>
          <a:prstGeom prst="rect">
            <a:avLst/>
          </a:prstGeom>
          <a:noFill/>
          <a:ln w="25400">
            <a:solidFill>
              <a:schemeClr val="tx1"/>
            </a:solidFill>
            <a:miter lim="800000"/>
            <a:headEnd/>
            <a:tailEnd/>
          </a:ln>
          <a:effectLst/>
        </p:spPr>
        <p:txBody>
          <a:bodyPr wrap="none" anchor="ctr"/>
          <a:lstStyle/>
          <a:p>
            <a:endParaRPr lang="en-US"/>
          </a:p>
        </p:txBody>
      </p:sp>
      <p:sp>
        <p:nvSpPr>
          <p:cNvPr id="1487879" name="Rectangle 7"/>
          <p:cNvSpPr>
            <a:spLocks noChangeArrowheads="1"/>
          </p:cNvSpPr>
          <p:nvPr/>
        </p:nvSpPr>
        <p:spPr bwMode="auto">
          <a:xfrm>
            <a:off x="1925987" y="1697392"/>
            <a:ext cx="835025"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Control</a:t>
            </a:r>
          </a:p>
        </p:txBody>
      </p:sp>
      <p:sp>
        <p:nvSpPr>
          <p:cNvPr id="1487880" name="Rectangle 8"/>
          <p:cNvSpPr>
            <a:spLocks noChangeArrowheads="1"/>
          </p:cNvSpPr>
          <p:nvPr/>
        </p:nvSpPr>
        <p:spPr bwMode="auto">
          <a:xfrm>
            <a:off x="962375" y="2230792"/>
            <a:ext cx="1422400" cy="1347788"/>
          </a:xfrm>
          <a:prstGeom prst="rect">
            <a:avLst/>
          </a:prstGeom>
          <a:noFill/>
          <a:ln w="25400">
            <a:solidFill>
              <a:schemeClr val="tx1"/>
            </a:solidFill>
            <a:miter lim="800000"/>
            <a:headEnd/>
            <a:tailEnd/>
          </a:ln>
          <a:effectLst/>
        </p:spPr>
        <p:txBody>
          <a:bodyPr wrap="none" anchor="ctr"/>
          <a:lstStyle/>
          <a:p>
            <a:endParaRPr lang="en-US"/>
          </a:p>
        </p:txBody>
      </p:sp>
      <p:sp>
        <p:nvSpPr>
          <p:cNvPr id="1487881" name="Rectangle 9"/>
          <p:cNvSpPr>
            <a:spLocks noChangeArrowheads="1"/>
          </p:cNvSpPr>
          <p:nvPr/>
        </p:nvSpPr>
        <p:spPr bwMode="auto">
          <a:xfrm>
            <a:off x="1011587" y="2764192"/>
            <a:ext cx="1004888"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Datapath</a:t>
            </a:r>
          </a:p>
        </p:txBody>
      </p:sp>
      <p:sp>
        <p:nvSpPr>
          <p:cNvPr id="1487882" name="Rectangle 10"/>
          <p:cNvSpPr>
            <a:spLocks noChangeArrowheads="1"/>
          </p:cNvSpPr>
          <p:nvPr/>
        </p:nvSpPr>
        <p:spPr bwMode="auto">
          <a:xfrm>
            <a:off x="7640987" y="1240192"/>
            <a:ext cx="1117600" cy="2432050"/>
          </a:xfrm>
          <a:prstGeom prst="rect">
            <a:avLst/>
          </a:prstGeom>
          <a:noFill/>
          <a:ln w="25400">
            <a:solidFill>
              <a:schemeClr val="tx1"/>
            </a:solidFill>
            <a:miter lim="800000"/>
            <a:headEnd/>
            <a:tailEnd/>
          </a:ln>
          <a:effectLst/>
        </p:spPr>
        <p:txBody>
          <a:bodyPr wrap="none" anchor="ctr"/>
          <a:lstStyle/>
          <a:p>
            <a:endParaRPr lang="en-US"/>
          </a:p>
        </p:txBody>
      </p:sp>
      <p:sp>
        <p:nvSpPr>
          <p:cNvPr id="1487883" name="Rectangle 11"/>
          <p:cNvSpPr>
            <a:spLocks noChangeArrowheads="1"/>
          </p:cNvSpPr>
          <p:nvPr/>
        </p:nvSpPr>
        <p:spPr bwMode="auto">
          <a:xfrm>
            <a:off x="7662080" y="2230792"/>
            <a:ext cx="1054777" cy="1074653"/>
          </a:xfrm>
          <a:prstGeom prst="rect">
            <a:avLst/>
          </a:prstGeom>
          <a:noFill/>
          <a:ln w="12700">
            <a:noFill/>
            <a:miter lim="800000"/>
            <a:headEnd/>
            <a:tailEnd/>
          </a:ln>
          <a:effectLst/>
        </p:spPr>
        <p:txBody>
          <a:bodyPr wrap="square" lIns="90488" tIns="44450" rIns="90488" bIns="44450">
            <a:spAutoFit/>
          </a:bodyPr>
          <a:lstStyle/>
          <a:p>
            <a:pPr algn="ctr"/>
            <a:r>
              <a:rPr lang="en-US" sz="1600" dirty="0">
                <a:solidFill>
                  <a:schemeClr val="tx1"/>
                </a:solidFill>
              </a:rPr>
              <a:t>Secondary</a:t>
            </a:r>
          </a:p>
          <a:p>
            <a:pPr algn="ctr"/>
            <a:r>
              <a:rPr lang="en-US" sz="1600" dirty="0">
                <a:solidFill>
                  <a:schemeClr val="tx1"/>
                </a:solidFill>
              </a:rPr>
              <a:t>Memory</a:t>
            </a:r>
          </a:p>
          <a:p>
            <a:pPr algn="ctr"/>
            <a:r>
              <a:rPr lang="en-US" sz="1600" dirty="0">
                <a:solidFill>
                  <a:schemeClr val="tx1"/>
                </a:solidFill>
              </a:rPr>
              <a:t>(</a:t>
            </a:r>
            <a:r>
              <a:rPr lang="en-US" sz="1600" dirty="0" smtClean="0">
                <a:solidFill>
                  <a:schemeClr val="tx1"/>
                </a:solidFill>
              </a:rPr>
              <a:t>Disk</a:t>
            </a:r>
          </a:p>
          <a:p>
            <a:pPr algn="ctr"/>
            <a:r>
              <a:rPr lang="en-US" sz="1600" dirty="0" smtClean="0"/>
              <a:t>Or </a:t>
            </a:r>
            <a:r>
              <a:rPr lang="en-US" sz="1600" dirty="0" smtClean="0">
                <a:solidFill>
                  <a:schemeClr val="tx1"/>
                </a:solidFill>
              </a:rPr>
              <a:t>Flash)</a:t>
            </a:r>
            <a:endParaRPr lang="en-US" sz="1600" dirty="0">
              <a:solidFill>
                <a:schemeClr val="tx1"/>
              </a:solidFill>
            </a:endParaRPr>
          </a:p>
        </p:txBody>
      </p:sp>
      <p:sp>
        <p:nvSpPr>
          <p:cNvPr id="1487884" name="Rectangle 12"/>
          <p:cNvSpPr>
            <a:spLocks noChangeArrowheads="1"/>
          </p:cNvSpPr>
          <p:nvPr/>
        </p:nvSpPr>
        <p:spPr bwMode="auto">
          <a:xfrm>
            <a:off x="809975" y="1468792"/>
            <a:ext cx="4773506" cy="2219325"/>
          </a:xfrm>
          <a:prstGeom prst="rect">
            <a:avLst/>
          </a:prstGeom>
          <a:noFill/>
          <a:ln w="25400">
            <a:solidFill>
              <a:schemeClr val="tx1"/>
            </a:solidFill>
            <a:miter lim="800000"/>
            <a:headEnd/>
            <a:tailEnd/>
          </a:ln>
          <a:effectLst/>
        </p:spPr>
        <p:txBody>
          <a:bodyPr wrap="none" anchor="ctr"/>
          <a:lstStyle/>
          <a:p>
            <a:endParaRPr lang="en-US"/>
          </a:p>
        </p:txBody>
      </p:sp>
      <p:sp>
        <p:nvSpPr>
          <p:cNvPr id="1487885" name="Rectangle 13"/>
          <p:cNvSpPr>
            <a:spLocks noChangeArrowheads="1"/>
          </p:cNvSpPr>
          <p:nvPr/>
        </p:nvSpPr>
        <p:spPr bwMode="auto">
          <a:xfrm>
            <a:off x="2032798" y="1466066"/>
            <a:ext cx="2144713" cy="333375"/>
          </a:xfrm>
          <a:prstGeom prst="rect">
            <a:avLst/>
          </a:prstGeom>
          <a:noFill/>
          <a:ln w="12700">
            <a:noFill/>
            <a:miter lim="800000"/>
            <a:headEnd/>
            <a:tailEnd/>
          </a:ln>
          <a:effectLst/>
        </p:spPr>
        <p:txBody>
          <a:bodyPr wrap="none" lIns="90488" tIns="44450" rIns="90488" bIns="44450">
            <a:spAutoFit/>
          </a:bodyPr>
          <a:lstStyle/>
          <a:p>
            <a:r>
              <a:rPr lang="en-US" sz="1600" dirty="0">
                <a:solidFill>
                  <a:schemeClr val="tx1"/>
                </a:solidFill>
              </a:rPr>
              <a:t>On-Chip Components</a:t>
            </a:r>
          </a:p>
        </p:txBody>
      </p:sp>
      <p:sp>
        <p:nvSpPr>
          <p:cNvPr id="1487886" name="Line 14"/>
          <p:cNvSpPr>
            <a:spLocks noChangeShapeType="1"/>
          </p:cNvSpPr>
          <p:nvPr/>
        </p:nvSpPr>
        <p:spPr bwMode="auto">
          <a:xfrm flipV="1">
            <a:off x="2230787" y="1087792"/>
            <a:ext cx="5791200" cy="1676400"/>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7" name="Line 15"/>
          <p:cNvSpPr>
            <a:spLocks noChangeShapeType="1"/>
          </p:cNvSpPr>
          <p:nvPr/>
        </p:nvSpPr>
        <p:spPr bwMode="auto">
          <a:xfrm>
            <a:off x="2327625" y="3537305"/>
            <a:ext cx="5541962" cy="217487"/>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8" name="Rectangle 16"/>
          <p:cNvSpPr>
            <a:spLocks noChangeArrowheads="1"/>
          </p:cNvSpPr>
          <p:nvPr/>
        </p:nvSpPr>
        <p:spPr bwMode="auto">
          <a:xfrm>
            <a:off x="1952975" y="2830867"/>
            <a:ext cx="355600" cy="693738"/>
          </a:xfrm>
          <a:prstGeom prst="rect">
            <a:avLst/>
          </a:prstGeom>
          <a:noFill/>
          <a:ln w="25400">
            <a:solidFill>
              <a:schemeClr val="tx1"/>
            </a:solidFill>
            <a:miter lim="800000"/>
            <a:headEnd/>
            <a:tailEnd/>
          </a:ln>
          <a:effectLst/>
        </p:spPr>
        <p:txBody>
          <a:bodyPr wrap="none" anchor="ctr"/>
          <a:lstStyle/>
          <a:p>
            <a:endParaRPr lang="en-US"/>
          </a:p>
        </p:txBody>
      </p:sp>
      <p:sp>
        <p:nvSpPr>
          <p:cNvPr id="1487889" name="Rectangle 17"/>
          <p:cNvSpPr>
            <a:spLocks noChangeArrowheads="1"/>
          </p:cNvSpPr>
          <p:nvPr/>
        </p:nvSpPr>
        <p:spPr bwMode="auto">
          <a:xfrm rot="5400000">
            <a:off x="1663256" y="3103123"/>
            <a:ext cx="1011238" cy="333375"/>
          </a:xfrm>
          <a:prstGeom prst="rect">
            <a:avLst/>
          </a:prstGeom>
          <a:noFill/>
          <a:ln w="12700">
            <a:noFill/>
            <a:miter lim="800000"/>
            <a:headEnd/>
            <a:tailEnd/>
          </a:ln>
          <a:effectLst/>
        </p:spPr>
        <p:txBody>
          <a:bodyPr lIns="90488" tIns="44450" rIns="90488" bIns="44450">
            <a:spAutoFit/>
          </a:bodyPr>
          <a:lstStyle/>
          <a:p>
            <a:r>
              <a:rPr lang="en-US" sz="1600">
                <a:solidFill>
                  <a:schemeClr val="tx1"/>
                </a:solidFill>
              </a:rPr>
              <a:t>RegFile</a:t>
            </a:r>
          </a:p>
        </p:txBody>
      </p:sp>
      <p:sp>
        <p:nvSpPr>
          <p:cNvPr id="1487891" name="Rectangle 19" descr="10%"/>
          <p:cNvSpPr>
            <a:spLocks noChangeArrowheads="1"/>
          </p:cNvSpPr>
          <p:nvPr/>
        </p:nvSpPr>
        <p:spPr bwMode="auto">
          <a:xfrm>
            <a:off x="6040787" y="2154592"/>
            <a:ext cx="1041400" cy="1350963"/>
          </a:xfrm>
          <a:prstGeom prst="rect">
            <a:avLst/>
          </a:prstGeom>
          <a:noFill/>
          <a:ln w="25400">
            <a:solidFill>
              <a:schemeClr val="tx1"/>
            </a:solidFill>
            <a:miter lim="800000"/>
            <a:headEnd/>
            <a:tailEnd/>
          </a:ln>
          <a:effectLst/>
        </p:spPr>
        <p:txBody>
          <a:bodyPr wrap="none" anchor="ctr"/>
          <a:lstStyle/>
          <a:p>
            <a:endParaRPr lang="en-US"/>
          </a:p>
        </p:txBody>
      </p:sp>
      <p:sp>
        <p:nvSpPr>
          <p:cNvPr id="1487892" name="Rectangle 20"/>
          <p:cNvSpPr>
            <a:spLocks noChangeArrowheads="1"/>
          </p:cNvSpPr>
          <p:nvPr/>
        </p:nvSpPr>
        <p:spPr bwMode="auto">
          <a:xfrm>
            <a:off x="6132862" y="2459392"/>
            <a:ext cx="915988" cy="822325"/>
          </a:xfrm>
          <a:prstGeom prst="rect">
            <a:avLst/>
          </a:prstGeom>
          <a:noFill/>
          <a:ln w="12700">
            <a:noFill/>
            <a:miter lim="800000"/>
            <a:headEnd/>
            <a:tailEnd/>
          </a:ln>
          <a:effectLst/>
        </p:spPr>
        <p:txBody>
          <a:bodyPr wrap="none" lIns="90488" tIns="44450" rIns="90488" bIns="44450">
            <a:spAutoFit/>
          </a:bodyPr>
          <a:lstStyle/>
          <a:p>
            <a:pPr algn="ctr"/>
            <a:r>
              <a:rPr lang="en-US" sz="1600">
                <a:solidFill>
                  <a:srgbClr val="000000"/>
                </a:solidFill>
              </a:rPr>
              <a:t>Main</a:t>
            </a:r>
          </a:p>
          <a:p>
            <a:pPr algn="ctr"/>
            <a:r>
              <a:rPr lang="en-US" sz="1600">
                <a:solidFill>
                  <a:srgbClr val="000000"/>
                </a:solidFill>
              </a:rPr>
              <a:t>Memory</a:t>
            </a:r>
          </a:p>
          <a:p>
            <a:pPr algn="ctr"/>
            <a:r>
              <a:rPr lang="en-US" sz="1600">
                <a:solidFill>
                  <a:srgbClr val="000000"/>
                </a:solidFill>
              </a:rPr>
              <a:t>(DRAM)</a:t>
            </a:r>
          </a:p>
        </p:txBody>
      </p:sp>
      <p:sp>
        <p:nvSpPr>
          <p:cNvPr id="1487893" name="Rectangle 21"/>
          <p:cNvSpPr>
            <a:spLocks noChangeArrowheads="1"/>
          </p:cNvSpPr>
          <p:nvPr/>
        </p:nvSpPr>
        <p:spPr bwMode="auto">
          <a:xfrm rot="5400000">
            <a:off x="3074544" y="2988824"/>
            <a:ext cx="766763" cy="57785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0488" tIns="44450" rIns="90488" bIns="44450">
            <a:spAutoFit/>
          </a:bodyPr>
          <a:lstStyle/>
          <a:p>
            <a:pPr algn="ctr"/>
            <a:r>
              <a:rPr lang="en-US" sz="1600" dirty="0">
                <a:solidFill>
                  <a:srgbClr val="000000"/>
                </a:solidFill>
              </a:rPr>
              <a:t>Data</a:t>
            </a:r>
          </a:p>
          <a:p>
            <a:pPr algn="ctr"/>
            <a:r>
              <a:rPr lang="en-US" sz="1600" dirty="0">
                <a:solidFill>
                  <a:srgbClr val="000000"/>
                </a:solidFill>
              </a:rPr>
              <a:t>Cache</a:t>
            </a:r>
          </a:p>
        </p:txBody>
      </p:sp>
      <p:sp>
        <p:nvSpPr>
          <p:cNvPr id="1487895" name="Rectangle 23"/>
          <p:cNvSpPr>
            <a:spLocks noChangeArrowheads="1"/>
          </p:cNvSpPr>
          <p:nvPr/>
        </p:nvSpPr>
        <p:spPr bwMode="auto">
          <a:xfrm rot="5400000">
            <a:off x="3082480" y="2303024"/>
            <a:ext cx="766763" cy="5778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spAutoFit/>
          </a:bodyPr>
          <a:lstStyle/>
          <a:p>
            <a:pPr algn="ctr"/>
            <a:r>
              <a:rPr lang="en-US" sz="1600" dirty="0" err="1">
                <a:solidFill>
                  <a:srgbClr val="000000"/>
                </a:solidFill>
              </a:rPr>
              <a:t>Instr</a:t>
            </a:r>
            <a:endParaRPr lang="en-US" sz="1600" dirty="0">
              <a:solidFill>
                <a:srgbClr val="000000"/>
              </a:solidFill>
            </a:endParaRPr>
          </a:p>
          <a:p>
            <a:pPr algn="ctr"/>
            <a:r>
              <a:rPr lang="en-US" sz="1600" dirty="0">
                <a:solidFill>
                  <a:srgbClr val="000000"/>
                </a:solidFill>
              </a:rPr>
              <a:t>Cache</a:t>
            </a:r>
          </a:p>
        </p:txBody>
      </p:sp>
      <p:sp>
        <p:nvSpPr>
          <p:cNvPr id="1487901" name="Rectangle 29"/>
          <p:cNvSpPr>
            <a:spLocks noChangeArrowheads="1"/>
          </p:cNvSpPr>
          <p:nvPr/>
        </p:nvSpPr>
        <p:spPr bwMode="auto">
          <a:xfrm>
            <a:off x="173387" y="3907192"/>
            <a:ext cx="8618432" cy="29367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Speed </a:t>
            </a:r>
            <a:r>
              <a:rPr lang="en-US" b="1" dirty="0" smtClean="0">
                <a:solidFill>
                  <a:schemeClr val="tx1"/>
                </a:solidFill>
              </a:rPr>
              <a:t>(cycles</a:t>
            </a:r>
            <a:r>
              <a:rPr lang="en-US" b="1" dirty="0">
                <a:solidFill>
                  <a:schemeClr val="tx1"/>
                </a:solidFill>
              </a:rPr>
              <a:t>)</a:t>
            </a:r>
            <a:r>
              <a:rPr lang="en-US" b="1" dirty="0" smtClean="0">
                <a:solidFill>
                  <a:schemeClr val="tx1"/>
                </a:solidFill>
              </a:rPr>
              <a:t>:        </a:t>
            </a:r>
            <a:r>
              <a:rPr lang="en-US" dirty="0">
                <a:solidFill>
                  <a:schemeClr val="tx1"/>
                </a:solidFill>
                <a:cs typeface="Arial" charset="0"/>
              </a:rPr>
              <a:t>½</a:t>
            </a:r>
            <a:r>
              <a:rPr lang="en-US" dirty="0">
                <a:solidFill>
                  <a:schemeClr val="tx1"/>
                </a:solidFill>
              </a:rPr>
              <a:t>’s            </a:t>
            </a:r>
            <a:r>
              <a:rPr lang="en-US" dirty="0" smtClean="0">
                <a:solidFill>
                  <a:schemeClr val="tx1"/>
                </a:solidFill>
              </a:rPr>
              <a:t>         1</a:t>
            </a:r>
            <a:r>
              <a:rPr lang="en-US" dirty="0">
                <a:solidFill>
                  <a:schemeClr val="tx1"/>
                </a:solidFill>
              </a:rPr>
              <a:t>’s                 </a:t>
            </a:r>
            <a:r>
              <a:rPr lang="en-US" dirty="0" smtClean="0">
                <a:solidFill>
                  <a:schemeClr val="tx1"/>
                </a:solidFill>
              </a:rPr>
              <a:t>   10</a:t>
            </a:r>
            <a:r>
              <a:rPr lang="en-US" dirty="0">
                <a:solidFill>
                  <a:schemeClr val="tx1"/>
                </a:solidFill>
              </a:rPr>
              <a:t>’s                 </a:t>
            </a:r>
            <a:r>
              <a:rPr lang="en-US" dirty="0" smtClean="0">
                <a:solidFill>
                  <a:schemeClr val="tx1"/>
                </a:solidFill>
              </a:rPr>
              <a:t>      100</a:t>
            </a:r>
            <a:r>
              <a:rPr lang="en-US" dirty="0">
                <a:solidFill>
                  <a:schemeClr val="tx1"/>
                </a:solidFill>
              </a:rPr>
              <a:t>’s       </a:t>
            </a:r>
            <a:r>
              <a:rPr lang="en-US" dirty="0" smtClean="0">
                <a:solidFill>
                  <a:schemeClr val="tx1"/>
                </a:solidFill>
              </a:rPr>
              <a:t>        1,000,000’s</a:t>
            </a:r>
            <a:endParaRPr lang="en-US" dirty="0">
              <a:solidFill>
                <a:schemeClr val="tx1"/>
              </a:solidFill>
            </a:endParaRPr>
          </a:p>
        </p:txBody>
      </p:sp>
      <p:sp>
        <p:nvSpPr>
          <p:cNvPr id="1487902" name="Rectangle 30"/>
          <p:cNvSpPr>
            <a:spLocks noChangeArrowheads="1"/>
          </p:cNvSpPr>
          <p:nvPr/>
        </p:nvSpPr>
        <p:spPr bwMode="auto">
          <a:xfrm>
            <a:off x="173387" y="4288192"/>
            <a:ext cx="7963919" cy="29367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Size (bytes):    </a:t>
            </a:r>
            <a:r>
              <a:rPr lang="en-US" dirty="0">
                <a:solidFill>
                  <a:schemeClr val="tx1"/>
                </a:solidFill>
              </a:rPr>
              <a:t>  </a:t>
            </a:r>
            <a:r>
              <a:rPr lang="en-US" dirty="0" smtClean="0">
                <a:solidFill>
                  <a:schemeClr val="tx1"/>
                </a:solidFill>
              </a:rPr>
              <a:t>   100</a:t>
            </a:r>
            <a:r>
              <a:rPr lang="en-US" dirty="0">
                <a:solidFill>
                  <a:schemeClr val="tx1"/>
                </a:solidFill>
              </a:rPr>
              <a:t>’s   </a:t>
            </a:r>
            <a:r>
              <a:rPr lang="en-US" b="1" dirty="0">
                <a:solidFill>
                  <a:schemeClr val="tx1"/>
                </a:solidFill>
              </a:rPr>
              <a:t>    </a:t>
            </a:r>
            <a:r>
              <a:rPr lang="en-US" b="1" dirty="0" smtClean="0">
                <a:solidFill>
                  <a:schemeClr val="tx1"/>
                </a:solidFill>
              </a:rPr>
              <a:t>  </a:t>
            </a:r>
            <a:r>
              <a:rPr lang="en-US" dirty="0" smtClean="0">
                <a:solidFill>
                  <a:schemeClr val="tx1"/>
                </a:solidFill>
              </a:rPr>
              <a:t>         10K’s                  M’s                          G’s                      T’s</a:t>
            </a:r>
            <a:endParaRPr lang="en-US" dirty="0">
              <a:solidFill>
                <a:schemeClr val="tx1"/>
              </a:solidFill>
            </a:endParaRPr>
          </a:p>
        </p:txBody>
      </p:sp>
      <p:sp>
        <p:nvSpPr>
          <p:cNvPr id="32" name="Date Placeholder 31"/>
          <p:cNvSpPr>
            <a:spLocks noGrp="1"/>
          </p:cNvSpPr>
          <p:nvPr>
            <p:ph type="dt" sz="half" idx="10"/>
          </p:nvPr>
        </p:nvSpPr>
        <p:spPr/>
        <p:txBody>
          <a:bodyPr/>
          <a:lstStyle/>
          <a:p>
            <a:fld id="{1161DE20-6052-DF45-B4C8-E37F32B5FF46}" type="datetime1">
              <a:rPr lang="en-US" smtClean="0"/>
              <a:pPr/>
              <a:t>10/2/13</a:t>
            </a:fld>
            <a:endParaRPr lang="en-US"/>
          </a:p>
        </p:txBody>
      </p:sp>
      <p:sp>
        <p:nvSpPr>
          <p:cNvPr id="33" name="Slide Number Placeholder 32"/>
          <p:cNvSpPr>
            <a:spLocks noGrp="1"/>
          </p:cNvSpPr>
          <p:nvPr>
            <p:ph type="sldNum" sz="quarter" idx="12"/>
          </p:nvPr>
        </p:nvSpPr>
        <p:spPr/>
        <p:txBody>
          <a:bodyPr/>
          <a:lstStyle/>
          <a:p>
            <a:fld id="{3CC63E4C-4642-794D-A2FD-70F6B81535F5}" type="slidenum">
              <a:rPr lang="en-US" smtClean="0"/>
              <a:pPr/>
              <a:t>56</a:t>
            </a:fld>
            <a:endParaRPr lang="en-US"/>
          </a:p>
        </p:txBody>
      </p:sp>
      <p:sp>
        <p:nvSpPr>
          <p:cNvPr id="34" name="Footer Placeholder 33"/>
          <p:cNvSpPr>
            <a:spLocks noGrp="1"/>
          </p:cNvSpPr>
          <p:nvPr>
            <p:ph type="ftr" sz="quarter" idx="11"/>
          </p:nvPr>
        </p:nvSpPr>
        <p:spPr/>
        <p:txBody>
          <a:bodyPr/>
          <a:lstStyle/>
          <a:p>
            <a:r>
              <a:rPr lang="en-US" dirty="0" smtClean="0"/>
              <a:t>Fall 2013 -- Lecture #11</a:t>
            </a:r>
            <a:endParaRPr lang="en-US" dirty="0"/>
          </a:p>
        </p:txBody>
      </p:sp>
      <p:sp>
        <p:nvSpPr>
          <p:cNvPr id="36" name="Content Placeholder 30"/>
          <p:cNvSpPr>
            <a:spLocks noGrp="1"/>
          </p:cNvSpPr>
          <p:nvPr>
            <p:ph idx="1"/>
          </p:nvPr>
        </p:nvSpPr>
        <p:spPr>
          <a:xfrm>
            <a:off x="320762" y="5179429"/>
            <a:ext cx="8229600" cy="1193800"/>
          </a:xfrm>
        </p:spPr>
        <p:txBody>
          <a:bodyPr>
            <a:normAutofit fontScale="70000" lnSpcReduction="20000"/>
          </a:bodyPr>
          <a:lstStyle/>
          <a:p>
            <a:pPr>
              <a:buClr>
                <a:schemeClr val="tx1"/>
              </a:buClr>
            </a:pPr>
            <a:r>
              <a:rPr lang="en-US" dirty="0" smtClean="0">
                <a:solidFill>
                  <a:srgbClr val="FF0000"/>
                </a:solidFill>
              </a:rPr>
              <a:t>Principle of locality + memory hierarchy </a:t>
            </a:r>
            <a:r>
              <a:rPr lang="en-US" dirty="0" smtClean="0"/>
              <a:t>presents programmer with ≈ as much memory as is available in the </a:t>
            </a:r>
            <a:r>
              <a:rPr lang="en-US" i="1" dirty="0" smtClean="0">
                <a:solidFill>
                  <a:srgbClr val="0000FF"/>
                </a:solidFill>
              </a:rPr>
              <a:t>cheapest</a:t>
            </a:r>
            <a:r>
              <a:rPr lang="en-US" dirty="0" smtClean="0">
                <a:solidFill>
                  <a:srgbClr val="0000FF"/>
                </a:solidFill>
              </a:rPr>
              <a:t> </a:t>
            </a:r>
            <a:r>
              <a:rPr lang="en-US" dirty="0" smtClean="0"/>
              <a:t>technology at the ≈ speed offered by the </a:t>
            </a:r>
            <a:r>
              <a:rPr lang="en-US" i="1" dirty="0" smtClean="0">
                <a:solidFill>
                  <a:srgbClr val="0000FF"/>
                </a:solidFill>
              </a:rPr>
              <a:t>fastest</a:t>
            </a:r>
            <a:r>
              <a:rPr lang="en-US" dirty="0" smtClean="0">
                <a:solidFill>
                  <a:srgbClr val="0000FF"/>
                </a:solidFill>
              </a:rPr>
              <a:t> </a:t>
            </a:r>
            <a:r>
              <a:rPr lang="en-US" dirty="0" smtClean="0"/>
              <a:t>technology</a:t>
            </a:r>
          </a:p>
          <a:p>
            <a:endParaRPr lang="en-US" dirty="0"/>
          </a:p>
        </p:txBody>
      </p:sp>
      <p:grpSp>
        <p:nvGrpSpPr>
          <p:cNvPr id="30" name="Group 29"/>
          <p:cNvGrpSpPr/>
          <p:nvPr/>
        </p:nvGrpSpPr>
        <p:grpSpPr>
          <a:xfrm>
            <a:off x="481357" y="4658696"/>
            <a:ext cx="7924800" cy="293670"/>
            <a:chOff x="481357" y="4658696"/>
            <a:chExt cx="7924800" cy="293670"/>
          </a:xfrm>
        </p:grpSpPr>
        <p:sp>
          <p:nvSpPr>
            <p:cNvPr id="1487903" name="Rectangle 31"/>
            <p:cNvSpPr>
              <a:spLocks noChangeArrowheads="1"/>
            </p:cNvSpPr>
            <p:nvPr/>
          </p:nvSpPr>
          <p:spPr bwMode="auto">
            <a:xfrm>
              <a:off x="481357" y="4658696"/>
              <a:ext cx="7924800" cy="293670"/>
            </a:xfrm>
            <a:prstGeom prst="rect">
              <a:avLst/>
            </a:prstGeom>
            <a:noFill/>
            <a:ln w="12700">
              <a:noFill/>
              <a:miter lim="800000"/>
              <a:headEnd/>
              <a:tailEnd/>
            </a:ln>
            <a:effectLst/>
          </p:spPr>
          <p:txBody>
            <a:bodyPr lIns="63500" tIns="25400" rIns="63500" bIns="25400">
              <a:spAutoFit/>
            </a:bodyPr>
            <a:lstStyle/>
            <a:p>
              <a:pPr>
                <a:lnSpc>
                  <a:spcPct val="85000"/>
                </a:lnSpc>
              </a:pPr>
              <a:r>
                <a:rPr lang="en-US" b="1" dirty="0">
                  <a:solidFill>
                    <a:schemeClr val="tx1"/>
                  </a:solidFill>
                </a:rPr>
                <a:t> </a:t>
              </a:r>
              <a:r>
                <a:rPr lang="en-US" b="1" dirty="0" smtClean="0">
                  <a:solidFill>
                    <a:schemeClr val="tx1"/>
                  </a:solidFill>
                </a:rPr>
                <a:t>Cost/bit:         </a:t>
              </a:r>
              <a:r>
                <a:rPr lang="en-US" dirty="0">
                  <a:solidFill>
                    <a:schemeClr val="tx1"/>
                  </a:solidFill>
                </a:rPr>
                <a:t>highest                                                                             </a:t>
              </a:r>
              <a:r>
                <a:rPr lang="en-US" dirty="0" smtClean="0">
                  <a:solidFill>
                    <a:schemeClr val="tx1"/>
                  </a:solidFill>
                </a:rPr>
                <a:t>                    </a:t>
              </a:r>
              <a:r>
                <a:rPr lang="en-US" dirty="0">
                  <a:solidFill>
                    <a:schemeClr val="tx1"/>
                  </a:solidFill>
                </a:rPr>
                <a:t>lowest</a:t>
              </a:r>
            </a:p>
          </p:txBody>
        </p:sp>
        <p:cxnSp>
          <p:nvCxnSpPr>
            <p:cNvPr id="29" name="Straight Arrow Connector 28"/>
            <p:cNvCxnSpPr/>
            <p:nvPr/>
          </p:nvCxnSpPr>
          <p:spPr>
            <a:xfrm>
              <a:off x="2739264" y="4817788"/>
              <a:ext cx="4743860" cy="104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283531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78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878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879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879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7884" grpId="0" animBg="1"/>
      <p:bldP spid="1487885" grpId="0" autoUpdateAnimBg="0"/>
      <p:bldP spid="1487901" grpId="0"/>
      <p:bldP spid="148790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In Conclusion, …</a:t>
            </a:r>
            <a:endParaRPr lang="en-US" dirty="0"/>
          </a:p>
        </p:txBody>
      </p:sp>
      <p:sp>
        <p:nvSpPr>
          <p:cNvPr id="4" name="Date Placeholder 3"/>
          <p:cNvSpPr>
            <a:spLocks noGrp="1"/>
          </p:cNvSpPr>
          <p:nvPr>
            <p:ph type="dt" sz="half" idx="10"/>
          </p:nvPr>
        </p:nvSpPr>
        <p:spPr/>
        <p:txBody>
          <a:bodyPr/>
          <a:lstStyle/>
          <a:p>
            <a:fld id="{14971560-2505-D24A-8329-6FD66ED5695B}"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57</a:t>
            </a:fld>
            <a:endParaRPr lang="en-US"/>
          </a:p>
        </p:txBody>
      </p:sp>
      <p:sp>
        <p:nvSpPr>
          <p:cNvPr id="7" name="Content Placeholder 2"/>
          <p:cNvSpPr txBox="1">
            <a:spLocks/>
          </p:cNvSpPr>
          <p:nvPr/>
        </p:nvSpPr>
        <p:spPr>
          <a:xfrm>
            <a:off x="444500" y="1219198"/>
            <a:ext cx="8394700" cy="5638801"/>
          </a:xfrm>
          <a:prstGeom prst="rect">
            <a:avLst/>
          </a:prstGeom>
        </p:spPr>
        <p:txBody>
          <a:bodyPr vert="horz" lIns="91440" tIns="45720" rIns="91440" bIns="45720" rtlCol="0">
            <a:normAutofit fontScale="850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tab pos="1257300" algn="l"/>
                <a:tab pos="2349500" algn="ctr"/>
                <a:tab pos="3771900" algn="ctr"/>
                <a:tab pos="5029200" algn="ctr"/>
                <a:tab pos="6286500" algn="ctr"/>
                <a:tab pos="7264400" algn="ct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Time (seconds/program) is measure of </a:t>
            </a:r>
            <a:r>
              <a:rPr lang="en-US" sz="3200" noProof="0" dirty="0" smtClean="0"/>
              <a:t>performance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Instructions		Clock cycles		Seconds</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Program		Instruction		Clock Cycle</a:t>
            </a:r>
            <a:endParaRPr lang="en-US" sz="3200" dirty="0"/>
          </a:p>
          <a:p>
            <a:pPr marL="457200" indent="-457200">
              <a:buFont typeface="Arial"/>
              <a:buChar char="•"/>
            </a:pPr>
            <a:r>
              <a:rPr lang="en-US" sz="3200" dirty="0"/>
              <a:t>Principle of Locality for Libraries /Computer Memory</a:t>
            </a:r>
          </a:p>
          <a:p>
            <a:pPr marL="457200" indent="-457200">
              <a:buFont typeface="Arial"/>
              <a:buChar char="•"/>
            </a:pPr>
            <a:r>
              <a:rPr lang="en-US" sz="3200" dirty="0"/>
              <a:t>Hierarchy of Memories (speed/size/cost per bit) to Exploit Locality</a:t>
            </a:r>
          </a:p>
          <a:p>
            <a:pPr marL="457200" indent="-457200">
              <a:buFont typeface="Arial"/>
              <a:buChar char="•"/>
            </a:pPr>
            <a:r>
              <a:rPr lang="en-US" sz="3200" dirty="0"/>
              <a:t>Cache – copy of data lower level in memory hierarchy</a:t>
            </a:r>
          </a:p>
          <a:p>
            <a:pPr marL="457200" indent="-457200">
              <a:buFont typeface="Arial"/>
              <a:buChar char="•"/>
            </a:pPr>
            <a:r>
              <a:rPr lang="en-US" sz="3200" dirty="0"/>
              <a:t>Direct Mapped to find block in cache using Tag field and Valid bit for Hit</a:t>
            </a:r>
          </a:p>
          <a:p>
            <a:pPr marL="457200" indent="-457200">
              <a:buFont typeface="Arial"/>
              <a:buChar char="•"/>
            </a:pPr>
            <a:r>
              <a:rPr lang="en-US" sz="3200" dirty="0"/>
              <a:t>Larger caches reduce Miss rate via Temporal and Spatial Locality, but can increase Hit time</a:t>
            </a:r>
          </a:p>
          <a:p>
            <a:pPr marL="457200" indent="-457200">
              <a:buFont typeface="Arial"/>
              <a:buChar char="•"/>
            </a:pPr>
            <a:r>
              <a:rPr lang="en-US" sz="3200" dirty="0"/>
              <a:t>Multilevel caches help Miss penalty</a:t>
            </a:r>
          </a:p>
          <a:p>
            <a:pPr marL="457200" indent="-457200">
              <a:buFont typeface="Arial"/>
              <a:buChar char="•"/>
            </a:pPr>
            <a:r>
              <a:rPr lang="en-US" sz="3200" dirty="0"/>
              <a:t>AMAT helps balance Hit time, Miss rate, Miss penalty</a:t>
            </a:r>
          </a:p>
          <a:p>
            <a:pPr marL="457200" marR="0" lvl="0" indent="-457200" algn="l" defTabSz="457200" rtl="0" eaLnBrk="1" fontAlgn="auto" latinLnBrk="0" hangingPunct="1">
              <a:lnSpc>
                <a:spcPct val="100000"/>
              </a:lnSpc>
              <a:spcBef>
                <a:spcPct val="20000"/>
              </a:spcBef>
              <a:spcAft>
                <a:spcPts val="0"/>
              </a:spcAft>
              <a:buClrTx/>
              <a:buSzTx/>
              <a:buFont typeface="Arial"/>
              <a:buChar char="•"/>
              <a:tabLst>
                <a:tab pos="1257300" algn="l"/>
                <a:tab pos="1549400" algn="l"/>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9" name="Group 8"/>
          <p:cNvGrpSpPr/>
          <p:nvPr/>
        </p:nvGrpSpPr>
        <p:grpSpPr>
          <a:xfrm>
            <a:off x="1409700" y="1682458"/>
            <a:ext cx="7251700" cy="610176"/>
            <a:chOff x="1485900" y="2438400"/>
            <a:chExt cx="7251700" cy="610176"/>
          </a:xfrm>
        </p:grpSpPr>
        <p:cxnSp>
          <p:nvCxnSpPr>
            <p:cNvPr id="10" name="Straight Connector 9"/>
            <p:cNvCxnSpPr/>
            <p:nvPr/>
          </p:nvCxnSpPr>
          <p:spPr>
            <a:xfrm>
              <a:off x="1981200" y="2781300"/>
              <a:ext cx="19431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648200" y="2781300"/>
              <a:ext cx="19431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6985000" y="2743200"/>
              <a:ext cx="1752600" cy="1270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591300" y="2438400"/>
              <a:ext cx="389049" cy="584776"/>
            </a:xfrm>
            <a:prstGeom prst="rect">
              <a:avLst/>
            </a:prstGeom>
            <a:noFill/>
          </p:spPr>
          <p:txBody>
            <a:bodyPr wrap="none" rtlCol="0">
              <a:spAutoFit/>
            </a:bodyPr>
            <a:lstStyle/>
            <a:p>
              <a:r>
                <a:rPr lang="en-US" sz="3200" dirty="0" smtClean="0"/>
                <a:t>×</a:t>
              </a:r>
              <a:endParaRPr lang="en-US" sz="3200" dirty="0"/>
            </a:p>
          </p:txBody>
        </p:sp>
        <p:sp>
          <p:nvSpPr>
            <p:cNvPr id="14" name="TextBox 13"/>
            <p:cNvSpPr txBox="1"/>
            <p:nvPr/>
          </p:nvSpPr>
          <p:spPr>
            <a:xfrm>
              <a:off x="4152900" y="2438400"/>
              <a:ext cx="389049" cy="584776"/>
            </a:xfrm>
            <a:prstGeom prst="rect">
              <a:avLst/>
            </a:prstGeom>
            <a:noFill/>
          </p:spPr>
          <p:txBody>
            <a:bodyPr wrap="none" rtlCol="0">
              <a:spAutoFit/>
            </a:bodyPr>
            <a:lstStyle/>
            <a:p>
              <a:r>
                <a:rPr lang="en-US" sz="3200" dirty="0" smtClean="0"/>
                <a:t>×</a:t>
              </a:r>
              <a:endParaRPr lang="en-US" sz="3200" dirty="0"/>
            </a:p>
          </p:txBody>
        </p:sp>
        <p:sp>
          <p:nvSpPr>
            <p:cNvPr id="15" name="TextBox 14"/>
            <p:cNvSpPr txBox="1"/>
            <p:nvPr/>
          </p:nvSpPr>
          <p:spPr>
            <a:xfrm>
              <a:off x="1485900" y="2463800"/>
              <a:ext cx="389049" cy="584776"/>
            </a:xfrm>
            <a:prstGeom prst="rect">
              <a:avLst/>
            </a:prstGeom>
            <a:noFill/>
          </p:spPr>
          <p:txBody>
            <a:bodyPr wrap="square" rtlCol="0">
              <a:spAutoFit/>
            </a:bodyPr>
            <a:lstStyle/>
            <a:p>
              <a:r>
                <a:rPr lang="en-US" sz="3200" dirty="0" smtClean="0"/>
                <a:t>=</a:t>
              </a:r>
              <a:endParaRPr lang="en-US" sz="3200" dirty="0"/>
            </a:p>
          </p:txBody>
        </p:sp>
      </p:gr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9400" y="1435100"/>
            <a:ext cx="8585200" cy="3505200"/>
          </a:xfrm>
          <a:prstGeom prst="rect">
            <a:avLst/>
          </a:prstGeom>
        </p:spPr>
      </p:pic>
      <p:sp>
        <p:nvSpPr>
          <p:cNvPr id="2" name="Title 1"/>
          <p:cNvSpPr>
            <a:spLocks noGrp="1"/>
          </p:cNvSpPr>
          <p:nvPr>
            <p:ph type="title"/>
          </p:nvPr>
        </p:nvSpPr>
        <p:spPr/>
        <p:txBody>
          <a:bodyPr>
            <a:normAutofit fontScale="90000"/>
          </a:bodyPr>
          <a:lstStyle/>
          <a:p>
            <a:pPr>
              <a:lnSpc>
                <a:spcPct val="85000"/>
              </a:lnSpc>
            </a:pPr>
            <a:r>
              <a:rPr lang="en-US" dirty="0" smtClean="0"/>
              <a:t>Cloud Performance:</a:t>
            </a:r>
            <a:br>
              <a:rPr lang="en-US" dirty="0" smtClean="0"/>
            </a:br>
            <a:r>
              <a:rPr lang="en-US" dirty="0" smtClean="0"/>
              <a:t>Why Application Latency Matters</a:t>
            </a:r>
            <a:endParaRPr lang="en-US" dirty="0"/>
          </a:p>
        </p:txBody>
      </p:sp>
      <p:sp>
        <p:nvSpPr>
          <p:cNvPr id="12" name="Content Placeholder 11"/>
          <p:cNvSpPr>
            <a:spLocks noGrp="1"/>
          </p:cNvSpPr>
          <p:nvPr>
            <p:ph idx="1"/>
          </p:nvPr>
        </p:nvSpPr>
        <p:spPr>
          <a:xfrm>
            <a:off x="457200" y="4864100"/>
            <a:ext cx="8229600" cy="1262063"/>
          </a:xfrm>
        </p:spPr>
        <p:txBody>
          <a:bodyPr>
            <a:normAutofit fontScale="85000" lnSpcReduction="10000"/>
          </a:bodyPr>
          <a:lstStyle/>
          <a:p>
            <a:r>
              <a:rPr lang="en-US" dirty="0" smtClean="0"/>
              <a:t>Key figure of merit: application responsiveness</a:t>
            </a:r>
          </a:p>
          <a:p>
            <a:pPr lvl="1"/>
            <a:r>
              <a:rPr lang="en-US" dirty="0" smtClean="0"/>
              <a:t>Longer the delay, the fewer the user clicks, the less the user happiness, and the lower the revenue per user</a:t>
            </a:r>
            <a:endParaRPr lang="en-US" dirty="0"/>
          </a:p>
        </p:txBody>
      </p:sp>
      <p:sp>
        <p:nvSpPr>
          <p:cNvPr id="4" name="Date Placeholder 3"/>
          <p:cNvSpPr>
            <a:spLocks noGrp="1"/>
          </p:cNvSpPr>
          <p:nvPr>
            <p:ph type="dt" sz="half" idx="10"/>
          </p:nvPr>
        </p:nvSpPr>
        <p:spPr/>
        <p:txBody>
          <a:bodyPr/>
          <a:lstStyle/>
          <a:p>
            <a:fld id="{86B32276-2088-1C4D-BB77-260681382671}"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CPU Performance</a:t>
            </a:r>
            <a:endParaRPr lang="en-US" dirty="0"/>
          </a:p>
        </p:txBody>
      </p:sp>
      <p:sp>
        <p:nvSpPr>
          <p:cNvPr id="3" name="Content Placeholder 2"/>
          <p:cNvSpPr>
            <a:spLocks noGrp="1"/>
          </p:cNvSpPr>
          <p:nvPr>
            <p:ph idx="1"/>
          </p:nvPr>
        </p:nvSpPr>
        <p:spPr>
          <a:xfrm>
            <a:off x="457200" y="1155700"/>
            <a:ext cx="8229600" cy="5346700"/>
          </a:xfrm>
        </p:spPr>
        <p:txBody>
          <a:bodyPr>
            <a:normAutofit lnSpcReduction="10000"/>
          </a:bodyPr>
          <a:lstStyle/>
          <a:p>
            <a:r>
              <a:rPr lang="en-US" dirty="0" smtClean="0"/>
              <a:t>What does it mean to say </a:t>
            </a:r>
            <a:br>
              <a:rPr lang="en-US" dirty="0" smtClean="0"/>
            </a:br>
            <a:r>
              <a:rPr lang="en-US" dirty="0" smtClean="0"/>
              <a:t>X is faster than Y?</a:t>
            </a:r>
          </a:p>
          <a:p>
            <a:r>
              <a:rPr lang="en-US" dirty="0" smtClean="0"/>
              <a:t>Ferrari vs. School Bus?</a:t>
            </a:r>
          </a:p>
          <a:p>
            <a:r>
              <a:rPr lang="en-US" dirty="0" smtClean="0"/>
              <a:t>2013 Ferrari 599 GTB  </a:t>
            </a:r>
          </a:p>
          <a:p>
            <a:pPr lvl="1"/>
            <a:r>
              <a:rPr lang="en-US" dirty="0" smtClean="0"/>
              <a:t>2 passengers, 11.1 </a:t>
            </a:r>
            <a:r>
              <a:rPr lang="en-US" dirty="0" err="1" smtClean="0"/>
              <a:t>secs</a:t>
            </a:r>
            <a:r>
              <a:rPr lang="en-US" dirty="0" smtClean="0"/>
              <a:t> in quarter mile</a:t>
            </a:r>
          </a:p>
          <a:p>
            <a:r>
              <a:rPr lang="en-US" dirty="0" smtClean="0"/>
              <a:t>2013 Type D school bus</a:t>
            </a:r>
          </a:p>
          <a:p>
            <a:pPr lvl="1"/>
            <a:r>
              <a:rPr lang="en-US" dirty="0" smtClean="0"/>
              <a:t>54 passengers, quarter mile time? </a:t>
            </a:r>
          </a:p>
          <a:p>
            <a:pPr>
              <a:buNone/>
            </a:pPr>
            <a:r>
              <a:rPr lang="en-US" sz="2800" dirty="0" smtClean="0"/>
              <a:t>	</a:t>
            </a:r>
            <a:r>
              <a:rPr lang="en-US" sz="2595" dirty="0" smtClean="0">
                <a:hlinkClick r:id="rId2"/>
              </a:rPr>
              <a:t>http://www.youtube.com/watch?v=KwyCoQuhUNA</a:t>
            </a:r>
            <a:r>
              <a:rPr lang="en-US" sz="2595" dirty="0" smtClean="0"/>
              <a:t> </a:t>
            </a:r>
            <a:endParaRPr lang="en-US" sz="2800" dirty="0" smtClean="0"/>
          </a:p>
          <a:p>
            <a:r>
              <a:rPr lang="en-US" sz="2800" i="1" dirty="0" smtClean="0"/>
              <a:t>Response Time</a:t>
            </a:r>
            <a:r>
              <a:rPr lang="en-US" sz="2800" dirty="0" smtClean="0"/>
              <a:t>/</a:t>
            </a:r>
            <a:r>
              <a:rPr lang="en-US" sz="2811" i="1" dirty="0" smtClean="0">
                <a:solidFill>
                  <a:srgbClr val="000000"/>
                </a:solidFill>
              </a:rPr>
              <a:t>Latency</a:t>
            </a:r>
            <a:r>
              <a:rPr lang="en-US" sz="2800" dirty="0" smtClean="0"/>
              <a:t>: e.g., time to travel ¼ mile</a:t>
            </a:r>
          </a:p>
          <a:p>
            <a:r>
              <a:rPr lang="en-US" sz="2811" i="1" dirty="0" smtClean="0">
                <a:solidFill>
                  <a:srgbClr val="000000"/>
                </a:solidFill>
              </a:rPr>
              <a:t>Throughput</a:t>
            </a:r>
            <a:r>
              <a:rPr lang="en-US" sz="2800" dirty="0" smtClean="0"/>
              <a:t>/</a:t>
            </a:r>
            <a:r>
              <a:rPr lang="en-US" sz="2811" i="1" dirty="0" smtClean="0">
                <a:solidFill>
                  <a:srgbClr val="000000"/>
                </a:solidFill>
              </a:rPr>
              <a:t>Bandwidth</a:t>
            </a:r>
            <a:r>
              <a:rPr lang="en-US" sz="2800" dirty="0" smtClean="0"/>
              <a:t>: e.g., passenger-mi  in 1 hour</a:t>
            </a:r>
            <a:endParaRPr lang="en-US" sz="2800" dirty="0"/>
          </a:p>
        </p:txBody>
      </p:sp>
      <p:sp>
        <p:nvSpPr>
          <p:cNvPr id="4" name="Date Placeholder 3"/>
          <p:cNvSpPr>
            <a:spLocks noGrp="1"/>
          </p:cNvSpPr>
          <p:nvPr>
            <p:ph type="dt" sz="half" idx="10"/>
          </p:nvPr>
        </p:nvSpPr>
        <p:spPr/>
        <p:txBody>
          <a:bodyPr/>
          <a:lstStyle/>
          <a:p>
            <a:fld id="{591C9BD0-4312-3546-909F-0E41B8C85E14}"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a:p>
        </p:txBody>
      </p:sp>
      <p:pic>
        <p:nvPicPr>
          <p:cNvPr id="8" name="Picture 7"/>
          <p:cNvPicPr>
            <a:picLocks noChangeAspect="1"/>
          </p:cNvPicPr>
          <p:nvPr/>
        </p:nvPicPr>
        <p:blipFill>
          <a:blip r:embed="rId3"/>
          <a:stretch>
            <a:fillRect/>
          </a:stretch>
        </p:blipFill>
        <p:spPr>
          <a:xfrm>
            <a:off x="4567766" y="1787525"/>
            <a:ext cx="1579033" cy="1184275"/>
          </a:xfrm>
          <a:prstGeom prst="rect">
            <a:avLst/>
          </a:prstGeom>
        </p:spPr>
      </p:pic>
      <p:pic>
        <p:nvPicPr>
          <p:cNvPr id="9" name="Picture 8"/>
          <p:cNvPicPr>
            <a:picLocks noChangeAspect="1"/>
          </p:cNvPicPr>
          <p:nvPr/>
        </p:nvPicPr>
        <p:blipFill>
          <a:blip r:embed="rId4"/>
          <a:stretch>
            <a:fillRect/>
          </a:stretch>
        </p:blipFill>
        <p:spPr>
          <a:xfrm>
            <a:off x="6146800" y="1251066"/>
            <a:ext cx="2832100" cy="18794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Relative CPU Performance</a:t>
            </a:r>
            <a:endParaRPr lang="en-US" dirty="0"/>
          </a:p>
        </p:txBody>
      </p:sp>
      <p:sp>
        <p:nvSpPr>
          <p:cNvPr id="3" name="Content Placeholder 2"/>
          <p:cNvSpPr>
            <a:spLocks noGrp="1"/>
          </p:cNvSpPr>
          <p:nvPr>
            <p:ph idx="1"/>
          </p:nvPr>
        </p:nvSpPr>
        <p:spPr/>
        <p:txBody>
          <a:bodyPr>
            <a:normAutofit lnSpcReduction="10000"/>
          </a:bodyPr>
          <a:lstStyle/>
          <a:p>
            <a:r>
              <a:rPr lang="en-US" dirty="0" err="1" smtClean="0"/>
              <a:t>Performance</a:t>
            </a:r>
            <a:r>
              <a:rPr lang="en-US" baseline="-25000" dirty="0" err="1" smtClean="0"/>
              <a:t>X</a:t>
            </a:r>
            <a:r>
              <a:rPr lang="en-US" dirty="0" smtClean="0"/>
              <a:t> = 1/Program Execution </a:t>
            </a:r>
            <a:r>
              <a:rPr lang="en-US" dirty="0" err="1" smtClean="0"/>
              <a:t>Time</a:t>
            </a:r>
            <a:r>
              <a:rPr lang="en-US" baseline="-25000" dirty="0" err="1" smtClean="0"/>
              <a:t>X</a:t>
            </a:r>
            <a:endParaRPr lang="en-US" baseline="-25000" dirty="0" smtClean="0"/>
          </a:p>
          <a:p>
            <a:r>
              <a:rPr lang="en-US" dirty="0" err="1" smtClean="0"/>
              <a:t>Performance</a:t>
            </a:r>
            <a:r>
              <a:rPr lang="en-US" baseline="-25000" dirty="0" err="1" smtClean="0"/>
              <a:t>X</a:t>
            </a:r>
            <a:r>
              <a:rPr lang="en-US" dirty="0" smtClean="0"/>
              <a:t> &gt; </a:t>
            </a:r>
            <a:r>
              <a:rPr lang="en-US" dirty="0" err="1" smtClean="0"/>
              <a:t>Performance</a:t>
            </a:r>
            <a:r>
              <a:rPr lang="en-US" baseline="-25000" dirty="0" err="1" smtClean="0"/>
              <a:t>Y</a:t>
            </a:r>
            <a:r>
              <a:rPr lang="en-US" dirty="0" smtClean="0"/>
              <a:t> =&gt;</a:t>
            </a:r>
            <a:br>
              <a:rPr lang="en-US" dirty="0" smtClean="0"/>
            </a:br>
            <a:r>
              <a:rPr lang="en-US" dirty="0" smtClean="0"/>
              <a:t>1/Execution </a:t>
            </a:r>
            <a:r>
              <a:rPr lang="en-US" dirty="0" err="1" smtClean="0"/>
              <a:t>Time</a:t>
            </a:r>
            <a:r>
              <a:rPr lang="en-US" baseline="-25000" dirty="0" err="1" smtClean="0"/>
              <a:t>X</a:t>
            </a:r>
            <a:r>
              <a:rPr lang="en-US" baseline="-25000" dirty="0" smtClean="0"/>
              <a:t> </a:t>
            </a:r>
            <a:r>
              <a:rPr lang="en-US" dirty="0" smtClean="0"/>
              <a:t>&gt; 1/Execution Time</a:t>
            </a:r>
            <a:r>
              <a:rPr lang="en-US" baseline="-25000" dirty="0" smtClean="0"/>
              <a:t>y </a:t>
            </a:r>
            <a:r>
              <a:rPr lang="en-US" dirty="0" smtClean="0"/>
              <a:t>=&gt;</a:t>
            </a:r>
            <a:br>
              <a:rPr lang="en-US" dirty="0" smtClean="0"/>
            </a:br>
            <a:r>
              <a:rPr lang="en-US" dirty="0" smtClean="0"/>
              <a:t>Execution </a:t>
            </a:r>
            <a:r>
              <a:rPr lang="en-US" dirty="0" err="1" smtClean="0"/>
              <a:t>Time</a:t>
            </a:r>
            <a:r>
              <a:rPr lang="en-US" baseline="-25000" dirty="0" err="1" smtClean="0"/>
              <a:t>Y</a:t>
            </a:r>
            <a:r>
              <a:rPr lang="en-US" baseline="-25000" dirty="0" smtClean="0"/>
              <a:t> </a:t>
            </a:r>
            <a:r>
              <a:rPr lang="en-US" dirty="0" smtClean="0"/>
              <a:t>&gt; Execution </a:t>
            </a:r>
            <a:r>
              <a:rPr lang="en-US" dirty="0" err="1" smtClean="0"/>
              <a:t>Time</a:t>
            </a:r>
            <a:r>
              <a:rPr lang="en-US" baseline="-25000" dirty="0" err="1" smtClean="0"/>
              <a:t>X</a:t>
            </a:r>
            <a:endParaRPr lang="en-US" baseline="-25000" dirty="0" smtClean="0"/>
          </a:p>
          <a:p>
            <a:r>
              <a:rPr lang="en-US" dirty="0" smtClean="0"/>
              <a:t>Computer X is N times faster than Computer Y</a:t>
            </a:r>
            <a:r>
              <a:rPr lang="en-US" baseline="-25000" dirty="0" smtClean="0"/>
              <a:t/>
            </a:r>
            <a:br>
              <a:rPr lang="en-US" baseline="-25000" dirty="0" smtClean="0"/>
            </a:br>
            <a:r>
              <a:rPr lang="en-US" dirty="0" err="1" smtClean="0"/>
              <a:t>Performance</a:t>
            </a:r>
            <a:r>
              <a:rPr lang="en-US" baseline="-25000" dirty="0" err="1" smtClean="0"/>
              <a:t>X</a:t>
            </a:r>
            <a:r>
              <a:rPr lang="en-US" dirty="0" smtClean="0"/>
              <a:t> / </a:t>
            </a:r>
            <a:r>
              <a:rPr lang="en-US" dirty="0" err="1" smtClean="0"/>
              <a:t>Performance</a:t>
            </a:r>
            <a:r>
              <a:rPr lang="en-US" baseline="-25000" dirty="0" err="1" smtClean="0"/>
              <a:t>Y</a:t>
            </a:r>
            <a:r>
              <a:rPr lang="en-US" dirty="0" smtClean="0"/>
              <a:t> = N or</a:t>
            </a:r>
            <a:br>
              <a:rPr lang="en-US" dirty="0" smtClean="0"/>
            </a:br>
            <a:r>
              <a:rPr lang="en-US" dirty="0" smtClean="0"/>
              <a:t>Execution </a:t>
            </a:r>
            <a:r>
              <a:rPr lang="en-US" dirty="0" err="1" smtClean="0"/>
              <a:t>Time</a:t>
            </a:r>
            <a:r>
              <a:rPr lang="en-US" baseline="-25000" dirty="0" err="1" smtClean="0"/>
              <a:t>Y</a:t>
            </a:r>
            <a:r>
              <a:rPr lang="en-US" baseline="-25000" dirty="0" smtClean="0"/>
              <a:t> </a:t>
            </a:r>
            <a:r>
              <a:rPr lang="en-US" dirty="0" smtClean="0"/>
              <a:t>/ Execution </a:t>
            </a:r>
            <a:r>
              <a:rPr lang="en-US" dirty="0" err="1" smtClean="0"/>
              <a:t>Time</a:t>
            </a:r>
            <a:r>
              <a:rPr lang="en-US" baseline="-25000" dirty="0" err="1" smtClean="0"/>
              <a:t>X</a:t>
            </a:r>
            <a:r>
              <a:rPr lang="en-US" baseline="-25000" dirty="0" smtClean="0"/>
              <a:t> </a:t>
            </a:r>
            <a:r>
              <a:rPr lang="en-US" dirty="0" smtClean="0"/>
              <a:t>= N</a:t>
            </a:r>
          </a:p>
          <a:p>
            <a:r>
              <a:rPr lang="en-US" dirty="0" smtClean="0"/>
              <a:t>Bus is to Ferrari as 12 is to 11.1:</a:t>
            </a:r>
            <a:br>
              <a:rPr lang="en-US" dirty="0" smtClean="0"/>
            </a:br>
            <a:r>
              <a:rPr lang="en-US" dirty="0" smtClean="0"/>
              <a:t>Ferrari is 1.08 times faster than the bus!</a:t>
            </a:r>
          </a:p>
        </p:txBody>
      </p:sp>
      <p:sp>
        <p:nvSpPr>
          <p:cNvPr id="4" name="Date Placeholder 3"/>
          <p:cNvSpPr>
            <a:spLocks noGrp="1"/>
          </p:cNvSpPr>
          <p:nvPr>
            <p:ph type="dt" sz="half" idx="10"/>
          </p:nvPr>
        </p:nvSpPr>
        <p:spPr/>
        <p:txBody>
          <a:bodyPr/>
          <a:lstStyle/>
          <a:p>
            <a:fld id="{B14681C6-539D-0744-A505-201B5C6AC361}"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CPU Performance</a:t>
            </a:r>
            <a:endParaRPr lang="en-US" dirty="0"/>
          </a:p>
        </p:txBody>
      </p:sp>
      <p:sp>
        <p:nvSpPr>
          <p:cNvPr id="3" name="Content Placeholder 2"/>
          <p:cNvSpPr>
            <a:spLocks noGrp="1"/>
          </p:cNvSpPr>
          <p:nvPr>
            <p:ph idx="1"/>
          </p:nvPr>
        </p:nvSpPr>
        <p:spPr/>
        <p:txBody>
          <a:bodyPr>
            <a:normAutofit lnSpcReduction="10000"/>
          </a:bodyPr>
          <a:lstStyle/>
          <a:p>
            <a:r>
              <a:rPr lang="en-US" dirty="0" smtClean="0"/>
              <a:t>Computers use a clock to determine when events takes place within hardware</a:t>
            </a:r>
          </a:p>
          <a:p>
            <a:r>
              <a:rPr lang="en-US" i="1" dirty="0" smtClean="0">
                <a:solidFill>
                  <a:srgbClr val="000000"/>
                </a:solidFill>
              </a:rPr>
              <a:t>Clock cycles:</a:t>
            </a:r>
            <a:r>
              <a:rPr lang="en-US" dirty="0" smtClean="0"/>
              <a:t> discrete time intervals</a:t>
            </a:r>
          </a:p>
          <a:p>
            <a:pPr lvl="1"/>
            <a:r>
              <a:rPr lang="en-US" dirty="0" smtClean="0"/>
              <a:t>aka clocks, cycles, clock periods, clock ticks </a:t>
            </a:r>
          </a:p>
          <a:p>
            <a:r>
              <a:rPr lang="en-US" i="1" dirty="0" smtClean="0">
                <a:solidFill>
                  <a:srgbClr val="000000"/>
                </a:solidFill>
              </a:rPr>
              <a:t>Clock rate </a:t>
            </a:r>
            <a:r>
              <a:rPr lang="en-US" dirty="0" smtClean="0"/>
              <a:t>or </a:t>
            </a:r>
            <a:r>
              <a:rPr lang="en-US" i="1" dirty="0" smtClean="0">
                <a:solidFill>
                  <a:srgbClr val="000000"/>
                </a:solidFill>
              </a:rPr>
              <a:t>clock frequency:</a:t>
            </a:r>
            <a:r>
              <a:rPr lang="en-US" dirty="0" smtClean="0"/>
              <a:t> clock cycles per second (inverse of clock cycle time)</a:t>
            </a:r>
          </a:p>
          <a:p>
            <a:r>
              <a:rPr lang="en-US" dirty="0" smtClean="0"/>
              <a:t>3 </a:t>
            </a:r>
            <a:r>
              <a:rPr lang="en-US" dirty="0" err="1" smtClean="0"/>
              <a:t>GigaHertz</a:t>
            </a:r>
            <a:r>
              <a:rPr lang="en-US" dirty="0" smtClean="0"/>
              <a:t> clock rate </a:t>
            </a:r>
            <a:br>
              <a:rPr lang="en-US" dirty="0" smtClean="0"/>
            </a:br>
            <a:r>
              <a:rPr lang="en-US" dirty="0" smtClean="0"/>
              <a:t>=&gt; clock cycle time = 1/(3x10</a:t>
            </a:r>
            <a:r>
              <a:rPr lang="en-US" baseline="30000" dirty="0" smtClean="0"/>
              <a:t>9</a:t>
            </a:r>
            <a:r>
              <a:rPr lang="en-US" dirty="0" smtClean="0"/>
              <a:t>) seconds </a:t>
            </a:r>
            <a:br>
              <a:rPr lang="en-US" dirty="0" smtClean="0"/>
            </a:br>
            <a:r>
              <a:rPr lang="en-US" dirty="0" smtClean="0"/>
              <a:t>      clock cycle time = 333 picoseconds (</a:t>
            </a:r>
            <a:r>
              <a:rPr lang="en-US" dirty="0" err="1" smtClean="0"/>
              <a:t>ps</a:t>
            </a:r>
            <a:r>
              <a:rPr lang="en-US" dirty="0" smtClean="0"/>
              <a:t>)</a:t>
            </a:r>
            <a:endParaRPr lang="en-US" dirty="0"/>
          </a:p>
        </p:txBody>
      </p:sp>
      <p:sp>
        <p:nvSpPr>
          <p:cNvPr id="4" name="Date Placeholder 3"/>
          <p:cNvSpPr>
            <a:spLocks noGrp="1"/>
          </p:cNvSpPr>
          <p:nvPr>
            <p:ph type="dt" sz="half" idx="10"/>
          </p:nvPr>
        </p:nvSpPr>
        <p:spPr/>
        <p:txBody>
          <a:bodyPr/>
          <a:lstStyle/>
          <a:p>
            <a:fld id="{B395932E-F515-0D4A-93D0-7EF2C114CD75}" type="datetime1">
              <a:rPr lang="en-US" smtClean="0"/>
              <a:pPr/>
              <a:t>10/2/13</a:t>
            </a:fld>
            <a:endParaRPr lang="en-US"/>
          </a:p>
        </p:txBody>
      </p:sp>
      <p:sp>
        <p:nvSpPr>
          <p:cNvPr id="5" name="Footer Placeholder 4"/>
          <p:cNvSpPr>
            <a:spLocks noGrp="1"/>
          </p:cNvSpPr>
          <p:nvPr>
            <p:ph type="ftr" sz="quarter" idx="11"/>
          </p:nvPr>
        </p:nvSpPr>
        <p:spPr/>
        <p:txBody>
          <a:bodyPr/>
          <a:lstStyle/>
          <a:p>
            <a:r>
              <a:rPr lang="en-US" dirty="0" smtClean="0"/>
              <a:t>Fall 2013 --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9</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13058</TotalTime>
  <Words>4242</Words>
  <Application>Microsoft Macintosh PowerPoint</Application>
  <PresentationFormat>On-screen Show (4:3)</PresentationFormat>
  <Paragraphs>1052</Paragraphs>
  <Slides>57</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Office Theme</vt:lpstr>
      <vt:lpstr>Image</vt:lpstr>
      <vt:lpstr>CS 61C:  Great Ideas in Computer Architecture  Performance and Caches</vt:lpstr>
      <vt:lpstr>New-School Machine Structures (It’s a bit more complicated!)</vt:lpstr>
      <vt:lpstr>Agenda</vt:lpstr>
      <vt:lpstr>Agenda</vt:lpstr>
      <vt:lpstr>What is Performance?</vt:lpstr>
      <vt:lpstr>Cloud Performance: Why Application Latency Matters</vt:lpstr>
      <vt:lpstr>Defining CPU Performance</vt:lpstr>
      <vt:lpstr>Defining Relative CPU Performance</vt:lpstr>
      <vt:lpstr>Measuring CPU Performance</vt:lpstr>
      <vt:lpstr>CPU Performance Factors</vt:lpstr>
      <vt:lpstr>CPU Performance Factors</vt:lpstr>
      <vt:lpstr>Restating Performance Equation</vt:lpstr>
      <vt:lpstr>What Affects Each Component? Instruction Count, CPI, Clock Rate</vt:lpstr>
      <vt:lpstr>What Affects Each Component? Instruction Count, CPI, Clock Rate</vt:lpstr>
      <vt:lpstr>PowerPoint Presentation</vt:lpstr>
      <vt:lpstr>PowerPoint Presentation</vt:lpstr>
      <vt:lpstr>Workload and Benchmark</vt:lpstr>
      <vt:lpstr>SPEC  (System Performance Evaluation Cooperative)</vt:lpstr>
      <vt:lpstr>SPECINT2006 on AMD Barcelona</vt:lpstr>
      <vt:lpstr>Summarizing Performance …</vt:lpstr>
      <vt:lpstr>… Depends Who’s Selling</vt:lpstr>
      <vt:lpstr>Summarizing SPEC Performance</vt:lpstr>
      <vt:lpstr>Agenda</vt:lpstr>
      <vt:lpstr>Administrivia</vt:lpstr>
      <vt:lpstr>Agenda</vt:lpstr>
      <vt:lpstr>Big Idea: Memory Hierarchy</vt:lpstr>
      <vt:lpstr>Library Analogy</vt:lpstr>
      <vt:lpstr>Principle of Locality</vt:lpstr>
      <vt:lpstr>Cache Philosophy</vt:lpstr>
      <vt:lpstr>Memory Access without Cache</vt:lpstr>
      <vt:lpstr>Memory Access with Cache</vt:lpstr>
      <vt:lpstr>Cache “Tags”</vt:lpstr>
      <vt:lpstr>Anatomy of a  16 Byte Cache,  4 Byte Block</vt:lpstr>
      <vt:lpstr>Cache Requirements</vt:lpstr>
      <vt:lpstr>Block Must be Aligned in Memory</vt:lpstr>
      <vt:lpstr>Anatomy of a 32B Cache, 8B Block</vt:lpstr>
      <vt:lpstr>Big Idea: Locality</vt:lpstr>
      <vt:lpstr>Principle of Locality</vt:lpstr>
      <vt:lpstr>Common Cache Optimizations</vt:lpstr>
      <vt:lpstr>Hardware Cost of Cache</vt:lpstr>
      <vt:lpstr>Processor Address Fields used by Cache Controller</vt:lpstr>
      <vt:lpstr>What is limit to number of sets?</vt:lpstr>
      <vt:lpstr>One More Detail: Valid Bit</vt:lpstr>
      <vt:lpstr>Agenda</vt:lpstr>
      <vt:lpstr>Agenda</vt:lpstr>
      <vt:lpstr>Direct-Mapped Cache Example</vt:lpstr>
      <vt:lpstr>Cache Terms</vt:lpstr>
      <vt:lpstr>Mapping a 6-bit Memory Address</vt:lpstr>
      <vt:lpstr>Caching:  A Simple First Example</vt:lpstr>
      <vt:lpstr>Caching:  A Simple First Example</vt:lpstr>
      <vt:lpstr>Multiword-Block Direct-Mapped Cache</vt:lpstr>
      <vt:lpstr>Cache Names for Each Organization</vt:lpstr>
      <vt:lpstr>Range of Set-Associative Caches</vt:lpstr>
      <vt:lpstr>PowerPoint Presentation</vt:lpstr>
      <vt:lpstr>PowerPoint Presentation</vt:lpstr>
      <vt:lpstr>Typical Memory Hierarchy</vt:lpstr>
      <vt:lpstr>And In Conclusion, …</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Randy Katz</cp:lastModifiedBy>
  <cp:revision>88</cp:revision>
  <cp:lastPrinted>2013-10-02T04:31:49Z</cp:lastPrinted>
  <dcterms:created xsi:type="dcterms:W3CDTF">2012-02-15T14:17:37Z</dcterms:created>
  <dcterms:modified xsi:type="dcterms:W3CDTF">2013-10-03T19:23:58Z</dcterms:modified>
</cp:coreProperties>
</file>