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435" r:id="rId2"/>
    <p:sldId id="436" r:id="rId3"/>
    <p:sldId id="498" r:id="rId4"/>
    <p:sldId id="500" r:id="rId5"/>
    <p:sldId id="380" r:id="rId6"/>
    <p:sldId id="461" r:id="rId7"/>
    <p:sldId id="469" r:id="rId8"/>
    <p:sldId id="470" r:id="rId9"/>
    <p:sldId id="471" r:id="rId10"/>
    <p:sldId id="443" r:id="rId11"/>
    <p:sldId id="444" r:id="rId12"/>
    <p:sldId id="446" r:id="rId13"/>
    <p:sldId id="447" r:id="rId14"/>
    <p:sldId id="501" r:id="rId15"/>
    <p:sldId id="406" r:id="rId16"/>
    <p:sldId id="449" r:id="rId17"/>
    <p:sldId id="405" r:id="rId18"/>
    <p:sldId id="393" r:id="rId19"/>
    <p:sldId id="394" r:id="rId20"/>
    <p:sldId id="407" r:id="rId21"/>
    <p:sldId id="448" r:id="rId22"/>
    <p:sldId id="445" r:id="rId23"/>
    <p:sldId id="451" r:id="rId24"/>
    <p:sldId id="499" r:id="rId25"/>
    <p:sldId id="502" r:id="rId26"/>
    <p:sldId id="509" r:id="rId27"/>
    <p:sldId id="510" r:id="rId28"/>
    <p:sldId id="503" r:id="rId29"/>
    <p:sldId id="472" r:id="rId30"/>
    <p:sldId id="473" r:id="rId31"/>
    <p:sldId id="474" r:id="rId32"/>
    <p:sldId id="475" r:id="rId33"/>
    <p:sldId id="476" r:id="rId34"/>
    <p:sldId id="477" r:id="rId35"/>
    <p:sldId id="478" r:id="rId36"/>
    <p:sldId id="504" r:id="rId37"/>
    <p:sldId id="479" r:id="rId38"/>
    <p:sldId id="480" r:id="rId39"/>
    <p:sldId id="481" r:id="rId40"/>
    <p:sldId id="482" r:id="rId41"/>
    <p:sldId id="484" r:id="rId42"/>
    <p:sldId id="486" r:id="rId43"/>
    <p:sldId id="505" r:id="rId44"/>
    <p:sldId id="506" r:id="rId45"/>
    <p:sldId id="487" r:id="rId46"/>
    <p:sldId id="488" r:id="rId47"/>
    <p:sldId id="507" r:id="rId48"/>
    <p:sldId id="489" r:id="rId49"/>
    <p:sldId id="490" r:id="rId50"/>
    <p:sldId id="491" r:id="rId51"/>
    <p:sldId id="492" r:id="rId52"/>
    <p:sldId id="493" r:id="rId53"/>
    <p:sldId id="494" r:id="rId54"/>
    <p:sldId id="495" r:id="rId55"/>
    <p:sldId id="496" r:id="rId56"/>
    <p:sldId id="508" r:id="rId57"/>
    <p:sldId id="49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0" autoAdjust="0"/>
    <p:restoredTop sz="79724" autoAdjust="0"/>
  </p:normalViewPr>
  <p:slideViewPr>
    <p:cSldViewPr snapToGrid="0">
      <p:cViewPr varScale="1">
        <p:scale>
          <a:sx n="69" d="100"/>
          <a:sy n="69" d="100"/>
        </p:scale>
        <p:origin x="-122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3808"/>
    </p:cViewPr>
  </p:sorterViewPr>
  <p:notesViewPr>
    <p:cSldViewPr snapToGrid="0" snapToObjects="1">
      <p:cViewPr varScale="1">
        <p:scale>
          <a:sx n="125" d="100"/>
          <a:sy n="125" d="100"/>
        </p:scale>
        <p:origin x="-23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2914713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28642656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23</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24</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35</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z="1200" dirty="0" smtClean="0">
                <a:solidFill>
                  <a:schemeClr val="folHlink"/>
                </a:solidFill>
              </a:rPr>
              <a:t>1* 200</a:t>
            </a:r>
            <a:r>
              <a:rPr lang="en-US" sz="1200" baseline="0" dirty="0" smtClean="0">
                <a:solidFill>
                  <a:schemeClr val="folHlink"/>
                </a:solidFill>
              </a:rPr>
              <a:t> + 0.02 * 50 * 200 = 400</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36</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16211" y="4344336"/>
            <a:ext cx="5909289" cy="4115112"/>
          </a:xfrm>
          <a:prstGeom prst="rect">
            <a:avLst/>
          </a:prstGeom>
          <a:solidFill>
            <a:srgbClr val="FFFFFF"/>
          </a:solidFill>
          <a:ln>
            <a:solidFill>
              <a:srgbClr val="000000"/>
            </a:solidFill>
            <a:miter lim="800000"/>
            <a:headEnd/>
            <a:tailEnd/>
          </a:ln>
        </p:spPr>
        <p:txBody>
          <a:bodyPr lIns="89567" tIns="44784" rIns="89567" bIns="44784">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Rot="1" noChangeAspect="1" noChangeArrowheads="1" noTextEdit="1"/>
          </p:cNvSpPr>
          <p:nvPr>
            <p:ph type="sldImg"/>
          </p:nvPr>
        </p:nvSpPr>
        <p:spPr/>
      </p:sp>
      <p:sp>
        <p:nvSpPr>
          <p:cNvPr id="1675267" name="Rectangle 3"/>
          <p:cNvSpPr>
            <a:spLocks noGrp="1" noChangeArrowheads="1"/>
          </p:cNvSpPr>
          <p:nvPr>
            <p:ph type="body" idx="1"/>
          </p:nvPr>
        </p:nvSpPr>
        <p:spPr>
          <a:ln/>
        </p:spPr>
        <p:txBody>
          <a:bodyPr/>
          <a:lstStyle/>
          <a:p>
            <a:r>
              <a:rPr lang="en-US" dirty="0"/>
              <a:t>Reasonable write buffer depth (e.g., four or more words) and a memory capable of accepting writes at a rate that significantly exceeds the average write frequency means write buffer stalls are </a:t>
            </a:r>
            <a:r>
              <a:rPr lang="en-US" dirty="0" smtClean="0"/>
              <a:t>small</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Rot="1" noChangeAspect="1" noChangeArrowheads="1" noTextEdit="1"/>
          </p:cNvSpPr>
          <p:nvPr>
            <p:ph type="sldImg"/>
          </p:nvPr>
        </p:nvSpPr>
        <p:spPr/>
      </p:sp>
      <p:sp>
        <p:nvSpPr>
          <p:cNvPr id="1677315" name="Rectangle 3"/>
          <p:cNvSpPr>
            <a:spLocks noGrp="1" noChangeArrowheads="1"/>
          </p:cNvSpPr>
          <p:nvPr>
            <p:ph type="body" idx="1"/>
          </p:nvPr>
        </p:nvSpPr>
        <p:spPr>
          <a:ln/>
        </p:spPr>
        <p:txBody>
          <a:bodyPr/>
          <a:lstStyle/>
          <a:p>
            <a:r>
              <a:rPr lang="en-US" dirty="0"/>
              <a:t>For ideal CPI = 1, then </a:t>
            </a:r>
            <a:r>
              <a:rPr lang="en-US" dirty="0" err="1"/>
              <a:t>CPIstall</a:t>
            </a:r>
            <a:r>
              <a:rPr lang="en-US" dirty="0"/>
              <a:t> = 4.44 and the amount of execution time spent on memory stalls would have risen from 3.44/5.44 = 63% to 3.44/4.44 = 77%</a:t>
            </a:r>
          </a:p>
          <a:p>
            <a:r>
              <a:rPr lang="en-US" dirty="0"/>
              <a:t>For miss penalty of 200, memory stall cycles = 2%  200 + 36% x 4% x 200 = 6.88 so that </a:t>
            </a:r>
            <a:r>
              <a:rPr lang="en-US" dirty="0" err="1"/>
              <a:t>CPIstall</a:t>
            </a:r>
            <a:r>
              <a:rPr lang="en-US" dirty="0"/>
              <a:t> = 8.88</a:t>
            </a:r>
          </a:p>
          <a:p>
            <a:endParaRPr lang="en-US" dirty="0"/>
          </a:p>
          <a:p>
            <a:r>
              <a:rPr lang="en-US" dirty="0"/>
              <a:t>This assumes that hit time </a:t>
            </a:r>
            <a:r>
              <a:rPr lang="en-US" dirty="0" smtClean="0"/>
              <a:t>(so hit time is 1 cycle) is </a:t>
            </a:r>
            <a:r>
              <a:rPr lang="en-US" dirty="0"/>
              <a:t>not a factor in determining cache performance.  A larger cache would have a longer access time (if a lower miss rate), meaning either a slower clock cycle or more stages in the pipeline for memory access.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Rectangle 2"/>
          <p:cNvSpPr>
            <a:spLocks noGrp="1" noRot="1" noChangeAspect="1" noChangeArrowheads="1" noTextEdit="1"/>
          </p:cNvSpPr>
          <p:nvPr>
            <p:ph type="sldImg"/>
          </p:nvPr>
        </p:nvSpPr>
        <p:spPr/>
      </p:sp>
      <p:sp>
        <p:nvSpPr>
          <p:cNvPr id="1718275" name="Rectangle 3"/>
          <p:cNvSpPr>
            <a:spLocks noGrp="1" noChangeArrowheads="1"/>
          </p:cNvSpPr>
          <p:nvPr>
            <p:ph type="body" idx="1"/>
          </p:nvPr>
        </p:nvSpPr>
        <p:spPr>
          <a:ln/>
        </p:spPr>
        <p:txBody>
          <a:bodyPr/>
          <a:lstStyle/>
          <a:p>
            <a:r>
              <a:rPr lang="en-US"/>
              <a:t>Also reduces cache miss penalty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47</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48</a:t>
            </a:fld>
            <a:endParaRPr 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body" idx="1"/>
          </p:nvPr>
        </p:nvSpPr>
        <p:spPr>
          <a:xfrm>
            <a:off x="516434" y="4343704"/>
            <a:ext cx="5909964" cy="4113892"/>
          </a:xfrm>
          <a:noFill/>
          <a:ln>
            <a:noFill/>
          </a:ln>
        </p:spPr>
        <p:txBody>
          <a:bodyPr lIns="90480" tIns="44446" rIns="90480" bIns="44446"/>
          <a:lstStyle/>
          <a:p>
            <a:endParaRPr lang="en-US" dirty="0"/>
          </a:p>
          <a:p>
            <a:r>
              <a:rPr lang="en-US" dirty="0"/>
              <a:t>No fancy replacement policy is needed for the direct mapped cache. </a:t>
            </a:r>
          </a:p>
          <a:p>
            <a:r>
              <a:rPr lang="en-US" dirty="0"/>
              <a:t>As a matter of fact, that is what cause direct mapped trouble to begin with: only one place to go in the cache--causes conflict misses.</a:t>
            </a:r>
          </a:p>
          <a:p>
            <a:endParaRPr lang="en-US" dirty="0"/>
          </a:p>
          <a:p>
            <a:r>
              <a:rPr lang="en-US" dirty="0"/>
              <a:t>No fancy replacement policy is needed for the direct mapped cache. </a:t>
            </a:r>
          </a:p>
          <a:p>
            <a:r>
              <a:rPr lang="en-US" dirty="0"/>
              <a:t>As a matter of fact, that is what cause direct mapped trouble to begin with: only one place to go in the cache--causes conflict misses.</a:t>
            </a:r>
          </a:p>
          <a:p>
            <a:endParaRPr lang="en-US" dirty="0"/>
          </a:p>
          <a:p>
            <a:r>
              <a:rPr lang="en-US" dirty="0"/>
              <a:t>Besides working at Sun, I also teach people how to fly whenever I have time.</a:t>
            </a:r>
          </a:p>
          <a:p>
            <a:r>
              <a:rPr lang="en-US" dirty="0"/>
              <a:t>Statistic have shown that if a pilot crashed after an engine failure, he or she is more likely to get killed in a multi-engine light airplane than a single engine airplane.</a:t>
            </a:r>
          </a:p>
          <a:p>
            <a:r>
              <a:rPr lang="en-US" dirty="0"/>
              <a:t>The joke among us flight instructors is that: sure, when the engine quit in a single engine stops, you have one option: sooner or later, you land.  Probably sooner.</a:t>
            </a:r>
          </a:p>
          <a:p>
            <a:r>
              <a:rPr lang="en-US" dirty="0"/>
              <a:t>But in a multi-engine airplane with one engine stops, you have a lot of options.  It is the need to make a decision that kills those people.</a:t>
            </a:r>
          </a:p>
          <a:p>
            <a:endParaRPr lang="en-US" dirty="0"/>
          </a:p>
        </p:txBody>
      </p:sp>
      <p:sp>
        <p:nvSpPr>
          <p:cNvPr id="1655811" name="Rectangle 3"/>
          <p:cNvSpPr>
            <a:spLocks noGrp="1" noRot="1" noChangeAspect="1" noChangeArrowheads="1" noTextEdit="1"/>
          </p:cNvSpPr>
          <p:nvPr>
            <p:ph type="sldImg"/>
          </p:nvPr>
        </p:nvSpPr>
        <p:spPr>
          <a:xfrm>
            <a:off x="1163638" y="590550"/>
            <a:ext cx="4546600" cy="3411538"/>
          </a:xfr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Rectangle 2"/>
          <p:cNvSpPr>
            <a:spLocks noGrp="1" noRot="1" noChangeAspect="1" noChangeArrowheads="1" noTextEdit="1"/>
          </p:cNvSpPr>
          <p:nvPr>
            <p:ph type="sldImg"/>
          </p:nvPr>
        </p:nvSpPr>
        <p:spPr/>
      </p:sp>
      <p:sp>
        <p:nvSpPr>
          <p:cNvPr id="1713155" name="Rectangle 3"/>
          <p:cNvSpPr>
            <a:spLocks noGrp="1" noChangeArrowheads="1"/>
          </p:cNvSpPr>
          <p:nvPr>
            <p:ph type="body" idx="1"/>
          </p:nvPr>
        </p:nvSpPr>
        <p:spPr>
          <a:ln/>
        </p:spPr>
        <p:txBody>
          <a:bodyPr/>
          <a:lstStyle/>
          <a:p>
            <a:r>
              <a:rPr lang="en-US" dirty="0"/>
              <a:t>Global miss rate – the fraction of references that miss in all levels of a multilevel cache.  The global miss rate dictates how often we must access the main memory.</a:t>
            </a:r>
          </a:p>
          <a:p>
            <a:r>
              <a:rPr lang="en-US" dirty="0"/>
              <a:t>Local miss rate – the fraction of references to one level of a cache that miss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r>
              <a:rPr lang="en-AU"/>
              <a:t>Morgan Kaufmann Publishers</a:t>
            </a:r>
          </a:p>
        </p:txBody>
      </p:sp>
      <p:sp>
        <p:nvSpPr>
          <p:cNvPr id="96259" name="Rectangle 3"/>
          <p:cNvSpPr>
            <a:spLocks noGrp="1" noChangeArrowheads="1"/>
          </p:cNvSpPr>
          <p:nvPr>
            <p:ph type="dt" sz="quarter" idx="1"/>
          </p:nvPr>
        </p:nvSpPr>
        <p:spPr>
          <a:noFill/>
        </p:spPr>
        <p:txBody>
          <a:bodyPr/>
          <a:lstStyle/>
          <a:p>
            <a:fld id="{0F292F83-EC46-0542-AE03-95B887C868F6}" type="datetime3">
              <a:rPr lang="en-AU"/>
              <a:pPr/>
              <a:t>7 October 2013</a:t>
            </a:fld>
            <a:endParaRPr lang="en-AU"/>
          </a:p>
        </p:txBody>
      </p:sp>
      <p:sp>
        <p:nvSpPr>
          <p:cNvPr id="96260"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6261" name="Rectangle 7"/>
          <p:cNvSpPr>
            <a:spLocks noGrp="1" noChangeArrowheads="1"/>
          </p:cNvSpPr>
          <p:nvPr>
            <p:ph type="sldNum" sz="quarter" idx="5"/>
          </p:nvPr>
        </p:nvSpPr>
        <p:spPr>
          <a:noFill/>
        </p:spPr>
        <p:txBody>
          <a:bodyPr/>
          <a:lstStyle/>
          <a:p>
            <a:fld id="{226B5ED9-2239-1C4B-B7A8-1684B4CC7362}" type="slidenum">
              <a:rPr lang="en-AU"/>
              <a:pPr/>
              <a:t>54</a:t>
            </a:fld>
            <a:endParaRPr lang="en-AU"/>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AU"/>
              <a:t>Morgan Kaufmann Publishers</a:t>
            </a:r>
          </a:p>
        </p:txBody>
      </p:sp>
      <p:sp>
        <p:nvSpPr>
          <p:cNvPr id="98307" name="Rectangle 3"/>
          <p:cNvSpPr>
            <a:spLocks noGrp="1" noChangeArrowheads="1"/>
          </p:cNvSpPr>
          <p:nvPr>
            <p:ph type="dt" sz="quarter" idx="1"/>
          </p:nvPr>
        </p:nvSpPr>
        <p:spPr>
          <a:noFill/>
        </p:spPr>
        <p:txBody>
          <a:bodyPr/>
          <a:lstStyle/>
          <a:p>
            <a:fld id="{6E03FA73-3DC1-7D44-8893-C01ACF859D6D}" type="datetime3">
              <a:rPr lang="en-AU"/>
              <a:pPr/>
              <a:t>7 October 2013</a:t>
            </a:fld>
            <a:endParaRPr lang="en-AU"/>
          </a:p>
        </p:txBody>
      </p:sp>
      <p:sp>
        <p:nvSpPr>
          <p:cNvPr id="98308"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8309" name="Rectangle 7"/>
          <p:cNvSpPr>
            <a:spLocks noGrp="1" noChangeArrowheads="1"/>
          </p:cNvSpPr>
          <p:nvPr>
            <p:ph type="sldNum" sz="quarter" idx="5"/>
          </p:nvPr>
        </p:nvSpPr>
        <p:spPr>
          <a:noFill/>
        </p:spPr>
        <p:txBody>
          <a:bodyPr/>
          <a:lstStyle/>
          <a:p>
            <a:fld id="{B3221591-D3D7-CB41-861C-C798F3F8BDFB}" type="slidenum">
              <a:rPr lang="en-AU"/>
              <a:pPr/>
              <a:t>55</a:t>
            </a:fld>
            <a:endParaRPr lang="en-AU"/>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sets, n/2</a:t>
            </a:r>
            <a:r>
              <a:rPr lang="en-US" baseline="0" dirty="0" smtClean="0"/>
              <a:t> places where a block can be placed, n/2 comparators</a:t>
            </a:r>
          </a:p>
          <a:p>
            <a:r>
              <a:rPr lang="en-US" baseline="0" dirty="0" err="1" smtClean="0"/>
              <a:t>E.g</a:t>
            </a:r>
            <a:r>
              <a:rPr lang="en-US" baseline="0" dirty="0" smtClean="0"/>
              <a:t>, even vs. odd blocks …</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10</a:t>
            </a:fld>
            <a:endParaRPr lang="en-US"/>
          </a:p>
        </p:txBody>
      </p:sp>
    </p:spTree>
    <p:extLst>
      <p:ext uri="{BB962C8B-B14F-4D97-AF65-F5344CB8AC3E}">
        <p14:creationId xmlns:p14="http://schemas.microsoft.com/office/powerpoint/2010/main" val="5873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Rot="1" noChangeAspect="1" noChangeArrowheads="1" noTextEdit="1"/>
          </p:cNvSpPr>
          <p:nvPr>
            <p:ph type="sldImg"/>
          </p:nvPr>
        </p:nvSpPr>
        <p:spPr>
          <a:xfrm>
            <a:off x="1162050" y="587375"/>
            <a:ext cx="4552950" cy="3416300"/>
          </a:xfrm>
        </p:spPr>
      </p:sp>
      <p:sp>
        <p:nvSpPr>
          <p:cNvPr id="1593347" name="Rectangle 3"/>
          <p:cNvSpPr>
            <a:spLocks noGrp="1" noChangeArrowheads="1"/>
          </p:cNvSpPr>
          <p:nvPr>
            <p:ph type="body" idx="1"/>
          </p:nvPr>
        </p:nvSpPr>
        <p:spPr>
          <a:xfrm>
            <a:off x="516434" y="4343704"/>
            <a:ext cx="5909964" cy="4113892"/>
          </a:xfrm>
          <a:ln/>
        </p:spPr>
        <p:txBody>
          <a:bodyPr lIns="91422" tIns="45711" rIns="91422" bIns="45711"/>
          <a:lstStyle/>
          <a:p>
            <a:r>
              <a:rPr lang="en-US"/>
              <a:t>For class handout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1162050" y="587375"/>
            <a:ext cx="455295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F1795A-364A-1441-81DF-2CA2F748AF29}"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307E8-DAD4-1F4B-8FAA-B3765370EEB9}"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EB16-8B1A-6446-B8F5-077068E782B5}"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95600" name="Image" r:id="rId3" imgW="10057143" imgH="1269841" progId="">
                  <p:embed/>
                </p:oleObj>
              </mc:Choice>
              <mc:Fallback>
                <p:oleObj name="Image" r:id="rId3" imgW="10057143" imgH="1269841"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40D16C-B2D2-5948-AC09-A0405E6AF020}"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B0FAE-C2B6-1C40-AC25-5096DD6B048E}" type="datetime1">
              <a:rPr lang="en-US" smtClean="0"/>
              <a:pPr/>
              <a:t>10/7/13</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CA839-AD31-BE43-927B-F3C51D3F957A}" type="datetime1">
              <a:rPr lang="en-US" smtClean="0"/>
              <a:pPr/>
              <a:t>10/7/13</a:t>
            </a:fld>
            <a:endParaRPr lang="en-US"/>
          </a:p>
        </p:txBody>
      </p:sp>
      <p:sp>
        <p:nvSpPr>
          <p:cNvPr id="8" name="Footer Placeholder 7"/>
          <p:cNvSpPr>
            <a:spLocks noGrp="1"/>
          </p:cNvSpPr>
          <p:nvPr>
            <p:ph type="ftr" sz="quarter" idx="11"/>
          </p:nvPr>
        </p:nvSpPr>
        <p:spPr/>
        <p:txBody>
          <a:bodyPr/>
          <a:lstStyle/>
          <a:p>
            <a:r>
              <a:rPr lang="en-US" dirty="0" smtClean="0"/>
              <a:t>Fall 2013 -- Lecture #12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A9D5F-C510-2D44-ACB9-DBCABE77199B}" type="datetime1">
              <a:rPr lang="en-US" smtClean="0"/>
              <a:pPr/>
              <a:t>10/7/13</a:t>
            </a:fld>
            <a:endParaRPr lang="en-US"/>
          </a:p>
        </p:txBody>
      </p:sp>
      <p:sp>
        <p:nvSpPr>
          <p:cNvPr id="4" name="Footer Placeholder 3"/>
          <p:cNvSpPr>
            <a:spLocks noGrp="1"/>
          </p:cNvSpPr>
          <p:nvPr>
            <p:ph type="ftr" sz="quarter" idx="11"/>
          </p:nvPr>
        </p:nvSpPr>
        <p:spPr/>
        <p:txBody>
          <a:bodyPr/>
          <a:lstStyle/>
          <a:p>
            <a:r>
              <a:rPr lang="en-US" dirty="0" smtClean="0"/>
              <a:t>Fall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AF9E6-4EF1-4947-8714-FE7038C851D7}" type="datetime1">
              <a:rPr lang="en-US" smtClean="0"/>
              <a:pPr/>
              <a:t>10/7/13</a:t>
            </a:fld>
            <a:endParaRPr lang="en-US"/>
          </a:p>
        </p:txBody>
      </p:sp>
      <p:sp>
        <p:nvSpPr>
          <p:cNvPr id="3" name="Footer Placeholder 2"/>
          <p:cNvSpPr>
            <a:spLocks noGrp="1"/>
          </p:cNvSpPr>
          <p:nvPr>
            <p:ph type="ftr" sz="quarter" idx="11"/>
          </p:nvPr>
        </p:nvSpPr>
        <p:spPr/>
        <p:txBody>
          <a:bodyPr/>
          <a:lstStyle/>
          <a:p>
            <a:r>
              <a:rPr lang="en-US" dirty="0" smtClean="0"/>
              <a:t>Fall 2013 -- Lecture #12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834A7-8E1E-744C-8485-C0F00F06EA18}" type="datetime1">
              <a:rPr lang="en-US" smtClean="0"/>
              <a:pPr/>
              <a:t>10/7/13</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FD3D5-F3EE-D74B-9B00-3A6B452C5626}" type="datetime1">
              <a:rPr lang="en-US" smtClean="0"/>
              <a:pPr/>
              <a:t>10/7/13</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433F2-5B0C-4B43-A3BB-51E5218FD0BC}" type="datetime1">
              <a:rPr lang="en-US" smtClean="0"/>
              <a:pPr/>
              <a:t>10/7/13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4.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Caches</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Instructors:</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2013 -- Lecture #12</a:t>
            </a:r>
            <a:endParaRPr lang="en-US" dirty="0"/>
          </a:p>
        </p:txBody>
      </p:sp>
      <p:sp>
        <p:nvSpPr>
          <p:cNvPr id="9" name="Date Placeholder 8"/>
          <p:cNvSpPr>
            <a:spLocks noGrp="1"/>
          </p:cNvSpPr>
          <p:nvPr>
            <p:ph type="dt" sz="half" idx="10"/>
          </p:nvPr>
        </p:nvSpPr>
        <p:spPr/>
        <p:txBody>
          <a:bodyPr/>
          <a:lstStyle/>
          <a:p>
            <a:fld id="{C3C138D6-9E70-7C44-8542-CC3AAEBAF94D}" type="datetime1">
              <a:rPr lang="en-US" smtClean="0"/>
              <a:pPr/>
              <a:t>10/7/13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3795491" cy="1143000"/>
          </a:xfrm>
        </p:spPr>
        <p:txBody>
          <a:bodyPr>
            <a:normAutofit fontScale="90000"/>
          </a:bodyPr>
          <a:lstStyle/>
          <a:p>
            <a:r>
              <a:rPr lang="en-US" dirty="0" smtClean="0"/>
              <a:t>Hardware Cost of Cache</a:t>
            </a:r>
            <a:endParaRPr lang="en-US" dirty="0"/>
          </a:p>
        </p:txBody>
      </p:sp>
      <p:sp>
        <p:nvSpPr>
          <p:cNvPr id="9" name="Content Placeholder 8"/>
          <p:cNvSpPr>
            <a:spLocks noGrp="1"/>
          </p:cNvSpPr>
          <p:nvPr>
            <p:ph idx="1"/>
          </p:nvPr>
        </p:nvSpPr>
        <p:spPr>
          <a:xfrm>
            <a:off x="228600" y="1600200"/>
            <a:ext cx="4123719" cy="4525963"/>
          </a:xfrm>
        </p:spPr>
        <p:txBody>
          <a:bodyPr>
            <a:normAutofit lnSpcReduction="10000"/>
          </a:bodyPr>
          <a:lstStyle/>
          <a:p>
            <a:r>
              <a:rPr lang="en-US" dirty="0" smtClean="0"/>
              <a:t>Need to compare every tag to the Processor address</a:t>
            </a:r>
          </a:p>
          <a:p>
            <a:r>
              <a:rPr lang="en-US" dirty="0" smtClean="0"/>
              <a:t>Comparators are expensive</a:t>
            </a:r>
          </a:p>
          <a:p>
            <a:r>
              <a:rPr lang="en-US" dirty="0" smtClean="0"/>
              <a:t>Optimization: 2 sets =&gt; ½ comparators</a:t>
            </a:r>
          </a:p>
          <a:p>
            <a:r>
              <a:rPr lang="en-US" dirty="0" smtClean="0"/>
              <a:t>1 Address bit selects which set</a:t>
            </a:r>
          </a:p>
          <a:p>
            <a:pPr lvl="1">
              <a:buNone/>
            </a:pPr>
            <a:endParaRPr lang="en-US" dirty="0" smtClean="0"/>
          </a:p>
          <a:p>
            <a:pPr lvl="1"/>
            <a:endParaRPr lang="en-US" dirty="0"/>
          </a:p>
        </p:txBody>
      </p:sp>
      <p:sp>
        <p:nvSpPr>
          <p:cNvPr id="5" name="Date Placeholder 4"/>
          <p:cNvSpPr>
            <a:spLocks noGrp="1"/>
          </p:cNvSpPr>
          <p:nvPr>
            <p:ph type="dt" sz="half" idx="10"/>
          </p:nvPr>
        </p:nvSpPr>
        <p:spPr/>
        <p:txBody>
          <a:bodyPr/>
          <a:lstStyle/>
          <a:p>
            <a:fld id="{D4D2B3C2-FBC3-0A41-BADD-63CB73ACD8E2}" type="datetime1">
              <a:rPr lang="en-US" smtClean="0"/>
              <a:pPr/>
              <a:t>10/7/13</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10</a:t>
            </a:fld>
            <a:endParaRPr lang="en-US"/>
          </a:p>
        </p:txBody>
      </p:sp>
      <p:sp>
        <p:nvSpPr>
          <p:cNvPr id="10" name="Slide Number Placeholder 4"/>
          <p:cNvSpPr txBox="1">
            <a:spLocks/>
          </p:cNvSpPr>
          <p:nvPr/>
        </p:nvSpPr>
        <p:spPr>
          <a:xfrm>
            <a:off x="6695908" y="6299275"/>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10"/>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cxnSp>
        <p:nvCxnSpPr>
          <p:cNvPr id="14" name="Straight Arrow Connector 13"/>
          <p:cNvCxnSpPr>
            <a:endCxn id="12" idx="0"/>
          </p:cNvCxnSpPr>
          <p:nvPr/>
        </p:nvCxnSpPr>
        <p:spPr>
          <a:xfrm rot="16200000" flipH="1">
            <a:off x="4877132" y="2586242"/>
            <a:ext cx="1455430" cy="2140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3" idx="0"/>
          </p:cNvCxnSpPr>
          <p:nvPr/>
        </p:nvCxnSpPr>
        <p:spPr>
          <a:xfrm rot="16200000" flipH="1">
            <a:off x="6743041" y="2561272"/>
            <a:ext cx="1526774" cy="2"/>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52481" y="1897767"/>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grpSp>
        <p:nvGrpSpPr>
          <p:cNvPr id="33" name="Group 32"/>
          <p:cNvGrpSpPr/>
          <p:nvPr/>
        </p:nvGrpSpPr>
        <p:grpSpPr>
          <a:xfrm>
            <a:off x="5251645" y="3324660"/>
            <a:ext cx="3524883" cy="499412"/>
            <a:chOff x="5251645" y="3324660"/>
            <a:chExt cx="3524883" cy="499412"/>
          </a:xfrm>
        </p:grpSpPr>
        <p:sp>
          <p:nvSpPr>
            <p:cNvPr id="12" name="Rectangle 11"/>
            <p:cNvSpPr/>
            <p:nvPr/>
          </p:nvSpPr>
          <p:spPr>
            <a:xfrm>
              <a:off x="5251645" y="3324660"/>
              <a:ext cx="727810" cy="4994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13" name="Rectangle 12"/>
            <p:cNvSpPr/>
            <p:nvPr/>
          </p:nvSpPr>
          <p:spPr>
            <a:xfrm>
              <a:off x="6236329" y="3324660"/>
              <a:ext cx="2540199" cy="4994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sp>
        <p:nvSpPr>
          <p:cNvPr id="17" name="TextBox 16"/>
          <p:cNvSpPr txBox="1"/>
          <p:nvPr/>
        </p:nvSpPr>
        <p:spPr>
          <a:xfrm>
            <a:off x="6488626" y="1954843"/>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18" name="Rectangle 17"/>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324600"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22" name="TextBox 21"/>
          <p:cNvSpPr txBox="1"/>
          <p:nvPr/>
        </p:nvSpPr>
        <p:spPr>
          <a:xfrm>
            <a:off x="4519256" y="5289212"/>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3" name="TextBox 22"/>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4" name="Rectangle 23"/>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25" name="Straight Arrow Connector 24"/>
          <p:cNvCxnSpPr>
            <a:stCxn id="36" idx="2"/>
          </p:cNvCxnSpPr>
          <p:nvPr/>
        </p:nvCxnSpPr>
        <p:spPr>
          <a:xfrm flipH="1">
            <a:off x="7543800" y="4718454"/>
            <a:ext cx="15134" cy="130134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5304150" y="4219043"/>
            <a:ext cx="3524883" cy="499412"/>
            <a:chOff x="5251645" y="3324660"/>
            <a:chExt cx="3524883" cy="499412"/>
          </a:xfrm>
        </p:grpSpPr>
        <p:sp>
          <p:nvSpPr>
            <p:cNvPr id="35" name="Rectangle 34"/>
            <p:cNvSpPr/>
            <p:nvPr/>
          </p:nvSpPr>
          <p:spPr>
            <a:xfrm>
              <a:off x="5251645" y="3324660"/>
              <a:ext cx="727810" cy="4994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36" name="Rectangle 35"/>
            <p:cNvSpPr/>
            <p:nvPr/>
          </p:nvSpPr>
          <p:spPr>
            <a:xfrm>
              <a:off x="6236329" y="3324660"/>
              <a:ext cx="2540199" cy="4994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cxnSp>
        <p:nvCxnSpPr>
          <p:cNvPr id="42" name="Straight Connector 41"/>
          <p:cNvCxnSpPr/>
          <p:nvPr/>
        </p:nvCxnSpPr>
        <p:spPr>
          <a:xfrm>
            <a:off x="7492158" y="2782440"/>
            <a:ext cx="129864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8162965" y="3410270"/>
            <a:ext cx="1212859" cy="1427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7477887" y="3938223"/>
            <a:ext cx="1284371" cy="14269"/>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H="1">
            <a:off x="7348677" y="4053167"/>
            <a:ext cx="271900" cy="1347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89566" y="2834957"/>
            <a:ext cx="518326"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5504027" y="3396012"/>
            <a:ext cx="1160344" cy="9696"/>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flipV="1">
            <a:off x="5618108" y="3952490"/>
            <a:ext cx="446973" cy="9713"/>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6200000" flipH="1">
            <a:off x="5503168" y="4119953"/>
            <a:ext cx="271900" cy="1347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5094668" y="2953667"/>
            <a:ext cx="49947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a:off x="4317009" y="3727447"/>
            <a:ext cx="1541044" cy="14271"/>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35" idx="1"/>
          </p:cNvCxnSpPr>
          <p:nvPr/>
        </p:nvCxnSpPr>
        <p:spPr>
          <a:xfrm flipV="1">
            <a:off x="5108938" y="4468749"/>
            <a:ext cx="195212" cy="40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2" idx="1"/>
          </p:cNvCxnSpPr>
          <p:nvPr/>
        </p:nvCxnSpPr>
        <p:spPr>
          <a:xfrm flipV="1">
            <a:off x="5094667" y="3574366"/>
            <a:ext cx="156978" cy="1212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4061667" y="3206814"/>
            <a:ext cx="4972358" cy="1581097"/>
            <a:chOff x="4061667" y="3206814"/>
            <a:chExt cx="4972358" cy="1581097"/>
          </a:xfrm>
        </p:grpSpPr>
        <p:grpSp>
          <p:nvGrpSpPr>
            <p:cNvPr id="49" name="Group 48"/>
            <p:cNvGrpSpPr/>
            <p:nvPr/>
          </p:nvGrpSpPr>
          <p:grpSpPr>
            <a:xfrm>
              <a:off x="4061667" y="3206814"/>
              <a:ext cx="4966888" cy="662489"/>
              <a:chOff x="4061667" y="3206814"/>
              <a:chExt cx="4966888" cy="662489"/>
            </a:xfrm>
          </p:grpSpPr>
          <p:sp>
            <p:nvSpPr>
              <p:cNvPr id="37" name="Left Brace 36"/>
              <p:cNvSpPr/>
              <p:nvPr/>
            </p:nvSpPr>
            <p:spPr>
              <a:xfrm>
                <a:off x="4880299"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4061667" y="3276448"/>
                <a:ext cx="909824" cy="523220"/>
              </a:xfrm>
              <a:prstGeom prst="rect">
                <a:avLst/>
              </a:prstGeom>
              <a:noFill/>
            </p:spPr>
            <p:txBody>
              <a:bodyPr wrap="none" rtlCol="0">
                <a:spAutoFit/>
              </a:bodyPr>
              <a:lstStyle/>
              <a:p>
                <a:r>
                  <a:rPr lang="en-US" sz="2800" dirty="0" smtClean="0">
                    <a:solidFill>
                      <a:srgbClr val="FF0000"/>
                    </a:solidFill>
                  </a:rPr>
                  <a:t>Set 0</a:t>
                </a:r>
                <a:endParaRPr lang="en-US" sz="2800" dirty="0">
                  <a:solidFill>
                    <a:srgbClr val="FF0000"/>
                  </a:solidFill>
                </a:endParaRPr>
              </a:p>
            </p:txBody>
          </p:sp>
          <p:sp>
            <p:nvSpPr>
              <p:cNvPr id="40" name="Left Brace 39"/>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4067137" y="4125422"/>
              <a:ext cx="4966888" cy="662489"/>
              <a:chOff x="4061667" y="3206814"/>
              <a:chExt cx="4966888" cy="662489"/>
            </a:xfrm>
          </p:grpSpPr>
          <p:sp>
            <p:nvSpPr>
              <p:cNvPr id="52" name="Left Brace 51"/>
              <p:cNvSpPr/>
              <p:nvPr/>
            </p:nvSpPr>
            <p:spPr>
              <a:xfrm>
                <a:off x="4880299"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4061667" y="3276448"/>
                <a:ext cx="909824" cy="523220"/>
              </a:xfrm>
              <a:prstGeom prst="rect">
                <a:avLst/>
              </a:prstGeom>
              <a:noFill/>
            </p:spPr>
            <p:txBody>
              <a:bodyPr wrap="none" rtlCol="0">
                <a:spAutoFit/>
              </a:bodyPr>
              <a:lstStyle/>
              <a:p>
                <a:r>
                  <a:rPr lang="en-US" sz="2800" dirty="0" smtClean="0">
                    <a:solidFill>
                      <a:srgbClr val="FF0000"/>
                    </a:solidFill>
                  </a:rPr>
                  <a:t>Set 1</a:t>
                </a:r>
                <a:endParaRPr lang="en-US" sz="2800" dirty="0">
                  <a:solidFill>
                    <a:srgbClr val="FF0000"/>
                  </a:solidFill>
                </a:endParaRPr>
              </a:p>
            </p:txBody>
          </p:sp>
          <p:sp>
            <p:nvSpPr>
              <p:cNvPr id="56" name="Left Brace 55"/>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cxnSp>
        <p:nvCxnSpPr>
          <p:cNvPr id="46" name="Straight Arrow Connector 45"/>
          <p:cNvCxnSpPr/>
          <p:nvPr/>
        </p:nvCxnSpPr>
        <p:spPr>
          <a:xfrm>
            <a:off x="5715000" y="4724400"/>
            <a:ext cx="0" cy="1295400"/>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eaLnBrk="1" fontAlgn="auto" hangingPunct="1">
              <a:spcAft>
                <a:spcPts val="0"/>
              </a:spcAft>
              <a:buClr>
                <a:schemeClr val="tx1"/>
              </a:buClr>
              <a:buFont typeface="Arial"/>
              <a:buChar char="•"/>
              <a:defRPr/>
            </a:pPr>
            <a:r>
              <a:rPr lang="en-US" dirty="0" smtClean="0">
                <a:solidFill>
                  <a:srgbClr val="0000FF"/>
                </a:solidFill>
              </a:rPr>
              <a:t>Set Index</a:t>
            </a:r>
            <a:r>
              <a:rPr lang="en-US" dirty="0" smtClean="0"/>
              <a:t>: Selects which set</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r>
              <a:rPr lang="en-US" dirty="0" smtClean="0"/>
              <a:t>Size of Index = log2 (number of sets)</a:t>
            </a:r>
          </a:p>
          <a:p>
            <a:r>
              <a:rPr lang="en-US" dirty="0" smtClean="0"/>
              <a:t>Size of Tag = Address size – Size of Index </a:t>
            </a:r>
            <a:br>
              <a:rPr lang="en-US" dirty="0" smtClean="0"/>
            </a:br>
            <a:r>
              <a:rPr lang="en-US" dirty="0" smtClean="0"/>
              <a:t>– log2 (number of bytes/block)</a:t>
            </a:r>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3657599"/>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5" name="Date Placeholder 14"/>
          <p:cNvSpPr>
            <a:spLocks noGrp="1"/>
          </p:cNvSpPr>
          <p:nvPr>
            <p:ph type="dt" sz="half" idx="10"/>
          </p:nvPr>
        </p:nvSpPr>
        <p:spPr/>
        <p:txBody>
          <a:bodyPr/>
          <a:lstStyle/>
          <a:p>
            <a:fld id="{775C4A05-E4A8-F249-B30C-3C6E7C0E9D3F}" type="datetime1">
              <a:rPr lang="en-US" smtClean="0"/>
              <a:pPr/>
              <a:t>10/7/13</a:t>
            </a:fld>
            <a:endParaRPr lang="en-US" dirty="0"/>
          </a:p>
        </p:txBody>
      </p:sp>
      <p:sp>
        <p:nvSpPr>
          <p:cNvPr id="16" name="Slide Number Placeholder 15"/>
          <p:cNvSpPr>
            <a:spLocks noGrp="1"/>
          </p:cNvSpPr>
          <p:nvPr>
            <p:ph type="sldNum" sz="quarter" idx="12"/>
          </p:nvPr>
        </p:nvSpPr>
        <p:spPr/>
        <p:txBody>
          <a:bodyPr/>
          <a:lstStyle/>
          <a:p>
            <a:fld id="{3CC63E4C-4642-794D-A2FD-70F6B81535F5}" type="slidenum">
              <a:rPr lang="en-US" smtClean="0"/>
              <a:pPr/>
              <a:t>11</a:t>
            </a:fld>
            <a:endParaRPr lang="en-US" dirty="0"/>
          </a:p>
        </p:txBody>
      </p:sp>
      <p:sp>
        <p:nvSpPr>
          <p:cNvPr id="17" name="Footer Placeholder 16"/>
          <p:cNvSpPr>
            <a:spLocks noGrp="1"/>
          </p:cNvSpPr>
          <p:nvPr>
            <p:ph type="ftr" sz="quarter" idx="11"/>
          </p:nvPr>
        </p:nvSpPr>
        <p:spPr/>
        <p:txBody>
          <a:bodyPr/>
          <a:lstStyle/>
          <a:p>
            <a:r>
              <a:rPr lang="en-US" dirty="0" smtClean="0"/>
              <a:t>Fall 2013 -- Lecture #12</a:t>
            </a:r>
            <a:endParaRPr lang="en-US" dirty="0"/>
          </a:p>
        </p:txBody>
      </p:sp>
      <p:cxnSp>
        <p:nvCxnSpPr>
          <p:cNvPr id="18" name="Straight Arrow Connector 17"/>
          <p:cNvCxnSpPr/>
          <p:nvPr/>
        </p:nvCxnSpPr>
        <p:spPr>
          <a:xfrm>
            <a:off x="838200" y="3581400"/>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3182140"/>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Limit to # of </a:t>
            </a:r>
            <a:r>
              <a:rPr lang="en-US" dirty="0"/>
              <a:t>S</a:t>
            </a:r>
            <a:r>
              <a:rPr lang="en-US" dirty="0" smtClean="0"/>
              <a:t>ets?</a:t>
            </a:r>
          </a:p>
        </p:txBody>
      </p:sp>
      <p:sp>
        <p:nvSpPr>
          <p:cNvPr id="3" name="Content Placeholder 2"/>
          <p:cNvSpPr>
            <a:spLocks noGrp="1"/>
          </p:cNvSpPr>
          <p:nvPr>
            <p:ph idx="1"/>
          </p:nvPr>
        </p:nvSpPr>
        <p:spPr>
          <a:xfrm>
            <a:off x="457200" y="1600200"/>
            <a:ext cx="8229600" cy="4992041"/>
          </a:xfrm>
        </p:spPr>
        <p:txBody>
          <a:bodyPr>
            <a:normAutofit/>
          </a:bodyPr>
          <a:lstStyle/>
          <a:p>
            <a:pPr lvl="0">
              <a:defRPr/>
            </a:pPr>
            <a:r>
              <a:rPr lang="en-US" dirty="0" smtClean="0"/>
              <a:t>Can save more comparators if have more than 2 sets</a:t>
            </a:r>
          </a:p>
          <a:p>
            <a:r>
              <a:rPr lang="en-US" dirty="0" smtClean="0"/>
              <a:t>Limit: As Many Sets as Cache Blocks – only needs one comparator!</a:t>
            </a:r>
          </a:p>
          <a:p>
            <a:r>
              <a:rPr lang="en-US" dirty="0" smtClean="0"/>
              <a:t>Called “Direct-Mapped” Design</a:t>
            </a:r>
          </a:p>
          <a:p>
            <a:endParaRPr lang="en-US" dirty="0" smtClean="0"/>
          </a:p>
          <a:p>
            <a:endParaRPr lang="en-US" dirty="0" smtClean="0"/>
          </a:p>
        </p:txBody>
      </p:sp>
      <p:sp>
        <p:nvSpPr>
          <p:cNvPr id="4" name="Date Placeholder 3"/>
          <p:cNvSpPr>
            <a:spLocks noGrp="1"/>
          </p:cNvSpPr>
          <p:nvPr>
            <p:ph type="dt" sz="half" idx="10"/>
          </p:nvPr>
        </p:nvSpPr>
        <p:spPr/>
        <p:txBody>
          <a:bodyPr/>
          <a:lstStyle/>
          <a:p>
            <a:fld id="{36CA3329-73CD-9041-BDC9-06DF707DFCA5}"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grpSp>
        <p:nvGrpSpPr>
          <p:cNvPr id="17" name="Group 16"/>
          <p:cNvGrpSpPr/>
          <p:nvPr/>
        </p:nvGrpSpPr>
        <p:grpSpPr>
          <a:xfrm>
            <a:off x="1085590" y="4520571"/>
            <a:ext cx="7067810" cy="737229"/>
            <a:chOff x="838200" y="3657599"/>
            <a:chExt cx="7067810" cy="737229"/>
          </a:xfrm>
        </p:grpSpPr>
        <p:sp>
          <p:nvSpPr>
            <p:cNvPr id="18"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19"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0" name="Line 6"/>
            <p:cNvSpPr>
              <a:spLocks noChangeShapeType="1"/>
            </p:cNvSpPr>
            <p:nvPr/>
          </p:nvSpPr>
          <p:spPr bwMode="auto">
            <a:xfrm>
              <a:off x="4796354"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1"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2" name="Text Box 10"/>
            <p:cNvSpPr txBox="1">
              <a:spLocks noChangeArrowheads="1"/>
            </p:cNvSpPr>
            <p:nvPr/>
          </p:nvSpPr>
          <p:spPr bwMode="auto">
            <a:xfrm>
              <a:off x="5001711" y="3766915"/>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3"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Detail: Valid Bit</a:t>
            </a:r>
            <a:endParaRPr lang="en-US" dirty="0"/>
          </a:p>
        </p:txBody>
      </p:sp>
      <p:sp>
        <p:nvSpPr>
          <p:cNvPr id="3" name="Content Placeholder 2"/>
          <p:cNvSpPr>
            <a:spLocks noGrp="1"/>
          </p:cNvSpPr>
          <p:nvPr>
            <p:ph idx="1"/>
          </p:nvPr>
        </p:nvSpPr>
        <p:spPr/>
        <p:txBody>
          <a:bodyPr/>
          <a:lstStyle/>
          <a:p>
            <a:r>
              <a:rPr lang="en-US" dirty="0" smtClean="0"/>
              <a:t>When start a new program, cache does not have valid information for this program</a:t>
            </a:r>
          </a:p>
          <a:p>
            <a:r>
              <a:rPr lang="en-US" dirty="0" smtClean="0"/>
              <a:t>Need an indicator whether this tag entry is valid for this program</a:t>
            </a:r>
          </a:p>
          <a:p>
            <a:r>
              <a:rPr lang="en-US" dirty="0" smtClean="0"/>
              <a:t>Add a “valid bit” to the cache tag entry</a:t>
            </a:r>
          </a:p>
          <a:p>
            <a:pPr lvl="1"/>
            <a:r>
              <a:rPr lang="en-US" dirty="0" smtClean="0"/>
              <a:t>0 =&gt; cache miss, even if by chance, address = tag</a:t>
            </a:r>
          </a:p>
          <a:p>
            <a:pPr lvl="1"/>
            <a:r>
              <a:rPr lang="en-US" dirty="0" smtClean="0"/>
              <a:t>1 =&gt; cache hit, if processor address = tag</a:t>
            </a:r>
          </a:p>
          <a:p>
            <a:endParaRPr lang="en-US" dirty="0"/>
          </a:p>
        </p:txBody>
      </p:sp>
      <p:sp>
        <p:nvSpPr>
          <p:cNvPr id="4" name="Date Placeholder 3"/>
          <p:cNvSpPr>
            <a:spLocks noGrp="1"/>
          </p:cNvSpPr>
          <p:nvPr>
            <p:ph type="dt" sz="half" idx="10"/>
          </p:nvPr>
        </p:nvSpPr>
        <p:spPr/>
        <p:txBody>
          <a:bodyPr/>
          <a:lstStyle/>
          <a:p>
            <a:fld id="{A00B0173-CC39-214B-A155-C8A4E3D5620F}"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Review</a:t>
            </a:r>
          </a:p>
          <a:p>
            <a:r>
              <a:rPr lang="en-US" dirty="0" smtClean="0"/>
              <a:t>Direct Mapped Cache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Write Policy and AMAT</a:t>
            </a:r>
          </a:p>
          <a:p>
            <a:r>
              <a:rPr lang="en-US" dirty="0" smtClean="0">
                <a:solidFill>
                  <a:schemeClr val="bg1">
                    <a:lumMod val="65000"/>
                  </a:schemeClr>
                </a:solidFill>
              </a:rPr>
              <a:t>Technology Break</a:t>
            </a:r>
          </a:p>
          <a:p>
            <a:r>
              <a:rPr lang="en-US" dirty="0" smtClean="0">
                <a:solidFill>
                  <a:schemeClr val="bg1">
                    <a:lumMod val="65000"/>
                  </a:schemeClr>
                </a:solidFill>
              </a:rPr>
              <a:t>Multilevel Caches</a:t>
            </a:r>
          </a:p>
          <a:p>
            <a:r>
              <a:rPr lang="en-US" dirty="0" smtClean="0">
                <a:solidFill>
                  <a:schemeClr val="bg1">
                    <a:lumMod val="65000"/>
                  </a:schemeClr>
                </a:solidFill>
              </a:rPr>
              <a:t>And in Conclusion, …</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Tree>
    <p:extLst>
      <p:ext uri="{BB962C8B-B14F-4D97-AF65-F5344CB8AC3E}">
        <p14:creationId xmlns:p14="http://schemas.microsoft.com/office/powerpoint/2010/main" val="197397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noFill/>
          <a:ln/>
        </p:spPr>
        <p:txBody>
          <a:bodyPr lIns="90488" tIns="44450" rIns="90488" bIns="44450" anchor="ctr">
            <a:normAutofit/>
          </a:bodyPr>
          <a:lstStyle/>
          <a:p>
            <a:r>
              <a:rPr lang="en-US" dirty="0" smtClean="0"/>
              <a:t>Direct-Mapped </a:t>
            </a:r>
            <a:r>
              <a:rPr lang="en-US" dirty="0"/>
              <a:t>Cache Example</a:t>
            </a:r>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Block 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1066800" y="6079067"/>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1" name="Date Placeholder 60"/>
          <p:cNvSpPr>
            <a:spLocks noGrp="1"/>
          </p:cNvSpPr>
          <p:nvPr>
            <p:ph type="dt" sz="half" idx="10"/>
          </p:nvPr>
        </p:nvSpPr>
        <p:spPr/>
        <p:txBody>
          <a:bodyPr/>
          <a:lstStyle/>
          <a:p>
            <a:fld id="{0C59D2E2-17DD-BF4D-A2BC-B4539CF6C744}" type="datetime1">
              <a:rPr lang="en-US" smtClean="0"/>
              <a:pPr/>
              <a:t>10/7/13</a:t>
            </a:fld>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15</a:t>
            </a:fld>
            <a:endParaRPr lang="en-US" dirty="0"/>
          </a:p>
        </p:txBody>
      </p:sp>
      <p:sp>
        <p:nvSpPr>
          <p:cNvPr id="63" name="Footer Placeholder 62"/>
          <p:cNvSpPr>
            <a:spLocks noGrp="1"/>
          </p:cNvSpPr>
          <p:nvPr>
            <p:ph type="ftr" sz="quarter" idx="11"/>
          </p:nvPr>
        </p:nvSpPr>
        <p:spPr/>
        <p:txBody>
          <a:bodyPr/>
          <a:lstStyle/>
          <a:p>
            <a:r>
              <a:rPr lang="en-US" dirty="0" smtClean="0"/>
              <a:t>Fall 2013 -- Lecture #12</a:t>
            </a:r>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604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P spid="65" grpId="0" autoUpdateAnimBg="0"/>
      <p:bldP spid="66" grpId="0" autoUpdateAnimBg="0"/>
      <p:bldP spid="6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Terms</a:t>
            </a: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pPr>
              <a:buClr>
                <a:schemeClr val="tx1"/>
              </a:buClr>
            </a:pPr>
            <a:r>
              <a:rPr lang="en-US" dirty="0" smtClean="0">
                <a:solidFill>
                  <a:srgbClr val="3366FF"/>
                </a:solidFill>
              </a:rPr>
              <a:t>Hit rate</a:t>
            </a:r>
            <a:r>
              <a:rPr lang="en-US" dirty="0" smtClean="0"/>
              <a:t>: fraction of access that hit in the cache</a:t>
            </a:r>
          </a:p>
          <a:p>
            <a:pPr>
              <a:buClr>
                <a:schemeClr val="tx1"/>
              </a:buClr>
            </a:pPr>
            <a:r>
              <a:rPr lang="en-US" dirty="0" smtClean="0">
                <a:solidFill>
                  <a:srgbClr val="3366FF"/>
                </a:solidFill>
              </a:rPr>
              <a:t>Miss rate</a:t>
            </a:r>
            <a:r>
              <a:rPr lang="en-US" dirty="0" smtClean="0"/>
              <a:t>: 1 – Hit rate</a:t>
            </a:r>
          </a:p>
          <a:p>
            <a:pPr>
              <a:buClr>
                <a:schemeClr val="tx1"/>
              </a:buClr>
            </a:pPr>
            <a:r>
              <a:rPr lang="en-US" dirty="0" smtClean="0">
                <a:solidFill>
                  <a:srgbClr val="3366FF"/>
                </a:solidFill>
              </a:rPr>
              <a:t>Miss penalty</a:t>
            </a:r>
            <a:r>
              <a:rPr lang="en-US" dirty="0" smtClean="0"/>
              <a:t>: time to replace a block from lower level in memory hierarchy to cache</a:t>
            </a:r>
          </a:p>
          <a:p>
            <a:pPr>
              <a:buClr>
                <a:schemeClr val="tx1"/>
              </a:buClr>
            </a:pPr>
            <a:r>
              <a:rPr lang="en-US" dirty="0" smtClean="0">
                <a:solidFill>
                  <a:srgbClr val="3366FF"/>
                </a:solidFill>
              </a:rPr>
              <a:t>Hit time</a:t>
            </a:r>
            <a:r>
              <a:rPr lang="en-US" dirty="0" smtClean="0"/>
              <a:t>: time to access cache memory (including tag comparison)</a:t>
            </a:r>
          </a:p>
          <a:p>
            <a:endParaRPr lang="en-US" dirty="0" smtClean="0"/>
          </a:p>
          <a:p>
            <a:r>
              <a:rPr lang="en-US" dirty="0" smtClean="0"/>
              <a:t>Abbreviation: “$” = cache (A Berkeley innovation!)</a:t>
            </a:r>
            <a:endParaRPr lang="en-US" dirty="0"/>
          </a:p>
        </p:txBody>
      </p:sp>
      <p:sp>
        <p:nvSpPr>
          <p:cNvPr id="4" name="Date Placeholder 3"/>
          <p:cNvSpPr>
            <a:spLocks noGrp="1"/>
          </p:cNvSpPr>
          <p:nvPr>
            <p:ph type="dt" sz="half" idx="10"/>
          </p:nvPr>
        </p:nvSpPr>
        <p:spPr/>
        <p:txBody>
          <a:bodyPr/>
          <a:lstStyle/>
          <a:p>
            <a:fld id="{5905B38C-617E-6F4C-B740-5A1E581C29A6}"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 6-bit Memory Address</a:t>
            </a:r>
            <a:endParaRPr lang="en-US" dirty="0"/>
          </a:p>
        </p:txBody>
      </p:sp>
      <p:sp>
        <p:nvSpPr>
          <p:cNvPr id="29" name="Content Placeholder 28"/>
          <p:cNvSpPr>
            <a:spLocks noGrp="1"/>
          </p:cNvSpPr>
          <p:nvPr>
            <p:ph idx="1"/>
          </p:nvPr>
        </p:nvSpPr>
        <p:spPr>
          <a:xfrm>
            <a:off x="228600" y="3302011"/>
            <a:ext cx="8915400" cy="3174989"/>
          </a:xfrm>
        </p:spPr>
        <p:txBody>
          <a:bodyPr>
            <a:normAutofit fontScale="92500" lnSpcReduction="10000"/>
          </a:bodyPr>
          <a:lstStyle/>
          <a:p>
            <a:r>
              <a:rPr lang="en-US" sz="2000" dirty="0" smtClean="0"/>
              <a:t>In example, block size is 4 bytes/1 word (it could be multi-word)</a:t>
            </a:r>
          </a:p>
          <a:p>
            <a:r>
              <a:rPr lang="en-US" sz="2000" dirty="0" smtClean="0"/>
              <a:t>Memory and cache blocks are the same size, unit of transfer between memory and cache</a:t>
            </a:r>
          </a:p>
          <a:p>
            <a:r>
              <a:rPr lang="en-US" sz="2000" dirty="0" smtClean="0"/>
              <a:t># Memory blocks &gt;&gt; # Cache blocks</a:t>
            </a:r>
          </a:p>
          <a:p>
            <a:pPr lvl="1"/>
            <a:r>
              <a:rPr lang="en-US" sz="1800" dirty="0" smtClean="0"/>
              <a:t>16 Memory blocks/16 words/64 bytes/6 bits to address all bytes</a:t>
            </a:r>
          </a:p>
          <a:p>
            <a:pPr lvl="1"/>
            <a:r>
              <a:rPr lang="en-US" sz="1800" dirty="0" smtClean="0"/>
              <a:t>4 Cache blocks, 4 bytes (1 word) per block</a:t>
            </a:r>
          </a:p>
          <a:p>
            <a:pPr lvl="1"/>
            <a:r>
              <a:rPr lang="en-US" sz="1800" dirty="0" smtClean="0"/>
              <a:t>4 Memory blocks map to each cache block</a:t>
            </a:r>
          </a:p>
          <a:p>
            <a:r>
              <a:rPr lang="en-US" sz="2000" dirty="0" smtClean="0"/>
              <a:t>Byte within block: low order two bits, ignore! (nothing smaller than a block)</a:t>
            </a:r>
          </a:p>
          <a:p>
            <a:r>
              <a:rPr lang="en-US" sz="2000" dirty="0" smtClean="0"/>
              <a:t>Memory block to cache block, aka </a:t>
            </a:r>
            <a:r>
              <a:rPr lang="en-US" sz="2000" i="1" dirty="0" smtClean="0">
                <a:solidFill>
                  <a:srgbClr val="0000FF"/>
                </a:solidFill>
              </a:rPr>
              <a:t>index</a:t>
            </a:r>
            <a:r>
              <a:rPr lang="en-US" sz="2000" dirty="0" smtClean="0"/>
              <a:t>: middle two bits</a:t>
            </a:r>
          </a:p>
          <a:p>
            <a:r>
              <a:rPr lang="en-US" sz="2000" dirty="0" smtClean="0"/>
              <a:t>Which memory block is in a given cache block, aka </a:t>
            </a:r>
            <a:r>
              <a:rPr lang="en-US" sz="2000" i="1" dirty="0" smtClean="0">
                <a:solidFill>
                  <a:srgbClr val="0000FF"/>
                </a:solidFill>
              </a:rPr>
              <a:t>tag</a:t>
            </a:r>
            <a:r>
              <a:rPr lang="en-US" sz="2000" dirty="0" smtClean="0"/>
              <a:t>: top two bits</a:t>
            </a:r>
          </a:p>
        </p:txBody>
      </p:sp>
      <p:sp>
        <p:nvSpPr>
          <p:cNvPr id="4" name="Date Placeholder 3"/>
          <p:cNvSpPr>
            <a:spLocks noGrp="1"/>
          </p:cNvSpPr>
          <p:nvPr>
            <p:ph type="dt" sz="half" idx="10"/>
          </p:nvPr>
        </p:nvSpPr>
        <p:spPr/>
        <p:txBody>
          <a:bodyPr/>
          <a:lstStyle/>
          <a:p>
            <a:fld id="{495A2780-B8E2-2E42-B6E9-9E1776AD742D}"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
        <p:nvSpPr>
          <p:cNvPr id="7" name="Rectangle 6"/>
          <p:cNvSpPr/>
          <p:nvPr/>
        </p:nvSpPr>
        <p:spPr>
          <a:xfrm>
            <a:off x="1447800" y="1456275"/>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1447800" y="1049875"/>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smtClean="0"/>
                <a:t>0</a:t>
              </a:r>
              <a:endParaRPr lang="en-US" sz="2000" dirty="0"/>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smtClean="0"/>
                <a:t>5</a:t>
              </a:r>
              <a:endParaRPr lang="en-US" sz="2000" dirty="0"/>
            </a:p>
          </p:txBody>
        </p:sp>
      </p:grpSp>
      <p:grpSp>
        <p:nvGrpSpPr>
          <p:cNvPr id="8" name="Group 20"/>
          <p:cNvGrpSpPr/>
          <p:nvPr/>
        </p:nvGrpSpPr>
        <p:grpSpPr>
          <a:xfrm>
            <a:off x="5663406" y="1049875"/>
            <a:ext cx="2725770" cy="1965186"/>
            <a:chOff x="5663406" y="1473200"/>
            <a:chExt cx="2725770" cy="1965186"/>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smtClean="0"/>
                <a:t>1</a:t>
              </a:r>
              <a:endParaRPr lang="en-US" sz="2000" dirty="0"/>
            </a:p>
          </p:txBody>
        </p:sp>
        <p:sp>
          <p:nvSpPr>
            <p:cNvPr id="18" name="TextBox 17"/>
            <p:cNvSpPr txBox="1"/>
            <p:nvPr/>
          </p:nvSpPr>
          <p:spPr>
            <a:xfrm>
              <a:off x="5676900" y="2730500"/>
              <a:ext cx="2712276" cy="707886"/>
            </a:xfrm>
            <a:prstGeom prst="rect">
              <a:avLst/>
            </a:prstGeom>
            <a:noFill/>
          </p:spPr>
          <p:txBody>
            <a:bodyPr wrap="none" rtlCol="0">
              <a:spAutoFit/>
            </a:bodyPr>
            <a:lstStyle/>
            <a:p>
              <a:r>
                <a:rPr lang="en-US" sz="2000" dirty="0" smtClean="0">
                  <a:solidFill>
                    <a:srgbClr val="0000FF"/>
                  </a:solidFill>
                </a:rPr>
                <a:t>Byte Offset Within Block</a:t>
              </a:r>
              <a:r>
                <a:rPr lang="en-US" sz="2000" dirty="0" smtClean="0"/>
                <a:t/>
              </a:r>
              <a:br>
                <a:rPr lang="en-US" sz="2000" dirty="0" smtClean="0"/>
              </a:br>
              <a:r>
                <a:rPr lang="en-US" sz="2000" dirty="0" smtClean="0"/>
                <a:t>(e.g., Word)</a:t>
              </a:r>
              <a:endParaRPr lang="en-US" sz="2000" dirty="0"/>
            </a:p>
          </p:txBody>
        </p:sp>
      </p:grpSp>
      <p:grpSp>
        <p:nvGrpSpPr>
          <p:cNvPr id="17" name="Group 21"/>
          <p:cNvGrpSpPr/>
          <p:nvPr/>
        </p:nvGrpSpPr>
        <p:grpSpPr>
          <a:xfrm>
            <a:off x="3606006" y="1049875"/>
            <a:ext cx="2029953" cy="1977886"/>
            <a:chOff x="3606006" y="1473200"/>
            <a:chExt cx="2029953" cy="1977886"/>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smtClean="0"/>
                <a:t>2</a:t>
              </a:r>
              <a:endParaRPr lang="en-US" sz="2000" dirty="0"/>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smtClean="0"/>
                <a:t>3</a:t>
              </a:r>
              <a:endParaRPr lang="en-US" sz="2000" dirty="0"/>
            </a:p>
          </p:txBody>
        </p:sp>
        <p:sp>
          <p:nvSpPr>
            <p:cNvPr id="19" name="TextBox 18"/>
            <p:cNvSpPr txBox="1"/>
            <p:nvPr/>
          </p:nvSpPr>
          <p:spPr>
            <a:xfrm>
              <a:off x="3810000" y="2743200"/>
              <a:ext cx="1690612" cy="707886"/>
            </a:xfrm>
            <a:prstGeom prst="rect">
              <a:avLst/>
            </a:prstGeom>
            <a:noFill/>
          </p:spPr>
          <p:txBody>
            <a:bodyPr wrap="none" rtlCol="0">
              <a:spAutoFit/>
            </a:bodyPr>
            <a:lstStyle/>
            <a:p>
              <a:pPr algn="ctr"/>
              <a:r>
                <a:rPr lang="en-US" sz="2000" dirty="0" smtClean="0"/>
                <a:t>Block Within $</a:t>
              </a:r>
            </a:p>
            <a:p>
              <a:pPr algn="ctr"/>
              <a:r>
                <a:rPr lang="en-US" sz="2000" i="1" dirty="0" smtClean="0">
                  <a:solidFill>
                    <a:srgbClr val="0000FF"/>
                  </a:solidFill>
                </a:rPr>
                <a:t>Index</a:t>
              </a:r>
              <a:endParaRPr lang="en-US" sz="2000" i="1" dirty="0">
                <a:solidFill>
                  <a:srgbClr val="0000FF"/>
                </a:solidFill>
              </a:endParaRPr>
            </a:p>
          </p:txBody>
        </p:sp>
      </p:grpSp>
      <p:grpSp>
        <p:nvGrpSpPr>
          <p:cNvPr id="21" name="Group 22"/>
          <p:cNvGrpSpPr/>
          <p:nvPr/>
        </p:nvGrpSpPr>
        <p:grpSpPr>
          <a:xfrm>
            <a:off x="1452805" y="1049875"/>
            <a:ext cx="2125754" cy="2323763"/>
            <a:chOff x="1452805" y="1473200"/>
            <a:chExt cx="2125754" cy="2323763"/>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smtClean="0"/>
                <a:t>4</a:t>
              </a:r>
              <a:endParaRPr lang="en-US" sz="2000" dirty="0"/>
            </a:p>
          </p:txBody>
        </p:sp>
        <p:sp>
          <p:nvSpPr>
            <p:cNvPr id="20" name="TextBox 19"/>
            <p:cNvSpPr txBox="1"/>
            <p:nvPr/>
          </p:nvSpPr>
          <p:spPr>
            <a:xfrm>
              <a:off x="1452805" y="2781300"/>
              <a:ext cx="2112402" cy="1015663"/>
            </a:xfrm>
            <a:prstGeom prst="rect">
              <a:avLst/>
            </a:prstGeom>
            <a:noFill/>
          </p:spPr>
          <p:txBody>
            <a:bodyPr wrap="none" rtlCol="0">
              <a:spAutoFit/>
            </a:bodyPr>
            <a:lstStyle/>
            <a:p>
              <a:pPr algn="ctr"/>
              <a:r>
                <a:rPr lang="en-US" sz="2000" dirty="0" err="1" smtClean="0"/>
                <a:t>Mem</a:t>
              </a:r>
              <a:r>
                <a:rPr lang="en-US" sz="2000" dirty="0" smtClean="0"/>
                <a:t> Block Within</a:t>
              </a:r>
              <a:br>
                <a:rPr lang="en-US" sz="2000" dirty="0" smtClean="0"/>
              </a:br>
              <a:r>
                <a:rPr lang="en-US" sz="2000" dirty="0" smtClean="0"/>
                <a:t>$ Block</a:t>
              </a:r>
            </a:p>
            <a:p>
              <a:pPr algn="ctr"/>
              <a:r>
                <a:rPr lang="en-US" sz="2000" i="1" dirty="0" smtClean="0">
                  <a:solidFill>
                    <a:srgbClr val="0000FF"/>
                  </a:solidFill>
                </a:rPr>
                <a:t>Tag</a:t>
              </a:r>
              <a:endParaRPr lang="en-US" sz="2000" i="1" dirty="0">
                <a:solidFill>
                  <a:srgbClr val="0000FF"/>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60599" y="1972735"/>
            <a:ext cx="990600" cy="1219200"/>
            <a:chOff x="1344" y="1056"/>
            <a:chExt cx="624" cy="768"/>
          </a:xfrm>
        </p:grpSpPr>
        <p:sp>
          <p:nvSpPr>
            <p:cNvPr id="1592324"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25"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26"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27"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28" name="Line 8"/>
          <p:cNvSpPr>
            <a:spLocks noChangeShapeType="1"/>
          </p:cNvSpPr>
          <p:nvPr/>
        </p:nvSpPr>
        <p:spPr bwMode="auto">
          <a:xfrm>
            <a:off x="4267200" y="1938857"/>
            <a:ext cx="990600" cy="0"/>
          </a:xfrm>
          <a:prstGeom prst="line">
            <a:avLst/>
          </a:prstGeom>
          <a:noFill/>
          <a:ln w="12700">
            <a:solidFill>
              <a:schemeClr val="tx1"/>
            </a:solidFill>
            <a:round/>
            <a:headEnd/>
            <a:tailEnd/>
          </a:ln>
          <a:effectLst/>
        </p:spPr>
        <p:txBody>
          <a:bodyPr wrap="none" anchor="ctr"/>
          <a:lstStyle/>
          <a:p>
            <a:endParaRPr lang="en-US"/>
          </a:p>
        </p:txBody>
      </p:sp>
      <p:sp>
        <p:nvSpPr>
          <p:cNvPr id="1592329" name="Line 9"/>
          <p:cNvSpPr>
            <a:spLocks noChangeShapeType="1"/>
          </p:cNvSpPr>
          <p:nvPr/>
        </p:nvSpPr>
        <p:spPr bwMode="auto">
          <a:xfrm>
            <a:off x="4267200" y="1634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0" name="Line 10"/>
          <p:cNvSpPr>
            <a:spLocks noChangeShapeType="1"/>
          </p:cNvSpPr>
          <p:nvPr/>
        </p:nvSpPr>
        <p:spPr bwMode="auto">
          <a:xfrm>
            <a:off x="4267200" y="2243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1" name="Line 11"/>
          <p:cNvSpPr>
            <a:spLocks noChangeShapeType="1"/>
          </p:cNvSpPr>
          <p:nvPr/>
        </p:nvSpPr>
        <p:spPr bwMode="auto">
          <a:xfrm>
            <a:off x="4267200" y="1329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2" name="Line 12"/>
          <p:cNvSpPr>
            <a:spLocks noChangeShapeType="1"/>
          </p:cNvSpPr>
          <p:nvPr/>
        </p:nvSpPr>
        <p:spPr bwMode="auto">
          <a:xfrm>
            <a:off x="42672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3" name="Line 13"/>
          <p:cNvSpPr>
            <a:spLocks noChangeShapeType="1"/>
          </p:cNvSpPr>
          <p:nvPr/>
        </p:nvSpPr>
        <p:spPr bwMode="auto">
          <a:xfrm>
            <a:off x="52578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4" name="Line 14"/>
          <p:cNvSpPr>
            <a:spLocks noChangeShapeType="1"/>
          </p:cNvSpPr>
          <p:nvPr/>
        </p:nvSpPr>
        <p:spPr bwMode="auto">
          <a:xfrm flipH="1" flipV="1">
            <a:off x="4267200" y="5596457"/>
            <a:ext cx="990600" cy="0"/>
          </a:xfrm>
          <a:prstGeom prst="line">
            <a:avLst/>
          </a:prstGeom>
          <a:noFill/>
          <a:ln w="12700">
            <a:solidFill>
              <a:schemeClr val="tx1"/>
            </a:solidFill>
            <a:round/>
            <a:headEnd/>
            <a:tailEnd/>
          </a:ln>
          <a:effectLst/>
        </p:spPr>
        <p:txBody>
          <a:bodyPr wrap="none" anchor="ctr"/>
          <a:lstStyle/>
          <a:p>
            <a:endParaRPr lang="en-US"/>
          </a:p>
        </p:txBody>
      </p:sp>
      <p:sp>
        <p:nvSpPr>
          <p:cNvPr id="1592335" name="Line 15"/>
          <p:cNvSpPr>
            <a:spLocks noChangeShapeType="1"/>
          </p:cNvSpPr>
          <p:nvPr/>
        </p:nvSpPr>
        <p:spPr bwMode="auto">
          <a:xfrm flipH="1" flipV="1">
            <a:off x="4267200" y="5901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6" name="Line 16"/>
          <p:cNvSpPr>
            <a:spLocks noChangeShapeType="1"/>
          </p:cNvSpPr>
          <p:nvPr/>
        </p:nvSpPr>
        <p:spPr bwMode="auto">
          <a:xfrm flipH="1" flipV="1">
            <a:off x="4267200" y="5291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7" name="Line 17"/>
          <p:cNvSpPr>
            <a:spLocks noChangeShapeType="1"/>
          </p:cNvSpPr>
          <p:nvPr/>
        </p:nvSpPr>
        <p:spPr bwMode="auto">
          <a:xfrm flipH="1" flipV="1">
            <a:off x="4267200" y="6206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8" name="Line 18"/>
          <p:cNvSpPr>
            <a:spLocks noChangeShapeType="1"/>
          </p:cNvSpPr>
          <p:nvPr/>
        </p:nvSpPr>
        <p:spPr bwMode="auto">
          <a:xfrm flipH="1" flipV="1">
            <a:off x="5257800" y="4986857"/>
            <a:ext cx="0" cy="1219200"/>
          </a:xfrm>
          <a:prstGeom prst="line">
            <a:avLst/>
          </a:prstGeom>
          <a:noFill/>
          <a:ln w="12700">
            <a:solidFill>
              <a:schemeClr val="tx1"/>
            </a:solidFill>
            <a:round/>
            <a:headEnd/>
            <a:tailEnd/>
          </a:ln>
          <a:effectLst/>
        </p:spPr>
        <p:txBody>
          <a:bodyPr wrap="none" anchor="ctr"/>
          <a:lstStyle/>
          <a:p>
            <a:endParaRPr lang="en-US"/>
          </a:p>
        </p:txBody>
      </p:sp>
      <p:sp>
        <p:nvSpPr>
          <p:cNvPr id="1592340" name="Text Box 20"/>
          <p:cNvSpPr txBox="1">
            <a:spLocks noChangeArrowheads="1"/>
          </p:cNvSpPr>
          <p:nvPr/>
        </p:nvSpPr>
        <p:spPr bwMode="auto">
          <a:xfrm>
            <a:off x="815974" y="1933048"/>
            <a:ext cx="438150" cy="366712"/>
          </a:xfrm>
          <a:prstGeom prst="rect">
            <a:avLst/>
          </a:prstGeom>
          <a:noFill/>
          <a:ln w="12700">
            <a:noFill/>
            <a:miter lim="800000"/>
            <a:headEnd/>
            <a:tailEnd/>
          </a:ln>
          <a:effectLst/>
        </p:spPr>
        <p:txBody>
          <a:bodyPr wrap="none">
            <a:spAutoFit/>
          </a:bodyPr>
          <a:lstStyle/>
          <a:p>
            <a:r>
              <a:rPr lang="en-US"/>
              <a:t>00</a:t>
            </a:r>
          </a:p>
        </p:txBody>
      </p:sp>
      <p:sp>
        <p:nvSpPr>
          <p:cNvPr id="1592341" name="Text Box 21"/>
          <p:cNvSpPr txBox="1">
            <a:spLocks noChangeArrowheads="1"/>
          </p:cNvSpPr>
          <p:nvPr/>
        </p:nvSpPr>
        <p:spPr bwMode="auto">
          <a:xfrm>
            <a:off x="831849" y="2277535"/>
            <a:ext cx="438150" cy="366713"/>
          </a:xfrm>
          <a:prstGeom prst="rect">
            <a:avLst/>
          </a:prstGeom>
          <a:noFill/>
          <a:ln w="12700">
            <a:noFill/>
            <a:miter lim="800000"/>
            <a:headEnd/>
            <a:tailEnd/>
          </a:ln>
          <a:effectLst/>
        </p:spPr>
        <p:txBody>
          <a:bodyPr wrap="none">
            <a:spAutoFit/>
          </a:bodyPr>
          <a:lstStyle/>
          <a:p>
            <a:r>
              <a:rPr lang="en-US"/>
              <a:t>01</a:t>
            </a:r>
          </a:p>
        </p:txBody>
      </p:sp>
      <p:sp>
        <p:nvSpPr>
          <p:cNvPr id="1592342" name="Text Box 22"/>
          <p:cNvSpPr txBox="1">
            <a:spLocks noChangeArrowheads="1"/>
          </p:cNvSpPr>
          <p:nvPr/>
        </p:nvSpPr>
        <p:spPr bwMode="auto">
          <a:xfrm>
            <a:off x="831849" y="2582335"/>
            <a:ext cx="438150" cy="366713"/>
          </a:xfrm>
          <a:prstGeom prst="rect">
            <a:avLst/>
          </a:prstGeom>
          <a:noFill/>
          <a:ln w="12700">
            <a:noFill/>
            <a:miter lim="800000"/>
            <a:headEnd/>
            <a:tailEnd/>
          </a:ln>
          <a:effectLst/>
        </p:spPr>
        <p:txBody>
          <a:bodyPr wrap="none">
            <a:spAutoFit/>
          </a:bodyPr>
          <a:lstStyle/>
          <a:p>
            <a:r>
              <a:rPr lang="en-US"/>
              <a:t>10</a:t>
            </a:r>
          </a:p>
        </p:txBody>
      </p:sp>
      <p:sp>
        <p:nvSpPr>
          <p:cNvPr id="1592343" name="Text Box 23"/>
          <p:cNvSpPr txBox="1">
            <a:spLocks noChangeArrowheads="1"/>
          </p:cNvSpPr>
          <p:nvPr/>
        </p:nvSpPr>
        <p:spPr bwMode="auto">
          <a:xfrm>
            <a:off x="831849" y="2887135"/>
            <a:ext cx="438150" cy="366713"/>
          </a:xfrm>
          <a:prstGeom prst="rect">
            <a:avLst/>
          </a:prstGeom>
          <a:noFill/>
          <a:ln w="12700">
            <a:noFill/>
            <a:miter lim="800000"/>
            <a:headEnd/>
            <a:tailEnd/>
          </a:ln>
          <a:effectLst/>
        </p:spPr>
        <p:txBody>
          <a:bodyPr wrap="none">
            <a:spAutoFit/>
          </a:bodyPr>
          <a:lstStyle/>
          <a:p>
            <a:r>
              <a:rPr lang="en-US"/>
              <a:t>11</a:t>
            </a:r>
          </a:p>
        </p:txBody>
      </p:sp>
      <p:sp>
        <p:nvSpPr>
          <p:cNvPr id="1592344" name="Text Box 24"/>
          <p:cNvSpPr txBox="1">
            <a:spLocks noChangeArrowheads="1"/>
          </p:cNvSpPr>
          <p:nvPr/>
        </p:nvSpPr>
        <p:spPr bwMode="auto">
          <a:xfrm>
            <a:off x="389468" y="1109134"/>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592345" name="Text Box 25"/>
          <p:cNvSpPr txBox="1">
            <a:spLocks noChangeArrowheads="1"/>
          </p:cNvSpPr>
          <p:nvPr/>
        </p:nvSpPr>
        <p:spPr bwMode="auto">
          <a:xfrm>
            <a:off x="5181600" y="1329257"/>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592346" name="Text Box 26"/>
          <p:cNvSpPr txBox="1">
            <a:spLocks noChangeArrowheads="1"/>
          </p:cNvSpPr>
          <p:nvPr/>
        </p:nvSpPr>
        <p:spPr bwMode="auto">
          <a:xfrm>
            <a:off x="5791200" y="1100657"/>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592348" name="Line 28"/>
          <p:cNvSpPr>
            <a:spLocks noChangeShapeType="1"/>
          </p:cNvSpPr>
          <p:nvPr/>
        </p:nvSpPr>
        <p:spPr bwMode="auto">
          <a:xfrm>
            <a:off x="4267200" y="2548457"/>
            <a:ext cx="990600" cy="0"/>
          </a:xfrm>
          <a:prstGeom prst="line">
            <a:avLst/>
          </a:prstGeom>
          <a:noFill/>
          <a:ln w="12700">
            <a:solidFill>
              <a:schemeClr val="tx1"/>
            </a:solidFill>
            <a:round/>
            <a:headEnd/>
            <a:tailEnd/>
          </a:ln>
          <a:effectLst/>
        </p:spPr>
        <p:txBody>
          <a:bodyPr wrap="none" anchor="ctr"/>
          <a:lstStyle/>
          <a:p>
            <a:endParaRPr lang="en-US"/>
          </a:p>
        </p:txBody>
      </p:sp>
      <p:sp>
        <p:nvSpPr>
          <p:cNvPr id="1592349" name="Line 29"/>
          <p:cNvSpPr>
            <a:spLocks noChangeShapeType="1"/>
          </p:cNvSpPr>
          <p:nvPr/>
        </p:nvSpPr>
        <p:spPr bwMode="auto">
          <a:xfrm>
            <a:off x="4267200" y="2853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0" name="Line 30"/>
          <p:cNvSpPr>
            <a:spLocks noChangeShapeType="1"/>
          </p:cNvSpPr>
          <p:nvPr/>
        </p:nvSpPr>
        <p:spPr bwMode="auto">
          <a:xfrm>
            <a:off x="4267200" y="3158057"/>
            <a:ext cx="990600" cy="0"/>
          </a:xfrm>
          <a:prstGeom prst="line">
            <a:avLst/>
          </a:prstGeom>
          <a:noFill/>
          <a:ln w="12700">
            <a:solidFill>
              <a:schemeClr val="tx1"/>
            </a:solidFill>
            <a:round/>
            <a:headEnd/>
            <a:tailEnd/>
          </a:ln>
          <a:effectLst/>
        </p:spPr>
        <p:txBody>
          <a:bodyPr wrap="none" anchor="ctr"/>
          <a:lstStyle/>
          <a:p>
            <a:endParaRPr lang="en-US"/>
          </a:p>
        </p:txBody>
      </p:sp>
      <p:sp>
        <p:nvSpPr>
          <p:cNvPr id="1592351" name="Line 31"/>
          <p:cNvSpPr>
            <a:spLocks noChangeShapeType="1"/>
          </p:cNvSpPr>
          <p:nvPr/>
        </p:nvSpPr>
        <p:spPr bwMode="auto">
          <a:xfrm>
            <a:off x="4267200" y="3462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2" name="Line 32"/>
          <p:cNvSpPr>
            <a:spLocks noChangeShapeType="1"/>
          </p:cNvSpPr>
          <p:nvPr/>
        </p:nvSpPr>
        <p:spPr bwMode="auto">
          <a:xfrm>
            <a:off x="4267200" y="3767657"/>
            <a:ext cx="990600" cy="0"/>
          </a:xfrm>
          <a:prstGeom prst="line">
            <a:avLst/>
          </a:prstGeom>
          <a:noFill/>
          <a:ln w="12700">
            <a:solidFill>
              <a:schemeClr val="tx1"/>
            </a:solidFill>
            <a:round/>
            <a:headEnd/>
            <a:tailEnd/>
          </a:ln>
          <a:effectLst/>
        </p:spPr>
        <p:txBody>
          <a:bodyPr wrap="none" anchor="ctr"/>
          <a:lstStyle/>
          <a:p>
            <a:endParaRPr lang="en-US"/>
          </a:p>
        </p:txBody>
      </p:sp>
      <p:sp>
        <p:nvSpPr>
          <p:cNvPr id="1592353" name="Line 33"/>
          <p:cNvSpPr>
            <a:spLocks noChangeShapeType="1"/>
          </p:cNvSpPr>
          <p:nvPr/>
        </p:nvSpPr>
        <p:spPr bwMode="auto">
          <a:xfrm>
            <a:off x="4267200" y="4072457"/>
            <a:ext cx="990600" cy="0"/>
          </a:xfrm>
          <a:prstGeom prst="line">
            <a:avLst/>
          </a:prstGeom>
          <a:noFill/>
          <a:ln w="12700">
            <a:solidFill>
              <a:schemeClr val="tx1"/>
            </a:solidFill>
            <a:round/>
            <a:headEnd/>
            <a:tailEnd/>
          </a:ln>
          <a:effectLst/>
        </p:spPr>
        <p:txBody>
          <a:bodyPr wrap="none" anchor="ctr"/>
          <a:lstStyle/>
          <a:p>
            <a:endParaRPr lang="en-US"/>
          </a:p>
        </p:txBody>
      </p:sp>
      <p:sp>
        <p:nvSpPr>
          <p:cNvPr id="1592354" name="Line 34"/>
          <p:cNvSpPr>
            <a:spLocks noChangeShapeType="1"/>
          </p:cNvSpPr>
          <p:nvPr/>
        </p:nvSpPr>
        <p:spPr bwMode="auto">
          <a:xfrm>
            <a:off x="4267200" y="4986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5" name="Line 35"/>
          <p:cNvSpPr>
            <a:spLocks noChangeShapeType="1"/>
          </p:cNvSpPr>
          <p:nvPr/>
        </p:nvSpPr>
        <p:spPr bwMode="auto">
          <a:xfrm>
            <a:off x="4267200" y="4377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6" name="Line 36"/>
          <p:cNvSpPr>
            <a:spLocks noChangeShapeType="1"/>
          </p:cNvSpPr>
          <p:nvPr/>
        </p:nvSpPr>
        <p:spPr bwMode="auto">
          <a:xfrm>
            <a:off x="4267200" y="4682057"/>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7"/>
          <p:cNvGrpSpPr>
            <a:grpSpLocks/>
          </p:cNvGrpSpPr>
          <p:nvPr/>
        </p:nvGrpSpPr>
        <p:grpSpPr bwMode="auto">
          <a:xfrm>
            <a:off x="1650999" y="1972735"/>
            <a:ext cx="609600" cy="1219200"/>
            <a:chOff x="1344" y="1056"/>
            <a:chExt cx="624" cy="768"/>
          </a:xfrm>
        </p:grpSpPr>
        <p:sp>
          <p:nvSpPr>
            <p:cNvPr id="1592358" name="Rectangle 38"/>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59" name="Line 39"/>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60" name="Line 40"/>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61" name="Line 41"/>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62" name="Text Box 42"/>
          <p:cNvSpPr txBox="1">
            <a:spLocks noChangeArrowheads="1"/>
          </p:cNvSpPr>
          <p:nvPr/>
        </p:nvSpPr>
        <p:spPr bwMode="auto">
          <a:xfrm>
            <a:off x="1650999" y="1515535"/>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592363" name="Text Box 43"/>
          <p:cNvSpPr txBox="1">
            <a:spLocks noChangeArrowheads="1"/>
          </p:cNvSpPr>
          <p:nvPr/>
        </p:nvSpPr>
        <p:spPr bwMode="auto">
          <a:xfrm>
            <a:off x="2412999" y="1515535"/>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592364" name="Rectangle 44" descr="5%"/>
          <p:cNvSpPr>
            <a:spLocks noChangeArrowheads="1"/>
          </p:cNvSpPr>
          <p:nvPr/>
        </p:nvSpPr>
        <p:spPr bwMode="auto">
          <a:xfrm>
            <a:off x="4267200" y="13292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5" name="Rectangle 45" descr="5%"/>
          <p:cNvSpPr>
            <a:spLocks noChangeArrowheads="1"/>
          </p:cNvSpPr>
          <p:nvPr/>
        </p:nvSpPr>
        <p:spPr bwMode="auto">
          <a:xfrm>
            <a:off x="2260599" y="1972735"/>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6" name="Rectangle 46" descr="5%"/>
          <p:cNvSpPr>
            <a:spLocks noChangeArrowheads="1"/>
          </p:cNvSpPr>
          <p:nvPr/>
        </p:nvSpPr>
        <p:spPr bwMode="auto">
          <a:xfrm>
            <a:off x="4267200" y="25484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7" name="Rectangle 47" descr="5%"/>
          <p:cNvSpPr>
            <a:spLocks noChangeArrowheads="1"/>
          </p:cNvSpPr>
          <p:nvPr/>
        </p:nvSpPr>
        <p:spPr bwMode="auto">
          <a:xfrm>
            <a:off x="4267200" y="37676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8" name="Rectangle 48" descr="5%"/>
          <p:cNvSpPr>
            <a:spLocks noChangeArrowheads="1"/>
          </p:cNvSpPr>
          <p:nvPr/>
        </p:nvSpPr>
        <p:spPr bwMode="auto">
          <a:xfrm>
            <a:off x="4267200" y="49868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9" name="Rectangle 49" descr="5%"/>
          <p:cNvSpPr>
            <a:spLocks noChangeArrowheads="1"/>
          </p:cNvSpPr>
          <p:nvPr/>
        </p:nvSpPr>
        <p:spPr bwMode="auto">
          <a:xfrm>
            <a:off x="4267200" y="59012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0" name="Rectangle 50" descr="5%"/>
          <p:cNvSpPr>
            <a:spLocks noChangeArrowheads="1"/>
          </p:cNvSpPr>
          <p:nvPr/>
        </p:nvSpPr>
        <p:spPr bwMode="auto">
          <a:xfrm>
            <a:off x="4267200" y="46820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1" name="Rectangle 51" descr="5%"/>
          <p:cNvSpPr>
            <a:spLocks noChangeArrowheads="1"/>
          </p:cNvSpPr>
          <p:nvPr/>
        </p:nvSpPr>
        <p:spPr bwMode="auto">
          <a:xfrm>
            <a:off x="4267200" y="34628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2" name="Rectangle 52" descr="5%"/>
          <p:cNvSpPr>
            <a:spLocks noChangeArrowheads="1"/>
          </p:cNvSpPr>
          <p:nvPr/>
        </p:nvSpPr>
        <p:spPr bwMode="auto">
          <a:xfrm>
            <a:off x="4267200" y="22436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3" name="Rectangle 53" descr="5%"/>
          <p:cNvSpPr>
            <a:spLocks noChangeArrowheads="1"/>
          </p:cNvSpPr>
          <p:nvPr/>
        </p:nvSpPr>
        <p:spPr bwMode="auto">
          <a:xfrm>
            <a:off x="2260599" y="2887135"/>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4" name="Rectangle 54" descr="5%"/>
          <p:cNvSpPr>
            <a:spLocks noChangeArrowheads="1"/>
          </p:cNvSpPr>
          <p:nvPr/>
        </p:nvSpPr>
        <p:spPr bwMode="auto">
          <a:xfrm>
            <a:off x="4267200" y="16340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5" name="Rectangle 55" descr="5%"/>
          <p:cNvSpPr>
            <a:spLocks noChangeArrowheads="1"/>
          </p:cNvSpPr>
          <p:nvPr/>
        </p:nvSpPr>
        <p:spPr bwMode="auto">
          <a:xfrm>
            <a:off x="2260599" y="2277535"/>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6" name="Rectangle 56" descr="5%"/>
          <p:cNvSpPr>
            <a:spLocks noChangeArrowheads="1"/>
          </p:cNvSpPr>
          <p:nvPr/>
        </p:nvSpPr>
        <p:spPr bwMode="auto">
          <a:xfrm>
            <a:off x="4267200" y="28532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7" name="Rectangle 57" descr="5%"/>
          <p:cNvSpPr>
            <a:spLocks noChangeArrowheads="1"/>
          </p:cNvSpPr>
          <p:nvPr/>
        </p:nvSpPr>
        <p:spPr bwMode="auto">
          <a:xfrm>
            <a:off x="4267200" y="40724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8" name="Rectangle 58" descr="5%"/>
          <p:cNvSpPr>
            <a:spLocks noChangeArrowheads="1"/>
          </p:cNvSpPr>
          <p:nvPr/>
        </p:nvSpPr>
        <p:spPr bwMode="auto">
          <a:xfrm>
            <a:off x="4267200" y="52916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9" name="Rectangle 59" descr="5%"/>
          <p:cNvSpPr>
            <a:spLocks noChangeArrowheads="1"/>
          </p:cNvSpPr>
          <p:nvPr/>
        </p:nvSpPr>
        <p:spPr bwMode="auto">
          <a:xfrm>
            <a:off x="4267200" y="55964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0" name="Rectangle 60" descr="5%"/>
          <p:cNvSpPr>
            <a:spLocks noChangeArrowheads="1"/>
          </p:cNvSpPr>
          <p:nvPr/>
        </p:nvSpPr>
        <p:spPr bwMode="auto">
          <a:xfrm>
            <a:off x="4267200" y="43772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1" name="Rectangle 61" descr="5%"/>
          <p:cNvSpPr>
            <a:spLocks noChangeArrowheads="1"/>
          </p:cNvSpPr>
          <p:nvPr/>
        </p:nvSpPr>
        <p:spPr bwMode="auto">
          <a:xfrm>
            <a:off x="4267200" y="31580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2" name="Rectangle 62" descr="5%"/>
          <p:cNvSpPr>
            <a:spLocks noChangeArrowheads="1"/>
          </p:cNvSpPr>
          <p:nvPr/>
        </p:nvSpPr>
        <p:spPr bwMode="auto">
          <a:xfrm>
            <a:off x="4267200" y="19388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3" name="Rectangle 63" descr="5%"/>
          <p:cNvSpPr>
            <a:spLocks noChangeArrowheads="1"/>
          </p:cNvSpPr>
          <p:nvPr/>
        </p:nvSpPr>
        <p:spPr bwMode="auto">
          <a:xfrm>
            <a:off x="2260599" y="2582335"/>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4" name="Text Box 64"/>
          <p:cNvSpPr txBox="1">
            <a:spLocks noChangeArrowheads="1"/>
          </p:cNvSpPr>
          <p:nvPr/>
        </p:nvSpPr>
        <p:spPr bwMode="auto">
          <a:xfrm>
            <a:off x="609599" y="4038600"/>
            <a:ext cx="3437468" cy="2246769"/>
          </a:xfrm>
          <a:prstGeom prst="rect">
            <a:avLst/>
          </a:prstGeom>
          <a:noFill/>
          <a:ln w="12700">
            <a:noFill/>
            <a:miter lim="800000"/>
            <a:headEnd/>
            <a:tailEnd/>
          </a:ln>
          <a:effectLst/>
        </p:spPr>
        <p:txBody>
          <a:bodyPr wrap="square">
            <a:spAutoFit/>
          </a:bodyPr>
          <a:lstStyle/>
          <a:p>
            <a:r>
              <a:rPr lang="en-US" sz="2000" dirty="0" smtClean="0">
                <a:solidFill>
                  <a:schemeClr val="tx1"/>
                </a:solidFill>
              </a:rPr>
              <a:t>Q: </a:t>
            </a:r>
            <a:r>
              <a:rPr lang="en-US" sz="2000" dirty="0">
                <a:solidFill>
                  <a:schemeClr val="tx1"/>
                </a:solidFill>
              </a:rPr>
              <a:t>Is</a:t>
            </a:r>
            <a:r>
              <a:rPr lang="en-US" sz="2000" dirty="0" smtClean="0">
                <a:solidFill>
                  <a:schemeClr val="tx1"/>
                </a:solidFill>
              </a:rPr>
              <a:t> the </a:t>
            </a:r>
            <a:r>
              <a:rPr lang="en-US" sz="2000" dirty="0" err="1" smtClean="0">
                <a:solidFill>
                  <a:schemeClr val="tx1"/>
                </a:solidFill>
              </a:rPr>
              <a:t>mem</a:t>
            </a:r>
            <a:r>
              <a:rPr lang="en-US" sz="2000" dirty="0" smtClean="0">
                <a:solidFill>
                  <a:schemeClr val="tx1"/>
                </a:solidFill>
              </a:rPr>
              <a:t> block in cache?</a:t>
            </a:r>
            <a:endParaRPr lang="en-US" sz="2000" dirty="0">
              <a:solidFill>
                <a:schemeClr val="tx1"/>
              </a:solidFill>
            </a:endParaRPr>
          </a:p>
          <a:p>
            <a:endParaRPr lang="en-US" sz="2000" dirty="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smtClean="0">
                <a:solidFill>
                  <a:srgbClr val="FF0000"/>
                </a:solidFill>
              </a:rPr>
              <a:t>high-order </a:t>
            </a:r>
            <a:r>
              <a:rPr lang="en-US" sz="2000" dirty="0">
                <a:solidFill>
                  <a:srgbClr val="FF0000"/>
                </a:solidFill>
              </a:rPr>
              <a:t>2 memory address bits</a:t>
            </a:r>
            <a:r>
              <a:rPr lang="en-US" sz="2000" dirty="0">
                <a:solidFill>
                  <a:schemeClr val="tx1"/>
                </a:solidFill>
              </a:rPr>
              <a:t> to tell if the memory block is in the </a:t>
            </a:r>
            <a:r>
              <a:rPr lang="en-US" sz="2000" dirty="0" smtClean="0">
                <a:solidFill>
                  <a:schemeClr val="tx1"/>
                </a:solidFill>
              </a:rPr>
              <a:t>cache </a:t>
            </a:r>
            <a:br>
              <a:rPr lang="en-US" sz="2000" dirty="0" smtClean="0">
                <a:solidFill>
                  <a:schemeClr val="tx1"/>
                </a:solidFill>
              </a:rPr>
            </a:br>
            <a:r>
              <a:rPr lang="en-US" sz="2000" dirty="0" smtClean="0">
                <a:solidFill>
                  <a:schemeClr val="tx1"/>
                </a:solidFill>
              </a:rPr>
              <a:t>(provided valid bit is set)</a:t>
            </a:r>
            <a:endParaRPr lang="en-US" sz="2000" dirty="0">
              <a:solidFill>
                <a:schemeClr val="tx1"/>
              </a:solidFill>
            </a:endParaRPr>
          </a:p>
        </p:txBody>
      </p:sp>
      <p:grpSp>
        <p:nvGrpSpPr>
          <p:cNvPr id="4" name="Group 65"/>
          <p:cNvGrpSpPr>
            <a:grpSpLocks/>
          </p:cNvGrpSpPr>
          <p:nvPr/>
        </p:nvGrpSpPr>
        <p:grpSpPr bwMode="auto">
          <a:xfrm>
            <a:off x="1269999" y="1972735"/>
            <a:ext cx="381000" cy="1219200"/>
            <a:chOff x="1344" y="1056"/>
            <a:chExt cx="624" cy="768"/>
          </a:xfrm>
        </p:grpSpPr>
        <p:sp>
          <p:nvSpPr>
            <p:cNvPr id="1592386" name="Rectangle 66"/>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87" name="Line 67"/>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88" name="Line 68"/>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89" name="Line 69"/>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90" name="Text Box 70"/>
          <p:cNvSpPr txBox="1">
            <a:spLocks noChangeArrowheads="1"/>
          </p:cNvSpPr>
          <p:nvPr/>
        </p:nvSpPr>
        <p:spPr bwMode="auto">
          <a:xfrm>
            <a:off x="1041399" y="1515535"/>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sp>
        <p:nvSpPr>
          <p:cNvPr id="1592411" name="Text Box 91"/>
          <p:cNvSpPr txBox="1">
            <a:spLocks noChangeArrowheads="1"/>
          </p:cNvSpPr>
          <p:nvPr/>
        </p:nvSpPr>
        <p:spPr bwMode="auto">
          <a:xfrm>
            <a:off x="6248400" y="1557857"/>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low-order </a:t>
            </a:r>
            <a:r>
              <a:rPr lang="en-US" dirty="0">
                <a:solidFill>
                  <a:schemeClr val="tx1"/>
                </a:solidFill>
              </a:rPr>
              <a:t>bits define the byte in the</a:t>
            </a:r>
            <a:r>
              <a:rPr lang="en-US" dirty="0" smtClean="0">
                <a:solidFill>
                  <a:schemeClr val="tx1"/>
                </a:solidFill>
              </a:rPr>
              <a:t> block (32b </a:t>
            </a:r>
            <a:r>
              <a:rPr lang="en-US" dirty="0">
                <a:solidFill>
                  <a:schemeClr val="tx1"/>
                </a:solidFill>
              </a:rPr>
              <a:t>words</a:t>
            </a:r>
            <a:r>
              <a:rPr lang="en-US" dirty="0" smtClean="0">
                <a:solidFill>
                  <a:schemeClr val="tx1"/>
                </a:solidFill>
              </a:rPr>
              <a:t>).</a:t>
            </a:r>
            <a:endParaRPr lang="en-US" dirty="0">
              <a:solidFill>
                <a:schemeClr val="tx1"/>
              </a:solidFill>
            </a:endParaRPr>
          </a:p>
        </p:txBody>
      </p:sp>
      <p:sp>
        <p:nvSpPr>
          <p:cNvPr id="1592412" name="Text Box 92"/>
          <p:cNvSpPr txBox="1">
            <a:spLocks noChangeArrowheads="1"/>
          </p:cNvSpPr>
          <p:nvPr/>
        </p:nvSpPr>
        <p:spPr bwMode="auto">
          <a:xfrm>
            <a:off x="6172200" y="2893684"/>
            <a:ext cx="2743200" cy="2862322"/>
          </a:xfrm>
          <a:prstGeom prst="rect">
            <a:avLst/>
          </a:prstGeom>
          <a:noFill/>
          <a:ln w="12700">
            <a:noFill/>
            <a:miter lim="800000"/>
            <a:headEnd/>
            <a:tailEnd/>
          </a:ln>
          <a:effectLst/>
        </p:spPr>
        <p:txBody>
          <a:bodyPr>
            <a:spAutoFit/>
          </a:bodyPr>
          <a:lstStyle/>
          <a:p>
            <a:r>
              <a:rPr lang="en-US" sz="2000" dirty="0" smtClean="0"/>
              <a:t>Q: Where in the cache is the memory block?</a:t>
            </a:r>
            <a:endParaRPr lang="en-US" sz="2000" dirty="0" smtClean="0">
              <a:solidFill>
                <a:schemeClr val="tx1"/>
              </a:solidFill>
            </a:endParaRPr>
          </a:p>
          <a:p>
            <a:endParaRPr lang="en-US" sz="2000" dirty="0"/>
          </a:p>
          <a:p>
            <a:r>
              <a:rPr lang="en-US" sz="2000" dirty="0">
                <a:solidFill>
                  <a:schemeClr val="tx1"/>
                </a:solidFill>
              </a:rPr>
              <a:t>Use</a:t>
            </a:r>
            <a:r>
              <a:rPr lang="en-US" sz="2000" dirty="0"/>
              <a:t> next 2 </a:t>
            </a:r>
            <a:r>
              <a:rPr lang="en-US" sz="2000" dirty="0" smtClean="0"/>
              <a:t>low-order </a:t>
            </a:r>
            <a:r>
              <a:rPr lang="en-US" sz="2000" dirty="0"/>
              <a:t>memory address bits</a:t>
            </a:r>
            <a:r>
              <a:rPr lang="en-US" sz="2000" dirty="0">
                <a:solidFill>
                  <a:schemeClr val="tx1"/>
                </a:solidFill>
              </a:rPr>
              <a:t> – the </a:t>
            </a:r>
            <a:r>
              <a:rPr lang="en-US" sz="2000" dirty="0"/>
              <a:t>index</a:t>
            </a:r>
            <a:r>
              <a:rPr lang="en-US" sz="2000" dirty="0">
                <a:solidFill>
                  <a:schemeClr val="tx1"/>
                </a:solidFill>
              </a:rPr>
              <a:t>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592414" name="Text Box 94"/>
          <p:cNvSpPr txBox="1">
            <a:spLocks noChangeArrowheads="1"/>
          </p:cNvSpPr>
          <p:nvPr/>
        </p:nvSpPr>
        <p:spPr bwMode="auto">
          <a:xfrm>
            <a:off x="431799" y="1515535"/>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73" name="Date Placeholder 72"/>
          <p:cNvSpPr>
            <a:spLocks noGrp="1"/>
          </p:cNvSpPr>
          <p:nvPr>
            <p:ph type="dt" sz="half" idx="10"/>
          </p:nvPr>
        </p:nvSpPr>
        <p:spPr/>
        <p:txBody>
          <a:bodyPr/>
          <a:lstStyle/>
          <a:p>
            <a:fld id="{8FC8D2D1-A5A9-524D-981D-47E56E0FEFE1}" type="datetime1">
              <a:rPr lang="en-US" smtClean="0"/>
              <a:pPr/>
              <a:t>10/7/13</a:t>
            </a:fld>
            <a:endParaRPr lang="en-US"/>
          </a:p>
        </p:txBody>
      </p:sp>
      <p:sp>
        <p:nvSpPr>
          <p:cNvPr id="74" name="Slide Number Placeholder 73"/>
          <p:cNvSpPr>
            <a:spLocks noGrp="1"/>
          </p:cNvSpPr>
          <p:nvPr>
            <p:ph type="sldNum" sz="quarter" idx="12"/>
          </p:nvPr>
        </p:nvSpPr>
        <p:spPr/>
        <p:txBody>
          <a:bodyPr/>
          <a:lstStyle/>
          <a:p>
            <a:fld id="{3CC63E4C-4642-794D-A2FD-70F6B81535F5}" type="slidenum">
              <a:rPr lang="en-US" smtClean="0"/>
              <a:pPr/>
              <a:t>18</a:t>
            </a:fld>
            <a:endParaRPr lang="en-US"/>
          </a:p>
        </p:txBody>
      </p:sp>
      <p:sp>
        <p:nvSpPr>
          <p:cNvPr id="75" name="Footer Placeholder 74"/>
          <p:cNvSpPr>
            <a:spLocks noGrp="1"/>
          </p:cNvSpPr>
          <p:nvPr>
            <p:ph type="ftr" sz="quarter" idx="11"/>
          </p:nvPr>
        </p:nvSpPr>
        <p:spPr/>
        <p:txBody>
          <a:bodyPr/>
          <a:lstStyle/>
          <a:p>
            <a:r>
              <a:rPr lang="en-US" dirty="0" smtClean="0"/>
              <a:t>Fall 2013 -- Lecture #12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2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2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2384" grpId="0" autoUpdateAnimBg="0"/>
      <p:bldP spid="15924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09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4267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4267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4267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4267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4267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5257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4267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4267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4267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5" name="Line 17"/>
          <p:cNvSpPr>
            <a:spLocks noChangeShapeType="1"/>
          </p:cNvSpPr>
          <p:nvPr/>
        </p:nvSpPr>
        <p:spPr bwMode="auto">
          <a:xfrm flipH="1" flipV="1">
            <a:off x="4267200" y="62229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5257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669925" y="2525703"/>
            <a:ext cx="438150" cy="36671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685800" y="2870190"/>
            <a:ext cx="438150" cy="366713"/>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685800" y="3174990"/>
            <a:ext cx="438150" cy="366713"/>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685800" y="3479790"/>
            <a:ext cx="438150" cy="366713"/>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355602" y="1769521"/>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660953" name="Text Box 25"/>
          <p:cNvSpPr txBox="1">
            <a:spLocks noChangeArrowheads="1"/>
          </p:cNvSpPr>
          <p:nvPr/>
        </p:nvSpPr>
        <p:spPr bwMode="auto">
          <a:xfrm>
            <a:off x="5715000" y="1117590"/>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660954" name="Text Box 26"/>
          <p:cNvSpPr txBox="1">
            <a:spLocks noChangeArrowheads="1"/>
          </p:cNvSpPr>
          <p:nvPr/>
        </p:nvSpPr>
        <p:spPr bwMode="auto">
          <a:xfrm>
            <a:off x="6172200" y="3445927"/>
            <a:ext cx="2743200" cy="2862322"/>
          </a:xfrm>
          <a:prstGeom prst="rect">
            <a:avLst/>
          </a:prstGeom>
          <a:noFill/>
          <a:ln w="12700">
            <a:noFill/>
            <a:miter lim="800000"/>
            <a:headEnd/>
            <a:tailEnd/>
          </a:ln>
          <a:effectLst/>
        </p:spPr>
        <p:txBody>
          <a:bodyPr>
            <a:spAutoFit/>
          </a:bodyPr>
          <a:lstStyle/>
          <a:p>
            <a:r>
              <a:rPr lang="en-US" sz="2000" dirty="0" smtClean="0">
                <a:solidFill>
                  <a:schemeClr val="tx1"/>
                </a:solidFill>
              </a:rPr>
              <a:t>Q: Where in the cache is the </a:t>
            </a:r>
            <a:r>
              <a:rPr lang="en-US" sz="2000" dirty="0" err="1" smtClean="0">
                <a:solidFill>
                  <a:schemeClr val="tx1"/>
                </a:solidFill>
              </a:rPr>
              <a:t>mem</a:t>
            </a:r>
            <a:r>
              <a:rPr lang="en-US" sz="2000" dirty="0" smtClean="0">
                <a:solidFill>
                  <a:schemeClr val="tx1"/>
                </a:solidFill>
              </a:rPr>
              <a:t> block?</a:t>
            </a:r>
            <a:endParaRPr lang="en-US" sz="2000" dirty="0">
              <a:solidFill>
                <a:schemeClr val="tx1"/>
              </a:solidFill>
            </a:endParaRPr>
          </a:p>
          <a:p>
            <a:endParaRPr lang="en-US" sz="2000" dirty="0"/>
          </a:p>
          <a:p>
            <a:r>
              <a:rPr lang="en-US" sz="2000" dirty="0">
                <a:solidFill>
                  <a:schemeClr val="tx1"/>
                </a:solidFill>
              </a:rPr>
              <a:t>Use</a:t>
            </a:r>
            <a:r>
              <a:rPr lang="en-US" sz="2000" dirty="0"/>
              <a:t> next 2 </a:t>
            </a:r>
            <a:r>
              <a:rPr lang="en-US" sz="2000" dirty="0" smtClean="0"/>
              <a:t>low-order </a:t>
            </a:r>
            <a:r>
              <a:rPr lang="en-US" sz="2000" dirty="0"/>
              <a:t>memory address bits </a:t>
            </a:r>
            <a:r>
              <a:rPr lang="en-US" sz="2000" dirty="0">
                <a:solidFill>
                  <a:schemeClr val="tx1"/>
                </a:solidFill>
              </a:rPr>
              <a:t>– the</a:t>
            </a:r>
            <a:r>
              <a:rPr lang="en-US" sz="2000" dirty="0"/>
              <a:t> index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660955" name="Line 27"/>
          <p:cNvSpPr>
            <a:spLocks noChangeShapeType="1"/>
          </p:cNvSpPr>
          <p:nvPr/>
        </p:nvSpPr>
        <p:spPr bwMode="auto">
          <a:xfrm>
            <a:off x="4267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4267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4267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4267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4267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4267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4267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4267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4267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1600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1600200"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2362200" y="2108190"/>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660971" name="Rectangle 43" descr="5%"/>
          <p:cNvSpPr>
            <a:spLocks noChangeArrowheads="1"/>
          </p:cNvSpPr>
          <p:nvPr/>
        </p:nvSpPr>
        <p:spPr bwMode="auto">
          <a:xfrm>
            <a:off x="4267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2209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4267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4267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4267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4267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4267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4267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4267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2209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4267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2209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4267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4267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4267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4267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4267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4267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4267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2209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228600" y="4038600"/>
            <a:ext cx="3285066" cy="2246769"/>
          </a:xfrm>
          <a:prstGeom prst="rect">
            <a:avLst/>
          </a:prstGeom>
          <a:noFill/>
          <a:ln w="12700">
            <a:noFill/>
            <a:miter lim="800000"/>
            <a:headEnd/>
            <a:tailEnd/>
          </a:ln>
          <a:effectLst/>
        </p:spPr>
        <p:txBody>
          <a:bodyPr wrap="square">
            <a:spAutoFit/>
          </a:bodyPr>
          <a:lstStyle/>
          <a:p>
            <a:r>
              <a:rPr lang="en-US" sz="2000" dirty="0" smtClean="0">
                <a:solidFill>
                  <a:schemeClr val="tx1"/>
                </a:solidFill>
              </a:rPr>
              <a:t>Q: Is the memory block in cache?</a:t>
            </a:r>
            <a:endParaRPr lang="en-US" sz="2000" dirty="0" smtClean="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smtClean="0">
                <a:solidFill>
                  <a:srgbClr val="FF0000"/>
                </a:solidFill>
              </a:rPr>
              <a:t>high</a:t>
            </a:r>
            <a:r>
              <a:rPr lang="en-US" sz="2000" dirty="0">
                <a:solidFill>
                  <a:schemeClr val="accent2"/>
                </a:solidFill>
              </a:rPr>
              <a:t>-</a:t>
            </a:r>
            <a:r>
              <a:rPr lang="en-US" sz="2000" dirty="0" smtClean="0">
                <a:solidFill>
                  <a:srgbClr val="FF0000"/>
                </a:solidFill>
              </a:rPr>
              <a:t>order </a:t>
            </a:r>
            <a:r>
              <a:rPr lang="en-US" sz="2000" dirty="0">
                <a:solidFill>
                  <a:srgbClr val="FF0000"/>
                </a:solidFill>
              </a:rPr>
              <a:t>2 memory address bits </a:t>
            </a:r>
            <a:r>
              <a:rPr lang="en-US" sz="2000" dirty="0">
                <a:solidFill>
                  <a:schemeClr val="tx1"/>
                </a:solidFill>
              </a:rPr>
              <a:t>to tell if the memory block is in the </a:t>
            </a:r>
            <a:r>
              <a:rPr lang="en-US" sz="2000" dirty="0" smtClean="0">
                <a:solidFill>
                  <a:schemeClr val="tx1"/>
                </a:solidFill>
              </a:rPr>
              <a:t>cache </a:t>
            </a:r>
            <a:br>
              <a:rPr lang="en-US" sz="2000" dirty="0" smtClean="0">
                <a:solidFill>
                  <a:schemeClr val="tx1"/>
                </a:solidFill>
              </a:rPr>
            </a:br>
            <a:r>
              <a:rPr lang="en-US" sz="2000" dirty="0" smtClean="0">
                <a:solidFill>
                  <a:schemeClr val="tx1"/>
                </a:solidFill>
              </a:rPr>
              <a:t>(provided </a:t>
            </a:r>
            <a:r>
              <a:rPr lang="en-US" sz="2000" dirty="0" smtClean="0"/>
              <a:t>valid bit is set)</a:t>
            </a:r>
            <a:endParaRPr lang="en-US" sz="2000" dirty="0">
              <a:solidFill>
                <a:schemeClr val="tx1"/>
              </a:solidFill>
            </a:endParaRPr>
          </a:p>
        </p:txBody>
      </p:sp>
      <p:grpSp>
        <p:nvGrpSpPr>
          <p:cNvPr id="4" name="Group 64"/>
          <p:cNvGrpSpPr>
            <a:grpSpLocks/>
          </p:cNvGrpSpPr>
          <p:nvPr/>
        </p:nvGrpSpPr>
        <p:grpSpPr bwMode="auto">
          <a:xfrm>
            <a:off x="1219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990600" y="2108190"/>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grpSp>
        <p:nvGrpSpPr>
          <p:cNvPr id="5" name="Group 70"/>
          <p:cNvGrpSpPr>
            <a:grpSpLocks/>
          </p:cNvGrpSpPr>
          <p:nvPr/>
        </p:nvGrpSpPr>
        <p:grpSpPr bwMode="auto">
          <a:xfrm>
            <a:off x="3200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3200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3200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3200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5181600" y="1346190"/>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661020" name="Text Box 92"/>
          <p:cNvSpPr txBox="1">
            <a:spLocks noChangeArrowheads="1"/>
          </p:cNvSpPr>
          <p:nvPr/>
        </p:nvSpPr>
        <p:spPr bwMode="auto">
          <a:xfrm>
            <a:off x="6248400" y="1574790"/>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a:t>
            </a:r>
            <a:r>
              <a:rPr lang="en-US" dirty="0" smtClean="0">
                <a:solidFill>
                  <a:schemeClr val="tx1"/>
                </a:solidFill>
              </a:rPr>
              <a:t>bits (xx) </a:t>
            </a:r>
            <a:r>
              <a:rPr lang="en-US" dirty="0">
                <a:solidFill>
                  <a:schemeClr val="tx1"/>
                </a:solidFill>
              </a:rPr>
              <a:t>define the byte in the</a:t>
            </a:r>
            <a:r>
              <a:rPr lang="en-US" dirty="0" smtClean="0">
                <a:solidFill>
                  <a:schemeClr val="tx1"/>
                </a:solidFill>
              </a:rPr>
              <a:t> block (</a:t>
            </a:r>
            <a:r>
              <a:rPr lang="en-US" dirty="0">
                <a:solidFill>
                  <a:schemeClr val="tx1"/>
                </a:solidFill>
              </a:rPr>
              <a:t>32b words)</a:t>
            </a:r>
          </a:p>
        </p:txBody>
      </p:sp>
      <p:sp>
        <p:nvSpPr>
          <p:cNvPr id="1661023" name="Text Box 95"/>
          <p:cNvSpPr txBox="1">
            <a:spLocks noChangeArrowheads="1"/>
          </p:cNvSpPr>
          <p:nvPr/>
        </p:nvSpPr>
        <p:spPr bwMode="auto">
          <a:xfrm>
            <a:off x="381000" y="2108190"/>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93" name="Rectangle 95"/>
          <p:cNvSpPr>
            <a:spLocks noChangeArrowheads="1"/>
          </p:cNvSpPr>
          <p:nvPr/>
        </p:nvSpPr>
        <p:spPr bwMode="auto">
          <a:xfrm>
            <a:off x="1684868" y="3217333"/>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5266266"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5266266"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5257799" y="327659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5266266" y="206585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8" name="Date Placeholder 97"/>
          <p:cNvSpPr>
            <a:spLocks noGrp="1"/>
          </p:cNvSpPr>
          <p:nvPr>
            <p:ph type="dt" sz="half" idx="10"/>
          </p:nvPr>
        </p:nvSpPr>
        <p:spPr/>
        <p:txBody>
          <a:bodyPr/>
          <a:lstStyle/>
          <a:p>
            <a:fld id="{6941AAED-E57F-5F42-A239-743556BEDEB5}" type="datetime1">
              <a:rPr lang="en-US" smtClean="0"/>
              <a:pPr/>
              <a:t>10/7/13</a:t>
            </a:fld>
            <a:endParaRPr lang="en-US"/>
          </a:p>
        </p:txBody>
      </p:sp>
      <p:sp>
        <p:nvSpPr>
          <p:cNvPr id="99" name="Slide Number Placeholder 98"/>
          <p:cNvSpPr>
            <a:spLocks noGrp="1"/>
          </p:cNvSpPr>
          <p:nvPr>
            <p:ph type="sldNum" sz="quarter" idx="12"/>
          </p:nvPr>
        </p:nvSpPr>
        <p:spPr/>
        <p:txBody>
          <a:bodyPr/>
          <a:lstStyle/>
          <a:p>
            <a:fld id="{3CC63E4C-4642-794D-A2FD-70F6B81535F5}" type="slidenum">
              <a:rPr lang="en-US" smtClean="0"/>
              <a:pPr/>
              <a:t>19</a:t>
            </a:fld>
            <a:endParaRPr lang="en-US"/>
          </a:p>
        </p:txBody>
      </p:sp>
      <p:sp>
        <p:nvSpPr>
          <p:cNvPr id="100" name="Footer Placeholder 99"/>
          <p:cNvSpPr>
            <a:spLocks noGrp="1"/>
          </p:cNvSpPr>
          <p:nvPr>
            <p:ph type="ftr" sz="quarter" idx="11"/>
          </p:nvPr>
        </p:nvSpPr>
        <p:spPr/>
        <p:txBody>
          <a:bodyPr/>
          <a:lstStyle/>
          <a:p>
            <a:r>
              <a:rPr lang="en-US" dirty="0" smtClean="0"/>
              <a:t>Fall 2013 -- Lecture #12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60991"/>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9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04E4C2AD-65A4-CA47-A3F9-2199E1D4D77B}" type="datetime1">
              <a:rPr lang="en-US" smtClean="0"/>
              <a:pPr/>
              <a:t>10/7/13</a:t>
            </a:fld>
            <a:endParaRPr lang="en-US"/>
          </a:p>
        </p:txBody>
      </p:sp>
      <p:sp>
        <p:nvSpPr>
          <p:cNvPr id="46" name="Footer Placeholder 45"/>
          <p:cNvSpPr>
            <a:spLocks noGrp="1"/>
          </p:cNvSpPr>
          <p:nvPr>
            <p:ph type="ftr" sz="quarter" idx="11"/>
          </p:nvPr>
        </p:nvSpPr>
        <p:spPr/>
        <p:txBody>
          <a:bodyPr/>
          <a:lstStyle/>
          <a:p>
            <a:r>
              <a:rPr lang="en-US" dirty="0" smtClean="0"/>
              <a:t>Fall 2013 -- Lecture #12</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13680"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6538993" y="3221247"/>
            <a:ext cx="2602602" cy="1086467"/>
            <a:chOff x="7113457" y="2946400"/>
            <a:chExt cx="2602602" cy="1086467"/>
          </a:xfrm>
        </p:grpSpPr>
        <p:sp>
          <p:nvSpPr>
            <p:cNvPr id="64" name="Rectangle 63"/>
            <p:cNvSpPr/>
            <p:nvPr/>
          </p:nvSpPr>
          <p:spPr>
            <a:xfrm>
              <a:off x="7113457" y="3480268"/>
              <a:ext cx="1422432"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8584770" y="2946400"/>
              <a:ext cx="1131289" cy="830997"/>
            </a:xfrm>
            <a:prstGeom prst="rect">
              <a:avLst/>
            </a:prstGeom>
            <a:noFill/>
          </p:spPr>
          <p:txBody>
            <a:bodyPr wrap="none" rtlCol="0">
              <a:spAutoFit/>
            </a:bodyPr>
            <a:lstStyle/>
            <a:p>
              <a:r>
                <a:rPr lang="en-US" sz="2400" b="1" dirty="0" smtClean="0">
                  <a:solidFill>
                    <a:srgbClr val="FF0000"/>
                  </a:solidFill>
                </a:rPr>
                <a:t>Today’s</a:t>
              </a:r>
            </a:p>
            <a:p>
              <a:r>
                <a:rPr lang="en-US" sz="2400" b="1" dirty="0" smtClean="0">
                  <a:solidFill>
                    <a:srgbClr val="FF0000"/>
                  </a:solidFill>
                </a:rPr>
                <a:t>Lecture</a:t>
              </a:r>
              <a:endParaRPr lang="en-US" sz="2400" b="1" dirty="0">
                <a:solidFill>
                  <a:srgbClr val="FF0000"/>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70000" lnSpcReduction="20000"/>
          </a:bodyPr>
          <a:lstStyle/>
          <a:p>
            <a:pPr marL="342900" indent="-342900">
              <a:lnSpc>
                <a:spcPct val="80000"/>
              </a:lnSpc>
            </a:pPr>
            <a:r>
              <a:rPr lang="en-US" dirty="0"/>
              <a:t>Four  words/block, cache size = 1K 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noFill/>
          <a:ln/>
        </p:spPr>
        <p:txBody>
          <a:bodyPr lIns="90488" tIns="44450" rIns="90488" bIns="44450" anchor="ctr">
            <a:normAutofit fontScale="90000"/>
          </a:bodyPr>
          <a:lstStyle/>
          <a:p>
            <a:r>
              <a:rPr lang="en-US" dirty="0" smtClean="0"/>
              <a:t>Multiword-Block Direct-Mapped </a:t>
            </a:r>
            <a:r>
              <a:rPr lang="en-US" dirty="0"/>
              <a:t>Cache</a:t>
            </a:r>
          </a:p>
        </p:txBody>
      </p:sp>
      <p:grpSp>
        <p:nvGrpSpPr>
          <p:cNvPr id="2" name="Group 4"/>
          <p:cNvGrpSpPr>
            <a:grpSpLocks/>
          </p:cNvGrpSpPr>
          <p:nvPr/>
        </p:nvGrpSpPr>
        <p:grpSpPr bwMode="auto">
          <a:xfrm>
            <a:off x="914400" y="1998130"/>
            <a:ext cx="3760788" cy="1828800"/>
            <a:chOff x="576" y="1248"/>
            <a:chExt cx="2369" cy="1152"/>
          </a:xfrm>
        </p:grpSpPr>
        <p:grpSp>
          <p:nvGrpSpPr>
            <p:cNvPr id="3" name="Group 5"/>
            <p:cNvGrpSpPr>
              <a:grpSpLocks/>
            </p:cNvGrpSpPr>
            <p:nvPr/>
          </p:nvGrpSpPr>
          <p:grpSpPr bwMode="auto">
            <a:xfrm>
              <a:off x="576" y="1248"/>
              <a:ext cx="2369" cy="1152"/>
              <a:chOff x="576" y="1248"/>
              <a:chExt cx="2369" cy="1152"/>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5" name="Group 35"/>
          <p:cNvGrpSpPr>
            <a:grpSpLocks/>
          </p:cNvGrpSpPr>
          <p:nvPr/>
        </p:nvGrpSpPr>
        <p:grpSpPr bwMode="auto">
          <a:xfrm>
            <a:off x="2590800" y="1388530"/>
            <a:ext cx="3505200" cy="633413"/>
            <a:chOff x="1632" y="864"/>
            <a:chExt cx="2208"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1" name="Line 37"/>
            <p:cNvSpPr>
              <a:spLocks noChangeShapeType="1"/>
            </p:cNvSpPr>
            <p:nvPr/>
          </p:nvSpPr>
          <p:spPr bwMode="auto">
            <a:xfrm flipV="1">
              <a:off x="3072" y="1104"/>
              <a:ext cx="1" cy="145"/>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528" cy="366"/>
            </a:xfrm>
            <a:prstGeom prst="rect">
              <a:avLst/>
            </a:prstGeom>
            <a:noFill/>
            <a:ln w="12700">
              <a:noFill/>
              <a:miter lim="800000"/>
              <a:headEnd/>
              <a:tailEnd/>
            </a:ln>
            <a:effectLst/>
          </p:spPr>
          <p:txBody>
            <a:bodyPr>
              <a:spAutoFit/>
            </a:bodyPr>
            <a:lstStyle/>
            <a:p>
              <a:r>
                <a:rPr lang="en-US" sz="1600">
                  <a:solidFill>
                    <a:schemeClr val="tx1"/>
                  </a:solidFill>
                </a:rPr>
                <a:t>Byte offset</a:t>
              </a: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a:solidFill>
                    <a:schemeClr val="tx1"/>
                  </a:solidFill>
                </a:rPr>
                <a:t>Block 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1619036" name="Rectangle 92"/>
          <p:cNvSpPr>
            <a:spLocks noChangeArrowheads="1"/>
          </p:cNvSpPr>
          <p:nvPr/>
        </p:nvSpPr>
        <p:spPr bwMode="auto">
          <a:xfrm>
            <a:off x="533400" y="6087535"/>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sp>
        <p:nvSpPr>
          <p:cNvPr id="96" name="Date Placeholder 95"/>
          <p:cNvSpPr>
            <a:spLocks noGrp="1"/>
          </p:cNvSpPr>
          <p:nvPr>
            <p:ph type="dt" sz="half" idx="10"/>
          </p:nvPr>
        </p:nvSpPr>
        <p:spPr/>
        <p:txBody>
          <a:bodyPr/>
          <a:lstStyle/>
          <a:p>
            <a:fld id="{5DD669D9-3C79-114C-AA95-2B025201C009}" type="datetime1">
              <a:rPr lang="en-US" smtClean="0"/>
              <a:pPr/>
              <a:t>10/7/13</a:t>
            </a:fld>
            <a:endParaRPr lang="en-US"/>
          </a:p>
        </p:txBody>
      </p:sp>
      <p:sp>
        <p:nvSpPr>
          <p:cNvPr id="97" name="Slide Number Placeholder 96"/>
          <p:cNvSpPr>
            <a:spLocks noGrp="1"/>
          </p:cNvSpPr>
          <p:nvPr>
            <p:ph type="sldNum" sz="quarter" idx="12"/>
          </p:nvPr>
        </p:nvSpPr>
        <p:spPr/>
        <p:txBody>
          <a:bodyPr/>
          <a:lstStyle/>
          <a:p>
            <a:fld id="{3CC63E4C-4642-794D-A2FD-70F6B81535F5}" type="slidenum">
              <a:rPr lang="en-US" smtClean="0"/>
              <a:pPr/>
              <a:t>20</a:t>
            </a:fld>
            <a:endParaRPr lang="en-US"/>
          </a:p>
        </p:txBody>
      </p:sp>
      <p:sp>
        <p:nvSpPr>
          <p:cNvPr id="98" name="Footer Placeholder 97"/>
          <p:cNvSpPr>
            <a:spLocks noGrp="1"/>
          </p:cNvSpPr>
          <p:nvPr>
            <p:ph type="ftr" sz="quarter" idx="11"/>
          </p:nvPr>
        </p:nvSpPr>
        <p:spPr/>
        <p:txBody>
          <a:bodyPr/>
          <a:lstStyle/>
          <a:p>
            <a:r>
              <a:rPr lang="en-US" dirty="0" smtClean="0"/>
              <a:t>Fall 2013 -- Lecture #12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9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0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Cache Names for Each Organization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a:t>
            </a:r>
            <a:r>
              <a:rPr lang="en-US" dirty="0" smtClean="0">
                <a:solidFill>
                  <a:srgbClr val="0000FF"/>
                </a:solidFill>
              </a:rPr>
              <a:t>Fully Associative</a:t>
            </a:r>
            <a:r>
              <a:rPr lang="en-US" dirty="0" smtClean="0"/>
              <a:t>”: Block can go anywhere</a:t>
            </a:r>
          </a:p>
          <a:p>
            <a:pPr lvl="1"/>
            <a:r>
              <a:rPr lang="en-US" dirty="0" smtClean="0"/>
              <a:t>First design in lecture</a:t>
            </a:r>
          </a:p>
          <a:p>
            <a:pPr lvl="1"/>
            <a:r>
              <a:rPr lang="en-US" dirty="0" smtClean="0"/>
              <a:t>Note: No Index field, but 1 comparator/block</a:t>
            </a:r>
          </a:p>
          <a:p>
            <a:r>
              <a:rPr lang="en-US" dirty="0" smtClean="0"/>
              <a:t>“</a:t>
            </a:r>
            <a:r>
              <a:rPr lang="en-US" dirty="0" smtClean="0">
                <a:solidFill>
                  <a:srgbClr val="0000FF"/>
                </a:solidFill>
              </a:rPr>
              <a:t>Direct Mapped</a:t>
            </a:r>
            <a:r>
              <a:rPr lang="en-US" dirty="0" smtClean="0"/>
              <a:t>”: Block goes one place </a:t>
            </a:r>
          </a:p>
          <a:p>
            <a:pPr lvl="1"/>
            <a:r>
              <a:rPr lang="en-US" dirty="0" smtClean="0"/>
              <a:t>Note: Only 1 comparator</a:t>
            </a:r>
          </a:p>
          <a:p>
            <a:pPr lvl="1"/>
            <a:r>
              <a:rPr lang="en-US" dirty="0" smtClean="0"/>
              <a:t>Number of sets = number blocks</a:t>
            </a:r>
          </a:p>
          <a:p>
            <a:r>
              <a:rPr lang="en-US" dirty="0" smtClean="0"/>
              <a:t>“</a:t>
            </a:r>
            <a:r>
              <a:rPr lang="en-US" dirty="0" smtClean="0">
                <a:solidFill>
                  <a:srgbClr val="0000FF"/>
                </a:solidFill>
              </a:rPr>
              <a:t>N-way Set Associative</a:t>
            </a:r>
            <a:r>
              <a:rPr lang="en-US" dirty="0" smtClean="0"/>
              <a:t>”: N places for a block</a:t>
            </a:r>
          </a:p>
          <a:p>
            <a:pPr lvl="1"/>
            <a:r>
              <a:rPr lang="en-US" dirty="0" smtClean="0"/>
              <a:t>Number of sets = number of blocks / N</a:t>
            </a:r>
          </a:p>
          <a:p>
            <a:pPr lvl="1"/>
            <a:r>
              <a:rPr lang="en-US" dirty="0" smtClean="0"/>
              <a:t>Fully Associative: N = number of blocks</a:t>
            </a:r>
          </a:p>
          <a:p>
            <a:pPr lvl="1"/>
            <a:r>
              <a:rPr lang="en-US" dirty="0" smtClean="0"/>
              <a:t>Direct Mapped: N = 1</a:t>
            </a:r>
          </a:p>
        </p:txBody>
      </p:sp>
      <p:sp>
        <p:nvSpPr>
          <p:cNvPr id="4" name="Date Placeholder 3"/>
          <p:cNvSpPr>
            <a:spLocks noGrp="1"/>
          </p:cNvSpPr>
          <p:nvPr>
            <p:ph type="dt" sz="half" idx="10"/>
          </p:nvPr>
        </p:nvSpPr>
        <p:spPr/>
        <p:txBody>
          <a:bodyPr/>
          <a:lstStyle/>
          <a:p>
            <a:fld id="{ACCF777F-3C88-9040-A499-67A839A2DD66}"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316038"/>
            <a:ext cx="8153400" cy="2231701"/>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a:t>
            </a:r>
            <a:r>
              <a:rPr lang="en-US" dirty="0" smtClean="0">
                <a:ea typeface="+mn-ea"/>
                <a:cs typeface="+mn-cs"/>
              </a:rPr>
              <a:t> 2 in </a:t>
            </a:r>
            <a:r>
              <a:rPr lang="en-US" dirty="0">
                <a:ea typeface="+mn-ea"/>
                <a:cs typeface="+mn-cs"/>
              </a:rPr>
              <a:t>associativity doubles the number of blocks per set (i.e., the number </a:t>
            </a:r>
            <a:r>
              <a:rPr lang="en-US" dirty="0" smtClean="0">
                <a:ea typeface="+mn-ea"/>
                <a:cs typeface="+mn-cs"/>
              </a:rPr>
              <a:t>of “ways”) </a:t>
            </a:r>
            <a:r>
              <a:rPr lang="en-US" dirty="0">
                <a:ea typeface="+mn-ea"/>
                <a:cs typeface="+mn-cs"/>
              </a:rPr>
              <a:t>and halves the number of sets –</a:t>
            </a:r>
            <a:r>
              <a:rPr lang="en-US" dirty="0" smtClean="0">
                <a:ea typeface="+mn-ea"/>
                <a:cs typeface="+mn-cs"/>
              </a:rPr>
              <a:t> </a:t>
            </a:r>
          </a:p>
          <a:p>
            <a:pPr lvl="1">
              <a:buFont typeface="Arial"/>
              <a:buChar char="•"/>
              <a:defRPr/>
            </a:pPr>
            <a:r>
              <a:rPr lang="en-US" dirty="0"/>
              <a:t>D</a:t>
            </a:r>
            <a:r>
              <a:rPr lang="en-US" dirty="0" smtClean="0">
                <a:ea typeface="+mn-ea"/>
                <a:cs typeface="+mn-cs"/>
              </a:rPr>
              <a:t>ecreases </a:t>
            </a:r>
            <a:r>
              <a:rPr lang="en-US" dirty="0">
                <a:ea typeface="+mn-ea"/>
                <a:cs typeface="+mn-cs"/>
              </a:rPr>
              <a:t>the size of the index by 1 bit and</a:t>
            </a:r>
            <a:r>
              <a:rPr lang="en-US" dirty="0" smtClean="0">
                <a:ea typeface="+mn-ea"/>
                <a:cs typeface="+mn-cs"/>
              </a:rPr>
              <a:t> </a:t>
            </a:r>
            <a:br>
              <a:rPr lang="en-US" dirty="0" smtClean="0">
                <a:ea typeface="+mn-ea"/>
                <a:cs typeface="+mn-cs"/>
              </a:rPr>
            </a:br>
            <a:r>
              <a:rPr lang="en-US" dirty="0" smtClean="0">
                <a:ea typeface="+mn-ea"/>
                <a:cs typeface="+mn-cs"/>
              </a:rPr>
              <a:t>increases </a:t>
            </a:r>
            <a:r>
              <a:rPr lang="en-US" dirty="0">
                <a:ea typeface="+mn-ea"/>
                <a:cs typeface="+mn-cs"/>
              </a:rPr>
              <a:t>the size of the tag by 1 bit</a:t>
            </a:r>
          </a:p>
        </p:txBody>
      </p:sp>
      <p:sp>
        <p:nvSpPr>
          <p:cNvPr id="15" name="Date Placeholder 14"/>
          <p:cNvSpPr>
            <a:spLocks noGrp="1"/>
          </p:cNvSpPr>
          <p:nvPr>
            <p:ph type="dt" sz="half" idx="10"/>
          </p:nvPr>
        </p:nvSpPr>
        <p:spPr/>
        <p:txBody>
          <a:bodyPr/>
          <a:lstStyle/>
          <a:p>
            <a:fld id="{D7C3BAAF-0324-7746-9EFF-3EC3C7D132F1}" type="datetime1">
              <a:rPr lang="en-US" smtClean="0"/>
              <a:pPr/>
              <a:t>10/7/13</a:t>
            </a:fld>
            <a:endParaRPr lang="en-US" dirty="0"/>
          </a:p>
        </p:txBody>
      </p:sp>
      <p:sp>
        <p:nvSpPr>
          <p:cNvPr id="16" name="Slide Number Placeholder 15"/>
          <p:cNvSpPr>
            <a:spLocks noGrp="1"/>
          </p:cNvSpPr>
          <p:nvPr>
            <p:ph type="sldNum" sz="quarter" idx="12"/>
          </p:nvPr>
        </p:nvSpPr>
        <p:spPr/>
        <p:txBody>
          <a:bodyPr/>
          <a:lstStyle/>
          <a:p>
            <a:fld id="{3CC63E4C-4642-794D-A2FD-70F6B81535F5}" type="slidenum">
              <a:rPr lang="en-US" smtClean="0"/>
              <a:pPr/>
              <a:t>22</a:t>
            </a:fld>
            <a:endParaRPr lang="en-US" dirty="0"/>
          </a:p>
        </p:txBody>
      </p:sp>
      <p:sp>
        <p:nvSpPr>
          <p:cNvPr id="17" name="Footer Placeholder 16"/>
          <p:cNvSpPr>
            <a:spLocks noGrp="1"/>
          </p:cNvSpPr>
          <p:nvPr>
            <p:ph type="ftr" sz="quarter" idx="11"/>
          </p:nvPr>
        </p:nvSpPr>
        <p:spPr/>
        <p:txBody>
          <a:bodyPr/>
          <a:lstStyle/>
          <a:p>
            <a:r>
              <a:rPr lang="en-US" dirty="0" smtClean="0"/>
              <a:t>Fall 2013 -- Lecture #12</a:t>
            </a:r>
            <a:endParaRPr lang="en-US" dirty="0"/>
          </a:p>
        </p:txBody>
      </p:sp>
      <p:sp>
        <p:nvSpPr>
          <p:cNvPr id="19" name="Rectangle 4"/>
          <p:cNvSpPr>
            <a:spLocks noChangeArrowheads="1"/>
          </p:cNvSpPr>
          <p:nvPr/>
        </p:nvSpPr>
        <p:spPr bwMode="auto">
          <a:xfrm>
            <a:off x="848695" y="4381843"/>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20" name="Line 5"/>
          <p:cNvSpPr>
            <a:spLocks noChangeShapeType="1"/>
          </p:cNvSpPr>
          <p:nvPr/>
        </p:nvSpPr>
        <p:spPr bwMode="auto">
          <a:xfrm>
            <a:off x="5950920"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2" name="Text Box 8"/>
          <p:cNvSpPr txBox="1">
            <a:spLocks noChangeArrowheads="1"/>
          </p:cNvSpPr>
          <p:nvPr/>
        </p:nvSpPr>
        <p:spPr bwMode="auto">
          <a:xfrm>
            <a:off x="5961415" y="4487871"/>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3" name="Text Box 10"/>
          <p:cNvSpPr txBox="1">
            <a:spLocks noChangeArrowheads="1"/>
          </p:cNvSpPr>
          <p:nvPr/>
        </p:nvSpPr>
        <p:spPr bwMode="auto">
          <a:xfrm>
            <a:off x="5064683" y="4491158"/>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4" name="Text Box 11"/>
          <p:cNvSpPr txBox="1">
            <a:spLocks noChangeArrowheads="1"/>
          </p:cNvSpPr>
          <p:nvPr/>
        </p:nvSpPr>
        <p:spPr bwMode="auto">
          <a:xfrm>
            <a:off x="2538831" y="4505427"/>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nvGrpSpPr>
          <p:cNvPr id="33" name="Group 32"/>
          <p:cNvGrpSpPr/>
          <p:nvPr/>
        </p:nvGrpSpPr>
        <p:grpSpPr>
          <a:xfrm>
            <a:off x="2728769" y="3663198"/>
            <a:ext cx="4094390" cy="1441603"/>
            <a:chOff x="2728769" y="3663198"/>
            <a:chExt cx="4094390" cy="1441603"/>
          </a:xfrm>
        </p:grpSpPr>
        <p:sp>
          <p:nvSpPr>
            <p:cNvPr id="21" name="Line 6"/>
            <p:cNvSpPr>
              <a:spLocks noChangeShapeType="1"/>
            </p:cNvSpPr>
            <p:nvPr/>
          </p:nvSpPr>
          <p:spPr bwMode="auto">
            <a:xfrm>
              <a:off x="4523477"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8" name="TextBox 27"/>
            <p:cNvSpPr txBox="1"/>
            <p:nvPr/>
          </p:nvSpPr>
          <p:spPr>
            <a:xfrm>
              <a:off x="2728769" y="3663198"/>
              <a:ext cx="4094390" cy="461665"/>
            </a:xfrm>
            <a:prstGeom prst="rect">
              <a:avLst/>
            </a:prstGeom>
            <a:noFill/>
          </p:spPr>
          <p:txBody>
            <a:bodyPr wrap="none" rtlCol="0">
              <a:spAutoFit/>
            </a:bodyPr>
            <a:lstStyle/>
            <a:p>
              <a:r>
                <a:rPr lang="en-US" sz="2400" dirty="0" smtClean="0"/>
                <a:t>More Associativity (more ways)</a:t>
              </a:r>
              <a:endParaRPr lang="en-US" sz="2400" dirty="0"/>
            </a:p>
          </p:txBody>
        </p:sp>
        <p:cxnSp>
          <p:nvCxnSpPr>
            <p:cNvPr id="30" name="Straight Arrow Connector 29"/>
            <p:cNvCxnSpPr/>
            <p:nvPr/>
          </p:nvCxnSpPr>
          <p:spPr>
            <a:xfrm rot="10800000" flipH="1">
              <a:off x="3841267" y="4219500"/>
              <a:ext cx="1343394" cy="1588"/>
            </a:xfrm>
            <a:prstGeom prst="straightConnector1">
              <a:avLst/>
            </a:prstGeom>
            <a:ln w="57150" cap="flat" cmpd="sng" algn="ctr">
              <a:solidFill>
                <a:srgbClr val="3366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816430" y="5486400"/>
            <a:ext cx="8201406" cy="830997"/>
          </a:xfrm>
          <a:prstGeom prst="rect">
            <a:avLst/>
          </a:prstGeom>
          <a:noFill/>
        </p:spPr>
        <p:txBody>
          <a:bodyPr wrap="square" rtlCol="0">
            <a:spAutoFit/>
          </a:bodyPr>
          <a:lstStyle/>
          <a:p>
            <a:r>
              <a:rPr lang="en-US" sz="2400" i="1" dirty="0" smtClean="0"/>
              <a:t>Note: IBM persists in calling sets “ways” and ways “sets”.</a:t>
            </a:r>
          </a:p>
          <a:p>
            <a:r>
              <a:rPr lang="en-US" sz="2400" i="1" dirty="0" smtClean="0"/>
              <a:t>They’re wrong.</a:t>
            </a:r>
            <a:endParaRPr lang="en-US" sz="2400" i="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478E-6 2.14451E-6 L 0.04602 2.14451E-6 " pathEditMode="relative" ptsTypes="AA">
                                      <p:cBhvr>
                                        <p:cTn id="6" dur="2000" fill="hold"/>
                                        <p:tgtEl>
                                          <p:spTgt spid="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A and B only</a:t>
            </a: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A, B, and C only</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All four statements are true</a:t>
            </a: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A only</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23</a:t>
            </a:fld>
            <a:endParaRPr lang="en-US" dirty="0" smtClean="0"/>
          </a:p>
        </p:txBody>
      </p:sp>
      <p:sp>
        <p:nvSpPr>
          <p:cNvPr id="53258" name="TextBox 12"/>
          <p:cNvSpPr txBox="1">
            <a:spLocks noChangeArrowheads="1"/>
          </p:cNvSpPr>
          <p:nvPr/>
        </p:nvSpPr>
        <p:spPr bwMode="auto">
          <a:xfrm>
            <a:off x="336581" y="0"/>
            <a:ext cx="7876665" cy="3062377"/>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800" dirty="0" smtClean="0"/>
              <a:t>For S sets, N ways, B blocks, which statements hold?</a:t>
            </a:r>
          </a:p>
          <a:p>
            <a:pPr marL="514350" indent="-514350">
              <a:spcBef>
                <a:spcPts val="600"/>
              </a:spcBef>
              <a:buFontTx/>
              <a:buAutoNum type="alphaUcParenR"/>
            </a:pPr>
            <a:r>
              <a:rPr lang="en-US" sz="2800" dirty="0" smtClean="0"/>
              <a:t>The cache has B tags</a:t>
            </a:r>
          </a:p>
          <a:p>
            <a:pPr marL="514350" indent="-514350">
              <a:spcBef>
                <a:spcPts val="600"/>
              </a:spcBef>
              <a:buFontTx/>
              <a:buAutoNum type="alphaUcParenR"/>
            </a:pPr>
            <a:r>
              <a:rPr lang="en-US" sz="2800" dirty="0" smtClean="0"/>
              <a:t>The cache needs N comparators</a:t>
            </a:r>
          </a:p>
          <a:p>
            <a:pPr marL="514350" indent="-514350">
              <a:spcBef>
                <a:spcPts val="600"/>
              </a:spcBef>
              <a:buFontTx/>
              <a:buAutoNum type="alphaUcParenR"/>
            </a:pPr>
            <a:r>
              <a:rPr lang="en-US" sz="2800" dirty="0" smtClean="0"/>
              <a:t>B = N </a:t>
            </a:r>
            <a:r>
              <a:rPr lang="en-US" sz="2800" dirty="0" err="1" smtClean="0"/>
              <a:t>x</a:t>
            </a:r>
            <a:r>
              <a:rPr lang="en-US" sz="2800" dirty="0" smtClean="0"/>
              <a:t> S</a:t>
            </a:r>
          </a:p>
          <a:p>
            <a:pPr marL="514350" indent="-514350">
              <a:lnSpc>
                <a:spcPct val="100000"/>
              </a:lnSpc>
              <a:spcBef>
                <a:spcPts val="600"/>
              </a:spcBef>
              <a:buAutoNum type="alphaUcParenR"/>
            </a:pPr>
            <a:r>
              <a:rPr lang="en-US" sz="2800" dirty="0" smtClean="0"/>
              <a:t>Size of Index = Log</a:t>
            </a:r>
            <a:r>
              <a:rPr lang="en-US" sz="2800" baseline="-25000" dirty="0" smtClean="0"/>
              <a:t>2</a:t>
            </a:r>
            <a:r>
              <a:rPr lang="en-US" sz="2800" dirty="0" smtClean="0"/>
              <a:t>(S)</a:t>
            </a:r>
          </a:p>
          <a:p>
            <a:pPr marL="514350" indent="-514350">
              <a:lnSpc>
                <a:spcPct val="100000"/>
              </a:lnSpc>
              <a:spcBef>
                <a:spcPts val="600"/>
              </a:spcBef>
              <a:buAutoNum type="alphaUcParen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A and B only</a:t>
            </a: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A, B, and C only</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All four statements are true</a:t>
            </a: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A only</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24</a:t>
            </a:fld>
            <a:endParaRPr lang="en-US" dirty="0" smtClean="0"/>
          </a:p>
        </p:txBody>
      </p:sp>
      <p:sp>
        <p:nvSpPr>
          <p:cNvPr id="53258" name="TextBox 12"/>
          <p:cNvSpPr txBox="1">
            <a:spLocks noChangeArrowheads="1"/>
          </p:cNvSpPr>
          <p:nvPr/>
        </p:nvSpPr>
        <p:spPr bwMode="auto">
          <a:xfrm>
            <a:off x="336581" y="0"/>
            <a:ext cx="7876665" cy="3062377"/>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800" dirty="0" smtClean="0"/>
              <a:t>For S sets, N ways, B blocks, which statements hold?</a:t>
            </a:r>
          </a:p>
          <a:p>
            <a:pPr marL="514350" indent="-514350">
              <a:spcBef>
                <a:spcPts val="600"/>
              </a:spcBef>
              <a:buFontTx/>
              <a:buAutoNum type="alphaUcParenR"/>
            </a:pPr>
            <a:r>
              <a:rPr lang="en-US" sz="2800" dirty="0" smtClean="0"/>
              <a:t>The cache has B tags</a:t>
            </a:r>
          </a:p>
          <a:p>
            <a:pPr marL="514350" indent="-514350">
              <a:spcBef>
                <a:spcPts val="600"/>
              </a:spcBef>
              <a:buFontTx/>
              <a:buAutoNum type="alphaUcParenR"/>
            </a:pPr>
            <a:r>
              <a:rPr lang="en-US" sz="2800" dirty="0" smtClean="0"/>
              <a:t>The cache needs N comparators</a:t>
            </a:r>
          </a:p>
          <a:p>
            <a:pPr marL="514350" indent="-514350">
              <a:spcBef>
                <a:spcPts val="600"/>
              </a:spcBef>
              <a:buFontTx/>
              <a:buAutoNum type="alphaUcParenR"/>
            </a:pPr>
            <a:r>
              <a:rPr lang="en-US" sz="2800" dirty="0" smtClean="0"/>
              <a:t>B = N </a:t>
            </a:r>
            <a:r>
              <a:rPr lang="en-US" sz="2800" dirty="0" err="1" smtClean="0"/>
              <a:t>x</a:t>
            </a:r>
            <a:r>
              <a:rPr lang="en-US" sz="2800" dirty="0" smtClean="0"/>
              <a:t> S</a:t>
            </a:r>
          </a:p>
          <a:p>
            <a:pPr marL="514350" indent="-514350">
              <a:lnSpc>
                <a:spcPct val="100000"/>
              </a:lnSpc>
              <a:spcBef>
                <a:spcPts val="600"/>
              </a:spcBef>
              <a:buAutoNum type="alphaUcParenR"/>
            </a:pPr>
            <a:r>
              <a:rPr lang="en-US" sz="2800" dirty="0" smtClean="0"/>
              <a:t>Size of Index = Log</a:t>
            </a:r>
            <a:r>
              <a:rPr lang="en-US" sz="2800" baseline="-25000" dirty="0" smtClean="0"/>
              <a:t>2</a:t>
            </a:r>
            <a:r>
              <a:rPr lang="en-US" sz="2800" dirty="0" smtClean="0"/>
              <a:t>(S)</a:t>
            </a:r>
          </a:p>
          <a:p>
            <a:pPr marL="514350" indent="-514350">
              <a:lnSpc>
                <a:spcPct val="100000"/>
              </a:lnSpc>
              <a:spcBef>
                <a:spcPts val="600"/>
              </a:spcBef>
              <a:buAutoNum type="alphaUcParenR"/>
            </a:pPr>
            <a:endParaRPr lang="en-US" sz="2800" dirty="0" smtClean="0"/>
          </a:p>
        </p:txBody>
      </p:sp>
      <p:sp>
        <p:nvSpPr>
          <p:cNvPr id="3" name="Rectangle 2"/>
          <p:cNvSpPr/>
          <p:nvPr/>
        </p:nvSpPr>
        <p:spPr>
          <a:xfrm>
            <a:off x="990600" y="5257800"/>
            <a:ext cx="4953000" cy="68580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104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Review</a:t>
            </a:r>
          </a:p>
          <a:p>
            <a:r>
              <a:rPr lang="en-US" dirty="0" smtClean="0">
                <a:solidFill>
                  <a:schemeClr val="bg1">
                    <a:lumMod val="65000"/>
                  </a:schemeClr>
                </a:solidFill>
              </a:rPr>
              <a:t>Direct Mapped Cache</a:t>
            </a:r>
          </a:p>
          <a:p>
            <a:r>
              <a:rPr lang="en-US" dirty="0" err="1" smtClean="0"/>
              <a:t>Administrivia</a:t>
            </a:r>
            <a:endParaRPr lang="en-US" dirty="0" smtClean="0"/>
          </a:p>
          <a:p>
            <a:r>
              <a:rPr lang="en-US" dirty="0" smtClean="0">
                <a:solidFill>
                  <a:schemeClr val="bg1">
                    <a:lumMod val="65000"/>
                  </a:schemeClr>
                </a:solidFill>
              </a:rPr>
              <a:t>Write Policy and AMAT</a:t>
            </a:r>
          </a:p>
          <a:p>
            <a:r>
              <a:rPr lang="en-US" dirty="0" smtClean="0">
                <a:solidFill>
                  <a:schemeClr val="bg1">
                    <a:lumMod val="65000"/>
                  </a:schemeClr>
                </a:solidFill>
              </a:rPr>
              <a:t>Technology Break</a:t>
            </a:r>
          </a:p>
          <a:p>
            <a:r>
              <a:rPr lang="en-US" dirty="0" smtClean="0">
                <a:solidFill>
                  <a:schemeClr val="bg1">
                    <a:lumMod val="65000"/>
                  </a:schemeClr>
                </a:solidFill>
              </a:rPr>
              <a:t>Multilevel Caches</a:t>
            </a:r>
          </a:p>
          <a:p>
            <a:r>
              <a:rPr lang="en-US" dirty="0" smtClean="0">
                <a:solidFill>
                  <a:schemeClr val="bg1">
                    <a:lumMod val="65000"/>
                  </a:schemeClr>
                </a:solidFill>
              </a:rPr>
              <a:t>And in Conclusion, …</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19739753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Midterm One Week from Thursday (17 October)</a:t>
            </a:r>
          </a:p>
          <a:p>
            <a:pPr lvl="1"/>
            <a:r>
              <a:rPr lang="en-US" dirty="0" smtClean="0"/>
              <a:t>6-9 PM in three different </a:t>
            </a:r>
            <a:r>
              <a:rPr lang="en-US" dirty="0" smtClean="0"/>
              <a:t>rooms:</a:t>
            </a:r>
          </a:p>
          <a:p>
            <a:pPr lvl="2"/>
            <a:r>
              <a:rPr lang="en-US" dirty="0" smtClean="0"/>
              <a:t>1 Pimentel</a:t>
            </a:r>
          </a:p>
          <a:p>
            <a:pPr lvl="2"/>
            <a:r>
              <a:rPr lang="en-US" dirty="0" smtClean="0"/>
              <a:t>10 Evans</a:t>
            </a:r>
          </a:p>
          <a:p>
            <a:pPr lvl="2"/>
            <a:r>
              <a:rPr lang="en-US" dirty="0" smtClean="0"/>
              <a:t>155 </a:t>
            </a:r>
            <a:r>
              <a:rPr lang="en-US" dirty="0" err="1" smtClean="0"/>
              <a:t>Dwinelle</a:t>
            </a:r>
            <a:endParaRPr lang="en-US" dirty="0" smtClean="0"/>
          </a:p>
          <a:p>
            <a:pPr lvl="1"/>
            <a:r>
              <a:rPr lang="en-US" dirty="0" smtClean="0"/>
              <a:t>TA-led review session Saturday, 2-5 PM, Room </a:t>
            </a:r>
            <a:r>
              <a:rPr lang="en-US" dirty="0" smtClean="0"/>
              <a:t>155 </a:t>
            </a:r>
            <a:r>
              <a:rPr lang="en-US" dirty="0" err="1" smtClean="0"/>
              <a:t>Dwinelle</a:t>
            </a:r>
            <a:endParaRPr lang="en-US" dirty="0" smtClean="0"/>
          </a:p>
          <a:p>
            <a:pPr lvl="1"/>
            <a:r>
              <a:rPr lang="en-US" dirty="0" smtClean="0"/>
              <a:t>(Additional HKN Review on Sunday)</a:t>
            </a:r>
            <a:endParaRPr lang="en-US" dirty="0" smtClean="0"/>
          </a:p>
        </p:txBody>
      </p:sp>
      <p:sp>
        <p:nvSpPr>
          <p:cNvPr id="7" name="Content Placeholder 6"/>
          <p:cNvSpPr>
            <a:spLocks noGrp="1"/>
          </p:cNvSpPr>
          <p:nvPr>
            <p:ph sz="half" idx="2"/>
          </p:nvPr>
        </p:nvSpPr>
        <p:spPr/>
        <p:txBody>
          <a:bodyPr>
            <a:normAutofit fontScale="92500" lnSpcReduction="20000"/>
          </a:bodyPr>
          <a:lstStyle/>
          <a:p>
            <a:r>
              <a:rPr lang="en-US" dirty="0"/>
              <a:t>Topics: </a:t>
            </a:r>
          </a:p>
          <a:p>
            <a:pPr lvl="1"/>
            <a:r>
              <a:rPr lang="en-US" dirty="0"/>
              <a:t>Cloud Computing and Warehouse Scale Computers</a:t>
            </a:r>
          </a:p>
          <a:p>
            <a:pPr lvl="1"/>
            <a:r>
              <a:rPr lang="en-US" dirty="0"/>
              <a:t>C </a:t>
            </a:r>
            <a:r>
              <a:rPr lang="en-US" dirty="0" smtClean="0"/>
              <a:t>Programming</a:t>
            </a:r>
          </a:p>
          <a:p>
            <a:pPr lvl="1"/>
            <a:r>
              <a:rPr lang="en-US" dirty="0" smtClean="0"/>
              <a:t>MIPS Assembly/Machine Language and Conventions</a:t>
            </a:r>
          </a:p>
          <a:p>
            <a:pPr lvl="1"/>
            <a:r>
              <a:rPr lang="en-US" dirty="0" smtClean="0"/>
              <a:t>Compilers and Loaders</a:t>
            </a:r>
          </a:p>
          <a:p>
            <a:pPr lvl="1"/>
            <a:r>
              <a:rPr lang="en-US" dirty="0" smtClean="0"/>
              <a:t>Number Representations</a:t>
            </a:r>
          </a:p>
          <a:p>
            <a:pPr lvl="1"/>
            <a:r>
              <a:rPr lang="en-US" dirty="0" smtClean="0"/>
              <a:t>Memory Hierarchy and Caches</a:t>
            </a:r>
          </a:p>
          <a:p>
            <a:pPr lvl="1"/>
            <a:r>
              <a:rPr lang="en-US" dirty="0" smtClean="0"/>
              <a:t>Parallelism (Request and Data-Level Parallelism)</a:t>
            </a:r>
          </a:p>
          <a:p>
            <a:pPr lvl="1"/>
            <a:r>
              <a:rPr lang="en-US" dirty="0" smtClean="0"/>
              <a:t>Labs and Projects</a:t>
            </a:r>
          </a:p>
          <a:p>
            <a:pPr lvl="1"/>
            <a:endParaRPr lang="en-US" dirty="0"/>
          </a:p>
          <a:p>
            <a:endParaRPr lang="en-US" dirty="0"/>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extLst>
      <p:ext uri="{BB962C8B-B14F-4D97-AF65-F5344CB8AC3E}">
        <p14:creationId xmlns:p14="http://schemas.microsoft.com/office/powerpoint/2010/main" val="27799938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CS61c in the News</a:t>
            </a:r>
            <a:endParaRPr lang="en-US" dirty="0"/>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pic>
        <p:nvPicPr>
          <p:cNvPr id="7" name="Picture 6" descr="Screen Shot 2013-10-07 at 11.01.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9112"/>
            <a:ext cx="9144000" cy="5173460"/>
          </a:xfrm>
          <a:prstGeom prst="rect">
            <a:avLst/>
          </a:prstGeom>
        </p:spPr>
      </p:pic>
    </p:spTree>
    <p:extLst>
      <p:ext uri="{BB962C8B-B14F-4D97-AF65-F5344CB8AC3E}">
        <p14:creationId xmlns:p14="http://schemas.microsoft.com/office/powerpoint/2010/main" val="22860661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Review</a:t>
            </a:r>
          </a:p>
          <a:p>
            <a:r>
              <a:rPr lang="en-US" dirty="0" smtClean="0">
                <a:solidFill>
                  <a:schemeClr val="bg1">
                    <a:lumMod val="65000"/>
                  </a:schemeClr>
                </a:solidFill>
              </a:rPr>
              <a:t>Direct Mapped Cache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t>Write Policy</a:t>
            </a:r>
          </a:p>
          <a:p>
            <a:r>
              <a:rPr lang="en-US" dirty="0" smtClean="0">
                <a:solidFill>
                  <a:schemeClr val="bg1">
                    <a:lumMod val="65000"/>
                  </a:schemeClr>
                </a:solidFill>
              </a:rPr>
              <a:t>Technology Break</a:t>
            </a:r>
          </a:p>
          <a:p>
            <a:r>
              <a:rPr lang="en-US" dirty="0" smtClean="0">
                <a:solidFill>
                  <a:schemeClr val="bg1">
                    <a:lumMod val="65000"/>
                  </a:schemeClr>
                </a:solidFill>
              </a:rPr>
              <a:t>AMAT</a:t>
            </a:r>
          </a:p>
          <a:p>
            <a:r>
              <a:rPr lang="en-US" dirty="0" smtClean="0">
                <a:solidFill>
                  <a:schemeClr val="bg1">
                    <a:lumMod val="65000"/>
                  </a:schemeClr>
                </a:solidFill>
              </a:rPr>
              <a:t>And in Conclusion, …</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1973975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Stores with Write-Through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Store instructions write to memory, changing values</a:t>
            </a:r>
          </a:p>
          <a:p>
            <a:r>
              <a:rPr lang="en-US" dirty="0" smtClean="0"/>
              <a:t>Need to make sure cache and memory have same values on writes: 2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so include Write Buffer to allow processor to continue once data in Buffer</a:t>
            </a:r>
          </a:p>
          <a:p>
            <a:pPr lvl="1"/>
            <a:r>
              <a:rPr lang="en-US" dirty="0" smtClean="0"/>
              <a:t>Buffer updates memory in parallel to processor</a:t>
            </a:r>
          </a:p>
          <a:p>
            <a:pPr lvl="1">
              <a:buNone/>
            </a:pPr>
            <a:endParaRPr lang="en-US" dirty="0" smtClean="0"/>
          </a:p>
          <a:p>
            <a:pPr lvl="1"/>
            <a:endParaRPr lang="en-US" dirty="0"/>
          </a:p>
        </p:txBody>
      </p:sp>
      <p:sp>
        <p:nvSpPr>
          <p:cNvPr id="4" name="Date Placeholder 3"/>
          <p:cNvSpPr>
            <a:spLocks noGrp="1"/>
          </p:cNvSpPr>
          <p:nvPr>
            <p:ph type="dt" sz="half" idx="10"/>
          </p:nvPr>
        </p:nvSpPr>
        <p:spPr/>
        <p:txBody>
          <a:bodyPr/>
          <a:lstStyle/>
          <a:p>
            <a:fld id="{682E50CD-17EC-4449-987D-FFA1F6A21B42}"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1238255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Review</a:t>
            </a:r>
          </a:p>
          <a:p>
            <a:r>
              <a:rPr lang="en-US" dirty="0" smtClean="0"/>
              <a:t>Direct Mapped Cache</a:t>
            </a:r>
          </a:p>
          <a:p>
            <a:r>
              <a:rPr lang="en-US" dirty="0" err="1" smtClean="0"/>
              <a:t>Administrivia</a:t>
            </a:r>
            <a:endParaRPr lang="en-US" dirty="0" smtClean="0"/>
          </a:p>
          <a:p>
            <a:r>
              <a:rPr lang="en-US" dirty="0" smtClean="0"/>
              <a:t>Write Policy and AMAT</a:t>
            </a:r>
          </a:p>
          <a:p>
            <a:r>
              <a:rPr lang="en-US" dirty="0" smtClean="0"/>
              <a:t>Technology Break</a:t>
            </a:r>
          </a:p>
          <a:p>
            <a:r>
              <a:rPr lang="en-US" dirty="0" smtClean="0"/>
              <a:t>Multiple Cache Levels</a:t>
            </a:r>
          </a:p>
          <a:p>
            <a:r>
              <a:rPr lang="en-US" dirty="0" smtClean="0"/>
              <a:t>And in Conclusion, …</a:t>
            </a:r>
            <a:endParaRPr lang="en-US" dirty="0"/>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368433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Write-Through Cache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Write both values in cache and in memory</a:t>
            </a:r>
          </a:p>
          <a:p>
            <a:r>
              <a:rPr lang="en-US" dirty="0" smtClean="0"/>
              <a:t>Write buffer stops CPU from stalling if memory cannot keep up</a:t>
            </a:r>
          </a:p>
          <a:p>
            <a:r>
              <a:rPr lang="en-US" dirty="0" smtClean="0"/>
              <a:t>Write buffer may have multiple entries to absorb bursts of writes</a:t>
            </a:r>
          </a:p>
          <a:p>
            <a:r>
              <a:rPr lang="en-US" dirty="0" smtClean="0"/>
              <a:t>What if store misses in cache?</a:t>
            </a:r>
            <a:endParaRPr lang="en-US" dirty="0"/>
          </a:p>
        </p:txBody>
      </p:sp>
      <p:sp>
        <p:nvSpPr>
          <p:cNvPr id="3" name="Date Placeholder 2"/>
          <p:cNvSpPr>
            <a:spLocks noGrp="1"/>
          </p:cNvSpPr>
          <p:nvPr>
            <p:ph type="dt" sz="half" idx="10"/>
          </p:nvPr>
        </p:nvSpPr>
        <p:spPr/>
        <p:txBody>
          <a:bodyPr/>
          <a:lstStyle/>
          <a:p>
            <a:fld id="{7B722CDD-561D-644F-AC58-D4B3A129EFF6}" type="datetime1">
              <a:rPr lang="en-US" smtClean="0"/>
              <a:pPr/>
              <a:t>10/7/13</a:t>
            </a:fld>
            <a:endParaRPr lang="en-US"/>
          </a:p>
        </p:txBody>
      </p:sp>
      <p:sp>
        <p:nvSpPr>
          <p:cNvPr id="4" name="Footer Placeholder 3"/>
          <p:cNvSpPr>
            <a:spLocks noGrp="1"/>
          </p:cNvSpPr>
          <p:nvPr>
            <p:ph type="ftr" sz="quarter" idx="11"/>
          </p:nvPr>
        </p:nvSpPr>
        <p:spPr/>
        <p:txBody>
          <a:bodyPr/>
          <a:lstStyle/>
          <a:p>
            <a:r>
              <a:rPr lang="en-US" dirty="0" smtClean="0"/>
              <a:t>Fall 2013 -- Lecture #12</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30</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688114"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55114" y="19050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92829"/>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651828"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5638801" y="1828800"/>
            <a:ext cx="2971802" cy="4114802"/>
            <a:chOff x="3000691" y="1812156"/>
            <a:chExt cx="5395212" cy="4114802"/>
          </a:xfrm>
        </p:grpSpPr>
        <p:cxnSp>
          <p:nvCxnSpPr>
            <p:cNvPr id="45" name="Straight Arrow Connector 44"/>
            <p:cNvCxnSpPr>
              <a:stCxn id="13" idx="2"/>
            </p:cNvCxnSpPr>
            <p:nvPr/>
          </p:nvCxnSpPr>
          <p:spPr>
            <a:xfrm>
              <a:off x="7649136" y="4623132"/>
              <a:ext cx="55069" cy="130382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3" name="Straight Arrow Connector 42"/>
            <p:cNvCxnSpPr/>
            <p:nvPr/>
          </p:nvCxnSpPr>
          <p:spPr>
            <a:xfrm>
              <a:off x="5905806" y="4707756"/>
              <a:ext cx="1798404" cy="3048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8" idx="2"/>
            </p:cNvCxnSpPr>
            <p:nvPr/>
          </p:nvCxnSpPr>
          <p:spPr>
            <a:xfrm rot="5400000">
              <a:off x="3747493" y="3960954"/>
              <a:ext cx="304800" cy="1798403"/>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68" name="Rectangle 67"/>
          <p:cNvSpPr/>
          <p:nvPr/>
        </p:nvSpPr>
        <p:spPr>
          <a:xfrm>
            <a:off x="6248400" y="4495800"/>
            <a:ext cx="76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Addr</a:t>
            </a:r>
            <a:endParaRPr lang="en-US" dirty="0"/>
          </a:p>
        </p:txBody>
      </p:sp>
      <p:sp>
        <p:nvSpPr>
          <p:cNvPr id="69" name="Rectangle 68"/>
          <p:cNvSpPr/>
          <p:nvPr/>
        </p:nvSpPr>
        <p:spPr>
          <a:xfrm>
            <a:off x="7010399" y="4499428"/>
            <a:ext cx="791029" cy="2249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3" name="Freeform 82"/>
          <p:cNvSpPr/>
          <p:nvPr/>
        </p:nvSpPr>
        <p:spPr>
          <a:xfrm>
            <a:off x="5640917" y="2993570"/>
            <a:ext cx="836083" cy="148317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H="1">
            <a:off x="7391399" y="2993570"/>
            <a:ext cx="809171" cy="151301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6324600" y="3810000"/>
            <a:ext cx="1066800" cy="646331"/>
          </a:xfrm>
          <a:prstGeom prst="rect">
            <a:avLst/>
          </a:prstGeom>
          <a:noFill/>
        </p:spPr>
        <p:txBody>
          <a:bodyPr wrap="square" rtlCol="0">
            <a:spAutoFit/>
          </a:bodyPr>
          <a:lstStyle/>
          <a:p>
            <a:pPr algn="ctr"/>
            <a:r>
              <a:rPr lang="en-US" dirty="0" smtClean="0"/>
              <a:t>Write Buffer</a:t>
            </a:r>
          </a:p>
        </p:txBody>
      </p:sp>
    </p:spTree>
    <p:extLst>
      <p:ext uri="{BB962C8B-B14F-4D97-AF65-F5344CB8AC3E}">
        <p14:creationId xmlns:p14="http://schemas.microsoft.com/office/powerpoint/2010/main" val="1110080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Stores with Write-Back</a:t>
            </a:r>
            <a:endParaRPr lang="en-US" dirty="0"/>
          </a:p>
        </p:txBody>
      </p:sp>
      <p:sp>
        <p:nvSpPr>
          <p:cNvPr id="3" name="Content Placeholder 2"/>
          <p:cNvSpPr>
            <a:spLocks noGrp="1"/>
          </p:cNvSpPr>
          <p:nvPr>
            <p:ph idx="1"/>
          </p:nvPr>
        </p:nvSpPr>
        <p:spPr>
          <a:xfrm>
            <a:off x="457200" y="1600200"/>
            <a:ext cx="8229600" cy="4655577"/>
          </a:xfrm>
        </p:spPr>
        <p:txBody>
          <a:bodyPr>
            <a:normAutofit/>
          </a:bodyPr>
          <a:lstStyle/>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4" name="Date Placeholder 3"/>
          <p:cNvSpPr>
            <a:spLocks noGrp="1"/>
          </p:cNvSpPr>
          <p:nvPr>
            <p:ph type="dt" sz="half" idx="10"/>
          </p:nvPr>
        </p:nvSpPr>
        <p:spPr/>
        <p:txBody>
          <a:bodyPr/>
          <a:lstStyle/>
          <a:p>
            <a:fld id="{6A89EFED-59BA-AA44-9ACC-CA65AE7BA4D3}"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910720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Write-Back Cache</a:t>
            </a:r>
            <a:endParaRPr lang="en-US" dirty="0"/>
          </a:p>
        </p:txBody>
      </p:sp>
      <p:sp>
        <p:nvSpPr>
          <p:cNvPr id="7" name="Content Placeholder 6"/>
          <p:cNvSpPr>
            <a:spLocks noGrp="1"/>
          </p:cNvSpPr>
          <p:nvPr>
            <p:ph sz="half" idx="1"/>
          </p:nvPr>
        </p:nvSpPr>
        <p:spPr>
          <a:xfrm>
            <a:off x="152400" y="1828800"/>
            <a:ext cx="4572000" cy="4525963"/>
          </a:xfrm>
        </p:spPr>
        <p:txBody>
          <a:bodyPr>
            <a:normAutofit fontScale="92500" lnSpcReduction="20000"/>
          </a:bodyPr>
          <a:lstStyle/>
          <a:p>
            <a:r>
              <a:rPr lang="en-US" dirty="0" smtClean="0"/>
              <a:t>Store/cache hit, write data in cache </a:t>
            </a:r>
            <a:r>
              <a:rPr lang="en-US" i="1" dirty="0" smtClean="0"/>
              <a:t>only </a:t>
            </a:r>
            <a:r>
              <a:rPr lang="en-US" dirty="0" smtClean="0"/>
              <a:t>&amp; set dirty bit</a:t>
            </a:r>
          </a:p>
          <a:p>
            <a:pPr lvl="1"/>
            <a:r>
              <a:rPr lang="en-US" dirty="0" smtClean="0"/>
              <a:t>Memory has stale value</a:t>
            </a:r>
          </a:p>
          <a:p>
            <a:r>
              <a:rPr lang="en-US" dirty="0" smtClean="0"/>
              <a:t>Store/cache miss, read data from memory, then update and set dirty bit</a:t>
            </a:r>
          </a:p>
          <a:p>
            <a:pPr lvl="1"/>
            <a:r>
              <a:rPr lang="en-US" dirty="0" smtClean="0"/>
              <a:t>“Write-allocate” policy</a:t>
            </a:r>
          </a:p>
          <a:p>
            <a:r>
              <a:rPr lang="en-US" dirty="0" smtClean="0"/>
              <a:t>Load/cache hit, use value from cache</a:t>
            </a:r>
          </a:p>
          <a:p>
            <a:r>
              <a:rPr lang="en-US" dirty="0" smtClean="0"/>
              <a:t>On any miss, write back evicted block, only if dirty. Update cache with new block and clear dirty bit.</a:t>
            </a:r>
          </a:p>
        </p:txBody>
      </p:sp>
      <p:sp>
        <p:nvSpPr>
          <p:cNvPr id="3" name="Date Placeholder 2"/>
          <p:cNvSpPr>
            <a:spLocks noGrp="1"/>
          </p:cNvSpPr>
          <p:nvPr>
            <p:ph type="dt" sz="half" idx="10"/>
          </p:nvPr>
        </p:nvSpPr>
        <p:spPr/>
        <p:txBody>
          <a:bodyPr/>
          <a:lstStyle/>
          <a:p>
            <a:fld id="{144F7884-7630-734C-A02C-B24747182A95}" type="datetime1">
              <a:rPr lang="en-US" smtClean="0"/>
              <a:pPr/>
              <a:t>10/7/13</a:t>
            </a:fld>
            <a:endParaRPr lang="en-US"/>
          </a:p>
        </p:txBody>
      </p:sp>
      <p:sp>
        <p:nvSpPr>
          <p:cNvPr id="4" name="Footer Placeholder 3"/>
          <p:cNvSpPr>
            <a:spLocks noGrp="1"/>
          </p:cNvSpPr>
          <p:nvPr>
            <p:ph type="ftr" sz="quarter" idx="11"/>
          </p:nvPr>
        </p:nvSpPr>
        <p:spPr/>
        <p:txBody>
          <a:bodyPr/>
          <a:lstStyle/>
          <a:p>
            <a:r>
              <a:rPr lang="en-US" dirty="0" smtClean="0"/>
              <a:t>Fall 2013 -- Lecture #12</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32</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724400"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91400" y="19812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38400"/>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876800"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781473" y="1828800"/>
            <a:ext cx="829128" cy="4104888"/>
            <a:chOff x="6890647" y="1812156"/>
            <a:chExt cx="1505256"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48" name="Rectangle 47"/>
          <p:cNvSpPr/>
          <p:nvPr/>
        </p:nvSpPr>
        <p:spPr>
          <a:xfrm>
            <a:off x="7391400" y="33528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49" name="Rectangle 48"/>
          <p:cNvSpPr/>
          <p:nvPr/>
        </p:nvSpPr>
        <p:spPr>
          <a:xfrm>
            <a:off x="7391400" y="36576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0" name="Rectangle 49"/>
          <p:cNvSpPr/>
          <p:nvPr/>
        </p:nvSpPr>
        <p:spPr>
          <a:xfrm>
            <a:off x="7391400" y="39624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4" name="Rectangle 53"/>
          <p:cNvSpPr/>
          <p:nvPr/>
        </p:nvSpPr>
        <p:spPr>
          <a:xfrm>
            <a:off x="7391400" y="42672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9" name="TextBox 58"/>
          <p:cNvSpPr txBox="1"/>
          <p:nvPr/>
        </p:nvSpPr>
        <p:spPr>
          <a:xfrm>
            <a:off x="6400800" y="3657600"/>
            <a:ext cx="817122" cy="646331"/>
          </a:xfrm>
          <a:prstGeom prst="rect">
            <a:avLst/>
          </a:prstGeom>
          <a:noFill/>
        </p:spPr>
        <p:txBody>
          <a:bodyPr wrap="square" rtlCol="0">
            <a:spAutoFit/>
          </a:bodyPr>
          <a:lstStyle/>
          <a:p>
            <a:pPr algn="ctr"/>
            <a:r>
              <a:rPr lang="en-US" dirty="0" smtClean="0"/>
              <a:t>Dirty Bits</a:t>
            </a:r>
            <a:endParaRPr lang="en-US" dirty="0"/>
          </a:p>
        </p:txBody>
      </p:sp>
      <p:sp>
        <p:nvSpPr>
          <p:cNvPr id="71" name="Left Brace 70"/>
          <p:cNvSpPr/>
          <p:nvPr/>
        </p:nvSpPr>
        <p:spPr>
          <a:xfrm>
            <a:off x="7010400" y="3352800"/>
            <a:ext cx="228600"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556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vs. Write-Back</a:t>
            </a:r>
            <a:endParaRPr lang="en-US" dirty="0"/>
          </a:p>
        </p:txBody>
      </p:sp>
      <p:sp>
        <p:nvSpPr>
          <p:cNvPr id="3" name="Content Placeholder 2"/>
          <p:cNvSpPr>
            <a:spLocks noGrp="1"/>
          </p:cNvSpPr>
          <p:nvPr>
            <p:ph sz="half" idx="1"/>
          </p:nvPr>
        </p:nvSpPr>
        <p:spPr>
          <a:xfrm>
            <a:off x="304800" y="1600200"/>
            <a:ext cx="4343400" cy="4525963"/>
          </a:xfrm>
        </p:spPr>
        <p:txBody>
          <a:bodyPr/>
          <a:lstStyle/>
          <a:p>
            <a:r>
              <a:rPr lang="en-US" dirty="0" smtClean="0"/>
              <a:t>Write-Through:</a:t>
            </a:r>
          </a:p>
          <a:p>
            <a:pPr lvl="1"/>
            <a:r>
              <a:rPr lang="en-US" dirty="0" smtClean="0"/>
              <a:t>Simpler control logic</a:t>
            </a:r>
          </a:p>
          <a:p>
            <a:pPr lvl="1"/>
            <a:r>
              <a:rPr lang="en-US" dirty="0" smtClean="0"/>
              <a:t>More predictable timing simplifies processor control logic</a:t>
            </a:r>
          </a:p>
          <a:p>
            <a:pPr lvl="1"/>
            <a:r>
              <a:rPr lang="en-US" dirty="0" smtClean="0"/>
              <a:t>Easier to make reliable, since memory always has copy of data</a:t>
            </a:r>
            <a:endParaRPr lang="en-US" dirty="0"/>
          </a:p>
        </p:txBody>
      </p:sp>
      <p:sp>
        <p:nvSpPr>
          <p:cNvPr id="4" name="Content Placeholder 3"/>
          <p:cNvSpPr>
            <a:spLocks noGrp="1"/>
          </p:cNvSpPr>
          <p:nvPr>
            <p:ph sz="half" idx="2"/>
          </p:nvPr>
        </p:nvSpPr>
        <p:spPr>
          <a:xfrm>
            <a:off x="4648200" y="1600200"/>
            <a:ext cx="4191000" cy="4525963"/>
          </a:xfrm>
        </p:spPr>
        <p:txBody>
          <a:bodyPr/>
          <a:lstStyle/>
          <a:p>
            <a:r>
              <a:rPr lang="en-US" dirty="0" smtClean="0"/>
              <a:t>Write-Back</a:t>
            </a:r>
          </a:p>
          <a:p>
            <a:pPr lvl="1"/>
            <a:r>
              <a:rPr lang="en-US" dirty="0" smtClean="0"/>
              <a:t>More complex control logic</a:t>
            </a:r>
          </a:p>
          <a:p>
            <a:pPr lvl="1"/>
            <a:r>
              <a:rPr lang="en-US" dirty="0" smtClean="0"/>
              <a:t>More variable timing (0,1,2 memory accesses per cache access)</a:t>
            </a:r>
          </a:p>
          <a:p>
            <a:pPr lvl="1"/>
            <a:r>
              <a:rPr lang="en-US" dirty="0" smtClean="0"/>
              <a:t>Usually reduces write traffic</a:t>
            </a:r>
          </a:p>
          <a:p>
            <a:pPr lvl="1"/>
            <a:r>
              <a:rPr lang="en-US" dirty="0" smtClean="0"/>
              <a:t>Harder to make reliable, sometimes cache has only copy of data</a:t>
            </a:r>
            <a:endParaRPr lang="en-US" dirty="0"/>
          </a:p>
        </p:txBody>
      </p:sp>
      <p:sp>
        <p:nvSpPr>
          <p:cNvPr id="5" name="Date Placeholder 4"/>
          <p:cNvSpPr>
            <a:spLocks noGrp="1"/>
          </p:cNvSpPr>
          <p:nvPr>
            <p:ph type="dt" sz="half" idx="10"/>
          </p:nvPr>
        </p:nvSpPr>
        <p:spPr/>
        <p:txBody>
          <a:bodyPr/>
          <a:lstStyle/>
          <a:p>
            <a:fld id="{A961C515-EBF1-6448-9507-CCBAF7164BC1}" type="datetime1">
              <a:rPr lang="en-US" smtClean="0"/>
              <a:pPr/>
              <a:t>10/7/13</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33</a:t>
            </a:fld>
            <a:endParaRPr lang="en-US"/>
          </a:p>
        </p:txBody>
      </p:sp>
    </p:spTree>
    <p:extLst>
      <p:ext uri="{BB962C8B-B14F-4D97-AF65-F5344CB8AC3E}">
        <p14:creationId xmlns:p14="http://schemas.microsoft.com/office/powerpoint/2010/main" val="18818674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2"/>
            <a:ext cx="8322733" cy="3120448"/>
          </a:xfrm>
        </p:spPr>
        <p:txBody>
          <a:bodyPr>
            <a:normAutofit/>
          </a:bodyPr>
          <a:lstStyle/>
          <a:p>
            <a:pPr>
              <a:lnSpc>
                <a:spcPct val="100000"/>
              </a:lnSpc>
              <a:spcBef>
                <a:spcPts val="600"/>
              </a:spcBef>
            </a:pPr>
            <a:r>
              <a:rPr lang="en-US" dirty="0" smtClean="0"/>
              <a:t>Average Memory Access Time (AMAT) is the average to access memory considering both hits and misses in the cache</a:t>
            </a:r>
          </a:p>
          <a:p>
            <a:pPr marL="287338" lvl="1" indent="-287338">
              <a:lnSpc>
                <a:spcPct val="100000"/>
              </a:lnSpc>
              <a:spcBef>
                <a:spcPts val="600"/>
              </a:spcBef>
              <a:buNone/>
            </a:pPr>
            <a:r>
              <a:rPr lang="en-US" sz="3613" dirty="0" smtClean="0">
                <a:solidFill>
                  <a:srgbClr val="FF0000"/>
                </a:solidFill>
              </a:rPr>
              <a:t>AMAT =  	Time for a hit  </a:t>
            </a:r>
            <a:br>
              <a:rPr lang="en-US" sz="3613" dirty="0" smtClean="0">
                <a:solidFill>
                  <a:srgbClr val="FF0000"/>
                </a:solidFill>
              </a:rPr>
            </a:br>
            <a:r>
              <a:rPr lang="en-US" sz="3613" dirty="0" smtClean="0">
                <a:solidFill>
                  <a:srgbClr val="FF0000"/>
                </a:solidFill>
              </a:rPr>
              <a:t>							+  Miss rate </a:t>
            </a:r>
            <a:r>
              <a:rPr lang="en-US" sz="3613" dirty="0" err="1" smtClean="0">
                <a:solidFill>
                  <a:srgbClr val="FF0000"/>
                </a:solidFill>
              </a:rPr>
              <a:t>x</a:t>
            </a:r>
            <a:r>
              <a:rPr lang="en-US" sz="3613" dirty="0" smtClean="0">
                <a:solidFill>
                  <a:srgbClr val="FF0000"/>
                </a:solidFill>
              </a:rPr>
              <a:t> Miss penalty</a:t>
            </a:r>
            <a:endParaRPr lang="en-US" dirty="0" smtClean="0">
              <a:solidFill>
                <a:schemeClr val="accent2"/>
              </a:solidFill>
            </a:endParaRPr>
          </a:p>
          <a:p>
            <a:pPr>
              <a:lnSpc>
                <a:spcPct val="100000"/>
              </a:lnSpc>
              <a:spcBef>
                <a:spcPts val="600"/>
              </a:spcBef>
            </a:pPr>
            <a:endParaRPr lang="en-US" dirty="0" smtClean="0"/>
          </a:p>
          <a:p>
            <a:pPr>
              <a:lnSpc>
                <a:spcPct val="100000"/>
              </a:lnSpc>
              <a:spcBef>
                <a:spcPts val="600"/>
              </a:spcBef>
              <a:buNone/>
            </a:pPr>
            <a:endParaRPr lang="en-US" dirty="0" smtClean="0"/>
          </a:p>
        </p:txBody>
      </p:sp>
      <p:sp>
        <p:nvSpPr>
          <p:cNvPr id="4" name="Date Placeholder 3"/>
          <p:cNvSpPr>
            <a:spLocks noGrp="1"/>
          </p:cNvSpPr>
          <p:nvPr>
            <p:ph type="dt" sz="half" idx="10"/>
          </p:nvPr>
        </p:nvSpPr>
        <p:spPr/>
        <p:txBody>
          <a:bodyPr/>
          <a:lstStyle/>
          <a:p>
            <a:fld id="{5D14E2C3-B439-6B43-B00F-833700AB4915}" type="datetime1">
              <a:rPr lang="en-US" smtClean="0"/>
              <a:pPr/>
              <a:t>10/7/13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34</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Tree>
    <p:extLst>
      <p:ext uri="{BB962C8B-B14F-4D97-AF65-F5344CB8AC3E}">
        <p14:creationId xmlns:p14="http://schemas.microsoft.com/office/powerpoint/2010/main" val="3613626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400 </a:t>
            </a:r>
            <a:r>
              <a:rPr lang="en-US" sz="2800" dirty="0" err="1" smtClean="0">
                <a:solidFill>
                  <a:srgbClr val="408000"/>
                </a:solidFill>
                <a:latin typeface="+mj-lt"/>
                <a:cs typeface="Courier"/>
              </a:rPr>
              <a:t>psec</a:t>
            </a:r>
            <a:endParaRPr lang="en-US" sz="2800" dirty="0" smtClean="0">
              <a:solidFill>
                <a:srgbClr val="408000"/>
              </a:solidFill>
              <a:latin typeface="+mj-lt"/>
              <a:cs typeface="Courier"/>
            </a:endParaRP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600 </a:t>
            </a:r>
            <a:r>
              <a:rPr lang="en-US" sz="2800" dirty="0" err="1" smtClean="0">
                <a:solidFill>
                  <a:srgbClr val="FF66A0"/>
                </a:solidFill>
                <a:latin typeface="+mj-lt"/>
                <a:cs typeface="Courier"/>
              </a:rPr>
              <a:t>psec</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 800 </a:t>
            </a:r>
            <a:r>
              <a:rPr lang="en-US" sz="2800" b="1" dirty="0" err="1" smtClean="0">
                <a:ln>
                  <a:solidFill>
                    <a:schemeClr val="tx1"/>
                  </a:solidFill>
                </a:ln>
                <a:solidFill>
                  <a:srgbClr val="FFE860"/>
                </a:solidFill>
                <a:latin typeface="+mj-lt"/>
                <a:cs typeface="Courier"/>
              </a:rPr>
              <a:t>psec</a:t>
            </a:r>
            <a:endParaRPr lang="en-US" sz="2800" b="1" dirty="0" smtClean="0">
              <a:ln>
                <a:solidFill>
                  <a:schemeClr val="tx1"/>
                </a:solidFill>
              </a:ln>
              <a:solidFill>
                <a:srgbClr val="FFE860"/>
              </a:solidFill>
              <a:latin typeface="+mj-lt"/>
              <a:cs typeface="Courier"/>
            </a:endParaRP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≤200 </a:t>
              </a:r>
              <a:r>
                <a:rPr lang="en-US" sz="2800" dirty="0" err="1" smtClean="0">
                  <a:solidFill>
                    <a:srgbClr val="FF8000"/>
                  </a:solidFill>
                  <a:latin typeface="+mj-lt"/>
                  <a:cs typeface="Courier"/>
                </a:rPr>
                <a:t>psec</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35</a:t>
            </a:fld>
            <a:endParaRPr lang="en-US" dirty="0" smtClean="0"/>
          </a:p>
        </p:txBody>
      </p:sp>
      <p:sp>
        <p:nvSpPr>
          <p:cNvPr id="53258" name="TextBox 12"/>
          <p:cNvSpPr txBox="1">
            <a:spLocks noChangeArrowheads="1"/>
          </p:cNvSpPr>
          <p:nvPr/>
        </p:nvSpPr>
        <p:spPr bwMode="auto">
          <a:xfrm>
            <a:off x="357571" y="0"/>
            <a:ext cx="7876665" cy="2708434"/>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400" dirty="0" smtClean="0"/>
              <a:t>Average Memory Access Time (AMAT) is the average to access memory considering both hits and misses</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Given a 200 </a:t>
            </a:r>
            <a:r>
              <a:rPr lang="en-US" sz="2800" dirty="0" err="1" smtClean="0"/>
              <a:t>psec</a:t>
            </a:r>
            <a:r>
              <a:rPr lang="en-US" sz="2800" dirty="0" smtClean="0"/>
              <a:t> clock, a miss penalty of 50 clock cycles, a miss rate of 0.02 misses per instruction and a cache hit time of 1 clock cycle, what is AMAT?</a:t>
            </a:r>
          </a:p>
        </p:txBody>
      </p:sp>
    </p:spTree>
    <p:extLst>
      <p:ext uri="{BB962C8B-B14F-4D97-AF65-F5344CB8AC3E}">
        <p14:creationId xmlns:p14="http://schemas.microsoft.com/office/powerpoint/2010/main" val="17506343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400 </a:t>
            </a:r>
            <a:r>
              <a:rPr lang="en-US" sz="2800" dirty="0" err="1" smtClean="0">
                <a:solidFill>
                  <a:srgbClr val="408000"/>
                </a:solidFill>
                <a:latin typeface="+mj-lt"/>
                <a:cs typeface="Courier"/>
              </a:rPr>
              <a:t>psec</a:t>
            </a:r>
            <a:endParaRPr lang="en-US" sz="2800" dirty="0" smtClean="0">
              <a:solidFill>
                <a:srgbClr val="408000"/>
              </a:solidFill>
              <a:latin typeface="+mj-lt"/>
              <a:cs typeface="Courier"/>
            </a:endParaRP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600 </a:t>
            </a:r>
            <a:r>
              <a:rPr lang="en-US" sz="2800" dirty="0" err="1" smtClean="0">
                <a:solidFill>
                  <a:srgbClr val="FF66A0"/>
                </a:solidFill>
                <a:latin typeface="+mj-lt"/>
                <a:cs typeface="Courier"/>
              </a:rPr>
              <a:t>psec</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 800 </a:t>
            </a:r>
            <a:r>
              <a:rPr lang="en-US" sz="2800" b="1" dirty="0" err="1" smtClean="0">
                <a:ln>
                  <a:solidFill>
                    <a:schemeClr val="tx1"/>
                  </a:solidFill>
                </a:ln>
                <a:solidFill>
                  <a:srgbClr val="FFE860"/>
                </a:solidFill>
                <a:latin typeface="+mj-lt"/>
                <a:cs typeface="Courier"/>
              </a:rPr>
              <a:t>psec</a:t>
            </a:r>
            <a:endParaRPr lang="en-US" sz="2800" b="1" dirty="0" smtClean="0">
              <a:ln>
                <a:solidFill>
                  <a:schemeClr val="tx1"/>
                </a:solidFill>
              </a:ln>
              <a:solidFill>
                <a:srgbClr val="FFE860"/>
              </a:solidFill>
              <a:latin typeface="+mj-lt"/>
              <a:cs typeface="Courier"/>
            </a:endParaRP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≤200 </a:t>
              </a:r>
              <a:r>
                <a:rPr lang="en-US" sz="2800" dirty="0" err="1" smtClean="0">
                  <a:solidFill>
                    <a:srgbClr val="FF8000"/>
                  </a:solidFill>
                  <a:latin typeface="+mj-lt"/>
                  <a:cs typeface="Courier"/>
                </a:rPr>
                <a:t>psec</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36</a:t>
            </a:fld>
            <a:endParaRPr lang="en-US" dirty="0" smtClean="0"/>
          </a:p>
        </p:txBody>
      </p:sp>
      <p:sp>
        <p:nvSpPr>
          <p:cNvPr id="53258" name="TextBox 12"/>
          <p:cNvSpPr txBox="1">
            <a:spLocks noChangeArrowheads="1"/>
          </p:cNvSpPr>
          <p:nvPr/>
        </p:nvSpPr>
        <p:spPr bwMode="auto">
          <a:xfrm>
            <a:off x="357571" y="0"/>
            <a:ext cx="7876665" cy="2708434"/>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400" dirty="0" smtClean="0"/>
              <a:t>Average Memory Access Time (AMAT) is the average to access memory considering both hits and misses</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Given a 200 </a:t>
            </a:r>
            <a:r>
              <a:rPr lang="en-US" sz="2800" dirty="0" err="1" smtClean="0"/>
              <a:t>psec</a:t>
            </a:r>
            <a:r>
              <a:rPr lang="en-US" sz="2800" dirty="0" smtClean="0"/>
              <a:t> clock, a miss penalty of 50 clock cycles, a miss rate of 0.02 misses per instruction and a cache hit time of 1 clock cycle, what is AMAT?</a:t>
            </a:r>
          </a:p>
        </p:txBody>
      </p:sp>
      <p:sp>
        <p:nvSpPr>
          <p:cNvPr id="3" name="Rectangle 2"/>
          <p:cNvSpPr/>
          <p:nvPr/>
        </p:nvSpPr>
        <p:spPr>
          <a:xfrm>
            <a:off x="816429" y="3483429"/>
            <a:ext cx="2594428" cy="743857"/>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164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1"/>
            <a:ext cx="8322733" cy="3556001"/>
          </a:xfrm>
        </p:spPr>
        <p:txBody>
          <a:bodyPr>
            <a:normAutofit fontScale="85000" lnSpcReduction="10000"/>
          </a:bodyPr>
          <a:lstStyle/>
          <a:p>
            <a:pPr>
              <a:lnSpc>
                <a:spcPct val="100000"/>
              </a:lnSpc>
              <a:spcBef>
                <a:spcPts val="600"/>
              </a:spcBef>
            </a:pPr>
            <a:r>
              <a:rPr lang="en-US" dirty="0" smtClean="0"/>
              <a:t>Average Memory Access Time (AMAT) is the average to access memory considering both hits and misses</a:t>
            </a:r>
          </a:p>
          <a:p>
            <a:pPr marL="287338" lvl="1" indent="-287338" algn="ctr">
              <a:lnSpc>
                <a:spcPct val="100000"/>
              </a:lnSpc>
              <a:spcBef>
                <a:spcPts val="600"/>
              </a:spcBef>
              <a:buNone/>
            </a:pPr>
            <a:r>
              <a:rPr lang="en-US" sz="3613" dirty="0" smtClean="0">
                <a:solidFill>
                  <a:srgbClr val="FF0000"/>
                </a:solidFill>
              </a:rPr>
              <a:t>AMAT =  Time for a hit  +  Miss rate </a:t>
            </a:r>
            <a:r>
              <a:rPr lang="en-US" sz="3613" dirty="0" err="1" smtClean="0">
                <a:solidFill>
                  <a:srgbClr val="FF0000"/>
                </a:solidFill>
              </a:rPr>
              <a:t>x</a:t>
            </a:r>
            <a:r>
              <a:rPr lang="en-US" sz="3613" dirty="0" smtClean="0">
                <a:solidFill>
                  <a:srgbClr val="FF0000"/>
                </a:solidFill>
              </a:rPr>
              <a:t> Miss penalty</a:t>
            </a:r>
            <a:endParaRPr lang="en-US" dirty="0" smtClean="0">
              <a:solidFill>
                <a:schemeClr val="accent2"/>
              </a:solidFill>
            </a:endParaRPr>
          </a:p>
          <a:p>
            <a:pPr>
              <a:lnSpc>
                <a:spcPct val="100000"/>
              </a:lnSpc>
              <a:spcBef>
                <a:spcPts val="600"/>
              </a:spcBef>
            </a:pPr>
            <a:r>
              <a:rPr lang="en-US" dirty="0" smtClean="0"/>
              <a:t>What is the AMAT for a processor with a 200 </a:t>
            </a:r>
            <a:r>
              <a:rPr lang="en-US" dirty="0" err="1" smtClean="0"/>
              <a:t>psec</a:t>
            </a:r>
            <a:r>
              <a:rPr lang="en-US" dirty="0" smtClean="0"/>
              <a:t> clock, a miss penalty of 50 clock cycles, a miss rate of 0.02 misses per instruction and a cache access time of 1 clock cycle?</a:t>
            </a:r>
          </a:p>
          <a:p>
            <a:pPr>
              <a:lnSpc>
                <a:spcPct val="100000"/>
              </a:lnSpc>
              <a:spcBef>
                <a:spcPts val="600"/>
              </a:spcBef>
            </a:pPr>
            <a:endParaRPr lang="en-US" dirty="0" smtClean="0"/>
          </a:p>
        </p:txBody>
      </p:sp>
      <p:sp>
        <p:nvSpPr>
          <p:cNvPr id="4" name="Date Placeholder 3"/>
          <p:cNvSpPr>
            <a:spLocks noGrp="1"/>
          </p:cNvSpPr>
          <p:nvPr>
            <p:ph type="dt" sz="half" idx="10"/>
          </p:nvPr>
        </p:nvSpPr>
        <p:spPr/>
        <p:txBody>
          <a:bodyPr/>
          <a:lstStyle/>
          <a:p>
            <a:fld id="{1ECCCF9A-DA4E-4B4C-AC26-802D916500CE}" type="datetime1">
              <a:rPr lang="en-US" smtClean="0"/>
              <a:pPr/>
              <a:t>10/7/13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37</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7" name="TextBox 6"/>
          <p:cNvSpPr txBox="1"/>
          <p:nvPr/>
        </p:nvSpPr>
        <p:spPr>
          <a:xfrm>
            <a:off x="2488236" y="4420680"/>
            <a:ext cx="3723796" cy="830997"/>
          </a:xfrm>
          <a:prstGeom prst="rect">
            <a:avLst/>
          </a:prstGeom>
          <a:noFill/>
        </p:spPr>
        <p:txBody>
          <a:bodyPr wrap="none" rtlCol="0">
            <a:spAutoFit/>
          </a:bodyPr>
          <a:lstStyle/>
          <a:p>
            <a:r>
              <a:rPr lang="en-US" sz="2400" dirty="0" smtClean="0"/>
              <a:t>1 + 0.02 </a:t>
            </a:r>
            <a:r>
              <a:rPr lang="en-US" sz="2400" dirty="0" err="1" smtClean="0"/>
              <a:t>x</a:t>
            </a:r>
            <a:r>
              <a:rPr lang="en-US" sz="2400" dirty="0" smtClean="0"/>
              <a:t> 50 = 2 clock cycles</a:t>
            </a:r>
          </a:p>
          <a:p>
            <a:r>
              <a:rPr lang="en-US" sz="2400" dirty="0" smtClean="0"/>
              <a:t>Or 2 </a:t>
            </a:r>
            <a:r>
              <a:rPr lang="en-US" sz="2400" dirty="0" err="1" smtClean="0"/>
              <a:t>x</a:t>
            </a:r>
            <a:r>
              <a:rPr lang="en-US" sz="2400" dirty="0" smtClean="0"/>
              <a:t> 200 = 400 </a:t>
            </a:r>
            <a:r>
              <a:rPr lang="en-US" sz="2400" dirty="0" err="1" smtClean="0"/>
              <a:t>psecs</a:t>
            </a:r>
            <a:endParaRPr lang="en-US" sz="2400" dirty="0"/>
          </a:p>
        </p:txBody>
      </p:sp>
    </p:spTree>
    <p:extLst>
      <p:ext uri="{BB962C8B-B14F-4D97-AF65-F5344CB8AC3E}">
        <p14:creationId xmlns:p14="http://schemas.microsoft.com/office/powerpoint/2010/main" val="36401060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2"/>
            <a:ext cx="8322733" cy="4182535"/>
          </a:xfrm>
        </p:spPr>
        <p:txBody>
          <a:bodyPr>
            <a:normAutofit fontScale="92500" lnSpcReduction="10000"/>
          </a:bodyPr>
          <a:lstStyle/>
          <a:p>
            <a:pPr>
              <a:lnSpc>
                <a:spcPct val="100000"/>
              </a:lnSpc>
              <a:spcBef>
                <a:spcPts val="600"/>
              </a:spcBef>
            </a:pPr>
            <a:r>
              <a:rPr lang="en-US" dirty="0" smtClean="0"/>
              <a:t>Average Memory Access Time (AMAT) is the average to access memory considering both hits and misses</a:t>
            </a:r>
          </a:p>
          <a:p>
            <a:pPr lvl="1">
              <a:lnSpc>
                <a:spcPct val="100000"/>
              </a:lnSpc>
              <a:spcBef>
                <a:spcPts val="600"/>
              </a:spcBef>
            </a:pPr>
            <a:endParaRPr lang="en-US" dirty="0" smtClean="0"/>
          </a:p>
          <a:p>
            <a:pPr marL="287338" lvl="1" indent="-287338" algn="ctr">
              <a:lnSpc>
                <a:spcPct val="100000"/>
              </a:lnSpc>
              <a:spcBef>
                <a:spcPts val="600"/>
              </a:spcBef>
              <a:buNone/>
            </a:pPr>
            <a:r>
              <a:rPr lang="en-US" sz="3613" dirty="0" smtClean="0">
                <a:solidFill>
                  <a:srgbClr val="FF0000"/>
                </a:solidFill>
              </a:rPr>
              <a:t>AMAT =  Time for a hit  +  Miss rate x Miss penalty</a:t>
            </a:r>
          </a:p>
          <a:p>
            <a:pPr marL="287338" lvl="1" indent="-287338">
              <a:lnSpc>
                <a:spcPct val="100000"/>
              </a:lnSpc>
              <a:spcBef>
                <a:spcPts val="600"/>
              </a:spcBef>
            </a:pPr>
            <a:endParaRPr lang="en-US" dirty="0" smtClean="0">
              <a:solidFill>
                <a:schemeClr val="accent2"/>
              </a:solidFill>
            </a:endParaRPr>
          </a:p>
          <a:p>
            <a:pPr>
              <a:lnSpc>
                <a:spcPct val="100000"/>
              </a:lnSpc>
              <a:spcBef>
                <a:spcPts val="600"/>
              </a:spcBef>
            </a:pPr>
            <a:r>
              <a:rPr lang="en-US" dirty="0" smtClean="0"/>
              <a:t>How calculate if separate instruction and data caches?</a:t>
            </a:r>
          </a:p>
        </p:txBody>
      </p:sp>
      <p:sp>
        <p:nvSpPr>
          <p:cNvPr id="4" name="Date Placeholder 3"/>
          <p:cNvSpPr>
            <a:spLocks noGrp="1"/>
          </p:cNvSpPr>
          <p:nvPr>
            <p:ph type="dt" sz="half" idx="10"/>
          </p:nvPr>
        </p:nvSpPr>
        <p:spPr/>
        <p:txBody>
          <a:bodyPr/>
          <a:lstStyle/>
          <a:p>
            <a:fld id="{7C1AA923-4A46-BC46-9601-1EF556D0E5F9}" type="datetime1">
              <a:rPr lang="en-US" smtClean="0"/>
              <a:pPr/>
              <a:t>10/7/13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38</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Tree>
    <p:extLst>
      <p:ext uri="{BB962C8B-B14F-4D97-AF65-F5344CB8AC3E}">
        <p14:creationId xmlns:p14="http://schemas.microsoft.com/office/powerpoint/2010/main" val="2434649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ChangeArrowheads="1"/>
          </p:cNvSpPr>
          <p:nvPr>
            <p:ph type="title"/>
          </p:nvPr>
        </p:nvSpPr>
        <p:spPr/>
        <p:txBody>
          <a:bodyPr/>
          <a:lstStyle/>
          <a:p>
            <a:r>
              <a:rPr lang="en-US" dirty="0" smtClean="0"/>
              <a:t>Impact of Cache on CPI</a:t>
            </a:r>
            <a:endParaRPr lang="en-US" dirty="0"/>
          </a:p>
        </p:txBody>
      </p:sp>
      <p:sp>
        <p:nvSpPr>
          <p:cNvPr id="1674243" name="Rectangle 3"/>
          <p:cNvSpPr>
            <a:spLocks noGrp="1" noChangeArrowheads="1"/>
          </p:cNvSpPr>
          <p:nvPr>
            <p:ph type="body" idx="1"/>
          </p:nvPr>
        </p:nvSpPr>
        <p:spPr>
          <a:xfrm>
            <a:off x="152400" y="1413937"/>
            <a:ext cx="8991600" cy="4525963"/>
          </a:xfrm>
        </p:spPr>
        <p:txBody>
          <a:bodyPr/>
          <a:lstStyle/>
          <a:p>
            <a:r>
              <a:rPr lang="en-US" sz="2000" dirty="0" smtClean="0"/>
              <a:t>Assume cache hit time included in normal CPU execution time, then</a:t>
            </a:r>
          </a:p>
          <a:p>
            <a:pPr lvl="1">
              <a:buNone/>
            </a:pPr>
            <a:r>
              <a:rPr lang="en-US" sz="2000" dirty="0" smtClean="0"/>
              <a:t>CPU time = Instruction Count (IC) × Cycles Per Instruction (CPI) × Cycle Time (CT)</a:t>
            </a:r>
          </a:p>
          <a:p>
            <a:pPr lvl="1">
              <a:buNone/>
            </a:pPr>
            <a:r>
              <a:rPr lang="en-US" sz="2000" dirty="0" smtClean="0"/>
              <a:t>=  IC × (</a:t>
            </a:r>
            <a:r>
              <a:rPr lang="en-US" sz="2000" dirty="0" err="1" smtClean="0"/>
              <a:t>CPI</a:t>
            </a:r>
            <a:r>
              <a:rPr lang="en-US" sz="2000" baseline="-25000" dirty="0" err="1" smtClean="0"/>
              <a:t>ideal</a:t>
            </a:r>
            <a:r>
              <a:rPr lang="en-US" sz="2000" dirty="0" smtClean="0"/>
              <a:t> + </a:t>
            </a:r>
            <a:r>
              <a:rPr lang="en-US" sz="2000" dirty="0" err="1" smtClean="0"/>
              <a:t>CPI</a:t>
            </a:r>
            <a:r>
              <a:rPr lang="en-US" sz="2000" baseline="-25000" dirty="0" err="1" smtClean="0"/>
              <a:t>miss</a:t>
            </a:r>
            <a:r>
              <a:rPr lang="en-US" sz="2000" dirty="0" smtClean="0"/>
              <a:t>) × CT</a:t>
            </a:r>
            <a:endParaRPr lang="en-US" sz="2000" dirty="0"/>
          </a:p>
        </p:txBody>
      </p:sp>
      <p:sp>
        <p:nvSpPr>
          <p:cNvPr id="8" name="Date Placeholder 7"/>
          <p:cNvSpPr>
            <a:spLocks noGrp="1"/>
          </p:cNvSpPr>
          <p:nvPr>
            <p:ph type="dt" sz="half" idx="10"/>
          </p:nvPr>
        </p:nvSpPr>
        <p:spPr/>
        <p:txBody>
          <a:bodyPr/>
          <a:lstStyle/>
          <a:p>
            <a:fld id="{4A0895B4-D06F-8247-8D70-5A33A2215BF0}" type="datetime1">
              <a:rPr lang="en-US" smtClean="0"/>
              <a:pPr/>
              <a:t>10/7/13</a:t>
            </a:fld>
            <a:endParaRPr lang="en-US"/>
          </a:p>
        </p:txBody>
      </p:sp>
      <p:sp>
        <p:nvSpPr>
          <p:cNvPr id="10" name="Footer Placeholder 9"/>
          <p:cNvSpPr>
            <a:spLocks noGrp="1"/>
          </p:cNvSpPr>
          <p:nvPr>
            <p:ph type="ftr" sz="quarter" idx="11"/>
          </p:nvPr>
        </p:nvSpPr>
        <p:spPr/>
        <p:txBody>
          <a:bodyPr/>
          <a:lstStyle/>
          <a:p>
            <a:r>
              <a:rPr lang="en-US" dirty="0" smtClean="0"/>
              <a:t>Fall 2013 -- Lecture #12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39</a:t>
            </a:fld>
            <a:endParaRPr lang="en-US"/>
          </a:p>
        </p:txBody>
      </p:sp>
      <p:grpSp>
        <p:nvGrpSpPr>
          <p:cNvPr id="2" name="Group 8"/>
          <p:cNvGrpSpPr>
            <a:grpSpLocks/>
          </p:cNvGrpSpPr>
          <p:nvPr/>
        </p:nvGrpSpPr>
        <p:grpSpPr bwMode="auto">
          <a:xfrm>
            <a:off x="1447800" y="2667000"/>
            <a:ext cx="1600200" cy="476250"/>
            <a:chOff x="2016" y="1488"/>
            <a:chExt cx="2208" cy="300"/>
          </a:xfrm>
        </p:grpSpPr>
        <p:sp>
          <p:nvSpPr>
            <p:cNvPr id="1674245" name="AutoShape 5"/>
            <p:cNvSpPr>
              <a:spLocks/>
            </p:cNvSpPr>
            <p:nvPr/>
          </p:nvSpPr>
          <p:spPr bwMode="auto">
            <a:xfrm rot="5400000">
              <a:off x="3072" y="432"/>
              <a:ext cx="96" cy="2208"/>
            </a:xfrm>
            <a:prstGeom prst="rightBrace">
              <a:avLst>
                <a:gd name="adj1" fmla="val 191667"/>
                <a:gd name="adj2" fmla="val 50000"/>
              </a:avLst>
            </a:prstGeom>
            <a:noFill/>
            <a:ln w="12700">
              <a:solidFill>
                <a:schemeClr val="accent2"/>
              </a:solidFill>
              <a:round/>
              <a:headEnd/>
              <a:tailEnd/>
            </a:ln>
            <a:effectLst/>
          </p:spPr>
          <p:txBody>
            <a:bodyPr wrap="none" anchor="ctr"/>
            <a:lstStyle/>
            <a:p>
              <a:endParaRPr lang="en-US">
                <a:solidFill>
                  <a:srgbClr val="FF0000"/>
                </a:solidFill>
              </a:endParaRPr>
            </a:p>
          </p:txBody>
        </p:sp>
        <p:sp>
          <p:nvSpPr>
            <p:cNvPr id="1674246" name="Text Box 6"/>
            <p:cNvSpPr txBox="1">
              <a:spLocks noChangeArrowheads="1"/>
            </p:cNvSpPr>
            <p:nvPr/>
          </p:nvSpPr>
          <p:spPr bwMode="auto">
            <a:xfrm>
              <a:off x="2437" y="1536"/>
              <a:ext cx="1367" cy="252"/>
            </a:xfrm>
            <a:prstGeom prst="rect">
              <a:avLst/>
            </a:prstGeom>
            <a:noFill/>
            <a:ln w="12700">
              <a:noFill/>
              <a:miter lim="800000"/>
              <a:headEnd/>
              <a:tailEnd/>
            </a:ln>
            <a:effectLst/>
          </p:spPr>
          <p:txBody>
            <a:bodyPr wrap="square">
              <a:spAutoFit/>
            </a:bodyPr>
            <a:lstStyle/>
            <a:p>
              <a:pPr algn="ctr"/>
              <a:r>
                <a:rPr lang="en-US" sz="2000" dirty="0" err="1" smtClean="0">
                  <a:solidFill>
                    <a:srgbClr val="FF0000"/>
                  </a:solidFill>
                </a:rPr>
                <a:t>CPI</a:t>
              </a:r>
              <a:r>
                <a:rPr lang="en-US" sz="2000" baseline="-25000" dirty="0" err="1" smtClean="0">
                  <a:solidFill>
                    <a:srgbClr val="FF0000"/>
                  </a:solidFill>
                </a:rPr>
                <a:t>stalls</a:t>
              </a:r>
              <a:endParaRPr lang="en-US" sz="2000" baseline="-25000" dirty="0">
                <a:solidFill>
                  <a:srgbClr val="FF0000"/>
                </a:solidFill>
              </a:endParaRPr>
            </a:p>
          </p:txBody>
        </p:sp>
      </p:grpSp>
      <p:sp>
        <p:nvSpPr>
          <p:cNvPr id="1674247" name="Rectangle 7"/>
          <p:cNvSpPr>
            <a:spLocks noChangeArrowheads="1"/>
          </p:cNvSpPr>
          <p:nvPr/>
        </p:nvSpPr>
        <p:spPr bwMode="auto">
          <a:xfrm>
            <a:off x="457200" y="3581400"/>
            <a:ext cx="8686800" cy="900759"/>
          </a:xfrm>
          <a:prstGeom prst="rect">
            <a:avLst/>
          </a:prstGeom>
          <a:noFill/>
          <a:ln w="12700">
            <a:noFill/>
            <a:miter lim="800000"/>
            <a:headEnd/>
            <a:tailEnd/>
          </a:ln>
          <a:effectLst/>
        </p:spPr>
        <p:txBody>
          <a:bodyPr wrap="square" lIns="63500" tIns="25400" rIns="63500" bIns="25400">
            <a:spAutoFit/>
          </a:bodyPr>
          <a:lstStyle/>
          <a:p>
            <a:pPr marL="287338" indent="-287338">
              <a:spcBef>
                <a:spcPct val="30000"/>
              </a:spcBef>
              <a:buSzPct val="75000"/>
              <a:buFont typeface="Arial"/>
              <a:buChar char="•"/>
            </a:pPr>
            <a:r>
              <a:rPr lang="en-US" sz="2400" dirty="0" smtClean="0">
                <a:solidFill>
                  <a:schemeClr val="tx1"/>
                </a:solidFill>
              </a:rPr>
              <a:t>A simple model for</a:t>
            </a:r>
            <a:r>
              <a:rPr lang="en-US" sz="2400" dirty="0" smtClean="0"/>
              <a:t> cache miss impact on CPI</a:t>
            </a:r>
            <a:endParaRPr lang="en-US" sz="2400" dirty="0" smtClean="0">
              <a:solidFill>
                <a:schemeClr val="tx1"/>
              </a:solidFill>
            </a:endParaRPr>
          </a:p>
          <a:p>
            <a:pPr marL="287338" indent="-287338">
              <a:spcBef>
                <a:spcPct val="30000"/>
              </a:spcBef>
              <a:buSzPct val="75000"/>
            </a:pPr>
            <a:r>
              <a:rPr lang="en-US" sz="2400" dirty="0" err="1" smtClean="0">
                <a:solidFill>
                  <a:srgbClr val="FF0000"/>
                </a:solidFill>
              </a:rPr>
              <a:t>CPI</a:t>
            </a:r>
            <a:r>
              <a:rPr lang="en-US" sz="2400" baseline="-25000" dirty="0" err="1" smtClean="0">
                <a:solidFill>
                  <a:srgbClr val="FF0000"/>
                </a:solidFill>
              </a:rPr>
              <a:t>miss</a:t>
            </a:r>
            <a:r>
              <a:rPr lang="en-US" sz="2400" dirty="0" smtClean="0">
                <a:solidFill>
                  <a:srgbClr val="FF0000"/>
                </a:solidFill>
              </a:rPr>
              <a:t>= accesses/instruction </a:t>
            </a:r>
            <a:r>
              <a:rPr lang="en-US" sz="2400" dirty="0" smtClean="0">
                <a:solidFill>
                  <a:srgbClr val="FF0000"/>
                </a:solidFill>
                <a:cs typeface="Arial" charset="0"/>
              </a:rPr>
              <a:t>× </a:t>
            </a:r>
            <a:r>
              <a:rPr lang="en-US" sz="2400" dirty="0" smtClean="0">
                <a:solidFill>
                  <a:srgbClr val="FF0000"/>
                </a:solidFill>
              </a:rPr>
              <a:t>miss rate </a:t>
            </a:r>
            <a:r>
              <a:rPr lang="en-US" sz="2400" dirty="0" smtClean="0">
                <a:solidFill>
                  <a:srgbClr val="FF0000"/>
                </a:solidFill>
                <a:cs typeface="Arial" charset="0"/>
              </a:rPr>
              <a:t>×</a:t>
            </a:r>
            <a:r>
              <a:rPr lang="en-US" sz="2400" dirty="0" smtClean="0">
                <a:solidFill>
                  <a:srgbClr val="FF0000"/>
                </a:solidFill>
              </a:rPr>
              <a:t> miss penalty</a:t>
            </a:r>
          </a:p>
        </p:txBody>
      </p:sp>
    </p:spTree>
    <p:extLst>
      <p:ext uri="{BB962C8B-B14F-4D97-AF65-F5344CB8AC3E}">
        <p14:creationId xmlns:p14="http://schemas.microsoft.com/office/powerpoint/2010/main" val="33185555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4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42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Review</a:t>
            </a:r>
          </a:p>
          <a:p>
            <a:r>
              <a:rPr lang="en-US" dirty="0" smtClean="0">
                <a:solidFill>
                  <a:schemeClr val="bg1">
                    <a:lumMod val="65000"/>
                  </a:schemeClr>
                </a:solidFill>
              </a:rPr>
              <a:t>Direct Mapped Cache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Write Policy and AMAT</a:t>
            </a:r>
          </a:p>
          <a:p>
            <a:r>
              <a:rPr lang="en-US" dirty="0" smtClean="0">
                <a:solidFill>
                  <a:schemeClr val="bg1">
                    <a:lumMod val="65000"/>
                  </a:schemeClr>
                </a:solidFill>
              </a:rPr>
              <a:t>Technology Break</a:t>
            </a:r>
          </a:p>
          <a:p>
            <a:r>
              <a:rPr lang="en-US" dirty="0" smtClean="0">
                <a:solidFill>
                  <a:schemeClr val="bg1">
                    <a:lumMod val="65000"/>
                  </a:schemeClr>
                </a:solidFill>
              </a:rPr>
              <a:t>Multilevel Caches</a:t>
            </a:r>
          </a:p>
          <a:p>
            <a:r>
              <a:rPr lang="en-US" dirty="0" smtClean="0">
                <a:solidFill>
                  <a:schemeClr val="bg1">
                    <a:lumMod val="65000"/>
                  </a:schemeClr>
                </a:solidFill>
              </a:rPr>
              <a:t>And in Conclusion, …</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val="4237899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p:txBody>
          <a:bodyPr/>
          <a:lstStyle/>
          <a:p>
            <a:r>
              <a:rPr lang="en-US" smtClean="0"/>
              <a:t>Impacts of Cache Performance</a:t>
            </a:r>
            <a:endParaRPr lang="en-US"/>
          </a:p>
        </p:txBody>
      </p:sp>
      <p:sp>
        <p:nvSpPr>
          <p:cNvPr id="1676291" name="Rectangle 3"/>
          <p:cNvSpPr>
            <a:spLocks noGrp="1" noChangeArrowheads="1"/>
          </p:cNvSpPr>
          <p:nvPr>
            <p:ph type="body" idx="1"/>
          </p:nvPr>
        </p:nvSpPr>
        <p:spPr>
          <a:xfrm>
            <a:off x="457200" y="1219200"/>
            <a:ext cx="8229600" cy="5257800"/>
          </a:xfrm>
        </p:spPr>
        <p:txBody>
          <a:bodyPr>
            <a:normAutofit fontScale="85000" lnSpcReduction="10000"/>
          </a:bodyPr>
          <a:lstStyle/>
          <a:p>
            <a:r>
              <a:rPr lang="en-US" dirty="0" smtClean="0"/>
              <a:t>Relative $ penalty increases as processor performance improves (faster clock rate and/or lower CPI)</a:t>
            </a:r>
          </a:p>
          <a:p>
            <a:pPr lvl="1"/>
            <a:r>
              <a:rPr lang="en-US" dirty="0" smtClean="0"/>
              <a:t>When calculating </a:t>
            </a:r>
            <a:r>
              <a:rPr lang="en-US" dirty="0" err="1" smtClean="0"/>
              <a:t>CPI</a:t>
            </a:r>
            <a:r>
              <a:rPr lang="en-US" baseline="-25000" dirty="0" err="1" smtClean="0"/>
              <a:t>stalls</a:t>
            </a:r>
            <a:r>
              <a:rPr lang="en-US" dirty="0" smtClean="0"/>
              <a:t>, cache miss penalty is measured in processor clock cycles needed to handle a miss</a:t>
            </a:r>
          </a:p>
          <a:p>
            <a:pPr lvl="1"/>
            <a:r>
              <a:rPr lang="en-US" dirty="0" smtClean="0"/>
              <a:t>Lower the </a:t>
            </a:r>
            <a:r>
              <a:rPr lang="en-US" dirty="0" err="1" smtClean="0"/>
              <a:t>CPI</a:t>
            </a:r>
            <a:r>
              <a:rPr lang="en-US" baseline="-25000" dirty="0" err="1" smtClean="0"/>
              <a:t>ideal</a:t>
            </a:r>
            <a:r>
              <a:rPr lang="en-US" dirty="0" smtClean="0"/>
              <a:t>, more pronounced impact of stalls</a:t>
            </a:r>
          </a:p>
          <a:p>
            <a:r>
              <a:rPr lang="en-US" dirty="0" smtClean="0"/>
              <a:t>Processor with a </a:t>
            </a:r>
            <a:r>
              <a:rPr lang="en-US" dirty="0" err="1" smtClean="0"/>
              <a:t>CPI</a:t>
            </a:r>
            <a:r>
              <a:rPr lang="en-US" baseline="-25000" dirty="0" err="1" smtClean="0"/>
              <a:t>ideal</a:t>
            </a:r>
            <a:r>
              <a:rPr lang="en-US" dirty="0" smtClean="0"/>
              <a:t> of 2, a 100-cycle miss penalty, 36% load/store </a:t>
            </a:r>
            <a:r>
              <a:rPr lang="en-US" dirty="0" err="1" smtClean="0"/>
              <a:t>instr’s</a:t>
            </a:r>
            <a:r>
              <a:rPr lang="en-US" dirty="0" smtClean="0"/>
              <a:t>, and 2% I$ and 4% D$ miss rates</a:t>
            </a:r>
          </a:p>
          <a:p>
            <a:pPr lvl="1"/>
            <a:r>
              <a:rPr lang="en-US" dirty="0" err="1" smtClean="0"/>
              <a:t>CPI</a:t>
            </a:r>
            <a:r>
              <a:rPr lang="en-US" baseline="-25000" dirty="0" err="1" smtClean="0"/>
              <a:t>miss</a:t>
            </a:r>
            <a:r>
              <a:rPr lang="en-US" dirty="0" smtClean="0"/>
              <a:t>= 2% × 100 + 36% × 4% × 100 = 3.44</a:t>
            </a:r>
          </a:p>
          <a:p>
            <a:pPr lvl="1"/>
            <a:r>
              <a:rPr lang="en-US" dirty="0" smtClean="0"/>
              <a:t>So  </a:t>
            </a:r>
            <a:r>
              <a:rPr lang="en-US" dirty="0" err="1" smtClean="0"/>
              <a:t>CPI</a:t>
            </a:r>
            <a:r>
              <a:rPr lang="en-US" baseline="-25000" dirty="0" err="1" smtClean="0"/>
              <a:t>stalls</a:t>
            </a:r>
            <a:r>
              <a:rPr lang="en-US" dirty="0" smtClean="0"/>
              <a:t>  =  2 + 3.44                          = 5.44</a:t>
            </a:r>
          </a:p>
          <a:p>
            <a:pPr lvl="1"/>
            <a:r>
              <a:rPr lang="en-US" dirty="0" smtClean="0"/>
              <a:t>More than twice the </a:t>
            </a:r>
            <a:r>
              <a:rPr lang="en-US" dirty="0" err="1" smtClean="0"/>
              <a:t>CPI</a:t>
            </a:r>
            <a:r>
              <a:rPr lang="en-US" baseline="-25000" dirty="0" err="1" smtClean="0"/>
              <a:t>ideal</a:t>
            </a:r>
            <a:r>
              <a:rPr lang="en-US" dirty="0" smtClean="0"/>
              <a:t> !</a:t>
            </a:r>
          </a:p>
          <a:p>
            <a:r>
              <a:rPr lang="en-US" dirty="0" smtClean="0"/>
              <a:t>What if the </a:t>
            </a:r>
            <a:r>
              <a:rPr lang="en-US" dirty="0" err="1" smtClean="0"/>
              <a:t>CPI</a:t>
            </a:r>
            <a:r>
              <a:rPr lang="en-US" baseline="-25000" dirty="0" err="1" smtClean="0"/>
              <a:t>ideal</a:t>
            </a:r>
            <a:r>
              <a:rPr lang="en-US" dirty="0" smtClean="0"/>
              <a:t> is reduced to 1?   </a:t>
            </a:r>
          </a:p>
          <a:p>
            <a:r>
              <a:rPr lang="en-US" dirty="0" smtClean="0"/>
              <a:t>What if the D$ miss rate went up by 1%?  </a:t>
            </a:r>
          </a:p>
        </p:txBody>
      </p:sp>
      <p:sp>
        <p:nvSpPr>
          <p:cNvPr id="4" name="Date Placeholder 3"/>
          <p:cNvSpPr>
            <a:spLocks noGrp="1"/>
          </p:cNvSpPr>
          <p:nvPr>
            <p:ph type="dt" sz="half" idx="10"/>
          </p:nvPr>
        </p:nvSpPr>
        <p:spPr/>
        <p:txBody>
          <a:bodyPr/>
          <a:lstStyle/>
          <a:p>
            <a:fld id="{4BA3A7DF-9BEA-944A-A5B0-676B5448ACCA}" type="datetime1">
              <a:rPr lang="en-US" smtClean="0"/>
              <a:pPr/>
              <a:t>10/7/13</a:t>
            </a:fld>
            <a:endParaRPr lang="en-US" dirty="0"/>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2183856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6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6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6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6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76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6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629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762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76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2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Larger </a:t>
            </a:r>
            <a:r>
              <a:rPr lang="en-US" dirty="0"/>
              <a:t>C</a:t>
            </a:r>
            <a:r>
              <a:rPr lang="en-US" dirty="0" smtClean="0"/>
              <a:t>ache on AMAT?</a:t>
            </a:r>
          </a:p>
        </p:txBody>
      </p:sp>
      <p:sp>
        <p:nvSpPr>
          <p:cNvPr id="3" name="Content Placeholder 2"/>
          <p:cNvSpPr>
            <a:spLocks noGrp="1"/>
          </p:cNvSpPr>
          <p:nvPr>
            <p:ph idx="1"/>
          </p:nvPr>
        </p:nvSpPr>
        <p:spPr>
          <a:xfrm>
            <a:off x="533399" y="1388531"/>
            <a:ext cx="8322733" cy="4631269"/>
          </a:xfrm>
        </p:spPr>
        <p:txBody>
          <a:bodyPr>
            <a:normAutofit fontScale="92500" lnSpcReduction="10000"/>
          </a:bodyPr>
          <a:lstStyle/>
          <a:p>
            <a:pPr>
              <a:lnSpc>
                <a:spcPct val="100000"/>
              </a:lnSpc>
              <a:spcBef>
                <a:spcPts val="600"/>
              </a:spcBef>
            </a:pPr>
            <a:r>
              <a:rPr lang="en-US" dirty="0" smtClean="0"/>
              <a:t>1) Lower Miss rate</a:t>
            </a:r>
          </a:p>
          <a:p>
            <a:pPr>
              <a:lnSpc>
                <a:spcPct val="100000"/>
              </a:lnSpc>
              <a:spcBef>
                <a:spcPts val="600"/>
              </a:spcBef>
            </a:pPr>
            <a:r>
              <a:rPr lang="en-US" dirty="0" smtClean="0"/>
              <a:t>2) Longer Access time (Hit time): smaller is faster </a:t>
            </a:r>
          </a:p>
          <a:p>
            <a:pPr lvl="1">
              <a:spcBef>
                <a:spcPts val="600"/>
              </a:spcBef>
            </a:pPr>
            <a:r>
              <a:rPr lang="en-US" dirty="0" smtClean="0"/>
              <a:t>Increase in hit time will likely add another stage to the pipeline </a:t>
            </a:r>
          </a:p>
          <a:p>
            <a:pPr>
              <a:spcBef>
                <a:spcPts val="600"/>
              </a:spcBef>
            </a:pPr>
            <a:r>
              <a:rPr lang="en-US" dirty="0" smtClean="0"/>
              <a:t>At some point, increase in hit time for a larger cache may overcome the improvement in hit rate, yielding a decrease in performance</a:t>
            </a:r>
          </a:p>
          <a:p>
            <a:pPr>
              <a:spcBef>
                <a:spcPts val="600"/>
              </a:spcBef>
            </a:pPr>
            <a:r>
              <a:rPr lang="en-US" dirty="0" smtClean="0"/>
              <a:t>Computer architects expend considerable effort optimizing organization of cache hierarchy – big impact on performance and power!</a:t>
            </a:r>
          </a:p>
        </p:txBody>
      </p:sp>
      <p:sp>
        <p:nvSpPr>
          <p:cNvPr id="4" name="Date Placeholder 3"/>
          <p:cNvSpPr>
            <a:spLocks noGrp="1"/>
          </p:cNvSpPr>
          <p:nvPr>
            <p:ph type="dt" sz="half" idx="10"/>
          </p:nvPr>
        </p:nvSpPr>
        <p:spPr/>
        <p:txBody>
          <a:bodyPr/>
          <a:lstStyle/>
          <a:p>
            <a:fld id="{5983C4DE-21D2-9F44-BE27-13FD82DB611D}" type="datetime1">
              <a:rPr lang="en-US" smtClean="0"/>
              <a:pPr/>
              <a:t>10/7/13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Tree>
    <p:extLst>
      <p:ext uri="{BB962C8B-B14F-4D97-AF65-F5344CB8AC3E}">
        <p14:creationId xmlns:p14="http://schemas.microsoft.com/office/powerpoint/2010/main" val="21004163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Reduce Miss Penalty?</a:t>
            </a:r>
            <a:endParaRPr lang="en-US" dirty="0"/>
          </a:p>
        </p:txBody>
      </p:sp>
      <p:sp>
        <p:nvSpPr>
          <p:cNvPr id="3" name="Content Placeholder 2"/>
          <p:cNvSpPr>
            <a:spLocks noGrp="1"/>
          </p:cNvSpPr>
          <p:nvPr>
            <p:ph idx="1"/>
          </p:nvPr>
        </p:nvSpPr>
        <p:spPr/>
        <p:txBody>
          <a:bodyPr/>
          <a:lstStyle/>
          <a:p>
            <a:r>
              <a:rPr lang="en-US" dirty="0" smtClean="0"/>
              <a:t>Could there be locality on misses from a cache?</a:t>
            </a:r>
          </a:p>
          <a:p>
            <a:r>
              <a:rPr lang="en-US" dirty="0" smtClean="0"/>
              <a:t>Use multiple cache levels!</a:t>
            </a:r>
          </a:p>
          <a:p>
            <a:r>
              <a:rPr lang="en-US" dirty="0" smtClean="0"/>
              <a:t>With Moore’s Law, more room on die for bigger L1 caches and for second-level (L2</a:t>
            </a:r>
            <a:r>
              <a:rPr lang="en-US" dirty="0" smtClean="0"/>
              <a:t>) cache</a:t>
            </a:r>
            <a:endParaRPr lang="en-US" dirty="0" smtClean="0"/>
          </a:p>
          <a:p>
            <a:r>
              <a:rPr lang="en-US" dirty="0" smtClean="0"/>
              <a:t>And in some cases even an L3 cache!</a:t>
            </a:r>
          </a:p>
          <a:p>
            <a:r>
              <a:rPr lang="en-US" dirty="0" smtClean="0"/>
              <a:t>IBM mainframes have ~1GB L4 cache off-chip.</a:t>
            </a:r>
          </a:p>
          <a:p>
            <a:endParaRPr lang="en-US" dirty="0" smtClean="0"/>
          </a:p>
          <a:p>
            <a:endParaRPr lang="en-US" dirty="0"/>
          </a:p>
        </p:txBody>
      </p:sp>
      <p:sp>
        <p:nvSpPr>
          <p:cNvPr id="4" name="Date Placeholder 3"/>
          <p:cNvSpPr>
            <a:spLocks noGrp="1"/>
          </p:cNvSpPr>
          <p:nvPr>
            <p:ph type="dt" sz="half" idx="10"/>
          </p:nvPr>
        </p:nvSpPr>
        <p:spPr/>
        <p:txBody>
          <a:bodyPr/>
          <a:lstStyle/>
          <a:p>
            <a:fld id="{8ECB8D17-E816-A643-A76C-D8608E56EE8B}"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Tree>
    <p:extLst>
      <p:ext uri="{BB962C8B-B14F-4D97-AF65-F5344CB8AC3E}">
        <p14:creationId xmlns:p14="http://schemas.microsoft.com/office/powerpoint/2010/main" val="3604412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Review</a:t>
            </a:r>
          </a:p>
          <a:p>
            <a:r>
              <a:rPr lang="en-US" dirty="0" smtClean="0">
                <a:solidFill>
                  <a:schemeClr val="bg1">
                    <a:lumMod val="65000"/>
                  </a:schemeClr>
                </a:solidFill>
              </a:rPr>
              <a:t>Direct Mapped Cache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Write Policy and AMT</a:t>
            </a:r>
          </a:p>
          <a:p>
            <a:r>
              <a:rPr lang="en-US" dirty="0" smtClean="0"/>
              <a:t>Technology Break</a:t>
            </a:r>
          </a:p>
          <a:p>
            <a:r>
              <a:rPr lang="en-US" dirty="0" smtClean="0">
                <a:solidFill>
                  <a:schemeClr val="bg1">
                    <a:lumMod val="65000"/>
                  </a:schemeClr>
                </a:solidFill>
              </a:rPr>
              <a:t>Multilevel Caches</a:t>
            </a:r>
          </a:p>
          <a:p>
            <a:r>
              <a:rPr lang="en-US" dirty="0" smtClean="0">
                <a:solidFill>
                  <a:schemeClr val="bg1">
                    <a:lumMod val="65000"/>
                  </a:schemeClr>
                </a:solidFill>
              </a:rPr>
              <a:t>And in Conclusion, …</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2881320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Review</a:t>
            </a:r>
          </a:p>
          <a:p>
            <a:r>
              <a:rPr lang="en-US" dirty="0" smtClean="0">
                <a:solidFill>
                  <a:schemeClr val="bg1">
                    <a:lumMod val="65000"/>
                  </a:schemeClr>
                </a:solidFill>
              </a:rPr>
              <a:t>Direct Mapped Cache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Write Policy and AMAT</a:t>
            </a:r>
          </a:p>
          <a:p>
            <a:r>
              <a:rPr lang="en-US" dirty="0" smtClean="0">
                <a:solidFill>
                  <a:schemeClr val="bg1">
                    <a:lumMod val="65000"/>
                  </a:schemeClr>
                </a:solidFill>
              </a:rPr>
              <a:t>Technology Break</a:t>
            </a:r>
          </a:p>
          <a:p>
            <a:r>
              <a:rPr lang="en-US" dirty="0" smtClean="0"/>
              <a:t>Multilevel Caches</a:t>
            </a:r>
          </a:p>
          <a:p>
            <a:r>
              <a:rPr lang="en-US" dirty="0" smtClean="0">
                <a:solidFill>
                  <a:schemeClr val="bg1">
                    <a:lumMod val="65000"/>
                  </a:schemeClr>
                </a:solidFill>
              </a:rPr>
              <a:t>And in Conclusion, …</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95F3EF1A-4668-454D-A6F5-164654F033BB}" type="datetime1">
              <a:rPr lang="en-US" smtClean="0"/>
              <a:pPr/>
              <a:t>10/7/13</a:t>
            </a:fld>
            <a:endParaRPr lang="en-US"/>
          </a:p>
        </p:txBody>
      </p:sp>
      <p:sp>
        <p:nvSpPr>
          <p:cNvPr id="5" name="Footer Placeholder 4"/>
          <p:cNvSpPr>
            <a:spLocks noGrp="1"/>
          </p:cNvSpPr>
          <p:nvPr>
            <p:ph type="ftr" sz="quarter" idx="11"/>
          </p:nvPr>
        </p:nvSpPr>
        <p:spPr/>
        <p:txBody>
          <a:bodyPr/>
          <a:lstStyle/>
          <a:p>
            <a:r>
              <a:rPr lang="en-US"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extLst>
      <p:ext uri="{BB962C8B-B14F-4D97-AF65-F5344CB8AC3E}">
        <p14:creationId xmlns:p14="http://schemas.microsoft.com/office/powerpoint/2010/main" val="3468303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Rectangle 2"/>
          <p:cNvSpPr>
            <a:spLocks noGrp="1" noChangeArrowheads="1"/>
          </p:cNvSpPr>
          <p:nvPr>
            <p:ph type="title"/>
          </p:nvPr>
        </p:nvSpPr>
        <p:spPr/>
        <p:txBody>
          <a:bodyPr/>
          <a:lstStyle/>
          <a:p>
            <a:r>
              <a:rPr lang="en-US" dirty="0" smtClean="0"/>
              <a:t>Multiple Cache Levels</a:t>
            </a:r>
            <a:endParaRPr lang="en-US" dirty="0"/>
          </a:p>
        </p:txBody>
      </p:sp>
      <p:sp>
        <p:nvSpPr>
          <p:cNvPr id="1700867" name="Rectangle 3"/>
          <p:cNvSpPr>
            <a:spLocks noGrp="1" noChangeArrowheads="1"/>
          </p:cNvSpPr>
          <p:nvPr>
            <p:ph type="body" idx="1"/>
          </p:nvPr>
        </p:nvSpPr>
        <p:spPr>
          <a:xfrm>
            <a:off x="457200" y="1371600"/>
            <a:ext cx="8229600" cy="5020733"/>
          </a:xfrm>
        </p:spPr>
        <p:txBody>
          <a:bodyPr>
            <a:normAutofit/>
          </a:bodyPr>
          <a:lstStyle/>
          <a:p>
            <a:r>
              <a:rPr lang="en-US" dirty="0" smtClean="0"/>
              <a:t>E.g., </a:t>
            </a:r>
            <a:r>
              <a:rPr lang="en-US" dirty="0" err="1" smtClean="0"/>
              <a:t>CPI</a:t>
            </a:r>
            <a:r>
              <a:rPr lang="en-US" baseline="-25000" dirty="0" err="1" smtClean="0"/>
              <a:t>ideal</a:t>
            </a:r>
            <a:r>
              <a:rPr lang="en-US" dirty="0" smtClean="0"/>
              <a:t> of 2, </a:t>
            </a:r>
            <a:br>
              <a:rPr lang="en-US" dirty="0" smtClean="0"/>
            </a:br>
            <a:r>
              <a:rPr lang="en-US" dirty="0" smtClean="0"/>
              <a:t>100 cycle miss penalty (to main memory), </a:t>
            </a:r>
            <a:br>
              <a:rPr lang="en-US" dirty="0" smtClean="0"/>
            </a:br>
            <a:r>
              <a:rPr lang="en-US" dirty="0" smtClean="0"/>
              <a:t>25 cycle miss penalty (to L2$), </a:t>
            </a:r>
            <a:br>
              <a:rPr lang="en-US" dirty="0" smtClean="0"/>
            </a:br>
            <a:r>
              <a:rPr lang="en-US" dirty="0" smtClean="0"/>
              <a:t>36% load/stores, </a:t>
            </a:r>
            <a:br>
              <a:rPr lang="en-US" dirty="0" smtClean="0"/>
            </a:br>
            <a:r>
              <a:rPr lang="en-US" dirty="0" smtClean="0"/>
              <a:t>a 2% (4%) L1 I$ (D$) miss rate, </a:t>
            </a:r>
            <a:br>
              <a:rPr lang="en-US" dirty="0" smtClean="0"/>
            </a:br>
            <a:r>
              <a:rPr lang="en-US" dirty="0" smtClean="0"/>
              <a:t>add a 0.5% L2$ miss rate</a:t>
            </a:r>
          </a:p>
          <a:p>
            <a:pPr lvl="1"/>
            <a:r>
              <a:rPr lang="en-US" dirty="0" err="1" smtClean="0"/>
              <a:t>CPI</a:t>
            </a:r>
            <a:r>
              <a:rPr lang="en-US" baseline="-25000" dirty="0" err="1" smtClean="0"/>
              <a:t>stalls</a:t>
            </a:r>
            <a:r>
              <a:rPr lang="en-US" dirty="0" smtClean="0"/>
              <a:t>  =  2  + 0.02×25  +  0.36×0.04×25 				                    + 0.005×100 + 0.36×0.005×100  </a:t>
            </a:r>
          </a:p>
          <a:p>
            <a:pPr lvl="1">
              <a:buNone/>
            </a:pPr>
            <a:r>
              <a:rPr lang="en-US" dirty="0" smtClean="0"/>
              <a:t>                  =  3.54 (vs. 5.44 with no L2$)</a:t>
            </a:r>
            <a:endParaRPr lang="en-US" dirty="0"/>
          </a:p>
        </p:txBody>
      </p:sp>
      <p:sp>
        <p:nvSpPr>
          <p:cNvPr id="4" name="Date Placeholder 3"/>
          <p:cNvSpPr>
            <a:spLocks noGrp="1"/>
          </p:cNvSpPr>
          <p:nvPr>
            <p:ph type="dt" sz="half" idx="10"/>
          </p:nvPr>
        </p:nvSpPr>
        <p:spPr/>
        <p:txBody>
          <a:bodyPr/>
          <a:lstStyle/>
          <a:p>
            <a:fld id="{279FFA57-DA32-C34E-A6FF-8ED06E2E4187}" type="datetime1">
              <a:rPr lang="en-US" smtClean="0"/>
              <a:pPr/>
              <a:t>10/7/13</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45</a:t>
            </a:fld>
            <a:endParaRPr lang="en-US"/>
          </a:p>
        </p:txBody>
      </p:sp>
    </p:spTree>
    <p:extLst>
      <p:ext uri="{BB962C8B-B14F-4D97-AF65-F5344CB8AC3E}">
        <p14:creationId xmlns:p14="http://schemas.microsoft.com/office/powerpoint/2010/main" val="38066096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0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0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Global Miss Rates</a:t>
            </a:r>
            <a:endParaRPr lang="en-US" dirty="0"/>
          </a:p>
        </p:txBody>
      </p:sp>
      <p:sp>
        <p:nvSpPr>
          <p:cNvPr id="3" name="Content Placeholder 2"/>
          <p:cNvSpPr>
            <a:spLocks noGrp="1"/>
          </p:cNvSpPr>
          <p:nvPr>
            <p:ph idx="1"/>
          </p:nvPr>
        </p:nvSpPr>
        <p:spPr>
          <a:xfrm>
            <a:off x="335849" y="1600200"/>
            <a:ext cx="8648098" cy="4813021"/>
          </a:xfrm>
        </p:spPr>
        <p:txBody>
          <a:bodyPr>
            <a:normAutofit/>
          </a:bodyPr>
          <a:lstStyle/>
          <a:p>
            <a:pPr>
              <a:buClr>
                <a:schemeClr val="tx1"/>
              </a:buClr>
            </a:pPr>
            <a:r>
              <a:rPr lang="en-US" i="1" dirty="0" smtClean="0">
                <a:solidFill>
                  <a:srgbClr val="0000FF"/>
                </a:solidFill>
              </a:rPr>
              <a:t>Local miss rate </a:t>
            </a:r>
            <a:r>
              <a:rPr lang="en-US" dirty="0" smtClean="0"/>
              <a:t>– the fraction of references to one level of a cache that miss</a:t>
            </a:r>
          </a:p>
          <a:p>
            <a:pPr marL="342900" lvl="1" indent="-342900">
              <a:buFont typeface="Arial"/>
              <a:buChar char="•"/>
            </a:pPr>
            <a:r>
              <a:rPr lang="en-US" dirty="0" smtClean="0"/>
              <a:t>Local Miss rate L2$ = $L2 Misses / L1$ Misses</a:t>
            </a:r>
          </a:p>
          <a:p>
            <a:pPr>
              <a:buClr>
                <a:schemeClr val="tx1"/>
              </a:buClr>
            </a:pPr>
            <a:r>
              <a:rPr lang="en-US" i="1" dirty="0" smtClean="0">
                <a:solidFill>
                  <a:srgbClr val="0000FF"/>
                </a:solidFill>
              </a:rPr>
              <a:t>Global miss rate </a:t>
            </a:r>
            <a:r>
              <a:rPr lang="en-US" dirty="0" smtClean="0"/>
              <a:t>– the fraction of references that miss in all levels of a multilevel cache</a:t>
            </a:r>
          </a:p>
          <a:p>
            <a:pPr marL="742950" lvl="2" indent="-342900"/>
            <a:r>
              <a:rPr lang="en-US" dirty="0" smtClean="0"/>
              <a:t>L2$ local miss rate &gt;&gt; than the global miss rate</a:t>
            </a:r>
          </a:p>
          <a:p>
            <a:pPr marL="742950" lvl="2" indent="-342900"/>
            <a:r>
              <a:rPr lang="en-US" dirty="0" smtClean="0"/>
              <a:t>Often as high as 50% local miss rate – still useful?</a:t>
            </a:r>
          </a:p>
          <a:p>
            <a:pPr marL="342900" lvl="1" indent="-342900">
              <a:buFont typeface="Arial"/>
              <a:buChar char="•"/>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F5ED5994-01B5-404D-8131-79BF7B48D251}"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spTree>
    <p:extLst>
      <p:ext uri="{BB962C8B-B14F-4D97-AF65-F5344CB8AC3E}">
        <p14:creationId xmlns:p14="http://schemas.microsoft.com/office/powerpoint/2010/main" val="40492269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Time for L1 hit + L1 Miss rate </a:t>
            </a:r>
            <a:r>
              <a:rPr lang="en-US" sz="2800" dirty="0" err="1" smtClean="0">
                <a:solidFill>
                  <a:srgbClr val="408000"/>
                </a:solidFill>
                <a:latin typeface="+mj-lt"/>
                <a:cs typeface="Courier"/>
              </a:rPr>
              <a:t>x</a:t>
            </a:r>
            <a:r>
              <a:rPr lang="en-US" sz="2800" dirty="0" smtClean="0">
                <a:solidFill>
                  <a:srgbClr val="408000"/>
                </a:solidFill>
                <a:latin typeface="+mj-lt"/>
                <a:cs typeface="Courier"/>
              </a:rPr>
              <a:t> </a:t>
            </a:r>
            <a:br>
              <a:rPr lang="en-US" sz="2800" dirty="0" smtClean="0">
                <a:solidFill>
                  <a:srgbClr val="408000"/>
                </a:solidFill>
                <a:latin typeface="+mj-lt"/>
                <a:cs typeface="Courier"/>
              </a:rPr>
            </a:br>
            <a:r>
              <a:rPr lang="en-US" sz="2800" dirty="0" smtClean="0">
                <a:solidFill>
                  <a:srgbClr val="408000"/>
                </a:solidFill>
                <a:latin typeface="+mj-lt"/>
                <a:cs typeface="Courier"/>
              </a:rPr>
              <a:t>L2 Miss rate </a:t>
            </a:r>
            <a:r>
              <a:rPr lang="en-US" sz="2800" dirty="0" err="1" smtClean="0">
                <a:solidFill>
                  <a:srgbClr val="408000"/>
                </a:solidFill>
                <a:latin typeface="+mj-lt"/>
                <a:cs typeface="Courier"/>
              </a:rPr>
              <a:t>x</a:t>
            </a:r>
            <a:r>
              <a:rPr lang="en-US" sz="2800" dirty="0" smtClean="0">
                <a:solidFill>
                  <a:srgbClr val="408000"/>
                </a:solidFill>
                <a:latin typeface="+mj-lt"/>
                <a:cs typeface="Courier"/>
              </a:rPr>
              <a:t> Miss penalty</a:t>
            </a:r>
          </a:p>
        </p:txBody>
      </p:sp>
      <p:sp>
        <p:nvSpPr>
          <p:cNvPr id="53251" name="TextBox 4"/>
          <p:cNvSpPr txBox="1">
            <a:spLocks noChangeArrowheads="1"/>
          </p:cNvSpPr>
          <p:nvPr/>
        </p:nvSpPr>
        <p:spPr bwMode="auto">
          <a:xfrm>
            <a:off x="1371599" y="4411330"/>
            <a:ext cx="7336971"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66A0"/>
                </a:solidFill>
                <a:latin typeface="+mj-lt"/>
                <a:cs typeface="Courier"/>
              </a:rPr>
              <a:t>Time for L1 hit + L1 Miss rate </a:t>
            </a:r>
            <a:r>
              <a:rPr lang="en-US" sz="2800" dirty="0" err="1" smtClean="0">
                <a:solidFill>
                  <a:srgbClr val="FF66A0"/>
                </a:solidFill>
                <a:latin typeface="+mj-lt"/>
                <a:cs typeface="Courier"/>
              </a:rPr>
              <a:t>x</a:t>
            </a:r>
            <a:r>
              <a:rPr lang="en-US" sz="2800" dirty="0" smtClean="0">
                <a:solidFill>
                  <a:srgbClr val="FF66A0"/>
                </a:solidFill>
                <a:latin typeface="+mj-lt"/>
                <a:cs typeface="Courier"/>
              </a:rPr>
              <a:t> </a:t>
            </a:r>
            <a:br>
              <a:rPr lang="en-US" sz="2800" dirty="0" smtClean="0">
                <a:solidFill>
                  <a:srgbClr val="FF66A0"/>
                </a:solidFill>
                <a:latin typeface="+mj-lt"/>
                <a:cs typeface="Courier"/>
              </a:rPr>
            </a:br>
            <a:r>
              <a:rPr lang="en-US" sz="2800" dirty="0" smtClean="0">
                <a:solidFill>
                  <a:srgbClr val="FF66A0"/>
                </a:solidFill>
                <a:latin typeface="+mj-lt"/>
                <a:cs typeface="Courier"/>
              </a:rPr>
              <a:t>(Time for L2 hit + L2 Miss rate </a:t>
            </a:r>
            <a:r>
              <a:rPr lang="en-US" sz="2800" dirty="0" err="1" smtClean="0">
                <a:solidFill>
                  <a:srgbClr val="FF66A0"/>
                </a:solidFill>
                <a:latin typeface="+mj-lt"/>
                <a:cs typeface="Courier"/>
              </a:rPr>
              <a:t>x</a:t>
            </a:r>
            <a:r>
              <a:rPr lang="en-US" sz="2800" dirty="0" smtClean="0">
                <a:solidFill>
                  <a:srgbClr val="FF66A0"/>
                </a:solidFill>
                <a:latin typeface="+mj-lt"/>
                <a:cs typeface="Courier"/>
              </a:rPr>
              <a:t> Miss Penalty)</a:t>
            </a:r>
          </a:p>
        </p:txBody>
      </p:sp>
      <p:sp>
        <p:nvSpPr>
          <p:cNvPr id="53252" name="TextBox 5"/>
          <p:cNvSpPr txBox="1">
            <a:spLocks noChangeArrowheads="1"/>
          </p:cNvSpPr>
          <p:nvPr/>
        </p:nvSpPr>
        <p:spPr bwMode="auto">
          <a:xfrm>
            <a:off x="1371599" y="5325730"/>
            <a:ext cx="7066593" cy="954107"/>
          </a:xfrm>
          <a:prstGeom prst="rect">
            <a:avLst/>
          </a:prstGeom>
          <a:noFill/>
          <a:ln w="9525">
            <a:noFill/>
            <a:miter lim="800000"/>
            <a:headEnd/>
            <a:tailEnd/>
          </a:ln>
        </p:spPr>
        <p:txBody>
          <a:bodyPr wrap="square">
            <a:prstTxWarp prst="textNoShape">
              <a:avLst/>
            </a:prstTxWarp>
            <a:spAutoFit/>
          </a:bodyPr>
          <a:lstStyle/>
          <a:p>
            <a:r>
              <a:rPr lang="en-US" sz="2800" b="1" dirty="0" smtClean="0">
                <a:ln>
                  <a:solidFill>
                    <a:schemeClr val="tx1"/>
                  </a:solidFill>
                </a:ln>
                <a:solidFill>
                  <a:srgbClr val="FFE860"/>
                </a:solidFill>
                <a:latin typeface="+mj-lt"/>
                <a:cs typeface="Courier"/>
              </a:rPr>
              <a:t>Time for L1 hit + L1 Miss rate </a:t>
            </a:r>
            <a:r>
              <a:rPr lang="en-US" sz="2800" b="1" dirty="0" err="1" smtClean="0">
                <a:ln>
                  <a:solidFill>
                    <a:schemeClr val="tx1"/>
                  </a:solidFill>
                </a:ln>
                <a:solidFill>
                  <a:srgbClr val="FFE860"/>
                </a:solidFill>
                <a:latin typeface="+mj-lt"/>
                <a:cs typeface="Courier"/>
              </a:rPr>
              <a:t>x</a:t>
            </a:r>
            <a:r>
              <a:rPr lang="en-US" sz="2800" b="1" dirty="0" smtClean="0">
                <a:ln>
                  <a:solidFill>
                    <a:schemeClr val="tx1"/>
                  </a:solidFill>
                </a:ln>
                <a:solidFill>
                  <a:srgbClr val="FFE860"/>
                </a:solidFill>
                <a:latin typeface="+mj-lt"/>
                <a:cs typeface="Courier"/>
              </a:rPr>
              <a:t> Miss penalty +</a:t>
            </a:r>
            <a:br>
              <a:rPr lang="en-US" sz="2800" b="1" dirty="0" smtClean="0">
                <a:ln>
                  <a:solidFill>
                    <a:schemeClr val="tx1"/>
                  </a:solidFill>
                </a:ln>
                <a:solidFill>
                  <a:srgbClr val="FFE860"/>
                </a:solidFill>
                <a:latin typeface="+mj-lt"/>
                <a:cs typeface="Courier"/>
              </a:rPr>
            </a:br>
            <a:r>
              <a:rPr lang="en-US" sz="2800" b="1" dirty="0" smtClean="0">
                <a:ln>
                  <a:solidFill>
                    <a:schemeClr val="tx1"/>
                  </a:solidFill>
                </a:ln>
                <a:solidFill>
                  <a:srgbClr val="FFE860"/>
                </a:solidFill>
                <a:latin typeface="+mj-lt"/>
                <a:cs typeface="Courier"/>
              </a:rPr>
              <a:t>Time for L2 hit + L2 Miss rate </a:t>
            </a:r>
            <a:r>
              <a:rPr lang="en-US" sz="2800" b="1" dirty="0" err="1" smtClean="0">
                <a:ln>
                  <a:solidFill>
                    <a:schemeClr val="tx1"/>
                  </a:solidFill>
                </a:ln>
                <a:solidFill>
                  <a:srgbClr val="FFE860"/>
                </a:solidFill>
                <a:latin typeface="+mj-lt"/>
                <a:cs typeface="Courier"/>
              </a:rPr>
              <a:t>x</a:t>
            </a:r>
            <a:r>
              <a:rPr lang="en-US" sz="2800" b="1" dirty="0" smtClean="0">
                <a:ln>
                  <a:solidFill>
                    <a:schemeClr val="tx1"/>
                  </a:solidFill>
                </a:ln>
                <a:solidFill>
                  <a:srgbClr val="FFE860"/>
                </a:solidFill>
                <a:latin typeface="+mj-lt"/>
                <a:cs typeface="Courier"/>
              </a:rPr>
              <a:t> Miss penalty</a:t>
            </a:r>
          </a:p>
        </p:txBody>
      </p:sp>
      <p:grpSp>
        <p:nvGrpSpPr>
          <p:cNvPr id="2" name="Group 10"/>
          <p:cNvGrpSpPr>
            <a:grpSpLocks/>
          </p:cNvGrpSpPr>
          <p:nvPr/>
        </p:nvGrpSpPr>
        <p:grpSpPr bwMode="auto">
          <a:xfrm>
            <a:off x="960438" y="2582530"/>
            <a:ext cx="7351812" cy="523220"/>
            <a:chOff x="960651" y="1743728"/>
            <a:chExt cx="7351592" cy="392422"/>
          </a:xfrm>
        </p:grpSpPr>
        <p:sp>
          <p:nvSpPr>
            <p:cNvPr id="53259" name="TextBox 2"/>
            <p:cNvSpPr txBox="1">
              <a:spLocks noChangeArrowheads="1"/>
            </p:cNvSpPr>
            <p:nvPr/>
          </p:nvSpPr>
          <p:spPr bwMode="auto">
            <a:xfrm>
              <a:off x="1371600" y="1743728"/>
              <a:ext cx="6940643" cy="39242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8000"/>
                  </a:solidFill>
                  <a:latin typeface="+mj-lt"/>
                  <a:cs typeface="Courier"/>
                </a:rPr>
                <a:t>Time for L2 hit + L2 Miss rate </a:t>
              </a:r>
              <a:r>
                <a:rPr lang="en-US" sz="2800" dirty="0" err="1" smtClean="0">
                  <a:solidFill>
                    <a:srgbClr val="FF8000"/>
                  </a:solidFill>
                  <a:latin typeface="+mj-lt"/>
                  <a:cs typeface="Courier"/>
                </a:rPr>
                <a:t>x</a:t>
              </a:r>
              <a:r>
                <a:rPr lang="en-US" sz="2800" dirty="0" smtClean="0">
                  <a:solidFill>
                    <a:srgbClr val="FF8000"/>
                  </a:solidFill>
                  <a:latin typeface="+mj-lt"/>
                  <a:cs typeface="Courier"/>
                </a:rPr>
                <a:t> L2 Miss penalty</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47</a:t>
            </a:fld>
            <a:endParaRPr lang="en-US" dirty="0" smtClean="0"/>
          </a:p>
        </p:txBody>
      </p:sp>
      <p:sp>
        <p:nvSpPr>
          <p:cNvPr id="53258" name="TextBox 12"/>
          <p:cNvSpPr txBox="1">
            <a:spLocks noChangeArrowheads="1"/>
          </p:cNvSpPr>
          <p:nvPr/>
        </p:nvSpPr>
        <p:spPr bwMode="auto">
          <a:xfrm>
            <a:off x="347076" y="566799"/>
            <a:ext cx="7876665" cy="1908215"/>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400" dirty="0" smtClean="0"/>
              <a:t>For L1 cache</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What is AMAT for system with L1 and L2 cache (L2 miss rate is </a:t>
            </a:r>
            <a:r>
              <a:rPr lang="en-US" sz="2800" i="1" dirty="0" smtClean="0"/>
              <a:t>local </a:t>
            </a:r>
            <a:r>
              <a:rPr lang="en-US" sz="2800" dirty="0" smtClean="0"/>
              <a:t>miss rate)?</a:t>
            </a:r>
          </a:p>
        </p:txBody>
      </p:sp>
    </p:spTree>
    <p:extLst>
      <p:ext uri="{BB962C8B-B14F-4D97-AF65-F5344CB8AC3E}">
        <p14:creationId xmlns:p14="http://schemas.microsoft.com/office/powerpoint/2010/main" val="1507858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Time for L1 hit + L1 Miss rate </a:t>
            </a:r>
            <a:r>
              <a:rPr lang="en-US" sz="2800" dirty="0" err="1" smtClean="0">
                <a:solidFill>
                  <a:srgbClr val="408000"/>
                </a:solidFill>
                <a:latin typeface="+mj-lt"/>
                <a:cs typeface="Courier"/>
              </a:rPr>
              <a:t>x</a:t>
            </a:r>
            <a:r>
              <a:rPr lang="en-US" sz="2800" dirty="0" smtClean="0">
                <a:solidFill>
                  <a:srgbClr val="408000"/>
                </a:solidFill>
                <a:latin typeface="+mj-lt"/>
                <a:cs typeface="Courier"/>
              </a:rPr>
              <a:t> </a:t>
            </a:r>
            <a:br>
              <a:rPr lang="en-US" sz="2800" dirty="0" smtClean="0">
                <a:solidFill>
                  <a:srgbClr val="408000"/>
                </a:solidFill>
                <a:latin typeface="+mj-lt"/>
                <a:cs typeface="Courier"/>
              </a:rPr>
            </a:br>
            <a:r>
              <a:rPr lang="en-US" sz="2800" dirty="0" smtClean="0">
                <a:solidFill>
                  <a:srgbClr val="408000"/>
                </a:solidFill>
                <a:latin typeface="+mj-lt"/>
                <a:cs typeface="Courier"/>
              </a:rPr>
              <a:t>L2 Miss rate </a:t>
            </a:r>
            <a:r>
              <a:rPr lang="en-US" sz="2800" dirty="0" err="1" smtClean="0">
                <a:solidFill>
                  <a:srgbClr val="408000"/>
                </a:solidFill>
                <a:latin typeface="+mj-lt"/>
                <a:cs typeface="Courier"/>
              </a:rPr>
              <a:t>x</a:t>
            </a:r>
            <a:r>
              <a:rPr lang="en-US" sz="2800" dirty="0" smtClean="0">
                <a:solidFill>
                  <a:srgbClr val="408000"/>
                </a:solidFill>
                <a:latin typeface="+mj-lt"/>
                <a:cs typeface="Courier"/>
              </a:rPr>
              <a:t> Miss penalty</a:t>
            </a:r>
          </a:p>
        </p:txBody>
      </p:sp>
      <p:sp>
        <p:nvSpPr>
          <p:cNvPr id="53251" name="TextBox 4"/>
          <p:cNvSpPr txBox="1">
            <a:spLocks noChangeArrowheads="1"/>
          </p:cNvSpPr>
          <p:nvPr/>
        </p:nvSpPr>
        <p:spPr bwMode="auto">
          <a:xfrm>
            <a:off x="1371599" y="4411330"/>
            <a:ext cx="7336971"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66A0"/>
                </a:solidFill>
                <a:latin typeface="+mj-lt"/>
                <a:cs typeface="Courier"/>
              </a:rPr>
              <a:t>Time for L1 hit + L1 Miss rate </a:t>
            </a:r>
            <a:r>
              <a:rPr lang="en-US" sz="2800" dirty="0" err="1" smtClean="0">
                <a:solidFill>
                  <a:srgbClr val="FF66A0"/>
                </a:solidFill>
                <a:latin typeface="+mj-lt"/>
                <a:cs typeface="Courier"/>
              </a:rPr>
              <a:t>x</a:t>
            </a:r>
            <a:r>
              <a:rPr lang="en-US" sz="2800" dirty="0" smtClean="0">
                <a:solidFill>
                  <a:srgbClr val="FF66A0"/>
                </a:solidFill>
                <a:latin typeface="+mj-lt"/>
                <a:cs typeface="Courier"/>
              </a:rPr>
              <a:t> </a:t>
            </a:r>
            <a:br>
              <a:rPr lang="en-US" sz="2800" dirty="0" smtClean="0">
                <a:solidFill>
                  <a:srgbClr val="FF66A0"/>
                </a:solidFill>
                <a:latin typeface="+mj-lt"/>
                <a:cs typeface="Courier"/>
              </a:rPr>
            </a:br>
            <a:r>
              <a:rPr lang="en-US" sz="2800" dirty="0" smtClean="0">
                <a:solidFill>
                  <a:srgbClr val="FF66A0"/>
                </a:solidFill>
                <a:latin typeface="+mj-lt"/>
                <a:cs typeface="Courier"/>
              </a:rPr>
              <a:t>(Time for L2 hit + L2 Miss rate </a:t>
            </a:r>
            <a:r>
              <a:rPr lang="en-US" sz="2800" dirty="0" err="1" smtClean="0">
                <a:solidFill>
                  <a:srgbClr val="FF66A0"/>
                </a:solidFill>
                <a:latin typeface="+mj-lt"/>
                <a:cs typeface="Courier"/>
              </a:rPr>
              <a:t>x</a:t>
            </a:r>
            <a:r>
              <a:rPr lang="en-US" sz="2800" dirty="0" smtClean="0">
                <a:solidFill>
                  <a:srgbClr val="FF66A0"/>
                </a:solidFill>
                <a:latin typeface="+mj-lt"/>
                <a:cs typeface="Courier"/>
              </a:rPr>
              <a:t> Miss Penalty)</a:t>
            </a:r>
          </a:p>
        </p:txBody>
      </p:sp>
      <p:sp>
        <p:nvSpPr>
          <p:cNvPr id="53252" name="TextBox 5"/>
          <p:cNvSpPr txBox="1">
            <a:spLocks noChangeArrowheads="1"/>
          </p:cNvSpPr>
          <p:nvPr/>
        </p:nvSpPr>
        <p:spPr bwMode="auto">
          <a:xfrm>
            <a:off x="1371599" y="5325730"/>
            <a:ext cx="7066593" cy="954107"/>
          </a:xfrm>
          <a:prstGeom prst="rect">
            <a:avLst/>
          </a:prstGeom>
          <a:noFill/>
          <a:ln w="9525">
            <a:noFill/>
            <a:miter lim="800000"/>
            <a:headEnd/>
            <a:tailEnd/>
          </a:ln>
        </p:spPr>
        <p:txBody>
          <a:bodyPr wrap="square">
            <a:prstTxWarp prst="textNoShape">
              <a:avLst/>
            </a:prstTxWarp>
            <a:spAutoFit/>
          </a:bodyPr>
          <a:lstStyle/>
          <a:p>
            <a:r>
              <a:rPr lang="en-US" sz="2800" b="1" dirty="0" smtClean="0">
                <a:ln>
                  <a:solidFill>
                    <a:schemeClr val="tx1"/>
                  </a:solidFill>
                </a:ln>
                <a:solidFill>
                  <a:srgbClr val="FFE860"/>
                </a:solidFill>
                <a:latin typeface="+mj-lt"/>
                <a:cs typeface="Courier"/>
              </a:rPr>
              <a:t>Time for L1 hit + L1 Miss rate </a:t>
            </a:r>
            <a:r>
              <a:rPr lang="en-US" sz="2800" b="1" dirty="0" err="1" smtClean="0">
                <a:ln>
                  <a:solidFill>
                    <a:schemeClr val="tx1"/>
                  </a:solidFill>
                </a:ln>
                <a:solidFill>
                  <a:srgbClr val="FFE860"/>
                </a:solidFill>
                <a:latin typeface="+mj-lt"/>
                <a:cs typeface="Courier"/>
              </a:rPr>
              <a:t>x</a:t>
            </a:r>
            <a:r>
              <a:rPr lang="en-US" sz="2800" b="1" dirty="0" smtClean="0">
                <a:ln>
                  <a:solidFill>
                    <a:schemeClr val="tx1"/>
                  </a:solidFill>
                </a:ln>
                <a:solidFill>
                  <a:srgbClr val="FFE860"/>
                </a:solidFill>
                <a:latin typeface="+mj-lt"/>
                <a:cs typeface="Courier"/>
              </a:rPr>
              <a:t> Miss penalty +</a:t>
            </a:r>
            <a:br>
              <a:rPr lang="en-US" sz="2800" b="1" dirty="0" smtClean="0">
                <a:ln>
                  <a:solidFill>
                    <a:schemeClr val="tx1"/>
                  </a:solidFill>
                </a:ln>
                <a:solidFill>
                  <a:srgbClr val="FFE860"/>
                </a:solidFill>
                <a:latin typeface="+mj-lt"/>
                <a:cs typeface="Courier"/>
              </a:rPr>
            </a:br>
            <a:r>
              <a:rPr lang="en-US" sz="2800" b="1" dirty="0" smtClean="0">
                <a:ln>
                  <a:solidFill>
                    <a:schemeClr val="tx1"/>
                  </a:solidFill>
                </a:ln>
                <a:solidFill>
                  <a:srgbClr val="FFE860"/>
                </a:solidFill>
                <a:latin typeface="+mj-lt"/>
                <a:cs typeface="Courier"/>
              </a:rPr>
              <a:t>Time for L2 hit + L2 Miss rate </a:t>
            </a:r>
            <a:r>
              <a:rPr lang="en-US" sz="2800" b="1" dirty="0" err="1" smtClean="0">
                <a:ln>
                  <a:solidFill>
                    <a:schemeClr val="tx1"/>
                  </a:solidFill>
                </a:ln>
                <a:solidFill>
                  <a:srgbClr val="FFE860"/>
                </a:solidFill>
                <a:latin typeface="+mj-lt"/>
                <a:cs typeface="Courier"/>
              </a:rPr>
              <a:t>x</a:t>
            </a:r>
            <a:r>
              <a:rPr lang="en-US" sz="2800" b="1" dirty="0" smtClean="0">
                <a:ln>
                  <a:solidFill>
                    <a:schemeClr val="tx1"/>
                  </a:solidFill>
                </a:ln>
                <a:solidFill>
                  <a:srgbClr val="FFE860"/>
                </a:solidFill>
                <a:latin typeface="+mj-lt"/>
                <a:cs typeface="Courier"/>
              </a:rPr>
              <a:t> Miss penalty</a:t>
            </a:r>
          </a:p>
        </p:txBody>
      </p:sp>
      <p:grpSp>
        <p:nvGrpSpPr>
          <p:cNvPr id="2" name="Group 10"/>
          <p:cNvGrpSpPr>
            <a:grpSpLocks/>
          </p:cNvGrpSpPr>
          <p:nvPr/>
        </p:nvGrpSpPr>
        <p:grpSpPr bwMode="auto">
          <a:xfrm>
            <a:off x="960438" y="2582530"/>
            <a:ext cx="7351812" cy="523220"/>
            <a:chOff x="960651" y="1743728"/>
            <a:chExt cx="7351592" cy="392422"/>
          </a:xfrm>
        </p:grpSpPr>
        <p:sp>
          <p:nvSpPr>
            <p:cNvPr id="53259" name="TextBox 2"/>
            <p:cNvSpPr txBox="1">
              <a:spLocks noChangeArrowheads="1"/>
            </p:cNvSpPr>
            <p:nvPr/>
          </p:nvSpPr>
          <p:spPr bwMode="auto">
            <a:xfrm>
              <a:off x="1371600" y="1743728"/>
              <a:ext cx="6940643" cy="39242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8000"/>
                  </a:solidFill>
                  <a:latin typeface="+mj-lt"/>
                  <a:cs typeface="Courier"/>
                </a:rPr>
                <a:t>Time for L2 hit + L2 Miss rate </a:t>
              </a:r>
              <a:r>
                <a:rPr lang="en-US" sz="2800" dirty="0" err="1" smtClean="0">
                  <a:solidFill>
                    <a:srgbClr val="FF8000"/>
                  </a:solidFill>
                  <a:latin typeface="+mj-lt"/>
                  <a:cs typeface="Courier"/>
                </a:rPr>
                <a:t>x</a:t>
              </a:r>
              <a:r>
                <a:rPr lang="en-US" sz="2800" dirty="0" smtClean="0">
                  <a:solidFill>
                    <a:srgbClr val="FF8000"/>
                  </a:solidFill>
                  <a:latin typeface="+mj-lt"/>
                  <a:cs typeface="Courier"/>
                </a:rPr>
                <a:t> L2 Miss penalty</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48</a:t>
            </a:fld>
            <a:endParaRPr lang="en-US" dirty="0" smtClean="0"/>
          </a:p>
        </p:txBody>
      </p:sp>
      <p:sp>
        <p:nvSpPr>
          <p:cNvPr id="53258" name="TextBox 12"/>
          <p:cNvSpPr txBox="1">
            <a:spLocks noChangeArrowheads="1"/>
          </p:cNvSpPr>
          <p:nvPr/>
        </p:nvSpPr>
        <p:spPr bwMode="auto">
          <a:xfrm>
            <a:off x="347076" y="566799"/>
            <a:ext cx="7876665" cy="1908215"/>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400" dirty="0" smtClean="0"/>
              <a:t>For L1 cache</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What is AMAT for system with L1 and L2 cache (L2 miss rate is </a:t>
            </a:r>
            <a:r>
              <a:rPr lang="en-US" sz="2800" i="1" dirty="0" smtClean="0"/>
              <a:t>local </a:t>
            </a:r>
            <a:r>
              <a:rPr lang="en-US" sz="2800" dirty="0" smtClean="0"/>
              <a:t>miss rate)?</a:t>
            </a:r>
          </a:p>
        </p:txBody>
      </p:sp>
      <p:sp>
        <p:nvSpPr>
          <p:cNvPr id="3" name="Rectangle 2"/>
          <p:cNvSpPr/>
          <p:nvPr/>
        </p:nvSpPr>
        <p:spPr>
          <a:xfrm>
            <a:off x="762000" y="4463143"/>
            <a:ext cx="7620000" cy="943428"/>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2167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Global Miss Rates</a:t>
            </a:r>
            <a:endParaRPr lang="en-US" dirty="0"/>
          </a:p>
        </p:txBody>
      </p:sp>
      <p:sp>
        <p:nvSpPr>
          <p:cNvPr id="3" name="Content Placeholder 2"/>
          <p:cNvSpPr>
            <a:spLocks noGrp="1"/>
          </p:cNvSpPr>
          <p:nvPr>
            <p:ph idx="1"/>
          </p:nvPr>
        </p:nvSpPr>
        <p:spPr>
          <a:xfrm>
            <a:off x="335849" y="1600200"/>
            <a:ext cx="8648098" cy="4813021"/>
          </a:xfrm>
        </p:spPr>
        <p:txBody>
          <a:bodyPr>
            <a:normAutofit fontScale="92500" lnSpcReduction="20000"/>
          </a:bodyPr>
          <a:lstStyle/>
          <a:p>
            <a:pPr>
              <a:buClr>
                <a:schemeClr val="tx1"/>
              </a:buClr>
            </a:pPr>
            <a:r>
              <a:rPr lang="en-US" i="1" dirty="0" smtClean="0">
                <a:solidFill>
                  <a:srgbClr val="0000FF"/>
                </a:solidFill>
              </a:rPr>
              <a:t>Local miss rate </a:t>
            </a:r>
            <a:r>
              <a:rPr lang="en-US" dirty="0" smtClean="0"/>
              <a:t>– the fraction of references to one level of a cache that miss</a:t>
            </a:r>
          </a:p>
          <a:p>
            <a:pPr marL="342900" lvl="1" indent="-342900">
              <a:buClr>
                <a:schemeClr val="tx1"/>
              </a:buClr>
              <a:buFont typeface="Arial"/>
              <a:buChar char="•"/>
            </a:pPr>
            <a:r>
              <a:rPr lang="en-US" dirty="0" smtClean="0"/>
              <a:t>Local Miss rate L2$ = $L2 Misses / L1$ Misses</a:t>
            </a:r>
          </a:p>
          <a:p>
            <a:pPr>
              <a:buClr>
                <a:schemeClr val="tx1"/>
              </a:buClr>
            </a:pPr>
            <a:r>
              <a:rPr lang="en-US" i="1" dirty="0" smtClean="0">
                <a:solidFill>
                  <a:srgbClr val="0000FF"/>
                </a:solidFill>
              </a:rPr>
              <a:t>Global miss rate </a:t>
            </a:r>
            <a:r>
              <a:rPr lang="en-US" dirty="0" smtClean="0"/>
              <a:t>– the fraction of references that miss in all levels of a multilevel cache</a:t>
            </a:r>
          </a:p>
          <a:p>
            <a:pPr marL="742950" lvl="2" indent="-342900"/>
            <a:r>
              <a:rPr lang="en-US" dirty="0" smtClean="0"/>
              <a:t>L2$ local miss rate &gt;&gt; than the global miss rate</a:t>
            </a:r>
          </a:p>
          <a:p>
            <a:pPr marL="342900" lvl="1" indent="-342900">
              <a:buFont typeface="Arial"/>
              <a:buChar char="•"/>
            </a:pPr>
            <a:r>
              <a:rPr lang="en-US" dirty="0" smtClean="0">
                <a:solidFill>
                  <a:srgbClr val="000000"/>
                </a:solidFill>
              </a:rPr>
              <a:t>Global Miss rate = L2$ Misses / Total Accesses</a:t>
            </a:r>
          </a:p>
          <a:p>
            <a:pPr marL="342900" lvl="1" indent="-342900">
              <a:buNone/>
            </a:pPr>
            <a:r>
              <a:rPr lang="en-US" dirty="0" smtClean="0">
                <a:solidFill>
                  <a:srgbClr val="000000"/>
                </a:solidFill>
              </a:rPr>
              <a:t>	= L2$ Misses / L1$ Misses </a:t>
            </a:r>
            <a:r>
              <a:rPr lang="en-US" dirty="0" err="1" smtClean="0">
                <a:solidFill>
                  <a:srgbClr val="000000"/>
                </a:solidFill>
              </a:rPr>
              <a:t>x</a:t>
            </a:r>
            <a:r>
              <a:rPr lang="en-US" dirty="0" smtClean="0">
                <a:solidFill>
                  <a:srgbClr val="000000"/>
                </a:solidFill>
              </a:rPr>
              <a:t> L1$ Misses / Total Accesses</a:t>
            </a:r>
          </a:p>
          <a:p>
            <a:pPr marL="342900" lvl="1" indent="-342900">
              <a:buNone/>
            </a:pPr>
            <a:r>
              <a:rPr lang="en-US" dirty="0" smtClean="0">
                <a:solidFill>
                  <a:srgbClr val="000000"/>
                </a:solidFill>
              </a:rPr>
              <a:t>	= Local Miss rate L2$ </a:t>
            </a:r>
            <a:r>
              <a:rPr lang="en-US" dirty="0" err="1" smtClean="0">
                <a:solidFill>
                  <a:srgbClr val="000000"/>
                </a:solidFill>
              </a:rPr>
              <a:t>x</a:t>
            </a:r>
            <a:r>
              <a:rPr lang="en-US" dirty="0" smtClean="0">
                <a:solidFill>
                  <a:srgbClr val="000000"/>
                </a:solidFill>
              </a:rPr>
              <a:t> Local Miss rate L1$</a:t>
            </a:r>
          </a:p>
          <a:p>
            <a:pPr marL="342900" lvl="1" indent="-342900">
              <a:buFont typeface="Arial"/>
              <a:buChar char="•"/>
            </a:pPr>
            <a:r>
              <a:rPr lang="en-US" dirty="0" smtClean="0">
                <a:solidFill>
                  <a:srgbClr val="000000"/>
                </a:solidFill>
              </a:rPr>
              <a:t>AMAT =  Time for a hit  +  Miss rate </a:t>
            </a:r>
            <a:r>
              <a:rPr lang="en-US" dirty="0" err="1" smtClean="0">
                <a:solidFill>
                  <a:srgbClr val="000000"/>
                </a:solidFill>
              </a:rPr>
              <a:t>x</a:t>
            </a:r>
            <a:r>
              <a:rPr lang="en-US" dirty="0" smtClean="0">
                <a:solidFill>
                  <a:srgbClr val="000000"/>
                </a:solidFill>
              </a:rPr>
              <a:t> Miss penalty</a:t>
            </a:r>
          </a:p>
          <a:p>
            <a:pPr marL="342900" lvl="1" indent="-342900">
              <a:buFont typeface="Arial"/>
              <a:buChar char="•"/>
            </a:pPr>
            <a:r>
              <a:rPr lang="en-US" dirty="0" smtClean="0">
                <a:solidFill>
                  <a:srgbClr val="000000"/>
                </a:solidFill>
              </a:rPr>
              <a:t>AMAT =  Time for a L1$ hit  + (local) Miss rateL1$ </a:t>
            </a:r>
            <a:r>
              <a:rPr lang="en-US" dirty="0" err="1" smtClean="0">
                <a:solidFill>
                  <a:srgbClr val="000000"/>
                </a:solidFill>
              </a:rPr>
              <a:t>x</a:t>
            </a:r>
            <a:r>
              <a:rPr lang="en-US" dirty="0" smtClean="0">
                <a:solidFill>
                  <a:srgbClr val="000000"/>
                </a:solidFill>
              </a:rPr>
              <a:t> </a:t>
            </a:r>
            <a:br>
              <a:rPr lang="en-US" dirty="0" smtClean="0">
                <a:solidFill>
                  <a:srgbClr val="000000"/>
                </a:solidFill>
              </a:rPr>
            </a:br>
            <a:r>
              <a:rPr lang="en-US" dirty="0" smtClean="0">
                <a:solidFill>
                  <a:srgbClr val="000000"/>
                </a:solidFill>
              </a:rPr>
              <a:t>(Time for a L2$ hit + (local) Miss rate L2$ </a:t>
            </a:r>
            <a:r>
              <a:rPr lang="en-US" dirty="0" err="1" smtClean="0">
                <a:solidFill>
                  <a:srgbClr val="000000"/>
                </a:solidFill>
              </a:rPr>
              <a:t>x</a:t>
            </a:r>
            <a:r>
              <a:rPr lang="en-US" dirty="0" smtClean="0">
                <a:solidFill>
                  <a:srgbClr val="000000"/>
                </a:solidFill>
              </a:rPr>
              <a:t> L2$ Miss penalty)</a:t>
            </a:r>
          </a:p>
          <a:p>
            <a:pPr marL="342900" lvl="1" indent="-342900">
              <a:buFont typeface="Arial"/>
              <a:buChar char="•"/>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C58A1E56-9091-F944-9D96-207846FF7950}"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a:p>
        </p:txBody>
      </p:sp>
    </p:spTree>
    <p:extLst>
      <p:ext uri="{BB962C8B-B14F-4D97-AF65-F5344CB8AC3E}">
        <p14:creationId xmlns:p14="http://schemas.microsoft.com/office/powerpoint/2010/main" val="1159024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smtClean="0"/>
              <a:t>Review: Memory Hierarchy</a:t>
            </a:r>
            <a:endParaRPr lang="en-US" dirty="0"/>
          </a:p>
        </p:txBody>
      </p:sp>
      <p:grpSp>
        <p:nvGrpSpPr>
          <p:cNvPr id="2" name="Group 3"/>
          <p:cNvGrpSpPr>
            <a:grpSpLocks/>
          </p:cNvGrpSpPr>
          <p:nvPr/>
        </p:nvGrpSpPr>
        <p:grpSpPr bwMode="auto">
          <a:xfrm>
            <a:off x="628650" y="1144588"/>
            <a:ext cx="7924800" cy="954088"/>
            <a:chOff x="396" y="407"/>
            <a:chExt cx="4992" cy="601"/>
          </a:xfrm>
        </p:grpSpPr>
        <p:sp>
          <p:nvSpPr>
            <p:cNvPr id="2842628" name="Rectangle 4"/>
            <p:cNvSpPr>
              <a:spLocks noChangeArrowheads="1"/>
            </p:cNvSpPr>
            <p:nvPr/>
          </p:nvSpPr>
          <p:spPr bwMode="auto">
            <a:xfrm>
              <a:off x="396" y="407"/>
              <a:ext cx="499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dirty="0">
                  <a:solidFill>
                    <a:schemeClr val="tx1"/>
                  </a:solidFill>
                  <a:latin typeface="+mj-lt"/>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704850" y="5527681"/>
            <a:ext cx="7620000" cy="427038"/>
            <a:chOff x="444" y="3168"/>
            <a:chExt cx="4800" cy="269"/>
          </a:xfrm>
        </p:grpSpPr>
        <p:sp>
          <p:nvSpPr>
            <p:cNvPr id="2842631" name="Rectangle 7"/>
            <p:cNvSpPr>
              <a:spLocks noChangeArrowheads="1"/>
            </p:cNvSpPr>
            <p:nvPr/>
          </p:nvSpPr>
          <p:spPr bwMode="auto">
            <a:xfrm>
              <a:off x="828" y="3190"/>
              <a:ext cx="4032"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Size of memory at each level</a:t>
              </a:r>
            </a:p>
          </p:txBody>
        </p:sp>
        <p:sp>
          <p:nvSpPr>
            <p:cNvPr id="2842632" name="Line 8"/>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6191250" y="1641475"/>
            <a:ext cx="2514600" cy="3657600"/>
            <a:chOff x="3900" y="720"/>
            <a:chExt cx="1584" cy="2304"/>
          </a:xfrm>
        </p:grpSpPr>
        <p:sp>
          <p:nvSpPr>
            <p:cNvPr id="2842634" name="Rectangle 10"/>
            <p:cNvSpPr>
              <a:spLocks noChangeArrowheads="1"/>
            </p:cNvSpPr>
            <p:nvPr/>
          </p:nvSpPr>
          <p:spPr bwMode="auto">
            <a:xfrm>
              <a:off x="3900" y="816"/>
              <a:ext cx="1536" cy="1061"/>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Increasing</a:t>
              </a:r>
              <a:r>
                <a:rPr lang="en-US" sz="2800" dirty="0" smtClean="0">
                  <a:solidFill>
                    <a:schemeClr val="tx1"/>
                  </a:solidFill>
                  <a:latin typeface="+mj-lt"/>
                </a:rPr>
                <a:t> distance </a:t>
              </a:r>
              <a:r>
                <a:rPr lang="en-US" sz="2800" dirty="0">
                  <a:solidFill>
                    <a:schemeClr val="tx1"/>
                  </a:solidFill>
                  <a:latin typeface="+mj-lt"/>
                </a:rPr>
                <a:t>from</a:t>
              </a:r>
              <a:r>
                <a:rPr lang="en-US" sz="2800" dirty="0" smtClean="0">
                  <a:solidFill>
                    <a:schemeClr val="tx1"/>
                  </a:solidFill>
                  <a:latin typeface="+mj-lt"/>
                </a:rPr>
                <a:t> processor,</a:t>
              </a:r>
              <a:br>
                <a:rPr lang="en-US" sz="2800" dirty="0" smtClean="0">
                  <a:solidFill>
                    <a:schemeClr val="tx1"/>
                  </a:solidFill>
                  <a:latin typeface="+mj-lt"/>
                </a:rPr>
              </a:br>
              <a:r>
                <a:rPr lang="en-US" sz="2800" dirty="0" smtClean="0">
                  <a:solidFill>
                    <a:schemeClr val="tx1"/>
                  </a:solidFill>
                  <a:latin typeface="+mj-lt"/>
                </a:rPr>
                <a:t>decreasing  </a:t>
              </a:r>
              <a:r>
                <a:rPr lang="en-US" sz="2800" dirty="0">
                  <a:solidFill>
                    <a:schemeClr val="tx1"/>
                  </a:solidFill>
                  <a:latin typeface="+mj-lt"/>
                </a:rPr>
                <a:t>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781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1</a:t>
                </a: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2</a:t>
                </a: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n</a:t>
              </a: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3</a:t>
                </a: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 . .</a:t>
                </a:r>
              </a:p>
            </p:txBody>
          </p:sp>
        </p:grpSp>
      </p:grpSp>
      <p:sp>
        <p:nvSpPr>
          <p:cNvPr id="2842651" name="Text Box 27"/>
          <p:cNvSpPr txBox="1">
            <a:spLocks noChangeArrowheads="1"/>
          </p:cNvSpPr>
          <p:nvPr/>
        </p:nvSpPr>
        <p:spPr bwMode="auto">
          <a:xfrm>
            <a:off x="381000" y="1870075"/>
            <a:ext cx="1146806" cy="584776"/>
          </a:xfrm>
          <a:prstGeom prst="rect">
            <a:avLst/>
          </a:prstGeom>
          <a:noFill/>
          <a:ln w="12700">
            <a:noFill/>
            <a:miter lim="800000"/>
            <a:headEnd/>
            <a:tailEnd/>
          </a:ln>
          <a:effectLst/>
        </p:spPr>
        <p:txBody>
          <a:bodyPr wrap="none">
            <a:prstTxWarp prst="textNoShape">
              <a:avLst/>
            </a:prstTxWarp>
            <a:spAutoFit/>
          </a:bodyPr>
          <a:lstStyle/>
          <a:p>
            <a:r>
              <a:rPr lang="en-US" sz="3200" i="1" dirty="0" smtClean="0">
                <a:latin typeface="+mj-lt"/>
              </a:rPr>
              <a:t>Inner</a:t>
            </a:r>
            <a:endParaRPr lang="en-US" sz="3200" i="1" dirty="0">
              <a:solidFill>
                <a:schemeClr val="tx1"/>
              </a:solidFill>
              <a:latin typeface="+mj-lt"/>
            </a:endParaRPr>
          </a:p>
        </p:txBody>
      </p:sp>
      <p:sp>
        <p:nvSpPr>
          <p:cNvPr id="2842652" name="Text Box 28"/>
          <p:cNvSpPr txBox="1">
            <a:spLocks noChangeArrowheads="1"/>
          </p:cNvSpPr>
          <p:nvPr/>
        </p:nvSpPr>
        <p:spPr bwMode="auto">
          <a:xfrm>
            <a:off x="381000" y="4114800"/>
            <a:ext cx="1169746" cy="523220"/>
          </a:xfrm>
          <a:prstGeom prst="rect">
            <a:avLst/>
          </a:prstGeom>
          <a:noFill/>
          <a:ln w="12700">
            <a:noFill/>
            <a:miter lim="800000"/>
            <a:headEnd/>
            <a:tailEnd/>
          </a:ln>
          <a:effectLst/>
        </p:spPr>
        <p:txBody>
          <a:bodyPr wrap="none">
            <a:prstTxWarp prst="textNoShape">
              <a:avLst/>
            </a:prstTxWarp>
            <a:spAutoFit/>
          </a:bodyPr>
          <a:lstStyle/>
          <a:p>
            <a:r>
              <a:rPr lang="en-US" sz="2800" i="1" dirty="0" smtClean="0">
                <a:latin typeface="18 VAG Rounded Bold   07390"/>
              </a:rPr>
              <a:t>Outer</a:t>
            </a:r>
            <a:endParaRPr lang="en-US" sz="2800" i="1" dirty="0">
              <a:latin typeface="18 VAG Rounded Bold   07390"/>
            </a:endParaRPr>
          </a:p>
        </p:txBody>
      </p:sp>
      <p:grpSp>
        <p:nvGrpSpPr>
          <p:cNvPr id="10" name="Group 29"/>
          <p:cNvGrpSpPr>
            <a:grpSpLocks/>
          </p:cNvGrpSpPr>
          <p:nvPr/>
        </p:nvGrpSpPr>
        <p:grpSpPr bwMode="auto">
          <a:xfrm>
            <a:off x="238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dirty="0">
                  <a:solidFill>
                    <a:schemeClr val="tx1"/>
                  </a:solidFill>
                  <a:latin typeface="+mj-lt"/>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1143000" y="5829300"/>
            <a:ext cx="7086600" cy="69557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400" i="1" dirty="0">
                <a:latin typeface="+mj-lt"/>
              </a:rPr>
              <a:t>As we move to</a:t>
            </a:r>
            <a:r>
              <a:rPr lang="en-US" sz="2400" i="1" dirty="0" smtClean="0">
                <a:latin typeface="+mj-lt"/>
              </a:rPr>
              <a:t> outer levels </a:t>
            </a:r>
            <a:r>
              <a:rPr lang="en-US" sz="2400" i="1" dirty="0">
                <a:latin typeface="+mj-lt"/>
              </a:rPr>
              <a:t>the latency goes </a:t>
            </a:r>
            <a:r>
              <a:rPr lang="en-US" sz="2400" i="1" dirty="0" smtClean="0">
                <a:latin typeface="+mj-lt"/>
              </a:rPr>
              <a:t>up</a:t>
            </a:r>
            <a:br>
              <a:rPr lang="en-US" sz="2400" i="1" dirty="0" smtClean="0">
                <a:latin typeface="+mj-lt"/>
              </a:rPr>
            </a:br>
            <a:r>
              <a:rPr lang="en-US" sz="2400" i="1" dirty="0" smtClean="0">
                <a:latin typeface="+mj-lt"/>
              </a:rPr>
              <a:t> </a:t>
            </a:r>
            <a:r>
              <a:rPr lang="en-US" sz="2400" i="1" dirty="0">
                <a:latin typeface="+mj-lt"/>
              </a:rPr>
              <a:t>and price per bit goes </a:t>
            </a:r>
            <a:r>
              <a:rPr lang="en-US" sz="2400" i="1" dirty="0" smtClean="0">
                <a:latin typeface="+mj-lt"/>
              </a:rPr>
              <a:t>down. Why?</a:t>
            </a:r>
            <a:endParaRPr lang="en-US" sz="2400" i="1" dirty="0">
              <a:latin typeface="+mj-lt"/>
            </a:endParaRPr>
          </a:p>
        </p:txBody>
      </p:sp>
      <p:sp>
        <p:nvSpPr>
          <p:cNvPr id="33" name="Date Placeholder 32"/>
          <p:cNvSpPr>
            <a:spLocks noGrp="1"/>
          </p:cNvSpPr>
          <p:nvPr>
            <p:ph type="dt" sz="half" idx="10"/>
          </p:nvPr>
        </p:nvSpPr>
        <p:spPr/>
        <p:txBody>
          <a:bodyPr/>
          <a:lstStyle/>
          <a:p>
            <a:fld id="{820F67CE-0586-8D45-99FF-63439DACACCE}" type="datetime1">
              <a:rPr lang="en-US" smtClean="0"/>
              <a:pPr/>
              <a:t>10/7/13</a:t>
            </a:fld>
            <a:endParaRPr lang="en-US"/>
          </a:p>
        </p:txBody>
      </p:sp>
      <p:sp>
        <p:nvSpPr>
          <p:cNvPr id="34" name="Slide Number Placeholder 33"/>
          <p:cNvSpPr>
            <a:spLocks noGrp="1"/>
          </p:cNvSpPr>
          <p:nvPr>
            <p:ph type="sldNum" sz="quarter" idx="12"/>
          </p:nvPr>
        </p:nvSpPr>
        <p:spPr/>
        <p:txBody>
          <a:bodyPr/>
          <a:lstStyle/>
          <a:p>
            <a:fld id="{3CC63E4C-4642-794D-A2FD-70F6B81535F5}" type="slidenum">
              <a:rPr lang="en-US" smtClean="0"/>
              <a:pPr/>
              <a:t>5</a:t>
            </a:fld>
            <a:endParaRPr lang="en-US" dirty="0"/>
          </a:p>
        </p:txBody>
      </p:sp>
      <p:sp>
        <p:nvSpPr>
          <p:cNvPr id="35" name="Footer Placeholder 34"/>
          <p:cNvSpPr>
            <a:spLocks noGrp="1"/>
          </p:cNvSpPr>
          <p:nvPr>
            <p:ph type="ftr" sz="quarter" idx="11"/>
          </p:nvPr>
        </p:nvSpPr>
        <p:spPr/>
        <p:txBody>
          <a:bodyPr/>
          <a:lstStyle/>
          <a:p>
            <a:r>
              <a:rPr lang="en-US" dirty="0" smtClean="0"/>
              <a:t>Fall 2013 -- Lecture #12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842656"/>
                                        </p:tgtEl>
                                        <p:attrNameLst>
                                          <p:attrName>style.visibility</p:attrName>
                                        </p:attrNameLst>
                                      </p:cBhvr>
                                      <p:to>
                                        <p:strVal val="visible"/>
                                      </p:to>
                                    </p:set>
                                    <p:anim calcmode="lin" valueType="num">
                                      <p:cBhvr>
                                        <p:cTn id="38" dur="500" fill="hold"/>
                                        <p:tgtEl>
                                          <p:spTgt spid="2842656"/>
                                        </p:tgtEl>
                                        <p:attrNameLst>
                                          <p:attrName>ppt_w</p:attrName>
                                        </p:attrNameLst>
                                      </p:cBhvr>
                                      <p:tavLst>
                                        <p:tav tm="0">
                                          <p:val>
                                            <p:fltVal val="0"/>
                                          </p:val>
                                        </p:tav>
                                        <p:tav tm="100000">
                                          <p:val>
                                            <p:strVal val="#ppt_w"/>
                                          </p:val>
                                        </p:tav>
                                      </p:tavLst>
                                    </p:anim>
                                    <p:anim calcmode="lin" valueType="num">
                                      <p:cBhvr>
                                        <p:cTn id="39" dur="500" fill="hold"/>
                                        <p:tgtEl>
                                          <p:spTgt spid="28426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P spid="284265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p:txBody>
          <a:bodyPr>
            <a:normAutofit fontScale="90000"/>
          </a:bodyPr>
          <a:lstStyle/>
          <a:p>
            <a:r>
              <a:rPr lang="en-US" dirty="0" smtClean="0"/>
              <a:t>Improving Cache Performance</a:t>
            </a:r>
            <a:br>
              <a:rPr lang="en-US" dirty="0" smtClean="0"/>
            </a:br>
            <a:r>
              <a:rPr lang="en-US" dirty="0" smtClean="0"/>
              <a:t>(1 of 3)</a:t>
            </a:r>
            <a:endParaRPr lang="en-US" dirty="0"/>
          </a:p>
        </p:txBody>
      </p:sp>
      <p:sp>
        <p:nvSpPr>
          <p:cNvPr id="1650691" name="Rectangle 3"/>
          <p:cNvSpPr>
            <a:spLocks noGrp="1" noChangeArrowheads="1"/>
          </p:cNvSpPr>
          <p:nvPr>
            <p:ph type="body" idx="1"/>
          </p:nvPr>
        </p:nvSpPr>
        <p:spPr>
          <a:xfrm>
            <a:off x="304800" y="1524000"/>
            <a:ext cx="8686800" cy="5003800"/>
          </a:xfrm>
        </p:spPr>
        <p:txBody>
          <a:bodyPr>
            <a:normAutofit/>
          </a:bodyPr>
          <a:lstStyle/>
          <a:p>
            <a:pPr marL="342900" lvl="1" indent="-342900">
              <a:buNone/>
            </a:pPr>
            <a:r>
              <a:rPr lang="en-US" sz="3600" dirty="0" smtClean="0">
                <a:solidFill>
                  <a:srgbClr val="FF0000"/>
                </a:solidFill>
              </a:rPr>
              <a:t>AMAT =  Hit Time +  Miss rate </a:t>
            </a:r>
            <a:r>
              <a:rPr lang="en-US" sz="3600" dirty="0" err="1" smtClean="0">
                <a:solidFill>
                  <a:srgbClr val="FF0000"/>
                </a:solidFill>
              </a:rPr>
              <a:t>x</a:t>
            </a:r>
            <a:r>
              <a:rPr lang="en-US" sz="3600" dirty="0" smtClean="0">
                <a:solidFill>
                  <a:srgbClr val="FF0000"/>
                </a:solidFill>
              </a:rPr>
              <a:t> Miss penalty</a:t>
            </a:r>
            <a:endParaRPr lang="en-US" sz="2400" dirty="0" smtClean="0">
              <a:solidFill>
                <a:schemeClr val="accent2"/>
              </a:solidFill>
            </a:endParaRPr>
          </a:p>
          <a:p>
            <a:pPr>
              <a:buNone/>
            </a:pPr>
            <a:r>
              <a:rPr lang="en-US" dirty="0" smtClean="0"/>
              <a:t>1. Reduce the time to hit in the cache</a:t>
            </a:r>
          </a:p>
          <a:p>
            <a:pPr lvl="1"/>
            <a:r>
              <a:rPr lang="en-US" dirty="0" smtClean="0"/>
              <a:t>Smaller cache</a:t>
            </a:r>
          </a:p>
          <a:p>
            <a:pPr>
              <a:buNone/>
            </a:pPr>
            <a:r>
              <a:rPr lang="en-US" dirty="0" smtClean="0"/>
              <a:t>2. Reduce the miss rate</a:t>
            </a:r>
          </a:p>
          <a:p>
            <a:pPr lvl="1"/>
            <a:r>
              <a:rPr lang="en-US" dirty="0" smtClean="0"/>
              <a:t>Bigger cache</a:t>
            </a:r>
          </a:p>
          <a:p>
            <a:pPr lvl="1"/>
            <a:r>
              <a:rPr lang="en-US" dirty="0" smtClean="0"/>
              <a:t>Larger blocks (16 to 64 bytes typical)</a:t>
            </a:r>
          </a:p>
          <a:p>
            <a:pPr lvl="1"/>
            <a:r>
              <a:rPr lang="en-US" dirty="0" smtClean="0"/>
              <a:t>(Later in semester: More flexible placement  by increasing associativity)</a:t>
            </a:r>
          </a:p>
        </p:txBody>
      </p:sp>
      <p:sp>
        <p:nvSpPr>
          <p:cNvPr id="4" name="Date Placeholder 3"/>
          <p:cNvSpPr>
            <a:spLocks noGrp="1"/>
          </p:cNvSpPr>
          <p:nvPr>
            <p:ph type="dt" sz="half" idx="10"/>
          </p:nvPr>
        </p:nvSpPr>
        <p:spPr/>
        <p:txBody>
          <a:bodyPr/>
          <a:lstStyle/>
          <a:p>
            <a:fld id="{46F10B58-E765-0540-8816-2C2AA47E03F9}" type="datetime1">
              <a:rPr lang="en-US" smtClean="0"/>
              <a:pPr/>
              <a:t>10/7/13</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50</a:t>
            </a:fld>
            <a:endParaRPr lang="en-US"/>
          </a:p>
        </p:txBody>
      </p:sp>
    </p:spTree>
    <p:extLst>
      <p:ext uri="{BB962C8B-B14F-4D97-AF65-F5344CB8AC3E}">
        <p14:creationId xmlns:p14="http://schemas.microsoft.com/office/powerpoint/2010/main" val="13463968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06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06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06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06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50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0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title"/>
          </p:nvPr>
        </p:nvSpPr>
        <p:spPr/>
        <p:txBody>
          <a:bodyPr>
            <a:normAutofit fontScale="90000"/>
          </a:bodyPr>
          <a:lstStyle/>
          <a:p>
            <a:r>
              <a:rPr lang="en-US" dirty="0" smtClean="0"/>
              <a:t>Improving Cache Performance</a:t>
            </a:r>
            <a:br>
              <a:rPr lang="en-US" dirty="0" smtClean="0"/>
            </a:br>
            <a:r>
              <a:rPr lang="en-US" dirty="0" smtClean="0"/>
              <a:t>(2 of 3)</a:t>
            </a:r>
            <a:endParaRPr lang="en-US" dirty="0"/>
          </a:p>
        </p:txBody>
      </p:sp>
      <p:sp>
        <p:nvSpPr>
          <p:cNvPr id="1651715" name="Rectangle 3"/>
          <p:cNvSpPr>
            <a:spLocks noGrp="1" noChangeArrowheads="1"/>
          </p:cNvSpPr>
          <p:nvPr>
            <p:ph type="body" idx="1"/>
          </p:nvPr>
        </p:nvSpPr>
        <p:spPr/>
        <p:txBody>
          <a:bodyPr>
            <a:normAutofit/>
          </a:bodyPr>
          <a:lstStyle/>
          <a:p>
            <a:pPr>
              <a:buNone/>
            </a:pPr>
            <a:r>
              <a:rPr lang="en-US" dirty="0" smtClean="0"/>
              <a:t>3. Reduce the miss penalty</a:t>
            </a:r>
          </a:p>
          <a:p>
            <a:pPr lvl="1"/>
            <a:r>
              <a:rPr lang="en-US" dirty="0" smtClean="0"/>
              <a:t>Smaller blocks</a:t>
            </a:r>
          </a:p>
          <a:p>
            <a:pPr lvl="1"/>
            <a:r>
              <a:rPr lang="en-US" dirty="0" smtClean="0"/>
              <a:t>Use multiple cache levels </a:t>
            </a:r>
          </a:p>
          <a:p>
            <a:pPr lvl="2"/>
            <a:r>
              <a:rPr lang="en-US" dirty="0" smtClean="0"/>
              <a:t>L2 cache size not tied to processor clock rate</a:t>
            </a:r>
          </a:p>
          <a:p>
            <a:pPr lvl="1"/>
            <a:r>
              <a:rPr lang="en-US" dirty="0" smtClean="0"/>
              <a:t>Higher DRAM memory bandwidth (faster </a:t>
            </a:r>
            <a:r>
              <a:rPr lang="en-US" dirty="0" err="1" smtClean="0"/>
              <a:t>DRAMs</a:t>
            </a:r>
            <a:r>
              <a:rPr lang="en-US" dirty="0" smtClean="0"/>
              <a:t>)</a:t>
            </a:r>
          </a:p>
          <a:p>
            <a:pPr lvl="1"/>
            <a:r>
              <a:rPr lang="en-US" dirty="0" smtClean="0"/>
              <a:t>Use a write buffer to hold dirty blocks being replaced so don’t have to wait for the write to complete before reading </a:t>
            </a:r>
          </a:p>
          <a:p>
            <a:endParaRPr lang="en-US" dirty="0"/>
          </a:p>
        </p:txBody>
      </p:sp>
      <p:sp>
        <p:nvSpPr>
          <p:cNvPr id="4" name="Date Placeholder 3"/>
          <p:cNvSpPr>
            <a:spLocks noGrp="1"/>
          </p:cNvSpPr>
          <p:nvPr>
            <p:ph type="dt" sz="half" idx="10"/>
          </p:nvPr>
        </p:nvSpPr>
        <p:spPr/>
        <p:txBody>
          <a:bodyPr/>
          <a:lstStyle/>
          <a:p>
            <a:fld id="{3F7A7D1B-DEC9-BF4D-A3D5-EE2A01E0A9FC}" type="datetime1">
              <a:rPr lang="en-US" smtClean="0"/>
              <a:pPr/>
              <a:t>10/7/13</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51</a:t>
            </a:fld>
            <a:endParaRPr lang="en-US"/>
          </a:p>
        </p:txBody>
      </p:sp>
    </p:spTree>
    <p:extLst>
      <p:ext uri="{BB962C8B-B14F-4D97-AF65-F5344CB8AC3E}">
        <p14:creationId xmlns:p14="http://schemas.microsoft.com/office/powerpoint/2010/main" val="7275457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1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17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17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17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1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1715"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noFill/>
          <a:ln/>
        </p:spPr>
        <p:txBody>
          <a:bodyPr wrap="none">
            <a:normAutofit fontScale="90000"/>
          </a:bodyPr>
          <a:lstStyle/>
          <a:p>
            <a:r>
              <a:rPr lang="en-US" dirty="0" smtClean="0"/>
              <a:t>The </a:t>
            </a:r>
            <a:r>
              <a:rPr lang="en-US" dirty="0"/>
              <a:t>Cache Design </a:t>
            </a:r>
            <a:r>
              <a:rPr lang="en-US" dirty="0" smtClean="0"/>
              <a:t>Space</a:t>
            </a:r>
            <a:br>
              <a:rPr lang="en-US" dirty="0" smtClean="0"/>
            </a:br>
            <a:r>
              <a:rPr lang="en-US" dirty="0" smtClean="0"/>
              <a:t>(3 of 3)</a:t>
            </a:r>
            <a:endParaRPr lang="en-US" dirty="0"/>
          </a:p>
        </p:txBody>
      </p:sp>
      <p:sp>
        <p:nvSpPr>
          <p:cNvPr id="23" name="Date Placeholder 22"/>
          <p:cNvSpPr>
            <a:spLocks noGrp="1"/>
          </p:cNvSpPr>
          <p:nvPr>
            <p:ph type="dt" sz="half" idx="10"/>
          </p:nvPr>
        </p:nvSpPr>
        <p:spPr/>
        <p:txBody>
          <a:bodyPr/>
          <a:lstStyle/>
          <a:p>
            <a:fld id="{33CDCE3B-D2F2-784D-A5A6-3DCCA8916AC8}" type="datetime1">
              <a:rPr lang="en-US" smtClean="0"/>
              <a:pPr/>
              <a:t>10/7/13</a:t>
            </a:fld>
            <a:endParaRPr lang="en-US"/>
          </a:p>
        </p:txBody>
      </p:sp>
      <p:sp>
        <p:nvSpPr>
          <p:cNvPr id="25" name="Footer Placeholder 24"/>
          <p:cNvSpPr>
            <a:spLocks noGrp="1"/>
          </p:cNvSpPr>
          <p:nvPr>
            <p:ph type="ftr" sz="quarter" idx="11"/>
          </p:nvPr>
        </p:nvSpPr>
        <p:spPr/>
        <p:txBody>
          <a:bodyPr/>
          <a:lstStyle/>
          <a:p>
            <a:r>
              <a:rPr lang="en-US" dirty="0" smtClean="0"/>
              <a:t>Fall 2013 -- Lecture #12</a:t>
            </a:r>
            <a:endParaRPr lang="en-US" dirty="0"/>
          </a:p>
        </p:txBody>
      </p:sp>
      <p:sp>
        <p:nvSpPr>
          <p:cNvPr id="24" name="Slide Number Placeholder 23"/>
          <p:cNvSpPr>
            <a:spLocks noGrp="1"/>
          </p:cNvSpPr>
          <p:nvPr>
            <p:ph type="sldNum" sz="quarter" idx="12"/>
          </p:nvPr>
        </p:nvSpPr>
        <p:spPr/>
        <p:txBody>
          <a:bodyPr/>
          <a:lstStyle/>
          <a:p>
            <a:fld id="{3CC63E4C-4642-794D-A2FD-70F6B81535F5}" type="slidenum">
              <a:rPr lang="en-US" smtClean="0"/>
              <a:pPr/>
              <a:t>52</a:t>
            </a:fld>
            <a:endParaRPr lang="en-US"/>
          </a:p>
        </p:txBody>
      </p:sp>
      <p:sp>
        <p:nvSpPr>
          <p:cNvPr id="1654787" name="Rectangle 3"/>
          <p:cNvSpPr>
            <a:spLocks noGrp="1" noChangeArrowheads="1"/>
          </p:cNvSpPr>
          <p:nvPr>
            <p:ph type="body" idx="4294967295"/>
          </p:nvPr>
        </p:nvSpPr>
        <p:spPr>
          <a:xfrm>
            <a:off x="338667" y="1515530"/>
            <a:ext cx="5410200" cy="5254625"/>
          </a:xfrm>
          <a:noFill/>
          <a:ln/>
        </p:spPr>
        <p:txBody>
          <a:bodyPr>
            <a:normAutofit fontScale="85000" lnSpcReduction="20000"/>
          </a:bodyPr>
          <a:lstStyle/>
          <a:p>
            <a:r>
              <a:rPr lang="en-US" dirty="0"/>
              <a:t>Several interacting dimensions</a:t>
            </a:r>
            <a:endParaRPr lang="en-US" dirty="0" smtClean="0"/>
          </a:p>
          <a:p>
            <a:pPr lvl="1"/>
            <a:r>
              <a:rPr lang="en-US" dirty="0"/>
              <a:t>C</a:t>
            </a:r>
            <a:r>
              <a:rPr lang="en-US" dirty="0" smtClean="0"/>
              <a:t>ache </a:t>
            </a:r>
            <a:r>
              <a:rPr lang="en-US" dirty="0"/>
              <a:t>size</a:t>
            </a:r>
            <a:endParaRPr lang="en-US" dirty="0" smtClean="0"/>
          </a:p>
          <a:p>
            <a:pPr lvl="1"/>
            <a:r>
              <a:rPr lang="en-US" dirty="0"/>
              <a:t>B</a:t>
            </a:r>
            <a:r>
              <a:rPr lang="en-US" dirty="0" smtClean="0"/>
              <a:t>lock </a:t>
            </a:r>
            <a:r>
              <a:rPr lang="en-US" dirty="0"/>
              <a:t>size</a:t>
            </a:r>
            <a:endParaRPr lang="en-US" dirty="0" smtClean="0"/>
          </a:p>
          <a:p>
            <a:pPr lvl="1"/>
            <a:r>
              <a:rPr lang="en-US" dirty="0" smtClean="0"/>
              <a:t>Write-through vs. write-back</a:t>
            </a:r>
          </a:p>
          <a:p>
            <a:pPr lvl="1"/>
            <a:r>
              <a:rPr lang="en-US" dirty="0" smtClean="0"/>
              <a:t>Write allocation</a:t>
            </a:r>
          </a:p>
          <a:p>
            <a:pPr lvl="1"/>
            <a:r>
              <a:rPr lang="en-US" dirty="0" smtClean="0"/>
              <a:t>(Later Associativity)</a:t>
            </a:r>
          </a:p>
          <a:p>
            <a:pPr lvl="1"/>
            <a:r>
              <a:rPr lang="en-US" dirty="0" smtClean="0"/>
              <a:t>(Later Replacement policy)</a:t>
            </a:r>
          </a:p>
          <a:p>
            <a:r>
              <a:rPr lang="en-US" dirty="0" smtClean="0"/>
              <a:t>Optimal </a:t>
            </a:r>
            <a:r>
              <a:rPr lang="en-US" dirty="0"/>
              <a:t>choice is a compromise</a:t>
            </a:r>
            <a:endParaRPr lang="en-US" dirty="0" smtClean="0"/>
          </a:p>
          <a:p>
            <a:pPr lvl="1"/>
            <a:r>
              <a:rPr lang="en-US" dirty="0"/>
              <a:t>D</a:t>
            </a:r>
            <a:r>
              <a:rPr lang="en-US" dirty="0" smtClean="0"/>
              <a:t>epends </a:t>
            </a:r>
            <a:r>
              <a:rPr lang="en-US" dirty="0"/>
              <a:t>on access characteristics</a:t>
            </a:r>
            <a:endParaRPr lang="en-US" dirty="0" smtClean="0"/>
          </a:p>
          <a:p>
            <a:pPr lvl="2"/>
            <a:r>
              <a:rPr lang="en-US" dirty="0"/>
              <a:t>W</a:t>
            </a:r>
            <a:r>
              <a:rPr lang="en-US" dirty="0" smtClean="0"/>
              <a:t>orkload</a:t>
            </a:r>
          </a:p>
          <a:p>
            <a:pPr lvl="2"/>
            <a:r>
              <a:rPr lang="en-US" dirty="0"/>
              <a:t>U</a:t>
            </a:r>
            <a:r>
              <a:rPr lang="en-US" dirty="0" smtClean="0"/>
              <a:t>se </a:t>
            </a:r>
            <a:r>
              <a:rPr lang="en-US" dirty="0"/>
              <a:t>(I-cache, D-</a:t>
            </a:r>
            <a:r>
              <a:rPr lang="en-US" dirty="0" smtClean="0"/>
              <a:t>cache)</a:t>
            </a:r>
          </a:p>
          <a:p>
            <a:pPr lvl="1"/>
            <a:r>
              <a:rPr lang="en-US" dirty="0"/>
              <a:t>D</a:t>
            </a:r>
            <a:r>
              <a:rPr lang="en-US" dirty="0" smtClean="0"/>
              <a:t>epends </a:t>
            </a:r>
            <a:r>
              <a:rPr lang="en-US" dirty="0"/>
              <a:t>on technology / cost</a:t>
            </a:r>
          </a:p>
          <a:p>
            <a:r>
              <a:rPr lang="en-US" dirty="0"/>
              <a:t>Simplicity often wins</a:t>
            </a:r>
          </a:p>
        </p:txBody>
      </p:sp>
      <p:sp>
        <p:nvSpPr>
          <p:cNvPr id="1654788" name="Line 4"/>
          <p:cNvSpPr>
            <a:spLocks noChangeShapeType="1"/>
          </p:cNvSpPr>
          <p:nvPr/>
        </p:nvSpPr>
        <p:spPr bwMode="auto">
          <a:xfrm flipV="1">
            <a:off x="6477000" y="1813976"/>
            <a:ext cx="0" cy="1308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89" name="Line 5"/>
          <p:cNvSpPr>
            <a:spLocks noChangeShapeType="1"/>
          </p:cNvSpPr>
          <p:nvPr/>
        </p:nvSpPr>
        <p:spPr bwMode="auto">
          <a:xfrm flipV="1">
            <a:off x="6483350" y="2575976"/>
            <a:ext cx="1282700" cy="546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0" name="Line 6"/>
          <p:cNvSpPr>
            <a:spLocks noChangeShapeType="1"/>
          </p:cNvSpPr>
          <p:nvPr/>
        </p:nvSpPr>
        <p:spPr bwMode="auto">
          <a:xfrm>
            <a:off x="6483350" y="3122076"/>
            <a:ext cx="749300" cy="5207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1" name="Rectangle 7"/>
          <p:cNvSpPr>
            <a:spLocks noChangeArrowheads="1"/>
          </p:cNvSpPr>
          <p:nvPr/>
        </p:nvSpPr>
        <p:spPr bwMode="auto">
          <a:xfrm>
            <a:off x="7300913" y="2201326"/>
            <a:ext cx="1382391" cy="335989"/>
          </a:xfrm>
          <a:prstGeom prst="rect">
            <a:avLst/>
          </a:prstGeom>
          <a:noFill/>
          <a:ln w="12700">
            <a:noFill/>
            <a:miter lim="800000"/>
            <a:headEnd/>
            <a:tailEnd/>
          </a:ln>
          <a:effectLst/>
        </p:spPr>
        <p:txBody>
          <a:bodyPr wrap="none" lIns="90488" tIns="44450" rIns="90488" bIns="44450">
            <a:spAutoFit/>
          </a:bodyPr>
          <a:lstStyle/>
          <a:p>
            <a:r>
              <a:rPr lang="en-US" sz="1600" b="1" dirty="0" smtClean="0">
                <a:solidFill>
                  <a:schemeClr val="tx1"/>
                </a:solidFill>
              </a:rPr>
              <a:t>(Associativity)</a:t>
            </a:r>
            <a:endParaRPr lang="en-US" sz="1600" b="1" dirty="0">
              <a:solidFill>
                <a:schemeClr val="tx1"/>
              </a:solidFill>
            </a:endParaRPr>
          </a:p>
        </p:txBody>
      </p:sp>
      <p:sp>
        <p:nvSpPr>
          <p:cNvPr id="1654792" name="Rectangle 8"/>
          <p:cNvSpPr>
            <a:spLocks noChangeArrowheads="1"/>
          </p:cNvSpPr>
          <p:nvPr/>
        </p:nvSpPr>
        <p:spPr bwMode="auto">
          <a:xfrm>
            <a:off x="6005513" y="1439326"/>
            <a:ext cx="12525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Cache Size</a:t>
            </a:r>
          </a:p>
        </p:txBody>
      </p:sp>
      <p:sp>
        <p:nvSpPr>
          <p:cNvPr id="1654793" name="Rectangle 9"/>
          <p:cNvSpPr>
            <a:spLocks noChangeArrowheads="1"/>
          </p:cNvSpPr>
          <p:nvPr/>
        </p:nvSpPr>
        <p:spPr bwMode="auto">
          <a:xfrm>
            <a:off x="6919913" y="3649126"/>
            <a:ext cx="1196975"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Block Size</a:t>
            </a:r>
          </a:p>
        </p:txBody>
      </p:sp>
      <p:sp>
        <p:nvSpPr>
          <p:cNvPr id="1654794" name="Line 10"/>
          <p:cNvSpPr>
            <a:spLocks noChangeShapeType="1"/>
          </p:cNvSpPr>
          <p:nvPr/>
        </p:nvSpPr>
        <p:spPr bwMode="auto">
          <a:xfrm flipV="1">
            <a:off x="6336239" y="4647138"/>
            <a:ext cx="0" cy="1155700"/>
          </a:xfrm>
          <a:prstGeom prst="line">
            <a:avLst/>
          </a:prstGeom>
          <a:noFill/>
          <a:ln w="12700">
            <a:solidFill>
              <a:schemeClr val="tx1"/>
            </a:solidFill>
            <a:round/>
            <a:headEnd/>
            <a:tailEnd/>
          </a:ln>
          <a:effectLst/>
        </p:spPr>
        <p:txBody>
          <a:bodyPr wrap="none" anchor="ctr"/>
          <a:lstStyle/>
          <a:p>
            <a:endParaRPr lang="en-US"/>
          </a:p>
        </p:txBody>
      </p:sp>
      <p:sp>
        <p:nvSpPr>
          <p:cNvPr id="1654795" name="Rectangle 11"/>
          <p:cNvSpPr>
            <a:spLocks noChangeArrowheads="1"/>
          </p:cNvSpPr>
          <p:nvPr/>
        </p:nvSpPr>
        <p:spPr bwMode="auto">
          <a:xfrm>
            <a:off x="5788552" y="4653488"/>
            <a:ext cx="563562"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Bad</a:t>
            </a:r>
          </a:p>
        </p:txBody>
      </p:sp>
      <p:sp>
        <p:nvSpPr>
          <p:cNvPr id="1654796" name="Rectangle 12"/>
          <p:cNvSpPr>
            <a:spLocks noChangeArrowheads="1"/>
          </p:cNvSpPr>
          <p:nvPr/>
        </p:nvSpPr>
        <p:spPr bwMode="auto">
          <a:xfrm>
            <a:off x="5636152" y="5491688"/>
            <a:ext cx="71120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Good</a:t>
            </a:r>
          </a:p>
        </p:txBody>
      </p:sp>
      <p:sp>
        <p:nvSpPr>
          <p:cNvPr id="1654797" name="Line 13"/>
          <p:cNvSpPr>
            <a:spLocks noChangeShapeType="1"/>
          </p:cNvSpPr>
          <p:nvPr/>
        </p:nvSpPr>
        <p:spPr bwMode="auto">
          <a:xfrm>
            <a:off x="6342589" y="5796488"/>
            <a:ext cx="1816100" cy="0"/>
          </a:xfrm>
          <a:prstGeom prst="line">
            <a:avLst/>
          </a:prstGeom>
          <a:noFill/>
          <a:ln w="12700">
            <a:solidFill>
              <a:schemeClr val="tx1"/>
            </a:solidFill>
            <a:round/>
            <a:headEnd/>
            <a:tailEnd/>
          </a:ln>
          <a:effectLst/>
        </p:spPr>
        <p:txBody>
          <a:bodyPr wrap="none" anchor="ctr"/>
          <a:lstStyle/>
          <a:p>
            <a:endParaRPr lang="en-US"/>
          </a:p>
        </p:txBody>
      </p:sp>
      <p:sp>
        <p:nvSpPr>
          <p:cNvPr id="1654798" name="Rectangle 14"/>
          <p:cNvSpPr>
            <a:spLocks noChangeArrowheads="1"/>
          </p:cNvSpPr>
          <p:nvPr/>
        </p:nvSpPr>
        <p:spPr bwMode="auto">
          <a:xfrm>
            <a:off x="6321952" y="5872688"/>
            <a:ext cx="6429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Less</a:t>
            </a:r>
          </a:p>
        </p:txBody>
      </p:sp>
      <p:sp>
        <p:nvSpPr>
          <p:cNvPr id="1654799" name="Rectangle 15"/>
          <p:cNvSpPr>
            <a:spLocks noChangeArrowheads="1"/>
          </p:cNvSpPr>
          <p:nvPr/>
        </p:nvSpPr>
        <p:spPr bwMode="auto">
          <a:xfrm>
            <a:off x="7922152" y="5872688"/>
            <a:ext cx="66675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More</a:t>
            </a:r>
          </a:p>
        </p:txBody>
      </p:sp>
      <p:sp>
        <p:nvSpPr>
          <p:cNvPr id="1654800" name="Arc 16"/>
          <p:cNvSpPr>
            <a:spLocks/>
          </p:cNvSpPr>
          <p:nvPr/>
        </p:nvSpPr>
        <p:spPr bwMode="auto">
          <a:xfrm>
            <a:off x="6496577" y="4729688"/>
            <a:ext cx="1593850" cy="9842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1654801" name="Arc 17"/>
          <p:cNvSpPr>
            <a:spLocks/>
          </p:cNvSpPr>
          <p:nvPr/>
        </p:nvSpPr>
        <p:spPr bwMode="auto">
          <a:xfrm>
            <a:off x="6641039" y="4805888"/>
            <a:ext cx="1365250" cy="9080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1654802" name="Rectangle 18"/>
          <p:cNvSpPr>
            <a:spLocks noChangeArrowheads="1"/>
          </p:cNvSpPr>
          <p:nvPr/>
        </p:nvSpPr>
        <p:spPr bwMode="auto">
          <a:xfrm>
            <a:off x="63219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A</a:t>
            </a:r>
          </a:p>
        </p:txBody>
      </p:sp>
      <p:sp>
        <p:nvSpPr>
          <p:cNvPr id="1654803" name="Rectangle 19"/>
          <p:cNvSpPr>
            <a:spLocks noChangeArrowheads="1"/>
          </p:cNvSpPr>
          <p:nvPr/>
        </p:nvSpPr>
        <p:spPr bwMode="auto">
          <a:xfrm>
            <a:off x="77697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B</a:t>
            </a:r>
          </a:p>
        </p:txBody>
      </p:sp>
      <p:grpSp>
        <p:nvGrpSpPr>
          <p:cNvPr id="2" name="Group 20"/>
          <p:cNvGrpSpPr>
            <a:grpSpLocks/>
          </p:cNvGrpSpPr>
          <p:nvPr/>
        </p:nvGrpSpPr>
        <p:grpSpPr bwMode="auto">
          <a:xfrm>
            <a:off x="6579127" y="4653488"/>
            <a:ext cx="1420812" cy="749300"/>
            <a:chOff x="3945" y="2736"/>
            <a:chExt cx="895" cy="472"/>
          </a:xfrm>
        </p:grpSpPr>
        <p:sp>
          <p:nvSpPr>
            <p:cNvPr id="1654805" name="Arc 21"/>
            <p:cNvSpPr>
              <a:spLocks/>
            </p:cNvSpPr>
            <p:nvPr/>
          </p:nvSpPr>
          <p:spPr bwMode="auto">
            <a:xfrm>
              <a:off x="3945" y="2736"/>
              <a:ext cx="448" cy="4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a:effectLst/>
          </p:spPr>
          <p:txBody>
            <a:bodyPr wrap="none" anchor="ctr"/>
            <a:lstStyle/>
            <a:p>
              <a:endParaRPr lang="en-US"/>
            </a:p>
          </p:txBody>
        </p:sp>
        <p:sp>
          <p:nvSpPr>
            <p:cNvPr id="1654806" name="Arc 22"/>
            <p:cNvSpPr>
              <a:spLocks/>
            </p:cNvSpPr>
            <p:nvPr/>
          </p:nvSpPr>
          <p:spPr bwMode="auto">
            <a:xfrm>
              <a:off x="4392" y="2736"/>
              <a:ext cx="448" cy="4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3309989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Rectangle 2"/>
          <p:cNvSpPr>
            <a:spLocks noGrp="1" noChangeArrowheads="1"/>
          </p:cNvSpPr>
          <p:nvPr>
            <p:ph type="title"/>
          </p:nvPr>
        </p:nvSpPr>
        <p:spPr/>
        <p:txBody>
          <a:bodyPr>
            <a:normAutofit fontScale="90000"/>
          </a:bodyPr>
          <a:lstStyle/>
          <a:p>
            <a:r>
              <a:rPr lang="en-US" smtClean="0"/>
              <a:t>Multilevel Cache Design Considerations</a:t>
            </a:r>
            <a:endParaRPr lang="en-US"/>
          </a:p>
        </p:txBody>
      </p:sp>
      <p:sp>
        <p:nvSpPr>
          <p:cNvPr id="1705987" name="Rectangle 3"/>
          <p:cNvSpPr>
            <a:spLocks noGrp="1" noChangeArrowheads="1"/>
          </p:cNvSpPr>
          <p:nvPr>
            <p:ph type="body" idx="1"/>
          </p:nvPr>
        </p:nvSpPr>
        <p:spPr>
          <a:xfrm>
            <a:off x="457199" y="1600200"/>
            <a:ext cx="8449733" cy="5003800"/>
          </a:xfrm>
        </p:spPr>
        <p:txBody>
          <a:bodyPr>
            <a:normAutofit fontScale="92500" lnSpcReduction="20000"/>
          </a:bodyPr>
          <a:lstStyle/>
          <a:p>
            <a:r>
              <a:rPr lang="en-US" dirty="0" smtClean="0"/>
              <a:t>Different design considerations for L1$ and L2$</a:t>
            </a:r>
          </a:p>
          <a:p>
            <a:pPr lvl="1"/>
            <a:r>
              <a:rPr lang="en-US" dirty="0" smtClean="0"/>
              <a:t>L1$ focuses on minimizing hit time for shorter clock cycle: Smaller $ with smaller block sizes</a:t>
            </a:r>
          </a:p>
          <a:p>
            <a:pPr lvl="1"/>
            <a:r>
              <a:rPr lang="en-US" dirty="0" smtClean="0"/>
              <a:t>L2$(s) focus on reducing miss rate to reduce penalty of long main memory access times: Larger $ with larger block sizes</a:t>
            </a:r>
          </a:p>
          <a:p>
            <a:r>
              <a:rPr lang="en-US" dirty="0" smtClean="0"/>
              <a:t>Miss penalty of L1$ is significantly reduced by presence of L2$, so can be smaller/faster but with higher miss rate</a:t>
            </a:r>
          </a:p>
          <a:p>
            <a:r>
              <a:rPr lang="en-US" dirty="0" smtClean="0"/>
              <a:t>For the L2$, hit time is less important than miss rate</a:t>
            </a:r>
          </a:p>
          <a:p>
            <a:pPr lvl="1"/>
            <a:r>
              <a:rPr lang="en-US" dirty="0" smtClean="0"/>
              <a:t>L2$ hit time determines L1$’s miss penalty</a:t>
            </a:r>
          </a:p>
        </p:txBody>
      </p:sp>
      <p:sp>
        <p:nvSpPr>
          <p:cNvPr id="4" name="Date Placeholder 3"/>
          <p:cNvSpPr>
            <a:spLocks noGrp="1"/>
          </p:cNvSpPr>
          <p:nvPr>
            <p:ph type="dt" sz="half" idx="10"/>
          </p:nvPr>
        </p:nvSpPr>
        <p:spPr/>
        <p:txBody>
          <a:bodyPr/>
          <a:lstStyle/>
          <a:p>
            <a:fld id="{77E7AE69-7CBA-BD4F-BF8C-560CC9C13C50}" type="datetime1">
              <a:rPr lang="en-US" smtClean="0"/>
              <a:pPr/>
              <a:t>10/7/13</a:t>
            </a:fld>
            <a:endParaRPr lang="en-US"/>
          </a:p>
        </p:txBody>
      </p:sp>
      <p:sp>
        <p:nvSpPr>
          <p:cNvPr id="6" name="Footer Placeholder 5"/>
          <p:cNvSpPr>
            <a:spLocks noGrp="1"/>
          </p:cNvSpPr>
          <p:nvPr>
            <p:ph type="ftr" sz="quarter" idx="11"/>
          </p:nvPr>
        </p:nvSpPr>
        <p:spPr/>
        <p:txBody>
          <a:bodyPr/>
          <a:lstStyle/>
          <a:p>
            <a:r>
              <a:rPr lang="en-US" dirty="0" smtClean="0"/>
              <a:t>Fall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53</a:t>
            </a:fld>
            <a:endParaRPr lang="en-US"/>
          </a:p>
        </p:txBody>
      </p:sp>
    </p:spTree>
    <p:extLst>
      <p:ext uri="{BB962C8B-B14F-4D97-AF65-F5344CB8AC3E}">
        <p14:creationId xmlns:p14="http://schemas.microsoft.com/office/powerpoint/2010/main" val="38083966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5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5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5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5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5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B5C21D2-943B-C04E-9E4E-9861F225D337}" type="datetime1">
              <a:rPr lang="en-US" smtClean="0"/>
              <a:pPr/>
              <a:t>10/7/13</a:t>
            </a:fld>
            <a:endParaRPr lang="en-US"/>
          </a:p>
        </p:txBody>
      </p:sp>
      <p:sp>
        <p:nvSpPr>
          <p:cNvPr id="95234" name="Footer Placeholder 3"/>
          <p:cNvSpPr>
            <a:spLocks noGrp="1"/>
          </p:cNvSpPr>
          <p:nvPr>
            <p:ph type="ftr" sz="quarter" idx="11"/>
          </p:nvPr>
        </p:nvSpPr>
        <p:spPr>
          <a:noFill/>
        </p:spPr>
        <p:txBody>
          <a:bodyPr/>
          <a:lstStyle/>
          <a:p>
            <a:r>
              <a:rPr lang="en-US" dirty="0" smtClean="0"/>
              <a:t>Fall 2013 -- Lecture #12</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a:p>
        </p:txBody>
      </p:sp>
      <p:pic>
        <p:nvPicPr>
          <p:cNvPr id="95236" name="Picture 4" descr="f05-39-P374493"/>
          <p:cNvPicPr>
            <a:picLocks noChangeAspect="1" noChangeArrowheads="1"/>
          </p:cNvPicPr>
          <p:nvPr/>
        </p:nvPicPr>
        <p:blipFill>
          <a:blip r:embed="rId3"/>
          <a:srcRect/>
          <a:stretch>
            <a:fillRect/>
          </a:stretch>
        </p:blipFill>
        <p:spPr bwMode="auto">
          <a:xfrm>
            <a:off x="776817" y="333375"/>
            <a:ext cx="7614195" cy="5999692"/>
          </a:xfrm>
          <a:prstGeom prst="rect">
            <a:avLst/>
          </a:prstGeom>
          <a:noFill/>
          <a:ln w="9525">
            <a:noFill/>
            <a:miter lim="800000"/>
            <a:headEnd/>
            <a:tailEnd/>
          </a:ln>
        </p:spPr>
      </p:pic>
      <p:sp>
        <p:nvSpPr>
          <p:cNvPr id="9" name="Rectangle 8"/>
          <p:cNvSpPr/>
          <p:nvPr/>
        </p:nvSpPr>
        <p:spPr>
          <a:xfrm>
            <a:off x="829068" y="1446575"/>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22710" y="3221962"/>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16352" y="4997349"/>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000" y="728133"/>
            <a:ext cx="7620000" cy="1998134"/>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5501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02477 L 0 0.26667 " pathEditMode="relative" rAng="0" ptsTypes="AA">
                                      <p:cBhvr>
                                        <p:cTn id="6" dur="2000" fill="hold"/>
                                        <p:tgtEl>
                                          <p:spTgt spid="8"/>
                                        </p:tgtEl>
                                        <p:attrNameLst>
                                          <p:attrName>ppt_x</p:attrName>
                                          <p:attrName>ppt_y</p:attrName>
                                        </p:attrNameLst>
                                      </p:cBhvr>
                                      <p:rCtr x="0" y="14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26666 L 0 0.52592 " pathEditMode="relative" ptsTypes="AA">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0"/>
            <a:ext cx="8229600" cy="1143000"/>
          </a:xfrm>
        </p:spPr>
        <p:txBody>
          <a:bodyPr>
            <a:normAutofit fontScale="90000"/>
          </a:bodyPr>
          <a:lstStyle/>
          <a:p>
            <a:r>
              <a:rPr lang="en-US" dirty="0" smtClean="0"/>
              <a:t>CPI/Miss Rates/DRAM Access</a:t>
            </a:r>
            <a:br>
              <a:rPr lang="en-US" dirty="0" smtClean="0"/>
            </a:br>
            <a:r>
              <a:rPr lang="en-US" dirty="0" smtClean="0"/>
              <a:t>SpecInt2006</a:t>
            </a:r>
            <a:endParaRPr lang="en-US" dirty="0"/>
          </a:p>
        </p:txBody>
      </p:sp>
      <p:sp>
        <p:nvSpPr>
          <p:cNvPr id="5" name="Date Placeholder 4"/>
          <p:cNvSpPr>
            <a:spLocks noGrp="1"/>
          </p:cNvSpPr>
          <p:nvPr>
            <p:ph type="dt" sz="half" idx="10"/>
          </p:nvPr>
        </p:nvSpPr>
        <p:spPr/>
        <p:txBody>
          <a:bodyPr/>
          <a:lstStyle/>
          <a:p>
            <a:fld id="{1D0ACF0D-CB47-5946-A897-A92E77ED73E4}" type="datetime1">
              <a:rPr lang="en-US" smtClean="0"/>
              <a:pPr/>
              <a:t>10/7/13</a:t>
            </a:fld>
            <a:endParaRPr lang="en-US"/>
          </a:p>
        </p:txBody>
      </p:sp>
      <p:sp>
        <p:nvSpPr>
          <p:cNvPr id="97282" name="Footer Placeholder 3"/>
          <p:cNvSpPr>
            <a:spLocks noGrp="1"/>
          </p:cNvSpPr>
          <p:nvPr>
            <p:ph type="ftr" sz="quarter" idx="11"/>
          </p:nvPr>
        </p:nvSpPr>
        <p:spPr>
          <a:noFill/>
        </p:spPr>
        <p:txBody>
          <a:bodyPr/>
          <a:lstStyle/>
          <a:p>
            <a:r>
              <a:rPr lang="en-US" dirty="0" smtClean="0"/>
              <a:t>Fall 2013 -- Lecture #12</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55</a:t>
            </a:fld>
            <a:endParaRPr lang="en-US"/>
          </a:p>
        </p:txBody>
      </p:sp>
      <p:pic>
        <p:nvPicPr>
          <p:cNvPr id="97284" name="Picture 4" descr="f05-40-P374493"/>
          <p:cNvPicPr>
            <a:picLocks noChangeAspect="1" noChangeArrowheads="1"/>
          </p:cNvPicPr>
          <p:nvPr/>
        </p:nvPicPr>
        <p:blipFill>
          <a:blip r:embed="rId3"/>
          <a:srcRect/>
          <a:stretch>
            <a:fillRect/>
          </a:stretch>
        </p:blipFill>
        <p:spPr bwMode="auto">
          <a:xfrm>
            <a:off x="304800" y="1524000"/>
            <a:ext cx="8610600" cy="5153043"/>
          </a:xfrm>
          <a:prstGeom prst="rect">
            <a:avLst/>
          </a:prstGeom>
          <a:noFill/>
          <a:ln w="9525">
            <a:noFill/>
            <a:miter lim="800000"/>
            <a:headEnd/>
            <a:tailEnd/>
          </a:ln>
        </p:spPr>
      </p:pic>
      <p:sp>
        <p:nvSpPr>
          <p:cNvPr id="8" name="TextBox 7"/>
          <p:cNvSpPr txBox="1"/>
          <p:nvPr/>
        </p:nvSpPr>
        <p:spPr>
          <a:xfrm>
            <a:off x="6553200" y="1219200"/>
            <a:ext cx="2183373" cy="369332"/>
          </a:xfrm>
          <a:prstGeom prst="rect">
            <a:avLst/>
          </a:prstGeom>
          <a:noFill/>
        </p:spPr>
        <p:txBody>
          <a:bodyPr wrap="none" rtlCol="0">
            <a:spAutoFit/>
          </a:bodyPr>
          <a:lstStyle/>
          <a:p>
            <a:r>
              <a:rPr lang="en-US" dirty="0" smtClean="0"/>
              <a:t>Instructions and Data</a:t>
            </a:r>
            <a:endParaRPr lang="en-US" dirty="0"/>
          </a:p>
        </p:txBody>
      </p:sp>
      <p:sp>
        <p:nvSpPr>
          <p:cNvPr id="9" name="TextBox 8"/>
          <p:cNvSpPr txBox="1"/>
          <p:nvPr/>
        </p:nvSpPr>
        <p:spPr>
          <a:xfrm>
            <a:off x="3276600" y="1219200"/>
            <a:ext cx="1107996" cy="369332"/>
          </a:xfrm>
          <a:prstGeom prst="rect">
            <a:avLst/>
          </a:prstGeom>
          <a:noFill/>
        </p:spPr>
        <p:txBody>
          <a:bodyPr wrap="none" rtlCol="0">
            <a:spAutoFit/>
          </a:bodyPr>
          <a:lstStyle/>
          <a:p>
            <a:r>
              <a:rPr lang="en-US" dirty="0" smtClean="0"/>
              <a:t>Data Only</a:t>
            </a:r>
            <a:endParaRPr lang="en-US" dirty="0"/>
          </a:p>
        </p:txBody>
      </p:sp>
      <p:sp>
        <p:nvSpPr>
          <p:cNvPr id="10" name="TextBox 9"/>
          <p:cNvSpPr txBox="1"/>
          <p:nvPr/>
        </p:nvSpPr>
        <p:spPr>
          <a:xfrm>
            <a:off x="5029200" y="1219200"/>
            <a:ext cx="1107996" cy="369332"/>
          </a:xfrm>
          <a:prstGeom prst="rect">
            <a:avLst/>
          </a:prstGeom>
          <a:noFill/>
        </p:spPr>
        <p:txBody>
          <a:bodyPr wrap="none" rtlCol="0">
            <a:spAutoFit/>
          </a:bodyPr>
          <a:lstStyle/>
          <a:p>
            <a:r>
              <a:rPr lang="en-US" dirty="0" smtClean="0"/>
              <a:t>Data Only</a:t>
            </a:r>
            <a:endParaRPr lang="en-US" dirty="0"/>
          </a:p>
        </p:txBody>
      </p:sp>
    </p:spTree>
    <p:extLst>
      <p:ext uri="{BB962C8B-B14F-4D97-AF65-F5344CB8AC3E}">
        <p14:creationId xmlns:p14="http://schemas.microsoft.com/office/powerpoint/2010/main" val="3371229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4507262" y="2306992"/>
            <a:ext cx="931863" cy="10953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spAutoFit/>
          </a:bodyPr>
          <a:lstStyle/>
          <a:p>
            <a:pPr algn="ctr"/>
            <a:r>
              <a:rPr lang="en-US" sz="1600">
                <a:solidFill>
                  <a:srgbClr val="000000"/>
                </a:solidFill>
              </a:rPr>
              <a:t>Second</a:t>
            </a:r>
          </a:p>
          <a:p>
            <a:pPr algn="ctr"/>
            <a:r>
              <a:rPr lang="en-US" sz="1600">
                <a:solidFill>
                  <a:srgbClr val="000000"/>
                </a:solidFill>
              </a:rPr>
              <a:t>Level</a:t>
            </a:r>
          </a:p>
          <a:p>
            <a:pPr algn="ctr"/>
            <a:r>
              <a:rPr lang="en-US" sz="1600">
                <a:solidFill>
                  <a:srgbClr val="000000"/>
                </a:solidFill>
              </a:rPr>
              <a:t>Cache</a:t>
            </a:r>
          </a:p>
          <a:p>
            <a:pPr algn="ctr"/>
            <a:r>
              <a:rPr lang="en-US" sz="160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1011587"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25987" y="1697392"/>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62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011587" y="2764192"/>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40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62080" y="2230792"/>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809975" y="1468792"/>
            <a:ext cx="477350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2032798" y="1466066"/>
            <a:ext cx="2144713"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On-Chip Components</a:t>
            </a:r>
          </a:p>
        </p:txBody>
      </p:sp>
      <p:sp>
        <p:nvSpPr>
          <p:cNvPr id="1487886" name="Line 14"/>
          <p:cNvSpPr>
            <a:spLocks noChangeShapeType="1"/>
          </p:cNvSpPr>
          <p:nvPr/>
        </p:nvSpPr>
        <p:spPr bwMode="auto">
          <a:xfrm flipV="1">
            <a:off x="2230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27625" y="3537305"/>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52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63256" y="3103123"/>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040787" y="2154592"/>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132862" y="2459392"/>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a:solidFill>
                  <a:srgbClr val="000000"/>
                </a:solidFill>
              </a:rPr>
              <a:t>Main</a:t>
            </a:r>
          </a:p>
          <a:p>
            <a:pPr algn="ctr"/>
            <a:r>
              <a:rPr lang="en-US" sz="1600">
                <a:solidFill>
                  <a:srgbClr val="000000"/>
                </a:solidFill>
              </a:rPr>
              <a:t>Memory</a:t>
            </a:r>
          </a:p>
          <a:p>
            <a:pPr algn="ctr"/>
            <a:r>
              <a:rPr lang="en-US" sz="1600">
                <a:solidFill>
                  <a:srgbClr val="000000"/>
                </a:solidFill>
              </a:rPr>
              <a:t>(DRAM)</a:t>
            </a:r>
          </a:p>
        </p:txBody>
      </p:sp>
      <p:sp>
        <p:nvSpPr>
          <p:cNvPr id="1487893" name="Rectangle 21"/>
          <p:cNvSpPr>
            <a:spLocks noChangeArrowheads="1"/>
          </p:cNvSpPr>
          <p:nvPr/>
        </p:nvSpPr>
        <p:spPr bwMode="auto">
          <a:xfrm rot="5400000">
            <a:off x="3074544" y="2988824"/>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82480" y="2303024"/>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73387" y="3907192"/>
            <a:ext cx="8618432"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a:t>
            </a:r>
            <a:r>
              <a:rPr lang="en-US" b="1" dirty="0" smtClean="0">
                <a:solidFill>
                  <a:schemeClr val="tx1"/>
                </a:solidFill>
              </a:rPr>
              <a:t>:        </a:t>
            </a:r>
            <a:r>
              <a:rPr lang="en-US" dirty="0">
                <a:solidFill>
                  <a:schemeClr val="tx1"/>
                </a:solidFill>
                <a:cs typeface="Arial" charset="0"/>
              </a:rPr>
              <a:t>½</a:t>
            </a:r>
            <a:r>
              <a:rPr lang="en-US" dirty="0">
                <a:solidFill>
                  <a:schemeClr val="tx1"/>
                </a:solidFill>
              </a:rPr>
              <a:t>’s            </a:t>
            </a:r>
            <a:r>
              <a:rPr lang="en-US" dirty="0" smtClean="0">
                <a:solidFill>
                  <a:schemeClr val="tx1"/>
                </a:solidFill>
              </a:rPr>
              <a:t>         1</a:t>
            </a:r>
            <a:r>
              <a:rPr lang="en-US" dirty="0">
                <a:solidFill>
                  <a:schemeClr val="tx1"/>
                </a:solidFill>
              </a:rPr>
              <a:t>’s                 </a:t>
            </a:r>
            <a:r>
              <a:rPr lang="en-US" dirty="0" smtClean="0">
                <a:solidFill>
                  <a:schemeClr val="tx1"/>
                </a:solidFill>
              </a:rPr>
              <a:t>   10</a:t>
            </a:r>
            <a:r>
              <a:rPr lang="en-US" dirty="0">
                <a:solidFill>
                  <a:schemeClr val="tx1"/>
                </a:solidFill>
              </a:rPr>
              <a:t>’s                 </a:t>
            </a:r>
            <a:r>
              <a:rPr lang="en-US" dirty="0" smtClean="0">
                <a:solidFill>
                  <a:schemeClr val="tx1"/>
                </a:solidFill>
              </a:rPr>
              <a:t>      100</a:t>
            </a:r>
            <a:r>
              <a:rPr lang="en-US" dirty="0">
                <a:solidFill>
                  <a:schemeClr val="tx1"/>
                </a:solidFill>
              </a:rPr>
              <a:t>’s       </a:t>
            </a:r>
            <a:r>
              <a:rPr lang="en-US" dirty="0" smtClean="0">
                <a:solidFill>
                  <a:schemeClr val="tx1"/>
                </a:solidFill>
              </a:rPr>
              <a:t>        1,000,000’s</a:t>
            </a:r>
            <a:endParaRPr lang="en-US" dirty="0">
              <a:solidFill>
                <a:schemeClr val="tx1"/>
              </a:solidFill>
            </a:endParaRPr>
          </a:p>
        </p:txBody>
      </p:sp>
      <p:sp>
        <p:nvSpPr>
          <p:cNvPr id="1487902" name="Rectangle 30"/>
          <p:cNvSpPr>
            <a:spLocks noChangeArrowheads="1"/>
          </p:cNvSpPr>
          <p:nvPr/>
        </p:nvSpPr>
        <p:spPr bwMode="auto">
          <a:xfrm>
            <a:off x="173387" y="4288192"/>
            <a:ext cx="7963919"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a:t>
            </a:r>
            <a:r>
              <a:rPr lang="en-US" dirty="0" smtClean="0">
                <a:solidFill>
                  <a:schemeClr val="tx1"/>
                </a:solidFill>
              </a:rPr>
              <a:t>   100</a:t>
            </a:r>
            <a:r>
              <a:rPr lang="en-US" dirty="0">
                <a:solidFill>
                  <a:schemeClr val="tx1"/>
                </a:solidFill>
              </a:rPr>
              <a:t>’s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32" name="Date Placeholder 31"/>
          <p:cNvSpPr>
            <a:spLocks noGrp="1"/>
          </p:cNvSpPr>
          <p:nvPr>
            <p:ph type="dt" sz="half" idx="10"/>
          </p:nvPr>
        </p:nvSpPr>
        <p:spPr/>
        <p:txBody>
          <a:bodyPr/>
          <a:lstStyle/>
          <a:p>
            <a:fld id="{1161DE20-6052-DF45-B4C8-E37F32B5FF46}" type="datetime1">
              <a:rPr lang="en-US" smtClean="0"/>
              <a:pPr/>
              <a:t>10/7/13</a:t>
            </a:fld>
            <a:endParaRPr lang="en-US"/>
          </a:p>
        </p:txBody>
      </p:sp>
      <p:sp>
        <p:nvSpPr>
          <p:cNvPr id="33" name="Slide Number Placeholder 32"/>
          <p:cNvSpPr>
            <a:spLocks noGrp="1"/>
          </p:cNvSpPr>
          <p:nvPr>
            <p:ph type="sldNum" sz="quarter" idx="12"/>
          </p:nvPr>
        </p:nvSpPr>
        <p:spPr/>
        <p:txBody>
          <a:bodyPr/>
          <a:lstStyle/>
          <a:p>
            <a:fld id="{3CC63E4C-4642-794D-A2FD-70F6B81535F5}" type="slidenum">
              <a:rPr lang="en-US" smtClean="0"/>
              <a:pPr/>
              <a:t>56</a:t>
            </a:fld>
            <a:endParaRPr lang="en-US"/>
          </a:p>
        </p:txBody>
      </p:sp>
      <p:sp>
        <p:nvSpPr>
          <p:cNvPr id="34" name="Footer Placeholder 33"/>
          <p:cNvSpPr>
            <a:spLocks noGrp="1"/>
          </p:cNvSpPr>
          <p:nvPr>
            <p:ph type="ftr" sz="quarter" idx="11"/>
          </p:nvPr>
        </p:nvSpPr>
        <p:spPr/>
        <p:txBody>
          <a:bodyPr/>
          <a:lstStyle/>
          <a:p>
            <a:r>
              <a:rPr lang="en-US" dirty="0" smtClean="0"/>
              <a:t>Fall 2013 -- Lecture #12</a:t>
            </a:r>
            <a:endParaRPr lang="en-US" dirty="0"/>
          </a:p>
        </p:txBody>
      </p:sp>
      <p:sp>
        <p:nvSpPr>
          <p:cNvPr id="36" name="Content Placeholder 30"/>
          <p:cNvSpPr>
            <a:spLocks noGrp="1"/>
          </p:cNvSpPr>
          <p:nvPr>
            <p:ph idx="1"/>
          </p:nvPr>
        </p:nvSpPr>
        <p:spPr>
          <a:xfrm>
            <a:off x="320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481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a:t>
              </a:r>
              <a:r>
                <a:rPr lang="en-US" b="1" dirty="0" smtClean="0">
                  <a:solidFill>
                    <a:schemeClr val="tx1"/>
                  </a:solidFill>
                </a:rPr>
                <a:t>Cost/bit:         </a:t>
              </a:r>
              <a:r>
                <a:rPr lang="en-US" dirty="0">
                  <a:solidFill>
                    <a:schemeClr val="tx1"/>
                  </a:solidFill>
                </a:rPr>
                <a:t>highest                                                                             </a:t>
              </a:r>
              <a:r>
                <a:rPr lang="en-US" dirty="0" smtClean="0">
                  <a:solidFill>
                    <a:schemeClr val="tx1"/>
                  </a:solidFill>
                </a:rPr>
                <a:t>                    </a:t>
              </a:r>
              <a:r>
                <a:rPr lang="en-US" dirty="0">
                  <a:solidFill>
                    <a:schemeClr val="tx1"/>
                  </a:solidFill>
                </a:rPr>
                <a:t>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348890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nd in Conclusion,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Great Ideas: Principle </a:t>
            </a:r>
            <a:r>
              <a:rPr lang="en-US" dirty="0"/>
              <a:t>of Locality </a:t>
            </a:r>
            <a:r>
              <a:rPr lang="en-US" dirty="0" smtClean="0"/>
              <a:t>and Memory Hierarchy</a:t>
            </a:r>
          </a:p>
          <a:p>
            <a:r>
              <a:rPr lang="en-US" dirty="0" smtClean="0"/>
              <a:t>Cache </a:t>
            </a:r>
            <a:r>
              <a:rPr lang="en-US" dirty="0"/>
              <a:t>– copy of data lower level in memory hierarchy</a:t>
            </a:r>
          </a:p>
          <a:p>
            <a:r>
              <a:rPr lang="en-US" dirty="0"/>
              <a:t>Direct Mapped to find block in cache using Tag field and Valid bit for Hit</a:t>
            </a:r>
          </a:p>
          <a:p>
            <a:r>
              <a:rPr lang="en-US" dirty="0" smtClean="0"/>
              <a:t>AMAT balances Hit time, Miss rate, Miss penalty</a:t>
            </a:r>
          </a:p>
          <a:p>
            <a:r>
              <a:rPr lang="en-US" dirty="0" smtClean="0"/>
              <a:t>Larger </a:t>
            </a:r>
            <a:r>
              <a:rPr lang="en-US" dirty="0"/>
              <a:t>caches reduce Miss rate via Temporal and Spatial Locality, but can increase Hit time</a:t>
            </a:r>
          </a:p>
          <a:p>
            <a:r>
              <a:rPr lang="en-US" dirty="0"/>
              <a:t>Multilevel caches </a:t>
            </a:r>
            <a:r>
              <a:rPr lang="en-US" dirty="0" smtClean="0"/>
              <a:t>reduce the Miss </a:t>
            </a:r>
            <a:r>
              <a:rPr lang="en-US" dirty="0"/>
              <a:t>penalty</a:t>
            </a:r>
          </a:p>
          <a:p>
            <a:r>
              <a:rPr lang="en-US" dirty="0" smtClean="0"/>
              <a:t>Write-through versus write-back caches</a:t>
            </a:r>
          </a:p>
        </p:txBody>
      </p:sp>
      <p:sp>
        <p:nvSpPr>
          <p:cNvPr id="7" name="Date Placeholder 6"/>
          <p:cNvSpPr>
            <a:spLocks noGrp="1"/>
          </p:cNvSpPr>
          <p:nvPr>
            <p:ph type="dt" sz="half" idx="10"/>
          </p:nvPr>
        </p:nvSpPr>
        <p:spPr/>
        <p:txBody>
          <a:bodyPr/>
          <a:lstStyle/>
          <a:p>
            <a:fld id="{6972D166-7796-664C-8A29-95070E2BD3E0}" type="datetime1">
              <a:rPr lang="en-US" smtClean="0"/>
              <a:pPr/>
              <a:t>10/7/13</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57</a:t>
            </a:fld>
            <a:endParaRPr lang="en-US"/>
          </a:p>
        </p:txBody>
      </p:sp>
      <p:sp>
        <p:nvSpPr>
          <p:cNvPr id="9" name="Footer Placeholder 8"/>
          <p:cNvSpPr>
            <a:spLocks noGrp="1"/>
          </p:cNvSpPr>
          <p:nvPr>
            <p:ph type="ftr" sz="quarter" idx="11"/>
          </p:nvPr>
        </p:nvSpPr>
        <p:spPr/>
        <p:txBody>
          <a:bodyPr/>
          <a:lstStyle/>
          <a:p>
            <a:r>
              <a:rPr lang="en-US" dirty="0" smtClean="0"/>
              <a:t>Fall 2013 -- Lecture #12</a:t>
            </a:r>
            <a:endParaRPr lang="en-US" dirty="0"/>
          </a:p>
        </p:txBody>
      </p:sp>
      <p:sp>
        <p:nvSpPr>
          <p:cNvPr id="10" name="TextBox 9"/>
          <p:cNvSpPr txBox="1"/>
          <p:nvPr/>
        </p:nvSpPr>
        <p:spPr>
          <a:xfrm>
            <a:off x="-1404189" y="43737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2881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Cache Philosophy</a:t>
            </a:r>
            <a:endParaRPr lang="en-US" dirty="0"/>
          </a:p>
        </p:txBody>
      </p:sp>
      <p:sp>
        <p:nvSpPr>
          <p:cNvPr id="3" name="Content Placeholder 2"/>
          <p:cNvSpPr>
            <a:spLocks noGrp="1"/>
          </p:cNvSpPr>
          <p:nvPr>
            <p:ph idx="1"/>
          </p:nvPr>
        </p:nvSpPr>
        <p:spPr>
          <a:xfrm>
            <a:off x="381000" y="1447800"/>
            <a:ext cx="8229600" cy="4525963"/>
          </a:xfrm>
        </p:spPr>
        <p:txBody>
          <a:bodyPr>
            <a:normAutofit/>
          </a:bodyPr>
          <a:lstStyle/>
          <a:p>
            <a:pPr>
              <a:buClr>
                <a:schemeClr val="tx1"/>
              </a:buClr>
            </a:pPr>
            <a:r>
              <a:rPr lang="en-US" i="1" dirty="0">
                <a:solidFill>
                  <a:srgbClr val="0000FF"/>
                </a:solidFill>
              </a:rPr>
              <a:t>Principle of Locality</a:t>
            </a:r>
            <a:r>
              <a:rPr lang="en-US" dirty="0"/>
              <a:t>: Programs access small portion of address space at any instant of </a:t>
            </a:r>
            <a:r>
              <a:rPr lang="en-US" dirty="0" smtClean="0"/>
              <a:t>time</a:t>
            </a:r>
          </a:p>
          <a:p>
            <a:pPr lvl="1">
              <a:buClr>
                <a:schemeClr val="tx1"/>
              </a:buClr>
            </a:pPr>
            <a:r>
              <a:rPr lang="en-US" i="1" dirty="0">
                <a:solidFill>
                  <a:srgbClr val="0000FF"/>
                </a:solidFill>
              </a:rPr>
              <a:t>Temporal Locality </a:t>
            </a:r>
            <a:r>
              <a:rPr lang="en-US" dirty="0"/>
              <a:t>(locality in time)</a:t>
            </a:r>
          </a:p>
          <a:p>
            <a:pPr lvl="1">
              <a:buClr>
                <a:schemeClr val="tx1"/>
              </a:buClr>
            </a:pPr>
            <a:r>
              <a:rPr lang="en-US" i="1" dirty="0">
                <a:solidFill>
                  <a:srgbClr val="0000FF"/>
                </a:solidFill>
              </a:rPr>
              <a:t>Spatial Locality</a:t>
            </a:r>
            <a:r>
              <a:rPr lang="en-US" dirty="0">
                <a:solidFill>
                  <a:srgbClr val="0000FF"/>
                </a:solidFill>
              </a:rPr>
              <a:t> </a:t>
            </a:r>
            <a:r>
              <a:rPr lang="en-US" dirty="0"/>
              <a:t>(locality in </a:t>
            </a:r>
            <a:r>
              <a:rPr lang="en-US"/>
              <a:t>space</a:t>
            </a:r>
            <a:r>
              <a:rPr lang="en-US" smtClean="0"/>
              <a:t>)</a:t>
            </a:r>
            <a:endParaRPr lang="en-US" dirty="0"/>
          </a:p>
          <a:p>
            <a:r>
              <a:rPr lang="en-US" dirty="0" smtClean="0"/>
              <a:t>Programmer-invisible hardware mechanism to give illusion of speed of fastest memory with size of largest memory</a:t>
            </a:r>
          </a:p>
        </p:txBody>
      </p:sp>
      <p:sp>
        <p:nvSpPr>
          <p:cNvPr id="4" name="Date Placeholder 3"/>
          <p:cNvSpPr>
            <a:spLocks noGrp="1"/>
          </p:cNvSpPr>
          <p:nvPr>
            <p:ph type="dt" sz="half" idx="10"/>
          </p:nvPr>
        </p:nvSpPr>
        <p:spPr/>
        <p:txBody>
          <a:bodyPr/>
          <a:lstStyle/>
          <a:p>
            <a:fld id="{4F94FA53-9F85-6E4C-B199-3ED86CC08615}"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Cache Optimizations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Reduce tag overhead by having larger blocks</a:t>
            </a:r>
          </a:p>
          <a:p>
            <a:pPr lvl="1"/>
            <a:r>
              <a:rPr lang="en-US" dirty="0" smtClean="0"/>
              <a:t>E.g., 2 words, 4 words, 8 words</a:t>
            </a:r>
          </a:p>
          <a:p>
            <a:r>
              <a:rPr lang="en-US" dirty="0" smtClean="0"/>
              <a:t>Separate caches for instructions and data</a:t>
            </a:r>
          </a:p>
          <a:p>
            <a:pPr lvl="1"/>
            <a:r>
              <a:rPr lang="en-US" dirty="0" smtClean="0"/>
              <a:t>Double bandwidth, don’t interfere with each other</a:t>
            </a:r>
          </a:p>
          <a:p>
            <a:r>
              <a:rPr lang="en-US" dirty="0" smtClean="0"/>
              <a:t>Bigger caches (but access time could get bigger than one clock cycle if too big)</a:t>
            </a:r>
          </a:p>
          <a:p>
            <a:r>
              <a:rPr lang="en-US" dirty="0" smtClean="0"/>
              <a:t>Divide cache into multiple sets, only search inside one set =&gt; saves comparators, energy</a:t>
            </a:r>
          </a:p>
          <a:p>
            <a:pPr lvl="1"/>
            <a:r>
              <a:rPr lang="en-US" dirty="0" smtClean="0"/>
              <a:t>If as many sets as blocks, then only 1 comparator (aka Direct-Mapped Cache)</a:t>
            </a:r>
          </a:p>
          <a:p>
            <a:pPr lvl="1"/>
            <a:r>
              <a:rPr lang="en-US" dirty="0" smtClean="0"/>
              <a:t>But may increase Miss Rate</a:t>
            </a:r>
          </a:p>
          <a:p>
            <a:pPr lvl="1">
              <a:buNone/>
            </a:pPr>
            <a:endParaRPr lang="en-US" dirty="0"/>
          </a:p>
        </p:txBody>
      </p:sp>
      <p:sp>
        <p:nvSpPr>
          <p:cNvPr id="4" name="Date Placeholder 3"/>
          <p:cNvSpPr>
            <a:spLocks noGrp="1"/>
          </p:cNvSpPr>
          <p:nvPr>
            <p:ph type="dt" sz="half" idx="10"/>
          </p:nvPr>
        </p:nvSpPr>
        <p:spPr/>
        <p:txBody>
          <a:bodyPr/>
          <a:lstStyle/>
          <a:p>
            <a:fld id="{4F94FA53-9F85-6E4C-B199-3ED86CC08615}" type="datetime1">
              <a:rPr lang="en-US" smtClean="0"/>
              <a:pPr/>
              <a:t>10/7/13</a:t>
            </a:fld>
            <a:endParaRPr lang="en-US"/>
          </a:p>
        </p:txBody>
      </p:sp>
      <p:sp>
        <p:nvSpPr>
          <p:cNvPr id="5" name="Footer Placeholder 4"/>
          <p:cNvSpPr>
            <a:spLocks noGrp="1"/>
          </p:cNvSpPr>
          <p:nvPr>
            <p:ph type="ftr" sz="quarter" idx="11"/>
          </p:nvPr>
        </p:nvSpPr>
        <p:spPr/>
        <p:txBody>
          <a:bodyPr/>
          <a:lstStyle/>
          <a:p>
            <a:r>
              <a:rPr lang="en-US" dirty="0" smtClean="0"/>
              <a:t>Fall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a:off x="6006805" y="4646390"/>
            <a:ext cx="12995" cy="1297212"/>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152400" y="274638"/>
            <a:ext cx="4648200" cy="1143000"/>
          </a:xfrm>
        </p:spPr>
        <p:txBody>
          <a:bodyPr>
            <a:normAutofit fontScale="90000"/>
          </a:bodyPr>
          <a:lstStyle/>
          <a:p>
            <a:pPr>
              <a:lnSpc>
                <a:spcPct val="80000"/>
              </a:lnSpc>
            </a:pPr>
            <a:r>
              <a:rPr lang="en-US" dirty="0" smtClean="0"/>
              <a:t>Anatomy of a 16 Byte Cache, 4 Byte Block</a:t>
            </a:r>
            <a:endParaRPr lang="en-US" dirty="0"/>
          </a:p>
        </p:txBody>
      </p:sp>
      <p:sp>
        <p:nvSpPr>
          <p:cNvPr id="7" name="Content Placeholder 6"/>
          <p:cNvSpPr>
            <a:spLocks noGrp="1"/>
          </p:cNvSpPr>
          <p:nvPr>
            <p:ph sz="half" idx="1"/>
          </p:nvPr>
        </p:nvSpPr>
        <p:spPr/>
        <p:txBody>
          <a:bodyPr/>
          <a:lstStyle/>
          <a:p>
            <a:r>
              <a:rPr lang="en-US" dirty="0" smtClean="0"/>
              <a:t>Operations:</a:t>
            </a:r>
          </a:p>
          <a:p>
            <a:pPr marL="914400" lvl="1" indent="-457200">
              <a:buFont typeface="+mj-lt"/>
              <a:buAutoNum type="arabicPeriod"/>
            </a:pPr>
            <a:r>
              <a:rPr lang="en-US" dirty="0" smtClean="0"/>
              <a:t>Cache Hit</a:t>
            </a:r>
          </a:p>
          <a:p>
            <a:pPr marL="914400" lvl="1" indent="-457200">
              <a:buFont typeface="+mj-lt"/>
              <a:buAutoNum type="arabicPeriod"/>
            </a:pPr>
            <a:r>
              <a:rPr lang="en-US" dirty="0" smtClean="0"/>
              <a:t>Cache Miss</a:t>
            </a:r>
          </a:p>
          <a:p>
            <a:pPr marL="914400" lvl="1" indent="-457200">
              <a:buFont typeface="+mj-lt"/>
              <a:buAutoNum type="arabicPeriod"/>
            </a:pPr>
            <a:r>
              <a:rPr lang="en-US" dirty="0" smtClean="0"/>
              <a:t>Refill cache from memory</a:t>
            </a:r>
          </a:p>
          <a:p>
            <a:r>
              <a:rPr lang="en-US" dirty="0" smtClean="0"/>
              <a:t>Cache needs Address Tags to decide if Processor Address is a Cache Hit or Cache Miss</a:t>
            </a:r>
          </a:p>
          <a:p>
            <a:pPr lvl="1"/>
            <a:r>
              <a:rPr lang="en-US" dirty="0" smtClean="0"/>
              <a:t>Compares all 4 tags</a:t>
            </a:r>
          </a:p>
          <a:p>
            <a:endParaRPr lang="en-US" dirty="0"/>
          </a:p>
        </p:txBody>
      </p:sp>
      <p:sp>
        <p:nvSpPr>
          <p:cNvPr id="3" name="Date Placeholder 2"/>
          <p:cNvSpPr>
            <a:spLocks noGrp="1"/>
          </p:cNvSpPr>
          <p:nvPr>
            <p:ph type="dt" sz="half" idx="10"/>
          </p:nvPr>
        </p:nvSpPr>
        <p:spPr/>
        <p:txBody>
          <a:bodyPr/>
          <a:lstStyle/>
          <a:p>
            <a:fld id="{DD1D0FA9-3349-9B44-8C26-0E88FAAAC780}" type="datetime1">
              <a:rPr lang="en-US" smtClean="0"/>
              <a:pPr/>
              <a:t>10/7/13</a:t>
            </a:fld>
            <a:endParaRPr lang="en-US"/>
          </a:p>
        </p:txBody>
      </p:sp>
      <p:sp>
        <p:nvSpPr>
          <p:cNvPr id="4" name="Footer Placeholder 3"/>
          <p:cNvSpPr>
            <a:spLocks noGrp="1"/>
          </p:cNvSpPr>
          <p:nvPr>
            <p:ph type="ftr" sz="quarter" idx="11"/>
          </p:nvPr>
        </p:nvSpPr>
        <p:spPr/>
        <p:txBody>
          <a:bodyPr/>
          <a:lstStyle/>
          <a:p>
            <a:r>
              <a:rPr lang="en-US" dirty="0" smtClean="0"/>
              <a:t>Fall 2013 -- Lecture #11</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8</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5023312"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6731228" y="1940574"/>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521745"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5018733"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178763" y="1812156"/>
            <a:ext cx="829126" cy="4084273"/>
            <a:chOff x="6890650" y="1812156"/>
            <a:chExt cx="1505253" cy="4084273"/>
          </a:xfrm>
        </p:grpSpPr>
        <p:cxnSp>
          <p:nvCxnSpPr>
            <p:cNvPr id="45" name="Straight Arrow Connector 44"/>
            <p:cNvCxnSpPr/>
            <p:nvPr/>
          </p:nvCxnSpPr>
          <p:spPr>
            <a:xfrm>
              <a:off x="7743490" y="4623131"/>
              <a:ext cx="47026" cy="127329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0"/>
            </p:cNvCxnSpPr>
            <p:nvPr/>
          </p:nvCxnSpPr>
          <p:spPr>
            <a:xfrm rot="5400000">
              <a:off x="6892886"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50" y="3324660"/>
              <a:ext cx="1505253" cy="1298472"/>
              <a:chOff x="6890650" y="3324660"/>
              <a:chExt cx="1505253"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5232982" y="2574095"/>
            <a:ext cx="1512504" cy="35141"/>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551995"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713975"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7478281"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803488"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7478281" y="3933180"/>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478281" y="4269151"/>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7478281"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749669"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760432" y="4302464"/>
            <a:ext cx="775008" cy="369332"/>
          </a:xfrm>
          <a:prstGeom prst="rect">
            <a:avLst/>
          </a:prstGeom>
        </p:spPr>
        <p:txBody>
          <a:bodyPr wrap="square">
            <a:spAutoFit/>
          </a:bodyPr>
          <a:lstStyle/>
          <a:p>
            <a:r>
              <a:rPr lang="en-US" dirty="0" smtClean="0"/>
              <a:t>2041</a:t>
            </a:r>
            <a:endParaRPr lang="en-US" dirty="0"/>
          </a:p>
        </p:txBody>
      </p:sp>
    </p:spTree>
    <p:extLst>
      <p:ext uri="{BB962C8B-B14F-4D97-AF65-F5344CB8AC3E}">
        <p14:creationId xmlns:p14="http://schemas.microsoft.com/office/powerpoint/2010/main" val="606687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39" y="274638"/>
            <a:ext cx="4020615" cy="1143000"/>
          </a:xfrm>
        </p:spPr>
        <p:txBody>
          <a:bodyPr>
            <a:normAutofit fontScale="90000"/>
          </a:bodyPr>
          <a:lstStyle/>
          <a:p>
            <a:pPr>
              <a:lnSpc>
                <a:spcPct val="80000"/>
              </a:lnSpc>
            </a:pPr>
            <a:r>
              <a:rPr lang="en-US" dirty="0" smtClean="0"/>
              <a:t>Anatomy of a 32B Cache, 8B Block</a:t>
            </a:r>
            <a:endParaRPr lang="en-US" dirty="0"/>
          </a:p>
        </p:txBody>
      </p:sp>
      <p:sp>
        <p:nvSpPr>
          <p:cNvPr id="3" name="Date Placeholder 2"/>
          <p:cNvSpPr>
            <a:spLocks noGrp="1"/>
          </p:cNvSpPr>
          <p:nvPr>
            <p:ph type="dt" sz="half" idx="10"/>
          </p:nvPr>
        </p:nvSpPr>
        <p:spPr/>
        <p:txBody>
          <a:bodyPr/>
          <a:lstStyle/>
          <a:p>
            <a:fld id="{DD1D0FA9-3349-9B44-8C26-0E88FAAAC780}" type="datetime1">
              <a:rPr lang="en-US" smtClean="0"/>
              <a:pPr/>
              <a:t>10/7/13</a:t>
            </a:fld>
            <a:endParaRPr lang="en-US" dirty="0"/>
          </a:p>
        </p:txBody>
      </p:sp>
      <p:sp>
        <p:nvSpPr>
          <p:cNvPr id="4" name="Footer Placeholder 3"/>
          <p:cNvSpPr>
            <a:spLocks noGrp="1"/>
          </p:cNvSpPr>
          <p:nvPr>
            <p:ph type="ftr" sz="quarter" idx="11"/>
          </p:nvPr>
        </p:nvSpPr>
        <p:spPr/>
        <p:txBody>
          <a:bodyPr/>
          <a:lstStyle/>
          <a:p>
            <a:r>
              <a:rPr lang="en-US" dirty="0" smtClean="0"/>
              <a:t>Fall 2013 -- Lecture #11</a:t>
            </a:r>
            <a:endParaRPr lang="en-US" dirty="0"/>
          </a:p>
        </p:txBody>
      </p:sp>
      <p:sp>
        <p:nvSpPr>
          <p:cNvPr id="5" name="Slide Number Placeholder 4"/>
          <p:cNvSpPr>
            <a:spLocks noGrp="1"/>
          </p:cNvSpPr>
          <p:nvPr>
            <p:ph type="sldNum" sz="quarter" idx="12"/>
          </p:nvPr>
        </p:nvSpPr>
        <p:spPr>
          <a:xfrm>
            <a:off x="6588268" y="6299275"/>
            <a:ext cx="2133600" cy="365125"/>
          </a:xfrm>
        </p:spPr>
        <p:txBody>
          <a:bodyPr/>
          <a:lstStyle/>
          <a:p>
            <a:fld id="{3CC63E4C-4642-794D-A2FD-70F6B81535F5}" type="slidenum">
              <a:rPr lang="en-US" smtClean="0"/>
              <a:pPr/>
              <a:t>9</a:t>
            </a:fld>
            <a:endParaRPr lang="en-US"/>
          </a:p>
        </p:txBody>
      </p:sp>
      <p:sp>
        <p:nvSpPr>
          <p:cNvPr id="7" name="Content Placeholder 6"/>
          <p:cNvSpPr>
            <a:spLocks noGrp="1"/>
          </p:cNvSpPr>
          <p:nvPr>
            <p:ph sz="half" idx="1"/>
          </p:nvPr>
        </p:nvSpPr>
        <p:spPr>
          <a:xfrm>
            <a:off x="189927" y="1600200"/>
            <a:ext cx="4392960" cy="5257800"/>
          </a:xfrm>
        </p:spPr>
        <p:txBody>
          <a:bodyPr>
            <a:normAutofit/>
          </a:bodyPr>
          <a:lstStyle/>
          <a:p>
            <a:r>
              <a:rPr lang="en-US" dirty="0" smtClean="0"/>
              <a:t>Blocks must be aligned in pairs, otherwise could get same word twice in cache</a:t>
            </a:r>
          </a:p>
          <a:p>
            <a:pPr>
              <a:buFont typeface="Symbol" pitchFamily="1" charset="2"/>
              <a:buChar char=""/>
            </a:pPr>
            <a:r>
              <a:rPr lang="en-US" dirty="0" smtClean="0"/>
              <a:t>Tags only have even-numbered words</a:t>
            </a:r>
          </a:p>
          <a:p>
            <a:pPr>
              <a:buFont typeface="Symbol" pitchFamily="1" charset="2"/>
              <a:buChar char=""/>
            </a:pPr>
            <a:r>
              <a:rPr lang="en-US" dirty="0" smtClean="0"/>
              <a:t> Last 3 bits of address always 000</a:t>
            </a:r>
            <a:r>
              <a:rPr lang="en-US" baseline="-25000" dirty="0" smtClean="0"/>
              <a:t>two</a:t>
            </a:r>
          </a:p>
          <a:p>
            <a:pPr>
              <a:buFont typeface="Symbol" pitchFamily="1" charset="2"/>
              <a:buChar char=""/>
            </a:pPr>
            <a:r>
              <a:rPr lang="en-US" dirty="0" smtClean="0"/>
              <a:t>Tags, comparators can be narrower </a:t>
            </a:r>
            <a:endParaRPr lang="en-US" baseline="-25000" dirty="0" smtClean="0"/>
          </a:p>
          <a:p>
            <a:r>
              <a:rPr lang="en-US" dirty="0" smtClean="0"/>
              <a:t>Can get hit for either word in block</a:t>
            </a:r>
          </a:p>
          <a:p>
            <a:endParaRPr lang="en-US" dirty="0"/>
          </a:p>
        </p:txBody>
      </p:sp>
      <p:grpSp>
        <p:nvGrpSpPr>
          <p:cNvPr id="2" name="Group 71"/>
          <p:cNvGrpSpPr/>
          <p:nvPr/>
        </p:nvGrpSpPr>
        <p:grpSpPr>
          <a:xfrm>
            <a:off x="4492966" y="214034"/>
            <a:ext cx="4422434" cy="6643966"/>
            <a:chOff x="4026255" y="214034"/>
            <a:chExt cx="4422434" cy="6643966"/>
          </a:xfrm>
        </p:grpSpPr>
        <p:cxnSp>
          <p:nvCxnSpPr>
            <p:cNvPr id="74" name="Straight Arrow Connector 73"/>
            <p:cNvCxnSpPr/>
            <p:nvPr/>
          </p:nvCxnSpPr>
          <p:spPr>
            <a:xfrm>
              <a:off x="5105400" y="4646389"/>
              <a:ext cx="0" cy="1297213"/>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026255"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77" name="TextBox 76"/>
            <p:cNvSpPr txBox="1"/>
            <p:nvPr/>
          </p:nvSpPr>
          <p:spPr>
            <a:xfrm>
              <a:off x="4097608"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78" name="TextBox 77"/>
            <p:cNvSpPr txBox="1"/>
            <p:nvPr/>
          </p:nvSpPr>
          <p:spPr>
            <a:xfrm>
              <a:off x="5697884" y="1897526"/>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79" name="Rectangle 78"/>
            <p:cNvSpPr/>
            <p:nvPr/>
          </p:nvSpPr>
          <p:spPr>
            <a:xfrm>
              <a:off x="4111880" y="2625482"/>
              <a:ext cx="4336809" cy="2583262"/>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596041"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81" name="TextBox 80"/>
            <p:cNvSpPr txBox="1"/>
            <p:nvPr/>
          </p:nvSpPr>
          <p:spPr>
            <a:xfrm>
              <a:off x="4093029"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82" name="TextBox 81"/>
            <p:cNvSpPr txBox="1"/>
            <p:nvPr/>
          </p:nvSpPr>
          <p:spPr>
            <a:xfrm>
              <a:off x="5772403"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83" name="Rectangle 82"/>
            <p:cNvSpPr/>
            <p:nvPr/>
          </p:nvSpPr>
          <p:spPr>
            <a:xfrm>
              <a:off x="4154692"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84" name="Straight Arrow Connector 83"/>
            <p:cNvCxnSpPr/>
            <p:nvPr/>
          </p:nvCxnSpPr>
          <p:spPr>
            <a:xfrm rot="16200000" flipH="1">
              <a:off x="6152062" y="5259567"/>
              <a:ext cx="1283417" cy="1054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360131" y="3324660"/>
              <a:ext cx="850116" cy="1298472"/>
              <a:chOff x="6890650" y="3324660"/>
              <a:chExt cx="1505253" cy="1298472"/>
            </a:xfrm>
          </p:grpSpPr>
          <p:sp>
            <p:nvSpPr>
              <p:cNvPr id="114"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5" name="Straight Connector 114"/>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87" name="Straight Arrow Connector 86"/>
            <p:cNvCxnSpPr/>
            <p:nvPr/>
          </p:nvCxnSpPr>
          <p:spPr>
            <a:xfrm rot="5400000">
              <a:off x="4289706" y="2591664"/>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9" name="Group 53"/>
            <p:cNvGrpSpPr/>
            <p:nvPr/>
          </p:nvGrpSpPr>
          <p:grpSpPr>
            <a:xfrm>
              <a:off x="4596929" y="3347918"/>
              <a:ext cx="976062" cy="1298472"/>
              <a:chOff x="6890650" y="3324660"/>
              <a:chExt cx="1505253" cy="1298472"/>
            </a:xfrm>
          </p:grpSpPr>
          <p:sp>
            <p:nvSpPr>
              <p:cNvPr id="110" name="Rectangle 109"/>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1" name="Straight Connector 110"/>
              <p:cNvCxnSpPr>
                <a:stCxn id="110" idx="1"/>
                <a:endCxn id="110"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89" name="Rectangle 88"/>
            <p:cNvSpPr/>
            <p:nvPr/>
          </p:nvSpPr>
          <p:spPr>
            <a:xfrm>
              <a:off x="4788271" y="3653285"/>
              <a:ext cx="652643" cy="369332"/>
            </a:xfrm>
            <a:prstGeom prst="rect">
              <a:avLst/>
            </a:prstGeom>
          </p:spPr>
          <p:txBody>
            <a:bodyPr wrap="none">
              <a:spAutoFit/>
            </a:bodyPr>
            <a:lstStyle/>
            <a:p>
              <a:r>
                <a:rPr lang="en-US" dirty="0" smtClean="0"/>
                <a:t>1022</a:t>
              </a:r>
              <a:endParaRPr lang="en-US" dirty="0"/>
            </a:p>
          </p:txBody>
        </p:sp>
        <p:sp>
          <p:nvSpPr>
            <p:cNvPr id="90" name="Rectangle 89"/>
            <p:cNvSpPr/>
            <p:nvPr/>
          </p:nvSpPr>
          <p:spPr>
            <a:xfrm>
              <a:off x="6552577" y="3632199"/>
              <a:ext cx="418654" cy="369332"/>
            </a:xfrm>
            <a:prstGeom prst="rect">
              <a:avLst/>
            </a:prstGeom>
          </p:spPr>
          <p:txBody>
            <a:bodyPr wrap="none">
              <a:spAutoFit/>
            </a:bodyPr>
            <a:lstStyle/>
            <a:p>
              <a:r>
                <a:rPr lang="en-US" dirty="0" smtClean="0"/>
                <a:t>99</a:t>
              </a:r>
              <a:endParaRPr lang="en-US" dirty="0"/>
            </a:p>
          </p:txBody>
        </p:sp>
        <p:sp>
          <p:nvSpPr>
            <p:cNvPr id="91" name="Rectangle 90"/>
            <p:cNvSpPr/>
            <p:nvPr/>
          </p:nvSpPr>
          <p:spPr>
            <a:xfrm flipH="1">
              <a:off x="4877784" y="3287381"/>
              <a:ext cx="775008" cy="369332"/>
            </a:xfrm>
            <a:prstGeom prst="rect">
              <a:avLst/>
            </a:prstGeom>
          </p:spPr>
          <p:txBody>
            <a:bodyPr wrap="square">
              <a:spAutoFit/>
            </a:bodyPr>
            <a:lstStyle/>
            <a:p>
              <a:r>
                <a:rPr lang="en-US" dirty="0" smtClean="0"/>
                <a:t>252</a:t>
              </a:r>
              <a:endParaRPr lang="en-US" dirty="0"/>
            </a:p>
          </p:txBody>
        </p:sp>
        <p:sp>
          <p:nvSpPr>
            <p:cNvPr id="92" name="Rectangle 91"/>
            <p:cNvSpPr/>
            <p:nvPr/>
          </p:nvSpPr>
          <p:spPr>
            <a:xfrm>
              <a:off x="6552577" y="3948667"/>
              <a:ext cx="418654" cy="369332"/>
            </a:xfrm>
            <a:prstGeom prst="rect">
              <a:avLst/>
            </a:prstGeom>
          </p:spPr>
          <p:txBody>
            <a:bodyPr wrap="none">
              <a:spAutoFit/>
            </a:bodyPr>
            <a:lstStyle/>
            <a:p>
              <a:r>
                <a:rPr lang="en-US" dirty="0" smtClean="0">
                  <a:solidFill>
                    <a:srgbClr val="FF0000"/>
                  </a:solidFill>
                </a:rPr>
                <a:t>42</a:t>
              </a:r>
              <a:endParaRPr lang="en-US" dirty="0">
                <a:solidFill>
                  <a:srgbClr val="FF0000"/>
                </a:solidFill>
              </a:endParaRPr>
            </a:p>
          </p:txBody>
        </p:sp>
        <p:sp>
          <p:nvSpPr>
            <p:cNvPr id="93" name="Rectangle 92"/>
            <p:cNvSpPr/>
            <p:nvPr/>
          </p:nvSpPr>
          <p:spPr>
            <a:xfrm>
              <a:off x="6466465" y="4267200"/>
              <a:ext cx="652643" cy="369332"/>
            </a:xfrm>
            <a:prstGeom prst="rect">
              <a:avLst/>
            </a:prstGeom>
          </p:spPr>
          <p:txBody>
            <a:bodyPr wrap="none">
              <a:spAutoFit/>
            </a:bodyPr>
            <a:lstStyle/>
            <a:p>
              <a:r>
                <a:rPr lang="en-US" dirty="0" smtClean="0">
                  <a:solidFill>
                    <a:srgbClr val="FF0000"/>
                  </a:solidFill>
                </a:rPr>
                <a:t>1947</a:t>
              </a:r>
              <a:endParaRPr lang="en-US" dirty="0">
                <a:solidFill>
                  <a:srgbClr val="FF0000"/>
                </a:solidFill>
              </a:endParaRPr>
            </a:p>
          </p:txBody>
        </p:sp>
        <p:sp>
          <p:nvSpPr>
            <p:cNvPr id="94" name="Rectangle 93"/>
            <p:cNvSpPr/>
            <p:nvPr/>
          </p:nvSpPr>
          <p:spPr>
            <a:xfrm>
              <a:off x="6552577" y="3293534"/>
              <a:ext cx="418654" cy="369332"/>
            </a:xfrm>
            <a:prstGeom prst="rect">
              <a:avLst/>
            </a:prstGeom>
          </p:spPr>
          <p:txBody>
            <a:bodyPr wrap="none">
              <a:spAutoFit/>
            </a:bodyPr>
            <a:lstStyle/>
            <a:p>
              <a:r>
                <a:rPr lang="en-US" dirty="0" smtClean="0"/>
                <a:t>12</a:t>
              </a:r>
              <a:endParaRPr lang="en-US" dirty="0"/>
            </a:p>
          </p:txBody>
        </p:sp>
        <p:sp>
          <p:nvSpPr>
            <p:cNvPr id="95" name="Rectangle 94"/>
            <p:cNvSpPr/>
            <p:nvPr/>
          </p:nvSpPr>
          <p:spPr>
            <a:xfrm flipH="1">
              <a:off x="4823965" y="3974068"/>
              <a:ext cx="775008" cy="369332"/>
            </a:xfrm>
            <a:prstGeom prst="rect">
              <a:avLst/>
            </a:prstGeom>
          </p:spPr>
          <p:txBody>
            <a:bodyPr wrap="square">
              <a:spAutoFit/>
            </a:bodyPr>
            <a:lstStyle/>
            <a:p>
              <a:r>
                <a:rPr lang="en-US" dirty="0" smtClean="0"/>
                <a:t>13</a:t>
              </a:r>
              <a:r>
                <a:rPr lang="en-US" dirty="0" smtClean="0">
                  <a:solidFill>
                    <a:srgbClr val="FF0000"/>
                  </a:solidFill>
                </a:rPr>
                <a:t>0</a:t>
              </a:r>
              <a:endParaRPr lang="en-US" dirty="0">
                <a:solidFill>
                  <a:srgbClr val="FF0000"/>
                </a:solidFill>
              </a:endParaRPr>
            </a:p>
          </p:txBody>
        </p:sp>
        <p:sp>
          <p:nvSpPr>
            <p:cNvPr id="96" name="Rectangle 95"/>
            <p:cNvSpPr/>
            <p:nvPr/>
          </p:nvSpPr>
          <p:spPr>
            <a:xfrm flipH="1">
              <a:off x="4834728" y="4302464"/>
              <a:ext cx="775008" cy="369332"/>
            </a:xfrm>
            <a:prstGeom prst="rect">
              <a:avLst/>
            </a:prstGeom>
          </p:spPr>
          <p:txBody>
            <a:bodyPr wrap="square">
              <a:spAutoFit/>
            </a:bodyPr>
            <a:lstStyle/>
            <a:p>
              <a:r>
                <a:rPr lang="en-US" dirty="0" smtClean="0"/>
                <a:t>204</a:t>
              </a:r>
              <a:r>
                <a:rPr lang="en-US" dirty="0" smtClean="0">
                  <a:solidFill>
                    <a:srgbClr val="FF0000"/>
                  </a:solidFill>
                </a:rPr>
                <a:t>0</a:t>
              </a:r>
              <a:endParaRPr lang="en-US" dirty="0">
                <a:solidFill>
                  <a:srgbClr val="FF0000"/>
                </a:solidFill>
              </a:endParaRPr>
            </a:p>
          </p:txBody>
        </p:sp>
        <p:grpSp>
          <p:nvGrpSpPr>
            <p:cNvPr id="10" name="Group 47"/>
            <p:cNvGrpSpPr/>
            <p:nvPr/>
          </p:nvGrpSpPr>
          <p:grpSpPr>
            <a:xfrm>
              <a:off x="7157780" y="3326393"/>
              <a:ext cx="892100" cy="1298472"/>
              <a:chOff x="6890650" y="3324660"/>
              <a:chExt cx="1505253" cy="1298472"/>
            </a:xfrm>
          </p:grpSpPr>
          <p:sp>
            <p:nvSpPr>
              <p:cNvPr id="106" name="Rectangle 105"/>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7" name="Straight Connector 106"/>
              <p:cNvCxnSpPr>
                <a:stCxn id="106" idx="1"/>
                <a:endCxn id="106"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0"/>
            <p:cNvGrpSpPr/>
            <p:nvPr/>
          </p:nvGrpSpPr>
          <p:grpSpPr>
            <a:xfrm>
              <a:off x="7334378" y="3293534"/>
              <a:ext cx="652643" cy="1338150"/>
              <a:chOff x="6704977" y="3380161"/>
              <a:chExt cx="652643" cy="1338150"/>
            </a:xfrm>
          </p:grpSpPr>
          <p:sp>
            <p:nvSpPr>
              <p:cNvPr id="102" name="Rectangle 101"/>
              <p:cNvSpPr/>
              <p:nvPr/>
            </p:nvSpPr>
            <p:spPr>
              <a:xfrm>
                <a:off x="6704977" y="3718826"/>
                <a:ext cx="652643" cy="369332"/>
              </a:xfrm>
              <a:prstGeom prst="rect">
                <a:avLst/>
              </a:prstGeom>
            </p:spPr>
            <p:txBody>
              <a:bodyPr wrap="none">
                <a:spAutoFit/>
              </a:bodyPr>
              <a:lstStyle/>
              <a:p>
                <a:r>
                  <a:rPr lang="en-US" dirty="0" smtClean="0">
                    <a:solidFill>
                      <a:srgbClr val="FF0000"/>
                    </a:solidFill>
                  </a:rPr>
                  <a:t>1000</a:t>
                </a:r>
                <a:endParaRPr lang="en-US" dirty="0">
                  <a:solidFill>
                    <a:srgbClr val="FF0000"/>
                  </a:solidFill>
                </a:endParaRPr>
              </a:p>
            </p:txBody>
          </p:sp>
          <p:sp>
            <p:nvSpPr>
              <p:cNvPr id="103" name="Rectangle 102"/>
              <p:cNvSpPr/>
              <p:nvPr/>
            </p:nvSpPr>
            <p:spPr>
              <a:xfrm>
                <a:off x="6704977" y="4035294"/>
                <a:ext cx="301660" cy="369332"/>
              </a:xfrm>
              <a:prstGeom prst="rect">
                <a:avLst/>
              </a:prstGeom>
            </p:spPr>
            <p:txBody>
              <a:bodyPr wrap="none">
                <a:spAutoFit/>
              </a:bodyPr>
              <a:lstStyle/>
              <a:p>
                <a:r>
                  <a:rPr lang="en-US" dirty="0" smtClean="0"/>
                  <a:t>7</a:t>
                </a:r>
                <a:endParaRPr lang="en-US" dirty="0"/>
              </a:p>
            </p:txBody>
          </p:sp>
          <p:sp>
            <p:nvSpPr>
              <p:cNvPr id="104" name="Rectangle 103"/>
              <p:cNvSpPr/>
              <p:nvPr/>
            </p:nvSpPr>
            <p:spPr>
              <a:xfrm>
                <a:off x="6704977" y="4348979"/>
                <a:ext cx="418654" cy="369332"/>
              </a:xfrm>
              <a:prstGeom prst="rect">
                <a:avLst/>
              </a:prstGeom>
            </p:spPr>
            <p:txBody>
              <a:bodyPr wrap="none">
                <a:spAutoFit/>
              </a:bodyPr>
              <a:lstStyle/>
              <a:p>
                <a:r>
                  <a:rPr lang="en-US" dirty="0" smtClean="0"/>
                  <a:t>20</a:t>
                </a:r>
                <a:endParaRPr lang="en-US" dirty="0"/>
              </a:p>
            </p:txBody>
          </p:sp>
          <p:sp>
            <p:nvSpPr>
              <p:cNvPr id="105" name="Rectangle 104"/>
              <p:cNvSpPr/>
              <p:nvPr/>
            </p:nvSpPr>
            <p:spPr>
              <a:xfrm>
                <a:off x="6704977" y="3380161"/>
                <a:ext cx="489324" cy="369332"/>
              </a:xfrm>
              <a:prstGeom prst="rect">
                <a:avLst/>
              </a:prstGeom>
            </p:spPr>
            <p:txBody>
              <a:bodyPr wrap="none">
                <a:spAutoFit/>
              </a:bodyPr>
              <a:lstStyle/>
              <a:p>
                <a:r>
                  <a:rPr lang="en-US" dirty="0" smtClean="0">
                    <a:solidFill>
                      <a:srgbClr val="FF0000"/>
                    </a:solidFill>
                  </a:rPr>
                  <a:t>-10</a:t>
                </a:r>
                <a:endParaRPr lang="en-US" dirty="0">
                  <a:solidFill>
                    <a:srgbClr val="FF0000"/>
                  </a:solidFill>
                </a:endParaRPr>
              </a:p>
            </p:txBody>
          </p:sp>
        </p:grpSp>
        <p:cxnSp>
          <p:nvCxnSpPr>
            <p:cNvPr id="99" name="Elbow Connector 98"/>
            <p:cNvCxnSpPr/>
            <p:nvPr/>
          </p:nvCxnSpPr>
          <p:spPr>
            <a:xfrm rot="10800000" flipV="1">
              <a:off x="6790437" y="4600196"/>
              <a:ext cx="1110106" cy="385532"/>
            </a:xfrm>
            <a:prstGeom prst="bentConnector3">
              <a:avLst>
                <a:gd name="adj1" fmla="val 50000"/>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5988712" y="2525360"/>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1" name="Elbow Connector 84"/>
            <p:cNvCxnSpPr>
              <a:endCxn id="105" idx="0"/>
            </p:cNvCxnSpPr>
            <p:nvPr/>
          </p:nvCxnSpPr>
          <p:spPr>
            <a:xfrm>
              <a:off x="6727465" y="2792429"/>
              <a:ext cx="851575" cy="501105"/>
            </a:xfrm>
            <a:prstGeom prst="bentConnector2">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6652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14293</TotalTime>
  <Words>5083</Words>
  <Application>Microsoft Macintosh PowerPoint</Application>
  <PresentationFormat>On-screen Show (4:3)</PresentationFormat>
  <Paragraphs>954</Paragraphs>
  <Slides>57</Slides>
  <Notes>31</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Image</vt:lpstr>
      <vt:lpstr>CS 61C:  Great Ideas in Computer Architecture  Caches</vt:lpstr>
      <vt:lpstr>New-School Machine Structures (It’s a bit more complicated!)</vt:lpstr>
      <vt:lpstr>Agenda</vt:lpstr>
      <vt:lpstr>Agenda</vt:lpstr>
      <vt:lpstr>Review: Memory Hierarchy</vt:lpstr>
      <vt:lpstr>Review: Cache Philosophy</vt:lpstr>
      <vt:lpstr>Common Cache Optimizations</vt:lpstr>
      <vt:lpstr>Anatomy of a 16 Byte Cache, 4 Byte Block</vt:lpstr>
      <vt:lpstr>Anatomy of a 32B Cache, 8B Block</vt:lpstr>
      <vt:lpstr>Hardware Cost of Cache</vt:lpstr>
      <vt:lpstr>Processor Address Fields used by Cache Controller</vt:lpstr>
      <vt:lpstr>What is Limit to # of Sets?</vt:lpstr>
      <vt:lpstr>One More Detail: Valid Bit</vt:lpstr>
      <vt:lpstr>Agenda</vt:lpstr>
      <vt:lpstr>Direct-Mapped Cache Example</vt:lpstr>
      <vt:lpstr>Cache Terms</vt:lpstr>
      <vt:lpstr>Mapping a 6-bit Memory Address</vt:lpstr>
      <vt:lpstr>Caching:  A Simple First Example</vt:lpstr>
      <vt:lpstr>Caching:  A Simple First Example</vt:lpstr>
      <vt:lpstr>Multiword-Block Direct-Mapped Cache</vt:lpstr>
      <vt:lpstr>Cache Names for Each Organization</vt:lpstr>
      <vt:lpstr>Range of Set-Associative Caches</vt:lpstr>
      <vt:lpstr>PowerPoint Presentation</vt:lpstr>
      <vt:lpstr>PowerPoint Presentation</vt:lpstr>
      <vt:lpstr>Agenda</vt:lpstr>
      <vt:lpstr>Administrivia</vt:lpstr>
      <vt:lpstr>CS61c in the News</vt:lpstr>
      <vt:lpstr>Agenda</vt:lpstr>
      <vt:lpstr>Handling Stores with Write-Through</vt:lpstr>
      <vt:lpstr>Write-Through Cache</vt:lpstr>
      <vt:lpstr>Handling Stores with Write-Back</vt:lpstr>
      <vt:lpstr>Write-Back Cache</vt:lpstr>
      <vt:lpstr>Write-Through vs. Write-Back</vt:lpstr>
      <vt:lpstr>Average Memory Access Time (AMAT)</vt:lpstr>
      <vt:lpstr>PowerPoint Presentation</vt:lpstr>
      <vt:lpstr>PowerPoint Presentation</vt:lpstr>
      <vt:lpstr>Average Memory Access Time (AMAT)</vt:lpstr>
      <vt:lpstr>Average Memory Access Time (AMAT)</vt:lpstr>
      <vt:lpstr>Impact of Cache on CPI</vt:lpstr>
      <vt:lpstr>Impacts of Cache Performance</vt:lpstr>
      <vt:lpstr>Impact of Larger Cache on AMAT?</vt:lpstr>
      <vt:lpstr>How to Reduce Miss Penalty?</vt:lpstr>
      <vt:lpstr>Agenda</vt:lpstr>
      <vt:lpstr>Agenda</vt:lpstr>
      <vt:lpstr>Multiple Cache Levels</vt:lpstr>
      <vt:lpstr>Local vs. Global Miss Rates</vt:lpstr>
      <vt:lpstr>PowerPoint Presentation</vt:lpstr>
      <vt:lpstr>PowerPoint Presentation</vt:lpstr>
      <vt:lpstr>Local vs. Global Miss Rates</vt:lpstr>
      <vt:lpstr>Improving Cache Performance (1 of 3)</vt:lpstr>
      <vt:lpstr>Improving Cache Performance (2 of 3)</vt:lpstr>
      <vt:lpstr>The Cache Design Space (3 of 3)</vt:lpstr>
      <vt:lpstr>Multilevel Cache Design Considerations</vt:lpstr>
      <vt:lpstr>PowerPoint Presentation</vt:lpstr>
      <vt:lpstr>CPI/Miss Rates/DRAM Access SpecInt2006</vt:lpstr>
      <vt:lpstr>Typical Memory Hierarchy</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158</cp:revision>
  <cp:lastPrinted>2012-09-28T02:41:16Z</cp:lastPrinted>
  <dcterms:created xsi:type="dcterms:W3CDTF">2012-09-28T02:06:41Z</dcterms:created>
  <dcterms:modified xsi:type="dcterms:W3CDTF">2013-10-08T23:22:37Z</dcterms:modified>
</cp:coreProperties>
</file>