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435" r:id="rId2"/>
    <p:sldId id="436" r:id="rId3"/>
    <p:sldId id="542" r:id="rId4"/>
    <p:sldId id="548" r:id="rId5"/>
    <p:sldId id="428" r:id="rId6"/>
    <p:sldId id="496" r:id="rId7"/>
    <p:sldId id="482" r:id="rId8"/>
    <p:sldId id="549" r:id="rId9"/>
    <p:sldId id="483" r:id="rId10"/>
    <p:sldId id="484" r:id="rId11"/>
    <p:sldId id="500" r:id="rId12"/>
    <p:sldId id="502" r:id="rId13"/>
    <p:sldId id="497" r:id="rId14"/>
    <p:sldId id="543" r:id="rId15"/>
    <p:sldId id="508" r:id="rId16"/>
    <p:sldId id="544" r:id="rId17"/>
    <p:sldId id="499" r:id="rId18"/>
    <p:sldId id="485" r:id="rId19"/>
    <p:sldId id="487" r:id="rId20"/>
    <p:sldId id="486" r:id="rId21"/>
    <p:sldId id="489" r:id="rId22"/>
    <p:sldId id="490" r:id="rId23"/>
    <p:sldId id="491" r:id="rId24"/>
    <p:sldId id="493" r:id="rId25"/>
    <p:sldId id="503" r:id="rId26"/>
    <p:sldId id="494" r:id="rId27"/>
    <p:sldId id="495" r:id="rId28"/>
    <p:sldId id="498" r:id="rId29"/>
    <p:sldId id="546" r:id="rId30"/>
    <p:sldId id="509" r:id="rId31"/>
    <p:sldId id="547" r:id="rId32"/>
    <p:sldId id="506" r:id="rId33"/>
    <p:sldId id="550" r:id="rId34"/>
    <p:sldId id="555" r:id="rId35"/>
    <p:sldId id="551" r:id="rId36"/>
    <p:sldId id="510" r:id="rId37"/>
    <p:sldId id="511" r:id="rId38"/>
    <p:sldId id="512" r:id="rId39"/>
    <p:sldId id="513" r:id="rId40"/>
    <p:sldId id="514" r:id="rId41"/>
    <p:sldId id="515" r:id="rId42"/>
    <p:sldId id="516" r:id="rId43"/>
    <p:sldId id="553" r:id="rId44"/>
    <p:sldId id="517" r:id="rId45"/>
    <p:sldId id="518" r:id="rId46"/>
    <p:sldId id="519" r:id="rId47"/>
    <p:sldId id="522" r:id="rId48"/>
    <p:sldId id="523" r:id="rId49"/>
    <p:sldId id="524" r:id="rId50"/>
    <p:sldId id="525" r:id="rId51"/>
    <p:sldId id="526" r:id="rId52"/>
    <p:sldId id="527" r:id="rId53"/>
    <p:sldId id="528" r:id="rId54"/>
    <p:sldId id="529" r:id="rId55"/>
    <p:sldId id="552" r:id="rId56"/>
    <p:sldId id="53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A61FF"/>
    <a:srgbClr val="EDEDED"/>
    <a:srgbClr val="FF804F"/>
    <a:srgbClr val="FFAFB1"/>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0" autoAdjust="0"/>
    <p:restoredTop sz="79724" autoAdjust="0"/>
  </p:normalViewPr>
  <p:slideViewPr>
    <p:cSldViewPr>
      <p:cViewPr varScale="1">
        <p:scale>
          <a:sx n="77" d="100"/>
          <a:sy n="77" d="100"/>
        </p:scale>
        <p:origin x="-164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2848"/>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33116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246321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B1CED-17CB-DA48-A21B-AB7EBAA8D575}" type="slidenum">
              <a:rPr lang="he-IL"/>
              <a:pPr/>
              <a:t>19</a:t>
            </a:fld>
            <a:endParaRPr lang="he-IL"/>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0F602-1E85-974B-AED7-3FC2F9DE4D5D}" type="slidenum">
              <a:rPr lang="he-IL"/>
              <a:pPr/>
              <a:t>20</a:t>
            </a:fld>
            <a:endParaRPr lang="he-IL"/>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91386-AD18-A047-92D2-9C49A28809A1}" type="slidenum">
              <a:rPr lang="he-IL"/>
              <a:pPr/>
              <a:t>24</a:t>
            </a:fld>
            <a:endParaRPr lang="he-IL"/>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C40DD-4C4A-C34F-9E46-819B66CA5F31}" type="slidenum">
              <a:rPr lang="he-IL"/>
              <a:pPr/>
              <a:t>26</a:t>
            </a:fld>
            <a:endParaRPr lang="he-IL"/>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28</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29</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30</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31</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10 October 2013</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7</a:t>
            </a:fld>
            <a:endParaRPr lang="en-AU"/>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Rectangle 2"/>
          <p:cNvSpPr>
            <a:spLocks noGrp="1" noRot="1" noChangeAspect="1" noChangeArrowheads="1" noTextEdit="1"/>
          </p:cNvSpPr>
          <p:nvPr>
            <p:ph type="sldImg"/>
          </p:nvPr>
        </p:nvSpPr>
        <p:spPr/>
      </p:sp>
      <p:sp>
        <p:nvSpPr>
          <p:cNvPr id="1910787" name="Rectangle 3"/>
          <p:cNvSpPr>
            <a:spLocks noGrp="1" noChangeArrowheads="1"/>
          </p:cNvSpPr>
          <p:nvPr>
            <p:ph type="body" idx="1"/>
          </p:nvPr>
        </p:nvSpPr>
        <p:spPr>
          <a:ln/>
        </p:spPr>
        <p:txBody>
          <a:bodyPr/>
          <a:lstStyle/>
          <a:p>
            <a:r>
              <a:rPr lang="en-US"/>
              <a:t>For class handout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class handout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lecture</a:t>
            </a:r>
          </a:p>
          <a:p>
            <a:endParaRPr lang="en-US" dirty="0" smtClean="0"/>
          </a:p>
          <a:p>
            <a:r>
              <a:rPr lang="en-US" dirty="0" smtClean="0"/>
              <a:t>10/110</a:t>
            </a:r>
            <a:r>
              <a:rPr lang="en-US" baseline="0" dirty="0" smtClean="0"/>
              <a:t> operations = 0.091</a:t>
            </a:r>
          </a:p>
          <a:p>
            <a:r>
              <a:rPr lang="en-US" baseline="0" dirty="0" smtClean="0"/>
              <a:t>10/10010 operations = 0.000999</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load balancing example here – page 638</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Answer:</a:t>
            </a:r>
            <a:r>
              <a:rPr lang="en-US" baseline="0" dirty="0" smtClean="0">
                <a:latin typeface="Arial" pitchFamily="1" charset="0"/>
                <a:ea typeface="ＭＳ Ｐゴシック" pitchFamily="1" charset="-128"/>
                <a:cs typeface="ＭＳ Ｐゴシック" pitchFamily="1" charset="-128"/>
              </a:rPr>
              <a:t> 4</a:t>
            </a:r>
            <a:r>
              <a:rPr lang="en-US" baseline="30000" dirty="0" smtClean="0">
                <a:latin typeface="Arial" pitchFamily="1" charset="0"/>
                <a:ea typeface="ＭＳ Ｐゴシック" pitchFamily="1" charset="-128"/>
                <a:cs typeface="ＭＳ Ｐゴシック" pitchFamily="1" charset="-128"/>
              </a:rPr>
              <a:t>th</a:t>
            </a:r>
            <a:endParaRPr lang="en-US" baseline="0" dirty="0" smtClean="0">
              <a:latin typeface="Arial" pitchFamily="1" charset="0"/>
              <a:ea typeface="ＭＳ Ｐゴシック" pitchFamily="1" charset="-128"/>
              <a:cs typeface="ＭＳ Ｐゴシック" pitchFamily="1" charset="-128"/>
            </a:endParaRPr>
          </a:p>
          <a:p>
            <a:r>
              <a:rPr lang="en-US" baseline="0" dirty="0" smtClean="0">
                <a:latin typeface="Arial" pitchFamily="1" charset="0"/>
                <a:ea typeface="ＭＳ Ｐゴシック" pitchFamily="1" charset="-128"/>
                <a:cs typeface="ＭＳ Ｐゴシック" pitchFamily="1" charset="-128"/>
              </a:rPr>
              <a:t>Need infinitely fast to get to 5X</a:t>
            </a:r>
          </a:p>
          <a:p>
            <a:r>
              <a:rPr lang="en-US" baseline="0" dirty="0" smtClean="0">
                <a:latin typeface="Arial" pitchFamily="1" charset="0"/>
                <a:ea typeface="ＭＳ Ｐゴシック" pitchFamily="1" charset="-128"/>
                <a:cs typeface="ＭＳ Ｐゴシック" pitchFamily="1" charset="-128"/>
              </a:rPr>
              <a:t>5 = 2.8</a:t>
            </a:r>
          </a:p>
          <a:p>
            <a:r>
              <a:rPr lang="en-US" baseline="0" dirty="0" smtClean="0">
                <a:latin typeface="Arial" pitchFamily="1" charset="0"/>
                <a:ea typeface="ＭＳ Ｐゴシック" pitchFamily="1" charset="-128"/>
                <a:cs typeface="ＭＳ Ｐゴシック" pitchFamily="1" charset="-128"/>
              </a:rPr>
              <a:t>10 = 3.6</a:t>
            </a:r>
          </a:p>
          <a:p>
            <a:r>
              <a:rPr lang="en-US" baseline="0" dirty="0" smtClean="0">
                <a:latin typeface="Arial" pitchFamily="1" charset="0"/>
                <a:ea typeface="ＭＳ Ｐゴシック" pitchFamily="1" charset="-128"/>
                <a:cs typeface="ＭＳ Ｐゴシック" pitchFamily="1" charset="-128"/>
              </a:rPr>
              <a:t>20 = 4.2</a:t>
            </a:r>
          </a:p>
          <a:p>
            <a:r>
              <a:rPr lang="en-US" baseline="0" dirty="0" smtClean="0">
                <a:latin typeface="Arial" pitchFamily="1" charset="0"/>
                <a:ea typeface="ＭＳ Ｐゴシック" pitchFamily="1" charset="-128"/>
                <a:cs typeface="ＭＳ Ｐゴシック" pitchFamily="1" charset="-128"/>
              </a:rPr>
              <a:t>100 = 4.8</a:t>
            </a:r>
          </a:p>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54</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Answer:</a:t>
            </a:r>
            <a:r>
              <a:rPr lang="en-US" baseline="0" dirty="0" smtClean="0">
                <a:latin typeface="Arial" pitchFamily="1" charset="0"/>
                <a:ea typeface="ＭＳ Ｐゴシック" pitchFamily="1" charset="-128"/>
                <a:cs typeface="ＭＳ Ｐゴシック" pitchFamily="1" charset="-128"/>
              </a:rPr>
              <a:t> 4</a:t>
            </a:r>
            <a:r>
              <a:rPr lang="en-US" baseline="30000" dirty="0" smtClean="0">
                <a:latin typeface="Arial" pitchFamily="1" charset="0"/>
                <a:ea typeface="ＭＳ Ｐゴシック" pitchFamily="1" charset="-128"/>
                <a:cs typeface="ＭＳ Ｐゴシック" pitchFamily="1" charset="-128"/>
              </a:rPr>
              <a:t>th</a:t>
            </a:r>
            <a:endParaRPr lang="en-US" baseline="0" dirty="0" smtClean="0">
              <a:latin typeface="Arial" pitchFamily="1" charset="0"/>
              <a:ea typeface="ＭＳ Ｐゴシック" pitchFamily="1" charset="-128"/>
              <a:cs typeface="ＭＳ Ｐゴシック" pitchFamily="1" charset="-128"/>
            </a:endParaRPr>
          </a:p>
          <a:p>
            <a:r>
              <a:rPr lang="en-US" baseline="0" dirty="0" smtClean="0">
                <a:latin typeface="Arial" pitchFamily="1" charset="0"/>
                <a:ea typeface="ＭＳ Ｐゴシック" pitchFamily="1" charset="-128"/>
                <a:cs typeface="ＭＳ Ｐゴシック" pitchFamily="1" charset="-128"/>
              </a:rPr>
              <a:t>Need infinitely fast to get to 5X</a:t>
            </a:r>
          </a:p>
          <a:p>
            <a:r>
              <a:rPr lang="en-US" baseline="0" dirty="0" smtClean="0">
                <a:latin typeface="Arial" pitchFamily="1" charset="0"/>
                <a:ea typeface="ＭＳ Ｐゴシック" pitchFamily="1" charset="-128"/>
                <a:cs typeface="ＭＳ Ｐゴシック" pitchFamily="1" charset="-128"/>
              </a:rPr>
              <a:t>5 = 2.8</a:t>
            </a:r>
          </a:p>
          <a:p>
            <a:r>
              <a:rPr lang="en-US" baseline="0" dirty="0" smtClean="0">
                <a:latin typeface="Arial" pitchFamily="1" charset="0"/>
                <a:ea typeface="ＭＳ Ｐゴシック" pitchFamily="1" charset="-128"/>
                <a:cs typeface="ＭＳ Ｐゴシック" pitchFamily="1" charset="-128"/>
              </a:rPr>
              <a:t>10 = 3.6</a:t>
            </a:r>
          </a:p>
          <a:p>
            <a:r>
              <a:rPr lang="en-US" baseline="0" dirty="0" smtClean="0">
                <a:latin typeface="Arial" pitchFamily="1" charset="0"/>
                <a:ea typeface="ＭＳ Ｐゴシック" pitchFamily="1" charset="-128"/>
                <a:cs typeface="ＭＳ Ｐゴシック" pitchFamily="1" charset="-128"/>
              </a:rPr>
              <a:t>20 = 4.2</a:t>
            </a:r>
          </a:p>
          <a:p>
            <a:r>
              <a:rPr lang="en-US" baseline="0" dirty="0" smtClean="0">
                <a:latin typeface="Arial" pitchFamily="1" charset="0"/>
                <a:ea typeface="ＭＳ Ｐゴシック" pitchFamily="1" charset="-128"/>
                <a:cs typeface="ＭＳ Ｐゴシック" pitchFamily="1" charset="-128"/>
              </a:rPr>
              <a:t>100 = 4.8</a:t>
            </a:r>
          </a:p>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55</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2310A-785E-654B-B589-A81547393608}" type="slidenum">
              <a:rPr lang="en-US"/>
              <a:pPr/>
              <a:t>10</a:t>
            </a:fld>
            <a:endParaRPr lang="en-US"/>
          </a:p>
        </p:txBody>
      </p:sp>
      <p:sp>
        <p:nvSpPr>
          <p:cNvPr id="425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3"/>
          <p:cNvSpPr>
            <a:spLocks noGrp="1" noChangeArrowheads="1"/>
          </p:cNvSpPr>
          <p:nvPr>
            <p:ph type="body" idx="1"/>
          </p:nvPr>
        </p:nvSpPr>
        <p:spPr bwMode="auto">
          <a:xfrm>
            <a:off x="686104" y="4342789"/>
            <a:ext cx="5485794" cy="411510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dirty="0"/>
              <a:t>PICTURE HEAT FLOW</a:t>
            </a:r>
          </a:p>
          <a:p>
            <a:pPr>
              <a:buFontTx/>
              <a:buChar char="-"/>
            </a:pPr>
            <a:r>
              <a:rPr lang="en-US" dirty="0"/>
              <a:t>Cache-blocking algorithms “shrink” problem by PERFORMING MULTIPLE ITERATIONS WITHIN SMALLER CACHE BLOCKS</a:t>
            </a:r>
          </a:p>
          <a:p>
            <a:pPr>
              <a:buFontTx/>
              <a:buChar char="-"/>
            </a:pPr>
            <a:endParaRPr lang="en-US" dirty="0"/>
          </a:p>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43EAD192-8E38-AC45-9755-8A4748E4C7D9}" type="slidenum">
              <a:rPr lang="en-US"/>
              <a:pPr/>
              <a:t>13</a:t>
            </a:fld>
            <a:endParaRPr lang="en-US"/>
          </a:p>
        </p:txBody>
      </p:sp>
      <p:sp>
        <p:nvSpPr>
          <p:cNvPr id="156057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0579"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43EAD192-8E38-AC45-9755-8A4748E4C7D9}" type="slidenum">
              <a:rPr lang="en-US"/>
              <a:pPr/>
              <a:t>14</a:t>
            </a:fld>
            <a:endParaRPr lang="en-US"/>
          </a:p>
        </p:txBody>
      </p:sp>
      <p:sp>
        <p:nvSpPr>
          <p:cNvPr id="156057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0579"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15</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16</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2310A-785E-654B-B589-A81547393608}" type="slidenum">
              <a:rPr lang="en-US"/>
              <a:pPr/>
              <a:t>17</a:t>
            </a:fld>
            <a:endParaRPr lang="en-US"/>
          </a:p>
        </p:txBody>
      </p:sp>
      <p:sp>
        <p:nvSpPr>
          <p:cNvPr id="425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3"/>
          <p:cNvSpPr>
            <a:spLocks noGrp="1" noChangeArrowheads="1"/>
          </p:cNvSpPr>
          <p:nvPr>
            <p:ph type="body" idx="1"/>
          </p:nvPr>
        </p:nvSpPr>
        <p:spPr bwMode="auto">
          <a:xfrm>
            <a:off x="686104" y="4342789"/>
            <a:ext cx="5485794" cy="411510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dirty="0"/>
              <a:t>PICTURE HEAT FLOW</a:t>
            </a:r>
          </a:p>
          <a:p>
            <a:pPr>
              <a:buFontTx/>
              <a:buChar char="-"/>
            </a:pPr>
            <a:r>
              <a:rPr lang="en-US" dirty="0"/>
              <a:t>Cache-blocking algorithms “shrink” problem by PERFORMING MULTIPLE ITERATIONS WITHIN SMALLER CACHE BLOCKS</a:t>
            </a:r>
          </a:p>
          <a:p>
            <a:pPr>
              <a:buFontTx/>
              <a:buChar char="-"/>
            </a:pPr>
            <a:endParaRPr lang="en-US" dirty="0"/>
          </a:p>
          <a:p>
            <a:pPr>
              <a:buFontTx/>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B65AF-B0FD-4D45-8EDA-3E845D0164A7}" type="slidenum">
              <a:rPr lang="he-IL"/>
              <a:pPr/>
              <a:t>18</a:t>
            </a:fld>
            <a:endParaRPr lang="he-IL"/>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FF97293-B16F-4544-B38B-F94625A3D49F}"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3EDC9-2E71-2C44-9883-CF40D2D52BFB}"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42792-3631-4F41-952F-29AA63B44839}"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57200" y="6245225"/>
            <a:ext cx="2133600" cy="476250"/>
          </a:xfrm>
        </p:spPr>
        <p:txBody>
          <a:bodyPr/>
          <a:lstStyle>
            <a:lvl1pPr>
              <a:defRPr smtClean="0"/>
            </a:lvl1pPr>
          </a:lstStyle>
          <a:p>
            <a:fld id="{F889137F-5879-0546-BB67-D5418EA3C2D6}" type="slidenum">
              <a:rPr lang="he-IL"/>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39"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370087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A2C52-C98E-134A-BC91-17CEEC9BBC92}"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C4470-C409-D843-B9A3-0CCCC57F452C}" type="datetime1">
              <a:rPr lang="en-US" smtClean="0"/>
              <a:pPr/>
              <a:t>10/10/13</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AB86-682F-A64D-84B9-B7FA1E432670}" type="datetime1">
              <a:rPr lang="en-US" smtClean="0"/>
              <a:pPr/>
              <a:t>10/10/13</a:t>
            </a:fld>
            <a:endParaRPr lang="en-US"/>
          </a:p>
        </p:txBody>
      </p:sp>
      <p:sp>
        <p:nvSpPr>
          <p:cNvPr id="8" name="Footer Placeholder 7"/>
          <p:cNvSpPr>
            <a:spLocks noGrp="1"/>
          </p:cNvSpPr>
          <p:nvPr>
            <p:ph type="ftr" sz="quarter" idx="11"/>
          </p:nvPr>
        </p:nvSpPr>
        <p:spPr/>
        <p:txBody>
          <a:bodyPr/>
          <a:lstStyle/>
          <a:p>
            <a:r>
              <a:rPr lang="en-US" dirty="0" smtClean="0"/>
              <a:t>Fall 2013 -- Lecture #13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00D76-0865-044A-AB41-2D1C4C4CE579}" type="datetime1">
              <a:rPr lang="en-US" smtClean="0"/>
              <a:pPr/>
              <a:t>10/10/13</a:t>
            </a:fld>
            <a:endParaRPr lang="en-US"/>
          </a:p>
        </p:txBody>
      </p:sp>
      <p:sp>
        <p:nvSpPr>
          <p:cNvPr id="4" name="Footer Placeholder 3"/>
          <p:cNvSpPr>
            <a:spLocks noGrp="1"/>
          </p:cNvSpPr>
          <p:nvPr>
            <p:ph type="ftr" sz="quarter" idx="11"/>
          </p:nvPr>
        </p:nvSpPr>
        <p:spPr/>
        <p:txBody>
          <a:bodyPr/>
          <a:lstStyle/>
          <a:p>
            <a:r>
              <a:rPr lang="en-US" dirty="0" smtClean="0"/>
              <a:t>Fall 2013 -- Lecture #13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1BC9C-C554-B540-85A5-3BBD01F53D22}" type="datetime1">
              <a:rPr lang="en-US" smtClean="0"/>
              <a:pPr/>
              <a:t>10/10/13</a:t>
            </a:fld>
            <a:endParaRPr lang="en-US"/>
          </a:p>
        </p:txBody>
      </p:sp>
      <p:sp>
        <p:nvSpPr>
          <p:cNvPr id="3" name="Footer Placeholder 2"/>
          <p:cNvSpPr>
            <a:spLocks noGrp="1"/>
          </p:cNvSpPr>
          <p:nvPr>
            <p:ph type="ftr" sz="quarter" idx="11"/>
          </p:nvPr>
        </p:nvSpPr>
        <p:spPr/>
        <p:txBody>
          <a:bodyPr/>
          <a:lstStyle/>
          <a:p>
            <a:r>
              <a:rPr lang="en-US" dirty="0" smtClean="0"/>
              <a:t>Fall 2013 -- Lecture #13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3CEE-9E54-3842-8D68-44B37C7453CD}" type="datetime1">
              <a:rPr lang="en-US" smtClean="0"/>
              <a:pPr/>
              <a:t>10/10/13</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91FB6-8275-2247-8DD3-7356320FE105}" type="datetime1">
              <a:rPr lang="en-US" smtClean="0"/>
              <a:pPr/>
              <a:t>10/10/13</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2395F-1B29-4747-944B-FEAAE3D266A7}" type="datetime1">
              <a:rPr lang="en-US" smtClean="0"/>
              <a:pPr/>
              <a:t>10/10/13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4.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youtube.com/watch?v=yl0LTcDIhxc"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FWgwGMMrh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f3-z6t_xIyw" TargetMode="External"/><Relationship Id="rId4" Type="http://schemas.openxmlformats.org/officeDocument/2006/relationships/hyperlink" Target="http://www.youtube.com/watch?v=tgpmXX3xOrk"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Cache Performance and Parallelism</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#13</a:t>
            </a:r>
            <a:endParaRPr lang="en-US" dirty="0"/>
          </a:p>
        </p:txBody>
      </p:sp>
      <p:sp>
        <p:nvSpPr>
          <p:cNvPr id="9" name="Date Placeholder 8"/>
          <p:cNvSpPr>
            <a:spLocks noGrp="1"/>
          </p:cNvSpPr>
          <p:nvPr>
            <p:ph type="dt" sz="half" idx="10"/>
          </p:nvPr>
        </p:nvSpPr>
        <p:spPr/>
        <p:txBody>
          <a:bodyPr/>
          <a:lstStyle/>
          <a:p>
            <a:fld id="{8820F9EF-0F79-3D4D-98A0-92D40D18F875}" type="datetime1">
              <a:rPr lang="en-US" smtClean="0"/>
              <a:pPr/>
              <a:t>10/10/13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smtClean="0"/>
              <a:t>Performance of Loops over Arrays</a:t>
            </a:r>
            <a:endParaRPr lang="en-US" dirty="0"/>
          </a:p>
        </p:txBody>
      </p:sp>
      <p:sp>
        <p:nvSpPr>
          <p:cNvPr id="424963" name="Rectangle 3"/>
          <p:cNvSpPr>
            <a:spLocks noGrp="1" noChangeArrowheads="1"/>
          </p:cNvSpPr>
          <p:nvPr>
            <p:ph type="body" idx="1"/>
          </p:nvPr>
        </p:nvSpPr>
        <p:spPr>
          <a:xfrm>
            <a:off x="685800" y="1447800"/>
            <a:ext cx="7797800" cy="4724400"/>
          </a:xfrm>
        </p:spPr>
        <p:txBody>
          <a:bodyPr>
            <a:normAutofit/>
          </a:bodyPr>
          <a:lstStyle/>
          <a:p>
            <a:r>
              <a:rPr lang="en-US" dirty="0" smtClean="0"/>
              <a:t>Array </a:t>
            </a:r>
            <a:r>
              <a:rPr lang="en-US" dirty="0"/>
              <a:t>performance</a:t>
            </a:r>
            <a:r>
              <a:rPr lang="en-US" dirty="0" smtClean="0"/>
              <a:t> often limited </a:t>
            </a:r>
            <a:r>
              <a:rPr lang="en-US" dirty="0"/>
              <a:t>by memory</a:t>
            </a:r>
            <a:r>
              <a:rPr lang="en-US" dirty="0" smtClean="0"/>
              <a:t> speed</a:t>
            </a:r>
            <a:endParaRPr lang="en-US" dirty="0" smtClean="0">
              <a:solidFill>
                <a:srgbClr val="FF0000"/>
              </a:solidFill>
            </a:endParaRPr>
          </a:p>
          <a:p>
            <a:r>
              <a:rPr lang="en-US" dirty="0" smtClean="0"/>
              <a:t>OK to access memory in different order as long as get correct result</a:t>
            </a:r>
          </a:p>
          <a:p>
            <a:pPr>
              <a:buClr>
                <a:schemeClr val="tx1"/>
              </a:buClr>
            </a:pPr>
            <a:r>
              <a:rPr lang="en-US" dirty="0" smtClean="0">
                <a:solidFill>
                  <a:srgbClr val="3366FF"/>
                </a:solidFill>
              </a:rPr>
              <a:t>Goal</a:t>
            </a:r>
            <a:r>
              <a:rPr lang="en-US" dirty="0"/>
              <a:t>: Increase performance by minimizing</a:t>
            </a:r>
            <a:r>
              <a:rPr lang="en-US" dirty="0" smtClean="0"/>
              <a:t> traffic from cache to memory</a:t>
            </a:r>
          </a:p>
          <a:p>
            <a:pPr lvl="1"/>
            <a:r>
              <a:rPr lang="en-US" dirty="0" smtClean="0"/>
              <a:t>I.e., reduce Miss rate by getting better reuse of data already in cache</a:t>
            </a:r>
            <a:endParaRPr lang="en-US" sz="3200" dirty="0" smtClean="0"/>
          </a:p>
          <a:p>
            <a:endParaRPr lang="en-US" dirty="0"/>
          </a:p>
        </p:txBody>
      </p:sp>
      <p:sp>
        <p:nvSpPr>
          <p:cNvPr id="4" name="Date Placeholder 3"/>
          <p:cNvSpPr>
            <a:spLocks noGrp="1"/>
          </p:cNvSpPr>
          <p:nvPr>
            <p:ph type="dt" sz="half" idx="10"/>
          </p:nvPr>
        </p:nvSpPr>
        <p:spPr/>
        <p:txBody>
          <a:bodyPr/>
          <a:lstStyle/>
          <a:p>
            <a:fld id="{AEF2361F-3188-2C4C-876A-3001D4C44E2A}" type="datetime1">
              <a:rPr lang="en-US" smtClean="0"/>
              <a:pPr/>
              <a:t>10/10/13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4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4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4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09600" y="228600"/>
            <a:ext cx="8107362" cy="422275"/>
          </a:xfrm>
        </p:spPr>
        <p:txBody>
          <a:bodyPr>
            <a:normAutofit fontScale="90000"/>
          </a:bodyPr>
          <a:lstStyle/>
          <a:p>
            <a:r>
              <a:rPr lang="en-US" dirty="0" smtClean="0"/>
              <a:t>Alternate Matrix Layouts in Memory</a:t>
            </a:r>
            <a:endParaRPr lang="en-US" dirty="0"/>
          </a:p>
        </p:txBody>
      </p:sp>
      <p:sp>
        <p:nvSpPr>
          <p:cNvPr id="177155" name="Rectangle 3"/>
          <p:cNvSpPr>
            <a:spLocks noGrp="1" noChangeArrowheads="1"/>
          </p:cNvSpPr>
          <p:nvPr>
            <p:ph type="body" idx="1"/>
          </p:nvPr>
        </p:nvSpPr>
        <p:spPr>
          <a:xfrm>
            <a:off x="361372" y="914400"/>
            <a:ext cx="8249228" cy="1903413"/>
          </a:xfrm>
        </p:spPr>
        <p:txBody>
          <a:bodyPr>
            <a:normAutofit fontScale="77500" lnSpcReduction="20000"/>
          </a:bodyPr>
          <a:lstStyle/>
          <a:p>
            <a:r>
              <a:rPr lang="en-US" dirty="0"/>
              <a:t>A matrix is a 2-D array of elements, but memory addresses are “1-D</a:t>
            </a:r>
            <a:r>
              <a:rPr lang="en-US" dirty="0" smtClean="0"/>
              <a:t>” (0…</a:t>
            </a:r>
            <a:r>
              <a:rPr lang="en-US" dirty="0" err="1" smtClean="0"/>
              <a:t>MaximumMemoryAddress</a:t>
            </a:r>
            <a:r>
              <a:rPr lang="en-US" dirty="0" smtClean="0"/>
              <a:t>)</a:t>
            </a:r>
          </a:p>
          <a:p>
            <a:r>
              <a:rPr lang="en-US" dirty="0"/>
              <a:t>Conventions for matrix layout</a:t>
            </a:r>
          </a:p>
          <a:p>
            <a:pPr lvl="1"/>
            <a:r>
              <a:rPr lang="en-US" dirty="0"/>
              <a:t>B</a:t>
            </a:r>
            <a:r>
              <a:rPr lang="en-US" dirty="0" smtClean="0"/>
              <a:t>y </a:t>
            </a:r>
            <a:r>
              <a:rPr lang="en-US" dirty="0"/>
              <a:t>column, or “column major” (Fortran default); A(</a:t>
            </a:r>
            <a:r>
              <a:rPr lang="en-US" dirty="0" err="1"/>
              <a:t>i,j</a:t>
            </a:r>
            <a:r>
              <a:rPr lang="en-US" dirty="0"/>
              <a:t>) at </a:t>
            </a:r>
            <a:r>
              <a:rPr lang="en-US" dirty="0" err="1"/>
              <a:t>A+i+j</a:t>
            </a:r>
            <a:r>
              <a:rPr lang="en-US" dirty="0"/>
              <a:t>*n</a:t>
            </a:r>
          </a:p>
          <a:p>
            <a:pPr lvl="1"/>
            <a:r>
              <a:rPr lang="en-US" dirty="0"/>
              <a:t>B</a:t>
            </a:r>
            <a:r>
              <a:rPr lang="en-US" dirty="0" smtClean="0"/>
              <a:t>y </a:t>
            </a:r>
            <a:r>
              <a:rPr lang="en-US" dirty="0"/>
              <a:t>row, or “row major” (C default) </a:t>
            </a:r>
            <a:r>
              <a:rPr lang="en-US" dirty="0" smtClean="0"/>
              <a:t>A[</a:t>
            </a:r>
            <a:r>
              <a:rPr lang="en-US" dirty="0" err="1" smtClean="0"/>
              <a:t>i</a:t>
            </a:r>
            <a:r>
              <a:rPr lang="en-US" dirty="0" smtClean="0"/>
              <a:t>][j</a:t>
            </a:r>
            <a:r>
              <a:rPr lang="en-US" dirty="0"/>
              <a:t>]</a:t>
            </a:r>
            <a:r>
              <a:rPr lang="en-US" dirty="0" smtClean="0"/>
              <a:t> </a:t>
            </a:r>
            <a:r>
              <a:rPr lang="en-US" dirty="0"/>
              <a:t>at </a:t>
            </a:r>
            <a:r>
              <a:rPr lang="en-US" dirty="0" err="1"/>
              <a:t>A+i</a:t>
            </a:r>
            <a:r>
              <a:rPr lang="en-US" dirty="0"/>
              <a:t>*</a:t>
            </a:r>
            <a:r>
              <a:rPr lang="en-US" dirty="0" err="1"/>
              <a:t>n+j</a:t>
            </a:r>
            <a:endParaRPr lang="en-US" dirty="0"/>
          </a:p>
        </p:txBody>
      </p:sp>
      <p:grpSp>
        <p:nvGrpSpPr>
          <p:cNvPr id="148" name="Group 147"/>
          <p:cNvGrpSpPr/>
          <p:nvPr/>
        </p:nvGrpSpPr>
        <p:grpSpPr>
          <a:xfrm>
            <a:off x="2209800" y="2743200"/>
            <a:ext cx="2025650" cy="2405062"/>
            <a:chOff x="688975" y="3014663"/>
            <a:chExt cx="2025650" cy="2405062"/>
          </a:xfrm>
        </p:grpSpPr>
        <p:sp>
          <p:nvSpPr>
            <p:cNvPr id="177156" name="Text Box 4"/>
            <p:cNvSpPr txBox="1">
              <a:spLocks noChangeArrowheads="1"/>
            </p:cNvSpPr>
            <p:nvPr/>
          </p:nvSpPr>
          <p:spPr bwMode="auto">
            <a:xfrm>
              <a:off x="841375" y="3516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0</a:t>
              </a:r>
              <a:endParaRPr lang="en-US" sz="1800" b="0"/>
            </a:p>
          </p:txBody>
        </p:sp>
        <p:sp>
          <p:nvSpPr>
            <p:cNvPr id="177157" name="Text Box 5"/>
            <p:cNvSpPr txBox="1">
              <a:spLocks noChangeArrowheads="1"/>
            </p:cNvSpPr>
            <p:nvPr/>
          </p:nvSpPr>
          <p:spPr bwMode="auto">
            <a:xfrm>
              <a:off x="841375" y="3897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a:t>
              </a:r>
              <a:endParaRPr lang="en-US" sz="1800" b="0"/>
            </a:p>
          </p:txBody>
        </p:sp>
        <p:sp>
          <p:nvSpPr>
            <p:cNvPr id="177158" name="Text Box 6"/>
            <p:cNvSpPr txBox="1">
              <a:spLocks noChangeArrowheads="1"/>
            </p:cNvSpPr>
            <p:nvPr/>
          </p:nvSpPr>
          <p:spPr bwMode="auto">
            <a:xfrm>
              <a:off x="841375" y="4278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2</a:t>
              </a:r>
              <a:endParaRPr lang="en-US" sz="1800" b="0"/>
            </a:p>
          </p:txBody>
        </p:sp>
        <p:sp>
          <p:nvSpPr>
            <p:cNvPr id="177159" name="Text Box 7"/>
            <p:cNvSpPr txBox="1">
              <a:spLocks noChangeArrowheads="1"/>
            </p:cNvSpPr>
            <p:nvPr/>
          </p:nvSpPr>
          <p:spPr bwMode="auto">
            <a:xfrm>
              <a:off x="841375" y="4659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3</a:t>
              </a:r>
              <a:endParaRPr lang="en-US" sz="1800" b="0"/>
            </a:p>
          </p:txBody>
        </p:sp>
        <p:sp>
          <p:nvSpPr>
            <p:cNvPr id="177160" name="Text Box 8"/>
            <p:cNvSpPr txBox="1">
              <a:spLocks noChangeArrowheads="1"/>
            </p:cNvSpPr>
            <p:nvPr/>
          </p:nvSpPr>
          <p:spPr bwMode="auto">
            <a:xfrm>
              <a:off x="841375" y="5040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4</a:t>
              </a:r>
              <a:endParaRPr lang="en-US" sz="1800" b="0"/>
            </a:p>
          </p:txBody>
        </p:sp>
        <p:sp>
          <p:nvSpPr>
            <p:cNvPr id="177161" name="Text Box 9"/>
            <p:cNvSpPr txBox="1">
              <a:spLocks noChangeArrowheads="1"/>
            </p:cNvSpPr>
            <p:nvPr/>
          </p:nvSpPr>
          <p:spPr bwMode="auto">
            <a:xfrm>
              <a:off x="1298575" y="3516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5</a:t>
              </a:r>
              <a:endParaRPr lang="en-US" sz="1800" b="0"/>
            </a:p>
          </p:txBody>
        </p:sp>
        <p:sp>
          <p:nvSpPr>
            <p:cNvPr id="177162" name="Text Box 10"/>
            <p:cNvSpPr txBox="1">
              <a:spLocks noChangeArrowheads="1"/>
            </p:cNvSpPr>
            <p:nvPr/>
          </p:nvSpPr>
          <p:spPr bwMode="auto">
            <a:xfrm>
              <a:off x="1298575" y="3897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6</a:t>
              </a:r>
              <a:endParaRPr lang="en-US" sz="1800" b="0"/>
            </a:p>
          </p:txBody>
        </p:sp>
        <p:sp>
          <p:nvSpPr>
            <p:cNvPr id="177163" name="Text Box 11"/>
            <p:cNvSpPr txBox="1">
              <a:spLocks noChangeArrowheads="1"/>
            </p:cNvSpPr>
            <p:nvPr/>
          </p:nvSpPr>
          <p:spPr bwMode="auto">
            <a:xfrm>
              <a:off x="1298575" y="4278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7</a:t>
              </a:r>
              <a:endParaRPr lang="en-US" sz="1800" b="0"/>
            </a:p>
          </p:txBody>
        </p:sp>
        <p:sp>
          <p:nvSpPr>
            <p:cNvPr id="177164" name="Text Box 12"/>
            <p:cNvSpPr txBox="1">
              <a:spLocks noChangeArrowheads="1"/>
            </p:cNvSpPr>
            <p:nvPr/>
          </p:nvSpPr>
          <p:spPr bwMode="auto">
            <a:xfrm>
              <a:off x="1298575" y="4659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8</a:t>
              </a:r>
              <a:endParaRPr lang="en-US" sz="1800" b="0"/>
            </a:p>
          </p:txBody>
        </p:sp>
        <p:sp>
          <p:nvSpPr>
            <p:cNvPr id="177165" name="Text Box 13"/>
            <p:cNvSpPr txBox="1">
              <a:spLocks noChangeArrowheads="1"/>
            </p:cNvSpPr>
            <p:nvPr/>
          </p:nvSpPr>
          <p:spPr bwMode="auto">
            <a:xfrm>
              <a:off x="1298575" y="5040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9</a:t>
              </a:r>
              <a:endParaRPr lang="en-US" sz="1800" b="0"/>
            </a:p>
          </p:txBody>
        </p:sp>
        <p:sp>
          <p:nvSpPr>
            <p:cNvPr id="177166" name="Text Box 14"/>
            <p:cNvSpPr txBox="1">
              <a:spLocks noChangeArrowheads="1"/>
            </p:cNvSpPr>
            <p:nvPr/>
          </p:nvSpPr>
          <p:spPr bwMode="auto">
            <a:xfrm>
              <a:off x="1755775" y="3516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10</a:t>
              </a:r>
              <a:endParaRPr lang="en-US" sz="1800" b="0"/>
            </a:p>
          </p:txBody>
        </p:sp>
        <p:sp>
          <p:nvSpPr>
            <p:cNvPr id="177167" name="Text Box 15"/>
            <p:cNvSpPr txBox="1">
              <a:spLocks noChangeArrowheads="1"/>
            </p:cNvSpPr>
            <p:nvPr/>
          </p:nvSpPr>
          <p:spPr bwMode="auto">
            <a:xfrm>
              <a:off x="1755775" y="3897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11</a:t>
              </a:r>
              <a:endParaRPr lang="en-US" sz="1800" b="0"/>
            </a:p>
          </p:txBody>
        </p:sp>
        <p:sp>
          <p:nvSpPr>
            <p:cNvPr id="177168" name="Text Box 16"/>
            <p:cNvSpPr txBox="1">
              <a:spLocks noChangeArrowheads="1"/>
            </p:cNvSpPr>
            <p:nvPr/>
          </p:nvSpPr>
          <p:spPr bwMode="auto">
            <a:xfrm>
              <a:off x="1755775" y="4278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12</a:t>
              </a:r>
              <a:endParaRPr lang="en-US" sz="1800" b="0"/>
            </a:p>
          </p:txBody>
        </p:sp>
        <p:sp>
          <p:nvSpPr>
            <p:cNvPr id="177169" name="Text Box 17"/>
            <p:cNvSpPr txBox="1">
              <a:spLocks noChangeArrowheads="1"/>
            </p:cNvSpPr>
            <p:nvPr/>
          </p:nvSpPr>
          <p:spPr bwMode="auto">
            <a:xfrm>
              <a:off x="1755775" y="4659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13</a:t>
              </a:r>
              <a:endParaRPr lang="en-US" sz="1800" b="0"/>
            </a:p>
          </p:txBody>
        </p:sp>
        <p:sp>
          <p:nvSpPr>
            <p:cNvPr id="177170" name="Text Box 18"/>
            <p:cNvSpPr txBox="1">
              <a:spLocks noChangeArrowheads="1"/>
            </p:cNvSpPr>
            <p:nvPr/>
          </p:nvSpPr>
          <p:spPr bwMode="auto">
            <a:xfrm>
              <a:off x="1755775" y="5040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14</a:t>
              </a:r>
              <a:endParaRPr lang="en-US" sz="1800" b="0"/>
            </a:p>
          </p:txBody>
        </p:sp>
        <p:sp>
          <p:nvSpPr>
            <p:cNvPr id="177171" name="Text Box 19"/>
            <p:cNvSpPr txBox="1">
              <a:spLocks noChangeArrowheads="1"/>
            </p:cNvSpPr>
            <p:nvPr/>
          </p:nvSpPr>
          <p:spPr bwMode="auto">
            <a:xfrm>
              <a:off x="2212975" y="3516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15</a:t>
              </a:r>
              <a:endParaRPr lang="en-US" sz="1800" b="0"/>
            </a:p>
          </p:txBody>
        </p:sp>
        <p:sp>
          <p:nvSpPr>
            <p:cNvPr id="177172" name="Text Box 20"/>
            <p:cNvSpPr txBox="1">
              <a:spLocks noChangeArrowheads="1"/>
            </p:cNvSpPr>
            <p:nvPr/>
          </p:nvSpPr>
          <p:spPr bwMode="auto">
            <a:xfrm>
              <a:off x="2212975" y="3897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16</a:t>
              </a:r>
              <a:endParaRPr lang="en-US" sz="1800" b="0"/>
            </a:p>
          </p:txBody>
        </p:sp>
        <p:sp>
          <p:nvSpPr>
            <p:cNvPr id="177173" name="Text Box 21"/>
            <p:cNvSpPr txBox="1">
              <a:spLocks noChangeArrowheads="1"/>
            </p:cNvSpPr>
            <p:nvPr/>
          </p:nvSpPr>
          <p:spPr bwMode="auto">
            <a:xfrm>
              <a:off x="2212975" y="4278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17</a:t>
              </a:r>
              <a:endParaRPr lang="en-US" sz="1800" b="0"/>
            </a:p>
          </p:txBody>
        </p:sp>
        <p:sp>
          <p:nvSpPr>
            <p:cNvPr id="177174" name="Text Box 22"/>
            <p:cNvSpPr txBox="1">
              <a:spLocks noChangeArrowheads="1"/>
            </p:cNvSpPr>
            <p:nvPr/>
          </p:nvSpPr>
          <p:spPr bwMode="auto">
            <a:xfrm>
              <a:off x="2212975" y="4659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18</a:t>
              </a:r>
              <a:endParaRPr lang="en-US" sz="1800" b="0"/>
            </a:p>
          </p:txBody>
        </p:sp>
        <p:sp>
          <p:nvSpPr>
            <p:cNvPr id="177175" name="Text Box 23"/>
            <p:cNvSpPr txBox="1">
              <a:spLocks noChangeArrowheads="1"/>
            </p:cNvSpPr>
            <p:nvPr/>
          </p:nvSpPr>
          <p:spPr bwMode="auto">
            <a:xfrm>
              <a:off x="2212975" y="5040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19</a:t>
              </a:r>
              <a:endParaRPr lang="en-US" sz="1800" b="0"/>
            </a:p>
          </p:txBody>
        </p:sp>
        <p:sp>
          <p:nvSpPr>
            <p:cNvPr id="177196" name="Line 44"/>
            <p:cNvSpPr>
              <a:spLocks noChangeShapeType="1"/>
            </p:cNvSpPr>
            <p:nvPr/>
          </p:nvSpPr>
          <p:spPr bwMode="auto">
            <a:xfrm>
              <a:off x="688975" y="3668713"/>
              <a:ext cx="0" cy="838200"/>
            </a:xfrm>
            <a:prstGeom prst="line">
              <a:avLst/>
            </a:prstGeom>
            <a:noFill/>
            <a:ln w="12700">
              <a:solidFill>
                <a:schemeClr val="tx1"/>
              </a:solidFill>
              <a:round/>
              <a:headEnd type="none" w="sm" len="sm"/>
              <a:tailEnd type="triangle" w="lg" len="sm"/>
            </a:ln>
            <a:effectLst/>
          </p:spPr>
          <p:txBody>
            <a:bodyPr wrap="none" anchor="ctr">
              <a:prstTxWarp prst="textNoShape">
                <a:avLst/>
              </a:prstTxWarp>
            </a:bodyPr>
            <a:lstStyle/>
            <a:p>
              <a:endParaRPr lang="en-US"/>
            </a:p>
          </p:txBody>
        </p:sp>
        <p:sp>
          <p:nvSpPr>
            <p:cNvPr id="177198" name="Text Box 46"/>
            <p:cNvSpPr txBox="1">
              <a:spLocks noChangeArrowheads="1"/>
            </p:cNvSpPr>
            <p:nvPr/>
          </p:nvSpPr>
          <p:spPr bwMode="auto">
            <a:xfrm>
              <a:off x="993775" y="3014663"/>
              <a:ext cx="1720850"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dirty="0"/>
                <a:t>Column major</a:t>
              </a:r>
            </a:p>
          </p:txBody>
        </p:sp>
      </p:grpSp>
      <p:grpSp>
        <p:nvGrpSpPr>
          <p:cNvPr id="149" name="Group 148"/>
          <p:cNvGrpSpPr/>
          <p:nvPr/>
        </p:nvGrpSpPr>
        <p:grpSpPr>
          <a:xfrm>
            <a:off x="4637088" y="2743200"/>
            <a:ext cx="1828800" cy="2436812"/>
            <a:chOff x="3116263" y="3014663"/>
            <a:chExt cx="1828800" cy="2436812"/>
          </a:xfrm>
        </p:grpSpPr>
        <p:sp>
          <p:nvSpPr>
            <p:cNvPr id="177176" name="Text Box 24"/>
            <p:cNvSpPr txBox="1">
              <a:spLocks noChangeArrowheads="1"/>
            </p:cNvSpPr>
            <p:nvPr/>
          </p:nvSpPr>
          <p:spPr bwMode="auto">
            <a:xfrm>
              <a:off x="31162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0</a:t>
              </a:r>
              <a:endParaRPr lang="en-US" sz="1800" b="0"/>
            </a:p>
          </p:txBody>
        </p:sp>
        <p:sp>
          <p:nvSpPr>
            <p:cNvPr id="177177" name="Text Box 25"/>
            <p:cNvSpPr txBox="1">
              <a:spLocks noChangeArrowheads="1"/>
            </p:cNvSpPr>
            <p:nvPr/>
          </p:nvSpPr>
          <p:spPr bwMode="auto">
            <a:xfrm>
              <a:off x="31162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4</a:t>
              </a:r>
              <a:endParaRPr lang="en-US" sz="1800" b="0"/>
            </a:p>
          </p:txBody>
        </p:sp>
        <p:sp>
          <p:nvSpPr>
            <p:cNvPr id="177178" name="Text Box 26"/>
            <p:cNvSpPr txBox="1">
              <a:spLocks noChangeArrowheads="1"/>
            </p:cNvSpPr>
            <p:nvPr/>
          </p:nvSpPr>
          <p:spPr bwMode="auto">
            <a:xfrm>
              <a:off x="31162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8</a:t>
              </a:r>
              <a:endParaRPr lang="en-US" sz="1800" b="0"/>
            </a:p>
          </p:txBody>
        </p:sp>
        <p:sp>
          <p:nvSpPr>
            <p:cNvPr id="177179" name="Text Box 27"/>
            <p:cNvSpPr txBox="1">
              <a:spLocks noChangeArrowheads="1"/>
            </p:cNvSpPr>
            <p:nvPr/>
          </p:nvSpPr>
          <p:spPr bwMode="auto">
            <a:xfrm>
              <a:off x="31162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12</a:t>
              </a:r>
              <a:endParaRPr lang="en-US" sz="1800" b="0"/>
            </a:p>
          </p:txBody>
        </p:sp>
        <p:sp>
          <p:nvSpPr>
            <p:cNvPr id="177180" name="Text Box 28"/>
            <p:cNvSpPr txBox="1">
              <a:spLocks noChangeArrowheads="1"/>
            </p:cNvSpPr>
            <p:nvPr/>
          </p:nvSpPr>
          <p:spPr bwMode="auto">
            <a:xfrm>
              <a:off x="31162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16</a:t>
              </a:r>
              <a:endParaRPr lang="en-US" sz="1800" b="0"/>
            </a:p>
          </p:txBody>
        </p:sp>
        <p:sp>
          <p:nvSpPr>
            <p:cNvPr id="177181" name="Text Box 29"/>
            <p:cNvSpPr txBox="1">
              <a:spLocks noChangeArrowheads="1"/>
            </p:cNvSpPr>
            <p:nvPr/>
          </p:nvSpPr>
          <p:spPr bwMode="auto">
            <a:xfrm>
              <a:off x="35734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a:t>
              </a:r>
              <a:endParaRPr lang="en-US" sz="1800" b="0"/>
            </a:p>
          </p:txBody>
        </p:sp>
        <p:sp>
          <p:nvSpPr>
            <p:cNvPr id="177182" name="Text Box 30"/>
            <p:cNvSpPr txBox="1">
              <a:spLocks noChangeArrowheads="1"/>
            </p:cNvSpPr>
            <p:nvPr/>
          </p:nvSpPr>
          <p:spPr bwMode="auto">
            <a:xfrm>
              <a:off x="35734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5</a:t>
              </a:r>
              <a:endParaRPr lang="en-US" sz="1800" b="0"/>
            </a:p>
          </p:txBody>
        </p:sp>
        <p:sp>
          <p:nvSpPr>
            <p:cNvPr id="177183" name="Text Box 31"/>
            <p:cNvSpPr txBox="1">
              <a:spLocks noChangeArrowheads="1"/>
            </p:cNvSpPr>
            <p:nvPr/>
          </p:nvSpPr>
          <p:spPr bwMode="auto">
            <a:xfrm>
              <a:off x="35734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9</a:t>
              </a:r>
              <a:endParaRPr lang="en-US" sz="1800" b="0"/>
            </a:p>
          </p:txBody>
        </p:sp>
        <p:sp>
          <p:nvSpPr>
            <p:cNvPr id="177184" name="Text Box 32"/>
            <p:cNvSpPr txBox="1">
              <a:spLocks noChangeArrowheads="1"/>
            </p:cNvSpPr>
            <p:nvPr/>
          </p:nvSpPr>
          <p:spPr bwMode="auto">
            <a:xfrm>
              <a:off x="35734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13</a:t>
              </a:r>
              <a:endParaRPr lang="en-US" sz="1800" b="0"/>
            </a:p>
          </p:txBody>
        </p:sp>
        <p:sp>
          <p:nvSpPr>
            <p:cNvPr id="177185" name="Text Box 33"/>
            <p:cNvSpPr txBox="1">
              <a:spLocks noChangeArrowheads="1"/>
            </p:cNvSpPr>
            <p:nvPr/>
          </p:nvSpPr>
          <p:spPr bwMode="auto">
            <a:xfrm>
              <a:off x="35734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17</a:t>
              </a:r>
              <a:endParaRPr lang="en-US" sz="1800" b="0"/>
            </a:p>
          </p:txBody>
        </p:sp>
        <p:sp>
          <p:nvSpPr>
            <p:cNvPr id="177186" name="Text Box 34"/>
            <p:cNvSpPr txBox="1">
              <a:spLocks noChangeArrowheads="1"/>
            </p:cNvSpPr>
            <p:nvPr/>
          </p:nvSpPr>
          <p:spPr bwMode="auto">
            <a:xfrm>
              <a:off x="40306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2</a:t>
              </a:r>
              <a:endParaRPr lang="en-US" sz="1800" b="0"/>
            </a:p>
          </p:txBody>
        </p:sp>
        <p:sp>
          <p:nvSpPr>
            <p:cNvPr id="177187" name="Text Box 35"/>
            <p:cNvSpPr txBox="1">
              <a:spLocks noChangeArrowheads="1"/>
            </p:cNvSpPr>
            <p:nvPr/>
          </p:nvSpPr>
          <p:spPr bwMode="auto">
            <a:xfrm>
              <a:off x="40306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6</a:t>
              </a:r>
              <a:endParaRPr lang="en-US" sz="1800" b="0"/>
            </a:p>
          </p:txBody>
        </p:sp>
        <p:sp>
          <p:nvSpPr>
            <p:cNvPr id="177188" name="Text Box 36"/>
            <p:cNvSpPr txBox="1">
              <a:spLocks noChangeArrowheads="1"/>
            </p:cNvSpPr>
            <p:nvPr/>
          </p:nvSpPr>
          <p:spPr bwMode="auto">
            <a:xfrm>
              <a:off x="40306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10</a:t>
              </a:r>
              <a:endParaRPr lang="en-US" sz="1800" b="0"/>
            </a:p>
          </p:txBody>
        </p:sp>
        <p:sp>
          <p:nvSpPr>
            <p:cNvPr id="177189" name="Text Box 37"/>
            <p:cNvSpPr txBox="1">
              <a:spLocks noChangeArrowheads="1"/>
            </p:cNvSpPr>
            <p:nvPr/>
          </p:nvSpPr>
          <p:spPr bwMode="auto">
            <a:xfrm>
              <a:off x="40306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14</a:t>
              </a:r>
              <a:endParaRPr lang="en-US" sz="1800" b="0"/>
            </a:p>
          </p:txBody>
        </p:sp>
        <p:sp>
          <p:nvSpPr>
            <p:cNvPr id="177190" name="Text Box 38"/>
            <p:cNvSpPr txBox="1">
              <a:spLocks noChangeArrowheads="1"/>
            </p:cNvSpPr>
            <p:nvPr/>
          </p:nvSpPr>
          <p:spPr bwMode="auto">
            <a:xfrm>
              <a:off x="40306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18</a:t>
              </a:r>
              <a:endParaRPr lang="en-US" sz="1800" b="0"/>
            </a:p>
          </p:txBody>
        </p:sp>
        <p:sp>
          <p:nvSpPr>
            <p:cNvPr id="177191" name="Text Box 39"/>
            <p:cNvSpPr txBox="1">
              <a:spLocks noChangeArrowheads="1"/>
            </p:cNvSpPr>
            <p:nvPr/>
          </p:nvSpPr>
          <p:spPr bwMode="auto">
            <a:xfrm>
              <a:off x="44878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3</a:t>
              </a:r>
              <a:endParaRPr lang="en-US" sz="1800" b="0"/>
            </a:p>
          </p:txBody>
        </p:sp>
        <p:sp>
          <p:nvSpPr>
            <p:cNvPr id="177192" name="Text Box 40"/>
            <p:cNvSpPr txBox="1">
              <a:spLocks noChangeArrowheads="1"/>
            </p:cNvSpPr>
            <p:nvPr/>
          </p:nvSpPr>
          <p:spPr bwMode="auto">
            <a:xfrm>
              <a:off x="44878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7</a:t>
              </a:r>
              <a:endParaRPr lang="en-US" sz="1800" b="0"/>
            </a:p>
          </p:txBody>
        </p:sp>
        <p:sp>
          <p:nvSpPr>
            <p:cNvPr id="177193" name="Text Box 41"/>
            <p:cNvSpPr txBox="1">
              <a:spLocks noChangeArrowheads="1"/>
            </p:cNvSpPr>
            <p:nvPr/>
          </p:nvSpPr>
          <p:spPr bwMode="auto">
            <a:xfrm>
              <a:off x="44878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11</a:t>
              </a:r>
              <a:endParaRPr lang="en-US" sz="1800" b="0"/>
            </a:p>
          </p:txBody>
        </p:sp>
        <p:sp>
          <p:nvSpPr>
            <p:cNvPr id="177194" name="Text Box 42"/>
            <p:cNvSpPr txBox="1">
              <a:spLocks noChangeArrowheads="1"/>
            </p:cNvSpPr>
            <p:nvPr/>
          </p:nvSpPr>
          <p:spPr bwMode="auto">
            <a:xfrm>
              <a:off x="44878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15</a:t>
              </a:r>
              <a:endParaRPr lang="en-US" sz="1800" b="0"/>
            </a:p>
          </p:txBody>
        </p:sp>
        <p:sp>
          <p:nvSpPr>
            <p:cNvPr id="177195" name="Text Box 43"/>
            <p:cNvSpPr txBox="1">
              <a:spLocks noChangeArrowheads="1"/>
            </p:cNvSpPr>
            <p:nvPr/>
          </p:nvSpPr>
          <p:spPr bwMode="auto">
            <a:xfrm>
              <a:off x="44878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19</a:t>
              </a:r>
              <a:endParaRPr lang="en-US" sz="1800" b="0"/>
            </a:p>
          </p:txBody>
        </p:sp>
        <p:sp>
          <p:nvSpPr>
            <p:cNvPr id="177197" name="Line 45"/>
            <p:cNvSpPr>
              <a:spLocks noChangeShapeType="1"/>
            </p:cNvSpPr>
            <p:nvPr/>
          </p:nvSpPr>
          <p:spPr bwMode="auto">
            <a:xfrm>
              <a:off x="3192463" y="3395663"/>
              <a:ext cx="1143000" cy="0"/>
            </a:xfrm>
            <a:prstGeom prst="line">
              <a:avLst/>
            </a:prstGeom>
            <a:noFill/>
            <a:ln w="12700">
              <a:solidFill>
                <a:schemeClr val="tx1"/>
              </a:solidFill>
              <a:round/>
              <a:headEnd type="none" w="sm" len="sm"/>
              <a:tailEnd type="triangle" w="lg" len="sm"/>
            </a:ln>
            <a:effectLst/>
          </p:spPr>
          <p:txBody>
            <a:bodyPr wrap="none" anchor="ctr">
              <a:prstTxWarp prst="textNoShape">
                <a:avLst/>
              </a:prstTxWarp>
            </a:bodyPr>
            <a:lstStyle/>
            <a:p>
              <a:endParaRPr lang="en-US"/>
            </a:p>
          </p:txBody>
        </p:sp>
        <p:sp>
          <p:nvSpPr>
            <p:cNvPr id="177199" name="Text Box 47"/>
            <p:cNvSpPr txBox="1">
              <a:spLocks noChangeArrowheads="1"/>
            </p:cNvSpPr>
            <p:nvPr/>
          </p:nvSpPr>
          <p:spPr bwMode="auto">
            <a:xfrm>
              <a:off x="3203575" y="3014663"/>
              <a:ext cx="13525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dirty="0"/>
                <a:t>Row major</a:t>
              </a:r>
            </a:p>
          </p:txBody>
        </p:sp>
      </p:grpSp>
      <p:sp>
        <p:nvSpPr>
          <p:cNvPr id="145" name="Date Placeholder 144"/>
          <p:cNvSpPr>
            <a:spLocks noGrp="1"/>
          </p:cNvSpPr>
          <p:nvPr>
            <p:ph type="dt" sz="half" idx="10"/>
          </p:nvPr>
        </p:nvSpPr>
        <p:spPr/>
        <p:txBody>
          <a:bodyPr/>
          <a:lstStyle/>
          <a:p>
            <a:fld id="{D313FC8A-64BB-8047-9531-E8486B289AAC}" type="datetime1">
              <a:rPr lang="en-US" smtClean="0"/>
              <a:pPr/>
              <a:t>10/10/13</a:t>
            </a:fld>
            <a:endParaRPr lang="en-US"/>
          </a:p>
        </p:txBody>
      </p:sp>
      <p:sp>
        <p:nvSpPr>
          <p:cNvPr id="146" name="Slide Number Placeholder 145"/>
          <p:cNvSpPr>
            <a:spLocks noGrp="1"/>
          </p:cNvSpPr>
          <p:nvPr>
            <p:ph type="sldNum" sz="quarter" idx="12"/>
          </p:nvPr>
        </p:nvSpPr>
        <p:spPr/>
        <p:txBody>
          <a:bodyPr/>
          <a:lstStyle/>
          <a:p>
            <a:fld id="{3CC63E4C-4642-794D-A2FD-70F6B81535F5}" type="slidenum">
              <a:rPr lang="en-US" smtClean="0"/>
              <a:pPr/>
              <a:t>11</a:t>
            </a:fld>
            <a:endParaRPr lang="en-US"/>
          </a:p>
        </p:txBody>
      </p:sp>
      <p:sp>
        <p:nvSpPr>
          <p:cNvPr id="147" name="Footer Placeholder 146"/>
          <p:cNvSpPr>
            <a:spLocks noGrp="1"/>
          </p:cNvSpPr>
          <p:nvPr>
            <p:ph type="ftr" sz="quarter" idx="11"/>
          </p:nvPr>
        </p:nvSpPr>
        <p:spPr/>
        <p:txBody>
          <a:bodyPr/>
          <a:lstStyle/>
          <a:p>
            <a:r>
              <a:rPr lang="en-US" dirty="0" smtClean="0"/>
              <a:t>Fall 2013 -- Lecture #13</a:t>
            </a:r>
            <a:endParaRPr lang="en-US" dirty="0"/>
          </a:p>
        </p:txBody>
      </p:sp>
      <p:sp>
        <p:nvSpPr>
          <p:cNvPr id="151" name="TextBox 150"/>
          <p:cNvSpPr txBox="1"/>
          <p:nvPr/>
        </p:nvSpPr>
        <p:spPr>
          <a:xfrm>
            <a:off x="2133600" y="5334000"/>
            <a:ext cx="4343400" cy="646331"/>
          </a:xfrm>
          <a:prstGeom prst="rect">
            <a:avLst/>
          </a:prstGeom>
          <a:noFill/>
        </p:spPr>
        <p:txBody>
          <a:bodyPr wrap="square" rtlCol="0">
            <a:spAutoFit/>
          </a:bodyPr>
          <a:lstStyle/>
          <a:p>
            <a:r>
              <a:rPr lang="en-US" dirty="0" smtClean="0"/>
              <a:t>How a 4x5 Matrix is stored in memory, red numbers are memory addresses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Group 205"/>
          <p:cNvGrpSpPr/>
          <p:nvPr/>
        </p:nvGrpSpPr>
        <p:grpSpPr>
          <a:xfrm rot="16200000">
            <a:off x="-380999" y="2514600"/>
            <a:ext cx="5410200" cy="2971800"/>
            <a:chOff x="1524000" y="1981200"/>
            <a:chExt cx="5410200" cy="2971800"/>
          </a:xfrm>
        </p:grpSpPr>
        <p:sp>
          <p:nvSpPr>
            <p:cNvPr id="207" name="Rectangle 206"/>
            <p:cNvSpPr/>
            <p:nvPr/>
          </p:nvSpPr>
          <p:spPr>
            <a:xfrm>
              <a:off x="2743200" y="2133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3962400" y="2133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5181600" y="2133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2514600" y="2209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3733800" y="2209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4953000" y="2209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2286000" y="2286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3505200" y="2286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4724400" y="2286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2057400" y="2362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3276600" y="2362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4495800" y="2362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a:off x="18288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30480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42672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54864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2819400" y="2514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4038600" y="2514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5257800" y="2514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2590800" y="2590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3810000" y="2590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5029200" y="2590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2362200" y="2667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3581400" y="2667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4800600" y="2667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2133600" y="2743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3352800" y="2743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4572000" y="2743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55626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19050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31242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43434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5334000" y="2895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2895600" y="2895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4114800" y="2895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5105400" y="2971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2667000" y="2971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3886200" y="2971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2438400" y="3048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3657600" y="3048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4876800" y="3048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2209800" y="3124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3429000" y="3124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4648200" y="3124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1981200" y="3200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3200400" y="3200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p:cNvSpPr/>
            <p:nvPr/>
          </p:nvSpPr>
          <p:spPr>
            <a:xfrm>
              <a:off x="4419600" y="3200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p:cNvSpPr/>
            <p:nvPr/>
          </p:nvSpPr>
          <p:spPr>
            <a:xfrm>
              <a:off x="5638800" y="3200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17526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29718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41910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54102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2743200" y="3352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3962400" y="3352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5181600" y="3352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2514600" y="3429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3733800" y="3429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4953000" y="3429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2286000" y="3505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3505200" y="3505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4724400" y="3505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2057400" y="3581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3276600" y="3581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4495800" y="3581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54864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18288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30480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42672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5257800" y="3733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2819400" y="3733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4038600" y="3733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5029200" y="3810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2590800" y="3810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3810000" y="3810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4800600" y="3886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a:off x="2362200" y="3886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3581400" y="3886200"/>
              <a:ext cx="1219200" cy="76200"/>
            </a:xfrm>
            <a:prstGeom prst="rect">
              <a:avLst/>
            </a:prstGeom>
            <a:solidFill>
              <a:srgbClr val="FF0000"/>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p:cNvSpPr/>
            <p:nvPr/>
          </p:nvSpPr>
          <p:spPr>
            <a:xfrm>
              <a:off x="2057400" y="3962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a:off x="3276600" y="3962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4495800" y="3962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p:cNvSpPr/>
            <p:nvPr/>
          </p:nvSpPr>
          <p:spPr>
            <a:xfrm>
              <a:off x="18288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p:cNvSpPr/>
            <p:nvPr/>
          </p:nvSpPr>
          <p:spPr>
            <a:xfrm>
              <a:off x="30480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42672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p:cNvSpPr/>
            <p:nvPr/>
          </p:nvSpPr>
          <p:spPr>
            <a:xfrm>
              <a:off x="54864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16002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28194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40386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52578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p:cNvSpPr/>
            <p:nvPr/>
          </p:nvSpPr>
          <p:spPr>
            <a:xfrm>
              <a:off x="2590800" y="4191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a:off x="3810000" y="4191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p:cNvSpPr/>
            <p:nvPr/>
          </p:nvSpPr>
          <p:spPr>
            <a:xfrm>
              <a:off x="5029200" y="4191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p:cNvSpPr/>
            <p:nvPr/>
          </p:nvSpPr>
          <p:spPr>
            <a:xfrm>
              <a:off x="2362200" y="4267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p:cNvSpPr/>
            <p:nvPr/>
          </p:nvSpPr>
          <p:spPr>
            <a:xfrm>
              <a:off x="3581400" y="4267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p:cNvSpPr/>
            <p:nvPr/>
          </p:nvSpPr>
          <p:spPr>
            <a:xfrm>
              <a:off x="4800600" y="4267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Rectangle 300"/>
            <p:cNvSpPr/>
            <p:nvPr/>
          </p:nvSpPr>
          <p:spPr>
            <a:xfrm>
              <a:off x="2133600" y="4343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Rectangle 301"/>
            <p:cNvSpPr/>
            <p:nvPr/>
          </p:nvSpPr>
          <p:spPr>
            <a:xfrm>
              <a:off x="3352800" y="4343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4572000" y="4343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p:cNvSpPr/>
            <p:nvPr/>
          </p:nvSpPr>
          <p:spPr>
            <a:xfrm>
              <a:off x="55626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19050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p:cNvSpPr/>
            <p:nvPr/>
          </p:nvSpPr>
          <p:spPr>
            <a:xfrm>
              <a:off x="31242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a:off x="43434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p:cNvSpPr/>
            <p:nvPr/>
          </p:nvSpPr>
          <p:spPr>
            <a:xfrm>
              <a:off x="5334000" y="4495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p:cNvSpPr/>
            <p:nvPr/>
          </p:nvSpPr>
          <p:spPr>
            <a:xfrm>
              <a:off x="2895600" y="4495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4114800" y="4495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2667000" y="4572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3886200" y="4572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p:cNvSpPr/>
            <p:nvPr/>
          </p:nvSpPr>
          <p:spPr>
            <a:xfrm>
              <a:off x="4876800" y="4648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2438400" y="4648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3657600" y="4648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4648200" y="4724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2209800" y="4724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 name="Rectangle 317"/>
            <p:cNvSpPr/>
            <p:nvPr/>
          </p:nvSpPr>
          <p:spPr>
            <a:xfrm>
              <a:off x="3429000" y="4724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p:cNvSpPr/>
            <p:nvPr/>
          </p:nvSpPr>
          <p:spPr>
            <a:xfrm>
              <a:off x="4419600" y="4800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3200400" y="4800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5562600" y="1981200"/>
              <a:ext cx="1371600" cy="2971800"/>
            </a:xfrm>
            <a:prstGeom prst="rect">
              <a:avLst/>
            </a:prstGeom>
            <a:solidFill>
              <a:schemeClr val="bg1"/>
            </a:solid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a:t>
              </a:r>
              <a:endParaRPr lang="en-US" dirty="0"/>
            </a:p>
          </p:txBody>
        </p:sp>
        <p:sp>
          <p:nvSpPr>
            <p:cNvPr id="322" name="Rectangle 321"/>
            <p:cNvSpPr/>
            <p:nvPr/>
          </p:nvSpPr>
          <p:spPr>
            <a:xfrm>
              <a:off x="1524000" y="2057400"/>
              <a:ext cx="1295400" cy="2895600"/>
            </a:xfrm>
            <a:prstGeom prst="rect">
              <a:avLst/>
            </a:prstGeom>
            <a:solidFill>
              <a:schemeClr val="bg1"/>
            </a:solid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323" name="Rectangle 322"/>
            <p:cNvSpPr/>
            <p:nvPr/>
          </p:nvSpPr>
          <p:spPr>
            <a:xfrm>
              <a:off x="2819400" y="2133600"/>
              <a:ext cx="2743200" cy="27432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lstStyle/>
          <a:p>
            <a:r>
              <a:rPr lang="en-US" dirty="0" smtClean="0"/>
              <a:t>Cache Blocks in Matrix</a:t>
            </a:r>
            <a:endParaRPr lang="en-US" dirty="0"/>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grpSp>
        <p:nvGrpSpPr>
          <p:cNvPr id="205" name="Group 204"/>
          <p:cNvGrpSpPr/>
          <p:nvPr/>
        </p:nvGrpSpPr>
        <p:grpSpPr>
          <a:xfrm>
            <a:off x="3810001" y="2590800"/>
            <a:ext cx="5334000" cy="2895600"/>
            <a:chOff x="1524000" y="2057400"/>
            <a:chExt cx="5334000" cy="2895600"/>
          </a:xfrm>
        </p:grpSpPr>
        <p:sp>
          <p:nvSpPr>
            <p:cNvPr id="8" name="Rectangle 7"/>
            <p:cNvSpPr/>
            <p:nvPr/>
          </p:nvSpPr>
          <p:spPr>
            <a:xfrm>
              <a:off x="2743200" y="2133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62400" y="2133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81600" y="2133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514600" y="2209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733800" y="2209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953000" y="2209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286000" y="2286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505200" y="2286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24400" y="2286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057400" y="2362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276600" y="2362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495800" y="2362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8288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0480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672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486400" y="2438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819400" y="2514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038600" y="2514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257800" y="2514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590800" y="2590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810000" y="2590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029200" y="2590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362200" y="2667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581400" y="2667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800600" y="2667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133600" y="2743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352800" y="2743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572000" y="2743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5626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9050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1242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343400" y="2819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34000" y="2895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895600" y="2895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114800" y="2895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5105400" y="2971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667000" y="2971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886200" y="2971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438400" y="3048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657600" y="3048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876800" y="3048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209800" y="3124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3429000" y="3124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4648200" y="3124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81200" y="3200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200400" y="3200400"/>
              <a:ext cx="1219200" cy="76200"/>
            </a:xfrm>
            <a:prstGeom prst="rect">
              <a:avLst/>
            </a:prstGeom>
            <a:solidFill>
              <a:srgbClr val="FF0000"/>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419600" y="3200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5638800" y="3200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17526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9718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1910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5410200" y="3276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743200" y="3352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962400" y="3352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5181600" y="3352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514600" y="3429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3733800" y="3429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4953000" y="3429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286000" y="3505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3505200" y="3505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724400" y="3505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2057400" y="3581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3276600" y="3581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495800" y="3581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864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8288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30480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4267200" y="3657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5257800" y="3733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2819400" y="3733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4038600" y="3733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5029200" y="3810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2590800" y="3810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3810000" y="3810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4800600" y="3886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362200" y="3886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3581400" y="3886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2057400" y="3962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3276600" y="3962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4495800" y="3962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18288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0480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2672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5486400" y="4038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6002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28194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40386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5257800" y="4114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2590800" y="4191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3810000" y="4191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5029200" y="4191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2362200" y="4267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3581400" y="4267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4800600" y="4267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2133600" y="4343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3352800" y="4343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4572000" y="4343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55626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19050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31242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4343400" y="4419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5334000" y="4495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2895600" y="4495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4114800" y="44958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2667000" y="4572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3886200" y="45720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876800" y="4648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2438400" y="4648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3657600" y="46482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648200" y="4724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2209800" y="4724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Rectangle 148"/>
            <p:cNvSpPr/>
            <p:nvPr/>
          </p:nvSpPr>
          <p:spPr>
            <a:xfrm>
              <a:off x="3429000" y="47244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4419600" y="4800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3200400" y="4800600"/>
              <a:ext cx="1219200" cy="762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5638800" y="2057400"/>
              <a:ext cx="1219200" cy="2895600"/>
            </a:xfrm>
            <a:prstGeom prst="rect">
              <a:avLst/>
            </a:prstGeom>
            <a:solidFill>
              <a:schemeClr val="bg1"/>
            </a:solid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1524000" y="2057400"/>
              <a:ext cx="1219200" cy="2895600"/>
            </a:xfrm>
            <a:prstGeom prst="rect">
              <a:avLst/>
            </a:prstGeom>
            <a:solidFill>
              <a:schemeClr val="bg1"/>
            </a:solid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2743200" y="2133600"/>
              <a:ext cx="2895600" cy="27432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4" name="TextBox 323"/>
          <p:cNvSpPr txBox="1"/>
          <p:nvPr/>
        </p:nvSpPr>
        <p:spPr>
          <a:xfrm>
            <a:off x="5486400" y="1219200"/>
            <a:ext cx="2005076" cy="892552"/>
          </a:xfrm>
          <a:prstGeom prst="rect">
            <a:avLst/>
          </a:prstGeom>
          <a:noFill/>
        </p:spPr>
        <p:txBody>
          <a:bodyPr wrap="none" rtlCol="0">
            <a:spAutoFit/>
          </a:bodyPr>
          <a:lstStyle/>
          <a:p>
            <a:pPr algn="ctr"/>
            <a:r>
              <a:rPr lang="en-US" sz="3200" dirty="0" smtClean="0"/>
              <a:t>Row Major</a:t>
            </a:r>
          </a:p>
          <a:p>
            <a:pPr algn="ctr"/>
            <a:r>
              <a:rPr lang="en-US" sz="2000" dirty="0" smtClean="0"/>
              <a:t>(as used in C)</a:t>
            </a:r>
            <a:endParaRPr lang="en-US" sz="2000" dirty="0"/>
          </a:p>
        </p:txBody>
      </p:sp>
      <p:sp>
        <p:nvSpPr>
          <p:cNvPr id="325" name="TextBox 324"/>
          <p:cNvSpPr txBox="1"/>
          <p:nvPr/>
        </p:nvSpPr>
        <p:spPr>
          <a:xfrm>
            <a:off x="1143000" y="1219200"/>
            <a:ext cx="2570936" cy="892552"/>
          </a:xfrm>
          <a:prstGeom prst="rect">
            <a:avLst/>
          </a:prstGeom>
          <a:noFill/>
        </p:spPr>
        <p:txBody>
          <a:bodyPr wrap="none" rtlCol="0">
            <a:spAutoFit/>
          </a:bodyPr>
          <a:lstStyle/>
          <a:p>
            <a:pPr algn="ctr"/>
            <a:r>
              <a:rPr lang="en-US" sz="3200" dirty="0" smtClean="0"/>
              <a:t>Column Major</a:t>
            </a:r>
          </a:p>
          <a:p>
            <a:pPr algn="ctr"/>
            <a:r>
              <a:rPr lang="en-US" dirty="0" smtClean="0"/>
              <a:t>(as used in FORTRAN)</a:t>
            </a:r>
            <a:endParaRPr lang="en-US" dirty="0"/>
          </a:p>
        </p:txBody>
      </p:sp>
      <p:sp>
        <p:nvSpPr>
          <p:cNvPr id="326" name="TextBox 325"/>
          <p:cNvSpPr txBox="1"/>
          <p:nvPr/>
        </p:nvSpPr>
        <p:spPr>
          <a:xfrm>
            <a:off x="2514600" y="2057400"/>
            <a:ext cx="4390946" cy="461665"/>
          </a:xfrm>
          <a:prstGeom prst="rect">
            <a:avLst/>
          </a:prstGeom>
          <a:noFill/>
        </p:spPr>
        <p:txBody>
          <a:bodyPr wrap="none" rtlCol="0">
            <a:spAutoFit/>
          </a:bodyPr>
          <a:lstStyle/>
          <a:p>
            <a:r>
              <a:rPr lang="en-US" sz="2400" dirty="0" smtClean="0"/>
              <a:t>Individual multi-word cache block</a:t>
            </a:r>
            <a:endParaRPr lang="en-US" sz="2400" dirty="0"/>
          </a:p>
        </p:txBody>
      </p:sp>
      <p:cxnSp>
        <p:nvCxnSpPr>
          <p:cNvPr id="328" name="Straight Arrow Connector 327"/>
          <p:cNvCxnSpPr/>
          <p:nvPr/>
        </p:nvCxnSpPr>
        <p:spPr>
          <a:xfrm rot="5400000">
            <a:off x="2667001" y="2590801"/>
            <a:ext cx="990600" cy="685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1" name="Straight Arrow Connector 330"/>
          <p:cNvCxnSpPr/>
          <p:nvPr/>
        </p:nvCxnSpPr>
        <p:spPr>
          <a:xfrm rot="16200000" flipH="1">
            <a:off x="4610100" y="2705099"/>
            <a:ext cx="1295400" cy="762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7" name="Rectangle 336"/>
          <p:cNvSpPr/>
          <p:nvPr/>
        </p:nvSpPr>
        <p:spPr>
          <a:xfrm>
            <a:off x="990601" y="4191000"/>
            <a:ext cx="2743200" cy="76200"/>
          </a:xfrm>
          <a:prstGeom prst="rect">
            <a:avLst/>
          </a:prstGeom>
          <a:solidFill>
            <a:srgbClr val="0000FF"/>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a:off x="5029201" y="4191000"/>
            <a:ext cx="2895600" cy="76200"/>
          </a:xfrm>
          <a:prstGeom prst="rect">
            <a:avLst/>
          </a:prstGeom>
          <a:solidFill>
            <a:srgbClr val="0000FF"/>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TextBox 338"/>
          <p:cNvSpPr txBox="1"/>
          <p:nvPr/>
        </p:nvSpPr>
        <p:spPr>
          <a:xfrm>
            <a:off x="3048000" y="5562600"/>
            <a:ext cx="2871399" cy="461665"/>
          </a:xfrm>
          <a:prstGeom prst="rect">
            <a:avLst/>
          </a:prstGeom>
          <a:noFill/>
        </p:spPr>
        <p:txBody>
          <a:bodyPr wrap="none" rtlCol="0">
            <a:spAutoFit/>
          </a:bodyPr>
          <a:lstStyle/>
          <a:p>
            <a:r>
              <a:rPr lang="en-US" sz="2400" dirty="0" smtClean="0"/>
              <a:t>One row of 2D matrix</a:t>
            </a:r>
            <a:endParaRPr lang="en-US" sz="2400" dirty="0"/>
          </a:p>
        </p:txBody>
      </p:sp>
      <p:cxnSp>
        <p:nvCxnSpPr>
          <p:cNvPr id="340" name="Straight Arrow Connector 339"/>
          <p:cNvCxnSpPr/>
          <p:nvPr/>
        </p:nvCxnSpPr>
        <p:spPr>
          <a:xfrm rot="16200000" flipV="1">
            <a:off x="2705101" y="4762499"/>
            <a:ext cx="1371600" cy="381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3" name="Straight Arrow Connector 342"/>
          <p:cNvCxnSpPr/>
          <p:nvPr/>
        </p:nvCxnSpPr>
        <p:spPr>
          <a:xfrm rot="5400000" flipH="1" flipV="1">
            <a:off x="4648200" y="4495800"/>
            <a:ext cx="1371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6" name="TextBox 345"/>
          <p:cNvSpPr txBox="1"/>
          <p:nvPr/>
        </p:nvSpPr>
        <p:spPr>
          <a:xfrm>
            <a:off x="3700345" y="6096000"/>
            <a:ext cx="5443655" cy="369332"/>
          </a:xfrm>
          <a:prstGeom prst="rect">
            <a:avLst/>
          </a:prstGeom>
          <a:noFill/>
        </p:spPr>
        <p:txBody>
          <a:bodyPr wrap="none" rtlCol="0">
            <a:spAutoFit/>
          </a:bodyPr>
          <a:lstStyle/>
          <a:p>
            <a:r>
              <a:rPr lang="en-US" dirty="0" smtClean="0"/>
              <a:t>*Cache Line is alternative name for Cache Entry or Block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AA68053-CEA7-BF48-8C32-63618981A0AE}" type="slidenum">
              <a:rPr lang="en-US"/>
              <a:pPr/>
              <a:t>13</a:t>
            </a:fld>
            <a:endParaRPr lang="en-US" b="0">
              <a:solidFill>
                <a:srgbClr val="FBBA03"/>
              </a:solidFill>
            </a:endParaRPr>
          </a:p>
        </p:txBody>
      </p:sp>
      <p:sp>
        <p:nvSpPr>
          <p:cNvPr id="1559554" name="Rectangle 2"/>
          <p:cNvSpPr>
            <a:spLocks noGrp="1" noChangeArrowheads="1"/>
          </p:cNvSpPr>
          <p:nvPr>
            <p:ph type="title"/>
          </p:nvPr>
        </p:nvSpPr>
        <p:spPr>
          <a:xfrm>
            <a:off x="457200" y="0"/>
            <a:ext cx="8229600" cy="1143000"/>
          </a:xfrm>
        </p:spPr>
        <p:txBody>
          <a:bodyPr/>
          <a:lstStyle/>
          <a:p>
            <a:r>
              <a:rPr lang="en-US" altLang="ko-KR" dirty="0">
                <a:ea typeface="굴림" charset="-127"/>
                <a:cs typeface="굴림" charset="-127"/>
              </a:rPr>
              <a:t>Loop </a:t>
            </a:r>
            <a:r>
              <a:rPr lang="en-US" altLang="ko-KR" dirty="0" smtClean="0">
                <a:ea typeface="굴림" charset="-127"/>
                <a:cs typeface="굴림" charset="-127"/>
              </a:rPr>
              <a:t>Interchange: Flashcard quiz</a:t>
            </a:r>
            <a:endParaRPr lang="en-US" altLang="ko-KR" dirty="0">
              <a:ea typeface="굴림" charset="-127"/>
              <a:cs typeface="굴림" charset="-127"/>
            </a:endParaRPr>
          </a:p>
        </p:txBody>
      </p:sp>
      <p:sp>
        <p:nvSpPr>
          <p:cNvPr id="1559555" name="Rectangle 3"/>
          <p:cNvSpPr>
            <a:spLocks noGrp="1" noChangeArrowheads="1"/>
          </p:cNvSpPr>
          <p:nvPr>
            <p:ph type="body" idx="1"/>
          </p:nvPr>
        </p:nvSpPr>
        <p:spPr>
          <a:xfrm>
            <a:off x="228600" y="1295400"/>
            <a:ext cx="5562600" cy="4191000"/>
          </a:xfrm>
          <a:ln/>
        </p:spPr>
        <p:txBody>
          <a:bodyPr/>
          <a:lstStyle/>
          <a:p>
            <a:pPr lvl="1">
              <a:lnSpc>
                <a:spcPct val="80000"/>
              </a:lnSpc>
              <a:buFontTx/>
              <a:buNone/>
            </a:pP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&lt; N;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M;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t>
            </a:r>
            <a:r>
              <a:rPr lang="en-US" altLang="ko-KR" sz="2400" b="1" dirty="0" err="1" smtClean="0">
                <a:latin typeface="Courier New" charset="0"/>
                <a:ea typeface="굴림" charset="-127"/>
                <a:cs typeface="굴림" charset="-127"/>
              </a:rPr>
              <a:t>x</a:t>
            </a:r>
            <a:r>
              <a:rPr lang="en-US" altLang="ko-KR" sz="2400" b="1" dirty="0" err="1">
                <a:latin typeface="Courier New" charset="0"/>
                <a:ea typeface="굴림" charset="-127"/>
                <a:cs typeface="굴림" charset="-127"/>
              </a:rPr>
              <a:t>[i][j</a:t>
            </a:r>
            <a:r>
              <a:rPr lang="en-US" altLang="ko-KR" sz="2400" b="1" dirty="0">
                <a:latin typeface="Courier New" charset="0"/>
                <a:ea typeface="굴림" charset="-127"/>
                <a:cs typeface="굴림" charset="-127"/>
              </a:rPr>
              <a:t>] = 2 * </a:t>
            </a:r>
            <a:r>
              <a:rPr lang="en-US" altLang="ko-KR" sz="2400" b="1" dirty="0" err="1">
                <a:latin typeface="Courier New" charset="0"/>
                <a:ea typeface="굴림" charset="-127"/>
                <a:cs typeface="굴림" charset="-127"/>
              </a:rPr>
              <a:t>x[i][j</a:t>
            </a:r>
            <a:r>
              <a:rPr lang="en-US" altLang="ko-KR" sz="2400" b="1" dirty="0">
                <a:latin typeface="Courier New" charset="0"/>
                <a:ea typeface="굴림" charset="-127"/>
                <a:cs typeface="굴림" charset="-127"/>
              </a:rPr>
              <a:t>];</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smtClean="0">
                <a:latin typeface="Courier New" charset="0"/>
                <a:ea typeface="굴림" charset="-127"/>
                <a:cs typeface="굴림" charset="-127"/>
              </a:rPr>
              <a:t>}</a:t>
            </a:r>
          </a:p>
          <a:p>
            <a:pPr lvl="1">
              <a:lnSpc>
                <a:spcPct val="80000"/>
              </a:lnSpc>
              <a:buFontTx/>
              <a:buNone/>
            </a:pPr>
            <a:r>
              <a:rPr lang="en-US" altLang="ko-KR" sz="2400" b="1" dirty="0" smtClean="0">
                <a:latin typeface="Courier New" charset="0"/>
                <a:ea typeface="굴림" charset="-127"/>
                <a:cs typeface="굴림" charset="-127"/>
              </a:rPr>
              <a:t>}</a:t>
            </a:r>
            <a:endParaRPr lang="en-US" altLang="ko-KR" sz="2400" b="1" dirty="0">
              <a:latin typeface="Courier New" charset="0"/>
              <a:ea typeface="굴림" charset="-127"/>
              <a:cs typeface="굴림" charset="-127"/>
            </a:endParaRPr>
          </a:p>
          <a:p>
            <a:pPr lvl="1">
              <a:lnSpc>
                <a:spcPct val="80000"/>
              </a:lnSpc>
            </a:pPr>
            <a:endParaRPr lang="en-US" altLang="ko-KR" sz="2400" dirty="0">
              <a:ea typeface="굴림" charset="-127"/>
              <a:cs typeface="굴림" charset="-127"/>
            </a:endParaRPr>
          </a:p>
          <a:p>
            <a:pPr lvl="1">
              <a:lnSpc>
                <a:spcPct val="80000"/>
              </a:lnSpc>
            </a:pPr>
            <a:endParaRPr lang="en-US" altLang="ko-KR" sz="2400" dirty="0" smtClean="0">
              <a:ea typeface="굴림" charset="-127"/>
              <a:cs typeface="굴림" charset="-127"/>
            </a:endParaRPr>
          </a:p>
          <a:p>
            <a:pPr lvl="1">
              <a:lnSpc>
                <a:spcPct val="80000"/>
              </a:lnSpc>
              <a:buFontTx/>
              <a:buNone/>
            </a:pP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M;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&lt; N;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t>
            </a:r>
            <a:r>
              <a:rPr lang="en-US" altLang="ko-KR" sz="2400" b="1" dirty="0" err="1" smtClean="0">
                <a:latin typeface="Courier New" charset="0"/>
                <a:ea typeface="굴림" charset="-127"/>
                <a:cs typeface="굴림" charset="-127"/>
              </a:rPr>
              <a:t>x</a:t>
            </a:r>
            <a:r>
              <a:rPr lang="en-US" altLang="ko-KR" sz="2400" b="1" dirty="0" err="1">
                <a:latin typeface="Courier New" charset="0"/>
                <a:ea typeface="굴림" charset="-127"/>
                <a:cs typeface="굴림" charset="-127"/>
              </a:rPr>
              <a:t>[i][j</a:t>
            </a:r>
            <a:r>
              <a:rPr lang="en-US" altLang="ko-KR" sz="2400" b="1" dirty="0">
                <a:latin typeface="Courier New" charset="0"/>
                <a:ea typeface="굴림" charset="-127"/>
                <a:cs typeface="굴림" charset="-127"/>
              </a:rPr>
              <a:t>] = 2 * </a:t>
            </a:r>
            <a:r>
              <a:rPr lang="en-US" altLang="ko-KR" sz="2400" b="1" dirty="0" err="1">
                <a:latin typeface="Courier New" charset="0"/>
                <a:ea typeface="굴림" charset="-127"/>
                <a:cs typeface="굴림" charset="-127"/>
              </a:rPr>
              <a:t>x[i][j</a:t>
            </a:r>
            <a:r>
              <a:rPr lang="en-US" altLang="ko-KR" sz="2400" b="1" dirty="0">
                <a:latin typeface="Courier New" charset="0"/>
                <a:ea typeface="굴림" charset="-127"/>
                <a:cs typeface="굴림" charset="-127"/>
              </a:rPr>
              <a:t>];</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smtClean="0">
                <a:latin typeface="Courier New" charset="0"/>
                <a:ea typeface="굴림" charset="-127"/>
                <a:cs typeface="굴림" charset="-127"/>
              </a:rPr>
              <a:t>}</a:t>
            </a:r>
          </a:p>
          <a:p>
            <a:pPr lvl="1">
              <a:lnSpc>
                <a:spcPct val="80000"/>
              </a:lnSpc>
              <a:buFontTx/>
              <a:buNone/>
            </a:pPr>
            <a:r>
              <a:rPr lang="en-US" altLang="ko-KR" sz="2400" b="1" dirty="0" smtClean="0">
                <a:latin typeface="Courier New" charset="0"/>
                <a:ea typeface="굴림" charset="-127"/>
                <a:cs typeface="굴림" charset="-127"/>
              </a:rPr>
              <a:t>}</a:t>
            </a:r>
          </a:p>
          <a:p>
            <a:pPr lvl="1">
              <a:lnSpc>
                <a:spcPct val="80000"/>
              </a:lnSpc>
              <a:buFontTx/>
              <a:buNone/>
            </a:pPr>
            <a:endParaRPr lang="en-US" altLang="ko-KR" sz="2400" dirty="0">
              <a:latin typeface="Courier New" charset="0"/>
              <a:ea typeface="굴림" charset="-127"/>
              <a:cs typeface="굴림" charset="-127"/>
            </a:endParaRPr>
          </a:p>
        </p:txBody>
      </p:sp>
      <p:sp>
        <p:nvSpPr>
          <p:cNvPr id="1559556" name="AutoShape 4"/>
          <p:cNvSpPr>
            <a:spLocks noChangeArrowheads="1"/>
          </p:cNvSpPr>
          <p:nvPr/>
        </p:nvSpPr>
        <p:spPr bwMode="auto">
          <a:xfrm>
            <a:off x="2819400" y="2819400"/>
            <a:ext cx="485775" cy="442913"/>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6" name="TextBox 5"/>
          <p:cNvSpPr txBox="1"/>
          <p:nvPr/>
        </p:nvSpPr>
        <p:spPr>
          <a:xfrm>
            <a:off x="6172200" y="990600"/>
            <a:ext cx="2667000" cy="1569660"/>
          </a:xfrm>
          <a:prstGeom prst="rect">
            <a:avLst/>
          </a:prstGeom>
          <a:noFill/>
        </p:spPr>
        <p:txBody>
          <a:bodyPr wrap="square" rtlCol="0">
            <a:spAutoFit/>
          </a:bodyPr>
          <a:lstStyle/>
          <a:p>
            <a:r>
              <a:rPr lang="en-US" sz="3200" dirty="0" smtClean="0"/>
              <a:t>What kind of locality does this improve?</a:t>
            </a:r>
            <a:endParaRPr lang="en-US" sz="3200" dirty="0"/>
          </a:p>
        </p:txBody>
      </p:sp>
      <p:sp>
        <p:nvSpPr>
          <p:cNvPr id="8" name="TextBox 7"/>
          <p:cNvSpPr txBox="1"/>
          <p:nvPr/>
        </p:nvSpPr>
        <p:spPr>
          <a:xfrm>
            <a:off x="6248400" y="2743200"/>
            <a:ext cx="2369784" cy="2800767"/>
          </a:xfrm>
          <a:prstGeom prst="rect">
            <a:avLst/>
          </a:prstGeom>
          <a:noFill/>
        </p:spPr>
        <p:txBody>
          <a:bodyPr wrap="none" rtlCol="0">
            <a:spAutoFit/>
          </a:bodyPr>
          <a:lstStyle/>
          <a:p>
            <a:r>
              <a:rPr lang="en-US" sz="4400" b="1" dirty="0" smtClean="0">
                <a:ln>
                  <a:solidFill>
                    <a:schemeClr val="tx1"/>
                  </a:solidFill>
                </a:ln>
                <a:solidFill>
                  <a:srgbClr val="FF804F"/>
                </a:solidFill>
              </a:rPr>
              <a:t>Spatial</a:t>
            </a:r>
          </a:p>
          <a:p>
            <a:r>
              <a:rPr lang="en-US" sz="4400" b="1" dirty="0" smtClean="0">
                <a:ln>
                  <a:solidFill>
                    <a:schemeClr val="tx1"/>
                  </a:solidFill>
                </a:ln>
                <a:solidFill>
                  <a:srgbClr val="FFFF00"/>
                </a:solidFill>
              </a:rPr>
              <a:t>Temporal</a:t>
            </a:r>
          </a:p>
          <a:p>
            <a:r>
              <a:rPr lang="en-US" sz="4400" b="1" dirty="0" smtClean="0">
                <a:ln>
                  <a:solidFill>
                    <a:schemeClr val="tx1"/>
                  </a:solidFill>
                </a:ln>
                <a:solidFill>
                  <a:srgbClr val="FA61FF"/>
                </a:solidFill>
              </a:rPr>
              <a:t>Both</a:t>
            </a:r>
          </a:p>
          <a:p>
            <a:r>
              <a:rPr lang="en-US" sz="4400" b="1" dirty="0" smtClean="0">
                <a:ln>
                  <a:solidFill>
                    <a:schemeClr val="tx1"/>
                  </a:solidFill>
                </a:ln>
                <a:solidFill>
                  <a:srgbClr val="008000"/>
                </a:solidFill>
              </a:rPr>
              <a:t>Neither</a:t>
            </a:r>
            <a:endParaRPr lang="en-US" sz="4400" b="1" dirty="0">
              <a:ln>
                <a:solidFill>
                  <a:schemeClr val="tx1"/>
                </a:solidFill>
              </a:ln>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AA68053-CEA7-BF48-8C32-63618981A0AE}" type="slidenum">
              <a:rPr lang="en-US"/>
              <a:pPr/>
              <a:t>14</a:t>
            </a:fld>
            <a:endParaRPr lang="en-US" b="0">
              <a:solidFill>
                <a:srgbClr val="FBBA03"/>
              </a:solidFill>
            </a:endParaRPr>
          </a:p>
        </p:txBody>
      </p:sp>
      <p:sp>
        <p:nvSpPr>
          <p:cNvPr id="1559554" name="Rectangle 2"/>
          <p:cNvSpPr>
            <a:spLocks noGrp="1" noChangeArrowheads="1"/>
          </p:cNvSpPr>
          <p:nvPr>
            <p:ph type="title"/>
          </p:nvPr>
        </p:nvSpPr>
        <p:spPr>
          <a:xfrm>
            <a:off x="457200" y="0"/>
            <a:ext cx="8229600" cy="1143000"/>
          </a:xfrm>
        </p:spPr>
        <p:txBody>
          <a:bodyPr/>
          <a:lstStyle/>
          <a:p>
            <a:r>
              <a:rPr lang="en-US" altLang="ko-KR" dirty="0">
                <a:ea typeface="굴림" charset="-127"/>
                <a:cs typeface="굴림" charset="-127"/>
              </a:rPr>
              <a:t>Loop </a:t>
            </a:r>
            <a:r>
              <a:rPr lang="en-US" altLang="ko-KR" dirty="0" smtClean="0">
                <a:ea typeface="굴림" charset="-127"/>
                <a:cs typeface="굴림" charset="-127"/>
              </a:rPr>
              <a:t>Interchange: Flashcard quiz</a:t>
            </a:r>
            <a:endParaRPr lang="en-US" altLang="ko-KR" dirty="0">
              <a:ea typeface="굴림" charset="-127"/>
              <a:cs typeface="굴림" charset="-127"/>
            </a:endParaRPr>
          </a:p>
        </p:txBody>
      </p:sp>
      <p:sp>
        <p:nvSpPr>
          <p:cNvPr id="1559555" name="Rectangle 3"/>
          <p:cNvSpPr>
            <a:spLocks noGrp="1" noChangeArrowheads="1"/>
          </p:cNvSpPr>
          <p:nvPr>
            <p:ph type="body" idx="1"/>
          </p:nvPr>
        </p:nvSpPr>
        <p:spPr>
          <a:xfrm>
            <a:off x="228600" y="1295400"/>
            <a:ext cx="5562600" cy="4191000"/>
          </a:xfrm>
          <a:ln/>
        </p:spPr>
        <p:txBody>
          <a:bodyPr/>
          <a:lstStyle/>
          <a:p>
            <a:pPr lvl="1">
              <a:lnSpc>
                <a:spcPct val="80000"/>
              </a:lnSpc>
              <a:buFontTx/>
              <a:buNone/>
            </a:pP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&lt; N;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M;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t>
            </a:r>
            <a:r>
              <a:rPr lang="en-US" altLang="ko-KR" sz="2400" b="1" dirty="0" err="1" smtClean="0">
                <a:latin typeface="Courier New" charset="0"/>
                <a:ea typeface="굴림" charset="-127"/>
                <a:cs typeface="굴림" charset="-127"/>
              </a:rPr>
              <a:t>x</a:t>
            </a:r>
            <a:r>
              <a:rPr lang="en-US" altLang="ko-KR" sz="2400" b="1" dirty="0" err="1">
                <a:latin typeface="Courier New" charset="0"/>
                <a:ea typeface="굴림" charset="-127"/>
                <a:cs typeface="굴림" charset="-127"/>
              </a:rPr>
              <a:t>[i][j</a:t>
            </a:r>
            <a:r>
              <a:rPr lang="en-US" altLang="ko-KR" sz="2400" b="1" dirty="0">
                <a:latin typeface="Courier New" charset="0"/>
                <a:ea typeface="굴림" charset="-127"/>
                <a:cs typeface="굴림" charset="-127"/>
              </a:rPr>
              <a:t>] = 2 * </a:t>
            </a:r>
            <a:r>
              <a:rPr lang="en-US" altLang="ko-KR" sz="2400" b="1" dirty="0" err="1">
                <a:latin typeface="Courier New" charset="0"/>
                <a:ea typeface="굴림" charset="-127"/>
                <a:cs typeface="굴림" charset="-127"/>
              </a:rPr>
              <a:t>x[i][j</a:t>
            </a:r>
            <a:r>
              <a:rPr lang="en-US" altLang="ko-KR" sz="2400" b="1" dirty="0">
                <a:latin typeface="Courier New" charset="0"/>
                <a:ea typeface="굴림" charset="-127"/>
                <a:cs typeface="굴림" charset="-127"/>
              </a:rPr>
              <a:t>];</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smtClean="0">
                <a:latin typeface="Courier New" charset="0"/>
                <a:ea typeface="굴림" charset="-127"/>
                <a:cs typeface="굴림" charset="-127"/>
              </a:rPr>
              <a:t>}</a:t>
            </a:r>
          </a:p>
          <a:p>
            <a:pPr lvl="1">
              <a:lnSpc>
                <a:spcPct val="80000"/>
              </a:lnSpc>
              <a:buFontTx/>
              <a:buNone/>
            </a:pPr>
            <a:r>
              <a:rPr lang="en-US" altLang="ko-KR" sz="2400" b="1" dirty="0" smtClean="0">
                <a:latin typeface="Courier New" charset="0"/>
                <a:ea typeface="굴림" charset="-127"/>
                <a:cs typeface="굴림" charset="-127"/>
              </a:rPr>
              <a:t>}</a:t>
            </a:r>
            <a:endParaRPr lang="en-US" altLang="ko-KR" sz="2400" b="1" dirty="0">
              <a:latin typeface="Courier New" charset="0"/>
              <a:ea typeface="굴림" charset="-127"/>
              <a:cs typeface="굴림" charset="-127"/>
            </a:endParaRPr>
          </a:p>
          <a:p>
            <a:pPr lvl="1">
              <a:lnSpc>
                <a:spcPct val="80000"/>
              </a:lnSpc>
            </a:pPr>
            <a:endParaRPr lang="en-US" altLang="ko-KR" sz="2400" dirty="0">
              <a:ea typeface="굴림" charset="-127"/>
              <a:cs typeface="굴림" charset="-127"/>
            </a:endParaRPr>
          </a:p>
          <a:p>
            <a:pPr lvl="1">
              <a:lnSpc>
                <a:spcPct val="80000"/>
              </a:lnSpc>
            </a:pPr>
            <a:endParaRPr lang="en-US" altLang="ko-KR" sz="2400" dirty="0" smtClean="0">
              <a:ea typeface="굴림" charset="-127"/>
              <a:cs typeface="굴림" charset="-127"/>
            </a:endParaRPr>
          </a:p>
          <a:p>
            <a:pPr lvl="1">
              <a:lnSpc>
                <a:spcPct val="80000"/>
              </a:lnSpc>
              <a:buFontTx/>
              <a:buNone/>
            </a:pP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M;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err="1" smtClean="0">
                <a:latin typeface="Courier New" charset="0"/>
                <a:ea typeface="굴림" charset="-127"/>
                <a:cs typeface="굴림" charset="-127"/>
              </a:rPr>
              <a:t>for</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&lt; N; </a:t>
            </a:r>
            <a:r>
              <a:rPr lang="en-US" altLang="ko-KR" sz="2400" b="1" dirty="0" err="1">
                <a:latin typeface="Courier New" charset="0"/>
                <a:ea typeface="굴림" charset="-127"/>
                <a:cs typeface="굴림" charset="-127"/>
              </a:rPr>
              <a:t>j</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smtClean="0">
                <a:latin typeface="Courier New" charset="0"/>
                <a:ea typeface="굴림" charset="-127"/>
                <a:cs typeface="굴림" charset="-127"/>
              </a:rPr>
              <a:t> </a:t>
            </a:r>
            <a:r>
              <a:rPr lang="en-US" altLang="ko-KR" sz="2400" b="1" dirty="0" err="1" smtClean="0">
                <a:latin typeface="Courier New" charset="0"/>
                <a:ea typeface="굴림" charset="-127"/>
                <a:cs typeface="굴림" charset="-127"/>
              </a:rPr>
              <a:t>x</a:t>
            </a:r>
            <a:r>
              <a:rPr lang="en-US" altLang="ko-KR" sz="2400" b="1" dirty="0" err="1">
                <a:latin typeface="Courier New" charset="0"/>
                <a:ea typeface="굴림" charset="-127"/>
                <a:cs typeface="굴림" charset="-127"/>
              </a:rPr>
              <a:t>[i][j</a:t>
            </a:r>
            <a:r>
              <a:rPr lang="en-US" altLang="ko-KR" sz="2400" b="1" dirty="0">
                <a:latin typeface="Courier New" charset="0"/>
                <a:ea typeface="굴림" charset="-127"/>
                <a:cs typeface="굴림" charset="-127"/>
              </a:rPr>
              <a:t>] = 2 * </a:t>
            </a:r>
            <a:r>
              <a:rPr lang="en-US" altLang="ko-KR" sz="2400" b="1" dirty="0" err="1">
                <a:latin typeface="Courier New" charset="0"/>
                <a:ea typeface="굴림" charset="-127"/>
                <a:cs typeface="굴림" charset="-127"/>
              </a:rPr>
              <a:t>x[i][j</a:t>
            </a:r>
            <a:r>
              <a:rPr lang="en-US" altLang="ko-KR" sz="2400" b="1" dirty="0">
                <a:latin typeface="Courier New" charset="0"/>
                <a:ea typeface="굴림" charset="-127"/>
                <a:cs typeface="굴림" charset="-127"/>
              </a:rPr>
              <a:t>];</a:t>
            </a:r>
            <a:r>
              <a:rPr lang="en-US" altLang="ko-KR" sz="2400" b="1" dirty="0" smtClean="0">
                <a:latin typeface="Courier New" charset="0"/>
                <a:ea typeface="굴림" charset="-127"/>
                <a:cs typeface="굴림" charset="-127"/>
              </a:rPr>
              <a:t/>
            </a:r>
            <a:br>
              <a:rPr lang="en-US" altLang="ko-KR" sz="2400" b="1" dirty="0" smtClean="0">
                <a:latin typeface="Courier New" charset="0"/>
                <a:ea typeface="굴림" charset="-127"/>
                <a:cs typeface="굴림" charset="-127"/>
              </a:rPr>
            </a:br>
            <a:r>
              <a:rPr lang="en-US" altLang="ko-KR" sz="2400" b="1" dirty="0" smtClean="0">
                <a:latin typeface="Courier New" charset="0"/>
                <a:ea typeface="굴림" charset="-127"/>
                <a:cs typeface="굴림" charset="-127"/>
              </a:rPr>
              <a:t>}</a:t>
            </a:r>
          </a:p>
          <a:p>
            <a:pPr lvl="1">
              <a:lnSpc>
                <a:spcPct val="80000"/>
              </a:lnSpc>
              <a:buFontTx/>
              <a:buNone/>
            </a:pPr>
            <a:r>
              <a:rPr lang="en-US" altLang="ko-KR" sz="2400" b="1" dirty="0" smtClean="0">
                <a:latin typeface="Courier New" charset="0"/>
                <a:ea typeface="굴림" charset="-127"/>
                <a:cs typeface="굴림" charset="-127"/>
              </a:rPr>
              <a:t>}</a:t>
            </a:r>
          </a:p>
          <a:p>
            <a:pPr lvl="1">
              <a:lnSpc>
                <a:spcPct val="80000"/>
              </a:lnSpc>
              <a:buFontTx/>
              <a:buNone/>
            </a:pPr>
            <a:endParaRPr lang="en-US" altLang="ko-KR" sz="2400" dirty="0">
              <a:latin typeface="Courier New" charset="0"/>
              <a:ea typeface="굴림" charset="-127"/>
              <a:cs typeface="굴림" charset="-127"/>
            </a:endParaRPr>
          </a:p>
        </p:txBody>
      </p:sp>
      <p:sp>
        <p:nvSpPr>
          <p:cNvPr id="1559556" name="AutoShape 4"/>
          <p:cNvSpPr>
            <a:spLocks noChangeArrowheads="1"/>
          </p:cNvSpPr>
          <p:nvPr/>
        </p:nvSpPr>
        <p:spPr bwMode="auto">
          <a:xfrm>
            <a:off x="2819400" y="2819400"/>
            <a:ext cx="485775" cy="442913"/>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6" name="TextBox 5"/>
          <p:cNvSpPr txBox="1"/>
          <p:nvPr/>
        </p:nvSpPr>
        <p:spPr>
          <a:xfrm>
            <a:off x="6172200" y="990600"/>
            <a:ext cx="2667000" cy="1569660"/>
          </a:xfrm>
          <a:prstGeom prst="rect">
            <a:avLst/>
          </a:prstGeom>
          <a:noFill/>
        </p:spPr>
        <p:txBody>
          <a:bodyPr wrap="square" rtlCol="0">
            <a:spAutoFit/>
          </a:bodyPr>
          <a:lstStyle/>
          <a:p>
            <a:r>
              <a:rPr lang="en-US" sz="3200" dirty="0" smtClean="0"/>
              <a:t>What kind of locality does this improve?</a:t>
            </a:r>
            <a:endParaRPr lang="en-US" sz="3200" dirty="0"/>
          </a:p>
        </p:txBody>
      </p:sp>
      <p:sp>
        <p:nvSpPr>
          <p:cNvPr id="8" name="TextBox 7"/>
          <p:cNvSpPr txBox="1"/>
          <p:nvPr/>
        </p:nvSpPr>
        <p:spPr>
          <a:xfrm>
            <a:off x="6248400" y="2743200"/>
            <a:ext cx="2369784" cy="2800767"/>
          </a:xfrm>
          <a:prstGeom prst="rect">
            <a:avLst/>
          </a:prstGeom>
          <a:noFill/>
        </p:spPr>
        <p:txBody>
          <a:bodyPr wrap="none" rtlCol="0">
            <a:spAutoFit/>
          </a:bodyPr>
          <a:lstStyle/>
          <a:p>
            <a:r>
              <a:rPr lang="en-US" sz="4400" b="1" dirty="0" smtClean="0">
                <a:ln>
                  <a:solidFill>
                    <a:schemeClr val="tx1"/>
                  </a:solidFill>
                </a:ln>
                <a:solidFill>
                  <a:srgbClr val="FF804F"/>
                </a:solidFill>
              </a:rPr>
              <a:t>Spatial</a:t>
            </a:r>
          </a:p>
          <a:p>
            <a:r>
              <a:rPr lang="en-US" sz="4400" b="1" dirty="0" smtClean="0">
                <a:ln>
                  <a:solidFill>
                    <a:schemeClr val="tx1"/>
                  </a:solidFill>
                </a:ln>
                <a:solidFill>
                  <a:srgbClr val="FFFF00"/>
                </a:solidFill>
              </a:rPr>
              <a:t>Temporal</a:t>
            </a:r>
          </a:p>
          <a:p>
            <a:r>
              <a:rPr lang="en-US" sz="4400" b="1" dirty="0" smtClean="0">
                <a:ln>
                  <a:solidFill>
                    <a:schemeClr val="tx1"/>
                  </a:solidFill>
                </a:ln>
                <a:solidFill>
                  <a:srgbClr val="FA61FF"/>
                </a:solidFill>
              </a:rPr>
              <a:t>Both</a:t>
            </a:r>
          </a:p>
          <a:p>
            <a:r>
              <a:rPr lang="en-US" sz="4400" b="1" dirty="0" smtClean="0">
                <a:ln>
                  <a:solidFill>
                    <a:schemeClr val="tx1"/>
                  </a:solidFill>
                </a:ln>
                <a:solidFill>
                  <a:srgbClr val="008000"/>
                </a:solidFill>
              </a:rPr>
              <a:t>Neither</a:t>
            </a:r>
            <a:endParaRPr lang="en-US" sz="4400" b="1" dirty="0">
              <a:ln>
                <a:solidFill>
                  <a:schemeClr val="tx1"/>
                </a:solidFill>
              </a:ln>
              <a:solidFill>
                <a:srgbClr val="008000"/>
              </a:solidFill>
            </a:endParaRPr>
          </a:p>
        </p:txBody>
      </p:sp>
      <p:sp>
        <p:nvSpPr>
          <p:cNvPr id="9" name="Rectangle 8"/>
          <p:cNvSpPr/>
          <p:nvPr/>
        </p:nvSpPr>
        <p:spPr>
          <a:xfrm>
            <a:off x="6248400" y="2895600"/>
            <a:ext cx="1905000" cy="609600"/>
          </a:xfrm>
          <a:prstGeom prst="rect">
            <a:avLst/>
          </a:prstGeom>
          <a:noFill/>
          <a:ln w="762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04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r>
              <a:rPr lang="en-US" altLang="ko-KR" smtClean="0"/>
              <a:t>Loop Fusion: Flashcard Quiz</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15</a:t>
            </a:fld>
            <a:endParaRPr lang="en-US"/>
          </a:p>
        </p:txBody>
      </p:sp>
      <p:grpSp>
        <p:nvGrpSpPr>
          <p:cNvPr id="2" name="Group 17"/>
          <p:cNvGrpSpPr/>
          <p:nvPr/>
        </p:nvGrpSpPr>
        <p:grpSpPr>
          <a:xfrm>
            <a:off x="-381000" y="1371600"/>
            <a:ext cx="5791200" cy="4267200"/>
            <a:chOff x="-152400" y="1295400"/>
            <a:chExt cx="4876800" cy="4267200"/>
          </a:xfrm>
        </p:grpSpPr>
        <p:sp>
          <p:nvSpPr>
            <p:cNvPr id="1561604" name="AutoShape 4"/>
            <p:cNvSpPr>
              <a:spLocks noChangeArrowheads="1"/>
            </p:cNvSpPr>
            <p:nvPr/>
          </p:nvSpPr>
          <p:spPr bwMode="auto">
            <a:xfrm>
              <a:off x="2057400" y="3367087"/>
              <a:ext cx="485775" cy="442913"/>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sz="2000"/>
            </a:p>
          </p:txBody>
        </p:sp>
        <p:sp>
          <p:nvSpPr>
            <p:cNvPr id="1561605" name="Rectangle 5"/>
            <p:cNvSpPr>
              <a:spLocks noChangeArrowheads="1"/>
            </p:cNvSpPr>
            <p:nvPr/>
          </p:nvSpPr>
          <p:spPr bwMode="auto">
            <a:xfrm>
              <a:off x="-152400" y="3962400"/>
              <a:ext cx="4876800" cy="1600200"/>
            </a:xfrm>
            <a:prstGeom prst="rect">
              <a:avLst/>
            </a:prstGeom>
            <a:noFill/>
            <a:ln w="9525">
              <a:noFill/>
              <a:miter lim="800000"/>
              <a:headEnd/>
              <a:tailEnd/>
            </a:ln>
            <a:effectLst/>
          </p:spPr>
          <p:txBody>
            <a:bodyPr lIns="92075" tIns="46038" rIns="92075" bIns="46038">
              <a:prstTxWarp prst="textNoShape">
                <a:avLst/>
              </a:prstTxWarp>
            </a:bodyPr>
            <a:lstStyle/>
            <a:p>
              <a:pPr marL="685800" lvl="1" indent="-228600" algn="l">
                <a:lnSpc>
                  <a:spcPct val="90000"/>
                </a:lnSpc>
                <a:spcBef>
                  <a:spcPct val="30000"/>
                </a:spcBef>
                <a:buSzPct val="100000"/>
              </a:pPr>
              <a:r>
                <a:rPr lang="en-US" altLang="ko-KR" sz="2400" b="1" dirty="0">
                  <a:latin typeface="Courier New" charset="0"/>
                  <a:ea typeface="굴림" charset="-127"/>
                  <a:cs typeface="굴림" charset="-127"/>
                </a:rPr>
                <a:t>  </a:t>
              </a:r>
              <a:r>
                <a:rPr lang="en-US" altLang="ko-KR" sz="2400" b="1" dirty="0" err="1">
                  <a:latin typeface="Courier New" charset="0"/>
                  <a:ea typeface="굴림" charset="-127"/>
                  <a:cs typeface="굴림" charset="-127"/>
                </a:rPr>
                <a:t>for(i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N;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err="1">
                  <a:latin typeface="Courier New" charset="0"/>
                  <a:ea typeface="굴림" charset="-127"/>
                  <a:cs typeface="굴림" charset="-127"/>
                </a:rPr>
                <a:t>a[i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b[i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c[i</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err="1">
                  <a:latin typeface="Courier New" charset="0"/>
                  <a:ea typeface="굴림" charset="-127"/>
                  <a:cs typeface="굴림" charset="-127"/>
                </a:rPr>
                <a:t>d[i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a[i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c[i</a:t>
              </a:r>
              <a:r>
                <a:rPr lang="en-US" altLang="ko-KR" sz="2400" b="1" dirty="0">
                  <a:latin typeface="Courier New" charset="0"/>
                  <a:ea typeface="굴림" charset="-127"/>
                  <a:cs typeface="굴림" charset="-127"/>
                </a:rPr>
                <a:t>];</a:t>
              </a:r>
              <a:endParaRPr lang="en-US" altLang="ko-KR" sz="2400" b="1" dirty="0">
                <a:ea typeface="굴림" charset="-127"/>
                <a:cs typeface="굴림" charset="-127"/>
              </a:endParaRPr>
            </a:p>
            <a:p>
              <a:pPr marL="685800" lvl="1" indent="-228600" algn="l">
                <a:lnSpc>
                  <a:spcPct val="90000"/>
                </a:lnSpc>
                <a:spcBef>
                  <a:spcPct val="30000"/>
                </a:spcBef>
                <a:buSzPct val="100000"/>
              </a:pPr>
              <a:r>
                <a:rPr lang="en-US" altLang="ko-KR" sz="2400" b="1" dirty="0" smtClean="0">
                  <a:latin typeface="Courier New" charset="0"/>
                  <a:ea typeface="굴림" charset="-127"/>
                  <a:cs typeface="굴림" charset="-127"/>
                </a:rPr>
                <a:t> }</a:t>
              </a:r>
              <a:endParaRPr lang="en-US" altLang="ko-KR" sz="2400" i="1" dirty="0">
                <a:ea typeface="굴림" charset="-127"/>
                <a:cs typeface="굴림" charset="-127"/>
              </a:endParaRPr>
            </a:p>
          </p:txBody>
        </p:sp>
        <p:sp>
          <p:nvSpPr>
            <p:cNvPr id="17" name="Rectangle 3"/>
            <p:cNvSpPr txBox="1">
              <a:spLocks noChangeArrowheads="1"/>
            </p:cNvSpPr>
            <p:nvPr/>
          </p:nvSpPr>
          <p:spPr>
            <a:xfrm>
              <a:off x="152400" y="1295400"/>
              <a:ext cx="4495800" cy="1752600"/>
            </a:xfrm>
            <a:prstGeom prst="rect">
              <a:avLst/>
            </a:prstGeom>
            <a:ln/>
          </p:spPr>
          <p:txBody>
            <a:bodyPr vert="horz" lIns="91440" tIns="45720" rIns="91440" bIns="45720" rtlCol="0">
              <a:noAutofit/>
            </a:bodyPr>
            <a:lstStyle/>
            <a:p>
              <a:pPr marL="742950" marR="0" lvl="1" indent="-285750" algn="l" defTabSz="457200" rtl="0" eaLnBrk="1" fontAlgn="auto" latinLnBrk="0" hangingPunct="1">
                <a:lnSpc>
                  <a:spcPct val="100000"/>
                </a:lnSpc>
                <a:spcBef>
                  <a:spcPct val="20000"/>
                </a:spcBef>
                <a:spcAft>
                  <a:spcPts val="0"/>
                </a:spcAft>
                <a:buClrTx/>
                <a:buSzTx/>
                <a:buFontTx/>
                <a:buNone/>
                <a:tabLst/>
                <a:defRPr/>
              </a:pP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for(i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=0;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&lt; N;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b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b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a[i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b[i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c[i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b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br>
              <a:endPar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endParaRPr>
            </a:p>
            <a:p>
              <a:pPr marL="742950" marR="0" lvl="1" indent="-285750" algn="l" defTabSz="457200" rtl="0" eaLnBrk="1" fontAlgn="auto" latinLnBrk="0" hangingPunct="1">
                <a:lnSpc>
                  <a:spcPct val="100000"/>
                </a:lnSpc>
                <a:spcBef>
                  <a:spcPct val="20000"/>
                </a:spcBef>
                <a:spcAft>
                  <a:spcPts val="0"/>
                </a:spcAft>
                <a:buClrTx/>
                <a:buSzTx/>
                <a:buFontTx/>
                <a:buNone/>
                <a:tabLst/>
                <a:defRPr/>
              </a:pP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for(i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=0;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&lt; N;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p>
            <a:p>
              <a:pPr marL="742950" marR="0" lvl="1" indent="-285750" algn="l" defTabSz="457200" rtl="0" eaLnBrk="1" fontAlgn="auto" latinLnBrk="0" hangingPunct="1">
                <a:lnSpc>
                  <a:spcPct val="100000"/>
                </a:lnSpc>
                <a:spcBef>
                  <a:spcPct val="20000"/>
                </a:spcBef>
                <a:spcAft>
                  <a:spcPts val="0"/>
                </a:spcAft>
                <a:buClrTx/>
                <a:buSzTx/>
                <a:buFontTx/>
                <a:buNone/>
                <a:tabLst/>
                <a:defRPr/>
              </a:pP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d[i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a[i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c[i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endParaRPr kumimoji="0" lang="en-US" altLang="ko-KR" sz="2400" b="0" i="1" u="none" strike="noStrike" kern="1200" cap="none" spc="0" normalizeH="0" baseline="0" noProof="0" dirty="0">
                <a:ln>
                  <a:noFill/>
                </a:ln>
                <a:solidFill>
                  <a:schemeClr val="tx1"/>
                </a:solidFill>
                <a:effectLst/>
                <a:uLnTx/>
                <a:uFillTx/>
                <a:latin typeface="+mn-lt"/>
                <a:ea typeface="굴림" charset="-127"/>
                <a:cs typeface="굴림" charset="-127"/>
              </a:endParaRPr>
            </a:p>
          </p:txBody>
        </p:sp>
      </p:grpSp>
      <p:sp>
        <p:nvSpPr>
          <p:cNvPr id="19" name="TextBox 18"/>
          <p:cNvSpPr txBox="1"/>
          <p:nvPr/>
        </p:nvSpPr>
        <p:spPr>
          <a:xfrm>
            <a:off x="5715000" y="1295400"/>
            <a:ext cx="2667000" cy="1569660"/>
          </a:xfrm>
          <a:prstGeom prst="rect">
            <a:avLst/>
          </a:prstGeom>
          <a:noFill/>
        </p:spPr>
        <p:txBody>
          <a:bodyPr wrap="square" rtlCol="0">
            <a:spAutoFit/>
          </a:bodyPr>
          <a:lstStyle/>
          <a:p>
            <a:r>
              <a:rPr lang="en-US" sz="3200" dirty="0" smtClean="0"/>
              <a:t>What kind of locality does this improve?</a:t>
            </a:r>
            <a:endParaRPr lang="en-US" sz="3200" dirty="0"/>
          </a:p>
        </p:txBody>
      </p:sp>
      <p:sp>
        <p:nvSpPr>
          <p:cNvPr id="20" name="TextBox 19"/>
          <p:cNvSpPr txBox="1"/>
          <p:nvPr/>
        </p:nvSpPr>
        <p:spPr>
          <a:xfrm>
            <a:off x="5791200" y="3048000"/>
            <a:ext cx="2369784" cy="2800767"/>
          </a:xfrm>
          <a:prstGeom prst="rect">
            <a:avLst/>
          </a:prstGeom>
          <a:noFill/>
        </p:spPr>
        <p:txBody>
          <a:bodyPr wrap="none" rtlCol="0">
            <a:spAutoFit/>
          </a:bodyPr>
          <a:lstStyle/>
          <a:p>
            <a:r>
              <a:rPr lang="en-US" sz="4400" b="1" dirty="0" smtClean="0">
                <a:ln>
                  <a:solidFill>
                    <a:schemeClr val="tx1"/>
                  </a:solidFill>
                </a:ln>
                <a:solidFill>
                  <a:srgbClr val="FF804F"/>
                </a:solidFill>
              </a:rPr>
              <a:t>Spatial</a:t>
            </a:r>
          </a:p>
          <a:p>
            <a:r>
              <a:rPr lang="en-US" sz="4400" b="1" dirty="0" smtClean="0">
                <a:ln>
                  <a:solidFill>
                    <a:schemeClr val="tx1"/>
                  </a:solidFill>
                </a:ln>
                <a:solidFill>
                  <a:srgbClr val="FFFF00"/>
                </a:solidFill>
              </a:rPr>
              <a:t>Temporal</a:t>
            </a:r>
          </a:p>
          <a:p>
            <a:r>
              <a:rPr lang="en-US" sz="4400" b="1" dirty="0" smtClean="0">
                <a:ln>
                  <a:solidFill>
                    <a:schemeClr val="tx1"/>
                  </a:solidFill>
                </a:ln>
                <a:solidFill>
                  <a:srgbClr val="FA61FF"/>
                </a:solidFill>
              </a:rPr>
              <a:t>Both</a:t>
            </a:r>
          </a:p>
          <a:p>
            <a:r>
              <a:rPr lang="en-US" sz="4400" b="1" dirty="0" smtClean="0">
                <a:ln>
                  <a:solidFill>
                    <a:schemeClr val="tx1"/>
                  </a:solidFill>
                </a:ln>
                <a:solidFill>
                  <a:srgbClr val="008000"/>
                </a:solidFill>
              </a:rPr>
              <a:t>Neither</a:t>
            </a:r>
            <a:endParaRPr lang="en-US" sz="4400" b="1" dirty="0">
              <a:ln>
                <a:solidFill>
                  <a:schemeClr val="tx1"/>
                </a:solidFill>
              </a:ln>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r>
              <a:rPr lang="en-US" altLang="ko-KR" smtClean="0"/>
              <a:t>Loop Fusion: Flashcard Quiz</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16</a:t>
            </a:fld>
            <a:endParaRPr lang="en-US"/>
          </a:p>
        </p:txBody>
      </p:sp>
      <p:grpSp>
        <p:nvGrpSpPr>
          <p:cNvPr id="2" name="Group 17"/>
          <p:cNvGrpSpPr/>
          <p:nvPr/>
        </p:nvGrpSpPr>
        <p:grpSpPr>
          <a:xfrm>
            <a:off x="-381000" y="1371600"/>
            <a:ext cx="5791200" cy="4267200"/>
            <a:chOff x="-152400" y="1295400"/>
            <a:chExt cx="4876800" cy="4267200"/>
          </a:xfrm>
        </p:grpSpPr>
        <p:sp>
          <p:nvSpPr>
            <p:cNvPr id="1561604" name="AutoShape 4"/>
            <p:cNvSpPr>
              <a:spLocks noChangeArrowheads="1"/>
            </p:cNvSpPr>
            <p:nvPr/>
          </p:nvSpPr>
          <p:spPr bwMode="auto">
            <a:xfrm>
              <a:off x="2057400" y="3367087"/>
              <a:ext cx="485775" cy="442913"/>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sz="2000"/>
            </a:p>
          </p:txBody>
        </p:sp>
        <p:sp>
          <p:nvSpPr>
            <p:cNvPr id="1561605" name="Rectangle 5"/>
            <p:cNvSpPr>
              <a:spLocks noChangeArrowheads="1"/>
            </p:cNvSpPr>
            <p:nvPr/>
          </p:nvSpPr>
          <p:spPr bwMode="auto">
            <a:xfrm>
              <a:off x="-152400" y="3962400"/>
              <a:ext cx="4876800" cy="1600200"/>
            </a:xfrm>
            <a:prstGeom prst="rect">
              <a:avLst/>
            </a:prstGeom>
            <a:noFill/>
            <a:ln w="9525">
              <a:noFill/>
              <a:miter lim="800000"/>
              <a:headEnd/>
              <a:tailEnd/>
            </a:ln>
            <a:effectLst/>
          </p:spPr>
          <p:txBody>
            <a:bodyPr lIns="92075" tIns="46038" rIns="92075" bIns="46038">
              <a:prstTxWarp prst="textNoShape">
                <a:avLst/>
              </a:prstTxWarp>
            </a:bodyPr>
            <a:lstStyle/>
            <a:p>
              <a:pPr marL="685800" lvl="1" indent="-228600" algn="l">
                <a:lnSpc>
                  <a:spcPct val="90000"/>
                </a:lnSpc>
                <a:spcBef>
                  <a:spcPct val="30000"/>
                </a:spcBef>
                <a:buSzPct val="100000"/>
              </a:pPr>
              <a:r>
                <a:rPr lang="en-US" altLang="ko-KR" sz="2400" b="1" dirty="0">
                  <a:latin typeface="Courier New" charset="0"/>
                  <a:ea typeface="굴림" charset="-127"/>
                  <a:cs typeface="굴림" charset="-127"/>
                </a:rPr>
                <a:t>  </a:t>
              </a:r>
              <a:r>
                <a:rPr lang="en-US" altLang="ko-KR" sz="2400" b="1" dirty="0" err="1">
                  <a:latin typeface="Courier New" charset="0"/>
                  <a:ea typeface="굴림" charset="-127"/>
                  <a:cs typeface="굴림" charset="-127"/>
                </a:rPr>
                <a:t>for(i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N;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err="1">
                  <a:latin typeface="Courier New" charset="0"/>
                  <a:ea typeface="굴림" charset="-127"/>
                  <a:cs typeface="굴림" charset="-127"/>
                </a:rPr>
                <a:t>a[i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b[i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c[i</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r>
                <a:rPr lang="en-US" altLang="ko-KR" sz="2400" b="1" dirty="0" err="1">
                  <a:latin typeface="Courier New" charset="0"/>
                  <a:ea typeface="굴림" charset="-127"/>
                  <a:cs typeface="굴림" charset="-127"/>
                </a:rPr>
                <a:t>d[i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a[i</a:t>
              </a:r>
              <a:r>
                <a:rPr lang="en-US" altLang="ko-KR" sz="2400" b="1" dirty="0">
                  <a:latin typeface="Courier New" charset="0"/>
                  <a:ea typeface="굴림" charset="-127"/>
                  <a:cs typeface="굴림" charset="-127"/>
                </a:rPr>
                <a:t>] * </a:t>
              </a:r>
              <a:r>
                <a:rPr lang="en-US" altLang="ko-KR" sz="2400" b="1" dirty="0" err="1">
                  <a:latin typeface="Courier New" charset="0"/>
                  <a:ea typeface="굴림" charset="-127"/>
                  <a:cs typeface="굴림" charset="-127"/>
                </a:rPr>
                <a:t>c[i</a:t>
              </a:r>
              <a:r>
                <a:rPr lang="en-US" altLang="ko-KR" sz="2400" b="1" dirty="0">
                  <a:latin typeface="Courier New" charset="0"/>
                  <a:ea typeface="굴림" charset="-127"/>
                  <a:cs typeface="굴림" charset="-127"/>
                </a:rPr>
                <a:t>];</a:t>
              </a:r>
              <a:endParaRPr lang="en-US" altLang="ko-KR" sz="2400" b="1" dirty="0">
                <a:ea typeface="굴림" charset="-127"/>
                <a:cs typeface="굴림" charset="-127"/>
              </a:endParaRPr>
            </a:p>
            <a:p>
              <a:pPr marL="685800" lvl="1" indent="-228600" algn="l">
                <a:lnSpc>
                  <a:spcPct val="90000"/>
                </a:lnSpc>
                <a:spcBef>
                  <a:spcPct val="30000"/>
                </a:spcBef>
                <a:buSzPct val="100000"/>
              </a:pPr>
              <a:r>
                <a:rPr lang="en-US" altLang="ko-KR" sz="2400" b="1" dirty="0" smtClean="0">
                  <a:latin typeface="Courier New" charset="0"/>
                  <a:ea typeface="굴림" charset="-127"/>
                  <a:cs typeface="굴림" charset="-127"/>
                </a:rPr>
                <a:t> }</a:t>
              </a:r>
              <a:endParaRPr lang="en-US" altLang="ko-KR" sz="2400" i="1" dirty="0">
                <a:ea typeface="굴림" charset="-127"/>
                <a:cs typeface="굴림" charset="-127"/>
              </a:endParaRPr>
            </a:p>
          </p:txBody>
        </p:sp>
        <p:sp>
          <p:nvSpPr>
            <p:cNvPr id="17" name="Rectangle 3"/>
            <p:cNvSpPr txBox="1">
              <a:spLocks noChangeArrowheads="1"/>
            </p:cNvSpPr>
            <p:nvPr/>
          </p:nvSpPr>
          <p:spPr>
            <a:xfrm>
              <a:off x="152400" y="1295400"/>
              <a:ext cx="4495800" cy="1752600"/>
            </a:xfrm>
            <a:prstGeom prst="rect">
              <a:avLst/>
            </a:prstGeom>
            <a:ln/>
          </p:spPr>
          <p:txBody>
            <a:bodyPr vert="horz" lIns="91440" tIns="45720" rIns="91440" bIns="45720" rtlCol="0">
              <a:noAutofit/>
            </a:bodyPr>
            <a:lstStyle/>
            <a:p>
              <a:pPr marL="742950" marR="0" lvl="1" indent="-285750" algn="l" defTabSz="457200" rtl="0" eaLnBrk="1" fontAlgn="auto" latinLnBrk="0" hangingPunct="1">
                <a:lnSpc>
                  <a:spcPct val="100000"/>
                </a:lnSpc>
                <a:spcBef>
                  <a:spcPct val="20000"/>
                </a:spcBef>
                <a:spcAft>
                  <a:spcPts val="0"/>
                </a:spcAft>
                <a:buClrTx/>
                <a:buSzTx/>
                <a:buFontTx/>
                <a:buNone/>
                <a:tabLst/>
                <a:defRPr/>
              </a:pP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for(i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=0;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&lt; N;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b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b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a[i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b[i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c[i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b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br>
              <a:endPar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endParaRPr>
            </a:p>
            <a:p>
              <a:pPr marL="742950" marR="0" lvl="1" indent="-285750" algn="l" defTabSz="457200" rtl="0" eaLnBrk="1" fontAlgn="auto" latinLnBrk="0" hangingPunct="1">
                <a:lnSpc>
                  <a:spcPct val="100000"/>
                </a:lnSpc>
                <a:spcBef>
                  <a:spcPct val="20000"/>
                </a:spcBef>
                <a:spcAft>
                  <a:spcPts val="0"/>
                </a:spcAft>
                <a:buClrTx/>
                <a:buSzTx/>
                <a:buFontTx/>
                <a:buNone/>
                <a:tabLst/>
                <a:defRPr/>
              </a:pP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for(i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=0;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&lt; N;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p>
            <a:p>
              <a:pPr marL="742950" marR="0" lvl="1" indent="-285750" algn="l" defTabSz="457200" rtl="0" eaLnBrk="1" fontAlgn="auto" latinLnBrk="0" hangingPunct="1">
                <a:lnSpc>
                  <a:spcPct val="100000"/>
                </a:lnSpc>
                <a:spcBef>
                  <a:spcPct val="20000"/>
                </a:spcBef>
                <a:spcAft>
                  <a:spcPts val="0"/>
                </a:spcAft>
                <a:buClrTx/>
                <a:buSzTx/>
                <a:buFontTx/>
                <a:buNone/>
                <a:tabLst/>
                <a:defRPr/>
              </a:pP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d[i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a[i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 * </a:t>
              </a:r>
              <a:r>
                <a:rPr kumimoji="0" lang="en-US" altLang="ko-KR" sz="2400" b="1" i="0" u="none" strike="noStrike" kern="1200" cap="none" spc="0" normalizeH="0" baseline="0" noProof="0" dirty="0" err="1" smtClean="0">
                  <a:ln>
                    <a:noFill/>
                  </a:ln>
                  <a:solidFill>
                    <a:schemeClr val="tx1"/>
                  </a:solidFill>
                  <a:effectLst/>
                  <a:uLnTx/>
                  <a:uFillTx/>
                  <a:latin typeface="Courier New" charset="0"/>
                  <a:ea typeface="굴림" charset="-127"/>
                  <a:cs typeface="굴림" charset="-127"/>
                </a:rPr>
                <a:t>c[i</a:t>
              </a:r>
              <a:r>
                <a:rPr kumimoji="0" lang="en-US" altLang="ko-KR" sz="2400" b="1" i="0" u="none" strike="noStrike" kern="1200" cap="none" spc="0" normalizeH="0" baseline="0" noProof="0" dirty="0" smtClean="0">
                  <a:ln>
                    <a:noFill/>
                  </a:ln>
                  <a:solidFill>
                    <a:schemeClr val="tx1"/>
                  </a:solidFill>
                  <a:effectLst/>
                  <a:uLnTx/>
                  <a:uFillTx/>
                  <a:latin typeface="Courier New" charset="0"/>
                  <a:ea typeface="굴림" charset="-127"/>
                  <a:cs typeface="굴림" charset="-127"/>
                </a:rPr>
                <a:t>];</a:t>
              </a:r>
              <a:endParaRPr kumimoji="0" lang="en-US" altLang="ko-KR" sz="2400" b="0" i="1" u="none" strike="noStrike" kern="1200" cap="none" spc="0" normalizeH="0" baseline="0" noProof="0" dirty="0">
                <a:ln>
                  <a:noFill/>
                </a:ln>
                <a:solidFill>
                  <a:schemeClr val="tx1"/>
                </a:solidFill>
                <a:effectLst/>
                <a:uLnTx/>
                <a:uFillTx/>
                <a:latin typeface="+mn-lt"/>
                <a:ea typeface="굴림" charset="-127"/>
                <a:cs typeface="굴림" charset="-127"/>
              </a:endParaRPr>
            </a:p>
          </p:txBody>
        </p:sp>
      </p:grpSp>
      <p:sp>
        <p:nvSpPr>
          <p:cNvPr id="19" name="TextBox 18"/>
          <p:cNvSpPr txBox="1"/>
          <p:nvPr/>
        </p:nvSpPr>
        <p:spPr>
          <a:xfrm>
            <a:off x="5715000" y="1295400"/>
            <a:ext cx="2667000" cy="1569660"/>
          </a:xfrm>
          <a:prstGeom prst="rect">
            <a:avLst/>
          </a:prstGeom>
          <a:noFill/>
        </p:spPr>
        <p:txBody>
          <a:bodyPr wrap="square" rtlCol="0">
            <a:spAutoFit/>
          </a:bodyPr>
          <a:lstStyle/>
          <a:p>
            <a:r>
              <a:rPr lang="en-US" sz="3200" dirty="0" smtClean="0"/>
              <a:t>What kind of locality does this improve?</a:t>
            </a:r>
            <a:endParaRPr lang="en-US" sz="3200" dirty="0"/>
          </a:p>
        </p:txBody>
      </p:sp>
      <p:sp>
        <p:nvSpPr>
          <p:cNvPr id="20" name="TextBox 19"/>
          <p:cNvSpPr txBox="1"/>
          <p:nvPr/>
        </p:nvSpPr>
        <p:spPr>
          <a:xfrm>
            <a:off x="5791200" y="3048000"/>
            <a:ext cx="2369784" cy="2800767"/>
          </a:xfrm>
          <a:prstGeom prst="rect">
            <a:avLst/>
          </a:prstGeom>
          <a:noFill/>
        </p:spPr>
        <p:txBody>
          <a:bodyPr wrap="none" rtlCol="0">
            <a:spAutoFit/>
          </a:bodyPr>
          <a:lstStyle/>
          <a:p>
            <a:r>
              <a:rPr lang="en-US" sz="4400" b="1" dirty="0" smtClean="0">
                <a:ln>
                  <a:solidFill>
                    <a:schemeClr val="tx1"/>
                  </a:solidFill>
                </a:ln>
                <a:solidFill>
                  <a:srgbClr val="FF804F"/>
                </a:solidFill>
              </a:rPr>
              <a:t>Spatial</a:t>
            </a:r>
          </a:p>
          <a:p>
            <a:r>
              <a:rPr lang="en-US" sz="4400" b="1" dirty="0" smtClean="0">
                <a:ln>
                  <a:solidFill>
                    <a:schemeClr val="tx1"/>
                  </a:solidFill>
                </a:ln>
                <a:solidFill>
                  <a:srgbClr val="FFFF00"/>
                </a:solidFill>
              </a:rPr>
              <a:t>Temporal</a:t>
            </a:r>
          </a:p>
          <a:p>
            <a:r>
              <a:rPr lang="en-US" sz="4400" b="1" dirty="0" smtClean="0">
                <a:ln>
                  <a:solidFill>
                    <a:schemeClr val="tx1"/>
                  </a:solidFill>
                </a:ln>
                <a:solidFill>
                  <a:srgbClr val="FA61FF"/>
                </a:solidFill>
              </a:rPr>
              <a:t>Both</a:t>
            </a:r>
          </a:p>
          <a:p>
            <a:r>
              <a:rPr lang="en-US" sz="4400" b="1" dirty="0" smtClean="0">
                <a:ln>
                  <a:solidFill>
                    <a:schemeClr val="tx1"/>
                  </a:solidFill>
                </a:ln>
                <a:solidFill>
                  <a:srgbClr val="008000"/>
                </a:solidFill>
              </a:rPr>
              <a:t>Neither</a:t>
            </a:r>
            <a:endParaRPr lang="en-US" sz="4400" b="1" dirty="0">
              <a:ln>
                <a:solidFill>
                  <a:schemeClr val="tx1"/>
                </a:solidFill>
              </a:ln>
              <a:solidFill>
                <a:srgbClr val="008000"/>
              </a:solidFill>
            </a:endParaRPr>
          </a:p>
        </p:txBody>
      </p:sp>
      <p:sp>
        <p:nvSpPr>
          <p:cNvPr id="3" name="Rectangle 2"/>
          <p:cNvSpPr/>
          <p:nvPr/>
        </p:nvSpPr>
        <p:spPr>
          <a:xfrm>
            <a:off x="5715000" y="4572000"/>
            <a:ext cx="1447800" cy="533400"/>
          </a:xfrm>
          <a:prstGeom prst="rect">
            <a:avLst/>
          </a:prstGeom>
          <a:noFill/>
          <a:ln w="762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49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smtClean="0"/>
              <a:t>Cache Blocking (aka Cache Tiling)</a:t>
            </a:r>
            <a:endParaRPr lang="en-US" dirty="0"/>
          </a:p>
        </p:txBody>
      </p:sp>
      <p:sp>
        <p:nvSpPr>
          <p:cNvPr id="424963" name="Rectangle 3"/>
          <p:cNvSpPr>
            <a:spLocks noGrp="1" noChangeArrowheads="1"/>
          </p:cNvSpPr>
          <p:nvPr>
            <p:ph type="body" idx="1"/>
          </p:nvPr>
        </p:nvSpPr>
        <p:spPr>
          <a:xfrm>
            <a:off x="685800" y="1447800"/>
            <a:ext cx="7797800" cy="4724400"/>
          </a:xfrm>
        </p:spPr>
        <p:txBody>
          <a:bodyPr>
            <a:normAutofit/>
          </a:bodyPr>
          <a:lstStyle/>
          <a:p>
            <a:r>
              <a:rPr lang="en-US" sz="2400" dirty="0" smtClean="0"/>
              <a:t>“Shrink” problem by performing multiple iterations within smaller cache blocks</a:t>
            </a:r>
          </a:p>
          <a:p>
            <a:endParaRPr lang="en-US" sz="2400" dirty="0" smtClean="0"/>
          </a:p>
          <a:p>
            <a:r>
              <a:rPr lang="en-US" sz="2400" dirty="0" smtClean="0"/>
              <a:t>Also known as cache </a:t>
            </a:r>
            <a:r>
              <a:rPr lang="en-US" sz="2400" i="1" dirty="0" smtClean="0"/>
              <a:t>tiling</a:t>
            </a:r>
          </a:p>
          <a:p>
            <a:r>
              <a:rPr lang="en-US" sz="2400" dirty="0" smtClean="0"/>
              <a:t>Don’t confuse term “cache blocking” with:</a:t>
            </a:r>
          </a:p>
          <a:p>
            <a:pPr lvl="1"/>
            <a:r>
              <a:rPr lang="en-US" sz="2000" dirty="0"/>
              <a:t>C</a:t>
            </a:r>
            <a:r>
              <a:rPr lang="en-US" sz="2000" dirty="0" smtClean="0"/>
              <a:t>ache blocks, i.e., individual cache entries or lines</a:t>
            </a:r>
          </a:p>
          <a:p>
            <a:pPr lvl="1"/>
            <a:r>
              <a:rPr lang="en-US" sz="2000" dirty="0" smtClean="0"/>
              <a:t>(Or later, blocking versus non-blocking caches)</a:t>
            </a:r>
          </a:p>
          <a:p>
            <a:endParaRPr lang="en-US" sz="2400" dirty="0" smtClean="0"/>
          </a:p>
          <a:p>
            <a:r>
              <a:rPr lang="en-US" sz="2400" dirty="0" smtClean="0"/>
              <a:t>Use Matrix Multiply as example: Lab #7</a:t>
            </a:r>
          </a:p>
          <a:p>
            <a:endParaRPr lang="en-US" sz="2400" dirty="0"/>
          </a:p>
        </p:txBody>
      </p:sp>
      <p:sp>
        <p:nvSpPr>
          <p:cNvPr id="4" name="Date Placeholder 3"/>
          <p:cNvSpPr>
            <a:spLocks noGrp="1"/>
          </p:cNvSpPr>
          <p:nvPr>
            <p:ph type="dt" sz="half" idx="10"/>
          </p:nvPr>
        </p:nvSpPr>
        <p:spPr/>
        <p:txBody>
          <a:bodyPr/>
          <a:lstStyle/>
          <a:p>
            <a:fld id="{AEF2361F-3188-2C4C-876A-3001D4C44E2A}" type="datetime1">
              <a:rPr lang="en-US" smtClean="0"/>
              <a:pPr/>
              <a:t>10/10/13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4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49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49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49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4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lide Number Placeholder 3"/>
          <p:cNvSpPr>
            <a:spLocks noGrp="1"/>
          </p:cNvSpPr>
          <p:nvPr>
            <p:ph type="sldNum" sz="quarter" idx="10"/>
          </p:nvPr>
        </p:nvSpPr>
        <p:spPr/>
        <p:txBody>
          <a:bodyPr/>
          <a:lstStyle/>
          <a:p>
            <a:fld id="{C47DE788-7C43-AD46-BFD3-2B53D15959C0}" type="slidenum">
              <a:rPr lang="he-IL"/>
              <a:pPr/>
              <a:t>18</a:t>
            </a:fld>
            <a:endParaRPr lang="he-IL"/>
          </a:p>
        </p:txBody>
      </p:sp>
      <p:grpSp>
        <p:nvGrpSpPr>
          <p:cNvPr id="2" name="Group 4"/>
          <p:cNvGrpSpPr>
            <a:grpSpLocks/>
          </p:cNvGrpSpPr>
          <p:nvPr/>
        </p:nvGrpSpPr>
        <p:grpSpPr bwMode="auto">
          <a:xfrm>
            <a:off x="3088089" y="2203450"/>
            <a:ext cx="2405062" cy="2016125"/>
            <a:chOff x="1680" y="816"/>
            <a:chExt cx="2129" cy="1743"/>
          </a:xfrm>
        </p:grpSpPr>
        <p:grpSp>
          <p:nvGrpSpPr>
            <p:cNvPr id="3" name="Group 5"/>
            <p:cNvGrpSpPr>
              <a:grpSpLocks/>
            </p:cNvGrpSpPr>
            <p:nvPr/>
          </p:nvGrpSpPr>
          <p:grpSpPr bwMode="auto">
            <a:xfrm>
              <a:off x="1680" y="816"/>
              <a:ext cx="2129" cy="218"/>
              <a:chOff x="833" y="15932"/>
              <a:chExt cx="2129" cy="218"/>
            </a:xfrm>
          </p:grpSpPr>
          <p:sp>
            <p:nvSpPr>
              <p:cNvPr id="374790" name="Rectangle 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1" name="Rectangle 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2" name="Rectangle 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3" name="Rectangle 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4" name="Rectangle 1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5" name="Rectangle 1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6" name="Rectangle 1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7" name="Rectangle 1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4" name="Group 14"/>
            <p:cNvGrpSpPr>
              <a:grpSpLocks/>
            </p:cNvGrpSpPr>
            <p:nvPr/>
          </p:nvGrpSpPr>
          <p:grpSpPr bwMode="auto">
            <a:xfrm>
              <a:off x="1680" y="1034"/>
              <a:ext cx="2129" cy="218"/>
              <a:chOff x="833" y="15932"/>
              <a:chExt cx="2129" cy="218"/>
            </a:xfrm>
          </p:grpSpPr>
          <p:sp>
            <p:nvSpPr>
              <p:cNvPr id="374799" name="Rectangle 1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0" name="Rectangle 1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1" name="Rectangle 1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2" name="Rectangle 1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3" name="Rectangle 1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4" name="Rectangle 2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5" name="Rectangle 2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6" name="Rectangle 2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5" name="Group 23"/>
            <p:cNvGrpSpPr>
              <a:grpSpLocks/>
            </p:cNvGrpSpPr>
            <p:nvPr/>
          </p:nvGrpSpPr>
          <p:grpSpPr bwMode="auto">
            <a:xfrm>
              <a:off x="1680" y="1252"/>
              <a:ext cx="2129" cy="218"/>
              <a:chOff x="833" y="15932"/>
              <a:chExt cx="2129" cy="218"/>
            </a:xfrm>
          </p:grpSpPr>
          <p:sp>
            <p:nvSpPr>
              <p:cNvPr id="374808" name="Rectangle 2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9" name="Rectangle 2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0" name="Rectangle 2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1" name="Rectangle 2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2" name="Rectangle 2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3" name="Rectangle 2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4" name="Rectangle 3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5" name="Rectangle 3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6" name="Group 32"/>
            <p:cNvGrpSpPr>
              <a:grpSpLocks/>
            </p:cNvGrpSpPr>
            <p:nvPr/>
          </p:nvGrpSpPr>
          <p:grpSpPr bwMode="auto">
            <a:xfrm>
              <a:off x="1680" y="1470"/>
              <a:ext cx="2129" cy="218"/>
              <a:chOff x="833" y="15932"/>
              <a:chExt cx="2129" cy="218"/>
            </a:xfrm>
          </p:grpSpPr>
          <p:sp>
            <p:nvSpPr>
              <p:cNvPr id="374817" name="Rectangle 3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8" name="Rectangle 3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9" name="Rectangle 3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0" name="Rectangle 3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1" name="Rectangle 3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2" name="Rectangle 3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3" name="Rectangle 3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4" name="Rectangle 4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7" name="Group 41"/>
            <p:cNvGrpSpPr>
              <a:grpSpLocks/>
            </p:cNvGrpSpPr>
            <p:nvPr/>
          </p:nvGrpSpPr>
          <p:grpSpPr bwMode="auto">
            <a:xfrm>
              <a:off x="1680" y="1688"/>
              <a:ext cx="2129" cy="218"/>
              <a:chOff x="833" y="15932"/>
              <a:chExt cx="2129" cy="218"/>
            </a:xfrm>
          </p:grpSpPr>
          <p:sp>
            <p:nvSpPr>
              <p:cNvPr id="374826" name="Rectangle 4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7" name="Rectangle 4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8" name="Rectangle 4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9" name="Rectangle 4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0" name="Rectangle 4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1" name="Rectangle 4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2" name="Rectangle 4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3" name="Rectangle 4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8" name="Group 50"/>
            <p:cNvGrpSpPr>
              <a:grpSpLocks/>
            </p:cNvGrpSpPr>
            <p:nvPr/>
          </p:nvGrpSpPr>
          <p:grpSpPr bwMode="auto">
            <a:xfrm>
              <a:off x="1680" y="1905"/>
              <a:ext cx="2129" cy="218"/>
              <a:chOff x="833" y="15932"/>
              <a:chExt cx="2129" cy="218"/>
            </a:xfrm>
          </p:grpSpPr>
          <p:sp>
            <p:nvSpPr>
              <p:cNvPr id="374835" name="Rectangle 5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6" name="Rectangle 5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7" name="Rectangle 5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8" name="Rectangle 5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9" name="Rectangle 5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0" name="Rectangle 5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1" name="Rectangle 5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2" name="Rectangle 5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9" name="Group 59"/>
            <p:cNvGrpSpPr>
              <a:grpSpLocks/>
            </p:cNvGrpSpPr>
            <p:nvPr/>
          </p:nvGrpSpPr>
          <p:grpSpPr bwMode="auto">
            <a:xfrm>
              <a:off x="1680" y="2123"/>
              <a:ext cx="2129" cy="218"/>
              <a:chOff x="833" y="15932"/>
              <a:chExt cx="2129" cy="218"/>
            </a:xfrm>
          </p:grpSpPr>
          <p:sp>
            <p:nvSpPr>
              <p:cNvPr id="374844" name="Rectangle 6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5" name="Rectangle 6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6" name="Rectangle 6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7" name="Rectangle 6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8" name="Rectangle 6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9" name="Rectangle 6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0" name="Rectangle 6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1" name="Rectangle 6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0" name="Group 68"/>
            <p:cNvGrpSpPr>
              <a:grpSpLocks/>
            </p:cNvGrpSpPr>
            <p:nvPr/>
          </p:nvGrpSpPr>
          <p:grpSpPr bwMode="auto">
            <a:xfrm>
              <a:off x="1680" y="2341"/>
              <a:ext cx="2129" cy="218"/>
              <a:chOff x="833" y="15932"/>
              <a:chExt cx="2129" cy="218"/>
            </a:xfrm>
          </p:grpSpPr>
          <p:sp>
            <p:nvSpPr>
              <p:cNvPr id="374853" name="Rectangle 6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4" name="Rectangle 7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5" name="Rectangle 7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6" name="Rectangle 7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7" name="Rectangle 7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8" name="Rectangle 7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9" name="Rectangle 7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0" name="Rectangle 7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grpSp>
        <p:nvGrpSpPr>
          <p:cNvPr id="11" name="Group 77"/>
          <p:cNvGrpSpPr>
            <a:grpSpLocks/>
          </p:cNvGrpSpPr>
          <p:nvPr/>
        </p:nvGrpSpPr>
        <p:grpSpPr bwMode="auto">
          <a:xfrm>
            <a:off x="249639" y="2203450"/>
            <a:ext cx="2405062" cy="2016125"/>
            <a:chOff x="1680" y="816"/>
            <a:chExt cx="2129" cy="1743"/>
          </a:xfrm>
        </p:grpSpPr>
        <p:grpSp>
          <p:nvGrpSpPr>
            <p:cNvPr id="12" name="Group 78"/>
            <p:cNvGrpSpPr>
              <a:grpSpLocks/>
            </p:cNvGrpSpPr>
            <p:nvPr/>
          </p:nvGrpSpPr>
          <p:grpSpPr bwMode="auto">
            <a:xfrm>
              <a:off x="1680" y="816"/>
              <a:ext cx="2129" cy="218"/>
              <a:chOff x="833" y="15932"/>
              <a:chExt cx="2129" cy="218"/>
            </a:xfrm>
          </p:grpSpPr>
          <p:sp>
            <p:nvSpPr>
              <p:cNvPr id="374863" name="Rectangle 7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4" name="Rectangle 8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5" name="Rectangle 8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6" name="Rectangle 8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7" name="Rectangle 8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8" name="Rectangle 8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9" name="Rectangle 8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0" name="Rectangle 8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3" name="Group 87"/>
            <p:cNvGrpSpPr>
              <a:grpSpLocks/>
            </p:cNvGrpSpPr>
            <p:nvPr/>
          </p:nvGrpSpPr>
          <p:grpSpPr bwMode="auto">
            <a:xfrm>
              <a:off x="1680" y="1034"/>
              <a:ext cx="2129" cy="218"/>
              <a:chOff x="833" y="15932"/>
              <a:chExt cx="2129" cy="218"/>
            </a:xfrm>
          </p:grpSpPr>
          <p:sp>
            <p:nvSpPr>
              <p:cNvPr id="374872" name="Rectangle 8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3" name="Rectangle 8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4" name="Rectangle 9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5" name="Rectangle 9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6" name="Rectangle 9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7" name="Rectangle 9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8" name="Rectangle 9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9" name="Rectangle 9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4" name="Group 96"/>
            <p:cNvGrpSpPr>
              <a:grpSpLocks/>
            </p:cNvGrpSpPr>
            <p:nvPr/>
          </p:nvGrpSpPr>
          <p:grpSpPr bwMode="auto">
            <a:xfrm>
              <a:off x="1680" y="1252"/>
              <a:ext cx="2129" cy="218"/>
              <a:chOff x="833" y="15932"/>
              <a:chExt cx="2129" cy="218"/>
            </a:xfrm>
          </p:grpSpPr>
          <p:sp>
            <p:nvSpPr>
              <p:cNvPr id="374881" name="Rectangle 9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2" name="Rectangle 9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3" name="Rectangle 9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4" name="Rectangle 10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5" name="Rectangle 10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6" name="Rectangle 10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7" name="Rectangle 10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8" name="Rectangle 10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5" name="Group 105"/>
            <p:cNvGrpSpPr>
              <a:grpSpLocks/>
            </p:cNvGrpSpPr>
            <p:nvPr/>
          </p:nvGrpSpPr>
          <p:grpSpPr bwMode="auto">
            <a:xfrm>
              <a:off x="1680" y="1470"/>
              <a:ext cx="2129" cy="218"/>
              <a:chOff x="833" y="15932"/>
              <a:chExt cx="2129" cy="218"/>
            </a:xfrm>
          </p:grpSpPr>
          <p:sp>
            <p:nvSpPr>
              <p:cNvPr id="374890" name="Rectangle 10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1" name="Rectangle 10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2" name="Rectangle 10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3" name="Rectangle 10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4" name="Rectangle 11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5" name="Rectangle 11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6" name="Rectangle 11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7" name="Rectangle 11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6" name="Group 114"/>
            <p:cNvGrpSpPr>
              <a:grpSpLocks/>
            </p:cNvGrpSpPr>
            <p:nvPr/>
          </p:nvGrpSpPr>
          <p:grpSpPr bwMode="auto">
            <a:xfrm>
              <a:off x="1680" y="1688"/>
              <a:ext cx="2129" cy="218"/>
              <a:chOff x="833" y="15932"/>
              <a:chExt cx="2129" cy="218"/>
            </a:xfrm>
          </p:grpSpPr>
          <p:sp>
            <p:nvSpPr>
              <p:cNvPr id="374899" name="Rectangle 11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0" name="Rectangle 11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1" name="Rectangle 11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2" name="Rectangle 11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3" name="Rectangle 11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4" name="Rectangle 12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5" name="Rectangle 12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6" name="Rectangle 12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7" name="Group 123"/>
            <p:cNvGrpSpPr>
              <a:grpSpLocks/>
            </p:cNvGrpSpPr>
            <p:nvPr/>
          </p:nvGrpSpPr>
          <p:grpSpPr bwMode="auto">
            <a:xfrm>
              <a:off x="1680" y="1905"/>
              <a:ext cx="2129" cy="218"/>
              <a:chOff x="833" y="15932"/>
              <a:chExt cx="2129" cy="218"/>
            </a:xfrm>
          </p:grpSpPr>
          <p:sp>
            <p:nvSpPr>
              <p:cNvPr id="374908" name="Rectangle 12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9" name="Rectangle 12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0" name="Rectangle 12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1" name="Rectangle 12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2" name="Rectangle 12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3" name="Rectangle 12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4" name="Rectangle 13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5" name="Rectangle 13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8" name="Group 132"/>
            <p:cNvGrpSpPr>
              <a:grpSpLocks/>
            </p:cNvGrpSpPr>
            <p:nvPr/>
          </p:nvGrpSpPr>
          <p:grpSpPr bwMode="auto">
            <a:xfrm>
              <a:off x="1680" y="2123"/>
              <a:ext cx="2129" cy="218"/>
              <a:chOff x="833" y="15932"/>
              <a:chExt cx="2129" cy="218"/>
            </a:xfrm>
          </p:grpSpPr>
          <p:sp>
            <p:nvSpPr>
              <p:cNvPr id="374917" name="Rectangle 13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8" name="Rectangle 13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9" name="Rectangle 13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0" name="Rectangle 13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1" name="Rectangle 13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2" name="Rectangle 13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3" name="Rectangle 13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4" name="Rectangle 14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9" name="Group 141"/>
            <p:cNvGrpSpPr>
              <a:grpSpLocks/>
            </p:cNvGrpSpPr>
            <p:nvPr/>
          </p:nvGrpSpPr>
          <p:grpSpPr bwMode="auto">
            <a:xfrm>
              <a:off x="1680" y="2341"/>
              <a:ext cx="2129" cy="218"/>
              <a:chOff x="833" y="15932"/>
              <a:chExt cx="2129" cy="218"/>
            </a:xfrm>
          </p:grpSpPr>
          <p:sp>
            <p:nvSpPr>
              <p:cNvPr id="374926" name="Rectangle 14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7" name="Rectangle 14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8" name="Rectangle 14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9" name="Rectangle 14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0" name="Rectangle 14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1" name="Rectangle 14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2" name="Rectangle 14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3" name="Rectangle 14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sp>
        <p:nvSpPr>
          <p:cNvPr id="375007" name="Text Box 223"/>
          <p:cNvSpPr txBox="1">
            <a:spLocks noChangeArrowheads="1"/>
          </p:cNvSpPr>
          <p:nvPr/>
        </p:nvSpPr>
        <p:spPr bwMode="auto">
          <a:xfrm>
            <a:off x="2688039" y="2998787"/>
            <a:ext cx="352425" cy="488950"/>
          </a:xfrm>
          <a:prstGeom prst="rect">
            <a:avLst/>
          </a:prstGeom>
          <a:noFill/>
          <a:ln w="9525">
            <a:noFill/>
            <a:miter lim="800000"/>
            <a:headEnd/>
            <a:tailEnd/>
          </a:ln>
          <a:effectLst/>
        </p:spPr>
        <p:txBody>
          <a:bodyPr>
            <a:prstTxWarp prst="textNoShape">
              <a:avLst/>
            </a:prstTxWarp>
            <a:spAutoFit/>
          </a:bodyPr>
          <a:lstStyle/>
          <a:p>
            <a:pPr algn="l" defTabSz="4806950"/>
            <a:r>
              <a:rPr lang="en-US" sz="2600" b="1">
                <a:latin typeface="Tahoma" charset="0"/>
                <a:ea typeface="Arial" charset="0"/>
                <a:cs typeface="Arial" charset="0"/>
              </a:rPr>
              <a:t>*</a:t>
            </a:r>
          </a:p>
        </p:txBody>
      </p:sp>
      <p:grpSp>
        <p:nvGrpSpPr>
          <p:cNvPr id="20" name="Group 248"/>
          <p:cNvGrpSpPr>
            <a:grpSpLocks/>
          </p:cNvGrpSpPr>
          <p:nvPr/>
        </p:nvGrpSpPr>
        <p:grpSpPr bwMode="auto">
          <a:xfrm>
            <a:off x="397276" y="2289175"/>
            <a:ext cx="3143250" cy="1854200"/>
            <a:chOff x="2226" y="2376"/>
            <a:chExt cx="1980" cy="1168"/>
          </a:xfrm>
        </p:grpSpPr>
        <p:sp>
          <p:nvSpPr>
            <p:cNvPr id="375033" name="Line 249"/>
            <p:cNvSpPr>
              <a:spLocks noChangeShapeType="1"/>
            </p:cNvSpPr>
            <p:nvPr/>
          </p:nvSpPr>
          <p:spPr bwMode="auto">
            <a:xfrm>
              <a:off x="2226" y="2565"/>
              <a:ext cx="1338" cy="0"/>
            </a:xfrm>
            <a:prstGeom prst="line">
              <a:avLst/>
            </a:prstGeom>
            <a:noFill/>
            <a:ln w="50800">
              <a:solidFill>
                <a:srgbClr val="FFFF00"/>
              </a:solidFill>
              <a:round/>
              <a:headEnd/>
              <a:tailEnd type="triangle" w="med" len="med"/>
            </a:ln>
            <a:effectLst/>
          </p:spPr>
          <p:txBody>
            <a:bodyPr>
              <a:prstTxWarp prst="textNoShape">
                <a:avLst/>
              </a:prstTxWarp>
            </a:bodyPr>
            <a:lstStyle/>
            <a:p>
              <a:endParaRPr lang="en-US"/>
            </a:p>
          </p:txBody>
        </p:sp>
        <p:sp>
          <p:nvSpPr>
            <p:cNvPr id="375034" name="Line 250"/>
            <p:cNvSpPr>
              <a:spLocks noChangeShapeType="1"/>
            </p:cNvSpPr>
            <p:nvPr/>
          </p:nvSpPr>
          <p:spPr bwMode="auto">
            <a:xfrm>
              <a:off x="4206" y="2376"/>
              <a:ext cx="0" cy="1168"/>
            </a:xfrm>
            <a:prstGeom prst="line">
              <a:avLst/>
            </a:prstGeom>
            <a:noFill/>
            <a:ln w="50800">
              <a:solidFill>
                <a:srgbClr val="FFFF00"/>
              </a:solidFill>
              <a:round/>
              <a:headEnd/>
              <a:tailEnd type="triangle" w="med" len="med"/>
            </a:ln>
            <a:effectLst/>
          </p:spPr>
          <p:txBody>
            <a:bodyPr>
              <a:prstTxWarp prst="textNoShape">
                <a:avLst/>
              </a:prstTxWarp>
            </a:bodyPr>
            <a:lstStyle/>
            <a:p>
              <a:endParaRPr lang="en-US"/>
            </a:p>
          </p:txBody>
        </p:sp>
      </p:grpSp>
      <p:sp>
        <p:nvSpPr>
          <p:cNvPr id="375036" name="Rectangle 252"/>
          <p:cNvSpPr>
            <a:spLocks noChangeArrowheads="1"/>
          </p:cNvSpPr>
          <p:nvPr/>
        </p:nvSpPr>
        <p:spPr bwMode="auto">
          <a:xfrm>
            <a:off x="957664" y="1447800"/>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smtClean="0">
                <a:solidFill>
                  <a:srgbClr val="000099"/>
                </a:solidFill>
                <a:effectLst>
                  <a:outerShdw blurRad="38100" dist="38100" dir="2700000" algn="tl">
                    <a:srgbClr val="DDDDDD"/>
                  </a:outerShdw>
                </a:effectLst>
              </a:rPr>
              <a:t>a</a:t>
            </a:r>
            <a:endParaRPr lang="en-US" sz="3600" b="1" dirty="0">
              <a:solidFill>
                <a:srgbClr val="000099"/>
              </a:solidFill>
              <a:effectLst>
                <a:outerShdw blurRad="38100" dist="38100" dir="2700000" algn="tl">
                  <a:srgbClr val="DDDDDD"/>
                </a:outerShdw>
              </a:effectLst>
            </a:endParaRPr>
          </a:p>
        </p:txBody>
      </p:sp>
      <p:sp>
        <p:nvSpPr>
          <p:cNvPr id="375037" name="Rectangle 253"/>
          <p:cNvSpPr>
            <a:spLocks noChangeArrowheads="1"/>
          </p:cNvSpPr>
          <p:nvPr/>
        </p:nvSpPr>
        <p:spPr bwMode="auto">
          <a:xfrm>
            <a:off x="3837389" y="1519237"/>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err="1" smtClean="0">
                <a:solidFill>
                  <a:srgbClr val="000099"/>
                </a:solidFill>
                <a:effectLst>
                  <a:outerShdw blurRad="38100" dist="38100" dir="2700000" algn="tl">
                    <a:srgbClr val="DDDDDD"/>
                  </a:outerShdw>
                </a:effectLst>
              </a:rPr>
              <a:t>b</a:t>
            </a:r>
            <a:endParaRPr lang="en-US" sz="3600" b="1" dirty="0">
              <a:solidFill>
                <a:srgbClr val="000099"/>
              </a:solidFill>
              <a:effectLst>
                <a:outerShdw blurRad="38100" dist="38100" dir="2700000" algn="tl">
                  <a:srgbClr val="DDDDDD"/>
                </a:outerShdw>
              </a:effectLst>
            </a:endParaRPr>
          </a:p>
        </p:txBody>
      </p:sp>
      <p:sp>
        <p:nvSpPr>
          <p:cNvPr id="375038" name="Rectangle 254"/>
          <p:cNvSpPr>
            <a:spLocks noGrp="1" noChangeArrowheads="1"/>
          </p:cNvSpPr>
          <p:nvPr>
            <p:ph type="title"/>
          </p:nvPr>
        </p:nvSpPr>
        <p:spPr>
          <a:noFill/>
          <a:ln/>
        </p:spPr>
        <p:txBody>
          <a:bodyPr/>
          <a:lstStyle/>
          <a:p>
            <a:r>
              <a:rPr lang="en-US"/>
              <a:t>Matrix Multiplication</a:t>
            </a:r>
          </a:p>
        </p:txBody>
      </p:sp>
      <p:sp>
        <p:nvSpPr>
          <p:cNvPr id="251" name="Date Placeholder 250"/>
          <p:cNvSpPr>
            <a:spLocks noGrp="1"/>
          </p:cNvSpPr>
          <p:nvPr>
            <p:ph type="dt" sz="half" idx="10"/>
          </p:nvPr>
        </p:nvSpPr>
        <p:spPr/>
        <p:txBody>
          <a:bodyPr/>
          <a:lstStyle/>
          <a:p>
            <a:fld id="{E0757992-3E30-FE42-B657-537829F543F5}" type="datetime1">
              <a:rPr lang="en-US" smtClean="0"/>
              <a:pPr/>
              <a:t>10/10/13</a:t>
            </a:fld>
            <a:endParaRPr lang="en-US"/>
          </a:p>
        </p:txBody>
      </p:sp>
      <p:sp>
        <p:nvSpPr>
          <p:cNvPr id="252" name="Footer Placeholder 251"/>
          <p:cNvSpPr>
            <a:spLocks noGrp="1"/>
          </p:cNvSpPr>
          <p:nvPr>
            <p:ph type="ftr" sz="quarter" idx="11"/>
          </p:nvPr>
        </p:nvSpPr>
        <p:spPr/>
        <p:txBody>
          <a:bodyPr/>
          <a:lstStyle/>
          <a:p>
            <a:r>
              <a:rPr lang="en-US" dirty="0" smtClean="0"/>
              <a:t>Fall 2013 -- Lecture #13</a:t>
            </a:r>
            <a:endParaRPr lang="en-US" dirty="0"/>
          </a:p>
        </p:txBody>
      </p:sp>
      <p:grpSp>
        <p:nvGrpSpPr>
          <p:cNvPr id="21" name="Group 150"/>
          <p:cNvGrpSpPr>
            <a:grpSpLocks/>
          </p:cNvGrpSpPr>
          <p:nvPr/>
        </p:nvGrpSpPr>
        <p:grpSpPr bwMode="auto">
          <a:xfrm>
            <a:off x="6253162" y="2193925"/>
            <a:ext cx="2405063" cy="2016125"/>
            <a:chOff x="1680" y="816"/>
            <a:chExt cx="2129" cy="1743"/>
          </a:xfrm>
        </p:grpSpPr>
        <p:grpSp>
          <p:nvGrpSpPr>
            <p:cNvPr id="22" name="Group 151"/>
            <p:cNvGrpSpPr>
              <a:grpSpLocks/>
            </p:cNvGrpSpPr>
            <p:nvPr/>
          </p:nvGrpSpPr>
          <p:grpSpPr bwMode="auto">
            <a:xfrm>
              <a:off x="1680" y="816"/>
              <a:ext cx="2129" cy="218"/>
              <a:chOff x="833" y="15932"/>
              <a:chExt cx="2129" cy="218"/>
            </a:xfrm>
          </p:grpSpPr>
          <p:sp>
            <p:nvSpPr>
              <p:cNvPr id="320" name="Rectangle 15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1" name="Rectangle 15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2" name="Rectangle 15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3" name="Rectangle 15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4" name="Rectangle 15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5" name="Rectangle 15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6" name="Rectangle 15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7" name="Rectangle 15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3" name="Group 160"/>
            <p:cNvGrpSpPr>
              <a:grpSpLocks/>
            </p:cNvGrpSpPr>
            <p:nvPr/>
          </p:nvGrpSpPr>
          <p:grpSpPr bwMode="auto">
            <a:xfrm>
              <a:off x="1680" y="1034"/>
              <a:ext cx="2129" cy="218"/>
              <a:chOff x="833" y="15932"/>
              <a:chExt cx="2129" cy="218"/>
            </a:xfrm>
          </p:grpSpPr>
          <p:sp>
            <p:nvSpPr>
              <p:cNvPr id="312" name="Rectangle 16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3" name="Rectangle 16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4" name="Rectangle 16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5" name="Rectangle 16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6" name="Rectangle 16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7" name="Rectangle 16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8" name="Rectangle 16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9" name="Rectangle 16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4" name="Group 169"/>
            <p:cNvGrpSpPr>
              <a:grpSpLocks/>
            </p:cNvGrpSpPr>
            <p:nvPr/>
          </p:nvGrpSpPr>
          <p:grpSpPr bwMode="auto">
            <a:xfrm>
              <a:off x="1680" y="1252"/>
              <a:ext cx="2129" cy="218"/>
              <a:chOff x="833" y="15932"/>
              <a:chExt cx="2129" cy="218"/>
            </a:xfrm>
          </p:grpSpPr>
          <p:sp>
            <p:nvSpPr>
              <p:cNvPr id="304" name="Rectangle 17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5" name="Rectangle 17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6" name="Rectangle 17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7" name="Rectangle 17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8" name="Rectangle 17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9" name="Rectangle 17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0" name="Rectangle 17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1" name="Rectangle 17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5" name="Group 178"/>
            <p:cNvGrpSpPr>
              <a:grpSpLocks/>
            </p:cNvGrpSpPr>
            <p:nvPr/>
          </p:nvGrpSpPr>
          <p:grpSpPr bwMode="auto">
            <a:xfrm>
              <a:off x="1680" y="1470"/>
              <a:ext cx="2129" cy="218"/>
              <a:chOff x="833" y="15932"/>
              <a:chExt cx="2129" cy="218"/>
            </a:xfrm>
          </p:grpSpPr>
          <p:sp>
            <p:nvSpPr>
              <p:cNvPr id="296" name="Rectangle 17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7" name="Rectangle 18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8" name="Rectangle 18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9" name="Rectangle 18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0" name="Rectangle 18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1" name="Rectangle 18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2" name="Rectangle 18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3" name="Rectangle 18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6" name="Group 187"/>
            <p:cNvGrpSpPr>
              <a:grpSpLocks/>
            </p:cNvGrpSpPr>
            <p:nvPr/>
          </p:nvGrpSpPr>
          <p:grpSpPr bwMode="auto">
            <a:xfrm>
              <a:off x="1680" y="1688"/>
              <a:ext cx="2129" cy="218"/>
              <a:chOff x="833" y="15932"/>
              <a:chExt cx="2129" cy="218"/>
            </a:xfrm>
          </p:grpSpPr>
          <p:sp>
            <p:nvSpPr>
              <p:cNvPr id="288" name="Rectangle 18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9" name="Rectangle 18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0" name="Rectangle 19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1" name="Rectangle 19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2" name="Rectangle 19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3" name="Rectangle 19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4" name="Rectangle 19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5" name="Rectangle 19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7" name="Group 196"/>
            <p:cNvGrpSpPr>
              <a:grpSpLocks/>
            </p:cNvGrpSpPr>
            <p:nvPr/>
          </p:nvGrpSpPr>
          <p:grpSpPr bwMode="auto">
            <a:xfrm>
              <a:off x="1680" y="1905"/>
              <a:ext cx="2129" cy="218"/>
              <a:chOff x="833" y="15932"/>
              <a:chExt cx="2129" cy="218"/>
            </a:xfrm>
          </p:grpSpPr>
          <p:sp>
            <p:nvSpPr>
              <p:cNvPr id="280" name="Rectangle 19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1" name="Rectangle 19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2" name="Rectangle 19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3" name="Rectangle 20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4" name="Rectangle 20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5" name="Rectangle 20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6" name="Rectangle 20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7" name="Rectangle 20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8" name="Group 205"/>
            <p:cNvGrpSpPr>
              <a:grpSpLocks/>
            </p:cNvGrpSpPr>
            <p:nvPr/>
          </p:nvGrpSpPr>
          <p:grpSpPr bwMode="auto">
            <a:xfrm>
              <a:off x="1680" y="2123"/>
              <a:ext cx="2129" cy="218"/>
              <a:chOff x="833" y="15932"/>
              <a:chExt cx="2129" cy="218"/>
            </a:xfrm>
          </p:grpSpPr>
          <p:sp>
            <p:nvSpPr>
              <p:cNvPr id="272" name="Rectangle 20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3" name="Rectangle 20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4" name="Rectangle 20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5" name="Rectangle 20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6" name="Rectangle 21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7" name="Rectangle 21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8" name="Rectangle 21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9" name="Rectangle 21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9" name="Group 214"/>
            <p:cNvGrpSpPr>
              <a:grpSpLocks/>
            </p:cNvGrpSpPr>
            <p:nvPr/>
          </p:nvGrpSpPr>
          <p:grpSpPr bwMode="auto">
            <a:xfrm>
              <a:off x="1680" y="2341"/>
              <a:ext cx="2129" cy="218"/>
              <a:chOff x="833" y="15932"/>
              <a:chExt cx="2129" cy="218"/>
            </a:xfrm>
          </p:grpSpPr>
          <p:sp>
            <p:nvSpPr>
              <p:cNvPr id="264" name="Rectangle 21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5" name="Rectangle 21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6" name="Rectangle 21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7" name="Rectangle 21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8" name="Rectangle 21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9" name="Rectangle 22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0" name="Rectangle 22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1" name="Rectangle 22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sp>
        <p:nvSpPr>
          <p:cNvPr id="328" name="Text Box 224"/>
          <p:cNvSpPr txBox="1">
            <a:spLocks noChangeArrowheads="1"/>
          </p:cNvSpPr>
          <p:nvPr/>
        </p:nvSpPr>
        <p:spPr bwMode="auto">
          <a:xfrm>
            <a:off x="5682353" y="2963862"/>
            <a:ext cx="352425" cy="488950"/>
          </a:xfrm>
          <a:prstGeom prst="rect">
            <a:avLst/>
          </a:prstGeom>
          <a:noFill/>
          <a:ln w="9525">
            <a:noFill/>
            <a:miter lim="800000"/>
            <a:headEnd/>
            <a:tailEnd/>
          </a:ln>
          <a:effectLst/>
        </p:spPr>
        <p:txBody>
          <a:bodyPr>
            <a:prstTxWarp prst="textNoShape">
              <a:avLst/>
            </a:prstTxWarp>
            <a:spAutoFit/>
          </a:bodyPr>
          <a:lstStyle/>
          <a:p>
            <a:pPr algn="l" defTabSz="4806950"/>
            <a:r>
              <a:rPr lang="en-US" sz="2600" b="1">
                <a:latin typeface="Tahoma" charset="0"/>
                <a:ea typeface="Arial" charset="0"/>
                <a:cs typeface="Arial" charset="0"/>
              </a:rPr>
              <a:t>=</a:t>
            </a:r>
          </a:p>
        </p:txBody>
      </p:sp>
      <p:grpSp>
        <p:nvGrpSpPr>
          <p:cNvPr id="30" name="Group 228"/>
          <p:cNvGrpSpPr>
            <a:grpSpLocks/>
          </p:cNvGrpSpPr>
          <p:nvPr/>
        </p:nvGrpSpPr>
        <p:grpSpPr bwMode="auto">
          <a:xfrm>
            <a:off x="6243637" y="2193925"/>
            <a:ext cx="2424113" cy="2016125"/>
            <a:chOff x="180" y="2316"/>
            <a:chExt cx="1527" cy="1270"/>
          </a:xfrm>
        </p:grpSpPr>
        <p:sp>
          <p:nvSpPr>
            <p:cNvPr id="330" name="Rectangle 229"/>
            <p:cNvSpPr>
              <a:spLocks noChangeArrowheads="1"/>
            </p:cNvSpPr>
            <p:nvPr/>
          </p:nvSpPr>
          <p:spPr bwMode="auto">
            <a:xfrm>
              <a:off x="186" y="2316"/>
              <a:ext cx="1515" cy="1270"/>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31" name="Line 230"/>
            <p:cNvSpPr>
              <a:spLocks noChangeShapeType="1"/>
            </p:cNvSpPr>
            <p:nvPr/>
          </p:nvSpPr>
          <p:spPr bwMode="auto">
            <a:xfrm>
              <a:off x="375" y="2316"/>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2" name="Line 231"/>
            <p:cNvSpPr>
              <a:spLocks noChangeShapeType="1"/>
            </p:cNvSpPr>
            <p:nvPr/>
          </p:nvSpPr>
          <p:spPr bwMode="auto">
            <a:xfrm>
              <a:off x="567"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3" name="Line 232"/>
            <p:cNvSpPr>
              <a:spLocks noChangeShapeType="1"/>
            </p:cNvSpPr>
            <p:nvPr/>
          </p:nvSpPr>
          <p:spPr bwMode="auto">
            <a:xfrm>
              <a:off x="753"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4" name="Line 233"/>
            <p:cNvSpPr>
              <a:spLocks noChangeShapeType="1"/>
            </p:cNvSpPr>
            <p:nvPr/>
          </p:nvSpPr>
          <p:spPr bwMode="auto">
            <a:xfrm>
              <a:off x="939" y="2316"/>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5" name="Line 234"/>
            <p:cNvSpPr>
              <a:spLocks noChangeShapeType="1"/>
            </p:cNvSpPr>
            <p:nvPr/>
          </p:nvSpPr>
          <p:spPr bwMode="auto">
            <a:xfrm>
              <a:off x="1125"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6" name="Line 235"/>
            <p:cNvSpPr>
              <a:spLocks noChangeShapeType="1"/>
            </p:cNvSpPr>
            <p:nvPr/>
          </p:nvSpPr>
          <p:spPr bwMode="auto">
            <a:xfrm>
              <a:off x="1323" y="2316"/>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7" name="Line 236"/>
            <p:cNvSpPr>
              <a:spLocks noChangeShapeType="1"/>
            </p:cNvSpPr>
            <p:nvPr/>
          </p:nvSpPr>
          <p:spPr bwMode="auto">
            <a:xfrm>
              <a:off x="1515"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8" name="Line 237"/>
            <p:cNvSpPr>
              <a:spLocks noChangeShapeType="1"/>
            </p:cNvSpPr>
            <p:nvPr/>
          </p:nvSpPr>
          <p:spPr bwMode="auto">
            <a:xfrm flipH="1">
              <a:off x="186" y="2481"/>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39" name="Line 238"/>
            <p:cNvSpPr>
              <a:spLocks noChangeShapeType="1"/>
            </p:cNvSpPr>
            <p:nvPr/>
          </p:nvSpPr>
          <p:spPr bwMode="auto">
            <a:xfrm flipH="1">
              <a:off x="192" y="2631"/>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40" name="Line 239"/>
            <p:cNvSpPr>
              <a:spLocks noChangeShapeType="1"/>
            </p:cNvSpPr>
            <p:nvPr/>
          </p:nvSpPr>
          <p:spPr bwMode="auto">
            <a:xfrm flipH="1">
              <a:off x="180" y="2787"/>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41" name="Line 240"/>
            <p:cNvSpPr>
              <a:spLocks noChangeShapeType="1"/>
            </p:cNvSpPr>
            <p:nvPr/>
          </p:nvSpPr>
          <p:spPr bwMode="auto">
            <a:xfrm flipH="1">
              <a:off x="180" y="2943"/>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42" name="Line 241"/>
            <p:cNvSpPr>
              <a:spLocks noChangeShapeType="1"/>
            </p:cNvSpPr>
            <p:nvPr/>
          </p:nvSpPr>
          <p:spPr bwMode="auto">
            <a:xfrm flipH="1">
              <a:off x="180" y="3105"/>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43" name="Line 242"/>
            <p:cNvSpPr>
              <a:spLocks noChangeShapeType="1"/>
            </p:cNvSpPr>
            <p:nvPr/>
          </p:nvSpPr>
          <p:spPr bwMode="auto">
            <a:xfrm flipH="1">
              <a:off x="186" y="3267"/>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44" name="Line 243"/>
            <p:cNvSpPr>
              <a:spLocks noChangeShapeType="1"/>
            </p:cNvSpPr>
            <p:nvPr/>
          </p:nvSpPr>
          <p:spPr bwMode="auto">
            <a:xfrm flipH="1">
              <a:off x="192" y="3429"/>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grpSp>
      <p:sp>
        <p:nvSpPr>
          <p:cNvPr id="345" name="Rectangle 251"/>
          <p:cNvSpPr txBox="1">
            <a:spLocks noChangeArrowheads="1"/>
          </p:cNvSpPr>
          <p:nvPr/>
        </p:nvSpPr>
        <p:spPr>
          <a:xfrm>
            <a:off x="7386637" y="1447800"/>
            <a:ext cx="792163" cy="647700"/>
          </a:xfrm>
          <a:prstGeom prst="rect">
            <a:avLst/>
          </a:prstGeom>
          <a:noFill/>
          <a:ln/>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rgbClr val="000099"/>
                </a:solidFill>
                <a:effectLst/>
                <a:uLnTx/>
                <a:uFillTx/>
                <a:latin typeface="+mn-lt"/>
                <a:ea typeface="+mn-ea"/>
                <a:cs typeface="+mn-cs"/>
              </a:rPr>
              <a:t> </a:t>
            </a:r>
            <a:r>
              <a:rPr kumimoji="0" lang="en-US" sz="3200" b="1" i="0" u="none" strike="noStrike" kern="1200" cap="none" spc="0" normalizeH="0" baseline="0" noProof="0" smtClean="0">
                <a:ln>
                  <a:noFill/>
                </a:ln>
                <a:solidFill>
                  <a:srgbClr val="000099"/>
                </a:solidFill>
                <a:effectLst>
                  <a:outerShdw blurRad="38100" dist="38100" dir="2700000" algn="tl">
                    <a:srgbClr val="DDDDDD"/>
                  </a:outerShdw>
                </a:effectLst>
                <a:uLnTx/>
                <a:uFillTx/>
                <a:latin typeface="+mn-lt"/>
                <a:ea typeface="+mn-ea"/>
                <a:cs typeface="+mn-cs"/>
              </a:rPr>
              <a:t>c</a:t>
            </a:r>
            <a:endParaRPr kumimoji="0" lang="en-US" sz="3200" b="1" i="0" u="none" strike="noStrike" kern="1200" cap="none" spc="0" normalizeH="0" baseline="0" noProof="0" dirty="0">
              <a:ln>
                <a:noFill/>
              </a:ln>
              <a:solidFill>
                <a:srgbClr val="000099"/>
              </a:solidFill>
              <a:effectLst>
                <a:outerShdw blurRad="38100" dist="38100" dir="2700000" algn="tl">
                  <a:srgbClr val="DDDDDD"/>
                </a:outerShdw>
              </a:effectLst>
              <a:uLnTx/>
              <a:uFillTx/>
              <a:latin typeface="+mn-lt"/>
              <a:ea typeface="+mn-ea"/>
              <a:cs typeface="+mn-cs"/>
            </a:endParaRPr>
          </a:p>
        </p:txBody>
      </p:sp>
      <p:grpSp>
        <p:nvGrpSpPr>
          <p:cNvPr id="31" name="Group 345"/>
          <p:cNvGrpSpPr/>
          <p:nvPr/>
        </p:nvGrpSpPr>
        <p:grpSpPr>
          <a:xfrm>
            <a:off x="249639" y="2203450"/>
            <a:ext cx="6589205" cy="2016125"/>
            <a:chOff x="249639" y="3141663"/>
            <a:chExt cx="6589205" cy="2016125"/>
          </a:xfrm>
        </p:grpSpPr>
        <p:sp>
          <p:nvSpPr>
            <p:cNvPr id="375029" name="Rectangle 245"/>
            <p:cNvSpPr>
              <a:spLocks noChangeArrowheads="1"/>
            </p:cNvSpPr>
            <p:nvPr/>
          </p:nvSpPr>
          <p:spPr bwMode="auto">
            <a:xfrm>
              <a:off x="249639" y="3394076"/>
              <a:ext cx="2405062" cy="252413"/>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75030" name="Rectangle 246"/>
            <p:cNvSpPr>
              <a:spLocks noChangeArrowheads="1"/>
            </p:cNvSpPr>
            <p:nvPr/>
          </p:nvSpPr>
          <p:spPr bwMode="auto">
            <a:xfrm>
              <a:off x="3388126" y="3141663"/>
              <a:ext cx="301625" cy="2016125"/>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75031" name="Rectangle 247"/>
            <p:cNvSpPr>
              <a:spLocks noChangeArrowheads="1"/>
            </p:cNvSpPr>
            <p:nvPr/>
          </p:nvSpPr>
          <p:spPr bwMode="auto">
            <a:xfrm>
              <a:off x="6537219" y="3383579"/>
              <a:ext cx="301625" cy="238125"/>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gr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300"/>
                                        <p:tgtEl>
                                          <p:spTgt spid="30"/>
                                        </p:tgtEl>
                                      </p:cBhvr>
                                    </p:animEffect>
                                    <p:set>
                                      <p:cBhvr>
                                        <p:cTn id="12" dur="1" fill="hold">
                                          <p:stCondLst>
                                            <p:cond delay="2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3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300"/>
                                        <p:tgtEl>
                                          <p:spTgt spid="20"/>
                                        </p:tgtEl>
                                      </p:cBhvr>
                                    </p:animEffect>
                                    <p:set>
                                      <p:cBhvr>
                                        <p:cTn id="22" dur="1" fill="hold">
                                          <p:stCondLst>
                                            <p:cond delay="2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9BD31B5C-6AE1-1B49-8B0B-66B07773664F}" type="slidenum">
              <a:rPr lang="he-IL"/>
              <a:pPr/>
              <a:t>19</a:t>
            </a:fld>
            <a:endParaRPr lang="he-IL"/>
          </a:p>
        </p:txBody>
      </p:sp>
      <p:sp>
        <p:nvSpPr>
          <p:cNvPr id="376841" name="Rectangle 9"/>
          <p:cNvSpPr>
            <a:spLocks noChangeArrowheads="1"/>
          </p:cNvSpPr>
          <p:nvPr/>
        </p:nvSpPr>
        <p:spPr bwMode="auto">
          <a:xfrm>
            <a:off x="684213" y="2387600"/>
            <a:ext cx="7056437" cy="1944688"/>
          </a:xfrm>
          <a:prstGeom prst="rect">
            <a:avLst/>
          </a:prstGeom>
          <a:solidFill>
            <a:srgbClr val="DDDDDD">
              <a:alpha val="70000"/>
            </a:srgbClr>
          </a:solidFill>
          <a:ln w="9525">
            <a:noFill/>
            <a:miter lim="800000"/>
            <a:headEnd/>
            <a:tailEnd/>
          </a:ln>
          <a:effectLst/>
        </p:spPr>
        <p:txBody>
          <a:bodyPr wrap="none" anchor="ctr">
            <a:prstTxWarp prst="textNoShape">
              <a:avLst/>
            </a:prstTxWarp>
          </a:bodyPr>
          <a:lstStyle/>
          <a:p>
            <a:endParaRPr lang="en-US"/>
          </a:p>
        </p:txBody>
      </p:sp>
      <p:sp>
        <p:nvSpPr>
          <p:cNvPr id="376834" name="Rectangle 2"/>
          <p:cNvSpPr>
            <a:spLocks noGrp="1" noChangeArrowheads="1"/>
          </p:cNvSpPr>
          <p:nvPr>
            <p:ph type="title"/>
          </p:nvPr>
        </p:nvSpPr>
        <p:spPr/>
        <p:txBody>
          <a:bodyPr/>
          <a:lstStyle/>
          <a:p>
            <a:r>
              <a:rPr lang="en-US" dirty="0"/>
              <a:t>S</a:t>
            </a:r>
            <a:r>
              <a:rPr lang="en-US" dirty="0" smtClean="0"/>
              <a:t>implest </a:t>
            </a:r>
            <a:r>
              <a:rPr lang="en-US" dirty="0"/>
              <a:t>A</a:t>
            </a:r>
            <a:r>
              <a:rPr lang="en-US" dirty="0" smtClean="0"/>
              <a:t>lgorithm</a:t>
            </a:r>
            <a:endParaRPr lang="en-US" dirty="0"/>
          </a:p>
        </p:txBody>
      </p:sp>
      <p:sp>
        <p:nvSpPr>
          <p:cNvPr id="376835" name="Rectangle 3"/>
          <p:cNvSpPr>
            <a:spLocks noGrp="1" noChangeArrowheads="1"/>
          </p:cNvSpPr>
          <p:nvPr>
            <p:ph type="body" idx="1"/>
          </p:nvPr>
        </p:nvSpPr>
        <p:spPr>
          <a:xfrm>
            <a:off x="395288" y="2532063"/>
            <a:ext cx="8748712" cy="1871662"/>
          </a:xfrm>
        </p:spPr>
        <p:txBody>
          <a:bodyPr>
            <a:normAutofit lnSpcReduction="10000"/>
          </a:bodyPr>
          <a:lstStyle/>
          <a:p>
            <a:pPr>
              <a:lnSpc>
                <a:spcPct val="90000"/>
              </a:lnSpc>
              <a:buFontTx/>
              <a:buNone/>
            </a:pPr>
            <a:r>
              <a:rPr lang="en-US" sz="2400" b="1" dirty="0">
                <a:latin typeface="Courier New" charset="0"/>
              </a:rPr>
              <a:t>	for (</a:t>
            </a:r>
            <a:r>
              <a:rPr lang="en-US" sz="2400" b="1" dirty="0" err="1">
                <a:latin typeface="Courier New" charset="0"/>
              </a:rPr>
              <a:t>i</a:t>
            </a:r>
            <a:r>
              <a:rPr lang="en-US" sz="2400" b="1" dirty="0">
                <a:latin typeface="Courier New" charset="0"/>
              </a:rPr>
              <a:t>=0;i&lt;</a:t>
            </a:r>
            <a:r>
              <a:rPr lang="en-US" sz="2400" b="1" dirty="0" err="1">
                <a:latin typeface="Courier New" charset="0"/>
              </a:rPr>
              <a:t>N;i</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j</a:t>
            </a:r>
            <a:r>
              <a:rPr lang="en-US" sz="2400" b="1" dirty="0">
                <a:latin typeface="Courier New" charset="0"/>
              </a:rPr>
              <a:t>=0;j&lt;</a:t>
            </a:r>
            <a:r>
              <a:rPr lang="en-US" sz="2400" b="1" dirty="0" err="1">
                <a:latin typeface="Courier New" charset="0"/>
              </a:rPr>
              <a:t>N;j</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k</a:t>
            </a:r>
            <a:r>
              <a:rPr lang="en-US" sz="2400" b="1" dirty="0">
                <a:latin typeface="Courier New" charset="0"/>
              </a:rPr>
              <a:t>=0;k&lt;</a:t>
            </a:r>
            <a:r>
              <a:rPr lang="en-US" sz="2400" b="1" dirty="0" err="1">
                <a:latin typeface="Courier New" charset="0"/>
              </a:rPr>
              <a:t>N;k</a:t>
            </a:r>
            <a:r>
              <a:rPr lang="en-US" sz="2400" b="1" dirty="0">
                <a:latin typeface="Courier New" charset="0"/>
              </a:rPr>
              <a:t>++) 						   </a:t>
            </a:r>
            <a:r>
              <a:rPr lang="en-US" sz="2400" b="1" dirty="0" smtClean="0">
                <a:latin typeface="Courier New" charset="0"/>
              </a:rPr>
              <a:t> </a:t>
            </a:r>
            <a:br>
              <a:rPr lang="en-US" sz="2400" b="1" dirty="0" smtClean="0">
                <a:latin typeface="Courier New" charset="0"/>
              </a:rPr>
            </a:br>
            <a:r>
              <a:rPr lang="en-US" sz="2400" b="1" dirty="0" smtClean="0">
                <a:latin typeface="Courier New" charset="0"/>
              </a:rPr>
              <a:t>		   </a:t>
            </a:r>
            <a:r>
              <a:rPr lang="en-US" sz="2400" b="1" dirty="0" err="1" smtClean="0">
                <a:latin typeface="Courier New" charset="0"/>
              </a:rPr>
              <a:t>c</a:t>
            </a:r>
            <a:r>
              <a:rPr lang="en-US" sz="2400" b="1" dirty="0" err="1">
                <a:latin typeface="Courier New" charset="0"/>
              </a:rPr>
              <a:t>[i][j</a:t>
            </a:r>
            <a:r>
              <a:rPr lang="en-US" sz="2400" b="1" dirty="0">
                <a:latin typeface="Courier New" charset="0"/>
              </a:rPr>
              <a:t>] += </a:t>
            </a:r>
            <a:r>
              <a:rPr lang="en-US" sz="2400" b="1" dirty="0" err="1">
                <a:latin typeface="Courier New" charset="0"/>
              </a:rPr>
              <a:t>a[i][k</a:t>
            </a:r>
            <a:r>
              <a:rPr lang="en-US" sz="2400" b="1" dirty="0">
                <a:latin typeface="Courier New" charset="0"/>
              </a:rPr>
              <a:t>] * </a:t>
            </a:r>
            <a:r>
              <a:rPr lang="en-US" sz="2400" b="1" dirty="0" err="1">
                <a:latin typeface="Courier New" charset="0"/>
              </a:rPr>
              <a:t>b[k][j</a:t>
            </a:r>
            <a:r>
              <a:rPr lang="en-US" sz="2400" b="1" dirty="0">
                <a:latin typeface="Courier New" charset="0"/>
              </a:rPr>
              <a:t>];</a:t>
            </a:r>
          </a:p>
          <a:p>
            <a:pPr>
              <a:lnSpc>
                <a:spcPct val="90000"/>
              </a:lnSpc>
              <a:buFontTx/>
              <a:buNone/>
            </a:pPr>
            <a:r>
              <a:rPr lang="en-US" sz="2400" b="1" dirty="0">
                <a:latin typeface="Courier New" charset="0"/>
              </a:rPr>
              <a:t>			</a:t>
            </a:r>
            <a:endParaRPr lang="en-US" sz="2800" dirty="0"/>
          </a:p>
        </p:txBody>
      </p:sp>
      <p:sp>
        <p:nvSpPr>
          <p:cNvPr id="376839" name="Text Box 7"/>
          <p:cNvSpPr txBox="1">
            <a:spLocks noChangeArrowheads="1"/>
          </p:cNvSpPr>
          <p:nvPr/>
        </p:nvSpPr>
        <p:spPr bwMode="auto">
          <a:xfrm>
            <a:off x="358775" y="1524000"/>
            <a:ext cx="8424863" cy="5191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800" dirty="0">
                <a:solidFill>
                  <a:srgbClr val="3366FF"/>
                </a:solidFill>
              </a:rPr>
              <a:t>Assumption: the matrices are stored as 2-D </a:t>
            </a:r>
            <a:r>
              <a:rPr lang="en-US" sz="2800" dirty="0" err="1">
                <a:solidFill>
                  <a:srgbClr val="3366FF"/>
                </a:solidFill>
              </a:rPr>
              <a:t>NxN</a:t>
            </a:r>
            <a:r>
              <a:rPr lang="en-US" sz="2800" dirty="0">
                <a:solidFill>
                  <a:srgbClr val="3366FF"/>
                </a:solidFill>
              </a:rPr>
              <a:t> arrays</a:t>
            </a:r>
          </a:p>
        </p:txBody>
      </p:sp>
      <p:sp>
        <p:nvSpPr>
          <p:cNvPr id="376840" name="Text Box 8"/>
          <p:cNvSpPr txBox="1">
            <a:spLocks noChangeArrowheads="1"/>
          </p:cNvSpPr>
          <p:nvPr/>
        </p:nvSpPr>
        <p:spPr bwMode="auto">
          <a:xfrm>
            <a:off x="469660" y="4556125"/>
            <a:ext cx="7988540" cy="1169551"/>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800" dirty="0"/>
              <a:t>Advantage:</a:t>
            </a:r>
            <a:r>
              <a:rPr lang="en-US" sz="2800" dirty="0">
                <a:solidFill>
                  <a:srgbClr val="000099"/>
                </a:solidFill>
              </a:rPr>
              <a:t> </a:t>
            </a:r>
            <a:r>
              <a:rPr lang="en-US" sz="2800" dirty="0">
                <a:solidFill>
                  <a:srgbClr val="3366FF"/>
                </a:solidFill>
              </a:rPr>
              <a:t>code simplicity</a:t>
            </a:r>
          </a:p>
          <a:p>
            <a:pPr algn="l">
              <a:spcBef>
                <a:spcPct val="50000"/>
              </a:spcBef>
            </a:pPr>
            <a:r>
              <a:rPr lang="en-US" sz="2800" dirty="0"/>
              <a:t>Disadvantage:</a:t>
            </a:r>
            <a:r>
              <a:rPr lang="en-US" sz="2800" dirty="0" smtClean="0">
                <a:solidFill>
                  <a:srgbClr val="000099"/>
                </a:solidFill>
              </a:rPr>
              <a:t> </a:t>
            </a:r>
            <a:r>
              <a:rPr lang="en-US" sz="2800" dirty="0" smtClean="0">
                <a:solidFill>
                  <a:srgbClr val="3366FF"/>
                </a:solidFill>
              </a:rPr>
              <a:t>Marches through memory and caches</a:t>
            </a:r>
            <a:endParaRPr lang="en-US" sz="2800" dirty="0">
              <a:solidFill>
                <a:srgbClr val="3366FF"/>
              </a:solidFill>
            </a:endParaRPr>
          </a:p>
        </p:txBody>
      </p:sp>
      <p:sp>
        <p:nvSpPr>
          <p:cNvPr id="8" name="Date Placeholder 7"/>
          <p:cNvSpPr>
            <a:spLocks noGrp="1"/>
          </p:cNvSpPr>
          <p:nvPr>
            <p:ph type="dt" sz="half" idx="10"/>
          </p:nvPr>
        </p:nvSpPr>
        <p:spPr/>
        <p:txBody>
          <a:bodyPr/>
          <a:lstStyle/>
          <a:p>
            <a:fld id="{B36CCC4A-372C-8B45-827A-B36374E7E345}" type="datetime1">
              <a:rPr lang="en-US" smtClean="0"/>
              <a:pPr/>
              <a:t>10/10/13</a:t>
            </a:fld>
            <a:endParaRPr lang="en-US"/>
          </a:p>
        </p:txBody>
      </p:sp>
      <p:sp>
        <p:nvSpPr>
          <p:cNvPr id="9" name="Footer Placeholder 8"/>
          <p:cNvSpPr>
            <a:spLocks noGrp="1"/>
          </p:cNvSpPr>
          <p:nvPr>
            <p:ph type="ftr" sz="quarter" idx="11"/>
          </p:nvPr>
        </p:nvSpPr>
        <p:spPr/>
        <p:txBody>
          <a:bodyPr/>
          <a:lstStyle/>
          <a:p>
            <a:r>
              <a:rPr lang="en-US" dirty="0" smtClean="0"/>
              <a:t>Fall 2013 -- Lecture #13</a:t>
            </a:r>
            <a:endParaRPr lang="en-US"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8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5BA1BF85-3C43-FF46-8B60-FBAD9D618666}" type="datetime1">
              <a:rPr lang="en-US" smtClean="0"/>
              <a:pPr/>
              <a:t>10/10/13</a:t>
            </a:fld>
            <a:endParaRPr lang="en-US"/>
          </a:p>
        </p:txBody>
      </p:sp>
      <p:sp>
        <p:nvSpPr>
          <p:cNvPr id="46" name="Footer Placeholder 45"/>
          <p:cNvSpPr>
            <a:spLocks noGrp="1"/>
          </p:cNvSpPr>
          <p:nvPr>
            <p:ph type="ftr" sz="quarter" idx="11"/>
          </p:nvPr>
        </p:nvSpPr>
        <p:spPr/>
        <p:txBody>
          <a:bodyPr/>
          <a:lstStyle/>
          <a:p>
            <a:r>
              <a:rPr lang="en-US" dirty="0" smtClean="0"/>
              <a:t>Fall 2013 -- Lecture #13</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13684"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6538993" y="3221247"/>
            <a:ext cx="2602602" cy="1086467"/>
            <a:chOff x="7113457" y="2946400"/>
            <a:chExt cx="2602602" cy="1086467"/>
          </a:xfrm>
        </p:grpSpPr>
        <p:sp>
          <p:nvSpPr>
            <p:cNvPr id="64" name="Rectangle 63"/>
            <p:cNvSpPr/>
            <p:nvPr/>
          </p:nvSpPr>
          <p:spPr>
            <a:xfrm>
              <a:off x="7113457" y="3480268"/>
              <a:ext cx="1422432"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8584770" y="2946400"/>
              <a:ext cx="1131289"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grpSp>
        <p:nvGrpSpPr>
          <p:cNvPr id="62" name="Group 64"/>
          <p:cNvGrpSpPr/>
          <p:nvPr/>
        </p:nvGrpSpPr>
        <p:grpSpPr>
          <a:xfrm>
            <a:off x="-1" y="4463817"/>
            <a:ext cx="8249280" cy="1103450"/>
            <a:chOff x="574463" y="4188970"/>
            <a:chExt cx="8249280" cy="1103450"/>
          </a:xfrm>
        </p:grpSpPr>
        <p:sp>
          <p:nvSpPr>
            <p:cNvPr id="63" name="Rectangle 62"/>
            <p:cNvSpPr/>
            <p:nvPr/>
          </p:nvSpPr>
          <p:spPr>
            <a:xfrm>
              <a:off x="6725133" y="4889318"/>
              <a:ext cx="2098610" cy="403102"/>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3978957" y="4220953"/>
              <a:ext cx="1167507"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sp>
          <p:nvSpPr>
            <p:cNvPr id="67" name="Rectangle 66"/>
            <p:cNvSpPr/>
            <p:nvPr/>
          </p:nvSpPr>
          <p:spPr>
            <a:xfrm>
              <a:off x="574463" y="4188970"/>
              <a:ext cx="3180065" cy="994243"/>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lide Number Placeholder 4"/>
          <p:cNvSpPr>
            <a:spLocks noGrp="1"/>
          </p:cNvSpPr>
          <p:nvPr>
            <p:ph type="sldNum" sz="quarter" idx="10"/>
          </p:nvPr>
        </p:nvSpPr>
        <p:spPr>
          <a:xfrm>
            <a:off x="457200" y="6172200"/>
            <a:ext cx="2133600" cy="476250"/>
          </a:xfrm>
        </p:spPr>
        <p:txBody>
          <a:bodyPr/>
          <a:lstStyle/>
          <a:p>
            <a:fld id="{EE82A1C4-7075-924C-9F80-9345D74C545F}" type="slidenum">
              <a:rPr lang="he-IL"/>
              <a:pPr/>
              <a:t>20</a:t>
            </a:fld>
            <a:endParaRPr lang="he-IL"/>
          </a:p>
        </p:txBody>
      </p:sp>
      <p:sp>
        <p:nvSpPr>
          <p:cNvPr id="385026" name="Rectangle 2"/>
          <p:cNvSpPr>
            <a:spLocks noGrp="1" noChangeArrowheads="1"/>
          </p:cNvSpPr>
          <p:nvPr>
            <p:ph type="title"/>
          </p:nvPr>
        </p:nvSpPr>
        <p:spPr/>
        <p:txBody>
          <a:bodyPr/>
          <a:lstStyle/>
          <a:p>
            <a:r>
              <a:rPr lang="en-US"/>
              <a:t>Matrix Multiplication</a:t>
            </a:r>
          </a:p>
        </p:txBody>
      </p:sp>
      <p:sp>
        <p:nvSpPr>
          <p:cNvPr id="385027" name="Rectangle 3"/>
          <p:cNvSpPr>
            <a:spLocks noGrp="1" noChangeArrowheads="1"/>
          </p:cNvSpPr>
          <p:nvPr>
            <p:ph type="body" sz="half" idx="1"/>
          </p:nvPr>
        </p:nvSpPr>
        <p:spPr>
          <a:xfrm>
            <a:off x="7239864" y="1653492"/>
            <a:ext cx="862012" cy="584200"/>
          </a:xfrm>
        </p:spPr>
        <p:txBody>
          <a:bodyPr/>
          <a:lstStyle/>
          <a:p>
            <a:pPr>
              <a:buFontTx/>
              <a:buNone/>
            </a:pPr>
            <a:r>
              <a:rPr lang="en-US" b="1" dirty="0" smtClean="0">
                <a:solidFill>
                  <a:srgbClr val="000099"/>
                </a:solidFill>
                <a:effectLst>
                  <a:outerShdw blurRad="38100" dist="38100" dir="2700000" algn="tl">
                    <a:srgbClr val="DDDDDD"/>
                  </a:outerShdw>
                </a:effectLst>
              </a:rPr>
              <a:t> </a:t>
            </a:r>
            <a:r>
              <a:rPr lang="en-US" b="1" dirty="0" err="1" smtClean="0">
                <a:solidFill>
                  <a:srgbClr val="000099"/>
                </a:solidFill>
                <a:effectLst>
                  <a:outerShdw blurRad="38100" dist="38100" dir="2700000" algn="tl">
                    <a:srgbClr val="DDDDDD"/>
                  </a:outerShdw>
                </a:effectLst>
              </a:rPr>
              <a:t>c</a:t>
            </a:r>
            <a:endParaRPr lang="en-US" b="1" dirty="0">
              <a:solidFill>
                <a:srgbClr val="000099"/>
              </a:solidFill>
              <a:effectLst>
                <a:outerShdw blurRad="38100" dist="38100" dir="2700000" algn="tl">
                  <a:srgbClr val="DDDDDD"/>
                </a:outerShdw>
              </a:effectLst>
            </a:endParaRPr>
          </a:p>
        </p:txBody>
      </p:sp>
      <p:grpSp>
        <p:nvGrpSpPr>
          <p:cNvPr id="2" name="Group 151"/>
          <p:cNvGrpSpPr>
            <a:grpSpLocks/>
          </p:cNvGrpSpPr>
          <p:nvPr/>
        </p:nvGrpSpPr>
        <p:grpSpPr bwMode="auto">
          <a:xfrm>
            <a:off x="6895376" y="2598054"/>
            <a:ext cx="1928636" cy="1934594"/>
            <a:chOff x="1680" y="816"/>
            <a:chExt cx="2129" cy="1743"/>
          </a:xfrm>
        </p:grpSpPr>
        <p:grpSp>
          <p:nvGrpSpPr>
            <p:cNvPr id="3" name="Group 152"/>
            <p:cNvGrpSpPr>
              <a:grpSpLocks/>
            </p:cNvGrpSpPr>
            <p:nvPr/>
          </p:nvGrpSpPr>
          <p:grpSpPr bwMode="auto">
            <a:xfrm>
              <a:off x="1680" y="816"/>
              <a:ext cx="2129" cy="218"/>
              <a:chOff x="833" y="15932"/>
              <a:chExt cx="2129" cy="218"/>
            </a:xfrm>
          </p:grpSpPr>
          <p:sp>
            <p:nvSpPr>
              <p:cNvPr id="385177" name="Rectangle 15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8" name="Rectangle 15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9" name="Rectangle 15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0" name="Rectangle 15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1" name="Rectangle 15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2" name="Rectangle 15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3" name="Rectangle 15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4" name="Rectangle 16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4" name="Group 161"/>
            <p:cNvGrpSpPr>
              <a:grpSpLocks/>
            </p:cNvGrpSpPr>
            <p:nvPr/>
          </p:nvGrpSpPr>
          <p:grpSpPr bwMode="auto">
            <a:xfrm>
              <a:off x="1680" y="1034"/>
              <a:ext cx="2129" cy="218"/>
              <a:chOff x="833" y="15932"/>
              <a:chExt cx="2129" cy="218"/>
            </a:xfrm>
          </p:grpSpPr>
          <p:sp>
            <p:nvSpPr>
              <p:cNvPr id="385186" name="Rectangle 16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7" name="Rectangle 16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8" name="Rectangle 16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9" name="Rectangle 16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0" name="Rectangle 16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1" name="Rectangle 16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2" name="Rectangle 16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3" name="Rectangle 16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5" name="Group 170"/>
            <p:cNvGrpSpPr>
              <a:grpSpLocks/>
            </p:cNvGrpSpPr>
            <p:nvPr/>
          </p:nvGrpSpPr>
          <p:grpSpPr bwMode="auto">
            <a:xfrm>
              <a:off x="1680" y="1252"/>
              <a:ext cx="2129" cy="218"/>
              <a:chOff x="833" y="15932"/>
              <a:chExt cx="2129" cy="218"/>
            </a:xfrm>
          </p:grpSpPr>
          <p:sp>
            <p:nvSpPr>
              <p:cNvPr id="385195" name="Rectangle 17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6" name="Rectangle 17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7" name="Rectangle 17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8" name="Rectangle 17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9" name="Rectangle 17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0" name="Rectangle 17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1" name="Rectangle 17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2" name="Rectangle 17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6" name="Group 179"/>
            <p:cNvGrpSpPr>
              <a:grpSpLocks/>
            </p:cNvGrpSpPr>
            <p:nvPr/>
          </p:nvGrpSpPr>
          <p:grpSpPr bwMode="auto">
            <a:xfrm>
              <a:off x="1680" y="1470"/>
              <a:ext cx="2129" cy="218"/>
              <a:chOff x="833" y="15932"/>
              <a:chExt cx="2129" cy="218"/>
            </a:xfrm>
          </p:grpSpPr>
          <p:sp>
            <p:nvSpPr>
              <p:cNvPr id="385204" name="Rectangle 18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5" name="Rectangle 18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6" name="Rectangle 18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7" name="Rectangle 18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8" name="Rectangle 18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9" name="Rectangle 18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0" name="Rectangle 18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1" name="Rectangle 18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7" name="Group 188"/>
            <p:cNvGrpSpPr>
              <a:grpSpLocks/>
            </p:cNvGrpSpPr>
            <p:nvPr/>
          </p:nvGrpSpPr>
          <p:grpSpPr bwMode="auto">
            <a:xfrm>
              <a:off x="1680" y="1688"/>
              <a:ext cx="2129" cy="218"/>
              <a:chOff x="833" y="15932"/>
              <a:chExt cx="2129" cy="218"/>
            </a:xfrm>
          </p:grpSpPr>
          <p:sp>
            <p:nvSpPr>
              <p:cNvPr id="385213" name="Rectangle 18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4" name="Rectangle 19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5" name="Rectangle 19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6" name="Rectangle 19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7" name="Rectangle 19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8" name="Rectangle 19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9" name="Rectangle 19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0" name="Rectangle 19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8" name="Group 197"/>
            <p:cNvGrpSpPr>
              <a:grpSpLocks/>
            </p:cNvGrpSpPr>
            <p:nvPr/>
          </p:nvGrpSpPr>
          <p:grpSpPr bwMode="auto">
            <a:xfrm>
              <a:off x="1680" y="1905"/>
              <a:ext cx="2129" cy="218"/>
              <a:chOff x="833" y="15932"/>
              <a:chExt cx="2129" cy="218"/>
            </a:xfrm>
          </p:grpSpPr>
          <p:sp>
            <p:nvSpPr>
              <p:cNvPr id="385222" name="Rectangle 19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3" name="Rectangle 19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4" name="Rectangle 20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5" name="Rectangle 20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6" name="Rectangle 20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7" name="Rectangle 20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8" name="Rectangle 20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9" name="Rectangle 20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9" name="Group 206"/>
            <p:cNvGrpSpPr>
              <a:grpSpLocks/>
            </p:cNvGrpSpPr>
            <p:nvPr/>
          </p:nvGrpSpPr>
          <p:grpSpPr bwMode="auto">
            <a:xfrm>
              <a:off x="1680" y="2123"/>
              <a:ext cx="2129" cy="218"/>
              <a:chOff x="833" y="15932"/>
              <a:chExt cx="2129" cy="218"/>
            </a:xfrm>
          </p:grpSpPr>
          <p:sp>
            <p:nvSpPr>
              <p:cNvPr id="385231" name="Rectangle 20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2" name="Rectangle 20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3" name="Rectangle 20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4" name="Rectangle 21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5" name="Rectangle 21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6" name="Rectangle 21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7" name="Rectangle 21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8" name="Rectangle 21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0" name="Group 215"/>
            <p:cNvGrpSpPr>
              <a:grpSpLocks/>
            </p:cNvGrpSpPr>
            <p:nvPr/>
          </p:nvGrpSpPr>
          <p:grpSpPr bwMode="auto">
            <a:xfrm>
              <a:off x="1680" y="2341"/>
              <a:ext cx="2129" cy="218"/>
              <a:chOff x="833" y="15932"/>
              <a:chExt cx="2129" cy="218"/>
            </a:xfrm>
          </p:grpSpPr>
          <p:sp>
            <p:nvSpPr>
              <p:cNvPr id="385240" name="Rectangle 21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1" name="Rectangle 21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2" name="Rectangle 21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3" name="Rectangle 21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4" name="Rectangle 22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5" name="Rectangle 22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6" name="Rectangle 22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7" name="Rectangle 22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sp>
        <p:nvSpPr>
          <p:cNvPr id="385250" name="Rectangle 226"/>
          <p:cNvSpPr>
            <a:spLocks noChangeArrowheads="1"/>
          </p:cNvSpPr>
          <p:nvPr/>
        </p:nvSpPr>
        <p:spPr bwMode="auto">
          <a:xfrm>
            <a:off x="7136456" y="2850392"/>
            <a:ext cx="241080" cy="228787"/>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85251" name="Text Box 227"/>
          <p:cNvSpPr txBox="1">
            <a:spLocks noChangeArrowheads="1"/>
          </p:cNvSpPr>
          <p:nvPr/>
        </p:nvSpPr>
        <p:spPr bwMode="auto">
          <a:xfrm>
            <a:off x="5784795" y="3223853"/>
            <a:ext cx="316221" cy="366732"/>
          </a:xfrm>
          <a:prstGeom prst="rect">
            <a:avLst/>
          </a:prstGeom>
          <a:noFill/>
          <a:ln w="9525">
            <a:noFill/>
            <a:miter lim="800000"/>
            <a:headEnd/>
            <a:tailEnd/>
          </a:ln>
          <a:effectLst/>
        </p:spPr>
        <p:txBody>
          <a:bodyPr wrap="none">
            <a:prstTxWarp prst="textNoShape">
              <a:avLst/>
            </a:prstTxWarp>
            <a:spAutoFit/>
          </a:bodyPr>
          <a:lstStyle/>
          <a:p>
            <a:pPr algn="l"/>
            <a:r>
              <a:rPr lang="en-US" sz="1800" b="1" dirty="0">
                <a:latin typeface="Arial" charset="0"/>
                <a:ea typeface="Arial" charset="0"/>
                <a:cs typeface="Arial" charset="0"/>
              </a:rPr>
              <a:t>=</a:t>
            </a:r>
          </a:p>
        </p:txBody>
      </p:sp>
      <p:sp>
        <p:nvSpPr>
          <p:cNvPr id="385264" name="Line 240"/>
          <p:cNvSpPr>
            <a:spLocks noChangeShapeType="1"/>
          </p:cNvSpPr>
          <p:nvPr/>
        </p:nvSpPr>
        <p:spPr bwMode="auto">
          <a:xfrm>
            <a:off x="6588989" y="2958417"/>
            <a:ext cx="720725" cy="17462"/>
          </a:xfrm>
          <a:prstGeom prst="line">
            <a:avLst/>
          </a:prstGeom>
          <a:noFill/>
          <a:ln w="38100">
            <a:solidFill>
              <a:srgbClr val="000080"/>
            </a:solidFill>
            <a:round/>
            <a:headEnd/>
            <a:tailEnd type="triangle" w="med" len="med"/>
          </a:ln>
          <a:effectLst/>
        </p:spPr>
        <p:txBody>
          <a:bodyPr>
            <a:prstTxWarp prst="textNoShape">
              <a:avLst/>
            </a:prstTxWarp>
          </a:bodyPr>
          <a:lstStyle/>
          <a:p>
            <a:endParaRPr lang="en-US"/>
          </a:p>
        </p:txBody>
      </p:sp>
      <p:pic>
        <p:nvPicPr>
          <p:cNvPr id="385267" name="Picture 243"/>
          <p:cNvPicPr>
            <a:picLocks noChangeAspect="1" noChangeArrowheads="1"/>
          </p:cNvPicPr>
          <p:nvPr/>
        </p:nvPicPr>
        <p:blipFill>
          <a:blip r:embed="rId3"/>
          <a:srcRect/>
          <a:stretch>
            <a:fillRect/>
          </a:stretch>
        </p:blipFill>
        <p:spPr bwMode="auto">
          <a:xfrm>
            <a:off x="6012726" y="4830079"/>
            <a:ext cx="2520950" cy="1006475"/>
          </a:xfrm>
          <a:prstGeom prst="rect">
            <a:avLst/>
          </a:prstGeom>
          <a:noFill/>
        </p:spPr>
      </p:pic>
      <p:sp>
        <p:nvSpPr>
          <p:cNvPr id="385272" name="Text Box 248"/>
          <p:cNvSpPr txBox="1">
            <a:spLocks noChangeArrowheads="1"/>
          </p:cNvSpPr>
          <p:nvPr/>
        </p:nvSpPr>
        <p:spPr bwMode="auto">
          <a:xfrm>
            <a:off x="5987326" y="2521854"/>
            <a:ext cx="637314" cy="830997"/>
          </a:xfrm>
          <a:prstGeom prst="rect">
            <a:avLst/>
          </a:prstGeom>
          <a:noFill/>
          <a:ln w="9525">
            <a:noFill/>
            <a:miter lim="800000"/>
            <a:headEnd/>
            <a:tailEnd/>
          </a:ln>
          <a:effectLst/>
        </p:spPr>
        <p:txBody>
          <a:bodyPr wrap="none">
            <a:prstTxWarp prst="textNoShape">
              <a:avLst/>
            </a:prstTxWarp>
            <a:spAutoFit/>
          </a:bodyPr>
          <a:lstStyle/>
          <a:p>
            <a:r>
              <a:rPr lang="en-US" sz="4800" dirty="0" err="1" smtClean="0">
                <a:solidFill>
                  <a:srgbClr val="0000CC"/>
                </a:solidFill>
              </a:rPr>
              <a:t>c</a:t>
            </a:r>
            <a:r>
              <a:rPr lang="en-US" sz="4800" baseline="-25000" dirty="0" err="1" smtClean="0">
                <a:solidFill>
                  <a:srgbClr val="0000CC"/>
                </a:solidFill>
              </a:rPr>
              <a:t>ij</a:t>
            </a:r>
            <a:endParaRPr lang="en-US" sz="4800" baseline="-25000" dirty="0">
              <a:solidFill>
                <a:srgbClr val="0000CC"/>
              </a:solidFill>
            </a:endParaRPr>
          </a:p>
        </p:txBody>
      </p:sp>
      <p:sp>
        <p:nvSpPr>
          <p:cNvPr id="239" name="TextBox 238"/>
          <p:cNvSpPr txBox="1"/>
          <p:nvPr/>
        </p:nvSpPr>
        <p:spPr>
          <a:xfrm>
            <a:off x="578056" y="5791200"/>
            <a:ext cx="8337589" cy="461665"/>
          </a:xfrm>
          <a:prstGeom prst="rect">
            <a:avLst/>
          </a:prstGeom>
          <a:noFill/>
        </p:spPr>
        <p:txBody>
          <a:bodyPr wrap="none" rtlCol="0">
            <a:spAutoFit/>
          </a:bodyPr>
          <a:lstStyle/>
          <a:p>
            <a:r>
              <a:rPr lang="en-US" sz="2400" dirty="0" smtClean="0">
                <a:hlinkClick r:id="rId4"/>
              </a:rPr>
              <a:t>Simple Matrix Multiply - www.youtube.com/watch?v=yl0LTcDIhxc</a:t>
            </a:r>
            <a:endParaRPr lang="en-US" sz="2400" dirty="0"/>
          </a:p>
        </p:txBody>
      </p:sp>
      <p:sp>
        <p:nvSpPr>
          <p:cNvPr id="240" name="TextBox 239"/>
          <p:cNvSpPr txBox="1"/>
          <p:nvPr/>
        </p:nvSpPr>
        <p:spPr>
          <a:xfrm>
            <a:off x="1306286" y="6243935"/>
            <a:ext cx="6532708" cy="461665"/>
          </a:xfrm>
          <a:prstGeom prst="rect">
            <a:avLst/>
          </a:prstGeom>
          <a:solidFill>
            <a:srgbClr val="FFFFFF"/>
          </a:solidFill>
        </p:spPr>
        <p:txBody>
          <a:bodyPr wrap="none" rtlCol="0">
            <a:spAutoFit/>
          </a:bodyPr>
          <a:lstStyle/>
          <a:p>
            <a:r>
              <a:rPr lang="en-US" sz="2400" dirty="0" smtClean="0"/>
              <a:t>100 </a:t>
            </a:r>
            <a:r>
              <a:rPr lang="en-US" sz="2400" dirty="0" err="1" smtClean="0"/>
              <a:t>x</a:t>
            </a:r>
            <a:r>
              <a:rPr lang="en-US" sz="2400" dirty="0" smtClean="0"/>
              <a:t> 100 Matrix, Cache 1000 blocks, 1 word/block</a:t>
            </a:r>
            <a:endParaRPr lang="en-US" sz="2400" dirty="0"/>
          </a:p>
        </p:txBody>
      </p:sp>
      <p:grpSp>
        <p:nvGrpSpPr>
          <p:cNvPr id="11" name="Group 5"/>
          <p:cNvGrpSpPr>
            <a:grpSpLocks/>
          </p:cNvGrpSpPr>
          <p:nvPr/>
        </p:nvGrpSpPr>
        <p:grpSpPr bwMode="auto">
          <a:xfrm>
            <a:off x="3529952" y="2608148"/>
            <a:ext cx="1928636" cy="1934594"/>
            <a:chOff x="1680" y="816"/>
            <a:chExt cx="2129" cy="1743"/>
          </a:xfrm>
        </p:grpSpPr>
        <p:grpSp>
          <p:nvGrpSpPr>
            <p:cNvPr id="12" name="Group 6"/>
            <p:cNvGrpSpPr>
              <a:grpSpLocks/>
            </p:cNvGrpSpPr>
            <p:nvPr/>
          </p:nvGrpSpPr>
          <p:grpSpPr bwMode="auto">
            <a:xfrm>
              <a:off x="1680" y="816"/>
              <a:ext cx="2129" cy="218"/>
              <a:chOff x="833" y="15932"/>
              <a:chExt cx="2129" cy="218"/>
            </a:xfrm>
          </p:grpSpPr>
          <p:sp>
            <p:nvSpPr>
              <p:cNvPr id="306" name="Rectangle 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7" name="Rectangle 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8" name="Rectangle 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9" name="Rectangle 1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0" name="Rectangle 1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1" name="Rectangle 1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2" name="Rectangle 1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13" name="Rectangle 1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3" name="Group 15"/>
            <p:cNvGrpSpPr>
              <a:grpSpLocks/>
            </p:cNvGrpSpPr>
            <p:nvPr/>
          </p:nvGrpSpPr>
          <p:grpSpPr bwMode="auto">
            <a:xfrm>
              <a:off x="1680" y="1034"/>
              <a:ext cx="2129" cy="218"/>
              <a:chOff x="833" y="15932"/>
              <a:chExt cx="2129" cy="218"/>
            </a:xfrm>
          </p:grpSpPr>
          <p:sp>
            <p:nvSpPr>
              <p:cNvPr id="298" name="Rectangle 1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9" name="Rectangle 1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0" name="Rectangle 1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1" name="Rectangle 1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2" name="Rectangle 2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3" name="Rectangle 2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4" name="Rectangle 2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05" name="Rectangle 2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4" name="Group 24"/>
            <p:cNvGrpSpPr>
              <a:grpSpLocks/>
            </p:cNvGrpSpPr>
            <p:nvPr/>
          </p:nvGrpSpPr>
          <p:grpSpPr bwMode="auto">
            <a:xfrm>
              <a:off x="1680" y="1252"/>
              <a:ext cx="2129" cy="218"/>
              <a:chOff x="833" y="15932"/>
              <a:chExt cx="2129" cy="218"/>
            </a:xfrm>
          </p:grpSpPr>
          <p:sp>
            <p:nvSpPr>
              <p:cNvPr id="290" name="Rectangle 2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1" name="Rectangle 2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2" name="Rectangle 2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3" name="Rectangle 2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4" name="Rectangle 2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5" name="Rectangle 3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6" name="Rectangle 3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97" name="Rectangle 3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5" name="Group 33"/>
            <p:cNvGrpSpPr>
              <a:grpSpLocks/>
            </p:cNvGrpSpPr>
            <p:nvPr/>
          </p:nvGrpSpPr>
          <p:grpSpPr bwMode="auto">
            <a:xfrm>
              <a:off x="1680" y="1470"/>
              <a:ext cx="2129" cy="218"/>
              <a:chOff x="833" y="15932"/>
              <a:chExt cx="2129" cy="218"/>
            </a:xfrm>
          </p:grpSpPr>
          <p:sp>
            <p:nvSpPr>
              <p:cNvPr id="282" name="Rectangle 3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3" name="Rectangle 3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4" name="Rectangle 3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5" name="Rectangle 3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6" name="Rectangle 3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7" name="Rectangle 3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8" name="Rectangle 4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9" name="Rectangle 4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6" name="Group 42"/>
            <p:cNvGrpSpPr>
              <a:grpSpLocks/>
            </p:cNvGrpSpPr>
            <p:nvPr/>
          </p:nvGrpSpPr>
          <p:grpSpPr bwMode="auto">
            <a:xfrm>
              <a:off x="1680" y="1688"/>
              <a:ext cx="2129" cy="218"/>
              <a:chOff x="833" y="15932"/>
              <a:chExt cx="2129" cy="218"/>
            </a:xfrm>
          </p:grpSpPr>
          <p:sp>
            <p:nvSpPr>
              <p:cNvPr id="274" name="Rectangle 4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5" name="Rectangle 4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6" name="Rectangle 4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7" name="Rectangle 4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8" name="Rectangle 4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9" name="Rectangle 4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0" name="Rectangle 4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81" name="Rectangle 5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7" name="Group 51"/>
            <p:cNvGrpSpPr>
              <a:grpSpLocks/>
            </p:cNvGrpSpPr>
            <p:nvPr/>
          </p:nvGrpSpPr>
          <p:grpSpPr bwMode="auto">
            <a:xfrm>
              <a:off x="1680" y="1905"/>
              <a:ext cx="2129" cy="218"/>
              <a:chOff x="833" y="15932"/>
              <a:chExt cx="2129" cy="218"/>
            </a:xfrm>
          </p:grpSpPr>
          <p:sp>
            <p:nvSpPr>
              <p:cNvPr id="266" name="Rectangle 5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7" name="Rectangle 5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8" name="Rectangle 5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9" name="Rectangle 5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0" name="Rectangle 5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1" name="Rectangle 5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2" name="Rectangle 5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73" name="Rectangle 5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8" name="Group 60"/>
            <p:cNvGrpSpPr>
              <a:grpSpLocks/>
            </p:cNvGrpSpPr>
            <p:nvPr/>
          </p:nvGrpSpPr>
          <p:grpSpPr bwMode="auto">
            <a:xfrm>
              <a:off x="1680" y="2123"/>
              <a:ext cx="2129" cy="218"/>
              <a:chOff x="833" y="15932"/>
              <a:chExt cx="2129" cy="218"/>
            </a:xfrm>
          </p:grpSpPr>
          <p:sp>
            <p:nvSpPr>
              <p:cNvPr id="258" name="Rectangle 6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9" name="Rectangle 6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0" name="Rectangle 6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1" name="Rectangle 6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2" name="Rectangle 6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3" name="Rectangle 6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4" name="Rectangle 6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65" name="Rectangle 6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9" name="Group 69"/>
            <p:cNvGrpSpPr>
              <a:grpSpLocks/>
            </p:cNvGrpSpPr>
            <p:nvPr/>
          </p:nvGrpSpPr>
          <p:grpSpPr bwMode="auto">
            <a:xfrm>
              <a:off x="1680" y="2341"/>
              <a:ext cx="2129" cy="218"/>
              <a:chOff x="833" y="15932"/>
              <a:chExt cx="2129" cy="218"/>
            </a:xfrm>
          </p:grpSpPr>
          <p:sp>
            <p:nvSpPr>
              <p:cNvPr id="250" name="Rectangle 7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1" name="Rectangle 7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2" name="Rectangle 7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3" name="Rectangle 7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4" name="Rectangle 7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5" name="Rectangle 7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6" name="Rectangle 7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257" name="Rectangle 7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grpSp>
        <p:nvGrpSpPr>
          <p:cNvPr id="20" name="Group 78"/>
          <p:cNvGrpSpPr>
            <a:grpSpLocks/>
          </p:cNvGrpSpPr>
          <p:nvPr/>
        </p:nvGrpSpPr>
        <p:grpSpPr bwMode="auto">
          <a:xfrm>
            <a:off x="1062800" y="2608148"/>
            <a:ext cx="1931767" cy="1934594"/>
            <a:chOff x="1680" y="816"/>
            <a:chExt cx="2129" cy="1743"/>
          </a:xfrm>
        </p:grpSpPr>
        <p:grpSp>
          <p:nvGrpSpPr>
            <p:cNvPr id="21" name="Group 79"/>
            <p:cNvGrpSpPr>
              <a:grpSpLocks/>
            </p:cNvGrpSpPr>
            <p:nvPr/>
          </p:nvGrpSpPr>
          <p:grpSpPr bwMode="auto">
            <a:xfrm>
              <a:off x="1680" y="816"/>
              <a:ext cx="2129" cy="218"/>
              <a:chOff x="833" y="15932"/>
              <a:chExt cx="2129" cy="218"/>
            </a:xfrm>
          </p:grpSpPr>
          <p:sp>
            <p:nvSpPr>
              <p:cNvPr id="379" name="Rectangle 8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0" name="Rectangle 8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1" name="Rectangle 8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2" name="Rectangle 8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3" name="Rectangle 8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4" name="Rectangle 8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 name="Rectangle 8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6" name="Rectangle 8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2" name="Group 88"/>
            <p:cNvGrpSpPr>
              <a:grpSpLocks/>
            </p:cNvGrpSpPr>
            <p:nvPr/>
          </p:nvGrpSpPr>
          <p:grpSpPr bwMode="auto">
            <a:xfrm>
              <a:off x="1680" y="1034"/>
              <a:ext cx="2129" cy="218"/>
              <a:chOff x="833" y="15932"/>
              <a:chExt cx="2129" cy="218"/>
            </a:xfrm>
          </p:grpSpPr>
          <p:sp>
            <p:nvSpPr>
              <p:cNvPr id="371" name="Rectangle 8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2" name="Rectangle 9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3" name="Rectangle 9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 name="Rectangle 9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 name="Rectangle 9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6" name="Rectangle 9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7" name="Rectangle 9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8" name="Rectangle 9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3" name="Group 97"/>
            <p:cNvGrpSpPr>
              <a:grpSpLocks/>
            </p:cNvGrpSpPr>
            <p:nvPr/>
          </p:nvGrpSpPr>
          <p:grpSpPr bwMode="auto">
            <a:xfrm>
              <a:off x="1680" y="1252"/>
              <a:ext cx="2129" cy="218"/>
              <a:chOff x="833" y="15932"/>
              <a:chExt cx="2129" cy="218"/>
            </a:xfrm>
          </p:grpSpPr>
          <p:sp>
            <p:nvSpPr>
              <p:cNvPr id="363" name="Rectangle 9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4" name="Rectangle 9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5" name="Rectangle 10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6" name="Rectangle 10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7" name="Rectangle 10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8" name="Rectangle 10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9" name="Rectangle 10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0" name="Rectangle 10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4" name="Group 106"/>
            <p:cNvGrpSpPr>
              <a:grpSpLocks/>
            </p:cNvGrpSpPr>
            <p:nvPr/>
          </p:nvGrpSpPr>
          <p:grpSpPr bwMode="auto">
            <a:xfrm>
              <a:off x="1680" y="1470"/>
              <a:ext cx="2129" cy="218"/>
              <a:chOff x="833" y="15932"/>
              <a:chExt cx="2129" cy="218"/>
            </a:xfrm>
          </p:grpSpPr>
          <p:sp>
            <p:nvSpPr>
              <p:cNvPr id="355" name="Rectangle 10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6" name="Rectangle 10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7" name="Rectangle 10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8" name="Rectangle 11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9" name="Rectangle 11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0" name="Rectangle 11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1" name="Rectangle 11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62" name="Rectangle 11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5" name="Group 115"/>
            <p:cNvGrpSpPr>
              <a:grpSpLocks/>
            </p:cNvGrpSpPr>
            <p:nvPr/>
          </p:nvGrpSpPr>
          <p:grpSpPr bwMode="auto">
            <a:xfrm>
              <a:off x="1680" y="1688"/>
              <a:ext cx="2129" cy="218"/>
              <a:chOff x="833" y="15932"/>
              <a:chExt cx="2129" cy="218"/>
            </a:xfrm>
          </p:grpSpPr>
          <p:sp>
            <p:nvSpPr>
              <p:cNvPr id="347" name="Rectangle 11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8" name="Rectangle 11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9" name="Rectangle 11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0" name="Rectangle 11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1" name="Rectangle 12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2" name="Rectangle 12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3" name="Rectangle 12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54" name="Rectangle 12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6" name="Group 124"/>
            <p:cNvGrpSpPr>
              <a:grpSpLocks/>
            </p:cNvGrpSpPr>
            <p:nvPr/>
          </p:nvGrpSpPr>
          <p:grpSpPr bwMode="auto">
            <a:xfrm>
              <a:off x="1680" y="1905"/>
              <a:ext cx="2129" cy="218"/>
              <a:chOff x="833" y="15932"/>
              <a:chExt cx="2129" cy="218"/>
            </a:xfrm>
          </p:grpSpPr>
          <p:sp>
            <p:nvSpPr>
              <p:cNvPr id="339" name="Rectangle 12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0" name="Rectangle 12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1" name="Rectangle 12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2" name="Rectangle 12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3" name="Rectangle 12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4" name="Rectangle 13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5" name="Rectangle 13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46" name="Rectangle 13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7" name="Group 133"/>
            <p:cNvGrpSpPr>
              <a:grpSpLocks/>
            </p:cNvGrpSpPr>
            <p:nvPr/>
          </p:nvGrpSpPr>
          <p:grpSpPr bwMode="auto">
            <a:xfrm>
              <a:off x="1680" y="2123"/>
              <a:ext cx="2129" cy="218"/>
              <a:chOff x="833" y="15932"/>
              <a:chExt cx="2129" cy="218"/>
            </a:xfrm>
          </p:grpSpPr>
          <p:sp>
            <p:nvSpPr>
              <p:cNvPr id="331" name="Rectangle 13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2" name="Rectangle 13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3" name="Rectangle 13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4" name="Rectangle 13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5" name="Rectangle 13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6" name="Rectangle 13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7" name="Rectangle 14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8" name="Rectangle 14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8" name="Group 142"/>
            <p:cNvGrpSpPr>
              <a:grpSpLocks/>
            </p:cNvGrpSpPr>
            <p:nvPr/>
          </p:nvGrpSpPr>
          <p:grpSpPr bwMode="auto">
            <a:xfrm>
              <a:off x="1680" y="2341"/>
              <a:ext cx="2129" cy="218"/>
              <a:chOff x="833" y="15932"/>
              <a:chExt cx="2129" cy="218"/>
            </a:xfrm>
          </p:grpSpPr>
          <p:sp>
            <p:nvSpPr>
              <p:cNvPr id="323" name="Rectangle 14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4" name="Rectangle 14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5" name="Rectangle 14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6" name="Rectangle 14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7" name="Rectangle 14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8" name="Rectangle 14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29" name="Rectangle 14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30" name="Rectangle 15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sp>
        <p:nvSpPr>
          <p:cNvPr id="387" name="Rectangle 224"/>
          <p:cNvSpPr>
            <a:spLocks noChangeArrowheads="1"/>
          </p:cNvSpPr>
          <p:nvPr/>
        </p:nvSpPr>
        <p:spPr bwMode="auto">
          <a:xfrm>
            <a:off x="1062800" y="2850392"/>
            <a:ext cx="1931767" cy="242245"/>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88" name="Rectangle 225"/>
          <p:cNvSpPr>
            <a:spLocks noChangeArrowheads="1"/>
          </p:cNvSpPr>
          <p:nvPr/>
        </p:nvSpPr>
        <p:spPr bwMode="auto">
          <a:xfrm>
            <a:off x="3771031" y="2608148"/>
            <a:ext cx="241080" cy="1934594"/>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89" name="Text Box 228"/>
          <p:cNvSpPr txBox="1">
            <a:spLocks noChangeArrowheads="1"/>
          </p:cNvSpPr>
          <p:nvPr/>
        </p:nvSpPr>
        <p:spPr bwMode="auto">
          <a:xfrm>
            <a:off x="2956996" y="3176750"/>
            <a:ext cx="313090" cy="491219"/>
          </a:xfrm>
          <a:prstGeom prst="rect">
            <a:avLst/>
          </a:prstGeom>
          <a:noFill/>
          <a:ln w="9525">
            <a:noFill/>
            <a:miter lim="800000"/>
            <a:headEnd/>
            <a:tailEnd/>
          </a:ln>
          <a:effectLst/>
        </p:spPr>
        <p:txBody>
          <a:bodyPr wrap="none">
            <a:prstTxWarp prst="textNoShape">
              <a:avLst/>
            </a:prstTxWarp>
            <a:spAutoFit/>
          </a:bodyPr>
          <a:lstStyle/>
          <a:p>
            <a:pPr algn="l"/>
            <a:r>
              <a:rPr lang="en-US" sz="2600" b="1">
                <a:latin typeface="Arial" charset="0"/>
                <a:ea typeface="Arial" charset="0"/>
                <a:cs typeface="Arial" charset="0"/>
              </a:rPr>
              <a:t>*</a:t>
            </a:r>
          </a:p>
        </p:txBody>
      </p:sp>
      <p:sp>
        <p:nvSpPr>
          <p:cNvPr id="390" name="Rectangle 229"/>
          <p:cNvSpPr>
            <a:spLocks noChangeArrowheads="1"/>
          </p:cNvSpPr>
          <p:nvPr/>
        </p:nvSpPr>
        <p:spPr bwMode="auto">
          <a:xfrm>
            <a:off x="1734313" y="1589992"/>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smtClean="0">
                <a:solidFill>
                  <a:srgbClr val="000099"/>
                </a:solidFill>
                <a:effectLst>
                  <a:outerShdw blurRad="38100" dist="38100" dir="2700000" algn="tl">
                    <a:srgbClr val="DDDDDD"/>
                  </a:outerShdw>
                </a:effectLst>
              </a:rPr>
              <a:t>a</a:t>
            </a:r>
            <a:endParaRPr lang="en-US" sz="3600" b="1" dirty="0">
              <a:solidFill>
                <a:srgbClr val="000099"/>
              </a:solidFill>
              <a:effectLst>
                <a:outerShdw blurRad="38100" dist="38100" dir="2700000" algn="tl">
                  <a:srgbClr val="DDDDDD"/>
                </a:outerShdw>
              </a:effectLst>
            </a:endParaRPr>
          </a:p>
        </p:txBody>
      </p:sp>
      <p:sp>
        <p:nvSpPr>
          <p:cNvPr id="391" name="Rectangle 230"/>
          <p:cNvSpPr>
            <a:spLocks noChangeArrowheads="1"/>
          </p:cNvSpPr>
          <p:nvPr/>
        </p:nvSpPr>
        <p:spPr bwMode="auto">
          <a:xfrm>
            <a:off x="4182238" y="1589992"/>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err="1" smtClean="0">
                <a:solidFill>
                  <a:srgbClr val="000099"/>
                </a:solidFill>
                <a:effectLst>
                  <a:outerShdw blurRad="38100" dist="38100" dir="2700000" algn="tl">
                    <a:srgbClr val="DDDDDD"/>
                  </a:outerShdw>
                </a:effectLst>
              </a:rPr>
              <a:t>b</a:t>
            </a:r>
            <a:endParaRPr lang="en-US" sz="3600" b="1" dirty="0">
              <a:solidFill>
                <a:srgbClr val="000099"/>
              </a:solidFill>
              <a:effectLst>
                <a:outerShdw blurRad="38100" dist="38100" dir="2700000" algn="tl">
                  <a:srgbClr val="DDDDDD"/>
                </a:outerShdw>
              </a:effectLst>
            </a:endParaRPr>
          </a:p>
        </p:txBody>
      </p:sp>
      <p:sp>
        <p:nvSpPr>
          <p:cNvPr id="392" name="Line 232"/>
          <p:cNvSpPr>
            <a:spLocks noChangeShapeType="1"/>
          </p:cNvSpPr>
          <p:nvPr/>
        </p:nvSpPr>
        <p:spPr bwMode="auto">
          <a:xfrm flipH="1" flipV="1">
            <a:off x="3893313" y="4182379"/>
            <a:ext cx="0" cy="935038"/>
          </a:xfrm>
          <a:prstGeom prst="line">
            <a:avLst/>
          </a:prstGeom>
          <a:noFill/>
          <a:ln w="38100">
            <a:solidFill>
              <a:srgbClr val="000080"/>
            </a:solidFill>
            <a:round/>
            <a:headEnd/>
            <a:tailEnd type="triangle" w="med" len="med"/>
          </a:ln>
          <a:effectLst/>
        </p:spPr>
        <p:txBody>
          <a:bodyPr>
            <a:prstTxWarp prst="textNoShape">
              <a:avLst/>
            </a:prstTxWarp>
          </a:bodyPr>
          <a:lstStyle/>
          <a:p>
            <a:endParaRPr lang="en-US"/>
          </a:p>
        </p:txBody>
      </p:sp>
      <p:sp>
        <p:nvSpPr>
          <p:cNvPr id="393" name="Line 235"/>
          <p:cNvSpPr>
            <a:spLocks noChangeShapeType="1"/>
          </p:cNvSpPr>
          <p:nvPr/>
        </p:nvSpPr>
        <p:spPr bwMode="auto">
          <a:xfrm flipH="1" flipV="1">
            <a:off x="2021650" y="2958417"/>
            <a:ext cx="0" cy="2087562"/>
          </a:xfrm>
          <a:prstGeom prst="line">
            <a:avLst/>
          </a:prstGeom>
          <a:noFill/>
          <a:ln w="38100">
            <a:solidFill>
              <a:srgbClr val="000080"/>
            </a:solidFill>
            <a:round/>
            <a:headEnd/>
            <a:tailEnd type="triangle" w="med" len="med"/>
          </a:ln>
          <a:effectLst/>
        </p:spPr>
        <p:txBody>
          <a:bodyPr>
            <a:prstTxWarp prst="textNoShape">
              <a:avLst/>
            </a:prstTxWarp>
          </a:bodyPr>
          <a:lstStyle/>
          <a:p>
            <a:endParaRPr lang="en-US"/>
          </a:p>
        </p:txBody>
      </p:sp>
      <p:sp>
        <p:nvSpPr>
          <p:cNvPr id="394" name="Text Box 245"/>
          <p:cNvSpPr txBox="1">
            <a:spLocks noChangeArrowheads="1"/>
          </p:cNvSpPr>
          <p:nvPr/>
        </p:nvSpPr>
        <p:spPr bwMode="auto">
          <a:xfrm>
            <a:off x="1597788" y="4807854"/>
            <a:ext cx="769937" cy="823913"/>
          </a:xfrm>
          <a:prstGeom prst="rect">
            <a:avLst/>
          </a:prstGeom>
          <a:noFill/>
          <a:ln w="9525">
            <a:noFill/>
            <a:miter lim="800000"/>
            <a:headEnd/>
            <a:tailEnd/>
          </a:ln>
          <a:effectLst/>
        </p:spPr>
        <p:txBody>
          <a:bodyPr wrap="none">
            <a:prstTxWarp prst="textNoShape">
              <a:avLst/>
            </a:prstTxWarp>
            <a:spAutoFit/>
          </a:bodyPr>
          <a:lstStyle/>
          <a:p>
            <a:r>
              <a:rPr lang="en-US" sz="4800">
                <a:solidFill>
                  <a:srgbClr val="0000CC"/>
                </a:solidFill>
              </a:rPr>
              <a:t>a</a:t>
            </a:r>
            <a:r>
              <a:rPr lang="en-US" sz="4800" baseline="-25000">
                <a:solidFill>
                  <a:srgbClr val="0000CC"/>
                </a:solidFill>
              </a:rPr>
              <a:t>i*</a:t>
            </a:r>
          </a:p>
        </p:txBody>
      </p:sp>
      <p:sp>
        <p:nvSpPr>
          <p:cNvPr id="395" name="Text Box 247"/>
          <p:cNvSpPr txBox="1">
            <a:spLocks noChangeArrowheads="1"/>
          </p:cNvSpPr>
          <p:nvPr/>
        </p:nvSpPr>
        <p:spPr bwMode="auto">
          <a:xfrm>
            <a:off x="3429763" y="4807854"/>
            <a:ext cx="804862" cy="823913"/>
          </a:xfrm>
          <a:prstGeom prst="rect">
            <a:avLst/>
          </a:prstGeom>
          <a:noFill/>
          <a:ln w="9525">
            <a:noFill/>
            <a:miter lim="800000"/>
            <a:headEnd/>
            <a:tailEnd/>
          </a:ln>
          <a:effectLst/>
        </p:spPr>
        <p:txBody>
          <a:bodyPr wrap="none">
            <a:prstTxWarp prst="textNoShape">
              <a:avLst/>
            </a:prstTxWarp>
            <a:spAutoFit/>
          </a:bodyPr>
          <a:lstStyle/>
          <a:p>
            <a:r>
              <a:rPr lang="en-US" sz="4800">
                <a:solidFill>
                  <a:srgbClr val="0000CC"/>
                </a:solidFill>
              </a:rPr>
              <a:t>b</a:t>
            </a:r>
            <a:r>
              <a:rPr lang="en-US" sz="4800" baseline="-25000">
                <a:solidFill>
                  <a:srgbClr val="0000CC"/>
                </a:solidFill>
              </a:rPr>
              <a:t>*j</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808037" y="309563"/>
            <a:ext cx="7724613" cy="422275"/>
          </a:xfrm>
        </p:spPr>
        <p:txBody>
          <a:bodyPr>
            <a:normAutofit fontScale="90000"/>
          </a:bodyPr>
          <a:lstStyle/>
          <a:p>
            <a:r>
              <a:rPr lang="en-US" dirty="0" smtClean="0"/>
              <a:t>Improving reuse via Blocking: </a:t>
            </a:r>
            <a:br>
              <a:rPr lang="en-US" dirty="0" smtClean="0"/>
            </a:br>
            <a:r>
              <a:rPr lang="en-US" dirty="0" smtClean="0"/>
              <a:t>1</a:t>
            </a:r>
            <a:r>
              <a:rPr lang="en-US" baseline="30000" dirty="0" smtClean="0"/>
              <a:t>st</a:t>
            </a:r>
            <a:r>
              <a:rPr lang="en-US" dirty="0" smtClean="0"/>
              <a:t> “</a:t>
            </a:r>
            <a:r>
              <a:rPr lang="en-US" dirty="0"/>
              <a:t>Naïve” Matrix Multiply</a:t>
            </a:r>
          </a:p>
        </p:txBody>
      </p:sp>
      <p:sp>
        <p:nvSpPr>
          <p:cNvPr id="182275" name="Rectangle 3"/>
          <p:cNvSpPr>
            <a:spLocks noGrp="1" noChangeArrowheads="1"/>
          </p:cNvSpPr>
          <p:nvPr>
            <p:ph type="body" idx="1"/>
          </p:nvPr>
        </p:nvSpPr>
        <p:spPr>
          <a:xfrm>
            <a:off x="609600" y="1124320"/>
            <a:ext cx="7929563" cy="3232150"/>
          </a:xfrm>
          <a:ln>
            <a:solidFill>
              <a:srgbClr val="000066"/>
            </a:solidFill>
          </a:ln>
        </p:spPr>
        <p:txBody>
          <a:bodyPr>
            <a:normAutofit lnSpcReduction="10000"/>
          </a:bodyPr>
          <a:lstStyle/>
          <a:p>
            <a:pPr>
              <a:buFontTx/>
              <a:buNone/>
            </a:pPr>
            <a:r>
              <a:rPr lang="en-US" sz="2000" dirty="0">
                <a:solidFill>
                  <a:schemeClr val="accent2"/>
                </a:solidFill>
              </a:rPr>
              <a:t>{implements </a:t>
            </a:r>
            <a:r>
              <a:rPr lang="en-US" dirty="0">
                <a:solidFill>
                  <a:schemeClr val="accent2"/>
                </a:solidFill>
              </a:rPr>
              <a:t>C = C + A*B</a:t>
            </a:r>
            <a:r>
              <a:rPr lang="en-US" sz="2000" dirty="0">
                <a:solidFill>
                  <a:schemeClr val="accent2"/>
                </a:solidFill>
              </a:rPr>
              <a:t>}</a:t>
            </a:r>
          </a:p>
          <a:p>
            <a:pPr>
              <a:buFontTx/>
              <a:buNone/>
            </a:pPr>
            <a:r>
              <a:rPr lang="en-US" sz="2000" dirty="0"/>
              <a:t>for </a:t>
            </a:r>
            <a:r>
              <a:rPr lang="en-US" sz="2000" dirty="0" err="1"/>
              <a:t>i</a:t>
            </a:r>
            <a:r>
              <a:rPr lang="en-US" sz="2000" dirty="0"/>
              <a:t> = 1 to </a:t>
            </a:r>
            <a:r>
              <a:rPr lang="en-US" sz="2000" dirty="0" err="1"/>
              <a:t>n</a:t>
            </a:r>
            <a:endParaRPr lang="en-US" sz="2000" dirty="0"/>
          </a:p>
          <a:p>
            <a:pPr>
              <a:buFontTx/>
              <a:buNone/>
            </a:pPr>
            <a:r>
              <a:rPr lang="en-US" sz="2000" dirty="0"/>
              <a:t>  </a:t>
            </a:r>
            <a:r>
              <a:rPr lang="en-US" sz="2000" dirty="0">
                <a:solidFill>
                  <a:schemeClr val="accent2"/>
                </a:solidFill>
              </a:rPr>
              <a:t>{read row </a:t>
            </a:r>
            <a:r>
              <a:rPr lang="en-US" sz="2000" dirty="0" err="1">
                <a:solidFill>
                  <a:schemeClr val="accent2"/>
                </a:solidFill>
              </a:rPr>
              <a:t>i</a:t>
            </a:r>
            <a:r>
              <a:rPr lang="en-US" sz="2000" dirty="0">
                <a:solidFill>
                  <a:schemeClr val="accent2"/>
                </a:solidFill>
              </a:rPr>
              <a:t> of A into</a:t>
            </a:r>
            <a:r>
              <a:rPr lang="en-US" sz="2000" dirty="0" smtClean="0">
                <a:solidFill>
                  <a:schemeClr val="accent2"/>
                </a:solidFill>
              </a:rPr>
              <a:t> cache}</a:t>
            </a:r>
            <a:endParaRPr lang="en-US" sz="2000" dirty="0"/>
          </a:p>
          <a:p>
            <a:pPr>
              <a:buFontTx/>
              <a:buNone/>
            </a:pPr>
            <a:r>
              <a:rPr lang="en-US" sz="2000" dirty="0"/>
              <a:t>   for </a:t>
            </a:r>
            <a:r>
              <a:rPr lang="en-US" sz="2000" dirty="0" err="1"/>
              <a:t>j</a:t>
            </a:r>
            <a:r>
              <a:rPr lang="en-US" sz="2000" dirty="0"/>
              <a:t> = 1 to </a:t>
            </a:r>
            <a:r>
              <a:rPr lang="en-US" sz="2000" dirty="0" err="1"/>
              <a:t>n</a:t>
            </a:r>
            <a:endParaRPr lang="en-US" sz="2000" dirty="0"/>
          </a:p>
          <a:p>
            <a:pPr>
              <a:buFontTx/>
              <a:buNone/>
            </a:pPr>
            <a:r>
              <a:rPr lang="en-US" sz="2000" dirty="0"/>
              <a:t>       </a:t>
            </a:r>
            <a:r>
              <a:rPr lang="en-US" sz="2000" dirty="0">
                <a:solidFill>
                  <a:schemeClr val="accent2"/>
                </a:solidFill>
              </a:rPr>
              <a:t>{read</a:t>
            </a:r>
            <a:r>
              <a:rPr lang="en-US" sz="2000" dirty="0" smtClean="0">
                <a:solidFill>
                  <a:schemeClr val="accent2"/>
                </a:solidFill>
              </a:rPr>
              <a:t> </a:t>
            </a:r>
            <a:r>
              <a:rPr lang="en-US" sz="2000" dirty="0" err="1" smtClean="0">
                <a:solidFill>
                  <a:schemeClr val="accent2"/>
                </a:solidFill>
              </a:rPr>
              <a:t>c(</a:t>
            </a:r>
            <a:r>
              <a:rPr lang="en-US" sz="2000" dirty="0" err="1">
                <a:solidFill>
                  <a:schemeClr val="accent2"/>
                </a:solidFill>
              </a:rPr>
              <a:t>i,j</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solidFill>
                  <a:schemeClr val="accent2"/>
                </a:solidFill>
              </a:rPr>
              <a:t>       {read column </a:t>
            </a:r>
            <a:r>
              <a:rPr lang="en-US" sz="2000" dirty="0" err="1">
                <a:solidFill>
                  <a:schemeClr val="accent2"/>
                </a:solidFill>
              </a:rPr>
              <a:t>j</a:t>
            </a:r>
            <a:r>
              <a:rPr lang="en-US" sz="2000" dirty="0">
                <a:solidFill>
                  <a:schemeClr val="accent2"/>
                </a:solidFill>
              </a:rPr>
              <a:t> of B into</a:t>
            </a:r>
            <a:r>
              <a:rPr lang="en-US" sz="2000" dirty="0" smtClean="0">
                <a:solidFill>
                  <a:schemeClr val="accent2"/>
                </a:solidFill>
              </a:rPr>
              <a:t> cache}</a:t>
            </a:r>
            <a:endParaRPr lang="en-US" sz="2000" dirty="0"/>
          </a:p>
          <a:p>
            <a:pPr>
              <a:buFontTx/>
              <a:buNone/>
            </a:pPr>
            <a:r>
              <a:rPr lang="en-US" sz="2000" dirty="0"/>
              <a:t>       for </a:t>
            </a:r>
            <a:r>
              <a:rPr lang="en-US" sz="2000" dirty="0" err="1"/>
              <a:t>k</a:t>
            </a:r>
            <a:r>
              <a:rPr lang="en-US" sz="2000" dirty="0"/>
              <a:t> = 1 to </a:t>
            </a:r>
            <a:r>
              <a:rPr lang="en-US" sz="2000" dirty="0" err="1"/>
              <a:t>n</a:t>
            </a:r>
            <a:endParaRPr lang="en-US" sz="2000" dirty="0"/>
          </a:p>
          <a:p>
            <a:pPr>
              <a:buFontTx/>
              <a:buNone/>
            </a:pPr>
            <a:r>
              <a:rPr lang="en-US" sz="2000" dirty="0"/>
              <a:t>          </a:t>
            </a:r>
            <a:r>
              <a:rPr lang="en-US" sz="2000" dirty="0" smtClean="0"/>
              <a:t> </a:t>
            </a:r>
            <a:r>
              <a:rPr lang="en-US" sz="2000" dirty="0" err="1" smtClean="0"/>
              <a:t>c(</a:t>
            </a:r>
            <a:r>
              <a:rPr lang="en-US" sz="2000" dirty="0" err="1"/>
              <a:t>i,j</a:t>
            </a:r>
            <a:r>
              <a:rPr lang="en-US" sz="2000" dirty="0"/>
              <a:t>) =</a:t>
            </a:r>
            <a:r>
              <a:rPr lang="en-US" sz="2000" dirty="0" smtClean="0"/>
              <a:t> </a:t>
            </a:r>
            <a:r>
              <a:rPr lang="en-US" sz="2000" dirty="0" err="1" smtClean="0"/>
              <a:t>c(</a:t>
            </a:r>
            <a:r>
              <a:rPr lang="en-US" sz="2000" dirty="0" err="1"/>
              <a:t>i,j</a:t>
            </a:r>
            <a:r>
              <a:rPr lang="en-US" sz="2000" dirty="0"/>
              <a:t>) +</a:t>
            </a:r>
            <a:r>
              <a:rPr lang="en-US" sz="2000" dirty="0" smtClean="0"/>
              <a:t> </a:t>
            </a:r>
            <a:r>
              <a:rPr lang="en-US" sz="2000" dirty="0" err="1" smtClean="0"/>
              <a:t>a(</a:t>
            </a:r>
            <a:r>
              <a:rPr lang="en-US" sz="2000" dirty="0" err="1"/>
              <a:t>i,k</a:t>
            </a:r>
            <a:r>
              <a:rPr lang="en-US" sz="2000" dirty="0"/>
              <a:t>) *</a:t>
            </a:r>
            <a:r>
              <a:rPr lang="en-US" sz="2000" dirty="0" smtClean="0"/>
              <a:t> </a:t>
            </a:r>
            <a:r>
              <a:rPr lang="en-US" sz="2000" dirty="0" err="1" smtClean="0"/>
              <a:t>b(</a:t>
            </a:r>
            <a:r>
              <a:rPr lang="en-US" sz="2000" dirty="0" err="1"/>
              <a:t>k,j</a:t>
            </a:r>
            <a:r>
              <a:rPr lang="en-US" sz="2000" dirty="0"/>
              <a:t>)</a:t>
            </a:r>
          </a:p>
          <a:p>
            <a:pPr>
              <a:buFontTx/>
              <a:buNone/>
            </a:pPr>
            <a:r>
              <a:rPr lang="en-US" sz="2000" dirty="0"/>
              <a:t>       </a:t>
            </a:r>
            <a:r>
              <a:rPr lang="en-US" sz="2000" dirty="0">
                <a:solidFill>
                  <a:schemeClr val="accent2"/>
                </a:solidFill>
              </a:rPr>
              <a:t>{write</a:t>
            </a:r>
            <a:r>
              <a:rPr lang="en-US" sz="2000" dirty="0" smtClean="0">
                <a:solidFill>
                  <a:schemeClr val="accent2"/>
                </a:solidFill>
              </a:rPr>
              <a:t> </a:t>
            </a:r>
            <a:r>
              <a:rPr lang="en-US" sz="2000" dirty="0" err="1" smtClean="0">
                <a:solidFill>
                  <a:schemeClr val="accent2"/>
                </a:solidFill>
              </a:rPr>
              <a:t>c(</a:t>
            </a:r>
            <a:r>
              <a:rPr lang="en-US" sz="2000" dirty="0" err="1">
                <a:solidFill>
                  <a:schemeClr val="accent2"/>
                </a:solidFill>
              </a:rPr>
              <a:t>i,j</a:t>
            </a:r>
            <a:r>
              <a:rPr lang="en-US" sz="2000" dirty="0">
                <a:solidFill>
                  <a:schemeClr val="accent2"/>
                </a:solidFill>
              </a:rPr>
              <a:t>) back to</a:t>
            </a:r>
            <a:r>
              <a:rPr lang="en-US" sz="2000" dirty="0" smtClean="0">
                <a:solidFill>
                  <a:schemeClr val="accent2"/>
                </a:solidFill>
              </a:rPr>
              <a:t> main memory</a:t>
            </a:r>
            <a:r>
              <a:rPr lang="en-US" sz="2000" dirty="0">
                <a:solidFill>
                  <a:schemeClr val="accent2"/>
                </a:solidFill>
              </a:rPr>
              <a:t>}</a:t>
            </a:r>
          </a:p>
        </p:txBody>
      </p:sp>
      <p:sp>
        <p:nvSpPr>
          <p:cNvPr id="182276" name="Rectangle 4"/>
          <p:cNvSpPr>
            <a:spLocks noChangeArrowheads="1"/>
          </p:cNvSpPr>
          <p:nvPr/>
        </p:nvSpPr>
        <p:spPr bwMode="auto">
          <a:xfrm>
            <a:off x="34544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77" name="Rectangle 5"/>
          <p:cNvSpPr>
            <a:spLocks noChangeArrowheads="1"/>
          </p:cNvSpPr>
          <p:nvPr/>
        </p:nvSpPr>
        <p:spPr bwMode="auto">
          <a:xfrm>
            <a:off x="50800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78" name="Text Box 6"/>
          <p:cNvSpPr txBox="1">
            <a:spLocks noChangeArrowheads="1"/>
          </p:cNvSpPr>
          <p:nvPr/>
        </p:nvSpPr>
        <p:spPr bwMode="auto">
          <a:xfrm>
            <a:off x="2709863" y="5257800"/>
            <a:ext cx="541337"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182279" name="Text Box 7"/>
          <p:cNvSpPr txBox="1">
            <a:spLocks noChangeArrowheads="1"/>
          </p:cNvSpPr>
          <p:nvPr/>
        </p:nvSpPr>
        <p:spPr bwMode="auto">
          <a:xfrm>
            <a:off x="4673600" y="5257800"/>
            <a:ext cx="271463"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182280" name="Text Box 8"/>
          <p:cNvSpPr txBox="1">
            <a:spLocks noChangeArrowheads="1"/>
          </p:cNvSpPr>
          <p:nvPr/>
        </p:nvSpPr>
        <p:spPr bwMode="auto">
          <a:xfrm>
            <a:off x="6230938" y="5257800"/>
            <a:ext cx="163512"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182281" name="Rectangle 9"/>
          <p:cNvSpPr>
            <a:spLocks noChangeArrowheads="1"/>
          </p:cNvSpPr>
          <p:nvPr/>
        </p:nvSpPr>
        <p:spPr bwMode="auto">
          <a:xfrm>
            <a:off x="3792538" y="5257800"/>
            <a:ext cx="136525" cy="152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82" name="Rectangle 10"/>
          <p:cNvSpPr>
            <a:spLocks noChangeArrowheads="1"/>
          </p:cNvSpPr>
          <p:nvPr/>
        </p:nvSpPr>
        <p:spPr bwMode="auto">
          <a:xfrm>
            <a:off x="5080000" y="5257800"/>
            <a:ext cx="1150938" cy="152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83" name="Text Box 11"/>
          <p:cNvSpPr txBox="1">
            <a:spLocks noChangeArrowheads="1"/>
          </p:cNvSpPr>
          <p:nvPr/>
        </p:nvSpPr>
        <p:spPr bwMode="auto">
          <a:xfrm>
            <a:off x="3522663" y="49530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
        <p:nvSpPr>
          <p:cNvPr id="182284" name="Text Box 12"/>
          <p:cNvSpPr txBox="1">
            <a:spLocks noChangeArrowheads="1"/>
          </p:cNvSpPr>
          <p:nvPr/>
        </p:nvSpPr>
        <p:spPr bwMode="auto">
          <a:xfrm>
            <a:off x="5148263" y="48768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A(i,:)</a:t>
            </a:r>
          </a:p>
        </p:txBody>
      </p:sp>
      <p:sp>
        <p:nvSpPr>
          <p:cNvPr id="182285" name="Rectangle 13"/>
          <p:cNvSpPr>
            <a:spLocks noChangeArrowheads="1"/>
          </p:cNvSpPr>
          <p:nvPr/>
        </p:nvSpPr>
        <p:spPr bwMode="auto">
          <a:xfrm>
            <a:off x="6629400" y="4724400"/>
            <a:ext cx="1152525"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86" name="Rectangle 14"/>
          <p:cNvSpPr>
            <a:spLocks noChangeArrowheads="1"/>
          </p:cNvSpPr>
          <p:nvPr/>
        </p:nvSpPr>
        <p:spPr bwMode="auto">
          <a:xfrm>
            <a:off x="6858000" y="4724400"/>
            <a:ext cx="134938" cy="1295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87" name="Text Box 15"/>
          <p:cNvSpPr txBox="1">
            <a:spLocks noChangeArrowheads="1"/>
          </p:cNvSpPr>
          <p:nvPr/>
        </p:nvSpPr>
        <p:spPr bwMode="auto">
          <a:xfrm>
            <a:off x="7043738" y="5181600"/>
            <a:ext cx="677862"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B(:,j)</a:t>
            </a:r>
          </a:p>
        </p:txBody>
      </p:sp>
      <p:sp>
        <p:nvSpPr>
          <p:cNvPr id="182288" name="Rectangle 16"/>
          <p:cNvSpPr>
            <a:spLocks noChangeArrowheads="1"/>
          </p:cNvSpPr>
          <p:nvPr/>
        </p:nvSpPr>
        <p:spPr bwMode="auto">
          <a:xfrm>
            <a:off x="13716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89" name="Rectangle 17"/>
          <p:cNvSpPr>
            <a:spLocks noChangeArrowheads="1"/>
          </p:cNvSpPr>
          <p:nvPr/>
        </p:nvSpPr>
        <p:spPr bwMode="auto">
          <a:xfrm>
            <a:off x="1828800" y="5257800"/>
            <a:ext cx="134938" cy="152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90" name="Text Box 18"/>
          <p:cNvSpPr txBox="1">
            <a:spLocks noChangeArrowheads="1"/>
          </p:cNvSpPr>
          <p:nvPr/>
        </p:nvSpPr>
        <p:spPr bwMode="auto">
          <a:xfrm>
            <a:off x="1557338" y="4953000"/>
            <a:ext cx="677862"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
        <p:nvSpPr>
          <p:cNvPr id="19" name="Date Placeholder 18"/>
          <p:cNvSpPr>
            <a:spLocks noGrp="1"/>
          </p:cNvSpPr>
          <p:nvPr>
            <p:ph type="dt" sz="half" idx="10"/>
          </p:nvPr>
        </p:nvSpPr>
        <p:spPr/>
        <p:txBody>
          <a:bodyPr/>
          <a:lstStyle/>
          <a:p>
            <a:fld id="{CE2615A1-2822-CD4F-8CB2-6A3BB808CAB2}" type="datetime1">
              <a:rPr lang="en-US" smtClean="0"/>
              <a:pPr/>
              <a:t>10/10/13</a:t>
            </a:fld>
            <a:endParaRPr lang="en-US"/>
          </a:p>
        </p:txBody>
      </p:sp>
      <p:sp>
        <p:nvSpPr>
          <p:cNvPr id="20" name="Slide Number Placeholder 19"/>
          <p:cNvSpPr>
            <a:spLocks noGrp="1"/>
          </p:cNvSpPr>
          <p:nvPr>
            <p:ph type="sldNum" sz="quarter" idx="12"/>
          </p:nvPr>
        </p:nvSpPr>
        <p:spPr/>
        <p:txBody>
          <a:bodyPr/>
          <a:lstStyle/>
          <a:p>
            <a:fld id="{3CC63E4C-4642-794D-A2FD-70F6B81535F5}" type="slidenum">
              <a:rPr lang="en-US" smtClean="0"/>
              <a:pPr/>
              <a:t>21</a:t>
            </a:fld>
            <a:endParaRPr lang="en-US"/>
          </a:p>
        </p:txBody>
      </p:sp>
      <p:sp>
        <p:nvSpPr>
          <p:cNvPr id="21" name="Footer Placeholder 20"/>
          <p:cNvSpPr>
            <a:spLocks noGrp="1"/>
          </p:cNvSpPr>
          <p:nvPr>
            <p:ph type="ftr" sz="quarter" idx="11"/>
          </p:nvPr>
        </p:nvSpPr>
        <p:spPr/>
        <p:txBody>
          <a:bodyPr/>
          <a:lstStyle/>
          <a:p>
            <a:r>
              <a:rPr lang="en-US" dirty="0" smtClean="0"/>
              <a:t>Fall 2013 -- Lecture #13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Algebra to the Rescue!</a:t>
            </a:r>
            <a:endParaRPr lang="en-US" dirty="0"/>
          </a:p>
        </p:txBody>
      </p:sp>
      <p:sp>
        <p:nvSpPr>
          <p:cNvPr id="4" name="Date Placeholder 3"/>
          <p:cNvSpPr>
            <a:spLocks noGrp="1"/>
          </p:cNvSpPr>
          <p:nvPr>
            <p:ph type="dt" sz="half" idx="10"/>
          </p:nvPr>
        </p:nvSpPr>
        <p:spPr/>
        <p:txBody>
          <a:bodyPr/>
          <a:lstStyle/>
          <a:p>
            <a:fld id="{A848A599-06EA-A14E-88F0-5871A88C91C2}"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pic>
        <p:nvPicPr>
          <p:cNvPr id="7" name="Picture 6"/>
          <p:cNvPicPr>
            <a:picLocks noChangeAspect="1"/>
          </p:cNvPicPr>
          <p:nvPr/>
        </p:nvPicPr>
        <p:blipFill>
          <a:blip r:embed="rId2"/>
          <a:stretch>
            <a:fillRect/>
          </a:stretch>
        </p:blipFill>
        <p:spPr>
          <a:xfrm>
            <a:off x="284382" y="1696851"/>
            <a:ext cx="8597900" cy="2692400"/>
          </a:xfrm>
          <a:prstGeom prst="rect">
            <a:avLst/>
          </a:prstGeom>
        </p:spPr>
      </p:pic>
      <p:sp>
        <p:nvSpPr>
          <p:cNvPr id="8" name="Content Placeholder 7"/>
          <p:cNvSpPr>
            <a:spLocks noGrp="1"/>
          </p:cNvSpPr>
          <p:nvPr>
            <p:ph idx="1"/>
          </p:nvPr>
        </p:nvSpPr>
        <p:spPr>
          <a:xfrm>
            <a:off x="351370" y="1177058"/>
            <a:ext cx="8229600" cy="4478661"/>
          </a:xfrm>
        </p:spPr>
        <p:txBody>
          <a:bodyPr>
            <a:normAutofit fontScale="92500" lnSpcReduction="10000"/>
          </a:bodyPr>
          <a:lstStyle/>
          <a:p>
            <a:r>
              <a:rPr lang="en-US" dirty="0" smtClean="0"/>
              <a:t>Instead of Multiplying two, say,  6 </a:t>
            </a:r>
            <a:r>
              <a:rPr lang="en-US" dirty="0" err="1" smtClean="0"/>
              <a:t>x</a:t>
            </a:r>
            <a:r>
              <a:rPr lang="en-US" dirty="0" smtClean="0"/>
              <a:t> 6 matrices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Thus, can get same result as multiplication of a set of </a:t>
            </a:r>
            <a:r>
              <a:rPr lang="en-US" dirty="0" err="1" smtClean="0"/>
              <a:t>submatricies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fld id="{9EF6DAC4-010C-7F40-9590-3A1FB7BA39EA}" type="datetime1">
              <a:rPr lang="en-US" smtClean="0"/>
              <a:pPr/>
              <a:t>10/10/13</a:t>
            </a:fld>
            <a:endParaRPr lang="en-US"/>
          </a:p>
        </p:txBody>
      </p:sp>
      <p:sp>
        <p:nvSpPr>
          <p:cNvPr id="31" name="Footer Placeholder 4"/>
          <p:cNvSpPr>
            <a:spLocks noGrp="1"/>
          </p:cNvSpPr>
          <p:nvPr>
            <p:ph type="ftr" sz="quarter" idx="11"/>
          </p:nvPr>
        </p:nvSpPr>
        <p:spPr/>
        <p:txBody>
          <a:bodyPr/>
          <a:lstStyle/>
          <a:p>
            <a:r>
              <a:rPr lang="en-US" dirty="0" smtClean="0"/>
              <a:t>Fall 2013 -- Lecture #13</a:t>
            </a:r>
            <a:endParaRPr lang="en-US" dirty="0"/>
          </a:p>
        </p:txBody>
      </p:sp>
      <p:sp>
        <p:nvSpPr>
          <p:cNvPr id="32" name="Slide Number Placeholder 5"/>
          <p:cNvSpPr>
            <a:spLocks noGrp="1"/>
          </p:cNvSpPr>
          <p:nvPr>
            <p:ph type="sldNum" sz="quarter" idx="12"/>
          </p:nvPr>
        </p:nvSpPr>
        <p:spPr/>
        <p:txBody>
          <a:bodyPr/>
          <a:lstStyle/>
          <a:p>
            <a:fld id="{F8483681-866D-F04F-A92C-16568D8EF9B1}" type="slidenum">
              <a:rPr lang="en-US"/>
              <a:pPr/>
              <a:t>23</a:t>
            </a:fld>
            <a:endParaRPr lang="en-US"/>
          </a:p>
        </p:txBody>
      </p:sp>
      <p:sp>
        <p:nvSpPr>
          <p:cNvPr id="225324" name="Rectangle 44"/>
          <p:cNvSpPr>
            <a:spLocks noChangeArrowheads="1"/>
          </p:cNvSpPr>
          <p:nvPr/>
        </p:nvSpPr>
        <p:spPr bwMode="auto">
          <a:xfrm>
            <a:off x="6962775" y="4724400"/>
            <a:ext cx="325438" cy="1295400"/>
          </a:xfrm>
          <a:prstGeom prst="rect">
            <a:avLst/>
          </a:prstGeom>
          <a:solidFill>
            <a:srgbClr val="C0C0C0"/>
          </a:solid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282" name="Rectangle 2"/>
          <p:cNvSpPr>
            <a:spLocks noGrp="1" noChangeArrowheads="1"/>
          </p:cNvSpPr>
          <p:nvPr>
            <p:ph type="title"/>
          </p:nvPr>
        </p:nvSpPr>
        <p:spPr>
          <a:xfrm>
            <a:off x="392347" y="309563"/>
            <a:ext cx="6752491" cy="422275"/>
          </a:xfrm>
        </p:spPr>
        <p:txBody>
          <a:bodyPr>
            <a:normAutofit fontScale="90000"/>
          </a:bodyPr>
          <a:lstStyle/>
          <a:p>
            <a:r>
              <a:rPr lang="en-US" dirty="0"/>
              <a:t>Blocked</a:t>
            </a:r>
            <a:r>
              <a:rPr lang="en-US" dirty="0" smtClean="0"/>
              <a:t> Matrix </a:t>
            </a:r>
            <a:r>
              <a:rPr lang="en-US" dirty="0"/>
              <a:t>Multiply</a:t>
            </a:r>
          </a:p>
        </p:txBody>
      </p:sp>
      <p:sp>
        <p:nvSpPr>
          <p:cNvPr id="225283" name="Rectangle 3"/>
          <p:cNvSpPr>
            <a:spLocks noGrp="1" noChangeArrowheads="1"/>
          </p:cNvSpPr>
          <p:nvPr>
            <p:ph type="body" idx="1"/>
          </p:nvPr>
        </p:nvSpPr>
        <p:spPr>
          <a:xfrm>
            <a:off x="304800" y="1038225"/>
            <a:ext cx="8534400" cy="3476625"/>
          </a:xfrm>
          <a:ln>
            <a:solidFill>
              <a:srgbClr val="000066"/>
            </a:solidFill>
          </a:ln>
        </p:spPr>
        <p:txBody>
          <a:bodyPr>
            <a:normAutofit lnSpcReduction="10000"/>
          </a:bodyPr>
          <a:lstStyle/>
          <a:p>
            <a:pPr>
              <a:buFontTx/>
              <a:buNone/>
            </a:pPr>
            <a:r>
              <a:rPr lang="en-US" sz="2000" dirty="0"/>
              <a:t>Consider A,B,C to be N-by-N matrices of </a:t>
            </a:r>
            <a:r>
              <a:rPr lang="en-US" sz="2000" dirty="0" err="1"/>
              <a:t>b-by-b</a:t>
            </a:r>
            <a:r>
              <a:rPr lang="en-US" sz="2000" dirty="0"/>
              <a:t> </a:t>
            </a:r>
            <a:r>
              <a:rPr lang="en-US" sz="2000" dirty="0" err="1"/>
              <a:t>subblocks</a:t>
            </a:r>
            <a:r>
              <a:rPr lang="en-US" sz="2000" dirty="0"/>
              <a:t> </a:t>
            </a:r>
            <a:r>
              <a:rPr lang="en-US" sz="2000" dirty="0" smtClean="0"/>
              <a:t>where </a:t>
            </a:r>
            <a:r>
              <a:rPr lang="en-US" sz="2000" dirty="0" err="1"/>
              <a:t>b</a:t>
            </a:r>
            <a:r>
              <a:rPr lang="en-US" sz="2000" dirty="0"/>
              <a:t>=</a:t>
            </a:r>
            <a:r>
              <a:rPr lang="en-US" sz="2000" dirty="0" err="1"/>
              <a:t>n</a:t>
            </a:r>
            <a:r>
              <a:rPr lang="en-US" sz="2000" dirty="0"/>
              <a:t> / N is called the </a:t>
            </a:r>
            <a:r>
              <a:rPr lang="en-US" sz="2000" dirty="0">
                <a:solidFill>
                  <a:schemeClr val="accent2"/>
                </a:solidFill>
              </a:rPr>
              <a:t>block size </a:t>
            </a:r>
            <a:endParaRPr lang="en-US" sz="2000" dirty="0"/>
          </a:p>
          <a:p>
            <a:pPr>
              <a:buFontTx/>
              <a:buNone/>
            </a:pPr>
            <a:r>
              <a:rPr lang="en-US" sz="2000" dirty="0"/>
              <a:t>	   for </a:t>
            </a:r>
            <a:r>
              <a:rPr lang="en-US" sz="2000" dirty="0" err="1"/>
              <a:t>i</a:t>
            </a:r>
            <a:r>
              <a:rPr lang="en-US" sz="2000" dirty="0"/>
              <a:t> = 1 to N</a:t>
            </a:r>
          </a:p>
          <a:p>
            <a:pPr>
              <a:buFontTx/>
              <a:buNone/>
            </a:pPr>
            <a:r>
              <a:rPr lang="en-US" sz="2000" dirty="0"/>
              <a:t> 	      for </a:t>
            </a:r>
            <a:r>
              <a:rPr lang="en-US" sz="2000" dirty="0" err="1"/>
              <a:t>j</a:t>
            </a:r>
            <a:r>
              <a:rPr lang="en-US" sz="2000" dirty="0"/>
              <a:t> = 1 to N</a:t>
            </a:r>
          </a:p>
          <a:p>
            <a:pPr>
              <a:buFontTx/>
              <a:buNone/>
            </a:pPr>
            <a:r>
              <a:rPr lang="en-US" sz="2000" dirty="0"/>
              <a:t>       	</a:t>
            </a:r>
            <a:r>
              <a:rPr lang="en-US" sz="2000" dirty="0">
                <a:solidFill>
                  <a:schemeClr val="accent2"/>
                </a:solidFill>
              </a:rPr>
              <a:t>{read block </a:t>
            </a:r>
            <a:r>
              <a:rPr lang="en-US" sz="2000" dirty="0" err="1">
                <a:solidFill>
                  <a:schemeClr val="accent2"/>
                </a:solidFill>
              </a:rPr>
              <a:t>C(i,j</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t>       	for </a:t>
            </a:r>
            <a:r>
              <a:rPr lang="en-US" sz="2000" dirty="0" err="1"/>
              <a:t>k</a:t>
            </a:r>
            <a:r>
              <a:rPr lang="en-US" sz="2000" dirty="0"/>
              <a:t> = 1 to N</a:t>
            </a:r>
          </a:p>
          <a:p>
            <a:pPr>
              <a:buFontTx/>
              <a:buNone/>
            </a:pPr>
            <a:r>
              <a:rPr lang="en-US" sz="2000" dirty="0"/>
              <a:t>           	       </a:t>
            </a:r>
            <a:r>
              <a:rPr lang="en-US" sz="2000" dirty="0">
                <a:solidFill>
                  <a:schemeClr val="accent2"/>
                </a:solidFill>
              </a:rPr>
              <a:t>{read block </a:t>
            </a:r>
            <a:r>
              <a:rPr lang="en-US" sz="2000" dirty="0" err="1">
                <a:solidFill>
                  <a:schemeClr val="accent2"/>
                </a:solidFill>
              </a:rPr>
              <a:t>A(i,k</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solidFill>
                  <a:schemeClr val="accent2"/>
                </a:solidFill>
              </a:rPr>
              <a:t>           	       {read block </a:t>
            </a:r>
            <a:r>
              <a:rPr lang="en-US" sz="2000" dirty="0" err="1">
                <a:solidFill>
                  <a:schemeClr val="accent2"/>
                </a:solidFill>
              </a:rPr>
              <a:t>B(k,j</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t>          	        </a:t>
            </a:r>
            <a:r>
              <a:rPr lang="en-US" sz="2000" dirty="0" err="1"/>
              <a:t>C(i,j</a:t>
            </a:r>
            <a:r>
              <a:rPr lang="en-US" sz="2000" dirty="0"/>
              <a:t>) = </a:t>
            </a:r>
            <a:r>
              <a:rPr lang="en-US" sz="2000" dirty="0" err="1"/>
              <a:t>C(i,j</a:t>
            </a:r>
            <a:r>
              <a:rPr lang="en-US" sz="2000" dirty="0"/>
              <a:t>) + </a:t>
            </a:r>
            <a:r>
              <a:rPr lang="en-US" sz="2000" dirty="0" err="1"/>
              <a:t>A(i,k</a:t>
            </a:r>
            <a:r>
              <a:rPr lang="en-US" sz="2000" dirty="0"/>
              <a:t>) * </a:t>
            </a:r>
            <a:r>
              <a:rPr lang="en-US" sz="2000" dirty="0" err="1"/>
              <a:t>B(k,j</a:t>
            </a:r>
            <a:r>
              <a:rPr lang="en-US" sz="2000" dirty="0"/>
              <a:t>) {do a matrix multiply on blocks}</a:t>
            </a:r>
          </a:p>
          <a:p>
            <a:pPr>
              <a:buFontTx/>
              <a:buNone/>
            </a:pPr>
            <a:r>
              <a:rPr lang="en-US" sz="2000" dirty="0"/>
              <a:t>      	 </a:t>
            </a:r>
            <a:r>
              <a:rPr lang="en-US" sz="2000" dirty="0">
                <a:solidFill>
                  <a:schemeClr val="accent2"/>
                </a:solidFill>
              </a:rPr>
              <a:t>{write block </a:t>
            </a:r>
            <a:r>
              <a:rPr lang="en-US" sz="2000" dirty="0" err="1">
                <a:solidFill>
                  <a:schemeClr val="accent2"/>
                </a:solidFill>
              </a:rPr>
              <a:t>C(i,j</a:t>
            </a:r>
            <a:r>
              <a:rPr lang="en-US" sz="2000" dirty="0">
                <a:solidFill>
                  <a:schemeClr val="accent2"/>
                </a:solidFill>
              </a:rPr>
              <a:t>) back to</a:t>
            </a:r>
            <a:r>
              <a:rPr lang="en-US" sz="2000" dirty="0" smtClean="0">
                <a:solidFill>
                  <a:schemeClr val="accent2"/>
                </a:solidFill>
              </a:rPr>
              <a:t> main memory</a:t>
            </a:r>
            <a:r>
              <a:rPr lang="en-US" sz="2000" dirty="0">
                <a:solidFill>
                  <a:schemeClr val="accent2"/>
                </a:solidFill>
              </a:rPr>
              <a:t>}</a:t>
            </a:r>
            <a:endParaRPr lang="en-US" sz="2000" dirty="0"/>
          </a:p>
        </p:txBody>
      </p:sp>
      <p:sp>
        <p:nvSpPr>
          <p:cNvPr id="225285" name="Rectangle 5"/>
          <p:cNvSpPr>
            <a:spLocks noChangeArrowheads="1"/>
          </p:cNvSpPr>
          <p:nvPr/>
        </p:nvSpPr>
        <p:spPr bwMode="auto">
          <a:xfrm>
            <a:off x="34544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286" name="Rectangle 6"/>
          <p:cNvSpPr>
            <a:spLocks noChangeArrowheads="1"/>
          </p:cNvSpPr>
          <p:nvPr/>
        </p:nvSpPr>
        <p:spPr bwMode="auto">
          <a:xfrm>
            <a:off x="5080000" y="4724400"/>
            <a:ext cx="1150938" cy="1219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287" name="Rectangle 7"/>
          <p:cNvSpPr>
            <a:spLocks noChangeArrowheads="1"/>
          </p:cNvSpPr>
          <p:nvPr/>
        </p:nvSpPr>
        <p:spPr bwMode="auto">
          <a:xfrm>
            <a:off x="6637338" y="4724400"/>
            <a:ext cx="1323975"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288" name="Text Box 8"/>
          <p:cNvSpPr txBox="1">
            <a:spLocks noChangeArrowheads="1"/>
          </p:cNvSpPr>
          <p:nvPr/>
        </p:nvSpPr>
        <p:spPr bwMode="auto">
          <a:xfrm>
            <a:off x="2709863" y="5257800"/>
            <a:ext cx="541337"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225289" name="Text Box 9"/>
          <p:cNvSpPr txBox="1">
            <a:spLocks noChangeArrowheads="1"/>
          </p:cNvSpPr>
          <p:nvPr/>
        </p:nvSpPr>
        <p:spPr bwMode="auto">
          <a:xfrm>
            <a:off x="4673600" y="5257800"/>
            <a:ext cx="271463"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225290" name="Text Box 10"/>
          <p:cNvSpPr txBox="1">
            <a:spLocks noChangeArrowheads="1"/>
          </p:cNvSpPr>
          <p:nvPr/>
        </p:nvSpPr>
        <p:spPr bwMode="auto">
          <a:xfrm>
            <a:off x="6230938" y="5257800"/>
            <a:ext cx="163512"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225292" name="Rectangle 12"/>
          <p:cNvSpPr>
            <a:spLocks noChangeArrowheads="1"/>
          </p:cNvSpPr>
          <p:nvPr/>
        </p:nvSpPr>
        <p:spPr bwMode="auto">
          <a:xfrm>
            <a:off x="5080000" y="47244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293" name="Rectangle 13"/>
          <p:cNvSpPr>
            <a:spLocks noChangeArrowheads="1"/>
          </p:cNvSpPr>
          <p:nvPr/>
        </p:nvSpPr>
        <p:spPr bwMode="auto">
          <a:xfrm>
            <a:off x="6637338" y="4724400"/>
            <a:ext cx="325437"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295" name="Text Box 15"/>
          <p:cNvSpPr txBox="1">
            <a:spLocks noChangeArrowheads="1"/>
          </p:cNvSpPr>
          <p:nvPr/>
        </p:nvSpPr>
        <p:spPr bwMode="auto">
          <a:xfrm>
            <a:off x="3522663" y="49530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
        <p:nvSpPr>
          <p:cNvPr id="225296" name="Text Box 16"/>
          <p:cNvSpPr txBox="1">
            <a:spLocks noChangeArrowheads="1"/>
          </p:cNvSpPr>
          <p:nvPr/>
        </p:nvSpPr>
        <p:spPr bwMode="auto">
          <a:xfrm>
            <a:off x="5400675" y="5029200"/>
            <a:ext cx="677863"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A(i,k)</a:t>
            </a:r>
          </a:p>
        </p:txBody>
      </p:sp>
      <p:sp>
        <p:nvSpPr>
          <p:cNvPr id="225297" name="Text Box 17"/>
          <p:cNvSpPr txBox="1">
            <a:spLocks noChangeArrowheads="1"/>
          </p:cNvSpPr>
          <p:nvPr/>
        </p:nvSpPr>
        <p:spPr bwMode="auto">
          <a:xfrm>
            <a:off x="7273925" y="5181600"/>
            <a:ext cx="677863"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B(k,j)</a:t>
            </a:r>
          </a:p>
        </p:txBody>
      </p:sp>
      <p:sp>
        <p:nvSpPr>
          <p:cNvPr id="225298" name="Rectangle 18"/>
          <p:cNvSpPr>
            <a:spLocks noChangeArrowheads="1"/>
          </p:cNvSpPr>
          <p:nvPr/>
        </p:nvSpPr>
        <p:spPr bwMode="auto">
          <a:xfrm>
            <a:off x="3765550" y="5334000"/>
            <a:ext cx="325438"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25299" name="Rectangle 19"/>
          <p:cNvSpPr>
            <a:spLocks noChangeArrowheads="1"/>
          </p:cNvSpPr>
          <p:nvPr/>
        </p:nvSpPr>
        <p:spPr bwMode="auto">
          <a:xfrm>
            <a:off x="6962775" y="5410200"/>
            <a:ext cx="325438"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25301" name="Rectangle 21"/>
          <p:cNvSpPr>
            <a:spLocks noChangeArrowheads="1"/>
          </p:cNvSpPr>
          <p:nvPr/>
        </p:nvSpPr>
        <p:spPr bwMode="auto">
          <a:xfrm>
            <a:off x="5080000" y="50292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2" name="Rectangle 22"/>
          <p:cNvSpPr>
            <a:spLocks noChangeArrowheads="1"/>
          </p:cNvSpPr>
          <p:nvPr/>
        </p:nvSpPr>
        <p:spPr bwMode="auto">
          <a:xfrm>
            <a:off x="3454400" y="53340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3" name="Rectangle 23"/>
          <p:cNvSpPr>
            <a:spLocks noChangeArrowheads="1"/>
          </p:cNvSpPr>
          <p:nvPr/>
        </p:nvSpPr>
        <p:spPr bwMode="auto">
          <a:xfrm>
            <a:off x="5080000" y="56388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4" name="Rectangle 24"/>
          <p:cNvSpPr>
            <a:spLocks noChangeArrowheads="1"/>
          </p:cNvSpPr>
          <p:nvPr/>
        </p:nvSpPr>
        <p:spPr bwMode="auto">
          <a:xfrm>
            <a:off x="3765550" y="4724400"/>
            <a:ext cx="325438"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5" name="Rectangle 25"/>
          <p:cNvSpPr>
            <a:spLocks noChangeArrowheads="1"/>
          </p:cNvSpPr>
          <p:nvPr/>
        </p:nvSpPr>
        <p:spPr bwMode="auto">
          <a:xfrm>
            <a:off x="7288213" y="4724400"/>
            <a:ext cx="325437"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17" name="Rectangle 37"/>
          <p:cNvSpPr>
            <a:spLocks noChangeArrowheads="1"/>
          </p:cNvSpPr>
          <p:nvPr/>
        </p:nvSpPr>
        <p:spPr bwMode="auto">
          <a:xfrm>
            <a:off x="13081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318" name="Text Box 38"/>
          <p:cNvSpPr txBox="1">
            <a:spLocks noChangeArrowheads="1"/>
          </p:cNvSpPr>
          <p:nvPr/>
        </p:nvSpPr>
        <p:spPr bwMode="auto">
          <a:xfrm>
            <a:off x="1376363" y="49530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
        <p:nvSpPr>
          <p:cNvPr id="225319" name="Rectangle 39"/>
          <p:cNvSpPr>
            <a:spLocks noChangeArrowheads="1"/>
          </p:cNvSpPr>
          <p:nvPr/>
        </p:nvSpPr>
        <p:spPr bwMode="auto">
          <a:xfrm>
            <a:off x="1619250" y="5334000"/>
            <a:ext cx="325438"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25320" name="Rectangle 40"/>
          <p:cNvSpPr>
            <a:spLocks noChangeArrowheads="1"/>
          </p:cNvSpPr>
          <p:nvPr/>
        </p:nvSpPr>
        <p:spPr bwMode="auto">
          <a:xfrm>
            <a:off x="1308100" y="53340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21" name="Rectangle 41"/>
          <p:cNvSpPr>
            <a:spLocks noChangeArrowheads="1"/>
          </p:cNvSpPr>
          <p:nvPr/>
        </p:nvSpPr>
        <p:spPr bwMode="auto">
          <a:xfrm>
            <a:off x="1619250" y="4724400"/>
            <a:ext cx="325438"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22" name="Rectangle 42"/>
          <p:cNvSpPr>
            <a:spLocks noChangeArrowheads="1"/>
          </p:cNvSpPr>
          <p:nvPr/>
        </p:nvSpPr>
        <p:spPr bwMode="auto">
          <a:xfrm>
            <a:off x="5080000" y="5334000"/>
            <a:ext cx="1150938" cy="304800"/>
          </a:xfrm>
          <a:prstGeom prst="rect">
            <a:avLst/>
          </a:prstGeom>
          <a:solidFill>
            <a:srgbClr val="C0C0C0"/>
          </a:solid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0" name="Rectangle 20"/>
          <p:cNvSpPr>
            <a:spLocks noChangeArrowheads="1"/>
          </p:cNvSpPr>
          <p:nvPr/>
        </p:nvSpPr>
        <p:spPr bwMode="auto">
          <a:xfrm>
            <a:off x="5597525" y="5334000"/>
            <a:ext cx="320675"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3" name="TextBox 32"/>
          <p:cNvSpPr txBox="1"/>
          <p:nvPr/>
        </p:nvSpPr>
        <p:spPr>
          <a:xfrm>
            <a:off x="88065" y="5992350"/>
            <a:ext cx="9055935" cy="461665"/>
          </a:xfrm>
          <a:prstGeom prst="rect">
            <a:avLst/>
          </a:prstGeom>
          <a:noFill/>
        </p:spPr>
        <p:txBody>
          <a:bodyPr wrap="none" rtlCol="0">
            <a:spAutoFit/>
          </a:bodyPr>
          <a:lstStyle/>
          <a:p>
            <a:r>
              <a:rPr lang="en-US" sz="2400" dirty="0" smtClean="0">
                <a:hlinkClick r:id="rId2"/>
              </a:rPr>
              <a:t>Blocked Matrix Multiply - www.youtube.com/watch?v=IFWgwGMMrh0</a:t>
            </a:r>
            <a:endParaRPr lang="en-US" sz="2400" dirty="0"/>
          </a:p>
        </p:txBody>
      </p:sp>
      <p:sp>
        <p:nvSpPr>
          <p:cNvPr id="34" name="TextBox 33"/>
          <p:cNvSpPr txBox="1"/>
          <p:nvPr/>
        </p:nvSpPr>
        <p:spPr>
          <a:xfrm>
            <a:off x="435429" y="6396335"/>
            <a:ext cx="8134108" cy="461665"/>
          </a:xfrm>
          <a:prstGeom prst="rect">
            <a:avLst/>
          </a:prstGeom>
          <a:solidFill>
            <a:srgbClr val="FFFFFF"/>
          </a:solidFill>
        </p:spPr>
        <p:txBody>
          <a:bodyPr wrap="none" rtlCol="0">
            <a:spAutoFit/>
          </a:bodyPr>
          <a:lstStyle/>
          <a:p>
            <a:r>
              <a:rPr lang="en-US" sz="2400" dirty="0" smtClean="0"/>
              <a:t>100 </a:t>
            </a:r>
            <a:r>
              <a:rPr lang="en-US" sz="2400" dirty="0" err="1" smtClean="0"/>
              <a:t>x</a:t>
            </a:r>
            <a:r>
              <a:rPr lang="en-US" sz="2400" dirty="0" smtClean="0"/>
              <a:t> 100 Matrix, 1000 cache blocks, 1 word/block, block 30x30</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8610600" y="6386513"/>
            <a:ext cx="2133600" cy="365125"/>
          </a:xfrm>
        </p:spPr>
        <p:txBody>
          <a:bodyPr/>
          <a:lstStyle/>
          <a:p>
            <a:fld id="{57134C7A-997E-4E4C-8F0C-4CE58926A78D}" type="slidenum">
              <a:rPr lang="he-IL"/>
              <a:pPr/>
              <a:t>24</a:t>
            </a:fld>
            <a:endParaRPr lang="he-IL" dirty="0"/>
          </a:p>
        </p:txBody>
      </p:sp>
      <p:sp>
        <p:nvSpPr>
          <p:cNvPr id="441349" name="Rectangle 5"/>
          <p:cNvSpPr>
            <a:spLocks noChangeArrowheads="1"/>
          </p:cNvSpPr>
          <p:nvPr/>
        </p:nvSpPr>
        <p:spPr bwMode="auto">
          <a:xfrm>
            <a:off x="1403350" y="2781300"/>
            <a:ext cx="6121400" cy="1943100"/>
          </a:xfrm>
          <a:prstGeom prst="rect">
            <a:avLst/>
          </a:prstGeom>
          <a:solidFill>
            <a:srgbClr val="DDDDDD">
              <a:alpha val="70000"/>
            </a:srgbClr>
          </a:solidFill>
          <a:ln w="9525">
            <a:noFill/>
            <a:miter lim="800000"/>
            <a:headEnd/>
            <a:tailEnd/>
          </a:ln>
          <a:effectLst/>
        </p:spPr>
        <p:txBody>
          <a:bodyPr wrap="none" anchor="ctr">
            <a:prstTxWarp prst="textNoShape">
              <a:avLst/>
            </a:prstTxWarp>
          </a:bodyPr>
          <a:lstStyle/>
          <a:p>
            <a:endParaRPr lang="en-US"/>
          </a:p>
        </p:txBody>
      </p:sp>
      <p:sp>
        <p:nvSpPr>
          <p:cNvPr id="441347" name="Rectangle 3"/>
          <p:cNvSpPr>
            <a:spLocks noGrp="1" noChangeArrowheads="1"/>
          </p:cNvSpPr>
          <p:nvPr>
            <p:ph type="body" idx="1"/>
          </p:nvPr>
        </p:nvSpPr>
        <p:spPr>
          <a:xfrm>
            <a:off x="468313" y="1628775"/>
            <a:ext cx="8040687" cy="5029200"/>
          </a:xfrm>
        </p:spPr>
        <p:txBody>
          <a:bodyPr/>
          <a:lstStyle/>
          <a:p>
            <a:pPr>
              <a:lnSpc>
                <a:spcPct val="90000"/>
              </a:lnSpc>
            </a:pPr>
            <a:r>
              <a:rPr lang="en-US" sz="2800" dirty="0"/>
              <a:t>The blocked version of the </a:t>
            </a:r>
            <a:r>
              <a:rPr lang="en-US" sz="2800" dirty="0" err="1"/>
              <a:t>i-j-k</a:t>
            </a:r>
            <a:r>
              <a:rPr lang="en-US" sz="2800" dirty="0"/>
              <a:t> algorithm is written simply </a:t>
            </a:r>
            <a:r>
              <a:rPr lang="en-US" sz="2800" dirty="0" smtClean="0"/>
              <a:t>as (A,B,C are </a:t>
            </a:r>
            <a:r>
              <a:rPr lang="en-US" sz="2800" dirty="0" err="1" smtClean="0"/>
              <a:t>submatricies</a:t>
            </a:r>
            <a:r>
              <a:rPr lang="en-US" sz="2800" dirty="0" smtClean="0"/>
              <a:t> of a, </a:t>
            </a:r>
            <a:r>
              <a:rPr lang="en-US" sz="2800" dirty="0" err="1" smtClean="0"/>
              <a:t>b</a:t>
            </a:r>
            <a:r>
              <a:rPr lang="en-US" sz="2800" dirty="0" smtClean="0"/>
              <a:t>, </a:t>
            </a:r>
            <a:r>
              <a:rPr lang="en-US" sz="2800" dirty="0" err="1" smtClean="0"/>
              <a:t>c</a:t>
            </a:r>
            <a:r>
              <a:rPr lang="en-US" sz="2800" dirty="0" smtClean="0"/>
              <a:t>)</a:t>
            </a:r>
            <a:br>
              <a:rPr lang="en-US" sz="2800" dirty="0" smtClean="0"/>
            </a:br>
            <a:endParaRPr lang="en-US" sz="2800" dirty="0"/>
          </a:p>
          <a:p>
            <a:pPr>
              <a:lnSpc>
                <a:spcPct val="90000"/>
              </a:lnSpc>
              <a:buFontTx/>
              <a:buNone/>
            </a:pPr>
            <a:r>
              <a:rPr lang="en-US" sz="2800" dirty="0"/>
              <a:t>		</a:t>
            </a:r>
            <a:r>
              <a:rPr lang="en-US" sz="2400" b="1" dirty="0">
                <a:latin typeface="Courier New" charset="0"/>
              </a:rPr>
              <a:t>for (</a:t>
            </a:r>
            <a:r>
              <a:rPr lang="en-US" sz="2400" b="1" dirty="0" err="1">
                <a:latin typeface="Courier New" charset="0"/>
              </a:rPr>
              <a:t>i</a:t>
            </a:r>
            <a:r>
              <a:rPr lang="en-US" sz="2400" b="1" dirty="0">
                <a:latin typeface="Courier New" charset="0"/>
              </a:rPr>
              <a:t>=0;i&lt;N/</a:t>
            </a:r>
            <a:r>
              <a:rPr lang="en-US" sz="2400" b="1" dirty="0" err="1">
                <a:latin typeface="Courier New" charset="0"/>
              </a:rPr>
              <a:t>r;i</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j</a:t>
            </a:r>
            <a:r>
              <a:rPr lang="en-US" sz="2400" b="1" dirty="0">
                <a:latin typeface="Courier New" charset="0"/>
              </a:rPr>
              <a:t>=0;j&lt;N/</a:t>
            </a:r>
            <a:r>
              <a:rPr lang="en-US" sz="2400" b="1" dirty="0" err="1">
                <a:latin typeface="Courier New" charset="0"/>
              </a:rPr>
              <a:t>r;j</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k</a:t>
            </a:r>
            <a:r>
              <a:rPr lang="en-US" sz="2400" b="1" dirty="0">
                <a:latin typeface="Courier New" charset="0"/>
              </a:rPr>
              <a:t>=0;k&lt;N/</a:t>
            </a:r>
            <a:r>
              <a:rPr lang="en-US" sz="2400" b="1" dirty="0" err="1">
                <a:latin typeface="Courier New" charset="0"/>
              </a:rPr>
              <a:t>r;k</a:t>
            </a:r>
            <a:r>
              <a:rPr lang="en-US" sz="2400" b="1" dirty="0">
                <a:latin typeface="Courier New" charset="0"/>
              </a:rPr>
              <a:t>++)</a:t>
            </a:r>
          </a:p>
          <a:p>
            <a:pPr>
              <a:lnSpc>
                <a:spcPct val="90000"/>
              </a:lnSpc>
              <a:buFontTx/>
              <a:buNone/>
            </a:pPr>
            <a:r>
              <a:rPr lang="en-US" sz="2400" b="1" dirty="0">
                <a:latin typeface="Courier New" charset="0"/>
              </a:rPr>
              <a:t>		      </a:t>
            </a:r>
            <a:r>
              <a:rPr lang="en-US" sz="2400" b="1" dirty="0" err="1">
                <a:latin typeface="Courier New" charset="0"/>
              </a:rPr>
              <a:t>C[i][j</a:t>
            </a:r>
            <a:r>
              <a:rPr lang="en-US" sz="2400" b="1" dirty="0">
                <a:latin typeface="Courier New" charset="0"/>
              </a:rPr>
              <a:t>] += </a:t>
            </a:r>
            <a:r>
              <a:rPr lang="en-US" sz="2400" b="1" dirty="0" err="1">
                <a:latin typeface="Courier New" charset="0"/>
              </a:rPr>
              <a:t>A[i][k</a:t>
            </a:r>
            <a:r>
              <a:rPr lang="en-US" sz="2400" b="1" dirty="0">
                <a:latin typeface="Courier New" charset="0"/>
              </a:rPr>
              <a:t>]*</a:t>
            </a:r>
            <a:r>
              <a:rPr lang="en-US" sz="2400" b="1" dirty="0" err="1">
                <a:latin typeface="Courier New" charset="0"/>
              </a:rPr>
              <a:t>B[k][j</a:t>
            </a:r>
            <a:r>
              <a:rPr lang="en-US" sz="2400" b="1" dirty="0">
                <a:latin typeface="Courier New" charset="0"/>
              </a:rPr>
              <a:t>]</a:t>
            </a:r>
            <a:br>
              <a:rPr lang="en-US" sz="2400" b="1" dirty="0">
                <a:latin typeface="Courier New" charset="0"/>
              </a:rPr>
            </a:br>
            <a:endParaRPr lang="en-US" sz="2400" b="1" dirty="0">
              <a:latin typeface="Courier New" charset="0"/>
            </a:endParaRPr>
          </a:p>
          <a:p>
            <a:pPr>
              <a:lnSpc>
                <a:spcPct val="90000"/>
              </a:lnSpc>
              <a:buFontTx/>
              <a:buNone/>
            </a:pPr>
            <a:endParaRPr lang="en-US" sz="2400" b="1" dirty="0">
              <a:latin typeface="Courier New" charset="0"/>
            </a:endParaRPr>
          </a:p>
          <a:p>
            <a:pPr lvl="1">
              <a:lnSpc>
                <a:spcPct val="90000"/>
              </a:lnSpc>
            </a:pPr>
            <a:r>
              <a:rPr lang="en-US" sz="2400" dirty="0" err="1">
                <a:solidFill>
                  <a:srgbClr val="CC0000"/>
                </a:solidFill>
              </a:rPr>
              <a:t>r</a:t>
            </a:r>
            <a:r>
              <a:rPr lang="en-US" sz="2400" dirty="0"/>
              <a:t>  = block (sub-matrix) size (Assume </a:t>
            </a:r>
            <a:r>
              <a:rPr lang="en-US" sz="2400" dirty="0" err="1"/>
              <a:t>r</a:t>
            </a:r>
            <a:r>
              <a:rPr lang="en-US" sz="2400" dirty="0"/>
              <a:t> divides N)</a:t>
            </a:r>
          </a:p>
          <a:p>
            <a:pPr lvl="1">
              <a:lnSpc>
                <a:spcPct val="90000"/>
              </a:lnSpc>
            </a:pPr>
            <a:r>
              <a:rPr lang="en-US" sz="2400" dirty="0" err="1">
                <a:solidFill>
                  <a:srgbClr val="CC0000"/>
                </a:solidFill>
              </a:rPr>
              <a:t>X[i][j</a:t>
            </a:r>
            <a:r>
              <a:rPr lang="en-US" sz="2400" dirty="0">
                <a:solidFill>
                  <a:srgbClr val="CC0000"/>
                </a:solidFill>
              </a:rPr>
              <a:t>]</a:t>
            </a:r>
            <a:r>
              <a:rPr lang="en-US" sz="2400" dirty="0"/>
              <a:t> =  a sub-matrix of X, defined by block row </a:t>
            </a:r>
            <a:r>
              <a:rPr lang="en-US" sz="2400" dirty="0" err="1"/>
              <a:t>i</a:t>
            </a:r>
            <a:r>
              <a:rPr lang="en-US" sz="2400" dirty="0"/>
              <a:t> and block column </a:t>
            </a:r>
            <a:r>
              <a:rPr lang="en-US" sz="2400" dirty="0" err="1"/>
              <a:t>j</a:t>
            </a:r>
            <a:endParaRPr lang="en-US" sz="2400" dirty="0"/>
          </a:p>
        </p:txBody>
      </p:sp>
      <p:sp>
        <p:nvSpPr>
          <p:cNvPr id="441346" name="Rectangle 2"/>
          <p:cNvSpPr>
            <a:spLocks noGrp="1" noChangeArrowheads="1"/>
          </p:cNvSpPr>
          <p:nvPr>
            <p:ph type="title"/>
          </p:nvPr>
        </p:nvSpPr>
        <p:spPr/>
        <p:txBody>
          <a:bodyPr/>
          <a:lstStyle/>
          <a:p>
            <a:r>
              <a:rPr lang="en-US"/>
              <a:t>Blocked Algorithm</a:t>
            </a:r>
          </a:p>
        </p:txBody>
      </p:sp>
      <p:sp>
        <p:nvSpPr>
          <p:cNvPr id="441352" name="AutoShape 8"/>
          <p:cNvSpPr>
            <a:spLocks noChangeArrowheads="1"/>
          </p:cNvSpPr>
          <p:nvPr/>
        </p:nvSpPr>
        <p:spPr bwMode="auto">
          <a:xfrm>
            <a:off x="5435600" y="4652963"/>
            <a:ext cx="3506788" cy="431800"/>
          </a:xfrm>
          <a:prstGeom prst="wedgeRectCallout">
            <a:avLst>
              <a:gd name="adj1" fmla="val -36375"/>
              <a:gd name="adj2" fmla="val -109926"/>
            </a:avLst>
          </a:prstGeom>
          <a:solidFill>
            <a:srgbClr val="FFFF00"/>
          </a:solidFill>
          <a:ln w="9525">
            <a:solidFill>
              <a:schemeClr val="tx1"/>
            </a:solidFill>
            <a:miter lim="800000"/>
            <a:headEnd/>
            <a:tailEnd/>
          </a:ln>
          <a:effectLst/>
        </p:spPr>
        <p:txBody>
          <a:bodyPr>
            <a:prstTxWarp prst="textNoShape">
              <a:avLst/>
            </a:prstTxWarp>
          </a:bodyPr>
          <a:lstStyle/>
          <a:p>
            <a:pPr algn="ctr"/>
            <a:r>
              <a:rPr lang="en-US"/>
              <a:t>r x r matrix multiplication</a:t>
            </a:r>
          </a:p>
        </p:txBody>
      </p:sp>
      <p:sp>
        <p:nvSpPr>
          <p:cNvPr id="441353" name="AutoShape 9"/>
          <p:cNvSpPr>
            <a:spLocks noChangeArrowheads="1"/>
          </p:cNvSpPr>
          <p:nvPr/>
        </p:nvSpPr>
        <p:spPr bwMode="auto">
          <a:xfrm>
            <a:off x="539750" y="4652963"/>
            <a:ext cx="2930525" cy="433387"/>
          </a:xfrm>
          <a:prstGeom prst="wedgeRectCallout">
            <a:avLst>
              <a:gd name="adj1" fmla="val 72319"/>
              <a:gd name="adj2" fmla="val -102014"/>
            </a:avLst>
          </a:prstGeom>
          <a:solidFill>
            <a:srgbClr val="FFFF00"/>
          </a:solidFill>
          <a:ln w="9525">
            <a:solidFill>
              <a:schemeClr val="tx1"/>
            </a:solidFill>
            <a:miter lim="800000"/>
            <a:headEnd/>
            <a:tailEnd/>
          </a:ln>
          <a:effectLst/>
        </p:spPr>
        <p:txBody>
          <a:bodyPr>
            <a:prstTxWarp prst="textNoShape">
              <a:avLst/>
            </a:prstTxWarp>
          </a:bodyPr>
          <a:lstStyle/>
          <a:p>
            <a:pPr algn="ctr"/>
            <a:r>
              <a:rPr lang="en-US"/>
              <a:t>r x r matrix addition</a:t>
            </a:r>
          </a:p>
        </p:txBody>
      </p:sp>
      <p:sp>
        <p:nvSpPr>
          <p:cNvPr id="8" name="Date Placeholder 7"/>
          <p:cNvSpPr>
            <a:spLocks noGrp="1"/>
          </p:cNvSpPr>
          <p:nvPr>
            <p:ph type="dt" sz="half" idx="10"/>
          </p:nvPr>
        </p:nvSpPr>
        <p:spPr>
          <a:xfrm>
            <a:off x="304800" y="6386513"/>
            <a:ext cx="2133600" cy="365125"/>
          </a:xfrm>
        </p:spPr>
        <p:txBody>
          <a:bodyPr/>
          <a:lstStyle/>
          <a:p>
            <a:fld id="{3DA17CD8-82C5-4F49-AC69-D0CDA51667D9}" type="datetime1">
              <a:rPr lang="en-US" smtClean="0"/>
              <a:pPr/>
              <a:t>10/10/13</a:t>
            </a:fld>
            <a:endParaRPr lang="en-US" dirty="0"/>
          </a:p>
        </p:txBody>
      </p:sp>
      <p:sp>
        <p:nvSpPr>
          <p:cNvPr id="9" name="Footer Placeholder 8"/>
          <p:cNvSpPr>
            <a:spLocks noGrp="1"/>
          </p:cNvSpPr>
          <p:nvPr>
            <p:ph type="ftr" sz="quarter" idx="11"/>
          </p:nvPr>
        </p:nvSpPr>
        <p:spPr>
          <a:xfrm>
            <a:off x="3124200" y="6386513"/>
            <a:ext cx="2895600" cy="365125"/>
          </a:xfrm>
        </p:spPr>
        <p:txBody>
          <a:bodyPr/>
          <a:lstStyle/>
          <a:p>
            <a:r>
              <a:rPr lang="en-US" dirty="0" smtClean="0"/>
              <a:t>Fall 2013 -- Lecture #13</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429000" cy="487362"/>
          </a:xfrm>
        </p:spPr>
        <p:txBody>
          <a:bodyPr>
            <a:normAutofit fontScale="90000"/>
          </a:bodyPr>
          <a:lstStyle/>
          <a:p>
            <a:r>
              <a:rPr lang="en-US" dirty="0" smtClean="0"/>
              <a:t>Another View of Blocked Matrix Multiply</a:t>
            </a:r>
            <a:endParaRPr lang="en-US" dirty="0"/>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
        <p:nvSpPr>
          <p:cNvPr id="319" name="TextBox 318"/>
          <p:cNvSpPr txBox="1"/>
          <p:nvPr/>
        </p:nvSpPr>
        <p:spPr>
          <a:xfrm>
            <a:off x="1219200" y="3276600"/>
            <a:ext cx="453970" cy="646331"/>
          </a:xfrm>
          <a:prstGeom prst="rect">
            <a:avLst/>
          </a:prstGeom>
          <a:noFill/>
        </p:spPr>
        <p:txBody>
          <a:bodyPr wrap="none" rtlCol="0">
            <a:spAutoFit/>
          </a:bodyPr>
          <a:lstStyle/>
          <a:p>
            <a:r>
              <a:rPr lang="en-US" sz="3600" dirty="0" smtClean="0"/>
              <a:t>A</a:t>
            </a:r>
            <a:endParaRPr lang="en-US" sz="3600" dirty="0"/>
          </a:p>
        </p:txBody>
      </p:sp>
      <p:sp>
        <p:nvSpPr>
          <p:cNvPr id="320" name="TextBox 319"/>
          <p:cNvSpPr txBox="1"/>
          <p:nvPr/>
        </p:nvSpPr>
        <p:spPr>
          <a:xfrm>
            <a:off x="7391400" y="228600"/>
            <a:ext cx="435786" cy="646331"/>
          </a:xfrm>
          <a:prstGeom prst="rect">
            <a:avLst/>
          </a:prstGeom>
          <a:noFill/>
        </p:spPr>
        <p:txBody>
          <a:bodyPr wrap="none" rtlCol="0">
            <a:spAutoFit/>
          </a:bodyPr>
          <a:lstStyle/>
          <a:p>
            <a:r>
              <a:rPr lang="en-US" sz="3600" dirty="0" smtClean="0"/>
              <a:t>B</a:t>
            </a:r>
            <a:endParaRPr lang="en-US" sz="3600" dirty="0"/>
          </a:p>
        </p:txBody>
      </p:sp>
      <p:sp>
        <p:nvSpPr>
          <p:cNvPr id="321" name="TextBox 320"/>
          <p:cNvSpPr txBox="1"/>
          <p:nvPr/>
        </p:nvSpPr>
        <p:spPr>
          <a:xfrm>
            <a:off x="7391400" y="3200400"/>
            <a:ext cx="430827" cy="646331"/>
          </a:xfrm>
          <a:prstGeom prst="rect">
            <a:avLst/>
          </a:prstGeom>
          <a:noFill/>
        </p:spPr>
        <p:txBody>
          <a:bodyPr wrap="none" rtlCol="0">
            <a:spAutoFit/>
          </a:bodyPr>
          <a:lstStyle/>
          <a:p>
            <a:r>
              <a:rPr lang="en-US" sz="3600" dirty="0" smtClean="0"/>
              <a:t>C</a:t>
            </a:r>
            <a:endParaRPr lang="en-US" sz="3600" dirty="0"/>
          </a:p>
        </p:txBody>
      </p:sp>
      <p:sp>
        <p:nvSpPr>
          <p:cNvPr id="326" name="TextBox 325"/>
          <p:cNvSpPr txBox="1"/>
          <p:nvPr/>
        </p:nvSpPr>
        <p:spPr>
          <a:xfrm>
            <a:off x="457200" y="2133600"/>
            <a:ext cx="4172386" cy="461665"/>
          </a:xfrm>
          <a:prstGeom prst="rect">
            <a:avLst/>
          </a:prstGeom>
          <a:noFill/>
        </p:spPr>
        <p:txBody>
          <a:bodyPr wrap="none" rtlCol="0">
            <a:spAutoFit/>
          </a:bodyPr>
          <a:lstStyle/>
          <a:p>
            <a:r>
              <a:rPr lang="en-US" sz="2400" dirty="0" smtClean="0"/>
              <a:t>16x16 Matrices, with 4x4 blocks</a:t>
            </a:r>
            <a:endParaRPr lang="en-US" sz="2400" dirty="0"/>
          </a:p>
        </p:txBody>
      </p:sp>
      <p:grpSp>
        <p:nvGrpSpPr>
          <p:cNvPr id="1448" name="Group 1447"/>
          <p:cNvGrpSpPr/>
          <p:nvPr/>
        </p:nvGrpSpPr>
        <p:grpSpPr>
          <a:xfrm>
            <a:off x="4800600" y="457200"/>
            <a:ext cx="2438400" cy="2438400"/>
            <a:chOff x="4800600" y="457200"/>
            <a:chExt cx="2438400" cy="2438400"/>
          </a:xfrm>
        </p:grpSpPr>
        <p:grpSp>
          <p:nvGrpSpPr>
            <p:cNvPr id="1177" name="Group 1176"/>
            <p:cNvGrpSpPr/>
            <p:nvPr/>
          </p:nvGrpSpPr>
          <p:grpSpPr>
            <a:xfrm>
              <a:off x="4800600" y="457200"/>
              <a:ext cx="609600" cy="609600"/>
              <a:chOff x="5029200" y="381000"/>
              <a:chExt cx="609600" cy="609600"/>
            </a:xfrm>
          </p:grpSpPr>
          <p:sp>
            <p:nvSpPr>
              <p:cNvPr id="268" name="Rectangle 267"/>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Rectangle 1175"/>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78" name="Group 1177"/>
            <p:cNvGrpSpPr/>
            <p:nvPr/>
          </p:nvGrpSpPr>
          <p:grpSpPr>
            <a:xfrm>
              <a:off x="4800600" y="1066800"/>
              <a:ext cx="609600" cy="609600"/>
              <a:chOff x="5029200" y="381000"/>
              <a:chExt cx="609600" cy="609600"/>
            </a:xfrm>
          </p:grpSpPr>
          <p:sp>
            <p:nvSpPr>
              <p:cNvPr id="1179" name="Rectangle 1178"/>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Rectangle 1179"/>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Rectangle 1180"/>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Rectangle 1181"/>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Rectangle 1182"/>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Rectangle 1183"/>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Rectangle 1184"/>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Rectangle 1185"/>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Rectangle 1186"/>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Rectangle 1187"/>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Rectangle 1188"/>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Rectangle 1189"/>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Rectangle 1190"/>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Rectangle 1191"/>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Rectangle 1192"/>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Rectangle 1193"/>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Rectangle 1194"/>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6" name="Group 1195"/>
            <p:cNvGrpSpPr/>
            <p:nvPr/>
          </p:nvGrpSpPr>
          <p:grpSpPr>
            <a:xfrm>
              <a:off x="4800600" y="1676400"/>
              <a:ext cx="609600" cy="609600"/>
              <a:chOff x="5029200" y="381000"/>
              <a:chExt cx="609600" cy="609600"/>
            </a:xfrm>
          </p:grpSpPr>
          <p:sp>
            <p:nvSpPr>
              <p:cNvPr id="1197" name="Rectangle 1196"/>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Rectangle 1197"/>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Rectangle 1198"/>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Rectangle 1199"/>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Rectangle 1200"/>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Rectangle 1201"/>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Rectangle 1202"/>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Rectangle 1203"/>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Rectangle 1204"/>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Rectangle 1205"/>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Rectangle 1206"/>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Rectangle 1207"/>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Rectangle 1208"/>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Rectangle 1209"/>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Rectangle 1210"/>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Rectangle 1211"/>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Rectangle 1212"/>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4" name="Group 1213"/>
            <p:cNvGrpSpPr/>
            <p:nvPr/>
          </p:nvGrpSpPr>
          <p:grpSpPr>
            <a:xfrm>
              <a:off x="4800600" y="2286000"/>
              <a:ext cx="609600" cy="609600"/>
              <a:chOff x="5029200" y="381000"/>
              <a:chExt cx="609600" cy="609600"/>
            </a:xfrm>
          </p:grpSpPr>
          <p:sp>
            <p:nvSpPr>
              <p:cNvPr id="1215" name="Rectangle 1214"/>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Rectangle 1215"/>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Rectangle 1216"/>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Rectangle 1217"/>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Rectangle 1218"/>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Rectangle 1219"/>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Rectangle 1220"/>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Rectangle 1221"/>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Rectangle 1222"/>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Rectangle 1223"/>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Rectangle 1224"/>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Rectangle 1225"/>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Rectangle 1226"/>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Rectangle 1227"/>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Rectangle 1228"/>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Rectangle 1229"/>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Rectangle 1230"/>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32" name="Group 1231"/>
            <p:cNvGrpSpPr/>
            <p:nvPr/>
          </p:nvGrpSpPr>
          <p:grpSpPr>
            <a:xfrm>
              <a:off x="5410200" y="457200"/>
              <a:ext cx="609600" cy="609600"/>
              <a:chOff x="5029200" y="381000"/>
              <a:chExt cx="609600" cy="609600"/>
            </a:xfrm>
          </p:grpSpPr>
          <p:sp>
            <p:nvSpPr>
              <p:cNvPr id="1233" name="Rectangle 1232"/>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Rectangle 1233"/>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Rectangle 1234"/>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Rectangle 1235"/>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Rectangle 1236"/>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Rectangle 1237"/>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Rectangle 1238"/>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Rectangle 1239"/>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Rectangle 1240"/>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Rectangle 1241"/>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Rectangle 1242"/>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Rectangle 1243"/>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Rectangle 1244"/>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Rectangle 1245"/>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Rectangle 1246"/>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Rectangle 1247"/>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Rectangle 1248"/>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0" name="Group 1249"/>
            <p:cNvGrpSpPr/>
            <p:nvPr/>
          </p:nvGrpSpPr>
          <p:grpSpPr>
            <a:xfrm>
              <a:off x="5410200" y="1066800"/>
              <a:ext cx="609600" cy="609600"/>
              <a:chOff x="5029200" y="381000"/>
              <a:chExt cx="609600" cy="609600"/>
            </a:xfrm>
          </p:grpSpPr>
          <p:sp>
            <p:nvSpPr>
              <p:cNvPr id="1251" name="Rectangle 1250"/>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Rectangle 1251"/>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Rectangle 1252"/>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Rectangle 1253"/>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Rectangle 1254"/>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Rectangle 1255"/>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Rectangle 1256"/>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Rectangle 1257"/>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Rectangle 1258"/>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Rectangle 1259"/>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Rectangle 1260"/>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Rectangle 1261"/>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Rectangle 1262"/>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Rectangle 1263"/>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Rectangle 1264"/>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Rectangle 1265"/>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Rectangle 1266"/>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8" name="Group 1267"/>
            <p:cNvGrpSpPr/>
            <p:nvPr/>
          </p:nvGrpSpPr>
          <p:grpSpPr>
            <a:xfrm>
              <a:off x="5410200" y="1676400"/>
              <a:ext cx="609600" cy="609600"/>
              <a:chOff x="5029200" y="381000"/>
              <a:chExt cx="609600" cy="609600"/>
            </a:xfrm>
          </p:grpSpPr>
          <p:sp>
            <p:nvSpPr>
              <p:cNvPr id="1269" name="Rectangle 1268"/>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Rectangle 1269"/>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Rectangle 1270"/>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Rectangle 1271"/>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Rectangle 1272"/>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Rectangle 1273"/>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Rectangle 1274"/>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Rectangle 1275"/>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Rectangle 1276"/>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Rectangle 1277"/>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Rectangle 1278"/>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Rectangle 1279"/>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Rectangle 1280"/>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Rectangle 1281"/>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Rectangle 1282"/>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Rectangle 1283"/>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Rectangle 1284"/>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6" name="Group 1285"/>
            <p:cNvGrpSpPr/>
            <p:nvPr/>
          </p:nvGrpSpPr>
          <p:grpSpPr>
            <a:xfrm>
              <a:off x="5410200" y="2286000"/>
              <a:ext cx="609600" cy="609600"/>
              <a:chOff x="5029200" y="381000"/>
              <a:chExt cx="609600" cy="609600"/>
            </a:xfrm>
          </p:grpSpPr>
          <p:sp>
            <p:nvSpPr>
              <p:cNvPr id="1287" name="Rectangle 1286"/>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Rectangle 1287"/>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Rectangle 1288"/>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Rectangle 1289"/>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Rectangle 1290"/>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Rectangle 1291"/>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Rectangle 1292"/>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Rectangle 1293"/>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Rectangle 1294"/>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Rectangle 1295"/>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Rectangle 1296"/>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Rectangle 1297"/>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Rectangle 1298"/>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Rectangle 1299"/>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Rectangle 1300"/>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Rectangle 1301"/>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Rectangle 1302"/>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4" name="Group 1303"/>
            <p:cNvGrpSpPr/>
            <p:nvPr/>
          </p:nvGrpSpPr>
          <p:grpSpPr>
            <a:xfrm>
              <a:off x="6019800" y="457200"/>
              <a:ext cx="609600" cy="609600"/>
              <a:chOff x="5029200" y="381000"/>
              <a:chExt cx="609600" cy="609600"/>
            </a:xfrm>
          </p:grpSpPr>
          <p:sp>
            <p:nvSpPr>
              <p:cNvPr id="1305" name="Rectangle 1304"/>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Rectangle 1305"/>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Rectangle 1306"/>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Rectangle 1307"/>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Rectangle 1308"/>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Rectangle 1309"/>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Rectangle 1310"/>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Rectangle 1311"/>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Rectangle 1312"/>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Rectangle 1313"/>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Rectangle 1314"/>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Rectangle 1315"/>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Rectangle 1316"/>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Rectangle 1317"/>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Rectangle 1318"/>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Rectangle 1319"/>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Rectangle 1320"/>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2" name="Group 1321"/>
            <p:cNvGrpSpPr/>
            <p:nvPr/>
          </p:nvGrpSpPr>
          <p:grpSpPr>
            <a:xfrm>
              <a:off x="6019800" y="1066800"/>
              <a:ext cx="609600" cy="609600"/>
              <a:chOff x="5029200" y="381000"/>
              <a:chExt cx="609600" cy="609600"/>
            </a:xfrm>
          </p:grpSpPr>
          <p:sp>
            <p:nvSpPr>
              <p:cNvPr id="1323" name="Rectangle 1322"/>
              <p:cNvSpPr/>
              <p:nvPr/>
            </p:nvSpPr>
            <p:spPr>
              <a:xfrm>
                <a:off x="50292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Rectangle 1323"/>
              <p:cNvSpPr/>
              <p:nvPr/>
            </p:nvSpPr>
            <p:spPr>
              <a:xfrm>
                <a:off x="51816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Rectangle 1324"/>
              <p:cNvSpPr/>
              <p:nvPr/>
            </p:nvSpPr>
            <p:spPr>
              <a:xfrm>
                <a:off x="53340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Rectangle 1325"/>
              <p:cNvSpPr/>
              <p:nvPr/>
            </p:nvSpPr>
            <p:spPr>
              <a:xfrm>
                <a:off x="54864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Rectangle 1326"/>
              <p:cNvSpPr/>
              <p:nvPr/>
            </p:nvSpPr>
            <p:spPr>
              <a:xfrm>
                <a:off x="50292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Rectangle 1327"/>
              <p:cNvSpPr/>
              <p:nvPr/>
            </p:nvSpPr>
            <p:spPr>
              <a:xfrm>
                <a:off x="51816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Rectangle 1328"/>
              <p:cNvSpPr/>
              <p:nvPr/>
            </p:nvSpPr>
            <p:spPr>
              <a:xfrm>
                <a:off x="53340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Rectangle 1329"/>
              <p:cNvSpPr/>
              <p:nvPr/>
            </p:nvSpPr>
            <p:spPr>
              <a:xfrm>
                <a:off x="54864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Rectangle 1330"/>
              <p:cNvSpPr/>
              <p:nvPr/>
            </p:nvSpPr>
            <p:spPr>
              <a:xfrm>
                <a:off x="50292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Rectangle 1331"/>
              <p:cNvSpPr/>
              <p:nvPr/>
            </p:nvSpPr>
            <p:spPr>
              <a:xfrm>
                <a:off x="51816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Rectangle 1332"/>
              <p:cNvSpPr/>
              <p:nvPr/>
            </p:nvSpPr>
            <p:spPr>
              <a:xfrm>
                <a:off x="53340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Rectangle 1333"/>
              <p:cNvSpPr/>
              <p:nvPr/>
            </p:nvSpPr>
            <p:spPr>
              <a:xfrm>
                <a:off x="54864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Rectangle 1334"/>
              <p:cNvSpPr/>
              <p:nvPr/>
            </p:nvSpPr>
            <p:spPr>
              <a:xfrm>
                <a:off x="50292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Rectangle 1335"/>
              <p:cNvSpPr/>
              <p:nvPr/>
            </p:nvSpPr>
            <p:spPr>
              <a:xfrm>
                <a:off x="51816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Rectangle 1336"/>
              <p:cNvSpPr/>
              <p:nvPr/>
            </p:nvSpPr>
            <p:spPr>
              <a:xfrm>
                <a:off x="53340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Rectangle 1337"/>
              <p:cNvSpPr/>
              <p:nvPr/>
            </p:nvSpPr>
            <p:spPr>
              <a:xfrm>
                <a:off x="54864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Rectangle 1338"/>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0" name="Group 1339"/>
            <p:cNvGrpSpPr/>
            <p:nvPr/>
          </p:nvGrpSpPr>
          <p:grpSpPr>
            <a:xfrm>
              <a:off x="6019800" y="1676400"/>
              <a:ext cx="609600" cy="609600"/>
              <a:chOff x="5029200" y="381000"/>
              <a:chExt cx="609600" cy="609600"/>
            </a:xfrm>
          </p:grpSpPr>
          <p:sp>
            <p:nvSpPr>
              <p:cNvPr id="1341" name="Rectangle 1340"/>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Rectangle 1341"/>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Rectangle 1342"/>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Rectangle 1343"/>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Rectangle 1344"/>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Rectangle 1345"/>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Rectangle 1346"/>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Rectangle 1347"/>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Rectangle 1348"/>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Rectangle 1349"/>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Rectangle 1350"/>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Rectangle 1351"/>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Rectangle 1352"/>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Rectangle 1353"/>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Rectangle 1354"/>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Rectangle 1355"/>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Rectangle 1356"/>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8" name="Group 1357"/>
            <p:cNvGrpSpPr/>
            <p:nvPr/>
          </p:nvGrpSpPr>
          <p:grpSpPr>
            <a:xfrm>
              <a:off x="6019800" y="2286000"/>
              <a:ext cx="609600" cy="609600"/>
              <a:chOff x="5029200" y="381000"/>
              <a:chExt cx="609600" cy="609600"/>
            </a:xfrm>
          </p:grpSpPr>
          <p:sp>
            <p:nvSpPr>
              <p:cNvPr id="1359" name="Rectangle 1358"/>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Rectangle 1359"/>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Rectangle 1360"/>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Rectangle 1361"/>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Rectangle 1362"/>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Rectangle 1363"/>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Rectangle 1364"/>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Rectangle 1365"/>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Rectangle 1366"/>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Rectangle 1367"/>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Rectangle 1368"/>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Rectangle 1369"/>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Rectangle 1370"/>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Rectangle 1371"/>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Rectangle 1372"/>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Rectangle 1373"/>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Rectangle 1374"/>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6" name="Group 1375"/>
            <p:cNvGrpSpPr/>
            <p:nvPr/>
          </p:nvGrpSpPr>
          <p:grpSpPr>
            <a:xfrm>
              <a:off x="6629400" y="457200"/>
              <a:ext cx="609600" cy="609600"/>
              <a:chOff x="5029200" y="381000"/>
              <a:chExt cx="609600" cy="609600"/>
            </a:xfrm>
          </p:grpSpPr>
          <p:sp>
            <p:nvSpPr>
              <p:cNvPr id="1377" name="Rectangle 1376"/>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Rectangle 1377"/>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Rectangle 1378"/>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Rectangle 1379"/>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Rectangle 1380"/>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Rectangle 1381"/>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Rectangle 1382"/>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Rectangle 1383"/>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Rectangle 1384"/>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Rectangle 1385"/>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Rectangle 1386"/>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Rectangle 1387"/>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Rectangle 1388"/>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Rectangle 1389"/>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Rectangle 1390"/>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Rectangle 1391"/>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Rectangle 1392"/>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4" name="Group 1393"/>
            <p:cNvGrpSpPr/>
            <p:nvPr/>
          </p:nvGrpSpPr>
          <p:grpSpPr>
            <a:xfrm>
              <a:off x="6629400" y="1066800"/>
              <a:ext cx="609600" cy="609600"/>
              <a:chOff x="5029200" y="381000"/>
              <a:chExt cx="609600" cy="609600"/>
            </a:xfrm>
          </p:grpSpPr>
          <p:sp>
            <p:nvSpPr>
              <p:cNvPr id="1395" name="Rectangle 1394"/>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Rectangle 1395"/>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Rectangle 1396"/>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Rectangle 1397"/>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Rectangle 1398"/>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Rectangle 1399"/>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Rectangle 1400"/>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Rectangle 1401"/>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Rectangle 1402"/>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Rectangle 1403"/>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Rectangle 1404"/>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Rectangle 1405"/>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Rectangle 1406"/>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Rectangle 1407"/>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Rectangle 1408"/>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Rectangle 1409"/>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Rectangle 1410"/>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12" name="Group 1411"/>
            <p:cNvGrpSpPr/>
            <p:nvPr/>
          </p:nvGrpSpPr>
          <p:grpSpPr>
            <a:xfrm>
              <a:off x="6629400" y="1676400"/>
              <a:ext cx="609600" cy="609600"/>
              <a:chOff x="5029200" y="381000"/>
              <a:chExt cx="609600" cy="609600"/>
            </a:xfrm>
          </p:grpSpPr>
          <p:sp>
            <p:nvSpPr>
              <p:cNvPr id="1413" name="Rectangle 1412"/>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Rectangle 1413"/>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Rectangle 1414"/>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Rectangle 1415"/>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Rectangle 1416"/>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Rectangle 1417"/>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Rectangle 1418"/>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Rectangle 1419"/>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Rectangle 1420"/>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Rectangle 1421"/>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Rectangle 1422"/>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Rectangle 1423"/>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Rectangle 1424"/>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Rectangle 1425"/>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Rectangle 1426"/>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Rectangle 1427"/>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Rectangle 1428"/>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30" name="Group 1429"/>
            <p:cNvGrpSpPr/>
            <p:nvPr/>
          </p:nvGrpSpPr>
          <p:grpSpPr>
            <a:xfrm>
              <a:off x="6629400" y="2286000"/>
              <a:ext cx="609600" cy="609600"/>
              <a:chOff x="5029200" y="381000"/>
              <a:chExt cx="609600" cy="609600"/>
            </a:xfrm>
          </p:grpSpPr>
          <p:sp>
            <p:nvSpPr>
              <p:cNvPr id="1431" name="Rectangle 1430"/>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Rectangle 1431"/>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Rectangle 1432"/>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Rectangle 1433"/>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Rectangle 1434"/>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Rectangle 1435"/>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Rectangle 1436"/>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Rectangle 1437"/>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Rectangle 1438"/>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Rectangle 1439"/>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Rectangle 1440"/>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Rectangle 1441"/>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Rectangle 1442"/>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Rectangle 1443"/>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Rectangle 1444"/>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Rectangle 1445"/>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Rectangle 1446"/>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449" name="Group 1448"/>
          <p:cNvGrpSpPr/>
          <p:nvPr/>
        </p:nvGrpSpPr>
        <p:grpSpPr>
          <a:xfrm>
            <a:off x="4800600" y="3352800"/>
            <a:ext cx="2438400" cy="2438400"/>
            <a:chOff x="4800600" y="457200"/>
            <a:chExt cx="2438400" cy="2438400"/>
          </a:xfrm>
        </p:grpSpPr>
        <p:grpSp>
          <p:nvGrpSpPr>
            <p:cNvPr id="1450" name="Group 1449"/>
            <p:cNvGrpSpPr/>
            <p:nvPr/>
          </p:nvGrpSpPr>
          <p:grpSpPr>
            <a:xfrm>
              <a:off x="4800600" y="457200"/>
              <a:ext cx="609600" cy="609600"/>
              <a:chOff x="5029200" y="381000"/>
              <a:chExt cx="609600" cy="609600"/>
            </a:xfrm>
          </p:grpSpPr>
          <p:sp>
            <p:nvSpPr>
              <p:cNvPr id="1721" name="Rectangle 1720"/>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2" name="Rectangle 1721"/>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3" name="Rectangle 1722"/>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4" name="Rectangle 1723"/>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5" name="Rectangle 1724"/>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6" name="Rectangle 1725"/>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7" name="Rectangle 1726"/>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8" name="Rectangle 1727"/>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9" name="Rectangle 1728"/>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0" name="Rectangle 1729"/>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1" name="Rectangle 1730"/>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2" name="Rectangle 1731"/>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3" name="Rectangle 1732"/>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4" name="Rectangle 1733"/>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5" name="Rectangle 1734"/>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6" name="Rectangle 1735"/>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7" name="Rectangle 1736"/>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1" name="Group 1450"/>
            <p:cNvGrpSpPr/>
            <p:nvPr/>
          </p:nvGrpSpPr>
          <p:grpSpPr>
            <a:xfrm>
              <a:off x="4800600" y="1066800"/>
              <a:ext cx="609600" cy="609600"/>
              <a:chOff x="5029200" y="381000"/>
              <a:chExt cx="609600" cy="609600"/>
            </a:xfrm>
          </p:grpSpPr>
          <p:sp>
            <p:nvSpPr>
              <p:cNvPr id="1704" name="Rectangle 1703"/>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5" name="Rectangle 1704"/>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6" name="Rectangle 1705"/>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7" name="Rectangle 1706"/>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8" name="Rectangle 1707"/>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9" name="Rectangle 1708"/>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0" name="Rectangle 1709"/>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1" name="Rectangle 1710"/>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2" name="Rectangle 1711"/>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3" name="Rectangle 1712"/>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4" name="Rectangle 1713"/>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5" name="Rectangle 1714"/>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6" name="Rectangle 1715"/>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7" name="Rectangle 1716"/>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8" name="Rectangle 1717"/>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9" name="Rectangle 1718"/>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0" name="Rectangle 1719"/>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2" name="Group 1451"/>
            <p:cNvGrpSpPr/>
            <p:nvPr/>
          </p:nvGrpSpPr>
          <p:grpSpPr>
            <a:xfrm>
              <a:off x="4800600" y="1676400"/>
              <a:ext cx="609600" cy="609600"/>
              <a:chOff x="5029200" y="381000"/>
              <a:chExt cx="609600" cy="609600"/>
            </a:xfrm>
          </p:grpSpPr>
          <p:sp>
            <p:nvSpPr>
              <p:cNvPr id="1687" name="Rectangle 1686"/>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8" name="Rectangle 1687"/>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9" name="Rectangle 1688"/>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0" name="Rectangle 1689"/>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1" name="Rectangle 1690"/>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2" name="Rectangle 1691"/>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3" name="Rectangle 1692"/>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4" name="Rectangle 1693"/>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5" name="Rectangle 1694"/>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6" name="Rectangle 1695"/>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7" name="Rectangle 1696"/>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8" name="Rectangle 1697"/>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9" name="Rectangle 1698"/>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0" name="Rectangle 1699"/>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1" name="Rectangle 1700"/>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2" name="Rectangle 1701"/>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3" name="Rectangle 1702"/>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3" name="Group 1452"/>
            <p:cNvGrpSpPr/>
            <p:nvPr/>
          </p:nvGrpSpPr>
          <p:grpSpPr>
            <a:xfrm>
              <a:off x="4800600" y="2286000"/>
              <a:ext cx="609600" cy="609600"/>
              <a:chOff x="5029200" y="381000"/>
              <a:chExt cx="609600" cy="609600"/>
            </a:xfrm>
          </p:grpSpPr>
          <p:sp>
            <p:nvSpPr>
              <p:cNvPr id="1670" name="Rectangle 1669"/>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1" name="Rectangle 1670"/>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2" name="Rectangle 1671"/>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3" name="Rectangle 1672"/>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4" name="Rectangle 1673"/>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5" name="Rectangle 1674"/>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6" name="Rectangle 1675"/>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7" name="Rectangle 1676"/>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8" name="Rectangle 1677"/>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9" name="Rectangle 1678"/>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0" name="Rectangle 1679"/>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1" name="Rectangle 1680"/>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2" name="Rectangle 1681"/>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3" name="Rectangle 1682"/>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4" name="Rectangle 1683"/>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5" name="Rectangle 1684"/>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6" name="Rectangle 1685"/>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4" name="Group 1453"/>
            <p:cNvGrpSpPr/>
            <p:nvPr/>
          </p:nvGrpSpPr>
          <p:grpSpPr>
            <a:xfrm>
              <a:off x="5410200" y="457200"/>
              <a:ext cx="609600" cy="609600"/>
              <a:chOff x="5029200" y="381000"/>
              <a:chExt cx="609600" cy="609600"/>
            </a:xfrm>
          </p:grpSpPr>
          <p:sp>
            <p:nvSpPr>
              <p:cNvPr id="1653" name="Rectangle 1652"/>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4" name="Rectangle 1653"/>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5" name="Rectangle 1654"/>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6" name="Rectangle 1655"/>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7" name="Rectangle 1656"/>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8" name="Rectangle 1657"/>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9" name="Rectangle 1658"/>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0" name="Rectangle 1659"/>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1" name="Rectangle 1660"/>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2" name="Rectangle 1661"/>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3" name="Rectangle 1662"/>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4" name="Rectangle 1663"/>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5" name="Rectangle 1664"/>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6" name="Rectangle 1665"/>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7" name="Rectangle 1666"/>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8" name="Rectangle 1667"/>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9" name="Rectangle 1668"/>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5" name="Group 1454"/>
            <p:cNvGrpSpPr/>
            <p:nvPr/>
          </p:nvGrpSpPr>
          <p:grpSpPr>
            <a:xfrm>
              <a:off x="5410200" y="1066800"/>
              <a:ext cx="609600" cy="609600"/>
              <a:chOff x="5029200" y="381000"/>
              <a:chExt cx="609600" cy="609600"/>
            </a:xfrm>
          </p:grpSpPr>
          <p:sp>
            <p:nvSpPr>
              <p:cNvPr id="1636" name="Rectangle 1635"/>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7" name="Rectangle 1636"/>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 name="Rectangle 1637"/>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9" name="Rectangle 1638"/>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0" name="Rectangle 1639"/>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1" name="Rectangle 1640"/>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2" name="Rectangle 1641"/>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3" name="Rectangle 1642"/>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4" name="Rectangle 1643"/>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5" name="Rectangle 1644"/>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6" name="Rectangle 1645"/>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7" name="Rectangle 1646"/>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8" name="Rectangle 1647"/>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9" name="Rectangle 1648"/>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0" name="Rectangle 1649"/>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1" name="Rectangle 1650"/>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2" name="Rectangle 1651"/>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6" name="Group 1455"/>
            <p:cNvGrpSpPr/>
            <p:nvPr/>
          </p:nvGrpSpPr>
          <p:grpSpPr>
            <a:xfrm>
              <a:off x="5410200" y="1676400"/>
              <a:ext cx="609600" cy="609600"/>
              <a:chOff x="5029200" y="381000"/>
              <a:chExt cx="609600" cy="609600"/>
            </a:xfrm>
          </p:grpSpPr>
          <p:sp>
            <p:nvSpPr>
              <p:cNvPr id="1619" name="Rectangle 1618"/>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Rectangle 1619"/>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1" name="Rectangle 1620"/>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2" name="Rectangle 1621"/>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3" name="Rectangle 1622"/>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4" name="Rectangle 1623"/>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5" name="Rectangle 1624"/>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6" name="Rectangle 1625"/>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7" name="Rectangle 1626"/>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8" name="Rectangle 1627"/>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9" name="Rectangle 1628"/>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0" name="Rectangle 1629"/>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1" name="Rectangle 1630"/>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2" name="Rectangle 1631"/>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3" name="Rectangle 1632"/>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4" name="Rectangle 1633"/>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5" name="Rectangle 1634"/>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7" name="Group 1456"/>
            <p:cNvGrpSpPr/>
            <p:nvPr/>
          </p:nvGrpSpPr>
          <p:grpSpPr>
            <a:xfrm>
              <a:off x="5410200" y="2286000"/>
              <a:ext cx="609600" cy="609600"/>
              <a:chOff x="5029200" y="381000"/>
              <a:chExt cx="609600" cy="609600"/>
            </a:xfrm>
          </p:grpSpPr>
          <p:sp>
            <p:nvSpPr>
              <p:cNvPr id="1602" name="Rectangle 1601"/>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3" name="Rectangle 1602"/>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4" name="Rectangle 1603"/>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5" name="Rectangle 1604"/>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6" name="Rectangle 1605"/>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7" name="Rectangle 1606"/>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8" name="Rectangle 1607"/>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9" name="Rectangle 1608"/>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0" name="Rectangle 1609"/>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1" name="Rectangle 1610"/>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2" name="Rectangle 1611"/>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3" name="Rectangle 1612"/>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4" name="Rectangle 1613"/>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Rectangle 1614"/>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6" name="Rectangle 1615"/>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7" name="Rectangle 1616"/>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8" name="Rectangle 1617"/>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8" name="Group 1457"/>
            <p:cNvGrpSpPr/>
            <p:nvPr/>
          </p:nvGrpSpPr>
          <p:grpSpPr>
            <a:xfrm>
              <a:off x="6019800" y="457200"/>
              <a:ext cx="609600" cy="609600"/>
              <a:chOff x="5029200" y="381000"/>
              <a:chExt cx="609600" cy="609600"/>
            </a:xfrm>
          </p:grpSpPr>
          <p:sp>
            <p:nvSpPr>
              <p:cNvPr id="1585" name="Rectangle 1584"/>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6" name="Rectangle 1585"/>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Rectangle 1586"/>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8" name="Rectangle 1587"/>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9" name="Rectangle 1588"/>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0" name="Rectangle 1589"/>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1" name="Rectangle 1590"/>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Rectangle 1591"/>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Rectangle 1592"/>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4" name="Rectangle 1593"/>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5" name="Rectangle 1594"/>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6" name="Rectangle 1595"/>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7" name="Rectangle 1596"/>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8" name="Rectangle 1597"/>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9" name="Rectangle 1598"/>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0" name="Rectangle 1599"/>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1" name="Rectangle 1600"/>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59" name="Group 1458"/>
            <p:cNvGrpSpPr/>
            <p:nvPr/>
          </p:nvGrpSpPr>
          <p:grpSpPr>
            <a:xfrm>
              <a:off x="6019800" y="1066800"/>
              <a:ext cx="609600" cy="609600"/>
              <a:chOff x="5029200" y="381000"/>
              <a:chExt cx="609600" cy="609600"/>
            </a:xfrm>
          </p:grpSpPr>
          <p:sp>
            <p:nvSpPr>
              <p:cNvPr id="1568" name="Rectangle 1567"/>
              <p:cNvSpPr/>
              <p:nvPr/>
            </p:nvSpPr>
            <p:spPr>
              <a:xfrm>
                <a:off x="50292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9" name="Rectangle 1568"/>
              <p:cNvSpPr/>
              <p:nvPr/>
            </p:nvSpPr>
            <p:spPr>
              <a:xfrm>
                <a:off x="51816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0" name="Rectangle 1569"/>
              <p:cNvSpPr/>
              <p:nvPr/>
            </p:nvSpPr>
            <p:spPr>
              <a:xfrm>
                <a:off x="53340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1" name="Rectangle 1570"/>
              <p:cNvSpPr/>
              <p:nvPr/>
            </p:nvSpPr>
            <p:spPr>
              <a:xfrm>
                <a:off x="54864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2" name="Rectangle 1571"/>
              <p:cNvSpPr/>
              <p:nvPr/>
            </p:nvSpPr>
            <p:spPr>
              <a:xfrm>
                <a:off x="50292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3" name="Rectangle 1572"/>
              <p:cNvSpPr/>
              <p:nvPr/>
            </p:nvSpPr>
            <p:spPr>
              <a:xfrm>
                <a:off x="51816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4" name="Rectangle 1573"/>
              <p:cNvSpPr/>
              <p:nvPr/>
            </p:nvSpPr>
            <p:spPr>
              <a:xfrm>
                <a:off x="53340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5" name="Rectangle 1574"/>
              <p:cNvSpPr/>
              <p:nvPr/>
            </p:nvSpPr>
            <p:spPr>
              <a:xfrm>
                <a:off x="5486400" y="6858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Rectangle 1575"/>
              <p:cNvSpPr/>
              <p:nvPr/>
            </p:nvSpPr>
            <p:spPr>
              <a:xfrm>
                <a:off x="50292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7" name="Rectangle 1576"/>
              <p:cNvSpPr/>
              <p:nvPr/>
            </p:nvSpPr>
            <p:spPr>
              <a:xfrm>
                <a:off x="51816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8" name="Rectangle 1577"/>
              <p:cNvSpPr/>
              <p:nvPr/>
            </p:nvSpPr>
            <p:spPr>
              <a:xfrm>
                <a:off x="53340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Rectangle 1578"/>
              <p:cNvSpPr/>
              <p:nvPr/>
            </p:nvSpPr>
            <p:spPr>
              <a:xfrm>
                <a:off x="54864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50292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1" name="Rectangle 1580"/>
              <p:cNvSpPr/>
              <p:nvPr/>
            </p:nvSpPr>
            <p:spPr>
              <a:xfrm>
                <a:off x="51816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Rectangle 1581"/>
              <p:cNvSpPr/>
              <p:nvPr/>
            </p:nvSpPr>
            <p:spPr>
              <a:xfrm>
                <a:off x="53340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3" name="Rectangle 1582"/>
              <p:cNvSpPr/>
              <p:nvPr/>
            </p:nvSpPr>
            <p:spPr>
              <a:xfrm>
                <a:off x="54864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4" name="Rectangle 1583"/>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0" name="Group 1459"/>
            <p:cNvGrpSpPr/>
            <p:nvPr/>
          </p:nvGrpSpPr>
          <p:grpSpPr>
            <a:xfrm>
              <a:off x="6019800" y="1676400"/>
              <a:ext cx="609600" cy="609600"/>
              <a:chOff x="5029200" y="381000"/>
              <a:chExt cx="609600" cy="609600"/>
            </a:xfrm>
          </p:grpSpPr>
          <p:sp>
            <p:nvSpPr>
              <p:cNvPr id="1551" name="Rectangle 1550"/>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Rectangle 1551"/>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Rectangle 1552"/>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Rectangle 1553"/>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Rectangle 1554"/>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Rectangle 1555"/>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Rectangle 1556"/>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Rectangle 1557"/>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Rectangle 1558"/>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Rectangle 1559"/>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Rectangle 1560"/>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Rectangle 1561"/>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Rectangle 1562"/>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Rectangle 1563"/>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5" name="Rectangle 1564"/>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6" name="Rectangle 1565"/>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7" name="Rectangle 1566"/>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1" name="Group 1460"/>
            <p:cNvGrpSpPr/>
            <p:nvPr/>
          </p:nvGrpSpPr>
          <p:grpSpPr>
            <a:xfrm>
              <a:off x="6019800" y="2286000"/>
              <a:ext cx="609600" cy="609600"/>
              <a:chOff x="5029200" y="381000"/>
              <a:chExt cx="609600" cy="609600"/>
            </a:xfrm>
          </p:grpSpPr>
          <p:sp>
            <p:nvSpPr>
              <p:cNvPr id="1534" name="Rectangle 1533"/>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Rectangle 1534"/>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Rectangle 1535"/>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Rectangle 1536"/>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Rectangle 1537"/>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Rectangle 1538"/>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Rectangle 1539"/>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Rectangle 1540"/>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Rectangle 1541"/>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Rectangle 1542"/>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Rectangle 1543"/>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Rectangle 1544"/>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Rectangle 1545"/>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Rectangle 1546"/>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Rectangle 1547"/>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Rectangle 1548"/>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Rectangle 1549"/>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2" name="Group 1461"/>
            <p:cNvGrpSpPr/>
            <p:nvPr/>
          </p:nvGrpSpPr>
          <p:grpSpPr>
            <a:xfrm>
              <a:off x="6629400" y="457200"/>
              <a:ext cx="609600" cy="609600"/>
              <a:chOff x="5029200" y="381000"/>
              <a:chExt cx="609600" cy="609600"/>
            </a:xfrm>
          </p:grpSpPr>
          <p:sp>
            <p:nvSpPr>
              <p:cNvPr id="1517" name="Rectangle 1516"/>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Rectangle 1517"/>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Rectangle 1518"/>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Rectangle 1519"/>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Rectangle 1520"/>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Rectangle 1521"/>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Rectangle 1522"/>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Rectangle 1523"/>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Rectangle 1524"/>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Rectangle 1525"/>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Rectangle 1526"/>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Rectangle 1527"/>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Rectangle 1528"/>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Rectangle 1529"/>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Rectangle 1530"/>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Rectangle 1531"/>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Rectangle 1532"/>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3" name="Group 1462"/>
            <p:cNvGrpSpPr/>
            <p:nvPr/>
          </p:nvGrpSpPr>
          <p:grpSpPr>
            <a:xfrm>
              <a:off x="6629400" y="1066800"/>
              <a:ext cx="609600" cy="609600"/>
              <a:chOff x="5029200" y="381000"/>
              <a:chExt cx="609600" cy="609600"/>
            </a:xfrm>
          </p:grpSpPr>
          <p:sp>
            <p:nvSpPr>
              <p:cNvPr id="1500" name="Rectangle 1499"/>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Rectangle 1500"/>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Rectangle 1501"/>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Rectangle 1502"/>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Rectangle 1503"/>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Rectangle 1504"/>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Rectangle 1505"/>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Rectangle 1506"/>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Rectangle 1507"/>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Rectangle 1508"/>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Rectangle 1509"/>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Rectangle 1510"/>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Rectangle 1511"/>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Rectangle 1512"/>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Rectangle 1513"/>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Rectangle 1514"/>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Rectangle 1515"/>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4" name="Group 1463"/>
            <p:cNvGrpSpPr/>
            <p:nvPr/>
          </p:nvGrpSpPr>
          <p:grpSpPr>
            <a:xfrm>
              <a:off x="6629400" y="1676400"/>
              <a:ext cx="609600" cy="609600"/>
              <a:chOff x="5029200" y="381000"/>
              <a:chExt cx="609600" cy="609600"/>
            </a:xfrm>
          </p:grpSpPr>
          <p:sp>
            <p:nvSpPr>
              <p:cNvPr id="1483" name="Rectangle 1482"/>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Rectangle 1483"/>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Rectangle 1484"/>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Rectangle 1485"/>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Rectangle 1486"/>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Rectangle 1487"/>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Rectangle 1488"/>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Rectangle 1489"/>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Rectangle 1490"/>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Rectangle 1491"/>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Rectangle 1492"/>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Rectangle 1493"/>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Rectangle 1494"/>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Rectangle 1495"/>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Rectangle 1496"/>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Rectangle 1497"/>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Rectangle 1498"/>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5" name="Group 1464"/>
            <p:cNvGrpSpPr/>
            <p:nvPr/>
          </p:nvGrpSpPr>
          <p:grpSpPr>
            <a:xfrm>
              <a:off x="6629400" y="2286000"/>
              <a:ext cx="609600" cy="609600"/>
              <a:chOff x="5029200" y="381000"/>
              <a:chExt cx="609600" cy="609600"/>
            </a:xfrm>
          </p:grpSpPr>
          <p:sp>
            <p:nvSpPr>
              <p:cNvPr id="1466" name="Rectangle 1465"/>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Rectangle 1466"/>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Rectangle 1467"/>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Rectangle 1468"/>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Rectangle 1469"/>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Rectangle 1470"/>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Rectangle 1471"/>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Rectangle 1472"/>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Rectangle 1473"/>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Rectangle 1474"/>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Rectangle 1475"/>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Rectangle 1476"/>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Rectangle 1477"/>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Rectangle 1478"/>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Rectangle 1479"/>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Rectangle 1480"/>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Rectangle 1481"/>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738" name="Group 1737"/>
          <p:cNvGrpSpPr/>
          <p:nvPr/>
        </p:nvGrpSpPr>
        <p:grpSpPr>
          <a:xfrm>
            <a:off x="1828800" y="3352800"/>
            <a:ext cx="2438400" cy="2438400"/>
            <a:chOff x="4800600" y="457200"/>
            <a:chExt cx="2438400" cy="2438400"/>
          </a:xfrm>
        </p:grpSpPr>
        <p:grpSp>
          <p:nvGrpSpPr>
            <p:cNvPr id="1739" name="Group 1738"/>
            <p:cNvGrpSpPr/>
            <p:nvPr/>
          </p:nvGrpSpPr>
          <p:grpSpPr>
            <a:xfrm>
              <a:off x="4800600" y="457200"/>
              <a:ext cx="609600" cy="609600"/>
              <a:chOff x="5029200" y="381000"/>
              <a:chExt cx="609600" cy="609600"/>
            </a:xfrm>
          </p:grpSpPr>
          <p:sp>
            <p:nvSpPr>
              <p:cNvPr id="2010" name="Rectangle 2009"/>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1" name="Rectangle 2010"/>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2" name="Rectangle 2011"/>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3" name="Rectangle 2012"/>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4" name="Rectangle 2013"/>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5" name="Rectangle 2014"/>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6" name="Rectangle 2015"/>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7" name="Rectangle 2016"/>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8" name="Rectangle 2017"/>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9" name="Rectangle 2018"/>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0" name="Rectangle 2019"/>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1" name="Rectangle 2020"/>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2" name="Rectangle 2021"/>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3" name="Rectangle 2022"/>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4" name="Rectangle 2023"/>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5" name="Rectangle 2024"/>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6" name="Rectangle 2025"/>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0" name="Group 1739"/>
            <p:cNvGrpSpPr/>
            <p:nvPr/>
          </p:nvGrpSpPr>
          <p:grpSpPr>
            <a:xfrm>
              <a:off x="4800600" y="1066800"/>
              <a:ext cx="609600" cy="609600"/>
              <a:chOff x="5029200" y="381000"/>
              <a:chExt cx="609600" cy="609600"/>
            </a:xfrm>
          </p:grpSpPr>
          <p:sp>
            <p:nvSpPr>
              <p:cNvPr id="1993" name="Rectangle 1992"/>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4" name="Rectangle 1993"/>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5" name="Rectangle 1994"/>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6" name="Rectangle 1995"/>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7" name="Rectangle 1996"/>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8" name="Rectangle 1997"/>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9" name="Rectangle 1998"/>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0" name="Rectangle 1999"/>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1" name="Rectangle 2000"/>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2" name="Rectangle 2001"/>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3" name="Rectangle 2002"/>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4" name="Rectangle 2003"/>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5" name="Rectangle 2004"/>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6" name="Rectangle 2005"/>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7" name="Rectangle 2006"/>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8" name="Rectangle 2007"/>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9" name="Rectangle 2008"/>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1" name="Group 1740"/>
            <p:cNvGrpSpPr/>
            <p:nvPr/>
          </p:nvGrpSpPr>
          <p:grpSpPr>
            <a:xfrm>
              <a:off x="4800600" y="1676400"/>
              <a:ext cx="609600" cy="609600"/>
              <a:chOff x="5029200" y="381000"/>
              <a:chExt cx="609600" cy="609600"/>
            </a:xfrm>
          </p:grpSpPr>
          <p:sp>
            <p:nvSpPr>
              <p:cNvPr id="1976" name="Rectangle 1975"/>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7" name="Rectangle 1976"/>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8" name="Rectangle 1977"/>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9" name="Rectangle 1978"/>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0" name="Rectangle 1979"/>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1" name="Rectangle 1980"/>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2" name="Rectangle 1981"/>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3" name="Rectangle 1982"/>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4" name="Rectangle 1983"/>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5" name="Rectangle 1984"/>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6" name="Rectangle 1985"/>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7" name="Rectangle 1986"/>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8" name="Rectangle 1987"/>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9" name="Rectangle 1988"/>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0" name="Rectangle 1989"/>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1" name="Rectangle 1990"/>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2" name="Rectangle 1991"/>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2" name="Group 1741"/>
            <p:cNvGrpSpPr/>
            <p:nvPr/>
          </p:nvGrpSpPr>
          <p:grpSpPr>
            <a:xfrm>
              <a:off x="4800600" y="2286000"/>
              <a:ext cx="609600" cy="609600"/>
              <a:chOff x="5029200" y="381000"/>
              <a:chExt cx="609600" cy="609600"/>
            </a:xfrm>
          </p:grpSpPr>
          <p:sp>
            <p:nvSpPr>
              <p:cNvPr id="1959" name="Rectangle 1958"/>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0" name="Rectangle 1959"/>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1" name="Rectangle 1960"/>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2" name="Rectangle 1961"/>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3" name="Rectangle 1962"/>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4" name="Rectangle 1963"/>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5" name="Rectangle 1964"/>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6" name="Rectangle 1965"/>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7" name="Rectangle 1966"/>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8" name="Rectangle 1967"/>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9" name="Rectangle 1968"/>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0" name="Rectangle 1969"/>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1" name="Rectangle 1970"/>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2" name="Rectangle 1971"/>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3" name="Rectangle 1972"/>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4" name="Rectangle 1973"/>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5" name="Rectangle 1974"/>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3" name="Group 1742"/>
            <p:cNvGrpSpPr/>
            <p:nvPr/>
          </p:nvGrpSpPr>
          <p:grpSpPr>
            <a:xfrm>
              <a:off x="5410200" y="457200"/>
              <a:ext cx="609600" cy="609600"/>
              <a:chOff x="5029200" y="381000"/>
              <a:chExt cx="609600" cy="609600"/>
            </a:xfrm>
          </p:grpSpPr>
          <p:sp>
            <p:nvSpPr>
              <p:cNvPr id="1942" name="Rectangle 1941"/>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3" name="Rectangle 1942"/>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4" name="Rectangle 1943"/>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5" name="Rectangle 1944"/>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6" name="Rectangle 1945"/>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7" name="Rectangle 1946"/>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8" name="Rectangle 1947"/>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9" name="Rectangle 1948"/>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0" name="Rectangle 1949"/>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1" name="Rectangle 1950"/>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2" name="Rectangle 1951"/>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3" name="Rectangle 1952"/>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4" name="Rectangle 1953"/>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5" name="Rectangle 1954"/>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6" name="Rectangle 1955"/>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7" name="Rectangle 1956"/>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8" name="Rectangle 1957"/>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4" name="Group 1743"/>
            <p:cNvGrpSpPr/>
            <p:nvPr/>
          </p:nvGrpSpPr>
          <p:grpSpPr>
            <a:xfrm>
              <a:off x="5410200" y="1066800"/>
              <a:ext cx="609600" cy="609600"/>
              <a:chOff x="5029200" y="381000"/>
              <a:chExt cx="609600" cy="609600"/>
            </a:xfrm>
          </p:grpSpPr>
          <p:sp>
            <p:nvSpPr>
              <p:cNvPr id="1925" name="Rectangle 1924"/>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6" name="Rectangle 1925"/>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7" name="Rectangle 1926"/>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8" name="Rectangle 1927"/>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9" name="Rectangle 1928"/>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0" name="Rectangle 1929"/>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1" name="Rectangle 1930"/>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2" name="Rectangle 1931"/>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3" name="Rectangle 1932"/>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4" name="Rectangle 1933"/>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5" name="Rectangle 1934"/>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6" name="Rectangle 1935"/>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7" name="Rectangle 1936"/>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8" name="Rectangle 1937"/>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9" name="Rectangle 1938"/>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0" name="Rectangle 1939"/>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1" name="Rectangle 1940"/>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5" name="Group 1744"/>
            <p:cNvGrpSpPr/>
            <p:nvPr/>
          </p:nvGrpSpPr>
          <p:grpSpPr>
            <a:xfrm>
              <a:off x="5410200" y="1676400"/>
              <a:ext cx="609600" cy="609600"/>
              <a:chOff x="5029200" y="381000"/>
              <a:chExt cx="609600" cy="609600"/>
            </a:xfrm>
          </p:grpSpPr>
          <p:sp>
            <p:nvSpPr>
              <p:cNvPr id="1908" name="Rectangle 1907"/>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9" name="Rectangle 1908"/>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0" name="Rectangle 1909"/>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1" name="Rectangle 1910"/>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2" name="Rectangle 1911"/>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3" name="Rectangle 1912"/>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4" name="Rectangle 1913"/>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5" name="Rectangle 1914"/>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6" name="Rectangle 1915"/>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7" name="Rectangle 1916"/>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8" name="Rectangle 1917"/>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9" name="Rectangle 1918"/>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0" name="Rectangle 1919"/>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1" name="Rectangle 1920"/>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2" name="Rectangle 1921"/>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3" name="Rectangle 1922"/>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4" name="Rectangle 1923"/>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6" name="Group 1745"/>
            <p:cNvGrpSpPr/>
            <p:nvPr/>
          </p:nvGrpSpPr>
          <p:grpSpPr>
            <a:xfrm>
              <a:off x="5410200" y="2286000"/>
              <a:ext cx="609600" cy="609600"/>
              <a:chOff x="5029200" y="381000"/>
              <a:chExt cx="609600" cy="609600"/>
            </a:xfrm>
          </p:grpSpPr>
          <p:sp>
            <p:nvSpPr>
              <p:cNvPr id="1891" name="Rectangle 1890"/>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2" name="Rectangle 1891"/>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3" name="Rectangle 1892"/>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4" name="Rectangle 1893"/>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5" name="Rectangle 1894"/>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6" name="Rectangle 1895"/>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7" name="Rectangle 1896"/>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8" name="Rectangle 1897"/>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9" name="Rectangle 1898"/>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0" name="Rectangle 1899"/>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1" name="Rectangle 1900"/>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2" name="Rectangle 1901"/>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3" name="Rectangle 1902"/>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4" name="Rectangle 1903"/>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5" name="Rectangle 1904"/>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6" name="Rectangle 1905"/>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7" name="Rectangle 1906"/>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7" name="Group 1746"/>
            <p:cNvGrpSpPr/>
            <p:nvPr/>
          </p:nvGrpSpPr>
          <p:grpSpPr>
            <a:xfrm>
              <a:off x="6019800" y="457200"/>
              <a:ext cx="609600" cy="609600"/>
              <a:chOff x="5029200" y="381000"/>
              <a:chExt cx="609600" cy="609600"/>
            </a:xfrm>
          </p:grpSpPr>
          <p:sp>
            <p:nvSpPr>
              <p:cNvPr id="1874" name="Rectangle 1873"/>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5" name="Rectangle 1874"/>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6" name="Rectangle 1875"/>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7" name="Rectangle 1876"/>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8" name="Rectangle 1877"/>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9" name="Rectangle 1878"/>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0" name="Rectangle 1879"/>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1" name="Rectangle 1880"/>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2" name="Rectangle 1881"/>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3" name="Rectangle 1882"/>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4" name="Rectangle 1883"/>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5" name="Rectangle 1884"/>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6" name="Rectangle 1885"/>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7" name="Rectangle 1886"/>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8" name="Rectangle 1887"/>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9" name="Rectangle 1888"/>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0" name="Rectangle 1889"/>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8" name="Group 1747"/>
            <p:cNvGrpSpPr/>
            <p:nvPr/>
          </p:nvGrpSpPr>
          <p:grpSpPr>
            <a:xfrm>
              <a:off x="6019800" y="1066800"/>
              <a:ext cx="609600" cy="609600"/>
              <a:chOff x="5029200" y="381000"/>
              <a:chExt cx="609600" cy="609600"/>
            </a:xfrm>
          </p:grpSpPr>
          <p:sp>
            <p:nvSpPr>
              <p:cNvPr id="1857" name="Rectangle 1856"/>
              <p:cNvSpPr/>
              <p:nvPr/>
            </p:nvSpPr>
            <p:spPr>
              <a:xfrm>
                <a:off x="5029200" y="8382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8" name="Rectangle 1857"/>
              <p:cNvSpPr/>
              <p:nvPr/>
            </p:nvSpPr>
            <p:spPr>
              <a:xfrm>
                <a:off x="5181600" y="8382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9" name="Rectangle 1858"/>
              <p:cNvSpPr/>
              <p:nvPr/>
            </p:nvSpPr>
            <p:spPr>
              <a:xfrm>
                <a:off x="5334000" y="8382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0" name="Rectangle 1859"/>
              <p:cNvSpPr/>
              <p:nvPr/>
            </p:nvSpPr>
            <p:spPr>
              <a:xfrm>
                <a:off x="5486400" y="8382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1" name="Rectangle 1860"/>
              <p:cNvSpPr/>
              <p:nvPr/>
            </p:nvSpPr>
            <p:spPr>
              <a:xfrm>
                <a:off x="5029200" y="6858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2" name="Rectangle 1861"/>
              <p:cNvSpPr/>
              <p:nvPr/>
            </p:nvSpPr>
            <p:spPr>
              <a:xfrm>
                <a:off x="5181600" y="6858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3" name="Rectangle 1862"/>
              <p:cNvSpPr/>
              <p:nvPr/>
            </p:nvSpPr>
            <p:spPr>
              <a:xfrm>
                <a:off x="5334000" y="6858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4" name="Rectangle 1863"/>
              <p:cNvSpPr/>
              <p:nvPr/>
            </p:nvSpPr>
            <p:spPr>
              <a:xfrm>
                <a:off x="5486400" y="6858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5" name="Rectangle 1864"/>
              <p:cNvSpPr/>
              <p:nvPr/>
            </p:nvSpPr>
            <p:spPr>
              <a:xfrm>
                <a:off x="5029200" y="5334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6" name="Rectangle 1865"/>
              <p:cNvSpPr/>
              <p:nvPr/>
            </p:nvSpPr>
            <p:spPr>
              <a:xfrm>
                <a:off x="51816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7" name="Rectangle 1866"/>
              <p:cNvSpPr/>
              <p:nvPr/>
            </p:nvSpPr>
            <p:spPr>
              <a:xfrm>
                <a:off x="53340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8" name="Rectangle 1867"/>
              <p:cNvSpPr/>
              <p:nvPr/>
            </p:nvSpPr>
            <p:spPr>
              <a:xfrm>
                <a:off x="5486400" y="5334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9" name="Rectangle 1868"/>
              <p:cNvSpPr/>
              <p:nvPr/>
            </p:nvSpPr>
            <p:spPr>
              <a:xfrm>
                <a:off x="5029200" y="3810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0" name="Rectangle 1869"/>
              <p:cNvSpPr/>
              <p:nvPr/>
            </p:nvSpPr>
            <p:spPr>
              <a:xfrm>
                <a:off x="5181600" y="381000"/>
                <a:ext cx="152400" cy="152400"/>
              </a:xfrm>
              <a:prstGeom prst="rect">
                <a:avLst/>
              </a:prstGeom>
              <a:solidFill>
                <a:srgbClr val="D7E4BD"/>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1" name="Rectangle 1870"/>
              <p:cNvSpPr/>
              <p:nvPr/>
            </p:nvSpPr>
            <p:spPr>
              <a:xfrm>
                <a:off x="5334000" y="3810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2" name="Rectangle 1871"/>
              <p:cNvSpPr/>
              <p:nvPr/>
            </p:nvSpPr>
            <p:spPr>
              <a:xfrm>
                <a:off x="5486400" y="381000"/>
                <a:ext cx="152400" cy="152400"/>
              </a:xfrm>
              <a:prstGeom prst="rect">
                <a:avLst/>
              </a:prstGeom>
              <a:solidFill>
                <a:schemeClr val="accent3">
                  <a:lumMod val="40000"/>
                  <a:lumOff val="6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3" name="Rectangle 1872"/>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9" name="Group 1748"/>
            <p:cNvGrpSpPr/>
            <p:nvPr/>
          </p:nvGrpSpPr>
          <p:grpSpPr>
            <a:xfrm>
              <a:off x="6019800" y="1676400"/>
              <a:ext cx="609600" cy="609600"/>
              <a:chOff x="5029200" y="381000"/>
              <a:chExt cx="609600" cy="609600"/>
            </a:xfrm>
          </p:grpSpPr>
          <p:sp>
            <p:nvSpPr>
              <p:cNvPr id="1840" name="Rectangle 1839"/>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1" name="Rectangle 1840"/>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2" name="Rectangle 1841"/>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 name="Rectangle 1842"/>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4" name="Rectangle 1843"/>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5" name="Rectangle 1844"/>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6" name="Rectangle 1845"/>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7" name="Rectangle 1846"/>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8" name="Rectangle 1847"/>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9" name="Rectangle 1848"/>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0" name="Rectangle 1849"/>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1" name="Rectangle 1850"/>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2" name="Rectangle 1851"/>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3" name="Rectangle 1852"/>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4" name="Rectangle 1853"/>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5" name="Rectangle 1854"/>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6" name="Rectangle 1855"/>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0" name="Group 1749"/>
            <p:cNvGrpSpPr/>
            <p:nvPr/>
          </p:nvGrpSpPr>
          <p:grpSpPr>
            <a:xfrm>
              <a:off x="6019800" y="2286000"/>
              <a:ext cx="609600" cy="609600"/>
              <a:chOff x="5029200" y="381000"/>
              <a:chExt cx="609600" cy="609600"/>
            </a:xfrm>
          </p:grpSpPr>
          <p:sp>
            <p:nvSpPr>
              <p:cNvPr id="1823" name="Rectangle 1822"/>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4" name="Rectangle 1823"/>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5" name="Rectangle 1824"/>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6" name="Rectangle 1825"/>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7" name="Rectangle 1826"/>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8" name="Rectangle 1827"/>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9" name="Rectangle 1828"/>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0" name="Rectangle 1829"/>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1" name="Rectangle 1830"/>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2" name="Rectangle 1831"/>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3" name="Rectangle 1832"/>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4" name="Rectangle 1833"/>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5" name="Rectangle 1834"/>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6" name="Rectangle 1835"/>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7" name="Rectangle 1836"/>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8" name="Rectangle 1837"/>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9" name="Rectangle 1838"/>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1" name="Group 1750"/>
            <p:cNvGrpSpPr/>
            <p:nvPr/>
          </p:nvGrpSpPr>
          <p:grpSpPr>
            <a:xfrm>
              <a:off x="6629400" y="457200"/>
              <a:ext cx="609600" cy="609600"/>
              <a:chOff x="5029200" y="381000"/>
              <a:chExt cx="609600" cy="609600"/>
            </a:xfrm>
          </p:grpSpPr>
          <p:sp>
            <p:nvSpPr>
              <p:cNvPr id="1806" name="Rectangle 1805"/>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7" name="Rectangle 1806"/>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8" name="Rectangle 1807"/>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9" name="Rectangle 1808"/>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0" name="Rectangle 1809"/>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1" name="Rectangle 1810"/>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2" name="Rectangle 1811"/>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3" name="Rectangle 1812"/>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4" name="Rectangle 1813"/>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5" name="Rectangle 1814"/>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6" name="Rectangle 1815"/>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7" name="Rectangle 1816"/>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8" name="Rectangle 1817"/>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9" name="Rectangle 1818"/>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0" name="Rectangle 1819"/>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1" name="Rectangle 1820"/>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2" name="Rectangle 1821"/>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2" name="Group 1751"/>
            <p:cNvGrpSpPr/>
            <p:nvPr/>
          </p:nvGrpSpPr>
          <p:grpSpPr>
            <a:xfrm>
              <a:off x="6629400" y="1066800"/>
              <a:ext cx="609600" cy="609600"/>
              <a:chOff x="5029200" y="381000"/>
              <a:chExt cx="609600" cy="609600"/>
            </a:xfrm>
          </p:grpSpPr>
          <p:sp>
            <p:nvSpPr>
              <p:cNvPr id="1789" name="Rectangle 1788"/>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0" name="Rectangle 1789"/>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1" name="Rectangle 1790"/>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2" name="Rectangle 1791"/>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3" name="Rectangle 1792"/>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4" name="Rectangle 1793"/>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5" name="Rectangle 1794"/>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6" name="Rectangle 1795"/>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7" name="Rectangle 1796"/>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8" name="Rectangle 1797"/>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9" name="Rectangle 1798"/>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0" name="Rectangle 1799"/>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1" name="Rectangle 1800"/>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2" name="Rectangle 1801"/>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3" name="Rectangle 1802"/>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4" name="Rectangle 1803"/>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5" name="Rectangle 1804"/>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3" name="Group 1752"/>
            <p:cNvGrpSpPr/>
            <p:nvPr/>
          </p:nvGrpSpPr>
          <p:grpSpPr>
            <a:xfrm>
              <a:off x="6629400" y="1676400"/>
              <a:ext cx="609600" cy="609600"/>
              <a:chOff x="5029200" y="381000"/>
              <a:chExt cx="609600" cy="609600"/>
            </a:xfrm>
          </p:grpSpPr>
          <p:sp>
            <p:nvSpPr>
              <p:cNvPr id="1772" name="Rectangle 1771"/>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3" name="Rectangle 1772"/>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4" name="Rectangle 1773"/>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5" name="Rectangle 1774"/>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6" name="Rectangle 1775"/>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7" name="Rectangle 1776"/>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8" name="Rectangle 1777"/>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9" name="Rectangle 1778"/>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0" name="Rectangle 1779"/>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1" name="Rectangle 1780"/>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2" name="Rectangle 1781"/>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3" name="Rectangle 1782"/>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4" name="Rectangle 1783"/>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5" name="Rectangle 1784"/>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6" name="Rectangle 1785"/>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7" name="Rectangle 1786"/>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8" name="Rectangle 1787"/>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4" name="Group 1753"/>
            <p:cNvGrpSpPr/>
            <p:nvPr/>
          </p:nvGrpSpPr>
          <p:grpSpPr>
            <a:xfrm>
              <a:off x="6629400" y="2286000"/>
              <a:ext cx="609600" cy="609600"/>
              <a:chOff x="5029200" y="381000"/>
              <a:chExt cx="609600" cy="609600"/>
            </a:xfrm>
          </p:grpSpPr>
          <p:sp>
            <p:nvSpPr>
              <p:cNvPr id="1755" name="Rectangle 1754"/>
              <p:cNvSpPr/>
              <p:nvPr/>
            </p:nvSpPr>
            <p:spPr>
              <a:xfrm>
                <a:off x="50292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6" name="Rectangle 1755"/>
              <p:cNvSpPr/>
              <p:nvPr/>
            </p:nvSpPr>
            <p:spPr>
              <a:xfrm>
                <a:off x="51816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7" name="Rectangle 1756"/>
              <p:cNvSpPr/>
              <p:nvPr/>
            </p:nvSpPr>
            <p:spPr>
              <a:xfrm>
                <a:off x="53340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8" name="Rectangle 1757"/>
              <p:cNvSpPr/>
              <p:nvPr/>
            </p:nvSpPr>
            <p:spPr>
              <a:xfrm>
                <a:off x="5486400" y="8382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9" name="Rectangle 1758"/>
              <p:cNvSpPr/>
              <p:nvPr/>
            </p:nvSpPr>
            <p:spPr>
              <a:xfrm>
                <a:off x="50292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0" name="Rectangle 1759"/>
              <p:cNvSpPr/>
              <p:nvPr/>
            </p:nvSpPr>
            <p:spPr>
              <a:xfrm>
                <a:off x="51816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1" name="Rectangle 1760"/>
              <p:cNvSpPr/>
              <p:nvPr/>
            </p:nvSpPr>
            <p:spPr>
              <a:xfrm>
                <a:off x="53340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2" name="Rectangle 1761"/>
              <p:cNvSpPr/>
              <p:nvPr/>
            </p:nvSpPr>
            <p:spPr>
              <a:xfrm>
                <a:off x="5486400" y="6858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3" name="Rectangle 1762"/>
              <p:cNvSpPr/>
              <p:nvPr/>
            </p:nvSpPr>
            <p:spPr>
              <a:xfrm>
                <a:off x="50292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4" name="Rectangle 1763"/>
              <p:cNvSpPr/>
              <p:nvPr/>
            </p:nvSpPr>
            <p:spPr>
              <a:xfrm>
                <a:off x="51816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5" name="Rectangle 1764"/>
              <p:cNvSpPr/>
              <p:nvPr/>
            </p:nvSpPr>
            <p:spPr>
              <a:xfrm>
                <a:off x="53340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6" name="Rectangle 1765"/>
              <p:cNvSpPr/>
              <p:nvPr/>
            </p:nvSpPr>
            <p:spPr>
              <a:xfrm>
                <a:off x="5486400" y="5334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7" name="Rectangle 1766"/>
              <p:cNvSpPr/>
              <p:nvPr/>
            </p:nvSpPr>
            <p:spPr>
              <a:xfrm>
                <a:off x="50292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8" name="Rectangle 1767"/>
              <p:cNvSpPr/>
              <p:nvPr/>
            </p:nvSpPr>
            <p:spPr>
              <a:xfrm>
                <a:off x="51816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9" name="Rectangle 1768"/>
              <p:cNvSpPr/>
              <p:nvPr/>
            </p:nvSpPr>
            <p:spPr>
              <a:xfrm>
                <a:off x="53340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0" name="Rectangle 1769"/>
              <p:cNvSpPr/>
              <p:nvPr/>
            </p:nvSpPr>
            <p:spPr>
              <a:xfrm>
                <a:off x="5486400" y="381000"/>
                <a:ext cx="152400" cy="152400"/>
              </a:xfrm>
              <a:prstGeom prst="rect">
                <a:avLst/>
              </a:prstGeom>
              <a:solidFill>
                <a:schemeClr val="bg1"/>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1" name="Rectangle 1770"/>
              <p:cNvSpPr/>
              <p:nvPr/>
            </p:nvSpPr>
            <p:spPr>
              <a:xfrm>
                <a:off x="5029200" y="381000"/>
                <a:ext cx="609600" cy="609600"/>
              </a:xfrm>
              <a:prstGeom prst="rect">
                <a:avLst/>
              </a:prstGeom>
              <a:noFill/>
              <a:ln w="381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2028" name="Straight Arrow Connector 2027"/>
          <p:cNvCxnSpPr>
            <a:stCxn id="1357" idx="0"/>
            <a:endCxn id="1587" idx="1"/>
          </p:cNvCxnSpPr>
          <p:nvPr/>
        </p:nvCxnSpPr>
        <p:spPr>
          <a:xfrm rot="16200000" flipH="1">
            <a:off x="5219700" y="2781300"/>
            <a:ext cx="2209800" cy="1588"/>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2029" name="Straight Arrow Connector 2028"/>
          <p:cNvCxnSpPr>
            <a:stCxn id="1805" idx="1"/>
            <a:endCxn id="1584" idx="1"/>
          </p:cNvCxnSpPr>
          <p:nvPr/>
        </p:nvCxnSpPr>
        <p:spPr>
          <a:xfrm rot="10800000" flipH="1">
            <a:off x="3657600" y="4267200"/>
            <a:ext cx="2362200" cy="1588"/>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8610600" y="6386513"/>
            <a:ext cx="2133600" cy="365125"/>
          </a:xfrm>
        </p:spPr>
        <p:txBody>
          <a:bodyPr/>
          <a:lstStyle/>
          <a:p>
            <a:fld id="{F2B92602-8A6B-FE4E-B7E6-067708ACE28D}" type="slidenum">
              <a:rPr lang="he-IL">
                <a:latin typeface="+mj-lt"/>
              </a:rPr>
              <a:pPr/>
              <a:t>26</a:t>
            </a:fld>
            <a:endParaRPr lang="he-IL">
              <a:latin typeface="+mj-lt"/>
            </a:endParaRPr>
          </a:p>
        </p:txBody>
      </p:sp>
      <p:sp>
        <p:nvSpPr>
          <p:cNvPr id="444418" name="Rectangle 2"/>
          <p:cNvSpPr>
            <a:spLocks noGrp="1" noChangeArrowheads="1"/>
          </p:cNvSpPr>
          <p:nvPr>
            <p:ph type="title"/>
          </p:nvPr>
        </p:nvSpPr>
        <p:spPr>
          <a:xfrm>
            <a:off x="457200" y="-228600"/>
            <a:ext cx="8229600" cy="1143000"/>
          </a:xfrm>
        </p:spPr>
        <p:txBody>
          <a:bodyPr/>
          <a:lstStyle/>
          <a:p>
            <a:r>
              <a:rPr lang="en-US"/>
              <a:t>Maximum Block Size</a:t>
            </a:r>
          </a:p>
        </p:txBody>
      </p:sp>
      <p:sp>
        <p:nvSpPr>
          <p:cNvPr id="444419" name="Rectangle 3"/>
          <p:cNvSpPr>
            <a:spLocks noGrp="1" noChangeArrowheads="1"/>
          </p:cNvSpPr>
          <p:nvPr>
            <p:ph type="body" idx="1"/>
          </p:nvPr>
        </p:nvSpPr>
        <p:spPr>
          <a:xfrm>
            <a:off x="435430" y="990901"/>
            <a:ext cx="8708570" cy="3098155"/>
          </a:xfrm>
        </p:spPr>
        <p:txBody>
          <a:bodyPr>
            <a:normAutofit/>
          </a:bodyPr>
          <a:lstStyle/>
          <a:p>
            <a:pPr>
              <a:lnSpc>
                <a:spcPct val="80000"/>
              </a:lnSpc>
            </a:pPr>
            <a:r>
              <a:rPr lang="en-US" sz="2800" dirty="0"/>
              <a:t>The blocking optimization works only if the </a:t>
            </a:r>
            <a:r>
              <a:rPr lang="en-US" sz="2800" dirty="0">
                <a:solidFill>
                  <a:srgbClr val="CC0000"/>
                </a:solidFill>
              </a:rPr>
              <a:t>blocks fit in cache</a:t>
            </a:r>
            <a:r>
              <a:rPr lang="en-US" sz="2800" dirty="0"/>
              <a:t>.</a:t>
            </a:r>
          </a:p>
          <a:p>
            <a:pPr>
              <a:lnSpc>
                <a:spcPct val="80000"/>
              </a:lnSpc>
            </a:pPr>
            <a:r>
              <a:rPr lang="en-US" sz="2800" dirty="0"/>
              <a:t>That is, </a:t>
            </a:r>
            <a:r>
              <a:rPr lang="en-US" sz="2800" dirty="0">
                <a:solidFill>
                  <a:srgbClr val="CC0000"/>
                </a:solidFill>
              </a:rPr>
              <a:t>3</a:t>
            </a:r>
            <a:r>
              <a:rPr lang="en-US" sz="2800" dirty="0"/>
              <a:t> blocks of size </a:t>
            </a:r>
            <a:r>
              <a:rPr lang="en-US" sz="2800" dirty="0" err="1">
                <a:solidFill>
                  <a:srgbClr val="CC0000"/>
                </a:solidFill>
              </a:rPr>
              <a:t>r</a:t>
            </a:r>
            <a:r>
              <a:rPr lang="en-US" sz="2800" dirty="0">
                <a:solidFill>
                  <a:srgbClr val="CC0000"/>
                </a:solidFill>
              </a:rPr>
              <a:t> </a:t>
            </a:r>
            <a:r>
              <a:rPr lang="en-US" sz="2800" dirty="0" err="1">
                <a:solidFill>
                  <a:srgbClr val="CC0000"/>
                </a:solidFill>
              </a:rPr>
              <a:t>x</a:t>
            </a:r>
            <a:r>
              <a:rPr lang="en-US" sz="2800" dirty="0">
                <a:solidFill>
                  <a:srgbClr val="CC0000"/>
                </a:solidFill>
              </a:rPr>
              <a:t> </a:t>
            </a:r>
            <a:r>
              <a:rPr lang="en-US" sz="2800" dirty="0" err="1">
                <a:solidFill>
                  <a:srgbClr val="CC0000"/>
                </a:solidFill>
              </a:rPr>
              <a:t>r</a:t>
            </a:r>
            <a:r>
              <a:rPr lang="en-US" sz="2800" dirty="0"/>
              <a:t> must fit in memory (for A, B, and C)</a:t>
            </a:r>
          </a:p>
          <a:p>
            <a:pPr>
              <a:lnSpc>
                <a:spcPct val="80000"/>
              </a:lnSpc>
            </a:pPr>
            <a:r>
              <a:rPr lang="en-US" sz="2800" dirty="0">
                <a:solidFill>
                  <a:srgbClr val="CC0000"/>
                </a:solidFill>
              </a:rPr>
              <a:t>M</a:t>
            </a:r>
            <a:r>
              <a:rPr lang="en-US" sz="2800" dirty="0"/>
              <a:t> = size of cache (in elements/words)</a:t>
            </a:r>
          </a:p>
          <a:p>
            <a:pPr>
              <a:lnSpc>
                <a:spcPct val="80000"/>
              </a:lnSpc>
            </a:pPr>
            <a:r>
              <a:rPr lang="en-US" sz="2800" dirty="0"/>
              <a:t>We must have: </a:t>
            </a:r>
            <a:r>
              <a:rPr lang="en-US" sz="2800" dirty="0">
                <a:solidFill>
                  <a:srgbClr val="CC0000"/>
                </a:solidFill>
              </a:rPr>
              <a:t>3r</a:t>
            </a:r>
            <a:r>
              <a:rPr lang="en-US" sz="2800" baseline="30000" dirty="0">
                <a:solidFill>
                  <a:srgbClr val="CC0000"/>
                </a:solidFill>
              </a:rPr>
              <a:t>2</a:t>
            </a:r>
            <a:r>
              <a:rPr lang="en-US" sz="2800" dirty="0">
                <a:solidFill>
                  <a:srgbClr val="CC0000"/>
                </a:solidFill>
              </a:rPr>
              <a:t> </a:t>
            </a:r>
            <a:r>
              <a:rPr lang="en-US" sz="2800" dirty="0" err="1">
                <a:solidFill>
                  <a:srgbClr val="CC0000"/>
                </a:solidFill>
                <a:sym typeface="Symbol" charset="2"/>
              </a:rPr>
              <a:t></a:t>
            </a:r>
            <a:r>
              <a:rPr lang="en-US" sz="2800" dirty="0">
                <a:solidFill>
                  <a:srgbClr val="CC0000"/>
                </a:solidFill>
              </a:rPr>
              <a:t> M, or </a:t>
            </a:r>
            <a:r>
              <a:rPr lang="en-US" sz="2800" dirty="0" err="1">
                <a:solidFill>
                  <a:srgbClr val="CC0000"/>
                </a:solidFill>
              </a:rPr>
              <a:t>r</a:t>
            </a:r>
            <a:r>
              <a:rPr lang="en-US" sz="2800" dirty="0">
                <a:solidFill>
                  <a:srgbClr val="CC0000"/>
                </a:solidFill>
              </a:rPr>
              <a:t> </a:t>
            </a:r>
            <a:r>
              <a:rPr lang="en-US" sz="2800" dirty="0" err="1">
                <a:solidFill>
                  <a:srgbClr val="CC0000"/>
                </a:solidFill>
                <a:sym typeface="Symbol" charset="2"/>
              </a:rPr>
              <a:t></a:t>
            </a:r>
            <a:r>
              <a:rPr lang="en-US" sz="2800" dirty="0">
                <a:solidFill>
                  <a:srgbClr val="CC0000"/>
                </a:solidFill>
              </a:rPr>
              <a:t> </a:t>
            </a:r>
            <a:r>
              <a:rPr lang="en-US" sz="2800" b="1" dirty="0">
                <a:solidFill>
                  <a:srgbClr val="CC0000"/>
                </a:solidFill>
              </a:rPr>
              <a:t>√</a:t>
            </a:r>
            <a:r>
              <a:rPr lang="en-US" sz="2800" dirty="0">
                <a:solidFill>
                  <a:srgbClr val="CC0000"/>
                </a:solidFill>
              </a:rPr>
              <a:t>(M/3)</a:t>
            </a:r>
            <a:endParaRPr lang="en-US" sz="2800" dirty="0" smtClean="0"/>
          </a:p>
          <a:p>
            <a:pPr>
              <a:lnSpc>
                <a:spcPct val="80000"/>
              </a:lnSpc>
            </a:pPr>
            <a:r>
              <a:rPr lang="en-US" sz="2800" dirty="0" smtClean="0"/>
              <a:t>Ratio of </a:t>
            </a:r>
            <a:r>
              <a:rPr lang="en-US" sz="2800" dirty="0"/>
              <a:t>cache misses</a:t>
            </a:r>
            <a:r>
              <a:rPr lang="en-US" sz="2800" dirty="0" smtClean="0"/>
              <a:t> blocked </a:t>
            </a:r>
            <a:r>
              <a:rPr lang="en-US" sz="2800" dirty="0"/>
              <a:t>vs.</a:t>
            </a:r>
            <a:r>
              <a:rPr lang="en-US" sz="2800" dirty="0" smtClean="0"/>
              <a:t> unblocked up to ≈ </a:t>
            </a:r>
            <a:r>
              <a:rPr lang="en-US" sz="2800" b="1" dirty="0" smtClean="0">
                <a:solidFill>
                  <a:srgbClr val="CC0000"/>
                </a:solidFill>
              </a:rPr>
              <a:t>√</a:t>
            </a:r>
            <a:r>
              <a:rPr lang="en-US" sz="2800" dirty="0">
                <a:solidFill>
                  <a:srgbClr val="CC0000"/>
                </a:solidFill>
              </a:rPr>
              <a:t>M</a:t>
            </a:r>
          </a:p>
        </p:txBody>
      </p:sp>
      <p:sp>
        <p:nvSpPr>
          <p:cNvPr id="6" name="Rectangle 5"/>
          <p:cNvSpPr/>
          <p:nvPr/>
        </p:nvSpPr>
        <p:spPr>
          <a:xfrm>
            <a:off x="320749" y="3810000"/>
            <a:ext cx="8387532" cy="400110"/>
          </a:xfrm>
          <a:prstGeom prst="rect">
            <a:avLst/>
          </a:prstGeom>
        </p:spPr>
        <p:txBody>
          <a:bodyPr wrap="none">
            <a:spAutoFit/>
          </a:bodyPr>
          <a:lstStyle/>
          <a:p>
            <a:r>
              <a:rPr lang="en-US" sz="2000" dirty="0" smtClean="0">
                <a:hlinkClick r:id="rId3"/>
              </a:rPr>
              <a:t>Simple Matrix Multiply Whole Thing - www.youtube.com/watch?v=f3-z6t_xIyw</a:t>
            </a:r>
            <a:endParaRPr lang="en-US" sz="2000" dirty="0"/>
          </a:p>
        </p:txBody>
      </p:sp>
      <p:sp>
        <p:nvSpPr>
          <p:cNvPr id="7" name="Rectangle 6"/>
          <p:cNvSpPr/>
          <p:nvPr/>
        </p:nvSpPr>
        <p:spPr>
          <a:xfrm>
            <a:off x="424972" y="4648200"/>
            <a:ext cx="8719028" cy="400110"/>
          </a:xfrm>
          <a:prstGeom prst="rect">
            <a:avLst/>
          </a:prstGeom>
        </p:spPr>
        <p:txBody>
          <a:bodyPr wrap="none">
            <a:spAutoFit/>
          </a:bodyPr>
          <a:lstStyle/>
          <a:p>
            <a:r>
              <a:rPr lang="en-US" sz="2000" dirty="0" smtClean="0">
                <a:hlinkClick r:id="rId4"/>
              </a:rPr>
              <a:t>Blocked Matrix Multiply Whole Thing - www.youtube.com/watch?v=tgpmXX3xOrk</a:t>
            </a:r>
            <a:endParaRPr lang="en-US" sz="2000" dirty="0"/>
          </a:p>
        </p:txBody>
      </p:sp>
      <p:sp>
        <p:nvSpPr>
          <p:cNvPr id="8" name="TextBox 7"/>
          <p:cNvSpPr txBox="1"/>
          <p:nvPr/>
        </p:nvSpPr>
        <p:spPr>
          <a:xfrm>
            <a:off x="0" y="4181460"/>
            <a:ext cx="9353041" cy="461665"/>
          </a:xfrm>
          <a:prstGeom prst="rect">
            <a:avLst/>
          </a:prstGeom>
          <a:noFill/>
        </p:spPr>
        <p:txBody>
          <a:bodyPr wrap="none" rtlCol="0">
            <a:spAutoFit/>
          </a:bodyPr>
          <a:lstStyle/>
          <a:p>
            <a:r>
              <a:rPr lang="en-US" sz="2400" dirty="0" smtClean="0"/>
              <a:t>1x1 blocks: 1,020,000 misses: read A once, read B 100 times, read C once</a:t>
            </a:r>
            <a:endParaRPr lang="en-US" sz="2400" dirty="0"/>
          </a:p>
        </p:txBody>
      </p:sp>
      <p:sp>
        <p:nvSpPr>
          <p:cNvPr id="9" name="TextBox 8"/>
          <p:cNvSpPr txBox="1"/>
          <p:nvPr/>
        </p:nvSpPr>
        <p:spPr>
          <a:xfrm>
            <a:off x="252011" y="5039580"/>
            <a:ext cx="8565418" cy="1569660"/>
          </a:xfrm>
          <a:prstGeom prst="rect">
            <a:avLst/>
          </a:prstGeom>
          <a:noFill/>
        </p:spPr>
        <p:txBody>
          <a:bodyPr wrap="square" rtlCol="0">
            <a:spAutoFit/>
          </a:bodyPr>
          <a:lstStyle/>
          <a:p>
            <a:r>
              <a:rPr lang="en-US" sz="2400" dirty="0" smtClean="0"/>
              <a:t>30x30 blocks: 90,000 misses = read A and B four times, read C once</a:t>
            </a:r>
          </a:p>
          <a:p>
            <a:r>
              <a:rPr lang="en-US" sz="2400" dirty="0" smtClean="0"/>
              <a:t>“Only” 11X </a:t>
            </a:r>
            <a:r>
              <a:rPr lang="en-US" sz="2400" dirty="0" err="1" smtClean="0"/>
              <a:t>vs</a:t>
            </a:r>
            <a:r>
              <a:rPr lang="en-US" sz="2400" dirty="0" smtClean="0"/>
              <a:t> 30X Matrix small enough that row of A in simple version fits completely in </a:t>
            </a:r>
            <a:r>
              <a:rPr lang="en-US" sz="2400" smtClean="0"/>
              <a:t>cache (+ </a:t>
            </a:r>
            <a:r>
              <a:rPr lang="en-US" sz="2400" dirty="0" smtClean="0"/>
              <a:t>few odds </a:t>
            </a:r>
            <a:r>
              <a:rPr lang="en-US" sz="2400" smtClean="0"/>
              <a:t>and ends)</a:t>
            </a:r>
          </a:p>
          <a:p>
            <a:endParaRPr lang="en-US" sz="2400" dirty="0"/>
          </a:p>
        </p:txBody>
      </p:sp>
      <p:sp>
        <p:nvSpPr>
          <p:cNvPr id="10" name="Date Placeholder 9"/>
          <p:cNvSpPr>
            <a:spLocks noGrp="1"/>
          </p:cNvSpPr>
          <p:nvPr>
            <p:ph type="dt" sz="half" idx="10"/>
          </p:nvPr>
        </p:nvSpPr>
        <p:spPr>
          <a:xfrm>
            <a:off x="457200" y="6386513"/>
            <a:ext cx="2133600" cy="365125"/>
          </a:xfrm>
        </p:spPr>
        <p:txBody>
          <a:bodyPr/>
          <a:lstStyle/>
          <a:p>
            <a:fld id="{12797A65-74C0-344F-AAD1-B8597F39D545}" type="datetime1">
              <a:rPr lang="en-US" smtClean="0">
                <a:latin typeface="+mj-lt"/>
              </a:rPr>
              <a:pPr/>
              <a:t>10/10/13</a:t>
            </a:fld>
            <a:endParaRPr lang="en-US" dirty="0">
              <a:latin typeface="+mj-lt"/>
            </a:endParaRPr>
          </a:p>
        </p:txBody>
      </p:sp>
      <p:sp>
        <p:nvSpPr>
          <p:cNvPr id="11" name="Footer Placeholder 10"/>
          <p:cNvSpPr>
            <a:spLocks noGrp="1"/>
          </p:cNvSpPr>
          <p:nvPr>
            <p:ph type="ftr" sz="quarter" idx="11"/>
          </p:nvPr>
        </p:nvSpPr>
        <p:spPr>
          <a:xfrm>
            <a:off x="3124200" y="6386513"/>
            <a:ext cx="2895600" cy="365125"/>
          </a:xfrm>
        </p:spPr>
        <p:txBody>
          <a:bodyPr/>
          <a:lstStyle/>
          <a:p>
            <a:r>
              <a:rPr lang="en-US" dirty="0" smtClean="0">
                <a:latin typeface="+mj-lt"/>
              </a:rPr>
              <a:t>Fall 2013 -- Lecture #13</a:t>
            </a:r>
            <a:endParaRPr lang="en-US" dirty="0">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type="body" idx="1"/>
          </p:nvPr>
        </p:nvSpPr>
        <p:spPr>
          <a:xfrm>
            <a:off x="457200" y="1237343"/>
            <a:ext cx="8686800" cy="4495800"/>
          </a:xfrm>
        </p:spPr>
        <p:txBody>
          <a:bodyPr>
            <a:normAutofit fontScale="92500" lnSpcReduction="20000"/>
          </a:bodyPr>
          <a:lstStyle/>
          <a:p>
            <a:pPr>
              <a:buClr>
                <a:schemeClr val="tx1"/>
              </a:buClr>
            </a:pPr>
            <a:r>
              <a:rPr lang="en-US" i="1" dirty="0" smtClean="0">
                <a:solidFill>
                  <a:srgbClr val="0000FF"/>
                </a:solidFill>
              </a:rPr>
              <a:t>Compulsory </a:t>
            </a:r>
            <a:r>
              <a:rPr lang="en-US" dirty="0" smtClean="0"/>
              <a:t>(cold start, first reference):</a:t>
            </a:r>
          </a:p>
          <a:p>
            <a:pPr lvl="1">
              <a:buClr>
                <a:schemeClr val="tx1"/>
              </a:buClr>
            </a:pPr>
            <a:r>
              <a:rPr lang="en-US" dirty="0" smtClean="0"/>
              <a:t>1</a:t>
            </a:r>
            <a:r>
              <a:rPr lang="en-US" baseline="30000" dirty="0" smtClean="0"/>
              <a:t>st</a:t>
            </a:r>
            <a:r>
              <a:rPr lang="en-US" dirty="0" smtClean="0"/>
              <a:t> access to a block, “cold” fact of life, not a lot you can do about it.  </a:t>
            </a:r>
          </a:p>
          <a:p>
            <a:pPr lvl="2">
              <a:buClr>
                <a:schemeClr val="tx1"/>
              </a:buClr>
            </a:pPr>
            <a:r>
              <a:rPr lang="en-US" dirty="0" smtClean="0"/>
              <a:t>If running billions of instructions, compulsory misses are insignificant</a:t>
            </a:r>
          </a:p>
          <a:p>
            <a:pPr>
              <a:buClr>
                <a:schemeClr val="tx1"/>
              </a:buClr>
            </a:pPr>
            <a:r>
              <a:rPr lang="en-US" i="1" dirty="0" smtClean="0">
                <a:solidFill>
                  <a:srgbClr val="0000FF"/>
                </a:solidFill>
              </a:rPr>
              <a:t>Capacity</a:t>
            </a:r>
            <a:r>
              <a:rPr lang="en-US" dirty="0" smtClean="0"/>
              <a:t>:</a:t>
            </a:r>
          </a:p>
          <a:p>
            <a:pPr lvl="1">
              <a:buClr>
                <a:schemeClr val="tx1"/>
              </a:buClr>
            </a:pPr>
            <a:r>
              <a:rPr lang="en-US" dirty="0" smtClean="0"/>
              <a:t>Cache cannot contain all blocks accessed by the program</a:t>
            </a:r>
          </a:p>
          <a:p>
            <a:pPr lvl="2">
              <a:buClr>
                <a:schemeClr val="tx1"/>
              </a:buClr>
            </a:pPr>
            <a:r>
              <a:rPr lang="en-US" dirty="0" smtClean="0"/>
              <a:t>Misses that would not occur with infinite cache</a:t>
            </a:r>
          </a:p>
          <a:p>
            <a:pPr>
              <a:buClr>
                <a:schemeClr val="tx1"/>
              </a:buClr>
            </a:pPr>
            <a:r>
              <a:rPr lang="en-US" i="1" dirty="0" smtClean="0">
                <a:solidFill>
                  <a:srgbClr val="0000FF"/>
                </a:solidFill>
              </a:rPr>
              <a:t>Conflict </a:t>
            </a:r>
            <a:r>
              <a:rPr lang="en-US" dirty="0" smtClean="0"/>
              <a:t>(collision):</a:t>
            </a:r>
          </a:p>
          <a:p>
            <a:pPr lvl="1"/>
            <a:r>
              <a:rPr lang="en-US" dirty="0" smtClean="0"/>
              <a:t>Multiple memory locations mapped to the same cache location</a:t>
            </a:r>
          </a:p>
          <a:p>
            <a:pPr lvl="2"/>
            <a:r>
              <a:rPr lang="en-US" dirty="0" smtClean="0"/>
              <a:t>Misses that would not occur with ideal fully associative cache</a:t>
            </a:r>
          </a:p>
        </p:txBody>
      </p:sp>
      <p:sp>
        <p:nvSpPr>
          <p:cNvPr id="4" name="Date Placeholder 3"/>
          <p:cNvSpPr>
            <a:spLocks noGrp="1"/>
          </p:cNvSpPr>
          <p:nvPr>
            <p:ph type="dt" sz="half" idx="10"/>
          </p:nvPr>
        </p:nvSpPr>
        <p:spPr/>
        <p:txBody>
          <a:bodyPr/>
          <a:lstStyle/>
          <a:p>
            <a:fld id="{DE972B78-8D6E-A04F-8971-E15F7C8AFC64}" type="datetime1">
              <a:rPr lang="en-US" smtClean="0"/>
              <a:pPr/>
              <a:t>10/10/13</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normAutofit fontScale="90000"/>
          </a:bodyPr>
          <a:lstStyle/>
          <a:p>
            <a:r>
              <a:rPr lang="en-US" altLang="ko-KR" dirty="0" smtClean="0"/>
              <a:t>Flashcard Quiz: With a fixed cache capacity, what effect does a larger block size have on the 3Cs?</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28</a:t>
            </a:fld>
            <a:endParaRPr lang="en-US"/>
          </a:p>
        </p:txBody>
      </p:sp>
      <p:sp>
        <p:nvSpPr>
          <p:cNvPr id="20" name="TextBox 19"/>
          <p:cNvSpPr txBox="1"/>
          <p:nvPr/>
        </p:nvSpPr>
        <p:spPr>
          <a:xfrm>
            <a:off x="533400" y="2209800"/>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Decreases compulsory, increases conflicts</a:t>
            </a:r>
          </a:p>
          <a:p>
            <a:r>
              <a:rPr lang="en-US" sz="3600" b="1" dirty="0" smtClean="0">
                <a:ln>
                  <a:solidFill>
                    <a:schemeClr val="tx1"/>
                  </a:solidFill>
                </a:ln>
                <a:solidFill>
                  <a:srgbClr val="FFFF00"/>
                </a:solidFill>
              </a:rPr>
              <a:t>Increases conflicts</a:t>
            </a:r>
          </a:p>
          <a:p>
            <a:r>
              <a:rPr lang="en-US" sz="3600" b="1" dirty="0" smtClean="0">
                <a:ln>
                  <a:solidFill>
                    <a:schemeClr val="tx1"/>
                  </a:solidFill>
                </a:ln>
                <a:solidFill>
                  <a:srgbClr val="FA61FF"/>
                </a:solidFill>
              </a:rPr>
              <a:t>Increases compulsory, decreases conflicts</a:t>
            </a:r>
          </a:p>
          <a:p>
            <a:r>
              <a:rPr lang="en-US" sz="3600" b="1" dirty="0" smtClean="0">
                <a:ln>
                  <a:solidFill>
                    <a:schemeClr val="tx1"/>
                  </a:solidFill>
                </a:ln>
                <a:solidFill>
                  <a:srgbClr val="008000"/>
                </a:solidFill>
              </a:rPr>
              <a:t>Decreases conflicts</a:t>
            </a:r>
            <a:endParaRPr lang="en-US" sz="3600" b="1" dirty="0">
              <a:ln>
                <a:solidFill>
                  <a:schemeClr val="tx1"/>
                </a:solidFill>
              </a:ln>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normAutofit fontScale="90000"/>
          </a:bodyPr>
          <a:lstStyle/>
          <a:p>
            <a:r>
              <a:rPr lang="en-US" altLang="ko-KR" dirty="0" smtClean="0"/>
              <a:t>Flashcard Quiz: With a fixed cache capacity, what effect does a larger block size have on the 3Cs?</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29</a:t>
            </a:fld>
            <a:endParaRPr lang="en-US"/>
          </a:p>
        </p:txBody>
      </p:sp>
      <p:sp>
        <p:nvSpPr>
          <p:cNvPr id="20" name="TextBox 19"/>
          <p:cNvSpPr txBox="1"/>
          <p:nvPr/>
        </p:nvSpPr>
        <p:spPr>
          <a:xfrm>
            <a:off x="533400" y="2209800"/>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Decreases compulsory, increases conflicts</a:t>
            </a:r>
          </a:p>
          <a:p>
            <a:r>
              <a:rPr lang="en-US" sz="3600" b="1" dirty="0" smtClean="0">
                <a:ln>
                  <a:solidFill>
                    <a:schemeClr val="tx1"/>
                  </a:solidFill>
                </a:ln>
                <a:solidFill>
                  <a:srgbClr val="FFFF00"/>
                </a:solidFill>
              </a:rPr>
              <a:t>Increases conflicts</a:t>
            </a:r>
          </a:p>
          <a:p>
            <a:r>
              <a:rPr lang="en-US" sz="3600" b="1" dirty="0" smtClean="0">
                <a:ln>
                  <a:solidFill>
                    <a:schemeClr val="tx1"/>
                  </a:solidFill>
                </a:ln>
                <a:solidFill>
                  <a:srgbClr val="FA61FF"/>
                </a:solidFill>
              </a:rPr>
              <a:t>Increases compulsory, decreases conflicts</a:t>
            </a:r>
          </a:p>
          <a:p>
            <a:r>
              <a:rPr lang="en-US" sz="3600" b="1" dirty="0" smtClean="0">
                <a:ln>
                  <a:solidFill>
                    <a:schemeClr val="tx1"/>
                  </a:solidFill>
                </a:ln>
                <a:solidFill>
                  <a:srgbClr val="008000"/>
                </a:solidFill>
              </a:rPr>
              <a:t>Decreases conflicts</a:t>
            </a:r>
            <a:endParaRPr lang="en-US" sz="3600" b="1" dirty="0">
              <a:ln>
                <a:solidFill>
                  <a:schemeClr val="tx1"/>
                </a:solidFill>
              </a:ln>
              <a:solidFill>
                <a:srgbClr val="008000"/>
              </a:solidFill>
            </a:endParaRPr>
          </a:p>
        </p:txBody>
      </p:sp>
      <p:sp>
        <p:nvSpPr>
          <p:cNvPr id="2" name="Rectangle 1"/>
          <p:cNvSpPr/>
          <p:nvPr/>
        </p:nvSpPr>
        <p:spPr>
          <a:xfrm>
            <a:off x="533400" y="2819400"/>
            <a:ext cx="3657600" cy="609600"/>
          </a:xfrm>
          <a:prstGeom prst="rect">
            <a:avLst/>
          </a:prstGeom>
          <a:noFill/>
          <a:ln w="762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96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Review</a:t>
            </a:r>
          </a:p>
          <a:p>
            <a:r>
              <a:rPr lang="en-US" dirty="0" smtClean="0"/>
              <a:t>Cache Performance</a:t>
            </a:r>
          </a:p>
          <a:p>
            <a:r>
              <a:rPr lang="en-US" dirty="0" err="1" smtClean="0"/>
              <a:t>Administrivia</a:t>
            </a:r>
            <a:endParaRPr lang="en-US" dirty="0" smtClean="0"/>
          </a:p>
          <a:p>
            <a:r>
              <a:rPr lang="en-US" dirty="0" smtClean="0"/>
              <a:t>Parallel Processing</a:t>
            </a:r>
          </a:p>
          <a:p>
            <a:r>
              <a:rPr lang="en-US" dirty="0" smtClean="0"/>
              <a:t>Technology Break</a:t>
            </a:r>
          </a:p>
          <a:p>
            <a:r>
              <a:rPr lang="en-US" dirty="0" smtClean="0"/>
              <a:t>Amdahl’s Law</a:t>
            </a:r>
          </a:p>
          <a:p>
            <a:r>
              <a:rPr lang="en-US" dirty="0" smtClean="0"/>
              <a:t>SIMD</a:t>
            </a:r>
          </a:p>
          <a:p>
            <a:r>
              <a:rPr lang="en-US" dirty="0" smtClean="0"/>
              <a:t>And in Conclusion, …</a:t>
            </a:r>
            <a:endParaRPr lang="en-US" dirty="0"/>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2922524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normAutofit fontScale="90000"/>
          </a:bodyPr>
          <a:lstStyle/>
          <a:p>
            <a:r>
              <a:rPr lang="en-US" altLang="ko-KR" dirty="0" smtClean="0"/>
              <a:t>Flashcard Quiz: With a fixed cache block size, what effect does a larger cache capacity have on the 3Cs?</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30</a:t>
            </a:fld>
            <a:endParaRPr lang="en-US"/>
          </a:p>
        </p:txBody>
      </p:sp>
      <p:sp>
        <p:nvSpPr>
          <p:cNvPr id="20" name="TextBox 19"/>
          <p:cNvSpPr txBox="1"/>
          <p:nvPr/>
        </p:nvSpPr>
        <p:spPr>
          <a:xfrm>
            <a:off x="533400" y="2209800"/>
            <a:ext cx="8229600" cy="3416320"/>
          </a:xfrm>
          <a:prstGeom prst="rect">
            <a:avLst/>
          </a:prstGeom>
          <a:noFill/>
        </p:spPr>
        <p:txBody>
          <a:bodyPr wrap="square" rtlCol="0">
            <a:spAutoFit/>
          </a:bodyPr>
          <a:lstStyle/>
          <a:p>
            <a:r>
              <a:rPr lang="en-US" sz="3600" b="1" dirty="0" smtClean="0">
                <a:ln>
                  <a:solidFill>
                    <a:schemeClr val="tx1"/>
                  </a:solidFill>
                </a:ln>
                <a:solidFill>
                  <a:srgbClr val="FF804F"/>
                </a:solidFill>
              </a:rPr>
              <a:t>Increases compulsory, decreases conflicts</a:t>
            </a:r>
          </a:p>
          <a:p>
            <a:r>
              <a:rPr lang="en-US" sz="3600" b="1" dirty="0" smtClean="0">
                <a:ln>
                  <a:solidFill>
                    <a:schemeClr val="tx1"/>
                  </a:solidFill>
                </a:ln>
                <a:solidFill>
                  <a:srgbClr val="FFFF00"/>
                </a:solidFill>
              </a:rPr>
              <a:t>Increases conflicts, decreases capacity misses</a:t>
            </a:r>
          </a:p>
          <a:p>
            <a:r>
              <a:rPr lang="en-US" sz="3600" b="1" dirty="0" smtClean="0">
                <a:ln>
                  <a:solidFill>
                    <a:schemeClr val="tx1"/>
                  </a:solidFill>
                </a:ln>
                <a:solidFill>
                  <a:srgbClr val="FA61FF"/>
                </a:solidFill>
              </a:rPr>
              <a:t>Decreases compulsory, decreases conflicts</a:t>
            </a:r>
          </a:p>
          <a:p>
            <a:r>
              <a:rPr lang="en-US" sz="3600" b="1" dirty="0" smtClean="0">
                <a:ln>
                  <a:solidFill>
                    <a:schemeClr val="tx1"/>
                  </a:solidFill>
                </a:ln>
                <a:solidFill>
                  <a:srgbClr val="008000"/>
                </a:solidFill>
              </a:rPr>
              <a:t>Decreases conflicts, decreases capacity misses</a:t>
            </a:r>
            <a:endParaRPr lang="en-US" sz="3600" b="1" dirty="0">
              <a:ln>
                <a:solidFill>
                  <a:schemeClr val="tx1"/>
                </a:solidFill>
              </a:ln>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normAutofit fontScale="90000"/>
          </a:bodyPr>
          <a:lstStyle/>
          <a:p>
            <a:r>
              <a:rPr lang="en-US" altLang="ko-KR" dirty="0" smtClean="0"/>
              <a:t>Flashcard Quiz: With a fixed cache block size, what effect does a larger cache capacity have on the 3Cs?</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31</a:t>
            </a:fld>
            <a:endParaRPr lang="en-US"/>
          </a:p>
        </p:txBody>
      </p:sp>
      <p:sp>
        <p:nvSpPr>
          <p:cNvPr id="20" name="TextBox 19"/>
          <p:cNvSpPr txBox="1"/>
          <p:nvPr/>
        </p:nvSpPr>
        <p:spPr>
          <a:xfrm>
            <a:off x="533400" y="2209800"/>
            <a:ext cx="8229600" cy="3416320"/>
          </a:xfrm>
          <a:prstGeom prst="rect">
            <a:avLst/>
          </a:prstGeom>
          <a:noFill/>
        </p:spPr>
        <p:txBody>
          <a:bodyPr wrap="square" rtlCol="0">
            <a:spAutoFit/>
          </a:bodyPr>
          <a:lstStyle/>
          <a:p>
            <a:r>
              <a:rPr lang="en-US" sz="3600" b="1" dirty="0" smtClean="0">
                <a:ln>
                  <a:solidFill>
                    <a:schemeClr val="tx1"/>
                  </a:solidFill>
                </a:ln>
                <a:solidFill>
                  <a:srgbClr val="FF804F"/>
                </a:solidFill>
              </a:rPr>
              <a:t>Increases compulsory, decreases conflicts</a:t>
            </a:r>
          </a:p>
          <a:p>
            <a:r>
              <a:rPr lang="en-US" sz="3600" b="1" dirty="0" smtClean="0">
                <a:ln>
                  <a:solidFill>
                    <a:schemeClr val="tx1"/>
                  </a:solidFill>
                </a:ln>
                <a:solidFill>
                  <a:srgbClr val="FFFF00"/>
                </a:solidFill>
              </a:rPr>
              <a:t>Increases conflicts, decreases capacity misses</a:t>
            </a:r>
          </a:p>
          <a:p>
            <a:r>
              <a:rPr lang="en-US" sz="3600" b="1" dirty="0" smtClean="0">
                <a:ln>
                  <a:solidFill>
                    <a:schemeClr val="tx1"/>
                  </a:solidFill>
                </a:ln>
                <a:solidFill>
                  <a:srgbClr val="FA61FF"/>
                </a:solidFill>
              </a:rPr>
              <a:t>Decreases compulsory, decreases conflicts</a:t>
            </a:r>
          </a:p>
          <a:p>
            <a:r>
              <a:rPr lang="en-US" sz="3600" b="1" dirty="0" smtClean="0">
                <a:ln>
                  <a:solidFill>
                    <a:schemeClr val="tx1"/>
                  </a:solidFill>
                </a:ln>
                <a:solidFill>
                  <a:srgbClr val="008000"/>
                </a:solidFill>
              </a:rPr>
              <a:t>Decreases conflicts, decreases capacity misses</a:t>
            </a:r>
            <a:endParaRPr lang="en-US" sz="3600" b="1" dirty="0">
              <a:ln>
                <a:solidFill>
                  <a:schemeClr val="tx1"/>
                </a:solidFill>
              </a:ln>
              <a:solidFill>
                <a:srgbClr val="008000"/>
              </a:solidFill>
            </a:endParaRPr>
          </a:p>
        </p:txBody>
      </p:sp>
      <p:sp>
        <p:nvSpPr>
          <p:cNvPr id="2" name="Rectangle 1"/>
          <p:cNvSpPr/>
          <p:nvPr/>
        </p:nvSpPr>
        <p:spPr>
          <a:xfrm>
            <a:off x="457200" y="4495800"/>
            <a:ext cx="7696200" cy="1143000"/>
          </a:xfrm>
          <a:prstGeom prst="rect">
            <a:avLst/>
          </a:prstGeom>
          <a:noFill/>
          <a:ln w="762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09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type="body" idx="1"/>
          </p:nvPr>
        </p:nvSpPr>
        <p:spPr>
          <a:xfrm>
            <a:off x="457200" y="1237343"/>
            <a:ext cx="8686800" cy="4495800"/>
          </a:xfrm>
        </p:spPr>
        <p:txBody>
          <a:bodyPr>
            <a:normAutofit fontScale="70000" lnSpcReduction="20000"/>
          </a:bodyPr>
          <a:lstStyle/>
          <a:p>
            <a:pPr>
              <a:buClr>
                <a:schemeClr val="tx1"/>
              </a:buClr>
            </a:pPr>
            <a:r>
              <a:rPr lang="en-US" i="1" dirty="0" smtClean="0">
                <a:solidFill>
                  <a:srgbClr val="0000FF"/>
                </a:solidFill>
              </a:rPr>
              <a:t>Compulsory </a:t>
            </a:r>
            <a:r>
              <a:rPr lang="en-US" dirty="0" smtClean="0"/>
              <a:t>(cold start, first reference):</a:t>
            </a:r>
          </a:p>
          <a:p>
            <a:pPr lvl="1">
              <a:buClr>
                <a:schemeClr val="tx1"/>
              </a:buClr>
            </a:pPr>
            <a:r>
              <a:rPr lang="en-US" dirty="0" smtClean="0"/>
              <a:t>1</a:t>
            </a:r>
            <a:r>
              <a:rPr lang="en-US" baseline="30000" dirty="0" smtClean="0"/>
              <a:t>st</a:t>
            </a:r>
            <a:r>
              <a:rPr lang="en-US" dirty="0" smtClean="0"/>
              <a:t> access to a block, “cold” fact of life, not a lot you can do about it.  </a:t>
            </a:r>
          </a:p>
          <a:p>
            <a:pPr lvl="2">
              <a:buClr>
                <a:schemeClr val="tx1"/>
              </a:buClr>
            </a:pPr>
            <a:r>
              <a:rPr lang="en-US" dirty="0" smtClean="0"/>
              <a:t>If running billions of instructions, compulsory misses are insignificant</a:t>
            </a:r>
          </a:p>
          <a:p>
            <a:pPr lvl="1">
              <a:buClr>
                <a:schemeClr val="tx1"/>
              </a:buClr>
            </a:pPr>
            <a:r>
              <a:rPr lang="en-US" dirty="0" smtClean="0"/>
              <a:t>Solution: increase block size (increases miss penalty; very large blocks could increase miss rate)</a:t>
            </a:r>
          </a:p>
          <a:p>
            <a:pPr>
              <a:buClr>
                <a:schemeClr val="tx1"/>
              </a:buClr>
            </a:pPr>
            <a:r>
              <a:rPr lang="en-US" i="1" dirty="0" smtClean="0">
                <a:solidFill>
                  <a:srgbClr val="0000FF"/>
                </a:solidFill>
              </a:rPr>
              <a:t>Capacity</a:t>
            </a:r>
            <a:r>
              <a:rPr lang="en-US" dirty="0" smtClean="0"/>
              <a:t>:</a:t>
            </a:r>
          </a:p>
          <a:p>
            <a:pPr lvl="1">
              <a:buClr>
                <a:schemeClr val="tx1"/>
              </a:buClr>
            </a:pPr>
            <a:r>
              <a:rPr lang="en-US" dirty="0" smtClean="0"/>
              <a:t>Cache cannot contain all blocks accessed by the program</a:t>
            </a:r>
          </a:p>
          <a:p>
            <a:pPr lvl="1">
              <a:buClr>
                <a:schemeClr val="tx1"/>
              </a:buClr>
            </a:pPr>
            <a:r>
              <a:rPr lang="en-US" dirty="0" smtClean="0"/>
              <a:t>Solution: increase cache size (may increase access time)</a:t>
            </a:r>
          </a:p>
          <a:p>
            <a:pPr lvl="1">
              <a:buClr>
                <a:schemeClr val="tx1"/>
              </a:buClr>
            </a:pPr>
            <a:r>
              <a:rPr lang="en-US" dirty="0" smtClean="0"/>
              <a:t>Or structure software so reuse data in cache before fetching new data</a:t>
            </a:r>
          </a:p>
          <a:p>
            <a:pPr>
              <a:buClr>
                <a:schemeClr val="tx1"/>
              </a:buClr>
            </a:pPr>
            <a:r>
              <a:rPr lang="en-US" i="1" dirty="0" smtClean="0">
                <a:solidFill>
                  <a:srgbClr val="0000FF"/>
                </a:solidFill>
              </a:rPr>
              <a:t>Conflict </a:t>
            </a:r>
            <a:r>
              <a:rPr lang="en-US" dirty="0" smtClean="0"/>
              <a:t>(collision):</a:t>
            </a:r>
          </a:p>
          <a:p>
            <a:pPr lvl="1"/>
            <a:r>
              <a:rPr lang="en-US" dirty="0" smtClean="0"/>
              <a:t>Multiple memory locations mapped to the same cache location</a:t>
            </a:r>
          </a:p>
          <a:p>
            <a:pPr lvl="1"/>
            <a:r>
              <a:rPr lang="en-US" dirty="0" smtClean="0"/>
              <a:t>Solution 1: increase cache size (may increase hit time)</a:t>
            </a:r>
          </a:p>
          <a:p>
            <a:pPr lvl="1"/>
            <a:r>
              <a:rPr lang="en-US" dirty="0" smtClean="0"/>
              <a:t>Solution 2: (later in semester) increase associativity </a:t>
            </a:r>
            <a:br>
              <a:rPr lang="en-US" dirty="0" smtClean="0"/>
            </a:br>
            <a:r>
              <a:rPr lang="en-US" dirty="0" smtClean="0"/>
              <a:t>(may increase hit time)</a:t>
            </a:r>
            <a:endParaRPr lang="en-US" dirty="0"/>
          </a:p>
        </p:txBody>
      </p:sp>
      <p:sp>
        <p:nvSpPr>
          <p:cNvPr id="4" name="Date Placeholder 3"/>
          <p:cNvSpPr>
            <a:spLocks noGrp="1"/>
          </p:cNvSpPr>
          <p:nvPr>
            <p:ph type="dt" sz="half" idx="10"/>
          </p:nvPr>
        </p:nvSpPr>
        <p:spPr/>
        <p:txBody>
          <a:bodyPr/>
          <a:lstStyle/>
          <a:p>
            <a:fld id="{DE972B78-8D6E-A04F-8971-E15F7C8AFC64}" type="datetime1">
              <a:rPr lang="en-US" smtClean="0"/>
              <a:pPr/>
              <a:t>10/10/13</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25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25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25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0256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025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A6A6A6"/>
                </a:solidFill>
              </a:rPr>
              <a:t>Review</a:t>
            </a:r>
          </a:p>
          <a:p>
            <a:r>
              <a:rPr lang="en-US" dirty="0" smtClean="0">
                <a:solidFill>
                  <a:srgbClr val="A6A6A6"/>
                </a:solidFill>
              </a:rPr>
              <a:t>Cache Performance</a:t>
            </a:r>
          </a:p>
          <a:p>
            <a:r>
              <a:rPr lang="en-US" dirty="0" err="1" smtClean="0"/>
              <a:t>Administrivia</a:t>
            </a:r>
            <a:endParaRPr lang="en-US" dirty="0" smtClean="0"/>
          </a:p>
          <a:p>
            <a:r>
              <a:rPr lang="en-US" dirty="0">
                <a:solidFill>
                  <a:schemeClr val="bg1">
                    <a:lumMod val="65000"/>
                  </a:schemeClr>
                </a:solidFill>
              </a:rPr>
              <a:t>Parallel </a:t>
            </a:r>
            <a:r>
              <a:rPr lang="en-US" dirty="0" smtClean="0">
                <a:solidFill>
                  <a:schemeClr val="bg1">
                    <a:lumMod val="65000"/>
                  </a:schemeClr>
                </a:solidFill>
              </a:rPr>
              <a:t>Processing</a:t>
            </a:r>
            <a:endParaRPr lang="en-US" dirty="0">
              <a:solidFill>
                <a:schemeClr val="bg1">
                  <a:lumMod val="65000"/>
                </a:schemeClr>
              </a:solidFill>
            </a:endParaRPr>
          </a:p>
          <a:p>
            <a:r>
              <a:rPr lang="en-US" dirty="0" smtClean="0">
                <a:solidFill>
                  <a:srgbClr val="A6A6A6"/>
                </a:solidFill>
              </a:rPr>
              <a:t>Technology Break</a:t>
            </a:r>
          </a:p>
          <a:p>
            <a:r>
              <a:rPr lang="en-US" dirty="0" smtClean="0">
                <a:solidFill>
                  <a:srgbClr val="A6A6A6"/>
                </a:solidFill>
              </a:rPr>
              <a:t>Amdahl’s Law</a:t>
            </a:r>
          </a:p>
          <a:p>
            <a:r>
              <a:rPr lang="en-US" dirty="0" smtClean="0">
                <a:solidFill>
                  <a:srgbClr val="A6A6A6"/>
                </a:solidFill>
              </a:rPr>
              <a:t>SIMD</a:t>
            </a:r>
          </a:p>
          <a:p>
            <a:r>
              <a:rPr lang="en-US" dirty="0" smtClean="0">
                <a:solidFill>
                  <a:srgbClr val="A6A6A6"/>
                </a:solidFill>
              </a:rPr>
              <a:t>And in Conclusion, …</a:t>
            </a:r>
            <a:endParaRPr lang="en-US" dirty="0">
              <a:solidFill>
                <a:srgbClr val="A6A6A6"/>
              </a:solidFill>
            </a:endParaRPr>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extLst>
      <p:ext uri="{BB962C8B-B14F-4D97-AF65-F5344CB8AC3E}">
        <p14:creationId xmlns:p14="http://schemas.microsoft.com/office/powerpoint/2010/main" val="69554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sz="half" idx="1"/>
          </p:nvPr>
        </p:nvSpPr>
        <p:spPr>
          <a:xfrm>
            <a:off x="304800" y="1600200"/>
            <a:ext cx="4648200" cy="4525963"/>
          </a:xfrm>
        </p:spPr>
        <p:txBody>
          <a:bodyPr>
            <a:normAutofit fontScale="92500" lnSpcReduction="20000"/>
          </a:bodyPr>
          <a:lstStyle/>
          <a:p>
            <a:r>
              <a:rPr lang="en-US" dirty="0" smtClean="0"/>
              <a:t>Midterm One Week from Thursday (17 October)</a:t>
            </a:r>
          </a:p>
          <a:p>
            <a:pPr lvl="1"/>
            <a:r>
              <a:rPr lang="en-US" dirty="0" smtClean="0"/>
              <a:t>6-9 PM in three different rooms:</a:t>
            </a:r>
          </a:p>
          <a:p>
            <a:pPr lvl="2"/>
            <a:r>
              <a:rPr lang="en-US" dirty="0" smtClean="0"/>
              <a:t>10 </a:t>
            </a:r>
            <a:r>
              <a:rPr lang="en-US" dirty="0"/>
              <a:t>Evans </a:t>
            </a:r>
            <a:r>
              <a:rPr lang="en-US" dirty="0" smtClean="0"/>
              <a:t>(cs61c</a:t>
            </a:r>
            <a:r>
              <a:rPr lang="en-US" dirty="0"/>
              <a:t>-1a thru </a:t>
            </a:r>
            <a:r>
              <a:rPr lang="en-US" dirty="0" smtClean="0"/>
              <a:t>-</a:t>
            </a:r>
            <a:r>
              <a:rPr lang="en-US" dirty="0"/>
              <a:t>dz</a:t>
            </a:r>
            <a:r>
              <a:rPr lang="en-US" dirty="0" smtClean="0"/>
              <a:t>)</a:t>
            </a:r>
            <a:endParaRPr lang="en-US" dirty="0"/>
          </a:p>
          <a:p>
            <a:pPr lvl="2"/>
            <a:r>
              <a:rPr lang="en-US" dirty="0" smtClean="0"/>
              <a:t>155 </a:t>
            </a:r>
            <a:r>
              <a:rPr lang="en-US" dirty="0" err="1"/>
              <a:t>Dwinelle</a:t>
            </a:r>
            <a:r>
              <a:rPr lang="en-US" dirty="0"/>
              <a:t> </a:t>
            </a:r>
            <a:r>
              <a:rPr lang="en-US" dirty="0" smtClean="0"/>
              <a:t>(cs61c</a:t>
            </a:r>
            <a:r>
              <a:rPr lang="en-US" dirty="0"/>
              <a:t>-ea thru </a:t>
            </a:r>
            <a:r>
              <a:rPr lang="en-US" dirty="0" smtClean="0"/>
              <a:t>-</a:t>
            </a:r>
            <a:r>
              <a:rPr lang="en-US" dirty="0"/>
              <a:t>of</a:t>
            </a:r>
            <a:r>
              <a:rPr lang="en-US" dirty="0" smtClean="0"/>
              <a:t>)</a:t>
            </a:r>
            <a:endParaRPr lang="en-US" dirty="0"/>
          </a:p>
          <a:p>
            <a:pPr lvl="2"/>
            <a:r>
              <a:rPr lang="en-US" dirty="0" smtClean="0"/>
              <a:t>1 </a:t>
            </a:r>
            <a:r>
              <a:rPr lang="en-US" dirty="0"/>
              <a:t>Pimentel </a:t>
            </a:r>
            <a:r>
              <a:rPr lang="en-US" dirty="0" smtClean="0"/>
              <a:t>(cs61c</a:t>
            </a:r>
            <a:r>
              <a:rPr lang="en-US" dirty="0"/>
              <a:t>-</a:t>
            </a:r>
            <a:r>
              <a:rPr lang="en-US" dirty="0" smtClean="0"/>
              <a:t>og thru c</a:t>
            </a:r>
            <a:r>
              <a:rPr lang="en-US" dirty="0"/>
              <a:t>-zz) </a:t>
            </a:r>
            <a:endParaRPr lang="en-US" dirty="0" smtClean="0"/>
          </a:p>
          <a:p>
            <a:pPr lvl="1"/>
            <a:r>
              <a:rPr lang="en-US" dirty="0" smtClean="0"/>
              <a:t>Closed book, double sided crib sheet, no calculator</a:t>
            </a:r>
          </a:p>
          <a:p>
            <a:pPr lvl="1"/>
            <a:r>
              <a:rPr lang="en-US" dirty="0" smtClean="0"/>
              <a:t>TA-led review session Saturday, 2-5 PM, Room 155 </a:t>
            </a:r>
            <a:r>
              <a:rPr lang="en-US" dirty="0" err="1" smtClean="0"/>
              <a:t>Dwinelle</a:t>
            </a:r>
            <a:endParaRPr lang="en-US" dirty="0" smtClean="0"/>
          </a:p>
          <a:p>
            <a:pPr lvl="1"/>
            <a:r>
              <a:rPr lang="en-US" dirty="0" smtClean="0"/>
              <a:t>(Additional HKN Review on Sunday)</a:t>
            </a:r>
          </a:p>
        </p:txBody>
      </p:sp>
      <p:sp>
        <p:nvSpPr>
          <p:cNvPr id="7" name="Content Placeholder 6"/>
          <p:cNvSpPr>
            <a:spLocks noGrp="1"/>
          </p:cNvSpPr>
          <p:nvPr>
            <p:ph sz="half" idx="2"/>
          </p:nvPr>
        </p:nvSpPr>
        <p:spPr>
          <a:xfrm>
            <a:off x="4953000" y="1600200"/>
            <a:ext cx="4038600" cy="4525963"/>
          </a:xfrm>
        </p:spPr>
        <p:txBody>
          <a:bodyPr>
            <a:normAutofit fontScale="92500" lnSpcReduction="20000"/>
          </a:bodyPr>
          <a:lstStyle/>
          <a:p>
            <a:r>
              <a:rPr lang="en-US" dirty="0"/>
              <a:t>Topics: </a:t>
            </a:r>
          </a:p>
          <a:p>
            <a:pPr lvl="1"/>
            <a:r>
              <a:rPr lang="en-US" dirty="0"/>
              <a:t>Cloud Computing and Warehouse Scale Computers</a:t>
            </a:r>
          </a:p>
          <a:p>
            <a:pPr lvl="1"/>
            <a:r>
              <a:rPr lang="en-US" dirty="0"/>
              <a:t>C </a:t>
            </a:r>
            <a:r>
              <a:rPr lang="en-US" dirty="0" smtClean="0"/>
              <a:t>Programming</a:t>
            </a:r>
          </a:p>
          <a:p>
            <a:pPr lvl="1"/>
            <a:r>
              <a:rPr lang="en-US" dirty="0" smtClean="0"/>
              <a:t>MIPS Assembly/Machine Language and Conventions</a:t>
            </a:r>
          </a:p>
          <a:p>
            <a:pPr lvl="1"/>
            <a:r>
              <a:rPr lang="en-US" dirty="0" smtClean="0"/>
              <a:t>Compilers and Loaders</a:t>
            </a:r>
          </a:p>
          <a:p>
            <a:pPr lvl="1"/>
            <a:r>
              <a:rPr lang="en-US" dirty="0" smtClean="0"/>
              <a:t>Number Representations</a:t>
            </a:r>
          </a:p>
          <a:p>
            <a:pPr lvl="1"/>
            <a:r>
              <a:rPr lang="en-US" dirty="0" smtClean="0"/>
              <a:t>Memory Hierarchy and Caches</a:t>
            </a:r>
          </a:p>
          <a:p>
            <a:pPr lvl="1"/>
            <a:r>
              <a:rPr lang="en-US" dirty="0" smtClean="0"/>
              <a:t>Parallelism (Request and Data-Level Parallelism)</a:t>
            </a:r>
          </a:p>
          <a:p>
            <a:pPr lvl="1"/>
            <a:r>
              <a:rPr lang="en-US" dirty="0" smtClean="0"/>
              <a:t>Labs and Projects</a:t>
            </a:r>
          </a:p>
          <a:p>
            <a:pPr lvl="1"/>
            <a:endParaRPr lang="en-US" dirty="0"/>
          </a:p>
          <a:p>
            <a:endParaRPr lang="en-US" dirty="0"/>
          </a:p>
        </p:txBody>
      </p:sp>
      <p:sp>
        <p:nvSpPr>
          <p:cNvPr id="4" name="Date Placeholder 3"/>
          <p:cNvSpPr>
            <a:spLocks noGrp="1"/>
          </p:cNvSpPr>
          <p:nvPr>
            <p:ph type="dt" sz="half" idx="10"/>
          </p:nvPr>
        </p:nvSpPr>
        <p:spPr/>
        <p:txBody>
          <a:bodyPr/>
          <a:lstStyle/>
          <a:p>
            <a:fld id="{95F3EF1A-4668-454D-A6F5-164654F033BB}"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30150972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A6A6A6"/>
                </a:solidFill>
              </a:rPr>
              <a:t>Review</a:t>
            </a:r>
          </a:p>
          <a:p>
            <a:r>
              <a:rPr lang="en-US" dirty="0" smtClean="0">
                <a:solidFill>
                  <a:srgbClr val="A6A6A6"/>
                </a:solidFill>
              </a:rPr>
              <a:t>Cache Performance</a:t>
            </a:r>
          </a:p>
          <a:p>
            <a:r>
              <a:rPr lang="en-US" dirty="0" err="1" smtClean="0">
                <a:solidFill>
                  <a:srgbClr val="A6A6A6"/>
                </a:solidFill>
              </a:rPr>
              <a:t>Administrivia</a:t>
            </a:r>
            <a:endParaRPr lang="en-US" dirty="0" smtClean="0">
              <a:solidFill>
                <a:srgbClr val="A6A6A6"/>
              </a:solidFill>
            </a:endParaRPr>
          </a:p>
          <a:p>
            <a:r>
              <a:rPr lang="en-US" dirty="0"/>
              <a:t>Parallel </a:t>
            </a:r>
            <a:r>
              <a:rPr lang="en-US" dirty="0" smtClean="0"/>
              <a:t>Processing</a:t>
            </a:r>
            <a:endParaRPr lang="en-US" dirty="0"/>
          </a:p>
          <a:p>
            <a:r>
              <a:rPr lang="en-US" dirty="0" smtClean="0">
                <a:solidFill>
                  <a:srgbClr val="A6A6A6"/>
                </a:solidFill>
              </a:rPr>
              <a:t>Technology Break</a:t>
            </a:r>
          </a:p>
          <a:p>
            <a:r>
              <a:rPr lang="en-US" dirty="0" smtClean="0">
                <a:solidFill>
                  <a:srgbClr val="A6A6A6"/>
                </a:solidFill>
              </a:rPr>
              <a:t>Amdahl’s Law</a:t>
            </a:r>
          </a:p>
          <a:p>
            <a:r>
              <a:rPr lang="en-US" dirty="0" smtClean="0">
                <a:solidFill>
                  <a:srgbClr val="A6A6A6"/>
                </a:solidFill>
              </a:rPr>
              <a:t>SIMD</a:t>
            </a:r>
          </a:p>
          <a:p>
            <a:r>
              <a:rPr lang="en-US" dirty="0" smtClean="0">
                <a:solidFill>
                  <a:srgbClr val="A6A6A6"/>
                </a:solidFill>
              </a:rPr>
              <a:t>And in Conclusion, …</a:t>
            </a:r>
            <a:endParaRPr lang="en-US" dirty="0">
              <a:solidFill>
                <a:srgbClr val="A6A6A6"/>
              </a:solidFill>
            </a:endParaRPr>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Tree>
    <p:extLst>
      <p:ext uri="{BB962C8B-B14F-4D97-AF65-F5344CB8AC3E}">
        <p14:creationId xmlns:p14="http://schemas.microsoft.com/office/powerpoint/2010/main" val="695545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Kinds of Parallelism:</a:t>
            </a:r>
            <a:br>
              <a:rPr lang="en-US" dirty="0" smtClean="0"/>
            </a:br>
            <a:r>
              <a:rPr lang="en-US" dirty="0" smtClean="0"/>
              <a:t>The Programming Viewpoint</a:t>
            </a:r>
            <a:endParaRPr lang="en-US" dirty="0"/>
          </a:p>
        </p:txBody>
      </p:sp>
      <p:sp>
        <p:nvSpPr>
          <p:cNvPr id="3" name="Content Placeholder 2"/>
          <p:cNvSpPr>
            <a:spLocks noGrp="1"/>
          </p:cNvSpPr>
          <p:nvPr>
            <p:ph idx="1"/>
          </p:nvPr>
        </p:nvSpPr>
        <p:spPr/>
        <p:txBody>
          <a:bodyPr/>
          <a:lstStyle/>
          <a:p>
            <a:r>
              <a:rPr lang="en-US" dirty="0" smtClean="0"/>
              <a:t>Job-level parallelism/process-level parallelism</a:t>
            </a:r>
          </a:p>
          <a:p>
            <a:pPr lvl="1"/>
            <a:r>
              <a:rPr lang="en-US" dirty="0" smtClean="0"/>
              <a:t>Running independent programs on multiple processors simultaneously</a:t>
            </a:r>
          </a:p>
          <a:p>
            <a:pPr lvl="1"/>
            <a:r>
              <a:rPr lang="en-US" i="1" dirty="0" smtClean="0"/>
              <a:t>Example?</a:t>
            </a:r>
          </a:p>
          <a:p>
            <a:r>
              <a:rPr lang="en-US" dirty="0" smtClean="0"/>
              <a:t>Parallel-processing program</a:t>
            </a:r>
          </a:p>
          <a:p>
            <a:pPr lvl="1"/>
            <a:r>
              <a:rPr lang="en-US" dirty="0" smtClean="0"/>
              <a:t>Single program that runs on multiple processors simultaneously</a:t>
            </a:r>
          </a:p>
          <a:p>
            <a:pPr lvl="1"/>
            <a:r>
              <a:rPr lang="en-US" i="1" dirty="0" smtClean="0"/>
              <a:t>Example?</a:t>
            </a:r>
          </a:p>
        </p:txBody>
      </p:sp>
      <p:sp>
        <p:nvSpPr>
          <p:cNvPr id="4" name="Date Placeholder 3"/>
          <p:cNvSpPr>
            <a:spLocks noGrp="1"/>
          </p:cNvSpPr>
          <p:nvPr>
            <p:ph type="dt" sz="half" idx="10"/>
          </p:nvPr>
        </p:nvSpPr>
        <p:spPr/>
        <p:txBody>
          <a:bodyPr/>
          <a:lstStyle/>
          <a:p>
            <a:fld id="{6C65E408-1C0A-6A46-9538-EE8D2CD4B5E0}"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Tree>
    <p:extLst>
      <p:ext uri="{BB962C8B-B14F-4D97-AF65-F5344CB8AC3E}">
        <p14:creationId xmlns:p14="http://schemas.microsoft.com/office/powerpoint/2010/main" val="2668819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Kinds of Parallelism:</a:t>
            </a:r>
            <a:br>
              <a:rPr lang="en-US" dirty="0" smtClean="0"/>
            </a:br>
            <a:r>
              <a:rPr lang="en-US" dirty="0" smtClean="0"/>
              <a:t>Single-Instruction/Single-Data Stream</a:t>
            </a:r>
            <a:endParaRPr lang="en-US" dirty="0"/>
          </a:p>
        </p:txBody>
      </p:sp>
      <p:sp>
        <p:nvSpPr>
          <p:cNvPr id="12" name="Content Placeholder 11"/>
          <p:cNvSpPr>
            <a:spLocks noGrp="1"/>
          </p:cNvSpPr>
          <p:nvPr>
            <p:ph sz="half" idx="2"/>
          </p:nvPr>
        </p:nvSpPr>
        <p:spPr/>
        <p:txBody>
          <a:bodyPr>
            <a:normAutofit/>
          </a:bodyPr>
          <a:lstStyle/>
          <a:p>
            <a:r>
              <a:rPr lang="en-US" dirty="0" smtClean="0"/>
              <a:t>Single Instruction, Single Data stream (SISD)</a:t>
            </a:r>
          </a:p>
          <a:p>
            <a:pPr lvl="1"/>
            <a:r>
              <a:rPr lang="en-US" dirty="0" smtClean="0"/>
              <a:t>Sequential computer that exploits no parallelism in either the instruction or data streams. Examples of SISD architecture are traditional </a:t>
            </a:r>
            <a:r>
              <a:rPr lang="en-US" dirty="0" err="1" smtClean="0"/>
              <a:t>uniprocessor</a:t>
            </a:r>
            <a:r>
              <a:rPr lang="en-US" dirty="0" smtClean="0"/>
              <a:t> machines</a:t>
            </a:r>
            <a:endParaRPr lang="en-US" dirty="0"/>
          </a:p>
        </p:txBody>
      </p:sp>
      <p:sp>
        <p:nvSpPr>
          <p:cNvPr id="4" name="Date Placeholder 3"/>
          <p:cNvSpPr>
            <a:spLocks noGrp="1"/>
          </p:cNvSpPr>
          <p:nvPr>
            <p:ph type="dt" sz="half" idx="10"/>
          </p:nvPr>
        </p:nvSpPr>
        <p:spPr/>
        <p:txBody>
          <a:bodyPr/>
          <a:lstStyle/>
          <a:p>
            <a:fld id="{44B56296-1BA5-3D4C-A296-1786F5DC7775}"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pic>
        <p:nvPicPr>
          <p:cNvPr id="188418" name="Picture 2"/>
          <p:cNvPicPr>
            <a:picLocks noChangeAspect="1" noChangeArrowheads="1"/>
          </p:cNvPicPr>
          <p:nvPr/>
        </p:nvPicPr>
        <p:blipFill>
          <a:blip r:embed="rId2"/>
          <a:srcRect/>
          <a:stretch>
            <a:fillRect/>
          </a:stretch>
        </p:blipFill>
        <p:spPr bwMode="auto">
          <a:xfrm>
            <a:off x="563562" y="1715028"/>
            <a:ext cx="4110037" cy="4110037"/>
          </a:xfrm>
          <a:prstGeom prst="rect">
            <a:avLst/>
          </a:prstGeom>
          <a:noFill/>
          <a:ln w="9525">
            <a:noFill/>
            <a:miter lim="800000"/>
            <a:headEnd/>
            <a:tailEnd/>
          </a:ln>
          <a:effectLst/>
        </p:spPr>
      </p:pic>
      <p:sp>
        <p:nvSpPr>
          <p:cNvPr id="13" name="TextBox 12"/>
          <p:cNvSpPr txBox="1"/>
          <p:nvPr/>
        </p:nvSpPr>
        <p:spPr>
          <a:xfrm>
            <a:off x="2184400" y="4572000"/>
            <a:ext cx="1633781" cy="369332"/>
          </a:xfrm>
          <a:prstGeom prst="rect">
            <a:avLst/>
          </a:prstGeom>
          <a:noFill/>
        </p:spPr>
        <p:txBody>
          <a:bodyPr wrap="none" rtlCol="0">
            <a:spAutoFit/>
          </a:bodyPr>
          <a:lstStyle/>
          <a:p>
            <a:r>
              <a:rPr lang="en-US" dirty="0" smtClean="0"/>
              <a:t>Processing Unit</a:t>
            </a:r>
            <a:endParaRPr lang="en-US" dirty="0"/>
          </a:p>
        </p:txBody>
      </p:sp>
    </p:spTree>
    <p:extLst>
      <p:ext uri="{BB962C8B-B14F-4D97-AF65-F5344CB8AC3E}">
        <p14:creationId xmlns:p14="http://schemas.microsoft.com/office/powerpoint/2010/main" val="28662687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2" y="274638"/>
            <a:ext cx="8686800" cy="1143000"/>
          </a:xfrm>
        </p:spPr>
        <p:txBody>
          <a:bodyPr>
            <a:normAutofit fontScale="90000"/>
          </a:bodyPr>
          <a:lstStyle/>
          <a:p>
            <a:r>
              <a:rPr lang="en-US" dirty="0" smtClean="0"/>
              <a:t>Alternative Kinds of Parallelism:</a:t>
            </a:r>
            <a:br>
              <a:rPr lang="en-US" dirty="0" smtClean="0"/>
            </a:br>
            <a:r>
              <a:rPr lang="en-US" dirty="0" smtClean="0"/>
              <a:t>Multiple-Instruction/Single-Data Stream</a:t>
            </a:r>
            <a:endParaRPr lang="en-US" dirty="0"/>
          </a:p>
        </p:txBody>
      </p:sp>
      <p:sp>
        <p:nvSpPr>
          <p:cNvPr id="11" name="Content Placeholder 10"/>
          <p:cNvSpPr>
            <a:spLocks noGrp="1"/>
          </p:cNvSpPr>
          <p:nvPr>
            <p:ph sz="half" idx="2"/>
          </p:nvPr>
        </p:nvSpPr>
        <p:spPr>
          <a:xfrm>
            <a:off x="4648200" y="1600200"/>
            <a:ext cx="4038600" cy="5257800"/>
          </a:xfrm>
        </p:spPr>
        <p:txBody>
          <a:bodyPr>
            <a:normAutofit fontScale="92500"/>
          </a:bodyPr>
          <a:lstStyle/>
          <a:p>
            <a:r>
              <a:rPr lang="en-US" dirty="0" smtClean="0"/>
              <a:t>Multiple-Instruction, Single-Data stream (MISD)</a:t>
            </a:r>
          </a:p>
          <a:p>
            <a:pPr lvl="1"/>
            <a:r>
              <a:rPr lang="en-US" dirty="0" smtClean="0"/>
              <a:t>Computer that exploits multiple instruction streams against a single data stream for data operations that can be naturally parallelized. For example, certain kinds of array processors.</a:t>
            </a:r>
          </a:p>
          <a:p>
            <a:pPr lvl="1"/>
            <a:r>
              <a:rPr lang="en-US" dirty="0" smtClean="0"/>
              <a:t>No longer commonly encountered, mainly of historical interest only</a:t>
            </a:r>
          </a:p>
          <a:p>
            <a:endParaRPr lang="en-US" dirty="0"/>
          </a:p>
        </p:txBody>
      </p:sp>
      <p:sp>
        <p:nvSpPr>
          <p:cNvPr id="4" name="Date Placeholder 3"/>
          <p:cNvSpPr>
            <a:spLocks noGrp="1"/>
          </p:cNvSpPr>
          <p:nvPr>
            <p:ph type="dt" sz="half" idx="10"/>
          </p:nvPr>
        </p:nvSpPr>
        <p:spPr/>
        <p:txBody>
          <a:bodyPr/>
          <a:lstStyle/>
          <a:p>
            <a:fld id="{8714FD44-B094-FC45-97EF-62A5F9FDDF05}"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pic>
        <p:nvPicPr>
          <p:cNvPr id="188419" name="Picture 3"/>
          <p:cNvPicPr>
            <a:picLocks noChangeAspect="1" noChangeArrowheads="1"/>
          </p:cNvPicPr>
          <p:nvPr/>
        </p:nvPicPr>
        <p:blipFill>
          <a:blip r:embed="rId2"/>
          <a:srcRect/>
          <a:stretch>
            <a:fillRect/>
          </a:stretch>
        </p:blipFill>
        <p:spPr bwMode="auto">
          <a:xfrm>
            <a:off x="325965" y="1680632"/>
            <a:ext cx="4110567" cy="4110567"/>
          </a:xfrm>
          <a:prstGeom prst="rect">
            <a:avLst/>
          </a:prstGeom>
          <a:noFill/>
          <a:ln w="9525">
            <a:noFill/>
            <a:miter lim="800000"/>
            <a:headEnd/>
            <a:tailEnd/>
          </a:ln>
          <a:effectLst/>
        </p:spPr>
      </p:pic>
    </p:spTree>
    <p:extLst>
      <p:ext uri="{BB962C8B-B14F-4D97-AF65-F5344CB8AC3E}">
        <p14:creationId xmlns:p14="http://schemas.microsoft.com/office/powerpoint/2010/main" val="11822655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274638"/>
            <a:ext cx="8822267" cy="1143000"/>
          </a:xfrm>
        </p:spPr>
        <p:txBody>
          <a:bodyPr>
            <a:normAutofit fontScale="90000"/>
          </a:bodyPr>
          <a:lstStyle/>
          <a:p>
            <a:r>
              <a:rPr lang="en-US" dirty="0" smtClean="0"/>
              <a:t>Alternative Kinds of Parallelism:</a:t>
            </a:r>
            <a:br>
              <a:rPr lang="en-US" dirty="0" smtClean="0"/>
            </a:br>
            <a:r>
              <a:rPr lang="en-US" dirty="0" smtClean="0"/>
              <a:t>Single-Instruction/Multiple-Data Stream</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Single-Instruction, Multiple-Data streams (SIMD or “</a:t>
            </a:r>
            <a:r>
              <a:rPr lang="en-US" dirty="0" err="1" smtClean="0"/>
              <a:t>sim-dee</a:t>
            </a:r>
            <a:r>
              <a:rPr lang="en-US" dirty="0" smtClean="0"/>
              <a:t>”)</a:t>
            </a:r>
          </a:p>
          <a:p>
            <a:pPr lvl="1"/>
            <a:r>
              <a:rPr lang="en-US" dirty="0" smtClean="0"/>
              <a:t>Computer that exploits multiple data streams against a single instruction stream to operations that may be naturally parallelized, e.g., Intel SIMD instruction extensions or NVIDIA Graphics Processing Unit (GPU)</a:t>
            </a:r>
            <a:endParaRPr lang="en-US" dirty="0"/>
          </a:p>
        </p:txBody>
      </p:sp>
      <p:sp>
        <p:nvSpPr>
          <p:cNvPr id="4" name="Date Placeholder 3"/>
          <p:cNvSpPr>
            <a:spLocks noGrp="1"/>
          </p:cNvSpPr>
          <p:nvPr>
            <p:ph type="dt" sz="half" idx="10"/>
          </p:nvPr>
        </p:nvSpPr>
        <p:spPr/>
        <p:txBody>
          <a:bodyPr/>
          <a:lstStyle/>
          <a:p>
            <a:fld id="{81E339B5-BFC6-F247-BD46-7E99A5127303}"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pic>
        <p:nvPicPr>
          <p:cNvPr id="188420" name="Picture 4"/>
          <p:cNvPicPr>
            <a:picLocks noChangeAspect="1" noChangeArrowheads="1"/>
          </p:cNvPicPr>
          <p:nvPr/>
        </p:nvPicPr>
        <p:blipFill>
          <a:blip r:embed="rId2"/>
          <a:srcRect/>
          <a:stretch>
            <a:fillRect/>
          </a:stretch>
        </p:blipFill>
        <p:spPr bwMode="auto">
          <a:xfrm>
            <a:off x="325437" y="1730905"/>
            <a:ext cx="3958695" cy="3958695"/>
          </a:xfrm>
          <a:prstGeom prst="rect">
            <a:avLst/>
          </a:prstGeom>
          <a:noFill/>
          <a:ln w="9525">
            <a:noFill/>
            <a:miter lim="800000"/>
            <a:headEnd/>
            <a:tailEnd/>
          </a:ln>
          <a:effectLst/>
        </p:spPr>
      </p:pic>
    </p:spTree>
    <p:extLst>
      <p:ext uri="{BB962C8B-B14F-4D97-AF65-F5344CB8AC3E}">
        <p14:creationId xmlns:p14="http://schemas.microsoft.com/office/powerpoint/2010/main" val="1708853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Review</a:t>
            </a:r>
          </a:p>
          <a:p>
            <a:r>
              <a:rPr lang="en-US" dirty="0" smtClean="0">
                <a:solidFill>
                  <a:schemeClr val="bg1">
                    <a:lumMod val="65000"/>
                  </a:schemeClr>
                </a:solidFill>
              </a:rPr>
              <a:t>Cache Performance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Parallel Processing</a:t>
            </a:r>
          </a:p>
          <a:p>
            <a:r>
              <a:rPr lang="en-US" dirty="0" smtClean="0">
                <a:solidFill>
                  <a:schemeClr val="bg1">
                    <a:lumMod val="65000"/>
                  </a:schemeClr>
                </a:solidFill>
              </a:rPr>
              <a:t>Technology Break</a:t>
            </a:r>
          </a:p>
          <a:p>
            <a:r>
              <a:rPr lang="en-US" dirty="0" smtClean="0">
                <a:solidFill>
                  <a:schemeClr val="bg1">
                    <a:lumMod val="65000"/>
                  </a:schemeClr>
                </a:solidFill>
              </a:rPr>
              <a:t>Amdahl’s Law</a:t>
            </a:r>
          </a:p>
          <a:p>
            <a:r>
              <a:rPr lang="en-US" dirty="0" smtClean="0">
                <a:solidFill>
                  <a:schemeClr val="bg1">
                    <a:lumMod val="65000"/>
                  </a:schemeClr>
                </a:solidFill>
              </a:rPr>
              <a:t>SIMD</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6955454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448800" cy="1143000"/>
          </a:xfrm>
        </p:spPr>
        <p:txBody>
          <a:bodyPr>
            <a:normAutofit fontScale="90000"/>
          </a:bodyPr>
          <a:lstStyle/>
          <a:p>
            <a:r>
              <a:rPr lang="en-US" dirty="0" smtClean="0"/>
              <a:t>Alternative Kinds of Parallelism:</a:t>
            </a:r>
            <a:br>
              <a:rPr lang="en-US" dirty="0" smtClean="0"/>
            </a:br>
            <a:r>
              <a:rPr lang="en-US" dirty="0" smtClean="0"/>
              <a:t>Multiple-Instruction/Multiple-Data Streams</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Multiple-Instruction, Multiple-Data streams (MIMD or “</a:t>
            </a:r>
            <a:r>
              <a:rPr lang="en-US" dirty="0" err="1" smtClean="0"/>
              <a:t>mim-dee</a:t>
            </a:r>
            <a:r>
              <a:rPr lang="en-US" dirty="0" smtClean="0"/>
              <a:t>”)</a:t>
            </a:r>
          </a:p>
          <a:p>
            <a:pPr lvl="1"/>
            <a:r>
              <a:rPr lang="en-US" dirty="0" smtClean="0"/>
              <a:t>Multiple autonomous processors simultaneously executing different instructions on different data. </a:t>
            </a:r>
          </a:p>
          <a:p>
            <a:pPr lvl="1"/>
            <a:r>
              <a:rPr lang="en-US" dirty="0" smtClean="0"/>
              <a:t>MIMD architectures include multicore and Warehouse-Scale Computers</a:t>
            </a:r>
          </a:p>
          <a:p>
            <a:pPr lvl="1"/>
            <a:r>
              <a:rPr lang="en-US" i="1" dirty="0" smtClean="0"/>
              <a:t>(Discuss after midterm)</a:t>
            </a:r>
          </a:p>
          <a:p>
            <a:endParaRPr lang="en-US" dirty="0"/>
          </a:p>
        </p:txBody>
      </p:sp>
      <p:sp>
        <p:nvSpPr>
          <p:cNvPr id="4" name="Date Placeholder 3"/>
          <p:cNvSpPr>
            <a:spLocks noGrp="1"/>
          </p:cNvSpPr>
          <p:nvPr>
            <p:ph type="dt" sz="half" idx="10"/>
          </p:nvPr>
        </p:nvSpPr>
        <p:spPr/>
        <p:txBody>
          <a:bodyPr/>
          <a:lstStyle/>
          <a:p>
            <a:fld id="{EE3D3809-D837-9341-8915-A242FD979DE9}"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
        <p:nvSpPr>
          <p:cNvPr id="8" name="Rectangle 7"/>
          <p:cNvSpPr/>
          <p:nvPr/>
        </p:nvSpPr>
        <p:spPr>
          <a:xfrm>
            <a:off x="1676400" y="1752600"/>
            <a:ext cx="2438400" cy="457200"/>
          </a:xfrm>
          <a:prstGeom prst="rect">
            <a:avLst/>
          </a:prstGeom>
          <a:solidFill>
            <a:srgbClr val="CCFC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Instruction Pool</a:t>
            </a:r>
            <a:endParaRPr lang="en-US" sz="2400" dirty="0">
              <a:solidFill>
                <a:schemeClr val="tx1"/>
              </a:solidFill>
            </a:endParaRPr>
          </a:p>
        </p:txBody>
      </p:sp>
      <p:sp>
        <p:nvSpPr>
          <p:cNvPr id="9" name="Rectangle 8"/>
          <p:cNvSpPr/>
          <p:nvPr/>
        </p:nvSpPr>
        <p:spPr>
          <a:xfrm>
            <a:off x="1828800" y="28956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0" name="Rectangle 9"/>
          <p:cNvSpPr/>
          <p:nvPr/>
        </p:nvSpPr>
        <p:spPr>
          <a:xfrm>
            <a:off x="2362200" y="35052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3" name="Rectangle 12"/>
          <p:cNvSpPr/>
          <p:nvPr/>
        </p:nvSpPr>
        <p:spPr>
          <a:xfrm>
            <a:off x="2895600" y="41910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4" name="Rectangle 13"/>
          <p:cNvSpPr/>
          <p:nvPr/>
        </p:nvSpPr>
        <p:spPr>
          <a:xfrm>
            <a:off x="3429000" y="48768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6" name="Rectangle 15"/>
          <p:cNvSpPr/>
          <p:nvPr/>
        </p:nvSpPr>
        <p:spPr>
          <a:xfrm rot="16200000">
            <a:off x="-304800" y="3962400"/>
            <a:ext cx="2590800" cy="457200"/>
          </a:xfrm>
          <a:prstGeom prst="rect">
            <a:avLst/>
          </a:prstGeom>
          <a:solidFill>
            <a:srgbClr val="CCCCFE"/>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Data Pool</a:t>
            </a:r>
            <a:endParaRPr lang="en-US" sz="2400" dirty="0">
              <a:solidFill>
                <a:srgbClr val="000000"/>
              </a:solidFill>
            </a:endParaRPr>
          </a:p>
        </p:txBody>
      </p:sp>
      <p:cxnSp>
        <p:nvCxnSpPr>
          <p:cNvPr id="18" name="Straight Arrow Connector 17"/>
          <p:cNvCxnSpPr>
            <a:endCxn id="9" idx="1"/>
          </p:cNvCxnSpPr>
          <p:nvPr/>
        </p:nvCxnSpPr>
        <p:spPr>
          <a:xfrm flipV="1">
            <a:off x="1219200" y="3086100"/>
            <a:ext cx="6096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0" idx="1"/>
          </p:cNvCxnSpPr>
          <p:nvPr/>
        </p:nvCxnSpPr>
        <p:spPr>
          <a:xfrm flipV="1">
            <a:off x="1219200" y="3695700"/>
            <a:ext cx="11430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3" idx="1"/>
          </p:cNvCxnSpPr>
          <p:nvPr/>
        </p:nvCxnSpPr>
        <p:spPr>
          <a:xfrm flipV="1">
            <a:off x="1219200" y="4381500"/>
            <a:ext cx="16764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4" idx="1"/>
          </p:cNvCxnSpPr>
          <p:nvPr/>
        </p:nvCxnSpPr>
        <p:spPr>
          <a:xfrm flipV="1">
            <a:off x="1219200" y="5067300"/>
            <a:ext cx="22098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9" idx="0"/>
          </p:cNvCxnSpPr>
          <p:nvPr/>
        </p:nvCxnSpPr>
        <p:spPr>
          <a:xfrm rot="5400000">
            <a:off x="1714500" y="2552700"/>
            <a:ext cx="685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1943100" y="2857500"/>
            <a:ext cx="12954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13" idx="0"/>
          </p:cNvCxnSpPr>
          <p:nvPr/>
        </p:nvCxnSpPr>
        <p:spPr>
          <a:xfrm rot="5400000">
            <a:off x="2133600" y="3200400"/>
            <a:ext cx="19812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14" idx="0"/>
          </p:cNvCxnSpPr>
          <p:nvPr/>
        </p:nvCxnSpPr>
        <p:spPr>
          <a:xfrm rot="5400000">
            <a:off x="2324100" y="3543300"/>
            <a:ext cx="26670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7979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lstStyle/>
          <a:p>
            <a:r>
              <a:rPr lang="en-US" dirty="0" smtClean="0"/>
              <a:t>Flynn* Taxonomy, 1966</a:t>
            </a:r>
            <a:endParaRPr lang="en-US" dirty="0"/>
          </a:p>
        </p:txBody>
      </p:sp>
      <p:sp>
        <p:nvSpPr>
          <p:cNvPr id="9" name="Content Placeholder 8"/>
          <p:cNvSpPr>
            <a:spLocks noGrp="1"/>
          </p:cNvSpPr>
          <p:nvPr>
            <p:ph idx="1"/>
          </p:nvPr>
        </p:nvSpPr>
        <p:spPr>
          <a:xfrm>
            <a:off x="457200" y="2976565"/>
            <a:ext cx="7543800" cy="3369735"/>
          </a:xfrm>
        </p:spPr>
        <p:txBody>
          <a:bodyPr>
            <a:normAutofit fontScale="70000" lnSpcReduction="20000"/>
          </a:bodyPr>
          <a:lstStyle/>
          <a:p>
            <a:r>
              <a:rPr lang="en-US" dirty="0" smtClean="0"/>
              <a:t>In 2013, SIMD and MIMD most common parallelism in architectures – usually both in same system!</a:t>
            </a:r>
          </a:p>
          <a:p>
            <a:r>
              <a:rPr lang="en-US" dirty="0" smtClean="0"/>
              <a:t>Most common parallel processing programming style: Single Program Multiple Data (“SPMD”)</a:t>
            </a:r>
          </a:p>
          <a:p>
            <a:pPr lvl="1"/>
            <a:r>
              <a:rPr lang="en-US" dirty="0" smtClean="0"/>
              <a:t>Single program that runs on all processors of a MIMD</a:t>
            </a:r>
          </a:p>
          <a:p>
            <a:pPr lvl="1"/>
            <a:r>
              <a:rPr lang="en-US" dirty="0" smtClean="0"/>
              <a:t>Cross-processor execution coordination through conditional expressions (thread parallelism after midterm )</a:t>
            </a:r>
          </a:p>
          <a:p>
            <a:r>
              <a:rPr lang="en-US" dirty="0" smtClean="0"/>
              <a:t>SIMD (aka hw-level </a:t>
            </a:r>
            <a:r>
              <a:rPr lang="en-US" i="1" dirty="0" smtClean="0"/>
              <a:t>data parallelism</a:t>
            </a:r>
            <a:r>
              <a:rPr lang="en-US" dirty="0" smtClean="0"/>
              <a:t>): specialized function units, for handling lock-step calculations involving arrays</a:t>
            </a:r>
          </a:p>
          <a:p>
            <a:pPr lvl="1"/>
            <a:r>
              <a:rPr lang="en-US" dirty="0" smtClean="0"/>
              <a:t>Scientific computing, signal processing, multimedia (audio/video processing)</a:t>
            </a:r>
            <a:endParaRPr lang="en-US" dirty="0"/>
          </a:p>
        </p:txBody>
      </p:sp>
      <p:sp>
        <p:nvSpPr>
          <p:cNvPr id="5" name="Date Placeholder 4"/>
          <p:cNvSpPr>
            <a:spLocks noGrp="1"/>
          </p:cNvSpPr>
          <p:nvPr>
            <p:ph type="dt" sz="half" idx="10"/>
          </p:nvPr>
        </p:nvSpPr>
        <p:spPr/>
        <p:txBody>
          <a:bodyPr/>
          <a:lstStyle/>
          <a:p>
            <a:fld id="{B91A921B-A341-064F-ADBC-392AD6F49F6D}" type="datetime1">
              <a:rPr lang="en-US" smtClean="0"/>
              <a:pPr/>
              <a:t>10/10/13</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41</a:t>
            </a:fld>
            <a:endParaRPr lang="en-US"/>
          </a:p>
        </p:txBody>
      </p:sp>
      <p:pic>
        <p:nvPicPr>
          <p:cNvPr id="11" name="Picture 4" descr="f07-06-P374493"/>
          <p:cNvPicPr>
            <a:picLocks noChangeAspect="1" noChangeArrowheads="1"/>
          </p:cNvPicPr>
          <p:nvPr/>
        </p:nvPicPr>
        <p:blipFill>
          <a:blip r:embed="rId2"/>
          <a:srcRect/>
          <a:stretch>
            <a:fillRect/>
          </a:stretch>
        </p:blipFill>
        <p:spPr bwMode="auto">
          <a:xfrm>
            <a:off x="0" y="956737"/>
            <a:ext cx="9158310" cy="2019829"/>
          </a:xfrm>
          <a:prstGeom prst="rect">
            <a:avLst/>
          </a:prstGeom>
          <a:noFill/>
          <a:ln w="9525">
            <a:noFill/>
            <a:miter lim="800000"/>
            <a:headEnd/>
            <a:tailEnd/>
          </a:ln>
        </p:spPr>
      </p:pic>
      <p:sp>
        <p:nvSpPr>
          <p:cNvPr id="10" name="Rectangle 9"/>
          <p:cNvSpPr/>
          <p:nvPr/>
        </p:nvSpPr>
        <p:spPr>
          <a:xfrm>
            <a:off x="5647266" y="1571096"/>
            <a:ext cx="3428997" cy="1346199"/>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529431" y="4812442"/>
            <a:ext cx="3044681" cy="2045558"/>
            <a:chOff x="6529431" y="4812442"/>
            <a:chExt cx="3044681" cy="2045558"/>
          </a:xfrm>
        </p:grpSpPr>
        <p:sp>
          <p:nvSpPr>
            <p:cNvPr id="12" name="TextBox 11"/>
            <p:cNvSpPr txBox="1"/>
            <p:nvPr/>
          </p:nvSpPr>
          <p:spPr>
            <a:xfrm>
              <a:off x="6529431" y="6019800"/>
              <a:ext cx="1776369" cy="646331"/>
            </a:xfrm>
            <a:prstGeom prst="rect">
              <a:avLst/>
            </a:prstGeom>
            <a:noFill/>
          </p:spPr>
          <p:txBody>
            <a:bodyPr wrap="square" rtlCol="0">
              <a:spAutoFit/>
            </a:bodyPr>
            <a:lstStyle/>
            <a:p>
              <a:r>
                <a:rPr lang="en-US" dirty="0" smtClean="0"/>
                <a:t>*Prof. Michael Flynn, Stanford</a:t>
              </a:r>
              <a:endParaRPr lang="en-US" dirty="0"/>
            </a:p>
          </p:txBody>
        </p:sp>
        <p:pic>
          <p:nvPicPr>
            <p:cNvPr id="13" name="Picture 12"/>
            <p:cNvPicPr>
              <a:picLocks noChangeAspect="1"/>
            </p:cNvPicPr>
            <p:nvPr/>
          </p:nvPicPr>
          <p:blipFill>
            <a:blip r:embed="rId3"/>
            <a:srcRect l="19636" t="5625"/>
            <a:stretch>
              <a:fillRect/>
            </a:stretch>
          </p:blipFill>
          <p:spPr>
            <a:xfrm>
              <a:off x="8077200" y="4812442"/>
              <a:ext cx="1496912" cy="2045558"/>
            </a:xfrm>
            <a:prstGeom prst="rect">
              <a:avLst/>
            </a:prstGeom>
          </p:spPr>
        </p:pic>
      </p:grpSp>
    </p:spTree>
    <p:extLst>
      <p:ext uri="{BB962C8B-B14F-4D97-AF65-F5344CB8AC3E}">
        <p14:creationId xmlns:p14="http://schemas.microsoft.com/office/powerpoint/2010/main" val="3177782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kinds of Data-Level Parallelism (DLP) </a:t>
            </a:r>
            <a:endParaRPr lang="en-US" dirty="0"/>
          </a:p>
        </p:txBody>
      </p:sp>
      <p:sp>
        <p:nvSpPr>
          <p:cNvPr id="3" name="Content Placeholder 2"/>
          <p:cNvSpPr>
            <a:spLocks noGrp="1"/>
          </p:cNvSpPr>
          <p:nvPr>
            <p:ph idx="1"/>
          </p:nvPr>
        </p:nvSpPr>
        <p:spPr/>
        <p:txBody>
          <a:bodyPr>
            <a:normAutofit/>
          </a:bodyPr>
          <a:lstStyle/>
          <a:p>
            <a:pPr lvl="1"/>
            <a:r>
              <a:rPr lang="en-US" dirty="0" smtClean="0"/>
              <a:t>Lots of data in memory that can be operated  on in parallel (e.g., adding together 2 arrays)</a:t>
            </a:r>
          </a:p>
          <a:p>
            <a:pPr lvl="1"/>
            <a:r>
              <a:rPr lang="en-US" dirty="0" smtClean="0"/>
              <a:t>Lots of data on many disks that can be operated on in parallel (e.g., searching for documents)</a:t>
            </a:r>
          </a:p>
          <a:p>
            <a:r>
              <a:rPr lang="en-US" dirty="0" smtClean="0"/>
              <a:t>2</a:t>
            </a:r>
            <a:r>
              <a:rPr lang="en-US" baseline="30000" dirty="0" smtClean="0"/>
              <a:t>nd</a:t>
            </a:r>
            <a:r>
              <a:rPr lang="en-US" dirty="0" smtClean="0"/>
              <a:t> lecture (and 1</a:t>
            </a:r>
            <a:r>
              <a:rPr lang="en-US" baseline="30000" dirty="0" smtClean="0"/>
              <a:t>st</a:t>
            </a:r>
            <a:r>
              <a:rPr lang="en-US" dirty="0" smtClean="0"/>
              <a:t> project) did DLP across 10s of servers and disks using MapReduce</a:t>
            </a:r>
          </a:p>
          <a:p>
            <a:r>
              <a:rPr lang="en-US" dirty="0" smtClean="0"/>
              <a:t>Today’s lecture (and 3</a:t>
            </a:r>
            <a:r>
              <a:rPr lang="en-US" baseline="30000" dirty="0" smtClean="0"/>
              <a:t>rd</a:t>
            </a:r>
            <a:r>
              <a:rPr lang="en-US" dirty="0" smtClean="0"/>
              <a:t> project) does Data-Level Parallelism (DLP) in memory</a:t>
            </a:r>
          </a:p>
        </p:txBody>
      </p:sp>
      <p:sp>
        <p:nvSpPr>
          <p:cNvPr id="4" name="Date Placeholder 3"/>
          <p:cNvSpPr>
            <a:spLocks noGrp="1"/>
          </p:cNvSpPr>
          <p:nvPr>
            <p:ph type="dt" sz="half" idx="10"/>
          </p:nvPr>
        </p:nvSpPr>
        <p:spPr/>
        <p:txBody>
          <a:bodyPr/>
          <a:lstStyle/>
          <a:p>
            <a:fld id="{A442FA5C-C3EE-9644-B84B-D9EE915DD2AE}"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extLst>
      <p:ext uri="{BB962C8B-B14F-4D97-AF65-F5344CB8AC3E}">
        <p14:creationId xmlns:p14="http://schemas.microsoft.com/office/powerpoint/2010/main" val="41457789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65000"/>
                  </a:schemeClr>
                </a:solidFill>
              </a:rPr>
              <a:t>Review</a:t>
            </a:r>
          </a:p>
          <a:p>
            <a:r>
              <a:rPr lang="en-US" dirty="0" smtClean="0">
                <a:solidFill>
                  <a:schemeClr val="bg1">
                    <a:lumMod val="65000"/>
                  </a:schemeClr>
                </a:solidFill>
              </a:rPr>
              <a:t>Cache Performance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Parallel Processing</a:t>
            </a:r>
          </a:p>
          <a:p>
            <a:r>
              <a:rPr lang="en-US" dirty="0" smtClean="0">
                <a:solidFill>
                  <a:schemeClr val="bg1">
                    <a:lumMod val="65000"/>
                  </a:schemeClr>
                </a:solidFill>
              </a:rPr>
              <a:t>Technology Break</a:t>
            </a:r>
          </a:p>
          <a:p>
            <a:r>
              <a:rPr lang="en-US" dirty="0" smtClean="0"/>
              <a:t>Amdahl’s Law</a:t>
            </a:r>
          </a:p>
          <a:p>
            <a:r>
              <a:rPr lang="en-US" dirty="0" smtClean="0">
                <a:solidFill>
                  <a:schemeClr val="bg1">
                    <a:lumMod val="65000"/>
                  </a:schemeClr>
                </a:solidFill>
              </a:rPr>
              <a:t>SIMD</a:t>
            </a:r>
          </a:p>
          <a:p>
            <a:r>
              <a:rPr lang="en-US" dirty="0" smtClean="0">
                <a:solidFill>
                  <a:schemeClr val="bg1">
                    <a:lumMod val="65000"/>
                  </a:schemeClr>
                </a:solidFill>
              </a:rPr>
              <a:t>And in Conclusion, …</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32960659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a:xfrm>
            <a:off x="457200" y="274638"/>
            <a:ext cx="8484766" cy="1143000"/>
          </a:xfrm>
        </p:spPr>
        <p:txBody>
          <a:bodyPr>
            <a:normAutofit fontScale="90000"/>
          </a:bodyPr>
          <a:lstStyle/>
          <a:p>
            <a:r>
              <a:rPr lang="en-US" dirty="0" smtClean="0"/>
              <a:t>Big Idea: Amdahl’s (Heartbreaking) </a:t>
            </a:r>
            <a:r>
              <a:rPr lang="en-US" dirty="0"/>
              <a:t>Law</a:t>
            </a:r>
          </a:p>
        </p:txBody>
      </p:sp>
      <p:sp>
        <p:nvSpPr>
          <p:cNvPr id="1907715" name="Rectangle 3"/>
          <p:cNvSpPr>
            <a:spLocks noGrp="1" noChangeArrowheads="1"/>
          </p:cNvSpPr>
          <p:nvPr>
            <p:ph type="body" idx="1"/>
          </p:nvPr>
        </p:nvSpPr>
        <p:spPr>
          <a:xfrm>
            <a:off x="533400" y="1354658"/>
            <a:ext cx="8153400" cy="415925"/>
          </a:xfrm>
        </p:spPr>
        <p:txBody>
          <a:bodyPr>
            <a:normAutofit fontScale="77500" lnSpcReduction="20000"/>
          </a:bodyPr>
          <a:lstStyle/>
          <a:p>
            <a:r>
              <a:rPr lang="en-US"/>
              <a:t>Speedup due to enhancement E is</a:t>
            </a:r>
          </a:p>
        </p:txBody>
      </p:sp>
      <p:grpSp>
        <p:nvGrpSpPr>
          <p:cNvPr id="2" name="Group 4"/>
          <p:cNvGrpSpPr>
            <a:grpSpLocks/>
          </p:cNvGrpSpPr>
          <p:nvPr/>
        </p:nvGrpSpPr>
        <p:grpSpPr bwMode="auto">
          <a:xfrm>
            <a:off x="1905000" y="1811858"/>
            <a:ext cx="5181600" cy="873125"/>
            <a:chOff x="336" y="960"/>
            <a:chExt cx="3264" cy="550"/>
          </a:xfrm>
        </p:grpSpPr>
        <p:sp>
          <p:nvSpPr>
            <p:cNvPr id="1907717" name="Rectangle 5"/>
            <p:cNvSpPr>
              <a:spLocks noChangeArrowheads="1"/>
            </p:cNvSpPr>
            <p:nvPr/>
          </p:nvSpPr>
          <p:spPr bwMode="auto">
            <a:xfrm>
              <a:off x="336" y="1104"/>
              <a:ext cx="3072" cy="265"/>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a:t>
              </a:r>
              <a:r>
                <a:rPr lang="en-US" sz="2400" dirty="0" smtClean="0">
                  <a:solidFill>
                    <a:schemeClr val="tx1"/>
                  </a:solidFill>
                </a:rPr>
                <a:t>     -</a:t>
              </a:r>
              <a:r>
                <a:rPr lang="en-US" sz="2400" dirty="0">
                  <a:solidFill>
                    <a:schemeClr val="tx1"/>
                  </a:solidFill>
                </a:rPr>
                <a:t>---------------------  </a:t>
              </a:r>
            </a:p>
          </p:txBody>
        </p:sp>
        <p:sp>
          <p:nvSpPr>
            <p:cNvPr id="1907718" name="Rectangle 6"/>
            <p:cNvSpPr>
              <a:spLocks noChangeArrowheads="1"/>
            </p:cNvSpPr>
            <p:nvPr/>
          </p:nvSpPr>
          <p:spPr bwMode="auto">
            <a:xfrm>
              <a:off x="1824" y="960"/>
              <a:ext cx="1776" cy="26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a:solidFill>
                    <a:schemeClr val="tx1"/>
                  </a:solidFill>
                </a:rPr>
                <a:t>Exec time w/o E</a:t>
              </a:r>
            </a:p>
          </p:txBody>
        </p:sp>
        <p:sp>
          <p:nvSpPr>
            <p:cNvPr id="1907719" name="Rectangle 7"/>
            <p:cNvSpPr>
              <a:spLocks noChangeArrowheads="1"/>
            </p:cNvSpPr>
            <p:nvPr/>
          </p:nvSpPr>
          <p:spPr bwMode="auto">
            <a:xfrm>
              <a:off x="1824" y="1248"/>
              <a:ext cx="1728" cy="26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a:solidFill>
                    <a:schemeClr val="tx1"/>
                  </a:solidFill>
                </a:rPr>
                <a:t>Exec time w/ E </a:t>
              </a:r>
            </a:p>
          </p:txBody>
        </p:sp>
      </p:grpSp>
      <p:sp>
        <p:nvSpPr>
          <p:cNvPr id="1907720" name="Rectangle 8"/>
          <p:cNvSpPr>
            <a:spLocks noChangeArrowheads="1"/>
          </p:cNvSpPr>
          <p:nvPr/>
        </p:nvSpPr>
        <p:spPr bwMode="auto">
          <a:xfrm>
            <a:off x="9207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1" name="Rectangle 9" descr="Light downward diagonal"/>
          <p:cNvSpPr>
            <a:spLocks noChangeArrowheads="1"/>
          </p:cNvSpPr>
          <p:nvPr/>
        </p:nvSpPr>
        <p:spPr bwMode="auto">
          <a:xfrm>
            <a:off x="1987550" y="4270896"/>
            <a:ext cx="10541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907722" name="Rectangle 10"/>
          <p:cNvSpPr>
            <a:spLocks noChangeArrowheads="1"/>
          </p:cNvSpPr>
          <p:nvPr/>
        </p:nvSpPr>
        <p:spPr bwMode="auto">
          <a:xfrm>
            <a:off x="30543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3" name="Rectangle 11"/>
          <p:cNvSpPr>
            <a:spLocks noChangeArrowheads="1"/>
          </p:cNvSpPr>
          <p:nvPr/>
        </p:nvSpPr>
        <p:spPr bwMode="auto">
          <a:xfrm>
            <a:off x="51879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4" name="Rectangle 12" descr="Light downward diagonal"/>
          <p:cNvSpPr>
            <a:spLocks noChangeArrowheads="1"/>
          </p:cNvSpPr>
          <p:nvPr/>
        </p:nvSpPr>
        <p:spPr bwMode="auto">
          <a:xfrm>
            <a:off x="6254750" y="4270896"/>
            <a:ext cx="5969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907725" name="Rectangle 13"/>
          <p:cNvSpPr>
            <a:spLocks noChangeArrowheads="1"/>
          </p:cNvSpPr>
          <p:nvPr/>
        </p:nvSpPr>
        <p:spPr bwMode="auto">
          <a:xfrm>
            <a:off x="68643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6" name="Line 14"/>
          <p:cNvSpPr>
            <a:spLocks noChangeShapeType="1"/>
          </p:cNvSpPr>
          <p:nvPr/>
        </p:nvSpPr>
        <p:spPr bwMode="auto">
          <a:xfrm>
            <a:off x="4362450" y="4493146"/>
            <a:ext cx="495300" cy="0"/>
          </a:xfrm>
          <a:prstGeom prst="line">
            <a:avLst/>
          </a:prstGeom>
          <a:noFill/>
          <a:ln w="38100" cmpd="dbl">
            <a:solidFill>
              <a:schemeClr val="tx1"/>
            </a:solidFill>
            <a:round/>
            <a:headEnd/>
            <a:tailEnd type="triangle" w="med" len="med"/>
          </a:ln>
          <a:effectLst/>
        </p:spPr>
        <p:txBody>
          <a:bodyPr wrap="none" anchor="ctr"/>
          <a:lstStyle/>
          <a:p>
            <a:endParaRPr lang="en-US"/>
          </a:p>
        </p:txBody>
      </p:sp>
      <p:sp>
        <p:nvSpPr>
          <p:cNvPr id="1907730" name="Rectangle 18"/>
          <p:cNvSpPr>
            <a:spLocks noChangeArrowheads="1"/>
          </p:cNvSpPr>
          <p:nvPr/>
        </p:nvSpPr>
        <p:spPr bwMode="auto">
          <a:xfrm>
            <a:off x="533400" y="2802458"/>
            <a:ext cx="8153400" cy="115929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SzPct val="100000"/>
              <a:buFont typeface="Arial"/>
              <a:buChar char="•"/>
            </a:pPr>
            <a:r>
              <a:rPr lang="en-US" sz="2400" dirty="0">
                <a:solidFill>
                  <a:schemeClr val="tx1"/>
                </a:solidFill>
              </a:rPr>
              <a:t>Suppose that enhancement E accelerates a fraction F   (F &lt;1) of the task by a factor S (S&gt;1) and the remainder of the task is unaffected</a:t>
            </a:r>
          </a:p>
        </p:txBody>
      </p:sp>
      <p:sp>
        <p:nvSpPr>
          <p:cNvPr id="1907731" name="Rectangle 19"/>
          <p:cNvSpPr>
            <a:spLocks noChangeArrowheads="1"/>
          </p:cNvSpPr>
          <p:nvPr/>
        </p:nvSpPr>
        <p:spPr bwMode="auto">
          <a:xfrm>
            <a:off x="533400" y="5393258"/>
            <a:ext cx="8153400" cy="420628"/>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smtClean="0">
                <a:solidFill>
                  <a:schemeClr val="tx1"/>
                </a:solidFill>
              </a:rPr>
              <a:t>Execution Time </a:t>
            </a:r>
            <a:r>
              <a:rPr lang="en-US" sz="2400" dirty="0" err="1">
                <a:solidFill>
                  <a:schemeClr val="tx1"/>
                </a:solidFill>
              </a:rPr>
              <a:t>w</a:t>
            </a:r>
            <a:r>
              <a:rPr lang="en-US" sz="2400" dirty="0">
                <a:solidFill>
                  <a:schemeClr val="tx1"/>
                </a:solidFill>
              </a:rPr>
              <a:t>/ E  </a:t>
            </a:r>
            <a:r>
              <a:rPr lang="en-US" sz="2400" dirty="0" smtClean="0">
                <a:solidFill>
                  <a:schemeClr val="tx1"/>
                </a:solidFill>
              </a:rPr>
              <a:t>=</a:t>
            </a:r>
            <a:endParaRPr lang="en-US" sz="2400" dirty="0">
              <a:solidFill>
                <a:schemeClr val="tx1"/>
              </a:solidFill>
            </a:endParaRPr>
          </a:p>
        </p:txBody>
      </p:sp>
      <p:sp>
        <p:nvSpPr>
          <p:cNvPr id="1907732" name="Rectangle 20"/>
          <p:cNvSpPr>
            <a:spLocks noChangeArrowheads="1"/>
          </p:cNvSpPr>
          <p:nvPr/>
        </p:nvSpPr>
        <p:spPr bwMode="auto">
          <a:xfrm>
            <a:off x="1591711" y="6002858"/>
            <a:ext cx="7416800" cy="420628"/>
          </a:xfrm>
          <a:prstGeom prst="rect">
            <a:avLst/>
          </a:prstGeom>
          <a:noFill/>
          <a:ln w="12700">
            <a:noFill/>
            <a:miter lim="800000"/>
            <a:headEnd/>
            <a:tailEnd/>
          </a:ln>
          <a:effectLst/>
        </p:spPr>
        <p:txBody>
          <a:bodyPr wrap="square"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a:t>
            </a:r>
            <a:r>
              <a:rPr lang="en-US" sz="2400" dirty="0" smtClean="0">
                <a:solidFill>
                  <a:schemeClr val="tx1"/>
                </a:solidFill>
              </a:rPr>
              <a:t>E  =</a:t>
            </a:r>
            <a:endParaRPr lang="en-US" sz="2400" dirty="0">
              <a:solidFill>
                <a:schemeClr val="tx1"/>
              </a:solidFill>
            </a:endParaRPr>
          </a:p>
        </p:txBody>
      </p:sp>
      <p:sp>
        <p:nvSpPr>
          <p:cNvPr id="1907733" name="Oval 21"/>
          <p:cNvSpPr>
            <a:spLocks noChangeArrowheads="1"/>
          </p:cNvSpPr>
          <p:nvPr/>
        </p:nvSpPr>
        <p:spPr bwMode="auto">
          <a:xfrm>
            <a:off x="6400800" y="5317058"/>
            <a:ext cx="152400" cy="76200"/>
          </a:xfrm>
          <a:prstGeom prst="ellipse">
            <a:avLst/>
          </a:prstGeom>
          <a:noFill/>
          <a:ln w="12700">
            <a:noFill/>
            <a:round/>
            <a:headEnd/>
            <a:tailEnd/>
          </a:ln>
          <a:effectLst/>
        </p:spPr>
        <p:txBody>
          <a:bodyPr wrap="none" anchor="ctr"/>
          <a:lstStyle/>
          <a:p>
            <a:endParaRPr lang="en-US"/>
          </a:p>
        </p:txBody>
      </p:sp>
      <p:sp>
        <p:nvSpPr>
          <p:cNvPr id="1907734" name="Oval 22"/>
          <p:cNvSpPr>
            <a:spLocks noChangeArrowheads="1"/>
          </p:cNvSpPr>
          <p:nvPr/>
        </p:nvSpPr>
        <p:spPr bwMode="auto">
          <a:xfrm>
            <a:off x="7315200" y="5317058"/>
            <a:ext cx="152400" cy="76200"/>
          </a:xfrm>
          <a:prstGeom prst="ellipse">
            <a:avLst/>
          </a:prstGeom>
          <a:noFill/>
          <a:ln w="12700">
            <a:noFill/>
            <a:round/>
            <a:headEnd/>
            <a:tailEnd/>
          </a:ln>
          <a:effectLst/>
        </p:spPr>
        <p:txBody>
          <a:bodyPr wrap="none" anchor="ctr"/>
          <a:lstStyle/>
          <a:p>
            <a:endParaRPr lang="en-US"/>
          </a:p>
        </p:txBody>
      </p:sp>
      <p:sp>
        <p:nvSpPr>
          <p:cNvPr id="23" name="Date Placeholder 22"/>
          <p:cNvSpPr>
            <a:spLocks noGrp="1"/>
          </p:cNvSpPr>
          <p:nvPr>
            <p:ph type="dt" sz="half" idx="10"/>
          </p:nvPr>
        </p:nvSpPr>
        <p:spPr/>
        <p:txBody>
          <a:bodyPr/>
          <a:lstStyle/>
          <a:p>
            <a:fld id="{9D8D9331-6ADF-AD4C-9E8D-31E7F04DDEF0}" type="datetime1">
              <a:rPr lang="en-US" smtClean="0"/>
              <a:pPr/>
              <a:t>10/10/13</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44</a:t>
            </a:fld>
            <a:endParaRPr lang="en-US" dirty="0"/>
          </a:p>
        </p:txBody>
      </p:sp>
      <p:sp>
        <p:nvSpPr>
          <p:cNvPr id="25" name="Footer Placeholder 24"/>
          <p:cNvSpPr>
            <a:spLocks noGrp="1"/>
          </p:cNvSpPr>
          <p:nvPr>
            <p:ph type="ftr" sz="quarter" idx="11"/>
          </p:nvPr>
        </p:nvSpPr>
        <p:spPr/>
        <p:txBody>
          <a:bodyPr/>
          <a:lstStyle/>
          <a:p>
            <a:r>
              <a:rPr lang="en-US" dirty="0" smtClean="0"/>
              <a:t>Fall 2013 -- Lecture #14</a:t>
            </a:r>
            <a:endParaRPr lang="en-US" dirty="0"/>
          </a:p>
        </p:txBody>
      </p:sp>
      <p:grpSp>
        <p:nvGrpSpPr>
          <p:cNvPr id="3" name="Group 26"/>
          <p:cNvGrpSpPr/>
          <p:nvPr/>
        </p:nvGrpSpPr>
        <p:grpSpPr>
          <a:xfrm>
            <a:off x="3589634" y="4639195"/>
            <a:ext cx="4843393" cy="1200405"/>
            <a:chOff x="3589634" y="4639195"/>
            <a:chExt cx="4843393" cy="1200405"/>
          </a:xfrm>
        </p:grpSpPr>
        <p:cxnSp>
          <p:nvCxnSpPr>
            <p:cNvPr id="46" name="Straight Arrow Connector 45"/>
            <p:cNvCxnSpPr>
              <a:stCxn id="1907725" idx="2"/>
            </p:cNvCxnSpPr>
            <p:nvPr/>
          </p:nvCxnSpPr>
          <p:spPr>
            <a:xfrm rot="5400000">
              <a:off x="6949654" y="5037400"/>
              <a:ext cx="839950" cy="435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907723" idx="2"/>
            </p:cNvCxnSpPr>
            <p:nvPr/>
          </p:nvCxnSpPr>
          <p:spPr>
            <a:xfrm rot="16200000" flipH="1">
              <a:off x="6020741" y="4333454"/>
              <a:ext cx="839947" cy="145142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589634" y="5377935"/>
              <a:ext cx="4843393" cy="461665"/>
            </a:xfrm>
            <a:prstGeom prst="rect">
              <a:avLst/>
            </a:prstGeom>
          </p:spPr>
          <p:txBody>
            <a:bodyPr wrap="none">
              <a:spAutoFit/>
            </a:bodyPr>
            <a:lstStyle/>
            <a:p>
              <a:pPr marL="287338" indent="-287338" algn="ctr">
                <a:spcBef>
                  <a:spcPct val="30000"/>
                </a:spcBef>
                <a:buClr>
                  <a:schemeClr val="accent1"/>
                </a:buClr>
                <a:buSzPct val="75000"/>
                <a:buFont typeface="Wingdings" pitchFamily="2" charset="2"/>
                <a:buNone/>
              </a:pPr>
              <a:r>
                <a:rPr lang="en-US" sz="2400" dirty="0" smtClean="0"/>
                <a:t>Execution Time w/o E  </a:t>
              </a:r>
              <a:r>
                <a:rPr lang="en-US" sz="2400" b="1" dirty="0" err="1" smtClean="0">
                  <a:sym typeface="Symbol" pitchFamily="18" charset="2"/>
                </a:rPr>
                <a:t></a:t>
              </a:r>
              <a:r>
                <a:rPr lang="en-US" sz="2400" dirty="0" smtClean="0"/>
                <a:t>  [ (1-F) + </a:t>
              </a:r>
              <a:r>
                <a:rPr lang="en-US" sz="2400" dirty="0" smtClean="0">
                  <a:solidFill>
                    <a:srgbClr val="FF0000"/>
                  </a:solidFill>
                </a:rPr>
                <a:t>F/S</a:t>
              </a:r>
              <a:r>
                <a:rPr lang="en-US" sz="2400" dirty="0" smtClean="0"/>
                <a:t>] </a:t>
              </a:r>
              <a:endParaRPr lang="en-US" sz="2400" dirty="0"/>
            </a:p>
          </p:txBody>
        </p:sp>
      </p:grpSp>
      <p:sp>
        <p:nvSpPr>
          <p:cNvPr id="28" name="Rectangle 27"/>
          <p:cNvSpPr/>
          <p:nvPr/>
        </p:nvSpPr>
        <p:spPr>
          <a:xfrm>
            <a:off x="3795677" y="5970601"/>
            <a:ext cx="2189271" cy="461665"/>
          </a:xfrm>
          <a:prstGeom prst="rect">
            <a:avLst/>
          </a:prstGeom>
        </p:spPr>
        <p:txBody>
          <a:bodyPr wrap="none">
            <a:spAutoFit/>
          </a:bodyPr>
          <a:lstStyle/>
          <a:p>
            <a:pPr marL="287338" indent="-287338">
              <a:spcBef>
                <a:spcPct val="30000"/>
              </a:spcBef>
              <a:buClr>
                <a:schemeClr val="accent1"/>
              </a:buClr>
              <a:buSzPct val="75000"/>
              <a:buFont typeface="Wingdings" pitchFamily="2" charset="2"/>
              <a:buNone/>
            </a:pPr>
            <a:r>
              <a:rPr lang="en-US" sz="2400" dirty="0" smtClean="0"/>
              <a:t>1 / [ (1-F) + F/S ]</a:t>
            </a:r>
            <a:endParaRPr lang="en-US" sz="2400" dirty="0"/>
          </a:p>
        </p:txBody>
      </p:sp>
      <p:grpSp>
        <p:nvGrpSpPr>
          <p:cNvPr id="4" name="Group 44"/>
          <p:cNvGrpSpPr/>
          <p:nvPr/>
        </p:nvGrpSpPr>
        <p:grpSpPr>
          <a:xfrm>
            <a:off x="2503714" y="4209143"/>
            <a:ext cx="6459764" cy="1279070"/>
            <a:chOff x="2503714" y="4209143"/>
            <a:chExt cx="6459764" cy="1279070"/>
          </a:xfrm>
        </p:grpSpPr>
        <p:grpSp>
          <p:nvGrpSpPr>
            <p:cNvPr id="5" name="Group 37"/>
            <p:cNvGrpSpPr/>
            <p:nvPr/>
          </p:nvGrpSpPr>
          <p:grpSpPr>
            <a:xfrm>
              <a:off x="7909378" y="4704510"/>
              <a:ext cx="1054100" cy="783703"/>
              <a:chOff x="7909378" y="4704510"/>
              <a:chExt cx="1054100" cy="783703"/>
            </a:xfrm>
          </p:grpSpPr>
          <p:sp>
            <p:nvSpPr>
              <p:cNvPr id="33" name="Rectangle 9" descr="Light downward diagonal"/>
              <p:cNvSpPr>
                <a:spLocks noChangeArrowheads="1"/>
              </p:cNvSpPr>
              <p:nvPr/>
            </p:nvSpPr>
            <p:spPr bwMode="auto">
              <a:xfrm>
                <a:off x="7909378" y="4704510"/>
                <a:ext cx="10541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34" name="Rectangle 12" descr="Light downward diagonal"/>
              <p:cNvSpPr>
                <a:spLocks noChangeArrowheads="1"/>
              </p:cNvSpPr>
              <p:nvPr/>
            </p:nvSpPr>
            <p:spPr bwMode="auto">
              <a:xfrm>
                <a:off x="8185150" y="5067367"/>
                <a:ext cx="5969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cxnSp>
            <p:nvCxnSpPr>
              <p:cNvPr id="36" name="Straight Arrow Connector 35"/>
              <p:cNvCxnSpPr/>
              <p:nvPr/>
            </p:nvCxnSpPr>
            <p:spPr>
              <a:xfrm rot="5400000">
                <a:off x="7901216" y="5225143"/>
                <a:ext cx="390071" cy="1360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Curved Connector 39"/>
            <p:cNvCxnSpPr>
              <a:endCxn id="33" idx="1"/>
            </p:cNvCxnSpPr>
            <p:nvPr/>
          </p:nvCxnSpPr>
          <p:spPr>
            <a:xfrm>
              <a:off x="2503714" y="4209143"/>
              <a:ext cx="5405664" cy="679517"/>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hape 41"/>
            <p:cNvCxnSpPr>
              <a:stCxn id="1907724" idx="0"/>
              <a:endCxn id="34" idx="2"/>
            </p:cNvCxnSpPr>
            <p:nvPr/>
          </p:nvCxnSpPr>
          <p:spPr>
            <a:xfrm rot="16200000" flipH="1">
              <a:off x="6936014" y="3888081"/>
              <a:ext cx="1164771" cy="1930400"/>
            </a:xfrm>
            <a:prstGeom prst="curvedConnector5">
              <a:avLst>
                <a:gd name="adj1" fmla="val -19626"/>
                <a:gd name="adj2" fmla="val 129887"/>
                <a:gd name="adj3" fmla="val 119626"/>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94347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p:txBody>
          <a:bodyPr/>
          <a:lstStyle/>
          <a:p>
            <a:r>
              <a:rPr lang="en-US" dirty="0" smtClean="0"/>
              <a:t>Big Idea: Amdahl’s </a:t>
            </a:r>
            <a:r>
              <a:rPr lang="en-US" dirty="0"/>
              <a:t>Law</a:t>
            </a:r>
          </a:p>
        </p:txBody>
      </p:sp>
      <p:sp>
        <p:nvSpPr>
          <p:cNvPr id="23" name="Date Placeholder 22"/>
          <p:cNvSpPr>
            <a:spLocks noGrp="1"/>
          </p:cNvSpPr>
          <p:nvPr>
            <p:ph type="dt" sz="half" idx="10"/>
          </p:nvPr>
        </p:nvSpPr>
        <p:spPr/>
        <p:txBody>
          <a:bodyPr/>
          <a:lstStyle/>
          <a:p>
            <a:fld id="{F2F12F5C-4491-B945-9F86-016B122D81E7}" type="datetime1">
              <a:rPr lang="en-US" smtClean="0"/>
              <a:pPr/>
              <a:t>10/10/13</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45</a:t>
            </a:fld>
            <a:endParaRPr lang="en-US" dirty="0"/>
          </a:p>
        </p:txBody>
      </p:sp>
      <p:sp>
        <p:nvSpPr>
          <p:cNvPr id="25" name="Footer Placeholder 24"/>
          <p:cNvSpPr>
            <a:spLocks noGrp="1"/>
          </p:cNvSpPr>
          <p:nvPr>
            <p:ph type="ftr" sz="quarter" idx="11"/>
          </p:nvPr>
        </p:nvSpPr>
        <p:spPr/>
        <p:txBody>
          <a:bodyPr/>
          <a:lstStyle/>
          <a:p>
            <a:r>
              <a:rPr lang="en-US" dirty="0" smtClean="0"/>
              <a:t>Fall 2013 -- Lecture #13</a:t>
            </a:r>
            <a:endParaRPr lang="en-US" dirty="0"/>
          </a:p>
        </p:txBody>
      </p:sp>
      <p:sp>
        <p:nvSpPr>
          <p:cNvPr id="26" name="Content Placeholder 25"/>
          <p:cNvSpPr>
            <a:spLocks noGrp="1"/>
          </p:cNvSpPr>
          <p:nvPr>
            <p:ph idx="1"/>
          </p:nvPr>
        </p:nvSpPr>
        <p:spPr>
          <a:xfrm>
            <a:off x="914391" y="1600200"/>
            <a:ext cx="8229600" cy="4140200"/>
          </a:xfrm>
        </p:spPr>
        <p:txBody>
          <a:bodyPr/>
          <a:lstStyle/>
          <a:p>
            <a:pPr>
              <a:buNone/>
            </a:pPr>
            <a:r>
              <a:rPr lang="en-US" dirty="0" smtClean="0"/>
              <a:t>Speedup  =</a:t>
            </a:r>
          </a:p>
          <a:p>
            <a:pPr>
              <a:buNone/>
            </a:pPr>
            <a:endParaRPr lang="en-US" dirty="0" smtClean="0"/>
          </a:p>
          <a:p>
            <a:pPr>
              <a:buNone/>
            </a:pPr>
            <a:endParaRPr lang="en-US" dirty="0" smtClean="0"/>
          </a:p>
          <a:p>
            <a:pPr>
              <a:buNone/>
            </a:pPr>
            <a:endParaRPr lang="en-US" dirty="0" smtClean="0"/>
          </a:p>
          <a:p>
            <a:pPr>
              <a:buNone/>
            </a:pPr>
            <a:r>
              <a:rPr lang="en-US" dirty="0" smtClean="0"/>
              <a:t>Example: the execution time of half of the program can be accelerated by a factor of 2.</a:t>
            </a:r>
            <a:br>
              <a:rPr lang="en-US" dirty="0" smtClean="0"/>
            </a:br>
            <a:r>
              <a:rPr lang="en-US" dirty="0" smtClean="0"/>
              <a:t>What is the program speed-up overall?</a:t>
            </a:r>
          </a:p>
          <a:p>
            <a:pPr>
              <a:buNone/>
            </a:pPr>
            <a:endParaRPr lang="en-US" dirty="0" smtClean="0"/>
          </a:p>
          <a:p>
            <a:pPr>
              <a:buNone/>
            </a:pPr>
            <a:endParaRPr lang="en-US" dirty="0"/>
          </a:p>
        </p:txBody>
      </p:sp>
    </p:spTree>
    <p:extLst>
      <p:ext uri="{BB962C8B-B14F-4D97-AF65-F5344CB8AC3E}">
        <p14:creationId xmlns:p14="http://schemas.microsoft.com/office/powerpoint/2010/main" val="1113144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p:txBody>
          <a:bodyPr/>
          <a:lstStyle/>
          <a:p>
            <a:r>
              <a:rPr lang="en-US" dirty="0" smtClean="0"/>
              <a:t>Big Idea: Amdahl’s </a:t>
            </a:r>
            <a:r>
              <a:rPr lang="en-US" dirty="0"/>
              <a:t>Law</a:t>
            </a:r>
          </a:p>
        </p:txBody>
      </p:sp>
      <p:sp>
        <p:nvSpPr>
          <p:cNvPr id="23" name="Date Placeholder 22"/>
          <p:cNvSpPr>
            <a:spLocks noGrp="1"/>
          </p:cNvSpPr>
          <p:nvPr>
            <p:ph type="dt" sz="half" idx="10"/>
          </p:nvPr>
        </p:nvSpPr>
        <p:spPr/>
        <p:txBody>
          <a:bodyPr/>
          <a:lstStyle/>
          <a:p>
            <a:fld id="{583A102A-3E6A-9A47-8D6E-1422316F6C7B}" type="datetime1">
              <a:rPr lang="en-US" smtClean="0"/>
              <a:pPr/>
              <a:t>10/10/13</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46</a:t>
            </a:fld>
            <a:endParaRPr lang="en-US" dirty="0"/>
          </a:p>
        </p:txBody>
      </p:sp>
      <p:sp>
        <p:nvSpPr>
          <p:cNvPr id="25" name="Footer Placeholder 24"/>
          <p:cNvSpPr>
            <a:spLocks noGrp="1"/>
          </p:cNvSpPr>
          <p:nvPr>
            <p:ph type="ftr" sz="quarter" idx="11"/>
          </p:nvPr>
        </p:nvSpPr>
        <p:spPr/>
        <p:txBody>
          <a:bodyPr/>
          <a:lstStyle/>
          <a:p>
            <a:r>
              <a:rPr lang="en-US" dirty="0" smtClean="0"/>
              <a:t>Fall 2013 -- Lecture #13</a:t>
            </a:r>
            <a:endParaRPr lang="en-US" dirty="0"/>
          </a:p>
        </p:txBody>
      </p:sp>
      <p:sp>
        <p:nvSpPr>
          <p:cNvPr id="26" name="Content Placeholder 25"/>
          <p:cNvSpPr>
            <a:spLocks noGrp="1"/>
          </p:cNvSpPr>
          <p:nvPr>
            <p:ph idx="1"/>
          </p:nvPr>
        </p:nvSpPr>
        <p:spPr>
          <a:xfrm>
            <a:off x="914391" y="1600200"/>
            <a:ext cx="8229600" cy="4140200"/>
          </a:xfrm>
        </p:spPr>
        <p:txBody>
          <a:bodyPr/>
          <a:lstStyle/>
          <a:p>
            <a:pPr>
              <a:buNone/>
            </a:pPr>
            <a:r>
              <a:rPr lang="en-US" dirty="0" smtClean="0"/>
              <a:t>Speedup  =                       1</a:t>
            </a:r>
          </a:p>
          <a:p>
            <a:pPr>
              <a:buNone/>
            </a:pPr>
            <a:endParaRPr lang="en-US" dirty="0" smtClean="0"/>
          </a:p>
          <a:p>
            <a:pPr>
              <a:buNone/>
            </a:pPr>
            <a:endParaRPr lang="en-US" dirty="0" smtClean="0"/>
          </a:p>
          <a:p>
            <a:pPr>
              <a:buNone/>
            </a:pPr>
            <a:endParaRPr lang="en-US" dirty="0" smtClean="0"/>
          </a:p>
          <a:p>
            <a:pPr>
              <a:buNone/>
            </a:pPr>
            <a:r>
              <a:rPr lang="en-US" dirty="0" smtClean="0"/>
              <a:t>Example: the execution time of half of the program can be accelerated by a factor of 2.</a:t>
            </a:r>
            <a:br>
              <a:rPr lang="en-US" dirty="0" smtClean="0"/>
            </a:br>
            <a:r>
              <a:rPr lang="en-US" dirty="0" smtClean="0"/>
              <a:t>What is the program speed-up overall?</a:t>
            </a:r>
          </a:p>
          <a:p>
            <a:pPr>
              <a:buNone/>
            </a:pPr>
            <a:endParaRPr lang="en-US" dirty="0" smtClean="0"/>
          </a:p>
          <a:p>
            <a:pPr>
              <a:buNone/>
            </a:pPr>
            <a:endParaRPr lang="en-US" dirty="0"/>
          </a:p>
        </p:txBody>
      </p:sp>
      <p:cxnSp>
        <p:nvCxnSpPr>
          <p:cNvPr id="28" name="Straight Connector 27"/>
          <p:cNvCxnSpPr/>
          <p:nvPr/>
        </p:nvCxnSpPr>
        <p:spPr>
          <a:xfrm>
            <a:off x="3285061" y="2184400"/>
            <a:ext cx="33358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56001" y="2201335"/>
            <a:ext cx="2183611" cy="584776"/>
          </a:xfrm>
          <a:prstGeom prst="rect">
            <a:avLst/>
          </a:prstGeom>
          <a:noFill/>
        </p:spPr>
        <p:txBody>
          <a:bodyPr wrap="none" rtlCol="0">
            <a:spAutoFit/>
          </a:bodyPr>
          <a:lstStyle/>
          <a:p>
            <a:r>
              <a:rPr lang="en-US" sz="3200" dirty="0" smtClean="0"/>
              <a:t> (1 - F)   +   F</a:t>
            </a:r>
            <a:endParaRPr lang="en-US" sz="3200" dirty="0"/>
          </a:p>
        </p:txBody>
      </p:sp>
      <p:cxnSp>
        <p:nvCxnSpPr>
          <p:cNvPr id="30" name="Straight Connector 29"/>
          <p:cNvCxnSpPr/>
          <p:nvPr/>
        </p:nvCxnSpPr>
        <p:spPr>
          <a:xfrm>
            <a:off x="5283192" y="2743200"/>
            <a:ext cx="50799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341027" y="2634735"/>
            <a:ext cx="373219" cy="584776"/>
          </a:xfrm>
          <a:prstGeom prst="rect">
            <a:avLst/>
          </a:prstGeom>
        </p:spPr>
        <p:txBody>
          <a:bodyPr wrap="none">
            <a:spAutoFit/>
          </a:bodyPr>
          <a:lstStyle/>
          <a:p>
            <a:r>
              <a:rPr lang="en-US" sz="3200" dirty="0" smtClean="0"/>
              <a:t>S</a:t>
            </a:r>
            <a:endParaRPr lang="en-US" sz="3200" dirty="0"/>
          </a:p>
        </p:txBody>
      </p:sp>
      <p:sp>
        <p:nvSpPr>
          <p:cNvPr id="33" name="TextBox 32"/>
          <p:cNvSpPr txBox="1"/>
          <p:nvPr/>
        </p:nvSpPr>
        <p:spPr>
          <a:xfrm>
            <a:off x="1422399" y="2726268"/>
            <a:ext cx="1967205" cy="369332"/>
          </a:xfrm>
          <a:prstGeom prst="rect">
            <a:avLst/>
          </a:prstGeom>
          <a:noFill/>
        </p:spPr>
        <p:txBody>
          <a:bodyPr wrap="none" rtlCol="0">
            <a:spAutoFit/>
          </a:bodyPr>
          <a:lstStyle/>
          <a:p>
            <a:r>
              <a:rPr lang="en-US" dirty="0" smtClean="0"/>
              <a:t>Non-speed-up part</a:t>
            </a:r>
            <a:endParaRPr lang="en-US" dirty="0"/>
          </a:p>
        </p:txBody>
      </p:sp>
      <p:sp>
        <p:nvSpPr>
          <p:cNvPr id="34" name="TextBox 33"/>
          <p:cNvSpPr txBox="1"/>
          <p:nvPr/>
        </p:nvSpPr>
        <p:spPr>
          <a:xfrm>
            <a:off x="7027333" y="2777068"/>
            <a:ext cx="1518364" cy="369332"/>
          </a:xfrm>
          <a:prstGeom prst="rect">
            <a:avLst/>
          </a:prstGeom>
          <a:noFill/>
        </p:spPr>
        <p:txBody>
          <a:bodyPr wrap="none" rtlCol="0">
            <a:spAutoFit/>
          </a:bodyPr>
          <a:lstStyle/>
          <a:p>
            <a:r>
              <a:rPr lang="en-US" dirty="0" smtClean="0"/>
              <a:t>Speed-up part</a:t>
            </a:r>
            <a:endParaRPr lang="en-US" dirty="0"/>
          </a:p>
        </p:txBody>
      </p:sp>
      <p:grpSp>
        <p:nvGrpSpPr>
          <p:cNvPr id="2" name="Group 42"/>
          <p:cNvGrpSpPr/>
          <p:nvPr/>
        </p:nvGrpSpPr>
        <p:grpSpPr>
          <a:xfrm>
            <a:off x="2539990" y="5452533"/>
            <a:ext cx="988522" cy="1012799"/>
            <a:chOff x="3928533" y="5469466"/>
            <a:chExt cx="988522" cy="1012799"/>
          </a:xfrm>
        </p:grpSpPr>
        <p:sp>
          <p:nvSpPr>
            <p:cNvPr id="35" name="TextBox 34"/>
            <p:cNvSpPr txBox="1"/>
            <p:nvPr/>
          </p:nvSpPr>
          <p:spPr>
            <a:xfrm>
              <a:off x="4267199" y="5469466"/>
              <a:ext cx="301660" cy="369332"/>
            </a:xfrm>
            <a:prstGeom prst="rect">
              <a:avLst/>
            </a:prstGeom>
            <a:noFill/>
          </p:spPr>
          <p:txBody>
            <a:bodyPr wrap="none" rtlCol="0">
              <a:spAutoFit/>
            </a:bodyPr>
            <a:lstStyle/>
            <a:p>
              <a:r>
                <a:rPr lang="en-US" dirty="0" smtClean="0"/>
                <a:t>1</a:t>
              </a:r>
              <a:endParaRPr lang="en-US" dirty="0"/>
            </a:p>
          </p:txBody>
        </p:sp>
        <p:sp>
          <p:nvSpPr>
            <p:cNvPr id="36" name="TextBox 35"/>
            <p:cNvSpPr txBox="1"/>
            <p:nvPr/>
          </p:nvSpPr>
          <p:spPr>
            <a:xfrm>
              <a:off x="3928533" y="5808133"/>
              <a:ext cx="988522" cy="369332"/>
            </a:xfrm>
            <a:prstGeom prst="rect">
              <a:avLst/>
            </a:prstGeom>
            <a:noFill/>
          </p:spPr>
          <p:txBody>
            <a:bodyPr wrap="none" rtlCol="0">
              <a:spAutoFit/>
            </a:bodyPr>
            <a:lstStyle/>
            <a:p>
              <a:r>
                <a:rPr lang="en-US" dirty="0" smtClean="0"/>
                <a:t>0.5 + 0.5</a:t>
              </a:r>
              <a:endParaRPr lang="en-US" dirty="0"/>
            </a:p>
          </p:txBody>
        </p:sp>
        <p:cxnSp>
          <p:nvCxnSpPr>
            <p:cNvPr id="37" name="Straight Connector 36"/>
            <p:cNvCxnSpPr/>
            <p:nvPr/>
          </p:nvCxnSpPr>
          <p:spPr>
            <a:xfrm>
              <a:off x="3996261" y="5842000"/>
              <a:ext cx="84667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453461" y="6163733"/>
              <a:ext cx="44027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21199" y="6112933"/>
              <a:ext cx="301660" cy="369332"/>
            </a:xfrm>
            <a:prstGeom prst="rect">
              <a:avLst/>
            </a:prstGeom>
            <a:noFill/>
          </p:spPr>
          <p:txBody>
            <a:bodyPr wrap="none" rtlCol="0">
              <a:spAutoFit/>
            </a:bodyPr>
            <a:lstStyle/>
            <a:p>
              <a:r>
                <a:rPr lang="en-US" dirty="0" smtClean="0"/>
                <a:t>2</a:t>
              </a:r>
              <a:endParaRPr lang="en-US" dirty="0"/>
            </a:p>
          </p:txBody>
        </p:sp>
      </p:grpSp>
      <p:grpSp>
        <p:nvGrpSpPr>
          <p:cNvPr id="3" name="Group 44"/>
          <p:cNvGrpSpPr/>
          <p:nvPr/>
        </p:nvGrpSpPr>
        <p:grpSpPr>
          <a:xfrm>
            <a:off x="3979323" y="5469466"/>
            <a:ext cx="1105516" cy="707999"/>
            <a:chOff x="3928533" y="5469466"/>
            <a:chExt cx="1105516" cy="707999"/>
          </a:xfrm>
        </p:grpSpPr>
        <p:sp>
          <p:nvSpPr>
            <p:cNvPr id="48" name="TextBox 47"/>
            <p:cNvSpPr txBox="1"/>
            <p:nvPr/>
          </p:nvSpPr>
          <p:spPr>
            <a:xfrm>
              <a:off x="4267199" y="5469466"/>
              <a:ext cx="301660" cy="369332"/>
            </a:xfrm>
            <a:prstGeom prst="rect">
              <a:avLst/>
            </a:prstGeom>
            <a:noFill/>
          </p:spPr>
          <p:txBody>
            <a:bodyPr wrap="none" rtlCol="0">
              <a:spAutoFit/>
            </a:bodyPr>
            <a:lstStyle/>
            <a:p>
              <a:r>
                <a:rPr lang="en-US" dirty="0" smtClean="0"/>
                <a:t>1</a:t>
              </a:r>
              <a:endParaRPr lang="en-US" dirty="0"/>
            </a:p>
          </p:txBody>
        </p:sp>
        <p:sp>
          <p:nvSpPr>
            <p:cNvPr id="49" name="TextBox 48"/>
            <p:cNvSpPr txBox="1"/>
            <p:nvPr/>
          </p:nvSpPr>
          <p:spPr>
            <a:xfrm>
              <a:off x="3928533" y="5808133"/>
              <a:ext cx="1105516" cy="369332"/>
            </a:xfrm>
            <a:prstGeom prst="rect">
              <a:avLst/>
            </a:prstGeom>
            <a:noFill/>
          </p:spPr>
          <p:txBody>
            <a:bodyPr wrap="none" rtlCol="0">
              <a:spAutoFit/>
            </a:bodyPr>
            <a:lstStyle/>
            <a:p>
              <a:r>
                <a:rPr lang="en-US" dirty="0" smtClean="0"/>
                <a:t>0.5 + 0.25</a:t>
              </a:r>
              <a:endParaRPr lang="en-US" dirty="0"/>
            </a:p>
          </p:txBody>
        </p:sp>
        <p:cxnSp>
          <p:nvCxnSpPr>
            <p:cNvPr id="50" name="Straight Connector 49"/>
            <p:cNvCxnSpPr/>
            <p:nvPr/>
          </p:nvCxnSpPr>
          <p:spPr>
            <a:xfrm>
              <a:off x="4030127" y="5842000"/>
              <a:ext cx="84667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3640657" y="5621868"/>
            <a:ext cx="299631" cy="369332"/>
          </a:xfrm>
          <a:prstGeom prst="rect">
            <a:avLst/>
          </a:prstGeom>
          <a:noFill/>
        </p:spPr>
        <p:txBody>
          <a:bodyPr wrap="none" rtlCol="0">
            <a:spAutoFit/>
          </a:bodyPr>
          <a:lstStyle/>
          <a:p>
            <a:r>
              <a:rPr lang="en-US" dirty="0" smtClean="0"/>
              <a:t>=</a:t>
            </a:r>
            <a:endParaRPr lang="en-US" dirty="0"/>
          </a:p>
        </p:txBody>
      </p:sp>
      <p:sp>
        <p:nvSpPr>
          <p:cNvPr id="54" name="TextBox 53"/>
          <p:cNvSpPr txBox="1"/>
          <p:nvPr/>
        </p:nvSpPr>
        <p:spPr>
          <a:xfrm>
            <a:off x="5096923" y="5638801"/>
            <a:ext cx="299631" cy="369332"/>
          </a:xfrm>
          <a:prstGeom prst="rect">
            <a:avLst/>
          </a:prstGeom>
          <a:noFill/>
        </p:spPr>
        <p:txBody>
          <a:bodyPr wrap="none" rtlCol="0">
            <a:spAutoFit/>
          </a:bodyPr>
          <a:lstStyle/>
          <a:p>
            <a:r>
              <a:rPr lang="en-US" dirty="0" smtClean="0"/>
              <a:t>=</a:t>
            </a:r>
            <a:endParaRPr lang="en-US" dirty="0"/>
          </a:p>
        </p:txBody>
      </p:sp>
      <p:sp>
        <p:nvSpPr>
          <p:cNvPr id="55" name="TextBox 54"/>
          <p:cNvSpPr txBox="1"/>
          <p:nvPr/>
        </p:nvSpPr>
        <p:spPr>
          <a:xfrm>
            <a:off x="5587990" y="5672667"/>
            <a:ext cx="593920" cy="369332"/>
          </a:xfrm>
          <a:prstGeom prst="rect">
            <a:avLst/>
          </a:prstGeom>
          <a:noFill/>
        </p:spPr>
        <p:txBody>
          <a:bodyPr wrap="none" rtlCol="0">
            <a:spAutoFit/>
          </a:bodyPr>
          <a:lstStyle/>
          <a:p>
            <a:r>
              <a:rPr lang="en-US" dirty="0" smtClean="0"/>
              <a:t>1.33</a:t>
            </a:r>
            <a:endParaRPr lang="en-US" dirty="0"/>
          </a:p>
        </p:txBody>
      </p:sp>
      <p:cxnSp>
        <p:nvCxnSpPr>
          <p:cNvPr id="57" name="Straight Arrow Connector 56"/>
          <p:cNvCxnSpPr/>
          <p:nvPr/>
        </p:nvCxnSpPr>
        <p:spPr>
          <a:xfrm flipV="1">
            <a:off x="3403600" y="2760133"/>
            <a:ext cx="795867" cy="152401"/>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34" idx="1"/>
          </p:cNvCxnSpPr>
          <p:nvPr/>
        </p:nvCxnSpPr>
        <p:spPr>
          <a:xfrm rot="10800000">
            <a:off x="5808133" y="2590800"/>
            <a:ext cx="1219200" cy="370934"/>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308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94402" name="Rectangle 2"/>
          <p:cNvSpPr>
            <a:spLocks noGrp="1" noChangeArrowheads="1"/>
          </p:cNvSpPr>
          <p:nvPr>
            <p:ph type="title"/>
          </p:nvPr>
        </p:nvSpPr>
        <p:spPr>
          <a:xfrm>
            <a:off x="457200" y="3710"/>
            <a:ext cx="8229600" cy="1143000"/>
          </a:xfrm>
        </p:spPr>
        <p:txBody>
          <a:bodyPr/>
          <a:lstStyle/>
          <a:p>
            <a:r>
              <a:rPr lang="en-US" dirty="0" smtClean="0"/>
              <a:t>Example #1: Amdahl’s Law</a:t>
            </a:r>
            <a:endParaRPr lang="en-US" dirty="0"/>
          </a:p>
        </p:txBody>
      </p:sp>
      <p:sp>
        <p:nvSpPr>
          <p:cNvPr id="1894403" name="Rectangle 3"/>
          <p:cNvSpPr>
            <a:spLocks noGrp="1" noChangeArrowheads="1"/>
          </p:cNvSpPr>
          <p:nvPr>
            <p:ph type="body" idx="1"/>
          </p:nvPr>
        </p:nvSpPr>
        <p:spPr>
          <a:xfrm>
            <a:off x="457200" y="1600200"/>
            <a:ext cx="8229600" cy="4919133"/>
          </a:xfrm>
        </p:spPr>
        <p:txBody>
          <a:bodyPr>
            <a:normAutofit fontScale="77500" lnSpcReduction="20000"/>
          </a:bodyPr>
          <a:lstStyle/>
          <a:p>
            <a:r>
              <a:rPr lang="en-US" dirty="0" smtClean="0"/>
              <a:t>Consider an enhancement which runs 20 times faster but which is only usable 25% of the time.</a:t>
            </a:r>
          </a:p>
          <a:p>
            <a:pPr>
              <a:buNone/>
            </a:pPr>
            <a:r>
              <a:rPr lang="en-US" dirty="0" smtClean="0"/>
              <a:t>			Speedup </a:t>
            </a:r>
            <a:r>
              <a:rPr lang="en-US" dirty="0" err="1" smtClean="0"/>
              <a:t>w</a:t>
            </a:r>
            <a:r>
              <a:rPr lang="en-US" dirty="0" smtClean="0"/>
              <a:t>/ E  =  </a:t>
            </a:r>
            <a:br>
              <a:rPr lang="en-US" dirty="0" smtClean="0"/>
            </a:br>
            <a:r>
              <a:rPr lang="en-US" dirty="0" smtClean="0"/>
              <a:t> </a:t>
            </a:r>
          </a:p>
          <a:p>
            <a:r>
              <a:rPr lang="en-US" dirty="0" smtClean="0"/>
              <a:t>What if its usable only 15% of the time?</a:t>
            </a:r>
          </a:p>
          <a:p>
            <a:pPr>
              <a:buNone/>
            </a:pPr>
            <a:r>
              <a:rPr lang="en-US" dirty="0" smtClean="0"/>
              <a:t>			Speedup </a:t>
            </a:r>
            <a:r>
              <a:rPr lang="en-US" dirty="0" err="1" smtClean="0"/>
              <a:t>w</a:t>
            </a:r>
            <a:r>
              <a:rPr lang="en-US" dirty="0" smtClean="0"/>
              <a:t>/ E  =  </a:t>
            </a:r>
            <a:br>
              <a:rPr lang="en-US" dirty="0" smtClean="0"/>
            </a:br>
            <a:r>
              <a:rPr lang="en-US" dirty="0" smtClean="0"/>
              <a:t> </a:t>
            </a:r>
          </a:p>
          <a:p>
            <a:r>
              <a:rPr lang="en-US" dirty="0" smtClean="0"/>
              <a:t>Amdahl’s Law tells us that to achieve linear speedup with 100 processors, none of the original computation can be scalar!</a:t>
            </a:r>
          </a:p>
          <a:p>
            <a:r>
              <a:rPr lang="en-US" dirty="0" smtClean="0"/>
              <a:t>To get a speedup of 90 from 100 processors, the percentage of the original program that could be scalar would have to be 0.1% or less</a:t>
            </a:r>
          </a:p>
          <a:p>
            <a:pPr>
              <a:buNone/>
            </a:pPr>
            <a:r>
              <a:rPr lang="en-US" dirty="0" smtClean="0"/>
              <a:t>			Speedup </a:t>
            </a:r>
            <a:r>
              <a:rPr lang="en-US" dirty="0" err="1" smtClean="0"/>
              <a:t>w</a:t>
            </a:r>
            <a:r>
              <a:rPr lang="en-US" dirty="0" smtClean="0"/>
              <a:t>/ E  = </a:t>
            </a:r>
            <a:endParaRPr lang="en-US" dirty="0"/>
          </a:p>
        </p:txBody>
      </p:sp>
      <p:sp>
        <p:nvSpPr>
          <p:cNvPr id="5" name="Date Placeholder 4"/>
          <p:cNvSpPr>
            <a:spLocks noGrp="1"/>
          </p:cNvSpPr>
          <p:nvPr>
            <p:ph type="dt" sz="half" idx="10"/>
          </p:nvPr>
        </p:nvSpPr>
        <p:spPr/>
        <p:txBody>
          <a:bodyPr/>
          <a:lstStyle/>
          <a:p>
            <a:fld id="{D3E15857-E4AF-2E46-8635-B45E21B70B35}" type="datetime1">
              <a:rPr lang="en-US" smtClean="0"/>
              <a:pPr/>
              <a:t>10/10/13</a:t>
            </a:fld>
            <a:endParaRPr lang="en-US"/>
          </a:p>
        </p:txBody>
      </p:sp>
      <p:sp>
        <p:nvSpPr>
          <p:cNvPr id="7" name="Footer Placeholder 6"/>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
        <p:nvSpPr>
          <p:cNvPr id="1894405" name="Rectangle 5"/>
          <p:cNvSpPr>
            <a:spLocks noChangeArrowheads="1"/>
          </p:cNvSpPr>
          <p:nvPr/>
        </p:nvSpPr>
        <p:spPr bwMode="auto">
          <a:xfrm>
            <a:off x="507999" y="1024471"/>
            <a:ext cx="8153400" cy="415925"/>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                    Speedup </a:t>
            </a:r>
            <a:r>
              <a:rPr lang="en-US" sz="2400" dirty="0" err="1">
                <a:solidFill>
                  <a:schemeClr val="tx1"/>
                </a:solidFill>
              </a:rPr>
              <a:t>w</a:t>
            </a:r>
            <a:r>
              <a:rPr lang="en-US" sz="2400" dirty="0">
                <a:solidFill>
                  <a:schemeClr val="tx1"/>
                </a:solidFill>
              </a:rPr>
              <a:t>/ E =    </a:t>
            </a:r>
          </a:p>
        </p:txBody>
      </p:sp>
    </p:spTree>
    <p:extLst>
      <p:ext uri="{BB962C8B-B14F-4D97-AF65-F5344CB8AC3E}">
        <p14:creationId xmlns:p14="http://schemas.microsoft.com/office/powerpoint/2010/main" val="3286648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457200" y="3710"/>
            <a:ext cx="8229600" cy="1143000"/>
          </a:xfrm>
        </p:spPr>
        <p:txBody>
          <a:bodyPr/>
          <a:lstStyle/>
          <a:p>
            <a:r>
              <a:rPr lang="en-US" dirty="0" smtClean="0"/>
              <a:t>Example #1: Amdahl’s Law</a:t>
            </a:r>
            <a:endParaRPr lang="en-US" dirty="0"/>
          </a:p>
        </p:txBody>
      </p:sp>
      <p:sp>
        <p:nvSpPr>
          <p:cNvPr id="1909763" name="Rectangle 3"/>
          <p:cNvSpPr>
            <a:spLocks noGrp="1" noChangeArrowheads="1"/>
          </p:cNvSpPr>
          <p:nvPr>
            <p:ph type="body" idx="1"/>
          </p:nvPr>
        </p:nvSpPr>
        <p:spPr>
          <a:xfrm>
            <a:off x="457200" y="1532468"/>
            <a:ext cx="8229600" cy="5257800"/>
          </a:xfrm>
        </p:spPr>
        <p:txBody>
          <a:bodyPr>
            <a:normAutofit fontScale="77500" lnSpcReduction="20000"/>
          </a:bodyPr>
          <a:lstStyle/>
          <a:p>
            <a:r>
              <a:rPr lang="en-US" dirty="0" smtClean="0"/>
              <a:t>Consider an enhancement which runs 20 times faster but which is only usable 25% of the time</a:t>
            </a:r>
          </a:p>
          <a:p>
            <a:pPr>
              <a:buNone/>
            </a:pPr>
            <a:r>
              <a:rPr lang="en-US" dirty="0" smtClean="0"/>
              <a:t>			Speedup </a:t>
            </a:r>
            <a:r>
              <a:rPr lang="en-US" dirty="0" err="1" smtClean="0"/>
              <a:t>w</a:t>
            </a:r>
            <a:r>
              <a:rPr lang="en-US" dirty="0" smtClean="0"/>
              <a:t>/ E  =  1/(.75 + .25/20)  =  1.31</a:t>
            </a:r>
          </a:p>
          <a:p>
            <a:pPr>
              <a:buNone/>
            </a:pPr>
            <a:endParaRPr lang="en-US" dirty="0" smtClean="0"/>
          </a:p>
          <a:p>
            <a:r>
              <a:rPr lang="en-US" dirty="0" smtClean="0"/>
              <a:t>What if its usable only 15% of the time?</a:t>
            </a:r>
          </a:p>
          <a:p>
            <a:pPr>
              <a:buNone/>
            </a:pPr>
            <a:r>
              <a:rPr lang="en-US" dirty="0" smtClean="0"/>
              <a:t>			Speedup </a:t>
            </a:r>
            <a:r>
              <a:rPr lang="en-US" dirty="0" err="1" smtClean="0"/>
              <a:t>w</a:t>
            </a:r>
            <a:r>
              <a:rPr lang="en-US" dirty="0" smtClean="0"/>
              <a:t>/ E  =  1/(.85 + .15/20)  =  1.17</a:t>
            </a:r>
          </a:p>
          <a:p>
            <a:pPr>
              <a:buNone/>
            </a:pPr>
            <a:endParaRPr lang="en-US" dirty="0" smtClean="0"/>
          </a:p>
          <a:p>
            <a:r>
              <a:rPr lang="en-US" dirty="0" smtClean="0"/>
              <a:t>Amdahl’s Law tells us that to achieve linear speedup with 100 processors, none of the original computation can be scalar!</a:t>
            </a:r>
          </a:p>
          <a:p>
            <a:r>
              <a:rPr lang="en-US" dirty="0" smtClean="0"/>
              <a:t>To get a speedup of 90 from 100 processors, the percentage of the original program that could be scalar would have to be 0.1% or less</a:t>
            </a:r>
          </a:p>
          <a:p>
            <a:pPr>
              <a:buNone/>
            </a:pPr>
            <a:r>
              <a:rPr lang="en-US" dirty="0" smtClean="0"/>
              <a:t>			Speedup </a:t>
            </a:r>
            <a:r>
              <a:rPr lang="en-US" dirty="0" err="1" smtClean="0"/>
              <a:t>w</a:t>
            </a:r>
            <a:r>
              <a:rPr lang="en-US" dirty="0" smtClean="0"/>
              <a:t>/ E  =  1/(.001 + .999/100)  =  90.99</a:t>
            </a:r>
          </a:p>
        </p:txBody>
      </p:sp>
      <p:sp>
        <p:nvSpPr>
          <p:cNvPr id="5" name="Date Placeholder 4"/>
          <p:cNvSpPr>
            <a:spLocks noGrp="1"/>
          </p:cNvSpPr>
          <p:nvPr>
            <p:ph type="dt" sz="half" idx="10"/>
          </p:nvPr>
        </p:nvSpPr>
        <p:spPr/>
        <p:txBody>
          <a:bodyPr/>
          <a:lstStyle/>
          <a:p>
            <a:fld id="{3E6B0904-2CE0-654F-8D41-4F093394EE62}" type="datetime1">
              <a:rPr lang="en-US" smtClean="0"/>
              <a:pPr/>
              <a:t>10/10/13</a:t>
            </a:fld>
            <a:endParaRPr lang="en-US"/>
          </a:p>
        </p:txBody>
      </p:sp>
      <p:sp>
        <p:nvSpPr>
          <p:cNvPr id="7" name="Footer Placeholder 6"/>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
        <p:nvSpPr>
          <p:cNvPr id="1909764" name="Rectangle 4"/>
          <p:cNvSpPr>
            <a:spLocks noChangeArrowheads="1"/>
          </p:cNvSpPr>
          <p:nvPr/>
        </p:nvSpPr>
        <p:spPr bwMode="auto">
          <a:xfrm>
            <a:off x="372534" y="1007537"/>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Tree>
    <p:extLst>
      <p:ext uri="{BB962C8B-B14F-4D97-AF65-F5344CB8AC3E}">
        <p14:creationId xmlns:p14="http://schemas.microsoft.com/office/powerpoint/2010/main" val="39488887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9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9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9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9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97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97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9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Speed-up Example</a:t>
            </a:r>
            <a:endParaRPr lang="en-US" dirty="0"/>
          </a:p>
        </p:txBody>
      </p:sp>
      <p:sp>
        <p:nvSpPr>
          <p:cNvPr id="3" name="Content Placeholder 2"/>
          <p:cNvSpPr>
            <a:spLocks noGrp="1"/>
          </p:cNvSpPr>
          <p:nvPr>
            <p:ph idx="1"/>
          </p:nvPr>
        </p:nvSpPr>
        <p:spPr>
          <a:xfrm>
            <a:off x="457200" y="3894667"/>
            <a:ext cx="8229600" cy="2231496"/>
          </a:xfrm>
        </p:spPr>
        <p:txBody>
          <a:bodyPr/>
          <a:lstStyle/>
          <a:p>
            <a:r>
              <a:rPr lang="en-US" dirty="0" smtClean="0"/>
              <a:t>10 “scalar” operations (non-parallelizable)</a:t>
            </a:r>
          </a:p>
          <a:p>
            <a:r>
              <a:rPr lang="en-US" dirty="0" smtClean="0"/>
              <a:t>100 parallelizable operations</a:t>
            </a:r>
          </a:p>
          <a:p>
            <a:r>
              <a:rPr lang="en-US" dirty="0" smtClean="0"/>
              <a:t>110 operations </a:t>
            </a:r>
            <a:endParaRPr lang="en-US" dirty="0"/>
          </a:p>
        </p:txBody>
      </p:sp>
      <p:sp>
        <p:nvSpPr>
          <p:cNvPr id="4" name="Date Placeholder 3"/>
          <p:cNvSpPr>
            <a:spLocks noGrp="1"/>
          </p:cNvSpPr>
          <p:nvPr>
            <p:ph type="dt" sz="half" idx="10"/>
          </p:nvPr>
        </p:nvSpPr>
        <p:spPr/>
        <p:txBody>
          <a:bodyPr/>
          <a:lstStyle/>
          <a:p>
            <a:fld id="{8CD98ACF-306C-AE49-B02C-D0FE64BB4CC7}"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sp>
        <p:nvSpPr>
          <p:cNvPr id="7" name="TextBox 6"/>
          <p:cNvSpPr txBox="1"/>
          <p:nvPr/>
        </p:nvSpPr>
        <p:spPr>
          <a:xfrm>
            <a:off x="1018111" y="1672537"/>
            <a:ext cx="1673467" cy="369332"/>
          </a:xfrm>
          <a:prstGeom prst="rect">
            <a:avLst/>
          </a:prstGeom>
          <a:noFill/>
        </p:spPr>
        <p:txBody>
          <a:bodyPr wrap="none" rtlCol="0">
            <a:spAutoFit/>
          </a:bodyPr>
          <a:lstStyle/>
          <a:p>
            <a:r>
              <a:rPr lang="en-US" dirty="0" smtClean="0"/>
              <a:t>Z</a:t>
            </a:r>
            <a:r>
              <a:rPr lang="en-US" baseline="-25000" dirty="0" smtClean="0"/>
              <a:t>0</a:t>
            </a:r>
            <a:r>
              <a:rPr lang="en-US" dirty="0" smtClean="0"/>
              <a:t> + Z</a:t>
            </a:r>
            <a:r>
              <a:rPr lang="en-US" baseline="-25000" dirty="0" smtClean="0"/>
              <a:t>1</a:t>
            </a:r>
            <a:r>
              <a:rPr lang="en-US" dirty="0" smtClean="0"/>
              <a:t> + … + Z</a:t>
            </a:r>
            <a:r>
              <a:rPr lang="en-US" baseline="-25000" dirty="0" smtClean="0"/>
              <a:t>10</a:t>
            </a:r>
            <a:endParaRPr lang="en-US" baseline="-25000" dirty="0"/>
          </a:p>
        </p:txBody>
      </p:sp>
      <p:grpSp>
        <p:nvGrpSpPr>
          <p:cNvPr id="8" name="Group 24"/>
          <p:cNvGrpSpPr/>
          <p:nvPr/>
        </p:nvGrpSpPr>
        <p:grpSpPr>
          <a:xfrm>
            <a:off x="3437604" y="1605986"/>
            <a:ext cx="127170" cy="1422400"/>
            <a:chOff x="3416130" y="1994694"/>
            <a:chExt cx="127170" cy="1422400"/>
          </a:xfrm>
        </p:grpSpPr>
        <p:cxnSp>
          <p:nvCxnSpPr>
            <p:cNvPr id="18" name="Straight Connector 17"/>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25"/>
          <p:cNvGrpSpPr/>
          <p:nvPr/>
        </p:nvGrpSpPr>
        <p:grpSpPr>
          <a:xfrm flipH="1">
            <a:off x="4821904" y="1605986"/>
            <a:ext cx="127170" cy="1422400"/>
            <a:chOff x="3416130" y="1994694"/>
            <a:chExt cx="127170" cy="1422400"/>
          </a:xfrm>
        </p:grpSpPr>
        <p:cxnSp>
          <p:nvCxnSpPr>
            <p:cNvPr id="27" name="Straight Connector 26"/>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3488574" y="1668692"/>
            <a:ext cx="498867" cy="369332"/>
          </a:xfrm>
          <a:prstGeom prst="rect">
            <a:avLst/>
          </a:prstGeom>
          <a:noFill/>
        </p:spPr>
        <p:txBody>
          <a:bodyPr wrap="none" rtlCol="0">
            <a:spAutoFit/>
          </a:bodyPr>
          <a:lstStyle/>
          <a:p>
            <a:r>
              <a:rPr lang="en-US" dirty="0" smtClean="0"/>
              <a:t>X</a:t>
            </a:r>
            <a:r>
              <a:rPr lang="en-US" baseline="-25000" dirty="0" smtClean="0"/>
              <a:t>1,1</a:t>
            </a:r>
            <a:endParaRPr lang="en-US" baseline="-25000" dirty="0"/>
          </a:p>
        </p:txBody>
      </p:sp>
      <p:sp>
        <p:nvSpPr>
          <p:cNvPr id="31" name="TextBox 30"/>
          <p:cNvSpPr txBox="1"/>
          <p:nvPr/>
        </p:nvSpPr>
        <p:spPr>
          <a:xfrm>
            <a:off x="4288674" y="1681392"/>
            <a:ext cx="576863" cy="369332"/>
          </a:xfrm>
          <a:prstGeom prst="rect">
            <a:avLst/>
          </a:prstGeom>
          <a:noFill/>
        </p:spPr>
        <p:txBody>
          <a:bodyPr wrap="none" rtlCol="0">
            <a:spAutoFit/>
          </a:bodyPr>
          <a:lstStyle/>
          <a:p>
            <a:r>
              <a:rPr lang="en-US" dirty="0" smtClean="0"/>
              <a:t>X</a:t>
            </a:r>
            <a:r>
              <a:rPr lang="en-US" baseline="-25000" dirty="0" smtClean="0"/>
              <a:t>1,10</a:t>
            </a:r>
            <a:endParaRPr lang="en-US" baseline="-25000" dirty="0"/>
          </a:p>
        </p:txBody>
      </p:sp>
      <p:sp>
        <p:nvSpPr>
          <p:cNvPr id="32" name="TextBox 31"/>
          <p:cNvSpPr txBox="1"/>
          <p:nvPr/>
        </p:nvSpPr>
        <p:spPr>
          <a:xfrm>
            <a:off x="3513974" y="2506892"/>
            <a:ext cx="582211" cy="369332"/>
          </a:xfrm>
          <a:prstGeom prst="rect">
            <a:avLst/>
          </a:prstGeom>
          <a:noFill/>
        </p:spPr>
        <p:txBody>
          <a:bodyPr wrap="none" rtlCol="0">
            <a:spAutoFit/>
          </a:bodyPr>
          <a:lstStyle/>
          <a:p>
            <a:r>
              <a:rPr lang="en-US" dirty="0" smtClean="0"/>
              <a:t>X</a:t>
            </a:r>
            <a:r>
              <a:rPr lang="en-US" baseline="-25000" dirty="0" smtClean="0"/>
              <a:t>10,1</a:t>
            </a:r>
            <a:endParaRPr lang="en-US" baseline="-25000" dirty="0"/>
          </a:p>
        </p:txBody>
      </p:sp>
      <p:sp>
        <p:nvSpPr>
          <p:cNvPr id="33" name="TextBox 32"/>
          <p:cNvSpPr txBox="1"/>
          <p:nvPr/>
        </p:nvSpPr>
        <p:spPr>
          <a:xfrm>
            <a:off x="4314074" y="2519592"/>
            <a:ext cx="654859" cy="369332"/>
          </a:xfrm>
          <a:prstGeom prst="rect">
            <a:avLst/>
          </a:prstGeom>
          <a:noFill/>
        </p:spPr>
        <p:txBody>
          <a:bodyPr wrap="none" rtlCol="0">
            <a:spAutoFit/>
          </a:bodyPr>
          <a:lstStyle/>
          <a:p>
            <a:r>
              <a:rPr lang="en-US" dirty="0" smtClean="0"/>
              <a:t>X</a:t>
            </a:r>
            <a:r>
              <a:rPr lang="en-US" baseline="-25000" dirty="0" smtClean="0"/>
              <a:t>10,10</a:t>
            </a:r>
            <a:endParaRPr lang="en-US" baseline="-25000" dirty="0"/>
          </a:p>
        </p:txBody>
      </p:sp>
      <p:grpSp>
        <p:nvGrpSpPr>
          <p:cNvPr id="10" name="Group 33"/>
          <p:cNvGrpSpPr/>
          <p:nvPr/>
        </p:nvGrpSpPr>
        <p:grpSpPr>
          <a:xfrm>
            <a:off x="5596604" y="1618686"/>
            <a:ext cx="127170" cy="1422400"/>
            <a:chOff x="3416130" y="1994694"/>
            <a:chExt cx="127170" cy="1422400"/>
          </a:xfrm>
        </p:grpSpPr>
        <p:cxnSp>
          <p:nvCxnSpPr>
            <p:cNvPr id="35" name="Straight Connector 34"/>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37"/>
          <p:cNvGrpSpPr/>
          <p:nvPr/>
        </p:nvGrpSpPr>
        <p:grpSpPr>
          <a:xfrm flipH="1">
            <a:off x="6980904" y="1618686"/>
            <a:ext cx="127170" cy="1422400"/>
            <a:chOff x="3416130" y="1994694"/>
            <a:chExt cx="127170" cy="1422400"/>
          </a:xfrm>
        </p:grpSpPr>
        <p:cxnSp>
          <p:nvCxnSpPr>
            <p:cNvPr id="39" name="Straight Connector 38"/>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5647574" y="1681392"/>
            <a:ext cx="498867" cy="369332"/>
          </a:xfrm>
          <a:prstGeom prst="rect">
            <a:avLst/>
          </a:prstGeom>
          <a:noFill/>
        </p:spPr>
        <p:txBody>
          <a:bodyPr wrap="none" rtlCol="0">
            <a:spAutoFit/>
          </a:bodyPr>
          <a:lstStyle/>
          <a:p>
            <a:r>
              <a:rPr lang="en-US" dirty="0" smtClean="0"/>
              <a:t>Y</a:t>
            </a:r>
            <a:r>
              <a:rPr lang="en-US" baseline="-25000" dirty="0" smtClean="0"/>
              <a:t>1,1</a:t>
            </a:r>
            <a:endParaRPr lang="en-US" baseline="-25000" dirty="0"/>
          </a:p>
        </p:txBody>
      </p:sp>
      <p:sp>
        <p:nvSpPr>
          <p:cNvPr id="43" name="TextBox 42"/>
          <p:cNvSpPr txBox="1"/>
          <p:nvPr/>
        </p:nvSpPr>
        <p:spPr>
          <a:xfrm>
            <a:off x="6447674" y="1694092"/>
            <a:ext cx="576863" cy="369332"/>
          </a:xfrm>
          <a:prstGeom prst="rect">
            <a:avLst/>
          </a:prstGeom>
          <a:noFill/>
        </p:spPr>
        <p:txBody>
          <a:bodyPr wrap="none" rtlCol="0">
            <a:spAutoFit/>
          </a:bodyPr>
          <a:lstStyle/>
          <a:p>
            <a:r>
              <a:rPr lang="en-US" dirty="0" smtClean="0"/>
              <a:t>Y</a:t>
            </a:r>
            <a:r>
              <a:rPr lang="en-US" baseline="-25000" dirty="0" smtClean="0"/>
              <a:t>1,10</a:t>
            </a:r>
            <a:endParaRPr lang="en-US" baseline="-25000" dirty="0"/>
          </a:p>
        </p:txBody>
      </p:sp>
      <p:sp>
        <p:nvSpPr>
          <p:cNvPr id="44" name="TextBox 43"/>
          <p:cNvSpPr txBox="1"/>
          <p:nvPr/>
        </p:nvSpPr>
        <p:spPr>
          <a:xfrm>
            <a:off x="5672974" y="2519592"/>
            <a:ext cx="582211" cy="369332"/>
          </a:xfrm>
          <a:prstGeom prst="rect">
            <a:avLst/>
          </a:prstGeom>
          <a:noFill/>
        </p:spPr>
        <p:txBody>
          <a:bodyPr wrap="none" rtlCol="0">
            <a:spAutoFit/>
          </a:bodyPr>
          <a:lstStyle/>
          <a:p>
            <a:r>
              <a:rPr lang="en-US" dirty="0" smtClean="0"/>
              <a:t>Y</a:t>
            </a:r>
            <a:r>
              <a:rPr lang="en-US" baseline="-25000" dirty="0" smtClean="0"/>
              <a:t>10,1</a:t>
            </a:r>
            <a:endParaRPr lang="en-US" baseline="-25000" dirty="0"/>
          </a:p>
        </p:txBody>
      </p:sp>
      <p:sp>
        <p:nvSpPr>
          <p:cNvPr id="45" name="TextBox 44"/>
          <p:cNvSpPr txBox="1"/>
          <p:nvPr/>
        </p:nvSpPr>
        <p:spPr>
          <a:xfrm>
            <a:off x="6473074" y="2532292"/>
            <a:ext cx="654859" cy="369332"/>
          </a:xfrm>
          <a:prstGeom prst="rect">
            <a:avLst/>
          </a:prstGeom>
          <a:noFill/>
        </p:spPr>
        <p:txBody>
          <a:bodyPr wrap="none" rtlCol="0">
            <a:spAutoFit/>
          </a:bodyPr>
          <a:lstStyle/>
          <a:p>
            <a:r>
              <a:rPr lang="en-US" dirty="0" smtClean="0"/>
              <a:t>Y</a:t>
            </a:r>
            <a:r>
              <a:rPr lang="en-US" baseline="-25000" dirty="0" smtClean="0"/>
              <a:t>10,10</a:t>
            </a:r>
            <a:endParaRPr lang="en-US" baseline="-25000" dirty="0"/>
          </a:p>
        </p:txBody>
      </p:sp>
      <p:sp>
        <p:nvSpPr>
          <p:cNvPr id="46" name="TextBox 45"/>
          <p:cNvSpPr txBox="1"/>
          <p:nvPr/>
        </p:nvSpPr>
        <p:spPr>
          <a:xfrm>
            <a:off x="5097241" y="2117425"/>
            <a:ext cx="300082" cy="369332"/>
          </a:xfrm>
          <a:prstGeom prst="rect">
            <a:avLst/>
          </a:prstGeom>
          <a:noFill/>
        </p:spPr>
        <p:txBody>
          <a:bodyPr wrap="none" rtlCol="0">
            <a:spAutoFit/>
          </a:bodyPr>
          <a:lstStyle/>
          <a:p>
            <a:r>
              <a:rPr lang="en-US" dirty="0" smtClean="0"/>
              <a:t>+</a:t>
            </a:r>
            <a:endParaRPr lang="en-US" baseline="-25000" dirty="0"/>
          </a:p>
        </p:txBody>
      </p:sp>
      <p:sp>
        <p:nvSpPr>
          <p:cNvPr id="47" name="TextBox 46"/>
          <p:cNvSpPr txBox="1"/>
          <p:nvPr/>
        </p:nvSpPr>
        <p:spPr>
          <a:xfrm>
            <a:off x="964291" y="3290685"/>
            <a:ext cx="1781107" cy="369332"/>
          </a:xfrm>
          <a:prstGeom prst="rect">
            <a:avLst/>
          </a:prstGeom>
          <a:noFill/>
        </p:spPr>
        <p:txBody>
          <a:bodyPr wrap="none" rtlCol="0">
            <a:spAutoFit/>
          </a:bodyPr>
          <a:lstStyle/>
          <a:p>
            <a:r>
              <a:rPr lang="en-US" dirty="0" smtClean="0"/>
              <a:t>Non-parallel part</a:t>
            </a:r>
            <a:endParaRPr lang="en-US" dirty="0"/>
          </a:p>
        </p:txBody>
      </p:sp>
      <p:sp>
        <p:nvSpPr>
          <p:cNvPr id="48" name="TextBox 47"/>
          <p:cNvSpPr txBox="1"/>
          <p:nvPr/>
        </p:nvSpPr>
        <p:spPr>
          <a:xfrm>
            <a:off x="4628455" y="3290685"/>
            <a:ext cx="1313180" cy="369332"/>
          </a:xfrm>
          <a:prstGeom prst="rect">
            <a:avLst/>
          </a:prstGeom>
          <a:noFill/>
        </p:spPr>
        <p:txBody>
          <a:bodyPr wrap="none" rtlCol="0">
            <a:spAutoFit/>
          </a:bodyPr>
          <a:lstStyle/>
          <a:p>
            <a:r>
              <a:rPr lang="en-US" dirty="0" smtClean="0"/>
              <a:t>Parallel part</a:t>
            </a:r>
            <a:endParaRPr lang="en-US" dirty="0"/>
          </a:p>
        </p:txBody>
      </p:sp>
      <p:sp>
        <p:nvSpPr>
          <p:cNvPr id="49" name="Rectangle 48"/>
          <p:cNvSpPr/>
          <p:nvPr/>
        </p:nvSpPr>
        <p:spPr>
          <a:xfrm>
            <a:off x="3323174" y="1727200"/>
            <a:ext cx="3860800" cy="368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335874" y="2578100"/>
            <a:ext cx="3860800" cy="368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339760" y="1682019"/>
            <a:ext cx="1789898" cy="1200329"/>
          </a:xfrm>
          <a:prstGeom prst="rect">
            <a:avLst/>
          </a:prstGeom>
          <a:noFill/>
        </p:spPr>
        <p:txBody>
          <a:bodyPr wrap="none" rtlCol="0">
            <a:spAutoFit/>
          </a:bodyPr>
          <a:lstStyle/>
          <a:p>
            <a:r>
              <a:rPr lang="en-US" dirty="0" smtClean="0"/>
              <a:t>Partition 10 ways </a:t>
            </a:r>
            <a:br>
              <a:rPr lang="en-US" dirty="0" smtClean="0"/>
            </a:br>
            <a:r>
              <a:rPr lang="en-US" dirty="0" smtClean="0"/>
              <a:t>and perform</a:t>
            </a:r>
            <a:br>
              <a:rPr lang="en-US" dirty="0" smtClean="0"/>
            </a:br>
            <a:r>
              <a:rPr lang="en-US" dirty="0" smtClean="0"/>
              <a:t>on 10 parallel</a:t>
            </a:r>
            <a:br>
              <a:rPr lang="en-US" dirty="0" smtClean="0"/>
            </a:br>
            <a:r>
              <a:rPr lang="en-US" dirty="0" smtClean="0"/>
              <a:t>processing units</a:t>
            </a:r>
            <a:endParaRPr lang="en-US" dirty="0"/>
          </a:p>
        </p:txBody>
      </p:sp>
    </p:spTree>
    <p:extLst>
      <p:ext uri="{BB962C8B-B14F-4D97-AF65-F5344CB8AC3E}">
        <p14:creationId xmlns:p14="http://schemas.microsoft.com/office/powerpoint/2010/main" val="1686860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dirty="0" smtClean="0"/>
              <a:t>Write-through versus write-back caches</a:t>
            </a:r>
          </a:p>
          <a:p>
            <a:r>
              <a:rPr lang="en-US" dirty="0" smtClean="0"/>
              <a:t>AMAT = Hit time + Miss rate </a:t>
            </a:r>
            <a:r>
              <a:rPr lang="en-US" dirty="0" err="1" smtClean="0"/>
              <a:t>x</a:t>
            </a:r>
            <a:r>
              <a:rPr lang="en-US" dirty="0" smtClean="0"/>
              <a:t> Miss penalty</a:t>
            </a:r>
          </a:p>
          <a:p>
            <a:r>
              <a:rPr lang="en-US" dirty="0" smtClean="0"/>
              <a:t>Larger caches reduce Miss rate via Temporal and Spatial Locality, but can increase Hit time</a:t>
            </a:r>
          </a:p>
          <a:p>
            <a:r>
              <a:rPr lang="en-US" dirty="0" smtClean="0"/>
              <a:t>Multilevel caches help Miss penalty</a:t>
            </a:r>
          </a:p>
          <a:p>
            <a:endParaRPr lang="en-US" dirty="0"/>
          </a:p>
        </p:txBody>
      </p:sp>
      <p:sp>
        <p:nvSpPr>
          <p:cNvPr id="7" name="Date Placeholder 6"/>
          <p:cNvSpPr>
            <a:spLocks noGrp="1"/>
          </p:cNvSpPr>
          <p:nvPr>
            <p:ph type="dt" sz="half" idx="10"/>
          </p:nvPr>
        </p:nvSpPr>
        <p:spPr/>
        <p:txBody>
          <a:bodyPr/>
          <a:lstStyle/>
          <a:p>
            <a:fld id="{12730461-6828-984F-BD12-898386D20CA2}" type="datetime1">
              <a:rPr lang="en-US" smtClean="0"/>
              <a:pPr/>
              <a:t>10/10/13</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5</a:t>
            </a:fld>
            <a:endParaRPr lang="en-US"/>
          </a:p>
        </p:txBody>
      </p:sp>
      <p:sp>
        <p:nvSpPr>
          <p:cNvPr id="9" name="Footer Placeholder 8"/>
          <p:cNvSpPr>
            <a:spLocks noGrp="1"/>
          </p:cNvSpPr>
          <p:nvPr>
            <p:ph type="ftr" sz="quarter" idx="11"/>
          </p:nvPr>
        </p:nvSpPr>
        <p:spPr/>
        <p:txBody>
          <a:bodyPr/>
          <a:lstStyle/>
          <a:p>
            <a:r>
              <a:rPr lang="en-US" dirty="0" smtClean="0"/>
              <a:t>Fall 2013 -- Lecture #13</a:t>
            </a:r>
            <a:endParaRPr lang="en-US" dirty="0"/>
          </a:p>
        </p:txBody>
      </p:sp>
      <p:sp>
        <p:nvSpPr>
          <p:cNvPr id="10" name="TextBox 9"/>
          <p:cNvSpPr txBox="1"/>
          <p:nvPr/>
        </p:nvSpPr>
        <p:spPr>
          <a:xfrm>
            <a:off x="-1404189" y="4373736"/>
            <a:ext cx="184666" cy="369332"/>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685800" y="304800"/>
            <a:ext cx="7543800" cy="426142"/>
          </a:xfrm>
        </p:spPr>
        <p:txBody>
          <a:bodyPr>
            <a:normAutofit fontScale="90000"/>
          </a:bodyPr>
          <a:lstStyle/>
          <a:p>
            <a:r>
              <a:rPr lang="en-US" dirty="0" smtClean="0"/>
              <a:t>Example #2: </a:t>
            </a:r>
            <a:r>
              <a:rPr lang="en-US" dirty="0"/>
              <a:t>Amdahl’s </a:t>
            </a:r>
            <a:r>
              <a:rPr lang="en-US" dirty="0" smtClean="0"/>
              <a:t>Law</a:t>
            </a:r>
            <a:endParaRPr lang="en-US" dirty="0"/>
          </a:p>
        </p:txBody>
      </p:sp>
      <p:sp>
        <p:nvSpPr>
          <p:cNvPr id="1909763" name="Rectangle 3"/>
          <p:cNvSpPr>
            <a:spLocks noGrp="1" noChangeArrowheads="1"/>
          </p:cNvSpPr>
          <p:nvPr>
            <p:ph type="body" idx="1"/>
          </p:nvPr>
        </p:nvSpPr>
        <p:spPr>
          <a:xfrm>
            <a:off x="609600" y="1392239"/>
            <a:ext cx="7848600" cy="5110162"/>
          </a:xfrm>
        </p:spPr>
        <p:txBody>
          <a:bodyPr>
            <a:normAutofit lnSpcReduction="10000"/>
          </a:bodyPr>
          <a:lstStyle/>
          <a:p>
            <a:r>
              <a:rPr lang="en-US" sz="2595" dirty="0"/>
              <a:t>Consider </a:t>
            </a:r>
            <a:r>
              <a:rPr lang="en-US" sz="2595" dirty="0" smtClean="0"/>
              <a:t>summing 10 scalar variables and two 10 by 10 matrices (matrix sum) on 10 processors</a:t>
            </a:r>
            <a:endParaRPr lang="en-US" sz="2595" dirty="0"/>
          </a:p>
          <a:p>
            <a:pPr>
              <a:buFont typeface="Wingdings" pitchFamily="2" charset="2"/>
              <a:buNone/>
            </a:pPr>
            <a:r>
              <a:rPr lang="en-US" sz="2000" dirty="0" smtClean="0"/>
              <a:t>		Speedup </a:t>
            </a:r>
            <a:r>
              <a:rPr lang="en-US" sz="2000" dirty="0"/>
              <a:t>w/ E  </a:t>
            </a:r>
            <a:r>
              <a:rPr lang="en-US" sz="2000" dirty="0" smtClean="0"/>
              <a:t>=</a:t>
            </a:r>
          </a:p>
          <a:p>
            <a:pPr>
              <a:buFont typeface="Wingdings" pitchFamily="2" charset="2"/>
              <a:buNone/>
            </a:pPr>
            <a:endParaRPr lang="en-US" sz="2000" dirty="0" smtClean="0">
              <a:solidFill>
                <a:schemeClr val="accent1"/>
              </a:solidFill>
            </a:endParaRPr>
          </a:p>
          <a:p>
            <a:r>
              <a:rPr lang="en-US" sz="2400" dirty="0" smtClean="0"/>
              <a:t>What if there are 100 processors ?</a:t>
            </a:r>
            <a:endParaRPr lang="en-US" sz="2400" dirty="0"/>
          </a:p>
          <a:p>
            <a:pPr>
              <a:buFont typeface="Wingdings" pitchFamily="2" charset="2"/>
              <a:buNone/>
            </a:pPr>
            <a:r>
              <a:rPr lang="en-US" sz="2000" dirty="0" smtClean="0"/>
              <a:t>		Speedup </a:t>
            </a:r>
            <a:r>
              <a:rPr lang="en-US" sz="2000" dirty="0"/>
              <a:t>w/ E  </a:t>
            </a:r>
            <a:r>
              <a:rPr lang="en-US" sz="2000" dirty="0" smtClean="0"/>
              <a:t>=</a:t>
            </a:r>
          </a:p>
          <a:p>
            <a:pPr>
              <a:buFont typeface="Wingdings" pitchFamily="2" charset="2"/>
              <a:buNone/>
            </a:pPr>
            <a:endParaRPr lang="en-US" sz="2000" dirty="0" smtClean="0">
              <a:solidFill>
                <a:schemeClr val="accent1"/>
              </a:solidFill>
            </a:endParaRPr>
          </a:p>
          <a:p>
            <a:r>
              <a:rPr lang="en-US" sz="2400" dirty="0" smtClean="0"/>
              <a:t>What if the matrices are 100 by 100 (or 10,010 adds in total) on 10 processors?</a:t>
            </a:r>
          </a:p>
          <a:p>
            <a:pPr>
              <a:buNone/>
            </a:pPr>
            <a:r>
              <a:rPr lang="en-US" sz="2000" dirty="0" smtClean="0"/>
              <a:t>		Speedup w/ E  =</a:t>
            </a:r>
          </a:p>
          <a:p>
            <a:pPr>
              <a:buNone/>
            </a:pPr>
            <a:endParaRPr lang="en-US" sz="2000" dirty="0" smtClean="0">
              <a:solidFill>
                <a:schemeClr val="accent1"/>
              </a:solidFill>
            </a:endParaRPr>
          </a:p>
          <a:p>
            <a:r>
              <a:rPr lang="en-US" sz="2400" dirty="0" smtClean="0"/>
              <a:t>What if there are 100 processors ?</a:t>
            </a:r>
          </a:p>
          <a:p>
            <a:pPr>
              <a:buNone/>
            </a:pPr>
            <a:r>
              <a:rPr lang="en-US" sz="2000" dirty="0" smtClean="0"/>
              <a:t>		Speedup w/ E  =</a:t>
            </a:r>
            <a:endParaRPr lang="en-US" sz="2000" dirty="0">
              <a:solidFill>
                <a:schemeClr val="accent1"/>
              </a:solidFill>
            </a:endParaRPr>
          </a:p>
        </p:txBody>
      </p:sp>
      <p:sp>
        <p:nvSpPr>
          <p:cNvPr id="1909764" name="Rectangle 4"/>
          <p:cNvSpPr>
            <a:spLocks noChangeArrowheads="1"/>
          </p:cNvSpPr>
          <p:nvPr/>
        </p:nvSpPr>
        <p:spPr bwMode="auto">
          <a:xfrm>
            <a:off x="457200" y="905932"/>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a:t>
            </a:r>
            <a:endParaRPr lang="en-US" sz="2400" dirty="0">
              <a:solidFill>
                <a:schemeClr val="tx1"/>
              </a:solidFill>
            </a:endParaRPr>
          </a:p>
        </p:txBody>
      </p:sp>
      <p:sp>
        <p:nvSpPr>
          <p:cNvPr id="5" name="Date Placeholder 4"/>
          <p:cNvSpPr>
            <a:spLocks noGrp="1"/>
          </p:cNvSpPr>
          <p:nvPr>
            <p:ph type="dt" sz="half" idx="10"/>
          </p:nvPr>
        </p:nvSpPr>
        <p:spPr/>
        <p:txBody>
          <a:bodyPr/>
          <a:lstStyle/>
          <a:p>
            <a:fld id="{CB2CC18B-3840-7D4B-B050-1C69AEC50778}" type="datetime1">
              <a:rPr lang="en-US" smtClean="0"/>
              <a:pPr/>
              <a:t>10/10/13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a:p>
        </p:txBody>
      </p:sp>
      <p:sp>
        <p:nvSpPr>
          <p:cNvPr id="7" name="Footer Placeholder 6"/>
          <p:cNvSpPr>
            <a:spLocks noGrp="1"/>
          </p:cNvSpPr>
          <p:nvPr>
            <p:ph type="ftr" sz="quarter" idx="11"/>
          </p:nvPr>
        </p:nvSpPr>
        <p:spPr/>
        <p:txBody>
          <a:bodyPr/>
          <a:lstStyle/>
          <a:p>
            <a:r>
              <a:rPr lang="en-US" dirty="0" smtClean="0"/>
              <a:t>Fall 2013 -- Lecture #13</a:t>
            </a:r>
            <a:endParaRPr lang="en-US" dirty="0"/>
          </a:p>
        </p:txBody>
      </p:sp>
    </p:spTree>
    <p:extLst>
      <p:ext uri="{BB962C8B-B14F-4D97-AF65-F5344CB8AC3E}">
        <p14:creationId xmlns:p14="http://schemas.microsoft.com/office/powerpoint/2010/main" val="2607116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685800" y="304800"/>
            <a:ext cx="7543800" cy="426142"/>
          </a:xfrm>
        </p:spPr>
        <p:txBody>
          <a:bodyPr>
            <a:normAutofit fontScale="90000"/>
          </a:bodyPr>
          <a:lstStyle/>
          <a:p>
            <a:r>
              <a:rPr lang="en-US" dirty="0" smtClean="0"/>
              <a:t>Example #2: </a:t>
            </a:r>
            <a:r>
              <a:rPr lang="en-US" dirty="0"/>
              <a:t>Amdahl’s </a:t>
            </a:r>
            <a:r>
              <a:rPr lang="en-US" dirty="0" smtClean="0"/>
              <a:t>Law</a:t>
            </a:r>
            <a:endParaRPr lang="en-US" dirty="0"/>
          </a:p>
        </p:txBody>
      </p:sp>
      <p:sp>
        <p:nvSpPr>
          <p:cNvPr id="1909763" name="Rectangle 3"/>
          <p:cNvSpPr>
            <a:spLocks noGrp="1" noChangeArrowheads="1"/>
          </p:cNvSpPr>
          <p:nvPr>
            <p:ph type="body" idx="1"/>
          </p:nvPr>
        </p:nvSpPr>
        <p:spPr>
          <a:xfrm>
            <a:off x="609600" y="1392237"/>
            <a:ext cx="7848600" cy="5127096"/>
          </a:xfrm>
        </p:spPr>
        <p:txBody>
          <a:bodyPr>
            <a:normAutofit/>
          </a:bodyPr>
          <a:lstStyle/>
          <a:p>
            <a:r>
              <a:rPr lang="en-US" sz="2595" dirty="0"/>
              <a:t>Consider </a:t>
            </a:r>
            <a:r>
              <a:rPr lang="en-US" sz="2595" dirty="0" smtClean="0"/>
              <a:t>summing 10 scalar variables and two 10 by 10 matrices (matrix sum) on 10 processors</a:t>
            </a:r>
            <a:endParaRPr lang="en-US" sz="2595" dirty="0"/>
          </a:p>
          <a:p>
            <a:pPr algn="ctr">
              <a:buFont typeface="Wingdings" pitchFamily="2" charset="2"/>
              <a:buNone/>
            </a:pPr>
            <a:r>
              <a:rPr lang="en-US" sz="2000" dirty="0"/>
              <a:t>Speedup w/ E  =  </a:t>
            </a:r>
            <a:r>
              <a:rPr lang="en-US" sz="2000" dirty="0">
                <a:solidFill>
                  <a:srgbClr val="3366FF"/>
                </a:solidFill>
              </a:rPr>
              <a:t>1</a:t>
            </a:r>
            <a:r>
              <a:rPr lang="en-US" sz="2000" dirty="0" smtClean="0">
                <a:solidFill>
                  <a:srgbClr val="3366FF"/>
                </a:solidFill>
              </a:rPr>
              <a:t>/(.091 </a:t>
            </a:r>
            <a:r>
              <a:rPr lang="en-US" sz="2000" dirty="0">
                <a:solidFill>
                  <a:srgbClr val="3366FF"/>
                </a:solidFill>
              </a:rPr>
              <a:t>+ </a:t>
            </a:r>
            <a:r>
              <a:rPr lang="en-US" sz="2000" dirty="0" smtClean="0">
                <a:solidFill>
                  <a:srgbClr val="3366FF"/>
                </a:solidFill>
              </a:rPr>
              <a:t>.909/10)  </a:t>
            </a:r>
            <a:r>
              <a:rPr lang="en-US" sz="2000" dirty="0">
                <a:solidFill>
                  <a:srgbClr val="3366FF"/>
                </a:solidFill>
              </a:rPr>
              <a:t>=  </a:t>
            </a:r>
            <a:r>
              <a:rPr lang="en-US" sz="2000" dirty="0" smtClean="0">
                <a:solidFill>
                  <a:srgbClr val="3366FF"/>
                </a:solidFill>
              </a:rPr>
              <a:t>1/0.1819 = 5.5</a:t>
            </a:r>
          </a:p>
          <a:p>
            <a:pPr algn="ctr">
              <a:buFont typeface="Wingdings" pitchFamily="2" charset="2"/>
              <a:buNone/>
            </a:pPr>
            <a:endParaRPr lang="en-US" sz="2000" dirty="0" smtClean="0">
              <a:solidFill>
                <a:schemeClr val="accent1"/>
              </a:solidFill>
            </a:endParaRPr>
          </a:p>
          <a:p>
            <a:r>
              <a:rPr lang="en-US" sz="2400" dirty="0" smtClean="0"/>
              <a:t>What if there are 100 processors ?</a:t>
            </a:r>
            <a:endParaRPr lang="en-US" sz="2400" dirty="0"/>
          </a:p>
          <a:p>
            <a:pPr algn="ctr">
              <a:buFont typeface="Wingdings" pitchFamily="2" charset="2"/>
              <a:buNone/>
            </a:pPr>
            <a:r>
              <a:rPr lang="en-US" sz="2000" dirty="0"/>
              <a:t>Speedup w/ E  =  </a:t>
            </a:r>
            <a:r>
              <a:rPr lang="en-US" sz="2000" dirty="0">
                <a:solidFill>
                  <a:srgbClr val="3366FF"/>
                </a:solidFill>
              </a:rPr>
              <a:t>1</a:t>
            </a:r>
            <a:r>
              <a:rPr lang="en-US" sz="2000" dirty="0" smtClean="0">
                <a:solidFill>
                  <a:srgbClr val="3366FF"/>
                </a:solidFill>
              </a:rPr>
              <a:t>/(.091 + .909/100) = 1/0.10009 = 10.0</a:t>
            </a:r>
          </a:p>
          <a:p>
            <a:pPr algn="ctr">
              <a:buFont typeface="Wingdings" pitchFamily="2" charset="2"/>
              <a:buNone/>
            </a:pPr>
            <a:endParaRPr lang="en-US" sz="2000" dirty="0" smtClean="0">
              <a:solidFill>
                <a:schemeClr val="accent1"/>
              </a:solidFill>
            </a:endParaRPr>
          </a:p>
          <a:p>
            <a:r>
              <a:rPr lang="en-US" sz="2400" dirty="0" smtClean="0"/>
              <a:t>What if the matrices are 100 by 100 (or 10,010 adds in total) on 10 processors?</a:t>
            </a:r>
          </a:p>
          <a:p>
            <a:pPr algn="ctr">
              <a:buNone/>
            </a:pPr>
            <a:r>
              <a:rPr lang="en-US" sz="2000" dirty="0" smtClean="0"/>
              <a:t>Speedup w/ E  =  </a:t>
            </a:r>
            <a:r>
              <a:rPr lang="en-US" sz="2000" dirty="0" smtClean="0">
                <a:solidFill>
                  <a:srgbClr val="3366FF"/>
                </a:solidFill>
              </a:rPr>
              <a:t>1/(.001 + .999/10)  =  1/0.1009 = 9.9</a:t>
            </a:r>
          </a:p>
          <a:p>
            <a:pPr algn="ctr">
              <a:buNone/>
            </a:pPr>
            <a:endParaRPr lang="en-US" sz="2000" dirty="0" smtClean="0">
              <a:solidFill>
                <a:schemeClr val="accent1"/>
              </a:solidFill>
            </a:endParaRPr>
          </a:p>
          <a:p>
            <a:r>
              <a:rPr lang="en-US" sz="2400" dirty="0" smtClean="0"/>
              <a:t>What if there are 100 processors ?</a:t>
            </a:r>
          </a:p>
          <a:p>
            <a:pPr algn="ctr">
              <a:buNone/>
            </a:pPr>
            <a:r>
              <a:rPr lang="en-US" sz="2000" dirty="0" smtClean="0"/>
              <a:t>Speedup w/ E  =  </a:t>
            </a:r>
            <a:r>
              <a:rPr lang="en-US" sz="2000" dirty="0" smtClean="0">
                <a:solidFill>
                  <a:srgbClr val="3366FF"/>
                </a:solidFill>
              </a:rPr>
              <a:t>1/(.001 + .999/100) = 1/0.01099 = 91</a:t>
            </a:r>
          </a:p>
        </p:txBody>
      </p:sp>
      <p:sp>
        <p:nvSpPr>
          <p:cNvPr id="1909764" name="Rectangle 4"/>
          <p:cNvSpPr>
            <a:spLocks noChangeArrowheads="1"/>
          </p:cNvSpPr>
          <p:nvPr/>
        </p:nvSpPr>
        <p:spPr bwMode="auto">
          <a:xfrm>
            <a:off x="457200" y="888999"/>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
        <p:nvSpPr>
          <p:cNvPr id="5" name="Date Placeholder 4"/>
          <p:cNvSpPr>
            <a:spLocks noGrp="1"/>
          </p:cNvSpPr>
          <p:nvPr>
            <p:ph type="dt" sz="half" idx="10"/>
          </p:nvPr>
        </p:nvSpPr>
        <p:spPr/>
        <p:txBody>
          <a:bodyPr/>
          <a:lstStyle/>
          <a:p>
            <a:fld id="{4B7841AB-CA3F-3141-B878-9716A30F0D53}" type="datetime1">
              <a:rPr lang="en-US" smtClean="0"/>
              <a:pPr/>
              <a:t>10/10/13</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sp>
        <p:nvSpPr>
          <p:cNvPr id="7" name="Footer Placeholder 6"/>
          <p:cNvSpPr>
            <a:spLocks noGrp="1"/>
          </p:cNvSpPr>
          <p:nvPr>
            <p:ph type="ftr" sz="quarter" idx="11"/>
          </p:nvPr>
        </p:nvSpPr>
        <p:spPr/>
        <p:txBody>
          <a:bodyPr/>
          <a:lstStyle/>
          <a:p>
            <a:r>
              <a:rPr lang="en-US" dirty="0" smtClean="0"/>
              <a:t>Fall 2013 -- Lecture #13</a:t>
            </a:r>
            <a:endParaRPr lang="en-US" dirty="0"/>
          </a:p>
        </p:txBody>
      </p:sp>
    </p:spTree>
    <p:extLst>
      <p:ext uri="{BB962C8B-B14F-4D97-AF65-F5344CB8AC3E}">
        <p14:creationId xmlns:p14="http://schemas.microsoft.com/office/powerpoint/2010/main" val="7868542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9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9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9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9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97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97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976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97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03A5C2-7DA6-0645-8F16-C6491088E358}"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a:p>
        </p:txBody>
      </p:sp>
      <p:pic>
        <p:nvPicPr>
          <p:cNvPr id="76802" name="Picture 2"/>
          <p:cNvPicPr>
            <a:picLocks noChangeAspect="1" noChangeArrowheads="1"/>
          </p:cNvPicPr>
          <p:nvPr/>
        </p:nvPicPr>
        <p:blipFill>
          <a:blip r:embed="rId2"/>
          <a:srcRect l="1111" t="1481" r="1111" b="1481"/>
          <a:stretch>
            <a:fillRect/>
          </a:stretch>
        </p:blipFill>
        <p:spPr bwMode="auto">
          <a:xfrm>
            <a:off x="-32800" y="228600"/>
            <a:ext cx="7881400" cy="5867400"/>
          </a:xfrm>
          <a:prstGeom prst="rect">
            <a:avLst/>
          </a:prstGeom>
          <a:noFill/>
          <a:ln w="9525">
            <a:noFill/>
            <a:miter lim="800000"/>
            <a:headEnd/>
            <a:tailEnd/>
          </a:ln>
          <a:effectLst/>
        </p:spPr>
      </p:pic>
      <p:sp>
        <p:nvSpPr>
          <p:cNvPr id="8" name="TextBox 7"/>
          <p:cNvSpPr txBox="1"/>
          <p:nvPr/>
        </p:nvSpPr>
        <p:spPr>
          <a:xfrm>
            <a:off x="7148059" y="1557867"/>
            <a:ext cx="1919741" cy="1477328"/>
          </a:xfrm>
          <a:prstGeom prst="rect">
            <a:avLst/>
          </a:prstGeom>
          <a:noFill/>
        </p:spPr>
        <p:txBody>
          <a:bodyPr wrap="none" rtlCol="0">
            <a:spAutoFit/>
          </a:bodyPr>
          <a:lstStyle/>
          <a:p>
            <a:r>
              <a:rPr lang="en-US" dirty="0" smtClean="0"/>
              <a:t>If the portion of</a:t>
            </a:r>
            <a:br>
              <a:rPr lang="en-US" dirty="0" smtClean="0"/>
            </a:br>
            <a:r>
              <a:rPr lang="en-US" dirty="0" smtClean="0"/>
              <a:t>the program that</a:t>
            </a:r>
            <a:br>
              <a:rPr lang="en-US" dirty="0" smtClean="0"/>
            </a:br>
            <a:r>
              <a:rPr lang="en-US" dirty="0" smtClean="0"/>
              <a:t>can be parallelized</a:t>
            </a:r>
            <a:br>
              <a:rPr lang="en-US" dirty="0" smtClean="0"/>
            </a:br>
            <a:r>
              <a:rPr lang="en-US" dirty="0" smtClean="0"/>
              <a:t>is small, then the</a:t>
            </a:r>
            <a:br>
              <a:rPr lang="en-US" dirty="0" smtClean="0"/>
            </a:br>
            <a:r>
              <a:rPr lang="en-US" dirty="0" smtClean="0"/>
              <a:t>speedup is limited</a:t>
            </a:r>
          </a:p>
        </p:txBody>
      </p:sp>
      <p:sp>
        <p:nvSpPr>
          <p:cNvPr id="9" name="TextBox 8"/>
          <p:cNvSpPr txBox="1"/>
          <p:nvPr/>
        </p:nvSpPr>
        <p:spPr>
          <a:xfrm>
            <a:off x="7198859" y="3488267"/>
            <a:ext cx="1763411" cy="923330"/>
          </a:xfrm>
          <a:prstGeom prst="rect">
            <a:avLst/>
          </a:prstGeom>
          <a:noFill/>
        </p:spPr>
        <p:txBody>
          <a:bodyPr wrap="none" rtlCol="0">
            <a:spAutoFit/>
          </a:bodyPr>
          <a:lstStyle/>
          <a:p>
            <a:r>
              <a:rPr lang="en-US" dirty="0" smtClean="0"/>
              <a:t>The non-parallel</a:t>
            </a:r>
            <a:br>
              <a:rPr lang="en-US" dirty="0" smtClean="0"/>
            </a:br>
            <a:r>
              <a:rPr lang="en-US" dirty="0" smtClean="0"/>
              <a:t>portion limits</a:t>
            </a:r>
            <a:br>
              <a:rPr lang="en-US" dirty="0" smtClean="0"/>
            </a:br>
            <a:r>
              <a:rPr lang="en-US" dirty="0" smtClean="0"/>
              <a:t>the performance</a:t>
            </a:r>
          </a:p>
        </p:txBody>
      </p:sp>
    </p:spTree>
    <p:extLst>
      <p:ext uri="{BB962C8B-B14F-4D97-AF65-F5344CB8AC3E}">
        <p14:creationId xmlns:p14="http://schemas.microsoft.com/office/powerpoint/2010/main" val="11826150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and Weak Scaling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get good speedup on a multiprocessor while keeping the problem size fixed is harder than getting good speedup by increasing the size of the problem.</a:t>
            </a:r>
          </a:p>
          <a:p>
            <a:pPr lvl="1">
              <a:buClr>
                <a:schemeClr val="tx1"/>
              </a:buClr>
            </a:pPr>
            <a:r>
              <a:rPr lang="en-US" i="1" dirty="0" smtClean="0">
                <a:solidFill>
                  <a:srgbClr val="0000FF"/>
                </a:solidFill>
              </a:rPr>
              <a:t>Strong scaling</a:t>
            </a:r>
            <a:r>
              <a:rPr lang="en-US" dirty="0" smtClean="0"/>
              <a:t>: when speedup can be achieved on a parallel processor without increasing the size of the problem</a:t>
            </a:r>
          </a:p>
          <a:p>
            <a:pPr lvl="1">
              <a:buClr>
                <a:schemeClr val="tx1"/>
              </a:buClr>
            </a:pPr>
            <a:r>
              <a:rPr lang="en-US" i="1" dirty="0" smtClean="0">
                <a:solidFill>
                  <a:srgbClr val="0000FF"/>
                </a:solidFill>
              </a:rPr>
              <a:t>Weak scaling</a:t>
            </a:r>
            <a:r>
              <a:rPr lang="en-US" dirty="0" smtClean="0"/>
              <a:t>: when speedup is achieved on a parallel processor by increasing the size of the problem proportionally to the increase in the number of processors</a:t>
            </a:r>
          </a:p>
          <a:p>
            <a:pPr>
              <a:buClr>
                <a:schemeClr val="tx1"/>
              </a:buClr>
            </a:pPr>
            <a:r>
              <a:rPr lang="en-US" dirty="0" smtClean="0">
                <a:solidFill>
                  <a:srgbClr val="0000FF"/>
                </a:solidFill>
              </a:rPr>
              <a:t>Load balancing </a:t>
            </a:r>
            <a:r>
              <a:rPr lang="en-US" dirty="0" smtClean="0"/>
              <a:t>is another important factor: every processor doing same amount of work  </a:t>
            </a:r>
          </a:p>
          <a:p>
            <a:pPr lvl="1"/>
            <a:r>
              <a:rPr lang="en-US" dirty="0" smtClean="0"/>
              <a:t>Just one unit with twice the load of others cuts speedup almost in half</a:t>
            </a:r>
            <a:endParaRPr lang="en-US" dirty="0"/>
          </a:p>
        </p:txBody>
      </p:sp>
      <p:sp>
        <p:nvSpPr>
          <p:cNvPr id="4" name="Date Placeholder 3"/>
          <p:cNvSpPr>
            <a:spLocks noGrp="1"/>
          </p:cNvSpPr>
          <p:nvPr>
            <p:ph type="dt" sz="half" idx="10"/>
          </p:nvPr>
        </p:nvSpPr>
        <p:spPr/>
        <p:txBody>
          <a:bodyPr/>
          <a:lstStyle/>
          <a:p>
            <a:fld id="{25E2BDA9-27D5-3244-8398-EC74CC5A0B99}" type="datetime1">
              <a:rPr lang="en-US" smtClean="0"/>
              <a:pPr/>
              <a:t>10/10/13</a:t>
            </a:fld>
            <a:endParaRPr lang="en-US"/>
          </a:p>
        </p:txBody>
      </p:sp>
      <p:sp>
        <p:nvSpPr>
          <p:cNvPr id="6" name="Footer Placeholder 5"/>
          <p:cNvSpPr>
            <a:spLocks noGrp="1"/>
          </p:cNvSpPr>
          <p:nvPr>
            <p:ph type="ftr" sz="quarter" idx="11"/>
          </p:nvPr>
        </p:nvSpPr>
        <p:spPr/>
        <p:txBody>
          <a:bodyPr/>
          <a:lstStyle/>
          <a:p>
            <a:r>
              <a:rPr lang="en-US" dirty="0" smtClean="0"/>
              <a:t>Fall 2013 -- Lecture #13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a:p>
        </p:txBody>
      </p:sp>
    </p:spTree>
    <p:extLst>
      <p:ext uri="{BB962C8B-B14F-4D97-AF65-F5344CB8AC3E}">
        <p14:creationId xmlns:p14="http://schemas.microsoft.com/office/powerpoint/2010/main" val="847241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599" y="3496930"/>
            <a:ext cx="7482839"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408000"/>
                </a:solidFill>
                <a:latin typeface="+mj-lt"/>
                <a:cs typeface="Courier"/>
              </a:rPr>
              <a:t>20</a:t>
            </a:r>
          </a:p>
        </p:txBody>
      </p:sp>
      <p:sp>
        <p:nvSpPr>
          <p:cNvPr id="53251" name="TextBox 4"/>
          <p:cNvSpPr txBox="1">
            <a:spLocks noChangeArrowheads="1"/>
          </p:cNvSpPr>
          <p:nvPr/>
        </p:nvSpPr>
        <p:spPr bwMode="auto">
          <a:xfrm>
            <a:off x="1371600" y="4411330"/>
            <a:ext cx="67056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66A0"/>
                </a:solidFill>
                <a:latin typeface="+mj-lt"/>
                <a:cs typeface="Courier"/>
              </a:rPr>
              <a:t>100</a:t>
            </a:r>
          </a:p>
        </p:txBody>
      </p:sp>
      <p:sp>
        <p:nvSpPr>
          <p:cNvPr id="53252" name="TextBox 5"/>
          <p:cNvSpPr txBox="1">
            <a:spLocks noChangeArrowheads="1"/>
          </p:cNvSpPr>
          <p:nvPr/>
        </p:nvSpPr>
        <p:spPr bwMode="auto">
          <a:xfrm>
            <a:off x="1371599" y="5325730"/>
            <a:ext cx="7066593" cy="400110"/>
          </a:xfrm>
          <a:prstGeom prst="rect">
            <a:avLst/>
          </a:prstGeom>
          <a:noFill/>
          <a:ln w="9525">
            <a:noFill/>
            <a:miter lim="800000"/>
            <a:headEnd/>
            <a:tailEnd/>
          </a:ln>
        </p:spPr>
        <p:txBody>
          <a:bodyPr wrap="square">
            <a:prstTxWarp prst="textNoShape">
              <a:avLst/>
            </a:prstTxWarp>
            <a:spAutoFit/>
          </a:bodyPr>
          <a:lstStyle/>
          <a:p>
            <a:r>
              <a:rPr lang="en-US" sz="2000" b="1" dirty="0" smtClean="0">
                <a:ln>
                  <a:solidFill>
                    <a:schemeClr val="tx1"/>
                  </a:solidFill>
                </a:ln>
                <a:solidFill>
                  <a:srgbClr val="FFE860"/>
                </a:solidFill>
                <a:latin typeface="+mj-lt"/>
                <a:cs typeface="Courier"/>
              </a:rPr>
              <a:t>None of the Above</a:t>
            </a:r>
          </a:p>
        </p:txBody>
      </p:sp>
      <p:grpSp>
        <p:nvGrpSpPr>
          <p:cNvPr id="2" name="Group 10"/>
          <p:cNvGrpSpPr>
            <a:grpSpLocks/>
          </p:cNvGrpSpPr>
          <p:nvPr/>
        </p:nvGrpSpPr>
        <p:grpSpPr bwMode="auto">
          <a:xfrm>
            <a:off x="960438" y="2582532"/>
            <a:ext cx="7870482" cy="426582"/>
            <a:chOff x="960651" y="1743729"/>
            <a:chExt cx="7351592" cy="319942"/>
          </a:xfrm>
        </p:grpSpPr>
        <p:sp>
          <p:nvSpPr>
            <p:cNvPr id="53259" name="TextBox 2"/>
            <p:cNvSpPr txBox="1">
              <a:spLocks noChangeArrowheads="1"/>
            </p:cNvSpPr>
            <p:nvPr/>
          </p:nvSpPr>
          <p:spPr bwMode="auto">
            <a:xfrm>
              <a:off x="1371600" y="1743729"/>
              <a:ext cx="6940643" cy="300088"/>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8000"/>
                  </a:solidFill>
                  <a:latin typeface="+mj-lt"/>
                  <a:cs typeface="Courier"/>
                </a:rPr>
                <a:t>10</a:t>
              </a:r>
              <a:endParaRPr lang="en-US" sz="2000" dirty="0">
                <a:solidFill>
                  <a:srgbClr val="FF8000"/>
                </a:solidFill>
                <a:latin typeface="+mj-lt"/>
              </a:endParaRPr>
            </a:p>
          </p:txBody>
        </p:sp>
        <p:sp>
          <p:nvSpPr>
            <p:cNvPr id="53260" name="Rectangle 6"/>
            <p:cNvSpPr>
              <a:spLocks noChangeArrowheads="1"/>
            </p:cNvSpPr>
            <p:nvPr/>
          </p:nvSpPr>
          <p:spPr bwMode="auto">
            <a:xfrm>
              <a:off x="960651" y="1809751"/>
              <a:ext cx="415498" cy="253920"/>
            </a:xfrm>
            <a:prstGeom prst="rect">
              <a:avLst/>
            </a:prstGeom>
            <a:noFill/>
            <a:ln w="9525">
              <a:noFill/>
              <a:miter lim="800000"/>
              <a:headEnd/>
              <a:tailEnd/>
            </a:ln>
          </p:spPr>
          <p:txBody>
            <a:bodyPr wrap="square">
              <a:prstTxWarp prst="textNoShape">
                <a:avLst/>
              </a:prstTxWarp>
              <a:spAutoFit/>
            </a:bodyPr>
            <a:lstStyle/>
            <a:p>
              <a:r>
                <a:rPr lang="en-US" sz="1600" dirty="0">
                  <a:latin typeface="ＭＳ ゴシック" pitchFamily="1" charset="-128"/>
                  <a:ea typeface="ＭＳ ゴシック" pitchFamily="1" charset="-128"/>
                  <a:cs typeface="ＭＳ ゴシック" pitchFamily="1" charset="-128"/>
                </a:rPr>
                <a:t>☐</a:t>
              </a:r>
              <a:endParaRPr lang="en-US" sz="1600"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54</a:t>
            </a:fld>
            <a:endParaRPr lang="en-US" dirty="0" smtClean="0"/>
          </a:p>
        </p:txBody>
      </p:sp>
      <p:sp>
        <p:nvSpPr>
          <p:cNvPr id="53258" name="TextBox 12"/>
          <p:cNvSpPr txBox="1">
            <a:spLocks noChangeArrowheads="1"/>
          </p:cNvSpPr>
          <p:nvPr/>
        </p:nvSpPr>
        <p:spPr bwMode="auto">
          <a:xfrm>
            <a:off x="347076" y="566799"/>
            <a:ext cx="7876665" cy="1200328"/>
          </a:xfrm>
          <a:prstGeom prst="rect">
            <a:avLst/>
          </a:prstGeom>
          <a:noFill/>
          <a:ln w="9525">
            <a:noFill/>
            <a:miter lim="800000"/>
            <a:headEnd/>
            <a:tailEnd/>
          </a:ln>
        </p:spPr>
        <p:txBody>
          <a:bodyPr wrap="square">
            <a:prstTxWarp prst="textNoShape">
              <a:avLst/>
            </a:prstTxWarp>
            <a:spAutoFit/>
          </a:bodyPr>
          <a:lstStyle/>
          <a:p>
            <a:r>
              <a:rPr lang="en-US" sz="2400" dirty="0" smtClean="0"/>
              <a:t>Suppose a program spends 80% of its time in a square root routine. How much must you speedup square root to make the program run 5 times faster?</a:t>
            </a:r>
          </a:p>
        </p:txBody>
      </p:sp>
      <p:sp>
        <p:nvSpPr>
          <p:cNvPr id="13" name="Rectangle 4"/>
          <p:cNvSpPr>
            <a:spLocks noChangeArrowheads="1"/>
          </p:cNvSpPr>
          <p:nvPr/>
        </p:nvSpPr>
        <p:spPr bwMode="auto">
          <a:xfrm>
            <a:off x="329911" y="1820328"/>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Tree>
    <p:extLst>
      <p:ext uri="{BB962C8B-B14F-4D97-AF65-F5344CB8AC3E}">
        <p14:creationId xmlns:p14="http://schemas.microsoft.com/office/powerpoint/2010/main" val="30968758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599" y="3496930"/>
            <a:ext cx="7482839"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408000"/>
                </a:solidFill>
                <a:latin typeface="+mj-lt"/>
                <a:cs typeface="Courier"/>
              </a:rPr>
              <a:t>20</a:t>
            </a:r>
          </a:p>
        </p:txBody>
      </p:sp>
      <p:sp>
        <p:nvSpPr>
          <p:cNvPr id="53251" name="TextBox 4"/>
          <p:cNvSpPr txBox="1">
            <a:spLocks noChangeArrowheads="1"/>
          </p:cNvSpPr>
          <p:nvPr/>
        </p:nvSpPr>
        <p:spPr bwMode="auto">
          <a:xfrm>
            <a:off x="1371600" y="4411330"/>
            <a:ext cx="67056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66A0"/>
                </a:solidFill>
                <a:latin typeface="+mj-lt"/>
                <a:cs typeface="Courier"/>
              </a:rPr>
              <a:t>100</a:t>
            </a:r>
          </a:p>
        </p:txBody>
      </p:sp>
      <p:sp>
        <p:nvSpPr>
          <p:cNvPr id="53252" name="TextBox 5"/>
          <p:cNvSpPr txBox="1">
            <a:spLocks noChangeArrowheads="1"/>
          </p:cNvSpPr>
          <p:nvPr/>
        </p:nvSpPr>
        <p:spPr bwMode="auto">
          <a:xfrm>
            <a:off x="1371599" y="5325730"/>
            <a:ext cx="7066593" cy="400110"/>
          </a:xfrm>
          <a:prstGeom prst="rect">
            <a:avLst/>
          </a:prstGeom>
          <a:noFill/>
          <a:ln w="9525">
            <a:noFill/>
            <a:miter lim="800000"/>
            <a:headEnd/>
            <a:tailEnd/>
          </a:ln>
        </p:spPr>
        <p:txBody>
          <a:bodyPr wrap="square">
            <a:prstTxWarp prst="textNoShape">
              <a:avLst/>
            </a:prstTxWarp>
            <a:spAutoFit/>
          </a:bodyPr>
          <a:lstStyle/>
          <a:p>
            <a:r>
              <a:rPr lang="en-US" sz="2000" b="1" dirty="0" smtClean="0">
                <a:ln>
                  <a:solidFill>
                    <a:schemeClr val="tx1"/>
                  </a:solidFill>
                </a:ln>
                <a:solidFill>
                  <a:srgbClr val="FFE860"/>
                </a:solidFill>
                <a:latin typeface="+mj-lt"/>
                <a:cs typeface="Courier"/>
              </a:rPr>
              <a:t>None of the Above</a:t>
            </a:r>
          </a:p>
        </p:txBody>
      </p:sp>
      <p:grpSp>
        <p:nvGrpSpPr>
          <p:cNvPr id="2" name="Group 10"/>
          <p:cNvGrpSpPr>
            <a:grpSpLocks/>
          </p:cNvGrpSpPr>
          <p:nvPr/>
        </p:nvGrpSpPr>
        <p:grpSpPr bwMode="auto">
          <a:xfrm>
            <a:off x="960438" y="2582532"/>
            <a:ext cx="7870482" cy="426582"/>
            <a:chOff x="960651" y="1743729"/>
            <a:chExt cx="7351592" cy="319942"/>
          </a:xfrm>
        </p:grpSpPr>
        <p:sp>
          <p:nvSpPr>
            <p:cNvPr id="53259" name="TextBox 2"/>
            <p:cNvSpPr txBox="1">
              <a:spLocks noChangeArrowheads="1"/>
            </p:cNvSpPr>
            <p:nvPr/>
          </p:nvSpPr>
          <p:spPr bwMode="auto">
            <a:xfrm>
              <a:off x="1371600" y="1743729"/>
              <a:ext cx="6940643" cy="300088"/>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8000"/>
                  </a:solidFill>
                  <a:latin typeface="+mj-lt"/>
                  <a:cs typeface="Courier"/>
                </a:rPr>
                <a:t>10</a:t>
              </a:r>
              <a:endParaRPr lang="en-US" sz="2000" dirty="0">
                <a:solidFill>
                  <a:srgbClr val="FF8000"/>
                </a:solidFill>
                <a:latin typeface="+mj-lt"/>
              </a:endParaRPr>
            </a:p>
          </p:txBody>
        </p:sp>
        <p:sp>
          <p:nvSpPr>
            <p:cNvPr id="53260" name="Rectangle 6"/>
            <p:cNvSpPr>
              <a:spLocks noChangeArrowheads="1"/>
            </p:cNvSpPr>
            <p:nvPr/>
          </p:nvSpPr>
          <p:spPr bwMode="auto">
            <a:xfrm>
              <a:off x="960651" y="1809751"/>
              <a:ext cx="415498" cy="253920"/>
            </a:xfrm>
            <a:prstGeom prst="rect">
              <a:avLst/>
            </a:prstGeom>
            <a:noFill/>
            <a:ln w="9525">
              <a:noFill/>
              <a:miter lim="800000"/>
              <a:headEnd/>
              <a:tailEnd/>
            </a:ln>
          </p:spPr>
          <p:txBody>
            <a:bodyPr wrap="square">
              <a:prstTxWarp prst="textNoShape">
                <a:avLst/>
              </a:prstTxWarp>
              <a:spAutoFit/>
            </a:bodyPr>
            <a:lstStyle/>
            <a:p>
              <a:r>
                <a:rPr lang="en-US" sz="1600" dirty="0">
                  <a:latin typeface="ＭＳ ゴシック" pitchFamily="1" charset="-128"/>
                  <a:ea typeface="ＭＳ ゴシック" pitchFamily="1" charset="-128"/>
                  <a:cs typeface="ＭＳ ゴシック" pitchFamily="1" charset="-128"/>
                </a:rPr>
                <a:t>☐</a:t>
              </a:r>
              <a:endParaRPr lang="en-US" sz="1600"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55</a:t>
            </a:fld>
            <a:endParaRPr lang="en-US" dirty="0" smtClean="0"/>
          </a:p>
        </p:txBody>
      </p:sp>
      <p:sp>
        <p:nvSpPr>
          <p:cNvPr id="53258" name="TextBox 12"/>
          <p:cNvSpPr txBox="1">
            <a:spLocks noChangeArrowheads="1"/>
          </p:cNvSpPr>
          <p:nvPr/>
        </p:nvSpPr>
        <p:spPr bwMode="auto">
          <a:xfrm>
            <a:off x="347076" y="566799"/>
            <a:ext cx="7876665" cy="1200328"/>
          </a:xfrm>
          <a:prstGeom prst="rect">
            <a:avLst/>
          </a:prstGeom>
          <a:noFill/>
          <a:ln w="9525">
            <a:noFill/>
            <a:miter lim="800000"/>
            <a:headEnd/>
            <a:tailEnd/>
          </a:ln>
        </p:spPr>
        <p:txBody>
          <a:bodyPr wrap="square">
            <a:prstTxWarp prst="textNoShape">
              <a:avLst/>
            </a:prstTxWarp>
            <a:spAutoFit/>
          </a:bodyPr>
          <a:lstStyle/>
          <a:p>
            <a:r>
              <a:rPr lang="en-US" sz="2400" dirty="0" smtClean="0"/>
              <a:t>Suppose a program spends 80% of its time in a square root routine. How much must you speedup square root to make the program run 5 times faster?</a:t>
            </a:r>
          </a:p>
        </p:txBody>
      </p:sp>
      <p:sp>
        <p:nvSpPr>
          <p:cNvPr id="13" name="Rectangle 4"/>
          <p:cNvSpPr>
            <a:spLocks noChangeArrowheads="1"/>
          </p:cNvSpPr>
          <p:nvPr/>
        </p:nvSpPr>
        <p:spPr bwMode="auto">
          <a:xfrm>
            <a:off x="329911" y="1820328"/>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
        <p:nvSpPr>
          <p:cNvPr id="3" name="Rectangle 2"/>
          <p:cNvSpPr/>
          <p:nvPr/>
        </p:nvSpPr>
        <p:spPr>
          <a:xfrm>
            <a:off x="914400" y="5257800"/>
            <a:ext cx="2971800" cy="762000"/>
          </a:xfrm>
          <a:prstGeom prst="rect">
            <a:avLst/>
          </a:prstGeom>
          <a:noFill/>
          <a:ln w="762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3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And in Conclusion, …</a:t>
            </a:r>
            <a:endParaRPr lang="en-US" dirty="0"/>
          </a:p>
        </p:txBody>
      </p:sp>
      <p:sp>
        <p:nvSpPr>
          <p:cNvPr id="8" name="Content Placeholder 7"/>
          <p:cNvSpPr>
            <a:spLocks noGrp="1"/>
          </p:cNvSpPr>
          <p:nvPr>
            <p:ph idx="1"/>
          </p:nvPr>
        </p:nvSpPr>
        <p:spPr/>
        <p:txBody>
          <a:bodyPr>
            <a:normAutofit fontScale="85000" lnSpcReduction="10000"/>
          </a:bodyPr>
          <a:lstStyle/>
          <a:p>
            <a:r>
              <a:rPr lang="en-US" dirty="0"/>
              <a:t>Although caches are software-invisible, a “cache-aware” performance programmer can improve performance by large factors by changing order of memory accesses</a:t>
            </a:r>
          </a:p>
          <a:p>
            <a:r>
              <a:rPr lang="en-US" dirty="0" smtClean="0"/>
              <a:t>Flynn Taxonomy of Parallel Architectures</a:t>
            </a:r>
          </a:p>
          <a:p>
            <a:pPr lvl="1"/>
            <a:r>
              <a:rPr lang="en-US" i="1" dirty="0" smtClean="0"/>
              <a:t>SIMD: Single Instruction Multiple Data</a:t>
            </a:r>
          </a:p>
          <a:p>
            <a:pPr lvl="1"/>
            <a:r>
              <a:rPr lang="en-US" i="1" dirty="0" smtClean="0"/>
              <a:t>MIMD: Multiple Instruction Multiple Data</a:t>
            </a:r>
          </a:p>
          <a:p>
            <a:pPr lvl="1"/>
            <a:r>
              <a:rPr lang="en-US" dirty="0" smtClean="0"/>
              <a:t>SISD: Single Instruction Single Data (sequential machines)</a:t>
            </a:r>
          </a:p>
          <a:p>
            <a:pPr lvl="1"/>
            <a:r>
              <a:rPr lang="en-US" dirty="0" smtClean="0"/>
              <a:t>MISD: Multiple Instruction Single Data (unused)</a:t>
            </a:r>
          </a:p>
          <a:p>
            <a:r>
              <a:rPr lang="en-US" dirty="0" smtClean="0"/>
              <a:t>Amdahl’s Law</a:t>
            </a:r>
          </a:p>
          <a:p>
            <a:pPr lvl="1"/>
            <a:r>
              <a:rPr lang="en-US" dirty="0" smtClean="0"/>
              <a:t>Strong versus </a:t>
            </a:r>
            <a:r>
              <a:rPr lang="en-US" smtClean="0"/>
              <a:t>weak </a:t>
            </a:r>
            <a:r>
              <a:rPr lang="en-US" smtClean="0"/>
              <a:t>scaling</a:t>
            </a:r>
            <a:endParaRPr lang="en-US" dirty="0" smtClean="0"/>
          </a:p>
          <a:p>
            <a:pPr lvl="1"/>
            <a:endParaRPr lang="en-US" dirty="0" smtClean="0"/>
          </a:p>
        </p:txBody>
      </p:sp>
      <p:sp>
        <p:nvSpPr>
          <p:cNvPr id="9" name="Date Placeholder 8"/>
          <p:cNvSpPr>
            <a:spLocks noGrp="1"/>
          </p:cNvSpPr>
          <p:nvPr>
            <p:ph type="dt" sz="half" idx="10"/>
          </p:nvPr>
        </p:nvSpPr>
        <p:spPr/>
        <p:txBody>
          <a:bodyPr/>
          <a:lstStyle/>
          <a:p>
            <a:fld id="{A32EBB30-79B0-0D41-8407-75C13D21B07C}" type="datetime1">
              <a:rPr lang="en-US" smtClean="0"/>
              <a:pPr/>
              <a:t>10/10/13</a:t>
            </a:fld>
            <a:endParaRPr lang="en-US"/>
          </a:p>
        </p:txBody>
      </p:sp>
      <p:sp>
        <p:nvSpPr>
          <p:cNvPr id="10" name="Slide Number Placeholder 9"/>
          <p:cNvSpPr>
            <a:spLocks noGrp="1"/>
          </p:cNvSpPr>
          <p:nvPr>
            <p:ph type="sldNum" sz="quarter" idx="12"/>
          </p:nvPr>
        </p:nvSpPr>
        <p:spPr/>
        <p:txBody>
          <a:bodyPr/>
          <a:lstStyle/>
          <a:p>
            <a:fld id="{3CC63E4C-4642-794D-A2FD-70F6B81535F5}" type="slidenum">
              <a:rPr lang="en-US" smtClean="0"/>
              <a:pPr/>
              <a:t>56</a:t>
            </a:fld>
            <a:endParaRPr lang="en-US"/>
          </a:p>
        </p:txBody>
      </p:sp>
      <p:sp>
        <p:nvSpPr>
          <p:cNvPr id="11" name="Footer Placeholder 10"/>
          <p:cNvSpPr>
            <a:spLocks noGrp="1"/>
          </p:cNvSpPr>
          <p:nvPr>
            <p:ph type="ftr" sz="quarter" idx="11"/>
          </p:nvPr>
        </p:nvSpPr>
        <p:spPr/>
        <p:txBody>
          <a:bodyPr/>
          <a:lstStyle/>
          <a:p>
            <a:r>
              <a:rPr lang="en-US" dirty="0" smtClean="0"/>
              <a:t>Fall 2013 -- Lecture #13</a:t>
            </a:r>
            <a:endParaRPr lang="en-US" dirty="0"/>
          </a:p>
        </p:txBody>
      </p:sp>
    </p:spTree>
    <p:extLst>
      <p:ext uri="{BB962C8B-B14F-4D97-AF65-F5344CB8AC3E}">
        <p14:creationId xmlns:p14="http://schemas.microsoft.com/office/powerpoint/2010/main" val="15835581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Caches Invisible to Software</a:t>
            </a:r>
            <a:endParaRPr lang="en-US" dirty="0"/>
          </a:p>
        </p:txBody>
      </p:sp>
      <p:sp>
        <p:nvSpPr>
          <p:cNvPr id="3" name="Content Placeholder 2"/>
          <p:cNvSpPr>
            <a:spLocks noGrp="1"/>
          </p:cNvSpPr>
          <p:nvPr>
            <p:ph idx="1"/>
          </p:nvPr>
        </p:nvSpPr>
        <p:spPr/>
        <p:txBody>
          <a:bodyPr>
            <a:normAutofit lnSpcReduction="10000"/>
          </a:bodyPr>
          <a:lstStyle/>
          <a:p>
            <a:r>
              <a:rPr lang="en-US" dirty="0" smtClean="0"/>
              <a:t>Load and store instructions just access large memory (32-bit addresses in MIPS); hardware automatically moves data in and out of cache</a:t>
            </a:r>
          </a:p>
          <a:p>
            <a:r>
              <a:rPr lang="en-US" dirty="0" smtClean="0"/>
              <a:t>Even if programmer writes applications not knowing about caches, we observe temporal and spatial locality in memory accesses</a:t>
            </a:r>
          </a:p>
          <a:p>
            <a:r>
              <a:rPr lang="en-US" dirty="0" smtClean="0"/>
              <a:t>Performance improves (over no caches) even when programmer unaware of cache’s existence</a:t>
            </a:r>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dirty="0"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4A9FAF-6976-034A-B48B-469A9E042623}" type="datetime1">
              <a:rPr lang="en-US" smtClean="0"/>
              <a:pPr/>
              <a:t>10/10/13</a:t>
            </a:fld>
            <a:endParaRPr lang="en-US"/>
          </a:p>
        </p:txBody>
      </p:sp>
      <p:sp>
        <p:nvSpPr>
          <p:cNvPr id="97282" name="Footer Placeholder 3"/>
          <p:cNvSpPr>
            <a:spLocks noGrp="1"/>
          </p:cNvSpPr>
          <p:nvPr>
            <p:ph type="ftr" sz="quarter" idx="11"/>
          </p:nvPr>
        </p:nvSpPr>
        <p:spPr>
          <a:noFill/>
        </p:spPr>
        <p:txBody>
          <a:bodyPr/>
          <a:lstStyle/>
          <a:p>
            <a:r>
              <a:rPr lang="en-US" dirty="0" smtClean="0"/>
              <a:t>Fall 2013 -- Lecture #13</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2" name="Picture 1" descr="Screen Shot 2013-10-09 at 6.4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5" y="-22189"/>
            <a:ext cx="9103965" cy="6858000"/>
          </a:xfrm>
          <a:prstGeom prst="rect">
            <a:avLst/>
          </a:prstGeom>
        </p:spPr>
      </p:pic>
      <p:sp>
        <p:nvSpPr>
          <p:cNvPr id="4" name="TextBox 3"/>
          <p:cNvSpPr txBox="1"/>
          <p:nvPr/>
        </p:nvSpPr>
        <p:spPr>
          <a:xfrm>
            <a:off x="6396574" y="2209800"/>
            <a:ext cx="2739489" cy="923330"/>
          </a:xfrm>
          <a:prstGeom prst="rect">
            <a:avLst/>
          </a:prstGeom>
          <a:noFill/>
        </p:spPr>
        <p:txBody>
          <a:bodyPr wrap="none" rtlCol="0">
            <a:spAutoFit/>
          </a:bodyPr>
          <a:lstStyle/>
          <a:p>
            <a:r>
              <a:rPr lang="en-US" dirty="0" smtClean="0"/>
              <a:t>L1 Cache: 32KB I$, 32KB D$</a:t>
            </a:r>
          </a:p>
          <a:p>
            <a:r>
              <a:rPr lang="en-US" dirty="0" smtClean="0"/>
              <a:t>L2 Cache: 256 KB</a:t>
            </a:r>
          </a:p>
          <a:p>
            <a:r>
              <a:rPr lang="en-US" dirty="0" smtClean="0"/>
              <a:t>L3 Cache: 4 MB</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A6A6A6"/>
                </a:solidFill>
              </a:rPr>
              <a:t>Review</a:t>
            </a:r>
          </a:p>
          <a:p>
            <a:r>
              <a:rPr lang="en-US" dirty="0" smtClean="0"/>
              <a:t>Cache Performance</a:t>
            </a:r>
          </a:p>
          <a:p>
            <a:r>
              <a:rPr lang="en-US" dirty="0" err="1" smtClean="0">
                <a:solidFill>
                  <a:srgbClr val="A6A6A6"/>
                </a:solidFill>
              </a:rPr>
              <a:t>Administrivia</a:t>
            </a:r>
            <a:endParaRPr lang="en-US" dirty="0" smtClean="0">
              <a:solidFill>
                <a:srgbClr val="A6A6A6"/>
              </a:solidFill>
            </a:endParaRPr>
          </a:p>
          <a:p>
            <a:r>
              <a:rPr lang="en-US" dirty="0">
                <a:solidFill>
                  <a:schemeClr val="bg1">
                    <a:lumMod val="65000"/>
                  </a:schemeClr>
                </a:solidFill>
              </a:rPr>
              <a:t>Parallel </a:t>
            </a:r>
            <a:r>
              <a:rPr lang="en-US" dirty="0" smtClean="0">
                <a:solidFill>
                  <a:schemeClr val="bg1">
                    <a:lumMod val="65000"/>
                  </a:schemeClr>
                </a:solidFill>
              </a:rPr>
              <a:t>Processing</a:t>
            </a:r>
            <a:endParaRPr lang="en-US" dirty="0" smtClean="0">
              <a:solidFill>
                <a:srgbClr val="A6A6A6"/>
              </a:solidFill>
            </a:endParaRPr>
          </a:p>
          <a:p>
            <a:r>
              <a:rPr lang="en-US" dirty="0" smtClean="0">
                <a:solidFill>
                  <a:srgbClr val="A6A6A6"/>
                </a:solidFill>
              </a:rPr>
              <a:t>Technology Break</a:t>
            </a:r>
          </a:p>
          <a:p>
            <a:r>
              <a:rPr lang="en-US" dirty="0" smtClean="0">
                <a:solidFill>
                  <a:srgbClr val="A6A6A6"/>
                </a:solidFill>
              </a:rPr>
              <a:t>Amdahl’s Law</a:t>
            </a:r>
          </a:p>
          <a:p>
            <a:r>
              <a:rPr lang="en-US" dirty="0" smtClean="0">
                <a:solidFill>
                  <a:srgbClr val="A6A6A6"/>
                </a:solidFill>
              </a:rPr>
              <a:t>SIMD</a:t>
            </a:r>
          </a:p>
          <a:p>
            <a:r>
              <a:rPr lang="en-US" dirty="0" smtClean="0">
                <a:solidFill>
                  <a:srgbClr val="A6A6A6"/>
                </a:solidFill>
              </a:rPr>
              <a:t>And in Conclusion, …</a:t>
            </a:r>
            <a:endParaRPr lang="en-US" dirty="0">
              <a:solidFill>
                <a:srgbClr val="A6A6A6"/>
              </a:solidFill>
            </a:endParaRPr>
          </a:p>
        </p:txBody>
      </p:sp>
      <p:sp>
        <p:nvSpPr>
          <p:cNvPr id="4" name="Date Placeholder 3"/>
          <p:cNvSpPr>
            <a:spLocks noGrp="1"/>
          </p:cNvSpPr>
          <p:nvPr>
            <p:ph type="dt" sz="half" idx="10"/>
          </p:nvPr>
        </p:nvSpPr>
        <p:spPr/>
        <p:txBody>
          <a:bodyPr/>
          <a:lstStyle/>
          <a:p>
            <a:fld id="{A1338838-D9B4-5B4D-9937-931FE44A5D6F}" type="datetime1">
              <a:rPr lang="en-US" smtClean="0"/>
              <a:pPr/>
              <a:t>10/10/13</a:t>
            </a:fld>
            <a:endParaRPr lang="en-US"/>
          </a:p>
        </p:txBody>
      </p:sp>
      <p:sp>
        <p:nvSpPr>
          <p:cNvPr id="5" name="Footer Placeholder 4"/>
          <p:cNvSpPr>
            <a:spLocks noGrp="1"/>
          </p:cNvSpPr>
          <p:nvPr>
            <p:ph type="ftr" sz="quarter" idx="11"/>
          </p:nvPr>
        </p:nvSpPr>
        <p:spPr/>
        <p:txBody>
          <a:bodyPr/>
          <a:lstStyle/>
          <a:p>
            <a:r>
              <a:rPr lang="en-US" smtClean="0"/>
              <a:t>Fall 2013 -- Lecture #13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695545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274638"/>
            <a:ext cx="8839200" cy="1143000"/>
          </a:xfrm>
        </p:spPr>
        <p:txBody>
          <a:bodyPr>
            <a:noAutofit/>
          </a:bodyPr>
          <a:lstStyle/>
          <a:p>
            <a:r>
              <a:rPr lang="en-US" dirty="0" smtClean="0"/>
              <a:t>Performance Programming:</a:t>
            </a:r>
            <a:br>
              <a:rPr lang="en-US" dirty="0" smtClean="0"/>
            </a:br>
            <a:r>
              <a:rPr lang="en-US" sz="3600" dirty="0" smtClean="0"/>
              <a:t>Adjust software accesses to improve miss rate</a:t>
            </a:r>
            <a:endParaRPr lang="en-US" dirty="0"/>
          </a:p>
        </p:txBody>
      </p:sp>
      <p:sp>
        <p:nvSpPr>
          <p:cNvPr id="12" name="Content Placeholder 11"/>
          <p:cNvSpPr>
            <a:spLocks noGrp="1"/>
          </p:cNvSpPr>
          <p:nvPr>
            <p:ph idx="1"/>
          </p:nvPr>
        </p:nvSpPr>
        <p:spPr/>
        <p:txBody>
          <a:bodyPr/>
          <a:lstStyle/>
          <a:p>
            <a:r>
              <a:rPr lang="en-US" dirty="0" smtClean="0"/>
              <a:t>Now that understand how caches work, can revise program to improve cache utilization</a:t>
            </a:r>
          </a:p>
          <a:p>
            <a:r>
              <a:rPr lang="en-US" dirty="0" smtClean="0"/>
              <a:t>“Cache-Aware” performance optimizations</a:t>
            </a:r>
          </a:p>
          <a:p>
            <a:pPr lvl="1"/>
            <a:r>
              <a:rPr lang="en-US" dirty="0"/>
              <a:t>B</a:t>
            </a:r>
            <a:r>
              <a:rPr lang="en-US" dirty="0" smtClean="0"/>
              <a:t>ut code would still work even if no caches present</a:t>
            </a:r>
          </a:p>
          <a:p>
            <a:endParaRPr lang="en-US" dirty="0"/>
          </a:p>
        </p:txBody>
      </p:sp>
      <p:sp>
        <p:nvSpPr>
          <p:cNvPr id="3" name="Date Placeholder 2"/>
          <p:cNvSpPr>
            <a:spLocks noGrp="1"/>
          </p:cNvSpPr>
          <p:nvPr>
            <p:ph type="dt" sz="half" idx="10"/>
          </p:nvPr>
        </p:nvSpPr>
        <p:spPr/>
        <p:txBody>
          <a:bodyPr/>
          <a:lstStyle/>
          <a:p>
            <a:fld id="{A1E7C8FC-D996-0849-A4B7-63DB6E133621}" type="datetime1">
              <a:rPr lang="en-US" smtClean="0"/>
              <a:pPr/>
              <a:t>10/10/13</a:t>
            </a:fld>
            <a:endParaRPr lang="en-US"/>
          </a:p>
        </p:txBody>
      </p:sp>
      <p:sp>
        <p:nvSpPr>
          <p:cNvPr id="4" name="Footer Placeholder 3"/>
          <p:cNvSpPr>
            <a:spLocks noGrp="1"/>
          </p:cNvSpPr>
          <p:nvPr>
            <p:ph type="ftr" sz="quarter" idx="11"/>
          </p:nvPr>
        </p:nvSpPr>
        <p:spPr/>
        <p:txBody>
          <a:bodyPr/>
          <a:lstStyle/>
          <a:p>
            <a:r>
              <a:rPr lang="en-US" dirty="0" smtClean="0"/>
              <a:t>Fall 2013 -- Lecture #13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5.1|4.4"/>
</p:tagLst>
</file>

<file path=ppt/tags/tag2.xml><?xml version="1.0" encoding="utf-8"?>
<p:tagLst xmlns:a="http://schemas.openxmlformats.org/drawingml/2006/main" xmlns:r="http://schemas.openxmlformats.org/officeDocument/2006/relationships" xmlns:p="http://schemas.openxmlformats.org/presentationml/2006/main">
  <p:tag name="TIMING" val="|31.4|1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cmpd="sng" algn="ctr">
          <a:solidFill>
            <a:srgbClr val="000000"/>
          </a:solidFill>
          <a:prstDash val="solid"/>
          <a:round/>
          <a:headEnd type="none" w="med" len="med"/>
          <a:tailEnd type="none" w="med" len="med"/>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13454</TotalTime>
  <Words>4290</Words>
  <Application>Microsoft Macintosh PowerPoint</Application>
  <PresentationFormat>On-screen Show (4:3)</PresentationFormat>
  <Paragraphs>792</Paragraphs>
  <Slides>56</Slides>
  <Notes>25</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Image</vt:lpstr>
      <vt:lpstr>CS 61C:  Great Ideas in Computer Architecture  Cache Performance and Parallelism</vt:lpstr>
      <vt:lpstr>New-School Machine Structures (It’s a bit more complicated!)</vt:lpstr>
      <vt:lpstr>Agenda</vt:lpstr>
      <vt:lpstr>Agenda</vt:lpstr>
      <vt:lpstr>Review</vt:lpstr>
      <vt:lpstr>Caches Invisible to Software</vt:lpstr>
      <vt:lpstr>PowerPoint Presentation</vt:lpstr>
      <vt:lpstr>Agenda</vt:lpstr>
      <vt:lpstr>Performance Programming: Adjust software accesses to improve miss rate</vt:lpstr>
      <vt:lpstr>Performance of Loops over Arrays</vt:lpstr>
      <vt:lpstr>Alternate Matrix Layouts in Memory</vt:lpstr>
      <vt:lpstr>Cache Blocks in Matrix</vt:lpstr>
      <vt:lpstr>Loop Interchange: Flashcard quiz</vt:lpstr>
      <vt:lpstr>Loop Interchange: Flashcard quiz</vt:lpstr>
      <vt:lpstr>Loop Fusion: Flashcard Quiz</vt:lpstr>
      <vt:lpstr>Loop Fusion: Flashcard Quiz</vt:lpstr>
      <vt:lpstr>Cache Blocking (aka Cache Tiling)</vt:lpstr>
      <vt:lpstr>Matrix Multiplication</vt:lpstr>
      <vt:lpstr>Simplest Algorithm</vt:lpstr>
      <vt:lpstr>Matrix Multiplication</vt:lpstr>
      <vt:lpstr>Improving reuse via Blocking:  1st “Naïve” Matrix Multiply</vt:lpstr>
      <vt:lpstr>Linear Algebra to the Rescue!</vt:lpstr>
      <vt:lpstr>Blocked Matrix Multiply</vt:lpstr>
      <vt:lpstr>Blocked Algorithm</vt:lpstr>
      <vt:lpstr>Another View of Blocked Matrix Multiply</vt:lpstr>
      <vt:lpstr>Maximum Block Size</vt:lpstr>
      <vt:lpstr>Sources of Cache Misses (3 C’s)</vt:lpstr>
      <vt:lpstr>Flashcard Quiz: With a fixed cache capacity, what effect does a larger block size have on the 3Cs?</vt:lpstr>
      <vt:lpstr>Flashcard Quiz: With a fixed cache capacity, what effect does a larger block size have on the 3Cs?</vt:lpstr>
      <vt:lpstr>Flashcard Quiz: With a fixed cache block size, what effect does a larger cache capacity have on the 3Cs?</vt:lpstr>
      <vt:lpstr>Flashcard Quiz: With a fixed cache block size, what effect does a larger cache capacity have on the 3Cs?</vt:lpstr>
      <vt:lpstr>Sources of Cache Misses (3 C’s)</vt:lpstr>
      <vt:lpstr>Agenda</vt:lpstr>
      <vt:lpstr>Administrivia</vt:lpstr>
      <vt:lpstr>Agenda</vt:lpstr>
      <vt:lpstr>Alternative Kinds of Parallelism: The Programming Viewpoint</vt:lpstr>
      <vt:lpstr>Alternative Kinds of Parallelism: Single-Instruction/Single-Data Stream</vt:lpstr>
      <vt:lpstr>Alternative Kinds of Parallelism: Multiple-Instruction/Single-Data Stream</vt:lpstr>
      <vt:lpstr>Alternative Kinds of Parallelism: Single-Instruction/Multiple-Data Stream</vt:lpstr>
      <vt:lpstr>Alternative Kinds of Parallelism: Multiple-Instruction/Multiple-Data Streams</vt:lpstr>
      <vt:lpstr>Flynn* Taxonomy, 1966</vt:lpstr>
      <vt:lpstr>Two kinds of Data-Level Parallelism (DLP) </vt:lpstr>
      <vt:lpstr>Agenda</vt:lpstr>
      <vt:lpstr>Big Idea: Amdahl’s (Heartbreaking) Law</vt:lpstr>
      <vt:lpstr>Big Idea: Amdahl’s Law</vt:lpstr>
      <vt:lpstr>Big Idea: Amdahl’s Law</vt:lpstr>
      <vt:lpstr>Example #1: Amdahl’s Law</vt:lpstr>
      <vt:lpstr>Example #1: Amdahl’s Law</vt:lpstr>
      <vt:lpstr>Parallel Speed-up Example</vt:lpstr>
      <vt:lpstr>Example #2: Amdahl’s Law</vt:lpstr>
      <vt:lpstr>Example #2: Amdahl’s Law</vt:lpstr>
      <vt:lpstr>PowerPoint Presentation</vt:lpstr>
      <vt:lpstr>Strong and Weak Scaling</vt:lpstr>
      <vt:lpstr>PowerPoint Presentation</vt:lpstr>
      <vt:lpstr>PowerPoint Presentation</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312</cp:revision>
  <cp:lastPrinted>2012-10-01T01:35:09Z</cp:lastPrinted>
  <dcterms:created xsi:type="dcterms:W3CDTF">2012-10-01T18:03:37Z</dcterms:created>
  <dcterms:modified xsi:type="dcterms:W3CDTF">2013-10-11T04:09:13Z</dcterms:modified>
</cp:coreProperties>
</file>