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530" r:id="rId2"/>
    <p:sldId id="592" r:id="rId3"/>
    <p:sldId id="626" r:id="rId4"/>
    <p:sldId id="529" r:id="rId5"/>
    <p:sldId id="589" r:id="rId6"/>
    <p:sldId id="590" r:id="rId7"/>
    <p:sldId id="591" r:id="rId8"/>
    <p:sldId id="621" r:id="rId9"/>
    <p:sldId id="531" r:id="rId10"/>
    <p:sldId id="581" r:id="rId11"/>
    <p:sldId id="580" r:id="rId12"/>
    <p:sldId id="533" r:id="rId13"/>
    <p:sldId id="577" r:id="rId14"/>
    <p:sldId id="534" r:id="rId15"/>
    <p:sldId id="536" r:id="rId16"/>
    <p:sldId id="532" r:id="rId17"/>
    <p:sldId id="537" r:id="rId18"/>
    <p:sldId id="582" r:id="rId19"/>
    <p:sldId id="539" r:id="rId20"/>
    <p:sldId id="583" r:id="rId21"/>
    <p:sldId id="584" r:id="rId22"/>
    <p:sldId id="593" r:id="rId23"/>
    <p:sldId id="622" r:id="rId24"/>
    <p:sldId id="578" r:id="rId25"/>
    <p:sldId id="619" r:id="rId26"/>
    <p:sldId id="620" r:id="rId27"/>
    <p:sldId id="618" r:id="rId28"/>
    <p:sldId id="628" r:id="rId29"/>
    <p:sldId id="545" r:id="rId30"/>
    <p:sldId id="576" r:id="rId31"/>
    <p:sldId id="585" r:id="rId32"/>
    <p:sldId id="623" r:id="rId33"/>
    <p:sldId id="546" r:id="rId34"/>
    <p:sldId id="587" r:id="rId35"/>
    <p:sldId id="555" r:id="rId36"/>
    <p:sldId id="588" r:id="rId37"/>
    <p:sldId id="571" r:id="rId38"/>
    <p:sldId id="627" r:id="rId39"/>
    <p:sldId id="557" r:id="rId40"/>
    <p:sldId id="624" r:id="rId41"/>
    <p:sldId id="594" r:id="rId42"/>
    <p:sldId id="595" r:id="rId43"/>
    <p:sldId id="596" r:id="rId44"/>
    <p:sldId id="597" r:id="rId45"/>
    <p:sldId id="598" r:id="rId46"/>
    <p:sldId id="599" r:id="rId47"/>
    <p:sldId id="600" r:id="rId48"/>
    <p:sldId id="601" r:id="rId49"/>
    <p:sldId id="602" r:id="rId50"/>
    <p:sldId id="603" r:id="rId51"/>
    <p:sldId id="604" r:id="rId52"/>
    <p:sldId id="607" r:id="rId53"/>
    <p:sldId id="608" r:id="rId54"/>
    <p:sldId id="609" r:id="rId55"/>
    <p:sldId id="610" r:id="rId56"/>
    <p:sldId id="611" r:id="rId57"/>
    <p:sldId id="612" r:id="rId58"/>
    <p:sldId id="613" r:id="rId59"/>
    <p:sldId id="614" r:id="rId60"/>
    <p:sldId id="615" r:id="rId61"/>
    <p:sldId id="625" r:id="rId62"/>
    <p:sldId id="617" r:id="rId6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FF6FCF"/>
    <a:srgbClr val="C9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975" autoAdjust="0"/>
    <p:restoredTop sz="99821" autoAdjust="0"/>
  </p:normalViewPr>
  <p:slideViewPr>
    <p:cSldViewPr snapToGrid="0">
      <p:cViewPr varScale="1">
        <p:scale>
          <a:sx n="74" d="100"/>
          <a:sy n="74" d="100"/>
        </p:scale>
        <p:origin x="-96" y="-6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3128"/>
    </p:cViewPr>
  </p:sorterViewPr>
  <p:notesViewPr>
    <p:cSldViewPr snapToGrid="0" snapToObjects="1">
      <p:cViewPr varScale="1">
        <p:scale>
          <a:sx n="75" d="100"/>
          <a:sy n="75" d="100"/>
        </p:scale>
        <p:origin x="-3400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notesMaster" Target="notesMasters/notesMaster1.xml"/><Relationship Id="rId65" Type="http://schemas.openxmlformats.org/officeDocument/2006/relationships/handoutMaster" Target="handoutMasters/handoutMaster1.xml"/><Relationship Id="rId66" Type="http://schemas.openxmlformats.org/officeDocument/2006/relationships/printerSettings" Target="printerSettings/printerSettings1.bin"/><Relationship Id="rId67" Type="http://schemas.openxmlformats.org/officeDocument/2006/relationships/presProps" Target="presProps.xml"/><Relationship Id="rId68" Type="http://schemas.openxmlformats.org/officeDocument/2006/relationships/viewProps" Target="viewProps.xml"/><Relationship Id="rId69" Type="http://schemas.openxmlformats.org/officeDocument/2006/relationships/theme" Target="theme/theme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33265-5E23-BF49-B6BF-1934B9BC786E}" type="datetimeFigureOut">
              <a:rPr lang="en-US" smtClean="0"/>
              <a:pPr/>
              <a:t>10/20/13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D7F38-D411-9B47-AFF4-70C571B83B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6933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A1BC7-CCFC-484A-97F3-979F740C57F6}" type="datetimeFigureOut">
              <a:rPr lang="en-US" smtClean="0"/>
              <a:pPr/>
              <a:t>10/20/13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7FDFF-7B9F-7D4D-BFC0-AAD1F3D3D3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6123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6434" y="4342192"/>
            <a:ext cx="5909964" cy="4115405"/>
          </a:xfrm>
          <a:noFill/>
          <a:ln w="9525"/>
        </p:spPr>
        <p:txBody>
          <a:bodyPr lIns="90475" tIns="44444" rIns="90475" bIns="44444"/>
          <a:lstStyle/>
          <a:p>
            <a:endParaRPr lang="en-US"/>
          </a:p>
        </p:txBody>
      </p:sp>
      <p:sp>
        <p:nvSpPr>
          <p:cNvPr id="276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585788"/>
            <a:ext cx="4552950" cy="3416300"/>
          </a:xfr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6434" y="4345218"/>
            <a:ext cx="5909964" cy="4110871"/>
          </a:xfrm>
          <a:ln>
            <a:noFill/>
          </a:ln>
        </p:spPr>
        <p:txBody>
          <a:bodyPr lIns="92000" tIns="45192" rIns="92000" bIns="45192"/>
          <a:lstStyle/>
          <a:p>
            <a:endParaRPr lang="en-US" dirty="0"/>
          </a:p>
        </p:txBody>
      </p:sp>
      <p:sp>
        <p:nvSpPr>
          <p:cNvPr id="18739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585788"/>
            <a:ext cx="4559300" cy="3419475"/>
          </a:xfrm>
          <a:ln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6434" y="4345218"/>
            <a:ext cx="5909964" cy="4110871"/>
          </a:xfrm>
          <a:ln>
            <a:noFill/>
          </a:ln>
        </p:spPr>
        <p:txBody>
          <a:bodyPr lIns="92000" tIns="45192" rIns="92000" bIns="45192"/>
          <a:lstStyle/>
          <a:p>
            <a:r>
              <a:rPr lang="en-US" dirty="0" smtClean="0"/>
              <a:t>Power has become the overriding issue for both data centers and microprocessors.  Power efficiency has joined scalable performance</a:t>
            </a:r>
            <a:r>
              <a:rPr lang="en-US" baseline="0" dirty="0" smtClean="0"/>
              <a:t> making the case for multiprocessors.  Multiprocessors also improve availability.</a:t>
            </a:r>
            <a:endParaRPr lang="en-US" dirty="0"/>
          </a:p>
        </p:txBody>
      </p:sp>
      <p:sp>
        <p:nvSpPr>
          <p:cNvPr id="18739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585788"/>
            <a:ext cx="4559300" cy="3419475"/>
          </a:xfrm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Almost exactly 50% of those who submitted did not print sign-extended </a:t>
            </a:r>
            <a:r>
              <a:rPr lang="en-US" dirty="0" err="1"/>
              <a:t>i</a:t>
            </a:r>
            <a:r>
              <a:rPr lang="en-US" dirty="0"/>
              <a:t>-type instructions correctly, instead printing them with unsigned </a:t>
            </a:r>
            <a:r>
              <a:rPr lang="en-US" dirty="0" err="1"/>
              <a:t>immediates</a:t>
            </a:r>
            <a:r>
              <a:rPr lang="en-US" dirty="0"/>
              <a:t> (the large bar of 64%:133 in the center of the graph represents those who ONLY made this mistake). By necessity, these students must not have tested their code on even a single negative number, despite the instructions clearly recommending they write their own tests.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236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66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C4FD3-839F-CB49-B76B-A6197BE1EFB4}" type="datetime1">
              <a:rPr lang="en-US" smtClean="0"/>
              <a:pPr/>
              <a:t>10/20/13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5C4C-2F6C-8143-A6B9-C21167B0D1A1}" type="datetime1">
              <a:rPr lang="en-US" smtClean="0"/>
              <a:pPr/>
              <a:t>10/20/13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22F3-8BC8-624B-9E4B-B53EAC39B8FA}" type="datetime1">
              <a:rPr lang="en-US" smtClean="0"/>
              <a:pPr/>
              <a:t>10/20/13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3848100" cy="99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2287588"/>
            <a:ext cx="3848100" cy="99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153400" cy="422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33400" y="914400"/>
            <a:ext cx="8153400" cy="239395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F542-6AAC-0E47-959B-00CEE8AB9FA6}" type="datetime1">
              <a:rPr lang="en-US" smtClean="0"/>
              <a:pPr/>
              <a:t>10/20/13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C622-59DB-644B-834E-0BA054630FEF}" type="datetime1">
              <a:rPr lang="en-US" smtClean="0"/>
              <a:pPr/>
              <a:t>10/20/13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91DB-4D2B-3649-A923-DE738F94CC96}" type="datetime1">
              <a:rPr lang="en-US" smtClean="0"/>
              <a:pPr/>
              <a:t>10/20/13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CC187-4E74-0345-9AA4-EF3CEEF40715}" type="datetime1">
              <a:rPr lang="en-US" smtClean="0"/>
              <a:pPr/>
              <a:t>10/20/13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CF144-9D44-BC40-86E8-6D9F2C16BD51}" type="datetime1">
              <a:rPr lang="en-US" smtClean="0"/>
              <a:pPr/>
              <a:t>10/20/13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D76D7-DDE1-7E47-9267-E985B8D0C3CC}" type="datetime1">
              <a:rPr lang="en-US" smtClean="0"/>
              <a:pPr/>
              <a:t>10/20/13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6D919-1DDD-034C-8019-2500669B255A}" type="datetime1">
              <a:rPr lang="en-US" smtClean="0"/>
              <a:pPr/>
              <a:t>10/20/13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E8E0-25CE-884E-9E7D-20E856232ECC}" type="datetime1">
              <a:rPr lang="en-US" smtClean="0"/>
              <a:pPr/>
              <a:t>10/20/13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CFDFC-C3A6-F347-A06E-D4BB7389A97D}" type="datetime1">
              <a:rPr lang="en-US" smtClean="0"/>
              <a:pPr/>
              <a:t>10/20/13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Fall 2013 -- Lecture #15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.png"/><Relationship Id="rId7" Type="http://schemas.openxmlformats.org/officeDocument/2006/relationships/image" Target="../media/image3.jpe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00" y="1574801"/>
            <a:ext cx="8051800" cy="20256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CS 61C: </a:t>
            </a:r>
            <a:br>
              <a:rPr lang="en-US" dirty="0" smtClean="0"/>
            </a:br>
            <a:r>
              <a:rPr lang="en-US" dirty="0" smtClean="0"/>
              <a:t>Great Ideas in Computer Architecture </a:t>
            </a:r>
            <a:br>
              <a:rPr lang="en-US" dirty="0" smtClean="0"/>
            </a:br>
            <a:r>
              <a:rPr lang="en-US" i="1" dirty="0" smtClean="0"/>
              <a:t>Thread-Level Parallelism (TLP)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and</a:t>
            </a:r>
            <a:r>
              <a:rPr lang="en-US" i="1" dirty="0"/>
              <a:t> </a:t>
            </a:r>
            <a:r>
              <a:rPr lang="en-US" i="1" dirty="0" err="1" smtClean="0"/>
              <a:t>OpenMP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3886200"/>
            <a:ext cx="6959600" cy="1752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Instructor:</a:t>
            </a:r>
          </a:p>
          <a:p>
            <a:r>
              <a:rPr lang="en-US" dirty="0" smtClean="0"/>
              <a:t>Randy H. Katz</a:t>
            </a:r>
          </a:p>
          <a:p>
            <a:r>
              <a:rPr lang="en-US" dirty="0" smtClean="0"/>
              <a:t>http://inst.eecs.Berkeley.edu/~cs61c/fa13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#15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00089-615E-6345-9963-B3DBCE22C9E7}" type="datetime1">
              <a:rPr lang="en-US" smtClean="0"/>
              <a:pPr/>
              <a:t>10/20/13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Simple Multiprocessor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9FB4-D434-0C4F-BFD7-56CBB2D8846E}" type="datetime1">
              <a:rPr lang="en-US" smtClean="0"/>
              <a:pPr/>
              <a:t>10/20/13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288" name="Group 287"/>
          <p:cNvGrpSpPr/>
          <p:nvPr/>
        </p:nvGrpSpPr>
        <p:grpSpPr>
          <a:xfrm>
            <a:off x="990600" y="1066800"/>
            <a:ext cx="2057400" cy="2674620"/>
            <a:chOff x="609600" y="1676400"/>
            <a:chExt cx="3048000" cy="3962400"/>
          </a:xfrm>
        </p:grpSpPr>
        <p:grpSp>
          <p:nvGrpSpPr>
            <p:cNvPr id="2" name="Group 268"/>
            <p:cNvGrpSpPr/>
            <p:nvPr/>
          </p:nvGrpSpPr>
          <p:grpSpPr>
            <a:xfrm>
              <a:off x="609600" y="1676400"/>
              <a:ext cx="3048000" cy="3962400"/>
              <a:chOff x="609600" y="1676400"/>
              <a:chExt cx="3048000" cy="39624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609600" y="1676400"/>
                <a:ext cx="3048000" cy="396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Processor 0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838200" y="2286000"/>
                <a:ext cx="2590800" cy="533400"/>
              </a:xfrm>
              <a:prstGeom prst="rect">
                <a:avLst/>
              </a:prstGeom>
              <a:solidFill>
                <a:srgbClr val="95B3D7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b="1" dirty="0" smtClean="0">
                    <a:solidFill>
                      <a:schemeClr val="tx1"/>
                    </a:solidFill>
                  </a:rPr>
                  <a:t>Control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838200" y="3048000"/>
                <a:ext cx="2590800" cy="23622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b="1" dirty="0" err="1" smtClean="0">
                    <a:solidFill>
                      <a:schemeClr val="tx1"/>
                    </a:solidFill>
                  </a:rPr>
                  <a:t>Datapath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8" name="Straight Arrow Connector 27"/>
              <p:cNvCxnSpPr/>
              <p:nvPr/>
            </p:nvCxnSpPr>
            <p:spPr>
              <a:xfrm rot="5400000">
                <a:off x="1409700" y="2933700"/>
                <a:ext cx="228600" cy="1588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 rot="16200000" flipV="1">
                <a:off x="2553494" y="2932906"/>
                <a:ext cx="228600" cy="1588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" name="Group 269"/>
            <p:cNvGrpSpPr/>
            <p:nvPr/>
          </p:nvGrpSpPr>
          <p:grpSpPr>
            <a:xfrm>
              <a:off x="914399" y="3505200"/>
              <a:ext cx="2367431" cy="1828800"/>
              <a:chOff x="914399" y="3505200"/>
              <a:chExt cx="2367431" cy="182880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914400" y="3505200"/>
                <a:ext cx="2362200" cy="228600"/>
              </a:xfrm>
              <a:prstGeom prst="rect">
                <a:avLst/>
              </a:prstGeom>
              <a:solidFill>
                <a:schemeClr val="accent3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PC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" name="Group 25"/>
              <p:cNvGrpSpPr/>
              <p:nvPr/>
            </p:nvGrpSpPr>
            <p:grpSpPr>
              <a:xfrm>
                <a:off x="914399" y="3886200"/>
                <a:ext cx="2362202" cy="731926"/>
                <a:chOff x="1600199" y="3962400"/>
                <a:chExt cx="1600201" cy="731926"/>
              </a:xfrm>
              <a:solidFill>
                <a:srgbClr val="9BBB59"/>
              </a:solidFill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1600200" y="3962400"/>
                  <a:ext cx="1600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1600199" y="4038600"/>
                  <a:ext cx="1600199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1600200" y="4114800"/>
                  <a:ext cx="1600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1600200" y="4191000"/>
                  <a:ext cx="1600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>
                    <a:effectLst>
                      <a:glow rad="101600">
                        <a:schemeClr val="bg1">
                          <a:alpha val="75000"/>
                        </a:schemeClr>
                      </a:glow>
                    </a:effectLst>
                  </a:endParaRPr>
                </a:p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1600200" y="4267200"/>
                  <a:ext cx="1600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1600200" y="4343400"/>
                  <a:ext cx="1600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1600200" y="4419600"/>
                  <a:ext cx="1600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1600199" y="4495800"/>
                  <a:ext cx="1600199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1600200" y="4572000"/>
                  <a:ext cx="1600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1776087" y="4010378"/>
                  <a:ext cx="1377074" cy="6839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 smtClean="0">
                      <a:effectLst>
                        <a:glow rad="254000">
                          <a:schemeClr val="bg1">
                            <a:alpha val="75000"/>
                          </a:schemeClr>
                        </a:glow>
                      </a:effectLst>
                    </a:rPr>
                    <a:t>Registers</a:t>
                  </a:r>
                  <a:endParaRPr lang="en-US" sz="2400" dirty="0">
                    <a:effectLst>
                      <a:glow rad="254000">
                        <a:schemeClr val="bg1">
                          <a:alpha val="75000"/>
                        </a:schemeClr>
                      </a:glow>
                    </a:effectLst>
                  </a:endParaRPr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914400" y="4697787"/>
                <a:ext cx="2367430" cy="636213"/>
                <a:chOff x="4572000" y="3402387"/>
                <a:chExt cx="2367430" cy="636213"/>
              </a:xfrm>
            </p:grpSpPr>
            <p:sp>
              <p:nvSpPr>
                <p:cNvPr id="23" name="Trapezoid 22"/>
                <p:cNvSpPr/>
                <p:nvPr/>
              </p:nvSpPr>
              <p:spPr>
                <a:xfrm flipV="1">
                  <a:off x="4572000" y="3429000"/>
                  <a:ext cx="2362200" cy="609600"/>
                </a:xfrm>
                <a:prstGeom prst="trapezoid">
                  <a:avLst>
                    <a:gd name="adj" fmla="val 25000"/>
                  </a:avLst>
                </a:prstGeom>
                <a:solidFill>
                  <a:srgbClr val="C0504D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rtlCol="0" anchor="ctr"/>
                <a:lstStyle/>
                <a:p>
                  <a:pPr algn="ctr"/>
                  <a:endParaRPr lang="en-US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4572000" y="3402387"/>
                  <a:ext cx="2367430" cy="54715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dirty="0" smtClean="0">
                      <a:effectLst>
                        <a:glow rad="152400">
                          <a:schemeClr val="bg1">
                            <a:alpha val="75000"/>
                          </a:schemeClr>
                        </a:glow>
                      </a:effectLst>
                    </a:rPr>
                    <a:t>(ALU)</a:t>
                  </a:r>
                  <a:endParaRPr lang="en-US" dirty="0">
                    <a:effectLst>
                      <a:glow rad="152400">
                        <a:schemeClr val="bg1">
                          <a:alpha val="75000"/>
                        </a:schemeClr>
                      </a:glow>
                    </a:effectLst>
                  </a:endParaRPr>
                </a:p>
              </p:txBody>
            </p:sp>
          </p:grpSp>
        </p:grpSp>
      </p:grpSp>
      <p:sp>
        <p:nvSpPr>
          <p:cNvPr id="30" name="Rectangle 29"/>
          <p:cNvSpPr/>
          <p:nvPr/>
        </p:nvSpPr>
        <p:spPr>
          <a:xfrm>
            <a:off x="4800600" y="1524000"/>
            <a:ext cx="1905000" cy="4114800"/>
          </a:xfrm>
          <a:prstGeom prst="rect">
            <a:avLst/>
          </a:prstGeom>
          <a:solidFill>
            <a:srgbClr val="95B3D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 smtClean="0">
                <a:solidFill>
                  <a:schemeClr val="tx1"/>
                </a:solidFill>
              </a:rPr>
              <a:t>Memory</a:t>
            </a:r>
          </a:p>
        </p:txBody>
      </p:sp>
      <p:grpSp>
        <p:nvGrpSpPr>
          <p:cNvPr id="26" name="Group 272"/>
          <p:cNvGrpSpPr/>
          <p:nvPr/>
        </p:nvGrpSpPr>
        <p:grpSpPr>
          <a:xfrm>
            <a:off x="6705600" y="1676400"/>
            <a:ext cx="1524000" cy="762000"/>
            <a:chOff x="6705600" y="1676400"/>
            <a:chExt cx="1524000" cy="762000"/>
          </a:xfrm>
        </p:grpSpPr>
        <p:sp>
          <p:nvSpPr>
            <p:cNvPr id="51" name="Rectangle 50"/>
            <p:cNvSpPr/>
            <p:nvPr/>
          </p:nvSpPr>
          <p:spPr>
            <a:xfrm>
              <a:off x="7315200" y="1676400"/>
              <a:ext cx="914400" cy="762000"/>
            </a:xfrm>
            <a:prstGeom prst="rect">
              <a:avLst/>
            </a:prstGeom>
            <a:solidFill>
              <a:srgbClr val="95B3D7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dirty="0" smtClean="0">
                  <a:solidFill>
                    <a:schemeClr val="tx1"/>
                  </a:solidFill>
                </a:rPr>
                <a:t>Input</a:t>
              </a: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 rot="10800000">
              <a:off x="6705600" y="1981200"/>
              <a:ext cx="609600" cy="1588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73"/>
          <p:cNvGrpSpPr/>
          <p:nvPr/>
        </p:nvGrpSpPr>
        <p:grpSpPr>
          <a:xfrm>
            <a:off x="6705600" y="4800600"/>
            <a:ext cx="1524000" cy="762000"/>
            <a:chOff x="6705600" y="4800600"/>
            <a:chExt cx="1524000" cy="762000"/>
          </a:xfrm>
        </p:grpSpPr>
        <p:sp>
          <p:nvSpPr>
            <p:cNvPr id="55" name="Rectangle 54"/>
            <p:cNvSpPr/>
            <p:nvPr/>
          </p:nvSpPr>
          <p:spPr>
            <a:xfrm>
              <a:off x="7315200" y="4800600"/>
              <a:ext cx="914400" cy="762000"/>
            </a:xfrm>
            <a:prstGeom prst="rect">
              <a:avLst/>
            </a:prstGeom>
            <a:solidFill>
              <a:srgbClr val="95B3D7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dirty="0" smtClean="0">
                  <a:solidFill>
                    <a:schemeClr val="tx1"/>
                  </a:solidFill>
                </a:rPr>
                <a:t>Output</a:t>
              </a: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 rot="10800000" flipH="1">
              <a:off x="6705600" y="5181600"/>
              <a:ext cx="609600" cy="1588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6" name="Group 270"/>
          <p:cNvGrpSpPr/>
          <p:nvPr/>
        </p:nvGrpSpPr>
        <p:grpSpPr>
          <a:xfrm>
            <a:off x="4953000" y="1981200"/>
            <a:ext cx="1524000" cy="3429000"/>
            <a:chOff x="4953000" y="1981200"/>
            <a:chExt cx="1524000" cy="3429000"/>
          </a:xfrm>
        </p:grpSpPr>
        <p:grpSp>
          <p:nvGrpSpPr>
            <p:cNvPr id="236" name="Group 74"/>
            <p:cNvGrpSpPr/>
            <p:nvPr/>
          </p:nvGrpSpPr>
          <p:grpSpPr>
            <a:xfrm>
              <a:off x="4953000" y="40386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65" name="Rectangle 64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6" name="Group 75"/>
            <p:cNvGrpSpPr/>
            <p:nvPr/>
          </p:nvGrpSpPr>
          <p:grpSpPr>
            <a:xfrm>
              <a:off x="5334000" y="40386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77" name="Rectangle 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56" name="Group 85"/>
            <p:cNvGrpSpPr/>
            <p:nvPr/>
          </p:nvGrpSpPr>
          <p:grpSpPr>
            <a:xfrm>
              <a:off x="5715000" y="40386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87" name="Rectangle 8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6" name="Group 95"/>
            <p:cNvGrpSpPr/>
            <p:nvPr/>
          </p:nvGrpSpPr>
          <p:grpSpPr>
            <a:xfrm>
              <a:off x="6096000" y="40386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97" name="Rectangle 9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7" name="Group 105"/>
            <p:cNvGrpSpPr/>
            <p:nvPr/>
          </p:nvGrpSpPr>
          <p:grpSpPr>
            <a:xfrm>
              <a:off x="4953000" y="47244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07" name="Rectangle 10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8" name="Group 115"/>
            <p:cNvGrpSpPr/>
            <p:nvPr/>
          </p:nvGrpSpPr>
          <p:grpSpPr>
            <a:xfrm>
              <a:off x="5334000" y="47244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17" name="Rectangle 11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9" name="Group 125"/>
            <p:cNvGrpSpPr/>
            <p:nvPr/>
          </p:nvGrpSpPr>
          <p:grpSpPr>
            <a:xfrm>
              <a:off x="5715000" y="47244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27" name="Rectangle 12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0" name="Group 135"/>
            <p:cNvGrpSpPr/>
            <p:nvPr/>
          </p:nvGrpSpPr>
          <p:grpSpPr>
            <a:xfrm>
              <a:off x="6096000" y="47244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37" name="Rectangle 13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1" name="Group 145"/>
            <p:cNvGrpSpPr/>
            <p:nvPr/>
          </p:nvGrpSpPr>
          <p:grpSpPr>
            <a:xfrm>
              <a:off x="4953000" y="3352800"/>
              <a:ext cx="381000" cy="685800"/>
              <a:chOff x="7543800" y="3581400"/>
              <a:chExt cx="2362200" cy="685800"/>
            </a:xfrm>
            <a:solidFill>
              <a:srgbClr val="9BBB59"/>
            </a:solidFill>
          </p:grpSpPr>
          <p:sp>
            <p:nvSpPr>
              <p:cNvPr id="147" name="Rectangle 14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2" name="Group 155"/>
            <p:cNvGrpSpPr/>
            <p:nvPr/>
          </p:nvGrpSpPr>
          <p:grpSpPr>
            <a:xfrm>
              <a:off x="5334000" y="33528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57" name="Rectangle 15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3" name="Group 165"/>
            <p:cNvGrpSpPr/>
            <p:nvPr/>
          </p:nvGrpSpPr>
          <p:grpSpPr>
            <a:xfrm>
              <a:off x="5715000" y="33528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67" name="Rectangle 16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4" name="Group 175"/>
            <p:cNvGrpSpPr/>
            <p:nvPr/>
          </p:nvGrpSpPr>
          <p:grpSpPr>
            <a:xfrm>
              <a:off x="6096000" y="33528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77" name="Rectangle 1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5" name="Group 185"/>
            <p:cNvGrpSpPr/>
            <p:nvPr/>
          </p:nvGrpSpPr>
          <p:grpSpPr>
            <a:xfrm>
              <a:off x="4953000" y="26670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87" name="Rectangle 18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4" name="Rectangle 19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5" name="Rectangle 19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8" name="Group 195"/>
            <p:cNvGrpSpPr/>
            <p:nvPr/>
          </p:nvGrpSpPr>
          <p:grpSpPr>
            <a:xfrm>
              <a:off x="5334000" y="26670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97" name="Rectangle 19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8" name="Rectangle 19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9" name="Rectangle 19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0" name="Rectangle 19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5" name="Rectangle 20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9" name="Group 205"/>
            <p:cNvGrpSpPr/>
            <p:nvPr/>
          </p:nvGrpSpPr>
          <p:grpSpPr>
            <a:xfrm>
              <a:off x="5715000" y="26670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07" name="Rectangle 20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8" name="Rectangle 20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Rectangle 20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0" name="Rectangle 20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Rectangle 21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2" name="Rectangle 21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Rectangle 21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4" name="Rectangle 21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Rectangle 21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0" name="Group 215"/>
            <p:cNvGrpSpPr/>
            <p:nvPr/>
          </p:nvGrpSpPr>
          <p:grpSpPr>
            <a:xfrm>
              <a:off x="6096000" y="26670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17" name="Rectangle 21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8" name="Rectangle 21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0" name="Rectangle 21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2" name="Rectangle 22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3" name="Rectangle 22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4" name="Rectangle 22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5" name="Rectangle 22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1" name="Group 225"/>
            <p:cNvGrpSpPr/>
            <p:nvPr/>
          </p:nvGrpSpPr>
          <p:grpSpPr>
            <a:xfrm>
              <a:off x="4953000" y="19812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27" name="Rectangle 22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8" name="Rectangle 22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9" name="Rectangle 22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0" name="Rectangle 22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1" name="Rectangle 23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2" name="Rectangle 23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3" name="Rectangle 23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4" name="Rectangle 23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5" name="Rectangle 23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2" name="Group 235"/>
            <p:cNvGrpSpPr/>
            <p:nvPr/>
          </p:nvGrpSpPr>
          <p:grpSpPr>
            <a:xfrm>
              <a:off x="5334000" y="19812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37" name="Rectangle 23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8" name="Rectangle 23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9" name="Rectangle 23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0" name="Rectangle 23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1" name="Rectangle 24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2" name="Rectangle 24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3" name="Rectangle 24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4" name="Rectangle 24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5" name="Rectangle 24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5" name="Group 245"/>
            <p:cNvGrpSpPr/>
            <p:nvPr/>
          </p:nvGrpSpPr>
          <p:grpSpPr>
            <a:xfrm>
              <a:off x="5715000" y="19812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47" name="Rectangle 24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8" name="Rectangle 24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9" name="Rectangle 24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0" name="Rectangle 24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1" name="Rectangle 25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2" name="Rectangle 25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3" name="Rectangle 25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4" name="Rectangle 25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5" name="Rectangle 25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6" name="Group 255"/>
            <p:cNvGrpSpPr/>
            <p:nvPr/>
          </p:nvGrpSpPr>
          <p:grpSpPr>
            <a:xfrm>
              <a:off x="6096000" y="19812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57" name="Rectangle 25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8" name="Rectangle 25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9" name="Rectangle 25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0" name="Rectangle 25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1" name="Rectangle 26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2" name="Rectangle 26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3" name="Rectangle 26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4" name="Rectangle 26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5" name="Rectangle 26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5181600" y="3352800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effectLst>
                    <a:glow rad="228600">
                      <a:schemeClr val="bg1">
                        <a:alpha val="75000"/>
                      </a:schemeClr>
                    </a:glow>
                  </a:effectLst>
                </a:rPr>
                <a:t>Bytes</a:t>
              </a:r>
              <a:endParaRPr lang="en-US" sz="2400" dirty="0">
                <a:effectLst>
                  <a:glow rad="228600">
                    <a:schemeClr val="bg1">
                      <a:alpha val="75000"/>
                    </a:schemeClr>
                  </a:glow>
                </a:effectLst>
              </a:endParaRPr>
            </a:p>
          </p:txBody>
        </p:sp>
      </p:grpSp>
      <p:grpSp>
        <p:nvGrpSpPr>
          <p:cNvPr id="34" name="Group 284"/>
          <p:cNvGrpSpPr/>
          <p:nvPr/>
        </p:nvGrpSpPr>
        <p:grpSpPr>
          <a:xfrm>
            <a:off x="6324600" y="5791200"/>
            <a:ext cx="2339102" cy="674132"/>
            <a:chOff x="6324600" y="5791200"/>
            <a:chExt cx="2339102" cy="674132"/>
          </a:xfrm>
        </p:grpSpPr>
        <p:sp>
          <p:nvSpPr>
            <p:cNvPr id="283" name="Left Brace 282"/>
            <p:cNvSpPr/>
            <p:nvPr/>
          </p:nvSpPr>
          <p:spPr>
            <a:xfrm rot="16200000">
              <a:off x="6934200" y="5410200"/>
              <a:ext cx="381000" cy="1143000"/>
            </a:xfrm>
            <a:prstGeom prst="leftBrac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TextBox 283"/>
            <p:cNvSpPr txBox="1"/>
            <p:nvPr/>
          </p:nvSpPr>
          <p:spPr>
            <a:xfrm>
              <a:off x="6324600" y="6096000"/>
              <a:ext cx="2339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I/O-Memory Interfaces</a:t>
              </a:r>
              <a:endParaRPr lang="en-US" dirty="0"/>
            </a:p>
          </p:txBody>
        </p:sp>
      </p:grpSp>
      <p:cxnSp>
        <p:nvCxnSpPr>
          <p:cNvPr id="313" name="Straight Arrow Connector 312"/>
          <p:cNvCxnSpPr>
            <a:stCxn id="11" idx="3"/>
          </p:cNvCxnSpPr>
          <p:nvPr/>
        </p:nvCxnSpPr>
        <p:spPr>
          <a:xfrm>
            <a:off x="3048000" y="2404110"/>
            <a:ext cx="1752600" cy="64389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4" name="TextBox 313"/>
          <p:cNvSpPr txBox="1"/>
          <p:nvPr/>
        </p:nvSpPr>
        <p:spPr>
          <a:xfrm>
            <a:off x="3352800" y="167640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Processor 0 Memory Accesses</a:t>
            </a:r>
            <a:endParaRPr lang="en-US" dirty="0"/>
          </a:p>
        </p:txBody>
      </p:sp>
      <p:grpSp>
        <p:nvGrpSpPr>
          <p:cNvPr id="320" name="Group 319"/>
          <p:cNvGrpSpPr/>
          <p:nvPr/>
        </p:nvGrpSpPr>
        <p:grpSpPr>
          <a:xfrm>
            <a:off x="1447800" y="3962400"/>
            <a:ext cx="3352800" cy="2674620"/>
            <a:chOff x="1447800" y="3962400"/>
            <a:chExt cx="3352800" cy="2674620"/>
          </a:xfrm>
        </p:grpSpPr>
        <p:grpSp>
          <p:nvGrpSpPr>
            <p:cNvPr id="290" name="Group 268"/>
            <p:cNvGrpSpPr/>
            <p:nvPr/>
          </p:nvGrpSpPr>
          <p:grpSpPr>
            <a:xfrm>
              <a:off x="1447800" y="3962400"/>
              <a:ext cx="2057400" cy="2674620"/>
              <a:chOff x="609600" y="1676400"/>
              <a:chExt cx="3048000" cy="3962400"/>
            </a:xfrm>
          </p:grpSpPr>
          <p:sp>
            <p:nvSpPr>
              <p:cNvPr id="307" name="Rectangle 306"/>
              <p:cNvSpPr/>
              <p:nvPr/>
            </p:nvSpPr>
            <p:spPr>
              <a:xfrm>
                <a:off x="609600" y="1676400"/>
                <a:ext cx="3048000" cy="396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Processor 1</a:t>
                </a:r>
              </a:p>
            </p:txBody>
          </p:sp>
          <p:sp>
            <p:nvSpPr>
              <p:cNvPr id="308" name="Rectangle 307"/>
              <p:cNvSpPr/>
              <p:nvPr/>
            </p:nvSpPr>
            <p:spPr>
              <a:xfrm>
                <a:off x="838200" y="2286000"/>
                <a:ext cx="2590800" cy="533400"/>
              </a:xfrm>
              <a:prstGeom prst="rect">
                <a:avLst/>
              </a:prstGeom>
              <a:solidFill>
                <a:srgbClr val="95B3D7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b="1" dirty="0" smtClean="0">
                    <a:solidFill>
                      <a:schemeClr val="tx1"/>
                    </a:solidFill>
                  </a:rPr>
                  <a:t>Control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9" name="Rectangle 308"/>
              <p:cNvSpPr/>
              <p:nvPr/>
            </p:nvSpPr>
            <p:spPr>
              <a:xfrm>
                <a:off x="838200" y="3048000"/>
                <a:ext cx="2590800" cy="23622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b="1" dirty="0" err="1" smtClean="0">
                    <a:solidFill>
                      <a:schemeClr val="tx1"/>
                    </a:solidFill>
                  </a:rPr>
                  <a:t>Datapath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10" name="Straight Arrow Connector 309"/>
              <p:cNvCxnSpPr/>
              <p:nvPr/>
            </p:nvCxnSpPr>
            <p:spPr>
              <a:xfrm rot="5400000">
                <a:off x="1409700" y="2933700"/>
                <a:ext cx="228600" cy="1588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Arrow Connector 310"/>
              <p:cNvCxnSpPr/>
              <p:nvPr/>
            </p:nvCxnSpPr>
            <p:spPr>
              <a:xfrm rot="16200000" flipV="1">
                <a:off x="2553494" y="2932906"/>
                <a:ext cx="228600" cy="1588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1" name="Group 269"/>
            <p:cNvGrpSpPr/>
            <p:nvPr/>
          </p:nvGrpSpPr>
          <p:grpSpPr>
            <a:xfrm>
              <a:off x="1653539" y="5196840"/>
              <a:ext cx="1598016" cy="1234440"/>
              <a:chOff x="914399" y="3505200"/>
              <a:chExt cx="2367431" cy="1828800"/>
            </a:xfrm>
          </p:grpSpPr>
          <p:sp>
            <p:nvSpPr>
              <p:cNvPr id="292" name="Rectangle 291"/>
              <p:cNvSpPr/>
              <p:nvPr/>
            </p:nvSpPr>
            <p:spPr>
              <a:xfrm>
                <a:off x="914400" y="3505200"/>
                <a:ext cx="2362200" cy="228600"/>
              </a:xfrm>
              <a:prstGeom prst="rect">
                <a:avLst/>
              </a:prstGeom>
              <a:solidFill>
                <a:schemeClr val="accent3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PC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93" name="Group 25"/>
              <p:cNvGrpSpPr/>
              <p:nvPr/>
            </p:nvGrpSpPr>
            <p:grpSpPr>
              <a:xfrm>
                <a:off x="914399" y="3886200"/>
                <a:ext cx="2362202" cy="731926"/>
                <a:chOff x="1600199" y="3962400"/>
                <a:chExt cx="1600201" cy="731926"/>
              </a:xfrm>
              <a:solidFill>
                <a:srgbClr val="9BBB59"/>
              </a:solidFill>
            </p:grpSpPr>
            <p:sp>
              <p:nvSpPr>
                <p:cNvPr id="297" name="Rectangle 296"/>
                <p:cNvSpPr/>
                <p:nvPr/>
              </p:nvSpPr>
              <p:spPr>
                <a:xfrm>
                  <a:off x="1600200" y="3962400"/>
                  <a:ext cx="1600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8" name="Rectangle 297"/>
                <p:cNvSpPr/>
                <p:nvPr/>
              </p:nvSpPr>
              <p:spPr>
                <a:xfrm>
                  <a:off x="1600199" y="4038600"/>
                  <a:ext cx="1600199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9" name="Rectangle 298"/>
                <p:cNvSpPr/>
                <p:nvPr/>
              </p:nvSpPr>
              <p:spPr>
                <a:xfrm>
                  <a:off x="1600200" y="4114800"/>
                  <a:ext cx="1600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0" name="Rectangle 299"/>
                <p:cNvSpPr/>
                <p:nvPr/>
              </p:nvSpPr>
              <p:spPr>
                <a:xfrm>
                  <a:off x="1600200" y="4191000"/>
                  <a:ext cx="1600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>
                    <a:effectLst>
                      <a:glow rad="101600">
                        <a:schemeClr val="bg1">
                          <a:alpha val="75000"/>
                        </a:schemeClr>
                      </a:glow>
                    </a:effectLst>
                  </a:endParaRPr>
                </a:p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1" name="Rectangle 300"/>
                <p:cNvSpPr/>
                <p:nvPr/>
              </p:nvSpPr>
              <p:spPr>
                <a:xfrm>
                  <a:off x="1600200" y="4267200"/>
                  <a:ext cx="1600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2" name="Rectangle 301"/>
                <p:cNvSpPr/>
                <p:nvPr/>
              </p:nvSpPr>
              <p:spPr>
                <a:xfrm>
                  <a:off x="1600200" y="4343400"/>
                  <a:ext cx="1600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3" name="Rectangle 302"/>
                <p:cNvSpPr/>
                <p:nvPr/>
              </p:nvSpPr>
              <p:spPr>
                <a:xfrm>
                  <a:off x="1600200" y="4419600"/>
                  <a:ext cx="1600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4" name="Rectangle 303"/>
                <p:cNvSpPr/>
                <p:nvPr/>
              </p:nvSpPr>
              <p:spPr>
                <a:xfrm>
                  <a:off x="1600199" y="4495800"/>
                  <a:ext cx="1600199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5" name="Rectangle 304"/>
                <p:cNvSpPr/>
                <p:nvPr/>
              </p:nvSpPr>
              <p:spPr>
                <a:xfrm>
                  <a:off x="1600200" y="4572000"/>
                  <a:ext cx="1600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6" name="TextBox 305"/>
                <p:cNvSpPr txBox="1"/>
                <p:nvPr/>
              </p:nvSpPr>
              <p:spPr>
                <a:xfrm>
                  <a:off x="1776087" y="4010378"/>
                  <a:ext cx="1377074" cy="6839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 smtClean="0">
                      <a:effectLst>
                        <a:glow rad="254000">
                          <a:schemeClr val="bg1">
                            <a:alpha val="75000"/>
                          </a:schemeClr>
                        </a:glow>
                      </a:effectLst>
                    </a:rPr>
                    <a:t>Registers</a:t>
                  </a:r>
                  <a:endParaRPr lang="en-US" sz="2400" dirty="0">
                    <a:effectLst>
                      <a:glow rad="254000">
                        <a:schemeClr val="bg1">
                          <a:alpha val="75000"/>
                        </a:schemeClr>
                      </a:glow>
                    </a:effectLst>
                  </a:endParaRPr>
                </a:p>
              </p:txBody>
            </p:sp>
          </p:grpSp>
          <p:grpSp>
            <p:nvGrpSpPr>
              <p:cNvPr id="294" name="Group 293"/>
              <p:cNvGrpSpPr/>
              <p:nvPr/>
            </p:nvGrpSpPr>
            <p:grpSpPr>
              <a:xfrm>
                <a:off x="914400" y="4697787"/>
                <a:ext cx="2367430" cy="636213"/>
                <a:chOff x="4572000" y="3402387"/>
                <a:chExt cx="2367430" cy="636213"/>
              </a:xfrm>
            </p:grpSpPr>
            <p:sp>
              <p:nvSpPr>
                <p:cNvPr id="295" name="Trapezoid 294"/>
                <p:cNvSpPr/>
                <p:nvPr/>
              </p:nvSpPr>
              <p:spPr>
                <a:xfrm flipV="1">
                  <a:off x="4572000" y="3429000"/>
                  <a:ext cx="2362200" cy="609600"/>
                </a:xfrm>
                <a:prstGeom prst="trapezoid">
                  <a:avLst>
                    <a:gd name="adj" fmla="val 25000"/>
                  </a:avLst>
                </a:prstGeom>
                <a:solidFill>
                  <a:srgbClr val="C0504D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rtlCol="0" anchor="ctr"/>
                <a:lstStyle/>
                <a:p>
                  <a:pPr algn="ctr"/>
                  <a:endParaRPr lang="en-US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6" name="TextBox 295"/>
                <p:cNvSpPr txBox="1"/>
                <p:nvPr/>
              </p:nvSpPr>
              <p:spPr>
                <a:xfrm>
                  <a:off x="4572000" y="3402387"/>
                  <a:ext cx="2367430" cy="54715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dirty="0" smtClean="0">
                      <a:effectLst>
                        <a:glow rad="152400">
                          <a:schemeClr val="bg1">
                            <a:alpha val="75000"/>
                          </a:schemeClr>
                        </a:glow>
                      </a:effectLst>
                    </a:rPr>
                    <a:t>(ALU)</a:t>
                  </a:r>
                  <a:endParaRPr lang="en-US" dirty="0">
                    <a:effectLst>
                      <a:glow rad="152400">
                        <a:schemeClr val="bg1">
                          <a:alpha val="75000"/>
                        </a:schemeClr>
                      </a:glow>
                    </a:effectLst>
                  </a:endParaRPr>
                </a:p>
              </p:txBody>
            </p:sp>
          </p:grpSp>
        </p:grpSp>
        <p:cxnSp>
          <p:nvCxnSpPr>
            <p:cNvPr id="315" name="Straight Arrow Connector 314"/>
            <p:cNvCxnSpPr/>
            <p:nvPr/>
          </p:nvCxnSpPr>
          <p:spPr>
            <a:xfrm flipV="1">
              <a:off x="3505200" y="4953000"/>
              <a:ext cx="1295400" cy="762000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triangle" w="lg" len="lg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6" name="TextBox 315"/>
            <p:cNvSpPr txBox="1"/>
            <p:nvPr/>
          </p:nvSpPr>
          <p:spPr>
            <a:xfrm>
              <a:off x="3505200" y="4343400"/>
              <a:ext cx="1295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Processor 1 Memory Accesses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Multiprocessor Execution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Each processor has its own PC and executes an independent stream of instructions (MIMD)</a:t>
            </a:r>
          </a:p>
          <a:p>
            <a:r>
              <a:rPr lang="en-US" dirty="0" smtClean="0"/>
              <a:t>Different processors can access the same memory space</a:t>
            </a:r>
          </a:p>
          <a:p>
            <a:pPr lvl="1"/>
            <a:r>
              <a:rPr lang="en-US" dirty="0" smtClean="0"/>
              <a:t>Processors can communicate via shared memory by storing/loading to/from common locations</a:t>
            </a:r>
          </a:p>
          <a:p>
            <a:r>
              <a:rPr lang="en-US" dirty="0" smtClean="0"/>
              <a:t>Two ways to use a multiprocessor: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Deliver high throughput for independent jobs via job-level parallelism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Improve the run time of a single program that has been specially crafted to run on a multiprocessor - a parallel-processing program</a:t>
            </a:r>
          </a:p>
          <a:p>
            <a:pPr marL="571500" indent="-514350">
              <a:buNone/>
            </a:pPr>
            <a:r>
              <a:rPr lang="en-US" b="1" dirty="0" smtClean="0"/>
              <a:t>	Use term </a:t>
            </a:r>
            <a:r>
              <a:rPr lang="en-US" b="1" i="1" dirty="0" smtClean="0">
                <a:solidFill>
                  <a:srgbClr val="3366FF"/>
                </a:solidFill>
              </a:rPr>
              <a:t>core </a:t>
            </a:r>
            <a:r>
              <a:rPr lang="en-US" b="1" dirty="0" smtClean="0"/>
              <a:t>for processor (“Multicore”) because “Multiprocessor Microprocessor” too redundant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F542-6AAC-0E47-959B-00CEE8AB9FA6}" type="datetime1">
              <a:rPr lang="en-US" smtClean="0"/>
              <a:pPr/>
              <a:t>10/20/13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74133" y="0"/>
            <a:ext cx="8229600" cy="1143000"/>
          </a:xfrm>
        </p:spPr>
        <p:txBody>
          <a:bodyPr/>
          <a:lstStyle/>
          <a:p>
            <a:r>
              <a:rPr lang="en-US" dirty="0" smtClean="0"/>
              <a:t>Transition to Multicore</a:t>
            </a:r>
            <a:endParaRPr lang="en-US" dirty="0"/>
          </a:p>
        </p:txBody>
      </p:sp>
      <p:pic>
        <p:nvPicPr>
          <p:cNvPr id="10244" name="Picture 3"/>
          <p:cNvPicPr>
            <a:picLocks noChangeAspect="1"/>
          </p:cNvPicPr>
          <p:nvPr/>
        </p:nvPicPr>
        <p:blipFill>
          <a:blip r:embed="rId2"/>
          <a:srcRect t="11171"/>
          <a:stretch>
            <a:fillRect/>
          </a:stretch>
        </p:blipFill>
        <p:spPr bwMode="auto">
          <a:xfrm>
            <a:off x="228600" y="923784"/>
            <a:ext cx="8601969" cy="593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Box 5"/>
          <p:cNvSpPr txBox="1">
            <a:spLocks noChangeArrowheads="1"/>
          </p:cNvSpPr>
          <p:nvPr/>
        </p:nvSpPr>
        <p:spPr bwMode="auto">
          <a:xfrm>
            <a:off x="6934200" y="2736850"/>
            <a:ext cx="18161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1700" dirty="0">
                <a:effectLst/>
                <a:latin typeface="Tahoma" charset="0"/>
                <a:ea typeface="Tahoma" charset="0"/>
                <a:cs typeface="Tahoma" charset="0"/>
              </a:rPr>
              <a:t>Sequential App Performance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9F617-6BFA-D94E-9D1A-FB28221849D2}" type="datetime1">
              <a:rPr lang="en-US" smtClean="0"/>
              <a:pPr/>
              <a:t>10/20/13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#15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Parallelism Only Path to Higher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Sequential processor performance not expected to increase much, and might go down</a:t>
            </a:r>
          </a:p>
          <a:p>
            <a:r>
              <a:rPr lang="en-US" dirty="0" smtClean="0"/>
              <a:t>If want apps with more capability, have to embrace parallel processing (SIMD and MIMD)</a:t>
            </a:r>
          </a:p>
          <a:p>
            <a:r>
              <a:rPr lang="en-US" dirty="0" smtClean="0"/>
              <a:t>In mobile systems, use multiple cores and </a:t>
            </a:r>
            <a:r>
              <a:rPr lang="en-US" dirty="0" err="1" smtClean="0"/>
              <a:t>GPUs</a:t>
            </a:r>
            <a:endParaRPr lang="en-US" dirty="0" smtClean="0"/>
          </a:p>
          <a:p>
            <a:r>
              <a:rPr lang="en-US" dirty="0" smtClean="0"/>
              <a:t>In warehouse-scale computers, use multiple nodes, and all the MIMD/SIMD capability of each node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F542-6AAC-0E47-959B-00CEE8AB9FA6}" type="datetime1">
              <a:rPr lang="en-US" smtClean="0"/>
              <a:pPr/>
              <a:t>10/20/13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Multiprocessors and You</a:t>
            </a:r>
            <a:endParaRPr lang="en-US" dirty="0"/>
          </a:p>
        </p:txBody>
      </p:sp>
      <p:sp>
        <p:nvSpPr>
          <p:cNvPr id="1872937" name="Rectangle 41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Only path to performance is parallelism</a:t>
            </a:r>
          </a:p>
          <a:p>
            <a:pPr lvl="1"/>
            <a:r>
              <a:rPr lang="en-US" dirty="0" smtClean="0"/>
              <a:t>Clock rates flat or declining</a:t>
            </a:r>
          </a:p>
          <a:p>
            <a:pPr lvl="1"/>
            <a:r>
              <a:rPr lang="en-US" dirty="0" smtClean="0"/>
              <a:t>SIMD: 2X width every 3-4 years</a:t>
            </a:r>
          </a:p>
          <a:p>
            <a:pPr lvl="2"/>
            <a:r>
              <a:rPr lang="en-US" dirty="0" smtClean="0"/>
              <a:t> 128b wide now, 256b 2011, 512b in 2014, 1024b in 2018?</a:t>
            </a:r>
          </a:p>
          <a:p>
            <a:pPr lvl="1"/>
            <a:r>
              <a:rPr lang="en-US" dirty="0" smtClean="0"/>
              <a:t>MIMD: Add 2 cores every 2 years: 2, 4, 6, 8, 10, …</a:t>
            </a:r>
          </a:p>
          <a:p>
            <a:r>
              <a:rPr lang="en-US" dirty="0"/>
              <a:t>K</a:t>
            </a:r>
            <a:r>
              <a:rPr lang="en-US" dirty="0" smtClean="0"/>
              <a:t>ey challenge is to craft parallel programs that have high performance on multiprocessors as the number of processors increase – i.e., that scale</a:t>
            </a:r>
          </a:p>
          <a:p>
            <a:pPr lvl="1"/>
            <a:r>
              <a:rPr lang="en-US" dirty="0" smtClean="0"/>
              <a:t>Scheduling, load balancing, time for synchronization, overhead for communication</a:t>
            </a:r>
          </a:p>
          <a:p>
            <a:r>
              <a:rPr lang="en-US" dirty="0" smtClean="0"/>
              <a:t>Project 3: fastest code on 8-core computers</a:t>
            </a:r>
          </a:p>
          <a:p>
            <a:pPr lvl="1"/>
            <a:r>
              <a:rPr lang="en-US" dirty="0" smtClean="0"/>
              <a:t>2 chips/computer, 4 cores/chip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5782-CA6D-1B44-8381-AB661B40BA0E}" type="datetime1">
              <a:rPr lang="en-US" smtClean="0"/>
              <a:pPr/>
              <a:t>10/20/13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872914" name="Rectangle 18"/>
          <p:cNvSpPr>
            <a:spLocks noChangeArrowheads="1"/>
          </p:cNvSpPr>
          <p:nvPr/>
        </p:nvSpPr>
        <p:spPr bwMode="auto">
          <a:xfrm>
            <a:off x="131763" y="2943225"/>
            <a:ext cx="1809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293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3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Potential Parallel Performance (assuming SW can use it)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312332"/>
          <a:ext cx="8229600" cy="5016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5467"/>
                <a:gridCol w="1303866"/>
                <a:gridCol w="2228427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Verdana"/>
                        </a:rPr>
                        <a:t>Year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Verdana"/>
                        </a:rPr>
                        <a:t>Cores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Verdana"/>
                        </a:rPr>
                        <a:t>SIMD </a:t>
                      </a:r>
                      <a:r>
                        <a:rPr lang="en-US" sz="2000" b="0" i="0" u="none" strike="noStrike" dirty="0" smtClean="0">
                          <a:latin typeface="Verdana"/>
                        </a:rPr>
                        <a:t>bits /</a:t>
                      </a:r>
                      <a:r>
                        <a:rPr lang="en-US" sz="2000" b="0" i="0" u="none" strike="noStrike" dirty="0">
                          <a:latin typeface="Verdana"/>
                        </a:rPr>
                        <a:t>Core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Verdana"/>
                        </a:rPr>
                        <a:t>Core *</a:t>
                      </a:r>
                      <a:br>
                        <a:rPr lang="en-US" sz="2000" b="0" i="0" u="none" strike="noStrike" dirty="0" smtClean="0">
                          <a:latin typeface="Verdana"/>
                        </a:rPr>
                      </a:br>
                      <a:r>
                        <a:rPr lang="en-US" sz="2000" b="0" i="0" u="none" strike="noStrike" dirty="0" smtClean="0">
                          <a:latin typeface="Verdana"/>
                        </a:rPr>
                        <a:t>SIMD </a:t>
                      </a:r>
                      <a:r>
                        <a:rPr lang="en-US" sz="2000" b="0" i="0" u="none" strike="noStrike" dirty="0">
                          <a:latin typeface="Verdana"/>
                        </a:rPr>
                        <a:t>bits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Verdana"/>
                        </a:rPr>
                        <a:t>Peak DP </a:t>
                      </a:r>
                      <a:r>
                        <a:rPr lang="en-US" sz="2000" b="0" i="0" u="none" strike="noStrike" dirty="0" err="1" smtClean="0">
                          <a:latin typeface="Verdana"/>
                        </a:rPr>
                        <a:t>FLOPs</a:t>
                      </a:r>
                      <a:r>
                        <a:rPr lang="en-US" sz="2000" b="0" i="0" u="none" strike="noStrike" dirty="0" smtClean="0">
                          <a:latin typeface="Verdana"/>
                        </a:rPr>
                        <a:t>/Cycle</a:t>
                      </a:r>
                      <a:endParaRPr lang="en-US" sz="2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latin typeface="Verdana"/>
                        </a:rPr>
                        <a:t>2003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latin typeface="Verdana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128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256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2005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latin typeface="Verdana"/>
                        </a:rPr>
                        <a:t>128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512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8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latin typeface="Verdana"/>
                        </a:rPr>
                        <a:t>2007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128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latin typeface="Verdana"/>
                        </a:rPr>
                        <a:t>768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12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2009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128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1024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16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2011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latin typeface="Verdana"/>
                        </a:rPr>
                        <a:t>10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3366FF"/>
                          </a:solidFill>
                          <a:latin typeface="Verdana"/>
                        </a:rPr>
                        <a:t>256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latin typeface="Verdana"/>
                        </a:rPr>
                        <a:t>2560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40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2013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latin typeface="Verdana"/>
                        </a:rPr>
                        <a:t>12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256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latin typeface="Verdana"/>
                        </a:rPr>
                        <a:t>3072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48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2015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14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3366FF"/>
                          </a:solidFill>
                          <a:latin typeface="Verdana"/>
                        </a:rPr>
                        <a:t>512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7168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latin typeface="Verdana"/>
                        </a:rPr>
                        <a:t>112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latin typeface="Verdana"/>
                        </a:rPr>
                        <a:t>2017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latin typeface="Verdana"/>
                        </a:rPr>
                        <a:t>16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512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8192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latin typeface="Verdana"/>
                        </a:rPr>
                        <a:t>128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latin typeface="Verdana"/>
                        </a:rPr>
                        <a:t>2019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latin typeface="Verdana"/>
                        </a:rPr>
                        <a:t>18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3366FF"/>
                          </a:solidFill>
                          <a:latin typeface="Verdana"/>
                        </a:rPr>
                        <a:t>1024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18432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latin typeface="Verdana"/>
                        </a:rPr>
                        <a:t>288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latin typeface="Verdana"/>
                        </a:rPr>
                        <a:t>2021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latin typeface="Verdana"/>
                        </a:rPr>
                        <a:t>20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1024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20480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latin typeface="Verdana"/>
                        </a:rPr>
                        <a:t>320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F2EFF-893B-A046-AE37-25532683A69E}" type="datetime1">
              <a:rPr lang="en-US" smtClean="0"/>
              <a:pPr/>
              <a:t>10/20/13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Curved Right Arrow 7"/>
          <p:cNvSpPr/>
          <p:nvPr/>
        </p:nvSpPr>
        <p:spPr>
          <a:xfrm>
            <a:off x="457200" y="3454400"/>
            <a:ext cx="541867" cy="2794000"/>
          </a:xfrm>
          <a:prstGeom prst="curvedRightArrow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2065867" y="3454400"/>
            <a:ext cx="748923" cy="2794000"/>
            <a:chOff x="2065867" y="3454400"/>
            <a:chExt cx="748923" cy="2794000"/>
          </a:xfrm>
        </p:grpSpPr>
        <p:sp>
          <p:nvSpPr>
            <p:cNvPr id="9" name="Curved Right Arrow 8"/>
            <p:cNvSpPr/>
            <p:nvPr/>
          </p:nvSpPr>
          <p:spPr>
            <a:xfrm>
              <a:off x="2082800" y="3454400"/>
              <a:ext cx="541867" cy="2794000"/>
            </a:xfrm>
            <a:prstGeom prst="curvedRightArrow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065867" y="4504266"/>
              <a:ext cx="7489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800000"/>
                  </a:solidFill>
                </a:rPr>
                <a:t>2.5X</a:t>
              </a:r>
              <a:endParaRPr lang="en-US" sz="2400" b="1" dirty="0">
                <a:solidFill>
                  <a:srgbClr val="800000"/>
                </a:solidFill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3945467" y="3437467"/>
            <a:ext cx="575733" cy="2794000"/>
            <a:chOff x="3945467" y="3437467"/>
            <a:chExt cx="575733" cy="2794000"/>
          </a:xfrm>
        </p:grpSpPr>
        <p:sp>
          <p:nvSpPr>
            <p:cNvPr id="10" name="Curved Right Arrow 9"/>
            <p:cNvSpPr/>
            <p:nvPr/>
          </p:nvSpPr>
          <p:spPr>
            <a:xfrm>
              <a:off x="3979333" y="3437467"/>
              <a:ext cx="541867" cy="2794000"/>
            </a:xfrm>
            <a:prstGeom prst="curvedRightArrow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45467" y="4538133"/>
              <a:ext cx="5101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800000"/>
                  </a:solidFill>
                </a:rPr>
                <a:t>8X</a:t>
              </a:r>
              <a:endParaRPr lang="en-US" sz="2400" b="1" dirty="0">
                <a:solidFill>
                  <a:srgbClr val="800000"/>
                </a:solidFill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366000" y="3471333"/>
            <a:ext cx="716969" cy="2794000"/>
            <a:chOff x="7366000" y="3471333"/>
            <a:chExt cx="716969" cy="2794000"/>
          </a:xfrm>
        </p:grpSpPr>
        <p:sp>
          <p:nvSpPr>
            <p:cNvPr id="11" name="Curved Right Arrow 10"/>
            <p:cNvSpPr/>
            <p:nvPr/>
          </p:nvSpPr>
          <p:spPr>
            <a:xfrm>
              <a:off x="7366000" y="3471333"/>
              <a:ext cx="541867" cy="2794000"/>
            </a:xfrm>
            <a:prstGeom prst="curvedRightArrow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416801" y="4555067"/>
              <a:ext cx="6661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800000"/>
                  </a:solidFill>
                </a:rPr>
                <a:t>20X</a:t>
              </a:r>
              <a:endParaRPr lang="en-US" sz="2400" b="1" dirty="0">
                <a:solidFill>
                  <a:srgbClr val="800000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964266" y="1875135"/>
            <a:ext cx="998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800000"/>
                </a:solidFill>
              </a:rPr>
              <a:t>MIMD</a:t>
            </a:r>
            <a:endParaRPr lang="en-US" sz="2400" b="1" dirty="0">
              <a:solidFill>
                <a:srgbClr val="8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05200" y="1875135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800000"/>
                </a:solidFill>
              </a:rPr>
              <a:t>SIMD</a:t>
            </a:r>
            <a:endParaRPr lang="en-US" sz="2400" b="1" dirty="0">
              <a:solidFill>
                <a:srgbClr val="8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15161" y="1959802"/>
            <a:ext cx="10310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800000"/>
                </a:solidFill>
              </a:rPr>
              <a:t>MIMD</a:t>
            </a:r>
            <a:br>
              <a:rPr lang="en-US" sz="2400" b="1" dirty="0" smtClean="0">
                <a:solidFill>
                  <a:srgbClr val="800000"/>
                </a:solidFill>
              </a:rPr>
            </a:br>
            <a:r>
              <a:rPr lang="en-US" sz="2400" b="1" dirty="0" smtClean="0">
                <a:solidFill>
                  <a:srgbClr val="800000"/>
                </a:solidFill>
              </a:rPr>
              <a:t>*SIMD</a:t>
            </a:r>
            <a:endParaRPr lang="en-US" sz="2400" b="1" dirty="0">
              <a:solidFill>
                <a:srgbClr val="8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48933" y="2218266"/>
            <a:ext cx="8032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800000"/>
                </a:solidFill>
              </a:rPr>
              <a:t>+2/</a:t>
            </a:r>
          </a:p>
          <a:p>
            <a:r>
              <a:rPr lang="en-US" sz="2800" b="1" dirty="0" smtClean="0">
                <a:solidFill>
                  <a:srgbClr val="800000"/>
                </a:solidFill>
              </a:rPr>
              <a:t>2yrs</a:t>
            </a:r>
            <a:endParaRPr lang="en-US" sz="2800" b="1" dirty="0">
              <a:solidFill>
                <a:srgbClr val="8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22133" y="2218266"/>
            <a:ext cx="8032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800000"/>
                </a:solidFill>
              </a:rPr>
              <a:t>2X/</a:t>
            </a:r>
          </a:p>
          <a:p>
            <a:r>
              <a:rPr lang="en-US" sz="2800" b="1" dirty="0" smtClean="0">
                <a:solidFill>
                  <a:srgbClr val="800000"/>
                </a:solidFill>
              </a:rPr>
              <a:t>4yrs</a:t>
            </a:r>
            <a:endParaRPr lang="en-US" sz="28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Multiprocessor Caches</a:t>
            </a:r>
            <a:endParaRPr lang="en-US" dirty="0"/>
          </a:p>
        </p:txBody>
      </p:sp>
      <p:sp>
        <p:nvSpPr>
          <p:cNvPr id="1872937" name="Rectangle 41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686800" cy="1981200"/>
          </a:xfrm>
        </p:spPr>
        <p:txBody>
          <a:bodyPr>
            <a:normAutofit fontScale="77500" lnSpcReduction="20000"/>
          </a:bodyPr>
          <a:lstStyle/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000000"/>
                </a:solidFill>
              </a:rPr>
              <a:t>Memory is a performance bottleneck even with one processor</a:t>
            </a:r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000000"/>
                </a:solidFill>
              </a:rPr>
              <a:t>Use caches to reduce bandwidth demands on main memory</a:t>
            </a:r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000000"/>
                </a:solidFill>
              </a:rPr>
              <a:t>Each core has a local private cache holding data it has accessed recently</a:t>
            </a:r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000000"/>
                </a:solidFill>
              </a:rPr>
              <a:t>Only cache misses have to access the shared common memory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872914" name="Rectangle 18"/>
          <p:cNvSpPr>
            <a:spLocks noChangeArrowheads="1"/>
          </p:cNvSpPr>
          <p:nvPr/>
        </p:nvSpPr>
        <p:spPr bwMode="auto">
          <a:xfrm>
            <a:off x="131763" y="2943225"/>
            <a:ext cx="1809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" name="Group 63"/>
          <p:cNvGrpSpPr/>
          <p:nvPr/>
        </p:nvGrpSpPr>
        <p:grpSpPr>
          <a:xfrm>
            <a:off x="1905000" y="3352800"/>
            <a:ext cx="5397928" cy="2600385"/>
            <a:chOff x="1524000" y="1066800"/>
            <a:chExt cx="5706381" cy="3151982"/>
          </a:xfrm>
        </p:grpSpPr>
        <p:sp>
          <p:nvSpPr>
            <p:cNvPr id="39" name="Rectangle 5"/>
            <p:cNvSpPr>
              <a:spLocks noChangeArrowheads="1"/>
            </p:cNvSpPr>
            <p:nvPr/>
          </p:nvSpPr>
          <p:spPr bwMode="auto">
            <a:xfrm>
              <a:off x="1524000" y="1066800"/>
              <a:ext cx="1295400" cy="609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 dirty="0"/>
            </a:p>
          </p:txBody>
        </p:sp>
        <p:sp>
          <p:nvSpPr>
            <p:cNvPr id="40" name="Text Box 6"/>
            <p:cNvSpPr txBox="1">
              <a:spLocks noChangeArrowheads="1"/>
            </p:cNvSpPr>
            <p:nvPr/>
          </p:nvSpPr>
          <p:spPr bwMode="auto">
            <a:xfrm>
              <a:off x="1584325" y="1203325"/>
              <a:ext cx="1286781" cy="48498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</a:rPr>
                <a:t>Processor</a:t>
              </a:r>
            </a:p>
          </p:txBody>
        </p:sp>
        <p:sp>
          <p:nvSpPr>
            <p:cNvPr id="41" name="Rectangle 7"/>
            <p:cNvSpPr>
              <a:spLocks noChangeArrowheads="1"/>
            </p:cNvSpPr>
            <p:nvPr/>
          </p:nvSpPr>
          <p:spPr bwMode="auto">
            <a:xfrm>
              <a:off x="3200400" y="1066800"/>
              <a:ext cx="1295400" cy="609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 dirty="0"/>
            </a:p>
          </p:txBody>
        </p:sp>
        <p:sp>
          <p:nvSpPr>
            <p:cNvPr id="42" name="Rectangle 8"/>
            <p:cNvSpPr>
              <a:spLocks noChangeArrowheads="1"/>
            </p:cNvSpPr>
            <p:nvPr/>
          </p:nvSpPr>
          <p:spPr bwMode="auto">
            <a:xfrm>
              <a:off x="5867400" y="1066800"/>
              <a:ext cx="1295400" cy="609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 dirty="0"/>
            </a:p>
          </p:txBody>
        </p:sp>
        <p:sp>
          <p:nvSpPr>
            <p:cNvPr id="43" name="Text Box 9"/>
            <p:cNvSpPr txBox="1">
              <a:spLocks noChangeArrowheads="1"/>
            </p:cNvSpPr>
            <p:nvPr/>
          </p:nvSpPr>
          <p:spPr bwMode="auto">
            <a:xfrm>
              <a:off x="3276600" y="1219200"/>
              <a:ext cx="1286781" cy="48498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</a:rPr>
                <a:t>Processor</a:t>
              </a:r>
            </a:p>
          </p:txBody>
        </p:sp>
        <p:sp>
          <p:nvSpPr>
            <p:cNvPr id="44" name="Text Box 10"/>
            <p:cNvSpPr txBox="1">
              <a:spLocks noChangeArrowheads="1"/>
            </p:cNvSpPr>
            <p:nvPr/>
          </p:nvSpPr>
          <p:spPr bwMode="auto">
            <a:xfrm>
              <a:off x="5943600" y="1219200"/>
              <a:ext cx="1286781" cy="48498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</a:rPr>
                <a:t>Processor</a:t>
              </a:r>
            </a:p>
          </p:txBody>
        </p:sp>
        <p:sp>
          <p:nvSpPr>
            <p:cNvPr id="45" name="Rectangle 11"/>
            <p:cNvSpPr>
              <a:spLocks noChangeArrowheads="1"/>
            </p:cNvSpPr>
            <p:nvPr/>
          </p:nvSpPr>
          <p:spPr bwMode="auto">
            <a:xfrm>
              <a:off x="1524000" y="1981200"/>
              <a:ext cx="1295400" cy="533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 dirty="0"/>
            </a:p>
          </p:txBody>
        </p:sp>
        <p:sp>
          <p:nvSpPr>
            <p:cNvPr id="46" name="Rectangle 12"/>
            <p:cNvSpPr>
              <a:spLocks noChangeArrowheads="1"/>
            </p:cNvSpPr>
            <p:nvPr/>
          </p:nvSpPr>
          <p:spPr bwMode="auto">
            <a:xfrm>
              <a:off x="3200400" y="1981200"/>
              <a:ext cx="1295400" cy="533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 dirty="0"/>
            </a:p>
          </p:txBody>
        </p:sp>
        <p:sp>
          <p:nvSpPr>
            <p:cNvPr id="47" name="Rectangle 13"/>
            <p:cNvSpPr>
              <a:spLocks noChangeArrowheads="1"/>
            </p:cNvSpPr>
            <p:nvPr/>
          </p:nvSpPr>
          <p:spPr bwMode="auto">
            <a:xfrm>
              <a:off x="5867400" y="1981200"/>
              <a:ext cx="1295400" cy="533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 dirty="0"/>
            </a:p>
          </p:txBody>
        </p:sp>
        <p:sp>
          <p:nvSpPr>
            <p:cNvPr id="48" name="Text Box 14"/>
            <p:cNvSpPr txBox="1">
              <a:spLocks noChangeArrowheads="1"/>
            </p:cNvSpPr>
            <p:nvPr/>
          </p:nvSpPr>
          <p:spPr bwMode="auto">
            <a:xfrm>
              <a:off x="1752600" y="2057400"/>
              <a:ext cx="873059" cy="48498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</a:rPr>
                <a:t>Cache</a:t>
              </a:r>
            </a:p>
          </p:txBody>
        </p:sp>
        <p:sp>
          <p:nvSpPr>
            <p:cNvPr id="49" name="Text Box 15"/>
            <p:cNvSpPr txBox="1">
              <a:spLocks noChangeArrowheads="1"/>
            </p:cNvSpPr>
            <p:nvPr/>
          </p:nvSpPr>
          <p:spPr bwMode="auto">
            <a:xfrm>
              <a:off x="3429000" y="2057400"/>
              <a:ext cx="873059" cy="48498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</a:rPr>
                <a:t>Cache</a:t>
              </a:r>
            </a:p>
          </p:txBody>
        </p:sp>
        <p:sp>
          <p:nvSpPr>
            <p:cNvPr id="50" name="Text Box 16"/>
            <p:cNvSpPr txBox="1">
              <a:spLocks noChangeArrowheads="1"/>
            </p:cNvSpPr>
            <p:nvPr/>
          </p:nvSpPr>
          <p:spPr bwMode="auto">
            <a:xfrm>
              <a:off x="6172200" y="2057400"/>
              <a:ext cx="873059" cy="48498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</a:rPr>
                <a:t>Cache</a:t>
              </a:r>
            </a:p>
          </p:txBody>
        </p:sp>
        <p:sp>
          <p:nvSpPr>
            <p:cNvPr id="51" name="Rectangle 17"/>
            <p:cNvSpPr>
              <a:spLocks noChangeArrowheads="1"/>
            </p:cNvSpPr>
            <p:nvPr/>
          </p:nvSpPr>
          <p:spPr bwMode="auto">
            <a:xfrm>
              <a:off x="1524000" y="2895600"/>
              <a:ext cx="5638800" cy="304800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Interconnection Network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18"/>
            <p:cNvSpPr>
              <a:spLocks noChangeArrowheads="1"/>
            </p:cNvSpPr>
            <p:nvPr/>
          </p:nvSpPr>
          <p:spPr bwMode="auto">
            <a:xfrm>
              <a:off x="2590800" y="3581400"/>
              <a:ext cx="1905000" cy="533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 dirty="0"/>
            </a:p>
          </p:txBody>
        </p:sp>
        <p:sp>
          <p:nvSpPr>
            <p:cNvPr id="53" name="Text Box 19"/>
            <p:cNvSpPr txBox="1">
              <a:spLocks noChangeArrowheads="1"/>
            </p:cNvSpPr>
            <p:nvPr/>
          </p:nvSpPr>
          <p:spPr bwMode="auto">
            <a:xfrm>
              <a:off x="3048000" y="3657600"/>
              <a:ext cx="1161009" cy="48498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</a:rPr>
                <a:t>Memory</a:t>
              </a:r>
            </a:p>
          </p:txBody>
        </p:sp>
        <p:sp>
          <p:nvSpPr>
            <p:cNvPr id="54" name="Rectangle 20"/>
            <p:cNvSpPr>
              <a:spLocks noChangeArrowheads="1"/>
            </p:cNvSpPr>
            <p:nvPr/>
          </p:nvSpPr>
          <p:spPr bwMode="auto">
            <a:xfrm>
              <a:off x="5105400" y="3581400"/>
              <a:ext cx="1371600" cy="533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 dirty="0"/>
            </a:p>
          </p:txBody>
        </p:sp>
        <p:sp>
          <p:nvSpPr>
            <p:cNvPr id="55" name="Text Box 21"/>
            <p:cNvSpPr txBox="1">
              <a:spLocks noChangeArrowheads="1"/>
            </p:cNvSpPr>
            <p:nvPr/>
          </p:nvSpPr>
          <p:spPr bwMode="auto">
            <a:xfrm>
              <a:off x="5562600" y="3733800"/>
              <a:ext cx="567369" cy="48498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</a:rPr>
                <a:t>I/O</a:t>
              </a:r>
            </a:p>
          </p:txBody>
        </p:sp>
        <p:sp>
          <p:nvSpPr>
            <p:cNvPr id="56" name="Line 22"/>
            <p:cNvSpPr>
              <a:spLocks noChangeShapeType="1"/>
            </p:cNvSpPr>
            <p:nvPr/>
          </p:nvSpPr>
          <p:spPr bwMode="auto">
            <a:xfrm>
              <a:off x="2133600" y="1676400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2400" dirty="0"/>
            </a:p>
          </p:txBody>
        </p:sp>
        <p:sp>
          <p:nvSpPr>
            <p:cNvPr id="57" name="Line 23"/>
            <p:cNvSpPr>
              <a:spLocks noChangeShapeType="1"/>
            </p:cNvSpPr>
            <p:nvPr/>
          </p:nvSpPr>
          <p:spPr bwMode="auto">
            <a:xfrm>
              <a:off x="3810000" y="1676400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2400" dirty="0"/>
            </a:p>
          </p:txBody>
        </p:sp>
        <p:sp>
          <p:nvSpPr>
            <p:cNvPr id="58" name="Line 24"/>
            <p:cNvSpPr>
              <a:spLocks noChangeShapeType="1"/>
            </p:cNvSpPr>
            <p:nvPr/>
          </p:nvSpPr>
          <p:spPr bwMode="auto">
            <a:xfrm>
              <a:off x="6477000" y="1676400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2400" dirty="0"/>
            </a:p>
          </p:txBody>
        </p:sp>
        <p:sp>
          <p:nvSpPr>
            <p:cNvPr id="59" name="Line 25"/>
            <p:cNvSpPr>
              <a:spLocks noChangeShapeType="1"/>
            </p:cNvSpPr>
            <p:nvPr/>
          </p:nvSpPr>
          <p:spPr bwMode="auto">
            <a:xfrm>
              <a:off x="6477000" y="2514600"/>
              <a:ext cx="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2400" dirty="0"/>
            </a:p>
          </p:txBody>
        </p:sp>
        <p:sp>
          <p:nvSpPr>
            <p:cNvPr id="60" name="Line 26"/>
            <p:cNvSpPr>
              <a:spLocks noChangeShapeType="1"/>
            </p:cNvSpPr>
            <p:nvPr/>
          </p:nvSpPr>
          <p:spPr bwMode="auto">
            <a:xfrm>
              <a:off x="3810000" y="2514600"/>
              <a:ext cx="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2400" dirty="0"/>
            </a:p>
          </p:txBody>
        </p:sp>
        <p:sp>
          <p:nvSpPr>
            <p:cNvPr id="61" name="Line 27"/>
            <p:cNvSpPr>
              <a:spLocks noChangeShapeType="1"/>
            </p:cNvSpPr>
            <p:nvPr/>
          </p:nvSpPr>
          <p:spPr bwMode="auto">
            <a:xfrm>
              <a:off x="2133600" y="2514600"/>
              <a:ext cx="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2400" dirty="0"/>
            </a:p>
          </p:txBody>
        </p:sp>
        <p:sp>
          <p:nvSpPr>
            <p:cNvPr id="62" name="Line 28"/>
            <p:cNvSpPr>
              <a:spLocks noChangeShapeType="1"/>
            </p:cNvSpPr>
            <p:nvPr/>
          </p:nvSpPr>
          <p:spPr bwMode="auto">
            <a:xfrm>
              <a:off x="3505200" y="3200400"/>
              <a:ext cx="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2400" dirty="0"/>
            </a:p>
          </p:txBody>
        </p:sp>
        <p:sp>
          <p:nvSpPr>
            <p:cNvPr id="63" name="Line 29"/>
            <p:cNvSpPr>
              <a:spLocks noChangeShapeType="1"/>
            </p:cNvSpPr>
            <p:nvPr/>
          </p:nvSpPr>
          <p:spPr bwMode="auto">
            <a:xfrm>
              <a:off x="5791200" y="3200400"/>
              <a:ext cx="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2400" dirty="0"/>
            </a:p>
          </p:txBody>
        </p:sp>
      </p:grpSp>
      <p:sp>
        <p:nvSpPr>
          <p:cNvPr id="33" name="Date Placeholder 3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FFA8-7A38-BC4A-A1B3-F5A76FB3CB51}" type="datetime1">
              <a:rPr lang="en-US" smtClean="0"/>
              <a:pPr/>
              <a:t>10/20/13</a:t>
            </a:fld>
            <a:endParaRPr lang="en-US" dirty="0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5" name="Footer Placeholder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#15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2937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Memory and Caches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001"/>
            <a:ext cx="8229600" cy="2209800"/>
          </a:xfrm>
        </p:spPr>
        <p:txBody>
          <a:bodyPr/>
          <a:lstStyle/>
          <a:p>
            <a:r>
              <a:rPr lang="en-US" dirty="0" smtClean="0"/>
              <a:t>What if? </a:t>
            </a:r>
          </a:p>
          <a:p>
            <a:pPr lvl="1"/>
            <a:r>
              <a:rPr lang="en-US" dirty="0" smtClean="0"/>
              <a:t>Processors 1 and 2 read Memory[1000] (value  20)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40076-CEAB-3C4D-93CB-73803804A99B}" type="datetime1">
              <a:rPr lang="en-US" smtClean="0"/>
              <a:pPr/>
              <a:t>10/20/13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7" name="Group 63"/>
          <p:cNvGrpSpPr/>
          <p:nvPr/>
        </p:nvGrpSpPr>
        <p:grpSpPr>
          <a:xfrm>
            <a:off x="1591731" y="2819400"/>
            <a:ext cx="5334000" cy="2514600"/>
            <a:chOff x="1524000" y="1066800"/>
            <a:chExt cx="5638800" cy="3048000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1524000" y="1066800"/>
              <a:ext cx="1295400" cy="609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1584325" y="1203325"/>
              <a:ext cx="1176338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tx1"/>
                  </a:solidFill>
                </a:rPr>
                <a:t>Processor</a:t>
              </a: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3200400" y="1066800"/>
              <a:ext cx="1295400" cy="609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867400" y="1066800"/>
              <a:ext cx="1295400" cy="609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3276600" y="1219200"/>
              <a:ext cx="1176338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tx1"/>
                  </a:solidFill>
                </a:rPr>
                <a:t>Processor</a:t>
              </a: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5943600" y="1219200"/>
              <a:ext cx="1176338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tx1"/>
                  </a:solidFill>
                </a:rPr>
                <a:t>Processor</a:t>
              </a: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1524000" y="1981200"/>
              <a:ext cx="1295400" cy="533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3200400" y="1981200"/>
              <a:ext cx="1295400" cy="533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5867400" y="1981200"/>
              <a:ext cx="1295400" cy="533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1752600" y="2057400"/>
              <a:ext cx="792163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tx1"/>
                  </a:solidFill>
                </a:rPr>
                <a:t>Cache</a:t>
              </a:r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3429000" y="2057400"/>
              <a:ext cx="792163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tx1"/>
                  </a:solidFill>
                </a:rPr>
                <a:t>Cache</a:t>
              </a:r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6172200" y="2057400"/>
              <a:ext cx="792163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tx1"/>
                  </a:solidFill>
                </a:rPr>
                <a:t>Cache</a:t>
              </a:r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1524000" y="2895600"/>
              <a:ext cx="5638800" cy="304800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Interconnection Network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2590800" y="3581400"/>
              <a:ext cx="1905000" cy="533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" name="Text Box 19"/>
            <p:cNvSpPr txBox="1">
              <a:spLocks noChangeArrowheads="1"/>
            </p:cNvSpPr>
            <p:nvPr/>
          </p:nvSpPr>
          <p:spPr bwMode="auto">
            <a:xfrm>
              <a:off x="3048000" y="3657600"/>
              <a:ext cx="963613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solidFill>
                    <a:schemeClr val="tx1"/>
                  </a:solidFill>
                </a:rPr>
                <a:t>Memory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5105400" y="3581400"/>
              <a:ext cx="1371600" cy="533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" name="Text Box 21"/>
            <p:cNvSpPr txBox="1">
              <a:spLocks noChangeArrowheads="1"/>
            </p:cNvSpPr>
            <p:nvPr/>
          </p:nvSpPr>
          <p:spPr bwMode="auto">
            <a:xfrm>
              <a:off x="5562600" y="3733800"/>
              <a:ext cx="457200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tx1"/>
                  </a:solidFill>
                </a:rPr>
                <a:t>I/O</a:t>
              </a:r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>
              <a:off x="2133600" y="1676400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>
              <a:off x="3810000" y="1676400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" name="Line 24"/>
            <p:cNvSpPr>
              <a:spLocks noChangeShapeType="1"/>
            </p:cNvSpPr>
            <p:nvPr/>
          </p:nvSpPr>
          <p:spPr bwMode="auto">
            <a:xfrm>
              <a:off x="6477000" y="1676400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>
              <a:off x="6477000" y="2514600"/>
              <a:ext cx="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" name="Line 26"/>
            <p:cNvSpPr>
              <a:spLocks noChangeShapeType="1"/>
            </p:cNvSpPr>
            <p:nvPr/>
          </p:nvSpPr>
          <p:spPr bwMode="auto">
            <a:xfrm>
              <a:off x="3810000" y="2514600"/>
              <a:ext cx="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Line 27"/>
            <p:cNvSpPr>
              <a:spLocks noChangeShapeType="1"/>
            </p:cNvSpPr>
            <p:nvPr/>
          </p:nvSpPr>
          <p:spPr bwMode="auto">
            <a:xfrm>
              <a:off x="2133600" y="2514600"/>
              <a:ext cx="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>
              <a:off x="3505200" y="3200400"/>
              <a:ext cx="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" name="Line 29"/>
            <p:cNvSpPr>
              <a:spLocks noChangeShapeType="1"/>
            </p:cNvSpPr>
            <p:nvPr/>
          </p:nvSpPr>
          <p:spPr bwMode="auto">
            <a:xfrm>
              <a:off x="5791200" y="3200400"/>
              <a:ext cx="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470399" y="3064935"/>
            <a:ext cx="704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</a:rPr>
              <a:t>1000</a:t>
            </a:r>
            <a:endParaRPr lang="en-US" sz="2000" dirty="0">
              <a:solidFill>
                <a:srgbClr val="3366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43866" y="4893734"/>
            <a:ext cx="44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66FF"/>
                </a:solidFill>
              </a:rPr>
              <a:t>20</a:t>
            </a:r>
            <a:endParaRPr lang="en-US" sz="2000" b="1" dirty="0">
              <a:solidFill>
                <a:srgbClr val="3366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908798" y="3014136"/>
            <a:ext cx="704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</a:rPr>
              <a:t>1000 </a:t>
            </a:r>
            <a:endParaRPr lang="en-US" sz="2000" dirty="0">
              <a:solidFill>
                <a:srgbClr val="3366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183467" y="3589867"/>
            <a:ext cx="704640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</a:rPr>
              <a:t>1000</a:t>
            </a:r>
            <a:endParaRPr lang="en-US" sz="2000" dirty="0">
              <a:solidFill>
                <a:srgbClr val="3366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774267" y="3589867"/>
            <a:ext cx="704640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</a:rPr>
              <a:t>1000</a:t>
            </a:r>
            <a:endParaRPr lang="en-US" sz="2000" dirty="0">
              <a:solidFill>
                <a:srgbClr val="3366FF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030133" y="4927601"/>
            <a:ext cx="44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66FF"/>
                </a:solidFill>
              </a:rPr>
              <a:t>20</a:t>
            </a:r>
            <a:endParaRPr lang="en-US" sz="2000" b="1" dirty="0">
              <a:solidFill>
                <a:srgbClr val="3366FF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506134" y="289560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080934" y="291253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603982" y="292946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52 0.03241 L -0.07552 0.08195 " pathEditMode="relative" ptsTypes="AA">
                                      <p:cBhvr>
                                        <p:cTn id="10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739 0.08194 C -0.11145 0.09444 -0.1125 0.09629 -0.1177 0.11898 C -0.1184 0.13958 -0.11319 0.16203 -0.11961 0.18078 C -0.12257 0.18888 -0.13368 0.17986 -0.13993 0.18333 C -0.14236 0.18449 -0.14132 0.18981 -0.14184 0.19305 C -0.14201 0.19375 -0.14479 0.22407 -0.14548 0.22777 C -0.14687 0.23356 -0.14965 0.23888 -0.15104 0.2449 C -0.17014 0.24189 -0.1835 0.2405 -0.20295 0.24259 C -0.20573 0.24351 -0.21475 0.24699 -0.21597 0.25 C -0.21805 0.25463 -0.2177 0.26759 -0.2177 0.27453 " pathEditMode="relative" ptsTypes="fffffffffA">
                                      <p:cBhvr>
                                        <p:cTn id="1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C -0.00937 0.00162 -0.0335 0.0088 -0.04444 0.00255 C -0.04635 0.00139 -0.0434 -0.00254 -0.04271 -0.00486 C -0.04219 -0.01967 -0.04305 -0.03495 -0.0408 -0.0493 C -0.04028 -0.05347 -0.02847 -0.05741 -0.02413 -0.05926 C -0.02239 -0.06018 -0.01857 -0.0618 -0.01857 -0.0618 C -0.00382 -0.0919 -0.03021 -0.03565 -0.01302 -0.13588 C -0.01215 -0.14166 -0.00191 -0.1456 -0.00191 -0.1456 C 0.00226 -0.16204 -0.00364 -0.14583 0.00556 -0.15555 C 0.00712 -0.15764 0.00747 -0.16088 0.0092 -0.16296 C 0.01077 -0.16528 0.01285 -0.1662 0.01476 -0.16782 C 0.01528 -0.17037 0.01563 -0.17291 0.01667 -0.17523 C 0.01754 -0.17801 0.02031 -0.18264 0.02031 -0.18264 " pathEditMode="relative" ptsTypes="ffffffffffffA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C -0.02378 0.00394 -0.0474 0.00834 -0.05729 0.03287 C -0.06701 0.05764 -0.00382 0.12963 -0.0592 0.14815 C -0.11476 0.16667 -0.32552 0.125 -0.39062 0.14468 C -0.45556 0.16435 -0.4526 0.21528 -0.44965 0.26667 " pathEditMode="relative" rAng="0" ptsTypes="aaaaA">
                                      <p:cBhvr>
                                        <p:cTn id="38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00" y="1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8 -0.00139 C -0.03941 0.00555 -0.07725 0.01273 -0.09132 -0.00139 C -0.10538 -0.01528 -0.13854 -0.07246 -0.08576 -0.08519 C -0.03298 -0.09769 0.16841 -0.05996 0.22622 -0.07708 C 0.28403 -0.09398 0.25521 -0.16921 0.26112 -0.1875 " pathEditMode="relative" rAng="0" ptsTypes="aaaaA">
                                      <p:cBhvr>
                                        <p:cTn id="5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00" y="-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allAtOnce"/>
      <p:bldP spid="33" grpId="1" build="allAtOnce"/>
      <p:bldP spid="33" grpId="2" build="allAtOnce"/>
      <p:bldP spid="34" grpId="0"/>
      <p:bldP spid="34" grpId="1"/>
      <p:bldP spid="37" grpId="0" build="allAtOnce"/>
      <p:bldP spid="37" grpId="1" build="allAtOnce"/>
      <p:bldP spid="37" grpId="2" build="allAtOnce"/>
      <p:bldP spid="39" grpId="0" animBg="1"/>
      <p:bldP spid="40" grpId="0" animBg="1"/>
      <p:bldP spid="45" grpId="0"/>
      <p:bldP spid="4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Memory and Caches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001"/>
            <a:ext cx="8229600" cy="2209800"/>
          </a:xfrm>
        </p:spPr>
        <p:txBody>
          <a:bodyPr/>
          <a:lstStyle/>
          <a:p>
            <a:r>
              <a:rPr lang="en-US" dirty="0" smtClean="0"/>
              <a:t>Now:</a:t>
            </a:r>
          </a:p>
          <a:p>
            <a:pPr lvl="1"/>
            <a:r>
              <a:rPr lang="en-US" dirty="0" smtClean="0"/>
              <a:t>Processor 0 writes Memory[1000] with 40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0D8D-8504-6347-B827-6BE94994F63D}" type="datetime1">
              <a:rPr lang="en-US" smtClean="0"/>
              <a:pPr/>
              <a:t>10/20/13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7" name="Group 63"/>
          <p:cNvGrpSpPr/>
          <p:nvPr/>
        </p:nvGrpSpPr>
        <p:grpSpPr>
          <a:xfrm>
            <a:off x="1905000" y="2667000"/>
            <a:ext cx="5334000" cy="2514600"/>
            <a:chOff x="1524000" y="1066800"/>
            <a:chExt cx="5638800" cy="3048000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1524000" y="1066800"/>
              <a:ext cx="1295400" cy="609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1584325" y="1203325"/>
              <a:ext cx="1176338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tx1"/>
                  </a:solidFill>
                </a:rPr>
                <a:t>Processor</a:t>
              </a: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3200400" y="1066800"/>
              <a:ext cx="1295400" cy="609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867400" y="1066800"/>
              <a:ext cx="1295400" cy="609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3276600" y="1219200"/>
              <a:ext cx="1176338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tx1"/>
                  </a:solidFill>
                </a:rPr>
                <a:t>Processor</a:t>
              </a: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5943600" y="1219200"/>
              <a:ext cx="1176338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tx1"/>
                  </a:solidFill>
                </a:rPr>
                <a:t>Processor</a:t>
              </a: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1524000" y="1981200"/>
              <a:ext cx="1295400" cy="533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3200400" y="1981200"/>
              <a:ext cx="1295400" cy="533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5867400" y="1981200"/>
              <a:ext cx="1295400" cy="533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1752600" y="2057400"/>
              <a:ext cx="792163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tx1"/>
                  </a:solidFill>
                </a:rPr>
                <a:t>Cache</a:t>
              </a:r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3429000" y="2057400"/>
              <a:ext cx="792163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tx1"/>
                  </a:solidFill>
                </a:rPr>
                <a:t>Cache</a:t>
              </a:r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6172200" y="2057400"/>
              <a:ext cx="792163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tx1"/>
                  </a:solidFill>
                </a:rPr>
                <a:t>Cache</a:t>
              </a:r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1524000" y="2895600"/>
              <a:ext cx="5638800" cy="304800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Interconnection Network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2590800" y="3581400"/>
              <a:ext cx="1905000" cy="533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" name="Text Box 19"/>
            <p:cNvSpPr txBox="1">
              <a:spLocks noChangeArrowheads="1"/>
            </p:cNvSpPr>
            <p:nvPr/>
          </p:nvSpPr>
          <p:spPr bwMode="auto">
            <a:xfrm>
              <a:off x="3048000" y="3657600"/>
              <a:ext cx="963613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solidFill>
                    <a:schemeClr val="tx1"/>
                  </a:solidFill>
                </a:rPr>
                <a:t>Memory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5105400" y="3581400"/>
              <a:ext cx="1371600" cy="533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" name="Text Box 21"/>
            <p:cNvSpPr txBox="1">
              <a:spLocks noChangeArrowheads="1"/>
            </p:cNvSpPr>
            <p:nvPr/>
          </p:nvSpPr>
          <p:spPr bwMode="auto">
            <a:xfrm>
              <a:off x="5562600" y="3733800"/>
              <a:ext cx="457200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tx1"/>
                  </a:solidFill>
                </a:rPr>
                <a:t>I/O</a:t>
              </a:r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>
              <a:off x="2133600" y="1676400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>
              <a:off x="3810000" y="1676400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" name="Line 24"/>
            <p:cNvSpPr>
              <a:spLocks noChangeShapeType="1"/>
            </p:cNvSpPr>
            <p:nvPr/>
          </p:nvSpPr>
          <p:spPr bwMode="auto">
            <a:xfrm>
              <a:off x="6477000" y="1676400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>
              <a:off x="6477000" y="2514600"/>
              <a:ext cx="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" name="Line 26"/>
            <p:cNvSpPr>
              <a:spLocks noChangeShapeType="1"/>
            </p:cNvSpPr>
            <p:nvPr/>
          </p:nvSpPr>
          <p:spPr bwMode="auto">
            <a:xfrm>
              <a:off x="3810000" y="2514600"/>
              <a:ext cx="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Line 27"/>
            <p:cNvSpPr>
              <a:spLocks noChangeShapeType="1"/>
            </p:cNvSpPr>
            <p:nvPr/>
          </p:nvSpPr>
          <p:spPr bwMode="auto">
            <a:xfrm>
              <a:off x="2133600" y="2514600"/>
              <a:ext cx="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>
              <a:off x="3505200" y="3200400"/>
              <a:ext cx="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" name="Line 29"/>
            <p:cNvSpPr>
              <a:spLocks noChangeShapeType="1"/>
            </p:cNvSpPr>
            <p:nvPr/>
          </p:nvSpPr>
          <p:spPr bwMode="auto">
            <a:xfrm>
              <a:off x="5791200" y="3200400"/>
              <a:ext cx="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819403" y="274320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394203" y="276013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917251" y="277706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649136" y="3437468"/>
            <a:ext cx="1022611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</a:rPr>
              <a:t>1000 </a:t>
            </a:r>
            <a:r>
              <a:rPr lang="en-US" sz="2000" b="1" dirty="0" smtClean="0">
                <a:solidFill>
                  <a:srgbClr val="3366FF"/>
                </a:solidFill>
              </a:rPr>
              <a:t>20</a:t>
            </a:r>
            <a:endParaRPr lang="en-US" sz="2000" b="1" dirty="0">
              <a:solidFill>
                <a:srgbClr val="3366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55269" y="3454401"/>
            <a:ext cx="1022611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</a:rPr>
              <a:t>1000 </a:t>
            </a:r>
            <a:r>
              <a:rPr lang="en-US" sz="2000" b="1" dirty="0" smtClean="0">
                <a:solidFill>
                  <a:srgbClr val="3366FF"/>
                </a:solidFill>
              </a:rPr>
              <a:t>20</a:t>
            </a:r>
            <a:endParaRPr lang="en-US" sz="2000" b="1" dirty="0">
              <a:solidFill>
                <a:srgbClr val="3366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75269" y="2794001"/>
            <a:ext cx="704640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</a:rPr>
              <a:t>1000</a:t>
            </a:r>
            <a:endParaRPr lang="en-US" sz="2000" dirty="0">
              <a:solidFill>
                <a:srgbClr val="3366F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108203" y="3437467"/>
            <a:ext cx="94128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1000 </a:t>
            </a:r>
            <a:r>
              <a:rPr lang="en-US" b="1" dirty="0" smtClean="0">
                <a:solidFill>
                  <a:srgbClr val="3366FF"/>
                </a:solidFill>
              </a:rPr>
              <a:t>40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293536" y="4758268"/>
            <a:ext cx="1022611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</a:rPr>
              <a:t>1000 </a:t>
            </a:r>
            <a:r>
              <a:rPr lang="en-US" sz="2000" b="1" dirty="0" smtClean="0">
                <a:solidFill>
                  <a:srgbClr val="3366FF"/>
                </a:solidFill>
              </a:rPr>
              <a:t>40</a:t>
            </a:r>
            <a:endParaRPr lang="en-US" sz="2000" b="1" dirty="0">
              <a:solidFill>
                <a:srgbClr val="3366FF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352800" y="5334000"/>
            <a:ext cx="21806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Problem?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Keeping Multiple Caches Coherent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382000" cy="478366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Architect’s job: shared memory </a:t>
            </a:r>
            <a:br>
              <a:rPr lang="en-US" dirty="0" smtClean="0"/>
            </a:br>
            <a:r>
              <a:rPr lang="en-US" dirty="0" smtClean="0"/>
              <a:t>=&gt; keep cache values coherent</a:t>
            </a:r>
          </a:p>
          <a:p>
            <a:r>
              <a:rPr lang="en-US" dirty="0" smtClean="0"/>
              <a:t>Idea: When any processor has cache miss or writes, notify other processors via interconnection network</a:t>
            </a:r>
          </a:p>
          <a:p>
            <a:pPr lvl="1"/>
            <a:r>
              <a:rPr lang="en-US" dirty="0" smtClean="0"/>
              <a:t>If only reading, many processors can have copies</a:t>
            </a:r>
          </a:p>
          <a:p>
            <a:pPr lvl="1"/>
            <a:r>
              <a:rPr lang="en-US" dirty="0" smtClean="0"/>
              <a:t>If a processor writes, invalidate any other copies</a:t>
            </a:r>
          </a:p>
          <a:p>
            <a:r>
              <a:rPr lang="en-US" dirty="0" smtClean="0"/>
              <a:t>Write transactions from one processor “snoop” tags of other caches using common interconnect</a:t>
            </a:r>
          </a:p>
          <a:p>
            <a:pPr lvl="1"/>
            <a:r>
              <a:rPr lang="en-US" dirty="0" smtClean="0"/>
              <a:t>Invalidate any “hits” to same address in other caches</a:t>
            </a:r>
          </a:p>
          <a:p>
            <a:pPr lvl="1"/>
            <a:r>
              <a:rPr lang="en-US" dirty="0" smtClean="0"/>
              <a:t>If hit is to dirty line, other cache has to write back first!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42CD-2EB1-8748-9372-5164772398ED}" type="datetime1">
              <a:rPr lang="en-US" smtClean="0"/>
              <a:pPr/>
              <a:t>10/20/13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Review: Intel SSE </a:t>
            </a:r>
            <a:r>
              <a:rPr lang="en-US" dirty="0" err="1" smtClean="0"/>
              <a:t>Intrinsics</a:t>
            </a:r>
            <a:endParaRPr lang="en-US" dirty="0" smtClean="0"/>
          </a:p>
          <a:p>
            <a:r>
              <a:rPr lang="en-US" dirty="0" smtClean="0"/>
              <a:t>Multiprocessors</a:t>
            </a:r>
          </a:p>
          <a:p>
            <a:r>
              <a:rPr lang="en-US" dirty="0" err="1" smtClean="0"/>
              <a:t>Administrivia</a:t>
            </a:r>
            <a:endParaRPr lang="en-US" dirty="0" smtClean="0"/>
          </a:p>
          <a:p>
            <a:r>
              <a:rPr lang="en-US" dirty="0" smtClean="0"/>
              <a:t>Threads</a:t>
            </a:r>
          </a:p>
          <a:p>
            <a:r>
              <a:rPr lang="en-US" dirty="0" smtClean="0"/>
              <a:t>Technology Break</a:t>
            </a:r>
          </a:p>
          <a:p>
            <a:r>
              <a:rPr lang="en-US" dirty="0" err="1" smtClean="0"/>
              <a:t>OpenMP</a:t>
            </a:r>
            <a:endParaRPr lang="en-US" dirty="0" smtClean="0"/>
          </a:p>
          <a:p>
            <a:r>
              <a:rPr lang="en-US" dirty="0" smtClean="0"/>
              <a:t>And in Conclusion, 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F542-6AAC-0E47-959B-00CEE8AB9FA6}" type="datetime1">
              <a:rPr lang="en-US" smtClean="0"/>
              <a:pPr/>
              <a:t>10/20/13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2013 -- Lecture #15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6147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Memory and Caches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001"/>
            <a:ext cx="8229600" cy="2209800"/>
          </a:xfrm>
        </p:spPr>
        <p:txBody>
          <a:bodyPr/>
          <a:lstStyle/>
          <a:p>
            <a:r>
              <a:rPr lang="en-US" dirty="0" smtClean="0"/>
              <a:t>Example, now with cache coherence</a:t>
            </a:r>
          </a:p>
          <a:p>
            <a:pPr lvl="1"/>
            <a:r>
              <a:rPr lang="en-US" dirty="0" smtClean="0"/>
              <a:t>Processors 1 and 2 read Memory[1000]</a:t>
            </a:r>
          </a:p>
          <a:p>
            <a:pPr lvl="1"/>
            <a:r>
              <a:rPr lang="en-US" dirty="0" smtClean="0"/>
              <a:t>Processor 0 writes Memory[1000] with 40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0D8D-8504-6347-B827-6BE94994F63D}" type="datetime1">
              <a:rPr lang="en-US" smtClean="0"/>
              <a:pPr/>
              <a:t>10/20/13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7" name="Group 63"/>
          <p:cNvGrpSpPr/>
          <p:nvPr/>
        </p:nvGrpSpPr>
        <p:grpSpPr>
          <a:xfrm>
            <a:off x="1591731" y="3733799"/>
            <a:ext cx="5334000" cy="2514600"/>
            <a:chOff x="1524000" y="1066800"/>
            <a:chExt cx="5638800" cy="3048000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1524000" y="1066800"/>
              <a:ext cx="1295400" cy="609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1584325" y="1203325"/>
              <a:ext cx="1176338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tx1"/>
                  </a:solidFill>
                </a:rPr>
                <a:t>Processor</a:t>
              </a: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3200400" y="1066800"/>
              <a:ext cx="1295400" cy="609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867400" y="1066800"/>
              <a:ext cx="1295400" cy="609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3276600" y="1219200"/>
              <a:ext cx="1176338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tx1"/>
                  </a:solidFill>
                </a:rPr>
                <a:t>Processor</a:t>
              </a: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5943600" y="1219200"/>
              <a:ext cx="1176338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tx1"/>
                  </a:solidFill>
                </a:rPr>
                <a:t>Processor</a:t>
              </a: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1524000" y="1981200"/>
              <a:ext cx="1295400" cy="533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3200400" y="1981200"/>
              <a:ext cx="1295400" cy="533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5867400" y="1981200"/>
              <a:ext cx="1295400" cy="533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1752600" y="2057400"/>
              <a:ext cx="792163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tx1"/>
                  </a:solidFill>
                </a:rPr>
                <a:t>Cache</a:t>
              </a:r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3429000" y="2057400"/>
              <a:ext cx="792163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tx1"/>
                  </a:solidFill>
                </a:rPr>
                <a:t>Cache</a:t>
              </a:r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6172200" y="2057400"/>
              <a:ext cx="792163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tx1"/>
                  </a:solidFill>
                </a:rPr>
                <a:t>Cache</a:t>
              </a:r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1524000" y="2895600"/>
              <a:ext cx="5638800" cy="304800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Interconnection Network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2590800" y="3581400"/>
              <a:ext cx="1905000" cy="533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" name="Text Box 19"/>
            <p:cNvSpPr txBox="1">
              <a:spLocks noChangeArrowheads="1"/>
            </p:cNvSpPr>
            <p:nvPr/>
          </p:nvSpPr>
          <p:spPr bwMode="auto">
            <a:xfrm>
              <a:off x="3048000" y="3657600"/>
              <a:ext cx="963613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solidFill>
                    <a:schemeClr val="tx1"/>
                  </a:solidFill>
                </a:rPr>
                <a:t>Memory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5105400" y="3581400"/>
              <a:ext cx="1371600" cy="533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" name="Text Box 21"/>
            <p:cNvSpPr txBox="1">
              <a:spLocks noChangeArrowheads="1"/>
            </p:cNvSpPr>
            <p:nvPr/>
          </p:nvSpPr>
          <p:spPr bwMode="auto">
            <a:xfrm>
              <a:off x="5562600" y="3733800"/>
              <a:ext cx="457200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tx1"/>
                  </a:solidFill>
                </a:rPr>
                <a:t>I/O</a:t>
              </a:r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>
              <a:off x="2133600" y="1676400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>
              <a:off x="3810000" y="1676400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" name="Line 24"/>
            <p:cNvSpPr>
              <a:spLocks noChangeShapeType="1"/>
            </p:cNvSpPr>
            <p:nvPr/>
          </p:nvSpPr>
          <p:spPr bwMode="auto">
            <a:xfrm>
              <a:off x="6477000" y="1676400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>
              <a:off x="6477000" y="2514600"/>
              <a:ext cx="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" name="Line 26"/>
            <p:cNvSpPr>
              <a:spLocks noChangeShapeType="1"/>
            </p:cNvSpPr>
            <p:nvPr/>
          </p:nvSpPr>
          <p:spPr bwMode="auto">
            <a:xfrm>
              <a:off x="3810000" y="2514600"/>
              <a:ext cx="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Line 27"/>
            <p:cNvSpPr>
              <a:spLocks noChangeShapeType="1"/>
            </p:cNvSpPr>
            <p:nvPr/>
          </p:nvSpPr>
          <p:spPr bwMode="auto">
            <a:xfrm>
              <a:off x="2133600" y="2514600"/>
              <a:ext cx="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>
              <a:off x="3505200" y="3200400"/>
              <a:ext cx="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" name="Line 29"/>
            <p:cNvSpPr>
              <a:spLocks noChangeShapeType="1"/>
            </p:cNvSpPr>
            <p:nvPr/>
          </p:nvSpPr>
          <p:spPr bwMode="auto">
            <a:xfrm>
              <a:off x="5791200" y="3200400"/>
              <a:ext cx="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506134" y="38100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080934" y="382693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603982" y="384386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335867" y="4504267"/>
            <a:ext cx="1022611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</a:rPr>
              <a:t>1000 </a:t>
            </a:r>
            <a:r>
              <a:rPr lang="en-US" sz="2000" b="1" dirty="0" smtClean="0">
                <a:solidFill>
                  <a:srgbClr val="3366FF"/>
                </a:solidFill>
              </a:rPr>
              <a:t>20</a:t>
            </a:r>
            <a:endParaRPr lang="en-US" sz="2000" b="1" dirty="0">
              <a:solidFill>
                <a:srgbClr val="3366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842000" y="4521200"/>
            <a:ext cx="1022611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</a:rPr>
              <a:t>1000 </a:t>
            </a:r>
            <a:r>
              <a:rPr lang="en-US" sz="2000" b="1" dirty="0" smtClean="0">
                <a:solidFill>
                  <a:srgbClr val="3366FF"/>
                </a:solidFill>
              </a:rPr>
              <a:t>20</a:t>
            </a:r>
            <a:endParaRPr lang="en-US" sz="2000" b="1" dirty="0">
              <a:solidFill>
                <a:srgbClr val="3366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95066" y="3674533"/>
            <a:ext cx="18155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0</a:t>
            </a:r>
          </a:p>
          <a:p>
            <a:r>
              <a:rPr lang="en-US" sz="2400" dirty="0" smtClean="0"/>
              <a:t>Write</a:t>
            </a:r>
          </a:p>
          <a:p>
            <a:r>
              <a:rPr lang="en-US" sz="2400" dirty="0" smtClean="0"/>
              <a:t>Invalidates</a:t>
            </a:r>
          </a:p>
          <a:p>
            <a:r>
              <a:rPr lang="en-US" sz="2400" dirty="0" smtClean="0"/>
              <a:t>Other Copies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62000" y="3860800"/>
            <a:ext cx="704640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</a:rPr>
              <a:t>1000</a:t>
            </a:r>
            <a:endParaRPr lang="en-US" sz="2000" dirty="0">
              <a:solidFill>
                <a:srgbClr val="3366F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794934" y="4504266"/>
            <a:ext cx="94128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1000 </a:t>
            </a:r>
            <a:r>
              <a:rPr lang="en-US" b="1" dirty="0" smtClean="0">
                <a:solidFill>
                  <a:srgbClr val="3366FF"/>
                </a:solidFill>
              </a:rPr>
              <a:t>40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980267" y="5825067"/>
            <a:ext cx="1022611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</a:rPr>
              <a:t>1000 </a:t>
            </a:r>
            <a:r>
              <a:rPr lang="en-US" sz="2000" b="1" dirty="0" smtClean="0">
                <a:solidFill>
                  <a:srgbClr val="3366FF"/>
                </a:solidFill>
              </a:rPr>
              <a:t>40</a:t>
            </a:r>
            <a:endParaRPr lang="en-US" sz="2000" b="1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0.02523 C 0.02326 0.05556 0.04861 0.08611 0.05902 0.09931 " pathEditMode="relative" ptsTypes="aA">
                                      <p:cBhvr>
                                        <p:cTn id="6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03 0.0993 C 0.07222 0.09421 0.08576 0.08935 0.09166 0.10671 C 0.09757 0.12407 0.07778 0.18866 0.09427 0.20301 C 0.11076 0.21736 0.15035 0.20509 0.19045 0.19305 " pathEditMode="relative" rAng="0" ptsTypes="aaaA">
                                      <p:cBhvr>
                                        <p:cTn id="10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0" y="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/>
      <p:bldP spid="40" grpId="0" build="allAtOnce" animBg="1"/>
      <p:bldP spid="42" grpId="0" animBg="1"/>
      <p:bldP spid="4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Flashcard Quiz:</a:t>
            </a:r>
            <a:br>
              <a:rPr lang="en-US" dirty="0" smtClean="0"/>
            </a:br>
            <a:r>
              <a:rPr lang="en-US" dirty="0" smtClean="0"/>
              <a:t>Which statement is true?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804F"/>
                </a:solidFill>
              </a:rPr>
              <a:t>Using write-through caches removes the need for cache coherence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Every processor store instruction must check contents of other caches</a:t>
            </a:r>
          </a:p>
          <a:p>
            <a:r>
              <a:rPr lang="en-US" b="1" dirty="0" smtClean="0">
                <a:solidFill>
                  <a:srgbClr val="FA61FF"/>
                </a:solidFill>
              </a:rPr>
              <a:t>Most processor load and store accesses only need to check in local private cache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Only one processor can cache any memory location at one time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F542-6AAC-0E47-959B-00CEE8AB9FA6}" type="datetime1">
              <a:rPr lang="en-US" smtClean="0"/>
              <a:pPr/>
              <a:t>10/20/13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Flashcard Quiz:</a:t>
            </a:r>
            <a:br>
              <a:rPr lang="en-US" dirty="0" smtClean="0"/>
            </a:br>
            <a:r>
              <a:rPr lang="en-US" dirty="0" smtClean="0"/>
              <a:t>Which statement is true?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804F"/>
                </a:solidFill>
              </a:rPr>
              <a:t>Using write-through caches removes the need for cache coherence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Every processor store instruction must check contents of other caches</a:t>
            </a:r>
          </a:p>
          <a:p>
            <a:r>
              <a:rPr lang="en-US" b="1" dirty="0" smtClean="0">
                <a:solidFill>
                  <a:srgbClr val="FA61FF"/>
                </a:solidFill>
              </a:rPr>
              <a:t>Most processor load and store accesses only need to check in local private cache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Only one processor can cache any memory location at one time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F542-6AAC-0E47-959B-00CEE8AB9FA6}" type="datetime1">
              <a:rPr lang="en-US" smtClean="0"/>
              <a:pPr/>
              <a:t>10/20/13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4800" y="2743200"/>
            <a:ext cx="8458200" cy="106680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64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6A6A6"/>
                </a:solidFill>
              </a:rPr>
              <a:t>Review: Intel SSE </a:t>
            </a:r>
            <a:r>
              <a:rPr lang="en-US" dirty="0" err="1" smtClean="0">
                <a:solidFill>
                  <a:srgbClr val="A6A6A6"/>
                </a:solidFill>
              </a:rPr>
              <a:t>Intrinsics</a:t>
            </a:r>
            <a:endParaRPr lang="en-US" dirty="0" smtClean="0">
              <a:solidFill>
                <a:srgbClr val="A6A6A6"/>
              </a:solidFill>
            </a:endParaRPr>
          </a:p>
          <a:p>
            <a:r>
              <a:rPr lang="en-US" dirty="0" smtClean="0">
                <a:solidFill>
                  <a:srgbClr val="A6A6A6"/>
                </a:solidFill>
              </a:rPr>
              <a:t>Multiprocessors</a:t>
            </a:r>
          </a:p>
          <a:p>
            <a:r>
              <a:rPr lang="en-US" dirty="0" err="1" smtClean="0"/>
              <a:t>Administrivia</a:t>
            </a:r>
            <a:endParaRPr lang="en-US" dirty="0" smtClean="0"/>
          </a:p>
          <a:p>
            <a:r>
              <a:rPr lang="en-US" dirty="0" smtClean="0">
                <a:solidFill>
                  <a:srgbClr val="A6A6A6"/>
                </a:solidFill>
              </a:rPr>
              <a:t>Threads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Technology Break</a:t>
            </a:r>
          </a:p>
          <a:p>
            <a:r>
              <a:rPr lang="en-US" dirty="0" err="1" smtClean="0">
                <a:solidFill>
                  <a:srgbClr val="A6A6A6"/>
                </a:solidFill>
              </a:rPr>
              <a:t>OpenMP</a:t>
            </a:r>
            <a:endParaRPr lang="en-US" dirty="0" smtClean="0">
              <a:solidFill>
                <a:srgbClr val="A6A6A6"/>
              </a:solidFill>
            </a:endParaRPr>
          </a:p>
          <a:p>
            <a:r>
              <a:rPr lang="en-US" dirty="0" smtClean="0">
                <a:solidFill>
                  <a:srgbClr val="A6A6A6"/>
                </a:solidFill>
              </a:rPr>
              <a:t>And in Conclusion, …</a:t>
            </a:r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F542-6AAC-0E47-959B-00CEE8AB9FA6}" type="datetime1">
              <a:rPr lang="en-US" smtClean="0"/>
              <a:pPr/>
              <a:t>10/20/13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2013 -- Lecture #15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8699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Midterm 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B81A-40EF-254B-9DCC-4F96D5FB7935}" type="datetime1">
              <a:rPr lang="en-US" smtClean="0"/>
              <a:pPr/>
              <a:t>10/20/13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9" name="Picture 8" descr="distribu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14400"/>
            <a:ext cx="8291942" cy="5792165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4597918" y="6577568"/>
            <a:ext cx="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73743" y="1490165"/>
            <a:ext cx="44164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</a:p>
          <a:p>
            <a:r>
              <a:rPr lang="en-US" dirty="0" smtClean="0"/>
              <a:t>A-</a:t>
            </a:r>
          </a:p>
          <a:p>
            <a:r>
              <a:rPr lang="en-US" dirty="0" smtClean="0"/>
              <a:t>B+</a:t>
            </a:r>
          </a:p>
          <a:p>
            <a:r>
              <a:rPr lang="en-US" dirty="0" smtClean="0"/>
              <a:t>B</a:t>
            </a:r>
          </a:p>
          <a:p>
            <a:r>
              <a:rPr lang="en-US" dirty="0" smtClean="0"/>
              <a:t>B-</a:t>
            </a:r>
          </a:p>
          <a:p>
            <a:r>
              <a:rPr lang="en-US" dirty="0" smtClean="0"/>
              <a:t>C+</a:t>
            </a:r>
          </a:p>
          <a:p>
            <a:r>
              <a:rPr lang="en-US" dirty="0" smtClean="0"/>
              <a:t>C</a:t>
            </a:r>
          </a:p>
          <a:p>
            <a:r>
              <a:rPr lang="en-US" dirty="0" smtClean="0"/>
              <a:t>C-</a:t>
            </a:r>
          </a:p>
          <a:p>
            <a:r>
              <a:rPr lang="en-US" dirty="0" smtClean="0"/>
              <a:t>D+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F542-6AAC-0E47-959B-00CEE8AB9FA6}" type="datetime1">
              <a:rPr lang="en-US" smtClean="0"/>
              <a:pPr/>
              <a:t>10/20/13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2013 -- Lecture #15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091" y="0"/>
            <a:ext cx="7718540" cy="650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313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F542-6AAC-0E47-959B-00CEE8AB9FA6}" type="datetime1">
              <a:rPr lang="en-US" smtClean="0"/>
              <a:pPr/>
              <a:t>10/20/13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2013 -- Lecture #15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567" y="101036"/>
            <a:ext cx="7503100" cy="659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044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Cs61c In the News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F542-6AAC-0E47-959B-00CEE8AB9FA6}" type="datetime1">
              <a:rPr lang="en-US" smtClean="0"/>
              <a:pPr/>
              <a:t>10/20/13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2013 -- Lecture #15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7" name="Picture 6" descr="Screen Shot 2013-10-16 at 11.18.1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6824382"/>
          </a:xfrm>
          <a:prstGeom prst="rect">
            <a:avLst/>
          </a:prstGeom>
        </p:spPr>
      </p:pic>
      <p:pic>
        <p:nvPicPr>
          <p:cNvPr id="8" name="Picture 7" descr="Screen Shot 2013-10-16 at 12.22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9300"/>
            <a:ext cx="9144000" cy="533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17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F542-6AAC-0E47-959B-00CEE8AB9FA6}" type="datetime1">
              <a:rPr lang="en-US" smtClean="0"/>
              <a:pPr/>
              <a:t>10/20/13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2013 -- Lecture #15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7" name="Picture 6" descr="Screen Shot 2013-10-20 at 10.05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60837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074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1371600" y="2514600"/>
            <a:ext cx="64008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Cache Coherency Tracked by Block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62400"/>
            <a:ext cx="8229600" cy="230843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Suppose block size is 32 bytes</a:t>
            </a:r>
          </a:p>
          <a:p>
            <a:r>
              <a:rPr lang="en-US" sz="2400" dirty="0" smtClean="0"/>
              <a:t>Suppose Processor 0 reading and writing variable X, Processor 1 reading and writing variable Y</a:t>
            </a:r>
          </a:p>
          <a:p>
            <a:r>
              <a:rPr lang="en-US" sz="2400" dirty="0" smtClean="0"/>
              <a:t>Suppose in X location 4000,  Y in 4012</a:t>
            </a:r>
          </a:p>
          <a:p>
            <a:r>
              <a:rPr lang="en-US" sz="2400" dirty="0" smtClean="0"/>
              <a:t>What will happen?</a:t>
            </a:r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AC14-4B42-834D-94FF-DE4F990320C4}" type="datetime1">
              <a:rPr lang="en-US" smtClean="0"/>
              <a:pPr/>
              <a:t>10/20/13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29</a:t>
            </a:fld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1524000" y="1143000"/>
            <a:ext cx="6096000" cy="2667000"/>
            <a:chOff x="1447800" y="3657600"/>
            <a:chExt cx="6096000" cy="2667000"/>
          </a:xfrm>
        </p:grpSpPr>
        <p:sp>
          <p:nvSpPr>
            <p:cNvPr id="7" name="Rectangle 6"/>
            <p:cNvSpPr/>
            <p:nvPr/>
          </p:nvSpPr>
          <p:spPr>
            <a:xfrm>
              <a:off x="1828800" y="3657600"/>
              <a:ext cx="1447800" cy="609600"/>
            </a:xfrm>
            <a:prstGeom prst="rect">
              <a:avLst/>
            </a:prstGeom>
            <a:solidFill>
              <a:srgbClr val="D7E4BD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Processor 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181600" y="3657600"/>
              <a:ext cx="1447800" cy="609600"/>
            </a:xfrm>
            <a:prstGeom prst="rect">
              <a:avLst/>
            </a:prstGeom>
            <a:solidFill>
              <a:srgbClr val="E6B9B8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Processor 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447800" y="5117068"/>
              <a:ext cx="1143000" cy="228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4000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743200" y="5117068"/>
              <a:ext cx="685800" cy="228600"/>
            </a:xfrm>
            <a:prstGeom prst="rect">
              <a:avLst/>
            </a:prstGeom>
            <a:solidFill>
              <a:srgbClr val="C3D69B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4000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429000" y="5117068"/>
              <a:ext cx="685800" cy="228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4004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114800" y="5117068"/>
              <a:ext cx="685800" cy="228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4008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800600" y="5117068"/>
              <a:ext cx="6858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4012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486400" y="5117068"/>
              <a:ext cx="685800" cy="228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4016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172200" y="5117068"/>
              <a:ext cx="685800" cy="228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858000" y="5117068"/>
              <a:ext cx="685800" cy="228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4028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28800" y="5345668"/>
              <a:ext cx="4983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Tag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800600" y="5345668"/>
              <a:ext cx="19543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32-Byte Data Block</a:t>
              </a:r>
              <a:endParaRPr lang="en-US" dirty="0"/>
            </a:p>
          </p:txBody>
        </p:sp>
        <p:cxnSp>
          <p:nvCxnSpPr>
            <p:cNvPr id="20" name="Straight Arrow Connector 19"/>
            <p:cNvCxnSpPr>
              <a:stCxn id="7" idx="2"/>
              <a:endCxn id="10" idx="0"/>
            </p:cNvCxnSpPr>
            <p:nvPr/>
          </p:nvCxnSpPr>
          <p:spPr>
            <a:xfrm rot="16200000" flipH="1">
              <a:off x="2394466" y="4425434"/>
              <a:ext cx="849868" cy="5334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8" idx="2"/>
              <a:endCxn id="13" idx="0"/>
            </p:cNvCxnSpPr>
            <p:nvPr/>
          </p:nvCxnSpPr>
          <p:spPr>
            <a:xfrm rot="5400000">
              <a:off x="5099566" y="4311134"/>
              <a:ext cx="849868" cy="7620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1828800" y="4495800"/>
              <a:ext cx="1447800" cy="381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Cache 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181600" y="4495800"/>
              <a:ext cx="1447800" cy="381000"/>
            </a:xfrm>
            <a:prstGeom prst="rect">
              <a:avLst/>
            </a:prstGeom>
            <a:solidFill>
              <a:srgbClr val="E6B9B8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Cache 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200400" y="5791200"/>
              <a:ext cx="2514600" cy="5334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Memory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Arrow Connector 27"/>
            <p:cNvCxnSpPr>
              <a:stCxn id="12" idx="2"/>
              <a:endCxn id="27" idx="0"/>
            </p:cNvCxnSpPr>
            <p:nvPr/>
          </p:nvCxnSpPr>
          <p:spPr>
            <a:xfrm rot="5400000">
              <a:off x="4234934" y="5568434"/>
              <a:ext cx="445532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Review: Intel SSE </a:t>
            </a:r>
            <a:r>
              <a:rPr lang="en-US" dirty="0" err="1" smtClean="0"/>
              <a:t>Intrinsics</a:t>
            </a:r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Multiprocessors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Administrivia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Threads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Technology Break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OpenMP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And in Conclusion, …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F542-6AAC-0E47-959B-00CEE8AB9FA6}" type="datetime1">
              <a:rPr lang="en-US" smtClean="0"/>
              <a:pPr/>
              <a:t>10/20/13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2013 -- Lecture #15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6081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Coherency Tracked by Cache </a:t>
            </a:r>
            <a:r>
              <a:rPr lang="en-US" dirty="0"/>
              <a:t>L</a:t>
            </a:r>
            <a:r>
              <a:rPr lang="en-US" dirty="0" smtClean="0"/>
              <a:t>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Block ping-pongs between two caches even though processors are accessing disjoint variables</a:t>
            </a:r>
          </a:p>
          <a:p>
            <a:r>
              <a:rPr lang="en-US" dirty="0" smtClean="0"/>
              <a:t>Effect called </a:t>
            </a:r>
            <a:r>
              <a:rPr lang="en-US" i="1" dirty="0" smtClean="0">
                <a:solidFill>
                  <a:srgbClr val="3366FF"/>
                </a:solidFill>
              </a:rPr>
              <a:t>false sharing </a:t>
            </a:r>
          </a:p>
          <a:p>
            <a:r>
              <a:rPr lang="en-US" dirty="0" smtClean="0"/>
              <a:t>How can you prevent it?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AC14-4B42-834D-94FF-DE4F990320C4}" type="datetime1">
              <a:rPr lang="en-US" smtClean="0"/>
              <a:pPr/>
              <a:t>10/20/13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Fourth “C” of Cache Misses:</a:t>
            </a:r>
            <a:br>
              <a:rPr lang="en-US" dirty="0" smtClean="0"/>
            </a:br>
            <a:r>
              <a:rPr lang="en-US" i="1" dirty="0" smtClean="0"/>
              <a:t>Coherence </a:t>
            </a:r>
            <a:r>
              <a:rPr lang="en-US" dirty="0" smtClean="0"/>
              <a:t>Misses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Misses caused by coherence traffic with other processor</a:t>
            </a:r>
          </a:p>
          <a:p>
            <a:r>
              <a:rPr lang="en-US" dirty="0" smtClean="0"/>
              <a:t>Also known as </a:t>
            </a:r>
            <a:r>
              <a:rPr lang="en-US" i="1" dirty="0" smtClean="0"/>
              <a:t>communication </a:t>
            </a:r>
            <a:r>
              <a:rPr lang="en-US" dirty="0" smtClean="0"/>
              <a:t>misses because represents data moving between processors working together on a parallel program</a:t>
            </a:r>
          </a:p>
          <a:p>
            <a:r>
              <a:rPr lang="en-US" dirty="0" smtClean="0"/>
              <a:t>For some parallel programs, coherence misses can dominate total misses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F542-6AAC-0E47-959B-00CEE8AB9FA6}" type="datetime1">
              <a:rPr lang="en-US" smtClean="0"/>
              <a:pPr/>
              <a:t>10/20/13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6A6A6"/>
                </a:solidFill>
              </a:rPr>
              <a:t>Review: Intel SSE </a:t>
            </a:r>
            <a:r>
              <a:rPr lang="en-US" dirty="0" err="1" smtClean="0">
                <a:solidFill>
                  <a:srgbClr val="A6A6A6"/>
                </a:solidFill>
              </a:rPr>
              <a:t>Intrinsics</a:t>
            </a:r>
            <a:endParaRPr lang="en-US" dirty="0" smtClean="0">
              <a:solidFill>
                <a:srgbClr val="A6A6A6"/>
              </a:solidFill>
            </a:endParaRPr>
          </a:p>
          <a:p>
            <a:r>
              <a:rPr lang="en-US" dirty="0" smtClean="0">
                <a:solidFill>
                  <a:srgbClr val="A6A6A6"/>
                </a:solidFill>
              </a:rPr>
              <a:t>Multiprocessors</a:t>
            </a:r>
          </a:p>
          <a:p>
            <a:r>
              <a:rPr lang="en-US" dirty="0" err="1" smtClean="0">
                <a:solidFill>
                  <a:srgbClr val="A6A6A6"/>
                </a:solidFill>
              </a:rPr>
              <a:t>Administrivia</a:t>
            </a:r>
            <a:endParaRPr lang="en-US" dirty="0" smtClean="0">
              <a:solidFill>
                <a:srgbClr val="A6A6A6"/>
              </a:solidFill>
            </a:endParaRPr>
          </a:p>
          <a:p>
            <a:r>
              <a:rPr lang="en-US" dirty="0" smtClean="0"/>
              <a:t>Threads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Technology Break</a:t>
            </a:r>
          </a:p>
          <a:p>
            <a:r>
              <a:rPr lang="en-US" dirty="0" err="1" smtClean="0">
                <a:solidFill>
                  <a:srgbClr val="A6A6A6"/>
                </a:solidFill>
              </a:rPr>
              <a:t>OpenMP</a:t>
            </a:r>
            <a:endParaRPr lang="en-US" dirty="0" smtClean="0">
              <a:solidFill>
                <a:srgbClr val="A6A6A6"/>
              </a:solidFill>
            </a:endParaRPr>
          </a:p>
          <a:p>
            <a:r>
              <a:rPr lang="en-US" dirty="0" smtClean="0">
                <a:solidFill>
                  <a:srgbClr val="A6A6A6"/>
                </a:solidFill>
              </a:rPr>
              <a:t>And in Conclusion, …</a:t>
            </a:r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F542-6AAC-0E47-959B-00CEE8AB9FA6}" type="datetime1">
              <a:rPr lang="en-US" smtClean="0"/>
              <a:pPr/>
              <a:t>10/20/13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2013 -- Lecture #15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8699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Threads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81600"/>
          </a:xfrm>
        </p:spPr>
        <p:txBody>
          <a:bodyPr>
            <a:normAutofit lnSpcReduction="10000"/>
          </a:bodyPr>
          <a:lstStyle/>
          <a:p>
            <a:r>
              <a:rPr lang="en-US" i="1" dirty="0" smtClean="0"/>
              <a:t>Thread: </a:t>
            </a:r>
            <a:r>
              <a:rPr lang="en-US" dirty="0" smtClean="0"/>
              <a:t>unit of work described by a sequential flow of instructions</a:t>
            </a:r>
          </a:p>
          <a:p>
            <a:r>
              <a:rPr lang="en-US" dirty="0" smtClean="0"/>
              <a:t>Each thread has a PC + processor registers</a:t>
            </a:r>
            <a:r>
              <a:rPr lang="en-US" dirty="0"/>
              <a:t> </a:t>
            </a:r>
            <a:r>
              <a:rPr lang="en-US" dirty="0" smtClean="0"/>
              <a:t>and accesses the shared memory</a:t>
            </a:r>
          </a:p>
          <a:p>
            <a:r>
              <a:rPr lang="en-US" dirty="0" smtClean="0"/>
              <a:t>Each processor provides one (or more) </a:t>
            </a:r>
            <a:r>
              <a:rPr lang="en-US" i="1" dirty="0" smtClean="0"/>
              <a:t>hardware </a:t>
            </a:r>
            <a:r>
              <a:rPr lang="en-US" dirty="0" smtClean="0"/>
              <a:t>threads that actively execute instructions</a:t>
            </a:r>
          </a:p>
          <a:p>
            <a:r>
              <a:rPr lang="en-US" dirty="0"/>
              <a:t>O</a:t>
            </a:r>
            <a:r>
              <a:rPr lang="en-US" dirty="0" smtClean="0"/>
              <a:t>perating system multiplexes multiple </a:t>
            </a:r>
            <a:r>
              <a:rPr lang="en-US" i="1" dirty="0" smtClean="0"/>
              <a:t>software </a:t>
            </a:r>
            <a:r>
              <a:rPr lang="en-US" dirty="0" smtClean="0"/>
              <a:t>threads onto the available hardware threads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E78B8-F621-F24F-9A16-14BC7B2D171F}" type="datetime1">
              <a:rPr lang="en-US" smtClean="0"/>
              <a:pPr/>
              <a:t>10/20/13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Operating System Threads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Give the illusion of many active threads by time-multiplexing hardware threads among software threads</a:t>
            </a:r>
          </a:p>
          <a:p>
            <a:r>
              <a:rPr lang="en-US" dirty="0" smtClean="0"/>
              <a:t>Remove a software thread from a hardware thread by interrupting its execution and saving its registers and PC into memory</a:t>
            </a:r>
          </a:p>
          <a:p>
            <a:pPr lvl="1"/>
            <a:r>
              <a:rPr lang="en-US" dirty="0" smtClean="0"/>
              <a:t>Also if one thread is blocked waiting for network access or user input</a:t>
            </a:r>
          </a:p>
          <a:p>
            <a:r>
              <a:rPr lang="en-US" dirty="0" smtClean="0"/>
              <a:t>Can make a different software thread active by loading its registers into processor and jumping to its saved PC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E78B8-F621-F24F-9A16-14BC7B2D171F}" type="datetime1">
              <a:rPr lang="en-US" smtClean="0"/>
              <a:pPr/>
              <a:t>10/20/13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Hardware Multithreading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508846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Basic idea: Processor resources are expensive and should not be left idle</a:t>
            </a:r>
          </a:p>
          <a:p>
            <a:r>
              <a:rPr lang="en-US" dirty="0" smtClean="0"/>
              <a:t>Long memory latency to memory on cache miss?</a:t>
            </a:r>
          </a:p>
          <a:p>
            <a:r>
              <a:rPr lang="en-US" dirty="0" smtClean="0"/>
              <a:t>Hardware switches threads to bring in other useful work while waiting for cache miss</a:t>
            </a:r>
          </a:p>
          <a:p>
            <a:r>
              <a:rPr lang="en-US" dirty="0" smtClean="0"/>
              <a:t>Cost of thread context switch must be much less than cache miss latency</a:t>
            </a:r>
          </a:p>
          <a:p>
            <a:r>
              <a:rPr lang="en-US" dirty="0" smtClean="0"/>
              <a:t>Put in redundant hardware so don’t have to save context on every thread switch:</a:t>
            </a:r>
          </a:p>
          <a:p>
            <a:pPr lvl="1"/>
            <a:r>
              <a:rPr lang="en-US" dirty="0" smtClean="0"/>
              <a:t>PC, Registers</a:t>
            </a:r>
          </a:p>
          <a:p>
            <a:r>
              <a:rPr lang="en-US" dirty="0" smtClean="0"/>
              <a:t>Attractive for apps with abundant TLP</a:t>
            </a:r>
          </a:p>
          <a:p>
            <a:pPr lvl="1"/>
            <a:r>
              <a:rPr lang="en-US" dirty="0" smtClean="0"/>
              <a:t>Commercial multi-user workloads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F73A0-F8FF-C442-A3C8-84968B65CDAE}" type="datetime1">
              <a:rPr lang="en-US" smtClean="0"/>
              <a:pPr/>
              <a:t>10/20/13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Hardware Multithreading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9FB4-D434-0C4F-BFD7-56CBB2D8846E}" type="datetime1">
              <a:rPr lang="en-US" smtClean="0"/>
              <a:pPr/>
              <a:t>10/20/13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433298" y="1295400"/>
            <a:ext cx="1905000" cy="4114800"/>
          </a:xfrm>
          <a:prstGeom prst="rect">
            <a:avLst/>
          </a:prstGeom>
          <a:solidFill>
            <a:srgbClr val="95B3D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 smtClean="0">
                <a:solidFill>
                  <a:schemeClr val="tx1"/>
                </a:solidFill>
              </a:rPr>
              <a:t>Memory</a:t>
            </a:r>
          </a:p>
        </p:txBody>
      </p:sp>
      <p:grpSp>
        <p:nvGrpSpPr>
          <p:cNvPr id="27" name="Group 272"/>
          <p:cNvGrpSpPr/>
          <p:nvPr/>
        </p:nvGrpSpPr>
        <p:grpSpPr>
          <a:xfrm>
            <a:off x="7338298" y="1447800"/>
            <a:ext cx="1524000" cy="762000"/>
            <a:chOff x="6705600" y="1676400"/>
            <a:chExt cx="1524000" cy="762000"/>
          </a:xfrm>
        </p:grpSpPr>
        <p:sp>
          <p:nvSpPr>
            <p:cNvPr id="51" name="Rectangle 50"/>
            <p:cNvSpPr/>
            <p:nvPr/>
          </p:nvSpPr>
          <p:spPr>
            <a:xfrm>
              <a:off x="7315200" y="1676400"/>
              <a:ext cx="914400" cy="762000"/>
            </a:xfrm>
            <a:prstGeom prst="rect">
              <a:avLst/>
            </a:prstGeom>
            <a:solidFill>
              <a:srgbClr val="95B3D7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dirty="0" smtClean="0">
                  <a:solidFill>
                    <a:schemeClr val="tx1"/>
                  </a:solidFill>
                </a:rPr>
                <a:t>Input</a:t>
              </a: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 rot="10800000">
              <a:off x="6705600" y="1981200"/>
              <a:ext cx="609600" cy="1588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273"/>
          <p:cNvGrpSpPr/>
          <p:nvPr/>
        </p:nvGrpSpPr>
        <p:grpSpPr>
          <a:xfrm>
            <a:off x="7338298" y="4572000"/>
            <a:ext cx="1524000" cy="762000"/>
            <a:chOff x="6705600" y="4800600"/>
            <a:chExt cx="1524000" cy="762000"/>
          </a:xfrm>
        </p:grpSpPr>
        <p:sp>
          <p:nvSpPr>
            <p:cNvPr id="55" name="Rectangle 54"/>
            <p:cNvSpPr/>
            <p:nvPr/>
          </p:nvSpPr>
          <p:spPr>
            <a:xfrm>
              <a:off x="7315200" y="4800600"/>
              <a:ext cx="914400" cy="762000"/>
            </a:xfrm>
            <a:prstGeom prst="rect">
              <a:avLst/>
            </a:prstGeom>
            <a:solidFill>
              <a:srgbClr val="95B3D7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dirty="0" smtClean="0">
                  <a:solidFill>
                    <a:schemeClr val="tx1"/>
                  </a:solidFill>
                </a:rPr>
                <a:t>Output</a:t>
              </a: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 rot="10800000" flipH="1">
              <a:off x="6705600" y="5181600"/>
              <a:ext cx="609600" cy="1588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6" name="Group 270"/>
          <p:cNvGrpSpPr/>
          <p:nvPr/>
        </p:nvGrpSpPr>
        <p:grpSpPr>
          <a:xfrm>
            <a:off x="5585698" y="1752600"/>
            <a:ext cx="1524000" cy="3429000"/>
            <a:chOff x="4953000" y="1981200"/>
            <a:chExt cx="1524000" cy="3429000"/>
          </a:xfrm>
        </p:grpSpPr>
        <p:grpSp>
          <p:nvGrpSpPr>
            <p:cNvPr id="236" name="Group 74"/>
            <p:cNvGrpSpPr/>
            <p:nvPr/>
          </p:nvGrpSpPr>
          <p:grpSpPr>
            <a:xfrm>
              <a:off x="4953000" y="40386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65" name="Rectangle 64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6" name="Group 75"/>
            <p:cNvGrpSpPr/>
            <p:nvPr/>
          </p:nvGrpSpPr>
          <p:grpSpPr>
            <a:xfrm>
              <a:off x="5334000" y="40386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77" name="Rectangle 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56" name="Group 85"/>
            <p:cNvGrpSpPr/>
            <p:nvPr/>
          </p:nvGrpSpPr>
          <p:grpSpPr>
            <a:xfrm>
              <a:off x="5715000" y="40386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87" name="Rectangle 8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6" name="Group 95"/>
            <p:cNvGrpSpPr/>
            <p:nvPr/>
          </p:nvGrpSpPr>
          <p:grpSpPr>
            <a:xfrm>
              <a:off x="6096000" y="40386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97" name="Rectangle 9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7" name="Group 105"/>
            <p:cNvGrpSpPr/>
            <p:nvPr/>
          </p:nvGrpSpPr>
          <p:grpSpPr>
            <a:xfrm>
              <a:off x="4953000" y="47244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07" name="Rectangle 10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8" name="Group 115"/>
            <p:cNvGrpSpPr/>
            <p:nvPr/>
          </p:nvGrpSpPr>
          <p:grpSpPr>
            <a:xfrm>
              <a:off x="5334000" y="47244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17" name="Rectangle 11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9" name="Group 125"/>
            <p:cNvGrpSpPr/>
            <p:nvPr/>
          </p:nvGrpSpPr>
          <p:grpSpPr>
            <a:xfrm>
              <a:off x="5715000" y="47244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27" name="Rectangle 12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0" name="Group 135"/>
            <p:cNvGrpSpPr/>
            <p:nvPr/>
          </p:nvGrpSpPr>
          <p:grpSpPr>
            <a:xfrm>
              <a:off x="6096000" y="47244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37" name="Rectangle 13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1" name="Group 145"/>
            <p:cNvGrpSpPr/>
            <p:nvPr/>
          </p:nvGrpSpPr>
          <p:grpSpPr>
            <a:xfrm>
              <a:off x="4953000" y="3352800"/>
              <a:ext cx="381000" cy="685800"/>
              <a:chOff x="7543800" y="3581400"/>
              <a:chExt cx="2362200" cy="685800"/>
            </a:xfrm>
            <a:solidFill>
              <a:srgbClr val="9BBB59"/>
            </a:solidFill>
          </p:grpSpPr>
          <p:sp>
            <p:nvSpPr>
              <p:cNvPr id="147" name="Rectangle 14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2" name="Group 155"/>
            <p:cNvGrpSpPr/>
            <p:nvPr/>
          </p:nvGrpSpPr>
          <p:grpSpPr>
            <a:xfrm>
              <a:off x="5334000" y="33528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57" name="Rectangle 15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3" name="Group 165"/>
            <p:cNvGrpSpPr/>
            <p:nvPr/>
          </p:nvGrpSpPr>
          <p:grpSpPr>
            <a:xfrm>
              <a:off x="5715000" y="33528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67" name="Rectangle 16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4" name="Group 175"/>
            <p:cNvGrpSpPr/>
            <p:nvPr/>
          </p:nvGrpSpPr>
          <p:grpSpPr>
            <a:xfrm>
              <a:off x="6096000" y="33528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77" name="Rectangle 1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5" name="Group 185"/>
            <p:cNvGrpSpPr/>
            <p:nvPr/>
          </p:nvGrpSpPr>
          <p:grpSpPr>
            <a:xfrm>
              <a:off x="4953000" y="26670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87" name="Rectangle 18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4" name="Rectangle 19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5" name="Rectangle 19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6" name="Group 195"/>
            <p:cNvGrpSpPr/>
            <p:nvPr/>
          </p:nvGrpSpPr>
          <p:grpSpPr>
            <a:xfrm>
              <a:off x="5334000" y="26670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97" name="Rectangle 19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8" name="Rectangle 19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9" name="Rectangle 19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0" name="Rectangle 19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5" name="Rectangle 20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7" name="Group 205"/>
            <p:cNvGrpSpPr/>
            <p:nvPr/>
          </p:nvGrpSpPr>
          <p:grpSpPr>
            <a:xfrm>
              <a:off x="5715000" y="26670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07" name="Rectangle 20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8" name="Rectangle 20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Rectangle 20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0" name="Rectangle 20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Rectangle 21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2" name="Rectangle 21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Rectangle 21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4" name="Rectangle 21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Rectangle 21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8" name="Group 215"/>
            <p:cNvGrpSpPr/>
            <p:nvPr/>
          </p:nvGrpSpPr>
          <p:grpSpPr>
            <a:xfrm>
              <a:off x="6096000" y="26670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17" name="Rectangle 21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8" name="Rectangle 21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0" name="Rectangle 21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2" name="Rectangle 22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3" name="Rectangle 22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4" name="Rectangle 22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5" name="Rectangle 22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9" name="Group 225"/>
            <p:cNvGrpSpPr/>
            <p:nvPr/>
          </p:nvGrpSpPr>
          <p:grpSpPr>
            <a:xfrm>
              <a:off x="4953000" y="19812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27" name="Rectangle 22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8" name="Rectangle 22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9" name="Rectangle 22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0" name="Rectangle 22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1" name="Rectangle 23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2" name="Rectangle 23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3" name="Rectangle 23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4" name="Rectangle 23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5" name="Rectangle 23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0" name="Group 235"/>
            <p:cNvGrpSpPr/>
            <p:nvPr/>
          </p:nvGrpSpPr>
          <p:grpSpPr>
            <a:xfrm>
              <a:off x="5334000" y="19812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37" name="Rectangle 23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8" name="Rectangle 23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9" name="Rectangle 23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0" name="Rectangle 23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1" name="Rectangle 24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2" name="Rectangle 24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3" name="Rectangle 24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4" name="Rectangle 24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5" name="Rectangle 24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1" name="Group 245"/>
            <p:cNvGrpSpPr/>
            <p:nvPr/>
          </p:nvGrpSpPr>
          <p:grpSpPr>
            <a:xfrm>
              <a:off x="5715000" y="19812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47" name="Rectangle 24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8" name="Rectangle 24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9" name="Rectangle 24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0" name="Rectangle 24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1" name="Rectangle 25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2" name="Rectangle 25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3" name="Rectangle 25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4" name="Rectangle 25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5" name="Rectangle 25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2" name="Group 255"/>
            <p:cNvGrpSpPr/>
            <p:nvPr/>
          </p:nvGrpSpPr>
          <p:grpSpPr>
            <a:xfrm>
              <a:off x="6096000" y="19812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57" name="Rectangle 25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8" name="Rectangle 25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9" name="Rectangle 25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0" name="Rectangle 25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1" name="Rectangle 26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2" name="Rectangle 26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3" name="Rectangle 26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4" name="Rectangle 26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5" name="Rectangle 26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5181600" y="3352800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effectLst>
                    <a:glow rad="228600">
                      <a:schemeClr val="bg1">
                        <a:alpha val="75000"/>
                      </a:schemeClr>
                    </a:glow>
                  </a:effectLst>
                </a:rPr>
                <a:t>Bytes</a:t>
              </a:r>
              <a:endParaRPr lang="en-US" sz="2400" dirty="0">
                <a:effectLst>
                  <a:glow rad="228600">
                    <a:schemeClr val="bg1">
                      <a:alpha val="75000"/>
                    </a:schemeClr>
                  </a:glow>
                </a:effectLst>
              </a:endParaRPr>
            </a:p>
          </p:txBody>
        </p:sp>
      </p:grpSp>
      <p:grpSp>
        <p:nvGrpSpPr>
          <p:cNvPr id="285" name="Group 284"/>
          <p:cNvGrpSpPr/>
          <p:nvPr/>
        </p:nvGrpSpPr>
        <p:grpSpPr>
          <a:xfrm>
            <a:off x="6553200" y="5562600"/>
            <a:ext cx="2339102" cy="674132"/>
            <a:chOff x="5920502" y="5791200"/>
            <a:chExt cx="2339102" cy="674132"/>
          </a:xfrm>
        </p:grpSpPr>
        <p:sp>
          <p:nvSpPr>
            <p:cNvPr id="283" name="Left Brace 282"/>
            <p:cNvSpPr/>
            <p:nvPr/>
          </p:nvSpPr>
          <p:spPr>
            <a:xfrm rot="16200000">
              <a:off x="6934200" y="5410200"/>
              <a:ext cx="381000" cy="1143000"/>
            </a:xfrm>
            <a:prstGeom prst="leftBrac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TextBox 283"/>
            <p:cNvSpPr txBox="1"/>
            <p:nvPr/>
          </p:nvSpPr>
          <p:spPr>
            <a:xfrm>
              <a:off x="5920502" y="6096000"/>
              <a:ext cx="2339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I/O-Memory Interfaces</a:t>
              </a:r>
              <a:endParaRPr lang="en-US" dirty="0"/>
            </a:p>
          </p:txBody>
        </p:sp>
      </p:grpSp>
      <p:grpSp>
        <p:nvGrpSpPr>
          <p:cNvPr id="290" name="Group 289"/>
          <p:cNvGrpSpPr/>
          <p:nvPr/>
        </p:nvGrpSpPr>
        <p:grpSpPr>
          <a:xfrm>
            <a:off x="838200" y="1066800"/>
            <a:ext cx="3886200" cy="2674620"/>
            <a:chOff x="990600" y="1066800"/>
            <a:chExt cx="3886200" cy="2674620"/>
          </a:xfrm>
        </p:grpSpPr>
        <p:sp>
          <p:nvSpPr>
            <p:cNvPr id="11" name="Rectangle 10"/>
            <p:cNvSpPr/>
            <p:nvPr/>
          </p:nvSpPr>
          <p:spPr>
            <a:xfrm>
              <a:off x="990600" y="1066800"/>
              <a:ext cx="3886200" cy="26746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Processor 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4904" y="1478280"/>
              <a:ext cx="3503296" cy="360045"/>
            </a:xfrm>
            <a:prstGeom prst="rect">
              <a:avLst/>
            </a:prstGeom>
            <a:solidFill>
              <a:srgbClr val="95B3D7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dirty="0" smtClean="0">
                  <a:solidFill>
                    <a:schemeClr val="tx1"/>
                  </a:solidFill>
                </a:rPr>
                <a:t>Control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4904" y="1992630"/>
              <a:ext cx="3427096" cy="159448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dirty="0" err="1" smtClean="0">
                  <a:solidFill>
                    <a:schemeClr val="tx1"/>
                  </a:solidFill>
                </a:rPr>
                <a:t>Datapath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rot="5400000">
              <a:off x="1530668" y="1915478"/>
              <a:ext cx="154305" cy="1072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16200000" flipV="1">
              <a:off x="2302728" y="1914942"/>
              <a:ext cx="154305" cy="1072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269"/>
            <p:cNvGrpSpPr/>
            <p:nvPr/>
          </p:nvGrpSpPr>
          <p:grpSpPr>
            <a:xfrm>
              <a:off x="1196339" y="2301240"/>
              <a:ext cx="2459076" cy="1234440"/>
              <a:chOff x="914399" y="3505200"/>
              <a:chExt cx="3643076" cy="182880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914400" y="3505200"/>
                <a:ext cx="2362200" cy="228600"/>
              </a:xfrm>
              <a:prstGeom prst="rect">
                <a:avLst/>
              </a:prstGeom>
              <a:solidFill>
                <a:schemeClr val="accent3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PC 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5" name="Group 25"/>
              <p:cNvGrpSpPr/>
              <p:nvPr/>
            </p:nvGrpSpPr>
            <p:grpSpPr>
              <a:xfrm>
                <a:off x="914399" y="3886200"/>
                <a:ext cx="2362202" cy="685800"/>
                <a:chOff x="1600199" y="3962400"/>
                <a:chExt cx="1600201" cy="685800"/>
              </a:xfrm>
              <a:solidFill>
                <a:srgbClr val="9BBB59"/>
              </a:solidFill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1600200" y="3962400"/>
                  <a:ext cx="1600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1600199" y="4038600"/>
                  <a:ext cx="1600199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1600200" y="4114800"/>
                  <a:ext cx="1600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1600200" y="4191000"/>
                  <a:ext cx="1600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>
                    <a:effectLst>
                      <a:glow rad="101600">
                        <a:schemeClr val="bg1">
                          <a:alpha val="75000"/>
                        </a:schemeClr>
                      </a:glow>
                    </a:effectLst>
                  </a:endParaRPr>
                </a:p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1600200" y="4267200"/>
                  <a:ext cx="1600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1600200" y="4343400"/>
                  <a:ext cx="1600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1600200" y="4419600"/>
                  <a:ext cx="1600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1600199" y="4495800"/>
                  <a:ext cx="1600199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1600200" y="4572000"/>
                  <a:ext cx="1600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1776087" y="4010378"/>
                  <a:ext cx="1377074" cy="592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 smtClean="0">
                      <a:effectLst>
                        <a:glow rad="254000">
                          <a:schemeClr val="bg1">
                            <a:alpha val="75000"/>
                          </a:schemeClr>
                        </a:glow>
                      </a:effectLst>
                    </a:rPr>
                    <a:t>Registers 0</a:t>
                  </a:r>
                  <a:endParaRPr lang="en-US" sz="2000" dirty="0">
                    <a:effectLst>
                      <a:glow rad="254000">
                        <a:schemeClr val="bg1">
                          <a:alpha val="75000"/>
                        </a:schemeClr>
                      </a:glow>
                    </a:effectLst>
                  </a:endParaRPr>
                </a:p>
              </p:txBody>
            </p:sp>
          </p:grpSp>
          <p:grpSp>
            <p:nvGrpSpPr>
              <p:cNvPr id="26" name="Group 24"/>
              <p:cNvGrpSpPr/>
              <p:nvPr/>
            </p:nvGrpSpPr>
            <p:grpSpPr>
              <a:xfrm>
                <a:off x="2077156" y="4724400"/>
                <a:ext cx="2480319" cy="609600"/>
                <a:chOff x="5734756" y="3429000"/>
                <a:chExt cx="2480319" cy="609600"/>
              </a:xfrm>
            </p:grpSpPr>
            <p:sp>
              <p:nvSpPr>
                <p:cNvPr id="23" name="Trapezoid 22"/>
                <p:cNvSpPr/>
                <p:nvPr/>
              </p:nvSpPr>
              <p:spPr>
                <a:xfrm flipV="1">
                  <a:off x="5734756" y="3429000"/>
                  <a:ext cx="2362200" cy="609600"/>
                </a:xfrm>
                <a:prstGeom prst="trapezoid">
                  <a:avLst>
                    <a:gd name="adj" fmla="val 25000"/>
                  </a:avLst>
                </a:prstGeom>
                <a:solidFill>
                  <a:srgbClr val="C0504D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rtlCol="0" anchor="ctr"/>
                <a:lstStyle/>
                <a:p>
                  <a:pPr algn="ctr"/>
                  <a:endParaRPr lang="en-US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5847645" y="3429000"/>
                  <a:ext cx="2367430" cy="547160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dirty="0" smtClean="0">
                      <a:effectLst>
                        <a:glow rad="152400">
                          <a:schemeClr val="bg1">
                            <a:alpha val="75000"/>
                          </a:schemeClr>
                        </a:glow>
                      </a:effectLst>
                    </a:rPr>
                    <a:t>(ALU)</a:t>
                  </a:r>
                  <a:endParaRPr lang="en-US" dirty="0">
                    <a:effectLst>
                      <a:glow rad="152400">
                        <a:schemeClr val="bg1">
                          <a:alpha val="75000"/>
                        </a:schemeClr>
                      </a:glow>
                    </a:effectLst>
                  </a:endParaRPr>
                </a:p>
              </p:txBody>
            </p:sp>
          </p:grpSp>
        </p:grpSp>
        <p:sp>
          <p:nvSpPr>
            <p:cNvPr id="292" name="Rectangle 291"/>
            <p:cNvSpPr/>
            <p:nvPr/>
          </p:nvSpPr>
          <p:spPr>
            <a:xfrm>
              <a:off x="2895600" y="2286000"/>
              <a:ext cx="1594485" cy="154305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PC 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33" name="Group 25"/>
            <p:cNvGrpSpPr/>
            <p:nvPr/>
          </p:nvGrpSpPr>
          <p:grpSpPr>
            <a:xfrm>
              <a:off x="2895599" y="2543175"/>
              <a:ext cx="1594486" cy="462915"/>
              <a:chOff x="1600199" y="3962400"/>
              <a:chExt cx="1600201" cy="685800"/>
            </a:xfrm>
            <a:solidFill>
              <a:srgbClr val="9BBB59"/>
            </a:solidFill>
          </p:grpSpPr>
          <p:sp>
            <p:nvSpPr>
              <p:cNvPr id="297" name="Rectangle 296"/>
              <p:cNvSpPr/>
              <p:nvPr/>
            </p:nvSpPr>
            <p:spPr>
              <a:xfrm>
                <a:off x="1600200" y="39624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8" name="Rectangle 297"/>
              <p:cNvSpPr/>
              <p:nvPr/>
            </p:nvSpPr>
            <p:spPr>
              <a:xfrm>
                <a:off x="1600199" y="4038600"/>
                <a:ext cx="1600199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9" name="Rectangle 298"/>
              <p:cNvSpPr/>
              <p:nvPr/>
            </p:nvSpPr>
            <p:spPr>
              <a:xfrm>
                <a:off x="1600200" y="41148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0" name="Rectangle 299"/>
              <p:cNvSpPr/>
              <p:nvPr/>
            </p:nvSpPr>
            <p:spPr>
              <a:xfrm>
                <a:off x="1600200" y="41910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effectLst>
                    <a:glow rad="101600">
                      <a:schemeClr val="bg1">
                        <a:alpha val="75000"/>
                      </a:schemeClr>
                    </a:glow>
                  </a:effectLst>
                </a:endParaRP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1" name="Rectangle 300"/>
              <p:cNvSpPr/>
              <p:nvPr/>
            </p:nvSpPr>
            <p:spPr>
              <a:xfrm>
                <a:off x="1600200" y="42672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2" name="Rectangle 301"/>
              <p:cNvSpPr/>
              <p:nvPr/>
            </p:nvSpPr>
            <p:spPr>
              <a:xfrm>
                <a:off x="1600200" y="43434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3" name="Rectangle 302"/>
              <p:cNvSpPr/>
              <p:nvPr/>
            </p:nvSpPr>
            <p:spPr>
              <a:xfrm>
                <a:off x="1600200" y="44196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4" name="Rectangle 303"/>
              <p:cNvSpPr/>
              <p:nvPr/>
            </p:nvSpPr>
            <p:spPr>
              <a:xfrm>
                <a:off x="1600199" y="4495800"/>
                <a:ext cx="1600199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5" name="Rectangle 304"/>
              <p:cNvSpPr/>
              <p:nvPr/>
            </p:nvSpPr>
            <p:spPr>
              <a:xfrm>
                <a:off x="1600200" y="45720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6" name="TextBox 305"/>
              <p:cNvSpPr txBox="1"/>
              <p:nvPr/>
            </p:nvSpPr>
            <p:spPr>
              <a:xfrm>
                <a:off x="1776087" y="4010378"/>
                <a:ext cx="1377074" cy="592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effectLst>
                      <a:glow rad="254000">
                        <a:schemeClr val="bg1">
                          <a:alpha val="75000"/>
                        </a:schemeClr>
                      </a:glow>
                    </a:effectLst>
                  </a:rPr>
                  <a:t>Registers 1</a:t>
                </a:r>
                <a:endParaRPr lang="en-US" sz="2000" dirty="0">
                  <a:effectLst>
                    <a:glow rad="254000">
                      <a:schemeClr val="bg1">
                        <a:alpha val="75000"/>
                      </a:schemeClr>
                    </a:glow>
                  </a:effectLst>
                </a:endParaRPr>
              </a:p>
            </p:txBody>
          </p:sp>
        </p:grpSp>
      </p:grpSp>
      <p:cxnSp>
        <p:nvCxnSpPr>
          <p:cNvPr id="293" name="Straight Arrow Connector 292"/>
          <p:cNvCxnSpPr>
            <a:stCxn id="11" idx="3"/>
          </p:cNvCxnSpPr>
          <p:nvPr/>
        </p:nvCxnSpPr>
        <p:spPr>
          <a:xfrm flipV="1">
            <a:off x="4724400" y="2362200"/>
            <a:ext cx="762000" cy="4191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2" name="TextBox 311"/>
          <p:cNvSpPr txBox="1"/>
          <p:nvPr/>
        </p:nvSpPr>
        <p:spPr>
          <a:xfrm>
            <a:off x="381000" y="3810000"/>
            <a:ext cx="4648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 Two copies of PC and Registers inside processor hardware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Looks like two processors to software (hardware thread 0, hardware thread 1)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Control logic decides which thread to execute an instruction from next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Multithreading vs. Multicore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667"/>
            <a:ext cx="8229600" cy="5088466"/>
          </a:xfrm>
        </p:spPr>
        <p:txBody>
          <a:bodyPr>
            <a:normAutofit/>
          </a:bodyPr>
          <a:lstStyle/>
          <a:p>
            <a:r>
              <a:rPr lang="en-US" dirty="0" smtClean="0"/>
              <a:t>Multithreading =&gt; Better Utilization </a:t>
            </a:r>
          </a:p>
          <a:p>
            <a:pPr lvl="1"/>
            <a:r>
              <a:rPr lang="en-US" dirty="0" smtClean="0"/>
              <a:t>≈1% more hardware, 1.10X better performance?</a:t>
            </a:r>
          </a:p>
          <a:p>
            <a:pPr lvl="1"/>
            <a:r>
              <a:rPr lang="en-US" dirty="0" smtClean="0"/>
              <a:t>Share integer adders, floating-point adders, caches (L1 I $, L1 D$, L2 cache, L3 cache), Memory Controller</a:t>
            </a:r>
          </a:p>
          <a:p>
            <a:r>
              <a:rPr lang="en-US" dirty="0" smtClean="0"/>
              <a:t>Multicore =&gt; Duplicate Processors</a:t>
            </a:r>
          </a:p>
          <a:p>
            <a:pPr lvl="1"/>
            <a:r>
              <a:rPr lang="en-US" dirty="0" smtClean="0"/>
              <a:t>≈50% more hardware, ≈2X better performance?</a:t>
            </a:r>
          </a:p>
          <a:p>
            <a:pPr lvl="1"/>
            <a:r>
              <a:rPr lang="en-US" dirty="0" smtClean="0"/>
              <a:t>Share outer caches (L2 cache, L3 cache), Memory Controller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1497-4DE4-3243-BA63-4A3D123BA3CB}" type="datetime1">
              <a:rPr lang="en-US" smtClean="0"/>
              <a:pPr/>
              <a:t>10/20/13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Randy’s Mac Air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507999" y="1295400"/>
            <a:ext cx="7315201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/</a:t>
            </a:r>
            <a:r>
              <a:rPr lang="en-US" dirty="0" err="1" smtClean="0">
                <a:latin typeface="Courier New"/>
                <a:cs typeface="Courier New"/>
              </a:rPr>
              <a:t>usr/sbin/sysctl</a:t>
            </a:r>
            <a:r>
              <a:rPr lang="en-US" dirty="0" smtClean="0">
                <a:latin typeface="Courier New"/>
                <a:cs typeface="Courier New"/>
              </a:rPr>
              <a:t> -a | </a:t>
            </a:r>
            <a:r>
              <a:rPr lang="en-US" dirty="0" err="1" smtClean="0">
                <a:latin typeface="Courier New"/>
                <a:cs typeface="Courier New"/>
              </a:rPr>
              <a:t>grep</a:t>
            </a:r>
            <a:r>
              <a:rPr lang="en-US" dirty="0" smtClean="0">
                <a:latin typeface="Courier New"/>
                <a:cs typeface="Courier New"/>
              </a:rPr>
              <a:t> hw\.</a:t>
            </a:r>
          </a:p>
          <a:p>
            <a:pPr>
              <a:buNone/>
            </a:pPr>
            <a:r>
              <a:rPr lang="en-US" dirty="0" err="1" smtClean="0"/>
              <a:t>hw.model</a:t>
            </a:r>
            <a:r>
              <a:rPr lang="en-US" dirty="0" smtClean="0"/>
              <a:t> = </a:t>
            </a:r>
            <a:r>
              <a:rPr lang="en-US" dirty="0" smtClean="0"/>
              <a:t>MacBookAir5,1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…</a:t>
            </a:r>
          </a:p>
          <a:p>
            <a:pPr>
              <a:buNone/>
            </a:pPr>
            <a:r>
              <a:rPr lang="en-US" dirty="0" err="1" smtClean="0"/>
              <a:t>hw.physicalcpu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3366FF"/>
                </a:solidFill>
              </a:rPr>
              <a:t>2</a:t>
            </a:r>
            <a:endParaRPr lang="en-US" dirty="0" smtClean="0">
              <a:solidFill>
                <a:srgbClr val="3366FF"/>
              </a:solidFill>
            </a:endParaRPr>
          </a:p>
          <a:p>
            <a:pPr>
              <a:buNone/>
            </a:pPr>
            <a:r>
              <a:rPr lang="en-US" dirty="0" err="1" smtClean="0"/>
              <a:t>hw.logicalcpu</a:t>
            </a:r>
            <a:r>
              <a:rPr lang="en-US" dirty="0" smtClean="0"/>
              <a:t>: </a:t>
            </a:r>
            <a:r>
              <a:rPr lang="en-US" dirty="0">
                <a:solidFill>
                  <a:srgbClr val="3366FF"/>
                </a:solidFill>
              </a:rPr>
              <a:t>4</a:t>
            </a:r>
            <a:endParaRPr lang="en-US" dirty="0" smtClean="0">
              <a:solidFill>
                <a:srgbClr val="3366FF"/>
              </a:solidFill>
            </a:endParaRPr>
          </a:p>
          <a:p>
            <a:pPr>
              <a:buNone/>
            </a:pPr>
            <a:r>
              <a:rPr lang="en-US" dirty="0" smtClean="0"/>
              <a:t>…</a:t>
            </a:r>
          </a:p>
          <a:p>
            <a:pPr>
              <a:buNone/>
            </a:pPr>
            <a:r>
              <a:rPr lang="en-US" dirty="0" err="1" smtClean="0"/>
              <a:t>hw.cpufrequency</a:t>
            </a:r>
            <a:r>
              <a:rPr lang="en-US" dirty="0" smtClean="0"/>
              <a:t> = </a:t>
            </a:r>
            <a:br>
              <a:rPr lang="en-US" dirty="0" smtClean="0"/>
            </a:br>
            <a:r>
              <a:rPr lang="en-US" dirty="0" smtClean="0"/>
              <a:t>2,000,000,000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hw.physmem</a:t>
            </a:r>
            <a:r>
              <a:rPr lang="en-US" dirty="0" smtClean="0"/>
              <a:t> = </a:t>
            </a:r>
            <a:br>
              <a:rPr lang="en-US" dirty="0" smtClean="0"/>
            </a:br>
            <a:r>
              <a:rPr lang="en-US" dirty="0" smtClean="0"/>
              <a:t>2,147,483,648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854710" y="1742882"/>
            <a:ext cx="42164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err="1" smtClean="0"/>
              <a:t>hw.cachelinesize</a:t>
            </a:r>
            <a:r>
              <a:rPr lang="en-US" dirty="0" smtClean="0"/>
              <a:t> = 64</a:t>
            </a:r>
          </a:p>
          <a:p>
            <a:pPr>
              <a:buNone/>
            </a:pPr>
            <a:r>
              <a:rPr lang="en-US" dirty="0" smtClean="0"/>
              <a:t>hw.l1icachesize: 32,768</a:t>
            </a:r>
          </a:p>
          <a:p>
            <a:pPr>
              <a:buNone/>
            </a:pPr>
            <a:r>
              <a:rPr lang="en-US" dirty="0" smtClean="0"/>
              <a:t>hw.l1dcachesize: 32,768</a:t>
            </a:r>
          </a:p>
          <a:p>
            <a:pPr>
              <a:buNone/>
            </a:pPr>
            <a:r>
              <a:rPr lang="en-US" dirty="0" smtClean="0"/>
              <a:t>hw.l2cachesize: 262,144</a:t>
            </a:r>
          </a:p>
          <a:p>
            <a:pPr>
              <a:buNone/>
            </a:pPr>
            <a:r>
              <a:rPr lang="en-US" dirty="0" smtClean="0"/>
              <a:t>hw.l3cachesize: </a:t>
            </a:r>
            <a:r>
              <a:rPr lang="en-US" dirty="0" smtClean="0"/>
              <a:t>4,194,304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F6B10F-6316-5947-BF6E-AC0B2737C78A}" type="datetime1">
              <a:rPr lang="en-US" smtClean="0"/>
              <a:pPr>
                <a:defRPr/>
              </a:pPr>
              <a:t>10/20/13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CC1D1B42-B4CA-FF4F-BCB0-426E92B43613}" type="slidenum">
              <a:rPr lang="en-US" smtClean="0"/>
              <a:pPr lvl="1"/>
              <a:t>38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086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Machines in (old) 61C Lab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507999" y="1295400"/>
            <a:ext cx="7315201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/</a:t>
            </a:r>
            <a:r>
              <a:rPr lang="en-US" dirty="0" err="1" smtClean="0">
                <a:latin typeface="Courier New"/>
                <a:cs typeface="Courier New"/>
              </a:rPr>
              <a:t>usr/sbin/sysctl</a:t>
            </a:r>
            <a:r>
              <a:rPr lang="en-US" dirty="0" smtClean="0">
                <a:latin typeface="Courier New"/>
                <a:cs typeface="Courier New"/>
              </a:rPr>
              <a:t> -a | </a:t>
            </a:r>
            <a:r>
              <a:rPr lang="en-US" dirty="0" err="1" smtClean="0">
                <a:latin typeface="Courier New"/>
                <a:cs typeface="Courier New"/>
              </a:rPr>
              <a:t>grep</a:t>
            </a:r>
            <a:r>
              <a:rPr lang="en-US" dirty="0" smtClean="0">
                <a:latin typeface="Courier New"/>
                <a:cs typeface="Courier New"/>
              </a:rPr>
              <a:t> hw\.</a:t>
            </a:r>
          </a:p>
          <a:p>
            <a:pPr>
              <a:buNone/>
            </a:pPr>
            <a:r>
              <a:rPr lang="en-US" dirty="0" err="1" smtClean="0"/>
              <a:t>hw.model</a:t>
            </a:r>
            <a:r>
              <a:rPr lang="en-US" dirty="0" smtClean="0"/>
              <a:t> = MacPro4,1</a:t>
            </a:r>
          </a:p>
          <a:p>
            <a:pPr>
              <a:buNone/>
            </a:pPr>
            <a:r>
              <a:rPr lang="en-US" dirty="0" smtClean="0"/>
              <a:t>…</a:t>
            </a:r>
          </a:p>
          <a:p>
            <a:pPr>
              <a:buNone/>
            </a:pPr>
            <a:r>
              <a:rPr lang="en-US" dirty="0" err="1" smtClean="0"/>
              <a:t>hw.physicalcpu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3366FF"/>
                </a:solidFill>
              </a:rPr>
              <a:t>8</a:t>
            </a:r>
          </a:p>
          <a:p>
            <a:pPr>
              <a:buNone/>
            </a:pPr>
            <a:r>
              <a:rPr lang="en-US" dirty="0" err="1" smtClean="0"/>
              <a:t>hw.logicalcpu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3366FF"/>
                </a:solidFill>
              </a:rPr>
              <a:t>16</a:t>
            </a:r>
          </a:p>
          <a:p>
            <a:pPr>
              <a:buNone/>
            </a:pPr>
            <a:r>
              <a:rPr lang="en-US" dirty="0" smtClean="0"/>
              <a:t>…</a:t>
            </a:r>
          </a:p>
          <a:p>
            <a:pPr>
              <a:buNone/>
            </a:pPr>
            <a:r>
              <a:rPr lang="en-US" dirty="0" err="1" smtClean="0"/>
              <a:t>hw.cpufrequency</a:t>
            </a:r>
            <a:r>
              <a:rPr lang="en-US" dirty="0" smtClean="0"/>
              <a:t> = </a:t>
            </a:r>
            <a:br>
              <a:rPr lang="en-US" dirty="0" smtClean="0"/>
            </a:br>
            <a:r>
              <a:rPr lang="en-US" dirty="0" smtClean="0"/>
              <a:t>2,260,000,000</a:t>
            </a:r>
          </a:p>
          <a:p>
            <a:pPr>
              <a:buNone/>
            </a:pPr>
            <a:r>
              <a:rPr lang="en-US" dirty="0" err="1" smtClean="0"/>
              <a:t>hw.physmem</a:t>
            </a:r>
            <a:r>
              <a:rPr lang="en-US" dirty="0" smtClean="0"/>
              <a:t> = </a:t>
            </a:r>
            <a:br>
              <a:rPr lang="en-US" dirty="0" smtClean="0"/>
            </a:br>
            <a:r>
              <a:rPr lang="en-US" dirty="0" smtClean="0"/>
              <a:t>2,147,483,648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436534" y="1773862"/>
            <a:ext cx="42164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err="1" smtClean="0"/>
              <a:t>hw.cachelinesize</a:t>
            </a:r>
            <a:r>
              <a:rPr lang="en-US" dirty="0" smtClean="0"/>
              <a:t> = 64</a:t>
            </a:r>
          </a:p>
          <a:p>
            <a:pPr>
              <a:buNone/>
            </a:pPr>
            <a:r>
              <a:rPr lang="en-US" dirty="0" smtClean="0"/>
              <a:t>hw.l1icachesize: 32,768</a:t>
            </a:r>
          </a:p>
          <a:p>
            <a:pPr>
              <a:buNone/>
            </a:pPr>
            <a:r>
              <a:rPr lang="en-US" dirty="0" smtClean="0"/>
              <a:t>hw.l1dcachesize: 32,768</a:t>
            </a:r>
          </a:p>
          <a:p>
            <a:pPr>
              <a:buNone/>
            </a:pPr>
            <a:r>
              <a:rPr lang="en-US" dirty="0" smtClean="0"/>
              <a:t>hw.l2cachesize: 262,144</a:t>
            </a:r>
          </a:p>
          <a:p>
            <a:pPr>
              <a:buNone/>
            </a:pPr>
            <a:r>
              <a:rPr lang="en-US" dirty="0" smtClean="0"/>
              <a:t>hw.l3cachesize: 8,388,608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F6B10F-6316-5947-BF6E-AC0B2737C78A}" type="datetime1">
              <a:rPr lang="en-US" smtClean="0"/>
              <a:pPr>
                <a:defRPr/>
              </a:pPr>
              <a:t>10/20/13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CC1D1B42-B4CA-FF4F-BCB0-426E92B43613}" type="slidenum">
              <a:rPr lang="en-US" smtClean="0"/>
              <a:pPr lvl="1"/>
              <a:t>39</a:t>
            </a:fld>
            <a:endParaRPr lang="en-US">
              <a:latin typeface="Calibri" charset="0"/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3149600" y="3522133"/>
            <a:ext cx="5452534" cy="2865748"/>
            <a:chOff x="3149600" y="3522133"/>
            <a:chExt cx="5452534" cy="2865748"/>
          </a:xfrm>
        </p:grpSpPr>
        <p:sp>
          <p:nvSpPr>
            <p:cNvPr id="8" name="TextBox 7"/>
            <p:cNvSpPr txBox="1"/>
            <p:nvPr/>
          </p:nvSpPr>
          <p:spPr>
            <a:xfrm>
              <a:off x="4504268" y="4571999"/>
              <a:ext cx="4097866" cy="1815882"/>
            </a:xfrm>
            <a:prstGeom prst="rect">
              <a:avLst/>
            </a:prstGeom>
            <a:noFill/>
            <a:ln>
              <a:solidFill>
                <a:srgbClr val="4F81BD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3366FF"/>
                  </a:solidFill>
                </a:rPr>
                <a:t>Therefore, should try up to 16 threads to see if performance gain even though only 8 cores</a:t>
              </a:r>
              <a:endParaRPr lang="en-US" sz="2800" b="1" dirty="0">
                <a:solidFill>
                  <a:srgbClr val="3366FF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3149600" y="3522133"/>
              <a:ext cx="1388533" cy="10668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Review</a:t>
            </a:r>
          </a:p>
        </p:txBody>
      </p:sp>
      <p:sp>
        <p:nvSpPr>
          <p:cNvPr id="78" name="Content Placeholder 77"/>
          <p:cNvSpPr>
            <a:spLocks noGrp="1"/>
          </p:cNvSpPr>
          <p:nvPr>
            <p:ph idx="1"/>
          </p:nvPr>
        </p:nvSpPr>
        <p:spPr>
          <a:xfrm>
            <a:off x="457200" y="1600200"/>
            <a:ext cx="8456032" cy="5003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SIMD Parallelism via Intel SSE Instructions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Use of SSE </a:t>
            </a:r>
            <a:r>
              <a:rPr lang="en-US" dirty="0" err="1" smtClean="0"/>
              <a:t>intrinsics</a:t>
            </a:r>
            <a:r>
              <a:rPr lang="en-US" dirty="0" smtClean="0"/>
              <a:t> to get access to assembly instructions from C code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Laying data out in memory to provide aligned access for SSE loads and stores</a:t>
            </a:r>
          </a:p>
        </p:txBody>
      </p:sp>
      <p:sp>
        <p:nvSpPr>
          <p:cNvPr id="65" name="Date Placeholder 6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462E280-94FB-2940-B574-7C373E36D01E}" type="datetime1">
              <a:rPr lang="en-US" smtClean="0"/>
              <a:pPr>
                <a:defRPr/>
              </a:pPr>
              <a:t>10/20/13</a:t>
            </a:fld>
            <a:endParaRPr lang="en-US"/>
          </a:p>
        </p:txBody>
      </p:sp>
      <p:sp>
        <p:nvSpPr>
          <p:cNvPr id="67" name="Footer Placeholder 6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Fall 2013 -- Lecture #15</a:t>
            </a:r>
            <a:endParaRPr lang="en-US" dirty="0"/>
          </a:p>
        </p:txBody>
      </p:sp>
      <p:sp>
        <p:nvSpPr>
          <p:cNvPr id="73" name="Slide Number Placeholder 7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87E93-3683-854C-9672-8DD8B041AA31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6A6A6"/>
                </a:solidFill>
              </a:rPr>
              <a:t>Review: Intel SSE </a:t>
            </a:r>
            <a:r>
              <a:rPr lang="en-US" dirty="0" err="1" smtClean="0">
                <a:solidFill>
                  <a:srgbClr val="A6A6A6"/>
                </a:solidFill>
              </a:rPr>
              <a:t>Intrinsics</a:t>
            </a:r>
            <a:endParaRPr lang="en-US" dirty="0" smtClean="0">
              <a:solidFill>
                <a:srgbClr val="A6A6A6"/>
              </a:solidFill>
            </a:endParaRPr>
          </a:p>
          <a:p>
            <a:r>
              <a:rPr lang="en-US" dirty="0" smtClean="0">
                <a:solidFill>
                  <a:srgbClr val="A6A6A6"/>
                </a:solidFill>
              </a:rPr>
              <a:t>Multiprocessors</a:t>
            </a:r>
          </a:p>
          <a:p>
            <a:r>
              <a:rPr lang="en-US" dirty="0" err="1" smtClean="0">
                <a:solidFill>
                  <a:srgbClr val="A6A6A6"/>
                </a:solidFill>
              </a:rPr>
              <a:t>Administrivia</a:t>
            </a:r>
            <a:endParaRPr lang="en-US" dirty="0" smtClean="0">
              <a:solidFill>
                <a:srgbClr val="A6A6A6"/>
              </a:solidFill>
            </a:endParaRPr>
          </a:p>
          <a:p>
            <a:r>
              <a:rPr lang="en-US" dirty="0" smtClean="0">
                <a:solidFill>
                  <a:srgbClr val="A6A6A6"/>
                </a:solidFill>
              </a:rPr>
              <a:t>Threads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Technology Break</a:t>
            </a:r>
          </a:p>
          <a:p>
            <a:r>
              <a:rPr lang="en-US" dirty="0" err="1" smtClean="0"/>
              <a:t>OpenMP</a:t>
            </a:r>
            <a:endParaRPr lang="en-US" dirty="0" smtClean="0"/>
          </a:p>
          <a:p>
            <a:r>
              <a:rPr lang="en-US" dirty="0" smtClean="0">
                <a:solidFill>
                  <a:srgbClr val="A6A6A6"/>
                </a:solidFill>
              </a:rPr>
              <a:t>And in Conclusion, …</a:t>
            </a:r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F542-6AAC-0E47-959B-00CEE8AB9FA6}" type="datetime1">
              <a:rPr lang="en-US" smtClean="0"/>
              <a:pPr/>
              <a:t>10/20/13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2013 -- Lecture #15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8699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100s of (Mostly </a:t>
            </a:r>
            <a:r>
              <a:rPr lang="en-US" dirty="0"/>
              <a:t>D</a:t>
            </a:r>
            <a:r>
              <a:rPr lang="en-US" dirty="0" smtClean="0"/>
              <a:t>ead) </a:t>
            </a:r>
            <a:br>
              <a:rPr lang="en-US" dirty="0" smtClean="0"/>
            </a:br>
            <a:r>
              <a:rPr lang="en-US" dirty="0" smtClean="0"/>
              <a:t>Parallel Programming Languages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A15CF-B9E8-804C-A723-B073C04B2133}" type="datetime1">
              <a:rPr lang="en-US" smtClean="0"/>
              <a:pPr/>
              <a:t>10/20/13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41</a:t>
            </a:fld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4500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28800"/>
                <a:gridCol w="2590800"/>
                <a:gridCol w="1574800"/>
                <a:gridCol w="2235200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err="1">
                          <a:latin typeface="Verdana"/>
                        </a:rPr>
                        <a:t>ActorScript</a:t>
                      </a:r>
                      <a:endParaRPr lang="en-US" sz="2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Verdana"/>
                        </a:rPr>
                        <a:t>Concurrent Pascal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Verdana"/>
                        </a:rPr>
                        <a:t>JoCaml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Verdana"/>
                        </a:rPr>
                        <a:t>Orc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Verdana"/>
                        </a:rPr>
                        <a:t>Ada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latin typeface="Verdana"/>
                        </a:rPr>
                        <a:t>Concurrent ML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Verdana"/>
                        </a:rPr>
                        <a:t>Join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Verdana"/>
                        </a:rPr>
                        <a:t>Oz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Verdana"/>
                        </a:rPr>
                        <a:t>Afnix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latin typeface="Verdana"/>
                        </a:rPr>
                        <a:t>Concurrent Haskell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Verdana"/>
                        </a:rPr>
                        <a:t>Java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Verdana"/>
                        </a:rPr>
                        <a:t>Pict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Verdana"/>
                        </a:rPr>
                        <a:t>Alef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latin typeface="Verdana"/>
                        </a:rPr>
                        <a:t>Curry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Verdana"/>
                        </a:rPr>
                        <a:t>Joule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Verdana"/>
                        </a:rPr>
                        <a:t>Reia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Verdana"/>
                        </a:rPr>
                        <a:t>Alice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Verdana"/>
                        </a:rPr>
                        <a:t>CUDA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latin typeface="Verdana"/>
                        </a:rPr>
                        <a:t>Joyce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Verdana"/>
                        </a:rPr>
                        <a:t>SALSA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Verdana"/>
                        </a:rPr>
                        <a:t>APL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Verdana"/>
                        </a:rPr>
                        <a:t>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err="1">
                          <a:latin typeface="Verdana"/>
                        </a:rPr>
                        <a:t>LabVIEW</a:t>
                      </a:r>
                      <a:endParaRPr lang="en-US" sz="2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Verdana"/>
                        </a:rPr>
                        <a:t>Scala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Verdana"/>
                        </a:rPr>
                        <a:t>Axum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Verdana"/>
                        </a:rPr>
                        <a:t>Eiffel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Verdana"/>
                        </a:rPr>
                        <a:t>Limbo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latin typeface="Verdana"/>
                        </a:rPr>
                        <a:t>SISAL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Verdana"/>
                        </a:rPr>
                        <a:t>Chapel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Verdana"/>
                        </a:rPr>
                        <a:t>Erlang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Verdana"/>
                        </a:rPr>
                        <a:t>Linda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Verdana"/>
                        </a:rPr>
                        <a:t>SR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Verdana"/>
                        </a:rPr>
                        <a:t>Cilk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Verdana"/>
                        </a:rPr>
                        <a:t>Fortan 90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err="1">
                          <a:latin typeface="Verdana"/>
                        </a:rPr>
                        <a:t>MultiLisp</a:t>
                      </a:r>
                      <a:endParaRPr lang="en-US" sz="2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err="1">
                          <a:latin typeface="Verdana"/>
                        </a:rPr>
                        <a:t>Stackless</a:t>
                      </a:r>
                      <a:r>
                        <a:rPr lang="en-US" sz="2000" b="0" i="0" u="none" strike="noStrike" dirty="0">
                          <a:latin typeface="Verdana"/>
                        </a:rPr>
                        <a:t> Python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Verdana"/>
                        </a:rPr>
                        <a:t>Clean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Verdana"/>
                        </a:rPr>
                        <a:t>Go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Verdana"/>
                        </a:rPr>
                        <a:t>Modula-3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err="1">
                          <a:latin typeface="Verdana"/>
                        </a:rPr>
                        <a:t>SuperPascal</a:t>
                      </a:r>
                      <a:endParaRPr lang="en-US" sz="2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Verdana"/>
                        </a:rPr>
                        <a:t>Clojure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Verdana"/>
                        </a:rPr>
                        <a:t>Io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latin typeface="Verdana"/>
                        </a:rPr>
                        <a:t>Occam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latin typeface="Verdana"/>
                        </a:rPr>
                        <a:t>VHDL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Verdana"/>
                        </a:rPr>
                        <a:t>Concurrent C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Verdana"/>
                        </a:rPr>
                        <a:t>Janus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Verdana"/>
                        </a:rPr>
                        <a:t>occam-π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latin typeface="Verdana"/>
                        </a:rPr>
                        <a:t>XC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9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OpenMP</a:t>
            </a:r>
            <a:endParaRPr lang="en-US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OpenMP is an API used for multi-threaded, shared memory parallelism</a:t>
            </a:r>
          </a:p>
          <a:p>
            <a:pPr lvl="1"/>
            <a:r>
              <a:rPr lang="en-US" dirty="0" smtClean="0"/>
              <a:t>Compiler Directives (inserted into source code)</a:t>
            </a:r>
          </a:p>
          <a:p>
            <a:pPr lvl="1"/>
            <a:r>
              <a:rPr lang="en-US" dirty="0" smtClean="0"/>
              <a:t>Runtime Library Routines (called from your code)</a:t>
            </a:r>
          </a:p>
          <a:p>
            <a:pPr lvl="1"/>
            <a:r>
              <a:rPr lang="en-US" dirty="0" smtClean="0"/>
              <a:t>Environment Variables (set in your shell)</a:t>
            </a:r>
          </a:p>
          <a:p>
            <a:r>
              <a:rPr lang="en-US" dirty="0" smtClean="0"/>
              <a:t>Portable</a:t>
            </a:r>
          </a:p>
          <a:p>
            <a:r>
              <a:rPr lang="en-US" dirty="0" smtClean="0"/>
              <a:t>Standardized</a:t>
            </a:r>
          </a:p>
          <a:p>
            <a:r>
              <a:rPr lang="en-US" dirty="0" smtClean="0"/>
              <a:t>Easy to compile: </a:t>
            </a:r>
            <a:r>
              <a:rPr lang="en-US" dirty="0" smtClean="0">
                <a:latin typeface="Courier"/>
                <a:cs typeface="Courier"/>
              </a:rPr>
              <a:t>cc –</a:t>
            </a:r>
            <a:r>
              <a:rPr lang="en-US" dirty="0" err="1" smtClean="0">
                <a:latin typeface="Courier"/>
                <a:cs typeface="Courier"/>
              </a:rPr>
              <a:t>fopenmp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name.c</a:t>
            </a:r>
            <a:endParaRPr lang="en-US" dirty="0" smtClean="0">
              <a:latin typeface="Courier"/>
              <a:cs typeface="Courier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35B76-3D34-8A4E-8B90-5CCCF5EA0EDA}" type="datetime1">
              <a:rPr lang="en-US" smtClean="0"/>
              <a:pPr/>
              <a:t>10/20/13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649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Parallelization</a:t>
            </a:r>
            <a:endParaRPr lang="en-US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>
                <a:latin typeface="Courier New"/>
                <a:cs typeface="Courier New"/>
              </a:rPr>
              <a:t>for (i=0; i&lt;max; i++) zero[i] = 0;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For loop must have canonical shape for OpenMP to parallelize it </a:t>
            </a:r>
          </a:p>
          <a:p>
            <a:pPr lvl="2"/>
            <a:r>
              <a:rPr lang="en-US" dirty="0" smtClean="0"/>
              <a:t>Necessary for run-time system to determine loop iterations</a:t>
            </a:r>
          </a:p>
          <a:p>
            <a:pPr lvl="1"/>
            <a:r>
              <a:rPr lang="en-US" dirty="0" smtClean="0"/>
              <a:t>No premature exits from the loop allowed</a:t>
            </a:r>
          </a:p>
          <a:p>
            <a:pPr lvl="2"/>
            <a:r>
              <a:rPr lang="en-US" dirty="0" smtClean="0"/>
              <a:t>i.e., No break, return, exit, goto statements</a:t>
            </a:r>
          </a:p>
          <a:p>
            <a:pPr lvl="1"/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E8AE2-3341-074F-80D7-8C130C41C5F6}" type="datetime1">
              <a:rPr lang="en-US" smtClean="0"/>
              <a:pPr/>
              <a:t>10/20/13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116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295400"/>
            <a:ext cx="564854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Fork/Join Parallelism</a:t>
            </a:r>
            <a:endParaRPr lang="en-US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0" y="3581400"/>
            <a:ext cx="9144000" cy="2468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Start out executing the program with one master thread</a:t>
            </a:r>
          </a:p>
          <a:p>
            <a:r>
              <a:rPr lang="en-US" sz="2800" dirty="0" smtClean="0"/>
              <a:t>Master thread </a:t>
            </a:r>
            <a:r>
              <a:rPr lang="en-US" sz="2800" i="1" dirty="0" smtClean="0">
                <a:solidFill>
                  <a:srgbClr val="0000FF"/>
                </a:solidFill>
              </a:rPr>
              <a:t>forks </a:t>
            </a:r>
            <a:r>
              <a:rPr lang="en-US" sz="2800" dirty="0" smtClean="0"/>
              <a:t>worker threads as enter parallel code</a:t>
            </a:r>
          </a:p>
          <a:p>
            <a:r>
              <a:rPr lang="en-US" sz="2800" dirty="0" smtClean="0"/>
              <a:t>Worker threads </a:t>
            </a:r>
            <a:r>
              <a:rPr lang="en-US" sz="2800" i="1" dirty="0" smtClean="0">
                <a:solidFill>
                  <a:srgbClr val="0000FF"/>
                </a:solidFill>
              </a:rPr>
              <a:t>join</a:t>
            </a:r>
            <a:r>
              <a:rPr lang="en-US" sz="2800" dirty="0" smtClean="0"/>
              <a:t> (die or suspend) at end of parallel code</a:t>
            </a:r>
            <a:endParaRPr lang="en-US" sz="2800" dirty="0"/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533400" y="6096000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Verdana" charset="0"/>
              </a:rPr>
              <a:t>Image courtesy of http://www.llnl.gov/computing/tutorials/openMP/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2228F-5942-BB46-8745-26EEF6613846}" type="datetime1">
              <a:rPr lang="en-US" smtClean="0"/>
              <a:pPr/>
              <a:t>10/20/13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434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OpenMP Extends C with Pragmas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Pragmas are a mechanism C provides for non-standard language extensions</a:t>
            </a:r>
          </a:p>
          <a:p>
            <a:pPr lvl="1"/>
            <a:r>
              <a:rPr lang="en-US" sz="2400" b="1" dirty="0" smtClean="0">
                <a:latin typeface="Courier"/>
                <a:cs typeface="Courier"/>
              </a:rPr>
              <a:t>#</a:t>
            </a:r>
            <a:r>
              <a:rPr lang="en-US" sz="2400" b="1" dirty="0" err="1" smtClean="0">
                <a:latin typeface="Courier"/>
                <a:cs typeface="Courier"/>
              </a:rPr>
              <a:t>pragma</a:t>
            </a:r>
            <a:r>
              <a:rPr lang="en-US" sz="2400" b="1" dirty="0" smtClean="0">
                <a:latin typeface="Courier"/>
                <a:cs typeface="Courier"/>
              </a:rPr>
              <a:t> </a:t>
            </a:r>
            <a:r>
              <a:rPr lang="en-US" sz="2400" b="1" i="1" dirty="0" smtClean="0">
                <a:latin typeface="Courier"/>
                <a:cs typeface="Courier"/>
              </a:rPr>
              <a:t>description</a:t>
            </a:r>
          </a:p>
          <a:p>
            <a:r>
              <a:rPr lang="en-US" sz="2800" dirty="0" smtClean="0"/>
              <a:t>Commonly implemented </a:t>
            </a:r>
            <a:r>
              <a:rPr lang="en-US" sz="2800" dirty="0" err="1" smtClean="0"/>
              <a:t>pragmas</a:t>
            </a:r>
            <a:r>
              <a:rPr lang="en-US" sz="2800" dirty="0" smtClean="0"/>
              <a:t>: </a:t>
            </a:r>
            <a:br>
              <a:rPr lang="en-US" sz="2800" dirty="0" smtClean="0"/>
            </a:br>
            <a:r>
              <a:rPr lang="en-US" sz="2800" dirty="0" smtClean="0"/>
              <a:t>structure packing, symbol aliasing, floating-point exception modes</a:t>
            </a:r>
          </a:p>
          <a:p>
            <a:r>
              <a:rPr lang="en-US" sz="2800" dirty="0" smtClean="0"/>
              <a:t>Good mechanism for OpenMP because compilers that don't recognize a pragma are supposed to ignore them</a:t>
            </a:r>
          </a:p>
          <a:p>
            <a:pPr lvl="1"/>
            <a:r>
              <a:rPr lang="en-US" sz="2400" dirty="0" smtClean="0"/>
              <a:t>Runs on sequential computer even with embedded </a:t>
            </a:r>
            <a:r>
              <a:rPr lang="en-US" sz="2400" dirty="0" err="1" smtClean="0"/>
              <a:t>pragmas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FF55-BF1D-6C49-AFC3-D6C4BC81C2A4}" type="datetime1">
              <a:rPr lang="en-US" smtClean="0"/>
              <a:pPr/>
              <a:t>10/20/13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428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Parallel </a:t>
            </a:r>
            <a:r>
              <a:rPr lang="en-US" dirty="0" smtClean="0">
                <a:latin typeface="Courier New"/>
                <a:cs typeface="Courier New"/>
              </a:rPr>
              <a:t>for</a:t>
            </a:r>
            <a:r>
              <a:rPr lang="en-US" dirty="0" smtClean="0">
                <a:latin typeface="+mn-lt"/>
                <a:cs typeface="Courier New"/>
              </a:rPr>
              <a:t> </a:t>
            </a:r>
            <a:r>
              <a:rPr lang="en-US" dirty="0"/>
              <a:t>P</a:t>
            </a:r>
            <a:r>
              <a:rPr lang="en-US" dirty="0" smtClean="0"/>
              <a:t>ragma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33" y="1600200"/>
            <a:ext cx="8585199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3366FF"/>
                </a:solidFill>
                <a:latin typeface="Courier New"/>
                <a:cs typeface="Courier New"/>
              </a:rPr>
              <a:t>#pragma omp parallel for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for (i=0; i&lt;max; i++) zero[i] = 0;</a:t>
            </a:r>
          </a:p>
          <a:p>
            <a:endParaRPr lang="en-US" dirty="0" smtClean="0"/>
          </a:p>
          <a:p>
            <a:r>
              <a:rPr lang="en-US" dirty="0" smtClean="0"/>
              <a:t>Master thread creates additional threads, each with a separate execution context</a:t>
            </a:r>
          </a:p>
          <a:p>
            <a:r>
              <a:rPr lang="en-US" dirty="0" smtClean="0"/>
              <a:t>Master thread becomes part of team of parallel threads inside parallel block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AC20-D72D-6040-96F9-AA26D93A16AB}" type="datetime1">
              <a:rPr lang="en-US" smtClean="0"/>
              <a:pPr/>
              <a:t>10/20/13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063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Controlling Number of Threads</a:t>
            </a:r>
            <a:endParaRPr lang="en-US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How many threads will OpenMP create?</a:t>
            </a:r>
          </a:p>
          <a:p>
            <a:pPr lvl="1"/>
            <a:r>
              <a:rPr lang="en-US" dirty="0" smtClean="0"/>
              <a:t>Can set via clause in parallel </a:t>
            </a:r>
            <a:r>
              <a:rPr lang="en-US" dirty="0" err="1" smtClean="0"/>
              <a:t>pragma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sz="2200" b="1" dirty="0" smtClean="0">
                <a:latin typeface="Courier"/>
                <a:cs typeface="Courier"/>
              </a:rPr>
              <a:t>#</a:t>
            </a:r>
            <a:r>
              <a:rPr lang="en-US" sz="2200" b="1" dirty="0" err="1" smtClean="0">
                <a:latin typeface="Courier"/>
                <a:cs typeface="Courier"/>
              </a:rPr>
              <a:t>pragma</a:t>
            </a:r>
            <a:r>
              <a:rPr lang="en-US" sz="2200" b="1" dirty="0" smtClean="0">
                <a:latin typeface="Courier"/>
                <a:cs typeface="Courier"/>
              </a:rPr>
              <a:t> </a:t>
            </a:r>
            <a:r>
              <a:rPr lang="en-US" sz="2200" b="1" dirty="0" err="1" smtClean="0">
                <a:latin typeface="Courier"/>
                <a:cs typeface="Courier"/>
              </a:rPr>
              <a:t>omp</a:t>
            </a:r>
            <a:r>
              <a:rPr lang="en-US" sz="2200" b="1" dirty="0" smtClean="0">
                <a:latin typeface="Courier"/>
                <a:cs typeface="Courier"/>
              </a:rPr>
              <a:t> parallel for </a:t>
            </a:r>
            <a:r>
              <a:rPr lang="en-US" sz="2200" b="1" dirty="0" err="1" smtClean="0">
                <a:latin typeface="Courier"/>
                <a:cs typeface="Courier"/>
              </a:rPr>
              <a:t>num_threads(NUM_THREADS</a:t>
            </a:r>
            <a:r>
              <a:rPr lang="en-US" sz="2200" b="1" dirty="0" smtClean="0">
                <a:latin typeface="Courier"/>
                <a:cs typeface="Courier"/>
              </a:rPr>
              <a:t>)</a:t>
            </a:r>
          </a:p>
          <a:p>
            <a:pPr lvl="1"/>
            <a:r>
              <a:rPr lang="en-US" dirty="0" smtClean="0"/>
              <a:t>or can set via explicit call to runtime function:</a:t>
            </a:r>
          </a:p>
          <a:p>
            <a:pPr>
              <a:buNone/>
            </a:pPr>
            <a:r>
              <a:rPr lang="en-US" sz="2400" b="1" dirty="0" smtClean="0">
                <a:latin typeface="Courier"/>
                <a:cs typeface="Courier"/>
              </a:rPr>
              <a:t>#include &lt;</a:t>
            </a:r>
            <a:r>
              <a:rPr lang="en-US" sz="2400" b="1" dirty="0" err="1" smtClean="0">
                <a:latin typeface="Courier"/>
                <a:cs typeface="Courier"/>
              </a:rPr>
              <a:t>omp.h</a:t>
            </a:r>
            <a:r>
              <a:rPr lang="en-US" sz="2400" b="1" dirty="0" smtClean="0">
                <a:latin typeface="Courier"/>
                <a:cs typeface="Courier"/>
              </a:rPr>
              <a:t>&gt; /* </a:t>
            </a:r>
            <a:r>
              <a:rPr lang="en-US" sz="2400" b="1" dirty="0" err="1" smtClean="0">
                <a:latin typeface="Courier"/>
                <a:cs typeface="Courier"/>
              </a:rPr>
              <a:t>OpenMP</a:t>
            </a:r>
            <a:r>
              <a:rPr lang="en-US" sz="2400" b="1" dirty="0" smtClean="0">
                <a:latin typeface="Courier"/>
                <a:cs typeface="Courier"/>
              </a:rPr>
              <a:t> header file. */</a:t>
            </a:r>
          </a:p>
          <a:p>
            <a:pPr>
              <a:buNone/>
            </a:pPr>
            <a:r>
              <a:rPr lang="en-US" sz="2400" b="1" dirty="0" err="1" smtClean="0">
                <a:latin typeface="Courier"/>
                <a:cs typeface="Courier"/>
              </a:rPr>
              <a:t>omp_set_num_threads(NUM_THREADS</a:t>
            </a:r>
            <a:r>
              <a:rPr lang="en-US" sz="2400" b="1" dirty="0" smtClean="0">
                <a:latin typeface="Courier"/>
                <a:cs typeface="Courier"/>
              </a:rPr>
              <a:t>);</a:t>
            </a:r>
          </a:p>
          <a:p>
            <a:pPr lvl="1"/>
            <a:r>
              <a:rPr lang="en-US" sz="2400" dirty="0" smtClean="0">
                <a:latin typeface="Calibri"/>
                <a:cs typeface="Calibri"/>
              </a:rPr>
              <a:t>or via </a:t>
            </a:r>
            <a:r>
              <a:rPr lang="en-US" sz="2400" b="1" dirty="0" smtClean="0">
                <a:latin typeface="Courier"/>
                <a:cs typeface="Courier"/>
              </a:rPr>
              <a:t>NUM_THREADS </a:t>
            </a:r>
            <a:r>
              <a:rPr lang="en-US" dirty="0" smtClean="0"/>
              <a:t>an environment variable, usually set in your shell to the number of processors in computer running program</a:t>
            </a:r>
          </a:p>
          <a:p>
            <a:pPr lvl="1"/>
            <a:r>
              <a:rPr lang="en-US" dirty="0" smtClean="0"/>
              <a:t>NUM_THREADS includes the master thread</a:t>
            </a:r>
          </a:p>
          <a:p>
            <a:pPr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08C3B-C138-5045-9D62-5CC5F5210414}" type="datetime1">
              <a:rPr lang="en-US" smtClean="0"/>
              <a:pPr/>
              <a:t>10/20/13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450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Kind of Threads?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525963"/>
          </a:xfrm>
        </p:spPr>
        <p:txBody>
          <a:bodyPr/>
          <a:lstStyle/>
          <a:p>
            <a:r>
              <a:rPr lang="en-US" dirty="0" err="1" smtClean="0"/>
              <a:t>OpenMP</a:t>
            </a:r>
            <a:r>
              <a:rPr lang="en-US" dirty="0" smtClean="0"/>
              <a:t> threads are operating system threads.</a:t>
            </a:r>
          </a:p>
          <a:p>
            <a:r>
              <a:rPr lang="en-US" dirty="0" smtClean="0"/>
              <a:t>OS will multiplex requested </a:t>
            </a:r>
            <a:r>
              <a:rPr lang="en-US" dirty="0" err="1" smtClean="0"/>
              <a:t>OpenMP</a:t>
            </a:r>
            <a:r>
              <a:rPr lang="en-US" dirty="0" smtClean="0"/>
              <a:t> threads onto available hardware threads.</a:t>
            </a:r>
          </a:p>
          <a:p>
            <a:r>
              <a:rPr lang="en-US" dirty="0" smtClean="0"/>
              <a:t>Hopefully each get a real hardware thread to run on, so no OS-level time-multiplexing.</a:t>
            </a:r>
          </a:p>
          <a:p>
            <a:r>
              <a:rPr lang="en-US" dirty="0" smtClean="0"/>
              <a:t>But other tasks on machine can also use hardware threads!</a:t>
            </a:r>
          </a:p>
          <a:p>
            <a:r>
              <a:rPr lang="en-US" dirty="0" smtClean="0"/>
              <a:t>Be careful when timing results for project 3!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C4243-2450-0941-8DCC-0D68BAD5C9A5}" type="datetime1">
              <a:rPr lang="en-US" smtClean="0"/>
              <a:pPr/>
              <a:t>10/20/13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683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Invoking Parallel Threads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>
                <a:latin typeface="Courier"/>
                <a:cs typeface="Courier"/>
              </a:rPr>
              <a:t>#include &lt;</a:t>
            </a:r>
            <a:r>
              <a:rPr lang="en-US" b="1" dirty="0" err="1" smtClean="0">
                <a:latin typeface="Courier"/>
                <a:cs typeface="Courier"/>
              </a:rPr>
              <a:t>omp.h</a:t>
            </a:r>
            <a:r>
              <a:rPr lang="en-US" b="1" dirty="0" smtClean="0">
                <a:latin typeface="Courier"/>
                <a:cs typeface="Courier"/>
              </a:rPr>
              <a:t>&gt;</a:t>
            </a:r>
          </a:p>
          <a:p>
            <a:pPr>
              <a:buNone/>
            </a:pPr>
            <a:r>
              <a:rPr lang="en-US" b="1" dirty="0" smtClean="0">
                <a:latin typeface="Courier"/>
                <a:cs typeface="Courier"/>
              </a:rPr>
              <a:t>#</a:t>
            </a:r>
            <a:r>
              <a:rPr lang="en-US" b="1" dirty="0" err="1" smtClean="0">
                <a:latin typeface="Courier"/>
                <a:cs typeface="Courier"/>
              </a:rPr>
              <a:t>pragma</a:t>
            </a:r>
            <a:r>
              <a:rPr lang="en-US" b="1" dirty="0" smtClean="0">
                <a:latin typeface="Courier"/>
                <a:cs typeface="Courier"/>
              </a:rPr>
              <a:t> </a:t>
            </a:r>
            <a:r>
              <a:rPr lang="en-US" b="1" dirty="0" err="1" smtClean="0">
                <a:latin typeface="Courier"/>
                <a:cs typeface="Courier"/>
              </a:rPr>
              <a:t>omp</a:t>
            </a:r>
            <a:r>
              <a:rPr lang="en-US" b="1" dirty="0" smtClean="0">
                <a:latin typeface="Courier"/>
                <a:cs typeface="Courier"/>
              </a:rPr>
              <a:t> parallel </a:t>
            </a:r>
          </a:p>
          <a:p>
            <a:pPr>
              <a:buNone/>
            </a:pPr>
            <a:r>
              <a:rPr lang="en-US" b="1" dirty="0" smtClean="0">
                <a:latin typeface="Courier"/>
                <a:cs typeface="Courier"/>
              </a:rPr>
              <a:t>{</a:t>
            </a:r>
          </a:p>
          <a:p>
            <a:pPr>
              <a:buNone/>
            </a:pPr>
            <a:r>
              <a:rPr lang="en-US" b="1" dirty="0" smtClean="0">
                <a:latin typeface="Courier"/>
                <a:cs typeface="Courier"/>
              </a:rPr>
              <a:t>	int ID = </a:t>
            </a:r>
            <a:r>
              <a:rPr lang="en-US" b="1" dirty="0" err="1" smtClean="0">
                <a:latin typeface="Courier"/>
                <a:cs typeface="Courier"/>
              </a:rPr>
              <a:t>omp_get_thread_num</a:t>
            </a:r>
            <a:r>
              <a:rPr lang="en-US" b="1" dirty="0" smtClean="0">
                <a:latin typeface="Courier"/>
                <a:cs typeface="Courier"/>
              </a:rPr>
              <a:t>();</a:t>
            </a:r>
          </a:p>
          <a:p>
            <a:pPr>
              <a:buNone/>
            </a:pPr>
            <a:r>
              <a:rPr lang="en-US" b="1" dirty="0" smtClean="0">
                <a:latin typeface="Courier"/>
                <a:cs typeface="Courier"/>
              </a:rPr>
              <a:t>	</a:t>
            </a:r>
            <a:r>
              <a:rPr lang="en-US" b="1" dirty="0" err="1" smtClean="0">
                <a:latin typeface="Courier"/>
                <a:cs typeface="Courier"/>
              </a:rPr>
              <a:t>foo(ID</a:t>
            </a:r>
            <a:r>
              <a:rPr lang="en-US" b="1" dirty="0" smtClean="0">
                <a:latin typeface="Courier"/>
                <a:cs typeface="Courier"/>
              </a:rPr>
              <a:t>);</a:t>
            </a:r>
          </a:p>
          <a:p>
            <a:pPr>
              <a:buNone/>
            </a:pPr>
            <a:r>
              <a:rPr lang="en-US" b="1" dirty="0" smtClean="0">
                <a:latin typeface="Courier"/>
                <a:cs typeface="Courier"/>
              </a:rPr>
              <a:t>}</a:t>
            </a:r>
          </a:p>
          <a:p>
            <a:r>
              <a:rPr lang="en-US" dirty="0" smtClean="0"/>
              <a:t>Each thread executes a copy of the code within the structured block</a:t>
            </a:r>
          </a:p>
          <a:p>
            <a:r>
              <a:rPr lang="en-US" dirty="0" smtClean="0"/>
              <a:t>OpenMP intrinsic to get Thread ID number:</a:t>
            </a:r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b="1" dirty="0" err="1" smtClean="0">
                <a:latin typeface="Courier"/>
                <a:cs typeface="Courier"/>
              </a:rPr>
              <a:t>omp_get_thread_num</a:t>
            </a:r>
            <a:r>
              <a:rPr lang="en-US" b="1" dirty="0" smtClean="0">
                <a:latin typeface="Courier"/>
                <a:cs typeface="Courier"/>
              </a:rPr>
              <a:t>()</a:t>
            </a:r>
            <a:endParaRPr lang="en-US" b="1" dirty="0">
              <a:latin typeface="Courier"/>
              <a:cs typeface="Courier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81C6-0BE8-7845-85B0-00C39993C1A1}" type="datetime1">
              <a:rPr lang="en-US" smtClean="0"/>
              <a:pPr/>
              <a:t>10/20/13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625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Example: 2 x 2 Matrix Multiply</a:t>
            </a:r>
            <a:br>
              <a:rPr lang="en-US" smtClean="0"/>
            </a:br>
            <a:r>
              <a:rPr lang="en-US" smtClean="0"/>
              <a:t>(Part 1 of 2)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493887" y="1600200"/>
            <a:ext cx="4270022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dirty="0" smtClean="0"/>
              <a:t>#include &lt;</a:t>
            </a:r>
            <a:r>
              <a:rPr lang="en-US" sz="1400" dirty="0" err="1" smtClean="0"/>
              <a:t>stdio.h</a:t>
            </a:r>
            <a:r>
              <a:rPr lang="en-US" sz="1400" dirty="0" smtClean="0"/>
              <a:t>&gt;</a:t>
            </a:r>
          </a:p>
          <a:p>
            <a:pPr>
              <a:buNone/>
            </a:pPr>
            <a:r>
              <a:rPr lang="en-US" sz="1400" i="1" dirty="0" smtClean="0"/>
              <a:t>// header file for SSE compiler </a:t>
            </a:r>
            <a:r>
              <a:rPr lang="en-US" sz="1400" i="1" dirty="0" err="1" smtClean="0"/>
              <a:t>intrinsics</a:t>
            </a:r>
            <a:endParaRPr lang="en-US" sz="1400" i="1" dirty="0" smtClean="0"/>
          </a:p>
          <a:p>
            <a:pPr>
              <a:buNone/>
            </a:pPr>
            <a:r>
              <a:rPr lang="en-US" sz="1400" dirty="0" smtClean="0"/>
              <a:t>#include &lt;</a:t>
            </a:r>
            <a:r>
              <a:rPr lang="en-US" sz="1400" dirty="0" err="1" smtClean="0"/>
              <a:t>emmintrin.h</a:t>
            </a:r>
            <a:r>
              <a:rPr lang="en-US" sz="1400" dirty="0" smtClean="0"/>
              <a:t>&gt;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i="1" dirty="0" smtClean="0"/>
              <a:t>// NOTE: vector registers will be represented in comments as v1 = [ a | </a:t>
            </a:r>
            <a:r>
              <a:rPr lang="en-US" sz="1400" i="1" dirty="0" err="1" smtClean="0"/>
              <a:t>b</a:t>
            </a:r>
            <a:r>
              <a:rPr lang="en-US" sz="1400" i="1" dirty="0" smtClean="0"/>
              <a:t>]</a:t>
            </a:r>
          </a:p>
          <a:p>
            <a:pPr>
              <a:buNone/>
            </a:pPr>
            <a:r>
              <a:rPr lang="en-US" sz="1400" i="1" dirty="0" smtClean="0"/>
              <a:t>// where v1 is a variable of type __m128d and</a:t>
            </a:r>
            <a:br>
              <a:rPr lang="en-US" sz="1400" i="1" dirty="0" smtClean="0"/>
            </a:br>
            <a:r>
              <a:rPr lang="en-US" sz="1400" i="1" dirty="0" smtClean="0"/>
              <a:t>a, </a:t>
            </a:r>
            <a:r>
              <a:rPr lang="en-US" sz="1400" i="1" dirty="0" err="1" smtClean="0"/>
              <a:t>b</a:t>
            </a:r>
            <a:r>
              <a:rPr lang="en-US" sz="1400" i="1" dirty="0" smtClean="0"/>
              <a:t> are doubles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dirty="0" err="1" smtClean="0"/>
              <a:t>int</a:t>
            </a:r>
            <a:r>
              <a:rPr lang="en-US" sz="1400" dirty="0" smtClean="0"/>
              <a:t> </a:t>
            </a:r>
            <a:r>
              <a:rPr lang="en-US" sz="1400" dirty="0" err="1" smtClean="0"/>
              <a:t>main(void</a:t>
            </a:r>
            <a:r>
              <a:rPr lang="en-US" sz="1400" dirty="0" smtClean="0"/>
              <a:t>) {</a:t>
            </a:r>
          </a:p>
          <a:p>
            <a:pPr>
              <a:buNone/>
            </a:pPr>
            <a:r>
              <a:rPr lang="en-US" sz="1400" dirty="0" smtClean="0"/>
              <a:t>   </a:t>
            </a:r>
            <a:r>
              <a:rPr lang="en-US" sz="1400" i="1" dirty="0" smtClean="0"/>
              <a:t> // allocate A,B,C aligned on 16-byte boundaries</a:t>
            </a:r>
          </a:p>
          <a:p>
            <a:pPr>
              <a:buNone/>
            </a:pPr>
            <a:r>
              <a:rPr lang="en-US" sz="1400" dirty="0" smtClean="0"/>
              <a:t>    double A[4] __attribute__ ((aligned (16)));	</a:t>
            </a:r>
          </a:p>
          <a:p>
            <a:pPr>
              <a:buNone/>
            </a:pPr>
            <a:r>
              <a:rPr lang="en-US" sz="1400" dirty="0" smtClean="0"/>
              <a:t>    double B[4] __attribute__ ((aligned (16)));</a:t>
            </a:r>
          </a:p>
          <a:p>
            <a:pPr>
              <a:buNone/>
            </a:pPr>
            <a:r>
              <a:rPr lang="en-US" sz="1400" dirty="0" smtClean="0"/>
              <a:t>    double C[4] __attribute__ ((aligned (16)));</a:t>
            </a:r>
          </a:p>
          <a:p>
            <a:pPr>
              <a:buNone/>
            </a:pPr>
            <a:r>
              <a:rPr lang="en-US" sz="1400" dirty="0" smtClean="0"/>
              <a:t>    </a:t>
            </a:r>
            <a:r>
              <a:rPr lang="en-US" sz="1400" dirty="0" err="1" smtClean="0"/>
              <a:t>int</a:t>
            </a:r>
            <a:r>
              <a:rPr lang="en-US" sz="1400" dirty="0" smtClean="0"/>
              <a:t> </a:t>
            </a:r>
            <a:r>
              <a:rPr lang="en-US" sz="1400" dirty="0" err="1" smtClean="0"/>
              <a:t>lda</a:t>
            </a:r>
            <a:r>
              <a:rPr lang="en-US" sz="1400" dirty="0" smtClean="0"/>
              <a:t> = 2;</a:t>
            </a:r>
          </a:p>
          <a:p>
            <a:pPr>
              <a:buNone/>
            </a:pPr>
            <a:r>
              <a:rPr lang="en-US" sz="1400" dirty="0" smtClean="0"/>
              <a:t>    </a:t>
            </a:r>
            <a:r>
              <a:rPr lang="en-US" sz="1400" dirty="0" err="1" smtClean="0"/>
              <a:t>int</a:t>
            </a:r>
            <a:r>
              <a:rPr lang="en-US" sz="1400" dirty="0" smtClean="0"/>
              <a:t> </a:t>
            </a:r>
            <a:r>
              <a:rPr lang="en-US" sz="1400" dirty="0" err="1" smtClean="0"/>
              <a:t>i</a:t>
            </a:r>
            <a:r>
              <a:rPr lang="en-US" sz="1400" dirty="0" smtClean="0"/>
              <a:t> = 0;</a:t>
            </a:r>
          </a:p>
          <a:p>
            <a:pPr>
              <a:buNone/>
            </a:pPr>
            <a:r>
              <a:rPr lang="en-US" sz="1400" i="1" dirty="0" smtClean="0"/>
              <a:t>    // declare several 128-bit vector variables</a:t>
            </a:r>
          </a:p>
          <a:p>
            <a:pPr>
              <a:buNone/>
            </a:pPr>
            <a:r>
              <a:rPr lang="en-US" sz="1400" dirty="0" smtClean="0"/>
              <a:t>    __m128d c1,c2,a,b1,b2;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972753" y="1600200"/>
            <a:ext cx="4038600" cy="463167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400" i="1" dirty="0" smtClean="0"/>
              <a:t> // Initialize A, B, C for example</a:t>
            </a:r>
          </a:p>
          <a:p>
            <a:pPr>
              <a:buNone/>
            </a:pPr>
            <a:r>
              <a:rPr lang="en-US" sz="1400" dirty="0" smtClean="0"/>
              <a:t> </a:t>
            </a:r>
            <a:r>
              <a:rPr lang="en-US" sz="1400" i="1" dirty="0" smtClean="0"/>
              <a:t>/* A =                           (note column order!)  </a:t>
            </a:r>
          </a:p>
          <a:p>
            <a:pPr>
              <a:buNone/>
            </a:pPr>
            <a:r>
              <a:rPr lang="en-US" sz="1400" i="1" dirty="0" smtClean="0"/>
              <a:t>       1 0</a:t>
            </a:r>
          </a:p>
          <a:p>
            <a:pPr>
              <a:buNone/>
            </a:pPr>
            <a:r>
              <a:rPr lang="en-US" sz="1400" i="1" dirty="0" smtClean="0"/>
              <a:t>       0 1</a:t>
            </a:r>
          </a:p>
          <a:p>
            <a:pPr>
              <a:buNone/>
            </a:pPr>
            <a:r>
              <a:rPr lang="en-US" sz="1400" i="1" dirty="0" smtClean="0"/>
              <a:t>     */</a:t>
            </a:r>
          </a:p>
          <a:p>
            <a:pPr>
              <a:buNone/>
            </a:pPr>
            <a:r>
              <a:rPr lang="en-US" sz="1400" dirty="0" smtClean="0"/>
              <a:t>    A[0] = 1.0; A[1] = 0.0;  A[2] = 0.0;  A[3] = 1.0;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i="1" dirty="0" smtClean="0"/>
              <a:t>/* B =                              (note column order!)</a:t>
            </a:r>
          </a:p>
          <a:p>
            <a:pPr>
              <a:buNone/>
            </a:pPr>
            <a:r>
              <a:rPr lang="en-US" sz="1400" i="1" dirty="0" smtClean="0"/>
              <a:t>       1 3</a:t>
            </a:r>
          </a:p>
          <a:p>
            <a:pPr>
              <a:buNone/>
            </a:pPr>
            <a:r>
              <a:rPr lang="en-US" sz="1400" i="1" dirty="0" smtClean="0"/>
              <a:t>       2 4</a:t>
            </a:r>
          </a:p>
          <a:p>
            <a:pPr>
              <a:buNone/>
            </a:pPr>
            <a:r>
              <a:rPr lang="en-US" sz="1400" i="1" dirty="0" smtClean="0"/>
              <a:t>     */</a:t>
            </a:r>
          </a:p>
          <a:p>
            <a:pPr>
              <a:buNone/>
            </a:pPr>
            <a:r>
              <a:rPr lang="en-US" sz="1400" dirty="0" smtClean="0"/>
              <a:t>    B[0] = 1.0;  B[1] = 2.0;  B[2] = 3.0;  B[3] = 4.0;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i="1" dirty="0" smtClean="0"/>
              <a:t> /* C =                             (note column order!)</a:t>
            </a:r>
          </a:p>
          <a:p>
            <a:pPr>
              <a:buNone/>
            </a:pPr>
            <a:r>
              <a:rPr lang="en-US" sz="1400" i="1" dirty="0" smtClean="0"/>
              <a:t>       0 0</a:t>
            </a:r>
          </a:p>
          <a:p>
            <a:pPr>
              <a:buNone/>
            </a:pPr>
            <a:r>
              <a:rPr lang="en-US" sz="1400" i="1" dirty="0" smtClean="0"/>
              <a:t>       0 0</a:t>
            </a:r>
          </a:p>
          <a:p>
            <a:pPr>
              <a:buNone/>
            </a:pPr>
            <a:r>
              <a:rPr lang="en-US" sz="1400" i="1" dirty="0" smtClean="0"/>
              <a:t>     */</a:t>
            </a:r>
          </a:p>
          <a:p>
            <a:pPr>
              <a:buNone/>
            </a:pPr>
            <a:r>
              <a:rPr lang="en-US" sz="1400" dirty="0" smtClean="0"/>
              <a:t>    C[0] = 0.0; C[1] = 0.0;  C[2] = 0.0; C[3] = 0.0;</a:t>
            </a:r>
          </a:p>
          <a:p>
            <a:pPr>
              <a:buNone/>
            </a:pPr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939E-DD18-5D4B-B995-0A11C9A9A636}" type="datetime1">
              <a:rPr lang="en-US" smtClean="0"/>
              <a:t>10/20/13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16200000" flipH="1">
            <a:off x="2072590" y="3909861"/>
            <a:ext cx="4712825" cy="209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003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Races and Synchronization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Two memory accesses form a </a:t>
            </a:r>
            <a:r>
              <a:rPr lang="en-US" i="1" dirty="0" smtClean="0">
                <a:solidFill>
                  <a:srgbClr val="3366FF"/>
                </a:solidFill>
              </a:rPr>
              <a:t>data race </a:t>
            </a:r>
            <a:r>
              <a:rPr lang="en-US" dirty="0" smtClean="0"/>
              <a:t>if from different threads to same location, and at least one is a write, and they occur one after another</a:t>
            </a:r>
          </a:p>
          <a:p>
            <a:r>
              <a:rPr lang="en-US" dirty="0" smtClean="0"/>
              <a:t>If there is a data race, result of program can vary depending on chance (which thread first?)</a:t>
            </a:r>
          </a:p>
          <a:p>
            <a:r>
              <a:rPr lang="en-US" dirty="0" smtClean="0"/>
              <a:t>Avoid data races by synchronizing writing and reading to get deterministic behavior</a:t>
            </a:r>
          </a:p>
          <a:p>
            <a:r>
              <a:rPr lang="en-US" dirty="0" smtClean="0"/>
              <a:t>Synchronization done by user-level routines that rely on hardware synchronization instructions</a:t>
            </a:r>
          </a:p>
          <a:p>
            <a:r>
              <a:rPr lang="en-US" dirty="0" smtClean="0"/>
              <a:t>(more later)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D842-4003-3549-930A-F336DE53C981}" type="datetime1">
              <a:rPr lang="en-US" smtClean="0"/>
              <a:pPr/>
              <a:t>10/20/13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256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Controlling Sharing of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Variables declared outside parallel block are shared by default.</a:t>
            </a:r>
          </a:p>
          <a:p>
            <a:r>
              <a:rPr lang="en-US" dirty="0" err="1" smtClean="0"/>
              <a:t>private(</a:t>
            </a:r>
            <a:r>
              <a:rPr lang="en-US" i="1" dirty="0" err="1" smtClean="0"/>
              <a:t>x</a:t>
            </a:r>
            <a:r>
              <a:rPr lang="en-US" dirty="0" smtClean="0"/>
              <a:t>) statement makes new private version of variable </a:t>
            </a:r>
            <a:r>
              <a:rPr lang="en-US" i="1" dirty="0" err="1" smtClean="0"/>
              <a:t>x</a:t>
            </a:r>
            <a:r>
              <a:rPr lang="en-US" dirty="0" smtClean="0"/>
              <a:t> for each thread.</a:t>
            </a:r>
            <a:endParaRPr lang="en-US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en-US" sz="2400" b="1" dirty="0" err="1" smtClean="0">
                <a:latin typeface="Courier"/>
                <a:cs typeface="Courier"/>
              </a:rPr>
              <a:t>int</a:t>
            </a:r>
            <a:r>
              <a:rPr lang="en-US" sz="2400" b="1" dirty="0" smtClean="0">
                <a:latin typeface="Courier"/>
                <a:cs typeface="Courier"/>
              </a:rPr>
              <a:t> </a:t>
            </a:r>
            <a:r>
              <a:rPr lang="en-US" sz="2400" b="1" dirty="0" err="1" smtClean="0">
                <a:latin typeface="Courier"/>
                <a:cs typeface="Courier"/>
              </a:rPr>
              <a:t>i</a:t>
            </a:r>
            <a:r>
              <a:rPr lang="en-US" sz="2400" b="1" dirty="0" smtClean="0">
                <a:latin typeface="Courier"/>
                <a:cs typeface="Courier"/>
              </a:rPr>
              <a:t>, temp, A[], B[];</a:t>
            </a:r>
          </a:p>
          <a:p>
            <a:pPr>
              <a:buNone/>
            </a:pPr>
            <a:r>
              <a:rPr lang="en-US" sz="2400" b="1" dirty="0" smtClean="0">
                <a:latin typeface="Courier"/>
                <a:cs typeface="Courier"/>
              </a:rPr>
              <a:t>#</a:t>
            </a:r>
            <a:r>
              <a:rPr lang="en-US" sz="2400" b="1" dirty="0" err="1" smtClean="0">
                <a:latin typeface="Courier"/>
                <a:cs typeface="Courier"/>
              </a:rPr>
              <a:t>pragma</a:t>
            </a:r>
            <a:r>
              <a:rPr lang="en-US" sz="2400" b="1" dirty="0" smtClean="0">
                <a:latin typeface="Courier"/>
                <a:cs typeface="Courier"/>
              </a:rPr>
              <a:t> </a:t>
            </a:r>
            <a:r>
              <a:rPr lang="en-US" sz="2400" b="1" dirty="0" err="1" smtClean="0">
                <a:latin typeface="Courier"/>
                <a:cs typeface="Courier"/>
              </a:rPr>
              <a:t>omp</a:t>
            </a:r>
            <a:r>
              <a:rPr lang="en-US" sz="2400" b="1" dirty="0" smtClean="0">
                <a:latin typeface="Courier"/>
                <a:cs typeface="Courier"/>
              </a:rPr>
              <a:t> parallel for </a:t>
            </a:r>
            <a:r>
              <a:rPr lang="en-US" sz="2400" b="1" dirty="0" err="1" smtClean="0">
                <a:latin typeface="Courier"/>
                <a:cs typeface="Courier"/>
              </a:rPr>
              <a:t>private(temp</a:t>
            </a:r>
            <a:r>
              <a:rPr lang="en-US" sz="2400" b="1" dirty="0" smtClean="0">
                <a:latin typeface="Courier"/>
                <a:cs typeface="Courier"/>
              </a:rPr>
              <a:t>)</a:t>
            </a:r>
          </a:p>
          <a:p>
            <a:pPr>
              <a:buNone/>
            </a:pPr>
            <a:r>
              <a:rPr lang="en-US" sz="2400" b="1" dirty="0" smtClean="0">
                <a:latin typeface="Courier"/>
                <a:cs typeface="Courier"/>
              </a:rPr>
              <a:t>for (</a:t>
            </a:r>
            <a:r>
              <a:rPr lang="en-US" sz="2400" b="1" dirty="0" err="1" smtClean="0">
                <a:latin typeface="Courier"/>
                <a:cs typeface="Courier"/>
              </a:rPr>
              <a:t>i</a:t>
            </a:r>
            <a:r>
              <a:rPr lang="en-US" sz="2400" b="1" dirty="0" smtClean="0">
                <a:latin typeface="Courier"/>
                <a:cs typeface="Courier"/>
              </a:rPr>
              <a:t>=0; </a:t>
            </a:r>
            <a:r>
              <a:rPr lang="en-US" sz="2400" b="1" dirty="0" err="1" smtClean="0">
                <a:latin typeface="Courier"/>
                <a:cs typeface="Courier"/>
              </a:rPr>
              <a:t>i</a:t>
            </a:r>
            <a:r>
              <a:rPr lang="en-US" sz="2400" b="1" dirty="0" smtClean="0">
                <a:latin typeface="Courier"/>
                <a:cs typeface="Courier"/>
              </a:rPr>
              <a:t>&lt;N; </a:t>
            </a:r>
            <a:r>
              <a:rPr lang="en-US" sz="2400" b="1" dirty="0" err="1" smtClean="0">
                <a:latin typeface="Courier"/>
                <a:cs typeface="Courier"/>
              </a:rPr>
              <a:t>i</a:t>
            </a:r>
            <a:r>
              <a:rPr lang="en-US" sz="2400" b="1" dirty="0" smtClean="0">
                <a:latin typeface="Courier"/>
                <a:cs typeface="Courier"/>
              </a:rPr>
              <a:t>++)</a:t>
            </a:r>
          </a:p>
          <a:p>
            <a:pPr>
              <a:buNone/>
            </a:pPr>
            <a:r>
              <a:rPr lang="en-US" sz="2400" b="1" dirty="0" smtClean="0">
                <a:latin typeface="Courier"/>
                <a:cs typeface="Courier"/>
              </a:rPr>
              <a:t>{	temp = </a:t>
            </a:r>
            <a:r>
              <a:rPr lang="en-US" sz="2400" b="1" dirty="0" err="1" smtClean="0">
                <a:latin typeface="Courier"/>
                <a:cs typeface="Courier"/>
              </a:rPr>
              <a:t>A[i</a:t>
            </a:r>
            <a:r>
              <a:rPr lang="en-US" sz="2400" b="1" dirty="0" smtClean="0">
                <a:latin typeface="Courier"/>
                <a:cs typeface="Courier"/>
              </a:rPr>
              <a:t>]; </a:t>
            </a:r>
            <a:r>
              <a:rPr lang="en-US" sz="2400" b="1" dirty="0" err="1" smtClean="0">
                <a:latin typeface="Courier"/>
                <a:cs typeface="Courier"/>
              </a:rPr>
              <a:t>A[i</a:t>
            </a:r>
            <a:r>
              <a:rPr lang="en-US" sz="2400" b="1" dirty="0" smtClean="0">
                <a:latin typeface="Courier"/>
                <a:cs typeface="Courier"/>
              </a:rPr>
              <a:t>] = </a:t>
            </a:r>
            <a:r>
              <a:rPr lang="en-US" sz="2400" b="1" dirty="0" err="1" smtClean="0">
                <a:latin typeface="Courier"/>
                <a:cs typeface="Courier"/>
              </a:rPr>
              <a:t>B[i</a:t>
            </a:r>
            <a:r>
              <a:rPr lang="en-US" sz="2400" b="1" dirty="0" smtClean="0">
                <a:latin typeface="Courier"/>
                <a:cs typeface="Courier"/>
              </a:rPr>
              <a:t>]; </a:t>
            </a:r>
            <a:r>
              <a:rPr lang="en-US" sz="2400" b="1" dirty="0" err="1" smtClean="0">
                <a:latin typeface="Courier"/>
                <a:cs typeface="Courier"/>
              </a:rPr>
              <a:t>B[i</a:t>
            </a:r>
            <a:r>
              <a:rPr lang="en-US" sz="2400" b="1" dirty="0" smtClean="0">
                <a:latin typeface="Courier"/>
                <a:cs typeface="Courier"/>
              </a:rPr>
              <a:t>] = temp; }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C4243-2450-0941-8DCC-0D68BAD5C9A5}" type="datetime1">
              <a:rPr lang="en-US" smtClean="0"/>
              <a:pPr/>
              <a:t>10/20/13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231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π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3600" dirty="0" smtClean="0"/>
              <a:t>3.</a:t>
            </a:r>
            <a:br>
              <a:rPr lang="en-US" sz="3600" dirty="0" smtClean="0"/>
            </a:br>
            <a:r>
              <a:rPr lang="en-US" sz="3600" dirty="0" smtClean="0"/>
              <a:t>141592653589793238462643383279502884197169399375105820974944592307816406286208998628034825342117067982148086513282306647093844609550582231725359408128481117450284102…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D6F8-9872-9641-B74B-8506192F1706}" type="datetime1">
              <a:rPr lang="en-US" smtClean="0"/>
              <a:pPr/>
              <a:t>10/20/13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145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Calculating </a:t>
            </a:r>
            <a:r>
              <a:rPr lang="en-US" dirty="0" err="1" smtClean="0"/>
              <a:t>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E273-8338-AB4E-BDB3-FA825F0A172C}" type="datetime1">
              <a:rPr lang="en-US" smtClean="0"/>
              <a:pPr/>
              <a:t>10/20/13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7471"/>
            <a:ext cx="913130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099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Calculation of </a:t>
            </a:r>
            <a:r>
              <a:rPr lang="en-US" dirty="0" err="1" smtClean="0"/>
              <a:t>π</a:t>
            </a:r>
            <a:r>
              <a:rPr lang="en-US" dirty="0" smtClean="0"/>
              <a:t> in C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#include &lt;</a:t>
            </a:r>
            <a:r>
              <a:rPr lang="en-US" b="1" dirty="0" err="1" smtClean="0">
                <a:latin typeface="Courier New"/>
                <a:cs typeface="Courier New"/>
              </a:rPr>
              <a:t>stdio.h</a:t>
            </a:r>
            <a:r>
              <a:rPr lang="en-US" b="1" dirty="0" smtClean="0">
                <a:latin typeface="Courier New"/>
                <a:cs typeface="Courier New"/>
              </a:rPr>
              <a:t>&gt;/* Serial Code */</a:t>
            </a: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static long </a:t>
            </a:r>
            <a:r>
              <a:rPr lang="en-US" b="1" dirty="0" err="1" smtClean="0">
                <a:latin typeface="Courier New"/>
                <a:cs typeface="Courier New"/>
              </a:rPr>
              <a:t>num_steps</a:t>
            </a:r>
            <a:r>
              <a:rPr lang="en-US" b="1" dirty="0" smtClean="0">
                <a:latin typeface="Courier New"/>
                <a:cs typeface="Courier New"/>
              </a:rPr>
              <a:t> = 100000; double step; </a:t>
            </a: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void main () </a:t>
            </a: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{	  int </a:t>
            </a:r>
            <a:r>
              <a:rPr lang="en-US" b="1" dirty="0" err="1" smtClean="0">
                <a:latin typeface="Courier New"/>
                <a:cs typeface="Courier New"/>
              </a:rPr>
              <a:t>i</a:t>
            </a:r>
            <a:r>
              <a:rPr lang="en-US" b="1" dirty="0" smtClean="0">
                <a:latin typeface="Courier New"/>
                <a:cs typeface="Courier New"/>
              </a:rPr>
              <a:t>; 	  double </a:t>
            </a:r>
            <a:r>
              <a:rPr lang="en-US" b="1" dirty="0" err="1" smtClean="0">
                <a:latin typeface="Courier New"/>
                <a:cs typeface="Courier New"/>
              </a:rPr>
              <a:t>x</a:t>
            </a:r>
            <a:r>
              <a:rPr lang="en-US" b="1" dirty="0" smtClean="0">
                <a:latin typeface="Courier New"/>
                <a:cs typeface="Courier New"/>
              </a:rPr>
              <a:t>, pi, sum = 0.0; </a:t>
            </a: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	  step = 1.0/(double) </a:t>
            </a:r>
            <a:r>
              <a:rPr lang="en-US" b="1" dirty="0" err="1" smtClean="0">
                <a:latin typeface="Courier New"/>
                <a:cs typeface="Courier New"/>
              </a:rPr>
              <a:t>num_steps</a:t>
            </a:r>
            <a:r>
              <a:rPr lang="en-US" b="1" dirty="0" smtClean="0">
                <a:latin typeface="Courier New"/>
                <a:cs typeface="Courier New"/>
              </a:rPr>
              <a:t>; </a:t>
            </a: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	  for (</a:t>
            </a:r>
            <a:r>
              <a:rPr lang="en-US" b="1" dirty="0" err="1" smtClean="0">
                <a:latin typeface="Courier New"/>
                <a:cs typeface="Courier New"/>
              </a:rPr>
              <a:t>i</a:t>
            </a:r>
            <a:r>
              <a:rPr lang="en-US" b="1" dirty="0" smtClean="0">
                <a:latin typeface="Courier New"/>
                <a:cs typeface="Courier New"/>
              </a:rPr>
              <a:t>=1;i&lt;= </a:t>
            </a:r>
            <a:r>
              <a:rPr lang="en-US" b="1" dirty="0" err="1" smtClean="0">
                <a:latin typeface="Courier New"/>
                <a:cs typeface="Courier New"/>
              </a:rPr>
              <a:t>num_steps</a:t>
            </a:r>
            <a:r>
              <a:rPr lang="en-US" b="1" dirty="0" smtClean="0">
                <a:latin typeface="Courier New"/>
                <a:cs typeface="Courier New"/>
              </a:rPr>
              <a:t>; </a:t>
            </a:r>
            <a:r>
              <a:rPr lang="en-US" b="1" dirty="0" err="1" smtClean="0">
                <a:latin typeface="Courier New"/>
                <a:cs typeface="Courier New"/>
              </a:rPr>
              <a:t>i</a:t>
            </a:r>
            <a:r>
              <a:rPr lang="en-US" b="1" dirty="0" smtClean="0">
                <a:latin typeface="Courier New"/>
                <a:cs typeface="Courier New"/>
              </a:rPr>
              <a:t>++){ </a:t>
            </a: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		  	</a:t>
            </a:r>
            <a:r>
              <a:rPr lang="en-US" b="1" dirty="0" err="1" smtClean="0">
                <a:latin typeface="Courier New"/>
                <a:cs typeface="Courier New"/>
              </a:rPr>
              <a:t>x</a:t>
            </a:r>
            <a:r>
              <a:rPr lang="en-US" b="1" dirty="0" smtClean="0">
                <a:latin typeface="Courier New"/>
                <a:cs typeface="Courier New"/>
              </a:rPr>
              <a:t> = (i-0.5)*step; </a:t>
            </a: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		  	sum = sum + 4.0/(1.0+x*</a:t>
            </a:r>
            <a:r>
              <a:rPr lang="en-US" b="1" dirty="0" err="1" smtClean="0">
                <a:latin typeface="Courier New"/>
                <a:cs typeface="Courier New"/>
              </a:rPr>
              <a:t>x</a:t>
            </a:r>
            <a:r>
              <a:rPr lang="en-US" b="1" dirty="0" smtClean="0">
                <a:latin typeface="Courier New"/>
                <a:cs typeface="Courier New"/>
              </a:rPr>
              <a:t>); </a:t>
            </a: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	  } </a:t>
            </a: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	  pi = sum/</a:t>
            </a:r>
            <a:r>
              <a:rPr lang="en-US" b="1" dirty="0" err="1" smtClean="0">
                <a:latin typeface="Courier New"/>
                <a:cs typeface="Courier New"/>
              </a:rPr>
              <a:t>num_steps</a:t>
            </a:r>
            <a:r>
              <a:rPr lang="en-US" b="1" dirty="0" smtClean="0">
                <a:latin typeface="Courier New"/>
                <a:cs typeface="Courier New"/>
              </a:rPr>
              <a:t>; </a:t>
            </a: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	  </a:t>
            </a:r>
            <a:r>
              <a:rPr lang="en-US" b="1" dirty="0" err="1" smtClean="0">
                <a:latin typeface="Courier New"/>
                <a:cs typeface="Courier New"/>
              </a:rPr>
              <a:t>printf</a:t>
            </a:r>
            <a:r>
              <a:rPr lang="en-US" b="1" dirty="0" smtClean="0">
                <a:latin typeface="Courier New"/>
                <a:cs typeface="Courier New"/>
              </a:rPr>
              <a:t> ("pi = %6.12f\n", pi);</a:t>
            </a: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}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114B3-F646-7549-9B8F-07B5D0C2B47D}" type="datetime1">
              <a:rPr lang="en-US" smtClean="0"/>
              <a:pPr/>
              <a:t>10/20/13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937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244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OpenMP Version (with bug)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305800" cy="575733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#include &lt;</a:t>
            </a:r>
            <a:r>
              <a:rPr lang="en-US" b="1" dirty="0" err="1" smtClean="0">
                <a:latin typeface="Courier New"/>
                <a:cs typeface="Courier New"/>
              </a:rPr>
              <a:t>omp.h</a:t>
            </a:r>
            <a:r>
              <a:rPr lang="en-US" b="1" dirty="0" smtClean="0">
                <a:latin typeface="Courier New"/>
                <a:cs typeface="Courier New"/>
              </a:rPr>
              <a:t>&gt;</a:t>
            </a: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static long </a:t>
            </a:r>
            <a:r>
              <a:rPr lang="en-US" b="1" dirty="0" err="1" smtClean="0">
                <a:latin typeface="Courier New"/>
                <a:cs typeface="Courier New"/>
              </a:rPr>
              <a:t>num_steps</a:t>
            </a:r>
            <a:r>
              <a:rPr lang="en-US" b="1" dirty="0" smtClean="0">
                <a:latin typeface="Courier New"/>
                <a:cs typeface="Courier New"/>
              </a:rPr>
              <a:t> = 100000; double step; </a:t>
            </a: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#define NUM_THREADS 2 </a:t>
            </a: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void main () </a:t>
            </a: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{	  int </a:t>
            </a:r>
            <a:r>
              <a:rPr lang="en-US" b="1" dirty="0" err="1" smtClean="0">
                <a:latin typeface="Courier New"/>
                <a:cs typeface="Courier New"/>
              </a:rPr>
              <a:t>i</a:t>
            </a:r>
            <a:r>
              <a:rPr lang="en-US" b="1" dirty="0" smtClean="0">
                <a:latin typeface="Courier New"/>
                <a:cs typeface="Courier New"/>
              </a:rPr>
              <a:t>; 	  double  </a:t>
            </a:r>
            <a:r>
              <a:rPr lang="en-US" b="1" dirty="0" err="1" smtClean="0">
                <a:latin typeface="Courier New"/>
                <a:cs typeface="Courier New"/>
              </a:rPr>
              <a:t>x</a:t>
            </a:r>
            <a:r>
              <a:rPr lang="en-US" b="1" dirty="0" smtClean="0">
                <a:latin typeface="Courier New"/>
                <a:cs typeface="Courier New"/>
              </a:rPr>
              <a:t>, pi, </a:t>
            </a:r>
            <a:r>
              <a:rPr lang="en-US" b="1" dirty="0" err="1" smtClean="0">
                <a:latin typeface="Courier New"/>
                <a:cs typeface="Courier New"/>
              </a:rPr>
              <a:t>sum[NUM_THREADS</a:t>
            </a:r>
            <a:r>
              <a:rPr lang="en-US" b="1" dirty="0" smtClean="0">
                <a:latin typeface="Courier New"/>
                <a:cs typeface="Courier New"/>
              </a:rPr>
              <a:t>]; </a:t>
            </a: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	  step = 1.0/(double) </a:t>
            </a:r>
            <a:r>
              <a:rPr lang="en-US" b="1" dirty="0" err="1" smtClean="0">
                <a:latin typeface="Courier New"/>
                <a:cs typeface="Courier New"/>
              </a:rPr>
              <a:t>num_steps</a:t>
            </a:r>
            <a:r>
              <a:rPr lang="en-US" b="1" dirty="0" smtClean="0">
                <a:latin typeface="Courier New"/>
                <a:cs typeface="Courier New"/>
              </a:rPr>
              <a:t>; </a:t>
            </a: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#</a:t>
            </a:r>
            <a:r>
              <a:rPr lang="en-US" b="1" dirty="0" err="1" smtClean="0">
                <a:latin typeface="Courier New"/>
                <a:cs typeface="Courier New"/>
              </a:rPr>
              <a:t>pragma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b="1" dirty="0" err="1" smtClean="0">
                <a:latin typeface="Courier New"/>
                <a:cs typeface="Courier New"/>
              </a:rPr>
              <a:t>omp</a:t>
            </a:r>
            <a:r>
              <a:rPr lang="en-US" b="1" dirty="0" smtClean="0">
                <a:latin typeface="Courier New"/>
                <a:cs typeface="Courier New"/>
              </a:rPr>
              <a:t> parallel private (</a:t>
            </a:r>
            <a:r>
              <a:rPr lang="en-US" b="1" dirty="0" err="1" smtClean="0">
                <a:latin typeface="Courier New"/>
                <a:cs typeface="Courier New"/>
              </a:rPr>
              <a:t>x</a:t>
            </a:r>
            <a:r>
              <a:rPr lang="en-US" b="1" dirty="0" smtClean="0">
                <a:latin typeface="Courier New"/>
                <a:cs typeface="Courier New"/>
              </a:rPr>
              <a:t>)</a:t>
            </a: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{	  int id = </a:t>
            </a:r>
            <a:r>
              <a:rPr lang="en-US" b="1" dirty="0" err="1" smtClean="0">
                <a:latin typeface="Courier New"/>
                <a:cs typeface="Courier New"/>
              </a:rPr>
              <a:t>omp_get_thread_num</a:t>
            </a:r>
            <a:r>
              <a:rPr lang="en-US" b="1" dirty="0" smtClean="0">
                <a:latin typeface="Courier New"/>
                <a:cs typeface="Courier New"/>
              </a:rPr>
              <a:t>(); </a:t>
            </a: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	  for (</a:t>
            </a:r>
            <a:r>
              <a:rPr lang="en-US" b="1" dirty="0" err="1" smtClean="0">
                <a:latin typeface="Courier New"/>
                <a:cs typeface="Courier New"/>
              </a:rPr>
              <a:t>i</a:t>
            </a:r>
            <a:r>
              <a:rPr lang="en-US" b="1" dirty="0" smtClean="0">
                <a:latin typeface="Courier New"/>
                <a:cs typeface="Courier New"/>
              </a:rPr>
              <a:t>=id, </a:t>
            </a:r>
            <a:r>
              <a:rPr lang="en-US" b="1" dirty="0" err="1" smtClean="0">
                <a:latin typeface="Courier New"/>
                <a:cs typeface="Courier New"/>
              </a:rPr>
              <a:t>sum[id</a:t>
            </a:r>
            <a:r>
              <a:rPr lang="en-US" b="1" dirty="0" smtClean="0">
                <a:latin typeface="Courier New"/>
                <a:cs typeface="Courier New"/>
              </a:rPr>
              <a:t>]=0.0; </a:t>
            </a:r>
            <a:r>
              <a:rPr lang="en-US" b="1" dirty="0" err="1" smtClean="0">
                <a:latin typeface="Courier New"/>
                <a:cs typeface="Courier New"/>
              </a:rPr>
              <a:t>i</a:t>
            </a:r>
            <a:r>
              <a:rPr lang="en-US" b="1" dirty="0" smtClean="0">
                <a:latin typeface="Courier New"/>
                <a:cs typeface="Courier New"/>
              </a:rPr>
              <a:t>&lt; </a:t>
            </a:r>
            <a:r>
              <a:rPr lang="en-US" b="1" dirty="0" err="1" smtClean="0">
                <a:latin typeface="Courier New"/>
                <a:cs typeface="Courier New"/>
              </a:rPr>
              <a:t>num_steps</a:t>
            </a:r>
            <a:r>
              <a:rPr lang="en-US" b="1" dirty="0" smtClean="0">
                <a:latin typeface="Courier New"/>
                <a:cs typeface="Courier New"/>
              </a:rPr>
              <a:t>; </a:t>
            </a:r>
            <a:r>
              <a:rPr lang="en-US" b="1" dirty="0" err="1" smtClean="0">
                <a:latin typeface="Courier New"/>
                <a:cs typeface="Courier New"/>
              </a:rPr>
              <a:t>i</a:t>
            </a:r>
            <a:r>
              <a:rPr lang="en-US" b="1" dirty="0" smtClean="0">
                <a:latin typeface="Courier New"/>
                <a:cs typeface="Courier New"/>
              </a:rPr>
              <a:t>=</a:t>
            </a:r>
            <a:r>
              <a:rPr lang="en-US" b="1" dirty="0" err="1" smtClean="0">
                <a:latin typeface="Courier New"/>
                <a:cs typeface="Courier New"/>
              </a:rPr>
              <a:t>i+NUM_THREADS</a:t>
            </a:r>
            <a:r>
              <a:rPr lang="en-US" b="1" dirty="0" smtClean="0">
                <a:latin typeface="Courier New"/>
                <a:cs typeface="Courier New"/>
              </a:rPr>
              <a:t>)</a:t>
            </a: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    { </a:t>
            </a: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		 	 </a:t>
            </a:r>
            <a:r>
              <a:rPr lang="en-US" b="1" dirty="0" err="1" smtClean="0">
                <a:latin typeface="Courier New"/>
                <a:cs typeface="Courier New"/>
              </a:rPr>
              <a:t>x</a:t>
            </a:r>
            <a:r>
              <a:rPr lang="en-US" b="1" dirty="0" smtClean="0">
                <a:latin typeface="Courier New"/>
                <a:cs typeface="Courier New"/>
              </a:rPr>
              <a:t> = (i+0.5)*step; </a:t>
            </a: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		 	 </a:t>
            </a:r>
            <a:r>
              <a:rPr lang="en-US" b="1" dirty="0" err="1" smtClean="0">
                <a:latin typeface="Courier New"/>
                <a:cs typeface="Courier New"/>
              </a:rPr>
              <a:t>sum[id</a:t>
            </a:r>
            <a:r>
              <a:rPr lang="en-US" b="1" dirty="0" smtClean="0">
                <a:latin typeface="Courier New"/>
                <a:cs typeface="Courier New"/>
              </a:rPr>
              <a:t>] += 4.0/(1.0+x*</a:t>
            </a:r>
            <a:r>
              <a:rPr lang="en-US" b="1" dirty="0" err="1" smtClean="0">
                <a:latin typeface="Courier New"/>
                <a:cs typeface="Courier New"/>
              </a:rPr>
              <a:t>x</a:t>
            </a:r>
            <a:r>
              <a:rPr lang="en-US" b="1" dirty="0" smtClean="0">
                <a:latin typeface="Courier New"/>
                <a:cs typeface="Courier New"/>
              </a:rPr>
              <a:t>); </a:t>
            </a: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	  } </a:t>
            </a: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} </a:t>
            </a: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	  </a:t>
            </a:r>
            <a:r>
              <a:rPr lang="en-US" b="1" dirty="0" err="1" smtClean="0">
                <a:latin typeface="Courier New"/>
                <a:cs typeface="Courier New"/>
              </a:rPr>
              <a:t>for(i</a:t>
            </a:r>
            <a:r>
              <a:rPr lang="en-US" b="1" dirty="0" smtClean="0">
                <a:latin typeface="Courier New"/>
                <a:cs typeface="Courier New"/>
              </a:rPr>
              <a:t>=0, pi=0.0; </a:t>
            </a:r>
            <a:r>
              <a:rPr lang="en-US" b="1" dirty="0" err="1" smtClean="0">
                <a:latin typeface="Courier New"/>
                <a:cs typeface="Courier New"/>
              </a:rPr>
              <a:t>i</a:t>
            </a:r>
            <a:r>
              <a:rPr lang="en-US" b="1" dirty="0" smtClean="0">
                <a:latin typeface="Courier New"/>
                <a:cs typeface="Courier New"/>
              </a:rPr>
              <a:t>&lt;NUM_THREADS; </a:t>
            </a:r>
            <a:r>
              <a:rPr lang="en-US" b="1" dirty="0" err="1" smtClean="0">
                <a:latin typeface="Courier New"/>
                <a:cs typeface="Courier New"/>
              </a:rPr>
              <a:t>i</a:t>
            </a:r>
            <a:r>
              <a:rPr lang="en-US" b="1" dirty="0" smtClean="0">
                <a:latin typeface="Courier New"/>
                <a:cs typeface="Courier New"/>
              </a:rPr>
              <a:t>++)</a:t>
            </a: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			pi += </a:t>
            </a:r>
            <a:r>
              <a:rPr lang="en-US" b="1" dirty="0" err="1" smtClean="0">
                <a:latin typeface="Courier New"/>
                <a:cs typeface="Courier New"/>
              </a:rPr>
              <a:t>sum[i</a:t>
            </a:r>
            <a:r>
              <a:rPr lang="en-US" b="1" dirty="0" smtClean="0">
                <a:latin typeface="Courier New"/>
                <a:cs typeface="Courier New"/>
              </a:rPr>
              <a:t>] ; </a:t>
            </a: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	</a:t>
            </a:r>
            <a:r>
              <a:rPr lang="en-US" b="1" dirty="0" err="1" smtClean="0">
                <a:latin typeface="Courier New"/>
                <a:cs typeface="Courier New"/>
              </a:rPr>
              <a:t>printf</a:t>
            </a:r>
            <a:r>
              <a:rPr lang="en-US" b="1" dirty="0" smtClean="0">
                <a:latin typeface="Courier New"/>
                <a:cs typeface="Courier New"/>
              </a:rPr>
              <a:t> ("pi = %6.12f\n", pi  / </a:t>
            </a:r>
            <a:r>
              <a:rPr lang="en-US" b="1" dirty="0" err="1" smtClean="0">
                <a:latin typeface="Courier New"/>
                <a:cs typeface="Courier New"/>
              </a:rPr>
              <a:t>num_steps</a:t>
            </a:r>
            <a:r>
              <a:rPr lang="en-US" b="1" dirty="0" smtClean="0">
                <a:latin typeface="Courier New"/>
                <a:cs typeface="Courier New"/>
              </a:rPr>
              <a:t>);</a:t>
            </a: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}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FF76-BA40-2F43-80ED-E5583C3BACD7}" type="datetime1">
              <a:rPr lang="en-US" smtClean="0"/>
              <a:pPr/>
              <a:t>10/20/13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291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with NUM_THREADS = 1 multiple times</a:t>
            </a:r>
          </a:p>
          <a:p>
            <a:r>
              <a:rPr lang="en-US" dirty="0" smtClean="0"/>
              <a:t>Run with NUM_THREADS = 2 multiple times</a:t>
            </a:r>
          </a:p>
          <a:p>
            <a:r>
              <a:rPr lang="en-US" dirty="0" smtClean="0"/>
              <a:t>What happens?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6AAA8-96BB-A04B-853F-BCA3CD1307CB}" type="datetime1">
              <a:rPr lang="en-US" smtClean="0"/>
              <a:pPr/>
              <a:t>10/20/13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51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244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OpenMP Version (with bug)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4267"/>
            <a:ext cx="8229600" cy="575733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#include &lt;</a:t>
            </a:r>
            <a:r>
              <a:rPr lang="en-US" b="1" dirty="0" err="1" smtClean="0">
                <a:latin typeface="Courier New"/>
                <a:cs typeface="Courier New"/>
              </a:rPr>
              <a:t>omp.h</a:t>
            </a:r>
            <a:r>
              <a:rPr lang="en-US" b="1" dirty="0" smtClean="0">
                <a:latin typeface="Courier New"/>
                <a:cs typeface="Courier New"/>
              </a:rPr>
              <a:t>&gt;</a:t>
            </a: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static long </a:t>
            </a:r>
            <a:r>
              <a:rPr lang="en-US" b="1" dirty="0" err="1" smtClean="0">
                <a:latin typeface="Courier New"/>
                <a:cs typeface="Courier New"/>
              </a:rPr>
              <a:t>num_steps</a:t>
            </a:r>
            <a:r>
              <a:rPr lang="en-US" b="1" dirty="0" smtClean="0">
                <a:latin typeface="Courier New"/>
                <a:cs typeface="Courier New"/>
              </a:rPr>
              <a:t> = 100000; double step; </a:t>
            </a: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#define NUM_THREADS 2 </a:t>
            </a: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void main () </a:t>
            </a: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{	  int </a:t>
            </a:r>
            <a:r>
              <a:rPr lang="en-US" b="1" dirty="0" err="1" smtClean="0">
                <a:latin typeface="Courier New"/>
                <a:cs typeface="Courier New"/>
              </a:rPr>
              <a:t>i</a:t>
            </a:r>
            <a:r>
              <a:rPr lang="en-US" b="1" dirty="0" smtClean="0">
                <a:latin typeface="Courier New"/>
                <a:cs typeface="Courier New"/>
              </a:rPr>
              <a:t>; 	  double  </a:t>
            </a:r>
            <a:r>
              <a:rPr lang="en-US" b="1" dirty="0" err="1" smtClean="0">
                <a:latin typeface="Courier New"/>
                <a:cs typeface="Courier New"/>
              </a:rPr>
              <a:t>x</a:t>
            </a:r>
            <a:r>
              <a:rPr lang="en-US" b="1" dirty="0" smtClean="0">
                <a:latin typeface="Courier New"/>
                <a:cs typeface="Courier New"/>
              </a:rPr>
              <a:t>, pi, </a:t>
            </a:r>
            <a:r>
              <a:rPr lang="en-US" b="1" dirty="0" err="1" smtClean="0">
                <a:latin typeface="Courier New"/>
                <a:cs typeface="Courier New"/>
              </a:rPr>
              <a:t>sum[NUM_THREADS</a:t>
            </a:r>
            <a:r>
              <a:rPr lang="en-US" b="1" dirty="0" smtClean="0">
                <a:latin typeface="Courier New"/>
                <a:cs typeface="Courier New"/>
              </a:rPr>
              <a:t>]; </a:t>
            </a: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	  step = 1.0/(double) </a:t>
            </a:r>
            <a:r>
              <a:rPr lang="en-US" b="1" dirty="0" err="1" smtClean="0">
                <a:latin typeface="Courier New"/>
                <a:cs typeface="Courier New"/>
              </a:rPr>
              <a:t>num_steps</a:t>
            </a:r>
            <a:r>
              <a:rPr lang="en-US" b="1" dirty="0" smtClean="0">
                <a:latin typeface="Courier New"/>
                <a:cs typeface="Courier New"/>
              </a:rPr>
              <a:t>; </a:t>
            </a: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#</a:t>
            </a:r>
            <a:r>
              <a:rPr lang="en-US" b="1" dirty="0" err="1" smtClean="0">
                <a:latin typeface="Courier New"/>
                <a:cs typeface="Courier New"/>
              </a:rPr>
              <a:t>pragma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b="1" dirty="0" err="1" smtClean="0">
                <a:latin typeface="Courier New"/>
                <a:cs typeface="Courier New"/>
              </a:rPr>
              <a:t>omp</a:t>
            </a:r>
            <a:r>
              <a:rPr lang="en-US" b="1" dirty="0" smtClean="0">
                <a:latin typeface="Courier New"/>
                <a:cs typeface="Courier New"/>
              </a:rPr>
              <a:t> parallel private (</a:t>
            </a:r>
            <a:r>
              <a:rPr lang="en-US" b="1" dirty="0" err="1" smtClean="0">
                <a:latin typeface="Courier New"/>
                <a:cs typeface="Courier New"/>
              </a:rPr>
              <a:t>x</a:t>
            </a:r>
            <a:r>
              <a:rPr lang="en-US" b="1" dirty="0" smtClean="0">
                <a:latin typeface="Courier New"/>
                <a:cs typeface="Courier New"/>
              </a:rPr>
              <a:t>)</a:t>
            </a: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{	  int id = </a:t>
            </a:r>
            <a:r>
              <a:rPr lang="en-US" b="1" dirty="0" err="1" smtClean="0">
                <a:latin typeface="Courier New"/>
                <a:cs typeface="Courier New"/>
              </a:rPr>
              <a:t>omp_get_thread_num</a:t>
            </a:r>
            <a:r>
              <a:rPr lang="en-US" b="1" dirty="0" smtClean="0">
                <a:latin typeface="Courier New"/>
                <a:cs typeface="Courier New"/>
              </a:rPr>
              <a:t>(); </a:t>
            </a: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	  for (</a:t>
            </a:r>
            <a:r>
              <a:rPr lang="en-US" b="1" dirty="0" err="1" smtClean="0">
                <a:latin typeface="Courier New"/>
                <a:cs typeface="Courier New"/>
              </a:rPr>
              <a:t>i</a:t>
            </a:r>
            <a:r>
              <a:rPr lang="en-US" b="1" dirty="0" smtClean="0">
                <a:latin typeface="Courier New"/>
                <a:cs typeface="Courier New"/>
              </a:rPr>
              <a:t>=id, </a:t>
            </a:r>
            <a:r>
              <a:rPr lang="en-US" b="1" dirty="0" err="1" smtClean="0">
                <a:latin typeface="Courier New"/>
                <a:cs typeface="Courier New"/>
              </a:rPr>
              <a:t>sum[id</a:t>
            </a:r>
            <a:r>
              <a:rPr lang="en-US" b="1" dirty="0" smtClean="0">
                <a:latin typeface="Courier New"/>
                <a:cs typeface="Courier New"/>
              </a:rPr>
              <a:t>]=0.0; </a:t>
            </a:r>
            <a:r>
              <a:rPr lang="en-US" b="1" dirty="0" err="1" smtClean="0">
                <a:latin typeface="Courier New"/>
                <a:cs typeface="Courier New"/>
              </a:rPr>
              <a:t>i</a:t>
            </a:r>
            <a:r>
              <a:rPr lang="en-US" b="1" dirty="0" smtClean="0">
                <a:latin typeface="Courier New"/>
                <a:cs typeface="Courier New"/>
              </a:rPr>
              <a:t>&lt; </a:t>
            </a:r>
            <a:r>
              <a:rPr lang="en-US" b="1" dirty="0" err="1" smtClean="0">
                <a:latin typeface="Courier New"/>
                <a:cs typeface="Courier New"/>
              </a:rPr>
              <a:t>num_steps</a:t>
            </a:r>
            <a:r>
              <a:rPr lang="en-US" b="1" dirty="0" smtClean="0">
                <a:latin typeface="Courier New"/>
                <a:cs typeface="Courier New"/>
              </a:rPr>
              <a:t>; </a:t>
            </a:r>
            <a:r>
              <a:rPr lang="en-US" b="1" dirty="0" err="1" smtClean="0">
                <a:latin typeface="Courier New"/>
                <a:cs typeface="Courier New"/>
              </a:rPr>
              <a:t>i</a:t>
            </a:r>
            <a:r>
              <a:rPr lang="en-US" b="1" dirty="0" smtClean="0">
                <a:latin typeface="Courier New"/>
                <a:cs typeface="Courier New"/>
              </a:rPr>
              <a:t>=</a:t>
            </a:r>
            <a:r>
              <a:rPr lang="en-US" b="1" dirty="0" err="1" smtClean="0">
                <a:latin typeface="Courier New"/>
                <a:cs typeface="Courier New"/>
              </a:rPr>
              <a:t>i+NUM_THREADS</a:t>
            </a:r>
            <a:r>
              <a:rPr lang="en-US" b="1" dirty="0" smtClean="0">
                <a:latin typeface="Courier New"/>
                <a:cs typeface="Courier New"/>
              </a:rPr>
              <a:t>)</a:t>
            </a: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	  { </a:t>
            </a: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		 	 </a:t>
            </a:r>
            <a:r>
              <a:rPr lang="en-US" b="1" dirty="0" err="1" smtClean="0">
                <a:latin typeface="Courier New"/>
                <a:cs typeface="Courier New"/>
              </a:rPr>
              <a:t>x</a:t>
            </a:r>
            <a:r>
              <a:rPr lang="en-US" b="1" dirty="0" smtClean="0">
                <a:latin typeface="Courier New"/>
                <a:cs typeface="Courier New"/>
              </a:rPr>
              <a:t> = (i+0.5)*step; </a:t>
            </a: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		 	 </a:t>
            </a:r>
            <a:r>
              <a:rPr lang="en-US" b="1" dirty="0" err="1" smtClean="0">
                <a:latin typeface="Courier New"/>
                <a:cs typeface="Courier New"/>
              </a:rPr>
              <a:t>sum[id</a:t>
            </a:r>
            <a:r>
              <a:rPr lang="en-US" b="1" dirty="0" smtClean="0">
                <a:latin typeface="Courier New"/>
                <a:cs typeface="Courier New"/>
              </a:rPr>
              <a:t>] += 4.0/(1.0+x*</a:t>
            </a:r>
            <a:r>
              <a:rPr lang="en-US" b="1" dirty="0" err="1" smtClean="0">
                <a:latin typeface="Courier New"/>
                <a:cs typeface="Courier New"/>
              </a:rPr>
              <a:t>x</a:t>
            </a:r>
            <a:r>
              <a:rPr lang="en-US" b="1" dirty="0" smtClean="0">
                <a:latin typeface="Courier New"/>
                <a:cs typeface="Courier New"/>
              </a:rPr>
              <a:t>); </a:t>
            </a: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	  } </a:t>
            </a: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} </a:t>
            </a: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	  </a:t>
            </a:r>
            <a:r>
              <a:rPr lang="en-US" b="1" dirty="0" err="1" smtClean="0">
                <a:latin typeface="Courier New"/>
                <a:cs typeface="Courier New"/>
              </a:rPr>
              <a:t>for(i</a:t>
            </a:r>
            <a:r>
              <a:rPr lang="en-US" b="1" dirty="0" smtClean="0">
                <a:latin typeface="Courier New"/>
                <a:cs typeface="Courier New"/>
              </a:rPr>
              <a:t>=0, pi=0.0; </a:t>
            </a:r>
            <a:r>
              <a:rPr lang="en-US" b="1" dirty="0" err="1" smtClean="0">
                <a:latin typeface="Courier New"/>
                <a:cs typeface="Courier New"/>
              </a:rPr>
              <a:t>i</a:t>
            </a:r>
            <a:r>
              <a:rPr lang="en-US" b="1" dirty="0" smtClean="0">
                <a:latin typeface="Courier New"/>
                <a:cs typeface="Courier New"/>
              </a:rPr>
              <a:t>&lt;NUM_THREADS; </a:t>
            </a:r>
            <a:r>
              <a:rPr lang="en-US" b="1" dirty="0" err="1" smtClean="0">
                <a:latin typeface="Courier New"/>
                <a:cs typeface="Courier New"/>
              </a:rPr>
              <a:t>i</a:t>
            </a:r>
            <a:r>
              <a:rPr lang="en-US" b="1" dirty="0" smtClean="0">
                <a:latin typeface="Courier New"/>
                <a:cs typeface="Courier New"/>
              </a:rPr>
              <a:t>++)</a:t>
            </a: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			pi += </a:t>
            </a:r>
            <a:r>
              <a:rPr lang="en-US" b="1" dirty="0" err="1" smtClean="0">
                <a:latin typeface="Courier New"/>
                <a:cs typeface="Courier New"/>
              </a:rPr>
              <a:t>sum[i</a:t>
            </a:r>
            <a:r>
              <a:rPr lang="en-US" b="1" dirty="0" smtClean="0">
                <a:latin typeface="Courier New"/>
                <a:cs typeface="Courier New"/>
              </a:rPr>
              <a:t>] ; </a:t>
            </a: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	</a:t>
            </a:r>
            <a:r>
              <a:rPr lang="en-US" b="1" dirty="0" err="1" smtClean="0">
                <a:latin typeface="Courier New"/>
                <a:cs typeface="Courier New"/>
              </a:rPr>
              <a:t>printf</a:t>
            </a:r>
            <a:r>
              <a:rPr lang="en-US" b="1" dirty="0" smtClean="0">
                <a:latin typeface="Courier New"/>
                <a:cs typeface="Courier New"/>
              </a:rPr>
              <a:t> ("pi = %6.12f\n", </a:t>
            </a:r>
            <a:r>
              <a:rPr lang="en-US" b="1" dirty="0" smtClean="0">
                <a:latin typeface="Courier New"/>
                <a:cs typeface="Courier New"/>
              </a:rPr>
              <a:t>pi/</a:t>
            </a:r>
            <a:r>
              <a:rPr lang="en-US" b="1" dirty="0" err="1" smtClean="0">
                <a:latin typeface="Courier New"/>
                <a:cs typeface="Courier New"/>
              </a:rPr>
              <a:t>num_steps</a:t>
            </a:r>
            <a:r>
              <a:rPr lang="en-US" b="1" dirty="0" smtClean="0">
                <a:latin typeface="Courier New"/>
                <a:cs typeface="Courier New"/>
              </a:rPr>
              <a:t>);</a:t>
            </a: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}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39683-3844-3548-B1B4-48302A0E3A42}" type="datetime1">
              <a:rPr lang="en-US" smtClean="0"/>
              <a:pPr/>
              <a:t>10/20/13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57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209800" y="3200400"/>
            <a:ext cx="7162800" cy="1289068"/>
            <a:chOff x="2048933" y="829736"/>
            <a:chExt cx="7095067" cy="1107815"/>
          </a:xfrm>
        </p:grpSpPr>
        <p:sp>
          <p:nvSpPr>
            <p:cNvPr id="8" name="TextBox 7"/>
            <p:cNvSpPr txBox="1"/>
            <p:nvPr/>
          </p:nvSpPr>
          <p:spPr>
            <a:xfrm>
              <a:off x="4910667" y="1117599"/>
              <a:ext cx="4233333" cy="819952"/>
            </a:xfrm>
            <a:prstGeom prst="rect">
              <a:avLst/>
            </a:prstGeom>
            <a:noFill/>
            <a:ln w="19050" cmpd="sng">
              <a:solidFill>
                <a:srgbClr val="4F81BD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Note: loop index variable </a:t>
              </a:r>
              <a:r>
                <a:rPr lang="en-US" sz="2800" dirty="0" err="1" smtClean="0">
                  <a:latin typeface="Courier"/>
                  <a:cs typeface="Courier"/>
                </a:rPr>
                <a:t>i</a:t>
              </a:r>
              <a:r>
                <a:rPr lang="en-US" sz="2800" dirty="0" smtClean="0"/>
                <a:t> is shared between threads</a:t>
              </a:r>
              <a:endParaRPr lang="en-US" sz="2800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 rot="10800000">
              <a:off x="2048933" y="829736"/>
              <a:ext cx="2844800" cy="38946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607843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244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OpenMP Version 2 (with bug)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4267"/>
            <a:ext cx="8229600" cy="575733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#include &lt;</a:t>
            </a:r>
            <a:r>
              <a:rPr lang="en-US" b="1" dirty="0" err="1" smtClean="0">
                <a:latin typeface="Courier New"/>
                <a:cs typeface="Courier New"/>
              </a:rPr>
              <a:t>omp.h</a:t>
            </a:r>
            <a:r>
              <a:rPr lang="en-US" b="1" dirty="0" smtClean="0">
                <a:latin typeface="Courier New"/>
                <a:cs typeface="Courier New"/>
              </a:rPr>
              <a:t>&gt;</a:t>
            </a: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static long </a:t>
            </a:r>
            <a:r>
              <a:rPr lang="en-US" b="1" dirty="0" err="1" smtClean="0">
                <a:latin typeface="Courier New"/>
                <a:cs typeface="Courier New"/>
              </a:rPr>
              <a:t>num_steps</a:t>
            </a:r>
            <a:r>
              <a:rPr lang="en-US" b="1" dirty="0" smtClean="0">
                <a:latin typeface="Courier New"/>
                <a:cs typeface="Courier New"/>
              </a:rPr>
              <a:t> = 100000; double step; </a:t>
            </a: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#define NUM_THREADS 2 </a:t>
            </a: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void main () </a:t>
            </a: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{	  int </a:t>
            </a:r>
            <a:r>
              <a:rPr lang="en-US" b="1" dirty="0" err="1" smtClean="0">
                <a:latin typeface="Courier New"/>
                <a:cs typeface="Courier New"/>
              </a:rPr>
              <a:t>i</a:t>
            </a:r>
            <a:r>
              <a:rPr lang="en-US" b="1" dirty="0" smtClean="0">
                <a:latin typeface="Courier New"/>
                <a:cs typeface="Courier New"/>
              </a:rPr>
              <a:t>; 	  double  </a:t>
            </a:r>
            <a:r>
              <a:rPr lang="en-US" b="1" dirty="0" err="1" smtClean="0">
                <a:latin typeface="Courier New"/>
                <a:cs typeface="Courier New"/>
              </a:rPr>
              <a:t>x</a:t>
            </a:r>
            <a:r>
              <a:rPr lang="en-US" b="1" dirty="0" smtClean="0">
                <a:latin typeface="Courier New"/>
                <a:cs typeface="Courier New"/>
              </a:rPr>
              <a:t>, sum, pi=0.0; </a:t>
            </a: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	  step = 1.0/(double) </a:t>
            </a:r>
            <a:r>
              <a:rPr lang="en-US" b="1" dirty="0" err="1" smtClean="0">
                <a:latin typeface="Courier New"/>
                <a:cs typeface="Courier New"/>
              </a:rPr>
              <a:t>num_steps</a:t>
            </a:r>
            <a:r>
              <a:rPr lang="en-US" b="1" dirty="0" smtClean="0">
                <a:latin typeface="Courier New"/>
                <a:cs typeface="Courier New"/>
              </a:rPr>
              <a:t>; </a:t>
            </a: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#</a:t>
            </a:r>
            <a:r>
              <a:rPr lang="en-US" b="1" dirty="0" err="1" smtClean="0">
                <a:latin typeface="Courier New"/>
                <a:cs typeface="Courier New"/>
              </a:rPr>
              <a:t>pragma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b="1" dirty="0" err="1" smtClean="0">
                <a:latin typeface="Courier New"/>
                <a:cs typeface="Courier New"/>
              </a:rPr>
              <a:t>omp</a:t>
            </a:r>
            <a:r>
              <a:rPr lang="en-US" b="1" dirty="0" smtClean="0">
                <a:latin typeface="Courier New"/>
                <a:cs typeface="Courier New"/>
              </a:rPr>
              <a:t> parallel private (</a:t>
            </a:r>
            <a:r>
              <a:rPr lang="en-US" b="1" dirty="0" err="1" smtClean="0">
                <a:latin typeface="Courier New"/>
                <a:cs typeface="Courier New"/>
              </a:rPr>
              <a:t>x</a:t>
            </a:r>
            <a:r>
              <a:rPr lang="en-US" b="1" dirty="0" smtClean="0">
                <a:latin typeface="Courier New"/>
                <a:cs typeface="Courier New"/>
              </a:rPr>
              <a:t>, sum) </a:t>
            </a: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{	  int id = </a:t>
            </a:r>
            <a:r>
              <a:rPr lang="en-US" b="1" dirty="0" err="1" smtClean="0">
                <a:latin typeface="Courier New"/>
                <a:cs typeface="Courier New"/>
              </a:rPr>
              <a:t>omp_get_thread_num</a:t>
            </a:r>
            <a:r>
              <a:rPr lang="en-US" b="1" dirty="0" smtClean="0">
                <a:latin typeface="Courier New"/>
                <a:cs typeface="Courier New"/>
              </a:rPr>
              <a:t>(); </a:t>
            </a: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	  for (</a:t>
            </a:r>
            <a:r>
              <a:rPr lang="en-US" b="1" dirty="0" err="1" smtClean="0">
                <a:latin typeface="Courier New"/>
                <a:cs typeface="Courier New"/>
              </a:rPr>
              <a:t>i</a:t>
            </a:r>
            <a:r>
              <a:rPr lang="en-US" b="1" dirty="0" smtClean="0">
                <a:latin typeface="Courier New"/>
                <a:cs typeface="Courier New"/>
              </a:rPr>
              <a:t>=id, sum=0.0; </a:t>
            </a:r>
            <a:r>
              <a:rPr lang="en-US" b="1" dirty="0" err="1" smtClean="0">
                <a:latin typeface="Courier New"/>
                <a:cs typeface="Courier New"/>
              </a:rPr>
              <a:t>i</a:t>
            </a:r>
            <a:r>
              <a:rPr lang="en-US" b="1" dirty="0" smtClean="0">
                <a:latin typeface="Courier New"/>
                <a:cs typeface="Courier New"/>
              </a:rPr>
              <a:t>&lt; </a:t>
            </a:r>
            <a:r>
              <a:rPr lang="en-US" b="1" dirty="0" err="1" smtClean="0">
                <a:latin typeface="Courier New"/>
                <a:cs typeface="Courier New"/>
              </a:rPr>
              <a:t>num_steps</a:t>
            </a:r>
            <a:r>
              <a:rPr lang="en-US" b="1" dirty="0" smtClean="0">
                <a:latin typeface="Courier New"/>
                <a:cs typeface="Courier New"/>
              </a:rPr>
              <a:t>; </a:t>
            </a:r>
            <a:r>
              <a:rPr lang="en-US" b="1" dirty="0" err="1" smtClean="0">
                <a:latin typeface="Courier New"/>
                <a:cs typeface="Courier New"/>
              </a:rPr>
              <a:t>i</a:t>
            </a:r>
            <a:r>
              <a:rPr lang="en-US" b="1" dirty="0" smtClean="0">
                <a:latin typeface="Courier New"/>
                <a:cs typeface="Courier New"/>
              </a:rPr>
              <a:t>=</a:t>
            </a:r>
            <a:r>
              <a:rPr lang="en-US" b="1" dirty="0" err="1" smtClean="0">
                <a:latin typeface="Courier New"/>
                <a:cs typeface="Courier New"/>
              </a:rPr>
              <a:t>i+</a:t>
            </a:r>
            <a:r>
              <a:rPr lang="en-US" b="1" dirty="0" err="1" smtClean="0">
                <a:latin typeface="Courier New"/>
                <a:cs typeface="Courier New"/>
              </a:rPr>
              <a:t>NUM_THREADS</a:t>
            </a:r>
            <a:r>
              <a:rPr lang="en-US" b="1" dirty="0" smtClean="0">
                <a:latin typeface="Courier New"/>
                <a:cs typeface="Courier New"/>
              </a:rPr>
              <a:t>)</a:t>
            </a:r>
            <a:endParaRPr lang="en-US" b="1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	  { </a:t>
            </a: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		 	 </a:t>
            </a:r>
            <a:r>
              <a:rPr lang="en-US" b="1" dirty="0" err="1" smtClean="0">
                <a:latin typeface="Courier New"/>
                <a:cs typeface="Courier New"/>
              </a:rPr>
              <a:t>x</a:t>
            </a:r>
            <a:r>
              <a:rPr lang="en-US" b="1" dirty="0" smtClean="0">
                <a:latin typeface="Courier New"/>
                <a:cs typeface="Courier New"/>
              </a:rPr>
              <a:t> = (i+0.5)*step; </a:t>
            </a: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		 	 sum += 4.0/(1.0+x*</a:t>
            </a:r>
            <a:r>
              <a:rPr lang="en-US" b="1" dirty="0" err="1" smtClean="0">
                <a:latin typeface="Courier New"/>
                <a:cs typeface="Courier New"/>
              </a:rPr>
              <a:t>x</a:t>
            </a:r>
            <a:r>
              <a:rPr lang="en-US" b="1" dirty="0" smtClean="0">
                <a:latin typeface="Courier New"/>
                <a:cs typeface="Courier New"/>
              </a:rPr>
              <a:t>); </a:t>
            </a: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	  } </a:t>
            </a: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#</a:t>
            </a:r>
            <a:r>
              <a:rPr lang="en-US" b="1" dirty="0" err="1" smtClean="0">
                <a:latin typeface="Courier New"/>
                <a:cs typeface="Courier New"/>
              </a:rPr>
              <a:t>pragma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b="1" dirty="0" err="1" smtClean="0">
                <a:latin typeface="Courier New"/>
                <a:cs typeface="Courier New"/>
              </a:rPr>
              <a:t>omp</a:t>
            </a:r>
            <a:r>
              <a:rPr lang="en-US" b="1" dirty="0" smtClean="0">
                <a:latin typeface="Courier New"/>
                <a:cs typeface="Courier New"/>
              </a:rPr>
              <a:t> critical</a:t>
            </a: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	pi += sum; </a:t>
            </a: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} </a:t>
            </a: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	</a:t>
            </a:r>
            <a:r>
              <a:rPr lang="en-US" b="1" dirty="0" err="1" smtClean="0">
                <a:latin typeface="Courier New"/>
                <a:cs typeface="Courier New"/>
              </a:rPr>
              <a:t>printf</a:t>
            </a:r>
            <a:r>
              <a:rPr lang="en-US" b="1" dirty="0" smtClean="0">
                <a:latin typeface="Courier New"/>
                <a:cs typeface="Courier New"/>
              </a:rPr>
              <a:t> ("pi = %</a:t>
            </a:r>
            <a:r>
              <a:rPr lang="en-US" b="1" dirty="0" smtClean="0">
                <a:latin typeface="Courier New"/>
                <a:cs typeface="Courier New"/>
              </a:rPr>
              <a:t>6.12f\</a:t>
            </a:r>
            <a:r>
              <a:rPr lang="en-US" b="1" dirty="0" smtClean="0">
                <a:latin typeface="Courier New"/>
                <a:cs typeface="Courier New"/>
              </a:rPr>
              <a:t>n”,pi/num_steps);</a:t>
            </a: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}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D2F6B-1711-7649-A142-A1F55F7BECE3}" type="datetime1">
              <a:rPr lang="en-US" smtClean="0"/>
              <a:pPr/>
              <a:t>10/20/13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5903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OpenMP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25780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i="1" dirty="0" smtClean="0">
                <a:solidFill>
                  <a:srgbClr val="3366FF"/>
                </a:solidFill>
              </a:rPr>
              <a:t>Reduction</a:t>
            </a:r>
            <a:r>
              <a:rPr lang="en-US" dirty="0" smtClean="0"/>
              <a:t>: specifies that 1 or more variables that are private to each thread are subject of reduction operation at end of parallel region:</a:t>
            </a:r>
            <a:br>
              <a:rPr lang="en-US" dirty="0" smtClean="0"/>
            </a:br>
            <a:r>
              <a:rPr lang="en-US" dirty="0" err="1" smtClean="0"/>
              <a:t>reduction(operation:var</a:t>
            </a:r>
            <a:r>
              <a:rPr lang="en-US" dirty="0" smtClean="0"/>
              <a:t>) where</a:t>
            </a:r>
          </a:p>
          <a:p>
            <a:pPr lvl="1">
              <a:buClr>
                <a:schemeClr val="tx1"/>
              </a:buClr>
            </a:pPr>
            <a:r>
              <a:rPr lang="en-US" i="1" dirty="0" smtClean="0">
                <a:solidFill>
                  <a:srgbClr val="3366FF"/>
                </a:solidFill>
              </a:rPr>
              <a:t>Operation</a:t>
            </a:r>
            <a:r>
              <a:rPr lang="en-US" dirty="0" smtClean="0"/>
              <a:t>: operator to perform on the variables (</a:t>
            </a:r>
            <a:r>
              <a:rPr lang="en-US" dirty="0" err="1" smtClean="0"/>
              <a:t>var</a:t>
            </a:r>
            <a:r>
              <a:rPr lang="en-US" dirty="0" smtClean="0"/>
              <a:t>) at the end of the parallel region</a:t>
            </a:r>
          </a:p>
          <a:p>
            <a:pPr lvl="1">
              <a:buClr>
                <a:schemeClr val="tx1"/>
              </a:buClr>
            </a:pPr>
            <a:r>
              <a:rPr lang="en-US" i="1" dirty="0" err="1" smtClean="0">
                <a:solidFill>
                  <a:srgbClr val="3366FF"/>
                </a:solidFill>
              </a:rPr>
              <a:t>Var</a:t>
            </a:r>
            <a:r>
              <a:rPr lang="en-US" dirty="0" smtClean="0"/>
              <a:t>: One or more variables on which to perform scalar reduction. </a:t>
            </a:r>
          </a:p>
          <a:p>
            <a:pPr>
              <a:buNone/>
            </a:pPr>
            <a:r>
              <a:rPr lang="en-US" sz="2400" b="1" dirty="0" smtClean="0">
                <a:latin typeface="Courier"/>
                <a:cs typeface="Courier"/>
              </a:rPr>
              <a:t>#</a:t>
            </a:r>
            <a:r>
              <a:rPr lang="en-US" sz="2400" b="1" dirty="0" err="1" smtClean="0">
                <a:latin typeface="Courier"/>
                <a:cs typeface="Courier"/>
              </a:rPr>
              <a:t>pragma</a:t>
            </a:r>
            <a:r>
              <a:rPr lang="en-US" sz="2400" b="1" dirty="0" smtClean="0">
                <a:latin typeface="Courier"/>
                <a:cs typeface="Courier"/>
              </a:rPr>
              <a:t> </a:t>
            </a:r>
            <a:r>
              <a:rPr lang="en-US" sz="2400" b="1" dirty="0" err="1" smtClean="0">
                <a:latin typeface="Courier"/>
                <a:cs typeface="Courier"/>
              </a:rPr>
              <a:t>omp</a:t>
            </a:r>
            <a:r>
              <a:rPr lang="en-US" sz="2400" b="1" dirty="0" smtClean="0">
                <a:latin typeface="Courier"/>
                <a:cs typeface="Courier"/>
              </a:rPr>
              <a:t> for reduction(+ : </a:t>
            </a:r>
            <a:r>
              <a:rPr lang="en-US" sz="2400" b="1" dirty="0" err="1" smtClean="0">
                <a:latin typeface="Courier"/>
                <a:cs typeface="Courier"/>
              </a:rPr>
              <a:t>nSum</a:t>
            </a:r>
            <a:r>
              <a:rPr lang="en-US" sz="2400" b="1" dirty="0" smtClean="0">
                <a:latin typeface="Courier"/>
                <a:cs typeface="Courier"/>
              </a:rPr>
              <a:t>) </a:t>
            </a:r>
            <a:br>
              <a:rPr lang="en-US" sz="2400" b="1" dirty="0" smtClean="0">
                <a:latin typeface="Courier"/>
                <a:cs typeface="Courier"/>
              </a:rPr>
            </a:br>
            <a:r>
              <a:rPr lang="en-US" sz="2400" b="1" dirty="0" smtClean="0">
                <a:latin typeface="Courier"/>
                <a:cs typeface="Courier"/>
              </a:rPr>
              <a:t>for (</a:t>
            </a:r>
            <a:r>
              <a:rPr lang="en-US" sz="2400" b="1" dirty="0" err="1" smtClean="0">
                <a:latin typeface="Courier"/>
                <a:cs typeface="Courier"/>
              </a:rPr>
              <a:t>i</a:t>
            </a:r>
            <a:r>
              <a:rPr lang="en-US" sz="2400" b="1" dirty="0" smtClean="0">
                <a:latin typeface="Courier"/>
                <a:cs typeface="Courier"/>
              </a:rPr>
              <a:t> = START ; </a:t>
            </a:r>
            <a:r>
              <a:rPr lang="en-US" sz="2400" b="1" dirty="0" err="1" smtClean="0">
                <a:latin typeface="Courier"/>
                <a:cs typeface="Courier"/>
              </a:rPr>
              <a:t>i</a:t>
            </a:r>
            <a:r>
              <a:rPr lang="en-US" sz="2400" b="1" dirty="0" smtClean="0">
                <a:latin typeface="Courier"/>
                <a:cs typeface="Courier"/>
              </a:rPr>
              <a:t> &lt;= END ; ++</a:t>
            </a:r>
            <a:r>
              <a:rPr lang="en-US" sz="2400" b="1" dirty="0" err="1" smtClean="0">
                <a:latin typeface="Courier"/>
                <a:cs typeface="Courier"/>
              </a:rPr>
              <a:t>i</a:t>
            </a:r>
            <a:r>
              <a:rPr lang="en-US" sz="2400" b="1" dirty="0" smtClean="0">
                <a:latin typeface="Courier"/>
                <a:cs typeface="Courier"/>
              </a:rPr>
              <a:t>) </a:t>
            </a:r>
            <a:br>
              <a:rPr lang="en-US" sz="2400" b="1" dirty="0" smtClean="0">
                <a:latin typeface="Courier"/>
                <a:cs typeface="Courier"/>
              </a:rPr>
            </a:br>
            <a:r>
              <a:rPr lang="en-US" sz="2400" b="1" dirty="0" smtClean="0">
                <a:latin typeface="Courier"/>
                <a:cs typeface="Courier"/>
              </a:rPr>
              <a:t>		</a:t>
            </a:r>
            <a:r>
              <a:rPr lang="en-US" sz="2400" b="1" dirty="0" err="1" smtClean="0">
                <a:latin typeface="Courier"/>
                <a:cs typeface="Courier"/>
              </a:rPr>
              <a:t>nSum</a:t>
            </a:r>
            <a:r>
              <a:rPr lang="en-US" sz="2400" b="1" dirty="0" smtClean="0">
                <a:latin typeface="Courier"/>
                <a:cs typeface="Courier"/>
              </a:rPr>
              <a:t> += </a:t>
            </a:r>
            <a:r>
              <a:rPr lang="en-US" sz="2400" b="1" dirty="0" err="1" smtClean="0">
                <a:latin typeface="Courier"/>
                <a:cs typeface="Courier"/>
              </a:rPr>
              <a:t>i</a:t>
            </a:r>
            <a:r>
              <a:rPr lang="en-US" sz="2400" b="1" dirty="0" smtClean="0">
                <a:latin typeface="Courier"/>
                <a:cs typeface="Courier"/>
              </a:rPr>
              <a:t>;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49D69-199F-4649-A64B-B540FB0F0B01}" type="datetime1">
              <a:rPr lang="en-US" smtClean="0"/>
              <a:pPr/>
              <a:t>10/20/13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33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2 </a:t>
            </a:r>
            <a:r>
              <a:rPr lang="en-US" dirty="0" err="1" smtClean="0"/>
              <a:t>x</a:t>
            </a:r>
            <a:r>
              <a:rPr lang="en-US" dirty="0" smtClean="0"/>
              <a:t> 2 Matrix Multiply</a:t>
            </a:r>
            <a:br>
              <a:rPr lang="en-US" dirty="0" smtClean="0"/>
            </a:br>
            <a:r>
              <a:rPr lang="en-US" dirty="0" smtClean="0"/>
              <a:t>(Part 2 of 2)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451554" y="1600200"/>
            <a:ext cx="4270022" cy="452596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// used aligned loads to set</a:t>
            </a:r>
          </a:p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    // c1 = [c_11 | c_21]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    c1 = _mm_load_pd(C+0*</a:t>
            </a:r>
            <a:r>
              <a:rPr lang="en-US" sz="1400" dirty="0" err="1" smtClean="0"/>
              <a:t>lda</a:t>
            </a:r>
            <a:r>
              <a:rPr lang="en-US" sz="1400" dirty="0" smtClean="0"/>
              <a:t>);</a:t>
            </a:r>
          </a:p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    // c2 = [c_12 | c_22]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    c2 = _mm_load_pd(C+1*</a:t>
            </a:r>
            <a:r>
              <a:rPr lang="en-US" sz="1400" dirty="0" err="1" smtClean="0"/>
              <a:t>lda</a:t>
            </a:r>
            <a:r>
              <a:rPr lang="en-US" sz="1400" dirty="0" smtClean="0"/>
              <a:t>);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    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    for (</a:t>
            </a:r>
            <a:r>
              <a:rPr lang="en-US" sz="1400" dirty="0" err="1" smtClean="0"/>
              <a:t>i</a:t>
            </a:r>
            <a:r>
              <a:rPr lang="en-US" sz="1400" dirty="0" smtClean="0"/>
              <a:t> = 0; </a:t>
            </a:r>
            <a:r>
              <a:rPr lang="en-US" sz="1400" dirty="0" err="1" smtClean="0"/>
              <a:t>i</a:t>
            </a:r>
            <a:r>
              <a:rPr lang="en-US" sz="1400" dirty="0" smtClean="0"/>
              <a:t> &lt; 2; </a:t>
            </a:r>
            <a:r>
              <a:rPr lang="en-US" sz="1400" dirty="0" err="1" smtClean="0"/>
              <a:t>i</a:t>
            </a:r>
            <a:r>
              <a:rPr lang="en-US" sz="1400" dirty="0" smtClean="0"/>
              <a:t>++) {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	</a:t>
            </a:r>
            <a:r>
              <a:rPr lang="en-US" sz="1400" i="1" dirty="0" smtClean="0"/>
              <a:t>/* a = </a:t>
            </a:r>
          </a:p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	  </a:t>
            </a:r>
            <a:r>
              <a:rPr lang="en-US" sz="1400" i="1" dirty="0" err="1" smtClean="0"/>
              <a:t>i</a:t>
            </a:r>
            <a:r>
              <a:rPr lang="en-US" sz="1400" i="1" dirty="0" smtClean="0"/>
              <a:t> = 0: [a_11 | a_21]</a:t>
            </a:r>
          </a:p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	  </a:t>
            </a:r>
            <a:r>
              <a:rPr lang="en-US" sz="1400" i="1" dirty="0" err="1" smtClean="0"/>
              <a:t>i</a:t>
            </a:r>
            <a:r>
              <a:rPr lang="en-US" sz="1400" i="1" dirty="0" smtClean="0"/>
              <a:t> = 1: [a_12 | a_22]</a:t>
            </a:r>
          </a:p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	 */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	a = _</a:t>
            </a:r>
            <a:r>
              <a:rPr lang="en-US" sz="1400" dirty="0" err="1" smtClean="0"/>
              <a:t>mm_load_pd(A+i</a:t>
            </a:r>
            <a:r>
              <a:rPr lang="en-US" sz="1400" dirty="0" smtClean="0"/>
              <a:t>*</a:t>
            </a:r>
            <a:r>
              <a:rPr lang="en-US" sz="1400" dirty="0" err="1" smtClean="0"/>
              <a:t>lda</a:t>
            </a:r>
            <a:r>
              <a:rPr lang="en-US" sz="1400" dirty="0" smtClean="0"/>
              <a:t>);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	</a:t>
            </a:r>
            <a:r>
              <a:rPr lang="en-US" sz="1400" i="1" dirty="0" smtClean="0"/>
              <a:t>/* b1 = </a:t>
            </a:r>
          </a:p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	  </a:t>
            </a:r>
            <a:r>
              <a:rPr lang="en-US" sz="1400" i="1" dirty="0" err="1" smtClean="0"/>
              <a:t>i</a:t>
            </a:r>
            <a:r>
              <a:rPr lang="en-US" sz="1400" i="1" dirty="0" smtClean="0"/>
              <a:t> = 0: [b_11 | b_11]</a:t>
            </a:r>
          </a:p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	  </a:t>
            </a:r>
            <a:r>
              <a:rPr lang="en-US" sz="1400" i="1" dirty="0" err="1" smtClean="0"/>
              <a:t>i</a:t>
            </a:r>
            <a:r>
              <a:rPr lang="en-US" sz="1400" i="1" dirty="0" smtClean="0"/>
              <a:t> = 1: [b_21 | b_21]</a:t>
            </a:r>
          </a:p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	 */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	b1 = _mm_load1_pd(B+i+0*</a:t>
            </a:r>
            <a:r>
              <a:rPr lang="en-US" sz="1400" dirty="0" err="1" smtClean="0"/>
              <a:t>lda</a:t>
            </a:r>
            <a:r>
              <a:rPr lang="en-US" sz="1400" dirty="0" smtClean="0"/>
              <a:t>);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	</a:t>
            </a:r>
            <a:r>
              <a:rPr lang="en-US" sz="1400" i="1" dirty="0" smtClean="0"/>
              <a:t>/* b2 = </a:t>
            </a:r>
          </a:p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	  </a:t>
            </a:r>
            <a:r>
              <a:rPr lang="en-US" sz="1400" i="1" dirty="0" err="1" smtClean="0"/>
              <a:t>i</a:t>
            </a:r>
            <a:r>
              <a:rPr lang="en-US" sz="1400" i="1" dirty="0" smtClean="0"/>
              <a:t> = 0: [b_12 | b_12]</a:t>
            </a:r>
          </a:p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	  </a:t>
            </a:r>
            <a:r>
              <a:rPr lang="en-US" sz="1400" i="1" dirty="0" err="1" smtClean="0"/>
              <a:t>i</a:t>
            </a:r>
            <a:r>
              <a:rPr lang="en-US" sz="1400" i="1" dirty="0" smtClean="0"/>
              <a:t> = 1: [b_22 | b_22]</a:t>
            </a:r>
          </a:p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	 */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	b2 = _mm_load1_pd(B+i+1*</a:t>
            </a:r>
            <a:r>
              <a:rPr lang="en-US" sz="1400" dirty="0" err="1" smtClean="0"/>
              <a:t>lda</a:t>
            </a:r>
            <a:r>
              <a:rPr lang="en-US" sz="1400" dirty="0" smtClean="0"/>
              <a:t>);</a:t>
            </a:r>
          </a:p>
          <a:p>
            <a:pPr>
              <a:lnSpc>
                <a:spcPct val="85000"/>
              </a:lnSpc>
              <a:buNone/>
            </a:pPr>
            <a:r>
              <a:rPr lang="en-US" sz="1400" dirty="0" smtClean="0"/>
              <a:t>	</a:t>
            </a:r>
          </a:p>
          <a:p>
            <a:pPr>
              <a:lnSpc>
                <a:spcPct val="85000"/>
              </a:lnSpc>
              <a:buNone/>
            </a:pPr>
            <a:endParaRPr lang="en-US" sz="1400" dirty="0" smtClean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17911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  <a:buNone/>
            </a:pPr>
            <a:r>
              <a:rPr lang="en-US" sz="2240" i="1" dirty="0" smtClean="0"/>
              <a:t>        /* c1 = </a:t>
            </a:r>
          </a:p>
          <a:p>
            <a:pPr>
              <a:lnSpc>
                <a:spcPct val="110000"/>
              </a:lnSpc>
              <a:buNone/>
            </a:pPr>
            <a:r>
              <a:rPr lang="en-US" sz="2240" i="1" dirty="0" smtClean="0"/>
              <a:t>	  </a:t>
            </a:r>
            <a:r>
              <a:rPr lang="en-US" sz="2240" i="1" dirty="0" err="1" smtClean="0"/>
              <a:t>i</a:t>
            </a:r>
            <a:r>
              <a:rPr lang="en-US" sz="2240" i="1" dirty="0" smtClean="0"/>
              <a:t> = 0: [c_11 + a_11*b_11 | c_21 + a_21*b_11]</a:t>
            </a:r>
          </a:p>
          <a:p>
            <a:pPr>
              <a:lnSpc>
                <a:spcPct val="110000"/>
              </a:lnSpc>
              <a:buNone/>
            </a:pPr>
            <a:r>
              <a:rPr lang="en-US" sz="2240" i="1" dirty="0" smtClean="0"/>
              <a:t>	  </a:t>
            </a:r>
            <a:r>
              <a:rPr lang="en-US" sz="2240" i="1" dirty="0" err="1" smtClean="0"/>
              <a:t>i</a:t>
            </a:r>
            <a:r>
              <a:rPr lang="en-US" sz="2240" i="1" dirty="0" smtClean="0"/>
              <a:t> = 1: [c_11 + a_21*b_21 | c_21 + a_22*b_21]</a:t>
            </a:r>
          </a:p>
          <a:p>
            <a:pPr>
              <a:lnSpc>
                <a:spcPct val="110000"/>
              </a:lnSpc>
              <a:buNone/>
            </a:pPr>
            <a:r>
              <a:rPr lang="en-US" sz="2240" i="1" dirty="0" smtClean="0"/>
              <a:t>	*/</a:t>
            </a:r>
          </a:p>
          <a:p>
            <a:pPr>
              <a:lnSpc>
                <a:spcPct val="110000"/>
              </a:lnSpc>
              <a:buNone/>
            </a:pPr>
            <a:r>
              <a:rPr lang="en-US" sz="2240" dirty="0" smtClean="0"/>
              <a:t>	c1 = _mm_add_pd(c1,_mm_mul_pd(a,b1));</a:t>
            </a:r>
          </a:p>
          <a:p>
            <a:pPr>
              <a:lnSpc>
                <a:spcPct val="110000"/>
              </a:lnSpc>
              <a:buNone/>
            </a:pPr>
            <a:r>
              <a:rPr lang="en-US" sz="2240" dirty="0" smtClean="0"/>
              <a:t>	</a:t>
            </a:r>
            <a:r>
              <a:rPr lang="en-US" sz="2240" i="1" dirty="0" smtClean="0"/>
              <a:t>/* c2 = </a:t>
            </a:r>
          </a:p>
          <a:p>
            <a:pPr>
              <a:lnSpc>
                <a:spcPct val="110000"/>
              </a:lnSpc>
              <a:buNone/>
            </a:pPr>
            <a:r>
              <a:rPr lang="en-US" sz="2240" i="1" dirty="0" smtClean="0"/>
              <a:t>	  </a:t>
            </a:r>
            <a:r>
              <a:rPr lang="en-US" sz="2240" i="1" dirty="0" err="1" smtClean="0"/>
              <a:t>i</a:t>
            </a:r>
            <a:r>
              <a:rPr lang="en-US" sz="2240" i="1" dirty="0" smtClean="0"/>
              <a:t> = 0: [c_12 + a_11*b_12 | c_22 + a_21*b_12]</a:t>
            </a:r>
          </a:p>
          <a:p>
            <a:pPr>
              <a:lnSpc>
                <a:spcPct val="110000"/>
              </a:lnSpc>
              <a:buNone/>
            </a:pPr>
            <a:r>
              <a:rPr lang="en-US" sz="2240" i="1" dirty="0" smtClean="0"/>
              <a:t>	  </a:t>
            </a:r>
            <a:r>
              <a:rPr lang="en-US" sz="2240" i="1" dirty="0" err="1" smtClean="0"/>
              <a:t>i</a:t>
            </a:r>
            <a:r>
              <a:rPr lang="en-US" sz="2240" i="1" dirty="0" smtClean="0"/>
              <a:t> = 1: [c_12 + a_21*b_22 | c_22 + a_22*b_22]</a:t>
            </a:r>
          </a:p>
          <a:p>
            <a:pPr>
              <a:lnSpc>
                <a:spcPct val="110000"/>
              </a:lnSpc>
              <a:buNone/>
            </a:pPr>
            <a:r>
              <a:rPr lang="en-US" sz="2240" i="1" dirty="0" smtClean="0"/>
              <a:t>	*/</a:t>
            </a:r>
          </a:p>
          <a:p>
            <a:pPr>
              <a:lnSpc>
                <a:spcPct val="110000"/>
              </a:lnSpc>
              <a:buNone/>
            </a:pPr>
            <a:r>
              <a:rPr lang="en-US" sz="2240" dirty="0" smtClean="0"/>
              <a:t>	c2 = _mm_add_pd(c2,_mm_mul_pd(a,b2));       </a:t>
            </a:r>
          </a:p>
          <a:p>
            <a:pPr>
              <a:lnSpc>
                <a:spcPct val="110000"/>
              </a:lnSpc>
              <a:buNone/>
            </a:pPr>
            <a:r>
              <a:rPr lang="en-US" sz="2240" dirty="0" smtClean="0"/>
              <a:t>    }</a:t>
            </a:r>
          </a:p>
          <a:p>
            <a:pPr>
              <a:lnSpc>
                <a:spcPct val="110000"/>
              </a:lnSpc>
              <a:buNone/>
            </a:pPr>
            <a:endParaRPr lang="en-US" sz="2240" dirty="0" smtClean="0"/>
          </a:p>
          <a:p>
            <a:pPr>
              <a:lnSpc>
                <a:spcPct val="110000"/>
              </a:lnSpc>
              <a:buNone/>
            </a:pPr>
            <a:r>
              <a:rPr lang="en-US" sz="2240" i="1" dirty="0" smtClean="0"/>
              <a:t>    // store c1,c2 back into C for completion</a:t>
            </a:r>
          </a:p>
          <a:p>
            <a:pPr>
              <a:lnSpc>
                <a:spcPct val="110000"/>
              </a:lnSpc>
              <a:buNone/>
            </a:pPr>
            <a:r>
              <a:rPr lang="en-US" sz="2240" dirty="0" smtClean="0"/>
              <a:t>    _mm_store_pd(C+0*lda,c1);</a:t>
            </a:r>
          </a:p>
          <a:p>
            <a:pPr>
              <a:lnSpc>
                <a:spcPct val="110000"/>
              </a:lnSpc>
              <a:buNone/>
            </a:pPr>
            <a:r>
              <a:rPr lang="en-US" sz="2240" dirty="0" smtClean="0"/>
              <a:t>    _mm_store_pd(C+1*lda,c2);</a:t>
            </a:r>
          </a:p>
          <a:p>
            <a:pPr>
              <a:lnSpc>
                <a:spcPct val="110000"/>
              </a:lnSpc>
              <a:buNone/>
            </a:pPr>
            <a:endParaRPr lang="en-US" sz="2240" dirty="0" smtClean="0"/>
          </a:p>
          <a:p>
            <a:pPr>
              <a:lnSpc>
                <a:spcPct val="110000"/>
              </a:lnSpc>
              <a:buNone/>
            </a:pPr>
            <a:r>
              <a:rPr lang="en-US" sz="2240" i="1" dirty="0" smtClean="0"/>
              <a:t>    // print C</a:t>
            </a:r>
          </a:p>
          <a:p>
            <a:pPr>
              <a:lnSpc>
                <a:spcPct val="110000"/>
              </a:lnSpc>
              <a:buNone/>
            </a:pPr>
            <a:r>
              <a:rPr lang="en-US" sz="2240" dirty="0" smtClean="0"/>
              <a:t>    printf("%g,%g\n%g,%g\n",C[0],C[2],C[1],C[3]);</a:t>
            </a:r>
          </a:p>
          <a:p>
            <a:pPr>
              <a:lnSpc>
                <a:spcPct val="110000"/>
              </a:lnSpc>
              <a:buNone/>
            </a:pPr>
            <a:r>
              <a:rPr lang="en-US" sz="2240" dirty="0" smtClean="0"/>
              <a:t>    return 0;</a:t>
            </a:r>
          </a:p>
          <a:p>
            <a:pPr>
              <a:buNone/>
            </a:pPr>
            <a:r>
              <a:rPr lang="en-US" sz="2240" dirty="0" smtClean="0"/>
              <a:t>}</a:t>
            </a:r>
          </a:p>
          <a:p>
            <a:pPr>
              <a:buNone/>
            </a:pPr>
            <a:endParaRPr lang="en-US" sz="1806" dirty="0" smtClean="0"/>
          </a:p>
          <a:p>
            <a:pPr>
              <a:buNone/>
            </a:pPr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FE86-02F4-4949-88CA-98D9E5B0CB91}" type="datetime1">
              <a:rPr lang="en-US" smtClean="0"/>
              <a:t>10/21/13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16200000" flipH="1">
            <a:off x="2072590" y="3909861"/>
            <a:ext cx="4712825" cy="209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61863" y="2985440"/>
            <a:ext cx="0" cy="3286602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74957" y="2998534"/>
            <a:ext cx="340425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12453" y="1671308"/>
            <a:ext cx="0" cy="241403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499361" y="4093704"/>
            <a:ext cx="340425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759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244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OpenMP Reduction Version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8" y="694267"/>
            <a:ext cx="8229600" cy="616373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latin typeface="Courier New"/>
                <a:cs typeface="Courier New"/>
              </a:rPr>
              <a:t>#include &lt;</a:t>
            </a:r>
            <a:r>
              <a:rPr lang="en-US" sz="2000" b="1" dirty="0" err="1" smtClean="0">
                <a:latin typeface="Courier New"/>
                <a:cs typeface="Courier New"/>
              </a:rPr>
              <a:t>omp.h</a:t>
            </a:r>
            <a:r>
              <a:rPr lang="en-US" sz="2000" b="1" dirty="0" smtClean="0">
                <a:latin typeface="Courier New"/>
                <a:cs typeface="Courier New"/>
              </a:rPr>
              <a:t>&gt;</a:t>
            </a:r>
          </a:p>
          <a:p>
            <a:pPr>
              <a:buNone/>
            </a:pPr>
            <a:r>
              <a:rPr lang="en-US" sz="2000" b="1" dirty="0" smtClean="0">
                <a:latin typeface="Courier New"/>
                <a:cs typeface="Courier New"/>
              </a:rPr>
              <a:t>#include &lt;</a:t>
            </a:r>
            <a:r>
              <a:rPr lang="en-US" sz="2000" b="1" dirty="0" err="1" smtClean="0">
                <a:latin typeface="Courier New"/>
                <a:cs typeface="Courier New"/>
              </a:rPr>
              <a:t>stdio.h</a:t>
            </a:r>
            <a:r>
              <a:rPr lang="en-US" sz="2000" b="1" dirty="0" smtClean="0">
                <a:latin typeface="Courier New"/>
                <a:cs typeface="Courier New"/>
              </a:rPr>
              <a:t>&gt;</a:t>
            </a:r>
          </a:p>
          <a:p>
            <a:pPr>
              <a:buNone/>
            </a:pPr>
            <a:r>
              <a:rPr lang="en-US" sz="2000" b="1" dirty="0" smtClean="0">
                <a:latin typeface="Courier New"/>
                <a:cs typeface="Courier New"/>
              </a:rPr>
              <a:t>/static long </a:t>
            </a:r>
            <a:r>
              <a:rPr lang="en-US" sz="2000" b="1" dirty="0" err="1" smtClean="0">
                <a:latin typeface="Courier New"/>
                <a:cs typeface="Courier New"/>
              </a:rPr>
              <a:t>num_steps</a:t>
            </a:r>
            <a:r>
              <a:rPr lang="en-US" sz="2000" b="1" dirty="0" smtClean="0">
                <a:latin typeface="Courier New"/>
                <a:cs typeface="Courier New"/>
              </a:rPr>
              <a:t> = 100000; </a:t>
            </a:r>
          </a:p>
          <a:p>
            <a:pPr>
              <a:buNone/>
            </a:pPr>
            <a:r>
              <a:rPr lang="en-US" sz="2000" b="1" dirty="0" smtClean="0">
                <a:latin typeface="Courier New"/>
                <a:cs typeface="Courier New"/>
              </a:rPr>
              <a:t>double step; </a:t>
            </a:r>
          </a:p>
          <a:p>
            <a:pPr>
              <a:buNone/>
            </a:pPr>
            <a:r>
              <a:rPr lang="en-US" sz="2000" b="1" dirty="0" smtClean="0">
                <a:latin typeface="Courier New"/>
                <a:cs typeface="Courier New"/>
              </a:rPr>
              <a:t>void main () </a:t>
            </a:r>
          </a:p>
          <a:p>
            <a:pPr>
              <a:buNone/>
            </a:pPr>
            <a:r>
              <a:rPr lang="en-US" sz="2000" b="1" dirty="0" smtClean="0">
                <a:latin typeface="Courier New"/>
                <a:cs typeface="Courier New"/>
              </a:rPr>
              <a:t>{	  int </a:t>
            </a:r>
            <a:r>
              <a:rPr lang="en-US" sz="2000" b="1" dirty="0" err="1" smtClean="0">
                <a:latin typeface="Courier New"/>
                <a:cs typeface="Courier New"/>
              </a:rPr>
              <a:t>i</a:t>
            </a:r>
            <a:r>
              <a:rPr lang="en-US" sz="2000" b="1" dirty="0" smtClean="0">
                <a:latin typeface="Courier New"/>
                <a:cs typeface="Courier New"/>
              </a:rPr>
              <a:t>; 	  double </a:t>
            </a:r>
            <a:r>
              <a:rPr lang="en-US" sz="2000" b="1" dirty="0" err="1" smtClean="0">
                <a:latin typeface="Courier New"/>
                <a:cs typeface="Courier New"/>
              </a:rPr>
              <a:t>x</a:t>
            </a:r>
            <a:r>
              <a:rPr lang="en-US" sz="2000" b="1" dirty="0" smtClean="0">
                <a:latin typeface="Courier New"/>
                <a:cs typeface="Courier New"/>
              </a:rPr>
              <a:t>, pi, sum = 0.0; </a:t>
            </a:r>
          </a:p>
          <a:p>
            <a:pPr>
              <a:buNone/>
            </a:pPr>
            <a:r>
              <a:rPr lang="en-US" sz="2000" b="1" dirty="0" smtClean="0">
                <a:latin typeface="Courier New"/>
                <a:cs typeface="Courier New"/>
              </a:rPr>
              <a:t>	  step = 1.0/(double) </a:t>
            </a:r>
            <a:r>
              <a:rPr lang="en-US" sz="2000" b="1" dirty="0" err="1" smtClean="0">
                <a:latin typeface="Courier New"/>
                <a:cs typeface="Courier New"/>
              </a:rPr>
              <a:t>num_steps</a:t>
            </a:r>
            <a:r>
              <a:rPr lang="en-US" sz="2000" b="1" dirty="0" smtClean="0">
                <a:latin typeface="Courier New"/>
                <a:cs typeface="Courier New"/>
              </a:rPr>
              <a:t>; </a:t>
            </a:r>
          </a:p>
          <a:p>
            <a:pPr>
              <a:buNone/>
            </a:pPr>
            <a:r>
              <a:rPr lang="en-US" sz="2000" b="1" dirty="0" smtClean="0">
                <a:latin typeface="Courier New"/>
                <a:cs typeface="Courier New"/>
              </a:rPr>
              <a:t>#</a:t>
            </a:r>
            <a:r>
              <a:rPr lang="en-US" sz="2000" b="1" dirty="0" err="1" smtClean="0">
                <a:latin typeface="Courier New"/>
                <a:cs typeface="Courier New"/>
              </a:rPr>
              <a:t>pragma</a:t>
            </a:r>
            <a:r>
              <a:rPr lang="en-US" sz="2000" b="1" dirty="0" smtClean="0">
                <a:latin typeface="Courier New"/>
                <a:cs typeface="Courier New"/>
              </a:rPr>
              <a:t> </a:t>
            </a:r>
            <a:r>
              <a:rPr lang="en-US" sz="2000" b="1" dirty="0" err="1" smtClean="0">
                <a:latin typeface="Courier New"/>
                <a:cs typeface="Courier New"/>
              </a:rPr>
              <a:t>omp</a:t>
            </a:r>
            <a:r>
              <a:rPr lang="en-US" sz="2000" b="1" dirty="0" smtClean="0">
                <a:latin typeface="Courier New"/>
                <a:cs typeface="Courier New"/>
              </a:rPr>
              <a:t> parallel for </a:t>
            </a:r>
            <a:r>
              <a:rPr lang="en-US" sz="2000" b="1" dirty="0" err="1" smtClean="0">
                <a:latin typeface="Courier New"/>
                <a:cs typeface="Courier New"/>
              </a:rPr>
              <a:t>private(x</a:t>
            </a:r>
            <a:r>
              <a:rPr lang="en-US" sz="2000" b="1" dirty="0" smtClean="0">
                <a:latin typeface="Courier New"/>
                <a:cs typeface="Courier New"/>
              </a:rPr>
              <a:t>) </a:t>
            </a:r>
            <a:r>
              <a:rPr lang="en-US" sz="2000" b="1" dirty="0" err="1" smtClean="0">
                <a:latin typeface="Courier New"/>
                <a:cs typeface="Courier New"/>
              </a:rPr>
              <a:t>reduction(+:sum</a:t>
            </a:r>
            <a:r>
              <a:rPr lang="en-US" sz="2000" b="1" dirty="0" smtClean="0">
                <a:latin typeface="Courier New"/>
                <a:cs typeface="Courier New"/>
              </a:rPr>
              <a:t>)</a:t>
            </a:r>
          </a:p>
          <a:p>
            <a:pPr>
              <a:buNone/>
            </a:pPr>
            <a:r>
              <a:rPr lang="en-US" sz="2000" b="1" dirty="0" smtClean="0">
                <a:latin typeface="Courier New"/>
                <a:cs typeface="Courier New"/>
              </a:rPr>
              <a:t>	  for (</a:t>
            </a:r>
            <a:r>
              <a:rPr lang="en-US" sz="2000" b="1" dirty="0" err="1" smtClean="0">
                <a:latin typeface="Courier New"/>
                <a:cs typeface="Courier New"/>
              </a:rPr>
              <a:t>i</a:t>
            </a:r>
            <a:r>
              <a:rPr lang="en-US" sz="2000" b="1" dirty="0" smtClean="0">
                <a:latin typeface="Courier New"/>
                <a:cs typeface="Courier New"/>
              </a:rPr>
              <a:t>=1; </a:t>
            </a:r>
            <a:r>
              <a:rPr lang="en-US" sz="2000" b="1" dirty="0" err="1" smtClean="0">
                <a:latin typeface="Courier New"/>
                <a:cs typeface="Courier New"/>
              </a:rPr>
              <a:t>i</a:t>
            </a:r>
            <a:r>
              <a:rPr lang="en-US" sz="2000" b="1" dirty="0" smtClean="0">
                <a:latin typeface="Courier New"/>
                <a:cs typeface="Courier New"/>
              </a:rPr>
              <a:t>&lt;= </a:t>
            </a:r>
            <a:r>
              <a:rPr lang="en-US" sz="2000" b="1" dirty="0" err="1" smtClean="0">
                <a:latin typeface="Courier New"/>
                <a:cs typeface="Courier New"/>
              </a:rPr>
              <a:t>num_steps</a:t>
            </a:r>
            <a:r>
              <a:rPr lang="en-US" sz="2000" b="1" dirty="0" smtClean="0">
                <a:latin typeface="Courier New"/>
                <a:cs typeface="Courier New"/>
              </a:rPr>
              <a:t>; </a:t>
            </a:r>
            <a:r>
              <a:rPr lang="en-US" sz="2000" b="1" dirty="0" err="1" smtClean="0">
                <a:latin typeface="Courier New"/>
                <a:cs typeface="Courier New"/>
              </a:rPr>
              <a:t>i</a:t>
            </a:r>
            <a:r>
              <a:rPr lang="en-US" sz="2000" b="1" dirty="0" smtClean="0">
                <a:latin typeface="Courier New"/>
                <a:cs typeface="Courier New"/>
              </a:rPr>
              <a:t>++){ </a:t>
            </a:r>
          </a:p>
          <a:p>
            <a:pPr>
              <a:buNone/>
            </a:pPr>
            <a:r>
              <a:rPr lang="en-US" sz="2000" b="1" dirty="0" smtClean="0">
                <a:latin typeface="Courier New"/>
                <a:cs typeface="Courier New"/>
              </a:rPr>
              <a:t>		  </a:t>
            </a:r>
            <a:r>
              <a:rPr lang="en-US" sz="2000" b="1" dirty="0" err="1" smtClean="0">
                <a:latin typeface="Courier New"/>
                <a:cs typeface="Courier New"/>
              </a:rPr>
              <a:t>x</a:t>
            </a:r>
            <a:r>
              <a:rPr lang="en-US" sz="2000" b="1" dirty="0" smtClean="0">
                <a:latin typeface="Courier New"/>
                <a:cs typeface="Courier New"/>
              </a:rPr>
              <a:t> = (i-0.5)*step; </a:t>
            </a:r>
          </a:p>
          <a:p>
            <a:pPr>
              <a:buNone/>
            </a:pPr>
            <a:r>
              <a:rPr lang="en-US" sz="2000" b="1" dirty="0" smtClean="0">
                <a:latin typeface="Courier New"/>
                <a:cs typeface="Courier New"/>
              </a:rPr>
              <a:t>		  sum = sum + 4.0/(1.0+x*</a:t>
            </a:r>
            <a:r>
              <a:rPr lang="en-US" sz="2000" b="1" dirty="0" err="1" smtClean="0">
                <a:latin typeface="Courier New"/>
                <a:cs typeface="Courier New"/>
              </a:rPr>
              <a:t>x</a:t>
            </a:r>
            <a:r>
              <a:rPr lang="en-US" sz="2000" b="1" dirty="0" smtClean="0">
                <a:latin typeface="Courier New"/>
                <a:cs typeface="Courier New"/>
              </a:rPr>
              <a:t>); </a:t>
            </a:r>
          </a:p>
          <a:p>
            <a:pPr>
              <a:buNone/>
            </a:pPr>
            <a:r>
              <a:rPr lang="en-US" sz="2000" b="1" dirty="0" smtClean="0">
                <a:latin typeface="Courier New"/>
                <a:cs typeface="Courier New"/>
              </a:rPr>
              <a:t>	  } </a:t>
            </a:r>
          </a:p>
          <a:p>
            <a:pPr>
              <a:buNone/>
            </a:pPr>
            <a:r>
              <a:rPr lang="en-US" sz="2000" b="1" dirty="0" smtClean="0">
                <a:latin typeface="Courier New"/>
                <a:cs typeface="Courier New"/>
              </a:rPr>
              <a:t>	  pi = sum / </a:t>
            </a:r>
            <a:r>
              <a:rPr lang="en-US" sz="2000" b="1" dirty="0" err="1" smtClean="0">
                <a:latin typeface="Courier New"/>
                <a:cs typeface="Courier New"/>
              </a:rPr>
              <a:t>num_steps</a:t>
            </a:r>
            <a:r>
              <a:rPr lang="en-US" sz="2000" b="1" dirty="0" smtClean="0">
                <a:latin typeface="Courier New"/>
                <a:cs typeface="Courier New"/>
              </a:rPr>
              <a:t>; </a:t>
            </a:r>
          </a:p>
          <a:p>
            <a:pPr>
              <a:buNone/>
            </a:pPr>
            <a:r>
              <a:rPr lang="en-US" sz="2000" b="1" dirty="0" smtClean="0">
                <a:latin typeface="Courier New"/>
                <a:cs typeface="Courier New"/>
              </a:rPr>
              <a:t>	</a:t>
            </a:r>
            <a:r>
              <a:rPr lang="en-US" sz="2000" b="1" dirty="0" err="1" smtClean="0">
                <a:latin typeface="Courier New"/>
                <a:cs typeface="Courier New"/>
              </a:rPr>
              <a:t>printf</a:t>
            </a:r>
            <a:r>
              <a:rPr lang="en-US" sz="2000" b="1" dirty="0" smtClean="0">
                <a:latin typeface="Courier New"/>
                <a:cs typeface="Courier New"/>
              </a:rPr>
              <a:t> ("pi = %6.8f\n", pi);</a:t>
            </a:r>
          </a:p>
          <a:p>
            <a:pPr>
              <a:buNone/>
            </a:pPr>
            <a:r>
              <a:rPr lang="en-US" sz="2000" b="1" dirty="0" smtClean="0">
                <a:latin typeface="Courier New"/>
                <a:cs typeface="Courier New"/>
              </a:rPr>
              <a:t>}</a:t>
            </a:r>
            <a:endParaRPr lang="en-US" sz="2000" b="1" dirty="0">
              <a:latin typeface="Courier New"/>
              <a:cs typeface="Courier New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B14B9-0018-3549-88E8-6AB6192ED459}" type="datetime1">
              <a:rPr lang="en-US" smtClean="0"/>
              <a:pPr/>
              <a:t>10/20/13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60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893733" y="1117599"/>
            <a:ext cx="4250267" cy="2370669"/>
            <a:chOff x="4893733" y="1117599"/>
            <a:chExt cx="4250267" cy="2370669"/>
          </a:xfrm>
        </p:grpSpPr>
        <p:sp>
          <p:nvSpPr>
            <p:cNvPr id="7" name="TextBox 6"/>
            <p:cNvSpPr txBox="1"/>
            <p:nvPr/>
          </p:nvSpPr>
          <p:spPr>
            <a:xfrm>
              <a:off x="4910667" y="1117599"/>
              <a:ext cx="4233333" cy="1384995"/>
            </a:xfrm>
            <a:prstGeom prst="rect">
              <a:avLst/>
            </a:prstGeom>
            <a:noFill/>
            <a:ln w="19050" cmpd="sng">
              <a:solidFill>
                <a:srgbClr val="4F81BD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Note: Don’t have to declare for loop index variable </a:t>
              </a:r>
              <a:r>
                <a:rPr lang="en-US" sz="2800" dirty="0" err="1" smtClean="0">
                  <a:latin typeface="Courier"/>
                  <a:cs typeface="Courier"/>
                </a:rPr>
                <a:t>i</a:t>
              </a:r>
              <a:r>
                <a:rPr lang="en-US" sz="2800" dirty="0" smtClean="0"/>
                <a:t> private, since that is default</a:t>
              </a:r>
              <a:endParaRPr lang="en-US" sz="2800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 rot="5400000">
              <a:off x="4445000" y="2954867"/>
              <a:ext cx="982134" cy="846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662628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6A6A6"/>
                </a:solidFill>
              </a:rPr>
              <a:t>Review: Intel SSE </a:t>
            </a:r>
            <a:r>
              <a:rPr lang="en-US" dirty="0" err="1" smtClean="0">
                <a:solidFill>
                  <a:srgbClr val="A6A6A6"/>
                </a:solidFill>
              </a:rPr>
              <a:t>Intrinsics</a:t>
            </a:r>
            <a:endParaRPr lang="en-US" dirty="0" smtClean="0">
              <a:solidFill>
                <a:srgbClr val="A6A6A6"/>
              </a:solidFill>
            </a:endParaRPr>
          </a:p>
          <a:p>
            <a:r>
              <a:rPr lang="en-US" dirty="0" smtClean="0">
                <a:solidFill>
                  <a:srgbClr val="A6A6A6"/>
                </a:solidFill>
              </a:rPr>
              <a:t>Multiprocessors</a:t>
            </a:r>
          </a:p>
          <a:p>
            <a:r>
              <a:rPr lang="en-US" dirty="0" err="1" smtClean="0">
                <a:solidFill>
                  <a:srgbClr val="A6A6A6"/>
                </a:solidFill>
              </a:rPr>
              <a:t>Administrivia</a:t>
            </a:r>
            <a:endParaRPr lang="en-US" dirty="0" smtClean="0">
              <a:solidFill>
                <a:srgbClr val="A6A6A6"/>
              </a:solidFill>
            </a:endParaRPr>
          </a:p>
          <a:p>
            <a:r>
              <a:rPr lang="en-US" dirty="0" smtClean="0">
                <a:solidFill>
                  <a:srgbClr val="A6A6A6"/>
                </a:solidFill>
              </a:rPr>
              <a:t>Threads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Technology Break</a:t>
            </a:r>
          </a:p>
          <a:p>
            <a:r>
              <a:rPr lang="en-US" dirty="0" err="1" smtClean="0">
                <a:solidFill>
                  <a:srgbClr val="A6A6A6"/>
                </a:solidFill>
              </a:rPr>
              <a:t>OpenMP</a:t>
            </a:r>
            <a:endParaRPr lang="en-US" dirty="0" smtClean="0">
              <a:solidFill>
                <a:srgbClr val="A6A6A6"/>
              </a:solidFill>
            </a:endParaRPr>
          </a:p>
          <a:p>
            <a:r>
              <a:rPr lang="en-US" dirty="0" smtClean="0"/>
              <a:t>And in Conclusion, 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F542-6AAC-0E47-959B-00CEE8AB9FA6}" type="datetime1">
              <a:rPr lang="en-US" smtClean="0"/>
              <a:pPr/>
              <a:t>10/20/13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2013 -- Lecture #15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869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</a:t>
            </a:r>
            <a:r>
              <a:rPr lang="en-US" smtClean="0"/>
              <a:t>in Conclusion,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467" y="1430867"/>
            <a:ext cx="8229600" cy="4851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Sequential software is slow software</a:t>
            </a:r>
          </a:p>
          <a:p>
            <a:pPr lvl="1"/>
            <a:r>
              <a:rPr lang="en-US" dirty="0" smtClean="0"/>
              <a:t>SIMD and MIMD only path to higher performance</a:t>
            </a:r>
          </a:p>
          <a:p>
            <a:r>
              <a:rPr lang="en-US" dirty="0" smtClean="0"/>
              <a:t>Multiprocessor/Multicore uses Shared Memory</a:t>
            </a:r>
          </a:p>
          <a:p>
            <a:pPr lvl="1"/>
            <a:r>
              <a:rPr lang="en-US" dirty="0" smtClean="0"/>
              <a:t>Cache coherency implements shared memory even with multiple copies in multiple caches</a:t>
            </a:r>
          </a:p>
          <a:p>
            <a:pPr lvl="1"/>
            <a:r>
              <a:rPr lang="en-US" dirty="0" smtClean="0"/>
              <a:t>False sharing a concern; watch block size!</a:t>
            </a:r>
          </a:p>
          <a:p>
            <a:r>
              <a:rPr lang="en-US" dirty="0" smtClean="0"/>
              <a:t>Multithreading increases utilization, Multicore more processors (MIMD)</a:t>
            </a:r>
          </a:p>
          <a:p>
            <a:r>
              <a:rPr lang="en-US" dirty="0" err="1"/>
              <a:t>OpenMP</a:t>
            </a:r>
            <a:r>
              <a:rPr lang="en-US" dirty="0"/>
              <a:t> as simple parallel extension to C</a:t>
            </a:r>
          </a:p>
          <a:p>
            <a:pPr lvl="1"/>
            <a:r>
              <a:rPr lang="en-US" dirty="0"/>
              <a:t>Threads, Parallel for, private, critical sections, … </a:t>
            </a:r>
          </a:p>
          <a:p>
            <a:pPr lvl="1"/>
            <a:r>
              <a:rPr lang="en-US" dirty="0"/>
              <a:t>≈ C: small so easy to learn, but not very high level and its easy to get into </a:t>
            </a:r>
            <a:r>
              <a:rPr lang="en-US" dirty="0" smtClean="0"/>
              <a:t>trouble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CBF7-6A4A-5B42-8786-354F7CFB5105}" type="datetime1">
              <a:rPr lang="en-US" smtClean="0"/>
              <a:pPr/>
              <a:t>10/20/13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721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441" y="0"/>
            <a:ext cx="8229600" cy="1143000"/>
          </a:xfrm>
        </p:spPr>
        <p:txBody>
          <a:bodyPr/>
          <a:lstStyle/>
          <a:p>
            <a:r>
              <a:rPr lang="en-US" dirty="0" smtClean="0"/>
              <a:t>Inner loop from </a:t>
            </a:r>
            <a:r>
              <a:rPr lang="en-US" dirty="0" err="1" smtClean="0"/>
              <a:t>gcc</a:t>
            </a:r>
            <a:r>
              <a:rPr lang="en-US" dirty="0" smtClean="0"/>
              <a:t> –O -S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11660" y="1188662"/>
            <a:ext cx="8932340" cy="5254860"/>
          </a:xfrm>
        </p:spPr>
        <p:txBody>
          <a:bodyPr>
            <a:normAutofit fontScale="77500" lnSpcReduction="20000"/>
          </a:bodyPr>
          <a:lstStyle/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L2:	</a:t>
            </a:r>
            <a:r>
              <a:rPr lang="en-US" dirty="0" err="1" smtClean="0"/>
              <a:t>movapd</a:t>
            </a:r>
            <a:r>
              <a:rPr lang="en-US" dirty="0" smtClean="0"/>
              <a:t>	(%</a:t>
            </a:r>
            <a:r>
              <a:rPr lang="en-US" dirty="0" err="1" smtClean="0"/>
              <a:t>rax,%rsi</a:t>
            </a:r>
            <a:r>
              <a:rPr lang="en-US" dirty="0" smtClean="0"/>
              <a:t>), %xmm1	//Load  aligned A[i,i+1]-&gt;m1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movddup</a:t>
            </a:r>
            <a:r>
              <a:rPr lang="en-US" dirty="0" smtClean="0"/>
              <a:t>	(%</a:t>
            </a:r>
            <a:r>
              <a:rPr lang="en-US" dirty="0" err="1" smtClean="0"/>
              <a:t>rdx</a:t>
            </a:r>
            <a:r>
              <a:rPr lang="en-US" dirty="0" smtClean="0"/>
              <a:t>), %xmm0	//Load </a:t>
            </a:r>
            <a:r>
              <a:rPr lang="en-US" dirty="0" err="1" smtClean="0"/>
              <a:t>B[j</a:t>
            </a:r>
            <a:r>
              <a:rPr lang="en-US" dirty="0" smtClean="0"/>
              <a:t>], duplicate-&gt;m0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mulpd</a:t>
            </a:r>
            <a:r>
              <a:rPr lang="en-US" dirty="0" smtClean="0"/>
              <a:t>	%xmm1, %xmm0	//Multiply m0*m1-&gt;m0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addpd</a:t>
            </a:r>
            <a:r>
              <a:rPr lang="en-US" dirty="0" smtClean="0"/>
              <a:t>	%xmm0, %xmm3	//Add m0+m3-&gt;m3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movddup</a:t>
            </a:r>
            <a:r>
              <a:rPr lang="en-US" dirty="0" smtClean="0"/>
              <a:t>	16(%rdx), %xmm0	//Load B[j+1], duplicate-&gt;m0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mulpd</a:t>
            </a:r>
            <a:r>
              <a:rPr lang="en-US" dirty="0" smtClean="0"/>
              <a:t>	%xmm0, %xmm1	//Multiply m0*m1-&gt;m1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addpd</a:t>
            </a:r>
            <a:r>
              <a:rPr lang="en-US" dirty="0" smtClean="0"/>
              <a:t>	%xmm1, %xmm2	//Add m1+m2-&gt;m2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addq</a:t>
            </a:r>
            <a:r>
              <a:rPr lang="en-US" dirty="0" smtClean="0"/>
              <a:t>	$16, %</a:t>
            </a:r>
            <a:r>
              <a:rPr lang="en-US" dirty="0" err="1" smtClean="0"/>
              <a:t>rax</a:t>
            </a:r>
            <a:r>
              <a:rPr lang="en-US" dirty="0" smtClean="0"/>
              <a:t>	// rax+16 -&gt; </a:t>
            </a:r>
            <a:r>
              <a:rPr lang="en-US" dirty="0" err="1" smtClean="0"/>
              <a:t>rax</a:t>
            </a:r>
            <a:r>
              <a:rPr lang="en-US" dirty="0" smtClean="0"/>
              <a:t> (</a:t>
            </a:r>
            <a:r>
              <a:rPr lang="en-US" dirty="0" err="1" smtClean="0"/>
              <a:t>i</a:t>
            </a:r>
            <a:r>
              <a:rPr lang="en-US" dirty="0" smtClean="0"/>
              <a:t>+=2)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addq</a:t>
            </a:r>
            <a:r>
              <a:rPr lang="en-US" dirty="0" smtClean="0"/>
              <a:t>	$8, %</a:t>
            </a:r>
            <a:r>
              <a:rPr lang="en-US" dirty="0" err="1" smtClean="0"/>
              <a:t>rdx</a:t>
            </a:r>
            <a:r>
              <a:rPr lang="en-US" dirty="0" smtClean="0"/>
              <a:t>	// rdx+8 -&gt; </a:t>
            </a:r>
            <a:r>
              <a:rPr lang="en-US" dirty="0" err="1" smtClean="0"/>
              <a:t>rdx</a:t>
            </a:r>
            <a:r>
              <a:rPr lang="en-US" dirty="0" smtClean="0"/>
              <a:t> (</a:t>
            </a:r>
            <a:r>
              <a:rPr lang="en-US" dirty="0" err="1" smtClean="0"/>
              <a:t>j</a:t>
            </a:r>
            <a:r>
              <a:rPr lang="en-US" dirty="0" smtClean="0"/>
              <a:t>+=1)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cmpq</a:t>
            </a:r>
            <a:r>
              <a:rPr lang="en-US" dirty="0" smtClean="0"/>
              <a:t>	$32, %</a:t>
            </a:r>
            <a:r>
              <a:rPr lang="en-US" dirty="0" err="1" smtClean="0"/>
              <a:t>rax</a:t>
            </a:r>
            <a:r>
              <a:rPr lang="en-US" dirty="0" smtClean="0"/>
              <a:t>	// </a:t>
            </a:r>
            <a:r>
              <a:rPr lang="en-US" dirty="0" err="1" smtClean="0"/>
              <a:t>rax</a:t>
            </a:r>
            <a:r>
              <a:rPr lang="en-US" dirty="0" smtClean="0"/>
              <a:t> == 32?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jne</a:t>
            </a:r>
            <a:r>
              <a:rPr lang="en-US" dirty="0" smtClean="0"/>
              <a:t>	L2	// jump to L2 if not equal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movapd</a:t>
            </a:r>
            <a:r>
              <a:rPr lang="en-US" dirty="0" smtClean="0"/>
              <a:t>	%xmm3, (%</a:t>
            </a:r>
            <a:r>
              <a:rPr lang="en-US" dirty="0" err="1" smtClean="0"/>
              <a:t>rcx</a:t>
            </a:r>
            <a:r>
              <a:rPr lang="en-US" dirty="0" smtClean="0"/>
              <a:t>)	//store aligned m3 into C[k,k+1]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movapd</a:t>
            </a:r>
            <a:r>
              <a:rPr lang="en-US" dirty="0" smtClean="0"/>
              <a:t>	%xmm2, (%</a:t>
            </a:r>
            <a:r>
              <a:rPr lang="en-US" dirty="0" err="1" smtClean="0"/>
              <a:t>rdi</a:t>
            </a:r>
            <a:r>
              <a:rPr lang="en-US" dirty="0" smtClean="0"/>
              <a:t>)	//store aligned m2 into C[l,l+1]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4196A-977C-FB4A-9704-322E8BBCEBBA}" type="datetime1">
              <a:rPr lang="en-US" smtClean="0"/>
              <a:t>10/20/13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737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6A6A6"/>
                </a:solidFill>
              </a:rPr>
              <a:t>Review: Intel SSE </a:t>
            </a:r>
            <a:r>
              <a:rPr lang="en-US" dirty="0" err="1" smtClean="0">
                <a:solidFill>
                  <a:srgbClr val="A6A6A6"/>
                </a:solidFill>
              </a:rPr>
              <a:t>Intrinsics</a:t>
            </a:r>
            <a:endParaRPr lang="en-US" dirty="0" smtClean="0">
              <a:solidFill>
                <a:srgbClr val="A6A6A6"/>
              </a:solidFill>
            </a:endParaRPr>
          </a:p>
          <a:p>
            <a:r>
              <a:rPr lang="en-US" dirty="0" smtClean="0"/>
              <a:t>Multiprocessors</a:t>
            </a:r>
          </a:p>
          <a:p>
            <a:r>
              <a:rPr lang="en-US" dirty="0" err="1" smtClean="0">
                <a:solidFill>
                  <a:srgbClr val="A6A6A6"/>
                </a:solidFill>
              </a:rPr>
              <a:t>Administrivia</a:t>
            </a:r>
            <a:endParaRPr lang="en-US" dirty="0" smtClean="0">
              <a:solidFill>
                <a:srgbClr val="A6A6A6"/>
              </a:solidFill>
            </a:endParaRPr>
          </a:p>
          <a:p>
            <a:r>
              <a:rPr lang="en-US" dirty="0" smtClean="0">
                <a:solidFill>
                  <a:srgbClr val="A6A6A6"/>
                </a:solidFill>
              </a:rPr>
              <a:t>Threads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Technology Break</a:t>
            </a:r>
          </a:p>
          <a:p>
            <a:r>
              <a:rPr lang="en-US" dirty="0" err="1" smtClean="0">
                <a:solidFill>
                  <a:srgbClr val="A6A6A6"/>
                </a:solidFill>
              </a:rPr>
              <a:t>OpenMP</a:t>
            </a:r>
            <a:endParaRPr lang="en-US" dirty="0" smtClean="0">
              <a:solidFill>
                <a:srgbClr val="A6A6A6"/>
              </a:solidFill>
            </a:endParaRPr>
          </a:p>
          <a:p>
            <a:r>
              <a:rPr lang="en-US" dirty="0" smtClean="0">
                <a:solidFill>
                  <a:srgbClr val="A6A6A6"/>
                </a:solidFill>
              </a:rPr>
              <a:t>And in Conclusion, …</a:t>
            </a:r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F542-6AAC-0E47-959B-00CEE8AB9FA6}" type="datetime1">
              <a:rPr lang="en-US" smtClean="0"/>
              <a:pPr/>
              <a:t>10/20/13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2013 -- Lecture #15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869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20266" y="2214862"/>
            <a:ext cx="1023734" cy="70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7576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dirty="0" smtClean="0"/>
              <a:t>New-School Machine Structures</a:t>
            </a:r>
            <a:br>
              <a:rPr lang="en-US" dirty="0" smtClean="0"/>
            </a:br>
            <a:r>
              <a:rPr lang="en-US" dirty="0" smtClean="0"/>
              <a:t>(It’s a bit more complicated!)</a:t>
            </a:r>
            <a:endParaRPr lang="en-US" dirty="0"/>
          </a:p>
        </p:txBody>
      </p:sp>
      <p:sp>
        <p:nvSpPr>
          <p:cNvPr id="43" name="Content Placeholder 42"/>
          <p:cNvSpPr>
            <a:spLocks noGrp="1"/>
          </p:cNvSpPr>
          <p:nvPr>
            <p:ph sz="half" idx="1"/>
          </p:nvPr>
        </p:nvSpPr>
        <p:spPr>
          <a:xfrm>
            <a:off x="0" y="1387066"/>
            <a:ext cx="3421902" cy="523782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Parallel Requests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Assigned to computer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Search “Katz”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Threads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Assigned to core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Lookup, Ads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Instructions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&gt;1 instruction @ one time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5 pipelined instructions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Data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&gt;1 data item @ one time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Add of 4 pairs of words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Hardware descriptions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All gates @ one time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Programming Languages</a:t>
            </a:r>
          </a:p>
        </p:txBody>
      </p:sp>
      <p:sp>
        <p:nvSpPr>
          <p:cNvPr id="44" name="Date Placeholder 4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32BFD-5223-CA4E-BA5A-E03C6189F999}" type="datetime1">
              <a:rPr lang="en-US" smtClean="0"/>
              <a:pPr/>
              <a:t>10/20/13</a:t>
            </a:fld>
            <a:endParaRPr lang="en-US"/>
          </a:p>
        </p:txBody>
      </p:sp>
      <p:sp>
        <p:nvSpPr>
          <p:cNvPr id="46" name="Footer Placeholder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#15</a:t>
            </a:r>
            <a:endParaRPr lang="en-US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8170342" y="1665638"/>
            <a:ext cx="787395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Smart</a:t>
            </a:r>
            <a:br>
              <a:rPr lang="en-US" dirty="0" smtClean="0"/>
            </a:br>
            <a:r>
              <a:rPr lang="en-US" dirty="0" smtClean="0"/>
              <a:t>Phone</a:t>
            </a:r>
            <a:endParaRPr lang="en-US" dirty="0"/>
          </a:p>
        </p:txBody>
      </p:sp>
      <p:sp>
        <p:nvSpPr>
          <p:cNvPr id="118" name="TextBox 117"/>
          <p:cNvSpPr txBox="1"/>
          <p:nvPr/>
        </p:nvSpPr>
        <p:spPr>
          <a:xfrm>
            <a:off x="3916478" y="1665944"/>
            <a:ext cx="1305493" cy="76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Warehouse Scale Computer</a:t>
            </a:r>
            <a:endParaRPr lang="en-US" dirty="0"/>
          </a:p>
        </p:txBody>
      </p:sp>
      <p:cxnSp>
        <p:nvCxnSpPr>
          <p:cNvPr id="168" name="Straight Connector 167"/>
          <p:cNvCxnSpPr/>
          <p:nvPr/>
        </p:nvCxnSpPr>
        <p:spPr>
          <a:xfrm rot="5400000">
            <a:off x="736707" y="3834054"/>
            <a:ext cx="5250171" cy="1588"/>
          </a:xfrm>
          <a:prstGeom prst="line">
            <a:avLst/>
          </a:prstGeom>
          <a:ln w="152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" name="TextBox 168"/>
          <p:cNvSpPr txBox="1"/>
          <p:nvPr/>
        </p:nvSpPr>
        <p:spPr>
          <a:xfrm>
            <a:off x="1869899" y="1062860"/>
            <a:ext cx="3176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Software        Hardware</a:t>
            </a:r>
            <a:endParaRPr lang="en-US" sz="2400" i="1" dirty="0"/>
          </a:p>
        </p:txBody>
      </p:sp>
      <p:sp>
        <p:nvSpPr>
          <p:cNvPr id="171" name="TextBox 170"/>
          <p:cNvSpPr txBox="1"/>
          <p:nvPr/>
        </p:nvSpPr>
        <p:spPr>
          <a:xfrm>
            <a:off x="2559950" y="2275669"/>
            <a:ext cx="1619354" cy="120545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i="1" dirty="0" smtClean="0"/>
              <a:t>Harness</a:t>
            </a:r>
            <a:br>
              <a:rPr lang="en-US" sz="2000" i="1" dirty="0" smtClean="0"/>
            </a:br>
            <a:r>
              <a:rPr lang="en-US" sz="2000" i="1" dirty="0" smtClean="0"/>
              <a:t>Parallelism &amp;</a:t>
            </a:r>
          </a:p>
          <a:p>
            <a:pPr algn="ctr">
              <a:lnSpc>
                <a:spcPct val="90000"/>
              </a:lnSpc>
            </a:pPr>
            <a:r>
              <a:rPr lang="en-US" sz="2000" i="1" dirty="0" smtClean="0"/>
              <a:t>Achieve High</a:t>
            </a:r>
            <a:br>
              <a:rPr lang="en-US" sz="2000" i="1" dirty="0" smtClean="0"/>
            </a:br>
            <a:r>
              <a:rPr lang="en-US" sz="2000" i="1" dirty="0" smtClean="0"/>
              <a:t>Performance</a:t>
            </a:r>
            <a:endParaRPr lang="en-US" sz="2000" i="1" dirty="0"/>
          </a:p>
        </p:txBody>
      </p:sp>
      <p:grpSp>
        <p:nvGrpSpPr>
          <p:cNvPr id="2" name="Group 50"/>
          <p:cNvGrpSpPr/>
          <p:nvPr/>
        </p:nvGrpSpPr>
        <p:grpSpPr>
          <a:xfrm>
            <a:off x="5831288" y="5537200"/>
            <a:ext cx="3360062" cy="1289820"/>
            <a:chOff x="5831288" y="5537200"/>
            <a:chExt cx="3360062" cy="1289820"/>
          </a:xfrm>
        </p:grpSpPr>
        <p:sp>
          <p:nvSpPr>
            <p:cNvPr id="166" name="TextBox 165"/>
            <p:cNvSpPr txBox="1"/>
            <p:nvPr/>
          </p:nvSpPr>
          <p:spPr>
            <a:xfrm>
              <a:off x="7942290" y="5985754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Logic Gates</a:t>
              </a:r>
              <a:endParaRPr lang="en-US" dirty="0"/>
            </a:p>
          </p:txBody>
        </p:sp>
        <p:cxnSp>
          <p:nvCxnSpPr>
            <p:cNvPr id="172" name="Straight Connector 171"/>
            <p:cNvCxnSpPr>
              <a:stCxn id="104" idx="2"/>
              <a:endCxn id="177" idx="3"/>
            </p:cNvCxnSpPr>
            <p:nvPr/>
          </p:nvCxnSpPr>
          <p:spPr>
            <a:xfrm flipH="1">
              <a:off x="7920438" y="5537200"/>
              <a:ext cx="54947" cy="581173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stCxn id="104" idx="1"/>
              <a:endCxn id="177" idx="0"/>
            </p:cNvCxnSpPr>
            <p:nvPr/>
          </p:nvCxnSpPr>
          <p:spPr>
            <a:xfrm flipH="1">
              <a:off x="6543773" y="5537200"/>
              <a:ext cx="955786" cy="581173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177"/>
            <p:cNvGrpSpPr/>
            <p:nvPr/>
          </p:nvGrpSpPr>
          <p:grpSpPr>
            <a:xfrm>
              <a:off x="5831288" y="6109003"/>
              <a:ext cx="2089150" cy="718017"/>
              <a:chOff x="5831288" y="6139983"/>
              <a:chExt cx="2089150" cy="718017"/>
            </a:xfrm>
          </p:grpSpPr>
          <p:graphicFrame>
            <p:nvGraphicFramePr>
              <p:cNvPr id="93186" name="Object 2"/>
              <p:cNvGraphicFramePr>
                <a:graphicFrameLocks noChangeAspect="1"/>
              </p:cNvGraphicFramePr>
              <p:nvPr/>
            </p:nvGraphicFramePr>
            <p:xfrm>
              <a:off x="6560469" y="6139983"/>
              <a:ext cx="1044389" cy="7180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8623" name="Image" r:id="rId5" imgW="3492063" imgH="2400000" progId="">
                      <p:embed/>
                    </p:oleObj>
                  </mc:Choice>
                  <mc:Fallback>
                    <p:oleObj name="Image" r:id="rId5" imgW="3492063" imgH="2400000" progId="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560469" y="6139983"/>
                            <a:ext cx="1044389" cy="71801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7" name="Freeform 176"/>
              <p:cNvSpPr/>
              <p:nvPr/>
            </p:nvSpPr>
            <p:spPr>
              <a:xfrm>
                <a:off x="5831288" y="6149353"/>
                <a:ext cx="2089150" cy="708647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117" name="Picture 116" descr="cern-rack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3656" y="1334878"/>
            <a:ext cx="2859651" cy="1667628"/>
          </a:xfrm>
          <a:prstGeom prst="rect">
            <a:avLst/>
          </a:prstGeom>
        </p:spPr>
      </p:pic>
      <p:grpSp>
        <p:nvGrpSpPr>
          <p:cNvPr id="4" name="Group 55"/>
          <p:cNvGrpSpPr/>
          <p:nvPr/>
        </p:nvGrpSpPr>
        <p:grpSpPr>
          <a:xfrm>
            <a:off x="3442017" y="2980266"/>
            <a:ext cx="5143176" cy="1625601"/>
            <a:chOff x="3442017" y="2980266"/>
            <a:chExt cx="5143176" cy="1625601"/>
          </a:xfrm>
        </p:grpSpPr>
        <p:grpSp>
          <p:nvGrpSpPr>
            <p:cNvPr id="5" name="Group 53"/>
            <p:cNvGrpSpPr/>
            <p:nvPr/>
          </p:nvGrpSpPr>
          <p:grpSpPr>
            <a:xfrm>
              <a:off x="3442017" y="2980266"/>
              <a:ext cx="5143176" cy="1625601"/>
              <a:chOff x="3442017" y="2980266"/>
              <a:chExt cx="5143176" cy="1625601"/>
            </a:xfrm>
          </p:grpSpPr>
          <p:pic>
            <p:nvPicPr>
              <p:cNvPr id="48" name="Picture 5"/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3442017" y="3451864"/>
                <a:ext cx="1792390" cy="8568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35" name="Straight Connector 134"/>
              <p:cNvCxnSpPr>
                <a:endCxn id="98" idx="1"/>
              </p:cNvCxnSpPr>
              <p:nvPr/>
            </p:nvCxnSpPr>
            <p:spPr>
              <a:xfrm rot="10800000" flipV="1">
                <a:off x="5432954" y="2980266"/>
                <a:ext cx="1729843" cy="389478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>
                <a:endCxn id="98" idx="0"/>
              </p:cNvCxnSpPr>
              <p:nvPr/>
            </p:nvCxnSpPr>
            <p:spPr>
              <a:xfrm>
                <a:off x="7501460" y="2980267"/>
                <a:ext cx="1083733" cy="389477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oup 144"/>
              <p:cNvGrpSpPr/>
              <p:nvPr/>
            </p:nvGrpSpPr>
            <p:grpSpPr>
              <a:xfrm>
                <a:off x="3894659" y="3369744"/>
                <a:ext cx="4690534" cy="1236123"/>
                <a:chOff x="3539066" y="3369744"/>
                <a:chExt cx="4690534" cy="1236123"/>
              </a:xfrm>
            </p:grpSpPr>
            <p:sp>
              <p:nvSpPr>
                <p:cNvPr id="98" name="Freeform 97"/>
                <p:cNvSpPr/>
                <p:nvPr/>
              </p:nvSpPr>
              <p:spPr>
                <a:xfrm>
                  <a:off x="3539066" y="3369744"/>
                  <a:ext cx="4690534" cy="1236123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Freeform 131"/>
                <p:cNvSpPr/>
                <p:nvPr/>
              </p:nvSpPr>
              <p:spPr>
                <a:xfrm>
                  <a:off x="4758265" y="3454411"/>
                  <a:ext cx="1185333" cy="314727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Core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" name="Freeform 132"/>
                <p:cNvSpPr/>
                <p:nvPr/>
              </p:nvSpPr>
              <p:spPr>
                <a:xfrm>
                  <a:off x="6790242" y="3454411"/>
                  <a:ext cx="1185333" cy="314727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Core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" name="Rectangle 137"/>
                <p:cNvSpPr/>
                <p:nvPr/>
              </p:nvSpPr>
              <p:spPr>
                <a:xfrm>
                  <a:off x="6242320" y="3413668"/>
                  <a:ext cx="3440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…</a:t>
                  </a:r>
                  <a:endParaRPr lang="en-US" dirty="0"/>
                </a:p>
              </p:txBody>
            </p:sp>
            <p:sp>
              <p:nvSpPr>
                <p:cNvPr id="140" name="Freeform 139"/>
                <p:cNvSpPr/>
                <p:nvPr/>
              </p:nvSpPr>
              <p:spPr>
                <a:xfrm>
                  <a:off x="4284134" y="3810000"/>
                  <a:ext cx="3302000" cy="355600"/>
                </a:xfrm>
                <a:custGeom>
                  <a:avLst/>
                  <a:gdLst>
                    <a:gd name="connsiteX0" fmla="*/ 423334 w 3302000"/>
                    <a:gd name="connsiteY0" fmla="*/ 0 h 355600"/>
                    <a:gd name="connsiteX1" fmla="*/ 3302000 w 3302000"/>
                    <a:gd name="connsiteY1" fmla="*/ 0 h 355600"/>
                    <a:gd name="connsiteX2" fmla="*/ 2895600 w 3302000"/>
                    <a:gd name="connsiteY2" fmla="*/ 355600 h 355600"/>
                    <a:gd name="connsiteX3" fmla="*/ 0 w 3302000"/>
                    <a:gd name="connsiteY3" fmla="*/ 338666 h 355600"/>
                    <a:gd name="connsiteX4" fmla="*/ 423334 w 3302000"/>
                    <a:gd name="connsiteY4" fmla="*/ 0 h 35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02000" h="355600">
                      <a:moveTo>
                        <a:pt x="423334" y="0"/>
                      </a:moveTo>
                      <a:lnTo>
                        <a:pt x="3302000" y="0"/>
                      </a:lnTo>
                      <a:lnTo>
                        <a:pt x="2895600" y="355600"/>
                      </a:lnTo>
                      <a:lnTo>
                        <a:pt x="0" y="338666"/>
                      </a:lnTo>
                      <a:lnTo>
                        <a:pt x="423334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</a:rPr>
                    <a:t>     Memory               (Cache)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4" name="Freeform 143"/>
                <p:cNvSpPr/>
                <p:nvPr/>
              </p:nvSpPr>
              <p:spPr>
                <a:xfrm>
                  <a:off x="3826935" y="4199466"/>
                  <a:ext cx="3302000" cy="355600"/>
                </a:xfrm>
                <a:custGeom>
                  <a:avLst/>
                  <a:gdLst>
                    <a:gd name="connsiteX0" fmla="*/ 423334 w 3302000"/>
                    <a:gd name="connsiteY0" fmla="*/ 0 h 355600"/>
                    <a:gd name="connsiteX1" fmla="*/ 3302000 w 3302000"/>
                    <a:gd name="connsiteY1" fmla="*/ 0 h 355600"/>
                    <a:gd name="connsiteX2" fmla="*/ 2895600 w 3302000"/>
                    <a:gd name="connsiteY2" fmla="*/ 355600 h 355600"/>
                    <a:gd name="connsiteX3" fmla="*/ 0 w 3302000"/>
                    <a:gd name="connsiteY3" fmla="*/ 338666 h 355600"/>
                    <a:gd name="connsiteX4" fmla="*/ 423334 w 3302000"/>
                    <a:gd name="connsiteY4" fmla="*/ 0 h 35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02000" h="355600">
                      <a:moveTo>
                        <a:pt x="423334" y="0"/>
                      </a:moveTo>
                      <a:lnTo>
                        <a:pt x="3302000" y="0"/>
                      </a:lnTo>
                      <a:lnTo>
                        <a:pt x="2895600" y="355600"/>
                      </a:lnTo>
                      <a:lnTo>
                        <a:pt x="0" y="338666"/>
                      </a:lnTo>
                      <a:lnTo>
                        <a:pt x="423334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</a:rPr>
                    <a:t>Input/Output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55" name="TextBox 54"/>
            <p:cNvSpPr txBox="1"/>
            <p:nvPr/>
          </p:nvSpPr>
          <p:spPr>
            <a:xfrm>
              <a:off x="6760107" y="3049938"/>
              <a:ext cx="1126593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dirty="0" smtClean="0"/>
                <a:t>Computer</a:t>
              </a:r>
            </a:p>
          </p:txBody>
        </p:sp>
      </p:grpSp>
      <p:grpSp>
        <p:nvGrpSpPr>
          <p:cNvPr id="7" name="Group 90"/>
          <p:cNvGrpSpPr/>
          <p:nvPr/>
        </p:nvGrpSpPr>
        <p:grpSpPr>
          <a:xfrm>
            <a:off x="3365862" y="3454411"/>
            <a:ext cx="5625738" cy="2622539"/>
            <a:chOff x="3365862" y="3454411"/>
            <a:chExt cx="5625738" cy="2622539"/>
          </a:xfrm>
        </p:grpSpPr>
        <p:sp>
          <p:nvSpPr>
            <p:cNvPr id="151" name="Freeform 150"/>
            <p:cNvSpPr/>
            <p:nvPr/>
          </p:nvSpPr>
          <p:spPr>
            <a:xfrm>
              <a:off x="3971023" y="5625230"/>
              <a:ext cx="3626511" cy="341684"/>
            </a:xfrm>
            <a:custGeom>
              <a:avLst/>
              <a:gdLst>
                <a:gd name="connsiteX0" fmla="*/ 423334 w 3302000"/>
                <a:gd name="connsiteY0" fmla="*/ 0 h 355600"/>
                <a:gd name="connsiteX1" fmla="*/ 3302000 w 3302000"/>
                <a:gd name="connsiteY1" fmla="*/ 0 h 355600"/>
                <a:gd name="connsiteX2" fmla="*/ 2895600 w 3302000"/>
                <a:gd name="connsiteY2" fmla="*/ 355600 h 355600"/>
                <a:gd name="connsiteX3" fmla="*/ 0 w 3302000"/>
                <a:gd name="connsiteY3" fmla="*/ 338666 h 355600"/>
                <a:gd name="connsiteX4" fmla="*/ 423334 w 3302000"/>
                <a:gd name="connsiteY4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2000" h="355600">
                  <a:moveTo>
                    <a:pt x="423334" y="0"/>
                  </a:moveTo>
                  <a:lnTo>
                    <a:pt x="3302000" y="0"/>
                  </a:lnTo>
                  <a:lnTo>
                    <a:pt x="2895600" y="355600"/>
                  </a:lnTo>
                  <a:lnTo>
                    <a:pt x="0" y="338666"/>
                  </a:lnTo>
                  <a:lnTo>
                    <a:pt x="423334" y="0"/>
                  </a:lnTo>
                  <a:close/>
                </a:path>
              </a:pathLst>
            </a:cu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Cache Memory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8" name="Group 89"/>
            <p:cNvGrpSpPr/>
            <p:nvPr/>
          </p:nvGrpSpPr>
          <p:grpSpPr>
            <a:xfrm>
              <a:off x="3365862" y="3454411"/>
              <a:ext cx="5625738" cy="2622539"/>
              <a:chOff x="3365862" y="3454411"/>
              <a:chExt cx="5625738" cy="2622539"/>
            </a:xfrm>
          </p:grpSpPr>
          <p:grpSp>
            <p:nvGrpSpPr>
              <p:cNvPr id="9" name="Group 48"/>
              <p:cNvGrpSpPr/>
              <p:nvPr/>
            </p:nvGrpSpPr>
            <p:grpSpPr>
              <a:xfrm>
                <a:off x="3365862" y="3454411"/>
                <a:ext cx="5625738" cy="2622539"/>
                <a:chOff x="3365862" y="3454411"/>
                <a:chExt cx="5454288" cy="2850775"/>
              </a:xfrm>
            </p:grpSpPr>
            <p:sp>
              <p:nvSpPr>
                <p:cNvPr id="147" name="Freeform 146"/>
                <p:cNvSpPr/>
                <p:nvPr/>
              </p:nvSpPr>
              <p:spPr>
                <a:xfrm>
                  <a:off x="3365862" y="4775213"/>
                  <a:ext cx="5454288" cy="1529973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stCxn id="133" idx="1"/>
                  <a:endCxn id="147" idx="1"/>
                </p:cNvCxnSpPr>
                <p:nvPr/>
              </p:nvCxnSpPr>
              <p:spPr>
                <a:xfrm flipH="1">
                  <a:off x="5154635" y="3454411"/>
                  <a:ext cx="2252893" cy="1320802"/>
                </a:xfrm>
                <a:prstGeom prst="line">
                  <a:avLst/>
                </a:prstGeom>
                <a:ln w="25400" cap="flat" cmpd="sng" algn="ctr">
                  <a:solidFill>
                    <a:schemeClr val="accent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>
                  <a:stCxn id="133" idx="0"/>
                  <a:endCxn id="147" idx="0"/>
                </p:cNvCxnSpPr>
                <p:nvPr/>
              </p:nvCxnSpPr>
              <p:spPr>
                <a:xfrm>
                  <a:off x="8179845" y="3454411"/>
                  <a:ext cx="640305" cy="1320802"/>
                </a:xfrm>
                <a:prstGeom prst="line">
                  <a:avLst/>
                </a:prstGeom>
                <a:ln w="25400" cap="flat" cmpd="sng" algn="ctr">
                  <a:solidFill>
                    <a:schemeClr val="accent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2" name="TextBox 161"/>
              <p:cNvSpPr txBox="1"/>
              <p:nvPr/>
            </p:nvSpPr>
            <p:spPr>
              <a:xfrm>
                <a:off x="7515253" y="4306692"/>
                <a:ext cx="6413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Core</a:t>
                </a:r>
                <a:endParaRPr lang="en-US" dirty="0"/>
              </a:p>
            </p:txBody>
          </p:sp>
          <p:sp>
            <p:nvSpPr>
              <p:cNvPr id="163" name="Freeform 162"/>
              <p:cNvSpPr/>
              <p:nvPr/>
            </p:nvSpPr>
            <p:spPr>
              <a:xfrm>
                <a:off x="4108450" y="4718050"/>
                <a:ext cx="2705100" cy="850900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     Instruction </a:t>
                </a:r>
                <a:r>
                  <a:rPr lang="en-US" dirty="0" err="1" smtClean="0">
                    <a:solidFill>
                      <a:srgbClr val="000000"/>
                    </a:solidFill>
                  </a:rPr>
                  <a:t>Unit(s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</a:t>
                </a:r>
              </a:p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rgbClr val="000000"/>
                  </a:solidFill>
                </a:endParaRPr>
              </a:p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Freeform 164"/>
              <p:cNvSpPr/>
              <p:nvPr/>
            </p:nvSpPr>
            <p:spPr>
              <a:xfrm>
                <a:off x="6438900" y="4686300"/>
                <a:ext cx="2362199" cy="488950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   Functional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dirty="0" err="1" smtClean="0">
                    <a:solidFill>
                      <a:srgbClr val="000000"/>
                    </a:solidFill>
                  </a:rPr>
                  <a:t>Unit(s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57" name="Picture 56" descr="600px-Pipeline_5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75262" y="4921249"/>
              <a:ext cx="908064" cy="654673"/>
            </a:xfrm>
            <a:prstGeom prst="rect">
              <a:avLst/>
            </a:prstGeom>
          </p:spPr>
        </p:pic>
        <p:grpSp>
          <p:nvGrpSpPr>
            <p:cNvPr id="10" name="Group 88"/>
            <p:cNvGrpSpPr/>
            <p:nvPr/>
          </p:nvGrpSpPr>
          <p:grpSpPr>
            <a:xfrm>
              <a:off x="6108909" y="5194300"/>
              <a:ext cx="2127517" cy="361950"/>
              <a:chOff x="6108909" y="5194300"/>
              <a:chExt cx="2127517" cy="361950"/>
            </a:xfrm>
          </p:grpSpPr>
          <p:grpSp>
            <p:nvGrpSpPr>
              <p:cNvPr id="11" name="Group 68"/>
              <p:cNvGrpSpPr/>
              <p:nvPr/>
            </p:nvGrpSpPr>
            <p:grpSpPr>
              <a:xfrm>
                <a:off x="7499559" y="5194300"/>
                <a:ext cx="736867" cy="342900"/>
                <a:chOff x="7499559" y="5194300"/>
                <a:chExt cx="736867" cy="342900"/>
              </a:xfrm>
            </p:grpSpPr>
            <p:sp>
              <p:nvSpPr>
                <p:cNvPr id="114" name="TextBox 113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3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3</a:t>
                  </a:r>
                  <a:endParaRPr lang="en-US" sz="1400" dirty="0"/>
                </a:p>
              </p:txBody>
            </p:sp>
            <p:sp>
              <p:nvSpPr>
                <p:cNvPr id="104" name="Freeform 103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2" name="Group 79"/>
              <p:cNvGrpSpPr/>
              <p:nvPr/>
            </p:nvGrpSpPr>
            <p:grpSpPr>
              <a:xfrm>
                <a:off x="7036009" y="5200650"/>
                <a:ext cx="736867" cy="342900"/>
                <a:chOff x="7499559" y="5194300"/>
                <a:chExt cx="736867" cy="342900"/>
              </a:xfrm>
            </p:grpSpPr>
            <p:sp>
              <p:nvSpPr>
                <p:cNvPr id="81" name="TextBox 80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2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2</a:t>
                  </a:r>
                  <a:endParaRPr lang="en-US" sz="1400" dirty="0"/>
                </a:p>
              </p:txBody>
            </p:sp>
            <p:sp>
              <p:nvSpPr>
                <p:cNvPr id="82" name="Freeform 81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3" name="Group 82"/>
              <p:cNvGrpSpPr/>
              <p:nvPr/>
            </p:nvGrpSpPr>
            <p:grpSpPr>
              <a:xfrm>
                <a:off x="6572459" y="5207000"/>
                <a:ext cx="736867" cy="342900"/>
                <a:chOff x="7499559" y="5194300"/>
                <a:chExt cx="736867" cy="342900"/>
              </a:xfrm>
            </p:grpSpPr>
            <p:sp>
              <p:nvSpPr>
                <p:cNvPr id="84" name="TextBox 83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1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1</a:t>
                  </a:r>
                  <a:endParaRPr lang="en-US" sz="1400" dirty="0"/>
                </a:p>
              </p:txBody>
            </p:sp>
            <p:sp>
              <p:nvSpPr>
                <p:cNvPr id="85" name="Freeform 84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4" name="Group 85"/>
              <p:cNvGrpSpPr/>
              <p:nvPr/>
            </p:nvGrpSpPr>
            <p:grpSpPr>
              <a:xfrm>
                <a:off x="6108909" y="5213350"/>
                <a:ext cx="736867" cy="342900"/>
                <a:chOff x="7499559" y="5194300"/>
                <a:chExt cx="736867" cy="342900"/>
              </a:xfrm>
            </p:grpSpPr>
            <p:sp>
              <p:nvSpPr>
                <p:cNvPr id="87" name="TextBox 86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0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0</a:t>
                  </a:r>
                  <a:endParaRPr lang="en-US" sz="1400" dirty="0"/>
                </a:p>
              </p:txBody>
            </p:sp>
            <p:sp>
              <p:nvSpPr>
                <p:cNvPr id="88" name="Freeform 87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64" name="Group 91"/>
          <p:cNvGrpSpPr/>
          <p:nvPr/>
        </p:nvGrpSpPr>
        <p:grpSpPr>
          <a:xfrm>
            <a:off x="0" y="2404534"/>
            <a:ext cx="9677400" cy="3064933"/>
            <a:chOff x="0" y="2404534"/>
            <a:chExt cx="9677400" cy="3064933"/>
          </a:xfrm>
        </p:grpSpPr>
        <p:grpSp>
          <p:nvGrpSpPr>
            <p:cNvPr id="65" name="Group 64"/>
            <p:cNvGrpSpPr/>
            <p:nvPr/>
          </p:nvGrpSpPr>
          <p:grpSpPr>
            <a:xfrm>
              <a:off x="5232400" y="3151501"/>
              <a:ext cx="4445000" cy="2317966"/>
              <a:chOff x="1678763" y="1325247"/>
              <a:chExt cx="9770129" cy="1681255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1678763" y="1325247"/>
                <a:ext cx="6469521" cy="1681255"/>
              </a:xfrm>
              <a:prstGeom prst="rect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8246725" y="1802865"/>
                <a:ext cx="3202167" cy="267882"/>
              </a:xfrm>
              <a:prstGeom prst="rect">
                <a:avLst/>
              </a:prstGeom>
              <a:noFill/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Project 3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0" y="2404534"/>
              <a:ext cx="3200400" cy="1049867"/>
            </a:xfrm>
            <a:prstGeom prst="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25856</TotalTime>
  <Words>3496</Words>
  <Application>Microsoft Macintosh PowerPoint</Application>
  <PresentationFormat>On-screen Show (4:3)</PresentationFormat>
  <Paragraphs>948</Paragraphs>
  <Slides>62</Slides>
  <Notes>4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4" baseType="lpstr">
      <vt:lpstr>Office Theme</vt:lpstr>
      <vt:lpstr>Image</vt:lpstr>
      <vt:lpstr>CS 61C:  Great Ideas in Computer Architecture  Thread-Level Parallelism (TLP)  and OpenMP</vt:lpstr>
      <vt:lpstr>Agenda</vt:lpstr>
      <vt:lpstr>Agenda</vt:lpstr>
      <vt:lpstr>Review</vt:lpstr>
      <vt:lpstr>Example: 2 x 2 Matrix Multiply (Part 1 of 2)</vt:lpstr>
      <vt:lpstr>Example: 2 x 2 Matrix Multiply (Part 2 of 2)</vt:lpstr>
      <vt:lpstr>Inner loop from gcc –O -S</vt:lpstr>
      <vt:lpstr>Agenda</vt:lpstr>
      <vt:lpstr>New-School Machine Structures (It’s a bit more complicated!)</vt:lpstr>
      <vt:lpstr>Simple Multiprocessor</vt:lpstr>
      <vt:lpstr>Multiprocessor Execution Model</vt:lpstr>
      <vt:lpstr>Transition to Multicore</vt:lpstr>
      <vt:lpstr>Parallelism Only Path to Higher Performance</vt:lpstr>
      <vt:lpstr>Multiprocessors and You</vt:lpstr>
      <vt:lpstr>Potential Parallel Performance (assuming SW can use it)</vt:lpstr>
      <vt:lpstr>Multiprocessor Caches</vt:lpstr>
      <vt:lpstr>Shared Memory and Caches</vt:lpstr>
      <vt:lpstr>Shared Memory and Caches</vt:lpstr>
      <vt:lpstr>Keeping Multiple Caches Coherent</vt:lpstr>
      <vt:lpstr>Shared Memory and Caches</vt:lpstr>
      <vt:lpstr>Flashcard Quiz: Which statement is true?</vt:lpstr>
      <vt:lpstr>Flashcard Quiz: Which statement is true?</vt:lpstr>
      <vt:lpstr>Agenda</vt:lpstr>
      <vt:lpstr>Midterm Results</vt:lpstr>
      <vt:lpstr>PowerPoint Presentation</vt:lpstr>
      <vt:lpstr>PowerPoint Presentation</vt:lpstr>
      <vt:lpstr>Cs61c In the News</vt:lpstr>
      <vt:lpstr>PowerPoint Presentation</vt:lpstr>
      <vt:lpstr>Cache Coherency Tracked by Block</vt:lpstr>
      <vt:lpstr>Coherency Tracked by Cache Line</vt:lpstr>
      <vt:lpstr>Fourth “C” of Cache Misses: Coherence Misses</vt:lpstr>
      <vt:lpstr>Agenda</vt:lpstr>
      <vt:lpstr>Threads</vt:lpstr>
      <vt:lpstr>Operating System Threads</vt:lpstr>
      <vt:lpstr>Hardware Multithreading</vt:lpstr>
      <vt:lpstr>Hardware Multithreading</vt:lpstr>
      <vt:lpstr>Multithreading vs. Multicore</vt:lpstr>
      <vt:lpstr>Randy’s Mac Air</vt:lpstr>
      <vt:lpstr>Machines in (old) 61C Lab</vt:lpstr>
      <vt:lpstr>Agenda</vt:lpstr>
      <vt:lpstr>100s of (Mostly Dead)  Parallel Programming Languages</vt:lpstr>
      <vt:lpstr>OpenMP</vt:lpstr>
      <vt:lpstr>Simple Parallelization</vt:lpstr>
      <vt:lpstr>Fork/Join Parallelism</vt:lpstr>
      <vt:lpstr>OpenMP Extends C with Pragmas </vt:lpstr>
      <vt:lpstr>The Parallel for Pragma</vt:lpstr>
      <vt:lpstr>Controlling Number of Threads</vt:lpstr>
      <vt:lpstr>What Kind of Threads?</vt:lpstr>
      <vt:lpstr>Invoking Parallel Threads</vt:lpstr>
      <vt:lpstr>Data Races and Synchronization</vt:lpstr>
      <vt:lpstr>Controlling Sharing of Variables</vt:lpstr>
      <vt:lpstr>π</vt:lpstr>
      <vt:lpstr>Calculating π</vt:lpstr>
      <vt:lpstr>Sequential Calculation of π in C </vt:lpstr>
      <vt:lpstr>OpenMP Version (with bug)</vt:lpstr>
      <vt:lpstr>Experiment</vt:lpstr>
      <vt:lpstr>OpenMP Version (with bug)</vt:lpstr>
      <vt:lpstr>OpenMP Version 2 (with bug)</vt:lpstr>
      <vt:lpstr>OpenMP Reduction</vt:lpstr>
      <vt:lpstr>OpenMP Reduction Version </vt:lpstr>
      <vt:lpstr>Agenda</vt:lpstr>
      <vt:lpstr>And in Conclusion, …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61C: Great Ideas in Computer Architecture (Machine Structures)</dc:title>
  <dc:creator>Randy Katz</dc:creator>
  <cp:lastModifiedBy>Randy Katz</cp:lastModifiedBy>
  <cp:revision>311</cp:revision>
  <cp:lastPrinted>2013-10-22T04:54:04Z</cp:lastPrinted>
  <dcterms:created xsi:type="dcterms:W3CDTF">2012-10-08T01:19:02Z</dcterms:created>
  <dcterms:modified xsi:type="dcterms:W3CDTF">2013-10-22T18:18:25Z</dcterms:modified>
</cp:coreProperties>
</file>