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530" r:id="rId2"/>
    <p:sldId id="577" r:id="rId3"/>
    <p:sldId id="615" r:id="rId4"/>
    <p:sldId id="622" r:id="rId5"/>
    <p:sldId id="596" r:id="rId6"/>
    <p:sldId id="598" r:id="rId7"/>
    <p:sldId id="623" r:id="rId8"/>
    <p:sldId id="600" r:id="rId9"/>
    <p:sldId id="601" r:id="rId10"/>
    <p:sldId id="602" r:id="rId11"/>
    <p:sldId id="603" r:id="rId12"/>
    <p:sldId id="604" r:id="rId13"/>
    <p:sldId id="605" r:id="rId14"/>
    <p:sldId id="616" r:id="rId15"/>
    <p:sldId id="617" r:id="rId16"/>
    <p:sldId id="618" r:id="rId17"/>
    <p:sldId id="624" r:id="rId18"/>
    <p:sldId id="606" r:id="rId19"/>
    <p:sldId id="607" r:id="rId20"/>
    <p:sldId id="608" r:id="rId21"/>
    <p:sldId id="609" r:id="rId22"/>
    <p:sldId id="611" r:id="rId23"/>
    <p:sldId id="613" r:id="rId24"/>
    <p:sldId id="614" r:id="rId25"/>
    <p:sldId id="491" r:id="rId26"/>
    <p:sldId id="484" r:id="rId27"/>
    <p:sldId id="495" r:id="rId28"/>
    <p:sldId id="625" r:id="rId29"/>
    <p:sldId id="561" r:id="rId30"/>
    <p:sldId id="575" r:id="rId31"/>
    <p:sldId id="489" r:id="rId32"/>
    <p:sldId id="498" r:id="rId33"/>
    <p:sldId id="492" r:id="rId34"/>
    <p:sldId id="493" r:id="rId35"/>
    <p:sldId id="501" r:id="rId36"/>
    <p:sldId id="565" r:id="rId37"/>
    <p:sldId id="626" r:id="rId38"/>
    <p:sldId id="619" r:id="rId39"/>
    <p:sldId id="620" r:id="rId40"/>
    <p:sldId id="621" r:id="rId41"/>
    <p:sldId id="507" r:id="rId42"/>
    <p:sldId id="566" r:id="rId43"/>
    <p:sldId id="509" r:id="rId44"/>
    <p:sldId id="627" r:id="rId45"/>
    <p:sldId id="581" r:id="rId46"/>
    <p:sldId id="583" r:id="rId47"/>
    <p:sldId id="584" r:id="rId48"/>
    <p:sldId id="585" r:id="rId49"/>
    <p:sldId id="586" r:id="rId50"/>
    <p:sldId id="629" r:id="rId51"/>
    <p:sldId id="587" r:id="rId52"/>
    <p:sldId id="589" r:id="rId53"/>
    <p:sldId id="590" r:id="rId54"/>
    <p:sldId id="591" r:id="rId55"/>
    <p:sldId id="592" r:id="rId56"/>
    <p:sldId id="593" r:id="rId57"/>
    <p:sldId id="595" r:id="rId58"/>
    <p:sldId id="628" r:id="rId59"/>
    <p:sldId id="512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FCF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5" autoAdjust="0"/>
    <p:restoredTop sz="84825" autoAdjust="0"/>
  </p:normalViewPr>
  <p:slideViewPr>
    <p:cSldViewPr>
      <p:cViewPr varScale="1">
        <p:scale>
          <a:sx n="75" d="100"/>
          <a:sy n="75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616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ttrsn:Documents:61C:SpeeupScaleu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v>Scaleup</c:v>
          </c:tx>
          <c:xVal>
            <c:numRef>
              <c:f>Sheet2!$A$2:$A$8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</c:numCache>
            </c:numRef>
          </c:xVal>
          <c:yVal>
            <c:numRef>
              <c:f>Sheet2!$E$2:$E$8</c:f>
              <c:numCache>
                <c:formatCode>0</c:formatCode>
                <c:ptCount val="7"/>
                <c:pt idx="0">
                  <c:v>2.0</c:v>
                </c:pt>
                <c:pt idx="1">
                  <c:v>3.813247999999997</c:v>
                </c:pt>
                <c:pt idx="2">
                  <c:v>5.848413999999996</c:v>
                </c:pt>
                <c:pt idx="3">
                  <c:v>8.192</c:v>
                </c:pt>
                <c:pt idx="4">
                  <c:v>16.0</c:v>
                </c:pt>
                <c:pt idx="5">
                  <c:v>31.25</c:v>
                </c:pt>
                <c:pt idx="6">
                  <c:v>35.152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Sheet2!$B$1</c:f>
              <c:strCache>
                <c:ptCount val="1"/>
                <c:pt idx="0">
                  <c:v>Speedup</c:v>
                </c:pt>
              </c:strCache>
            </c:strRef>
          </c:tx>
          <c:xVal>
            <c:numRef>
              <c:f>Sheet2!$A$2:$A$8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</c:numCache>
            </c:numRef>
          </c:xVal>
          <c:yVal>
            <c:numRef>
              <c:f>Sheet2!$B$2:$B$8</c:f>
              <c:numCache>
                <c:formatCode>0</c:formatCode>
                <c:ptCount val="7"/>
                <c:pt idx="0">
                  <c:v>1.0</c:v>
                </c:pt>
                <c:pt idx="1">
                  <c:v>1.99825657416824</c:v>
                </c:pt>
                <c:pt idx="2">
                  <c:v>3.984356894553882</c:v>
                </c:pt>
                <c:pt idx="3">
                  <c:v>7.941108545034642</c:v>
                </c:pt>
                <c:pt idx="4">
                  <c:v>15.55882352941176</c:v>
                </c:pt>
                <c:pt idx="5">
                  <c:v>29.20169851380043</c:v>
                </c:pt>
                <c:pt idx="6">
                  <c:v>19.26330532212885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522248"/>
        <c:axId val="2103516824"/>
      </c:scatterChart>
      <c:valAx>
        <c:axId val="2103522248"/>
        <c:scaling>
          <c:orientation val="minMax"/>
          <c:max val="64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Threads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3516824"/>
        <c:crosses val="autoZero"/>
        <c:crossBetween val="midCat"/>
        <c:majorUnit val="8.0"/>
      </c:valAx>
      <c:valAx>
        <c:axId val="21035168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Improvement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21035222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8061154855643"/>
          <c:y val="0.0722026206647833"/>
          <c:w val="0.168106400161518"/>
          <c:h val="0.1380375067620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9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9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2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2950" cy="3416300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 = 4 x (</a:t>
            </a:r>
            <a:r>
              <a:rPr lang="en-US" dirty="0" err="1" smtClean="0"/>
              <a:t>arctan</a:t>
            </a:r>
            <a:r>
              <a:rPr lang="en-US" dirty="0" smtClean="0"/>
              <a:t>(1) – </a:t>
            </a:r>
            <a:r>
              <a:rPr lang="en-US" dirty="0" err="1" smtClean="0"/>
              <a:t>arctan</a:t>
            </a:r>
            <a:r>
              <a:rPr lang="en-US" dirty="0" smtClean="0"/>
              <a:t>(0))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78AB5C6-DEBD-E34D-983C-866D6683540D}" type="datetime3">
              <a:rPr lang="en-AU"/>
              <a:pPr/>
              <a:t>23 October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7 — Multicores, Multiprocessors, and Clusters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D18D7-5986-B343-943F-19A50282A200}" type="slidenum">
              <a:rPr lang="en-AU"/>
              <a:pPr/>
              <a:t>31</a:t>
            </a:fld>
            <a:endParaRPr lang="en-AU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2050" y="588963"/>
            <a:ext cx="4548188" cy="34131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2" y="4342786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2" rIns="91426" bIns="45712"/>
          <a:lstStyle/>
          <a:p>
            <a:pPr algn="l"/>
            <a:r>
              <a:rPr lang="en-US" sz="900" dirty="0" smtClean="0">
                <a:solidFill>
                  <a:schemeClr val="folHlink"/>
                </a:solidFill>
              </a:rPr>
              <a:t>C is answer; not D,</a:t>
            </a:r>
            <a:r>
              <a:rPr lang="en-US" sz="900" baseline="0" dirty="0" smtClean="0">
                <a:solidFill>
                  <a:schemeClr val="folHlink"/>
                </a:solidFill>
              </a:rPr>
              <a:t> because 100s of programming languages</a:t>
            </a:r>
            <a:endParaRPr lang="en-US" sz="9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2050" y="588963"/>
            <a:ext cx="4548188" cy="34131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2" y="4342786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2" rIns="91426" bIns="45712"/>
          <a:lstStyle/>
          <a:p>
            <a:pPr algn="l"/>
            <a:r>
              <a:rPr lang="en-US" sz="900" dirty="0" smtClean="0">
                <a:solidFill>
                  <a:schemeClr val="folHlink"/>
                </a:solidFill>
              </a:rPr>
              <a:t>E is answer; not H,</a:t>
            </a:r>
            <a:r>
              <a:rPr lang="en-US" sz="900" baseline="0" dirty="0" smtClean="0">
                <a:solidFill>
                  <a:schemeClr val="folHlink"/>
                </a:solidFill>
              </a:rPr>
              <a:t> because 100s of programming languages</a:t>
            </a:r>
            <a:endParaRPr lang="en-US" sz="9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 is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 is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F242-0EA6-AE4D-8B4F-DEA6B5D0C58B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75DF-465C-CD49-B76C-CECAC10CA977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5F79-2A6C-7848-A488-D87AC32FEADD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DA7D-D3D9-8F41-ABD0-B83C73F4D37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A12-8127-FC4B-9774-BBC14C9B4600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2DD-719E-BE4A-9E46-0923EA9D188E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EE6-C036-AA4E-961A-545BB15F8673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8DC6-A98D-4643-9E74-2BC1DE9013BE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6ED7-EE6D-2C42-87B1-BC00DEC6B0CE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658D-B3D0-6B40-85E5-20DE0C218267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C9A9-E725-C842-916C-A3D43FD70D35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30D95-F5F7-0B4C-9EB0-F9D77743D0EF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err="1" smtClean="0"/>
              <a:t>OpenMP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6959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Instructor:</a:t>
            </a:r>
          </a:p>
          <a:p>
            <a:r>
              <a:rPr lang="en-US" dirty="0" smtClean="0"/>
              <a:t>Randy H. Katz</a:t>
            </a:r>
          </a:p>
          <a:p>
            <a:r>
              <a:rPr lang="en-US" dirty="0" smtClean="0"/>
              <a:t>http://inst.eecs.Berkeley.edu/~cs61c/fa13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7F71-10EC-6F48-A732-E7B9B6397AE3}" type="datetime1">
              <a:rPr lang="en-US" smtClean="0"/>
              <a:pPr/>
              <a:t>10/23/13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Threads?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OpenMP</a:t>
            </a:r>
            <a:r>
              <a:rPr lang="en-US" dirty="0" smtClean="0"/>
              <a:t> threads are operating system </a:t>
            </a:r>
            <a:r>
              <a:rPr lang="en-US" dirty="0" smtClean="0"/>
              <a:t>threads</a:t>
            </a:r>
            <a:endParaRPr lang="en-US" dirty="0" smtClean="0"/>
          </a:p>
          <a:p>
            <a:r>
              <a:rPr lang="en-US" dirty="0" smtClean="0"/>
              <a:t>OS </a:t>
            </a:r>
            <a:r>
              <a:rPr lang="en-US" dirty="0" smtClean="0"/>
              <a:t>multiplexes these onto </a:t>
            </a:r>
            <a:r>
              <a:rPr lang="en-US" dirty="0" smtClean="0"/>
              <a:t>available hardware </a:t>
            </a:r>
            <a:r>
              <a:rPr lang="en-US" dirty="0" smtClean="0"/>
              <a:t>threads</a:t>
            </a:r>
            <a:endParaRPr lang="en-US" dirty="0" smtClean="0"/>
          </a:p>
          <a:p>
            <a:r>
              <a:rPr lang="en-US" dirty="0" smtClean="0"/>
              <a:t>Hopefully each </a:t>
            </a:r>
            <a:r>
              <a:rPr lang="en-US" dirty="0" smtClean="0"/>
              <a:t>assigned to a </a:t>
            </a:r>
            <a:r>
              <a:rPr lang="en-US" dirty="0" smtClean="0"/>
              <a:t>real </a:t>
            </a:r>
            <a:r>
              <a:rPr lang="en-US" dirty="0" smtClean="0"/>
              <a:t>hardware thread, </a:t>
            </a:r>
            <a:r>
              <a:rPr lang="en-US" dirty="0" smtClean="0"/>
              <a:t>so no OS-level time-</a:t>
            </a:r>
            <a:r>
              <a:rPr lang="en-US" dirty="0" smtClean="0"/>
              <a:t>multiplexing</a:t>
            </a:r>
            <a:endParaRPr lang="en-US" dirty="0" smtClean="0"/>
          </a:p>
          <a:p>
            <a:r>
              <a:rPr lang="en-US" dirty="0" smtClean="0"/>
              <a:t>But other tasks on machine can also use </a:t>
            </a:r>
            <a:r>
              <a:rPr lang="en-US" dirty="0" smtClean="0"/>
              <a:t>those hardware </a:t>
            </a:r>
            <a:r>
              <a:rPr lang="en-US" dirty="0" smtClean="0"/>
              <a:t>threads!</a:t>
            </a:r>
          </a:p>
          <a:p>
            <a:r>
              <a:rPr lang="en-US" dirty="0" smtClean="0"/>
              <a:t>Be careful when timing results for project 3!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4243-2450-0941-8DCC-0D68BAD5C9A5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5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Parallel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"/>
                <a:cs typeface="Courier"/>
              </a:rPr>
              <a:t>#include &lt;</a:t>
            </a:r>
            <a:r>
              <a:rPr lang="en-US" b="1" dirty="0" err="1" smtClean="0">
                <a:latin typeface="Courier"/>
                <a:cs typeface="Courier"/>
              </a:rPr>
              <a:t>omp.h</a:t>
            </a:r>
            <a:r>
              <a:rPr lang="en-US" b="1" dirty="0" smtClean="0">
                <a:latin typeface="Courier"/>
                <a:cs typeface="Courier"/>
              </a:rPr>
              <a:t>&gt;</a:t>
            </a:r>
          </a:p>
          <a:p>
            <a:pPr>
              <a:buNone/>
            </a:pPr>
            <a:r>
              <a:rPr lang="en-US" b="1" dirty="0" smtClean="0">
                <a:latin typeface="Courier"/>
                <a:cs typeface="Courier"/>
              </a:rPr>
              <a:t>#</a:t>
            </a:r>
            <a:r>
              <a:rPr lang="en-US" b="1" dirty="0" err="1" smtClean="0">
                <a:latin typeface="Courier"/>
                <a:cs typeface="Courier"/>
              </a:rPr>
              <a:t>pragma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omp</a:t>
            </a:r>
            <a:r>
              <a:rPr lang="en-US" b="1" dirty="0" smtClean="0">
                <a:latin typeface="Courier"/>
                <a:cs typeface="Courier"/>
              </a:rPr>
              <a:t> parallel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{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	int ID = 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omp_get_thread_num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();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foo(ID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}</a:t>
            </a:r>
          </a:p>
          <a:p>
            <a:r>
              <a:rPr lang="en-US" dirty="0" smtClean="0"/>
              <a:t>Each thread executes a copy of the </a:t>
            </a:r>
            <a:r>
              <a:rPr lang="en-US" dirty="0" smtClean="0"/>
              <a:t>code in </a:t>
            </a:r>
            <a:r>
              <a:rPr lang="en-US" dirty="0" smtClean="0"/>
              <a:t>the structured block</a:t>
            </a:r>
          </a:p>
          <a:p>
            <a:r>
              <a:rPr lang="en-US" dirty="0" smtClean="0"/>
              <a:t>OpenMP intrinsic to get Thread ID number: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err="1" smtClean="0">
                <a:latin typeface="Courier"/>
                <a:cs typeface="Courier"/>
              </a:rPr>
              <a:t>omp_get_thread_num</a:t>
            </a:r>
            <a:r>
              <a:rPr lang="en-US" b="1" dirty="0" smtClean="0">
                <a:latin typeface="Courier"/>
                <a:cs typeface="Courier"/>
              </a:rPr>
              <a:t>()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81C6-0BE8-7845-85B0-00C39993C1A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2057400"/>
            <a:ext cx="132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no </a:t>
            </a:r>
            <a:r>
              <a:rPr lang="en-US" dirty="0" smtClean="0">
                <a:solidFill>
                  <a:srgbClr val="FF0000"/>
                </a:solidFill>
              </a:rPr>
              <a:t>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1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Races and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memory accesses form a </a:t>
            </a:r>
            <a:r>
              <a:rPr lang="en-US" i="1" dirty="0" smtClean="0">
                <a:solidFill>
                  <a:srgbClr val="3366FF"/>
                </a:solidFill>
              </a:rPr>
              <a:t>data race </a:t>
            </a:r>
            <a:r>
              <a:rPr lang="en-US" dirty="0" smtClean="0"/>
              <a:t>if from different threads </a:t>
            </a:r>
            <a:r>
              <a:rPr lang="en-US" dirty="0" smtClean="0"/>
              <a:t>access same </a:t>
            </a:r>
            <a:r>
              <a:rPr lang="en-US" dirty="0" smtClean="0"/>
              <a:t>location, </a:t>
            </a:r>
            <a:r>
              <a:rPr lang="en-US" dirty="0" smtClean="0"/>
              <a:t>at </a:t>
            </a:r>
            <a:r>
              <a:rPr lang="en-US" dirty="0" smtClean="0"/>
              <a:t>least one is a write, and they occur one after another</a:t>
            </a:r>
          </a:p>
          <a:p>
            <a:r>
              <a:rPr lang="en-US" dirty="0" smtClean="0"/>
              <a:t>If there is a data race, result of program </a:t>
            </a:r>
            <a:r>
              <a:rPr lang="en-US" dirty="0" smtClean="0"/>
              <a:t>varies </a:t>
            </a:r>
            <a:r>
              <a:rPr lang="en-US" dirty="0" smtClean="0"/>
              <a:t>depending on chance (which thread first?)</a:t>
            </a:r>
          </a:p>
          <a:p>
            <a:r>
              <a:rPr lang="en-US" dirty="0" smtClean="0"/>
              <a:t>Avoid data races by synchronizing writing and reading to get </a:t>
            </a:r>
            <a:r>
              <a:rPr lang="en-US" i="1" dirty="0" smtClean="0">
                <a:solidFill>
                  <a:srgbClr val="3366FF"/>
                </a:solidFill>
              </a:rPr>
              <a:t>deterministic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behavior</a:t>
            </a:r>
          </a:p>
          <a:p>
            <a:r>
              <a:rPr lang="en-US" dirty="0" smtClean="0"/>
              <a:t>Synchronization done by user-level routines that rely on hardware synchronization instructions</a:t>
            </a:r>
          </a:p>
          <a:p>
            <a:r>
              <a:rPr lang="en-US" dirty="0" smtClean="0"/>
              <a:t>(More on this later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D842-4003-3549-930A-F336DE53C98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3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Sharing of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declared outside parallel block are shared by </a:t>
            </a:r>
            <a:r>
              <a:rPr lang="en-US" dirty="0" smtClean="0"/>
              <a:t>default</a:t>
            </a:r>
            <a:endParaRPr lang="en-US" dirty="0" smtClean="0"/>
          </a:p>
          <a:p>
            <a:r>
              <a:rPr lang="en-US" dirty="0" smtClean="0"/>
              <a:t>private(</a:t>
            </a:r>
            <a:r>
              <a:rPr lang="en-US" i="1" dirty="0" smtClean="0"/>
              <a:t>x</a:t>
            </a:r>
            <a:r>
              <a:rPr lang="en-US" dirty="0" smtClean="0"/>
              <a:t>) statement makes new private version of variable </a:t>
            </a:r>
            <a:r>
              <a:rPr lang="en-US" i="1" dirty="0" smtClean="0"/>
              <a:t>x</a:t>
            </a:r>
            <a:r>
              <a:rPr lang="en-US" dirty="0" smtClean="0"/>
              <a:t> for each </a:t>
            </a:r>
            <a:r>
              <a:rPr lang="en-US" dirty="0" smtClean="0"/>
              <a:t>thread</a:t>
            </a: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int</a:t>
            </a:r>
            <a:r>
              <a:rPr lang="en-US" sz="2400" b="1" dirty="0" smtClean="0">
                <a:latin typeface="Courier"/>
                <a:cs typeface="Courier"/>
              </a:rPr>
              <a:t> 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, temp, A[], B[];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#</a:t>
            </a:r>
            <a:r>
              <a:rPr lang="en-US" sz="2400" b="1" dirty="0" err="1" smtClean="0">
                <a:latin typeface="Courier"/>
                <a:cs typeface="Courier"/>
              </a:rPr>
              <a:t>pragma</a:t>
            </a:r>
            <a:r>
              <a:rPr lang="en-US" sz="2400" b="1" dirty="0" smtClean="0">
                <a:latin typeface="Courier"/>
                <a:cs typeface="Courier"/>
              </a:rPr>
              <a:t> </a:t>
            </a:r>
            <a:r>
              <a:rPr lang="en-US" sz="2400" b="1" dirty="0" err="1" smtClean="0">
                <a:latin typeface="Courier"/>
                <a:cs typeface="Courier"/>
              </a:rPr>
              <a:t>omp</a:t>
            </a:r>
            <a:r>
              <a:rPr lang="en-US" sz="2400" b="1" dirty="0" smtClean="0">
                <a:latin typeface="Courier"/>
                <a:cs typeface="Courier"/>
              </a:rPr>
              <a:t> parallel for </a:t>
            </a:r>
            <a:r>
              <a:rPr lang="en-US" sz="2400" b="1" dirty="0" err="1" smtClean="0">
                <a:latin typeface="Courier"/>
                <a:cs typeface="Courier"/>
              </a:rPr>
              <a:t>private(temp</a:t>
            </a:r>
            <a:r>
              <a:rPr lang="en-US" sz="2400" b="1" dirty="0" smtClean="0">
                <a:latin typeface="Courier"/>
                <a:cs typeface="Courier"/>
              </a:rPr>
              <a:t>)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for (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=0; 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&lt;N; 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++</a:t>
            </a:r>
            <a:r>
              <a:rPr lang="en-US" sz="2400" b="1" dirty="0" smtClean="0">
                <a:latin typeface="Courier"/>
                <a:cs typeface="Courier"/>
              </a:rPr>
              <a:t>) {</a:t>
            </a:r>
            <a:r>
              <a:rPr lang="en-US" sz="2400" b="1" dirty="0" smtClean="0">
                <a:latin typeface="Courier"/>
                <a:cs typeface="Courier"/>
              </a:rPr>
              <a:t>	</a:t>
            </a:r>
            <a:endParaRPr lang="en-US" sz="2400" b="1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b="1" dirty="0" smtClean="0">
                <a:latin typeface="Courier"/>
                <a:cs typeface="Courier"/>
              </a:rPr>
              <a:t>  </a:t>
            </a:r>
            <a:r>
              <a:rPr lang="en-US" sz="2400" b="1" dirty="0" smtClean="0">
                <a:latin typeface="Courier"/>
                <a:cs typeface="Courier"/>
              </a:rPr>
              <a:t>temp </a:t>
            </a:r>
            <a:r>
              <a:rPr lang="en-US" sz="2400" b="1" dirty="0" smtClean="0">
                <a:latin typeface="Courier"/>
                <a:cs typeface="Courier"/>
              </a:rPr>
              <a:t>= A[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]; A[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] = B[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]; B[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] = temp; </a:t>
            </a:r>
            <a:endParaRPr lang="en-US" sz="2400" b="1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}</a:t>
            </a:r>
            <a:endParaRPr lang="en-US" sz="2400" b="1" dirty="0" smtClean="0">
              <a:latin typeface="Courier"/>
              <a:cs typeface="Courier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4243-2450-0941-8DCC-0D68BAD5C9A5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28830" y="4191000"/>
            <a:ext cx="103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dirty="0" smtClean="0">
                <a:solidFill>
                  <a:srgbClr val="FF0000"/>
                </a:solidFill>
              </a:rPr>
              <a:t>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#5 posted</a:t>
            </a:r>
          </a:p>
          <a:p>
            <a:r>
              <a:rPr lang="en-US" dirty="0" smtClean="0"/>
              <a:t>Project 3 posted, 3-1 due </a:t>
            </a:r>
            <a:r>
              <a:rPr lang="en-US" dirty="0" err="1" smtClean="0"/>
              <a:t>Sunday@midnight</a:t>
            </a:r>
            <a:endParaRPr lang="en-US" dirty="0" smtClean="0"/>
          </a:p>
          <a:p>
            <a:pPr lvl="1"/>
            <a:r>
              <a:rPr lang="en-US" dirty="0" smtClean="0"/>
              <a:t>Image processing</a:t>
            </a:r>
          </a:p>
          <a:p>
            <a:pPr lvl="1"/>
            <a:r>
              <a:rPr lang="en-US" dirty="0" smtClean="0"/>
              <a:t>Exploit what you are learning about cache blocking, SIMD instructions, and thread parallelism!</a:t>
            </a:r>
          </a:p>
          <a:p>
            <a:pPr lvl="1"/>
            <a:r>
              <a:rPr lang="en-US" dirty="0" smtClean="0"/>
              <a:t>Who can achieve the fastest performance/highest speedup on the lab machines?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DA7D-D3D9-8F41-ABD0-B83C73F4D37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8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Katz ≠ Cats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DA7D-D3D9-8F41-ABD0-B83C73F4D37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1981200"/>
            <a:ext cx="9144000" cy="3505200"/>
            <a:chOff x="0" y="1981200"/>
            <a:chExt cx="9144000" cy="3505200"/>
          </a:xfrm>
        </p:grpSpPr>
        <p:pic>
          <p:nvPicPr>
            <p:cNvPr id="7" name="Picture 6" descr="Sylvester_the_Ca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4" b="8510"/>
            <a:stretch/>
          </p:blipFill>
          <p:spPr>
            <a:xfrm>
              <a:off x="0" y="2209800"/>
              <a:ext cx="2238628" cy="3276600"/>
            </a:xfrm>
            <a:prstGeom prst="rect">
              <a:avLst/>
            </a:prstGeom>
          </p:spPr>
        </p:pic>
        <p:pic>
          <p:nvPicPr>
            <p:cNvPr id="8" name="Picture 7" descr="Felix-the-Cat-Thumbing-Wallpapr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209800"/>
              <a:ext cx="2264958" cy="2438400"/>
            </a:xfrm>
            <a:prstGeom prst="rect">
              <a:avLst/>
            </a:prstGeom>
          </p:spPr>
        </p:pic>
        <p:pic>
          <p:nvPicPr>
            <p:cNvPr id="9" name="Picture 8" descr="KrazyKat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74"/>
            <a:stretch/>
          </p:blipFill>
          <p:spPr>
            <a:xfrm>
              <a:off x="4703093" y="1981200"/>
              <a:ext cx="2154907" cy="29718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9600" y="1981200"/>
              <a:ext cx="2184400" cy="3013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31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Katz ≠ Cats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DA7D-D3D9-8F41-ABD0-B83C73F4D37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Picture 11" descr="Screen Shot 2013-10-23 at 8.1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3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7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Review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openMP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err="1" smtClean="0">
                <a:solidFill>
                  <a:srgbClr val="A6A6A6"/>
                </a:solidFill>
              </a:rPr>
              <a:t>Administrivia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/>
              <a:t>PI and Matrix Multiplication Examples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Scaling Experiments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Technology Break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False Sharing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Synchronization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And in Conclusion, …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2DD-719E-BE4A-9E46-0923EA9D188E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π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3.</a:t>
            </a:r>
            <a:br>
              <a:rPr lang="en-US" sz="3600" dirty="0" smtClean="0"/>
            </a:br>
            <a:r>
              <a:rPr lang="en-US" sz="3600" dirty="0" smtClean="0"/>
              <a:t>141592653589793238462643383279502884197169399375105820974944592307816406286208998628034825342117067982148086513282306647093844609550582231725359408128481117450284102…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D6F8-9872-9641-B74B-8506192F1706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5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Calculating </a:t>
            </a:r>
            <a:r>
              <a:rPr lang="en-US" dirty="0" err="1" smtClean="0"/>
              <a:t>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E273-8338-AB4E-BDB3-FA825F0A172C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7471"/>
            <a:ext cx="91313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5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D050-4C08-5C44-82CA-785761566EA3}" type="datetime1">
              <a:rPr lang="en-US" smtClean="0"/>
              <a:pPr/>
              <a:t>10/23/13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#20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242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91"/>
          <p:cNvGrpSpPr/>
          <p:nvPr/>
        </p:nvGrpSpPr>
        <p:grpSpPr>
          <a:xfrm>
            <a:off x="0" y="2404534"/>
            <a:ext cx="9550986" cy="3064933"/>
            <a:chOff x="0" y="2404534"/>
            <a:chExt cx="9550986" cy="3064933"/>
          </a:xfrm>
        </p:grpSpPr>
        <p:grpSp>
          <p:nvGrpSpPr>
            <p:cNvPr id="16" name="Group 64"/>
            <p:cNvGrpSpPr/>
            <p:nvPr/>
          </p:nvGrpSpPr>
          <p:grpSpPr>
            <a:xfrm>
              <a:off x="5232400" y="3151501"/>
              <a:ext cx="4318587" cy="2317966"/>
              <a:chOff x="1678763" y="1325247"/>
              <a:chExt cx="9492273" cy="1681255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678763" y="1325247"/>
                <a:ext cx="6469521" cy="1681255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968868" y="1802865"/>
                <a:ext cx="3202168" cy="267882"/>
              </a:xfrm>
              <a:prstGeom prst="rect">
                <a:avLst/>
              </a:prstGeom>
              <a:no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Project 3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0" y="2404534"/>
              <a:ext cx="3200400" cy="1049867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Calculation of </a:t>
            </a:r>
            <a:r>
              <a:rPr lang="en-US" dirty="0" err="1" smtClean="0"/>
              <a:t>π</a:t>
            </a:r>
            <a:r>
              <a:rPr lang="en-US" dirty="0" smtClean="0"/>
              <a:t> in C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#include &lt;</a:t>
            </a:r>
            <a:r>
              <a:rPr lang="en-US" b="1" dirty="0" err="1" smtClean="0">
                <a:latin typeface="Courier New"/>
                <a:cs typeface="Courier New"/>
              </a:rPr>
              <a:t>stdio.h</a:t>
            </a:r>
            <a:r>
              <a:rPr lang="en-US" b="1" dirty="0" smtClean="0">
                <a:latin typeface="Courier New"/>
                <a:cs typeface="Courier New"/>
              </a:rPr>
              <a:t>&gt;/* Serial Code */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static long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 = 100000; double step; </a:t>
            </a:r>
          </a:p>
          <a:p>
            <a:pPr>
              <a:buNone/>
            </a:pP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 err="1" smtClean="0">
                <a:latin typeface="Courier New"/>
                <a:cs typeface="Courier New"/>
              </a:rPr>
              <a:t>nt</a:t>
            </a:r>
            <a:r>
              <a:rPr lang="en-US" b="1" dirty="0" smtClean="0">
                <a:latin typeface="Courier New"/>
                <a:cs typeface="Courier New"/>
              </a:rPr>
              <a:t> main (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argc</a:t>
            </a:r>
            <a:r>
              <a:rPr lang="en-US" b="1" dirty="0" smtClean="0">
                <a:latin typeface="Courier New"/>
                <a:cs typeface="Courier New"/>
              </a:rPr>
              <a:t>; </a:t>
            </a:r>
            <a:r>
              <a:rPr lang="en-US" b="1" dirty="0" err="1" smtClean="0">
                <a:latin typeface="Courier New"/>
                <a:cs typeface="Courier New"/>
              </a:rPr>
              <a:t>const</a:t>
            </a:r>
            <a:r>
              <a:rPr lang="en-US" b="1" dirty="0" smtClean="0">
                <a:latin typeface="Courier New"/>
                <a:cs typeface="Courier New"/>
              </a:rPr>
              <a:t> char * </a:t>
            </a:r>
            <a:r>
              <a:rPr lang="en-US" b="1" dirty="0" err="1" smtClean="0">
                <a:latin typeface="Courier New"/>
                <a:cs typeface="Courier New"/>
              </a:rPr>
              <a:t>argv</a:t>
            </a:r>
            <a:r>
              <a:rPr lang="en-US" b="1" dirty="0" smtClean="0">
                <a:latin typeface="Courier New"/>
                <a:cs typeface="Courier New"/>
              </a:rPr>
              <a:t>[]) </a:t>
            </a:r>
            <a:endParaRPr lang="en-US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{	  int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; 	  double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, pi, sum = 0.0;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step = 1.0/(double)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for (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=1;i&lt;=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++){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  	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= (i-0.5)*step;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  	sum = sum + 4.0/(1.0+x*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);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}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pi = sum/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</a:t>
            </a:r>
            <a:r>
              <a:rPr lang="en-US" b="1" dirty="0" err="1" smtClean="0">
                <a:latin typeface="Courier New"/>
                <a:cs typeface="Courier New"/>
              </a:rPr>
              <a:t>printf</a:t>
            </a:r>
            <a:r>
              <a:rPr lang="en-US" b="1" dirty="0" smtClean="0">
                <a:latin typeface="Courier New"/>
                <a:cs typeface="Courier New"/>
              </a:rPr>
              <a:t> ("pi = %6.12f\n", pi);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14B3-F646-7549-9B8F-07B5D0C2B47D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4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4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OpenMP Version (with bug)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75733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#include &lt;</a:t>
            </a:r>
            <a:r>
              <a:rPr lang="en-US" b="1" dirty="0" err="1" smtClean="0">
                <a:latin typeface="Courier New"/>
                <a:cs typeface="Courier New"/>
              </a:rPr>
              <a:t>omp.h</a:t>
            </a:r>
            <a:r>
              <a:rPr lang="en-US" b="1" dirty="0" smtClean="0">
                <a:latin typeface="Courier New"/>
                <a:cs typeface="Courier New"/>
              </a:rPr>
              <a:t>&gt;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static long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 = 100000; double step;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#define NUM_THREADS 2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void main ()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{	  int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; 	  double 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, pi, </a:t>
            </a:r>
            <a:r>
              <a:rPr lang="en-US" b="1" dirty="0" err="1" smtClean="0">
                <a:latin typeface="Courier New"/>
                <a:cs typeface="Courier New"/>
              </a:rPr>
              <a:t>sum[NUM_THREADS</a:t>
            </a:r>
            <a:r>
              <a:rPr lang="en-US" b="1" dirty="0" smtClean="0">
                <a:latin typeface="Courier New"/>
                <a:cs typeface="Courier New"/>
              </a:rPr>
              <a:t>];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step = 1.0/(double)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</a:t>
            </a:r>
            <a:r>
              <a:rPr lang="en-US" b="1" dirty="0" err="1" smtClean="0">
                <a:latin typeface="Courier New"/>
                <a:cs typeface="Courier New"/>
              </a:rPr>
              <a:t>pragma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omp</a:t>
            </a:r>
            <a:r>
              <a:rPr lang="en-US" b="1" dirty="0" smtClean="0">
                <a:latin typeface="Courier New"/>
                <a:cs typeface="Courier New"/>
              </a:rPr>
              <a:t> parallel private (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{	  int id =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omp_get_thread_num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();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	  for (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=id,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sum[id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]=0.0;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num_steps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;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=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i+NUM_THREADS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    {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		 	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 = (i+0.5)*step;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		 	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sum[id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] += 4.0/(1.0+x*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);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	  }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}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</a:t>
            </a:r>
            <a:r>
              <a:rPr lang="en-US" b="1" dirty="0" err="1" smtClean="0">
                <a:latin typeface="Courier New"/>
                <a:cs typeface="Courier New"/>
              </a:rPr>
              <a:t>for(i</a:t>
            </a:r>
            <a:r>
              <a:rPr lang="en-US" b="1" dirty="0" smtClean="0">
                <a:latin typeface="Courier New"/>
                <a:cs typeface="Courier New"/>
              </a:rPr>
              <a:t>=0, pi=0.0;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&lt;NUM_THREADS;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++)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	pi += </a:t>
            </a:r>
            <a:r>
              <a:rPr lang="en-US" b="1" dirty="0" err="1" smtClean="0">
                <a:latin typeface="Courier New"/>
                <a:cs typeface="Courier New"/>
              </a:rPr>
              <a:t>sum[i</a:t>
            </a:r>
            <a:r>
              <a:rPr lang="en-US" b="1" dirty="0" smtClean="0">
                <a:latin typeface="Courier New"/>
                <a:cs typeface="Courier New"/>
              </a:rPr>
              <a:t>] 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printf</a:t>
            </a:r>
            <a:r>
              <a:rPr lang="en-US" b="1" dirty="0" smtClean="0">
                <a:latin typeface="Courier New"/>
                <a:cs typeface="Courier New"/>
              </a:rPr>
              <a:t> ("pi = %6.12f\n", pi  /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FF76-BA40-2F43-80ED-E5583C3BACD7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6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4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OpenMP Version (with bug)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267"/>
            <a:ext cx="8229600" cy="575733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#include &lt;</a:t>
            </a:r>
            <a:r>
              <a:rPr lang="en-US" b="1" dirty="0" err="1" smtClean="0">
                <a:latin typeface="Courier New"/>
                <a:cs typeface="Courier New"/>
              </a:rPr>
              <a:t>omp.h</a:t>
            </a:r>
            <a:r>
              <a:rPr lang="en-US" b="1" dirty="0" smtClean="0">
                <a:latin typeface="Courier New"/>
                <a:cs typeface="Courier New"/>
              </a:rPr>
              <a:t>&gt;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static long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 = 100000; double step;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#define NUM_THREADS 2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void main ()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{	  int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; 	  double 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, pi, </a:t>
            </a:r>
            <a:r>
              <a:rPr lang="en-US" b="1" dirty="0" err="1" smtClean="0">
                <a:latin typeface="Courier New"/>
                <a:cs typeface="Courier New"/>
              </a:rPr>
              <a:t>sum[NUM_THREADS</a:t>
            </a:r>
            <a:r>
              <a:rPr lang="en-US" b="1" dirty="0" smtClean="0">
                <a:latin typeface="Courier New"/>
                <a:cs typeface="Courier New"/>
              </a:rPr>
              <a:t>];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step = 1.0/(double)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</a:t>
            </a:r>
            <a:r>
              <a:rPr lang="en-US" b="1" dirty="0" err="1" smtClean="0">
                <a:latin typeface="Courier New"/>
                <a:cs typeface="Courier New"/>
              </a:rPr>
              <a:t>pragma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omp</a:t>
            </a:r>
            <a:r>
              <a:rPr lang="en-US" b="1" dirty="0" smtClean="0">
                <a:latin typeface="Courier New"/>
                <a:cs typeface="Courier New"/>
              </a:rPr>
              <a:t> parallel private (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{	  int id =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omp_get_thread_num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();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	  for (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=id,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sum[id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]=0.0;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num_steps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;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=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i+NUM_THREADS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	  {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		 	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 = (i+0.5)*step;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		 	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sum[id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] += 4.0/(1.0+x*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);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	  }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}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</a:t>
            </a:r>
            <a:r>
              <a:rPr lang="en-US" b="1" dirty="0" err="1" smtClean="0">
                <a:latin typeface="Courier New"/>
                <a:cs typeface="Courier New"/>
              </a:rPr>
              <a:t>for(i</a:t>
            </a:r>
            <a:r>
              <a:rPr lang="en-US" b="1" dirty="0" smtClean="0">
                <a:latin typeface="Courier New"/>
                <a:cs typeface="Courier New"/>
              </a:rPr>
              <a:t>=0, pi=0.0;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&lt;NUM_THREADS;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++)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	pi += </a:t>
            </a:r>
            <a:r>
              <a:rPr lang="en-US" b="1" dirty="0" err="1" smtClean="0">
                <a:latin typeface="Courier New"/>
                <a:cs typeface="Courier New"/>
              </a:rPr>
              <a:t>sum[i</a:t>
            </a:r>
            <a:r>
              <a:rPr lang="en-US" b="1" dirty="0" smtClean="0">
                <a:latin typeface="Courier New"/>
                <a:cs typeface="Courier New"/>
              </a:rPr>
              <a:t>] 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printf</a:t>
            </a:r>
            <a:r>
              <a:rPr lang="en-US" b="1" dirty="0" smtClean="0">
                <a:latin typeface="Courier New"/>
                <a:cs typeface="Courier New"/>
              </a:rPr>
              <a:t> ("pi = %6.12f\n", pi/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9683-3844-3548-B1B4-48302A0E3A42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09800" y="3200400"/>
            <a:ext cx="7162800" cy="1289068"/>
            <a:chOff x="2048933" y="829736"/>
            <a:chExt cx="7095067" cy="1107815"/>
          </a:xfrm>
        </p:grpSpPr>
        <p:sp>
          <p:nvSpPr>
            <p:cNvPr id="8" name="TextBox 7"/>
            <p:cNvSpPr txBox="1"/>
            <p:nvPr/>
          </p:nvSpPr>
          <p:spPr>
            <a:xfrm>
              <a:off x="4910667" y="1117599"/>
              <a:ext cx="4233333" cy="819952"/>
            </a:xfrm>
            <a:prstGeom prst="rect">
              <a:avLst/>
            </a:prstGeom>
            <a:noFill/>
            <a:ln w="19050" cmpd="sng"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Note: loop index variable </a:t>
              </a:r>
              <a:r>
                <a:rPr lang="en-US" sz="2800" dirty="0" err="1" smtClean="0">
                  <a:latin typeface="Courier"/>
                  <a:cs typeface="Courier"/>
                </a:rPr>
                <a:t>i</a:t>
              </a:r>
              <a:r>
                <a:rPr lang="en-US" sz="2800" dirty="0" smtClean="0"/>
                <a:t> is shared between threads</a:t>
              </a:r>
              <a:endParaRPr lang="en-US" sz="28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2048933" y="829736"/>
              <a:ext cx="2844800" cy="3894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1936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OpenMP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3366FF"/>
                </a:solidFill>
              </a:rPr>
              <a:t>Reduction</a:t>
            </a:r>
            <a:r>
              <a:rPr lang="en-US" dirty="0" smtClean="0"/>
              <a:t>: specifies that 1 or more variables that are private to each thread are subject of reduction operation at end of parallel region:</a:t>
            </a:r>
            <a:br>
              <a:rPr lang="en-US" dirty="0" smtClean="0"/>
            </a:br>
            <a:r>
              <a:rPr lang="en-US" dirty="0" err="1" smtClean="0"/>
              <a:t>reduction(operation:var</a:t>
            </a:r>
            <a:r>
              <a:rPr lang="en-US" dirty="0" smtClean="0"/>
              <a:t>) where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rgbClr val="3366FF"/>
                </a:solidFill>
              </a:rPr>
              <a:t>Operation</a:t>
            </a:r>
            <a:r>
              <a:rPr lang="en-US" dirty="0" smtClean="0"/>
              <a:t>: operator to perform on the variables (</a:t>
            </a:r>
            <a:r>
              <a:rPr lang="en-US" dirty="0" err="1" smtClean="0"/>
              <a:t>var</a:t>
            </a:r>
            <a:r>
              <a:rPr lang="en-US" dirty="0" smtClean="0"/>
              <a:t>) at the end of the parallel region</a:t>
            </a:r>
          </a:p>
          <a:p>
            <a:pPr lvl="1">
              <a:buClr>
                <a:schemeClr val="tx1"/>
              </a:buClr>
            </a:pPr>
            <a:r>
              <a:rPr lang="en-US" i="1" dirty="0" err="1" smtClean="0">
                <a:solidFill>
                  <a:srgbClr val="3366FF"/>
                </a:solidFill>
              </a:rPr>
              <a:t>Var</a:t>
            </a:r>
            <a:r>
              <a:rPr lang="en-US" dirty="0" smtClean="0"/>
              <a:t>: One or more variables on which to perform scalar reduction. 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#</a:t>
            </a:r>
            <a:r>
              <a:rPr lang="en-US" sz="2400" b="1" dirty="0" err="1" smtClean="0">
                <a:latin typeface="Courier"/>
                <a:cs typeface="Courier"/>
              </a:rPr>
              <a:t>pragma</a:t>
            </a:r>
            <a:r>
              <a:rPr lang="en-US" sz="2400" b="1" dirty="0" smtClean="0">
                <a:latin typeface="Courier"/>
                <a:cs typeface="Courier"/>
              </a:rPr>
              <a:t> </a:t>
            </a:r>
            <a:r>
              <a:rPr lang="en-US" sz="2400" b="1" dirty="0" err="1" smtClean="0">
                <a:latin typeface="Courier"/>
                <a:cs typeface="Courier"/>
              </a:rPr>
              <a:t>omp</a:t>
            </a:r>
            <a:r>
              <a:rPr lang="en-US" sz="2400" b="1" dirty="0" smtClean="0">
                <a:latin typeface="Courier"/>
                <a:cs typeface="Courier"/>
              </a:rPr>
              <a:t> for reduction(+ : </a:t>
            </a:r>
            <a:r>
              <a:rPr lang="en-US" sz="2400" b="1" dirty="0" err="1" smtClean="0">
                <a:latin typeface="Courier"/>
                <a:cs typeface="Courier"/>
              </a:rPr>
              <a:t>nSum</a:t>
            </a:r>
            <a:r>
              <a:rPr lang="en-US" sz="2400" b="1" dirty="0" smtClean="0">
                <a:latin typeface="Courier"/>
                <a:cs typeface="Courier"/>
              </a:rPr>
              <a:t>) </a:t>
            </a:r>
            <a:br>
              <a:rPr lang="en-US" sz="2400" b="1" dirty="0" smtClean="0">
                <a:latin typeface="Courier"/>
                <a:cs typeface="Courier"/>
              </a:rPr>
            </a:br>
            <a:r>
              <a:rPr lang="en-US" sz="2400" b="1" dirty="0" smtClean="0">
                <a:latin typeface="Courier"/>
                <a:cs typeface="Courier"/>
              </a:rPr>
              <a:t>for (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 = START ; 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 &lt;= END ; ++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) </a:t>
            </a:r>
            <a:br>
              <a:rPr lang="en-US" sz="2400" b="1" dirty="0" smtClean="0">
                <a:latin typeface="Courier"/>
                <a:cs typeface="Courier"/>
              </a:rPr>
            </a:br>
            <a:r>
              <a:rPr lang="en-US" sz="2400" b="1" dirty="0" smtClean="0">
                <a:latin typeface="Courier"/>
                <a:cs typeface="Courier"/>
              </a:rPr>
              <a:t>		</a:t>
            </a:r>
            <a:r>
              <a:rPr lang="en-US" sz="2400" b="1" dirty="0" err="1" smtClean="0">
                <a:latin typeface="Courier"/>
                <a:cs typeface="Courier"/>
              </a:rPr>
              <a:t>nSum</a:t>
            </a:r>
            <a:r>
              <a:rPr lang="en-US" sz="2400" b="1" dirty="0" smtClean="0">
                <a:latin typeface="Courier"/>
                <a:cs typeface="Courier"/>
              </a:rPr>
              <a:t> += 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;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9D69-199F-4649-A64B-B540FB0F0B0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2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4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OpenMP Reduction Version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8" y="694267"/>
            <a:ext cx="8229600" cy="6163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#include &lt;</a:t>
            </a:r>
            <a:r>
              <a:rPr lang="en-US" sz="2000" b="1" dirty="0" err="1" smtClean="0">
                <a:latin typeface="Courier New"/>
                <a:cs typeface="Courier New"/>
              </a:rPr>
              <a:t>omp.h</a:t>
            </a:r>
            <a:r>
              <a:rPr lang="en-US" sz="2000" b="1" dirty="0" smtClean="0">
                <a:latin typeface="Courier New"/>
                <a:cs typeface="Courier New"/>
              </a:rPr>
              <a:t>&gt;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#include &lt;</a:t>
            </a:r>
            <a:r>
              <a:rPr lang="en-US" sz="2000" b="1" dirty="0" err="1" smtClean="0">
                <a:latin typeface="Courier New"/>
                <a:cs typeface="Courier New"/>
              </a:rPr>
              <a:t>stdio.h</a:t>
            </a:r>
            <a:r>
              <a:rPr lang="en-US" sz="2000" b="1" dirty="0" smtClean="0">
                <a:latin typeface="Courier New"/>
                <a:cs typeface="Courier New"/>
              </a:rPr>
              <a:t>&gt;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/static long </a:t>
            </a:r>
            <a:r>
              <a:rPr lang="en-US" sz="2000" b="1" dirty="0" err="1" smtClean="0">
                <a:latin typeface="Courier New"/>
                <a:cs typeface="Courier New"/>
              </a:rPr>
              <a:t>num_steps</a:t>
            </a:r>
            <a:r>
              <a:rPr lang="en-US" sz="2000" b="1" dirty="0" smtClean="0">
                <a:latin typeface="Courier New"/>
                <a:cs typeface="Courier New"/>
              </a:rPr>
              <a:t> = 100000;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double step;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void main ()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{	  int 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; 	  double </a:t>
            </a:r>
            <a:r>
              <a:rPr lang="en-US" sz="2000" b="1" dirty="0" err="1" smtClean="0">
                <a:latin typeface="Courier New"/>
                <a:cs typeface="Courier New"/>
              </a:rPr>
              <a:t>x</a:t>
            </a:r>
            <a:r>
              <a:rPr lang="en-US" sz="2000" b="1" dirty="0" smtClean="0">
                <a:latin typeface="Courier New"/>
                <a:cs typeface="Courier New"/>
              </a:rPr>
              <a:t>, pi, sum = 0.0;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  step = 1.0/(double) </a:t>
            </a:r>
            <a:r>
              <a:rPr lang="en-US" sz="2000" b="1" dirty="0" err="1" smtClean="0">
                <a:latin typeface="Courier New"/>
                <a:cs typeface="Courier New"/>
              </a:rPr>
              <a:t>num_steps</a:t>
            </a:r>
            <a:r>
              <a:rPr lang="en-US" sz="2000" b="1" dirty="0" smtClean="0">
                <a:latin typeface="Courier New"/>
                <a:cs typeface="Courier New"/>
              </a:rPr>
              <a:t>;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#</a:t>
            </a:r>
            <a:r>
              <a:rPr lang="en-US" sz="2000" b="1" dirty="0" err="1" smtClean="0">
                <a:latin typeface="Courier New"/>
                <a:cs typeface="Courier New"/>
              </a:rPr>
              <a:t>pragma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omp</a:t>
            </a:r>
            <a:r>
              <a:rPr lang="en-US" sz="2000" b="1" dirty="0" smtClean="0">
                <a:latin typeface="Courier New"/>
                <a:cs typeface="Courier New"/>
              </a:rPr>
              <a:t> parallel for </a:t>
            </a:r>
            <a:r>
              <a:rPr lang="en-US" sz="2000" b="1" dirty="0" err="1" smtClean="0">
                <a:latin typeface="Courier New"/>
                <a:cs typeface="Courier New"/>
              </a:rPr>
              <a:t>private(x</a:t>
            </a:r>
            <a:r>
              <a:rPr lang="en-US" sz="2000" b="1" dirty="0" smtClean="0">
                <a:latin typeface="Courier New"/>
                <a:cs typeface="Courier New"/>
              </a:rPr>
              <a:t>) </a:t>
            </a:r>
            <a:r>
              <a:rPr lang="en-US" sz="2000" b="1" dirty="0" err="1" smtClean="0">
                <a:latin typeface="Courier New"/>
                <a:cs typeface="Courier New"/>
              </a:rPr>
              <a:t>reduction(+:sum</a:t>
            </a:r>
            <a:r>
              <a:rPr lang="en-US" sz="2000" b="1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	  for (</a:t>
            </a:r>
            <a:r>
              <a:rPr lang="en-US" sz="20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=1; </a:t>
            </a:r>
            <a:r>
              <a:rPr lang="en-US" sz="20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&lt;= </a:t>
            </a:r>
            <a:r>
              <a:rPr lang="en-US" sz="20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num_steps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; </a:t>
            </a:r>
            <a:r>
              <a:rPr lang="en-US" sz="20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++){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		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 = (i-0.5)*step;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		  sum = sum + 4.0/(1.0+x*</a:t>
            </a:r>
            <a:r>
              <a:rPr lang="en-US" sz="20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);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	  }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  pi = sum / </a:t>
            </a:r>
            <a:r>
              <a:rPr lang="en-US" sz="2000" b="1" dirty="0" err="1" smtClean="0">
                <a:latin typeface="Courier New"/>
                <a:cs typeface="Courier New"/>
              </a:rPr>
              <a:t>num_steps</a:t>
            </a:r>
            <a:r>
              <a:rPr lang="en-US" sz="2000" b="1" dirty="0" smtClean="0">
                <a:latin typeface="Courier New"/>
                <a:cs typeface="Courier New"/>
              </a:rPr>
              <a:t>;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</a:t>
            </a:r>
            <a:r>
              <a:rPr lang="en-US" sz="2000" b="1" dirty="0" err="1" smtClean="0">
                <a:latin typeface="Courier New"/>
                <a:cs typeface="Courier New"/>
              </a:rPr>
              <a:t>printf</a:t>
            </a:r>
            <a:r>
              <a:rPr lang="en-US" sz="2000" b="1" dirty="0" smtClean="0">
                <a:latin typeface="Courier New"/>
                <a:cs typeface="Courier New"/>
              </a:rPr>
              <a:t> ("pi = %6.8f\n", pi);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14B9-0018-3549-88E8-6AB6192ED459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93733" y="1117599"/>
            <a:ext cx="4250267" cy="2370669"/>
            <a:chOff x="4893733" y="1117599"/>
            <a:chExt cx="4250267" cy="2370669"/>
          </a:xfrm>
        </p:grpSpPr>
        <p:sp>
          <p:nvSpPr>
            <p:cNvPr id="7" name="TextBox 6"/>
            <p:cNvSpPr txBox="1"/>
            <p:nvPr/>
          </p:nvSpPr>
          <p:spPr>
            <a:xfrm>
              <a:off x="4910667" y="1117599"/>
              <a:ext cx="4233333" cy="1384995"/>
            </a:xfrm>
            <a:prstGeom prst="rect">
              <a:avLst/>
            </a:prstGeom>
            <a:noFill/>
            <a:ln w="19050" cmpd="sng"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Note: Don’t have to declare for loop index variable </a:t>
              </a:r>
              <a:r>
                <a:rPr lang="en-US" sz="2800" dirty="0" err="1" smtClean="0">
                  <a:latin typeface="Courier"/>
                  <a:cs typeface="Courier"/>
                </a:rPr>
                <a:t>i</a:t>
              </a:r>
              <a:r>
                <a:rPr lang="en-US" sz="2800" dirty="0" smtClean="0"/>
                <a:t> private, since that is default</a:t>
              </a:r>
              <a:endParaRPr lang="en-US" sz="28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4445000" y="2954867"/>
              <a:ext cx="982134" cy="846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1544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OpenMP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omp_get_wtime</a:t>
            </a:r>
            <a:r>
              <a:rPr lang="en-US" dirty="0" smtClean="0"/>
              <a:t> – Elapsed wall-clock time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#include &lt;</a:t>
            </a:r>
            <a:r>
              <a:rPr lang="en-US" b="1" dirty="0" err="1" smtClean="0">
                <a:latin typeface="Courier New"/>
                <a:cs typeface="Courier New"/>
              </a:rPr>
              <a:t>omp.h</a:t>
            </a:r>
            <a:r>
              <a:rPr lang="en-US" b="1" dirty="0" smtClean="0">
                <a:latin typeface="Courier New"/>
                <a:cs typeface="Courier New"/>
              </a:rPr>
              <a:t>&gt; // to get function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double </a:t>
            </a:r>
            <a:r>
              <a:rPr lang="en-US" b="1" dirty="0" err="1" smtClean="0">
                <a:latin typeface="Courier New"/>
                <a:cs typeface="Courier New"/>
              </a:rPr>
              <a:t>omp_get_wtime(void</a:t>
            </a:r>
            <a:r>
              <a:rPr lang="en-US" b="1" dirty="0" smtClean="0">
                <a:latin typeface="Courier New"/>
                <a:cs typeface="Courier New"/>
              </a:rPr>
              <a:t>); </a:t>
            </a:r>
          </a:p>
          <a:p>
            <a:r>
              <a:rPr lang="en-US" dirty="0" smtClean="0"/>
              <a:t>Elapsed wall-clock time in seconds. The time is measured per thread, no guarantee can be made that two distinct threads measure the same time.</a:t>
            </a:r>
          </a:p>
          <a:p>
            <a:r>
              <a:rPr lang="en-US" dirty="0" smtClean="0"/>
              <a:t>Time </a:t>
            </a:r>
            <a:r>
              <a:rPr lang="en-US" dirty="0" smtClean="0"/>
              <a:t>is measured from some "time in the past". On POSIX-compliant systems the seconds since the Epoch (00:00:00 UTC, January 1, 1970) are returned.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1ACF-065F-664B-9007-1018E7CEE697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Matrix Multiply in OpenMP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74" y="1109133"/>
            <a:ext cx="8229600" cy="5520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latin typeface="Courier New"/>
                <a:cs typeface="Courier New"/>
              </a:rPr>
              <a:t>start_time</a:t>
            </a:r>
            <a:r>
              <a:rPr lang="en-US" sz="2000" b="1" dirty="0" smtClean="0">
                <a:latin typeface="Courier New"/>
                <a:cs typeface="Courier New"/>
              </a:rPr>
              <a:t> = </a:t>
            </a:r>
            <a:r>
              <a:rPr lang="en-US" sz="2000" b="1" dirty="0" err="1" smtClean="0">
                <a:latin typeface="Courier New"/>
                <a:cs typeface="Courier New"/>
              </a:rPr>
              <a:t>omp_get_wtime</a:t>
            </a:r>
            <a:r>
              <a:rPr lang="en-US" sz="2000" b="1" dirty="0" smtClean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#</a:t>
            </a:r>
            <a:r>
              <a:rPr lang="en-US" sz="2000" b="1" dirty="0" err="1" smtClean="0">
                <a:latin typeface="Courier New"/>
                <a:cs typeface="Courier New"/>
              </a:rPr>
              <a:t>pragma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omp</a:t>
            </a:r>
            <a:r>
              <a:rPr lang="en-US" sz="2000" b="1" dirty="0" smtClean="0">
                <a:latin typeface="Courier New"/>
                <a:cs typeface="Courier New"/>
              </a:rPr>
              <a:t> parallel for </a:t>
            </a:r>
            <a:r>
              <a:rPr lang="en-US" sz="2000" b="1" dirty="0" err="1" smtClean="0">
                <a:latin typeface="Courier New"/>
                <a:cs typeface="Courier New"/>
              </a:rPr>
              <a:t>private(tmp</a:t>
            </a:r>
            <a:r>
              <a:rPr lang="en-US" sz="2000" b="1" dirty="0" smtClean="0">
                <a:latin typeface="Courier New"/>
                <a:cs typeface="Courier New"/>
              </a:rPr>
              <a:t>, 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, </a:t>
            </a:r>
            <a:r>
              <a:rPr lang="en-US" sz="2000" b="1" dirty="0" err="1" smtClean="0">
                <a:latin typeface="Courier New"/>
                <a:cs typeface="Courier New"/>
              </a:rPr>
              <a:t>j</a:t>
            </a:r>
            <a:r>
              <a:rPr lang="en-US" sz="2000" b="1" dirty="0" smtClean="0">
                <a:latin typeface="Courier New"/>
                <a:cs typeface="Courier New"/>
              </a:rPr>
              <a:t>, </a:t>
            </a:r>
            <a:r>
              <a:rPr lang="en-US" sz="2000" b="1" dirty="0" err="1" smtClean="0">
                <a:latin typeface="Courier New"/>
                <a:cs typeface="Courier New"/>
              </a:rPr>
              <a:t>k</a:t>
            </a:r>
            <a:r>
              <a:rPr lang="en-US" sz="2000" b="1" dirty="0" smtClean="0">
                <a:latin typeface="Courier New"/>
                <a:cs typeface="Courier New"/>
              </a:rPr>
              <a:t>) 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for (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=0; 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 err="1" smtClean="0">
                <a:latin typeface="Courier New"/>
                <a:cs typeface="Courier New"/>
              </a:rPr>
              <a:t>Ndim</a:t>
            </a:r>
            <a:r>
              <a:rPr lang="en-US" sz="2000" b="1" dirty="0" smtClean="0">
                <a:latin typeface="Courier New"/>
                <a:cs typeface="Courier New"/>
              </a:rPr>
              <a:t>; 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++){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	for (</a:t>
            </a:r>
            <a:r>
              <a:rPr lang="en-US" sz="2000" b="1" dirty="0" err="1" smtClean="0">
                <a:latin typeface="Courier New"/>
                <a:cs typeface="Courier New"/>
              </a:rPr>
              <a:t>j</a:t>
            </a:r>
            <a:r>
              <a:rPr lang="en-US" sz="2000" b="1" dirty="0" smtClean="0">
                <a:latin typeface="Courier New"/>
                <a:cs typeface="Courier New"/>
              </a:rPr>
              <a:t>=0; </a:t>
            </a:r>
            <a:r>
              <a:rPr lang="en-US" sz="2000" b="1" dirty="0" err="1" smtClean="0">
                <a:latin typeface="Courier New"/>
                <a:cs typeface="Courier New"/>
              </a:rPr>
              <a:t>j</a:t>
            </a:r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 err="1" smtClean="0">
                <a:latin typeface="Courier New"/>
                <a:cs typeface="Courier New"/>
              </a:rPr>
              <a:t>Mdim</a:t>
            </a:r>
            <a:r>
              <a:rPr lang="en-US" sz="2000" b="1" dirty="0" smtClean="0">
                <a:latin typeface="Courier New"/>
                <a:cs typeface="Courier New"/>
              </a:rPr>
              <a:t>; </a:t>
            </a:r>
            <a:r>
              <a:rPr lang="en-US" sz="2000" b="1" dirty="0" err="1" smtClean="0">
                <a:latin typeface="Courier New"/>
                <a:cs typeface="Courier New"/>
              </a:rPr>
              <a:t>j</a:t>
            </a:r>
            <a:r>
              <a:rPr lang="en-US" sz="2000" b="1" dirty="0" smtClean="0">
                <a:latin typeface="Courier New"/>
                <a:cs typeface="Courier New"/>
              </a:rPr>
              <a:t>++){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  </a:t>
            </a:r>
            <a:r>
              <a:rPr lang="en-US" sz="2000" b="1" dirty="0" err="1" smtClean="0">
                <a:latin typeface="Courier New"/>
                <a:cs typeface="Courier New"/>
              </a:rPr>
              <a:t>tmp</a:t>
            </a:r>
            <a:r>
              <a:rPr lang="en-US" sz="2000" b="1" dirty="0" smtClean="0">
                <a:latin typeface="Courier New"/>
                <a:cs typeface="Courier New"/>
              </a:rPr>
              <a:t> = 0.0;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		</a:t>
            </a:r>
            <a:r>
              <a:rPr lang="en-US" sz="2000" b="1" dirty="0" err="1" smtClean="0">
                <a:latin typeface="Courier New"/>
                <a:cs typeface="Courier New"/>
              </a:rPr>
              <a:t>for(k</a:t>
            </a:r>
            <a:r>
              <a:rPr lang="en-US" sz="2000" b="1" dirty="0" smtClean="0">
                <a:latin typeface="Courier New"/>
                <a:cs typeface="Courier New"/>
              </a:rPr>
              <a:t>=0;k&lt;</a:t>
            </a:r>
            <a:r>
              <a:rPr lang="en-US" sz="2000" b="1" dirty="0" err="1" smtClean="0">
                <a:latin typeface="Courier New"/>
                <a:cs typeface="Courier New"/>
              </a:rPr>
              <a:t>Pdim;k</a:t>
            </a:r>
            <a:r>
              <a:rPr lang="en-US" sz="2000" b="1" dirty="0" smtClean="0">
                <a:latin typeface="Courier New"/>
                <a:cs typeface="Courier New"/>
              </a:rPr>
              <a:t>++){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			/* </a:t>
            </a:r>
            <a:r>
              <a:rPr lang="en-US" sz="2000" b="1" dirty="0" err="1" smtClean="0">
                <a:latin typeface="Courier New"/>
                <a:cs typeface="Courier New"/>
              </a:rPr>
              <a:t>C(i,j</a:t>
            </a:r>
            <a:r>
              <a:rPr lang="en-US" sz="2000" b="1" dirty="0" smtClean="0">
                <a:latin typeface="Courier New"/>
                <a:cs typeface="Courier New"/>
              </a:rPr>
              <a:t>) = </a:t>
            </a:r>
            <a:r>
              <a:rPr lang="en-US" sz="2000" b="1" dirty="0" err="1" smtClean="0">
                <a:latin typeface="Courier New"/>
                <a:cs typeface="Courier New"/>
              </a:rPr>
              <a:t>sum(over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k</a:t>
            </a:r>
            <a:r>
              <a:rPr lang="en-US" sz="2000" b="1" dirty="0" smtClean="0">
                <a:latin typeface="Courier New"/>
                <a:cs typeface="Courier New"/>
              </a:rPr>
              <a:t>) </a:t>
            </a:r>
            <a:r>
              <a:rPr lang="en-US" sz="2000" b="1" dirty="0" err="1" smtClean="0">
                <a:latin typeface="Courier New"/>
                <a:cs typeface="Courier New"/>
              </a:rPr>
              <a:t>A(i,k</a:t>
            </a:r>
            <a:r>
              <a:rPr lang="en-US" sz="2000" b="1" dirty="0" smtClean="0">
                <a:latin typeface="Courier New"/>
                <a:cs typeface="Courier New"/>
              </a:rPr>
              <a:t>) * </a:t>
            </a:r>
            <a:r>
              <a:rPr lang="en-US" sz="2000" b="1" dirty="0" err="1" smtClean="0">
                <a:latin typeface="Courier New"/>
                <a:cs typeface="Courier New"/>
              </a:rPr>
              <a:t>B(k,j</a:t>
            </a:r>
            <a:r>
              <a:rPr lang="en-US" sz="2000" b="1" dirty="0" smtClean="0">
                <a:latin typeface="Courier New"/>
                <a:cs typeface="Courier New"/>
              </a:rPr>
              <a:t>) */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			</a:t>
            </a:r>
            <a:r>
              <a:rPr lang="en-US" sz="2000" b="1" dirty="0" err="1" smtClean="0">
                <a:latin typeface="Courier New"/>
                <a:cs typeface="Courier New"/>
              </a:rPr>
              <a:t>tmp</a:t>
            </a:r>
            <a:r>
              <a:rPr lang="en-US" sz="2000" b="1" dirty="0" smtClean="0">
                <a:latin typeface="Courier New"/>
                <a:cs typeface="Courier New"/>
              </a:rPr>
              <a:t> += *(</a:t>
            </a:r>
            <a:r>
              <a:rPr lang="en-US" sz="2000" b="1" dirty="0" err="1" smtClean="0">
                <a:latin typeface="Courier New"/>
                <a:cs typeface="Courier New"/>
              </a:rPr>
              <a:t>A+(i</a:t>
            </a:r>
            <a:r>
              <a:rPr lang="en-US" sz="2000" b="1" dirty="0" smtClean="0">
                <a:latin typeface="Courier New"/>
                <a:cs typeface="Courier New"/>
              </a:rPr>
              <a:t>*</a:t>
            </a:r>
            <a:r>
              <a:rPr lang="en-US" sz="2000" b="1" dirty="0" err="1" smtClean="0">
                <a:latin typeface="Courier New"/>
                <a:cs typeface="Courier New"/>
              </a:rPr>
              <a:t>Ndim+k</a:t>
            </a:r>
            <a:r>
              <a:rPr lang="en-US" sz="2000" b="1" dirty="0" smtClean="0">
                <a:latin typeface="Courier New"/>
                <a:cs typeface="Courier New"/>
              </a:rPr>
              <a:t>)) *  *(</a:t>
            </a:r>
            <a:r>
              <a:rPr lang="en-US" sz="2000" b="1" dirty="0" err="1" smtClean="0">
                <a:latin typeface="Courier New"/>
                <a:cs typeface="Courier New"/>
              </a:rPr>
              <a:t>B+(k</a:t>
            </a:r>
            <a:r>
              <a:rPr lang="en-US" sz="2000" b="1" dirty="0" smtClean="0">
                <a:latin typeface="Courier New"/>
                <a:cs typeface="Courier New"/>
              </a:rPr>
              <a:t>*</a:t>
            </a:r>
            <a:r>
              <a:rPr lang="en-US" sz="2000" b="1" dirty="0" err="1" smtClean="0">
                <a:latin typeface="Courier New"/>
                <a:cs typeface="Courier New"/>
              </a:rPr>
              <a:t>Pdim+j</a:t>
            </a:r>
            <a:r>
              <a:rPr lang="en-US" sz="2000" b="1" dirty="0" smtClean="0">
                <a:latin typeface="Courier New"/>
                <a:cs typeface="Courier New"/>
              </a:rPr>
              <a:t>));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		}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		*(</a:t>
            </a:r>
            <a:r>
              <a:rPr lang="en-US" sz="2000" b="1" dirty="0" err="1" smtClean="0">
                <a:latin typeface="Courier New"/>
                <a:cs typeface="Courier New"/>
              </a:rPr>
              <a:t>C+(i</a:t>
            </a:r>
            <a:r>
              <a:rPr lang="en-US" sz="2000" b="1" dirty="0" smtClean="0">
                <a:latin typeface="Courier New"/>
                <a:cs typeface="Courier New"/>
              </a:rPr>
              <a:t>*</a:t>
            </a:r>
            <a:r>
              <a:rPr lang="en-US" sz="2000" b="1" dirty="0" err="1" smtClean="0">
                <a:latin typeface="Courier New"/>
                <a:cs typeface="Courier New"/>
              </a:rPr>
              <a:t>Ndim+j</a:t>
            </a:r>
            <a:r>
              <a:rPr lang="en-US" sz="2000" b="1" dirty="0" smtClean="0">
                <a:latin typeface="Courier New"/>
                <a:cs typeface="Courier New"/>
              </a:rPr>
              <a:t>)) = </a:t>
            </a:r>
            <a:r>
              <a:rPr lang="en-US" sz="2000" b="1" dirty="0" err="1" smtClean="0">
                <a:latin typeface="Courier New"/>
                <a:cs typeface="Courier New"/>
              </a:rPr>
              <a:t>tmp</a:t>
            </a:r>
            <a:r>
              <a:rPr lang="en-US" sz="2000" b="1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	}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}</a:t>
            </a:r>
          </a:p>
          <a:p>
            <a:pPr>
              <a:buNone/>
            </a:pPr>
            <a:r>
              <a:rPr lang="en-US" sz="2000" b="1" dirty="0" err="1" smtClean="0">
                <a:latin typeface="Courier New"/>
                <a:cs typeface="Courier New"/>
              </a:rPr>
              <a:t>run_time</a:t>
            </a:r>
            <a:r>
              <a:rPr lang="en-US" sz="2000" b="1" dirty="0" smtClean="0">
                <a:latin typeface="Courier New"/>
                <a:cs typeface="Courier New"/>
              </a:rPr>
              <a:t> = </a:t>
            </a:r>
            <a:r>
              <a:rPr lang="en-US" sz="2000" b="1" dirty="0" err="1" smtClean="0">
                <a:latin typeface="Courier New"/>
                <a:cs typeface="Courier New"/>
              </a:rPr>
              <a:t>omp_get_wtime</a:t>
            </a:r>
            <a:r>
              <a:rPr lang="en-US" sz="2000" b="1" dirty="0" smtClean="0">
                <a:latin typeface="Courier New"/>
                <a:cs typeface="Courier New"/>
              </a:rPr>
              <a:t>() - </a:t>
            </a:r>
            <a:r>
              <a:rPr lang="en-US" sz="2000" b="1" dirty="0" err="1" smtClean="0">
                <a:latin typeface="Courier New"/>
                <a:cs typeface="Courier New"/>
              </a:rPr>
              <a:t>start_time</a:t>
            </a:r>
            <a:r>
              <a:rPr lang="en-US" sz="2000" b="1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E4D9-79C7-8043-BF95-1E6C4CCDAA96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979332" y="1938865"/>
            <a:ext cx="5012268" cy="1384995"/>
            <a:chOff x="3776133" y="1591732"/>
            <a:chExt cx="5012268" cy="1384995"/>
          </a:xfrm>
        </p:grpSpPr>
        <p:sp>
          <p:nvSpPr>
            <p:cNvPr id="8" name="TextBox 7"/>
            <p:cNvSpPr txBox="1"/>
            <p:nvPr/>
          </p:nvSpPr>
          <p:spPr>
            <a:xfrm>
              <a:off x="5080001" y="1591732"/>
              <a:ext cx="3708400" cy="1384995"/>
            </a:xfrm>
            <a:prstGeom prst="rect">
              <a:avLst/>
            </a:prstGeom>
            <a:noFill/>
            <a:ln w="19050" cmpd="sng"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Note: Outer loop spread</a:t>
              </a:r>
            </a:p>
            <a:p>
              <a:r>
                <a:rPr lang="en-US" sz="2800" i="1" dirty="0" smtClean="0"/>
                <a:t>across N threads; inner loops inside a thread</a:t>
              </a:r>
              <a:endParaRPr lang="en-US" sz="2800" i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 flipV="1">
              <a:off x="3776133" y="1744134"/>
              <a:ext cx="1270000" cy="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105400" y="762000"/>
            <a:ext cx="3962400" cy="838200"/>
            <a:chOff x="5105400" y="762000"/>
            <a:chExt cx="3962400" cy="838200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>
              <a:off x="6248400" y="1371600"/>
              <a:ext cx="2286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105400" y="762000"/>
              <a:ext cx="3962400" cy="64633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Note: Outer loop index </a:t>
              </a:r>
              <a:r>
                <a:rPr lang="en-US" i="1" dirty="0" err="1" smtClean="0"/>
                <a:t>i</a:t>
              </a:r>
              <a:r>
                <a:rPr lang="en-US" i="1" dirty="0" smtClean="0"/>
                <a:t> is private by default. Written explicitly here for clarity</a:t>
              </a:r>
              <a:endParaRPr lang="en-US" i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Matrix Multiply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More performance optimizations available</a:t>
            </a:r>
          </a:p>
          <a:p>
            <a:r>
              <a:rPr lang="en-US" dirty="0" smtClean="0"/>
              <a:t>Higher compiler optimization (-O2) to reduce number of instructions executed</a:t>
            </a:r>
          </a:p>
          <a:p>
            <a:r>
              <a:rPr lang="en-US" dirty="0" smtClean="0"/>
              <a:t>Cache blocking to improve memory performance</a:t>
            </a:r>
          </a:p>
          <a:p>
            <a:r>
              <a:rPr lang="en-US" dirty="0" smtClean="0"/>
              <a:t>Using SIMD SSE3 Instructions to improve floating-point computation rate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5AB6-1DDA-0A46-A254-74D400008666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Review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openMP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err="1" smtClean="0">
                <a:solidFill>
                  <a:srgbClr val="A6A6A6"/>
                </a:solidFill>
              </a:rPr>
              <a:t>Administrivia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PI and Matrix Multiplication Examples</a:t>
            </a:r>
          </a:p>
          <a:p>
            <a:r>
              <a:rPr lang="en-US" dirty="0" smtClean="0"/>
              <a:t>Scaling Experiments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Technology Break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False Sharing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Synchronization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And in Conclusion, …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2DD-719E-BE4A-9E46-0923EA9D188E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53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</a:t>
            </a:r>
            <a:r>
              <a:rPr lang="en-US" dirty="0" smtClean="0"/>
              <a:t>-Core </a:t>
            </a:r>
            <a:r>
              <a:rPr lang="en-US" dirty="0" smtClean="0"/>
              <a:t>System for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Intel Nehalem Xeon 7550 </a:t>
            </a:r>
          </a:p>
          <a:p>
            <a:r>
              <a:rPr lang="en-US" dirty="0" smtClean="0"/>
              <a:t>HW Multithreading: 2 Threads / core</a:t>
            </a:r>
          </a:p>
          <a:p>
            <a:r>
              <a:rPr lang="en-US" dirty="0" smtClean="0"/>
              <a:t>8 cores / chip</a:t>
            </a:r>
          </a:p>
          <a:p>
            <a:r>
              <a:rPr lang="en-US" dirty="0" smtClean="0"/>
              <a:t>4 chips / board</a:t>
            </a:r>
          </a:p>
          <a:p>
            <a:pPr>
              <a:buFont typeface="Symbol" charset="2"/>
              <a:buChar char=""/>
            </a:pPr>
            <a:r>
              <a:rPr lang="en-US" dirty="0" smtClean="0"/>
              <a:t> 64 Threads / system</a:t>
            </a:r>
          </a:p>
          <a:p>
            <a:r>
              <a:rPr lang="en-US" dirty="0" smtClean="0"/>
              <a:t>2.00 GHz</a:t>
            </a:r>
          </a:p>
          <a:p>
            <a:r>
              <a:rPr lang="en-US" dirty="0" smtClean="0"/>
              <a:t>256 KB L2 cache/ core</a:t>
            </a:r>
          </a:p>
          <a:p>
            <a:r>
              <a:rPr lang="en-US" dirty="0" smtClean="0"/>
              <a:t>18 MB (!) shared L3 cache / chip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F8C8-8B8F-214B-9148-0892147A846C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Review</a:t>
            </a:r>
          </a:p>
          <a:p>
            <a:r>
              <a:rPr lang="en-US" dirty="0" err="1" smtClean="0"/>
              <a:t>openMP</a:t>
            </a:r>
            <a:endParaRPr lang="en-US" dirty="0" smtClean="0"/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PI and Matrix Multiplication Examples</a:t>
            </a:r>
          </a:p>
          <a:p>
            <a:r>
              <a:rPr lang="en-US" dirty="0" smtClean="0"/>
              <a:t>Scaling Experiments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/>
              <a:t>False Sharing</a:t>
            </a:r>
          </a:p>
          <a:p>
            <a:r>
              <a:rPr lang="en-US" dirty="0" smtClean="0"/>
              <a:t>Synchronization</a:t>
            </a:r>
          </a:p>
          <a:p>
            <a:r>
              <a:rPr lang="en-US" dirty="0" smtClean="0"/>
              <a:t>And in Conclusion, …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2DD-719E-BE4A-9E46-0923EA9D188E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58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ompile </a:t>
            </a:r>
            <a:r>
              <a:rPr lang="en-US" dirty="0" smtClean="0"/>
              <a:t>and run at NUM_THREADS = 64</a:t>
            </a:r>
          </a:p>
          <a:p>
            <a:r>
              <a:rPr lang="en-US" dirty="0"/>
              <a:t>C</a:t>
            </a:r>
            <a:r>
              <a:rPr lang="en-US" dirty="0" smtClean="0"/>
              <a:t>ompile </a:t>
            </a:r>
            <a:r>
              <a:rPr lang="en-US" dirty="0" smtClean="0"/>
              <a:t>and run at NUM_THREADS = 64 with –O2</a:t>
            </a:r>
          </a:p>
          <a:p>
            <a:r>
              <a:rPr lang="en-US" dirty="0"/>
              <a:t>C</a:t>
            </a:r>
            <a:r>
              <a:rPr lang="en-US" dirty="0" smtClean="0"/>
              <a:t>ompile </a:t>
            </a:r>
            <a:r>
              <a:rPr lang="en-US" dirty="0" smtClean="0"/>
              <a:t>and run at NUM_THREADS = 32, 16, 8, … with –O2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371E-4DA9-4F43-88BA-E68814F1C6E4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AU" dirty="0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Remember: </a:t>
            </a:r>
            <a:r>
              <a:rPr lang="en-AU" dirty="0" smtClean="0"/>
              <a:t>Strong </a:t>
            </a:r>
            <a:r>
              <a:rPr lang="en-AU" dirty="0" err="1"/>
              <a:t>vs</a:t>
            </a:r>
            <a:r>
              <a:rPr lang="en-AU" dirty="0"/>
              <a:t> Weak Scaling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Strong scaling: problem size fixed</a:t>
            </a:r>
            <a:endParaRPr lang="en-AU" dirty="0" smtClean="0"/>
          </a:p>
          <a:p>
            <a:r>
              <a:rPr lang="en-AU" dirty="0" smtClean="0"/>
              <a:t>Weak </a:t>
            </a:r>
            <a:r>
              <a:rPr lang="en-AU" dirty="0"/>
              <a:t>scaling: problem size proportional to</a:t>
            </a:r>
            <a:r>
              <a:rPr lang="en-AU" dirty="0" smtClean="0"/>
              <a:t> increase in number </a:t>
            </a:r>
            <a:r>
              <a:rPr lang="en-AU" dirty="0"/>
              <a:t>of </a:t>
            </a:r>
            <a:r>
              <a:rPr lang="en-AU" dirty="0" smtClean="0"/>
              <a:t>processors</a:t>
            </a:r>
          </a:p>
          <a:p>
            <a:pPr lvl="1"/>
            <a:r>
              <a:rPr lang="en-US" dirty="0" smtClean="0"/>
              <a:t>Speedup on multiprocessor while keeping problem size fixed is harder than speedup by increasing the size of the problem</a:t>
            </a:r>
          </a:p>
          <a:p>
            <a:pPr lvl="1"/>
            <a:r>
              <a:rPr lang="en-US" dirty="0" smtClean="0"/>
              <a:t>But a natural use of a lot more performance is to solve a lot bigger problem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1E87-2E0B-6E45-97CA-A2DB5844A2EA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0"/>
            <a:ext cx="8229600" cy="1143000"/>
          </a:xfrm>
        </p:spPr>
        <p:txBody>
          <a:bodyPr/>
          <a:lstStyle/>
          <a:p>
            <a:r>
              <a:rPr lang="en-US" dirty="0" smtClean="0"/>
              <a:t>32 Core: Speed-up vs. Scale-up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FFC-E78F-C34F-9D6F-DC56B13D0A79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81542" y="2029883"/>
          <a:ext cx="8020591" cy="3965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Worksheet" r:id="rId3" imgW="5727700" imgH="2832100" progId="Excel.Sheet.8">
                  <p:embed/>
                </p:oleObj>
              </mc:Choice>
              <mc:Fallback>
                <p:oleObj name="Worksheet" r:id="rId3" imgW="5727700" imgH="28321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42" y="2029883"/>
                        <a:ext cx="8020591" cy="3965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2006602" y="3530602"/>
            <a:ext cx="5130803" cy="33865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64268" y="999067"/>
            <a:ext cx="17696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Speed-up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690533" y="965201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Scale-up: </a:t>
            </a:r>
            <a:br>
              <a:rPr lang="en-US" sz="3200" dirty="0" smtClean="0"/>
            </a:br>
            <a:r>
              <a:rPr lang="en-US" sz="3200" dirty="0" smtClean="0"/>
              <a:t>Fl. Pt. Ops = 2 </a:t>
            </a:r>
            <a:r>
              <a:rPr lang="en-US" sz="3200" dirty="0" err="1" smtClean="0"/>
              <a:t>x</a:t>
            </a:r>
            <a:r>
              <a:rPr lang="en-US" sz="3200" dirty="0" smtClean="0"/>
              <a:t> Size</a:t>
            </a:r>
            <a:r>
              <a:rPr lang="en-US" sz="3200" baseline="30000" dirty="0" smtClean="0"/>
              <a:t>3</a:t>
            </a:r>
            <a:endParaRPr lang="en-US" sz="32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9400" y="6068649"/>
            <a:ext cx="863600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Memory Capacity = f(Size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), Compute = f(Size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)</a:t>
            </a:r>
            <a:endParaRPr lang="en-US" sz="3200" baseline="30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32 Core: Speed-up vs. Scale-up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386C-B1AE-5841-94D7-659BC6848A84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05601"/>
              </p:ext>
            </p:extLst>
          </p:nvPr>
        </p:nvGraphicFramePr>
        <p:xfrm>
          <a:off x="524933" y="1921457"/>
          <a:ext cx="7924800" cy="3942079"/>
        </p:xfrm>
        <a:graphic>
          <a:graphicData uri="http://schemas.openxmlformats.org/drawingml/2006/table">
            <a:tbl>
              <a:tblPr/>
              <a:tblGrid>
                <a:gridCol w="1417281"/>
                <a:gridCol w="1224319"/>
                <a:gridCol w="1550361"/>
                <a:gridCol w="1091239"/>
                <a:gridCol w="1320800"/>
                <a:gridCol w="1320800"/>
              </a:tblGrid>
              <a:tr h="5969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Threads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Time (</a:t>
                      </a:r>
                      <a:r>
                        <a:rPr lang="en-US" sz="2800" b="1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secs</a:t>
                      </a:r>
                      <a:r>
                        <a:rPr lang="en-US" sz="2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)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Speedup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Time</a:t>
                      </a:r>
                      <a:br>
                        <a:rPr lang="en-US" sz="2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n-US" sz="28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(</a:t>
                      </a:r>
                      <a:r>
                        <a:rPr lang="en-US" sz="2800" b="1" i="0" u="none" strike="noStrike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secs</a:t>
                      </a:r>
                      <a:r>
                        <a:rPr lang="en-US" sz="28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)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Size (Dim)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Fl. Ops x 10^9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13.75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13.75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6.88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13.52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3.98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13.79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5.85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7.94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12.55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8.19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15.56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0.47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29.20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13.92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31.25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19.26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35.15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>
            <a:off x="2328335" y="3395132"/>
            <a:ext cx="4792134" cy="3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27201" y="1032933"/>
            <a:ext cx="17696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Speed-up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690533" y="795868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Scale-up: </a:t>
            </a:r>
            <a:br>
              <a:rPr lang="en-US" sz="3200" dirty="0" smtClean="0"/>
            </a:br>
            <a:r>
              <a:rPr lang="en-US" sz="3200" dirty="0" smtClean="0"/>
              <a:t>Fl. Pt. Ops = 2 </a:t>
            </a:r>
            <a:r>
              <a:rPr lang="en-US" sz="3200" dirty="0" err="1" smtClean="0"/>
              <a:t>x</a:t>
            </a:r>
            <a:r>
              <a:rPr lang="en-US" sz="3200" dirty="0" smtClean="0"/>
              <a:t> Size</a:t>
            </a:r>
            <a:r>
              <a:rPr lang="en-US" sz="3200" baseline="30000" dirty="0" smtClean="0"/>
              <a:t>3</a:t>
            </a:r>
            <a:endParaRPr lang="en-US" sz="32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1800" y="5892224"/>
            <a:ext cx="863600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Memory Capacity = f(Size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), Compute = f(Size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)</a:t>
            </a:r>
            <a:endParaRPr lang="en-US" sz="3200" baseline="30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vs. Weak Scaling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8C22-C6D0-9640-9514-6DEC03EB862B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23333" y="1405467"/>
          <a:ext cx="8466667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274" y="779992"/>
            <a:ext cx="8712200" cy="3927475"/>
          </a:xfrm>
        </p:spPr>
        <p:txBody>
          <a:bodyPr>
            <a:normAutofit/>
          </a:bodyPr>
          <a:lstStyle/>
          <a:p>
            <a:pPr marL="457200" lvl="1" indent="0">
              <a:buNone/>
              <a:tabLst>
                <a:tab pos="2116138" algn="l"/>
                <a:tab pos="5486400" algn="l"/>
              </a:tabLst>
            </a:pPr>
            <a:r>
              <a:rPr lang="en-US" dirty="0" smtClean="0">
                <a:latin typeface="+mj-lt"/>
                <a:cs typeface="Courier New"/>
              </a:rPr>
              <a:t>The switch in ~ 2004 from 1 processor per chip to multiple processors per chip happened because:</a:t>
            </a:r>
          </a:p>
          <a:p>
            <a:pPr marL="457200" lvl="1" indent="0">
              <a:buNone/>
              <a:tabLst>
                <a:tab pos="2116138" algn="l"/>
                <a:tab pos="5486400" algn="l"/>
              </a:tabLst>
            </a:pPr>
            <a:endParaRPr lang="en-US" sz="800" dirty="0" smtClean="0">
              <a:latin typeface="+mj-lt"/>
              <a:cs typeface="Courier New"/>
            </a:endParaRPr>
          </a:p>
          <a:p>
            <a:pPr marL="514350" indent="-514350">
              <a:lnSpc>
                <a:spcPct val="65000"/>
              </a:lnSpc>
              <a:buFont typeface="Times" charset="0"/>
              <a:buAutoNum type="romanUcPeriod"/>
            </a:pPr>
            <a:r>
              <a:rPr lang="en-US" sz="2800" dirty="0" smtClean="0"/>
              <a:t>The “power wall” meant that no longer get speed via higher clock rates and higher power per chip</a:t>
            </a:r>
          </a:p>
          <a:p>
            <a:pPr marL="514350" indent="-514350">
              <a:lnSpc>
                <a:spcPct val="65000"/>
              </a:lnSpc>
              <a:buFont typeface="Times" charset="0"/>
              <a:buAutoNum type="romanUcPeriod"/>
            </a:pPr>
            <a:r>
              <a:rPr lang="en-US" sz="2800" dirty="0" smtClean="0"/>
              <a:t>There was no other performance option but replacing 1 inefficient processor with multiple efficient processors</a:t>
            </a:r>
          </a:p>
          <a:p>
            <a:pPr marL="514350" indent="-514350">
              <a:lnSpc>
                <a:spcPct val="65000"/>
              </a:lnSpc>
              <a:buFont typeface="Times" charset="0"/>
              <a:buAutoNum type="romanUcPeriod"/>
            </a:pPr>
            <a:r>
              <a:rPr lang="en-US" sz="2800" dirty="0" smtClean="0"/>
              <a:t>OpenMP was a breakthrough in ~2000 that made parallel programming easy</a:t>
            </a:r>
          </a:p>
          <a:p>
            <a:pPr marL="514350" indent="-514350">
              <a:lnSpc>
                <a:spcPct val="65000"/>
              </a:lnSpc>
              <a:buFont typeface="Times" charset="0"/>
              <a:buAutoNum type="romanUcPeriod"/>
            </a:pPr>
            <a:endParaRPr lang="en-US" sz="800" dirty="0" smtClean="0"/>
          </a:p>
          <a:p>
            <a:pPr>
              <a:lnSpc>
                <a:spcPct val="65000"/>
              </a:lnSpc>
              <a:buFont typeface="Times" charset="0"/>
              <a:buNone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599" y="211138"/>
            <a:ext cx="7958667" cy="474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Peer Instruction: Why Multicore?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91734" y="4038600"/>
          <a:ext cx="4284133" cy="2590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4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accent6"/>
                          </a:solidFill>
                        </a:rPr>
                        <a:t>A)(orange</a:t>
                      </a:r>
                      <a:r>
                        <a:rPr lang="en-US" sz="2800" b="1" dirty="0" smtClean="0">
                          <a:solidFill>
                            <a:schemeClr val="accent6"/>
                          </a:solidFill>
                        </a:rPr>
                        <a:t>)   	I only</a:t>
                      </a:r>
                      <a:endParaRPr lang="en-US" sz="2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8000"/>
                          </a:solidFill>
                        </a:rPr>
                        <a:t>B)(green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) 	II only</a:t>
                      </a:r>
                      <a:endParaRPr lang="en-US" sz="28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FF66A0"/>
                          </a:solidFill>
                        </a:rPr>
                        <a:t>C)(pink</a:t>
                      </a:r>
                      <a:r>
                        <a:rPr lang="en-US" sz="2800" b="1" dirty="0" smtClean="0">
                          <a:solidFill>
                            <a:srgbClr val="FF66A0"/>
                          </a:solidFill>
                        </a:rPr>
                        <a:t>) 	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	</a:t>
                      </a:r>
                      <a:r>
                        <a:rPr lang="en-US" sz="2800" b="1" dirty="0" smtClean="0">
                          <a:solidFill>
                            <a:srgbClr val="FF66A0"/>
                          </a:solidFill>
                        </a:rPr>
                        <a:t>I &amp; II only </a:t>
                      </a:r>
                      <a:endParaRPr lang="en-US" sz="2800" dirty="0">
                        <a:solidFill>
                          <a:srgbClr val="FF66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D)(yellow</a:t>
                      </a:r>
                      <a:r>
                        <a:rPr lang="en-US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) 	I, II,</a:t>
                      </a:r>
                      <a:r>
                        <a:rPr lang="en-US" sz="28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 &amp; III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A27E-C1A9-6146-A1AE-8A0106CB35AB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274" y="779992"/>
            <a:ext cx="8712200" cy="3927475"/>
          </a:xfrm>
        </p:spPr>
        <p:txBody>
          <a:bodyPr>
            <a:normAutofit/>
          </a:bodyPr>
          <a:lstStyle/>
          <a:p>
            <a:pPr marL="457200" lvl="1" indent="0">
              <a:buNone/>
              <a:tabLst>
                <a:tab pos="2116138" algn="l"/>
                <a:tab pos="5486400" algn="l"/>
              </a:tabLst>
            </a:pPr>
            <a:r>
              <a:rPr lang="en-US" dirty="0" smtClean="0">
                <a:latin typeface="+mj-lt"/>
                <a:cs typeface="Courier New"/>
              </a:rPr>
              <a:t>The switch in ~ 2004 from 1 processor per chip to multiple processors per chip happened because:</a:t>
            </a:r>
          </a:p>
          <a:p>
            <a:pPr marL="457200" lvl="1" indent="0">
              <a:buNone/>
              <a:tabLst>
                <a:tab pos="2116138" algn="l"/>
                <a:tab pos="5486400" algn="l"/>
              </a:tabLst>
            </a:pPr>
            <a:endParaRPr lang="en-US" sz="800" dirty="0" smtClean="0">
              <a:latin typeface="+mj-lt"/>
              <a:cs typeface="Courier New"/>
            </a:endParaRPr>
          </a:p>
          <a:p>
            <a:pPr marL="514350" indent="-514350">
              <a:lnSpc>
                <a:spcPct val="65000"/>
              </a:lnSpc>
              <a:buFont typeface="Times" charset="0"/>
              <a:buAutoNum type="romanUcPeriod"/>
            </a:pPr>
            <a:r>
              <a:rPr lang="en-US" sz="2800" dirty="0" smtClean="0"/>
              <a:t>The “power wall” meant that no longer get speed via higher clock rates and higher power per chip</a:t>
            </a:r>
          </a:p>
          <a:p>
            <a:pPr marL="514350" indent="-514350">
              <a:lnSpc>
                <a:spcPct val="65000"/>
              </a:lnSpc>
              <a:buFont typeface="Times" charset="0"/>
              <a:buAutoNum type="romanUcPeriod"/>
            </a:pPr>
            <a:r>
              <a:rPr lang="en-US" sz="2800" dirty="0" smtClean="0"/>
              <a:t>There was no other performance option but replacing 1 inefficient processor with multiple efficient processors</a:t>
            </a:r>
          </a:p>
          <a:p>
            <a:pPr marL="514350" indent="-514350">
              <a:lnSpc>
                <a:spcPct val="65000"/>
              </a:lnSpc>
              <a:buFont typeface="Times" charset="0"/>
              <a:buAutoNum type="romanUcPeriod"/>
            </a:pPr>
            <a:r>
              <a:rPr lang="en-US" sz="2800" dirty="0" smtClean="0"/>
              <a:t>OpenMP was a breakthrough in ~2000 that made parallel programming easy</a:t>
            </a:r>
          </a:p>
          <a:p>
            <a:pPr marL="514350" indent="-514350">
              <a:lnSpc>
                <a:spcPct val="65000"/>
              </a:lnSpc>
              <a:buFont typeface="Times" charset="0"/>
              <a:buAutoNum type="romanUcPeriod"/>
            </a:pPr>
            <a:endParaRPr lang="en-US" sz="800" dirty="0" smtClean="0"/>
          </a:p>
          <a:p>
            <a:pPr>
              <a:lnSpc>
                <a:spcPct val="65000"/>
              </a:lnSpc>
              <a:buFont typeface="Times" charset="0"/>
              <a:buNone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599" y="211138"/>
            <a:ext cx="7958667" cy="474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Peer Instruction: Why Multicore?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91734" y="4038600"/>
          <a:ext cx="4284133" cy="2590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4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accent6"/>
                          </a:solidFill>
                        </a:rPr>
                        <a:t>A)(orange</a:t>
                      </a:r>
                      <a:r>
                        <a:rPr lang="en-US" sz="2800" b="1" dirty="0" smtClean="0">
                          <a:solidFill>
                            <a:schemeClr val="accent6"/>
                          </a:solidFill>
                        </a:rPr>
                        <a:t>)   	I only</a:t>
                      </a:r>
                      <a:endParaRPr lang="en-US" sz="2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8000"/>
                          </a:solidFill>
                        </a:rPr>
                        <a:t>B)(green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) 	II only</a:t>
                      </a:r>
                      <a:endParaRPr lang="en-US" sz="28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FF66A0"/>
                          </a:solidFill>
                        </a:rPr>
                        <a:t>C)(pink</a:t>
                      </a:r>
                      <a:r>
                        <a:rPr lang="en-US" sz="2800" b="1" dirty="0" smtClean="0">
                          <a:solidFill>
                            <a:srgbClr val="FF66A0"/>
                          </a:solidFill>
                        </a:rPr>
                        <a:t>) 	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	</a:t>
                      </a:r>
                      <a:r>
                        <a:rPr lang="en-US" sz="2800" b="1" dirty="0" smtClean="0">
                          <a:solidFill>
                            <a:srgbClr val="FF66A0"/>
                          </a:solidFill>
                        </a:rPr>
                        <a:t>I &amp; II only </a:t>
                      </a:r>
                      <a:endParaRPr lang="en-US" sz="2800" dirty="0">
                        <a:solidFill>
                          <a:srgbClr val="FF66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D)(yellow</a:t>
                      </a:r>
                      <a:r>
                        <a:rPr lang="en-US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) 	I, II,</a:t>
                      </a:r>
                      <a:r>
                        <a:rPr lang="en-US" sz="28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 &amp; III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4FD3-0757-914A-A94F-FE2CABC9443C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86933" y="5130801"/>
            <a:ext cx="4013200" cy="524933"/>
          </a:xfrm>
          <a:prstGeom prst="rect">
            <a:avLst/>
          </a:prstGeom>
          <a:noFill/>
          <a:ln w="571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Review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openMP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err="1" smtClean="0">
                <a:solidFill>
                  <a:srgbClr val="A6A6A6"/>
                </a:solidFill>
              </a:rPr>
              <a:t>Administrivia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PI and Matrix Multiplication Examples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Scaling Experiments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Technology Break</a:t>
            </a:r>
          </a:p>
          <a:p>
            <a:r>
              <a:rPr lang="en-US" dirty="0" smtClean="0"/>
              <a:t>False Sharing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Synchronization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And in Conclusion, …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2DD-719E-BE4A-9E46-0923EA9D188E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53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371600" y="2514600"/>
            <a:ext cx="6400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Cache Coherency Tracked by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3084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Suppose block size is 32 bytes</a:t>
            </a:r>
          </a:p>
          <a:p>
            <a:r>
              <a:rPr lang="en-US" sz="2400" dirty="0" smtClean="0"/>
              <a:t>Suppose Processor 0 reading and writing variable X, Processor 1 reading and writing variable Y</a:t>
            </a:r>
          </a:p>
          <a:p>
            <a:r>
              <a:rPr lang="en-US" sz="2400" dirty="0" smtClean="0"/>
              <a:t>Suppose in X location 4000,  Y in 4012</a:t>
            </a:r>
          </a:p>
          <a:p>
            <a:r>
              <a:rPr lang="en-US" sz="2400" dirty="0" smtClean="0"/>
              <a:t>What will happen?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AC14-4B42-834D-94FF-DE4F990320C4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24000" y="1143000"/>
            <a:ext cx="6096000" cy="2667000"/>
            <a:chOff x="1447800" y="3657600"/>
            <a:chExt cx="6096000" cy="2667000"/>
          </a:xfrm>
        </p:grpSpPr>
        <p:sp>
          <p:nvSpPr>
            <p:cNvPr id="7" name="Rectangle 6"/>
            <p:cNvSpPr/>
            <p:nvPr/>
          </p:nvSpPr>
          <p:spPr>
            <a:xfrm>
              <a:off x="1828800" y="3657600"/>
              <a:ext cx="1447800" cy="609600"/>
            </a:xfrm>
            <a:prstGeom prst="rect">
              <a:avLst/>
            </a:prstGeom>
            <a:solidFill>
              <a:srgbClr val="D7E4B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Processor 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1600" y="3657600"/>
              <a:ext cx="1447800" cy="609600"/>
            </a:xfrm>
            <a:prstGeom prst="rect">
              <a:avLst/>
            </a:prstGeom>
            <a:solidFill>
              <a:srgbClr val="E6B9B8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Processor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47800" y="5117068"/>
              <a:ext cx="114300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4000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43200" y="5117068"/>
              <a:ext cx="685800" cy="228600"/>
            </a:xfrm>
            <a:prstGeom prst="rect">
              <a:avLst/>
            </a:prstGeom>
            <a:solidFill>
              <a:srgbClr val="C3D69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4000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9000" y="5117068"/>
              <a:ext cx="68580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4004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4800" y="5117068"/>
              <a:ext cx="68580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4008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0" y="5117068"/>
              <a:ext cx="6858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4012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86400" y="5117068"/>
              <a:ext cx="68580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4016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72200" y="5117068"/>
              <a:ext cx="68580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5117068"/>
              <a:ext cx="68580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4028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8800" y="5345668"/>
              <a:ext cx="498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Tag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00600" y="5345668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32-Byte Data Block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7" idx="2"/>
              <a:endCxn id="10" idx="0"/>
            </p:cNvCxnSpPr>
            <p:nvPr/>
          </p:nvCxnSpPr>
          <p:spPr>
            <a:xfrm rot="16200000" flipH="1">
              <a:off x="2394466" y="4425434"/>
              <a:ext cx="849868" cy="533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2"/>
              <a:endCxn id="13" idx="0"/>
            </p:cNvCxnSpPr>
            <p:nvPr/>
          </p:nvCxnSpPr>
          <p:spPr>
            <a:xfrm rot="5400000">
              <a:off x="5099566" y="4311134"/>
              <a:ext cx="849868" cy="762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828800" y="4495800"/>
              <a:ext cx="14478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Cache 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1600" y="4495800"/>
              <a:ext cx="1447800" cy="381000"/>
            </a:xfrm>
            <a:prstGeom prst="rect">
              <a:avLst/>
            </a:prstGeom>
            <a:solidFill>
              <a:srgbClr val="E6B9B8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Cache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00400" y="5791200"/>
              <a:ext cx="2514600" cy="533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Memory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12" idx="2"/>
              <a:endCxn id="27" idx="0"/>
            </p:cNvCxnSpPr>
            <p:nvPr/>
          </p:nvCxnSpPr>
          <p:spPr>
            <a:xfrm rot="5400000">
              <a:off x="4234934" y="5568434"/>
              <a:ext cx="445532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535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Coherency Tracked by Cache </a:t>
            </a:r>
            <a:r>
              <a:rPr lang="en-US" dirty="0"/>
              <a:t>L</a:t>
            </a:r>
            <a:r>
              <a:rPr lang="en-US" dirty="0" smtClean="0"/>
              <a:t>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ping-pongs between two caches even though processors are accessing disjoint variables</a:t>
            </a:r>
          </a:p>
          <a:p>
            <a:r>
              <a:rPr lang="en-US" dirty="0" smtClean="0"/>
              <a:t>Effect called </a:t>
            </a:r>
            <a:r>
              <a:rPr lang="en-US" i="1" dirty="0" smtClean="0">
                <a:solidFill>
                  <a:srgbClr val="3366FF"/>
                </a:solidFill>
              </a:rPr>
              <a:t>false sharing </a:t>
            </a:r>
          </a:p>
          <a:p>
            <a:r>
              <a:rPr lang="en-US" dirty="0" smtClean="0"/>
              <a:t>How can you prevent it?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AC14-4B42-834D-94FF-DE4F990320C4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9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Review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openMP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PI and Matrix Multiplication Examples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Scaling Experiments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Technology Break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False Sharing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Synchronization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 in Conclusion, …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2DD-719E-BE4A-9E46-0923EA9D188E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Fourth “C” of Cache Misses:</a:t>
            </a:r>
            <a:br>
              <a:rPr lang="en-US" dirty="0" smtClean="0"/>
            </a:br>
            <a:r>
              <a:rPr lang="en-US" i="1" dirty="0" smtClean="0"/>
              <a:t>Coherence </a:t>
            </a:r>
            <a:r>
              <a:rPr lang="en-US" dirty="0" smtClean="0"/>
              <a:t>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Misses caused by coherence traffic with other processor</a:t>
            </a:r>
          </a:p>
          <a:p>
            <a:r>
              <a:rPr lang="en-US" dirty="0" smtClean="0"/>
              <a:t>Also known as </a:t>
            </a:r>
            <a:r>
              <a:rPr lang="en-US" i="1" dirty="0" smtClean="0"/>
              <a:t>communication </a:t>
            </a:r>
            <a:r>
              <a:rPr lang="en-US" dirty="0" smtClean="0"/>
              <a:t>misses because represents data moving between processors working together on a parallel program</a:t>
            </a:r>
          </a:p>
          <a:p>
            <a:r>
              <a:rPr lang="en-US" dirty="0" smtClean="0"/>
              <a:t>For some parallel programs, coherence misses can dominate total misses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18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4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False Sharing in OpenMP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94269"/>
            <a:ext cx="9067800" cy="3488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; 	  double  x, pi, sum[NUM_THREADS];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#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pragma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omp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parallel private (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x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{	  int id 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omp_get_thread_num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	  for (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=id, sum[id]=0.0;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num_steps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i+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NUM_THREAD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b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{ </a:t>
            </a:r>
            <a:endParaRPr lang="en-US" sz="20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		 	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x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= (i+0.5)*step;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		 	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sum[id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] += 4.0/(1.0+x*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x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	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A608-542A-7548-B07D-5D26F8702C9A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06400" y="3996267"/>
            <a:ext cx="8229600" cy="248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AU" sz="3200" noProof="0" dirty="0" smtClean="0"/>
              <a:t>What is problem?</a:t>
            </a: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AU" sz="3200" dirty="0" smtClean="0"/>
              <a:t>Sum[0] is 8 bytes in memory, Sum[1] is adjacent 8 bytes in memory =&gt; false sharing if block size &gt; 8 bytes</a:t>
            </a: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4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Peer Instruction: No False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269"/>
            <a:ext cx="8686800" cy="35051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{	  int </a:t>
            </a:r>
            <a:r>
              <a:rPr lang="en-US" dirty="0" err="1" smtClean="0"/>
              <a:t>i</a:t>
            </a:r>
            <a:r>
              <a:rPr lang="en-US" dirty="0" smtClean="0"/>
              <a:t>; 	  double  </a:t>
            </a:r>
            <a:r>
              <a:rPr lang="en-US" dirty="0" err="1" smtClean="0"/>
              <a:t>x</a:t>
            </a:r>
            <a:r>
              <a:rPr lang="en-US" dirty="0" smtClean="0"/>
              <a:t>, pi, sum[</a:t>
            </a:r>
            <a:r>
              <a:rPr lang="en-US" dirty="0" smtClean="0">
                <a:solidFill>
                  <a:srgbClr val="3366FF"/>
                </a:solidFill>
              </a:rPr>
              <a:t>10000</a:t>
            </a:r>
            <a:r>
              <a:rPr lang="en-US" dirty="0" smtClean="0"/>
              <a:t>]; </a:t>
            </a:r>
          </a:p>
          <a:p>
            <a:pPr>
              <a:buNone/>
            </a:pPr>
            <a:r>
              <a:rPr lang="en-US" dirty="0" smtClean="0"/>
              <a:t>#</a:t>
            </a:r>
            <a:r>
              <a:rPr lang="en-US" dirty="0" err="1" smtClean="0"/>
              <a:t>pragma</a:t>
            </a:r>
            <a:r>
              <a:rPr lang="en-US" dirty="0" smtClean="0"/>
              <a:t> </a:t>
            </a:r>
            <a:r>
              <a:rPr lang="en-US" dirty="0" err="1" smtClean="0"/>
              <a:t>omp</a:t>
            </a:r>
            <a:r>
              <a:rPr lang="en-US" dirty="0" smtClean="0"/>
              <a:t> parallel private (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x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{	  int id = </a:t>
            </a:r>
            <a:r>
              <a:rPr lang="en-US" dirty="0" err="1" smtClean="0"/>
              <a:t>omp_get_thread_num</a:t>
            </a:r>
            <a:r>
              <a:rPr lang="en-US" dirty="0" smtClean="0"/>
              <a:t>(),  </a:t>
            </a:r>
            <a:r>
              <a:rPr lang="en-US" dirty="0" smtClean="0">
                <a:solidFill>
                  <a:srgbClr val="3366FF"/>
                </a:solidFill>
              </a:rPr>
              <a:t>fix = __________;</a:t>
            </a:r>
          </a:p>
          <a:p>
            <a:pPr>
              <a:buNone/>
            </a:pPr>
            <a:r>
              <a:rPr lang="en-US" dirty="0" smtClean="0"/>
              <a:t>	  for (</a:t>
            </a:r>
            <a:r>
              <a:rPr lang="en-US" dirty="0" err="1" smtClean="0"/>
              <a:t>i</a:t>
            </a:r>
            <a:r>
              <a:rPr lang="en-US" dirty="0" smtClean="0"/>
              <a:t>=id, </a:t>
            </a:r>
            <a:r>
              <a:rPr lang="en-US" dirty="0" err="1" smtClean="0"/>
              <a:t>sum[id</a:t>
            </a:r>
            <a:r>
              <a:rPr lang="en-US" dirty="0" smtClean="0"/>
              <a:t>]=0.0; </a:t>
            </a:r>
            <a:r>
              <a:rPr lang="en-US" dirty="0" err="1" smtClean="0"/>
              <a:t>i</a:t>
            </a:r>
            <a:r>
              <a:rPr lang="en-US" dirty="0" smtClean="0"/>
              <a:t>&lt; </a:t>
            </a:r>
            <a:r>
              <a:rPr lang="en-US" dirty="0" err="1" smtClean="0"/>
              <a:t>num_steps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i+NUM_THREADS</a:t>
            </a:r>
            <a:r>
              <a:rPr lang="en-US" dirty="0" smtClean="0"/>
              <a:t>) { </a:t>
            </a:r>
          </a:p>
          <a:p>
            <a:pPr>
              <a:buNone/>
            </a:pPr>
            <a:r>
              <a:rPr lang="en-US" dirty="0" smtClean="0"/>
              <a:t>		 	 </a:t>
            </a:r>
            <a:r>
              <a:rPr lang="en-US" dirty="0" err="1" smtClean="0"/>
              <a:t>x</a:t>
            </a:r>
            <a:r>
              <a:rPr lang="en-US" dirty="0" smtClean="0"/>
              <a:t> = (i+0.5)*step; </a:t>
            </a:r>
          </a:p>
          <a:p>
            <a:pPr>
              <a:buNone/>
            </a:pPr>
            <a:r>
              <a:rPr lang="en-US" dirty="0" smtClean="0"/>
              <a:t>		 	 </a:t>
            </a:r>
            <a:r>
              <a:rPr lang="en-US" dirty="0" err="1" smtClean="0"/>
              <a:t>sum[id</a:t>
            </a:r>
            <a:r>
              <a:rPr lang="en-US" dirty="0" smtClean="0"/>
              <a:t>*</a:t>
            </a:r>
            <a:r>
              <a:rPr lang="en-US" dirty="0" smtClean="0">
                <a:solidFill>
                  <a:srgbClr val="3366FF"/>
                </a:solidFill>
              </a:rPr>
              <a:t>fix</a:t>
            </a:r>
            <a:r>
              <a:rPr lang="en-US" dirty="0" smtClean="0"/>
              <a:t>] += 4.0/(1.0+x*</a:t>
            </a:r>
            <a:r>
              <a:rPr lang="en-US" dirty="0" err="1" smtClean="0"/>
              <a:t>x</a:t>
            </a:r>
            <a:r>
              <a:rPr lang="en-US" dirty="0" smtClean="0"/>
              <a:t>); </a:t>
            </a:r>
          </a:p>
          <a:p>
            <a:pPr>
              <a:buNone/>
            </a:pPr>
            <a:r>
              <a:rPr lang="en-US" dirty="0" smtClean="0"/>
              <a:t>	  }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B91E-07A2-F348-96C5-F7569EF679C8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3334" y="3742267"/>
            <a:ext cx="8229600" cy="728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AU" sz="3200" noProof="0" dirty="0" smtClean="0"/>
              <a:t>What is best value to set </a:t>
            </a:r>
            <a:r>
              <a:rPr lang="en-AU" sz="3200" noProof="0" dirty="0" smtClean="0">
                <a:latin typeface="Courier"/>
                <a:cs typeface="Courier"/>
              </a:rPr>
              <a:t>fix</a:t>
            </a:r>
            <a:r>
              <a:rPr lang="en-AU" sz="3200" dirty="0" smtClean="0"/>
              <a:t> to </a:t>
            </a:r>
            <a:r>
              <a:rPr lang="en-AU" sz="3200" noProof="0" dirty="0" smtClean="0"/>
              <a:t>prevent false sharing?</a:t>
            </a: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1" y="4243494"/>
          <a:ext cx="8043332" cy="2072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3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A)(orange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)   	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omp_get_num_threads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();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8000"/>
                          </a:solidFill>
                        </a:rPr>
                        <a:t>B)(green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) 	Constant</a:t>
                      </a:r>
                      <a:r>
                        <a:rPr lang="en-US" sz="2800" b="1" baseline="0" dirty="0" smtClean="0">
                          <a:solidFill>
                            <a:srgbClr val="008000"/>
                          </a:solidFill>
                        </a:rPr>
                        <a:t> for number of blocks in cache</a:t>
                      </a:r>
                      <a:endParaRPr lang="en-US" sz="28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FF6FCF"/>
                          </a:solidFill>
                        </a:rPr>
                        <a:t>C)(pink</a:t>
                      </a:r>
                      <a:r>
                        <a:rPr lang="en-US" sz="2800" b="1" dirty="0" smtClean="0">
                          <a:solidFill>
                            <a:srgbClr val="FF6FCF"/>
                          </a:solidFill>
                        </a:rPr>
                        <a:t>) 	 	Constant for size of block in bytes</a:t>
                      </a:r>
                      <a:endParaRPr lang="en-US" sz="2800" dirty="0">
                        <a:solidFill>
                          <a:srgbClr val="FF6FC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D)(yellow</a:t>
                      </a:r>
                      <a:r>
                        <a:rPr lang="en-US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) 	Constant for size of blocks in doubles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4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Peer Instruction: No False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269"/>
            <a:ext cx="8686800" cy="35051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{	  int </a:t>
            </a:r>
            <a:r>
              <a:rPr lang="en-US" dirty="0" err="1" smtClean="0"/>
              <a:t>i</a:t>
            </a:r>
            <a:r>
              <a:rPr lang="en-US" dirty="0" smtClean="0"/>
              <a:t>; 	  double  </a:t>
            </a:r>
            <a:r>
              <a:rPr lang="en-US" dirty="0" err="1" smtClean="0"/>
              <a:t>x</a:t>
            </a:r>
            <a:r>
              <a:rPr lang="en-US" dirty="0" smtClean="0"/>
              <a:t>, pi, sum[</a:t>
            </a:r>
            <a:r>
              <a:rPr lang="en-US" dirty="0" smtClean="0">
                <a:solidFill>
                  <a:srgbClr val="3366FF"/>
                </a:solidFill>
              </a:rPr>
              <a:t>10000</a:t>
            </a:r>
            <a:r>
              <a:rPr lang="en-US" dirty="0" smtClean="0"/>
              <a:t>]; </a:t>
            </a:r>
          </a:p>
          <a:p>
            <a:pPr>
              <a:buNone/>
            </a:pPr>
            <a:r>
              <a:rPr lang="en-US" dirty="0" smtClean="0"/>
              <a:t>#</a:t>
            </a:r>
            <a:r>
              <a:rPr lang="en-US" dirty="0" err="1" smtClean="0"/>
              <a:t>pragma</a:t>
            </a:r>
            <a:r>
              <a:rPr lang="en-US" dirty="0" smtClean="0"/>
              <a:t> </a:t>
            </a:r>
            <a:r>
              <a:rPr lang="en-US" dirty="0" err="1" smtClean="0"/>
              <a:t>omp</a:t>
            </a:r>
            <a:r>
              <a:rPr lang="en-US" dirty="0" smtClean="0"/>
              <a:t> parallel private (</a:t>
            </a:r>
            <a:r>
              <a:rPr lang="en-US" dirty="0" err="1" smtClean="0"/>
              <a:t>i,x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{	  int id = </a:t>
            </a:r>
            <a:r>
              <a:rPr lang="en-US" dirty="0" err="1" smtClean="0"/>
              <a:t>omp_get_thread_num</a:t>
            </a:r>
            <a:r>
              <a:rPr lang="en-US" dirty="0" smtClean="0"/>
              <a:t>(),  </a:t>
            </a:r>
            <a:r>
              <a:rPr lang="en-US" dirty="0" smtClean="0">
                <a:solidFill>
                  <a:srgbClr val="3366FF"/>
                </a:solidFill>
              </a:rPr>
              <a:t>fix = __________;</a:t>
            </a:r>
          </a:p>
          <a:p>
            <a:pPr>
              <a:buNone/>
            </a:pPr>
            <a:r>
              <a:rPr lang="en-US" dirty="0" smtClean="0"/>
              <a:t>	  for (</a:t>
            </a:r>
            <a:r>
              <a:rPr lang="en-US" dirty="0" err="1" smtClean="0"/>
              <a:t>i</a:t>
            </a:r>
            <a:r>
              <a:rPr lang="en-US" dirty="0" smtClean="0"/>
              <a:t>=id, </a:t>
            </a:r>
            <a:r>
              <a:rPr lang="en-US" dirty="0" err="1" smtClean="0"/>
              <a:t>sum[id</a:t>
            </a:r>
            <a:r>
              <a:rPr lang="en-US" dirty="0" smtClean="0"/>
              <a:t>]=0.0; </a:t>
            </a:r>
            <a:r>
              <a:rPr lang="en-US" dirty="0" err="1" smtClean="0"/>
              <a:t>i</a:t>
            </a:r>
            <a:r>
              <a:rPr lang="en-US" dirty="0" smtClean="0"/>
              <a:t>&lt; </a:t>
            </a:r>
            <a:r>
              <a:rPr lang="en-US" dirty="0" err="1" smtClean="0"/>
              <a:t>num_steps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i+NUM_THREADS</a:t>
            </a:r>
            <a:r>
              <a:rPr lang="en-US" dirty="0" smtClean="0"/>
              <a:t>) { </a:t>
            </a:r>
          </a:p>
          <a:p>
            <a:pPr>
              <a:buNone/>
            </a:pPr>
            <a:r>
              <a:rPr lang="en-US" dirty="0" smtClean="0"/>
              <a:t>		 	 </a:t>
            </a:r>
            <a:r>
              <a:rPr lang="en-US" dirty="0" err="1" smtClean="0"/>
              <a:t>x</a:t>
            </a:r>
            <a:r>
              <a:rPr lang="en-US" dirty="0" smtClean="0"/>
              <a:t> = (i+0.5)*step; </a:t>
            </a:r>
          </a:p>
          <a:p>
            <a:pPr>
              <a:buNone/>
            </a:pPr>
            <a:r>
              <a:rPr lang="en-US" dirty="0" smtClean="0"/>
              <a:t>		 	 </a:t>
            </a:r>
            <a:r>
              <a:rPr lang="en-US" dirty="0" err="1" smtClean="0"/>
              <a:t>sum[id</a:t>
            </a:r>
            <a:r>
              <a:rPr lang="en-US" dirty="0" smtClean="0"/>
              <a:t>*</a:t>
            </a:r>
            <a:r>
              <a:rPr lang="en-US" dirty="0" smtClean="0">
                <a:solidFill>
                  <a:srgbClr val="3366FF"/>
                </a:solidFill>
              </a:rPr>
              <a:t>fix</a:t>
            </a:r>
            <a:r>
              <a:rPr lang="en-US" dirty="0" smtClean="0"/>
              <a:t>] += 4.0/(1.0+x*</a:t>
            </a:r>
            <a:r>
              <a:rPr lang="en-US" dirty="0" err="1" smtClean="0"/>
              <a:t>x</a:t>
            </a:r>
            <a:r>
              <a:rPr lang="en-US" dirty="0" smtClean="0"/>
              <a:t>); </a:t>
            </a:r>
          </a:p>
          <a:p>
            <a:pPr>
              <a:buNone/>
            </a:pPr>
            <a:r>
              <a:rPr lang="en-US" dirty="0" smtClean="0"/>
              <a:t>	  }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93A3-66BB-5D4C-B4F4-087033B24967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3334" y="3742267"/>
            <a:ext cx="8229600" cy="728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AU" sz="3200" noProof="0" dirty="0" smtClean="0"/>
              <a:t>What is best value to set </a:t>
            </a:r>
            <a:r>
              <a:rPr lang="en-AU" sz="3200" noProof="0" dirty="0" smtClean="0">
                <a:latin typeface="Courier"/>
                <a:cs typeface="Courier"/>
              </a:rPr>
              <a:t>fix</a:t>
            </a:r>
            <a:r>
              <a:rPr lang="en-AU" sz="3200" dirty="0" smtClean="0"/>
              <a:t> to </a:t>
            </a:r>
            <a:r>
              <a:rPr lang="en-AU" sz="3200" noProof="0" dirty="0" smtClean="0"/>
              <a:t>prevent false sharing?</a:t>
            </a: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1" y="4243494"/>
          <a:ext cx="8043332" cy="2072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3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A)(orange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)   	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omp_get_num_threads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();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8000"/>
                          </a:solidFill>
                        </a:rPr>
                        <a:t>B)(green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) 	Constant</a:t>
                      </a:r>
                      <a:r>
                        <a:rPr lang="en-US" sz="2800" b="1" baseline="0" dirty="0" smtClean="0">
                          <a:solidFill>
                            <a:srgbClr val="008000"/>
                          </a:solidFill>
                        </a:rPr>
                        <a:t> for number of blocks in cache</a:t>
                      </a:r>
                      <a:endParaRPr lang="en-US" sz="28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FF6FCF"/>
                          </a:solidFill>
                        </a:rPr>
                        <a:t>C)(pink</a:t>
                      </a:r>
                      <a:r>
                        <a:rPr lang="en-US" sz="2800" b="1" dirty="0" smtClean="0">
                          <a:solidFill>
                            <a:srgbClr val="FF6FCF"/>
                          </a:solidFill>
                        </a:rPr>
                        <a:t>) 	 	Constant for size of block in bytes</a:t>
                      </a:r>
                      <a:endParaRPr lang="en-US" sz="2800" dirty="0">
                        <a:solidFill>
                          <a:srgbClr val="FF6FC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D)(yellow</a:t>
                      </a:r>
                      <a:r>
                        <a:rPr lang="en-US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) 	Constant for size of blocks in doubles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40267" y="5808134"/>
            <a:ext cx="8111066" cy="524933"/>
          </a:xfrm>
          <a:prstGeom prst="rect">
            <a:avLst/>
          </a:prstGeom>
          <a:noFill/>
          <a:ln w="571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Review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openMP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err="1" smtClean="0">
                <a:solidFill>
                  <a:srgbClr val="A6A6A6"/>
                </a:solidFill>
              </a:rPr>
              <a:t>Administrivia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PI and Matrix Multiplication Examples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Scaling Experiments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Technology Break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False Sharing</a:t>
            </a:r>
          </a:p>
          <a:p>
            <a:r>
              <a:rPr lang="en-US" dirty="0" smtClean="0"/>
              <a:t>Synchronization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And in Conclusion, …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2DD-719E-BE4A-9E46-0923EA9D188E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53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Types of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5867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Parallel threads run at varying speeds, need to synchronize their execution when accessing shared data.</a:t>
            </a:r>
          </a:p>
          <a:p>
            <a:r>
              <a:rPr lang="en-US" sz="2800" dirty="0" smtClean="0"/>
              <a:t>Two basic classes of synchronization:</a:t>
            </a:r>
          </a:p>
          <a:p>
            <a:pPr lvl="1"/>
            <a:r>
              <a:rPr lang="en-US" dirty="0" smtClean="0"/>
              <a:t>Producer-Consumer	</a:t>
            </a:r>
          </a:p>
          <a:p>
            <a:pPr lvl="2"/>
            <a:r>
              <a:rPr lang="en-US" dirty="0" smtClean="0"/>
              <a:t>Consumer </a:t>
            </a:r>
            <a:r>
              <a:rPr lang="en-US" dirty="0" err="1" smtClean="0"/>
              <a:t>thread(s</a:t>
            </a:r>
            <a:r>
              <a:rPr lang="en-US" dirty="0" smtClean="0"/>
              <a:t>) </a:t>
            </a:r>
            <a:r>
              <a:rPr lang="en-US" dirty="0" err="1" smtClean="0"/>
              <a:t>wait(s</a:t>
            </a:r>
            <a:r>
              <a:rPr lang="en-US" dirty="0" smtClean="0"/>
              <a:t>) for producer </a:t>
            </a:r>
            <a:r>
              <a:rPr lang="en-US" dirty="0" err="1" smtClean="0"/>
              <a:t>thread(s</a:t>
            </a:r>
            <a:r>
              <a:rPr lang="en-US" dirty="0" smtClean="0"/>
              <a:t>) to produce needed data</a:t>
            </a:r>
          </a:p>
          <a:p>
            <a:pPr lvl="2"/>
            <a:r>
              <a:rPr lang="en-US" dirty="0" smtClean="0"/>
              <a:t>Deterministic ordering. Consumer always runs after producer (unless there’s a bug!)</a:t>
            </a:r>
          </a:p>
          <a:p>
            <a:pPr lvl="1"/>
            <a:r>
              <a:rPr lang="en-US" dirty="0" smtClean="0"/>
              <a:t>Mutual Exclusion</a:t>
            </a:r>
          </a:p>
          <a:p>
            <a:pPr lvl="2"/>
            <a:r>
              <a:rPr lang="en-US" dirty="0" smtClean="0"/>
              <a:t>Any thread can touch the data, but only one at a time.</a:t>
            </a:r>
          </a:p>
          <a:p>
            <a:pPr lvl="2"/>
            <a:r>
              <a:rPr lang="en-US" dirty="0" smtClean="0"/>
              <a:t>Non-deterministic ordering. Multiple orders of execution are valid.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DA7D-D3D9-8F41-ABD0-B83C73F4D37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133600"/>
            <a:ext cx="564854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OpenMP</a:t>
            </a:r>
            <a:r>
              <a:rPr lang="en-US" dirty="0" smtClean="0"/>
              <a:t> Parallel Sections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086600" cy="1066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OpenMP</a:t>
            </a:r>
            <a:r>
              <a:rPr lang="en-US" sz="2800" dirty="0" smtClean="0"/>
              <a:t> Fork and Join are examples of producer-consumer synchronization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33400" y="609600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Verdana" charset="0"/>
              </a:rPr>
              <a:t>Image courtesy of http://www.llnl.gov/computing/tutorials/openMP/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228F-5942-BB46-8745-26EEF6613846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#20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52400" y="3810000"/>
            <a:ext cx="3352800" cy="1809928"/>
            <a:chOff x="152400" y="3810000"/>
            <a:chExt cx="3352800" cy="1809928"/>
          </a:xfrm>
        </p:grpSpPr>
        <p:sp>
          <p:nvSpPr>
            <p:cNvPr id="11" name="TextBox 10"/>
            <p:cNvSpPr txBox="1"/>
            <p:nvPr/>
          </p:nvSpPr>
          <p:spPr>
            <a:xfrm>
              <a:off x="152400" y="4419600"/>
              <a:ext cx="33528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Master doesn’t fork worker threads until data is ready for them</a:t>
              </a:r>
              <a:endParaRPr lang="en-US" sz="2400" i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1905000" y="3886200"/>
              <a:ext cx="6858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038600" y="3733800"/>
            <a:ext cx="4800600" cy="2179260"/>
            <a:chOff x="4038600" y="3733800"/>
            <a:chExt cx="4800600" cy="2179260"/>
          </a:xfrm>
        </p:grpSpPr>
        <p:sp>
          <p:nvSpPr>
            <p:cNvPr id="15" name="TextBox 14"/>
            <p:cNvSpPr txBox="1"/>
            <p:nvPr/>
          </p:nvSpPr>
          <p:spPr>
            <a:xfrm>
              <a:off x="4419600" y="4343400"/>
              <a:ext cx="4419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At join, have to wait for all workers to finish at a “barrier” before starting following sequential master thread</a:t>
              </a:r>
              <a:endParaRPr lang="en-US" sz="2400" i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V="1">
              <a:off x="4038600" y="3733800"/>
              <a:ext cx="685800" cy="685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Barrier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Barrier waits for all threads to complete a parallel section. Very common in parallel processing.</a:t>
            </a:r>
          </a:p>
          <a:p>
            <a:r>
              <a:rPr lang="en-US" dirty="0" smtClean="0"/>
              <a:t>How does </a:t>
            </a:r>
            <a:r>
              <a:rPr lang="en-US" dirty="0" err="1" smtClean="0"/>
              <a:t>OpenMP</a:t>
            </a:r>
            <a:r>
              <a:rPr lang="en-US" dirty="0" smtClean="0"/>
              <a:t> implement this?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DA7D-D3D9-8F41-ABD0-B83C73F4D37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Barrier: First Attempt (pseudo-code)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int</a:t>
            </a:r>
            <a:r>
              <a:rPr lang="en-US" sz="2400" b="1" dirty="0" smtClean="0">
                <a:latin typeface="Courier"/>
                <a:cs typeface="Courier"/>
              </a:rPr>
              <a:t> </a:t>
            </a:r>
            <a:r>
              <a:rPr lang="en-US" sz="2400" b="1" dirty="0" err="1" smtClean="0">
                <a:latin typeface="Courier"/>
                <a:cs typeface="Courier"/>
              </a:rPr>
              <a:t>n_working</a:t>
            </a:r>
            <a:r>
              <a:rPr lang="en-US" sz="2400" b="1" dirty="0" smtClean="0">
                <a:latin typeface="Courier"/>
                <a:cs typeface="Courier"/>
              </a:rPr>
              <a:t> = NUM_THREADS; /* Shared variable*/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#</a:t>
            </a:r>
            <a:r>
              <a:rPr lang="en-US" sz="2400" b="1" dirty="0" err="1" smtClean="0">
                <a:latin typeface="Courier"/>
                <a:cs typeface="Courier"/>
              </a:rPr>
              <a:t>pragma</a:t>
            </a:r>
            <a:r>
              <a:rPr lang="en-US" sz="2400" b="1" dirty="0" smtClean="0">
                <a:latin typeface="Courier"/>
                <a:cs typeface="Courier"/>
              </a:rPr>
              <a:t> </a:t>
            </a:r>
            <a:r>
              <a:rPr lang="en-US" sz="2400" b="1" dirty="0" err="1" smtClean="0">
                <a:latin typeface="Courier"/>
                <a:cs typeface="Courier"/>
              </a:rPr>
              <a:t>omp</a:t>
            </a:r>
            <a:r>
              <a:rPr lang="en-US" sz="2400" b="1" dirty="0" smtClean="0">
                <a:latin typeface="Courier"/>
                <a:cs typeface="Courier"/>
              </a:rPr>
              <a:t> parallel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{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	</a:t>
            </a:r>
            <a:r>
              <a:rPr lang="en-US" sz="2400" b="1" dirty="0" err="1" smtClean="0">
                <a:latin typeface="Courier"/>
                <a:cs typeface="Courier"/>
              </a:rPr>
              <a:t>int</a:t>
            </a:r>
            <a:r>
              <a:rPr lang="en-US" sz="2400" b="1" dirty="0" smtClean="0">
                <a:latin typeface="Courier"/>
                <a:cs typeface="Courier"/>
              </a:rPr>
              <a:t> ID = </a:t>
            </a:r>
            <a:r>
              <a:rPr lang="en-US" sz="2400" b="1" dirty="0" err="1" smtClean="0">
                <a:latin typeface="Courier"/>
                <a:cs typeface="Courier"/>
              </a:rPr>
              <a:t>omp_get_thread_num</a:t>
            </a:r>
            <a:r>
              <a:rPr lang="en-US" sz="2400" b="1" dirty="0" smtClean="0">
                <a:latin typeface="Courier"/>
                <a:cs typeface="Courier"/>
              </a:rPr>
              <a:t>();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	</a:t>
            </a:r>
            <a:r>
              <a:rPr lang="en-US" sz="2400" b="1" dirty="0" err="1" smtClean="0">
                <a:latin typeface="Courier"/>
                <a:cs typeface="Courier"/>
              </a:rPr>
              <a:t>foo(ID</a:t>
            </a:r>
            <a:r>
              <a:rPr lang="en-US" sz="2400" b="1" dirty="0" smtClean="0">
                <a:latin typeface="Courier"/>
                <a:cs typeface="Courier"/>
              </a:rPr>
              <a:t>); /* Do my chunk of work. */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  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  /* Barrier code. */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  </a:t>
            </a:r>
            <a:r>
              <a:rPr lang="en-US" sz="2400" b="1" dirty="0" err="1" smtClean="0">
                <a:latin typeface="Courier"/>
                <a:cs typeface="Courier"/>
              </a:rPr>
              <a:t>n_working</a:t>
            </a:r>
            <a:r>
              <a:rPr lang="en-US" sz="2400" b="1" dirty="0" smtClean="0">
                <a:latin typeface="Courier"/>
                <a:cs typeface="Courier"/>
              </a:rPr>
              <a:t> -= 1; /* I’m done */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	if (ID == 0) { /* Master */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  	  while (</a:t>
            </a:r>
            <a:r>
              <a:rPr lang="en-US" sz="2400" b="1" dirty="0" err="1" smtClean="0">
                <a:latin typeface="Courier"/>
                <a:cs typeface="Courier"/>
              </a:rPr>
              <a:t>n_working</a:t>
            </a:r>
            <a:r>
              <a:rPr lang="en-US" sz="2400" b="1" dirty="0" smtClean="0">
                <a:latin typeface="Courier"/>
                <a:cs typeface="Courier"/>
              </a:rPr>
              <a:t> != 0)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	    ; /* master spins until everyone finished */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	} else {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	   /* Put thread to sleep if not master */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  };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DA7D-D3D9-8F41-ABD0-B83C73F4D37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Flashcard quiz: Implementing Barrier Count decrement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Thread #1</a:t>
            </a:r>
          </a:p>
          <a:p>
            <a:pPr marL="457200" indent="-457200">
              <a:buNone/>
            </a:pPr>
            <a:r>
              <a:rPr lang="en-US" sz="2400" b="1" dirty="0" smtClean="0">
                <a:latin typeface="Courier"/>
                <a:cs typeface="Courier"/>
              </a:rPr>
              <a:t>/* </a:t>
            </a:r>
            <a:r>
              <a:rPr lang="en-US" sz="2400" b="1" dirty="0" err="1" smtClean="0">
                <a:latin typeface="Courier"/>
                <a:cs typeface="Courier"/>
              </a:rPr>
              <a:t>n_working</a:t>
            </a:r>
            <a:r>
              <a:rPr lang="en-US" sz="2400" b="1" dirty="0" smtClean="0">
                <a:latin typeface="Courier"/>
                <a:cs typeface="Courier"/>
              </a:rPr>
              <a:t> -= 1 */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lw</a:t>
            </a:r>
            <a:r>
              <a:rPr lang="en-US" sz="2400" b="1" dirty="0" smtClean="0">
                <a:latin typeface="Courier"/>
                <a:cs typeface="Courier"/>
              </a:rPr>
              <a:t> $t0, ($s0)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addiu</a:t>
            </a:r>
            <a:r>
              <a:rPr lang="en-US" sz="2400" b="1" dirty="0" smtClean="0">
                <a:latin typeface="Courier"/>
                <a:cs typeface="Courier"/>
              </a:rPr>
              <a:t> $t0, -1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sw</a:t>
            </a:r>
            <a:r>
              <a:rPr lang="en-US" sz="2400" b="1" dirty="0" smtClean="0">
                <a:latin typeface="Courier"/>
                <a:cs typeface="Courier"/>
              </a:rPr>
              <a:t> $t0, ($s0)</a:t>
            </a:r>
            <a:endParaRPr lang="en-US" sz="2400" b="1" dirty="0">
              <a:latin typeface="Courier"/>
              <a:cs typeface="Courier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Thread #2</a:t>
            </a:r>
          </a:p>
          <a:p>
            <a:pPr marL="457200" indent="-457200">
              <a:buNone/>
            </a:pPr>
            <a:r>
              <a:rPr lang="en-US" sz="2400" b="1" dirty="0" smtClean="0">
                <a:latin typeface="Courier"/>
                <a:cs typeface="Courier"/>
              </a:rPr>
              <a:t>/* </a:t>
            </a:r>
            <a:r>
              <a:rPr lang="en-US" sz="2400" b="1" dirty="0" err="1" smtClean="0">
                <a:latin typeface="Courier"/>
                <a:cs typeface="Courier"/>
              </a:rPr>
              <a:t>n_working</a:t>
            </a:r>
            <a:r>
              <a:rPr lang="en-US" sz="2400" b="1" dirty="0" smtClean="0">
                <a:latin typeface="Courier"/>
                <a:cs typeface="Courier"/>
              </a:rPr>
              <a:t> -=1 */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lw</a:t>
            </a:r>
            <a:r>
              <a:rPr lang="en-US" sz="2400" b="1" dirty="0" smtClean="0">
                <a:latin typeface="Courier"/>
                <a:cs typeface="Courier"/>
              </a:rPr>
              <a:t> $t0, ($s0)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addiu</a:t>
            </a:r>
            <a:r>
              <a:rPr lang="en-US" sz="2400" b="1" dirty="0" smtClean="0">
                <a:latin typeface="Courier"/>
                <a:cs typeface="Courier"/>
              </a:rPr>
              <a:t> $t0, -1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sw</a:t>
            </a:r>
            <a:r>
              <a:rPr lang="en-US" sz="2400" b="1" dirty="0" smtClean="0">
                <a:latin typeface="Courier"/>
                <a:cs typeface="Courier"/>
              </a:rPr>
              <a:t> $t0, ($s0)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DA7D-D3D9-8F41-ABD0-B83C73F4D37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200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initially </a:t>
            </a:r>
            <a:r>
              <a:rPr lang="en-US" sz="2800" b="1" dirty="0" err="1" smtClean="0">
                <a:latin typeface="Courier"/>
                <a:cs typeface="Courier"/>
              </a:rPr>
              <a:t>n_working</a:t>
            </a:r>
            <a:r>
              <a:rPr lang="en-US" sz="2800" b="1" dirty="0" smtClean="0">
                <a:latin typeface="Courier"/>
                <a:cs typeface="Courier"/>
              </a:rPr>
              <a:t> </a:t>
            </a:r>
            <a:r>
              <a:rPr lang="en-US" sz="2800" dirty="0" smtClean="0"/>
              <a:t>= 5, what are possible final values after both threads finish above code sequence? 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47800" y="4114800"/>
            <a:ext cx="6324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804F"/>
                </a:solidFill>
              </a:rPr>
              <a:t>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80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_working = 3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804F"/>
                </a:solidFill>
              </a:rPr>
              <a:t>only</a:t>
            </a:r>
            <a:endParaRPr kumimoji="0" lang="en-US" sz="28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FF804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_working = 3,</a:t>
            </a:r>
            <a:r>
              <a:rPr kumimoji="0" lang="en-US" sz="28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28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n_working</a:t>
            </a:r>
            <a:r>
              <a:rPr kumimoji="0" lang="en-US" sz="28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4 only</a:t>
            </a:r>
            <a:endParaRPr kumimoji="0" lang="en-US" sz="28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A61FF"/>
                </a:solidFill>
              </a:rPr>
              <a:t>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A61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_working = 3, 4, or 5 only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Undefined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</a:t>
            </a:r>
            <a:r>
              <a:rPr lang="en-US" dirty="0" err="1" smtClean="0"/>
              <a:t>OpenMP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OpenMP is an API used for multi-threaded, shared memory parallelism</a:t>
            </a:r>
          </a:p>
          <a:p>
            <a:pPr lvl="1"/>
            <a:r>
              <a:rPr lang="en-US" dirty="0" smtClean="0"/>
              <a:t>Compiler Directives (inserted into source code)</a:t>
            </a:r>
          </a:p>
          <a:p>
            <a:pPr lvl="1"/>
            <a:r>
              <a:rPr lang="en-US" dirty="0" smtClean="0"/>
              <a:t>Runtime Library Routines (called from your code)</a:t>
            </a:r>
          </a:p>
          <a:p>
            <a:pPr lvl="1"/>
            <a:r>
              <a:rPr lang="en-US" dirty="0" smtClean="0"/>
              <a:t>Environment Variables (set in your shell)</a:t>
            </a:r>
          </a:p>
          <a:p>
            <a:r>
              <a:rPr lang="en-US" dirty="0" smtClean="0"/>
              <a:t>Portable</a:t>
            </a:r>
          </a:p>
          <a:p>
            <a:r>
              <a:rPr lang="en-US" dirty="0" smtClean="0"/>
              <a:t>Standardized</a:t>
            </a:r>
          </a:p>
          <a:p>
            <a:r>
              <a:rPr lang="en-US" dirty="0" smtClean="0"/>
              <a:t>Easy to compile: </a:t>
            </a:r>
            <a:r>
              <a:rPr lang="en-US" dirty="0" err="1" smtClean="0"/>
              <a:t>g</a:t>
            </a:r>
            <a:r>
              <a:rPr lang="en-US" dirty="0" err="1" smtClean="0">
                <a:latin typeface="Courier"/>
                <a:cs typeface="Courier"/>
              </a:rPr>
              <a:t>cc</a:t>
            </a:r>
            <a:r>
              <a:rPr lang="en-US" dirty="0" smtClean="0">
                <a:latin typeface="Courier"/>
                <a:cs typeface="Courier"/>
              </a:rPr>
              <a:t> –</a:t>
            </a:r>
            <a:r>
              <a:rPr lang="en-US" dirty="0" err="1" smtClean="0">
                <a:latin typeface="Courier"/>
                <a:cs typeface="Courier"/>
              </a:rPr>
              <a:t>fopenmp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name.c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5B76-3D34-8A4E-8B90-5CCCF5EA0EDA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1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Flashcard quiz: Implementing Barrier Count decrement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Thread #1</a:t>
            </a:r>
          </a:p>
          <a:p>
            <a:pPr marL="457200" indent="-457200">
              <a:buNone/>
            </a:pPr>
            <a:r>
              <a:rPr lang="en-US" sz="2400" b="1" dirty="0" smtClean="0">
                <a:latin typeface="Courier"/>
                <a:cs typeface="Courier"/>
              </a:rPr>
              <a:t>/* </a:t>
            </a:r>
            <a:r>
              <a:rPr lang="en-US" sz="2400" b="1" dirty="0" err="1" smtClean="0">
                <a:latin typeface="Courier"/>
                <a:cs typeface="Courier"/>
              </a:rPr>
              <a:t>n_working</a:t>
            </a:r>
            <a:r>
              <a:rPr lang="en-US" sz="2400" b="1" dirty="0" smtClean="0">
                <a:latin typeface="Courier"/>
                <a:cs typeface="Courier"/>
              </a:rPr>
              <a:t> -= 1 */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lw</a:t>
            </a:r>
            <a:r>
              <a:rPr lang="en-US" sz="2400" b="1" dirty="0" smtClean="0">
                <a:latin typeface="Courier"/>
                <a:cs typeface="Courier"/>
              </a:rPr>
              <a:t> $t0, ($s0)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addiu</a:t>
            </a:r>
            <a:r>
              <a:rPr lang="en-US" sz="2400" b="1" dirty="0" smtClean="0">
                <a:latin typeface="Courier"/>
                <a:cs typeface="Courier"/>
              </a:rPr>
              <a:t> $t0, -1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sw</a:t>
            </a:r>
            <a:r>
              <a:rPr lang="en-US" sz="2400" b="1" dirty="0" smtClean="0">
                <a:latin typeface="Courier"/>
                <a:cs typeface="Courier"/>
              </a:rPr>
              <a:t> $t0, ($s0)</a:t>
            </a:r>
            <a:endParaRPr lang="en-US" sz="2400" b="1" dirty="0">
              <a:latin typeface="Courier"/>
              <a:cs typeface="Courier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Thread #2</a:t>
            </a:r>
          </a:p>
          <a:p>
            <a:pPr marL="457200" indent="-457200">
              <a:buNone/>
            </a:pPr>
            <a:r>
              <a:rPr lang="en-US" sz="2400" b="1" dirty="0" smtClean="0">
                <a:latin typeface="Courier"/>
                <a:cs typeface="Courier"/>
              </a:rPr>
              <a:t>/* </a:t>
            </a:r>
            <a:r>
              <a:rPr lang="en-US" sz="2400" b="1" dirty="0" err="1" smtClean="0">
                <a:latin typeface="Courier"/>
                <a:cs typeface="Courier"/>
              </a:rPr>
              <a:t>n_working</a:t>
            </a:r>
            <a:r>
              <a:rPr lang="en-US" sz="2400" b="1" dirty="0" smtClean="0">
                <a:latin typeface="Courier"/>
                <a:cs typeface="Courier"/>
              </a:rPr>
              <a:t> -=1 */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lw</a:t>
            </a:r>
            <a:r>
              <a:rPr lang="en-US" sz="2400" b="1" dirty="0" smtClean="0">
                <a:latin typeface="Courier"/>
                <a:cs typeface="Courier"/>
              </a:rPr>
              <a:t> $t0, ($s0)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addiu</a:t>
            </a:r>
            <a:r>
              <a:rPr lang="en-US" sz="2400" b="1" dirty="0" smtClean="0">
                <a:latin typeface="Courier"/>
                <a:cs typeface="Courier"/>
              </a:rPr>
              <a:t> $t0, -1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sw</a:t>
            </a:r>
            <a:r>
              <a:rPr lang="en-US" sz="2400" b="1" dirty="0" smtClean="0">
                <a:latin typeface="Courier"/>
                <a:cs typeface="Courier"/>
              </a:rPr>
              <a:t> $t0, ($s0)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DA7D-D3D9-8F41-ABD0-B83C73F4D37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200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initially </a:t>
            </a:r>
            <a:r>
              <a:rPr lang="en-US" sz="2800" b="1" dirty="0" err="1" smtClean="0">
                <a:latin typeface="Courier"/>
                <a:cs typeface="Courier"/>
              </a:rPr>
              <a:t>n_working</a:t>
            </a:r>
            <a:r>
              <a:rPr lang="en-US" sz="2800" b="1" dirty="0" smtClean="0">
                <a:latin typeface="Courier"/>
                <a:cs typeface="Courier"/>
              </a:rPr>
              <a:t> </a:t>
            </a:r>
            <a:r>
              <a:rPr lang="en-US" sz="2800" dirty="0" smtClean="0"/>
              <a:t>= 5, what are possible final values after both threads finish above code sequence? 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47800" y="4114800"/>
            <a:ext cx="6324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804F"/>
                </a:solidFill>
              </a:rPr>
              <a:t>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80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_working = 3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804F"/>
                </a:solidFill>
              </a:rPr>
              <a:t>only</a:t>
            </a:r>
            <a:endParaRPr kumimoji="0" lang="en-US" sz="28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FF804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_working = 3,</a:t>
            </a:r>
            <a:r>
              <a:rPr kumimoji="0" lang="en-US" sz="28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28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n_working</a:t>
            </a:r>
            <a:r>
              <a:rPr kumimoji="0" lang="en-US" sz="28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4 only</a:t>
            </a:r>
            <a:endParaRPr kumimoji="0" lang="en-US" sz="28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A61FF"/>
                </a:solidFill>
              </a:rPr>
              <a:t>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A61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_working = 3, 4, or 5 only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Undefined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4648200"/>
            <a:ext cx="6172200" cy="5334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6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Decrement of Barrier Variable is Example of Mutual Exclusion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Want each thread to </a:t>
            </a:r>
            <a:r>
              <a:rPr lang="en-US" i="1" dirty="0" smtClean="0"/>
              <a:t>atomically</a:t>
            </a:r>
            <a:r>
              <a:rPr lang="en-US" dirty="0" smtClean="0"/>
              <a:t> decrement the </a:t>
            </a:r>
            <a:r>
              <a:rPr lang="en-US" sz="2800" b="1" dirty="0" err="1" smtClean="0">
                <a:latin typeface="Courier"/>
                <a:cs typeface="Courier"/>
              </a:rPr>
              <a:t>n_working</a:t>
            </a:r>
            <a:r>
              <a:rPr lang="en-US" sz="2800" b="1" dirty="0" smtClean="0">
                <a:latin typeface="Courier"/>
                <a:cs typeface="Courier"/>
              </a:rPr>
              <a:t> </a:t>
            </a:r>
            <a:r>
              <a:rPr lang="en-US" dirty="0" smtClean="0"/>
              <a:t>variable</a:t>
            </a:r>
          </a:p>
          <a:p>
            <a:pPr lvl="1"/>
            <a:r>
              <a:rPr lang="en-US" dirty="0" smtClean="0"/>
              <a:t>Atomic from Greek “</a:t>
            </a:r>
            <a:r>
              <a:rPr lang="en-US" dirty="0" err="1" smtClean="0"/>
              <a:t>Atomos</a:t>
            </a:r>
            <a:r>
              <a:rPr lang="en-US" dirty="0" smtClean="0"/>
              <a:t>” meaning indivisible!</a:t>
            </a:r>
          </a:p>
          <a:p>
            <a:r>
              <a:rPr lang="en-US" dirty="0" smtClean="0"/>
              <a:t>Ideally want:</a:t>
            </a:r>
          </a:p>
          <a:p>
            <a:pPr lvl="1"/>
            <a:r>
              <a:rPr lang="en-US" dirty="0" smtClean="0"/>
              <a:t>Begin atomic section /*Only one thread at a time*/</a:t>
            </a:r>
          </a:p>
          <a:p>
            <a:pPr marL="457200" indent="-457200">
              <a:buNone/>
            </a:pPr>
            <a:r>
              <a:rPr lang="en-US" sz="2400" b="1" dirty="0" smtClean="0">
                <a:latin typeface="Courier"/>
                <a:cs typeface="Courier"/>
              </a:rPr>
              <a:t>		</a:t>
            </a:r>
            <a:r>
              <a:rPr lang="en-US" sz="2400" b="1" dirty="0" err="1" smtClean="0">
                <a:latin typeface="Courier"/>
                <a:cs typeface="Courier"/>
              </a:rPr>
              <a:t>lw</a:t>
            </a:r>
            <a:r>
              <a:rPr lang="en-US" sz="2400" b="1" dirty="0" smtClean="0">
                <a:latin typeface="Courier"/>
                <a:cs typeface="Courier"/>
              </a:rPr>
              <a:t> $t0, ($s0)</a:t>
            </a:r>
          </a:p>
          <a:p>
            <a:pPr marL="457200" indent="-457200">
              <a:buNone/>
            </a:pPr>
            <a:r>
              <a:rPr lang="en-US" sz="2400" b="1" dirty="0" smtClean="0">
                <a:latin typeface="Courier"/>
                <a:cs typeface="Courier"/>
              </a:rPr>
              <a:t>		</a:t>
            </a:r>
            <a:r>
              <a:rPr lang="en-US" sz="2400" b="1" dirty="0" err="1" smtClean="0">
                <a:latin typeface="Courier"/>
                <a:cs typeface="Courier"/>
              </a:rPr>
              <a:t>addiu</a:t>
            </a:r>
            <a:r>
              <a:rPr lang="en-US" sz="2400" b="1" dirty="0" smtClean="0">
                <a:latin typeface="Courier"/>
                <a:cs typeface="Courier"/>
              </a:rPr>
              <a:t> $t0, -1</a:t>
            </a:r>
          </a:p>
          <a:p>
            <a:pPr marL="457200" indent="-457200">
              <a:buNone/>
            </a:pPr>
            <a:r>
              <a:rPr lang="en-US" sz="2400" b="1" dirty="0" smtClean="0">
                <a:latin typeface="Courier"/>
                <a:cs typeface="Courier"/>
              </a:rPr>
              <a:t>		</a:t>
            </a:r>
            <a:r>
              <a:rPr lang="en-US" sz="2400" b="1" dirty="0" err="1" smtClean="0">
                <a:latin typeface="Courier"/>
                <a:cs typeface="Courier"/>
              </a:rPr>
              <a:t>sw</a:t>
            </a:r>
            <a:r>
              <a:rPr lang="en-US" sz="2400" b="1" dirty="0" smtClean="0">
                <a:latin typeface="Courier"/>
                <a:cs typeface="Courier"/>
              </a:rPr>
              <a:t> $t0, ($s0)</a:t>
            </a:r>
          </a:p>
          <a:p>
            <a:pPr lvl="1"/>
            <a:r>
              <a:rPr lang="en-US" dirty="0" smtClean="0"/>
              <a:t>End atomic section/*Allow another thread in */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2DD-719E-BE4A-9E46-0923EA9D188E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Hardware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For some common useful cases, some instruction sets have special instructions that atomically read-modify-write a memory location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sz="2000" b="1" dirty="0" smtClean="0">
                <a:latin typeface="Courier"/>
                <a:cs typeface="Courier"/>
              </a:rPr>
              <a:t>fetch-and-add </a:t>
            </a:r>
            <a:r>
              <a:rPr lang="en-US" sz="2000" b="1" dirty="0" err="1" smtClean="0">
                <a:latin typeface="Courier"/>
                <a:cs typeface="Courier"/>
              </a:rPr>
              <a:t>r_dest</a:t>
            </a:r>
            <a:r>
              <a:rPr lang="en-US" sz="2000" b="1" dirty="0" smtClean="0">
                <a:latin typeface="Courier"/>
                <a:cs typeface="Courier"/>
              </a:rPr>
              <a:t>, (</a:t>
            </a:r>
            <a:r>
              <a:rPr lang="en-US" sz="2000" b="1" dirty="0" err="1" smtClean="0">
                <a:latin typeface="Courier"/>
                <a:cs typeface="Courier"/>
              </a:rPr>
              <a:t>r_address</a:t>
            </a:r>
            <a:r>
              <a:rPr lang="en-US" sz="2000" b="1" dirty="0" smtClean="0">
                <a:latin typeface="Courier"/>
                <a:cs typeface="Courier"/>
              </a:rPr>
              <a:t>), </a:t>
            </a:r>
            <a:r>
              <a:rPr lang="en-US" sz="2000" b="1" dirty="0" err="1" smtClean="0">
                <a:latin typeface="Courier"/>
                <a:cs typeface="Courier"/>
              </a:rPr>
              <a:t>r_val</a:t>
            </a:r>
            <a:r>
              <a:rPr lang="en-US" sz="2000" b="1" dirty="0" smtClean="0">
                <a:latin typeface="Courier"/>
                <a:cs typeface="Courier"/>
              </a:rPr>
              <a:t> implemented as:</a:t>
            </a:r>
          </a:p>
          <a:p>
            <a:pPr>
              <a:buNone/>
            </a:pPr>
            <a:r>
              <a:rPr lang="en-US" sz="2000" b="1" dirty="0" smtClean="0">
                <a:latin typeface="Courier"/>
                <a:cs typeface="Courier"/>
              </a:rPr>
              <a:t>  </a:t>
            </a:r>
            <a:r>
              <a:rPr lang="en-US" sz="2000" b="1" dirty="0" err="1" smtClean="0">
                <a:latin typeface="Courier"/>
                <a:cs typeface="Courier"/>
              </a:rPr>
              <a:t>r_dest</a:t>
            </a:r>
            <a:r>
              <a:rPr lang="en-US" sz="2000" b="1" dirty="0" smtClean="0">
                <a:latin typeface="Courier"/>
                <a:cs typeface="Courier"/>
              </a:rPr>
              <a:t> = </a:t>
            </a:r>
            <a:r>
              <a:rPr lang="en-US" sz="2000" b="1" dirty="0" err="1" smtClean="0">
                <a:latin typeface="Courier"/>
                <a:cs typeface="Courier"/>
              </a:rPr>
              <a:t>Mem[r_address</a:t>
            </a:r>
            <a:r>
              <a:rPr lang="en-US" sz="2000" b="1" dirty="0" smtClean="0">
                <a:latin typeface="Courier"/>
                <a:cs typeface="Courier"/>
              </a:rPr>
              <a:t>] //Return old value in register</a:t>
            </a:r>
          </a:p>
          <a:p>
            <a:pPr>
              <a:buNone/>
            </a:pPr>
            <a:r>
              <a:rPr lang="en-US" sz="2000" b="1" dirty="0" smtClean="0">
                <a:latin typeface="Courier"/>
                <a:cs typeface="Courier"/>
              </a:rPr>
              <a:t>  </a:t>
            </a:r>
            <a:r>
              <a:rPr lang="en-US" sz="2000" b="1" dirty="0" err="1" smtClean="0">
                <a:latin typeface="Courier"/>
                <a:cs typeface="Courier"/>
              </a:rPr>
              <a:t>t</a:t>
            </a:r>
            <a:r>
              <a:rPr lang="en-US" sz="2000" b="1" dirty="0" smtClean="0">
                <a:latin typeface="Courier"/>
                <a:cs typeface="Courier"/>
              </a:rPr>
              <a:t> = </a:t>
            </a:r>
            <a:r>
              <a:rPr lang="en-US" sz="2000" b="1" dirty="0" err="1" smtClean="0">
                <a:latin typeface="Courier"/>
                <a:cs typeface="Courier"/>
              </a:rPr>
              <a:t>r_dest</a:t>
            </a:r>
            <a:r>
              <a:rPr lang="en-US" sz="2000" b="1" dirty="0" smtClean="0">
                <a:latin typeface="Courier"/>
                <a:cs typeface="Courier"/>
              </a:rPr>
              <a:t> + </a:t>
            </a:r>
            <a:r>
              <a:rPr lang="en-US" sz="2000" b="1" dirty="0" err="1" smtClean="0">
                <a:latin typeface="Courier"/>
                <a:cs typeface="Courier"/>
              </a:rPr>
              <a:t>r_val</a:t>
            </a:r>
            <a:r>
              <a:rPr lang="en-US" sz="2000" b="1" dirty="0" smtClean="0">
                <a:latin typeface="Courier"/>
                <a:cs typeface="Courier"/>
              </a:rPr>
              <a:t>		  // Updated value</a:t>
            </a:r>
          </a:p>
          <a:p>
            <a:pPr>
              <a:buNone/>
            </a:pPr>
            <a:r>
              <a:rPr lang="en-US" sz="2000" b="1" dirty="0" smtClean="0">
                <a:latin typeface="Courier"/>
                <a:cs typeface="Courier"/>
              </a:rPr>
              <a:t>  </a:t>
            </a:r>
            <a:r>
              <a:rPr lang="en-US" sz="2000" b="1" dirty="0" err="1" smtClean="0">
                <a:latin typeface="Courier"/>
                <a:cs typeface="Courier"/>
              </a:rPr>
              <a:t>Mem[r_address</a:t>
            </a:r>
            <a:r>
              <a:rPr lang="en-US" sz="2000" b="1" dirty="0" smtClean="0">
                <a:latin typeface="Courier"/>
                <a:cs typeface="Courier"/>
              </a:rPr>
              <a:t>] = </a:t>
            </a:r>
            <a:r>
              <a:rPr lang="en-US" sz="2000" b="1" dirty="0" err="1" smtClean="0">
                <a:latin typeface="Courier"/>
                <a:cs typeface="Courier"/>
              </a:rPr>
              <a:t>t</a:t>
            </a:r>
            <a:r>
              <a:rPr lang="en-US" sz="2000" b="1" dirty="0" smtClean="0">
                <a:latin typeface="Courier"/>
                <a:cs typeface="Courier"/>
              </a:rPr>
              <a:t>	     //Increment value in memory</a:t>
            </a:r>
          </a:p>
          <a:p>
            <a:pPr>
              <a:buNone/>
            </a:pPr>
            <a:endParaRPr lang="en-US" sz="2000" b="1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smtClean="0">
                <a:latin typeface="Calibri"/>
                <a:cs typeface="Calibri"/>
              </a:rPr>
              <a:t>Simple common variant: </a:t>
            </a:r>
            <a:r>
              <a:rPr lang="en-US" sz="2000" b="1" dirty="0" smtClean="0">
                <a:latin typeface="Courier"/>
                <a:cs typeface="Courier"/>
              </a:rPr>
              <a:t>test-and-set </a:t>
            </a:r>
            <a:r>
              <a:rPr lang="en-US" sz="2000" b="1" dirty="0" err="1" smtClean="0">
                <a:latin typeface="Courier"/>
                <a:cs typeface="Courier"/>
              </a:rPr>
              <a:t>r_dest</a:t>
            </a:r>
            <a:r>
              <a:rPr lang="en-US" sz="2000" b="1" dirty="0" smtClean="0">
                <a:latin typeface="Courier"/>
                <a:cs typeface="Courier"/>
              </a:rPr>
              <a:t>, (</a:t>
            </a:r>
            <a:r>
              <a:rPr lang="en-US" sz="2000" b="1" dirty="0" err="1" smtClean="0">
                <a:latin typeface="Courier"/>
                <a:cs typeface="Courier"/>
              </a:rPr>
              <a:t>r_address</a:t>
            </a:r>
            <a:r>
              <a:rPr lang="en-US" sz="2000" b="1" dirty="0" smtClean="0">
                <a:latin typeface="Courier"/>
                <a:cs typeface="Courier"/>
              </a:rPr>
              <a:t>)</a:t>
            </a:r>
          </a:p>
          <a:p>
            <a:pPr>
              <a:buNone/>
            </a:pPr>
            <a:r>
              <a:rPr lang="en-US" sz="2400" dirty="0" smtClean="0">
                <a:latin typeface="Calibri"/>
                <a:cs typeface="Calibri"/>
              </a:rPr>
              <a:t>	Atomically reads old value of memory into </a:t>
            </a:r>
            <a:r>
              <a:rPr lang="en-US" sz="2400" dirty="0" err="1" smtClean="0">
                <a:latin typeface="Calibri"/>
                <a:cs typeface="Calibri"/>
              </a:rPr>
              <a:t>r_dest</a:t>
            </a:r>
            <a:r>
              <a:rPr lang="en-US" sz="2400" dirty="0" smtClean="0">
                <a:latin typeface="Calibri"/>
                <a:cs typeface="Calibri"/>
              </a:rPr>
              <a:t>, and puts 1 into memory location.  Used to implement </a:t>
            </a:r>
            <a:r>
              <a:rPr lang="en-US" sz="2400" i="1" dirty="0" smtClean="0">
                <a:latin typeface="Calibri"/>
                <a:cs typeface="Calibri"/>
              </a:rPr>
              <a:t>locks</a:t>
            </a:r>
          </a:p>
          <a:p>
            <a:pPr>
              <a:buNone/>
            </a:pP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DA7D-D3D9-8F41-ABD0-B83C73F4D37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Use locks for more general atomic sections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Atomic sections commonly called “critical sections”</a:t>
            </a:r>
          </a:p>
          <a:p>
            <a:pPr>
              <a:buNone/>
            </a:pPr>
            <a:endParaRPr lang="en-US" sz="3027" dirty="0" smtClean="0"/>
          </a:p>
          <a:p>
            <a:pPr>
              <a:buNone/>
            </a:pPr>
            <a:r>
              <a:rPr lang="en-US" sz="3027" dirty="0" err="1" smtClean="0"/>
              <a:t>Acquire(lock</a:t>
            </a:r>
            <a:r>
              <a:rPr lang="en-US" sz="3027" dirty="0" smtClean="0"/>
              <a:t>) /* Only one thread at a time in section. */</a:t>
            </a:r>
          </a:p>
          <a:p>
            <a:pPr lvl="1">
              <a:buNone/>
            </a:pPr>
            <a:r>
              <a:rPr lang="en-US" sz="3027" dirty="0" smtClean="0"/>
              <a:t>/* Critical Section Code */</a:t>
            </a:r>
          </a:p>
          <a:p>
            <a:pPr>
              <a:buNone/>
            </a:pPr>
            <a:r>
              <a:rPr lang="en-US" sz="3027" dirty="0" err="1" smtClean="0"/>
              <a:t>Release(lock</a:t>
            </a:r>
            <a:r>
              <a:rPr lang="en-US" sz="3027" dirty="0" smtClean="0"/>
              <a:t>) /* Allow other threads into section. */</a:t>
            </a:r>
          </a:p>
          <a:p>
            <a:endParaRPr lang="en-US" dirty="0" smtClean="0"/>
          </a:p>
          <a:p>
            <a:r>
              <a:rPr lang="en-US" dirty="0" smtClean="0"/>
              <a:t>A lock is a variable in memory (one word)</a:t>
            </a:r>
          </a:p>
          <a:p>
            <a:r>
              <a:rPr lang="en-US" dirty="0" smtClean="0"/>
              <a:t>Hardware atomic instruction, e.g., test-and-set, checks and sets lock in memory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DA7D-D3D9-8F41-ABD0-B83C73F4D37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Barrier Count decrement with locks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/* Acquire lock */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spin: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testandset</a:t>
            </a:r>
            <a:r>
              <a:rPr lang="en-US" sz="2400" b="1" dirty="0" smtClean="0">
                <a:latin typeface="Courier"/>
                <a:cs typeface="Courier"/>
              </a:rPr>
              <a:t> $t0, ($s1) /* $s1 has lock address */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bnez</a:t>
            </a:r>
            <a:r>
              <a:rPr lang="en-US" sz="2400" b="1" dirty="0" smtClean="0">
                <a:latin typeface="Courier"/>
                <a:cs typeface="Courier"/>
              </a:rPr>
              <a:t> $t0, spin</a:t>
            </a:r>
          </a:p>
          <a:p>
            <a:pPr marL="457200" indent="-457200">
              <a:buNone/>
            </a:pPr>
            <a:endParaRPr lang="en-US" sz="2400" b="1" dirty="0" smtClean="0">
              <a:latin typeface="Courier"/>
              <a:cs typeface="Courier"/>
            </a:endParaRP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lw</a:t>
            </a:r>
            <a:r>
              <a:rPr lang="en-US" sz="2400" b="1" dirty="0" smtClean="0">
                <a:latin typeface="Courier"/>
                <a:cs typeface="Courier"/>
              </a:rPr>
              <a:t> $t0, ($s0)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addiu</a:t>
            </a:r>
            <a:r>
              <a:rPr lang="en-US" sz="2400" b="1" dirty="0" smtClean="0">
                <a:latin typeface="Courier"/>
                <a:cs typeface="Courier"/>
              </a:rPr>
              <a:t> $t0, -1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sw</a:t>
            </a:r>
            <a:r>
              <a:rPr lang="en-US" sz="2400" b="1" dirty="0" smtClean="0">
                <a:latin typeface="Courier"/>
                <a:cs typeface="Courier"/>
              </a:rPr>
              <a:t> $t0, ($s0)</a:t>
            </a:r>
          </a:p>
          <a:p>
            <a:pPr marL="457200" indent="-457200">
              <a:buNone/>
            </a:pPr>
            <a:endParaRPr lang="en-US" sz="2400" b="1" dirty="0" smtClean="0">
              <a:latin typeface="Courier"/>
              <a:cs typeface="Courier"/>
            </a:endParaRPr>
          </a:p>
          <a:p>
            <a:pPr marL="457200" indent="-457200">
              <a:buNone/>
            </a:pPr>
            <a:r>
              <a:rPr lang="en-US" sz="2400" b="1" dirty="0" smtClean="0">
                <a:latin typeface="Courier"/>
                <a:cs typeface="Courier"/>
              </a:rPr>
              <a:t>/* Release lock */</a:t>
            </a:r>
          </a:p>
          <a:p>
            <a:pPr marL="457200" indent="-45720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sw</a:t>
            </a:r>
            <a:r>
              <a:rPr lang="en-US" sz="2400" b="1" dirty="0" smtClean="0">
                <a:latin typeface="Courier"/>
                <a:cs typeface="Courier"/>
              </a:rPr>
              <a:t> $zero, ($s1)  /*Regular store releases lock*/</a:t>
            </a:r>
            <a:endParaRPr lang="en-US" sz="2400" b="1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DA7D-D3D9-8F41-ABD0-B83C73F4D37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Atomic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Splits atomic into two parts:</a:t>
            </a:r>
          </a:p>
          <a:p>
            <a:pPr lvl="1"/>
            <a:r>
              <a:rPr lang="en-US" dirty="0" smtClean="0"/>
              <a:t>Load Linked                  </a:t>
            </a:r>
            <a:r>
              <a:rPr lang="en-US" sz="2400" b="1" dirty="0" smtClean="0">
                <a:latin typeface="Courier"/>
                <a:cs typeface="Courier"/>
              </a:rPr>
              <a:t>LL </a:t>
            </a:r>
            <a:r>
              <a:rPr lang="en-US" sz="2400" b="1" dirty="0" err="1" smtClean="0">
                <a:latin typeface="Courier"/>
                <a:cs typeface="Courier"/>
              </a:rPr>
              <a:t>rt</a:t>
            </a:r>
            <a:r>
              <a:rPr lang="en-US" sz="2400" b="1" dirty="0" smtClean="0">
                <a:latin typeface="Courier"/>
                <a:cs typeface="Courier"/>
              </a:rPr>
              <a:t>, </a:t>
            </a:r>
            <a:r>
              <a:rPr lang="en-US" sz="2400" b="1" dirty="0" err="1" smtClean="0">
                <a:latin typeface="Courier"/>
                <a:cs typeface="Courier"/>
              </a:rPr>
              <a:t>offset(base</a:t>
            </a:r>
            <a:r>
              <a:rPr lang="en-US" sz="2400" b="1" dirty="0" smtClean="0">
                <a:latin typeface="Courier"/>
                <a:cs typeface="Courier"/>
              </a:rPr>
              <a:t>)</a:t>
            </a:r>
          </a:p>
          <a:p>
            <a:pPr lvl="2"/>
            <a:r>
              <a:rPr lang="en-US" dirty="0" smtClean="0"/>
              <a:t>Regular load that “reserves” an address</a:t>
            </a:r>
          </a:p>
          <a:p>
            <a:pPr lvl="1"/>
            <a:r>
              <a:rPr lang="en-US" dirty="0" smtClean="0"/>
              <a:t>Store Conditional        </a:t>
            </a:r>
            <a:r>
              <a:rPr lang="en-US" sz="2400" b="1" dirty="0" smtClean="0">
                <a:latin typeface="Courier"/>
                <a:cs typeface="Courier"/>
              </a:rPr>
              <a:t>SC </a:t>
            </a:r>
            <a:r>
              <a:rPr lang="en-US" sz="2400" b="1" dirty="0" err="1" smtClean="0">
                <a:latin typeface="Courier"/>
                <a:cs typeface="Courier"/>
              </a:rPr>
              <a:t>rt</a:t>
            </a:r>
            <a:r>
              <a:rPr lang="en-US" sz="2400" b="1" dirty="0" smtClean="0">
                <a:latin typeface="Courier"/>
                <a:cs typeface="Courier"/>
              </a:rPr>
              <a:t>, </a:t>
            </a:r>
            <a:r>
              <a:rPr lang="en-US" sz="2400" b="1" dirty="0" err="1" smtClean="0">
                <a:latin typeface="Courier"/>
                <a:cs typeface="Courier"/>
              </a:rPr>
              <a:t>offset(base</a:t>
            </a:r>
            <a:r>
              <a:rPr lang="en-US" sz="2400" b="1" dirty="0" smtClean="0">
                <a:latin typeface="Courier"/>
                <a:cs typeface="Courier"/>
              </a:rPr>
              <a:t>)</a:t>
            </a:r>
            <a:endParaRPr lang="en-US" b="1" dirty="0" smtClean="0">
              <a:latin typeface="Courier"/>
              <a:cs typeface="Courier"/>
            </a:endParaRPr>
          </a:p>
          <a:p>
            <a:pPr lvl="2"/>
            <a:r>
              <a:rPr lang="en-US" dirty="0" smtClean="0"/>
              <a:t>Store that only happens if no other hardware thread touched the reserved address</a:t>
            </a:r>
          </a:p>
          <a:p>
            <a:pPr lvl="2"/>
            <a:r>
              <a:rPr lang="en-US" dirty="0" smtClean="0"/>
              <a:t>Success: </a:t>
            </a:r>
            <a:r>
              <a:rPr lang="en-US" dirty="0" err="1" smtClean="0"/>
              <a:t>rt</a:t>
            </a:r>
            <a:r>
              <a:rPr lang="en-US" dirty="0" smtClean="0"/>
              <a:t>=1 and memory updated</a:t>
            </a:r>
          </a:p>
          <a:p>
            <a:pPr lvl="2"/>
            <a:r>
              <a:rPr lang="en-US" dirty="0" smtClean="0"/>
              <a:t>Failure: </a:t>
            </a:r>
            <a:r>
              <a:rPr lang="en-US" dirty="0" err="1" smtClean="0"/>
              <a:t>rt</a:t>
            </a:r>
            <a:r>
              <a:rPr lang="en-US" dirty="0" smtClean="0"/>
              <a:t> = 0 and memory unchanged	</a:t>
            </a:r>
          </a:p>
          <a:p>
            <a:r>
              <a:rPr lang="en-US" dirty="0" smtClean="0"/>
              <a:t>Can implement test-and-set or fetch-and-add as short code sequence</a:t>
            </a:r>
          </a:p>
          <a:p>
            <a:r>
              <a:rPr lang="en-US" dirty="0" smtClean="0"/>
              <a:t>Reuses cache snooping hardware to check if other processors touch reserved memory location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DA7D-D3D9-8F41-ABD0-B83C73F4D37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 Synchronization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have some atomic Read-Modify-Write instruction</a:t>
            </a:r>
          </a:p>
          <a:p>
            <a:r>
              <a:rPr lang="en-US" dirty="0" smtClean="0"/>
              <a:t>Varies greatly – little agreement on “correct” way to do this</a:t>
            </a:r>
          </a:p>
          <a:p>
            <a:r>
              <a:rPr lang="en-US" dirty="0" smtClean="0"/>
              <a:t>No commercial ISA has direct support for producer-consumer synchronization</a:t>
            </a:r>
          </a:p>
          <a:p>
            <a:pPr lvl="1"/>
            <a:r>
              <a:rPr lang="en-US" dirty="0" smtClean="0"/>
              <a:t>Use mutual exclusion plus software to get same effect (e.g., barrier in </a:t>
            </a:r>
            <a:r>
              <a:rPr lang="en-US" dirty="0" err="1" smtClean="0"/>
              <a:t>OpenMP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area is still very much “work-in-progress” in computer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DA7D-D3D9-8F41-ABD0-B83C73F4D37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OpenMP</a:t>
            </a:r>
            <a:r>
              <a:rPr lang="en-US" dirty="0" smtClean="0"/>
              <a:t> Critical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#</a:t>
            </a:r>
            <a:r>
              <a:rPr lang="en-US" sz="2400" b="1" dirty="0" err="1" smtClean="0">
                <a:latin typeface="Courier"/>
                <a:cs typeface="Courier"/>
              </a:rPr>
              <a:t>pragma</a:t>
            </a:r>
            <a:r>
              <a:rPr lang="en-US" sz="2400" b="1" dirty="0" smtClean="0">
                <a:latin typeface="Courier"/>
                <a:cs typeface="Courier"/>
              </a:rPr>
              <a:t> </a:t>
            </a:r>
            <a:r>
              <a:rPr lang="en-US" sz="2400" b="1" dirty="0" err="1" smtClean="0">
                <a:latin typeface="Courier"/>
                <a:cs typeface="Courier"/>
              </a:rPr>
              <a:t>omp</a:t>
            </a:r>
            <a:r>
              <a:rPr lang="en-US" sz="2400" b="1" dirty="0" smtClean="0">
                <a:latin typeface="Courier"/>
                <a:cs typeface="Courier"/>
              </a:rPr>
              <a:t> parallel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{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	</a:t>
            </a:r>
            <a:r>
              <a:rPr lang="en-US" sz="2400" b="1" dirty="0" err="1" smtClean="0">
                <a:latin typeface="Courier"/>
                <a:cs typeface="Courier"/>
              </a:rPr>
              <a:t>int</a:t>
            </a:r>
            <a:r>
              <a:rPr lang="en-US" sz="2400" b="1" dirty="0" smtClean="0">
                <a:latin typeface="Courier"/>
                <a:cs typeface="Courier"/>
              </a:rPr>
              <a:t> ID = </a:t>
            </a:r>
            <a:r>
              <a:rPr lang="en-US" sz="2400" b="1" dirty="0" err="1" smtClean="0">
                <a:latin typeface="Courier"/>
                <a:cs typeface="Courier"/>
              </a:rPr>
              <a:t>omp_get_thread_num</a:t>
            </a:r>
            <a:r>
              <a:rPr lang="en-US" sz="2400" b="1" dirty="0" smtClean="0">
                <a:latin typeface="Courier"/>
                <a:cs typeface="Courier"/>
              </a:rPr>
              <a:t>();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	</a:t>
            </a:r>
            <a:r>
              <a:rPr lang="en-US" sz="2400" b="1" dirty="0" err="1" smtClean="0">
                <a:latin typeface="Courier"/>
                <a:cs typeface="Courier"/>
              </a:rPr>
              <a:t>foo(ID</a:t>
            </a:r>
            <a:r>
              <a:rPr lang="en-US" sz="2400" b="1" dirty="0" smtClean="0">
                <a:latin typeface="Courier"/>
                <a:cs typeface="Courier"/>
              </a:rPr>
              <a:t>); /* Do my chunk of work. */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  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#</a:t>
            </a:r>
            <a:r>
              <a:rPr lang="en-US" sz="2400" b="1" dirty="0" err="1" smtClean="0">
                <a:latin typeface="Courier"/>
                <a:cs typeface="Courier"/>
              </a:rPr>
              <a:t>pragma</a:t>
            </a:r>
            <a:r>
              <a:rPr lang="en-US" sz="2400" b="1" dirty="0" smtClean="0">
                <a:latin typeface="Courier"/>
                <a:cs typeface="Courier"/>
              </a:rPr>
              <a:t> </a:t>
            </a:r>
            <a:r>
              <a:rPr lang="en-US" sz="2400" b="1" dirty="0" err="1" smtClean="0">
                <a:latin typeface="Courier"/>
                <a:cs typeface="Courier"/>
              </a:rPr>
              <a:t>omp</a:t>
            </a:r>
            <a:r>
              <a:rPr lang="en-US" sz="2400" b="1" dirty="0" smtClean="0">
                <a:latin typeface="Courier"/>
                <a:cs typeface="Courier"/>
              </a:rPr>
              <a:t> critical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  { /* Only one thread at a time */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			/* </a:t>
            </a:r>
            <a:r>
              <a:rPr lang="en-US" sz="2400" b="1" dirty="0" err="1" smtClean="0">
                <a:latin typeface="Courier"/>
                <a:cs typeface="Courier"/>
              </a:rPr>
              <a:t>shared_variable_updates</a:t>
            </a:r>
            <a:r>
              <a:rPr lang="en-US" sz="2400" b="1" dirty="0" smtClean="0">
                <a:latin typeface="Courier"/>
                <a:cs typeface="Courier"/>
              </a:rPr>
              <a:t> */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  }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DA7D-D3D9-8F41-ABD0-B83C73F4D371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Review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openMP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err="1" smtClean="0">
                <a:solidFill>
                  <a:srgbClr val="A6A6A6"/>
                </a:solidFill>
              </a:rPr>
              <a:t>Administrivia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PI and Matrix Multiplication Examples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Scaling Experiments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Technology Break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False Sharing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Synchronization</a:t>
            </a:r>
          </a:p>
          <a:p>
            <a:r>
              <a:rPr lang="en-US" dirty="0" smtClean="0"/>
              <a:t>And in Conclusion, …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2DD-719E-BE4A-9E46-0923EA9D188E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533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</a:t>
            </a:r>
            <a:r>
              <a:rPr lang="en-US" dirty="0" smtClean="0"/>
              <a:t>in Conclusion,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430867"/>
            <a:ext cx="8229600" cy="4851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MatrixMultiply</a:t>
            </a:r>
            <a:r>
              <a:rPr lang="en-US" dirty="0" smtClean="0"/>
              <a:t>  speedup versus </a:t>
            </a:r>
            <a:r>
              <a:rPr lang="en-US" dirty="0" err="1" smtClean="0"/>
              <a:t>scaleup</a:t>
            </a:r>
            <a:endParaRPr lang="en-US" dirty="0" smtClean="0"/>
          </a:p>
          <a:p>
            <a:pPr lvl="1"/>
            <a:r>
              <a:rPr lang="en-US" dirty="0" smtClean="0"/>
              <a:t>Strong versus weak scaling</a:t>
            </a:r>
          </a:p>
          <a:p>
            <a:r>
              <a:rPr lang="en-US" dirty="0" smtClean="0"/>
              <a:t>Synchronization:</a:t>
            </a:r>
          </a:p>
          <a:p>
            <a:pPr lvl="1"/>
            <a:r>
              <a:rPr lang="en-US" dirty="0" smtClean="0"/>
              <a:t>Producer-consumer versus mutual-exclusion</a:t>
            </a:r>
          </a:p>
          <a:p>
            <a:r>
              <a:rPr lang="en-US" dirty="0" smtClean="0"/>
              <a:t>Hardware provides some atomic instructions</a:t>
            </a:r>
          </a:p>
          <a:p>
            <a:pPr lvl="1"/>
            <a:r>
              <a:rPr lang="en-US" dirty="0" smtClean="0"/>
              <a:t>Software builds up other synchronization using these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3FC2-53EE-D544-B3FB-969ABFEF4000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95400"/>
            <a:ext cx="564854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Fork/Join Parallelism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9144000" cy="2468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Start out executing the program with one master thread</a:t>
            </a:r>
          </a:p>
          <a:p>
            <a:r>
              <a:rPr lang="en-US" sz="2800" dirty="0" smtClean="0"/>
              <a:t>Master thread </a:t>
            </a:r>
            <a:r>
              <a:rPr lang="en-US" sz="2800" i="1" dirty="0" smtClean="0">
                <a:solidFill>
                  <a:srgbClr val="0000FF"/>
                </a:solidFill>
              </a:rPr>
              <a:t>forks </a:t>
            </a:r>
            <a:r>
              <a:rPr lang="en-US" sz="2800" dirty="0" smtClean="0"/>
              <a:t>worker threads as enter parallel code</a:t>
            </a:r>
          </a:p>
          <a:p>
            <a:r>
              <a:rPr lang="en-US" sz="2800" dirty="0" smtClean="0"/>
              <a:t>Worker threads </a:t>
            </a:r>
            <a:r>
              <a:rPr lang="en-US" sz="2800" i="1" dirty="0" smtClean="0">
                <a:solidFill>
                  <a:srgbClr val="0000FF"/>
                </a:solidFill>
              </a:rPr>
              <a:t>join</a:t>
            </a:r>
            <a:r>
              <a:rPr lang="en-US" sz="2800" dirty="0" smtClean="0"/>
              <a:t> (die or suspend) at end of parallel code</a:t>
            </a:r>
            <a:endParaRPr lang="en-US" sz="2800" dirty="0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33400" y="609600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Verdana" charset="0"/>
              </a:rPr>
              <a:t>Image courtesy of http://www.llnl.gov/computing/tutorials/openMP/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228F-5942-BB46-8745-26EEF6613846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2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Review</a:t>
            </a:r>
          </a:p>
          <a:p>
            <a:r>
              <a:rPr lang="en-US" dirty="0" err="1" smtClean="0"/>
              <a:t>openMP</a:t>
            </a:r>
            <a:endParaRPr lang="en-US" dirty="0" smtClean="0"/>
          </a:p>
          <a:p>
            <a:r>
              <a:rPr lang="en-US" dirty="0" err="1" smtClean="0">
                <a:solidFill>
                  <a:srgbClr val="A6A6A6"/>
                </a:solidFill>
              </a:rPr>
              <a:t>Administrivia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PI and Matrix Multiplication Examples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Scaling Experiments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Technology Break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False Sharing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Synchronization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And in Conclusion, …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2DD-719E-BE4A-9E46-0923EA9D188E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Parallel </a:t>
            </a:r>
            <a:r>
              <a:rPr lang="en-US" dirty="0" smtClean="0">
                <a:latin typeface="Courier New"/>
                <a:cs typeface="Courier New"/>
              </a:rPr>
              <a:t>for</a:t>
            </a:r>
            <a:r>
              <a:rPr lang="en-US" dirty="0" smtClean="0">
                <a:latin typeface="+mn-lt"/>
                <a:cs typeface="Courier New"/>
              </a:rPr>
              <a:t> </a:t>
            </a:r>
            <a:r>
              <a:rPr lang="en-US" dirty="0"/>
              <a:t>P</a:t>
            </a:r>
            <a:r>
              <a:rPr lang="en-US" dirty="0" smtClean="0"/>
              <a:t>ragma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600200"/>
            <a:ext cx="858519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Pragmas are a mechanism C provides for non-standard language extensions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#pragma omp parallel for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for (i=0; i&lt;max; i++) zero[i] = 0;</a:t>
            </a:r>
            <a:endParaRPr lang="en-US" dirty="0" smtClean="0"/>
          </a:p>
          <a:p>
            <a:r>
              <a:rPr lang="en-US" dirty="0" smtClean="0"/>
              <a:t>Master thread creates additional threads, each with a separate execution context</a:t>
            </a:r>
          </a:p>
          <a:p>
            <a:r>
              <a:rPr lang="en-US" dirty="0" smtClean="0"/>
              <a:t>Master thread becomes part of team of parallel threads inside parallel block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C20-D72D-6040-96F9-AA26D93A16AB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7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Number of Threads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many threads will OpenMP create?</a:t>
            </a:r>
          </a:p>
          <a:p>
            <a:pPr lvl="1"/>
            <a:r>
              <a:rPr lang="en-US" dirty="0" smtClean="0"/>
              <a:t>Can set via clause in parallel </a:t>
            </a:r>
            <a:r>
              <a:rPr lang="en-US" dirty="0" err="1" smtClean="0"/>
              <a:t>pragma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sz="2200" b="1" dirty="0" smtClean="0">
                <a:latin typeface="Courier"/>
                <a:cs typeface="Courier"/>
              </a:rPr>
              <a:t>#</a:t>
            </a:r>
            <a:r>
              <a:rPr lang="en-US" sz="2200" b="1" dirty="0" smtClean="0">
                <a:latin typeface="Courier"/>
                <a:cs typeface="Courier"/>
              </a:rPr>
              <a:t>pragma </a:t>
            </a:r>
            <a:r>
              <a:rPr lang="en-US" sz="2200" b="1" dirty="0" err="1" smtClean="0">
                <a:latin typeface="Courier"/>
                <a:cs typeface="Courier"/>
              </a:rPr>
              <a:t>omp</a:t>
            </a:r>
            <a:r>
              <a:rPr lang="en-US" sz="2200" b="1" dirty="0" smtClean="0">
                <a:latin typeface="Courier"/>
                <a:cs typeface="Courier"/>
              </a:rPr>
              <a:t> parallel for </a:t>
            </a:r>
            <a:r>
              <a:rPr lang="en-US" sz="2200" b="1" dirty="0" err="1" smtClean="0">
                <a:latin typeface="Courier"/>
                <a:cs typeface="Courier"/>
              </a:rPr>
              <a:t>num_threads</a:t>
            </a:r>
            <a:r>
              <a:rPr lang="en-US" sz="2200" b="1" dirty="0" smtClean="0">
                <a:latin typeface="Courier"/>
                <a:cs typeface="Courier"/>
              </a:rPr>
              <a:t>(NUM_THREADS)</a:t>
            </a:r>
          </a:p>
          <a:p>
            <a:pPr lvl="1"/>
            <a:r>
              <a:rPr lang="en-US" dirty="0" smtClean="0"/>
              <a:t>or can set via explicit call to runtime function: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#include &lt;</a:t>
            </a:r>
            <a:r>
              <a:rPr lang="en-US" sz="2400" b="1" dirty="0" err="1" smtClean="0">
                <a:latin typeface="Courier"/>
                <a:cs typeface="Courier"/>
              </a:rPr>
              <a:t>omp.h</a:t>
            </a:r>
            <a:r>
              <a:rPr lang="en-US" sz="2400" b="1" dirty="0" smtClean="0">
                <a:latin typeface="Courier"/>
                <a:cs typeface="Courier"/>
              </a:rPr>
              <a:t>&gt; /* </a:t>
            </a:r>
            <a:r>
              <a:rPr lang="en-US" sz="2400" b="1" dirty="0" err="1" smtClean="0">
                <a:latin typeface="Courier"/>
                <a:cs typeface="Courier"/>
              </a:rPr>
              <a:t>OpenMP</a:t>
            </a:r>
            <a:r>
              <a:rPr lang="en-US" sz="2400" b="1" dirty="0" smtClean="0">
                <a:latin typeface="Courier"/>
                <a:cs typeface="Courier"/>
              </a:rPr>
              <a:t> header file. */</a:t>
            </a:r>
          </a:p>
          <a:p>
            <a:pPr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omp_set_num_threads(NUM_THREADS</a:t>
            </a:r>
            <a:r>
              <a:rPr lang="en-US" sz="2400" b="1" dirty="0" smtClean="0">
                <a:latin typeface="Courier"/>
                <a:cs typeface="Courier"/>
              </a:rPr>
              <a:t>);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or via </a:t>
            </a:r>
            <a:r>
              <a:rPr lang="en-US" sz="2400" b="1" dirty="0" smtClean="0">
                <a:latin typeface="Courier"/>
                <a:cs typeface="Courier"/>
              </a:rPr>
              <a:t>NUM_THREADS </a:t>
            </a:r>
            <a:r>
              <a:rPr lang="en-US" dirty="0" smtClean="0"/>
              <a:t>environment </a:t>
            </a:r>
            <a:r>
              <a:rPr lang="en-US" dirty="0" smtClean="0"/>
              <a:t>variable, usually set in your shell to the number of processors in computer running program</a:t>
            </a:r>
          </a:p>
          <a:p>
            <a:pPr lvl="1"/>
            <a:r>
              <a:rPr lang="en-US" dirty="0" smtClean="0"/>
              <a:t>NUM_THREADS includes the master thread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C3B-C138-5045-9D62-5CC5F5210414}" type="datetime1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5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31537</TotalTime>
  <Words>3326</Words>
  <Application>Microsoft Macintosh PowerPoint</Application>
  <PresentationFormat>On-screen Show (4:3)</PresentationFormat>
  <Paragraphs>789</Paragraphs>
  <Slides>59</Slides>
  <Notes>7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Office Theme</vt:lpstr>
      <vt:lpstr>Image</vt:lpstr>
      <vt:lpstr>Worksheet</vt:lpstr>
      <vt:lpstr>CS 61C:  Great Ideas in Computer Architecture  OpenMP</vt:lpstr>
      <vt:lpstr>New-School Machine Structures (It’s a bit more complicated!)</vt:lpstr>
      <vt:lpstr>Agenda</vt:lpstr>
      <vt:lpstr>Agenda</vt:lpstr>
      <vt:lpstr>Review: OpenMP</vt:lpstr>
      <vt:lpstr>Review: Fork/Join Parallelism</vt:lpstr>
      <vt:lpstr>Agenda</vt:lpstr>
      <vt:lpstr>The Parallel for Pragma</vt:lpstr>
      <vt:lpstr>Controlling Number of Threads</vt:lpstr>
      <vt:lpstr>What Kind of Threads?</vt:lpstr>
      <vt:lpstr>Invoking Parallel Threads</vt:lpstr>
      <vt:lpstr>Data Races and Synchronization</vt:lpstr>
      <vt:lpstr>Controlling Sharing of Variables</vt:lpstr>
      <vt:lpstr>Administrivia</vt:lpstr>
      <vt:lpstr>Katz ≠ Cats</vt:lpstr>
      <vt:lpstr>Katz ≠ Cats</vt:lpstr>
      <vt:lpstr>Agenda</vt:lpstr>
      <vt:lpstr>π</vt:lpstr>
      <vt:lpstr>Calculating π</vt:lpstr>
      <vt:lpstr>Sequential Calculation of π in C </vt:lpstr>
      <vt:lpstr>OpenMP Version (with bug)</vt:lpstr>
      <vt:lpstr>OpenMP Version (with bug)</vt:lpstr>
      <vt:lpstr>OpenMP Reduction</vt:lpstr>
      <vt:lpstr>OpenMP Reduction Version </vt:lpstr>
      <vt:lpstr>OpenMP Timing</vt:lpstr>
      <vt:lpstr>Matrix Multiply in OpenMP</vt:lpstr>
      <vt:lpstr>Notes on Matrix Multiply Example</vt:lpstr>
      <vt:lpstr>Agenda</vt:lpstr>
      <vt:lpstr>32-Core System for Experiments</vt:lpstr>
      <vt:lpstr>Experiments</vt:lpstr>
      <vt:lpstr>Remember: Strong vs Weak Scaling</vt:lpstr>
      <vt:lpstr>32 Core: Speed-up vs. Scale-up</vt:lpstr>
      <vt:lpstr>32 Core: Speed-up vs. Scale-up</vt:lpstr>
      <vt:lpstr>Strong vs. Weak Scaling</vt:lpstr>
      <vt:lpstr>Peer Instruction: Why Multicore? </vt:lpstr>
      <vt:lpstr>Peer Instruction: Why Multicore? </vt:lpstr>
      <vt:lpstr>Agenda</vt:lpstr>
      <vt:lpstr>Cache Coherency Tracked by Block</vt:lpstr>
      <vt:lpstr>Coherency Tracked by Cache Line</vt:lpstr>
      <vt:lpstr>Fourth “C” of Cache Misses: Coherence Misses</vt:lpstr>
      <vt:lpstr>False Sharing in OpenMP</vt:lpstr>
      <vt:lpstr>Peer Instruction: No False Sharing</vt:lpstr>
      <vt:lpstr>Peer Instruction: No False Sharing</vt:lpstr>
      <vt:lpstr>Agenda</vt:lpstr>
      <vt:lpstr>Types of Synchronization</vt:lpstr>
      <vt:lpstr>Simple OpenMP Parallel Sections</vt:lpstr>
      <vt:lpstr>Barrier Synchronization</vt:lpstr>
      <vt:lpstr>Barrier: First Attempt (pseudo-code)</vt:lpstr>
      <vt:lpstr>Flashcard quiz: Implementing Barrier Count decrement</vt:lpstr>
      <vt:lpstr>Flashcard quiz: Implementing Barrier Count decrement</vt:lpstr>
      <vt:lpstr>Decrement of Barrier Variable is Example of Mutual Exclusion</vt:lpstr>
      <vt:lpstr>New Hardware Instructions</vt:lpstr>
      <vt:lpstr>Use locks for more general atomic sections</vt:lpstr>
      <vt:lpstr>Implementing Barrier Count decrement with locks</vt:lpstr>
      <vt:lpstr>MIPS Atomic Instructions</vt:lpstr>
      <vt:lpstr>ISA Synchronization Support</vt:lpstr>
      <vt:lpstr>OpenMP Critical Sections</vt:lpstr>
      <vt:lpstr>Agenda</vt:lpstr>
      <vt:lpstr>And, in Conclusion,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426</cp:revision>
  <cp:lastPrinted>2012-03-08T19:13:02Z</cp:lastPrinted>
  <dcterms:created xsi:type="dcterms:W3CDTF">2012-10-15T18:05:49Z</dcterms:created>
  <dcterms:modified xsi:type="dcterms:W3CDTF">2013-10-24T05:33:38Z</dcterms:modified>
</cp:coreProperties>
</file>