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handoutMasterIdLst>
    <p:handoutMasterId r:id="rId65"/>
  </p:handoutMasterIdLst>
  <p:sldIdLst>
    <p:sldId id="594" r:id="rId2"/>
    <p:sldId id="595" r:id="rId3"/>
    <p:sldId id="650" r:id="rId4"/>
    <p:sldId id="597" r:id="rId5"/>
    <p:sldId id="611" r:id="rId6"/>
    <p:sldId id="530" r:id="rId7"/>
    <p:sldId id="529" r:id="rId8"/>
    <p:sldId id="532" r:id="rId9"/>
    <p:sldId id="533" r:id="rId10"/>
    <p:sldId id="551" r:id="rId11"/>
    <p:sldId id="579" r:id="rId12"/>
    <p:sldId id="534" r:id="rId13"/>
    <p:sldId id="535" r:id="rId14"/>
    <p:sldId id="580" r:id="rId15"/>
    <p:sldId id="523" r:id="rId16"/>
    <p:sldId id="610" r:id="rId17"/>
    <p:sldId id="536" r:id="rId18"/>
    <p:sldId id="554" r:id="rId19"/>
    <p:sldId id="607" r:id="rId20"/>
    <p:sldId id="537" r:id="rId21"/>
    <p:sldId id="552" r:id="rId22"/>
    <p:sldId id="553" r:id="rId23"/>
    <p:sldId id="544" r:id="rId24"/>
    <p:sldId id="545" r:id="rId25"/>
    <p:sldId id="546" r:id="rId26"/>
    <p:sldId id="547" r:id="rId27"/>
    <p:sldId id="548" r:id="rId28"/>
    <p:sldId id="539" r:id="rId29"/>
    <p:sldId id="609" r:id="rId30"/>
    <p:sldId id="562" r:id="rId31"/>
    <p:sldId id="559" r:id="rId32"/>
    <p:sldId id="560" r:id="rId33"/>
    <p:sldId id="561" r:id="rId34"/>
    <p:sldId id="574" r:id="rId35"/>
    <p:sldId id="614" r:id="rId36"/>
    <p:sldId id="616" r:id="rId37"/>
    <p:sldId id="617" r:id="rId38"/>
    <p:sldId id="618" r:id="rId39"/>
    <p:sldId id="651" r:id="rId40"/>
    <p:sldId id="625" r:id="rId41"/>
    <p:sldId id="626" r:id="rId42"/>
    <p:sldId id="627" r:id="rId43"/>
    <p:sldId id="628" r:id="rId44"/>
    <p:sldId id="629" r:id="rId45"/>
    <p:sldId id="630" r:id="rId46"/>
    <p:sldId id="631" r:id="rId47"/>
    <p:sldId id="632" r:id="rId48"/>
    <p:sldId id="633" r:id="rId49"/>
    <p:sldId id="634" r:id="rId50"/>
    <p:sldId id="635" r:id="rId51"/>
    <p:sldId id="636" r:id="rId52"/>
    <p:sldId id="637" r:id="rId53"/>
    <p:sldId id="638" r:id="rId54"/>
    <p:sldId id="640" r:id="rId55"/>
    <p:sldId id="641" r:id="rId56"/>
    <p:sldId id="642" r:id="rId57"/>
    <p:sldId id="643" r:id="rId58"/>
    <p:sldId id="644" r:id="rId59"/>
    <p:sldId id="645" r:id="rId60"/>
    <p:sldId id="646" r:id="rId61"/>
    <p:sldId id="647" r:id="rId62"/>
    <p:sldId id="64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975" autoAdjust="0"/>
    <p:restoredTop sz="99821" autoAdjust="0"/>
  </p:normalViewPr>
  <p:slideViewPr>
    <p:cSldViewPr snapToGrid="0">
      <p:cViewPr varScale="1">
        <p:scale>
          <a:sx n="98" d="100"/>
          <a:sy n="98" d="100"/>
        </p:scale>
        <p:origin x="-392" y="-12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6752"/>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10/29/13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61157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10/29/13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38061407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MOSFET" TargetMode="External"/><Relationship Id="rId4" Type="http://schemas.openxmlformats.org/officeDocument/2006/relationships/hyperlink" Target="http://en.wikipedia.org/wiki/CMOS" TargetMode="External"/><Relationship Id="rId5" Type="http://schemas.openxmlformats.org/officeDocument/2006/relationships/hyperlink" Target="http://en.wikipedia.org/wiki/Digital" TargetMode="External"/><Relationship Id="rId6" Type="http://schemas.openxmlformats.org/officeDocument/2006/relationships/hyperlink" Target="http://en.wikipedia.org/wiki/Integrated_circuit" TargetMode="External"/><Relationship Id="rId7"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4" Type="http://schemas.openxmlformats.org/officeDocument/2006/relationships/hyperlink" Target="http://en.wikipedia.org/wiki/Semiconductor" TargetMode="External"/><Relationship Id="rId5" Type="http://schemas.openxmlformats.org/officeDocument/2006/relationships/hyperlink" Target="http://en.wikipedia.org/wiki/MOSFET"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4" Type="http://schemas.openxmlformats.org/officeDocument/2006/relationships/hyperlink" Target="http://en.wikipedia.org/wiki/Electrical_resistance" TargetMode="External"/><Relationship Id="rId15" Type="http://schemas.openxmlformats.org/officeDocument/2006/relationships/hyperlink" Target="http://en.wikipedia.org/wiki/Gate" TargetMode="Externa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most commonly used FET is the </a:t>
            </a:r>
            <a:r>
              <a:rPr lang="en-US" dirty="0" smtClean="0">
                <a:hlinkClick r:id="rId3"/>
              </a:rPr>
              <a:t>MOSFET</a:t>
            </a:r>
            <a:r>
              <a:rPr lang="en-US" dirty="0" smtClean="0"/>
              <a:t>. The </a:t>
            </a:r>
            <a:r>
              <a:rPr lang="en-US" dirty="0" smtClean="0">
                <a:hlinkClick r:id="rId4"/>
              </a:rPr>
              <a:t>CMOS</a:t>
            </a:r>
            <a:r>
              <a:rPr lang="en-US" dirty="0" smtClean="0"/>
              <a:t> (complementary-symmetry metal oxide semiconductor) process technology is the basis for modern </a:t>
            </a:r>
            <a:r>
              <a:rPr lang="en-US" dirty="0" smtClean="0">
                <a:hlinkClick r:id="rId5"/>
              </a:rPr>
              <a:t>digital</a:t>
            </a:r>
            <a:r>
              <a:rPr lang="en-US" dirty="0" smtClean="0"/>
              <a:t> </a:t>
            </a:r>
            <a:r>
              <a:rPr lang="en-US" dirty="0" smtClean="0">
                <a:hlinkClick r:id="rId6" tooltip="Integrated circuit"/>
              </a:rPr>
              <a:t>integrated circuits</a:t>
            </a:r>
            <a:r>
              <a:rPr lang="en-US" dirty="0" smtClean="0"/>
              <a:t>. This </a:t>
            </a:r>
            <a:r>
              <a:rPr lang="en-US" dirty="0" smtClean="0">
                <a:hlinkClick r:id="rId7"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Bottom</a:t>
            </a:r>
          </a:p>
          <a:p>
            <a:pPr eaLnBrk="1" hangingPunct="1">
              <a:spcBef>
                <a:spcPct val="0"/>
              </a:spcBef>
            </a:pPr>
            <a:r>
              <a:rPr lang="en-US" dirty="0" smtClean="0"/>
              <a:t>X = 0v Y</a:t>
            </a:r>
            <a:r>
              <a:rPr lang="en-US" baseline="0" dirty="0" smtClean="0"/>
              <a:t> = 0V both closed on top in series,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1st open on top,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baseline="0" dirty="0" smtClean="0"/>
              <a:t>First write truth table</a:t>
            </a:r>
          </a:p>
          <a:p>
            <a:r>
              <a:rPr lang="en-US" baseline="0" dirty="0" smtClean="0"/>
              <a:t>Then minimize and check truth table</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1</a:t>
            </a:r>
          </a:p>
          <a:p>
            <a:r>
              <a:rPr lang="en-US" baseline="0" dirty="0" smtClean="0"/>
              <a:t>= a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0 1 1 1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1 1 0 1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1 1 1 1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baseline="0" dirty="0" smtClean="0"/>
              <a:t>XOR Logic with </a:t>
            </a:r>
            <a:r>
              <a:rPr lang="en-US" baseline="0" dirty="0" err="1" smtClean="0"/>
              <a:t>Bug.circ</a:t>
            </a:r>
            <a:endParaRPr lang="en-US" baseline="0" dirty="0" smtClean="0"/>
          </a:p>
          <a:p>
            <a:r>
              <a:rPr lang="en-US" baseline="0" dirty="0" smtClean="0"/>
              <a:t>Works for 00, 10, 11, breaks for 01</a:t>
            </a:r>
          </a:p>
          <a:p>
            <a:r>
              <a:rPr lang="en-US" baseline="0" dirty="0" smtClean="0"/>
              <a:t>(</a:t>
            </a:r>
            <a:r>
              <a:rPr lang="en-US" baseline="0" dirty="0" err="1" smtClean="0"/>
              <a:t>xor</a:t>
            </a:r>
            <a:r>
              <a:rPr lang="en-US" baseline="0" dirty="0" smtClean="0"/>
              <a:t> connected to input of gate – 2 wires with different values)</a:t>
            </a:r>
          </a:p>
          <a:p>
            <a:endParaRPr lang="en-US" baseline="0" dirty="0" smtClean="0"/>
          </a:p>
          <a:p>
            <a:r>
              <a:rPr lang="en-US" baseline="0" dirty="0" smtClean="0"/>
              <a:t>2. </a:t>
            </a:r>
            <a:r>
              <a:rPr lang="en-US" baseline="0" dirty="0" err="1" smtClean="0"/>
              <a:t>AndBug.circ</a:t>
            </a:r>
            <a:endParaRPr lang="en-US" baseline="0" dirty="0" smtClean="0"/>
          </a:p>
          <a:p>
            <a:r>
              <a:rPr lang="en-US" baseline="0" dirty="0" smtClean="0"/>
              <a:t>Works for 00, 10, 01, fails for 11</a:t>
            </a:r>
          </a:p>
          <a:p>
            <a:r>
              <a:rPr lang="en-US" baseline="0" dirty="0" smtClean="0"/>
              <a:t>(its not unconnected inputs to  And gate – change inputs to see)</a:t>
            </a:r>
          </a:p>
          <a:p>
            <a:r>
              <a:rPr lang="en-US" baseline="0" dirty="0" smtClean="0"/>
              <a:t>(its using west facing input as an output)</a:t>
            </a:r>
          </a:p>
          <a:p>
            <a:endParaRPr lang="en-US" baseline="0" dirty="0" smtClean="0"/>
          </a:p>
          <a:p>
            <a:r>
              <a:rPr lang="en-US" baseline="0" dirty="0" smtClean="0"/>
              <a:t>3. counter without </a:t>
            </a:r>
            <a:r>
              <a:rPr lang="en-US" baseline="0" dirty="0" err="1" smtClean="0"/>
              <a:t>bug.circ</a:t>
            </a:r>
            <a:endParaRPr lang="en-US" baseline="0" dirty="0" smtClean="0"/>
          </a:p>
          <a:p>
            <a:r>
              <a:rPr lang="en-US" baseline="0" dirty="0" smtClean="0"/>
              <a:t>FSM not working as change input!</a:t>
            </a:r>
          </a:p>
          <a:p>
            <a:r>
              <a:rPr lang="en-US" baseline="0" dirty="0" smtClean="0"/>
              <a:t>(facing wrong way)</a:t>
            </a:r>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66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867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072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349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p:cNvSpPr>
          <p:nvPr>
            <p:ph type="sldImg"/>
          </p:nvPr>
        </p:nvSpPr>
        <p:spPr bwMode="auto">
          <a:xfrm>
            <a:off x="1163638" y="585788"/>
            <a:ext cx="4554537" cy="3416300"/>
          </a:xfr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515939" y="4346577"/>
            <a:ext cx="5908675" cy="41116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017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22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529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734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5939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6144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11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14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4798316-0B7F-7543-82C8-D4ADD272A668}"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39058-BD24-3043-8438-AC339684A234}"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35458-AEB2-FE4D-87EE-461AF1B5499E}"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ECCDB-F97C-C748-95F2-A9065CA4C1FD}"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0000C-0A87-C249-9129-992C9B2DFDE9}"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3DDC3-FD7F-1F45-89D7-5881D11171A2}" type="datetime1">
              <a:rPr lang="en-US" smtClean="0"/>
              <a:pPr/>
              <a:t>10/29/13</a:t>
            </a:fld>
            <a:endParaRPr lang="en-US" dirty="0"/>
          </a:p>
        </p:txBody>
      </p:sp>
      <p:sp>
        <p:nvSpPr>
          <p:cNvPr id="6" name="Footer Placeholder 5"/>
          <p:cNvSpPr>
            <a:spLocks noGrp="1"/>
          </p:cNvSpPr>
          <p:nvPr>
            <p:ph type="ftr" sz="quarter" idx="11"/>
          </p:nvPr>
        </p:nvSpPr>
        <p:spPr/>
        <p:txBody>
          <a:bodyPr/>
          <a:lstStyle/>
          <a:p>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EF9987-4966-3945-A83E-36BEF40D76C3}" type="datetime1">
              <a:rPr lang="en-US" smtClean="0"/>
              <a:pPr/>
              <a:t>10/29/13</a:t>
            </a:fld>
            <a:endParaRPr lang="en-US" dirty="0"/>
          </a:p>
        </p:txBody>
      </p:sp>
      <p:sp>
        <p:nvSpPr>
          <p:cNvPr id="8" name="Footer Placeholder 7"/>
          <p:cNvSpPr>
            <a:spLocks noGrp="1"/>
          </p:cNvSpPr>
          <p:nvPr>
            <p:ph type="ftr" sz="quarter" idx="11"/>
          </p:nvPr>
        </p:nvSpPr>
        <p:spPr/>
        <p:txBody>
          <a:bodyPr/>
          <a:lstStyle/>
          <a:p>
            <a:r>
              <a:rPr lang="en-US" dirty="0" smtClean="0"/>
              <a:t>Fall 2013 -- Lecture #17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B9F0C-458A-504C-A20E-02ED209F761F}" type="datetime1">
              <a:rPr lang="en-US" smtClean="0"/>
              <a:pPr/>
              <a:t>10/29/13</a:t>
            </a:fld>
            <a:endParaRPr lang="en-US" dirty="0"/>
          </a:p>
        </p:txBody>
      </p:sp>
      <p:sp>
        <p:nvSpPr>
          <p:cNvPr id="4" name="Footer Placeholder 3"/>
          <p:cNvSpPr>
            <a:spLocks noGrp="1"/>
          </p:cNvSpPr>
          <p:nvPr>
            <p:ph type="ftr" sz="quarter" idx="11"/>
          </p:nvPr>
        </p:nvSpPr>
        <p:spPr/>
        <p:txBody>
          <a:bodyPr/>
          <a:lstStyle/>
          <a:p>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F954C-44CB-2C4A-8D7A-51AFF520E68B}" type="datetime1">
              <a:rPr lang="en-US" smtClean="0"/>
              <a:pPr/>
              <a:t>10/29/13</a:t>
            </a:fld>
            <a:endParaRPr lang="en-US" dirty="0"/>
          </a:p>
        </p:txBody>
      </p:sp>
      <p:sp>
        <p:nvSpPr>
          <p:cNvPr id="3" name="Footer Placeholder 2"/>
          <p:cNvSpPr>
            <a:spLocks noGrp="1"/>
          </p:cNvSpPr>
          <p:nvPr>
            <p:ph type="ftr" sz="quarter" idx="11"/>
          </p:nvPr>
        </p:nvSpPr>
        <p:spPr/>
        <p:txBody>
          <a:bodyPr/>
          <a:lstStyle/>
          <a:p>
            <a:r>
              <a:rPr lang="en-US" dirty="0" smtClean="0"/>
              <a:t>Fall 2013 -- Lecture #17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BE08B-1E02-A74A-B2C6-EC80E7BCA4D7}" type="datetime1">
              <a:rPr lang="en-US" smtClean="0"/>
              <a:pPr/>
              <a:t>10/29/13</a:t>
            </a:fld>
            <a:endParaRPr lang="en-US" dirty="0"/>
          </a:p>
        </p:txBody>
      </p:sp>
      <p:sp>
        <p:nvSpPr>
          <p:cNvPr id="6" name="Footer Placeholder 5"/>
          <p:cNvSpPr>
            <a:spLocks noGrp="1"/>
          </p:cNvSpPr>
          <p:nvPr>
            <p:ph type="ftr" sz="quarter" idx="11"/>
          </p:nvPr>
        </p:nvSpPr>
        <p:spPr/>
        <p:txBody>
          <a:bodyPr/>
          <a:lstStyle/>
          <a:p>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5068C-3E05-F44B-A67F-BEAE5D0E5CA6}" type="datetime1">
              <a:rPr lang="en-US" smtClean="0"/>
              <a:pPr/>
              <a:t>10/29/13</a:t>
            </a:fld>
            <a:endParaRPr lang="en-US" dirty="0"/>
          </a:p>
        </p:txBody>
      </p:sp>
      <p:sp>
        <p:nvSpPr>
          <p:cNvPr id="6" name="Footer Placeholder 5"/>
          <p:cNvSpPr>
            <a:spLocks noGrp="1"/>
          </p:cNvSpPr>
          <p:nvPr>
            <p:ph type="ftr" sz="quarter" idx="11"/>
          </p:nvPr>
        </p:nvSpPr>
        <p:spPr/>
        <p:txBody>
          <a:bodyPr/>
          <a:lstStyle/>
          <a:p>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0FB52-18DD-8246-B54E-493E911B2AEB}" type="datetime1">
              <a:rPr lang="en-US" smtClean="0"/>
              <a:pPr/>
              <a:t>10/29/13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2013 --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png"/><Relationship Id="rId6"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Introduction to Hardware: Representations and State</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dirty="0" smtClean="0"/>
              <a:t>Fall 2013 -- Lecture #17</a:t>
            </a:r>
            <a:endParaRPr lang="en-US" dirty="0"/>
          </a:p>
        </p:txBody>
      </p:sp>
      <p:sp>
        <p:nvSpPr>
          <p:cNvPr id="9" name="Date Placeholder 8"/>
          <p:cNvSpPr>
            <a:spLocks noGrp="1"/>
          </p:cNvSpPr>
          <p:nvPr>
            <p:ph type="dt" sz="half" idx="10"/>
          </p:nvPr>
        </p:nvSpPr>
        <p:spPr/>
        <p:txBody>
          <a:bodyPr/>
          <a:lstStyle/>
          <a:p>
            <a:fld id="{92043134-6C72-4A44-A998-70ACDCC2B005}" type="datetime1">
              <a:rPr lang="en-US" smtClean="0"/>
              <a:pPr/>
              <a:t>10/29/13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4" name="Date Placeholder 3"/>
          <p:cNvSpPr>
            <a:spLocks noGrp="1"/>
          </p:cNvSpPr>
          <p:nvPr>
            <p:ph type="dt" sz="half" idx="10"/>
          </p:nvPr>
        </p:nvSpPr>
        <p:spPr/>
        <p:txBody>
          <a:bodyPr/>
          <a:lstStyle/>
          <a:p>
            <a:fld id="{F3B5D063-DF25-914A-A76D-822EDB2DA20E}"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9" y="6356350"/>
            <a:ext cx="6383868" cy="501650"/>
          </a:xfrm>
        </p:spPr>
        <p:txBody>
          <a:bodyPr/>
          <a:lstStyle/>
          <a:p>
            <a:r>
              <a:rPr lang="en-US" dirty="0" smtClean="0"/>
              <a:t>Fall 2013 -- Lecture #17</a:t>
            </a:r>
            <a:endParaRPr lang="en-US" dirty="0"/>
          </a:p>
        </p:txBody>
      </p:sp>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true</a:t>
            </a:r>
            <a:endParaRPr lang="en-US" sz="2800" dirty="0" smtClean="0"/>
          </a:p>
          <a:p>
            <a:r>
              <a:rPr lang="en-US" sz="2800" dirty="0" smtClean="0"/>
              <a:t>Low </a:t>
            </a:r>
            <a:r>
              <a:rPr lang="en-US" sz="2800" dirty="0"/>
              <a:t>voltage (0 volts or</a:t>
            </a:r>
            <a:r>
              <a:rPr lang="en-US" sz="2800" dirty="0" smtClean="0"/>
              <a:t> Ground) represents </a:t>
            </a:r>
            <a:r>
              <a:rPr lang="en-US" sz="2800" dirty="0"/>
              <a:t>0, or </a:t>
            </a:r>
            <a:r>
              <a:rPr lang="en-US" sz="2800" dirty="0" smtClean="0"/>
              <a:t>false</a:t>
            </a:r>
          </a:p>
          <a:p>
            <a:r>
              <a:rPr lang="en-US" sz="2800" dirty="0" smtClean="0"/>
              <a:t>Let threshold voltage (</a:t>
            </a:r>
            <a:r>
              <a:rPr lang="en-US" sz="2800" dirty="0" err="1" smtClean="0"/>
              <a:t>V</a:t>
            </a:r>
            <a:r>
              <a:rPr lang="en-US" sz="2800" baseline="-25000" dirty="0" err="1" smtClean="0"/>
              <a:t>th</a:t>
            </a:r>
            <a:r>
              <a:rPr lang="en-US" sz="2800" dirty="0" smtClean="0"/>
              <a:t>) decide if a 0 or a 1</a:t>
            </a:r>
          </a:p>
          <a:p>
            <a:r>
              <a:rPr lang="en-US" sz="2800" dirty="0"/>
              <a:t>If</a:t>
            </a:r>
            <a:r>
              <a:rPr lang="en-US" sz="2800" dirty="0" smtClean="0"/>
              <a:t> switches control </a:t>
            </a:r>
            <a:r>
              <a:rPr lang="en-US" sz="2800" dirty="0"/>
              <a:t>whether</a:t>
            </a:r>
            <a:r>
              <a:rPr lang="en-US" sz="2800" dirty="0" smtClean="0"/>
              <a:t> voltages </a:t>
            </a:r>
            <a:r>
              <a:rPr lang="en-US" sz="2800" dirty="0"/>
              <a:t>can propagate through a circuit,</a:t>
            </a:r>
            <a:r>
              <a:rPr lang="en-US" sz="2800" dirty="0" smtClean="0"/>
              <a:t> can </a:t>
            </a:r>
            <a:r>
              <a:rPr lang="en-US" sz="2800" dirty="0"/>
              <a:t>build a </a:t>
            </a:r>
            <a:r>
              <a:rPr lang="en-US" sz="2800" dirty="0" smtClean="0"/>
              <a:t>computer</a:t>
            </a:r>
          </a:p>
          <a:p>
            <a:r>
              <a:rPr lang="en-US" sz="2800" dirty="0" smtClean="0"/>
              <a:t>Our switches: CMOS </a:t>
            </a:r>
            <a:r>
              <a:rPr lang="en-US" sz="2800" dirty="0"/>
              <a:t>transistors</a:t>
            </a:r>
          </a:p>
        </p:txBody>
      </p:sp>
      <p:sp>
        <p:nvSpPr>
          <p:cNvPr id="5" name="Date Placeholder 4"/>
          <p:cNvSpPr>
            <a:spLocks noGrp="1"/>
          </p:cNvSpPr>
          <p:nvPr>
            <p:ph type="dt" sz="half" idx="10"/>
          </p:nvPr>
        </p:nvSpPr>
        <p:spPr/>
        <p:txBody>
          <a:bodyPr/>
          <a:lstStyle/>
          <a:p>
            <a:fld id="{503BB337-1D1F-0C42-A5A7-3CCF2136E0B9}" type="datetime1">
              <a:rPr lang="en-US" smtClean="0"/>
              <a:pPr/>
              <a:t>10/29/13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p:txBody>
          <a:bodyPr>
            <a:normAutofit fontScale="92500" lnSpcReduction="2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dirty="0"/>
              <a:t>-open and normally-closed </a:t>
            </a:r>
            <a:r>
              <a:rPr lang="en-US" dirty="0" smtClean="0"/>
              <a:t>switches</a:t>
            </a:r>
          </a:p>
          <a:p>
            <a:pPr lvl="2"/>
            <a:r>
              <a:rPr lang="en-US" dirty="0" smtClean="0"/>
              <a:t>Used to be called COS-MOS for complementary-symmetry -MOS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relay </a:t>
            </a:r>
            <a:r>
              <a:rPr lang="en-US" dirty="0" smtClean="0"/>
              <a:t>switches from earlier era </a:t>
            </a:r>
          </a:p>
          <a:p>
            <a:pPr lvl="1" eaLnBrk="1" hangingPunct="1"/>
            <a:r>
              <a:rPr lang="en-US" dirty="0" smtClean="0"/>
              <a:t>Use energy primarily when switching </a:t>
            </a:r>
            <a:endParaRPr lang="en-US" dirty="0"/>
          </a:p>
        </p:txBody>
      </p:sp>
      <p:sp>
        <p:nvSpPr>
          <p:cNvPr id="6" name="Date Placeholder 5"/>
          <p:cNvSpPr>
            <a:spLocks noGrp="1"/>
          </p:cNvSpPr>
          <p:nvPr>
            <p:ph type="dt" sz="quarter" idx="10"/>
          </p:nvPr>
        </p:nvSpPr>
        <p:spPr/>
        <p:txBody>
          <a:bodyPr/>
          <a:lstStyle/>
          <a:p>
            <a:pPr>
              <a:defRPr/>
            </a:pPr>
            <a:fld id="{24974C30-263B-E74A-A50A-EF1902FE54A5}" type="datetime1">
              <a:rPr lang="en-US" smtClean="0"/>
              <a:pPr>
                <a:defRPr/>
              </a:pPr>
              <a:t>10/29/13</a:t>
            </a:fld>
            <a:endParaRPr lang="en-US"/>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12</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592672" y="4713288"/>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High)</a:t>
            </a:r>
            <a:endParaRPr lang="en-US" dirty="0">
              <a:solidFill>
                <a:srgbClr val="000000"/>
              </a:solidFill>
              <a:latin typeface="Tahoma" charset="0"/>
            </a:endParaRPr>
          </a:p>
        </p:txBody>
      </p:sp>
      <p:sp>
        <p:nvSpPr>
          <p:cNvPr id="30"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2772" name="Rectangle 31"/>
          <p:cNvSpPr>
            <a:spLocks noChangeArrowheads="1"/>
          </p:cNvSpPr>
          <p:nvPr/>
        </p:nvSpPr>
        <p:spPr bwMode="auto">
          <a:xfrm>
            <a:off x="4808538" y="4713288"/>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(Low resistance when gate voltage Low,</a:t>
            </a:r>
          </a:p>
          <a:p>
            <a:pPr algn="ctr">
              <a:lnSpc>
                <a:spcPts val="2200"/>
              </a:lnSpc>
              <a:tabLst>
                <a:tab pos="457200" algn="l"/>
                <a:tab pos="914400" algn="l"/>
                <a:tab pos="1371600" algn="l"/>
              </a:tabLst>
            </a:pPr>
            <a:r>
              <a:rPr lang="en-US" dirty="0" smtClean="0">
                <a:solidFill>
                  <a:srgbClr val="000000"/>
                </a:solidFill>
                <a:latin typeface="Tahoma" charset="0"/>
              </a:rPr>
              <a:t>High resistance when gate voltage High)</a:t>
            </a:r>
          </a:p>
          <a:p>
            <a:pPr algn="ctr">
              <a:lnSpc>
                <a:spcPts val="2200"/>
              </a:lnSpc>
              <a:tabLst>
                <a:tab pos="457200" algn="l"/>
                <a:tab pos="914400" algn="l"/>
                <a:tab pos="1371600" algn="l"/>
              </a:tabLst>
            </a:pPr>
            <a:r>
              <a:rPr lang="en-US" dirty="0" smtClean="0">
                <a:solidFill>
                  <a:srgbClr val="000000"/>
                </a:solidFill>
                <a:latin typeface="Tahoma" charset="0"/>
              </a:rPr>
              <a:t> </a:t>
            </a:r>
            <a:endParaRPr lang="en-US" dirty="0">
              <a:solidFill>
                <a:srgbClr val="000000"/>
              </a:solidFill>
              <a:latin typeface="Tahoma" charset="0"/>
            </a:endParaRPr>
          </a:p>
        </p:txBody>
      </p:sp>
      <p:sp>
        <p:nvSpPr>
          <p:cNvPr id="32773" name="Rectangle 73"/>
          <p:cNvSpPr>
            <a:spLocks noGrp="1" noChangeArrowheads="1"/>
          </p:cNvSpPr>
          <p:nvPr>
            <p:ph type="title"/>
          </p:nvPr>
        </p:nvSpPr>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600200"/>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075273" y="3475038"/>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505200"/>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1" name="Date Placeholder 30"/>
          <p:cNvSpPr>
            <a:spLocks noGrp="1"/>
          </p:cNvSpPr>
          <p:nvPr>
            <p:ph type="dt" sz="quarter" idx="10"/>
          </p:nvPr>
        </p:nvSpPr>
        <p:spPr/>
        <p:txBody>
          <a:bodyPr/>
          <a:lstStyle/>
          <a:p>
            <a:pPr>
              <a:defRPr/>
            </a:pPr>
            <a:fld id="{CC99B9C1-7E28-8745-907D-573C57D83F95}" type="datetime1">
              <a:rPr lang="en-US" smtClean="0"/>
              <a:pPr>
                <a:defRPr/>
              </a:pPr>
              <a:t>10/29/13</a:t>
            </a:fld>
            <a:endParaRPr lang="en-US" dirty="0"/>
          </a:p>
        </p:txBody>
      </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13</a:t>
            </a:fld>
            <a:endParaRPr lang="en-US"/>
          </a:p>
        </p:txBody>
      </p:sp>
      <p:grpSp>
        <p:nvGrpSpPr>
          <p:cNvPr id="38" name="Group 37"/>
          <p:cNvGrpSpPr/>
          <p:nvPr/>
        </p:nvGrpSpPr>
        <p:grpSpPr>
          <a:xfrm>
            <a:off x="6598374" y="3301999"/>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rot="10800000" flipV="1">
              <a:off x="6598374" y="3763664"/>
              <a:ext cx="601928" cy="196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35747" y="957792"/>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8" y="6356350"/>
            <a:ext cx="8280401" cy="501649"/>
          </a:xfrm>
        </p:spPr>
        <p:txBody>
          <a:bodyPr/>
          <a:lstStyle/>
          <a:p>
            <a:r>
              <a:rPr lang="en-US" dirty="0" smtClean="0"/>
              <a:t>Fall 2013 -- Lecture #17</a:t>
            </a:r>
            <a:endParaRPr lang="en-US" dirty="0"/>
          </a:p>
        </p:txBody>
      </p:sp>
      <p:sp>
        <p:nvSpPr>
          <p:cNvPr id="27650" name="Rectangle 2" descr="Large confetti"/>
          <p:cNvSpPr>
            <a:spLocks noGrp="1" noChangeArrowheads="1"/>
          </p:cNvSpPr>
          <p:nvPr>
            <p:ph type="title"/>
          </p:nvPr>
        </p:nvSpPr>
        <p:spPr/>
        <p:txBody>
          <a:bodyPr/>
          <a:lstStyle/>
          <a:p>
            <a:r>
              <a:rPr lang="en-US" dirty="0" smtClean="0"/>
              <a:t>CMOS Circuit Rules</a:t>
            </a:r>
            <a:endParaRPr lang="en-US" dirty="0"/>
          </a:p>
        </p:txBody>
      </p:sp>
      <p:sp>
        <p:nvSpPr>
          <p:cNvPr id="27651" name="Rectangle 3"/>
          <p:cNvSpPr>
            <a:spLocks noGrp="1" noChangeArrowheads="1"/>
          </p:cNvSpPr>
          <p:nvPr>
            <p:ph type="body" idx="1"/>
          </p:nvPr>
        </p:nvSpPr>
        <p:spPr>
          <a:xfrm>
            <a:off x="457200" y="1600200"/>
            <a:ext cx="8229600" cy="4868333"/>
          </a:xfrm>
        </p:spPr>
        <p:txBody>
          <a:bodyPr>
            <a:normAutofit fontScale="92500"/>
          </a:bodyPr>
          <a:lstStyle/>
          <a:p>
            <a:r>
              <a:rPr lang="en-US" sz="2800" dirty="0" smtClean="0"/>
              <a:t>Don’t </a:t>
            </a:r>
            <a:r>
              <a:rPr lang="en-US" sz="2800" dirty="0"/>
              <a:t>pass weak </a:t>
            </a:r>
            <a:r>
              <a:rPr lang="en-US" sz="2800" dirty="0" smtClean="0"/>
              <a:t>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smtClean="0"/>
              <a:t>(ground)</a:t>
            </a:r>
            <a:endParaRPr lang="en-US" sz="2400" dirty="0"/>
          </a:p>
          <a:p>
            <a:pPr lvl="1"/>
            <a:r>
              <a:rPr lang="en-US" sz="2400" dirty="0"/>
              <a:t>Use N-type transistors only to pass 0’s </a:t>
            </a:r>
            <a:r>
              <a:rPr lang="en-US" sz="2400" dirty="0" smtClean="0"/>
              <a:t>(N for negative</a:t>
            </a:r>
            <a:r>
              <a:rPr lang="en-US" sz="2400" dirty="0"/>
              <a:t>)</a:t>
            </a:r>
          </a:p>
          <a:p>
            <a:pPr lvl="1"/>
            <a:r>
              <a:rPr lang="en-US" sz="2400" dirty="0" smtClean="0"/>
              <a:t>Converse </a:t>
            </a:r>
            <a:r>
              <a:rPr lang="en-US" sz="2400" dirty="0"/>
              <a:t>for P-type </a:t>
            </a:r>
            <a:r>
              <a:rPr lang="en-US" sz="2400" dirty="0" smtClean="0"/>
              <a:t>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smtClean="0"/>
              <a:t>(P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err="1"/>
              <a:t>gnd</a:t>
            </a:r>
            <a:endParaRPr lang="en-US" sz="2400" dirty="0" smtClean="0"/>
          </a:p>
          <a:p>
            <a:r>
              <a:rPr lang="en-US" sz="2800" dirty="0" smtClean="0"/>
              <a:t>Never create a path from </a:t>
            </a:r>
            <a:r>
              <a:rPr lang="en-US" sz="2800" dirty="0" err="1" smtClean="0"/>
              <a:t>V</a:t>
            </a:r>
            <a:r>
              <a:rPr lang="en-US" sz="2800" baseline="-25000" dirty="0" err="1" smtClean="0"/>
              <a:t>dd</a:t>
            </a:r>
            <a:r>
              <a:rPr lang="en-US" sz="2800" dirty="0" smtClean="0"/>
              <a:t> to </a:t>
            </a:r>
            <a:r>
              <a:rPr lang="en-US" sz="2800" dirty="0" err="1" smtClean="0"/>
              <a:t>gnd</a:t>
            </a:r>
            <a:r>
              <a:rPr lang="en-US" sz="2800" dirty="0" smtClean="0"/>
              <a:t> (ground)</a:t>
            </a:r>
          </a:p>
        </p:txBody>
      </p:sp>
      <p:sp>
        <p:nvSpPr>
          <p:cNvPr id="5" name="Date Placeholder 4"/>
          <p:cNvSpPr>
            <a:spLocks noGrp="1"/>
          </p:cNvSpPr>
          <p:nvPr>
            <p:ph type="dt" sz="half" idx="10"/>
          </p:nvPr>
        </p:nvSpPr>
        <p:spPr/>
        <p:txBody>
          <a:bodyPr/>
          <a:lstStyle/>
          <a:p>
            <a:fld id="{47835B12-696E-1241-BA4A-9A80CE0D0428}" type="datetime1">
              <a:rPr lang="en-US" smtClean="0"/>
              <a:pPr/>
              <a:t>10/29/13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p:txBody>
          <a:bodyPr>
            <a:normAutofit/>
          </a:bodyPr>
          <a:lstStyle/>
          <a:p>
            <a:endParaRPr lang="en-US" dirty="0"/>
          </a:p>
        </p:txBody>
      </p:sp>
      <p:sp>
        <p:nvSpPr>
          <p:cNvPr id="4" name="Date Placeholder 3"/>
          <p:cNvSpPr>
            <a:spLocks noGrp="1"/>
          </p:cNvSpPr>
          <p:nvPr>
            <p:ph type="dt" sz="half" idx="10"/>
          </p:nvPr>
        </p:nvSpPr>
        <p:spPr/>
        <p:txBody>
          <a:bodyPr/>
          <a:lstStyle/>
          <a:p>
            <a:fld id="{56736CAF-2EBE-204E-8477-714DC45B4737}"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t>Gates and Truth Tables for Circuits</a:t>
            </a:r>
          </a:p>
          <a:p>
            <a:pPr eaLnBrk="1" hangingPunct="1"/>
            <a:r>
              <a:rPr lang="en-US" dirty="0" smtClean="0">
                <a:solidFill>
                  <a:srgbClr val="BFBFBF"/>
                </a:solidFill>
              </a:rPr>
              <a:t>Boolean Algebra</a:t>
            </a:r>
          </a:p>
          <a:p>
            <a:pPr eaLnBrk="1" hangingPunct="1"/>
            <a:r>
              <a:rPr lang="en-US" dirty="0" err="1" smtClean="0">
                <a:solidFill>
                  <a:srgbClr val="BFBFBF"/>
                </a:solidFill>
              </a:rPr>
              <a:t>Logisim</a:t>
            </a:r>
            <a:endParaRPr lang="en-US" dirty="0" smtClean="0">
              <a:solidFill>
                <a:srgbClr val="BFBFBF"/>
              </a:solidFill>
            </a:endParaRPr>
          </a:p>
          <a:p>
            <a:pPr eaLnBrk="1" hangingPunct="1"/>
            <a:r>
              <a:rPr lang="en-US" dirty="0" smtClean="0">
                <a:solidFill>
                  <a:srgbClr val="BFBFBF"/>
                </a:solidFill>
              </a:rPr>
              <a:t>State Machines</a:t>
            </a: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16</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1304019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474133" y="0"/>
            <a:ext cx="8229600" cy="1143000"/>
          </a:xfrm>
        </p:spPr>
        <p:txBody>
          <a:bodyPr/>
          <a:lstStyle/>
          <a:p>
            <a:pPr eaLnBrk="1" hangingPunct="1"/>
            <a:r>
              <a:rPr lang="en-US" dirty="0"/>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F38554E3-6017-9F4B-BF66-9ECC5B438389}" type="datetime1">
              <a:rPr lang="en-US" smtClean="0"/>
              <a:pPr>
                <a:defRPr/>
              </a:pPr>
              <a:t>10/29/13</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17</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closed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opens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open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closes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247543" y="5350934"/>
            <a:ext cx="3896457" cy="461665"/>
          </a:xfrm>
          <a:prstGeom prst="rect">
            <a:avLst/>
          </a:prstGeom>
          <a:noFill/>
        </p:spPr>
        <p:txBody>
          <a:bodyPr wrap="none" rtlCol="0">
            <a:spAutoFit/>
          </a:bodyPr>
          <a:lstStyle/>
          <a:p>
            <a:r>
              <a:rPr lang="en-US" sz="2400" dirty="0" smtClean="0"/>
              <a:t>Called an </a:t>
            </a:r>
            <a:r>
              <a:rPr lang="en-US" sz="2400" i="1" dirty="0" err="1" smtClean="0">
                <a:solidFill>
                  <a:srgbClr val="0000FF"/>
                </a:solidFill>
              </a:rPr>
              <a:t>invertor</a:t>
            </a:r>
            <a:r>
              <a:rPr lang="en-US" sz="2400" i="1" dirty="0" smtClean="0">
                <a:solidFill>
                  <a:srgbClr val="0000FF"/>
                </a:solidFill>
              </a:rPr>
              <a:t> </a:t>
            </a:r>
            <a:r>
              <a:rPr lang="en-US" sz="2400" dirty="0" smtClean="0"/>
              <a:t>or </a:t>
            </a:r>
            <a:r>
              <a:rPr lang="en-US" sz="2400" i="1" dirty="0" smtClean="0">
                <a:solidFill>
                  <a:srgbClr val="0000FF"/>
                </a:solidFill>
              </a:rPr>
              <a:t>not gate</a:t>
            </a:r>
            <a:endParaRPr lang="en-US" sz="2400" i="1" dirty="0">
              <a:solidFill>
                <a:srgbClr val="0000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br>
              <a:rPr lang="en-US" dirty="0" smtClean="0">
                <a:solidFill>
                  <a:srgbClr val="000000"/>
                </a:solidFill>
                <a:latin typeface="Comic Sans MS" charset="0"/>
              </a:rPr>
            </a:b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227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p:txBody>
          <a:bodyPr/>
          <a:lstStyle/>
          <a:p>
            <a:pPr eaLnBrk="1" hangingPunct="1"/>
            <a:r>
              <a:rPr lang="en-US"/>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ED2DE193-6F7F-5141-AFE0-199F2F6EA56A}" type="datetime1">
              <a:rPr lang="en-US" smtClean="0"/>
              <a:pPr>
                <a:defRPr/>
              </a:pPr>
              <a:t>10/29/13</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18</a:t>
            </a:fld>
            <a:endParaRPr lang="en-US"/>
          </a:p>
        </p:txBody>
      </p:sp>
      <p:sp>
        <p:nvSpPr>
          <p:cNvPr id="39" name="Rectangle 30"/>
          <p:cNvSpPr>
            <a:spLocks noChangeArrowheads="1"/>
          </p:cNvSpPr>
          <p:nvPr/>
        </p:nvSpPr>
        <p:spPr bwMode="auto">
          <a:xfrm>
            <a:off x="474133" y="1258889"/>
            <a:ext cx="4216400"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&lt;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1" name="TextBox 40"/>
          <p:cNvSpPr txBox="1"/>
          <p:nvPr/>
        </p:nvSpPr>
        <p:spPr>
          <a:xfrm>
            <a:off x="5960533" y="5858934"/>
            <a:ext cx="2980942" cy="369332"/>
          </a:xfrm>
          <a:prstGeom prst="rect">
            <a:avLst/>
          </a:prstGeom>
          <a:noFill/>
        </p:spPr>
        <p:txBody>
          <a:bodyPr wrap="none" rtlCol="0">
            <a:spAutoFit/>
          </a:bodyPr>
          <a:lstStyle/>
          <a:p>
            <a:r>
              <a:rPr lang="en-US" dirty="0" smtClean="0"/>
              <a:t>Called an </a:t>
            </a:r>
            <a:r>
              <a:rPr lang="en-US" i="1" dirty="0" err="1" smtClean="0">
                <a:solidFill>
                  <a:srgbClr val="0000FF"/>
                </a:solidFill>
              </a:rPr>
              <a:t>invertor</a:t>
            </a:r>
            <a:r>
              <a:rPr lang="en-US" i="1" dirty="0" smtClean="0">
                <a:solidFill>
                  <a:srgbClr val="0000FF"/>
                </a:solidFill>
              </a:rPr>
              <a:t> </a:t>
            </a:r>
            <a:r>
              <a:rPr lang="en-US" dirty="0" smtClean="0"/>
              <a:t>or </a:t>
            </a:r>
            <a:r>
              <a:rPr lang="en-US" i="1" dirty="0" smtClean="0">
                <a:solidFill>
                  <a:srgbClr val="0000FF"/>
                </a:solidFill>
              </a:rPr>
              <a:t>not gate</a:t>
            </a:r>
            <a:endParaRPr lang="en-US"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 ½ C V</a:t>
            </a:r>
            <a:r>
              <a:rPr lang="en-US" baseline="30000" dirty="0" smtClean="0"/>
              <a:t>2</a:t>
            </a:r>
            <a:r>
              <a:rPr lang="en-US" dirty="0" smtClean="0"/>
              <a:t> </a:t>
            </a:r>
            <a:r>
              <a:rPr lang="en-US" dirty="0" err="1" smtClean="0"/>
              <a:t>f</a:t>
            </a:r>
            <a:endParaRPr lang="en-US" dirty="0"/>
          </a:p>
        </p:txBody>
      </p:sp>
      <p:sp>
        <p:nvSpPr>
          <p:cNvPr id="3" name="Content Placeholder 2"/>
          <p:cNvSpPr>
            <a:spLocks noGrp="1"/>
          </p:cNvSpPr>
          <p:nvPr>
            <p:ph idx="1"/>
          </p:nvPr>
        </p:nvSpPr>
        <p:spPr/>
        <p:txBody>
          <a:bodyPr>
            <a:normAutofit/>
          </a:bodyPr>
          <a:lstStyle/>
          <a:p>
            <a:r>
              <a:rPr lang="en-US" dirty="0" smtClean="0"/>
              <a:t>Dynamic Energy (when switching) is proportional to Capacitance * Voltage</a:t>
            </a:r>
            <a:r>
              <a:rPr lang="en-US" baseline="30000" dirty="0" smtClean="0"/>
              <a:t>2</a:t>
            </a:r>
            <a:r>
              <a:rPr lang="en-US" dirty="0" smtClean="0"/>
              <a:t> </a:t>
            </a:r>
          </a:p>
          <a:p>
            <a:r>
              <a:rPr lang="en-US" dirty="0" smtClean="0"/>
              <a:t>Since pulse is 0 -&gt; 1 -&gt; 0 or 1 -&gt; 0 -&gt; 1, </a:t>
            </a:r>
            <a:br>
              <a:rPr lang="en-US" dirty="0" smtClean="0"/>
            </a:br>
            <a:r>
              <a:rPr lang="en-US" dirty="0" smtClean="0"/>
              <a:t>Energy of a single transition is proportional to </a:t>
            </a:r>
            <a:br>
              <a:rPr lang="en-US" dirty="0" smtClean="0"/>
            </a:br>
            <a:r>
              <a:rPr lang="en-US" dirty="0" smtClean="0"/>
              <a:t>½ *Capacitance * Voltage</a:t>
            </a:r>
            <a:r>
              <a:rPr lang="en-US" baseline="30000" dirty="0" smtClean="0"/>
              <a:t>2</a:t>
            </a:r>
            <a:r>
              <a:rPr lang="en-US" dirty="0" smtClean="0"/>
              <a:t> </a:t>
            </a:r>
          </a:p>
          <a:p>
            <a:r>
              <a:rPr lang="en-US" dirty="0" smtClean="0"/>
              <a:t>Power is just energy per transition times frequency of transitions: proportional to</a:t>
            </a:r>
            <a:br>
              <a:rPr lang="en-US" dirty="0" smtClean="0"/>
            </a:br>
            <a:r>
              <a:rPr lang="en-US" dirty="0" smtClean="0"/>
              <a:t> ½ * Capacitance * Voltage</a:t>
            </a:r>
            <a:r>
              <a:rPr lang="en-US" baseline="30000" dirty="0" smtClean="0"/>
              <a:t>2</a:t>
            </a:r>
            <a:r>
              <a:rPr lang="en-US" dirty="0" smtClean="0"/>
              <a:t> * Frequency</a:t>
            </a:r>
          </a:p>
        </p:txBody>
      </p:sp>
      <p:sp>
        <p:nvSpPr>
          <p:cNvPr id="4" name="Date Placeholder 3"/>
          <p:cNvSpPr>
            <a:spLocks noGrp="1"/>
          </p:cNvSpPr>
          <p:nvPr>
            <p:ph type="dt" sz="half" idx="10"/>
          </p:nvPr>
        </p:nvSpPr>
        <p:spPr/>
        <p:txBody>
          <a:bodyPr/>
          <a:lstStyle/>
          <a:p>
            <a:fld id="{B21AEBD4-6614-C14A-9EE1-EDD3C4734B1F}" type="datetime1">
              <a:rPr lang="en-US" smtClean="0"/>
              <a:pPr/>
              <a:t>10/29/13</a:t>
            </a:fld>
            <a:endParaRPr lang="en-US"/>
          </a:p>
        </p:txBody>
      </p:sp>
      <p:sp>
        <p:nvSpPr>
          <p:cNvPr id="5" name="Footer Placeholder 4"/>
          <p:cNvSpPr>
            <a:spLocks noGrp="1"/>
          </p:cNvSpPr>
          <p:nvPr>
            <p:ph type="ftr" sz="quarter" idx="11"/>
          </p:nvPr>
        </p:nvSpPr>
        <p:spPr/>
        <p:txBody>
          <a:bodyPr/>
          <a:lstStyle/>
          <a:p>
            <a:r>
              <a:rPr lang="en-US" dirty="0" smtClean="0"/>
              <a:t>Fall 2013 --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DADDD73F-73BE-D345-BF1C-175E6F63A3F8}" type="datetime1">
              <a:rPr lang="en-US" smtClean="0"/>
              <a:pPr/>
              <a:t>10/29/13</a:t>
            </a:fld>
            <a:endParaRPr lang="en-US"/>
          </a:p>
        </p:txBody>
      </p:sp>
      <p:sp>
        <p:nvSpPr>
          <p:cNvPr id="46" name="Footer Placeholder 45"/>
          <p:cNvSpPr>
            <a:spLocks noGrp="1"/>
          </p:cNvSpPr>
          <p:nvPr>
            <p:ph type="ftr" sz="quarter" idx="11"/>
          </p:nvPr>
        </p:nvSpPr>
        <p:spPr/>
        <p:txBody>
          <a:bodyPr/>
          <a:lstStyle/>
          <a:p>
            <a:r>
              <a:rPr lang="en-US" dirty="0" smtClean="0"/>
              <a:t>Fall 2013 -- Lecture #17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2</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53640"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3" name="Group 91"/>
          <p:cNvGrpSpPr/>
          <p:nvPr/>
        </p:nvGrpSpPr>
        <p:grpSpPr>
          <a:xfrm>
            <a:off x="0" y="5486401"/>
            <a:ext cx="9517119" cy="1371598"/>
            <a:chOff x="0" y="4724401"/>
            <a:chExt cx="9517119" cy="1371598"/>
          </a:xfrm>
        </p:grpSpPr>
        <p:grpSp>
          <p:nvGrpSpPr>
            <p:cNvPr id="64" name="Group 64"/>
            <p:cNvGrpSpPr/>
            <p:nvPr/>
          </p:nvGrpSpPr>
          <p:grpSpPr>
            <a:xfrm>
              <a:off x="5317067" y="4741332"/>
              <a:ext cx="4200052" cy="1354667"/>
              <a:chOff x="1864861" y="2478375"/>
              <a:chExt cx="9231735" cy="982560"/>
            </a:xfrm>
          </p:grpSpPr>
          <p:sp>
            <p:nvSpPr>
              <p:cNvPr id="66" name="Rectangle 65"/>
              <p:cNvSpPr/>
              <p:nvPr/>
            </p:nvSpPr>
            <p:spPr>
              <a:xfrm>
                <a:off x="1864861" y="2846835"/>
                <a:ext cx="8411618" cy="6141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7894428" y="2478375"/>
                <a:ext cx="3202168" cy="267882"/>
              </a:xfrm>
              <a:prstGeom prst="rect">
                <a:avLst/>
              </a:prstGeom>
              <a:noFill/>
            </p:spPr>
            <p:txBody>
              <a:bodyPr wrap="square" rtlCol="0">
                <a:spAutoFit/>
              </a:bodyPr>
              <a:lstStyle/>
              <a:p>
                <a:r>
                  <a:rPr lang="en-US" dirty="0" smtClean="0">
                    <a:solidFill>
                      <a:srgbClr val="FF0000"/>
                    </a:solidFill>
                  </a:rPr>
                  <a:t>Today</a:t>
                </a:r>
                <a:endParaRPr lang="en-US" dirty="0">
                  <a:solidFill>
                    <a:srgbClr val="FF0000"/>
                  </a:solidFill>
                </a:endParaRPr>
              </a:p>
            </p:txBody>
          </p:sp>
        </p:grpSp>
        <p:sp>
          <p:nvSpPr>
            <p:cNvPr id="65" name="Rectangle 64"/>
            <p:cNvSpPr/>
            <p:nvPr/>
          </p:nvSpPr>
          <p:spPr>
            <a:xfrm>
              <a:off x="0" y="4724401"/>
              <a:ext cx="3200400" cy="660399"/>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itle 70"/>
          <p:cNvSpPr>
            <a:spLocks noGrp="1"/>
          </p:cNvSpPr>
          <p:nvPr>
            <p:ph type="title"/>
          </p:nvPr>
        </p:nvSpPr>
        <p:spPr/>
        <p:txBody>
          <a:bodyPr/>
          <a:lstStyle/>
          <a:p>
            <a:r>
              <a:rPr lang="en-US" dirty="0" smtClean="0"/>
              <a:t>You are Here!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6867" name="Line 38"/>
          <p:cNvSpPr>
            <a:spLocks noChangeShapeType="1"/>
          </p:cNvSpPr>
          <p:nvPr/>
        </p:nvSpPr>
        <p:spPr bwMode="auto">
          <a:xfrm>
            <a:off x="5524500" y="4491035"/>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27913" y="4140197"/>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118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8389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791450" y="4063997"/>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451600" y="4640260"/>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562600" y="4652960"/>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0CBC562D-990A-4E44-B48A-079D2FC44E2B}" type="datetime1">
              <a:rPr lang="en-US" smtClean="0"/>
              <a:pPr>
                <a:defRPr/>
              </a:pPr>
              <a:t>10/29/13</a:t>
            </a:fld>
            <a:endParaRPr lang="en-US"/>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20</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31"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6867" name="Line 38"/>
          <p:cNvSpPr>
            <a:spLocks noChangeShapeType="1"/>
          </p:cNvSpPr>
          <p:nvPr/>
        </p:nvSpPr>
        <p:spPr bwMode="auto">
          <a:xfrm>
            <a:off x="4999568" y="44751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3869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3140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grpSp>
        <p:nvGrpSpPr>
          <p:cNvPr id="2" name="Group 47"/>
          <p:cNvGrpSpPr>
            <a:grpSpLocks/>
          </p:cNvGrpSpPr>
          <p:nvPr/>
        </p:nvGrpSpPr>
        <p:grpSpPr bwMode="auto">
          <a:xfrm>
            <a:off x="5943601" y="4759851"/>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3" name="Group 52"/>
          <p:cNvGrpSpPr>
            <a:grpSpLocks/>
          </p:cNvGrpSpPr>
          <p:nvPr/>
        </p:nvGrpSpPr>
        <p:grpSpPr bwMode="auto">
          <a:xfrm>
            <a:off x="5054601" y="4772551"/>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normAutofit fontScale="90000"/>
          </a:bodyPr>
          <a:lstStyle/>
          <a:p>
            <a:pPr eaLnBrk="1" hangingPunct="1"/>
            <a:r>
              <a:rPr lang="en-US" dirty="0"/>
              <a:t>Two Input </a:t>
            </a:r>
            <a:r>
              <a:rPr lang="en-US" dirty="0" smtClean="0"/>
              <a:t>Networks: Peer Instruction</a:t>
            </a:r>
            <a:endParaRPr lang="en-US" dirty="0"/>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ABA8BF0F-00EC-1942-AF94-B669A94A23B5}" type="datetime1">
              <a:rPr lang="en-US" smtClean="0"/>
              <a:pPr>
                <a:defRPr/>
              </a:pPr>
              <a:t>10/29/13</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21</a:t>
            </a:fld>
            <a:endParaRPr lang="en-US" dirty="0"/>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0"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45" name="Group 47"/>
          <p:cNvGrpSpPr>
            <a:grpSpLocks/>
          </p:cNvGrpSpPr>
          <p:nvPr/>
        </p:nvGrpSpPr>
        <p:grpSpPr bwMode="auto">
          <a:xfrm>
            <a:off x="8242300" y="4692118"/>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36868" name="Line 39"/>
          <p:cNvSpPr>
            <a:spLocks noChangeShapeType="1"/>
          </p:cNvSpPr>
          <p:nvPr/>
        </p:nvSpPr>
        <p:spPr bwMode="auto">
          <a:xfrm>
            <a:off x="6902981" y="41243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71" name="Rectangle 42"/>
          <p:cNvSpPr>
            <a:spLocks noChangeArrowheads="1"/>
          </p:cNvSpPr>
          <p:nvPr/>
        </p:nvSpPr>
        <p:spPr bwMode="auto">
          <a:xfrm>
            <a:off x="7266518" y="40481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sp>
        <p:nvSpPr>
          <p:cNvPr id="154" name="Rectangle 43"/>
          <p:cNvSpPr>
            <a:spLocks noChangeArrowheads="1"/>
          </p:cNvSpPr>
          <p:nvPr/>
        </p:nvSpPr>
        <p:spPr bwMode="auto">
          <a:xfrm>
            <a:off x="7073901" y="477678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0</a:t>
            </a:r>
            <a:r>
              <a:rPr lang="en-US" dirty="0" smtClean="0">
                <a:solidFill>
                  <a:srgbClr val="000000"/>
                </a:solidFill>
                <a:latin typeface="Comic Sans MS" charset="0"/>
              </a:rPr>
              <a:t>  </a:t>
            </a:r>
            <a:r>
              <a:rPr lang="en-US" dirty="0" smtClean="0">
                <a:solidFill>
                  <a:srgbClr val="FF6FCF"/>
                </a:solidFill>
                <a:latin typeface="Comic Sans MS" charset="0"/>
              </a:rPr>
              <a:t>3</a:t>
            </a:r>
            <a:r>
              <a:rPr lang="en-US" dirty="0" smtClean="0">
                <a:solidFill>
                  <a:srgbClr val="008000"/>
                </a:solidFill>
                <a:latin typeface="Comic Sans MS" charset="0"/>
              </a:rPr>
              <a:t>  </a:t>
            </a:r>
            <a:r>
              <a:rPr lang="en-US" b="1" dirty="0" smtClean="0">
                <a:ln>
                  <a:solidFill>
                    <a:schemeClr val="tx1"/>
                  </a:solidFill>
                </a:ln>
                <a:solidFill>
                  <a:srgbClr val="FFFF00"/>
                </a:solidFill>
              </a:rPr>
              <a:t>3</a:t>
            </a:r>
            <a:endParaRPr lang="en-US" b="1" dirty="0">
              <a:ln>
                <a:solidFill>
                  <a:schemeClr val="tx1"/>
                </a:solidFill>
              </a:ln>
              <a:solidFill>
                <a:srgbClr val="FFFF00"/>
              </a:solidFill>
            </a:endParaRPr>
          </a:p>
        </p:txBody>
      </p:sp>
      <p:sp>
        <p:nvSpPr>
          <p:cNvPr id="155" name="Rectangle 44"/>
          <p:cNvSpPr>
            <a:spLocks noChangeArrowheads="1"/>
          </p:cNvSpPr>
          <p:nvPr/>
        </p:nvSpPr>
        <p:spPr bwMode="auto">
          <a:xfrm>
            <a:off x="7086425" y="525326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b="1" dirty="0" smtClean="0">
                <a:ln>
                  <a:solidFill>
                    <a:schemeClr val="tx1"/>
                  </a:solidFill>
                </a:ln>
                <a:solidFill>
                  <a:srgbClr val="FFFF00"/>
                </a:solidFill>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7086425" y="5679587"/>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7086425" y="609337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3</a:t>
            </a:r>
            <a:r>
              <a:rPr lang="en-US" dirty="0" smtClean="0">
                <a:solidFill>
                  <a:srgbClr val="000000"/>
                </a:solidFill>
                <a:latin typeface="Comic Sans MS" charset="0"/>
              </a:rPr>
              <a:t>  </a:t>
            </a:r>
            <a:r>
              <a:rPr lang="en-US" dirty="0" smtClean="0">
                <a:solidFill>
                  <a:srgbClr val="008000"/>
                </a:solidFill>
                <a:latin typeface="Comic Sans MS" charset="0"/>
              </a:rPr>
              <a:t>3</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8" name="Rectangle 43"/>
          <p:cNvSpPr>
            <a:spLocks noChangeArrowheads="1"/>
          </p:cNvSpPr>
          <p:nvPr/>
        </p:nvSpPr>
        <p:spPr bwMode="auto">
          <a:xfrm>
            <a:off x="7023101" y="4455049"/>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chemeClr val="accent6"/>
                </a:solidFill>
              </a:rPr>
              <a:t>A</a:t>
            </a:r>
            <a:r>
              <a:rPr lang="en-US" dirty="0" smtClean="0">
                <a:solidFill>
                  <a:srgbClr val="000000"/>
                </a:solidFill>
                <a:latin typeface="Comic Sans MS" charset="0"/>
              </a:rPr>
              <a:t>  </a:t>
            </a:r>
            <a:r>
              <a:rPr lang="en-US" b="1" dirty="0" smtClean="0">
                <a:solidFill>
                  <a:srgbClr val="008000"/>
                </a:solidFill>
              </a:rPr>
              <a:t>B</a:t>
            </a:r>
            <a:r>
              <a:rPr lang="en-US" dirty="0" smtClean="0">
                <a:solidFill>
                  <a:srgbClr val="000000"/>
                </a:solidFill>
                <a:latin typeface="Comic Sans MS" charset="0"/>
              </a:rPr>
              <a:t>  </a:t>
            </a:r>
            <a:r>
              <a:rPr lang="en-US" b="1" dirty="0" smtClean="0">
                <a:solidFill>
                  <a:srgbClr val="FF6FCF"/>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7027333"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298267"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569201"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840135"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36867" name="Line 38"/>
          <p:cNvSpPr>
            <a:spLocks noChangeShapeType="1"/>
          </p:cNvSpPr>
          <p:nvPr/>
        </p:nvSpPr>
        <p:spPr bwMode="auto">
          <a:xfrm>
            <a:off x="5592234" y="46275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95647" y="42767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795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9066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859184" y="42005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519334" y="4776785"/>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630334" y="4789485"/>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E35C6B89-1CC8-474D-BF61-0F1BA0CD6134}" type="datetime1">
              <a:rPr lang="en-US" smtClean="0"/>
              <a:pPr>
                <a:defRPr/>
              </a:pPr>
              <a:t>10/29/13</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22</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5" name="Group 47"/>
          <p:cNvGrpSpPr>
            <a:grpSpLocks/>
          </p:cNvGrpSpPr>
          <p:nvPr/>
        </p:nvGrpSpPr>
        <p:grpSpPr bwMode="auto">
          <a:xfrm>
            <a:off x="7552267" y="4759850"/>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3 </a:t>
              </a:r>
              <a:r>
                <a:rPr lang="en-US" dirty="0">
                  <a:solidFill>
                    <a:srgbClr val="FF6FCF"/>
                  </a:solidFill>
                  <a:latin typeface="Comic Sans MS" charset="0"/>
                </a:rPr>
                <a:t>volts</a:t>
              </a: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FF6FCF"/>
                  </a:solidFill>
                  <a:latin typeface="Comic Sans MS" charset="0"/>
                </a:rPr>
                <a:t>0 volts</a:t>
              </a: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6FCF"/>
                  </a:solidFill>
                  <a:latin typeface="Comic Sans MS" charset="0"/>
                </a:rPr>
                <a:t>0 </a:t>
              </a:r>
              <a:r>
                <a:rPr lang="en-US" dirty="0">
                  <a:solidFill>
                    <a:srgbClr val="FF6FCF"/>
                  </a:solidFill>
                  <a:latin typeface="Comic Sans MS" charset="0"/>
                </a:rPr>
                <a:t>volts</a:t>
              </a: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152" name="TextBox 151"/>
          <p:cNvSpPr txBox="1"/>
          <p:nvPr/>
        </p:nvSpPr>
        <p:spPr>
          <a:xfrm>
            <a:off x="3522133" y="4233334"/>
            <a:ext cx="1930401"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NOR gate (NOT OR)</a:t>
            </a:r>
            <a:endParaRPr lang="en-US" i="1" dirty="0">
              <a:solidFill>
                <a:srgbClr val="0000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43971"/>
            <a:ext cx="4148138" cy="1143000"/>
          </a:xfrm>
        </p:spPr>
        <p:txBody>
          <a:bodyPr>
            <a:normAutofit fontScale="90000"/>
          </a:bodyPr>
          <a:lstStyle/>
          <a:p>
            <a:r>
              <a:rPr lang="en-US" dirty="0" smtClean="0"/>
              <a:t>Truth Tables</a:t>
            </a:r>
            <a:br>
              <a:rPr lang="en-US" dirty="0" smtClean="0"/>
            </a:br>
            <a:r>
              <a:rPr lang="en-US" dirty="0" smtClean="0"/>
              <a:t>List outputs for all possible inputs</a:t>
            </a:r>
          </a:p>
        </p:txBody>
      </p:sp>
      <p:sp>
        <p:nvSpPr>
          <p:cNvPr id="6" name="Date Placeholder 5"/>
          <p:cNvSpPr>
            <a:spLocks noGrp="1"/>
          </p:cNvSpPr>
          <p:nvPr>
            <p:ph type="dt" sz="quarter" idx="10"/>
          </p:nvPr>
        </p:nvSpPr>
        <p:spPr/>
        <p:txBody>
          <a:bodyPr/>
          <a:lstStyle/>
          <a:p>
            <a:pPr>
              <a:defRPr/>
            </a:pPr>
            <a:fld id="{1FB080D5-CF70-6843-8790-FE7572B5C5D8}" type="datetime1">
              <a:rPr lang="en-US" smtClean="0"/>
              <a:pPr>
                <a:defRPr/>
              </a:pPr>
              <a:t>10/29/13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23</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fld id="{21344050-FFEB-3444-89E5-E37A8DB71EB6}" type="datetime1">
              <a:rPr lang="en-US" smtClean="0"/>
              <a:pPr>
                <a:defRPr/>
              </a:pPr>
              <a:t>10/29/13</a:t>
            </a:fld>
            <a:endParaRPr lang="en-US"/>
          </a:p>
        </p:txBody>
      </p:sp>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24</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6" name="Date Placeholder 5"/>
          <p:cNvSpPr>
            <a:spLocks noGrp="1"/>
          </p:cNvSpPr>
          <p:nvPr>
            <p:ph type="dt" sz="quarter" idx="10"/>
          </p:nvPr>
        </p:nvSpPr>
        <p:spPr/>
        <p:txBody>
          <a:bodyPr/>
          <a:lstStyle/>
          <a:p>
            <a:pPr>
              <a:defRPr/>
            </a:pPr>
            <a:fld id="{8528891B-528B-D94B-9232-184C02C0AF5C}" type="datetime1">
              <a:rPr lang="en-US" smtClean="0"/>
              <a:pPr>
                <a:defRPr/>
              </a:pPr>
              <a:t>10/29/13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25</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5" name="Date Placeholder 4"/>
          <p:cNvSpPr>
            <a:spLocks noGrp="1"/>
          </p:cNvSpPr>
          <p:nvPr>
            <p:ph type="dt" sz="quarter" idx="10"/>
          </p:nvPr>
        </p:nvSpPr>
        <p:spPr/>
        <p:txBody>
          <a:bodyPr/>
          <a:lstStyle/>
          <a:p>
            <a:pPr>
              <a:defRPr/>
            </a:pPr>
            <a:fld id="{9569C748-5CC5-D54A-AD9A-4D92ED099126}" type="datetime1">
              <a:rPr lang="en-US" smtClean="0"/>
              <a:pPr>
                <a:defRPr/>
              </a:pPr>
              <a:t>10/29/13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26</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4" name="Date Placeholder 3"/>
          <p:cNvSpPr>
            <a:spLocks noGrp="1"/>
          </p:cNvSpPr>
          <p:nvPr>
            <p:ph type="dt" sz="quarter" idx="10"/>
          </p:nvPr>
        </p:nvSpPr>
        <p:spPr/>
        <p:txBody>
          <a:bodyPr/>
          <a:lstStyle/>
          <a:p>
            <a:pPr>
              <a:defRPr/>
            </a:pPr>
            <a:fld id="{5F85AE38-9C4F-6B4F-B73F-36DD2D87E053}" type="datetime1">
              <a:rPr lang="en-US" smtClean="0"/>
              <a:pPr>
                <a:defRPr/>
              </a:pPr>
              <a:t>10/29/13</a:t>
            </a:fld>
            <a:endParaRPr lang="en-US" dirty="0"/>
          </a:p>
        </p:txBody>
      </p:sp>
      <p:sp>
        <p:nvSpPr>
          <p:cNvPr id="6" name="Footer Placeholder 5"/>
          <p:cNvSpPr>
            <a:spLocks noGrp="1"/>
          </p:cNvSpPr>
          <p:nvPr>
            <p:ph type="ftr" sz="quarter" idx="11"/>
          </p:nvPr>
        </p:nvSpPr>
        <p:spPr/>
        <p:txBody>
          <a:bodyPr/>
          <a:lstStyle/>
          <a:p>
            <a:pPr>
              <a:defRPr/>
            </a:pPr>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27</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dirty="0" smtClean="0"/>
              <a:t>Fall 2013 -- Lecture #17</a:t>
            </a:r>
            <a:endParaRPr lang="en-US" dirty="0"/>
          </a:p>
        </p:txBody>
      </p:sp>
      <p:pic>
        <p:nvPicPr>
          <p:cNvPr id="39939" name="Picture 9"/>
          <p:cNvPicPr>
            <a:picLocks noChangeArrowheads="1"/>
          </p:cNvPicPr>
          <p:nvPr/>
        </p:nvPicPr>
        <p:blipFill>
          <a:blip r:embed="rId3"/>
          <a:srcRect/>
          <a:stretch>
            <a:fillRect/>
          </a:stretch>
        </p:blipFill>
        <p:spPr bwMode="auto">
          <a:xfrm>
            <a:off x="1803400" y="4340225"/>
            <a:ext cx="690563" cy="301625"/>
          </a:xfrm>
          <a:prstGeom prst="rect">
            <a:avLst/>
          </a:prstGeom>
          <a:noFill/>
          <a:ln w="12700">
            <a:noFill/>
            <a:miter lim="800000"/>
            <a:headEnd/>
            <a:tailEnd/>
          </a:ln>
        </p:spPr>
      </p:pic>
      <p:pic>
        <p:nvPicPr>
          <p:cNvPr id="39940" name="Picture 10"/>
          <p:cNvPicPr>
            <a:picLocks noChangeArrowheads="1"/>
          </p:cNvPicPr>
          <p:nvPr/>
        </p:nvPicPr>
        <p:blipFill>
          <a:blip r:embed="rId4"/>
          <a:srcRect/>
          <a:stretch>
            <a:fillRect/>
          </a:stretch>
        </p:blipFill>
        <p:spPr bwMode="auto">
          <a:xfrm>
            <a:off x="1803400" y="5495925"/>
            <a:ext cx="690563" cy="276225"/>
          </a:xfrm>
          <a:prstGeom prst="rect">
            <a:avLst/>
          </a:prstGeom>
          <a:noFill/>
          <a:ln w="12700">
            <a:noFill/>
            <a:miter lim="800000"/>
            <a:headEnd/>
            <a:tailEnd/>
          </a:ln>
        </p:spPr>
      </p:pic>
      <p:pic>
        <p:nvPicPr>
          <p:cNvPr id="39941" name="Picture 11"/>
          <p:cNvPicPr>
            <a:picLocks noChangeArrowheads="1"/>
          </p:cNvPicPr>
          <p:nvPr/>
        </p:nvPicPr>
        <p:blipFill>
          <a:blip r:embed="rId5"/>
          <a:srcRect/>
          <a:stretch>
            <a:fillRect/>
          </a:stretch>
        </p:blipFill>
        <p:spPr bwMode="auto">
          <a:xfrm>
            <a:off x="3155950" y="4340225"/>
            <a:ext cx="750888" cy="301625"/>
          </a:xfrm>
          <a:prstGeom prst="rect">
            <a:avLst/>
          </a:prstGeom>
          <a:noFill/>
          <a:ln w="12700">
            <a:noFill/>
            <a:miter lim="800000"/>
            <a:headEnd/>
            <a:tailEnd/>
          </a:ln>
        </p:spPr>
      </p:pic>
      <p:pic>
        <p:nvPicPr>
          <p:cNvPr id="39942" name="Picture 12"/>
          <p:cNvPicPr>
            <a:picLocks noChangeArrowheads="1"/>
          </p:cNvPicPr>
          <p:nvPr/>
        </p:nvPicPr>
        <p:blipFill>
          <a:blip r:embed="rId6"/>
          <a:srcRect/>
          <a:stretch>
            <a:fillRect/>
          </a:stretch>
        </p:blipFill>
        <p:spPr bwMode="auto">
          <a:xfrm>
            <a:off x="3155950" y="5495925"/>
            <a:ext cx="750888" cy="276225"/>
          </a:xfrm>
          <a:prstGeom prst="rect">
            <a:avLst/>
          </a:prstGeom>
          <a:noFill/>
          <a:ln w="12700">
            <a:noFill/>
            <a:miter lim="800000"/>
            <a:headEnd/>
            <a:tailEnd/>
          </a:ln>
        </p:spPr>
      </p:pic>
      <p:pic>
        <p:nvPicPr>
          <p:cNvPr id="39943" name="Picture 13"/>
          <p:cNvPicPr>
            <a:picLocks noChangeArrowheads="1"/>
          </p:cNvPicPr>
          <p:nvPr/>
        </p:nvPicPr>
        <p:blipFill>
          <a:blip r:embed="rId7"/>
          <a:srcRect/>
          <a:stretch>
            <a:fillRect/>
          </a:stretch>
        </p:blipFill>
        <p:spPr bwMode="auto">
          <a:xfrm>
            <a:off x="1803400" y="3175000"/>
            <a:ext cx="438150" cy="249238"/>
          </a:xfrm>
          <a:prstGeom prst="rect">
            <a:avLst/>
          </a:prstGeom>
          <a:noFill/>
          <a:ln w="12700">
            <a:noFill/>
            <a:miter lim="800000"/>
            <a:headEnd/>
            <a:tailEnd/>
          </a:ln>
        </p:spPr>
      </p:pic>
      <p:pic>
        <p:nvPicPr>
          <p:cNvPr id="39944" name="Picture 14"/>
          <p:cNvPicPr>
            <a:picLocks noChangeArrowheads="1"/>
          </p:cNvPicPr>
          <p:nvPr/>
        </p:nvPicPr>
        <p:blipFill>
          <a:blip r:embed="rId8"/>
          <a:srcRect/>
          <a:stretch>
            <a:fillRect/>
          </a:stretch>
        </p:blipFill>
        <p:spPr bwMode="auto">
          <a:xfrm>
            <a:off x="3155950" y="3175000"/>
            <a:ext cx="501650" cy="249238"/>
          </a:xfrm>
          <a:prstGeom prst="rect">
            <a:avLst/>
          </a:prstGeom>
          <a:noFill/>
          <a:ln w="12700">
            <a:noFill/>
            <a:miter lim="800000"/>
            <a:headEnd/>
            <a:tailEnd/>
          </a:ln>
        </p:spPr>
      </p:pic>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51288"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64000"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a:t>Combinational Logic Symbols</a:t>
            </a:r>
          </a:p>
        </p:txBody>
      </p:sp>
      <p:sp>
        <p:nvSpPr>
          <p:cNvPr id="39949" name="Text Box 23"/>
          <p:cNvSpPr txBox="1">
            <a:spLocks noChangeArrowheads="1"/>
          </p:cNvSpPr>
          <p:nvPr/>
        </p:nvSpPr>
        <p:spPr bwMode="auto">
          <a:xfrm>
            <a:off x="2297113" y="313372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0" name="Text Box 24"/>
          <p:cNvSpPr txBox="1">
            <a:spLocks noChangeArrowheads="1"/>
          </p:cNvSpPr>
          <p:nvPr/>
        </p:nvSpPr>
        <p:spPr bwMode="auto">
          <a:xfrm>
            <a:off x="1489075" y="422275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1" name="Text Box 25"/>
          <p:cNvSpPr txBox="1">
            <a:spLocks noChangeArrowheads="1"/>
          </p:cNvSpPr>
          <p:nvPr/>
        </p:nvSpPr>
        <p:spPr bwMode="auto">
          <a:xfrm>
            <a:off x="1489075" y="443547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477963" y="3132138"/>
            <a:ext cx="29051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5" name="Text Box 29"/>
          <p:cNvSpPr txBox="1">
            <a:spLocks noChangeArrowheads="1"/>
          </p:cNvSpPr>
          <p:nvPr/>
        </p:nvSpPr>
        <p:spPr bwMode="auto">
          <a:xfrm>
            <a:off x="1485900" y="537210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6" name="Text Box 30"/>
          <p:cNvSpPr txBox="1">
            <a:spLocks noChangeArrowheads="1"/>
          </p:cNvSpPr>
          <p:nvPr/>
        </p:nvSpPr>
        <p:spPr bwMode="auto">
          <a:xfrm>
            <a:off x="1485900"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6164263" y="4302125"/>
            <a:ext cx="2603500" cy="1228725"/>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a:solidFill>
                  <a:srgbClr val="000000"/>
                </a:solidFill>
                <a:latin typeface="Calibri" charset="0"/>
              </a:rPr>
              <a:t>Easy to implement</a:t>
            </a:r>
            <a:br>
              <a:rPr lang="en-US">
                <a:solidFill>
                  <a:srgbClr val="000000"/>
                </a:solidFill>
                <a:latin typeface="Calibri" charset="0"/>
              </a:rPr>
            </a:br>
            <a:r>
              <a:rPr lang="en-US">
                <a:solidFill>
                  <a:srgbClr val="000000"/>
                </a:solidFill>
                <a:latin typeface="Calibri" charset="0"/>
              </a:rPr>
              <a:t>with CMOS transistors</a:t>
            </a:r>
            <a:br>
              <a:rPr lang="en-US">
                <a:solidFill>
                  <a:srgbClr val="000000"/>
                </a:solidFill>
                <a:latin typeface="Calibri" charset="0"/>
              </a:rPr>
            </a:br>
            <a:r>
              <a:rPr lang="en-US">
                <a:solidFill>
                  <a:srgbClr val="000000"/>
                </a:solidFill>
                <a:latin typeface="Calibri" charset="0"/>
              </a:rPr>
              <a:t>(the switches we have</a:t>
            </a:r>
            <a:br>
              <a:rPr lang="en-US">
                <a:solidFill>
                  <a:srgbClr val="000000"/>
                </a:solidFill>
                <a:latin typeface="Calibri" charset="0"/>
              </a:rPr>
            </a:br>
            <a:r>
              <a:rPr lang="en-US">
                <a:solidFill>
                  <a:srgbClr val="000000"/>
                </a:solidFill>
                <a:latin typeface="Calibri" charset="0"/>
              </a:rPr>
              <a:t>available and use most)</a:t>
            </a:r>
          </a:p>
        </p:txBody>
      </p:sp>
      <p:sp>
        <p:nvSpPr>
          <p:cNvPr id="24" name="Date Placeholder 23"/>
          <p:cNvSpPr>
            <a:spLocks noGrp="1"/>
          </p:cNvSpPr>
          <p:nvPr>
            <p:ph type="dt" sz="quarter" idx="10"/>
          </p:nvPr>
        </p:nvSpPr>
        <p:spPr/>
        <p:txBody>
          <a:bodyPr/>
          <a:lstStyle/>
          <a:p>
            <a:pPr>
              <a:defRPr/>
            </a:pPr>
            <a:fld id="{FE7E9D02-8EB4-5049-9AA1-84EC5BDCDCB4}" type="datetime1">
              <a:rPr lang="en-US" smtClean="0"/>
              <a:pPr>
                <a:defRPr/>
              </a:pPr>
              <a:t>10/29/13</a:t>
            </a:fld>
            <a:endParaRPr lang="en-US"/>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28</a:t>
            </a:fld>
            <a:endParaRPr lang="en-US"/>
          </a:p>
        </p:txBody>
      </p:sp>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a:t>Common combinational logic systems have standard symbols called logic gates</a:t>
            </a:r>
            <a:r>
              <a:rPr lang="en-US" sz="2000"/>
              <a:t/>
            </a:r>
            <a:br>
              <a:rPr lang="en-US" sz="2000"/>
            </a:br>
            <a:endParaRPr lang="en-US" sz="2000"/>
          </a:p>
          <a:p>
            <a:pPr lvl="1" eaLnBrk="1" hangingPunct="1">
              <a:lnSpc>
                <a:spcPct val="110000"/>
              </a:lnSpc>
            </a:pPr>
            <a:r>
              <a:rPr lang="en-US" sz="1800"/>
              <a:t>Buffer, NOT</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AND, NAND</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OR, NOR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rgbClr val="BFBFBF"/>
                </a:solidFill>
              </a:rPr>
              <a:t>Gates and Truth Tables for Circuits</a:t>
            </a:r>
          </a:p>
          <a:p>
            <a:pPr eaLnBrk="1" hangingPunct="1"/>
            <a:r>
              <a:rPr lang="en-US" dirty="0" smtClean="0"/>
              <a:t>Boolean Algebra</a:t>
            </a:r>
          </a:p>
          <a:p>
            <a:pPr eaLnBrk="1" hangingPunct="1"/>
            <a:r>
              <a:rPr lang="en-US" dirty="0" err="1" smtClean="0">
                <a:solidFill>
                  <a:srgbClr val="BFBFBF"/>
                </a:solidFill>
              </a:rPr>
              <a:t>Logisim</a:t>
            </a:r>
            <a:r>
              <a:rPr lang="en-US" dirty="0" smtClean="0">
                <a:solidFill>
                  <a:srgbClr val="BFBFBF"/>
                </a:solidFill>
              </a:rPr>
              <a:t> if there is time</a:t>
            </a:r>
          </a:p>
          <a:p>
            <a:pPr eaLnBrk="1" hangingPunct="1"/>
            <a:r>
              <a:rPr lang="en-US" dirty="0" smtClean="0">
                <a:solidFill>
                  <a:srgbClr val="BFBFBF"/>
                </a:solidFill>
              </a:rPr>
              <a:t>State Machines</a:t>
            </a:r>
          </a:p>
          <a:p>
            <a:pPr eaLnBrk="1" hangingPunct="1"/>
            <a:r>
              <a:rPr lang="en-US" dirty="0" smtClean="0">
                <a:solidFill>
                  <a:srgbClr val="BFBFBF"/>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29</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1304019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155656"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BFA79196-00A3-5547-A426-C08E8226931A}" type="datetime1">
              <a:rPr lang="en-US" smtClean="0"/>
              <a:pPr>
                <a:defRPr/>
              </a:pPr>
              <a:t>10/29/13</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en-US" dirty="0" smtClean="0"/>
              <a:t>Fall 2013 -- Lecture #17</a:t>
            </a:r>
            <a:endParaRPr lang="en-US" dirty="0"/>
          </a:p>
        </p:txBody>
      </p:sp>
      <p:sp>
        <p:nvSpPr>
          <p:cNvPr id="29" name="Rectangle 28"/>
          <p:cNvSpPr/>
          <p:nvPr/>
        </p:nvSpPr>
        <p:spPr>
          <a:xfrm>
            <a:off x="203200" y="4046538"/>
            <a:ext cx="6637339"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155652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4" name="Date Placeholder 3"/>
          <p:cNvSpPr>
            <a:spLocks noGrp="1"/>
          </p:cNvSpPr>
          <p:nvPr>
            <p:ph type="dt" sz="half" idx="10"/>
          </p:nvPr>
        </p:nvSpPr>
        <p:spPr/>
        <p:txBody>
          <a:bodyPr/>
          <a:lstStyle/>
          <a:p>
            <a:fld id="{CE7987C2-7360-144F-AF45-08CF54C6CDFC}"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dirty="0"/>
          </a:p>
        </p:txBody>
      </p:sp>
      <p:cxnSp>
        <p:nvCxnSpPr>
          <p:cNvPr id="14" name="Straight Connector 13"/>
          <p:cNvCxnSpPr/>
          <p:nvPr/>
        </p:nvCxnSpPr>
        <p:spPr>
          <a:xfrm flipV="1">
            <a:off x="2153139" y="4603750"/>
            <a:ext cx="247161" cy="21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22472" y="5111262"/>
            <a:ext cx="2566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a:blip r:embed="rId2"/>
          <a:srcRect l="-10658" r="-10658"/>
          <a:stretch>
            <a:fillRect/>
          </a:stretch>
        </p:blipFill>
        <p:spPr/>
      </p:pic>
      <p:sp>
        <p:nvSpPr>
          <p:cNvPr id="5" name="Date Placeholder 4"/>
          <p:cNvSpPr>
            <a:spLocks noGrp="1"/>
          </p:cNvSpPr>
          <p:nvPr>
            <p:ph type="dt" sz="quarter" idx="10"/>
          </p:nvPr>
        </p:nvSpPr>
        <p:spPr/>
        <p:txBody>
          <a:bodyPr/>
          <a:lstStyle/>
          <a:p>
            <a:pPr>
              <a:defRPr/>
            </a:pPr>
            <a:fld id="{F1D4BBAB-3381-D34E-8ECE-99C9885D971F}" type="datetime1">
              <a:rPr lang="en-US" smtClean="0"/>
              <a:pPr>
                <a:defRPr/>
              </a:pPr>
              <a:t>10/29/13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52400" y="1905000"/>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a:ea typeface="新細明體" charset="-120"/>
                <a:cs typeface="新細明體" charset="-120"/>
              </a:rPr>
              <a:t>Laws of Boolean Algebra</a:t>
            </a:r>
          </a:p>
        </p:txBody>
      </p:sp>
      <p:sp>
        <p:nvSpPr>
          <p:cNvPr id="5" name="Date Placeholder 4"/>
          <p:cNvSpPr>
            <a:spLocks noGrp="1"/>
          </p:cNvSpPr>
          <p:nvPr>
            <p:ph type="dt" sz="quarter" idx="10"/>
          </p:nvPr>
        </p:nvSpPr>
        <p:spPr/>
        <p:txBody>
          <a:bodyPr/>
          <a:lstStyle/>
          <a:p>
            <a:pPr>
              <a:defRPr/>
            </a:pPr>
            <a:fld id="{70EA3054-A29D-1C4D-B4E1-8F569C324E35}" type="datetime1">
              <a:rPr lang="en-US" smtClean="0"/>
              <a:pPr>
                <a:defRPr/>
              </a:pPr>
              <a:t>10/29/13</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32</a:t>
            </a:fld>
            <a:endParaRPr lang="en-US"/>
          </a:p>
        </p:txBody>
      </p:sp>
      <p:grpSp>
        <p:nvGrpSpPr>
          <p:cNvPr id="11" name="Group 10"/>
          <p:cNvGrpSpPr/>
          <p:nvPr/>
        </p:nvGrpSpPr>
        <p:grpSpPr>
          <a:xfrm>
            <a:off x="199573" y="1858076"/>
            <a:ext cx="2524850" cy="3785652"/>
            <a:chOff x="241298" y="1803648"/>
            <a:chExt cx="2524850" cy="3785652"/>
          </a:xfrm>
        </p:grpSpPr>
        <p:sp>
          <p:nvSpPr>
            <p:cNvPr id="2" name="TextBox 1"/>
            <p:cNvSpPr txBox="1"/>
            <p:nvPr/>
          </p:nvSpPr>
          <p:spPr>
            <a:xfrm>
              <a:off x="241298" y="1803648"/>
              <a:ext cx="2524850" cy="3785652"/>
            </a:xfrm>
            <a:prstGeom prst="rect">
              <a:avLst/>
            </a:prstGeom>
            <a:solidFill>
              <a:schemeClr val="bg1"/>
            </a:solidFill>
          </p:spPr>
          <p:txBody>
            <a:bodyPr wrap="none" rtlCol="0">
              <a:spAutoFit/>
            </a:bodyPr>
            <a:lstStyle/>
            <a:p>
              <a:pPr algn="ctr"/>
              <a:r>
                <a:rPr lang="en-US" sz="2400" dirty="0" smtClean="0"/>
                <a:t>X X = 0</a:t>
              </a:r>
            </a:p>
            <a:p>
              <a:pPr algn="ctr"/>
              <a:r>
                <a:rPr lang="en-US" sz="2400" dirty="0" smtClean="0"/>
                <a:t>X 0 = 0</a:t>
              </a:r>
            </a:p>
            <a:p>
              <a:pPr algn="ctr"/>
              <a:r>
                <a:rPr lang="en-US" sz="2400" dirty="0" smtClean="0"/>
                <a:t>X 1 = X</a:t>
              </a:r>
            </a:p>
            <a:p>
              <a:pPr algn="ctr"/>
              <a:r>
                <a:rPr lang="en-US" sz="2400" dirty="0" smtClean="0"/>
                <a:t>X X = X</a:t>
              </a:r>
            </a:p>
            <a:p>
              <a:pPr algn="ctr"/>
              <a:r>
                <a:rPr lang="en-US" sz="2400" dirty="0" smtClean="0"/>
                <a:t>X Y = Y X</a:t>
              </a:r>
            </a:p>
            <a:p>
              <a:pPr algn="ctr"/>
              <a:r>
                <a:rPr lang="en-US" sz="2400" dirty="0" smtClean="0"/>
                <a:t>(X Y) Z = Z (Y Z)</a:t>
              </a:r>
            </a:p>
            <a:p>
              <a:pPr algn="ctr"/>
              <a:r>
                <a:rPr lang="en-US" sz="2400" dirty="0" smtClean="0"/>
                <a:t>X (Y + Z) = X Y + X Z</a:t>
              </a:r>
            </a:p>
            <a:p>
              <a:pPr algn="ctr"/>
              <a:r>
                <a:rPr lang="en-US" sz="2400" dirty="0" smtClean="0"/>
                <a:t>X Y + X = X</a:t>
              </a:r>
            </a:p>
            <a:p>
              <a:pPr algn="ctr"/>
              <a:r>
                <a:rPr lang="en-US" sz="2400" dirty="0" smtClean="0"/>
                <a:t>X Y + X = X + Y</a:t>
              </a:r>
            </a:p>
            <a:p>
              <a:pPr algn="ctr"/>
              <a:r>
                <a:rPr lang="en-US" sz="2400" dirty="0" smtClean="0"/>
                <a:t>X Y = X + Y</a:t>
              </a:r>
              <a:endParaRPr lang="en-US" sz="2400" dirty="0"/>
            </a:p>
          </p:txBody>
        </p:sp>
        <p:cxnSp>
          <p:nvCxnSpPr>
            <p:cNvPr id="4" name="Straight Connector 3"/>
            <p:cNvCxnSpPr/>
            <p:nvPr/>
          </p:nvCxnSpPr>
          <p:spPr>
            <a:xfrm>
              <a:off x="1302659" y="1905000"/>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10809" y="4822379"/>
              <a:ext cx="21831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913" y="5192493"/>
              <a:ext cx="4680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2757714" y="1901619"/>
            <a:ext cx="3683000" cy="3785652"/>
            <a:chOff x="414242" y="1803648"/>
            <a:chExt cx="2178962" cy="3785652"/>
          </a:xfrm>
        </p:grpSpPr>
        <p:sp>
          <p:nvSpPr>
            <p:cNvPr id="18" name="TextBox 17"/>
            <p:cNvSpPr txBox="1"/>
            <p:nvPr/>
          </p:nvSpPr>
          <p:spPr>
            <a:xfrm>
              <a:off x="414242" y="1803648"/>
              <a:ext cx="2178962" cy="3785652"/>
            </a:xfrm>
            <a:prstGeom prst="rect">
              <a:avLst/>
            </a:prstGeom>
            <a:solidFill>
              <a:schemeClr val="bg1"/>
            </a:solidFill>
          </p:spPr>
          <p:txBody>
            <a:bodyPr wrap="none" rtlCol="0">
              <a:spAutoFit/>
            </a:bodyPr>
            <a:lstStyle/>
            <a:p>
              <a:pPr algn="ctr"/>
              <a:r>
                <a:rPr lang="en-US" sz="2400" dirty="0" smtClean="0"/>
                <a:t>X +  X = 1</a:t>
              </a:r>
            </a:p>
            <a:p>
              <a:pPr algn="ctr"/>
              <a:r>
                <a:rPr lang="en-US" sz="2400" dirty="0" smtClean="0"/>
                <a:t>X + 1 = 1</a:t>
              </a:r>
            </a:p>
            <a:p>
              <a:pPr algn="ctr"/>
              <a:r>
                <a:rPr lang="en-US" sz="2400" dirty="0" smtClean="0"/>
                <a:t>X + 0 = X</a:t>
              </a:r>
            </a:p>
            <a:p>
              <a:pPr algn="ctr"/>
              <a:r>
                <a:rPr lang="en-US" sz="2400" dirty="0" smtClean="0"/>
                <a:t>X + X = X</a:t>
              </a:r>
            </a:p>
            <a:p>
              <a:pPr algn="ctr"/>
              <a:r>
                <a:rPr lang="en-US" sz="2400" dirty="0" smtClean="0"/>
                <a:t>X + Y = Y + X</a:t>
              </a:r>
            </a:p>
            <a:p>
              <a:pPr algn="ctr"/>
              <a:r>
                <a:rPr lang="en-US" sz="2400" dirty="0" smtClean="0"/>
                <a:t>(X + Y) + Z = Z + (Y + Z)</a:t>
              </a:r>
            </a:p>
            <a:p>
              <a:pPr algn="ctr"/>
              <a:r>
                <a:rPr lang="en-US" sz="2400" dirty="0" smtClean="0"/>
                <a:t>X + Y Z = (X + Y) (X + Z)</a:t>
              </a:r>
            </a:p>
            <a:p>
              <a:pPr algn="ctr"/>
              <a:r>
                <a:rPr lang="en-US" sz="2400" dirty="0" smtClean="0"/>
                <a:t>(X + Y) X = X</a:t>
              </a:r>
            </a:p>
            <a:p>
              <a:pPr algn="ctr"/>
              <a:r>
                <a:rPr lang="en-US" sz="2400" dirty="0" smtClean="0"/>
                <a:t>(X + Y) X = X Y</a:t>
              </a:r>
            </a:p>
            <a:p>
              <a:pPr algn="ctr"/>
              <a:r>
                <a:rPr lang="en-US" sz="2400" dirty="0" smtClean="0"/>
                <a:t>X + Y = X Y</a:t>
              </a:r>
              <a:endParaRPr lang="en-US" sz="2400" dirty="0"/>
            </a:p>
          </p:txBody>
        </p:sp>
        <p:cxnSp>
          <p:nvCxnSpPr>
            <p:cNvPr id="19" name="Straight Connector 18"/>
            <p:cNvCxnSpPr/>
            <p:nvPr/>
          </p:nvCxnSpPr>
          <p:spPr>
            <a:xfrm flipV="1">
              <a:off x="1465081" y="1911804"/>
              <a:ext cx="116462"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5569" y="4820104"/>
              <a:ext cx="1164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98790" y="5191579"/>
              <a:ext cx="388401" cy="9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6287875" y="1872591"/>
            <a:ext cx="2856125" cy="3785652"/>
          </a:xfrm>
          <a:prstGeom prst="rect">
            <a:avLst/>
          </a:prstGeom>
          <a:solidFill>
            <a:schemeClr val="bg1"/>
          </a:solidFill>
        </p:spPr>
        <p:txBody>
          <a:bodyPr wrap="square" rtlCol="0">
            <a:spAutoFit/>
          </a:bodyPr>
          <a:lstStyle/>
          <a:p>
            <a:pPr algn="ctr"/>
            <a:r>
              <a:rPr lang="en-US" sz="2400" dirty="0"/>
              <a:t>C</a:t>
            </a:r>
            <a:r>
              <a:rPr lang="en-US" sz="2400" dirty="0" smtClean="0"/>
              <a:t>omplementarity</a:t>
            </a:r>
          </a:p>
          <a:p>
            <a:pPr algn="ctr"/>
            <a:r>
              <a:rPr lang="en-US" sz="2400" dirty="0" smtClean="0"/>
              <a:t>Laws of 0’s and 1’s</a:t>
            </a:r>
          </a:p>
          <a:p>
            <a:pPr algn="ctr"/>
            <a:r>
              <a:rPr lang="en-US" sz="2400" dirty="0" smtClean="0"/>
              <a:t>Identities</a:t>
            </a:r>
          </a:p>
          <a:p>
            <a:pPr algn="ctr"/>
            <a:r>
              <a:rPr lang="en-US" sz="2400" dirty="0" smtClean="0"/>
              <a:t>Idempotent Laws</a:t>
            </a:r>
          </a:p>
          <a:p>
            <a:pPr algn="ctr"/>
            <a:r>
              <a:rPr lang="en-US" sz="2400" dirty="0" err="1" smtClean="0"/>
              <a:t>Commutativity</a:t>
            </a:r>
            <a:endParaRPr lang="en-US" sz="2400" dirty="0" smtClean="0"/>
          </a:p>
          <a:p>
            <a:pPr algn="ctr"/>
            <a:r>
              <a:rPr lang="en-US" sz="2400" dirty="0" smtClean="0"/>
              <a:t>Associativity</a:t>
            </a:r>
          </a:p>
          <a:p>
            <a:pPr algn="ctr"/>
            <a:r>
              <a:rPr lang="en-US" sz="2400" dirty="0" smtClean="0"/>
              <a:t>Distribution</a:t>
            </a:r>
          </a:p>
          <a:p>
            <a:pPr algn="ctr"/>
            <a:r>
              <a:rPr lang="en-US" sz="2400" dirty="0" smtClean="0"/>
              <a:t>Uniting Theorem</a:t>
            </a:r>
          </a:p>
          <a:p>
            <a:pPr algn="ctr"/>
            <a:r>
              <a:rPr lang="en-US" sz="2400" dirty="0" smtClean="0"/>
              <a:t>United Theorem v. 2</a:t>
            </a:r>
          </a:p>
          <a:p>
            <a:pPr algn="ctr"/>
            <a:r>
              <a:rPr lang="en-US" sz="2400" dirty="0" err="1" smtClean="0"/>
              <a:t>DeMorgan’s</a:t>
            </a:r>
            <a:r>
              <a:rPr lang="en-US" sz="2400" dirty="0" smtClean="0"/>
              <a:t> Law</a:t>
            </a:r>
            <a:endParaRPr lang="en-US" sz="2400" dirty="0"/>
          </a:p>
        </p:txBody>
      </p:sp>
      <p:cxnSp>
        <p:nvCxnSpPr>
          <p:cNvPr id="28" name="Straight Connector 27"/>
          <p:cNvCxnSpPr/>
          <p:nvPr/>
        </p:nvCxnSpPr>
        <p:spPr>
          <a:xfrm>
            <a:off x="1452210" y="5260613"/>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89702" y="5257518"/>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805415" y="5296391"/>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74440" y="5293296"/>
            <a:ext cx="195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4" name="Date Placeholder 3"/>
          <p:cNvSpPr>
            <a:spLocks noGrp="1"/>
          </p:cNvSpPr>
          <p:nvPr>
            <p:ph type="dt" sz="quarter" idx="10"/>
          </p:nvPr>
        </p:nvSpPr>
        <p:spPr/>
        <p:txBody>
          <a:bodyPr/>
          <a:lstStyle/>
          <a:p>
            <a:pPr>
              <a:defRPr/>
            </a:pPr>
            <a:fld id="{68FD4DDA-4D9A-CB4D-AB7F-0A6BC10A6119}" type="datetime1">
              <a:rPr lang="en-US" smtClean="0"/>
              <a:pPr>
                <a:defRPr/>
              </a:pPr>
              <a:t>10/29/13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33</a:t>
            </a:fld>
            <a:endParaRPr lang="en-US"/>
          </a:p>
        </p:txBody>
      </p:sp>
      <p:sp>
        <p:nvSpPr>
          <p:cNvPr id="7" name="Rectangle 6"/>
          <p:cNvSpPr/>
          <p:nvPr/>
        </p:nvSpPr>
        <p:spPr>
          <a:xfrm>
            <a:off x="965200" y="33528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965200" y="39624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965200" y="4605338"/>
            <a:ext cx="7772400"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914400" y="380999"/>
            <a:ext cx="8229600" cy="4525963"/>
          </a:xfrm>
        </p:spPr>
      </p:pic>
      <p:sp>
        <p:nvSpPr>
          <p:cNvPr id="4" name="Date Placeholder 3"/>
          <p:cNvSpPr>
            <a:spLocks noGrp="1"/>
          </p:cNvSpPr>
          <p:nvPr>
            <p:ph type="dt" sz="quarter" idx="10"/>
          </p:nvPr>
        </p:nvSpPr>
        <p:spPr/>
        <p:txBody>
          <a:bodyPr/>
          <a:lstStyle/>
          <a:p>
            <a:pPr>
              <a:defRPr/>
            </a:pPr>
            <a:fld id="{CCFCCD8E-FF0E-D94B-9154-1ED0C7838DD6}" type="datetime1">
              <a:rPr lang="en-US" smtClean="0"/>
              <a:pPr>
                <a:defRPr/>
              </a:pPr>
              <a:t>10/29/13</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34</a:t>
            </a:fld>
            <a:endParaRPr lang="en-US"/>
          </a:p>
        </p:txBody>
      </p:sp>
      <p:sp>
        <p:nvSpPr>
          <p:cNvPr id="10" name="TextBox 9"/>
          <p:cNvSpPr txBox="1"/>
          <p:nvPr/>
        </p:nvSpPr>
        <p:spPr>
          <a:xfrm>
            <a:off x="0" y="2112176"/>
            <a:ext cx="1294946" cy="4524315"/>
          </a:xfrm>
          <a:prstGeom prst="rect">
            <a:avLst/>
          </a:prstGeom>
          <a:noFill/>
        </p:spPr>
        <p:txBody>
          <a:bodyPr wrap="square" rtlCol="0">
            <a:spAutoFit/>
          </a:bodyPr>
          <a:lstStyle/>
          <a:p>
            <a:r>
              <a:rPr lang="en-US" sz="3200" dirty="0" smtClean="0"/>
              <a:t>a </a:t>
            </a:r>
            <a:r>
              <a:rPr lang="en-US" sz="3200" dirty="0" err="1" smtClean="0"/>
              <a:t>b</a:t>
            </a:r>
            <a:r>
              <a:rPr lang="en-US" sz="3200" dirty="0" smtClean="0"/>
              <a:t> </a:t>
            </a:r>
            <a:r>
              <a:rPr lang="en-US" sz="3200" dirty="0" err="1" smtClean="0"/>
              <a:t>c</a:t>
            </a:r>
            <a:r>
              <a:rPr lang="en-US" sz="3200" dirty="0" smtClean="0"/>
              <a:t> </a:t>
            </a:r>
            <a:r>
              <a:rPr lang="en-US" sz="3200" dirty="0" err="1" smtClean="0"/>
              <a:t>y</a:t>
            </a:r>
            <a:endParaRPr lang="en-US" sz="3200" dirty="0" smtClean="0"/>
          </a:p>
          <a:p>
            <a:r>
              <a:rPr lang="en-US" sz="3200" dirty="0" smtClean="0"/>
              <a:t>0 0 0 0</a:t>
            </a:r>
          </a:p>
          <a:p>
            <a:r>
              <a:rPr lang="en-US" sz="3200" dirty="0" smtClean="0"/>
              <a:t>0 0 1 1</a:t>
            </a:r>
          </a:p>
          <a:p>
            <a:r>
              <a:rPr lang="en-US" sz="3200" dirty="0" smtClean="0"/>
              <a:t>0 1 0 0</a:t>
            </a:r>
          </a:p>
          <a:p>
            <a:r>
              <a:rPr lang="en-US" sz="3200" dirty="0" smtClean="0"/>
              <a:t>0 1 1 1</a:t>
            </a:r>
          </a:p>
          <a:p>
            <a:r>
              <a:rPr lang="en-US" sz="3200" dirty="0" smtClean="0"/>
              <a:t>1 0 0 1</a:t>
            </a:r>
          </a:p>
          <a:p>
            <a:r>
              <a:rPr lang="en-US" sz="3200" dirty="0" smtClean="0"/>
              <a:t>1 0 1 1</a:t>
            </a:r>
          </a:p>
          <a:p>
            <a:r>
              <a:rPr lang="en-US" sz="3200" dirty="0" smtClean="0"/>
              <a:t>1 1 0 1</a:t>
            </a:r>
          </a:p>
          <a:p>
            <a:r>
              <a:rPr lang="en-US" sz="3200" dirty="0" smtClean="0"/>
              <a:t>1 1 1 1</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BFBFBF"/>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err="1" smtClean="0"/>
              <a:t>Logisim</a:t>
            </a:r>
            <a:endParaRPr lang="en-US" dirty="0" smtClean="0"/>
          </a:p>
          <a:p>
            <a:pPr eaLnBrk="1" hangingPunct="1"/>
            <a:r>
              <a:rPr lang="en-US" dirty="0" smtClean="0">
                <a:solidFill>
                  <a:schemeClr val="bg1">
                    <a:lumMod val="75000"/>
                  </a:schemeClr>
                </a:solidFill>
              </a:rPr>
              <a:t>State Machines</a:t>
            </a: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35</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16379209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0"/>
            <a:ext cx="8229600" cy="812800"/>
          </a:xfrm>
        </p:spPr>
        <p:txBody>
          <a:bodyPr/>
          <a:lstStyle/>
          <a:p>
            <a:r>
              <a:rPr lang="en-US" dirty="0" err="1" smtClean="0"/>
              <a:t>Logisim</a:t>
            </a:r>
            <a:endParaRPr lang="en-US" dirty="0"/>
          </a:p>
        </p:txBody>
      </p:sp>
      <p:sp>
        <p:nvSpPr>
          <p:cNvPr id="3" name="Content Placeholder 2"/>
          <p:cNvSpPr>
            <a:spLocks noGrp="1"/>
          </p:cNvSpPr>
          <p:nvPr>
            <p:ph idx="1"/>
          </p:nvPr>
        </p:nvSpPr>
        <p:spPr>
          <a:xfrm>
            <a:off x="270932" y="1007526"/>
            <a:ext cx="8669867" cy="4749800"/>
          </a:xfrm>
        </p:spPr>
        <p:txBody>
          <a:bodyPr>
            <a:noAutofit/>
          </a:bodyPr>
          <a:lstStyle/>
          <a:p>
            <a:pPr>
              <a:lnSpc>
                <a:spcPct val="90000"/>
              </a:lnSpc>
            </a:pPr>
            <a:r>
              <a:rPr lang="en-US" sz="2800" dirty="0" smtClean="0"/>
              <a:t>Free schematic capture/logic simulation program in Java</a:t>
            </a:r>
          </a:p>
          <a:p>
            <a:pPr lvl="1">
              <a:lnSpc>
                <a:spcPct val="90000"/>
              </a:lnSpc>
            </a:pPr>
            <a:r>
              <a:rPr lang="en-US" sz="2400" dirty="0" smtClean="0"/>
              <a:t>“A graphical tool for designing and simulating logic circuits”</a:t>
            </a:r>
          </a:p>
          <a:p>
            <a:pPr lvl="1">
              <a:lnSpc>
                <a:spcPct val="90000"/>
              </a:lnSpc>
            </a:pPr>
            <a:r>
              <a:rPr lang="en-US" dirty="0" smtClean="0"/>
              <a:t>Search and download version 2.7.1, online tutorial</a:t>
            </a:r>
          </a:p>
          <a:p>
            <a:pPr lvl="1">
              <a:lnSpc>
                <a:spcPct val="90000"/>
              </a:lnSpc>
            </a:pPr>
            <a:r>
              <a:rPr lang="en-US" i="1" dirty="0" err="1" smtClean="0"/>
              <a:t>ozark.hendrix.edu/~burch/</a:t>
            </a:r>
            <a:r>
              <a:rPr lang="en-US" b="1" i="1" dirty="0" err="1" smtClean="0"/>
              <a:t>logisim</a:t>
            </a:r>
            <a:r>
              <a:rPr lang="en-US" i="1" dirty="0" smtClean="0"/>
              <a:t>/</a:t>
            </a:r>
            <a:endParaRPr lang="en-US" dirty="0" smtClean="0"/>
          </a:p>
          <a:p>
            <a:pPr>
              <a:lnSpc>
                <a:spcPct val="90000"/>
              </a:lnSpc>
            </a:pPr>
            <a:r>
              <a:rPr lang="en-US" sz="2800" dirty="0" smtClean="0"/>
              <a:t>Drawing interface based on toolbar</a:t>
            </a:r>
          </a:p>
          <a:p>
            <a:pPr lvl="1">
              <a:lnSpc>
                <a:spcPct val="90000"/>
              </a:lnSpc>
            </a:pPr>
            <a:r>
              <a:rPr lang="en-US" sz="2400" dirty="0" smtClean="0"/>
              <a:t>Color-coded wires aid in simulating and debugging a circuit</a:t>
            </a:r>
          </a:p>
          <a:p>
            <a:pPr lvl="1">
              <a:lnSpc>
                <a:spcPct val="90000"/>
              </a:lnSpc>
            </a:pPr>
            <a:r>
              <a:rPr lang="en-US" sz="2400" dirty="0" smtClean="0"/>
              <a:t>Wiring tool draws horizontal and vertical wires, automatically connecting to components and to other wires. </a:t>
            </a:r>
          </a:p>
          <a:p>
            <a:pPr>
              <a:lnSpc>
                <a:spcPct val="90000"/>
              </a:lnSpc>
            </a:pPr>
            <a:r>
              <a:rPr lang="en-US" sz="2800" dirty="0" smtClean="0"/>
              <a:t>Circuit layouts used as "</a:t>
            </a:r>
            <a:r>
              <a:rPr lang="en-US" sz="2800" dirty="0" err="1" smtClean="0"/>
              <a:t>subcircuits</a:t>
            </a:r>
            <a:r>
              <a:rPr lang="en-US" sz="2800" dirty="0" smtClean="0"/>
              <a:t>" of other circuits, allowing hierarchical circuit design</a:t>
            </a:r>
          </a:p>
          <a:p>
            <a:pPr>
              <a:lnSpc>
                <a:spcPct val="90000"/>
              </a:lnSpc>
            </a:pPr>
            <a:r>
              <a:rPr lang="en-US" sz="2800" dirty="0" smtClean="0"/>
              <a:t>Included circuit components: inputs and outputs, gates, multiplexers, arithmetic circuits, flip-flops, RAM memory</a:t>
            </a:r>
          </a:p>
        </p:txBody>
      </p:sp>
      <p:sp>
        <p:nvSpPr>
          <p:cNvPr id="4" name="Date Placeholder 3"/>
          <p:cNvSpPr>
            <a:spLocks noGrp="1"/>
          </p:cNvSpPr>
          <p:nvPr>
            <p:ph type="dt" sz="half" idx="10"/>
          </p:nvPr>
        </p:nvSpPr>
        <p:spPr/>
        <p:txBody>
          <a:bodyPr/>
          <a:lstStyle/>
          <a:p>
            <a:fld id="{F84D171E-BEEC-2148-8A6D-F0BA268E8A00}"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extLst>
      <p:ext uri="{BB962C8B-B14F-4D97-AF65-F5344CB8AC3E}">
        <p14:creationId xmlns:p14="http://schemas.microsoft.com/office/powerpoint/2010/main" val="32943233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Logisim</a:t>
            </a:r>
            <a:r>
              <a:rPr lang="en-US" dirty="0" smtClean="0"/>
              <a:t> Wires</a:t>
            </a:r>
            <a:endParaRPr lang="en-US" dirty="0"/>
          </a:p>
        </p:txBody>
      </p:sp>
      <p:sp>
        <p:nvSpPr>
          <p:cNvPr id="7" name="Content Placeholder 6"/>
          <p:cNvSpPr>
            <a:spLocks noGrp="1"/>
          </p:cNvSpPr>
          <p:nvPr>
            <p:ph idx="1"/>
          </p:nvPr>
        </p:nvSpPr>
        <p:spPr>
          <a:xfrm>
            <a:off x="457200" y="1363134"/>
            <a:ext cx="8229600" cy="4525963"/>
          </a:xfrm>
        </p:spPr>
        <p:txBody>
          <a:bodyPr/>
          <a:lstStyle/>
          <a:p>
            <a:r>
              <a:rPr lang="en-US" dirty="0" smtClean="0"/>
              <a:t>Blue wires: value at that point is "unknown”</a:t>
            </a:r>
          </a:p>
          <a:p>
            <a:r>
              <a:rPr lang="en-US" dirty="0" smtClean="0"/>
              <a:t>Gray wires: not connected to anything</a:t>
            </a:r>
          </a:p>
          <a:p>
            <a:r>
              <a:rPr lang="en-US" dirty="0" smtClean="0"/>
              <a:t>OK when in process of building a circuit</a:t>
            </a:r>
          </a:p>
          <a:p>
            <a:r>
              <a:rPr lang="en-US" dirty="0" smtClean="0"/>
              <a:t>When finished =&gt; wires not be blue or gray</a:t>
            </a:r>
          </a:p>
          <a:p>
            <a:r>
              <a:rPr lang="en-US" dirty="0" smtClean="0"/>
              <a:t>If connected, all wires should be green</a:t>
            </a:r>
          </a:p>
          <a:p>
            <a:pPr lvl="1"/>
            <a:r>
              <a:rPr lang="en-US" dirty="0" smtClean="0"/>
              <a:t>Bright green a 1</a:t>
            </a:r>
          </a:p>
          <a:p>
            <a:pPr lvl="1"/>
            <a:r>
              <a:rPr lang="en-US" dirty="0" smtClean="0"/>
              <a:t>Dark green a 0</a:t>
            </a:r>
            <a:endParaRPr lang="en-US" dirty="0"/>
          </a:p>
        </p:txBody>
      </p:sp>
      <p:sp>
        <p:nvSpPr>
          <p:cNvPr id="3" name="Date Placeholder 2"/>
          <p:cNvSpPr>
            <a:spLocks noGrp="1"/>
          </p:cNvSpPr>
          <p:nvPr>
            <p:ph type="dt" sz="half" idx="10"/>
          </p:nvPr>
        </p:nvSpPr>
        <p:spPr/>
        <p:txBody>
          <a:bodyPr/>
          <a:lstStyle/>
          <a:p>
            <a:fld id="{80F6FD9F-C20D-AB4F-9360-4F4AAADA823E}" type="datetime1">
              <a:rPr lang="en-US" smtClean="0"/>
              <a:pPr/>
              <a:t>10/29/13</a:t>
            </a:fld>
            <a:endParaRPr lang="en-US" dirty="0"/>
          </a:p>
        </p:txBody>
      </p:sp>
      <p:sp>
        <p:nvSpPr>
          <p:cNvPr id="4" name="Footer Placeholder 3"/>
          <p:cNvSpPr>
            <a:spLocks noGrp="1"/>
          </p:cNvSpPr>
          <p:nvPr>
            <p:ph type="ftr" sz="quarter" idx="11"/>
          </p:nvPr>
        </p:nvSpPr>
        <p:spPr/>
        <p:txBody>
          <a:bodyPr/>
          <a:lstStyle/>
          <a:p>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37</a:t>
            </a:fld>
            <a:endParaRPr lang="en-US" dirty="0"/>
          </a:p>
        </p:txBody>
      </p:sp>
      <p:pic>
        <p:nvPicPr>
          <p:cNvPr id="8" name="Picture 7"/>
          <p:cNvPicPr>
            <a:picLocks noChangeAspect="1"/>
          </p:cNvPicPr>
          <p:nvPr/>
        </p:nvPicPr>
        <p:blipFill>
          <a:blip r:embed="rId2"/>
          <a:stretch>
            <a:fillRect/>
          </a:stretch>
        </p:blipFill>
        <p:spPr>
          <a:xfrm>
            <a:off x="3924300" y="4313767"/>
            <a:ext cx="5219700" cy="2781300"/>
          </a:xfrm>
          <a:prstGeom prst="rect">
            <a:avLst/>
          </a:prstGeom>
        </p:spPr>
      </p:pic>
    </p:spTree>
    <p:extLst>
      <p:ext uri="{BB962C8B-B14F-4D97-AF65-F5344CB8AC3E}">
        <p14:creationId xmlns:p14="http://schemas.microsoft.com/office/powerpoint/2010/main" val="1575534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 in </a:t>
            </a:r>
            <a:r>
              <a:rPr lang="en-US" dirty="0" err="1" smtClean="0"/>
              <a:t>Logisim</a:t>
            </a:r>
            <a:endParaRPr lang="en-US" dirty="0"/>
          </a:p>
        </p:txBody>
      </p:sp>
      <p:sp>
        <p:nvSpPr>
          <p:cNvPr id="3" name="Content Placeholder 2"/>
          <p:cNvSpPr>
            <a:spLocks noGrp="1"/>
          </p:cNvSpPr>
          <p:nvPr>
            <p:ph idx="1"/>
          </p:nvPr>
        </p:nvSpPr>
        <p:spPr/>
        <p:txBody>
          <a:bodyPr/>
          <a:lstStyle/>
          <a:p>
            <a:r>
              <a:rPr lang="en-US" dirty="0" smtClean="0"/>
              <a:t>Connecting wires together</a:t>
            </a:r>
          </a:p>
          <a:p>
            <a:r>
              <a:rPr lang="en-US" dirty="0" smtClean="0"/>
              <a:t>Using input for output</a:t>
            </a:r>
          </a:p>
          <a:p>
            <a:r>
              <a:rPr lang="en-US" dirty="0" smtClean="0"/>
              <a:t>Connecting to edge without connecting to actual input </a:t>
            </a:r>
          </a:p>
          <a:p>
            <a:pPr lvl="1"/>
            <a:r>
              <a:rPr lang="en-US" dirty="0" smtClean="0"/>
              <a:t>Unexpected direction of input</a:t>
            </a:r>
          </a:p>
          <a:p>
            <a:endParaRPr lang="en-US" dirty="0"/>
          </a:p>
        </p:txBody>
      </p:sp>
      <p:sp>
        <p:nvSpPr>
          <p:cNvPr id="4" name="Date Placeholder 3"/>
          <p:cNvSpPr>
            <a:spLocks noGrp="1"/>
          </p:cNvSpPr>
          <p:nvPr>
            <p:ph type="dt" sz="half" idx="10"/>
          </p:nvPr>
        </p:nvSpPr>
        <p:spPr/>
        <p:txBody>
          <a:bodyPr/>
          <a:lstStyle/>
          <a:p>
            <a:fld id="{843EDDD9-FAB7-554D-BEB3-CC3CB9706203}"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2480123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A6A6A6"/>
                </a:solidFill>
              </a:rPr>
              <a:t>Switching Networks, Transistors</a:t>
            </a:r>
          </a:p>
          <a:p>
            <a:r>
              <a:rPr lang="en-US" dirty="0" smtClean="0">
                <a:solidFill>
                  <a:srgbClr val="A6A6A6"/>
                </a:solidFill>
              </a:rPr>
              <a:t>Gates and Truth Tables for Circuits</a:t>
            </a:r>
          </a:p>
          <a:p>
            <a:pPr eaLnBrk="1" hangingPunct="1"/>
            <a:r>
              <a:rPr lang="en-US" dirty="0" smtClean="0">
                <a:solidFill>
                  <a:srgbClr val="A6A6A6"/>
                </a:solidFill>
              </a:rPr>
              <a:t>Boolean Algebra</a:t>
            </a:r>
          </a:p>
          <a:p>
            <a:pPr eaLnBrk="1" hangingPunct="1"/>
            <a:r>
              <a:rPr lang="en-US" dirty="0" err="1" smtClean="0">
                <a:solidFill>
                  <a:srgbClr val="A6A6A6"/>
                </a:solidFill>
              </a:rPr>
              <a:t>Logisim</a:t>
            </a:r>
            <a:endParaRPr lang="en-US" dirty="0" smtClean="0">
              <a:solidFill>
                <a:srgbClr val="A6A6A6"/>
              </a:solidFill>
            </a:endParaRPr>
          </a:p>
          <a:p>
            <a:pPr eaLnBrk="1" hangingPunct="1"/>
            <a:r>
              <a:rPr lang="en-US" dirty="0" smtClean="0"/>
              <a:t>State Machines</a:t>
            </a:r>
          </a:p>
          <a:p>
            <a:pPr eaLnBrk="1" hangingPunct="1"/>
            <a:r>
              <a:rPr lang="en-US" dirty="0" smtClean="0">
                <a:solidFill>
                  <a:srgbClr val="A6A6A6"/>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39</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21539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t>Gates and Truth Tables for Circuits</a:t>
            </a:r>
          </a:p>
          <a:p>
            <a:pPr eaLnBrk="1" hangingPunct="1"/>
            <a:r>
              <a:rPr lang="en-US" dirty="0" smtClean="0"/>
              <a:t>Boolean Algebra</a:t>
            </a:r>
          </a:p>
          <a:p>
            <a:pPr eaLnBrk="1" hangingPunct="1"/>
            <a:r>
              <a:rPr lang="en-US" dirty="0" err="1" smtClean="0"/>
              <a:t>Logisim</a:t>
            </a:r>
            <a:endParaRPr lang="en-US" dirty="0" smtClean="0"/>
          </a:p>
          <a:p>
            <a:pPr eaLnBrk="1" hangingPunct="1"/>
            <a:r>
              <a:rPr lang="en-US" dirty="0" smtClean="0"/>
              <a:t>State Machines</a:t>
            </a:r>
          </a:p>
          <a:p>
            <a:pPr eaLnBrk="1" hangingPunct="1"/>
            <a:r>
              <a:rPr lang="en-US" dirty="0" smtClean="0"/>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4</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pPr eaLnBrk="1" hangingPunct="1"/>
            <a:r>
              <a:rPr lang="en-US" smtClean="0"/>
              <a:t>Type of Circuits</a:t>
            </a:r>
          </a:p>
        </p:txBody>
      </p:sp>
      <p:sp>
        <p:nvSpPr>
          <p:cNvPr id="7" name="Content Placeholder 6"/>
          <p:cNvSpPr>
            <a:spLocks noGrp="1"/>
          </p:cNvSpPr>
          <p:nvPr>
            <p:ph idx="1"/>
          </p:nvPr>
        </p:nvSpPr>
        <p:spPr>
          <a:xfrm>
            <a:off x="457200" y="1600201"/>
            <a:ext cx="8229600" cy="4885266"/>
          </a:xfrm>
        </p:spPr>
        <p:txBody>
          <a:bodyPr rtlCol="0">
            <a:normAutofit fontScale="92500" lnSpcReduction="10000"/>
          </a:bodyPr>
          <a:lstStyle/>
          <a:p>
            <a:pPr eaLnBrk="1" fontAlgn="auto" hangingPunct="1">
              <a:spcAft>
                <a:spcPts val="0"/>
              </a:spcAft>
              <a:buFont typeface="Arial"/>
              <a:buChar char="•"/>
              <a:defRPr/>
            </a:pPr>
            <a:r>
              <a:rPr lang="en-US" i="1" dirty="0" smtClean="0">
                <a:solidFill>
                  <a:srgbClr val="000000"/>
                </a:solidFill>
                <a:ea typeface="+mn-ea"/>
                <a:cs typeface="+mn-cs"/>
              </a:rPr>
              <a:t>Synchronous Digital Systems </a:t>
            </a:r>
            <a:r>
              <a:rPr lang="en-US" dirty="0" smtClean="0">
                <a:solidFill>
                  <a:srgbClr val="000000"/>
                </a:solidFill>
                <a:ea typeface="+mn-ea"/>
                <a:cs typeface="+mn-cs"/>
              </a:rPr>
              <a:t>consist of two basic types of circuits:</a:t>
            </a:r>
          </a:p>
          <a:p>
            <a:pPr lvl="1" eaLnBrk="1" fontAlgn="auto" hangingPunct="1">
              <a:spcAft>
                <a:spcPts val="0"/>
              </a:spcAft>
              <a:buFont typeface="Arial"/>
              <a:buChar char="•"/>
              <a:defRPr/>
            </a:pPr>
            <a:r>
              <a:rPr lang="en-US" dirty="0" smtClean="0">
                <a:solidFill>
                  <a:srgbClr val="000000"/>
                </a:solidFill>
                <a:ea typeface="+mn-ea"/>
              </a:rPr>
              <a:t>Combinational Logic (CL) circuits</a:t>
            </a:r>
          </a:p>
          <a:p>
            <a:pPr lvl="2" eaLnBrk="1" fontAlgn="auto" hangingPunct="1">
              <a:spcAft>
                <a:spcPts val="0"/>
              </a:spcAft>
              <a:buFont typeface="Arial"/>
              <a:buChar char="–"/>
              <a:defRPr/>
            </a:pPr>
            <a:r>
              <a:rPr lang="en-US" dirty="0" smtClean="0">
                <a:solidFill>
                  <a:srgbClr val="000000"/>
                </a:solidFill>
                <a:ea typeface="+mn-ea"/>
              </a:rPr>
              <a:t>Output is a function of the inputs only, not the history of its execution</a:t>
            </a:r>
          </a:p>
          <a:p>
            <a:pPr lvl="2" eaLnBrk="1" fontAlgn="auto" hangingPunct="1">
              <a:spcAft>
                <a:spcPts val="0"/>
              </a:spcAft>
              <a:buFont typeface="Arial"/>
              <a:buChar char="–"/>
              <a:defRPr/>
            </a:pPr>
            <a:r>
              <a:rPr lang="en-US" dirty="0" smtClean="0">
                <a:solidFill>
                  <a:srgbClr val="000000"/>
                </a:solidFill>
                <a:ea typeface="+mn-ea"/>
              </a:rPr>
              <a:t>E.g., circuits to add A, B (ALUs)</a:t>
            </a:r>
          </a:p>
          <a:p>
            <a:pPr lvl="2" eaLnBrk="1" fontAlgn="auto" hangingPunct="1">
              <a:spcAft>
                <a:spcPts val="0"/>
              </a:spcAft>
              <a:buFont typeface="Arial"/>
              <a:buChar char="–"/>
              <a:defRPr/>
            </a:pPr>
            <a:r>
              <a:rPr lang="en-US" dirty="0" smtClean="0">
                <a:solidFill>
                  <a:srgbClr val="000000"/>
                </a:solidFill>
              </a:rPr>
              <a:t>Last lecture was CL</a:t>
            </a:r>
            <a:endParaRPr lang="en-US" dirty="0" smtClean="0">
              <a:solidFill>
                <a:srgbClr val="000000"/>
              </a:solidFill>
              <a:ea typeface="+mn-ea"/>
            </a:endParaRPr>
          </a:p>
          <a:p>
            <a:pPr lvl="1" eaLnBrk="1" fontAlgn="auto" hangingPunct="1">
              <a:spcAft>
                <a:spcPts val="0"/>
              </a:spcAft>
              <a:buFont typeface="Arial"/>
              <a:buChar char="•"/>
              <a:defRPr/>
            </a:pPr>
            <a:r>
              <a:rPr lang="en-US" dirty="0" smtClean="0">
                <a:solidFill>
                  <a:srgbClr val="000000"/>
                </a:solidFill>
                <a:ea typeface="+mn-ea"/>
              </a:rPr>
              <a:t>Sequential Logic (SL)</a:t>
            </a:r>
          </a:p>
          <a:p>
            <a:pPr lvl="2" eaLnBrk="1" fontAlgn="auto" hangingPunct="1">
              <a:spcAft>
                <a:spcPts val="0"/>
              </a:spcAft>
              <a:buFont typeface="Arial"/>
              <a:buChar char="•"/>
              <a:defRPr/>
            </a:pPr>
            <a:r>
              <a:rPr lang="en-US" dirty="0" smtClean="0">
                <a:solidFill>
                  <a:srgbClr val="000000"/>
                </a:solidFill>
                <a:ea typeface="+mn-ea"/>
              </a:rPr>
              <a:t>Circuits that “remember” or store information</a:t>
            </a:r>
          </a:p>
          <a:p>
            <a:pPr lvl="2" eaLnBrk="1" fontAlgn="auto" hangingPunct="1">
              <a:spcAft>
                <a:spcPts val="0"/>
              </a:spcAft>
              <a:buFont typeface="Arial"/>
              <a:buChar char="•"/>
              <a:defRPr/>
            </a:pPr>
            <a:r>
              <a:rPr lang="en-US" dirty="0" smtClean="0">
                <a:solidFill>
                  <a:srgbClr val="000000"/>
                </a:solidFill>
                <a:ea typeface="+mn-ea"/>
              </a:rPr>
              <a:t>aka “State Elements”</a:t>
            </a:r>
          </a:p>
          <a:p>
            <a:pPr lvl="2" eaLnBrk="1" fontAlgn="auto" hangingPunct="1">
              <a:spcAft>
                <a:spcPts val="0"/>
              </a:spcAft>
              <a:buFont typeface="Arial"/>
              <a:buChar char="•"/>
              <a:defRPr/>
            </a:pPr>
            <a:r>
              <a:rPr lang="en-US" dirty="0" smtClean="0">
                <a:solidFill>
                  <a:srgbClr val="000000"/>
                </a:solidFill>
                <a:ea typeface="+mn-ea"/>
              </a:rPr>
              <a:t>E.g., memories and registers (Registers)</a:t>
            </a:r>
          </a:p>
          <a:p>
            <a:pPr lvl="2" eaLnBrk="1" fontAlgn="auto" hangingPunct="1">
              <a:spcAft>
                <a:spcPts val="0"/>
              </a:spcAft>
              <a:buFont typeface="Arial"/>
              <a:buChar char="•"/>
              <a:defRPr/>
            </a:pPr>
            <a:r>
              <a:rPr lang="en-US" dirty="0" smtClean="0">
                <a:solidFill>
                  <a:srgbClr val="000000"/>
                </a:solidFill>
              </a:rPr>
              <a:t>Today’s lecture is SL</a:t>
            </a:r>
            <a:endParaRPr lang="en-US" dirty="0" smtClean="0">
              <a:solidFill>
                <a:srgbClr val="000000"/>
              </a:solidFill>
              <a:ea typeface="+mn-ea"/>
            </a:endParaRPr>
          </a:p>
        </p:txBody>
      </p:sp>
      <p:sp>
        <p:nvSpPr>
          <p:cNvPr id="3" name="Date Placeholder 2"/>
          <p:cNvSpPr>
            <a:spLocks noGrp="1"/>
          </p:cNvSpPr>
          <p:nvPr>
            <p:ph type="dt" sz="quarter" idx="10"/>
          </p:nvPr>
        </p:nvSpPr>
        <p:spPr/>
        <p:txBody>
          <a:bodyPr/>
          <a:lstStyle/>
          <a:p>
            <a:pPr>
              <a:defRPr/>
            </a:pPr>
            <a:fld id="{5FBDFFB7-DF6C-3E43-BC93-34D502758544}" type="datetime1">
              <a:rPr lang="en-US" smtClean="0"/>
              <a:pPr>
                <a:defRPr/>
              </a:pPr>
              <a:t>10/29/13</a:t>
            </a:fld>
            <a:endParaRPr lang="en-US"/>
          </a:p>
        </p:txBody>
      </p:sp>
      <p:sp>
        <p:nvSpPr>
          <p:cNvPr id="4" name="Footer Placeholder 3"/>
          <p:cNvSpPr>
            <a:spLocks noGrp="1"/>
          </p:cNvSpPr>
          <p:nvPr>
            <p:ph type="ftr" sz="quarter" idx="11"/>
          </p:nvPr>
        </p:nvSpPr>
        <p:spPr/>
        <p:txBody>
          <a:bodyPr/>
          <a:lstStyle/>
          <a:p>
            <a:pPr>
              <a:defRPr/>
            </a:pPr>
            <a:r>
              <a:rPr lang="en-US" dirty="0" smtClean="0"/>
              <a:t>Fall 2013 -- Lecture #17</a:t>
            </a:r>
            <a:endParaRPr lang="en-US" dirty="0"/>
          </a:p>
        </p:txBody>
      </p:sp>
      <p:sp>
        <p:nvSpPr>
          <p:cNvPr id="5" name="Slide Number Placeholder 4"/>
          <p:cNvSpPr>
            <a:spLocks noGrp="1"/>
          </p:cNvSpPr>
          <p:nvPr>
            <p:ph type="sldNum" sz="quarter" idx="12"/>
          </p:nvPr>
        </p:nvSpPr>
        <p:spPr/>
        <p:txBody>
          <a:bodyPr/>
          <a:lstStyle/>
          <a:p>
            <a:pPr>
              <a:defRPr/>
            </a:pPr>
            <a:fld id="{8868D7DF-525F-7D46-885E-65CB5685D7BE}" type="slidenum">
              <a:rPr lang="en-US"/>
              <a:pPr>
                <a:defRPr/>
              </a:pPr>
              <a:t>40</a:t>
            </a:fld>
            <a:endParaRPr lang="en-US"/>
          </a:p>
        </p:txBody>
      </p:sp>
    </p:spTree>
    <p:extLst>
      <p:ext uri="{BB962C8B-B14F-4D97-AF65-F5344CB8AC3E}">
        <p14:creationId xmlns:p14="http://schemas.microsoft.com/office/powerpoint/2010/main" val="19942719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51203" name="Rectangle 9"/>
          <p:cNvSpPr>
            <a:spLocks noChangeArrowheads="1"/>
          </p:cNvSpPr>
          <p:nvPr/>
        </p:nvSpPr>
        <p:spPr bwMode="auto">
          <a:xfrm>
            <a:off x="4468813" y="1690688"/>
            <a:ext cx="1027112"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system</a:t>
            </a:r>
          </a:p>
        </p:txBody>
      </p:sp>
      <p:sp>
        <p:nvSpPr>
          <p:cNvPr id="51204" name="Rectangle 10"/>
          <p:cNvSpPr>
            <a:spLocks noChangeArrowheads="1"/>
          </p:cNvSpPr>
          <p:nvPr/>
        </p:nvSpPr>
        <p:spPr bwMode="auto">
          <a:xfrm>
            <a:off x="2263775" y="2644775"/>
            <a:ext cx="1214438"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datapath</a:t>
            </a:r>
          </a:p>
        </p:txBody>
      </p:sp>
      <p:sp>
        <p:nvSpPr>
          <p:cNvPr id="51205" name="Rectangle 11"/>
          <p:cNvSpPr>
            <a:spLocks noChangeArrowheads="1"/>
          </p:cNvSpPr>
          <p:nvPr/>
        </p:nvSpPr>
        <p:spPr bwMode="auto">
          <a:xfrm>
            <a:off x="5972175" y="2632075"/>
            <a:ext cx="101282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control</a:t>
            </a:r>
          </a:p>
        </p:txBody>
      </p:sp>
      <p:sp>
        <p:nvSpPr>
          <p:cNvPr id="51206" name="Rectangle 12"/>
          <p:cNvSpPr>
            <a:spLocks noChangeArrowheads="1"/>
          </p:cNvSpPr>
          <p:nvPr/>
        </p:nvSpPr>
        <p:spPr bwMode="auto">
          <a:xfrm>
            <a:off x="4805363" y="3648075"/>
            <a:ext cx="1528762"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state</a:t>
            </a:r>
            <a:br>
              <a:rPr lang="en-US">
                <a:solidFill>
                  <a:srgbClr val="000000"/>
                </a:solidFill>
                <a:latin typeface="Comic Sans MS" charset="0"/>
              </a:rPr>
            </a:br>
            <a:r>
              <a:rPr lang="en-US">
                <a:solidFill>
                  <a:srgbClr val="000000"/>
                </a:solidFill>
                <a:latin typeface="Comic Sans MS" charset="0"/>
              </a:rPr>
              <a:t>registers</a:t>
            </a:r>
          </a:p>
        </p:txBody>
      </p:sp>
      <p:sp>
        <p:nvSpPr>
          <p:cNvPr id="51207" name="Rectangle 13"/>
          <p:cNvSpPr>
            <a:spLocks noChangeArrowheads="1"/>
          </p:cNvSpPr>
          <p:nvPr/>
        </p:nvSpPr>
        <p:spPr bwMode="auto">
          <a:xfrm>
            <a:off x="6208713" y="3660775"/>
            <a:ext cx="2166937"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combinational</a:t>
            </a:r>
            <a:br>
              <a:rPr lang="en-US">
                <a:solidFill>
                  <a:srgbClr val="000000"/>
                </a:solidFill>
                <a:latin typeface="Comic Sans MS" charset="0"/>
              </a:rPr>
            </a:br>
            <a:r>
              <a:rPr lang="en-US">
                <a:solidFill>
                  <a:srgbClr val="000000"/>
                </a:solidFill>
                <a:latin typeface="Comic Sans MS" charset="0"/>
              </a:rPr>
              <a:t>logic</a:t>
            </a:r>
          </a:p>
        </p:txBody>
      </p:sp>
      <p:sp>
        <p:nvSpPr>
          <p:cNvPr id="51208" name="Rectangle 14"/>
          <p:cNvSpPr>
            <a:spLocks noChangeArrowheads="1"/>
          </p:cNvSpPr>
          <p:nvPr/>
        </p:nvSpPr>
        <p:spPr bwMode="auto">
          <a:xfrm>
            <a:off x="1838325" y="3722688"/>
            <a:ext cx="1365250"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multiplexer</a:t>
            </a:r>
          </a:p>
        </p:txBody>
      </p:sp>
      <p:sp>
        <p:nvSpPr>
          <p:cNvPr id="51209" name="Rectangle 15"/>
          <p:cNvSpPr>
            <a:spLocks noChangeArrowheads="1"/>
          </p:cNvSpPr>
          <p:nvPr/>
        </p:nvSpPr>
        <p:spPr bwMode="auto">
          <a:xfrm>
            <a:off x="3203575" y="3735388"/>
            <a:ext cx="1390650" cy="338137"/>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comparator</a:t>
            </a:r>
          </a:p>
        </p:txBody>
      </p:sp>
      <p:sp>
        <p:nvSpPr>
          <p:cNvPr id="51210" name="Rectangle 16"/>
          <p:cNvSpPr>
            <a:spLocks noChangeArrowheads="1"/>
          </p:cNvSpPr>
          <p:nvPr/>
        </p:nvSpPr>
        <p:spPr bwMode="auto">
          <a:xfrm>
            <a:off x="760413" y="3584575"/>
            <a:ext cx="9271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code</a:t>
            </a:r>
            <a:br>
              <a:rPr lang="en-US">
                <a:solidFill>
                  <a:srgbClr val="000000"/>
                </a:solidFill>
                <a:latin typeface="Comic Sans MS" charset="0"/>
              </a:rPr>
            </a:br>
            <a:r>
              <a:rPr lang="en-US">
                <a:solidFill>
                  <a:srgbClr val="000000"/>
                </a:solidFill>
                <a:latin typeface="Comic Sans MS" charset="0"/>
              </a:rPr>
              <a:t>registers</a:t>
            </a:r>
          </a:p>
        </p:txBody>
      </p:sp>
      <p:sp>
        <p:nvSpPr>
          <p:cNvPr id="51211" name="Rectangle 17"/>
          <p:cNvSpPr>
            <a:spLocks noChangeArrowheads="1"/>
          </p:cNvSpPr>
          <p:nvPr/>
        </p:nvSpPr>
        <p:spPr bwMode="auto">
          <a:xfrm>
            <a:off x="3503613" y="5038725"/>
            <a:ext cx="1065212"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register</a:t>
            </a:r>
          </a:p>
        </p:txBody>
      </p:sp>
      <p:sp>
        <p:nvSpPr>
          <p:cNvPr id="51212" name="Rectangle 18"/>
          <p:cNvSpPr>
            <a:spLocks noChangeArrowheads="1"/>
          </p:cNvSpPr>
          <p:nvPr/>
        </p:nvSpPr>
        <p:spPr bwMode="auto">
          <a:xfrm>
            <a:off x="5118100" y="5038725"/>
            <a:ext cx="84137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logic</a:t>
            </a:r>
          </a:p>
        </p:txBody>
      </p:sp>
      <p:sp>
        <p:nvSpPr>
          <p:cNvPr id="51213" name="Line 19"/>
          <p:cNvSpPr>
            <a:spLocks noChangeShapeType="1"/>
          </p:cNvSpPr>
          <p:nvPr/>
        </p:nvSpPr>
        <p:spPr bwMode="auto">
          <a:xfrm>
            <a:off x="4849813" y="1973263"/>
            <a:ext cx="1428750" cy="703262"/>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4" name="Line 20"/>
          <p:cNvSpPr>
            <a:spLocks noChangeShapeType="1"/>
          </p:cNvSpPr>
          <p:nvPr/>
        </p:nvSpPr>
        <p:spPr bwMode="auto">
          <a:xfrm flipH="1">
            <a:off x="2784475" y="1962150"/>
            <a:ext cx="2052638" cy="6889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5" name="Line 21"/>
          <p:cNvSpPr>
            <a:spLocks noChangeShapeType="1"/>
          </p:cNvSpPr>
          <p:nvPr/>
        </p:nvSpPr>
        <p:spPr bwMode="auto">
          <a:xfrm flipH="1">
            <a:off x="2406650" y="2963863"/>
            <a:ext cx="252413" cy="7778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6" name="Line 22"/>
          <p:cNvSpPr>
            <a:spLocks noChangeShapeType="1"/>
          </p:cNvSpPr>
          <p:nvPr/>
        </p:nvSpPr>
        <p:spPr bwMode="auto">
          <a:xfrm>
            <a:off x="2659063" y="2938463"/>
            <a:ext cx="1100137" cy="8413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7" name="Line 23"/>
          <p:cNvSpPr>
            <a:spLocks noChangeShapeType="1"/>
          </p:cNvSpPr>
          <p:nvPr/>
        </p:nvSpPr>
        <p:spPr bwMode="auto">
          <a:xfrm flipH="1">
            <a:off x="1317625" y="2927350"/>
            <a:ext cx="1354138" cy="7016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8" name="Line 24"/>
          <p:cNvSpPr>
            <a:spLocks noChangeShapeType="1"/>
          </p:cNvSpPr>
          <p:nvPr/>
        </p:nvSpPr>
        <p:spPr bwMode="auto">
          <a:xfrm>
            <a:off x="1192213" y="4105275"/>
            <a:ext cx="2655887" cy="93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9" name="Line 25"/>
          <p:cNvSpPr>
            <a:spLocks noChangeShapeType="1"/>
          </p:cNvSpPr>
          <p:nvPr/>
        </p:nvSpPr>
        <p:spPr bwMode="auto">
          <a:xfrm flipH="1">
            <a:off x="3886200" y="4143375"/>
            <a:ext cx="1603375" cy="890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0" name="Line 26"/>
          <p:cNvSpPr>
            <a:spLocks noChangeShapeType="1"/>
          </p:cNvSpPr>
          <p:nvPr/>
        </p:nvSpPr>
        <p:spPr bwMode="auto">
          <a:xfrm flipH="1">
            <a:off x="5553075" y="2914650"/>
            <a:ext cx="776288" cy="7762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1" name="Line 27"/>
          <p:cNvSpPr>
            <a:spLocks noChangeShapeType="1"/>
          </p:cNvSpPr>
          <p:nvPr/>
        </p:nvSpPr>
        <p:spPr bwMode="auto">
          <a:xfrm>
            <a:off x="6353175" y="2914650"/>
            <a:ext cx="865188" cy="763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2" name="Line 28"/>
          <p:cNvSpPr>
            <a:spLocks noChangeShapeType="1"/>
          </p:cNvSpPr>
          <p:nvPr/>
        </p:nvSpPr>
        <p:spPr bwMode="auto">
          <a:xfrm>
            <a:off x="3759200" y="4029075"/>
            <a:ext cx="1604963" cy="10287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3" name="Line 29"/>
          <p:cNvSpPr>
            <a:spLocks noChangeShapeType="1"/>
          </p:cNvSpPr>
          <p:nvPr/>
        </p:nvSpPr>
        <p:spPr bwMode="auto">
          <a:xfrm>
            <a:off x="2406650" y="4029075"/>
            <a:ext cx="2932113" cy="1041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4" name="Line 30"/>
          <p:cNvSpPr>
            <a:spLocks noChangeShapeType="1"/>
          </p:cNvSpPr>
          <p:nvPr/>
        </p:nvSpPr>
        <p:spPr bwMode="auto">
          <a:xfrm flipH="1">
            <a:off x="5414963" y="4143375"/>
            <a:ext cx="1790700" cy="914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5" name="Rectangle 31"/>
          <p:cNvSpPr>
            <a:spLocks noChangeArrowheads="1"/>
          </p:cNvSpPr>
          <p:nvPr/>
        </p:nvSpPr>
        <p:spPr bwMode="auto">
          <a:xfrm>
            <a:off x="3740150" y="5791200"/>
            <a:ext cx="18542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switching</a:t>
            </a:r>
            <a:br>
              <a:rPr lang="en-US">
                <a:solidFill>
                  <a:srgbClr val="000000"/>
                </a:solidFill>
                <a:latin typeface="Comic Sans MS" charset="0"/>
              </a:rPr>
            </a:br>
            <a:r>
              <a:rPr lang="en-US">
                <a:solidFill>
                  <a:srgbClr val="000000"/>
                </a:solidFill>
                <a:latin typeface="Comic Sans MS" charset="0"/>
              </a:rPr>
              <a:t>networks</a:t>
            </a:r>
          </a:p>
        </p:txBody>
      </p:sp>
      <p:sp>
        <p:nvSpPr>
          <p:cNvPr id="51226" name="Line 32"/>
          <p:cNvSpPr>
            <a:spLocks noChangeShapeType="1"/>
          </p:cNvSpPr>
          <p:nvPr/>
        </p:nvSpPr>
        <p:spPr bwMode="auto">
          <a:xfrm flipH="1">
            <a:off x="4800600" y="5346700"/>
            <a:ext cx="563563" cy="4254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7" name="Line 33"/>
          <p:cNvSpPr>
            <a:spLocks noChangeShapeType="1"/>
          </p:cNvSpPr>
          <p:nvPr/>
        </p:nvSpPr>
        <p:spPr bwMode="auto">
          <a:xfrm>
            <a:off x="3886200" y="5334000"/>
            <a:ext cx="638175" cy="4635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8" name="Rectangle 36"/>
          <p:cNvSpPr>
            <a:spLocks noGrp="1" noChangeArrowheads="1"/>
          </p:cNvSpPr>
          <p:nvPr>
            <p:ph type="title"/>
          </p:nvPr>
        </p:nvSpPr>
        <p:spPr/>
        <p:txBody>
          <a:bodyPr/>
          <a:lstStyle/>
          <a:p>
            <a:pPr eaLnBrk="1" hangingPunct="1"/>
            <a:r>
              <a:rPr lang="en-US"/>
              <a:t>Design Hierarchy</a:t>
            </a:r>
          </a:p>
        </p:txBody>
      </p:sp>
      <p:sp>
        <p:nvSpPr>
          <p:cNvPr id="30" name="Date Placeholder 29"/>
          <p:cNvSpPr>
            <a:spLocks noGrp="1"/>
          </p:cNvSpPr>
          <p:nvPr>
            <p:ph type="dt" sz="quarter" idx="10"/>
          </p:nvPr>
        </p:nvSpPr>
        <p:spPr/>
        <p:txBody>
          <a:bodyPr/>
          <a:lstStyle/>
          <a:p>
            <a:pPr>
              <a:defRPr/>
            </a:pPr>
            <a:fld id="{AC0FE1E9-01D7-E047-A658-0DA6A5B19DAC}" type="datetime1">
              <a:rPr lang="en-US" smtClean="0"/>
              <a:pPr>
                <a:defRPr/>
              </a:pPr>
              <a:t>10/29/13</a:t>
            </a:fld>
            <a:endParaRPr lang="en-US"/>
          </a:p>
        </p:txBody>
      </p:sp>
      <p:sp>
        <p:nvSpPr>
          <p:cNvPr id="31" name="Slide Number Placeholder 30"/>
          <p:cNvSpPr>
            <a:spLocks noGrp="1"/>
          </p:cNvSpPr>
          <p:nvPr>
            <p:ph type="sldNum" sz="quarter" idx="12"/>
          </p:nvPr>
        </p:nvSpPr>
        <p:spPr/>
        <p:txBody>
          <a:bodyPr/>
          <a:lstStyle/>
          <a:p>
            <a:pPr>
              <a:defRPr/>
            </a:pPr>
            <a:fld id="{32371852-B2BA-C64F-8A35-805D0536AD16}" type="slidenum">
              <a:rPr lang="en-US"/>
              <a:pPr>
                <a:defRPr/>
              </a:pPr>
              <a:t>41</a:t>
            </a:fld>
            <a:endParaRPr lang="en-US"/>
          </a:p>
        </p:txBody>
      </p:sp>
      <p:sp>
        <p:nvSpPr>
          <p:cNvPr id="33" name="Rectangle 32"/>
          <p:cNvSpPr/>
          <p:nvPr/>
        </p:nvSpPr>
        <p:spPr>
          <a:xfrm>
            <a:off x="3284538" y="4927600"/>
            <a:ext cx="1254125" cy="4397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995738" y="5762625"/>
            <a:ext cx="1371600" cy="6048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4775200" y="3657072"/>
            <a:ext cx="1658938" cy="52546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5323103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eaLnBrk="1" hangingPunct="1"/>
            <a:r>
              <a:rPr lang="en-US" dirty="0" smtClean="0"/>
              <a:t>A Conceptual MIPS </a:t>
            </a:r>
            <a:r>
              <a:rPr lang="en-US" dirty="0" err="1" smtClean="0"/>
              <a:t>Datapath</a:t>
            </a:r>
            <a:endParaRPr lang="en-US" dirty="0" smtClean="0"/>
          </a:p>
        </p:txBody>
      </p:sp>
      <p:sp>
        <p:nvSpPr>
          <p:cNvPr id="4" name="Date Placeholder 3"/>
          <p:cNvSpPr>
            <a:spLocks noGrp="1"/>
          </p:cNvSpPr>
          <p:nvPr>
            <p:ph type="dt" sz="quarter" idx="10"/>
          </p:nvPr>
        </p:nvSpPr>
        <p:spPr/>
        <p:txBody>
          <a:bodyPr/>
          <a:lstStyle/>
          <a:p>
            <a:pPr>
              <a:defRPr/>
            </a:pPr>
            <a:fld id="{66B99A3B-913E-B14A-BFA3-88F73467EA76}" type="datetime1">
              <a:rPr lang="en-US" smtClean="0"/>
              <a:pPr>
                <a:defRPr/>
              </a:pPr>
              <a:t>10/29/13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B6792A69-F3C1-164A-9859-C87892FC08A9}" type="slidenum">
              <a:rPr lang="en-US" smtClean="0"/>
              <a:pPr>
                <a:defRPr/>
              </a:pPr>
              <a:t>42</a:t>
            </a:fld>
            <a:endParaRPr lang="en-US"/>
          </a:p>
        </p:txBody>
      </p:sp>
      <p:pic>
        <p:nvPicPr>
          <p:cNvPr id="24582" name="Picture 7" descr="f04-01-P374493"/>
          <p:cNvPicPr>
            <a:picLocks noChangeAspect="1" noChangeArrowheads="1"/>
          </p:cNvPicPr>
          <p:nvPr/>
        </p:nvPicPr>
        <p:blipFill>
          <a:blip r:embed="rId2"/>
          <a:srcRect/>
          <a:stretch>
            <a:fillRect/>
          </a:stretch>
        </p:blipFill>
        <p:spPr bwMode="auto">
          <a:xfrm>
            <a:off x="684213" y="1746250"/>
            <a:ext cx="7964487" cy="4316413"/>
          </a:xfrm>
          <a:prstGeom prst="rect">
            <a:avLst/>
          </a:prstGeom>
          <a:noFill/>
          <a:ln w="9525">
            <a:noFill/>
            <a:miter lim="800000"/>
            <a:headEnd/>
            <a:tailEnd/>
          </a:ln>
        </p:spPr>
      </p:pic>
    </p:spTree>
    <p:extLst>
      <p:ext uri="{BB962C8B-B14F-4D97-AF65-F5344CB8AC3E}">
        <p14:creationId xmlns:p14="http://schemas.microsoft.com/office/powerpoint/2010/main" val="26628321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GB" smtClean="0"/>
              <a:t>Uses for State Elements</a:t>
            </a:r>
          </a:p>
        </p:txBody>
      </p:sp>
      <p:sp>
        <p:nvSpPr>
          <p:cNvPr id="25603" name="Rectangle 2"/>
          <p:cNvSpPr>
            <a:spLocks noGrp="1" noChangeArrowheads="1"/>
          </p:cNvSpPr>
          <p:nvPr>
            <p:ph type="body" idx="1"/>
          </p:nvPr>
        </p:nvSpPr>
        <p:spPr/>
        <p:txBody>
          <a:bodyPr>
            <a:normAutofit/>
          </a:bodyPr>
          <a:lstStyle/>
          <a:p>
            <a:pPr eaLnBrk="1" hangingPunct="1"/>
            <a:r>
              <a:rPr lang="en-GB" dirty="0" smtClean="0"/>
              <a:t>Place to store values for later re-use:</a:t>
            </a:r>
          </a:p>
          <a:p>
            <a:pPr lvl="1" eaLnBrk="1" hangingPunct="1"/>
            <a:r>
              <a:rPr lang="en-GB" dirty="0" smtClean="0"/>
              <a:t>Register files (like $1-$31 on the MIPS)</a:t>
            </a:r>
          </a:p>
          <a:p>
            <a:pPr lvl="1" eaLnBrk="1" hangingPunct="1"/>
            <a:r>
              <a:rPr lang="en-GB" dirty="0" smtClean="0"/>
              <a:t>Memory (caches, and main memory)</a:t>
            </a:r>
          </a:p>
          <a:p>
            <a:pPr eaLnBrk="1" hangingPunct="1">
              <a:buClr>
                <a:schemeClr val="tx1"/>
              </a:buClr>
            </a:pPr>
            <a:r>
              <a:rPr lang="en-GB" i="1" dirty="0" smtClean="0">
                <a:solidFill>
                  <a:srgbClr val="0000FF"/>
                </a:solidFill>
              </a:rPr>
              <a:t>Help control flow of information between combinational logic blocks</a:t>
            </a:r>
          </a:p>
          <a:p>
            <a:pPr lvl="1" eaLnBrk="1" hangingPunct="1"/>
            <a:r>
              <a:rPr lang="en-GB" dirty="0" smtClean="0"/>
              <a:t>State elements hold up the movement of information at input to combinational logic blocks to allow for orderly passage</a:t>
            </a:r>
          </a:p>
        </p:txBody>
      </p:sp>
      <p:sp>
        <p:nvSpPr>
          <p:cNvPr id="6" name="Date Placeholder 5"/>
          <p:cNvSpPr>
            <a:spLocks noGrp="1"/>
          </p:cNvSpPr>
          <p:nvPr>
            <p:ph type="dt" sz="quarter" idx="10"/>
          </p:nvPr>
        </p:nvSpPr>
        <p:spPr/>
        <p:txBody>
          <a:bodyPr/>
          <a:lstStyle/>
          <a:p>
            <a:pPr>
              <a:defRPr/>
            </a:pPr>
            <a:fld id="{A8EE9629-11DF-DB4E-BDC3-704C80F6C91B}" type="datetime1">
              <a:rPr lang="en-US" smtClean="0"/>
              <a:pPr>
                <a:defRPr/>
              </a:pPr>
              <a:t>10/29/13</a:t>
            </a:fld>
            <a:endParaRPr lang="en-US"/>
          </a:p>
        </p:txBody>
      </p:sp>
      <p:sp>
        <p:nvSpPr>
          <p:cNvPr id="7" name="Slide Number Placeholder 6"/>
          <p:cNvSpPr>
            <a:spLocks noGrp="1"/>
          </p:cNvSpPr>
          <p:nvPr>
            <p:ph type="sldNum" sz="quarter" idx="12"/>
          </p:nvPr>
        </p:nvSpPr>
        <p:spPr/>
        <p:txBody>
          <a:bodyPr/>
          <a:lstStyle/>
          <a:p>
            <a:pPr>
              <a:defRPr/>
            </a:pPr>
            <a:fld id="{DB9092EC-4C6B-A745-BA8E-07B4FE9C6ABB}" type="slidenum">
              <a:rPr lang="en-US" smtClean="0"/>
              <a:pPr>
                <a:defRPr/>
              </a:pPr>
              <a:t>43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11500547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Example</a:t>
            </a:r>
          </a:p>
        </p:txBody>
      </p:sp>
      <p:sp>
        <p:nvSpPr>
          <p:cNvPr id="6147" name="Rectangle 3"/>
          <p:cNvSpPr>
            <a:spLocks noChangeArrowheads="1"/>
          </p:cNvSpPr>
          <p:nvPr/>
        </p:nvSpPr>
        <p:spPr bwMode="auto">
          <a:xfrm>
            <a:off x="423863" y="3614738"/>
            <a:ext cx="6091237" cy="1571625"/>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latin typeface="+mn-lt"/>
                <a:ea typeface="DejaVu Sans" charset="0"/>
                <a:cs typeface="DejaVu Sans" charset="0"/>
              </a:rPr>
              <a:t>Want:</a:t>
            </a:r>
            <a:r>
              <a:rPr lang="en-GB" sz="3200" dirty="0">
                <a:latin typeface="Courier"/>
                <a:ea typeface="DejaVu Sans" charset="0"/>
                <a:cs typeface="Courier"/>
              </a:rPr>
              <a:t> </a:t>
            </a:r>
            <a:r>
              <a:rPr lang="en-GB" sz="3200" b="1" dirty="0">
                <a:latin typeface="Courier"/>
                <a:ea typeface="DejaVu Sans" charset="0"/>
                <a:cs typeface="Courier"/>
              </a:rPr>
              <a:t>  </a:t>
            </a:r>
            <a:r>
              <a:rPr lang="en-GB" sz="3200" dirty="0">
                <a:latin typeface="Courier New" charset="0"/>
                <a:ea typeface="DejaVu Sans" charset="0"/>
                <a:cs typeface="DejaVu Sans" charset="0"/>
              </a:rPr>
              <a:t>S=0; </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for (</a:t>
            </a:r>
            <a:r>
              <a:rPr lang="en-GB" sz="3200" dirty="0" err="1">
                <a:solidFill>
                  <a:srgbClr val="000000"/>
                </a:solidFill>
                <a:latin typeface="Courier New" charset="0"/>
                <a:ea typeface="DejaVu Sans" charset="0"/>
                <a:cs typeface="DejaVu Sans" charset="0"/>
              </a:rPr>
              <a:t>i</a:t>
            </a:r>
            <a:r>
              <a:rPr lang="en-GB" sz="3200" dirty="0">
                <a:solidFill>
                  <a:srgbClr val="000000"/>
                </a:solidFill>
                <a:latin typeface="Courier New" charset="0"/>
                <a:ea typeface="DejaVu Sans" charset="0"/>
                <a:cs typeface="DejaVu Sans" charset="0"/>
              </a:rPr>
              <a:t>=0;i&lt;</a:t>
            </a:r>
            <a:r>
              <a:rPr lang="en-GB" sz="3200" dirty="0" err="1">
                <a:solidFill>
                  <a:srgbClr val="000000"/>
                </a:solidFill>
                <a:latin typeface="Courier New" charset="0"/>
                <a:ea typeface="DejaVu Sans" charset="0"/>
                <a:cs typeface="DejaVu Sans" charset="0"/>
              </a:rPr>
              <a:t>n;i</a:t>
            </a:r>
            <a:r>
              <a:rPr lang="en-GB" sz="3200" dirty="0">
                <a:solidFill>
                  <a:srgbClr val="000000"/>
                </a:solidFill>
                <a:latin typeface="Courier New" charset="0"/>
                <a:ea typeface="DejaVu Sans" charset="0"/>
                <a:cs typeface="DejaVu Sans" charset="0"/>
              </a:rPr>
              <a:t>++)</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S = S + X</a:t>
            </a:r>
            <a:r>
              <a:rPr lang="en-GB" sz="3200" baseline="-25000" dirty="0">
                <a:solidFill>
                  <a:srgbClr val="000000"/>
                </a:solidFill>
                <a:latin typeface="Courier New" charset="0"/>
                <a:ea typeface="DejaVu Sans" charset="0"/>
                <a:cs typeface="DejaVu Sans" charset="0"/>
              </a:rPr>
              <a:t>i</a:t>
            </a:r>
          </a:p>
        </p:txBody>
      </p:sp>
      <p:sp>
        <p:nvSpPr>
          <p:cNvPr id="6148" name="Text Box 4"/>
          <p:cNvSpPr txBox="1">
            <a:spLocks noChangeArrowheads="1"/>
          </p:cNvSpPr>
          <p:nvPr/>
        </p:nvSpPr>
        <p:spPr bwMode="auto">
          <a:xfrm>
            <a:off x="373063" y="1430338"/>
            <a:ext cx="7767637" cy="525462"/>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rgbClr val="0000FF"/>
                </a:solidFill>
                <a:latin typeface="+mn-lt"/>
                <a:ea typeface="DejaVu Sans" charset="0"/>
                <a:cs typeface="DejaVu Sans" charset="0"/>
              </a:rPr>
              <a:t>Why do we need to control the flow of information?</a:t>
            </a:r>
          </a:p>
        </p:txBody>
      </p:sp>
      <p:sp>
        <p:nvSpPr>
          <p:cNvPr id="27653" name="Rectangle 5"/>
          <p:cNvSpPr>
            <a:spLocks noChangeArrowheads="1"/>
          </p:cNvSpPr>
          <p:nvPr/>
        </p:nvSpPr>
        <p:spPr bwMode="auto">
          <a:xfrm>
            <a:off x="423863" y="4902200"/>
            <a:ext cx="8364537" cy="1449388"/>
          </a:xfrm>
          <a:prstGeom prst="rect">
            <a:avLst/>
          </a:prstGeom>
          <a:noFill/>
          <a:ln w="9525">
            <a:noFill/>
            <a:round/>
            <a:headEnd/>
            <a:tailEnd/>
          </a:ln>
        </p:spPr>
        <p:txBody>
          <a:bodyPr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Assume: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Each X value is applied in succession, one per cycle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After n cycles the sum is present on S</a:t>
            </a:r>
          </a:p>
        </p:txBody>
      </p:sp>
      <p:sp>
        <p:nvSpPr>
          <p:cNvPr id="7" name="Date Placeholder 6"/>
          <p:cNvSpPr>
            <a:spLocks noGrp="1"/>
          </p:cNvSpPr>
          <p:nvPr>
            <p:ph type="dt" sz="quarter" idx="10"/>
          </p:nvPr>
        </p:nvSpPr>
        <p:spPr/>
        <p:txBody>
          <a:bodyPr/>
          <a:lstStyle/>
          <a:p>
            <a:pPr>
              <a:defRPr/>
            </a:pPr>
            <a:fld id="{9E253ADB-38AA-F741-BD0C-37CCF74C45CD}"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86BCD460-6FDA-3147-B836-35C786A28650}" type="slidenum">
              <a:rPr lang="en-US" smtClean="0"/>
              <a:pPr>
                <a:defRPr/>
              </a:pPr>
              <a:t>44</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
        <p:nvSpPr>
          <p:cNvPr id="10" name="Rectangle 9"/>
          <p:cNvSpPr/>
          <p:nvPr/>
        </p:nvSpPr>
        <p:spPr>
          <a:xfrm>
            <a:off x="3436938" y="2065338"/>
            <a:ext cx="2133600" cy="16081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SUM</a:t>
            </a:r>
          </a:p>
        </p:txBody>
      </p:sp>
      <p:cxnSp>
        <p:nvCxnSpPr>
          <p:cNvPr id="12" name="Straight Arrow Connector 11"/>
          <p:cNvCxnSpPr>
            <a:endCxn id="10" idx="1"/>
          </p:cNvCxnSpPr>
          <p:nvPr/>
        </p:nvCxnSpPr>
        <p:spPr>
          <a:xfrm flipV="1">
            <a:off x="2217738" y="2870200"/>
            <a:ext cx="1219200" cy="79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554663" y="2886075"/>
            <a:ext cx="1219200"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590006" y="2675732"/>
            <a:ext cx="423863"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5910262" y="2692401"/>
            <a:ext cx="422275"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828800" y="2641600"/>
            <a:ext cx="392113" cy="461963"/>
          </a:xfrm>
          <a:prstGeom prst="rect">
            <a:avLst/>
          </a:prstGeom>
          <a:noFill/>
        </p:spPr>
        <p:txBody>
          <a:bodyPr wrap="none">
            <a:spAutoFit/>
          </a:bodyPr>
          <a:lstStyle/>
          <a:p>
            <a:pPr>
              <a:defRPr/>
            </a:pPr>
            <a:r>
              <a:rPr lang="en-US" sz="2400" dirty="0">
                <a:latin typeface="+mn-lt"/>
              </a:rPr>
              <a:t>X</a:t>
            </a:r>
            <a:r>
              <a:rPr lang="en-US" sz="2400" baseline="-25000" dirty="0">
                <a:latin typeface="+mn-lt"/>
              </a:rPr>
              <a:t>i</a:t>
            </a:r>
          </a:p>
        </p:txBody>
      </p:sp>
      <p:sp>
        <p:nvSpPr>
          <p:cNvPr id="19" name="TextBox 18"/>
          <p:cNvSpPr txBox="1"/>
          <p:nvPr/>
        </p:nvSpPr>
        <p:spPr>
          <a:xfrm>
            <a:off x="6773863" y="2624138"/>
            <a:ext cx="325437" cy="461962"/>
          </a:xfrm>
          <a:prstGeom prst="rect">
            <a:avLst/>
          </a:prstGeom>
          <a:noFill/>
        </p:spPr>
        <p:txBody>
          <a:bodyPr wrap="none">
            <a:spAutoFit/>
          </a:bodyPr>
          <a:lstStyle/>
          <a:p>
            <a:pPr>
              <a:defRPr/>
            </a:pPr>
            <a:r>
              <a:rPr lang="en-US" sz="2400" dirty="0">
                <a:latin typeface="+mn-lt"/>
              </a:rPr>
              <a:t>S</a:t>
            </a:r>
            <a:endParaRPr lang="en-US" sz="2400" baseline="-25000" dirty="0">
              <a:latin typeface="+mn-lt"/>
            </a:endParaRPr>
          </a:p>
        </p:txBody>
      </p:sp>
    </p:spTree>
    <p:extLst>
      <p:ext uri="{BB962C8B-B14F-4D97-AF65-F5344CB8AC3E}">
        <p14:creationId xmlns:p14="http://schemas.microsoft.com/office/powerpoint/2010/main" val="4858140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First Try: Does this work?</a:t>
            </a:r>
          </a:p>
        </p:txBody>
      </p:sp>
      <p:sp>
        <p:nvSpPr>
          <p:cNvPr id="6" name="Date Placeholder 5"/>
          <p:cNvSpPr>
            <a:spLocks noGrp="1"/>
          </p:cNvSpPr>
          <p:nvPr>
            <p:ph type="dt" sz="quarter" idx="10"/>
          </p:nvPr>
        </p:nvSpPr>
        <p:spPr/>
        <p:txBody>
          <a:bodyPr/>
          <a:lstStyle/>
          <a:p>
            <a:pPr>
              <a:defRPr/>
            </a:pPr>
            <a:fld id="{54CC4296-DF9B-454C-AAE4-877D57F2AC2E}" type="datetime1">
              <a:rPr lang="en-US" smtClean="0"/>
              <a:pPr>
                <a:defRPr/>
              </a:pPr>
              <a:t>10/29/13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pPr>
              <a:defRPr/>
            </a:pPr>
            <a:fld id="{DFF1011F-DD40-4E42-A272-3842F5CD23B9}" type="slidenum">
              <a:rPr lang="en-US" smtClean="0"/>
              <a:pPr>
                <a:defRPr/>
              </a:pPr>
              <a:t>45</a:t>
            </a:fld>
            <a:endParaRPr lang="en-US"/>
          </a:p>
        </p:txBody>
      </p:sp>
      <p:pic>
        <p:nvPicPr>
          <p:cNvPr id="29702" name="Picture 2"/>
          <p:cNvPicPr>
            <a:picLocks noChangeAspect="1" noChangeArrowheads="1"/>
          </p:cNvPicPr>
          <p:nvPr/>
        </p:nvPicPr>
        <p:blipFill>
          <a:blip r:embed="rId3"/>
          <a:srcRect l="2142" t="7140" r="18484" b="10910"/>
          <a:stretch>
            <a:fillRect/>
          </a:stretch>
        </p:blipFill>
        <p:spPr bwMode="auto">
          <a:xfrm>
            <a:off x="2176463" y="1709738"/>
            <a:ext cx="3276600" cy="2216150"/>
          </a:xfrm>
          <a:prstGeom prst="rect">
            <a:avLst/>
          </a:prstGeom>
          <a:noFill/>
          <a:ln w="9525">
            <a:noFill/>
            <a:round/>
            <a:headEnd/>
            <a:tailEnd/>
          </a:ln>
        </p:spPr>
      </p:pic>
      <p:sp>
        <p:nvSpPr>
          <p:cNvPr id="7171" name="Rectangle 3"/>
          <p:cNvSpPr>
            <a:spLocks noChangeArrowheads="1"/>
          </p:cNvSpPr>
          <p:nvPr/>
        </p:nvSpPr>
        <p:spPr bwMode="auto">
          <a:xfrm>
            <a:off x="558800" y="4191000"/>
            <a:ext cx="8008938" cy="2063750"/>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C0128"/>
                </a:solidFill>
                <a:latin typeface="Calibri" charset="0"/>
                <a:ea typeface="DejaVu Sans" charset="0"/>
                <a:cs typeface="DejaVu Sans" charset="0"/>
              </a:rPr>
              <a:t>No!</a:t>
            </a:r>
            <a:r>
              <a:rPr lang="en-GB" sz="3200" dirty="0">
                <a:solidFill>
                  <a:srgbClr val="063DE8"/>
                </a:solidFill>
                <a:latin typeface="Calibri" charset="0"/>
                <a:ea typeface="DejaVu Sans" charset="0"/>
                <a:cs typeface="DejaVu Sans" charset="0"/>
              </a:rPr>
              <a:t> </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#1: How to control the next iteration of the ‘for’ loop?</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#2: How do we say: ‘S=0’?</a:t>
            </a:r>
          </a:p>
        </p:txBody>
      </p:sp>
      <p:sp>
        <p:nvSpPr>
          <p:cNvPr id="7172" name="AutoShape 4"/>
          <p:cNvSpPr>
            <a:spLocks noChangeArrowheads="1"/>
          </p:cNvSpPr>
          <p:nvPr/>
        </p:nvSpPr>
        <p:spPr bwMode="auto">
          <a:xfrm>
            <a:off x="4538663" y="3357563"/>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latin typeface="+mn-lt"/>
                <a:ea typeface="DejaVu Sans" charset="0"/>
                <a:cs typeface="DejaVu Sans" charset="0"/>
              </a:rPr>
              <a:t>Feedback</a:t>
            </a:r>
          </a:p>
        </p:txBody>
      </p:sp>
    </p:spTree>
    <p:extLst>
      <p:ext uri="{BB962C8B-B14F-4D97-AF65-F5344CB8AC3E}">
        <p14:creationId xmlns:p14="http://schemas.microsoft.com/office/powerpoint/2010/main" val="25938650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Second Try: How About This?</a:t>
            </a:r>
          </a:p>
        </p:txBody>
      </p:sp>
      <p:sp>
        <p:nvSpPr>
          <p:cNvPr id="7" name="Date Placeholder 6"/>
          <p:cNvSpPr>
            <a:spLocks noGrp="1"/>
          </p:cNvSpPr>
          <p:nvPr>
            <p:ph type="dt" sz="quarter" idx="10"/>
          </p:nvPr>
        </p:nvSpPr>
        <p:spPr/>
        <p:txBody>
          <a:bodyPr/>
          <a:lstStyle/>
          <a:p>
            <a:pPr>
              <a:defRPr/>
            </a:pPr>
            <a:fld id="{A4B7D064-972A-B84B-B6F4-B2610E112CE5}" type="datetime1">
              <a:rPr lang="en-US" smtClean="0"/>
              <a:pPr>
                <a:defRPr/>
              </a:pPr>
              <a:t>10/29/13</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
        <p:nvSpPr>
          <p:cNvPr id="8" name="Slide Number Placeholder 7"/>
          <p:cNvSpPr>
            <a:spLocks noGrp="1"/>
          </p:cNvSpPr>
          <p:nvPr>
            <p:ph type="sldNum" sz="quarter" idx="12"/>
          </p:nvPr>
        </p:nvSpPr>
        <p:spPr/>
        <p:txBody>
          <a:bodyPr/>
          <a:lstStyle/>
          <a:p>
            <a:pPr>
              <a:defRPr/>
            </a:pPr>
            <a:fld id="{C59F8648-9865-F84F-B642-51C505144649}" type="slidenum">
              <a:rPr lang="en-US" smtClean="0"/>
              <a:pPr>
                <a:defRPr/>
              </a:pPr>
              <a:t>46</a:t>
            </a:fld>
            <a:endParaRPr lang="en-US"/>
          </a:p>
        </p:txBody>
      </p:sp>
      <p:pic>
        <p:nvPicPr>
          <p:cNvPr id="31751" name="Picture 3"/>
          <p:cNvPicPr>
            <a:picLocks noChangeAspect="1" noChangeArrowheads="1"/>
          </p:cNvPicPr>
          <p:nvPr/>
        </p:nvPicPr>
        <p:blipFill>
          <a:blip r:embed="rId3"/>
          <a:srcRect l="1273" t="8598" r="5956" b="10965"/>
          <a:stretch>
            <a:fillRect/>
          </a:stretch>
        </p:blipFill>
        <p:spPr bwMode="auto">
          <a:xfrm>
            <a:off x="2379663" y="4148138"/>
            <a:ext cx="6629400" cy="1998662"/>
          </a:xfrm>
          <a:prstGeom prst="rect">
            <a:avLst/>
          </a:prstGeom>
          <a:noFill/>
          <a:ln w="9525">
            <a:noFill/>
            <a:round/>
            <a:headEnd/>
            <a:tailEnd/>
          </a:ln>
        </p:spPr>
      </p:pic>
      <p:sp>
        <p:nvSpPr>
          <p:cNvPr id="31752" name="Rectangle 4"/>
          <p:cNvSpPr>
            <a:spLocks noChangeArrowheads="1"/>
          </p:cNvSpPr>
          <p:nvPr/>
        </p:nvSpPr>
        <p:spPr bwMode="auto">
          <a:xfrm>
            <a:off x="304800" y="4635500"/>
            <a:ext cx="1438275" cy="955675"/>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Rough</a:t>
            </a:r>
            <a:br>
              <a:rPr lang="en-GB" sz="2800">
                <a:solidFill>
                  <a:srgbClr val="000000"/>
                </a:solidFill>
                <a:latin typeface="Calibri" charset="0"/>
                <a:ea typeface="DejaVu Sans" charset="0"/>
                <a:cs typeface="DejaVu Sans" charset="0"/>
              </a:rPr>
            </a:br>
            <a:r>
              <a:rPr lang="en-GB" sz="2800">
                <a:solidFill>
                  <a:srgbClr val="000000"/>
                </a:solidFill>
                <a:latin typeface="Calibri" charset="0"/>
                <a:ea typeface="DejaVu Sans" charset="0"/>
                <a:cs typeface="DejaVu Sans" charset="0"/>
              </a:rPr>
              <a:t>timing …</a:t>
            </a:r>
          </a:p>
        </p:txBody>
      </p:sp>
      <p:sp>
        <p:nvSpPr>
          <p:cNvPr id="31753" name="Text Box 5"/>
          <p:cNvSpPr txBox="1">
            <a:spLocks noChangeArrowheads="1"/>
          </p:cNvSpPr>
          <p:nvPr/>
        </p:nvSpPr>
        <p:spPr bwMode="auto">
          <a:xfrm>
            <a:off x="6248400" y="1338263"/>
            <a:ext cx="2665413" cy="1201737"/>
          </a:xfrm>
          <a:prstGeom prst="rect">
            <a:avLst/>
          </a:prstGeom>
          <a:noFill/>
          <a:ln w="9525">
            <a:noFill/>
            <a:round/>
            <a:headEnd/>
            <a:tailEnd/>
          </a:ln>
        </p:spPr>
        <p:txBody>
          <a:bodyPr wrap="none" lIns="90000" tIns="46800" rIns="90000" bIns="46800">
            <a:prstTxWarp prst="textNoShape">
              <a:avLst/>
            </a:prstTxWarp>
            <a:spAutoFit/>
          </a:bodyPr>
          <a:lstStyle/>
          <a:p>
            <a:pP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Register is used to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hold up the transfer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of data to adder</a:t>
            </a:r>
          </a:p>
        </p:txBody>
      </p:sp>
      <p:sp>
        <p:nvSpPr>
          <p:cNvPr id="13" name="TextBox 12"/>
          <p:cNvSpPr txBox="1"/>
          <p:nvPr/>
        </p:nvSpPr>
        <p:spPr>
          <a:xfrm>
            <a:off x="2319338" y="6129338"/>
            <a:ext cx="649287" cy="369887"/>
          </a:xfrm>
          <a:prstGeom prst="rect">
            <a:avLst/>
          </a:prstGeom>
          <a:noFill/>
        </p:spPr>
        <p:txBody>
          <a:bodyPr wrap="none">
            <a:spAutoFit/>
          </a:bodyPr>
          <a:lstStyle/>
          <a:p>
            <a:pPr>
              <a:defRPr/>
            </a:pPr>
            <a:r>
              <a:rPr lang="en-US" dirty="0">
                <a:latin typeface="+mn-lt"/>
              </a:rPr>
              <a:t>Time</a:t>
            </a:r>
          </a:p>
        </p:txBody>
      </p:sp>
      <p:cxnSp>
        <p:nvCxnSpPr>
          <p:cNvPr id="15" name="Straight Arrow Connector 14"/>
          <p:cNvCxnSpPr>
            <a:stCxn id="13" idx="3"/>
          </p:cNvCxnSpPr>
          <p:nvPr/>
        </p:nvCxnSpPr>
        <p:spPr>
          <a:xfrm flipV="1">
            <a:off x="2968625" y="6281738"/>
            <a:ext cx="6056313" cy="333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302001" y="5621866"/>
            <a:ext cx="5842000"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165600" y="4927600"/>
            <a:ext cx="4978401" cy="7111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5400000">
            <a:off x="3563937" y="5189538"/>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564063" y="5172075"/>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613401" y="5156200"/>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6627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7295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28" name="Group 27"/>
          <p:cNvGrpSpPr/>
          <p:nvPr/>
        </p:nvGrpSpPr>
        <p:grpSpPr>
          <a:xfrm>
            <a:off x="2319888" y="4775197"/>
            <a:ext cx="931328" cy="707999"/>
            <a:chOff x="3454399" y="3996267"/>
            <a:chExt cx="931328" cy="707999"/>
          </a:xfrm>
        </p:grpSpPr>
        <p:sp>
          <p:nvSpPr>
            <p:cNvPr id="29" name="TextBox 28"/>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0" name="TextBox 29"/>
            <p:cNvSpPr txBox="1"/>
            <p:nvPr/>
          </p:nvSpPr>
          <p:spPr>
            <a:xfrm>
              <a:off x="3454399" y="4334934"/>
              <a:ext cx="931328" cy="369332"/>
            </a:xfrm>
            <a:prstGeom prst="rect">
              <a:avLst/>
            </a:prstGeom>
            <a:noFill/>
          </p:spPr>
          <p:txBody>
            <a:bodyPr wrap="square" rtlCol="0">
              <a:spAutoFit/>
            </a:bodyPr>
            <a:lstStyle/>
            <a:p>
              <a:r>
                <a:rPr lang="en-US" dirty="0" smtClean="0"/>
                <a:t>Low (0)</a:t>
              </a:r>
              <a:endParaRPr lang="en-US" dirty="0"/>
            </a:p>
          </p:txBody>
        </p:sp>
      </p:grpSp>
      <p:grpSp>
        <p:nvGrpSpPr>
          <p:cNvPr id="31" name="Group 30"/>
          <p:cNvGrpSpPr/>
          <p:nvPr/>
        </p:nvGrpSpPr>
        <p:grpSpPr>
          <a:xfrm>
            <a:off x="2319888" y="5537199"/>
            <a:ext cx="1032927" cy="724932"/>
            <a:chOff x="3454399" y="3996267"/>
            <a:chExt cx="1032927" cy="724932"/>
          </a:xfrm>
        </p:grpSpPr>
        <p:sp>
          <p:nvSpPr>
            <p:cNvPr id="32" name="TextBox 31"/>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33" name="TextBox 32"/>
            <p:cNvSpPr txBox="1"/>
            <p:nvPr/>
          </p:nvSpPr>
          <p:spPr>
            <a:xfrm>
              <a:off x="3454399" y="4351867"/>
              <a:ext cx="1032927" cy="369332"/>
            </a:xfrm>
            <a:prstGeom prst="rect">
              <a:avLst/>
            </a:prstGeom>
            <a:noFill/>
          </p:spPr>
          <p:txBody>
            <a:bodyPr wrap="square" rtlCol="0">
              <a:spAutoFit/>
            </a:bodyPr>
            <a:lstStyle/>
            <a:p>
              <a:r>
                <a:rPr lang="en-US" dirty="0" smtClean="0"/>
                <a:t>Low (0)</a:t>
              </a:r>
              <a:endParaRPr lang="en-US" dirty="0"/>
            </a:p>
          </p:txBody>
        </p:sp>
      </p:grpSp>
      <p:sp>
        <p:nvSpPr>
          <p:cNvPr id="34" name="TextBox 33"/>
          <p:cNvSpPr txBox="1"/>
          <p:nvPr/>
        </p:nvSpPr>
        <p:spPr>
          <a:xfrm>
            <a:off x="4167747" y="4605868"/>
            <a:ext cx="5011295" cy="369332"/>
          </a:xfrm>
          <a:prstGeom prst="rect">
            <a:avLst/>
          </a:prstGeom>
          <a:solidFill>
            <a:schemeClr val="bg1"/>
          </a:solidFill>
        </p:spPr>
        <p:txBody>
          <a:bodyPr wrap="none" rtlCol="0">
            <a:spAutoFit/>
          </a:bodyPr>
          <a:lstStyle/>
          <a:p>
            <a:r>
              <a:rPr lang="en-US" dirty="0" smtClean="0"/>
              <a:t>Rounded Rectangle per clock means could be 1 or 0</a:t>
            </a:r>
            <a:endParaRPr lang="en-US" dirty="0"/>
          </a:p>
        </p:txBody>
      </p:sp>
      <p:sp>
        <p:nvSpPr>
          <p:cNvPr id="35" name="TextBox 34"/>
          <p:cNvSpPr txBox="1"/>
          <p:nvPr/>
        </p:nvSpPr>
        <p:spPr>
          <a:xfrm>
            <a:off x="3998405" y="5384800"/>
            <a:ext cx="5277519" cy="369332"/>
          </a:xfrm>
          <a:prstGeom prst="rect">
            <a:avLst/>
          </a:prstGeom>
          <a:solidFill>
            <a:schemeClr val="bg1"/>
          </a:solidFill>
        </p:spPr>
        <p:txBody>
          <a:bodyPr wrap="none" rtlCol="0">
            <a:spAutoFit/>
          </a:bodyPr>
          <a:lstStyle/>
          <a:p>
            <a:r>
              <a:rPr lang="en-US" dirty="0" smtClean="0"/>
              <a:t>Xi must be ready </a:t>
            </a:r>
            <a:r>
              <a:rPr lang="en-US" b="1" dirty="0" smtClean="0"/>
              <a:t>before </a:t>
            </a:r>
            <a:r>
              <a:rPr lang="en-US" dirty="0" smtClean="0"/>
              <a:t>clock edge due to adder delay</a:t>
            </a:r>
            <a:endParaRPr lang="en-US" dirty="0"/>
          </a:p>
        </p:txBody>
      </p:sp>
      <p:sp>
        <p:nvSpPr>
          <p:cNvPr id="36" name="Rectangle 35"/>
          <p:cNvSpPr/>
          <p:nvPr/>
        </p:nvSpPr>
        <p:spPr>
          <a:xfrm>
            <a:off x="3217334" y="3945467"/>
            <a:ext cx="5638802"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2286023" y="4030133"/>
            <a:ext cx="920557" cy="707999"/>
            <a:chOff x="3437467" y="3996267"/>
            <a:chExt cx="920557" cy="707999"/>
          </a:xfrm>
        </p:grpSpPr>
        <p:sp>
          <p:nvSpPr>
            <p:cNvPr id="25" name="TextBox 24"/>
            <p:cNvSpPr txBox="1"/>
            <p:nvPr/>
          </p:nvSpPr>
          <p:spPr>
            <a:xfrm>
              <a:off x="3437467" y="3996267"/>
              <a:ext cx="920557" cy="369332"/>
            </a:xfrm>
            <a:prstGeom prst="rect">
              <a:avLst/>
            </a:prstGeom>
            <a:noFill/>
          </p:spPr>
          <p:txBody>
            <a:bodyPr wrap="none" rtlCol="0">
              <a:spAutoFit/>
            </a:bodyPr>
            <a:lstStyle/>
            <a:p>
              <a:r>
                <a:rPr lang="en-US" dirty="0" smtClean="0"/>
                <a:t>High (1)</a:t>
              </a:r>
              <a:endParaRPr lang="en-US" dirty="0"/>
            </a:p>
          </p:txBody>
        </p:sp>
        <p:sp>
          <p:nvSpPr>
            <p:cNvPr id="26" name="TextBox 25"/>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pic>
        <p:nvPicPr>
          <p:cNvPr id="31750" name="Picture 2"/>
          <p:cNvPicPr>
            <a:picLocks noChangeAspect="1" noChangeArrowheads="1"/>
          </p:cNvPicPr>
          <p:nvPr/>
        </p:nvPicPr>
        <p:blipFill>
          <a:blip r:embed="rId4"/>
          <a:srcRect l="1266" t="8461" r="5836" b="8012"/>
          <a:stretch>
            <a:fillRect/>
          </a:stretch>
        </p:blipFill>
        <p:spPr bwMode="auto">
          <a:xfrm>
            <a:off x="93663" y="1203325"/>
            <a:ext cx="6096000" cy="2835275"/>
          </a:xfrm>
          <a:prstGeom prst="rect">
            <a:avLst/>
          </a:prstGeom>
          <a:noFill/>
          <a:ln w="9525">
            <a:noFill/>
            <a:round/>
            <a:headEnd/>
            <a:tailEnd/>
          </a:ln>
        </p:spPr>
      </p:pic>
      <p:sp>
        <p:nvSpPr>
          <p:cNvPr id="24" name="TextBox 23"/>
          <p:cNvSpPr txBox="1"/>
          <p:nvPr/>
        </p:nvSpPr>
        <p:spPr>
          <a:xfrm>
            <a:off x="4675739" y="3606795"/>
            <a:ext cx="4248128" cy="369332"/>
          </a:xfrm>
          <a:prstGeom prst="rect">
            <a:avLst/>
          </a:prstGeom>
          <a:noFill/>
        </p:spPr>
        <p:txBody>
          <a:bodyPr wrap="none" rtlCol="0">
            <a:spAutoFit/>
          </a:bodyPr>
          <a:lstStyle/>
          <a:p>
            <a:r>
              <a:rPr lang="en-US" dirty="0" smtClean="0"/>
              <a:t>Square wave clock sets when things change</a:t>
            </a:r>
            <a:endParaRPr lang="en-US" dirty="0"/>
          </a:p>
        </p:txBody>
      </p:sp>
    </p:spTree>
    <p:extLst>
      <p:ext uri="{BB962C8B-B14F-4D97-AF65-F5344CB8AC3E}">
        <p14:creationId xmlns:p14="http://schemas.microsoft.com/office/powerpoint/2010/main" val="327464553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34" grpId="0" animBg="1"/>
      <p:bldP spid="35" grpId="0" animBg="1"/>
      <p:bldP spid="36" grpId="0" animBg="1"/>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457200" y="0"/>
            <a:ext cx="8229600" cy="1143000"/>
          </a:xfrm>
        </p:spPr>
        <p:txBody>
          <a:bodyPr>
            <a:normAutofit/>
          </a:bodyPr>
          <a:lstStyle/>
          <a:p>
            <a:pPr eaLnBrk="1" hangingPunct="1"/>
            <a:r>
              <a:rPr lang="en-GB" dirty="0" smtClean="0"/>
              <a:t>Model for Synchronous Systems</a:t>
            </a:r>
          </a:p>
        </p:txBody>
      </p:sp>
      <p:sp>
        <p:nvSpPr>
          <p:cNvPr id="6" name="Date Placeholder 5"/>
          <p:cNvSpPr>
            <a:spLocks noGrp="1"/>
          </p:cNvSpPr>
          <p:nvPr>
            <p:ph type="dt" sz="quarter" idx="10"/>
          </p:nvPr>
        </p:nvSpPr>
        <p:spPr/>
        <p:txBody>
          <a:bodyPr/>
          <a:lstStyle/>
          <a:p>
            <a:pPr>
              <a:defRPr/>
            </a:pPr>
            <a:fld id="{A6683EEF-FBAC-4946-922C-270245A799CB}" type="datetime1">
              <a:rPr lang="en-US" smtClean="0"/>
              <a:pPr>
                <a:defRPr/>
              </a:pPr>
              <a:t>10/29/13</a:t>
            </a:fld>
            <a:endParaRPr lang="en-US"/>
          </a:p>
        </p:txBody>
      </p:sp>
      <p:sp>
        <p:nvSpPr>
          <p:cNvPr id="8" name="Footer Placeholder 7"/>
          <p:cNvSpPr>
            <a:spLocks noGrp="1"/>
          </p:cNvSpPr>
          <p:nvPr>
            <p:ph type="ftr" sz="quarter" idx="11"/>
          </p:nvPr>
        </p:nvSpPr>
        <p:spPr/>
        <p:txBody>
          <a:bodyPr/>
          <a:lstStyle/>
          <a:p>
            <a:pPr>
              <a:defRPr/>
            </a:pPr>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pPr>
              <a:defRPr/>
            </a:pPr>
            <a:fld id="{7A5B1DB3-5FF6-AE42-AEB7-86E14ECCC173}" type="slidenum">
              <a:rPr lang="en-US" smtClean="0"/>
              <a:pPr>
                <a:defRPr/>
              </a:pPr>
              <a:t>47</a:t>
            </a:fld>
            <a:endParaRPr lang="en-US"/>
          </a:p>
        </p:txBody>
      </p:sp>
      <p:pic>
        <p:nvPicPr>
          <p:cNvPr id="62470" name="Picture 2"/>
          <p:cNvPicPr>
            <a:picLocks noChangeAspect="1" noChangeArrowheads="1"/>
          </p:cNvPicPr>
          <p:nvPr/>
        </p:nvPicPr>
        <p:blipFill>
          <a:blip r:embed="rId3"/>
          <a:srcRect/>
          <a:stretch>
            <a:fillRect/>
          </a:stretch>
        </p:blipFill>
        <p:spPr bwMode="auto">
          <a:xfrm>
            <a:off x="702733" y="1023938"/>
            <a:ext cx="7696200" cy="3278187"/>
          </a:xfrm>
          <a:prstGeom prst="rect">
            <a:avLst/>
          </a:prstGeom>
          <a:noFill/>
          <a:ln w="9525">
            <a:noFill/>
            <a:round/>
            <a:headEnd/>
            <a:tailEnd/>
          </a:ln>
        </p:spPr>
      </p:pic>
      <p:sp>
        <p:nvSpPr>
          <p:cNvPr id="62471" name="Rectangle 3"/>
          <p:cNvSpPr>
            <a:spLocks noChangeArrowheads="1"/>
          </p:cNvSpPr>
          <p:nvPr/>
        </p:nvSpPr>
        <p:spPr bwMode="auto">
          <a:xfrm>
            <a:off x="7467600" y="2438400"/>
            <a:ext cx="762000" cy="304800"/>
          </a:xfrm>
          <a:prstGeom prst="rect">
            <a:avLst/>
          </a:prstGeom>
          <a:solidFill>
            <a:srgbClr val="FFFFFF"/>
          </a:solidFill>
          <a:ln w="9525">
            <a:noFill/>
            <a:round/>
            <a:headEnd/>
            <a:tailEnd/>
          </a:ln>
        </p:spPr>
        <p:txBody>
          <a:bodyPr wrap="none" anchor="ctr">
            <a:prstTxWarp prst="textNoShape">
              <a:avLst/>
            </a:prstTxWarp>
          </a:bodyPr>
          <a:lstStyle/>
          <a:p>
            <a:endParaRPr lang="en-US"/>
          </a:p>
        </p:txBody>
      </p:sp>
      <p:sp>
        <p:nvSpPr>
          <p:cNvPr id="62472" name="Rectangle 4"/>
          <p:cNvSpPr>
            <a:spLocks noChangeArrowheads="1"/>
          </p:cNvSpPr>
          <p:nvPr/>
        </p:nvSpPr>
        <p:spPr bwMode="auto">
          <a:xfrm>
            <a:off x="388938" y="4267729"/>
            <a:ext cx="8755063" cy="3085703"/>
          </a:xfrm>
          <a:prstGeom prst="rect">
            <a:avLst/>
          </a:prstGeom>
          <a:noFill/>
          <a:ln w="9525">
            <a:noFill/>
            <a:round/>
            <a:headEnd/>
            <a:tailEnd/>
          </a:ln>
        </p:spPr>
        <p:txBody>
          <a:bodyPr lIns="63360" tIns="25560" rIns="63360" bIns="25560">
            <a:prstTxWarp prst="textNoShape">
              <a:avLst/>
            </a:prstTxWarp>
            <a:spAutoFit/>
          </a:bodyPr>
          <a:lstStyle/>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a:solidFill>
                  <a:srgbClr val="000000"/>
                </a:solidFill>
                <a:latin typeface="Calibri" charset="0"/>
                <a:ea typeface="DejaVu Sans" charset="0"/>
                <a:cs typeface="DejaVu Sans" charset="0"/>
              </a:rPr>
              <a:t>Collection of</a:t>
            </a:r>
            <a:r>
              <a:rPr lang="en-GB" sz="2400" dirty="0" smtClean="0">
                <a:solidFill>
                  <a:srgbClr val="000000"/>
                </a:solidFill>
                <a:latin typeface="Calibri" charset="0"/>
                <a:ea typeface="DejaVu Sans" charset="0"/>
                <a:cs typeface="DejaVu Sans" charset="0"/>
              </a:rPr>
              <a:t> Combinational Logic </a:t>
            </a:r>
            <a:r>
              <a:rPr lang="en-GB" sz="2400" dirty="0">
                <a:solidFill>
                  <a:srgbClr val="000000"/>
                </a:solidFill>
                <a:latin typeface="Calibri" charset="0"/>
                <a:ea typeface="DejaVu Sans" charset="0"/>
                <a:cs typeface="DejaVu Sans" charset="0"/>
              </a:rPr>
              <a:t>blocks separated by registers</a:t>
            </a:r>
            <a:endParaRPr lang="en-GB" sz="2400" dirty="0" smtClean="0">
              <a:solidFill>
                <a:srgbClr val="000000"/>
              </a:solidFill>
              <a:latin typeface="Calibri" charset="0"/>
              <a:ea typeface="DejaVu Sans" charset="0"/>
              <a:cs typeface="DejaVu Sans" charset="0"/>
            </a:endParaRP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smtClean="0">
                <a:solidFill>
                  <a:srgbClr val="000000"/>
                </a:solidFill>
                <a:latin typeface="Calibri" charset="0"/>
                <a:ea typeface="DejaVu Sans" charset="0"/>
                <a:cs typeface="DejaVu Sans" charset="0"/>
              </a:rPr>
              <a:t>Feedback </a:t>
            </a:r>
            <a:r>
              <a:rPr lang="en-GB" sz="2400" dirty="0">
                <a:solidFill>
                  <a:srgbClr val="000000"/>
                </a:solidFill>
                <a:latin typeface="Calibri" charset="0"/>
                <a:ea typeface="DejaVu Sans" charset="0"/>
                <a:cs typeface="DejaVu Sans" charset="0"/>
              </a:rPr>
              <a:t>is optional</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dirty="0">
                <a:solidFill>
                  <a:srgbClr val="000000"/>
                </a:solidFill>
                <a:latin typeface="Calibri" charset="0"/>
                <a:ea typeface="DejaVu Sans" charset="0"/>
                <a:cs typeface="DejaVu Sans" charset="0"/>
              </a:rPr>
              <a:t>Clock </a:t>
            </a:r>
            <a:r>
              <a:rPr lang="en-GB" sz="2400" dirty="0" err="1">
                <a:solidFill>
                  <a:srgbClr val="000000"/>
                </a:solidFill>
                <a:latin typeface="Calibri" charset="0"/>
                <a:ea typeface="DejaVu Sans" charset="0"/>
                <a:cs typeface="DejaVu Sans" charset="0"/>
              </a:rPr>
              <a:t>signal(s</a:t>
            </a:r>
            <a:r>
              <a:rPr lang="en-GB" sz="2400" dirty="0">
                <a:solidFill>
                  <a:srgbClr val="000000"/>
                </a:solidFill>
                <a:latin typeface="Calibri" charset="0"/>
                <a:ea typeface="DejaVu Sans" charset="0"/>
                <a:cs typeface="DejaVu Sans" charset="0"/>
              </a:rPr>
              <a:t>) connects only to clock input of </a:t>
            </a:r>
            <a:r>
              <a:rPr lang="en-GB" sz="2400" dirty="0" smtClean="0">
                <a:solidFill>
                  <a:srgbClr val="000000"/>
                </a:solidFill>
                <a:latin typeface="Calibri" charset="0"/>
                <a:ea typeface="DejaVu Sans" charset="0"/>
                <a:cs typeface="DejaVu Sans" charset="0"/>
              </a:rPr>
              <a:t>registers</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US" sz="2400" dirty="0" smtClean="0"/>
              <a:t>Clock (CLK): steady square wave that synchronizes the system</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US" sz="2400" dirty="0" smtClean="0">
                <a:solidFill>
                  <a:srgbClr val="000000"/>
                </a:solidFill>
              </a:rPr>
              <a:t>Register: several bits of state that samples on rising edge of CLK (positive edge-triggered) or falling edge (negative edge-triggered)</a:t>
            </a:r>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endParaRPr lang="en-US" sz="2400" dirty="0" smtClean="0"/>
          </a:p>
          <a:p>
            <a:pPr marL="201613" indent="-201613">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endParaRPr lang="en-GB" sz="2400" dirty="0">
              <a:solidFill>
                <a:srgbClr val="000000"/>
              </a:solidFill>
              <a:latin typeface="Calibri" charset="0"/>
              <a:ea typeface="DejaVu Sans" charset="0"/>
              <a:cs typeface="DejaVu Sans" charset="0"/>
            </a:endParaRPr>
          </a:p>
        </p:txBody>
      </p:sp>
    </p:spTree>
    <p:extLst>
      <p:ext uri="{BB962C8B-B14F-4D97-AF65-F5344CB8AC3E}">
        <p14:creationId xmlns:p14="http://schemas.microsoft.com/office/powerpoint/2010/main" val="7414876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type="body" idx="4294967295"/>
          </p:nvPr>
        </p:nvSpPr>
        <p:spPr>
          <a:xfrm>
            <a:off x="677863" y="3868738"/>
            <a:ext cx="8077200" cy="2611437"/>
          </a:xfrm>
        </p:spPr>
        <p:txBody>
          <a:bodyPr>
            <a:spAutoFit/>
          </a:bodyPr>
          <a:lstStyle/>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t>n</a:t>
            </a:r>
            <a:r>
              <a:rPr lang="en-GB" sz="2800" dirty="0"/>
              <a:t> instances of a </a:t>
            </a:r>
            <a:r>
              <a:rPr lang="en-GB" sz="2800" dirty="0">
                <a:solidFill>
                  <a:srgbClr val="0000FF"/>
                </a:solidFill>
              </a:rPr>
              <a:t>“Flip-Flop”</a:t>
            </a:r>
          </a:p>
          <a:p>
            <a:pPr eaLnBrk="1" hangingPunct="1">
              <a:lnSpc>
                <a:spcPct val="75000"/>
              </a:lnSpc>
              <a:spcBef>
                <a:spcPts val="2275"/>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FF"/>
                </a:solidFill>
              </a:rPr>
              <a:t>Flip-flop </a:t>
            </a:r>
            <a:r>
              <a:rPr lang="en-GB" sz="2800" dirty="0"/>
              <a:t>name because the output flips and flops between 0 and 1 </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a:t>
            </a:r>
            <a:r>
              <a:rPr lang="en-GB" sz="2800" dirty="0" smtClean="0"/>
              <a:t>data input”</a:t>
            </a:r>
            <a:r>
              <a:rPr lang="en-GB" sz="2800" dirty="0"/>
              <a:t>, Q is </a:t>
            </a:r>
            <a:r>
              <a:rPr lang="en-GB" sz="2800" dirty="0" smtClean="0"/>
              <a:t>“data output</a:t>
            </a:r>
            <a:r>
              <a:rPr lang="en-GB" sz="2800" dirty="0"/>
              <a:t>”</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a:t>
            </a:r>
            <a:r>
              <a:rPr lang="en-GB" sz="2800" dirty="0" smtClean="0"/>
              <a:t>“D-</a:t>
            </a:r>
            <a:r>
              <a:rPr lang="en-GB" sz="2800" dirty="0"/>
              <a:t>type Flip-Flop”</a:t>
            </a:r>
          </a:p>
        </p:txBody>
      </p:sp>
      <p:pic>
        <p:nvPicPr>
          <p:cNvPr id="33796" name="Picture 2"/>
          <p:cNvPicPr>
            <a:picLocks noChangeAspect="1" noChangeArrowheads="1"/>
          </p:cNvPicPr>
          <p:nvPr/>
        </p:nvPicPr>
        <p:blipFill>
          <a:blip r:embed="rId3"/>
          <a:srcRect l="1825" r="1825"/>
          <a:stretch>
            <a:fillRect/>
          </a:stretch>
        </p:blipFill>
        <p:spPr bwMode="auto">
          <a:xfrm>
            <a:off x="685800" y="1346200"/>
            <a:ext cx="7848600" cy="2362200"/>
          </a:xfrm>
          <a:prstGeom prst="rect">
            <a:avLst/>
          </a:prstGeom>
          <a:noFill/>
          <a:ln w="9525">
            <a:noFill/>
            <a:round/>
            <a:headEnd/>
            <a:tailEnd/>
          </a:ln>
        </p:spPr>
      </p:pic>
      <p:sp>
        <p:nvSpPr>
          <p:cNvPr id="5" name="Date Placeholder 4"/>
          <p:cNvSpPr>
            <a:spLocks noGrp="1"/>
          </p:cNvSpPr>
          <p:nvPr>
            <p:ph type="dt" sz="quarter" idx="10"/>
          </p:nvPr>
        </p:nvSpPr>
        <p:spPr/>
        <p:txBody>
          <a:bodyPr/>
          <a:lstStyle/>
          <a:p>
            <a:pPr>
              <a:defRPr/>
            </a:pPr>
            <a:fld id="{7FB78142-42AD-A74C-AF41-8C5C384AD782}" type="datetime1">
              <a:rPr lang="en-US" smtClean="0"/>
              <a:pPr>
                <a:defRPr/>
              </a:pPr>
              <a:t>10/29/13</a:t>
            </a:fld>
            <a:endParaRPr lang="en-US"/>
          </a:p>
        </p:txBody>
      </p:sp>
      <p:sp>
        <p:nvSpPr>
          <p:cNvPr id="6" name="Slide Number Placeholder 5"/>
          <p:cNvSpPr>
            <a:spLocks noGrp="1"/>
          </p:cNvSpPr>
          <p:nvPr>
            <p:ph type="sldNum" sz="quarter" idx="12"/>
          </p:nvPr>
        </p:nvSpPr>
        <p:spPr/>
        <p:txBody>
          <a:bodyPr/>
          <a:lstStyle/>
          <a:p>
            <a:pPr>
              <a:defRPr/>
            </a:pPr>
            <a:fld id="{DD045862-AEC5-7C47-856E-7FCCFE484B74}" type="slidenum">
              <a:rPr lang="en-US" smtClean="0"/>
              <a:pPr>
                <a:defRPr/>
              </a:pPr>
              <a:t>48</a:t>
            </a:fld>
            <a:endParaRPr lang="en-US"/>
          </a:p>
        </p:txBody>
      </p:sp>
      <p:sp>
        <p:nvSpPr>
          <p:cNvPr id="7" name="Footer Placeholder 6"/>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41377162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Analogy Timing Terms</a:t>
            </a:r>
            <a:endParaRPr lang="en-US" dirty="0"/>
          </a:p>
        </p:txBody>
      </p:sp>
      <p:sp>
        <p:nvSpPr>
          <p:cNvPr id="3" name="Content Placeholder 2"/>
          <p:cNvSpPr>
            <a:spLocks noGrp="1"/>
          </p:cNvSpPr>
          <p:nvPr>
            <p:ph idx="1"/>
          </p:nvPr>
        </p:nvSpPr>
        <p:spPr/>
        <p:txBody>
          <a:bodyPr>
            <a:normAutofit/>
          </a:bodyPr>
          <a:lstStyle/>
          <a:p>
            <a:r>
              <a:rPr lang="en-US" dirty="0" smtClean="0"/>
              <a:t>Want to take a portrait – timing right before and after taking picture</a:t>
            </a:r>
          </a:p>
          <a:p>
            <a:pPr>
              <a:buClr>
                <a:schemeClr val="tx1"/>
              </a:buClr>
            </a:pPr>
            <a:r>
              <a:rPr lang="en-US" i="1" dirty="0" smtClean="0">
                <a:solidFill>
                  <a:srgbClr val="0000FF"/>
                </a:solidFill>
              </a:rPr>
              <a:t>Set up time </a:t>
            </a:r>
            <a:r>
              <a:rPr lang="en-US" dirty="0" smtClean="0"/>
              <a:t>– don’t move since about to take picture (open camera shutter)</a:t>
            </a:r>
          </a:p>
          <a:p>
            <a:pPr>
              <a:buClr>
                <a:schemeClr val="tx1"/>
              </a:buClr>
            </a:pPr>
            <a:r>
              <a:rPr lang="en-US" i="1" dirty="0" smtClean="0">
                <a:solidFill>
                  <a:srgbClr val="0000FF"/>
                </a:solidFill>
              </a:rPr>
              <a:t>Hold time </a:t>
            </a:r>
            <a:r>
              <a:rPr lang="en-US" dirty="0" smtClean="0"/>
              <a:t>– need to hold still after shutter opens until camera shutter closes</a:t>
            </a:r>
          </a:p>
          <a:p>
            <a:pPr>
              <a:buClr>
                <a:schemeClr val="tx1"/>
              </a:buClr>
            </a:pPr>
            <a:r>
              <a:rPr lang="en-US" i="1" dirty="0" smtClean="0">
                <a:solidFill>
                  <a:srgbClr val="0000FF"/>
                </a:solidFill>
              </a:rPr>
              <a:t>Time click to data </a:t>
            </a:r>
            <a:r>
              <a:rPr lang="en-US" dirty="0" smtClean="0"/>
              <a:t>– time from open shutter until can see image on output (viewfinder)</a:t>
            </a:r>
          </a:p>
        </p:txBody>
      </p:sp>
      <p:sp>
        <p:nvSpPr>
          <p:cNvPr id="4" name="Date Placeholder 3"/>
          <p:cNvSpPr>
            <a:spLocks noGrp="1"/>
          </p:cNvSpPr>
          <p:nvPr>
            <p:ph type="dt" sz="half" idx="10"/>
          </p:nvPr>
        </p:nvSpPr>
        <p:spPr/>
        <p:txBody>
          <a:bodyPr/>
          <a:lstStyle/>
          <a:p>
            <a:fld id="{C6B7D28C-A242-EC43-9644-C6D8FB15C6F9}" type="datetime1">
              <a:rPr lang="en-US" smtClean="0"/>
              <a:pPr/>
              <a:t>10/29/13</a:t>
            </a:fld>
            <a:endParaRPr lang="en-US" dirty="0"/>
          </a:p>
        </p:txBody>
      </p:sp>
      <p:sp>
        <p:nvSpPr>
          <p:cNvPr id="5" name="Footer Placeholder 4"/>
          <p:cNvSpPr>
            <a:spLocks noGrp="1"/>
          </p:cNvSpPr>
          <p:nvPr>
            <p:ph type="ftr" sz="quarter" idx="11"/>
          </p:nvPr>
        </p:nvSpPr>
        <p:spPr/>
        <p:txBody>
          <a:bodyPr/>
          <a:lstStyle/>
          <a:p>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dirty="0"/>
          </a:p>
        </p:txBody>
      </p:sp>
    </p:spTree>
    <p:extLst>
      <p:ext uri="{BB962C8B-B14F-4D97-AF65-F5344CB8AC3E}">
        <p14:creationId xmlns:p14="http://schemas.microsoft.com/office/powerpoint/2010/main" val="30306993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normAutofit/>
          </a:bodyPr>
          <a:lstStyle/>
          <a:p>
            <a:pPr eaLnBrk="1" hangingPunct="1"/>
            <a:r>
              <a:rPr lang="en-US" dirty="0" smtClean="0">
                <a:solidFill>
                  <a:srgbClr val="000000"/>
                </a:solidFill>
              </a:rPr>
              <a:t>Switching Networks, Transistors</a:t>
            </a:r>
          </a:p>
          <a:p>
            <a:r>
              <a:rPr lang="en-US" dirty="0" smtClean="0">
                <a:solidFill>
                  <a:schemeClr val="bg1">
                    <a:lumMod val="75000"/>
                  </a:schemeClr>
                </a:solidFill>
              </a:rPr>
              <a:t>Gates and Truth Tables for Circuits</a:t>
            </a:r>
          </a:p>
          <a:p>
            <a:pPr eaLnBrk="1" hangingPunct="1"/>
            <a:r>
              <a:rPr lang="en-US" dirty="0" smtClean="0">
                <a:solidFill>
                  <a:schemeClr val="bg1">
                    <a:lumMod val="75000"/>
                  </a:schemeClr>
                </a:solidFill>
              </a:rPr>
              <a:t>Boolean Algebra</a:t>
            </a:r>
          </a:p>
          <a:p>
            <a:pPr eaLnBrk="1" hangingPunct="1"/>
            <a:r>
              <a:rPr lang="en-US" dirty="0" err="1" smtClean="0">
                <a:solidFill>
                  <a:schemeClr val="bg1">
                    <a:lumMod val="75000"/>
                  </a:schemeClr>
                </a:solidFill>
              </a:rPr>
              <a:t>Logisim</a:t>
            </a:r>
            <a:endParaRPr lang="en-US" dirty="0" smtClean="0">
              <a:solidFill>
                <a:schemeClr val="bg1">
                  <a:lumMod val="75000"/>
                </a:schemeClr>
              </a:solidFill>
            </a:endParaRPr>
          </a:p>
          <a:p>
            <a:pPr eaLnBrk="1" hangingPunct="1"/>
            <a:r>
              <a:rPr lang="en-US" dirty="0" smtClean="0">
                <a:solidFill>
                  <a:schemeClr val="bg1">
                    <a:lumMod val="75000"/>
                  </a:schemeClr>
                </a:solidFill>
              </a:rPr>
              <a:t>State Machines</a:t>
            </a:r>
          </a:p>
          <a:p>
            <a:pPr eaLnBrk="1" hangingPunct="1"/>
            <a:r>
              <a:rPr lang="en-US" dirty="0" smtClean="0">
                <a:solidFill>
                  <a:schemeClr val="bg1">
                    <a:lumMod val="75000"/>
                  </a:schemeClr>
                </a:solidFill>
              </a:rPr>
              <a:t>And in Conclusion, …</a:t>
            </a:r>
          </a:p>
        </p:txBody>
      </p:sp>
      <p:sp>
        <p:nvSpPr>
          <p:cNvPr id="7" name="Date Placeholder 6"/>
          <p:cNvSpPr>
            <a:spLocks noGrp="1"/>
          </p:cNvSpPr>
          <p:nvPr>
            <p:ph type="dt" sz="quarter" idx="10"/>
          </p:nvPr>
        </p:nvSpPr>
        <p:spPr/>
        <p:txBody>
          <a:bodyPr/>
          <a:lstStyle/>
          <a:p>
            <a:pPr>
              <a:defRPr/>
            </a:pPr>
            <a:fld id="{E8113AC4-EF2C-A343-9742-09BA635EB819}" type="datetime1">
              <a:rPr lang="en-US" smtClean="0"/>
              <a:pPr>
                <a:defRPr/>
              </a:pPr>
              <a:t>10/29/13</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5</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302991710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smtClean="0"/>
              <a:t>Hardware Timing Terms</a:t>
            </a:r>
          </a:p>
        </p:txBody>
      </p:sp>
      <p:sp>
        <p:nvSpPr>
          <p:cNvPr id="53251" name="Rectangle 4"/>
          <p:cNvSpPr>
            <a:spLocks noGrp="1" noChangeArrowheads="1"/>
          </p:cNvSpPr>
          <p:nvPr>
            <p:ph idx="1"/>
          </p:nvPr>
        </p:nvSpPr>
        <p:spPr/>
        <p:txBody>
          <a:bodyPr>
            <a:normAutofit/>
          </a:bodyPr>
          <a:lstStyle/>
          <a:p>
            <a:pPr eaLnBrk="1" hangingPunct="1">
              <a:buClr>
                <a:schemeClr val="tx1"/>
              </a:buClr>
            </a:pPr>
            <a:r>
              <a:rPr lang="en-US" dirty="0" smtClean="0">
                <a:solidFill>
                  <a:srgbClr val="0000FF"/>
                </a:solidFill>
              </a:rPr>
              <a:t>Setup </a:t>
            </a:r>
            <a:r>
              <a:rPr lang="en-US" dirty="0">
                <a:solidFill>
                  <a:srgbClr val="0000FF"/>
                </a:solidFill>
              </a:rPr>
              <a:t>Time: </a:t>
            </a:r>
            <a:r>
              <a:rPr lang="en-US" dirty="0"/>
              <a:t>when the input must be stable </a:t>
            </a:r>
            <a:r>
              <a:rPr lang="en-US" i="1" dirty="0">
                <a:solidFill>
                  <a:srgbClr val="0000FF"/>
                </a:solidFill>
              </a:rPr>
              <a:t>before </a:t>
            </a:r>
            <a:r>
              <a:rPr lang="en-US" dirty="0"/>
              <a:t>the</a:t>
            </a:r>
            <a:r>
              <a:rPr lang="en-US" dirty="0" smtClean="0"/>
              <a:t> edge </a:t>
            </a:r>
            <a:r>
              <a:rPr lang="en-US" dirty="0"/>
              <a:t>of the CLK</a:t>
            </a:r>
          </a:p>
          <a:p>
            <a:pPr eaLnBrk="1" hangingPunct="1">
              <a:buClr>
                <a:schemeClr val="tx1"/>
              </a:buClr>
            </a:pPr>
            <a:r>
              <a:rPr lang="en-US" dirty="0">
                <a:solidFill>
                  <a:srgbClr val="0000FF"/>
                </a:solidFill>
              </a:rPr>
              <a:t>Hold Time: </a:t>
            </a:r>
            <a:r>
              <a:rPr lang="en-US" dirty="0"/>
              <a:t>when the input must be stable </a:t>
            </a:r>
            <a:r>
              <a:rPr lang="en-US" i="1" dirty="0">
                <a:solidFill>
                  <a:srgbClr val="0000FF"/>
                </a:solidFill>
              </a:rPr>
              <a:t>after </a:t>
            </a:r>
            <a:r>
              <a:rPr lang="en-US" dirty="0"/>
              <a:t>the</a:t>
            </a:r>
            <a:r>
              <a:rPr lang="en-US" dirty="0" smtClean="0"/>
              <a:t> edge </a:t>
            </a:r>
            <a:r>
              <a:rPr lang="en-US" dirty="0"/>
              <a:t>of the CLK</a:t>
            </a:r>
          </a:p>
          <a:p>
            <a:pPr eaLnBrk="1" hangingPunct="1">
              <a:buClr>
                <a:schemeClr val="tx1"/>
              </a:buClr>
            </a:pPr>
            <a:r>
              <a:rPr lang="en-US" dirty="0">
                <a:solidFill>
                  <a:srgbClr val="0000FF"/>
                </a:solidFill>
              </a:rPr>
              <a:t>“CLK-to-Q” Delay</a:t>
            </a:r>
            <a:r>
              <a:rPr lang="en-US" dirty="0"/>
              <a:t>: how long it takes the output to change, measured from the</a:t>
            </a:r>
            <a:r>
              <a:rPr lang="en-US" dirty="0" smtClean="0"/>
              <a:t> edge </a:t>
            </a:r>
            <a:r>
              <a:rPr lang="en-US" dirty="0"/>
              <a:t>of the </a:t>
            </a:r>
            <a:r>
              <a:rPr lang="en-US" dirty="0" smtClean="0"/>
              <a:t>CLK</a:t>
            </a:r>
          </a:p>
        </p:txBody>
      </p:sp>
      <p:sp>
        <p:nvSpPr>
          <p:cNvPr id="4" name="Date Placeholder 3"/>
          <p:cNvSpPr>
            <a:spLocks noGrp="1"/>
          </p:cNvSpPr>
          <p:nvPr>
            <p:ph type="dt" sz="quarter" idx="10"/>
          </p:nvPr>
        </p:nvSpPr>
        <p:spPr/>
        <p:txBody>
          <a:bodyPr/>
          <a:lstStyle/>
          <a:p>
            <a:pPr>
              <a:defRPr/>
            </a:pPr>
            <a:fld id="{A7D23E79-9046-6843-8698-B84D9C696C94}" type="datetime1">
              <a:rPr lang="en-US" smtClean="0"/>
              <a:pPr>
                <a:defRPr/>
              </a:pPr>
              <a:t>10/29/13</a:t>
            </a:fld>
            <a:endParaRPr lang="en-US"/>
          </a:p>
        </p:txBody>
      </p:sp>
      <p:sp>
        <p:nvSpPr>
          <p:cNvPr id="5" name="Slide Number Placeholder 4"/>
          <p:cNvSpPr>
            <a:spLocks noGrp="1"/>
          </p:cNvSpPr>
          <p:nvPr>
            <p:ph type="sldNum" sz="quarter" idx="12"/>
          </p:nvPr>
        </p:nvSpPr>
        <p:spPr/>
        <p:txBody>
          <a:bodyPr/>
          <a:lstStyle/>
          <a:p>
            <a:pPr>
              <a:defRPr/>
            </a:pPr>
            <a:fld id="{078306F8-CDD1-E542-8AB6-801A2FCA930A}" type="slidenum">
              <a:rPr lang="en-US" smtClean="0"/>
              <a:pPr>
                <a:defRPr/>
              </a:pPr>
              <a:t>50</a:t>
            </a:fld>
            <a:endParaRPr lang="en-US"/>
          </a:p>
        </p:txBody>
      </p:sp>
      <p:sp>
        <p:nvSpPr>
          <p:cNvPr id="6" name="Footer Placeholder 5"/>
          <p:cNvSpPr>
            <a:spLocks noGrp="1"/>
          </p:cNvSpPr>
          <p:nvPr>
            <p:ph type="ftr" sz="quarter" idx="11"/>
          </p:nvPr>
        </p:nvSpPr>
        <p:spPr/>
        <p:txBody>
          <a:bodyPr/>
          <a:lstStyle/>
          <a:p>
            <a:pPr>
              <a:defRPr/>
            </a:pPr>
            <a:r>
              <a:rPr lang="en-US" dirty="0" smtClean="0"/>
              <a:t>Fall 2013 -- Lecture #17</a:t>
            </a:r>
            <a:endParaRPr lang="en-US" dirty="0"/>
          </a:p>
        </p:txBody>
      </p:sp>
    </p:spTree>
    <p:extLst>
      <p:ext uri="{BB962C8B-B14F-4D97-AF65-F5344CB8AC3E}">
        <p14:creationId xmlns:p14="http://schemas.microsoft.com/office/powerpoint/2010/main" val="104394308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FSM Maximum Clock Frequency</a:t>
            </a:r>
          </a:p>
        </p:txBody>
      </p:sp>
      <p:sp>
        <p:nvSpPr>
          <p:cNvPr id="47107" name="Rectangle 3"/>
          <p:cNvSpPr>
            <a:spLocks noGrp="1" noChangeArrowheads="1"/>
          </p:cNvSpPr>
          <p:nvPr>
            <p:ph type="body" idx="1"/>
          </p:nvPr>
        </p:nvSpPr>
        <p:spPr>
          <a:xfrm>
            <a:off x="457200" y="1600201"/>
            <a:ext cx="8483600" cy="4525963"/>
          </a:xfrm>
        </p:spPr>
        <p:txBody>
          <a:bodyPr/>
          <a:lstStyle/>
          <a:p>
            <a:pPr eaLnBrk="1" hangingPunct="1"/>
            <a:r>
              <a:rPr lang="en-US" smtClean="0"/>
              <a:t>What is the maximum frequency of this circuit?</a:t>
            </a:r>
          </a:p>
          <a:p>
            <a:pPr lvl="1" eaLnBrk="1" hangingPunct="1"/>
            <a:endParaRPr lang="en-US" smtClean="0"/>
          </a:p>
        </p:txBody>
      </p:sp>
      <p:sp>
        <p:nvSpPr>
          <p:cNvPr id="10" name="Date Placeholder 9"/>
          <p:cNvSpPr>
            <a:spLocks noGrp="1"/>
          </p:cNvSpPr>
          <p:nvPr>
            <p:ph type="dt" sz="quarter" idx="10"/>
          </p:nvPr>
        </p:nvSpPr>
        <p:spPr/>
        <p:txBody>
          <a:bodyPr/>
          <a:lstStyle/>
          <a:p>
            <a:pPr>
              <a:defRPr/>
            </a:pPr>
            <a:fld id="{273CB399-8989-184D-8008-14CF5F13B3F2}" type="datetime1">
              <a:rPr lang="en-US" smtClean="0"/>
              <a:pPr>
                <a:defRPr/>
              </a:pPr>
              <a:t>10/29/13</a:t>
            </a:fld>
            <a:endParaRPr lang="en-US"/>
          </a:p>
        </p:txBody>
      </p:sp>
      <p:sp>
        <p:nvSpPr>
          <p:cNvPr id="12" name="Footer Placeholder 11"/>
          <p:cNvSpPr>
            <a:spLocks noGrp="1"/>
          </p:cNvSpPr>
          <p:nvPr>
            <p:ph type="ftr" sz="quarter" idx="11"/>
          </p:nvPr>
        </p:nvSpPr>
        <p:spPr/>
        <p:txBody>
          <a:bodyPr/>
          <a:lstStyle/>
          <a:p>
            <a:pPr>
              <a:defRPr/>
            </a:pPr>
            <a:r>
              <a:rPr lang="en-US" dirty="0" smtClean="0"/>
              <a:t>Fall 2013 -- Lecture #17</a:t>
            </a:r>
            <a:endParaRPr lang="en-US" dirty="0"/>
          </a:p>
        </p:txBody>
      </p:sp>
      <p:sp>
        <p:nvSpPr>
          <p:cNvPr id="11" name="Slide Number Placeholder 10"/>
          <p:cNvSpPr>
            <a:spLocks noGrp="1"/>
          </p:cNvSpPr>
          <p:nvPr>
            <p:ph type="sldNum" sz="quarter" idx="12"/>
          </p:nvPr>
        </p:nvSpPr>
        <p:spPr/>
        <p:txBody>
          <a:bodyPr/>
          <a:lstStyle/>
          <a:p>
            <a:pPr>
              <a:defRPr/>
            </a:pPr>
            <a:fld id="{603EB19D-A831-4B48-866A-FD72DEF19FDF}" type="slidenum">
              <a:rPr lang="en-US" smtClean="0"/>
              <a:pPr>
                <a:defRPr/>
              </a:pPr>
              <a:t>51</a:t>
            </a:fld>
            <a:endParaRPr lang="en-US"/>
          </a:p>
        </p:txBody>
      </p:sp>
      <p:pic>
        <p:nvPicPr>
          <p:cNvPr id="47111" name="Picture 4" descr="figs"/>
          <p:cNvPicPr>
            <a:picLocks noChangeAspect="1" noChangeArrowheads="1"/>
          </p:cNvPicPr>
          <p:nvPr/>
        </p:nvPicPr>
        <p:blipFill>
          <a:blip r:embed="rId3"/>
          <a:srcRect/>
          <a:stretch>
            <a:fillRect/>
          </a:stretch>
        </p:blipFill>
        <p:spPr bwMode="auto">
          <a:xfrm>
            <a:off x="769939" y="2684463"/>
            <a:ext cx="3886200" cy="3022600"/>
          </a:xfrm>
          <a:prstGeom prst="rect">
            <a:avLst/>
          </a:prstGeom>
          <a:noFill/>
          <a:ln w="9525">
            <a:noFill/>
            <a:miter lim="800000"/>
            <a:headEnd/>
            <a:tailEnd/>
          </a:ln>
        </p:spPr>
      </p:pic>
      <p:sp>
        <p:nvSpPr>
          <p:cNvPr id="2388997" name="Rectangle 5"/>
          <p:cNvSpPr>
            <a:spLocks noChangeArrowheads="1"/>
          </p:cNvSpPr>
          <p:nvPr/>
        </p:nvSpPr>
        <p:spPr bwMode="auto">
          <a:xfrm>
            <a:off x="381000" y="5892801"/>
            <a:ext cx="8763000" cy="523220"/>
          </a:xfrm>
          <a:prstGeom prst="rect">
            <a:avLst/>
          </a:prstGeom>
          <a:noFill/>
          <a:ln w="12700">
            <a:noFill/>
            <a:miter lim="800000"/>
            <a:headEnd/>
            <a:tailEnd/>
          </a:ln>
        </p:spPr>
        <p:txBody>
          <a:bodyPr>
            <a:prstTxWarp prst="textNoShape">
              <a:avLst/>
            </a:prstTxWarp>
            <a:spAutoFit/>
          </a:bodyPr>
          <a:lstStyle/>
          <a:p>
            <a:r>
              <a:rPr lang="en-US" sz="2800" dirty="0">
                <a:solidFill>
                  <a:srgbClr val="000000"/>
                </a:solidFill>
                <a:latin typeface="Calibri" charset="0"/>
              </a:rPr>
              <a:t>Max Delay = 	</a:t>
            </a:r>
            <a:r>
              <a:rPr lang="en-US" sz="2800" dirty="0">
                <a:solidFill>
                  <a:srgbClr val="008000"/>
                </a:solidFill>
                <a:latin typeface="Calibri" charset="0"/>
              </a:rPr>
              <a:t>Setup Time </a:t>
            </a:r>
            <a:r>
              <a:rPr lang="en-US" sz="2800" dirty="0">
                <a:solidFill>
                  <a:srgbClr val="000000"/>
                </a:solidFill>
                <a:latin typeface="Calibri" charset="0"/>
              </a:rPr>
              <a:t>+ </a:t>
            </a:r>
            <a:r>
              <a:rPr lang="en-US" sz="2800" dirty="0">
                <a:solidFill>
                  <a:srgbClr val="660066"/>
                </a:solidFill>
                <a:latin typeface="Calibri" charset="0"/>
              </a:rPr>
              <a:t>CLK-to-Q Delay </a:t>
            </a:r>
            <a:r>
              <a:rPr lang="en-US" sz="2800" dirty="0">
                <a:solidFill>
                  <a:srgbClr val="000000"/>
                </a:solidFill>
                <a:latin typeface="Calibri" charset="0"/>
              </a:rPr>
              <a:t>+ </a:t>
            </a:r>
            <a:r>
              <a:rPr lang="en-US" sz="2800" dirty="0">
                <a:solidFill>
                  <a:srgbClr val="FF0000"/>
                </a:solidFill>
                <a:latin typeface="Calibri" charset="0"/>
              </a:rPr>
              <a:t>CL Delay</a:t>
            </a:r>
          </a:p>
        </p:txBody>
      </p:sp>
      <p:sp>
        <p:nvSpPr>
          <p:cNvPr id="2388998" name="Line 6"/>
          <p:cNvSpPr>
            <a:spLocks noChangeShapeType="1"/>
          </p:cNvSpPr>
          <p:nvPr/>
        </p:nvSpPr>
        <p:spPr bwMode="auto">
          <a:xfrm>
            <a:off x="1836739" y="3657600"/>
            <a:ext cx="1676400" cy="0"/>
          </a:xfrm>
          <a:prstGeom prst="line">
            <a:avLst/>
          </a:prstGeom>
          <a:noFill/>
          <a:ln w="38100">
            <a:solidFill>
              <a:schemeClr val="accent2"/>
            </a:solidFill>
            <a:round/>
            <a:headEnd/>
            <a:tailEnd type="triangle" w="med" len="med"/>
          </a:ln>
        </p:spPr>
        <p:txBody>
          <a:bodyPr anchor="ctr">
            <a:prstTxWarp prst="textNoShape">
              <a:avLst/>
            </a:prstTxWarp>
            <a:spAutoFit/>
          </a:bodyPr>
          <a:lstStyle/>
          <a:p>
            <a:endParaRPr lang="en-US"/>
          </a:p>
        </p:txBody>
      </p:sp>
      <p:sp>
        <p:nvSpPr>
          <p:cNvPr id="2388999" name="Line 7"/>
          <p:cNvSpPr>
            <a:spLocks noChangeShapeType="1"/>
          </p:cNvSpPr>
          <p:nvPr/>
        </p:nvSpPr>
        <p:spPr bwMode="auto">
          <a:xfrm flipH="1">
            <a:off x="2674939" y="4233863"/>
            <a:ext cx="0" cy="457200"/>
          </a:xfrm>
          <a:prstGeom prst="line">
            <a:avLst/>
          </a:prstGeom>
          <a:noFill/>
          <a:ln w="38100">
            <a:solidFill>
              <a:srgbClr val="22A700"/>
            </a:solidFill>
            <a:round/>
            <a:headEnd/>
            <a:tailEnd type="triangle" w="med" len="med"/>
          </a:ln>
        </p:spPr>
        <p:txBody>
          <a:bodyPr anchor="ctr">
            <a:prstTxWarp prst="textNoShape">
              <a:avLst/>
            </a:prstTxWarp>
            <a:spAutoFit/>
          </a:bodyPr>
          <a:lstStyle/>
          <a:p>
            <a:endParaRPr lang="en-US"/>
          </a:p>
        </p:txBody>
      </p:sp>
      <p:sp>
        <p:nvSpPr>
          <p:cNvPr id="2389000" name="Line 8"/>
          <p:cNvSpPr>
            <a:spLocks noChangeShapeType="1"/>
          </p:cNvSpPr>
          <p:nvPr/>
        </p:nvSpPr>
        <p:spPr bwMode="auto">
          <a:xfrm flipH="1">
            <a:off x="2674939" y="5181600"/>
            <a:ext cx="0" cy="533400"/>
          </a:xfrm>
          <a:prstGeom prst="line">
            <a:avLst/>
          </a:prstGeom>
          <a:noFill/>
          <a:ln w="38100">
            <a:solidFill>
              <a:srgbClr val="800080"/>
            </a:solidFill>
            <a:round/>
            <a:headEnd/>
            <a:tailEnd type="triangle" w="med" len="med"/>
          </a:ln>
        </p:spPr>
        <p:txBody>
          <a:bodyPr anchor="ctr">
            <a:prstTxWarp prst="textNoShape">
              <a:avLst/>
            </a:prstTxWarp>
            <a:spAutoFit/>
          </a:bodyPr>
          <a:lstStyle/>
          <a:p>
            <a:endParaRPr lang="en-US"/>
          </a:p>
        </p:txBody>
      </p:sp>
      <p:sp>
        <p:nvSpPr>
          <p:cNvPr id="2389001" name="Rectangle 9"/>
          <p:cNvSpPr>
            <a:spLocks noChangeArrowheads="1"/>
          </p:cNvSpPr>
          <p:nvPr/>
        </p:nvSpPr>
        <p:spPr bwMode="auto">
          <a:xfrm>
            <a:off x="5519739" y="2819401"/>
            <a:ext cx="2865388" cy="830997"/>
          </a:xfrm>
          <a:prstGeom prst="rect">
            <a:avLst/>
          </a:prstGeom>
          <a:noFill/>
          <a:ln w="12700">
            <a:noFill/>
            <a:miter lim="800000"/>
            <a:headEnd/>
            <a:tailEnd/>
          </a:ln>
          <a:effectLst/>
        </p:spPr>
        <p:txBody>
          <a:bodyPr wrap="none">
            <a:prstTxWarp prst="textNoShape">
              <a:avLst/>
            </a:prstTxWarp>
            <a:spAutoFit/>
          </a:bodyPr>
          <a:lstStyle/>
          <a:p>
            <a:pPr>
              <a:defRPr/>
            </a:pPr>
            <a:r>
              <a:rPr lang="en-US" sz="2400" dirty="0">
                <a:latin typeface="+mn-lt"/>
              </a:rPr>
              <a:t>Hint:</a:t>
            </a:r>
          </a:p>
          <a:p>
            <a:pPr>
              <a:defRPr/>
            </a:pPr>
            <a:r>
              <a:rPr lang="en-US" sz="2400" dirty="0">
                <a:latin typeface="+mn-lt"/>
              </a:rPr>
              <a:t>Frequency = 1/Period</a:t>
            </a:r>
          </a:p>
        </p:txBody>
      </p:sp>
    </p:spTree>
    <p:extLst>
      <p:ext uri="{BB962C8B-B14F-4D97-AF65-F5344CB8AC3E}">
        <p14:creationId xmlns:p14="http://schemas.microsoft.com/office/powerpoint/2010/main" val="21389902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90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388998"/>
                                        </p:tgtEl>
                                        <p:attrNameLst>
                                          <p:attrName>style.visibility</p:attrName>
                                        </p:attrNameLst>
                                      </p:cBhvr>
                                      <p:to>
                                        <p:strVal val="visible"/>
                                      </p:to>
                                    </p:set>
                                    <p:animEffect transition="in" filter="wipe(left)">
                                      <p:cBhvr>
                                        <p:cTn id="11" dur="500"/>
                                        <p:tgtEl>
                                          <p:spTgt spid="23889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88999"/>
                                        </p:tgtEl>
                                        <p:attrNameLst>
                                          <p:attrName>style.visibility</p:attrName>
                                        </p:attrNameLst>
                                      </p:cBhvr>
                                      <p:to>
                                        <p:strVal val="visible"/>
                                      </p:to>
                                    </p:set>
                                    <p:animEffect transition="in" filter="wipe(up)">
                                      <p:cBhvr>
                                        <p:cTn id="16" dur="500"/>
                                        <p:tgtEl>
                                          <p:spTgt spid="23889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389000"/>
                                        </p:tgtEl>
                                        <p:attrNameLst>
                                          <p:attrName>style.visibility</p:attrName>
                                        </p:attrNameLst>
                                      </p:cBhvr>
                                      <p:to>
                                        <p:strVal val="visible"/>
                                      </p:to>
                                    </p:set>
                                    <p:animEffect transition="in" filter="wipe(up)">
                                      <p:cBhvr>
                                        <p:cTn id="21" dur="500"/>
                                        <p:tgtEl>
                                          <p:spTgt spid="23890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88997"/>
                                        </p:tgtEl>
                                        <p:attrNameLst>
                                          <p:attrName>style.visibility</p:attrName>
                                        </p:attrNameLst>
                                      </p:cBhvr>
                                      <p:to>
                                        <p:strVal val="visible"/>
                                      </p:to>
                                    </p:set>
                                    <p:animEffect transition="in" filter="dissolve">
                                      <p:cBhvr>
                                        <p:cTn id="26" dur="500"/>
                                        <p:tgtEl>
                                          <p:spTgt spid="238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997" grpId="0"/>
      <p:bldP spid="2388998" grpId="0" animBg="1"/>
      <p:bldP spid="2388999" grpId="0" animBg="1"/>
      <p:bldP spid="2389000" grpId="0" animBg="1"/>
      <p:bldP spid="23890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p:txBody>
          <a:bodyPr>
            <a:normAutofit fontScale="90000"/>
          </a:bodyPr>
          <a:lstStyle/>
          <a:p>
            <a:pPr algn="r" eaLnBrk="1" hangingPunct="1">
              <a:lnSpc>
                <a:spcPct val="85000"/>
              </a:lnSpc>
            </a:pPr>
            <a:r>
              <a:rPr lang="en-GB" dirty="0" smtClean="0"/>
              <a:t>Pipelining to Improve Performance: BEFORE (1/2)</a:t>
            </a:r>
          </a:p>
        </p:txBody>
      </p:sp>
      <p:sp>
        <p:nvSpPr>
          <p:cNvPr id="9" name="Date Placeholder 8"/>
          <p:cNvSpPr>
            <a:spLocks noGrp="1"/>
          </p:cNvSpPr>
          <p:nvPr>
            <p:ph type="dt" sz="quarter" idx="10"/>
          </p:nvPr>
        </p:nvSpPr>
        <p:spPr/>
        <p:txBody>
          <a:bodyPr/>
          <a:lstStyle/>
          <a:p>
            <a:pPr>
              <a:defRPr/>
            </a:pPr>
            <a:fld id="{736A545E-3963-7345-BE73-740B4C8DC6B1}" type="datetime1">
              <a:rPr lang="en-US" smtClean="0"/>
              <a:pPr>
                <a:defRPr/>
              </a:pPr>
              <a:t>10/29/13</a:t>
            </a:fld>
            <a:endParaRPr lang="en-US"/>
          </a:p>
        </p:txBody>
      </p:sp>
      <p:sp>
        <p:nvSpPr>
          <p:cNvPr id="11" name="Footer Placeholder 10"/>
          <p:cNvSpPr>
            <a:spLocks noGrp="1"/>
          </p:cNvSpPr>
          <p:nvPr>
            <p:ph type="ftr" sz="quarter" idx="11"/>
          </p:nvPr>
        </p:nvSpPr>
        <p:spPr/>
        <p:txBody>
          <a:bodyPr/>
          <a:lstStyle/>
          <a:p>
            <a:pPr>
              <a:defRPr/>
            </a:pPr>
            <a:r>
              <a:rPr lang="en-US" dirty="0" smtClean="0"/>
              <a:t>Fall 2013 -- Lecture #17</a:t>
            </a:r>
            <a:endParaRPr lang="en-US" dirty="0"/>
          </a:p>
        </p:txBody>
      </p:sp>
      <p:sp>
        <p:nvSpPr>
          <p:cNvPr id="10" name="Slide Number Placeholder 9"/>
          <p:cNvSpPr>
            <a:spLocks noGrp="1"/>
          </p:cNvSpPr>
          <p:nvPr>
            <p:ph type="sldNum" sz="quarter" idx="12"/>
          </p:nvPr>
        </p:nvSpPr>
        <p:spPr/>
        <p:txBody>
          <a:bodyPr/>
          <a:lstStyle/>
          <a:p>
            <a:pPr>
              <a:defRPr/>
            </a:pPr>
            <a:fld id="{2334CCFD-25E6-F947-AE57-51DB0C9ED8FB}" type="slidenum">
              <a:rPr lang="en-US" smtClean="0"/>
              <a:pPr>
                <a:defRPr/>
              </a:pPr>
              <a:t>52</a:t>
            </a:fld>
            <a:endParaRPr lang="en-US"/>
          </a:p>
        </p:txBody>
      </p:sp>
      <p:pic>
        <p:nvPicPr>
          <p:cNvPr id="49158" name="Picture 2"/>
          <p:cNvPicPr>
            <a:picLocks noChangeAspect="1" noChangeArrowheads="1"/>
          </p:cNvPicPr>
          <p:nvPr/>
        </p:nvPicPr>
        <p:blipFill>
          <a:blip r:embed="rId3"/>
          <a:srcRect l="10162" t="2397" r="12123"/>
          <a:stretch>
            <a:fillRect/>
          </a:stretch>
        </p:blipFill>
        <p:spPr bwMode="auto">
          <a:xfrm>
            <a:off x="254002" y="1135063"/>
            <a:ext cx="3675063" cy="4495800"/>
          </a:xfrm>
          <a:prstGeom prst="rect">
            <a:avLst/>
          </a:prstGeom>
          <a:noFill/>
          <a:ln w="9525">
            <a:noFill/>
            <a:round/>
            <a:headEnd/>
            <a:tailEnd/>
          </a:ln>
        </p:spPr>
      </p:pic>
      <p:pic>
        <p:nvPicPr>
          <p:cNvPr id="49159" name="Picture 3"/>
          <p:cNvPicPr>
            <a:picLocks noChangeAspect="1" noChangeArrowheads="1"/>
          </p:cNvPicPr>
          <p:nvPr/>
        </p:nvPicPr>
        <p:blipFill>
          <a:blip r:embed="rId4"/>
          <a:srcRect l="3038" t="7455" r="8771" b="8426"/>
          <a:stretch>
            <a:fillRect/>
          </a:stretch>
        </p:blipFill>
        <p:spPr bwMode="auto">
          <a:xfrm>
            <a:off x="3640139" y="2438401"/>
            <a:ext cx="5410200" cy="3397250"/>
          </a:xfrm>
          <a:prstGeom prst="rect">
            <a:avLst/>
          </a:prstGeom>
          <a:noFill/>
          <a:ln w="9360">
            <a:solidFill>
              <a:schemeClr val="tx1"/>
            </a:solidFill>
            <a:miter lim="800000"/>
            <a:headEnd/>
            <a:tailEnd/>
          </a:ln>
        </p:spPr>
      </p:pic>
      <p:sp>
        <p:nvSpPr>
          <p:cNvPr id="15364" name="Rectangle 4"/>
          <p:cNvSpPr>
            <a:spLocks noChangeArrowheads="1"/>
          </p:cNvSpPr>
          <p:nvPr/>
        </p:nvSpPr>
        <p:spPr bwMode="auto">
          <a:xfrm>
            <a:off x="7551739" y="1905001"/>
            <a:ext cx="1413966" cy="525401"/>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rgbClr val="000000"/>
                </a:solidFill>
                <a:latin typeface="+mn-lt"/>
                <a:ea typeface="DejaVu Sans" charset="0"/>
                <a:cs typeface="DejaVu Sans" charset="0"/>
              </a:rPr>
              <a:t>Timing…</a:t>
            </a:r>
          </a:p>
        </p:txBody>
      </p:sp>
      <p:sp>
        <p:nvSpPr>
          <p:cNvPr id="49162" name="Text Box 6"/>
          <p:cNvSpPr txBox="1">
            <a:spLocks noChangeArrowheads="1"/>
          </p:cNvSpPr>
          <p:nvPr/>
        </p:nvSpPr>
        <p:spPr bwMode="auto">
          <a:xfrm>
            <a:off x="838202" y="6019801"/>
            <a:ext cx="4168775" cy="396875"/>
          </a:xfrm>
          <a:prstGeom prst="rect">
            <a:avLst/>
          </a:prstGeom>
          <a:noFill/>
          <a:ln w="9525">
            <a:noFill/>
            <a:round/>
            <a:headEnd/>
            <a:tailEnd/>
          </a:ln>
        </p:spPr>
        <p:txBody>
          <a:bodyPr wrap="none" anchor="ctr">
            <a:prstTxWarp prst="textNoShape">
              <a:avLst/>
            </a:prstTxWarp>
          </a:bodyPr>
          <a:lstStyle/>
          <a:p>
            <a:endParaRPr lang="en-US"/>
          </a:p>
        </p:txBody>
      </p:sp>
      <p:sp>
        <p:nvSpPr>
          <p:cNvPr id="49163" name="Text Box 7"/>
          <p:cNvSpPr txBox="1">
            <a:spLocks noChangeArrowheads="1"/>
          </p:cNvSpPr>
          <p:nvPr/>
        </p:nvSpPr>
        <p:spPr bwMode="auto">
          <a:xfrm>
            <a:off x="330201" y="5791201"/>
            <a:ext cx="6209049" cy="71006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Calibri" charset="0"/>
                <a:ea typeface="DejaVu Sans" charset="0"/>
                <a:cs typeface="DejaVu Sans" charset="0"/>
              </a:rPr>
              <a:t>Note: delay of 1 clock cycle from input to output.</a:t>
            </a:r>
          </a:p>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Calibri" charset="0"/>
                <a:ea typeface="DejaVu Sans" charset="0"/>
                <a:cs typeface="DejaVu Sans" charset="0"/>
              </a:rPr>
              <a:t>Clock period limited by propagation delay of adder/shifter</a:t>
            </a:r>
          </a:p>
        </p:txBody>
      </p:sp>
      <p:sp>
        <p:nvSpPr>
          <p:cNvPr id="12" name="Rectangle 11"/>
          <p:cNvSpPr/>
          <p:nvPr/>
        </p:nvSpPr>
        <p:spPr>
          <a:xfrm>
            <a:off x="4690533" y="3064933"/>
            <a:ext cx="4453467"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8094137" y="2421467"/>
            <a:ext cx="920557" cy="707999"/>
            <a:chOff x="3454400" y="3996267"/>
            <a:chExt cx="920557" cy="707999"/>
          </a:xfrm>
        </p:grpSpPr>
        <p:sp>
          <p:nvSpPr>
            <p:cNvPr id="14" name="TextBox 13"/>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15" name="TextBox 14"/>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grpSp>
        <p:nvGrpSpPr>
          <p:cNvPr id="16" name="Group 15"/>
          <p:cNvGrpSpPr/>
          <p:nvPr/>
        </p:nvGrpSpPr>
        <p:grpSpPr>
          <a:xfrm>
            <a:off x="8094137" y="3064935"/>
            <a:ext cx="920557" cy="707999"/>
            <a:chOff x="3454400" y="3996267"/>
            <a:chExt cx="920557" cy="707999"/>
          </a:xfrm>
        </p:grpSpPr>
        <p:sp>
          <p:nvSpPr>
            <p:cNvPr id="17" name="TextBox 16"/>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18" name="TextBox 17"/>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grpSp>
        <p:nvGrpSpPr>
          <p:cNvPr id="19" name="Group 18"/>
          <p:cNvGrpSpPr/>
          <p:nvPr/>
        </p:nvGrpSpPr>
        <p:grpSpPr>
          <a:xfrm>
            <a:off x="8223443" y="3877735"/>
            <a:ext cx="920557" cy="707999"/>
            <a:chOff x="3454400" y="3996267"/>
            <a:chExt cx="920557" cy="707999"/>
          </a:xfrm>
        </p:grpSpPr>
        <p:sp>
          <p:nvSpPr>
            <p:cNvPr id="20" name="TextBox 19"/>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21" name="TextBox 20"/>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grpSp>
        <p:nvGrpSpPr>
          <p:cNvPr id="22" name="Group 21"/>
          <p:cNvGrpSpPr/>
          <p:nvPr/>
        </p:nvGrpSpPr>
        <p:grpSpPr>
          <a:xfrm>
            <a:off x="8223443" y="5198533"/>
            <a:ext cx="920557" cy="707999"/>
            <a:chOff x="3454400" y="3996267"/>
            <a:chExt cx="920557" cy="707999"/>
          </a:xfrm>
        </p:grpSpPr>
        <p:sp>
          <p:nvSpPr>
            <p:cNvPr id="23" name="TextBox 22"/>
            <p:cNvSpPr txBox="1"/>
            <p:nvPr/>
          </p:nvSpPr>
          <p:spPr>
            <a:xfrm>
              <a:off x="3454400" y="3996267"/>
              <a:ext cx="920557" cy="369332"/>
            </a:xfrm>
            <a:prstGeom prst="rect">
              <a:avLst/>
            </a:prstGeom>
            <a:noFill/>
          </p:spPr>
          <p:txBody>
            <a:bodyPr wrap="none" rtlCol="0">
              <a:spAutoFit/>
            </a:bodyPr>
            <a:lstStyle/>
            <a:p>
              <a:r>
                <a:rPr lang="en-US" dirty="0" smtClean="0"/>
                <a:t>High (1)</a:t>
              </a:r>
              <a:endParaRPr lang="en-US" dirty="0"/>
            </a:p>
          </p:txBody>
        </p:sp>
        <p:sp>
          <p:nvSpPr>
            <p:cNvPr id="24" name="TextBox 23"/>
            <p:cNvSpPr txBox="1"/>
            <p:nvPr/>
          </p:nvSpPr>
          <p:spPr>
            <a:xfrm>
              <a:off x="3454400" y="4334934"/>
              <a:ext cx="897460" cy="369332"/>
            </a:xfrm>
            <a:prstGeom prst="rect">
              <a:avLst/>
            </a:prstGeom>
            <a:noFill/>
          </p:spPr>
          <p:txBody>
            <a:bodyPr wrap="square" rtlCol="0">
              <a:spAutoFit/>
            </a:bodyPr>
            <a:lstStyle/>
            <a:p>
              <a:r>
                <a:rPr lang="en-US" dirty="0" smtClean="0"/>
                <a:t>Low (0)</a:t>
              </a:r>
              <a:endParaRPr lang="en-US" dirty="0"/>
            </a:p>
          </p:txBody>
        </p:sp>
      </p:grpSp>
      <p:sp>
        <p:nvSpPr>
          <p:cNvPr id="26" name="Rectangle 25"/>
          <p:cNvSpPr/>
          <p:nvPr/>
        </p:nvSpPr>
        <p:spPr>
          <a:xfrm>
            <a:off x="4961466" y="5029200"/>
            <a:ext cx="3268133"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707467" y="3826932"/>
            <a:ext cx="4267199" cy="1388535"/>
            <a:chOff x="4707467" y="3826932"/>
            <a:chExt cx="4267199" cy="1388535"/>
          </a:xfrm>
        </p:grpSpPr>
        <p:sp>
          <p:nvSpPr>
            <p:cNvPr id="25" name="Rectangle 24"/>
            <p:cNvSpPr/>
            <p:nvPr/>
          </p:nvSpPr>
          <p:spPr>
            <a:xfrm>
              <a:off x="4707467" y="3826932"/>
              <a:ext cx="3539065" cy="13546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8212667" y="4656667"/>
              <a:ext cx="761999" cy="55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15759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457200" y="215966"/>
            <a:ext cx="8229600" cy="1260345"/>
          </a:xfrm>
        </p:spPr>
        <p:txBody>
          <a:bodyPr>
            <a:spAutoFit/>
          </a:bodyPr>
          <a:lstStyle/>
          <a:p>
            <a:pPr algn="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Pipelining to Improve Performance (2/2)</a:t>
            </a:r>
          </a:p>
        </p:txBody>
      </p:sp>
      <p:sp>
        <p:nvSpPr>
          <p:cNvPr id="7" name="Date Placeholder 6"/>
          <p:cNvSpPr>
            <a:spLocks noGrp="1"/>
          </p:cNvSpPr>
          <p:nvPr>
            <p:ph type="dt" sz="quarter" idx="10"/>
          </p:nvPr>
        </p:nvSpPr>
        <p:spPr/>
        <p:txBody>
          <a:bodyPr/>
          <a:lstStyle/>
          <a:p>
            <a:pPr>
              <a:defRPr/>
            </a:pPr>
            <a:fld id="{3B5242CD-4826-6A4E-936E-515BC66A3FDD}" type="datetime1">
              <a:rPr lang="en-US" smtClean="0"/>
              <a:pPr>
                <a:defRPr/>
              </a:pPr>
              <a:t>10/29/13</a:t>
            </a:fld>
            <a:endParaRPr lang="en-US"/>
          </a:p>
        </p:txBody>
      </p:sp>
      <p:sp>
        <p:nvSpPr>
          <p:cNvPr id="9" name="Footer Placeholder 8"/>
          <p:cNvSpPr>
            <a:spLocks noGrp="1"/>
          </p:cNvSpPr>
          <p:nvPr>
            <p:ph type="ftr" sz="quarter" idx="11"/>
          </p:nvPr>
        </p:nvSpPr>
        <p:spPr/>
        <p:txBody>
          <a:bodyPr/>
          <a:lstStyle/>
          <a:p>
            <a:pPr>
              <a:defRPr/>
            </a:pPr>
            <a:r>
              <a:rPr lang="en-US" dirty="0" smtClean="0"/>
              <a:t>Fall 2013 -- Lecture #17</a:t>
            </a:r>
            <a:endParaRPr lang="en-US" dirty="0"/>
          </a:p>
        </p:txBody>
      </p:sp>
      <p:sp>
        <p:nvSpPr>
          <p:cNvPr id="8" name="Slide Number Placeholder 7"/>
          <p:cNvSpPr>
            <a:spLocks noGrp="1"/>
          </p:cNvSpPr>
          <p:nvPr>
            <p:ph type="sldNum" sz="quarter" idx="12"/>
          </p:nvPr>
        </p:nvSpPr>
        <p:spPr/>
        <p:txBody>
          <a:bodyPr/>
          <a:lstStyle/>
          <a:p>
            <a:pPr>
              <a:defRPr/>
            </a:pPr>
            <a:fld id="{78D0D0BA-9B89-C24F-957E-9CDAD42BE066}" type="slidenum">
              <a:rPr lang="en-US" smtClean="0"/>
              <a:pPr>
                <a:defRPr/>
              </a:pPr>
              <a:t>53</a:t>
            </a:fld>
            <a:endParaRPr lang="en-US"/>
          </a:p>
        </p:txBody>
      </p:sp>
      <p:sp>
        <p:nvSpPr>
          <p:cNvPr id="16386" name="Rectangle 2"/>
          <p:cNvSpPr>
            <a:spLocks noChangeArrowheads="1"/>
          </p:cNvSpPr>
          <p:nvPr/>
        </p:nvSpPr>
        <p:spPr bwMode="auto">
          <a:xfrm>
            <a:off x="7426325" y="1366839"/>
            <a:ext cx="1589996" cy="586957"/>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mn-lt"/>
                <a:ea typeface="DejaVu Sans" charset="0"/>
                <a:cs typeface="DejaVu Sans" charset="0"/>
              </a:rPr>
              <a:t>Timing…</a:t>
            </a:r>
          </a:p>
        </p:txBody>
      </p:sp>
      <p:pic>
        <p:nvPicPr>
          <p:cNvPr id="51207" name="Picture 3"/>
          <p:cNvPicPr>
            <a:picLocks noChangeAspect="1" noChangeArrowheads="1"/>
          </p:cNvPicPr>
          <p:nvPr/>
        </p:nvPicPr>
        <p:blipFill>
          <a:blip r:embed="rId3"/>
          <a:srcRect l="1772" t="3319" r="9547" b="1395"/>
          <a:stretch>
            <a:fillRect/>
          </a:stretch>
        </p:blipFill>
        <p:spPr bwMode="auto">
          <a:xfrm>
            <a:off x="1" y="1998663"/>
            <a:ext cx="3502025" cy="3962400"/>
          </a:xfrm>
          <a:prstGeom prst="rect">
            <a:avLst/>
          </a:prstGeom>
          <a:noFill/>
          <a:ln w="9525">
            <a:noFill/>
            <a:round/>
            <a:headEnd/>
            <a:tailEnd/>
          </a:ln>
        </p:spPr>
      </p:pic>
      <p:pic>
        <p:nvPicPr>
          <p:cNvPr id="51208" name="Picture 4"/>
          <p:cNvPicPr>
            <a:picLocks noChangeAspect="1" noChangeArrowheads="1"/>
          </p:cNvPicPr>
          <p:nvPr/>
        </p:nvPicPr>
        <p:blipFill>
          <a:blip r:embed="rId4"/>
          <a:srcRect l="3751" t="8507" r="8150" b="4488"/>
          <a:stretch>
            <a:fillRect/>
          </a:stretch>
        </p:blipFill>
        <p:spPr bwMode="auto">
          <a:xfrm>
            <a:off x="3581400" y="1985964"/>
            <a:ext cx="5410200" cy="4464050"/>
          </a:xfrm>
          <a:prstGeom prst="rect">
            <a:avLst/>
          </a:prstGeom>
          <a:noFill/>
          <a:ln w="9360">
            <a:solidFill>
              <a:schemeClr val="tx1"/>
            </a:solidFill>
            <a:miter lim="800000"/>
            <a:headEnd/>
            <a:tailEnd/>
          </a:ln>
        </p:spPr>
      </p:pic>
      <p:sp>
        <p:nvSpPr>
          <p:cNvPr id="51209" name="Rectangle 5"/>
          <p:cNvSpPr>
            <a:spLocks noChangeArrowheads="1"/>
          </p:cNvSpPr>
          <p:nvPr/>
        </p:nvSpPr>
        <p:spPr bwMode="auto">
          <a:xfrm>
            <a:off x="677864" y="922338"/>
            <a:ext cx="6569075" cy="905875"/>
          </a:xfrm>
          <a:prstGeom prst="rect">
            <a:avLst/>
          </a:prstGeom>
          <a:noFill/>
          <a:ln w="9525">
            <a:noFill/>
            <a:round/>
            <a:headEnd/>
            <a:tailEnd/>
          </a:ln>
        </p:spPr>
        <p:txBody>
          <a:bodyPr lIns="63360" tIns="25560" rIns="63360" bIns="25560">
            <a:prstTxWarp prst="textNoShape">
              <a:avLst/>
            </a:prstTxWarp>
            <a:spAutoFit/>
          </a:bodyPr>
          <a:lstStyle/>
          <a:p>
            <a:pPr marL="201613" indent="-201613">
              <a:lnSpc>
                <a:spcPct val="85000"/>
              </a:lnSpc>
              <a:spcBef>
                <a:spcPts val="162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a:solidFill>
                  <a:srgbClr val="000000"/>
                </a:solidFill>
                <a:latin typeface="Calibri" charset="0"/>
                <a:ea typeface="DejaVu Sans" charset="0"/>
                <a:cs typeface="DejaVu Sans" charset="0"/>
              </a:rPr>
              <a:t>Insertion of register allows higher clock frequency</a:t>
            </a:r>
          </a:p>
          <a:p>
            <a:pPr marL="201613" indent="-201613">
              <a:lnSpc>
                <a:spcPct val="85000"/>
              </a:lnSpc>
              <a:spcBef>
                <a:spcPts val="162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pPr>
            <a:r>
              <a:rPr lang="en-GB" sz="2400">
                <a:solidFill>
                  <a:srgbClr val="000000"/>
                </a:solidFill>
                <a:latin typeface="Calibri" charset="0"/>
                <a:ea typeface="DejaVu Sans" charset="0"/>
                <a:cs typeface="DejaVu Sans" charset="0"/>
              </a:rPr>
              <a:t>More outputs per second</a:t>
            </a:r>
          </a:p>
        </p:txBody>
      </p:sp>
      <p:sp>
        <p:nvSpPr>
          <p:cNvPr id="10" name="Rectangle 9"/>
          <p:cNvSpPr/>
          <p:nvPr/>
        </p:nvSpPr>
        <p:spPr>
          <a:xfrm>
            <a:off x="4690533" y="2675466"/>
            <a:ext cx="4453467"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90533" y="3522133"/>
            <a:ext cx="4453467"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90533" y="4368800"/>
            <a:ext cx="4453467"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90533" y="5147735"/>
            <a:ext cx="4453467"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90533" y="5875871"/>
            <a:ext cx="4453467" cy="795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95872" y="2472264"/>
            <a:ext cx="3577722" cy="369332"/>
          </a:xfrm>
          <a:prstGeom prst="rect">
            <a:avLst/>
          </a:prstGeom>
          <a:solidFill>
            <a:srgbClr val="FFFFFF"/>
          </a:solidFill>
        </p:spPr>
        <p:txBody>
          <a:bodyPr wrap="none" rtlCol="0">
            <a:spAutoFit/>
          </a:bodyPr>
          <a:lstStyle/>
          <a:p>
            <a:r>
              <a:rPr lang="en-US" dirty="0" smtClean="0"/>
              <a:t>Ready before clock edge: setup time</a:t>
            </a:r>
            <a:endParaRPr lang="en-US" dirty="0"/>
          </a:p>
        </p:txBody>
      </p:sp>
      <p:sp>
        <p:nvSpPr>
          <p:cNvPr id="16" name="TextBox 15"/>
          <p:cNvSpPr txBox="1"/>
          <p:nvPr/>
        </p:nvSpPr>
        <p:spPr>
          <a:xfrm>
            <a:off x="5031336" y="3234262"/>
            <a:ext cx="3601730" cy="369332"/>
          </a:xfrm>
          <a:prstGeom prst="rect">
            <a:avLst/>
          </a:prstGeom>
          <a:solidFill>
            <a:srgbClr val="FFFFFF"/>
          </a:solidFill>
        </p:spPr>
        <p:txBody>
          <a:bodyPr wrap="none" rtlCol="0">
            <a:spAutoFit/>
          </a:bodyPr>
          <a:lstStyle/>
          <a:p>
            <a:r>
              <a:rPr lang="en-US" dirty="0" smtClean="0"/>
              <a:t>Delay for Adder Combinational Logic</a:t>
            </a:r>
            <a:endParaRPr lang="en-US" dirty="0"/>
          </a:p>
        </p:txBody>
      </p:sp>
      <p:sp>
        <p:nvSpPr>
          <p:cNvPr id="17" name="TextBox 16"/>
          <p:cNvSpPr txBox="1"/>
          <p:nvPr/>
        </p:nvSpPr>
        <p:spPr>
          <a:xfrm>
            <a:off x="5234532" y="4013194"/>
            <a:ext cx="2573804" cy="369332"/>
          </a:xfrm>
          <a:prstGeom prst="rect">
            <a:avLst/>
          </a:prstGeom>
          <a:solidFill>
            <a:srgbClr val="FFFFFF"/>
          </a:solidFill>
        </p:spPr>
        <p:txBody>
          <a:bodyPr wrap="none" rtlCol="0">
            <a:spAutoFit/>
          </a:bodyPr>
          <a:lstStyle/>
          <a:p>
            <a:r>
              <a:rPr lang="en-US" dirty="0" smtClean="0"/>
              <a:t>Delay for Setup + </a:t>
            </a:r>
            <a:r>
              <a:rPr lang="en-US" dirty="0" err="1" smtClean="0"/>
              <a:t>Clk</a:t>
            </a:r>
            <a:r>
              <a:rPr lang="en-US" dirty="0" smtClean="0"/>
              <a:t> to Q</a:t>
            </a:r>
            <a:endParaRPr lang="en-US" dirty="0"/>
          </a:p>
        </p:txBody>
      </p:sp>
      <p:sp>
        <p:nvSpPr>
          <p:cNvPr id="18" name="TextBox 17"/>
          <p:cNvSpPr txBox="1"/>
          <p:nvPr/>
        </p:nvSpPr>
        <p:spPr>
          <a:xfrm>
            <a:off x="5522393" y="4842929"/>
            <a:ext cx="3648054" cy="369332"/>
          </a:xfrm>
          <a:prstGeom prst="rect">
            <a:avLst/>
          </a:prstGeom>
          <a:solidFill>
            <a:srgbClr val="FFFFFF"/>
          </a:solidFill>
        </p:spPr>
        <p:txBody>
          <a:bodyPr wrap="none" rtlCol="0">
            <a:spAutoFit/>
          </a:bodyPr>
          <a:lstStyle/>
          <a:p>
            <a:r>
              <a:rPr lang="en-US" dirty="0" smtClean="0"/>
              <a:t>Delay for Shifter Combinational Logic</a:t>
            </a:r>
            <a:endParaRPr lang="en-US" dirty="0"/>
          </a:p>
        </p:txBody>
      </p:sp>
      <p:sp>
        <p:nvSpPr>
          <p:cNvPr id="19" name="TextBox 18"/>
          <p:cNvSpPr txBox="1"/>
          <p:nvPr/>
        </p:nvSpPr>
        <p:spPr>
          <a:xfrm>
            <a:off x="5776388" y="5604926"/>
            <a:ext cx="2573804" cy="369332"/>
          </a:xfrm>
          <a:prstGeom prst="rect">
            <a:avLst/>
          </a:prstGeom>
          <a:solidFill>
            <a:srgbClr val="FFFFFF"/>
          </a:solidFill>
        </p:spPr>
        <p:txBody>
          <a:bodyPr wrap="none" rtlCol="0">
            <a:spAutoFit/>
          </a:bodyPr>
          <a:lstStyle/>
          <a:p>
            <a:r>
              <a:rPr lang="en-US" dirty="0" smtClean="0"/>
              <a:t>Delay for Setup + </a:t>
            </a:r>
            <a:r>
              <a:rPr lang="en-US" dirty="0" err="1" smtClean="0"/>
              <a:t>Clk</a:t>
            </a:r>
            <a:r>
              <a:rPr lang="en-US" dirty="0" smtClean="0"/>
              <a:t> to Q</a:t>
            </a:r>
            <a:endParaRPr lang="en-US" dirty="0"/>
          </a:p>
        </p:txBody>
      </p:sp>
    </p:spTree>
    <p:extLst>
      <p:ext uri="{BB962C8B-B14F-4D97-AF65-F5344CB8AC3E}">
        <p14:creationId xmlns:p14="http://schemas.microsoft.com/office/powerpoint/2010/main" val="78774118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p:txBody>
          <a:bodyPr>
            <a:normAutofit fontScale="90000"/>
          </a:bodyPr>
          <a:lstStyle/>
          <a:p>
            <a:pPr eaLnBrk="1" hangingPunct="1">
              <a:lnSpc>
                <a:spcPct val="90000"/>
              </a:lnSpc>
            </a:pPr>
            <a:r>
              <a:rPr lang="en-GB" dirty="0" smtClean="0"/>
              <a:t>Another Great (Theory) Idea:</a:t>
            </a:r>
            <a:br>
              <a:rPr lang="en-GB" dirty="0" smtClean="0"/>
            </a:br>
            <a:r>
              <a:rPr lang="en-GB" dirty="0" smtClean="0"/>
              <a:t>Finite State Machines (FSM)</a:t>
            </a:r>
          </a:p>
        </p:txBody>
      </p:sp>
      <p:sp>
        <p:nvSpPr>
          <p:cNvPr id="12" name="Content Placeholder 11"/>
          <p:cNvSpPr>
            <a:spLocks noGrp="1"/>
          </p:cNvSpPr>
          <p:nvPr>
            <p:ph idx="1"/>
          </p:nvPr>
        </p:nvSpPr>
        <p:spPr>
          <a:xfrm>
            <a:off x="457201" y="1600201"/>
            <a:ext cx="4284663" cy="4525963"/>
          </a:xfrm>
        </p:spPr>
        <p:txBody>
          <a:bodyPr/>
          <a:lstStyle/>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You may have seen FSMs in other classes (e.g., CS70)</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Same basic idea</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Function can be represented with a </a:t>
            </a:r>
            <a:br>
              <a:rPr lang="en-GB" sz="2800" dirty="0" smtClean="0">
                <a:solidFill>
                  <a:srgbClr val="000000"/>
                </a:solidFill>
                <a:ea typeface="DejaVu Sans" charset="0"/>
                <a:cs typeface="DejaVu Sans" charset="0"/>
              </a:rPr>
            </a:br>
            <a:r>
              <a:rPr lang="en-GB" sz="2800" dirty="0" smtClean="0">
                <a:solidFill>
                  <a:srgbClr val="000000"/>
                </a:solidFill>
                <a:ea typeface="DejaVu Sans" charset="0"/>
                <a:cs typeface="DejaVu Sans" charset="0"/>
              </a:rPr>
              <a:t>“state transition diagram”</a:t>
            </a:r>
          </a:p>
          <a:p>
            <a:pPr marL="201613" indent="-201613" eaLnBrk="1" hangingPunct="1">
              <a:lnSpc>
                <a:spcPct val="75000"/>
              </a:lnSpc>
              <a:spcBef>
                <a:spcPts val="2275"/>
              </a:spcBef>
              <a:buFont typeface="Times New Roman" charset="0"/>
              <a:buChar char="•"/>
              <a:tabLst>
                <a:tab pos="201613" algn="l"/>
                <a:tab pos="1116013" algn="l"/>
                <a:tab pos="2030413" algn="l"/>
                <a:tab pos="2944813" algn="l"/>
                <a:tab pos="3859213" algn="l"/>
                <a:tab pos="4773613" algn="l"/>
                <a:tab pos="5688013" algn="l"/>
                <a:tab pos="6602413" algn="l"/>
                <a:tab pos="7516813" algn="l"/>
                <a:tab pos="8431213" algn="l"/>
                <a:tab pos="9345613" algn="l"/>
                <a:tab pos="10260013" algn="l"/>
              </a:tabLst>
              <a:defRPr/>
            </a:pPr>
            <a:r>
              <a:rPr lang="en-GB" sz="2800" dirty="0" smtClean="0">
                <a:solidFill>
                  <a:srgbClr val="000000"/>
                </a:solidFill>
                <a:ea typeface="DejaVu Sans" charset="0"/>
                <a:cs typeface="DejaVu Sans" charset="0"/>
              </a:rPr>
              <a:t>With combinational logic and registers, any FSM can be implemented in hardware</a:t>
            </a:r>
          </a:p>
          <a:p>
            <a:pPr eaLnBrk="1" hangingPunct="1">
              <a:defRPr/>
            </a:pPr>
            <a:endParaRPr lang="en-US" sz="2800" dirty="0"/>
          </a:p>
        </p:txBody>
      </p:sp>
      <p:sp>
        <p:nvSpPr>
          <p:cNvPr id="5" name="Date Placeholder 4"/>
          <p:cNvSpPr>
            <a:spLocks noGrp="1"/>
          </p:cNvSpPr>
          <p:nvPr>
            <p:ph type="dt" sz="quarter" idx="10"/>
          </p:nvPr>
        </p:nvSpPr>
        <p:spPr/>
        <p:txBody>
          <a:bodyPr/>
          <a:lstStyle/>
          <a:p>
            <a:pPr>
              <a:defRPr/>
            </a:pPr>
            <a:fld id="{F1C682D2-0A55-BF4E-BB13-7F95F19199D6}" type="datetime1">
              <a:rPr lang="en-US" smtClean="0"/>
              <a:pPr>
                <a:defRPr/>
              </a:pPr>
              <a:t>10/29/13</a:t>
            </a:fld>
            <a:endParaRPr lang="en-US" dirty="0"/>
          </a:p>
        </p:txBody>
      </p:sp>
      <p:sp>
        <p:nvSpPr>
          <p:cNvPr id="7" name="Footer Placeholder 6"/>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F8E223E7-06DC-6E42-BD05-9EE78E6DC49B}" type="slidenum">
              <a:rPr lang="en-US" smtClean="0"/>
              <a:pPr>
                <a:defRPr/>
              </a:pPr>
              <a:t>54</a:t>
            </a:fld>
            <a:endParaRPr lang="en-US"/>
          </a:p>
        </p:txBody>
      </p:sp>
      <p:pic>
        <p:nvPicPr>
          <p:cNvPr id="54279" name="Picture 2"/>
          <p:cNvPicPr>
            <a:picLocks noChangeAspect="1" noChangeArrowheads="1"/>
          </p:cNvPicPr>
          <p:nvPr/>
        </p:nvPicPr>
        <p:blipFill>
          <a:blip r:embed="rId3"/>
          <a:srcRect l="5203" t="5785" r="18512" b="8987"/>
          <a:stretch>
            <a:fillRect/>
          </a:stretch>
        </p:blipFill>
        <p:spPr bwMode="auto">
          <a:xfrm>
            <a:off x="4716463" y="2362201"/>
            <a:ext cx="4191000" cy="2506663"/>
          </a:xfrm>
          <a:prstGeom prst="rect">
            <a:avLst/>
          </a:prstGeom>
          <a:noFill/>
          <a:ln w="9525">
            <a:noFill/>
            <a:round/>
            <a:headEnd/>
            <a:tailEnd/>
          </a:ln>
        </p:spPr>
      </p:pic>
    </p:spTree>
    <p:extLst>
      <p:ext uri="{BB962C8B-B14F-4D97-AF65-F5344CB8AC3E}">
        <p14:creationId xmlns:p14="http://schemas.microsoft.com/office/powerpoint/2010/main" val="6085787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440267" y="0"/>
            <a:ext cx="8229600" cy="1143000"/>
          </a:xfrm>
        </p:spPr>
        <p:txBody>
          <a:bodyPr/>
          <a:lstStyle/>
          <a:p>
            <a:pPr eaLnBrk="1" hangingPunct="1"/>
            <a:r>
              <a:rPr lang="en-GB" dirty="0" smtClean="0"/>
              <a:t>Example: 3 Ones FSM</a:t>
            </a:r>
          </a:p>
        </p:txBody>
      </p:sp>
      <p:sp>
        <p:nvSpPr>
          <p:cNvPr id="8" name="Date Placeholder 7"/>
          <p:cNvSpPr>
            <a:spLocks noGrp="1"/>
          </p:cNvSpPr>
          <p:nvPr>
            <p:ph type="dt" sz="quarter" idx="10"/>
          </p:nvPr>
        </p:nvSpPr>
        <p:spPr/>
        <p:txBody>
          <a:bodyPr/>
          <a:lstStyle/>
          <a:p>
            <a:pPr>
              <a:defRPr/>
            </a:pPr>
            <a:fld id="{ACE1E5F6-290D-4642-B5D0-E75194BA45FB}" type="datetime1">
              <a:rPr lang="en-US" smtClean="0"/>
              <a:pPr>
                <a:defRPr/>
              </a:pPr>
              <a:t>10/29/13</a:t>
            </a:fld>
            <a:endParaRPr lang="en-US"/>
          </a:p>
        </p:txBody>
      </p:sp>
      <p:sp>
        <p:nvSpPr>
          <p:cNvPr id="10" name="Footer Placeholder 9"/>
          <p:cNvSpPr>
            <a:spLocks noGrp="1"/>
          </p:cNvSpPr>
          <p:nvPr>
            <p:ph type="ftr" sz="quarter" idx="11"/>
          </p:nvPr>
        </p:nvSpPr>
        <p:spPr/>
        <p:txBody>
          <a:bodyPr/>
          <a:lstStyle/>
          <a:p>
            <a:pPr>
              <a:defRPr/>
            </a:pPr>
            <a:r>
              <a:rPr lang="en-US" dirty="0" smtClean="0"/>
              <a:t>Fall 2013 -- Lecture #17</a:t>
            </a:r>
            <a:endParaRPr lang="en-US" dirty="0"/>
          </a:p>
        </p:txBody>
      </p:sp>
      <p:sp>
        <p:nvSpPr>
          <p:cNvPr id="9" name="Slide Number Placeholder 8"/>
          <p:cNvSpPr>
            <a:spLocks noGrp="1"/>
          </p:cNvSpPr>
          <p:nvPr>
            <p:ph type="sldNum" sz="quarter" idx="12"/>
          </p:nvPr>
        </p:nvSpPr>
        <p:spPr/>
        <p:txBody>
          <a:bodyPr/>
          <a:lstStyle/>
          <a:p>
            <a:pPr>
              <a:defRPr/>
            </a:pPr>
            <a:fld id="{9C559E06-C87A-4F40-BAB2-5CFA44FF940D}" type="slidenum">
              <a:rPr lang="en-US" smtClean="0"/>
              <a:pPr>
                <a:defRPr/>
              </a:pPr>
              <a:t>55</a:t>
            </a:fld>
            <a:endParaRPr lang="en-US"/>
          </a:p>
        </p:txBody>
      </p:sp>
      <p:pic>
        <p:nvPicPr>
          <p:cNvPr id="56326" name="Picture 2"/>
          <p:cNvPicPr>
            <a:picLocks noChangeAspect="1" noChangeArrowheads="1"/>
          </p:cNvPicPr>
          <p:nvPr/>
        </p:nvPicPr>
        <p:blipFill>
          <a:blip r:embed="rId3"/>
          <a:srcRect t="15739" r="2910" b="12958"/>
          <a:stretch>
            <a:fillRect/>
          </a:stretch>
        </p:blipFill>
        <p:spPr bwMode="auto">
          <a:xfrm>
            <a:off x="228600" y="1619251"/>
            <a:ext cx="8763000" cy="1166813"/>
          </a:xfrm>
          <a:prstGeom prst="rect">
            <a:avLst/>
          </a:prstGeom>
          <a:noFill/>
          <a:ln w="9525">
            <a:noFill/>
            <a:round/>
            <a:headEnd/>
            <a:tailEnd/>
          </a:ln>
        </p:spPr>
      </p:pic>
      <p:sp>
        <p:nvSpPr>
          <p:cNvPr id="56327" name="Rectangle 3"/>
          <p:cNvSpPr>
            <a:spLocks noChangeArrowheads="1"/>
          </p:cNvSpPr>
          <p:nvPr/>
        </p:nvSpPr>
        <p:spPr bwMode="auto">
          <a:xfrm>
            <a:off x="414339" y="3886201"/>
            <a:ext cx="2897044"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Draw the FSM …</a:t>
            </a:r>
          </a:p>
        </p:txBody>
      </p:sp>
      <p:pic>
        <p:nvPicPr>
          <p:cNvPr id="56328" name="Picture 4"/>
          <p:cNvPicPr>
            <a:picLocks noChangeAspect="1" noChangeArrowheads="1"/>
          </p:cNvPicPr>
          <p:nvPr/>
        </p:nvPicPr>
        <p:blipFill>
          <a:blip r:embed="rId4"/>
          <a:srcRect/>
          <a:stretch>
            <a:fillRect/>
          </a:stretch>
        </p:blipFill>
        <p:spPr bwMode="auto">
          <a:xfrm>
            <a:off x="4030663" y="2801939"/>
            <a:ext cx="5029200" cy="2801937"/>
          </a:xfrm>
          <a:prstGeom prst="rect">
            <a:avLst/>
          </a:prstGeom>
          <a:noFill/>
          <a:ln w="9525">
            <a:noFill/>
            <a:round/>
            <a:headEnd/>
            <a:tailEnd/>
          </a:ln>
        </p:spPr>
      </p:pic>
      <p:sp>
        <p:nvSpPr>
          <p:cNvPr id="56329" name="Text Box 5"/>
          <p:cNvSpPr txBox="1">
            <a:spLocks noChangeArrowheads="1"/>
          </p:cNvSpPr>
          <p:nvPr/>
        </p:nvSpPr>
        <p:spPr bwMode="auto">
          <a:xfrm>
            <a:off x="1" y="1033994"/>
            <a:ext cx="9188205" cy="525401"/>
          </a:xfrm>
          <a:prstGeom prst="rect">
            <a:avLst/>
          </a:prstGeom>
          <a:noFill/>
          <a:ln w="9525">
            <a:noFill/>
            <a:round/>
            <a:headEnd/>
            <a:tailEnd/>
          </a:ln>
        </p:spPr>
        <p:txBody>
          <a:bodyPr wrap="non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solidFill>
                  <a:srgbClr val="FF0000"/>
                </a:solidFill>
                <a:latin typeface="Calibri" charset="0"/>
                <a:ea typeface="DejaVu Sans" charset="0"/>
                <a:cs typeface="DejaVu Sans" charset="0"/>
              </a:rPr>
              <a:t>FSM to detect the occurrence of 3 consecutive 1’s in the Input</a:t>
            </a:r>
          </a:p>
        </p:txBody>
      </p:sp>
      <p:sp>
        <p:nvSpPr>
          <p:cNvPr id="56330" name="Text Box 6"/>
          <p:cNvSpPr txBox="1">
            <a:spLocks noChangeArrowheads="1"/>
          </p:cNvSpPr>
          <p:nvPr/>
        </p:nvSpPr>
        <p:spPr bwMode="auto">
          <a:xfrm>
            <a:off x="50800" y="5349876"/>
            <a:ext cx="8669339" cy="1203325"/>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Assume state transitions are controlled by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the clock: On each clock cycle the machine checks the inputs and moves to a new state and produces a new output …</a:t>
            </a:r>
          </a:p>
        </p:txBody>
      </p:sp>
    </p:spTree>
    <p:extLst>
      <p:ext uri="{BB962C8B-B14F-4D97-AF65-F5344CB8AC3E}">
        <p14:creationId xmlns:p14="http://schemas.microsoft.com/office/powerpoint/2010/main" val="261336572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4400551" y="4773613"/>
            <a:ext cx="631100" cy="1017844"/>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pic>
        <p:nvPicPr>
          <p:cNvPr id="58371" name="Picture 7"/>
          <p:cNvPicPr>
            <a:picLocks noChangeAspect="1" noChangeArrowheads="1"/>
          </p:cNvPicPr>
          <p:nvPr/>
        </p:nvPicPr>
        <p:blipFill>
          <a:blip r:embed="rId3"/>
          <a:srcRect t="5823" r="9393" b="3827"/>
          <a:stretch>
            <a:fillRect/>
          </a:stretch>
        </p:blipFill>
        <p:spPr bwMode="auto">
          <a:xfrm>
            <a:off x="5257800" y="3794126"/>
            <a:ext cx="3657600" cy="3063875"/>
          </a:xfrm>
          <a:prstGeom prst="rect">
            <a:avLst/>
          </a:prstGeom>
          <a:noFill/>
          <a:ln w="9525">
            <a:noFill/>
            <a:round/>
            <a:headEnd/>
            <a:tailEnd/>
          </a:ln>
        </p:spPr>
      </p:pic>
      <p:sp>
        <p:nvSpPr>
          <p:cNvPr id="58372" name="Rectangle 1"/>
          <p:cNvSpPr>
            <a:spLocks noGrp="1" noChangeArrowheads="1"/>
          </p:cNvSpPr>
          <p:nvPr>
            <p:ph type="title"/>
          </p:nvPr>
        </p:nvSpPr>
        <p:spPr>
          <a:xfrm>
            <a:off x="457200" y="498094"/>
            <a:ext cx="8229600" cy="696088"/>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Hardware Implementation of FSM</a:t>
            </a:r>
          </a:p>
        </p:txBody>
      </p:sp>
      <p:sp>
        <p:nvSpPr>
          <p:cNvPr id="11" name="Date Placeholder 10"/>
          <p:cNvSpPr>
            <a:spLocks noGrp="1"/>
          </p:cNvSpPr>
          <p:nvPr>
            <p:ph type="dt" sz="quarter" idx="10"/>
          </p:nvPr>
        </p:nvSpPr>
        <p:spPr/>
        <p:txBody>
          <a:bodyPr/>
          <a:lstStyle/>
          <a:p>
            <a:pPr>
              <a:defRPr/>
            </a:pPr>
            <a:fld id="{8F5DB6AC-5591-1E42-B2A7-05F4CCE12401}" type="datetime1">
              <a:rPr lang="en-US" smtClean="0"/>
              <a:pPr>
                <a:defRPr/>
              </a:pPr>
              <a:t>10/29/13</a:t>
            </a:fld>
            <a:endParaRPr lang="en-US"/>
          </a:p>
        </p:txBody>
      </p:sp>
      <p:sp>
        <p:nvSpPr>
          <p:cNvPr id="13" name="Footer Placeholder 12"/>
          <p:cNvSpPr>
            <a:spLocks noGrp="1"/>
          </p:cNvSpPr>
          <p:nvPr>
            <p:ph type="ftr" sz="quarter" idx="11"/>
          </p:nvPr>
        </p:nvSpPr>
        <p:spPr/>
        <p:txBody>
          <a:bodyPr/>
          <a:lstStyle/>
          <a:p>
            <a:pPr>
              <a:defRPr/>
            </a:pPr>
            <a:r>
              <a:rPr lang="en-US" dirty="0" smtClean="0"/>
              <a:t>Fall 2013 -- Lecture #17</a:t>
            </a:r>
            <a:endParaRPr lang="en-US" dirty="0"/>
          </a:p>
        </p:txBody>
      </p:sp>
      <p:sp>
        <p:nvSpPr>
          <p:cNvPr id="12" name="Slide Number Placeholder 11"/>
          <p:cNvSpPr>
            <a:spLocks noGrp="1"/>
          </p:cNvSpPr>
          <p:nvPr>
            <p:ph type="sldNum" sz="quarter" idx="12"/>
          </p:nvPr>
        </p:nvSpPr>
        <p:spPr/>
        <p:txBody>
          <a:bodyPr/>
          <a:lstStyle/>
          <a:p>
            <a:pPr>
              <a:defRPr/>
            </a:pPr>
            <a:fld id="{CE873968-4DF0-EF45-9540-F394DCBBE5FC}" type="slidenum">
              <a:rPr lang="en-US" smtClean="0"/>
              <a:pPr>
                <a:defRPr/>
              </a:pPr>
              <a:t>56</a:t>
            </a:fld>
            <a:endParaRPr lang="en-US"/>
          </a:p>
        </p:txBody>
      </p:sp>
      <p:pic>
        <p:nvPicPr>
          <p:cNvPr id="58376" name="Picture 2"/>
          <p:cNvPicPr>
            <a:picLocks noChangeAspect="1" noChangeArrowheads="1"/>
          </p:cNvPicPr>
          <p:nvPr/>
        </p:nvPicPr>
        <p:blipFill>
          <a:blip r:embed="rId4"/>
          <a:srcRect l="13991" t="11948" r="14673" b="13966"/>
          <a:stretch>
            <a:fillRect/>
          </a:stretch>
        </p:blipFill>
        <p:spPr bwMode="auto">
          <a:xfrm>
            <a:off x="1600200" y="1912938"/>
            <a:ext cx="2362200" cy="2062162"/>
          </a:xfrm>
          <a:prstGeom prst="rect">
            <a:avLst/>
          </a:prstGeom>
          <a:noFill/>
          <a:ln w="9525">
            <a:noFill/>
            <a:round/>
            <a:headEnd/>
            <a:tailEnd/>
          </a:ln>
        </p:spPr>
      </p:pic>
      <p:pic>
        <p:nvPicPr>
          <p:cNvPr id="58377" name="Picture 3"/>
          <p:cNvPicPr>
            <a:picLocks noChangeAspect="1" noChangeArrowheads="1"/>
          </p:cNvPicPr>
          <p:nvPr/>
        </p:nvPicPr>
        <p:blipFill>
          <a:blip r:embed="rId5"/>
          <a:srcRect r="11658" b="6317"/>
          <a:stretch>
            <a:fillRect/>
          </a:stretch>
        </p:blipFill>
        <p:spPr bwMode="auto">
          <a:xfrm>
            <a:off x="5181600" y="1684339"/>
            <a:ext cx="2514600" cy="2166937"/>
          </a:xfrm>
          <a:prstGeom prst="rect">
            <a:avLst/>
          </a:prstGeom>
          <a:noFill/>
          <a:ln w="9525">
            <a:noFill/>
            <a:round/>
            <a:headEnd/>
            <a:tailEnd/>
          </a:ln>
        </p:spPr>
      </p:pic>
      <p:sp>
        <p:nvSpPr>
          <p:cNvPr id="58378" name="Rectangle 4"/>
          <p:cNvSpPr>
            <a:spLocks noChangeArrowheads="1"/>
          </p:cNvSpPr>
          <p:nvPr/>
        </p:nvSpPr>
        <p:spPr bwMode="auto">
          <a:xfrm>
            <a:off x="4419601" y="2370138"/>
            <a:ext cx="631100" cy="1017844"/>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0" b="1">
                <a:solidFill>
                  <a:srgbClr val="063DE8"/>
                </a:solidFill>
                <a:latin typeface="Helvetica" charset="0"/>
                <a:ea typeface="DejaVu Sans" charset="0"/>
                <a:cs typeface="DejaVu Sans" charset="0"/>
              </a:rPr>
              <a:t>+</a:t>
            </a:r>
          </a:p>
        </p:txBody>
      </p:sp>
      <p:sp>
        <p:nvSpPr>
          <p:cNvPr id="58379" name="Text Box 8"/>
          <p:cNvSpPr txBox="1">
            <a:spLocks noChangeArrowheads="1"/>
          </p:cNvSpPr>
          <p:nvPr/>
        </p:nvSpPr>
        <p:spPr bwMode="auto">
          <a:xfrm>
            <a:off x="457200" y="1100138"/>
            <a:ext cx="8229600" cy="710067"/>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Calibri" charset="0"/>
                <a:ea typeface="DejaVu Sans" charset="0"/>
                <a:cs typeface="DejaVu Sans" charset="0"/>
              </a:rPr>
              <a:t>Register needed to hold a representation of the machine’s state.</a:t>
            </a:r>
            <a:br>
              <a:rPr lang="en-GB" sz="2000">
                <a:solidFill>
                  <a:srgbClr val="000000"/>
                </a:solidFill>
                <a:latin typeface="Calibri" charset="0"/>
                <a:ea typeface="DejaVu Sans" charset="0"/>
                <a:cs typeface="DejaVu Sans" charset="0"/>
              </a:rPr>
            </a:br>
            <a:r>
              <a:rPr lang="en-GB" sz="2000">
                <a:solidFill>
                  <a:srgbClr val="000000"/>
                </a:solidFill>
                <a:latin typeface="Calibri" charset="0"/>
                <a:ea typeface="DejaVu Sans" charset="0"/>
                <a:cs typeface="DejaVu Sans" charset="0"/>
              </a:rPr>
              <a:t>Unique bit pattern for each state.</a:t>
            </a:r>
          </a:p>
        </p:txBody>
      </p:sp>
      <p:sp>
        <p:nvSpPr>
          <p:cNvPr id="19465" name="Text Box 9"/>
          <p:cNvSpPr txBox="1">
            <a:spLocks noChangeArrowheads="1"/>
          </p:cNvSpPr>
          <p:nvPr/>
        </p:nvSpPr>
        <p:spPr bwMode="auto">
          <a:xfrm>
            <a:off x="253999" y="4173538"/>
            <a:ext cx="3928533" cy="1325620"/>
          </a:xfrm>
          <a:prstGeom prst="rect">
            <a:avLst/>
          </a:prstGeom>
          <a:noFill/>
          <a:ln w="12600">
            <a:solidFill>
              <a:schemeClr val="tx1"/>
            </a:solidFill>
            <a:miter lim="800000"/>
            <a:headEnd/>
            <a:tailEnd/>
          </a:ln>
          <a:effectLst/>
        </p:spPr>
        <p:txBody>
          <a:bodyPr wrap="squar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latin typeface="+mn-lt"/>
                <a:ea typeface="DejaVu Sans" charset="0"/>
                <a:cs typeface="DejaVu Sans" charset="0"/>
              </a:rPr>
              <a:t>Combinational logic circuit is used to implement a function maps from </a:t>
            </a:r>
            <a:r>
              <a:rPr lang="en-GB" sz="2000" i="1" dirty="0">
                <a:solidFill>
                  <a:srgbClr val="0000FF"/>
                </a:solidFill>
                <a:latin typeface="+mn-lt"/>
                <a:ea typeface="DejaVu Sans" charset="0"/>
                <a:cs typeface="DejaVu Sans" charset="0"/>
              </a:rPr>
              <a:t>present </a:t>
            </a:r>
            <a:r>
              <a:rPr lang="en-GB" sz="2000" i="1" dirty="0" smtClean="0">
                <a:solidFill>
                  <a:srgbClr val="0000FF"/>
                </a:solidFill>
                <a:latin typeface="+mn-lt"/>
                <a:ea typeface="DejaVu Sans" charset="0"/>
                <a:cs typeface="DejaVu Sans" charset="0"/>
              </a:rPr>
              <a:t>state (PS) </a:t>
            </a:r>
            <a:r>
              <a:rPr lang="en-GB" sz="2000" i="1" dirty="0">
                <a:latin typeface="+mn-lt"/>
                <a:ea typeface="DejaVu Sans" charset="0"/>
                <a:cs typeface="DejaVu Sans" charset="0"/>
              </a:rPr>
              <a:t>and </a:t>
            </a:r>
            <a:r>
              <a:rPr lang="en-GB" sz="2000" i="1" dirty="0">
                <a:solidFill>
                  <a:srgbClr val="0000FF"/>
                </a:solidFill>
                <a:latin typeface="+mn-lt"/>
                <a:ea typeface="DejaVu Sans" charset="0"/>
                <a:cs typeface="DejaVu Sans" charset="0"/>
              </a:rPr>
              <a:t>input</a:t>
            </a:r>
            <a:r>
              <a:rPr lang="en-GB" sz="2000" dirty="0" smtClean="0">
                <a:solidFill>
                  <a:srgbClr val="0000FF"/>
                </a:solidFill>
                <a:latin typeface="+mn-lt"/>
                <a:ea typeface="DejaVu Sans" charset="0"/>
                <a:cs typeface="DejaVu Sans" charset="0"/>
              </a:rPr>
              <a:t> </a:t>
            </a:r>
            <a:br>
              <a:rPr lang="en-GB" sz="2000" dirty="0" smtClean="0">
                <a:solidFill>
                  <a:srgbClr val="0000FF"/>
                </a:solidFill>
                <a:latin typeface="+mn-lt"/>
                <a:ea typeface="DejaVu Sans" charset="0"/>
                <a:cs typeface="DejaVu Sans" charset="0"/>
              </a:rPr>
            </a:br>
            <a:r>
              <a:rPr lang="en-GB" sz="2000" dirty="0" smtClean="0">
                <a:latin typeface="+mn-lt"/>
                <a:ea typeface="DejaVu Sans" charset="0"/>
                <a:cs typeface="DejaVu Sans" charset="0"/>
              </a:rPr>
              <a:t>to </a:t>
            </a:r>
            <a:r>
              <a:rPr lang="en-GB" sz="2000" i="1" dirty="0">
                <a:solidFill>
                  <a:srgbClr val="0000FF"/>
                </a:solidFill>
                <a:latin typeface="+mn-lt"/>
                <a:ea typeface="DejaVu Sans" charset="0"/>
                <a:cs typeface="DejaVu Sans" charset="0"/>
              </a:rPr>
              <a:t>next </a:t>
            </a:r>
            <a:r>
              <a:rPr lang="en-GB" sz="2000" i="1" dirty="0" smtClean="0">
                <a:solidFill>
                  <a:srgbClr val="0000FF"/>
                </a:solidFill>
                <a:latin typeface="+mn-lt"/>
                <a:ea typeface="DejaVu Sans" charset="0"/>
                <a:cs typeface="DejaVu Sans" charset="0"/>
              </a:rPr>
              <a:t>state (NS) </a:t>
            </a:r>
            <a:r>
              <a:rPr lang="en-GB" sz="2000" dirty="0">
                <a:latin typeface="+mn-lt"/>
                <a:ea typeface="DejaVu Sans" charset="0"/>
                <a:cs typeface="DejaVu Sans" charset="0"/>
              </a:rPr>
              <a:t>and </a:t>
            </a:r>
            <a:r>
              <a:rPr lang="en-GB" sz="2000" i="1" dirty="0">
                <a:solidFill>
                  <a:srgbClr val="0000FF"/>
                </a:solidFill>
                <a:latin typeface="+mn-lt"/>
                <a:ea typeface="DejaVu Sans" charset="0"/>
                <a:cs typeface="DejaVu Sans" charset="0"/>
              </a:rPr>
              <a:t>output</a:t>
            </a:r>
            <a:r>
              <a:rPr lang="en-GB" sz="2000" i="1" dirty="0">
                <a:latin typeface="+mn-lt"/>
                <a:ea typeface="DejaVu Sans" charset="0"/>
                <a:cs typeface="DejaVu Sans" charset="0"/>
              </a:rPr>
              <a:t>.</a:t>
            </a:r>
          </a:p>
        </p:txBody>
      </p:sp>
      <p:sp>
        <p:nvSpPr>
          <p:cNvPr id="14" name="TextBox 13"/>
          <p:cNvSpPr txBox="1"/>
          <p:nvPr/>
        </p:nvSpPr>
        <p:spPr>
          <a:xfrm>
            <a:off x="236539" y="5554137"/>
            <a:ext cx="4715090" cy="923330"/>
          </a:xfrm>
          <a:prstGeom prst="rect">
            <a:avLst/>
          </a:prstGeom>
          <a:noFill/>
        </p:spPr>
        <p:txBody>
          <a:bodyPr wrap="square">
            <a:spAutoFit/>
          </a:bodyPr>
          <a:lstStyle/>
          <a:p>
            <a:pPr>
              <a:defRPr/>
            </a:pPr>
            <a:r>
              <a:rPr lang="en-US" dirty="0">
                <a:latin typeface="+mn-lt"/>
              </a:rPr>
              <a:t>The register is used to break the feedback</a:t>
            </a:r>
            <a:br>
              <a:rPr lang="en-US" dirty="0">
                <a:latin typeface="+mn-lt"/>
              </a:rPr>
            </a:br>
            <a:r>
              <a:rPr lang="en-US" dirty="0">
                <a:latin typeface="+mn-lt"/>
              </a:rPr>
              <a:t>path between</a:t>
            </a:r>
            <a:r>
              <a:rPr lang="en-US" dirty="0" smtClean="0">
                <a:latin typeface="+mn-lt"/>
              </a:rPr>
              <a:t> </a:t>
            </a:r>
            <a:r>
              <a:rPr lang="en-US" dirty="0" smtClean="0"/>
              <a:t>Next State (NS) </a:t>
            </a:r>
            <a:r>
              <a:rPr lang="en-US" dirty="0" smtClean="0">
                <a:latin typeface="+mn-lt"/>
              </a:rPr>
              <a:t>and Prior State (PS), </a:t>
            </a:r>
            <a:r>
              <a:rPr lang="en-US" dirty="0">
                <a:latin typeface="+mn-lt"/>
              </a:rPr>
              <a:t>controlled by the clock</a:t>
            </a:r>
          </a:p>
        </p:txBody>
      </p:sp>
      <p:sp>
        <p:nvSpPr>
          <p:cNvPr id="15" name="Rectangle 14"/>
          <p:cNvSpPr/>
          <p:nvPr/>
        </p:nvSpPr>
        <p:spPr>
          <a:xfrm>
            <a:off x="5130800" y="1896532"/>
            <a:ext cx="3115733" cy="201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04267" y="3928533"/>
            <a:ext cx="4368800" cy="292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134533" y="1777998"/>
            <a:ext cx="3826934" cy="22521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6245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4" grpId="0"/>
      <p:bldP spid="15"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Hardware for FSM: </a:t>
            </a:r>
            <a:br>
              <a:rPr lang="en-GB"/>
            </a:br>
            <a:r>
              <a:rPr lang="en-GB"/>
              <a:t>Combinational Logic</a:t>
            </a:r>
          </a:p>
        </p:txBody>
      </p:sp>
      <p:sp>
        <p:nvSpPr>
          <p:cNvPr id="49" name="Date Placeholder 48"/>
          <p:cNvSpPr>
            <a:spLocks noGrp="1"/>
          </p:cNvSpPr>
          <p:nvPr>
            <p:ph type="dt" sz="quarter" idx="10"/>
          </p:nvPr>
        </p:nvSpPr>
        <p:spPr/>
        <p:txBody>
          <a:bodyPr/>
          <a:lstStyle/>
          <a:p>
            <a:pPr>
              <a:defRPr/>
            </a:pPr>
            <a:fld id="{30D800CF-716D-BD44-A43D-AEFB209D6194}" type="datetime1">
              <a:rPr lang="en-US" smtClean="0"/>
              <a:pPr>
                <a:defRPr/>
              </a:pPr>
              <a:t>10/29/13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#17</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57</a:t>
            </a:fld>
            <a:endParaRPr lang="en-US"/>
          </a:p>
        </p:txBody>
      </p:sp>
      <p:grpSp>
        <p:nvGrpSpPr>
          <p:cNvPr id="2" name="Group 2"/>
          <p:cNvGrpSpPr>
            <a:grpSpLocks/>
          </p:cNvGrpSpPr>
          <p:nvPr/>
        </p:nvGrpSpPr>
        <p:grpSpPr bwMode="auto">
          <a:xfrm>
            <a:off x="5181600" y="3322639"/>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60423" name="Rectangle 44"/>
          <p:cNvSpPr>
            <a:spLocks noChangeArrowheads="1"/>
          </p:cNvSpPr>
          <p:nvPr/>
        </p:nvSpPr>
        <p:spPr bwMode="auto">
          <a:xfrm>
            <a:off x="5105401" y="2667001"/>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Truth table …</a:t>
            </a:r>
          </a:p>
        </p:txBody>
      </p:sp>
      <p:sp>
        <p:nvSpPr>
          <p:cNvPr id="60424" name="Text Box 45"/>
          <p:cNvSpPr txBox="1">
            <a:spLocks noChangeArrowheads="1"/>
          </p:cNvSpPr>
          <p:nvPr/>
        </p:nvSpPr>
        <p:spPr bwMode="auto">
          <a:xfrm>
            <a:off x="566739" y="1768475"/>
            <a:ext cx="8001000" cy="463846"/>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Can </a:t>
            </a:r>
            <a:r>
              <a:rPr lang="en-GB" sz="2400" dirty="0">
                <a:solidFill>
                  <a:srgbClr val="000000"/>
                </a:solidFill>
                <a:latin typeface="Calibri" charset="0"/>
                <a:ea typeface="DejaVu Sans" charset="0"/>
                <a:cs typeface="DejaVu Sans" charset="0"/>
              </a:rPr>
              <a:t>look at its functional specification, truth table form</a:t>
            </a:r>
          </a:p>
        </p:txBody>
      </p:sp>
      <p:pic>
        <p:nvPicPr>
          <p:cNvPr id="60425" name="Picture 46"/>
          <p:cNvPicPr>
            <a:picLocks noChangeAspect="1" noChangeArrowheads="1"/>
          </p:cNvPicPr>
          <p:nvPr/>
        </p:nvPicPr>
        <p:blipFill>
          <a:blip r:embed="rId3"/>
          <a:srcRect r="11658" b="6317"/>
          <a:stretch>
            <a:fillRect/>
          </a:stretch>
        </p:blipFill>
        <p:spPr bwMode="auto">
          <a:xfrm>
            <a:off x="990600" y="2743200"/>
            <a:ext cx="3429000" cy="2954338"/>
          </a:xfrm>
          <a:prstGeom prst="rect">
            <a:avLst/>
          </a:prstGeom>
          <a:noFill/>
          <a:ln w="9525">
            <a:noFill/>
            <a:round/>
            <a:headEnd/>
            <a:tailEnd/>
          </a:ln>
        </p:spPr>
      </p:pic>
      <p:sp>
        <p:nvSpPr>
          <p:cNvPr id="60426" name="Line 47"/>
          <p:cNvSpPr>
            <a:spLocks noChangeShapeType="1"/>
          </p:cNvSpPr>
          <p:nvPr/>
        </p:nvSpPr>
        <p:spPr bwMode="auto">
          <a:xfrm>
            <a:off x="6553201" y="3352800"/>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0457825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10/29/13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#17</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58</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8974213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10/29/13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#17</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59</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758145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57200" y="1600200"/>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how a modern processor is built</a:t>
            </a:r>
            <a:r>
              <a:rPr lang="en-US" sz="2800" dirty="0" smtClean="0"/>
              <a:t>, </a:t>
            </a:r>
            <a:r>
              <a:rPr lang="en-US" sz="2800" dirty="0" smtClean="0">
                <a:ea typeface="+mn-ea"/>
                <a:cs typeface="+mn-cs"/>
              </a:rPr>
              <a:t>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 depth hw courses (CS 152)</a:t>
            </a:r>
          </a:p>
          <a:p>
            <a:pPr lvl="1" eaLnBrk="1" fontAlgn="auto" hangingPunct="1">
              <a:spcAft>
                <a:spcPts val="0"/>
              </a:spcAft>
              <a:buFont typeface="Arial"/>
              <a:buChar char="–"/>
              <a:defRPr/>
            </a:pPr>
            <a:r>
              <a:rPr lang="en-US" sz="2400" dirty="0" smtClean="0"/>
              <a:t>Hard to know what will need for next 30 years</a:t>
            </a:r>
            <a:endParaRPr lang="en-US" sz="2400" dirty="0" smtClean="0">
              <a:ea typeface="+mn-ea"/>
            </a:endParaRPr>
          </a:p>
          <a:p>
            <a:pPr lvl="1" eaLnBrk="1" fontAlgn="auto" hangingPunct="1">
              <a:spcAft>
                <a:spcPts val="0"/>
              </a:spcAft>
              <a:buFont typeface="Arial"/>
              <a:buChar char="–"/>
              <a:defRPr/>
            </a:pPr>
            <a:r>
              <a:rPr lang="en-US" sz="2400" dirty="0" smtClean="0">
                <a:ea typeface="+mn-ea"/>
              </a:rPr>
              <a:t>There is just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fld id="{69B8D57C-7F29-1348-A6CB-348D20570995}" type="datetime1">
              <a:rPr lang="en-US" smtClean="0"/>
              <a:pPr>
                <a:defRPr/>
              </a:pPr>
              <a:t>10/29/13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10/29/13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#17</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60</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grpSp>
        <p:nvGrpSpPr>
          <p:cNvPr id="102" name="Group 101"/>
          <p:cNvGrpSpPr/>
          <p:nvPr/>
        </p:nvGrpSpPr>
        <p:grpSpPr>
          <a:xfrm>
            <a:off x="7332134" y="5046134"/>
            <a:ext cx="1565903" cy="1236141"/>
            <a:chOff x="7332133" y="2455334"/>
            <a:chExt cx="1565903" cy="1236141"/>
          </a:xfrm>
        </p:grpSpPr>
        <p:grpSp>
          <p:nvGrpSpPr>
            <p:cNvPr id="3" name="Group 136"/>
            <p:cNvGrpSpPr/>
            <p:nvPr/>
          </p:nvGrpSpPr>
          <p:grpSpPr>
            <a:xfrm>
              <a:off x="7416583" y="2933179"/>
              <a:ext cx="1397002" cy="758296"/>
              <a:chOff x="5782732" y="3051704"/>
              <a:chExt cx="1397002" cy="758296"/>
            </a:xfrm>
          </p:grpSpPr>
          <p:sp>
            <p:nvSpPr>
              <p:cNvPr id="117"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18"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10</a:t>
                </a:r>
              </a:p>
            </p:txBody>
          </p:sp>
          <p:sp>
            <p:nvSpPr>
              <p:cNvPr id="12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2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2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dirty="0"/>
              </a:p>
            </p:txBody>
          </p:sp>
          <p:sp>
            <p:nvSpPr>
              <p:cNvPr id="12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3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6"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1" name="TextBox 100"/>
            <p:cNvSpPr txBox="1"/>
            <p:nvPr/>
          </p:nvSpPr>
          <p:spPr>
            <a:xfrm>
              <a:off x="7332133" y="2455334"/>
              <a:ext cx="1565903"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Output is 1</a:t>
              </a:r>
              <a:endParaRPr lang="en-US" sz="2400" dirty="0"/>
            </a:p>
          </p:txBody>
        </p:sp>
      </p:grpSp>
      <p:grpSp>
        <p:nvGrpSpPr>
          <p:cNvPr id="107" name="Group 106"/>
          <p:cNvGrpSpPr/>
          <p:nvPr/>
        </p:nvGrpSpPr>
        <p:grpSpPr>
          <a:xfrm>
            <a:off x="7213602" y="2489224"/>
            <a:ext cx="1641495" cy="1151474"/>
            <a:chOff x="7196667" y="3826934"/>
            <a:chExt cx="1641494" cy="1151474"/>
          </a:xfrm>
        </p:grpSpPr>
        <p:grpSp>
          <p:nvGrpSpPr>
            <p:cNvPr id="4" name="Group 137"/>
            <p:cNvGrpSpPr/>
            <p:nvPr/>
          </p:nvGrpSpPr>
          <p:grpSpPr>
            <a:xfrm>
              <a:off x="7321769" y="4220112"/>
              <a:ext cx="1397002" cy="758296"/>
              <a:chOff x="5782732" y="3051704"/>
              <a:chExt cx="1397002" cy="758296"/>
            </a:xfrm>
          </p:grpSpPr>
          <p:sp>
            <p:nvSpPr>
              <p:cNvPr id="139"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40"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00</a:t>
                </a:r>
              </a:p>
            </p:txBody>
          </p:sp>
          <p:sp>
            <p:nvSpPr>
              <p:cNvPr id="14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4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4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5"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6"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7"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8"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3" name="TextBox 102"/>
            <p:cNvSpPr txBox="1"/>
            <p:nvPr/>
          </p:nvSpPr>
          <p:spPr>
            <a:xfrm>
              <a:off x="7196667" y="3826934"/>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0 is 1</a:t>
              </a:r>
              <a:endParaRPr lang="en-US" sz="2400" dirty="0"/>
            </a:p>
          </p:txBody>
        </p:sp>
      </p:grpSp>
      <p:grpSp>
        <p:nvGrpSpPr>
          <p:cNvPr id="105" name="Group 104"/>
          <p:cNvGrpSpPr/>
          <p:nvPr/>
        </p:nvGrpSpPr>
        <p:grpSpPr>
          <a:xfrm>
            <a:off x="7230535" y="3742292"/>
            <a:ext cx="1641495" cy="1219204"/>
            <a:chOff x="7230533" y="4927601"/>
            <a:chExt cx="1641494" cy="1219204"/>
          </a:xfrm>
        </p:grpSpPr>
        <p:grpSp>
          <p:nvGrpSpPr>
            <p:cNvPr id="74" name="Group 137"/>
            <p:cNvGrpSpPr/>
            <p:nvPr/>
          </p:nvGrpSpPr>
          <p:grpSpPr>
            <a:xfrm>
              <a:off x="7357531" y="5388509"/>
              <a:ext cx="1397002" cy="758296"/>
              <a:chOff x="5782732" y="3051704"/>
              <a:chExt cx="1397002" cy="758296"/>
            </a:xfrm>
          </p:grpSpPr>
          <p:sp>
            <p:nvSpPr>
              <p:cNvPr id="75"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76"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01</a:t>
                </a:r>
              </a:p>
            </p:txBody>
          </p:sp>
          <p:sp>
            <p:nvSpPr>
              <p:cNvPr id="77"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78"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79"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0"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4"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4" name="TextBox 103"/>
            <p:cNvSpPr txBox="1"/>
            <p:nvPr/>
          </p:nvSpPr>
          <p:spPr>
            <a:xfrm>
              <a:off x="7230533" y="4927601"/>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1 is 1</a:t>
              </a:r>
              <a:endParaRPr lang="en-US" sz="2400" dirty="0"/>
            </a:p>
          </p:txBody>
        </p:sp>
      </p:grpSp>
    </p:spTree>
    <p:extLst>
      <p:ext uri="{BB962C8B-B14F-4D97-AF65-F5344CB8AC3E}">
        <p14:creationId xmlns:p14="http://schemas.microsoft.com/office/powerpoint/2010/main" val="28259755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0" y="4436535"/>
            <a:ext cx="3318933" cy="372534"/>
            <a:chOff x="0" y="5858934"/>
            <a:chExt cx="3318933" cy="372534"/>
          </a:xfrm>
        </p:grpSpPr>
        <p:sp>
          <p:nvSpPr>
            <p:cNvPr id="93" name="Rectangle 92"/>
            <p:cNvSpPr/>
            <p:nvPr/>
          </p:nvSpPr>
          <p:spPr>
            <a:xfrm>
              <a:off x="1845734"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0" y="5164668"/>
            <a:ext cx="3318933" cy="372534"/>
            <a:chOff x="0" y="5858934"/>
            <a:chExt cx="3318933" cy="372534"/>
          </a:xfrm>
        </p:grpSpPr>
        <p:sp>
          <p:nvSpPr>
            <p:cNvPr id="90" name="Rectangle 89"/>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1507068" y="5875865"/>
              <a:ext cx="304799" cy="3386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0" y="5858934"/>
            <a:ext cx="3318933" cy="372534"/>
            <a:chOff x="0" y="5858934"/>
            <a:chExt cx="3318933" cy="372534"/>
          </a:xfrm>
        </p:grpSpPr>
        <p:sp>
          <p:nvSpPr>
            <p:cNvPr id="86" name="Rectangle 85"/>
            <p:cNvSpPr/>
            <p:nvPr/>
          </p:nvSpPr>
          <p:spPr>
            <a:xfrm>
              <a:off x="2506133" y="5892800"/>
              <a:ext cx="389467"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0" y="5858934"/>
              <a:ext cx="3318933" cy="372534"/>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2"/>
          <p:cNvGrpSpPr>
            <a:grpSpLocks/>
          </p:cNvGrpSpPr>
          <p:nvPr/>
        </p:nvGrpSpPr>
        <p:grpSpPr bwMode="auto">
          <a:xfrm>
            <a:off x="160867" y="3729037"/>
            <a:ext cx="3046413" cy="2463800"/>
            <a:chOff x="3264" y="2093"/>
            <a:chExt cx="1919" cy="1552"/>
          </a:xfrm>
        </p:grpSpPr>
        <p:sp>
          <p:nvSpPr>
            <p:cNvPr id="60427" name="Rectangle 3"/>
            <p:cNvSpPr>
              <a:spLocks noChangeArrowheads="1"/>
            </p:cNvSpPr>
            <p:nvPr/>
          </p:nvSpPr>
          <p:spPr bwMode="auto">
            <a:xfrm>
              <a:off x="4512" y="3445"/>
              <a:ext cx="672"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28" name="Rectangle 4"/>
            <p:cNvSpPr>
              <a:spLocks noChangeArrowheads="1"/>
            </p:cNvSpPr>
            <p:nvPr/>
          </p:nvSpPr>
          <p:spPr bwMode="auto">
            <a:xfrm>
              <a:off x="4128" y="3445"/>
              <a:ext cx="384"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29" name="Rectangle 5"/>
            <p:cNvSpPr>
              <a:spLocks noChangeArrowheads="1"/>
            </p:cNvSpPr>
            <p:nvPr/>
          </p:nvSpPr>
          <p:spPr bwMode="auto">
            <a:xfrm>
              <a:off x="3600" y="3445"/>
              <a:ext cx="528"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0" name="Rectangle 6"/>
            <p:cNvSpPr>
              <a:spLocks noChangeArrowheads="1"/>
            </p:cNvSpPr>
            <p:nvPr/>
          </p:nvSpPr>
          <p:spPr bwMode="auto">
            <a:xfrm>
              <a:off x="3264" y="3445"/>
              <a:ext cx="336" cy="201"/>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1" name="Rectangle 7"/>
            <p:cNvSpPr>
              <a:spLocks noChangeArrowheads="1"/>
            </p:cNvSpPr>
            <p:nvPr/>
          </p:nvSpPr>
          <p:spPr bwMode="auto">
            <a:xfrm>
              <a:off x="4512" y="3221"/>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2" name="Rectangle 8"/>
            <p:cNvSpPr>
              <a:spLocks noChangeArrowheads="1"/>
            </p:cNvSpPr>
            <p:nvPr/>
          </p:nvSpPr>
          <p:spPr bwMode="auto">
            <a:xfrm>
              <a:off x="4128" y="3221"/>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33" name="Rectangle 9"/>
            <p:cNvSpPr>
              <a:spLocks noChangeArrowheads="1"/>
            </p:cNvSpPr>
            <p:nvPr/>
          </p:nvSpPr>
          <p:spPr bwMode="auto">
            <a:xfrm>
              <a:off x="3600" y="3221"/>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4" name="Rectangle 10"/>
            <p:cNvSpPr>
              <a:spLocks noChangeArrowheads="1"/>
            </p:cNvSpPr>
            <p:nvPr/>
          </p:nvSpPr>
          <p:spPr bwMode="auto">
            <a:xfrm>
              <a:off x="3264" y="3221"/>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5" name="Rectangle 11"/>
            <p:cNvSpPr>
              <a:spLocks noChangeArrowheads="1"/>
            </p:cNvSpPr>
            <p:nvPr/>
          </p:nvSpPr>
          <p:spPr bwMode="auto">
            <a:xfrm>
              <a:off x="4512" y="2995"/>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36" name="Rectangle 12"/>
            <p:cNvSpPr>
              <a:spLocks noChangeArrowheads="1"/>
            </p:cNvSpPr>
            <p:nvPr/>
          </p:nvSpPr>
          <p:spPr bwMode="auto">
            <a:xfrm>
              <a:off x="4128" y="2995"/>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10</a:t>
              </a:r>
            </a:p>
          </p:txBody>
        </p:sp>
        <p:sp>
          <p:nvSpPr>
            <p:cNvPr id="60437" name="Rectangle 13"/>
            <p:cNvSpPr>
              <a:spLocks noChangeArrowheads="1"/>
            </p:cNvSpPr>
            <p:nvPr/>
          </p:nvSpPr>
          <p:spPr bwMode="auto">
            <a:xfrm>
              <a:off x="3600" y="2995"/>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38" name="Rectangle 14"/>
            <p:cNvSpPr>
              <a:spLocks noChangeArrowheads="1"/>
            </p:cNvSpPr>
            <p:nvPr/>
          </p:nvSpPr>
          <p:spPr bwMode="auto">
            <a:xfrm>
              <a:off x="3264" y="2995"/>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39" name="Rectangle 15"/>
            <p:cNvSpPr>
              <a:spLocks noChangeArrowheads="1"/>
            </p:cNvSpPr>
            <p:nvPr/>
          </p:nvSpPr>
          <p:spPr bwMode="auto">
            <a:xfrm>
              <a:off x="4512" y="2769"/>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0" name="Rectangle 16"/>
            <p:cNvSpPr>
              <a:spLocks noChangeArrowheads="1"/>
            </p:cNvSpPr>
            <p:nvPr/>
          </p:nvSpPr>
          <p:spPr bwMode="auto">
            <a:xfrm>
              <a:off x="4128" y="2769"/>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1" name="Rectangle 17"/>
            <p:cNvSpPr>
              <a:spLocks noChangeArrowheads="1"/>
            </p:cNvSpPr>
            <p:nvPr/>
          </p:nvSpPr>
          <p:spPr bwMode="auto">
            <a:xfrm>
              <a:off x="3600" y="2769"/>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2" name="Rectangle 18"/>
            <p:cNvSpPr>
              <a:spLocks noChangeArrowheads="1"/>
            </p:cNvSpPr>
            <p:nvPr/>
          </p:nvSpPr>
          <p:spPr bwMode="auto">
            <a:xfrm>
              <a:off x="3264" y="2769"/>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3" name="Rectangle 19"/>
            <p:cNvSpPr>
              <a:spLocks noChangeArrowheads="1"/>
            </p:cNvSpPr>
            <p:nvPr/>
          </p:nvSpPr>
          <p:spPr bwMode="auto">
            <a:xfrm>
              <a:off x="4512" y="254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4" name="Rectangle 20"/>
            <p:cNvSpPr>
              <a:spLocks noChangeArrowheads="1"/>
            </p:cNvSpPr>
            <p:nvPr/>
          </p:nvSpPr>
          <p:spPr bwMode="auto">
            <a:xfrm>
              <a:off x="4128" y="254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01</a:t>
              </a:r>
            </a:p>
          </p:txBody>
        </p:sp>
        <p:sp>
          <p:nvSpPr>
            <p:cNvPr id="60445" name="Rectangle 21"/>
            <p:cNvSpPr>
              <a:spLocks noChangeArrowheads="1"/>
            </p:cNvSpPr>
            <p:nvPr/>
          </p:nvSpPr>
          <p:spPr bwMode="auto">
            <a:xfrm>
              <a:off x="3600" y="254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1</a:t>
              </a:r>
            </a:p>
          </p:txBody>
        </p:sp>
        <p:sp>
          <p:nvSpPr>
            <p:cNvPr id="60446" name="Rectangle 22"/>
            <p:cNvSpPr>
              <a:spLocks noChangeArrowheads="1"/>
            </p:cNvSpPr>
            <p:nvPr/>
          </p:nvSpPr>
          <p:spPr bwMode="auto">
            <a:xfrm>
              <a:off x="3264" y="254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7" name="Rectangle 23"/>
            <p:cNvSpPr>
              <a:spLocks noChangeArrowheads="1"/>
            </p:cNvSpPr>
            <p:nvPr/>
          </p:nvSpPr>
          <p:spPr bwMode="auto">
            <a:xfrm>
              <a:off x="4512" y="2319"/>
              <a:ext cx="672"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48" name="Rectangle 24"/>
            <p:cNvSpPr>
              <a:spLocks noChangeArrowheads="1"/>
            </p:cNvSpPr>
            <p:nvPr/>
          </p:nvSpPr>
          <p:spPr bwMode="auto">
            <a:xfrm>
              <a:off x="4128" y="2319"/>
              <a:ext cx="384"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49" name="Rectangle 25"/>
            <p:cNvSpPr>
              <a:spLocks noChangeArrowheads="1"/>
            </p:cNvSpPr>
            <p:nvPr/>
          </p:nvSpPr>
          <p:spPr bwMode="auto">
            <a:xfrm>
              <a:off x="3600" y="2319"/>
              <a:ext cx="528"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a:t>
              </a:r>
            </a:p>
          </p:txBody>
        </p:sp>
        <p:sp>
          <p:nvSpPr>
            <p:cNvPr id="60450" name="Rectangle 26"/>
            <p:cNvSpPr>
              <a:spLocks noChangeArrowheads="1"/>
            </p:cNvSpPr>
            <p:nvPr/>
          </p:nvSpPr>
          <p:spPr bwMode="auto">
            <a:xfrm>
              <a:off x="3264" y="2319"/>
              <a:ext cx="336" cy="224"/>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00</a:t>
              </a:r>
            </a:p>
          </p:txBody>
        </p:sp>
        <p:sp>
          <p:nvSpPr>
            <p:cNvPr id="60451" name="Rectangle 27"/>
            <p:cNvSpPr>
              <a:spLocks noChangeArrowheads="1"/>
            </p:cNvSpPr>
            <p:nvPr/>
          </p:nvSpPr>
          <p:spPr bwMode="auto">
            <a:xfrm>
              <a:off x="4512" y="2093"/>
              <a:ext cx="672"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Output</a:t>
              </a:r>
            </a:p>
          </p:txBody>
        </p:sp>
        <p:sp>
          <p:nvSpPr>
            <p:cNvPr id="60452" name="Rectangle 28"/>
            <p:cNvSpPr>
              <a:spLocks noChangeArrowheads="1"/>
            </p:cNvSpPr>
            <p:nvPr/>
          </p:nvSpPr>
          <p:spPr bwMode="auto">
            <a:xfrm>
              <a:off x="4128" y="2093"/>
              <a:ext cx="384"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NS</a:t>
              </a:r>
            </a:p>
          </p:txBody>
        </p:sp>
        <p:sp>
          <p:nvSpPr>
            <p:cNvPr id="60453" name="Rectangle 29"/>
            <p:cNvSpPr>
              <a:spLocks noChangeArrowheads="1"/>
            </p:cNvSpPr>
            <p:nvPr/>
          </p:nvSpPr>
          <p:spPr bwMode="auto">
            <a:xfrm>
              <a:off x="3600" y="2093"/>
              <a:ext cx="528"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60454" name="Rectangle 30"/>
            <p:cNvSpPr>
              <a:spLocks noChangeArrowheads="1"/>
            </p:cNvSpPr>
            <p:nvPr/>
          </p:nvSpPr>
          <p:spPr bwMode="auto">
            <a:xfrm>
              <a:off x="3264" y="2093"/>
              <a:ext cx="336" cy="226"/>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PS</a:t>
              </a:r>
            </a:p>
          </p:txBody>
        </p:sp>
        <p:sp>
          <p:nvSpPr>
            <p:cNvPr id="60455" name="Line 31"/>
            <p:cNvSpPr>
              <a:spLocks noChangeShapeType="1"/>
            </p:cNvSpPr>
            <p:nvPr/>
          </p:nvSpPr>
          <p:spPr bwMode="auto">
            <a:xfrm>
              <a:off x="3264" y="2093"/>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56" name="Line 32"/>
            <p:cNvSpPr>
              <a:spLocks noChangeShapeType="1"/>
            </p:cNvSpPr>
            <p:nvPr/>
          </p:nvSpPr>
          <p:spPr bwMode="auto">
            <a:xfrm>
              <a:off x="3264" y="231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7" name="Line 33"/>
            <p:cNvSpPr>
              <a:spLocks noChangeShapeType="1"/>
            </p:cNvSpPr>
            <p:nvPr/>
          </p:nvSpPr>
          <p:spPr bwMode="auto">
            <a:xfrm>
              <a:off x="3264" y="2543"/>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8" name="Line 34"/>
            <p:cNvSpPr>
              <a:spLocks noChangeShapeType="1"/>
            </p:cNvSpPr>
            <p:nvPr/>
          </p:nvSpPr>
          <p:spPr bwMode="auto">
            <a:xfrm>
              <a:off x="3264" y="2769"/>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59" name="Line 35"/>
            <p:cNvSpPr>
              <a:spLocks noChangeShapeType="1"/>
            </p:cNvSpPr>
            <p:nvPr/>
          </p:nvSpPr>
          <p:spPr bwMode="auto">
            <a:xfrm>
              <a:off x="3264" y="299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0" name="Line 36"/>
            <p:cNvSpPr>
              <a:spLocks noChangeShapeType="1"/>
            </p:cNvSpPr>
            <p:nvPr/>
          </p:nvSpPr>
          <p:spPr bwMode="auto">
            <a:xfrm>
              <a:off x="3264" y="3221"/>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1" name="Line 37"/>
            <p:cNvSpPr>
              <a:spLocks noChangeShapeType="1"/>
            </p:cNvSpPr>
            <p:nvPr/>
          </p:nvSpPr>
          <p:spPr bwMode="auto">
            <a:xfrm>
              <a:off x="3264" y="3445"/>
              <a:ext cx="1920"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2" name="Line 38"/>
            <p:cNvSpPr>
              <a:spLocks noChangeShapeType="1"/>
            </p:cNvSpPr>
            <p:nvPr/>
          </p:nvSpPr>
          <p:spPr bwMode="auto">
            <a:xfrm>
              <a:off x="3264" y="3646"/>
              <a:ext cx="1920" cy="1"/>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3" name="Line 39"/>
            <p:cNvSpPr>
              <a:spLocks noChangeShapeType="1"/>
            </p:cNvSpPr>
            <p:nvPr/>
          </p:nvSpPr>
          <p:spPr bwMode="auto">
            <a:xfrm>
              <a:off x="326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60464" name="Line 40"/>
            <p:cNvSpPr>
              <a:spLocks noChangeShapeType="1"/>
            </p:cNvSpPr>
            <p:nvPr/>
          </p:nvSpPr>
          <p:spPr bwMode="auto">
            <a:xfrm>
              <a:off x="3600"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5" name="Line 41"/>
            <p:cNvSpPr>
              <a:spLocks noChangeShapeType="1"/>
            </p:cNvSpPr>
            <p:nvPr/>
          </p:nvSpPr>
          <p:spPr bwMode="auto">
            <a:xfrm>
              <a:off x="4128"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6" name="Line 42"/>
            <p:cNvSpPr>
              <a:spLocks noChangeShapeType="1"/>
            </p:cNvSpPr>
            <p:nvPr/>
          </p:nvSpPr>
          <p:spPr bwMode="auto">
            <a:xfrm>
              <a:off x="4512" y="2093"/>
              <a:ext cx="1" cy="155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60467" name="Line 43"/>
            <p:cNvSpPr>
              <a:spLocks noChangeShapeType="1"/>
            </p:cNvSpPr>
            <p:nvPr/>
          </p:nvSpPr>
          <p:spPr bwMode="auto">
            <a:xfrm>
              <a:off x="5184" y="2093"/>
              <a:ext cx="1" cy="1553"/>
            </a:xfrm>
            <a:prstGeom prst="line">
              <a:avLst/>
            </a:prstGeom>
            <a:noFill/>
            <a:ln w="28440">
              <a:solidFill>
                <a:srgbClr val="000000"/>
              </a:solidFill>
              <a:miter lim="800000"/>
              <a:headEnd/>
              <a:tailEnd/>
            </a:ln>
          </p:spPr>
          <p:txBody>
            <a:bodyPr>
              <a:prstTxWarp prst="textNoShape">
                <a:avLst/>
              </a:prstTxWarp>
            </a:bodyPr>
            <a:lstStyle/>
            <a:p>
              <a:endParaRPr lang="en-US"/>
            </a:p>
          </p:txBody>
        </p:sp>
      </p:grpSp>
      <p:pic>
        <p:nvPicPr>
          <p:cNvPr id="60425" name="Picture 46"/>
          <p:cNvPicPr>
            <a:picLocks noChangeAspect="1" noChangeArrowheads="1"/>
          </p:cNvPicPr>
          <p:nvPr/>
        </p:nvPicPr>
        <p:blipFill>
          <a:blip r:embed="rId3"/>
          <a:srcRect r="11658" b="6317"/>
          <a:stretch>
            <a:fillRect/>
          </a:stretch>
        </p:blipFill>
        <p:spPr bwMode="auto">
          <a:xfrm>
            <a:off x="0" y="0"/>
            <a:ext cx="3429000" cy="2954338"/>
          </a:xfrm>
          <a:prstGeom prst="rect">
            <a:avLst/>
          </a:prstGeom>
          <a:noFill/>
          <a:ln w="9525">
            <a:noFill/>
            <a:round/>
            <a:headEnd/>
            <a:tailEnd/>
          </a:ln>
        </p:spPr>
      </p:pic>
      <p:sp>
        <p:nvSpPr>
          <p:cNvPr id="60418" name="Rectangle 1"/>
          <p:cNvSpPr>
            <a:spLocks noGrp="1" noChangeArrowheads="1"/>
          </p:cNvSpPr>
          <p:nvPr>
            <p:ph type="title"/>
          </p:nvPr>
        </p:nvSpPr>
        <p:spPr>
          <a:xfrm>
            <a:off x="457200" y="203553"/>
            <a:ext cx="8229600" cy="1285172"/>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Hardware for FSM: </a:t>
            </a:r>
            <a:br>
              <a:rPr lang="en-GB" dirty="0"/>
            </a:br>
            <a:r>
              <a:rPr lang="en-GB" dirty="0"/>
              <a:t>Combinational Logic</a:t>
            </a:r>
          </a:p>
        </p:txBody>
      </p:sp>
      <p:sp>
        <p:nvSpPr>
          <p:cNvPr id="99" name="Content Placeholder 98"/>
          <p:cNvSpPr>
            <a:spLocks noGrp="1"/>
          </p:cNvSpPr>
          <p:nvPr>
            <p:ph idx="1"/>
          </p:nvPr>
        </p:nvSpPr>
        <p:spPr>
          <a:xfrm>
            <a:off x="3708400" y="1312336"/>
            <a:ext cx="5435600" cy="5545663"/>
          </a:xfrm>
        </p:spPr>
        <p:txBody>
          <a:bodyPr>
            <a:normAutofit/>
          </a:bodyPr>
          <a:lstStyle/>
          <a:p>
            <a:pPr marL="50800" indent="-50800">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Alternative Truth Table format: list only cases where value is a 1.Then restate as logic equations using PS1, PS0, Input</a:t>
            </a: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NS0 =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NS0 =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p>
          <a:p>
            <a:pPr lvl="1">
              <a:buClr>
                <a:srgbClr val="FC0128"/>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NS1 =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NS1 =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p>
          <a:p>
            <a:pPr lvl="1">
              <a:buClr>
                <a:srgbClr val="FC0128"/>
              </a:buCl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solidFill>
                  <a:srgbClr val="000000"/>
                </a:solidFill>
                <a:latin typeface="Calibri" charset="0"/>
                <a:ea typeface="DejaVu Sans" charset="0"/>
                <a:cs typeface="DejaVu Sans" charset="0"/>
              </a:rPr>
              <a:t>Output= PS1</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PS0</a:t>
            </a:r>
            <a:r>
              <a:rPr lang="en-GB" sz="2400" dirty="0" smtClean="0">
                <a:solidFill>
                  <a:srgbClr val="000000"/>
                </a:solidFill>
                <a:latin typeface="Wingdings"/>
                <a:ea typeface="Wingdings"/>
                <a:cs typeface="Wingdings"/>
              </a:rPr>
              <a:t></a:t>
            </a:r>
            <a:r>
              <a:rPr lang="en-GB" sz="2400" dirty="0" smtClean="0">
                <a:solidFill>
                  <a:srgbClr val="000000"/>
                </a:solidFill>
                <a:latin typeface="Calibri" charset="0"/>
                <a:ea typeface="DejaVu Sans" charset="0"/>
                <a:cs typeface="DejaVu Sans" charset="0"/>
              </a:rPr>
              <a:t>Input</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Calibri" charset="0"/>
                <a:ea typeface="DejaVu Sans" charset="0"/>
                <a:cs typeface="DejaVu Sans" charset="0"/>
              </a:rPr>
              <a:t> Output= PS1</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~PS0</a:t>
            </a:r>
            <a:r>
              <a:rPr lang="en-GB" sz="2000" dirty="0" smtClean="0">
                <a:solidFill>
                  <a:srgbClr val="000000"/>
                </a:solidFill>
                <a:latin typeface="Wingdings"/>
                <a:ea typeface="Wingdings"/>
                <a:cs typeface="Wingdings"/>
              </a:rPr>
              <a:t></a:t>
            </a:r>
            <a:r>
              <a:rPr lang="en-GB" sz="2000" dirty="0" smtClean="0">
                <a:solidFill>
                  <a:srgbClr val="000000"/>
                </a:solidFill>
                <a:latin typeface="Calibri" charset="0"/>
                <a:ea typeface="DejaVu Sans" charset="0"/>
                <a:cs typeface="DejaVu Sans" charset="0"/>
              </a:rPr>
              <a:t>Input</a:t>
            </a:r>
            <a:r>
              <a:rPr lang="en-GB" sz="2400" dirty="0" smtClean="0">
                <a:solidFill>
                  <a:srgbClr val="000000"/>
                </a:solidFill>
                <a:latin typeface="Calibri" charset="0"/>
                <a:ea typeface="DejaVu Sans" charset="0"/>
                <a:cs typeface="DejaVu Sans" charset="0"/>
              </a:rPr>
              <a:t> </a:t>
            </a:r>
          </a:p>
          <a:p>
            <a:pPr lvl="1">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smtClean="0">
              <a:solidFill>
                <a:srgbClr val="000000"/>
              </a:solidFill>
              <a:latin typeface="Calibri" charset="0"/>
              <a:ea typeface="DejaVu Sans" charset="0"/>
              <a:cs typeface="DejaVu Sans" charset="0"/>
            </a:endParaRPr>
          </a:p>
          <a:p>
            <a:pPr>
              <a:buClr>
                <a:srgbClr val="FC0128"/>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solidFill>
                <a:srgbClr val="000000"/>
              </a:solidFill>
              <a:latin typeface="Calibri" charset="0"/>
              <a:ea typeface="DejaVu Sans" charset="0"/>
              <a:cs typeface="DejaVu Sans" charset="0"/>
            </a:endParaRPr>
          </a:p>
          <a:p>
            <a:endParaRPr lang="en-US" dirty="0"/>
          </a:p>
        </p:txBody>
      </p:sp>
      <p:sp>
        <p:nvSpPr>
          <p:cNvPr id="49" name="Date Placeholder 48"/>
          <p:cNvSpPr>
            <a:spLocks noGrp="1"/>
          </p:cNvSpPr>
          <p:nvPr>
            <p:ph type="dt" sz="half" idx="10"/>
          </p:nvPr>
        </p:nvSpPr>
        <p:spPr/>
        <p:txBody>
          <a:bodyPr/>
          <a:lstStyle/>
          <a:p>
            <a:pPr>
              <a:defRPr/>
            </a:pPr>
            <a:fld id="{28610D0F-B0DA-E240-B983-735B6E296BFC}" type="datetime1">
              <a:rPr lang="en-US" smtClean="0"/>
              <a:pPr>
                <a:defRPr/>
              </a:pPr>
              <a:t>10/29/13</a:t>
            </a:fld>
            <a:endParaRPr lang="en-US"/>
          </a:p>
        </p:txBody>
      </p:sp>
      <p:sp>
        <p:nvSpPr>
          <p:cNvPr id="51" name="Footer Placeholder 50"/>
          <p:cNvSpPr>
            <a:spLocks noGrp="1"/>
          </p:cNvSpPr>
          <p:nvPr>
            <p:ph type="ftr" sz="quarter" idx="11"/>
          </p:nvPr>
        </p:nvSpPr>
        <p:spPr/>
        <p:txBody>
          <a:bodyPr/>
          <a:lstStyle/>
          <a:p>
            <a:pPr>
              <a:defRPr/>
            </a:pPr>
            <a:r>
              <a:rPr lang="en-US" dirty="0" smtClean="0"/>
              <a:t>Fall 2013 -- Lecture #17</a:t>
            </a:r>
            <a:endParaRPr lang="en-US" dirty="0"/>
          </a:p>
        </p:txBody>
      </p:sp>
      <p:sp>
        <p:nvSpPr>
          <p:cNvPr id="50" name="Slide Number Placeholder 49"/>
          <p:cNvSpPr>
            <a:spLocks noGrp="1"/>
          </p:cNvSpPr>
          <p:nvPr>
            <p:ph type="sldNum" sz="quarter" idx="12"/>
          </p:nvPr>
        </p:nvSpPr>
        <p:spPr/>
        <p:txBody>
          <a:bodyPr/>
          <a:lstStyle/>
          <a:p>
            <a:pPr>
              <a:defRPr/>
            </a:pPr>
            <a:fld id="{B5595142-AB3C-674B-8644-B4E423029F6C}" type="slidenum">
              <a:rPr lang="en-US" smtClean="0"/>
              <a:pPr>
                <a:defRPr/>
              </a:pPr>
              <a:t>61</a:t>
            </a:fld>
            <a:endParaRPr lang="en-US"/>
          </a:p>
        </p:txBody>
      </p:sp>
      <p:sp>
        <p:nvSpPr>
          <p:cNvPr id="60423" name="Rectangle 44"/>
          <p:cNvSpPr>
            <a:spLocks noChangeArrowheads="1"/>
          </p:cNvSpPr>
          <p:nvPr/>
        </p:nvSpPr>
        <p:spPr bwMode="auto">
          <a:xfrm>
            <a:off x="1" y="3073400"/>
            <a:ext cx="2379876" cy="586957"/>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Truth table …</a:t>
            </a:r>
          </a:p>
        </p:txBody>
      </p:sp>
      <p:sp>
        <p:nvSpPr>
          <p:cNvPr id="60426" name="Line 47"/>
          <p:cNvSpPr>
            <a:spLocks noChangeShapeType="1"/>
          </p:cNvSpPr>
          <p:nvPr/>
        </p:nvSpPr>
        <p:spPr bwMode="auto">
          <a:xfrm>
            <a:off x="1540934" y="3725335"/>
            <a:ext cx="1588" cy="2438400"/>
          </a:xfrm>
          <a:prstGeom prst="line">
            <a:avLst/>
          </a:prstGeom>
          <a:noFill/>
          <a:ln w="57240">
            <a:solidFill>
              <a:srgbClr val="000000"/>
            </a:solidFill>
            <a:miter lim="800000"/>
            <a:headEnd/>
            <a:tailEnd/>
          </a:ln>
        </p:spPr>
        <p:txBody>
          <a:bodyPr>
            <a:prstTxWarp prst="textNoShape">
              <a:avLst/>
            </a:prstTxWarp>
          </a:bodyPr>
          <a:lstStyle/>
          <a:p>
            <a:endParaRPr lang="en-US"/>
          </a:p>
        </p:txBody>
      </p:sp>
      <p:grpSp>
        <p:nvGrpSpPr>
          <p:cNvPr id="106" name="Group 105"/>
          <p:cNvGrpSpPr/>
          <p:nvPr/>
        </p:nvGrpSpPr>
        <p:grpSpPr>
          <a:xfrm>
            <a:off x="4944532" y="2981326"/>
            <a:ext cx="1303865" cy="2489727"/>
            <a:chOff x="4876798" y="2998261"/>
            <a:chExt cx="1303865" cy="2489727"/>
          </a:xfrm>
        </p:grpSpPr>
        <p:cxnSp>
          <p:nvCxnSpPr>
            <p:cNvPr id="95" name="Straight Connector 94"/>
            <p:cNvCxnSpPr/>
            <p:nvPr/>
          </p:nvCxnSpPr>
          <p:spPr>
            <a:xfrm>
              <a:off x="5503332" y="3014137"/>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896906" y="2998261"/>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876798" y="4285193"/>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791197" y="5486400"/>
              <a:ext cx="3894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7332134" y="5046134"/>
            <a:ext cx="1565903" cy="1236141"/>
            <a:chOff x="7332133" y="2455334"/>
            <a:chExt cx="1565903" cy="1236141"/>
          </a:xfrm>
        </p:grpSpPr>
        <p:grpSp>
          <p:nvGrpSpPr>
            <p:cNvPr id="3" name="Group 136"/>
            <p:cNvGrpSpPr/>
            <p:nvPr/>
          </p:nvGrpSpPr>
          <p:grpSpPr>
            <a:xfrm>
              <a:off x="7416583" y="2933179"/>
              <a:ext cx="1397002" cy="758296"/>
              <a:chOff x="5782732" y="3051704"/>
              <a:chExt cx="1397002" cy="758296"/>
            </a:xfrm>
          </p:grpSpPr>
          <p:sp>
            <p:nvSpPr>
              <p:cNvPr id="117"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18"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10</a:t>
                </a:r>
              </a:p>
            </p:txBody>
          </p:sp>
          <p:sp>
            <p:nvSpPr>
              <p:cNvPr id="12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2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2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dirty="0"/>
              </a:p>
            </p:txBody>
          </p:sp>
          <p:sp>
            <p:nvSpPr>
              <p:cNvPr id="12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3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36"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1" name="TextBox 100"/>
            <p:cNvSpPr txBox="1"/>
            <p:nvPr/>
          </p:nvSpPr>
          <p:spPr>
            <a:xfrm>
              <a:off x="7332133" y="2455334"/>
              <a:ext cx="1565903"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Output is 1</a:t>
              </a:r>
              <a:endParaRPr lang="en-US" sz="2400" dirty="0"/>
            </a:p>
          </p:txBody>
        </p:sp>
      </p:grpSp>
      <p:grpSp>
        <p:nvGrpSpPr>
          <p:cNvPr id="107" name="Group 106"/>
          <p:cNvGrpSpPr/>
          <p:nvPr/>
        </p:nvGrpSpPr>
        <p:grpSpPr>
          <a:xfrm>
            <a:off x="7213602" y="2489224"/>
            <a:ext cx="1641495" cy="1151474"/>
            <a:chOff x="7196667" y="3826934"/>
            <a:chExt cx="1641494" cy="1151474"/>
          </a:xfrm>
        </p:grpSpPr>
        <p:grpSp>
          <p:nvGrpSpPr>
            <p:cNvPr id="4" name="Group 137"/>
            <p:cNvGrpSpPr/>
            <p:nvPr/>
          </p:nvGrpSpPr>
          <p:grpSpPr>
            <a:xfrm>
              <a:off x="7321769" y="4220112"/>
              <a:ext cx="1397002" cy="758296"/>
              <a:chOff x="5782732" y="3051704"/>
              <a:chExt cx="1397002" cy="758296"/>
            </a:xfrm>
          </p:grpSpPr>
          <p:sp>
            <p:nvSpPr>
              <p:cNvPr id="139"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140"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00</a:t>
                </a:r>
              </a:p>
            </p:txBody>
          </p:sp>
          <p:sp>
            <p:nvSpPr>
              <p:cNvPr id="141"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142"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143"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4"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5"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146"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7"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48"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3" name="TextBox 102"/>
            <p:cNvSpPr txBox="1"/>
            <p:nvPr/>
          </p:nvSpPr>
          <p:spPr>
            <a:xfrm>
              <a:off x="7196667" y="3826934"/>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0 is 1</a:t>
              </a:r>
              <a:endParaRPr lang="en-US" sz="2400" dirty="0"/>
            </a:p>
          </p:txBody>
        </p:sp>
      </p:grpSp>
      <p:grpSp>
        <p:nvGrpSpPr>
          <p:cNvPr id="105" name="Group 104"/>
          <p:cNvGrpSpPr/>
          <p:nvPr/>
        </p:nvGrpSpPr>
        <p:grpSpPr>
          <a:xfrm>
            <a:off x="7230535" y="3742292"/>
            <a:ext cx="1641495" cy="1219204"/>
            <a:chOff x="7230533" y="4927601"/>
            <a:chExt cx="1641494" cy="1219204"/>
          </a:xfrm>
        </p:grpSpPr>
        <p:grpSp>
          <p:nvGrpSpPr>
            <p:cNvPr id="74" name="Group 137"/>
            <p:cNvGrpSpPr/>
            <p:nvPr/>
          </p:nvGrpSpPr>
          <p:grpSpPr>
            <a:xfrm>
              <a:off x="7357531" y="5388509"/>
              <a:ext cx="1397002" cy="758296"/>
              <a:chOff x="5782732" y="3051704"/>
              <a:chExt cx="1397002" cy="758296"/>
            </a:xfrm>
          </p:grpSpPr>
          <p:sp>
            <p:nvSpPr>
              <p:cNvPr id="75" name="Rectangle 25"/>
              <p:cNvSpPr>
                <a:spLocks noChangeArrowheads="1"/>
              </p:cNvSpPr>
              <p:nvPr/>
            </p:nvSpPr>
            <p:spPr bwMode="auto">
              <a:xfrm>
                <a:off x="6316133" y="3410479"/>
                <a:ext cx="8382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1</a:t>
                </a:r>
                <a:endParaRPr lang="en-GB" sz="2000" dirty="0">
                  <a:solidFill>
                    <a:srgbClr val="000000"/>
                  </a:solidFill>
                  <a:latin typeface="Helvetica" charset="0"/>
                  <a:ea typeface="DejaVu Sans" charset="0"/>
                  <a:cs typeface="DejaVu Sans" charset="0"/>
                </a:endParaRPr>
              </a:p>
            </p:txBody>
          </p:sp>
          <p:sp>
            <p:nvSpPr>
              <p:cNvPr id="76" name="Rectangle 26"/>
              <p:cNvSpPr>
                <a:spLocks noChangeArrowheads="1"/>
              </p:cNvSpPr>
              <p:nvPr/>
            </p:nvSpPr>
            <p:spPr bwMode="auto">
              <a:xfrm>
                <a:off x="5782733" y="3410479"/>
                <a:ext cx="533400" cy="355600"/>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smtClean="0">
                    <a:solidFill>
                      <a:srgbClr val="000000"/>
                    </a:solidFill>
                    <a:latin typeface="Helvetica" charset="0"/>
                    <a:ea typeface="DejaVu Sans" charset="0"/>
                    <a:cs typeface="DejaVu Sans" charset="0"/>
                  </a:rPr>
                  <a:t>01</a:t>
                </a:r>
              </a:p>
            </p:txBody>
          </p:sp>
          <p:sp>
            <p:nvSpPr>
              <p:cNvPr id="77" name="Rectangle 29"/>
              <p:cNvSpPr>
                <a:spLocks noChangeArrowheads="1"/>
              </p:cNvSpPr>
              <p:nvPr/>
            </p:nvSpPr>
            <p:spPr bwMode="auto">
              <a:xfrm>
                <a:off x="6316133" y="3051704"/>
                <a:ext cx="8382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Helvetica" charset="0"/>
                    <a:ea typeface="DejaVu Sans" charset="0"/>
                    <a:cs typeface="DejaVu Sans" charset="0"/>
                  </a:rPr>
                  <a:t>Input</a:t>
                </a:r>
              </a:p>
            </p:txBody>
          </p:sp>
          <p:sp>
            <p:nvSpPr>
              <p:cNvPr id="78" name="Rectangle 30"/>
              <p:cNvSpPr>
                <a:spLocks noChangeArrowheads="1"/>
              </p:cNvSpPr>
              <p:nvPr/>
            </p:nvSpPr>
            <p:spPr bwMode="auto">
              <a:xfrm>
                <a:off x="5782733" y="3051704"/>
                <a:ext cx="533400" cy="358775"/>
              </a:xfrm>
              <a:prstGeom prst="rect">
                <a:avLst/>
              </a:prstGeom>
              <a:noFill/>
              <a:ln w="9525">
                <a:noFill/>
                <a:round/>
                <a:headEnd/>
                <a:tailEnd/>
              </a:ln>
            </p:spPr>
            <p:txBody>
              <a:bodyPr lIns="90000" tIns="46800" rIns="90000" bIns="46800" anchor="ctr">
                <a:prstTxWarp prst="textNoShape">
                  <a:avLst/>
                </a:prstTxWarp>
              </a:bodyPr>
              <a:lstStyle/>
              <a:p>
                <a:pPr algn="ctr">
                  <a:lnSpc>
                    <a:spcPct val="75000"/>
                  </a:lnSpc>
                  <a:spcBef>
                    <a:spcPts val="16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0000"/>
                    </a:solidFill>
                    <a:latin typeface="Helvetica" charset="0"/>
                    <a:ea typeface="DejaVu Sans" charset="0"/>
                    <a:cs typeface="DejaVu Sans" charset="0"/>
                  </a:rPr>
                  <a:t>PS</a:t>
                </a:r>
              </a:p>
            </p:txBody>
          </p:sp>
          <p:sp>
            <p:nvSpPr>
              <p:cNvPr id="79" name="Line 31"/>
              <p:cNvSpPr>
                <a:spLocks noChangeShapeType="1"/>
              </p:cNvSpPr>
              <p:nvPr/>
            </p:nvSpPr>
            <p:spPr bwMode="auto">
              <a:xfrm>
                <a:off x="5782734" y="3051704"/>
                <a:ext cx="1397000" cy="13230"/>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0" name="Line 32"/>
              <p:cNvSpPr>
                <a:spLocks noChangeShapeType="1"/>
              </p:cNvSpPr>
              <p:nvPr/>
            </p:nvSpPr>
            <p:spPr bwMode="auto">
              <a:xfrm flipV="1">
                <a:off x="5782733" y="3403600"/>
                <a:ext cx="1380067" cy="6879"/>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1" name="Line 39"/>
              <p:cNvSpPr>
                <a:spLocks noChangeShapeType="1"/>
              </p:cNvSpPr>
              <p:nvPr/>
            </p:nvSpPr>
            <p:spPr bwMode="auto">
              <a:xfrm>
                <a:off x="5782732" y="3051704"/>
                <a:ext cx="8467" cy="758296"/>
              </a:xfrm>
              <a:prstGeom prst="line">
                <a:avLst/>
              </a:prstGeom>
              <a:noFill/>
              <a:ln w="28440">
                <a:solidFill>
                  <a:srgbClr val="000000"/>
                </a:solidFill>
                <a:miter lim="800000"/>
                <a:headEnd/>
                <a:tailEnd/>
              </a:ln>
            </p:spPr>
            <p:txBody>
              <a:bodyPr>
                <a:prstTxWarp prst="textNoShape">
                  <a:avLst/>
                </a:prstTxWarp>
              </a:bodyPr>
              <a:lstStyle/>
              <a:p>
                <a:endParaRPr lang="en-US"/>
              </a:p>
            </p:txBody>
          </p:sp>
          <p:sp>
            <p:nvSpPr>
              <p:cNvPr id="82" name="Line 40"/>
              <p:cNvSpPr>
                <a:spLocks noChangeShapeType="1"/>
              </p:cNvSpPr>
              <p:nvPr/>
            </p:nvSpPr>
            <p:spPr bwMode="auto">
              <a:xfrm>
                <a:off x="6316133" y="3051704"/>
                <a:ext cx="0" cy="741363"/>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3" name="Line 41"/>
              <p:cNvSpPr>
                <a:spLocks noChangeShapeType="1"/>
              </p:cNvSpPr>
              <p:nvPr/>
            </p:nvSpPr>
            <p:spPr bwMode="auto">
              <a:xfrm>
                <a:off x="7154332" y="3051704"/>
                <a:ext cx="8468" cy="758296"/>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84" name="Line 31"/>
              <p:cNvSpPr>
                <a:spLocks noChangeShapeType="1"/>
              </p:cNvSpPr>
              <p:nvPr/>
            </p:nvSpPr>
            <p:spPr bwMode="auto">
              <a:xfrm>
                <a:off x="5799668" y="3779838"/>
                <a:ext cx="1346199" cy="30162"/>
              </a:xfrm>
              <a:prstGeom prst="line">
                <a:avLst/>
              </a:prstGeom>
              <a:noFill/>
              <a:ln w="28440">
                <a:solidFill>
                  <a:srgbClr val="000000"/>
                </a:solidFill>
                <a:miter lim="800000"/>
                <a:headEnd/>
                <a:tailEnd/>
              </a:ln>
            </p:spPr>
            <p:txBody>
              <a:bodyPr>
                <a:prstTxWarp prst="textNoShape">
                  <a:avLst/>
                </a:prstTxWarp>
              </a:bodyPr>
              <a:lstStyle/>
              <a:p>
                <a:endParaRPr lang="en-US"/>
              </a:p>
            </p:txBody>
          </p:sp>
        </p:grpSp>
        <p:sp>
          <p:nvSpPr>
            <p:cNvPr id="104" name="TextBox 103"/>
            <p:cNvSpPr txBox="1"/>
            <p:nvPr/>
          </p:nvSpPr>
          <p:spPr>
            <a:xfrm>
              <a:off x="7230533" y="4927601"/>
              <a:ext cx="1641494" cy="461665"/>
            </a:xfrm>
            <a:prstGeom prst="rect">
              <a:avLst/>
            </a:prstGeom>
            <a:noFill/>
          </p:spPr>
          <p:txBody>
            <a:bodyPr wrap="none" rtlCol="0">
              <a:spAutoFit/>
            </a:bodyPr>
            <a:lstStyle/>
            <a:p>
              <a:r>
                <a:rPr lang="en-GB" sz="2400" dirty="0" smtClean="0">
                  <a:solidFill>
                    <a:srgbClr val="000000"/>
                  </a:solidFill>
                  <a:latin typeface="Calibri" charset="0"/>
                  <a:ea typeface="DejaVu Sans" charset="0"/>
                  <a:cs typeface="DejaVu Sans" charset="0"/>
                </a:rPr>
                <a:t>NS bit 1 is 1</a:t>
              </a:r>
              <a:endParaRPr lang="en-US" sz="2400" dirty="0"/>
            </a:p>
          </p:txBody>
        </p:sp>
      </p:grpSp>
    </p:spTree>
    <p:extLst>
      <p:ext uri="{BB962C8B-B14F-4D97-AF65-F5344CB8AC3E}">
        <p14:creationId xmlns:p14="http://schemas.microsoft.com/office/powerpoint/2010/main" val="11444158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And in Conclusion, …</a:t>
            </a:r>
          </a:p>
        </p:txBody>
      </p:sp>
      <p:sp>
        <p:nvSpPr>
          <p:cNvPr id="53251" name="Content Placeholder 2"/>
          <p:cNvSpPr>
            <a:spLocks noGrp="1"/>
          </p:cNvSpPr>
          <p:nvPr>
            <p:ph idx="1"/>
          </p:nvPr>
        </p:nvSpPr>
        <p:spPr>
          <a:xfrm>
            <a:off x="457200" y="1482972"/>
            <a:ext cx="8686800" cy="5101492"/>
          </a:xfrm>
        </p:spPr>
        <p:txBody>
          <a:bodyPr>
            <a:normAutofit fontScale="85000" lnSpcReduction="10000"/>
          </a:bodyPr>
          <a:lstStyle/>
          <a:p>
            <a:pPr>
              <a:lnSpc>
                <a:spcPct val="120000"/>
              </a:lnSpc>
              <a:spcBef>
                <a:spcPts val="0"/>
              </a:spcBef>
            </a:pPr>
            <a:r>
              <a:rPr lang="en-US" dirty="0" smtClean="0"/>
              <a:t>Multiple Hardware Representations</a:t>
            </a:r>
          </a:p>
          <a:p>
            <a:pPr lvl="1">
              <a:lnSpc>
                <a:spcPct val="120000"/>
              </a:lnSpc>
              <a:spcBef>
                <a:spcPts val="0"/>
              </a:spcBef>
            </a:pPr>
            <a:r>
              <a:rPr lang="en-US" dirty="0" smtClean="0"/>
              <a:t>Analog voltages quantized to represent logic 0 and logic 1</a:t>
            </a:r>
          </a:p>
          <a:p>
            <a:pPr lvl="1">
              <a:lnSpc>
                <a:spcPct val="120000"/>
              </a:lnSpc>
              <a:spcBef>
                <a:spcPts val="0"/>
              </a:spcBef>
            </a:pPr>
            <a:r>
              <a:rPr lang="en-US" dirty="0" smtClean="0"/>
              <a:t>Transistor switches form gates: AND, OR, NOT, NAND, NOR</a:t>
            </a:r>
          </a:p>
          <a:p>
            <a:pPr lvl="1">
              <a:lnSpc>
                <a:spcPct val="120000"/>
              </a:lnSpc>
              <a:spcBef>
                <a:spcPts val="0"/>
              </a:spcBef>
            </a:pPr>
            <a:r>
              <a:rPr lang="en-US" dirty="0" smtClean="0"/>
              <a:t>Truth table mapped to gates for combinational logic design</a:t>
            </a:r>
          </a:p>
          <a:p>
            <a:pPr lvl="1">
              <a:lnSpc>
                <a:spcPct val="120000"/>
              </a:lnSpc>
              <a:spcBef>
                <a:spcPts val="0"/>
              </a:spcBef>
            </a:pPr>
            <a:r>
              <a:rPr lang="en-US" dirty="0" smtClean="0"/>
              <a:t>Boolean algebra for gate minimization</a:t>
            </a:r>
          </a:p>
          <a:p>
            <a:pPr>
              <a:lnSpc>
                <a:spcPct val="120000"/>
              </a:lnSpc>
              <a:spcBef>
                <a:spcPts val="0"/>
              </a:spcBef>
            </a:pPr>
            <a:r>
              <a:rPr lang="en-US" dirty="0" smtClean="0"/>
              <a:t>State Machines</a:t>
            </a:r>
          </a:p>
          <a:p>
            <a:pPr lvl="1">
              <a:lnSpc>
                <a:spcPct val="120000"/>
              </a:lnSpc>
              <a:spcBef>
                <a:spcPts val="0"/>
              </a:spcBef>
            </a:pPr>
            <a:r>
              <a:rPr lang="en-US" dirty="0" smtClean="0"/>
              <a:t>Finite State Machines: made </a:t>
            </a:r>
            <a:r>
              <a:rPr lang="en-US" dirty="0"/>
              <a:t>from </a:t>
            </a:r>
            <a:r>
              <a:rPr lang="en-US" i="1" dirty="0">
                <a:solidFill>
                  <a:srgbClr val="0000FF"/>
                </a:solidFill>
              </a:rPr>
              <a:t>Stateless </a:t>
            </a:r>
            <a:r>
              <a:rPr lang="en-US" dirty="0" smtClean="0"/>
              <a:t>combinational logic </a:t>
            </a:r>
            <a:r>
              <a:rPr lang="en-US" dirty="0"/>
              <a:t>and </a:t>
            </a:r>
            <a:r>
              <a:rPr lang="en-US" i="1" dirty="0" err="1">
                <a:solidFill>
                  <a:srgbClr val="0000FF"/>
                </a:solidFill>
              </a:rPr>
              <a:t>Stateful</a:t>
            </a:r>
            <a:r>
              <a:rPr lang="en-US" i="1" dirty="0">
                <a:solidFill>
                  <a:srgbClr val="0000FF"/>
                </a:solidFill>
              </a:rPr>
              <a:t> </a:t>
            </a:r>
            <a:r>
              <a:rPr lang="en-US" dirty="0"/>
              <a:t>“Memory” Logic </a:t>
            </a:r>
            <a:r>
              <a:rPr lang="en-US" dirty="0" smtClean="0"/>
              <a:t>(aka Registers</a:t>
            </a:r>
            <a:r>
              <a:rPr lang="en-US" dirty="0"/>
              <a:t>)</a:t>
            </a:r>
          </a:p>
          <a:p>
            <a:pPr lvl="1">
              <a:lnSpc>
                <a:spcPct val="120000"/>
              </a:lnSpc>
              <a:spcBef>
                <a:spcPts val="0"/>
              </a:spcBef>
            </a:pPr>
            <a:r>
              <a:rPr lang="en-GB" dirty="0"/>
              <a:t>Clocks </a:t>
            </a:r>
            <a:r>
              <a:rPr lang="en-GB" dirty="0" smtClean="0"/>
              <a:t>synchronize D-FF change (Setup </a:t>
            </a:r>
            <a:r>
              <a:rPr lang="en-GB" dirty="0"/>
              <a:t>and Hold times </a:t>
            </a:r>
            <a:r>
              <a:rPr lang="en-GB" dirty="0" smtClean="0"/>
              <a:t>important!)</a:t>
            </a:r>
            <a:endParaRPr lang="en-GB" dirty="0"/>
          </a:p>
          <a:p>
            <a:pPr lvl="1">
              <a:lnSpc>
                <a:spcPct val="120000"/>
              </a:lnSpc>
              <a:spcBef>
                <a:spcPts val="0"/>
              </a:spcBef>
            </a:pPr>
            <a:r>
              <a:rPr lang="en-GB" dirty="0"/>
              <a:t>P</a:t>
            </a:r>
            <a:r>
              <a:rPr lang="en-GB" dirty="0" smtClean="0"/>
              <a:t>ipeline </a:t>
            </a:r>
            <a:r>
              <a:rPr lang="en-GB" dirty="0"/>
              <a:t>long-delay CL for faster clock </a:t>
            </a:r>
            <a:r>
              <a:rPr lang="en-GB" dirty="0" smtClean="0"/>
              <a:t>cycle—</a:t>
            </a:r>
            <a:br>
              <a:rPr lang="en-GB" dirty="0" smtClean="0"/>
            </a:br>
            <a:r>
              <a:rPr lang="en-GB" dirty="0" smtClean="0"/>
              <a:t>Split the </a:t>
            </a:r>
            <a:r>
              <a:rPr lang="en-GB" i="1" dirty="0">
                <a:solidFill>
                  <a:srgbClr val="0000FF"/>
                </a:solidFill>
              </a:rPr>
              <a:t>critical </a:t>
            </a:r>
            <a:r>
              <a:rPr lang="en-GB" i="1" dirty="0" smtClean="0">
                <a:solidFill>
                  <a:srgbClr val="0000FF"/>
                </a:solidFill>
              </a:rPr>
              <a:t>path</a:t>
            </a:r>
            <a:endParaRPr lang="en-GB" i="1" dirty="0">
              <a:solidFill>
                <a:srgbClr val="0000FF"/>
              </a:solidFill>
            </a:endParaRPr>
          </a:p>
        </p:txBody>
      </p:sp>
      <p:sp>
        <p:nvSpPr>
          <p:cNvPr id="4" name="Date Placeholder 3"/>
          <p:cNvSpPr>
            <a:spLocks noGrp="1"/>
          </p:cNvSpPr>
          <p:nvPr>
            <p:ph type="dt" sz="quarter" idx="10"/>
          </p:nvPr>
        </p:nvSpPr>
        <p:spPr/>
        <p:txBody>
          <a:bodyPr/>
          <a:lstStyle/>
          <a:p>
            <a:pPr>
              <a:defRPr/>
            </a:pPr>
            <a:fld id="{EE5CFD4F-BA84-EB4D-A372-B52AAC258300}" type="datetime1">
              <a:rPr lang="en-US" smtClean="0"/>
              <a:pPr>
                <a:defRPr/>
              </a:pPr>
              <a:t>10/29/13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62</a:t>
            </a:fld>
            <a:endParaRPr lang="en-US"/>
          </a:p>
        </p:txBody>
      </p:sp>
    </p:spTree>
    <p:extLst>
      <p:ext uri="{BB962C8B-B14F-4D97-AF65-F5344CB8AC3E}">
        <p14:creationId xmlns:p14="http://schemas.microsoft.com/office/powerpoint/2010/main" val="37561484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Synchronous Digital Systems</a:t>
            </a:r>
          </a:p>
        </p:txBody>
      </p:sp>
      <p:sp>
        <p:nvSpPr>
          <p:cNvPr id="4" name="Date Placeholder 3"/>
          <p:cNvSpPr>
            <a:spLocks noGrp="1"/>
          </p:cNvSpPr>
          <p:nvPr>
            <p:ph type="dt" sz="quarter" idx="10"/>
          </p:nvPr>
        </p:nvSpPr>
        <p:spPr/>
        <p:txBody>
          <a:bodyPr/>
          <a:lstStyle/>
          <a:p>
            <a:pPr>
              <a:defRPr/>
            </a:pPr>
            <a:fld id="{2624B524-0EEC-464B-A310-BB7A4A94EE43}" type="datetime1">
              <a:rPr lang="en-US" smtClean="0"/>
              <a:pPr>
                <a:defRPr/>
              </a:pPr>
              <a:t>10/29/13</a:t>
            </a:fld>
            <a:endParaRPr lang="en-US"/>
          </a:p>
        </p:txBody>
      </p:sp>
      <p:sp>
        <p:nvSpPr>
          <p:cNvPr id="5"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7</a:t>
            </a:fld>
            <a:endParaRPr lang="en-US"/>
          </a:p>
        </p:txBody>
      </p:sp>
      <p:sp>
        <p:nvSpPr>
          <p:cNvPr id="23558" name="Rectangle 3"/>
          <p:cNvSpPr txBox="1">
            <a:spLocks noChangeArrowheads="1"/>
          </p:cNvSpPr>
          <p:nvPr/>
        </p:nvSpPr>
        <p:spPr bwMode="auto">
          <a:xfrm>
            <a:off x="685800" y="2192338"/>
            <a:ext cx="7848600" cy="427552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two discrete values</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 High /low voltage for true / false, 1 / 0</a:t>
            </a:r>
          </a:p>
        </p:txBody>
      </p:sp>
      <p:sp>
        <p:nvSpPr>
          <p:cNvPr id="23559" name="Text Box 4"/>
          <p:cNvSpPr txBox="1">
            <a:spLocks noChangeArrowheads="1"/>
          </p:cNvSpPr>
          <p:nvPr/>
        </p:nvSpPr>
        <p:spPr bwMode="auto">
          <a:xfrm>
            <a:off x="822325" y="1268413"/>
            <a:ext cx="7635875" cy="830262"/>
          </a:xfrm>
          <a:prstGeom prst="rect">
            <a:avLst/>
          </a:prstGeom>
          <a:noFill/>
          <a:ln w="12700">
            <a:noFill/>
            <a:miter lim="800000"/>
            <a:headEnd/>
            <a:tailEnd/>
          </a:ln>
        </p:spPr>
        <p:txBody>
          <a:bodyPr>
            <a:prstTxWarp prst="textNoShape">
              <a:avLst/>
            </a:prstTxWarp>
            <a:spAutoFit/>
          </a:bodyPr>
          <a:lstStyle/>
          <a:p>
            <a:pPr algn="ctr"/>
            <a:r>
              <a:rPr lang="en-US" sz="2400" i="1">
                <a:latin typeface="Calibri" charset="0"/>
              </a:rPr>
              <a:t>Hardware of a processor, such as the MIPS, is an example of a Synchronous Digital System</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860425" cy="422275"/>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5" name="Line 99"/>
          <p:cNvSpPr>
            <a:spLocks noChangeShapeType="1"/>
          </p:cNvSpPr>
          <p:nvPr/>
        </p:nvSpPr>
        <p:spPr bwMode="auto">
          <a:xfrm>
            <a:off x="2057400" y="4435475"/>
            <a:ext cx="0" cy="38100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5" name="Date Placeholder 74"/>
          <p:cNvSpPr>
            <a:spLocks noGrp="1"/>
          </p:cNvSpPr>
          <p:nvPr>
            <p:ph type="dt" sz="quarter" idx="10"/>
          </p:nvPr>
        </p:nvSpPr>
        <p:spPr/>
        <p:txBody>
          <a:bodyPr/>
          <a:lstStyle/>
          <a:p>
            <a:pPr>
              <a:defRPr/>
            </a:pPr>
            <a:fld id="{DAA3B754-15D7-8C44-9A6B-FF0F8D66BD20}" type="datetime1">
              <a:rPr lang="en-US" smtClean="0"/>
              <a:pPr>
                <a:defRPr/>
              </a:pPr>
              <a:t>10/29/13</a:t>
            </a:fld>
            <a:endParaRPr lang="en-US"/>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8</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Close </a:t>
              </a:r>
              <a:r>
                <a:rPr lang="en-US" sz="2400" dirty="0">
                  <a:solidFill>
                    <a:srgbClr val="000000"/>
                  </a:solidFill>
                </a:rPr>
                <a:t>switch (if A is “1” or asserted)</a:t>
              </a:r>
              <a:br>
                <a:rPr lang="en-US" sz="2400" dirty="0">
                  <a:solidFill>
                    <a:srgbClr val="000000"/>
                  </a:solidFill>
                </a:rPr>
              </a:br>
              <a:r>
                <a:rPr lang="en-US" sz="2400" dirty="0">
                  <a:solidFill>
                    <a:srgbClr val="000000"/>
                  </a:solidFill>
                </a:rPr>
                <a:t>and turn on light bulb (Z)</a:t>
              </a:r>
              <a:br>
                <a:rPr lang="en-US" sz="2400" dirty="0">
                  <a:solidFill>
                    <a:srgbClr val="000000"/>
                  </a:solidFill>
                </a:rPr>
              </a:br>
              <a:endParaRPr lang="en-US" sz="2400" dirty="0">
                <a:solidFill>
                  <a:srgbClr val="000000"/>
                </a:solidFill>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a:solidFill>
                    <a:srgbClr val="0000FF"/>
                  </a:solidFill>
                </a:rPr>
                <a:t>Open </a:t>
              </a:r>
              <a:r>
                <a:rPr lang="en-US" sz="2400" dirty="0">
                  <a:solidFill>
                    <a:srgbClr val="000000"/>
                  </a:solidFill>
                </a:rPr>
                <a:t>switch (if A is “0” or </a:t>
              </a:r>
              <a:br>
                <a:rPr lang="en-US" sz="2400" dirty="0">
                  <a:solidFill>
                    <a:srgbClr val="000000"/>
                  </a:solidFill>
                </a:rPr>
              </a:br>
              <a:r>
                <a:rPr lang="en-US" sz="2400" dirty="0" err="1" smtClean="0">
                  <a:solidFill>
                    <a:srgbClr val="000000"/>
                  </a:solidFill>
                </a:rPr>
                <a:t>unasserted</a:t>
              </a:r>
              <a:r>
                <a:rPr lang="en-US" sz="2400" dirty="0" smtClean="0">
                  <a:solidFill>
                    <a:srgbClr val="000000"/>
                  </a:solidFill>
                </a:rPr>
                <a:t>) and </a:t>
              </a:r>
              <a:r>
                <a:rPr lang="en-US" sz="2400" dirty="0">
                  <a:solidFill>
                    <a:srgbClr val="000000"/>
                  </a:solidFill>
                </a:rPr>
                <a:t>turn off light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bulb </a:t>
              </a:r>
              <a:r>
                <a:rPr lang="en-US" sz="2400" dirty="0">
                  <a:solidFill>
                    <a:srgbClr val="000000"/>
                  </a:solidFill>
                </a:rPr>
                <a:t>(Z)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pPr>
              <a:defRPr/>
            </a:pPr>
            <a:r>
              <a:rPr lang="en-US" dirty="0" smtClean="0"/>
              <a:t>Fall 2013 -- Lecture #17</a:t>
            </a:r>
            <a:endParaRPr lang="en-US" dirty="0"/>
          </a:p>
        </p:txBody>
      </p:sp>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and</a:t>
            </a:r>
            <a:r>
              <a:rPr lang="en-US">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or</a:t>
            </a:r>
            <a:r>
              <a:rPr lang="en-US">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2" name="Date Placeholder 41"/>
          <p:cNvSpPr>
            <a:spLocks noGrp="1"/>
          </p:cNvSpPr>
          <p:nvPr>
            <p:ph type="dt" sz="quarter" idx="10"/>
          </p:nvPr>
        </p:nvSpPr>
        <p:spPr/>
        <p:txBody>
          <a:bodyPr/>
          <a:lstStyle/>
          <a:p>
            <a:pPr>
              <a:defRPr/>
            </a:pPr>
            <a:fld id="{040A7BBB-2D16-6C4D-BEFD-F33A731B2124}" type="datetime1">
              <a:rPr lang="en-US" smtClean="0"/>
              <a:pPr>
                <a:defRPr/>
              </a:pPr>
              <a:t>10/29/13</a:t>
            </a:fld>
            <a:endParaRPr lang="en-US"/>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9</a:t>
            </a:fld>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30596</TotalTime>
  <Words>5076</Words>
  <Application>Microsoft Macintosh PowerPoint</Application>
  <PresentationFormat>On-screen Show (4:3)</PresentationFormat>
  <Paragraphs>1138</Paragraphs>
  <Slides>62</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Image</vt:lpstr>
      <vt:lpstr>CS 61C:  Great Ideas in Computer Architecture  Introduction to Hardware: Representations and State</vt:lpstr>
      <vt:lpstr>You are Here!</vt:lpstr>
      <vt:lpstr>Levels of Representation/Interpretation</vt:lpstr>
      <vt:lpstr>Agenda</vt:lpstr>
      <vt:lpstr>Agenda</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CMOS Circuit Rules</vt:lpstr>
      <vt:lpstr>Administrivia</vt:lpstr>
      <vt:lpstr>Agenda</vt:lpstr>
      <vt:lpstr>MOS Networks</vt:lpstr>
      <vt:lpstr>MOS Networks</vt:lpstr>
      <vt:lpstr>P = ½ C V2 f</vt:lpstr>
      <vt:lpstr>Two Input Networks</vt:lpstr>
      <vt:lpstr>Two Input Networks: Peer Instruction</vt:lpstr>
      <vt:lpstr>Two Input Networks</vt:lpstr>
      <vt:lpstr>Truth Tables List outputs for all possible inputs</vt:lpstr>
      <vt:lpstr>Truth Table Example #1:  y= F(a,b): 1 iff a ≠ b</vt:lpstr>
      <vt:lpstr>Truth Table Example #2:  2-bit Adder</vt:lpstr>
      <vt:lpstr>Truth Table Example #3:  32-bit Unsigned Adder</vt:lpstr>
      <vt:lpstr>Truth Table Example #4:  3-input Majority Circuit</vt:lpstr>
      <vt:lpstr>Combinational Logic Symbols</vt:lpstr>
      <vt:lpstr>Agenda</vt:lpstr>
      <vt:lpstr>Boolean Algebra</vt:lpstr>
      <vt:lpstr>Boolean Algebra: Circuit &amp; Algebraic Simplification</vt:lpstr>
      <vt:lpstr>Laws of Boolean Algebra</vt:lpstr>
      <vt:lpstr>Boolean Algebraic Simplification Example</vt:lpstr>
      <vt:lpstr>Boolean Algebraic Simplification Example</vt:lpstr>
      <vt:lpstr>Agenda</vt:lpstr>
      <vt:lpstr>Logisim</vt:lpstr>
      <vt:lpstr>Logisim Wires</vt:lpstr>
      <vt:lpstr>Common Mistakes in Logisim</vt:lpstr>
      <vt:lpstr>Agenda</vt:lpstr>
      <vt:lpstr>Type of Circuits</vt:lpstr>
      <vt:lpstr>Design Hierarchy</vt:lpstr>
      <vt:lpstr>A Conceptual MIPS Datapath</vt:lpstr>
      <vt:lpstr>Uses for State Elements</vt:lpstr>
      <vt:lpstr>Accumulator Example</vt:lpstr>
      <vt:lpstr>First Try: Does this work?</vt:lpstr>
      <vt:lpstr>Second Try: How About This?</vt:lpstr>
      <vt:lpstr>Model for Synchronous Systems</vt:lpstr>
      <vt:lpstr>Register Internals</vt:lpstr>
      <vt:lpstr>Camera Analogy Timing Terms</vt:lpstr>
      <vt:lpstr>Hardware Timing Terms</vt:lpstr>
      <vt:lpstr>FSM Maximum Clock Frequency</vt:lpstr>
      <vt:lpstr>Pipelining to Improve Performance: BEFORE (1/2)</vt:lpstr>
      <vt:lpstr>Pipelining to Improve Performance (2/2)</vt:lpstr>
      <vt:lpstr>Another Great (Theory) Idea: Finite State Machines (FSM)</vt:lpstr>
      <vt:lpstr>Example: 3 Ones FSM</vt:lpstr>
      <vt:lpstr>Hardware Implementation of FSM</vt:lpstr>
      <vt:lpstr>Hardware for FSM:  Combinational Logic</vt:lpstr>
      <vt:lpstr>Hardware for FSM:  Combinational Logic</vt:lpstr>
      <vt:lpstr>Hardware for FSM:  Combinational Logic</vt:lpstr>
      <vt:lpstr>Hardware for FSM:  Combinational Logic</vt:lpstr>
      <vt:lpstr>Hardware for FSM:  Combinational Logic</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281</cp:revision>
  <cp:lastPrinted>2013-10-27T18:57:03Z</cp:lastPrinted>
  <dcterms:created xsi:type="dcterms:W3CDTF">2012-03-14T13:28:34Z</dcterms:created>
  <dcterms:modified xsi:type="dcterms:W3CDTF">2013-10-30T03:32:39Z</dcterms:modified>
</cp:coreProperties>
</file>