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embeddings/oleObject2.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embeddings/oleObject3.bin" ContentType="application/vnd.openxmlformats-officedocument.oleObject"/>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handoutMasterIdLst>
    <p:handoutMasterId r:id="rId53"/>
  </p:handoutMasterIdLst>
  <p:sldIdLst>
    <p:sldId id="608" r:id="rId2"/>
    <p:sldId id="609" r:id="rId3"/>
    <p:sldId id="528" r:id="rId4"/>
    <p:sldId id="638" r:id="rId5"/>
    <p:sldId id="639" r:id="rId6"/>
    <p:sldId id="693" r:id="rId7"/>
    <p:sldId id="710" r:id="rId8"/>
    <p:sldId id="637" r:id="rId9"/>
    <p:sldId id="640" r:id="rId10"/>
    <p:sldId id="641" r:id="rId11"/>
    <p:sldId id="642" r:id="rId12"/>
    <p:sldId id="643" r:id="rId13"/>
    <p:sldId id="644" r:id="rId14"/>
    <p:sldId id="645" r:id="rId15"/>
    <p:sldId id="646" r:id="rId16"/>
    <p:sldId id="647" r:id="rId17"/>
    <p:sldId id="648" r:id="rId18"/>
    <p:sldId id="698" r:id="rId19"/>
    <p:sldId id="652" r:id="rId20"/>
    <p:sldId id="653" r:id="rId21"/>
    <p:sldId id="711" r:id="rId22"/>
    <p:sldId id="699" r:id="rId23"/>
    <p:sldId id="654" r:id="rId24"/>
    <p:sldId id="656" r:id="rId25"/>
    <p:sldId id="657" r:id="rId26"/>
    <p:sldId id="658" r:id="rId27"/>
    <p:sldId id="659" r:id="rId28"/>
    <p:sldId id="665" r:id="rId29"/>
    <p:sldId id="666" r:id="rId30"/>
    <p:sldId id="667" r:id="rId31"/>
    <p:sldId id="668" r:id="rId32"/>
    <p:sldId id="669" r:id="rId33"/>
    <p:sldId id="670" r:id="rId34"/>
    <p:sldId id="671" r:id="rId35"/>
    <p:sldId id="672" r:id="rId36"/>
    <p:sldId id="673" r:id="rId37"/>
    <p:sldId id="674" r:id="rId38"/>
    <p:sldId id="675" r:id="rId39"/>
    <p:sldId id="676" r:id="rId40"/>
    <p:sldId id="677" r:id="rId41"/>
    <p:sldId id="678" r:id="rId42"/>
    <p:sldId id="701" r:id="rId43"/>
    <p:sldId id="702" r:id="rId44"/>
    <p:sldId id="703" r:id="rId45"/>
    <p:sldId id="704" r:id="rId46"/>
    <p:sldId id="705" r:id="rId47"/>
    <p:sldId id="706" r:id="rId48"/>
    <p:sldId id="707" r:id="rId49"/>
    <p:sldId id="708" r:id="rId50"/>
    <p:sldId id="709"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C9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75" autoAdjust="0"/>
    <p:restoredTop sz="95699" autoAdjust="0"/>
  </p:normalViewPr>
  <p:slideViewPr>
    <p:cSldViewPr snapToGrid="0">
      <p:cViewPr varScale="1">
        <p:scale>
          <a:sx n="94" d="100"/>
          <a:sy n="94" d="100"/>
        </p:scale>
        <p:origin x="-536" y="-104"/>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5040"/>
    </p:cViewPr>
  </p:sorterViewPr>
  <p:notesViewPr>
    <p:cSldViewPr snapToGrid="0" snapToObjects="1">
      <p:cViewPr varScale="1">
        <p:scale>
          <a:sx n="85" d="100"/>
          <a:sy n="85" d="100"/>
        </p:scale>
        <p:origin x="-312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11/5/13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dirty="0"/>
          </a:p>
        </p:txBody>
      </p:sp>
    </p:spTree>
    <p:extLst>
      <p:ext uri="{BB962C8B-B14F-4D97-AF65-F5344CB8AC3E}">
        <p14:creationId xmlns:p14="http://schemas.microsoft.com/office/powerpoint/2010/main" val="22321322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11/5/13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dirty="0"/>
          </a:p>
        </p:txBody>
      </p:sp>
    </p:spTree>
    <p:extLst>
      <p:ext uri="{BB962C8B-B14F-4D97-AF65-F5344CB8AC3E}">
        <p14:creationId xmlns:p14="http://schemas.microsoft.com/office/powerpoint/2010/main" val="204521410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516434" y="4342192"/>
            <a:ext cx="5909964" cy="4115405"/>
          </a:xfrm>
          <a:noFill/>
          <a:ln w="9525"/>
        </p:spPr>
        <p:txBody>
          <a:bodyPr lIns="90475" tIns="44444" rIns="90475" bIns="44444"/>
          <a:lstStyle/>
          <a:p>
            <a:endParaRPr lang="en-US"/>
          </a:p>
        </p:txBody>
      </p:sp>
      <p:sp>
        <p:nvSpPr>
          <p:cNvPr id="27651" name="Rectangle 3"/>
          <p:cNvSpPr>
            <a:spLocks noGrp="1" noRot="1" noChangeAspect="1" noChangeArrowheads="1" noTextEdit="1"/>
          </p:cNvSpPr>
          <p:nvPr>
            <p:ph type="sldImg"/>
          </p:nvPr>
        </p:nvSpPr>
        <p:spPr>
          <a:xfrm>
            <a:off x="1158875" y="585788"/>
            <a:ext cx="4552950" cy="3416300"/>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The last storage element you will need for the datapath is the idealized memory to store your data and instructions.</a:t>
            </a:r>
          </a:p>
          <a:p>
            <a:r>
              <a:rPr lang="en-US"/>
              <a:t>This idealized memory block has just one input bus (DataIn) and one output bus (DataOut).</a:t>
            </a:r>
          </a:p>
          <a:p>
            <a:r>
              <a:rPr lang="en-US"/>
              <a:t>When Write Enable is 0, the address selects the memory word to put on the Data Out bus.</a:t>
            </a:r>
          </a:p>
          <a:p>
            <a:r>
              <a:rPr lang="en-US"/>
              <a:t>When Write Enable is 1, the address selects the memory word to be written via the DataIn bus at the next clock tick.</a:t>
            </a:r>
          </a:p>
          <a:p>
            <a:r>
              <a:rPr lang="en-US"/>
              <a:t>Once again, the clock input is a factor ONLY during the write operation.</a:t>
            </a:r>
          </a:p>
          <a:p>
            <a:r>
              <a:rPr lang="en-US"/>
              <a:t>During read operation, it behaves as a combinational logic block.</a:t>
            </a:r>
          </a:p>
          <a:p>
            <a:r>
              <a:rPr lang="en-US"/>
              <a:t>That is if you put a valid value on the address lines, the output bus DataOut will become valid after the access time of the memory.</a:t>
            </a:r>
          </a:p>
          <a:p>
            <a:endParaRPr lang="en-US"/>
          </a:p>
          <a:p>
            <a:r>
              <a:rPr lang="en-US"/>
              <a:t>+2 = 35 min. (Y:15)</a:t>
            </a:r>
          </a:p>
        </p:txBody>
      </p:sp>
      <p:sp>
        <p:nvSpPr>
          <p:cNvPr id="38915"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As far as storage elements are concerned, we will need a N-bit register that is similar to the D flip-flop I showed you in class.</a:t>
            </a:r>
          </a:p>
          <a:p>
            <a:r>
              <a:rPr lang="en-US"/>
              <a:t>The significant difference here is that the register will have a Write Enable input.</a:t>
            </a:r>
          </a:p>
          <a:p>
            <a:r>
              <a:rPr lang="en-US"/>
              <a:t>That is the content of the register will NOT  be updated if Write Enable is not asserted (0).</a:t>
            </a:r>
          </a:p>
          <a:p>
            <a:r>
              <a:rPr lang="en-US"/>
              <a:t>The content is updated at the clock tick ONLY if the Write Enable signal is asserted (1).</a:t>
            </a:r>
          </a:p>
          <a:p>
            <a:endParaRPr lang="en-US"/>
          </a:p>
          <a:p>
            <a:r>
              <a:rPr lang="en-US"/>
              <a:t>+1 = 31 min. (Y:11)</a:t>
            </a:r>
          </a:p>
        </p:txBody>
      </p:sp>
      <p:sp>
        <p:nvSpPr>
          <p:cNvPr id="4096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We will also need a register file that consists of 32 32-bit registers with two output busses (busA and busB) and one input bus.</a:t>
            </a:r>
          </a:p>
          <a:p>
            <a:r>
              <a:rPr lang="en-US"/>
              <a:t>The register specifiers Ra and Rb select the registers to put on busA and busB  respectively.</a:t>
            </a:r>
          </a:p>
          <a:p>
            <a:r>
              <a:rPr lang="en-US"/>
              <a:t>When Write Enable is 1, the register specifier Rw selects the register to be written via busW.</a:t>
            </a:r>
          </a:p>
          <a:p>
            <a:r>
              <a:rPr lang="en-US"/>
              <a:t>In our simplified version of the register file, the write operation will occurs at the clock tick.</a:t>
            </a:r>
          </a:p>
          <a:p>
            <a:r>
              <a:rPr lang="en-US"/>
              <a:t>Keep in mind that the clock input is a factor ONLY during the write operation.</a:t>
            </a:r>
          </a:p>
          <a:p>
            <a:r>
              <a:rPr lang="en-US"/>
              <a:t>During read operation, the register file behaves as a combinational logic block.</a:t>
            </a:r>
          </a:p>
          <a:p>
            <a:r>
              <a:rPr lang="en-US"/>
              <a:t>That is if you put a valid value on Ra, then bus A will become valid after the register file’s access time.</a:t>
            </a:r>
          </a:p>
          <a:p>
            <a:r>
              <a:rPr lang="en-US"/>
              <a:t>Similarly if you put a valid value on Rb, bus B will become valid after the register file’s access time.   In both cases (Ra and Rb), the clock input is not a factor.</a:t>
            </a:r>
          </a:p>
          <a:p>
            <a:endParaRPr lang="en-US"/>
          </a:p>
          <a:p>
            <a:r>
              <a:rPr lang="en-US"/>
              <a:t>+2 = 33 min. (Y:13)</a:t>
            </a:r>
          </a:p>
        </p:txBody>
      </p:sp>
      <p:sp>
        <p:nvSpPr>
          <p:cNvPr id="43011"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endParaRPr lang="en-US"/>
          </a:p>
        </p:txBody>
      </p:sp>
      <p:sp>
        <p:nvSpPr>
          <p:cNvPr id="4505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a:t>And here is the </a:t>
            </a:r>
            <a:r>
              <a:rPr lang="en-US" dirty="0" err="1"/>
              <a:t>datapath</a:t>
            </a:r>
            <a:r>
              <a:rPr lang="en-US" dirty="0"/>
              <a:t> that can do the trick.</a:t>
            </a:r>
          </a:p>
          <a:p>
            <a:r>
              <a:rPr lang="en-US" dirty="0"/>
              <a:t>First of all, we connect the register file’s</a:t>
            </a:r>
            <a:r>
              <a:rPr lang="en-US" dirty="0" smtClean="0"/>
              <a:t> </a:t>
            </a:r>
            <a:r>
              <a:rPr lang="en-US" dirty="0" err="1" smtClean="0"/>
              <a:t>Rw</a:t>
            </a:r>
            <a:r>
              <a:rPr lang="en-US" dirty="0" smtClean="0"/>
              <a:t>, Ra</a:t>
            </a:r>
            <a:r>
              <a:rPr lang="en-US" dirty="0"/>
              <a:t>,</a:t>
            </a:r>
            <a:r>
              <a:rPr lang="en-US" dirty="0" smtClean="0"/>
              <a:t> and </a:t>
            </a:r>
            <a:r>
              <a:rPr lang="en-US" dirty="0" err="1" smtClean="0"/>
              <a:t>Rb</a:t>
            </a:r>
            <a:r>
              <a:rPr lang="en-US" dirty="0" smtClean="0"/>
              <a:t> input </a:t>
            </a:r>
            <a:r>
              <a:rPr lang="en-US" dirty="0"/>
              <a:t>to the Rd, </a:t>
            </a:r>
            <a:r>
              <a:rPr lang="en-US" dirty="0" err="1"/>
              <a:t>Rs</a:t>
            </a:r>
            <a:r>
              <a:rPr lang="en-US" dirty="0"/>
              <a:t>, and </a:t>
            </a:r>
            <a:r>
              <a:rPr lang="en-US" dirty="0" err="1"/>
              <a:t>Rt</a:t>
            </a:r>
            <a:r>
              <a:rPr lang="en-US" dirty="0"/>
              <a:t> fields of the instruction bus (points to the format diagram).</a:t>
            </a:r>
          </a:p>
          <a:p>
            <a:r>
              <a:rPr lang="en-US" dirty="0"/>
              <a:t>Then we need to connect  </a:t>
            </a:r>
            <a:r>
              <a:rPr lang="en-US" dirty="0" err="1"/>
              <a:t>busA</a:t>
            </a:r>
            <a:r>
              <a:rPr lang="en-US" dirty="0"/>
              <a:t> and </a:t>
            </a:r>
            <a:r>
              <a:rPr lang="en-US" dirty="0" err="1"/>
              <a:t>busB</a:t>
            </a:r>
            <a:r>
              <a:rPr lang="en-US" dirty="0"/>
              <a:t> of the register file to the ALU.</a:t>
            </a:r>
          </a:p>
          <a:p>
            <a:r>
              <a:rPr lang="en-US" dirty="0"/>
              <a:t>Finally, we need to connect the output of the ALU to the input bus of the  register file.</a:t>
            </a:r>
          </a:p>
          <a:p>
            <a:r>
              <a:rPr lang="en-US" dirty="0"/>
              <a:t>Conceptually, this is how it works.</a:t>
            </a:r>
          </a:p>
          <a:p>
            <a:r>
              <a:rPr lang="en-US" dirty="0"/>
              <a:t>The instruction bus coming out of the Instruction memory will set the Ra and </a:t>
            </a:r>
            <a:r>
              <a:rPr lang="en-US" dirty="0" err="1"/>
              <a:t>Rb</a:t>
            </a:r>
            <a:r>
              <a:rPr lang="en-US" dirty="0"/>
              <a:t> to the register </a:t>
            </a:r>
            <a:r>
              <a:rPr lang="en-US" dirty="0" err="1"/>
              <a:t>specifiers</a:t>
            </a:r>
            <a:r>
              <a:rPr lang="en-US" dirty="0"/>
              <a:t> </a:t>
            </a:r>
            <a:r>
              <a:rPr lang="en-US" dirty="0" err="1"/>
              <a:t>Rs</a:t>
            </a:r>
            <a:r>
              <a:rPr lang="en-US" dirty="0"/>
              <a:t> and Rt.</a:t>
            </a:r>
          </a:p>
          <a:p>
            <a:r>
              <a:rPr lang="en-US" dirty="0"/>
              <a:t>This causes the register file to put the value of register </a:t>
            </a:r>
            <a:r>
              <a:rPr lang="en-US" dirty="0" err="1"/>
              <a:t>Rs</a:t>
            </a:r>
            <a:r>
              <a:rPr lang="en-US" dirty="0"/>
              <a:t> onto </a:t>
            </a:r>
            <a:r>
              <a:rPr lang="en-US" dirty="0" err="1"/>
              <a:t>busA</a:t>
            </a:r>
            <a:r>
              <a:rPr lang="en-US" dirty="0"/>
              <a:t> and the value of register </a:t>
            </a:r>
            <a:r>
              <a:rPr lang="en-US" dirty="0" err="1"/>
              <a:t>Rt</a:t>
            </a:r>
            <a:r>
              <a:rPr lang="en-US" dirty="0"/>
              <a:t> onto </a:t>
            </a:r>
            <a:r>
              <a:rPr lang="en-US" dirty="0" err="1"/>
              <a:t>busB</a:t>
            </a:r>
            <a:r>
              <a:rPr lang="en-US" dirty="0"/>
              <a:t>, respectively.</a:t>
            </a:r>
          </a:p>
          <a:p>
            <a:r>
              <a:rPr lang="en-US" dirty="0"/>
              <a:t>By setting the </a:t>
            </a:r>
            <a:r>
              <a:rPr lang="en-US" dirty="0" err="1"/>
              <a:t>ALUctr</a:t>
            </a:r>
            <a:r>
              <a:rPr lang="en-US" dirty="0"/>
              <a:t> appropriately, the ALU will perform either the Add and Subtract for us.</a:t>
            </a:r>
          </a:p>
          <a:p>
            <a:r>
              <a:rPr lang="en-US" dirty="0"/>
              <a:t>The result is then fed back to the register file where the register </a:t>
            </a:r>
            <a:r>
              <a:rPr lang="en-US" dirty="0" err="1"/>
              <a:t>specifier</a:t>
            </a:r>
            <a:r>
              <a:rPr lang="en-US" dirty="0"/>
              <a:t> </a:t>
            </a:r>
            <a:r>
              <a:rPr lang="en-US" dirty="0" err="1"/>
              <a:t>Rw</a:t>
            </a:r>
            <a:r>
              <a:rPr lang="en-US" dirty="0"/>
              <a:t> should already be set to the instruction bus’s Rd field.</a:t>
            </a:r>
          </a:p>
          <a:p>
            <a:r>
              <a:rPr lang="en-US" dirty="0"/>
              <a:t>Since the control, which we will design in our next lecture, should have already set the </a:t>
            </a:r>
            <a:r>
              <a:rPr lang="en-US" dirty="0" err="1"/>
              <a:t>RegWr</a:t>
            </a:r>
            <a:r>
              <a:rPr lang="en-US" dirty="0"/>
              <a:t> signal to 1, the result will be written back to the register file at the next clock tick (points to the </a:t>
            </a:r>
            <a:r>
              <a:rPr lang="en-US" dirty="0" err="1"/>
              <a:t>Clk</a:t>
            </a:r>
            <a:r>
              <a:rPr lang="en-US" dirty="0"/>
              <a:t> input).</a:t>
            </a:r>
          </a:p>
          <a:p>
            <a:r>
              <a:rPr lang="en-US" dirty="0"/>
              <a:t>+3 = 42 min. (Y:22)</a:t>
            </a:r>
          </a:p>
        </p:txBody>
      </p:sp>
      <p:sp>
        <p:nvSpPr>
          <p:cNvPr id="47107"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a:t>Remember, we will be using a clocking methodology where all storage elements are clocked by the same clock edge.</a:t>
            </a:r>
          </a:p>
          <a:p>
            <a:r>
              <a:rPr lang="en-US" dirty="0"/>
              <a:t>Consequently, our cycle time will be the sum of:</a:t>
            </a:r>
          </a:p>
          <a:p>
            <a:r>
              <a:rPr lang="en-US" dirty="0"/>
              <a:t>(a) The Clock-to-Q  time of the input registers.</a:t>
            </a:r>
          </a:p>
          <a:p>
            <a:r>
              <a:rPr lang="en-US" dirty="0"/>
              <a:t>(</a:t>
            </a:r>
            <a:r>
              <a:rPr lang="en-US" dirty="0" err="1"/>
              <a:t>b</a:t>
            </a:r>
            <a:r>
              <a:rPr lang="en-US" dirty="0"/>
              <a:t>) The longest delay path through the combinational logic block.</a:t>
            </a:r>
            <a:endParaRPr lang="en-US" dirty="0" smtClean="0"/>
          </a:p>
          <a:p>
            <a:pPr marL="228600" indent="-228600">
              <a:buAutoNum type="alphaLcParenBoth" startAt="3"/>
            </a:pPr>
            <a:r>
              <a:rPr lang="en-US" dirty="0" smtClean="0"/>
              <a:t>The </a:t>
            </a:r>
            <a:r>
              <a:rPr lang="en-US" dirty="0"/>
              <a:t>set up time of the output register.</a:t>
            </a:r>
            <a:endParaRPr lang="en-US" dirty="0" smtClean="0"/>
          </a:p>
          <a:p>
            <a:endParaRPr lang="en-US" dirty="0" smtClean="0"/>
          </a:p>
          <a:p>
            <a:r>
              <a:rPr lang="en-US" dirty="0"/>
              <a:t>+2 = 18 min. (X:58)</a:t>
            </a:r>
          </a:p>
        </p:txBody>
      </p:sp>
      <p:sp>
        <p:nvSpPr>
          <p:cNvPr id="5222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a:t>Let’s take a more quantitative picture of what is happening.</a:t>
            </a:r>
          </a:p>
          <a:p>
            <a:r>
              <a:rPr lang="en-US" dirty="0"/>
              <a:t>At each clock tick, the Program Counter will present its latest value to the Instruction memory after </a:t>
            </a:r>
            <a:r>
              <a:rPr lang="en-US" dirty="0" err="1"/>
              <a:t>Clk</a:t>
            </a:r>
            <a:r>
              <a:rPr lang="en-US" dirty="0"/>
              <a:t>-to-Q time.</a:t>
            </a:r>
          </a:p>
          <a:p>
            <a:r>
              <a:rPr lang="en-US" dirty="0"/>
              <a:t>After a delay of the Instruction Memory Access time, the Opcode, Rd, </a:t>
            </a:r>
            <a:r>
              <a:rPr lang="en-US" dirty="0" err="1"/>
              <a:t>Rs</a:t>
            </a:r>
            <a:r>
              <a:rPr lang="en-US" dirty="0"/>
              <a:t>, </a:t>
            </a:r>
            <a:r>
              <a:rPr lang="en-US" dirty="0" err="1"/>
              <a:t>Rt</a:t>
            </a:r>
            <a:r>
              <a:rPr lang="en-US" dirty="0"/>
              <a:t>, and Function fields will become valid on the instruction bus.</a:t>
            </a:r>
          </a:p>
          <a:p>
            <a:r>
              <a:rPr lang="en-US" dirty="0"/>
              <a:t>Once we have the new instruction, that is the Add or Subtract instruction, on the instruction bus, two things happen in parallel.</a:t>
            </a:r>
          </a:p>
          <a:p>
            <a:r>
              <a:rPr lang="en-US" dirty="0"/>
              <a:t>First of all, the control unit will decode the Opcode and </a:t>
            </a:r>
            <a:r>
              <a:rPr lang="en-US" dirty="0" err="1"/>
              <a:t>Func</a:t>
            </a:r>
            <a:r>
              <a:rPr lang="en-US" dirty="0"/>
              <a:t> field and set the control signals </a:t>
            </a:r>
            <a:r>
              <a:rPr lang="en-US" dirty="0" err="1"/>
              <a:t>ALUctr</a:t>
            </a:r>
            <a:r>
              <a:rPr lang="en-US" dirty="0"/>
              <a:t> and </a:t>
            </a:r>
            <a:r>
              <a:rPr lang="en-US" dirty="0" err="1"/>
              <a:t>RegWr</a:t>
            </a:r>
            <a:r>
              <a:rPr lang="en-US" dirty="0"/>
              <a:t> accordingly.  We will cover</a:t>
            </a:r>
            <a:r>
              <a:rPr lang="en-US" dirty="0" smtClean="0"/>
              <a:t> this</a:t>
            </a:r>
            <a:r>
              <a:rPr lang="en-US" baseline="0" dirty="0" smtClean="0"/>
              <a:t> later</a:t>
            </a:r>
            <a:r>
              <a:rPr lang="en-US" dirty="0" smtClean="0"/>
              <a:t>.</a:t>
            </a:r>
            <a:endParaRPr lang="en-US" dirty="0"/>
          </a:p>
          <a:p>
            <a:r>
              <a:rPr lang="en-US" dirty="0"/>
              <a:t>While this is happening (points to Control Delay), we will also be reading the register file (Register File Access Time).</a:t>
            </a:r>
          </a:p>
          <a:p>
            <a:r>
              <a:rPr lang="en-US" dirty="0"/>
              <a:t>Once the data is valid on </a:t>
            </a:r>
            <a:r>
              <a:rPr lang="en-US" dirty="0" err="1"/>
              <a:t>busA</a:t>
            </a:r>
            <a:r>
              <a:rPr lang="en-US" dirty="0"/>
              <a:t> and </a:t>
            </a:r>
            <a:r>
              <a:rPr lang="en-US" dirty="0" err="1"/>
              <a:t>busB</a:t>
            </a:r>
            <a:r>
              <a:rPr lang="en-US" dirty="0"/>
              <a:t>, the ALU will perform the Add or Subtract operation based on the </a:t>
            </a:r>
            <a:r>
              <a:rPr lang="en-US" dirty="0" err="1"/>
              <a:t>ALUctr</a:t>
            </a:r>
            <a:r>
              <a:rPr lang="en-US" dirty="0"/>
              <a:t> signal.</a:t>
            </a:r>
          </a:p>
          <a:p>
            <a:r>
              <a:rPr lang="en-US" dirty="0"/>
              <a:t>Hopefully, the ALU is fast enough that it will finish the operation (ALU Delay) before the next clock tick.</a:t>
            </a:r>
          </a:p>
          <a:p>
            <a:r>
              <a:rPr lang="en-US" dirty="0"/>
              <a:t>At the next clock tick, the output of the ALU will be written into the register file because the </a:t>
            </a:r>
            <a:r>
              <a:rPr lang="en-US" dirty="0" err="1"/>
              <a:t>RegWr</a:t>
            </a:r>
            <a:r>
              <a:rPr lang="en-US" dirty="0"/>
              <a:t> signal will be equal to 1.</a:t>
            </a:r>
          </a:p>
          <a:p>
            <a:endParaRPr lang="en-US" dirty="0"/>
          </a:p>
          <a:p>
            <a:r>
              <a:rPr lang="en-US" dirty="0"/>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a:t>Let’s take a more quantitative picture of what is happening.</a:t>
            </a:r>
          </a:p>
          <a:p>
            <a:r>
              <a:rPr lang="en-US" dirty="0"/>
              <a:t>At each clock tick, the Program Counter will present its latest value to the Instruction memory after </a:t>
            </a:r>
            <a:r>
              <a:rPr lang="en-US" dirty="0" err="1"/>
              <a:t>Clk</a:t>
            </a:r>
            <a:r>
              <a:rPr lang="en-US" dirty="0"/>
              <a:t>-to-Q time.</a:t>
            </a:r>
          </a:p>
          <a:p>
            <a:r>
              <a:rPr lang="en-US" dirty="0"/>
              <a:t>After a delay of the Instruction Memory Access time, the Opcode, Rd, </a:t>
            </a:r>
            <a:r>
              <a:rPr lang="en-US" dirty="0" err="1"/>
              <a:t>Rs</a:t>
            </a:r>
            <a:r>
              <a:rPr lang="en-US" dirty="0"/>
              <a:t>, </a:t>
            </a:r>
            <a:r>
              <a:rPr lang="en-US" dirty="0" err="1"/>
              <a:t>Rt</a:t>
            </a:r>
            <a:r>
              <a:rPr lang="en-US" dirty="0"/>
              <a:t>, and Function fields will become valid on the instruction bus.</a:t>
            </a:r>
          </a:p>
          <a:p>
            <a:r>
              <a:rPr lang="en-US" dirty="0"/>
              <a:t>Once we have the new instruction, that is the Add or Subtract instruction, on the instruction bus, two things happen in parallel.</a:t>
            </a:r>
          </a:p>
          <a:p>
            <a:r>
              <a:rPr lang="en-US" dirty="0"/>
              <a:t>First of all, the control unit will decode the Opcode and </a:t>
            </a:r>
            <a:r>
              <a:rPr lang="en-US" dirty="0" err="1"/>
              <a:t>Func</a:t>
            </a:r>
            <a:r>
              <a:rPr lang="en-US" dirty="0"/>
              <a:t> field and set the control signals </a:t>
            </a:r>
            <a:r>
              <a:rPr lang="en-US" dirty="0" err="1"/>
              <a:t>ALUctr</a:t>
            </a:r>
            <a:r>
              <a:rPr lang="en-US" dirty="0"/>
              <a:t> and </a:t>
            </a:r>
            <a:r>
              <a:rPr lang="en-US" dirty="0" err="1"/>
              <a:t>RegWr</a:t>
            </a:r>
            <a:r>
              <a:rPr lang="en-US" dirty="0"/>
              <a:t> accordingly.  We will cover</a:t>
            </a:r>
            <a:r>
              <a:rPr lang="en-US" dirty="0" smtClean="0"/>
              <a:t> this</a:t>
            </a:r>
            <a:r>
              <a:rPr lang="en-US" baseline="0" dirty="0" smtClean="0"/>
              <a:t> later</a:t>
            </a:r>
            <a:r>
              <a:rPr lang="en-US" dirty="0" smtClean="0"/>
              <a:t>.</a:t>
            </a:r>
            <a:endParaRPr lang="en-US" dirty="0"/>
          </a:p>
          <a:p>
            <a:r>
              <a:rPr lang="en-US" dirty="0"/>
              <a:t>While this is happening (points to Control Delay), we will also be reading the register file (Register File Access Time).</a:t>
            </a:r>
          </a:p>
          <a:p>
            <a:r>
              <a:rPr lang="en-US" dirty="0"/>
              <a:t>Once the data is valid on </a:t>
            </a:r>
            <a:r>
              <a:rPr lang="en-US" dirty="0" err="1"/>
              <a:t>busA</a:t>
            </a:r>
            <a:r>
              <a:rPr lang="en-US" dirty="0"/>
              <a:t> and </a:t>
            </a:r>
            <a:r>
              <a:rPr lang="en-US" dirty="0" err="1"/>
              <a:t>busB</a:t>
            </a:r>
            <a:r>
              <a:rPr lang="en-US" dirty="0"/>
              <a:t>, the ALU will perform the Add or Subtract operation based on the </a:t>
            </a:r>
            <a:r>
              <a:rPr lang="en-US" dirty="0" err="1"/>
              <a:t>ALUctr</a:t>
            </a:r>
            <a:r>
              <a:rPr lang="en-US" dirty="0"/>
              <a:t> signal.</a:t>
            </a:r>
          </a:p>
          <a:p>
            <a:r>
              <a:rPr lang="en-US" dirty="0"/>
              <a:t>Hopefully, the ALU is fast enough that it will finish the operation (ALU Delay) before the next clock tick.</a:t>
            </a:r>
          </a:p>
          <a:p>
            <a:r>
              <a:rPr lang="en-US" dirty="0"/>
              <a:t>At the next clock tick, the output of the ALU will be written into the register file because the </a:t>
            </a:r>
            <a:r>
              <a:rPr lang="en-US" dirty="0" err="1"/>
              <a:t>RegWr</a:t>
            </a:r>
            <a:r>
              <a:rPr lang="en-US" dirty="0"/>
              <a:t> signal will be equal to 1.</a:t>
            </a:r>
          </a:p>
          <a:p>
            <a:endParaRPr lang="en-US" dirty="0"/>
          </a:p>
          <a:p>
            <a:r>
              <a:rPr lang="en-US" dirty="0"/>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a:t>Here is the </a:t>
            </a:r>
            <a:r>
              <a:rPr lang="en-US" dirty="0" err="1"/>
              <a:t>datapath</a:t>
            </a:r>
            <a:r>
              <a:rPr lang="en-US" dirty="0"/>
              <a:t> for the Or immediate instructions.</a:t>
            </a:r>
          </a:p>
          <a:p>
            <a:r>
              <a:rPr lang="en-US" dirty="0"/>
              <a:t>We cannot use the Rd field here (</a:t>
            </a:r>
            <a:r>
              <a:rPr lang="en-US" dirty="0" err="1"/>
              <a:t>Rw</a:t>
            </a:r>
            <a:r>
              <a:rPr lang="en-US" dirty="0"/>
              <a:t>) because in this instruction format, we don’t have a Rd field. The Rd field in the R-type is used here as part of the immediate field.</a:t>
            </a:r>
          </a:p>
          <a:p>
            <a:r>
              <a:rPr lang="en-US" dirty="0"/>
              <a:t>For this instruction type, </a:t>
            </a:r>
            <a:r>
              <a:rPr lang="en-US" dirty="0" err="1"/>
              <a:t>Rw</a:t>
            </a:r>
            <a:r>
              <a:rPr lang="en-US" dirty="0"/>
              <a:t> input of the register file, that is the address of the register to be written, comes from the </a:t>
            </a:r>
            <a:r>
              <a:rPr lang="en-US" dirty="0" err="1"/>
              <a:t>Rt</a:t>
            </a:r>
            <a:r>
              <a:rPr lang="en-US" dirty="0"/>
              <a:t> field of the instruction.</a:t>
            </a:r>
          </a:p>
          <a:p>
            <a:r>
              <a:rPr lang="en-US" dirty="0" smtClean="0"/>
              <a:t>Recall </a:t>
            </a:r>
            <a:r>
              <a:rPr lang="en-US" dirty="0"/>
              <a:t>from earlier slide that for R-type instruction, the </a:t>
            </a:r>
            <a:r>
              <a:rPr lang="en-US" dirty="0" err="1"/>
              <a:t>Rw</a:t>
            </a:r>
            <a:r>
              <a:rPr lang="en-US" dirty="0"/>
              <a:t> comes from the Rd field.</a:t>
            </a:r>
          </a:p>
          <a:p>
            <a:r>
              <a:rPr lang="en-US" dirty="0"/>
              <a:t>That’s why we need a MUX here to put Rd onto </a:t>
            </a:r>
            <a:r>
              <a:rPr lang="en-US" dirty="0" err="1"/>
              <a:t>Rw</a:t>
            </a:r>
            <a:r>
              <a:rPr lang="en-US" dirty="0"/>
              <a:t> for R-type instructions and to put </a:t>
            </a:r>
            <a:r>
              <a:rPr lang="en-US" dirty="0" err="1"/>
              <a:t>Rt</a:t>
            </a:r>
            <a:r>
              <a:rPr lang="en-US" dirty="0"/>
              <a:t> onto </a:t>
            </a:r>
            <a:r>
              <a:rPr lang="en-US" dirty="0" err="1"/>
              <a:t>Rw</a:t>
            </a:r>
            <a:r>
              <a:rPr lang="en-US" dirty="0"/>
              <a:t> for the I-type instruction.</a:t>
            </a:r>
          </a:p>
          <a:p>
            <a:r>
              <a:rPr lang="en-US" dirty="0"/>
              <a:t>Since the second operation of this instruction will be the immediate field zero extended to 32 bits, we also need a MUX here to block off bus B from the register file.</a:t>
            </a:r>
            <a:endParaRPr lang="en-US" dirty="0" smtClean="0"/>
          </a:p>
          <a:p>
            <a:r>
              <a:rPr lang="en-US" dirty="0" smtClean="0"/>
              <a:t>[Next slide]</a:t>
            </a:r>
          </a:p>
          <a:p>
            <a:r>
              <a:rPr lang="en-US" dirty="0" smtClean="0"/>
              <a:t>+</a:t>
            </a:r>
            <a:r>
              <a:rPr lang="en-US" dirty="0"/>
              <a:t>3 = 50 min. (Y:30)</a:t>
            </a:r>
          </a:p>
        </p:txBody>
      </p:sp>
      <p:sp>
        <p:nvSpPr>
          <p:cNvPr id="56323"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smtClean="0"/>
              <a:t>Since </a:t>
            </a:r>
            <a:r>
              <a:rPr lang="en-US" dirty="0"/>
              <a:t>bus B is blocked off by the MUX, the value on bus B is don’t care. Therefore we do not have to worry about what ends up on  the register file’s </a:t>
            </a:r>
            <a:r>
              <a:rPr lang="en-US" dirty="0" err="1"/>
              <a:t>Rb</a:t>
            </a:r>
            <a:r>
              <a:rPr lang="en-US" dirty="0"/>
              <a:t> register </a:t>
            </a:r>
            <a:r>
              <a:rPr lang="en-US" dirty="0" err="1"/>
              <a:t>specifier</a:t>
            </a:r>
            <a:r>
              <a:rPr lang="en-US" dirty="0"/>
              <a:t>.</a:t>
            </a:r>
          </a:p>
          <a:p>
            <a:r>
              <a:rPr lang="en-US" dirty="0"/>
              <a:t>To keep things simple, we may just as well keep it the same as the R-type instruction and put the </a:t>
            </a:r>
            <a:r>
              <a:rPr lang="en-US" dirty="0" err="1"/>
              <a:t>Rt</a:t>
            </a:r>
            <a:r>
              <a:rPr lang="en-US" dirty="0"/>
              <a:t> field here.</a:t>
            </a:r>
          </a:p>
          <a:p>
            <a:r>
              <a:rPr lang="en-US" dirty="0"/>
              <a:t>So to summarize, this is how this </a:t>
            </a:r>
            <a:r>
              <a:rPr lang="en-US" dirty="0" err="1"/>
              <a:t>datapath</a:t>
            </a:r>
            <a:r>
              <a:rPr lang="en-US" dirty="0"/>
              <a:t> works.  With </a:t>
            </a:r>
            <a:r>
              <a:rPr lang="en-US" dirty="0" err="1"/>
              <a:t>Rs</a:t>
            </a:r>
            <a:r>
              <a:rPr lang="en-US" dirty="0"/>
              <a:t> on Register File’s Ra input, bus A will get the value of </a:t>
            </a:r>
            <a:r>
              <a:rPr lang="en-US" dirty="0" err="1"/>
              <a:t>Rs</a:t>
            </a:r>
            <a:r>
              <a:rPr lang="en-US" dirty="0"/>
              <a:t> as the first ALU operand.</a:t>
            </a:r>
          </a:p>
          <a:p>
            <a:r>
              <a:rPr lang="en-US" dirty="0"/>
              <a:t>The second operand will come from the immediate field of the instruction.</a:t>
            </a:r>
          </a:p>
          <a:p>
            <a:r>
              <a:rPr lang="en-US" dirty="0"/>
              <a:t>Once the ALU complete the OR operation, the result will be written into the register specified by the instruction’s </a:t>
            </a:r>
            <a:r>
              <a:rPr lang="en-US" dirty="0" err="1"/>
              <a:t>Rt</a:t>
            </a:r>
            <a:r>
              <a:rPr lang="en-US" dirty="0"/>
              <a:t> field.</a:t>
            </a:r>
          </a:p>
          <a:p>
            <a:endParaRPr lang="en-US" dirty="0"/>
          </a:p>
          <a:p>
            <a:r>
              <a:rPr lang="en-US" dirty="0"/>
              <a:t>+3 = 50 min. (Y:30)</a:t>
            </a:r>
          </a:p>
        </p:txBody>
      </p:sp>
      <p:sp>
        <p:nvSpPr>
          <p:cNvPr id="58371"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bwMode="auto">
          <a:xfrm>
            <a:off x="515939" y="4341813"/>
            <a:ext cx="5910262" cy="4116387"/>
          </a:xfrm>
          <a:noFill/>
        </p:spPr>
        <p:txBody>
          <a:bodyPr wrap="square" lIns="90475" tIns="44444" rIns="90475" bIns="44444" numCol="1" anchor="t" anchorCtr="0" compatLnSpc="1">
            <a:prstTxWarp prst="textNoShape">
              <a:avLst/>
            </a:prstTxWarp>
          </a:bodyPr>
          <a:lstStyle/>
          <a:p>
            <a:pPr eaLnBrk="1" hangingPunct="1">
              <a:spcBef>
                <a:spcPct val="0"/>
              </a:spcBef>
            </a:pPr>
            <a:endParaRPr lang="en-US"/>
          </a:p>
        </p:txBody>
      </p:sp>
      <p:sp>
        <p:nvSpPr>
          <p:cNvPr id="22531" name="Rectangle 3"/>
          <p:cNvSpPr>
            <a:spLocks noGrp="1" noRot="1" noChangeAspect="1" noChangeArrowheads="1"/>
          </p:cNvSpPr>
          <p:nvPr>
            <p:ph type="sldImg"/>
          </p:nvPr>
        </p:nvSpPr>
        <p:spPr bwMode="auto">
          <a:xfrm>
            <a:off x="1158875" y="585788"/>
            <a:ext cx="4552950" cy="3416300"/>
          </a:xfrm>
          <a:noFill/>
          <a:ln>
            <a:solidFill>
              <a:srgbClr val="000000"/>
            </a:solidFill>
            <a:miter lim="800000"/>
            <a:headEnd/>
            <a:tailEn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a:t>Once again we cannot use the instruction’s Rd field for the Register File’s </a:t>
            </a:r>
            <a:r>
              <a:rPr lang="en-US" dirty="0" err="1"/>
              <a:t>Rw</a:t>
            </a:r>
            <a:r>
              <a:rPr lang="en-US" dirty="0"/>
              <a:t> input because load is a I-type instruction and there is no such thing as the Rd field in the I format.</a:t>
            </a:r>
          </a:p>
          <a:p>
            <a:r>
              <a:rPr lang="en-US" dirty="0"/>
              <a:t>So instead of Rd, the </a:t>
            </a:r>
            <a:r>
              <a:rPr lang="en-US" dirty="0" err="1"/>
              <a:t>Rt</a:t>
            </a:r>
            <a:r>
              <a:rPr lang="en-US" dirty="0"/>
              <a:t> field is used to specify the destination register through this two to  one multiplexor.</a:t>
            </a:r>
          </a:p>
          <a:p>
            <a:r>
              <a:rPr lang="en-US" dirty="0"/>
              <a:t>The first operand of the ALU comes from </a:t>
            </a:r>
            <a:r>
              <a:rPr lang="en-US" dirty="0" err="1"/>
              <a:t>busA</a:t>
            </a:r>
            <a:r>
              <a:rPr lang="en-US" dirty="0"/>
              <a:t> of the register file which contains the value of Register </a:t>
            </a:r>
            <a:r>
              <a:rPr lang="en-US" dirty="0" err="1"/>
              <a:t>Rs</a:t>
            </a:r>
            <a:r>
              <a:rPr lang="en-US" dirty="0"/>
              <a:t> (points to the Ra input of the register file).</a:t>
            </a:r>
          </a:p>
          <a:p>
            <a:r>
              <a:rPr lang="en-US" dirty="0"/>
              <a:t>The second operand, on the other hand, comes from the immediate field of the instruction.</a:t>
            </a:r>
          </a:p>
          <a:p>
            <a:r>
              <a:rPr lang="en-US" dirty="0"/>
              <a:t>Instead of using the Zero Extender I used in </a:t>
            </a:r>
            <a:r>
              <a:rPr lang="en-US" dirty="0" err="1"/>
              <a:t>datapath</a:t>
            </a:r>
            <a:r>
              <a:rPr lang="en-US" dirty="0"/>
              <a:t> for the or immediate </a:t>
            </a:r>
            <a:r>
              <a:rPr lang="en-US" dirty="0" err="1"/>
              <a:t>datapath</a:t>
            </a:r>
            <a:r>
              <a:rPr lang="en-US" dirty="0"/>
              <a:t>, I have to use a more general purpose Extender that can do both Sign Extend and Zero Extend.</a:t>
            </a:r>
            <a:endParaRPr lang="en-US" dirty="0" smtClean="0"/>
          </a:p>
          <a:p>
            <a:r>
              <a:rPr lang="en-US" dirty="0" smtClean="0"/>
              <a:t>[Next</a:t>
            </a:r>
            <a:r>
              <a:rPr lang="en-US" baseline="0" dirty="0" smtClean="0"/>
              <a:t> slide]</a:t>
            </a:r>
            <a:endParaRPr lang="en-US" dirty="0" smtClean="0"/>
          </a:p>
          <a:p>
            <a:r>
              <a:rPr lang="en-US" dirty="0"/>
              <a:t>+3 = 60 min. (Y:40)</a:t>
            </a:r>
          </a:p>
        </p:txBody>
      </p:sp>
      <p:sp>
        <p:nvSpPr>
          <p:cNvPr id="60419"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dirty="0" smtClean="0"/>
              <a:t>The </a:t>
            </a:r>
            <a:r>
              <a:rPr lang="en-US" dirty="0"/>
              <a:t>ALU then adds these two operands together to form the memory address.</a:t>
            </a:r>
          </a:p>
          <a:p>
            <a:r>
              <a:rPr lang="en-US" dirty="0"/>
              <a:t>Consequently, the output of the ALU has to go to two places:</a:t>
            </a:r>
          </a:p>
          <a:p>
            <a:r>
              <a:rPr lang="en-US" dirty="0"/>
              <a:t>(a) First the address input of the data memory.</a:t>
            </a:r>
          </a:p>
          <a:p>
            <a:r>
              <a:rPr lang="en-US" dirty="0"/>
              <a:t>(</a:t>
            </a:r>
            <a:r>
              <a:rPr lang="en-US" dirty="0" err="1"/>
              <a:t>b</a:t>
            </a:r>
            <a:r>
              <a:rPr lang="en-US" dirty="0"/>
              <a:t>) And secondly, also to the input of this two-to-one multiplexer.</a:t>
            </a:r>
          </a:p>
          <a:p>
            <a:r>
              <a:rPr lang="en-US" dirty="0"/>
              <a:t>The other input of this multiplexer comes from the output of the data memory so we can place the output of the data memory onto the register file’s input bus for the load instruction.</a:t>
            </a:r>
          </a:p>
          <a:p>
            <a:r>
              <a:rPr lang="en-US" dirty="0"/>
              <a:t>For Add, Subtract, and the Or immediate instructions, the output of the ALU will be selected to be placed on the input bus of the register file.</a:t>
            </a:r>
          </a:p>
          <a:p>
            <a:r>
              <a:rPr lang="en-US" dirty="0"/>
              <a:t>In either case, the control signal </a:t>
            </a:r>
            <a:r>
              <a:rPr lang="en-US" dirty="0" err="1"/>
              <a:t>RegWr</a:t>
            </a:r>
            <a:r>
              <a:rPr lang="en-US" dirty="0"/>
              <a:t> should be asserted so the register file will be written at the end of the cycle.</a:t>
            </a:r>
          </a:p>
          <a:p>
            <a:endParaRPr lang="en-US" dirty="0"/>
          </a:p>
          <a:p>
            <a:r>
              <a:rPr lang="en-US" dirty="0"/>
              <a:t>+3 = 60 min. (Y:40)</a:t>
            </a:r>
          </a:p>
        </p:txBody>
      </p:sp>
      <p:sp>
        <p:nvSpPr>
          <p:cNvPr id="6246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OK, let’s get on with today’s lecture by looking at the simple add instruction.</a:t>
            </a:r>
          </a:p>
          <a:p>
            <a:r>
              <a:rPr lang="en-US"/>
              <a:t>In terms of Register Transfer Language, this is what the Add instruction need to do.</a:t>
            </a:r>
          </a:p>
          <a:p>
            <a:r>
              <a:rPr lang="en-US"/>
              <a:t>First, you need to fetch the instruction from Memory.</a:t>
            </a:r>
          </a:p>
          <a:p>
            <a:r>
              <a:rPr lang="en-US"/>
              <a:t>Then you perform the actual add operation.  More specifically:</a:t>
            </a:r>
          </a:p>
          <a:p>
            <a:r>
              <a:rPr lang="en-US"/>
              <a:t>(a) You add the contents of the register specified by the Rs and Rt fields of the instruction.</a:t>
            </a:r>
          </a:p>
          <a:p>
            <a:r>
              <a:rPr lang="en-US"/>
              <a:t>(b) Then you write the results to the register specified by the Rd field.</a:t>
            </a:r>
          </a:p>
          <a:p>
            <a:r>
              <a:rPr lang="en-US"/>
              <a:t>And finally, you need to update the program counter to point to the next instruction.</a:t>
            </a:r>
          </a:p>
          <a:p>
            <a:r>
              <a:rPr lang="en-US"/>
              <a:t>Now, let’s take a detail look at the datapath during various phase of this instruction.</a:t>
            </a:r>
          </a:p>
          <a:p>
            <a:endParaRPr lang="en-US"/>
          </a:p>
          <a:p>
            <a:r>
              <a:rPr lang="en-US"/>
              <a:t>+2 = 10 min. (X:50)</a:t>
            </a:r>
          </a:p>
        </p:txBody>
      </p:sp>
      <p:sp>
        <p:nvSpPr>
          <p:cNvPr id="6451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endParaRPr lang="en-US"/>
          </a:p>
        </p:txBody>
      </p:sp>
      <p:sp>
        <p:nvSpPr>
          <p:cNvPr id="6656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dirty="0"/>
              <a:t>This picture shows the activities at the main </a:t>
            </a:r>
            <a:r>
              <a:rPr lang="en-US" dirty="0" err="1"/>
              <a:t>datapath</a:t>
            </a:r>
            <a:r>
              <a:rPr lang="en-US" dirty="0"/>
              <a:t> during the execution of the Add or Subtract instructions.  </a:t>
            </a:r>
          </a:p>
          <a:p>
            <a:r>
              <a:rPr lang="en-US" dirty="0"/>
              <a:t>The active parts of the </a:t>
            </a:r>
            <a:r>
              <a:rPr lang="en-US" dirty="0" err="1"/>
              <a:t>datapath</a:t>
            </a:r>
            <a:r>
              <a:rPr lang="en-US" dirty="0"/>
              <a:t> are shown in different color as well as thicker lines.</a:t>
            </a:r>
          </a:p>
          <a:p>
            <a:r>
              <a:rPr lang="en-US" dirty="0"/>
              <a:t>First of all, the </a:t>
            </a:r>
            <a:r>
              <a:rPr lang="en-US" dirty="0" err="1"/>
              <a:t>Rs</a:t>
            </a:r>
            <a:r>
              <a:rPr lang="en-US" dirty="0"/>
              <a:t> and </a:t>
            </a:r>
            <a:r>
              <a:rPr lang="en-US" dirty="0" err="1"/>
              <a:t>Rt</a:t>
            </a:r>
            <a:r>
              <a:rPr lang="en-US" dirty="0"/>
              <a:t> of the instructions are fed to the Ra and </a:t>
            </a:r>
            <a:r>
              <a:rPr lang="en-US" dirty="0" err="1"/>
              <a:t>Rb</a:t>
            </a:r>
            <a:r>
              <a:rPr lang="en-US" dirty="0"/>
              <a:t> address ports of the register file and cause the contents of registers specified by the </a:t>
            </a:r>
            <a:r>
              <a:rPr lang="en-US" dirty="0" err="1"/>
              <a:t>Rs</a:t>
            </a:r>
            <a:r>
              <a:rPr lang="en-US" dirty="0"/>
              <a:t> and </a:t>
            </a:r>
            <a:r>
              <a:rPr lang="en-US" dirty="0" err="1"/>
              <a:t>Rt</a:t>
            </a:r>
            <a:r>
              <a:rPr lang="en-US" dirty="0"/>
              <a:t> fields to be placed on </a:t>
            </a:r>
            <a:r>
              <a:rPr lang="en-US" dirty="0" err="1"/>
              <a:t>busA</a:t>
            </a:r>
            <a:r>
              <a:rPr lang="en-US" dirty="0"/>
              <a:t> and </a:t>
            </a:r>
            <a:r>
              <a:rPr lang="en-US" dirty="0" err="1"/>
              <a:t>busB</a:t>
            </a:r>
            <a:r>
              <a:rPr lang="en-US" dirty="0"/>
              <a:t>, respectively.</a:t>
            </a:r>
          </a:p>
          <a:p>
            <a:r>
              <a:rPr lang="en-US" dirty="0"/>
              <a:t>With the </a:t>
            </a:r>
            <a:r>
              <a:rPr lang="en-US" dirty="0" err="1"/>
              <a:t>ALUctr</a:t>
            </a:r>
            <a:r>
              <a:rPr lang="en-US" dirty="0"/>
              <a:t> signals set to either Add or Subtract, the ALU will perform the proper operation and with </a:t>
            </a:r>
            <a:r>
              <a:rPr lang="en-US" dirty="0" err="1"/>
              <a:t>MemtoReg</a:t>
            </a:r>
            <a:r>
              <a:rPr lang="en-US" dirty="0"/>
              <a:t> set to 0, the ALU output will be placed onto </a:t>
            </a:r>
            <a:r>
              <a:rPr lang="en-US" dirty="0" err="1"/>
              <a:t>busW</a:t>
            </a:r>
            <a:r>
              <a:rPr lang="en-US" dirty="0"/>
              <a:t>.</a:t>
            </a:r>
          </a:p>
          <a:p>
            <a:r>
              <a:rPr lang="en-US" dirty="0"/>
              <a:t>The control we are going to design will also set </a:t>
            </a:r>
            <a:r>
              <a:rPr lang="en-US" dirty="0" err="1"/>
              <a:t>RegWr</a:t>
            </a:r>
            <a:r>
              <a:rPr lang="en-US" dirty="0"/>
              <a:t> to 1 so that the result will be written to the register file at the end of the cycle.</a:t>
            </a:r>
          </a:p>
          <a:p>
            <a:r>
              <a:rPr lang="en-US" dirty="0"/>
              <a:t>Notice that </a:t>
            </a:r>
            <a:r>
              <a:rPr lang="en-US" dirty="0" err="1"/>
              <a:t>ExtOp</a:t>
            </a:r>
            <a:r>
              <a:rPr lang="en-US" dirty="0"/>
              <a:t> is don’t care because the Extender in this case can either do a </a:t>
            </a:r>
            <a:r>
              <a:rPr lang="en-US" dirty="0" err="1"/>
              <a:t>SignExt</a:t>
            </a:r>
            <a:r>
              <a:rPr lang="en-US" dirty="0"/>
              <a:t> or </a:t>
            </a:r>
            <a:r>
              <a:rPr lang="en-US" dirty="0" err="1"/>
              <a:t>ZeroExt</a:t>
            </a:r>
            <a:r>
              <a:rPr lang="en-US" dirty="0"/>
              <a:t>.  We DON’T care because </a:t>
            </a:r>
            <a:r>
              <a:rPr lang="en-US" dirty="0" err="1"/>
              <a:t>ALUSrc</a:t>
            </a:r>
            <a:r>
              <a:rPr lang="en-US" dirty="0"/>
              <a:t> will be equal to 0--we are using </a:t>
            </a:r>
            <a:r>
              <a:rPr lang="en-US" dirty="0" err="1"/>
              <a:t>busB</a:t>
            </a:r>
            <a:r>
              <a:rPr lang="en-US" dirty="0"/>
              <a:t>.</a:t>
            </a:r>
          </a:p>
          <a:p>
            <a:r>
              <a:rPr lang="en-US" dirty="0"/>
              <a:t>The other control signals we need to worry about </a:t>
            </a:r>
            <a:r>
              <a:rPr lang="en-US" dirty="0" err="1" smtClean="0"/>
              <a:t>are:MemWr</a:t>
            </a:r>
            <a:r>
              <a:rPr lang="en-US" dirty="0" smtClean="0"/>
              <a:t> </a:t>
            </a:r>
            <a:r>
              <a:rPr lang="en-US" dirty="0"/>
              <a:t>has to be set to zero because we do not want to  write the memory. </a:t>
            </a:r>
            <a:endParaRPr lang="en-US" dirty="0" smtClean="0"/>
          </a:p>
          <a:p>
            <a:pPr marL="228600" indent="-228600">
              <a:buAutoNum type="alphaLcParenBoth"/>
            </a:pPr>
            <a:endParaRPr lang="en-US" dirty="0" smtClean="0"/>
          </a:p>
          <a:p>
            <a:r>
              <a:rPr lang="en-US" dirty="0"/>
              <a:t>+3 = 15 min. (X:55)</a:t>
            </a:r>
          </a:p>
        </p:txBody>
      </p:sp>
      <p:sp>
        <p:nvSpPr>
          <p:cNvPr id="6861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dirty="0"/>
              <a:t>This picture shows the control signals setting for the Instruction Fetch Unit at the end of the Add or Subtract instruction.</a:t>
            </a:r>
            <a:endParaRPr lang="en-US" dirty="0" smtClean="0"/>
          </a:p>
          <a:p>
            <a:r>
              <a:rPr lang="en-US" dirty="0" smtClean="0"/>
              <a:t>Branch signal is set </a:t>
            </a:r>
            <a:r>
              <a:rPr lang="en-US" dirty="0"/>
              <a:t>to 0.</a:t>
            </a:r>
          </a:p>
          <a:p>
            <a:r>
              <a:rPr lang="en-US" dirty="0"/>
              <a:t>Consequently, the output of the first adder, which implements PC plus 1, is selected through the two 2-to-1 </a:t>
            </a:r>
            <a:r>
              <a:rPr lang="en-US" dirty="0" err="1"/>
              <a:t>mux</a:t>
            </a:r>
            <a:r>
              <a:rPr lang="en-US" dirty="0"/>
              <a:t> and got placed into the input of the Program Counter register.</a:t>
            </a:r>
          </a:p>
          <a:p>
            <a:r>
              <a:rPr lang="en-US" dirty="0"/>
              <a:t>The Program Counter is updated to this new value at the next clock tick.</a:t>
            </a:r>
          </a:p>
          <a:p>
            <a:r>
              <a:rPr lang="en-US" dirty="0"/>
              <a:t>Notice that the Program Counter is updated at every cycle.  Therefore it does not have a Write Enable signal to control the write.</a:t>
            </a:r>
          </a:p>
          <a:p>
            <a:r>
              <a:rPr lang="en-US" dirty="0"/>
              <a:t>Also, this picture is the same for or all instructions other than </a:t>
            </a:r>
            <a:r>
              <a:rPr lang="en-US" dirty="0" smtClean="0"/>
              <a:t>Branch.</a:t>
            </a:r>
            <a:endParaRPr lang="en-US" dirty="0"/>
          </a:p>
          <a:p>
            <a:r>
              <a:rPr lang="en-US" dirty="0"/>
              <a:t>Therefore I will only show this picture again for the Branch</a:t>
            </a:r>
            <a:r>
              <a:rPr lang="en-US" dirty="0" smtClean="0"/>
              <a:t> instruction </a:t>
            </a:r>
            <a:r>
              <a:rPr lang="en-US" dirty="0"/>
              <a:t>and will not  repeat this for all other instructions.</a:t>
            </a:r>
          </a:p>
          <a:p>
            <a:endParaRPr lang="en-US" dirty="0"/>
          </a:p>
          <a:p>
            <a:r>
              <a:rPr lang="en-US" dirty="0"/>
              <a:t>+2 = 17 min. (X:57)</a:t>
            </a:r>
          </a:p>
        </p:txBody>
      </p:sp>
      <p:sp>
        <p:nvSpPr>
          <p:cNvPr id="7065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dirty="0"/>
              <a:t>Now let’s look at the control signals setting for the Or immediate instruction.</a:t>
            </a:r>
          </a:p>
          <a:p>
            <a:r>
              <a:rPr lang="en-US" dirty="0"/>
              <a:t>The OR immediate instruction OR the content of the register specified by the </a:t>
            </a:r>
            <a:r>
              <a:rPr lang="en-US" dirty="0" err="1"/>
              <a:t>Rs</a:t>
            </a:r>
            <a:r>
              <a:rPr lang="en-US" dirty="0"/>
              <a:t> field to the Zero Extended Immediate field and write the result to the register specified in Rt.</a:t>
            </a:r>
          </a:p>
          <a:p>
            <a:r>
              <a:rPr lang="en-US" dirty="0"/>
              <a:t>This is how it works in the </a:t>
            </a:r>
            <a:r>
              <a:rPr lang="en-US" dirty="0" err="1"/>
              <a:t>datapath</a:t>
            </a:r>
            <a:r>
              <a:rPr lang="en-US" dirty="0"/>
              <a:t>.  The </a:t>
            </a:r>
            <a:r>
              <a:rPr lang="en-US" dirty="0" err="1"/>
              <a:t>Rs</a:t>
            </a:r>
            <a:r>
              <a:rPr lang="en-US" dirty="0"/>
              <a:t> field is fed to the Ra address port to cause the contents of register </a:t>
            </a:r>
            <a:r>
              <a:rPr lang="en-US" dirty="0" err="1"/>
              <a:t>Rs</a:t>
            </a:r>
            <a:r>
              <a:rPr lang="en-US" dirty="0"/>
              <a:t> to be placed on </a:t>
            </a:r>
            <a:r>
              <a:rPr lang="en-US" dirty="0" err="1"/>
              <a:t>busA</a:t>
            </a:r>
            <a:r>
              <a:rPr lang="en-US" dirty="0"/>
              <a:t>.</a:t>
            </a:r>
          </a:p>
          <a:p>
            <a:r>
              <a:rPr lang="en-US" dirty="0"/>
              <a:t>The other operand for the ALU will come from the immediate field.  In order to do this, the controller need to set </a:t>
            </a:r>
            <a:r>
              <a:rPr lang="en-US" dirty="0" err="1"/>
              <a:t>ExtOp</a:t>
            </a:r>
            <a:r>
              <a:rPr lang="en-US" dirty="0"/>
              <a:t> to 0 to instruct the extender to perform a Zero Extend operation.</a:t>
            </a:r>
          </a:p>
          <a:p>
            <a:r>
              <a:rPr lang="en-US" dirty="0"/>
              <a:t>Furthermore, </a:t>
            </a:r>
            <a:r>
              <a:rPr lang="en-US" dirty="0" err="1"/>
              <a:t>ALUSrc</a:t>
            </a:r>
            <a:r>
              <a:rPr lang="en-US" dirty="0"/>
              <a:t> must set to 1 such that the MUX will block off bus B from the register file and send the zero extended version of the immediate field to the ALU.</a:t>
            </a:r>
          </a:p>
          <a:p>
            <a:r>
              <a:rPr lang="en-US" dirty="0"/>
              <a:t>Of course, the </a:t>
            </a:r>
            <a:r>
              <a:rPr lang="en-US" dirty="0" err="1"/>
              <a:t>ALUctr</a:t>
            </a:r>
            <a:r>
              <a:rPr lang="en-US" dirty="0"/>
              <a:t> has to be set to OR so the ALU can perform an OR operation.</a:t>
            </a:r>
          </a:p>
          <a:p>
            <a:r>
              <a:rPr lang="en-US" dirty="0"/>
              <a:t>The rest of the control signals</a:t>
            </a:r>
            <a:r>
              <a:rPr lang="en-US" dirty="0" smtClean="0"/>
              <a:t> (</a:t>
            </a:r>
            <a:r>
              <a:rPr lang="en-US" dirty="0" err="1" smtClean="0"/>
              <a:t>MemWr</a:t>
            </a:r>
            <a:r>
              <a:rPr lang="en-US" dirty="0" smtClean="0"/>
              <a:t>, </a:t>
            </a:r>
            <a:r>
              <a:rPr lang="en-US" dirty="0" err="1" smtClean="0"/>
              <a:t>MemtoReg</a:t>
            </a:r>
            <a:r>
              <a:rPr lang="en-US" smtClean="0"/>
              <a:t>, and Branch) are </a:t>
            </a:r>
            <a:r>
              <a:rPr lang="en-US" dirty="0"/>
              <a:t>the same as </a:t>
            </a:r>
            <a:r>
              <a:rPr lang="en-US" dirty="0" err="1"/>
              <a:t>theAdd</a:t>
            </a:r>
            <a:r>
              <a:rPr lang="en-US" dirty="0"/>
              <a:t> and Subtract instructions.</a:t>
            </a:r>
          </a:p>
          <a:p>
            <a:r>
              <a:rPr lang="en-US" dirty="0"/>
              <a:t>One big difference is the </a:t>
            </a:r>
            <a:r>
              <a:rPr lang="en-US" dirty="0" err="1"/>
              <a:t>RegDst</a:t>
            </a:r>
            <a:r>
              <a:rPr lang="en-US" dirty="0"/>
              <a:t> signal.  In this case, the destination register is specified by the instruction’s </a:t>
            </a:r>
            <a:r>
              <a:rPr lang="en-US" dirty="0" err="1"/>
              <a:t>Rt</a:t>
            </a:r>
            <a:r>
              <a:rPr lang="en-US" dirty="0"/>
              <a:t> field, NOT the Rd field because we do not have a Rd field here.</a:t>
            </a:r>
          </a:p>
          <a:p>
            <a:r>
              <a:rPr lang="en-US" dirty="0"/>
              <a:t>Consequently, </a:t>
            </a:r>
            <a:r>
              <a:rPr lang="en-US" dirty="0" err="1"/>
              <a:t>RegDst</a:t>
            </a:r>
            <a:r>
              <a:rPr lang="en-US" dirty="0"/>
              <a:t> must be set to 0 to place </a:t>
            </a:r>
            <a:r>
              <a:rPr lang="en-US" dirty="0" err="1"/>
              <a:t>Rt</a:t>
            </a:r>
            <a:r>
              <a:rPr lang="en-US" dirty="0"/>
              <a:t> onto the Register File’s </a:t>
            </a:r>
            <a:r>
              <a:rPr lang="en-US" dirty="0" err="1"/>
              <a:t>Rw</a:t>
            </a:r>
            <a:r>
              <a:rPr lang="en-US" dirty="0"/>
              <a:t> address port.</a:t>
            </a:r>
          </a:p>
          <a:p>
            <a:r>
              <a:rPr lang="en-US" dirty="0"/>
              <a:t>Finally, in order to accomplish the register write, </a:t>
            </a:r>
            <a:r>
              <a:rPr lang="en-US" dirty="0" err="1"/>
              <a:t>RegWr</a:t>
            </a:r>
            <a:r>
              <a:rPr lang="en-US" dirty="0"/>
              <a:t> must be set to 1.</a:t>
            </a:r>
          </a:p>
          <a:p>
            <a:endParaRPr lang="en-US" dirty="0"/>
          </a:p>
          <a:p>
            <a:r>
              <a:rPr lang="en-US" dirty="0"/>
              <a:t>+3 = 20 min. (X:60)</a:t>
            </a:r>
          </a:p>
        </p:txBody>
      </p:sp>
      <p:sp>
        <p:nvSpPr>
          <p:cNvPr id="72707"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dirty="0" smtClean="0"/>
              <a:t>[Draw this on white</a:t>
            </a:r>
            <a:r>
              <a:rPr lang="en-US" baseline="0" dirty="0" smtClean="0"/>
              <a:t> board before class using red colored pens for control lines and control values. Change with each instruction. Ask students to supply values]</a:t>
            </a:r>
            <a:endParaRPr lang="en-US" dirty="0" smtClean="0"/>
          </a:p>
          <a:p>
            <a:endParaRPr lang="en-US" dirty="0" smtClean="0"/>
          </a:p>
          <a:p>
            <a:r>
              <a:rPr lang="en-US" dirty="0" smtClean="0"/>
              <a:t>Now </a:t>
            </a:r>
            <a:r>
              <a:rPr lang="en-US" dirty="0"/>
              <a:t>let’s look at the control signals setting for the Or immediate instruction.</a:t>
            </a:r>
          </a:p>
          <a:p>
            <a:r>
              <a:rPr lang="en-US" dirty="0"/>
              <a:t>The OR immediate instruction OR the content of the register specified by the </a:t>
            </a:r>
            <a:r>
              <a:rPr lang="en-US" dirty="0" err="1"/>
              <a:t>Rs</a:t>
            </a:r>
            <a:r>
              <a:rPr lang="en-US" dirty="0"/>
              <a:t> field to the Zero Extended Immediate field and write the result to the register specified in Rt.</a:t>
            </a:r>
          </a:p>
          <a:p>
            <a:r>
              <a:rPr lang="en-US" dirty="0"/>
              <a:t>This is how it works in the </a:t>
            </a:r>
            <a:r>
              <a:rPr lang="en-US" dirty="0" err="1"/>
              <a:t>datapath</a:t>
            </a:r>
            <a:r>
              <a:rPr lang="en-US" dirty="0"/>
              <a:t>.  The </a:t>
            </a:r>
            <a:r>
              <a:rPr lang="en-US" dirty="0" err="1"/>
              <a:t>Rs</a:t>
            </a:r>
            <a:r>
              <a:rPr lang="en-US" dirty="0"/>
              <a:t> field is fed to the Ra address port to cause the contents of register </a:t>
            </a:r>
            <a:r>
              <a:rPr lang="en-US" dirty="0" err="1"/>
              <a:t>Rs</a:t>
            </a:r>
            <a:r>
              <a:rPr lang="en-US" dirty="0"/>
              <a:t> to be placed on </a:t>
            </a:r>
            <a:r>
              <a:rPr lang="en-US" dirty="0" err="1"/>
              <a:t>busA</a:t>
            </a:r>
            <a:r>
              <a:rPr lang="en-US" dirty="0"/>
              <a:t>.</a:t>
            </a:r>
          </a:p>
          <a:p>
            <a:r>
              <a:rPr lang="en-US" dirty="0"/>
              <a:t>The other operand for the ALU will come from the immediate field.  In order to do this, the controller need to set </a:t>
            </a:r>
            <a:r>
              <a:rPr lang="en-US" dirty="0" err="1"/>
              <a:t>ExtOp</a:t>
            </a:r>
            <a:r>
              <a:rPr lang="en-US" dirty="0"/>
              <a:t> to 0 to instruct the extender to perform a Zero Extend operation.</a:t>
            </a:r>
          </a:p>
          <a:p>
            <a:r>
              <a:rPr lang="en-US" dirty="0"/>
              <a:t>Furthermore, </a:t>
            </a:r>
            <a:r>
              <a:rPr lang="en-US" dirty="0" err="1"/>
              <a:t>ALUSrc</a:t>
            </a:r>
            <a:r>
              <a:rPr lang="en-US" dirty="0"/>
              <a:t> must set to 1 such that the MUX will block off bus B from the register file and send the zero extended version of the immediate field to the ALU.</a:t>
            </a:r>
          </a:p>
          <a:p>
            <a:r>
              <a:rPr lang="en-US" dirty="0"/>
              <a:t>Of course, the </a:t>
            </a:r>
            <a:r>
              <a:rPr lang="en-US" dirty="0" err="1"/>
              <a:t>ALUctr</a:t>
            </a:r>
            <a:r>
              <a:rPr lang="en-US" dirty="0"/>
              <a:t> has to be set to OR so the ALU can perform an OR operation.</a:t>
            </a:r>
          </a:p>
          <a:p>
            <a:r>
              <a:rPr lang="en-US" dirty="0"/>
              <a:t>The rest of the control signals (</a:t>
            </a:r>
            <a:r>
              <a:rPr lang="en-US" dirty="0" err="1"/>
              <a:t>MemWr</a:t>
            </a:r>
            <a:r>
              <a:rPr lang="en-US" dirty="0"/>
              <a:t>, </a:t>
            </a:r>
            <a:r>
              <a:rPr lang="en-US" dirty="0" err="1"/>
              <a:t>MemtoReg</a:t>
            </a:r>
            <a:r>
              <a:rPr lang="en-US" dirty="0"/>
              <a:t>,</a:t>
            </a:r>
            <a:r>
              <a:rPr lang="en-US" dirty="0" smtClean="0"/>
              <a:t> and Branch) </a:t>
            </a:r>
            <a:r>
              <a:rPr lang="en-US" dirty="0"/>
              <a:t>are the same as </a:t>
            </a:r>
            <a:r>
              <a:rPr lang="en-US" dirty="0" err="1"/>
              <a:t>theAdd</a:t>
            </a:r>
            <a:r>
              <a:rPr lang="en-US" dirty="0"/>
              <a:t> and Subtract instructions.</a:t>
            </a:r>
          </a:p>
          <a:p>
            <a:r>
              <a:rPr lang="en-US" dirty="0"/>
              <a:t>One big difference is the </a:t>
            </a:r>
            <a:r>
              <a:rPr lang="en-US" dirty="0" err="1"/>
              <a:t>RegDst</a:t>
            </a:r>
            <a:r>
              <a:rPr lang="en-US" dirty="0"/>
              <a:t> signal.  In this case, the destination register is specified by the instruction’s </a:t>
            </a:r>
            <a:r>
              <a:rPr lang="en-US" dirty="0" err="1"/>
              <a:t>Rt</a:t>
            </a:r>
            <a:r>
              <a:rPr lang="en-US" dirty="0"/>
              <a:t> field, NOT the Rd field because we do not have a Rd field here.</a:t>
            </a:r>
          </a:p>
          <a:p>
            <a:r>
              <a:rPr lang="en-US" dirty="0"/>
              <a:t>Consequently, </a:t>
            </a:r>
            <a:r>
              <a:rPr lang="en-US" dirty="0" err="1"/>
              <a:t>RegDst</a:t>
            </a:r>
            <a:r>
              <a:rPr lang="en-US" dirty="0"/>
              <a:t> must be set to 0 to place </a:t>
            </a:r>
            <a:r>
              <a:rPr lang="en-US" dirty="0" err="1"/>
              <a:t>Rt</a:t>
            </a:r>
            <a:r>
              <a:rPr lang="en-US" dirty="0"/>
              <a:t> onto the Register File’s </a:t>
            </a:r>
            <a:r>
              <a:rPr lang="en-US" dirty="0" err="1"/>
              <a:t>Rw</a:t>
            </a:r>
            <a:r>
              <a:rPr lang="en-US" dirty="0"/>
              <a:t> address port.</a:t>
            </a:r>
          </a:p>
          <a:p>
            <a:r>
              <a:rPr lang="en-US" dirty="0"/>
              <a:t>Finally, in order to accomplish the register write, </a:t>
            </a:r>
            <a:r>
              <a:rPr lang="en-US" dirty="0" err="1"/>
              <a:t>RegWr</a:t>
            </a:r>
            <a:r>
              <a:rPr lang="en-US" dirty="0"/>
              <a:t> must be set to 1.</a:t>
            </a:r>
          </a:p>
          <a:p>
            <a:endParaRPr lang="en-US" dirty="0"/>
          </a:p>
          <a:p>
            <a:r>
              <a:rPr lang="en-US" dirty="0"/>
              <a:t>+3 = 20 min. (X:60)</a:t>
            </a:r>
          </a:p>
        </p:txBody>
      </p:sp>
      <p:sp>
        <p:nvSpPr>
          <p:cNvPr id="7475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dirty="0" smtClean="0"/>
              <a:t>[Draw this on white</a:t>
            </a:r>
            <a:r>
              <a:rPr lang="en-US" baseline="0" dirty="0" smtClean="0"/>
              <a:t> board before class using red colored pens for control lines and control values. Change with each instruction. Ask students to supply values]</a:t>
            </a:r>
            <a:endParaRPr lang="en-US" dirty="0" smtClean="0"/>
          </a:p>
          <a:p>
            <a:endParaRPr lang="en-US" dirty="0" smtClean="0"/>
          </a:p>
          <a:p>
            <a:r>
              <a:rPr lang="en-US" dirty="0" smtClean="0"/>
              <a:t>Let’s </a:t>
            </a:r>
            <a:r>
              <a:rPr lang="en-US" dirty="0"/>
              <a:t>continue our lecture with the load instruction.  What does the load instruction do?</a:t>
            </a:r>
          </a:p>
          <a:p>
            <a:r>
              <a:rPr lang="en-US" dirty="0"/>
              <a:t>It first adds the </a:t>
            </a:r>
            <a:r>
              <a:rPr lang="en-US" dirty="0" err="1"/>
              <a:t>contecnts</a:t>
            </a:r>
            <a:r>
              <a:rPr lang="en-US" dirty="0"/>
              <a:t> of the register specified by the </a:t>
            </a:r>
            <a:r>
              <a:rPr lang="en-US" dirty="0" err="1"/>
              <a:t>Rs</a:t>
            </a:r>
            <a:r>
              <a:rPr lang="en-US" dirty="0"/>
              <a:t> field to the Sign Extended version of the Immediate field to form the memory address.</a:t>
            </a:r>
          </a:p>
          <a:p>
            <a:r>
              <a:rPr lang="en-US" dirty="0"/>
              <a:t>Then it uses this memory address to access the memory and write the data back to the register specified by the </a:t>
            </a:r>
            <a:r>
              <a:rPr lang="en-US" dirty="0" err="1"/>
              <a:t>Rt</a:t>
            </a:r>
            <a:r>
              <a:rPr lang="en-US" dirty="0"/>
              <a:t> field of the instruction.</a:t>
            </a:r>
          </a:p>
          <a:p>
            <a:r>
              <a:rPr lang="en-US" dirty="0"/>
              <a:t>Here is how the </a:t>
            </a:r>
            <a:r>
              <a:rPr lang="en-US" dirty="0" err="1"/>
              <a:t>datapath</a:t>
            </a:r>
            <a:r>
              <a:rPr lang="en-US" dirty="0"/>
              <a:t> works: first the </a:t>
            </a:r>
            <a:r>
              <a:rPr lang="en-US" dirty="0" err="1"/>
              <a:t>Rs</a:t>
            </a:r>
            <a:r>
              <a:rPr lang="en-US" dirty="0"/>
              <a:t> field is fed to the Register File’s Ra address port to place the register onto bus A.</a:t>
            </a:r>
          </a:p>
          <a:p>
            <a:r>
              <a:rPr lang="en-US" dirty="0"/>
              <a:t>Then the </a:t>
            </a:r>
            <a:r>
              <a:rPr lang="en-US" dirty="0" err="1"/>
              <a:t>ExtOp</a:t>
            </a:r>
            <a:r>
              <a:rPr lang="en-US" dirty="0"/>
              <a:t> signal is set to 1 so that the immediate field is Sign Extended and we place this value (output of Extender) onto the ALU input by setting </a:t>
            </a:r>
            <a:r>
              <a:rPr lang="en-US" dirty="0" err="1"/>
              <a:t>ALUsrc</a:t>
            </a:r>
            <a:r>
              <a:rPr lang="en-US" dirty="0"/>
              <a:t> to 1.</a:t>
            </a:r>
          </a:p>
          <a:p>
            <a:r>
              <a:rPr lang="en-US" dirty="0"/>
              <a:t>The ALU then add (</a:t>
            </a:r>
            <a:r>
              <a:rPr lang="en-US" dirty="0" err="1"/>
              <a:t>ALUctr</a:t>
            </a:r>
            <a:r>
              <a:rPr lang="en-US" dirty="0"/>
              <a:t> = add) the two together to form the memory address which is then placed onto the Data Memory’s address port.</a:t>
            </a:r>
          </a:p>
          <a:p>
            <a:r>
              <a:rPr lang="en-US" dirty="0"/>
              <a:t>In order to place the Data Memory’s output bus onto the Register File’s input bus (</a:t>
            </a:r>
            <a:r>
              <a:rPr lang="en-US" dirty="0" err="1"/>
              <a:t>busW</a:t>
            </a:r>
            <a:r>
              <a:rPr lang="en-US" dirty="0"/>
              <a:t>), the control needs to set </a:t>
            </a:r>
            <a:r>
              <a:rPr lang="en-US" dirty="0" err="1"/>
              <a:t>MemtoReg</a:t>
            </a:r>
            <a:r>
              <a:rPr lang="en-US" dirty="0"/>
              <a:t> to 1.</a:t>
            </a:r>
          </a:p>
          <a:p>
            <a:r>
              <a:rPr lang="en-US" dirty="0"/>
              <a:t>Similar to the OR immediate instruction I showed you earlier, the destination register here is specified by the </a:t>
            </a:r>
            <a:r>
              <a:rPr lang="en-US" dirty="0" err="1"/>
              <a:t>Rt</a:t>
            </a:r>
            <a:r>
              <a:rPr lang="en-US" dirty="0"/>
              <a:t> field.  Therefore </a:t>
            </a:r>
            <a:r>
              <a:rPr lang="en-US" dirty="0" err="1"/>
              <a:t>RegDst</a:t>
            </a:r>
            <a:r>
              <a:rPr lang="en-US" dirty="0"/>
              <a:t> must be set to 0.</a:t>
            </a:r>
          </a:p>
          <a:p>
            <a:r>
              <a:rPr lang="en-US" dirty="0"/>
              <a:t>Finally, </a:t>
            </a:r>
            <a:r>
              <a:rPr lang="en-US" dirty="0" err="1"/>
              <a:t>RegWr</a:t>
            </a:r>
            <a:r>
              <a:rPr lang="en-US" dirty="0"/>
              <a:t> must be set to 1 to completer the register write operation.</a:t>
            </a:r>
          </a:p>
          <a:p>
            <a:r>
              <a:rPr lang="en-US" dirty="0"/>
              <a:t>Well, it should be obvious to you guys by now that we need to set Branch and Jump to 0 to make sure the Instruction Fetch Unit update the Program Counter correctly.</a:t>
            </a:r>
          </a:p>
          <a:p>
            <a:endParaRPr lang="en-US" dirty="0"/>
          </a:p>
          <a:p>
            <a:r>
              <a:rPr lang="en-US" dirty="0"/>
              <a:t>+3 = 28 min. (Y:08)</a:t>
            </a:r>
          </a:p>
        </p:txBody>
      </p:sp>
      <p:sp>
        <p:nvSpPr>
          <p:cNvPr id="7680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Let’s continue our lecture with the load instruction.  What does the load instruction do?</a:t>
            </a:r>
          </a:p>
          <a:p>
            <a:r>
              <a:rPr lang="en-US"/>
              <a:t>It first adds the contecnts of the register specified by the Rs field to the Sign Extended version of the Immediate field to form the memory address.</a:t>
            </a:r>
          </a:p>
          <a:p>
            <a:r>
              <a:rPr lang="en-US"/>
              <a:t>Then it uses this memory address to access the memory and write the data back to the register specified by the Rt field of the instruction.</a:t>
            </a:r>
          </a:p>
          <a:p>
            <a:r>
              <a:rPr lang="en-US"/>
              <a:t>Here is how the datapath works: first the Rs field is fed to the Register File’s Ra address port to place the register onto bus A.</a:t>
            </a:r>
          </a:p>
          <a:p>
            <a:r>
              <a:rPr lang="en-US"/>
              <a:t>Then the ExtOp signal is set to 1 so that the immediate field is Sign Extended and we place this value (output of Extender) onto the ALU input by setting ALUsrc to 1.</a:t>
            </a:r>
          </a:p>
          <a:p>
            <a:r>
              <a:rPr lang="en-US"/>
              <a:t>The ALU then add (ALUctr = add) the two together to form the memory address which is then placed onto the Data Memory’s address port.</a:t>
            </a:r>
          </a:p>
          <a:p>
            <a:r>
              <a:rPr lang="en-US"/>
              <a:t>In order to place the Data Memory’s output bus onto the Register File’s input bus (busW), the control needs to set MemtoReg to 1.</a:t>
            </a:r>
          </a:p>
          <a:p>
            <a:r>
              <a:rPr lang="en-US"/>
              <a:t>Similar to the OR immediate instruction I showed you earlier, the destination register here is specified by the Rt field.  Therefore RegDst must be set to 0.</a:t>
            </a:r>
          </a:p>
          <a:p>
            <a:r>
              <a:rPr lang="en-US"/>
              <a:t>Finally, RegWr must be set to 1 to completer the register write operation.</a:t>
            </a:r>
          </a:p>
          <a:p>
            <a:r>
              <a:rPr lang="en-US"/>
              <a:t>Well, it should be obvious to you guys by now that we need to set Branch and Jump to 0 to make sure the Instruction Fetch Unit update the Program Counter correctly.</a:t>
            </a:r>
          </a:p>
          <a:p>
            <a:endParaRPr lang="en-US"/>
          </a:p>
          <a:p>
            <a:r>
              <a:rPr lang="en-US"/>
              <a:t>+3 = 28 min. (Y:08)</a:t>
            </a:r>
          </a:p>
        </p:txBody>
      </p:sp>
      <p:sp>
        <p:nvSpPr>
          <p:cNvPr id="7885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bwMode="auto">
          <a:xfrm>
            <a:off x="515938" y="4343400"/>
            <a:ext cx="5910262" cy="4116388"/>
          </a:xfrm>
          <a:noFill/>
        </p:spPr>
        <p:txBody>
          <a:bodyPr wrap="square" lIns="91996" tIns="45192" rIns="91996" bIns="45192" numCol="1" anchor="t" anchorCtr="0" compatLnSpc="1">
            <a:prstTxWarp prst="textNoShape">
              <a:avLst/>
            </a:prstTxWarp>
          </a:bodyPr>
          <a:lstStyle/>
          <a:p>
            <a:r>
              <a:rPr lang="en-US"/>
              <a:t>In today’s lecture, I will show you how to implement the following subset of MIPS instructions: add, subtract, or immediate, load, store, branch, and the jump instruction.</a:t>
            </a:r>
          </a:p>
          <a:p>
            <a:r>
              <a:rPr lang="en-US"/>
              <a:t>The Add and Subtract instructions use the R format.  The Op together with the Func fields together specified all the different kinds of add and subtract instructions.</a:t>
            </a:r>
          </a:p>
          <a:p>
            <a:r>
              <a:rPr lang="en-US"/>
              <a:t>Rs and Rt specifies the source registers.  And the Rd field specifies the destination register.</a:t>
            </a:r>
          </a:p>
          <a:p>
            <a:r>
              <a:rPr lang="en-US"/>
              <a:t>The Or immediate instruction uses the I format.  It only uses one source register, Rs.  The other operand comes from the immediate field. The Rt field is used to specified the destination register. (Note that dest is the Rt field!)</a:t>
            </a:r>
          </a:p>
          <a:p>
            <a:r>
              <a:rPr lang="en-US"/>
              <a:t>Both the load and store instructions use the I format and both add the Rs and the immediate filed together to from the memory address.</a:t>
            </a:r>
          </a:p>
          <a:p>
            <a:r>
              <a:rPr lang="en-US"/>
              <a:t>The difference is that the load instruction will load the data from memory into Rt while the store instruction will store the data in Rt into the memory.</a:t>
            </a:r>
          </a:p>
          <a:p>
            <a:r>
              <a:rPr lang="en-US"/>
              <a:t>The branch on equal instruction also uses the I format.  Here Rs and Rt are used to specified the registers we need to compare.</a:t>
            </a:r>
          </a:p>
          <a:p>
            <a:r>
              <a:rPr lang="en-US"/>
              <a:t>If these two registers are equal, we will branch to a location offset by the immediate field.</a:t>
            </a:r>
          </a:p>
          <a:p>
            <a:r>
              <a:rPr lang="en-US"/>
              <a:t>Finally, the jump instruction uses the J format and always causes the program to jump to a memory location specified in the address field. </a:t>
            </a:r>
          </a:p>
          <a:p>
            <a:r>
              <a:rPr lang="en-US"/>
              <a:t>I know I went over this rather quickly and you may have missed something.  But don’t worry, this is just an overview.  You will keep seeing these (point to the format) all day today.</a:t>
            </a:r>
          </a:p>
          <a:p>
            <a:endParaRPr lang="en-US"/>
          </a:p>
          <a:p>
            <a:r>
              <a:rPr lang="en-US"/>
              <a:t>+3 = 13 min. (X:53)</a:t>
            </a:r>
          </a:p>
        </p:txBody>
      </p:sp>
      <p:sp>
        <p:nvSpPr>
          <p:cNvPr id="2560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The store instruction performs the inverse function of the load.  Instead of loading data from memory, the store instruction sends the contents of register specified by Rt to data memory.</a:t>
            </a:r>
          </a:p>
          <a:p>
            <a:r>
              <a:rPr lang="en-US"/>
              <a:t>Similar to the load instruction, the store instruction needs to read the contents of register Rs (points to Ra port) and add it to the sign extended verion of the immediate filed (Imm16, ExtOp = 1, ALUSrc = 1) to form the data memory address (ALUctr = add).</a:t>
            </a:r>
          </a:p>
          <a:p>
            <a:r>
              <a:rPr lang="en-US"/>
              <a:t>However unlike the Load instructoion where busB is not used, the store instruction will use busB to send the data to the Data memory.</a:t>
            </a:r>
          </a:p>
          <a:p>
            <a:r>
              <a:rPr lang="en-US"/>
              <a:t>Consequently, the Rt field of the instruction has to be fed to the Rb port of the register file.</a:t>
            </a:r>
          </a:p>
          <a:p>
            <a:r>
              <a:rPr lang="en-US"/>
              <a:t>In order to write the Data Memory properly, the MemWr signal has to be set to 1.</a:t>
            </a:r>
          </a:p>
          <a:p>
            <a:r>
              <a:rPr lang="en-US"/>
              <a:t>Notice that the store instruction does not update the register file.  Therefore, RegWr must be set to zero and consequently control signals RegDst and MemtoReg are don’t cares.</a:t>
            </a:r>
          </a:p>
          <a:p>
            <a:r>
              <a:rPr lang="en-US"/>
              <a:t>And once again we need to set the control signals Branch and Jump to zero to ensure proper Program Counter updataing.</a:t>
            </a:r>
          </a:p>
          <a:p>
            <a:r>
              <a:rPr lang="en-US"/>
              <a:t>Well, by now, you are probably tied of these boring stuff where Branch and Jump are zero so let’s look at something different--the bracnh instruction.</a:t>
            </a:r>
          </a:p>
          <a:p>
            <a:endParaRPr lang="en-US"/>
          </a:p>
          <a:p>
            <a:r>
              <a:rPr lang="en-US"/>
              <a:t>+3 = 31 min. (Y:11)</a:t>
            </a:r>
          </a:p>
        </p:txBody>
      </p:sp>
      <p:sp>
        <p:nvSpPr>
          <p:cNvPr id="2560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dirty="0" smtClean="0"/>
              <a:t>[Draw this on white</a:t>
            </a:r>
            <a:r>
              <a:rPr lang="en-US" baseline="0" dirty="0" smtClean="0"/>
              <a:t> board before class using red colored pens for control lines and control values. Change with each instruction. Ask students to supply values]</a:t>
            </a:r>
            <a:endParaRPr lang="en-US" dirty="0" smtClean="0"/>
          </a:p>
          <a:p>
            <a:endParaRPr lang="en-US" dirty="0" smtClean="0"/>
          </a:p>
          <a:p>
            <a:r>
              <a:rPr lang="en-US" dirty="0" smtClean="0"/>
              <a:t>The </a:t>
            </a:r>
            <a:r>
              <a:rPr lang="en-US" dirty="0"/>
              <a:t>store instruction performs the inverse function of the load.  Instead of loading data from memory, the store instruction sends the contents of register specified by </a:t>
            </a:r>
            <a:r>
              <a:rPr lang="en-US" dirty="0" err="1"/>
              <a:t>Rt</a:t>
            </a:r>
            <a:r>
              <a:rPr lang="en-US" dirty="0"/>
              <a:t> to data memory.</a:t>
            </a:r>
          </a:p>
          <a:p>
            <a:r>
              <a:rPr lang="en-US" dirty="0"/>
              <a:t>Similar to the load instruction, the store instruction needs to read the contents of register </a:t>
            </a:r>
            <a:r>
              <a:rPr lang="en-US" dirty="0" err="1"/>
              <a:t>Rs</a:t>
            </a:r>
            <a:r>
              <a:rPr lang="en-US" dirty="0"/>
              <a:t> (points to Ra port) and add it to the sign extended </a:t>
            </a:r>
            <a:r>
              <a:rPr lang="en-US" dirty="0" err="1"/>
              <a:t>verion</a:t>
            </a:r>
            <a:r>
              <a:rPr lang="en-US" dirty="0"/>
              <a:t> of the immediate filed (Imm16, </a:t>
            </a:r>
            <a:r>
              <a:rPr lang="en-US" dirty="0" err="1"/>
              <a:t>ExtOp</a:t>
            </a:r>
            <a:r>
              <a:rPr lang="en-US" dirty="0"/>
              <a:t> = 1, </a:t>
            </a:r>
            <a:r>
              <a:rPr lang="en-US" dirty="0" err="1"/>
              <a:t>ALUSrc</a:t>
            </a:r>
            <a:r>
              <a:rPr lang="en-US" dirty="0"/>
              <a:t> = 1) to form the data memory address (</a:t>
            </a:r>
            <a:r>
              <a:rPr lang="en-US" dirty="0" err="1"/>
              <a:t>ALUctr</a:t>
            </a:r>
            <a:r>
              <a:rPr lang="en-US" dirty="0"/>
              <a:t> = add).</a:t>
            </a:r>
          </a:p>
          <a:p>
            <a:r>
              <a:rPr lang="en-US" dirty="0"/>
              <a:t>However unlike the Load </a:t>
            </a:r>
            <a:r>
              <a:rPr lang="en-US" dirty="0" err="1"/>
              <a:t>instructoion</a:t>
            </a:r>
            <a:r>
              <a:rPr lang="en-US" dirty="0"/>
              <a:t> where </a:t>
            </a:r>
            <a:r>
              <a:rPr lang="en-US" dirty="0" err="1"/>
              <a:t>busB</a:t>
            </a:r>
            <a:r>
              <a:rPr lang="en-US" dirty="0"/>
              <a:t> is not used, the store instruction will use </a:t>
            </a:r>
            <a:r>
              <a:rPr lang="en-US" dirty="0" err="1"/>
              <a:t>busB</a:t>
            </a:r>
            <a:r>
              <a:rPr lang="en-US" dirty="0"/>
              <a:t> to send the data to the Data memory.</a:t>
            </a:r>
          </a:p>
          <a:p>
            <a:r>
              <a:rPr lang="en-US" dirty="0"/>
              <a:t>Consequently, the </a:t>
            </a:r>
            <a:r>
              <a:rPr lang="en-US" dirty="0" err="1"/>
              <a:t>Rt</a:t>
            </a:r>
            <a:r>
              <a:rPr lang="en-US" dirty="0"/>
              <a:t> field of the instruction has to be fed to the </a:t>
            </a:r>
            <a:r>
              <a:rPr lang="en-US" dirty="0" err="1"/>
              <a:t>Rb</a:t>
            </a:r>
            <a:r>
              <a:rPr lang="en-US" dirty="0"/>
              <a:t> port of the register file.</a:t>
            </a:r>
          </a:p>
          <a:p>
            <a:r>
              <a:rPr lang="en-US" dirty="0"/>
              <a:t>In order to write the Data Memory properly, the </a:t>
            </a:r>
            <a:r>
              <a:rPr lang="en-US" dirty="0" err="1"/>
              <a:t>MemWr</a:t>
            </a:r>
            <a:r>
              <a:rPr lang="en-US" dirty="0"/>
              <a:t> signal has to be set to 1.</a:t>
            </a:r>
          </a:p>
          <a:p>
            <a:r>
              <a:rPr lang="en-US" dirty="0"/>
              <a:t>Notice that the store instruction does not update the register file.  Therefore, </a:t>
            </a:r>
            <a:r>
              <a:rPr lang="en-US" dirty="0" err="1"/>
              <a:t>RegWr</a:t>
            </a:r>
            <a:r>
              <a:rPr lang="en-US" dirty="0"/>
              <a:t> must be set to zero and consequently control signals </a:t>
            </a:r>
            <a:r>
              <a:rPr lang="en-US" dirty="0" err="1"/>
              <a:t>RegDst</a:t>
            </a:r>
            <a:r>
              <a:rPr lang="en-US" dirty="0"/>
              <a:t> and </a:t>
            </a:r>
            <a:r>
              <a:rPr lang="en-US" dirty="0" err="1"/>
              <a:t>MemtoReg</a:t>
            </a:r>
            <a:r>
              <a:rPr lang="en-US" dirty="0"/>
              <a:t> are don’t cares.</a:t>
            </a:r>
          </a:p>
          <a:p>
            <a:r>
              <a:rPr lang="en-US" dirty="0"/>
              <a:t>And once again we need to set the control signals Branch and Jump to zero to ensure proper Program Counter </a:t>
            </a:r>
            <a:r>
              <a:rPr lang="en-US" dirty="0" err="1"/>
              <a:t>updataing</a:t>
            </a:r>
            <a:r>
              <a:rPr lang="en-US" dirty="0"/>
              <a:t>.</a:t>
            </a:r>
          </a:p>
          <a:p>
            <a:r>
              <a:rPr lang="en-US" dirty="0"/>
              <a:t>Well, by now, you are probably tied of these boring stuff where Branch and Jump are zero so let’s look at something different--the </a:t>
            </a:r>
            <a:r>
              <a:rPr lang="en-US" dirty="0" err="1"/>
              <a:t>bracnh</a:t>
            </a:r>
            <a:r>
              <a:rPr lang="en-US" dirty="0"/>
              <a:t> instruction.</a:t>
            </a:r>
          </a:p>
          <a:p>
            <a:endParaRPr lang="en-US" dirty="0"/>
          </a:p>
          <a:p>
            <a:r>
              <a:rPr lang="en-US" dirty="0"/>
              <a:t>+3 = 31 min. (Y:11)</a:t>
            </a:r>
          </a:p>
        </p:txBody>
      </p:sp>
      <p:sp>
        <p:nvSpPr>
          <p:cNvPr id="27651"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29699"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So how does the branch instruction work?</a:t>
            </a:r>
          </a:p>
          <a:p>
            <a:r>
              <a:rPr lang="en-US"/>
              <a:t>As far as the main datapath is concerned, it needs to calculate the branch condition. That is, it subtracts the register specified in the Rt field from the register specified in the Rs field and set the condition Zero accordingly.</a:t>
            </a:r>
          </a:p>
          <a:p>
            <a:r>
              <a:rPr lang="en-US"/>
              <a:t>In order to place the register values on busA and busB, we need to feed the Rs and Rt fields of the instruction to the Ra and Rb ports of the register file and set ALUSrc to 0.</a:t>
            </a:r>
          </a:p>
          <a:p>
            <a:r>
              <a:rPr lang="en-US"/>
              <a:t>Then we have to instruction the ALU to perform the subtract (ALUctr = sub) operation and set the Zero bit accordingly.</a:t>
            </a:r>
          </a:p>
          <a:p>
            <a:r>
              <a:rPr lang="en-US"/>
              <a:t>The Zero bit is sent to the Instruction Fetch Unit.  I will show you the internal of the Instruction Fetch Unit in a second.</a:t>
            </a:r>
          </a:p>
          <a:p>
            <a:r>
              <a:rPr lang="en-US"/>
              <a:t>But before we leave this slide, I want you to notice that ExtOp, MemtoReg, and RegDst are don’t cares but RegWr and MemWr have to be ZERO to prevent any write to occur.</a:t>
            </a:r>
          </a:p>
          <a:p>
            <a:r>
              <a:rPr lang="en-US"/>
              <a:t>And finally, the controller needs to set the Branch signal to 1 so the Instruction Fetch Unit knows what to do.  So now  let’s take a look at the Instruction Fetch Unit.</a:t>
            </a:r>
          </a:p>
          <a:p>
            <a:endParaRPr lang="en-US"/>
          </a:p>
          <a:p>
            <a:r>
              <a:rPr lang="en-US"/>
              <a:t>+2 = 33 min. (Y:13)</a:t>
            </a:r>
          </a:p>
        </p:txBody>
      </p:sp>
      <p:sp>
        <p:nvSpPr>
          <p:cNvPr id="31747"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r>
              <a:rPr lang="en-US"/>
              <a:t>Let’s look at the interesting case where the branch condition Zero is true (Zero = 1).</a:t>
            </a:r>
          </a:p>
          <a:p>
            <a:r>
              <a:rPr lang="en-US"/>
              <a:t>Well, if Zero is not asserted, we will have our boring case where PC + 1 is selected.</a:t>
            </a:r>
          </a:p>
          <a:p>
            <a:r>
              <a:rPr lang="en-US"/>
              <a:t>Anyway, with Branch = 1 and Zero = 1, the output of the second adder will be selected.</a:t>
            </a:r>
          </a:p>
          <a:p>
            <a:r>
              <a:rPr lang="en-US"/>
              <a:t>That is, we will add the seqential address, that is output of the first adder, to the sign extended version of the immediate field, to form the branch target address (output of 2nd adder).</a:t>
            </a:r>
          </a:p>
          <a:p>
            <a:r>
              <a:rPr lang="en-US"/>
              <a:t>With the control signal Jump set to zero, this branch target address will be written into the Program Counter register (PC) at the end of the clock cycle.</a:t>
            </a:r>
          </a:p>
          <a:p>
            <a:endParaRPr lang="en-US"/>
          </a:p>
          <a:p>
            <a:r>
              <a:rPr lang="en-US"/>
              <a:t>+2 = 35 min. (Y:15)</a:t>
            </a:r>
          </a:p>
        </p:txBody>
      </p:sp>
      <p:sp>
        <p:nvSpPr>
          <p:cNvPr id="3379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bwMode="auto">
          <a:xfrm>
            <a:off x="515938" y="4343400"/>
            <a:ext cx="5910262" cy="4114800"/>
          </a:xfrm>
          <a:noFill/>
        </p:spPr>
        <p:txBody>
          <a:bodyPr wrap="square" lIns="91989" tIns="45188" rIns="91989" bIns="45188" numCol="1" anchor="t" anchorCtr="0" compatLnSpc="1">
            <a:prstTxWarp prst="textNoShape">
              <a:avLst/>
            </a:prstTxWarp>
          </a:bodyPr>
          <a:lstStyle/>
          <a:p>
            <a:endParaRPr lang="en-US"/>
          </a:p>
        </p:txBody>
      </p:sp>
      <p:sp>
        <p:nvSpPr>
          <p:cNvPr id="8089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bwMode="auto">
          <a:xfrm>
            <a:off x="515938" y="4343400"/>
            <a:ext cx="5910262" cy="4114800"/>
          </a:xfrm>
          <a:noFill/>
        </p:spPr>
        <p:txBody>
          <a:bodyPr wrap="square" lIns="91989" tIns="45188" rIns="91989" bIns="45188" numCol="1" anchor="t" anchorCtr="0" compatLnSpc="1">
            <a:prstTxWarp prst="textNoShape">
              <a:avLst/>
            </a:prstTxWarp>
          </a:bodyPr>
          <a:lstStyle/>
          <a:p>
            <a:endParaRPr lang="en-US"/>
          </a:p>
        </p:txBody>
      </p:sp>
      <p:sp>
        <p:nvSpPr>
          <p:cNvPr id="47107"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bwMode="auto">
          <a:xfrm>
            <a:off x="515938" y="4343400"/>
            <a:ext cx="5910262" cy="4114800"/>
          </a:xfrm>
          <a:noFill/>
        </p:spPr>
        <p:txBody>
          <a:bodyPr wrap="square" lIns="90461" tIns="44436" rIns="90461" bIns="44436" numCol="1" anchor="t" anchorCtr="0" compatLnSpc="1">
            <a:prstTxWarp prst="textNoShape">
              <a:avLst/>
            </a:prstTxWarp>
          </a:bodyPr>
          <a:lstStyle/>
          <a:p>
            <a:endParaRPr lang="en-US"/>
          </a:p>
        </p:txBody>
      </p:sp>
      <p:sp>
        <p:nvSpPr>
          <p:cNvPr id="49155"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bwMode="auto">
          <a:xfrm>
            <a:off x="515938" y="4343400"/>
            <a:ext cx="5910262" cy="4114800"/>
          </a:xfrm>
          <a:noFill/>
        </p:spPr>
        <p:txBody>
          <a:bodyPr wrap="square" lIns="90466" tIns="44439" rIns="90466" bIns="44439" numCol="1" anchor="t" anchorCtr="0" compatLnSpc="1">
            <a:prstTxWarp prst="textNoShape">
              <a:avLst/>
            </a:prstTxWarp>
          </a:bodyPr>
          <a:lstStyle/>
          <a:p>
            <a:r>
              <a:rPr lang="en-US"/>
              <a:t>Here is a table summarizing the control signals setting for the seven (add, sub, ...) instructions we have looked at.</a:t>
            </a:r>
          </a:p>
          <a:p>
            <a:r>
              <a:rPr lang="en-US"/>
              <a:t>Instead of showing you the exact bit values for the ALU control (ALUctr), I have used the symbolic values here.</a:t>
            </a:r>
          </a:p>
          <a:p>
            <a:r>
              <a:rPr lang="en-US"/>
              <a:t>The first two columns are unique in the sense that they are R-type instrucions and in order to uniquely identify them, we need to look at BOTH the op field as well as the func fiels.</a:t>
            </a:r>
          </a:p>
          <a:p>
            <a:r>
              <a:rPr lang="en-US"/>
              <a:t>Ori, lw, sw, and branch on equal are I-type instructions and Jump is J-type.  They all can be uniquely idetified by looking at the opcode field alone.</a:t>
            </a:r>
          </a:p>
          <a:p>
            <a:r>
              <a:rPr lang="en-US"/>
              <a:t>Now let’s take a more careful look at the first two columns.  Notice that they are identical except the last row.</a:t>
            </a:r>
          </a:p>
          <a:p>
            <a:r>
              <a:rPr lang="en-US"/>
              <a:t>So we can combine these two rows here if we can “delay” the generation of ALUctr signals.</a:t>
            </a:r>
          </a:p>
          <a:p>
            <a:r>
              <a:rPr lang="en-US"/>
              <a:t>This lead us to something call “local decoding.”</a:t>
            </a:r>
          </a:p>
          <a:p>
            <a:endParaRPr lang="en-US"/>
          </a:p>
          <a:p>
            <a:r>
              <a:rPr lang="en-US"/>
              <a:t>+3 = 42 min. (Y:22)</a:t>
            </a:r>
          </a:p>
        </p:txBody>
      </p:sp>
      <p:sp>
        <p:nvSpPr>
          <p:cNvPr id="51203" name="Rectangle 3"/>
          <p:cNvSpPr>
            <a:spLocks noGrp="1" noRot="1" noChangeAspect="1" noChangeArrowheads="1"/>
          </p:cNvSpPr>
          <p:nvPr>
            <p:ph type="sldImg"/>
          </p:nvPr>
        </p:nvSpPr>
        <p:spPr bwMode="auto">
          <a:xfrm>
            <a:off x="1141413" y="573088"/>
            <a:ext cx="4587875" cy="3441700"/>
          </a:xfrm>
          <a:noFill/>
          <a:ln>
            <a:solidFill>
              <a:srgbClr val="000000"/>
            </a:solidFill>
            <a:miter lim="800000"/>
            <a:headEnd/>
            <a:tailEnd/>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53251"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55299"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Logisim</a:t>
            </a:r>
            <a:r>
              <a:rPr lang="en-US" dirty="0" smtClean="0"/>
              <a:t> file called “Control Plane </a:t>
            </a:r>
            <a:r>
              <a:rPr lang="en-US" dirty="0" err="1" smtClean="0"/>
              <a:t>MIPS.circ</a:t>
            </a:r>
            <a:r>
              <a:rPr lang="en-US" smtClean="0"/>
              <a:t>”</a:t>
            </a:r>
            <a:endParaRPr lang="en-US" dirty="0"/>
          </a:p>
        </p:txBody>
      </p:sp>
      <p:sp>
        <p:nvSpPr>
          <p:cNvPr id="4" name="Slide Number Placeholder 3"/>
          <p:cNvSpPr>
            <a:spLocks noGrp="1"/>
          </p:cNvSpPr>
          <p:nvPr>
            <p:ph type="sldNum" sz="quarter" idx="10"/>
          </p:nvPr>
        </p:nvSpPr>
        <p:spPr/>
        <p:txBody>
          <a:bodyPr/>
          <a:lstStyle/>
          <a:p>
            <a:fld id="{EF97FDFF-7B9F-7D4D-BFC0-AAD1F3D3D3CB}" type="slidenum">
              <a:rPr lang="en-US" smtClean="0"/>
              <a:pPr/>
              <a:t>47</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AU"/>
              <a:t>Morgan Kaufmann Publishers</a:t>
            </a:r>
          </a:p>
        </p:txBody>
      </p:sp>
      <p:sp>
        <p:nvSpPr>
          <p:cNvPr id="5" name="Rectangle 3"/>
          <p:cNvSpPr>
            <a:spLocks noGrp="1" noChangeArrowheads="1"/>
          </p:cNvSpPr>
          <p:nvPr>
            <p:ph type="dt" idx="1"/>
          </p:nvPr>
        </p:nvSpPr>
        <p:spPr>
          <a:ln/>
        </p:spPr>
        <p:txBody>
          <a:bodyPr/>
          <a:lstStyle/>
          <a:p>
            <a:fld id="{A513D492-15EE-2347-9A73-376DDE456720}" type="datetime3">
              <a:rPr lang="en-AU"/>
              <a:pPr/>
              <a:t>5 November 2013</a:t>
            </a:fld>
            <a:endParaRPr lang="en-AU"/>
          </a:p>
        </p:txBody>
      </p:sp>
      <p:sp>
        <p:nvSpPr>
          <p:cNvPr id="6" name="Rectangle 6"/>
          <p:cNvSpPr>
            <a:spLocks noGrp="1" noChangeArrowheads="1"/>
          </p:cNvSpPr>
          <p:nvPr>
            <p:ph type="ftr" sz="quarter" idx="4"/>
          </p:nvPr>
        </p:nvSpPr>
        <p:spPr>
          <a:ln/>
        </p:spPr>
        <p:txBody>
          <a:bodyPr/>
          <a:lstStyle/>
          <a:p>
            <a:r>
              <a:rPr lang="en-AU"/>
              <a:t>Chapter 4 — The Processor</a:t>
            </a:r>
          </a:p>
        </p:txBody>
      </p:sp>
      <p:sp>
        <p:nvSpPr>
          <p:cNvPr id="7" name="Rectangle 7"/>
          <p:cNvSpPr>
            <a:spLocks noGrp="1" noChangeArrowheads="1"/>
          </p:cNvSpPr>
          <p:nvPr>
            <p:ph type="sldNum" sz="quarter" idx="5"/>
          </p:nvPr>
        </p:nvSpPr>
        <p:spPr>
          <a:ln/>
        </p:spPr>
        <p:txBody>
          <a:bodyPr/>
          <a:lstStyle/>
          <a:p>
            <a:fld id="{16D0CF03-1839-1E4A-BBF3-72F1E27BCAC9}" type="slidenum">
              <a:rPr lang="en-AU"/>
              <a:pPr/>
              <a:t>49</a:t>
            </a:fld>
            <a:endParaRPr lang="en-AU"/>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r>
              <a:rPr lang="en-US" dirty="0" smtClean="0"/>
              <a:t>1.25 GHz</a:t>
            </a:r>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734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734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30723"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32771"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34819"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p:spPr>
      </p:sp>
      <p:sp>
        <p:nvSpPr>
          <p:cNvPr id="36867"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p:spPr>
        <p:txBody>
          <a:bodyPr wrap="square" lIns="91427" tIns="45713" rIns="91427" bIns="45713" numCol="1" anchor="t" anchorCtr="0" compatLnSpc="1">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443790B-5CD9-414F-B3A9-01D0EEB5F2FF}" type="datetime1">
              <a:rPr lang="en-US" smtClean="0"/>
              <a:pPr/>
              <a:t>11/5/13</a:t>
            </a:fld>
            <a:endParaRPr lang="en-US" dirty="0"/>
          </a:p>
        </p:txBody>
      </p:sp>
      <p:sp>
        <p:nvSpPr>
          <p:cNvPr id="5" name="Footer Placeholder 4"/>
          <p:cNvSpPr>
            <a:spLocks noGrp="1"/>
          </p:cNvSpPr>
          <p:nvPr>
            <p:ph type="ftr" sz="quarter" idx="11"/>
          </p:nvPr>
        </p:nvSpPr>
        <p:spPr/>
        <p:txBody>
          <a:bodyPr/>
          <a:lstStyle/>
          <a:p>
            <a:r>
              <a:rPr lang="en-US" dirty="0" smtClean="0"/>
              <a:t>Fall 2013 -- Lecture #19</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D04E63-6730-A345-AF75-C0AD6D3B2540}" type="datetime1">
              <a:rPr lang="en-US" smtClean="0"/>
              <a:pPr/>
              <a:t>11/5/13</a:t>
            </a:fld>
            <a:endParaRPr lang="en-US" dirty="0"/>
          </a:p>
        </p:txBody>
      </p:sp>
      <p:sp>
        <p:nvSpPr>
          <p:cNvPr id="5" name="Footer Placeholder 4"/>
          <p:cNvSpPr>
            <a:spLocks noGrp="1"/>
          </p:cNvSpPr>
          <p:nvPr>
            <p:ph type="ftr" sz="quarter" idx="11"/>
          </p:nvPr>
        </p:nvSpPr>
        <p:spPr/>
        <p:txBody>
          <a:bodyPr/>
          <a:lstStyle/>
          <a:p>
            <a:r>
              <a:rPr lang="en-US" dirty="0" smtClean="0"/>
              <a:t>Fall 2013 -- Lecture #19</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2036D-0335-264E-99A4-41FD5CC66037}" type="datetime1">
              <a:rPr lang="en-US" smtClean="0"/>
              <a:pPr/>
              <a:t>11/5/13</a:t>
            </a:fld>
            <a:endParaRPr lang="en-US" dirty="0"/>
          </a:p>
        </p:txBody>
      </p:sp>
      <p:sp>
        <p:nvSpPr>
          <p:cNvPr id="5" name="Footer Placeholder 4"/>
          <p:cNvSpPr>
            <a:spLocks noGrp="1"/>
          </p:cNvSpPr>
          <p:nvPr>
            <p:ph type="ftr" sz="quarter" idx="11"/>
          </p:nvPr>
        </p:nvSpPr>
        <p:spPr/>
        <p:txBody>
          <a:bodyPr/>
          <a:lstStyle/>
          <a:p>
            <a:r>
              <a:rPr lang="en-US" dirty="0" smtClean="0"/>
              <a:t>Fall 2013 -- Lecture #19</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1" y="152401"/>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1" y="1143001"/>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1"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1" y="2287589"/>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1"/>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5AF39-9CD5-A54C-9267-ABEFB3E7F621}" type="datetime1">
              <a:rPr lang="en-US" smtClean="0"/>
              <a:pPr/>
              <a:t>11/5/13</a:t>
            </a:fld>
            <a:endParaRPr lang="en-US" dirty="0"/>
          </a:p>
        </p:txBody>
      </p:sp>
      <p:sp>
        <p:nvSpPr>
          <p:cNvPr id="5" name="Footer Placeholder 4"/>
          <p:cNvSpPr>
            <a:spLocks noGrp="1"/>
          </p:cNvSpPr>
          <p:nvPr>
            <p:ph type="ftr" sz="quarter" idx="11"/>
          </p:nvPr>
        </p:nvSpPr>
        <p:spPr/>
        <p:txBody>
          <a:bodyPr/>
          <a:lstStyle/>
          <a:p>
            <a:r>
              <a:rPr lang="en-US" dirty="0" smtClean="0"/>
              <a:t>Fall 2013 -- Lecture #19</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870663-AEDA-054B-BC20-306888084A56}" type="datetime1">
              <a:rPr lang="en-US" smtClean="0"/>
              <a:pPr/>
              <a:t>11/5/13</a:t>
            </a:fld>
            <a:endParaRPr lang="en-US" dirty="0"/>
          </a:p>
        </p:txBody>
      </p:sp>
      <p:sp>
        <p:nvSpPr>
          <p:cNvPr id="5" name="Footer Placeholder 4"/>
          <p:cNvSpPr>
            <a:spLocks noGrp="1"/>
          </p:cNvSpPr>
          <p:nvPr>
            <p:ph type="ftr" sz="quarter" idx="11"/>
          </p:nvPr>
        </p:nvSpPr>
        <p:spPr/>
        <p:txBody>
          <a:bodyPr/>
          <a:lstStyle/>
          <a:p>
            <a:r>
              <a:rPr lang="en-US" dirty="0" smtClean="0"/>
              <a:t>Fall 2013 -- Lecture #19</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4FA333-4460-604B-AF42-C68BE5552430}" type="datetime1">
              <a:rPr lang="en-US" smtClean="0"/>
              <a:pPr/>
              <a:t>11/5/13</a:t>
            </a:fld>
            <a:endParaRPr lang="en-US" dirty="0"/>
          </a:p>
        </p:txBody>
      </p:sp>
      <p:sp>
        <p:nvSpPr>
          <p:cNvPr id="6" name="Footer Placeholder 5"/>
          <p:cNvSpPr>
            <a:spLocks noGrp="1"/>
          </p:cNvSpPr>
          <p:nvPr>
            <p:ph type="ftr" sz="quarter" idx="11"/>
          </p:nvPr>
        </p:nvSpPr>
        <p:spPr/>
        <p:txBody>
          <a:bodyPr/>
          <a:lstStyle/>
          <a:p>
            <a:r>
              <a:rPr lang="en-US" dirty="0" smtClean="0"/>
              <a:t>Fall 2013 -- Lecture #19</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A7521E-7175-5D48-A5D8-0C5F5727484A}" type="datetime1">
              <a:rPr lang="en-US" smtClean="0"/>
              <a:pPr/>
              <a:t>11/5/13</a:t>
            </a:fld>
            <a:endParaRPr lang="en-US" dirty="0"/>
          </a:p>
        </p:txBody>
      </p:sp>
      <p:sp>
        <p:nvSpPr>
          <p:cNvPr id="8" name="Footer Placeholder 7"/>
          <p:cNvSpPr>
            <a:spLocks noGrp="1"/>
          </p:cNvSpPr>
          <p:nvPr>
            <p:ph type="ftr" sz="quarter" idx="11"/>
          </p:nvPr>
        </p:nvSpPr>
        <p:spPr/>
        <p:txBody>
          <a:bodyPr/>
          <a:lstStyle/>
          <a:p>
            <a:r>
              <a:rPr lang="en-US" dirty="0" smtClean="0"/>
              <a:t>Fall 2013 -- Lecture #19</a:t>
            </a:r>
            <a:endParaRPr lang="en-US" dirty="0"/>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F6FD9F-C20D-AB4F-9360-4F4AAADA823E}" type="datetime1">
              <a:rPr lang="en-US" smtClean="0"/>
              <a:pPr/>
              <a:t>11/5/13</a:t>
            </a:fld>
            <a:endParaRPr lang="en-US" dirty="0"/>
          </a:p>
        </p:txBody>
      </p:sp>
      <p:sp>
        <p:nvSpPr>
          <p:cNvPr id="4" name="Footer Placeholder 3"/>
          <p:cNvSpPr>
            <a:spLocks noGrp="1"/>
          </p:cNvSpPr>
          <p:nvPr>
            <p:ph type="ftr" sz="quarter" idx="11"/>
          </p:nvPr>
        </p:nvSpPr>
        <p:spPr/>
        <p:txBody>
          <a:bodyPr/>
          <a:lstStyle/>
          <a:p>
            <a:r>
              <a:rPr lang="en-US" dirty="0" smtClean="0"/>
              <a:t>Fall 2013 -- Lecture #19</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1ACB2-2944-A442-8773-2CE50FFA53DD}" type="datetime1">
              <a:rPr lang="en-US" smtClean="0"/>
              <a:pPr/>
              <a:t>11/5/13</a:t>
            </a:fld>
            <a:endParaRPr lang="en-US" dirty="0"/>
          </a:p>
        </p:txBody>
      </p:sp>
      <p:sp>
        <p:nvSpPr>
          <p:cNvPr id="3" name="Footer Placeholder 2"/>
          <p:cNvSpPr>
            <a:spLocks noGrp="1"/>
          </p:cNvSpPr>
          <p:nvPr>
            <p:ph type="ftr" sz="quarter" idx="11"/>
          </p:nvPr>
        </p:nvSpPr>
        <p:spPr/>
        <p:txBody>
          <a:bodyPr/>
          <a:lstStyle/>
          <a:p>
            <a:r>
              <a:rPr lang="en-US" dirty="0" smtClean="0"/>
              <a:t>Fall 2013 -- Lecture #19</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AD74D-2143-0642-8058-741421B11957}" type="datetime1">
              <a:rPr lang="en-US" smtClean="0"/>
              <a:pPr/>
              <a:t>11/5/13</a:t>
            </a:fld>
            <a:endParaRPr lang="en-US" dirty="0"/>
          </a:p>
        </p:txBody>
      </p:sp>
      <p:sp>
        <p:nvSpPr>
          <p:cNvPr id="6" name="Footer Placeholder 5"/>
          <p:cNvSpPr>
            <a:spLocks noGrp="1"/>
          </p:cNvSpPr>
          <p:nvPr>
            <p:ph type="ftr" sz="quarter" idx="11"/>
          </p:nvPr>
        </p:nvSpPr>
        <p:spPr/>
        <p:txBody>
          <a:bodyPr/>
          <a:lstStyle/>
          <a:p>
            <a:r>
              <a:rPr lang="en-US" dirty="0" smtClean="0"/>
              <a:t>Fall 2013 -- Lecture #19</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C7894-9D16-AC4A-BCB8-384DC090D397}" type="datetime1">
              <a:rPr lang="en-US" smtClean="0"/>
              <a:pPr/>
              <a:t>11/5/13</a:t>
            </a:fld>
            <a:endParaRPr lang="en-US" dirty="0"/>
          </a:p>
        </p:txBody>
      </p:sp>
      <p:sp>
        <p:nvSpPr>
          <p:cNvPr id="6" name="Footer Placeholder 5"/>
          <p:cNvSpPr>
            <a:spLocks noGrp="1"/>
          </p:cNvSpPr>
          <p:nvPr>
            <p:ph type="ftr" sz="quarter" idx="11"/>
          </p:nvPr>
        </p:nvSpPr>
        <p:spPr/>
        <p:txBody>
          <a:bodyPr/>
          <a:lstStyle/>
          <a:p>
            <a:r>
              <a:rPr lang="en-US" dirty="0" smtClean="0"/>
              <a:t>Fall 2013 -- Lecture #19</a:t>
            </a:r>
            <a:endParaRPr lang="en-US" dirty="0"/>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1C0D1-6558-B94E-A034-32B3381B9677}" type="datetime1">
              <a:rPr lang="en-US" smtClean="0"/>
              <a:pPr/>
              <a:t>11/5/13</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Fall 2013 -- Lecture #19</a:t>
            </a:r>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iming>
    <p:tnLst>
      <p:par>
        <p:cTn xmlns:p14="http://schemas.microsoft.com/office/powerpoint/2010/mai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5" Type="http://schemas.openxmlformats.org/officeDocument/2006/relationships/oleObject" Target="../embeddings/oleObject1.bin"/><Relationship Id="rId6" Type="http://schemas.openxmlformats.org/officeDocument/2006/relationships/image" Target="../media/image1.png"/><Relationship Id="rId7" Type="http://schemas.openxmlformats.org/officeDocument/2006/relationships/image" Target="../media/image3.jpeg"/><Relationship Id="rId8" Type="http://schemas.openxmlformats.org/officeDocument/2006/relationships/image" Target="../media/image4.png"/><Relationship Id="rId9"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2.bin"/><Relationship Id="rId5" Type="http://schemas.openxmlformats.org/officeDocument/2006/relationships/image" Target="../media/image1.png"/><Relationship Id="rId6" Type="http://schemas.openxmlformats.org/officeDocument/2006/relationships/image" Target="../media/image6.png"/><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oleObject3.bin"/><Relationship Id="rId5" Type="http://schemas.openxmlformats.org/officeDocument/2006/relationships/oleObject" Target="../embeddings/Microsoft_Excel_97_-_2004_Worksheet1.xls"/><Relationship Id="rId6" Type="http://schemas.openxmlformats.org/officeDocument/2006/relationships/image" Target="../media/image7.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8.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400" y="1574801"/>
            <a:ext cx="8051800" cy="2025650"/>
          </a:xfrm>
        </p:spPr>
        <p:txBody>
          <a:bodyPr>
            <a:normAutofit fontScale="90000"/>
          </a:bodyPr>
          <a:lstStyle/>
          <a:p>
            <a:r>
              <a:rPr lang="en-US" dirty="0" smtClean="0"/>
              <a:t>CS 61C: </a:t>
            </a:r>
            <a:br>
              <a:rPr lang="en-US" dirty="0" smtClean="0"/>
            </a:br>
            <a:r>
              <a:rPr lang="en-US" dirty="0" smtClean="0"/>
              <a:t>Great Ideas in Computer Architecture </a:t>
            </a:r>
            <a:br>
              <a:rPr lang="en-US" dirty="0" smtClean="0"/>
            </a:br>
            <a:r>
              <a:rPr lang="en-US" i="1" dirty="0" smtClean="0"/>
              <a:t>Building Blocks for </a:t>
            </a:r>
            <a:r>
              <a:rPr lang="en-US" i="1" dirty="0" err="1" smtClean="0"/>
              <a:t>Datapaths</a:t>
            </a:r>
            <a:endParaRPr lang="en-US" i="1" dirty="0"/>
          </a:p>
        </p:txBody>
      </p:sp>
      <p:sp>
        <p:nvSpPr>
          <p:cNvPr id="3" name="Subtitle 2"/>
          <p:cNvSpPr>
            <a:spLocks noGrp="1"/>
          </p:cNvSpPr>
          <p:nvPr>
            <p:ph type="subTitle" idx="1"/>
          </p:nvPr>
        </p:nvSpPr>
        <p:spPr>
          <a:xfrm>
            <a:off x="1016000" y="3886200"/>
            <a:ext cx="6959600" cy="1752600"/>
          </a:xfrm>
        </p:spPr>
        <p:txBody>
          <a:bodyPr>
            <a:normAutofit fontScale="92500"/>
          </a:bodyPr>
          <a:lstStyle/>
          <a:p>
            <a:r>
              <a:rPr lang="en-US" dirty="0" smtClean="0"/>
              <a:t>Instructor:</a:t>
            </a:r>
          </a:p>
          <a:p>
            <a:r>
              <a:rPr lang="en-US" dirty="0" smtClean="0"/>
              <a:t>Randy H. Katz</a:t>
            </a:r>
          </a:p>
          <a:p>
            <a:r>
              <a:rPr lang="en-US" dirty="0" smtClean="0"/>
              <a:t>http://inst.eecs.Berkeley.edu/~cs61c/fa13</a:t>
            </a:r>
          </a:p>
        </p:txBody>
      </p:sp>
      <p:sp>
        <p:nvSpPr>
          <p:cNvPr id="4" name="Slide Number Placeholder 3"/>
          <p:cNvSpPr>
            <a:spLocks noGrp="1"/>
          </p:cNvSpPr>
          <p:nvPr>
            <p:ph type="sldNum" sz="quarter" idx="12"/>
          </p:nvPr>
        </p:nvSpPr>
        <p:spPr/>
        <p:txBody>
          <a:bodyPr/>
          <a:lstStyle/>
          <a:p>
            <a:fld id="{F4BA2A7E-5181-A840-825F-018EFA86BC7E}" type="slidenum">
              <a:rPr lang="en-US" smtClean="0"/>
              <a:pPr/>
              <a:t>1</a:t>
            </a:fld>
            <a:endParaRPr lang="en-US"/>
          </a:p>
        </p:txBody>
      </p:sp>
      <p:sp>
        <p:nvSpPr>
          <p:cNvPr id="8" name="Footer Placeholder 7"/>
          <p:cNvSpPr>
            <a:spLocks noGrp="1"/>
          </p:cNvSpPr>
          <p:nvPr>
            <p:ph type="ftr" sz="quarter" idx="11"/>
          </p:nvPr>
        </p:nvSpPr>
        <p:spPr/>
        <p:txBody>
          <a:bodyPr/>
          <a:lstStyle/>
          <a:p>
            <a:r>
              <a:rPr lang="en-US" dirty="0" smtClean="0"/>
              <a:t>Fall 2013 -- Lecture #19</a:t>
            </a:r>
            <a:endParaRPr lang="en-US" dirty="0"/>
          </a:p>
        </p:txBody>
      </p:sp>
      <p:sp>
        <p:nvSpPr>
          <p:cNvPr id="9" name="Date Placeholder 8"/>
          <p:cNvSpPr>
            <a:spLocks noGrp="1"/>
          </p:cNvSpPr>
          <p:nvPr>
            <p:ph type="dt" sz="half" idx="10"/>
          </p:nvPr>
        </p:nvSpPr>
        <p:spPr/>
        <p:txBody>
          <a:bodyPr/>
          <a:lstStyle/>
          <a:p>
            <a:fld id="{3B827857-E9BB-D942-B6B3-FDE46981BBF5}" type="datetime1">
              <a:rPr lang="en-US" smtClean="0"/>
              <a:pPr/>
              <a:t>11/5/13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Generic Steps of Datapath</a:t>
            </a:r>
          </a:p>
        </p:txBody>
      </p:sp>
      <p:sp>
        <p:nvSpPr>
          <p:cNvPr id="31747" name="Rectangle 4"/>
          <p:cNvSpPr>
            <a:spLocks noChangeArrowheads="1"/>
          </p:cNvSpPr>
          <p:nvPr/>
        </p:nvSpPr>
        <p:spPr bwMode="auto">
          <a:xfrm>
            <a:off x="914400" y="2501900"/>
            <a:ext cx="381000" cy="1295400"/>
          </a:xfrm>
          <a:prstGeom prst="rect">
            <a:avLst/>
          </a:prstGeom>
          <a:noFill/>
          <a:ln w="28575">
            <a:solidFill>
              <a:schemeClr val="tx1"/>
            </a:solidFill>
            <a:miter lim="800000"/>
            <a:headEnd/>
            <a:tailEnd/>
          </a:ln>
        </p:spPr>
        <p:txBody>
          <a:bodyPr wrap="none" anchor="ctr">
            <a:prstTxWarp prst="textNoShape">
              <a:avLst/>
            </a:prstTxWarp>
          </a:bodyPr>
          <a:lstStyle/>
          <a:p>
            <a:endParaRPr lang="en-US"/>
          </a:p>
        </p:txBody>
      </p:sp>
      <p:sp>
        <p:nvSpPr>
          <p:cNvPr id="31748" name="Rectangle 5"/>
          <p:cNvSpPr>
            <a:spLocks noChangeArrowheads="1"/>
          </p:cNvSpPr>
          <p:nvPr/>
        </p:nvSpPr>
        <p:spPr bwMode="auto">
          <a:xfrm rot="-5400000">
            <a:off x="1600200" y="2806700"/>
            <a:ext cx="1981200" cy="1066800"/>
          </a:xfrm>
          <a:prstGeom prst="rect">
            <a:avLst/>
          </a:prstGeom>
          <a:solidFill>
            <a:srgbClr val="FFFFFF"/>
          </a:solidFill>
          <a:ln w="28575">
            <a:solidFill>
              <a:schemeClr val="tx1"/>
            </a:solidFill>
            <a:miter lim="800000"/>
            <a:headEnd/>
            <a:tailEnd/>
          </a:ln>
        </p:spPr>
        <p:txBody>
          <a:bodyPr wrap="none" anchor="ctr">
            <a:prstTxWarp prst="textNoShape">
              <a:avLst/>
            </a:prstTxWarp>
          </a:bodyPr>
          <a:lstStyle/>
          <a:p>
            <a:pPr algn="ctr"/>
            <a:r>
              <a:rPr lang="en-US" sz="2000"/>
              <a:t>instruction</a:t>
            </a:r>
          </a:p>
          <a:p>
            <a:pPr algn="ctr"/>
            <a:r>
              <a:rPr lang="en-US" sz="2000"/>
              <a:t>memory</a:t>
            </a:r>
          </a:p>
        </p:txBody>
      </p:sp>
      <p:sp>
        <p:nvSpPr>
          <p:cNvPr id="31749" name="AutoShape 6"/>
          <p:cNvSpPr>
            <a:spLocks noChangeArrowheads="1"/>
          </p:cNvSpPr>
          <p:nvPr/>
        </p:nvSpPr>
        <p:spPr bwMode="auto">
          <a:xfrm>
            <a:off x="1524000" y="3933825"/>
            <a:ext cx="366713" cy="549275"/>
          </a:xfrm>
          <a:prstGeom prst="roundRect">
            <a:avLst>
              <a:gd name="adj" fmla="val 16667"/>
            </a:avLst>
          </a:prstGeom>
          <a:solidFill>
            <a:srgbClr val="FFFFFF"/>
          </a:solidFill>
          <a:ln w="28575">
            <a:solidFill>
              <a:schemeClr val="tx1"/>
            </a:solidFill>
            <a:round/>
            <a:headEnd/>
            <a:tailEnd/>
          </a:ln>
        </p:spPr>
        <p:txBody>
          <a:bodyPr wrap="none" anchor="ctr">
            <a:prstTxWarp prst="textNoShape">
              <a:avLst/>
            </a:prstTxWarp>
          </a:bodyPr>
          <a:lstStyle/>
          <a:p>
            <a:pPr algn="ctr"/>
            <a:r>
              <a:rPr lang="en-US" sz="2000"/>
              <a:t>+4</a:t>
            </a:r>
          </a:p>
        </p:txBody>
      </p:sp>
      <p:sp>
        <p:nvSpPr>
          <p:cNvPr id="31750" name="Line 7"/>
          <p:cNvSpPr>
            <a:spLocks noChangeShapeType="1"/>
          </p:cNvSpPr>
          <p:nvPr/>
        </p:nvSpPr>
        <p:spPr bwMode="auto">
          <a:xfrm>
            <a:off x="1295400" y="3111500"/>
            <a:ext cx="7620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51" name="Rectangle 8"/>
          <p:cNvSpPr>
            <a:spLocks noChangeArrowheads="1"/>
          </p:cNvSpPr>
          <p:nvPr/>
        </p:nvSpPr>
        <p:spPr bwMode="auto">
          <a:xfrm>
            <a:off x="3657600" y="2501900"/>
            <a:ext cx="990600" cy="1295400"/>
          </a:xfrm>
          <a:prstGeom prst="rect">
            <a:avLst/>
          </a:prstGeom>
          <a:solidFill>
            <a:srgbClr val="FFFFFF"/>
          </a:solidFill>
          <a:ln w="28575">
            <a:solidFill>
              <a:schemeClr val="tx1"/>
            </a:solidFill>
            <a:miter lim="800000"/>
            <a:headEnd/>
            <a:tailEnd/>
          </a:ln>
        </p:spPr>
        <p:txBody>
          <a:bodyPr wrap="none" anchor="ctr">
            <a:prstTxWarp prst="textNoShape">
              <a:avLst/>
            </a:prstTxWarp>
          </a:bodyPr>
          <a:lstStyle/>
          <a:p>
            <a:endParaRPr lang="en-US"/>
          </a:p>
        </p:txBody>
      </p:sp>
      <p:sp>
        <p:nvSpPr>
          <p:cNvPr id="31752" name="Line 9"/>
          <p:cNvSpPr>
            <a:spLocks noChangeShapeType="1"/>
          </p:cNvSpPr>
          <p:nvPr/>
        </p:nvSpPr>
        <p:spPr bwMode="auto">
          <a:xfrm>
            <a:off x="3124200" y="2959100"/>
            <a:ext cx="5334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53" name="Line 10"/>
          <p:cNvSpPr>
            <a:spLocks noChangeShapeType="1"/>
          </p:cNvSpPr>
          <p:nvPr/>
        </p:nvSpPr>
        <p:spPr bwMode="auto">
          <a:xfrm>
            <a:off x="3124200" y="3332163"/>
            <a:ext cx="5334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54" name="Line 11"/>
          <p:cNvSpPr>
            <a:spLocks noChangeShapeType="1"/>
          </p:cNvSpPr>
          <p:nvPr/>
        </p:nvSpPr>
        <p:spPr bwMode="auto">
          <a:xfrm>
            <a:off x="3124200" y="3644900"/>
            <a:ext cx="5334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55" name="Text Box 12"/>
          <p:cNvSpPr txBox="1">
            <a:spLocks noChangeArrowheads="1"/>
          </p:cNvSpPr>
          <p:nvPr/>
        </p:nvSpPr>
        <p:spPr bwMode="auto">
          <a:xfrm>
            <a:off x="3109913" y="3248025"/>
            <a:ext cx="339725" cy="396875"/>
          </a:xfrm>
          <a:prstGeom prst="rect">
            <a:avLst/>
          </a:prstGeom>
          <a:noFill/>
          <a:ln w="28575">
            <a:noFill/>
            <a:miter lim="800000"/>
            <a:headEnd/>
            <a:tailEnd/>
          </a:ln>
        </p:spPr>
        <p:txBody>
          <a:bodyPr wrap="none" anchor="ctr">
            <a:prstTxWarp prst="textNoShape">
              <a:avLst/>
            </a:prstTxWarp>
            <a:spAutoFit/>
          </a:bodyPr>
          <a:lstStyle/>
          <a:p>
            <a:pPr algn="ctr"/>
            <a:r>
              <a:rPr lang="en-US" sz="2000"/>
              <a:t>rt</a:t>
            </a:r>
          </a:p>
        </p:txBody>
      </p:sp>
      <p:sp>
        <p:nvSpPr>
          <p:cNvPr id="31756" name="Text Box 13"/>
          <p:cNvSpPr txBox="1">
            <a:spLocks noChangeArrowheads="1"/>
          </p:cNvSpPr>
          <p:nvPr/>
        </p:nvSpPr>
        <p:spPr bwMode="auto">
          <a:xfrm>
            <a:off x="3065463" y="2943225"/>
            <a:ext cx="395287" cy="396875"/>
          </a:xfrm>
          <a:prstGeom prst="rect">
            <a:avLst/>
          </a:prstGeom>
          <a:noFill/>
          <a:ln w="28575">
            <a:noFill/>
            <a:miter lim="800000"/>
            <a:headEnd/>
            <a:tailEnd/>
          </a:ln>
        </p:spPr>
        <p:txBody>
          <a:bodyPr wrap="none" anchor="ctr">
            <a:prstTxWarp prst="textNoShape">
              <a:avLst/>
            </a:prstTxWarp>
            <a:spAutoFit/>
          </a:bodyPr>
          <a:lstStyle/>
          <a:p>
            <a:pPr algn="ctr"/>
            <a:r>
              <a:rPr lang="en-US" sz="2000"/>
              <a:t>rs</a:t>
            </a:r>
          </a:p>
        </p:txBody>
      </p:sp>
      <p:sp>
        <p:nvSpPr>
          <p:cNvPr id="31757" name="Text Box 14"/>
          <p:cNvSpPr txBox="1">
            <a:spLocks noChangeArrowheads="1"/>
          </p:cNvSpPr>
          <p:nvPr/>
        </p:nvSpPr>
        <p:spPr bwMode="auto">
          <a:xfrm>
            <a:off x="3079750" y="2562225"/>
            <a:ext cx="409575" cy="396875"/>
          </a:xfrm>
          <a:prstGeom prst="rect">
            <a:avLst/>
          </a:prstGeom>
          <a:noFill/>
          <a:ln w="28575">
            <a:noFill/>
            <a:miter lim="800000"/>
            <a:headEnd/>
            <a:tailEnd/>
          </a:ln>
        </p:spPr>
        <p:txBody>
          <a:bodyPr wrap="none" anchor="ctr">
            <a:prstTxWarp prst="textNoShape">
              <a:avLst/>
            </a:prstTxWarp>
            <a:spAutoFit/>
          </a:bodyPr>
          <a:lstStyle/>
          <a:p>
            <a:pPr algn="ctr"/>
            <a:r>
              <a:rPr lang="en-US" sz="2000"/>
              <a:t>rd</a:t>
            </a:r>
          </a:p>
        </p:txBody>
      </p:sp>
      <p:sp>
        <p:nvSpPr>
          <p:cNvPr id="31758" name="Text Box 15"/>
          <p:cNvSpPr txBox="1">
            <a:spLocks noChangeArrowheads="1"/>
          </p:cNvSpPr>
          <p:nvPr/>
        </p:nvSpPr>
        <p:spPr bwMode="auto">
          <a:xfrm rot="-5400000">
            <a:off x="3540125" y="2857500"/>
            <a:ext cx="1158875" cy="396875"/>
          </a:xfrm>
          <a:prstGeom prst="rect">
            <a:avLst/>
          </a:prstGeom>
          <a:noFill/>
          <a:ln w="28575">
            <a:noFill/>
            <a:miter lim="800000"/>
            <a:headEnd/>
            <a:tailEnd/>
          </a:ln>
        </p:spPr>
        <p:txBody>
          <a:bodyPr wrap="none" anchor="ctr">
            <a:prstTxWarp prst="textNoShape">
              <a:avLst/>
            </a:prstTxWarp>
            <a:spAutoFit/>
          </a:bodyPr>
          <a:lstStyle/>
          <a:p>
            <a:pPr algn="ctr"/>
            <a:r>
              <a:rPr lang="en-US" sz="2000" dirty="0"/>
              <a:t>registers</a:t>
            </a:r>
          </a:p>
        </p:txBody>
      </p:sp>
      <p:grpSp>
        <p:nvGrpSpPr>
          <p:cNvPr id="2" name="Group 16"/>
          <p:cNvGrpSpPr>
            <a:grpSpLocks/>
          </p:cNvGrpSpPr>
          <p:nvPr/>
        </p:nvGrpSpPr>
        <p:grpSpPr bwMode="auto">
          <a:xfrm>
            <a:off x="5334000" y="2562225"/>
            <a:ext cx="1219200" cy="1524000"/>
            <a:chOff x="3648" y="1348"/>
            <a:chExt cx="768" cy="960"/>
          </a:xfrm>
        </p:grpSpPr>
        <p:sp>
          <p:nvSpPr>
            <p:cNvPr id="31799" name="Freeform 18"/>
            <p:cNvSpPr>
              <a:spLocks/>
            </p:cNvSpPr>
            <p:nvPr/>
          </p:nvSpPr>
          <p:spPr bwMode="auto">
            <a:xfrm>
              <a:off x="3648" y="1348"/>
              <a:ext cx="528" cy="960"/>
            </a:xfrm>
            <a:custGeom>
              <a:avLst/>
              <a:gdLst>
                <a:gd name="T0" fmla="*/ 0 w 528"/>
                <a:gd name="T1" fmla="*/ 0 h 960"/>
                <a:gd name="T2" fmla="*/ 528 w 528"/>
                <a:gd name="T3" fmla="*/ 192 h 960"/>
                <a:gd name="T4" fmla="*/ 528 w 528"/>
                <a:gd name="T5" fmla="*/ 672 h 960"/>
                <a:gd name="T6" fmla="*/ 0 w 528"/>
                <a:gd name="T7" fmla="*/ 960 h 960"/>
                <a:gd name="T8" fmla="*/ 0 w 528"/>
                <a:gd name="T9" fmla="*/ 528 h 960"/>
                <a:gd name="T10" fmla="*/ 48 w 528"/>
                <a:gd name="T11" fmla="*/ 480 h 960"/>
                <a:gd name="T12" fmla="*/ 0 w 528"/>
                <a:gd name="T13" fmla="*/ 432 h 960"/>
                <a:gd name="T14" fmla="*/ 0 w 528"/>
                <a:gd name="T15" fmla="*/ 0 h 960"/>
                <a:gd name="T16" fmla="*/ 0 60000 65536"/>
                <a:gd name="T17" fmla="*/ 0 60000 65536"/>
                <a:gd name="T18" fmla="*/ 0 60000 65536"/>
                <a:gd name="T19" fmla="*/ 0 60000 65536"/>
                <a:gd name="T20" fmla="*/ 0 60000 65536"/>
                <a:gd name="T21" fmla="*/ 0 60000 65536"/>
                <a:gd name="T22" fmla="*/ 0 60000 65536"/>
                <a:gd name="T23" fmla="*/ 0 60000 65536"/>
                <a:gd name="T24" fmla="*/ 0 w 528"/>
                <a:gd name="T25" fmla="*/ 0 h 960"/>
                <a:gd name="T26" fmla="*/ 528 w 528"/>
                <a:gd name="T27" fmla="*/ 960 h 9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8" h="960">
                  <a:moveTo>
                    <a:pt x="0" y="0"/>
                  </a:moveTo>
                  <a:lnTo>
                    <a:pt x="528" y="192"/>
                  </a:lnTo>
                  <a:lnTo>
                    <a:pt x="528" y="672"/>
                  </a:lnTo>
                  <a:lnTo>
                    <a:pt x="0" y="960"/>
                  </a:lnTo>
                  <a:lnTo>
                    <a:pt x="0" y="528"/>
                  </a:lnTo>
                  <a:lnTo>
                    <a:pt x="48" y="480"/>
                  </a:lnTo>
                  <a:lnTo>
                    <a:pt x="0" y="432"/>
                  </a:lnTo>
                  <a:lnTo>
                    <a:pt x="0" y="0"/>
                  </a:lnTo>
                  <a:close/>
                </a:path>
              </a:pathLst>
            </a:custGeom>
            <a:noFill/>
            <a:ln w="38100">
              <a:solidFill>
                <a:schemeClr val="tx1"/>
              </a:solidFill>
              <a:round/>
              <a:headEnd/>
              <a:tailEnd/>
            </a:ln>
          </p:spPr>
          <p:txBody>
            <a:bodyPr wrap="none" anchor="ctr">
              <a:prstTxWarp prst="textNoShape">
                <a:avLst/>
              </a:prstTxWarp>
            </a:bodyPr>
            <a:lstStyle/>
            <a:p>
              <a:endParaRPr lang="en-US"/>
            </a:p>
          </p:txBody>
        </p:sp>
        <p:sp>
          <p:nvSpPr>
            <p:cNvPr id="31800" name="Line 19"/>
            <p:cNvSpPr>
              <a:spLocks noChangeShapeType="1"/>
            </p:cNvSpPr>
            <p:nvPr/>
          </p:nvSpPr>
          <p:spPr bwMode="auto">
            <a:xfrm>
              <a:off x="4176" y="1780"/>
              <a:ext cx="240" cy="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31801" name="Text Box 17"/>
            <p:cNvSpPr txBox="1">
              <a:spLocks noChangeArrowheads="1"/>
            </p:cNvSpPr>
            <p:nvPr/>
          </p:nvSpPr>
          <p:spPr bwMode="auto">
            <a:xfrm>
              <a:off x="3723" y="1699"/>
              <a:ext cx="427" cy="250"/>
            </a:xfrm>
            <a:prstGeom prst="rect">
              <a:avLst/>
            </a:prstGeom>
            <a:noFill/>
            <a:ln w="12700">
              <a:noFill/>
              <a:miter lim="800000"/>
              <a:headEnd/>
              <a:tailEnd/>
            </a:ln>
          </p:spPr>
          <p:txBody>
            <a:bodyPr wrap="none">
              <a:prstTxWarp prst="textNoShape">
                <a:avLst/>
              </a:prstTxWarp>
              <a:spAutoFit/>
            </a:bodyPr>
            <a:lstStyle/>
            <a:p>
              <a:pPr algn="ctr"/>
              <a:r>
                <a:rPr lang="en-US" sz="2000"/>
                <a:t>ALU</a:t>
              </a:r>
              <a:endParaRPr lang="en-US" sz="2400">
                <a:latin typeface="Times" charset="0"/>
              </a:endParaRPr>
            </a:p>
          </p:txBody>
        </p:sp>
      </p:grpSp>
      <p:sp>
        <p:nvSpPr>
          <p:cNvPr id="31760" name="Line 20"/>
          <p:cNvSpPr>
            <a:spLocks noChangeShapeType="1"/>
          </p:cNvSpPr>
          <p:nvPr/>
        </p:nvSpPr>
        <p:spPr bwMode="auto">
          <a:xfrm>
            <a:off x="4648200" y="3644900"/>
            <a:ext cx="6858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61" name="Line 21"/>
          <p:cNvSpPr>
            <a:spLocks noChangeShapeType="1"/>
          </p:cNvSpPr>
          <p:nvPr/>
        </p:nvSpPr>
        <p:spPr bwMode="auto">
          <a:xfrm>
            <a:off x="3094038" y="3995738"/>
            <a:ext cx="22098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62" name="Line 22"/>
          <p:cNvSpPr>
            <a:spLocks noChangeShapeType="1"/>
          </p:cNvSpPr>
          <p:nvPr/>
        </p:nvSpPr>
        <p:spPr bwMode="auto">
          <a:xfrm>
            <a:off x="4648200" y="2830513"/>
            <a:ext cx="655638"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63" name="Rectangle 23"/>
          <p:cNvSpPr>
            <a:spLocks noChangeArrowheads="1"/>
          </p:cNvSpPr>
          <p:nvPr/>
        </p:nvSpPr>
        <p:spPr bwMode="auto">
          <a:xfrm rot="-5400000">
            <a:off x="6096000" y="2959100"/>
            <a:ext cx="1981200" cy="1066800"/>
          </a:xfrm>
          <a:prstGeom prst="rect">
            <a:avLst/>
          </a:prstGeom>
          <a:solidFill>
            <a:srgbClr val="FFFFFF"/>
          </a:solidFill>
          <a:ln w="28575">
            <a:solidFill>
              <a:schemeClr val="tx1"/>
            </a:solidFill>
            <a:miter lim="800000"/>
            <a:headEnd/>
            <a:tailEnd/>
          </a:ln>
        </p:spPr>
        <p:txBody>
          <a:bodyPr wrap="none" anchor="ctr">
            <a:prstTxWarp prst="textNoShape">
              <a:avLst/>
            </a:prstTxWarp>
          </a:bodyPr>
          <a:lstStyle/>
          <a:p>
            <a:pPr algn="ctr"/>
            <a:r>
              <a:rPr lang="en-US" sz="2000"/>
              <a:t>Data</a:t>
            </a:r>
          </a:p>
          <a:p>
            <a:pPr algn="ctr"/>
            <a:r>
              <a:rPr lang="en-US" sz="2000"/>
              <a:t>memory</a:t>
            </a:r>
          </a:p>
        </p:txBody>
      </p:sp>
      <p:sp>
        <p:nvSpPr>
          <p:cNvPr id="31764" name="Line 24"/>
          <p:cNvSpPr>
            <a:spLocks noChangeShapeType="1"/>
          </p:cNvSpPr>
          <p:nvPr/>
        </p:nvSpPr>
        <p:spPr bwMode="auto">
          <a:xfrm>
            <a:off x="4876800" y="3644900"/>
            <a:ext cx="0" cy="3048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65" name="Line 25"/>
          <p:cNvSpPr>
            <a:spLocks noChangeShapeType="1"/>
          </p:cNvSpPr>
          <p:nvPr/>
        </p:nvSpPr>
        <p:spPr bwMode="auto">
          <a:xfrm>
            <a:off x="4876800" y="4025900"/>
            <a:ext cx="0" cy="3048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66" name="Line 26"/>
          <p:cNvSpPr>
            <a:spLocks noChangeShapeType="1"/>
          </p:cNvSpPr>
          <p:nvPr/>
        </p:nvSpPr>
        <p:spPr bwMode="auto">
          <a:xfrm>
            <a:off x="4876800" y="4330700"/>
            <a:ext cx="16764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67" name="Line 27"/>
          <p:cNvSpPr>
            <a:spLocks noChangeShapeType="1"/>
          </p:cNvSpPr>
          <p:nvPr/>
        </p:nvSpPr>
        <p:spPr bwMode="auto">
          <a:xfrm>
            <a:off x="7620000" y="3248025"/>
            <a:ext cx="3048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68" name="Line 28"/>
          <p:cNvSpPr>
            <a:spLocks noChangeShapeType="1"/>
          </p:cNvSpPr>
          <p:nvPr/>
        </p:nvSpPr>
        <p:spPr bwMode="auto">
          <a:xfrm flipV="1">
            <a:off x="7924800" y="1968500"/>
            <a:ext cx="0" cy="1279525"/>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69" name="Line 29"/>
          <p:cNvSpPr>
            <a:spLocks noChangeShapeType="1"/>
          </p:cNvSpPr>
          <p:nvPr/>
        </p:nvSpPr>
        <p:spPr bwMode="auto">
          <a:xfrm flipH="1">
            <a:off x="3921125" y="1968500"/>
            <a:ext cx="4003675"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70" name="Line 30"/>
          <p:cNvSpPr>
            <a:spLocks noChangeShapeType="1"/>
          </p:cNvSpPr>
          <p:nvPr/>
        </p:nvSpPr>
        <p:spPr bwMode="auto">
          <a:xfrm>
            <a:off x="3921125" y="1968500"/>
            <a:ext cx="0" cy="53340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71" name="Text Box 31"/>
          <p:cNvSpPr txBox="1">
            <a:spLocks noChangeArrowheads="1"/>
          </p:cNvSpPr>
          <p:nvPr/>
        </p:nvSpPr>
        <p:spPr bwMode="auto">
          <a:xfrm>
            <a:off x="3079750" y="3949700"/>
            <a:ext cx="663575" cy="396875"/>
          </a:xfrm>
          <a:prstGeom prst="rect">
            <a:avLst/>
          </a:prstGeom>
          <a:noFill/>
          <a:ln w="28575">
            <a:noFill/>
            <a:miter lim="800000"/>
            <a:headEnd/>
            <a:tailEnd/>
          </a:ln>
        </p:spPr>
        <p:txBody>
          <a:bodyPr wrap="none" anchor="ctr">
            <a:prstTxWarp prst="textNoShape">
              <a:avLst/>
            </a:prstTxWarp>
            <a:spAutoFit/>
          </a:bodyPr>
          <a:lstStyle/>
          <a:p>
            <a:pPr algn="ctr"/>
            <a:r>
              <a:rPr lang="en-US" sz="2000"/>
              <a:t>imm</a:t>
            </a:r>
          </a:p>
        </p:txBody>
      </p:sp>
      <p:sp>
        <p:nvSpPr>
          <p:cNvPr id="31772" name="Line 32"/>
          <p:cNvSpPr>
            <a:spLocks noChangeShapeType="1"/>
          </p:cNvSpPr>
          <p:nvPr/>
        </p:nvSpPr>
        <p:spPr bwMode="auto">
          <a:xfrm>
            <a:off x="1676400" y="3111500"/>
            <a:ext cx="0" cy="83820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73" name="AutoShape 33"/>
          <p:cNvSpPr>
            <a:spLocks noChangeArrowheads="1"/>
          </p:cNvSpPr>
          <p:nvPr/>
        </p:nvSpPr>
        <p:spPr bwMode="auto">
          <a:xfrm>
            <a:off x="914400" y="4086225"/>
            <a:ext cx="381000" cy="809625"/>
          </a:xfrm>
          <a:prstGeom prst="roundRect">
            <a:avLst>
              <a:gd name="adj" fmla="val 16667"/>
            </a:avLst>
          </a:prstGeom>
          <a:solidFill>
            <a:srgbClr val="FFFFFF"/>
          </a:solidFill>
          <a:ln w="28575">
            <a:solidFill>
              <a:schemeClr val="tx1"/>
            </a:solidFill>
            <a:round/>
            <a:headEnd/>
            <a:tailEnd/>
          </a:ln>
        </p:spPr>
        <p:txBody>
          <a:bodyPr wrap="none" anchor="ctr">
            <a:prstTxWarp prst="textNoShape">
              <a:avLst/>
            </a:prstTxWarp>
          </a:bodyPr>
          <a:lstStyle/>
          <a:p>
            <a:endParaRPr lang="en-US"/>
          </a:p>
        </p:txBody>
      </p:sp>
      <p:sp>
        <p:nvSpPr>
          <p:cNvPr id="31774" name="Line 34"/>
          <p:cNvSpPr>
            <a:spLocks noChangeShapeType="1"/>
          </p:cNvSpPr>
          <p:nvPr/>
        </p:nvSpPr>
        <p:spPr bwMode="auto">
          <a:xfrm flipH="1">
            <a:off x="1295400" y="4308475"/>
            <a:ext cx="2286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75" name="Line 35"/>
          <p:cNvSpPr>
            <a:spLocks noChangeShapeType="1"/>
          </p:cNvSpPr>
          <p:nvPr/>
        </p:nvSpPr>
        <p:spPr bwMode="auto">
          <a:xfrm>
            <a:off x="3743325" y="3995738"/>
            <a:ext cx="0" cy="67151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76" name="Line 36"/>
          <p:cNvSpPr>
            <a:spLocks noChangeShapeType="1"/>
          </p:cNvSpPr>
          <p:nvPr/>
        </p:nvSpPr>
        <p:spPr bwMode="auto">
          <a:xfrm flipH="1">
            <a:off x="1295400" y="4667250"/>
            <a:ext cx="2447925"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sp>
        <p:nvSpPr>
          <p:cNvPr id="31777" name="Line 37"/>
          <p:cNvSpPr>
            <a:spLocks noChangeShapeType="1"/>
          </p:cNvSpPr>
          <p:nvPr/>
        </p:nvSpPr>
        <p:spPr bwMode="auto">
          <a:xfrm flipH="1">
            <a:off x="533400" y="4483100"/>
            <a:ext cx="381000"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78" name="Line 38"/>
          <p:cNvSpPr>
            <a:spLocks noChangeShapeType="1"/>
          </p:cNvSpPr>
          <p:nvPr/>
        </p:nvSpPr>
        <p:spPr bwMode="auto">
          <a:xfrm flipV="1">
            <a:off x="533400" y="3111500"/>
            <a:ext cx="0" cy="13716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31779" name="Line 39"/>
          <p:cNvSpPr>
            <a:spLocks noChangeShapeType="1"/>
          </p:cNvSpPr>
          <p:nvPr/>
        </p:nvSpPr>
        <p:spPr bwMode="auto">
          <a:xfrm>
            <a:off x="533400" y="3111500"/>
            <a:ext cx="381000"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p>
        </p:txBody>
      </p:sp>
      <p:grpSp>
        <p:nvGrpSpPr>
          <p:cNvPr id="3" name="Group 40"/>
          <p:cNvGrpSpPr>
            <a:grpSpLocks/>
          </p:cNvGrpSpPr>
          <p:nvPr/>
        </p:nvGrpSpPr>
        <p:grpSpPr bwMode="auto">
          <a:xfrm>
            <a:off x="1414463" y="5105400"/>
            <a:ext cx="1665287" cy="722313"/>
            <a:chOff x="729" y="2832"/>
            <a:chExt cx="1355" cy="455"/>
          </a:xfrm>
        </p:grpSpPr>
        <p:sp>
          <p:nvSpPr>
            <p:cNvPr id="2499625" name="Text Box 41"/>
            <p:cNvSpPr txBox="1">
              <a:spLocks noChangeArrowheads="1"/>
            </p:cNvSpPr>
            <p:nvPr/>
          </p:nvSpPr>
          <p:spPr bwMode="auto">
            <a:xfrm>
              <a:off x="732" y="2841"/>
              <a:ext cx="1272" cy="446"/>
            </a:xfrm>
            <a:prstGeom prst="rect">
              <a:avLst/>
            </a:prstGeom>
            <a:noFill/>
            <a:ln w="28575">
              <a:noFill/>
              <a:miter lim="800000"/>
              <a:headEnd/>
              <a:tailEnd/>
            </a:ln>
            <a:effectLst/>
          </p:spPr>
          <p:txBody>
            <a:bodyPr wrap="none" anchor="ctr">
              <a:prstTxWarp prst="textNoShape">
                <a:avLst/>
              </a:prstTxWarp>
              <a:spAutoFit/>
            </a:bodyPr>
            <a:lstStyle/>
            <a:p>
              <a:pPr algn="ctr">
                <a:defRPr/>
              </a:pPr>
              <a:r>
                <a:rPr lang="en-US" sz="2000" dirty="0">
                  <a:solidFill>
                    <a:schemeClr val="accent2"/>
                  </a:solidFill>
                  <a:latin typeface="+mn-lt"/>
                </a:rPr>
                <a:t>1. Instruction</a:t>
              </a:r>
            </a:p>
            <a:p>
              <a:pPr algn="ctr">
                <a:defRPr/>
              </a:pPr>
              <a:r>
                <a:rPr lang="en-US" sz="2000" dirty="0">
                  <a:solidFill>
                    <a:schemeClr val="accent2"/>
                  </a:solidFill>
                  <a:latin typeface="+mn-lt"/>
                </a:rPr>
                <a:t>Fetch</a:t>
              </a:r>
            </a:p>
          </p:txBody>
        </p:sp>
        <p:sp>
          <p:nvSpPr>
            <p:cNvPr id="2499626" name="Line 42"/>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pPr>
                <a:defRPr/>
              </a:pPr>
              <a:endParaRPr lang="en-US">
                <a:latin typeface="+mn-lt"/>
              </a:endParaRPr>
            </a:p>
          </p:txBody>
        </p:sp>
      </p:grpSp>
      <p:grpSp>
        <p:nvGrpSpPr>
          <p:cNvPr id="4" name="Group 43"/>
          <p:cNvGrpSpPr>
            <a:grpSpLocks/>
          </p:cNvGrpSpPr>
          <p:nvPr/>
        </p:nvGrpSpPr>
        <p:grpSpPr bwMode="auto">
          <a:xfrm>
            <a:off x="3268663" y="4794250"/>
            <a:ext cx="1763712" cy="1323975"/>
            <a:chOff x="728" y="2636"/>
            <a:chExt cx="1356" cy="834"/>
          </a:xfrm>
        </p:grpSpPr>
        <p:sp>
          <p:nvSpPr>
            <p:cNvPr id="2499628" name="Text Box 44"/>
            <p:cNvSpPr txBox="1">
              <a:spLocks noChangeArrowheads="1"/>
            </p:cNvSpPr>
            <p:nvPr/>
          </p:nvSpPr>
          <p:spPr bwMode="auto">
            <a:xfrm>
              <a:off x="851" y="2636"/>
              <a:ext cx="1019" cy="834"/>
            </a:xfrm>
            <a:prstGeom prst="rect">
              <a:avLst/>
            </a:prstGeom>
            <a:noFill/>
            <a:ln w="28575">
              <a:noFill/>
              <a:miter lim="800000"/>
              <a:headEnd/>
              <a:tailEnd/>
            </a:ln>
            <a:effectLst/>
          </p:spPr>
          <p:txBody>
            <a:bodyPr wrap="none" anchor="ctr">
              <a:prstTxWarp prst="textNoShape">
                <a:avLst/>
              </a:prstTxWarp>
              <a:spAutoFit/>
            </a:bodyPr>
            <a:lstStyle/>
            <a:p>
              <a:pPr algn="ctr">
                <a:defRPr/>
              </a:pPr>
              <a:endParaRPr lang="en-US" sz="2000" dirty="0">
                <a:solidFill>
                  <a:schemeClr val="accent2"/>
                </a:solidFill>
                <a:latin typeface="+mn-lt"/>
              </a:endParaRPr>
            </a:p>
            <a:p>
              <a:pPr algn="ctr">
                <a:defRPr/>
              </a:pPr>
              <a:r>
                <a:rPr lang="en-US" sz="2000" dirty="0">
                  <a:solidFill>
                    <a:schemeClr val="accent2"/>
                  </a:solidFill>
                  <a:latin typeface="+mn-lt"/>
                </a:rPr>
                <a:t>2. Decode/</a:t>
              </a:r>
            </a:p>
            <a:p>
              <a:pPr algn="ctr">
                <a:defRPr/>
              </a:pPr>
              <a:r>
                <a:rPr lang="en-US" sz="2000" dirty="0">
                  <a:solidFill>
                    <a:schemeClr val="accent2"/>
                  </a:solidFill>
                  <a:latin typeface="+mn-lt"/>
                </a:rPr>
                <a:t>    Register</a:t>
              </a:r>
            </a:p>
            <a:p>
              <a:pPr algn="ctr">
                <a:defRPr/>
              </a:pPr>
              <a:r>
                <a:rPr lang="en-US" sz="2000" dirty="0">
                  <a:solidFill>
                    <a:schemeClr val="accent2"/>
                  </a:solidFill>
                  <a:latin typeface="+mn-lt"/>
                </a:rPr>
                <a:t>Read</a:t>
              </a:r>
            </a:p>
          </p:txBody>
        </p:sp>
        <p:sp>
          <p:nvSpPr>
            <p:cNvPr id="2499629" name="Line 45"/>
            <p:cNvSpPr>
              <a:spLocks noChangeShapeType="1"/>
            </p:cNvSpPr>
            <p:nvPr/>
          </p:nvSpPr>
          <p:spPr bwMode="auto">
            <a:xfrm>
              <a:off x="728" y="2832"/>
              <a:ext cx="1356"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pPr>
                <a:defRPr/>
              </a:pPr>
              <a:endParaRPr lang="en-US">
                <a:latin typeface="+mn-lt"/>
              </a:endParaRPr>
            </a:p>
          </p:txBody>
        </p:sp>
      </p:grpSp>
      <p:grpSp>
        <p:nvGrpSpPr>
          <p:cNvPr id="5" name="Group 46"/>
          <p:cNvGrpSpPr>
            <a:grpSpLocks/>
          </p:cNvGrpSpPr>
          <p:nvPr/>
        </p:nvGrpSpPr>
        <p:grpSpPr bwMode="auto">
          <a:xfrm>
            <a:off x="5156200" y="5105400"/>
            <a:ext cx="1500188" cy="550863"/>
            <a:chOff x="729" y="2832"/>
            <a:chExt cx="1355" cy="347"/>
          </a:xfrm>
        </p:grpSpPr>
        <p:sp>
          <p:nvSpPr>
            <p:cNvPr id="2499631" name="Text Box 47"/>
            <p:cNvSpPr txBox="1">
              <a:spLocks noChangeArrowheads="1"/>
            </p:cNvSpPr>
            <p:nvPr/>
          </p:nvSpPr>
          <p:spPr bwMode="auto">
            <a:xfrm>
              <a:off x="786" y="2927"/>
              <a:ext cx="1127" cy="252"/>
            </a:xfrm>
            <a:prstGeom prst="rect">
              <a:avLst/>
            </a:prstGeom>
            <a:noFill/>
            <a:ln w="28575">
              <a:noFill/>
              <a:miter lim="800000"/>
              <a:headEnd/>
              <a:tailEnd/>
            </a:ln>
            <a:effectLst/>
          </p:spPr>
          <p:txBody>
            <a:bodyPr wrap="none" anchor="ctr">
              <a:prstTxWarp prst="textNoShape">
                <a:avLst/>
              </a:prstTxWarp>
              <a:spAutoFit/>
            </a:bodyPr>
            <a:lstStyle/>
            <a:p>
              <a:pPr algn="ctr">
                <a:defRPr/>
              </a:pPr>
              <a:r>
                <a:rPr lang="en-US" sz="2000" dirty="0">
                  <a:solidFill>
                    <a:schemeClr val="accent2"/>
                  </a:solidFill>
                  <a:latin typeface="+mn-lt"/>
                </a:rPr>
                <a:t>3. Execute</a:t>
              </a:r>
            </a:p>
          </p:txBody>
        </p:sp>
        <p:sp>
          <p:nvSpPr>
            <p:cNvPr id="2499632" name="Line 48"/>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pPr>
                <a:defRPr/>
              </a:pPr>
              <a:endParaRPr lang="en-US">
                <a:latin typeface="+mn-lt"/>
              </a:endParaRPr>
            </a:p>
          </p:txBody>
        </p:sp>
      </p:grpSp>
      <p:grpSp>
        <p:nvGrpSpPr>
          <p:cNvPr id="6" name="Group 49"/>
          <p:cNvGrpSpPr>
            <a:grpSpLocks/>
          </p:cNvGrpSpPr>
          <p:nvPr/>
        </p:nvGrpSpPr>
        <p:grpSpPr bwMode="auto">
          <a:xfrm>
            <a:off x="6457950" y="5105400"/>
            <a:ext cx="1330325" cy="550863"/>
            <a:chOff x="271" y="2832"/>
            <a:chExt cx="2149" cy="347"/>
          </a:xfrm>
        </p:grpSpPr>
        <p:sp>
          <p:nvSpPr>
            <p:cNvPr id="2499634" name="Text Box 50"/>
            <p:cNvSpPr txBox="1">
              <a:spLocks noChangeArrowheads="1"/>
            </p:cNvSpPr>
            <p:nvPr/>
          </p:nvSpPr>
          <p:spPr bwMode="auto">
            <a:xfrm>
              <a:off x="271" y="2927"/>
              <a:ext cx="2149" cy="252"/>
            </a:xfrm>
            <a:prstGeom prst="rect">
              <a:avLst/>
            </a:prstGeom>
            <a:noFill/>
            <a:ln w="28575">
              <a:noFill/>
              <a:miter lim="800000"/>
              <a:headEnd/>
              <a:tailEnd/>
            </a:ln>
            <a:effectLst/>
          </p:spPr>
          <p:txBody>
            <a:bodyPr wrap="none" anchor="ctr">
              <a:prstTxWarp prst="textNoShape">
                <a:avLst/>
              </a:prstTxWarp>
              <a:spAutoFit/>
            </a:bodyPr>
            <a:lstStyle/>
            <a:p>
              <a:pPr algn="ctr">
                <a:defRPr/>
              </a:pPr>
              <a:r>
                <a:rPr lang="en-US" sz="2000" dirty="0">
                  <a:solidFill>
                    <a:schemeClr val="accent2"/>
                  </a:solidFill>
                  <a:latin typeface="+mn-lt"/>
                </a:rPr>
                <a:t>4. Memory</a:t>
              </a:r>
            </a:p>
          </p:txBody>
        </p:sp>
        <p:sp>
          <p:nvSpPr>
            <p:cNvPr id="2499635" name="Line 51"/>
            <p:cNvSpPr>
              <a:spLocks noChangeShapeType="1"/>
            </p:cNvSpPr>
            <p:nvPr/>
          </p:nvSpPr>
          <p:spPr bwMode="auto">
            <a:xfrm>
              <a:off x="730" y="2832"/>
              <a:ext cx="1354"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pPr>
                <a:defRPr/>
              </a:pPr>
              <a:endParaRPr lang="en-US">
                <a:latin typeface="+mn-lt"/>
              </a:endParaRPr>
            </a:p>
          </p:txBody>
        </p:sp>
      </p:grpSp>
      <p:grpSp>
        <p:nvGrpSpPr>
          <p:cNvPr id="7" name="Group 52"/>
          <p:cNvGrpSpPr>
            <a:grpSpLocks/>
          </p:cNvGrpSpPr>
          <p:nvPr/>
        </p:nvGrpSpPr>
        <p:grpSpPr bwMode="auto">
          <a:xfrm>
            <a:off x="7639050" y="5102225"/>
            <a:ext cx="1277938" cy="708025"/>
            <a:chOff x="592" y="2830"/>
            <a:chExt cx="1649" cy="446"/>
          </a:xfrm>
        </p:grpSpPr>
        <p:sp>
          <p:nvSpPr>
            <p:cNvPr id="31789" name="Text Box 53"/>
            <p:cNvSpPr txBox="1">
              <a:spLocks noChangeArrowheads="1"/>
            </p:cNvSpPr>
            <p:nvPr/>
          </p:nvSpPr>
          <p:spPr bwMode="auto">
            <a:xfrm>
              <a:off x="592" y="2830"/>
              <a:ext cx="1649" cy="446"/>
            </a:xfrm>
            <a:prstGeom prst="rect">
              <a:avLst/>
            </a:prstGeom>
            <a:noFill/>
            <a:ln w="28575">
              <a:noFill/>
              <a:miter lim="800000"/>
              <a:headEnd/>
              <a:tailEnd/>
            </a:ln>
          </p:spPr>
          <p:txBody>
            <a:bodyPr wrap="none" anchor="ctr">
              <a:prstTxWarp prst="textNoShape">
                <a:avLst/>
              </a:prstTxWarp>
              <a:spAutoFit/>
            </a:bodyPr>
            <a:lstStyle/>
            <a:p>
              <a:pPr algn="ctr"/>
              <a:r>
                <a:rPr lang="en-US" sz="2000">
                  <a:solidFill>
                    <a:schemeClr val="accent2"/>
                  </a:solidFill>
                  <a:latin typeface="Calibri" charset="0"/>
                </a:rPr>
                <a:t>5. Register</a:t>
              </a:r>
            </a:p>
            <a:p>
              <a:pPr algn="ctr"/>
              <a:r>
                <a:rPr lang="en-US" sz="2000">
                  <a:solidFill>
                    <a:schemeClr val="accent2"/>
                  </a:solidFill>
                  <a:latin typeface="Calibri" charset="0"/>
                </a:rPr>
                <a:t>     Write</a:t>
              </a:r>
            </a:p>
          </p:txBody>
        </p:sp>
        <p:sp>
          <p:nvSpPr>
            <p:cNvPr id="2499638" name="Line 54"/>
            <p:cNvSpPr>
              <a:spLocks noChangeShapeType="1"/>
            </p:cNvSpPr>
            <p:nvPr/>
          </p:nvSpPr>
          <p:spPr bwMode="auto">
            <a:xfrm>
              <a:off x="729" y="2832"/>
              <a:ext cx="1354" cy="0"/>
            </a:xfrm>
            <a:prstGeom prst="line">
              <a:avLst/>
            </a:prstGeom>
            <a:noFill/>
            <a:ln w="28575">
              <a:solidFill>
                <a:schemeClr val="accent2"/>
              </a:solidFill>
              <a:round/>
              <a:headEnd type="diamond" w="med" len="med"/>
              <a:tailEnd type="triangle" w="med" len="med"/>
            </a:ln>
            <a:effectLst/>
          </p:spPr>
          <p:txBody>
            <a:bodyPr wrap="none" anchor="ctr">
              <a:prstTxWarp prst="textNoShape">
                <a:avLst/>
              </a:prstTxWarp>
            </a:bodyPr>
            <a:lstStyle/>
            <a:p>
              <a:pPr>
                <a:defRPr/>
              </a:pPr>
              <a:endParaRPr lang="en-US">
                <a:latin typeface="+mn-lt"/>
              </a:endParaRPr>
            </a:p>
          </p:txBody>
        </p:sp>
      </p:grpSp>
      <p:sp>
        <p:nvSpPr>
          <p:cNvPr id="31785" name="Text Box 3"/>
          <p:cNvSpPr txBox="1">
            <a:spLocks noChangeArrowheads="1"/>
          </p:cNvSpPr>
          <p:nvPr/>
        </p:nvSpPr>
        <p:spPr bwMode="auto">
          <a:xfrm rot="-5400000">
            <a:off x="861219" y="2897982"/>
            <a:ext cx="501650" cy="366712"/>
          </a:xfrm>
          <a:prstGeom prst="rect">
            <a:avLst/>
          </a:prstGeom>
          <a:noFill/>
          <a:ln w="28575">
            <a:noFill/>
            <a:miter lim="800000"/>
            <a:headEnd/>
            <a:tailEnd/>
          </a:ln>
        </p:spPr>
        <p:txBody>
          <a:bodyPr wrap="none" anchor="ctr">
            <a:prstTxWarp prst="textNoShape">
              <a:avLst/>
            </a:prstTxWarp>
            <a:spAutoFit/>
          </a:bodyPr>
          <a:lstStyle/>
          <a:p>
            <a:pPr algn="ctr"/>
            <a:r>
              <a:rPr lang="en-US"/>
              <a:t>PC</a:t>
            </a:r>
          </a:p>
        </p:txBody>
      </p:sp>
      <p:sp>
        <p:nvSpPr>
          <p:cNvPr id="55" name="Date Placeholder 54"/>
          <p:cNvSpPr>
            <a:spLocks noGrp="1"/>
          </p:cNvSpPr>
          <p:nvPr>
            <p:ph type="dt" sz="quarter" idx="10"/>
          </p:nvPr>
        </p:nvSpPr>
        <p:spPr/>
        <p:txBody>
          <a:bodyPr/>
          <a:lstStyle/>
          <a:p>
            <a:pPr>
              <a:defRPr/>
            </a:pPr>
            <a:fld id="{B934ABBE-1B2F-B04D-A597-2E4464403458}" type="datetime1">
              <a:rPr lang="en-US" smtClean="0"/>
              <a:pPr>
                <a:defRPr/>
              </a:pPr>
              <a:t>11/5/13</a:t>
            </a:fld>
            <a:endParaRPr lang="en-US"/>
          </a:p>
        </p:txBody>
      </p:sp>
      <p:sp>
        <p:nvSpPr>
          <p:cNvPr id="56" name="Slide Number Placeholder 55"/>
          <p:cNvSpPr>
            <a:spLocks noGrp="1"/>
          </p:cNvSpPr>
          <p:nvPr>
            <p:ph type="sldNum" sz="quarter" idx="12"/>
          </p:nvPr>
        </p:nvSpPr>
        <p:spPr/>
        <p:txBody>
          <a:bodyPr/>
          <a:lstStyle/>
          <a:p>
            <a:pPr>
              <a:defRPr/>
            </a:pPr>
            <a:fld id="{9ACE96B7-B152-A34B-A64B-04700F0BF201}" type="slidenum">
              <a:rPr lang="en-US" smtClean="0"/>
              <a:pPr>
                <a:defRPr/>
              </a:pPr>
              <a:t>10</a:t>
            </a:fld>
            <a:endParaRPr lang="en-US"/>
          </a:p>
        </p:txBody>
      </p:sp>
      <p:sp>
        <p:nvSpPr>
          <p:cNvPr id="57" name="Footer Placeholder 56"/>
          <p:cNvSpPr>
            <a:spLocks noGrp="1"/>
          </p:cNvSpPr>
          <p:nvPr>
            <p:ph type="ftr" sz="quarter" idx="11"/>
          </p:nvPr>
        </p:nvSpPr>
        <p:spPr/>
        <p:txBody>
          <a:bodyPr/>
          <a:lstStyle/>
          <a:p>
            <a:pPr>
              <a:defRPr/>
            </a:pPr>
            <a:r>
              <a:rPr lang="en-US" dirty="0" smtClean="0"/>
              <a:t>Fall 2013 -- Lecture #19</a:t>
            </a:r>
            <a:endParaRPr lang="en-US" dirty="0"/>
          </a:p>
        </p:txBody>
      </p:sp>
      <p:sp>
        <p:nvSpPr>
          <p:cNvPr id="58" name="Text Box 15"/>
          <p:cNvSpPr txBox="1">
            <a:spLocks noChangeArrowheads="1"/>
          </p:cNvSpPr>
          <p:nvPr/>
        </p:nvSpPr>
        <p:spPr bwMode="auto">
          <a:xfrm rot="-5400000">
            <a:off x="753872" y="4278282"/>
            <a:ext cx="635385" cy="400110"/>
          </a:xfrm>
          <a:prstGeom prst="rect">
            <a:avLst/>
          </a:prstGeom>
          <a:noFill/>
          <a:ln w="28575">
            <a:noFill/>
            <a:miter lim="800000"/>
            <a:headEnd/>
            <a:tailEnd/>
          </a:ln>
        </p:spPr>
        <p:txBody>
          <a:bodyPr wrap="none" anchor="ctr">
            <a:prstTxWarp prst="textNoShape">
              <a:avLst/>
            </a:prstTxWarp>
            <a:spAutoFit/>
          </a:bodyPr>
          <a:lstStyle/>
          <a:p>
            <a:pPr algn="ctr"/>
            <a:r>
              <a:rPr lang="en-US" sz="2000" dirty="0" err="1" smtClean="0"/>
              <a:t>mux</a:t>
            </a:r>
            <a:endParaRPr lang="en-US" sz="2000" dirty="0"/>
          </a:p>
        </p:txBody>
      </p:sp>
    </p:spTree>
    <p:extLst>
      <p:ext uri="{BB962C8B-B14F-4D97-AF65-F5344CB8AC3E}">
        <p14:creationId xmlns:p14="http://schemas.microsoft.com/office/powerpoint/2010/main" val="57171276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US" smtClean="0"/>
              <a:t>Step 2: Components of the Datapath</a:t>
            </a:r>
          </a:p>
        </p:txBody>
      </p:sp>
      <p:sp>
        <p:nvSpPr>
          <p:cNvPr id="33795" name="Rectangle 3"/>
          <p:cNvSpPr>
            <a:spLocks noGrp="1" noChangeArrowheads="1"/>
          </p:cNvSpPr>
          <p:nvPr>
            <p:ph type="body" idx="1"/>
          </p:nvPr>
        </p:nvSpPr>
        <p:spPr>
          <a:xfrm>
            <a:off x="457200" y="1600200"/>
            <a:ext cx="8229600" cy="1836738"/>
          </a:xfrm>
        </p:spPr>
        <p:txBody>
          <a:bodyPr/>
          <a:lstStyle/>
          <a:p>
            <a:r>
              <a:rPr lang="en-US" dirty="0" smtClean="0"/>
              <a:t>Combinational Elements</a:t>
            </a:r>
          </a:p>
          <a:p>
            <a:r>
              <a:rPr lang="en-US" dirty="0" smtClean="0"/>
              <a:t>State Elements + Clocking Methodology</a:t>
            </a:r>
          </a:p>
          <a:p>
            <a:r>
              <a:rPr lang="en-US" dirty="0" smtClean="0"/>
              <a:t>Building Blocks</a:t>
            </a:r>
          </a:p>
        </p:txBody>
      </p:sp>
      <p:sp>
        <p:nvSpPr>
          <p:cNvPr id="4" name="Date Placeholder 3"/>
          <p:cNvSpPr>
            <a:spLocks noGrp="1"/>
          </p:cNvSpPr>
          <p:nvPr>
            <p:ph type="dt" sz="quarter" idx="10"/>
          </p:nvPr>
        </p:nvSpPr>
        <p:spPr/>
        <p:txBody>
          <a:bodyPr/>
          <a:lstStyle/>
          <a:p>
            <a:pPr>
              <a:defRPr/>
            </a:pPr>
            <a:fld id="{A6AD7FA5-22AF-1E41-A263-0F2AAA8FAFC0}" type="datetime1">
              <a:rPr lang="en-US" smtClean="0"/>
              <a:pPr>
                <a:defRPr/>
              </a:pPr>
              <a:t>11/5/13</a:t>
            </a:fld>
            <a:endParaRPr lang="en-US"/>
          </a:p>
        </p:txBody>
      </p:sp>
      <p:sp>
        <p:nvSpPr>
          <p:cNvPr id="6" name="Footer Placeholder 5"/>
          <p:cNvSpPr>
            <a:spLocks noGrp="1"/>
          </p:cNvSpPr>
          <p:nvPr>
            <p:ph type="ftr" sz="quarter" idx="11"/>
          </p:nvPr>
        </p:nvSpPr>
        <p:spPr/>
        <p:txBody>
          <a:bodyPr/>
          <a:lstStyle/>
          <a:p>
            <a:pPr>
              <a:defRPr/>
            </a:pPr>
            <a:r>
              <a:rPr lang="en-US" dirty="0" smtClean="0"/>
              <a:t>Fall 2013 -- Lecture #19</a:t>
            </a:r>
            <a:endParaRPr lang="en-US" dirty="0"/>
          </a:p>
        </p:txBody>
      </p:sp>
      <p:sp>
        <p:nvSpPr>
          <p:cNvPr id="5" name="Slide Number Placeholder 4"/>
          <p:cNvSpPr>
            <a:spLocks noGrp="1"/>
          </p:cNvSpPr>
          <p:nvPr>
            <p:ph type="sldNum" sz="quarter" idx="12"/>
          </p:nvPr>
        </p:nvSpPr>
        <p:spPr/>
        <p:txBody>
          <a:bodyPr/>
          <a:lstStyle/>
          <a:p>
            <a:pPr>
              <a:defRPr/>
            </a:pPr>
            <a:fld id="{6E05623E-6079-0F43-A2AA-97433E0D9185}" type="slidenum">
              <a:rPr lang="en-US" smtClean="0"/>
              <a:pPr>
                <a:defRPr/>
              </a:pPr>
              <a:t>11</a:t>
            </a:fld>
            <a:endParaRPr lang="en-US"/>
          </a:p>
        </p:txBody>
      </p:sp>
      <p:grpSp>
        <p:nvGrpSpPr>
          <p:cNvPr id="2" name="Group 120"/>
          <p:cNvGrpSpPr>
            <a:grpSpLocks/>
          </p:cNvGrpSpPr>
          <p:nvPr/>
        </p:nvGrpSpPr>
        <p:grpSpPr bwMode="auto">
          <a:xfrm>
            <a:off x="171450" y="3457575"/>
            <a:ext cx="3225800" cy="2162175"/>
            <a:chOff x="171003" y="3457002"/>
            <a:chExt cx="3225761" cy="2163289"/>
          </a:xfrm>
        </p:grpSpPr>
        <p:grpSp>
          <p:nvGrpSpPr>
            <p:cNvPr id="3" name="Group 38"/>
            <p:cNvGrpSpPr>
              <a:grpSpLocks/>
            </p:cNvGrpSpPr>
            <p:nvPr/>
          </p:nvGrpSpPr>
          <p:grpSpPr bwMode="auto">
            <a:xfrm>
              <a:off x="171003" y="3457002"/>
              <a:ext cx="3225761" cy="1707442"/>
              <a:chOff x="2514600" y="1206500"/>
              <a:chExt cx="3225761" cy="1707442"/>
            </a:xfrm>
          </p:grpSpPr>
          <p:sp>
            <p:nvSpPr>
              <p:cNvPr id="40" name="Line 4"/>
              <p:cNvSpPr>
                <a:spLocks noChangeShapeType="1"/>
              </p:cNvSpPr>
              <p:nvPr/>
            </p:nvSpPr>
            <p:spPr bwMode="auto">
              <a:xfrm flipH="1">
                <a:off x="2820984" y="1708408"/>
                <a:ext cx="78739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42" name="Line 14"/>
              <p:cNvSpPr>
                <a:spLocks noChangeShapeType="1"/>
              </p:cNvSpPr>
              <p:nvPr/>
            </p:nvSpPr>
            <p:spPr bwMode="auto">
              <a:xfrm flipH="1">
                <a:off x="3208330" y="1638522"/>
                <a:ext cx="88899" cy="139772"/>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43" name="Rectangle 15"/>
              <p:cNvSpPr>
                <a:spLocks noChangeArrowheads="1"/>
              </p:cNvSpPr>
              <p:nvPr/>
            </p:nvSpPr>
            <p:spPr bwMode="auto">
              <a:xfrm>
                <a:off x="2895595" y="1663935"/>
                <a:ext cx="390520"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4" name="Line 16"/>
              <p:cNvSpPr>
                <a:spLocks noChangeShapeType="1"/>
              </p:cNvSpPr>
              <p:nvPr/>
            </p:nvSpPr>
            <p:spPr bwMode="auto">
              <a:xfrm flipH="1">
                <a:off x="2820984" y="2621692"/>
                <a:ext cx="78739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45" name="Line 17"/>
              <p:cNvSpPr>
                <a:spLocks noChangeShapeType="1"/>
              </p:cNvSpPr>
              <p:nvPr/>
            </p:nvSpPr>
            <p:spPr bwMode="auto">
              <a:xfrm flipH="1">
                <a:off x="3208330" y="2551806"/>
                <a:ext cx="88899" cy="139772"/>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46" name="Rectangle 18"/>
              <p:cNvSpPr>
                <a:spLocks noChangeArrowheads="1"/>
              </p:cNvSpPr>
              <p:nvPr/>
            </p:nvSpPr>
            <p:spPr bwMode="auto">
              <a:xfrm>
                <a:off x="2895595" y="2577219"/>
                <a:ext cx="390520" cy="33672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 name="Rectangle 19"/>
              <p:cNvSpPr>
                <a:spLocks noChangeArrowheads="1"/>
              </p:cNvSpPr>
              <p:nvPr/>
            </p:nvSpPr>
            <p:spPr bwMode="auto">
              <a:xfrm>
                <a:off x="2514600" y="1511457"/>
                <a:ext cx="301621"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A</a:t>
                </a:r>
              </a:p>
            </p:txBody>
          </p:sp>
          <p:sp>
            <p:nvSpPr>
              <p:cNvPr id="48" name="Rectangle 20"/>
              <p:cNvSpPr>
                <a:spLocks noChangeArrowheads="1"/>
              </p:cNvSpPr>
              <p:nvPr/>
            </p:nvSpPr>
            <p:spPr bwMode="auto">
              <a:xfrm>
                <a:off x="2514600" y="2426328"/>
                <a:ext cx="293684"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B</a:t>
                </a:r>
              </a:p>
            </p:txBody>
          </p:sp>
          <p:sp>
            <p:nvSpPr>
              <p:cNvPr id="49" name="Line 21"/>
              <p:cNvSpPr>
                <a:spLocks noChangeShapeType="1"/>
              </p:cNvSpPr>
              <p:nvPr/>
            </p:nvSpPr>
            <p:spPr bwMode="auto">
              <a:xfrm flipH="1">
                <a:off x="4040170" y="2165844"/>
                <a:ext cx="78739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50" name="Line 22"/>
              <p:cNvSpPr>
                <a:spLocks noChangeShapeType="1"/>
              </p:cNvSpPr>
              <p:nvPr/>
            </p:nvSpPr>
            <p:spPr bwMode="auto">
              <a:xfrm flipH="1">
                <a:off x="4427515" y="2095958"/>
                <a:ext cx="88899" cy="139772"/>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51" name="Rectangle 23"/>
              <p:cNvSpPr>
                <a:spLocks noChangeArrowheads="1"/>
              </p:cNvSpPr>
              <p:nvPr/>
            </p:nvSpPr>
            <p:spPr bwMode="auto">
              <a:xfrm>
                <a:off x="4114781" y="2121371"/>
                <a:ext cx="390520"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 name="Rectangle 24"/>
              <p:cNvSpPr>
                <a:spLocks noChangeArrowheads="1"/>
              </p:cNvSpPr>
              <p:nvPr/>
            </p:nvSpPr>
            <p:spPr bwMode="auto">
              <a:xfrm>
                <a:off x="4800572" y="1968892"/>
                <a:ext cx="549268"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Sum</a:t>
                </a:r>
              </a:p>
            </p:txBody>
          </p:sp>
          <p:sp>
            <p:nvSpPr>
              <p:cNvPr id="53" name="Line 25"/>
              <p:cNvSpPr>
                <a:spLocks noChangeShapeType="1"/>
              </p:cNvSpPr>
              <p:nvPr/>
            </p:nvSpPr>
            <p:spPr bwMode="auto">
              <a:xfrm>
                <a:off x="3790935" y="2621692"/>
                <a:ext cx="965188"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54" name="Rectangle 26"/>
              <p:cNvSpPr>
                <a:spLocks noChangeArrowheads="1"/>
              </p:cNvSpPr>
              <p:nvPr/>
            </p:nvSpPr>
            <p:spPr bwMode="auto">
              <a:xfrm>
                <a:off x="4800572" y="2426328"/>
                <a:ext cx="939789" cy="33513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err="1">
                    <a:latin typeface="+mn-lt"/>
                  </a:rPr>
                  <a:t>CarryOut</a:t>
                </a:r>
                <a:endParaRPr lang="en-US" sz="1600" dirty="0">
                  <a:latin typeface="+mn-lt"/>
                </a:endParaRPr>
              </a:p>
            </p:txBody>
          </p:sp>
          <p:sp>
            <p:nvSpPr>
              <p:cNvPr id="56" name="Line 72"/>
              <p:cNvSpPr>
                <a:spLocks noChangeShapeType="1"/>
              </p:cNvSpPr>
              <p:nvPr/>
            </p:nvSpPr>
            <p:spPr bwMode="auto">
              <a:xfrm>
                <a:off x="3900471" y="1339919"/>
                <a:ext cx="0" cy="432022"/>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57" name="Rectangle 73"/>
              <p:cNvSpPr>
                <a:spLocks noChangeArrowheads="1"/>
              </p:cNvSpPr>
              <p:nvPr/>
            </p:nvSpPr>
            <p:spPr bwMode="auto">
              <a:xfrm>
                <a:off x="3886183" y="1206500"/>
                <a:ext cx="787390" cy="33672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CarryIn</a:t>
                </a:r>
              </a:p>
            </p:txBody>
          </p:sp>
        </p:grpSp>
        <p:sp>
          <p:nvSpPr>
            <p:cNvPr id="92" name="TextBox 91"/>
            <p:cNvSpPr txBox="1"/>
            <p:nvPr/>
          </p:nvSpPr>
          <p:spPr>
            <a:xfrm>
              <a:off x="991731" y="5250213"/>
              <a:ext cx="755641" cy="370078"/>
            </a:xfrm>
            <a:prstGeom prst="rect">
              <a:avLst/>
            </a:prstGeom>
            <a:noFill/>
          </p:spPr>
          <p:txBody>
            <a:bodyPr wrap="none">
              <a:spAutoFit/>
            </a:bodyPr>
            <a:lstStyle/>
            <a:p>
              <a:pPr>
                <a:defRPr/>
              </a:pPr>
              <a:r>
                <a:rPr lang="en-US" dirty="0">
                  <a:latin typeface="+mn-lt"/>
                </a:rPr>
                <a:t>Adder</a:t>
              </a:r>
            </a:p>
          </p:txBody>
        </p:sp>
      </p:grpSp>
      <p:grpSp>
        <p:nvGrpSpPr>
          <p:cNvPr id="7" name="Group 119"/>
          <p:cNvGrpSpPr>
            <a:grpSpLocks/>
          </p:cNvGrpSpPr>
          <p:nvPr/>
        </p:nvGrpSpPr>
        <p:grpSpPr bwMode="auto">
          <a:xfrm>
            <a:off x="3427413" y="3497263"/>
            <a:ext cx="2417762" cy="2057400"/>
            <a:chOff x="3926492" y="3512687"/>
            <a:chExt cx="2416331" cy="2058640"/>
          </a:xfrm>
        </p:grpSpPr>
        <p:grpSp>
          <p:nvGrpSpPr>
            <p:cNvPr id="8" name="Group 90"/>
            <p:cNvGrpSpPr>
              <a:grpSpLocks/>
            </p:cNvGrpSpPr>
            <p:nvPr/>
          </p:nvGrpSpPr>
          <p:grpSpPr bwMode="auto">
            <a:xfrm>
              <a:off x="3926492" y="3512687"/>
              <a:ext cx="2416331" cy="1663114"/>
              <a:chOff x="4577008" y="3357792"/>
              <a:chExt cx="2416331" cy="1663114"/>
            </a:xfrm>
          </p:grpSpPr>
          <p:grpSp>
            <p:nvGrpSpPr>
              <p:cNvPr id="9" name="Group 67"/>
              <p:cNvGrpSpPr>
                <a:grpSpLocks/>
              </p:cNvGrpSpPr>
              <p:nvPr/>
            </p:nvGrpSpPr>
            <p:grpSpPr bwMode="auto">
              <a:xfrm>
                <a:off x="4577008" y="3357792"/>
                <a:ext cx="2416331" cy="1663114"/>
                <a:chOff x="2424113" y="3048000"/>
                <a:chExt cx="2416331" cy="1663114"/>
              </a:xfrm>
            </p:grpSpPr>
            <p:sp>
              <p:nvSpPr>
                <p:cNvPr id="70" name="Line 55"/>
                <p:cNvSpPr>
                  <a:spLocks noChangeShapeType="1"/>
                </p:cNvSpPr>
                <p:nvPr/>
              </p:nvSpPr>
              <p:spPr bwMode="auto">
                <a:xfrm flipH="1">
                  <a:off x="2730319" y="3734213"/>
                  <a:ext cx="786934"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71" name="Line 56"/>
                <p:cNvSpPr>
                  <a:spLocks noChangeShapeType="1"/>
                </p:cNvSpPr>
                <p:nvPr/>
              </p:nvSpPr>
              <p:spPr bwMode="auto">
                <a:xfrm flipH="1">
                  <a:off x="3117439" y="3664321"/>
                  <a:ext cx="88847" cy="139784"/>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72" name="Rectangle 57"/>
                <p:cNvSpPr>
                  <a:spLocks noChangeArrowheads="1"/>
                </p:cNvSpPr>
                <p:nvPr/>
              </p:nvSpPr>
              <p:spPr bwMode="auto">
                <a:xfrm>
                  <a:off x="2804887" y="3689737"/>
                  <a:ext cx="388707"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73" name="Line 58"/>
                <p:cNvSpPr>
                  <a:spLocks noChangeShapeType="1"/>
                </p:cNvSpPr>
                <p:nvPr/>
              </p:nvSpPr>
              <p:spPr bwMode="auto">
                <a:xfrm flipH="1">
                  <a:off x="2730319" y="4418838"/>
                  <a:ext cx="786934"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74" name="Line 59"/>
                <p:cNvSpPr>
                  <a:spLocks noChangeShapeType="1"/>
                </p:cNvSpPr>
                <p:nvPr/>
              </p:nvSpPr>
              <p:spPr bwMode="auto">
                <a:xfrm flipH="1">
                  <a:off x="3117439" y="4348946"/>
                  <a:ext cx="88847" cy="139784"/>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75" name="Rectangle 60"/>
                <p:cNvSpPr>
                  <a:spLocks noChangeArrowheads="1"/>
                </p:cNvSpPr>
                <p:nvPr/>
              </p:nvSpPr>
              <p:spPr bwMode="auto">
                <a:xfrm>
                  <a:off x="2424113" y="3537245"/>
                  <a:ext cx="301446"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a:t>
                  </a:r>
                </a:p>
              </p:txBody>
            </p:sp>
            <p:sp>
              <p:nvSpPr>
                <p:cNvPr id="76" name="Rectangle 61"/>
                <p:cNvSpPr>
                  <a:spLocks noChangeArrowheads="1"/>
                </p:cNvSpPr>
                <p:nvPr/>
              </p:nvSpPr>
              <p:spPr bwMode="auto">
                <a:xfrm>
                  <a:off x="2424113" y="4223458"/>
                  <a:ext cx="298273"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B</a:t>
                  </a:r>
                </a:p>
              </p:txBody>
            </p:sp>
            <p:sp>
              <p:nvSpPr>
                <p:cNvPr id="77" name="Rectangle 62"/>
                <p:cNvSpPr>
                  <a:spLocks noChangeArrowheads="1"/>
                </p:cNvSpPr>
                <p:nvPr/>
              </p:nvSpPr>
              <p:spPr bwMode="auto">
                <a:xfrm>
                  <a:off x="2804887" y="4374361"/>
                  <a:ext cx="388707" cy="33675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78" name="Line 63"/>
                <p:cNvSpPr>
                  <a:spLocks noChangeShapeType="1"/>
                </p:cNvSpPr>
                <p:nvPr/>
              </p:nvSpPr>
              <p:spPr bwMode="auto">
                <a:xfrm flipH="1">
                  <a:off x="3798074" y="4115443"/>
                  <a:ext cx="786934"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79" name="Line 64"/>
                <p:cNvSpPr>
                  <a:spLocks noChangeShapeType="1"/>
                </p:cNvSpPr>
                <p:nvPr/>
              </p:nvSpPr>
              <p:spPr bwMode="auto">
                <a:xfrm flipH="1">
                  <a:off x="4185195" y="4045551"/>
                  <a:ext cx="88847" cy="139784"/>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80" name="Rectangle 65"/>
                <p:cNvSpPr>
                  <a:spLocks noChangeArrowheads="1"/>
                </p:cNvSpPr>
                <p:nvPr/>
              </p:nvSpPr>
              <p:spPr bwMode="auto">
                <a:xfrm>
                  <a:off x="4558036" y="3918474"/>
                  <a:ext cx="282408"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Y</a:t>
                  </a:r>
                </a:p>
              </p:txBody>
            </p:sp>
            <p:sp>
              <p:nvSpPr>
                <p:cNvPr id="81" name="Rectangle 66"/>
                <p:cNvSpPr>
                  <a:spLocks noChangeArrowheads="1"/>
                </p:cNvSpPr>
                <p:nvPr/>
              </p:nvSpPr>
              <p:spPr bwMode="auto">
                <a:xfrm>
                  <a:off x="3872642" y="4070966"/>
                  <a:ext cx="387121" cy="335164"/>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82" name="Line 67"/>
                <p:cNvSpPr>
                  <a:spLocks noChangeShapeType="1"/>
                </p:cNvSpPr>
                <p:nvPr/>
              </p:nvSpPr>
              <p:spPr bwMode="auto">
                <a:xfrm>
                  <a:off x="3656870" y="3130600"/>
                  <a:ext cx="0" cy="444768"/>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83" name="Rectangle 68"/>
                <p:cNvSpPr>
                  <a:spLocks noChangeArrowheads="1"/>
                </p:cNvSpPr>
                <p:nvPr/>
              </p:nvSpPr>
              <p:spPr bwMode="auto">
                <a:xfrm>
                  <a:off x="2895321" y="3048000"/>
                  <a:ext cx="836118" cy="336753"/>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1600">
                      <a:latin typeface="+mn-lt"/>
                    </a:rPr>
                    <a:t>Select</a:t>
                  </a:r>
                </a:p>
              </p:txBody>
            </p:sp>
            <p:sp>
              <p:nvSpPr>
                <p:cNvPr id="84" name="Rectangle 70"/>
                <p:cNvSpPr>
                  <a:spLocks noChangeArrowheads="1"/>
                </p:cNvSpPr>
                <p:nvPr/>
              </p:nvSpPr>
              <p:spPr bwMode="auto">
                <a:xfrm rot="5400000">
                  <a:off x="3376480" y="3889289"/>
                  <a:ext cx="608379" cy="336351"/>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MUX</a:t>
                  </a:r>
                </a:p>
              </p:txBody>
            </p:sp>
          </p:grpSp>
          <p:sp>
            <p:nvSpPr>
              <p:cNvPr id="90" name="Freeform 89"/>
              <p:cNvSpPr/>
              <p:nvPr/>
            </p:nvSpPr>
            <p:spPr>
              <a:xfrm>
                <a:off x="5638416" y="3794617"/>
                <a:ext cx="339524" cy="1115097"/>
              </a:xfrm>
              <a:custGeom>
                <a:avLst/>
                <a:gdLst>
                  <a:gd name="connsiteX0" fmla="*/ 0 w 340746"/>
                  <a:gd name="connsiteY0" fmla="*/ 0 h 1115248"/>
                  <a:gd name="connsiteX1" fmla="*/ 30977 w 340746"/>
                  <a:gd name="connsiteY1" fmla="*/ 1115248 h 1115248"/>
                  <a:gd name="connsiteX2" fmla="*/ 340746 w 340746"/>
                  <a:gd name="connsiteY2" fmla="*/ 882904 h 1115248"/>
                  <a:gd name="connsiteX3" fmla="*/ 325257 w 340746"/>
                  <a:gd name="connsiteY3" fmla="*/ 294301 h 1115248"/>
                  <a:gd name="connsiteX4" fmla="*/ 0 w 340746"/>
                  <a:gd name="connsiteY4" fmla="*/ 0 h 1115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46" h="1115248">
                    <a:moveTo>
                      <a:pt x="0" y="0"/>
                    </a:moveTo>
                    <a:lnTo>
                      <a:pt x="30977" y="1115248"/>
                    </a:lnTo>
                    <a:lnTo>
                      <a:pt x="340746" y="882904"/>
                    </a:lnTo>
                    <a:lnTo>
                      <a:pt x="325257" y="294301"/>
                    </a:lnTo>
                    <a:lnTo>
                      <a:pt x="0" y="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93" name="TextBox 92"/>
            <p:cNvSpPr txBox="1"/>
            <p:nvPr/>
          </p:nvSpPr>
          <p:spPr>
            <a:xfrm>
              <a:off x="4519866" y="5201216"/>
              <a:ext cx="1300980" cy="370111"/>
            </a:xfrm>
            <a:prstGeom prst="rect">
              <a:avLst/>
            </a:prstGeom>
            <a:noFill/>
          </p:spPr>
          <p:txBody>
            <a:bodyPr wrap="none">
              <a:spAutoFit/>
            </a:bodyPr>
            <a:lstStyle/>
            <a:p>
              <a:pPr>
                <a:defRPr/>
              </a:pPr>
              <a:r>
                <a:rPr lang="en-US" dirty="0">
                  <a:latin typeface="+mn-lt"/>
                </a:rPr>
                <a:t>Multiplexer</a:t>
              </a:r>
            </a:p>
          </p:txBody>
        </p:sp>
      </p:grpSp>
      <p:grpSp>
        <p:nvGrpSpPr>
          <p:cNvPr id="10" name="Group 93"/>
          <p:cNvGrpSpPr>
            <a:grpSpLocks/>
          </p:cNvGrpSpPr>
          <p:nvPr/>
        </p:nvGrpSpPr>
        <p:grpSpPr bwMode="auto">
          <a:xfrm>
            <a:off x="5937250" y="3224213"/>
            <a:ext cx="2997200" cy="1993900"/>
            <a:chOff x="2660650" y="4654550"/>
            <a:chExt cx="2998035" cy="1993339"/>
          </a:xfrm>
        </p:grpSpPr>
        <p:sp>
          <p:nvSpPr>
            <p:cNvPr id="95" name="Line 27"/>
            <p:cNvSpPr>
              <a:spLocks noChangeShapeType="1"/>
            </p:cNvSpPr>
            <p:nvPr/>
          </p:nvSpPr>
          <p:spPr bwMode="auto">
            <a:xfrm flipH="1">
              <a:off x="2967123" y="5441728"/>
              <a:ext cx="787619"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97" name="Line 37"/>
            <p:cNvSpPr>
              <a:spLocks noChangeShapeType="1"/>
            </p:cNvSpPr>
            <p:nvPr/>
          </p:nvSpPr>
          <p:spPr bwMode="auto">
            <a:xfrm flipH="1">
              <a:off x="3354581" y="5371898"/>
              <a:ext cx="88925" cy="139661"/>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98" name="Rectangle 38"/>
            <p:cNvSpPr>
              <a:spLocks noChangeArrowheads="1"/>
            </p:cNvSpPr>
            <p:nvPr/>
          </p:nvSpPr>
          <p:spPr bwMode="auto">
            <a:xfrm>
              <a:off x="3041756" y="5397291"/>
              <a:ext cx="38745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99" name="Line 39"/>
            <p:cNvSpPr>
              <a:spLocks noChangeShapeType="1"/>
            </p:cNvSpPr>
            <p:nvPr/>
          </p:nvSpPr>
          <p:spPr bwMode="auto">
            <a:xfrm flipH="1">
              <a:off x="2967123" y="6355871"/>
              <a:ext cx="787619"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100" name="Line 40"/>
            <p:cNvSpPr>
              <a:spLocks noChangeShapeType="1"/>
            </p:cNvSpPr>
            <p:nvPr/>
          </p:nvSpPr>
          <p:spPr bwMode="auto">
            <a:xfrm flipH="1">
              <a:off x="3354581" y="6286041"/>
              <a:ext cx="88925" cy="139661"/>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101" name="Rectangle 41"/>
            <p:cNvSpPr>
              <a:spLocks noChangeArrowheads="1"/>
            </p:cNvSpPr>
            <p:nvPr/>
          </p:nvSpPr>
          <p:spPr bwMode="auto">
            <a:xfrm>
              <a:off x="3041756" y="6311434"/>
              <a:ext cx="38745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102" name="Rectangle 42"/>
            <p:cNvSpPr>
              <a:spLocks noChangeArrowheads="1"/>
            </p:cNvSpPr>
            <p:nvPr/>
          </p:nvSpPr>
          <p:spPr bwMode="auto">
            <a:xfrm>
              <a:off x="2660650" y="5244934"/>
              <a:ext cx="301709"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a:t>
              </a:r>
            </a:p>
          </p:txBody>
        </p:sp>
        <p:sp>
          <p:nvSpPr>
            <p:cNvPr id="103" name="Rectangle 43"/>
            <p:cNvSpPr>
              <a:spLocks noChangeArrowheads="1"/>
            </p:cNvSpPr>
            <p:nvPr/>
          </p:nvSpPr>
          <p:spPr bwMode="auto">
            <a:xfrm>
              <a:off x="2660650" y="6159077"/>
              <a:ext cx="298533"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B</a:t>
              </a:r>
            </a:p>
          </p:txBody>
        </p:sp>
        <p:sp>
          <p:nvSpPr>
            <p:cNvPr id="104" name="Line 44"/>
            <p:cNvSpPr>
              <a:spLocks noChangeShapeType="1"/>
            </p:cNvSpPr>
            <p:nvPr/>
          </p:nvSpPr>
          <p:spPr bwMode="auto">
            <a:xfrm flipH="1">
              <a:off x="4186663" y="5898800"/>
              <a:ext cx="787619"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sz="1600">
                <a:latin typeface="+mn-lt"/>
              </a:endParaRPr>
            </a:p>
          </p:txBody>
        </p:sp>
        <p:sp>
          <p:nvSpPr>
            <p:cNvPr id="105" name="Line 45"/>
            <p:cNvSpPr>
              <a:spLocks noChangeShapeType="1"/>
            </p:cNvSpPr>
            <p:nvPr/>
          </p:nvSpPr>
          <p:spPr bwMode="auto">
            <a:xfrm flipH="1">
              <a:off x="4574121" y="5828969"/>
              <a:ext cx="88925" cy="139661"/>
            </a:xfrm>
            <a:prstGeom prst="line">
              <a:avLst/>
            </a:prstGeom>
            <a:noFill/>
            <a:ln w="1270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106" name="Rectangle 46"/>
            <p:cNvSpPr>
              <a:spLocks noChangeArrowheads="1"/>
            </p:cNvSpPr>
            <p:nvPr/>
          </p:nvSpPr>
          <p:spPr bwMode="auto">
            <a:xfrm>
              <a:off x="4261296" y="5854362"/>
              <a:ext cx="38745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107" name="Rectangle 47"/>
            <p:cNvSpPr>
              <a:spLocks noChangeArrowheads="1"/>
            </p:cNvSpPr>
            <p:nvPr/>
          </p:nvSpPr>
          <p:spPr bwMode="auto">
            <a:xfrm>
              <a:off x="4947287" y="5702005"/>
              <a:ext cx="711398" cy="33645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Result</a:t>
              </a:r>
            </a:p>
          </p:txBody>
        </p:sp>
        <p:sp>
          <p:nvSpPr>
            <p:cNvPr id="108" name="Line 48"/>
            <p:cNvSpPr>
              <a:spLocks noChangeShapeType="1"/>
            </p:cNvSpPr>
            <p:nvPr/>
          </p:nvSpPr>
          <p:spPr bwMode="auto">
            <a:xfrm>
              <a:off x="3970703" y="4991005"/>
              <a:ext cx="0" cy="444375"/>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09" name="Rectangle 49"/>
            <p:cNvSpPr>
              <a:spLocks noChangeArrowheads="1"/>
            </p:cNvSpPr>
            <p:nvPr/>
          </p:nvSpPr>
          <p:spPr bwMode="auto">
            <a:xfrm>
              <a:off x="3670581" y="4654550"/>
              <a:ext cx="606594" cy="336455"/>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1600">
                  <a:latin typeface="+mn-lt"/>
                </a:rPr>
                <a:t>OP</a:t>
              </a:r>
            </a:p>
          </p:txBody>
        </p:sp>
      </p:grpSp>
      <p:sp>
        <p:nvSpPr>
          <p:cNvPr id="122" name="TextBox 121"/>
          <p:cNvSpPr txBox="1"/>
          <p:nvPr/>
        </p:nvSpPr>
        <p:spPr>
          <a:xfrm>
            <a:off x="6843713" y="5145088"/>
            <a:ext cx="557212" cy="369887"/>
          </a:xfrm>
          <a:prstGeom prst="rect">
            <a:avLst/>
          </a:prstGeom>
          <a:noFill/>
        </p:spPr>
        <p:txBody>
          <a:bodyPr wrap="none">
            <a:spAutoFit/>
          </a:bodyPr>
          <a:lstStyle/>
          <a:p>
            <a:pPr>
              <a:defRPr/>
            </a:pPr>
            <a:r>
              <a:rPr lang="en-US" dirty="0">
                <a:latin typeface="+mn-lt"/>
              </a:rPr>
              <a:t>ALU</a:t>
            </a:r>
          </a:p>
        </p:txBody>
      </p:sp>
      <p:grpSp>
        <p:nvGrpSpPr>
          <p:cNvPr id="11" name="Group 66"/>
          <p:cNvGrpSpPr>
            <a:grpSpLocks/>
          </p:cNvGrpSpPr>
          <p:nvPr/>
        </p:nvGrpSpPr>
        <p:grpSpPr bwMode="auto">
          <a:xfrm>
            <a:off x="6978650" y="3867150"/>
            <a:ext cx="485775" cy="1143000"/>
            <a:chOff x="4009" y="2304"/>
            <a:chExt cx="306" cy="720"/>
          </a:xfrm>
        </p:grpSpPr>
        <p:sp>
          <p:nvSpPr>
            <p:cNvPr id="68"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69" name="Rectangle 68"/>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ALU</a:t>
              </a:r>
            </a:p>
          </p:txBody>
        </p:sp>
        <p:sp>
          <p:nvSpPr>
            <p:cNvPr id="85"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2" name="Group 66"/>
          <p:cNvGrpSpPr>
            <a:grpSpLocks/>
          </p:cNvGrpSpPr>
          <p:nvPr/>
        </p:nvGrpSpPr>
        <p:grpSpPr bwMode="auto">
          <a:xfrm>
            <a:off x="1217613" y="3836988"/>
            <a:ext cx="485775" cy="1143000"/>
            <a:chOff x="4009" y="2304"/>
            <a:chExt cx="306" cy="720"/>
          </a:xfrm>
        </p:grpSpPr>
        <p:sp>
          <p:nvSpPr>
            <p:cNvPr id="87"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88" name="Rectangle 68"/>
            <p:cNvSpPr>
              <a:spLocks noChangeArrowheads="1"/>
            </p:cNvSpPr>
            <p:nvPr/>
          </p:nvSpPr>
          <p:spPr bwMode="auto">
            <a:xfrm rot="5400000">
              <a:off x="3959" y="2561"/>
              <a:ext cx="45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Adder</a:t>
              </a:r>
            </a:p>
          </p:txBody>
        </p:sp>
        <p:sp>
          <p:nvSpPr>
            <p:cNvPr id="89"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Tree>
    <p:extLst>
      <p:ext uri="{BB962C8B-B14F-4D97-AF65-F5344CB8AC3E}">
        <p14:creationId xmlns:p14="http://schemas.microsoft.com/office/powerpoint/2010/main" val="317268954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600" smtClean="0"/>
              <a:t>ALU Needs for MIPS-lite + Rest of MIPS</a:t>
            </a:r>
          </a:p>
        </p:txBody>
      </p:sp>
      <p:sp>
        <p:nvSpPr>
          <p:cNvPr id="35843" name="Rectangle 3"/>
          <p:cNvSpPr>
            <a:spLocks noGrp="1" noChangeArrowheads="1"/>
          </p:cNvSpPr>
          <p:nvPr>
            <p:ph type="body" idx="1"/>
          </p:nvPr>
        </p:nvSpPr>
        <p:spPr>
          <a:xfrm>
            <a:off x="609600" y="1295400"/>
            <a:ext cx="8229600" cy="4525963"/>
          </a:xfrm>
        </p:spPr>
        <p:txBody>
          <a:bodyPr>
            <a:normAutofit fontScale="92500" lnSpcReduction="10000"/>
          </a:bodyPr>
          <a:lstStyle/>
          <a:p>
            <a:r>
              <a:rPr lang="en-US" dirty="0" smtClean="0"/>
              <a:t>Addition, subtraction, logical OR, ==:</a:t>
            </a:r>
          </a:p>
          <a:p>
            <a:pPr lvl="1">
              <a:buFont typeface="Arial" charset="0"/>
              <a:buNone/>
            </a:pPr>
            <a:r>
              <a:rPr lang="en-US" sz="2400" dirty="0" smtClean="0">
                <a:latin typeface="Courier New" charset="0"/>
                <a:ea typeface="Courier New" charset="0"/>
                <a:cs typeface="Courier New" charset="0"/>
              </a:rPr>
              <a:t>ADDU	 </a:t>
            </a:r>
            <a:r>
              <a:rPr lang="en-US" sz="2400" dirty="0" err="1" smtClean="0">
                <a:latin typeface="Courier New" charset="0"/>
                <a:ea typeface="Courier New" charset="0"/>
                <a:cs typeface="Courier New" charset="0"/>
              </a:rPr>
              <a:t>R[rd</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a:t>
            </a:r>
          </a:p>
          <a:p>
            <a:pPr lvl="1">
              <a:buFont typeface="Arial" charset="0"/>
              <a:buNone/>
            </a:pPr>
            <a:r>
              <a:rPr lang="en-US" sz="2400" dirty="0" smtClean="0">
                <a:latin typeface="Courier New" charset="0"/>
                <a:ea typeface="Courier New" charset="0"/>
                <a:cs typeface="Courier New" charset="0"/>
              </a:rPr>
              <a:t>SUBU	 </a:t>
            </a:r>
            <a:r>
              <a:rPr lang="en-US" sz="2400" dirty="0" err="1" smtClean="0">
                <a:latin typeface="Courier New" charset="0"/>
                <a:ea typeface="Courier New" charset="0"/>
                <a:cs typeface="Courier New" charset="0"/>
              </a:rPr>
              <a:t>R[rd</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 	</a:t>
            </a:r>
          </a:p>
          <a:p>
            <a:pPr lvl="1">
              <a:buFont typeface="Arial" charset="0"/>
              <a:buNone/>
            </a:pPr>
            <a:r>
              <a:rPr lang="en-US" sz="2400" dirty="0" smtClean="0">
                <a:latin typeface="Courier New" charset="0"/>
                <a:ea typeface="Courier New" charset="0"/>
                <a:cs typeface="Courier New" charset="0"/>
              </a:rPr>
              <a:t>ORI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zero_ext(Imm16)... </a:t>
            </a:r>
          </a:p>
          <a:p>
            <a:pPr lvl="1">
              <a:buFont typeface="Arial" charset="0"/>
              <a:buNone/>
            </a:pPr>
            <a:r>
              <a:rPr lang="en-US" sz="2400" dirty="0" smtClean="0">
                <a:latin typeface="Courier New" charset="0"/>
                <a:ea typeface="Courier New" charset="0"/>
                <a:cs typeface="Courier New" charset="0"/>
              </a:rPr>
              <a:t>BEQ	 if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a:t>
            </a:r>
            <a:r>
              <a:rPr lang="en-US" dirty="0" smtClean="0"/>
              <a:t> </a:t>
            </a:r>
          </a:p>
          <a:p>
            <a:r>
              <a:rPr lang="en-US" dirty="0" smtClean="0"/>
              <a:t>Test to see if output == 0 for any ALU operation gives == test. How?</a:t>
            </a:r>
          </a:p>
          <a:p>
            <a:r>
              <a:rPr lang="en-US" dirty="0" smtClean="0"/>
              <a:t>P&amp;H also adds AND, Set Less Than (1 if A &lt; B, 0 otherwise) </a:t>
            </a:r>
          </a:p>
          <a:p>
            <a:r>
              <a:rPr lang="en-US" dirty="0" smtClean="0"/>
              <a:t>ALU from Appendix C, section C.5</a:t>
            </a:r>
          </a:p>
        </p:txBody>
      </p:sp>
      <p:sp>
        <p:nvSpPr>
          <p:cNvPr id="4" name="Date Placeholder 3"/>
          <p:cNvSpPr>
            <a:spLocks noGrp="1"/>
          </p:cNvSpPr>
          <p:nvPr>
            <p:ph type="dt" sz="quarter" idx="10"/>
          </p:nvPr>
        </p:nvSpPr>
        <p:spPr/>
        <p:txBody>
          <a:bodyPr/>
          <a:lstStyle/>
          <a:p>
            <a:pPr>
              <a:defRPr/>
            </a:pPr>
            <a:fld id="{5F0D11DA-5C7A-C04B-9AA9-E0439452C1D8}" type="datetime1">
              <a:rPr lang="en-US" smtClean="0"/>
              <a:pPr>
                <a:defRPr/>
              </a:pPr>
              <a:t>11/5/13</a:t>
            </a:fld>
            <a:endParaRPr lang="en-US"/>
          </a:p>
        </p:txBody>
      </p:sp>
      <p:sp>
        <p:nvSpPr>
          <p:cNvPr id="5" name="Slide Number Placeholder 4"/>
          <p:cNvSpPr>
            <a:spLocks noGrp="1"/>
          </p:cNvSpPr>
          <p:nvPr>
            <p:ph type="sldNum" sz="quarter" idx="12"/>
          </p:nvPr>
        </p:nvSpPr>
        <p:spPr/>
        <p:txBody>
          <a:bodyPr/>
          <a:lstStyle/>
          <a:p>
            <a:pPr>
              <a:defRPr/>
            </a:pPr>
            <a:fld id="{8A57BE66-C2AB-7F44-98E5-C47ACABEB814}" type="slidenum">
              <a:rPr lang="en-US" smtClean="0"/>
              <a:pPr>
                <a:defRPr/>
              </a:pPr>
              <a:t>12</a:t>
            </a:fld>
            <a:endParaRPr lang="en-US"/>
          </a:p>
        </p:txBody>
      </p:sp>
      <p:sp>
        <p:nvSpPr>
          <p:cNvPr id="6" name="Footer Placeholder 5"/>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38932468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46063" y="274638"/>
            <a:ext cx="8686800" cy="1143000"/>
          </a:xfrm>
        </p:spPr>
        <p:txBody>
          <a:bodyPr/>
          <a:lstStyle/>
          <a:p>
            <a:r>
              <a:rPr lang="en-US" smtClean="0"/>
              <a:t>Storage Element: Idealized Memory</a:t>
            </a:r>
          </a:p>
        </p:txBody>
      </p:sp>
      <p:sp>
        <p:nvSpPr>
          <p:cNvPr id="52227" name="Rectangle 3"/>
          <p:cNvSpPr>
            <a:spLocks noGrp="1" noChangeArrowheads="1"/>
          </p:cNvSpPr>
          <p:nvPr>
            <p:ph type="body" idx="1"/>
          </p:nvPr>
        </p:nvSpPr>
        <p:spPr/>
        <p:txBody>
          <a:bodyPr>
            <a:normAutofit fontScale="85000" lnSpcReduction="10000"/>
          </a:bodyPr>
          <a:lstStyle/>
          <a:p>
            <a:pPr>
              <a:defRPr/>
            </a:pPr>
            <a:r>
              <a:rPr lang="en-US" dirty="0" smtClean="0"/>
              <a:t>Memory (idealized)</a:t>
            </a:r>
          </a:p>
          <a:p>
            <a:pPr lvl="1">
              <a:defRPr/>
            </a:pPr>
            <a:r>
              <a:rPr lang="en-US" dirty="0" smtClean="0"/>
              <a:t>One input bus: Data In</a:t>
            </a:r>
          </a:p>
          <a:p>
            <a:pPr lvl="1">
              <a:defRPr/>
            </a:pPr>
            <a:r>
              <a:rPr lang="en-US" dirty="0" smtClean="0"/>
              <a:t>One output bus: Data Out</a:t>
            </a:r>
          </a:p>
          <a:p>
            <a:pPr>
              <a:defRPr/>
            </a:pPr>
            <a:r>
              <a:rPr lang="en-US" dirty="0" smtClean="0"/>
              <a:t>Memory word is found by:</a:t>
            </a:r>
          </a:p>
          <a:p>
            <a:pPr lvl="1">
              <a:defRPr/>
            </a:pPr>
            <a:r>
              <a:rPr lang="en-US" dirty="0" smtClean="0"/>
              <a:t>Address selects the word to put on Data Out</a:t>
            </a:r>
          </a:p>
          <a:p>
            <a:pPr lvl="1">
              <a:defRPr/>
            </a:pPr>
            <a:r>
              <a:rPr lang="en-US" dirty="0" smtClean="0"/>
              <a:t>Write Enable = 1: address selects the memory</a:t>
            </a:r>
            <a:br>
              <a:rPr lang="en-US" dirty="0" smtClean="0"/>
            </a:br>
            <a:r>
              <a:rPr lang="en-US" dirty="0" smtClean="0"/>
              <a:t>word to be written via the Data In bus</a:t>
            </a:r>
          </a:p>
          <a:p>
            <a:pPr>
              <a:defRPr/>
            </a:pPr>
            <a:r>
              <a:rPr lang="en-US" dirty="0" smtClean="0"/>
              <a:t>Clock input (CLK) </a:t>
            </a:r>
          </a:p>
          <a:p>
            <a:pPr lvl="1">
              <a:defRPr/>
            </a:pPr>
            <a:r>
              <a:rPr lang="en-US" dirty="0" smtClean="0"/>
              <a:t>CLK input is a factor ONLY during write operation</a:t>
            </a:r>
          </a:p>
          <a:p>
            <a:pPr lvl="1">
              <a:defRPr/>
            </a:pPr>
            <a:r>
              <a:rPr lang="en-US" dirty="0" smtClean="0"/>
              <a:t>During read operation, behaves as a combinational logic block: Address valid </a:t>
            </a:r>
            <a:r>
              <a:rPr lang="en-US" dirty="0" err="1" smtClean="0">
                <a:sym typeface="Symbol" charset="2"/>
              </a:rPr>
              <a:t></a:t>
            </a:r>
            <a:r>
              <a:rPr lang="en-US" dirty="0" smtClean="0"/>
              <a:t> Data Out valid after “access time”</a:t>
            </a:r>
          </a:p>
        </p:txBody>
      </p:sp>
      <p:sp>
        <p:nvSpPr>
          <p:cNvPr id="21" name="Date Placeholder 20"/>
          <p:cNvSpPr>
            <a:spLocks noGrp="1"/>
          </p:cNvSpPr>
          <p:nvPr>
            <p:ph type="dt" sz="quarter" idx="10"/>
          </p:nvPr>
        </p:nvSpPr>
        <p:spPr/>
        <p:txBody>
          <a:bodyPr/>
          <a:lstStyle/>
          <a:p>
            <a:pPr>
              <a:defRPr/>
            </a:pPr>
            <a:fld id="{F11B1F9D-FE47-B04C-BDAA-8FA4D7373CCF}" type="datetime1">
              <a:rPr lang="en-US" smtClean="0"/>
              <a:pPr>
                <a:defRPr/>
              </a:pPr>
              <a:t>11/5/13</a:t>
            </a:fld>
            <a:endParaRPr lang="en-US"/>
          </a:p>
        </p:txBody>
      </p:sp>
      <p:sp>
        <p:nvSpPr>
          <p:cNvPr id="23" name="Footer Placeholder 22"/>
          <p:cNvSpPr>
            <a:spLocks noGrp="1"/>
          </p:cNvSpPr>
          <p:nvPr>
            <p:ph type="ftr" sz="quarter" idx="11"/>
          </p:nvPr>
        </p:nvSpPr>
        <p:spPr/>
        <p:txBody>
          <a:bodyPr/>
          <a:lstStyle/>
          <a:p>
            <a:pPr>
              <a:defRPr/>
            </a:pPr>
            <a:r>
              <a:rPr lang="en-US" dirty="0" smtClean="0"/>
              <a:t>Fall 2013 -- Lecture #19</a:t>
            </a:r>
            <a:endParaRPr lang="en-US" dirty="0"/>
          </a:p>
        </p:txBody>
      </p:sp>
      <p:sp>
        <p:nvSpPr>
          <p:cNvPr id="22" name="Slide Number Placeholder 21"/>
          <p:cNvSpPr>
            <a:spLocks noGrp="1"/>
          </p:cNvSpPr>
          <p:nvPr>
            <p:ph type="sldNum" sz="quarter" idx="12"/>
          </p:nvPr>
        </p:nvSpPr>
        <p:spPr/>
        <p:txBody>
          <a:bodyPr/>
          <a:lstStyle/>
          <a:p>
            <a:pPr>
              <a:defRPr/>
            </a:pPr>
            <a:fld id="{13868940-2CCB-794F-B4F5-1BFACDADE08D}" type="slidenum">
              <a:rPr lang="en-US" smtClean="0"/>
              <a:pPr>
                <a:defRPr/>
              </a:pPr>
              <a:t>13</a:t>
            </a:fld>
            <a:endParaRPr lang="en-US"/>
          </a:p>
        </p:txBody>
      </p:sp>
      <p:sp>
        <p:nvSpPr>
          <p:cNvPr id="52228" name="Rectangle 4"/>
          <p:cNvSpPr>
            <a:spLocks noChangeArrowheads="1"/>
          </p:cNvSpPr>
          <p:nvPr/>
        </p:nvSpPr>
        <p:spPr bwMode="auto">
          <a:xfrm>
            <a:off x="5340350" y="2609850"/>
            <a:ext cx="5048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2229" name="Rectangle 5"/>
          <p:cNvSpPr>
            <a:spLocks noChangeArrowheads="1"/>
          </p:cNvSpPr>
          <p:nvPr/>
        </p:nvSpPr>
        <p:spPr bwMode="auto">
          <a:xfrm>
            <a:off x="5249863" y="1935163"/>
            <a:ext cx="9461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Data In</a:t>
            </a:r>
          </a:p>
        </p:txBody>
      </p:sp>
      <p:sp>
        <p:nvSpPr>
          <p:cNvPr id="52230" name="Rectangle 6"/>
          <p:cNvSpPr>
            <a:spLocks noChangeArrowheads="1"/>
          </p:cNvSpPr>
          <p:nvPr/>
        </p:nvSpPr>
        <p:spPr bwMode="auto">
          <a:xfrm>
            <a:off x="6334125" y="1809750"/>
            <a:ext cx="1431925" cy="121285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231" name="Rectangle 7"/>
          <p:cNvSpPr>
            <a:spLocks noChangeArrowheads="1"/>
          </p:cNvSpPr>
          <p:nvPr/>
        </p:nvSpPr>
        <p:spPr bwMode="auto">
          <a:xfrm>
            <a:off x="5443538" y="1217613"/>
            <a:ext cx="155416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Write Enable</a:t>
            </a:r>
          </a:p>
        </p:txBody>
      </p:sp>
      <p:sp>
        <p:nvSpPr>
          <p:cNvPr id="52232" name="Line 8"/>
          <p:cNvSpPr>
            <a:spLocks noChangeShapeType="1"/>
          </p:cNvSpPr>
          <p:nvPr/>
        </p:nvSpPr>
        <p:spPr bwMode="auto">
          <a:xfrm flipH="1">
            <a:off x="5334000" y="2330450"/>
            <a:ext cx="1003300" cy="0"/>
          </a:xfrm>
          <a:prstGeom prst="line">
            <a:avLst/>
          </a:prstGeom>
          <a:noFill/>
          <a:ln w="1270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2233" name="Line 9"/>
          <p:cNvSpPr>
            <a:spLocks noChangeShapeType="1"/>
          </p:cNvSpPr>
          <p:nvPr/>
        </p:nvSpPr>
        <p:spPr bwMode="auto">
          <a:xfrm flipH="1">
            <a:off x="5867400" y="2260600"/>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34" name="Rectangle 10"/>
          <p:cNvSpPr>
            <a:spLocks noChangeArrowheads="1"/>
          </p:cNvSpPr>
          <p:nvPr/>
        </p:nvSpPr>
        <p:spPr bwMode="auto">
          <a:xfrm>
            <a:off x="5554663" y="2286000"/>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2235" name="Line 11"/>
          <p:cNvSpPr>
            <a:spLocks noChangeShapeType="1"/>
          </p:cNvSpPr>
          <p:nvPr/>
        </p:nvSpPr>
        <p:spPr bwMode="auto">
          <a:xfrm>
            <a:off x="7785100" y="2330450"/>
            <a:ext cx="12827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36" name="Line 12"/>
          <p:cNvSpPr>
            <a:spLocks noChangeShapeType="1"/>
          </p:cNvSpPr>
          <p:nvPr/>
        </p:nvSpPr>
        <p:spPr bwMode="auto">
          <a:xfrm flipH="1">
            <a:off x="8610600" y="2260600"/>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37" name="Rectangle 13"/>
          <p:cNvSpPr>
            <a:spLocks noChangeArrowheads="1"/>
          </p:cNvSpPr>
          <p:nvPr/>
        </p:nvSpPr>
        <p:spPr bwMode="auto">
          <a:xfrm>
            <a:off x="8221663" y="2286000"/>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2238" name="Rectangle 14"/>
          <p:cNvSpPr>
            <a:spLocks noChangeArrowheads="1"/>
          </p:cNvSpPr>
          <p:nvPr/>
        </p:nvSpPr>
        <p:spPr bwMode="auto">
          <a:xfrm>
            <a:off x="7764463" y="1935163"/>
            <a:ext cx="108108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a:latin typeface="+mn-lt"/>
              </a:rPr>
              <a:t>DataOut</a:t>
            </a:r>
            <a:endParaRPr lang="en-US" sz="2000" dirty="0">
              <a:latin typeface="+mn-lt"/>
            </a:endParaRPr>
          </a:p>
        </p:txBody>
      </p:sp>
      <p:sp>
        <p:nvSpPr>
          <p:cNvPr id="52239" name="Line 15"/>
          <p:cNvSpPr>
            <a:spLocks noChangeShapeType="1"/>
          </p:cNvSpPr>
          <p:nvPr/>
        </p:nvSpPr>
        <p:spPr bwMode="auto">
          <a:xfrm flipV="1">
            <a:off x="6635750" y="1562100"/>
            <a:ext cx="0" cy="2413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0" name="Line 16"/>
          <p:cNvSpPr>
            <a:spLocks noChangeShapeType="1"/>
          </p:cNvSpPr>
          <p:nvPr/>
        </p:nvSpPr>
        <p:spPr bwMode="auto">
          <a:xfrm flipH="1">
            <a:off x="5861050" y="2838450"/>
            <a:ext cx="4699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1" name="Line 17"/>
          <p:cNvSpPr>
            <a:spLocks noChangeShapeType="1"/>
          </p:cNvSpPr>
          <p:nvPr/>
        </p:nvSpPr>
        <p:spPr bwMode="auto">
          <a:xfrm>
            <a:off x="7169150" y="1346200"/>
            <a:ext cx="0" cy="4445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2" name="Rectangle 18"/>
          <p:cNvSpPr>
            <a:spLocks noChangeArrowheads="1"/>
          </p:cNvSpPr>
          <p:nvPr/>
        </p:nvSpPr>
        <p:spPr bwMode="auto">
          <a:xfrm>
            <a:off x="7154863" y="1219200"/>
            <a:ext cx="10144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Address</a:t>
            </a:r>
          </a:p>
        </p:txBody>
      </p:sp>
      <p:sp>
        <p:nvSpPr>
          <p:cNvPr id="52243" name="Line 19"/>
          <p:cNvSpPr>
            <a:spLocks noChangeShapeType="1"/>
          </p:cNvSpPr>
          <p:nvPr/>
        </p:nvSpPr>
        <p:spPr bwMode="auto">
          <a:xfrm>
            <a:off x="6330950" y="2762250"/>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4" name="Line 20"/>
          <p:cNvSpPr>
            <a:spLocks noChangeShapeType="1"/>
          </p:cNvSpPr>
          <p:nvPr/>
        </p:nvSpPr>
        <p:spPr bwMode="auto">
          <a:xfrm flipH="1">
            <a:off x="6330950" y="2838450"/>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Tree>
    <p:extLst>
      <p:ext uri="{BB962C8B-B14F-4D97-AF65-F5344CB8AC3E}">
        <p14:creationId xmlns:p14="http://schemas.microsoft.com/office/powerpoint/2010/main" val="42438323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 y="274638"/>
            <a:ext cx="9144000" cy="1143000"/>
          </a:xfrm>
        </p:spPr>
        <p:txBody>
          <a:bodyPr/>
          <a:lstStyle/>
          <a:p>
            <a:r>
              <a:rPr lang="en-US" sz="4000" smtClean="0"/>
              <a:t>Storage Element: Register (Building Block)</a:t>
            </a:r>
          </a:p>
        </p:txBody>
      </p:sp>
      <p:sp>
        <p:nvSpPr>
          <p:cNvPr id="39939" name="Rectangle 3"/>
          <p:cNvSpPr>
            <a:spLocks noGrp="1" noChangeArrowheads="1"/>
          </p:cNvSpPr>
          <p:nvPr>
            <p:ph type="body" idx="1"/>
          </p:nvPr>
        </p:nvSpPr>
        <p:spPr/>
        <p:txBody>
          <a:bodyPr/>
          <a:lstStyle/>
          <a:p>
            <a:r>
              <a:rPr lang="en-US" dirty="0" smtClean="0"/>
              <a:t>Similar to D Flip Flop except</a:t>
            </a:r>
          </a:p>
          <a:p>
            <a:pPr lvl="1"/>
            <a:r>
              <a:rPr lang="en-US" dirty="0" smtClean="0"/>
              <a:t>N-bit input and output</a:t>
            </a:r>
          </a:p>
          <a:p>
            <a:pPr lvl="1"/>
            <a:r>
              <a:rPr lang="en-US" dirty="0" smtClean="0"/>
              <a:t>Write Enable input</a:t>
            </a:r>
          </a:p>
          <a:p>
            <a:r>
              <a:rPr lang="en-US" dirty="0" smtClean="0"/>
              <a:t>Write Enable:</a:t>
            </a:r>
          </a:p>
          <a:p>
            <a:pPr lvl="1"/>
            <a:r>
              <a:rPr lang="en-US" dirty="0" smtClean="0"/>
              <a:t>Negated (or </a:t>
            </a:r>
            <a:r>
              <a:rPr lang="en-US" dirty="0" err="1" smtClean="0"/>
              <a:t>deasserted</a:t>
            </a:r>
            <a:r>
              <a:rPr lang="en-US" dirty="0" smtClean="0"/>
              <a:t>) (0): Data Out will not change</a:t>
            </a:r>
          </a:p>
          <a:p>
            <a:pPr lvl="1"/>
            <a:r>
              <a:rPr lang="en-US" dirty="0" smtClean="0"/>
              <a:t>Asserted (1): Data Out will become Data In on rising edge of clock</a:t>
            </a:r>
          </a:p>
        </p:txBody>
      </p:sp>
      <p:grpSp>
        <p:nvGrpSpPr>
          <p:cNvPr id="2" name="Group 4"/>
          <p:cNvGrpSpPr>
            <a:grpSpLocks/>
          </p:cNvGrpSpPr>
          <p:nvPr/>
        </p:nvGrpSpPr>
        <p:grpSpPr bwMode="auto">
          <a:xfrm>
            <a:off x="6172200" y="1260475"/>
            <a:ext cx="2719388" cy="2530475"/>
            <a:chOff x="3888" y="960"/>
            <a:chExt cx="1713" cy="1594"/>
          </a:xfrm>
        </p:grpSpPr>
        <p:sp>
          <p:nvSpPr>
            <p:cNvPr id="54280" name="Rectangle 5"/>
            <p:cNvSpPr>
              <a:spLocks noChangeArrowheads="1"/>
            </p:cNvSpPr>
            <p:nvPr/>
          </p:nvSpPr>
          <p:spPr bwMode="auto">
            <a:xfrm>
              <a:off x="4626" y="2304"/>
              <a:ext cx="294"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4281" name="Rectangle 6"/>
            <p:cNvSpPr>
              <a:spLocks noChangeArrowheads="1"/>
            </p:cNvSpPr>
            <p:nvPr/>
          </p:nvSpPr>
          <p:spPr bwMode="auto">
            <a:xfrm>
              <a:off x="3888" y="1474"/>
              <a:ext cx="595"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54282" name="Rectangle 7"/>
            <p:cNvSpPr>
              <a:spLocks noChangeArrowheads="1"/>
            </p:cNvSpPr>
            <p:nvPr/>
          </p:nvSpPr>
          <p:spPr bwMode="auto">
            <a:xfrm>
              <a:off x="4675" y="1374"/>
              <a:ext cx="166" cy="748"/>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283" name="Line 8"/>
            <p:cNvSpPr>
              <a:spLocks noChangeShapeType="1"/>
            </p:cNvSpPr>
            <p:nvPr/>
          </p:nvSpPr>
          <p:spPr bwMode="auto">
            <a:xfrm flipH="1">
              <a:off x="4761" y="2124"/>
              <a:ext cx="0" cy="192"/>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4" name="Rectangle 9"/>
            <p:cNvSpPr>
              <a:spLocks noChangeArrowheads="1"/>
            </p:cNvSpPr>
            <p:nvPr/>
          </p:nvSpPr>
          <p:spPr bwMode="auto">
            <a:xfrm>
              <a:off x="4272" y="960"/>
              <a:ext cx="974"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Write Enable</a:t>
              </a:r>
            </a:p>
          </p:txBody>
        </p:sp>
        <p:sp>
          <p:nvSpPr>
            <p:cNvPr id="54285" name="Line 10"/>
            <p:cNvSpPr>
              <a:spLocks noChangeShapeType="1"/>
            </p:cNvSpPr>
            <p:nvPr/>
          </p:nvSpPr>
          <p:spPr bwMode="auto">
            <a:xfrm flipH="1">
              <a:off x="3937" y="1742"/>
              <a:ext cx="736"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4286" name="Line 11"/>
            <p:cNvSpPr>
              <a:spLocks noChangeShapeType="1"/>
            </p:cNvSpPr>
            <p:nvPr/>
          </p:nvSpPr>
          <p:spPr bwMode="auto">
            <a:xfrm flipH="1">
              <a:off x="4277" y="1698"/>
              <a:ext cx="56" cy="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7" name="Rectangle 12"/>
            <p:cNvSpPr>
              <a:spLocks noChangeArrowheads="1"/>
            </p:cNvSpPr>
            <p:nvPr/>
          </p:nvSpPr>
          <p:spPr bwMode="auto">
            <a:xfrm>
              <a:off x="4176" y="1776"/>
              <a:ext cx="219"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N</a:t>
              </a:r>
            </a:p>
          </p:txBody>
        </p:sp>
        <p:sp>
          <p:nvSpPr>
            <p:cNvPr id="54288" name="Line 13"/>
            <p:cNvSpPr>
              <a:spLocks noChangeShapeType="1"/>
            </p:cNvSpPr>
            <p:nvPr/>
          </p:nvSpPr>
          <p:spPr bwMode="auto">
            <a:xfrm>
              <a:off x="4848" y="1742"/>
              <a:ext cx="704"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289" name="Line 14"/>
            <p:cNvSpPr>
              <a:spLocks noChangeShapeType="1"/>
            </p:cNvSpPr>
            <p:nvPr/>
          </p:nvSpPr>
          <p:spPr bwMode="auto">
            <a:xfrm flipH="1">
              <a:off x="5189" y="1698"/>
              <a:ext cx="56" cy="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0" name="Rectangle 15"/>
            <p:cNvSpPr>
              <a:spLocks noChangeArrowheads="1"/>
            </p:cNvSpPr>
            <p:nvPr/>
          </p:nvSpPr>
          <p:spPr bwMode="auto">
            <a:xfrm>
              <a:off x="5098" y="1776"/>
              <a:ext cx="219"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N</a:t>
              </a:r>
            </a:p>
          </p:txBody>
        </p:sp>
        <p:sp>
          <p:nvSpPr>
            <p:cNvPr id="54291" name="Rectangle 16"/>
            <p:cNvSpPr>
              <a:spLocks noChangeArrowheads="1"/>
            </p:cNvSpPr>
            <p:nvPr/>
          </p:nvSpPr>
          <p:spPr bwMode="auto">
            <a:xfrm>
              <a:off x="4896" y="1474"/>
              <a:ext cx="705"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Out</a:t>
              </a:r>
            </a:p>
          </p:txBody>
        </p:sp>
        <p:sp>
          <p:nvSpPr>
            <p:cNvPr id="54292" name="Line 17"/>
            <p:cNvSpPr>
              <a:spLocks noChangeShapeType="1"/>
            </p:cNvSpPr>
            <p:nvPr/>
          </p:nvSpPr>
          <p:spPr bwMode="auto">
            <a:xfrm flipV="1">
              <a:off x="4761" y="1168"/>
              <a:ext cx="0" cy="194"/>
            </a:xfrm>
            <a:prstGeom prst="line">
              <a:avLst/>
            </a:pr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3" name="Line 18"/>
            <p:cNvSpPr>
              <a:spLocks noChangeShapeType="1"/>
            </p:cNvSpPr>
            <p:nvPr/>
          </p:nvSpPr>
          <p:spPr bwMode="auto">
            <a:xfrm flipV="1">
              <a:off x="4704" y="2016"/>
              <a:ext cx="48" cy="96"/>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4" name="Line 19"/>
            <p:cNvSpPr>
              <a:spLocks noChangeShapeType="1"/>
            </p:cNvSpPr>
            <p:nvPr/>
          </p:nvSpPr>
          <p:spPr bwMode="auto">
            <a:xfrm>
              <a:off x="4752" y="2016"/>
              <a:ext cx="48" cy="96"/>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20" name="Date Placeholder 19"/>
          <p:cNvSpPr>
            <a:spLocks noGrp="1"/>
          </p:cNvSpPr>
          <p:nvPr>
            <p:ph type="dt" sz="quarter" idx="10"/>
          </p:nvPr>
        </p:nvSpPr>
        <p:spPr/>
        <p:txBody>
          <a:bodyPr/>
          <a:lstStyle/>
          <a:p>
            <a:pPr>
              <a:defRPr/>
            </a:pPr>
            <a:fld id="{4BD7C07F-82F8-5D4C-B106-CA4F2675869D}" type="datetime1">
              <a:rPr lang="en-US" smtClean="0"/>
              <a:pPr>
                <a:defRPr/>
              </a:pPr>
              <a:t>11/5/13</a:t>
            </a:fld>
            <a:endParaRPr lang="en-US"/>
          </a:p>
        </p:txBody>
      </p:sp>
      <p:sp>
        <p:nvSpPr>
          <p:cNvPr id="21" name="Slide Number Placeholder 20"/>
          <p:cNvSpPr>
            <a:spLocks noGrp="1"/>
          </p:cNvSpPr>
          <p:nvPr>
            <p:ph type="sldNum" sz="quarter" idx="12"/>
          </p:nvPr>
        </p:nvSpPr>
        <p:spPr/>
        <p:txBody>
          <a:bodyPr/>
          <a:lstStyle/>
          <a:p>
            <a:pPr>
              <a:defRPr/>
            </a:pPr>
            <a:fld id="{66F0D781-9676-7642-909E-2802D4B6A55E}" type="slidenum">
              <a:rPr lang="en-US" smtClean="0"/>
              <a:pPr>
                <a:defRPr/>
              </a:pPr>
              <a:t>14</a:t>
            </a:fld>
            <a:endParaRPr lang="en-US"/>
          </a:p>
        </p:txBody>
      </p:sp>
      <p:sp>
        <p:nvSpPr>
          <p:cNvPr id="22" name="Footer Placeholder 21"/>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299915962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Storage Element: Register File</a:t>
            </a:r>
          </a:p>
        </p:txBody>
      </p:sp>
      <p:sp>
        <p:nvSpPr>
          <p:cNvPr id="56323" name="Rectangle 3"/>
          <p:cNvSpPr>
            <a:spLocks noGrp="1" noChangeArrowheads="1"/>
          </p:cNvSpPr>
          <p:nvPr>
            <p:ph type="body" idx="1"/>
          </p:nvPr>
        </p:nvSpPr>
        <p:spPr/>
        <p:txBody>
          <a:bodyPr>
            <a:normAutofit fontScale="77500" lnSpcReduction="20000"/>
          </a:bodyPr>
          <a:lstStyle/>
          <a:p>
            <a:pPr>
              <a:defRPr/>
            </a:pPr>
            <a:r>
              <a:rPr lang="en-US" dirty="0" smtClean="0"/>
              <a:t>Register File consists of 32 registers:</a:t>
            </a:r>
          </a:p>
          <a:p>
            <a:pPr lvl="1">
              <a:defRPr/>
            </a:pPr>
            <a:r>
              <a:rPr lang="en-US" dirty="0" smtClean="0"/>
              <a:t>Two 32-bit output busses:</a:t>
            </a:r>
          </a:p>
          <a:p>
            <a:pPr lvl="1">
              <a:buFont typeface="Arial" charset="0"/>
              <a:buNone/>
              <a:defRPr/>
            </a:pPr>
            <a:r>
              <a:rPr lang="en-US" dirty="0" smtClean="0"/>
              <a:t>	</a:t>
            </a:r>
            <a:r>
              <a:rPr lang="en-US" dirty="0" err="1" smtClean="0"/>
              <a:t>busA</a:t>
            </a:r>
            <a:r>
              <a:rPr lang="en-US" dirty="0" smtClean="0"/>
              <a:t> and </a:t>
            </a:r>
            <a:r>
              <a:rPr lang="en-US" dirty="0" err="1" smtClean="0"/>
              <a:t>busB</a:t>
            </a:r>
            <a:endParaRPr lang="en-US" dirty="0" smtClean="0"/>
          </a:p>
          <a:p>
            <a:pPr lvl="1">
              <a:defRPr/>
            </a:pPr>
            <a:r>
              <a:rPr lang="en-US" dirty="0" smtClean="0"/>
              <a:t>One 32-bit input bus: </a:t>
            </a:r>
            <a:r>
              <a:rPr lang="en-US" dirty="0" err="1" smtClean="0"/>
              <a:t>busW</a:t>
            </a:r>
            <a:endParaRPr lang="en-US" dirty="0" smtClean="0"/>
          </a:p>
          <a:p>
            <a:pPr>
              <a:defRPr/>
            </a:pPr>
            <a:r>
              <a:rPr lang="en-US" dirty="0" smtClean="0"/>
              <a:t>Register is selected by:</a:t>
            </a:r>
          </a:p>
          <a:p>
            <a:pPr lvl="1">
              <a:defRPr/>
            </a:pPr>
            <a:r>
              <a:rPr lang="en-US" dirty="0" smtClean="0"/>
              <a:t>RA (number) selects the register to put on </a:t>
            </a:r>
            <a:r>
              <a:rPr lang="en-US" dirty="0" err="1" smtClean="0"/>
              <a:t>busA</a:t>
            </a:r>
            <a:r>
              <a:rPr lang="en-US" dirty="0" smtClean="0"/>
              <a:t> (data)</a:t>
            </a:r>
          </a:p>
          <a:p>
            <a:pPr lvl="1">
              <a:defRPr/>
            </a:pPr>
            <a:r>
              <a:rPr lang="en-US" dirty="0" smtClean="0"/>
              <a:t>RB (number) selects the register to put on </a:t>
            </a:r>
            <a:r>
              <a:rPr lang="en-US" dirty="0" err="1" smtClean="0"/>
              <a:t>busB</a:t>
            </a:r>
            <a:r>
              <a:rPr lang="en-US" dirty="0" smtClean="0"/>
              <a:t> (data)</a:t>
            </a:r>
          </a:p>
          <a:p>
            <a:pPr lvl="1">
              <a:defRPr/>
            </a:pPr>
            <a:r>
              <a:rPr lang="en-US" dirty="0" smtClean="0"/>
              <a:t>RW (number) selects the register to be  written</a:t>
            </a:r>
            <a:br>
              <a:rPr lang="en-US" dirty="0" smtClean="0"/>
            </a:br>
            <a:r>
              <a:rPr lang="en-US" dirty="0" smtClean="0"/>
              <a:t>via </a:t>
            </a:r>
            <a:r>
              <a:rPr lang="en-US" dirty="0" err="1" smtClean="0"/>
              <a:t>busW</a:t>
            </a:r>
            <a:r>
              <a:rPr lang="en-US" dirty="0" smtClean="0"/>
              <a:t> (data) when Write Enable is 1</a:t>
            </a:r>
          </a:p>
          <a:p>
            <a:pPr>
              <a:defRPr/>
            </a:pPr>
            <a:r>
              <a:rPr lang="en-US" dirty="0" smtClean="0"/>
              <a:t>Clock input (</a:t>
            </a:r>
            <a:r>
              <a:rPr lang="en-US" dirty="0" err="1" smtClean="0"/>
              <a:t>clk</a:t>
            </a:r>
            <a:r>
              <a:rPr lang="en-US" dirty="0" smtClean="0"/>
              <a:t>) </a:t>
            </a:r>
          </a:p>
          <a:p>
            <a:pPr lvl="1">
              <a:defRPr/>
            </a:pPr>
            <a:r>
              <a:rPr lang="en-US" dirty="0" err="1" smtClean="0"/>
              <a:t>Clk</a:t>
            </a:r>
            <a:r>
              <a:rPr lang="en-US" dirty="0" smtClean="0"/>
              <a:t> input is a factor ONLY during write operation</a:t>
            </a:r>
          </a:p>
          <a:p>
            <a:pPr lvl="1">
              <a:defRPr/>
            </a:pPr>
            <a:r>
              <a:rPr lang="en-US" dirty="0" smtClean="0"/>
              <a:t>During read operation, behaves as a combinational logic block:</a:t>
            </a:r>
          </a:p>
          <a:p>
            <a:pPr lvl="2">
              <a:defRPr/>
            </a:pPr>
            <a:r>
              <a:rPr lang="en-US" dirty="0" smtClean="0"/>
              <a:t>RA or RB valid </a:t>
            </a:r>
            <a:r>
              <a:rPr lang="en-US" dirty="0" err="1" smtClean="0">
                <a:sym typeface="Symbol" charset="2"/>
              </a:rPr>
              <a:t></a:t>
            </a:r>
            <a:r>
              <a:rPr lang="en-US" dirty="0" smtClean="0"/>
              <a:t> </a:t>
            </a:r>
            <a:r>
              <a:rPr lang="en-US" dirty="0" err="1" smtClean="0"/>
              <a:t>busA</a:t>
            </a:r>
            <a:r>
              <a:rPr lang="en-US" dirty="0" smtClean="0"/>
              <a:t> or </a:t>
            </a:r>
            <a:r>
              <a:rPr lang="en-US" dirty="0" err="1" smtClean="0"/>
              <a:t>busB</a:t>
            </a:r>
            <a:r>
              <a:rPr lang="en-US" dirty="0" smtClean="0"/>
              <a:t> valid after “access time.”</a:t>
            </a:r>
          </a:p>
        </p:txBody>
      </p:sp>
      <p:sp>
        <p:nvSpPr>
          <p:cNvPr id="36" name="Date Placeholder 35"/>
          <p:cNvSpPr>
            <a:spLocks noGrp="1"/>
          </p:cNvSpPr>
          <p:nvPr>
            <p:ph type="dt" sz="quarter" idx="10"/>
          </p:nvPr>
        </p:nvSpPr>
        <p:spPr/>
        <p:txBody>
          <a:bodyPr/>
          <a:lstStyle/>
          <a:p>
            <a:pPr>
              <a:defRPr/>
            </a:pPr>
            <a:fld id="{9D50014B-56B2-3242-B831-2A7BE71C5E7A}" type="datetime1">
              <a:rPr lang="en-US" smtClean="0"/>
              <a:pPr>
                <a:defRPr/>
              </a:pPr>
              <a:t>11/5/13</a:t>
            </a:fld>
            <a:endParaRPr lang="en-US"/>
          </a:p>
        </p:txBody>
      </p:sp>
      <p:sp>
        <p:nvSpPr>
          <p:cNvPr id="38" name="Footer Placeholder 37"/>
          <p:cNvSpPr>
            <a:spLocks noGrp="1"/>
          </p:cNvSpPr>
          <p:nvPr>
            <p:ph type="ftr" sz="quarter" idx="11"/>
          </p:nvPr>
        </p:nvSpPr>
        <p:spPr/>
        <p:txBody>
          <a:bodyPr/>
          <a:lstStyle/>
          <a:p>
            <a:pPr>
              <a:defRPr/>
            </a:pPr>
            <a:r>
              <a:rPr lang="en-US" dirty="0" smtClean="0"/>
              <a:t>Fall 2013 -- Lecture #19</a:t>
            </a:r>
            <a:endParaRPr lang="en-US" dirty="0"/>
          </a:p>
        </p:txBody>
      </p:sp>
      <p:sp>
        <p:nvSpPr>
          <p:cNvPr id="37" name="Slide Number Placeholder 36"/>
          <p:cNvSpPr>
            <a:spLocks noGrp="1"/>
          </p:cNvSpPr>
          <p:nvPr>
            <p:ph type="sldNum" sz="quarter" idx="12"/>
          </p:nvPr>
        </p:nvSpPr>
        <p:spPr/>
        <p:txBody>
          <a:bodyPr/>
          <a:lstStyle/>
          <a:p>
            <a:pPr>
              <a:defRPr/>
            </a:pPr>
            <a:fld id="{3A39C42A-756E-CD4C-986C-3C0AB42E87C3}" type="slidenum">
              <a:rPr lang="en-US" smtClean="0"/>
              <a:pPr>
                <a:defRPr/>
              </a:pPr>
              <a:t>15</a:t>
            </a:fld>
            <a:endParaRPr lang="en-US"/>
          </a:p>
        </p:txBody>
      </p:sp>
      <p:sp>
        <p:nvSpPr>
          <p:cNvPr id="56324" name="Rectangle 4"/>
          <p:cNvSpPr>
            <a:spLocks noChangeArrowheads="1"/>
          </p:cNvSpPr>
          <p:nvPr/>
        </p:nvSpPr>
        <p:spPr bwMode="auto">
          <a:xfrm>
            <a:off x="5562600" y="2773363"/>
            <a:ext cx="5048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6325" name="Rectangle 5"/>
          <p:cNvSpPr>
            <a:spLocks noChangeArrowheads="1"/>
          </p:cNvSpPr>
          <p:nvPr/>
        </p:nvSpPr>
        <p:spPr bwMode="auto">
          <a:xfrm>
            <a:off x="5561013" y="2087563"/>
            <a:ext cx="815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busW</a:t>
            </a:r>
          </a:p>
        </p:txBody>
      </p:sp>
      <p:sp>
        <p:nvSpPr>
          <p:cNvPr id="56326" name="Rectangle 6"/>
          <p:cNvSpPr>
            <a:spLocks noChangeArrowheads="1"/>
          </p:cNvSpPr>
          <p:nvPr/>
        </p:nvSpPr>
        <p:spPr bwMode="auto">
          <a:xfrm>
            <a:off x="6657975" y="1928813"/>
            <a:ext cx="1406525" cy="1187450"/>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327" name="Rectangle 7"/>
          <p:cNvSpPr>
            <a:spLocks noChangeArrowheads="1"/>
          </p:cNvSpPr>
          <p:nvPr/>
        </p:nvSpPr>
        <p:spPr bwMode="auto">
          <a:xfrm>
            <a:off x="5322888" y="1323975"/>
            <a:ext cx="155416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Write Enable</a:t>
            </a:r>
          </a:p>
        </p:txBody>
      </p:sp>
      <p:sp>
        <p:nvSpPr>
          <p:cNvPr id="56328" name="Line 8"/>
          <p:cNvSpPr>
            <a:spLocks noChangeShapeType="1"/>
          </p:cNvSpPr>
          <p:nvPr/>
        </p:nvSpPr>
        <p:spPr bwMode="auto">
          <a:xfrm flipH="1">
            <a:off x="5638800" y="2436813"/>
            <a:ext cx="1016000" cy="0"/>
          </a:xfrm>
          <a:prstGeom prst="line">
            <a:avLst/>
          </a:prstGeom>
          <a:noFill/>
          <a:ln w="2540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6329" name="Line 9"/>
          <p:cNvSpPr>
            <a:spLocks noChangeShapeType="1"/>
          </p:cNvSpPr>
          <p:nvPr/>
        </p:nvSpPr>
        <p:spPr bwMode="auto">
          <a:xfrm flipH="1">
            <a:off x="6178550" y="2366963"/>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0" name="Rectangle 10"/>
          <p:cNvSpPr>
            <a:spLocks noChangeArrowheads="1"/>
          </p:cNvSpPr>
          <p:nvPr/>
        </p:nvSpPr>
        <p:spPr bwMode="auto">
          <a:xfrm>
            <a:off x="5865813" y="2392363"/>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6331" name="Line 11"/>
          <p:cNvSpPr>
            <a:spLocks noChangeShapeType="1"/>
          </p:cNvSpPr>
          <p:nvPr/>
        </p:nvSpPr>
        <p:spPr bwMode="auto">
          <a:xfrm>
            <a:off x="8102600" y="2132013"/>
            <a:ext cx="9652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32" name="Line 12"/>
          <p:cNvSpPr>
            <a:spLocks noChangeShapeType="1"/>
          </p:cNvSpPr>
          <p:nvPr/>
        </p:nvSpPr>
        <p:spPr bwMode="auto">
          <a:xfrm flipH="1">
            <a:off x="8693150" y="2062163"/>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3" name="Rectangle 13"/>
          <p:cNvSpPr>
            <a:spLocks noChangeArrowheads="1"/>
          </p:cNvSpPr>
          <p:nvPr/>
        </p:nvSpPr>
        <p:spPr bwMode="auto">
          <a:xfrm>
            <a:off x="8380413" y="2087563"/>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6334" name="Rectangle 14"/>
          <p:cNvSpPr>
            <a:spLocks noChangeArrowheads="1"/>
          </p:cNvSpPr>
          <p:nvPr/>
        </p:nvSpPr>
        <p:spPr bwMode="auto">
          <a:xfrm>
            <a:off x="8075613" y="1782763"/>
            <a:ext cx="71596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56335" name="Line 15"/>
          <p:cNvSpPr>
            <a:spLocks noChangeShapeType="1"/>
          </p:cNvSpPr>
          <p:nvPr/>
        </p:nvSpPr>
        <p:spPr bwMode="auto">
          <a:xfrm flipV="1">
            <a:off x="6794500" y="1662113"/>
            <a:ext cx="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6" name="Line 16"/>
          <p:cNvSpPr>
            <a:spLocks noChangeShapeType="1"/>
          </p:cNvSpPr>
          <p:nvPr/>
        </p:nvSpPr>
        <p:spPr bwMode="auto">
          <a:xfrm>
            <a:off x="8102600" y="2894013"/>
            <a:ext cx="9652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37" name="Line 17"/>
          <p:cNvSpPr>
            <a:spLocks noChangeShapeType="1"/>
          </p:cNvSpPr>
          <p:nvPr/>
        </p:nvSpPr>
        <p:spPr bwMode="auto">
          <a:xfrm flipH="1">
            <a:off x="8693150" y="2824163"/>
            <a:ext cx="88900" cy="1397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8" name="Rectangle 18"/>
          <p:cNvSpPr>
            <a:spLocks noChangeArrowheads="1"/>
          </p:cNvSpPr>
          <p:nvPr/>
        </p:nvSpPr>
        <p:spPr bwMode="auto">
          <a:xfrm>
            <a:off x="8380413" y="2849563"/>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56339" name="Rectangle 19"/>
          <p:cNvSpPr>
            <a:spLocks noChangeArrowheads="1"/>
          </p:cNvSpPr>
          <p:nvPr/>
        </p:nvSpPr>
        <p:spPr bwMode="auto">
          <a:xfrm>
            <a:off x="8075613" y="2544763"/>
            <a:ext cx="6921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56340" name="Line 20"/>
          <p:cNvSpPr>
            <a:spLocks noChangeShapeType="1"/>
          </p:cNvSpPr>
          <p:nvPr/>
        </p:nvSpPr>
        <p:spPr bwMode="auto">
          <a:xfrm flipH="1">
            <a:off x="6146800" y="2938463"/>
            <a:ext cx="482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1" name="Line 21"/>
          <p:cNvSpPr>
            <a:spLocks noChangeShapeType="1"/>
          </p:cNvSpPr>
          <p:nvPr/>
        </p:nvSpPr>
        <p:spPr bwMode="auto">
          <a:xfrm>
            <a:off x="7099300" y="1458913"/>
            <a:ext cx="0" cy="4318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2" name="Line 22"/>
          <p:cNvSpPr>
            <a:spLocks noChangeShapeType="1"/>
          </p:cNvSpPr>
          <p:nvPr/>
        </p:nvSpPr>
        <p:spPr bwMode="auto">
          <a:xfrm flipV="1">
            <a:off x="7029450" y="1592263"/>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3" name="Rectangle 23"/>
          <p:cNvSpPr>
            <a:spLocks noChangeArrowheads="1"/>
          </p:cNvSpPr>
          <p:nvPr/>
        </p:nvSpPr>
        <p:spPr bwMode="auto">
          <a:xfrm>
            <a:off x="6856413" y="1401763"/>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56344" name="Line 24"/>
          <p:cNvSpPr>
            <a:spLocks noChangeShapeType="1"/>
          </p:cNvSpPr>
          <p:nvPr/>
        </p:nvSpPr>
        <p:spPr bwMode="auto">
          <a:xfrm>
            <a:off x="7480300" y="1458913"/>
            <a:ext cx="0" cy="4318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5" name="Line 25"/>
          <p:cNvSpPr>
            <a:spLocks noChangeShapeType="1"/>
          </p:cNvSpPr>
          <p:nvPr/>
        </p:nvSpPr>
        <p:spPr bwMode="auto">
          <a:xfrm flipV="1">
            <a:off x="7410450" y="1592263"/>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6" name="Rectangle 26"/>
          <p:cNvSpPr>
            <a:spLocks noChangeArrowheads="1"/>
          </p:cNvSpPr>
          <p:nvPr/>
        </p:nvSpPr>
        <p:spPr bwMode="auto">
          <a:xfrm>
            <a:off x="7237413" y="1401763"/>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56347" name="Line 27"/>
          <p:cNvSpPr>
            <a:spLocks noChangeShapeType="1"/>
          </p:cNvSpPr>
          <p:nvPr/>
        </p:nvSpPr>
        <p:spPr bwMode="auto">
          <a:xfrm>
            <a:off x="7937500" y="1458913"/>
            <a:ext cx="0" cy="4318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8" name="Line 28"/>
          <p:cNvSpPr>
            <a:spLocks noChangeShapeType="1"/>
          </p:cNvSpPr>
          <p:nvPr/>
        </p:nvSpPr>
        <p:spPr bwMode="auto">
          <a:xfrm flipV="1">
            <a:off x="7867650" y="1592263"/>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9" name="Rectangle 29"/>
          <p:cNvSpPr>
            <a:spLocks noChangeArrowheads="1"/>
          </p:cNvSpPr>
          <p:nvPr/>
        </p:nvSpPr>
        <p:spPr bwMode="auto">
          <a:xfrm>
            <a:off x="7694613" y="1401763"/>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56350" name="Rectangle 30"/>
          <p:cNvSpPr>
            <a:spLocks noChangeArrowheads="1"/>
          </p:cNvSpPr>
          <p:nvPr/>
        </p:nvSpPr>
        <p:spPr bwMode="auto">
          <a:xfrm>
            <a:off x="6761163" y="1096963"/>
            <a:ext cx="5572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RW</a:t>
            </a:r>
          </a:p>
        </p:txBody>
      </p:sp>
      <p:sp>
        <p:nvSpPr>
          <p:cNvPr id="56351" name="Rectangle 31"/>
          <p:cNvSpPr>
            <a:spLocks noChangeArrowheads="1"/>
          </p:cNvSpPr>
          <p:nvPr/>
        </p:nvSpPr>
        <p:spPr bwMode="auto">
          <a:xfrm>
            <a:off x="7219950" y="1096963"/>
            <a:ext cx="4826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RA</a:t>
            </a:r>
          </a:p>
        </p:txBody>
      </p:sp>
      <p:sp>
        <p:nvSpPr>
          <p:cNvPr id="56352" name="Rectangle 32"/>
          <p:cNvSpPr>
            <a:spLocks noChangeArrowheads="1"/>
          </p:cNvSpPr>
          <p:nvPr/>
        </p:nvSpPr>
        <p:spPr bwMode="auto">
          <a:xfrm>
            <a:off x="7694613" y="1096963"/>
            <a:ext cx="47148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RB</a:t>
            </a:r>
          </a:p>
        </p:txBody>
      </p:sp>
      <p:sp>
        <p:nvSpPr>
          <p:cNvPr id="56353" name="Rectangle 33"/>
          <p:cNvSpPr>
            <a:spLocks noChangeArrowheads="1"/>
          </p:cNvSpPr>
          <p:nvPr/>
        </p:nvSpPr>
        <p:spPr bwMode="auto">
          <a:xfrm>
            <a:off x="6716713" y="2163763"/>
            <a:ext cx="1287462" cy="70485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a:latin typeface="Calibri" charset="0"/>
              </a:rPr>
              <a:t>32 x 32-bit</a:t>
            </a:r>
          </a:p>
          <a:p>
            <a:pPr algn="ctr"/>
            <a:r>
              <a:rPr lang="en-US" sz="2000">
                <a:latin typeface="Calibri" charset="0"/>
              </a:rPr>
              <a:t>Registers</a:t>
            </a:r>
          </a:p>
        </p:txBody>
      </p:sp>
      <p:sp>
        <p:nvSpPr>
          <p:cNvPr id="56354" name="Line 34"/>
          <p:cNvSpPr>
            <a:spLocks noChangeShapeType="1"/>
          </p:cNvSpPr>
          <p:nvPr/>
        </p:nvSpPr>
        <p:spPr bwMode="auto">
          <a:xfrm>
            <a:off x="6662738" y="2862263"/>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55" name="Line 35"/>
          <p:cNvSpPr>
            <a:spLocks noChangeShapeType="1"/>
          </p:cNvSpPr>
          <p:nvPr/>
        </p:nvSpPr>
        <p:spPr bwMode="auto">
          <a:xfrm flipH="1">
            <a:off x="6662738" y="2938463"/>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Tree>
    <p:extLst>
      <p:ext uri="{BB962C8B-B14F-4D97-AF65-F5344CB8AC3E}">
        <p14:creationId xmlns:p14="http://schemas.microsoft.com/office/powerpoint/2010/main" val="24445075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en-US" smtClean="0"/>
              <a:t>Step 3: Assemble DataPath Meeting Requirements</a:t>
            </a:r>
          </a:p>
        </p:txBody>
      </p:sp>
      <p:sp>
        <p:nvSpPr>
          <p:cNvPr id="58371" name="Rectangle 3"/>
          <p:cNvSpPr>
            <a:spLocks noGrp="1" noChangeArrowheads="1"/>
          </p:cNvSpPr>
          <p:nvPr>
            <p:ph type="body" idx="1"/>
          </p:nvPr>
        </p:nvSpPr>
        <p:spPr>
          <a:xfrm>
            <a:off x="503238" y="1600200"/>
            <a:ext cx="5110162" cy="4875213"/>
          </a:xfrm>
        </p:spPr>
        <p:txBody>
          <a:bodyPr>
            <a:normAutofit fontScale="85000" lnSpcReduction="20000"/>
          </a:bodyPr>
          <a:lstStyle/>
          <a:p>
            <a:pPr>
              <a:defRPr/>
            </a:pPr>
            <a:r>
              <a:rPr lang="en-US" dirty="0" smtClean="0"/>
              <a:t>Register Transfer Requirements </a:t>
            </a:r>
            <a:r>
              <a:rPr lang="en-US" dirty="0" err="1" smtClean="0">
                <a:sym typeface="Symbol" charset="2"/>
              </a:rPr>
              <a:t></a:t>
            </a:r>
            <a:r>
              <a:rPr lang="en-US" dirty="0" smtClean="0"/>
              <a:t>  </a:t>
            </a:r>
            <a:r>
              <a:rPr lang="en-US" dirty="0" err="1" smtClean="0"/>
              <a:t>Datapath</a:t>
            </a:r>
            <a:r>
              <a:rPr lang="en-US" dirty="0" smtClean="0"/>
              <a:t> Assembly</a:t>
            </a:r>
          </a:p>
          <a:p>
            <a:pPr>
              <a:defRPr/>
            </a:pPr>
            <a:r>
              <a:rPr lang="en-US" dirty="0" smtClean="0"/>
              <a:t>Instruction Fetch</a:t>
            </a:r>
          </a:p>
          <a:p>
            <a:pPr>
              <a:defRPr/>
            </a:pPr>
            <a:r>
              <a:rPr lang="en-US" dirty="0" smtClean="0"/>
              <a:t>Read Operands and Execute Operation</a:t>
            </a:r>
          </a:p>
          <a:p>
            <a:pPr>
              <a:defRPr/>
            </a:pPr>
            <a:r>
              <a:rPr lang="en-US" dirty="0" smtClean="0"/>
              <a:t>Common RTL operations</a:t>
            </a:r>
          </a:p>
          <a:p>
            <a:pPr lvl="1">
              <a:defRPr/>
            </a:pPr>
            <a:r>
              <a:rPr lang="en-US" dirty="0" smtClean="0"/>
              <a:t>Fetch the Instruction: </a:t>
            </a:r>
            <a:br>
              <a:rPr lang="en-US" dirty="0" smtClean="0"/>
            </a:br>
            <a:r>
              <a:rPr lang="en-US" dirty="0" err="1" smtClean="0"/>
              <a:t>mem[PC</a:t>
            </a:r>
            <a:r>
              <a:rPr lang="en-US" dirty="0" smtClean="0"/>
              <a:t>]</a:t>
            </a:r>
          </a:p>
          <a:p>
            <a:pPr lvl="1">
              <a:defRPr/>
            </a:pPr>
            <a:r>
              <a:rPr lang="en-US" dirty="0" smtClean="0"/>
              <a:t>Update the program counter:</a:t>
            </a:r>
          </a:p>
          <a:p>
            <a:pPr lvl="2">
              <a:defRPr/>
            </a:pPr>
            <a:r>
              <a:rPr lang="en-US" dirty="0" smtClean="0"/>
              <a:t>Sequential Code:	</a:t>
            </a:r>
            <a:br>
              <a:rPr lang="en-US" dirty="0" smtClean="0"/>
            </a:br>
            <a:r>
              <a:rPr lang="en-US" dirty="0" smtClean="0"/>
              <a:t>PC </a:t>
            </a:r>
            <a:r>
              <a:rPr lang="en-US" dirty="0" err="1" smtClean="0">
                <a:sym typeface="Symbol" charset="2"/>
              </a:rPr>
              <a:t></a:t>
            </a:r>
            <a:r>
              <a:rPr lang="en-US" dirty="0" smtClean="0"/>
              <a:t> PC + 4 </a:t>
            </a:r>
          </a:p>
          <a:p>
            <a:pPr lvl="2">
              <a:defRPr/>
            </a:pPr>
            <a:r>
              <a:rPr lang="en-US" dirty="0" smtClean="0"/>
              <a:t>Branch and Jump:	</a:t>
            </a:r>
            <a:br>
              <a:rPr lang="en-US" dirty="0" smtClean="0"/>
            </a:br>
            <a:r>
              <a:rPr lang="en-US" dirty="0" smtClean="0"/>
              <a:t>PC </a:t>
            </a:r>
            <a:r>
              <a:rPr lang="en-US" dirty="0" err="1" smtClean="0">
                <a:sym typeface="Symbol" charset="2"/>
              </a:rPr>
              <a:t></a:t>
            </a:r>
            <a:r>
              <a:rPr lang="en-US" dirty="0" smtClean="0"/>
              <a:t> “something else”</a:t>
            </a:r>
          </a:p>
        </p:txBody>
      </p:sp>
      <p:sp>
        <p:nvSpPr>
          <p:cNvPr id="4" name="Date Placeholder 3"/>
          <p:cNvSpPr>
            <a:spLocks noGrp="1"/>
          </p:cNvSpPr>
          <p:nvPr>
            <p:ph type="dt" sz="quarter" idx="10"/>
          </p:nvPr>
        </p:nvSpPr>
        <p:spPr/>
        <p:txBody>
          <a:bodyPr/>
          <a:lstStyle/>
          <a:p>
            <a:pPr>
              <a:defRPr/>
            </a:pPr>
            <a:fld id="{1F3AAEEC-1349-0341-A951-27A1FC3F735B}" type="datetime1">
              <a:rPr lang="en-US" smtClean="0"/>
              <a:pPr>
                <a:defRPr/>
              </a:pPr>
              <a:t>11/5/13</a:t>
            </a:fld>
            <a:endParaRPr lang="en-US"/>
          </a:p>
        </p:txBody>
      </p:sp>
      <p:sp>
        <p:nvSpPr>
          <p:cNvPr id="6" name="Footer Placeholder 5"/>
          <p:cNvSpPr>
            <a:spLocks noGrp="1"/>
          </p:cNvSpPr>
          <p:nvPr>
            <p:ph type="ftr" sz="quarter" idx="11"/>
          </p:nvPr>
        </p:nvSpPr>
        <p:spPr/>
        <p:txBody>
          <a:bodyPr/>
          <a:lstStyle/>
          <a:p>
            <a:pPr>
              <a:defRPr/>
            </a:pPr>
            <a:r>
              <a:rPr lang="en-US" dirty="0" smtClean="0"/>
              <a:t>Fall 2013 -- Lecture #19</a:t>
            </a:r>
            <a:endParaRPr lang="en-US" dirty="0"/>
          </a:p>
        </p:txBody>
      </p:sp>
      <p:sp>
        <p:nvSpPr>
          <p:cNvPr id="5" name="Slide Number Placeholder 4"/>
          <p:cNvSpPr>
            <a:spLocks noGrp="1"/>
          </p:cNvSpPr>
          <p:nvPr>
            <p:ph type="sldNum" sz="quarter" idx="12"/>
          </p:nvPr>
        </p:nvSpPr>
        <p:spPr/>
        <p:txBody>
          <a:bodyPr/>
          <a:lstStyle/>
          <a:p>
            <a:pPr>
              <a:defRPr/>
            </a:pPr>
            <a:fld id="{76B7C913-1C55-2A45-BCE7-BD72D202E134}" type="slidenum">
              <a:rPr lang="en-US" smtClean="0"/>
              <a:pPr>
                <a:defRPr/>
              </a:pPr>
              <a:t>16</a:t>
            </a:fld>
            <a:endParaRPr lang="en-US"/>
          </a:p>
        </p:txBody>
      </p:sp>
      <p:sp>
        <p:nvSpPr>
          <p:cNvPr id="12" name="Line 4"/>
          <p:cNvSpPr>
            <a:spLocks noChangeShapeType="1"/>
          </p:cNvSpPr>
          <p:nvPr/>
        </p:nvSpPr>
        <p:spPr bwMode="auto">
          <a:xfrm>
            <a:off x="6873875" y="5707063"/>
            <a:ext cx="2184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3" name="Line 5"/>
          <p:cNvSpPr>
            <a:spLocks noChangeShapeType="1"/>
          </p:cNvSpPr>
          <p:nvPr/>
        </p:nvSpPr>
        <p:spPr bwMode="auto">
          <a:xfrm flipH="1">
            <a:off x="7997825" y="5561013"/>
            <a:ext cx="241300" cy="2921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14" name="Rectangle 6"/>
          <p:cNvSpPr>
            <a:spLocks noChangeArrowheads="1"/>
          </p:cNvSpPr>
          <p:nvPr/>
        </p:nvSpPr>
        <p:spPr bwMode="auto">
          <a:xfrm>
            <a:off x="7940675" y="5846763"/>
            <a:ext cx="4429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endParaRPr lang="en-US" sz="1600">
              <a:latin typeface="+mn-lt"/>
            </a:endParaRPr>
          </a:p>
        </p:txBody>
      </p:sp>
      <p:sp>
        <p:nvSpPr>
          <p:cNvPr id="15" name="Rectangle 7"/>
          <p:cNvSpPr>
            <a:spLocks noChangeArrowheads="1"/>
          </p:cNvSpPr>
          <p:nvPr/>
        </p:nvSpPr>
        <p:spPr bwMode="auto">
          <a:xfrm>
            <a:off x="7159625" y="5173663"/>
            <a:ext cx="198278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 Word</a:t>
            </a:r>
          </a:p>
        </p:txBody>
      </p:sp>
      <p:grpSp>
        <p:nvGrpSpPr>
          <p:cNvPr id="2" name="Group 8"/>
          <p:cNvGrpSpPr>
            <a:grpSpLocks/>
          </p:cNvGrpSpPr>
          <p:nvPr/>
        </p:nvGrpSpPr>
        <p:grpSpPr bwMode="auto">
          <a:xfrm>
            <a:off x="5429250" y="5080000"/>
            <a:ext cx="1406525" cy="1230313"/>
            <a:chOff x="2458" y="3061"/>
            <a:chExt cx="886" cy="775"/>
          </a:xfrm>
        </p:grpSpPr>
        <p:sp>
          <p:nvSpPr>
            <p:cNvPr id="17" name="Rectangle 9"/>
            <p:cNvSpPr>
              <a:spLocks noChangeArrowheads="1"/>
            </p:cNvSpPr>
            <p:nvPr/>
          </p:nvSpPr>
          <p:spPr bwMode="auto">
            <a:xfrm>
              <a:off x="2458" y="3088"/>
              <a:ext cx="886" cy="748"/>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18" name="Rectangle 10"/>
            <p:cNvSpPr>
              <a:spLocks noChangeArrowheads="1"/>
            </p:cNvSpPr>
            <p:nvPr/>
          </p:nvSpPr>
          <p:spPr bwMode="auto">
            <a:xfrm>
              <a:off x="2572" y="3061"/>
              <a:ext cx="664" cy="2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Address</a:t>
              </a:r>
            </a:p>
          </p:txBody>
        </p:sp>
        <p:sp>
          <p:nvSpPr>
            <p:cNvPr id="19" name="Rectangle 11"/>
            <p:cNvSpPr>
              <a:spLocks noChangeArrowheads="1"/>
            </p:cNvSpPr>
            <p:nvPr/>
          </p:nvSpPr>
          <p:spPr bwMode="auto">
            <a:xfrm>
              <a:off x="2484" y="3389"/>
              <a:ext cx="843" cy="444"/>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dirty="0">
                  <a:latin typeface="+mn-lt"/>
                </a:rPr>
                <a:t>Instruction</a:t>
              </a:r>
            </a:p>
            <a:p>
              <a:pPr algn="ctr">
                <a:defRPr/>
              </a:pPr>
              <a:r>
                <a:rPr lang="en-US" sz="2000" dirty="0">
                  <a:latin typeface="+mn-lt"/>
                </a:rPr>
                <a:t>Memory</a:t>
              </a:r>
            </a:p>
          </p:txBody>
        </p:sp>
      </p:grpSp>
      <p:sp>
        <p:nvSpPr>
          <p:cNvPr id="20" name="Rectangle 12"/>
          <p:cNvSpPr>
            <a:spLocks noChangeArrowheads="1"/>
          </p:cNvSpPr>
          <p:nvPr/>
        </p:nvSpPr>
        <p:spPr bwMode="auto">
          <a:xfrm>
            <a:off x="5500688" y="3903663"/>
            <a:ext cx="1258887" cy="322262"/>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21" name="Line 13"/>
          <p:cNvSpPr>
            <a:spLocks noChangeShapeType="1"/>
          </p:cNvSpPr>
          <p:nvPr/>
        </p:nvSpPr>
        <p:spPr bwMode="auto">
          <a:xfrm flipH="1">
            <a:off x="5172075" y="4062413"/>
            <a:ext cx="330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2" name="Rectangle 14"/>
          <p:cNvSpPr>
            <a:spLocks noChangeArrowheads="1"/>
          </p:cNvSpPr>
          <p:nvPr/>
        </p:nvSpPr>
        <p:spPr bwMode="auto">
          <a:xfrm>
            <a:off x="5883275" y="3878263"/>
            <a:ext cx="4556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PC</a:t>
            </a:r>
          </a:p>
        </p:txBody>
      </p:sp>
      <p:sp>
        <p:nvSpPr>
          <p:cNvPr id="23" name="Rectangle 15"/>
          <p:cNvSpPr>
            <a:spLocks noChangeArrowheads="1"/>
          </p:cNvSpPr>
          <p:nvPr/>
        </p:nvSpPr>
        <p:spPr bwMode="auto">
          <a:xfrm>
            <a:off x="4706938" y="3802063"/>
            <a:ext cx="4762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grpSp>
        <p:nvGrpSpPr>
          <p:cNvPr id="3" name="Group 16"/>
          <p:cNvGrpSpPr>
            <a:grpSpLocks/>
          </p:cNvGrpSpPr>
          <p:nvPr/>
        </p:nvGrpSpPr>
        <p:grpSpPr bwMode="auto">
          <a:xfrm>
            <a:off x="7038975" y="4356100"/>
            <a:ext cx="1397000" cy="582613"/>
            <a:chOff x="3472" y="2605"/>
            <a:chExt cx="880" cy="367"/>
          </a:xfrm>
        </p:grpSpPr>
        <p:sp>
          <p:nvSpPr>
            <p:cNvPr id="25" name="Rectangle 17"/>
            <p:cNvSpPr>
              <a:spLocks noChangeArrowheads="1"/>
            </p:cNvSpPr>
            <p:nvPr/>
          </p:nvSpPr>
          <p:spPr bwMode="auto">
            <a:xfrm>
              <a:off x="3472" y="2608"/>
              <a:ext cx="880" cy="352"/>
            </a:xfrm>
            <a:prstGeom prst="rect">
              <a:avLst/>
            </a:prstGeom>
            <a:noFill/>
            <a:ln w="508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26" name="Rectangle 18"/>
            <p:cNvSpPr>
              <a:spLocks noChangeArrowheads="1"/>
            </p:cNvSpPr>
            <p:nvPr/>
          </p:nvSpPr>
          <p:spPr bwMode="auto">
            <a:xfrm>
              <a:off x="3508" y="2605"/>
              <a:ext cx="810" cy="3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a:latin typeface="+mn-lt"/>
                </a:rPr>
                <a:t>Next Address</a:t>
              </a:r>
            </a:p>
            <a:p>
              <a:pPr algn="ctr">
                <a:defRPr/>
              </a:pPr>
              <a:r>
                <a:rPr lang="en-US" sz="1600">
                  <a:latin typeface="+mn-lt"/>
                </a:rPr>
                <a:t>Logic</a:t>
              </a:r>
            </a:p>
          </p:txBody>
        </p:sp>
      </p:grpSp>
      <p:sp>
        <p:nvSpPr>
          <p:cNvPr id="27" name="Line 19"/>
          <p:cNvSpPr>
            <a:spLocks noChangeShapeType="1"/>
          </p:cNvSpPr>
          <p:nvPr/>
        </p:nvSpPr>
        <p:spPr bwMode="auto">
          <a:xfrm>
            <a:off x="6099175" y="4271963"/>
            <a:ext cx="0" cy="8128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 name="Line 20"/>
          <p:cNvSpPr>
            <a:spLocks noChangeShapeType="1"/>
          </p:cNvSpPr>
          <p:nvPr/>
        </p:nvSpPr>
        <p:spPr bwMode="auto">
          <a:xfrm>
            <a:off x="6111875" y="4640263"/>
            <a:ext cx="8890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9" name="Line 21"/>
          <p:cNvSpPr>
            <a:spLocks noChangeShapeType="1"/>
          </p:cNvSpPr>
          <p:nvPr/>
        </p:nvSpPr>
        <p:spPr bwMode="auto">
          <a:xfrm>
            <a:off x="6099175" y="3357563"/>
            <a:ext cx="0" cy="508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 name="Line 22"/>
          <p:cNvSpPr>
            <a:spLocks noChangeShapeType="1"/>
          </p:cNvSpPr>
          <p:nvPr/>
        </p:nvSpPr>
        <p:spPr bwMode="auto">
          <a:xfrm>
            <a:off x="6111875" y="3363913"/>
            <a:ext cx="1574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1" name="Line 23"/>
          <p:cNvSpPr>
            <a:spLocks noChangeShapeType="1"/>
          </p:cNvSpPr>
          <p:nvPr/>
        </p:nvSpPr>
        <p:spPr bwMode="auto">
          <a:xfrm>
            <a:off x="7699375" y="3357563"/>
            <a:ext cx="0" cy="965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 name="Line 24"/>
          <p:cNvSpPr>
            <a:spLocks noChangeShapeType="1"/>
          </p:cNvSpPr>
          <p:nvPr/>
        </p:nvSpPr>
        <p:spPr bwMode="auto">
          <a:xfrm>
            <a:off x="5502275" y="3986213"/>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3" name="Line 25"/>
          <p:cNvSpPr>
            <a:spLocks noChangeShapeType="1"/>
          </p:cNvSpPr>
          <p:nvPr/>
        </p:nvSpPr>
        <p:spPr bwMode="auto">
          <a:xfrm flipH="1">
            <a:off x="5502275" y="4062413"/>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Tree>
    <p:extLst>
      <p:ext uri="{BB962C8B-B14F-4D97-AF65-F5344CB8AC3E}">
        <p14:creationId xmlns:p14="http://schemas.microsoft.com/office/powerpoint/2010/main" val="35047701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Step 3: Add &amp; Subtract</a:t>
            </a:r>
          </a:p>
        </p:txBody>
      </p:sp>
      <p:sp>
        <p:nvSpPr>
          <p:cNvPr id="46083" name="Rectangle 3"/>
          <p:cNvSpPr>
            <a:spLocks noGrp="1" noChangeArrowheads="1"/>
          </p:cNvSpPr>
          <p:nvPr>
            <p:ph type="body" idx="1"/>
          </p:nvPr>
        </p:nvSpPr>
        <p:spPr>
          <a:xfrm>
            <a:off x="457200" y="1346200"/>
            <a:ext cx="8686800" cy="5274733"/>
          </a:xfrm>
        </p:spPr>
        <p:txBody>
          <a:bodyPr>
            <a:normAutofit fontScale="92500" lnSpcReduction="10000"/>
          </a:bodyPr>
          <a:lstStyle/>
          <a:p>
            <a:pPr>
              <a:spcBef>
                <a:spcPct val="0"/>
              </a:spcBef>
            </a:pPr>
            <a:r>
              <a:rPr lang="en-US" sz="2400" dirty="0" err="1" smtClean="0">
                <a:latin typeface="Courier New" charset="0"/>
                <a:ea typeface="Courier New" charset="0"/>
                <a:cs typeface="Courier New" charset="0"/>
              </a:rPr>
              <a:t>R[rd</a:t>
            </a:r>
            <a:r>
              <a:rPr lang="en-US" sz="2400" dirty="0" smtClean="0">
                <a:latin typeface="Courier New" charset="0"/>
                <a:ea typeface="Courier New" charset="0"/>
                <a:cs typeface="Courier New" charset="0"/>
              </a:rPr>
              <a:t>] = </a:t>
            </a:r>
            <a:r>
              <a:rPr lang="en-US" sz="2400" dirty="0" err="1" smtClean="0">
                <a:latin typeface="Courier New" charset="0"/>
                <a:ea typeface="Courier New" charset="0"/>
                <a:cs typeface="Courier New" charset="0"/>
              </a:rPr>
              <a:t>R[rs</a:t>
            </a:r>
            <a:r>
              <a:rPr lang="en-US" sz="2400" dirty="0" smtClean="0">
                <a:latin typeface="Courier New" charset="0"/>
                <a:ea typeface="Courier New" charset="0"/>
                <a:cs typeface="Courier New" charset="0"/>
              </a:rPr>
              <a:t>] op </a:t>
            </a:r>
            <a:r>
              <a:rPr lang="en-US" sz="2400" dirty="0" err="1" smtClean="0">
                <a:latin typeface="Courier New" charset="0"/>
                <a:ea typeface="Courier New" charset="0"/>
                <a:cs typeface="Courier New" charset="0"/>
              </a:rPr>
              <a:t>R[rt</a:t>
            </a:r>
            <a:r>
              <a:rPr lang="en-US" sz="2400" dirty="0" smtClean="0">
                <a:latin typeface="Courier New" charset="0"/>
                <a:ea typeface="Courier New" charset="0"/>
                <a:cs typeface="Courier New" charset="0"/>
              </a:rPr>
              <a:t>] (</a:t>
            </a:r>
            <a:r>
              <a:rPr lang="en-US" sz="2400" dirty="0" err="1" smtClean="0">
                <a:latin typeface="Courier New" charset="0"/>
                <a:ea typeface="Courier New" charset="0"/>
                <a:cs typeface="Courier New" charset="0"/>
              </a:rPr>
              <a:t>addu</a:t>
            </a:r>
            <a:r>
              <a:rPr lang="en-US" sz="2400" dirty="0" smtClean="0">
                <a:latin typeface="Courier New" charset="0"/>
                <a:ea typeface="Courier New" charset="0"/>
                <a:cs typeface="Courier New" charset="0"/>
              </a:rPr>
              <a:t> </a:t>
            </a:r>
            <a:r>
              <a:rPr lang="en-US" sz="2400" dirty="0" err="1" smtClean="0">
                <a:latin typeface="Courier New" charset="0"/>
                <a:ea typeface="Courier New" charset="0"/>
                <a:cs typeface="Courier New" charset="0"/>
              </a:rPr>
              <a:t>rd,rs,rt</a:t>
            </a:r>
            <a:r>
              <a:rPr lang="en-US" sz="2400" dirty="0" smtClean="0">
                <a:latin typeface="Courier New" charset="0"/>
                <a:ea typeface="Courier New" charset="0"/>
                <a:cs typeface="Courier New" charset="0"/>
              </a:rPr>
              <a:t>)</a:t>
            </a:r>
          </a:p>
          <a:p>
            <a:pPr lvl="1">
              <a:spcBef>
                <a:spcPct val="0"/>
              </a:spcBef>
            </a:pPr>
            <a:r>
              <a:rPr lang="en-US" sz="2400" dirty="0" smtClean="0"/>
              <a:t>Ra, </a:t>
            </a:r>
            <a:r>
              <a:rPr lang="en-US" sz="2400" dirty="0" err="1" smtClean="0"/>
              <a:t>Rb</a:t>
            </a:r>
            <a:r>
              <a:rPr lang="en-US" sz="2400" dirty="0" smtClean="0"/>
              <a:t>, and </a:t>
            </a:r>
            <a:r>
              <a:rPr lang="en-US" sz="2400" dirty="0" err="1" smtClean="0"/>
              <a:t>Rw</a:t>
            </a:r>
            <a:r>
              <a:rPr lang="en-US" sz="2400" dirty="0" smtClean="0"/>
              <a:t> come from instruction’s </a:t>
            </a:r>
            <a:r>
              <a:rPr lang="en-US" sz="2400" dirty="0" err="1" smtClean="0"/>
              <a:t>Rs</a:t>
            </a:r>
            <a:r>
              <a:rPr lang="en-US" sz="2400" dirty="0" smtClean="0"/>
              <a:t>, </a:t>
            </a:r>
            <a:r>
              <a:rPr lang="en-US" sz="2400" dirty="0" err="1" smtClean="0"/>
              <a:t>Rt</a:t>
            </a:r>
            <a:r>
              <a:rPr lang="en-US" sz="2400" dirty="0" smtClean="0"/>
              <a:t>, and Rd fields</a:t>
            </a:r>
          </a:p>
          <a:p>
            <a:pPr lvl="1">
              <a:spcBef>
                <a:spcPct val="0"/>
              </a:spcBef>
              <a:buFont typeface="Arial" charset="0"/>
              <a:buNone/>
            </a:pPr>
            <a:r>
              <a:rPr lang="en-US" dirty="0" smtClean="0"/>
              <a:t/>
            </a:r>
            <a:br>
              <a:rPr lang="en-US" dirty="0" smtClean="0"/>
            </a:br>
            <a:endParaRPr lang="en-US" dirty="0" smtClean="0"/>
          </a:p>
          <a:p>
            <a:pPr lvl="1">
              <a:spcBef>
                <a:spcPct val="0"/>
              </a:spcBef>
              <a:buFont typeface="Arial" charset="0"/>
              <a:buNone/>
            </a:pPr>
            <a:endParaRPr lang="en-US" dirty="0" smtClean="0"/>
          </a:p>
          <a:p>
            <a:pPr lvl="1">
              <a:spcBef>
                <a:spcPct val="0"/>
              </a:spcBef>
            </a:pPr>
            <a:r>
              <a:rPr lang="en-US" sz="2400" dirty="0" err="1" smtClean="0"/>
              <a:t>ALUctr</a:t>
            </a:r>
            <a:r>
              <a:rPr lang="en-US" sz="2400" dirty="0" smtClean="0"/>
              <a:t> and </a:t>
            </a:r>
            <a:r>
              <a:rPr lang="en-US" sz="2400" dirty="0" err="1" smtClean="0"/>
              <a:t>RegWr</a:t>
            </a:r>
            <a:r>
              <a:rPr lang="en-US" sz="2400" dirty="0" smtClean="0"/>
              <a:t>: control logic after decoding the instruction</a:t>
            </a:r>
          </a:p>
          <a:p>
            <a:pPr lvl="1">
              <a:spcBef>
                <a:spcPct val="0"/>
              </a:spcBef>
            </a:pPr>
            <a:endParaRPr lang="en-US" sz="2400" dirty="0" smtClean="0"/>
          </a:p>
          <a:p>
            <a:pPr lvl="1">
              <a:spcBef>
                <a:spcPct val="0"/>
              </a:spcBef>
            </a:pPr>
            <a:endParaRPr lang="en-US" sz="2400" dirty="0" smtClean="0"/>
          </a:p>
          <a:p>
            <a:pPr lvl="1">
              <a:spcBef>
                <a:spcPct val="0"/>
              </a:spcBef>
            </a:pPr>
            <a:endParaRPr lang="en-US" dirty="0" smtClean="0"/>
          </a:p>
          <a:p>
            <a:endParaRPr lang="en-US" dirty="0" smtClean="0"/>
          </a:p>
          <a:p>
            <a:pPr>
              <a:buFont typeface="Arial" charset="0"/>
              <a:buNone/>
            </a:pPr>
            <a:endParaRPr lang="en-US" dirty="0" smtClean="0"/>
          </a:p>
          <a:p>
            <a:pPr>
              <a:buFont typeface="Arial" charset="0"/>
              <a:buNone/>
            </a:pPr>
            <a:endParaRPr lang="en-US" dirty="0" smtClean="0"/>
          </a:p>
          <a:p>
            <a:pPr>
              <a:spcBef>
                <a:spcPts val="1600"/>
              </a:spcBef>
            </a:pPr>
            <a:r>
              <a:rPr lang="en-US" sz="2400" dirty="0" smtClean="0"/>
              <a:t>… Already defined the register file &amp; ALU             </a:t>
            </a:r>
          </a:p>
        </p:txBody>
      </p:sp>
      <p:sp>
        <p:nvSpPr>
          <p:cNvPr id="62469" name="Line 13"/>
          <p:cNvSpPr>
            <a:spLocks noChangeShapeType="1"/>
          </p:cNvSpPr>
          <p:nvPr/>
        </p:nvSpPr>
        <p:spPr bwMode="auto">
          <a:xfrm flipH="1">
            <a:off x="6604000" y="4630738"/>
            <a:ext cx="1854200" cy="0"/>
          </a:xfrm>
          <a:prstGeom prst="line">
            <a:avLst/>
          </a:prstGeom>
          <a:noFill/>
          <a:ln w="25400">
            <a:solidFill>
              <a:srgbClr val="000000"/>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62470" name="Line 14"/>
          <p:cNvSpPr>
            <a:spLocks noChangeShapeType="1"/>
          </p:cNvSpPr>
          <p:nvPr/>
        </p:nvSpPr>
        <p:spPr bwMode="auto">
          <a:xfrm flipH="1">
            <a:off x="7067550" y="44846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71" name="Rectangle 15"/>
          <p:cNvSpPr>
            <a:spLocks noChangeArrowheads="1"/>
          </p:cNvSpPr>
          <p:nvPr/>
        </p:nvSpPr>
        <p:spPr bwMode="auto">
          <a:xfrm>
            <a:off x="6754813" y="4630738"/>
            <a:ext cx="547687"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a:latin typeface="+mn-lt"/>
              </a:rPr>
              <a:t>32</a:t>
            </a:r>
          </a:p>
        </p:txBody>
      </p:sp>
      <p:sp>
        <p:nvSpPr>
          <p:cNvPr id="62472" name="Rectangle 16"/>
          <p:cNvSpPr>
            <a:spLocks noChangeArrowheads="1"/>
          </p:cNvSpPr>
          <p:nvPr/>
        </p:nvSpPr>
        <p:spPr bwMode="auto">
          <a:xfrm>
            <a:off x="7212013" y="4264025"/>
            <a:ext cx="8493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Result</a:t>
            </a:r>
          </a:p>
        </p:txBody>
      </p:sp>
      <p:sp>
        <p:nvSpPr>
          <p:cNvPr id="62473" name="Line 17"/>
          <p:cNvSpPr>
            <a:spLocks noChangeShapeType="1"/>
          </p:cNvSpPr>
          <p:nvPr/>
        </p:nvSpPr>
        <p:spPr bwMode="auto">
          <a:xfrm>
            <a:off x="6388100" y="3722688"/>
            <a:ext cx="0" cy="444500"/>
          </a:xfrm>
          <a:prstGeom prst="line">
            <a:avLst/>
          </a:prstGeom>
          <a:noFill/>
          <a:ln w="12700">
            <a:solidFill>
              <a:schemeClr val="accent2"/>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2474" name="Rectangle 18"/>
          <p:cNvSpPr>
            <a:spLocks noChangeArrowheads="1"/>
          </p:cNvSpPr>
          <p:nvPr/>
        </p:nvSpPr>
        <p:spPr bwMode="auto">
          <a:xfrm>
            <a:off x="6008688" y="3411538"/>
            <a:ext cx="9890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a:solidFill>
                  <a:schemeClr val="accent2"/>
                </a:solidFill>
                <a:latin typeface="+mn-lt"/>
              </a:rPr>
              <a:t>ALUctr</a:t>
            </a:r>
          </a:p>
        </p:txBody>
      </p:sp>
      <p:sp>
        <p:nvSpPr>
          <p:cNvPr id="62475" name="Rectangle 19"/>
          <p:cNvSpPr>
            <a:spLocks noChangeArrowheads="1"/>
          </p:cNvSpPr>
          <p:nvPr/>
        </p:nvSpPr>
        <p:spPr bwMode="auto">
          <a:xfrm>
            <a:off x="2192338" y="5011738"/>
            <a:ext cx="4762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62476" name="Rectangle 20"/>
          <p:cNvSpPr>
            <a:spLocks noChangeArrowheads="1"/>
          </p:cNvSpPr>
          <p:nvPr/>
        </p:nvSpPr>
        <p:spPr bwMode="auto">
          <a:xfrm>
            <a:off x="1801813" y="4173538"/>
            <a:ext cx="7858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busW</a:t>
            </a:r>
          </a:p>
        </p:txBody>
      </p:sp>
      <p:sp>
        <p:nvSpPr>
          <p:cNvPr id="62477" name="Rectangle 21"/>
          <p:cNvSpPr>
            <a:spLocks noChangeArrowheads="1"/>
          </p:cNvSpPr>
          <p:nvPr/>
        </p:nvSpPr>
        <p:spPr bwMode="auto">
          <a:xfrm>
            <a:off x="2886075" y="4033838"/>
            <a:ext cx="1431925" cy="121285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478" name="Rectangle 22"/>
          <p:cNvSpPr>
            <a:spLocks noChangeArrowheads="1"/>
          </p:cNvSpPr>
          <p:nvPr/>
        </p:nvSpPr>
        <p:spPr bwMode="auto">
          <a:xfrm>
            <a:off x="2349500" y="3440113"/>
            <a:ext cx="89058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solidFill>
                  <a:schemeClr val="accent2"/>
                </a:solidFill>
                <a:latin typeface="+mn-lt"/>
              </a:rPr>
              <a:t>RegWr</a:t>
            </a:r>
          </a:p>
        </p:txBody>
      </p:sp>
      <p:sp>
        <p:nvSpPr>
          <p:cNvPr id="62479" name="Line 23"/>
          <p:cNvSpPr>
            <a:spLocks noChangeShapeType="1"/>
          </p:cNvSpPr>
          <p:nvPr/>
        </p:nvSpPr>
        <p:spPr bwMode="auto">
          <a:xfrm flipH="1">
            <a:off x="1879600" y="4554538"/>
            <a:ext cx="1016000" cy="0"/>
          </a:xfrm>
          <a:prstGeom prst="line">
            <a:avLst/>
          </a:prstGeom>
          <a:noFill/>
          <a:ln w="25400">
            <a:solidFill>
              <a:srgbClr val="000000"/>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62480" name="Line 24"/>
          <p:cNvSpPr>
            <a:spLocks noChangeShapeType="1"/>
          </p:cNvSpPr>
          <p:nvPr/>
        </p:nvSpPr>
        <p:spPr bwMode="auto">
          <a:xfrm flipH="1">
            <a:off x="2343150" y="44084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1" name="Rectangle 25"/>
          <p:cNvSpPr>
            <a:spLocks noChangeArrowheads="1"/>
          </p:cNvSpPr>
          <p:nvPr/>
        </p:nvSpPr>
        <p:spPr bwMode="auto">
          <a:xfrm>
            <a:off x="2030413" y="4554538"/>
            <a:ext cx="442912"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62482" name="Line 26"/>
          <p:cNvSpPr>
            <a:spLocks noChangeShapeType="1"/>
          </p:cNvSpPr>
          <p:nvPr/>
        </p:nvSpPr>
        <p:spPr bwMode="auto">
          <a:xfrm>
            <a:off x="4327525" y="4173538"/>
            <a:ext cx="1803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2483" name="Line 27"/>
          <p:cNvSpPr>
            <a:spLocks noChangeShapeType="1"/>
          </p:cNvSpPr>
          <p:nvPr/>
        </p:nvSpPr>
        <p:spPr bwMode="auto">
          <a:xfrm flipH="1">
            <a:off x="5314950" y="40274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4" name="Rectangle 28"/>
          <p:cNvSpPr>
            <a:spLocks noChangeArrowheads="1"/>
          </p:cNvSpPr>
          <p:nvPr/>
        </p:nvSpPr>
        <p:spPr bwMode="auto">
          <a:xfrm>
            <a:off x="5343525" y="4173538"/>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62485" name="Rectangle 29"/>
          <p:cNvSpPr>
            <a:spLocks noChangeArrowheads="1"/>
          </p:cNvSpPr>
          <p:nvPr/>
        </p:nvSpPr>
        <p:spPr bwMode="auto">
          <a:xfrm>
            <a:off x="4697413" y="3792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62486" name="Line 30"/>
          <p:cNvSpPr>
            <a:spLocks noChangeShapeType="1"/>
          </p:cNvSpPr>
          <p:nvPr/>
        </p:nvSpPr>
        <p:spPr bwMode="auto">
          <a:xfrm flipV="1">
            <a:off x="3035300" y="3779838"/>
            <a:ext cx="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7" name="Line 31"/>
          <p:cNvSpPr>
            <a:spLocks noChangeShapeType="1"/>
          </p:cNvSpPr>
          <p:nvPr/>
        </p:nvSpPr>
        <p:spPr bwMode="auto">
          <a:xfrm>
            <a:off x="4343400" y="5087938"/>
            <a:ext cx="1803400" cy="0"/>
          </a:xfrm>
          <a:prstGeom prst="line">
            <a:avLst/>
          </a:prstGeom>
          <a:noFill/>
          <a:ln w="25400">
            <a:solidFill>
              <a:srgbClr val="000000"/>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2488" name="Line 32"/>
          <p:cNvSpPr>
            <a:spLocks noChangeShapeType="1"/>
          </p:cNvSpPr>
          <p:nvPr/>
        </p:nvSpPr>
        <p:spPr bwMode="auto">
          <a:xfrm flipH="1">
            <a:off x="5314950" y="4941888"/>
            <a:ext cx="165100" cy="292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89" name="Rectangle 33"/>
          <p:cNvSpPr>
            <a:spLocks noChangeArrowheads="1"/>
          </p:cNvSpPr>
          <p:nvPr/>
        </p:nvSpPr>
        <p:spPr bwMode="auto">
          <a:xfrm>
            <a:off x="5343525" y="5087938"/>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32</a:t>
            </a:r>
          </a:p>
        </p:txBody>
      </p:sp>
      <p:sp>
        <p:nvSpPr>
          <p:cNvPr id="62490" name="Rectangle 34"/>
          <p:cNvSpPr>
            <a:spLocks noChangeArrowheads="1"/>
          </p:cNvSpPr>
          <p:nvPr/>
        </p:nvSpPr>
        <p:spPr bwMode="auto">
          <a:xfrm>
            <a:off x="4697413" y="4706938"/>
            <a:ext cx="7032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62491" name="Line 35"/>
          <p:cNvSpPr>
            <a:spLocks noChangeShapeType="1"/>
          </p:cNvSpPr>
          <p:nvPr/>
        </p:nvSpPr>
        <p:spPr bwMode="auto">
          <a:xfrm flipH="1">
            <a:off x="2387600" y="5011738"/>
            <a:ext cx="482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92" name="Line 36"/>
          <p:cNvSpPr>
            <a:spLocks noChangeShapeType="1"/>
          </p:cNvSpPr>
          <p:nvPr/>
        </p:nvSpPr>
        <p:spPr bwMode="auto">
          <a:xfrm>
            <a:off x="3340100" y="3598863"/>
            <a:ext cx="0" cy="431800"/>
          </a:xfrm>
          <a:prstGeom prst="line">
            <a:avLst/>
          </a:prstGeom>
          <a:noFill/>
          <a:ln w="25400">
            <a:solidFill>
              <a:srgbClr val="000000"/>
            </a:solidFill>
            <a:round/>
            <a:headEnd/>
            <a:tailEnd/>
          </a:ln>
        </p:spPr>
        <p:txBody>
          <a:bodyPr wrap="none" anchor="ctr">
            <a:prstTxWarp prst="textNoShape">
              <a:avLst/>
            </a:prstTxWarp>
          </a:bodyPr>
          <a:lstStyle/>
          <a:p>
            <a:pPr>
              <a:defRPr/>
            </a:pPr>
            <a:endParaRPr lang="en-US">
              <a:latin typeface="+mn-lt"/>
            </a:endParaRPr>
          </a:p>
        </p:txBody>
      </p:sp>
      <p:sp>
        <p:nvSpPr>
          <p:cNvPr id="62493" name="Line 37"/>
          <p:cNvSpPr>
            <a:spLocks noChangeShapeType="1"/>
          </p:cNvSpPr>
          <p:nvPr/>
        </p:nvSpPr>
        <p:spPr bwMode="auto">
          <a:xfrm flipV="1">
            <a:off x="3270250" y="3709988"/>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94" name="Rectangle 38"/>
          <p:cNvSpPr>
            <a:spLocks noChangeArrowheads="1"/>
          </p:cNvSpPr>
          <p:nvPr/>
        </p:nvSpPr>
        <p:spPr bwMode="auto">
          <a:xfrm>
            <a:off x="3097213" y="3563938"/>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62495" name="Line 39"/>
          <p:cNvSpPr>
            <a:spLocks noChangeShapeType="1"/>
          </p:cNvSpPr>
          <p:nvPr/>
        </p:nvSpPr>
        <p:spPr bwMode="auto">
          <a:xfrm>
            <a:off x="3721100" y="3598863"/>
            <a:ext cx="0" cy="431800"/>
          </a:xfrm>
          <a:prstGeom prst="line">
            <a:avLst/>
          </a:prstGeom>
          <a:noFill/>
          <a:ln w="25400">
            <a:solidFill>
              <a:srgbClr val="000000"/>
            </a:solidFill>
            <a:round/>
            <a:headEnd/>
            <a:tailEnd/>
          </a:ln>
        </p:spPr>
        <p:txBody>
          <a:bodyPr wrap="none" anchor="ctr">
            <a:prstTxWarp prst="textNoShape">
              <a:avLst/>
            </a:prstTxWarp>
          </a:bodyPr>
          <a:lstStyle/>
          <a:p>
            <a:pPr>
              <a:defRPr/>
            </a:pPr>
            <a:endParaRPr lang="en-US">
              <a:latin typeface="+mn-lt"/>
            </a:endParaRPr>
          </a:p>
        </p:txBody>
      </p:sp>
      <p:sp>
        <p:nvSpPr>
          <p:cNvPr id="62496" name="Line 40"/>
          <p:cNvSpPr>
            <a:spLocks noChangeShapeType="1"/>
          </p:cNvSpPr>
          <p:nvPr/>
        </p:nvSpPr>
        <p:spPr bwMode="auto">
          <a:xfrm flipV="1">
            <a:off x="3651250" y="3709988"/>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497" name="Rectangle 41"/>
          <p:cNvSpPr>
            <a:spLocks noChangeArrowheads="1"/>
          </p:cNvSpPr>
          <p:nvPr/>
        </p:nvSpPr>
        <p:spPr bwMode="auto">
          <a:xfrm>
            <a:off x="3478213" y="3563938"/>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62498" name="Line 42"/>
          <p:cNvSpPr>
            <a:spLocks noChangeShapeType="1"/>
          </p:cNvSpPr>
          <p:nvPr/>
        </p:nvSpPr>
        <p:spPr bwMode="auto">
          <a:xfrm>
            <a:off x="4178300" y="3598863"/>
            <a:ext cx="0" cy="431800"/>
          </a:xfrm>
          <a:prstGeom prst="line">
            <a:avLst/>
          </a:prstGeom>
          <a:noFill/>
          <a:ln w="25400">
            <a:solidFill>
              <a:srgbClr val="000000"/>
            </a:solidFill>
            <a:round/>
            <a:headEnd/>
            <a:tailEnd/>
          </a:ln>
        </p:spPr>
        <p:txBody>
          <a:bodyPr wrap="none" anchor="ctr">
            <a:prstTxWarp prst="textNoShape">
              <a:avLst/>
            </a:prstTxWarp>
          </a:bodyPr>
          <a:lstStyle/>
          <a:p>
            <a:pPr>
              <a:defRPr/>
            </a:pPr>
            <a:endParaRPr lang="en-US">
              <a:latin typeface="+mn-lt"/>
            </a:endParaRPr>
          </a:p>
        </p:txBody>
      </p:sp>
      <p:sp>
        <p:nvSpPr>
          <p:cNvPr id="62499" name="Line 43"/>
          <p:cNvSpPr>
            <a:spLocks noChangeShapeType="1"/>
          </p:cNvSpPr>
          <p:nvPr/>
        </p:nvSpPr>
        <p:spPr bwMode="auto">
          <a:xfrm flipV="1">
            <a:off x="4108450" y="3709988"/>
            <a:ext cx="139700" cy="1651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500" name="Rectangle 44"/>
          <p:cNvSpPr>
            <a:spLocks noChangeArrowheads="1"/>
          </p:cNvSpPr>
          <p:nvPr/>
        </p:nvSpPr>
        <p:spPr bwMode="auto">
          <a:xfrm>
            <a:off x="3935413" y="3563938"/>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a:t>
            </a:r>
          </a:p>
        </p:txBody>
      </p:sp>
      <p:sp>
        <p:nvSpPr>
          <p:cNvPr id="62501" name="Rectangle 45"/>
          <p:cNvSpPr>
            <a:spLocks noChangeArrowheads="1"/>
          </p:cNvSpPr>
          <p:nvPr/>
        </p:nvSpPr>
        <p:spPr bwMode="auto">
          <a:xfrm>
            <a:off x="3035300" y="4021138"/>
            <a:ext cx="5159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Rw</a:t>
            </a:r>
          </a:p>
        </p:txBody>
      </p:sp>
      <p:sp>
        <p:nvSpPr>
          <p:cNvPr id="62502" name="Rectangle 46"/>
          <p:cNvSpPr>
            <a:spLocks noChangeArrowheads="1"/>
          </p:cNvSpPr>
          <p:nvPr/>
        </p:nvSpPr>
        <p:spPr bwMode="auto">
          <a:xfrm>
            <a:off x="3492500" y="4021138"/>
            <a:ext cx="4540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Ra</a:t>
            </a:r>
          </a:p>
        </p:txBody>
      </p:sp>
      <p:sp>
        <p:nvSpPr>
          <p:cNvPr id="62503" name="Rectangle 47"/>
          <p:cNvSpPr>
            <a:spLocks noChangeArrowheads="1"/>
          </p:cNvSpPr>
          <p:nvPr/>
        </p:nvSpPr>
        <p:spPr bwMode="auto">
          <a:xfrm>
            <a:off x="3873500" y="4021138"/>
            <a:ext cx="4651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a:latin typeface="+mn-lt"/>
              </a:rPr>
              <a:t>Rb</a:t>
            </a:r>
            <a:endParaRPr lang="en-US" sz="2000" dirty="0">
              <a:latin typeface="+mn-lt"/>
            </a:endParaRPr>
          </a:p>
        </p:txBody>
      </p:sp>
      <p:sp>
        <p:nvSpPr>
          <p:cNvPr id="46119" name="Rectangle 48"/>
          <p:cNvSpPr>
            <a:spLocks noChangeArrowheads="1"/>
          </p:cNvSpPr>
          <p:nvPr/>
        </p:nvSpPr>
        <p:spPr bwMode="auto">
          <a:xfrm>
            <a:off x="3035300" y="4419600"/>
            <a:ext cx="1287463" cy="70485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Calibri" charset="0"/>
              </a:rPr>
              <a:t>32 x 32-bit</a:t>
            </a:r>
          </a:p>
          <a:p>
            <a:r>
              <a:rPr lang="en-US" sz="2000">
                <a:latin typeface="Calibri" charset="0"/>
              </a:rPr>
              <a:t>Registers</a:t>
            </a:r>
          </a:p>
        </p:txBody>
      </p:sp>
      <p:sp>
        <p:nvSpPr>
          <p:cNvPr id="46120" name="Line 49"/>
          <p:cNvSpPr>
            <a:spLocks noChangeShapeType="1"/>
          </p:cNvSpPr>
          <p:nvPr/>
        </p:nvSpPr>
        <p:spPr bwMode="auto">
          <a:xfrm>
            <a:off x="7683500" y="4643438"/>
            <a:ext cx="0" cy="1193800"/>
          </a:xfrm>
          <a:prstGeom prst="line">
            <a:avLst/>
          </a:prstGeom>
          <a:noFill/>
          <a:ln w="25400">
            <a:solidFill>
              <a:srgbClr val="000000"/>
            </a:solidFill>
            <a:round/>
            <a:headEnd/>
            <a:tailEnd/>
          </a:ln>
        </p:spPr>
        <p:txBody>
          <a:bodyPr wrap="none" anchor="ctr">
            <a:prstTxWarp prst="textNoShape">
              <a:avLst/>
            </a:prstTxWarp>
          </a:bodyPr>
          <a:lstStyle/>
          <a:p>
            <a:endParaRPr lang="en-US"/>
          </a:p>
        </p:txBody>
      </p:sp>
      <p:sp>
        <p:nvSpPr>
          <p:cNvPr id="46121" name="Line 50"/>
          <p:cNvSpPr>
            <a:spLocks noChangeShapeType="1"/>
          </p:cNvSpPr>
          <p:nvPr/>
        </p:nvSpPr>
        <p:spPr bwMode="auto">
          <a:xfrm flipH="1">
            <a:off x="1879600" y="5849938"/>
            <a:ext cx="5816600" cy="0"/>
          </a:xfrm>
          <a:prstGeom prst="line">
            <a:avLst/>
          </a:prstGeom>
          <a:noFill/>
          <a:ln w="25400">
            <a:solidFill>
              <a:srgbClr val="000000"/>
            </a:solidFill>
            <a:round/>
            <a:headEnd/>
            <a:tailEnd/>
          </a:ln>
        </p:spPr>
        <p:txBody>
          <a:bodyPr wrap="none" anchor="ctr">
            <a:prstTxWarp prst="textNoShape">
              <a:avLst/>
            </a:prstTxWarp>
          </a:bodyPr>
          <a:lstStyle/>
          <a:p>
            <a:endParaRPr lang="en-US"/>
          </a:p>
        </p:txBody>
      </p:sp>
      <p:sp>
        <p:nvSpPr>
          <p:cNvPr id="46122" name="Line 51"/>
          <p:cNvSpPr>
            <a:spLocks noChangeShapeType="1"/>
          </p:cNvSpPr>
          <p:nvPr/>
        </p:nvSpPr>
        <p:spPr bwMode="auto">
          <a:xfrm flipV="1">
            <a:off x="1892300" y="4541838"/>
            <a:ext cx="0" cy="1320800"/>
          </a:xfrm>
          <a:prstGeom prst="line">
            <a:avLst/>
          </a:prstGeom>
          <a:noFill/>
          <a:ln w="25400">
            <a:solidFill>
              <a:srgbClr val="000000"/>
            </a:solidFill>
            <a:round/>
            <a:headEnd/>
            <a:tailEnd/>
          </a:ln>
        </p:spPr>
        <p:txBody>
          <a:bodyPr wrap="none" anchor="ctr">
            <a:prstTxWarp prst="textNoShape">
              <a:avLst/>
            </a:prstTxWarp>
          </a:bodyPr>
          <a:lstStyle/>
          <a:p>
            <a:endParaRPr lang="en-US"/>
          </a:p>
        </p:txBody>
      </p:sp>
      <p:sp>
        <p:nvSpPr>
          <p:cNvPr id="62508" name="Rectangle 52"/>
          <p:cNvSpPr>
            <a:spLocks noChangeArrowheads="1"/>
          </p:cNvSpPr>
          <p:nvPr/>
        </p:nvSpPr>
        <p:spPr bwMode="auto">
          <a:xfrm>
            <a:off x="3554413" y="3259138"/>
            <a:ext cx="368091" cy="39754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smtClean="0">
                <a:solidFill>
                  <a:schemeClr val="accent2"/>
                </a:solidFill>
                <a:latin typeface="+mn-lt"/>
              </a:rPr>
              <a:t>rs</a:t>
            </a:r>
            <a:endParaRPr lang="en-US" sz="2000" dirty="0">
              <a:solidFill>
                <a:schemeClr val="accent2"/>
              </a:solidFill>
              <a:latin typeface="+mn-lt"/>
            </a:endParaRPr>
          </a:p>
        </p:txBody>
      </p:sp>
      <p:sp>
        <p:nvSpPr>
          <p:cNvPr id="62509" name="Rectangle 53"/>
          <p:cNvSpPr>
            <a:spLocks noChangeArrowheads="1"/>
          </p:cNvSpPr>
          <p:nvPr/>
        </p:nvSpPr>
        <p:spPr bwMode="auto">
          <a:xfrm>
            <a:off x="4011613" y="3259138"/>
            <a:ext cx="358072" cy="39754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smtClean="0">
                <a:solidFill>
                  <a:schemeClr val="accent2"/>
                </a:solidFill>
                <a:latin typeface="+mn-lt"/>
              </a:rPr>
              <a:t>rt</a:t>
            </a:r>
            <a:endParaRPr lang="en-US" sz="2000" dirty="0">
              <a:solidFill>
                <a:schemeClr val="accent2"/>
              </a:solidFill>
              <a:latin typeface="+mn-lt"/>
            </a:endParaRPr>
          </a:p>
        </p:txBody>
      </p:sp>
      <p:sp>
        <p:nvSpPr>
          <p:cNvPr id="62510" name="Rectangle 54"/>
          <p:cNvSpPr>
            <a:spLocks noChangeArrowheads="1"/>
          </p:cNvSpPr>
          <p:nvPr/>
        </p:nvSpPr>
        <p:spPr bwMode="auto">
          <a:xfrm>
            <a:off x="3173413" y="3259138"/>
            <a:ext cx="403407" cy="39754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smtClean="0">
                <a:solidFill>
                  <a:schemeClr val="accent2"/>
                </a:solidFill>
                <a:latin typeface="+mn-lt"/>
              </a:rPr>
              <a:t>rd</a:t>
            </a:r>
            <a:endParaRPr lang="en-US" sz="2000" dirty="0">
              <a:solidFill>
                <a:schemeClr val="accent2"/>
              </a:solidFill>
              <a:latin typeface="+mn-lt"/>
            </a:endParaRPr>
          </a:p>
        </p:txBody>
      </p:sp>
      <p:sp>
        <p:nvSpPr>
          <p:cNvPr id="62511" name="Rectangle 55"/>
          <p:cNvSpPr>
            <a:spLocks noChangeArrowheads="1"/>
          </p:cNvSpPr>
          <p:nvPr/>
        </p:nvSpPr>
        <p:spPr bwMode="auto">
          <a:xfrm rot="5400000">
            <a:off x="6163469" y="4469607"/>
            <a:ext cx="5651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ALU</a:t>
            </a:r>
            <a:endParaRPr lang="en-US" sz="2000" dirty="0">
              <a:latin typeface="+mn-lt"/>
            </a:endParaRPr>
          </a:p>
        </p:txBody>
      </p:sp>
      <p:sp>
        <p:nvSpPr>
          <p:cNvPr id="62512" name="Rectangle 56"/>
          <p:cNvSpPr>
            <a:spLocks noChangeArrowheads="1"/>
          </p:cNvSpPr>
          <p:nvPr/>
        </p:nvSpPr>
        <p:spPr bwMode="auto">
          <a:xfrm>
            <a:off x="2944813" y="2408238"/>
            <a:ext cx="6070600" cy="2794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3" name="Rectangle 57"/>
          <p:cNvSpPr>
            <a:spLocks noChangeArrowheads="1"/>
          </p:cNvSpPr>
          <p:nvPr/>
        </p:nvSpPr>
        <p:spPr bwMode="auto">
          <a:xfrm>
            <a:off x="2938463" y="2401888"/>
            <a:ext cx="10541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4" name="Rectangle 58"/>
          <p:cNvSpPr>
            <a:spLocks noChangeArrowheads="1"/>
          </p:cNvSpPr>
          <p:nvPr/>
        </p:nvSpPr>
        <p:spPr bwMode="auto">
          <a:xfrm>
            <a:off x="3251200" y="2332038"/>
            <a:ext cx="45878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op</a:t>
            </a:r>
          </a:p>
        </p:txBody>
      </p:sp>
      <p:sp>
        <p:nvSpPr>
          <p:cNvPr id="62515" name="Rectangle 59"/>
          <p:cNvSpPr>
            <a:spLocks noChangeArrowheads="1"/>
          </p:cNvSpPr>
          <p:nvPr/>
        </p:nvSpPr>
        <p:spPr bwMode="auto">
          <a:xfrm>
            <a:off x="40052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6" name="Rectangle 60"/>
          <p:cNvSpPr>
            <a:spLocks noChangeArrowheads="1"/>
          </p:cNvSpPr>
          <p:nvPr/>
        </p:nvSpPr>
        <p:spPr bwMode="auto">
          <a:xfrm>
            <a:off x="4289425" y="2332038"/>
            <a:ext cx="3746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62517" name="Rectangle 61"/>
          <p:cNvSpPr>
            <a:spLocks noChangeArrowheads="1"/>
          </p:cNvSpPr>
          <p:nvPr/>
        </p:nvSpPr>
        <p:spPr bwMode="auto">
          <a:xfrm>
            <a:off x="49958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18" name="Rectangle 62"/>
          <p:cNvSpPr>
            <a:spLocks noChangeArrowheads="1"/>
          </p:cNvSpPr>
          <p:nvPr/>
        </p:nvSpPr>
        <p:spPr bwMode="auto">
          <a:xfrm>
            <a:off x="5280025" y="2332038"/>
            <a:ext cx="36353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62519" name="Rectangle 63"/>
          <p:cNvSpPr>
            <a:spLocks noChangeArrowheads="1"/>
          </p:cNvSpPr>
          <p:nvPr/>
        </p:nvSpPr>
        <p:spPr bwMode="auto">
          <a:xfrm>
            <a:off x="59864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20" name="Rectangle 64"/>
          <p:cNvSpPr>
            <a:spLocks noChangeArrowheads="1"/>
          </p:cNvSpPr>
          <p:nvPr/>
        </p:nvSpPr>
        <p:spPr bwMode="auto">
          <a:xfrm>
            <a:off x="6270625" y="2332038"/>
            <a:ext cx="40798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62521" name="Rectangle 65"/>
          <p:cNvSpPr>
            <a:spLocks noChangeArrowheads="1"/>
          </p:cNvSpPr>
          <p:nvPr/>
        </p:nvSpPr>
        <p:spPr bwMode="auto">
          <a:xfrm>
            <a:off x="6977063" y="2401888"/>
            <a:ext cx="9779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22" name="Rectangle 66"/>
          <p:cNvSpPr>
            <a:spLocks noChangeArrowheads="1"/>
          </p:cNvSpPr>
          <p:nvPr/>
        </p:nvSpPr>
        <p:spPr bwMode="auto">
          <a:xfrm>
            <a:off x="7108825" y="2332038"/>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shamt</a:t>
            </a:r>
          </a:p>
        </p:txBody>
      </p:sp>
      <p:sp>
        <p:nvSpPr>
          <p:cNvPr id="62523" name="Rectangle 67"/>
          <p:cNvSpPr>
            <a:spLocks noChangeArrowheads="1"/>
          </p:cNvSpPr>
          <p:nvPr/>
        </p:nvSpPr>
        <p:spPr bwMode="auto">
          <a:xfrm>
            <a:off x="7967663" y="2401888"/>
            <a:ext cx="10541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2524" name="Rectangle 68"/>
          <p:cNvSpPr>
            <a:spLocks noChangeArrowheads="1"/>
          </p:cNvSpPr>
          <p:nvPr/>
        </p:nvSpPr>
        <p:spPr bwMode="auto">
          <a:xfrm>
            <a:off x="8280400" y="2332038"/>
            <a:ext cx="74612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funct</a:t>
            </a:r>
          </a:p>
        </p:txBody>
      </p:sp>
      <p:sp>
        <p:nvSpPr>
          <p:cNvPr id="62525" name="Rectangle 69"/>
          <p:cNvSpPr>
            <a:spLocks noChangeArrowheads="1"/>
          </p:cNvSpPr>
          <p:nvPr/>
        </p:nvSpPr>
        <p:spPr bwMode="auto">
          <a:xfrm>
            <a:off x="8861425" y="2060575"/>
            <a:ext cx="3127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0</a:t>
            </a:r>
          </a:p>
        </p:txBody>
      </p:sp>
      <p:sp>
        <p:nvSpPr>
          <p:cNvPr id="62526" name="Rectangle 70"/>
          <p:cNvSpPr>
            <a:spLocks noChangeArrowheads="1"/>
          </p:cNvSpPr>
          <p:nvPr/>
        </p:nvSpPr>
        <p:spPr bwMode="auto">
          <a:xfrm>
            <a:off x="7718425" y="2060575"/>
            <a:ext cx="3127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6</a:t>
            </a:r>
          </a:p>
        </p:txBody>
      </p:sp>
      <p:sp>
        <p:nvSpPr>
          <p:cNvPr id="62527" name="Rectangle 71"/>
          <p:cNvSpPr>
            <a:spLocks noChangeArrowheads="1"/>
          </p:cNvSpPr>
          <p:nvPr/>
        </p:nvSpPr>
        <p:spPr bwMode="auto">
          <a:xfrm>
            <a:off x="66516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11</a:t>
            </a:r>
          </a:p>
        </p:txBody>
      </p:sp>
      <p:sp>
        <p:nvSpPr>
          <p:cNvPr id="62528" name="Rectangle 72"/>
          <p:cNvSpPr>
            <a:spLocks noChangeArrowheads="1"/>
          </p:cNvSpPr>
          <p:nvPr/>
        </p:nvSpPr>
        <p:spPr bwMode="auto">
          <a:xfrm>
            <a:off x="56610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16</a:t>
            </a:r>
          </a:p>
        </p:txBody>
      </p:sp>
      <p:sp>
        <p:nvSpPr>
          <p:cNvPr id="62529" name="Rectangle 73"/>
          <p:cNvSpPr>
            <a:spLocks noChangeArrowheads="1"/>
          </p:cNvSpPr>
          <p:nvPr/>
        </p:nvSpPr>
        <p:spPr bwMode="auto">
          <a:xfrm>
            <a:off x="46704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21</a:t>
            </a:r>
          </a:p>
        </p:txBody>
      </p:sp>
      <p:sp>
        <p:nvSpPr>
          <p:cNvPr id="62530" name="Rectangle 74"/>
          <p:cNvSpPr>
            <a:spLocks noChangeArrowheads="1"/>
          </p:cNvSpPr>
          <p:nvPr/>
        </p:nvSpPr>
        <p:spPr bwMode="auto">
          <a:xfrm>
            <a:off x="36798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26</a:t>
            </a:r>
          </a:p>
        </p:txBody>
      </p:sp>
      <p:sp>
        <p:nvSpPr>
          <p:cNvPr id="62531" name="Rectangle 75"/>
          <p:cNvSpPr>
            <a:spLocks noChangeArrowheads="1"/>
          </p:cNvSpPr>
          <p:nvPr/>
        </p:nvSpPr>
        <p:spPr bwMode="auto">
          <a:xfrm>
            <a:off x="2841625" y="2060575"/>
            <a:ext cx="4429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31</a:t>
            </a:r>
          </a:p>
        </p:txBody>
      </p:sp>
      <p:sp>
        <p:nvSpPr>
          <p:cNvPr id="62532" name="Rectangle 76"/>
          <p:cNvSpPr>
            <a:spLocks noChangeArrowheads="1"/>
          </p:cNvSpPr>
          <p:nvPr/>
        </p:nvSpPr>
        <p:spPr bwMode="auto">
          <a:xfrm>
            <a:off x="32226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6 bits</a:t>
            </a:r>
          </a:p>
        </p:txBody>
      </p:sp>
      <p:sp>
        <p:nvSpPr>
          <p:cNvPr id="62533" name="Rectangle 77"/>
          <p:cNvSpPr>
            <a:spLocks noChangeArrowheads="1"/>
          </p:cNvSpPr>
          <p:nvPr/>
        </p:nvSpPr>
        <p:spPr bwMode="auto">
          <a:xfrm>
            <a:off x="82518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6 bits</a:t>
            </a:r>
          </a:p>
        </p:txBody>
      </p:sp>
      <p:sp>
        <p:nvSpPr>
          <p:cNvPr id="62534" name="Rectangle 78"/>
          <p:cNvSpPr>
            <a:spLocks noChangeArrowheads="1"/>
          </p:cNvSpPr>
          <p:nvPr/>
        </p:nvSpPr>
        <p:spPr bwMode="auto">
          <a:xfrm>
            <a:off x="71850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 bits</a:t>
            </a:r>
          </a:p>
        </p:txBody>
      </p:sp>
      <p:sp>
        <p:nvSpPr>
          <p:cNvPr id="62535" name="Rectangle 79"/>
          <p:cNvSpPr>
            <a:spLocks noChangeArrowheads="1"/>
          </p:cNvSpPr>
          <p:nvPr/>
        </p:nvSpPr>
        <p:spPr bwMode="auto">
          <a:xfrm>
            <a:off x="61944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 bits</a:t>
            </a:r>
          </a:p>
        </p:txBody>
      </p:sp>
      <p:sp>
        <p:nvSpPr>
          <p:cNvPr id="62536" name="Rectangle 80"/>
          <p:cNvSpPr>
            <a:spLocks noChangeArrowheads="1"/>
          </p:cNvSpPr>
          <p:nvPr/>
        </p:nvSpPr>
        <p:spPr bwMode="auto">
          <a:xfrm>
            <a:off x="52038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 bits</a:t>
            </a:r>
          </a:p>
        </p:txBody>
      </p:sp>
      <p:sp>
        <p:nvSpPr>
          <p:cNvPr id="62537" name="Rectangle 81"/>
          <p:cNvSpPr>
            <a:spLocks noChangeArrowheads="1"/>
          </p:cNvSpPr>
          <p:nvPr/>
        </p:nvSpPr>
        <p:spPr bwMode="auto">
          <a:xfrm>
            <a:off x="4213225" y="2638425"/>
            <a:ext cx="762000" cy="3984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5 bits</a:t>
            </a:r>
          </a:p>
        </p:txBody>
      </p:sp>
      <p:sp>
        <p:nvSpPr>
          <p:cNvPr id="62538" name="Line 83"/>
          <p:cNvSpPr>
            <a:spLocks noChangeShapeType="1"/>
          </p:cNvSpPr>
          <p:nvPr/>
        </p:nvSpPr>
        <p:spPr bwMode="auto">
          <a:xfrm>
            <a:off x="2882900" y="4935538"/>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2539" name="Line 84"/>
          <p:cNvSpPr>
            <a:spLocks noChangeShapeType="1"/>
          </p:cNvSpPr>
          <p:nvPr/>
        </p:nvSpPr>
        <p:spPr bwMode="auto">
          <a:xfrm flipH="1">
            <a:off x="2882900" y="5011738"/>
            <a:ext cx="152400" cy="762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84" name="Date Placeholder 83"/>
          <p:cNvSpPr>
            <a:spLocks noGrp="1"/>
          </p:cNvSpPr>
          <p:nvPr>
            <p:ph type="dt" sz="quarter" idx="10"/>
          </p:nvPr>
        </p:nvSpPr>
        <p:spPr/>
        <p:txBody>
          <a:bodyPr/>
          <a:lstStyle/>
          <a:p>
            <a:pPr>
              <a:defRPr/>
            </a:pPr>
            <a:fld id="{5AB46F46-6036-534D-921D-7DEFBE829815}" type="datetime1">
              <a:rPr lang="en-US" smtClean="0"/>
              <a:pPr>
                <a:defRPr/>
              </a:pPr>
              <a:t>11/5/13</a:t>
            </a:fld>
            <a:endParaRPr lang="en-US" dirty="0"/>
          </a:p>
        </p:txBody>
      </p:sp>
      <p:sp>
        <p:nvSpPr>
          <p:cNvPr id="85" name="Slide Number Placeholder 84"/>
          <p:cNvSpPr>
            <a:spLocks noGrp="1"/>
          </p:cNvSpPr>
          <p:nvPr>
            <p:ph type="sldNum" sz="quarter" idx="12"/>
          </p:nvPr>
        </p:nvSpPr>
        <p:spPr/>
        <p:txBody>
          <a:bodyPr/>
          <a:lstStyle/>
          <a:p>
            <a:pPr>
              <a:defRPr/>
            </a:pPr>
            <a:fld id="{DC9AA7E3-C907-C945-A6C4-094A56DA5FEB}" type="slidenum">
              <a:rPr lang="en-US" smtClean="0"/>
              <a:pPr>
                <a:defRPr/>
              </a:pPr>
              <a:t>17</a:t>
            </a:fld>
            <a:endParaRPr lang="en-US" dirty="0"/>
          </a:p>
        </p:txBody>
      </p:sp>
      <p:sp>
        <p:nvSpPr>
          <p:cNvPr id="86" name="Footer Placeholder 85"/>
          <p:cNvSpPr>
            <a:spLocks noGrp="1"/>
          </p:cNvSpPr>
          <p:nvPr>
            <p:ph type="ftr" sz="quarter" idx="11"/>
          </p:nvPr>
        </p:nvSpPr>
        <p:spPr/>
        <p:txBody>
          <a:bodyPr/>
          <a:lstStyle/>
          <a:p>
            <a:pPr>
              <a:defRPr/>
            </a:pPr>
            <a:r>
              <a:rPr lang="en-US" dirty="0" smtClean="0"/>
              <a:t>Fall 2013 -- Lecture #19</a:t>
            </a:r>
            <a:endParaRPr lang="en-US" dirty="0"/>
          </a:p>
        </p:txBody>
      </p:sp>
      <p:sp>
        <p:nvSpPr>
          <p:cNvPr id="87" name="Freeform 86"/>
          <p:cNvSpPr/>
          <p:nvPr/>
        </p:nvSpPr>
        <p:spPr>
          <a:xfrm>
            <a:off x="6129338" y="3987800"/>
            <a:ext cx="482600" cy="1270000"/>
          </a:xfrm>
          <a:custGeom>
            <a:avLst/>
            <a:gdLst>
              <a:gd name="connsiteX0" fmla="*/ 0 w 482321"/>
              <a:gd name="connsiteY0" fmla="*/ 417950 h 1269925"/>
              <a:gd name="connsiteX1" fmla="*/ 0 w 482321"/>
              <a:gd name="connsiteY1" fmla="*/ 0 h 1269925"/>
              <a:gd name="connsiteX2" fmla="*/ 466244 w 482321"/>
              <a:gd name="connsiteY2" fmla="*/ 337575 h 1269925"/>
              <a:gd name="connsiteX3" fmla="*/ 482321 w 482321"/>
              <a:gd name="connsiteY3" fmla="*/ 916275 h 1269925"/>
              <a:gd name="connsiteX4" fmla="*/ 32155 w 482321"/>
              <a:gd name="connsiteY4" fmla="*/ 1269925 h 1269925"/>
              <a:gd name="connsiteX5" fmla="*/ 0 w 482321"/>
              <a:gd name="connsiteY5" fmla="*/ 868050 h 1269925"/>
              <a:gd name="connsiteX6" fmla="*/ 192928 w 482321"/>
              <a:gd name="connsiteY6" fmla="*/ 691225 h 1269925"/>
              <a:gd name="connsiteX7" fmla="*/ 0 w 482321"/>
              <a:gd name="connsiteY7" fmla="*/ 530475 h 1269925"/>
              <a:gd name="connsiteX8" fmla="*/ 0 w 482321"/>
              <a:gd name="connsiteY8" fmla="*/ 417950 h 1269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2321" h="1269925">
                <a:moveTo>
                  <a:pt x="0" y="417950"/>
                </a:moveTo>
                <a:lnTo>
                  <a:pt x="0" y="0"/>
                </a:lnTo>
                <a:lnTo>
                  <a:pt x="466244" y="337575"/>
                </a:lnTo>
                <a:lnTo>
                  <a:pt x="482321" y="916275"/>
                </a:lnTo>
                <a:lnTo>
                  <a:pt x="32155" y="1269925"/>
                </a:lnTo>
                <a:lnTo>
                  <a:pt x="0" y="868050"/>
                </a:lnTo>
                <a:lnTo>
                  <a:pt x="192928" y="691225"/>
                </a:lnTo>
                <a:lnTo>
                  <a:pt x="0" y="530475"/>
                </a:lnTo>
                <a:lnTo>
                  <a:pt x="0" y="41795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600"/>
          </a:p>
        </p:txBody>
      </p:sp>
    </p:spTree>
    <p:extLst>
      <p:ext uri="{BB962C8B-B14F-4D97-AF65-F5344CB8AC3E}">
        <p14:creationId xmlns:p14="http://schemas.microsoft.com/office/powerpoint/2010/main" val="2906719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Agenda</a:t>
            </a:r>
          </a:p>
        </p:txBody>
      </p:sp>
      <p:sp>
        <p:nvSpPr>
          <p:cNvPr id="19459" name="Content Placeholder 2"/>
          <p:cNvSpPr>
            <a:spLocks noGrp="1"/>
          </p:cNvSpPr>
          <p:nvPr>
            <p:ph idx="1"/>
          </p:nvPr>
        </p:nvSpPr>
        <p:spPr/>
        <p:txBody>
          <a:bodyPr>
            <a:normAutofit/>
          </a:bodyPr>
          <a:lstStyle/>
          <a:p>
            <a:r>
              <a:rPr lang="en-US" dirty="0" smtClean="0">
                <a:solidFill>
                  <a:srgbClr val="A6A6A6"/>
                </a:solidFill>
              </a:rPr>
              <a:t>MIPS</a:t>
            </a:r>
            <a:r>
              <a:rPr lang="en-US" dirty="0">
                <a:solidFill>
                  <a:srgbClr val="A6A6A6"/>
                </a:solidFill>
              </a:rPr>
              <a:t>-lite </a:t>
            </a:r>
            <a:r>
              <a:rPr lang="en-US" dirty="0" err="1">
                <a:solidFill>
                  <a:srgbClr val="A6A6A6"/>
                </a:solidFill>
              </a:rPr>
              <a:t>Datapath</a:t>
            </a:r>
            <a:endParaRPr lang="en-US" dirty="0">
              <a:solidFill>
                <a:srgbClr val="A6A6A6"/>
              </a:solidFill>
            </a:endParaRPr>
          </a:p>
          <a:p>
            <a:r>
              <a:rPr lang="en-US" dirty="0" smtClean="0"/>
              <a:t>CPU </a:t>
            </a:r>
            <a:r>
              <a:rPr lang="en-US" dirty="0"/>
              <a:t>Timing</a:t>
            </a:r>
          </a:p>
          <a:p>
            <a:r>
              <a:rPr lang="en-US" dirty="0">
                <a:solidFill>
                  <a:srgbClr val="A6A6A6"/>
                </a:solidFill>
              </a:rPr>
              <a:t>MIPS-lite </a:t>
            </a:r>
            <a:r>
              <a:rPr lang="en-US" dirty="0" smtClean="0">
                <a:solidFill>
                  <a:srgbClr val="A6A6A6"/>
                </a:solidFill>
              </a:rPr>
              <a:t>Control</a:t>
            </a:r>
          </a:p>
          <a:p>
            <a:r>
              <a:rPr lang="en-US" dirty="0" smtClean="0">
                <a:solidFill>
                  <a:srgbClr val="A6A6A6"/>
                </a:solidFill>
              </a:rPr>
              <a:t>And, in Conclusion, …</a:t>
            </a:r>
          </a:p>
          <a:p>
            <a:pPr eaLnBrk="1" hangingPunct="1"/>
            <a:endParaRPr lang="en-US" dirty="0" smtClean="0"/>
          </a:p>
        </p:txBody>
      </p:sp>
      <p:sp>
        <p:nvSpPr>
          <p:cNvPr id="7" name="Date Placeholder 6"/>
          <p:cNvSpPr>
            <a:spLocks noGrp="1"/>
          </p:cNvSpPr>
          <p:nvPr>
            <p:ph type="dt" sz="quarter" idx="10"/>
          </p:nvPr>
        </p:nvSpPr>
        <p:spPr/>
        <p:txBody>
          <a:bodyPr/>
          <a:lstStyle/>
          <a:p>
            <a:pPr>
              <a:defRPr/>
            </a:pPr>
            <a:fld id="{A50B2C46-5AD7-FE4F-8A59-D0FE4920D08E}" type="datetime1">
              <a:rPr lang="en-US" smtClean="0"/>
              <a:pPr>
                <a:defRPr/>
              </a:pPr>
              <a:t>11/5/13</a:t>
            </a:fld>
            <a:endParaRPr lang="en-US"/>
          </a:p>
        </p:txBody>
      </p:sp>
      <p:sp>
        <p:nvSpPr>
          <p:cNvPr id="8" name="Slide Number Placeholder 7"/>
          <p:cNvSpPr>
            <a:spLocks noGrp="1"/>
          </p:cNvSpPr>
          <p:nvPr>
            <p:ph type="sldNum" sz="quarter" idx="12"/>
          </p:nvPr>
        </p:nvSpPr>
        <p:spPr/>
        <p:txBody>
          <a:bodyPr/>
          <a:lstStyle/>
          <a:p>
            <a:pPr>
              <a:defRPr/>
            </a:pPr>
            <a:fld id="{DE96CE77-EE0D-234F-A875-A91A105112B0}" type="slidenum">
              <a:rPr lang="en-US"/>
              <a:pPr>
                <a:defRPr/>
              </a:pPr>
              <a:t>18</a:t>
            </a:fld>
            <a:endParaRPr lang="en-US"/>
          </a:p>
        </p:txBody>
      </p:sp>
      <p:sp>
        <p:nvSpPr>
          <p:cNvPr id="9" name="Footer Placeholder 8"/>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32157871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Clocking Methodology</a:t>
            </a:r>
          </a:p>
        </p:txBody>
      </p:sp>
      <p:sp>
        <p:nvSpPr>
          <p:cNvPr id="51203" name="Rectangle 3"/>
          <p:cNvSpPr>
            <a:spLocks noGrp="1" noChangeArrowheads="1"/>
          </p:cNvSpPr>
          <p:nvPr>
            <p:ph type="body" idx="1"/>
          </p:nvPr>
        </p:nvSpPr>
        <p:spPr>
          <a:xfrm>
            <a:off x="457200" y="3436937"/>
            <a:ext cx="8229600" cy="3014663"/>
          </a:xfrm>
        </p:spPr>
        <p:txBody>
          <a:bodyPr>
            <a:normAutofit/>
          </a:bodyPr>
          <a:lstStyle/>
          <a:p>
            <a:pPr>
              <a:lnSpc>
                <a:spcPct val="90000"/>
              </a:lnSpc>
            </a:pPr>
            <a:r>
              <a:rPr lang="en-US" sz="2400" dirty="0" smtClean="0"/>
              <a:t>Storage elements clocked by same edge</a:t>
            </a:r>
          </a:p>
          <a:p>
            <a:pPr>
              <a:lnSpc>
                <a:spcPct val="90000"/>
              </a:lnSpc>
            </a:pPr>
            <a:r>
              <a:rPr lang="en-US" sz="2400" dirty="0" smtClean="0"/>
              <a:t>“</a:t>
            </a:r>
            <a:r>
              <a:rPr lang="en-US" sz="2400" dirty="0" smtClean="0">
                <a:solidFill>
                  <a:srgbClr val="0000FF"/>
                </a:solidFill>
              </a:rPr>
              <a:t>Critical path</a:t>
            </a:r>
            <a:r>
              <a:rPr lang="en-US" sz="2400" dirty="0" smtClean="0"/>
              <a:t>” (longest path through logic) determines length of clock period </a:t>
            </a:r>
          </a:p>
          <a:p>
            <a:pPr>
              <a:lnSpc>
                <a:spcPct val="90000"/>
              </a:lnSpc>
            </a:pPr>
            <a:r>
              <a:rPr lang="en-US" sz="2400" dirty="0" smtClean="0"/>
              <a:t>Have to allow for Clock-to-Q and Setup Times too</a:t>
            </a:r>
          </a:p>
          <a:p>
            <a:pPr>
              <a:lnSpc>
                <a:spcPct val="90000"/>
              </a:lnSpc>
            </a:pPr>
            <a:r>
              <a:rPr lang="en-US" sz="2400" dirty="0" smtClean="0"/>
              <a:t>This lecture (and P&amp;H sections) 4.3-4.4 do whole instruction in 1 clock cycle for pedagogic reasons</a:t>
            </a:r>
          </a:p>
          <a:p>
            <a:pPr lvl="1">
              <a:lnSpc>
                <a:spcPct val="90000"/>
              </a:lnSpc>
            </a:pPr>
            <a:r>
              <a:rPr lang="en-US" sz="2000" dirty="0" smtClean="0"/>
              <a:t>Project 4 will do it in 2 clock cycles via simple pipelining</a:t>
            </a:r>
          </a:p>
          <a:p>
            <a:pPr lvl="1">
              <a:lnSpc>
                <a:spcPct val="90000"/>
              </a:lnSpc>
            </a:pPr>
            <a:r>
              <a:rPr lang="en-US" sz="2000" dirty="0" smtClean="0"/>
              <a:t>Soon explain pipelining and use 5 clock cycles per instruction</a:t>
            </a:r>
          </a:p>
          <a:p>
            <a:pPr lvl="1">
              <a:lnSpc>
                <a:spcPct val="90000"/>
              </a:lnSpc>
            </a:pPr>
            <a:endParaRPr lang="en-US" sz="2000" dirty="0" smtClean="0"/>
          </a:p>
        </p:txBody>
      </p:sp>
      <p:sp>
        <p:nvSpPr>
          <p:cNvPr id="117" name="Date Placeholder 116"/>
          <p:cNvSpPr>
            <a:spLocks noGrp="1"/>
          </p:cNvSpPr>
          <p:nvPr>
            <p:ph type="dt" sz="quarter" idx="10"/>
          </p:nvPr>
        </p:nvSpPr>
        <p:spPr/>
        <p:txBody>
          <a:bodyPr/>
          <a:lstStyle/>
          <a:p>
            <a:pPr>
              <a:defRPr/>
            </a:pPr>
            <a:fld id="{57E737FA-9FF7-2548-9A5F-8A145BEDC4E5}" type="datetime1">
              <a:rPr lang="en-US" smtClean="0"/>
              <a:pPr>
                <a:defRPr/>
              </a:pPr>
              <a:t>11/5/13</a:t>
            </a:fld>
            <a:endParaRPr lang="en-US"/>
          </a:p>
        </p:txBody>
      </p:sp>
      <p:sp>
        <p:nvSpPr>
          <p:cNvPr id="119" name="Footer Placeholder 118"/>
          <p:cNvSpPr>
            <a:spLocks noGrp="1"/>
          </p:cNvSpPr>
          <p:nvPr>
            <p:ph type="ftr" sz="quarter" idx="11"/>
          </p:nvPr>
        </p:nvSpPr>
        <p:spPr/>
        <p:txBody>
          <a:bodyPr/>
          <a:lstStyle/>
          <a:p>
            <a:pPr>
              <a:defRPr/>
            </a:pPr>
            <a:r>
              <a:rPr lang="en-US" dirty="0" smtClean="0"/>
              <a:t>Fall 2013 -- Lecture #19</a:t>
            </a:r>
            <a:endParaRPr lang="en-US" dirty="0"/>
          </a:p>
        </p:txBody>
      </p:sp>
      <p:sp>
        <p:nvSpPr>
          <p:cNvPr id="118" name="Slide Number Placeholder 117"/>
          <p:cNvSpPr>
            <a:spLocks noGrp="1"/>
          </p:cNvSpPr>
          <p:nvPr>
            <p:ph type="sldNum" sz="quarter" idx="12"/>
          </p:nvPr>
        </p:nvSpPr>
        <p:spPr/>
        <p:txBody>
          <a:bodyPr/>
          <a:lstStyle/>
          <a:p>
            <a:pPr>
              <a:defRPr/>
            </a:pPr>
            <a:fld id="{44274278-B587-D247-9244-D5DE92F0F37C}" type="slidenum">
              <a:rPr lang="en-US" smtClean="0"/>
              <a:pPr>
                <a:defRPr/>
              </a:pPr>
              <a:t>19</a:t>
            </a:fld>
            <a:endParaRPr lang="en-US"/>
          </a:p>
        </p:txBody>
      </p:sp>
      <p:grpSp>
        <p:nvGrpSpPr>
          <p:cNvPr id="2" name="Group 4"/>
          <p:cNvGrpSpPr>
            <a:grpSpLocks/>
          </p:cNvGrpSpPr>
          <p:nvPr/>
        </p:nvGrpSpPr>
        <p:grpSpPr bwMode="auto">
          <a:xfrm flipV="1">
            <a:off x="539750" y="1447800"/>
            <a:ext cx="7835900" cy="317500"/>
            <a:chOff x="340" y="524"/>
            <a:chExt cx="4936" cy="200"/>
          </a:xfrm>
        </p:grpSpPr>
        <p:sp>
          <p:nvSpPr>
            <p:cNvPr id="51313" name="Line 5"/>
            <p:cNvSpPr>
              <a:spLocks noChangeShapeType="1"/>
            </p:cNvSpPr>
            <p:nvPr/>
          </p:nvSpPr>
          <p:spPr bwMode="auto">
            <a:xfrm>
              <a:off x="340" y="528"/>
              <a:ext cx="69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51314" name="Line 6"/>
            <p:cNvSpPr>
              <a:spLocks noChangeShapeType="1"/>
            </p:cNvSpPr>
            <p:nvPr/>
          </p:nvSpPr>
          <p:spPr bwMode="auto">
            <a:xfrm>
              <a:off x="1042" y="532"/>
              <a:ext cx="0" cy="184"/>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51315" name="Line 7"/>
            <p:cNvSpPr>
              <a:spLocks noChangeShapeType="1"/>
            </p:cNvSpPr>
            <p:nvPr/>
          </p:nvSpPr>
          <p:spPr bwMode="auto">
            <a:xfrm>
              <a:off x="1046" y="720"/>
              <a:ext cx="175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51316" name="Line 8"/>
            <p:cNvSpPr>
              <a:spLocks noChangeShapeType="1"/>
            </p:cNvSpPr>
            <p:nvPr/>
          </p:nvSpPr>
          <p:spPr bwMode="auto">
            <a:xfrm flipV="1">
              <a:off x="2808" y="524"/>
              <a:ext cx="0" cy="20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51317" name="Line 9"/>
            <p:cNvSpPr>
              <a:spLocks noChangeShapeType="1"/>
            </p:cNvSpPr>
            <p:nvPr/>
          </p:nvSpPr>
          <p:spPr bwMode="auto">
            <a:xfrm>
              <a:off x="2812" y="528"/>
              <a:ext cx="175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51318" name="Line 10"/>
            <p:cNvSpPr>
              <a:spLocks noChangeShapeType="1"/>
            </p:cNvSpPr>
            <p:nvPr/>
          </p:nvSpPr>
          <p:spPr bwMode="auto">
            <a:xfrm>
              <a:off x="4574" y="532"/>
              <a:ext cx="0" cy="184"/>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51319" name="Line 11"/>
            <p:cNvSpPr>
              <a:spLocks noChangeShapeType="1"/>
            </p:cNvSpPr>
            <p:nvPr/>
          </p:nvSpPr>
          <p:spPr bwMode="auto">
            <a:xfrm>
              <a:off x="4578" y="720"/>
              <a:ext cx="698"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grpSp>
      <p:sp>
        <p:nvSpPr>
          <p:cNvPr id="26632" name="Rectangle 12"/>
          <p:cNvSpPr>
            <a:spLocks noChangeArrowheads="1"/>
          </p:cNvSpPr>
          <p:nvPr/>
        </p:nvSpPr>
        <p:spPr bwMode="auto">
          <a:xfrm>
            <a:off x="457200" y="1295400"/>
            <a:ext cx="633413" cy="520700"/>
          </a:xfrm>
          <a:prstGeom prst="rect">
            <a:avLst/>
          </a:prstGeom>
          <a:noFill/>
          <a:ln w="38100">
            <a:noFill/>
            <a:miter lim="800000"/>
            <a:headEnd/>
            <a:tailEnd/>
          </a:ln>
        </p:spPr>
        <p:txBody>
          <a:bodyPr wrap="none" lIns="90488" tIns="44450" rIns="90488" bIns="44450">
            <a:prstTxWarp prst="textNoShape">
              <a:avLst/>
            </a:prstTxWarp>
            <a:spAutoFit/>
          </a:bodyPr>
          <a:lstStyle/>
          <a:p>
            <a:pPr>
              <a:defRPr/>
            </a:pPr>
            <a:r>
              <a:rPr lang="en-US" sz="2800" dirty="0" err="1">
                <a:latin typeface="+mn-lt"/>
              </a:rPr>
              <a:t>Clk</a:t>
            </a:r>
            <a:endParaRPr lang="en-US" sz="2800" dirty="0">
              <a:latin typeface="+mn-lt"/>
            </a:endParaRPr>
          </a:p>
        </p:txBody>
      </p:sp>
      <p:sp>
        <p:nvSpPr>
          <p:cNvPr id="51209" name="Rectangle 13"/>
          <p:cNvSpPr>
            <a:spLocks noChangeArrowheads="1"/>
          </p:cNvSpPr>
          <p:nvPr/>
        </p:nvSpPr>
        <p:spPr bwMode="auto">
          <a:xfrm>
            <a:off x="1619250" y="1905000"/>
            <a:ext cx="279400" cy="1422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10" name="Line 14"/>
          <p:cNvSpPr>
            <a:spLocks noChangeShapeType="1"/>
          </p:cNvSpPr>
          <p:nvPr/>
        </p:nvSpPr>
        <p:spPr bwMode="auto">
          <a:xfrm>
            <a:off x="1752600" y="3327400"/>
            <a:ext cx="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11" name="Line 15"/>
          <p:cNvSpPr>
            <a:spLocks noChangeShapeType="1"/>
          </p:cNvSpPr>
          <p:nvPr/>
        </p:nvSpPr>
        <p:spPr bwMode="auto">
          <a:xfrm flipH="1">
            <a:off x="1143000" y="2120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12" name="Rectangle 16"/>
          <p:cNvSpPr>
            <a:spLocks noChangeArrowheads="1"/>
          </p:cNvSpPr>
          <p:nvPr/>
        </p:nvSpPr>
        <p:spPr bwMode="auto">
          <a:xfrm>
            <a:off x="1287463" y="21971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3" name="Line 17"/>
          <p:cNvSpPr>
            <a:spLocks noChangeShapeType="1"/>
          </p:cNvSpPr>
          <p:nvPr/>
        </p:nvSpPr>
        <p:spPr bwMode="auto">
          <a:xfrm flipH="1">
            <a:off x="1143000" y="31115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14" name="Line 18"/>
          <p:cNvSpPr>
            <a:spLocks noChangeShapeType="1"/>
          </p:cNvSpPr>
          <p:nvPr/>
        </p:nvSpPr>
        <p:spPr bwMode="auto">
          <a:xfrm flipH="1">
            <a:off x="1905000" y="2120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15" name="Rectangle 19"/>
          <p:cNvSpPr>
            <a:spLocks noChangeArrowheads="1"/>
          </p:cNvSpPr>
          <p:nvPr/>
        </p:nvSpPr>
        <p:spPr bwMode="auto">
          <a:xfrm>
            <a:off x="2049463" y="21971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6" name="Line 20"/>
          <p:cNvSpPr>
            <a:spLocks noChangeShapeType="1"/>
          </p:cNvSpPr>
          <p:nvPr/>
        </p:nvSpPr>
        <p:spPr bwMode="auto">
          <a:xfrm flipH="1">
            <a:off x="1905000" y="31115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17" name="Rectangle 21"/>
          <p:cNvSpPr>
            <a:spLocks noChangeArrowheads="1"/>
          </p:cNvSpPr>
          <p:nvPr/>
        </p:nvSpPr>
        <p:spPr bwMode="auto">
          <a:xfrm>
            <a:off x="7181850" y="1905000"/>
            <a:ext cx="279400" cy="1422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51218" name="Line 22"/>
          <p:cNvSpPr>
            <a:spLocks noChangeShapeType="1"/>
          </p:cNvSpPr>
          <p:nvPr/>
        </p:nvSpPr>
        <p:spPr bwMode="auto">
          <a:xfrm flipH="1">
            <a:off x="6705600" y="2120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19" name="Rectangle 23"/>
          <p:cNvSpPr>
            <a:spLocks noChangeArrowheads="1"/>
          </p:cNvSpPr>
          <p:nvPr/>
        </p:nvSpPr>
        <p:spPr bwMode="auto">
          <a:xfrm>
            <a:off x="6850063" y="21971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0" name="Line 24"/>
          <p:cNvSpPr>
            <a:spLocks noChangeShapeType="1"/>
          </p:cNvSpPr>
          <p:nvPr/>
        </p:nvSpPr>
        <p:spPr bwMode="auto">
          <a:xfrm flipH="1">
            <a:off x="6705600" y="31115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21" name="Line 25"/>
          <p:cNvSpPr>
            <a:spLocks noChangeShapeType="1"/>
          </p:cNvSpPr>
          <p:nvPr/>
        </p:nvSpPr>
        <p:spPr bwMode="auto">
          <a:xfrm flipH="1">
            <a:off x="7467600" y="21209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22" name="Rectangle 26"/>
          <p:cNvSpPr>
            <a:spLocks noChangeArrowheads="1"/>
          </p:cNvSpPr>
          <p:nvPr/>
        </p:nvSpPr>
        <p:spPr bwMode="auto">
          <a:xfrm>
            <a:off x="7612063" y="2197100"/>
            <a:ext cx="231775" cy="82232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3" name="Line 27"/>
          <p:cNvSpPr>
            <a:spLocks noChangeShapeType="1"/>
          </p:cNvSpPr>
          <p:nvPr/>
        </p:nvSpPr>
        <p:spPr bwMode="auto">
          <a:xfrm flipH="1">
            <a:off x="7467600" y="3111500"/>
            <a:ext cx="469900" cy="0"/>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51224" name="Rectangle 28"/>
          <p:cNvSpPr>
            <a:spLocks noChangeArrowheads="1"/>
          </p:cNvSpPr>
          <p:nvPr/>
        </p:nvSpPr>
        <p:spPr bwMode="auto">
          <a:xfrm>
            <a:off x="2381250" y="1905000"/>
            <a:ext cx="4318000" cy="142240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3" name="Group 29"/>
          <p:cNvGrpSpPr>
            <a:grpSpLocks/>
          </p:cNvGrpSpPr>
          <p:nvPr/>
        </p:nvGrpSpPr>
        <p:grpSpPr bwMode="auto">
          <a:xfrm>
            <a:off x="2365375" y="2239963"/>
            <a:ext cx="1219200" cy="431800"/>
            <a:chOff x="1438" y="1755"/>
            <a:chExt cx="768" cy="272"/>
          </a:xfrm>
        </p:grpSpPr>
        <p:sp>
          <p:nvSpPr>
            <p:cNvPr id="51303" name="Oval 30"/>
            <p:cNvSpPr>
              <a:spLocks noChangeArrowheads="1"/>
            </p:cNvSpPr>
            <p:nvPr/>
          </p:nvSpPr>
          <p:spPr bwMode="auto">
            <a:xfrm>
              <a:off x="1951" y="1864"/>
              <a:ext cx="51" cy="52"/>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grpSp>
          <p:nvGrpSpPr>
            <p:cNvPr id="4" name="Group 31"/>
            <p:cNvGrpSpPr>
              <a:grpSpLocks/>
            </p:cNvGrpSpPr>
            <p:nvPr/>
          </p:nvGrpSpPr>
          <p:grpSpPr bwMode="auto">
            <a:xfrm>
              <a:off x="1600" y="1755"/>
              <a:ext cx="344" cy="272"/>
              <a:chOff x="1600" y="1755"/>
              <a:chExt cx="344" cy="272"/>
            </a:xfrm>
          </p:grpSpPr>
          <p:sp>
            <p:nvSpPr>
              <p:cNvPr id="51308" name="Arc 32"/>
              <p:cNvSpPr>
                <a:spLocks/>
              </p:cNvSpPr>
              <p:nvPr/>
            </p:nvSpPr>
            <p:spPr bwMode="auto">
              <a:xfrm>
                <a:off x="1804" y="1764"/>
                <a:ext cx="132" cy="128"/>
              </a:xfrm>
              <a:custGeom>
                <a:avLst/>
                <a:gdLst>
                  <a:gd name="T0" fmla="*/ 0 w 21764"/>
                  <a:gd name="T1" fmla="*/ 0 h 21600"/>
                  <a:gd name="T2" fmla="*/ 0 w 21764"/>
                  <a:gd name="T3" fmla="*/ 0 h 21600"/>
                  <a:gd name="T4" fmla="*/ 0 w 21764"/>
                  <a:gd name="T5" fmla="*/ 0 h 21600"/>
                  <a:gd name="T6" fmla="*/ 0 60000 65536"/>
                  <a:gd name="T7" fmla="*/ 0 60000 65536"/>
                  <a:gd name="T8" fmla="*/ 0 60000 65536"/>
                  <a:gd name="T9" fmla="*/ 0 w 21764"/>
                  <a:gd name="T10" fmla="*/ 0 h 21600"/>
                  <a:gd name="T11" fmla="*/ 21764 w 21764"/>
                  <a:gd name="T12" fmla="*/ 21600 h 21600"/>
                </a:gdLst>
                <a:ahLst/>
                <a:cxnLst>
                  <a:cxn ang="T6">
                    <a:pos x="T0" y="T1"/>
                  </a:cxn>
                  <a:cxn ang="T7">
                    <a:pos x="T2" y="T3"/>
                  </a:cxn>
                  <a:cxn ang="T8">
                    <a:pos x="T4" y="T5"/>
                  </a:cxn>
                </a:cxnLst>
                <a:rect l="T9" t="T10" r="T11" b="T12"/>
                <a:pathLst>
                  <a:path w="21764" h="21600" fill="none" extrusionOk="0">
                    <a:moveTo>
                      <a:pt x="-1" y="0"/>
                    </a:moveTo>
                    <a:cubicBezTo>
                      <a:pt x="54" y="0"/>
                      <a:pt x="109" y="-1"/>
                      <a:pt x="164" y="0"/>
                    </a:cubicBezTo>
                    <a:cubicBezTo>
                      <a:pt x="12093" y="0"/>
                      <a:pt x="21764" y="9670"/>
                      <a:pt x="21764" y="21600"/>
                    </a:cubicBezTo>
                  </a:path>
                  <a:path w="21764" h="21600" stroke="0" extrusionOk="0">
                    <a:moveTo>
                      <a:pt x="-1" y="0"/>
                    </a:moveTo>
                    <a:cubicBezTo>
                      <a:pt x="54" y="0"/>
                      <a:pt x="109" y="-1"/>
                      <a:pt x="164" y="0"/>
                    </a:cubicBezTo>
                    <a:cubicBezTo>
                      <a:pt x="12093" y="0"/>
                      <a:pt x="21764" y="9670"/>
                      <a:pt x="21764" y="21600"/>
                    </a:cubicBezTo>
                    <a:lnTo>
                      <a:pt x="164"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309" name="Arc 33"/>
              <p:cNvSpPr>
                <a:spLocks/>
              </p:cNvSpPr>
              <p:nvPr/>
            </p:nvSpPr>
            <p:spPr bwMode="auto">
              <a:xfrm rot="10800000">
                <a:off x="1813" y="1900"/>
                <a:ext cx="131" cy="127"/>
              </a:xfrm>
              <a:custGeom>
                <a:avLst/>
                <a:gdLst>
                  <a:gd name="T0" fmla="*/ 0 w 21599"/>
                  <a:gd name="T1" fmla="*/ 0 h 21599"/>
                  <a:gd name="T2" fmla="*/ 0 w 21599"/>
                  <a:gd name="T3" fmla="*/ 0 h 21599"/>
                  <a:gd name="T4" fmla="*/ 0 w 21599"/>
                  <a:gd name="T5" fmla="*/ 0 h 21599"/>
                  <a:gd name="T6" fmla="*/ 0 60000 65536"/>
                  <a:gd name="T7" fmla="*/ 0 60000 65536"/>
                  <a:gd name="T8" fmla="*/ 0 60000 65536"/>
                  <a:gd name="T9" fmla="*/ 0 w 21599"/>
                  <a:gd name="T10" fmla="*/ 0 h 21599"/>
                  <a:gd name="T11" fmla="*/ 21599 w 21599"/>
                  <a:gd name="T12" fmla="*/ 21599 h 21599"/>
                </a:gdLst>
                <a:ahLst/>
                <a:cxnLst>
                  <a:cxn ang="T6">
                    <a:pos x="T0" y="T1"/>
                  </a:cxn>
                  <a:cxn ang="T7">
                    <a:pos x="T2" y="T3"/>
                  </a:cxn>
                  <a:cxn ang="T8">
                    <a:pos x="T4" y="T5"/>
                  </a:cxn>
                </a:cxnLst>
                <a:rect l="T9" t="T10" r="T11" b="T12"/>
                <a:pathLst>
                  <a:path w="21599" h="21599" fill="none" extrusionOk="0">
                    <a:moveTo>
                      <a:pt x="-1" y="21429"/>
                    </a:moveTo>
                    <a:cubicBezTo>
                      <a:pt x="91" y="9630"/>
                      <a:pt x="9635" y="89"/>
                      <a:pt x="21434" y="-1"/>
                    </a:cubicBezTo>
                  </a:path>
                  <a:path w="21599" h="21599" stroke="0" extrusionOk="0">
                    <a:moveTo>
                      <a:pt x="-1" y="21429"/>
                    </a:moveTo>
                    <a:cubicBezTo>
                      <a:pt x="91" y="9630"/>
                      <a:pt x="9635" y="89"/>
                      <a:pt x="21434" y="-1"/>
                    </a:cubicBezTo>
                    <a:lnTo>
                      <a:pt x="21599" y="21599"/>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310" name="Line 34"/>
              <p:cNvSpPr>
                <a:spLocks noChangeShapeType="1"/>
              </p:cNvSpPr>
              <p:nvPr/>
            </p:nvSpPr>
            <p:spPr bwMode="auto">
              <a:xfrm flipH="1">
                <a:off x="1600" y="1755"/>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11" name="Line 35"/>
              <p:cNvSpPr>
                <a:spLocks noChangeShapeType="1"/>
              </p:cNvSpPr>
              <p:nvPr/>
            </p:nvSpPr>
            <p:spPr bwMode="auto">
              <a:xfrm>
                <a:off x="1608" y="1763"/>
                <a:ext cx="0" cy="256"/>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312" name="Line 36"/>
              <p:cNvSpPr>
                <a:spLocks noChangeShapeType="1"/>
              </p:cNvSpPr>
              <p:nvPr/>
            </p:nvSpPr>
            <p:spPr bwMode="auto">
              <a:xfrm flipH="1">
                <a:off x="1600" y="2027"/>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1305" name="Line 37"/>
            <p:cNvSpPr>
              <a:spLocks noChangeShapeType="1"/>
            </p:cNvSpPr>
            <p:nvPr/>
          </p:nvSpPr>
          <p:spPr bwMode="auto">
            <a:xfrm flipH="1">
              <a:off x="1438" y="1823"/>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06" name="Line 38"/>
            <p:cNvSpPr>
              <a:spLocks noChangeShapeType="1"/>
            </p:cNvSpPr>
            <p:nvPr/>
          </p:nvSpPr>
          <p:spPr bwMode="auto">
            <a:xfrm flipH="1">
              <a:off x="1438" y="1959"/>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07" name="Line 39"/>
            <p:cNvSpPr>
              <a:spLocks noChangeShapeType="1"/>
            </p:cNvSpPr>
            <p:nvPr/>
          </p:nvSpPr>
          <p:spPr bwMode="auto">
            <a:xfrm>
              <a:off x="2014" y="1890"/>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5" name="Group 40"/>
          <p:cNvGrpSpPr>
            <a:grpSpLocks/>
          </p:cNvGrpSpPr>
          <p:nvPr/>
        </p:nvGrpSpPr>
        <p:grpSpPr bwMode="auto">
          <a:xfrm>
            <a:off x="2376488" y="2836863"/>
            <a:ext cx="1168400" cy="401637"/>
            <a:chOff x="1445" y="2131"/>
            <a:chExt cx="736" cy="253"/>
          </a:xfrm>
        </p:grpSpPr>
        <p:grpSp>
          <p:nvGrpSpPr>
            <p:cNvPr id="6" name="Group 41"/>
            <p:cNvGrpSpPr>
              <a:grpSpLocks/>
            </p:cNvGrpSpPr>
            <p:nvPr/>
          </p:nvGrpSpPr>
          <p:grpSpPr bwMode="auto">
            <a:xfrm>
              <a:off x="1583" y="2131"/>
              <a:ext cx="361" cy="253"/>
              <a:chOff x="1583" y="2131"/>
              <a:chExt cx="361" cy="253"/>
            </a:xfrm>
          </p:grpSpPr>
          <p:sp>
            <p:nvSpPr>
              <p:cNvPr id="51298" name="Arc 42"/>
              <p:cNvSpPr>
                <a:spLocks/>
              </p:cNvSpPr>
              <p:nvPr/>
            </p:nvSpPr>
            <p:spPr bwMode="auto">
              <a:xfrm>
                <a:off x="1611" y="2131"/>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99" name="Arc 43"/>
              <p:cNvSpPr>
                <a:spLocks/>
              </p:cNvSpPr>
              <p:nvPr/>
            </p:nvSpPr>
            <p:spPr bwMode="auto">
              <a:xfrm rot="10800000">
                <a:off x="1620" y="2262"/>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300" name="Oval 44"/>
              <p:cNvSpPr>
                <a:spLocks noChangeArrowheads="1"/>
              </p:cNvSpPr>
              <p:nvPr/>
            </p:nvSpPr>
            <p:spPr bwMode="auto">
              <a:xfrm>
                <a:off x="1902" y="2235"/>
                <a:ext cx="42" cy="3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51301" name="Arc 45"/>
              <p:cNvSpPr>
                <a:spLocks/>
              </p:cNvSpPr>
              <p:nvPr/>
            </p:nvSpPr>
            <p:spPr bwMode="auto">
              <a:xfrm>
                <a:off x="1583" y="2131"/>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302" name="Arc 46"/>
              <p:cNvSpPr>
                <a:spLocks/>
              </p:cNvSpPr>
              <p:nvPr/>
            </p:nvSpPr>
            <p:spPr bwMode="auto">
              <a:xfrm rot="10800000">
                <a:off x="1592" y="2262"/>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grpSp>
        <p:sp>
          <p:nvSpPr>
            <p:cNvPr id="51295" name="Line 47"/>
            <p:cNvSpPr>
              <a:spLocks noChangeShapeType="1"/>
            </p:cNvSpPr>
            <p:nvPr/>
          </p:nvSpPr>
          <p:spPr bwMode="auto">
            <a:xfrm>
              <a:off x="1956" y="2253"/>
              <a:ext cx="225"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96" name="Line 48"/>
            <p:cNvSpPr>
              <a:spLocks noChangeShapeType="1"/>
            </p:cNvSpPr>
            <p:nvPr/>
          </p:nvSpPr>
          <p:spPr bwMode="auto">
            <a:xfrm flipH="1">
              <a:off x="1445" y="2187"/>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97" name="Line 49"/>
            <p:cNvSpPr>
              <a:spLocks noChangeShapeType="1"/>
            </p:cNvSpPr>
            <p:nvPr/>
          </p:nvSpPr>
          <p:spPr bwMode="auto">
            <a:xfrm flipH="1">
              <a:off x="1445" y="2318"/>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7" name="Group 50"/>
          <p:cNvGrpSpPr>
            <a:grpSpLocks/>
          </p:cNvGrpSpPr>
          <p:nvPr/>
        </p:nvGrpSpPr>
        <p:grpSpPr bwMode="auto">
          <a:xfrm>
            <a:off x="5799138" y="2025650"/>
            <a:ext cx="903287" cy="336550"/>
            <a:chOff x="3601" y="1620"/>
            <a:chExt cx="569" cy="212"/>
          </a:xfrm>
        </p:grpSpPr>
        <p:grpSp>
          <p:nvGrpSpPr>
            <p:cNvPr id="8" name="Group 51"/>
            <p:cNvGrpSpPr>
              <a:grpSpLocks/>
            </p:cNvGrpSpPr>
            <p:nvPr/>
          </p:nvGrpSpPr>
          <p:grpSpPr bwMode="auto">
            <a:xfrm>
              <a:off x="3765" y="1620"/>
              <a:ext cx="201" cy="212"/>
              <a:chOff x="3765" y="1620"/>
              <a:chExt cx="201" cy="212"/>
            </a:xfrm>
          </p:grpSpPr>
          <p:sp>
            <p:nvSpPr>
              <p:cNvPr id="51290" name="Oval 52"/>
              <p:cNvSpPr>
                <a:spLocks noChangeArrowheads="1"/>
              </p:cNvSpPr>
              <p:nvPr/>
            </p:nvSpPr>
            <p:spPr bwMode="auto">
              <a:xfrm>
                <a:off x="3914" y="1701"/>
                <a:ext cx="52" cy="50"/>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51291" name="Line 53"/>
              <p:cNvSpPr>
                <a:spLocks noChangeShapeType="1"/>
              </p:cNvSpPr>
              <p:nvPr/>
            </p:nvSpPr>
            <p:spPr bwMode="auto">
              <a:xfrm flipH="1" flipV="1">
                <a:off x="3765" y="1620"/>
                <a:ext cx="149" cy="11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92" name="Line 54"/>
              <p:cNvSpPr>
                <a:spLocks noChangeShapeType="1"/>
              </p:cNvSpPr>
              <p:nvPr/>
            </p:nvSpPr>
            <p:spPr bwMode="auto">
              <a:xfrm flipH="1">
                <a:off x="3765" y="1735"/>
                <a:ext cx="149"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93" name="Line 55"/>
              <p:cNvSpPr>
                <a:spLocks noChangeShapeType="1"/>
              </p:cNvSpPr>
              <p:nvPr/>
            </p:nvSpPr>
            <p:spPr bwMode="auto">
              <a:xfrm flipV="1">
                <a:off x="3773" y="1620"/>
                <a:ext cx="0" cy="212"/>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1288" name="Line 56"/>
            <p:cNvSpPr>
              <a:spLocks noChangeShapeType="1"/>
            </p:cNvSpPr>
            <p:nvPr/>
          </p:nvSpPr>
          <p:spPr bwMode="auto">
            <a:xfrm flipH="1">
              <a:off x="3601" y="1727"/>
              <a:ext cx="176"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89" name="Line 57"/>
            <p:cNvSpPr>
              <a:spLocks noChangeShapeType="1"/>
            </p:cNvSpPr>
            <p:nvPr/>
          </p:nvSpPr>
          <p:spPr bwMode="auto">
            <a:xfrm>
              <a:off x="3978" y="1727"/>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9" name="Group 58"/>
          <p:cNvGrpSpPr>
            <a:grpSpLocks/>
          </p:cNvGrpSpPr>
          <p:nvPr/>
        </p:nvGrpSpPr>
        <p:grpSpPr bwMode="auto">
          <a:xfrm>
            <a:off x="3308350" y="2278063"/>
            <a:ext cx="903288" cy="336550"/>
            <a:chOff x="2032" y="1779"/>
            <a:chExt cx="569" cy="212"/>
          </a:xfrm>
        </p:grpSpPr>
        <p:grpSp>
          <p:nvGrpSpPr>
            <p:cNvPr id="10" name="Group 59"/>
            <p:cNvGrpSpPr>
              <a:grpSpLocks/>
            </p:cNvGrpSpPr>
            <p:nvPr/>
          </p:nvGrpSpPr>
          <p:grpSpPr bwMode="auto">
            <a:xfrm>
              <a:off x="2196" y="1779"/>
              <a:ext cx="201" cy="212"/>
              <a:chOff x="2196" y="1779"/>
              <a:chExt cx="201" cy="212"/>
            </a:xfrm>
          </p:grpSpPr>
          <p:sp>
            <p:nvSpPr>
              <p:cNvPr id="51283" name="Oval 60"/>
              <p:cNvSpPr>
                <a:spLocks noChangeArrowheads="1"/>
              </p:cNvSpPr>
              <p:nvPr/>
            </p:nvSpPr>
            <p:spPr bwMode="auto">
              <a:xfrm>
                <a:off x="2345" y="1860"/>
                <a:ext cx="52" cy="50"/>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51284" name="Line 61"/>
              <p:cNvSpPr>
                <a:spLocks noChangeShapeType="1"/>
              </p:cNvSpPr>
              <p:nvPr/>
            </p:nvSpPr>
            <p:spPr bwMode="auto">
              <a:xfrm flipH="1" flipV="1">
                <a:off x="2196" y="1779"/>
                <a:ext cx="149" cy="11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85" name="Line 62"/>
              <p:cNvSpPr>
                <a:spLocks noChangeShapeType="1"/>
              </p:cNvSpPr>
              <p:nvPr/>
            </p:nvSpPr>
            <p:spPr bwMode="auto">
              <a:xfrm flipH="1">
                <a:off x="2196" y="1894"/>
                <a:ext cx="149" cy="81"/>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86" name="Line 63"/>
              <p:cNvSpPr>
                <a:spLocks noChangeShapeType="1"/>
              </p:cNvSpPr>
              <p:nvPr/>
            </p:nvSpPr>
            <p:spPr bwMode="auto">
              <a:xfrm flipV="1">
                <a:off x="2204" y="1779"/>
                <a:ext cx="0" cy="212"/>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1281" name="Line 64"/>
            <p:cNvSpPr>
              <a:spLocks noChangeShapeType="1"/>
            </p:cNvSpPr>
            <p:nvPr/>
          </p:nvSpPr>
          <p:spPr bwMode="auto">
            <a:xfrm flipH="1">
              <a:off x="2032" y="1886"/>
              <a:ext cx="176"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82" name="Line 65"/>
            <p:cNvSpPr>
              <a:spLocks noChangeShapeType="1"/>
            </p:cNvSpPr>
            <p:nvPr/>
          </p:nvSpPr>
          <p:spPr bwMode="auto">
            <a:xfrm>
              <a:off x="2409" y="1886"/>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11" name="Group 66"/>
          <p:cNvGrpSpPr>
            <a:grpSpLocks/>
          </p:cNvGrpSpPr>
          <p:nvPr/>
        </p:nvGrpSpPr>
        <p:grpSpPr bwMode="auto">
          <a:xfrm>
            <a:off x="4794250" y="2001838"/>
            <a:ext cx="1168400" cy="401637"/>
            <a:chOff x="2968" y="1605"/>
            <a:chExt cx="736" cy="253"/>
          </a:xfrm>
        </p:grpSpPr>
        <p:grpSp>
          <p:nvGrpSpPr>
            <p:cNvPr id="12" name="Group 67"/>
            <p:cNvGrpSpPr>
              <a:grpSpLocks/>
            </p:cNvGrpSpPr>
            <p:nvPr/>
          </p:nvGrpSpPr>
          <p:grpSpPr bwMode="auto">
            <a:xfrm>
              <a:off x="3106" y="1605"/>
              <a:ext cx="361" cy="253"/>
              <a:chOff x="3106" y="1605"/>
              <a:chExt cx="361" cy="253"/>
            </a:xfrm>
          </p:grpSpPr>
          <p:sp>
            <p:nvSpPr>
              <p:cNvPr id="51275" name="Arc 68"/>
              <p:cNvSpPr>
                <a:spLocks/>
              </p:cNvSpPr>
              <p:nvPr/>
            </p:nvSpPr>
            <p:spPr bwMode="auto">
              <a:xfrm>
                <a:off x="3134" y="1605"/>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76" name="Arc 69"/>
              <p:cNvSpPr>
                <a:spLocks/>
              </p:cNvSpPr>
              <p:nvPr/>
            </p:nvSpPr>
            <p:spPr bwMode="auto">
              <a:xfrm rot="10800000">
                <a:off x="3143" y="1736"/>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77" name="Oval 70"/>
              <p:cNvSpPr>
                <a:spLocks noChangeArrowheads="1"/>
              </p:cNvSpPr>
              <p:nvPr/>
            </p:nvSpPr>
            <p:spPr bwMode="auto">
              <a:xfrm>
                <a:off x="3425" y="1709"/>
                <a:ext cx="42" cy="35"/>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sp>
            <p:nvSpPr>
              <p:cNvPr id="51278" name="Arc 71"/>
              <p:cNvSpPr>
                <a:spLocks/>
              </p:cNvSpPr>
              <p:nvPr/>
            </p:nvSpPr>
            <p:spPr bwMode="auto">
              <a:xfrm>
                <a:off x="3106" y="1605"/>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79" name="Arc 72"/>
              <p:cNvSpPr>
                <a:spLocks/>
              </p:cNvSpPr>
              <p:nvPr/>
            </p:nvSpPr>
            <p:spPr bwMode="auto">
              <a:xfrm rot="10800000">
                <a:off x="3115" y="1736"/>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grpSp>
        <p:sp>
          <p:nvSpPr>
            <p:cNvPr id="51272" name="Line 73"/>
            <p:cNvSpPr>
              <a:spLocks noChangeShapeType="1"/>
            </p:cNvSpPr>
            <p:nvPr/>
          </p:nvSpPr>
          <p:spPr bwMode="auto">
            <a:xfrm>
              <a:off x="3479" y="1727"/>
              <a:ext cx="225"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73" name="Line 74"/>
            <p:cNvSpPr>
              <a:spLocks noChangeShapeType="1"/>
            </p:cNvSpPr>
            <p:nvPr/>
          </p:nvSpPr>
          <p:spPr bwMode="auto">
            <a:xfrm flipH="1">
              <a:off x="2968" y="1661"/>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74" name="Line 75"/>
            <p:cNvSpPr>
              <a:spLocks noChangeShapeType="1"/>
            </p:cNvSpPr>
            <p:nvPr/>
          </p:nvSpPr>
          <p:spPr bwMode="auto">
            <a:xfrm flipH="1">
              <a:off x="2968" y="1792"/>
              <a:ext cx="21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nvGrpSpPr>
          <p:cNvPr id="13" name="Group 76"/>
          <p:cNvGrpSpPr>
            <a:grpSpLocks/>
          </p:cNvGrpSpPr>
          <p:nvPr/>
        </p:nvGrpSpPr>
        <p:grpSpPr bwMode="auto">
          <a:xfrm>
            <a:off x="4200525" y="2717800"/>
            <a:ext cx="1219200" cy="414338"/>
            <a:chOff x="2594" y="2056"/>
            <a:chExt cx="768" cy="261"/>
          </a:xfrm>
        </p:grpSpPr>
        <p:sp>
          <p:nvSpPr>
            <p:cNvPr id="51261" name="Oval 77"/>
            <p:cNvSpPr>
              <a:spLocks noChangeArrowheads="1"/>
            </p:cNvSpPr>
            <p:nvPr/>
          </p:nvSpPr>
          <p:spPr bwMode="auto">
            <a:xfrm>
              <a:off x="3107" y="2161"/>
              <a:ext cx="51" cy="49"/>
            </a:xfrm>
            <a:prstGeom prst="ellipse">
              <a:avLst/>
            </a:prstGeom>
            <a:noFill/>
            <a:ln w="25400">
              <a:solidFill>
                <a:schemeClr val="tx1"/>
              </a:solidFill>
              <a:round/>
              <a:headEnd/>
              <a:tailEnd/>
            </a:ln>
          </p:spPr>
          <p:txBody>
            <a:bodyPr wrap="none" anchor="ctr">
              <a:prstTxWarp prst="textNoShape">
                <a:avLst/>
              </a:prstTxWarp>
            </a:bodyPr>
            <a:lstStyle/>
            <a:p>
              <a:endParaRPr lang="en-US"/>
            </a:p>
          </p:txBody>
        </p:sp>
        <p:grpSp>
          <p:nvGrpSpPr>
            <p:cNvPr id="14" name="Group 78"/>
            <p:cNvGrpSpPr>
              <a:grpSpLocks/>
            </p:cNvGrpSpPr>
            <p:nvPr/>
          </p:nvGrpSpPr>
          <p:grpSpPr bwMode="auto">
            <a:xfrm>
              <a:off x="2756" y="2056"/>
              <a:ext cx="344" cy="261"/>
              <a:chOff x="2756" y="2056"/>
              <a:chExt cx="344" cy="261"/>
            </a:xfrm>
          </p:grpSpPr>
          <p:sp>
            <p:nvSpPr>
              <p:cNvPr id="51266" name="Arc 79"/>
              <p:cNvSpPr>
                <a:spLocks/>
              </p:cNvSpPr>
              <p:nvPr/>
            </p:nvSpPr>
            <p:spPr bwMode="auto">
              <a:xfrm>
                <a:off x="2960" y="2065"/>
                <a:ext cx="132" cy="123"/>
              </a:xfrm>
              <a:custGeom>
                <a:avLst/>
                <a:gdLst>
                  <a:gd name="T0" fmla="*/ 0 w 21763"/>
                  <a:gd name="T1" fmla="*/ 0 h 21600"/>
                  <a:gd name="T2" fmla="*/ 0 w 21763"/>
                  <a:gd name="T3" fmla="*/ 0 h 21600"/>
                  <a:gd name="T4" fmla="*/ 0 w 21763"/>
                  <a:gd name="T5" fmla="*/ 0 h 21600"/>
                  <a:gd name="T6" fmla="*/ 0 60000 65536"/>
                  <a:gd name="T7" fmla="*/ 0 60000 65536"/>
                  <a:gd name="T8" fmla="*/ 0 60000 65536"/>
                  <a:gd name="T9" fmla="*/ 0 w 21763"/>
                  <a:gd name="T10" fmla="*/ 0 h 21600"/>
                  <a:gd name="T11" fmla="*/ 21763 w 21763"/>
                  <a:gd name="T12" fmla="*/ 21600 h 21600"/>
                </a:gdLst>
                <a:ahLst/>
                <a:cxnLst>
                  <a:cxn ang="T6">
                    <a:pos x="T0" y="T1"/>
                  </a:cxn>
                  <a:cxn ang="T7">
                    <a:pos x="T2" y="T3"/>
                  </a:cxn>
                  <a:cxn ang="T8">
                    <a:pos x="T4" y="T5"/>
                  </a:cxn>
                </a:cxnLst>
                <a:rect l="T9" t="T10" r="T11" b="T12"/>
                <a:pathLst>
                  <a:path w="21763" h="21600" fill="none" extrusionOk="0">
                    <a:moveTo>
                      <a:pt x="-1" y="0"/>
                    </a:moveTo>
                    <a:cubicBezTo>
                      <a:pt x="54" y="0"/>
                      <a:pt x="109" y="-1"/>
                      <a:pt x="164" y="0"/>
                    </a:cubicBezTo>
                    <a:cubicBezTo>
                      <a:pt x="12024" y="0"/>
                      <a:pt x="21666" y="9563"/>
                      <a:pt x="21763" y="21422"/>
                    </a:cubicBezTo>
                  </a:path>
                  <a:path w="21763" h="21600" stroke="0" extrusionOk="0">
                    <a:moveTo>
                      <a:pt x="-1" y="0"/>
                    </a:moveTo>
                    <a:cubicBezTo>
                      <a:pt x="54" y="0"/>
                      <a:pt x="109" y="-1"/>
                      <a:pt x="164" y="0"/>
                    </a:cubicBezTo>
                    <a:cubicBezTo>
                      <a:pt x="12024" y="0"/>
                      <a:pt x="21666" y="9563"/>
                      <a:pt x="21763" y="21422"/>
                    </a:cubicBezTo>
                    <a:lnTo>
                      <a:pt x="164" y="21600"/>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67" name="Arc 80"/>
              <p:cNvSpPr>
                <a:spLocks/>
              </p:cNvSpPr>
              <p:nvPr/>
            </p:nvSpPr>
            <p:spPr bwMode="auto">
              <a:xfrm rot="10800000">
                <a:off x="2969" y="2195"/>
                <a:ext cx="131" cy="122"/>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34"/>
                      <a:pt x="9570" y="90"/>
                      <a:pt x="21434" y="-1"/>
                    </a:cubicBezTo>
                  </a:path>
                  <a:path w="21600" h="21599" stroke="0" extrusionOk="0">
                    <a:moveTo>
                      <a:pt x="0" y="21599"/>
                    </a:moveTo>
                    <a:cubicBezTo>
                      <a:pt x="0" y="9734"/>
                      <a:pt x="9570" y="90"/>
                      <a:pt x="21434" y="-1"/>
                    </a:cubicBezTo>
                    <a:lnTo>
                      <a:pt x="21600" y="21599"/>
                    </a:lnTo>
                    <a:close/>
                  </a:path>
                </a:pathLst>
              </a:custGeom>
              <a:noFill/>
              <a:ln w="25400" cap="rnd">
                <a:solidFill>
                  <a:schemeClr val="tx1"/>
                </a:solidFill>
                <a:round/>
                <a:headEnd/>
                <a:tailEnd/>
              </a:ln>
            </p:spPr>
            <p:txBody>
              <a:bodyPr wrap="none" anchor="ctr">
                <a:prstTxWarp prst="textNoShape">
                  <a:avLst/>
                </a:prstTxWarp>
              </a:bodyPr>
              <a:lstStyle/>
              <a:p>
                <a:endParaRPr lang="en-US"/>
              </a:p>
            </p:txBody>
          </p:sp>
          <p:sp>
            <p:nvSpPr>
              <p:cNvPr id="51268" name="Line 81"/>
              <p:cNvSpPr>
                <a:spLocks noChangeShapeType="1"/>
              </p:cNvSpPr>
              <p:nvPr/>
            </p:nvSpPr>
            <p:spPr bwMode="auto">
              <a:xfrm flipH="1">
                <a:off x="2756" y="2056"/>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69" name="Line 82"/>
              <p:cNvSpPr>
                <a:spLocks noChangeShapeType="1"/>
              </p:cNvSpPr>
              <p:nvPr/>
            </p:nvSpPr>
            <p:spPr bwMode="auto">
              <a:xfrm>
                <a:off x="2764" y="2064"/>
                <a:ext cx="0" cy="245"/>
              </a:xfrm>
              <a:prstGeom prst="line">
                <a:avLst/>
              </a:prstGeom>
              <a:noFill/>
              <a:ln w="25400">
                <a:solidFill>
                  <a:schemeClr val="tx1"/>
                </a:solidFill>
                <a:round/>
                <a:headEnd/>
                <a:tailEnd/>
              </a:ln>
            </p:spPr>
            <p:txBody>
              <a:bodyPr wrap="none" anchor="ctr">
                <a:prstTxWarp prst="textNoShape">
                  <a:avLst/>
                </a:prstTxWarp>
              </a:bodyPr>
              <a:lstStyle/>
              <a:p>
                <a:endParaRPr lang="en-US"/>
              </a:p>
            </p:txBody>
          </p:sp>
          <p:sp>
            <p:nvSpPr>
              <p:cNvPr id="51270" name="Line 83"/>
              <p:cNvSpPr>
                <a:spLocks noChangeShapeType="1"/>
              </p:cNvSpPr>
              <p:nvPr/>
            </p:nvSpPr>
            <p:spPr bwMode="auto">
              <a:xfrm flipH="1">
                <a:off x="2756" y="2317"/>
                <a:ext cx="212" cy="0"/>
              </a:xfrm>
              <a:prstGeom prst="line">
                <a:avLst/>
              </a:prstGeom>
              <a:noFill/>
              <a:ln w="25400">
                <a:solidFill>
                  <a:schemeClr val="tx1"/>
                </a:solidFill>
                <a:round/>
                <a:headEnd/>
                <a:tailEnd/>
              </a:ln>
            </p:spPr>
            <p:txBody>
              <a:bodyPr wrap="none" anchor="ctr">
                <a:prstTxWarp prst="textNoShape">
                  <a:avLst/>
                </a:prstTxWarp>
              </a:bodyPr>
              <a:lstStyle/>
              <a:p>
                <a:endParaRPr lang="en-US"/>
              </a:p>
            </p:txBody>
          </p:sp>
        </p:grpSp>
        <p:sp>
          <p:nvSpPr>
            <p:cNvPr id="51263" name="Line 84"/>
            <p:cNvSpPr>
              <a:spLocks noChangeShapeType="1"/>
            </p:cNvSpPr>
            <p:nvPr/>
          </p:nvSpPr>
          <p:spPr bwMode="auto">
            <a:xfrm flipH="1">
              <a:off x="2594" y="2121"/>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4" name="Line 85"/>
            <p:cNvSpPr>
              <a:spLocks noChangeShapeType="1"/>
            </p:cNvSpPr>
            <p:nvPr/>
          </p:nvSpPr>
          <p:spPr bwMode="auto">
            <a:xfrm flipH="1">
              <a:off x="2594" y="2252"/>
              <a:ext cx="174"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5" name="Line 86"/>
            <p:cNvSpPr>
              <a:spLocks noChangeShapeType="1"/>
            </p:cNvSpPr>
            <p:nvPr/>
          </p:nvSpPr>
          <p:spPr bwMode="auto">
            <a:xfrm>
              <a:off x="3170" y="2186"/>
              <a:ext cx="192"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51231" name="Line 87"/>
          <p:cNvSpPr>
            <a:spLocks noChangeShapeType="1"/>
          </p:cNvSpPr>
          <p:nvPr/>
        </p:nvSpPr>
        <p:spPr bwMode="auto">
          <a:xfrm>
            <a:off x="4213225" y="2449513"/>
            <a:ext cx="0" cy="3683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2" name="Line 88"/>
          <p:cNvSpPr>
            <a:spLocks noChangeShapeType="1"/>
          </p:cNvSpPr>
          <p:nvPr/>
        </p:nvSpPr>
        <p:spPr bwMode="auto">
          <a:xfrm>
            <a:off x="3559175" y="3025775"/>
            <a:ext cx="690563"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3" name="Line 89"/>
          <p:cNvSpPr>
            <a:spLocks noChangeShapeType="1"/>
          </p:cNvSpPr>
          <p:nvPr/>
        </p:nvSpPr>
        <p:spPr bwMode="auto">
          <a:xfrm flipH="1">
            <a:off x="4800600" y="2298700"/>
            <a:ext cx="14288" cy="2476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4" name="Line 90"/>
          <p:cNvSpPr>
            <a:spLocks noChangeShapeType="1"/>
          </p:cNvSpPr>
          <p:nvPr/>
        </p:nvSpPr>
        <p:spPr bwMode="auto">
          <a:xfrm>
            <a:off x="4805363" y="2570163"/>
            <a:ext cx="6223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5" name="Line 91"/>
          <p:cNvSpPr>
            <a:spLocks noChangeShapeType="1"/>
          </p:cNvSpPr>
          <p:nvPr/>
        </p:nvSpPr>
        <p:spPr bwMode="auto">
          <a:xfrm>
            <a:off x="5424488" y="2574925"/>
            <a:ext cx="0" cy="3444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6" name="Line 92"/>
          <p:cNvSpPr>
            <a:spLocks noChangeShapeType="1"/>
          </p:cNvSpPr>
          <p:nvPr/>
        </p:nvSpPr>
        <p:spPr bwMode="auto">
          <a:xfrm flipV="1">
            <a:off x="2392363" y="2079625"/>
            <a:ext cx="2408237" cy="142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7" name="Line 93"/>
          <p:cNvSpPr>
            <a:spLocks noChangeShapeType="1"/>
          </p:cNvSpPr>
          <p:nvPr/>
        </p:nvSpPr>
        <p:spPr bwMode="auto">
          <a:xfrm>
            <a:off x="5414963" y="2925763"/>
            <a:ext cx="12827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8" name="Line 94"/>
          <p:cNvSpPr>
            <a:spLocks noChangeShapeType="1"/>
          </p:cNvSpPr>
          <p:nvPr/>
        </p:nvSpPr>
        <p:spPr bwMode="auto">
          <a:xfrm>
            <a:off x="2609850" y="2362200"/>
            <a:ext cx="584200" cy="5080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51239" name="Line 95"/>
          <p:cNvSpPr>
            <a:spLocks noChangeShapeType="1"/>
          </p:cNvSpPr>
          <p:nvPr/>
        </p:nvSpPr>
        <p:spPr bwMode="auto">
          <a:xfrm>
            <a:off x="3600450" y="2444750"/>
            <a:ext cx="203200" cy="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51240" name="Line 96"/>
          <p:cNvSpPr>
            <a:spLocks noChangeShapeType="1"/>
          </p:cNvSpPr>
          <p:nvPr/>
        </p:nvSpPr>
        <p:spPr bwMode="auto">
          <a:xfrm>
            <a:off x="4476750" y="2838450"/>
            <a:ext cx="527050" cy="6985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51241" name="Line 97"/>
          <p:cNvSpPr>
            <a:spLocks noChangeShapeType="1"/>
          </p:cNvSpPr>
          <p:nvPr/>
        </p:nvSpPr>
        <p:spPr bwMode="auto">
          <a:xfrm flipV="1">
            <a:off x="5124450" y="2184400"/>
            <a:ext cx="393700" cy="13970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51242" name="Line 98"/>
          <p:cNvSpPr>
            <a:spLocks noChangeShapeType="1"/>
          </p:cNvSpPr>
          <p:nvPr/>
        </p:nvSpPr>
        <p:spPr bwMode="auto">
          <a:xfrm>
            <a:off x="6076950" y="2197100"/>
            <a:ext cx="203200" cy="0"/>
          </a:xfrm>
          <a:prstGeom prst="line">
            <a:avLst/>
          </a:prstGeom>
          <a:noFill/>
          <a:ln w="25400">
            <a:solidFill>
              <a:schemeClr val="accent2"/>
            </a:solidFill>
            <a:round/>
            <a:headEnd/>
            <a:tailEnd/>
          </a:ln>
        </p:spPr>
        <p:txBody>
          <a:bodyPr wrap="none" anchor="ctr">
            <a:prstTxWarp prst="textNoShape">
              <a:avLst/>
            </a:prstTxWarp>
          </a:bodyPr>
          <a:lstStyle/>
          <a:p>
            <a:endParaRPr lang="en-US"/>
          </a:p>
        </p:txBody>
      </p:sp>
      <p:sp>
        <p:nvSpPr>
          <p:cNvPr id="51243" name="Line 99"/>
          <p:cNvSpPr>
            <a:spLocks noChangeShapeType="1"/>
          </p:cNvSpPr>
          <p:nvPr/>
        </p:nvSpPr>
        <p:spPr bwMode="auto">
          <a:xfrm>
            <a:off x="2362200" y="2362200"/>
            <a:ext cx="2286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4" name="Line 100"/>
          <p:cNvSpPr>
            <a:spLocks noChangeShapeType="1"/>
          </p:cNvSpPr>
          <p:nvPr/>
        </p:nvSpPr>
        <p:spPr bwMode="auto">
          <a:xfrm>
            <a:off x="3276600" y="24384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5" name="Line 101"/>
          <p:cNvSpPr>
            <a:spLocks noChangeShapeType="1"/>
          </p:cNvSpPr>
          <p:nvPr/>
        </p:nvSpPr>
        <p:spPr bwMode="auto">
          <a:xfrm>
            <a:off x="3886200" y="24384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6" name="Line 102"/>
          <p:cNvSpPr>
            <a:spLocks noChangeShapeType="1"/>
          </p:cNvSpPr>
          <p:nvPr/>
        </p:nvSpPr>
        <p:spPr bwMode="auto">
          <a:xfrm>
            <a:off x="4267200" y="2819400"/>
            <a:ext cx="2286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7" name="Line 103"/>
          <p:cNvSpPr>
            <a:spLocks noChangeShapeType="1"/>
          </p:cNvSpPr>
          <p:nvPr/>
        </p:nvSpPr>
        <p:spPr bwMode="auto">
          <a:xfrm>
            <a:off x="5105400" y="28956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8" name="Line 104"/>
          <p:cNvSpPr>
            <a:spLocks noChangeShapeType="1"/>
          </p:cNvSpPr>
          <p:nvPr/>
        </p:nvSpPr>
        <p:spPr bwMode="auto">
          <a:xfrm>
            <a:off x="4800600" y="2590800"/>
            <a:ext cx="6096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49" name="Line 105"/>
          <p:cNvSpPr>
            <a:spLocks noChangeShapeType="1"/>
          </p:cNvSpPr>
          <p:nvPr/>
        </p:nvSpPr>
        <p:spPr bwMode="auto">
          <a:xfrm>
            <a:off x="4800600" y="22860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0" name="Line 106"/>
          <p:cNvSpPr>
            <a:spLocks noChangeShapeType="1"/>
          </p:cNvSpPr>
          <p:nvPr/>
        </p:nvSpPr>
        <p:spPr bwMode="auto">
          <a:xfrm>
            <a:off x="5638800" y="22098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1" name="Line 107"/>
          <p:cNvSpPr>
            <a:spLocks noChangeShapeType="1"/>
          </p:cNvSpPr>
          <p:nvPr/>
        </p:nvSpPr>
        <p:spPr bwMode="auto">
          <a:xfrm>
            <a:off x="6400800" y="22098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2" name="Line 108"/>
          <p:cNvSpPr>
            <a:spLocks noChangeShapeType="1"/>
          </p:cNvSpPr>
          <p:nvPr/>
        </p:nvSpPr>
        <p:spPr bwMode="auto">
          <a:xfrm>
            <a:off x="6705600" y="21336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3" name="Line 109"/>
          <p:cNvSpPr>
            <a:spLocks noChangeShapeType="1"/>
          </p:cNvSpPr>
          <p:nvPr/>
        </p:nvSpPr>
        <p:spPr bwMode="auto">
          <a:xfrm rot="5400000">
            <a:off x="4648200" y="24384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4" name="Line 110"/>
          <p:cNvSpPr>
            <a:spLocks noChangeShapeType="1"/>
          </p:cNvSpPr>
          <p:nvPr/>
        </p:nvSpPr>
        <p:spPr bwMode="auto">
          <a:xfrm rot="5400000">
            <a:off x="5257800" y="2743200"/>
            <a:ext cx="3048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5" name="Line 111"/>
          <p:cNvSpPr>
            <a:spLocks noChangeShapeType="1"/>
          </p:cNvSpPr>
          <p:nvPr/>
        </p:nvSpPr>
        <p:spPr bwMode="auto">
          <a:xfrm rot="5400000">
            <a:off x="4076700" y="2628900"/>
            <a:ext cx="381000" cy="0"/>
          </a:xfrm>
          <a:prstGeom prst="line">
            <a:avLst/>
          </a:prstGeom>
          <a:noFill/>
          <a:ln w="28575">
            <a:solidFill>
              <a:schemeClr val="accent2"/>
            </a:solidFill>
            <a:round/>
            <a:headEnd/>
            <a:tailEnd/>
          </a:ln>
        </p:spPr>
        <p:txBody>
          <a:bodyPr wrap="none" anchor="ctr">
            <a:prstTxWarp prst="textNoShape">
              <a:avLst/>
            </a:prstTxWarp>
          </a:bodyPr>
          <a:lstStyle/>
          <a:p>
            <a:endParaRPr lang="en-US"/>
          </a:p>
        </p:txBody>
      </p:sp>
      <p:sp>
        <p:nvSpPr>
          <p:cNvPr id="51256" name="Line 112"/>
          <p:cNvSpPr>
            <a:spLocks noChangeShapeType="1"/>
          </p:cNvSpPr>
          <p:nvPr/>
        </p:nvSpPr>
        <p:spPr bwMode="auto">
          <a:xfrm flipV="1">
            <a:off x="1676400" y="31813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57" name="Line 113"/>
          <p:cNvSpPr>
            <a:spLocks noChangeShapeType="1"/>
          </p:cNvSpPr>
          <p:nvPr/>
        </p:nvSpPr>
        <p:spPr bwMode="auto">
          <a:xfrm>
            <a:off x="1752600" y="31813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58" name="Line 114"/>
          <p:cNvSpPr>
            <a:spLocks noChangeShapeType="1"/>
          </p:cNvSpPr>
          <p:nvPr/>
        </p:nvSpPr>
        <p:spPr bwMode="auto">
          <a:xfrm>
            <a:off x="7315200" y="3314700"/>
            <a:ext cx="0" cy="2159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59" name="Line 115"/>
          <p:cNvSpPr>
            <a:spLocks noChangeShapeType="1"/>
          </p:cNvSpPr>
          <p:nvPr/>
        </p:nvSpPr>
        <p:spPr bwMode="auto">
          <a:xfrm flipV="1">
            <a:off x="7239000" y="31686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0" name="Line 116"/>
          <p:cNvSpPr>
            <a:spLocks noChangeShapeType="1"/>
          </p:cNvSpPr>
          <p:nvPr/>
        </p:nvSpPr>
        <p:spPr bwMode="auto">
          <a:xfrm>
            <a:off x="7315200" y="3168650"/>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418164394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5"/>
          <p:cNvPicPr>
            <a:picLocks noChangeAspect="1" noChangeArrowheads="1"/>
          </p:cNvPicPr>
          <p:nvPr/>
        </p:nvPicPr>
        <p:blipFill>
          <a:blip r:embed="rId4"/>
          <a:srcRect/>
          <a:stretch>
            <a:fillRect/>
          </a:stretch>
        </p:blipFill>
        <p:spPr bwMode="auto">
          <a:xfrm>
            <a:off x="8120266" y="2214862"/>
            <a:ext cx="1023734" cy="709634"/>
          </a:xfrm>
          <a:prstGeom prst="rect">
            <a:avLst/>
          </a:prstGeom>
          <a:noFill/>
          <a:ln w="9525">
            <a:noFill/>
            <a:miter lim="800000"/>
            <a:headEnd/>
            <a:tailEnd/>
          </a:ln>
          <a:effectLst/>
        </p:spPr>
      </p:pic>
      <p:sp>
        <p:nvSpPr>
          <p:cNvPr id="43" name="Content Placeholder 42"/>
          <p:cNvSpPr>
            <a:spLocks noGrp="1"/>
          </p:cNvSpPr>
          <p:nvPr>
            <p:ph sz="half" idx="1"/>
          </p:nvPr>
        </p:nvSpPr>
        <p:spPr>
          <a:xfrm>
            <a:off x="0" y="1387066"/>
            <a:ext cx="3421902" cy="5237820"/>
          </a:xfrm>
        </p:spPr>
        <p:txBody>
          <a:bodyPr>
            <a:noAutofit/>
          </a:bodyPr>
          <a:lstStyle/>
          <a:p>
            <a:pPr>
              <a:lnSpc>
                <a:spcPct val="90000"/>
              </a:lnSpc>
            </a:pPr>
            <a:r>
              <a:rPr lang="en-US" sz="2400" dirty="0" smtClean="0"/>
              <a:t>Parallel Requests</a:t>
            </a:r>
          </a:p>
          <a:p>
            <a:pPr lvl="1">
              <a:lnSpc>
                <a:spcPct val="90000"/>
              </a:lnSpc>
              <a:buNone/>
            </a:pPr>
            <a:r>
              <a:rPr lang="en-US" sz="1800" dirty="0" smtClean="0"/>
              <a:t>Assigned to computer</a:t>
            </a:r>
          </a:p>
          <a:p>
            <a:pPr lvl="1">
              <a:lnSpc>
                <a:spcPct val="90000"/>
              </a:lnSpc>
              <a:buNone/>
            </a:pPr>
            <a:r>
              <a:rPr lang="en-US" sz="1800" dirty="0" smtClean="0"/>
              <a:t>e.g., Search “Katz”</a:t>
            </a:r>
          </a:p>
          <a:p>
            <a:pPr>
              <a:lnSpc>
                <a:spcPct val="90000"/>
              </a:lnSpc>
            </a:pPr>
            <a:r>
              <a:rPr lang="en-US" sz="2400" dirty="0" smtClean="0"/>
              <a:t>Parallel Threads</a:t>
            </a:r>
          </a:p>
          <a:p>
            <a:pPr lvl="1">
              <a:lnSpc>
                <a:spcPct val="90000"/>
              </a:lnSpc>
              <a:buNone/>
            </a:pPr>
            <a:r>
              <a:rPr lang="en-US" sz="1800" dirty="0" smtClean="0"/>
              <a:t>Assigned to core</a:t>
            </a:r>
          </a:p>
          <a:p>
            <a:pPr lvl="1">
              <a:lnSpc>
                <a:spcPct val="90000"/>
              </a:lnSpc>
              <a:buNone/>
            </a:pPr>
            <a:r>
              <a:rPr lang="en-US" sz="1800" dirty="0" smtClean="0"/>
              <a:t>e.g., Lookup, Ads</a:t>
            </a:r>
          </a:p>
          <a:p>
            <a:pPr>
              <a:lnSpc>
                <a:spcPct val="90000"/>
              </a:lnSpc>
            </a:pPr>
            <a:r>
              <a:rPr lang="en-US" sz="2400" dirty="0" smtClean="0"/>
              <a:t>Parallel Instructions</a:t>
            </a:r>
          </a:p>
          <a:p>
            <a:pPr lvl="1">
              <a:lnSpc>
                <a:spcPct val="90000"/>
              </a:lnSpc>
              <a:buNone/>
            </a:pPr>
            <a:r>
              <a:rPr lang="en-US" sz="1800" dirty="0" smtClean="0"/>
              <a:t>&gt;1 instruction @ one time</a:t>
            </a:r>
          </a:p>
          <a:p>
            <a:pPr lvl="1">
              <a:lnSpc>
                <a:spcPct val="90000"/>
              </a:lnSpc>
              <a:buNone/>
            </a:pPr>
            <a:r>
              <a:rPr lang="en-US" sz="1800" dirty="0" smtClean="0"/>
              <a:t>e.g., 5 pipelined instructions</a:t>
            </a:r>
          </a:p>
          <a:p>
            <a:pPr>
              <a:lnSpc>
                <a:spcPct val="90000"/>
              </a:lnSpc>
            </a:pPr>
            <a:r>
              <a:rPr lang="en-US" sz="2400" dirty="0" smtClean="0"/>
              <a:t>Parallel Data</a:t>
            </a:r>
          </a:p>
          <a:p>
            <a:pPr lvl="1">
              <a:lnSpc>
                <a:spcPct val="90000"/>
              </a:lnSpc>
              <a:buNone/>
            </a:pPr>
            <a:r>
              <a:rPr lang="en-US" sz="1800" dirty="0" smtClean="0"/>
              <a:t>&gt;1 data item @ one time</a:t>
            </a:r>
          </a:p>
          <a:p>
            <a:pPr lvl="1">
              <a:lnSpc>
                <a:spcPct val="90000"/>
              </a:lnSpc>
              <a:buNone/>
            </a:pPr>
            <a:r>
              <a:rPr lang="en-US" sz="1800" dirty="0" smtClean="0"/>
              <a:t>e.g., Add of 4 pairs of words</a:t>
            </a:r>
          </a:p>
          <a:p>
            <a:pPr>
              <a:lnSpc>
                <a:spcPct val="90000"/>
              </a:lnSpc>
            </a:pPr>
            <a:r>
              <a:rPr lang="en-US" sz="2400" dirty="0" smtClean="0"/>
              <a:t>Hardware descriptions</a:t>
            </a:r>
          </a:p>
          <a:p>
            <a:pPr lvl="1">
              <a:lnSpc>
                <a:spcPct val="90000"/>
              </a:lnSpc>
              <a:buNone/>
            </a:pPr>
            <a:r>
              <a:rPr lang="en-US" sz="1800" dirty="0" smtClean="0"/>
              <a:t>All gates @ one time</a:t>
            </a:r>
          </a:p>
          <a:p>
            <a:pPr>
              <a:lnSpc>
                <a:spcPct val="90000"/>
              </a:lnSpc>
            </a:pPr>
            <a:r>
              <a:rPr lang="en-US" sz="2200" dirty="0" smtClean="0"/>
              <a:t>Programming Languages</a:t>
            </a:r>
          </a:p>
        </p:txBody>
      </p:sp>
      <p:sp>
        <p:nvSpPr>
          <p:cNvPr id="44" name="Date Placeholder 43"/>
          <p:cNvSpPr>
            <a:spLocks noGrp="1"/>
          </p:cNvSpPr>
          <p:nvPr>
            <p:ph type="dt" sz="half" idx="10"/>
          </p:nvPr>
        </p:nvSpPr>
        <p:spPr/>
        <p:txBody>
          <a:bodyPr/>
          <a:lstStyle/>
          <a:p>
            <a:fld id="{262451A9-5A26-ED49-B325-FD29B1EF0A46}" type="datetime1">
              <a:rPr lang="en-US" smtClean="0"/>
              <a:pPr/>
              <a:t>11/5/13</a:t>
            </a:fld>
            <a:endParaRPr lang="en-US"/>
          </a:p>
        </p:txBody>
      </p:sp>
      <p:sp>
        <p:nvSpPr>
          <p:cNvPr id="46" name="Footer Placeholder 45"/>
          <p:cNvSpPr>
            <a:spLocks noGrp="1"/>
          </p:cNvSpPr>
          <p:nvPr>
            <p:ph type="ftr" sz="quarter" idx="11"/>
          </p:nvPr>
        </p:nvSpPr>
        <p:spPr/>
        <p:txBody>
          <a:bodyPr/>
          <a:lstStyle/>
          <a:p>
            <a:r>
              <a:rPr lang="en-US" dirty="0" smtClean="0"/>
              <a:t>Fall 2013 -- Lecture #19</a:t>
            </a:r>
            <a:endParaRPr lang="en-US" dirty="0"/>
          </a:p>
        </p:txBody>
      </p:sp>
      <p:sp>
        <p:nvSpPr>
          <p:cNvPr id="45" name="Slide Number Placeholder 44"/>
          <p:cNvSpPr>
            <a:spLocks noGrp="1"/>
          </p:cNvSpPr>
          <p:nvPr>
            <p:ph type="sldNum" sz="quarter" idx="12"/>
          </p:nvPr>
        </p:nvSpPr>
        <p:spPr/>
        <p:txBody>
          <a:bodyPr/>
          <a:lstStyle/>
          <a:p>
            <a:fld id="{3CC63E4C-4642-794D-A2FD-70F6B81535F5}" type="slidenum">
              <a:rPr lang="en-US" smtClean="0"/>
              <a:pPr/>
              <a:t>2</a:t>
            </a:fld>
            <a:endParaRPr lang="en-US"/>
          </a:p>
        </p:txBody>
      </p:sp>
      <p:sp>
        <p:nvSpPr>
          <p:cNvPr id="97" name="TextBox 96"/>
          <p:cNvSpPr txBox="1"/>
          <p:nvPr/>
        </p:nvSpPr>
        <p:spPr>
          <a:xfrm>
            <a:off x="8170342" y="1665638"/>
            <a:ext cx="787395" cy="544765"/>
          </a:xfrm>
          <a:prstGeom prst="rect">
            <a:avLst/>
          </a:prstGeom>
          <a:noFill/>
        </p:spPr>
        <p:txBody>
          <a:bodyPr wrap="none" rtlCol="0">
            <a:spAutoFit/>
          </a:bodyPr>
          <a:lstStyle/>
          <a:p>
            <a:pPr algn="r">
              <a:lnSpc>
                <a:spcPct val="80000"/>
              </a:lnSpc>
            </a:pPr>
            <a:r>
              <a:rPr lang="en-US" dirty="0" smtClean="0"/>
              <a:t>Smart</a:t>
            </a:r>
            <a:br>
              <a:rPr lang="en-US" dirty="0" smtClean="0"/>
            </a:br>
            <a:r>
              <a:rPr lang="en-US" dirty="0" smtClean="0"/>
              <a:t>Phone</a:t>
            </a:r>
            <a:endParaRPr lang="en-US" dirty="0"/>
          </a:p>
        </p:txBody>
      </p:sp>
      <p:sp>
        <p:nvSpPr>
          <p:cNvPr id="118" name="TextBox 117"/>
          <p:cNvSpPr txBox="1"/>
          <p:nvPr/>
        </p:nvSpPr>
        <p:spPr>
          <a:xfrm>
            <a:off x="3916478" y="1665944"/>
            <a:ext cx="1305493" cy="766364"/>
          </a:xfrm>
          <a:prstGeom prst="rect">
            <a:avLst/>
          </a:prstGeom>
          <a:noFill/>
        </p:spPr>
        <p:txBody>
          <a:bodyPr wrap="square" rtlCol="0">
            <a:spAutoFit/>
          </a:bodyPr>
          <a:lstStyle/>
          <a:p>
            <a:pPr algn="r">
              <a:lnSpc>
                <a:spcPct val="80000"/>
              </a:lnSpc>
            </a:pPr>
            <a:r>
              <a:rPr lang="en-US" dirty="0" smtClean="0"/>
              <a:t>Warehouse Scale Computer</a:t>
            </a:r>
            <a:endParaRPr lang="en-US" dirty="0"/>
          </a:p>
        </p:txBody>
      </p:sp>
      <p:cxnSp>
        <p:nvCxnSpPr>
          <p:cNvPr id="168" name="Straight Connector 167"/>
          <p:cNvCxnSpPr/>
          <p:nvPr/>
        </p:nvCxnSpPr>
        <p:spPr>
          <a:xfrm rot="5400000">
            <a:off x="736707" y="3834054"/>
            <a:ext cx="5250171" cy="1588"/>
          </a:xfrm>
          <a:prstGeom prst="line">
            <a:avLst/>
          </a:prstGeom>
          <a:ln w="152400"/>
        </p:spPr>
        <p:style>
          <a:lnRef idx="2">
            <a:schemeClr val="accent1"/>
          </a:lnRef>
          <a:fillRef idx="0">
            <a:schemeClr val="accent1"/>
          </a:fillRef>
          <a:effectRef idx="1">
            <a:schemeClr val="accent1"/>
          </a:effectRef>
          <a:fontRef idx="minor">
            <a:schemeClr val="tx1"/>
          </a:fontRef>
        </p:style>
      </p:cxnSp>
      <p:sp>
        <p:nvSpPr>
          <p:cNvPr id="169" name="TextBox 168"/>
          <p:cNvSpPr txBox="1"/>
          <p:nvPr/>
        </p:nvSpPr>
        <p:spPr>
          <a:xfrm>
            <a:off x="1869899" y="1062860"/>
            <a:ext cx="3176233" cy="461665"/>
          </a:xfrm>
          <a:prstGeom prst="rect">
            <a:avLst/>
          </a:prstGeom>
          <a:noFill/>
        </p:spPr>
        <p:txBody>
          <a:bodyPr wrap="none" rtlCol="0">
            <a:spAutoFit/>
          </a:bodyPr>
          <a:lstStyle/>
          <a:p>
            <a:r>
              <a:rPr lang="en-US" sz="2400" i="1" dirty="0" smtClean="0"/>
              <a:t>Software        Hardware</a:t>
            </a:r>
            <a:endParaRPr lang="en-US" sz="2400" i="1" dirty="0"/>
          </a:p>
        </p:txBody>
      </p:sp>
      <p:sp>
        <p:nvSpPr>
          <p:cNvPr id="171" name="TextBox 170"/>
          <p:cNvSpPr txBox="1"/>
          <p:nvPr/>
        </p:nvSpPr>
        <p:spPr>
          <a:xfrm>
            <a:off x="2559950" y="2275669"/>
            <a:ext cx="1619354" cy="1205458"/>
          </a:xfrm>
          <a:prstGeom prst="rect">
            <a:avLst/>
          </a:prstGeom>
          <a:solidFill>
            <a:schemeClr val="bg1"/>
          </a:solidFill>
        </p:spPr>
        <p:txBody>
          <a:bodyPr wrap="none" rtlCol="0">
            <a:spAutoFit/>
          </a:bodyPr>
          <a:lstStyle/>
          <a:p>
            <a:pPr algn="ctr">
              <a:lnSpc>
                <a:spcPct val="90000"/>
              </a:lnSpc>
            </a:pPr>
            <a:r>
              <a:rPr lang="en-US" sz="2000" i="1" dirty="0" smtClean="0"/>
              <a:t>Harness</a:t>
            </a:r>
            <a:br>
              <a:rPr lang="en-US" sz="2000" i="1" dirty="0" smtClean="0"/>
            </a:br>
            <a:r>
              <a:rPr lang="en-US" sz="2000" i="1" dirty="0" smtClean="0"/>
              <a:t>Parallelism &amp;</a:t>
            </a:r>
          </a:p>
          <a:p>
            <a:pPr algn="ctr">
              <a:lnSpc>
                <a:spcPct val="90000"/>
              </a:lnSpc>
            </a:pPr>
            <a:r>
              <a:rPr lang="en-US" sz="2000" i="1" dirty="0" smtClean="0"/>
              <a:t>Achieve High</a:t>
            </a:r>
            <a:br>
              <a:rPr lang="en-US" sz="2000" i="1" dirty="0" smtClean="0"/>
            </a:br>
            <a:r>
              <a:rPr lang="en-US" sz="2000" i="1" dirty="0" smtClean="0"/>
              <a:t>Performance</a:t>
            </a:r>
            <a:endParaRPr lang="en-US" sz="2000" i="1" dirty="0"/>
          </a:p>
        </p:txBody>
      </p:sp>
      <p:grpSp>
        <p:nvGrpSpPr>
          <p:cNvPr id="2" name="Group 50"/>
          <p:cNvGrpSpPr/>
          <p:nvPr/>
        </p:nvGrpSpPr>
        <p:grpSpPr>
          <a:xfrm>
            <a:off x="5831288" y="5537200"/>
            <a:ext cx="3360062" cy="1289820"/>
            <a:chOff x="5831288" y="5537200"/>
            <a:chExt cx="3360062" cy="1289820"/>
          </a:xfrm>
        </p:grpSpPr>
        <p:sp>
          <p:nvSpPr>
            <p:cNvPr id="166" name="TextBox 165"/>
            <p:cNvSpPr txBox="1"/>
            <p:nvPr/>
          </p:nvSpPr>
          <p:spPr>
            <a:xfrm>
              <a:off x="7942290" y="5985754"/>
              <a:ext cx="1249060" cy="369332"/>
            </a:xfrm>
            <a:prstGeom prst="rect">
              <a:avLst/>
            </a:prstGeom>
            <a:noFill/>
          </p:spPr>
          <p:txBody>
            <a:bodyPr wrap="none" rtlCol="0">
              <a:spAutoFit/>
            </a:bodyPr>
            <a:lstStyle/>
            <a:p>
              <a:r>
                <a:rPr lang="en-US" dirty="0" smtClean="0"/>
                <a:t>Logic Gates</a:t>
              </a:r>
              <a:endParaRPr lang="en-US" dirty="0"/>
            </a:p>
          </p:txBody>
        </p:sp>
        <p:cxnSp>
          <p:nvCxnSpPr>
            <p:cNvPr id="172" name="Straight Connector 171"/>
            <p:cNvCxnSpPr>
              <a:stCxn id="104" idx="2"/>
              <a:endCxn id="177" idx="3"/>
            </p:cNvCxnSpPr>
            <p:nvPr/>
          </p:nvCxnSpPr>
          <p:spPr>
            <a:xfrm flipH="1">
              <a:off x="7920438" y="5537200"/>
              <a:ext cx="54947" cy="581173"/>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a:stCxn id="104" idx="1"/>
              <a:endCxn id="177" idx="0"/>
            </p:cNvCxnSpPr>
            <p:nvPr/>
          </p:nvCxnSpPr>
          <p:spPr>
            <a:xfrm flipH="1">
              <a:off x="6543773" y="5537200"/>
              <a:ext cx="955786" cy="581173"/>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nvGrpSpPr>
            <p:cNvPr id="3" name="Group 177"/>
            <p:cNvGrpSpPr/>
            <p:nvPr/>
          </p:nvGrpSpPr>
          <p:grpSpPr>
            <a:xfrm>
              <a:off x="5831288" y="6109003"/>
              <a:ext cx="2089150" cy="718017"/>
              <a:chOff x="5831288" y="6139983"/>
              <a:chExt cx="2089150" cy="718017"/>
            </a:xfrm>
          </p:grpSpPr>
          <p:graphicFrame>
            <p:nvGraphicFramePr>
              <p:cNvPr id="93186" name="Object 2"/>
              <p:cNvGraphicFramePr>
                <a:graphicFrameLocks noChangeAspect="1"/>
              </p:cNvGraphicFramePr>
              <p:nvPr/>
            </p:nvGraphicFramePr>
            <p:xfrm>
              <a:off x="6560469" y="6139983"/>
              <a:ext cx="1044389" cy="718017"/>
            </p:xfrm>
            <a:graphic>
              <a:graphicData uri="http://schemas.openxmlformats.org/presentationml/2006/ole">
                <mc:AlternateContent xmlns:mc="http://schemas.openxmlformats.org/markup-compatibility/2006">
                  <mc:Choice xmlns:v="urn:schemas-microsoft-com:vml" Requires="v">
                    <p:oleObj spid="_x0000_s137262" name="Image" r:id="rId5" imgW="3492063" imgH="2400000" progId="">
                      <p:embed/>
                    </p:oleObj>
                  </mc:Choice>
                  <mc:Fallback>
                    <p:oleObj name="Image" r:id="rId5" imgW="3492063" imgH="2400000" progId="">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60469" y="6139983"/>
                            <a:ext cx="1044389" cy="718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pic>
                    </p:oleObj>
                  </mc:Fallback>
                </mc:AlternateContent>
              </a:graphicData>
            </a:graphic>
          </p:graphicFrame>
          <p:sp>
            <p:nvSpPr>
              <p:cNvPr id="177" name="Freeform 176"/>
              <p:cNvSpPr/>
              <p:nvPr/>
            </p:nvSpPr>
            <p:spPr>
              <a:xfrm>
                <a:off x="5831288" y="6149353"/>
                <a:ext cx="2089150" cy="708647"/>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a:t>
                </a:r>
                <a:endParaRPr lang="en-US" dirty="0">
                  <a:solidFill>
                    <a:srgbClr val="000000"/>
                  </a:solidFill>
                </a:endParaRPr>
              </a:p>
            </p:txBody>
          </p:sp>
        </p:grpSp>
      </p:grpSp>
      <p:pic>
        <p:nvPicPr>
          <p:cNvPr id="117" name="Picture 116" descr="cern-racks.jpg"/>
          <p:cNvPicPr>
            <a:picLocks noChangeAspect="1"/>
          </p:cNvPicPr>
          <p:nvPr/>
        </p:nvPicPr>
        <p:blipFill>
          <a:blip r:embed="rId7"/>
          <a:stretch>
            <a:fillRect/>
          </a:stretch>
        </p:blipFill>
        <p:spPr>
          <a:xfrm>
            <a:off x="5173656" y="1334878"/>
            <a:ext cx="2859651" cy="1667628"/>
          </a:xfrm>
          <a:prstGeom prst="rect">
            <a:avLst/>
          </a:prstGeom>
        </p:spPr>
      </p:pic>
      <p:grpSp>
        <p:nvGrpSpPr>
          <p:cNvPr id="4" name="Group 55"/>
          <p:cNvGrpSpPr/>
          <p:nvPr/>
        </p:nvGrpSpPr>
        <p:grpSpPr>
          <a:xfrm>
            <a:off x="3442017" y="2980266"/>
            <a:ext cx="5143176" cy="1625601"/>
            <a:chOff x="3442017" y="2980266"/>
            <a:chExt cx="5143176" cy="1625601"/>
          </a:xfrm>
        </p:grpSpPr>
        <p:grpSp>
          <p:nvGrpSpPr>
            <p:cNvPr id="5" name="Group 53"/>
            <p:cNvGrpSpPr/>
            <p:nvPr/>
          </p:nvGrpSpPr>
          <p:grpSpPr>
            <a:xfrm>
              <a:off x="3442017" y="2980266"/>
              <a:ext cx="5143176" cy="1625601"/>
              <a:chOff x="3442017" y="2980266"/>
              <a:chExt cx="5143176" cy="1625601"/>
            </a:xfrm>
          </p:grpSpPr>
          <p:pic>
            <p:nvPicPr>
              <p:cNvPr id="48" name="Picture 5"/>
              <p:cNvPicPr>
                <a:picLocks noChangeAspect="1"/>
              </p:cNvPicPr>
              <p:nvPr/>
            </p:nvPicPr>
            <p:blipFill>
              <a:blip r:embed="rId8"/>
              <a:srcRect/>
              <a:stretch>
                <a:fillRect/>
              </a:stretch>
            </p:blipFill>
            <p:spPr bwMode="auto">
              <a:xfrm>
                <a:off x="3442017" y="3451864"/>
                <a:ext cx="1792390" cy="856882"/>
              </a:xfrm>
              <a:prstGeom prst="rect">
                <a:avLst/>
              </a:prstGeom>
              <a:noFill/>
              <a:ln w="9525">
                <a:noFill/>
                <a:miter lim="800000"/>
                <a:headEnd/>
                <a:tailEnd/>
              </a:ln>
            </p:spPr>
          </p:pic>
          <p:cxnSp>
            <p:nvCxnSpPr>
              <p:cNvPr id="135" name="Straight Connector 134"/>
              <p:cNvCxnSpPr>
                <a:endCxn id="98" idx="1"/>
              </p:cNvCxnSpPr>
              <p:nvPr/>
            </p:nvCxnSpPr>
            <p:spPr>
              <a:xfrm rot="10800000" flipV="1">
                <a:off x="5432954" y="2980266"/>
                <a:ext cx="1729843" cy="389478"/>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137" name="Straight Connector 136"/>
              <p:cNvCxnSpPr>
                <a:endCxn id="98" idx="0"/>
              </p:cNvCxnSpPr>
              <p:nvPr/>
            </p:nvCxnSpPr>
            <p:spPr>
              <a:xfrm>
                <a:off x="7501460" y="2980267"/>
                <a:ext cx="1083733" cy="389477"/>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grpSp>
            <p:nvGrpSpPr>
              <p:cNvPr id="6" name="Group 144"/>
              <p:cNvGrpSpPr/>
              <p:nvPr/>
            </p:nvGrpSpPr>
            <p:grpSpPr>
              <a:xfrm>
                <a:off x="3894659" y="3369744"/>
                <a:ext cx="4690534" cy="1236123"/>
                <a:chOff x="3539066" y="3369744"/>
                <a:chExt cx="4690534" cy="1236123"/>
              </a:xfrm>
            </p:grpSpPr>
            <p:sp>
              <p:nvSpPr>
                <p:cNvPr id="98" name="Freeform 97"/>
                <p:cNvSpPr/>
                <p:nvPr/>
              </p:nvSpPr>
              <p:spPr>
                <a:xfrm>
                  <a:off x="3539066" y="3369744"/>
                  <a:ext cx="4690534" cy="1236123"/>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Freeform 131"/>
                <p:cNvSpPr/>
                <p:nvPr/>
              </p:nvSpPr>
              <p:spPr>
                <a:xfrm>
                  <a:off x="4758265" y="3454411"/>
                  <a:ext cx="1185333" cy="314727"/>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133" name="Freeform 132"/>
                <p:cNvSpPr/>
                <p:nvPr/>
              </p:nvSpPr>
              <p:spPr>
                <a:xfrm>
                  <a:off x="6790242" y="3454411"/>
                  <a:ext cx="1185333" cy="314727"/>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138" name="Rectangle 137"/>
                <p:cNvSpPr/>
                <p:nvPr/>
              </p:nvSpPr>
              <p:spPr>
                <a:xfrm>
                  <a:off x="6242320" y="3413668"/>
                  <a:ext cx="344039" cy="369332"/>
                </a:xfrm>
                <a:prstGeom prst="rect">
                  <a:avLst/>
                </a:prstGeom>
              </p:spPr>
              <p:txBody>
                <a:bodyPr wrap="none">
                  <a:spAutoFit/>
                </a:bodyPr>
                <a:lstStyle/>
                <a:p>
                  <a:r>
                    <a:rPr lang="en-US" dirty="0" smtClean="0"/>
                    <a:t>…</a:t>
                  </a:r>
                  <a:endParaRPr lang="en-US" dirty="0"/>
                </a:p>
              </p:txBody>
            </p:sp>
            <p:sp>
              <p:nvSpPr>
                <p:cNvPr id="140" name="Freeform 139"/>
                <p:cNvSpPr/>
                <p:nvPr/>
              </p:nvSpPr>
              <p:spPr>
                <a:xfrm>
                  <a:off x="4284134" y="3810000"/>
                  <a:ext cx="3302000" cy="355600"/>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     Memory               (Cache)</a:t>
                  </a:r>
                  <a:endParaRPr lang="en-US" dirty="0">
                    <a:solidFill>
                      <a:srgbClr val="000000"/>
                    </a:solidFill>
                  </a:endParaRPr>
                </a:p>
              </p:txBody>
            </p:sp>
            <p:sp>
              <p:nvSpPr>
                <p:cNvPr id="144" name="Freeform 143"/>
                <p:cNvSpPr/>
                <p:nvPr/>
              </p:nvSpPr>
              <p:spPr>
                <a:xfrm>
                  <a:off x="3826935" y="4199466"/>
                  <a:ext cx="3302000" cy="355600"/>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Input/Output</a:t>
                  </a:r>
                  <a:endParaRPr lang="en-US" dirty="0">
                    <a:solidFill>
                      <a:srgbClr val="000000"/>
                    </a:solidFill>
                  </a:endParaRPr>
                </a:p>
              </p:txBody>
            </p:sp>
          </p:grpSp>
        </p:grpSp>
        <p:sp>
          <p:nvSpPr>
            <p:cNvPr id="55" name="TextBox 54"/>
            <p:cNvSpPr txBox="1"/>
            <p:nvPr/>
          </p:nvSpPr>
          <p:spPr>
            <a:xfrm>
              <a:off x="6760107" y="3049938"/>
              <a:ext cx="1126593" cy="323165"/>
            </a:xfrm>
            <a:prstGeom prst="rect">
              <a:avLst/>
            </a:prstGeom>
            <a:noFill/>
          </p:spPr>
          <p:txBody>
            <a:bodyPr wrap="none" rtlCol="0">
              <a:spAutoFit/>
            </a:bodyPr>
            <a:lstStyle/>
            <a:p>
              <a:pPr algn="r">
                <a:lnSpc>
                  <a:spcPct val="80000"/>
                </a:lnSpc>
              </a:pPr>
              <a:r>
                <a:rPr lang="en-US" dirty="0" smtClean="0"/>
                <a:t>Computer</a:t>
              </a:r>
            </a:p>
          </p:txBody>
        </p:sp>
      </p:grpSp>
      <p:grpSp>
        <p:nvGrpSpPr>
          <p:cNvPr id="7" name="Group 90"/>
          <p:cNvGrpSpPr/>
          <p:nvPr/>
        </p:nvGrpSpPr>
        <p:grpSpPr>
          <a:xfrm>
            <a:off x="3365862" y="3454411"/>
            <a:ext cx="5625738" cy="2622539"/>
            <a:chOff x="3365862" y="3454411"/>
            <a:chExt cx="5625738" cy="2622539"/>
          </a:xfrm>
        </p:grpSpPr>
        <p:sp>
          <p:nvSpPr>
            <p:cNvPr id="151" name="Freeform 150"/>
            <p:cNvSpPr/>
            <p:nvPr/>
          </p:nvSpPr>
          <p:spPr>
            <a:xfrm>
              <a:off x="3971023" y="5625230"/>
              <a:ext cx="3626511" cy="341684"/>
            </a:xfrm>
            <a:custGeom>
              <a:avLst/>
              <a:gdLst>
                <a:gd name="connsiteX0" fmla="*/ 423334 w 3302000"/>
                <a:gd name="connsiteY0" fmla="*/ 0 h 355600"/>
                <a:gd name="connsiteX1" fmla="*/ 3302000 w 3302000"/>
                <a:gd name="connsiteY1" fmla="*/ 0 h 355600"/>
                <a:gd name="connsiteX2" fmla="*/ 2895600 w 3302000"/>
                <a:gd name="connsiteY2" fmla="*/ 355600 h 355600"/>
                <a:gd name="connsiteX3" fmla="*/ 0 w 3302000"/>
                <a:gd name="connsiteY3" fmla="*/ 338666 h 355600"/>
                <a:gd name="connsiteX4" fmla="*/ 423334 w 3302000"/>
                <a:gd name="connsiteY4" fmla="*/ 0 h 35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0" h="355600">
                  <a:moveTo>
                    <a:pt x="423334" y="0"/>
                  </a:moveTo>
                  <a:lnTo>
                    <a:pt x="3302000" y="0"/>
                  </a:lnTo>
                  <a:lnTo>
                    <a:pt x="2895600" y="355600"/>
                  </a:lnTo>
                  <a:lnTo>
                    <a:pt x="0" y="338666"/>
                  </a:lnTo>
                  <a:lnTo>
                    <a:pt x="423334"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Cache Memory</a:t>
              </a:r>
              <a:endParaRPr lang="en-US" dirty="0">
                <a:solidFill>
                  <a:srgbClr val="000000"/>
                </a:solidFill>
              </a:endParaRPr>
            </a:p>
          </p:txBody>
        </p:sp>
        <p:grpSp>
          <p:nvGrpSpPr>
            <p:cNvPr id="8" name="Group 89"/>
            <p:cNvGrpSpPr/>
            <p:nvPr/>
          </p:nvGrpSpPr>
          <p:grpSpPr>
            <a:xfrm>
              <a:off x="3365862" y="3454411"/>
              <a:ext cx="5625738" cy="2622539"/>
              <a:chOff x="3365862" y="3454411"/>
              <a:chExt cx="5625738" cy="2622539"/>
            </a:xfrm>
          </p:grpSpPr>
          <p:grpSp>
            <p:nvGrpSpPr>
              <p:cNvPr id="9" name="Group 48"/>
              <p:cNvGrpSpPr/>
              <p:nvPr/>
            </p:nvGrpSpPr>
            <p:grpSpPr>
              <a:xfrm>
                <a:off x="3365862" y="3454411"/>
                <a:ext cx="5625738" cy="2622539"/>
                <a:chOff x="3365862" y="3454411"/>
                <a:chExt cx="5454288" cy="2850775"/>
              </a:xfrm>
            </p:grpSpPr>
            <p:sp>
              <p:nvSpPr>
                <p:cNvPr id="147" name="Freeform 146"/>
                <p:cNvSpPr/>
                <p:nvPr/>
              </p:nvSpPr>
              <p:spPr>
                <a:xfrm>
                  <a:off x="3365862" y="4775213"/>
                  <a:ext cx="5454288" cy="1529973"/>
                </a:xfrm>
                <a:custGeom>
                  <a:avLst/>
                  <a:gdLst>
                    <a:gd name="connsiteX0" fmla="*/ 3149600 w 3149600"/>
                    <a:gd name="connsiteY0" fmla="*/ 0 h 948267"/>
                    <a:gd name="connsiteX1" fmla="*/ 1032934 w 3149600"/>
                    <a:gd name="connsiteY1" fmla="*/ 0 h 948267"/>
                    <a:gd name="connsiteX2" fmla="*/ 0 w 3149600"/>
                    <a:gd name="connsiteY2" fmla="*/ 948267 h 948267"/>
                    <a:gd name="connsiteX3" fmla="*/ 2252134 w 3149600"/>
                    <a:gd name="connsiteY3" fmla="*/ 948267 h 948267"/>
                    <a:gd name="connsiteX4" fmla="*/ 3149600 w 3149600"/>
                    <a:gd name="connsiteY4" fmla="*/ 0 h 94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9600" h="948267">
                      <a:moveTo>
                        <a:pt x="3149600" y="0"/>
                      </a:moveTo>
                      <a:lnTo>
                        <a:pt x="1032934" y="0"/>
                      </a:lnTo>
                      <a:lnTo>
                        <a:pt x="0" y="948267"/>
                      </a:lnTo>
                      <a:lnTo>
                        <a:pt x="2252134" y="948267"/>
                      </a:lnTo>
                      <a:lnTo>
                        <a:pt x="3149600" y="0"/>
                      </a:lnTo>
                      <a:close/>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6" name="Straight Connector 155"/>
                <p:cNvCxnSpPr>
                  <a:stCxn id="133" idx="1"/>
                  <a:endCxn id="147" idx="1"/>
                </p:cNvCxnSpPr>
                <p:nvPr/>
              </p:nvCxnSpPr>
              <p:spPr>
                <a:xfrm flipH="1">
                  <a:off x="5154635" y="3454411"/>
                  <a:ext cx="2252893" cy="1320802"/>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a:stCxn id="133" idx="0"/>
                  <a:endCxn id="147" idx="0"/>
                </p:cNvCxnSpPr>
                <p:nvPr/>
              </p:nvCxnSpPr>
              <p:spPr>
                <a:xfrm>
                  <a:off x="8179845" y="3454411"/>
                  <a:ext cx="640305" cy="1320802"/>
                </a:xfrm>
                <a:prstGeom prst="line">
                  <a:avLst/>
                </a:prstGeom>
                <a:ln w="25400" cap="flat" cmpd="sng" algn="ctr">
                  <a:solidFill>
                    <a:schemeClr val="accent1"/>
                  </a:solidFill>
                  <a:prstDash val="sys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62" name="TextBox 161"/>
              <p:cNvSpPr txBox="1"/>
              <p:nvPr/>
            </p:nvSpPr>
            <p:spPr>
              <a:xfrm>
                <a:off x="7515253" y="4306692"/>
                <a:ext cx="641304" cy="369332"/>
              </a:xfrm>
              <a:prstGeom prst="rect">
                <a:avLst/>
              </a:prstGeom>
              <a:noFill/>
            </p:spPr>
            <p:txBody>
              <a:bodyPr wrap="square" rtlCol="0">
                <a:spAutoFit/>
              </a:bodyPr>
              <a:lstStyle/>
              <a:p>
                <a:r>
                  <a:rPr lang="en-US" dirty="0" smtClean="0"/>
                  <a:t>Core</a:t>
                </a:r>
                <a:endParaRPr lang="en-US" dirty="0"/>
              </a:p>
            </p:txBody>
          </p:sp>
          <p:sp>
            <p:nvSpPr>
              <p:cNvPr id="163" name="Freeform 162"/>
              <p:cNvSpPr/>
              <p:nvPr/>
            </p:nvSpPr>
            <p:spPr>
              <a:xfrm>
                <a:off x="4108450" y="4718050"/>
                <a:ext cx="2705100" cy="850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Instruction </a:t>
                </a:r>
                <a:r>
                  <a:rPr lang="en-US" dirty="0" err="1" smtClean="0">
                    <a:solidFill>
                      <a:srgbClr val="000000"/>
                    </a:solidFill>
                  </a:rPr>
                  <a:t>Unit(s</a:t>
                </a:r>
                <a:r>
                  <a:rPr lang="en-US" dirty="0" smtClean="0">
                    <a:solidFill>
                      <a:srgbClr val="000000"/>
                    </a:solidFill>
                  </a:rPr>
                  <a:t>)</a:t>
                </a:r>
              </a:p>
              <a:p>
                <a:pPr algn="ctr">
                  <a:lnSpc>
                    <a:spcPct val="90000"/>
                  </a:lnSpc>
                </a:pPr>
                <a:endParaRPr lang="en-US" dirty="0" smtClean="0">
                  <a:solidFill>
                    <a:srgbClr val="000000"/>
                  </a:solidFill>
                </a:endParaRPr>
              </a:p>
              <a:p>
                <a:pPr algn="ctr">
                  <a:lnSpc>
                    <a:spcPct val="90000"/>
                  </a:lnSpc>
                </a:pPr>
                <a:endParaRPr lang="en-US" dirty="0">
                  <a:solidFill>
                    <a:srgbClr val="000000"/>
                  </a:solidFill>
                </a:endParaRPr>
              </a:p>
            </p:txBody>
          </p:sp>
          <p:sp>
            <p:nvSpPr>
              <p:cNvPr id="165" name="Freeform 164"/>
              <p:cNvSpPr/>
              <p:nvPr/>
            </p:nvSpPr>
            <p:spPr>
              <a:xfrm>
                <a:off x="6438900" y="4686300"/>
                <a:ext cx="2362199" cy="48895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r>
                  <a:rPr lang="en-US" dirty="0" smtClean="0">
                    <a:solidFill>
                      <a:srgbClr val="000000"/>
                    </a:solidFill>
                  </a:rPr>
                  <a:t>       Functional</a:t>
                </a:r>
              </a:p>
              <a:p>
                <a:pPr algn="ctr">
                  <a:lnSpc>
                    <a:spcPct val="90000"/>
                  </a:lnSpc>
                </a:pPr>
                <a:r>
                  <a:rPr lang="en-US" dirty="0" err="1" smtClean="0">
                    <a:solidFill>
                      <a:srgbClr val="000000"/>
                    </a:solidFill>
                  </a:rPr>
                  <a:t>Unit(s</a:t>
                </a:r>
                <a:r>
                  <a:rPr lang="en-US" dirty="0" smtClean="0">
                    <a:solidFill>
                      <a:srgbClr val="000000"/>
                    </a:solidFill>
                  </a:rPr>
                  <a:t>)</a:t>
                </a:r>
                <a:endParaRPr lang="en-US" dirty="0">
                  <a:solidFill>
                    <a:srgbClr val="000000"/>
                  </a:solidFill>
                </a:endParaRPr>
              </a:p>
            </p:txBody>
          </p:sp>
        </p:grpSp>
        <p:pic>
          <p:nvPicPr>
            <p:cNvPr id="57" name="Picture 56" descr="600px-Pipeline_5.png"/>
            <p:cNvPicPr>
              <a:picLocks noChangeAspect="1"/>
            </p:cNvPicPr>
            <p:nvPr/>
          </p:nvPicPr>
          <p:blipFill>
            <a:blip r:embed="rId9"/>
            <a:stretch>
              <a:fillRect/>
            </a:stretch>
          </p:blipFill>
          <p:spPr>
            <a:xfrm>
              <a:off x="4875262" y="4921249"/>
              <a:ext cx="908064" cy="654673"/>
            </a:xfrm>
            <a:prstGeom prst="rect">
              <a:avLst/>
            </a:prstGeom>
          </p:spPr>
        </p:pic>
        <p:grpSp>
          <p:nvGrpSpPr>
            <p:cNvPr id="10" name="Group 88"/>
            <p:cNvGrpSpPr/>
            <p:nvPr/>
          </p:nvGrpSpPr>
          <p:grpSpPr>
            <a:xfrm>
              <a:off x="6108909" y="5194300"/>
              <a:ext cx="2127517" cy="361950"/>
              <a:chOff x="6108909" y="5194300"/>
              <a:chExt cx="2127517" cy="361950"/>
            </a:xfrm>
          </p:grpSpPr>
          <p:grpSp>
            <p:nvGrpSpPr>
              <p:cNvPr id="11" name="Group 68"/>
              <p:cNvGrpSpPr/>
              <p:nvPr/>
            </p:nvGrpSpPr>
            <p:grpSpPr>
              <a:xfrm>
                <a:off x="7499559" y="5194300"/>
                <a:ext cx="736867" cy="342900"/>
                <a:chOff x="7499559" y="5194300"/>
                <a:chExt cx="736867" cy="342900"/>
              </a:xfrm>
            </p:grpSpPr>
            <p:sp>
              <p:nvSpPr>
                <p:cNvPr id="114" name="TextBox 113"/>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3</a:t>
                  </a:r>
                  <a:r>
                    <a:rPr lang="en-US" sz="1400" dirty="0" smtClean="0"/>
                    <a:t>+B</a:t>
                  </a:r>
                  <a:r>
                    <a:rPr lang="en-US" sz="1400" baseline="-25000" dirty="0" smtClean="0"/>
                    <a:t>3</a:t>
                  </a:r>
                  <a:endParaRPr lang="en-US" sz="1400" dirty="0"/>
                </a:p>
              </p:txBody>
            </p:sp>
            <p:sp>
              <p:nvSpPr>
                <p:cNvPr id="104" name="Freeform 103"/>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2" name="Group 79"/>
              <p:cNvGrpSpPr/>
              <p:nvPr/>
            </p:nvGrpSpPr>
            <p:grpSpPr>
              <a:xfrm>
                <a:off x="7036009" y="5200650"/>
                <a:ext cx="736867" cy="342900"/>
                <a:chOff x="7499559" y="5194300"/>
                <a:chExt cx="736867" cy="342900"/>
              </a:xfrm>
            </p:grpSpPr>
            <p:sp>
              <p:nvSpPr>
                <p:cNvPr id="81" name="TextBox 80"/>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2</a:t>
                  </a:r>
                  <a:r>
                    <a:rPr lang="en-US" sz="1400" dirty="0" smtClean="0"/>
                    <a:t>+B</a:t>
                  </a:r>
                  <a:r>
                    <a:rPr lang="en-US" sz="1400" baseline="-25000" dirty="0" smtClean="0"/>
                    <a:t>2</a:t>
                  </a:r>
                  <a:endParaRPr lang="en-US" sz="1400" dirty="0"/>
                </a:p>
              </p:txBody>
            </p:sp>
            <p:sp>
              <p:nvSpPr>
                <p:cNvPr id="82" name="Freeform 81"/>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3" name="Group 82"/>
              <p:cNvGrpSpPr/>
              <p:nvPr/>
            </p:nvGrpSpPr>
            <p:grpSpPr>
              <a:xfrm>
                <a:off x="6572459" y="5207000"/>
                <a:ext cx="736867" cy="342900"/>
                <a:chOff x="7499559" y="5194300"/>
                <a:chExt cx="736867" cy="342900"/>
              </a:xfrm>
            </p:grpSpPr>
            <p:sp>
              <p:nvSpPr>
                <p:cNvPr id="84" name="TextBox 83"/>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1</a:t>
                  </a:r>
                  <a:r>
                    <a:rPr lang="en-US" sz="1400" dirty="0" smtClean="0"/>
                    <a:t>+B</a:t>
                  </a:r>
                  <a:r>
                    <a:rPr lang="en-US" sz="1400" baseline="-25000" dirty="0" smtClean="0"/>
                    <a:t>1</a:t>
                  </a:r>
                  <a:endParaRPr lang="en-US" sz="1400" dirty="0"/>
                </a:p>
              </p:txBody>
            </p:sp>
            <p:sp>
              <p:nvSpPr>
                <p:cNvPr id="85" name="Freeform 84"/>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nvGrpSpPr>
              <p:cNvPr id="14" name="Group 85"/>
              <p:cNvGrpSpPr/>
              <p:nvPr/>
            </p:nvGrpSpPr>
            <p:grpSpPr>
              <a:xfrm>
                <a:off x="6108909" y="5213350"/>
                <a:ext cx="736867" cy="342900"/>
                <a:chOff x="7499559" y="5194300"/>
                <a:chExt cx="736867" cy="342900"/>
              </a:xfrm>
            </p:grpSpPr>
            <p:sp>
              <p:nvSpPr>
                <p:cNvPr id="87" name="TextBox 86"/>
                <p:cNvSpPr txBox="1"/>
                <p:nvPr/>
              </p:nvSpPr>
              <p:spPr>
                <a:xfrm>
                  <a:off x="7532797" y="5196494"/>
                  <a:ext cx="703629" cy="307777"/>
                </a:xfrm>
                <a:prstGeom prst="rect">
                  <a:avLst/>
                </a:prstGeom>
                <a:noFill/>
              </p:spPr>
              <p:txBody>
                <a:bodyPr wrap="square" rtlCol="0">
                  <a:spAutoFit/>
                </a:bodyPr>
                <a:lstStyle/>
                <a:p>
                  <a:r>
                    <a:rPr lang="en-US" sz="1400" dirty="0" smtClean="0"/>
                    <a:t>A</a:t>
                  </a:r>
                  <a:r>
                    <a:rPr lang="en-US" sz="1400" baseline="-25000" dirty="0" smtClean="0"/>
                    <a:t>0</a:t>
                  </a:r>
                  <a:r>
                    <a:rPr lang="en-US" sz="1400" dirty="0" smtClean="0"/>
                    <a:t>+B</a:t>
                  </a:r>
                  <a:r>
                    <a:rPr lang="en-US" sz="1400" baseline="-25000" dirty="0" smtClean="0"/>
                    <a:t>0</a:t>
                  </a:r>
                  <a:endParaRPr lang="en-US" sz="1400" dirty="0"/>
                </a:p>
              </p:txBody>
            </p:sp>
            <p:sp>
              <p:nvSpPr>
                <p:cNvPr id="88" name="Freeform 87"/>
                <p:cNvSpPr/>
                <p:nvPr/>
              </p:nvSpPr>
              <p:spPr>
                <a:xfrm>
                  <a:off x="7499559" y="5194300"/>
                  <a:ext cx="666541" cy="342900"/>
                </a:xfrm>
                <a:custGeom>
                  <a:avLst/>
                  <a:gdLst>
                    <a:gd name="connsiteX0" fmla="*/ 749300 w 2197100"/>
                    <a:gd name="connsiteY0" fmla="*/ 0 h 603250"/>
                    <a:gd name="connsiteX1" fmla="*/ 0 w 2197100"/>
                    <a:gd name="connsiteY1" fmla="*/ 603250 h 603250"/>
                    <a:gd name="connsiteX2" fmla="*/ 1568450 w 2197100"/>
                    <a:gd name="connsiteY2" fmla="*/ 603250 h 603250"/>
                    <a:gd name="connsiteX3" fmla="*/ 2197100 w 2197100"/>
                    <a:gd name="connsiteY3" fmla="*/ 0 h 603250"/>
                    <a:gd name="connsiteX4" fmla="*/ 749300 w 2197100"/>
                    <a:gd name="connsiteY4" fmla="*/ 0 h 603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7100" h="603250">
                      <a:moveTo>
                        <a:pt x="749300" y="0"/>
                      </a:moveTo>
                      <a:lnTo>
                        <a:pt x="0" y="603250"/>
                      </a:lnTo>
                      <a:lnTo>
                        <a:pt x="1568450" y="603250"/>
                      </a:lnTo>
                      <a:lnTo>
                        <a:pt x="2197100" y="0"/>
                      </a:lnTo>
                      <a:lnTo>
                        <a:pt x="749300" y="0"/>
                      </a:lnTo>
                      <a:close/>
                    </a:path>
                  </a:pathLst>
                </a:cu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90000"/>
                    </a:lnSpc>
                  </a:pPr>
                  <a:endParaRPr lang="en-US" dirty="0">
                    <a:solidFill>
                      <a:srgbClr val="000000"/>
                    </a:solidFill>
                  </a:endParaRPr>
                </a:p>
              </p:txBody>
            </p:sp>
          </p:grpSp>
        </p:grpSp>
      </p:grpSp>
      <p:grpSp>
        <p:nvGrpSpPr>
          <p:cNvPr id="15" name="Group 91"/>
          <p:cNvGrpSpPr/>
          <p:nvPr/>
        </p:nvGrpSpPr>
        <p:grpSpPr>
          <a:xfrm>
            <a:off x="0" y="5486401"/>
            <a:ext cx="9517119" cy="1371598"/>
            <a:chOff x="0" y="4724401"/>
            <a:chExt cx="9517119" cy="1371598"/>
          </a:xfrm>
        </p:grpSpPr>
        <p:grpSp>
          <p:nvGrpSpPr>
            <p:cNvPr id="16" name="Group 64"/>
            <p:cNvGrpSpPr/>
            <p:nvPr/>
          </p:nvGrpSpPr>
          <p:grpSpPr>
            <a:xfrm>
              <a:off x="5317067" y="4741332"/>
              <a:ext cx="4200052" cy="1354667"/>
              <a:chOff x="1864861" y="2478375"/>
              <a:chExt cx="9231735" cy="982560"/>
            </a:xfrm>
          </p:grpSpPr>
          <p:sp>
            <p:nvSpPr>
              <p:cNvPr id="66" name="Rectangle 65"/>
              <p:cNvSpPr/>
              <p:nvPr/>
            </p:nvSpPr>
            <p:spPr>
              <a:xfrm>
                <a:off x="1864861" y="2846835"/>
                <a:ext cx="8411618" cy="614100"/>
              </a:xfrm>
              <a:prstGeom prst="rect">
                <a:avLst/>
              </a:prstGeom>
              <a:no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TextBox 69"/>
              <p:cNvSpPr txBox="1"/>
              <p:nvPr/>
            </p:nvSpPr>
            <p:spPr>
              <a:xfrm>
                <a:off x="7894428" y="2478375"/>
                <a:ext cx="3202168" cy="267882"/>
              </a:xfrm>
              <a:prstGeom prst="rect">
                <a:avLst/>
              </a:prstGeom>
              <a:noFill/>
            </p:spPr>
            <p:txBody>
              <a:bodyPr wrap="square" rtlCol="0">
                <a:spAutoFit/>
              </a:bodyPr>
              <a:lstStyle/>
              <a:p>
                <a:r>
                  <a:rPr lang="en-US" dirty="0" smtClean="0">
                    <a:solidFill>
                      <a:srgbClr val="FF0000"/>
                    </a:solidFill>
                  </a:rPr>
                  <a:t>Today</a:t>
                </a:r>
                <a:endParaRPr lang="en-US" dirty="0">
                  <a:solidFill>
                    <a:srgbClr val="FF0000"/>
                  </a:solidFill>
                </a:endParaRPr>
              </a:p>
            </p:txBody>
          </p:sp>
        </p:grpSp>
        <p:sp>
          <p:nvSpPr>
            <p:cNvPr id="65" name="Rectangle 64"/>
            <p:cNvSpPr/>
            <p:nvPr/>
          </p:nvSpPr>
          <p:spPr>
            <a:xfrm>
              <a:off x="0" y="4724401"/>
              <a:ext cx="3200400" cy="660399"/>
            </a:xfrm>
            <a:prstGeom prst="rect">
              <a:avLst/>
            </a:prstGeom>
            <a:no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1" name="Title 70"/>
          <p:cNvSpPr>
            <a:spLocks noGrp="1"/>
          </p:cNvSpPr>
          <p:nvPr>
            <p:ph type="title"/>
          </p:nvPr>
        </p:nvSpPr>
        <p:spPr/>
        <p:txBody>
          <a:bodyPr/>
          <a:lstStyle/>
          <a:p>
            <a:r>
              <a:rPr lang="en-US" dirty="0" smtClean="0"/>
              <a:t>You are Here!</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normAutofit fontScale="90000"/>
          </a:bodyPr>
          <a:lstStyle/>
          <a:p>
            <a:pPr>
              <a:lnSpc>
                <a:spcPct val="85000"/>
              </a:lnSpc>
            </a:pPr>
            <a:r>
              <a:rPr lang="en-US" sz="4000" smtClean="0"/>
              <a:t>Register-Register Timing: </a:t>
            </a:r>
            <a:br>
              <a:rPr lang="en-US" sz="4000" smtClean="0"/>
            </a:br>
            <a:r>
              <a:rPr lang="en-US" sz="4000" smtClean="0"/>
              <a:t>One Complete Cycle</a:t>
            </a:r>
          </a:p>
        </p:txBody>
      </p:sp>
      <p:sp>
        <p:nvSpPr>
          <p:cNvPr id="128" name="Date Placeholder 127"/>
          <p:cNvSpPr>
            <a:spLocks noGrp="1"/>
          </p:cNvSpPr>
          <p:nvPr>
            <p:ph type="dt" sz="quarter" idx="10"/>
          </p:nvPr>
        </p:nvSpPr>
        <p:spPr/>
        <p:txBody>
          <a:bodyPr/>
          <a:lstStyle/>
          <a:p>
            <a:pPr>
              <a:defRPr/>
            </a:pPr>
            <a:fld id="{2C2A07C3-BF40-5F4C-8C90-DD9CF6ECBAA4}" type="datetime1">
              <a:rPr lang="en-US" smtClean="0"/>
              <a:pPr>
                <a:defRPr/>
              </a:pPr>
              <a:t>11/5/13</a:t>
            </a:fld>
            <a:endParaRPr lang="en-US"/>
          </a:p>
        </p:txBody>
      </p:sp>
      <p:sp>
        <p:nvSpPr>
          <p:cNvPr id="130" name="Footer Placeholder 129"/>
          <p:cNvSpPr>
            <a:spLocks noGrp="1"/>
          </p:cNvSpPr>
          <p:nvPr>
            <p:ph type="ftr" sz="quarter" idx="11"/>
          </p:nvPr>
        </p:nvSpPr>
        <p:spPr/>
        <p:txBody>
          <a:bodyPr/>
          <a:lstStyle/>
          <a:p>
            <a:pPr>
              <a:defRPr/>
            </a:pPr>
            <a:r>
              <a:rPr lang="en-US" dirty="0" smtClean="0"/>
              <a:t>Fall 2013 -- Lecture #19</a:t>
            </a:r>
            <a:endParaRPr lang="en-US" dirty="0"/>
          </a:p>
        </p:txBody>
      </p:sp>
      <p:sp>
        <p:nvSpPr>
          <p:cNvPr id="129" name="Slide Number Placeholder 128"/>
          <p:cNvSpPr>
            <a:spLocks noGrp="1"/>
          </p:cNvSpPr>
          <p:nvPr>
            <p:ph type="sldNum" sz="quarter" idx="12"/>
          </p:nvPr>
        </p:nvSpPr>
        <p:spPr/>
        <p:txBody>
          <a:bodyPr/>
          <a:lstStyle/>
          <a:p>
            <a:pPr>
              <a:defRPr/>
            </a:pPr>
            <a:fld id="{907CE0CB-D23C-F345-A1E4-5DC69708DD85}" type="slidenum">
              <a:rPr lang="en-US" smtClean="0"/>
              <a:pPr>
                <a:defRPr/>
              </a:pPr>
              <a:t>20</a:t>
            </a:fld>
            <a:endParaRPr lang="en-US"/>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a:latin typeface="+mn-lt"/>
              </a:rPr>
              <a:t>Clk</a:t>
            </a:r>
            <a:endParaRPr lang="en-US" dirty="0">
              <a:latin typeface="+mn-lt"/>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prstTxWarp prst="textNoShape">
              <a:avLst/>
            </a:prstTxWarp>
          </a:bodyPr>
          <a:lstStyle/>
          <a:p>
            <a:pPr>
              <a:defRPr/>
            </a:pPr>
            <a:endParaRPr lang="en-US">
              <a:latin typeface="+mn-lt"/>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prstTxWarp prst="textNoShape">
              <a:avLst/>
            </a:prstTxWarp>
          </a:bodyPr>
          <a:lstStyle/>
          <a:p>
            <a:pPr>
              <a:defRPr/>
            </a:pPr>
            <a:endParaRPr lang="en-US">
              <a:latin typeface="+mn-lt"/>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err="1">
                <a:latin typeface="+mn-lt"/>
              </a:rPr>
              <a:t>Rs</a:t>
            </a:r>
            <a:r>
              <a:rPr lang="en-US" dirty="0">
                <a:latin typeface="+mn-lt"/>
              </a:rPr>
              <a:t>, </a:t>
            </a:r>
            <a:r>
              <a:rPr lang="en-US" dirty="0" err="1">
                <a:latin typeface="+mn-lt"/>
              </a:rPr>
              <a:t>Rt</a:t>
            </a:r>
            <a:r>
              <a:rPr lang="en-US" dirty="0">
                <a:latin typeface="+mn-lt"/>
              </a:rPr>
              <a:t>, Rd,</a:t>
            </a:r>
          </a:p>
          <a:p>
            <a:pPr>
              <a:defRPr/>
            </a:pPr>
            <a:r>
              <a:rPr lang="en-US" dirty="0">
                <a:latin typeface="+mn-lt"/>
              </a:rPr>
              <a:t>Op, </a:t>
            </a:r>
            <a:r>
              <a:rPr lang="en-US" dirty="0" err="1">
                <a:latin typeface="+mn-lt"/>
              </a:rPr>
              <a:t>Func</a:t>
            </a:r>
            <a:endParaRPr lang="en-US" dirty="0">
              <a:latin typeface="+mn-lt"/>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ALUctr</a:t>
            </a: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Old Value</a:t>
            </a:r>
          </a:p>
        </p:txBody>
      </p:sp>
      <p:sp>
        <p:nvSpPr>
          <p:cNvPr id="28727" name="Rectangle 52"/>
          <p:cNvSpPr>
            <a:spLocks noChangeArrowheads="1"/>
          </p:cNvSpPr>
          <p:nvPr/>
        </p:nvSpPr>
        <p:spPr bwMode="auto">
          <a:xfrm>
            <a:off x="4862513" y="2636838"/>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RegWr</a:t>
            </a: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9" name="Arc 84"/>
          <p:cNvSpPr>
            <a:spLocks/>
          </p:cNvSpPr>
          <p:nvPr/>
        </p:nvSpPr>
        <p:spPr bwMode="auto">
          <a:xfrm>
            <a:off x="8229600" y="3360738"/>
            <a:ext cx="222250" cy="1670050"/>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a:latin typeface="+mn-lt"/>
              </a:rPr>
              <a:t>Register Write</a:t>
            </a:r>
          </a:p>
          <a:p>
            <a:pPr algn="ctr">
              <a:defRPr/>
            </a:pPr>
            <a:r>
              <a:rPr lang="en-US" dirty="0">
                <a:latin typeface="+mn-lt"/>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63" name="Rectangle 88"/>
          <p:cNvSpPr>
            <a:spLocks noChangeArrowheads="1"/>
          </p:cNvSpPr>
          <p:nvPr/>
        </p:nvSpPr>
        <p:spPr bwMode="auto">
          <a:xfrm>
            <a:off x="5281613" y="4589463"/>
            <a:ext cx="10398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28766" name="Rectangle 91"/>
          <p:cNvSpPr>
            <a:spLocks noChangeArrowheads="1"/>
          </p:cNvSpPr>
          <p:nvPr/>
        </p:nvSpPr>
        <p:spPr bwMode="auto">
          <a:xfrm>
            <a:off x="2244725" y="4602163"/>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2"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grpSp>
        <p:nvGrpSpPr>
          <p:cNvPr id="141" name="Group 140"/>
          <p:cNvGrpSpPr/>
          <p:nvPr/>
        </p:nvGrpSpPr>
        <p:grpSpPr>
          <a:xfrm>
            <a:off x="1727200" y="1206500"/>
            <a:ext cx="1050610" cy="444500"/>
            <a:chOff x="1727200" y="1206500"/>
            <a:chExt cx="1050610" cy="444500"/>
          </a:xfrm>
        </p:grpSpPr>
        <p:sp>
          <p:nvSpPr>
            <p:cNvPr id="131" name="Rectangle 10"/>
            <p:cNvSpPr>
              <a:spLocks noChangeArrowheads="1"/>
            </p:cNvSpPr>
            <p:nvPr/>
          </p:nvSpPr>
          <p:spPr bwMode="auto">
            <a:xfrm>
              <a:off x="1825625" y="1206500"/>
              <a:ext cx="952185" cy="366767"/>
            </a:xfrm>
            <a:prstGeom prst="rect">
              <a:avLst/>
            </a:prstGeom>
            <a:noFill/>
            <a:ln w="12700">
              <a:noFill/>
              <a:miter lim="800000"/>
              <a:headEnd/>
              <a:tailEnd/>
            </a:ln>
          </p:spPr>
          <p:txBody>
            <a:bodyPr wrap="square" lIns="90488" tIns="44450" rIns="90488" bIns="44450">
              <a:prstTxWarp prst="textNoShape">
                <a:avLst/>
              </a:prstTxWarp>
              <a:spAutoFit/>
            </a:bodyPr>
            <a:lstStyle/>
            <a:p>
              <a:pPr>
                <a:defRPr/>
              </a:pPr>
              <a:r>
                <a:rPr lang="en-US" dirty="0" err="1" smtClean="0">
                  <a:solidFill>
                    <a:srgbClr val="7A9BC7"/>
                  </a:solidFill>
                  <a:latin typeface="+mn-lt"/>
                </a:rPr>
                <a:t>Clk</a:t>
              </a:r>
              <a:r>
                <a:rPr lang="en-US" dirty="0" smtClean="0">
                  <a:solidFill>
                    <a:srgbClr val="7A9BC7"/>
                  </a:solidFill>
                  <a:latin typeface="+mn-lt"/>
                </a:rPr>
                <a:t>-to-Q</a:t>
              </a:r>
              <a:endParaRPr lang="en-US" dirty="0">
                <a:solidFill>
                  <a:srgbClr val="7A9BC7"/>
                </a:solidFill>
                <a:latin typeface="+mn-lt"/>
              </a:endParaRPr>
            </a:p>
          </p:txBody>
        </p:sp>
        <p:cxnSp>
          <p:nvCxnSpPr>
            <p:cNvPr id="135" name="Straight Arrow Connector 134"/>
            <p:cNvCxnSpPr/>
            <p:nvPr/>
          </p:nvCxnSpPr>
          <p:spPr>
            <a:xfrm rot="5400000">
              <a:off x="1720850" y="1479550"/>
              <a:ext cx="177800" cy="165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43" name="Rectangle 10"/>
          <p:cNvSpPr>
            <a:spLocks noChangeArrowheads="1"/>
          </p:cNvSpPr>
          <p:nvPr/>
        </p:nvSpPr>
        <p:spPr bwMode="auto">
          <a:xfrm>
            <a:off x="6654800" y="4648200"/>
            <a:ext cx="1384299" cy="366767"/>
          </a:xfrm>
          <a:prstGeom prst="rect">
            <a:avLst/>
          </a:prstGeom>
          <a:noFill/>
          <a:ln w="12700">
            <a:noFill/>
            <a:miter lim="800000"/>
            <a:headEnd/>
            <a:tailEnd/>
          </a:ln>
        </p:spPr>
        <p:txBody>
          <a:bodyPr wrap="square" lIns="90488" tIns="44450" rIns="90488" bIns="44450">
            <a:prstTxWarp prst="textNoShape">
              <a:avLst/>
            </a:prstTxWarp>
            <a:spAutoFit/>
          </a:bodyPr>
          <a:lstStyle/>
          <a:p>
            <a:pPr>
              <a:defRPr/>
            </a:pPr>
            <a:r>
              <a:rPr lang="en-US" dirty="0" smtClean="0">
                <a:solidFill>
                  <a:srgbClr val="7A9BC7"/>
                </a:solidFill>
                <a:latin typeface="+mn-lt"/>
              </a:rPr>
              <a:t>Setu</a:t>
            </a:r>
            <a:r>
              <a:rPr lang="en-US" dirty="0" smtClean="0">
                <a:solidFill>
                  <a:srgbClr val="7A9BC7"/>
                </a:solidFill>
              </a:rPr>
              <a:t>p Time</a:t>
            </a:r>
            <a:endParaRPr lang="en-US" dirty="0">
              <a:solidFill>
                <a:srgbClr val="7A9BC7"/>
              </a:solidFill>
              <a:latin typeface="+mn-lt"/>
            </a:endParaRPr>
          </a:p>
        </p:txBody>
      </p:sp>
      <p:cxnSp>
        <p:nvCxnSpPr>
          <p:cNvPr id="144" name="Straight Arrow Connector 143"/>
          <p:cNvCxnSpPr/>
          <p:nvPr/>
        </p:nvCxnSpPr>
        <p:spPr>
          <a:xfrm flipV="1">
            <a:off x="7734300" y="4597400"/>
            <a:ext cx="2413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8" name="Rectangle 147"/>
          <p:cNvSpPr/>
          <p:nvPr/>
        </p:nvSpPr>
        <p:spPr>
          <a:xfrm>
            <a:off x="0" y="1917700"/>
            <a:ext cx="9144000" cy="279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p:cNvSpPr/>
          <p:nvPr/>
        </p:nvSpPr>
        <p:spPr>
          <a:xfrm>
            <a:off x="0" y="2197100"/>
            <a:ext cx="9144000" cy="3048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149"/>
          <p:cNvSpPr/>
          <p:nvPr/>
        </p:nvSpPr>
        <p:spPr>
          <a:xfrm>
            <a:off x="0" y="2476500"/>
            <a:ext cx="9144000" cy="2921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Rectangle 150"/>
          <p:cNvSpPr/>
          <p:nvPr/>
        </p:nvSpPr>
        <p:spPr>
          <a:xfrm>
            <a:off x="0" y="2730500"/>
            <a:ext cx="9144000" cy="2921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Rectangle 151"/>
          <p:cNvSpPr/>
          <p:nvPr/>
        </p:nvSpPr>
        <p:spPr>
          <a:xfrm>
            <a:off x="0" y="2984500"/>
            <a:ext cx="9144000" cy="279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Rectangle 152"/>
          <p:cNvSpPr/>
          <p:nvPr/>
        </p:nvSpPr>
        <p:spPr>
          <a:xfrm>
            <a:off x="0" y="3238500"/>
            <a:ext cx="9144000" cy="279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Rectangle 153"/>
          <p:cNvSpPr/>
          <p:nvPr/>
        </p:nvSpPr>
        <p:spPr>
          <a:xfrm>
            <a:off x="0" y="3492500"/>
            <a:ext cx="9144000" cy="279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 name="Rectangle 154"/>
          <p:cNvSpPr/>
          <p:nvPr/>
        </p:nvSpPr>
        <p:spPr>
          <a:xfrm>
            <a:off x="0" y="3746500"/>
            <a:ext cx="9144000" cy="279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 name="Rectangle 155"/>
          <p:cNvSpPr/>
          <p:nvPr/>
        </p:nvSpPr>
        <p:spPr>
          <a:xfrm>
            <a:off x="0" y="4000500"/>
            <a:ext cx="9144000" cy="279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Rectangle 156"/>
          <p:cNvSpPr/>
          <p:nvPr/>
        </p:nvSpPr>
        <p:spPr>
          <a:xfrm>
            <a:off x="0" y="4254500"/>
            <a:ext cx="9144000" cy="279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203355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4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5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5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5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5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5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5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p:txBody>
          <a:bodyPr/>
          <a:lstStyle/>
          <a:p>
            <a:r>
              <a:rPr lang="en-US" dirty="0" smtClean="0"/>
              <a:t>HW #6 Due Sunday, 10 November</a:t>
            </a:r>
          </a:p>
          <a:p>
            <a:r>
              <a:rPr lang="en-US" dirty="0" smtClean="0"/>
              <a:t>Project #4 due Sunday, 17 November</a:t>
            </a:r>
          </a:p>
          <a:p>
            <a:pPr lvl="1"/>
            <a:r>
              <a:rPr lang="en-US" dirty="0" err="1" smtClean="0"/>
              <a:t>Logisim</a:t>
            </a:r>
            <a:r>
              <a:rPr lang="en-US" dirty="0" smtClean="0"/>
              <a:t> labs posted: #10, #11</a:t>
            </a:r>
          </a:p>
          <a:p>
            <a:pPr lvl="1"/>
            <a:r>
              <a:rPr lang="en-US" dirty="0" smtClean="0"/>
              <a:t>You can do all of this at home! </a:t>
            </a:r>
            <a:endParaRPr lang="en-US" dirty="0"/>
          </a:p>
        </p:txBody>
      </p:sp>
      <p:sp>
        <p:nvSpPr>
          <p:cNvPr id="4" name="Date Placeholder 3"/>
          <p:cNvSpPr>
            <a:spLocks noGrp="1"/>
          </p:cNvSpPr>
          <p:nvPr>
            <p:ph type="dt" sz="half" idx="10"/>
          </p:nvPr>
        </p:nvSpPr>
        <p:spPr/>
        <p:txBody>
          <a:bodyPr/>
          <a:lstStyle/>
          <a:p>
            <a:fld id="{68E5AF39-9CD5-A54C-9267-ABEFB3E7F621}" type="datetime1">
              <a:rPr lang="en-US" smtClean="0"/>
              <a:pPr/>
              <a:t>11/5/13</a:t>
            </a:fld>
            <a:endParaRPr lang="en-US" dirty="0"/>
          </a:p>
        </p:txBody>
      </p:sp>
      <p:sp>
        <p:nvSpPr>
          <p:cNvPr id="5" name="Footer Placeholder 4"/>
          <p:cNvSpPr>
            <a:spLocks noGrp="1"/>
          </p:cNvSpPr>
          <p:nvPr>
            <p:ph type="ftr" sz="quarter" idx="11"/>
          </p:nvPr>
        </p:nvSpPr>
        <p:spPr/>
        <p:txBody>
          <a:bodyPr/>
          <a:lstStyle/>
          <a:p>
            <a:r>
              <a:rPr lang="en-US" dirty="0" smtClean="0"/>
              <a:t>Fall 2013 -- Lecture #19</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21</a:t>
            </a:fld>
            <a:endParaRPr lang="en-US" dirty="0"/>
          </a:p>
        </p:txBody>
      </p:sp>
    </p:spTree>
    <p:extLst>
      <p:ext uri="{BB962C8B-B14F-4D97-AF65-F5344CB8AC3E}">
        <p14:creationId xmlns:p14="http://schemas.microsoft.com/office/powerpoint/2010/main" val="105089398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Agenda</a:t>
            </a:r>
          </a:p>
        </p:txBody>
      </p:sp>
      <p:sp>
        <p:nvSpPr>
          <p:cNvPr id="19459" name="Content Placeholder 2"/>
          <p:cNvSpPr>
            <a:spLocks noGrp="1"/>
          </p:cNvSpPr>
          <p:nvPr>
            <p:ph idx="1"/>
          </p:nvPr>
        </p:nvSpPr>
        <p:spPr/>
        <p:txBody>
          <a:bodyPr>
            <a:normAutofit/>
          </a:bodyPr>
          <a:lstStyle/>
          <a:p>
            <a:r>
              <a:rPr lang="en-US" dirty="0" smtClean="0">
                <a:solidFill>
                  <a:srgbClr val="A6A6A6"/>
                </a:solidFill>
              </a:rPr>
              <a:t>MIPS</a:t>
            </a:r>
            <a:r>
              <a:rPr lang="en-US" dirty="0">
                <a:solidFill>
                  <a:srgbClr val="A6A6A6"/>
                </a:solidFill>
              </a:rPr>
              <a:t>-lite </a:t>
            </a:r>
            <a:r>
              <a:rPr lang="en-US" dirty="0" err="1">
                <a:solidFill>
                  <a:srgbClr val="A6A6A6"/>
                </a:solidFill>
              </a:rPr>
              <a:t>Datapath</a:t>
            </a:r>
            <a:endParaRPr lang="en-US" dirty="0">
              <a:solidFill>
                <a:srgbClr val="A6A6A6"/>
              </a:solidFill>
            </a:endParaRPr>
          </a:p>
          <a:p>
            <a:r>
              <a:rPr lang="en-US" dirty="0" smtClean="0">
                <a:solidFill>
                  <a:srgbClr val="A6A6A6"/>
                </a:solidFill>
              </a:rPr>
              <a:t>CPU </a:t>
            </a:r>
            <a:r>
              <a:rPr lang="en-US" dirty="0">
                <a:solidFill>
                  <a:srgbClr val="A6A6A6"/>
                </a:solidFill>
              </a:rPr>
              <a:t>Timing</a:t>
            </a:r>
          </a:p>
          <a:p>
            <a:r>
              <a:rPr lang="en-US" dirty="0"/>
              <a:t>MIPS-lite </a:t>
            </a:r>
            <a:r>
              <a:rPr lang="en-US" dirty="0" smtClean="0"/>
              <a:t>Control</a:t>
            </a:r>
          </a:p>
          <a:p>
            <a:r>
              <a:rPr lang="en-US" dirty="0" smtClean="0">
                <a:solidFill>
                  <a:srgbClr val="A6A6A6"/>
                </a:solidFill>
              </a:rPr>
              <a:t>And, in Conclusion, …</a:t>
            </a:r>
          </a:p>
          <a:p>
            <a:pPr eaLnBrk="1" hangingPunct="1"/>
            <a:endParaRPr lang="en-US" dirty="0" smtClean="0"/>
          </a:p>
        </p:txBody>
      </p:sp>
      <p:sp>
        <p:nvSpPr>
          <p:cNvPr id="7" name="Date Placeholder 6"/>
          <p:cNvSpPr>
            <a:spLocks noGrp="1"/>
          </p:cNvSpPr>
          <p:nvPr>
            <p:ph type="dt" sz="quarter" idx="10"/>
          </p:nvPr>
        </p:nvSpPr>
        <p:spPr/>
        <p:txBody>
          <a:bodyPr/>
          <a:lstStyle/>
          <a:p>
            <a:pPr>
              <a:defRPr/>
            </a:pPr>
            <a:fld id="{A50B2C46-5AD7-FE4F-8A59-D0FE4920D08E}" type="datetime1">
              <a:rPr lang="en-US" smtClean="0"/>
              <a:pPr>
                <a:defRPr/>
              </a:pPr>
              <a:t>11/5/13</a:t>
            </a:fld>
            <a:endParaRPr lang="en-US"/>
          </a:p>
        </p:txBody>
      </p:sp>
      <p:sp>
        <p:nvSpPr>
          <p:cNvPr id="8" name="Slide Number Placeholder 7"/>
          <p:cNvSpPr>
            <a:spLocks noGrp="1"/>
          </p:cNvSpPr>
          <p:nvPr>
            <p:ph type="sldNum" sz="quarter" idx="12"/>
          </p:nvPr>
        </p:nvSpPr>
        <p:spPr/>
        <p:txBody>
          <a:bodyPr/>
          <a:lstStyle/>
          <a:p>
            <a:pPr>
              <a:defRPr/>
            </a:pPr>
            <a:fld id="{DE96CE77-EE0D-234F-A875-A91A105112B0}" type="slidenum">
              <a:rPr lang="en-US"/>
              <a:pPr>
                <a:defRPr/>
              </a:pPr>
              <a:t>22</a:t>
            </a:fld>
            <a:endParaRPr lang="en-US"/>
          </a:p>
        </p:txBody>
      </p:sp>
      <p:sp>
        <p:nvSpPr>
          <p:cNvPr id="9" name="Footer Placeholder 8"/>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321578719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normAutofit fontScale="90000"/>
          </a:bodyPr>
          <a:lstStyle/>
          <a:p>
            <a:pPr>
              <a:lnSpc>
                <a:spcPct val="85000"/>
              </a:lnSpc>
            </a:pPr>
            <a:r>
              <a:rPr lang="en-US" sz="4000" smtClean="0"/>
              <a:t>Register-Register Timing: </a:t>
            </a:r>
            <a:br>
              <a:rPr lang="en-US" sz="4000" smtClean="0"/>
            </a:br>
            <a:r>
              <a:rPr lang="en-US" sz="4000" smtClean="0"/>
              <a:t>One Complete Cycle</a:t>
            </a:r>
          </a:p>
        </p:txBody>
      </p:sp>
      <p:sp>
        <p:nvSpPr>
          <p:cNvPr id="128" name="Date Placeholder 127"/>
          <p:cNvSpPr>
            <a:spLocks noGrp="1"/>
          </p:cNvSpPr>
          <p:nvPr>
            <p:ph type="dt" sz="quarter" idx="10"/>
          </p:nvPr>
        </p:nvSpPr>
        <p:spPr/>
        <p:txBody>
          <a:bodyPr/>
          <a:lstStyle/>
          <a:p>
            <a:pPr>
              <a:defRPr/>
            </a:pPr>
            <a:fld id="{2C2A07C3-BF40-5F4C-8C90-DD9CF6ECBAA4}" type="datetime1">
              <a:rPr lang="en-US" smtClean="0"/>
              <a:pPr>
                <a:defRPr/>
              </a:pPr>
              <a:t>11/5/13</a:t>
            </a:fld>
            <a:endParaRPr lang="en-US"/>
          </a:p>
        </p:txBody>
      </p:sp>
      <p:sp>
        <p:nvSpPr>
          <p:cNvPr id="130" name="Footer Placeholder 129"/>
          <p:cNvSpPr>
            <a:spLocks noGrp="1"/>
          </p:cNvSpPr>
          <p:nvPr>
            <p:ph type="ftr" sz="quarter" idx="11"/>
          </p:nvPr>
        </p:nvSpPr>
        <p:spPr/>
        <p:txBody>
          <a:bodyPr/>
          <a:lstStyle/>
          <a:p>
            <a:pPr>
              <a:defRPr/>
            </a:pPr>
            <a:r>
              <a:rPr lang="en-US" dirty="0" smtClean="0"/>
              <a:t>Fall 2013 -- Lecture #19</a:t>
            </a:r>
            <a:endParaRPr lang="en-US" dirty="0"/>
          </a:p>
        </p:txBody>
      </p:sp>
      <p:sp>
        <p:nvSpPr>
          <p:cNvPr id="129" name="Slide Number Placeholder 128"/>
          <p:cNvSpPr>
            <a:spLocks noGrp="1"/>
          </p:cNvSpPr>
          <p:nvPr>
            <p:ph type="sldNum" sz="quarter" idx="12"/>
          </p:nvPr>
        </p:nvSpPr>
        <p:spPr/>
        <p:txBody>
          <a:bodyPr/>
          <a:lstStyle/>
          <a:p>
            <a:pPr>
              <a:defRPr/>
            </a:pPr>
            <a:fld id="{907CE0CB-D23C-F345-A1E4-5DC69708DD85}" type="slidenum">
              <a:rPr lang="en-US" smtClean="0"/>
              <a:pPr>
                <a:defRPr/>
              </a:pPr>
              <a:t>23</a:t>
            </a:fld>
            <a:endParaRPr lang="en-US"/>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a:latin typeface="+mn-lt"/>
              </a:rPr>
              <a:t>Clk</a:t>
            </a:r>
            <a:endParaRPr lang="en-US" dirty="0">
              <a:latin typeface="+mn-lt"/>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prstTxWarp prst="textNoShape">
              <a:avLst/>
            </a:prstTxWarp>
          </a:bodyPr>
          <a:lstStyle/>
          <a:p>
            <a:pPr>
              <a:defRPr/>
            </a:pPr>
            <a:endParaRPr lang="en-US">
              <a:latin typeface="+mn-lt"/>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prstTxWarp prst="textNoShape">
              <a:avLst/>
            </a:prstTxWarp>
          </a:bodyPr>
          <a:lstStyle/>
          <a:p>
            <a:pPr>
              <a:defRPr/>
            </a:pPr>
            <a:endParaRPr lang="en-US">
              <a:latin typeface="+mn-lt"/>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err="1">
                <a:latin typeface="+mn-lt"/>
              </a:rPr>
              <a:t>Rs</a:t>
            </a:r>
            <a:r>
              <a:rPr lang="en-US" dirty="0">
                <a:latin typeface="+mn-lt"/>
              </a:rPr>
              <a:t>, </a:t>
            </a:r>
            <a:r>
              <a:rPr lang="en-US" dirty="0" err="1">
                <a:latin typeface="+mn-lt"/>
              </a:rPr>
              <a:t>Rt</a:t>
            </a:r>
            <a:r>
              <a:rPr lang="en-US" dirty="0">
                <a:latin typeface="+mn-lt"/>
              </a:rPr>
              <a:t>, Rd,</a:t>
            </a:r>
          </a:p>
          <a:p>
            <a:pPr>
              <a:defRPr/>
            </a:pPr>
            <a:r>
              <a:rPr lang="en-US" dirty="0">
                <a:latin typeface="+mn-lt"/>
              </a:rPr>
              <a:t>Op, </a:t>
            </a:r>
            <a:r>
              <a:rPr lang="en-US" dirty="0" err="1">
                <a:latin typeface="+mn-lt"/>
              </a:rPr>
              <a:t>Func</a:t>
            </a:r>
            <a:endParaRPr lang="en-US" dirty="0">
              <a:latin typeface="+mn-lt"/>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ALUctr</a:t>
            </a: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Old Value</a:t>
            </a:r>
          </a:p>
        </p:txBody>
      </p:sp>
      <p:sp>
        <p:nvSpPr>
          <p:cNvPr id="28727" name="Rectangle 52"/>
          <p:cNvSpPr>
            <a:spLocks noChangeArrowheads="1"/>
          </p:cNvSpPr>
          <p:nvPr/>
        </p:nvSpPr>
        <p:spPr bwMode="auto">
          <a:xfrm>
            <a:off x="4862513" y="2636838"/>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RegWr</a:t>
            </a: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Old Value</a:t>
            </a:r>
          </a:p>
        </p:txBody>
      </p:sp>
      <p:sp>
        <p:nvSpPr>
          <p:cNvPr id="28735" name="Rectangle 60"/>
          <p:cNvSpPr>
            <a:spLocks noChangeArrowheads="1"/>
          </p:cNvSpPr>
          <p:nvPr/>
        </p:nvSpPr>
        <p:spPr bwMode="auto">
          <a:xfrm>
            <a:off x="4843273" y="3248607"/>
            <a:ext cx="1385887" cy="363538"/>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prstTxWarp prst="textNoShape">
              <a:avLst/>
            </a:prstTxWarp>
          </a:bodyPr>
          <a:lstStyle/>
          <a:p>
            <a:pPr>
              <a:defRPr/>
            </a:pPr>
            <a:endParaRPr lang="en-US">
              <a:latin typeface="+mn-lt"/>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prstTxWarp prst="textNoShape">
              <a:avLst/>
            </a:prstTxWarp>
          </a:bodyPr>
          <a:lstStyle/>
          <a:p>
            <a:pPr>
              <a:defRPr/>
            </a:pPr>
            <a:endParaRPr lang="en-US">
              <a:latin typeface="+mn-lt"/>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a:latin typeface="+mn-lt"/>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dirty="0">
                <a:latin typeface="+mn-lt"/>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9" name="Arc 84"/>
          <p:cNvSpPr>
            <a:spLocks/>
          </p:cNvSpPr>
          <p:nvPr/>
        </p:nvSpPr>
        <p:spPr bwMode="auto">
          <a:xfrm>
            <a:off x="8229599" y="3360738"/>
            <a:ext cx="152400" cy="1668462"/>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a:latin typeface="+mn-lt"/>
              </a:rPr>
              <a:t>Register Write</a:t>
            </a:r>
          </a:p>
          <a:p>
            <a:pPr algn="ctr">
              <a:defRPr/>
            </a:pPr>
            <a:r>
              <a:rPr lang="en-US" dirty="0">
                <a:latin typeface="+mn-lt"/>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63" name="Rectangle 88"/>
          <p:cNvSpPr>
            <a:spLocks noChangeArrowheads="1"/>
          </p:cNvSpPr>
          <p:nvPr/>
        </p:nvSpPr>
        <p:spPr bwMode="auto">
          <a:xfrm>
            <a:off x="5281613" y="4589463"/>
            <a:ext cx="10398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28766" name="Rectangle 91"/>
          <p:cNvSpPr>
            <a:spLocks noChangeArrowheads="1"/>
          </p:cNvSpPr>
          <p:nvPr/>
        </p:nvSpPr>
        <p:spPr bwMode="auto">
          <a:xfrm>
            <a:off x="2244725" y="4602163"/>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2"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grpSp>
        <p:nvGrpSpPr>
          <p:cNvPr id="3" name="Group 140"/>
          <p:cNvGrpSpPr/>
          <p:nvPr/>
        </p:nvGrpSpPr>
        <p:grpSpPr>
          <a:xfrm>
            <a:off x="1727200" y="1206500"/>
            <a:ext cx="1050610" cy="444500"/>
            <a:chOff x="1727200" y="1206500"/>
            <a:chExt cx="1050610" cy="444500"/>
          </a:xfrm>
        </p:grpSpPr>
        <p:sp>
          <p:nvSpPr>
            <p:cNvPr id="131" name="Rectangle 10"/>
            <p:cNvSpPr>
              <a:spLocks noChangeArrowheads="1"/>
            </p:cNvSpPr>
            <p:nvPr/>
          </p:nvSpPr>
          <p:spPr bwMode="auto">
            <a:xfrm>
              <a:off x="1825625" y="1206500"/>
              <a:ext cx="952185" cy="366767"/>
            </a:xfrm>
            <a:prstGeom prst="rect">
              <a:avLst/>
            </a:prstGeom>
            <a:noFill/>
            <a:ln w="12700">
              <a:noFill/>
              <a:miter lim="800000"/>
              <a:headEnd/>
              <a:tailEnd/>
            </a:ln>
          </p:spPr>
          <p:txBody>
            <a:bodyPr wrap="square" lIns="90488" tIns="44450" rIns="90488" bIns="44450">
              <a:prstTxWarp prst="textNoShape">
                <a:avLst/>
              </a:prstTxWarp>
              <a:spAutoFit/>
            </a:bodyPr>
            <a:lstStyle/>
            <a:p>
              <a:pPr>
                <a:defRPr/>
              </a:pPr>
              <a:r>
                <a:rPr lang="en-US" dirty="0" err="1" smtClean="0">
                  <a:solidFill>
                    <a:srgbClr val="7A9BC7"/>
                  </a:solidFill>
                  <a:latin typeface="+mn-lt"/>
                </a:rPr>
                <a:t>Clk</a:t>
              </a:r>
              <a:r>
                <a:rPr lang="en-US" dirty="0" smtClean="0">
                  <a:solidFill>
                    <a:srgbClr val="7A9BC7"/>
                  </a:solidFill>
                  <a:latin typeface="+mn-lt"/>
                </a:rPr>
                <a:t>-to-Q</a:t>
              </a:r>
              <a:endParaRPr lang="en-US" dirty="0">
                <a:solidFill>
                  <a:srgbClr val="7A9BC7"/>
                </a:solidFill>
                <a:latin typeface="+mn-lt"/>
              </a:endParaRPr>
            </a:p>
          </p:txBody>
        </p:sp>
        <p:cxnSp>
          <p:nvCxnSpPr>
            <p:cNvPr id="135" name="Straight Arrow Connector 134"/>
            <p:cNvCxnSpPr/>
            <p:nvPr/>
          </p:nvCxnSpPr>
          <p:spPr>
            <a:xfrm rot="5400000">
              <a:off x="1720850" y="1479550"/>
              <a:ext cx="177800" cy="165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43" name="Rectangle 10"/>
          <p:cNvSpPr>
            <a:spLocks noChangeArrowheads="1"/>
          </p:cNvSpPr>
          <p:nvPr/>
        </p:nvSpPr>
        <p:spPr bwMode="auto">
          <a:xfrm>
            <a:off x="6654800" y="4648200"/>
            <a:ext cx="1384299" cy="366767"/>
          </a:xfrm>
          <a:prstGeom prst="rect">
            <a:avLst/>
          </a:prstGeom>
          <a:noFill/>
          <a:ln w="12700">
            <a:noFill/>
            <a:miter lim="800000"/>
            <a:headEnd/>
            <a:tailEnd/>
          </a:ln>
        </p:spPr>
        <p:txBody>
          <a:bodyPr wrap="square" lIns="90488" tIns="44450" rIns="90488" bIns="44450">
            <a:prstTxWarp prst="textNoShape">
              <a:avLst/>
            </a:prstTxWarp>
            <a:spAutoFit/>
          </a:bodyPr>
          <a:lstStyle/>
          <a:p>
            <a:pPr>
              <a:defRPr/>
            </a:pPr>
            <a:r>
              <a:rPr lang="en-US" dirty="0" smtClean="0">
                <a:solidFill>
                  <a:srgbClr val="7A9BC7"/>
                </a:solidFill>
                <a:latin typeface="+mn-lt"/>
              </a:rPr>
              <a:t>Setu</a:t>
            </a:r>
            <a:r>
              <a:rPr lang="en-US" dirty="0" smtClean="0">
                <a:solidFill>
                  <a:srgbClr val="7A9BC7"/>
                </a:solidFill>
              </a:rPr>
              <a:t>p Time</a:t>
            </a:r>
            <a:endParaRPr lang="en-US" dirty="0">
              <a:solidFill>
                <a:srgbClr val="7A9BC7"/>
              </a:solidFill>
              <a:latin typeface="+mn-lt"/>
            </a:endParaRPr>
          </a:p>
        </p:txBody>
      </p:sp>
      <p:cxnSp>
        <p:nvCxnSpPr>
          <p:cNvPr id="144" name="Straight Arrow Connector 143"/>
          <p:cNvCxnSpPr/>
          <p:nvPr/>
        </p:nvCxnSpPr>
        <p:spPr>
          <a:xfrm flipV="1">
            <a:off x="7734300" y="4597400"/>
            <a:ext cx="2413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406588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Logical Operations with Immediate</a:t>
            </a:r>
          </a:p>
        </p:txBody>
      </p:sp>
      <p:sp>
        <p:nvSpPr>
          <p:cNvPr id="78" name="Date Placeholder 77"/>
          <p:cNvSpPr>
            <a:spLocks noGrp="1"/>
          </p:cNvSpPr>
          <p:nvPr>
            <p:ph type="dt" sz="quarter" idx="10"/>
          </p:nvPr>
        </p:nvSpPr>
        <p:spPr/>
        <p:txBody>
          <a:bodyPr/>
          <a:lstStyle/>
          <a:p>
            <a:pPr>
              <a:defRPr/>
            </a:pPr>
            <a:fld id="{051E3FDA-EE29-6345-A665-CFB4C385B269}" type="datetime1">
              <a:rPr lang="en-US" smtClean="0"/>
              <a:pPr>
                <a:defRPr/>
              </a:pPr>
              <a:t>11/5/13</a:t>
            </a:fld>
            <a:endParaRPr lang="en-US"/>
          </a:p>
        </p:txBody>
      </p:sp>
      <p:sp>
        <p:nvSpPr>
          <p:cNvPr id="80" name="Footer Placeholder 79"/>
          <p:cNvSpPr>
            <a:spLocks noGrp="1"/>
          </p:cNvSpPr>
          <p:nvPr>
            <p:ph type="ftr" sz="quarter" idx="11"/>
          </p:nvPr>
        </p:nvSpPr>
        <p:spPr/>
        <p:txBody>
          <a:bodyPr/>
          <a:lstStyle/>
          <a:p>
            <a:pPr>
              <a:defRPr/>
            </a:pPr>
            <a:r>
              <a:rPr lang="en-US" dirty="0" smtClean="0"/>
              <a:t>Fall 2013 -- Lecture #19</a:t>
            </a:r>
            <a:endParaRPr lang="en-US" dirty="0"/>
          </a:p>
        </p:txBody>
      </p:sp>
      <p:sp>
        <p:nvSpPr>
          <p:cNvPr id="79" name="Slide Number Placeholder 78"/>
          <p:cNvSpPr>
            <a:spLocks noGrp="1"/>
          </p:cNvSpPr>
          <p:nvPr>
            <p:ph type="sldNum" sz="quarter" idx="12"/>
          </p:nvPr>
        </p:nvSpPr>
        <p:spPr/>
        <p:txBody>
          <a:bodyPr/>
          <a:lstStyle/>
          <a:p>
            <a:pPr>
              <a:defRPr/>
            </a:pPr>
            <a:fld id="{9720E72C-2867-254E-B7BE-6540BBDBB132}" type="slidenum">
              <a:rPr lang="en-US" smtClean="0"/>
              <a:pPr>
                <a:defRPr/>
              </a:pPr>
              <a:t>24</a:t>
            </a:fld>
            <a:endParaRPr lang="en-US"/>
          </a:p>
        </p:txBody>
      </p:sp>
      <p:sp>
        <p:nvSpPr>
          <p:cNvPr id="55302" name="Rectangle 3"/>
          <p:cNvSpPr>
            <a:spLocks noGrp="1" noChangeArrowheads="1"/>
          </p:cNvSpPr>
          <p:nvPr>
            <p:ph type="body" idx="4294967295"/>
          </p:nvPr>
        </p:nvSpPr>
        <p:spPr>
          <a:xfrm>
            <a:off x="952500" y="1505476"/>
            <a:ext cx="8191500" cy="441325"/>
          </a:xfrm>
        </p:spPr>
        <p:txBody>
          <a:bodyPr>
            <a:normAutofit fontScale="85000" lnSpcReduction="20000"/>
          </a:bodyPr>
          <a:lstStyle/>
          <a:p>
            <a:r>
              <a:rPr lang="en-US"/>
              <a:t>R[</a:t>
            </a:r>
            <a:r>
              <a:rPr lang="en-US" u="sng">
                <a:solidFill>
                  <a:schemeClr val="accent1"/>
                </a:solidFill>
              </a:rPr>
              <a:t>rt</a:t>
            </a:r>
            <a:r>
              <a:rPr lang="en-US"/>
              <a:t>] = R[rs] op ZeroExt[imm16] </a:t>
            </a:r>
          </a:p>
        </p:txBody>
      </p:sp>
      <p:sp>
        <p:nvSpPr>
          <p:cNvPr id="30727" name="Rectangle 4"/>
          <p:cNvSpPr>
            <a:spLocks noChangeArrowheads="1"/>
          </p:cNvSpPr>
          <p:nvPr/>
        </p:nvSpPr>
        <p:spPr bwMode="auto">
          <a:xfrm>
            <a:off x="2770188" y="2353201"/>
            <a:ext cx="5713412" cy="2794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2" name="Group 5"/>
          <p:cNvGrpSpPr>
            <a:grpSpLocks/>
          </p:cNvGrpSpPr>
          <p:nvPr/>
        </p:nvGrpSpPr>
        <p:grpSpPr bwMode="auto">
          <a:xfrm>
            <a:off x="2763838" y="2284938"/>
            <a:ext cx="990600" cy="360363"/>
            <a:chOff x="1939" y="813"/>
            <a:chExt cx="624" cy="227"/>
          </a:xfrm>
        </p:grpSpPr>
        <p:sp>
          <p:nvSpPr>
            <p:cNvPr id="30799"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800" name="Rectangle 7"/>
            <p:cNvSpPr>
              <a:spLocks noChangeArrowheads="1"/>
            </p:cNvSpPr>
            <p:nvPr/>
          </p:nvSpPr>
          <p:spPr bwMode="auto">
            <a:xfrm>
              <a:off x="2121" y="813"/>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a:latin typeface="+mn-lt"/>
                </a:rPr>
                <a:t>op</a:t>
              </a:r>
            </a:p>
          </p:txBody>
        </p:sp>
      </p:grpSp>
      <p:grpSp>
        <p:nvGrpSpPr>
          <p:cNvPr id="3" name="Group 8"/>
          <p:cNvGrpSpPr>
            <a:grpSpLocks/>
          </p:cNvGrpSpPr>
          <p:nvPr/>
        </p:nvGrpSpPr>
        <p:grpSpPr bwMode="auto">
          <a:xfrm>
            <a:off x="3767138" y="2296051"/>
            <a:ext cx="920750" cy="349250"/>
            <a:chOff x="2571" y="820"/>
            <a:chExt cx="580" cy="220"/>
          </a:xfrm>
        </p:grpSpPr>
        <p:sp>
          <p:nvSpPr>
            <p:cNvPr id="30797"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98" name="Rectangle 10"/>
            <p:cNvSpPr>
              <a:spLocks noChangeArrowheads="1"/>
            </p:cNvSpPr>
            <p:nvPr/>
          </p:nvSpPr>
          <p:spPr bwMode="auto">
            <a:xfrm>
              <a:off x="2736" y="820"/>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err="1">
                  <a:latin typeface="+mn-lt"/>
                </a:rPr>
                <a:t>rs</a:t>
              </a:r>
              <a:endParaRPr lang="en-US" sz="1600" b="1" dirty="0">
                <a:latin typeface="+mn-lt"/>
              </a:endParaRPr>
            </a:p>
          </p:txBody>
        </p:sp>
      </p:grpSp>
      <p:grpSp>
        <p:nvGrpSpPr>
          <p:cNvPr id="4" name="Group 11"/>
          <p:cNvGrpSpPr>
            <a:grpSpLocks/>
          </p:cNvGrpSpPr>
          <p:nvPr/>
        </p:nvGrpSpPr>
        <p:grpSpPr bwMode="auto">
          <a:xfrm>
            <a:off x="4700588" y="2299226"/>
            <a:ext cx="919162" cy="336550"/>
            <a:chOff x="3159" y="828"/>
            <a:chExt cx="579" cy="212"/>
          </a:xfrm>
        </p:grpSpPr>
        <p:sp>
          <p:nvSpPr>
            <p:cNvPr id="30795"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96" name="Rectangle 13"/>
            <p:cNvSpPr>
              <a:spLocks noChangeArrowheads="1"/>
            </p:cNvSpPr>
            <p:nvPr/>
          </p:nvSpPr>
          <p:spPr bwMode="auto">
            <a:xfrm>
              <a:off x="3323" y="828"/>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err="1">
                  <a:latin typeface="+mn-lt"/>
                </a:rPr>
                <a:t>rt</a:t>
              </a:r>
              <a:endParaRPr lang="en-US" sz="1600" b="1" dirty="0">
                <a:latin typeface="+mn-lt"/>
              </a:endParaRPr>
            </a:p>
          </p:txBody>
        </p:sp>
      </p:grpSp>
      <p:sp>
        <p:nvSpPr>
          <p:cNvPr id="30731" name="Rectangle 14"/>
          <p:cNvSpPr>
            <a:spLocks noChangeArrowheads="1"/>
          </p:cNvSpPr>
          <p:nvPr/>
        </p:nvSpPr>
        <p:spPr bwMode="auto">
          <a:xfrm>
            <a:off x="5632450" y="2346851"/>
            <a:ext cx="28575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32" name="Rectangle 15"/>
          <p:cNvSpPr>
            <a:spLocks noChangeArrowheads="1"/>
          </p:cNvSpPr>
          <p:nvPr/>
        </p:nvSpPr>
        <p:spPr bwMode="auto">
          <a:xfrm>
            <a:off x="6430963" y="2310338"/>
            <a:ext cx="11064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0733" name="Rectangle 16"/>
          <p:cNvSpPr>
            <a:spLocks noChangeArrowheads="1"/>
          </p:cNvSpPr>
          <p:nvPr/>
        </p:nvSpPr>
        <p:spPr bwMode="auto">
          <a:xfrm>
            <a:off x="8334375" y="2035701"/>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0734" name="Rectangle 17"/>
          <p:cNvSpPr>
            <a:spLocks noChangeArrowheads="1"/>
          </p:cNvSpPr>
          <p:nvPr/>
        </p:nvSpPr>
        <p:spPr bwMode="auto">
          <a:xfrm>
            <a:off x="5321300" y="2035701"/>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0735" name="Rectangle 18"/>
          <p:cNvSpPr>
            <a:spLocks noChangeArrowheads="1"/>
          </p:cNvSpPr>
          <p:nvPr/>
        </p:nvSpPr>
        <p:spPr bwMode="auto">
          <a:xfrm>
            <a:off x="4387850" y="2035701"/>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0736" name="Rectangle 19"/>
          <p:cNvSpPr>
            <a:spLocks noChangeArrowheads="1"/>
          </p:cNvSpPr>
          <p:nvPr/>
        </p:nvSpPr>
        <p:spPr bwMode="auto">
          <a:xfrm>
            <a:off x="3454400" y="2035701"/>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0737" name="Rectangle 20"/>
          <p:cNvSpPr>
            <a:spLocks noChangeArrowheads="1"/>
          </p:cNvSpPr>
          <p:nvPr/>
        </p:nvSpPr>
        <p:spPr bwMode="auto">
          <a:xfrm>
            <a:off x="2667000" y="2035701"/>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0738" name="Rectangle 21"/>
          <p:cNvSpPr>
            <a:spLocks noChangeArrowheads="1"/>
          </p:cNvSpPr>
          <p:nvPr/>
        </p:nvSpPr>
        <p:spPr bwMode="auto">
          <a:xfrm>
            <a:off x="3024188" y="2645301"/>
            <a:ext cx="63658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0739" name="Rectangle 22"/>
          <p:cNvSpPr>
            <a:spLocks noChangeArrowheads="1"/>
          </p:cNvSpPr>
          <p:nvPr/>
        </p:nvSpPr>
        <p:spPr bwMode="auto">
          <a:xfrm>
            <a:off x="6683375" y="2645301"/>
            <a:ext cx="741363"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0740" name="Rectangle 23"/>
          <p:cNvSpPr>
            <a:spLocks noChangeArrowheads="1"/>
          </p:cNvSpPr>
          <p:nvPr/>
        </p:nvSpPr>
        <p:spPr bwMode="auto">
          <a:xfrm>
            <a:off x="4889500" y="2645301"/>
            <a:ext cx="63658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0741" name="Rectangle 24"/>
          <p:cNvSpPr>
            <a:spLocks noChangeArrowheads="1"/>
          </p:cNvSpPr>
          <p:nvPr/>
        </p:nvSpPr>
        <p:spPr bwMode="auto">
          <a:xfrm>
            <a:off x="3957638" y="2645301"/>
            <a:ext cx="63658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nvGrpSpPr>
          <p:cNvPr id="5" name="Group 25"/>
          <p:cNvGrpSpPr>
            <a:grpSpLocks/>
          </p:cNvGrpSpPr>
          <p:nvPr/>
        </p:nvGrpSpPr>
        <p:grpSpPr bwMode="auto">
          <a:xfrm>
            <a:off x="2689225" y="2737376"/>
            <a:ext cx="5967413" cy="946150"/>
            <a:chOff x="1886" y="1196"/>
            <a:chExt cx="3759" cy="596"/>
          </a:xfrm>
        </p:grpSpPr>
        <p:sp>
          <p:nvSpPr>
            <p:cNvPr id="30785"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86"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87" name="Rectangle 28"/>
            <p:cNvSpPr>
              <a:spLocks noChangeArrowheads="1"/>
            </p:cNvSpPr>
            <p:nvPr/>
          </p:nvSpPr>
          <p:spPr bwMode="auto">
            <a:xfrm>
              <a:off x="4313" y="1388"/>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0788" name="Rectangle 29"/>
            <p:cNvSpPr>
              <a:spLocks noChangeArrowheads="1"/>
            </p:cNvSpPr>
            <p:nvPr/>
          </p:nvSpPr>
          <p:spPr bwMode="auto">
            <a:xfrm>
              <a:off x="5464" y="11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0789" name="Rectangle 30"/>
            <p:cNvSpPr>
              <a:spLocks noChangeArrowheads="1"/>
            </p:cNvSpPr>
            <p:nvPr/>
          </p:nvSpPr>
          <p:spPr bwMode="auto">
            <a:xfrm>
              <a:off x="356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0790" name="Rectangle 31"/>
            <p:cNvSpPr>
              <a:spLocks noChangeArrowheads="1"/>
            </p:cNvSpPr>
            <p:nvPr/>
          </p:nvSpPr>
          <p:spPr bwMode="auto">
            <a:xfrm>
              <a:off x="374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15</a:t>
              </a:r>
            </a:p>
          </p:txBody>
        </p:sp>
        <p:sp>
          <p:nvSpPr>
            <p:cNvPr id="30791" name="Rectangle 32"/>
            <p:cNvSpPr>
              <a:spLocks noChangeArrowheads="1"/>
            </p:cNvSpPr>
            <p:nvPr/>
          </p:nvSpPr>
          <p:spPr bwMode="auto">
            <a:xfrm>
              <a:off x="188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31</a:t>
              </a:r>
            </a:p>
          </p:txBody>
        </p:sp>
        <p:sp>
          <p:nvSpPr>
            <p:cNvPr id="30792" name="Rectangle 33"/>
            <p:cNvSpPr>
              <a:spLocks noChangeArrowheads="1"/>
            </p:cNvSpPr>
            <p:nvPr/>
          </p:nvSpPr>
          <p:spPr bwMode="auto">
            <a:xfrm>
              <a:off x="4424"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0793" name="Rectangle 34"/>
            <p:cNvSpPr>
              <a:spLocks noChangeArrowheads="1"/>
            </p:cNvSpPr>
            <p:nvPr/>
          </p:nvSpPr>
          <p:spPr bwMode="auto">
            <a:xfrm>
              <a:off x="2670"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0794"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0 0 0 0 0 0 0 0 0 0 0 0 0 0 0 0</a:t>
              </a:r>
            </a:p>
          </p:txBody>
        </p:sp>
      </p:grpSp>
      <p:sp>
        <p:nvSpPr>
          <p:cNvPr id="30743" name="Rectangle 36"/>
          <p:cNvSpPr>
            <a:spLocks noChangeArrowheads="1"/>
          </p:cNvSpPr>
          <p:nvPr/>
        </p:nvSpPr>
        <p:spPr bwMode="auto">
          <a:xfrm>
            <a:off x="5799138" y="5032901"/>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0744" name="Rectangle 37"/>
          <p:cNvSpPr>
            <a:spLocks noChangeArrowheads="1"/>
          </p:cNvSpPr>
          <p:nvPr/>
        </p:nvSpPr>
        <p:spPr bwMode="auto">
          <a:xfrm>
            <a:off x="4987925" y="4258201"/>
            <a:ext cx="1039813"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0745" name="Rectangle 38"/>
          <p:cNvSpPr>
            <a:spLocks noChangeArrowheads="1"/>
          </p:cNvSpPr>
          <p:nvPr/>
        </p:nvSpPr>
        <p:spPr bwMode="auto">
          <a:xfrm>
            <a:off x="2373313" y="5871101"/>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0746" name="Rectangle 39"/>
          <p:cNvSpPr>
            <a:spLocks noChangeArrowheads="1"/>
          </p:cNvSpPr>
          <p:nvPr/>
        </p:nvSpPr>
        <p:spPr bwMode="auto">
          <a:xfrm>
            <a:off x="1828800" y="4966226"/>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30747" name="Rectangle 40"/>
          <p:cNvSpPr>
            <a:spLocks noChangeArrowheads="1"/>
          </p:cNvSpPr>
          <p:nvPr/>
        </p:nvSpPr>
        <p:spPr bwMode="auto">
          <a:xfrm>
            <a:off x="1951038" y="4270901"/>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0748" name="Line 41"/>
          <p:cNvSpPr>
            <a:spLocks noChangeShapeType="1"/>
          </p:cNvSpPr>
          <p:nvPr/>
        </p:nvSpPr>
        <p:spPr bwMode="auto">
          <a:xfrm flipH="1">
            <a:off x="4735513" y="5109101"/>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49" name="Rectangle 42"/>
          <p:cNvSpPr>
            <a:spLocks noChangeArrowheads="1"/>
          </p:cNvSpPr>
          <p:nvPr/>
        </p:nvSpPr>
        <p:spPr bwMode="auto">
          <a:xfrm>
            <a:off x="4656138" y="4804301"/>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0750" name="Rectangle 43"/>
          <p:cNvSpPr>
            <a:spLocks noChangeArrowheads="1"/>
          </p:cNvSpPr>
          <p:nvPr/>
        </p:nvSpPr>
        <p:spPr bwMode="auto">
          <a:xfrm>
            <a:off x="4017963" y="4804301"/>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0751" name="Line 44"/>
          <p:cNvSpPr>
            <a:spLocks noChangeShapeType="1"/>
          </p:cNvSpPr>
          <p:nvPr/>
        </p:nvSpPr>
        <p:spPr bwMode="auto">
          <a:xfrm flipV="1">
            <a:off x="4735513" y="5642501"/>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2" name="Rectangle 45"/>
          <p:cNvSpPr>
            <a:spLocks noChangeArrowheads="1"/>
          </p:cNvSpPr>
          <p:nvPr/>
        </p:nvSpPr>
        <p:spPr bwMode="auto">
          <a:xfrm>
            <a:off x="4579938" y="5766326"/>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0753" name="Rectangle 46"/>
          <p:cNvSpPr>
            <a:spLocks noChangeArrowheads="1"/>
          </p:cNvSpPr>
          <p:nvPr/>
        </p:nvSpPr>
        <p:spPr bwMode="auto">
          <a:xfrm>
            <a:off x="4049713" y="5337701"/>
            <a:ext cx="7032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0754" name="Line 47"/>
          <p:cNvSpPr>
            <a:spLocks noChangeShapeType="1"/>
          </p:cNvSpPr>
          <p:nvPr/>
        </p:nvSpPr>
        <p:spPr bwMode="auto">
          <a:xfrm flipV="1">
            <a:off x="3668713" y="4648726"/>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5" name="Line 48"/>
          <p:cNvSpPr>
            <a:spLocks noChangeShapeType="1"/>
          </p:cNvSpPr>
          <p:nvPr/>
        </p:nvSpPr>
        <p:spPr bwMode="auto">
          <a:xfrm flipV="1">
            <a:off x="2919413" y="4648726"/>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6" name="Rectangle 49"/>
          <p:cNvSpPr>
            <a:spLocks noChangeArrowheads="1"/>
          </p:cNvSpPr>
          <p:nvPr/>
        </p:nvSpPr>
        <p:spPr bwMode="auto">
          <a:xfrm>
            <a:off x="2776538" y="4499501"/>
            <a:ext cx="2873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0757" name="Line 50"/>
          <p:cNvSpPr>
            <a:spLocks noChangeShapeType="1"/>
          </p:cNvSpPr>
          <p:nvPr/>
        </p:nvSpPr>
        <p:spPr bwMode="auto">
          <a:xfrm flipV="1">
            <a:off x="3300413" y="4648726"/>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58" name="Rectangle 51"/>
          <p:cNvSpPr>
            <a:spLocks noChangeArrowheads="1"/>
          </p:cNvSpPr>
          <p:nvPr/>
        </p:nvSpPr>
        <p:spPr bwMode="auto">
          <a:xfrm>
            <a:off x="3135313" y="4499501"/>
            <a:ext cx="2873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0759" name="Rectangle 52"/>
          <p:cNvSpPr>
            <a:spLocks noChangeArrowheads="1"/>
          </p:cNvSpPr>
          <p:nvPr/>
        </p:nvSpPr>
        <p:spPr bwMode="auto">
          <a:xfrm>
            <a:off x="2714625" y="4875738"/>
            <a:ext cx="4397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0760" name="Rectangle 53"/>
          <p:cNvSpPr>
            <a:spLocks noChangeArrowheads="1"/>
          </p:cNvSpPr>
          <p:nvPr/>
        </p:nvSpPr>
        <p:spPr bwMode="auto">
          <a:xfrm>
            <a:off x="3171825" y="48757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0761" name="Rectangle 54"/>
          <p:cNvSpPr>
            <a:spLocks noChangeArrowheads="1"/>
          </p:cNvSpPr>
          <p:nvPr/>
        </p:nvSpPr>
        <p:spPr bwMode="auto">
          <a:xfrm>
            <a:off x="3552825" y="4875738"/>
            <a:ext cx="4175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0762" name="Rectangle 55"/>
          <p:cNvSpPr>
            <a:spLocks noChangeArrowheads="1"/>
          </p:cNvSpPr>
          <p:nvPr/>
        </p:nvSpPr>
        <p:spPr bwMode="auto">
          <a:xfrm>
            <a:off x="2714625" y="5261501"/>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0763" name="Rectangle 56"/>
          <p:cNvSpPr>
            <a:spLocks noChangeArrowheads="1"/>
          </p:cNvSpPr>
          <p:nvPr/>
        </p:nvSpPr>
        <p:spPr bwMode="auto">
          <a:xfrm>
            <a:off x="3135313" y="4270901"/>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30764" name="Rectangle 57"/>
          <p:cNvSpPr>
            <a:spLocks noChangeArrowheads="1"/>
          </p:cNvSpPr>
          <p:nvPr/>
        </p:nvSpPr>
        <p:spPr bwMode="auto">
          <a:xfrm>
            <a:off x="3516313" y="4270901"/>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30765" name="Rectangle 58"/>
          <p:cNvSpPr>
            <a:spLocks noChangeArrowheads="1"/>
          </p:cNvSpPr>
          <p:nvPr/>
        </p:nvSpPr>
        <p:spPr bwMode="auto">
          <a:xfrm>
            <a:off x="2525713" y="4880501"/>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6" name="Group 59"/>
          <p:cNvGrpSpPr>
            <a:grpSpLocks/>
          </p:cNvGrpSpPr>
          <p:nvPr/>
        </p:nvGrpSpPr>
        <p:grpSpPr bwMode="auto">
          <a:xfrm>
            <a:off x="5160963" y="4880501"/>
            <a:ext cx="485775" cy="1143000"/>
            <a:chOff x="4009" y="2304"/>
            <a:chExt cx="306" cy="720"/>
          </a:xfrm>
        </p:grpSpPr>
        <p:sp>
          <p:nvSpPr>
            <p:cNvPr id="30782" name="Rectangle 60"/>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0783" name="Rectangle 61"/>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0784" name="Freeform 6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0767" name="Line 63"/>
          <p:cNvSpPr>
            <a:spLocks noChangeShapeType="1"/>
          </p:cNvSpPr>
          <p:nvPr/>
        </p:nvSpPr>
        <p:spPr bwMode="auto">
          <a:xfrm>
            <a:off x="2678113" y="4651901"/>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68" name="Line 64"/>
          <p:cNvSpPr>
            <a:spLocks noChangeShapeType="1"/>
          </p:cNvSpPr>
          <p:nvPr/>
        </p:nvSpPr>
        <p:spPr bwMode="auto">
          <a:xfrm>
            <a:off x="2982913" y="4575701"/>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69" name="Line 65"/>
          <p:cNvSpPr>
            <a:spLocks noChangeShapeType="1"/>
          </p:cNvSpPr>
          <p:nvPr/>
        </p:nvSpPr>
        <p:spPr bwMode="auto">
          <a:xfrm>
            <a:off x="3363913" y="4575701"/>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0" name="Line 66"/>
          <p:cNvSpPr>
            <a:spLocks noChangeShapeType="1"/>
          </p:cNvSpPr>
          <p:nvPr/>
        </p:nvSpPr>
        <p:spPr bwMode="auto">
          <a:xfrm>
            <a:off x="3744913" y="4575701"/>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1" name="Rectangle 67"/>
          <p:cNvSpPr>
            <a:spLocks noChangeArrowheads="1"/>
          </p:cNvSpPr>
          <p:nvPr/>
        </p:nvSpPr>
        <p:spPr bwMode="auto">
          <a:xfrm>
            <a:off x="3538538" y="4499501"/>
            <a:ext cx="2873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0772" name="Line 68"/>
          <p:cNvSpPr>
            <a:spLocks noChangeShapeType="1"/>
          </p:cNvSpPr>
          <p:nvPr/>
        </p:nvSpPr>
        <p:spPr bwMode="auto">
          <a:xfrm>
            <a:off x="3973513" y="5185301"/>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773" name="Line 69"/>
          <p:cNvSpPr>
            <a:spLocks noChangeShapeType="1"/>
          </p:cNvSpPr>
          <p:nvPr/>
        </p:nvSpPr>
        <p:spPr bwMode="auto">
          <a:xfrm>
            <a:off x="5494338" y="4651901"/>
            <a:ext cx="0" cy="4191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774" name="Line 70"/>
          <p:cNvSpPr>
            <a:spLocks noChangeShapeType="1"/>
          </p:cNvSpPr>
          <p:nvPr/>
        </p:nvSpPr>
        <p:spPr bwMode="auto">
          <a:xfrm>
            <a:off x="3973513" y="5718701"/>
            <a:ext cx="1219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0775" name="Line 71"/>
          <p:cNvSpPr>
            <a:spLocks noChangeShapeType="1"/>
          </p:cNvSpPr>
          <p:nvPr/>
        </p:nvSpPr>
        <p:spPr bwMode="auto">
          <a:xfrm flipH="1">
            <a:off x="2754313" y="5718701"/>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6" name="Line 72"/>
          <p:cNvSpPr>
            <a:spLocks noChangeShapeType="1"/>
          </p:cNvSpPr>
          <p:nvPr/>
        </p:nvSpPr>
        <p:spPr bwMode="auto">
          <a:xfrm>
            <a:off x="2830513" y="5718701"/>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7" name="Line 73"/>
          <p:cNvSpPr>
            <a:spLocks noChangeShapeType="1"/>
          </p:cNvSpPr>
          <p:nvPr/>
        </p:nvSpPr>
        <p:spPr bwMode="auto">
          <a:xfrm>
            <a:off x="2830513" y="5871101"/>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8" name="Line 74"/>
          <p:cNvSpPr>
            <a:spLocks noChangeShapeType="1"/>
          </p:cNvSpPr>
          <p:nvPr/>
        </p:nvSpPr>
        <p:spPr bwMode="auto">
          <a:xfrm flipH="1">
            <a:off x="5875338" y="5337701"/>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0779" name="Rectangle 75"/>
          <p:cNvSpPr>
            <a:spLocks noChangeArrowheads="1"/>
          </p:cNvSpPr>
          <p:nvPr/>
        </p:nvSpPr>
        <p:spPr bwMode="auto">
          <a:xfrm>
            <a:off x="2789238" y="4270901"/>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30780" name="Freeform 76"/>
          <p:cNvSpPr>
            <a:spLocks/>
          </p:cNvSpPr>
          <p:nvPr/>
        </p:nvSpPr>
        <p:spPr bwMode="auto">
          <a:xfrm>
            <a:off x="1992313" y="5337701"/>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607181" name="Text Box 77"/>
          <p:cNvSpPr txBox="1">
            <a:spLocks noChangeArrowheads="1"/>
          </p:cNvSpPr>
          <p:nvPr/>
        </p:nvSpPr>
        <p:spPr bwMode="auto">
          <a:xfrm>
            <a:off x="3657600" y="3581926"/>
            <a:ext cx="4483531" cy="830997"/>
          </a:xfrm>
          <a:prstGeom prst="rect">
            <a:avLst/>
          </a:prstGeom>
          <a:noFill/>
          <a:ln w="12700">
            <a:noFill/>
            <a:miter lim="800000"/>
            <a:headEnd/>
            <a:tailEnd/>
          </a:ln>
        </p:spPr>
        <p:txBody>
          <a:bodyPr wrap="none">
            <a:prstTxWarp prst="textNoShape">
              <a:avLst/>
            </a:prstTxWarp>
            <a:spAutoFit/>
          </a:bodyPr>
          <a:lstStyle/>
          <a:p>
            <a:pPr>
              <a:defRPr/>
            </a:pPr>
            <a:r>
              <a:rPr lang="en-US" sz="2400" b="1" i="1" dirty="0">
                <a:solidFill>
                  <a:srgbClr val="FF0000"/>
                </a:solidFill>
                <a:latin typeface="+mn-lt"/>
              </a:rPr>
              <a:t>But we’re writing to </a:t>
            </a:r>
            <a:r>
              <a:rPr lang="en-US" sz="2400" b="1" i="1" dirty="0" err="1">
                <a:solidFill>
                  <a:srgbClr val="FF0000"/>
                </a:solidFill>
                <a:latin typeface="+mn-lt"/>
              </a:rPr>
              <a:t>Rt</a:t>
            </a:r>
            <a:r>
              <a:rPr lang="en-US" sz="2400" b="1" i="1" dirty="0">
                <a:solidFill>
                  <a:srgbClr val="FF0000"/>
                </a:solidFill>
                <a:latin typeface="+mn-lt"/>
              </a:rPr>
              <a:t> register?</a:t>
            </a:r>
            <a:r>
              <a:rPr lang="en-US" sz="2400" b="1" i="1" dirty="0" smtClean="0">
                <a:solidFill>
                  <a:srgbClr val="FF0000"/>
                </a:solidFill>
                <a:latin typeface="+mn-lt"/>
              </a:rPr>
              <a:t>?</a:t>
            </a:r>
          </a:p>
          <a:p>
            <a:pPr>
              <a:defRPr/>
            </a:pPr>
            <a:r>
              <a:rPr lang="en-US" sz="2400" b="1" i="1" dirty="0" smtClean="0">
                <a:solidFill>
                  <a:srgbClr val="FF0000"/>
                </a:solidFill>
              </a:rPr>
              <a:t>And immediate ALU input??</a:t>
            </a:r>
            <a:endParaRPr lang="en-US" sz="2400" b="1" dirty="0">
              <a:solidFill>
                <a:srgbClr val="FF0000"/>
              </a:solidFill>
            </a:endParaRPr>
          </a:p>
        </p:txBody>
      </p:sp>
      <p:sp>
        <p:nvSpPr>
          <p:cNvPr id="81" name="Rectangle 31"/>
          <p:cNvSpPr>
            <a:spLocks noChangeArrowheads="1"/>
          </p:cNvSpPr>
          <p:nvPr/>
        </p:nvSpPr>
        <p:spPr bwMode="auto">
          <a:xfrm>
            <a:off x="5578475" y="2038876"/>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15</a:t>
            </a:r>
          </a:p>
        </p:txBody>
      </p:sp>
    </p:spTree>
    <p:extLst>
      <p:ext uri="{BB962C8B-B14F-4D97-AF65-F5344CB8AC3E}">
        <p14:creationId xmlns:p14="http://schemas.microsoft.com/office/powerpoint/2010/main" val="323261882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07181">
                                            <p:txEl>
                                              <p:pRg st="0" end="0"/>
                                            </p:txEl>
                                          </p:spTgt>
                                        </p:tgtEl>
                                        <p:attrNameLst>
                                          <p:attrName>style.visibility</p:attrName>
                                        </p:attrNameLst>
                                      </p:cBhvr>
                                      <p:to>
                                        <p:strVal val="visible"/>
                                      </p:to>
                                    </p:set>
                                    <p:animEffect transition="in" filter="wipe(left)">
                                      <p:cBhvr>
                                        <p:cTn id="7" dur="500"/>
                                        <p:tgtEl>
                                          <p:spTgt spid="26071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07181">
                                            <p:txEl>
                                              <p:pRg st="1" end="1"/>
                                            </p:txEl>
                                          </p:spTgt>
                                        </p:tgtEl>
                                        <p:attrNameLst>
                                          <p:attrName>style.visibility</p:attrName>
                                        </p:attrNameLst>
                                      </p:cBhvr>
                                      <p:to>
                                        <p:strVal val="visible"/>
                                      </p:to>
                                    </p:set>
                                    <p:animEffect transition="in" filter="wipe(left)">
                                      <p:cBhvr>
                                        <p:cTn id="12" dur="500"/>
                                        <p:tgtEl>
                                          <p:spTgt spid="260718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718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Logical Operations with Immediate</a:t>
            </a:r>
          </a:p>
        </p:txBody>
      </p:sp>
      <p:sp>
        <p:nvSpPr>
          <p:cNvPr id="103" name="Date Placeholder 102"/>
          <p:cNvSpPr>
            <a:spLocks noGrp="1"/>
          </p:cNvSpPr>
          <p:nvPr>
            <p:ph type="dt" sz="quarter" idx="10"/>
          </p:nvPr>
        </p:nvSpPr>
        <p:spPr/>
        <p:txBody>
          <a:bodyPr/>
          <a:lstStyle/>
          <a:p>
            <a:pPr>
              <a:defRPr/>
            </a:pPr>
            <a:fld id="{4D23AAAB-B0D5-4E4B-8A7D-1AFABC07D9D0}" type="datetime1">
              <a:rPr lang="en-US" smtClean="0"/>
              <a:pPr>
                <a:defRPr/>
              </a:pPr>
              <a:t>11/5/13</a:t>
            </a:fld>
            <a:endParaRPr lang="en-US"/>
          </a:p>
        </p:txBody>
      </p:sp>
      <p:sp>
        <p:nvSpPr>
          <p:cNvPr id="105" name="Footer Placeholder 104"/>
          <p:cNvSpPr>
            <a:spLocks noGrp="1"/>
          </p:cNvSpPr>
          <p:nvPr>
            <p:ph type="ftr" sz="quarter" idx="11"/>
          </p:nvPr>
        </p:nvSpPr>
        <p:spPr/>
        <p:txBody>
          <a:bodyPr/>
          <a:lstStyle/>
          <a:p>
            <a:pPr>
              <a:defRPr/>
            </a:pPr>
            <a:r>
              <a:rPr lang="en-US" dirty="0" smtClean="0"/>
              <a:t>Fall 2013 -- Lecture #19</a:t>
            </a:r>
            <a:endParaRPr lang="en-US" dirty="0"/>
          </a:p>
        </p:txBody>
      </p:sp>
      <p:sp>
        <p:nvSpPr>
          <p:cNvPr id="104" name="Slide Number Placeholder 103"/>
          <p:cNvSpPr>
            <a:spLocks noGrp="1"/>
          </p:cNvSpPr>
          <p:nvPr>
            <p:ph type="sldNum" sz="quarter" idx="12"/>
          </p:nvPr>
        </p:nvSpPr>
        <p:spPr/>
        <p:txBody>
          <a:bodyPr/>
          <a:lstStyle/>
          <a:p>
            <a:pPr>
              <a:defRPr/>
            </a:pPr>
            <a:fld id="{FE59B922-9CF3-7E41-9EA2-D0BF7A0F86C4}" type="slidenum">
              <a:rPr lang="en-US" smtClean="0"/>
              <a:pPr>
                <a:defRPr/>
              </a:pPr>
              <a:t>25</a:t>
            </a:fld>
            <a:endParaRPr lang="en-US"/>
          </a:p>
        </p:txBody>
      </p:sp>
      <p:sp>
        <p:nvSpPr>
          <p:cNvPr id="57350" name="Rectangle 3"/>
          <p:cNvSpPr>
            <a:spLocks noGrp="1" noChangeArrowheads="1"/>
          </p:cNvSpPr>
          <p:nvPr>
            <p:ph type="body" idx="4294967295"/>
          </p:nvPr>
        </p:nvSpPr>
        <p:spPr>
          <a:xfrm>
            <a:off x="952500" y="1176338"/>
            <a:ext cx="8191500" cy="415925"/>
          </a:xfrm>
        </p:spPr>
        <p:txBody>
          <a:bodyPr>
            <a:normAutofit fontScale="77500" lnSpcReduction="20000"/>
          </a:bodyPr>
          <a:lstStyle/>
          <a:p>
            <a:r>
              <a:rPr lang="en-US"/>
              <a:t>R[</a:t>
            </a:r>
            <a:r>
              <a:rPr lang="en-US" u="sng">
                <a:solidFill>
                  <a:schemeClr val="accent1"/>
                </a:solidFill>
              </a:rPr>
              <a:t>rt</a:t>
            </a:r>
            <a:r>
              <a:rPr lang="en-US"/>
              <a:t>] = R[rs] op ZeroExt[imm16]</a:t>
            </a:r>
          </a:p>
        </p:txBody>
      </p:sp>
      <p:sp>
        <p:nvSpPr>
          <p:cNvPr id="32775" name="Rectangle 4"/>
          <p:cNvSpPr>
            <a:spLocks noChangeArrowheads="1"/>
          </p:cNvSpPr>
          <p:nvPr/>
        </p:nvSpPr>
        <p:spPr bwMode="auto">
          <a:xfrm>
            <a:off x="3074988" y="1981200"/>
            <a:ext cx="5713412" cy="2794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2" name="Group 5"/>
          <p:cNvGrpSpPr>
            <a:grpSpLocks/>
          </p:cNvGrpSpPr>
          <p:nvPr/>
        </p:nvGrpSpPr>
        <p:grpSpPr bwMode="auto">
          <a:xfrm>
            <a:off x="3068638" y="1968500"/>
            <a:ext cx="990600" cy="336550"/>
            <a:chOff x="1939" y="852"/>
            <a:chExt cx="624" cy="212"/>
          </a:xfrm>
        </p:grpSpPr>
        <p:sp>
          <p:nvSpPr>
            <p:cNvPr id="32872" name="Rectangle 6"/>
            <p:cNvSpPr>
              <a:spLocks noChangeArrowheads="1"/>
            </p:cNvSpPr>
            <p:nvPr/>
          </p:nvSpPr>
          <p:spPr bwMode="auto">
            <a:xfrm>
              <a:off x="1939" y="856"/>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73" name="Rectangle 7"/>
            <p:cNvSpPr>
              <a:spLocks noChangeArrowheads="1"/>
            </p:cNvSpPr>
            <p:nvPr/>
          </p:nvSpPr>
          <p:spPr bwMode="auto">
            <a:xfrm>
              <a:off x="2121" y="85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3" name="Group 8"/>
          <p:cNvGrpSpPr>
            <a:grpSpLocks/>
          </p:cNvGrpSpPr>
          <p:nvPr/>
        </p:nvGrpSpPr>
        <p:grpSpPr bwMode="auto">
          <a:xfrm>
            <a:off x="4071938" y="1968500"/>
            <a:ext cx="920750" cy="336550"/>
            <a:chOff x="2571" y="852"/>
            <a:chExt cx="580" cy="212"/>
          </a:xfrm>
        </p:grpSpPr>
        <p:sp>
          <p:nvSpPr>
            <p:cNvPr id="32870" name="Rectangle 9"/>
            <p:cNvSpPr>
              <a:spLocks noChangeArrowheads="1"/>
            </p:cNvSpPr>
            <p:nvPr/>
          </p:nvSpPr>
          <p:spPr bwMode="auto">
            <a:xfrm>
              <a:off x="2571" y="856"/>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71" name="Rectangle 10"/>
            <p:cNvSpPr>
              <a:spLocks noChangeArrowheads="1"/>
            </p:cNvSpPr>
            <p:nvPr/>
          </p:nvSpPr>
          <p:spPr bwMode="auto">
            <a:xfrm>
              <a:off x="2736" y="85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4" name="Group 11"/>
          <p:cNvGrpSpPr>
            <a:grpSpLocks/>
          </p:cNvGrpSpPr>
          <p:nvPr/>
        </p:nvGrpSpPr>
        <p:grpSpPr bwMode="auto">
          <a:xfrm>
            <a:off x="5005388" y="1968500"/>
            <a:ext cx="919162" cy="333375"/>
            <a:chOff x="3159" y="852"/>
            <a:chExt cx="579" cy="210"/>
          </a:xfrm>
        </p:grpSpPr>
        <p:sp>
          <p:nvSpPr>
            <p:cNvPr id="32868" name="Rectangle 12"/>
            <p:cNvSpPr>
              <a:spLocks noChangeArrowheads="1"/>
            </p:cNvSpPr>
            <p:nvPr/>
          </p:nvSpPr>
          <p:spPr bwMode="auto">
            <a:xfrm>
              <a:off x="3159" y="856"/>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69" name="Rectangle 13"/>
            <p:cNvSpPr>
              <a:spLocks noChangeArrowheads="1"/>
            </p:cNvSpPr>
            <p:nvPr/>
          </p:nvSpPr>
          <p:spPr bwMode="auto">
            <a:xfrm>
              <a:off x="3323" y="85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32779" name="Rectangle 14"/>
          <p:cNvSpPr>
            <a:spLocks noChangeArrowheads="1"/>
          </p:cNvSpPr>
          <p:nvPr/>
        </p:nvSpPr>
        <p:spPr bwMode="auto">
          <a:xfrm>
            <a:off x="5937250" y="1974850"/>
            <a:ext cx="2857500" cy="2921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780" name="Rectangle 15"/>
          <p:cNvSpPr>
            <a:spLocks noChangeArrowheads="1"/>
          </p:cNvSpPr>
          <p:nvPr/>
        </p:nvSpPr>
        <p:spPr bwMode="auto">
          <a:xfrm>
            <a:off x="6735763" y="1968500"/>
            <a:ext cx="11064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2781" name="Rectangle 16"/>
          <p:cNvSpPr>
            <a:spLocks noChangeArrowheads="1"/>
          </p:cNvSpPr>
          <p:nvPr/>
        </p:nvSpPr>
        <p:spPr bwMode="auto">
          <a:xfrm>
            <a:off x="8639175" y="16637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782" name="Rectangle 17"/>
          <p:cNvSpPr>
            <a:spLocks noChangeArrowheads="1"/>
          </p:cNvSpPr>
          <p:nvPr/>
        </p:nvSpPr>
        <p:spPr bwMode="auto">
          <a:xfrm>
            <a:off x="562610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2783" name="Rectangle 18"/>
          <p:cNvSpPr>
            <a:spLocks noChangeArrowheads="1"/>
          </p:cNvSpPr>
          <p:nvPr/>
        </p:nvSpPr>
        <p:spPr bwMode="auto">
          <a:xfrm>
            <a:off x="469265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2784" name="Rectangle 19"/>
          <p:cNvSpPr>
            <a:spLocks noChangeArrowheads="1"/>
          </p:cNvSpPr>
          <p:nvPr/>
        </p:nvSpPr>
        <p:spPr bwMode="auto">
          <a:xfrm>
            <a:off x="375920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2785" name="Rectangle 20"/>
          <p:cNvSpPr>
            <a:spLocks noChangeArrowheads="1"/>
          </p:cNvSpPr>
          <p:nvPr/>
        </p:nvSpPr>
        <p:spPr bwMode="auto">
          <a:xfrm>
            <a:off x="2971800" y="16637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2786" name="Rectangle 21"/>
          <p:cNvSpPr>
            <a:spLocks noChangeArrowheads="1"/>
          </p:cNvSpPr>
          <p:nvPr/>
        </p:nvSpPr>
        <p:spPr bwMode="auto">
          <a:xfrm>
            <a:off x="3328988" y="2273300"/>
            <a:ext cx="6365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2787" name="Rectangle 22"/>
          <p:cNvSpPr>
            <a:spLocks noChangeArrowheads="1"/>
          </p:cNvSpPr>
          <p:nvPr/>
        </p:nvSpPr>
        <p:spPr bwMode="auto">
          <a:xfrm>
            <a:off x="6988175" y="2273300"/>
            <a:ext cx="741363"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2788" name="Rectangle 23"/>
          <p:cNvSpPr>
            <a:spLocks noChangeArrowheads="1"/>
          </p:cNvSpPr>
          <p:nvPr/>
        </p:nvSpPr>
        <p:spPr bwMode="auto">
          <a:xfrm>
            <a:off x="5194300" y="2273300"/>
            <a:ext cx="63658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2789" name="Rectangle 24"/>
          <p:cNvSpPr>
            <a:spLocks noChangeArrowheads="1"/>
          </p:cNvSpPr>
          <p:nvPr/>
        </p:nvSpPr>
        <p:spPr bwMode="auto">
          <a:xfrm>
            <a:off x="4262438" y="2273300"/>
            <a:ext cx="63658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nvGrpSpPr>
          <p:cNvPr id="5" name="Group 25"/>
          <p:cNvGrpSpPr>
            <a:grpSpLocks/>
          </p:cNvGrpSpPr>
          <p:nvPr/>
        </p:nvGrpSpPr>
        <p:grpSpPr bwMode="auto">
          <a:xfrm>
            <a:off x="3082925" y="2365375"/>
            <a:ext cx="5878513" cy="946150"/>
            <a:chOff x="1942" y="1196"/>
            <a:chExt cx="3703" cy="596"/>
          </a:xfrm>
        </p:grpSpPr>
        <p:sp>
          <p:nvSpPr>
            <p:cNvPr id="32858" name="Rectangle 26"/>
            <p:cNvSpPr>
              <a:spLocks noChangeArrowheads="1"/>
            </p:cNvSpPr>
            <p:nvPr/>
          </p:nvSpPr>
          <p:spPr bwMode="auto">
            <a:xfrm>
              <a:off x="1959" y="1396"/>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59" name="Rectangle 27"/>
            <p:cNvSpPr>
              <a:spLocks noChangeArrowheads="1"/>
            </p:cNvSpPr>
            <p:nvPr/>
          </p:nvSpPr>
          <p:spPr bwMode="auto">
            <a:xfrm>
              <a:off x="3762" y="1392"/>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60" name="Rectangle 28"/>
            <p:cNvSpPr>
              <a:spLocks noChangeArrowheads="1"/>
            </p:cNvSpPr>
            <p:nvPr/>
          </p:nvSpPr>
          <p:spPr bwMode="auto">
            <a:xfrm>
              <a:off x="4313" y="1388"/>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2861" name="Rectangle 29"/>
            <p:cNvSpPr>
              <a:spLocks noChangeArrowheads="1"/>
            </p:cNvSpPr>
            <p:nvPr/>
          </p:nvSpPr>
          <p:spPr bwMode="auto">
            <a:xfrm>
              <a:off x="5464" y="11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862" name="Rectangle 30"/>
            <p:cNvSpPr>
              <a:spLocks noChangeArrowheads="1"/>
            </p:cNvSpPr>
            <p:nvPr/>
          </p:nvSpPr>
          <p:spPr bwMode="auto">
            <a:xfrm>
              <a:off x="356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2863" name="Rectangle 31"/>
            <p:cNvSpPr>
              <a:spLocks noChangeArrowheads="1"/>
            </p:cNvSpPr>
            <p:nvPr/>
          </p:nvSpPr>
          <p:spPr bwMode="auto">
            <a:xfrm>
              <a:off x="3746"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15</a:t>
              </a:r>
            </a:p>
          </p:txBody>
        </p:sp>
        <p:sp>
          <p:nvSpPr>
            <p:cNvPr id="32864" name="Rectangle 32"/>
            <p:cNvSpPr>
              <a:spLocks noChangeArrowheads="1"/>
            </p:cNvSpPr>
            <p:nvPr/>
          </p:nvSpPr>
          <p:spPr bwMode="auto">
            <a:xfrm>
              <a:off x="1942" y="1196"/>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2865" name="Rectangle 33"/>
            <p:cNvSpPr>
              <a:spLocks noChangeArrowheads="1"/>
            </p:cNvSpPr>
            <p:nvPr/>
          </p:nvSpPr>
          <p:spPr bwMode="auto">
            <a:xfrm>
              <a:off x="4424"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2866" name="Rectangle 34"/>
            <p:cNvSpPr>
              <a:spLocks noChangeArrowheads="1"/>
            </p:cNvSpPr>
            <p:nvPr/>
          </p:nvSpPr>
          <p:spPr bwMode="auto">
            <a:xfrm>
              <a:off x="2670" y="1580"/>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2867" name="Rectangle 35"/>
            <p:cNvSpPr>
              <a:spLocks noChangeArrowheads="1"/>
            </p:cNvSpPr>
            <p:nvPr/>
          </p:nvSpPr>
          <p:spPr bwMode="auto">
            <a:xfrm>
              <a:off x="2054" y="1394"/>
              <a:ext cx="161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0 0 0 0 0 0 0 0 0 0 0 0 0 0 0 0</a:t>
              </a:r>
            </a:p>
          </p:txBody>
        </p:sp>
      </p:grpSp>
      <p:sp>
        <p:nvSpPr>
          <p:cNvPr id="32791" name="Rectangle 36"/>
          <p:cNvSpPr>
            <a:spLocks noChangeArrowheads="1"/>
          </p:cNvSpPr>
          <p:nvPr/>
        </p:nvSpPr>
        <p:spPr bwMode="auto">
          <a:xfrm>
            <a:off x="5953125" y="4737100"/>
            <a:ext cx="3017838" cy="896938"/>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Char char="•"/>
              <a:defRPr/>
            </a:pPr>
            <a:r>
              <a:rPr lang="en-US" sz="2400" dirty="0">
                <a:latin typeface="+mn-lt"/>
              </a:rPr>
              <a:t>Already defined </a:t>
            </a:r>
            <a:br>
              <a:rPr lang="en-US" sz="2400" dirty="0">
                <a:latin typeface="+mn-lt"/>
              </a:rPr>
            </a:br>
            <a:r>
              <a:rPr lang="en-US" sz="2400" dirty="0">
                <a:latin typeface="+mn-lt"/>
              </a:rPr>
              <a:t>32-bit MUX; </a:t>
            </a:r>
            <a:br>
              <a:rPr lang="en-US" sz="2400" dirty="0">
                <a:latin typeface="+mn-lt"/>
              </a:rPr>
            </a:br>
            <a:r>
              <a:rPr lang="en-US" sz="2400" dirty="0">
                <a:latin typeface="+mn-lt"/>
              </a:rPr>
              <a:t>Zero Ext?</a:t>
            </a:r>
            <a:endParaRPr lang="en-US" sz="2800" dirty="0">
              <a:latin typeface="+mn-lt"/>
            </a:endParaRPr>
          </a:p>
        </p:txBody>
      </p:sp>
      <p:sp>
        <p:nvSpPr>
          <p:cNvPr id="32793" name="Rectangle 38"/>
          <p:cNvSpPr>
            <a:spLocks noChangeArrowheads="1"/>
          </p:cNvSpPr>
          <p:nvPr/>
        </p:nvSpPr>
        <p:spPr bwMode="auto">
          <a:xfrm>
            <a:off x="5483225" y="43688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794" name="Rectangle 39"/>
          <p:cNvSpPr>
            <a:spLocks noChangeArrowheads="1"/>
          </p:cNvSpPr>
          <p:nvPr/>
        </p:nvSpPr>
        <p:spPr bwMode="auto">
          <a:xfrm>
            <a:off x="4800600" y="3606800"/>
            <a:ext cx="1039813"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2795" name="Rectangle 40"/>
          <p:cNvSpPr>
            <a:spLocks noChangeArrowheads="1"/>
          </p:cNvSpPr>
          <p:nvPr/>
        </p:nvSpPr>
        <p:spPr bwMode="auto">
          <a:xfrm>
            <a:off x="1597025" y="52070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2796" name="Rectangle 41"/>
          <p:cNvSpPr>
            <a:spLocks noChangeArrowheads="1"/>
          </p:cNvSpPr>
          <p:nvPr/>
        </p:nvSpPr>
        <p:spPr bwMode="auto">
          <a:xfrm>
            <a:off x="1174750" y="3606800"/>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2797" name="Line 42"/>
          <p:cNvSpPr>
            <a:spLocks noChangeShapeType="1"/>
          </p:cNvSpPr>
          <p:nvPr/>
        </p:nvSpPr>
        <p:spPr bwMode="auto">
          <a:xfrm flipH="1">
            <a:off x="1362075" y="46212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98" name="Rectangle 43"/>
          <p:cNvSpPr>
            <a:spLocks noChangeArrowheads="1"/>
          </p:cNvSpPr>
          <p:nvPr/>
        </p:nvSpPr>
        <p:spPr bwMode="auto">
          <a:xfrm>
            <a:off x="1214438" y="47212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799" name="Line 44"/>
          <p:cNvSpPr>
            <a:spLocks noChangeShapeType="1"/>
          </p:cNvSpPr>
          <p:nvPr/>
        </p:nvSpPr>
        <p:spPr bwMode="auto">
          <a:xfrm flipH="1">
            <a:off x="4574365" y="4445000"/>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0" name="Rectangle 45"/>
          <p:cNvSpPr>
            <a:spLocks noChangeArrowheads="1"/>
          </p:cNvSpPr>
          <p:nvPr/>
        </p:nvSpPr>
        <p:spPr bwMode="auto">
          <a:xfrm>
            <a:off x="4408160" y="41402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32</a:t>
            </a:r>
          </a:p>
        </p:txBody>
      </p:sp>
      <p:sp>
        <p:nvSpPr>
          <p:cNvPr id="32801" name="Rectangle 46"/>
          <p:cNvSpPr>
            <a:spLocks noChangeArrowheads="1"/>
          </p:cNvSpPr>
          <p:nvPr/>
        </p:nvSpPr>
        <p:spPr bwMode="auto">
          <a:xfrm>
            <a:off x="3241675" y="41402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2802" name="Line 47"/>
          <p:cNvSpPr>
            <a:spLocks noChangeShapeType="1"/>
          </p:cNvSpPr>
          <p:nvPr/>
        </p:nvSpPr>
        <p:spPr bwMode="auto">
          <a:xfrm flipV="1">
            <a:off x="3502025" y="49784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3" name="Rectangle 48"/>
          <p:cNvSpPr>
            <a:spLocks noChangeArrowheads="1"/>
          </p:cNvSpPr>
          <p:nvPr/>
        </p:nvSpPr>
        <p:spPr bwMode="auto">
          <a:xfrm>
            <a:off x="3346450" y="51022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804" name="Rectangle 49"/>
          <p:cNvSpPr>
            <a:spLocks noChangeArrowheads="1"/>
          </p:cNvSpPr>
          <p:nvPr/>
        </p:nvSpPr>
        <p:spPr bwMode="auto">
          <a:xfrm>
            <a:off x="3273425" y="46736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2805" name="Line 50"/>
          <p:cNvSpPr>
            <a:spLocks noChangeShapeType="1"/>
          </p:cNvSpPr>
          <p:nvPr/>
        </p:nvSpPr>
        <p:spPr bwMode="auto">
          <a:xfrm flipV="1">
            <a:off x="2892425" y="3984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6" name="Line 51"/>
          <p:cNvSpPr>
            <a:spLocks noChangeShapeType="1"/>
          </p:cNvSpPr>
          <p:nvPr/>
        </p:nvSpPr>
        <p:spPr bwMode="auto">
          <a:xfrm flipV="1">
            <a:off x="2143125" y="3984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7" name="Rectangle 52"/>
          <p:cNvSpPr>
            <a:spLocks noChangeArrowheads="1"/>
          </p:cNvSpPr>
          <p:nvPr/>
        </p:nvSpPr>
        <p:spPr bwMode="auto">
          <a:xfrm>
            <a:off x="2000250" y="38354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2808" name="Line 53"/>
          <p:cNvSpPr>
            <a:spLocks noChangeShapeType="1"/>
          </p:cNvSpPr>
          <p:nvPr/>
        </p:nvSpPr>
        <p:spPr bwMode="auto">
          <a:xfrm flipV="1">
            <a:off x="2524125" y="3984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09" name="Rectangle 54"/>
          <p:cNvSpPr>
            <a:spLocks noChangeArrowheads="1"/>
          </p:cNvSpPr>
          <p:nvPr/>
        </p:nvSpPr>
        <p:spPr bwMode="auto">
          <a:xfrm>
            <a:off x="2359025" y="38354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2810" name="Rectangle 55"/>
          <p:cNvSpPr>
            <a:spLocks noChangeArrowheads="1"/>
          </p:cNvSpPr>
          <p:nvPr/>
        </p:nvSpPr>
        <p:spPr bwMode="auto">
          <a:xfrm>
            <a:off x="1938338" y="4211638"/>
            <a:ext cx="43973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2811" name="Rectangle 56"/>
          <p:cNvSpPr>
            <a:spLocks noChangeArrowheads="1"/>
          </p:cNvSpPr>
          <p:nvPr/>
        </p:nvSpPr>
        <p:spPr bwMode="auto">
          <a:xfrm>
            <a:off x="2395538" y="42116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2812" name="Rectangle 57"/>
          <p:cNvSpPr>
            <a:spLocks noChangeArrowheads="1"/>
          </p:cNvSpPr>
          <p:nvPr/>
        </p:nvSpPr>
        <p:spPr bwMode="auto">
          <a:xfrm>
            <a:off x="2776538" y="42116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2813" name="Rectangle 58"/>
          <p:cNvSpPr>
            <a:spLocks noChangeArrowheads="1"/>
          </p:cNvSpPr>
          <p:nvPr/>
        </p:nvSpPr>
        <p:spPr bwMode="auto">
          <a:xfrm>
            <a:off x="1938338" y="4597400"/>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2814" name="Rectangle 59"/>
          <p:cNvSpPr>
            <a:spLocks noChangeArrowheads="1"/>
          </p:cNvSpPr>
          <p:nvPr/>
        </p:nvSpPr>
        <p:spPr bwMode="auto">
          <a:xfrm>
            <a:off x="2359025" y="3606800"/>
            <a:ext cx="349556"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rs</a:t>
            </a:r>
            <a:endParaRPr lang="en-US" dirty="0">
              <a:latin typeface="+mn-lt"/>
            </a:endParaRPr>
          </a:p>
        </p:txBody>
      </p:sp>
      <p:sp>
        <p:nvSpPr>
          <p:cNvPr id="32815" name="Rectangle 60"/>
          <p:cNvSpPr>
            <a:spLocks noChangeArrowheads="1"/>
          </p:cNvSpPr>
          <p:nvPr/>
        </p:nvSpPr>
        <p:spPr bwMode="auto">
          <a:xfrm>
            <a:off x="2190750" y="2844800"/>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rt</a:t>
            </a:r>
            <a:endParaRPr lang="en-US" dirty="0">
              <a:latin typeface="+mn-lt"/>
            </a:endParaRPr>
          </a:p>
        </p:txBody>
      </p:sp>
      <p:sp>
        <p:nvSpPr>
          <p:cNvPr id="32816" name="Rectangle 61"/>
          <p:cNvSpPr>
            <a:spLocks noChangeArrowheads="1"/>
          </p:cNvSpPr>
          <p:nvPr/>
        </p:nvSpPr>
        <p:spPr bwMode="auto">
          <a:xfrm>
            <a:off x="2768193" y="3606800"/>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err="1" smtClean="0">
                <a:latin typeface="+mn-lt"/>
              </a:rPr>
              <a:t>rt</a:t>
            </a:r>
            <a:endParaRPr lang="en-US" dirty="0">
              <a:latin typeface="+mn-lt"/>
            </a:endParaRPr>
          </a:p>
        </p:txBody>
      </p:sp>
      <p:sp>
        <p:nvSpPr>
          <p:cNvPr id="32817" name="Rectangle 62"/>
          <p:cNvSpPr>
            <a:spLocks noChangeArrowheads="1"/>
          </p:cNvSpPr>
          <p:nvPr/>
        </p:nvSpPr>
        <p:spPr bwMode="auto">
          <a:xfrm>
            <a:off x="1758950" y="2844800"/>
            <a:ext cx="381340"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smtClean="0">
                <a:latin typeface="+mn-lt"/>
              </a:rPr>
              <a:t>rd</a:t>
            </a:r>
            <a:endParaRPr lang="en-US" dirty="0">
              <a:latin typeface="+mn-lt"/>
            </a:endParaRPr>
          </a:p>
        </p:txBody>
      </p:sp>
      <p:sp>
        <p:nvSpPr>
          <p:cNvPr id="32818" name="Rectangle 63"/>
          <p:cNvSpPr>
            <a:spLocks noChangeArrowheads="1"/>
          </p:cNvSpPr>
          <p:nvPr/>
        </p:nvSpPr>
        <p:spPr bwMode="auto">
          <a:xfrm>
            <a:off x="3070225" y="5461000"/>
            <a:ext cx="355600" cy="1041400"/>
          </a:xfrm>
          <a:prstGeom prst="rect">
            <a:avLst/>
          </a:prstGeom>
          <a:noFill/>
          <a:ln w="25400">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2819" name="Rectangle 64"/>
          <p:cNvSpPr>
            <a:spLocks noChangeArrowheads="1"/>
          </p:cNvSpPr>
          <p:nvPr/>
        </p:nvSpPr>
        <p:spPr bwMode="auto">
          <a:xfrm rot="5400000">
            <a:off x="2805907" y="5761831"/>
            <a:ext cx="9080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ZeroExt</a:t>
            </a:r>
            <a:endParaRPr lang="en-US" sz="2000" b="1">
              <a:latin typeface="+mn-lt"/>
            </a:endParaRPr>
          </a:p>
        </p:txBody>
      </p:sp>
      <p:sp>
        <p:nvSpPr>
          <p:cNvPr id="32820" name="Rectangle 65"/>
          <p:cNvSpPr>
            <a:spLocks noChangeArrowheads="1"/>
          </p:cNvSpPr>
          <p:nvPr/>
        </p:nvSpPr>
        <p:spPr bwMode="auto">
          <a:xfrm>
            <a:off x="3578225" y="59404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2821" name="Line 66"/>
          <p:cNvSpPr>
            <a:spLocks noChangeShapeType="1"/>
          </p:cNvSpPr>
          <p:nvPr/>
        </p:nvSpPr>
        <p:spPr bwMode="auto">
          <a:xfrm flipH="1">
            <a:off x="3730625" y="5838825"/>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22" name="Line 67"/>
          <p:cNvSpPr>
            <a:spLocks noChangeShapeType="1"/>
          </p:cNvSpPr>
          <p:nvPr/>
        </p:nvSpPr>
        <p:spPr bwMode="auto">
          <a:xfrm flipH="1">
            <a:off x="2651125" y="58404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23" name="Rectangle 68"/>
          <p:cNvSpPr>
            <a:spLocks noChangeArrowheads="1"/>
          </p:cNvSpPr>
          <p:nvPr/>
        </p:nvSpPr>
        <p:spPr bwMode="auto">
          <a:xfrm>
            <a:off x="2435225" y="59404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2824" name="Rectangle 69"/>
          <p:cNvSpPr>
            <a:spLocks noChangeArrowheads="1"/>
          </p:cNvSpPr>
          <p:nvPr/>
        </p:nvSpPr>
        <p:spPr bwMode="auto">
          <a:xfrm>
            <a:off x="1520825" y="5664200"/>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2825" name="Rectangle 70"/>
          <p:cNvSpPr>
            <a:spLocks noChangeArrowheads="1"/>
          </p:cNvSpPr>
          <p:nvPr/>
        </p:nvSpPr>
        <p:spPr bwMode="auto">
          <a:xfrm>
            <a:off x="4340225" y="6121400"/>
            <a:ext cx="9096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32826" name="Rectangle 71"/>
          <p:cNvSpPr>
            <a:spLocks noChangeArrowheads="1"/>
          </p:cNvSpPr>
          <p:nvPr/>
        </p:nvSpPr>
        <p:spPr bwMode="auto">
          <a:xfrm>
            <a:off x="2206625" y="3273425"/>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827" name="Rectangle 72"/>
          <p:cNvSpPr>
            <a:spLocks noChangeArrowheads="1"/>
          </p:cNvSpPr>
          <p:nvPr/>
        </p:nvSpPr>
        <p:spPr bwMode="auto">
          <a:xfrm>
            <a:off x="1825625" y="3273425"/>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2828" name="Freeform 73"/>
          <p:cNvSpPr>
            <a:spLocks/>
          </p:cNvSpPr>
          <p:nvPr/>
        </p:nvSpPr>
        <p:spPr bwMode="auto">
          <a:xfrm>
            <a:off x="1749425" y="3302000"/>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2829" name="Rectangle 74"/>
          <p:cNvSpPr>
            <a:spLocks noChangeArrowheads="1"/>
          </p:cNvSpPr>
          <p:nvPr/>
        </p:nvSpPr>
        <p:spPr bwMode="auto">
          <a:xfrm>
            <a:off x="1749425" y="4216400"/>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30" name="Rectangle 75"/>
          <p:cNvSpPr>
            <a:spLocks noChangeArrowheads="1"/>
          </p:cNvSpPr>
          <p:nvPr/>
        </p:nvSpPr>
        <p:spPr bwMode="auto">
          <a:xfrm>
            <a:off x="4057650" y="49149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2831" name="Rectangle 76"/>
          <p:cNvSpPr>
            <a:spLocks noChangeArrowheads="1"/>
          </p:cNvSpPr>
          <p:nvPr/>
        </p:nvSpPr>
        <p:spPr bwMode="auto">
          <a:xfrm>
            <a:off x="4057650" y="569436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2832" name="Freeform 77"/>
          <p:cNvSpPr>
            <a:spLocks/>
          </p:cNvSpPr>
          <p:nvPr/>
        </p:nvSpPr>
        <p:spPr bwMode="auto">
          <a:xfrm>
            <a:off x="4111625" y="4826000"/>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grpSp>
        <p:nvGrpSpPr>
          <p:cNvPr id="6" name="Group 78"/>
          <p:cNvGrpSpPr>
            <a:grpSpLocks/>
          </p:cNvGrpSpPr>
          <p:nvPr/>
        </p:nvGrpSpPr>
        <p:grpSpPr bwMode="auto">
          <a:xfrm>
            <a:off x="4921250" y="4216400"/>
            <a:ext cx="485775" cy="1143000"/>
            <a:chOff x="4009" y="2304"/>
            <a:chExt cx="306" cy="720"/>
          </a:xfrm>
        </p:grpSpPr>
        <p:sp>
          <p:nvSpPr>
            <p:cNvPr id="32855" name="Rectangle 7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2856" name="Rectangle 80"/>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2857" name="Freeform 81"/>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2834" name="Line 82"/>
          <p:cNvSpPr>
            <a:spLocks noChangeShapeType="1"/>
          </p:cNvSpPr>
          <p:nvPr/>
        </p:nvSpPr>
        <p:spPr bwMode="auto">
          <a:xfrm>
            <a:off x="1978025" y="3149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5" name="Line 83"/>
          <p:cNvSpPr>
            <a:spLocks noChangeShapeType="1"/>
          </p:cNvSpPr>
          <p:nvPr/>
        </p:nvSpPr>
        <p:spPr bwMode="auto">
          <a:xfrm>
            <a:off x="2359025" y="3149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6" name="Freeform 84"/>
          <p:cNvSpPr>
            <a:spLocks/>
          </p:cNvSpPr>
          <p:nvPr/>
        </p:nvSpPr>
        <p:spPr bwMode="auto">
          <a:xfrm>
            <a:off x="1444625" y="2921000"/>
            <a:ext cx="304800" cy="533400"/>
          </a:xfrm>
          <a:custGeom>
            <a:avLst/>
            <a:gdLst>
              <a:gd name="T0" fmla="*/ 0 w 192"/>
              <a:gd name="T1" fmla="*/ 0 h 336"/>
              <a:gd name="T2" fmla="*/ 0 w 192"/>
              <a:gd name="T3" fmla="*/ 846772500 h 336"/>
              <a:gd name="T4" fmla="*/ 483870000 w 192"/>
              <a:gd name="T5" fmla="*/ 8467725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37" name="Line 85"/>
          <p:cNvSpPr>
            <a:spLocks noChangeShapeType="1"/>
          </p:cNvSpPr>
          <p:nvPr/>
        </p:nvSpPr>
        <p:spPr bwMode="auto">
          <a:xfrm>
            <a:off x="1901825" y="39878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8" name="Line 86"/>
          <p:cNvSpPr>
            <a:spLocks noChangeShapeType="1"/>
          </p:cNvSpPr>
          <p:nvPr/>
        </p:nvSpPr>
        <p:spPr bwMode="auto">
          <a:xfrm>
            <a:off x="2206625" y="3606800"/>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39" name="Line 87"/>
          <p:cNvSpPr>
            <a:spLocks noChangeShapeType="1"/>
          </p:cNvSpPr>
          <p:nvPr/>
        </p:nvSpPr>
        <p:spPr bwMode="auto">
          <a:xfrm>
            <a:off x="2587625" y="3911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40" name="Line 88"/>
          <p:cNvSpPr>
            <a:spLocks noChangeShapeType="1"/>
          </p:cNvSpPr>
          <p:nvPr/>
        </p:nvSpPr>
        <p:spPr bwMode="auto">
          <a:xfrm>
            <a:off x="2968625" y="3911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41" name="Rectangle 89"/>
          <p:cNvSpPr>
            <a:spLocks noChangeArrowheads="1"/>
          </p:cNvSpPr>
          <p:nvPr/>
        </p:nvSpPr>
        <p:spPr bwMode="auto">
          <a:xfrm>
            <a:off x="2762250" y="38354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2842" name="Line 90"/>
          <p:cNvSpPr>
            <a:spLocks noChangeShapeType="1"/>
          </p:cNvSpPr>
          <p:nvPr/>
        </p:nvSpPr>
        <p:spPr bwMode="auto">
          <a:xfrm>
            <a:off x="3197225" y="45212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3" name="Line 91"/>
          <p:cNvSpPr>
            <a:spLocks noChangeShapeType="1"/>
          </p:cNvSpPr>
          <p:nvPr/>
        </p:nvSpPr>
        <p:spPr bwMode="auto">
          <a:xfrm flipH="1">
            <a:off x="5254625" y="4064000"/>
            <a:ext cx="3175" cy="3429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4" name="Line 92"/>
          <p:cNvSpPr>
            <a:spLocks noChangeShapeType="1"/>
          </p:cNvSpPr>
          <p:nvPr/>
        </p:nvSpPr>
        <p:spPr bwMode="auto">
          <a:xfrm>
            <a:off x="3197225" y="50546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5" name="Line 93"/>
          <p:cNvSpPr>
            <a:spLocks noChangeShapeType="1"/>
          </p:cNvSpPr>
          <p:nvPr/>
        </p:nvSpPr>
        <p:spPr bwMode="auto">
          <a:xfrm>
            <a:off x="4416425" y="5207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6" name="Line 94"/>
          <p:cNvSpPr>
            <a:spLocks noChangeShapeType="1"/>
          </p:cNvSpPr>
          <p:nvPr/>
        </p:nvSpPr>
        <p:spPr bwMode="auto">
          <a:xfrm>
            <a:off x="3425825" y="5892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7" name="Line 95"/>
          <p:cNvSpPr>
            <a:spLocks noChangeShapeType="1"/>
          </p:cNvSpPr>
          <p:nvPr/>
        </p:nvSpPr>
        <p:spPr bwMode="auto">
          <a:xfrm>
            <a:off x="2359025" y="5892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48" name="Line 96"/>
          <p:cNvSpPr>
            <a:spLocks noChangeShapeType="1"/>
          </p:cNvSpPr>
          <p:nvPr/>
        </p:nvSpPr>
        <p:spPr bwMode="auto">
          <a:xfrm flipH="1">
            <a:off x="1978025" y="5054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49" name="Line 97"/>
          <p:cNvSpPr>
            <a:spLocks noChangeShapeType="1"/>
          </p:cNvSpPr>
          <p:nvPr/>
        </p:nvSpPr>
        <p:spPr bwMode="auto">
          <a:xfrm>
            <a:off x="2054225" y="5054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50" name="Line 98"/>
          <p:cNvSpPr>
            <a:spLocks noChangeShapeType="1"/>
          </p:cNvSpPr>
          <p:nvPr/>
        </p:nvSpPr>
        <p:spPr bwMode="auto">
          <a:xfrm>
            <a:off x="2054225" y="52070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51" name="Line 99"/>
          <p:cNvSpPr>
            <a:spLocks noChangeShapeType="1"/>
          </p:cNvSpPr>
          <p:nvPr/>
        </p:nvSpPr>
        <p:spPr bwMode="auto">
          <a:xfrm flipV="1">
            <a:off x="4264025" y="59690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52" name="Line 100"/>
          <p:cNvSpPr>
            <a:spLocks noChangeShapeType="1"/>
          </p:cNvSpPr>
          <p:nvPr/>
        </p:nvSpPr>
        <p:spPr bwMode="auto">
          <a:xfrm flipH="1">
            <a:off x="5635625" y="46736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853" name="Rectangle 101"/>
          <p:cNvSpPr>
            <a:spLocks noChangeArrowheads="1"/>
          </p:cNvSpPr>
          <p:nvPr/>
        </p:nvSpPr>
        <p:spPr bwMode="auto">
          <a:xfrm>
            <a:off x="730250" y="2540000"/>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sp>
        <p:nvSpPr>
          <p:cNvPr id="32854" name="Freeform 102"/>
          <p:cNvSpPr>
            <a:spLocks/>
          </p:cNvSpPr>
          <p:nvPr/>
        </p:nvSpPr>
        <p:spPr bwMode="auto">
          <a:xfrm>
            <a:off x="1216025" y="4673600"/>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06" name="TextBox 105"/>
          <p:cNvSpPr txBox="1"/>
          <p:nvPr/>
        </p:nvSpPr>
        <p:spPr>
          <a:xfrm>
            <a:off x="3289300" y="3365500"/>
            <a:ext cx="1643161" cy="369332"/>
          </a:xfrm>
          <a:prstGeom prst="rect">
            <a:avLst/>
          </a:prstGeom>
          <a:noFill/>
        </p:spPr>
        <p:txBody>
          <a:bodyPr wrap="none" rtlCol="0">
            <a:spAutoFit/>
          </a:bodyPr>
          <a:lstStyle/>
          <a:p>
            <a:r>
              <a:rPr lang="en-US" i="1" dirty="0" smtClean="0">
                <a:solidFill>
                  <a:srgbClr val="C76361"/>
                </a:solidFill>
              </a:rPr>
              <a:t>2:1 multiplexer</a:t>
            </a:r>
            <a:endParaRPr lang="en-US" i="1" dirty="0">
              <a:solidFill>
                <a:srgbClr val="C76361"/>
              </a:solidFill>
            </a:endParaRPr>
          </a:p>
        </p:txBody>
      </p:sp>
      <p:cxnSp>
        <p:nvCxnSpPr>
          <p:cNvPr id="110" name="Straight Arrow Connector 109"/>
          <p:cNvCxnSpPr/>
          <p:nvPr/>
        </p:nvCxnSpPr>
        <p:spPr>
          <a:xfrm>
            <a:off x="4248931" y="3762444"/>
            <a:ext cx="744" cy="1091168"/>
          </a:xfrm>
          <a:prstGeom prst="straightConnector1">
            <a:avLst/>
          </a:prstGeom>
          <a:ln>
            <a:solidFill>
              <a:srgbClr val="C76361"/>
            </a:solidFill>
            <a:tailEnd type="arrow"/>
          </a:ln>
        </p:spPr>
        <p:style>
          <a:lnRef idx="2">
            <a:schemeClr val="accent1"/>
          </a:lnRef>
          <a:fillRef idx="0">
            <a:schemeClr val="accent1"/>
          </a:fillRef>
          <a:effectRef idx="1">
            <a:schemeClr val="accent1"/>
          </a:effectRef>
          <a:fontRef idx="minor">
            <a:schemeClr val="tx1"/>
          </a:fontRef>
        </p:style>
      </p:cxnSp>
      <p:cxnSp>
        <p:nvCxnSpPr>
          <p:cNvPr id="112" name="Straight Arrow Connector 111"/>
          <p:cNvCxnSpPr>
            <a:stCxn id="106" idx="1"/>
          </p:cNvCxnSpPr>
          <p:nvPr/>
        </p:nvCxnSpPr>
        <p:spPr>
          <a:xfrm flipH="1" flipV="1">
            <a:off x="2527300" y="3416300"/>
            <a:ext cx="762000" cy="133866"/>
          </a:xfrm>
          <a:prstGeom prst="straightConnector1">
            <a:avLst/>
          </a:prstGeom>
          <a:ln>
            <a:solidFill>
              <a:srgbClr val="C7636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1722693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4763"/>
            <a:ext cx="8229600" cy="1143001"/>
          </a:xfrm>
        </p:spPr>
        <p:txBody>
          <a:bodyPr/>
          <a:lstStyle/>
          <a:p>
            <a:r>
              <a:rPr lang="en-US" dirty="0" smtClean="0"/>
              <a:t>Load Operations</a:t>
            </a:r>
          </a:p>
        </p:txBody>
      </p:sp>
      <p:sp>
        <p:nvSpPr>
          <p:cNvPr id="59395" name="Rectangle 3"/>
          <p:cNvSpPr>
            <a:spLocks noGrp="1" noChangeArrowheads="1"/>
          </p:cNvSpPr>
          <p:nvPr>
            <p:ph idx="1"/>
          </p:nvPr>
        </p:nvSpPr>
        <p:spPr>
          <a:xfrm>
            <a:off x="457200" y="1027113"/>
            <a:ext cx="8229600" cy="1358900"/>
          </a:xfrm>
        </p:spPr>
        <p:txBody>
          <a:bodyPr/>
          <a:lstStyle/>
          <a:p>
            <a:pPr>
              <a:lnSpc>
                <a:spcPct val="90000"/>
              </a:lnSpc>
              <a:spcBef>
                <a:spcPct val="0"/>
              </a:spcBef>
            </a:pPr>
            <a:r>
              <a:rPr lang="en-US" sz="2800"/>
              <a:t>R[</a:t>
            </a:r>
            <a:r>
              <a:rPr lang="en-US" sz="2800" u="sng">
                <a:solidFill>
                  <a:schemeClr val="accent1"/>
                </a:solidFill>
              </a:rPr>
              <a:t>rt</a:t>
            </a:r>
            <a:r>
              <a:rPr lang="en-US" sz="2800"/>
              <a:t>] = Mem[R[rs] + SignExt[imm16]]</a:t>
            </a:r>
            <a:br>
              <a:rPr lang="en-US" sz="2800"/>
            </a:br>
            <a:r>
              <a:rPr lang="en-US" sz="2800"/>
              <a:t>Example: </a:t>
            </a:r>
            <a:r>
              <a:rPr lang="en-US" sz="2800">
                <a:latin typeface="Courier New" charset="0"/>
              </a:rPr>
              <a:t>lw rt,rs,imm16</a:t>
            </a:r>
            <a:endParaRPr lang="en-US" sz="2800"/>
          </a:p>
        </p:txBody>
      </p:sp>
      <p:sp>
        <p:nvSpPr>
          <p:cNvPr id="91" name="Date Placeholder 90"/>
          <p:cNvSpPr>
            <a:spLocks noGrp="1"/>
          </p:cNvSpPr>
          <p:nvPr>
            <p:ph type="dt" sz="quarter" idx="10"/>
          </p:nvPr>
        </p:nvSpPr>
        <p:spPr/>
        <p:txBody>
          <a:bodyPr/>
          <a:lstStyle/>
          <a:p>
            <a:pPr>
              <a:defRPr/>
            </a:pPr>
            <a:fld id="{49160B01-9B14-EC48-A41C-79F7B83575F9}" type="datetime1">
              <a:rPr lang="en-US" smtClean="0"/>
              <a:pPr>
                <a:defRPr/>
              </a:pPr>
              <a:t>11/5/13</a:t>
            </a:fld>
            <a:endParaRPr lang="en-US"/>
          </a:p>
        </p:txBody>
      </p:sp>
      <p:sp>
        <p:nvSpPr>
          <p:cNvPr id="93" name="Footer Placeholder 92"/>
          <p:cNvSpPr>
            <a:spLocks noGrp="1"/>
          </p:cNvSpPr>
          <p:nvPr>
            <p:ph type="ftr" sz="quarter" idx="11"/>
          </p:nvPr>
        </p:nvSpPr>
        <p:spPr/>
        <p:txBody>
          <a:bodyPr/>
          <a:lstStyle/>
          <a:p>
            <a:pPr>
              <a:defRPr/>
            </a:pPr>
            <a:r>
              <a:rPr lang="en-US" dirty="0" smtClean="0"/>
              <a:t>Fall 2013 -- Lecture #19</a:t>
            </a:r>
            <a:endParaRPr lang="en-US" dirty="0"/>
          </a:p>
        </p:txBody>
      </p:sp>
      <p:sp>
        <p:nvSpPr>
          <p:cNvPr id="92" name="Slide Number Placeholder 91"/>
          <p:cNvSpPr>
            <a:spLocks noGrp="1"/>
          </p:cNvSpPr>
          <p:nvPr>
            <p:ph type="sldNum" sz="quarter" idx="12"/>
          </p:nvPr>
        </p:nvSpPr>
        <p:spPr/>
        <p:txBody>
          <a:bodyPr/>
          <a:lstStyle/>
          <a:p>
            <a:pPr>
              <a:defRPr/>
            </a:pPr>
            <a:fld id="{55333630-638F-BE42-89CC-BEA2D3F5B1FA}" type="slidenum">
              <a:rPr lang="en-US" smtClean="0"/>
              <a:pPr>
                <a:defRPr/>
              </a:pPr>
              <a:t>26</a:t>
            </a:fld>
            <a:endParaRPr lang="en-US" dirty="0"/>
          </a:p>
        </p:txBody>
      </p:sp>
      <p:grpSp>
        <p:nvGrpSpPr>
          <p:cNvPr id="2" name="Group 4"/>
          <p:cNvGrpSpPr>
            <a:grpSpLocks/>
          </p:cNvGrpSpPr>
          <p:nvPr/>
        </p:nvGrpSpPr>
        <p:grpSpPr bwMode="auto">
          <a:xfrm>
            <a:off x="1676400" y="1854200"/>
            <a:ext cx="5954713" cy="946150"/>
            <a:chOff x="1043" y="794"/>
            <a:chExt cx="3751" cy="596"/>
          </a:xfrm>
        </p:grpSpPr>
        <p:sp>
          <p:nvSpPr>
            <p:cNvPr id="34889"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04" y="986"/>
              <a:ext cx="624" cy="212"/>
              <a:chOff x="1104" y="986"/>
              <a:chExt cx="624" cy="212"/>
            </a:xfrm>
          </p:grpSpPr>
          <p:sp>
            <p:nvSpPr>
              <p:cNvPr id="34908"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09"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36" y="986"/>
              <a:ext cx="580" cy="212"/>
              <a:chOff x="1736" y="986"/>
              <a:chExt cx="580" cy="212"/>
            </a:xfrm>
          </p:grpSpPr>
          <p:sp>
            <p:nvSpPr>
              <p:cNvPr id="34906"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07"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24" y="986"/>
              <a:ext cx="579" cy="210"/>
              <a:chOff x="2324" y="986"/>
              <a:chExt cx="579" cy="210"/>
            </a:xfrm>
          </p:grpSpPr>
          <p:sp>
            <p:nvSpPr>
              <p:cNvPr id="34904"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05"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34893"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894"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4895"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896"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4897"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4898"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4899"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4900"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4901"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4902"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4903"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sp>
        <p:nvSpPr>
          <p:cNvPr id="34824" name="Rectangle 26"/>
          <p:cNvSpPr>
            <a:spLocks noChangeArrowheads="1"/>
          </p:cNvSpPr>
          <p:nvPr/>
        </p:nvSpPr>
        <p:spPr bwMode="auto">
          <a:xfrm>
            <a:off x="6550025" y="43608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25" name="Rectangle 27"/>
          <p:cNvSpPr>
            <a:spLocks noChangeArrowheads="1"/>
          </p:cNvSpPr>
          <p:nvPr/>
        </p:nvSpPr>
        <p:spPr bwMode="auto">
          <a:xfrm>
            <a:off x="5867400" y="3598863"/>
            <a:ext cx="1039813"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4826" name="Rectangle 28"/>
          <p:cNvSpPr>
            <a:spLocks noChangeArrowheads="1"/>
          </p:cNvSpPr>
          <p:nvPr/>
        </p:nvSpPr>
        <p:spPr bwMode="auto">
          <a:xfrm>
            <a:off x="2663825" y="5199063"/>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4827" name="Rectangle 29"/>
          <p:cNvSpPr>
            <a:spLocks noChangeArrowheads="1"/>
          </p:cNvSpPr>
          <p:nvPr/>
        </p:nvSpPr>
        <p:spPr bwMode="auto">
          <a:xfrm>
            <a:off x="2241550" y="3598863"/>
            <a:ext cx="8763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4828" name="Line 30"/>
          <p:cNvSpPr>
            <a:spLocks noChangeShapeType="1"/>
          </p:cNvSpPr>
          <p:nvPr/>
        </p:nvSpPr>
        <p:spPr bwMode="auto">
          <a:xfrm flipH="1">
            <a:off x="2428875" y="4613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29" name="Rectangle 31"/>
          <p:cNvSpPr>
            <a:spLocks noChangeArrowheads="1"/>
          </p:cNvSpPr>
          <p:nvPr/>
        </p:nvSpPr>
        <p:spPr bwMode="auto">
          <a:xfrm>
            <a:off x="2281238" y="47132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0" name="Line 32"/>
          <p:cNvSpPr>
            <a:spLocks noChangeShapeType="1"/>
          </p:cNvSpPr>
          <p:nvPr/>
        </p:nvSpPr>
        <p:spPr bwMode="auto">
          <a:xfrm flipH="1">
            <a:off x="5254625" y="44370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1" name="Rectangle 33"/>
          <p:cNvSpPr>
            <a:spLocks noChangeArrowheads="1"/>
          </p:cNvSpPr>
          <p:nvPr/>
        </p:nvSpPr>
        <p:spPr bwMode="auto">
          <a:xfrm>
            <a:off x="5102225" y="41322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2" name="Rectangle 34"/>
          <p:cNvSpPr>
            <a:spLocks noChangeArrowheads="1"/>
          </p:cNvSpPr>
          <p:nvPr/>
        </p:nvSpPr>
        <p:spPr bwMode="auto">
          <a:xfrm>
            <a:off x="4308475" y="4132263"/>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4833" name="Line 35"/>
          <p:cNvSpPr>
            <a:spLocks noChangeShapeType="1"/>
          </p:cNvSpPr>
          <p:nvPr/>
        </p:nvSpPr>
        <p:spPr bwMode="auto">
          <a:xfrm flipV="1">
            <a:off x="4568825" y="49704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4" name="Rectangle 36"/>
          <p:cNvSpPr>
            <a:spLocks noChangeArrowheads="1"/>
          </p:cNvSpPr>
          <p:nvPr/>
        </p:nvSpPr>
        <p:spPr bwMode="auto">
          <a:xfrm>
            <a:off x="4413250" y="50942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5" name="Rectangle 37"/>
          <p:cNvSpPr>
            <a:spLocks noChangeArrowheads="1"/>
          </p:cNvSpPr>
          <p:nvPr/>
        </p:nvSpPr>
        <p:spPr bwMode="auto">
          <a:xfrm>
            <a:off x="4340225" y="4665663"/>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4836" name="Line 38"/>
          <p:cNvSpPr>
            <a:spLocks noChangeShapeType="1"/>
          </p:cNvSpPr>
          <p:nvPr/>
        </p:nvSpPr>
        <p:spPr bwMode="auto">
          <a:xfrm flipV="1">
            <a:off x="3959225" y="39766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7" name="Line 39"/>
          <p:cNvSpPr>
            <a:spLocks noChangeShapeType="1"/>
          </p:cNvSpPr>
          <p:nvPr/>
        </p:nvSpPr>
        <p:spPr bwMode="auto">
          <a:xfrm flipV="1">
            <a:off x="3209925" y="39766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8" name="Rectangle 40"/>
          <p:cNvSpPr>
            <a:spLocks noChangeArrowheads="1"/>
          </p:cNvSpPr>
          <p:nvPr/>
        </p:nvSpPr>
        <p:spPr bwMode="auto">
          <a:xfrm>
            <a:off x="3067050" y="38274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39" name="Line 41"/>
          <p:cNvSpPr>
            <a:spLocks noChangeShapeType="1"/>
          </p:cNvSpPr>
          <p:nvPr/>
        </p:nvSpPr>
        <p:spPr bwMode="auto">
          <a:xfrm flipV="1">
            <a:off x="3590925" y="39766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40" name="Rectangle 42"/>
          <p:cNvSpPr>
            <a:spLocks noChangeArrowheads="1"/>
          </p:cNvSpPr>
          <p:nvPr/>
        </p:nvSpPr>
        <p:spPr bwMode="auto">
          <a:xfrm>
            <a:off x="3425825" y="38274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41" name="Rectangle 43"/>
          <p:cNvSpPr>
            <a:spLocks noChangeArrowheads="1"/>
          </p:cNvSpPr>
          <p:nvPr/>
        </p:nvSpPr>
        <p:spPr bwMode="auto">
          <a:xfrm>
            <a:off x="3005138" y="4203700"/>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4842" name="Rectangle 44"/>
          <p:cNvSpPr>
            <a:spLocks noChangeArrowheads="1"/>
          </p:cNvSpPr>
          <p:nvPr/>
        </p:nvSpPr>
        <p:spPr bwMode="auto">
          <a:xfrm>
            <a:off x="3462338" y="4203700"/>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4843" name="Rectangle 45"/>
          <p:cNvSpPr>
            <a:spLocks noChangeArrowheads="1"/>
          </p:cNvSpPr>
          <p:nvPr/>
        </p:nvSpPr>
        <p:spPr bwMode="auto">
          <a:xfrm>
            <a:off x="3843338" y="420370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4844" name="Rectangle 46"/>
          <p:cNvSpPr>
            <a:spLocks noChangeArrowheads="1"/>
          </p:cNvSpPr>
          <p:nvPr/>
        </p:nvSpPr>
        <p:spPr bwMode="auto">
          <a:xfrm>
            <a:off x="3005138" y="4589463"/>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4845" name="Rectangle 47"/>
          <p:cNvSpPr>
            <a:spLocks noChangeArrowheads="1"/>
          </p:cNvSpPr>
          <p:nvPr/>
        </p:nvSpPr>
        <p:spPr bwMode="auto">
          <a:xfrm>
            <a:off x="3425825" y="3598863"/>
            <a:ext cx="349556"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rs</a:t>
            </a:r>
            <a:endParaRPr lang="en-US" dirty="0">
              <a:latin typeface="+mn-lt"/>
            </a:endParaRPr>
          </a:p>
        </p:txBody>
      </p:sp>
      <p:sp>
        <p:nvSpPr>
          <p:cNvPr id="34846" name="Rectangle 48"/>
          <p:cNvSpPr>
            <a:spLocks noChangeArrowheads="1"/>
          </p:cNvSpPr>
          <p:nvPr/>
        </p:nvSpPr>
        <p:spPr bwMode="auto">
          <a:xfrm>
            <a:off x="3257550" y="2836863"/>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rt</a:t>
            </a:r>
            <a:endParaRPr lang="en-US" dirty="0">
              <a:latin typeface="+mn-lt"/>
            </a:endParaRPr>
          </a:p>
        </p:txBody>
      </p:sp>
      <p:sp>
        <p:nvSpPr>
          <p:cNvPr id="34847" name="Rectangle 49"/>
          <p:cNvSpPr>
            <a:spLocks noChangeArrowheads="1"/>
          </p:cNvSpPr>
          <p:nvPr/>
        </p:nvSpPr>
        <p:spPr bwMode="auto">
          <a:xfrm>
            <a:off x="3834993" y="3598863"/>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err="1" smtClean="0">
                <a:latin typeface="+mn-lt"/>
              </a:rPr>
              <a:t>rt</a:t>
            </a:r>
            <a:endParaRPr lang="en-US" dirty="0">
              <a:latin typeface="+mn-lt"/>
            </a:endParaRPr>
          </a:p>
        </p:txBody>
      </p:sp>
      <p:sp>
        <p:nvSpPr>
          <p:cNvPr id="34848" name="Rectangle 50"/>
          <p:cNvSpPr>
            <a:spLocks noChangeArrowheads="1"/>
          </p:cNvSpPr>
          <p:nvPr/>
        </p:nvSpPr>
        <p:spPr bwMode="auto">
          <a:xfrm>
            <a:off x="2825750" y="2836863"/>
            <a:ext cx="381340"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smtClean="0">
                <a:latin typeface="+mn-lt"/>
              </a:rPr>
              <a:t>rd</a:t>
            </a:r>
            <a:endParaRPr lang="en-US" dirty="0">
              <a:latin typeface="+mn-lt"/>
            </a:endParaRPr>
          </a:p>
        </p:txBody>
      </p:sp>
      <p:sp>
        <p:nvSpPr>
          <p:cNvPr id="34849" name="Rectangle 51"/>
          <p:cNvSpPr>
            <a:spLocks noChangeArrowheads="1"/>
          </p:cNvSpPr>
          <p:nvPr/>
        </p:nvSpPr>
        <p:spPr bwMode="auto">
          <a:xfrm>
            <a:off x="4137025" y="5453063"/>
            <a:ext cx="355600" cy="1041400"/>
          </a:xfrm>
          <a:prstGeom prst="rect">
            <a:avLst/>
          </a:prstGeom>
          <a:noFill/>
          <a:ln w="25400">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4850" name="Rectangle 52"/>
          <p:cNvSpPr>
            <a:spLocks noChangeArrowheads="1"/>
          </p:cNvSpPr>
          <p:nvPr/>
        </p:nvSpPr>
        <p:spPr bwMode="auto">
          <a:xfrm rot="5400000">
            <a:off x="3872707" y="5753893"/>
            <a:ext cx="9080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ZeroExt</a:t>
            </a:r>
            <a:endParaRPr lang="en-US" sz="2000" b="1">
              <a:latin typeface="+mn-lt"/>
            </a:endParaRPr>
          </a:p>
        </p:txBody>
      </p:sp>
      <p:sp>
        <p:nvSpPr>
          <p:cNvPr id="34851" name="Rectangle 53"/>
          <p:cNvSpPr>
            <a:spLocks noChangeArrowheads="1"/>
          </p:cNvSpPr>
          <p:nvPr/>
        </p:nvSpPr>
        <p:spPr bwMode="auto">
          <a:xfrm>
            <a:off x="4645025" y="59324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52" name="Line 54"/>
          <p:cNvSpPr>
            <a:spLocks noChangeShapeType="1"/>
          </p:cNvSpPr>
          <p:nvPr/>
        </p:nvSpPr>
        <p:spPr bwMode="auto">
          <a:xfrm flipH="1">
            <a:off x="4797425" y="583088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53" name="Line 55"/>
          <p:cNvSpPr>
            <a:spLocks noChangeShapeType="1"/>
          </p:cNvSpPr>
          <p:nvPr/>
        </p:nvSpPr>
        <p:spPr bwMode="auto">
          <a:xfrm flipH="1">
            <a:off x="3717925" y="58324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54" name="Rectangle 56"/>
          <p:cNvSpPr>
            <a:spLocks noChangeArrowheads="1"/>
          </p:cNvSpPr>
          <p:nvPr/>
        </p:nvSpPr>
        <p:spPr bwMode="auto">
          <a:xfrm>
            <a:off x="3502025" y="593248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4855" name="Rectangle 57"/>
          <p:cNvSpPr>
            <a:spLocks noChangeArrowheads="1"/>
          </p:cNvSpPr>
          <p:nvPr/>
        </p:nvSpPr>
        <p:spPr bwMode="auto">
          <a:xfrm>
            <a:off x="2587625" y="5656263"/>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4856" name="Rectangle 58"/>
          <p:cNvSpPr>
            <a:spLocks noChangeArrowheads="1"/>
          </p:cNvSpPr>
          <p:nvPr/>
        </p:nvSpPr>
        <p:spPr bwMode="auto">
          <a:xfrm>
            <a:off x="5407025" y="6113463"/>
            <a:ext cx="90963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34857" name="Rectangle 59"/>
          <p:cNvSpPr>
            <a:spLocks noChangeArrowheads="1"/>
          </p:cNvSpPr>
          <p:nvPr/>
        </p:nvSpPr>
        <p:spPr bwMode="auto">
          <a:xfrm>
            <a:off x="3273425" y="326548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858" name="Rectangle 60"/>
          <p:cNvSpPr>
            <a:spLocks noChangeArrowheads="1"/>
          </p:cNvSpPr>
          <p:nvPr/>
        </p:nvSpPr>
        <p:spPr bwMode="auto">
          <a:xfrm>
            <a:off x="2892425" y="326548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859" name="Freeform 61"/>
          <p:cNvSpPr>
            <a:spLocks/>
          </p:cNvSpPr>
          <p:nvPr/>
        </p:nvSpPr>
        <p:spPr bwMode="auto">
          <a:xfrm>
            <a:off x="2816225" y="3294063"/>
            <a:ext cx="838200" cy="304800"/>
          </a:xfrm>
          <a:custGeom>
            <a:avLst/>
            <a:gdLst>
              <a:gd name="T0" fmla="*/ 0 w 528"/>
              <a:gd name="T1" fmla="*/ 0 h 192"/>
              <a:gd name="T2" fmla="*/ 120967500 w 528"/>
              <a:gd name="T3" fmla="*/ 483870000 h 192"/>
              <a:gd name="T4" fmla="*/ 1209675000 w 528"/>
              <a:gd name="T5" fmla="*/ 483870000 h 192"/>
              <a:gd name="T6" fmla="*/ 1330642500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860" name="Rectangle 62"/>
          <p:cNvSpPr>
            <a:spLocks noChangeArrowheads="1"/>
          </p:cNvSpPr>
          <p:nvPr/>
        </p:nvSpPr>
        <p:spPr bwMode="auto">
          <a:xfrm>
            <a:off x="2816225" y="4208463"/>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861" name="Rectangle 63"/>
          <p:cNvSpPr>
            <a:spLocks noChangeArrowheads="1"/>
          </p:cNvSpPr>
          <p:nvPr/>
        </p:nvSpPr>
        <p:spPr bwMode="auto">
          <a:xfrm>
            <a:off x="5124450" y="49069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862" name="Rectangle 64"/>
          <p:cNvSpPr>
            <a:spLocks noChangeArrowheads="1"/>
          </p:cNvSpPr>
          <p:nvPr/>
        </p:nvSpPr>
        <p:spPr bwMode="auto">
          <a:xfrm>
            <a:off x="5124450" y="5686425"/>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863" name="Freeform 65"/>
          <p:cNvSpPr>
            <a:spLocks/>
          </p:cNvSpPr>
          <p:nvPr/>
        </p:nvSpPr>
        <p:spPr bwMode="auto">
          <a:xfrm>
            <a:off x="5178425" y="4818063"/>
            <a:ext cx="304800" cy="1219200"/>
          </a:xfrm>
          <a:custGeom>
            <a:avLst/>
            <a:gdLst>
              <a:gd name="T0" fmla="*/ 0 w 192"/>
              <a:gd name="T1" fmla="*/ 0 h 768"/>
              <a:gd name="T2" fmla="*/ 0 w 192"/>
              <a:gd name="T3" fmla="*/ 1935480000 h 768"/>
              <a:gd name="T4" fmla="*/ 483870000 w 192"/>
              <a:gd name="T5" fmla="*/ 1693545000 h 768"/>
              <a:gd name="T6" fmla="*/ 483870000 w 192"/>
              <a:gd name="T7" fmla="*/ 241935000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grpSp>
        <p:nvGrpSpPr>
          <p:cNvPr id="6" name="Group 66"/>
          <p:cNvGrpSpPr>
            <a:grpSpLocks/>
          </p:cNvGrpSpPr>
          <p:nvPr/>
        </p:nvGrpSpPr>
        <p:grpSpPr bwMode="auto">
          <a:xfrm>
            <a:off x="5988050" y="4208463"/>
            <a:ext cx="485775" cy="1143000"/>
            <a:chOff x="4009" y="2304"/>
            <a:chExt cx="306" cy="720"/>
          </a:xfrm>
        </p:grpSpPr>
        <p:sp>
          <p:nvSpPr>
            <p:cNvPr id="34886"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4887" name="Rectangle 68"/>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4888"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4865" name="Line 70"/>
          <p:cNvSpPr>
            <a:spLocks noChangeShapeType="1"/>
          </p:cNvSpPr>
          <p:nvPr/>
        </p:nvSpPr>
        <p:spPr bwMode="auto">
          <a:xfrm>
            <a:off x="3044825" y="314166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66" name="Line 71"/>
          <p:cNvSpPr>
            <a:spLocks noChangeShapeType="1"/>
          </p:cNvSpPr>
          <p:nvPr/>
        </p:nvSpPr>
        <p:spPr bwMode="auto">
          <a:xfrm>
            <a:off x="3425825" y="314166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67" name="Freeform 72"/>
          <p:cNvSpPr>
            <a:spLocks/>
          </p:cNvSpPr>
          <p:nvPr/>
        </p:nvSpPr>
        <p:spPr bwMode="auto">
          <a:xfrm>
            <a:off x="2511425" y="3141663"/>
            <a:ext cx="304800" cy="304800"/>
          </a:xfrm>
          <a:custGeom>
            <a:avLst/>
            <a:gdLst>
              <a:gd name="T0" fmla="*/ 0 w 192"/>
              <a:gd name="T1" fmla="*/ 0 h 336"/>
              <a:gd name="T2" fmla="*/ 0 w 192"/>
              <a:gd name="T3" fmla="*/ 276497143 h 336"/>
              <a:gd name="T4" fmla="*/ 483870000 w 192"/>
              <a:gd name="T5" fmla="*/ 2764971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68" name="Line 73"/>
          <p:cNvSpPr>
            <a:spLocks noChangeShapeType="1"/>
          </p:cNvSpPr>
          <p:nvPr/>
        </p:nvSpPr>
        <p:spPr bwMode="auto">
          <a:xfrm>
            <a:off x="2968625" y="39798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69" name="Line 74"/>
          <p:cNvSpPr>
            <a:spLocks noChangeShapeType="1"/>
          </p:cNvSpPr>
          <p:nvPr/>
        </p:nvSpPr>
        <p:spPr bwMode="auto">
          <a:xfrm>
            <a:off x="3273425" y="3598863"/>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0" name="Line 75"/>
          <p:cNvSpPr>
            <a:spLocks noChangeShapeType="1"/>
          </p:cNvSpPr>
          <p:nvPr/>
        </p:nvSpPr>
        <p:spPr bwMode="auto">
          <a:xfrm>
            <a:off x="3654425" y="39036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1" name="Line 76"/>
          <p:cNvSpPr>
            <a:spLocks noChangeShapeType="1"/>
          </p:cNvSpPr>
          <p:nvPr/>
        </p:nvSpPr>
        <p:spPr bwMode="auto">
          <a:xfrm>
            <a:off x="4035425" y="39036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2" name="Rectangle 77"/>
          <p:cNvSpPr>
            <a:spLocks noChangeArrowheads="1"/>
          </p:cNvSpPr>
          <p:nvPr/>
        </p:nvSpPr>
        <p:spPr bwMode="auto">
          <a:xfrm>
            <a:off x="3829050" y="382746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73" name="Line 78"/>
          <p:cNvSpPr>
            <a:spLocks noChangeShapeType="1"/>
          </p:cNvSpPr>
          <p:nvPr/>
        </p:nvSpPr>
        <p:spPr bwMode="auto">
          <a:xfrm>
            <a:off x="4264025" y="4513263"/>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4" name="Line 79"/>
          <p:cNvSpPr>
            <a:spLocks noChangeShapeType="1"/>
          </p:cNvSpPr>
          <p:nvPr/>
        </p:nvSpPr>
        <p:spPr bwMode="auto">
          <a:xfrm flipH="1">
            <a:off x="6321425" y="4056063"/>
            <a:ext cx="3175" cy="3429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5" name="Line 80"/>
          <p:cNvSpPr>
            <a:spLocks noChangeShapeType="1"/>
          </p:cNvSpPr>
          <p:nvPr/>
        </p:nvSpPr>
        <p:spPr bwMode="auto">
          <a:xfrm>
            <a:off x="4264025" y="5046663"/>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6" name="Line 81"/>
          <p:cNvSpPr>
            <a:spLocks noChangeShapeType="1"/>
          </p:cNvSpPr>
          <p:nvPr/>
        </p:nvSpPr>
        <p:spPr bwMode="auto">
          <a:xfrm>
            <a:off x="5483225" y="5199063"/>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7" name="Line 82"/>
          <p:cNvSpPr>
            <a:spLocks noChangeShapeType="1"/>
          </p:cNvSpPr>
          <p:nvPr/>
        </p:nvSpPr>
        <p:spPr bwMode="auto">
          <a:xfrm>
            <a:off x="4492625" y="588486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8" name="Line 83"/>
          <p:cNvSpPr>
            <a:spLocks noChangeShapeType="1"/>
          </p:cNvSpPr>
          <p:nvPr/>
        </p:nvSpPr>
        <p:spPr bwMode="auto">
          <a:xfrm>
            <a:off x="3425825" y="588486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9" name="Line 84"/>
          <p:cNvSpPr>
            <a:spLocks noChangeShapeType="1"/>
          </p:cNvSpPr>
          <p:nvPr/>
        </p:nvSpPr>
        <p:spPr bwMode="auto">
          <a:xfrm flipH="1">
            <a:off x="3044825" y="50466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0" name="Line 85"/>
          <p:cNvSpPr>
            <a:spLocks noChangeShapeType="1"/>
          </p:cNvSpPr>
          <p:nvPr/>
        </p:nvSpPr>
        <p:spPr bwMode="auto">
          <a:xfrm>
            <a:off x="3121025" y="50466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1" name="Line 86"/>
          <p:cNvSpPr>
            <a:spLocks noChangeShapeType="1"/>
          </p:cNvSpPr>
          <p:nvPr/>
        </p:nvSpPr>
        <p:spPr bwMode="auto">
          <a:xfrm>
            <a:off x="3121025" y="51990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2" name="Line 87"/>
          <p:cNvSpPr>
            <a:spLocks noChangeShapeType="1"/>
          </p:cNvSpPr>
          <p:nvPr/>
        </p:nvSpPr>
        <p:spPr bwMode="auto">
          <a:xfrm flipV="1">
            <a:off x="5330825" y="5961063"/>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3" name="Line 88"/>
          <p:cNvSpPr>
            <a:spLocks noChangeShapeType="1"/>
          </p:cNvSpPr>
          <p:nvPr/>
        </p:nvSpPr>
        <p:spPr bwMode="auto">
          <a:xfrm flipH="1">
            <a:off x="6702425" y="46656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4" name="Rectangle 89"/>
          <p:cNvSpPr>
            <a:spLocks noChangeArrowheads="1"/>
          </p:cNvSpPr>
          <p:nvPr/>
        </p:nvSpPr>
        <p:spPr bwMode="auto">
          <a:xfrm>
            <a:off x="1876425" y="2747963"/>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sp>
        <p:nvSpPr>
          <p:cNvPr id="34885" name="Freeform 90"/>
          <p:cNvSpPr>
            <a:spLocks/>
          </p:cNvSpPr>
          <p:nvPr/>
        </p:nvSpPr>
        <p:spPr bwMode="auto">
          <a:xfrm>
            <a:off x="2282825" y="4665663"/>
            <a:ext cx="4648200" cy="1981200"/>
          </a:xfrm>
          <a:custGeom>
            <a:avLst/>
            <a:gdLst>
              <a:gd name="T0" fmla="*/ 2147483647 w 2928"/>
              <a:gd name="T1" fmla="*/ 120967500 h 1248"/>
              <a:gd name="T2" fmla="*/ 2147483647 w 2928"/>
              <a:gd name="T3" fmla="*/ 120967500 h 1248"/>
              <a:gd name="T4" fmla="*/ 2147483647 w 2928"/>
              <a:gd name="T5" fmla="*/ 2147483647 h 1248"/>
              <a:gd name="T6" fmla="*/ 0 w 2928"/>
              <a:gd name="T7" fmla="*/ 2147483647 h 1248"/>
              <a:gd name="T8" fmla="*/ 0 w 2928"/>
              <a:gd name="T9" fmla="*/ 0 h 1248"/>
              <a:gd name="T10" fmla="*/ 846772500 w 2928"/>
              <a:gd name="T11" fmla="*/ 0 h 1248"/>
              <a:gd name="T12" fmla="*/ 0 60000 65536"/>
              <a:gd name="T13" fmla="*/ 0 60000 65536"/>
              <a:gd name="T14" fmla="*/ 0 60000 65536"/>
              <a:gd name="T15" fmla="*/ 0 60000 65536"/>
              <a:gd name="T16" fmla="*/ 0 60000 65536"/>
              <a:gd name="T17" fmla="*/ 0 60000 65536"/>
              <a:gd name="T18" fmla="*/ 0 w 2928"/>
              <a:gd name="T19" fmla="*/ 0 h 1248"/>
              <a:gd name="T20" fmla="*/ 2928 w 2928"/>
              <a:gd name="T21" fmla="*/ 1248 h 1248"/>
            </a:gdLst>
            <a:ahLst/>
            <a:cxnLst>
              <a:cxn ang="T12">
                <a:pos x="T0" y="T1"/>
              </a:cxn>
              <a:cxn ang="T13">
                <a:pos x="T2" y="T3"/>
              </a:cxn>
              <a:cxn ang="T14">
                <a:pos x="T4" y="T5"/>
              </a:cxn>
              <a:cxn ang="T15">
                <a:pos x="T6" y="T7"/>
              </a:cxn>
              <a:cxn ang="T16">
                <a:pos x="T8" y="T9"/>
              </a:cxn>
              <a:cxn ang="T17">
                <a:pos x="T10" y="T11"/>
              </a:cxn>
            </a:cxnLst>
            <a:rect l="T18" t="T19" r="T20" b="T21"/>
            <a:pathLst>
              <a:path w="2928" h="1248">
                <a:moveTo>
                  <a:pt x="2640" y="48"/>
                </a:moveTo>
                <a:lnTo>
                  <a:pt x="2928" y="48"/>
                </a:lnTo>
                <a:lnTo>
                  <a:pt x="2928" y="1248"/>
                </a:lnTo>
                <a:lnTo>
                  <a:pt x="0" y="1248"/>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94" name="Text Box 37"/>
          <p:cNvSpPr txBox="1">
            <a:spLocks noChangeArrowheads="1"/>
          </p:cNvSpPr>
          <p:nvPr/>
        </p:nvSpPr>
        <p:spPr bwMode="auto">
          <a:xfrm>
            <a:off x="226484" y="4324349"/>
            <a:ext cx="1852084" cy="1569660"/>
          </a:xfrm>
          <a:prstGeom prst="rect">
            <a:avLst/>
          </a:prstGeom>
          <a:noFill/>
          <a:ln w="12700">
            <a:noFill/>
            <a:miter lim="800000"/>
            <a:headEnd/>
            <a:tailEnd/>
          </a:ln>
        </p:spPr>
        <p:txBody>
          <a:bodyPr wrap="square">
            <a:prstTxWarp prst="textNoShape">
              <a:avLst/>
            </a:prstTxWarp>
            <a:spAutoFit/>
          </a:bodyPr>
          <a:lstStyle/>
          <a:p>
            <a:pPr>
              <a:defRPr/>
            </a:pPr>
            <a:r>
              <a:rPr lang="en-US" sz="2400" b="1" i="1" dirty="0">
                <a:solidFill>
                  <a:srgbClr val="FF0000"/>
                </a:solidFill>
                <a:latin typeface="+mn-lt"/>
              </a:rPr>
              <a:t>What</a:t>
            </a:r>
            <a:r>
              <a:rPr lang="en-US" sz="2400" b="1" i="1" dirty="0" smtClean="0">
                <a:solidFill>
                  <a:srgbClr val="FF0000"/>
                </a:solidFill>
                <a:latin typeface="+mn-lt"/>
              </a:rPr>
              <a:t> sign extending??</a:t>
            </a:r>
          </a:p>
          <a:p>
            <a:pPr>
              <a:defRPr/>
            </a:pPr>
            <a:r>
              <a:rPr lang="en-US" sz="2400" b="1" i="1" dirty="0" smtClean="0">
                <a:solidFill>
                  <a:srgbClr val="FF0000"/>
                </a:solidFill>
              </a:rPr>
              <a:t>And where is</a:t>
            </a:r>
            <a:r>
              <a:rPr lang="en-US" sz="2400" b="1" dirty="0" smtClean="0">
                <a:solidFill>
                  <a:srgbClr val="FF0000"/>
                </a:solidFill>
              </a:rPr>
              <a:t> </a:t>
            </a:r>
            <a:r>
              <a:rPr lang="en-US" sz="2400" b="1" i="1" dirty="0" err="1" smtClean="0">
                <a:solidFill>
                  <a:srgbClr val="FF0000"/>
                </a:solidFill>
              </a:rPr>
              <a:t>Mem</a:t>
            </a:r>
            <a:r>
              <a:rPr lang="en-US" sz="2400" b="1" i="1" dirty="0" smtClean="0">
                <a:solidFill>
                  <a:srgbClr val="FF0000"/>
                </a:solidFill>
              </a:rPr>
              <a:t>??</a:t>
            </a:r>
          </a:p>
        </p:txBody>
      </p:sp>
    </p:spTree>
    <p:extLst>
      <p:ext uri="{BB962C8B-B14F-4D97-AF65-F5344CB8AC3E}">
        <p14:creationId xmlns:p14="http://schemas.microsoft.com/office/powerpoint/2010/main" val="414328185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4763"/>
            <a:ext cx="8229600" cy="1143001"/>
          </a:xfrm>
        </p:spPr>
        <p:txBody>
          <a:bodyPr/>
          <a:lstStyle/>
          <a:p>
            <a:r>
              <a:rPr lang="en-US" smtClean="0"/>
              <a:t>Load Operations</a:t>
            </a:r>
          </a:p>
        </p:txBody>
      </p:sp>
      <p:sp>
        <p:nvSpPr>
          <p:cNvPr id="61443" name="Rectangle 3"/>
          <p:cNvSpPr>
            <a:spLocks noGrp="1" noChangeArrowheads="1"/>
          </p:cNvSpPr>
          <p:nvPr>
            <p:ph idx="1"/>
          </p:nvPr>
        </p:nvSpPr>
        <p:spPr>
          <a:xfrm>
            <a:off x="457200" y="1011238"/>
            <a:ext cx="8229600" cy="4525962"/>
          </a:xfrm>
        </p:spPr>
        <p:txBody>
          <a:bodyPr/>
          <a:lstStyle/>
          <a:p>
            <a:pPr>
              <a:lnSpc>
                <a:spcPct val="90000"/>
              </a:lnSpc>
              <a:spcBef>
                <a:spcPct val="0"/>
              </a:spcBef>
            </a:pPr>
            <a:r>
              <a:rPr lang="en-US" sz="2800"/>
              <a:t>R[</a:t>
            </a:r>
            <a:r>
              <a:rPr lang="en-US" sz="2800" u="sng">
                <a:solidFill>
                  <a:schemeClr val="accent1"/>
                </a:solidFill>
              </a:rPr>
              <a:t>rt</a:t>
            </a:r>
            <a:r>
              <a:rPr lang="en-US" sz="2800"/>
              <a:t>] = Mem[R[rs] + SignExt[imm16]]	</a:t>
            </a:r>
            <a:br>
              <a:rPr lang="en-US" sz="2800"/>
            </a:br>
            <a:r>
              <a:rPr lang="en-US" sz="2800"/>
              <a:t>Example: </a:t>
            </a:r>
            <a:r>
              <a:rPr lang="en-US" sz="2800">
                <a:latin typeface="Courier New" charset="0"/>
              </a:rPr>
              <a:t>lw rt,rs,imm16</a:t>
            </a:r>
            <a:endParaRPr lang="en-US" sz="2800"/>
          </a:p>
        </p:txBody>
      </p:sp>
      <p:sp>
        <p:nvSpPr>
          <p:cNvPr id="120" name="Date Placeholder 119"/>
          <p:cNvSpPr>
            <a:spLocks noGrp="1"/>
          </p:cNvSpPr>
          <p:nvPr>
            <p:ph type="dt" sz="quarter" idx="10"/>
          </p:nvPr>
        </p:nvSpPr>
        <p:spPr/>
        <p:txBody>
          <a:bodyPr/>
          <a:lstStyle/>
          <a:p>
            <a:pPr>
              <a:defRPr/>
            </a:pPr>
            <a:fld id="{AD8A6419-35FC-D84A-91A3-DDCB69C3883F}" type="datetime1">
              <a:rPr lang="en-US" smtClean="0"/>
              <a:pPr>
                <a:defRPr/>
              </a:pPr>
              <a:t>11/5/13</a:t>
            </a:fld>
            <a:endParaRPr lang="en-US"/>
          </a:p>
        </p:txBody>
      </p:sp>
      <p:sp>
        <p:nvSpPr>
          <p:cNvPr id="122" name="Footer Placeholder 121"/>
          <p:cNvSpPr>
            <a:spLocks noGrp="1"/>
          </p:cNvSpPr>
          <p:nvPr>
            <p:ph type="ftr" sz="quarter" idx="11"/>
          </p:nvPr>
        </p:nvSpPr>
        <p:spPr/>
        <p:txBody>
          <a:bodyPr/>
          <a:lstStyle/>
          <a:p>
            <a:pPr>
              <a:defRPr/>
            </a:pPr>
            <a:r>
              <a:rPr lang="en-US" dirty="0" smtClean="0"/>
              <a:t>Fall 2013 -- Lecture #19</a:t>
            </a:r>
            <a:endParaRPr lang="en-US" dirty="0"/>
          </a:p>
        </p:txBody>
      </p:sp>
      <p:sp>
        <p:nvSpPr>
          <p:cNvPr id="121" name="Slide Number Placeholder 120"/>
          <p:cNvSpPr>
            <a:spLocks noGrp="1"/>
          </p:cNvSpPr>
          <p:nvPr>
            <p:ph type="sldNum" sz="quarter" idx="12"/>
          </p:nvPr>
        </p:nvSpPr>
        <p:spPr/>
        <p:txBody>
          <a:bodyPr/>
          <a:lstStyle/>
          <a:p>
            <a:pPr>
              <a:defRPr/>
            </a:pPr>
            <a:fld id="{115157A2-B5CA-CA4F-A641-0EBA5EA12B5B}" type="slidenum">
              <a:rPr lang="en-US" smtClean="0"/>
              <a:pPr>
                <a:defRPr/>
              </a:pPr>
              <a:t>27</a:t>
            </a:fld>
            <a:endParaRPr lang="en-US"/>
          </a:p>
        </p:txBody>
      </p:sp>
      <p:grpSp>
        <p:nvGrpSpPr>
          <p:cNvPr id="2" name="Group 4"/>
          <p:cNvGrpSpPr>
            <a:grpSpLocks/>
          </p:cNvGrpSpPr>
          <p:nvPr/>
        </p:nvGrpSpPr>
        <p:grpSpPr bwMode="auto">
          <a:xfrm>
            <a:off x="1552575" y="1824038"/>
            <a:ext cx="5954713" cy="946150"/>
            <a:chOff x="1043" y="794"/>
            <a:chExt cx="3751" cy="596"/>
          </a:xfrm>
        </p:grpSpPr>
        <p:sp>
          <p:nvSpPr>
            <p:cNvPr id="36966" name="Rectangle 5"/>
            <p:cNvSpPr>
              <a:spLocks noChangeArrowheads="1"/>
            </p:cNvSpPr>
            <p:nvPr/>
          </p:nvSpPr>
          <p:spPr bwMode="auto">
            <a:xfrm>
              <a:off x="1108" y="99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04" y="986"/>
              <a:ext cx="624" cy="212"/>
              <a:chOff x="1104" y="986"/>
              <a:chExt cx="624" cy="212"/>
            </a:xfrm>
          </p:grpSpPr>
          <p:sp>
            <p:nvSpPr>
              <p:cNvPr id="36985" name="Rectangle 7"/>
              <p:cNvSpPr>
                <a:spLocks noChangeArrowheads="1"/>
              </p:cNvSpPr>
              <p:nvPr/>
            </p:nvSpPr>
            <p:spPr bwMode="auto">
              <a:xfrm>
                <a:off x="1104" y="99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86" name="Rectangle 8"/>
              <p:cNvSpPr>
                <a:spLocks noChangeArrowheads="1"/>
              </p:cNvSpPr>
              <p:nvPr/>
            </p:nvSpPr>
            <p:spPr bwMode="auto">
              <a:xfrm>
                <a:off x="1286" y="986"/>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36" y="986"/>
              <a:ext cx="580" cy="212"/>
              <a:chOff x="1736" y="986"/>
              <a:chExt cx="580" cy="212"/>
            </a:xfrm>
          </p:grpSpPr>
          <p:sp>
            <p:nvSpPr>
              <p:cNvPr id="36983" name="Rectangle 10"/>
              <p:cNvSpPr>
                <a:spLocks noChangeArrowheads="1"/>
              </p:cNvSpPr>
              <p:nvPr/>
            </p:nvSpPr>
            <p:spPr bwMode="auto">
              <a:xfrm>
                <a:off x="1736" y="99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84" name="Rectangle 11"/>
              <p:cNvSpPr>
                <a:spLocks noChangeArrowheads="1"/>
              </p:cNvSpPr>
              <p:nvPr/>
            </p:nvSpPr>
            <p:spPr bwMode="auto">
              <a:xfrm>
                <a:off x="1901" y="986"/>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24" y="986"/>
              <a:ext cx="579" cy="210"/>
              <a:chOff x="2324" y="986"/>
              <a:chExt cx="579" cy="210"/>
            </a:xfrm>
          </p:grpSpPr>
          <p:sp>
            <p:nvSpPr>
              <p:cNvPr id="36981" name="Rectangle 13"/>
              <p:cNvSpPr>
                <a:spLocks noChangeArrowheads="1"/>
              </p:cNvSpPr>
              <p:nvPr/>
            </p:nvSpPr>
            <p:spPr bwMode="auto">
              <a:xfrm>
                <a:off x="2324" y="99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82" name="Rectangle 14"/>
              <p:cNvSpPr>
                <a:spLocks noChangeArrowheads="1"/>
              </p:cNvSpPr>
              <p:nvPr/>
            </p:nvSpPr>
            <p:spPr bwMode="auto">
              <a:xfrm>
                <a:off x="2488" y="986"/>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36970" name="Rectangle 15"/>
            <p:cNvSpPr>
              <a:spLocks noChangeArrowheads="1"/>
            </p:cNvSpPr>
            <p:nvPr/>
          </p:nvSpPr>
          <p:spPr bwMode="auto">
            <a:xfrm>
              <a:off x="2911" y="99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71" name="Rectangle 16"/>
            <p:cNvSpPr>
              <a:spLocks noChangeArrowheads="1"/>
            </p:cNvSpPr>
            <p:nvPr/>
          </p:nvSpPr>
          <p:spPr bwMode="auto">
            <a:xfrm>
              <a:off x="3222" y="986"/>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6972" name="Rectangle 17"/>
            <p:cNvSpPr>
              <a:spLocks noChangeArrowheads="1"/>
            </p:cNvSpPr>
            <p:nvPr/>
          </p:nvSpPr>
          <p:spPr bwMode="auto">
            <a:xfrm>
              <a:off x="4613" y="79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73" name="Rectangle 18"/>
            <p:cNvSpPr>
              <a:spLocks noChangeArrowheads="1"/>
            </p:cNvSpPr>
            <p:nvPr/>
          </p:nvSpPr>
          <p:spPr bwMode="auto">
            <a:xfrm>
              <a:off x="2715"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6974" name="Rectangle 19"/>
            <p:cNvSpPr>
              <a:spLocks noChangeArrowheads="1"/>
            </p:cNvSpPr>
            <p:nvPr/>
          </p:nvSpPr>
          <p:spPr bwMode="auto">
            <a:xfrm>
              <a:off x="2127"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6975" name="Rectangle 20"/>
            <p:cNvSpPr>
              <a:spLocks noChangeArrowheads="1"/>
            </p:cNvSpPr>
            <p:nvPr/>
          </p:nvSpPr>
          <p:spPr bwMode="auto">
            <a:xfrm>
              <a:off x="1539"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6976" name="Rectangle 21"/>
            <p:cNvSpPr>
              <a:spLocks noChangeArrowheads="1"/>
            </p:cNvSpPr>
            <p:nvPr/>
          </p:nvSpPr>
          <p:spPr bwMode="auto">
            <a:xfrm>
              <a:off x="1043" y="79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6977" name="Rectangle 22"/>
            <p:cNvSpPr>
              <a:spLocks noChangeArrowheads="1"/>
            </p:cNvSpPr>
            <p:nvPr/>
          </p:nvSpPr>
          <p:spPr bwMode="auto">
            <a:xfrm>
              <a:off x="1268"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6978" name="Rectangle 23"/>
            <p:cNvSpPr>
              <a:spLocks noChangeArrowheads="1"/>
            </p:cNvSpPr>
            <p:nvPr/>
          </p:nvSpPr>
          <p:spPr bwMode="auto">
            <a:xfrm>
              <a:off x="3573" y="1178"/>
              <a:ext cx="46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 bits</a:t>
              </a:r>
            </a:p>
          </p:txBody>
        </p:sp>
        <p:sp>
          <p:nvSpPr>
            <p:cNvPr id="36979" name="Rectangle 24"/>
            <p:cNvSpPr>
              <a:spLocks noChangeArrowheads="1"/>
            </p:cNvSpPr>
            <p:nvPr/>
          </p:nvSpPr>
          <p:spPr bwMode="auto">
            <a:xfrm>
              <a:off x="2443"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6980" name="Rectangle 25"/>
            <p:cNvSpPr>
              <a:spLocks noChangeArrowheads="1"/>
            </p:cNvSpPr>
            <p:nvPr/>
          </p:nvSpPr>
          <p:spPr bwMode="auto">
            <a:xfrm>
              <a:off x="1856" y="117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sp>
        <p:nvSpPr>
          <p:cNvPr id="36872" name="Rectangle 26"/>
          <p:cNvSpPr>
            <a:spLocks noChangeArrowheads="1"/>
          </p:cNvSpPr>
          <p:nvPr/>
        </p:nvSpPr>
        <p:spPr bwMode="auto">
          <a:xfrm>
            <a:off x="6200775" y="43322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73" name="Rectangle 27"/>
          <p:cNvSpPr>
            <a:spLocks noChangeArrowheads="1"/>
          </p:cNvSpPr>
          <p:nvPr/>
        </p:nvSpPr>
        <p:spPr bwMode="auto">
          <a:xfrm>
            <a:off x="5313363" y="2719388"/>
            <a:ext cx="10398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6874" name="Rectangle 28"/>
          <p:cNvSpPr>
            <a:spLocks noChangeArrowheads="1"/>
          </p:cNvSpPr>
          <p:nvPr/>
        </p:nvSpPr>
        <p:spPr bwMode="auto">
          <a:xfrm>
            <a:off x="2314575" y="5094288"/>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6875" name="Rectangle 29"/>
          <p:cNvSpPr>
            <a:spLocks noChangeArrowheads="1"/>
          </p:cNvSpPr>
          <p:nvPr/>
        </p:nvSpPr>
        <p:spPr bwMode="auto">
          <a:xfrm>
            <a:off x="1770063" y="418941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36876" name="Rectangle 30"/>
          <p:cNvSpPr>
            <a:spLocks noChangeArrowheads="1"/>
          </p:cNvSpPr>
          <p:nvPr/>
        </p:nvSpPr>
        <p:spPr bwMode="auto">
          <a:xfrm>
            <a:off x="1892300" y="3494088"/>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6877" name="Line 31"/>
          <p:cNvSpPr>
            <a:spLocks noChangeShapeType="1"/>
          </p:cNvSpPr>
          <p:nvPr/>
        </p:nvSpPr>
        <p:spPr bwMode="auto">
          <a:xfrm flipH="1">
            <a:off x="2079625" y="450850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78" name="Rectangle 32"/>
          <p:cNvSpPr>
            <a:spLocks noChangeArrowheads="1"/>
          </p:cNvSpPr>
          <p:nvPr/>
        </p:nvSpPr>
        <p:spPr bwMode="auto">
          <a:xfrm>
            <a:off x="1931988" y="46085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79" name="Line 33"/>
          <p:cNvSpPr>
            <a:spLocks noChangeShapeType="1"/>
          </p:cNvSpPr>
          <p:nvPr/>
        </p:nvSpPr>
        <p:spPr bwMode="auto">
          <a:xfrm flipH="1">
            <a:off x="4905375" y="433228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0" name="Rectangle 34"/>
          <p:cNvSpPr>
            <a:spLocks noChangeArrowheads="1"/>
          </p:cNvSpPr>
          <p:nvPr/>
        </p:nvSpPr>
        <p:spPr bwMode="auto">
          <a:xfrm>
            <a:off x="4752975" y="40274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81" name="Rectangle 35"/>
          <p:cNvSpPr>
            <a:spLocks noChangeArrowheads="1"/>
          </p:cNvSpPr>
          <p:nvPr/>
        </p:nvSpPr>
        <p:spPr bwMode="auto">
          <a:xfrm>
            <a:off x="3959225" y="402748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6882" name="Line 36"/>
          <p:cNvSpPr>
            <a:spLocks noChangeShapeType="1"/>
          </p:cNvSpPr>
          <p:nvPr/>
        </p:nvSpPr>
        <p:spPr bwMode="auto">
          <a:xfrm flipV="1">
            <a:off x="4219575" y="486568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3" name="Rectangle 37"/>
          <p:cNvSpPr>
            <a:spLocks noChangeArrowheads="1"/>
          </p:cNvSpPr>
          <p:nvPr/>
        </p:nvSpPr>
        <p:spPr bwMode="auto">
          <a:xfrm>
            <a:off x="4064000" y="49895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884" name="Rectangle 38"/>
          <p:cNvSpPr>
            <a:spLocks noChangeArrowheads="1"/>
          </p:cNvSpPr>
          <p:nvPr/>
        </p:nvSpPr>
        <p:spPr bwMode="auto">
          <a:xfrm>
            <a:off x="3990975" y="456088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6885" name="Line 39"/>
          <p:cNvSpPr>
            <a:spLocks noChangeShapeType="1"/>
          </p:cNvSpPr>
          <p:nvPr/>
        </p:nvSpPr>
        <p:spPr bwMode="auto">
          <a:xfrm flipV="1">
            <a:off x="3609975" y="387191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6" name="Line 40"/>
          <p:cNvSpPr>
            <a:spLocks noChangeShapeType="1"/>
          </p:cNvSpPr>
          <p:nvPr/>
        </p:nvSpPr>
        <p:spPr bwMode="auto">
          <a:xfrm flipV="1">
            <a:off x="2860675" y="387191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7" name="Rectangle 41"/>
          <p:cNvSpPr>
            <a:spLocks noChangeArrowheads="1"/>
          </p:cNvSpPr>
          <p:nvPr/>
        </p:nvSpPr>
        <p:spPr bwMode="auto">
          <a:xfrm>
            <a:off x="2717800" y="37226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6888" name="Line 42"/>
          <p:cNvSpPr>
            <a:spLocks noChangeShapeType="1"/>
          </p:cNvSpPr>
          <p:nvPr/>
        </p:nvSpPr>
        <p:spPr bwMode="auto">
          <a:xfrm flipV="1">
            <a:off x="3241675" y="387191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9" name="Rectangle 43"/>
          <p:cNvSpPr>
            <a:spLocks noChangeArrowheads="1"/>
          </p:cNvSpPr>
          <p:nvPr/>
        </p:nvSpPr>
        <p:spPr bwMode="auto">
          <a:xfrm>
            <a:off x="3076575" y="37226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6890" name="Rectangle 44"/>
          <p:cNvSpPr>
            <a:spLocks noChangeArrowheads="1"/>
          </p:cNvSpPr>
          <p:nvPr/>
        </p:nvSpPr>
        <p:spPr bwMode="auto">
          <a:xfrm>
            <a:off x="2655888" y="4098925"/>
            <a:ext cx="43973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6891" name="Rectangle 45"/>
          <p:cNvSpPr>
            <a:spLocks noChangeArrowheads="1"/>
          </p:cNvSpPr>
          <p:nvPr/>
        </p:nvSpPr>
        <p:spPr bwMode="auto">
          <a:xfrm>
            <a:off x="3113088" y="409892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6892" name="Rectangle 46"/>
          <p:cNvSpPr>
            <a:spLocks noChangeArrowheads="1"/>
          </p:cNvSpPr>
          <p:nvPr/>
        </p:nvSpPr>
        <p:spPr bwMode="auto">
          <a:xfrm>
            <a:off x="3494088" y="409892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6893" name="Rectangle 47"/>
          <p:cNvSpPr>
            <a:spLocks noChangeArrowheads="1"/>
          </p:cNvSpPr>
          <p:nvPr/>
        </p:nvSpPr>
        <p:spPr bwMode="auto">
          <a:xfrm>
            <a:off x="2655888" y="4484688"/>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6894" name="Rectangle 48"/>
          <p:cNvSpPr>
            <a:spLocks noChangeArrowheads="1"/>
          </p:cNvSpPr>
          <p:nvPr/>
        </p:nvSpPr>
        <p:spPr bwMode="auto">
          <a:xfrm>
            <a:off x="3076575" y="3494088"/>
            <a:ext cx="349556"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rs</a:t>
            </a:r>
            <a:endParaRPr lang="en-US" dirty="0">
              <a:latin typeface="+mn-lt"/>
            </a:endParaRPr>
          </a:p>
        </p:txBody>
      </p:sp>
      <p:sp>
        <p:nvSpPr>
          <p:cNvPr id="36895" name="Rectangle 49"/>
          <p:cNvSpPr>
            <a:spLocks noChangeArrowheads="1"/>
          </p:cNvSpPr>
          <p:nvPr/>
        </p:nvSpPr>
        <p:spPr bwMode="auto">
          <a:xfrm>
            <a:off x="2908300" y="2732088"/>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rt</a:t>
            </a:r>
            <a:endParaRPr lang="en-US" dirty="0">
              <a:latin typeface="+mn-lt"/>
            </a:endParaRPr>
          </a:p>
        </p:txBody>
      </p:sp>
      <p:sp>
        <p:nvSpPr>
          <p:cNvPr id="36896" name="Rectangle 50"/>
          <p:cNvSpPr>
            <a:spLocks noChangeArrowheads="1"/>
          </p:cNvSpPr>
          <p:nvPr/>
        </p:nvSpPr>
        <p:spPr bwMode="auto">
          <a:xfrm>
            <a:off x="3485743" y="3494088"/>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err="1" smtClean="0">
                <a:latin typeface="+mn-lt"/>
              </a:rPr>
              <a:t>rt</a:t>
            </a:r>
            <a:endParaRPr lang="en-US" dirty="0">
              <a:latin typeface="+mn-lt"/>
            </a:endParaRPr>
          </a:p>
        </p:txBody>
      </p:sp>
      <p:sp>
        <p:nvSpPr>
          <p:cNvPr id="36897" name="Rectangle 51"/>
          <p:cNvSpPr>
            <a:spLocks noChangeArrowheads="1"/>
          </p:cNvSpPr>
          <p:nvPr/>
        </p:nvSpPr>
        <p:spPr bwMode="auto">
          <a:xfrm>
            <a:off x="2476500" y="2732088"/>
            <a:ext cx="381340"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smtClean="0">
                <a:latin typeface="+mn-lt"/>
              </a:rPr>
              <a:t>rd</a:t>
            </a:r>
            <a:endParaRPr lang="en-US" dirty="0">
              <a:latin typeface="+mn-lt"/>
            </a:endParaRPr>
          </a:p>
        </p:txBody>
      </p:sp>
      <p:sp>
        <p:nvSpPr>
          <p:cNvPr id="36898" name="Rectangle 52"/>
          <p:cNvSpPr>
            <a:spLocks noChangeArrowheads="1"/>
          </p:cNvSpPr>
          <p:nvPr/>
        </p:nvSpPr>
        <p:spPr bwMode="auto">
          <a:xfrm>
            <a:off x="1552575" y="2732088"/>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sp>
        <p:nvSpPr>
          <p:cNvPr id="36899" name="Rectangle 53"/>
          <p:cNvSpPr>
            <a:spLocks noChangeArrowheads="1"/>
          </p:cNvSpPr>
          <p:nvPr/>
        </p:nvSpPr>
        <p:spPr bwMode="auto">
          <a:xfrm>
            <a:off x="3787775" y="5272088"/>
            <a:ext cx="355600" cy="1041400"/>
          </a:xfrm>
          <a:prstGeom prst="rect">
            <a:avLst/>
          </a:prstGeom>
          <a:noFill/>
          <a:ln w="25400">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6900" name="Rectangle 54"/>
          <p:cNvSpPr>
            <a:spLocks noChangeArrowheads="1"/>
          </p:cNvSpPr>
          <p:nvPr/>
        </p:nvSpPr>
        <p:spPr bwMode="auto">
          <a:xfrm rot="5400000">
            <a:off x="3440906" y="5606257"/>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sp>
        <p:nvSpPr>
          <p:cNvPr id="36901" name="Rectangle 55"/>
          <p:cNvSpPr>
            <a:spLocks noChangeArrowheads="1"/>
          </p:cNvSpPr>
          <p:nvPr/>
        </p:nvSpPr>
        <p:spPr bwMode="auto">
          <a:xfrm>
            <a:off x="4295775" y="58277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902" name="Line 56"/>
          <p:cNvSpPr>
            <a:spLocks noChangeShapeType="1"/>
          </p:cNvSpPr>
          <p:nvPr/>
        </p:nvSpPr>
        <p:spPr bwMode="auto">
          <a:xfrm flipH="1">
            <a:off x="4448175" y="572611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03" name="Line 57"/>
          <p:cNvSpPr>
            <a:spLocks noChangeShapeType="1"/>
          </p:cNvSpPr>
          <p:nvPr/>
        </p:nvSpPr>
        <p:spPr bwMode="auto">
          <a:xfrm flipH="1">
            <a:off x="3368675" y="572770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04" name="Rectangle 58"/>
          <p:cNvSpPr>
            <a:spLocks noChangeArrowheads="1"/>
          </p:cNvSpPr>
          <p:nvPr/>
        </p:nvSpPr>
        <p:spPr bwMode="auto">
          <a:xfrm>
            <a:off x="3152775" y="58277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6905" name="Rectangle 59"/>
          <p:cNvSpPr>
            <a:spLocks noChangeArrowheads="1"/>
          </p:cNvSpPr>
          <p:nvPr/>
        </p:nvSpPr>
        <p:spPr bwMode="auto">
          <a:xfrm>
            <a:off x="2238375" y="5551488"/>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6906" name="Rectangle 60"/>
          <p:cNvSpPr>
            <a:spLocks noChangeArrowheads="1"/>
          </p:cNvSpPr>
          <p:nvPr/>
        </p:nvSpPr>
        <p:spPr bwMode="auto">
          <a:xfrm>
            <a:off x="4524375" y="6161088"/>
            <a:ext cx="9096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36907" name="Rectangle 61"/>
          <p:cNvSpPr>
            <a:spLocks noChangeArrowheads="1"/>
          </p:cNvSpPr>
          <p:nvPr/>
        </p:nvSpPr>
        <p:spPr bwMode="auto">
          <a:xfrm>
            <a:off x="2847975" y="6237288"/>
            <a:ext cx="8096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36908" name="Line 62"/>
          <p:cNvSpPr>
            <a:spLocks noChangeShapeType="1"/>
          </p:cNvSpPr>
          <p:nvPr/>
        </p:nvSpPr>
        <p:spPr bwMode="auto">
          <a:xfrm flipV="1">
            <a:off x="7877175" y="3113088"/>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6909" name="Rectangle 63"/>
          <p:cNvSpPr>
            <a:spLocks noChangeArrowheads="1"/>
          </p:cNvSpPr>
          <p:nvPr/>
        </p:nvSpPr>
        <p:spPr bwMode="auto">
          <a:xfrm>
            <a:off x="6962775" y="2655888"/>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36910" name="Rectangle 64"/>
          <p:cNvSpPr>
            <a:spLocks noChangeArrowheads="1"/>
          </p:cNvSpPr>
          <p:nvPr/>
        </p:nvSpPr>
        <p:spPr bwMode="auto">
          <a:xfrm>
            <a:off x="5557838" y="6084888"/>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6911" name="Rectangle 65"/>
          <p:cNvSpPr>
            <a:spLocks noChangeArrowheads="1"/>
          </p:cNvSpPr>
          <p:nvPr/>
        </p:nvSpPr>
        <p:spPr bwMode="auto">
          <a:xfrm>
            <a:off x="5286375" y="555148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36912" name="Line 66"/>
          <p:cNvSpPr>
            <a:spLocks noChangeShapeType="1"/>
          </p:cNvSpPr>
          <p:nvPr/>
        </p:nvSpPr>
        <p:spPr bwMode="auto">
          <a:xfrm flipH="1">
            <a:off x="5865813" y="547052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13" name="Rectangle 67"/>
          <p:cNvSpPr>
            <a:spLocks noChangeArrowheads="1"/>
          </p:cNvSpPr>
          <p:nvPr/>
        </p:nvSpPr>
        <p:spPr bwMode="auto">
          <a:xfrm>
            <a:off x="5895975" y="52466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6914" name="Line 68"/>
          <p:cNvSpPr>
            <a:spLocks noChangeShapeType="1"/>
          </p:cNvSpPr>
          <p:nvPr/>
        </p:nvSpPr>
        <p:spPr bwMode="auto">
          <a:xfrm flipV="1">
            <a:off x="6569075" y="3494088"/>
            <a:ext cx="12700" cy="18462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6915" name="Rectangle 69"/>
          <p:cNvSpPr>
            <a:spLocks noChangeArrowheads="1"/>
          </p:cNvSpPr>
          <p:nvPr/>
        </p:nvSpPr>
        <p:spPr bwMode="auto">
          <a:xfrm>
            <a:off x="6124575" y="3036888"/>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grpSp>
        <p:nvGrpSpPr>
          <p:cNvPr id="6" name="Group 70"/>
          <p:cNvGrpSpPr>
            <a:grpSpLocks/>
          </p:cNvGrpSpPr>
          <p:nvPr/>
        </p:nvGrpSpPr>
        <p:grpSpPr bwMode="auto">
          <a:xfrm>
            <a:off x="2466975" y="3160713"/>
            <a:ext cx="838200" cy="336550"/>
            <a:chOff x="2640" y="1422"/>
            <a:chExt cx="528" cy="212"/>
          </a:xfrm>
        </p:grpSpPr>
        <p:sp>
          <p:nvSpPr>
            <p:cNvPr id="36963" name="Rectangle 71"/>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64" name="Rectangle 72"/>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6965" name="Freeform 7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6917" name="Rectangle 74"/>
          <p:cNvSpPr>
            <a:spLocks noChangeArrowheads="1"/>
          </p:cNvSpPr>
          <p:nvPr/>
        </p:nvSpPr>
        <p:spPr bwMode="auto">
          <a:xfrm>
            <a:off x="2466975" y="4103688"/>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7" name="Group 75"/>
          <p:cNvGrpSpPr>
            <a:grpSpLocks/>
          </p:cNvGrpSpPr>
          <p:nvPr/>
        </p:nvGrpSpPr>
        <p:grpSpPr bwMode="auto">
          <a:xfrm>
            <a:off x="4775200" y="4713288"/>
            <a:ext cx="358775" cy="1219200"/>
            <a:chOff x="3518" y="2640"/>
            <a:chExt cx="226" cy="768"/>
          </a:xfrm>
        </p:grpSpPr>
        <p:sp>
          <p:nvSpPr>
            <p:cNvPr id="36960" name="Rectangle 76"/>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61" name="Rectangle 77"/>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6962" name="Freeform 7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8" name="Group 79"/>
          <p:cNvGrpSpPr>
            <a:grpSpLocks/>
          </p:cNvGrpSpPr>
          <p:nvPr/>
        </p:nvGrpSpPr>
        <p:grpSpPr bwMode="auto">
          <a:xfrm>
            <a:off x="5638800" y="4103688"/>
            <a:ext cx="485775" cy="1143000"/>
            <a:chOff x="4009" y="2304"/>
            <a:chExt cx="306" cy="720"/>
          </a:xfrm>
        </p:grpSpPr>
        <p:sp>
          <p:nvSpPr>
            <p:cNvPr id="36957" name="Rectangle 80"/>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36958" name="Rectangle 81"/>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6959" name="Freeform 82"/>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6920" name="Rectangle 83"/>
          <p:cNvSpPr>
            <a:spLocks noChangeArrowheads="1"/>
          </p:cNvSpPr>
          <p:nvPr/>
        </p:nvSpPr>
        <p:spPr bwMode="auto">
          <a:xfrm>
            <a:off x="7670800" y="46085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6921" name="Rectangle 84"/>
          <p:cNvSpPr>
            <a:spLocks noChangeArrowheads="1"/>
          </p:cNvSpPr>
          <p:nvPr/>
        </p:nvSpPr>
        <p:spPr bwMode="auto">
          <a:xfrm>
            <a:off x="7670800" y="55991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6922" name="Freeform 85"/>
          <p:cNvSpPr>
            <a:spLocks/>
          </p:cNvSpPr>
          <p:nvPr/>
        </p:nvSpPr>
        <p:spPr bwMode="auto">
          <a:xfrm>
            <a:off x="7724775" y="4484688"/>
            <a:ext cx="304800" cy="1600200"/>
          </a:xfrm>
          <a:custGeom>
            <a:avLst/>
            <a:gdLst>
              <a:gd name="T0" fmla="*/ 0 w 192"/>
              <a:gd name="T1" fmla="*/ 0 h 1008"/>
              <a:gd name="T2" fmla="*/ 0 w 192"/>
              <a:gd name="T3" fmla="*/ 2147483647 h 1008"/>
              <a:gd name="T4" fmla="*/ 483870000 w 192"/>
              <a:gd name="T5" fmla="*/ 2147483647 h 1008"/>
              <a:gd name="T6" fmla="*/ 483870000 w 192"/>
              <a:gd name="T7" fmla="*/ 362902500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923" name="Rectangle 86"/>
          <p:cNvSpPr>
            <a:spLocks noChangeArrowheads="1"/>
          </p:cNvSpPr>
          <p:nvPr/>
        </p:nvSpPr>
        <p:spPr bwMode="auto">
          <a:xfrm>
            <a:off x="6267450" y="5346700"/>
            <a:ext cx="1127125" cy="1128713"/>
          </a:xfrm>
          <a:prstGeom prst="rect">
            <a:avLst/>
          </a:prstGeom>
          <a:noFill/>
          <a:ln w="28575">
            <a:solidFill>
              <a:schemeClr val="accent2"/>
            </a:solidFill>
            <a:miter lim="800000"/>
            <a:headEnd/>
            <a:tailEnd/>
          </a:ln>
        </p:spPr>
        <p:txBody>
          <a:bodyPr wrap="none" anchor="ctr">
            <a:prstTxWarp prst="textNoShape">
              <a:avLst/>
            </a:prstTxWarp>
          </a:bodyPr>
          <a:lstStyle/>
          <a:p>
            <a:pPr>
              <a:defRPr/>
            </a:pPr>
            <a:endParaRPr lang="en-US">
              <a:latin typeface="+mn-lt"/>
            </a:endParaRPr>
          </a:p>
        </p:txBody>
      </p:sp>
      <p:sp>
        <p:nvSpPr>
          <p:cNvPr id="36924" name="Rectangle 87"/>
          <p:cNvSpPr>
            <a:spLocks noChangeArrowheads="1"/>
          </p:cNvSpPr>
          <p:nvPr/>
        </p:nvSpPr>
        <p:spPr bwMode="auto">
          <a:xfrm>
            <a:off x="6248400" y="5294313"/>
            <a:ext cx="63817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36925" name="Rectangle 88"/>
          <p:cNvSpPr>
            <a:spLocks noChangeArrowheads="1"/>
          </p:cNvSpPr>
          <p:nvPr/>
        </p:nvSpPr>
        <p:spPr bwMode="auto">
          <a:xfrm>
            <a:off x="6859588" y="5294313"/>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36926" name="Rectangle 89"/>
          <p:cNvSpPr>
            <a:spLocks noChangeArrowheads="1"/>
          </p:cNvSpPr>
          <p:nvPr/>
        </p:nvSpPr>
        <p:spPr bwMode="auto">
          <a:xfrm>
            <a:off x="6284913" y="5702300"/>
            <a:ext cx="1095375" cy="592138"/>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36927" name="Line 90"/>
          <p:cNvSpPr>
            <a:spLocks noChangeShapeType="1"/>
          </p:cNvSpPr>
          <p:nvPr/>
        </p:nvSpPr>
        <p:spPr bwMode="auto">
          <a:xfrm>
            <a:off x="6276975" y="623728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28" name="Line 91"/>
          <p:cNvSpPr>
            <a:spLocks noChangeShapeType="1"/>
          </p:cNvSpPr>
          <p:nvPr/>
        </p:nvSpPr>
        <p:spPr bwMode="auto">
          <a:xfrm flipH="1">
            <a:off x="6276975" y="631348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29" name="Line 92"/>
          <p:cNvSpPr>
            <a:spLocks noChangeShapeType="1"/>
          </p:cNvSpPr>
          <p:nvPr/>
        </p:nvSpPr>
        <p:spPr bwMode="auto">
          <a:xfrm>
            <a:off x="2695575" y="303688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0" name="Line 93"/>
          <p:cNvSpPr>
            <a:spLocks noChangeShapeType="1"/>
          </p:cNvSpPr>
          <p:nvPr/>
        </p:nvSpPr>
        <p:spPr bwMode="auto">
          <a:xfrm>
            <a:off x="3076575" y="303688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1" name="Freeform 94"/>
          <p:cNvSpPr>
            <a:spLocks/>
          </p:cNvSpPr>
          <p:nvPr/>
        </p:nvSpPr>
        <p:spPr bwMode="auto">
          <a:xfrm>
            <a:off x="2162175" y="3113088"/>
            <a:ext cx="304800" cy="228600"/>
          </a:xfrm>
          <a:custGeom>
            <a:avLst/>
            <a:gdLst>
              <a:gd name="T0" fmla="*/ 0 w 192"/>
              <a:gd name="T1" fmla="*/ 0 h 336"/>
              <a:gd name="T2" fmla="*/ 0 w 192"/>
              <a:gd name="T3" fmla="*/ 155529643 h 336"/>
              <a:gd name="T4" fmla="*/ 483870000 w 192"/>
              <a:gd name="T5" fmla="*/ 155529643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32" name="Line 95"/>
          <p:cNvSpPr>
            <a:spLocks noChangeShapeType="1"/>
          </p:cNvSpPr>
          <p:nvPr/>
        </p:nvSpPr>
        <p:spPr bwMode="auto">
          <a:xfrm>
            <a:off x="2619375" y="387508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3" name="Line 96"/>
          <p:cNvSpPr>
            <a:spLocks noChangeShapeType="1"/>
          </p:cNvSpPr>
          <p:nvPr/>
        </p:nvSpPr>
        <p:spPr bwMode="auto">
          <a:xfrm>
            <a:off x="2924175" y="349408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4" name="Line 97"/>
          <p:cNvSpPr>
            <a:spLocks noChangeShapeType="1"/>
          </p:cNvSpPr>
          <p:nvPr/>
        </p:nvSpPr>
        <p:spPr bwMode="auto">
          <a:xfrm>
            <a:off x="3305175" y="379888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5" name="Line 98"/>
          <p:cNvSpPr>
            <a:spLocks noChangeShapeType="1"/>
          </p:cNvSpPr>
          <p:nvPr/>
        </p:nvSpPr>
        <p:spPr bwMode="auto">
          <a:xfrm>
            <a:off x="3686175" y="379888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36" name="Rectangle 99"/>
          <p:cNvSpPr>
            <a:spLocks noChangeArrowheads="1"/>
          </p:cNvSpPr>
          <p:nvPr/>
        </p:nvSpPr>
        <p:spPr bwMode="auto">
          <a:xfrm>
            <a:off x="3479800" y="37226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6937" name="Line 100"/>
          <p:cNvSpPr>
            <a:spLocks noChangeShapeType="1"/>
          </p:cNvSpPr>
          <p:nvPr/>
        </p:nvSpPr>
        <p:spPr bwMode="auto">
          <a:xfrm>
            <a:off x="3914775" y="440848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38" name="Line 101"/>
          <p:cNvSpPr>
            <a:spLocks noChangeShapeType="1"/>
          </p:cNvSpPr>
          <p:nvPr/>
        </p:nvSpPr>
        <p:spPr bwMode="auto">
          <a:xfrm>
            <a:off x="5972175" y="3074988"/>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39" name="Line 102"/>
          <p:cNvSpPr>
            <a:spLocks noChangeShapeType="1"/>
          </p:cNvSpPr>
          <p:nvPr/>
        </p:nvSpPr>
        <p:spPr bwMode="auto">
          <a:xfrm>
            <a:off x="3914775" y="494188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0" name="Line 103"/>
          <p:cNvSpPr>
            <a:spLocks noChangeShapeType="1"/>
          </p:cNvSpPr>
          <p:nvPr/>
        </p:nvSpPr>
        <p:spPr bwMode="auto">
          <a:xfrm>
            <a:off x="5133975" y="509428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1" name="Line 104"/>
          <p:cNvSpPr>
            <a:spLocks noChangeShapeType="1"/>
          </p:cNvSpPr>
          <p:nvPr/>
        </p:nvSpPr>
        <p:spPr bwMode="auto">
          <a:xfrm>
            <a:off x="4143375" y="578008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2" name="Line 105"/>
          <p:cNvSpPr>
            <a:spLocks noChangeShapeType="1"/>
          </p:cNvSpPr>
          <p:nvPr/>
        </p:nvSpPr>
        <p:spPr bwMode="auto">
          <a:xfrm>
            <a:off x="3076575" y="578008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3" name="Line 106"/>
          <p:cNvSpPr>
            <a:spLocks noChangeShapeType="1"/>
          </p:cNvSpPr>
          <p:nvPr/>
        </p:nvSpPr>
        <p:spPr bwMode="auto">
          <a:xfrm flipH="1">
            <a:off x="2695575" y="494188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4" name="Line 107"/>
          <p:cNvSpPr>
            <a:spLocks noChangeShapeType="1"/>
          </p:cNvSpPr>
          <p:nvPr/>
        </p:nvSpPr>
        <p:spPr bwMode="auto">
          <a:xfrm>
            <a:off x="2771775" y="494188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5" name="Line 108"/>
          <p:cNvSpPr>
            <a:spLocks noChangeShapeType="1"/>
          </p:cNvSpPr>
          <p:nvPr/>
        </p:nvSpPr>
        <p:spPr bwMode="auto">
          <a:xfrm>
            <a:off x="2771775" y="509428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6" name="Line 109"/>
          <p:cNvSpPr>
            <a:spLocks noChangeShapeType="1"/>
          </p:cNvSpPr>
          <p:nvPr/>
        </p:nvSpPr>
        <p:spPr bwMode="auto">
          <a:xfrm flipV="1">
            <a:off x="3990975" y="631348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7" name="Line 110"/>
          <p:cNvSpPr>
            <a:spLocks noChangeShapeType="1"/>
          </p:cNvSpPr>
          <p:nvPr/>
        </p:nvSpPr>
        <p:spPr bwMode="auto">
          <a:xfrm flipV="1">
            <a:off x="4981575" y="5856288"/>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48" name="Line 111"/>
          <p:cNvSpPr>
            <a:spLocks noChangeShapeType="1"/>
          </p:cNvSpPr>
          <p:nvPr/>
        </p:nvSpPr>
        <p:spPr bwMode="auto">
          <a:xfrm flipH="1">
            <a:off x="6048375" y="631348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49" name="Line 112"/>
          <p:cNvSpPr>
            <a:spLocks noChangeShapeType="1"/>
          </p:cNvSpPr>
          <p:nvPr/>
        </p:nvSpPr>
        <p:spPr bwMode="auto">
          <a:xfrm>
            <a:off x="6124575" y="471328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0" name="Line 113"/>
          <p:cNvSpPr>
            <a:spLocks noChangeShapeType="1"/>
          </p:cNvSpPr>
          <p:nvPr/>
        </p:nvSpPr>
        <p:spPr bwMode="auto">
          <a:xfrm>
            <a:off x="7115175" y="471328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1" name="Line 114"/>
          <p:cNvSpPr>
            <a:spLocks noChangeShapeType="1"/>
          </p:cNvSpPr>
          <p:nvPr/>
        </p:nvSpPr>
        <p:spPr bwMode="auto">
          <a:xfrm flipH="1">
            <a:off x="6353175" y="463708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952" name="Freeform 115"/>
          <p:cNvSpPr>
            <a:spLocks/>
          </p:cNvSpPr>
          <p:nvPr/>
        </p:nvSpPr>
        <p:spPr bwMode="auto">
          <a:xfrm>
            <a:off x="1933575" y="4560888"/>
            <a:ext cx="6248400" cy="2057400"/>
          </a:xfrm>
          <a:custGeom>
            <a:avLst/>
            <a:gdLst>
              <a:gd name="T0" fmla="*/ 2147483647 w 3936"/>
              <a:gd name="T1" fmla="*/ 1088707500 h 1296"/>
              <a:gd name="T2" fmla="*/ 2147483647 w 3936"/>
              <a:gd name="T3" fmla="*/ 1088707500 h 1296"/>
              <a:gd name="T4" fmla="*/ 2147483647 w 3936"/>
              <a:gd name="T5" fmla="*/ 2147483647 h 1296"/>
              <a:gd name="T6" fmla="*/ 0 w 3936"/>
              <a:gd name="T7" fmla="*/ 2147483647 h 1296"/>
              <a:gd name="T8" fmla="*/ 0 w 3936"/>
              <a:gd name="T9" fmla="*/ 0 h 1296"/>
              <a:gd name="T10" fmla="*/ 8467725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3" name="Line 116"/>
          <p:cNvSpPr>
            <a:spLocks noChangeShapeType="1"/>
          </p:cNvSpPr>
          <p:nvPr/>
        </p:nvSpPr>
        <p:spPr bwMode="auto">
          <a:xfrm>
            <a:off x="5743575" y="555148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4" name="Text Box 117"/>
          <p:cNvSpPr txBox="1">
            <a:spLocks noChangeArrowheads="1"/>
          </p:cNvSpPr>
          <p:nvPr/>
        </p:nvSpPr>
        <p:spPr bwMode="auto">
          <a:xfrm>
            <a:off x="5514975" y="5246688"/>
            <a:ext cx="303213" cy="400050"/>
          </a:xfrm>
          <a:prstGeom prst="rect">
            <a:avLst/>
          </a:prstGeom>
          <a:noFill/>
          <a:ln w="12700">
            <a:noFill/>
            <a:miter lim="800000"/>
            <a:headEnd/>
            <a:tailEnd/>
          </a:ln>
        </p:spPr>
        <p:txBody>
          <a:bodyPr wrap="none">
            <a:prstTxWarp prst="textNoShape">
              <a:avLst/>
            </a:prstTxWarp>
            <a:spAutoFit/>
          </a:bodyPr>
          <a:lstStyle/>
          <a:p>
            <a:pPr>
              <a:defRPr/>
            </a:pPr>
            <a:r>
              <a:rPr lang="en-US" sz="2000">
                <a:solidFill>
                  <a:schemeClr val="accent2"/>
                </a:solidFill>
                <a:latin typeface="+mn-lt"/>
              </a:rPr>
              <a:t>?</a:t>
            </a:r>
          </a:p>
        </p:txBody>
      </p:sp>
      <p:sp>
        <p:nvSpPr>
          <p:cNvPr id="36955" name="Line 118"/>
          <p:cNvSpPr>
            <a:spLocks noChangeShapeType="1"/>
          </p:cNvSpPr>
          <p:nvPr/>
        </p:nvSpPr>
        <p:spPr bwMode="auto">
          <a:xfrm>
            <a:off x="7419975" y="585628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956" name="Line 119"/>
          <p:cNvSpPr>
            <a:spLocks noChangeShapeType="1"/>
          </p:cNvSpPr>
          <p:nvPr/>
        </p:nvSpPr>
        <p:spPr bwMode="auto">
          <a:xfrm flipH="1">
            <a:off x="3686175" y="6542088"/>
            <a:ext cx="3048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Tree>
    <p:extLst>
      <p:ext uri="{BB962C8B-B14F-4D97-AF65-F5344CB8AC3E}">
        <p14:creationId xmlns:p14="http://schemas.microsoft.com/office/powerpoint/2010/main" val="19500249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RTL: The </a:t>
            </a:r>
            <a:r>
              <a:rPr lang="en-US">
                <a:latin typeface="Courier New" charset="0"/>
              </a:rPr>
              <a:t>Add</a:t>
            </a:r>
            <a:r>
              <a:rPr lang="en-US"/>
              <a:t> Instruction</a:t>
            </a:r>
          </a:p>
        </p:txBody>
      </p:sp>
      <p:sp>
        <p:nvSpPr>
          <p:cNvPr id="38" name="Date Placeholder 37"/>
          <p:cNvSpPr>
            <a:spLocks noGrp="1"/>
          </p:cNvSpPr>
          <p:nvPr>
            <p:ph type="dt" sz="quarter" idx="10"/>
          </p:nvPr>
        </p:nvSpPr>
        <p:spPr/>
        <p:txBody>
          <a:bodyPr/>
          <a:lstStyle/>
          <a:p>
            <a:pPr>
              <a:defRPr/>
            </a:pPr>
            <a:fld id="{4B9A5FF0-A638-C44A-9F79-52FFC5B6B642}" type="datetime1">
              <a:rPr lang="en-US" smtClean="0"/>
              <a:pPr>
                <a:defRPr/>
              </a:pPr>
              <a:t>11/5/13</a:t>
            </a:fld>
            <a:endParaRPr lang="en-US"/>
          </a:p>
        </p:txBody>
      </p:sp>
      <p:sp>
        <p:nvSpPr>
          <p:cNvPr id="40" name="Footer Placeholder 39"/>
          <p:cNvSpPr>
            <a:spLocks noGrp="1"/>
          </p:cNvSpPr>
          <p:nvPr>
            <p:ph type="ftr" sz="quarter" idx="11"/>
          </p:nvPr>
        </p:nvSpPr>
        <p:spPr/>
        <p:txBody>
          <a:bodyPr/>
          <a:lstStyle/>
          <a:p>
            <a:pPr>
              <a:defRPr/>
            </a:pPr>
            <a:r>
              <a:rPr lang="en-US" dirty="0" smtClean="0"/>
              <a:t>Fall 2013 -- Lecture #19</a:t>
            </a:r>
            <a:endParaRPr lang="en-US" dirty="0"/>
          </a:p>
        </p:txBody>
      </p:sp>
      <p:sp>
        <p:nvSpPr>
          <p:cNvPr id="39" name="Slide Number Placeholder 38"/>
          <p:cNvSpPr>
            <a:spLocks noGrp="1"/>
          </p:cNvSpPr>
          <p:nvPr>
            <p:ph type="sldNum" sz="quarter" idx="12"/>
          </p:nvPr>
        </p:nvSpPr>
        <p:spPr/>
        <p:txBody>
          <a:bodyPr/>
          <a:lstStyle/>
          <a:p>
            <a:pPr>
              <a:defRPr/>
            </a:pPr>
            <a:fld id="{0693FB68-22C1-4F40-9C2E-1446F132EA3F}" type="slidenum">
              <a:rPr lang="en-US" smtClean="0"/>
              <a:pPr>
                <a:defRPr/>
              </a:pPr>
              <a:t>28</a:t>
            </a:fld>
            <a:endParaRPr lang="en-US"/>
          </a:p>
        </p:txBody>
      </p:sp>
      <p:sp>
        <p:nvSpPr>
          <p:cNvPr id="63494" name="Rectangle 3"/>
          <p:cNvSpPr>
            <a:spLocks noGrp="1" noChangeArrowheads="1"/>
          </p:cNvSpPr>
          <p:nvPr>
            <p:ph type="body" idx="4294967295"/>
          </p:nvPr>
        </p:nvSpPr>
        <p:spPr>
          <a:xfrm>
            <a:off x="228600" y="2209800"/>
            <a:ext cx="8915400" cy="3281363"/>
          </a:xfrm>
        </p:spPr>
        <p:txBody>
          <a:bodyPr/>
          <a:lstStyle/>
          <a:p>
            <a:pPr>
              <a:buFont typeface="Times" charset="0"/>
              <a:buNone/>
            </a:pPr>
            <a:r>
              <a:rPr lang="en-US" dirty="0">
                <a:solidFill>
                  <a:srgbClr val="FF0000"/>
                </a:solidFill>
                <a:latin typeface="Courier" charset="0"/>
              </a:rPr>
              <a:t>add </a:t>
            </a:r>
            <a:r>
              <a:rPr lang="en-US" dirty="0" err="1">
                <a:solidFill>
                  <a:srgbClr val="FF0000"/>
                </a:solidFill>
                <a:latin typeface="Courier" charset="0"/>
              </a:rPr>
              <a:t>rd</a:t>
            </a:r>
            <a:r>
              <a:rPr lang="en-US" dirty="0">
                <a:solidFill>
                  <a:srgbClr val="FF0000"/>
                </a:solidFill>
                <a:latin typeface="Courier" charset="0"/>
              </a:rPr>
              <a:t>, </a:t>
            </a:r>
            <a:r>
              <a:rPr lang="en-US" dirty="0" err="1">
                <a:solidFill>
                  <a:srgbClr val="FF0000"/>
                </a:solidFill>
                <a:latin typeface="Courier" charset="0"/>
              </a:rPr>
              <a:t>rs</a:t>
            </a:r>
            <a:r>
              <a:rPr lang="en-US" dirty="0">
                <a:solidFill>
                  <a:srgbClr val="FF0000"/>
                </a:solidFill>
                <a:latin typeface="Courier" charset="0"/>
              </a:rPr>
              <a:t>, </a:t>
            </a:r>
            <a:r>
              <a:rPr lang="en-US" dirty="0" err="1">
                <a:solidFill>
                  <a:srgbClr val="FF0000"/>
                </a:solidFill>
                <a:latin typeface="Courier" charset="0"/>
              </a:rPr>
              <a:t>rt</a:t>
            </a:r>
            <a:endParaRPr lang="en-US" dirty="0">
              <a:solidFill>
                <a:srgbClr val="FF0000"/>
              </a:solidFill>
            </a:endParaRPr>
          </a:p>
          <a:p>
            <a:pPr lvl="1"/>
            <a:r>
              <a:rPr lang="en-US" dirty="0"/>
              <a:t>MEM[PC]		Fetch the instruction</a:t>
            </a:r>
            <a:r>
              <a:rPr lang="en-US" dirty="0" smtClean="0"/>
              <a:t> from </a:t>
            </a:r>
            <a:r>
              <a:rPr lang="en-US" dirty="0"/>
              <a:t>memory</a:t>
            </a:r>
          </a:p>
          <a:p>
            <a:pPr lvl="1"/>
            <a:r>
              <a:rPr lang="en-US" dirty="0"/>
              <a:t>R[</a:t>
            </a:r>
            <a:r>
              <a:rPr lang="en-US" dirty="0" err="1"/>
              <a:t>rd</a:t>
            </a:r>
            <a:r>
              <a:rPr lang="en-US" dirty="0"/>
              <a:t>] = R[</a:t>
            </a:r>
            <a:r>
              <a:rPr lang="en-US" dirty="0" err="1"/>
              <a:t>rs</a:t>
            </a:r>
            <a:r>
              <a:rPr lang="en-US" dirty="0"/>
              <a:t>] + R[</a:t>
            </a:r>
            <a:r>
              <a:rPr lang="en-US" dirty="0" err="1"/>
              <a:t>rt</a:t>
            </a:r>
            <a:r>
              <a:rPr lang="en-US" dirty="0"/>
              <a:t>]	The actual operation</a:t>
            </a:r>
          </a:p>
          <a:p>
            <a:pPr lvl="1"/>
            <a:r>
              <a:rPr lang="en-US" dirty="0"/>
              <a:t>PC = PC + 4	Calculate the next </a:t>
            </a:r>
            <a:r>
              <a:rPr lang="en-US" dirty="0" smtClean="0"/>
              <a:t>	instruction’s  </a:t>
            </a:r>
            <a:r>
              <a:rPr lang="en-US" dirty="0"/>
              <a:t>address</a:t>
            </a:r>
          </a:p>
        </p:txBody>
      </p:sp>
      <p:grpSp>
        <p:nvGrpSpPr>
          <p:cNvPr id="2" name="Group 4"/>
          <p:cNvGrpSpPr>
            <a:grpSpLocks/>
          </p:cNvGrpSpPr>
          <p:nvPr/>
        </p:nvGrpSpPr>
        <p:grpSpPr bwMode="auto">
          <a:xfrm>
            <a:off x="1503363" y="1141413"/>
            <a:ext cx="6307137" cy="946150"/>
            <a:chOff x="947" y="524"/>
            <a:chExt cx="3973" cy="596"/>
          </a:xfrm>
        </p:grpSpPr>
        <p:sp>
          <p:nvSpPr>
            <p:cNvPr id="30728" name="Rectangle 5"/>
            <p:cNvSpPr>
              <a:spLocks noChangeArrowheads="1"/>
            </p:cNvSpPr>
            <p:nvPr/>
          </p:nvSpPr>
          <p:spPr bwMode="auto">
            <a:xfrm>
              <a:off x="1016" y="728"/>
              <a:ext cx="3824"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012" y="716"/>
              <a:ext cx="664" cy="212"/>
              <a:chOff x="1012" y="716"/>
              <a:chExt cx="664" cy="212"/>
            </a:xfrm>
          </p:grpSpPr>
          <p:sp>
            <p:nvSpPr>
              <p:cNvPr id="30759" name="Rectangle 7"/>
              <p:cNvSpPr>
                <a:spLocks noChangeArrowheads="1"/>
              </p:cNvSpPr>
              <p:nvPr/>
            </p:nvSpPr>
            <p:spPr bwMode="auto">
              <a:xfrm>
                <a:off x="1012" y="724"/>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60" name="Rectangle 8"/>
              <p:cNvSpPr>
                <a:spLocks noChangeArrowheads="1"/>
              </p:cNvSpPr>
              <p:nvPr/>
            </p:nvSpPr>
            <p:spPr bwMode="auto">
              <a:xfrm>
                <a:off x="1205" y="716"/>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684" y="716"/>
              <a:ext cx="616" cy="212"/>
              <a:chOff x="1684" y="716"/>
              <a:chExt cx="616" cy="212"/>
            </a:xfrm>
          </p:grpSpPr>
          <p:sp>
            <p:nvSpPr>
              <p:cNvPr id="30757" name="Rectangle 10"/>
              <p:cNvSpPr>
                <a:spLocks noChangeArrowheads="1"/>
              </p:cNvSpPr>
              <p:nvPr/>
            </p:nvSpPr>
            <p:spPr bwMode="auto">
              <a:xfrm>
                <a:off x="1684" y="724"/>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58" name="Rectangle 11"/>
              <p:cNvSpPr>
                <a:spLocks noChangeArrowheads="1"/>
              </p:cNvSpPr>
              <p:nvPr/>
            </p:nvSpPr>
            <p:spPr bwMode="auto">
              <a:xfrm>
                <a:off x="1859" y="716"/>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08" y="716"/>
              <a:ext cx="616" cy="210"/>
              <a:chOff x="2308" y="716"/>
              <a:chExt cx="616" cy="210"/>
            </a:xfrm>
          </p:grpSpPr>
          <p:sp>
            <p:nvSpPr>
              <p:cNvPr id="30755" name="Rectangle 13"/>
              <p:cNvSpPr>
                <a:spLocks noChangeArrowheads="1"/>
              </p:cNvSpPr>
              <p:nvPr/>
            </p:nvSpPr>
            <p:spPr bwMode="auto">
              <a:xfrm>
                <a:off x="2308" y="724"/>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56" name="Rectangle 14"/>
              <p:cNvSpPr>
                <a:spLocks noChangeArrowheads="1"/>
              </p:cNvSpPr>
              <p:nvPr/>
            </p:nvSpPr>
            <p:spPr bwMode="auto">
              <a:xfrm>
                <a:off x="2483" y="716"/>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grpSp>
          <p:nvGrpSpPr>
            <p:cNvPr id="6" name="Group 15"/>
            <p:cNvGrpSpPr>
              <a:grpSpLocks/>
            </p:cNvGrpSpPr>
            <p:nvPr/>
          </p:nvGrpSpPr>
          <p:grpSpPr bwMode="auto">
            <a:xfrm>
              <a:off x="2932" y="716"/>
              <a:ext cx="616" cy="212"/>
              <a:chOff x="2932" y="716"/>
              <a:chExt cx="616" cy="212"/>
            </a:xfrm>
          </p:grpSpPr>
          <p:sp>
            <p:nvSpPr>
              <p:cNvPr id="30753" name="Rectangle 16"/>
              <p:cNvSpPr>
                <a:spLocks noChangeArrowheads="1"/>
              </p:cNvSpPr>
              <p:nvPr/>
            </p:nvSpPr>
            <p:spPr bwMode="auto">
              <a:xfrm>
                <a:off x="2932" y="724"/>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54" name="Rectangle 17"/>
              <p:cNvSpPr>
                <a:spLocks noChangeArrowheads="1"/>
              </p:cNvSpPr>
              <p:nvPr/>
            </p:nvSpPr>
            <p:spPr bwMode="auto">
              <a:xfrm>
                <a:off x="3107" y="716"/>
                <a:ext cx="229"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rd</a:t>
                </a:r>
              </a:p>
            </p:txBody>
          </p:sp>
        </p:grpSp>
        <p:grpSp>
          <p:nvGrpSpPr>
            <p:cNvPr id="7" name="Group 18"/>
            <p:cNvGrpSpPr>
              <a:grpSpLocks/>
            </p:cNvGrpSpPr>
            <p:nvPr/>
          </p:nvGrpSpPr>
          <p:grpSpPr bwMode="auto">
            <a:xfrm>
              <a:off x="3556" y="716"/>
              <a:ext cx="616" cy="210"/>
              <a:chOff x="3556" y="716"/>
              <a:chExt cx="616" cy="210"/>
            </a:xfrm>
          </p:grpSpPr>
          <p:sp>
            <p:nvSpPr>
              <p:cNvPr id="30751" name="Rectangle 19"/>
              <p:cNvSpPr>
                <a:spLocks noChangeArrowheads="1"/>
              </p:cNvSpPr>
              <p:nvPr/>
            </p:nvSpPr>
            <p:spPr bwMode="auto">
              <a:xfrm>
                <a:off x="3556" y="724"/>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52" name="Rectangle 20"/>
              <p:cNvSpPr>
                <a:spLocks noChangeArrowheads="1"/>
              </p:cNvSpPr>
              <p:nvPr/>
            </p:nvSpPr>
            <p:spPr bwMode="auto">
              <a:xfrm>
                <a:off x="3635" y="716"/>
                <a:ext cx="44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shamt</a:t>
                </a:r>
              </a:p>
            </p:txBody>
          </p:sp>
        </p:grpSp>
        <p:grpSp>
          <p:nvGrpSpPr>
            <p:cNvPr id="8" name="Group 21"/>
            <p:cNvGrpSpPr>
              <a:grpSpLocks/>
            </p:cNvGrpSpPr>
            <p:nvPr/>
          </p:nvGrpSpPr>
          <p:grpSpPr bwMode="auto">
            <a:xfrm>
              <a:off x="4180" y="716"/>
              <a:ext cx="664" cy="210"/>
              <a:chOff x="4180" y="716"/>
              <a:chExt cx="664" cy="210"/>
            </a:xfrm>
          </p:grpSpPr>
          <p:sp>
            <p:nvSpPr>
              <p:cNvPr id="30749" name="Rectangle 22"/>
              <p:cNvSpPr>
                <a:spLocks noChangeArrowheads="1"/>
              </p:cNvSpPr>
              <p:nvPr/>
            </p:nvSpPr>
            <p:spPr bwMode="auto">
              <a:xfrm>
                <a:off x="4180" y="724"/>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0750" name="Rectangle 23"/>
              <p:cNvSpPr>
                <a:spLocks noChangeArrowheads="1"/>
              </p:cNvSpPr>
              <p:nvPr/>
            </p:nvSpPr>
            <p:spPr bwMode="auto">
              <a:xfrm>
                <a:off x="4373" y="716"/>
                <a:ext cx="39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funct</a:t>
                </a:r>
              </a:p>
            </p:txBody>
          </p:sp>
        </p:grpSp>
        <p:grpSp>
          <p:nvGrpSpPr>
            <p:cNvPr id="9" name="Group 24"/>
            <p:cNvGrpSpPr>
              <a:grpSpLocks/>
            </p:cNvGrpSpPr>
            <p:nvPr/>
          </p:nvGrpSpPr>
          <p:grpSpPr bwMode="auto">
            <a:xfrm>
              <a:off x="947" y="524"/>
              <a:ext cx="3973" cy="596"/>
              <a:chOff x="947" y="524"/>
              <a:chExt cx="3973" cy="596"/>
            </a:xfrm>
          </p:grpSpPr>
          <p:sp>
            <p:nvSpPr>
              <p:cNvPr id="30736" name="Rectangle 25"/>
              <p:cNvSpPr>
                <a:spLocks noChangeArrowheads="1"/>
              </p:cNvSpPr>
              <p:nvPr/>
            </p:nvSpPr>
            <p:spPr bwMode="auto">
              <a:xfrm>
                <a:off x="4739" y="52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0737" name="Rectangle 26"/>
              <p:cNvSpPr>
                <a:spLocks noChangeArrowheads="1"/>
              </p:cNvSpPr>
              <p:nvPr/>
            </p:nvSpPr>
            <p:spPr bwMode="auto">
              <a:xfrm>
                <a:off x="4019" y="524"/>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a:t>
                </a:r>
              </a:p>
            </p:txBody>
          </p:sp>
          <p:sp>
            <p:nvSpPr>
              <p:cNvPr id="30738" name="Rectangle 27"/>
              <p:cNvSpPr>
                <a:spLocks noChangeArrowheads="1"/>
              </p:cNvSpPr>
              <p:nvPr/>
            </p:nvSpPr>
            <p:spPr bwMode="auto">
              <a:xfrm>
                <a:off x="3347" y="52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11</a:t>
                </a:r>
              </a:p>
            </p:txBody>
          </p:sp>
          <p:sp>
            <p:nvSpPr>
              <p:cNvPr id="30739" name="Rectangle 28"/>
              <p:cNvSpPr>
                <a:spLocks noChangeArrowheads="1"/>
              </p:cNvSpPr>
              <p:nvPr/>
            </p:nvSpPr>
            <p:spPr bwMode="auto">
              <a:xfrm>
                <a:off x="2723" y="52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0740" name="Rectangle 29"/>
              <p:cNvSpPr>
                <a:spLocks noChangeArrowheads="1"/>
              </p:cNvSpPr>
              <p:nvPr/>
            </p:nvSpPr>
            <p:spPr bwMode="auto">
              <a:xfrm>
                <a:off x="2099" y="52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0741" name="Rectangle 30"/>
              <p:cNvSpPr>
                <a:spLocks noChangeArrowheads="1"/>
              </p:cNvSpPr>
              <p:nvPr/>
            </p:nvSpPr>
            <p:spPr bwMode="auto">
              <a:xfrm>
                <a:off x="1475" y="52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0742" name="Rectangle 31"/>
              <p:cNvSpPr>
                <a:spLocks noChangeArrowheads="1"/>
              </p:cNvSpPr>
              <p:nvPr/>
            </p:nvSpPr>
            <p:spPr bwMode="auto">
              <a:xfrm>
                <a:off x="947" y="524"/>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sp>
            <p:nvSpPr>
              <p:cNvPr id="30743" name="Rectangle 32"/>
              <p:cNvSpPr>
                <a:spLocks noChangeArrowheads="1"/>
              </p:cNvSpPr>
              <p:nvPr/>
            </p:nvSpPr>
            <p:spPr bwMode="auto">
              <a:xfrm>
                <a:off x="1187"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0744" name="Rectangle 33"/>
              <p:cNvSpPr>
                <a:spLocks noChangeArrowheads="1"/>
              </p:cNvSpPr>
              <p:nvPr/>
            </p:nvSpPr>
            <p:spPr bwMode="auto">
              <a:xfrm>
                <a:off x="4355"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 bits</a:t>
                </a:r>
              </a:p>
            </p:txBody>
          </p:sp>
          <p:sp>
            <p:nvSpPr>
              <p:cNvPr id="30745" name="Rectangle 34"/>
              <p:cNvSpPr>
                <a:spLocks noChangeArrowheads="1"/>
              </p:cNvSpPr>
              <p:nvPr/>
            </p:nvSpPr>
            <p:spPr bwMode="auto">
              <a:xfrm>
                <a:off x="3683"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0746" name="Rectangle 35"/>
              <p:cNvSpPr>
                <a:spLocks noChangeArrowheads="1"/>
              </p:cNvSpPr>
              <p:nvPr/>
            </p:nvSpPr>
            <p:spPr bwMode="auto">
              <a:xfrm>
                <a:off x="3059"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0747" name="Rectangle 36"/>
              <p:cNvSpPr>
                <a:spLocks noChangeArrowheads="1"/>
              </p:cNvSpPr>
              <p:nvPr/>
            </p:nvSpPr>
            <p:spPr bwMode="auto">
              <a:xfrm>
                <a:off x="2435"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sp>
            <p:nvSpPr>
              <p:cNvPr id="30748" name="Rectangle 37"/>
              <p:cNvSpPr>
                <a:spLocks noChangeArrowheads="1"/>
              </p:cNvSpPr>
              <p:nvPr/>
            </p:nvSpPr>
            <p:spPr bwMode="auto">
              <a:xfrm>
                <a:off x="1811" y="908"/>
                <a:ext cx="40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 bits</a:t>
                </a:r>
              </a:p>
            </p:txBody>
          </p:sp>
        </p:grpSp>
      </p:grpSp>
    </p:spTree>
    <p:extLst>
      <p:ext uri="{BB962C8B-B14F-4D97-AF65-F5344CB8AC3E}">
        <p14:creationId xmlns:p14="http://schemas.microsoft.com/office/powerpoint/2010/main" val="34174658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52400" y="228600"/>
            <a:ext cx="8948738" cy="889000"/>
          </a:xfrm>
        </p:spPr>
        <p:txBody>
          <a:bodyPr>
            <a:normAutofit/>
          </a:bodyPr>
          <a:lstStyle/>
          <a:p>
            <a:r>
              <a:rPr lang="en-US" sz="3600" dirty="0"/>
              <a:t>Instruction Fetch Unit at </a:t>
            </a:r>
            <a:r>
              <a:rPr lang="en-US" sz="3600" dirty="0" smtClean="0"/>
              <a:t>Beginning </a:t>
            </a:r>
            <a:r>
              <a:rPr lang="en-US" sz="3600" dirty="0"/>
              <a:t>of </a:t>
            </a:r>
            <a:r>
              <a:rPr lang="en-US" sz="3600" dirty="0">
                <a:latin typeface="Courier New" charset="0"/>
              </a:rPr>
              <a:t>Add</a:t>
            </a:r>
          </a:p>
        </p:txBody>
      </p:sp>
      <p:sp>
        <p:nvSpPr>
          <p:cNvPr id="65539" name="Rectangle 3"/>
          <p:cNvSpPr>
            <a:spLocks noGrp="1" noChangeArrowheads="1"/>
          </p:cNvSpPr>
          <p:nvPr>
            <p:ph type="body" idx="1"/>
          </p:nvPr>
        </p:nvSpPr>
        <p:spPr>
          <a:xfrm>
            <a:off x="236538" y="1031875"/>
            <a:ext cx="8318500" cy="1550988"/>
          </a:xfrm>
        </p:spPr>
        <p:txBody>
          <a:bodyPr>
            <a:normAutofit fontScale="92500" lnSpcReduction="10000"/>
          </a:bodyPr>
          <a:lstStyle/>
          <a:p>
            <a:pPr>
              <a:spcBef>
                <a:spcPct val="30000"/>
              </a:spcBef>
            </a:pPr>
            <a:r>
              <a:rPr lang="en-US"/>
              <a:t>Fetch the instruction from Instruction memory: Instruction  =  MEM[PC]</a:t>
            </a:r>
          </a:p>
          <a:p>
            <a:pPr lvl="1">
              <a:lnSpc>
                <a:spcPct val="75000"/>
              </a:lnSpc>
              <a:spcBef>
                <a:spcPct val="30000"/>
              </a:spcBef>
            </a:pPr>
            <a:r>
              <a:rPr lang="en-US"/>
              <a:t>same for </a:t>
            </a:r>
            <a:br>
              <a:rPr lang="en-US"/>
            </a:br>
            <a:r>
              <a:rPr lang="en-US"/>
              <a:t>all instructions</a:t>
            </a:r>
          </a:p>
        </p:txBody>
      </p:sp>
      <p:sp>
        <p:nvSpPr>
          <p:cNvPr id="32772"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2773"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2806" name="Rectangle 7"/>
          <p:cNvSpPr>
            <a:spLocks noChangeArrowheads="1"/>
          </p:cNvSpPr>
          <p:nvPr/>
        </p:nvSpPr>
        <p:spPr bwMode="auto">
          <a:xfrm>
            <a:off x="5089525" y="3771900"/>
            <a:ext cx="230188" cy="11938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807" name="Rectangle 8"/>
          <p:cNvSpPr>
            <a:spLocks noChangeArrowheads="1"/>
          </p:cNvSpPr>
          <p:nvPr/>
        </p:nvSpPr>
        <p:spPr bwMode="auto">
          <a:xfrm rot="5400000">
            <a:off x="4994275" y="4241800"/>
            <a:ext cx="400050"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PC</a:t>
            </a:r>
          </a:p>
        </p:txBody>
      </p:sp>
      <p:sp>
        <p:nvSpPr>
          <p:cNvPr id="32808" name="Rectangle 9"/>
          <p:cNvSpPr>
            <a:spLocks noChangeArrowheads="1"/>
          </p:cNvSpPr>
          <p:nvPr/>
        </p:nvSpPr>
        <p:spPr bwMode="auto">
          <a:xfrm rot="16200000">
            <a:off x="5008033" y="46609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a:latin typeface="+mn-lt"/>
              </a:rPr>
              <a:t>00</a:t>
            </a:r>
          </a:p>
        </p:txBody>
      </p:sp>
      <p:sp>
        <p:nvSpPr>
          <p:cNvPr id="32809" name="Rectangle 10"/>
          <p:cNvSpPr>
            <a:spLocks noChangeArrowheads="1"/>
          </p:cNvSpPr>
          <p:nvPr/>
        </p:nvSpPr>
        <p:spPr bwMode="auto">
          <a:xfrm>
            <a:off x="5102755" y="4718050"/>
            <a:ext cx="222250" cy="2286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775"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4</a:t>
            </a:r>
          </a:p>
        </p:txBody>
      </p:sp>
      <p:sp>
        <p:nvSpPr>
          <p:cNvPr id="32776" name="Rectangle 12"/>
          <p:cNvSpPr>
            <a:spLocks noChangeArrowheads="1"/>
          </p:cNvSpPr>
          <p:nvPr/>
        </p:nvSpPr>
        <p:spPr bwMode="auto">
          <a:xfrm>
            <a:off x="4306888" y="2959100"/>
            <a:ext cx="102711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32777"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78"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779"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PC Ext</a:t>
            </a:r>
          </a:p>
        </p:txBody>
      </p:sp>
      <p:sp>
        <p:nvSpPr>
          <p:cNvPr id="32780"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Adder</a:t>
            </a:r>
          </a:p>
        </p:txBody>
      </p:sp>
      <p:sp>
        <p:nvSpPr>
          <p:cNvPr id="32781"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82"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Adder</a:t>
            </a:r>
          </a:p>
        </p:txBody>
      </p:sp>
      <p:sp>
        <p:nvSpPr>
          <p:cNvPr id="32783"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84" name="Rectangle 20"/>
          <p:cNvSpPr>
            <a:spLocks noChangeArrowheads="1"/>
          </p:cNvSpPr>
          <p:nvPr/>
        </p:nvSpPr>
        <p:spPr bwMode="auto">
          <a:xfrm rot="5400000">
            <a:off x="4434681" y="4210844"/>
            <a:ext cx="6381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Mux</a:t>
            </a:r>
          </a:p>
        </p:txBody>
      </p:sp>
      <p:sp>
        <p:nvSpPr>
          <p:cNvPr id="32785"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86"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87"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88"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89"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90"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91"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92"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93"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794"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2795"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prstTxWarp prst="textNoShape">
              <a:avLst/>
            </a:prstTxWarp>
            <a:spAutoFit/>
          </a:bodyPr>
          <a:lstStyle/>
          <a:p>
            <a:pPr>
              <a:defRPr/>
            </a:pPr>
            <a:r>
              <a:rPr lang="en-US" sz="2000" b="1">
                <a:latin typeface="+mn-lt"/>
              </a:rPr>
              <a:t>Inst Address</a:t>
            </a:r>
            <a:endParaRPr lang="en-US" sz="2000">
              <a:latin typeface="+mn-lt"/>
            </a:endParaRPr>
          </a:p>
        </p:txBody>
      </p:sp>
      <p:sp>
        <p:nvSpPr>
          <p:cNvPr id="32796"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2797"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2798"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2799"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a:t>
            </a:r>
          </a:p>
          <a:p>
            <a:pPr algn="ctr">
              <a:defRPr/>
            </a:pPr>
            <a:r>
              <a:rPr lang="en-US" sz="2000" b="1">
                <a:latin typeface="+mn-lt"/>
              </a:rPr>
              <a:t>Memory</a:t>
            </a:r>
          </a:p>
        </p:txBody>
      </p:sp>
      <p:sp>
        <p:nvSpPr>
          <p:cNvPr id="32800"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2801" name="Rectangle 37"/>
          <p:cNvSpPr>
            <a:spLocks noChangeArrowheads="1"/>
          </p:cNvSpPr>
          <p:nvPr/>
        </p:nvSpPr>
        <p:spPr bwMode="auto">
          <a:xfrm>
            <a:off x="7048500" y="20018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Instruction&lt;31:0&gt;</a:t>
            </a:r>
          </a:p>
        </p:txBody>
      </p:sp>
      <p:sp>
        <p:nvSpPr>
          <p:cNvPr id="32802" name="Line 38"/>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9" name="Date Placeholder 38"/>
          <p:cNvSpPr>
            <a:spLocks noGrp="1"/>
          </p:cNvSpPr>
          <p:nvPr>
            <p:ph type="dt" sz="quarter" idx="10"/>
          </p:nvPr>
        </p:nvSpPr>
        <p:spPr/>
        <p:txBody>
          <a:bodyPr/>
          <a:lstStyle/>
          <a:p>
            <a:pPr>
              <a:defRPr/>
            </a:pPr>
            <a:fld id="{BD5559A3-0A09-1B4F-A0CB-7259D14CD47F}" type="datetime1">
              <a:rPr lang="en-US" smtClean="0"/>
              <a:pPr>
                <a:defRPr/>
              </a:pPr>
              <a:t>11/5/13</a:t>
            </a:fld>
            <a:endParaRPr lang="en-US"/>
          </a:p>
        </p:txBody>
      </p:sp>
      <p:sp>
        <p:nvSpPr>
          <p:cNvPr id="40" name="Slide Number Placeholder 39"/>
          <p:cNvSpPr>
            <a:spLocks noGrp="1"/>
          </p:cNvSpPr>
          <p:nvPr>
            <p:ph type="sldNum" sz="quarter" idx="12"/>
          </p:nvPr>
        </p:nvSpPr>
        <p:spPr/>
        <p:txBody>
          <a:bodyPr/>
          <a:lstStyle/>
          <a:p>
            <a:pPr>
              <a:defRPr/>
            </a:pPr>
            <a:fld id="{FC41D7E8-6D9E-9944-9521-670B22F6C5C7}" type="slidenum">
              <a:rPr lang="en-US" smtClean="0"/>
              <a:pPr>
                <a:defRPr/>
              </a:pPr>
              <a:t>29</a:t>
            </a:fld>
            <a:endParaRPr lang="en-US"/>
          </a:p>
        </p:txBody>
      </p:sp>
      <p:sp>
        <p:nvSpPr>
          <p:cNvPr id="41" name="Footer Placeholder 40"/>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12043916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5"/>
          <p:cNvSpPr>
            <a:spLocks noGrp="1" noChangeArrowheads="1"/>
          </p:cNvSpPr>
          <p:nvPr>
            <p:ph type="title"/>
          </p:nvPr>
        </p:nvSpPr>
        <p:spPr/>
        <p:txBody>
          <a:bodyPr/>
          <a:lstStyle/>
          <a:p>
            <a:pPr eaLnBrk="1" hangingPunct="1">
              <a:lnSpc>
                <a:spcPct val="80000"/>
              </a:lnSpc>
            </a:pPr>
            <a:r>
              <a:rPr lang="en-US" sz="4000" smtClean="0"/>
              <a:t>Levels of Representation/Interpretation</a:t>
            </a:r>
          </a:p>
        </p:txBody>
      </p:sp>
      <p:sp>
        <p:nvSpPr>
          <p:cNvPr id="28676" name="Rectangle 18"/>
          <p:cNvSpPr>
            <a:spLocks noGrp="1" noChangeArrowheads="1"/>
          </p:cNvSpPr>
          <p:nvPr>
            <p:ph type="body" sz="half" idx="4294967295"/>
          </p:nvPr>
        </p:nvSpPr>
        <p:spPr>
          <a:xfrm>
            <a:off x="4624389" y="2201864"/>
            <a:ext cx="3848100" cy="896937"/>
          </a:xfrm>
        </p:spPr>
        <p:txBody>
          <a:bodyPr rtlCol="0">
            <a:normAutofit lnSpcReduction="10000"/>
          </a:bodyPr>
          <a:lstStyle/>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lw</a:t>
            </a:r>
            <a:r>
              <a:rPr lang="en-US" sz="1600" dirty="0">
                <a:solidFill>
                  <a:srgbClr val="FF0000"/>
                </a:solidFill>
                <a:ea typeface="+mn-ea"/>
                <a:cs typeface="+mn-cs"/>
              </a:rPr>
              <a:t>	  $t0, 0($2)</a:t>
            </a:r>
          </a:p>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lw</a:t>
            </a:r>
            <a:r>
              <a:rPr lang="en-US" sz="1600" dirty="0">
                <a:solidFill>
                  <a:srgbClr val="FF0000"/>
                </a:solidFill>
                <a:ea typeface="+mn-ea"/>
                <a:cs typeface="+mn-cs"/>
              </a:rPr>
              <a:t>	  $t1, 4($2)</a:t>
            </a:r>
          </a:p>
          <a:p>
            <a:pPr eaLnBrk="1" fontAlgn="auto" hangingPunct="1">
              <a:lnSpc>
                <a:spcPct val="90000"/>
              </a:lnSpc>
              <a:spcBef>
                <a:spcPct val="0"/>
              </a:spcBef>
              <a:spcAft>
                <a:spcPts val="0"/>
              </a:spcAft>
              <a:buFont typeface="Times" charset="0"/>
              <a:buNone/>
              <a:tabLst>
                <a:tab pos="1066800" algn="l"/>
              </a:tabLst>
              <a:defRPr/>
            </a:pPr>
            <a:r>
              <a:rPr lang="en-US" sz="1600" dirty="0" err="1">
                <a:solidFill>
                  <a:srgbClr val="FF0000"/>
                </a:solidFill>
                <a:ea typeface="+mn-ea"/>
                <a:cs typeface="+mn-cs"/>
              </a:rPr>
              <a:t>sw</a:t>
            </a:r>
            <a:r>
              <a:rPr lang="en-US" sz="1600" dirty="0">
                <a:solidFill>
                  <a:srgbClr val="FF0000"/>
                </a:solidFill>
                <a:ea typeface="+mn-ea"/>
                <a:cs typeface="+mn-cs"/>
              </a:rPr>
              <a:t>	  $t1, 0($2)</a:t>
            </a:r>
          </a:p>
          <a:p>
            <a:pPr eaLnBrk="1" fontAlgn="auto" hangingPunct="1">
              <a:spcBef>
                <a:spcPct val="0"/>
              </a:spcBef>
              <a:spcAft>
                <a:spcPts val="0"/>
              </a:spcAft>
              <a:buFont typeface="Times" charset="0"/>
              <a:buNone/>
              <a:tabLst>
                <a:tab pos="1066800" algn="l"/>
              </a:tabLst>
              <a:defRPr/>
            </a:pPr>
            <a:r>
              <a:rPr lang="en-US" sz="1600" dirty="0" err="1">
                <a:solidFill>
                  <a:srgbClr val="FF0000"/>
                </a:solidFill>
                <a:ea typeface="+mn-ea"/>
                <a:cs typeface="+mn-cs"/>
              </a:rPr>
              <a:t>sw</a:t>
            </a:r>
            <a:r>
              <a:rPr lang="en-US" sz="1600" dirty="0">
                <a:solidFill>
                  <a:srgbClr val="FF0000"/>
                </a:solidFill>
                <a:ea typeface="+mn-ea"/>
                <a:cs typeface="+mn-cs"/>
              </a:rPr>
              <a:t>	  $t0, 4($2)</a:t>
            </a:r>
          </a:p>
        </p:txBody>
      </p:sp>
      <p:graphicFrame>
        <p:nvGraphicFramePr>
          <p:cNvPr id="21506" name="Object 2"/>
          <p:cNvGraphicFramePr>
            <a:graphicFrameLocks noGrp="1" noChangeAspect="1"/>
          </p:cNvGraphicFramePr>
          <p:nvPr>
            <p:ph sz="quarter" idx="4294967295"/>
          </p:nvPr>
        </p:nvGraphicFramePr>
        <p:xfrm>
          <a:off x="4624388" y="5549900"/>
          <a:ext cx="1828800" cy="1257300"/>
        </p:xfrm>
        <a:graphic>
          <a:graphicData uri="http://schemas.openxmlformats.org/presentationml/2006/ole">
            <mc:AlternateContent xmlns:mc="http://schemas.openxmlformats.org/markup-compatibility/2006">
              <mc:Choice xmlns:v="urn:schemas-microsoft-com:vml" Requires="v">
                <p:oleObj spid="_x0000_s66606" name="Image" r:id="rId4" imgW="3492063" imgH="2400000" progId="">
                  <p:embed/>
                </p:oleObj>
              </mc:Choice>
              <mc:Fallback>
                <p:oleObj name="Image" r:id="rId4" imgW="3492063" imgH="240000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4388" y="5549900"/>
                        <a:ext cx="1828800"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p:spPr>
                  </p:pic>
                </p:oleObj>
              </mc:Fallback>
            </mc:AlternateContent>
          </a:graphicData>
        </a:graphic>
      </p:graphicFrame>
      <p:sp>
        <p:nvSpPr>
          <p:cNvPr id="21509" name="Rectangle 7"/>
          <p:cNvSpPr>
            <a:spLocks noChangeArrowheads="1"/>
          </p:cNvSpPr>
          <p:nvPr/>
        </p:nvSpPr>
        <p:spPr bwMode="auto">
          <a:xfrm>
            <a:off x="857251" y="1435100"/>
            <a:ext cx="259080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latin typeface="Calibri" charset="0"/>
              </a:rPr>
              <a:t>High Level Language</a:t>
            </a:r>
            <a:br>
              <a:rPr lang="en-US" b="1">
                <a:latin typeface="Calibri" charset="0"/>
              </a:rPr>
            </a:br>
            <a:r>
              <a:rPr lang="en-US" b="1">
                <a:latin typeface="Calibri" charset="0"/>
              </a:rPr>
              <a:t>Program (e.g., C)</a:t>
            </a:r>
          </a:p>
        </p:txBody>
      </p:sp>
      <p:sp>
        <p:nvSpPr>
          <p:cNvPr id="21510" name="Rectangle 8"/>
          <p:cNvSpPr>
            <a:spLocks noChangeArrowheads="1"/>
          </p:cNvSpPr>
          <p:nvPr/>
        </p:nvSpPr>
        <p:spPr bwMode="auto">
          <a:xfrm>
            <a:off x="857250" y="2381251"/>
            <a:ext cx="2800351"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solidFill>
                  <a:srgbClr val="FF0000"/>
                </a:solidFill>
                <a:latin typeface="Calibri" charset="0"/>
              </a:rPr>
              <a:t>Assembly  Language Program (e.g., MIPS)</a:t>
            </a:r>
          </a:p>
        </p:txBody>
      </p:sp>
      <p:sp>
        <p:nvSpPr>
          <p:cNvPr id="21511" name="Rectangle 9"/>
          <p:cNvSpPr>
            <a:spLocks noChangeArrowheads="1"/>
          </p:cNvSpPr>
          <p:nvPr/>
        </p:nvSpPr>
        <p:spPr bwMode="auto">
          <a:xfrm>
            <a:off x="908051" y="3295650"/>
            <a:ext cx="2590800" cy="529119"/>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b="1">
                <a:latin typeface="Calibri" charset="0"/>
              </a:rPr>
              <a:t>Machine  Language Program (MIPS)</a:t>
            </a:r>
          </a:p>
        </p:txBody>
      </p:sp>
      <p:sp>
        <p:nvSpPr>
          <p:cNvPr id="21512" name="Rectangle 10"/>
          <p:cNvSpPr>
            <a:spLocks noChangeArrowheads="1"/>
          </p:cNvSpPr>
          <p:nvPr/>
        </p:nvSpPr>
        <p:spPr bwMode="auto">
          <a:xfrm>
            <a:off x="304800" y="4667251"/>
            <a:ext cx="4038600" cy="544354"/>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b="1">
                <a:solidFill>
                  <a:srgbClr val="3366FF"/>
                </a:solidFill>
                <a:latin typeface="Calibri" charset="0"/>
              </a:rPr>
              <a:t>Hardware Architecture Description</a:t>
            </a:r>
            <a:br>
              <a:rPr lang="en-US" b="1">
                <a:solidFill>
                  <a:srgbClr val="3366FF"/>
                </a:solidFill>
                <a:latin typeface="Calibri" charset="0"/>
              </a:rPr>
            </a:br>
            <a:r>
              <a:rPr lang="en-US" b="1">
                <a:solidFill>
                  <a:srgbClr val="3366FF"/>
                </a:solidFill>
                <a:latin typeface="Calibri" charset="0"/>
              </a:rPr>
              <a:t>(e.g., block diagrams)</a:t>
            </a:r>
            <a:r>
              <a:rPr lang="en-US">
                <a:solidFill>
                  <a:srgbClr val="3366FF"/>
                </a:solidFill>
                <a:latin typeface="Calibri" charset="0"/>
              </a:rPr>
              <a:t> </a:t>
            </a:r>
          </a:p>
        </p:txBody>
      </p:sp>
      <p:sp>
        <p:nvSpPr>
          <p:cNvPr id="21513" name="Line 11"/>
          <p:cNvSpPr>
            <a:spLocks noChangeShapeType="1"/>
          </p:cNvSpPr>
          <p:nvPr/>
        </p:nvSpPr>
        <p:spPr bwMode="auto">
          <a:xfrm>
            <a:off x="2057400" y="1981200"/>
            <a:ext cx="0" cy="40005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14" name="Rectangle 13"/>
          <p:cNvSpPr>
            <a:spLocks noChangeArrowheads="1"/>
          </p:cNvSpPr>
          <p:nvPr/>
        </p:nvSpPr>
        <p:spPr bwMode="auto">
          <a:xfrm>
            <a:off x="2197101" y="2076451"/>
            <a:ext cx="1308100" cy="293670"/>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Compiler</a:t>
            </a:r>
          </a:p>
        </p:txBody>
      </p:sp>
      <p:sp>
        <p:nvSpPr>
          <p:cNvPr id="21515" name="Rectangle 14"/>
          <p:cNvSpPr>
            <a:spLocks noChangeArrowheads="1"/>
          </p:cNvSpPr>
          <p:nvPr/>
        </p:nvSpPr>
        <p:spPr bwMode="auto">
          <a:xfrm>
            <a:off x="2222501" y="2990851"/>
            <a:ext cx="1435100" cy="293670"/>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Assembler</a:t>
            </a:r>
          </a:p>
        </p:txBody>
      </p:sp>
      <p:sp>
        <p:nvSpPr>
          <p:cNvPr id="21516" name="Line 15"/>
          <p:cNvSpPr>
            <a:spLocks noChangeShapeType="1"/>
          </p:cNvSpPr>
          <p:nvPr/>
        </p:nvSpPr>
        <p:spPr bwMode="auto">
          <a:xfrm>
            <a:off x="2108200" y="3816351"/>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17" name="Rectangle 16"/>
          <p:cNvSpPr>
            <a:spLocks noChangeArrowheads="1"/>
          </p:cNvSpPr>
          <p:nvPr/>
        </p:nvSpPr>
        <p:spPr bwMode="auto">
          <a:xfrm>
            <a:off x="381000" y="4057651"/>
            <a:ext cx="1676400" cy="529119"/>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Machine Interpretation</a:t>
            </a:r>
          </a:p>
        </p:txBody>
      </p:sp>
      <p:sp>
        <p:nvSpPr>
          <p:cNvPr id="21518" name="Rectangle 17"/>
          <p:cNvSpPr>
            <a:spLocks noChangeArrowheads="1"/>
          </p:cNvSpPr>
          <p:nvPr/>
        </p:nvSpPr>
        <p:spPr bwMode="auto">
          <a:xfrm>
            <a:off x="4624389" y="1336675"/>
            <a:ext cx="3086100" cy="709630"/>
          </a:xfrm>
          <a:prstGeom prst="rect">
            <a:avLst/>
          </a:prstGeom>
          <a:noFill/>
          <a:ln w="12700">
            <a:noFill/>
            <a:miter lim="800000"/>
            <a:headEnd/>
            <a:tailEnd/>
          </a:ln>
        </p:spPr>
        <p:txBody>
          <a:bodyPr lIns="63500" tIns="25400" rIns="63500" bIns="25400">
            <a:prstTxWarp prst="textNoShape">
              <a:avLst/>
            </a:prstTxWarp>
            <a:spAutoFit/>
          </a:bodyPr>
          <a:lstStyle/>
          <a:p>
            <a:pPr marL="342900" indent="-342900">
              <a:lnSpc>
                <a:spcPct val="78000"/>
              </a:lnSpc>
            </a:pPr>
            <a:r>
              <a:rPr lang="en-US" b="1">
                <a:latin typeface="Calibri" charset="0"/>
              </a:rPr>
              <a:t>temp = v[k];</a:t>
            </a:r>
          </a:p>
          <a:p>
            <a:pPr marL="342900" indent="-342900">
              <a:lnSpc>
                <a:spcPct val="78000"/>
              </a:lnSpc>
            </a:pPr>
            <a:r>
              <a:rPr lang="en-US" b="1">
                <a:latin typeface="Calibri" charset="0"/>
              </a:rPr>
              <a:t>v[k] = v[k+1];</a:t>
            </a:r>
          </a:p>
          <a:p>
            <a:pPr marL="342900" indent="-342900">
              <a:lnSpc>
                <a:spcPct val="78000"/>
              </a:lnSpc>
            </a:pPr>
            <a:r>
              <a:rPr lang="en-US" b="1">
                <a:latin typeface="Calibri" charset="0"/>
              </a:rPr>
              <a:t>v[k+1] = temp;</a:t>
            </a:r>
            <a:endParaRPr lang="en-US" sz="1200">
              <a:latin typeface="Calibri" charset="0"/>
            </a:endParaRPr>
          </a:p>
        </p:txBody>
      </p:sp>
      <p:sp>
        <p:nvSpPr>
          <p:cNvPr id="21519" name="Rectangle 19"/>
          <p:cNvSpPr>
            <a:spLocks noChangeArrowheads="1"/>
          </p:cNvSpPr>
          <p:nvPr/>
        </p:nvSpPr>
        <p:spPr bwMode="auto">
          <a:xfrm>
            <a:off x="4624389" y="4298950"/>
            <a:ext cx="2984500" cy="266700"/>
          </a:xfrm>
          <a:prstGeom prst="rect">
            <a:avLst/>
          </a:prstGeom>
          <a:noFill/>
          <a:ln w="12700">
            <a:noFill/>
            <a:miter lim="800000"/>
            <a:headEnd/>
            <a:tailEnd/>
          </a:ln>
        </p:spPr>
        <p:txBody>
          <a:bodyPr wrap="none" anchor="ctr">
            <a:prstTxWarp prst="textNoShape">
              <a:avLst/>
            </a:prstTxWarp>
          </a:bodyPr>
          <a:lstStyle/>
          <a:p>
            <a:endParaRPr lang="en-US">
              <a:latin typeface="Calibri" charset="0"/>
            </a:endParaRPr>
          </a:p>
        </p:txBody>
      </p:sp>
      <p:sp>
        <p:nvSpPr>
          <p:cNvPr id="21520" name="Rectangle 20"/>
          <p:cNvSpPr>
            <a:spLocks noChangeArrowheads="1"/>
          </p:cNvSpPr>
          <p:nvPr/>
        </p:nvSpPr>
        <p:spPr bwMode="auto">
          <a:xfrm>
            <a:off x="4624390" y="3125788"/>
            <a:ext cx="4384575" cy="951542"/>
          </a:xfrm>
          <a:prstGeom prst="rect">
            <a:avLst/>
          </a:prstGeom>
          <a:noFill/>
          <a:ln w="12700">
            <a:noFill/>
            <a:miter lim="800000"/>
            <a:headEnd/>
            <a:tailEnd/>
          </a:ln>
        </p:spPr>
        <p:txBody>
          <a:bodyPr wrap="none" lIns="90487" tIns="44450" rIns="90487" bIns="44450">
            <a:prstTxWarp prst="textNoShape">
              <a:avLst/>
            </a:prstTxWarp>
            <a:spAutoFit/>
          </a:bodyPr>
          <a:lstStyle/>
          <a:p>
            <a:r>
              <a:rPr lang="en-US" sz="1400">
                <a:latin typeface="Courier New" charset="0"/>
              </a:rPr>
              <a:t>0000 1001 1100 0110 1010 1111 0101 1000</a:t>
            </a:r>
          </a:p>
          <a:p>
            <a:r>
              <a:rPr lang="en-US" sz="1400">
                <a:latin typeface="Courier New" charset="0"/>
              </a:rPr>
              <a:t>1010 1111 0101 1000 0000 1001 1100 0110 </a:t>
            </a:r>
          </a:p>
          <a:p>
            <a:r>
              <a:rPr lang="en-US" sz="1400">
                <a:latin typeface="Courier New" charset="0"/>
              </a:rPr>
              <a:t>1100 0110 1010 1111 0101 1000 0000 1001 </a:t>
            </a:r>
          </a:p>
          <a:p>
            <a:r>
              <a:rPr lang="en-US" sz="1400">
                <a:latin typeface="Courier New" charset="0"/>
              </a:rPr>
              <a:t>0101 1000 0000 1001 1100 0110 1010 1111</a:t>
            </a:r>
            <a:r>
              <a:rPr lang="en-US" sz="1400">
                <a:latin typeface="Courier" charset="0"/>
              </a:rPr>
              <a:t> </a:t>
            </a:r>
          </a:p>
        </p:txBody>
      </p:sp>
      <p:sp>
        <p:nvSpPr>
          <p:cNvPr id="21521" name="Rectangle 22"/>
          <p:cNvSpPr>
            <a:spLocks noChangeArrowheads="1"/>
          </p:cNvSpPr>
          <p:nvPr/>
        </p:nvSpPr>
        <p:spPr bwMode="auto">
          <a:xfrm>
            <a:off x="844551" y="3816351"/>
            <a:ext cx="2730500" cy="139700"/>
          </a:xfrm>
          <a:prstGeom prst="rect">
            <a:avLst/>
          </a:prstGeom>
          <a:solidFill>
            <a:srgbClr val="FF8DA0"/>
          </a:solidFill>
          <a:ln w="12700">
            <a:solidFill>
              <a:schemeClr val="tx1"/>
            </a:solidFill>
            <a:miter lim="800000"/>
            <a:headEnd/>
            <a:tailEnd/>
          </a:ln>
        </p:spPr>
        <p:txBody>
          <a:bodyPr wrap="none" anchor="ctr">
            <a:prstTxWarp prst="textNoShape">
              <a:avLst/>
            </a:prstTxWarp>
          </a:bodyPr>
          <a:lstStyle/>
          <a:p>
            <a:endParaRPr lang="en-US">
              <a:latin typeface="Calibri" charset="0"/>
            </a:endParaRPr>
          </a:p>
        </p:txBody>
      </p:sp>
      <p:sp>
        <p:nvSpPr>
          <p:cNvPr id="21522" name="Line 23"/>
          <p:cNvSpPr>
            <a:spLocks noChangeShapeType="1"/>
          </p:cNvSpPr>
          <p:nvPr/>
        </p:nvSpPr>
        <p:spPr bwMode="auto">
          <a:xfrm>
            <a:off x="2085975" y="2922588"/>
            <a:ext cx="0" cy="40005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23" name="Rectangle 24"/>
          <p:cNvSpPr>
            <a:spLocks noChangeArrowheads="1"/>
          </p:cNvSpPr>
          <p:nvPr/>
        </p:nvSpPr>
        <p:spPr bwMode="auto">
          <a:xfrm>
            <a:off x="609600" y="6070601"/>
            <a:ext cx="3708400" cy="544354"/>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b="1">
                <a:solidFill>
                  <a:srgbClr val="005400"/>
                </a:solidFill>
                <a:latin typeface="Calibri" charset="0"/>
              </a:rPr>
              <a:t>Logic Circuit Description</a:t>
            </a:r>
            <a:br>
              <a:rPr lang="en-US" b="1">
                <a:solidFill>
                  <a:srgbClr val="005400"/>
                </a:solidFill>
                <a:latin typeface="Calibri" charset="0"/>
              </a:rPr>
            </a:br>
            <a:r>
              <a:rPr lang="en-US" b="1">
                <a:solidFill>
                  <a:srgbClr val="005400"/>
                </a:solidFill>
                <a:latin typeface="Calibri" charset="0"/>
              </a:rPr>
              <a:t>(Circuit Schematic Diagrams)</a:t>
            </a:r>
          </a:p>
        </p:txBody>
      </p:sp>
      <p:sp>
        <p:nvSpPr>
          <p:cNvPr id="21524" name="Line 26"/>
          <p:cNvSpPr>
            <a:spLocks noChangeShapeType="1"/>
          </p:cNvSpPr>
          <p:nvPr/>
        </p:nvSpPr>
        <p:spPr bwMode="auto">
          <a:xfrm>
            <a:off x="2286000" y="5224464"/>
            <a:ext cx="0" cy="85090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21525" name="Rectangle 27"/>
          <p:cNvSpPr>
            <a:spLocks noChangeArrowheads="1"/>
          </p:cNvSpPr>
          <p:nvPr/>
        </p:nvSpPr>
        <p:spPr bwMode="auto">
          <a:xfrm>
            <a:off x="381000" y="5368926"/>
            <a:ext cx="1981200" cy="529119"/>
          </a:xfrm>
          <a:prstGeom prst="rect">
            <a:avLst/>
          </a:prstGeom>
          <a:noFill/>
          <a:ln w="12700">
            <a:noFill/>
            <a:miter lim="800000"/>
            <a:headEnd/>
            <a:tailEnd/>
          </a:ln>
        </p:spPr>
        <p:txBody>
          <a:bodyPr lIns="63500" tIns="25400" rIns="63500" bIns="25400">
            <a:prstTxWarp prst="textNoShape">
              <a:avLst/>
            </a:prstTxWarp>
            <a:spAutoFit/>
          </a:bodyPr>
          <a:lstStyle/>
          <a:p>
            <a:pPr>
              <a:lnSpc>
                <a:spcPct val="85000"/>
              </a:lnSpc>
            </a:pPr>
            <a:r>
              <a:rPr lang="en-US" b="1" i="1">
                <a:latin typeface="Calibri" charset="0"/>
              </a:rPr>
              <a:t>Architecture Implementation</a:t>
            </a:r>
          </a:p>
        </p:txBody>
      </p:sp>
      <p:pic>
        <p:nvPicPr>
          <p:cNvPr id="21526" name="Picture 35" descr="Picture 1"/>
          <p:cNvPicPr>
            <a:picLocks noChangeAspect="1" noChangeArrowheads="1"/>
          </p:cNvPicPr>
          <p:nvPr/>
        </p:nvPicPr>
        <p:blipFill>
          <a:blip r:embed="rId6"/>
          <a:srcRect/>
          <a:stretch>
            <a:fillRect/>
          </a:stretch>
        </p:blipFill>
        <p:spPr bwMode="auto">
          <a:xfrm>
            <a:off x="4624389" y="4178301"/>
            <a:ext cx="1638300" cy="1373188"/>
          </a:xfrm>
          <a:prstGeom prst="rect">
            <a:avLst/>
          </a:prstGeom>
          <a:noFill/>
          <a:ln w="9525">
            <a:noFill/>
            <a:miter lim="800000"/>
            <a:headEnd/>
            <a:tailEnd/>
          </a:ln>
        </p:spPr>
      </p:pic>
      <p:sp>
        <p:nvSpPr>
          <p:cNvPr id="21527" name="Rectangle 36"/>
          <p:cNvSpPr>
            <a:spLocks noChangeArrowheads="1"/>
          </p:cNvSpPr>
          <p:nvPr/>
        </p:nvSpPr>
        <p:spPr bwMode="auto">
          <a:xfrm>
            <a:off x="6008688" y="5291139"/>
            <a:ext cx="304800" cy="336550"/>
          </a:xfrm>
          <a:prstGeom prst="rect">
            <a:avLst/>
          </a:prstGeom>
          <a:solidFill>
            <a:schemeClr val="bg1"/>
          </a:solidFill>
          <a:ln w="12700">
            <a:noFill/>
            <a:miter lim="800000"/>
            <a:headEnd/>
            <a:tailEnd/>
          </a:ln>
        </p:spPr>
        <p:txBody>
          <a:bodyPr wrap="none" anchor="ctr">
            <a:prstTxWarp prst="textNoShape">
              <a:avLst/>
            </a:prstTxWarp>
          </a:bodyPr>
          <a:lstStyle/>
          <a:p>
            <a:endParaRPr lang="en-US">
              <a:latin typeface="Calibri" charset="0"/>
            </a:endParaRPr>
          </a:p>
        </p:txBody>
      </p:sp>
      <p:sp>
        <p:nvSpPr>
          <p:cNvPr id="21528" name="TextBox 24"/>
          <p:cNvSpPr txBox="1">
            <a:spLocks noChangeArrowheads="1"/>
          </p:cNvSpPr>
          <p:nvPr/>
        </p:nvSpPr>
        <p:spPr bwMode="auto">
          <a:xfrm>
            <a:off x="6359853" y="2184401"/>
            <a:ext cx="2590473" cy="830997"/>
          </a:xfrm>
          <a:prstGeom prst="rect">
            <a:avLst/>
          </a:prstGeom>
          <a:noFill/>
          <a:ln w="9525">
            <a:noFill/>
            <a:miter lim="800000"/>
            <a:headEnd/>
            <a:tailEnd/>
          </a:ln>
        </p:spPr>
        <p:txBody>
          <a:bodyPr wrap="none">
            <a:prstTxWarp prst="textNoShape">
              <a:avLst/>
            </a:prstTxWarp>
            <a:spAutoFit/>
          </a:bodyPr>
          <a:lstStyle/>
          <a:p>
            <a:pPr algn="r"/>
            <a:r>
              <a:rPr lang="en-US" sz="1600">
                <a:latin typeface="Calibri" charset="0"/>
              </a:rPr>
              <a:t>Anything can be represented</a:t>
            </a:r>
            <a:br>
              <a:rPr lang="en-US" sz="1600">
                <a:latin typeface="Calibri" charset="0"/>
              </a:rPr>
            </a:br>
            <a:r>
              <a:rPr lang="en-US" sz="1600">
                <a:latin typeface="Calibri" charset="0"/>
              </a:rPr>
              <a:t>as a </a:t>
            </a:r>
            <a:r>
              <a:rPr lang="en-US" sz="1600" i="1">
                <a:latin typeface="Calibri" charset="0"/>
              </a:rPr>
              <a:t>number</a:t>
            </a:r>
            <a:r>
              <a:rPr lang="en-US" sz="1600">
                <a:latin typeface="Calibri" charset="0"/>
              </a:rPr>
              <a:t>, </a:t>
            </a:r>
            <a:br>
              <a:rPr lang="en-US" sz="1600">
                <a:latin typeface="Calibri" charset="0"/>
              </a:rPr>
            </a:br>
            <a:r>
              <a:rPr lang="en-US" sz="1600">
                <a:latin typeface="Calibri" charset="0"/>
              </a:rPr>
              <a:t>i.e., data or instructions</a:t>
            </a:r>
          </a:p>
        </p:txBody>
      </p:sp>
      <p:sp>
        <p:nvSpPr>
          <p:cNvPr id="26" name="Date Placeholder 25"/>
          <p:cNvSpPr>
            <a:spLocks noGrp="1"/>
          </p:cNvSpPr>
          <p:nvPr>
            <p:ph type="dt" sz="quarter" idx="10"/>
          </p:nvPr>
        </p:nvSpPr>
        <p:spPr/>
        <p:txBody>
          <a:bodyPr/>
          <a:lstStyle/>
          <a:p>
            <a:pPr>
              <a:defRPr/>
            </a:pPr>
            <a:fld id="{BFA79196-00A3-5547-A426-C08E8226931A}" type="datetime1">
              <a:rPr lang="en-US" smtClean="0"/>
              <a:pPr>
                <a:defRPr/>
              </a:pPr>
              <a:t>11/5/13</a:t>
            </a:fld>
            <a:endParaRPr lang="en-US"/>
          </a:p>
        </p:txBody>
      </p:sp>
      <p:sp>
        <p:nvSpPr>
          <p:cNvPr id="27" name="Slide Number Placeholder 26"/>
          <p:cNvSpPr>
            <a:spLocks noGrp="1"/>
          </p:cNvSpPr>
          <p:nvPr>
            <p:ph type="sldNum" sz="quarter" idx="12"/>
          </p:nvPr>
        </p:nvSpPr>
        <p:spPr/>
        <p:txBody>
          <a:bodyPr/>
          <a:lstStyle/>
          <a:p>
            <a:pPr>
              <a:defRPr/>
            </a:pPr>
            <a:fld id="{5A4513E0-2E5C-2743-9841-8E41BC710CE1}" type="slidenum">
              <a:rPr lang="en-US"/>
              <a:pPr>
                <a:defRPr/>
              </a:pPr>
              <a:t>3</a:t>
            </a:fld>
            <a:endParaRPr lang="en-US"/>
          </a:p>
        </p:txBody>
      </p:sp>
      <p:sp>
        <p:nvSpPr>
          <p:cNvPr id="28" name="Footer Placeholder 27"/>
          <p:cNvSpPr>
            <a:spLocks noGrp="1"/>
          </p:cNvSpPr>
          <p:nvPr>
            <p:ph type="ftr" sz="quarter" idx="11"/>
          </p:nvPr>
        </p:nvSpPr>
        <p:spPr/>
        <p:txBody>
          <a:bodyPr/>
          <a:lstStyle/>
          <a:p>
            <a:pPr>
              <a:defRPr/>
            </a:pPr>
            <a:r>
              <a:rPr lang="en-US" dirty="0" smtClean="0"/>
              <a:t>Fall 2013 -- Lecture #19</a:t>
            </a:r>
            <a:endParaRPr lang="en-US" dirty="0"/>
          </a:p>
        </p:txBody>
      </p:sp>
      <p:sp>
        <p:nvSpPr>
          <p:cNvPr id="29" name="Rectangle 28"/>
          <p:cNvSpPr/>
          <p:nvPr/>
        </p:nvSpPr>
        <p:spPr>
          <a:xfrm>
            <a:off x="203200" y="4046538"/>
            <a:ext cx="6637339" cy="2811462"/>
          </a:xfrm>
          <a:prstGeom prst="rect">
            <a:avLst/>
          </a:prstGeom>
          <a:noFill/>
          <a:ln w="76200">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144463"/>
            <a:ext cx="9144000" cy="474662"/>
          </a:xfrm>
        </p:spPr>
        <p:txBody>
          <a:bodyPr>
            <a:normAutofit fontScale="90000"/>
          </a:bodyPr>
          <a:lstStyle/>
          <a:p>
            <a:r>
              <a:rPr lang="en-US" dirty="0" smtClean="0"/>
              <a:t>Single Cycle </a:t>
            </a:r>
            <a:r>
              <a:rPr lang="en-US" dirty="0" err="1" smtClean="0"/>
              <a:t>Datapath</a:t>
            </a:r>
            <a:r>
              <a:rPr lang="en-US" dirty="0" smtClean="0"/>
              <a:t> during </a:t>
            </a:r>
            <a:r>
              <a:rPr lang="en-US" dirty="0" smtClean="0">
                <a:latin typeface="Courier New" charset="0"/>
              </a:rPr>
              <a:t>Add</a:t>
            </a:r>
          </a:p>
        </p:txBody>
      </p:sp>
      <p:sp>
        <p:nvSpPr>
          <p:cNvPr id="67587" name="Rectangle 3"/>
          <p:cNvSpPr>
            <a:spLocks noGrp="1" noChangeArrowheads="1"/>
          </p:cNvSpPr>
          <p:nvPr>
            <p:ph type="body" idx="1"/>
          </p:nvPr>
        </p:nvSpPr>
        <p:spPr>
          <a:xfrm>
            <a:off x="228600" y="1398588"/>
            <a:ext cx="8191500" cy="415925"/>
          </a:xfrm>
        </p:spPr>
        <p:txBody>
          <a:bodyPr>
            <a:normAutofit fontScale="77500" lnSpcReduction="20000"/>
          </a:bodyPr>
          <a:lstStyle/>
          <a:p>
            <a:pPr>
              <a:buFont typeface="Times" charset="0"/>
              <a:buNone/>
            </a:pPr>
            <a:r>
              <a:rPr lang="en-US"/>
              <a:t>R[rd]  =  R[rs]  +  R[rt]</a:t>
            </a:r>
          </a:p>
        </p:txBody>
      </p:sp>
      <p:grpSp>
        <p:nvGrpSpPr>
          <p:cNvPr id="2" name="Group 4"/>
          <p:cNvGrpSpPr>
            <a:grpSpLocks/>
          </p:cNvGrpSpPr>
          <p:nvPr/>
        </p:nvGrpSpPr>
        <p:grpSpPr bwMode="auto">
          <a:xfrm>
            <a:off x="1317625" y="657225"/>
            <a:ext cx="6307138" cy="641350"/>
            <a:chOff x="947" y="380"/>
            <a:chExt cx="3973" cy="404"/>
          </a:xfrm>
        </p:grpSpPr>
        <p:sp>
          <p:nvSpPr>
            <p:cNvPr id="34957" name="Rectangle 5"/>
            <p:cNvSpPr>
              <a:spLocks noChangeArrowheads="1"/>
            </p:cNvSpPr>
            <p:nvPr/>
          </p:nvSpPr>
          <p:spPr bwMode="auto">
            <a:xfrm>
              <a:off x="1016" y="584"/>
              <a:ext cx="3824"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012" y="572"/>
              <a:ext cx="664" cy="212"/>
              <a:chOff x="1012" y="572"/>
              <a:chExt cx="664" cy="212"/>
            </a:xfrm>
          </p:grpSpPr>
          <p:sp>
            <p:nvSpPr>
              <p:cNvPr id="34981" name="Rectangle 7"/>
              <p:cNvSpPr>
                <a:spLocks noChangeArrowheads="1"/>
              </p:cNvSpPr>
              <p:nvPr/>
            </p:nvSpPr>
            <p:spPr bwMode="auto">
              <a:xfrm>
                <a:off x="1012" y="580"/>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82" name="Rectangle 8"/>
              <p:cNvSpPr>
                <a:spLocks noChangeArrowheads="1"/>
              </p:cNvSpPr>
              <p:nvPr/>
            </p:nvSpPr>
            <p:spPr bwMode="auto">
              <a:xfrm>
                <a:off x="1205"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684" y="572"/>
              <a:ext cx="616" cy="212"/>
              <a:chOff x="1684" y="572"/>
              <a:chExt cx="616" cy="212"/>
            </a:xfrm>
          </p:grpSpPr>
          <p:sp>
            <p:nvSpPr>
              <p:cNvPr id="34979" name="Rectangle 10"/>
              <p:cNvSpPr>
                <a:spLocks noChangeArrowheads="1"/>
              </p:cNvSpPr>
              <p:nvPr/>
            </p:nvSpPr>
            <p:spPr bwMode="auto">
              <a:xfrm>
                <a:off x="1684" y="580"/>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80" name="Rectangle 11"/>
              <p:cNvSpPr>
                <a:spLocks noChangeArrowheads="1"/>
              </p:cNvSpPr>
              <p:nvPr/>
            </p:nvSpPr>
            <p:spPr bwMode="auto">
              <a:xfrm>
                <a:off x="1859"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08" y="572"/>
              <a:ext cx="616" cy="210"/>
              <a:chOff x="2308" y="572"/>
              <a:chExt cx="616" cy="210"/>
            </a:xfrm>
          </p:grpSpPr>
          <p:sp>
            <p:nvSpPr>
              <p:cNvPr id="34977" name="Rectangle 13"/>
              <p:cNvSpPr>
                <a:spLocks noChangeArrowheads="1"/>
              </p:cNvSpPr>
              <p:nvPr/>
            </p:nvSpPr>
            <p:spPr bwMode="auto">
              <a:xfrm>
                <a:off x="2308" y="580"/>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78" name="Rectangle 14"/>
              <p:cNvSpPr>
                <a:spLocks noChangeArrowheads="1"/>
              </p:cNvSpPr>
              <p:nvPr/>
            </p:nvSpPr>
            <p:spPr bwMode="auto">
              <a:xfrm>
                <a:off x="248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grpSp>
          <p:nvGrpSpPr>
            <p:cNvPr id="6" name="Group 15"/>
            <p:cNvGrpSpPr>
              <a:grpSpLocks/>
            </p:cNvGrpSpPr>
            <p:nvPr/>
          </p:nvGrpSpPr>
          <p:grpSpPr bwMode="auto">
            <a:xfrm>
              <a:off x="2932" y="572"/>
              <a:ext cx="616" cy="212"/>
              <a:chOff x="2932" y="572"/>
              <a:chExt cx="616" cy="212"/>
            </a:xfrm>
          </p:grpSpPr>
          <p:sp>
            <p:nvSpPr>
              <p:cNvPr id="34975" name="Rectangle 16"/>
              <p:cNvSpPr>
                <a:spLocks noChangeArrowheads="1"/>
              </p:cNvSpPr>
              <p:nvPr/>
            </p:nvSpPr>
            <p:spPr bwMode="auto">
              <a:xfrm>
                <a:off x="2932" y="580"/>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76" name="Rectangle 17"/>
              <p:cNvSpPr>
                <a:spLocks noChangeArrowheads="1"/>
              </p:cNvSpPr>
              <p:nvPr/>
            </p:nvSpPr>
            <p:spPr bwMode="auto">
              <a:xfrm>
                <a:off x="3107" y="572"/>
                <a:ext cx="229"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rd</a:t>
                </a:r>
              </a:p>
            </p:txBody>
          </p:sp>
        </p:grpSp>
        <p:grpSp>
          <p:nvGrpSpPr>
            <p:cNvPr id="7" name="Group 18"/>
            <p:cNvGrpSpPr>
              <a:grpSpLocks/>
            </p:cNvGrpSpPr>
            <p:nvPr/>
          </p:nvGrpSpPr>
          <p:grpSpPr bwMode="auto">
            <a:xfrm>
              <a:off x="3556" y="572"/>
              <a:ext cx="616" cy="210"/>
              <a:chOff x="3556" y="572"/>
              <a:chExt cx="616" cy="210"/>
            </a:xfrm>
          </p:grpSpPr>
          <p:sp>
            <p:nvSpPr>
              <p:cNvPr id="34973" name="Rectangle 19"/>
              <p:cNvSpPr>
                <a:spLocks noChangeArrowheads="1"/>
              </p:cNvSpPr>
              <p:nvPr/>
            </p:nvSpPr>
            <p:spPr bwMode="auto">
              <a:xfrm>
                <a:off x="3556" y="580"/>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74" name="Rectangle 20"/>
              <p:cNvSpPr>
                <a:spLocks noChangeArrowheads="1"/>
              </p:cNvSpPr>
              <p:nvPr/>
            </p:nvSpPr>
            <p:spPr bwMode="auto">
              <a:xfrm>
                <a:off x="3635" y="572"/>
                <a:ext cx="44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shamt</a:t>
                </a:r>
              </a:p>
            </p:txBody>
          </p:sp>
        </p:grpSp>
        <p:grpSp>
          <p:nvGrpSpPr>
            <p:cNvPr id="8" name="Group 21"/>
            <p:cNvGrpSpPr>
              <a:grpSpLocks/>
            </p:cNvGrpSpPr>
            <p:nvPr/>
          </p:nvGrpSpPr>
          <p:grpSpPr bwMode="auto">
            <a:xfrm>
              <a:off x="4180" y="572"/>
              <a:ext cx="664" cy="210"/>
              <a:chOff x="4180" y="572"/>
              <a:chExt cx="664" cy="210"/>
            </a:xfrm>
          </p:grpSpPr>
          <p:sp>
            <p:nvSpPr>
              <p:cNvPr id="34971" name="Rectangle 22"/>
              <p:cNvSpPr>
                <a:spLocks noChangeArrowheads="1"/>
              </p:cNvSpPr>
              <p:nvPr/>
            </p:nvSpPr>
            <p:spPr bwMode="auto">
              <a:xfrm>
                <a:off x="4180" y="580"/>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72" name="Rectangle 23"/>
              <p:cNvSpPr>
                <a:spLocks noChangeArrowheads="1"/>
              </p:cNvSpPr>
              <p:nvPr/>
            </p:nvSpPr>
            <p:spPr bwMode="auto">
              <a:xfrm>
                <a:off x="4373" y="572"/>
                <a:ext cx="39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funct</a:t>
                </a:r>
              </a:p>
            </p:txBody>
          </p:sp>
        </p:grpSp>
        <p:sp>
          <p:nvSpPr>
            <p:cNvPr id="34964" name="Rectangle 24"/>
            <p:cNvSpPr>
              <a:spLocks noChangeArrowheads="1"/>
            </p:cNvSpPr>
            <p:nvPr/>
          </p:nvSpPr>
          <p:spPr bwMode="auto">
            <a:xfrm>
              <a:off x="4739"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965" name="Rectangle 25"/>
            <p:cNvSpPr>
              <a:spLocks noChangeArrowheads="1"/>
            </p:cNvSpPr>
            <p:nvPr/>
          </p:nvSpPr>
          <p:spPr bwMode="auto">
            <a:xfrm>
              <a:off x="4019"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a:t>
              </a:r>
            </a:p>
          </p:txBody>
        </p:sp>
        <p:sp>
          <p:nvSpPr>
            <p:cNvPr id="34966" name="Rectangle 26"/>
            <p:cNvSpPr>
              <a:spLocks noChangeArrowheads="1"/>
            </p:cNvSpPr>
            <p:nvPr/>
          </p:nvSpPr>
          <p:spPr bwMode="auto">
            <a:xfrm>
              <a:off x="3347"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11</a:t>
              </a:r>
            </a:p>
          </p:txBody>
        </p:sp>
        <p:sp>
          <p:nvSpPr>
            <p:cNvPr id="34967" name="Rectangle 27"/>
            <p:cNvSpPr>
              <a:spLocks noChangeArrowheads="1"/>
            </p:cNvSpPr>
            <p:nvPr/>
          </p:nvSpPr>
          <p:spPr bwMode="auto">
            <a:xfrm>
              <a:off x="2723"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4968" name="Rectangle 28"/>
            <p:cNvSpPr>
              <a:spLocks noChangeArrowheads="1"/>
            </p:cNvSpPr>
            <p:nvPr/>
          </p:nvSpPr>
          <p:spPr bwMode="auto">
            <a:xfrm>
              <a:off x="2099"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4969" name="Rectangle 29"/>
            <p:cNvSpPr>
              <a:spLocks noChangeArrowheads="1"/>
            </p:cNvSpPr>
            <p:nvPr/>
          </p:nvSpPr>
          <p:spPr bwMode="auto">
            <a:xfrm>
              <a:off x="1475"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4970" name="Rectangle 30"/>
            <p:cNvSpPr>
              <a:spLocks noChangeArrowheads="1"/>
            </p:cNvSpPr>
            <p:nvPr/>
          </p:nvSpPr>
          <p:spPr bwMode="auto">
            <a:xfrm>
              <a:off x="947"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34821" name="Rectangle 31"/>
          <p:cNvSpPr>
            <a:spLocks noChangeArrowheads="1"/>
          </p:cNvSpPr>
          <p:nvPr/>
        </p:nvSpPr>
        <p:spPr bwMode="auto">
          <a:xfrm>
            <a:off x="6934200" y="41783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22" name="Rectangle 32"/>
          <p:cNvSpPr>
            <a:spLocks noChangeArrowheads="1"/>
          </p:cNvSpPr>
          <p:nvPr/>
        </p:nvSpPr>
        <p:spPr bwMode="auto">
          <a:xfrm>
            <a:off x="6324600" y="3187700"/>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r>
              <a:rPr lang="en-US" u="sng">
                <a:latin typeface="+mn-lt"/>
              </a:rPr>
              <a:t>ADD</a:t>
            </a:r>
            <a:endParaRPr lang="en-US" sz="2000" u="sng">
              <a:latin typeface="+mn-lt"/>
            </a:endParaRPr>
          </a:p>
        </p:txBody>
      </p:sp>
      <p:sp>
        <p:nvSpPr>
          <p:cNvPr id="34823" name="Rectangle 33"/>
          <p:cNvSpPr>
            <a:spLocks noChangeArrowheads="1"/>
          </p:cNvSpPr>
          <p:nvPr/>
        </p:nvSpPr>
        <p:spPr bwMode="auto">
          <a:xfrm>
            <a:off x="3048000" y="49403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4824" name="Rectangle 34"/>
          <p:cNvSpPr>
            <a:spLocks noChangeArrowheads="1"/>
          </p:cNvSpPr>
          <p:nvPr/>
        </p:nvSpPr>
        <p:spPr bwMode="auto">
          <a:xfrm>
            <a:off x="2503488" y="4035425"/>
            <a:ext cx="7207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34825" name="Rectangle 35"/>
          <p:cNvSpPr>
            <a:spLocks noChangeArrowheads="1"/>
          </p:cNvSpPr>
          <p:nvPr/>
        </p:nvSpPr>
        <p:spPr bwMode="auto">
          <a:xfrm>
            <a:off x="2438400" y="3340100"/>
            <a:ext cx="11334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RegWr=1</a:t>
            </a:r>
          </a:p>
        </p:txBody>
      </p:sp>
      <p:sp>
        <p:nvSpPr>
          <p:cNvPr id="34826" name="Line 36"/>
          <p:cNvSpPr>
            <a:spLocks noChangeShapeType="1"/>
          </p:cNvSpPr>
          <p:nvPr/>
        </p:nvSpPr>
        <p:spPr bwMode="auto">
          <a:xfrm flipH="1">
            <a:off x="2813050" y="43545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27" name="Rectangle 37"/>
          <p:cNvSpPr>
            <a:spLocks noChangeArrowheads="1"/>
          </p:cNvSpPr>
          <p:nvPr/>
        </p:nvSpPr>
        <p:spPr bwMode="auto">
          <a:xfrm>
            <a:off x="2665413" y="44545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28" name="Line 38"/>
          <p:cNvSpPr>
            <a:spLocks noChangeShapeType="1"/>
          </p:cNvSpPr>
          <p:nvPr/>
        </p:nvSpPr>
        <p:spPr bwMode="auto">
          <a:xfrm flipH="1">
            <a:off x="5638800" y="4178300"/>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29" name="Rectangle 39"/>
          <p:cNvSpPr>
            <a:spLocks noChangeArrowheads="1"/>
          </p:cNvSpPr>
          <p:nvPr/>
        </p:nvSpPr>
        <p:spPr bwMode="auto">
          <a:xfrm>
            <a:off x="5486400" y="38735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0" name="Rectangle 40"/>
          <p:cNvSpPr>
            <a:spLocks noChangeArrowheads="1"/>
          </p:cNvSpPr>
          <p:nvPr/>
        </p:nvSpPr>
        <p:spPr bwMode="auto">
          <a:xfrm>
            <a:off x="4692650" y="38735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4831" name="Line 41"/>
          <p:cNvSpPr>
            <a:spLocks noChangeShapeType="1"/>
          </p:cNvSpPr>
          <p:nvPr/>
        </p:nvSpPr>
        <p:spPr bwMode="auto">
          <a:xfrm flipV="1">
            <a:off x="4953000" y="47117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2" name="Rectangle 42"/>
          <p:cNvSpPr>
            <a:spLocks noChangeArrowheads="1"/>
          </p:cNvSpPr>
          <p:nvPr/>
        </p:nvSpPr>
        <p:spPr bwMode="auto">
          <a:xfrm>
            <a:off x="4797425" y="48355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33" name="Rectangle 43"/>
          <p:cNvSpPr>
            <a:spLocks noChangeArrowheads="1"/>
          </p:cNvSpPr>
          <p:nvPr/>
        </p:nvSpPr>
        <p:spPr bwMode="auto">
          <a:xfrm>
            <a:off x="4724400" y="44069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4834" name="Line 44"/>
          <p:cNvSpPr>
            <a:spLocks noChangeShapeType="1"/>
          </p:cNvSpPr>
          <p:nvPr/>
        </p:nvSpPr>
        <p:spPr bwMode="auto">
          <a:xfrm flipV="1">
            <a:off x="4343400" y="37179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5" name="Line 45"/>
          <p:cNvSpPr>
            <a:spLocks noChangeShapeType="1"/>
          </p:cNvSpPr>
          <p:nvPr/>
        </p:nvSpPr>
        <p:spPr bwMode="auto">
          <a:xfrm flipV="1">
            <a:off x="3594100" y="37179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6" name="Rectangle 46"/>
          <p:cNvSpPr>
            <a:spLocks noChangeArrowheads="1"/>
          </p:cNvSpPr>
          <p:nvPr/>
        </p:nvSpPr>
        <p:spPr bwMode="auto">
          <a:xfrm>
            <a:off x="3451225" y="35687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37" name="Line 47"/>
          <p:cNvSpPr>
            <a:spLocks noChangeShapeType="1"/>
          </p:cNvSpPr>
          <p:nvPr/>
        </p:nvSpPr>
        <p:spPr bwMode="auto">
          <a:xfrm flipV="1">
            <a:off x="3975100" y="37179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38" name="Rectangle 48"/>
          <p:cNvSpPr>
            <a:spLocks noChangeArrowheads="1"/>
          </p:cNvSpPr>
          <p:nvPr/>
        </p:nvSpPr>
        <p:spPr bwMode="auto">
          <a:xfrm>
            <a:off x="3810000" y="35687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39" name="Rectangle 49"/>
          <p:cNvSpPr>
            <a:spLocks noChangeArrowheads="1"/>
          </p:cNvSpPr>
          <p:nvPr/>
        </p:nvSpPr>
        <p:spPr bwMode="auto">
          <a:xfrm>
            <a:off x="3389313" y="3944938"/>
            <a:ext cx="43973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4840" name="Rectangle 50"/>
          <p:cNvSpPr>
            <a:spLocks noChangeArrowheads="1"/>
          </p:cNvSpPr>
          <p:nvPr/>
        </p:nvSpPr>
        <p:spPr bwMode="auto">
          <a:xfrm>
            <a:off x="3846513" y="39449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4841" name="Rectangle 51"/>
          <p:cNvSpPr>
            <a:spLocks noChangeArrowheads="1"/>
          </p:cNvSpPr>
          <p:nvPr/>
        </p:nvSpPr>
        <p:spPr bwMode="auto">
          <a:xfrm>
            <a:off x="4227513" y="39449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4842" name="Rectangle 52"/>
          <p:cNvSpPr>
            <a:spLocks noChangeArrowheads="1"/>
          </p:cNvSpPr>
          <p:nvPr/>
        </p:nvSpPr>
        <p:spPr bwMode="auto">
          <a:xfrm>
            <a:off x="3389313" y="4330700"/>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4843" name="Rectangle 53"/>
          <p:cNvSpPr>
            <a:spLocks noChangeArrowheads="1"/>
          </p:cNvSpPr>
          <p:nvPr/>
        </p:nvSpPr>
        <p:spPr bwMode="auto">
          <a:xfrm>
            <a:off x="3810000" y="3340100"/>
            <a:ext cx="349556"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rs</a:t>
            </a:r>
            <a:endParaRPr lang="en-US" dirty="0">
              <a:latin typeface="+mn-lt"/>
            </a:endParaRPr>
          </a:p>
        </p:txBody>
      </p:sp>
      <p:sp>
        <p:nvSpPr>
          <p:cNvPr id="34844" name="Rectangle 54"/>
          <p:cNvSpPr>
            <a:spLocks noChangeArrowheads="1"/>
          </p:cNvSpPr>
          <p:nvPr/>
        </p:nvSpPr>
        <p:spPr bwMode="auto">
          <a:xfrm>
            <a:off x="3641725" y="2578100"/>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smtClean="0">
                <a:latin typeface="+mn-lt"/>
              </a:rPr>
              <a:t>rt</a:t>
            </a:r>
            <a:endParaRPr lang="en-US" dirty="0">
              <a:latin typeface="+mn-lt"/>
            </a:endParaRPr>
          </a:p>
        </p:txBody>
      </p:sp>
      <p:sp>
        <p:nvSpPr>
          <p:cNvPr id="34845" name="Rectangle 55"/>
          <p:cNvSpPr>
            <a:spLocks noChangeArrowheads="1"/>
          </p:cNvSpPr>
          <p:nvPr/>
        </p:nvSpPr>
        <p:spPr bwMode="auto">
          <a:xfrm>
            <a:off x="4219168" y="3340100"/>
            <a:ext cx="340539" cy="36676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dirty="0" err="1" smtClean="0">
                <a:latin typeface="+mn-lt"/>
              </a:rPr>
              <a:t>rt</a:t>
            </a:r>
            <a:endParaRPr lang="en-US" dirty="0">
              <a:latin typeface="+mn-lt"/>
            </a:endParaRPr>
          </a:p>
        </p:txBody>
      </p:sp>
      <p:sp>
        <p:nvSpPr>
          <p:cNvPr id="34846" name="Rectangle 56"/>
          <p:cNvSpPr>
            <a:spLocks noChangeArrowheads="1"/>
          </p:cNvSpPr>
          <p:nvPr/>
        </p:nvSpPr>
        <p:spPr bwMode="auto">
          <a:xfrm>
            <a:off x="3209925" y="2578100"/>
            <a:ext cx="381340" cy="36676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smtClean="0">
                <a:latin typeface="+mn-lt"/>
              </a:rPr>
              <a:t>rd</a:t>
            </a:r>
            <a:endParaRPr lang="en-US" dirty="0">
              <a:latin typeface="+mn-lt"/>
            </a:endParaRPr>
          </a:p>
        </p:txBody>
      </p:sp>
      <p:sp>
        <p:nvSpPr>
          <p:cNvPr id="34847" name="Rectangle 57"/>
          <p:cNvSpPr>
            <a:spLocks noChangeArrowheads="1"/>
          </p:cNvSpPr>
          <p:nvPr/>
        </p:nvSpPr>
        <p:spPr bwMode="auto">
          <a:xfrm>
            <a:off x="2486025" y="2273300"/>
            <a:ext cx="1165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RegDst=1</a:t>
            </a:r>
          </a:p>
        </p:txBody>
      </p:sp>
      <p:grpSp>
        <p:nvGrpSpPr>
          <p:cNvPr id="9" name="Group 58"/>
          <p:cNvGrpSpPr>
            <a:grpSpLocks/>
          </p:cNvGrpSpPr>
          <p:nvPr/>
        </p:nvGrpSpPr>
        <p:grpSpPr bwMode="auto">
          <a:xfrm>
            <a:off x="4521200" y="5186363"/>
            <a:ext cx="376238" cy="1082675"/>
            <a:chOff x="2848" y="3083"/>
            <a:chExt cx="237" cy="682"/>
          </a:xfrm>
        </p:grpSpPr>
        <p:sp>
          <p:nvSpPr>
            <p:cNvPr id="34955" name="Rectangle 59"/>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56" name="Rectangle 60"/>
            <p:cNvSpPr>
              <a:spLocks noChangeArrowheads="1"/>
            </p:cNvSpPr>
            <p:nvPr/>
          </p:nvSpPr>
          <p:spPr bwMode="auto">
            <a:xfrm rot="5400000">
              <a:off x="2625" y="3310"/>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34849" name="Rectangle 61"/>
          <p:cNvSpPr>
            <a:spLocks noChangeArrowheads="1"/>
          </p:cNvSpPr>
          <p:nvPr/>
        </p:nvSpPr>
        <p:spPr bwMode="auto">
          <a:xfrm>
            <a:off x="5029200" y="56737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50" name="Line 62"/>
          <p:cNvSpPr>
            <a:spLocks noChangeShapeType="1"/>
          </p:cNvSpPr>
          <p:nvPr/>
        </p:nvSpPr>
        <p:spPr bwMode="auto">
          <a:xfrm flipH="1">
            <a:off x="5181600" y="5572125"/>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51" name="Line 63"/>
          <p:cNvSpPr>
            <a:spLocks noChangeShapeType="1"/>
          </p:cNvSpPr>
          <p:nvPr/>
        </p:nvSpPr>
        <p:spPr bwMode="auto">
          <a:xfrm flipH="1">
            <a:off x="4102100" y="55737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52" name="Rectangle 64"/>
          <p:cNvSpPr>
            <a:spLocks noChangeArrowheads="1"/>
          </p:cNvSpPr>
          <p:nvPr/>
        </p:nvSpPr>
        <p:spPr bwMode="auto">
          <a:xfrm>
            <a:off x="3886200" y="5673725"/>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4853" name="Rectangle 65"/>
          <p:cNvSpPr>
            <a:spLocks noChangeArrowheads="1"/>
          </p:cNvSpPr>
          <p:nvPr/>
        </p:nvSpPr>
        <p:spPr bwMode="auto">
          <a:xfrm>
            <a:off x="2971800" y="5397500"/>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4854" name="Rectangle 66"/>
          <p:cNvSpPr>
            <a:spLocks noChangeArrowheads="1"/>
          </p:cNvSpPr>
          <p:nvPr/>
        </p:nvSpPr>
        <p:spPr bwMode="auto">
          <a:xfrm>
            <a:off x="5105400" y="6083300"/>
            <a:ext cx="11684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ALUSrc=0</a:t>
            </a:r>
          </a:p>
        </p:txBody>
      </p:sp>
      <p:sp>
        <p:nvSpPr>
          <p:cNvPr id="34855" name="Rectangle 67"/>
          <p:cNvSpPr>
            <a:spLocks noChangeArrowheads="1"/>
          </p:cNvSpPr>
          <p:nvPr/>
        </p:nvSpPr>
        <p:spPr bwMode="auto">
          <a:xfrm>
            <a:off x="3581400" y="6159500"/>
            <a:ext cx="10493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ExtOp=x</a:t>
            </a:r>
          </a:p>
        </p:txBody>
      </p:sp>
      <p:sp>
        <p:nvSpPr>
          <p:cNvPr id="34856" name="Line 68"/>
          <p:cNvSpPr>
            <a:spLocks noChangeShapeType="1"/>
          </p:cNvSpPr>
          <p:nvPr/>
        </p:nvSpPr>
        <p:spPr bwMode="auto">
          <a:xfrm flipV="1">
            <a:off x="8610600" y="37973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4857" name="Rectangle 69"/>
          <p:cNvSpPr>
            <a:spLocks noChangeArrowheads="1"/>
          </p:cNvSpPr>
          <p:nvPr/>
        </p:nvSpPr>
        <p:spPr bwMode="auto">
          <a:xfrm>
            <a:off x="7467600" y="34163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MemtoReg=0</a:t>
            </a:r>
          </a:p>
        </p:txBody>
      </p:sp>
      <p:sp>
        <p:nvSpPr>
          <p:cNvPr id="34858" name="Rectangle 70"/>
          <p:cNvSpPr>
            <a:spLocks noChangeArrowheads="1"/>
          </p:cNvSpPr>
          <p:nvPr/>
        </p:nvSpPr>
        <p:spPr bwMode="auto">
          <a:xfrm>
            <a:off x="6291263" y="59309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4859" name="Rectangle 71"/>
          <p:cNvSpPr>
            <a:spLocks noChangeArrowheads="1"/>
          </p:cNvSpPr>
          <p:nvPr/>
        </p:nvSpPr>
        <p:spPr bwMode="auto">
          <a:xfrm>
            <a:off x="6019800" y="53975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34860" name="Line 72"/>
          <p:cNvSpPr>
            <a:spLocks noChangeShapeType="1"/>
          </p:cNvSpPr>
          <p:nvPr/>
        </p:nvSpPr>
        <p:spPr bwMode="auto">
          <a:xfrm flipH="1">
            <a:off x="6153150" y="5329238"/>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61" name="Rectangle 73"/>
          <p:cNvSpPr>
            <a:spLocks noChangeArrowheads="1"/>
          </p:cNvSpPr>
          <p:nvPr/>
        </p:nvSpPr>
        <p:spPr bwMode="auto">
          <a:xfrm>
            <a:off x="6183313" y="5105400"/>
            <a:ext cx="390525"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4862" name="Line 74"/>
          <p:cNvSpPr>
            <a:spLocks noChangeShapeType="1"/>
          </p:cNvSpPr>
          <p:nvPr/>
        </p:nvSpPr>
        <p:spPr bwMode="auto">
          <a:xfrm flipV="1">
            <a:off x="7302500" y="41783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4863" name="Rectangle 75"/>
          <p:cNvSpPr>
            <a:spLocks noChangeArrowheads="1"/>
          </p:cNvSpPr>
          <p:nvPr/>
        </p:nvSpPr>
        <p:spPr bwMode="auto">
          <a:xfrm>
            <a:off x="7010400" y="37973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MemWr=0</a:t>
            </a:r>
          </a:p>
        </p:txBody>
      </p:sp>
      <p:sp>
        <p:nvSpPr>
          <p:cNvPr id="34864" name="Rectangle 76"/>
          <p:cNvSpPr>
            <a:spLocks noChangeArrowheads="1"/>
          </p:cNvSpPr>
          <p:nvPr/>
        </p:nvSpPr>
        <p:spPr bwMode="auto">
          <a:xfrm>
            <a:off x="5562600" y="3263900"/>
            <a:ext cx="62706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10" name="Group 77"/>
          <p:cNvGrpSpPr>
            <a:grpSpLocks/>
          </p:cNvGrpSpPr>
          <p:nvPr/>
        </p:nvGrpSpPr>
        <p:grpSpPr bwMode="auto">
          <a:xfrm>
            <a:off x="3200400" y="3006725"/>
            <a:ext cx="838200" cy="336550"/>
            <a:chOff x="2640" y="1422"/>
            <a:chExt cx="528" cy="212"/>
          </a:xfrm>
        </p:grpSpPr>
        <p:sp>
          <p:nvSpPr>
            <p:cNvPr id="34952" name="Rectangle 78"/>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953" name="Rectangle 79"/>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954" name="Freeform 80"/>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4866" name="Rectangle 81"/>
          <p:cNvSpPr>
            <a:spLocks noChangeArrowheads="1"/>
          </p:cNvSpPr>
          <p:nvPr/>
        </p:nvSpPr>
        <p:spPr bwMode="auto">
          <a:xfrm>
            <a:off x="3200400" y="3949700"/>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11" name="Group 82"/>
          <p:cNvGrpSpPr>
            <a:grpSpLocks/>
          </p:cNvGrpSpPr>
          <p:nvPr/>
        </p:nvGrpSpPr>
        <p:grpSpPr bwMode="auto">
          <a:xfrm>
            <a:off x="5508625" y="4559300"/>
            <a:ext cx="358775" cy="1219200"/>
            <a:chOff x="3518" y="2640"/>
            <a:chExt cx="226" cy="768"/>
          </a:xfrm>
        </p:grpSpPr>
        <p:sp>
          <p:nvSpPr>
            <p:cNvPr id="34949" name="Rectangle 83"/>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950" name="Rectangle 84"/>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951" name="Freeform 85"/>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2" name="Group 86"/>
          <p:cNvGrpSpPr>
            <a:grpSpLocks/>
          </p:cNvGrpSpPr>
          <p:nvPr/>
        </p:nvGrpSpPr>
        <p:grpSpPr bwMode="auto">
          <a:xfrm>
            <a:off x="6372225" y="3949700"/>
            <a:ext cx="485775" cy="1143000"/>
            <a:chOff x="4009" y="2304"/>
            <a:chExt cx="306" cy="720"/>
          </a:xfrm>
        </p:grpSpPr>
        <p:sp>
          <p:nvSpPr>
            <p:cNvPr id="34946" name="Rectangle 87"/>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34947" name="Rectangle 88"/>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4948" name="Freeform 89"/>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3" name="Group 90"/>
          <p:cNvGrpSpPr>
            <a:grpSpLocks/>
          </p:cNvGrpSpPr>
          <p:nvPr/>
        </p:nvGrpSpPr>
        <p:grpSpPr bwMode="auto">
          <a:xfrm>
            <a:off x="8404225" y="4330700"/>
            <a:ext cx="358775" cy="1600200"/>
            <a:chOff x="5294" y="2544"/>
            <a:chExt cx="226" cy="1008"/>
          </a:xfrm>
        </p:grpSpPr>
        <p:sp>
          <p:nvSpPr>
            <p:cNvPr id="34943" name="Rectangle 91"/>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4944" name="Rectangle 92"/>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4945" name="Freeform 93"/>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4" name="Group 94"/>
          <p:cNvGrpSpPr>
            <a:grpSpLocks/>
          </p:cNvGrpSpPr>
          <p:nvPr/>
        </p:nvGrpSpPr>
        <p:grpSpPr bwMode="auto">
          <a:xfrm>
            <a:off x="6981825" y="5140325"/>
            <a:ext cx="1146175" cy="1181100"/>
            <a:chOff x="4398" y="3054"/>
            <a:chExt cx="722" cy="744"/>
          </a:xfrm>
        </p:grpSpPr>
        <p:sp>
          <p:nvSpPr>
            <p:cNvPr id="34937" name="Rectangle 95"/>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38" name="Rectangle 96"/>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34939" name="Rectangle 97"/>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34940" name="Rectangle 98"/>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34941" name="Line 99"/>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942" name="Line 100"/>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4871" name="Line 101"/>
          <p:cNvSpPr>
            <a:spLocks noChangeShapeType="1"/>
          </p:cNvSpPr>
          <p:nvPr/>
        </p:nvSpPr>
        <p:spPr bwMode="auto">
          <a:xfrm>
            <a:off x="3429000" y="28829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2" name="Line 102"/>
          <p:cNvSpPr>
            <a:spLocks noChangeShapeType="1"/>
          </p:cNvSpPr>
          <p:nvPr/>
        </p:nvSpPr>
        <p:spPr bwMode="auto">
          <a:xfrm>
            <a:off x="3810000" y="28829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3" name="Freeform 103"/>
          <p:cNvSpPr>
            <a:spLocks/>
          </p:cNvSpPr>
          <p:nvPr/>
        </p:nvSpPr>
        <p:spPr bwMode="auto">
          <a:xfrm>
            <a:off x="2895600" y="2654300"/>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74" name="Line 104"/>
          <p:cNvSpPr>
            <a:spLocks noChangeShapeType="1"/>
          </p:cNvSpPr>
          <p:nvPr/>
        </p:nvSpPr>
        <p:spPr bwMode="auto">
          <a:xfrm>
            <a:off x="3352800" y="37211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5" name="Line 105"/>
          <p:cNvSpPr>
            <a:spLocks noChangeShapeType="1"/>
          </p:cNvSpPr>
          <p:nvPr/>
        </p:nvSpPr>
        <p:spPr bwMode="auto">
          <a:xfrm>
            <a:off x="3657600" y="3340100"/>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6" name="Line 106"/>
          <p:cNvSpPr>
            <a:spLocks noChangeShapeType="1"/>
          </p:cNvSpPr>
          <p:nvPr/>
        </p:nvSpPr>
        <p:spPr bwMode="auto">
          <a:xfrm>
            <a:off x="4038600" y="36449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7" name="Line 107"/>
          <p:cNvSpPr>
            <a:spLocks noChangeShapeType="1"/>
          </p:cNvSpPr>
          <p:nvPr/>
        </p:nvSpPr>
        <p:spPr bwMode="auto">
          <a:xfrm>
            <a:off x="4419600" y="36449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78" name="Rectangle 108"/>
          <p:cNvSpPr>
            <a:spLocks noChangeArrowheads="1"/>
          </p:cNvSpPr>
          <p:nvPr/>
        </p:nvSpPr>
        <p:spPr bwMode="auto">
          <a:xfrm>
            <a:off x="4213225" y="3568700"/>
            <a:ext cx="287338"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4879" name="Line 109"/>
          <p:cNvSpPr>
            <a:spLocks noChangeShapeType="1"/>
          </p:cNvSpPr>
          <p:nvPr/>
        </p:nvSpPr>
        <p:spPr bwMode="auto">
          <a:xfrm>
            <a:off x="4648200" y="42545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0" name="Line 110"/>
          <p:cNvSpPr>
            <a:spLocks noChangeShapeType="1"/>
          </p:cNvSpPr>
          <p:nvPr/>
        </p:nvSpPr>
        <p:spPr bwMode="auto">
          <a:xfrm>
            <a:off x="6705600" y="36449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1" name="Line 111"/>
          <p:cNvSpPr>
            <a:spLocks noChangeShapeType="1"/>
          </p:cNvSpPr>
          <p:nvPr/>
        </p:nvSpPr>
        <p:spPr bwMode="auto">
          <a:xfrm>
            <a:off x="4648200" y="47879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2" name="Line 112"/>
          <p:cNvSpPr>
            <a:spLocks noChangeShapeType="1"/>
          </p:cNvSpPr>
          <p:nvPr/>
        </p:nvSpPr>
        <p:spPr bwMode="auto">
          <a:xfrm>
            <a:off x="5867400" y="49403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3" name="Freeform 113"/>
          <p:cNvSpPr>
            <a:spLocks/>
          </p:cNvSpPr>
          <p:nvPr/>
        </p:nvSpPr>
        <p:spPr bwMode="auto">
          <a:xfrm>
            <a:off x="5181600" y="4787900"/>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4" name="Line 114"/>
          <p:cNvSpPr>
            <a:spLocks noChangeShapeType="1"/>
          </p:cNvSpPr>
          <p:nvPr/>
        </p:nvSpPr>
        <p:spPr bwMode="auto">
          <a:xfrm>
            <a:off x="4876800" y="56261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5" name="Line 115"/>
          <p:cNvSpPr>
            <a:spLocks noChangeShapeType="1"/>
          </p:cNvSpPr>
          <p:nvPr/>
        </p:nvSpPr>
        <p:spPr bwMode="auto">
          <a:xfrm>
            <a:off x="3810000" y="56261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86" name="Line 116"/>
          <p:cNvSpPr>
            <a:spLocks noChangeShapeType="1"/>
          </p:cNvSpPr>
          <p:nvPr/>
        </p:nvSpPr>
        <p:spPr bwMode="auto">
          <a:xfrm flipH="1">
            <a:off x="3429000" y="47879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7" name="Line 117"/>
          <p:cNvSpPr>
            <a:spLocks noChangeShapeType="1"/>
          </p:cNvSpPr>
          <p:nvPr/>
        </p:nvSpPr>
        <p:spPr bwMode="auto">
          <a:xfrm>
            <a:off x="3505200" y="47879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8" name="Line 118"/>
          <p:cNvSpPr>
            <a:spLocks noChangeShapeType="1"/>
          </p:cNvSpPr>
          <p:nvPr/>
        </p:nvSpPr>
        <p:spPr bwMode="auto">
          <a:xfrm>
            <a:off x="3505200" y="49403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89" name="Line 119"/>
          <p:cNvSpPr>
            <a:spLocks noChangeShapeType="1"/>
          </p:cNvSpPr>
          <p:nvPr/>
        </p:nvSpPr>
        <p:spPr bwMode="auto">
          <a:xfrm flipV="1">
            <a:off x="4724400" y="62357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0" name="Line 120"/>
          <p:cNvSpPr>
            <a:spLocks noChangeShapeType="1"/>
          </p:cNvSpPr>
          <p:nvPr/>
        </p:nvSpPr>
        <p:spPr bwMode="auto">
          <a:xfrm flipV="1">
            <a:off x="5715000" y="57023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1" name="Line 121"/>
          <p:cNvSpPr>
            <a:spLocks noChangeShapeType="1"/>
          </p:cNvSpPr>
          <p:nvPr/>
        </p:nvSpPr>
        <p:spPr bwMode="auto">
          <a:xfrm flipH="1">
            <a:off x="6781800" y="61595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92" name="Line 122"/>
          <p:cNvSpPr>
            <a:spLocks noChangeShapeType="1"/>
          </p:cNvSpPr>
          <p:nvPr/>
        </p:nvSpPr>
        <p:spPr bwMode="auto">
          <a:xfrm>
            <a:off x="6858000" y="45593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3" name="Line 123"/>
          <p:cNvSpPr>
            <a:spLocks noChangeShapeType="1"/>
          </p:cNvSpPr>
          <p:nvPr/>
        </p:nvSpPr>
        <p:spPr bwMode="auto">
          <a:xfrm>
            <a:off x="7848600" y="45593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4" name="Line 124"/>
          <p:cNvSpPr>
            <a:spLocks noChangeShapeType="1"/>
          </p:cNvSpPr>
          <p:nvPr/>
        </p:nvSpPr>
        <p:spPr bwMode="auto">
          <a:xfrm flipH="1">
            <a:off x="7086600" y="44831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895" name="Freeform 125"/>
          <p:cNvSpPr>
            <a:spLocks/>
          </p:cNvSpPr>
          <p:nvPr/>
        </p:nvSpPr>
        <p:spPr bwMode="auto">
          <a:xfrm>
            <a:off x="2667000" y="4406900"/>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6" name="Line 126"/>
          <p:cNvSpPr>
            <a:spLocks noChangeShapeType="1"/>
          </p:cNvSpPr>
          <p:nvPr/>
        </p:nvSpPr>
        <p:spPr bwMode="auto">
          <a:xfrm>
            <a:off x="8153400" y="57023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897" name="Line 127"/>
          <p:cNvSpPr>
            <a:spLocks noChangeShapeType="1"/>
          </p:cNvSpPr>
          <p:nvPr/>
        </p:nvSpPr>
        <p:spPr bwMode="auto">
          <a:xfrm>
            <a:off x="5988050" y="21082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34898" name="Rectangle 128"/>
          <p:cNvSpPr>
            <a:spLocks noChangeArrowheads="1"/>
          </p:cNvSpPr>
          <p:nvPr/>
        </p:nvSpPr>
        <p:spPr bwMode="auto">
          <a:xfrm>
            <a:off x="6248400" y="17272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34899" name="Line 129"/>
          <p:cNvSpPr>
            <a:spLocks noChangeShapeType="1"/>
          </p:cNvSpPr>
          <p:nvPr/>
        </p:nvSpPr>
        <p:spPr bwMode="auto">
          <a:xfrm>
            <a:off x="6324600" y="21209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00" name="Rectangle 130"/>
          <p:cNvSpPr>
            <a:spLocks noChangeArrowheads="1"/>
          </p:cNvSpPr>
          <p:nvPr/>
        </p:nvSpPr>
        <p:spPr bwMode="auto">
          <a:xfrm rot="5400000">
            <a:off x="5960269" y="23883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34901" name="Rectangle 131"/>
          <p:cNvSpPr>
            <a:spLocks noChangeArrowheads="1"/>
          </p:cNvSpPr>
          <p:nvPr/>
        </p:nvSpPr>
        <p:spPr bwMode="auto">
          <a:xfrm rot="5400000">
            <a:off x="6493669" y="23883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34902" name="Rectangle 132"/>
          <p:cNvSpPr>
            <a:spLocks noChangeArrowheads="1"/>
          </p:cNvSpPr>
          <p:nvPr/>
        </p:nvSpPr>
        <p:spPr bwMode="auto">
          <a:xfrm rot="5400000">
            <a:off x="7027069" y="23883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34903" name="Rectangle 133"/>
          <p:cNvSpPr>
            <a:spLocks noChangeArrowheads="1"/>
          </p:cNvSpPr>
          <p:nvPr/>
        </p:nvSpPr>
        <p:spPr bwMode="auto">
          <a:xfrm rot="5400000">
            <a:off x="7573169" y="23756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34904" name="Line 134"/>
          <p:cNvSpPr>
            <a:spLocks noChangeShapeType="1"/>
          </p:cNvSpPr>
          <p:nvPr/>
        </p:nvSpPr>
        <p:spPr bwMode="auto">
          <a:xfrm>
            <a:off x="6858000" y="21209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05" name="Line 135"/>
          <p:cNvSpPr>
            <a:spLocks noChangeShapeType="1"/>
          </p:cNvSpPr>
          <p:nvPr/>
        </p:nvSpPr>
        <p:spPr bwMode="auto">
          <a:xfrm>
            <a:off x="7391400" y="21209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06" name="Line 136"/>
          <p:cNvSpPr>
            <a:spLocks noChangeShapeType="1"/>
          </p:cNvSpPr>
          <p:nvPr/>
        </p:nvSpPr>
        <p:spPr bwMode="auto">
          <a:xfrm>
            <a:off x="7924800" y="21209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07" name="Rectangle 137"/>
          <p:cNvSpPr>
            <a:spLocks noChangeArrowheads="1"/>
          </p:cNvSpPr>
          <p:nvPr/>
        </p:nvSpPr>
        <p:spPr bwMode="auto">
          <a:xfrm>
            <a:off x="7681913" y="29464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4908" name="Rectangle 138"/>
          <p:cNvSpPr>
            <a:spLocks noChangeArrowheads="1"/>
          </p:cNvSpPr>
          <p:nvPr/>
        </p:nvSpPr>
        <p:spPr bwMode="auto">
          <a:xfrm>
            <a:off x="7148513" y="2946400"/>
            <a:ext cx="4572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34909" name="Rectangle 139"/>
          <p:cNvSpPr>
            <a:spLocks noChangeArrowheads="1"/>
          </p:cNvSpPr>
          <p:nvPr/>
        </p:nvSpPr>
        <p:spPr bwMode="auto">
          <a:xfrm>
            <a:off x="6691313" y="29464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34910" name="Rectangle 140"/>
          <p:cNvSpPr>
            <a:spLocks noChangeArrowheads="1"/>
          </p:cNvSpPr>
          <p:nvPr/>
        </p:nvSpPr>
        <p:spPr bwMode="auto">
          <a:xfrm>
            <a:off x="6157913" y="2946400"/>
            <a:ext cx="4222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34911" name="Rectangle 141"/>
          <p:cNvSpPr>
            <a:spLocks noChangeArrowheads="1"/>
          </p:cNvSpPr>
          <p:nvPr/>
        </p:nvSpPr>
        <p:spPr bwMode="auto">
          <a:xfrm>
            <a:off x="4344988" y="20621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34912" name="Rectangle 142"/>
          <p:cNvSpPr>
            <a:spLocks noChangeArrowheads="1"/>
          </p:cNvSpPr>
          <p:nvPr/>
        </p:nvSpPr>
        <p:spPr bwMode="auto">
          <a:xfrm>
            <a:off x="4344988" y="2879725"/>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34913" name="Rectangle 143"/>
          <p:cNvSpPr>
            <a:spLocks noChangeArrowheads="1"/>
          </p:cNvSpPr>
          <p:nvPr/>
        </p:nvSpPr>
        <p:spPr bwMode="auto">
          <a:xfrm>
            <a:off x="3054350" y="18923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nPC_sel=+4</a:t>
            </a:r>
          </a:p>
        </p:txBody>
      </p:sp>
      <p:sp>
        <p:nvSpPr>
          <p:cNvPr id="34914" name="Rectangle 144"/>
          <p:cNvSpPr>
            <a:spLocks noChangeArrowheads="1"/>
          </p:cNvSpPr>
          <p:nvPr/>
        </p:nvSpPr>
        <p:spPr bwMode="auto">
          <a:xfrm>
            <a:off x="4892675" y="1909763"/>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4915" name="Rectangle 145"/>
          <p:cNvSpPr>
            <a:spLocks noChangeArrowheads="1"/>
          </p:cNvSpPr>
          <p:nvPr/>
        </p:nvSpPr>
        <p:spPr bwMode="auto">
          <a:xfrm>
            <a:off x="5068888" y="18796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34916" name="Line 146"/>
          <p:cNvSpPr>
            <a:spLocks noChangeShapeType="1"/>
          </p:cNvSpPr>
          <p:nvPr/>
        </p:nvSpPr>
        <p:spPr bwMode="auto">
          <a:xfrm>
            <a:off x="4495800" y="2120900"/>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917" name="Line 147"/>
          <p:cNvSpPr>
            <a:spLocks noChangeShapeType="1"/>
          </p:cNvSpPr>
          <p:nvPr/>
        </p:nvSpPr>
        <p:spPr bwMode="auto">
          <a:xfrm>
            <a:off x="4495800" y="21209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18" name="Rectangle 148"/>
          <p:cNvSpPr>
            <a:spLocks noChangeArrowheads="1"/>
          </p:cNvSpPr>
          <p:nvPr/>
        </p:nvSpPr>
        <p:spPr bwMode="auto">
          <a:xfrm>
            <a:off x="4157663" y="24257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4919" name="Line 149"/>
          <p:cNvSpPr>
            <a:spLocks noChangeShapeType="1"/>
          </p:cNvSpPr>
          <p:nvPr/>
        </p:nvSpPr>
        <p:spPr bwMode="auto">
          <a:xfrm flipH="1">
            <a:off x="4648200" y="26543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920" name="Line 150"/>
          <p:cNvSpPr>
            <a:spLocks noChangeShapeType="1"/>
          </p:cNvSpPr>
          <p:nvPr/>
        </p:nvSpPr>
        <p:spPr bwMode="auto">
          <a:xfrm>
            <a:off x="4876800" y="25781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921" name="Line 151"/>
          <p:cNvSpPr>
            <a:spLocks noChangeShapeType="1"/>
          </p:cNvSpPr>
          <p:nvPr/>
        </p:nvSpPr>
        <p:spPr bwMode="auto">
          <a:xfrm flipH="1">
            <a:off x="4876800" y="26543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4922" name="Freeform 152"/>
          <p:cNvSpPr>
            <a:spLocks/>
          </p:cNvSpPr>
          <p:nvPr/>
        </p:nvSpPr>
        <p:spPr bwMode="auto">
          <a:xfrm>
            <a:off x="5486400" y="2959100"/>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4923" name="Freeform 153"/>
          <p:cNvSpPr>
            <a:spLocks/>
          </p:cNvSpPr>
          <p:nvPr/>
        </p:nvSpPr>
        <p:spPr bwMode="auto">
          <a:xfrm>
            <a:off x="5791200" y="2120900"/>
            <a:ext cx="1600200" cy="838200"/>
          </a:xfrm>
          <a:custGeom>
            <a:avLst/>
            <a:gdLst>
              <a:gd name="T0" fmla="*/ 0 w 1008"/>
              <a:gd name="T1" fmla="*/ 0 h 528"/>
              <a:gd name="T2" fmla="*/ 2147483647 w 1008"/>
              <a:gd name="T3" fmla="*/ 0 h 528"/>
              <a:gd name="T4" fmla="*/ 2147483647 w 1008"/>
              <a:gd name="T5" fmla="*/ 2147483647 h 528"/>
              <a:gd name="T6" fmla="*/ 0 60000 65536"/>
              <a:gd name="T7" fmla="*/ 0 60000 65536"/>
              <a:gd name="T8" fmla="*/ 0 60000 65536"/>
              <a:gd name="T9" fmla="*/ 0 w 1008"/>
              <a:gd name="T10" fmla="*/ 0 h 528"/>
              <a:gd name="T11" fmla="*/ 1008 w 1008"/>
              <a:gd name="T12" fmla="*/ 528 h 528"/>
            </a:gdLst>
            <a:ahLst/>
            <a:cxnLst>
              <a:cxn ang="T6">
                <a:pos x="T0" y="T1"/>
              </a:cxn>
              <a:cxn ang="T7">
                <a:pos x="T2" y="T3"/>
              </a:cxn>
              <a:cxn ang="T8">
                <a:pos x="T4" y="T5"/>
              </a:cxn>
            </a:cxnLst>
            <a:rect l="T9" t="T10" r="T11" b="T12"/>
            <a:pathLst>
              <a:path w="1008" h="528">
                <a:moveTo>
                  <a:pt x="0" y="0"/>
                </a:moveTo>
                <a:lnTo>
                  <a:pt x="1008" y="0"/>
                </a:lnTo>
                <a:lnTo>
                  <a:pt x="1008" y="528"/>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4" name="Line 154"/>
          <p:cNvSpPr>
            <a:spLocks noChangeShapeType="1"/>
          </p:cNvSpPr>
          <p:nvPr/>
        </p:nvSpPr>
        <p:spPr bwMode="auto">
          <a:xfrm>
            <a:off x="6858000" y="2120900"/>
            <a:ext cx="0" cy="8382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5" name="Line 155"/>
          <p:cNvSpPr>
            <a:spLocks noChangeShapeType="1"/>
          </p:cNvSpPr>
          <p:nvPr/>
        </p:nvSpPr>
        <p:spPr bwMode="auto">
          <a:xfrm>
            <a:off x="6324600" y="2120900"/>
            <a:ext cx="0" cy="8382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6" name="Line 156"/>
          <p:cNvSpPr>
            <a:spLocks noChangeShapeType="1"/>
          </p:cNvSpPr>
          <p:nvPr/>
        </p:nvSpPr>
        <p:spPr bwMode="auto">
          <a:xfrm>
            <a:off x="3429000" y="2882900"/>
            <a:ext cx="0" cy="1524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7" name="Line 157"/>
          <p:cNvSpPr>
            <a:spLocks noChangeShapeType="1"/>
          </p:cNvSpPr>
          <p:nvPr/>
        </p:nvSpPr>
        <p:spPr bwMode="auto">
          <a:xfrm>
            <a:off x="3657600" y="3340100"/>
            <a:ext cx="0" cy="6096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8" name="Line 158"/>
          <p:cNvSpPr>
            <a:spLocks noChangeShapeType="1"/>
          </p:cNvSpPr>
          <p:nvPr/>
        </p:nvSpPr>
        <p:spPr bwMode="auto">
          <a:xfrm>
            <a:off x="4038600" y="3644900"/>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29" name="Line 159"/>
          <p:cNvSpPr>
            <a:spLocks noChangeShapeType="1"/>
          </p:cNvSpPr>
          <p:nvPr/>
        </p:nvSpPr>
        <p:spPr bwMode="auto">
          <a:xfrm>
            <a:off x="4419600" y="3644900"/>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30" name="Line 160"/>
          <p:cNvSpPr>
            <a:spLocks noChangeShapeType="1"/>
          </p:cNvSpPr>
          <p:nvPr/>
        </p:nvSpPr>
        <p:spPr bwMode="auto">
          <a:xfrm>
            <a:off x="4648200" y="4254500"/>
            <a:ext cx="17526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31" name="Freeform 161"/>
          <p:cNvSpPr>
            <a:spLocks/>
          </p:cNvSpPr>
          <p:nvPr/>
        </p:nvSpPr>
        <p:spPr bwMode="auto">
          <a:xfrm>
            <a:off x="4648200" y="4787900"/>
            <a:ext cx="1752600" cy="152400"/>
          </a:xfrm>
          <a:custGeom>
            <a:avLst/>
            <a:gdLst>
              <a:gd name="T0" fmla="*/ 0 w 1104"/>
              <a:gd name="T1" fmla="*/ 0 h 96"/>
              <a:gd name="T2" fmla="*/ 2147483647 w 1104"/>
              <a:gd name="T3" fmla="*/ 0 h 96"/>
              <a:gd name="T4" fmla="*/ 2147483647 w 1104"/>
              <a:gd name="T5" fmla="*/ 2147483647 h 96"/>
              <a:gd name="T6" fmla="*/ 2147483647 w 1104"/>
              <a:gd name="T7" fmla="*/ 2147483647 h 96"/>
              <a:gd name="T8" fmla="*/ 0 60000 65536"/>
              <a:gd name="T9" fmla="*/ 0 60000 65536"/>
              <a:gd name="T10" fmla="*/ 0 60000 65536"/>
              <a:gd name="T11" fmla="*/ 0 60000 65536"/>
              <a:gd name="T12" fmla="*/ 0 w 1104"/>
              <a:gd name="T13" fmla="*/ 0 h 96"/>
              <a:gd name="T14" fmla="*/ 1104 w 1104"/>
              <a:gd name="T15" fmla="*/ 96 h 96"/>
            </a:gdLst>
            <a:ahLst/>
            <a:cxnLst>
              <a:cxn ang="T8">
                <a:pos x="T0" y="T1"/>
              </a:cxn>
              <a:cxn ang="T9">
                <a:pos x="T2" y="T3"/>
              </a:cxn>
              <a:cxn ang="T10">
                <a:pos x="T4" y="T5"/>
              </a:cxn>
              <a:cxn ang="T11">
                <a:pos x="T6" y="T7"/>
              </a:cxn>
            </a:cxnLst>
            <a:rect l="T12" t="T13" r="T14" b="T15"/>
            <a:pathLst>
              <a:path w="1104" h="96">
                <a:moveTo>
                  <a:pt x="0" y="0"/>
                </a:moveTo>
                <a:lnTo>
                  <a:pt x="576" y="0"/>
                </a:lnTo>
                <a:lnTo>
                  <a:pt x="768" y="96"/>
                </a:lnTo>
                <a:lnTo>
                  <a:pt x="1104" y="96"/>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32" name="Line 162"/>
          <p:cNvSpPr>
            <a:spLocks noChangeShapeType="1"/>
          </p:cNvSpPr>
          <p:nvPr/>
        </p:nvSpPr>
        <p:spPr bwMode="auto">
          <a:xfrm>
            <a:off x="6858000" y="4559300"/>
            <a:ext cx="16002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4933" name="Freeform 163"/>
          <p:cNvSpPr>
            <a:spLocks/>
          </p:cNvSpPr>
          <p:nvPr/>
        </p:nvSpPr>
        <p:spPr bwMode="auto">
          <a:xfrm>
            <a:off x="2667000" y="4406900"/>
            <a:ext cx="6248400" cy="2209800"/>
          </a:xfrm>
          <a:custGeom>
            <a:avLst/>
            <a:gdLst>
              <a:gd name="T0" fmla="*/ 2147483647 w 3936"/>
              <a:gd name="T1" fmla="*/ 2147483647 h 1392"/>
              <a:gd name="T2" fmla="*/ 2147483647 w 3936"/>
              <a:gd name="T3" fmla="*/ 2147483647 h 1392"/>
              <a:gd name="T4" fmla="*/ 2147483647 w 3936"/>
              <a:gd name="T5" fmla="*/ 2147483647 h 1392"/>
              <a:gd name="T6" fmla="*/ 2147483647 w 3936"/>
              <a:gd name="T7" fmla="*/ 2147483647 h 1392"/>
              <a:gd name="T8" fmla="*/ 0 w 3936"/>
              <a:gd name="T9" fmla="*/ 2147483647 h 1392"/>
              <a:gd name="T10" fmla="*/ 0 w 3936"/>
              <a:gd name="T11" fmla="*/ 0 h 1392"/>
              <a:gd name="T12" fmla="*/ 2147483647 w 3936"/>
              <a:gd name="T13" fmla="*/ 0 h 1392"/>
              <a:gd name="T14" fmla="*/ 0 60000 65536"/>
              <a:gd name="T15" fmla="*/ 0 60000 65536"/>
              <a:gd name="T16" fmla="*/ 0 60000 65536"/>
              <a:gd name="T17" fmla="*/ 0 60000 65536"/>
              <a:gd name="T18" fmla="*/ 0 60000 65536"/>
              <a:gd name="T19" fmla="*/ 0 60000 65536"/>
              <a:gd name="T20" fmla="*/ 0 60000 65536"/>
              <a:gd name="T21" fmla="*/ 0 w 3936"/>
              <a:gd name="T22" fmla="*/ 0 h 1392"/>
              <a:gd name="T23" fmla="*/ 3936 w 3936"/>
              <a:gd name="T24" fmla="*/ 1392 h 13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36" h="1392">
                <a:moveTo>
                  <a:pt x="3648" y="96"/>
                </a:moveTo>
                <a:lnTo>
                  <a:pt x="3840" y="480"/>
                </a:lnTo>
                <a:lnTo>
                  <a:pt x="3936" y="480"/>
                </a:lnTo>
                <a:lnTo>
                  <a:pt x="3936" y="1392"/>
                </a:lnTo>
                <a:lnTo>
                  <a:pt x="0" y="1392"/>
                </a:lnTo>
                <a:lnTo>
                  <a:pt x="0" y="0"/>
                </a:lnTo>
                <a:lnTo>
                  <a:pt x="336"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164" name="Date Placeholder 163"/>
          <p:cNvSpPr>
            <a:spLocks noGrp="1"/>
          </p:cNvSpPr>
          <p:nvPr>
            <p:ph type="dt" sz="quarter" idx="10"/>
          </p:nvPr>
        </p:nvSpPr>
        <p:spPr/>
        <p:txBody>
          <a:bodyPr/>
          <a:lstStyle/>
          <a:p>
            <a:pPr>
              <a:defRPr/>
            </a:pPr>
            <a:fld id="{47C30B2F-6AAA-9C42-AD0C-C23D0CAA7610}" type="datetime1">
              <a:rPr lang="en-US" smtClean="0"/>
              <a:pPr>
                <a:defRPr/>
              </a:pPr>
              <a:t>11/5/13</a:t>
            </a:fld>
            <a:endParaRPr lang="en-US"/>
          </a:p>
        </p:txBody>
      </p:sp>
      <p:sp>
        <p:nvSpPr>
          <p:cNvPr id="165" name="Slide Number Placeholder 164"/>
          <p:cNvSpPr>
            <a:spLocks noGrp="1"/>
          </p:cNvSpPr>
          <p:nvPr>
            <p:ph type="sldNum" sz="quarter" idx="12"/>
          </p:nvPr>
        </p:nvSpPr>
        <p:spPr/>
        <p:txBody>
          <a:bodyPr/>
          <a:lstStyle/>
          <a:p>
            <a:pPr>
              <a:defRPr/>
            </a:pPr>
            <a:fld id="{E7F84773-6B21-454B-9340-209CEA0E009C}" type="slidenum">
              <a:rPr lang="en-US" smtClean="0"/>
              <a:pPr>
                <a:defRPr/>
              </a:pPr>
              <a:t>30</a:t>
            </a:fld>
            <a:endParaRPr lang="en-US"/>
          </a:p>
        </p:txBody>
      </p:sp>
      <p:sp>
        <p:nvSpPr>
          <p:cNvPr id="166" name="Footer Placeholder 165"/>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21454509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228600"/>
            <a:ext cx="9144000" cy="770467"/>
          </a:xfrm>
        </p:spPr>
        <p:txBody>
          <a:bodyPr>
            <a:normAutofit/>
          </a:bodyPr>
          <a:lstStyle/>
          <a:p>
            <a:r>
              <a:rPr lang="en-US" sz="4000" dirty="0"/>
              <a:t>Instruction Fetch Unit at End of </a:t>
            </a:r>
            <a:r>
              <a:rPr lang="en-US" sz="4000" dirty="0">
                <a:latin typeface="Courier New"/>
                <a:cs typeface="Courier New"/>
              </a:rPr>
              <a:t>Add</a:t>
            </a:r>
          </a:p>
        </p:txBody>
      </p:sp>
      <p:sp>
        <p:nvSpPr>
          <p:cNvPr id="69635" name="Rectangle 3"/>
          <p:cNvSpPr>
            <a:spLocks noGrp="1" noChangeArrowheads="1"/>
          </p:cNvSpPr>
          <p:nvPr>
            <p:ph type="body" idx="1"/>
          </p:nvPr>
        </p:nvSpPr>
        <p:spPr>
          <a:xfrm>
            <a:off x="152400" y="1023938"/>
            <a:ext cx="8686800" cy="1185862"/>
          </a:xfrm>
        </p:spPr>
        <p:txBody>
          <a:bodyPr>
            <a:normAutofit fontScale="85000" lnSpcReduction="20000"/>
          </a:bodyPr>
          <a:lstStyle/>
          <a:p>
            <a:r>
              <a:rPr lang="en-US"/>
              <a:t>PC  =  PC + 4</a:t>
            </a:r>
          </a:p>
          <a:p>
            <a:pPr lvl="1">
              <a:lnSpc>
                <a:spcPct val="75000"/>
              </a:lnSpc>
              <a:spcBef>
                <a:spcPct val="30000"/>
              </a:spcBef>
            </a:pPr>
            <a:r>
              <a:rPr lang="en-US"/>
              <a:t>Same for all </a:t>
            </a:r>
            <a:br>
              <a:rPr lang="en-US"/>
            </a:br>
            <a:r>
              <a:rPr lang="en-US"/>
              <a:t>instructions except: </a:t>
            </a:r>
            <a:br>
              <a:rPr lang="en-US"/>
            </a:br>
            <a:r>
              <a:rPr lang="en-US"/>
              <a:t>Branch and Jump</a:t>
            </a:r>
          </a:p>
        </p:txBody>
      </p:sp>
      <p:sp>
        <p:nvSpPr>
          <p:cNvPr id="36868" name="Rectangle 4"/>
          <p:cNvSpPr>
            <a:spLocks noChangeArrowheads="1"/>
          </p:cNvSpPr>
          <p:nvPr/>
        </p:nvSpPr>
        <p:spPr bwMode="auto">
          <a:xfrm rot="10800000" flipV="1">
            <a:off x="3041650" y="6005513"/>
            <a:ext cx="9128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6869" name="Rectangle 5"/>
          <p:cNvSpPr>
            <a:spLocks noChangeArrowheads="1"/>
          </p:cNvSpPr>
          <p:nvPr/>
        </p:nvSpPr>
        <p:spPr bwMode="auto">
          <a:xfrm>
            <a:off x="4953000" y="50927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6903" name="Rectangle 7"/>
          <p:cNvSpPr>
            <a:spLocks noChangeArrowheads="1"/>
          </p:cNvSpPr>
          <p:nvPr/>
        </p:nvSpPr>
        <p:spPr bwMode="auto">
          <a:xfrm>
            <a:off x="5089525" y="3771900"/>
            <a:ext cx="230187" cy="11938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904" name="Rectangle 8"/>
          <p:cNvSpPr>
            <a:spLocks noChangeArrowheads="1"/>
          </p:cNvSpPr>
          <p:nvPr/>
        </p:nvSpPr>
        <p:spPr bwMode="auto">
          <a:xfrm rot="5400000">
            <a:off x="5026025" y="4241800"/>
            <a:ext cx="400050"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PC</a:t>
            </a:r>
          </a:p>
        </p:txBody>
      </p:sp>
      <p:sp>
        <p:nvSpPr>
          <p:cNvPr id="36905" name="Rectangle 9"/>
          <p:cNvSpPr>
            <a:spLocks noChangeArrowheads="1"/>
          </p:cNvSpPr>
          <p:nvPr/>
        </p:nvSpPr>
        <p:spPr bwMode="auto">
          <a:xfrm rot="16200000">
            <a:off x="5018617" y="4635501"/>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00</a:t>
            </a:r>
          </a:p>
        </p:txBody>
      </p:sp>
      <p:sp>
        <p:nvSpPr>
          <p:cNvPr id="36906" name="Rectangle 10"/>
          <p:cNvSpPr>
            <a:spLocks noChangeArrowheads="1"/>
          </p:cNvSpPr>
          <p:nvPr/>
        </p:nvSpPr>
        <p:spPr bwMode="auto">
          <a:xfrm flipV="1">
            <a:off x="5096932" y="4665132"/>
            <a:ext cx="245005" cy="296333"/>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871" name="Rectangle 11"/>
          <p:cNvSpPr>
            <a:spLocks noChangeArrowheads="1"/>
          </p:cNvSpPr>
          <p:nvPr/>
        </p:nvSpPr>
        <p:spPr bwMode="auto">
          <a:xfrm>
            <a:off x="3402013" y="3111500"/>
            <a:ext cx="312737"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4</a:t>
            </a:r>
          </a:p>
        </p:txBody>
      </p:sp>
      <p:sp>
        <p:nvSpPr>
          <p:cNvPr id="36872" name="Rectangle 12"/>
          <p:cNvSpPr>
            <a:spLocks noChangeArrowheads="1"/>
          </p:cNvSpPr>
          <p:nvPr/>
        </p:nvSpPr>
        <p:spPr bwMode="auto">
          <a:xfrm>
            <a:off x="4038600" y="29591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nPC_sel=+4</a:t>
            </a:r>
          </a:p>
        </p:txBody>
      </p:sp>
      <p:sp>
        <p:nvSpPr>
          <p:cNvPr id="36873" name="Line 13"/>
          <p:cNvSpPr>
            <a:spLocks noChangeShapeType="1"/>
          </p:cNvSpPr>
          <p:nvPr/>
        </p:nvSpPr>
        <p:spPr bwMode="auto">
          <a:xfrm flipH="1">
            <a:off x="4784725" y="3368675"/>
            <a:ext cx="0" cy="371475"/>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74" name="Rectangle 14"/>
          <p:cNvSpPr>
            <a:spLocks noChangeArrowheads="1"/>
          </p:cNvSpPr>
          <p:nvPr/>
        </p:nvSpPr>
        <p:spPr bwMode="auto">
          <a:xfrm>
            <a:off x="3449638" y="4787900"/>
            <a:ext cx="295275" cy="10668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875" name="Rectangle 15"/>
          <p:cNvSpPr>
            <a:spLocks noChangeArrowheads="1"/>
          </p:cNvSpPr>
          <p:nvPr/>
        </p:nvSpPr>
        <p:spPr bwMode="auto">
          <a:xfrm rot="5400000">
            <a:off x="3202781" y="5122070"/>
            <a:ext cx="77787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PC Ext</a:t>
            </a:r>
          </a:p>
        </p:txBody>
      </p:sp>
      <p:sp>
        <p:nvSpPr>
          <p:cNvPr id="36876" name="Rectangle 16"/>
          <p:cNvSpPr>
            <a:spLocks noChangeArrowheads="1"/>
          </p:cNvSpPr>
          <p:nvPr/>
        </p:nvSpPr>
        <p:spPr bwMode="auto">
          <a:xfrm rot="5400000">
            <a:off x="3759994" y="3517107"/>
            <a:ext cx="7683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Adder</a:t>
            </a:r>
          </a:p>
        </p:txBody>
      </p:sp>
      <p:sp>
        <p:nvSpPr>
          <p:cNvPr id="36877" name="Freeform 17"/>
          <p:cNvSpPr>
            <a:spLocks/>
          </p:cNvSpPr>
          <p:nvPr/>
        </p:nvSpPr>
        <p:spPr bwMode="auto">
          <a:xfrm>
            <a:off x="3962400" y="31877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78" name="Rectangle 18"/>
          <p:cNvSpPr>
            <a:spLocks noChangeArrowheads="1"/>
          </p:cNvSpPr>
          <p:nvPr/>
        </p:nvSpPr>
        <p:spPr bwMode="auto">
          <a:xfrm rot="5400000">
            <a:off x="3759994" y="4736307"/>
            <a:ext cx="7683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Adder</a:t>
            </a:r>
          </a:p>
        </p:txBody>
      </p:sp>
      <p:sp>
        <p:nvSpPr>
          <p:cNvPr id="36879" name="Freeform 19"/>
          <p:cNvSpPr>
            <a:spLocks/>
          </p:cNvSpPr>
          <p:nvPr/>
        </p:nvSpPr>
        <p:spPr bwMode="auto">
          <a:xfrm>
            <a:off x="3962400" y="44069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0" name="Rectangle 20"/>
          <p:cNvSpPr>
            <a:spLocks noChangeArrowheads="1"/>
          </p:cNvSpPr>
          <p:nvPr/>
        </p:nvSpPr>
        <p:spPr bwMode="auto">
          <a:xfrm rot="5400000">
            <a:off x="4496594" y="4209256"/>
            <a:ext cx="6064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a:latin typeface="+mn-lt"/>
              </a:rPr>
              <a:t>Mux</a:t>
            </a:r>
            <a:endParaRPr lang="en-US" dirty="0">
              <a:latin typeface="+mn-lt"/>
            </a:endParaRPr>
          </a:p>
        </p:txBody>
      </p:sp>
      <p:sp>
        <p:nvSpPr>
          <p:cNvPr id="36881" name="Freeform 21"/>
          <p:cNvSpPr>
            <a:spLocks/>
          </p:cNvSpPr>
          <p:nvPr/>
        </p:nvSpPr>
        <p:spPr bwMode="auto">
          <a:xfrm>
            <a:off x="4648200" y="36449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82" name="Freeform 22"/>
          <p:cNvSpPr>
            <a:spLocks/>
          </p:cNvSpPr>
          <p:nvPr/>
        </p:nvSpPr>
        <p:spPr bwMode="auto">
          <a:xfrm>
            <a:off x="5334000" y="2590800"/>
            <a:ext cx="152400" cy="1816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3" name="Freeform 23"/>
          <p:cNvSpPr>
            <a:spLocks/>
          </p:cNvSpPr>
          <p:nvPr/>
        </p:nvSpPr>
        <p:spPr bwMode="auto">
          <a:xfrm>
            <a:off x="3276600" y="28829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4" name="Line 24"/>
          <p:cNvSpPr>
            <a:spLocks noChangeShapeType="1"/>
          </p:cNvSpPr>
          <p:nvPr/>
        </p:nvSpPr>
        <p:spPr bwMode="auto">
          <a:xfrm>
            <a:off x="3657600" y="33401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5" name="Line 25"/>
          <p:cNvSpPr>
            <a:spLocks noChangeShapeType="1"/>
          </p:cNvSpPr>
          <p:nvPr/>
        </p:nvSpPr>
        <p:spPr bwMode="auto">
          <a:xfrm>
            <a:off x="4343400" y="37973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6" name="Freeform 26"/>
          <p:cNvSpPr>
            <a:spLocks/>
          </p:cNvSpPr>
          <p:nvPr/>
        </p:nvSpPr>
        <p:spPr bwMode="auto">
          <a:xfrm>
            <a:off x="3581400" y="37973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7" name="Line 27"/>
          <p:cNvSpPr>
            <a:spLocks noChangeShapeType="1"/>
          </p:cNvSpPr>
          <p:nvPr/>
        </p:nvSpPr>
        <p:spPr bwMode="auto">
          <a:xfrm>
            <a:off x="3733800" y="53213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8" name="Freeform 28"/>
          <p:cNvSpPr>
            <a:spLocks/>
          </p:cNvSpPr>
          <p:nvPr/>
        </p:nvSpPr>
        <p:spPr bwMode="auto">
          <a:xfrm>
            <a:off x="3200400" y="5321300"/>
            <a:ext cx="228600" cy="68580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89" name="Line 29"/>
          <p:cNvSpPr>
            <a:spLocks noChangeShapeType="1"/>
          </p:cNvSpPr>
          <p:nvPr/>
        </p:nvSpPr>
        <p:spPr bwMode="auto">
          <a:xfrm>
            <a:off x="4343400" y="49403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90" name="Line 30"/>
          <p:cNvSpPr>
            <a:spLocks noChangeShapeType="1"/>
          </p:cNvSpPr>
          <p:nvPr/>
        </p:nvSpPr>
        <p:spPr bwMode="auto">
          <a:xfrm>
            <a:off x="4876800" y="44069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6891" name="Text Box 31"/>
          <p:cNvSpPr txBox="1">
            <a:spLocks noChangeArrowheads="1"/>
          </p:cNvSpPr>
          <p:nvPr/>
        </p:nvSpPr>
        <p:spPr bwMode="auto">
          <a:xfrm>
            <a:off x="5486400" y="2971800"/>
            <a:ext cx="1492250" cy="400050"/>
          </a:xfrm>
          <a:prstGeom prst="rect">
            <a:avLst/>
          </a:prstGeom>
          <a:noFill/>
          <a:ln w="12700">
            <a:noFill/>
            <a:miter lim="800000"/>
            <a:headEnd/>
            <a:tailEnd/>
          </a:ln>
        </p:spPr>
        <p:txBody>
          <a:bodyPr wrap="none">
            <a:prstTxWarp prst="textNoShape">
              <a:avLst/>
            </a:prstTxWarp>
            <a:spAutoFit/>
          </a:bodyPr>
          <a:lstStyle/>
          <a:p>
            <a:pPr>
              <a:defRPr/>
            </a:pPr>
            <a:r>
              <a:rPr lang="en-US" sz="2000" b="1">
                <a:latin typeface="+mn-lt"/>
              </a:rPr>
              <a:t>Inst Address</a:t>
            </a:r>
            <a:endParaRPr lang="en-US" sz="2000">
              <a:latin typeface="+mn-lt"/>
            </a:endParaRPr>
          </a:p>
        </p:txBody>
      </p:sp>
      <p:sp>
        <p:nvSpPr>
          <p:cNvPr id="36892" name="Freeform 32"/>
          <p:cNvSpPr>
            <a:spLocks/>
          </p:cNvSpPr>
          <p:nvPr/>
        </p:nvSpPr>
        <p:spPr bwMode="auto">
          <a:xfrm>
            <a:off x="5334000" y="2667000"/>
            <a:ext cx="152400" cy="1752600"/>
          </a:xfrm>
          <a:custGeom>
            <a:avLst/>
            <a:gdLst>
              <a:gd name="T0" fmla="*/ 0 w 96"/>
              <a:gd name="T1" fmla="*/ 2147483647 h 1104"/>
              <a:gd name="T2" fmla="*/ 2147483647 w 96"/>
              <a:gd name="T3" fmla="*/ 2147483647 h 1104"/>
              <a:gd name="T4" fmla="*/ 2147483647 w 96"/>
              <a:gd name="T5" fmla="*/ 0 h 1104"/>
              <a:gd name="T6" fmla="*/ 0 60000 65536"/>
              <a:gd name="T7" fmla="*/ 0 60000 65536"/>
              <a:gd name="T8" fmla="*/ 0 60000 65536"/>
              <a:gd name="T9" fmla="*/ 0 w 96"/>
              <a:gd name="T10" fmla="*/ 0 h 1104"/>
              <a:gd name="T11" fmla="*/ 96 w 96"/>
              <a:gd name="T12" fmla="*/ 1104 h 1104"/>
            </a:gdLst>
            <a:ahLst/>
            <a:cxnLst>
              <a:cxn ang="T6">
                <a:pos x="T0" y="T1"/>
              </a:cxn>
              <a:cxn ang="T7">
                <a:pos x="T2" y="T3"/>
              </a:cxn>
              <a:cxn ang="T8">
                <a:pos x="T4" y="T5"/>
              </a:cxn>
            </a:cxnLst>
            <a:rect l="T9" t="T10" r="T11" b="T12"/>
            <a:pathLst>
              <a:path w="96" h="1104">
                <a:moveTo>
                  <a:pt x="0" y="1104"/>
                </a:moveTo>
                <a:lnTo>
                  <a:pt x="96" y="1104"/>
                </a:lnTo>
                <a:lnTo>
                  <a:pt x="96"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893" name="Freeform 33"/>
          <p:cNvSpPr>
            <a:spLocks/>
          </p:cNvSpPr>
          <p:nvPr/>
        </p:nvSpPr>
        <p:spPr bwMode="auto">
          <a:xfrm>
            <a:off x="3276600" y="2895600"/>
            <a:ext cx="2209800" cy="1219200"/>
          </a:xfrm>
          <a:custGeom>
            <a:avLst/>
            <a:gdLst>
              <a:gd name="T0" fmla="*/ 2147483647 w 1392"/>
              <a:gd name="T1" fmla="*/ 0 h 768"/>
              <a:gd name="T2" fmla="*/ 0 w 1392"/>
              <a:gd name="T3" fmla="*/ 0 h 768"/>
              <a:gd name="T4" fmla="*/ 0 w 1392"/>
              <a:gd name="T5" fmla="*/ 2147483647 h 768"/>
              <a:gd name="T6" fmla="*/ 2147483647 w 1392"/>
              <a:gd name="T7" fmla="*/ 2147483647 h 768"/>
              <a:gd name="T8" fmla="*/ 0 60000 65536"/>
              <a:gd name="T9" fmla="*/ 0 60000 65536"/>
              <a:gd name="T10" fmla="*/ 0 60000 65536"/>
              <a:gd name="T11" fmla="*/ 0 60000 65536"/>
              <a:gd name="T12" fmla="*/ 0 w 1392"/>
              <a:gd name="T13" fmla="*/ 0 h 768"/>
              <a:gd name="T14" fmla="*/ 1392 w 1392"/>
              <a:gd name="T15" fmla="*/ 768 h 768"/>
            </a:gdLst>
            <a:ahLst/>
            <a:cxnLst>
              <a:cxn ang="T8">
                <a:pos x="T0" y="T1"/>
              </a:cxn>
              <a:cxn ang="T9">
                <a:pos x="T2" y="T3"/>
              </a:cxn>
              <a:cxn ang="T10">
                <a:pos x="T4" y="T5"/>
              </a:cxn>
              <a:cxn ang="T11">
                <a:pos x="T6" y="T7"/>
              </a:cxn>
            </a:cxnLst>
            <a:rect l="T12" t="T13" r="T14" b="T15"/>
            <a:pathLst>
              <a:path w="1392" h="768">
                <a:moveTo>
                  <a:pt x="1392" y="0"/>
                </a:moveTo>
                <a:lnTo>
                  <a:pt x="0" y="0"/>
                </a:lnTo>
                <a:lnTo>
                  <a:pt x="0" y="768"/>
                </a:lnTo>
                <a:lnTo>
                  <a:pt x="432" y="768"/>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894" name="Rectangle 34"/>
          <p:cNvSpPr>
            <a:spLocks noChangeArrowheads="1"/>
          </p:cNvSpPr>
          <p:nvPr/>
        </p:nvSpPr>
        <p:spPr bwMode="auto">
          <a:xfrm>
            <a:off x="4900613" y="1641475"/>
            <a:ext cx="1101725" cy="9779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6895" name="Rectangle 35"/>
          <p:cNvSpPr>
            <a:spLocks noChangeArrowheads="1"/>
          </p:cNvSpPr>
          <p:nvPr/>
        </p:nvSpPr>
        <p:spPr bwMode="auto">
          <a:xfrm>
            <a:off x="4878388" y="1792288"/>
            <a:ext cx="1111250" cy="6985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dirty="0">
                <a:latin typeface="+mn-lt"/>
              </a:rPr>
              <a:t>Inst</a:t>
            </a:r>
          </a:p>
          <a:p>
            <a:pPr algn="ctr">
              <a:defRPr/>
            </a:pPr>
            <a:r>
              <a:rPr lang="en-US" sz="2000" dirty="0">
                <a:latin typeface="+mn-lt"/>
              </a:rPr>
              <a:t>Memory</a:t>
            </a:r>
          </a:p>
        </p:txBody>
      </p:sp>
      <p:sp>
        <p:nvSpPr>
          <p:cNvPr id="36896" name="Line 36"/>
          <p:cNvSpPr>
            <a:spLocks noChangeShapeType="1"/>
          </p:cNvSpPr>
          <p:nvPr/>
        </p:nvSpPr>
        <p:spPr bwMode="auto">
          <a:xfrm>
            <a:off x="6015038" y="215741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6897" name="Line 37"/>
          <p:cNvSpPr>
            <a:spLocks noChangeShapeType="1"/>
          </p:cNvSpPr>
          <p:nvPr/>
        </p:nvSpPr>
        <p:spPr bwMode="auto">
          <a:xfrm>
            <a:off x="6019800" y="2162175"/>
            <a:ext cx="1066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898" name="Line 38"/>
          <p:cNvSpPr>
            <a:spLocks noChangeShapeType="1"/>
          </p:cNvSpPr>
          <p:nvPr/>
        </p:nvSpPr>
        <p:spPr bwMode="auto">
          <a:xfrm>
            <a:off x="4343400" y="3810000"/>
            <a:ext cx="304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36899" name="Line 39"/>
          <p:cNvSpPr>
            <a:spLocks noChangeShapeType="1"/>
          </p:cNvSpPr>
          <p:nvPr/>
        </p:nvSpPr>
        <p:spPr bwMode="auto">
          <a:xfrm>
            <a:off x="4876800" y="4419600"/>
            <a:ext cx="2286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0" name="Date Placeholder 39"/>
          <p:cNvSpPr>
            <a:spLocks noGrp="1"/>
          </p:cNvSpPr>
          <p:nvPr>
            <p:ph type="dt" sz="quarter" idx="10"/>
          </p:nvPr>
        </p:nvSpPr>
        <p:spPr/>
        <p:txBody>
          <a:bodyPr/>
          <a:lstStyle/>
          <a:p>
            <a:pPr>
              <a:defRPr/>
            </a:pPr>
            <a:fld id="{579C0D8B-A8E3-3E4B-A9B4-7E2D03DC91F1}" type="datetime1">
              <a:rPr lang="en-US" smtClean="0"/>
              <a:pPr>
                <a:defRPr/>
              </a:pPr>
              <a:t>11/5/13</a:t>
            </a:fld>
            <a:endParaRPr lang="en-US"/>
          </a:p>
        </p:txBody>
      </p:sp>
      <p:sp>
        <p:nvSpPr>
          <p:cNvPr id="41" name="Slide Number Placeholder 40"/>
          <p:cNvSpPr>
            <a:spLocks noGrp="1"/>
          </p:cNvSpPr>
          <p:nvPr>
            <p:ph type="sldNum" sz="quarter" idx="12"/>
          </p:nvPr>
        </p:nvSpPr>
        <p:spPr/>
        <p:txBody>
          <a:bodyPr/>
          <a:lstStyle/>
          <a:p>
            <a:pPr>
              <a:defRPr/>
            </a:pPr>
            <a:fld id="{903728FF-0EE8-724E-BB44-CD4925085E72}" type="slidenum">
              <a:rPr lang="en-US" smtClean="0"/>
              <a:pPr>
                <a:defRPr/>
              </a:pPr>
              <a:t>31</a:t>
            </a:fld>
            <a:endParaRPr lang="en-US"/>
          </a:p>
        </p:txBody>
      </p:sp>
      <p:sp>
        <p:nvSpPr>
          <p:cNvPr id="42" name="Footer Placeholder 41"/>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213587561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2622550" y="6248400"/>
            <a:ext cx="2971800" cy="609600"/>
          </a:xfrm>
          <a:prstGeom prst="rect">
            <a:avLst/>
          </a:prstGeom>
          <a:solidFill>
            <a:schemeClr val="bg1"/>
          </a:solidFill>
          <a:ln w="12700">
            <a:noFill/>
            <a:miter lim="800000"/>
            <a:headEnd/>
            <a:tailEnd/>
          </a:ln>
        </p:spPr>
        <p:txBody>
          <a:bodyPr wrap="none" anchor="ctr">
            <a:prstTxWarp prst="textNoShape">
              <a:avLst/>
            </a:prstTxWarp>
          </a:bodyPr>
          <a:lstStyle/>
          <a:p>
            <a:endParaRPr lang="en-US"/>
          </a:p>
        </p:txBody>
      </p:sp>
      <p:sp>
        <p:nvSpPr>
          <p:cNvPr id="71683" name="Rectangle 3"/>
          <p:cNvSpPr>
            <a:spLocks noGrp="1" noChangeArrowheads="1"/>
          </p:cNvSpPr>
          <p:nvPr>
            <p:ph type="title"/>
          </p:nvPr>
        </p:nvSpPr>
        <p:spPr>
          <a:xfrm>
            <a:off x="76203" y="0"/>
            <a:ext cx="9169400" cy="772582"/>
          </a:xfrm>
        </p:spPr>
        <p:txBody>
          <a:bodyPr>
            <a:noAutofit/>
          </a:bodyPr>
          <a:lstStyle/>
          <a:p>
            <a:r>
              <a:rPr lang="en-US" sz="3600" dirty="0"/>
              <a:t>Single Cycle </a:t>
            </a:r>
            <a:r>
              <a:rPr lang="en-US" sz="3600" dirty="0" err="1"/>
              <a:t>Datapath</a:t>
            </a:r>
            <a:r>
              <a:rPr lang="en-US" sz="3600" dirty="0"/>
              <a:t> during </a:t>
            </a:r>
            <a:r>
              <a:rPr lang="en-US" sz="3600" dirty="0" smtClean="0"/>
              <a:t> </a:t>
            </a:r>
            <a:r>
              <a:rPr lang="en-US" sz="3600" dirty="0" smtClean="0">
                <a:latin typeface="Courier New"/>
                <a:cs typeface="Courier New"/>
              </a:rPr>
              <a:t>OR</a:t>
            </a:r>
            <a:r>
              <a:rPr lang="en-US" sz="3600" dirty="0" smtClean="0">
                <a:latin typeface="+mn-lt"/>
                <a:cs typeface="Courier New"/>
              </a:rPr>
              <a:t> </a:t>
            </a:r>
            <a:r>
              <a:rPr lang="en-US" sz="3600" dirty="0" smtClean="0">
                <a:latin typeface="Courier New"/>
                <a:cs typeface="Courier New"/>
              </a:rPr>
              <a:t>Immediate</a:t>
            </a:r>
            <a:endParaRPr lang="en-US" sz="3600" dirty="0">
              <a:latin typeface="Courier New"/>
              <a:cs typeface="Courier New"/>
            </a:endParaRPr>
          </a:p>
        </p:txBody>
      </p:sp>
      <p:grpSp>
        <p:nvGrpSpPr>
          <p:cNvPr id="2" name="Group 4"/>
          <p:cNvGrpSpPr>
            <a:grpSpLocks/>
          </p:cNvGrpSpPr>
          <p:nvPr/>
        </p:nvGrpSpPr>
        <p:grpSpPr bwMode="auto">
          <a:xfrm>
            <a:off x="1743075" y="727075"/>
            <a:ext cx="5954713" cy="641350"/>
            <a:chOff x="1098" y="380"/>
            <a:chExt cx="3751" cy="404"/>
          </a:xfrm>
        </p:grpSpPr>
        <p:sp>
          <p:nvSpPr>
            <p:cNvPr id="39043"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39058"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59"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39056"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57"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39054"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55"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39047"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48"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39049"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9050"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9051"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39052"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39053"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71685" name="Rectangle 22"/>
          <p:cNvSpPr>
            <a:spLocks noGrp="1" noChangeArrowheads="1"/>
          </p:cNvSpPr>
          <p:nvPr>
            <p:ph type="body" idx="1"/>
          </p:nvPr>
        </p:nvSpPr>
        <p:spPr>
          <a:xfrm>
            <a:off x="457200" y="1346200"/>
            <a:ext cx="8191500" cy="415925"/>
          </a:xfrm>
        </p:spPr>
        <p:txBody>
          <a:bodyPr>
            <a:normAutofit fontScale="77500" lnSpcReduction="20000"/>
          </a:bodyPr>
          <a:lstStyle/>
          <a:p>
            <a:r>
              <a:rPr lang="en-US"/>
              <a:t>R[rt]  =  R[rs]  OR  ZeroExt[Imm16]</a:t>
            </a:r>
          </a:p>
        </p:txBody>
      </p:sp>
      <p:sp>
        <p:nvSpPr>
          <p:cNvPr id="38918" name="Rectangle 23"/>
          <p:cNvSpPr>
            <a:spLocks noChangeArrowheads="1"/>
          </p:cNvSpPr>
          <p:nvPr/>
        </p:nvSpPr>
        <p:spPr bwMode="auto">
          <a:xfrm>
            <a:off x="597535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19" name="Rectangle 24"/>
          <p:cNvSpPr>
            <a:spLocks noChangeArrowheads="1"/>
          </p:cNvSpPr>
          <p:nvPr/>
        </p:nvSpPr>
        <p:spPr bwMode="auto">
          <a:xfrm>
            <a:off x="536575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38920" name="Rectangle 25"/>
          <p:cNvSpPr>
            <a:spLocks noChangeArrowheads="1"/>
          </p:cNvSpPr>
          <p:nvPr/>
        </p:nvSpPr>
        <p:spPr bwMode="auto">
          <a:xfrm>
            <a:off x="208915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8921" name="Rectangle 26"/>
          <p:cNvSpPr>
            <a:spLocks noChangeArrowheads="1"/>
          </p:cNvSpPr>
          <p:nvPr/>
        </p:nvSpPr>
        <p:spPr bwMode="auto">
          <a:xfrm>
            <a:off x="154463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38922" name="Rectangle 27"/>
          <p:cNvSpPr>
            <a:spLocks noChangeArrowheads="1"/>
          </p:cNvSpPr>
          <p:nvPr/>
        </p:nvSpPr>
        <p:spPr bwMode="auto">
          <a:xfrm>
            <a:off x="1479550" y="3386138"/>
            <a:ext cx="10033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38923" name="Line 28"/>
          <p:cNvSpPr>
            <a:spLocks noChangeShapeType="1"/>
          </p:cNvSpPr>
          <p:nvPr/>
        </p:nvSpPr>
        <p:spPr bwMode="auto">
          <a:xfrm flipH="1">
            <a:off x="185420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24" name="Rectangle 29"/>
          <p:cNvSpPr>
            <a:spLocks noChangeArrowheads="1"/>
          </p:cNvSpPr>
          <p:nvPr/>
        </p:nvSpPr>
        <p:spPr bwMode="auto">
          <a:xfrm>
            <a:off x="170656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25" name="Line 30"/>
          <p:cNvSpPr>
            <a:spLocks noChangeShapeType="1"/>
          </p:cNvSpPr>
          <p:nvPr/>
        </p:nvSpPr>
        <p:spPr bwMode="auto">
          <a:xfrm flipH="1">
            <a:off x="467995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26" name="Rectangle 31"/>
          <p:cNvSpPr>
            <a:spLocks noChangeArrowheads="1"/>
          </p:cNvSpPr>
          <p:nvPr/>
        </p:nvSpPr>
        <p:spPr bwMode="auto">
          <a:xfrm>
            <a:off x="452755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27" name="Rectangle 32"/>
          <p:cNvSpPr>
            <a:spLocks noChangeArrowheads="1"/>
          </p:cNvSpPr>
          <p:nvPr/>
        </p:nvSpPr>
        <p:spPr bwMode="auto">
          <a:xfrm>
            <a:off x="373380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38928" name="Line 33"/>
          <p:cNvSpPr>
            <a:spLocks noChangeShapeType="1"/>
          </p:cNvSpPr>
          <p:nvPr/>
        </p:nvSpPr>
        <p:spPr bwMode="auto">
          <a:xfrm flipV="1">
            <a:off x="399415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29" name="Rectangle 34"/>
          <p:cNvSpPr>
            <a:spLocks noChangeArrowheads="1"/>
          </p:cNvSpPr>
          <p:nvPr/>
        </p:nvSpPr>
        <p:spPr bwMode="auto">
          <a:xfrm>
            <a:off x="383857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30" name="Rectangle 35"/>
          <p:cNvSpPr>
            <a:spLocks noChangeArrowheads="1"/>
          </p:cNvSpPr>
          <p:nvPr/>
        </p:nvSpPr>
        <p:spPr bwMode="auto">
          <a:xfrm>
            <a:off x="376555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38931" name="Line 36"/>
          <p:cNvSpPr>
            <a:spLocks noChangeShapeType="1"/>
          </p:cNvSpPr>
          <p:nvPr/>
        </p:nvSpPr>
        <p:spPr bwMode="auto">
          <a:xfrm flipV="1">
            <a:off x="338455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32" name="Line 37"/>
          <p:cNvSpPr>
            <a:spLocks noChangeShapeType="1"/>
          </p:cNvSpPr>
          <p:nvPr/>
        </p:nvSpPr>
        <p:spPr bwMode="auto">
          <a:xfrm flipV="1">
            <a:off x="263525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33" name="Rectangle 38"/>
          <p:cNvSpPr>
            <a:spLocks noChangeArrowheads="1"/>
          </p:cNvSpPr>
          <p:nvPr/>
        </p:nvSpPr>
        <p:spPr bwMode="auto">
          <a:xfrm>
            <a:off x="249237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8934" name="Line 39"/>
          <p:cNvSpPr>
            <a:spLocks noChangeShapeType="1"/>
          </p:cNvSpPr>
          <p:nvPr/>
        </p:nvSpPr>
        <p:spPr bwMode="auto">
          <a:xfrm flipV="1">
            <a:off x="301625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35" name="Rectangle 40"/>
          <p:cNvSpPr>
            <a:spLocks noChangeArrowheads="1"/>
          </p:cNvSpPr>
          <p:nvPr/>
        </p:nvSpPr>
        <p:spPr bwMode="auto">
          <a:xfrm>
            <a:off x="285115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8936" name="Rectangle 41"/>
          <p:cNvSpPr>
            <a:spLocks noChangeArrowheads="1"/>
          </p:cNvSpPr>
          <p:nvPr/>
        </p:nvSpPr>
        <p:spPr bwMode="auto">
          <a:xfrm>
            <a:off x="243046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38937" name="Rectangle 42"/>
          <p:cNvSpPr>
            <a:spLocks noChangeArrowheads="1"/>
          </p:cNvSpPr>
          <p:nvPr/>
        </p:nvSpPr>
        <p:spPr bwMode="auto">
          <a:xfrm>
            <a:off x="288766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38938" name="Rectangle 43"/>
          <p:cNvSpPr>
            <a:spLocks noChangeArrowheads="1"/>
          </p:cNvSpPr>
          <p:nvPr/>
        </p:nvSpPr>
        <p:spPr bwMode="auto">
          <a:xfrm>
            <a:off x="326866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38939" name="Rectangle 44"/>
          <p:cNvSpPr>
            <a:spLocks noChangeArrowheads="1"/>
          </p:cNvSpPr>
          <p:nvPr/>
        </p:nvSpPr>
        <p:spPr bwMode="auto">
          <a:xfrm>
            <a:off x="243046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38940" name="Rectangle 45"/>
          <p:cNvSpPr>
            <a:spLocks noChangeArrowheads="1"/>
          </p:cNvSpPr>
          <p:nvPr/>
        </p:nvSpPr>
        <p:spPr bwMode="auto">
          <a:xfrm>
            <a:off x="285115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38941" name="Rectangle 46"/>
          <p:cNvSpPr>
            <a:spLocks noChangeArrowheads="1"/>
          </p:cNvSpPr>
          <p:nvPr/>
        </p:nvSpPr>
        <p:spPr bwMode="auto">
          <a:xfrm>
            <a:off x="268287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38942" name="Rectangle 47"/>
          <p:cNvSpPr>
            <a:spLocks noChangeArrowheads="1"/>
          </p:cNvSpPr>
          <p:nvPr/>
        </p:nvSpPr>
        <p:spPr bwMode="auto">
          <a:xfrm>
            <a:off x="323215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38943" name="Rectangle 48"/>
          <p:cNvSpPr>
            <a:spLocks noChangeArrowheads="1"/>
          </p:cNvSpPr>
          <p:nvPr/>
        </p:nvSpPr>
        <p:spPr bwMode="auto">
          <a:xfrm>
            <a:off x="225107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38944" name="Rectangle 49"/>
          <p:cNvSpPr>
            <a:spLocks noChangeArrowheads="1"/>
          </p:cNvSpPr>
          <p:nvPr/>
        </p:nvSpPr>
        <p:spPr bwMode="auto">
          <a:xfrm>
            <a:off x="1527175" y="2319338"/>
            <a:ext cx="10350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grpSp>
        <p:nvGrpSpPr>
          <p:cNvPr id="6" name="Group 50"/>
          <p:cNvGrpSpPr>
            <a:grpSpLocks/>
          </p:cNvGrpSpPr>
          <p:nvPr/>
        </p:nvGrpSpPr>
        <p:grpSpPr bwMode="auto">
          <a:xfrm>
            <a:off x="3562350" y="5232400"/>
            <a:ext cx="376238" cy="1082675"/>
            <a:chOff x="2848" y="3083"/>
            <a:chExt cx="237" cy="682"/>
          </a:xfrm>
        </p:grpSpPr>
        <p:sp>
          <p:nvSpPr>
            <p:cNvPr id="39041" name="Rectangle 51"/>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42" name="Rectangle 52"/>
            <p:cNvSpPr>
              <a:spLocks noChangeArrowheads="1"/>
            </p:cNvSpPr>
            <p:nvPr/>
          </p:nvSpPr>
          <p:spPr bwMode="auto">
            <a:xfrm rot="5400000">
              <a:off x="2625" y="3314"/>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38946" name="Rectangle 53"/>
          <p:cNvSpPr>
            <a:spLocks noChangeArrowheads="1"/>
          </p:cNvSpPr>
          <p:nvPr/>
        </p:nvSpPr>
        <p:spPr bwMode="auto">
          <a:xfrm>
            <a:off x="407035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47" name="Line 54"/>
          <p:cNvSpPr>
            <a:spLocks noChangeShapeType="1"/>
          </p:cNvSpPr>
          <p:nvPr/>
        </p:nvSpPr>
        <p:spPr bwMode="auto">
          <a:xfrm flipH="1">
            <a:off x="422275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48" name="Line 55"/>
          <p:cNvSpPr>
            <a:spLocks noChangeShapeType="1"/>
          </p:cNvSpPr>
          <p:nvPr/>
        </p:nvSpPr>
        <p:spPr bwMode="auto">
          <a:xfrm flipH="1">
            <a:off x="314325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49" name="Rectangle 56"/>
          <p:cNvSpPr>
            <a:spLocks noChangeArrowheads="1"/>
          </p:cNvSpPr>
          <p:nvPr/>
        </p:nvSpPr>
        <p:spPr bwMode="auto">
          <a:xfrm>
            <a:off x="292735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38950" name="Rectangle 57"/>
          <p:cNvSpPr>
            <a:spLocks noChangeArrowheads="1"/>
          </p:cNvSpPr>
          <p:nvPr/>
        </p:nvSpPr>
        <p:spPr bwMode="auto">
          <a:xfrm>
            <a:off x="201295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8951" name="Rectangle 58"/>
          <p:cNvSpPr>
            <a:spLocks noChangeArrowheads="1"/>
          </p:cNvSpPr>
          <p:nvPr/>
        </p:nvSpPr>
        <p:spPr bwMode="auto">
          <a:xfrm>
            <a:off x="4146550" y="6129338"/>
            <a:ext cx="1038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38952" name="Rectangle 59"/>
          <p:cNvSpPr>
            <a:spLocks noChangeArrowheads="1"/>
          </p:cNvSpPr>
          <p:nvPr/>
        </p:nvSpPr>
        <p:spPr bwMode="auto">
          <a:xfrm>
            <a:off x="2622550" y="6205538"/>
            <a:ext cx="9382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38953" name="Line 60"/>
          <p:cNvSpPr>
            <a:spLocks noChangeShapeType="1"/>
          </p:cNvSpPr>
          <p:nvPr/>
        </p:nvSpPr>
        <p:spPr bwMode="auto">
          <a:xfrm flipV="1">
            <a:off x="765175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8954" name="Rectangle 61"/>
          <p:cNvSpPr>
            <a:spLocks noChangeArrowheads="1"/>
          </p:cNvSpPr>
          <p:nvPr/>
        </p:nvSpPr>
        <p:spPr bwMode="auto">
          <a:xfrm>
            <a:off x="6508750" y="3462338"/>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38955" name="Rectangle 62"/>
          <p:cNvSpPr>
            <a:spLocks noChangeArrowheads="1"/>
          </p:cNvSpPr>
          <p:nvPr/>
        </p:nvSpPr>
        <p:spPr bwMode="auto">
          <a:xfrm>
            <a:off x="533241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8956" name="Rectangle 63"/>
          <p:cNvSpPr>
            <a:spLocks noChangeArrowheads="1"/>
          </p:cNvSpPr>
          <p:nvPr/>
        </p:nvSpPr>
        <p:spPr bwMode="auto">
          <a:xfrm>
            <a:off x="506095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38957" name="Line 64"/>
          <p:cNvSpPr>
            <a:spLocks noChangeShapeType="1"/>
          </p:cNvSpPr>
          <p:nvPr/>
        </p:nvSpPr>
        <p:spPr bwMode="auto">
          <a:xfrm flipH="1">
            <a:off x="519430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58" name="Rectangle 65"/>
          <p:cNvSpPr>
            <a:spLocks noChangeArrowheads="1"/>
          </p:cNvSpPr>
          <p:nvPr/>
        </p:nvSpPr>
        <p:spPr bwMode="auto">
          <a:xfrm>
            <a:off x="522446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38959" name="Line 66"/>
          <p:cNvSpPr>
            <a:spLocks noChangeShapeType="1"/>
          </p:cNvSpPr>
          <p:nvPr/>
        </p:nvSpPr>
        <p:spPr bwMode="auto">
          <a:xfrm flipV="1">
            <a:off x="634365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38960" name="Rectangle 67"/>
          <p:cNvSpPr>
            <a:spLocks noChangeArrowheads="1"/>
          </p:cNvSpPr>
          <p:nvPr/>
        </p:nvSpPr>
        <p:spPr bwMode="auto">
          <a:xfrm>
            <a:off x="6051550" y="3843338"/>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sp>
        <p:nvSpPr>
          <p:cNvPr id="38961" name="Rectangle 68"/>
          <p:cNvSpPr>
            <a:spLocks noChangeArrowheads="1"/>
          </p:cNvSpPr>
          <p:nvPr/>
        </p:nvSpPr>
        <p:spPr bwMode="auto">
          <a:xfrm>
            <a:off x="460375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9"/>
          <p:cNvGrpSpPr>
            <a:grpSpLocks/>
          </p:cNvGrpSpPr>
          <p:nvPr/>
        </p:nvGrpSpPr>
        <p:grpSpPr bwMode="auto">
          <a:xfrm>
            <a:off x="2241550" y="3052763"/>
            <a:ext cx="838200" cy="336550"/>
            <a:chOff x="2640" y="1422"/>
            <a:chExt cx="528" cy="212"/>
          </a:xfrm>
        </p:grpSpPr>
        <p:sp>
          <p:nvSpPr>
            <p:cNvPr id="39038" name="Rectangle 70"/>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9039" name="Rectangle 71"/>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9040" name="Freeform 7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8963" name="Rectangle 73"/>
          <p:cNvSpPr>
            <a:spLocks noChangeArrowheads="1"/>
          </p:cNvSpPr>
          <p:nvPr/>
        </p:nvSpPr>
        <p:spPr bwMode="auto">
          <a:xfrm>
            <a:off x="224155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4"/>
          <p:cNvGrpSpPr>
            <a:grpSpLocks/>
          </p:cNvGrpSpPr>
          <p:nvPr/>
        </p:nvGrpSpPr>
        <p:grpSpPr bwMode="auto">
          <a:xfrm>
            <a:off x="4549775" y="4605338"/>
            <a:ext cx="358775" cy="1219200"/>
            <a:chOff x="3518" y="2640"/>
            <a:chExt cx="226" cy="768"/>
          </a:xfrm>
        </p:grpSpPr>
        <p:sp>
          <p:nvSpPr>
            <p:cNvPr id="39035" name="Rectangle 75"/>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9036" name="Rectangle 76"/>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9037" name="Freeform 7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8"/>
          <p:cNvGrpSpPr>
            <a:grpSpLocks/>
          </p:cNvGrpSpPr>
          <p:nvPr/>
        </p:nvGrpSpPr>
        <p:grpSpPr bwMode="auto">
          <a:xfrm>
            <a:off x="5413375" y="3995738"/>
            <a:ext cx="485775" cy="1143000"/>
            <a:chOff x="4009" y="2304"/>
            <a:chExt cx="306" cy="720"/>
          </a:xfrm>
        </p:grpSpPr>
        <p:sp>
          <p:nvSpPr>
            <p:cNvPr id="39032" name="Rectangle 79"/>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39033" name="Rectangle 80"/>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39034" name="Freeform 81"/>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2"/>
          <p:cNvGrpSpPr>
            <a:grpSpLocks/>
          </p:cNvGrpSpPr>
          <p:nvPr/>
        </p:nvGrpSpPr>
        <p:grpSpPr bwMode="auto">
          <a:xfrm>
            <a:off x="7445375" y="4376738"/>
            <a:ext cx="358775" cy="1600200"/>
            <a:chOff x="5294" y="2544"/>
            <a:chExt cx="226" cy="1008"/>
          </a:xfrm>
        </p:grpSpPr>
        <p:sp>
          <p:nvSpPr>
            <p:cNvPr id="39029" name="Rectangle 83"/>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39030" name="Rectangle 84"/>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39031" name="Freeform 85"/>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6"/>
          <p:cNvGrpSpPr>
            <a:grpSpLocks/>
          </p:cNvGrpSpPr>
          <p:nvPr/>
        </p:nvGrpSpPr>
        <p:grpSpPr bwMode="auto">
          <a:xfrm>
            <a:off x="6022975" y="5186363"/>
            <a:ext cx="1146175" cy="1181100"/>
            <a:chOff x="4398" y="3054"/>
            <a:chExt cx="722" cy="744"/>
          </a:xfrm>
        </p:grpSpPr>
        <p:sp>
          <p:nvSpPr>
            <p:cNvPr id="39023" name="Rectangle 87"/>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24" name="Rectangle 88"/>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39025" name="Rectangle 89"/>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39026" name="Rectangle 90"/>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39027" name="Line 91"/>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9028" name="Line 92"/>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38968" name="Line 93"/>
          <p:cNvSpPr>
            <a:spLocks noChangeShapeType="1"/>
          </p:cNvSpPr>
          <p:nvPr/>
        </p:nvSpPr>
        <p:spPr bwMode="auto">
          <a:xfrm>
            <a:off x="247015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69" name="Line 94"/>
          <p:cNvSpPr>
            <a:spLocks noChangeShapeType="1"/>
          </p:cNvSpPr>
          <p:nvPr/>
        </p:nvSpPr>
        <p:spPr bwMode="auto">
          <a:xfrm>
            <a:off x="285115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70" name="Freeform 95"/>
          <p:cNvSpPr>
            <a:spLocks/>
          </p:cNvSpPr>
          <p:nvPr/>
        </p:nvSpPr>
        <p:spPr bwMode="auto">
          <a:xfrm>
            <a:off x="193675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71" name="Line 96"/>
          <p:cNvSpPr>
            <a:spLocks noChangeShapeType="1"/>
          </p:cNvSpPr>
          <p:nvPr/>
        </p:nvSpPr>
        <p:spPr bwMode="auto">
          <a:xfrm>
            <a:off x="239395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72" name="Line 97"/>
          <p:cNvSpPr>
            <a:spLocks noChangeShapeType="1"/>
          </p:cNvSpPr>
          <p:nvPr/>
        </p:nvSpPr>
        <p:spPr bwMode="auto">
          <a:xfrm>
            <a:off x="269875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73" name="Line 98"/>
          <p:cNvSpPr>
            <a:spLocks noChangeShapeType="1"/>
          </p:cNvSpPr>
          <p:nvPr/>
        </p:nvSpPr>
        <p:spPr bwMode="auto">
          <a:xfrm>
            <a:off x="307975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74" name="Line 99"/>
          <p:cNvSpPr>
            <a:spLocks noChangeShapeType="1"/>
          </p:cNvSpPr>
          <p:nvPr/>
        </p:nvSpPr>
        <p:spPr bwMode="auto">
          <a:xfrm>
            <a:off x="346075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75" name="Rectangle 100"/>
          <p:cNvSpPr>
            <a:spLocks noChangeArrowheads="1"/>
          </p:cNvSpPr>
          <p:nvPr/>
        </p:nvSpPr>
        <p:spPr bwMode="auto">
          <a:xfrm>
            <a:off x="325437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38976" name="Line 101"/>
          <p:cNvSpPr>
            <a:spLocks noChangeShapeType="1"/>
          </p:cNvSpPr>
          <p:nvPr/>
        </p:nvSpPr>
        <p:spPr bwMode="auto">
          <a:xfrm>
            <a:off x="368935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77" name="Line 102"/>
          <p:cNvSpPr>
            <a:spLocks noChangeShapeType="1"/>
          </p:cNvSpPr>
          <p:nvPr/>
        </p:nvSpPr>
        <p:spPr bwMode="auto">
          <a:xfrm>
            <a:off x="574675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78" name="Line 103"/>
          <p:cNvSpPr>
            <a:spLocks noChangeShapeType="1"/>
          </p:cNvSpPr>
          <p:nvPr/>
        </p:nvSpPr>
        <p:spPr bwMode="auto">
          <a:xfrm>
            <a:off x="368935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79" name="Line 104"/>
          <p:cNvSpPr>
            <a:spLocks noChangeShapeType="1"/>
          </p:cNvSpPr>
          <p:nvPr/>
        </p:nvSpPr>
        <p:spPr bwMode="auto">
          <a:xfrm>
            <a:off x="490855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0" name="Freeform 105"/>
          <p:cNvSpPr>
            <a:spLocks/>
          </p:cNvSpPr>
          <p:nvPr/>
        </p:nvSpPr>
        <p:spPr bwMode="auto">
          <a:xfrm>
            <a:off x="422275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1" name="Line 106"/>
          <p:cNvSpPr>
            <a:spLocks noChangeShapeType="1"/>
          </p:cNvSpPr>
          <p:nvPr/>
        </p:nvSpPr>
        <p:spPr bwMode="auto">
          <a:xfrm>
            <a:off x="391795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2" name="Line 107"/>
          <p:cNvSpPr>
            <a:spLocks noChangeShapeType="1"/>
          </p:cNvSpPr>
          <p:nvPr/>
        </p:nvSpPr>
        <p:spPr bwMode="auto">
          <a:xfrm>
            <a:off x="285115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3" name="Line 108"/>
          <p:cNvSpPr>
            <a:spLocks noChangeShapeType="1"/>
          </p:cNvSpPr>
          <p:nvPr/>
        </p:nvSpPr>
        <p:spPr bwMode="auto">
          <a:xfrm flipH="1">
            <a:off x="247015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84" name="Line 109"/>
          <p:cNvSpPr>
            <a:spLocks noChangeShapeType="1"/>
          </p:cNvSpPr>
          <p:nvPr/>
        </p:nvSpPr>
        <p:spPr bwMode="auto">
          <a:xfrm>
            <a:off x="254635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85" name="Line 110"/>
          <p:cNvSpPr>
            <a:spLocks noChangeShapeType="1"/>
          </p:cNvSpPr>
          <p:nvPr/>
        </p:nvSpPr>
        <p:spPr bwMode="auto">
          <a:xfrm>
            <a:off x="254635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86" name="Line 111"/>
          <p:cNvSpPr>
            <a:spLocks noChangeShapeType="1"/>
          </p:cNvSpPr>
          <p:nvPr/>
        </p:nvSpPr>
        <p:spPr bwMode="auto">
          <a:xfrm flipV="1">
            <a:off x="376555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7" name="Line 112"/>
          <p:cNvSpPr>
            <a:spLocks noChangeShapeType="1"/>
          </p:cNvSpPr>
          <p:nvPr/>
        </p:nvSpPr>
        <p:spPr bwMode="auto">
          <a:xfrm flipV="1">
            <a:off x="475615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88" name="Line 113"/>
          <p:cNvSpPr>
            <a:spLocks noChangeShapeType="1"/>
          </p:cNvSpPr>
          <p:nvPr/>
        </p:nvSpPr>
        <p:spPr bwMode="auto">
          <a:xfrm flipH="1">
            <a:off x="582295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89" name="Line 114"/>
          <p:cNvSpPr>
            <a:spLocks noChangeShapeType="1"/>
          </p:cNvSpPr>
          <p:nvPr/>
        </p:nvSpPr>
        <p:spPr bwMode="auto">
          <a:xfrm>
            <a:off x="589915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90" name="Line 115"/>
          <p:cNvSpPr>
            <a:spLocks noChangeShapeType="1"/>
          </p:cNvSpPr>
          <p:nvPr/>
        </p:nvSpPr>
        <p:spPr bwMode="auto">
          <a:xfrm>
            <a:off x="688975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91" name="Line 116"/>
          <p:cNvSpPr>
            <a:spLocks noChangeShapeType="1"/>
          </p:cNvSpPr>
          <p:nvPr/>
        </p:nvSpPr>
        <p:spPr bwMode="auto">
          <a:xfrm flipH="1">
            <a:off x="612775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8992" name="Freeform 117"/>
          <p:cNvSpPr>
            <a:spLocks/>
          </p:cNvSpPr>
          <p:nvPr/>
        </p:nvSpPr>
        <p:spPr bwMode="auto">
          <a:xfrm>
            <a:off x="170815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93" name="Line 118"/>
          <p:cNvSpPr>
            <a:spLocks noChangeShapeType="1"/>
          </p:cNvSpPr>
          <p:nvPr/>
        </p:nvSpPr>
        <p:spPr bwMode="auto">
          <a:xfrm>
            <a:off x="719455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94" name="Line 119"/>
          <p:cNvSpPr>
            <a:spLocks noChangeShapeType="1"/>
          </p:cNvSpPr>
          <p:nvPr/>
        </p:nvSpPr>
        <p:spPr bwMode="auto">
          <a:xfrm>
            <a:off x="502920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38995" name="Rectangle 120"/>
          <p:cNvSpPr>
            <a:spLocks noChangeArrowheads="1"/>
          </p:cNvSpPr>
          <p:nvPr/>
        </p:nvSpPr>
        <p:spPr bwMode="auto">
          <a:xfrm>
            <a:off x="528955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38996" name="Line 121"/>
          <p:cNvSpPr>
            <a:spLocks noChangeShapeType="1"/>
          </p:cNvSpPr>
          <p:nvPr/>
        </p:nvSpPr>
        <p:spPr bwMode="auto">
          <a:xfrm>
            <a:off x="536575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8997" name="Rectangle 122"/>
          <p:cNvSpPr>
            <a:spLocks noChangeArrowheads="1"/>
          </p:cNvSpPr>
          <p:nvPr/>
        </p:nvSpPr>
        <p:spPr bwMode="auto">
          <a:xfrm rot="5400000">
            <a:off x="500141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38998" name="Rectangle 123"/>
          <p:cNvSpPr>
            <a:spLocks noChangeArrowheads="1"/>
          </p:cNvSpPr>
          <p:nvPr/>
        </p:nvSpPr>
        <p:spPr bwMode="auto">
          <a:xfrm rot="5400000">
            <a:off x="553481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38999" name="Rectangle 124"/>
          <p:cNvSpPr>
            <a:spLocks noChangeArrowheads="1"/>
          </p:cNvSpPr>
          <p:nvPr/>
        </p:nvSpPr>
        <p:spPr bwMode="auto">
          <a:xfrm rot="5400000">
            <a:off x="606821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39000" name="Rectangle 125"/>
          <p:cNvSpPr>
            <a:spLocks noChangeArrowheads="1"/>
          </p:cNvSpPr>
          <p:nvPr/>
        </p:nvSpPr>
        <p:spPr bwMode="auto">
          <a:xfrm rot="5400000">
            <a:off x="6614318"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39001" name="Line 126"/>
          <p:cNvSpPr>
            <a:spLocks noChangeShapeType="1"/>
          </p:cNvSpPr>
          <p:nvPr/>
        </p:nvSpPr>
        <p:spPr bwMode="auto">
          <a:xfrm>
            <a:off x="589915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9002" name="Line 127"/>
          <p:cNvSpPr>
            <a:spLocks noChangeShapeType="1"/>
          </p:cNvSpPr>
          <p:nvPr/>
        </p:nvSpPr>
        <p:spPr bwMode="auto">
          <a:xfrm>
            <a:off x="643255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9003" name="Line 128"/>
          <p:cNvSpPr>
            <a:spLocks noChangeShapeType="1"/>
          </p:cNvSpPr>
          <p:nvPr/>
        </p:nvSpPr>
        <p:spPr bwMode="auto">
          <a:xfrm>
            <a:off x="696595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9004" name="Rectangle 129"/>
          <p:cNvSpPr>
            <a:spLocks noChangeArrowheads="1"/>
          </p:cNvSpPr>
          <p:nvPr/>
        </p:nvSpPr>
        <p:spPr bwMode="auto">
          <a:xfrm>
            <a:off x="672306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39005" name="Rectangle 130"/>
          <p:cNvSpPr>
            <a:spLocks noChangeArrowheads="1"/>
          </p:cNvSpPr>
          <p:nvPr/>
        </p:nvSpPr>
        <p:spPr bwMode="auto">
          <a:xfrm>
            <a:off x="618966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39006" name="Rectangle 131"/>
          <p:cNvSpPr>
            <a:spLocks noChangeArrowheads="1"/>
          </p:cNvSpPr>
          <p:nvPr/>
        </p:nvSpPr>
        <p:spPr bwMode="auto">
          <a:xfrm>
            <a:off x="573246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39007" name="Rectangle 132"/>
          <p:cNvSpPr>
            <a:spLocks noChangeArrowheads="1"/>
          </p:cNvSpPr>
          <p:nvPr/>
        </p:nvSpPr>
        <p:spPr bwMode="auto">
          <a:xfrm>
            <a:off x="519906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39008" name="Rectangle 133"/>
          <p:cNvSpPr>
            <a:spLocks noChangeArrowheads="1"/>
          </p:cNvSpPr>
          <p:nvPr/>
        </p:nvSpPr>
        <p:spPr bwMode="auto">
          <a:xfrm>
            <a:off x="338613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39009" name="Rectangle 134"/>
          <p:cNvSpPr>
            <a:spLocks noChangeArrowheads="1"/>
          </p:cNvSpPr>
          <p:nvPr/>
        </p:nvSpPr>
        <p:spPr bwMode="auto">
          <a:xfrm>
            <a:off x="338613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39010" name="Rectangle 135"/>
          <p:cNvSpPr>
            <a:spLocks noChangeArrowheads="1"/>
          </p:cNvSpPr>
          <p:nvPr/>
        </p:nvSpPr>
        <p:spPr bwMode="auto">
          <a:xfrm>
            <a:off x="2095500" y="1938338"/>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39011" name="Rectangle 136"/>
          <p:cNvSpPr>
            <a:spLocks noChangeArrowheads="1"/>
          </p:cNvSpPr>
          <p:nvPr/>
        </p:nvSpPr>
        <p:spPr bwMode="auto">
          <a:xfrm>
            <a:off x="393382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39012" name="Rectangle 137"/>
          <p:cNvSpPr>
            <a:spLocks noChangeArrowheads="1"/>
          </p:cNvSpPr>
          <p:nvPr/>
        </p:nvSpPr>
        <p:spPr bwMode="auto">
          <a:xfrm>
            <a:off x="411003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39013" name="Line 138"/>
          <p:cNvSpPr>
            <a:spLocks noChangeShapeType="1"/>
          </p:cNvSpPr>
          <p:nvPr/>
        </p:nvSpPr>
        <p:spPr bwMode="auto">
          <a:xfrm>
            <a:off x="353695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9014" name="Line 139"/>
          <p:cNvSpPr>
            <a:spLocks noChangeShapeType="1"/>
          </p:cNvSpPr>
          <p:nvPr/>
        </p:nvSpPr>
        <p:spPr bwMode="auto">
          <a:xfrm>
            <a:off x="353695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39015" name="Rectangle 140"/>
          <p:cNvSpPr>
            <a:spLocks noChangeArrowheads="1"/>
          </p:cNvSpPr>
          <p:nvPr/>
        </p:nvSpPr>
        <p:spPr bwMode="auto">
          <a:xfrm>
            <a:off x="319881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39016" name="Line 141"/>
          <p:cNvSpPr>
            <a:spLocks noChangeShapeType="1"/>
          </p:cNvSpPr>
          <p:nvPr/>
        </p:nvSpPr>
        <p:spPr bwMode="auto">
          <a:xfrm flipH="1">
            <a:off x="368935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9017" name="Line 142"/>
          <p:cNvSpPr>
            <a:spLocks noChangeShapeType="1"/>
          </p:cNvSpPr>
          <p:nvPr/>
        </p:nvSpPr>
        <p:spPr bwMode="auto">
          <a:xfrm>
            <a:off x="391795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9018" name="Line 143"/>
          <p:cNvSpPr>
            <a:spLocks noChangeShapeType="1"/>
          </p:cNvSpPr>
          <p:nvPr/>
        </p:nvSpPr>
        <p:spPr bwMode="auto">
          <a:xfrm flipH="1">
            <a:off x="391795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39019" name="Freeform 144"/>
          <p:cNvSpPr>
            <a:spLocks/>
          </p:cNvSpPr>
          <p:nvPr/>
        </p:nvSpPr>
        <p:spPr bwMode="auto">
          <a:xfrm>
            <a:off x="452755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45" name="Date Placeholder 144"/>
          <p:cNvSpPr>
            <a:spLocks noGrp="1"/>
          </p:cNvSpPr>
          <p:nvPr>
            <p:ph type="dt" sz="quarter" idx="10"/>
          </p:nvPr>
        </p:nvSpPr>
        <p:spPr/>
        <p:txBody>
          <a:bodyPr/>
          <a:lstStyle/>
          <a:p>
            <a:pPr>
              <a:defRPr/>
            </a:pPr>
            <a:fld id="{AF61AA95-EF08-954B-926B-7CAC66973CE5}" type="datetime1">
              <a:rPr lang="en-US" smtClean="0"/>
              <a:pPr>
                <a:defRPr/>
              </a:pPr>
              <a:t>11/5/13</a:t>
            </a:fld>
            <a:endParaRPr lang="en-US"/>
          </a:p>
        </p:txBody>
      </p:sp>
      <p:sp>
        <p:nvSpPr>
          <p:cNvPr id="146" name="Slide Number Placeholder 145"/>
          <p:cNvSpPr>
            <a:spLocks noGrp="1"/>
          </p:cNvSpPr>
          <p:nvPr>
            <p:ph type="sldNum" sz="quarter" idx="12"/>
          </p:nvPr>
        </p:nvSpPr>
        <p:spPr/>
        <p:txBody>
          <a:bodyPr/>
          <a:lstStyle/>
          <a:p>
            <a:pPr>
              <a:defRPr/>
            </a:pPr>
            <a:fld id="{9D37234D-C2A1-3B4B-8313-2836D2E75418}" type="slidenum">
              <a:rPr lang="en-US" smtClean="0"/>
              <a:pPr>
                <a:defRPr/>
              </a:pPr>
              <a:t>32</a:t>
            </a:fld>
            <a:endParaRPr lang="en-US"/>
          </a:p>
        </p:txBody>
      </p:sp>
      <p:sp>
        <p:nvSpPr>
          <p:cNvPr id="147" name="Footer Placeholder 146"/>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30319313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Date Placeholder 158"/>
          <p:cNvSpPr>
            <a:spLocks noGrp="1"/>
          </p:cNvSpPr>
          <p:nvPr>
            <p:ph type="dt" sz="quarter" idx="10"/>
          </p:nvPr>
        </p:nvSpPr>
        <p:spPr/>
        <p:txBody>
          <a:bodyPr/>
          <a:lstStyle/>
          <a:p>
            <a:pPr>
              <a:defRPr/>
            </a:pPr>
            <a:fld id="{1144AE8C-CFE0-5544-9F13-AB20FF19E103}" type="datetime1">
              <a:rPr lang="en-US" smtClean="0"/>
              <a:pPr>
                <a:defRPr/>
              </a:pPr>
              <a:t>11/5/13</a:t>
            </a:fld>
            <a:endParaRPr lang="en-US"/>
          </a:p>
        </p:txBody>
      </p:sp>
      <p:sp>
        <p:nvSpPr>
          <p:cNvPr id="161" name="Footer Placeholder 160"/>
          <p:cNvSpPr>
            <a:spLocks noGrp="1"/>
          </p:cNvSpPr>
          <p:nvPr>
            <p:ph type="ftr" sz="quarter" idx="11"/>
          </p:nvPr>
        </p:nvSpPr>
        <p:spPr/>
        <p:txBody>
          <a:bodyPr/>
          <a:lstStyle/>
          <a:p>
            <a:pPr>
              <a:defRPr/>
            </a:pPr>
            <a:r>
              <a:rPr lang="en-US" dirty="0" smtClean="0"/>
              <a:t>Fall 2013 -- Lecture #19</a:t>
            </a:r>
            <a:endParaRPr lang="en-US" dirty="0"/>
          </a:p>
        </p:txBody>
      </p:sp>
      <p:sp>
        <p:nvSpPr>
          <p:cNvPr id="160" name="Slide Number Placeholder 159"/>
          <p:cNvSpPr>
            <a:spLocks noGrp="1"/>
          </p:cNvSpPr>
          <p:nvPr>
            <p:ph type="sldNum" sz="quarter" idx="12"/>
          </p:nvPr>
        </p:nvSpPr>
        <p:spPr/>
        <p:txBody>
          <a:bodyPr/>
          <a:lstStyle/>
          <a:p>
            <a:pPr>
              <a:defRPr/>
            </a:pPr>
            <a:fld id="{C98B4A9F-5B03-7C45-91FA-44CF9FC28319}" type="slidenum">
              <a:rPr lang="en-US" smtClean="0"/>
              <a:pPr>
                <a:defRPr/>
              </a:pPr>
              <a:t>33</a:t>
            </a:fld>
            <a:endParaRPr lang="en-US"/>
          </a:p>
        </p:txBody>
      </p:sp>
      <p:sp>
        <p:nvSpPr>
          <p:cNvPr id="73733" name="Rectangle 2"/>
          <p:cNvSpPr>
            <a:spLocks noGrp="1" noChangeArrowheads="1"/>
          </p:cNvSpPr>
          <p:nvPr>
            <p:ph type="body" idx="4294967295"/>
          </p:nvPr>
        </p:nvSpPr>
        <p:spPr>
          <a:xfrm>
            <a:off x="139700" y="1192213"/>
            <a:ext cx="8191500" cy="415925"/>
          </a:xfrm>
        </p:spPr>
        <p:txBody>
          <a:bodyPr>
            <a:normAutofit fontScale="77500" lnSpcReduction="20000"/>
          </a:bodyPr>
          <a:lstStyle/>
          <a:p>
            <a:r>
              <a:rPr lang="en-US"/>
              <a:t>R[rt]  =  R[rs]  OR  ZeroExt[Imm16]</a:t>
            </a:r>
          </a:p>
        </p:txBody>
      </p:sp>
      <p:grpSp>
        <p:nvGrpSpPr>
          <p:cNvPr id="2" name="Group 3"/>
          <p:cNvGrpSpPr>
            <a:grpSpLocks/>
          </p:cNvGrpSpPr>
          <p:nvPr/>
        </p:nvGrpSpPr>
        <p:grpSpPr bwMode="auto">
          <a:xfrm>
            <a:off x="1743075" y="681038"/>
            <a:ext cx="5954713" cy="641350"/>
            <a:chOff x="1098" y="380"/>
            <a:chExt cx="3751" cy="404"/>
          </a:xfrm>
        </p:grpSpPr>
        <p:sp>
          <p:nvSpPr>
            <p:cNvPr id="41105" name="Rectangle 4"/>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5"/>
            <p:cNvGrpSpPr>
              <a:grpSpLocks/>
            </p:cNvGrpSpPr>
            <p:nvPr/>
          </p:nvGrpSpPr>
          <p:grpSpPr bwMode="auto">
            <a:xfrm>
              <a:off x="1163" y="572"/>
              <a:ext cx="624" cy="212"/>
              <a:chOff x="1163" y="572"/>
              <a:chExt cx="624" cy="212"/>
            </a:xfrm>
          </p:grpSpPr>
          <p:sp>
            <p:nvSpPr>
              <p:cNvPr id="41120" name="Rectangle 6"/>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121" name="Rectangle 7"/>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8"/>
            <p:cNvGrpSpPr>
              <a:grpSpLocks/>
            </p:cNvGrpSpPr>
            <p:nvPr/>
          </p:nvGrpSpPr>
          <p:grpSpPr bwMode="auto">
            <a:xfrm>
              <a:off x="1795" y="572"/>
              <a:ext cx="580" cy="212"/>
              <a:chOff x="1795" y="572"/>
              <a:chExt cx="580" cy="212"/>
            </a:xfrm>
          </p:grpSpPr>
          <p:sp>
            <p:nvSpPr>
              <p:cNvPr id="41118" name="Rectangle 9"/>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119" name="Rectangle 10"/>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1"/>
            <p:cNvGrpSpPr>
              <a:grpSpLocks/>
            </p:cNvGrpSpPr>
            <p:nvPr/>
          </p:nvGrpSpPr>
          <p:grpSpPr bwMode="auto">
            <a:xfrm>
              <a:off x="2383" y="572"/>
              <a:ext cx="579" cy="210"/>
              <a:chOff x="2383" y="572"/>
              <a:chExt cx="579" cy="210"/>
            </a:xfrm>
          </p:grpSpPr>
          <p:sp>
            <p:nvSpPr>
              <p:cNvPr id="41116" name="Rectangle 12"/>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117" name="Rectangle 13"/>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41109" name="Rectangle 14"/>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110" name="Rectangle 15"/>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41111" name="Rectangle 16"/>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1112" name="Rectangle 17"/>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1113" name="Rectangle 18"/>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41114" name="Rectangle 19"/>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41115" name="Rectangle 20"/>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73735" name="Rectangle 21"/>
          <p:cNvSpPr>
            <a:spLocks noChangeArrowheads="1"/>
          </p:cNvSpPr>
          <p:nvPr/>
        </p:nvSpPr>
        <p:spPr bwMode="auto">
          <a:xfrm>
            <a:off x="126470" y="152400"/>
            <a:ext cx="8923541" cy="545277"/>
          </a:xfrm>
          <a:prstGeom prst="rect">
            <a:avLst/>
          </a:prstGeom>
          <a:noFill/>
          <a:ln w="12700">
            <a:noFill/>
            <a:miter lim="800000"/>
            <a:headEnd/>
            <a:tailEnd/>
          </a:ln>
        </p:spPr>
        <p:txBody>
          <a:bodyPr wrap="none" lIns="63500" tIns="25400" rIns="63500" bIns="25400">
            <a:prstTxWarp prst="textNoShape">
              <a:avLst/>
            </a:prstTxWarp>
            <a:spAutoFit/>
          </a:bodyPr>
          <a:lstStyle/>
          <a:p>
            <a:pPr>
              <a:lnSpc>
                <a:spcPct val="87000"/>
              </a:lnSpc>
            </a:pPr>
            <a:r>
              <a:rPr lang="en-US" sz="3600" dirty="0">
                <a:solidFill>
                  <a:srgbClr val="FF0000"/>
                </a:solidFill>
                <a:latin typeface="Calibri" charset="0"/>
              </a:rPr>
              <a:t>Single Cycle </a:t>
            </a:r>
            <a:r>
              <a:rPr lang="en-US" sz="3600" dirty="0" err="1">
                <a:solidFill>
                  <a:srgbClr val="FF0000"/>
                </a:solidFill>
                <a:latin typeface="Calibri" charset="0"/>
              </a:rPr>
              <a:t>Datapath</a:t>
            </a:r>
            <a:r>
              <a:rPr lang="en-US" sz="3600" dirty="0">
                <a:solidFill>
                  <a:srgbClr val="FF0000"/>
                </a:solidFill>
                <a:latin typeface="Calibri" charset="0"/>
              </a:rPr>
              <a:t> during </a:t>
            </a:r>
            <a:r>
              <a:rPr lang="en-US" sz="3600" dirty="0" smtClean="0">
                <a:solidFill>
                  <a:srgbClr val="FF0000"/>
                </a:solidFill>
                <a:latin typeface="Courier New"/>
                <a:cs typeface="Courier New"/>
              </a:rPr>
              <a:t>OR</a:t>
            </a:r>
            <a:r>
              <a:rPr lang="en-US" sz="3600" dirty="0" smtClean="0">
                <a:solidFill>
                  <a:srgbClr val="FF0000"/>
                </a:solidFill>
                <a:cs typeface="Courier New"/>
              </a:rPr>
              <a:t> </a:t>
            </a:r>
            <a:r>
              <a:rPr lang="en-US" sz="3600" dirty="0" smtClean="0">
                <a:solidFill>
                  <a:srgbClr val="FF0000"/>
                </a:solidFill>
                <a:latin typeface="Courier New"/>
                <a:cs typeface="Courier New"/>
              </a:rPr>
              <a:t>Immediate</a:t>
            </a:r>
            <a:endParaRPr lang="en-US" sz="3600" dirty="0">
              <a:solidFill>
                <a:srgbClr val="FF0000"/>
              </a:solidFill>
              <a:latin typeface="Courier New"/>
              <a:cs typeface="Courier New"/>
            </a:endParaRPr>
          </a:p>
        </p:txBody>
      </p:sp>
      <p:sp>
        <p:nvSpPr>
          <p:cNvPr id="40965" name="Rectangle 22"/>
          <p:cNvSpPr>
            <a:spLocks noChangeArrowheads="1"/>
          </p:cNvSpPr>
          <p:nvPr/>
        </p:nvSpPr>
        <p:spPr bwMode="auto">
          <a:xfrm>
            <a:off x="5969000" y="42402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0966" name="Rectangle 23"/>
          <p:cNvSpPr>
            <a:spLocks noChangeArrowheads="1"/>
          </p:cNvSpPr>
          <p:nvPr/>
        </p:nvSpPr>
        <p:spPr bwMode="auto">
          <a:xfrm>
            <a:off x="5359400" y="3249613"/>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r>
              <a:rPr lang="en-US" u="sng">
                <a:latin typeface="+mn-lt"/>
              </a:rPr>
              <a:t>OR</a:t>
            </a:r>
            <a:endParaRPr lang="en-US" sz="2000" u="sng">
              <a:latin typeface="+mn-lt"/>
            </a:endParaRPr>
          </a:p>
        </p:txBody>
      </p:sp>
      <p:sp>
        <p:nvSpPr>
          <p:cNvPr id="40967" name="Rectangle 24"/>
          <p:cNvSpPr>
            <a:spLocks noChangeArrowheads="1"/>
          </p:cNvSpPr>
          <p:nvPr/>
        </p:nvSpPr>
        <p:spPr bwMode="auto">
          <a:xfrm>
            <a:off x="2082800" y="500221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0968" name="Rectangle 25"/>
          <p:cNvSpPr>
            <a:spLocks noChangeArrowheads="1"/>
          </p:cNvSpPr>
          <p:nvPr/>
        </p:nvSpPr>
        <p:spPr bwMode="auto">
          <a:xfrm>
            <a:off x="1538288" y="4097338"/>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40969" name="Rectangle 26"/>
          <p:cNvSpPr>
            <a:spLocks noChangeArrowheads="1"/>
          </p:cNvSpPr>
          <p:nvPr/>
        </p:nvSpPr>
        <p:spPr bwMode="auto">
          <a:xfrm>
            <a:off x="1473200" y="3402013"/>
            <a:ext cx="11334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RegWr=1</a:t>
            </a:r>
          </a:p>
        </p:txBody>
      </p:sp>
      <p:sp>
        <p:nvSpPr>
          <p:cNvPr id="40970" name="Line 27"/>
          <p:cNvSpPr>
            <a:spLocks noChangeShapeType="1"/>
          </p:cNvSpPr>
          <p:nvPr/>
        </p:nvSpPr>
        <p:spPr bwMode="auto">
          <a:xfrm flipH="1">
            <a:off x="1847850" y="441642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71" name="Rectangle 28"/>
          <p:cNvSpPr>
            <a:spLocks noChangeArrowheads="1"/>
          </p:cNvSpPr>
          <p:nvPr/>
        </p:nvSpPr>
        <p:spPr bwMode="auto">
          <a:xfrm>
            <a:off x="1700213" y="451643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0972" name="Line 29"/>
          <p:cNvSpPr>
            <a:spLocks noChangeShapeType="1"/>
          </p:cNvSpPr>
          <p:nvPr/>
        </p:nvSpPr>
        <p:spPr bwMode="auto">
          <a:xfrm flipH="1">
            <a:off x="4673600" y="424021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73" name="Rectangle 30"/>
          <p:cNvSpPr>
            <a:spLocks noChangeArrowheads="1"/>
          </p:cNvSpPr>
          <p:nvPr/>
        </p:nvSpPr>
        <p:spPr bwMode="auto">
          <a:xfrm>
            <a:off x="4521200" y="39354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0974" name="Rectangle 31"/>
          <p:cNvSpPr>
            <a:spLocks noChangeArrowheads="1"/>
          </p:cNvSpPr>
          <p:nvPr/>
        </p:nvSpPr>
        <p:spPr bwMode="auto">
          <a:xfrm>
            <a:off x="3727450" y="3935413"/>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40975" name="Line 32"/>
          <p:cNvSpPr>
            <a:spLocks noChangeShapeType="1"/>
          </p:cNvSpPr>
          <p:nvPr/>
        </p:nvSpPr>
        <p:spPr bwMode="auto">
          <a:xfrm flipV="1">
            <a:off x="3987800" y="477361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76" name="Rectangle 33"/>
          <p:cNvSpPr>
            <a:spLocks noChangeArrowheads="1"/>
          </p:cNvSpPr>
          <p:nvPr/>
        </p:nvSpPr>
        <p:spPr bwMode="auto">
          <a:xfrm>
            <a:off x="3832225" y="489743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0977" name="Rectangle 34"/>
          <p:cNvSpPr>
            <a:spLocks noChangeArrowheads="1"/>
          </p:cNvSpPr>
          <p:nvPr/>
        </p:nvSpPr>
        <p:spPr bwMode="auto">
          <a:xfrm>
            <a:off x="3759200" y="4468813"/>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40978" name="Line 35"/>
          <p:cNvSpPr>
            <a:spLocks noChangeShapeType="1"/>
          </p:cNvSpPr>
          <p:nvPr/>
        </p:nvSpPr>
        <p:spPr bwMode="auto">
          <a:xfrm flipV="1">
            <a:off x="3378200" y="377983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79" name="Line 36"/>
          <p:cNvSpPr>
            <a:spLocks noChangeShapeType="1"/>
          </p:cNvSpPr>
          <p:nvPr/>
        </p:nvSpPr>
        <p:spPr bwMode="auto">
          <a:xfrm flipV="1">
            <a:off x="2628900" y="377983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80" name="Rectangle 37"/>
          <p:cNvSpPr>
            <a:spLocks noChangeArrowheads="1"/>
          </p:cNvSpPr>
          <p:nvPr/>
        </p:nvSpPr>
        <p:spPr bwMode="auto">
          <a:xfrm>
            <a:off x="2486025" y="36306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0981" name="Line 38"/>
          <p:cNvSpPr>
            <a:spLocks noChangeShapeType="1"/>
          </p:cNvSpPr>
          <p:nvPr/>
        </p:nvSpPr>
        <p:spPr bwMode="auto">
          <a:xfrm flipV="1">
            <a:off x="3009900" y="377983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82" name="Rectangle 39"/>
          <p:cNvSpPr>
            <a:spLocks noChangeArrowheads="1"/>
          </p:cNvSpPr>
          <p:nvPr/>
        </p:nvSpPr>
        <p:spPr bwMode="auto">
          <a:xfrm>
            <a:off x="2844800" y="36306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0983" name="Rectangle 40"/>
          <p:cNvSpPr>
            <a:spLocks noChangeArrowheads="1"/>
          </p:cNvSpPr>
          <p:nvPr/>
        </p:nvSpPr>
        <p:spPr bwMode="auto">
          <a:xfrm>
            <a:off x="2424113" y="4006850"/>
            <a:ext cx="43973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40984" name="Rectangle 41"/>
          <p:cNvSpPr>
            <a:spLocks noChangeArrowheads="1"/>
          </p:cNvSpPr>
          <p:nvPr/>
        </p:nvSpPr>
        <p:spPr bwMode="auto">
          <a:xfrm>
            <a:off x="2881313" y="4006850"/>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40985" name="Rectangle 42"/>
          <p:cNvSpPr>
            <a:spLocks noChangeArrowheads="1"/>
          </p:cNvSpPr>
          <p:nvPr/>
        </p:nvSpPr>
        <p:spPr bwMode="auto">
          <a:xfrm>
            <a:off x="3262313" y="400685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40986" name="Rectangle 43"/>
          <p:cNvSpPr>
            <a:spLocks noChangeArrowheads="1"/>
          </p:cNvSpPr>
          <p:nvPr/>
        </p:nvSpPr>
        <p:spPr bwMode="auto">
          <a:xfrm>
            <a:off x="2424113" y="4392613"/>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40987" name="Rectangle 44"/>
          <p:cNvSpPr>
            <a:spLocks noChangeArrowheads="1"/>
          </p:cNvSpPr>
          <p:nvPr/>
        </p:nvSpPr>
        <p:spPr bwMode="auto">
          <a:xfrm>
            <a:off x="2844800" y="3402013"/>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40988" name="Rectangle 45"/>
          <p:cNvSpPr>
            <a:spLocks noChangeArrowheads="1"/>
          </p:cNvSpPr>
          <p:nvPr/>
        </p:nvSpPr>
        <p:spPr bwMode="auto">
          <a:xfrm>
            <a:off x="2676525" y="264001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40989" name="Rectangle 46"/>
          <p:cNvSpPr>
            <a:spLocks noChangeArrowheads="1"/>
          </p:cNvSpPr>
          <p:nvPr/>
        </p:nvSpPr>
        <p:spPr bwMode="auto">
          <a:xfrm>
            <a:off x="3225800" y="340201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40990" name="Rectangle 47"/>
          <p:cNvSpPr>
            <a:spLocks noChangeArrowheads="1"/>
          </p:cNvSpPr>
          <p:nvPr/>
        </p:nvSpPr>
        <p:spPr bwMode="auto">
          <a:xfrm>
            <a:off x="2244725" y="2640013"/>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40991" name="Rectangle 48"/>
          <p:cNvSpPr>
            <a:spLocks noChangeArrowheads="1"/>
          </p:cNvSpPr>
          <p:nvPr/>
        </p:nvSpPr>
        <p:spPr bwMode="auto">
          <a:xfrm>
            <a:off x="1520825" y="2335213"/>
            <a:ext cx="1165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RegDst=0</a:t>
            </a:r>
          </a:p>
        </p:txBody>
      </p:sp>
      <p:grpSp>
        <p:nvGrpSpPr>
          <p:cNvPr id="6" name="Group 49"/>
          <p:cNvGrpSpPr>
            <a:grpSpLocks/>
          </p:cNvGrpSpPr>
          <p:nvPr/>
        </p:nvGrpSpPr>
        <p:grpSpPr bwMode="auto">
          <a:xfrm>
            <a:off x="3556000" y="5248275"/>
            <a:ext cx="376238" cy="1082675"/>
            <a:chOff x="2848" y="3083"/>
            <a:chExt cx="237" cy="682"/>
          </a:xfrm>
        </p:grpSpPr>
        <p:sp>
          <p:nvSpPr>
            <p:cNvPr id="41103"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104" name="Rectangle 51"/>
            <p:cNvSpPr>
              <a:spLocks noChangeArrowheads="1"/>
            </p:cNvSpPr>
            <p:nvPr/>
          </p:nvSpPr>
          <p:spPr bwMode="auto">
            <a:xfrm rot="5400000">
              <a:off x="2625" y="3314"/>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40993" name="Rectangle 52"/>
          <p:cNvSpPr>
            <a:spLocks noChangeArrowheads="1"/>
          </p:cNvSpPr>
          <p:nvPr/>
        </p:nvSpPr>
        <p:spPr bwMode="auto">
          <a:xfrm>
            <a:off x="4064000" y="573563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0994" name="Line 53"/>
          <p:cNvSpPr>
            <a:spLocks noChangeShapeType="1"/>
          </p:cNvSpPr>
          <p:nvPr/>
        </p:nvSpPr>
        <p:spPr bwMode="auto">
          <a:xfrm flipH="1">
            <a:off x="4216400" y="56340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95" name="Line 54"/>
          <p:cNvSpPr>
            <a:spLocks noChangeShapeType="1"/>
          </p:cNvSpPr>
          <p:nvPr/>
        </p:nvSpPr>
        <p:spPr bwMode="auto">
          <a:xfrm flipH="1">
            <a:off x="3136900" y="563562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0996" name="Rectangle 55"/>
          <p:cNvSpPr>
            <a:spLocks noChangeArrowheads="1"/>
          </p:cNvSpPr>
          <p:nvPr/>
        </p:nvSpPr>
        <p:spPr bwMode="auto">
          <a:xfrm>
            <a:off x="2921000" y="573563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0997" name="Rectangle 56"/>
          <p:cNvSpPr>
            <a:spLocks noChangeArrowheads="1"/>
          </p:cNvSpPr>
          <p:nvPr/>
        </p:nvSpPr>
        <p:spPr bwMode="auto">
          <a:xfrm>
            <a:off x="2006600" y="5459413"/>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0998" name="Rectangle 57"/>
          <p:cNvSpPr>
            <a:spLocks noChangeArrowheads="1"/>
          </p:cNvSpPr>
          <p:nvPr/>
        </p:nvSpPr>
        <p:spPr bwMode="auto">
          <a:xfrm>
            <a:off x="4140200" y="6145213"/>
            <a:ext cx="116998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ALUSrc=1</a:t>
            </a:r>
          </a:p>
        </p:txBody>
      </p:sp>
      <p:sp>
        <p:nvSpPr>
          <p:cNvPr id="40999" name="Rectangle 58"/>
          <p:cNvSpPr>
            <a:spLocks noChangeArrowheads="1"/>
          </p:cNvSpPr>
          <p:nvPr/>
        </p:nvSpPr>
        <p:spPr bwMode="auto">
          <a:xfrm>
            <a:off x="2311400" y="6221413"/>
            <a:ext cx="142398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ExtOp=zero</a:t>
            </a:r>
          </a:p>
        </p:txBody>
      </p:sp>
      <p:sp>
        <p:nvSpPr>
          <p:cNvPr id="41000" name="Line 59"/>
          <p:cNvSpPr>
            <a:spLocks noChangeShapeType="1"/>
          </p:cNvSpPr>
          <p:nvPr/>
        </p:nvSpPr>
        <p:spPr bwMode="auto">
          <a:xfrm flipV="1">
            <a:off x="7645400" y="3859213"/>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1001" name="Rectangle 60"/>
          <p:cNvSpPr>
            <a:spLocks noChangeArrowheads="1"/>
          </p:cNvSpPr>
          <p:nvPr/>
        </p:nvSpPr>
        <p:spPr bwMode="auto">
          <a:xfrm>
            <a:off x="6502400" y="3478213"/>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MemtoReg=0</a:t>
            </a:r>
          </a:p>
        </p:txBody>
      </p:sp>
      <p:sp>
        <p:nvSpPr>
          <p:cNvPr id="41002" name="Rectangle 61"/>
          <p:cNvSpPr>
            <a:spLocks noChangeArrowheads="1"/>
          </p:cNvSpPr>
          <p:nvPr/>
        </p:nvSpPr>
        <p:spPr bwMode="auto">
          <a:xfrm>
            <a:off x="5326063" y="599281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1003" name="Rectangle 62"/>
          <p:cNvSpPr>
            <a:spLocks noChangeArrowheads="1"/>
          </p:cNvSpPr>
          <p:nvPr/>
        </p:nvSpPr>
        <p:spPr bwMode="auto">
          <a:xfrm>
            <a:off x="5054600" y="5459413"/>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41004" name="Line 63"/>
          <p:cNvSpPr>
            <a:spLocks noChangeShapeType="1"/>
          </p:cNvSpPr>
          <p:nvPr/>
        </p:nvSpPr>
        <p:spPr bwMode="auto">
          <a:xfrm flipH="1">
            <a:off x="5187950" y="53911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05" name="Rectangle 64"/>
          <p:cNvSpPr>
            <a:spLocks noChangeArrowheads="1"/>
          </p:cNvSpPr>
          <p:nvPr/>
        </p:nvSpPr>
        <p:spPr bwMode="auto">
          <a:xfrm>
            <a:off x="5218113" y="516731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1006" name="Line 65"/>
          <p:cNvSpPr>
            <a:spLocks noChangeShapeType="1"/>
          </p:cNvSpPr>
          <p:nvPr/>
        </p:nvSpPr>
        <p:spPr bwMode="auto">
          <a:xfrm flipV="1">
            <a:off x="6337300" y="4240213"/>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1007" name="Rectangle 66"/>
          <p:cNvSpPr>
            <a:spLocks noChangeArrowheads="1"/>
          </p:cNvSpPr>
          <p:nvPr/>
        </p:nvSpPr>
        <p:spPr bwMode="auto">
          <a:xfrm>
            <a:off x="6045200" y="3859213"/>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MemWr=0</a:t>
            </a:r>
          </a:p>
        </p:txBody>
      </p:sp>
      <p:sp>
        <p:nvSpPr>
          <p:cNvPr id="41008" name="Rectangle 67"/>
          <p:cNvSpPr>
            <a:spLocks noChangeArrowheads="1"/>
          </p:cNvSpPr>
          <p:nvPr/>
        </p:nvSpPr>
        <p:spPr bwMode="auto">
          <a:xfrm>
            <a:off x="4597400" y="3325813"/>
            <a:ext cx="62706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235200" y="3068638"/>
            <a:ext cx="838200" cy="336550"/>
            <a:chOff x="2640" y="1422"/>
            <a:chExt cx="528" cy="212"/>
          </a:xfrm>
        </p:grpSpPr>
        <p:sp>
          <p:nvSpPr>
            <p:cNvPr id="41100"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1101"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1102"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1010" name="Rectangle 72"/>
          <p:cNvSpPr>
            <a:spLocks noChangeArrowheads="1"/>
          </p:cNvSpPr>
          <p:nvPr/>
        </p:nvSpPr>
        <p:spPr bwMode="auto">
          <a:xfrm>
            <a:off x="2235200" y="4011613"/>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543425" y="4621213"/>
            <a:ext cx="358775" cy="1219200"/>
            <a:chOff x="3518" y="2640"/>
            <a:chExt cx="226" cy="768"/>
          </a:xfrm>
        </p:grpSpPr>
        <p:sp>
          <p:nvSpPr>
            <p:cNvPr id="41097"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1098"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1099"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407025" y="4011613"/>
            <a:ext cx="485775" cy="1143000"/>
            <a:chOff x="4009" y="2304"/>
            <a:chExt cx="306" cy="720"/>
          </a:xfrm>
        </p:grpSpPr>
        <p:sp>
          <p:nvSpPr>
            <p:cNvPr id="41094"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41095" name="Rectangle 79"/>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41096"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439025" y="4392613"/>
            <a:ext cx="358775" cy="1600200"/>
            <a:chOff x="5294" y="2544"/>
            <a:chExt cx="226" cy="1008"/>
          </a:xfrm>
        </p:grpSpPr>
        <p:sp>
          <p:nvSpPr>
            <p:cNvPr id="41091"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1092"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1093"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6016625" y="5202238"/>
            <a:ext cx="1146175" cy="1181100"/>
            <a:chOff x="4398" y="3054"/>
            <a:chExt cx="722" cy="744"/>
          </a:xfrm>
        </p:grpSpPr>
        <p:sp>
          <p:nvSpPr>
            <p:cNvPr id="41085"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1086"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41087"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41088"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41089"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90"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1015" name="Line 92"/>
          <p:cNvSpPr>
            <a:spLocks noChangeShapeType="1"/>
          </p:cNvSpPr>
          <p:nvPr/>
        </p:nvSpPr>
        <p:spPr bwMode="auto">
          <a:xfrm>
            <a:off x="2463800" y="294481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16" name="Line 93"/>
          <p:cNvSpPr>
            <a:spLocks noChangeShapeType="1"/>
          </p:cNvSpPr>
          <p:nvPr/>
        </p:nvSpPr>
        <p:spPr bwMode="auto">
          <a:xfrm>
            <a:off x="2844800" y="294481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17" name="Freeform 94"/>
          <p:cNvSpPr>
            <a:spLocks/>
          </p:cNvSpPr>
          <p:nvPr/>
        </p:nvSpPr>
        <p:spPr bwMode="auto">
          <a:xfrm>
            <a:off x="1930400" y="2716213"/>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18" name="Line 95"/>
          <p:cNvSpPr>
            <a:spLocks noChangeShapeType="1"/>
          </p:cNvSpPr>
          <p:nvPr/>
        </p:nvSpPr>
        <p:spPr bwMode="auto">
          <a:xfrm>
            <a:off x="2387600" y="378301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19" name="Line 96"/>
          <p:cNvSpPr>
            <a:spLocks noChangeShapeType="1"/>
          </p:cNvSpPr>
          <p:nvPr/>
        </p:nvSpPr>
        <p:spPr bwMode="auto">
          <a:xfrm>
            <a:off x="2692400" y="3402013"/>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20" name="Line 97"/>
          <p:cNvSpPr>
            <a:spLocks noChangeShapeType="1"/>
          </p:cNvSpPr>
          <p:nvPr/>
        </p:nvSpPr>
        <p:spPr bwMode="auto">
          <a:xfrm>
            <a:off x="3073400" y="370681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21" name="Line 98"/>
          <p:cNvSpPr>
            <a:spLocks noChangeShapeType="1"/>
          </p:cNvSpPr>
          <p:nvPr/>
        </p:nvSpPr>
        <p:spPr bwMode="auto">
          <a:xfrm>
            <a:off x="3454400" y="370681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22" name="Rectangle 99"/>
          <p:cNvSpPr>
            <a:spLocks noChangeArrowheads="1"/>
          </p:cNvSpPr>
          <p:nvPr/>
        </p:nvSpPr>
        <p:spPr bwMode="auto">
          <a:xfrm>
            <a:off x="3248025" y="363061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1023" name="Line 100"/>
          <p:cNvSpPr>
            <a:spLocks noChangeShapeType="1"/>
          </p:cNvSpPr>
          <p:nvPr/>
        </p:nvSpPr>
        <p:spPr bwMode="auto">
          <a:xfrm>
            <a:off x="3683000" y="4316413"/>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4" name="Line 101"/>
          <p:cNvSpPr>
            <a:spLocks noChangeShapeType="1"/>
          </p:cNvSpPr>
          <p:nvPr/>
        </p:nvSpPr>
        <p:spPr bwMode="auto">
          <a:xfrm>
            <a:off x="5740400" y="3706813"/>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5" name="Line 102"/>
          <p:cNvSpPr>
            <a:spLocks noChangeShapeType="1"/>
          </p:cNvSpPr>
          <p:nvPr/>
        </p:nvSpPr>
        <p:spPr bwMode="auto">
          <a:xfrm>
            <a:off x="3683000" y="4849813"/>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6" name="Line 103"/>
          <p:cNvSpPr>
            <a:spLocks noChangeShapeType="1"/>
          </p:cNvSpPr>
          <p:nvPr/>
        </p:nvSpPr>
        <p:spPr bwMode="auto">
          <a:xfrm>
            <a:off x="4902200" y="5002213"/>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7" name="Freeform 104"/>
          <p:cNvSpPr>
            <a:spLocks/>
          </p:cNvSpPr>
          <p:nvPr/>
        </p:nvSpPr>
        <p:spPr bwMode="auto">
          <a:xfrm>
            <a:off x="4216400" y="4849813"/>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8" name="Line 105"/>
          <p:cNvSpPr>
            <a:spLocks noChangeShapeType="1"/>
          </p:cNvSpPr>
          <p:nvPr/>
        </p:nvSpPr>
        <p:spPr bwMode="auto">
          <a:xfrm>
            <a:off x="3911600" y="568801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29" name="Line 106"/>
          <p:cNvSpPr>
            <a:spLocks noChangeShapeType="1"/>
          </p:cNvSpPr>
          <p:nvPr/>
        </p:nvSpPr>
        <p:spPr bwMode="auto">
          <a:xfrm>
            <a:off x="2844800" y="568801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30" name="Line 107"/>
          <p:cNvSpPr>
            <a:spLocks noChangeShapeType="1"/>
          </p:cNvSpPr>
          <p:nvPr/>
        </p:nvSpPr>
        <p:spPr bwMode="auto">
          <a:xfrm flipH="1">
            <a:off x="2463800" y="484981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31" name="Line 108"/>
          <p:cNvSpPr>
            <a:spLocks noChangeShapeType="1"/>
          </p:cNvSpPr>
          <p:nvPr/>
        </p:nvSpPr>
        <p:spPr bwMode="auto">
          <a:xfrm>
            <a:off x="2540000" y="484981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32" name="Line 109"/>
          <p:cNvSpPr>
            <a:spLocks noChangeShapeType="1"/>
          </p:cNvSpPr>
          <p:nvPr/>
        </p:nvSpPr>
        <p:spPr bwMode="auto">
          <a:xfrm>
            <a:off x="2540000" y="500221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33" name="Line 110"/>
          <p:cNvSpPr>
            <a:spLocks noChangeShapeType="1"/>
          </p:cNvSpPr>
          <p:nvPr/>
        </p:nvSpPr>
        <p:spPr bwMode="auto">
          <a:xfrm flipV="1">
            <a:off x="3759200" y="6297613"/>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34" name="Line 111"/>
          <p:cNvSpPr>
            <a:spLocks noChangeShapeType="1"/>
          </p:cNvSpPr>
          <p:nvPr/>
        </p:nvSpPr>
        <p:spPr bwMode="auto">
          <a:xfrm flipV="1">
            <a:off x="4749800" y="5764213"/>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35" name="Line 112"/>
          <p:cNvSpPr>
            <a:spLocks noChangeShapeType="1"/>
          </p:cNvSpPr>
          <p:nvPr/>
        </p:nvSpPr>
        <p:spPr bwMode="auto">
          <a:xfrm flipH="1">
            <a:off x="5816600" y="6221413"/>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36" name="Line 113"/>
          <p:cNvSpPr>
            <a:spLocks noChangeShapeType="1"/>
          </p:cNvSpPr>
          <p:nvPr/>
        </p:nvSpPr>
        <p:spPr bwMode="auto">
          <a:xfrm>
            <a:off x="5892800" y="4621213"/>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37" name="Line 114"/>
          <p:cNvSpPr>
            <a:spLocks noChangeShapeType="1"/>
          </p:cNvSpPr>
          <p:nvPr/>
        </p:nvSpPr>
        <p:spPr bwMode="auto">
          <a:xfrm>
            <a:off x="6883400" y="4621213"/>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38" name="Line 115"/>
          <p:cNvSpPr>
            <a:spLocks noChangeShapeType="1"/>
          </p:cNvSpPr>
          <p:nvPr/>
        </p:nvSpPr>
        <p:spPr bwMode="auto">
          <a:xfrm flipH="1">
            <a:off x="6121400" y="454501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39" name="Freeform 116"/>
          <p:cNvSpPr>
            <a:spLocks/>
          </p:cNvSpPr>
          <p:nvPr/>
        </p:nvSpPr>
        <p:spPr bwMode="auto">
          <a:xfrm>
            <a:off x="1701800" y="4468813"/>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40" name="Line 117"/>
          <p:cNvSpPr>
            <a:spLocks noChangeShapeType="1"/>
          </p:cNvSpPr>
          <p:nvPr/>
        </p:nvSpPr>
        <p:spPr bwMode="auto">
          <a:xfrm>
            <a:off x="7188200" y="5764213"/>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41" name="Line 118"/>
          <p:cNvSpPr>
            <a:spLocks noChangeShapeType="1"/>
          </p:cNvSpPr>
          <p:nvPr/>
        </p:nvSpPr>
        <p:spPr bwMode="auto">
          <a:xfrm>
            <a:off x="5022850" y="2170113"/>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41042" name="Rectangle 119"/>
          <p:cNvSpPr>
            <a:spLocks noChangeArrowheads="1"/>
          </p:cNvSpPr>
          <p:nvPr/>
        </p:nvSpPr>
        <p:spPr bwMode="auto">
          <a:xfrm>
            <a:off x="52832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Instruction&lt;31:0&gt;</a:t>
            </a:r>
          </a:p>
        </p:txBody>
      </p:sp>
      <p:sp>
        <p:nvSpPr>
          <p:cNvPr id="41043" name="Line 120"/>
          <p:cNvSpPr>
            <a:spLocks noChangeShapeType="1"/>
          </p:cNvSpPr>
          <p:nvPr/>
        </p:nvSpPr>
        <p:spPr bwMode="auto">
          <a:xfrm>
            <a:off x="5359400" y="218281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44" name="Rectangle 121"/>
          <p:cNvSpPr>
            <a:spLocks noChangeArrowheads="1"/>
          </p:cNvSpPr>
          <p:nvPr/>
        </p:nvSpPr>
        <p:spPr bwMode="auto">
          <a:xfrm rot="5400000">
            <a:off x="4995068" y="2450307"/>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41045" name="Rectangle 122"/>
          <p:cNvSpPr>
            <a:spLocks noChangeArrowheads="1"/>
          </p:cNvSpPr>
          <p:nvPr/>
        </p:nvSpPr>
        <p:spPr bwMode="auto">
          <a:xfrm rot="5400000">
            <a:off x="5528468" y="2450307"/>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41046" name="Rectangle 123"/>
          <p:cNvSpPr>
            <a:spLocks noChangeArrowheads="1"/>
          </p:cNvSpPr>
          <p:nvPr/>
        </p:nvSpPr>
        <p:spPr bwMode="auto">
          <a:xfrm rot="5400000">
            <a:off x="6061868" y="2450307"/>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41047" name="Rectangle 124"/>
          <p:cNvSpPr>
            <a:spLocks noChangeArrowheads="1"/>
          </p:cNvSpPr>
          <p:nvPr/>
        </p:nvSpPr>
        <p:spPr bwMode="auto">
          <a:xfrm rot="5400000">
            <a:off x="6654006" y="2437607"/>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&lt;0:15&gt;</a:t>
            </a:r>
          </a:p>
        </p:txBody>
      </p:sp>
      <p:sp>
        <p:nvSpPr>
          <p:cNvPr id="41048" name="Line 125"/>
          <p:cNvSpPr>
            <a:spLocks noChangeShapeType="1"/>
          </p:cNvSpPr>
          <p:nvPr/>
        </p:nvSpPr>
        <p:spPr bwMode="auto">
          <a:xfrm>
            <a:off x="5892800" y="218281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49" name="Line 126"/>
          <p:cNvSpPr>
            <a:spLocks noChangeShapeType="1"/>
          </p:cNvSpPr>
          <p:nvPr/>
        </p:nvSpPr>
        <p:spPr bwMode="auto">
          <a:xfrm>
            <a:off x="6426200" y="218281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50" name="Line 127"/>
          <p:cNvSpPr>
            <a:spLocks noChangeShapeType="1"/>
          </p:cNvSpPr>
          <p:nvPr/>
        </p:nvSpPr>
        <p:spPr bwMode="auto">
          <a:xfrm>
            <a:off x="6959600" y="218281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51" name="Rectangle 128"/>
          <p:cNvSpPr>
            <a:spLocks noChangeArrowheads="1"/>
          </p:cNvSpPr>
          <p:nvPr/>
        </p:nvSpPr>
        <p:spPr bwMode="auto">
          <a:xfrm>
            <a:off x="6716713" y="3008313"/>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1052" name="Rectangle 129"/>
          <p:cNvSpPr>
            <a:spLocks noChangeArrowheads="1"/>
          </p:cNvSpPr>
          <p:nvPr/>
        </p:nvSpPr>
        <p:spPr bwMode="auto">
          <a:xfrm>
            <a:off x="6183313" y="3008313"/>
            <a:ext cx="4572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41053" name="Rectangle 130"/>
          <p:cNvSpPr>
            <a:spLocks noChangeArrowheads="1"/>
          </p:cNvSpPr>
          <p:nvPr/>
        </p:nvSpPr>
        <p:spPr bwMode="auto">
          <a:xfrm>
            <a:off x="5726113" y="3008313"/>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41054" name="Rectangle 131"/>
          <p:cNvSpPr>
            <a:spLocks noChangeArrowheads="1"/>
          </p:cNvSpPr>
          <p:nvPr/>
        </p:nvSpPr>
        <p:spPr bwMode="auto">
          <a:xfrm>
            <a:off x="5192713" y="3008313"/>
            <a:ext cx="4222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41055" name="Rectangle 132"/>
          <p:cNvSpPr>
            <a:spLocks noChangeArrowheads="1"/>
          </p:cNvSpPr>
          <p:nvPr/>
        </p:nvSpPr>
        <p:spPr bwMode="auto">
          <a:xfrm>
            <a:off x="3379788" y="2124075"/>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1056" name="Rectangle 133"/>
          <p:cNvSpPr>
            <a:spLocks noChangeArrowheads="1"/>
          </p:cNvSpPr>
          <p:nvPr/>
        </p:nvSpPr>
        <p:spPr bwMode="auto">
          <a:xfrm>
            <a:off x="3379788" y="2941638"/>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1057" name="Rectangle 134"/>
          <p:cNvSpPr>
            <a:spLocks noChangeArrowheads="1"/>
          </p:cNvSpPr>
          <p:nvPr/>
        </p:nvSpPr>
        <p:spPr bwMode="auto">
          <a:xfrm>
            <a:off x="2089150" y="1938338"/>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dirty="0" err="1">
                <a:latin typeface="+mn-lt"/>
              </a:rPr>
              <a:t>nPC_sel</a:t>
            </a:r>
            <a:r>
              <a:rPr lang="en-US" sz="2000" u="sng" dirty="0">
                <a:latin typeface="+mn-lt"/>
              </a:rPr>
              <a:t>=+4</a:t>
            </a:r>
          </a:p>
        </p:txBody>
      </p:sp>
      <p:sp>
        <p:nvSpPr>
          <p:cNvPr id="73829" name="Rectangle 135"/>
          <p:cNvSpPr>
            <a:spLocks noChangeArrowheads="1"/>
          </p:cNvSpPr>
          <p:nvPr/>
        </p:nvSpPr>
        <p:spPr bwMode="auto">
          <a:xfrm>
            <a:off x="3927475" y="2017713"/>
            <a:ext cx="1101725" cy="1000125"/>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41059" name="Rectangle 136"/>
          <p:cNvSpPr>
            <a:spLocks noChangeArrowheads="1"/>
          </p:cNvSpPr>
          <p:nvPr/>
        </p:nvSpPr>
        <p:spPr bwMode="auto">
          <a:xfrm>
            <a:off x="4135438" y="198755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dirty="0" err="1">
                <a:latin typeface="+mn-lt"/>
              </a:rPr>
              <a:t>instr</a:t>
            </a:r>
            <a:endParaRPr lang="en-US" sz="2000" b="1" dirty="0">
              <a:latin typeface="+mn-lt"/>
            </a:endParaRPr>
          </a:p>
          <a:p>
            <a:pPr algn="ctr">
              <a:defRPr/>
            </a:pPr>
            <a:r>
              <a:rPr lang="en-US" sz="2000" b="1" dirty="0">
                <a:latin typeface="+mn-lt"/>
              </a:rPr>
              <a:t>fetch</a:t>
            </a:r>
          </a:p>
          <a:p>
            <a:pPr algn="ctr">
              <a:defRPr/>
            </a:pPr>
            <a:r>
              <a:rPr lang="en-US" sz="2000" b="1" dirty="0">
                <a:latin typeface="+mn-lt"/>
              </a:rPr>
              <a:t>unit</a:t>
            </a:r>
          </a:p>
        </p:txBody>
      </p:sp>
      <p:sp>
        <p:nvSpPr>
          <p:cNvPr id="41060" name="Line 137"/>
          <p:cNvSpPr>
            <a:spLocks noChangeShapeType="1"/>
          </p:cNvSpPr>
          <p:nvPr/>
        </p:nvSpPr>
        <p:spPr bwMode="auto">
          <a:xfrm>
            <a:off x="3530600" y="2182813"/>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61" name="Line 138"/>
          <p:cNvSpPr>
            <a:spLocks noChangeShapeType="1"/>
          </p:cNvSpPr>
          <p:nvPr/>
        </p:nvSpPr>
        <p:spPr bwMode="auto">
          <a:xfrm>
            <a:off x="3530600" y="2182813"/>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62" name="Rectangle 139"/>
          <p:cNvSpPr>
            <a:spLocks noChangeArrowheads="1"/>
          </p:cNvSpPr>
          <p:nvPr/>
        </p:nvSpPr>
        <p:spPr bwMode="auto">
          <a:xfrm>
            <a:off x="3192463" y="248761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1063" name="Line 140"/>
          <p:cNvSpPr>
            <a:spLocks noChangeShapeType="1"/>
          </p:cNvSpPr>
          <p:nvPr/>
        </p:nvSpPr>
        <p:spPr bwMode="auto">
          <a:xfrm flipH="1">
            <a:off x="3683000" y="2716213"/>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64" name="Line 141"/>
          <p:cNvSpPr>
            <a:spLocks noChangeShapeType="1"/>
          </p:cNvSpPr>
          <p:nvPr/>
        </p:nvSpPr>
        <p:spPr bwMode="auto">
          <a:xfrm>
            <a:off x="3911600" y="2640013"/>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65" name="Line 142"/>
          <p:cNvSpPr>
            <a:spLocks noChangeShapeType="1"/>
          </p:cNvSpPr>
          <p:nvPr/>
        </p:nvSpPr>
        <p:spPr bwMode="auto">
          <a:xfrm flipH="1">
            <a:off x="3911600" y="2716213"/>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1066" name="Freeform 143"/>
          <p:cNvSpPr>
            <a:spLocks/>
          </p:cNvSpPr>
          <p:nvPr/>
        </p:nvSpPr>
        <p:spPr bwMode="auto">
          <a:xfrm>
            <a:off x="4521200" y="3021013"/>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1067" name="Oval 144"/>
          <p:cNvSpPr>
            <a:spLocks noChangeArrowheads="1"/>
          </p:cNvSpPr>
          <p:nvPr/>
        </p:nvSpPr>
        <p:spPr bwMode="auto">
          <a:xfrm>
            <a:off x="1295400" y="2182813"/>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41068" name="Oval 145"/>
          <p:cNvSpPr>
            <a:spLocks noChangeArrowheads="1"/>
          </p:cNvSpPr>
          <p:nvPr/>
        </p:nvSpPr>
        <p:spPr bwMode="auto">
          <a:xfrm>
            <a:off x="2159000" y="6043613"/>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41069" name="Oval 146"/>
          <p:cNvSpPr>
            <a:spLocks noChangeArrowheads="1"/>
          </p:cNvSpPr>
          <p:nvPr/>
        </p:nvSpPr>
        <p:spPr bwMode="auto">
          <a:xfrm>
            <a:off x="3987800" y="5992813"/>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41070" name="Oval 147"/>
          <p:cNvSpPr>
            <a:spLocks noChangeArrowheads="1"/>
          </p:cNvSpPr>
          <p:nvPr/>
        </p:nvSpPr>
        <p:spPr bwMode="auto">
          <a:xfrm>
            <a:off x="5207000" y="3097213"/>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41071" name="Line 148"/>
          <p:cNvSpPr>
            <a:spLocks noChangeShapeType="1"/>
          </p:cNvSpPr>
          <p:nvPr/>
        </p:nvSpPr>
        <p:spPr bwMode="auto">
          <a:xfrm>
            <a:off x="2844800" y="2944813"/>
            <a:ext cx="0" cy="1524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2" name="Line 149"/>
          <p:cNvSpPr>
            <a:spLocks noChangeShapeType="1"/>
          </p:cNvSpPr>
          <p:nvPr/>
        </p:nvSpPr>
        <p:spPr bwMode="auto">
          <a:xfrm>
            <a:off x="2692400" y="3402013"/>
            <a:ext cx="0" cy="6096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3" name="Line 150"/>
          <p:cNvSpPr>
            <a:spLocks noChangeShapeType="1"/>
          </p:cNvSpPr>
          <p:nvPr/>
        </p:nvSpPr>
        <p:spPr bwMode="auto">
          <a:xfrm>
            <a:off x="3073400" y="3706813"/>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4" name="Line 151"/>
          <p:cNvSpPr>
            <a:spLocks noChangeShapeType="1"/>
          </p:cNvSpPr>
          <p:nvPr/>
        </p:nvSpPr>
        <p:spPr bwMode="auto">
          <a:xfrm>
            <a:off x="3683000" y="4316413"/>
            <a:ext cx="17526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5" name="Line 152"/>
          <p:cNvSpPr>
            <a:spLocks noChangeShapeType="1"/>
          </p:cNvSpPr>
          <p:nvPr/>
        </p:nvSpPr>
        <p:spPr bwMode="auto">
          <a:xfrm>
            <a:off x="3911600" y="5688013"/>
            <a:ext cx="685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6" name="Line 153"/>
          <p:cNvSpPr>
            <a:spLocks noChangeShapeType="1"/>
          </p:cNvSpPr>
          <p:nvPr/>
        </p:nvSpPr>
        <p:spPr bwMode="auto">
          <a:xfrm flipV="1">
            <a:off x="4597400" y="5002213"/>
            <a:ext cx="304800" cy="685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7" name="Line 154"/>
          <p:cNvSpPr>
            <a:spLocks noChangeShapeType="1"/>
          </p:cNvSpPr>
          <p:nvPr/>
        </p:nvSpPr>
        <p:spPr bwMode="auto">
          <a:xfrm>
            <a:off x="4902200" y="5002213"/>
            <a:ext cx="5334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8" name="Line 155"/>
          <p:cNvSpPr>
            <a:spLocks noChangeShapeType="1"/>
          </p:cNvSpPr>
          <p:nvPr/>
        </p:nvSpPr>
        <p:spPr bwMode="auto">
          <a:xfrm>
            <a:off x="5892800" y="4621213"/>
            <a:ext cx="16002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79" name="Line 156"/>
          <p:cNvSpPr>
            <a:spLocks noChangeShapeType="1"/>
          </p:cNvSpPr>
          <p:nvPr/>
        </p:nvSpPr>
        <p:spPr bwMode="auto">
          <a:xfrm>
            <a:off x="7493000" y="4621213"/>
            <a:ext cx="304800" cy="6096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80" name="Freeform 157"/>
          <p:cNvSpPr>
            <a:spLocks/>
          </p:cNvSpPr>
          <p:nvPr/>
        </p:nvSpPr>
        <p:spPr bwMode="auto">
          <a:xfrm>
            <a:off x="1701800" y="4468813"/>
            <a:ext cx="6248400" cy="2209800"/>
          </a:xfrm>
          <a:custGeom>
            <a:avLst/>
            <a:gdLst>
              <a:gd name="T0" fmla="*/ 2147483647 w 3936"/>
              <a:gd name="T1" fmla="*/ 2147483647 h 1392"/>
              <a:gd name="T2" fmla="*/ 2147483647 w 3936"/>
              <a:gd name="T3" fmla="*/ 2147483647 h 1392"/>
              <a:gd name="T4" fmla="*/ 2147483647 w 3936"/>
              <a:gd name="T5" fmla="*/ 2147483647 h 1392"/>
              <a:gd name="T6" fmla="*/ 0 w 3936"/>
              <a:gd name="T7" fmla="*/ 2147483647 h 1392"/>
              <a:gd name="T8" fmla="*/ 0 w 3936"/>
              <a:gd name="T9" fmla="*/ 0 h 1392"/>
              <a:gd name="T10" fmla="*/ 2147483647 w 3936"/>
              <a:gd name="T11" fmla="*/ 0 h 1392"/>
              <a:gd name="T12" fmla="*/ 0 60000 65536"/>
              <a:gd name="T13" fmla="*/ 0 60000 65536"/>
              <a:gd name="T14" fmla="*/ 0 60000 65536"/>
              <a:gd name="T15" fmla="*/ 0 60000 65536"/>
              <a:gd name="T16" fmla="*/ 0 60000 65536"/>
              <a:gd name="T17" fmla="*/ 0 60000 65536"/>
              <a:gd name="T18" fmla="*/ 0 w 3936"/>
              <a:gd name="T19" fmla="*/ 0 h 1392"/>
              <a:gd name="T20" fmla="*/ 3936 w 3936"/>
              <a:gd name="T21" fmla="*/ 1392 h 1392"/>
            </a:gdLst>
            <a:ahLst/>
            <a:cxnLst>
              <a:cxn ang="T12">
                <a:pos x="T0" y="T1"/>
              </a:cxn>
              <a:cxn ang="T13">
                <a:pos x="T2" y="T3"/>
              </a:cxn>
              <a:cxn ang="T14">
                <a:pos x="T4" y="T5"/>
              </a:cxn>
              <a:cxn ang="T15">
                <a:pos x="T6" y="T7"/>
              </a:cxn>
              <a:cxn ang="T16">
                <a:pos x="T8" y="T9"/>
              </a:cxn>
              <a:cxn ang="T17">
                <a:pos x="T10" y="T11"/>
              </a:cxn>
            </a:cxnLst>
            <a:rect l="T18" t="T19" r="T20" b="T21"/>
            <a:pathLst>
              <a:path w="3936" h="1392">
                <a:moveTo>
                  <a:pt x="3840" y="480"/>
                </a:moveTo>
                <a:lnTo>
                  <a:pt x="3936" y="480"/>
                </a:lnTo>
                <a:lnTo>
                  <a:pt x="3936" y="1392"/>
                </a:lnTo>
                <a:lnTo>
                  <a:pt x="0" y="1392"/>
                </a:lnTo>
                <a:lnTo>
                  <a:pt x="0" y="0"/>
                </a:lnTo>
                <a:lnTo>
                  <a:pt x="288"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1081" name="Line 158"/>
          <p:cNvSpPr>
            <a:spLocks noChangeShapeType="1"/>
          </p:cNvSpPr>
          <p:nvPr/>
        </p:nvSpPr>
        <p:spPr bwMode="auto">
          <a:xfrm>
            <a:off x="2844800" y="5688013"/>
            <a:ext cx="685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Tree>
    <p:extLst>
      <p:ext uri="{BB962C8B-B14F-4D97-AF65-F5344CB8AC3E}">
        <p14:creationId xmlns:p14="http://schemas.microsoft.com/office/powerpoint/2010/main" val="25051730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800100" y="0"/>
            <a:ext cx="7939088" cy="703263"/>
          </a:xfrm>
        </p:spPr>
        <p:txBody>
          <a:bodyPr>
            <a:normAutofit/>
          </a:bodyPr>
          <a:lstStyle/>
          <a:p>
            <a:r>
              <a:rPr lang="en-US" sz="4000" dirty="0" smtClean="0"/>
              <a:t>Single Cycle </a:t>
            </a:r>
            <a:r>
              <a:rPr lang="en-US" sz="4000" dirty="0" err="1" smtClean="0"/>
              <a:t>Datapath</a:t>
            </a:r>
            <a:r>
              <a:rPr lang="en-US" sz="4000" dirty="0" smtClean="0"/>
              <a:t> during </a:t>
            </a:r>
            <a:r>
              <a:rPr lang="en-US" sz="4000" dirty="0" smtClean="0">
                <a:latin typeface="Courier New"/>
                <a:cs typeface="Courier New"/>
              </a:rPr>
              <a:t>Load</a:t>
            </a:r>
          </a:p>
        </p:txBody>
      </p:sp>
      <p:sp>
        <p:nvSpPr>
          <p:cNvPr id="75779" name="Rectangle 3"/>
          <p:cNvSpPr>
            <a:spLocks noGrp="1" noChangeArrowheads="1"/>
          </p:cNvSpPr>
          <p:nvPr>
            <p:ph type="body" idx="1"/>
          </p:nvPr>
        </p:nvSpPr>
        <p:spPr>
          <a:xfrm>
            <a:off x="419100" y="1363663"/>
            <a:ext cx="8420100" cy="371475"/>
          </a:xfrm>
        </p:spPr>
        <p:txBody>
          <a:bodyPr>
            <a:normAutofit fontScale="77500" lnSpcReduction="20000"/>
          </a:bodyPr>
          <a:lstStyle/>
          <a:p>
            <a:r>
              <a:rPr lang="en-US" sz="2800"/>
              <a:t>R[rt]  =  Data Memory {R[rs] + SignExt[imm16]}</a:t>
            </a:r>
          </a:p>
        </p:txBody>
      </p:sp>
      <p:grpSp>
        <p:nvGrpSpPr>
          <p:cNvPr id="2" name="Group 4"/>
          <p:cNvGrpSpPr>
            <a:grpSpLocks/>
          </p:cNvGrpSpPr>
          <p:nvPr/>
        </p:nvGrpSpPr>
        <p:grpSpPr bwMode="auto">
          <a:xfrm>
            <a:off x="1743075" y="749300"/>
            <a:ext cx="5954713" cy="641350"/>
            <a:chOff x="1098" y="380"/>
            <a:chExt cx="3751" cy="404"/>
          </a:xfrm>
        </p:grpSpPr>
        <p:sp>
          <p:nvSpPr>
            <p:cNvPr id="43138"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43153"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54"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43151"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52"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43149"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50"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43142"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43"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43144"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3145"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3146"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43147"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43148"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43013" name="Rectangle 22"/>
          <p:cNvSpPr>
            <a:spLocks noChangeArrowheads="1"/>
          </p:cNvSpPr>
          <p:nvPr/>
        </p:nvSpPr>
        <p:spPr bwMode="auto">
          <a:xfrm>
            <a:off x="586740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14" name="Rectangle 23"/>
          <p:cNvSpPr>
            <a:spLocks noChangeArrowheads="1"/>
          </p:cNvSpPr>
          <p:nvPr/>
        </p:nvSpPr>
        <p:spPr bwMode="auto">
          <a:xfrm>
            <a:off x="525780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43015" name="Rectangle 24"/>
          <p:cNvSpPr>
            <a:spLocks noChangeArrowheads="1"/>
          </p:cNvSpPr>
          <p:nvPr/>
        </p:nvSpPr>
        <p:spPr bwMode="auto">
          <a:xfrm>
            <a:off x="198120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3016" name="Rectangle 25"/>
          <p:cNvSpPr>
            <a:spLocks noChangeArrowheads="1"/>
          </p:cNvSpPr>
          <p:nvPr/>
        </p:nvSpPr>
        <p:spPr bwMode="auto">
          <a:xfrm>
            <a:off x="143668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43017" name="Rectangle 26"/>
          <p:cNvSpPr>
            <a:spLocks noChangeArrowheads="1"/>
          </p:cNvSpPr>
          <p:nvPr/>
        </p:nvSpPr>
        <p:spPr bwMode="auto">
          <a:xfrm>
            <a:off x="1371600" y="3386138"/>
            <a:ext cx="10033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43018" name="Line 27"/>
          <p:cNvSpPr>
            <a:spLocks noChangeShapeType="1"/>
          </p:cNvSpPr>
          <p:nvPr/>
        </p:nvSpPr>
        <p:spPr bwMode="auto">
          <a:xfrm flipH="1">
            <a:off x="174625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19" name="Rectangle 28"/>
          <p:cNvSpPr>
            <a:spLocks noChangeArrowheads="1"/>
          </p:cNvSpPr>
          <p:nvPr/>
        </p:nvSpPr>
        <p:spPr bwMode="auto">
          <a:xfrm>
            <a:off x="159861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20" name="Line 29"/>
          <p:cNvSpPr>
            <a:spLocks noChangeShapeType="1"/>
          </p:cNvSpPr>
          <p:nvPr/>
        </p:nvSpPr>
        <p:spPr bwMode="auto">
          <a:xfrm flipH="1">
            <a:off x="457200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21" name="Rectangle 30"/>
          <p:cNvSpPr>
            <a:spLocks noChangeArrowheads="1"/>
          </p:cNvSpPr>
          <p:nvPr/>
        </p:nvSpPr>
        <p:spPr bwMode="auto">
          <a:xfrm>
            <a:off x="441960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22" name="Rectangle 31"/>
          <p:cNvSpPr>
            <a:spLocks noChangeArrowheads="1"/>
          </p:cNvSpPr>
          <p:nvPr/>
        </p:nvSpPr>
        <p:spPr bwMode="auto">
          <a:xfrm>
            <a:off x="362585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43023" name="Line 32"/>
          <p:cNvSpPr>
            <a:spLocks noChangeShapeType="1"/>
          </p:cNvSpPr>
          <p:nvPr/>
        </p:nvSpPr>
        <p:spPr bwMode="auto">
          <a:xfrm flipV="1">
            <a:off x="388620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24" name="Rectangle 33"/>
          <p:cNvSpPr>
            <a:spLocks noChangeArrowheads="1"/>
          </p:cNvSpPr>
          <p:nvPr/>
        </p:nvSpPr>
        <p:spPr bwMode="auto">
          <a:xfrm>
            <a:off x="373062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25" name="Rectangle 34"/>
          <p:cNvSpPr>
            <a:spLocks noChangeArrowheads="1"/>
          </p:cNvSpPr>
          <p:nvPr/>
        </p:nvSpPr>
        <p:spPr bwMode="auto">
          <a:xfrm>
            <a:off x="365760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43026" name="Line 35"/>
          <p:cNvSpPr>
            <a:spLocks noChangeShapeType="1"/>
          </p:cNvSpPr>
          <p:nvPr/>
        </p:nvSpPr>
        <p:spPr bwMode="auto">
          <a:xfrm flipV="1">
            <a:off x="32766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27" name="Line 36"/>
          <p:cNvSpPr>
            <a:spLocks noChangeShapeType="1"/>
          </p:cNvSpPr>
          <p:nvPr/>
        </p:nvSpPr>
        <p:spPr bwMode="auto">
          <a:xfrm flipV="1">
            <a:off x="2527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28" name="Rectangle 37"/>
          <p:cNvSpPr>
            <a:spLocks noChangeArrowheads="1"/>
          </p:cNvSpPr>
          <p:nvPr/>
        </p:nvSpPr>
        <p:spPr bwMode="auto">
          <a:xfrm>
            <a:off x="2384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3029" name="Line 38"/>
          <p:cNvSpPr>
            <a:spLocks noChangeShapeType="1"/>
          </p:cNvSpPr>
          <p:nvPr/>
        </p:nvSpPr>
        <p:spPr bwMode="auto">
          <a:xfrm flipV="1">
            <a:off x="2908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30" name="Rectangle 39"/>
          <p:cNvSpPr>
            <a:spLocks noChangeArrowheads="1"/>
          </p:cNvSpPr>
          <p:nvPr/>
        </p:nvSpPr>
        <p:spPr bwMode="auto">
          <a:xfrm>
            <a:off x="274320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3031" name="Rectangle 40"/>
          <p:cNvSpPr>
            <a:spLocks noChangeArrowheads="1"/>
          </p:cNvSpPr>
          <p:nvPr/>
        </p:nvSpPr>
        <p:spPr bwMode="auto">
          <a:xfrm>
            <a:off x="232251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43032" name="Rectangle 41"/>
          <p:cNvSpPr>
            <a:spLocks noChangeArrowheads="1"/>
          </p:cNvSpPr>
          <p:nvPr/>
        </p:nvSpPr>
        <p:spPr bwMode="auto">
          <a:xfrm>
            <a:off x="277971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43033" name="Rectangle 42"/>
          <p:cNvSpPr>
            <a:spLocks noChangeArrowheads="1"/>
          </p:cNvSpPr>
          <p:nvPr/>
        </p:nvSpPr>
        <p:spPr bwMode="auto">
          <a:xfrm>
            <a:off x="316071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43034" name="Rectangle 43"/>
          <p:cNvSpPr>
            <a:spLocks noChangeArrowheads="1"/>
          </p:cNvSpPr>
          <p:nvPr/>
        </p:nvSpPr>
        <p:spPr bwMode="auto">
          <a:xfrm>
            <a:off x="232251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43035" name="Rectangle 44"/>
          <p:cNvSpPr>
            <a:spLocks noChangeArrowheads="1"/>
          </p:cNvSpPr>
          <p:nvPr/>
        </p:nvSpPr>
        <p:spPr bwMode="auto">
          <a:xfrm>
            <a:off x="274320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43036" name="Rectangle 45"/>
          <p:cNvSpPr>
            <a:spLocks noChangeArrowheads="1"/>
          </p:cNvSpPr>
          <p:nvPr/>
        </p:nvSpPr>
        <p:spPr bwMode="auto">
          <a:xfrm>
            <a:off x="257492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43037" name="Rectangle 46"/>
          <p:cNvSpPr>
            <a:spLocks noChangeArrowheads="1"/>
          </p:cNvSpPr>
          <p:nvPr/>
        </p:nvSpPr>
        <p:spPr bwMode="auto">
          <a:xfrm>
            <a:off x="312420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43038" name="Rectangle 47"/>
          <p:cNvSpPr>
            <a:spLocks noChangeArrowheads="1"/>
          </p:cNvSpPr>
          <p:nvPr/>
        </p:nvSpPr>
        <p:spPr bwMode="auto">
          <a:xfrm>
            <a:off x="214312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43039" name="Rectangle 48"/>
          <p:cNvSpPr>
            <a:spLocks noChangeArrowheads="1"/>
          </p:cNvSpPr>
          <p:nvPr/>
        </p:nvSpPr>
        <p:spPr bwMode="auto">
          <a:xfrm>
            <a:off x="1419225" y="2319338"/>
            <a:ext cx="10350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grpSp>
        <p:nvGrpSpPr>
          <p:cNvPr id="6" name="Group 49"/>
          <p:cNvGrpSpPr>
            <a:grpSpLocks/>
          </p:cNvGrpSpPr>
          <p:nvPr/>
        </p:nvGrpSpPr>
        <p:grpSpPr bwMode="auto">
          <a:xfrm>
            <a:off x="3454400" y="5232400"/>
            <a:ext cx="376238" cy="1082675"/>
            <a:chOff x="2848" y="3083"/>
            <a:chExt cx="237" cy="682"/>
          </a:xfrm>
        </p:grpSpPr>
        <p:sp>
          <p:nvSpPr>
            <p:cNvPr id="43136"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37" name="Rectangle 51"/>
            <p:cNvSpPr>
              <a:spLocks noChangeArrowheads="1"/>
            </p:cNvSpPr>
            <p:nvPr/>
          </p:nvSpPr>
          <p:spPr bwMode="auto">
            <a:xfrm rot="5400000">
              <a:off x="2625" y="3314"/>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43041" name="Rectangle 52"/>
          <p:cNvSpPr>
            <a:spLocks noChangeArrowheads="1"/>
          </p:cNvSpPr>
          <p:nvPr/>
        </p:nvSpPr>
        <p:spPr bwMode="auto">
          <a:xfrm>
            <a:off x="3962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42" name="Line 53"/>
          <p:cNvSpPr>
            <a:spLocks noChangeShapeType="1"/>
          </p:cNvSpPr>
          <p:nvPr/>
        </p:nvSpPr>
        <p:spPr bwMode="auto">
          <a:xfrm flipH="1">
            <a:off x="411480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43" name="Line 54"/>
          <p:cNvSpPr>
            <a:spLocks noChangeShapeType="1"/>
          </p:cNvSpPr>
          <p:nvPr/>
        </p:nvSpPr>
        <p:spPr bwMode="auto">
          <a:xfrm flipH="1">
            <a:off x="303530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44" name="Rectangle 55"/>
          <p:cNvSpPr>
            <a:spLocks noChangeArrowheads="1"/>
          </p:cNvSpPr>
          <p:nvPr/>
        </p:nvSpPr>
        <p:spPr bwMode="auto">
          <a:xfrm>
            <a:off x="2819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3045" name="Rectangle 56"/>
          <p:cNvSpPr>
            <a:spLocks noChangeArrowheads="1"/>
          </p:cNvSpPr>
          <p:nvPr/>
        </p:nvSpPr>
        <p:spPr bwMode="auto">
          <a:xfrm>
            <a:off x="190500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3046" name="Rectangle 57"/>
          <p:cNvSpPr>
            <a:spLocks noChangeArrowheads="1"/>
          </p:cNvSpPr>
          <p:nvPr/>
        </p:nvSpPr>
        <p:spPr bwMode="auto">
          <a:xfrm>
            <a:off x="4038600" y="6129338"/>
            <a:ext cx="1038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43047" name="Rectangle 58"/>
          <p:cNvSpPr>
            <a:spLocks noChangeArrowheads="1"/>
          </p:cNvSpPr>
          <p:nvPr/>
        </p:nvSpPr>
        <p:spPr bwMode="auto">
          <a:xfrm>
            <a:off x="2514600" y="6205538"/>
            <a:ext cx="9382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43048" name="Line 59"/>
          <p:cNvSpPr>
            <a:spLocks noChangeShapeType="1"/>
          </p:cNvSpPr>
          <p:nvPr/>
        </p:nvSpPr>
        <p:spPr bwMode="auto">
          <a:xfrm flipV="1">
            <a:off x="754380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3049" name="Rectangle 60"/>
          <p:cNvSpPr>
            <a:spLocks noChangeArrowheads="1"/>
          </p:cNvSpPr>
          <p:nvPr/>
        </p:nvSpPr>
        <p:spPr bwMode="auto">
          <a:xfrm>
            <a:off x="6400800" y="3462338"/>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43050" name="Rectangle 61"/>
          <p:cNvSpPr>
            <a:spLocks noChangeArrowheads="1"/>
          </p:cNvSpPr>
          <p:nvPr/>
        </p:nvSpPr>
        <p:spPr bwMode="auto">
          <a:xfrm>
            <a:off x="522446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3051" name="Rectangle 62"/>
          <p:cNvSpPr>
            <a:spLocks noChangeArrowheads="1"/>
          </p:cNvSpPr>
          <p:nvPr/>
        </p:nvSpPr>
        <p:spPr bwMode="auto">
          <a:xfrm>
            <a:off x="495300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43052" name="Line 63"/>
          <p:cNvSpPr>
            <a:spLocks noChangeShapeType="1"/>
          </p:cNvSpPr>
          <p:nvPr/>
        </p:nvSpPr>
        <p:spPr bwMode="auto">
          <a:xfrm flipH="1">
            <a:off x="508635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53" name="Rectangle 64"/>
          <p:cNvSpPr>
            <a:spLocks noChangeArrowheads="1"/>
          </p:cNvSpPr>
          <p:nvPr/>
        </p:nvSpPr>
        <p:spPr bwMode="auto">
          <a:xfrm>
            <a:off x="511651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3054" name="Line 65"/>
          <p:cNvSpPr>
            <a:spLocks noChangeShapeType="1"/>
          </p:cNvSpPr>
          <p:nvPr/>
        </p:nvSpPr>
        <p:spPr bwMode="auto">
          <a:xfrm flipV="1">
            <a:off x="623570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3055" name="Rectangle 66"/>
          <p:cNvSpPr>
            <a:spLocks noChangeArrowheads="1"/>
          </p:cNvSpPr>
          <p:nvPr/>
        </p:nvSpPr>
        <p:spPr bwMode="auto">
          <a:xfrm>
            <a:off x="5943600" y="3843338"/>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sp>
        <p:nvSpPr>
          <p:cNvPr id="43056" name="Rectangle 67"/>
          <p:cNvSpPr>
            <a:spLocks noChangeArrowheads="1"/>
          </p:cNvSpPr>
          <p:nvPr/>
        </p:nvSpPr>
        <p:spPr bwMode="auto">
          <a:xfrm>
            <a:off x="449580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133600" y="3052763"/>
            <a:ext cx="838200" cy="336550"/>
            <a:chOff x="2640" y="1422"/>
            <a:chExt cx="528" cy="212"/>
          </a:xfrm>
        </p:grpSpPr>
        <p:sp>
          <p:nvSpPr>
            <p:cNvPr id="43133"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3134"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3135"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3058" name="Rectangle 72"/>
          <p:cNvSpPr>
            <a:spLocks noChangeArrowheads="1"/>
          </p:cNvSpPr>
          <p:nvPr/>
        </p:nvSpPr>
        <p:spPr bwMode="auto">
          <a:xfrm>
            <a:off x="213360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441825" y="4605338"/>
            <a:ext cx="358775" cy="1219200"/>
            <a:chOff x="3518" y="2640"/>
            <a:chExt cx="226" cy="768"/>
          </a:xfrm>
        </p:grpSpPr>
        <p:sp>
          <p:nvSpPr>
            <p:cNvPr id="43130"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3131"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3132"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305425" y="3995738"/>
            <a:ext cx="485775" cy="1143000"/>
            <a:chOff x="4009" y="2304"/>
            <a:chExt cx="306" cy="720"/>
          </a:xfrm>
        </p:grpSpPr>
        <p:sp>
          <p:nvSpPr>
            <p:cNvPr id="43127"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43128" name="Rectangle 79"/>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43129"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337425" y="4376738"/>
            <a:ext cx="358775" cy="1600200"/>
            <a:chOff x="5294" y="2544"/>
            <a:chExt cx="226" cy="1008"/>
          </a:xfrm>
        </p:grpSpPr>
        <p:sp>
          <p:nvSpPr>
            <p:cNvPr id="43124"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3125"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3126"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5915025" y="5186363"/>
            <a:ext cx="1146175" cy="1181100"/>
            <a:chOff x="4398" y="3054"/>
            <a:chExt cx="722" cy="744"/>
          </a:xfrm>
        </p:grpSpPr>
        <p:sp>
          <p:nvSpPr>
            <p:cNvPr id="43118"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19"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43120"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43121"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43122"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123"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3063" name="Line 92"/>
          <p:cNvSpPr>
            <a:spLocks noChangeShapeType="1"/>
          </p:cNvSpPr>
          <p:nvPr/>
        </p:nvSpPr>
        <p:spPr bwMode="auto">
          <a:xfrm>
            <a:off x="2362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64" name="Line 93"/>
          <p:cNvSpPr>
            <a:spLocks noChangeShapeType="1"/>
          </p:cNvSpPr>
          <p:nvPr/>
        </p:nvSpPr>
        <p:spPr bwMode="auto">
          <a:xfrm>
            <a:off x="2743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65" name="Freeform 94"/>
          <p:cNvSpPr>
            <a:spLocks/>
          </p:cNvSpPr>
          <p:nvPr/>
        </p:nvSpPr>
        <p:spPr bwMode="auto">
          <a:xfrm>
            <a:off x="182880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66" name="Line 95"/>
          <p:cNvSpPr>
            <a:spLocks noChangeShapeType="1"/>
          </p:cNvSpPr>
          <p:nvPr/>
        </p:nvSpPr>
        <p:spPr bwMode="auto">
          <a:xfrm>
            <a:off x="228600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67" name="Line 96"/>
          <p:cNvSpPr>
            <a:spLocks noChangeShapeType="1"/>
          </p:cNvSpPr>
          <p:nvPr/>
        </p:nvSpPr>
        <p:spPr bwMode="auto">
          <a:xfrm>
            <a:off x="259080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68" name="Line 97"/>
          <p:cNvSpPr>
            <a:spLocks noChangeShapeType="1"/>
          </p:cNvSpPr>
          <p:nvPr/>
        </p:nvSpPr>
        <p:spPr bwMode="auto">
          <a:xfrm>
            <a:off x="2971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69" name="Line 98"/>
          <p:cNvSpPr>
            <a:spLocks noChangeShapeType="1"/>
          </p:cNvSpPr>
          <p:nvPr/>
        </p:nvSpPr>
        <p:spPr bwMode="auto">
          <a:xfrm>
            <a:off x="3352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70" name="Rectangle 99"/>
          <p:cNvSpPr>
            <a:spLocks noChangeArrowheads="1"/>
          </p:cNvSpPr>
          <p:nvPr/>
        </p:nvSpPr>
        <p:spPr bwMode="auto">
          <a:xfrm>
            <a:off x="3146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3071" name="Line 100"/>
          <p:cNvSpPr>
            <a:spLocks noChangeShapeType="1"/>
          </p:cNvSpPr>
          <p:nvPr/>
        </p:nvSpPr>
        <p:spPr bwMode="auto">
          <a:xfrm>
            <a:off x="358140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2" name="Line 101"/>
          <p:cNvSpPr>
            <a:spLocks noChangeShapeType="1"/>
          </p:cNvSpPr>
          <p:nvPr/>
        </p:nvSpPr>
        <p:spPr bwMode="auto">
          <a:xfrm>
            <a:off x="563880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3" name="Line 102"/>
          <p:cNvSpPr>
            <a:spLocks noChangeShapeType="1"/>
          </p:cNvSpPr>
          <p:nvPr/>
        </p:nvSpPr>
        <p:spPr bwMode="auto">
          <a:xfrm>
            <a:off x="358140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4" name="Line 103"/>
          <p:cNvSpPr>
            <a:spLocks noChangeShapeType="1"/>
          </p:cNvSpPr>
          <p:nvPr/>
        </p:nvSpPr>
        <p:spPr bwMode="auto">
          <a:xfrm>
            <a:off x="480060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5" name="Freeform 104"/>
          <p:cNvSpPr>
            <a:spLocks/>
          </p:cNvSpPr>
          <p:nvPr/>
        </p:nvSpPr>
        <p:spPr bwMode="auto">
          <a:xfrm>
            <a:off x="411480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6" name="Line 105"/>
          <p:cNvSpPr>
            <a:spLocks noChangeShapeType="1"/>
          </p:cNvSpPr>
          <p:nvPr/>
        </p:nvSpPr>
        <p:spPr bwMode="auto">
          <a:xfrm>
            <a:off x="38100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7" name="Line 106"/>
          <p:cNvSpPr>
            <a:spLocks noChangeShapeType="1"/>
          </p:cNvSpPr>
          <p:nvPr/>
        </p:nvSpPr>
        <p:spPr bwMode="auto">
          <a:xfrm>
            <a:off x="27432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78" name="Line 107"/>
          <p:cNvSpPr>
            <a:spLocks noChangeShapeType="1"/>
          </p:cNvSpPr>
          <p:nvPr/>
        </p:nvSpPr>
        <p:spPr bwMode="auto">
          <a:xfrm flipH="1">
            <a:off x="23622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79" name="Line 108"/>
          <p:cNvSpPr>
            <a:spLocks noChangeShapeType="1"/>
          </p:cNvSpPr>
          <p:nvPr/>
        </p:nvSpPr>
        <p:spPr bwMode="auto">
          <a:xfrm>
            <a:off x="24384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80" name="Line 109"/>
          <p:cNvSpPr>
            <a:spLocks noChangeShapeType="1"/>
          </p:cNvSpPr>
          <p:nvPr/>
        </p:nvSpPr>
        <p:spPr bwMode="auto">
          <a:xfrm>
            <a:off x="243840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81" name="Line 110"/>
          <p:cNvSpPr>
            <a:spLocks noChangeShapeType="1"/>
          </p:cNvSpPr>
          <p:nvPr/>
        </p:nvSpPr>
        <p:spPr bwMode="auto">
          <a:xfrm flipV="1">
            <a:off x="365760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2" name="Line 111"/>
          <p:cNvSpPr>
            <a:spLocks noChangeShapeType="1"/>
          </p:cNvSpPr>
          <p:nvPr/>
        </p:nvSpPr>
        <p:spPr bwMode="auto">
          <a:xfrm flipV="1">
            <a:off x="464820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3" name="Line 112"/>
          <p:cNvSpPr>
            <a:spLocks noChangeShapeType="1"/>
          </p:cNvSpPr>
          <p:nvPr/>
        </p:nvSpPr>
        <p:spPr bwMode="auto">
          <a:xfrm flipH="1">
            <a:off x="571500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84" name="Line 113"/>
          <p:cNvSpPr>
            <a:spLocks noChangeShapeType="1"/>
          </p:cNvSpPr>
          <p:nvPr/>
        </p:nvSpPr>
        <p:spPr bwMode="auto">
          <a:xfrm>
            <a:off x="579120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5" name="Line 114"/>
          <p:cNvSpPr>
            <a:spLocks noChangeShapeType="1"/>
          </p:cNvSpPr>
          <p:nvPr/>
        </p:nvSpPr>
        <p:spPr bwMode="auto">
          <a:xfrm>
            <a:off x="678180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6" name="Line 115"/>
          <p:cNvSpPr>
            <a:spLocks noChangeShapeType="1"/>
          </p:cNvSpPr>
          <p:nvPr/>
        </p:nvSpPr>
        <p:spPr bwMode="auto">
          <a:xfrm flipH="1">
            <a:off x="601980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087" name="Freeform 116"/>
          <p:cNvSpPr>
            <a:spLocks/>
          </p:cNvSpPr>
          <p:nvPr/>
        </p:nvSpPr>
        <p:spPr bwMode="auto">
          <a:xfrm>
            <a:off x="160020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8" name="Line 117"/>
          <p:cNvSpPr>
            <a:spLocks noChangeShapeType="1"/>
          </p:cNvSpPr>
          <p:nvPr/>
        </p:nvSpPr>
        <p:spPr bwMode="auto">
          <a:xfrm>
            <a:off x="708660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89" name="Line 118"/>
          <p:cNvSpPr>
            <a:spLocks noChangeShapeType="1"/>
          </p:cNvSpPr>
          <p:nvPr/>
        </p:nvSpPr>
        <p:spPr bwMode="auto">
          <a:xfrm>
            <a:off x="492125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43090" name="Rectangle 119"/>
          <p:cNvSpPr>
            <a:spLocks noChangeArrowheads="1"/>
          </p:cNvSpPr>
          <p:nvPr/>
        </p:nvSpPr>
        <p:spPr bwMode="auto">
          <a:xfrm>
            <a:off x="51816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43091" name="Line 120"/>
          <p:cNvSpPr>
            <a:spLocks noChangeShapeType="1"/>
          </p:cNvSpPr>
          <p:nvPr/>
        </p:nvSpPr>
        <p:spPr bwMode="auto">
          <a:xfrm>
            <a:off x="52578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92" name="Rectangle 121"/>
          <p:cNvSpPr>
            <a:spLocks noChangeArrowheads="1"/>
          </p:cNvSpPr>
          <p:nvPr/>
        </p:nvSpPr>
        <p:spPr bwMode="auto">
          <a:xfrm rot="5400000">
            <a:off x="48934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43093" name="Rectangle 122"/>
          <p:cNvSpPr>
            <a:spLocks noChangeArrowheads="1"/>
          </p:cNvSpPr>
          <p:nvPr/>
        </p:nvSpPr>
        <p:spPr bwMode="auto">
          <a:xfrm rot="5400000">
            <a:off x="54268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43094" name="Rectangle 123"/>
          <p:cNvSpPr>
            <a:spLocks noChangeArrowheads="1"/>
          </p:cNvSpPr>
          <p:nvPr/>
        </p:nvSpPr>
        <p:spPr bwMode="auto">
          <a:xfrm rot="5400000">
            <a:off x="59602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43095" name="Rectangle 124"/>
          <p:cNvSpPr>
            <a:spLocks noChangeArrowheads="1"/>
          </p:cNvSpPr>
          <p:nvPr/>
        </p:nvSpPr>
        <p:spPr bwMode="auto">
          <a:xfrm rot="5400000">
            <a:off x="6552406"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a:latin typeface="+mn-lt"/>
              </a:rPr>
              <a:t>&lt;0:15&gt;</a:t>
            </a:r>
          </a:p>
        </p:txBody>
      </p:sp>
      <p:sp>
        <p:nvSpPr>
          <p:cNvPr id="43096" name="Line 125"/>
          <p:cNvSpPr>
            <a:spLocks noChangeShapeType="1"/>
          </p:cNvSpPr>
          <p:nvPr/>
        </p:nvSpPr>
        <p:spPr bwMode="auto">
          <a:xfrm>
            <a:off x="57912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97" name="Line 126"/>
          <p:cNvSpPr>
            <a:spLocks noChangeShapeType="1"/>
          </p:cNvSpPr>
          <p:nvPr/>
        </p:nvSpPr>
        <p:spPr bwMode="auto">
          <a:xfrm>
            <a:off x="63246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98" name="Line 127"/>
          <p:cNvSpPr>
            <a:spLocks noChangeShapeType="1"/>
          </p:cNvSpPr>
          <p:nvPr/>
        </p:nvSpPr>
        <p:spPr bwMode="auto">
          <a:xfrm>
            <a:off x="68580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099" name="Rectangle 128"/>
          <p:cNvSpPr>
            <a:spLocks noChangeArrowheads="1"/>
          </p:cNvSpPr>
          <p:nvPr/>
        </p:nvSpPr>
        <p:spPr bwMode="auto">
          <a:xfrm>
            <a:off x="661511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3100" name="Rectangle 129"/>
          <p:cNvSpPr>
            <a:spLocks noChangeArrowheads="1"/>
          </p:cNvSpPr>
          <p:nvPr/>
        </p:nvSpPr>
        <p:spPr bwMode="auto">
          <a:xfrm>
            <a:off x="608171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43101" name="Rectangle 130"/>
          <p:cNvSpPr>
            <a:spLocks noChangeArrowheads="1"/>
          </p:cNvSpPr>
          <p:nvPr/>
        </p:nvSpPr>
        <p:spPr bwMode="auto">
          <a:xfrm>
            <a:off x="562451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43102" name="Rectangle 131"/>
          <p:cNvSpPr>
            <a:spLocks noChangeArrowheads="1"/>
          </p:cNvSpPr>
          <p:nvPr/>
        </p:nvSpPr>
        <p:spPr bwMode="auto">
          <a:xfrm>
            <a:off x="509111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43103" name="Rectangle 132"/>
          <p:cNvSpPr>
            <a:spLocks noChangeArrowheads="1"/>
          </p:cNvSpPr>
          <p:nvPr/>
        </p:nvSpPr>
        <p:spPr bwMode="auto">
          <a:xfrm>
            <a:off x="327818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3104" name="Rectangle 133"/>
          <p:cNvSpPr>
            <a:spLocks noChangeArrowheads="1"/>
          </p:cNvSpPr>
          <p:nvPr/>
        </p:nvSpPr>
        <p:spPr bwMode="auto">
          <a:xfrm>
            <a:off x="327818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3105" name="Rectangle 134"/>
          <p:cNvSpPr>
            <a:spLocks noChangeArrowheads="1"/>
          </p:cNvSpPr>
          <p:nvPr/>
        </p:nvSpPr>
        <p:spPr bwMode="auto">
          <a:xfrm>
            <a:off x="1987550" y="1938338"/>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43106" name="Rectangle 135"/>
          <p:cNvSpPr>
            <a:spLocks noChangeArrowheads="1"/>
          </p:cNvSpPr>
          <p:nvPr/>
        </p:nvSpPr>
        <p:spPr bwMode="auto">
          <a:xfrm>
            <a:off x="382587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3107" name="Rectangle 136"/>
          <p:cNvSpPr>
            <a:spLocks noChangeArrowheads="1"/>
          </p:cNvSpPr>
          <p:nvPr/>
        </p:nvSpPr>
        <p:spPr bwMode="auto">
          <a:xfrm>
            <a:off x="400208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43108" name="Line 137"/>
          <p:cNvSpPr>
            <a:spLocks noChangeShapeType="1"/>
          </p:cNvSpPr>
          <p:nvPr/>
        </p:nvSpPr>
        <p:spPr bwMode="auto">
          <a:xfrm>
            <a:off x="342900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109" name="Line 138"/>
          <p:cNvSpPr>
            <a:spLocks noChangeShapeType="1"/>
          </p:cNvSpPr>
          <p:nvPr/>
        </p:nvSpPr>
        <p:spPr bwMode="auto">
          <a:xfrm>
            <a:off x="342900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3110" name="Rectangle 139"/>
          <p:cNvSpPr>
            <a:spLocks noChangeArrowheads="1"/>
          </p:cNvSpPr>
          <p:nvPr/>
        </p:nvSpPr>
        <p:spPr bwMode="auto">
          <a:xfrm>
            <a:off x="309086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3111" name="Line 140"/>
          <p:cNvSpPr>
            <a:spLocks noChangeShapeType="1"/>
          </p:cNvSpPr>
          <p:nvPr/>
        </p:nvSpPr>
        <p:spPr bwMode="auto">
          <a:xfrm flipH="1">
            <a:off x="358140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112" name="Line 141"/>
          <p:cNvSpPr>
            <a:spLocks noChangeShapeType="1"/>
          </p:cNvSpPr>
          <p:nvPr/>
        </p:nvSpPr>
        <p:spPr bwMode="auto">
          <a:xfrm>
            <a:off x="381000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113" name="Line 142"/>
          <p:cNvSpPr>
            <a:spLocks noChangeShapeType="1"/>
          </p:cNvSpPr>
          <p:nvPr/>
        </p:nvSpPr>
        <p:spPr bwMode="auto">
          <a:xfrm flipH="1">
            <a:off x="381000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3114" name="Freeform 143"/>
          <p:cNvSpPr>
            <a:spLocks/>
          </p:cNvSpPr>
          <p:nvPr/>
        </p:nvSpPr>
        <p:spPr bwMode="auto">
          <a:xfrm>
            <a:off x="441960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44" name="Date Placeholder 143"/>
          <p:cNvSpPr>
            <a:spLocks noGrp="1"/>
          </p:cNvSpPr>
          <p:nvPr>
            <p:ph type="dt" sz="quarter" idx="10"/>
          </p:nvPr>
        </p:nvSpPr>
        <p:spPr/>
        <p:txBody>
          <a:bodyPr/>
          <a:lstStyle/>
          <a:p>
            <a:pPr>
              <a:defRPr/>
            </a:pPr>
            <a:fld id="{9A42CEBB-9A39-CC4C-A68B-71F2762D05C4}" type="datetime1">
              <a:rPr lang="en-US" smtClean="0"/>
              <a:pPr>
                <a:defRPr/>
              </a:pPr>
              <a:t>11/5/13</a:t>
            </a:fld>
            <a:endParaRPr lang="en-US"/>
          </a:p>
        </p:txBody>
      </p:sp>
      <p:sp>
        <p:nvSpPr>
          <p:cNvPr id="145" name="Slide Number Placeholder 144"/>
          <p:cNvSpPr>
            <a:spLocks noGrp="1"/>
          </p:cNvSpPr>
          <p:nvPr>
            <p:ph type="sldNum" sz="quarter" idx="12"/>
          </p:nvPr>
        </p:nvSpPr>
        <p:spPr/>
        <p:txBody>
          <a:bodyPr/>
          <a:lstStyle/>
          <a:p>
            <a:pPr>
              <a:defRPr/>
            </a:pPr>
            <a:fld id="{DF0251AA-9C73-BF4D-9703-D41C6EEDBCFA}" type="slidenum">
              <a:rPr lang="en-US" smtClean="0"/>
              <a:pPr>
                <a:defRPr/>
              </a:pPr>
              <a:t>34</a:t>
            </a:fld>
            <a:endParaRPr lang="en-US"/>
          </a:p>
        </p:txBody>
      </p:sp>
      <p:sp>
        <p:nvSpPr>
          <p:cNvPr id="146" name="Footer Placeholder 145"/>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8545128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8788" y="196850"/>
            <a:ext cx="8343900" cy="474663"/>
          </a:xfrm>
        </p:spPr>
        <p:txBody>
          <a:bodyPr>
            <a:normAutofit fontScale="90000"/>
          </a:bodyPr>
          <a:lstStyle/>
          <a:p>
            <a:r>
              <a:rPr lang="en-US" dirty="0" smtClean="0"/>
              <a:t>Single Cycle </a:t>
            </a:r>
            <a:r>
              <a:rPr lang="en-US" dirty="0" err="1" smtClean="0"/>
              <a:t>Datapath</a:t>
            </a:r>
            <a:r>
              <a:rPr lang="en-US" dirty="0" smtClean="0"/>
              <a:t> during </a:t>
            </a:r>
            <a:r>
              <a:rPr lang="en-US" dirty="0" smtClean="0">
                <a:latin typeface="Courier New"/>
                <a:cs typeface="Courier New"/>
              </a:rPr>
              <a:t>Load</a:t>
            </a:r>
          </a:p>
        </p:txBody>
      </p:sp>
      <p:sp>
        <p:nvSpPr>
          <p:cNvPr id="77827" name="Rectangle 3"/>
          <p:cNvSpPr>
            <a:spLocks noGrp="1" noChangeArrowheads="1"/>
          </p:cNvSpPr>
          <p:nvPr>
            <p:ph type="body" idx="1"/>
          </p:nvPr>
        </p:nvSpPr>
        <p:spPr>
          <a:xfrm>
            <a:off x="419100" y="1341438"/>
            <a:ext cx="8420100" cy="371475"/>
          </a:xfrm>
        </p:spPr>
        <p:txBody>
          <a:bodyPr>
            <a:normAutofit fontScale="77500" lnSpcReduction="20000"/>
          </a:bodyPr>
          <a:lstStyle/>
          <a:p>
            <a:r>
              <a:rPr lang="en-US" sz="2800"/>
              <a:t>R[rt]  =  Data Memory {R[rs] + SignExt[imm16]}</a:t>
            </a:r>
          </a:p>
        </p:txBody>
      </p:sp>
      <p:grpSp>
        <p:nvGrpSpPr>
          <p:cNvPr id="2" name="Group 4"/>
          <p:cNvGrpSpPr>
            <a:grpSpLocks/>
          </p:cNvGrpSpPr>
          <p:nvPr/>
        </p:nvGrpSpPr>
        <p:grpSpPr bwMode="auto">
          <a:xfrm>
            <a:off x="1743075" y="711200"/>
            <a:ext cx="5954713" cy="641350"/>
            <a:chOff x="1098" y="380"/>
            <a:chExt cx="3751" cy="404"/>
          </a:xfrm>
        </p:grpSpPr>
        <p:sp>
          <p:nvSpPr>
            <p:cNvPr id="45199"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45214"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215"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45212"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213"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45210"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211"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45203"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204"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45205"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5206"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5207"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45208"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45209"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45061" name="Rectangle 22"/>
          <p:cNvSpPr>
            <a:spLocks noChangeArrowheads="1"/>
          </p:cNvSpPr>
          <p:nvPr/>
        </p:nvSpPr>
        <p:spPr bwMode="auto">
          <a:xfrm>
            <a:off x="586740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062" name="Rectangle 23"/>
          <p:cNvSpPr>
            <a:spLocks noChangeArrowheads="1"/>
          </p:cNvSpPr>
          <p:nvPr/>
        </p:nvSpPr>
        <p:spPr bwMode="auto">
          <a:xfrm>
            <a:off x="525780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r>
              <a:rPr lang="en-US" u="sng">
                <a:latin typeface="+mn-lt"/>
              </a:rPr>
              <a:t>ADD</a:t>
            </a:r>
            <a:endParaRPr lang="en-US" sz="2000" u="sng">
              <a:latin typeface="+mn-lt"/>
            </a:endParaRPr>
          </a:p>
        </p:txBody>
      </p:sp>
      <p:sp>
        <p:nvSpPr>
          <p:cNvPr id="45063" name="Rectangle 24"/>
          <p:cNvSpPr>
            <a:spLocks noChangeArrowheads="1"/>
          </p:cNvSpPr>
          <p:nvPr/>
        </p:nvSpPr>
        <p:spPr bwMode="auto">
          <a:xfrm>
            <a:off x="198120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5064" name="Rectangle 25"/>
          <p:cNvSpPr>
            <a:spLocks noChangeArrowheads="1"/>
          </p:cNvSpPr>
          <p:nvPr/>
        </p:nvSpPr>
        <p:spPr bwMode="auto">
          <a:xfrm>
            <a:off x="143668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45065" name="Rectangle 26"/>
          <p:cNvSpPr>
            <a:spLocks noChangeArrowheads="1"/>
          </p:cNvSpPr>
          <p:nvPr/>
        </p:nvSpPr>
        <p:spPr bwMode="auto">
          <a:xfrm>
            <a:off x="1371600" y="3386138"/>
            <a:ext cx="11334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RegWr=1</a:t>
            </a:r>
          </a:p>
        </p:txBody>
      </p:sp>
      <p:sp>
        <p:nvSpPr>
          <p:cNvPr id="45066" name="Line 27"/>
          <p:cNvSpPr>
            <a:spLocks noChangeShapeType="1"/>
          </p:cNvSpPr>
          <p:nvPr/>
        </p:nvSpPr>
        <p:spPr bwMode="auto">
          <a:xfrm flipH="1">
            <a:off x="174625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67" name="Rectangle 28"/>
          <p:cNvSpPr>
            <a:spLocks noChangeArrowheads="1"/>
          </p:cNvSpPr>
          <p:nvPr/>
        </p:nvSpPr>
        <p:spPr bwMode="auto">
          <a:xfrm>
            <a:off x="159861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068" name="Line 29"/>
          <p:cNvSpPr>
            <a:spLocks noChangeShapeType="1"/>
          </p:cNvSpPr>
          <p:nvPr/>
        </p:nvSpPr>
        <p:spPr bwMode="auto">
          <a:xfrm flipH="1">
            <a:off x="457200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69" name="Rectangle 30"/>
          <p:cNvSpPr>
            <a:spLocks noChangeArrowheads="1"/>
          </p:cNvSpPr>
          <p:nvPr/>
        </p:nvSpPr>
        <p:spPr bwMode="auto">
          <a:xfrm>
            <a:off x="441960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070" name="Rectangle 31"/>
          <p:cNvSpPr>
            <a:spLocks noChangeArrowheads="1"/>
          </p:cNvSpPr>
          <p:nvPr/>
        </p:nvSpPr>
        <p:spPr bwMode="auto">
          <a:xfrm>
            <a:off x="362585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45071" name="Line 32"/>
          <p:cNvSpPr>
            <a:spLocks noChangeShapeType="1"/>
          </p:cNvSpPr>
          <p:nvPr/>
        </p:nvSpPr>
        <p:spPr bwMode="auto">
          <a:xfrm flipV="1">
            <a:off x="388620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72" name="Rectangle 33"/>
          <p:cNvSpPr>
            <a:spLocks noChangeArrowheads="1"/>
          </p:cNvSpPr>
          <p:nvPr/>
        </p:nvSpPr>
        <p:spPr bwMode="auto">
          <a:xfrm>
            <a:off x="373062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073" name="Rectangle 34"/>
          <p:cNvSpPr>
            <a:spLocks noChangeArrowheads="1"/>
          </p:cNvSpPr>
          <p:nvPr/>
        </p:nvSpPr>
        <p:spPr bwMode="auto">
          <a:xfrm>
            <a:off x="365760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45074" name="Line 35"/>
          <p:cNvSpPr>
            <a:spLocks noChangeShapeType="1"/>
          </p:cNvSpPr>
          <p:nvPr/>
        </p:nvSpPr>
        <p:spPr bwMode="auto">
          <a:xfrm flipV="1">
            <a:off x="32766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75" name="Line 36"/>
          <p:cNvSpPr>
            <a:spLocks noChangeShapeType="1"/>
          </p:cNvSpPr>
          <p:nvPr/>
        </p:nvSpPr>
        <p:spPr bwMode="auto">
          <a:xfrm flipV="1">
            <a:off x="2527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76" name="Rectangle 37"/>
          <p:cNvSpPr>
            <a:spLocks noChangeArrowheads="1"/>
          </p:cNvSpPr>
          <p:nvPr/>
        </p:nvSpPr>
        <p:spPr bwMode="auto">
          <a:xfrm>
            <a:off x="2384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5077" name="Line 38"/>
          <p:cNvSpPr>
            <a:spLocks noChangeShapeType="1"/>
          </p:cNvSpPr>
          <p:nvPr/>
        </p:nvSpPr>
        <p:spPr bwMode="auto">
          <a:xfrm flipV="1">
            <a:off x="2908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78" name="Rectangle 39"/>
          <p:cNvSpPr>
            <a:spLocks noChangeArrowheads="1"/>
          </p:cNvSpPr>
          <p:nvPr/>
        </p:nvSpPr>
        <p:spPr bwMode="auto">
          <a:xfrm>
            <a:off x="274320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5079" name="Rectangle 40"/>
          <p:cNvSpPr>
            <a:spLocks noChangeArrowheads="1"/>
          </p:cNvSpPr>
          <p:nvPr/>
        </p:nvSpPr>
        <p:spPr bwMode="auto">
          <a:xfrm>
            <a:off x="232251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45080" name="Rectangle 41"/>
          <p:cNvSpPr>
            <a:spLocks noChangeArrowheads="1"/>
          </p:cNvSpPr>
          <p:nvPr/>
        </p:nvSpPr>
        <p:spPr bwMode="auto">
          <a:xfrm>
            <a:off x="277971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45081" name="Rectangle 42"/>
          <p:cNvSpPr>
            <a:spLocks noChangeArrowheads="1"/>
          </p:cNvSpPr>
          <p:nvPr/>
        </p:nvSpPr>
        <p:spPr bwMode="auto">
          <a:xfrm>
            <a:off x="316071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45082" name="Rectangle 43"/>
          <p:cNvSpPr>
            <a:spLocks noChangeArrowheads="1"/>
          </p:cNvSpPr>
          <p:nvPr/>
        </p:nvSpPr>
        <p:spPr bwMode="auto">
          <a:xfrm>
            <a:off x="232251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45083" name="Rectangle 44"/>
          <p:cNvSpPr>
            <a:spLocks noChangeArrowheads="1"/>
          </p:cNvSpPr>
          <p:nvPr/>
        </p:nvSpPr>
        <p:spPr bwMode="auto">
          <a:xfrm>
            <a:off x="274320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45084" name="Rectangle 45"/>
          <p:cNvSpPr>
            <a:spLocks noChangeArrowheads="1"/>
          </p:cNvSpPr>
          <p:nvPr/>
        </p:nvSpPr>
        <p:spPr bwMode="auto">
          <a:xfrm>
            <a:off x="257492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45085" name="Rectangle 46"/>
          <p:cNvSpPr>
            <a:spLocks noChangeArrowheads="1"/>
          </p:cNvSpPr>
          <p:nvPr/>
        </p:nvSpPr>
        <p:spPr bwMode="auto">
          <a:xfrm>
            <a:off x="312420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45086" name="Rectangle 47"/>
          <p:cNvSpPr>
            <a:spLocks noChangeArrowheads="1"/>
          </p:cNvSpPr>
          <p:nvPr/>
        </p:nvSpPr>
        <p:spPr bwMode="auto">
          <a:xfrm>
            <a:off x="214312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45087" name="Rectangle 48"/>
          <p:cNvSpPr>
            <a:spLocks noChangeArrowheads="1"/>
          </p:cNvSpPr>
          <p:nvPr/>
        </p:nvSpPr>
        <p:spPr bwMode="auto">
          <a:xfrm>
            <a:off x="1419225" y="2319338"/>
            <a:ext cx="1165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RegDst=0</a:t>
            </a:r>
          </a:p>
        </p:txBody>
      </p:sp>
      <p:grpSp>
        <p:nvGrpSpPr>
          <p:cNvPr id="6" name="Group 49"/>
          <p:cNvGrpSpPr>
            <a:grpSpLocks/>
          </p:cNvGrpSpPr>
          <p:nvPr/>
        </p:nvGrpSpPr>
        <p:grpSpPr bwMode="auto">
          <a:xfrm>
            <a:off x="3454400" y="5232400"/>
            <a:ext cx="376238" cy="1082675"/>
            <a:chOff x="2848" y="3083"/>
            <a:chExt cx="237" cy="682"/>
          </a:xfrm>
        </p:grpSpPr>
        <p:sp>
          <p:nvSpPr>
            <p:cNvPr id="45197"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198" name="Rectangle 51"/>
            <p:cNvSpPr>
              <a:spLocks noChangeArrowheads="1"/>
            </p:cNvSpPr>
            <p:nvPr/>
          </p:nvSpPr>
          <p:spPr bwMode="auto">
            <a:xfrm rot="5400000">
              <a:off x="2625" y="3314"/>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45089" name="Rectangle 52"/>
          <p:cNvSpPr>
            <a:spLocks noChangeArrowheads="1"/>
          </p:cNvSpPr>
          <p:nvPr/>
        </p:nvSpPr>
        <p:spPr bwMode="auto">
          <a:xfrm>
            <a:off x="3962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090" name="Line 53"/>
          <p:cNvSpPr>
            <a:spLocks noChangeShapeType="1"/>
          </p:cNvSpPr>
          <p:nvPr/>
        </p:nvSpPr>
        <p:spPr bwMode="auto">
          <a:xfrm flipH="1">
            <a:off x="411480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91" name="Line 54"/>
          <p:cNvSpPr>
            <a:spLocks noChangeShapeType="1"/>
          </p:cNvSpPr>
          <p:nvPr/>
        </p:nvSpPr>
        <p:spPr bwMode="auto">
          <a:xfrm flipH="1">
            <a:off x="303530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092" name="Rectangle 55"/>
          <p:cNvSpPr>
            <a:spLocks noChangeArrowheads="1"/>
          </p:cNvSpPr>
          <p:nvPr/>
        </p:nvSpPr>
        <p:spPr bwMode="auto">
          <a:xfrm>
            <a:off x="2819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5093" name="Rectangle 56"/>
          <p:cNvSpPr>
            <a:spLocks noChangeArrowheads="1"/>
          </p:cNvSpPr>
          <p:nvPr/>
        </p:nvSpPr>
        <p:spPr bwMode="auto">
          <a:xfrm>
            <a:off x="190500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5094" name="Rectangle 57"/>
          <p:cNvSpPr>
            <a:spLocks noChangeArrowheads="1"/>
          </p:cNvSpPr>
          <p:nvPr/>
        </p:nvSpPr>
        <p:spPr bwMode="auto">
          <a:xfrm>
            <a:off x="4038600" y="6129338"/>
            <a:ext cx="116998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ALUSrc=1</a:t>
            </a:r>
          </a:p>
        </p:txBody>
      </p:sp>
      <p:sp>
        <p:nvSpPr>
          <p:cNvPr id="45095" name="Rectangle 58"/>
          <p:cNvSpPr>
            <a:spLocks noChangeArrowheads="1"/>
          </p:cNvSpPr>
          <p:nvPr/>
        </p:nvSpPr>
        <p:spPr bwMode="auto">
          <a:xfrm>
            <a:off x="2209800" y="6205538"/>
            <a:ext cx="13525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ExtOp=sign</a:t>
            </a:r>
          </a:p>
        </p:txBody>
      </p:sp>
      <p:sp>
        <p:nvSpPr>
          <p:cNvPr id="45096" name="Line 59"/>
          <p:cNvSpPr>
            <a:spLocks noChangeShapeType="1"/>
          </p:cNvSpPr>
          <p:nvPr/>
        </p:nvSpPr>
        <p:spPr bwMode="auto">
          <a:xfrm flipV="1">
            <a:off x="754380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5097" name="Rectangle 60"/>
          <p:cNvSpPr>
            <a:spLocks noChangeArrowheads="1"/>
          </p:cNvSpPr>
          <p:nvPr/>
        </p:nvSpPr>
        <p:spPr bwMode="auto">
          <a:xfrm>
            <a:off x="6400800" y="3462338"/>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MemtoReg=1</a:t>
            </a:r>
          </a:p>
        </p:txBody>
      </p:sp>
      <p:sp>
        <p:nvSpPr>
          <p:cNvPr id="45098" name="Rectangle 61"/>
          <p:cNvSpPr>
            <a:spLocks noChangeArrowheads="1"/>
          </p:cNvSpPr>
          <p:nvPr/>
        </p:nvSpPr>
        <p:spPr bwMode="auto">
          <a:xfrm>
            <a:off x="522446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5099" name="Rectangle 62"/>
          <p:cNvSpPr>
            <a:spLocks noChangeArrowheads="1"/>
          </p:cNvSpPr>
          <p:nvPr/>
        </p:nvSpPr>
        <p:spPr bwMode="auto">
          <a:xfrm>
            <a:off x="495300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45100" name="Line 63"/>
          <p:cNvSpPr>
            <a:spLocks noChangeShapeType="1"/>
          </p:cNvSpPr>
          <p:nvPr/>
        </p:nvSpPr>
        <p:spPr bwMode="auto">
          <a:xfrm flipH="1">
            <a:off x="508635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01" name="Rectangle 64"/>
          <p:cNvSpPr>
            <a:spLocks noChangeArrowheads="1"/>
          </p:cNvSpPr>
          <p:nvPr/>
        </p:nvSpPr>
        <p:spPr bwMode="auto">
          <a:xfrm>
            <a:off x="511651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5102" name="Line 65"/>
          <p:cNvSpPr>
            <a:spLocks noChangeShapeType="1"/>
          </p:cNvSpPr>
          <p:nvPr/>
        </p:nvSpPr>
        <p:spPr bwMode="auto">
          <a:xfrm flipV="1">
            <a:off x="623570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5103" name="Rectangle 66"/>
          <p:cNvSpPr>
            <a:spLocks noChangeArrowheads="1"/>
          </p:cNvSpPr>
          <p:nvPr/>
        </p:nvSpPr>
        <p:spPr bwMode="auto">
          <a:xfrm>
            <a:off x="5943600" y="3843338"/>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MemWr=0</a:t>
            </a:r>
          </a:p>
        </p:txBody>
      </p:sp>
      <p:sp>
        <p:nvSpPr>
          <p:cNvPr id="45104" name="Rectangle 67"/>
          <p:cNvSpPr>
            <a:spLocks noChangeArrowheads="1"/>
          </p:cNvSpPr>
          <p:nvPr/>
        </p:nvSpPr>
        <p:spPr bwMode="auto">
          <a:xfrm>
            <a:off x="449580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133600" y="3052763"/>
            <a:ext cx="838200" cy="336550"/>
            <a:chOff x="2640" y="1422"/>
            <a:chExt cx="528" cy="212"/>
          </a:xfrm>
        </p:grpSpPr>
        <p:sp>
          <p:nvSpPr>
            <p:cNvPr id="45194"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5195"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5196"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5106" name="Rectangle 72"/>
          <p:cNvSpPr>
            <a:spLocks noChangeArrowheads="1"/>
          </p:cNvSpPr>
          <p:nvPr/>
        </p:nvSpPr>
        <p:spPr bwMode="auto">
          <a:xfrm>
            <a:off x="213360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441825" y="4605338"/>
            <a:ext cx="358775" cy="1219200"/>
            <a:chOff x="3518" y="2640"/>
            <a:chExt cx="226" cy="768"/>
          </a:xfrm>
        </p:grpSpPr>
        <p:sp>
          <p:nvSpPr>
            <p:cNvPr id="45191"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5192"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5193"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305425" y="3995738"/>
            <a:ext cx="485775" cy="1143000"/>
            <a:chOff x="4009" y="2304"/>
            <a:chExt cx="306" cy="720"/>
          </a:xfrm>
        </p:grpSpPr>
        <p:sp>
          <p:nvSpPr>
            <p:cNvPr id="45188"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45189" name="Rectangle 79"/>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45190"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337425" y="4376738"/>
            <a:ext cx="358775" cy="1600200"/>
            <a:chOff x="5294" y="2544"/>
            <a:chExt cx="226" cy="1008"/>
          </a:xfrm>
        </p:grpSpPr>
        <p:sp>
          <p:nvSpPr>
            <p:cNvPr id="45185"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5186"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5187"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5915025" y="5186363"/>
            <a:ext cx="1146175" cy="1181100"/>
            <a:chOff x="4398" y="3054"/>
            <a:chExt cx="722" cy="744"/>
          </a:xfrm>
        </p:grpSpPr>
        <p:sp>
          <p:nvSpPr>
            <p:cNvPr id="45179"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180"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45181"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45182"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45183"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84"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5111" name="Line 92"/>
          <p:cNvSpPr>
            <a:spLocks noChangeShapeType="1"/>
          </p:cNvSpPr>
          <p:nvPr/>
        </p:nvSpPr>
        <p:spPr bwMode="auto">
          <a:xfrm>
            <a:off x="2362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2" name="Line 93"/>
          <p:cNvSpPr>
            <a:spLocks noChangeShapeType="1"/>
          </p:cNvSpPr>
          <p:nvPr/>
        </p:nvSpPr>
        <p:spPr bwMode="auto">
          <a:xfrm>
            <a:off x="2743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3" name="Freeform 94"/>
          <p:cNvSpPr>
            <a:spLocks/>
          </p:cNvSpPr>
          <p:nvPr/>
        </p:nvSpPr>
        <p:spPr bwMode="auto">
          <a:xfrm>
            <a:off x="182880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14" name="Line 95"/>
          <p:cNvSpPr>
            <a:spLocks noChangeShapeType="1"/>
          </p:cNvSpPr>
          <p:nvPr/>
        </p:nvSpPr>
        <p:spPr bwMode="auto">
          <a:xfrm>
            <a:off x="228600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5" name="Line 96"/>
          <p:cNvSpPr>
            <a:spLocks noChangeShapeType="1"/>
          </p:cNvSpPr>
          <p:nvPr/>
        </p:nvSpPr>
        <p:spPr bwMode="auto">
          <a:xfrm>
            <a:off x="259080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6" name="Line 97"/>
          <p:cNvSpPr>
            <a:spLocks noChangeShapeType="1"/>
          </p:cNvSpPr>
          <p:nvPr/>
        </p:nvSpPr>
        <p:spPr bwMode="auto">
          <a:xfrm>
            <a:off x="2971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7" name="Line 98"/>
          <p:cNvSpPr>
            <a:spLocks noChangeShapeType="1"/>
          </p:cNvSpPr>
          <p:nvPr/>
        </p:nvSpPr>
        <p:spPr bwMode="auto">
          <a:xfrm>
            <a:off x="3352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18" name="Rectangle 99"/>
          <p:cNvSpPr>
            <a:spLocks noChangeArrowheads="1"/>
          </p:cNvSpPr>
          <p:nvPr/>
        </p:nvSpPr>
        <p:spPr bwMode="auto">
          <a:xfrm>
            <a:off x="3146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5119" name="Line 100"/>
          <p:cNvSpPr>
            <a:spLocks noChangeShapeType="1"/>
          </p:cNvSpPr>
          <p:nvPr/>
        </p:nvSpPr>
        <p:spPr bwMode="auto">
          <a:xfrm>
            <a:off x="358140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0" name="Line 101"/>
          <p:cNvSpPr>
            <a:spLocks noChangeShapeType="1"/>
          </p:cNvSpPr>
          <p:nvPr/>
        </p:nvSpPr>
        <p:spPr bwMode="auto">
          <a:xfrm>
            <a:off x="563880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1" name="Line 102"/>
          <p:cNvSpPr>
            <a:spLocks noChangeShapeType="1"/>
          </p:cNvSpPr>
          <p:nvPr/>
        </p:nvSpPr>
        <p:spPr bwMode="auto">
          <a:xfrm>
            <a:off x="358140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2" name="Line 103"/>
          <p:cNvSpPr>
            <a:spLocks noChangeShapeType="1"/>
          </p:cNvSpPr>
          <p:nvPr/>
        </p:nvSpPr>
        <p:spPr bwMode="auto">
          <a:xfrm>
            <a:off x="480060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3" name="Freeform 104"/>
          <p:cNvSpPr>
            <a:spLocks/>
          </p:cNvSpPr>
          <p:nvPr/>
        </p:nvSpPr>
        <p:spPr bwMode="auto">
          <a:xfrm>
            <a:off x="411480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4" name="Line 105"/>
          <p:cNvSpPr>
            <a:spLocks noChangeShapeType="1"/>
          </p:cNvSpPr>
          <p:nvPr/>
        </p:nvSpPr>
        <p:spPr bwMode="auto">
          <a:xfrm>
            <a:off x="38100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5" name="Line 106"/>
          <p:cNvSpPr>
            <a:spLocks noChangeShapeType="1"/>
          </p:cNvSpPr>
          <p:nvPr/>
        </p:nvSpPr>
        <p:spPr bwMode="auto">
          <a:xfrm>
            <a:off x="27432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26" name="Line 107"/>
          <p:cNvSpPr>
            <a:spLocks noChangeShapeType="1"/>
          </p:cNvSpPr>
          <p:nvPr/>
        </p:nvSpPr>
        <p:spPr bwMode="auto">
          <a:xfrm flipH="1">
            <a:off x="23622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27" name="Line 108"/>
          <p:cNvSpPr>
            <a:spLocks noChangeShapeType="1"/>
          </p:cNvSpPr>
          <p:nvPr/>
        </p:nvSpPr>
        <p:spPr bwMode="auto">
          <a:xfrm>
            <a:off x="24384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28" name="Line 109"/>
          <p:cNvSpPr>
            <a:spLocks noChangeShapeType="1"/>
          </p:cNvSpPr>
          <p:nvPr/>
        </p:nvSpPr>
        <p:spPr bwMode="auto">
          <a:xfrm>
            <a:off x="243840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29" name="Line 110"/>
          <p:cNvSpPr>
            <a:spLocks noChangeShapeType="1"/>
          </p:cNvSpPr>
          <p:nvPr/>
        </p:nvSpPr>
        <p:spPr bwMode="auto">
          <a:xfrm flipV="1">
            <a:off x="365760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0" name="Line 111"/>
          <p:cNvSpPr>
            <a:spLocks noChangeShapeType="1"/>
          </p:cNvSpPr>
          <p:nvPr/>
        </p:nvSpPr>
        <p:spPr bwMode="auto">
          <a:xfrm flipV="1">
            <a:off x="464820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1" name="Line 112"/>
          <p:cNvSpPr>
            <a:spLocks noChangeShapeType="1"/>
          </p:cNvSpPr>
          <p:nvPr/>
        </p:nvSpPr>
        <p:spPr bwMode="auto">
          <a:xfrm flipH="1">
            <a:off x="571500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32" name="Line 113"/>
          <p:cNvSpPr>
            <a:spLocks noChangeShapeType="1"/>
          </p:cNvSpPr>
          <p:nvPr/>
        </p:nvSpPr>
        <p:spPr bwMode="auto">
          <a:xfrm>
            <a:off x="579120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3" name="Line 114"/>
          <p:cNvSpPr>
            <a:spLocks noChangeShapeType="1"/>
          </p:cNvSpPr>
          <p:nvPr/>
        </p:nvSpPr>
        <p:spPr bwMode="auto">
          <a:xfrm>
            <a:off x="678180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4" name="Line 115"/>
          <p:cNvSpPr>
            <a:spLocks noChangeShapeType="1"/>
          </p:cNvSpPr>
          <p:nvPr/>
        </p:nvSpPr>
        <p:spPr bwMode="auto">
          <a:xfrm flipH="1">
            <a:off x="601980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35" name="Freeform 116"/>
          <p:cNvSpPr>
            <a:spLocks/>
          </p:cNvSpPr>
          <p:nvPr/>
        </p:nvSpPr>
        <p:spPr bwMode="auto">
          <a:xfrm>
            <a:off x="160020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6" name="Line 117"/>
          <p:cNvSpPr>
            <a:spLocks noChangeShapeType="1"/>
          </p:cNvSpPr>
          <p:nvPr/>
        </p:nvSpPr>
        <p:spPr bwMode="auto">
          <a:xfrm>
            <a:off x="708660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37" name="Line 118"/>
          <p:cNvSpPr>
            <a:spLocks noChangeShapeType="1"/>
          </p:cNvSpPr>
          <p:nvPr/>
        </p:nvSpPr>
        <p:spPr bwMode="auto">
          <a:xfrm>
            <a:off x="492125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77906" name="Rectangle 119"/>
          <p:cNvSpPr>
            <a:spLocks noChangeArrowheads="1"/>
          </p:cNvSpPr>
          <p:nvPr/>
        </p:nvSpPr>
        <p:spPr bwMode="auto">
          <a:xfrm>
            <a:off x="51816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Instruction&lt;31:0&gt;</a:t>
            </a:r>
          </a:p>
        </p:txBody>
      </p:sp>
      <p:sp>
        <p:nvSpPr>
          <p:cNvPr id="45139" name="Line 120"/>
          <p:cNvSpPr>
            <a:spLocks noChangeShapeType="1"/>
          </p:cNvSpPr>
          <p:nvPr/>
        </p:nvSpPr>
        <p:spPr bwMode="auto">
          <a:xfrm>
            <a:off x="52578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40" name="Rectangle 121"/>
          <p:cNvSpPr>
            <a:spLocks noChangeArrowheads="1"/>
          </p:cNvSpPr>
          <p:nvPr/>
        </p:nvSpPr>
        <p:spPr bwMode="auto">
          <a:xfrm rot="5400000">
            <a:off x="48934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45141" name="Rectangle 122"/>
          <p:cNvSpPr>
            <a:spLocks noChangeArrowheads="1"/>
          </p:cNvSpPr>
          <p:nvPr/>
        </p:nvSpPr>
        <p:spPr bwMode="auto">
          <a:xfrm rot="5400000">
            <a:off x="54268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45142" name="Rectangle 123"/>
          <p:cNvSpPr>
            <a:spLocks noChangeArrowheads="1"/>
          </p:cNvSpPr>
          <p:nvPr/>
        </p:nvSpPr>
        <p:spPr bwMode="auto">
          <a:xfrm rot="5400000">
            <a:off x="59602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45143" name="Rectangle 124"/>
          <p:cNvSpPr>
            <a:spLocks noChangeArrowheads="1"/>
          </p:cNvSpPr>
          <p:nvPr/>
        </p:nvSpPr>
        <p:spPr bwMode="auto">
          <a:xfrm rot="5400000">
            <a:off x="6506368"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45144" name="Line 125"/>
          <p:cNvSpPr>
            <a:spLocks noChangeShapeType="1"/>
          </p:cNvSpPr>
          <p:nvPr/>
        </p:nvSpPr>
        <p:spPr bwMode="auto">
          <a:xfrm>
            <a:off x="57912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45" name="Line 126"/>
          <p:cNvSpPr>
            <a:spLocks noChangeShapeType="1"/>
          </p:cNvSpPr>
          <p:nvPr/>
        </p:nvSpPr>
        <p:spPr bwMode="auto">
          <a:xfrm>
            <a:off x="63246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46" name="Line 127"/>
          <p:cNvSpPr>
            <a:spLocks noChangeShapeType="1"/>
          </p:cNvSpPr>
          <p:nvPr/>
        </p:nvSpPr>
        <p:spPr bwMode="auto">
          <a:xfrm>
            <a:off x="68580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47" name="Rectangle 128"/>
          <p:cNvSpPr>
            <a:spLocks noChangeArrowheads="1"/>
          </p:cNvSpPr>
          <p:nvPr/>
        </p:nvSpPr>
        <p:spPr bwMode="auto">
          <a:xfrm>
            <a:off x="661511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5148" name="Rectangle 129"/>
          <p:cNvSpPr>
            <a:spLocks noChangeArrowheads="1"/>
          </p:cNvSpPr>
          <p:nvPr/>
        </p:nvSpPr>
        <p:spPr bwMode="auto">
          <a:xfrm>
            <a:off x="608171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45149" name="Rectangle 130"/>
          <p:cNvSpPr>
            <a:spLocks noChangeArrowheads="1"/>
          </p:cNvSpPr>
          <p:nvPr/>
        </p:nvSpPr>
        <p:spPr bwMode="auto">
          <a:xfrm>
            <a:off x="562451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45150" name="Rectangle 131"/>
          <p:cNvSpPr>
            <a:spLocks noChangeArrowheads="1"/>
          </p:cNvSpPr>
          <p:nvPr/>
        </p:nvSpPr>
        <p:spPr bwMode="auto">
          <a:xfrm>
            <a:off x="509111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45151" name="Rectangle 132"/>
          <p:cNvSpPr>
            <a:spLocks noChangeArrowheads="1"/>
          </p:cNvSpPr>
          <p:nvPr/>
        </p:nvSpPr>
        <p:spPr bwMode="auto">
          <a:xfrm>
            <a:off x="327818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5152" name="Rectangle 133"/>
          <p:cNvSpPr>
            <a:spLocks noChangeArrowheads="1"/>
          </p:cNvSpPr>
          <p:nvPr/>
        </p:nvSpPr>
        <p:spPr bwMode="auto">
          <a:xfrm>
            <a:off x="327818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5153" name="Rectangle 134"/>
          <p:cNvSpPr>
            <a:spLocks noChangeArrowheads="1"/>
          </p:cNvSpPr>
          <p:nvPr/>
        </p:nvSpPr>
        <p:spPr bwMode="auto">
          <a:xfrm>
            <a:off x="1987550" y="1938338"/>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nPC_sel=+4</a:t>
            </a:r>
          </a:p>
        </p:txBody>
      </p:sp>
      <p:sp>
        <p:nvSpPr>
          <p:cNvPr id="45154" name="Rectangle 135"/>
          <p:cNvSpPr>
            <a:spLocks noChangeArrowheads="1"/>
          </p:cNvSpPr>
          <p:nvPr/>
        </p:nvSpPr>
        <p:spPr bwMode="auto">
          <a:xfrm>
            <a:off x="382587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5155" name="Rectangle 136"/>
          <p:cNvSpPr>
            <a:spLocks noChangeArrowheads="1"/>
          </p:cNvSpPr>
          <p:nvPr/>
        </p:nvSpPr>
        <p:spPr bwMode="auto">
          <a:xfrm>
            <a:off x="400208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45156" name="Line 137"/>
          <p:cNvSpPr>
            <a:spLocks noChangeShapeType="1"/>
          </p:cNvSpPr>
          <p:nvPr/>
        </p:nvSpPr>
        <p:spPr bwMode="auto">
          <a:xfrm>
            <a:off x="342900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57" name="Line 138"/>
          <p:cNvSpPr>
            <a:spLocks noChangeShapeType="1"/>
          </p:cNvSpPr>
          <p:nvPr/>
        </p:nvSpPr>
        <p:spPr bwMode="auto">
          <a:xfrm>
            <a:off x="342900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58" name="Rectangle 139"/>
          <p:cNvSpPr>
            <a:spLocks noChangeArrowheads="1"/>
          </p:cNvSpPr>
          <p:nvPr/>
        </p:nvSpPr>
        <p:spPr bwMode="auto">
          <a:xfrm>
            <a:off x="309086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5159" name="Line 140"/>
          <p:cNvSpPr>
            <a:spLocks noChangeShapeType="1"/>
          </p:cNvSpPr>
          <p:nvPr/>
        </p:nvSpPr>
        <p:spPr bwMode="auto">
          <a:xfrm flipH="1">
            <a:off x="358140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60" name="Line 141"/>
          <p:cNvSpPr>
            <a:spLocks noChangeShapeType="1"/>
          </p:cNvSpPr>
          <p:nvPr/>
        </p:nvSpPr>
        <p:spPr bwMode="auto">
          <a:xfrm>
            <a:off x="381000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61" name="Line 142"/>
          <p:cNvSpPr>
            <a:spLocks noChangeShapeType="1"/>
          </p:cNvSpPr>
          <p:nvPr/>
        </p:nvSpPr>
        <p:spPr bwMode="auto">
          <a:xfrm flipH="1">
            <a:off x="381000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5162" name="Freeform 143"/>
          <p:cNvSpPr>
            <a:spLocks/>
          </p:cNvSpPr>
          <p:nvPr/>
        </p:nvSpPr>
        <p:spPr bwMode="auto">
          <a:xfrm>
            <a:off x="441960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5163" name="Line 144"/>
          <p:cNvSpPr>
            <a:spLocks noChangeShapeType="1"/>
          </p:cNvSpPr>
          <p:nvPr/>
        </p:nvSpPr>
        <p:spPr bwMode="auto">
          <a:xfrm>
            <a:off x="2743200" y="2928938"/>
            <a:ext cx="0" cy="1524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4" name="Line 145"/>
          <p:cNvSpPr>
            <a:spLocks noChangeShapeType="1"/>
          </p:cNvSpPr>
          <p:nvPr/>
        </p:nvSpPr>
        <p:spPr bwMode="auto">
          <a:xfrm>
            <a:off x="2590800" y="3386138"/>
            <a:ext cx="0" cy="6096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5" name="Line 146"/>
          <p:cNvSpPr>
            <a:spLocks noChangeShapeType="1"/>
          </p:cNvSpPr>
          <p:nvPr/>
        </p:nvSpPr>
        <p:spPr bwMode="auto">
          <a:xfrm>
            <a:off x="2971800" y="3690938"/>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6" name="Line 147"/>
          <p:cNvSpPr>
            <a:spLocks noChangeShapeType="1"/>
          </p:cNvSpPr>
          <p:nvPr/>
        </p:nvSpPr>
        <p:spPr bwMode="auto">
          <a:xfrm>
            <a:off x="3581400" y="4300538"/>
            <a:ext cx="16764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7" name="Line 148"/>
          <p:cNvSpPr>
            <a:spLocks noChangeShapeType="1"/>
          </p:cNvSpPr>
          <p:nvPr/>
        </p:nvSpPr>
        <p:spPr bwMode="auto">
          <a:xfrm>
            <a:off x="2743200" y="5672138"/>
            <a:ext cx="685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8" name="Line 149"/>
          <p:cNvSpPr>
            <a:spLocks noChangeShapeType="1"/>
          </p:cNvSpPr>
          <p:nvPr/>
        </p:nvSpPr>
        <p:spPr bwMode="auto">
          <a:xfrm>
            <a:off x="3810000" y="5672138"/>
            <a:ext cx="685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69" name="Line 150"/>
          <p:cNvSpPr>
            <a:spLocks noChangeShapeType="1"/>
          </p:cNvSpPr>
          <p:nvPr/>
        </p:nvSpPr>
        <p:spPr bwMode="auto">
          <a:xfrm flipV="1">
            <a:off x="4495800" y="4986338"/>
            <a:ext cx="304800" cy="685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70" name="Line 151"/>
          <p:cNvSpPr>
            <a:spLocks noChangeShapeType="1"/>
          </p:cNvSpPr>
          <p:nvPr/>
        </p:nvSpPr>
        <p:spPr bwMode="auto">
          <a:xfrm>
            <a:off x="4800600" y="4986338"/>
            <a:ext cx="5334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71" name="Freeform 152"/>
          <p:cNvSpPr>
            <a:spLocks/>
          </p:cNvSpPr>
          <p:nvPr/>
        </p:nvSpPr>
        <p:spPr bwMode="auto">
          <a:xfrm>
            <a:off x="5791200" y="4605338"/>
            <a:ext cx="990600" cy="609600"/>
          </a:xfrm>
          <a:custGeom>
            <a:avLst/>
            <a:gdLst>
              <a:gd name="T0" fmla="*/ 0 w 624"/>
              <a:gd name="T1" fmla="*/ 0 h 384"/>
              <a:gd name="T2" fmla="*/ 2147483647 w 624"/>
              <a:gd name="T3" fmla="*/ 0 h 384"/>
              <a:gd name="T4" fmla="*/ 2147483647 w 624"/>
              <a:gd name="T5" fmla="*/ 2147483647 h 384"/>
              <a:gd name="T6" fmla="*/ 0 60000 65536"/>
              <a:gd name="T7" fmla="*/ 0 60000 65536"/>
              <a:gd name="T8" fmla="*/ 0 60000 65536"/>
              <a:gd name="T9" fmla="*/ 0 w 624"/>
              <a:gd name="T10" fmla="*/ 0 h 384"/>
              <a:gd name="T11" fmla="*/ 624 w 624"/>
              <a:gd name="T12" fmla="*/ 384 h 384"/>
            </a:gdLst>
            <a:ahLst/>
            <a:cxnLst>
              <a:cxn ang="T6">
                <a:pos x="T0" y="T1"/>
              </a:cxn>
              <a:cxn ang="T7">
                <a:pos x="T2" y="T3"/>
              </a:cxn>
              <a:cxn ang="T8">
                <a:pos x="T4" y="T5"/>
              </a:cxn>
            </a:cxnLst>
            <a:rect l="T9" t="T10" r="T11" b="T12"/>
            <a:pathLst>
              <a:path w="624" h="384">
                <a:moveTo>
                  <a:pt x="0" y="0"/>
                </a:moveTo>
                <a:lnTo>
                  <a:pt x="624" y="0"/>
                </a:lnTo>
                <a:lnTo>
                  <a:pt x="624" y="384"/>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72" name="Freeform 153"/>
          <p:cNvSpPr>
            <a:spLocks/>
          </p:cNvSpPr>
          <p:nvPr/>
        </p:nvSpPr>
        <p:spPr bwMode="auto">
          <a:xfrm>
            <a:off x="1600200" y="4452938"/>
            <a:ext cx="6248400" cy="2209800"/>
          </a:xfrm>
          <a:custGeom>
            <a:avLst/>
            <a:gdLst>
              <a:gd name="T0" fmla="*/ 2147483647 w 3936"/>
              <a:gd name="T1" fmla="*/ 2147483647 h 1392"/>
              <a:gd name="T2" fmla="*/ 2147483647 w 3936"/>
              <a:gd name="T3" fmla="*/ 2147483647 h 1392"/>
              <a:gd name="T4" fmla="*/ 2147483647 w 3936"/>
              <a:gd name="T5" fmla="*/ 2147483647 h 1392"/>
              <a:gd name="T6" fmla="*/ 2147483647 w 3936"/>
              <a:gd name="T7" fmla="*/ 2147483647 h 1392"/>
              <a:gd name="T8" fmla="*/ 2147483647 w 3936"/>
              <a:gd name="T9" fmla="*/ 2147483647 h 1392"/>
              <a:gd name="T10" fmla="*/ 0 w 3936"/>
              <a:gd name="T11" fmla="*/ 2147483647 h 1392"/>
              <a:gd name="T12" fmla="*/ 0 w 3936"/>
              <a:gd name="T13" fmla="*/ 0 h 1392"/>
              <a:gd name="T14" fmla="*/ 2147483647 w 3936"/>
              <a:gd name="T15" fmla="*/ 0 h 1392"/>
              <a:gd name="T16" fmla="*/ 0 60000 65536"/>
              <a:gd name="T17" fmla="*/ 0 60000 65536"/>
              <a:gd name="T18" fmla="*/ 0 60000 65536"/>
              <a:gd name="T19" fmla="*/ 0 60000 65536"/>
              <a:gd name="T20" fmla="*/ 0 60000 65536"/>
              <a:gd name="T21" fmla="*/ 0 60000 65536"/>
              <a:gd name="T22" fmla="*/ 0 60000 65536"/>
              <a:gd name="T23" fmla="*/ 0 60000 65536"/>
              <a:gd name="T24" fmla="*/ 0 w 3936"/>
              <a:gd name="T25" fmla="*/ 0 h 1392"/>
              <a:gd name="T26" fmla="*/ 3936 w 3936"/>
              <a:gd name="T27" fmla="*/ 1392 h 13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936" h="1392">
                <a:moveTo>
                  <a:pt x="3456" y="816"/>
                </a:moveTo>
                <a:lnTo>
                  <a:pt x="3648" y="816"/>
                </a:lnTo>
                <a:lnTo>
                  <a:pt x="3840" y="480"/>
                </a:lnTo>
                <a:lnTo>
                  <a:pt x="3936" y="480"/>
                </a:lnTo>
                <a:lnTo>
                  <a:pt x="3936" y="1392"/>
                </a:lnTo>
                <a:lnTo>
                  <a:pt x="0" y="1392"/>
                </a:lnTo>
                <a:lnTo>
                  <a:pt x="0" y="0"/>
                </a:lnTo>
                <a:lnTo>
                  <a:pt x="336"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45173" name="Oval 154"/>
          <p:cNvSpPr>
            <a:spLocks noChangeArrowheads="1"/>
          </p:cNvSpPr>
          <p:nvPr/>
        </p:nvSpPr>
        <p:spPr bwMode="auto">
          <a:xfrm>
            <a:off x="5308600" y="3030538"/>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45174" name="Oval 155"/>
          <p:cNvSpPr>
            <a:spLocks noChangeArrowheads="1"/>
          </p:cNvSpPr>
          <p:nvPr/>
        </p:nvSpPr>
        <p:spPr bwMode="auto">
          <a:xfrm>
            <a:off x="6375400" y="3284538"/>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77943" name="Oval 156"/>
          <p:cNvSpPr>
            <a:spLocks noChangeArrowheads="1"/>
          </p:cNvSpPr>
          <p:nvPr/>
        </p:nvSpPr>
        <p:spPr bwMode="auto">
          <a:xfrm>
            <a:off x="2082800" y="6053138"/>
            <a:ext cx="1625600" cy="787400"/>
          </a:xfrm>
          <a:prstGeom prst="ellipse">
            <a:avLst/>
          </a:prstGeom>
          <a:noFill/>
          <a:ln w="50800">
            <a:solidFill>
              <a:srgbClr val="33CC33"/>
            </a:solidFill>
            <a:round/>
            <a:headEnd/>
            <a:tailEnd/>
          </a:ln>
        </p:spPr>
        <p:txBody>
          <a:bodyPr wrap="none" anchor="ctr">
            <a:prstTxWarp prst="textNoShape">
              <a:avLst/>
            </a:prstTxWarp>
          </a:bodyPr>
          <a:lstStyle/>
          <a:p>
            <a:endParaRPr lang="en-US"/>
          </a:p>
        </p:txBody>
      </p:sp>
      <p:sp>
        <p:nvSpPr>
          <p:cNvPr id="157" name="Date Placeholder 156"/>
          <p:cNvSpPr>
            <a:spLocks noGrp="1"/>
          </p:cNvSpPr>
          <p:nvPr>
            <p:ph type="dt" sz="quarter" idx="10"/>
          </p:nvPr>
        </p:nvSpPr>
        <p:spPr/>
        <p:txBody>
          <a:bodyPr/>
          <a:lstStyle/>
          <a:p>
            <a:pPr>
              <a:defRPr/>
            </a:pPr>
            <a:fld id="{1F52B028-DB57-2D42-96E8-D4F162C5911D}" type="datetime1">
              <a:rPr lang="en-US" smtClean="0"/>
              <a:pPr>
                <a:defRPr/>
              </a:pPr>
              <a:t>11/5/13</a:t>
            </a:fld>
            <a:endParaRPr lang="en-US"/>
          </a:p>
        </p:txBody>
      </p:sp>
      <p:sp>
        <p:nvSpPr>
          <p:cNvPr id="158" name="Slide Number Placeholder 157"/>
          <p:cNvSpPr>
            <a:spLocks noGrp="1"/>
          </p:cNvSpPr>
          <p:nvPr>
            <p:ph type="sldNum" sz="quarter" idx="12"/>
          </p:nvPr>
        </p:nvSpPr>
        <p:spPr/>
        <p:txBody>
          <a:bodyPr/>
          <a:lstStyle/>
          <a:p>
            <a:pPr>
              <a:defRPr/>
            </a:pPr>
            <a:fld id="{B616087A-6B5E-E94B-9A94-3089BCFF159D}" type="slidenum">
              <a:rPr lang="en-US" smtClean="0"/>
              <a:pPr>
                <a:defRPr/>
              </a:pPr>
              <a:t>35</a:t>
            </a:fld>
            <a:endParaRPr lang="en-US"/>
          </a:p>
        </p:txBody>
      </p:sp>
      <p:sp>
        <p:nvSpPr>
          <p:cNvPr id="159" name="Footer Placeholder 158"/>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63460508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2819400" y="6434138"/>
            <a:ext cx="2971800" cy="609600"/>
          </a:xfrm>
          <a:prstGeom prst="rect">
            <a:avLst/>
          </a:prstGeom>
          <a:solidFill>
            <a:schemeClr val="bg1"/>
          </a:solidFill>
          <a:ln w="12700">
            <a:noFill/>
            <a:miter lim="800000"/>
            <a:headEnd/>
            <a:tailEnd/>
          </a:ln>
        </p:spPr>
        <p:txBody>
          <a:bodyPr wrap="none" anchor="ctr">
            <a:prstTxWarp prst="textNoShape">
              <a:avLst/>
            </a:prstTxWarp>
          </a:bodyPr>
          <a:lstStyle/>
          <a:p>
            <a:pPr>
              <a:defRPr/>
            </a:pPr>
            <a:endParaRPr lang="en-US">
              <a:latin typeface="+mn-lt"/>
            </a:endParaRPr>
          </a:p>
        </p:txBody>
      </p:sp>
      <p:sp>
        <p:nvSpPr>
          <p:cNvPr id="24579" name="Rectangle 3"/>
          <p:cNvSpPr>
            <a:spLocks noGrp="1" noChangeArrowheads="1"/>
          </p:cNvSpPr>
          <p:nvPr>
            <p:ph type="title"/>
          </p:nvPr>
        </p:nvSpPr>
        <p:spPr>
          <a:xfrm>
            <a:off x="490538" y="228600"/>
            <a:ext cx="8343900" cy="474663"/>
          </a:xfrm>
        </p:spPr>
        <p:txBody>
          <a:bodyPr>
            <a:normAutofit fontScale="90000"/>
          </a:bodyPr>
          <a:lstStyle/>
          <a:p>
            <a:r>
              <a:rPr lang="en-US" dirty="0" smtClean="0"/>
              <a:t>Single Cycle </a:t>
            </a:r>
            <a:r>
              <a:rPr lang="en-US" dirty="0" err="1" smtClean="0"/>
              <a:t>Datapath</a:t>
            </a:r>
            <a:r>
              <a:rPr lang="en-US" dirty="0" smtClean="0"/>
              <a:t> during </a:t>
            </a:r>
            <a:r>
              <a:rPr lang="en-US" dirty="0" smtClean="0">
                <a:latin typeface="Courier New"/>
                <a:cs typeface="Courier New"/>
              </a:rPr>
              <a:t>Store</a:t>
            </a:r>
          </a:p>
        </p:txBody>
      </p:sp>
      <p:grpSp>
        <p:nvGrpSpPr>
          <p:cNvPr id="2" name="Group 4"/>
          <p:cNvGrpSpPr>
            <a:grpSpLocks/>
          </p:cNvGrpSpPr>
          <p:nvPr/>
        </p:nvGrpSpPr>
        <p:grpSpPr bwMode="auto">
          <a:xfrm>
            <a:off x="1743075" y="727075"/>
            <a:ext cx="5954713" cy="641350"/>
            <a:chOff x="1098" y="380"/>
            <a:chExt cx="3751" cy="404"/>
          </a:xfrm>
        </p:grpSpPr>
        <p:sp>
          <p:nvSpPr>
            <p:cNvPr id="47235"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47250"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51"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47248"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49"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47246"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47"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47239"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40"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47241"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42"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7243"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47244"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47245"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24581" name="Rectangle 22"/>
          <p:cNvSpPr>
            <a:spLocks noGrp="1" noChangeArrowheads="1"/>
          </p:cNvSpPr>
          <p:nvPr>
            <p:ph type="body" idx="1"/>
          </p:nvPr>
        </p:nvSpPr>
        <p:spPr>
          <a:xfrm>
            <a:off x="304800" y="1389063"/>
            <a:ext cx="8382000" cy="371475"/>
          </a:xfrm>
        </p:spPr>
        <p:txBody>
          <a:bodyPr>
            <a:normAutofit fontScale="77500" lnSpcReduction="20000"/>
          </a:bodyPr>
          <a:lstStyle/>
          <a:p>
            <a:r>
              <a:rPr lang="en-US" sz="2800"/>
              <a:t>Data Memory {R[rs] + SignExt[imm16]}  =  R[rt]</a:t>
            </a:r>
          </a:p>
        </p:txBody>
      </p:sp>
      <p:sp>
        <p:nvSpPr>
          <p:cNvPr id="47110" name="Rectangle 23"/>
          <p:cNvSpPr>
            <a:spLocks noChangeArrowheads="1"/>
          </p:cNvSpPr>
          <p:nvPr/>
        </p:nvSpPr>
        <p:spPr bwMode="auto">
          <a:xfrm>
            <a:off x="586740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11" name="Rectangle 24"/>
          <p:cNvSpPr>
            <a:spLocks noChangeArrowheads="1"/>
          </p:cNvSpPr>
          <p:nvPr/>
        </p:nvSpPr>
        <p:spPr bwMode="auto">
          <a:xfrm>
            <a:off x="525780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47112" name="Rectangle 25"/>
          <p:cNvSpPr>
            <a:spLocks noChangeArrowheads="1"/>
          </p:cNvSpPr>
          <p:nvPr/>
        </p:nvSpPr>
        <p:spPr bwMode="auto">
          <a:xfrm>
            <a:off x="198120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7113" name="Rectangle 26"/>
          <p:cNvSpPr>
            <a:spLocks noChangeArrowheads="1"/>
          </p:cNvSpPr>
          <p:nvPr/>
        </p:nvSpPr>
        <p:spPr bwMode="auto">
          <a:xfrm>
            <a:off x="143668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47114" name="Rectangle 27"/>
          <p:cNvSpPr>
            <a:spLocks noChangeArrowheads="1"/>
          </p:cNvSpPr>
          <p:nvPr/>
        </p:nvSpPr>
        <p:spPr bwMode="auto">
          <a:xfrm>
            <a:off x="1371600" y="3386138"/>
            <a:ext cx="10033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47115" name="Line 28"/>
          <p:cNvSpPr>
            <a:spLocks noChangeShapeType="1"/>
          </p:cNvSpPr>
          <p:nvPr/>
        </p:nvSpPr>
        <p:spPr bwMode="auto">
          <a:xfrm flipH="1">
            <a:off x="174625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16" name="Rectangle 29"/>
          <p:cNvSpPr>
            <a:spLocks noChangeArrowheads="1"/>
          </p:cNvSpPr>
          <p:nvPr/>
        </p:nvSpPr>
        <p:spPr bwMode="auto">
          <a:xfrm>
            <a:off x="159861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17" name="Line 30"/>
          <p:cNvSpPr>
            <a:spLocks noChangeShapeType="1"/>
          </p:cNvSpPr>
          <p:nvPr/>
        </p:nvSpPr>
        <p:spPr bwMode="auto">
          <a:xfrm flipH="1">
            <a:off x="457200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18" name="Rectangle 31"/>
          <p:cNvSpPr>
            <a:spLocks noChangeArrowheads="1"/>
          </p:cNvSpPr>
          <p:nvPr/>
        </p:nvSpPr>
        <p:spPr bwMode="auto">
          <a:xfrm>
            <a:off x="441960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19" name="Rectangle 32"/>
          <p:cNvSpPr>
            <a:spLocks noChangeArrowheads="1"/>
          </p:cNvSpPr>
          <p:nvPr/>
        </p:nvSpPr>
        <p:spPr bwMode="auto">
          <a:xfrm>
            <a:off x="362585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47120" name="Line 33"/>
          <p:cNvSpPr>
            <a:spLocks noChangeShapeType="1"/>
          </p:cNvSpPr>
          <p:nvPr/>
        </p:nvSpPr>
        <p:spPr bwMode="auto">
          <a:xfrm flipV="1">
            <a:off x="388620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1" name="Rectangle 34"/>
          <p:cNvSpPr>
            <a:spLocks noChangeArrowheads="1"/>
          </p:cNvSpPr>
          <p:nvPr/>
        </p:nvSpPr>
        <p:spPr bwMode="auto">
          <a:xfrm>
            <a:off x="373062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22" name="Rectangle 35"/>
          <p:cNvSpPr>
            <a:spLocks noChangeArrowheads="1"/>
          </p:cNvSpPr>
          <p:nvPr/>
        </p:nvSpPr>
        <p:spPr bwMode="auto">
          <a:xfrm>
            <a:off x="365760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47123" name="Line 36"/>
          <p:cNvSpPr>
            <a:spLocks noChangeShapeType="1"/>
          </p:cNvSpPr>
          <p:nvPr/>
        </p:nvSpPr>
        <p:spPr bwMode="auto">
          <a:xfrm flipV="1">
            <a:off x="32766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4" name="Line 37"/>
          <p:cNvSpPr>
            <a:spLocks noChangeShapeType="1"/>
          </p:cNvSpPr>
          <p:nvPr/>
        </p:nvSpPr>
        <p:spPr bwMode="auto">
          <a:xfrm flipV="1">
            <a:off x="2527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5" name="Rectangle 38"/>
          <p:cNvSpPr>
            <a:spLocks noChangeArrowheads="1"/>
          </p:cNvSpPr>
          <p:nvPr/>
        </p:nvSpPr>
        <p:spPr bwMode="auto">
          <a:xfrm>
            <a:off x="2384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7126" name="Line 39"/>
          <p:cNvSpPr>
            <a:spLocks noChangeShapeType="1"/>
          </p:cNvSpPr>
          <p:nvPr/>
        </p:nvSpPr>
        <p:spPr bwMode="auto">
          <a:xfrm flipV="1">
            <a:off x="2908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27" name="Rectangle 40"/>
          <p:cNvSpPr>
            <a:spLocks noChangeArrowheads="1"/>
          </p:cNvSpPr>
          <p:nvPr/>
        </p:nvSpPr>
        <p:spPr bwMode="auto">
          <a:xfrm>
            <a:off x="274320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7128" name="Rectangle 41"/>
          <p:cNvSpPr>
            <a:spLocks noChangeArrowheads="1"/>
          </p:cNvSpPr>
          <p:nvPr/>
        </p:nvSpPr>
        <p:spPr bwMode="auto">
          <a:xfrm>
            <a:off x="232251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47129" name="Rectangle 42"/>
          <p:cNvSpPr>
            <a:spLocks noChangeArrowheads="1"/>
          </p:cNvSpPr>
          <p:nvPr/>
        </p:nvSpPr>
        <p:spPr bwMode="auto">
          <a:xfrm>
            <a:off x="277971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47130" name="Rectangle 43"/>
          <p:cNvSpPr>
            <a:spLocks noChangeArrowheads="1"/>
          </p:cNvSpPr>
          <p:nvPr/>
        </p:nvSpPr>
        <p:spPr bwMode="auto">
          <a:xfrm>
            <a:off x="316071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47131" name="Rectangle 44"/>
          <p:cNvSpPr>
            <a:spLocks noChangeArrowheads="1"/>
          </p:cNvSpPr>
          <p:nvPr/>
        </p:nvSpPr>
        <p:spPr bwMode="auto">
          <a:xfrm>
            <a:off x="232251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47132" name="Rectangle 45"/>
          <p:cNvSpPr>
            <a:spLocks noChangeArrowheads="1"/>
          </p:cNvSpPr>
          <p:nvPr/>
        </p:nvSpPr>
        <p:spPr bwMode="auto">
          <a:xfrm>
            <a:off x="274320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47133" name="Rectangle 46"/>
          <p:cNvSpPr>
            <a:spLocks noChangeArrowheads="1"/>
          </p:cNvSpPr>
          <p:nvPr/>
        </p:nvSpPr>
        <p:spPr bwMode="auto">
          <a:xfrm>
            <a:off x="257492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47134" name="Rectangle 47"/>
          <p:cNvSpPr>
            <a:spLocks noChangeArrowheads="1"/>
          </p:cNvSpPr>
          <p:nvPr/>
        </p:nvSpPr>
        <p:spPr bwMode="auto">
          <a:xfrm>
            <a:off x="312420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47135" name="Rectangle 48"/>
          <p:cNvSpPr>
            <a:spLocks noChangeArrowheads="1"/>
          </p:cNvSpPr>
          <p:nvPr/>
        </p:nvSpPr>
        <p:spPr bwMode="auto">
          <a:xfrm>
            <a:off x="214312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47136" name="Rectangle 49"/>
          <p:cNvSpPr>
            <a:spLocks noChangeArrowheads="1"/>
          </p:cNvSpPr>
          <p:nvPr/>
        </p:nvSpPr>
        <p:spPr bwMode="auto">
          <a:xfrm>
            <a:off x="1419225" y="2319338"/>
            <a:ext cx="103505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grpSp>
        <p:nvGrpSpPr>
          <p:cNvPr id="6" name="Group 50"/>
          <p:cNvGrpSpPr>
            <a:grpSpLocks/>
          </p:cNvGrpSpPr>
          <p:nvPr/>
        </p:nvGrpSpPr>
        <p:grpSpPr bwMode="auto">
          <a:xfrm>
            <a:off x="3454400" y="5232400"/>
            <a:ext cx="376238" cy="1082675"/>
            <a:chOff x="2848" y="3083"/>
            <a:chExt cx="237" cy="682"/>
          </a:xfrm>
        </p:grpSpPr>
        <p:sp>
          <p:nvSpPr>
            <p:cNvPr id="47233" name="Rectangle 51"/>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34" name="Rectangle 52"/>
            <p:cNvSpPr>
              <a:spLocks noChangeArrowheads="1"/>
            </p:cNvSpPr>
            <p:nvPr/>
          </p:nvSpPr>
          <p:spPr bwMode="auto">
            <a:xfrm rot="5400000">
              <a:off x="2627" y="3312"/>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47138" name="Rectangle 53"/>
          <p:cNvSpPr>
            <a:spLocks noChangeArrowheads="1"/>
          </p:cNvSpPr>
          <p:nvPr/>
        </p:nvSpPr>
        <p:spPr bwMode="auto">
          <a:xfrm>
            <a:off x="3962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39" name="Line 54"/>
          <p:cNvSpPr>
            <a:spLocks noChangeShapeType="1"/>
          </p:cNvSpPr>
          <p:nvPr/>
        </p:nvSpPr>
        <p:spPr bwMode="auto">
          <a:xfrm flipH="1">
            <a:off x="411480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40" name="Line 55"/>
          <p:cNvSpPr>
            <a:spLocks noChangeShapeType="1"/>
          </p:cNvSpPr>
          <p:nvPr/>
        </p:nvSpPr>
        <p:spPr bwMode="auto">
          <a:xfrm flipH="1">
            <a:off x="303530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41" name="Rectangle 56"/>
          <p:cNvSpPr>
            <a:spLocks noChangeArrowheads="1"/>
          </p:cNvSpPr>
          <p:nvPr/>
        </p:nvSpPr>
        <p:spPr bwMode="auto">
          <a:xfrm>
            <a:off x="2819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47142" name="Rectangle 57"/>
          <p:cNvSpPr>
            <a:spLocks noChangeArrowheads="1"/>
          </p:cNvSpPr>
          <p:nvPr/>
        </p:nvSpPr>
        <p:spPr bwMode="auto">
          <a:xfrm>
            <a:off x="190500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7143" name="Rectangle 58"/>
          <p:cNvSpPr>
            <a:spLocks noChangeArrowheads="1"/>
          </p:cNvSpPr>
          <p:nvPr/>
        </p:nvSpPr>
        <p:spPr bwMode="auto">
          <a:xfrm>
            <a:off x="4038600" y="6129338"/>
            <a:ext cx="1038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47144" name="Rectangle 59"/>
          <p:cNvSpPr>
            <a:spLocks noChangeArrowheads="1"/>
          </p:cNvSpPr>
          <p:nvPr/>
        </p:nvSpPr>
        <p:spPr bwMode="auto">
          <a:xfrm>
            <a:off x="2514600" y="6205538"/>
            <a:ext cx="93821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47145" name="Line 60"/>
          <p:cNvSpPr>
            <a:spLocks noChangeShapeType="1"/>
          </p:cNvSpPr>
          <p:nvPr/>
        </p:nvSpPr>
        <p:spPr bwMode="auto">
          <a:xfrm flipV="1">
            <a:off x="754380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7146" name="Rectangle 61"/>
          <p:cNvSpPr>
            <a:spLocks noChangeArrowheads="1"/>
          </p:cNvSpPr>
          <p:nvPr/>
        </p:nvSpPr>
        <p:spPr bwMode="auto">
          <a:xfrm>
            <a:off x="6400800" y="3462338"/>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47147" name="Rectangle 62"/>
          <p:cNvSpPr>
            <a:spLocks noChangeArrowheads="1"/>
          </p:cNvSpPr>
          <p:nvPr/>
        </p:nvSpPr>
        <p:spPr bwMode="auto">
          <a:xfrm>
            <a:off x="522446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7148" name="Rectangle 63"/>
          <p:cNvSpPr>
            <a:spLocks noChangeArrowheads="1"/>
          </p:cNvSpPr>
          <p:nvPr/>
        </p:nvSpPr>
        <p:spPr bwMode="auto">
          <a:xfrm>
            <a:off x="495300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47149" name="Line 64"/>
          <p:cNvSpPr>
            <a:spLocks noChangeShapeType="1"/>
          </p:cNvSpPr>
          <p:nvPr/>
        </p:nvSpPr>
        <p:spPr bwMode="auto">
          <a:xfrm flipH="1">
            <a:off x="508635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50" name="Rectangle 65"/>
          <p:cNvSpPr>
            <a:spLocks noChangeArrowheads="1"/>
          </p:cNvSpPr>
          <p:nvPr/>
        </p:nvSpPr>
        <p:spPr bwMode="auto">
          <a:xfrm>
            <a:off x="511651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47151" name="Line 66"/>
          <p:cNvSpPr>
            <a:spLocks noChangeShapeType="1"/>
          </p:cNvSpPr>
          <p:nvPr/>
        </p:nvSpPr>
        <p:spPr bwMode="auto">
          <a:xfrm flipV="1">
            <a:off x="623570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47152" name="Rectangle 67"/>
          <p:cNvSpPr>
            <a:spLocks noChangeArrowheads="1"/>
          </p:cNvSpPr>
          <p:nvPr/>
        </p:nvSpPr>
        <p:spPr bwMode="auto">
          <a:xfrm>
            <a:off x="5943600" y="3843338"/>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sp>
        <p:nvSpPr>
          <p:cNvPr id="47153" name="Rectangle 68"/>
          <p:cNvSpPr>
            <a:spLocks noChangeArrowheads="1"/>
          </p:cNvSpPr>
          <p:nvPr/>
        </p:nvSpPr>
        <p:spPr bwMode="auto">
          <a:xfrm>
            <a:off x="449580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9"/>
          <p:cNvGrpSpPr>
            <a:grpSpLocks/>
          </p:cNvGrpSpPr>
          <p:nvPr/>
        </p:nvGrpSpPr>
        <p:grpSpPr bwMode="auto">
          <a:xfrm>
            <a:off x="2133600" y="3052763"/>
            <a:ext cx="838200" cy="336550"/>
            <a:chOff x="2640" y="1422"/>
            <a:chExt cx="528" cy="212"/>
          </a:xfrm>
        </p:grpSpPr>
        <p:sp>
          <p:nvSpPr>
            <p:cNvPr id="47230" name="Rectangle 70"/>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31" name="Rectangle 71"/>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7232" name="Freeform 7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7155" name="Rectangle 73"/>
          <p:cNvSpPr>
            <a:spLocks noChangeArrowheads="1"/>
          </p:cNvSpPr>
          <p:nvPr/>
        </p:nvSpPr>
        <p:spPr bwMode="auto">
          <a:xfrm>
            <a:off x="213360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4"/>
          <p:cNvGrpSpPr>
            <a:grpSpLocks/>
          </p:cNvGrpSpPr>
          <p:nvPr/>
        </p:nvGrpSpPr>
        <p:grpSpPr bwMode="auto">
          <a:xfrm>
            <a:off x="4441825" y="4605338"/>
            <a:ext cx="358775" cy="1219200"/>
            <a:chOff x="3518" y="2640"/>
            <a:chExt cx="226" cy="768"/>
          </a:xfrm>
        </p:grpSpPr>
        <p:sp>
          <p:nvSpPr>
            <p:cNvPr id="47227" name="Rectangle 75"/>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28" name="Rectangle 76"/>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7229" name="Freeform 7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8"/>
          <p:cNvGrpSpPr>
            <a:grpSpLocks/>
          </p:cNvGrpSpPr>
          <p:nvPr/>
        </p:nvGrpSpPr>
        <p:grpSpPr bwMode="auto">
          <a:xfrm>
            <a:off x="5305425" y="3995738"/>
            <a:ext cx="485775" cy="1143000"/>
            <a:chOff x="4009" y="2304"/>
            <a:chExt cx="306" cy="720"/>
          </a:xfrm>
        </p:grpSpPr>
        <p:sp>
          <p:nvSpPr>
            <p:cNvPr id="47224" name="Rectangle 79"/>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47225" name="Rectangle 80"/>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47226" name="Freeform 81"/>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2"/>
          <p:cNvGrpSpPr>
            <a:grpSpLocks/>
          </p:cNvGrpSpPr>
          <p:nvPr/>
        </p:nvGrpSpPr>
        <p:grpSpPr bwMode="auto">
          <a:xfrm>
            <a:off x="7337425" y="4376738"/>
            <a:ext cx="358775" cy="1600200"/>
            <a:chOff x="5294" y="2544"/>
            <a:chExt cx="226" cy="1008"/>
          </a:xfrm>
        </p:grpSpPr>
        <p:sp>
          <p:nvSpPr>
            <p:cNvPr id="47221" name="Rectangle 83"/>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47222" name="Rectangle 84"/>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47223" name="Freeform 85"/>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6"/>
          <p:cNvGrpSpPr>
            <a:grpSpLocks/>
          </p:cNvGrpSpPr>
          <p:nvPr/>
        </p:nvGrpSpPr>
        <p:grpSpPr bwMode="auto">
          <a:xfrm>
            <a:off x="5915025" y="5186363"/>
            <a:ext cx="1146175" cy="1181100"/>
            <a:chOff x="4398" y="3054"/>
            <a:chExt cx="722" cy="744"/>
          </a:xfrm>
        </p:grpSpPr>
        <p:sp>
          <p:nvSpPr>
            <p:cNvPr id="47215" name="Rectangle 87"/>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16" name="Rectangle 88"/>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47217" name="Rectangle 89"/>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47218" name="Rectangle 90"/>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47219" name="Line 91"/>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20" name="Line 92"/>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47160" name="Line 93"/>
          <p:cNvSpPr>
            <a:spLocks noChangeShapeType="1"/>
          </p:cNvSpPr>
          <p:nvPr/>
        </p:nvSpPr>
        <p:spPr bwMode="auto">
          <a:xfrm>
            <a:off x="2362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1" name="Line 94"/>
          <p:cNvSpPr>
            <a:spLocks noChangeShapeType="1"/>
          </p:cNvSpPr>
          <p:nvPr/>
        </p:nvSpPr>
        <p:spPr bwMode="auto">
          <a:xfrm>
            <a:off x="2743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2" name="Freeform 95"/>
          <p:cNvSpPr>
            <a:spLocks/>
          </p:cNvSpPr>
          <p:nvPr/>
        </p:nvSpPr>
        <p:spPr bwMode="auto">
          <a:xfrm>
            <a:off x="182880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63" name="Line 96"/>
          <p:cNvSpPr>
            <a:spLocks noChangeShapeType="1"/>
          </p:cNvSpPr>
          <p:nvPr/>
        </p:nvSpPr>
        <p:spPr bwMode="auto">
          <a:xfrm>
            <a:off x="228600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4" name="Line 97"/>
          <p:cNvSpPr>
            <a:spLocks noChangeShapeType="1"/>
          </p:cNvSpPr>
          <p:nvPr/>
        </p:nvSpPr>
        <p:spPr bwMode="auto">
          <a:xfrm>
            <a:off x="259080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5" name="Line 98"/>
          <p:cNvSpPr>
            <a:spLocks noChangeShapeType="1"/>
          </p:cNvSpPr>
          <p:nvPr/>
        </p:nvSpPr>
        <p:spPr bwMode="auto">
          <a:xfrm>
            <a:off x="2971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6" name="Line 99"/>
          <p:cNvSpPr>
            <a:spLocks noChangeShapeType="1"/>
          </p:cNvSpPr>
          <p:nvPr/>
        </p:nvSpPr>
        <p:spPr bwMode="auto">
          <a:xfrm>
            <a:off x="3352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67" name="Rectangle 100"/>
          <p:cNvSpPr>
            <a:spLocks noChangeArrowheads="1"/>
          </p:cNvSpPr>
          <p:nvPr/>
        </p:nvSpPr>
        <p:spPr bwMode="auto">
          <a:xfrm>
            <a:off x="3146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47168" name="Line 101"/>
          <p:cNvSpPr>
            <a:spLocks noChangeShapeType="1"/>
          </p:cNvSpPr>
          <p:nvPr/>
        </p:nvSpPr>
        <p:spPr bwMode="auto">
          <a:xfrm>
            <a:off x="358140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69" name="Line 102"/>
          <p:cNvSpPr>
            <a:spLocks noChangeShapeType="1"/>
          </p:cNvSpPr>
          <p:nvPr/>
        </p:nvSpPr>
        <p:spPr bwMode="auto">
          <a:xfrm>
            <a:off x="563880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0" name="Line 103"/>
          <p:cNvSpPr>
            <a:spLocks noChangeShapeType="1"/>
          </p:cNvSpPr>
          <p:nvPr/>
        </p:nvSpPr>
        <p:spPr bwMode="auto">
          <a:xfrm>
            <a:off x="358140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1" name="Line 104"/>
          <p:cNvSpPr>
            <a:spLocks noChangeShapeType="1"/>
          </p:cNvSpPr>
          <p:nvPr/>
        </p:nvSpPr>
        <p:spPr bwMode="auto">
          <a:xfrm>
            <a:off x="480060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2" name="Freeform 105"/>
          <p:cNvSpPr>
            <a:spLocks/>
          </p:cNvSpPr>
          <p:nvPr/>
        </p:nvSpPr>
        <p:spPr bwMode="auto">
          <a:xfrm>
            <a:off x="411480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3" name="Line 106"/>
          <p:cNvSpPr>
            <a:spLocks noChangeShapeType="1"/>
          </p:cNvSpPr>
          <p:nvPr/>
        </p:nvSpPr>
        <p:spPr bwMode="auto">
          <a:xfrm>
            <a:off x="38100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4" name="Line 107"/>
          <p:cNvSpPr>
            <a:spLocks noChangeShapeType="1"/>
          </p:cNvSpPr>
          <p:nvPr/>
        </p:nvSpPr>
        <p:spPr bwMode="auto">
          <a:xfrm>
            <a:off x="27432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5" name="Line 108"/>
          <p:cNvSpPr>
            <a:spLocks noChangeShapeType="1"/>
          </p:cNvSpPr>
          <p:nvPr/>
        </p:nvSpPr>
        <p:spPr bwMode="auto">
          <a:xfrm flipH="1">
            <a:off x="23622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76" name="Line 109"/>
          <p:cNvSpPr>
            <a:spLocks noChangeShapeType="1"/>
          </p:cNvSpPr>
          <p:nvPr/>
        </p:nvSpPr>
        <p:spPr bwMode="auto">
          <a:xfrm>
            <a:off x="24384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77" name="Line 110"/>
          <p:cNvSpPr>
            <a:spLocks noChangeShapeType="1"/>
          </p:cNvSpPr>
          <p:nvPr/>
        </p:nvSpPr>
        <p:spPr bwMode="auto">
          <a:xfrm>
            <a:off x="243840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78" name="Line 111"/>
          <p:cNvSpPr>
            <a:spLocks noChangeShapeType="1"/>
          </p:cNvSpPr>
          <p:nvPr/>
        </p:nvSpPr>
        <p:spPr bwMode="auto">
          <a:xfrm flipV="1">
            <a:off x="365760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79" name="Line 112"/>
          <p:cNvSpPr>
            <a:spLocks noChangeShapeType="1"/>
          </p:cNvSpPr>
          <p:nvPr/>
        </p:nvSpPr>
        <p:spPr bwMode="auto">
          <a:xfrm flipV="1">
            <a:off x="464820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0" name="Line 113"/>
          <p:cNvSpPr>
            <a:spLocks noChangeShapeType="1"/>
          </p:cNvSpPr>
          <p:nvPr/>
        </p:nvSpPr>
        <p:spPr bwMode="auto">
          <a:xfrm flipH="1">
            <a:off x="571500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81" name="Line 114"/>
          <p:cNvSpPr>
            <a:spLocks noChangeShapeType="1"/>
          </p:cNvSpPr>
          <p:nvPr/>
        </p:nvSpPr>
        <p:spPr bwMode="auto">
          <a:xfrm>
            <a:off x="579120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2" name="Line 115"/>
          <p:cNvSpPr>
            <a:spLocks noChangeShapeType="1"/>
          </p:cNvSpPr>
          <p:nvPr/>
        </p:nvSpPr>
        <p:spPr bwMode="auto">
          <a:xfrm>
            <a:off x="678180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3" name="Line 116"/>
          <p:cNvSpPr>
            <a:spLocks noChangeShapeType="1"/>
          </p:cNvSpPr>
          <p:nvPr/>
        </p:nvSpPr>
        <p:spPr bwMode="auto">
          <a:xfrm flipH="1">
            <a:off x="601980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184" name="Freeform 117"/>
          <p:cNvSpPr>
            <a:spLocks/>
          </p:cNvSpPr>
          <p:nvPr/>
        </p:nvSpPr>
        <p:spPr bwMode="auto">
          <a:xfrm>
            <a:off x="160020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5" name="Line 118"/>
          <p:cNvSpPr>
            <a:spLocks noChangeShapeType="1"/>
          </p:cNvSpPr>
          <p:nvPr/>
        </p:nvSpPr>
        <p:spPr bwMode="auto">
          <a:xfrm>
            <a:off x="708660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6" name="Line 119"/>
          <p:cNvSpPr>
            <a:spLocks noChangeShapeType="1"/>
          </p:cNvSpPr>
          <p:nvPr/>
        </p:nvSpPr>
        <p:spPr bwMode="auto">
          <a:xfrm>
            <a:off x="492125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47187" name="Rectangle 120"/>
          <p:cNvSpPr>
            <a:spLocks noChangeArrowheads="1"/>
          </p:cNvSpPr>
          <p:nvPr/>
        </p:nvSpPr>
        <p:spPr bwMode="auto">
          <a:xfrm>
            <a:off x="51816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47188" name="Line 121"/>
          <p:cNvSpPr>
            <a:spLocks noChangeShapeType="1"/>
          </p:cNvSpPr>
          <p:nvPr/>
        </p:nvSpPr>
        <p:spPr bwMode="auto">
          <a:xfrm>
            <a:off x="52578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89" name="Rectangle 122"/>
          <p:cNvSpPr>
            <a:spLocks noChangeArrowheads="1"/>
          </p:cNvSpPr>
          <p:nvPr/>
        </p:nvSpPr>
        <p:spPr bwMode="auto">
          <a:xfrm rot="5400000">
            <a:off x="48934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47190" name="Rectangle 123"/>
          <p:cNvSpPr>
            <a:spLocks noChangeArrowheads="1"/>
          </p:cNvSpPr>
          <p:nvPr/>
        </p:nvSpPr>
        <p:spPr bwMode="auto">
          <a:xfrm rot="5400000">
            <a:off x="54268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47191" name="Rectangle 124"/>
          <p:cNvSpPr>
            <a:spLocks noChangeArrowheads="1"/>
          </p:cNvSpPr>
          <p:nvPr/>
        </p:nvSpPr>
        <p:spPr bwMode="auto">
          <a:xfrm rot="5400000">
            <a:off x="59602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47192" name="Rectangle 125"/>
          <p:cNvSpPr>
            <a:spLocks noChangeArrowheads="1"/>
          </p:cNvSpPr>
          <p:nvPr/>
        </p:nvSpPr>
        <p:spPr bwMode="auto">
          <a:xfrm rot="5400000">
            <a:off x="6506368"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47193" name="Line 126"/>
          <p:cNvSpPr>
            <a:spLocks noChangeShapeType="1"/>
          </p:cNvSpPr>
          <p:nvPr/>
        </p:nvSpPr>
        <p:spPr bwMode="auto">
          <a:xfrm>
            <a:off x="57912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94" name="Line 127"/>
          <p:cNvSpPr>
            <a:spLocks noChangeShapeType="1"/>
          </p:cNvSpPr>
          <p:nvPr/>
        </p:nvSpPr>
        <p:spPr bwMode="auto">
          <a:xfrm>
            <a:off x="63246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95" name="Line 128"/>
          <p:cNvSpPr>
            <a:spLocks noChangeShapeType="1"/>
          </p:cNvSpPr>
          <p:nvPr/>
        </p:nvSpPr>
        <p:spPr bwMode="auto">
          <a:xfrm>
            <a:off x="68580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196" name="Rectangle 129"/>
          <p:cNvSpPr>
            <a:spLocks noChangeArrowheads="1"/>
          </p:cNvSpPr>
          <p:nvPr/>
        </p:nvSpPr>
        <p:spPr bwMode="auto">
          <a:xfrm>
            <a:off x="661511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47197" name="Rectangle 130"/>
          <p:cNvSpPr>
            <a:spLocks noChangeArrowheads="1"/>
          </p:cNvSpPr>
          <p:nvPr/>
        </p:nvSpPr>
        <p:spPr bwMode="auto">
          <a:xfrm>
            <a:off x="608171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47198" name="Rectangle 131"/>
          <p:cNvSpPr>
            <a:spLocks noChangeArrowheads="1"/>
          </p:cNvSpPr>
          <p:nvPr/>
        </p:nvSpPr>
        <p:spPr bwMode="auto">
          <a:xfrm>
            <a:off x="562451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47199" name="Rectangle 132"/>
          <p:cNvSpPr>
            <a:spLocks noChangeArrowheads="1"/>
          </p:cNvSpPr>
          <p:nvPr/>
        </p:nvSpPr>
        <p:spPr bwMode="auto">
          <a:xfrm>
            <a:off x="509111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47200" name="Rectangle 133"/>
          <p:cNvSpPr>
            <a:spLocks noChangeArrowheads="1"/>
          </p:cNvSpPr>
          <p:nvPr/>
        </p:nvSpPr>
        <p:spPr bwMode="auto">
          <a:xfrm>
            <a:off x="327818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7201" name="Rectangle 134"/>
          <p:cNvSpPr>
            <a:spLocks noChangeArrowheads="1"/>
          </p:cNvSpPr>
          <p:nvPr/>
        </p:nvSpPr>
        <p:spPr bwMode="auto">
          <a:xfrm>
            <a:off x="327818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47202" name="Rectangle 135"/>
          <p:cNvSpPr>
            <a:spLocks noChangeArrowheads="1"/>
          </p:cNvSpPr>
          <p:nvPr/>
        </p:nvSpPr>
        <p:spPr bwMode="auto">
          <a:xfrm>
            <a:off x="1987550" y="1938338"/>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47203" name="Rectangle 136"/>
          <p:cNvSpPr>
            <a:spLocks noChangeArrowheads="1"/>
          </p:cNvSpPr>
          <p:nvPr/>
        </p:nvSpPr>
        <p:spPr bwMode="auto">
          <a:xfrm>
            <a:off x="382587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47204" name="Rectangle 137"/>
          <p:cNvSpPr>
            <a:spLocks noChangeArrowheads="1"/>
          </p:cNvSpPr>
          <p:nvPr/>
        </p:nvSpPr>
        <p:spPr bwMode="auto">
          <a:xfrm>
            <a:off x="400208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47205" name="Line 138"/>
          <p:cNvSpPr>
            <a:spLocks noChangeShapeType="1"/>
          </p:cNvSpPr>
          <p:nvPr/>
        </p:nvSpPr>
        <p:spPr bwMode="auto">
          <a:xfrm>
            <a:off x="342900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06" name="Line 139"/>
          <p:cNvSpPr>
            <a:spLocks noChangeShapeType="1"/>
          </p:cNvSpPr>
          <p:nvPr/>
        </p:nvSpPr>
        <p:spPr bwMode="auto">
          <a:xfrm>
            <a:off x="342900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47207" name="Rectangle 140"/>
          <p:cNvSpPr>
            <a:spLocks noChangeArrowheads="1"/>
          </p:cNvSpPr>
          <p:nvPr/>
        </p:nvSpPr>
        <p:spPr bwMode="auto">
          <a:xfrm>
            <a:off x="309086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47208" name="Line 141"/>
          <p:cNvSpPr>
            <a:spLocks noChangeShapeType="1"/>
          </p:cNvSpPr>
          <p:nvPr/>
        </p:nvSpPr>
        <p:spPr bwMode="auto">
          <a:xfrm flipH="1">
            <a:off x="358140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09" name="Line 142"/>
          <p:cNvSpPr>
            <a:spLocks noChangeShapeType="1"/>
          </p:cNvSpPr>
          <p:nvPr/>
        </p:nvSpPr>
        <p:spPr bwMode="auto">
          <a:xfrm>
            <a:off x="381000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10" name="Line 143"/>
          <p:cNvSpPr>
            <a:spLocks noChangeShapeType="1"/>
          </p:cNvSpPr>
          <p:nvPr/>
        </p:nvSpPr>
        <p:spPr bwMode="auto">
          <a:xfrm flipH="1">
            <a:off x="381000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47211" name="Freeform 144"/>
          <p:cNvSpPr>
            <a:spLocks/>
          </p:cNvSpPr>
          <p:nvPr/>
        </p:nvSpPr>
        <p:spPr bwMode="auto">
          <a:xfrm>
            <a:off x="441960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45" name="Date Placeholder 144"/>
          <p:cNvSpPr>
            <a:spLocks noGrp="1"/>
          </p:cNvSpPr>
          <p:nvPr>
            <p:ph type="dt" sz="quarter" idx="10"/>
          </p:nvPr>
        </p:nvSpPr>
        <p:spPr/>
        <p:txBody>
          <a:bodyPr/>
          <a:lstStyle/>
          <a:p>
            <a:pPr>
              <a:defRPr/>
            </a:pPr>
            <a:fld id="{974209F7-0C9F-8848-A22A-54568682A503}" type="datetime1">
              <a:rPr lang="en-US" smtClean="0"/>
              <a:pPr>
                <a:defRPr/>
              </a:pPr>
              <a:t>11/5/13</a:t>
            </a:fld>
            <a:endParaRPr lang="en-US"/>
          </a:p>
        </p:txBody>
      </p:sp>
      <p:sp>
        <p:nvSpPr>
          <p:cNvPr id="146" name="Slide Number Placeholder 145"/>
          <p:cNvSpPr>
            <a:spLocks noGrp="1"/>
          </p:cNvSpPr>
          <p:nvPr>
            <p:ph type="sldNum" sz="quarter" idx="12"/>
          </p:nvPr>
        </p:nvSpPr>
        <p:spPr/>
        <p:txBody>
          <a:bodyPr/>
          <a:lstStyle/>
          <a:p>
            <a:pPr>
              <a:defRPr/>
            </a:pPr>
            <a:fld id="{FAC015DC-5172-5049-9B71-C472AA415C1C}" type="slidenum">
              <a:rPr lang="en-US" smtClean="0"/>
              <a:pPr>
                <a:defRPr/>
              </a:pPr>
              <a:t>36</a:t>
            </a:fld>
            <a:endParaRPr lang="en-US"/>
          </a:p>
        </p:txBody>
      </p:sp>
      <p:sp>
        <p:nvSpPr>
          <p:cNvPr id="147" name="Footer Placeholder 146"/>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237477536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44500" y="228600"/>
            <a:ext cx="8343900" cy="474663"/>
          </a:xfrm>
        </p:spPr>
        <p:txBody>
          <a:bodyPr>
            <a:normAutofit fontScale="90000"/>
          </a:bodyPr>
          <a:lstStyle/>
          <a:p>
            <a:r>
              <a:rPr lang="en-US" dirty="0" smtClean="0"/>
              <a:t>Single Cycle </a:t>
            </a:r>
            <a:r>
              <a:rPr lang="en-US" dirty="0" err="1" smtClean="0"/>
              <a:t>Datapath</a:t>
            </a:r>
            <a:r>
              <a:rPr lang="en-US" dirty="0" smtClean="0"/>
              <a:t> during </a:t>
            </a:r>
            <a:r>
              <a:rPr lang="en-US" dirty="0" smtClean="0">
                <a:latin typeface="Courier New"/>
                <a:cs typeface="Courier New"/>
              </a:rPr>
              <a:t>Store</a:t>
            </a:r>
          </a:p>
        </p:txBody>
      </p:sp>
      <p:sp>
        <p:nvSpPr>
          <p:cNvPr id="26627" name="Rectangle 3"/>
          <p:cNvSpPr>
            <a:spLocks noGrp="1" noChangeArrowheads="1"/>
          </p:cNvSpPr>
          <p:nvPr>
            <p:ph type="body" idx="1"/>
          </p:nvPr>
        </p:nvSpPr>
        <p:spPr>
          <a:xfrm>
            <a:off x="304800" y="1295400"/>
            <a:ext cx="8458200" cy="371475"/>
          </a:xfrm>
        </p:spPr>
        <p:txBody>
          <a:bodyPr>
            <a:normAutofit fontScale="77500" lnSpcReduction="20000"/>
          </a:bodyPr>
          <a:lstStyle/>
          <a:p>
            <a:r>
              <a:rPr lang="en-US" sz="2800"/>
              <a:t>Data Memory {R[rs] + SignExt[imm16]}  =  R[rt]</a:t>
            </a:r>
          </a:p>
        </p:txBody>
      </p:sp>
      <p:grpSp>
        <p:nvGrpSpPr>
          <p:cNvPr id="2" name="Group 4"/>
          <p:cNvGrpSpPr>
            <a:grpSpLocks/>
          </p:cNvGrpSpPr>
          <p:nvPr/>
        </p:nvGrpSpPr>
        <p:grpSpPr bwMode="auto">
          <a:xfrm>
            <a:off x="1743075" y="687388"/>
            <a:ext cx="5954713" cy="641350"/>
            <a:chOff x="1098" y="380"/>
            <a:chExt cx="3751" cy="404"/>
          </a:xfrm>
        </p:grpSpPr>
        <p:sp>
          <p:nvSpPr>
            <p:cNvPr id="52364"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52379"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80"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52377"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78"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52375"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76"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52368"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69"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52370"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2371"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2372"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52373"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52374"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52229" name="Rectangle 22"/>
          <p:cNvSpPr>
            <a:spLocks noChangeArrowheads="1"/>
          </p:cNvSpPr>
          <p:nvPr/>
        </p:nvSpPr>
        <p:spPr bwMode="auto">
          <a:xfrm>
            <a:off x="5867400" y="41910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30" name="Rectangle 23"/>
          <p:cNvSpPr>
            <a:spLocks noChangeArrowheads="1"/>
          </p:cNvSpPr>
          <p:nvPr/>
        </p:nvSpPr>
        <p:spPr bwMode="auto">
          <a:xfrm>
            <a:off x="5257800" y="3200400"/>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r>
              <a:rPr lang="en-US" u="sng">
                <a:latin typeface="+mn-lt"/>
              </a:rPr>
              <a:t>ADD</a:t>
            </a:r>
            <a:endParaRPr lang="en-US" sz="2000" u="sng">
              <a:latin typeface="+mn-lt"/>
            </a:endParaRPr>
          </a:p>
        </p:txBody>
      </p:sp>
      <p:sp>
        <p:nvSpPr>
          <p:cNvPr id="52231" name="Rectangle 24"/>
          <p:cNvSpPr>
            <a:spLocks noChangeArrowheads="1"/>
          </p:cNvSpPr>
          <p:nvPr/>
        </p:nvSpPr>
        <p:spPr bwMode="auto">
          <a:xfrm>
            <a:off x="1981200" y="49530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2232" name="Rectangle 25"/>
          <p:cNvSpPr>
            <a:spLocks noChangeArrowheads="1"/>
          </p:cNvSpPr>
          <p:nvPr/>
        </p:nvSpPr>
        <p:spPr bwMode="auto">
          <a:xfrm>
            <a:off x="1436688" y="4048125"/>
            <a:ext cx="7207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52233" name="Rectangle 26"/>
          <p:cNvSpPr>
            <a:spLocks noChangeArrowheads="1"/>
          </p:cNvSpPr>
          <p:nvPr/>
        </p:nvSpPr>
        <p:spPr bwMode="auto">
          <a:xfrm>
            <a:off x="1371600" y="3352800"/>
            <a:ext cx="11334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RegWr=0</a:t>
            </a:r>
          </a:p>
        </p:txBody>
      </p:sp>
      <p:sp>
        <p:nvSpPr>
          <p:cNvPr id="52234" name="Line 27"/>
          <p:cNvSpPr>
            <a:spLocks noChangeShapeType="1"/>
          </p:cNvSpPr>
          <p:nvPr/>
        </p:nvSpPr>
        <p:spPr bwMode="auto">
          <a:xfrm flipH="1">
            <a:off x="1746250" y="43672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35" name="Rectangle 28"/>
          <p:cNvSpPr>
            <a:spLocks noChangeArrowheads="1"/>
          </p:cNvSpPr>
          <p:nvPr/>
        </p:nvSpPr>
        <p:spPr bwMode="auto">
          <a:xfrm>
            <a:off x="1598613" y="44672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36" name="Line 29"/>
          <p:cNvSpPr>
            <a:spLocks noChangeShapeType="1"/>
          </p:cNvSpPr>
          <p:nvPr/>
        </p:nvSpPr>
        <p:spPr bwMode="auto">
          <a:xfrm flipH="1">
            <a:off x="4572000" y="4191000"/>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37" name="Rectangle 30"/>
          <p:cNvSpPr>
            <a:spLocks noChangeArrowheads="1"/>
          </p:cNvSpPr>
          <p:nvPr/>
        </p:nvSpPr>
        <p:spPr bwMode="auto">
          <a:xfrm>
            <a:off x="4419600" y="38862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38" name="Rectangle 31"/>
          <p:cNvSpPr>
            <a:spLocks noChangeArrowheads="1"/>
          </p:cNvSpPr>
          <p:nvPr/>
        </p:nvSpPr>
        <p:spPr bwMode="auto">
          <a:xfrm>
            <a:off x="3625850" y="38862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52239" name="Line 32"/>
          <p:cNvSpPr>
            <a:spLocks noChangeShapeType="1"/>
          </p:cNvSpPr>
          <p:nvPr/>
        </p:nvSpPr>
        <p:spPr bwMode="auto">
          <a:xfrm flipV="1">
            <a:off x="3886200" y="47244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0" name="Rectangle 33"/>
          <p:cNvSpPr>
            <a:spLocks noChangeArrowheads="1"/>
          </p:cNvSpPr>
          <p:nvPr/>
        </p:nvSpPr>
        <p:spPr bwMode="auto">
          <a:xfrm>
            <a:off x="3730625" y="48482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41" name="Rectangle 34"/>
          <p:cNvSpPr>
            <a:spLocks noChangeArrowheads="1"/>
          </p:cNvSpPr>
          <p:nvPr/>
        </p:nvSpPr>
        <p:spPr bwMode="auto">
          <a:xfrm>
            <a:off x="3657600" y="44196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52242" name="Line 35"/>
          <p:cNvSpPr>
            <a:spLocks noChangeShapeType="1"/>
          </p:cNvSpPr>
          <p:nvPr/>
        </p:nvSpPr>
        <p:spPr bwMode="auto">
          <a:xfrm flipV="1">
            <a:off x="32766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3" name="Line 36"/>
          <p:cNvSpPr>
            <a:spLocks noChangeShapeType="1"/>
          </p:cNvSpPr>
          <p:nvPr/>
        </p:nvSpPr>
        <p:spPr bwMode="auto">
          <a:xfrm flipV="1">
            <a:off x="25273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4" name="Rectangle 37"/>
          <p:cNvSpPr>
            <a:spLocks noChangeArrowheads="1"/>
          </p:cNvSpPr>
          <p:nvPr/>
        </p:nvSpPr>
        <p:spPr bwMode="auto">
          <a:xfrm>
            <a:off x="2384425"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2245" name="Line 38"/>
          <p:cNvSpPr>
            <a:spLocks noChangeShapeType="1"/>
          </p:cNvSpPr>
          <p:nvPr/>
        </p:nvSpPr>
        <p:spPr bwMode="auto">
          <a:xfrm flipV="1">
            <a:off x="29083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46" name="Rectangle 39"/>
          <p:cNvSpPr>
            <a:spLocks noChangeArrowheads="1"/>
          </p:cNvSpPr>
          <p:nvPr/>
        </p:nvSpPr>
        <p:spPr bwMode="auto">
          <a:xfrm>
            <a:off x="2743200"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2247" name="Rectangle 40"/>
          <p:cNvSpPr>
            <a:spLocks noChangeArrowheads="1"/>
          </p:cNvSpPr>
          <p:nvPr/>
        </p:nvSpPr>
        <p:spPr bwMode="auto">
          <a:xfrm>
            <a:off x="2322513" y="3957638"/>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52248" name="Rectangle 41"/>
          <p:cNvSpPr>
            <a:spLocks noChangeArrowheads="1"/>
          </p:cNvSpPr>
          <p:nvPr/>
        </p:nvSpPr>
        <p:spPr bwMode="auto">
          <a:xfrm>
            <a:off x="2779713" y="39576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52249" name="Rectangle 42"/>
          <p:cNvSpPr>
            <a:spLocks noChangeArrowheads="1"/>
          </p:cNvSpPr>
          <p:nvPr/>
        </p:nvSpPr>
        <p:spPr bwMode="auto">
          <a:xfrm>
            <a:off x="3160713" y="39576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52250" name="Rectangle 43"/>
          <p:cNvSpPr>
            <a:spLocks noChangeArrowheads="1"/>
          </p:cNvSpPr>
          <p:nvPr/>
        </p:nvSpPr>
        <p:spPr bwMode="auto">
          <a:xfrm>
            <a:off x="2322513" y="4343400"/>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52251" name="Rectangle 44"/>
          <p:cNvSpPr>
            <a:spLocks noChangeArrowheads="1"/>
          </p:cNvSpPr>
          <p:nvPr/>
        </p:nvSpPr>
        <p:spPr bwMode="auto">
          <a:xfrm>
            <a:off x="2743200" y="3352800"/>
            <a:ext cx="4000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52252" name="Rectangle 45"/>
          <p:cNvSpPr>
            <a:spLocks noChangeArrowheads="1"/>
          </p:cNvSpPr>
          <p:nvPr/>
        </p:nvSpPr>
        <p:spPr bwMode="auto">
          <a:xfrm>
            <a:off x="2574925" y="25908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52253" name="Rectangle 46"/>
          <p:cNvSpPr>
            <a:spLocks noChangeArrowheads="1"/>
          </p:cNvSpPr>
          <p:nvPr/>
        </p:nvSpPr>
        <p:spPr bwMode="auto">
          <a:xfrm>
            <a:off x="3124200" y="33528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52254" name="Rectangle 47"/>
          <p:cNvSpPr>
            <a:spLocks noChangeArrowheads="1"/>
          </p:cNvSpPr>
          <p:nvPr/>
        </p:nvSpPr>
        <p:spPr bwMode="auto">
          <a:xfrm>
            <a:off x="2143125" y="2590800"/>
            <a:ext cx="4286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52255" name="Rectangle 48"/>
          <p:cNvSpPr>
            <a:spLocks noChangeArrowheads="1"/>
          </p:cNvSpPr>
          <p:nvPr/>
        </p:nvSpPr>
        <p:spPr bwMode="auto">
          <a:xfrm>
            <a:off x="1419225" y="2286000"/>
            <a:ext cx="11461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RegDst=x</a:t>
            </a:r>
          </a:p>
        </p:txBody>
      </p:sp>
      <p:grpSp>
        <p:nvGrpSpPr>
          <p:cNvPr id="6" name="Group 49"/>
          <p:cNvGrpSpPr>
            <a:grpSpLocks/>
          </p:cNvGrpSpPr>
          <p:nvPr/>
        </p:nvGrpSpPr>
        <p:grpSpPr bwMode="auto">
          <a:xfrm>
            <a:off x="3454400" y="5199063"/>
            <a:ext cx="376238" cy="1082675"/>
            <a:chOff x="2848" y="3083"/>
            <a:chExt cx="237" cy="682"/>
          </a:xfrm>
        </p:grpSpPr>
        <p:sp>
          <p:nvSpPr>
            <p:cNvPr id="52362"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63" name="Rectangle 51"/>
            <p:cNvSpPr>
              <a:spLocks noChangeArrowheads="1"/>
            </p:cNvSpPr>
            <p:nvPr/>
          </p:nvSpPr>
          <p:spPr bwMode="auto">
            <a:xfrm rot="5400000">
              <a:off x="2628" y="3310"/>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52257" name="Rectangle 52"/>
          <p:cNvSpPr>
            <a:spLocks noChangeArrowheads="1"/>
          </p:cNvSpPr>
          <p:nvPr/>
        </p:nvSpPr>
        <p:spPr bwMode="auto">
          <a:xfrm>
            <a:off x="3962400" y="56864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58" name="Line 53"/>
          <p:cNvSpPr>
            <a:spLocks noChangeShapeType="1"/>
          </p:cNvSpPr>
          <p:nvPr/>
        </p:nvSpPr>
        <p:spPr bwMode="auto">
          <a:xfrm flipH="1">
            <a:off x="4114800" y="5584825"/>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59" name="Line 54"/>
          <p:cNvSpPr>
            <a:spLocks noChangeShapeType="1"/>
          </p:cNvSpPr>
          <p:nvPr/>
        </p:nvSpPr>
        <p:spPr bwMode="auto">
          <a:xfrm flipH="1">
            <a:off x="3035300" y="55864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60" name="Rectangle 55"/>
          <p:cNvSpPr>
            <a:spLocks noChangeArrowheads="1"/>
          </p:cNvSpPr>
          <p:nvPr/>
        </p:nvSpPr>
        <p:spPr bwMode="auto">
          <a:xfrm>
            <a:off x="2819400" y="56864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2261" name="Rectangle 56"/>
          <p:cNvSpPr>
            <a:spLocks noChangeArrowheads="1"/>
          </p:cNvSpPr>
          <p:nvPr/>
        </p:nvSpPr>
        <p:spPr bwMode="auto">
          <a:xfrm>
            <a:off x="1905000" y="5410200"/>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2262" name="Rectangle 57"/>
          <p:cNvSpPr>
            <a:spLocks noChangeArrowheads="1"/>
          </p:cNvSpPr>
          <p:nvPr/>
        </p:nvSpPr>
        <p:spPr bwMode="auto">
          <a:xfrm>
            <a:off x="4038600" y="6096000"/>
            <a:ext cx="116998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ALUSrc=1</a:t>
            </a:r>
          </a:p>
        </p:txBody>
      </p:sp>
      <p:sp>
        <p:nvSpPr>
          <p:cNvPr id="52263" name="Rectangle 58"/>
          <p:cNvSpPr>
            <a:spLocks noChangeArrowheads="1"/>
          </p:cNvSpPr>
          <p:nvPr/>
        </p:nvSpPr>
        <p:spPr bwMode="auto">
          <a:xfrm>
            <a:off x="2209800" y="6172200"/>
            <a:ext cx="13525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ExtOp=sign</a:t>
            </a:r>
          </a:p>
        </p:txBody>
      </p:sp>
      <p:sp>
        <p:nvSpPr>
          <p:cNvPr id="52264" name="Line 59"/>
          <p:cNvSpPr>
            <a:spLocks noChangeShapeType="1"/>
          </p:cNvSpPr>
          <p:nvPr/>
        </p:nvSpPr>
        <p:spPr bwMode="auto">
          <a:xfrm flipV="1">
            <a:off x="7543800" y="38100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2265" name="Rectangle 60"/>
          <p:cNvSpPr>
            <a:spLocks noChangeArrowheads="1"/>
          </p:cNvSpPr>
          <p:nvPr/>
        </p:nvSpPr>
        <p:spPr bwMode="auto">
          <a:xfrm>
            <a:off x="6400800" y="3429000"/>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MemtoReg=x</a:t>
            </a:r>
          </a:p>
        </p:txBody>
      </p:sp>
      <p:sp>
        <p:nvSpPr>
          <p:cNvPr id="52266" name="Rectangle 61"/>
          <p:cNvSpPr>
            <a:spLocks noChangeArrowheads="1"/>
          </p:cNvSpPr>
          <p:nvPr/>
        </p:nvSpPr>
        <p:spPr bwMode="auto">
          <a:xfrm>
            <a:off x="5224463" y="59436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2267" name="Rectangle 62"/>
          <p:cNvSpPr>
            <a:spLocks noChangeArrowheads="1"/>
          </p:cNvSpPr>
          <p:nvPr/>
        </p:nvSpPr>
        <p:spPr bwMode="auto">
          <a:xfrm>
            <a:off x="4953000" y="54102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52268" name="Line 63"/>
          <p:cNvSpPr>
            <a:spLocks noChangeShapeType="1"/>
          </p:cNvSpPr>
          <p:nvPr/>
        </p:nvSpPr>
        <p:spPr bwMode="auto">
          <a:xfrm flipH="1">
            <a:off x="5086350" y="5341938"/>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69" name="Rectangle 64"/>
          <p:cNvSpPr>
            <a:spLocks noChangeArrowheads="1"/>
          </p:cNvSpPr>
          <p:nvPr/>
        </p:nvSpPr>
        <p:spPr bwMode="auto">
          <a:xfrm>
            <a:off x="5116513" y="51181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2270" name="Line 65"/>
          <p:cNvSpPr>
            <a:spLocks noChangeShapeType="1"/>
          </p:cNvSpPr>
          <p:nvPr/>
        </p:nvSpPr>
        <p:spPr bwMode="auto">
          <a:xfrm flipV="1">
            <a:off x="6235700" y="41910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2271" name="Rectangle 66"/>
          <p:cNvSpPr>
            <a:spLocks noChangeArrowheads="1"/>
          </p:cNvSpPr>
          <p:nvPr/>
        </p:nvSpPr>
        <p:spPr bwMode="auto">
          <a:xfrm>
            <a:off x="5943600" y="3810000"/>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MemWr=1</a:t>
            </a:r>
          </a:p>
        </p:txBody>
      </p:sp>
      <p:sp>
        <p:nvSpPr>
          <p:cNvPr id="52272" name="Rectangle 67"/>
          <p:cNvSpPr>
            <a:spLocks noChangeArrowheads="1"/>
          </p:cNvSpPr>
          <p:nvPr/>
        </p:nvSpPr>
        <p:spPr bwMode="auto">
          <a:xfrm>
            <a:off x="4495800" y="3276600"/>
            <a:ext cx="62706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133600" y="3019425"/>
            <a:ext cx="838200" cy="336550"/>
            <a:chOff x="2640" y="1422"/>
            <a:chExt cx="528" cy="212"/>
          </a:xfrm>
        </p:grpSpPr>
        <p:sp>
          <p:nvSpPr>
            <p:cNvPr id="52359"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2360"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2361"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2274" name="Rectangle 72"/>
          <p:cNvSpPr>
            <a:spLocks noChangeArrowheads="1"/>
          </p:cNvSpPr>
          <p:nvPr/>
        </p:nvSpPr>
        <p:spPr bwMode="auto">
          <a:xfrm>
            <a:off x="2133600" y="3962400"/>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441825" y="4572000"/>
            <a:ext cx="358775" cy="1219200"/>
            <a:chOff x="3518" y="2640"/>
            <a:chExt cx="226" cy="768"/>
          </a:xfrm>
        </p:grpSpPr>
        <p:sp>
          <p:nvSpPr>
            <p:cNvPr id="52356"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2357"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2358"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305425" y="3962400"/>
            <a:ext cx="485775" cy="1143000"/>
            <a:chOff x="4009" y="2304"/>
            <a:chExt cx="306" cy="720"/>
          </a:xfrm>
        </p:grpSpPr>
        <p:sp>
          <p:nvSpPr>
            <p:cNvPr id="52353"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52354" name="Rectangle 79"/>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52355"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337425" y="4343400"/>
            <a:ext cx="358775" cy="1600200"/>
            <a:chOff x="5294" y="2544"/>
            <a:chExt cx="226" cy="1008"/>
          </a:xfrm>
        </p:grpSpPr>
        <p:sp>
          <p:nvSpPr>
            <p:cNvPr id="52350"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2351"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2352"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5915025" y="5153025"/>
            <a:ext cx="1146175" cy="1181100"/>
            <a:chOff x="4398" y="3054"/>
            <a:chExt cx="722" cy="744"/>
          </a:xfrm>
        </p:grpSpPr>
        <p:sp>
          <p:nvSpPr>
            <p:cNvPr id="52344"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45"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52346"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52347"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52348"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49"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2279" name="Line 92"/>
          <p:cNvSpPr>
            <a:spLocks noChangeShapeType="1"/>
          </p:cNvSpPr>
          <p:nvPr/>
        </p:nvSpPr>
        <p:spPr bwMode="auto">
          <a:xfrm>
            <a:off x="2362200" y="2895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0" name="Line 93"/>
          <p:cNvSpPr>
            <a:spLocks noChangeShapeType="1"/>
          </p:cNvSpPr>
          <p:nvPr/>
        </p:nvSpPr>
        <p:spPr bwMode="auto">
          <a:xfrm>
            <a:off x="2743200" y="2895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1" name="Freeform 94"/>
          <p:cNvSpPr>
            <a:spLocks/>
          </p:cNvSpPr>
          <p:nvPr/>
        </p:nvSpPr>
        <p:spPr bwMode="auto">
          <a:xfrm>
            <a:off x="1828800" y="2667000"/>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82" name="Line 95"/>
          <p:cNvSpPr>
            <a:spLocks noChangeShapeType="1"/>
          </p:cNvSpPr>
          <p:nvPr/>
        </p:nvSpPr>
        <p:spPr bwMode="auto">
          <a:xfrm>
            <a:off x="2286000" y="37338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3" name="Line 96"/>
          <p:cNvSpPr>
            <a:spLocks noChangeShapeType="1"/>
          </p:cNvSpPr>
          <p:nvPr/>
        </p:nvSpPr>
        <p:spPr bwMode="auto">
          <a:xfrm>
            <a:off x="2590800" y="3352800"/>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4" name="Line 97"/>
          <p:cNvSpPr>
            <a:spLocks noChangeShapeType="1"/>
          </p:cNvSpPr>
          <p:nvPr/>
        </p:nvSpPr>
        <p:spPr bwMode="auto">
          <a:xfrm>
            <a:off x="2971800" y="3657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5" name="Line 98"/>
          <p:cNvSpPr>
            <a:spLocks noChangeShapeType="1"/>
          </p:cNvSpPr>
          <p:nvPr/>
        </p:nvSpPr>
        <p:spPr bwMode="auto">
          <a:xfrm>
            <a:off x="3352800" y="3657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86" name="Rectangle 99"/>
          <p:cNvSpPr>
            <a:spLocks noChangeArrowheads="1"/>
          </p:cNvSpPr>
          <p:nvPr/>
        </p:nvSpPr>
        <p:spPr bwMode="auto">
          <a:xfrm>
            <a:off x="3146425"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2287" name="Line 100"/>
          <p:cNvSpPr>
            <a:spLocks noChangeShapeType="1"/>
          </p:cNvSpPr>
          <p:nvPr/>
        </p:nvSpPr>
        <p:spPr bwMode="auto">
          <a:xfrm>
            <a:off x="3581400" y="4267200"/>
            <a:ext cx="1752600" cy="0"/>
          </a:xfrm>
          <a:prstGeom prst="line">
            <a:avLst/>
          </a:prstGeom>
          <a:noFill/>
          <a:ln w="38100" cap="flat" cmpd="sng" algn="ctr">
            <a:solidFill>
              <a:srgbClr val="FF0000"/>
            </a:solidFill>
            <a:prstDash val="solid"/>
            <a:round/>
            <a:headEnd type="none" w="med" len="med"/>
            <a:tailEnd type="triangle" w="med" len="med"/>
          </a:ln>
        </p:spPr>
        <p:txBody>
          <a:bodyPr wrap="none" anchor="ctr">
            <a:prstTxWarp prst="textNoShape">
              <a:avLst/>
            </a:prstTxWarp>
          </a:bodyPr>
          <a:lstStyle/>
          <a:p>
            <a:pPr>
              <a:defRPr/>
            </a:pPr>
            <a:endParaRPr lang="en-US">
              <a:latin typeface="+mn-lt"/>
            </a:endParaRPr>
          </a:p>
        </p:txBody>
      </p:sp>
      <p:sp>
        <p:nvSpPr>
          <p:cNvPr id="52288" name="Line 101"/>
          <p:cNvSpPr>
            <a:spLocks noChangeShapeType="1"/>
          </p:cNvSpPr>
          <p:nvPr/>
        </p:nvSpPr>
        <p:spPr bwMode="auto">
          <a:xfrm>
            <a:off x="5638800" y="36576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89" name="Line 102"/>
          <p:cNvSpPr>
            <a:spLocks noChangeShapeType="1"/>
          </p:cNvSpPr>
          <p:nvPr/>
        </p:nvSpPr>
        <p:spPr bwMode="auto">
          <a:xfrm>
            <a:off x="3581400" y="48006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0" name="Line 103"/>
          <p:cNvSpPr>
            <a:spLocks noChangeShapeType="1"/>
          </p:cNvSpPr>
          <p:nvPr/>
        </p:nvSpPr>
        <p:spPr bwMode="auto">
          <a:xfrm>
            <a:off x="4800600" y="4953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1" name="Freeform 104"/>
          <p:cNvSpPr>
            <a:spLocks/>
          </p:cNvSpPr>
          <p:nvPr/>
        </p:nvSpPr>
        <p:spPr bwMode="auto">
          <a:xfrm>
            <a:off x="4114800" y="4800600"/>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2" name="Line 105"/>
          <p:cNvSpPr>
            <a:spLocks noChangeShapeType="1"/>
          </p:cNvSpPr>
          <p:nvPr/>
        </p:nvSpPr>
        <p:spPr bwMode="auto">
          <a:xfrm>
            <a:off x="3810000" y="5638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3" name="Line 106"/>
          <p:cNvSpPr>
            <a:spLocks noChangeShapeType="1"/>
          </p:cNvSpPr>
          <p:nvPr/>
        </p:nvSpPr>
        <p:spPr bwMode="auto">
          <a:xfrm>
            <a:off x="2743200" y="5638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4" name="Line 107"/>
          <p:cNvSpPr>
            <a:spLocks noChangeShapeType="1"/>
          </p:cNvSpPr>
          <p:nvPr/>
        </p:nvSpPr>
        <p:spPr bwMode="auto">
          <a:xfrm flipH="1">
            <a:off x="2362200" y="4800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95" name="Line 108"/>
          <p:cNvSpPr>
            <a:spLocks noChangeShapeType="1"/>
          </p:cNvSpPr>
          <p:nvPr/>
        </p:nvSpPr>
        <p:spPr bwMode="auto">
          <a:xfrm>
            <a:off x="2438400" y="4800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96" name="Line 109"/>
          <p:cNvSpPr>
            <a:spLocks noChangeShapeType="1"/>
          </p:cNvSpPr>
          <p:nvPr/>
        </p:nvSpPr>
        <p:spPr bwMode="auto">
          <a:xfrm>
            <a:off x="2438400" y="49530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297" name="Line 110"/>
          <p:cNvSpPr>
            <a:spLocks noChangeShapeType="1"/>
          </p:cNvSpPr>
          <p:nvPr/>
        </p:nvSpPr>
        <p:spPr bwMode="auto">
          <a:xfrm flipV="1">
            <a:off x="3657600" y="62484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8" name="Line 111"/>
          <p:cNvSpPr>
            <a:spLocks noChangeShapeType="1"/>
          </p:cNvSpPr>
          <p:nvPr/>
        </p:nvSpPr>
        <p:spPr bwMode="auto">
          <a:xfrm flipV="1">
            <a:off x="4648200" y="57150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299" name="Line 112"/>
          <p:cNvSpPr>
            <a:spLocks noChangeShapeType="1"/>
          </p:cNvSpPr>
          <p:nvPr/>
        </p:nvSpPr>
        <p:spPr bwMode="auto">
          <a:xfrm flipH="1">
            <a:off x="5715000" y="61722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00" name="Line 113"/>
          <p:cNvSpPr>
            <a:spLocks noChangeShapeType="1"/>
          </p:cNvSpPr>
          <p:nvPr/>
        </p:nvSpPr>
        <p:spPr bwMode="auto">
          <a:xfrm>
            <a:off x="5791200" y="45720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01" name="Line 114"/>
          <p:cNvSpPr>
            <a:spLocks noChangeShapeType="1"/>
          </p:cNvSpPr>
          <p:nvPr/>
        </p:nvSpPr>
        <p:spPr bwMode="auto">
          <a:xfrm>
            <a:off x="6781800" y="45720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02" name="Line 115"/>
          <p:cNvSpPr>
            <a:spLocks noChangeShapeType="1"/>
          </p:cNvSpPr>
          <p:nvPr/>
        </p:nvSpPr>
        <p:spPr bwMode="auto">
          <a:xfrm flipH="1">
            <a:off x="6019800" y="44958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03" name="Freeform 116"/>
          <p:cNvSpPr>
            <a:spLocks/>
          </p:cNvSpPr>
          <p:nvPr/>
        </p:nvSpPr>
        <p:spPr bwMode="auto">
          <a:xfrm>
            <a:off x="1600200" y="4419600"/>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04" name="Line 117"/>
          <p:cNvSpPr>
            <a:spLocks noChangeShapeType="1"/>
          </p:cNvSpPr>
          <p:nvPr/>
        </p:nvSpPr>
        <p:spPr bwMode="auto">
          <a:xfrm>
            <a:off x="7086600" y="57150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05" name="Line 118"/>
          <p:cNvSpPr>
            <a:spLocks noChangeShapeType="1"/>
          </p:cNvSpPr>
          <p:nvPr/>
        </p:nvSpPr>
        <p:spPr bwMode="auto">
          <a:xfrm>
            <a:off x="4921250" y="21209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52306" name="Rectangle 119"/>
          <p:cNvSpPr>
            <a:spLocks noChangeArrowheads="1"/>
          </p:cNvSpPr>
          <p:nvPr/>
        </p:nvSpPr>
        <p:spPr bwMode="auto">
          <a:xfrm>
            <a:off x="5181600" y="17399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52307" name="Line 120"/>
          <p:cNvSpPr>
            <a:spLocks noChangeShapeType="1"/>
          </p:cNvSpPr>
          <p:nvPr/>
        </p:nvSpPr>
        <p:spPr bwMode="auto">
          <a:xfrm>
            <a:off x="52578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08" name="Rectangle 121"/>
          <p:cNvSpPr>
            <a:spLocks noChangeArrowheads="1"/>
          </p:cNvSpPr>
          <p:nvPr/>
        </p:nvSpPr>
        <p:spPr bwMode="auto">
          <a:xfrm rot="5400000">
            <a:off x="48934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52309" name="Rectangle 122"/>
          <p:cNvSpPr>
            <a:spLocks noChangeArrowheads="1"/>
          </p:cNvSpPr>
          <p:nvPr/>
        </p:nvSpPr>
        <p:spPr bwMode="auto">
          <a:xfrm rot="5400000">
            <a:off x="54268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52310" name="Rectangle 123"/>
          <p:cNvSpPr>
            <a:spLocks noChangeArrowheads="1"/>
          </p:cNvSpPr>
          <p:nvPr/>
        </p:nvSpPr>
        <p:spPr bwMode="auto">
          <a:xfrm rot="5400000">
            <a:off x="59602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52311" name="Rectangle 124"/>
          <p:cNvSpPr>
            <a:spLocks noChangeArrowheads="1"/>
          </p:cNvSpPr>
          <p:nvPr/>
        </p:nvSpPr>
        <p:spPr bwMode="auto">
          <a:xfrm rot="5400000">
            <a:off x="6506369" y="23883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52312" name="Line 125"/>
          <p:cNvSpPr>
            <a:spLocks noChangeShapeType="1"/>
          </p:cNvSpPr>
          <p:nvPr/>
        </p:nvSpPr>
        <p:spPr bwMode="auto">
          <a:xfrm>
            <a:off x="57912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13" name="Line 126"/>
          <p:cNvSpPr>
            <a:spLocks noChangeShapeType="1"/>
          </p:cNvSpPr>
          <p:nvPr/>
        </p:nvSpPr>
        <p:spPr bwMode="auto">
          <a:xfrm>
            <a:off x="63246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14" name="Line 127"/>
          <p:cNvSpPr>
            <a:spLocks noChangeShapeType="1"/>
          </p:cNvSpPr>
          <p:nvPr/>
        </p:nvSpPr>
        <p:spPr bwMode="auto">
          <a:xfrm>
            <a:off x="68580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15" name="Rectangle 128"/>
          <p:cNvSpPr>
            <a:spLocks noChangeArrowheads="1"/>
          </p:cNvSpPr>
          <p:nvPr/>
        </p:nvSpPr>
        <p:spPr bwMode="auto">
          <a:xfrm>
            <a:off x="6615113" y="29591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2316" name="Rectangle 129"/>
          <p:cNvSpPr>
            <a:spLocks noChangeArrowheads="1"/>
          </p:cNvSpPr>
          <p:nvPr/>
        </p:nvSpPr>
        <p:spPr bwMode="auto">
          <a:xfrm>
            <a:off x="6081713" y="2959100"/>
            <a:ext cx="4572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52317" name="Rectangle 130"/>
          <p:cNvSpPr>
            <a:spLocks noChangeArrowheads="1"/>
          </p:cNvSpPr>
          <p:nvPr/>
        </p:nvSpPr>
        <p:spPr bwMode="auto">
          <a:xfrm>
            <a:off x="5624513" y="29591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52318" name="Rectangle 131"/>
          <p:cNvSpPr>
            <a:spLocks noChangeArrowheads="1"/>
          </p:cNvSpPr>
          <p:nvPr/>
        </p:nvSpPr>
        <p:spPr bwMode="auto">
          <a:xfrm>
            <a:off x="5091113" y="2959100"/>
            <a:ext cx="4222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52319" name="Rectangle 132"/>
          <p:cNvSpPr>
            <a:spLocks noChangeArrowheads="1"/>
          </p:cNvSpPr>
          <p:nvPr/>
        </p:nvSpPr>
        <p:spPr bwMode="auto">
          <a:xfrm>
            <a:off x="3278188" y="20748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2320" name="Rectangle 133"/>
          <p:cNvSpPr>
            <a:spLocks noChangeArrowheads="1"/>
          </p:cNvSpPr>
          <p:nvPr/>
        </p:nvSpPr>
        <p:spPr bwMode="auto">
          <a:xfrm>
            <a:off x="3278188" y="2892425"/>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2321" name="Rectangle 134"/>
          <p:cNvSpPr>
            <a:spLocks noChangeArrowheads="1"/>
          </p:cNvSpPr>
          <p:nvPr/>
        </p:nvSpPr>
        <p:spPr bwMode="auto">
          <a:xfrm>
            <a:off x="1987550" y="1905000"/>
            <a:ext cx="14414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nPC_sel=+4</a:t>
            </a:r>
          </a:p>
        </p:txBody>
      </p:sp>
      <p:sp>
        <p:nvSpPr>
          <p:cNvPr id="52322" name="Rectangle 135"/>
          <p:cNvSpPr>
            <a:spLocks noChangeArrowheads="1"/>
          </p:cNvSpPr>
          <p:nvPr/>
        </p:nvSpPr>
        <p:spPr bwMode="auto">
          <a:xfrm>
            <a:off x="3825875" y="1922463"/>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2323" name="Rectangle 136"/>
          <p:cNvSpPr>
            <a:spLocks noChangeArrowheads="1"/>
          </p:cNvSpPr>
          <p:nvPr/>
        </p:nvSpPr>
        <p:spPr bwMode="auto">
          <a:xfrm>
            <a:off x="4002088" y="18923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52324" name="Line 137"/>
          <p:cNvSpPr>
            <a:spLocks noChangeShapeType="1"/>
          </p:cNvSpPr>
          <p:nvPr/>
        </p:nvSpPr>
        <p:spPr bwMode="auto">
          <a:xfrm>
            <a:off x="3429000" y="2133600"/>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25" name="Line 138"/>
          <p:cNvSpPr>
            <a:spLocks noChangeShapeType="1"/>
          </p:cNvSpPr>
          <p:nvPr/>
        </p:nvSpPr>
        <p:spPr bwMode="auto">
          <a:xfrm>
            <a:off x="3429000" y="21336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26" name="Rectangle 139"/>
          <p:cNvSpPr>
            <a:spLocks noChangeArrowheads="1"/>
          </p:cNvSpPr>
          <p:nvPr/>
        </p:nvSpPr>
        <p:spPr bwMode="auto">
          <a:xfrm>
            <a:off x="3090863" y="24384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2327" name="Line 140"/>
          <p:cNvSpPr>
            <a:spLocks noChangeShapeType="1"/>
          </p:cNvSpPr>
          <p:nvPr/>
        </p:nvSpPr>
        <p:spPr bwMode="auto">
          <a:xfrm flipH="1">
            <a:off x="3581400" y="26670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28" name="Line 141"/>
          <p:cNvSpPr>
            <a:spLocks noChangeShapeType="1"/>
          </p:cNvSpPr>
          <p:nvPr/>
        </p:nvSpPr>
        <p:spPr bwMode="auto">
          <a:xfrm>
            <a:off x="3810000" y="25908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29" name="Line 142"/>
          <p:cNvSpPr>
            <a:spLocks noChangeShapeType="1"/>
          </p:cNvSpPr>
          <p:nvPr/>
        </p:nvSpPr>
        <p:spPr bwMode="auto">
          <a:xfrm flipH="1">
            <a:off x="3810000" y="26670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2330" name="Freeform 143"/>
          <p:cNvSpPr>
            <a:spLocks/>
          </p:cNvSpPr>
          <p:nvPr/>
        </p:nvSpPr>
        <p:spPr bwMode="auto">
          <a:xfrm>
            <a:off x="4419600" y="2971800"/>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2331" name="Line 144"/>
          <p:cNvSpPr>
            <a:spLocks noChangeShapeType="1"/>
          </p:cNvSpPr>
          <p:nvPr/>
        </p:nvSpPr>
        <p:spPr bwMode="auto">
          <a:xfrm>
            <a:off x="2971800" y="3657600"/>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2" name="Line 145"/>
          <p:cNvSpPr>
            <a:spLocks noChangeShapeType="1"/>
          </p:cNvSpPr>
          <p:nvPr/>
        </p:nvSpPr>
        <p:spPr bwMode="auto">
          <a:xfrm>
            <a:off x="3352800" y="3657600"/>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3" name="Freeform 146"/>
          <p:cNvSpPr>
            <a:spLocks/>
          </p:cNvSpPr>
          <p:nvPr/>
        </p:nvSpPr>
        <p:spPr bwMode="auto">
          <a:xfrm>
            <a:off x="3581400" y="4800600"/>
            <a:ext cx="2362200" cy="609600"/>
          </a:xfrm>
          <a:custGeom>
            <a:avLst/>
            <a:gdLst>
              <a:gd name="T0" fmla="*/ 0 w 1488"/>
              <a:gd name="T1" fmla="*/ 0 h 384"/>
              <a:gd name="T2" fmla="*/ 2147483647 w 1488"/>
              <a:gd name="T3" fmla="*/ 0 h 384"/>
              <a:gd name="T4" fmla="*/ 2147483647 w 1488"/>
              <a:gd name="T5" fmla="*/ 2147483647 h 384"/>
              <a:gd name="T6" fmla="*/ 2147483647 w 1488"/>
              <a:gd name="T7" fmla="*/ 2147483647 h 384"/>
              <a:gd name="T8" fmla="*/ 0 60000 65536"/>
              <a:gd name="T9" fmla="*/ 0 60000 65536"/>
              <a:gd name="T10" fmla="*/ 0 60000 65536"/>
              <a:gd name="T11" fmla="*/ 0 60000 65536"/>
              <a:gd name="T12" fmla="*/ 0 w 1488"/>
              <a:gd name="T13" fmla="*/ 0 h 384"/>
              <a:gd name="T14" fmla="*/ 1488 w 1488"/>
              <a:gd name="T15" fmla="*/ 384 h 384"/>
            </a:gdLst>
            <a:ahLst/>
            <a:cxnLst>
              <a:cxn ang="T8">
                <a:pos x="T0" y="T1"/>
              </a:cxn>
              <a:cxn ang="T9">
                <a:pos x="T2" y="T3"/>
              </a:cxn>
              <a:cxn ang="T10">
                <a:pos x="T4" y="T5"/>
              </a:cxn>
              <a:cxn ang="T11">
                <a:pos x="T6" y="T7"/>
              </a:cxn>
            </a:cxnLst>
            <a:rect l="T12" t="T13" r="T14" b="T15"/>
            <a:pathLst>
              <a:path w="1488" h="384">
                <a:moveTo>
                  <a:pt x="0" y="0"/>
                </a:moveTo>
                <a:lnTo>
                  <a:pt x="336" y="0"/>
                </a:lnTo>
                <a:lnTo>
                  <a:pt x="336" y="384"/>
                </a:lnTo>
                <a:lnTo>
                  <a:pt x="1488" y="384"/>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4" name="Freeform 147"/>
          <p:cNvSpPr>
            <a:spLocks/>
          </p:cNvSpPr>
          <p:nvPr/>
        </p:nvSpPr>
        <p:spPr bwMode="auto">
          <a:xfrm>
            <a:off x="3810000" y="4953000"/>
            <a:ext cx="1524000" cy="685800"/>
          </a:xfrm>
          <a:custGeom>
            <a:avLst/>
            <a:gdLst>
              <a:gd name="T0" fmla="*/ 0 w 960"/>
              <a:gd name="T1" fmla="*/ 2147483647 h 432"/>
              <a:gd name="T2" fmla="*/ 2147483647 w 960"/>
              <a:gd name="T3" fmla="*/ 2147483647 h 432"/>
              <a:gd name="T4" fmla="*/ 2147483647 w 960"/>
              <a:gd name="T5" fmla="*/ 0 h 432"/>
              <a:gd name="T6" fmla="*/ 2147483647 w 960"/>
              <a:gd name="T7" fmla="*/ 0 h 432"/>
              <a:gd name="T8" fmla="*/ 0 60000 65536"/>
              <a:gd name="T9" fmla="*/ 0 60000 65536"/>
              <a:gd name="T10" fmla="*/ 0 60000 65536"/>
              <a:gd name="T11" fmla="*/ 0 60000 65536"/>
              <a:gd name="T12" fmla="*/ 0 w 960"/>
              <a:gd name="T13" fmla="*/ 0 h 432"/>
              <a:gd name="T14" fmla="*/ 960 w 960"/>
              <a:gd name="T15" fmla="*/ 432 h 432"/>
            </a:gdLst>
            <a:ahLst/>
            <a:cxnLst>
              <a:cxn ang="T8">
                <a:pos x="T0" y="T1"/>
              </a:cxn>
              <a:cxn ang="T9">
                <a:pos x="T2" y="T3"/>
              </a:cxn>
              <a:cxn ang="T10">
                <a:pos x="T4" y="T5"/>
              </a:cxn>
              <a:cxn ang="T11">
                <a:pos x="T6" y="T7"/>
              </a:cxn>
            </a:cxnLst>
            <a:rect l="T12" t="T13" r="T14" b="T15"/>
            <a:pathLst>
              <a:path w="960" h="432">
                <a:moveTo>
                  <a:pt x="0" y="432"/>
                </a:moveTo>
                <a:lnTo>
                  <a:pt x="432" y="432"/>
                </a:lnTo>
                <a:lnTo>
                  <a:pt x="624" y="0"/>
                </a:lnTo>
                <a:lnTo>
                  <a:pt x="960"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5" name="Line 148"/>
          <p:cNvSpPr>
            <a:spLocks noChangeShapeType="1"/>
          </p:cNvSpPr>
          <p:nvPr/>
        </p:nvSpPr>
        <p:spPr bwMode="auto">
          <a:xfrm>
            <a:off x="2743200" y="5638800"/>
            <a:ext cx="685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6" name="Freeform 149"/>
          <p:cNvSpPr>
            <a:spLocks/>
          </p:cNvSpPr>
          <p:nvPr/>
        </p:nvSpPr>
        <p:spPr bwMode="auto">
          <a:xfrm>
            <a:off x="5791200" y="4572000"/>
            <a:ext cx="990600" cy="609600"/>
          </a:xfrm>
          <a:custGeom>
            <a:avLst/>
            <a:gdLst>
              <a:gd name="T0" fmla="*/ 0 w 624"/>
              <a:gd name="T1" fmla="*/ 0 h 384"/>
              <a:gd name="T2" fmla="*/ 2147483647 w 624"/>
              <a:gd name="T3" fmla="*/ 0 h 384"/>
              <a:gd name="T4" fmla="*/ 2147483647 w 624"/>
              <a:gd name="T5" fmla="*/ 2147483647 h 384"/>
              <a:gd name="T6" fmla="*/ 0 60000 65536"/>
              <a:gd name="T7" fmla="*/ 0 60000 65536"/>
              <a:gd name="T8" fmla="*/ 0 60000 65536"/>
              <a:gd name="T9" fmla="*/ 0 w 624"/>
              <a:gd name="T10" fmla="*/ 0 h 384"/>
              <a:gd name="T11" fmla="*/ 624 w 624"/>
              <a:gd name="T12" fmla="*/ 384 h 384"/>
            </a:gdLst>
            <a:ahLst/>
            <a:cxnLst>
              <a:cxn ang="T6">
                <a:pos x="T0" y="T1"/>
              </a:cxn>
              <a:cxn ang="T7">
                <a:pos x="T2" y="T3"/>
              </a:cxn>
              <a:cxn ang="T8">
                <a:pos x="T4" y="T5"/>
              </a:cxn>
            </a:cxnLst>
            <a:rect l="T9" t="T10" r="T11" b="T12"/>
            <a:pathLst>
              <a:path w="624" h="384">
                <a:moveTo>
                  <a:pt x="0" y="0"/>
                </a:moveTo>
                <a:lnTo>
                  <a:pt x="624" y="0"/>
                </a:lnTo>
                <a:lnTo>
                  <a:pt x="624" y="384"/>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2337" name="Oval 150"/>
          <p:cNvSpPr>
            <a:spLocks noChangeArrowheads="1"/>
          </p:cNvSpPr>
          <p:nvPr/>
        </p:nvSpPr>
        <p:spPr bwMode="auto">
          <a:xfrm>
            <a:off x="1219200" y="2133600"/>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2338" name="Oval 151"/>
          <p:cNvSpPr>
            <a:spLocks noChangeArrowheads="1"/>
          </p:cNvSpPr>
          <p:nvPr/>
        </p:nvSpPr>
        <p:spPr bwMode="auto">
          <a:xfrm>
            <a:off x="1143000" y="3200400"/>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2339" name="Oval 152"/>
          <p:cNvSpPr>
            <a:spLocks noChangeArrowheads="1"/>
          </p:cNvSpPr>
          <p:nvPr/>
        </p:nvSpPr>
        <p:spPr bwMode="auto">
          <a:xfrm>
            <a:off x="5791200" y="3657600"/>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2340" name="Oval 153"/>
          <p:cNvSpPr>
            <a:spLocks noChangeArrowheads="1"/>
          </p:cNvSpPr>
          <p:nvPr/>
        </p:nvSpPr>
        <p:spPr bwMode="auto">
          <a:xfrm>
            <a:off x="6375400" y="3276600"/>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154" name="Date Placeholder 153"/>
          <p:cNvSpPr>
            <a:spLocks noGrp="1"/>
          </p:cNvSpPr>
          <p:nvPr>
            <p:ph type="dt" sz="quarter" idx="10"/>
          </p:nvPr>
        </p:nvSpPr>
        <p:spPr/>
        <p:txBody>
          <a:bodyPr/>
          <a:lstStyle/>
          <a:p>
            <a:pPr>
              <a:defRPr/>
            </a:pPr>
            <a:fld id="{FB5EEDB1-6B0C-504C-9E96-69549168BC71}" type="datetime1">
              <a:rPr lang="en-US" smtClean="0"/>
              <a:pPr>
                <a:defRPr/>
              </a:pPr>
              <a:t>11/5/13</a:t>
            </a:fld>
            <a:endParaRPr lang="en-US"/>
          </a:p>
        </p:txBody>
      </p:sp>
      <p:sp>
        <p:nvSpPr>
          <p:cNvPr id="155" name="Slide Number Placeholder 154"/>
          <p:cNvSpPr>
            <a:spLocks noGrp="1"/>
          </p:cNvSpPr>
          <p:nvPr>
            <p:ph type="sldNum" sz="quarter" idx="12"/>
          </p:nvPr>
        </p:nvSpPr>
        <p:spPr/>
        <p:txBody>
          <a:bodyPr/>
          <a:lstStyle/>
          <a:p>
            <a:pPr>
              <a:defRPr/>
            </a:pPr>
            <a:fld id="{25871418-5521-2A4A-9F61-0D5EEB55CB08}" type="slidenum">
              <a:rPr lang="en-US" smtClean="0"/>
              <a:pPr>
                <a:defRPr/>
              </a:pPr>
              <a:t>37</a:t>
            </a:fld>
            <a:endParaRPr lang="en-US"/>
          </a:p>
        </p:txBody>
      </p:sp>
      <p:sp>
        <p:nvSpPr>
          <p:cNvPr id="156" name="Footer Placeholder 155"/>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347682145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28600"/>
            <a:ext cx="8369300" cy="474663"/>
          </a:xfrm>
        </p:spPr>
        <p:txBody>
          <a:bodyPr>
            <a:normAutofit fontScale="90000"/>
          </a:bodyPr>
          <a:lstStyle/>
          <a:p>
            <a:r>
              <a:rPr lang="en-US" dirty="0" smtClean="0"/>
              <a:t>Single Cycle </a:t>
            </a:r>
            <a:r>
              <a:rPr lang="en-US" dirty="0" err="1" smtClean="0"/>
              <a:t>Datapath</a:t>
            </a:r>
            <a:r>
              <a:rPr lang="en-US" dirty="0" smtClean="0"/>
              <a:t> during </a:t>
            </a:r>
            <a:r>
              <a:rPr lang="en-US" dirty="0" smtClean="0">
                <a:latin typeface="Courier New"/>
                <a:cs typeface="Courier New"/>
              </a:rPr>
              <a:t>Branch</a:t>
            </a:r>
          </a:p>
        </p:txBody>
      </p:sp>
      <p:sp>
        <p:nvSpPr>
          <p:cNvPr id="28675" name="Rectangle 3"/>
          <p:cNvSpPr>
            <a:spLocks noGrp="1" noChangeArrowheads="1"/>
          </p:cNvSpPr>
          <p:nvPr>
            <p:ph type="body" idx="1"/>
          </p:nvPr>
        </p:nvSpPr>
        <p:spPr>
          <a:xfrm>
            <a:off x="304800" y="1295400"/>
            <a:ext cx="8610600" cy="325438"/>
          </a:xfrm>
        </p:spPr>
        <p:txBody>
          <a:bodyPr>
            <a:normAutofit fontScale="77500" lnSpcReduction="20000"/>
          </a:bodyPr>
          <a:lstStyle/>
          <a:p>
            <a:r>
              <a:rPr lang="en-US" sz="2400"/>
              <a:t>if  (R[rs] - R[rt]  ==  0)   then  Zero  =  1 ;  else  Zero  =  0</a:t>
            </a:r>
          </a:p>
        </p:txBody>
      </p:sp>
      <p:grpSp>
        <p:nvGrpSpPr>
          <p:cNvPr id="2" name="Group 4"/>
          <p:cNvGrpSpPr>
            <a:grpSpLocks/>
          </p:cNvGrpSpPr>
          <p:nvPr/>
        </p:nvGrpSpPr>
        <p:grpSpPr bwMode="auto">
          <a:xfrm>
            <a:off x="1743075" y="671513"/>
            <a:ext cx="5954713" cy="641350"/>
            <a:chOff x="1098" y="380"/>
            <a:chExt cx="3751" cy="404"/>
          </a:xfrm>
        </p:grpSpPr>
        <p:sp>
          <p:nvSpPr>
            <p:cNvPr id="54402"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54417"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418"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54415"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416"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54413"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414"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54406"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407"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54408"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4409"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4410"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54411"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54412"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54277" name="Rectangle 22"/>
          <p:cNvSpPr>
            <a:spLocks noChangeArrowheads="1"/>
          </p:cNvSpPr>
          <p:nvPr/>
        </p:nvSpPr>
        <p:spPr bwMode="auto">
          <a:xfrm>
            <a:off x="5867400" y="41910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278" name="Rectangle 23"/>
          <p:cNvSpPr>
            <a:spLocks noChangeArrowheads="1"/>
          </p:cNvSpPr>
          <p:nvPr/>
        </p:nvSpPr>
        <p:spPr bwMode="auto">
          <a:xfrm>
            <a:off x="5257800" y="3200400"/>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p>
        </p:txBody>
      </p:sp>
      <p:sp>
        <p:nvSpPr>
          <p:cNvPr id="54279" name="Rectangle 24"/>
          <p:cNvSpPr>
            <a:spLocks noChangeArrowheads="1"/>
          </p:cNvSpPr>
          <p:nvPr/>
        </p:nvSpPr>
        <p:spPr bwMode="auto">
          <a:xfrm>
            <a:off x="1981200" y="49530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4280" name="Rectangle 25"/>
          <p:cNvSpPr>
            <a:spLocks noChangeArrowheads="1"/>
          </p:cNvSpPr>
          <p:nvPr/>
        </p:nvSpPr>
        <p:spPr bwMode="auto">
          <a:xfrm>
            <a:off x="1436688" y="4048125"/>
            <a:ext cx="7207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54281" name="Rectangle 26"/>
          <p:cNvSpPr>
            <a:spLocks noChangeArrowheads="1"/>
          </p:cNvSpPr>
          <p:nvPr/>
        </p:nvSpPr>
        <p:spPr bwMode="auto">
          <a:xfrm>
            <a:off x="1371600" y="3352800"/>
            <a:ext cx="1003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a:t>
            </a:r>
          </a:p>
        </p:txBody>
      </p:sp>
      <p:sp>
        <p:nvSpPr>
          <p:cNvPr id="54282" name="Line 27"/>
          <p:cNvSpPr>
            <a:spLocks noChangeShapeType="1"/>
          </p:cNvSpPr>
          <p:nvPr/>
        </p:nvSpPr>
        <p:spPr bwMode="auto">
          <a:xfrm flipH="1">
            <a:off x="1746250" y="43672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3" name="Rectangle 28"/>
          <p:cNvSpPr>
            <a:spLocks noChangeArrowheads="1"/>
          </p:cNvSpPr>
          <p:nvPr/>
        </p:nvSpPr>
        <p:spPr bwMode="auto">
          <a:xfrm>
            <a:off x="1598613" y="44672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284" name="Line 29"/>
          <p:cNvSpPr>
            <a:spLocks noChangeShapeType="1"/>
          </p:cNvSpPr>
          <p:nvPr/>
        </p:nvSpPr>
        <p:spPr bwMode="auto">
          <a:xfrm flipH="1">
            <a:off x="4572000" y="4191000"/>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5" name="Rectangle 30"/>
          <p:cNvSpPr>
            <a:spLocks noChangeArrowheads="1"/>
          </p:cNvSpPr>
          <p:nvPr/>
        </p:nvSpPr>
        <p:spPr bwMode="auto">
          <a:xfrm>
            <a:off x="4419600" y="38862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286" name="Rectangle 31"/>
          <p:cNvSpPr>
            <a:spLocks noChangeArrowheads="1"/>
          </p:cNvSpPr>
          <p:nvPr/>
        </p:nvSpPr>
        <p:spPr bwMode="auto">
          <a:xfrm>
            <a:off x="3625850" y="3886200"/>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54287" name="Line 32"/>
          <p:cNvSpPr>
            <a:spLocks noChangeShapeType="1"/>
          </p:cNvSpPr>
          <p:nvPr/>
        </p:nvSpPr>
        <p:spPr bwMode="auto">
          <a:xfrm flipV="1">
            <a:off x="3886200" y="47244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88" name="Rectangle 33"/>
          <p:cNvSpPr>
            <a:spLocks noChangeArrowheads="1"/>
          </p:cNvSpPr>
          <p:nvPr/>
        </p:nvSpPr>
        <p:spPr bwMode="auto">
          <a:xfrm>
            <a:off x="3730625" y="48482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289" name="Rectangle 34"/>
          <p:cNvSpPr>
            <a:spLocks noChangeArrowheads="1"/>
          </p:cNvSpPr>
          <p:nvPr/>
        </p:nvSpPr>
        <p:spPr bwMode="auto">
          <a:xfrm>
            <a:off x="3657600" y="441960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54290" name="Line 35"/>
          <p:cNvSpPr>
            <a:spLocks noChangeShapeType="1"/>
          </p:cNvSpPr>
          <p:nvPr/>
        </p:nvSpPr>
        <p:spPr bwMode="auto">
          <a:xfrm flipV="1">
            <a:off x="32766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1" name="Line 36"/>
          <p:cNvSpPr>
            <a:spLocks noChangeShapeType="1"/>
          </p:cNvSpPr>
          <p:nvPr/>
        </p:nvSpPr>
        <p:spPr bwMode="auto">
          <a:xfrm flipV="1">
            <a:off x="25273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2" name="Rectangle 37"/>
          <p:cNvSpPr>
            <a:spLocks noChangeArrowheads="1"/>
          </p:cNvSpPr>
          <p:nvPr/>
        </p:nvSpPr>
        <p:spPr bwMode="auto">
          <a:xfrm>
            <a:off x="2384425"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4293" name="Line 38"/>
          <p:cNvSpPr>
            <a:spLocks noChangeShapeType="1"/>
          </p:cNvSpPr>
          <p:nvPr/>
        </p:nvSpPr>
        <p:spPr bwMode="auto">
          <a:xfrm flipV="1">
            <a:off x="2908300" y="3730625"/>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294" name="Rectangle 39"/>
          <p:cNvSpPr>
            <a:spLocks noChangeArrowheads="1"/>
          </p:cNvSpPr>
          <p:nvPr/>
        </p:nvSpPr>
        <p:spPr bwMode="auto">
          <a:xfrm>
            <a:off x="2743200"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4295" name="Rectangle 40"/>
          <p:cNvSpPr>
            <a:spLocks noChangeArrowheads="1"/>
          </p:cNvSpPr>
          <p:nvPr/>
        </p:nvSpPr>
        <p:spPr bwMode="auto">
          <a:xfrm>
            <a:off x="2322513" y="3957638"/>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54296" name="Rectangle 41"/>
          <p:cNvSpPr>
            <a:spLocks noChangeArrowheads="1"/>
          </p:cNvSpPr>
          <p:nvPr/>
        </p:nvSpPr>
        <p:spPr bwMode="auto">
          <a:xfrm>
            <a:off x="2779713" y="3957638"/>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54297" name="Rectangle 42"/>
          <p:cNvSpPr>
            <a:spLocks noChangeArrowheads="1"/>
          </p:cNvSpPr>
          <p:nvPr/>
        </p:nvSpPr>
        <p:spPr bwMode="auto">
          <a:xfrm>
            <a:off x="3160713" y="3957638"/>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54298" name="Rectangle 43"/>
          <p:cNvSpPr>
            <a:spLocks noChangeArrowheads="1"/>
          </p:cNvSpPr>
          <p:nvPr/>
        </p:nvSpPr>
        <p:spPr bwMode="auto">
          <a:xfrm>
            <a:off x="2322513" y="4343400"/>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54299" name="Rectangle 44"/>
          <p:cNvSpPr>
            <a:spLocks noChangeArrowheads="1"/>
          </p:cNvSpPr>
          <p:nvPr/>
        </p:nvSpPr>
        <p:spPr bwMode="auto">
          <a:xfrm>
            <a:off x="2743200" y="3352800"/>
            <a:ext cx="4000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54300" name="Rectangle 45"/>
          <p:cNvSpPr>
            <a:spLocks noChangeArrowheads="1"/>
          </p:cNvSpPr>
          <p:nvPr/>
        </p:nvSpPr>
        <p:spPr bwMode="auto">
          <a:xfrm>
            <a:off x="2574925" y="25908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54301" name="Rectangle 46"/>
          <p:cNvSpPr>
            <a:spLocks noChangeArrowheads="1"/>
          </p:cNvSpPr>
          <p:nvPr/>
        </p:nvSpPr>
        <p:spPr bwMode="auto">
          <a:xfrm>
            <a:off x="3124200" y="3352800"/>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54302" name="Rectangle 47"/>
          <p:cNvSpPr>
            <a:spLocks noChangeArrowheads="1"/>
          </p:cNvSpPr>
          <p:nvPr/>
        </p:nvSpPr>
        <p:spPr bwMode="auto">
          <a:xfrm>
            <a:off x="2143125" y="2590800"/>
            <a:ext cx="4286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54303" name="Rectangle 48"/>
          <p:cNvSpPr>
            <a:spLocks noChangeArrowheads="1"/>
          </p:cNvSpPr>
          <p:nvPr/>
        </p:nvSpPr>
        <p:spPr bwMode="auto">
          <a:xfrm>
            <a:off x="1419225" y="2286000"/>
            <a:ext cx="103505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a:t>
            </a:r>
          </a:p>
        </p:txBody>
      </p:sp>
      <p:grpSp>
        <p:nvGrpSpPr>
          <p:cNvPr id="6" name="Group 49"/>
          <p:cNvGrpSpPr>
            <a:grpSpLocks/>
          </p:cNvGrpSpPr>
          <p:nvPr/>
        </p:nvGrpSpPr>
        <p:grpSpPr bwMode="auto">
          <a:xfrm>
            <a:off x="3454400" y="5199063"/>
            <a:ext cx="376238" cy="1082675"/>
            <a:chOff x="2848" y="3083"/>
            <a:chExt cx="237" cy="682"/>
          </a:xfrm>
        </p:grpSpPr>
        <p:sp>
          <p:nvSpPr>
            <p:cNvPr id="54400"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401" name="Rectangle 51"/>
            <p:cNvSpPr>
              <a:spLocks noChangeArrowheads="1"/>
            </p:cNvSpPr>
            <p:nvPr/>
          </p:nvSpPr>
          <p:spPr bwMode="auto">
            <a:xfrm rot="5400000">
              <a:off x="2628" y="3310"/>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54305" name="Rectangle 52"/>
          <p:cNvSpPr>
            <a:spLocks noChangeArrowheads="1"/>
          </p:cNvSpPr>
          <p:nvPr/>
        </p:nvSpPr>
        <p:spPr bwMode="auto">
          <a:xfrm>
            <a:off x="3962400" y="56864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306" name="Line 53"/>
          <p:cNvSpPr>
            <a:spLocks noChangeShapeType="1"/>
          </p:cNvSpPr>
          <p:nvPr/>
        </p:nvSpPr>
        <p:spPr bwMode="auto">
          <a:xfrm flipH="1">
            <a:off x="4114800" y="5584825"/>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07" name="Line 54"/>
          <p:cNvSpPr>
            <a:spLocks noChangeShapeType="1"/>
          </p:cNvSpPr>
          <p:nvPr/>
        </p:nvSpPr>
        <p:spPr bwMode="auto">
          <a:xfrm flipH="1">
            <a:off x="3035300" y="5586413"/>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08" name="Rectangle 55"/>
          <p:cNvSpPr>
            <a:spLocks noChangeArrowheads="1"/>
          </p:cNvSpPr>
          <p:nvPr/>
        </p:nvSpPr>
        <p:spPr bwMode="auto">
          <a:xfrm>
            <a:off x="2819400" y="5686425"/>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4309" name="Rectangle 56"/>
          <p:cNvSpPr>
            <a:spLocks noChangeArrowheads="1"/>
          </p:cNvSpPr>
          <p:nvPr/>
        </p:nvSpPr>
        <p:spPr bwMode="auto">
          <a:xfrm>
            <a:off x="1905000" y="5410200"/>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4310" name="Rectangle 57"/>
          <p:cNvSpPr>
            <a:spLocks noChangeArrowheads="1"/>
          </p:cNvSpPr>
          <p:nvPr/>
        </p:nvSpPr>
        <p:spPr bwMode="auto">
          <a:xfrm>
            <a:off x="4038600" y="6096000"/>
            <a:ext cx="1038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54311" name="Rectangle 58"/>
          <p:cNvSpPr>
            <a:spLocks noChangeArrowheads="1"/>
          </p:cNvSpPr>
          <p:nvPr/>
        </p:nvSpPr>
        <p:spPr bwMode="auto">
          <a:xfrm>
            <a:off x="2514600" y="6172200"/>
            <a:ext cx="9382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54312" name="Line 59"/>
          <p:cNvSpPr>
            <a:spLocks noChangeShapeType="1"/>
          </p:cNvSpPr>
          <p:nvPr/>
        </p:nvSpPr>
        <p:spPr bwMode="auto">
          <a:xfrm flipV="1">
            <a:off x="7543800" y="3810000"/>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4313" name="Rectangle 60"/>
          <p:cNvSpPr>
            <a:spLocks noChangeArrowheads="1"/>
          </p:cNvSpPr>
          <p:nvPr/>
        </p:nvSpPr>
        <p:spPr bwMode="auto">
          <a:xfrm>
            <a:off x="6400800" y="3429000"/>
            <a:ext cx="1466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54314" name="Rectangle 61"/>
          <p:cNvSpPr>
            <a:spLocks noChangeArrowheads="1"/>
          </p:cNvSpPr>
          <p:nvPr/>
        </p:nvSpPr>
        <p:spPr bwMode="auto">
          <a:xfrm>
            <a:off x="5224463" y="59436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4315" name="Rectangle 62"/>
          <p:cNvSpPr>
            <a:spLocks noChangeArrowheads="1"/>
          </p:cNvSpPr>
          <p:nvPr/>
        </p:nvSpPr>
        <p:spPr bwMode="auto">
          <a:xfrm>
            <a:off x="4953000" y="5410200"/>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54316" name="Line 63"/>
          <p:cNvSpPr>
            <a:spLocks noChangeShapeType="1"/>
          </p:cNvSpPr>
          <p:nvPr/>
        </p:nvSpPr>
        <p:spPr bwMode="auto">
          <a:xfrm flipH="1">
            <a:off x="5086350" y="5341938"/>
            <a:ext cx="88900" cy="128587"/>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17" name="Rectangle 64"/>
          <p:cNvSpPr>
            <a:spLocks noChangeArrowheads="1"/>
          </p:cNvSpPr>
          <p:nvPr/>
        </p:nvSpPr>
        <p:spPr bwMode="auto">
          <a:xfrm>
            <a:off x="5116513" y="5118100"/>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4318" name="Line 65"/>
          <p:cNvSpPr>
            <a:spLocks noChangeShapeType="1"/>
          </p:cNvSpPr>
          <p:nvPr/>
        </p:nvSpPr>
        <p:spPr bwMode="auto">
          <a:xfrm flipV="1">
            <a:off x="6235700" y="4191000"/>
            <a:ext cx="12700" cy="1008063"/>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4319" name="Rectangle 66"/>
          <p:cNvSpPr>
            <a:spLocks noChangeArrowheads="1"/>
          </p:cNvSpPr>
          <p:nvPr/>
        </p:nvSpPr>
        <p:spPr bwMode="auto">
          <a:xfrm>
            <a:off x="5943600" y="3810000"/>
            <a:ext cx="1184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a:t>
            </a:r>
          </a:p>
        </p:txBody>
      </p:sp>
      <p:sp>
        <p:nvSpPr>
          <p:cNvPr id="54320" name="Rectangle 67"/>
          <p:cNvSpPr>
            <a:spLocks noChangeArrowheads="1"/>
          </p:cNvSpPr>
          <p:nvPr/>
        </p:nvSpPr>
        <p:spPr bwMode="auto">
          <a:xfrm>
            <a:off x="4495800" y="3276600"/>
            <a:ext cx="62706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133600" y="3019425"/>
            <a:ext cx="838200" cy="336550"/>
            <a:chOff x="2640" y="1422"/>
            <a:chExt cx="528" cy="212"/>
          </a:xfrm>
        </p:grpSpPr>
        <p:sp>
          <p:nvSpPr>
            <p:cNvPr id="54397"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4398"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4399"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4322" name="Rectangle 72"/>
          <p:cNvSpPr>
            <a:spLocks noChangeArrowheads="1"/>
          </p:cNvSpPr>
          <p:nvPr/>
        </p:nvSpPr>
        <p:spPr bwMode="auto">
          <a:xfrm>
            <a:off x="2133600" y="3962400"/>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441825" y="4572000"/>
            <a:ext cx="358775" cy="1219200"/>
            <a:chOff x="3518" y="2640"/>
            <a:chExt cx="226" cy="768"/>
          </a:xfrm>
        </p:grpSpPr>
        <p:sp>
          <p:nvSpPr>
            <p:cNvPr id="54394"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4395"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4396"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305425" y="3962400"/>
            <a:ext cx="485775" cy="1143000"/>
            <a:chOff x="4009" y="2304"/>
            <a:chExt cx="306" cy="720"/>
          </a:xfrm>
        </p:grpSpPr>
        <p:sp>
          <p:nvSpPr>
            <p:cNvPr id="54391"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54392" name="Rectangle 79"/>
            <p:cNvSpPr>
              <a:spLocks noChangeArrowheads="1"/>
            </p:cNvSpPr>
            <p:nvPr/>
          </p:nvSpPr>
          <p:spPr bwMode="auto">
            <a:xfrm rot="5400000">
              <a:off x="4016" y="2582"/>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54393"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337425" y="4343400"/>
            <a:ext cx="358775" cy="1600200"/>
            <a:chOff x="5294" y="2544"/>
            <a:chExt cx="226" cy="1008"/>
          </a:xfrm>
        </p:grpSpPr>
        <p:sp>
          <p:nvSpPr>
            <p:cNvPr id="54388"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4389"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4390"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5915025" y="5153025"/>
            <a:ext cx="1146175" cy="1181100"/>
            <a:chOff x="4398" y="3054"/>
            <a:chExt cx="722" cy="744"/>
          </a:xfrm>
        </p:grpSpPr>
        <p:sp>
          <p:nvSpPr>
            <p:cNvPr id="54382"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383"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54384"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54385"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54386"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87"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4327" name="Line 92"/>
          <p:cNvSpPr>
            <a:spLocks noChangeShapeType="1"/>
          </p:cNvSpPr>
          <p:nvPr/>
        </p:nvSpPr>
        <p:spPr bwMode="auto">
          <a:xfrm>
            <a:off x="2362200" y="2895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28" name="Line 93"/>
          <p:cNvSpPr>
            <a:spLocks noChangeShapeType="1"/>
          </p:cNvSpPr>
          <p:nvPr/>
        </p:nvSpPr>
        <p:spPr bwMode="auto">
          <a:xfrm>
            <a:off x="2743200" y="2895600"/>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29" name="Freeform 94"/>
          <p:cNvSpPr>
            <a:spLocks/>
          </p:cNvSpPr>
          <p:nvPr/>
        </p:nvSpPr>
        <p:spPr bwMode="auto">
          <a:xfrm>
            <a:off x="1828800" y="2667000"/>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30" name="Line 95"/>
          <p:cNvSpPr>
            <a:spLocks noChangeShapeType="1"/>
          </p:cNvSpPr>
          <p:nvPr/>
        </p:nvSpPr>
        <p:spPr bwMode="auto">
          <a:xfrm>
            <a:off x="2286000" y="37338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31" name="Line 96"/>
          <p:cNvSpPr>
            <a:spLocks noChangeShapeType="1"/>
          </p:cNvSpPr>
          <p:nvPr/>
        </p:nvSpPr>
        <p:spPr bwMode="auto">
          <a:xfrm>
            <a:off x="2590800" y="3352800"/>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32" name="Line 97"/>
          <p:cNvSpPr>
            <a:spLocks noChangeShapeType="1"/>
          </p:cNvSpPr>
          <p:nvPr/>
        </p:nvSpPr>
        <p:spPr bwMode="auto">
          <a:xfrm>
            <a:off x="2971800" y="3657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33" name="Line 98"/>
          <p:cNvSpPr>
            <a:spLocks noChangeShapeType="1"/>
          </p:cNvSpPr>
          <p:nvPr/>
        </p:nvSpPr>
        <p:spPr bwMode="auto">
          <a:xfrm>
            <a:off x="3352800" y="3657600"/>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34" name="Rectangle 99"/>
          <p:cNvSpPr>
            <a:spLocks noChangeArrowheads="1"/>
          </p:cNvSpPr>
          <p:nvPr/>
        </p:nvSpPr>
        <p:spPr bwMode="auto">
          <a:xfrm>
            <a:off x="3146425" y="3581400"/>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4335" name="Line 100"/>
          <p:cNvSpPr>
            <a:spLocks noChangeShapeType="1"/>
          </p:cNvSpPr>
          <p:nvPr/>
        </p:nvSpPr>
        <p:spPr bwMode="auto">
          <a:xfrm>
            <a:off x="3581400" y="4267200"/>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36" name="Line 101"/>
          <p:cNvSpPr>
            <a:spLocks noChangeShapeType="1"/>
          </p:cNvSpPr>
          <p:nvPr/>
        </p:nvSpPr>
        <p:spPr bwMode="auto">
          <a:xfrm>
            <a:off x="5638800" y="3657600"/>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37" name="Line 102"/>
          <p:cNvSpPr>
            <a:spLocks noChangeShapeType="1"/>
          </p:cNvSpPr>
          <p:nvPr/>
        </p:nvSpPr>
        <p:spPr bwMode="auto">
          <a:xfrm>
            <a:off x="3581400" y="4800600"/>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38" name="Line 103"/>
          <p:cNvSpPr>
            <a:spLocks noChangeShapeType="1"/>
          </p:cNvSpPr>
          <p:nvPr/>
        </p:nvSpPr>
        <p:spPr bwMode="auto">
          <a:xfrm>
            <a:off x="4800600" y="4953000"/>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39" name="Freeform 104"/>
          <p:cNvSpPr>
            <a:spLocks/>
          </p:cNvSpPr>
          <p:nvPr/>
        </p:nvSpPr>
        <p:spPr bwMode="auto">
          <a:xfrm>
            <a:off x="4114800" y="4800600"/>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0" name="Line 105"/>
          <p:cNvSpPr>
            <a:spLocks noChangeShapeType="1"/>
          </p:cNvSpPr>
          <p:nvPr/>
        </p:nvSpPr>
        <p:spPr bwMode="auto">
          <a:xfrm>
            <a:off x="3810000" y="5638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1" name="Line 106"/>
          <p:cNvSpPr>
            <a:spLocks noChangeShapeType="1"/>
          </p:cNvSpPr>
          <p:nvPr/>
        </p:nvSpPr>
        <p:spPr bwMode="auto">
          <a:xfrm>
            <a:off x="2743200" y="5638800"/>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2" name="Line 107"/>
          <p:cNvSpPr>
            <a:spLocks noChangeShapeType="1"/>
          </p:cNvSpPr>
          <p:nvPr/>
        </p:nvSpPr>
        <p:spPr bwMode="auto">
          <a:xfrm flipH="1">
            <a:off x="2362200" y="4800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43" name="Line 108"/>
          <p:cNvSpPr>
            <a:spLocks noChangeShapeType="1"/>
          </p:cNvSpPr>
          <p:nvPr/>
        </p:nvSpPr>
        <p:spPr bwMode="auto">
          <a:xfrm>
            <a:off x="2438400" y="4800600"/>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44" name="Line 109"/>
          <p:cNvSpPr>
            <a:spLocks noChangeShapeType="1"/>
          </p:cNvSpPr>
          <p:nvPr/>
        </p:nvSpPr>
        <p:spPr bwMode="auto">
          <a:xfrm>
            <a:off x="2438400" y="4953000"/>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45" name="Line 110"/>
          <p:cNvSpPr>
            <a:spLocks noChangeShapeType="1"/>
          </p:cNvSpPr>
          <p:nvPr/>
        </p:nvSpPr>
        <p:spPr bwMode="auto">
          <a:xfrm flipV="1">
            <a:off x="3657600" y="6248400"/>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6" name="Line 111"/>
          <p:cNvSpPr>
            <a:spLocks noChangeShapeType="1"/>
          </p:cNvSpPr>
          <p:nvPr/>
        </p:nvSpPr>
        <p:spPr bwMode="auto">
          <a:xfrm flipV="1">
            <a:off x="4648200" y="5715000"/>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7" name="Line 112"/>
          <p:cNvSpPr>
            <a:spLocks noChangeShapeType="1"/>
          </p:cNvSpPr>
          <p:nvPr/>
        </p:nvSpPr>
        <p:spPr bwMode="auto">
          <a:xfrm flipH="1">
            <a:off x="5715000" y="61722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48" name="Line 113"/>
          <p:cNvSpPr>
            <a:spLocks noChangeShapeType="1"/>
          </p:cNvSpPr>
          <p:nvPr/>
        </p:nvSpPr>
        <p:spPr bwMode="auto">
          <a:xfrm>
            <a:off x="5791200" y="4572000"/>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49" name="Line 114"/>
          <p:cNvSpPr>
            <a:spLocks noChangeShapeType="1"/>
          </p:cNvSpPr>
          <p:nvPr/>
        </p:nvSpPr>
        <p:spPr bwMode="auto">
          <a:xfrm>
            <a:off x="6781800" y="4572000"/>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50" name="Line 115"/>
          <p:cNvSpPr>
            <a:spLocks noChangeShapeType="1"/>
          </p:cNvSpPr>
          <p:nvPr/>
        </p:nvSpPr>
        <p:spPr bwMode="auto">
          <a:xfrm flipH="1">
            <a:off x="6019800" y="4495800"/>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51" name="Freeform 116"/>
          <p:cNvSpPr>
            <a:spLocks/>
          </p:cNvSpPr>
          <p:nvPr/>
        </p:nvSpPr>
        <p:spPr bwMode="auto">
          <a:xfrm>
            <a:off x="1600200" y="4419600"/>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52" name="Line 117"/>
          <p:cNvSpPr>
            <a:spLocks noChangeShapeType="1"/>
          </p:cNvSpPr>
          <p:nvPr/>
        </p:nvSpPr>
        <p:spPr bwMode="auto">
          <a:xfrm>
            <a:off x="7086600" y="57150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53" name="Line 118"/>
          <p:cNvSpPr>
            <a:spLocks noChangeShapeType="1"/>
          </p:cNvSpPr>
          <p:nvPr/>
        </p:nvSpPr>
        <p:spPr bwMode="auto">
          <a:xfrm>
            <a:off x="4921250" y="2120900"/>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54354" name="Rectangle 119"/>
          <p:cNvSpPr>
            <a:spLocks noChangeArrowheads="1"/>
          </p:cNvSpPr>
          <p:nvPr/>
        </p:nvSpPr>
        <p:spPr bwMode="auto">
          <a:xfrm>
            <a:off x="5181600" y="1739900"/>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54355" name="Line 120"/>
          <p:cNvSpPr>
            <a:spLocks noChangeShapeType="1"/>
          </p:cNvSpPr>
          <p:nvPr/>
        </p:nvSpPr>
        <p:spPr bwMode="auto">
          <a:xfrm>
            <a:off x="52578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56" name="Rectangle 121"/>
          <p:cNvSpPr>
            <a:spLocks noChangeArrowheads="1"/>
          </p:cNvSpPr>
          <p:nvPr/>
        </p:nvSpPr>
        <p:spPr bwMode="auto">
          <a:xfrm rot="5400000">
            <a:off x="48934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54357" name="Rectangle 122"/>
          <p:cNvSpPr>
            <a:spLocks noChangeArrowheads="1"/>
          </p:cNvSpPr>
          <p:nvPr/>
        </p:nvSpPr>
        <p:spPr bwMode="auto">
          <a:xfrm rot="5400000">
            <a:off x="54268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54358" name="Rectangle 123"/>
          <p:cNvSpPr>
            <a:spLocks noChangeArrowheads="1"/>
          </p:cNvSpPr>
          <p:nvPr/>
        </p:nvSpPr>
        <p:spPr bwMode="auto">
          <a:xfrm rot="5400000">
            <a:off x="5960269" y="2401094"/>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54359" name="Rectangle 124"/>
          <p:cNvSpPr>
            <a:spLocks noChangeArrowheads="1"/>
          </p:cNvSpPr>
          <p:nvPr/>
        </p:nvSpPr>
        <p:spPr bwMode="auto">
          <a:xfrm rot="5400000">
            <a:off x="6506369" y="2388394"/>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54360" name="Line 125"/>
          <p:cNvSpPr>
            <a:spLocks noChangeShapeType="1"/>
          </p:cNvSpPr>
          <p:nvPr/>
        </p:nvSpPr>
        <p:spPr bwMode="auto">
          <a:xfrm>
            <a:off x="57912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61" name="Line 126"/>
          <p:cNvSpPr>
            <a:spLocks noChangeShapeType="1"/>
          </p:cNvSpPr>
          <p:nvPr/>
        </p:nvSpPr>
        <p:spPr bwMode="auto">
          <a:xfrm>
            <a:off x="63246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62" name="Line 127"/>
          <p:cNvSpPr>
            <a:spLocks noChangeShapeType="1"/>
          </p:cNvSpPr>
          <p:nvPr/>
        </p:nvSpPr>
        <p:spPr bwMode="auto">
          <a:xfrm>
            <a:off x="6858000" y="2133600"/>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63" name="Rectangle 128"/>
          <p:cNvSpPr>
            <a:spLocks noChangeArrowheads="1"/>
          </p:cNvSpPr>
          <p:nvPr/>
        </p:nvSpPr>
        <p:spPr bwMode="auto">
          <a:xfrm>
            <a:off x="6615113" y="2959100"/>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4364" name="Rectangle 129"/>
          <p:cNvSpPr>
            <a:spLocks noChangeArrowheads="1"/>
          </p:cNvSpPr>
          <p:nvPr/>
        </p:nvSpPr>
        <p:spPr bwMode="auto">
          <a:xfrm>
            <a:off x="6081713" y="2959100"/>
            <a:ext cx="4572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54365" name="Rectangle 130"/>
          <p:cNvSpPr>
            <a:spLocks noChangeArrowheads="1"/>
          </p:cNvSpPr>
          <p:nvPr/>
        </p:nvSpPr>
        <p:spPr bwMode="auto">
          <a:xfrm>
            <a:off x="5624513" y="2959100"/>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54366" name="Rectangle 131"/>
          <p:cNvSpPr>
            <a:spLocks noChangeArrowheads="1"/>
          </p:cNvSpPr>
          <p:nvPr/>
        </p:nvSpPr>
        <p:spPr bwMode="auto">
          <a:xfrm>
            <a:off x="5091113" y="2959100"/>
            <a:ext cx="42227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54367" name="Rectangle 132"/>
          <p:cNvSpPr>
            <a:spLocks noChangeArrowheads="1"/>
          </p:cNvSpPr>
          <p:nvPr/>
        </p:nvSpPr>
        <p:spPr bwMode="auto">
          <a:xfrm>
            <a:off x="3278188" y="20748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4368" name="Rectangle 133"/>
          <p:cNvSpPr>
            <a:spLocks noChangeArrowheads="1"/>
          </p:cNvSpPr>
          <p:nvPr/>
        </p:nvSpPr>
        <p:spPr bwMode="auto">
          <a:xfrm>
            <a:off x="3278188" y="2892425"/>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4369" name="Rectangle 134"/>
          <p:cNvSpPr>
            <a:spLocks noChangeArrowheads="1"/>
          </p:cNvSpPr>
          <p:nvPr/>
        </p:nvSpPr>
        <p:spPr bwMode="auto">
          <a:xfrm>
            <a:off x="1987550" y="1905000"/>
            <a:ext cx="11715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a:t>
            </a:r>
          </a:p>
        </p:txBody>
      </p:sp>
      <p:sp>
        <p:nvSpPr>
          <p:cNvPr id="54370" name="Rectangle 135"/>
          <p:cNvSpPr>
            <a:spLocks noChangeArrowheads="1"/>
          </p:cNvSpPr>
          <p:nvPr/>
        </p:nvSpPr>
        <p:spPr bwMode="auto">
          <a:xfrm>
            <a:off x="3825875" y="1922463"/>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4371" name="Rectangle 136"/>
          <p:cNvSpPr>
            <a:spLocks noChangeArrowheads="1"/>
          </p:cNvSpPr>
          <p:nvPr/>
        </p:nvSpPr>
        <p:spPr bwMode="auto">
          <a:xfrm>
            <a:off x="4002088" y="1892300"/>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54372" name="Line 137"/>
          <p:cNvSpPr>
            <a:spLocks noChangeShapeType="1"/>
          </p:cNvSpPr>
          <p:nvPr/>
        </p:nvSpPr>
        <p:spPr bwMode="auto">
          <a:xfrm>
            <a:off x="3429000" y="2133600"/>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73" name="Line 138"/>
          <p:cNvSpPr>
            <a:spLocks noChangeShapeType="1"/>
          </p:cNvSpPr>
          <p:nvPr/>
        </p:nvSpPr>
        <p:spPr bwMode="auto">
          <a:xfrm>
            <a:off x="3429000" y="21336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4374" name="Rectangle 139"/>
          <p:cNvSpPr>
            <a:spLocks noChangeArrowheads="1"/>
          </p:cNvSpPr>
          <p:nvPr/>
        </p:nvSpPr>
        <p:spPr bwMode="auto">
          <a:xfrm>
            <a:off x="3090863" y="24384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4375" name="Line 140"/>
          <p:cNvSpPr>
            <a:spLocks noChangeShapeType="1"/>
          </p:cNvSpPr>
          <p:nvPr/>
        </p:nvSpPr>
        <p:spPr bwMode="auto">
          <a:xfrm flipH="1">
            <a:off x="3581400" y="26670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76" name="Line 141"/>
          <p:cNvSpPr>
            <a:spLocks noChangeShapeType="1"/>
          </p:cNvSpPr>
          <p:nvPr/>
        </p:nvSpPr>
        <p:spPr bwMode="auto">
          <a:xfrm>
            <a:off x="3810000" y="25908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77" name="Line 142"/>
          <p:cNvSpPr>
            <a:spLocks noChangeShapeType="1"/>
          </p:cNvSpPr>
          <p:nvPr/>
        </p:nvSpPr>
        <p:spPr bwMode="auto">
          <a:xfrm flipH="1">
            <a:off x="3810000" y="26670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4378" name="Freeform 143"/>
          <p:cNvSpPr>
            <a:spLocks/>
          </p:cNvSpPr>
          <p:nvPr/>
        </p:nvSpPr>
        <p:spPr bwMode="auto">
          <a:xfrm>
            <a:off x="4419600" y="2971800"/>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144" name="Date Placeholder 143"/>
          <p:cNvSpPr>
            <a:spLocks noGrp="1"/>
          </p:cNvSpPr>
          <p:nvPr>
            <p:ph type="dt" sz="quarter" idx="10"/>
          </p:nvPr>
        </p:nvSpPr>
        <p:spPr/>
        <p:txBody>
          <a:bodyPr/>
          <a:lstStyle/>
          <a:p>
            <a:pPr>
              <a:defRPr/>
            </a:pPr>
            <a:fld id="{A5160AC7-8D83-8D4D-8753-8E9F7C8E6583}" type="datetime1">
              <a:rPr lang="en-US" smtClean="0"/>
              <a:pPr>
                <a:defRPr/>
              </a:pPr>
              <a:t>11/5/13</a:t>
            </a:fld>
            <a:endParaRPr lang="en-US"/>
          </a:p>
        </p:txBody>
      </p:sp>
      <p:sp>
        <p:nvSpPr>
          <p:cNvPr id="145" name="Slide Number Placeholder 144"/>
          <p:cNvSpPr>
            <a:spLocks noGrp="1"/>
          </p:cNvSpPr>
          <p:nvPr>
            <p:ph type="sldNum" sz="quarter" idx="12"/>
          </p:nvPr>
        </p:nvSpPr>
        <p:spPr/>
        <p:txBody>
          <a:bodyPr/>
          <a:lstStyle/>
          <a:p>
            <a:pPr>
              <a:defRPr/>
            </a:pPr>
            <a:fld id="{80F56937-EF74-1F42-B09A-8705F0F7CB08}" type="slidenum">
              <a:rPr lang="en-US" smtClean="0"/>
              <a:pPr>
                <a:defRPr/>
              </a:pPr>
              <a:t>38</a:t>
            </a:fld>
            <a:endParaRPr lang="en-US"/>
          </a:p>
        </p:txBody>
      </p:sp>
      <p:sp>
        <p:nvSpPr>
          <p:cNvPr id="146" name="Footer Placeholder 145"/>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2968458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120063" cy="703263"/>
          </a:xfrm>
        </p:spPr>
        <p:txBody>
          <a:bodyPr>
            <a:normAutofit/>
          </a:bodyPr>
          <a:lstStyle/>
          <a:p>
            <a:r>
              <a:rPr lang="en-US" sz="4000" dirty="0" smtClean="0"/>
              <a:t>Single Cycle </a:t>
            </a:r>
            <a:r>
              <a:rPr lang="en-US" sz="4000" dirty="0" err="1" smtClean="0"/>
              <a:t>Datapath</a:t>
            </a:r>
            <a:r>
              <a:rPr lang="en-US" sz="4000" dirty="0" smtClean="0"/>
              <a:t> during Branch</a:t>
            </a:r>
          </a:p>
        </p:txBody>
      </p:sp>
      <p:sp>
        <p:nvSpPr>
          <p:cNvPr id="30723" name="Rectangle 3"/>
          <p:cNvSpPr>
            <a:spLocks noGrp="1" noChangeArrowheads="1"/>
          </p:cNvSpPr>
          <p:nvPr>
            <p:ph type="body" idx="1"/>
          </p:nvPr>
        </p:nvSpPr>
        <p:spPr>
          <a:xfrm>
            <a:off x="304800" y="1328738"/>
            <a:ext cx="8610600" cy="325437"/>
          </a:xfrm>
        </p:spPr>
        <p:txBody>
          <a:bodyPr>
            <a:normAutofit fontScale="77500" lnSpcReduction="20000"/>
          </a:bodyPr>
          <a:lstStyle/>
          <a:p>
            <a:r>
              <a:rPr lang="en-US" sz="2400"/>
              <a:t>if  (R[rs] - R[rt]  ==  0)   then  Zero  =  1 ;  else  Zero  =  0</a:t>
            </a:r>
          </a:p>
        </p:txBody>
      </p:sp>
      <p:grpSp>
        <p:nvGrpSpPr>
          <p:cNvPr id="2" name="Group 4"/>
          <p:cNvGrpSpPr>
            <a:grpSpLocks/>
          </p:cNvGrpSpPr>
          <p:nvPr/>
        </p:nvGrpSpPr>
        <p:grpSpPr bwMode="auto">
          <a:xfrm>
            <a:off x="1743075" y="704850"/>
            <a:ext cx="5954713" cy="641350"/>
            <a:chOff x="1098" y="380"/>
            <a:chExt cx="3751" cy="404"/>
          </a:xfrm>
        </p:grpSpPr>
        <p:sp>
          <p:nvSpPr>
            <p:cNvPr id="56459" name="Rectangle 5"/>
            <p:cNvSpPr>
              <a:spLocks noChangeArrowheads="1"/>
            </p:cNvSpPr>
            <p:nvPr/>
          </p:nvSpPr>
          <p:spPr bwMode="auto">
            <a:xfrm>
              <a:off x="1167" y="584"/>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72"/>
              <a:ext cx="624" cy="212"/>
              <a:chOff x="1163" y="572"/>
              <a:chExt cx="624" cy="212"/>
            </a:xfrm>
          </p:grpSpPr>
          <p:sp>
            <p:nvSpPr>
              <p:cNvPr id="56474" name="Rectangle 7"/>
              <p:cNvSpPr>
                <a:spLocks noChangeArrowheads="1"/>
              </p:cNvSpPr>
              <p:nvPr/>
            </p:nvSpPr>
            <p:spPr bwMode="auto">
              <a:xfrm>
                <a:off x="1163" y="580"/>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75" name="Rectangle 8"/>
              <p:cNvSpPr>
                <a:spLocks noChangeArrowheads="1"/>
              </p:cNvSpPr>
              <p:nvPr/>
            </p:nvSpPr>
            <p:spPr bwMode="auto">
              <a:xfrm>
                <a:off x="1341" y="572"/>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72"/>
              <a:ext cx="580" cy="212"/>
              <a:chOff x="1795" y="572"/>
              <a:chExt cx="580" cy="212"/>
            </a:xfrm>
          </p:grpSpPr>
          <p:sp>
            <p:nvSpPr>
              <p:cNvPr id="56472" name="Rectangle 10"/>
              <p:cNvSpPr>
                <a:spLocks noChangeArrowheads="1"/>
              </p:cNvSpPr>
              <p:nvPr/>
            </p:nvSpPr>
            <p:spPr bwMode="auto">
              <a:xfrm>
                <a:off x="1795" y="580"/>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73" name="Rectangle 11"/>
              <p:cNvSpPr>
                <a:spLocks noChangeArrowheads="1"/>
              </p:cNvSpPr>
              <p:nvPr/>
            </p:nvSpPr>
            <p:spPr bwMode="auto">
              <a:xfrm>
                <a:off x="1956" y="572"/>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72"/>
              <a:ext cx="579" cy="210"/>
              <a:chOff x="2383" y="572"/>
              <a:chExt cx="579" cy="210"/>
            </a:xfrm>
          </p:grpSpPr>
          <p:sp>
            <p:nvSpPr>
              <p:cNvPr id="56470" name="Rectangle 13"/>
              <p:cNvSpPr>
                <a:spLocks noChangeArrowheads="1"/>
              </p:cNvSpPr>
              <p:nvPr/>
            </p:nvSpPr>
            <p:spPr bwMode="auto">
              <a:xfrm>
                <a:off x="2383" y="580"/>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71" name="Rectangle 14"/>
              <p:cNvSpPr>
                <a:spLocks noChangeArrowheads="1"/>
              </p:cNvSpPr>
              <p:nvPr/>
            </p:nvSpPr>
            <p:spPr bwMode="auto">
              <a:xfrm>
                <a:off x="2543" y="572"/>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56463" name="Rectangle 15"/>
            <p:cNvSpPr>
              <a:spLocks noChangeArrowheads="1"/>
            </p:cNvSpPr>
            <p:nvPr/>
          </p:nvSpPr>
          <p:spPr bwMode="auto">
            <a:xfrm>
              <a:off x="2970" y="580"/>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64" name="Rectangle 16"/>
            <p:cNvSpPr>
              <a:spLocks noChangeArrowheads="1"/>
            </p:cNvSpPr>
            <p:nvPr/>
          </p:nvSpPr>
          <p:spPr bwMode="auto">
            <a:xfrm>
              <a:off x="3469" y="572"/>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56465" name="Rectangle 17"/>
            <p:cNvSpPr>
              <a:spLocks noChangeArrowheads="1"/>
            </p:cNvSpPr>
            <p:nvPr/>
          </p:nvSpPr>
          <p:spPr bwMode="auto">
            <a:xfrm>
              <a:off x="4668" y="380"/>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6466" name="Rectangle 18"/>
            <p:cNvSpPr>
              <a:spLocks noChangeArrowheads="1"/>
            </p:cNvSpPr>
            <p:nvPr/>
          </p:nvSpPr>
          <p:spPr bwMode="auto">
            <a:xfrm>
              <a:off x="2770"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6467" name="Rectangle 19"/>
            <p:cNvSpPr>
              <a:spLocks noChangeArrowheads="1"/>
            </p:cNvSpPr>
            <p:nvPr/>
          </p:nvSpPr>
          <p:spPr bwMode="auto">
            <a:xfrm>
              <a:off x="2182"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56468" name="Rectangle 20"/>
            <p:cNvSpPr>
              <a:spLocks noChangeArrowheads="1"/>
            </p:cNvSpPr>
            <p:nvPr/>
          </p:nvSpPr>
          <p:spPr bwMode="auto">
            <a:xfrm>
              <a:off x="1594"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56469" name="Rectangle 21"/>
            <p:cNvSpPr>
              <a:spLocks noChangeArrowheads="1"/>
            </p:cNvSpPr>
            <p:nvPr/>
          </p:nvSpPr>
          <p:spPr bwMode="auto">
            <a:xfrm>
              <a:off x="1098" y="380"/>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56325" name="Rectangle 22"/>
          <p:cNvSpPr>
            <a:spLocks noChangeArrowheads="1"/>
          </p:cNvSpPr>
          <p:nvPr/>
        </p:nvSpPr>
        <p:spPr bwMode="auto">
          <a:xfrm>
            <a:off x="5867400" y="42243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26" name="Rectangle 23"/>
          <p:cNvSpPr>
            <a:spLocks noChangeArrowheads="1"/>
          </p:cNvSpPr>
          <p:nvPr/>
        </p:nvSpPr>
        <p:spPr bwMode="auto">
          <a:xfrm>
            <a:off x="5257800" y="3233738"/>
            <a:ext cx="1752600"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a:latin typeface="+mn-lt"/>
              </a:rPr>
              <a:t>ALUctr=</a:t>
            </a:r>
            <a:r>
              <a:rPr lang="en-US" u="sng">
                <a:latin typeface="+mn-lt"/>
              </a:rPr>
              <a:t>SUB</a:t>
            </a:r>
            <a:endParaRPr lang="en-US" sz="2000" u="sng">
              <a:latin typeface="+mn-lt"/>
            </a:endParaRPr>
          </a:p>
        </p:txBody>
      </p:sp>
      <p:sp>
        <p:nvSpPr>
          <p:cNvPr id="56327" name="Rectangle 24"/>
          <p:cNvSpPr>
            <a:spLocks noChangeArrowheads="1"/>
          </p:cNvSpPr>
          <p:nvPr/>
        </p:nvSpPr>
        <p:spPr bwMode="auto">
          <a:xfrm>
            <a:off x="1981200" y="49863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6328" name="Rectangle 25"/>
          <p:cNvSpPr>
            <a:spLocks noChangeArrowheads="1"/>
          </p:cNvSpPr>
          <p:nvPr/>
        </p:nvSpPr>
        <p:spPr bwMode="auto">
          <a:xfrm>
            <a:off x="1436688" y="4081463"/>
            <a:ext cx="7207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56329" name="Rectangle 26"/>
          <p:cNvSpPr>
            <a:spLocks noChangeArrowheads="1"/>
          </p:cNvSpPr>
          <p:nvPr/>
        </p:nvSpPr>
        <p:spPr bwMode="auto">
          <a:xfrm>
            <a:off x="1371600" y="3386138"/>
            <a:ext cx="11334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RegWr=0</a:t>
            </a:r>
          </a:p>
        </p:txBody>
      </p:sp>
      <p:sp>
        <p:nvSpPr>
          <p:cNvPr id="56330" name="Line 27"/>
          <p:cNvSpPr>
            <a:spLocks noChangeShapeType="1"/>
          </p:cNvSpPr>
          <p:nvPr/>
        </p:nvSpPr>
        <p:spPr bwMode="auto">
          <a:xfrm flipH="1">
            <a:off x="1746250" y="44005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1" name="Rectangle 28"/>
          <p:cNvSpPr>
            <a:spLocks noChangeArrowheads="1"/>
          </p:cNvSpPr>
          <p:nvPr/>
        </p:nvSpPr>
        <p:spPr bwMode="auto">
          <a:xfrm>
            <a:off x="1598613" y="4500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32" name="Line 29"/>
          <p:cNvSpPr>
            <a:spLocks noChangeShapeType="1"/>
          </p:cNvSpPr>
          <p:nvPr/>
        </p:nvSpPr>
        <p:spPr bwMode="auto">
          <a:xfrm flipH="1">
            <a:off x="4572000" y="422433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3" name="Rectangle 30"/>
          <p:cNvSpPr>
            <a:spLocks noChangeArrowheads="1"/>
          </p:cNvSpPr>
          <p:nvPr/>
        </p:nvSpPr>
        <p:spPr bwMode="auto">
          <a:xfrm>
            <a:off x="4419600" y="39195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34" name="Rectangle 31"/>
          <p:cNvSpPr>
            <a:spLocks noChangeArrowheads="1"/>
          </p:cNvSpPr>
          <p:nvPr/>
        </p:nvSpPr>
        <p:spPr bwMode="auto">
          <a:xfrm>
            <a:off x="3625850" y="3919538"/>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56335" name="Line 32"/>
          <p:cNvSpPr>
            <a:spLocks noChangeShapeType="1"/>
          </p:cNvSpPr>
          <p:nvPr/>
        </p:nvSpPr>
        <p:spPr bwMode="auto">
          <a:xfrm flipV="1">
            <a:off x="3886200" y="47577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6" name="Rectangle 33"/>
          <p:cNvSpPr>
            <a:spLocks noChangeArrowheads="1"/>
          </p:cNvSpPr>
          <p:nvPr/>
        </p:nvSpPr>
        <p:spPr bwMode="auto">
          <a:xfrm>
            <a:off x="3730625" y="48815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37" name="Rectangle 34"/>
          <p:cNvSpPr>
            <a:spLocks noChangeArrowheads="1"/>
          </p:cNvSpPr>
          <p:nvPr/>
        </p:nvSpPr>
        <p:spPr bwMode="auto">
          <a:xfrm>
            <a:off x="3657600" y="4452938"/>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busB</a:t>
            </a:r>
          </a:p>
        </p:txBody>
      </p:sp>
      <p:sp>
        <p:nvSpPr>
          <p:cNvPr id="56338" name="Line 35"/>
          <p:cNvSpPr>
            <a:spLocks noChangeShapeType="1"/>
          </p:cNvSpPr>
          <p:nvPr/>
        </p:nvSpPr>
        <p:spPr bwMode="auto">
          <a:xfrm flipV="1">
            <a:off x="32766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39" name="Line 36"/>
          <p:cNvSpPr>
            <a:spLocks noChangeShapeType="1"/>
          </p:cNvSpPr>
          <p:nvPr/>
        </p:nvSpPr>
        <p:spPr bwMode="auto">
          <a:xfrm flipV="1">
            <a:off x="2527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0" name="Rectangle 37"/>
          <p:cNvSpPr>
            <a:spLocks noChangeArrowheads="1"/>
          </p:cNvSpPr>
          <p:nvPr/>
        </p:nvSpPr>
        <p:spPr bwMode="auto">
          <a:xfrm>
            <a:off x="2384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6341" name="Line 38"/>
          <p:cNvSpPr>
            <a:spLocks noChangeShapeType="1"/>
          </p:cNvSpPr>
          <p:nvPr/>
        </p:nvSpPr>
        <p:spPr bwMode="auto">
          <a:xfrm flipV="1">
            <a:off x="2908300" y="3763963"/>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42" name="Rectangle 39"/>
          <p:cNvSpPr>
            <a:spLocks noChangeArrowheads="1"/>
          </p:cNvSpPr>
          <p:nvPr/>
        </p:nvSpPr>
        <p:spPr bwMode="auto">
          <a:xfrm>
            <a:off x="2743200"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6343" name="Rectangle 40"/>
          <p:cNvSpPr>
            <a:spLocks noChangeArrowheads="1"/>
          </p:cNvSpPr>
          <p:nvPr/>
        </p:nvSpPr>
        <p:spPr bwMode="auto">
          <a:xfrm>
            <a:off x="2322513" y="3990975"/>
            <a:ext cx="439737"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56344" name="Rectangle 41"/>
          <p:cNvSpPr>
            <a:spLocks noChangeArrowheads="1"/>
          </p:cNvSpPr>
          <p:nvPr/>
        </p:nvSpPr>
        <p:spPr bwMode="auto">
          <a:xfrm>
            <a:off x="2779713" y="3990975"/>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56345" name="Rectangle 42"/>
          <p:cNvSpPr>
            <a:spLocks noChangeArrowheads="1"/>
          </p:cNvSpPr>
          <p:nvPr/>
        </p:nvSpPr>
        <p:spPr bwMode="auto">
          <a:xfrm>
            <a:off x="3160713" y="3990975"/>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56346" name="Rectangle 43"/>
          <p:cNvSpPr>
            <a:spLocks noChangeArrowheads="1"/>
          </p:cNvSpPr>
          <p:nvPr/>
        </p:nvSpPr>
        <p:spPr bwMode="auto">
          <a:xfrm>
            <a:off x="2322513" y="4376738"/>
            <a:ext cx="9525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56347" name="Rectangle 44"/>
          <p:cNvSpPr>
            <a:spLocks noChangeArrowheads="1"/>
          </p:cNvSpPr>
          <p:nvPr/>
        </p:nvSpPr>
        <p:spPr bwMode="auto">
          <a:xfrm>
            <a:off x="2743200" y="3386138"/>
            <a:ext cx="400050"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56348" name="Rectangle 45"/>
          <p:cNvSpPr>
            <a:spLocks noChangeArrowheads="1"/>
          </p:cNvSpPr>
          <p:nvPr/>
        </p:nvSpPr>
        <p:spPr bwMode="auto">
          <a:xfrm>
            <a:off x="2574925" y="2624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Rt</a:t>
            </a:r>
          </a:p>
        </p:txBody>
      </p:sp>
      <p:sp>
        <p:nvSpPr>
          <p:cNvPr id="56349" name="Rectangle 46"/>
          <p:cNvSpPr>
            <a:spLocks noChangeArrowheads="1"/>
          </p:cNvSpPr>
          <p:nvPr/>
        </p:nvSpPr>
        <p:spPr bwMode="auto">
          <a:xfrm>
            <a:off x="3124200" y="3386138"/>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56350" name="Rectangle 47"/>
          <p:cNvSpPr>
            <a:spLocks noChangeArrowheads="1"/>
          </p:cNvSpPr>
          <p:nvPr/>
        </p:nvSpPr>
        <p:spPr bwMode="auto">
          <a:xfrm>
            <a:off x="2143125" y="2624138"/>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Rd</a:t>
            </a:r>
          </a:p>
        </p:txBody>
      </p:sp>
      <p:sp>
        <p:nvSpPr>
          <p:cNvPr id="56351" name="Rectangle 48"/>
          <p:cNvSpPr>
            <a:spLocks noChangeArrowheads="1"/>
          </p:cNvSpPr>
          <p:nvPr/>
        </p:nvSpPr>
        <p:spPr bwMode="auto">
          <a:xfrm>
            <a:off x="1419225" y="2319338"/>
            <a:ext cx="11461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RegDst=x</a:t>
            </a:r>
          </a:p>
        </p:txBody>
      </p:sp>
      <p:grpSp>
        <p:nvGrpSpPr>
          <p:cNvPr id="6" name="Group 49"/>
          <p:cNvGrpSpPr>
            <a:grpSpLocks/>
          </p:cNvGrpSpPr>
          <p:nvPr/>
        </p:nvGrpSpPr>
        <p:grpSpPr bwMode="auto">
          <a:xfrm>
            <a:off x="3454400" y="5232400"/>
            <a:ext cx="376238" cy="1082675"/>
            <a:chOff x="2848" y="3083"/>
            <a:chExt cx="237" cy="682"/>
          </a:xfrm>
        </p:grpSpPr>
        <p:sp>
          <p:nvSpPr>
            <p:cNvPr id="56457" name="Rectangle 50"/>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58" name="Rectangle 51"/>
            <p:cNvSpPr>
              <a:spLocks noChangeArrowheads="1"/>
            </p:cNvSpPr>
            <p:nvPr/>
          </p:nvSpPr>
          <p:spPr bwMode="auto">
            <a:xfrm rot="5400000">
              <a:off x="2628" y="3311"/>
              <a:ext cx="682" cy="229"/>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grpSp>
      <p:sp>
        <p:nvSpPr>
          <p:cNvPr id="56353" name="Rectangle 52"/>
          <p:cNvSpPr>
            <a:spLocks noChangeArrowheads="1"/>
          </p:cNvSpPr>
          <p:nvPr/>
        </p:nvSpPr>
        <p:spPr bwMode="auto">
          <a:xfrm>
            <a:off x="3962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54" name="Line 53"/>
          <p:cNvSpPr>
            <a:spLocks noChangeShapeType="1"/>
          </p:cNvSpPr>
          <p:nvPr/>
        </p:nvSpPr>
        <p:spPr bwMode="auto">
          <a:xfrm flipH="1">
            <a:off x="4114800" y="56181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55" name="Line 54"/>
          <p:cNvSpPr>
            <a:spLocks noChangeShapeType="1"/>
          </p:cNvSpPr>
          <p:nvPr/>
        </p:nvSpPr>
        <p:spPr bwMode="auto">
          <a:xfrm flipH="1">
            <a:off x="3035300" y="561975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56" name="Rectangle 55"/>
          <p:cNvSpPr>
            <a:spLocks noChangeArrowheads="1"/>
          </p:cNvSpPr>
          <p:nvPr/>
        </p:nvSpPr>
        <p:spPr bwMode="auto">
          <a:xfrm>
            <a:off x="2819400" y="5719763"/>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6357" name="Rectangle 56"/>
          <p:cNvSpPr>
            <a:spLocks noChangeArrowheads="1"/>
          </p:cNvSpPr>
          <p:nvPr/>
        </p:nvSpPr>
        <p:spPr bwMode="auto">
          <a:xfrm>
            <a:off x="1905000" y="5443538"/>
            <a:ext cx="9112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6358" name="Rectangle 57"/>
          <p:cNvSpPr>
            <a:spLocks noChangeArrowheads="1"/>
          </p:cNvSpPr>
          <p:nvPr/>
        </p:nvSpPr>
        <p:spPr bwMode="auto">
          <a:xfrm>
            <a:off x="4038600" y="6129338"/>
            <a:ext cx="11684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ALUSrc=0</a:t>
            </a:r>
          </a:p>
        </p:txBody>
      </p:sp>
      <p:sp>
        <p:nvSpPr>
          <p:cNvPr id="56359" name="Rectangle 58"/>
          <p:cNvSpPr>
            <a:spLocks noChangeArrowheads="1"/>
          </p:cNvSpPr>
          <p:nvPr/>
        </p:nvSpPr>
        <p:spPr bwMode="auto">
          <a:xfrm>
            <a:off x="2514600" y="6205538"/>
            <a:ext cx="1049338"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ExtOp=x</a:t>
            </a:r>
          </a:p>
        </p:txBody>
      </p:sp>
      <p:sp>
        <p:nvSpPr>
          <p:cNvPr id="56360" name="Line 59"/>
          <p:cNvSpPr>
            <a:spLocks noChangeShapeType="1"/>
          </p:cNvSpPr>
          <p:nvPr/>
        </p:nvSpPr>
        <p:spPr bwMode="auto">
          <a:xfrm flipV="1">
            <a:off x="7543800" y="3843338"/>
            <a:ext cx="0" cy="6445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6361" name="Rectangle 60"/>
          <p:cNvSpPr>
            <a:spLocks noChangeArrowheads="1"/>
          </p:cNvSpPr>
          <p:nvPr/>
        </p:nvSpPr>
        <p:spPr bwMode="auto">
          <a:xfrm>
            <a:off x="6400800" y="3462338"/>
            <a:ext cx="15938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MemtoReg=x</a:t>
            </a:r>
          </a:p>
        </p:txBody>
      </p:sp>
      <p:sp>
        <p:nvSpPr>
          <p:cNvPr id="56362" name="Rectangle 61"/>
          <p:cNvSpPr>
            <a:spLocks noChangeArrowheads="1"/>
          </p:cNvSpPr>
          <p:nvPr/>
        </p:nvSpPr>
        <p:spPr bwMode="auto">
          <a:xfrm>
            <a:off x="5224463" y="59769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6363" name="Rectangle 62"/>
          <p:cNvSpPr>
            <a:spLocks noChangeArrowheads="1"/>
          </p:cNvSpPr>
          <p:nvPr/>
        </p:nvSpPr>
        <p:spPr bwMode="auto">
          <a:xfrm>
            <a:off x="4953000" y="5443538"/>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56364" name="Line 63"/>
          <p:cNvSpPr>
            <a:spLocks noChangeShapeType="1"/>
          </p:cNvSpPr>
          <p:nvPr/>
        </p:nvSpPr>
        <p:spPr bwMode="auto">
          <a:xfrm flipH="1">
            <a:off x="5086350" y="53752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65" name="Rectangle 64"/>
          <p:cNvSpPr>
            <a:spLocks noChangeArrowheads="1"/>
          </p:cNvSpPr>
          <p:nvPr/>
        </p:nvSpPr>
        <p:spPr bwMode="auto">
          <a:xfrm>
            <a:off x="5116513" y="5151438"/>
            <a:ext cx="3905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56366" name="Line 65"/>
          <p:cNvSpPr>
            <a:spLocks noChangeShapeType="1"/>
          </p:cNvSpPr>
          <p:nvPr/>
        </p:nvSpPr>
        <p:spPr bwMode="auto">
          <a:xfrm flipV="1">
            <a:off x="6235700" y="4224338"/>
            <a:ext cx="12700" cy="10080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56367" name="Rectangle 66"/>
          <p:cNvSpPr>
            <a:spLocks noChangeArrowheads="1"/>
          </p:cNvSpPr>
          <p:nvPr/>
        </p:nvSpPr>
        <p:spPr bwMode="auto">
          <a:xfrm>
            <a:off x="5943600" y="3843338"/>
            <a:ext cx="13112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MemWr=0</a:t>
            </a:r>
          </a:p>
        </p:txBody>
      </p:sp>
      <p:sp>
        <p:nvSpPr>
          <p:cNvPr id="56368" name="Rectangle 67"/>
          <p:cNvSpPr>
            <a:spLocks noChangeArrowheads="1"/>
          </p:cNvSpPr>
          <p:nvPr/>
        </p:nvSpPr>
        <p:spPr bwMode="auto">
          <a:xfrm>
            <a:off x="4495800" y="3309938"/>
            <a:ext cx="627063"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zero</a:t>
            </a:r>
          </a:p>
        </p:txBody>
      </p:sp>
      <p:grpSp>
        <p:nvGrpSpPr>
          <p:cNvPr id="7" name="Group 68"/>
          <p:cNvGrpSpPr>
            <a:grpSpLocks/>
          </p:cNvGrpSpPr>
          <p:nvPr/>
        </p:nvGrpSpPr>
        <p:grpSpPr bwMode="auto">
          <a:xfrm>
            <a:off x="2133600" y="3052763"/>
            <a:ext cx="838200" cy="336550"/>
            <a:chOff x="2640" y="1422"/>
            <a:chExt cx="528" cy="212"/>
          </a:xfrm>
        </p:grpSpPr>
        <p:sp>
          <p:nvSpPr>
            <p:cNvPr id="56454" name="Rectangle 69"/>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6455" name="Rectangle 70"/>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6456" name="Freeform 71"/>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6370" name="Rectangle 72"/>
          <p:cNvSpPr>
            <a:spLocks noChangeArrowheads="1"/>
          </p:cNvSpPr>
          <p:nvPr/>
        </p:nvSpPr>
        <p:spPr bwMode="auto">
          <a:xfrm>
            <a:off x="2133600" y="3995738"/>
            <a:ext cx="1447800" cy="9906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8" name="Group 73"/>
          <p:cNvGrpSpPr>
            <a:grpSpLocks/>
          </p:cNvGrpSpPr>
          <p:nvPr/>
        </p:nvGrpSpPr>
        <p:grpSpPr bwMode="auto">
          <a:xfrm>
            <a:off x="4441825" y="4605338"/>
            <a:ext cx="358775" cy="1219200"/>
            <a:chOff x="3518" y="2640"/>
            <a:chExt cx="226" cy="768"/>
          </a:xfrm>
        </p:grpSpPr>
        <p:sp>
          <p:nvSpPr>
            <p:cNvPr id="56451" name="Rectangle 74"/>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6452" name="Rectangle 75"/>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6453" name="Freeform 76"/>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9" name="Group 77"/>
          <p:cNvGrpSpPr>
            <a:grpSpLocks/>
          </p:cNvGrpSpPr>
          <p:nvPr/>
        </p:nvGrpSpPr>
        <p:grpSpPr bwMode="auto">
          <a:xfrm>
            <a:off x="5305425" y="3995738"/>
            <a:ext cx="485775" cy="1143000"/>
            <a:chOff x="4009" y="2304"/>
            <a:chExt cx="306" cy="720"/>
          </a:xfrm>
        </p:grpSpPr>
        <p:sp>
          <p:nvSpPr>
            <p:cNvPr id="56448" name="Rectangle 78"/>
            <p:cNvSpPr>
              <a:spLocks noChangeArrowheads="1"/>
            </p:cNvSpPr>
            <p:nvPr/>
          </p:nvSpPr>
          <p:spPr bwMode="auto">
            <a:xfrm>
              <a:off x="4009" y="2322"/>
              <a:ext cx="180"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t>
              </a:r>
            </a:p>
          </p:txBody>
        </p:sp>
        <p:sp>
          <p:nvSpPr>
            <p:cNvPr id="56449" name="Rectangle 79"/>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56450" name="Freeform 80"/>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0" name="Group 81"/>
          <p:cNvGrpSpPr>
            <a:grpSpLocks/>
          </p:cNvGrpSpPr>
          <p:nvPr/>
        </p:nvGrpSpPr>
        <p:grpSpPr bwMode="auto">
          <a:xfrm>
            <a:off x="7337425" y="4376738"/>
            <a:ext cx="358775" cy="1600200"/>
            <a:chOff x="5294" y="2544"/>
            <a:chExt cx="226" cy="1008"/>
          </a:xfrm>
        </p:grpSpPr>
        <p:sp>
          <p:nvSpPr>
            <p:cNvPr id="56445" name="Rectangle 82"/>
            <p:cNvSpPr>
              <a:spLocks noChangeArrowheads="1"/>
            </p:cNvSpPr>
            <p:nvPr/>
          </p:nvSpPr>
          <p:spPr bwMode="auto">
            <a:xfrm>
              <a:off x="5294" y="26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6446" name="Rectangle 83"/>
            <p:cNvSpPr>
              <a:spLocks noChangeArrowheads="1"/>
            </p:cNvSpPr>
            <p:nvPr/>
          </p:nvSpPr>
          <p:spPr bwMode="auto">
            <a:xfrm>
              <a:off x="5294" y="324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56447" name="Freeform 84"/>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11" name="Group 85"/>
          <p:cNvGrpSpPr>
            <a:grpSpLocks/>
          </p:cNvGrpSpPr>
          <p:nvPr/>
        </p:nvGrpSpPr>
        <p:grpSpPr bwMode="auto">
          <a:xfrm>
            <a:off x="5915025" y="5186363"/>
            <a:ext cx="1146175" cy="1181100"/>
            <a:chOff x="4398" y="3054"/>
            <a:chExt cx="722" cy="744"/>
          </a:xfrm>
        </p:grpSpPr>
        <p:sp>
          <p:nvSpPr>
            <p:cNvPr id="56439" name="Rectangle 86"/>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40" name="Rectangle 87"/>
            <p:cNvSpPr>
              <a:spLocks noChangeArrowheads="1"/>
            </p:cNvSpPr>
            <p:nvPr/>
          </p:nvSpPr>
          <p:spPr bwMode="auto">
            <a:xfrm>
              <a:off x="4398" y="3054"/>
              <a:ext cx="40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56441" name="Rectangle 88"/>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56442" name="Rectangle 89"/>
            <p:cNvSpPr>
              <a:spLocks noChangeArrowheads="1"/>
            </p:cNvSpPr>
            <p:nvPr/>
          </p:nvSpPr>
          <p:spPr bwMode="auto">
            <a:xfrm>
              <a:off x="4421" y="3311"/>
              <a:ext cx="691" cy="373"/>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a:latin typeface="+mn-lt"/>
                </a:rPr>
                <a:t>Data</a:t>
              </a:r>
            </a:p>
            <a:p>
              <a:pPr algn="ctr">
                <a:lnSpc>
                  <a:spcPct val="80000"/>
                </a:lnSpc>
                <a:defRPr/>
              </a:pPr>
              <a:r>
                <a:rPr lang="en-US" sz="2000" b="1">
                  <a:latin typeface="+mn-lt"/>
                </a:rPr>
                <a:t>Memory</a:t>
              </a:r>
            </a:p>
          </p:txBody>
        </p:sp>
        <p:sp>
          <p:nvSpPr>
            <p:cNvPr id="56443" name="Line 90"/>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444" name="Line 91"/>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56375" name="Line 92"/>
          <p:cNvSpPr>
            <a:spLocks noChangeShapeType="1"/>
          </p:cNvSpPr>
          <p:nvPr/>
        </p:nvSpPr>
        <p:spPr bwMode="auto">
          <a:xfrm>
            <a:off x="2362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76" name="Line 93"/>
          <p:cNvSpPr>
            <a:spLocks noChangeShapeType="1"/>
          </p:cNvSpPr>
          <p:nvPr/>
        </p:nvSpPr>
        <p:spPr bwMode="auto">
          <a:xfrm>
            <a:off x="2743200" y="2928938"/>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77" name="Freeform 94"/>
          <p:cNvSpPr>
            <a:spLocks/>
          </p:cNvSpPr>
          <p:nvPr/>
        </p:nvSpPr>
        <p:spPr bwMode="auto">
          <a:xfrm>
            <a:off x="1828800" y="2700338"/>
            <a:ext cx="304800" cy="5334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78" name="Line 95"/>
          <p:cNvSpPr>
            <a:spLocks noChangeShapeType="1"/>
          </p:cNvSpPr>
          <p:nvPr/>
        </p:nvSpPr>
        <p:spPr bwMode="auto">
          <a:xfrm>
            <a:off x="2286000" y="37671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79" name="Line 96"/>
          <p:cNvSpPr>
            <a:spLocks noChangeShapeType="1"/>
          </p:cNvSpPr>
          <p:nvPr/>
        </p:nvSpPr>
        <p:spPr bwMode="auto">
          <a:xfrm>
            <a:off x="2590800" y="3386138"/>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80" name="Line 97"/>
          <p:cNvSpPr>
            <a:spLocks noChangeShapeType="1"/>
          </p:cNvSpPr>
          <p:nvPr/>
        </p:nvSpPr>
        <p:spPr bwMode="auto">
          <a:xfrm>
            <a:off x="2971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81" name="Line 98"/>
          <p:cNvSpPr>
            <a:spLocks noChangeShapeType="1"/>
          </p:cNvSpPr>
          <p:nvPr/>
        </p:nvSpPr>
        <p:spPr bwMode="auto">
          <a:xfrm>
            <a:off x="3352800" y="3690938"/>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82" name="Rectangle 99"/>
          <p:cNvSpPr>
            <a:spLocks noChangeArrowheads="1"/>
          </p:cNvSpPr>
          <p:nvPr/>
        </p:nvSpPr>
        <p:spPr bwMode="auto">
          <a:xfrm>
            <a:off x="3146425" y="3614738"/>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56383" name="Line 100"/>
          <p:cNvSpPr>
            <a:spLocks noChangeShapeType="1"/>
          </p:cNvSpPr>
          <p:nvPr/>
        </p:nvSpPr>
        <p:spPr bwMode="auto">
          <a:xfrm>
            <a:off x="3581400" y="4300538"/>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4" name="Line 101"/>
          <p:cNvSpPr>
            <a:spLocks noChangeShapeType="1"/>
          </p:cNvSpPr>
          <p:nvPr/>
        </p:nvSpPr>
        <p:spPr bwMode="auto">
          <a:xfrm>
            <a:off x="5638800" y="3690938"/>
            <a:ext cx="0" cy="4953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5" name="Line 102"/>
          <p:cNvSpPr>
            <a:spLocks noChangeShapeType="1"/>
          </p:cNvSpPr>
          <p:nvPr/>
        </p:nvSpPr>
        <p:spPr bwMode="auto">
          <a:xfrm>
            <a:off x="3581400" y="4833938"/>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6" name="Line 103"/>
          <p:cNvSpPr>
            <a:spLocks noChangeShapeType="1"/>
          </p:cNvSpPr>
          <p:nvPr/>
        </p:nvSpPr>
        <p:spPr bwMode="auto">
          <a:xfrm>
            <a:off x="4800600" y="4986338"/>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7" name="Freeform 104"/>
          <p:cNvSpPr>
            <a:spLocks/>
          </p:cNvSpPr>
          <p:nvPr/>
        </p:nvSpPr>
        <p:spPr bwMode="auto">
          <a:xfrm>
            <a:off x="4114800" y="4833938"/>
            <a:ext cx="1828800" cy="609600"/>
          </a:xfrm>
          <a:custGeom>
            <a:avLst/>
            <a:gdLst>
              <a:gd name="T0" fmla="*/ 0 w 1152"/>
              <a:gd name="T1" fmla="*/ 0 h 288"/>
              <a:gd name="T2" fmla="*/ 0 w 1152"/>
              <a:gd name="T3" fmla="*/ 2147483647 h 288"/>
              <a:gd name="T4" fmla="*/ 2147483647 w 1152"/>
              <a:gd name="T5" fmla="*/ 2147483647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8" name="Line 105"/>
          <p:cNvSpPr>
            <a:spLocks noChangeShapeType="1"/>
          </p:cNvSpPr>
          <p:nvPr/>
        </p:nvSpPr>
        <p:spPr bwMode="auto">
          <a:xfrm>
            <a:off x="38100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89" name="Line 106"/>
          <p:cNvSpPr>
            <a:spLocks noChangeShapeType="1"/>
          </p:cNvSpPr>
          <p:nvPr/>
        </p:nvSpPr>
        <p:spPr bwMode="auto">
          <a:xfrm>
            <a:off x="2743200" y="5672138"/>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90" name="Line 107"/>
          <p:cNvSpPr>
            <a:spLocks noChangeShapeType="1"/>
          </p:cNvSpPr>
          <p:nvPr/>
        </p:nvSpPr>
        <p:spPr bwMode="auto">
          <a:xfrm flipH="1">
            <a:off x="23622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91" name="Line 108"/>
          <p:cNvSpPr>
            <a:spLocks noChangeShapeType="1"/>
          </p:cNvSpPr>
          <p:nvPr/>
        </p:nvSpPr>
        <p:spPr bwMode="auto">
          <a:xfrm>
            <a:off x="2438400" y="4833938"/>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92" name="Line 109"/>
          <p:cNvSpPr>
            <a:spLocks noChangeShapeType="1"/>
          </p:cNvSpPr>
          <p:nvPr/>
        </p:nvSpPr>
        <p:spPr bwMode="auto">
          <a:xfrm>
            <a:off x="2438400" y="4986338"/>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93" name="Line 110"/>
          <p:cNvSpPr>
            <a:spLocks noChangeShapeType="1"/>
          </p:cNvSpPr>
          <p:nvPr/>
        </p:nvSpPr>
        <p:spPr bwMode="auto">
          <a:xfrm flipV="1">
            <a:off x="3657600" y="6281738"/>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94" name="Line 111"/>
          <p:cNvSpPr>
            <a:spLocks noChangeShapeType="1"/>
          </p:cNvSpPr>
          <p:nvPr/>
        </p:nvSpPr>
        <p:spPr bwMode="auto">
          <a:xfrm flipV="1">
            <a:off x="4648200" y="5748338"/>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95" name="Line 112"/>
          <p:cNvSpPr>
            <a:spLocks noChangeShapeType="1"/>
          </p:cNvSpPr>
          <p:nvPr/>
        </p:nvSpPr>
        <p:spPr bwMode="auto">
          <a:xfrm flipH="1">
            <a:off x="5715000" y="62055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96" name="Line 113"/>
          <p:cNvSpPr>
            <a:spLocks noChangeShapeType="1"/>
          </p:cNvSpPr>
          <p:nvPr/>
        </p:nvSpPr>
        <p:spPr bwMode="auto">
          <a:xfrm>
            <a:off x="5791200" y="4605338"/>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97" name="Line 114"/>
          <p:cNvSpPr>
            <a:spLocks noChangeShapeType="1"/>
          </p:cNvSpPr>
          <p:nvPr/>
        </p:nvSpPr>
        <p:spPr bwMode="auto">
          <a:xfrm>
            <a:off x="6781800" y="4605338"/>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398" name="Line 115"/>
          <p:cNvSpPr>
            <a:spLocks noChangeShapeType="1"/>
          </p:cNvSpPr>
          <p:nvPr/>
        </p:nvSpPr>
        <p:spPr bwMode="auto">
          <a:xfrm flipH="1">
            <a:off x="6019800" y="4529138"/>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399" name="Freeform 116"/>
          <p:cNvSpPr>
            <a:spLocks/>
          </p:cNvSpPr>
          <p:nvPr/>
        </p:nvSpPr>
        <p:spPr bwMode="auto">
          <a:xfrm>
            <a:off x="1600200" y="4452938"/>
            <a:ext cx="6248400" cy="22098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00" name="Line 117"/>
          <p:cNvSpPr>
            <a:spLocks noChangeShapeType="1"/>
          </p:cNvSpPr>
          <p:nvPr/>
        </p:nvSpPr>
        <p:spPr bwMode="auto">
          <a:xfrm>
            <a:off x="7086600" y="5748338"/>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01" name="Line 118"/>
          <p:cNvSpPr>
            <a:spLocks noChangeShapeType="1"/>
          </p:cNvSpPr>
          <p:nvPr/>
        </p:nvSpPr>
        <p:spPr bwMode="auto">
          <a:xfrm>
            <a:off x="4921250" y="2154238"/>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pPr>
              <a:defRPr/>
            </a:pPr>
            <a:endParaRPr lang="en-US">
              <a:latin typeface="+mn-lt"/>
            </a:endParaRPr>
          </a:p>
        </p:txBody>
      </p:sp>
      <p:sp>
        <p:nvSpPr>
          <p:cNvPr id="56402" name="Rectangle 119"/>
          <p:cNvSpPr>
            <a:spLocks noChangeArrowheads="1"/>
          </p:cNvSpPr>
          <p:nvPr/>
        </p:nvSpPr>
        <p:spPr bwMode="auto">
          <a:xfrm>
            <a:off x="5181600" y="1773238"/>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Instruction&lt;31:0&gt;</a:t>
            </a:r>
          </a:p>
        </p:txBody>
      </p:sp>
      <p:sp>
        <p:nvSpPr>
          <p:cNvPr id="56403" name="Line 120"/>
          <p:cNvSpPr>
            <a:spLocks noChangeShapeType="1"/>
          </p:cNvSpPr>
          <p:nvPr/>
        </p:nvSpPr>
        <p:spPr bwMode="auto">
          <a:xfrm>
            <a:off x="52578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04" name="Rectangle 121"/>
          <p:cNvSpPr>
            <a:spLocks noChangeArrowheads="1"/>
          </p:cNvSpPr>
          <p:nvPr/>
        </p:nvSpPr>
        <p:spPr bwMode="auto">
          <a:xfrm rot="5400000">
            <a:off x="48934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&lt;21:25&gt;</a:t>
            </a:r>
          </a:p>
        </p:txBody>
      </p:sp>
      <p:sp>
        <p:nvSpPr>
          <p:cNvPr id="56405" name="Rectangle 122"/>
          <p:cNvSpPr>
            <a:spLocks noChangeArrowheads="1"/>
          </p:cNvSpPr>
          <p:nvPr/>
        </p:nvSpPr>
        <p:spPr bwMode="auto">
          <a:xfrm rot="5400000">
            <a:off x="54268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&lt;16:20&gt;</a:t>
            </a:r>
          </a:p>
        </p:txBody>
      </p:sp>
      <p:sp>
        <p:nvSpPr>
          <p:cNvPr id="56406" name="Rectangle 123"/>
          <p:cNvSpPr>
            <a:spLocks noChangeArrowheads="1"/>
          </p:cNvSpPr>
          <p:nvPr/>
        </p:nvSpPr>
        <p:spPr bwMode="auto">
          <a:xfrm rot="5400000">
            <a:off x="5960268" y="2434432"/>
            <a:ext cx="1046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&lt;11:15&gt;</a:t>
            </a:r>
          </a:p>
        </p:txBody>
      </p:sp>
      <p:sp>
        <p:nvSpPr>
          <p:cNvPr id="56407" name="Rectangle 124"/>
          <p:cNvSpPr>
            <a:spLocks noChangeArrowheads="1"/>
          </p:cNvSpPr>
          <p:nvPr/>
        </p:nvSpPr>
        <p:spPr bwMode="auto">
          <a:xfrm rot="5400000">
            <a:off x="6506368" y="2421732"/>
            <a:ext cx="9191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&lt;0:15&gt;</a:t>
            </a:r>
          </a:p>
        </p:txBody>
      </p:sp>
      <p:sp>
        <p:nvSpPr>
          <p:cNvPr id="56408" name="Line 125"/>
          <p:cNvSpPr>
            <a:spLocks noChangeShapeType="1"/>
          </p:cNvSpPr>
          <p:nvPr/>
        </p:nvSpPr>
        <p:spPr bwMode="auto">
          <a:xfrm>
            <a:off x="57912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09" name="Line 126"/>
          <p:cNvSpPr>
            <a:spLocks noChangeShapeType="1"/>
          </p:cNvSpPr>
          <p:nvPr/>
        </p:nvSpPr>
        <p:spPr bwMode="auto">
          <a:xfrm>
            <a:off x="63246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10" name="Line 127"/>
          <p:cNvSpPr>
            <a:spLocks noChangeShapeType="1"/>
          </p:cNvSpPr>
          <p:nvPr/>
        </p:nvSpPr>
        <p:spPr bwMode="auto">
          <a:xfrm>
            <a:off x="6858000" y="2166938"/>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11" name="Rectangle 128"/>
          <p:cNvSpPr>
            <a:spLocks noChangeArrowheads="1"/>
          </p:cNvSpPr>
          <p:nvPr/>
        </p:nvSpPr>
        <p:spPr bwMode="auto">
          <a:xfrm>
            <a:off x="6615113" y="2992438"/>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6412" name="Rectangle 129"/>
          <p:cNvSpPr>
            <a:spLocks noChangeArrowheads="1"/>
          </p:cNvSpPr>
          <p:nvPr/>
        </p:nvSpPr>
        <p:spPr bwMode="auto">
          <a:xfrm>
            <a:off x="6081713" y="2992438"/>
            <a:ext cx="457200"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Rd</a:t>
            </a:r>
          </a:p>
        </p:txBody>
      </p:sp>
      <p:sp>
        <p:nvSpPr>
          <p:cNvPr id="56413" name="Rectangle 130"/>
          <p:cNvSpPr>
            <a:spLocks noChangeArrowheads="1"/>
          </p:cNvSpPr>
          <p:nvPr/>
        </p:nvSpPr>
        <p:spPr bwMode="auto">
          <a:xfrm>
            <a:off x="5624513" y="2992438"/>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Rt</a:t>
            </a:r>
          </a:p>
        </p:txBody>
      </p:sp>
      <p:sp>
        <p:nvSpPr>
          <p:cNvPr id="56414" name="Rectangle 131"/>
          <p:cNvSpPr>
            <a:spLocks noChangeArrowheads="1"/>
          </p:cNvSpPr>
          <p:nvPr/>
        </p:nvSpPr>
        <p:spPr bwMode="auto">
          <a:xfrm>
            <a:off x="5091113" y="2992438"/>
            <a:ext cx="42227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Rs</a:t>
            </a:r>
          </a:p>
        </p:txBody>
      </p:sp>
      <p:sp>
        <p:nvSpPr>
          <p:cNvPr id="56415" name="Rectangle 132"/>
          <p:cNvSpPr>
            <a:spLocks noChangeArrowheads="1"/>
          </p:cNvSpPr>
          <p:nvPr/>
        </p:nvSpPr>
        <p:spPr bwMode="auto">
          <a:xfrm>
            <a:off x="3278188" y="2108200"/>
            <a:ext cx="239712" cy="369888"/>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6416" name="Rectangle 133"/>
          <p:cNvSpPr>
            <a:spLocks noChangeArrowheads="1"/>
          </p:cNvSpPr>
          <p:nvPr/>
        </p:nvSpPr>
        <p:spPr bwMode="auto">
          <a:xfrm>
            <a:off x="3278188" y="2925763"/>
            <a:ext cx="239712" cy="369887"/>
          </a:xfrm>
          <a:prstGeom prst="rect">
            <a:avLst/>
          </a:prstGeom>
          <a:noFill/>
          <a:ln w="12700">
            <a:noFill/>
            <a:miter lim="800000"/>
            <a:headEnd/>
            <a:tailEnd/>
          </a:ln>
        </p:spPr>
        <p:txBody>
          <a:bodyPr wrap="none" anchor="ctr">
            <a:prstTxWarp prst="textNoShape">
              <a:avLst/>
            </a:prstTxWarp>
          </a:bodyPr>
          <a:lstStyle/>
          <a:p>
            <a:pPr>
              <a:defRPr/>
            </a:pPr>
            <a:endParaRPr lang="en-US">
              <a:latin typeface="+mn-lt"/>
            </a:endParaRPr>
          </a:p>
        </p:txBody>
      </p:sp>
      <p:sp>
        <p:nvSpPr>
          <p:cNvPr id="56417" name="Rectangle 134"/>
          <p:cNvSpPr>
            <a:spLocks noChangeArrowheads="1"/>
          </p:cNvSpPr>
          <p:nvPr/>
        </p:nvSpPr>
        <p:spPr bwMode="auto">
          <a:xfrm>
            <a:off x="1987550" y="1938338"/>
            <a:ext cx="138271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nPC_sel=br</a:t>
            </a:r>
          </a:p>
        </p:txBody>
      </p:sp>
      <p:sp>
        <p:nvSpPr>
          <p:cNvPr id="56418" name="Rectangle 135"/>
          <p:cNvSpPr>
            <a:spLocks noChangeArrowheads="1"/>
          </p:cNvSpPr>
          <p:nvPr/>
        </p:nvSpPr>
        <p:spPr bwMode="auto">
          <a:xfrm>
            <a:off x="3825875" y="1955800"/>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6419" name="Rectangle 136"/>
          <p:cNvSpPr>
            <a:spLocks noChangeArrowheads="1"/>
          </p:cNvSpPr>
          <p:nvPr/>
        </p:nvSpPr>
        <p:spPr bwMode="auto">
          <a:xfrm>
            <a:off x="4002088" y="1925638"/>
            <a:ext cx="717550" cy="100330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2000" b="1">
                <a:latin typeface="+mn-lt"/>
              </a:rPr>
              <a:t>instr</a:t>
            </a:r>
          </a:p>
          <a:p>
            <a:pPr algn="ctr">
              <a:defRPr/>
            </a:pPr>
            <a:r>
              <a:rPr lang="en-US" sz="2000" b="1">
                <a:latin typeface="+mn-lt"/>
              </a:rPr>
              <a:t>fetch</a:t>
            </a:r>
          </a:p>
          <a:p>
            <a:pPr algn="ctr">
              <a:defRPr/>
            </a:pPr>
            <a:r>
              <a:rPr lang="en-US" sz="2000" b="1">
                <a:latin typeface="+mn-lt"/>
              </a:rPr>
              <a:t>unit</a:t>
            </a:r>
          </a:p>
        </p:txBody>
      </p:sp>
      <p:sp>
        <p:nvSpPr>
          <p:cNvPr id="56420" name="Line 137"/>
          <p:cNvSpPr>
            <a:spLocks noChangeShapeType="1"/>
          </p:cNvSpPr>
          <p:nvPr/>
        </p:nvSpPr>
        <p:spPr bwMode="auto">
          <a:xfrm>
            <a:off x="3429000" y="2166938"/>
            <a:ext cx="3810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421" name="Line 138"/>
          <p:cNvSpPr>
            <a:spLocks noChangeShapeType="1"/>
          </p:cNvSpPr>
          <p:nvPr/>
        </p:nvSpPr>
        <p:spPr bwMode="auto">
          <a:xfrm>
            <a:off x="3429000" y="2166938"/>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22" name="Rectangle 139"/>
          <p:cNvSpPr>
            <a:spLocks noChangeArrowheads="1"/>
          </p:cNvSpPr>
          <p:nvPr/>
        </p:nvSpPr>
        <p:spPr bwMode="auto">
          <a:xfrm>
            <a:off x="3090863" y="2471738"/>
            <a:ext cx="466725" cy="3984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56423" name="Line 140"/>
          <p:cNvSpPr>
            <a:spLocks noChangeShapeType="1"/>
          </p:cNvSpPr>
          <p:nvPr/>
        </p:nvSpPr>
        <p:spPr bwMode="auto">
          <a:xfrm flipH="1">
            <a:off x="3581400" y="2700338"/>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424" name="Line 141"/>
          <p:cNvSpPr>
            <a:spLocks noChangeShapeType="1"/>
          </p:cNvSpPr>
          <p:nvPr/>
        </p:nvSpPr>
        <p:spPr bwMode="auto">
          <a:xfrm>
            <a:off x="3810000" y="26241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425" name="Line 142"/>
          <p:cNvSpPr>
            <a:spLocks noChangeShapeType="1"/>
          </p:cNvSpPr>
          <p:nvPr/>
        </p:nvSpPr>
        <p:spPr bwMode="auto">
          <a:xfrm flipH="1">
            <a:off x="3810000" y="2700338"/>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6426" name="Freeform 143"/>
          <p:cNvSpPr>
            <a:spLocks/>
          </p:cNvSpPr>
          <p:nvPr/>
        </p:nvSpPr>
        <p:spPr bwMode="auto">
          <a:xfrm>
            <a:off x="4419600" y="3005138"/>
            <a:ext cx="1066800" cy="1066800"/>
          </a:xfrm>
          <a:custGeom>
            <a:avLst/>
            <a:gdLst>
              <a:gd name="T0" fmla="*/ 2147483647 w 672"/>
              <a:gd name="T1" fmla="*/ 2147483647 h 1008"/>
              <a:gd name="T2" fmla="*/ 2147483647 w 672"/>
              <a:gd name="T3" fmla="*/ 2147483647 h 1008"/>
              <a:gd name="T4" fmla="*/ 0 w 672"/>
              <a:gd name="T5" fmla="*/ 2147483647 h 1008"/>
              <a:gd name="T6" fmla="*/ 0 w 672"/>
              <a:gd name="T7" fmla="*/ 0 h 1008"/>
              <a:gd name="T8" fmla="*/ 0 60000 65536"/>
              <a:gd name="T9" fmla="*/ 0 60000 65536"/>
              <a:gd name="T10" fmla="*/ 0 60000 65536"/>
              <a:gd name="T11" fmla="*/ 0 60000 65536"/>
              <a:gd name="T12" fmla="*/ 0 w 672"/>
              <a:gd name="T13" fmla="*/ 0 h 1008"/>
              <a:gd name="T14" fmla="*/ 672 w 672"/>
              <a:gd name="T15" fmla="*/ 1008 h 1008"/>
            </a:gdLst>
            <a:ahLst/>
            <a:cxnLst>
              <a:cxn ang="T8">
                <a:pos x="T0" y="T1"/>
              </a:cxn>
              <a:cxn ang="T9">
                <a:pos x="T2" y="T3"/>
              </a:cxn>
              <a:cxn ang="T10">
                <a:pos x="T4" y="T5"/>
              </a:cxn>
              <a:cxn ang="T11">
                <a:pos x="T6" y="T7"/>
              </a:cxn>
            </a:cxnLst>
            <a:rect l="T12" t="T13" r="T14" b="T15"/>
            <a:pathLst>
              <a:path w="672" h="1008">
                <a:moveTo>
                  <a:pt x="672" y="1008"/>
                </a:moveTo>
                <a:lnTo>
                  <a:pt x="672" y="624"/>
                </a:lnTo>
                <a:lnTo>
                  <a:pt x="0" y="624"/>
                </a:lnTo>
                <a:lnTo>
                  <a:pt x="0"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6427" name="Line 144"/>
          <p:cNvSpPr>
            <a:spLocks noChangeShapeType="1"/>
          </p:cNvSpPr>
          <p:nvPr/>
        </p:nvSpPr>
        <p:spPr bwMode="auto">
          <a:xfrm>
            <a:off x="2971800" y="3690938"/>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6428" name="Line 145"/>
          <p:cNvSpPr>
            <a:spLocks noChangeShapeType="1"/>
          </p:cNvSpPr>
          <p:nvPr/>
        </p:nvSpPr>
        <p:spPr bwMode="auto">
          <a:xfrm>
            <a:off x="3352800" y="3690938"/>
            <a:ext cx="0" cy="304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6429" name="Line 146"/>
          <p:cNvSpPr>
            <a:spLocks noChangeShapeType="1"/>
          </p:cNvSpPr>
          <p:nvPr/>
        </p:nvSpPr>
        <p:spPr bwMode="auto">
          <a:xfrm>
            <a:off x="3581400" y="4300538"/>
            <a:ext cx="17526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6430" name="Freeform 147"/>
          <p:cNvSpPr>
            <a:spLocks/>
          </p:cNvSpPr>
          <p:nvPr/>
        </p:nvSpPr>
        <p:spPr bwMode="auto">
          <a:xfrm>
            <a:off x="3581400" y="4833938"/>
            <a:ext cx="1676400" cy="152400"/>
          </a:xfrm>
          <a:custGeom>
            <a:avLst/>
            <a:gdLst>
              <a:gd name="T0" fmla="*/ 0 w 1056"/>
              <a:gd name="T1" fmla="*/ 0 h 96"/>
              <a:gd name="T2" fmla="*/ 2147483647 w 1056"/>
              <a:gd name="T3" fmla="*/ 0 h 96"/>
              <a:gd name="T4" fmla="*/ 2147483647 w 1056"/>
              <a:gd name="T5" fmla="*/ 2147483647 h 96"/>
              <a:gd name="T6" fmla="*/ 2147483647 w 1056"/>
              <a:gd name="T7" fmla="*/ 2147483647 h 96"/>
              <a:gd name="T8" fmla="*/ 0 60000 65536"/>
              <a:gd name="T9" fmla="*/ 0 60000 65536"/>
              <a:gd name="T10" fmla="*/ 0 60000 65536"/>
              <a:gd name="T11" fmla="*/ 0 60000 65536"/>
              <a:gd name="T12" fmla="*/ 0 w 1056"/>
              <a:gd name="T13" fmla="*/ 0 h 96"/>
              <a:gd name="T14" fmla="*/ 1056 w 1056"/>
              <a:gd name="T15" fmla="*/ 96 h 96"/>
            </a:gdLst>
            <a:ahLst/>
            <a:cxnLst>
              <a:cxn ang="T8">
                <a:pos x="T0" y="T1"/>
              </a:cxn>
              <a:cxn ang="T9">
                <a:pos x="T2" y="T3"/>
              </a:cxn>
              <a:cxn ang="T10">
                <a:pos x="T4" y="T5"/>
              </a:cxn>
              <a:cxn ang="T11">
                <a:pos x="T6" y="T7"/>
              </a:cxn>
            </a:cxnLst>
            <a:rect l="T12" t="T13" r="T14" b="T15"/>
            <a:pathLst>
              <a:path w="1056" h="96">
                <a:moveTo>
                  <a:pt x="0" y="0"/>
                </a:moveTo>
                <a:lnTo>
                  <a:pt x="528" y="0"/>
                </a:lnTo>
                <a:lnTo>
                  <a:pt x="768" y="96"/>
                </a:lnTo>
                <a:lnTo>
                  <a:pt x="1056" y="96"/>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6431" name="Freeform 148"/>
          <p:cNvSpPr>
            <a:spLocks/>
          </p:cNvSpPr>
          <p:nvPr/>
        </p:nvSpPr>
        <p:spPr bwMode="auto">
          <a:xfrm>
            <a:off x="4419600" y="3005138"/>
            <a:ext cx="1066800" cy="1066800"/>
          </a:xfrm>
          <a:custGeom>
            <a:avLst/>
            <a:gdLst>
              <a:gd name="T0" fmla="*/ 2147483647 w 672"/>
              <a:gd name="T1" fmla="*/ 2147483647 h 672"/>
              <a:gd name="T2" fmla="*/ 2147483647 w 672"/>
              <a:gd name="T3" fmla="*/ 2147483647 h 672"/>
              <a:gd name="T4" fmla="*/ 0 w 672"/>
              <a:gd name="T5" fmla="*/ 2147483647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384"/>
                </a:lnTo>
                <a:lnTo>
                  <a:pt x="0" y="384"/>
                </a:lnTo>
                <a:lnTo>
                  <a:pt x="0" y="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6432" name="Oval 149"/>
          <p:cNvSpPr>
            <a:spLocks noChangeArrowheads="1"/>
          </p:cNvSpPr>
          <p:nvPr/>
        </p:nvSpPr>
        <p:spPr bwMode="auto">
          <a:xfrm>
            <a:off x="1905000" y="1760538"/>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6433" name="Oval 150"/>
          <p:cNvSpPr>
            <a:spLocks noChangeArrowheads="1"/>
          </p:cNvSpPr>
          <p:nvPr/>
        </p:nvSpPr>
        <p:spPr bwMode="auto">
          <a:xfrm>
            <a:off x="5232400" y="3005138"/>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6434" name="Oval 151"/>
          <p:cNvSpPr>
            <a:spLocks noChangeArrowheads="1"/>
          </p:cNvSpPr>
          <p:nvPr/>
        </p:nvSpPr>
        <p:spPr bwMode="auto">
          <a:xfrm>
            <a:off x="3937000" y="5951538"/>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56435" name="Oval 152"/>
          <p:cNvSpPr>
            <a:spLocks noChangeArrowheads="1"/>
          </p:cNvSpPr>
          <p:nvPr/>
        </p:nvSpPr>
        <p:spPr bwMode="auto">
          <a:xfrm>
            <a:off x="2209800" y="5842000"/>
            <a:ext cx="1625600" cy="787400"/>
          </a:xfrm>
          <a:prstGeom prst="ellipse">
            <a:avLst/>
          </a:prstGeom>
          <a:noFill/>
          <a:ln w="50800">
            <a:solidFill>
              <a:srgbClr val="33CC33"/>
            </a:solidFill>
            <a:round/>
            <a:headEnd/>
            <a:tailEnd/>
          </a:ln>
        </p:spPr>
        <p:txBody>
          <a:bodyPr wrap="none" anchor="ctr">
            <a:prstTxWarp prst="textNoShape">
              <a:avLst/>
            </a:prstTxWarp>
          </a:bodyPr>
          <a:lstStyle/>
          <a:p>
            <a:pPr>
              <a:defRPr/>
            </a:pPr>
            <a:endParaRPr lang="en-US">
              <a:latin typeface="+mn-lt"/>
            </a:endParaRPr>
          </a:p>
        </p:txBody>
      </p:sp>
      <p:sp>
        <p:nvSpPr>
          <p:cNvPr id="153" name="Date Placeholder 152"/>
          <p:cNvSpPr>
            <a:spLocks noGrp="1"/>
          </p:cNvSpPr>
          <p:nvPr>
            <p:ph type="dt" sz="quarter" idx="10"/>
          </p:nvPr>
        </p:nvSpPr>
        <p:spPr/>
        <p:txBody>
          <a:bodyPr/>
          <a:lstStyle/>
          <a:p>
            <a:pPr>
              <a:defRPr/>
            </a:pPr>
            <a:fld id="{E8524C05-6567-4A41-B1BB-66175B6F82CB}" type="datetime1">
              <a:rPr lang="en-US" smtClean="0"/>
              <a:pPr>
                <a:defRPr/>
              </a:pPr>
              <a:t>11/5/13</a:t>
            </a:fld>
            <a:endParaRPr lang="en-US"/>
          </a:p>
        </p:txBody>
      </p:sp>
      <p:sp>
        <p:nvSpPr>
          <p:cNvPr id="154" name="Slide Number Placeholder 153"/>
          <p:cNvSpPr>
            <a:spLocks noGrp="1"/>
          </p:cNvSpPr>
          <p:nvPr>
            <p:ph type="sldNum" sz="quarter" idx="12"/>
          </p:nvPr>
        </p:nvSpPr>
        <p:spPr/>
        <p:txBody>
          <a:bodyPr/>
          <a:lstStyle/>
          <a:p>
            <a:pPr>
              <a:defRPr/>
            </a:pPr>
            <a:fld id="{9339CC0A-D8B9-AA4D-BF1A-4ED82356E849}" type="slidenum">
              <a:rPr lang="en-US" smtClean="0"/>
              <a:pPr>
                <a:defRPr/>
              </a:pPr>
              <a:t>39</a:t>
            </a:fld>
            <a:endParaRPr lang="en-US"/>
          </a:p>
        </p:txBody>
      </p:sp>
      <p:sp>
        <p:nvSpPr>
          <p:cNvPr id="155" name="Footer Placeholder 154"/>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201109580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17463" y="1430338"/>
            <a:ext cx="8191500" cy="5230812"/>
          </a:xfrm>
        </p:spPr>
        <p:txBody>
          <a:bodyPr/>
          <a:lstStyle/>
          <a:p>
            <a:r>
              <a:rPr lang="en-US" sz="2800"/>
              <a:t>ADDU and SUBU</a:t>
            </a:r>
          </a:p>
          <a:p>
            <a:pPr lvl="1"/>
            <a:r>
              <a:rPr lang="en-US" sz="2400">
                <a:latin typeface="Courier New" charset="0"/>
              </a:rPr>
              <a:t>addu rd,rs,rt</a:t>
            </a:r>
          </a:p>
          <a:p>
            <a:pPr lvl="1"/>
            <a:r>
              <a:rPr lang="en-US" sz="2400">
                <a:latin typeface="Courier New" charset="0"/>
              </a:rPr>
              <a:t>subu rd,rs,rt</a:t>
            </a:r>
            <a:endParaRPr lang="en-US" sz="2400"/>
          </a:p>
          <a:p>
            <a:r>
              <a:rPr lang="en-US" sz="2800"/>
              <a:t>OR Immediate:</a:t>
            </a:r>
          </a:p>
          <a:p>
            <a:pPr lvl="1"/>
            <a:r>
              <a:rPr lang="en-US" sz="2400">
                <a:latin typeface="Courier New" charset="0"/>
              </a:rPr>
              <a:t>ori rt,rs,imm16</a:t>
            </a:r>
            <a:endParaRPr lang="en-US" sz="2400"/>
          </a:p>
          <a:p>
            <a:r>
              <a:rPr lang="en-US" sz="2800"/>
              <a:t>LOAD and </a:t>
            </a:r>
            <a:br>
              <a:rPr lang="en-US" sz="2800"/>
            </a:br>
            <a:r>
              <a:rPr lang="en-US" sz="2800"/>
              <a:t>STORE Word</a:t>
            </a:r>
          </a:p>
          <a:p>
            <a:pPr lvl="1"/>
            <a:r>
              <a:rPr lang="en-US" sz="2400">
                <a:latin typeface="Courier New" charset="0"/>
              </a:rPr>
              <a:t>lw rt,rs,imm16</a:t>
            </a:r>
          </a:p>
          <a:p>
            <a:pPr lvl="1"/>
            <a:r>
              <a:rPr lang="en-US" sz="2400">
                <a:latin typeface="Courier New" charset="0"/>
              </a:rPr>
              <a:t>sw rt,rs,imm16</a:t>
            </a:r>
            <a:endParaRPr lang="en-US" sz="2400"/>
          </a:p>
          <a:p>
            <a:r>
              <a:rPr lang="en-US" sz="2800"/>
              <a:t>BRANCH:</a:t>
            </a:r>
          </a:p>
          <a:p>
            <a:pPr lvl="1"/>
            <a:r>
              <a:rPr lang="en-US" sz="2400">
                <a:latin typeface="Courier New" charset="0"/>
              </a:rPr>
              <a:t>beq rs,rt,imm16</a:t>
            </a:r>
            <a:endParaRPr lang="en-US"/>
          </a:p>
        </p:txBody>
      </p:sp>
      <p:grpSp>
        <p:nvGrpSpPr>
          <p:cNvPr id="2" name="Group 4"/>
          <p:cNvGrpSpPr>
            <a:grpSpLocks/>
          </p:cNvGrpSpPr>
          <p:nvPr/>
        </p:nvGrpSpPr>
        <p:grpSpPr bwMode="auto">
          <a:xfrm>
            <a:off x="3200400" y="1582738"/>
            <a:ext cx="5949950" cy="942975"/>
            <a:chOff x="1918" y="672"/>
            <a:chExt cx="3748" cy="594"/>
          </a:xfrm>
        </p:grpSpPr>
        <p:grpSp>
          <p:nvGrpSpPr>
            <p:cNvPr id="3" name="Group 5"/>
            <p:cNvGrpSpPr>
              <a:grpSpLocks/>
            </p:cNvGrpSpPr>
            <p:nvPr/>
          </p:nvGrpSpPr>
          <p:grpSpPr bwMode="auto">
            <a:xfrm>
              <a:off x="1918" y="672"/>
              <a:ext cx="3748" cy="402"/>
              <a:chOff x="1918" y="672"/>
              <a:chExt cx="3748" cy="402"/>
            </a:xfrm>
          </p:grpSpPr>
          <p:grpSp>
            <p:nvGrpSpPr>
              <p:cNvPr id="4" name="Group 6"/>
              <p:cNvGrpSpPr>
                <a:grpSpLocks/>
              </p:cNvGrpSpPr>
              <p:nvPr/>
            </p:nvGrpSpPr>
            <p:grpSpPr bwMode="auto">
              <a:xfrm>
                <a:off x="1979" y="864"/>
                <a:ext cx="3607" cy="210"/>
                <a:chOff x="1979" y="864"/>
                <a:chExt cx="3607" cy="210"/>
              </a:xfrm>
            </p:grpSpPr>
            <p:sp>
              <p:nvSpPr>
                <p:cNvPr id="24665" name="Rectangle 7"/>
                <p:cNvSpPr>
                  <a:spLocks noChangeArrowheads="1"/>
                </p:cNvSpPr>
                <p:nvPr/>
              </p:nvSpPr>
              <p:spPr bwMode="auto">
                <a:xfrm>
                  <a:off x="1983" y="872"/>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5" name="Group 8"/>
                <p:cNvGrpSpPr>
                  <a:grpSpLocks/>
                </p:cNvGrpSpPr>
                <p:nvPr/>
              </p:nvGrpSpPr>
              <p:grpSpPr bwMode="auto">
                <a:xfrm>
                  <a:off x="1979" y="864"/>
                  <a:ext cx="3607" cy="210"/>
                  <a:chOff x="1979" y="864"/>
                  <a:chExt cx="3607" cy="210"/>
                </a:xfrm>
              </p:grpSpPr>
              <p:grpSp>
                <p:nvGrpSpPr>
                  <p:cNvPr id="6" name="Group 9"/>
                  <p:cNvGrpSpPr>
                    <a:grpSpLocks/>
                  </p:cNvGrpSpPr>
                  <p:nvPr/>
                </p:nvGrpSpPr>
                <p:grpSpPr bwMode="auto">
                  <a:xfrm>
                    <a:off x="1979" y="864"/>
                    <a:ext cx="624" cy="210"/>
                    <a:chOff x="1979" y="864"/>
                    <a:chExt cx="624" cy="210"/>
                  </a:xfrm>
                </p:grpSpPr>
                <p:sp>
                  <p:nvSpPr>
                    <p:cNvPr id="24683" name="Rectangle 10"/>
                    <p:cNvSpPr>
                      <a:spLocks noChangeArrowheads="1"/>
                    </p:cNvSpPr>
                    <p:nvPr/>
                  </p:nvSpPr>
                  <p:spPr bwMode="auto">
                    <a:xfrm>
                      <a:off x="1979" y="868"/>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84" name="Rectangle 11"/>
                    <p:cNvSpPr>
                      <a:spLocks noChangeArrowheads="1"/>
                    </p:cNvSpPr>
                    <p:nvPr/>
                  </p:nvSpPr>
                  <p:spPr bwMode="auto">
                    <a:xfrm>
                      <a:off x="2161" y="864"/>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7" name="Group 12"/>
                  <p:cNvGrpSpPr>
                    <a:grpSpLocks/>
                  </p:cNvGrpSpPr>
                  <p:nvPr/>
                </p:nvGrpSpPr>
                <p:grpSpPr bwMode="auto">
                  <a:xfrm>
                    <a:off x="2611" y="864"/>
                    <a:ext cx="580" cy="210"/>
                    <a:chOff x="2611" y="864"/>
                    <a:chExt cx="580" cy="210"/>
                  </a:xfrm>
                </p:grpSpPr>
                <p:sp>
                  <p:nvSpPr>
                    <p:cNvPr id="24681" name="Rectangle 13"/>
                    <p:cNvSpPr>
                      <a:spLocks noChangeArrowheads="1"/>
                    </p:cNvSpPr>
                    <p:nvPr/>
                  </p:nvSpPr>
                  <p:spPr bwMode="auto">
                    <a:xfrm>
                      <a:off x="2611" y="86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82" name="Rectangle 14"/>
                    <p:cNvSpPr>
                      <a:spLocks noChangeArrowheads="1"/>
                    </p:cNvSpPr>
                    <p:nvPr/>
                  </p:nvSpPr>
                  <p:spPr bwMode="auto">
                    <a:xfrm>
                      <a:off x="2776" y="864"/>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8" name="Group 15"/>
                  <p:cNvGrpSpPr>
                    <a:grpSpLocks/>
                  </p:cNvGrpSpPr>
                  <p:nvPr/>
                </p:nvGrpSpPr>
                <p:grpSpPr bwMode="auto">
                  <a:xfrm>
                    <a:off x="3199" y="864"/>
                    <a:ext cx="579" cy="210"/>
                    <a:chOff x="3199" y="864"/>
                    <a:chExt cx="579" cy="210"/>
                  </a:xfrm>
                </p:grpSpPr>
                <p:sp>
                  <p:nvSpPr>
                    <p:cNvPr id="24679" name="Rectangle 16"/>
                    <p:cNvSpPr>
                      <a:spLocks noChangeArrowheads="1"/>
                    </p:cNvSpPr>
                    <p:nvPr/>
                  </p:nvSpPr>
                  <p:spPr bwMode="auto">
                    <a:xfrm>
                      <a:off x="3199" y="86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80" name="Rectangle 17"/>
                    <p:cNvSpPr>
                      <a:spLocks noChangeArrowheads="1"/>
                    </p:cNvSpPr>
                    <p:nvPr/>
                  </p:nvSpPr>
                  <p:spPr bwMode="auto">
                    <a:xfrm>
                      <a:off x="3363" y="864"/>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grpSp>
                <p:nvGrpSpPr>
                  <p:cNvPr id="9" name="Group 18"/>
                  <p:cNvGrpSpPr>
                    <a:grpSpLocks/>
                  </p:cNvGrpSpPr>
                  <p:nvPr/>
                </p:nvGrpSpPr>
                <p:grpSpPr bwMode="auto">
                  <a:xfrm>
                    <a:off x="3786" y="864"/>
                    <a:ext cx="579" cy="210"/>
                    <a:chOff x="3786" y="864"/>
                    <a:chExt cx="579" cy="210"/>
                  </a:xfrm>
                </p:grpSpPr>
                <p:sp>
                  <p:nvSpPr>
                    <p:cNvPr id="24677" name="Rectangle 19"/>
                    <p:cNvSpPr>
                      <a:spLocks noChangeArrowheads="1"/>
                    </p:cNvSpPr>
                    <p:nvPr/>
                  </p:nvSpPr>
                  <p:spPr bwMode="auto">
                    <a:xfrm>
                      <a:off x="3786" y="86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78" name="Rectangle 20"/>
                    <p:cNvSpPr>
                      <a:spLocks noChangeArrowheads="1"/>
                    </p:cNvSpPr>
                    <p:nvPr/>
                  </p:nvSpPr>
                  <p:spPr bwMode="auto">
                    <a:xfrm>
                      <a:off x="3951" y="86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rd</a:t>
                      </a:r>
                    </a:p>
                  </p:txBody>
                </p:sp>
              </p:grpSp>
              <p:grpSp>
                <p:nvGrpSpPr>
                  <p:cNvPr id="10" name="Group 21"/>
                  <p:cNvGrpSpPr>
                    <a:grpSpLocks/>
                  </p:cNvGrpSpPr>
                  <p:nvPr/>
                </p:nvGrpSpPr>
                <p:grpSpPr bwMode="auto">
                  <a:xfrm>
                    <a:off x="4373" y="864"/>
                    <a:ext cx="580" cy="210"/>
                    <a:chOff x="4373" y="864"/>
                    <a:chExt cx="580" cy="210"/>
                  </a:xfrm>
                </p:grpSpPr>
                <p:sp>
                  <p:nvSpPr>
                    <p:cNvPr id="24675" name="Rectangle 22"/>
                    <p:cNvSpPr>
                      <a:spLocks noChangeArrowheads="1"/>
                    </p:cNvSpPr>
                    <p:nvPr/>
                  </p:nvSpPr>
                  <p:spPr bwMode="auto">
                    <a:xfrm>
                      <a:off x="4373" y="86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76" name="Rectangle 23"/>
                    <p:cNvSpPr>
                      <a:spLocks noChangeArrowheads="1"/>
                    </p:cNvSpPr>
                    <p:nvPr/>
                  </p:nvSpPr>
                  <p:spPr bwMode="auto">
                    <a:xfrm>
                      <a:off x="4448" y="864"/>
                      <a:ext cx="44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shamt</a:t>
                      </a:r>
                    </a:p>
                  </p:txBody>
                </p:sp>
              </p:grpSp>
              <p:grpSp>
                <p:nvGrpSpPr>
                  <p:cNvPr id="11" name="Group 24"/>
                  <p:cNvGrpSpPr>
                    <a:grpSpLocks/>
                  </p:cNvGrpSpPr>
                  <p:nvPr/>
                </p:nvGrpSpPr>
                <p:grpSpPr bwMode="auto">
                  <a:xfrm>
                    <a:off x="4961" y="864"/>
                    <a:ext cx="625" cy="210"/>
                    <a:chOff x="4961" y="864"/>
                    <a:chExt cx="625" cy="210"/>
                  </a:xfrm>
                </p:grpSpPr>
                <p:sp>
                  <p:nvSpPr>
                    <p:cNvPr id="24673" name="Rectangle 25"/>
                    <p:cNvSpPr>
                      <a:spLocks noChangeArrowheads="1"/>
                    </p:cNvSpPr>
                    <p:nvPr/>
                  </p:nvSpPr>
                  <p:spPr bwMode="auto">
                    <a:xfrm>
                      <a:off x="4961" y="868"/>
                      <a:ext cx="625"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74" name="Rectangle 26"/>
                    <p:cNvSpPr>
                      <a:spLocks noChangeArrowheads="1"/>
                    </p:cNvSpPr>
                    <p:nvPr/>
                  </p:nvSpPr>
                  <p:spPr bwMode="auto">
                    <a:xfrm>
                      <a:off x="5143" y="864"/>
                      <a:ext cx="39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funct</a:t>
                      </a:r>
                    </a:p>
                  </p:txBody>
                </p:sp>
              </p:grpSp>
            </p:grpSp>
          </p:grpSp>
          <p:sp>
            <p:nvSpPr>
              <p:cNvPr id="24658" name="Rectangle 27"/>
              <p:cNvSpPr>
                <a:spLocks noChangeArrowheads="1"/>
              </p:cNvSpPr>
              <p:nvPr/>
            </p:nvSpPr>
            <p:spPr bwMode="auto">
              <a:xfrm>
                <a:off x="5488" y="67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24659" name="Rectangle 28"/>
              <p:cNvSpPr>
                <a:spLocks noChangeArrowheads="1"/>
              </p:cNvSpPr>
              <p:nvPr/>
            </p:nvSpPr>
            <p:spPr bwMode="auto">
              <a:xfrm>
                <a:off x="4810" y="67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a:t>
                </a:r>
              </a:p>
            </p:txBody>
          </p:sp>
          <p:sp>
            <p:nvSpPr>
              <p:cNvPr id="24660" name="Rectangle 29"/>
              <p:cNvSpPr>
                <a:spLocks noChangeArrowheads="1"/>
              </p:cNvSpPr>
              <p:nvPr/>
            </p:nvSpPr>
            <p:spPr bwMode="auto">
              <a:xfrm>
                <a:off x="4177"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11</a:t>
                </a:r>
              </a:p>
            </p:txBody>
          </p:sp>
          <p:sp>
            <p:nvSpPr>
              <p:cNvPr id="24661" name="Rectangle 30"/>
              <p:cNvSpPr>
                <a:spLocks noChangeArrowheads="1"/>
              </p:cNvSpPr>
              <p:nvPr/>
            </p:nvSpPr>
            <p:spPr bwMode="auto">
              <a:xfrm>
                <a:off x="3590"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662" name="Rectangle 31"/>
              <p:cNvSpPr>
                <a:spLocks noChangeArrowheads="1"/>
              </p:cNvSpPr>
              <p:nvPr/>
            </p:nvSpPr>
            <p:spPr bwMode="auto">
              <a:xfrm>
                <a:off x="3002"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663" name="Rectangle 32"/>
              <p:cNvSpPr>
                <a:spLocks noChangeArrowheads="1"/>
              </p:cNvSpPr>
              <p:nvPr/>
            </p:nvSpPr>
            <p:spPr bwMode="auto">
              <a:xfrm>
                <a:off x="2414"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664" name="Rectangle 33"/>
              <p:cNvSpPr>
                <a:spLocks noChangeArrowheads="1"/>
              </p:cNvSpPr>
              <p:nvPr/>
            </p:nvSpPr>
            <p:spPr bwMode="auto">
              <a:xfrm>
                <a:off x="1918" y="67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grpSp>
        <p:sp>
          <p:nvSpPr>
            <p:cNvPr id="24651" name="Rectangle 34"/>
            <p:cNvSpPr>
              <a:spLocks noChangeArrowheads="1"/>
            </p:cNvSpPr>
            <p:nvPr/>
          </p:nvSpPr>
          <p:spPr bwMode="auto">
            <a:xfrm>
              <a:off x="2143"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52" name="Rectangle 35"/>
            <p:cNvSpPr>
              <a:spLocks noChangeArrowheads="1"/>
            </p:cNvSpPr>
            <p:nvPr/>
          </p:nvSpPr>
          <p:spPr bwMode="auto">
            <a:xfrm>
              <a:off x="5126"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53" name="Rectangle 36"/>
            <p:cNvSpPr>
              <a:spLocks noChangeArrowheads="1"/>
            </p:cNvSpPr>
            <p:nvPr/>
          </p:nvSpPr>
          <p:spPr bwMode="auto">
            <a:xfrm>
              <a:off x="4493"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54" name="Rectangle 37"/>
            <p:cNvSpPr>
              <a:spLocks noChangeArrowheads="1"/>
            </p:cNvSpPr>
            <p:nvPr/>
          </p:nvSpPr>
          <p:spPr bwMode="auto">
            <a:xfrm>
              <a:off x="3906"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55" name="Rectangle 38"/>
            <p:cNvSpPr>
              <a:spLocks noChangeArrowheads="1"/>
            </p:cNvSpPr>
            <p:nvPr/>
          </p:nvSpPr>
          <p:spPr bwMode="auto">
            <a:xfrm>
              <a:off x="3318"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56" name="Rectangle 39"/>
            <p:cNvSpPr>
              <a:spLocks noChangeArrowheads="1"/>
            </p:cNvSpPr>
            <p:nvPr/>
          </p:nvSpPr>
          <p:spPr bwMode="auto">
            <a:xfrm>
              <a:off x="2731" y="105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grpSp>
        <p:nvGrpSpPr>
          <p:cNvPr id="12" name="Group 40"/>
          <p:cNvGrpSpPr>
            <a:grpSpLocks/>
          </p:cNvGrpSpPr>
          <p:nvPr/>
        </p:nvGrpSpPr>
        <p:grpSpPr bwMode="auto">
          <a:xfrm>
            <a:off x="3200400" y="2725738"/>
            <a:ext cx="5949950" cy="942975"/>
            <a:chOff x="1918" y="1392"/>
            <a:chExt cx="3748" cy="594"/>
          </a:xfrm>
        </p:grpSpPr>
        <p:sp>
          <p:nvSpPr>
            <p:cNvPr id="24629" name="Rectangle 41"/>
            <p:cNvSpPr>
              <a:spLocks noChangeArrowheads="1"/>
            </p:cNvSpPr>
            <p:nvPr/>
          </p:nvSpPr>
          <p:spPr bwMode="auto">
            <a:xfrm>
              <a:off x="1983" y="1592"/>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3" name="Group 42"/>
            <p:cNvGrpSpPr>
              <a:grpSpLocks/>
            </p:cNvGrpSpPr>
            <p:nvPr/>
          </p:nvGrpSpPr>
          <p:grpSpPr bwMode="auto">
            <a:xfrm>
              <a:off x="1979" y="1584"/>
              <a:ext cx="624" cy="210"/>
              <a:chOff x="1979" y="1584"/>
              <a:chExt cx="624" cy="210"/>
            </a:xfrm>
          </p:grpSpPr>
          <p:sp>
            <p:nvSpPr>
              <p:cNvPr id="24648" name="Rectangle 43"/>
              <p:cNvSpPr>
                <a:spLocks noChangeArrowheads="1"/>
              </p:cNvSpPr>
              <p:nvPr/>
            </p:nvSpPr>
            <p:spPr bwMode="auto">
              <a:xfrm>
                <a:off x="1979" y="1588"/>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49" name="Rectangle 44"/>
              <p:cNvSpPr>
                <a:spLocks noChangeArrowheads="1"/>
              </p:cNvSpPr>
              <p:nvPr/>
            </p:nvSpPr>
            <p:spPr bwMode="auto">
              <a:xfrm>
                <a:off x="2161" y="1584"/>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14" name="Group 45"/>
            <p:cNvGrpSpPr>
              <a:grpSpLocks/>
            </p:cNvGrpSpPr>
            <p:nvPr/>
          </p:nvGrpSpPr>
          <p:grpSpPr bwMode="auto">
            <a:xfrm>
              <a:off x="2611" y="1584"/>
              <a:ext cx="580" cy="210"/>
              <a:chOff x="2611" y="1584"/>
              <a:chExt cx="580" cy="210"/>
            </a:xfrm>
          </p:grpSpPr>
          <p:sp>
            <p:nvSpPr>
              <p:cNvPr id="24646" name="Rectangle 46"/>
              <p:cNvSpPr>
                <a:spLocks noChangeArrowheads="1"/>
              </p:cNvSpPr>
              <p:nvPr/>
            </p:nvSpPr>
            <p:spPr bwMode="auto">
              <a:xfrm>
                <a:off x="2611" y="1588"/>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47" name="Rectangle 47"/>
              <p:cNvSpPr>
                <a:spLocks noChangeArrowheads="1"/>
              </p:cNvSpPr>
              <p:nvPr/>
            </p:nvSpPr>
            <p:spPr bwMode="auto">
              <a:xfrm>
                <a:off x="2776" y="1584"/>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15" name="Group 48"/>
            <p:cNvGrpSpPr>
              <a:grpSpLocks/>
            </p:cNvGrpSpPr>
            <p:nvPr/>
          </p:nvGrpSpPr>
          <p:grpSpPr bwMode="auto">
            <a:xfrm>
              <a:off x="3199" y="1584"/>
              <a:ext cx="579" cy="210"/>
              <a:chOff x="3199" y="1584"/>
              <a:chExt cx="579" cy="210"/>
            </a:xfrm>
          </p:grpSpPr>
          <p:sp>
            <p:nvSpPr>
              <p:cNvPr id="24644" name="Rectangle 49"/>
              <p:cNvSpPr>
                <a:spLocks noChangeArrowheads="1"/>
              </p:cNvSpPr>
              <p:nvPr/>
            </p:nvSpPr>
            <p:spPr bwMode="auto">
              <a:xfrm>
                <a:off x="3199" y="1588"/>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45" name="Rectangle 50"/>
              <p:cNvSpPr>
                <a:spLocks noChangeArrowheads="1"/>
              </p:cNvSpPr>
              <p:nvPr/>
            </p:nvSpPr>
            <p:spPr bwMode="auto">
              <a:xfrm>
                <a:off x="3363" y="1584"/>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sp>
          <p:nvSpPr>
            <p:cNvPr id="24633" name="Rectangle 51"/>
            <p:cNvSpPr>
              <a:spLocks noChangeArrowheads="1"/>
            </p:cNvSpPr>
            <p:nvPr/>
          </p:nvSpPr>
          <p:spPr bwMode="auto">
            <a:xfrm>
              <a:off x="3786" y="1588"/>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34" name="Rectangle 52"/>
            <p:cNvSpPr>
              <a:spLocks noChangeArrowheads="1"/>
            </p:cNvSpPr>
            <p:nvPr/>
          </p:nvSpPr>
          <p:spPr bwMode="auto">
            <a:xfrm>
              <a:off x="4289" y="1584"/>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immediate</a:t>
              </a:r>
            </a:p>
          </p:txBody>
        </p:sp>
        <p:sp>
          <p:nvSpPr>
            <p:cNvPr id="24635" name="Rectangle 53"/>
            <p:cNvSpPr>
              <a:spLocks noChangeArrowheads="1"/>
            </p:cNvSpPr>
            <p:nvPr/>
          </p:nvSpPr>
          <p:spPr bwMode="auto">
            <a:xfrm>
              <a:off x="5488" y="139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24636" name="Rectangle 54"/>
            <p:cNvSpPr>
              <a:spLocks noChangeArrowheads="1"/>
            </p:cNvSpPr>
            <p:nvPr/>
          </p:nvSpPr>
          <p:spPr bwMode="auto">
            <a:xfrm>
              <a:off x="3590"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637" name="Rectangle 55"/>
            <p:cNvSpPr>
              <a:spLocks noChangeArrowheads="1"/>
            </p:cNvSpPr>
            <p:nvPr/>
          </p:nvSpPr>
          <p:spPr bwMode="auto">
            <a:xfrm>
              <a:off x="3002"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638" name="Rectangle 56"/>
            <p:cNvSpPr>
              <a:spLocks noChangeArrowheads="1"/>
            </p:cNvSpPr>
            <p:nvPr/>
          </p:nvSpPr>
          <p:spPr bwMode="auto">
            <a:xfrm>
              <a:off x="2414"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639" name="Rectangle 57"/>
            <p:cNvSpPr>
              <a:spLocks noChangeArrowheads="1"/>
            </p:cNvSpPr>
            <p:nvPr/>
          </p:nvSpPr>
          <p:spPr bwMode="auto">
            <a:xfrm>
              <a:off x="1918" y="1392"/>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24640" name="Rectangle 58"/>
            <p:cNvSpPr>
              <a:spLocks noChangeArrowheads="1"/>
            </p:cNvSpPr>
            <p:nvPr/>
          </p:nvSpPr>
          <p:spPr bwMode="auto">
            <a:xfrm>
              <a:off x="2143" y="177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41" name="Rectangle 59"/>
            <p:cNvSpPr>
              <a:spLocks noChangeArrowheads="1"/>
            </p:cNvSpPr>
            <p:nvPr/>
          </p:nvSpPr>
          <p:spPr bwMode="auto">
            <a:xfrm>
              <a:off x="4448" y="1776"/>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 bits</a:t>
              </a:r>
            </a:p>
          </p:txBody>
        </p:sp>
        <p:sp>
          <p:nvSpPr>
            <p:cNvPr id="24642" name="Rectangle 60"/>
            <p:cNvSpPr>
              <a:spLocks noChangeArrowheads="1"/>
            </p:cNvSpPr>
            <p:nvPr/>
          </p:nvSpPr>
          <p:spPr bwMode="auto">
            <a:xfrm>
              <a:off x="3318" y="177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43" name="Rectangle 61"/>
            <p:cNvSpPr>
              <a:spLocks noChangeArrowheads="1"/>
            </p:cNvSpPr>
            <p:nvPr/>
          </p:nvSpPr>
          <p:spPr bwMode="auto">
            <a:xfrm>
              <a:off x="2731" y="1776"/>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grpSp>
        <p:nvGrpSpPr>
          <p:cNvPr id="16" name="Group 62"/>
          <p:cNvGrpSpPr>
            <a:grpSpLocks/>
          </p:cNvGrpSpPr>
          <p:nvPr/>
        </p:nvGrpSpPr>
        <p:grpSpPr bwMode="auto">
          <a:xfrm>
            <a:off x="3200400" y="3916363"/>
            <a:ext cx="5949950" cy="942975"/>
            <a:chOff x="1918" y="1915"/>
            <a:chExt cx="3748" cy="594"/>
          </a:xfrm>
        </p:grpSpPr>
        <p:sp>
          <p:nvSpPr>
            <p:cNvPr id="24608" name="Rectangle 63"/>
            <p:cNvSpPr>
              <a:spLocks noChangeArrowheads="1"/>
            </p:cNvSpPr>
            <p:nvPr/>
          </p:nvSpPr>
          <p:spPr bwMode="auto">
            <a:xfrm>
              <a:off x="1983" y="2115"/>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17" name="Group 64"/>
            <p:cNvGrpSpPr>
              <a:grpSpLocks/>
            </p:cNvGrpSpPr>
            <p:nvPr/>
          </p:nvGrpSpPr>
          <p:grpSpPr bwMode="auto">
            <a:xfrm>
              <a:off x="1979" y="2107"/>
              <a:ext cx="624" cy="210"/>
              <a:chOff x="1979" y="2107"/>
              <a:chExt cx="624" cy="210"/>
            </a:xfrm>
          </p:grpSpPr>
          <p:sp>
            <p:nvSpPr>
              <p:cNvPr id="24627" name="Rectangle 65"/>
              <p:cNvSpPr>
                <a:spLocks noChangeArrowheads="1"/>
              </p:cNvSpPr>
              <p:nvPr/>
            </p:nvSpPr>
            <p:spPr bwMode="auto">
              <a:xfrm>
                <a:off x="1979" y="2111"/>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28" name="Rectangle 66"/>
              <p:cNvSpPr>
                <a:spLocks noChangeArrowheads="1"/>
              </p:cNvSpPr>
              <p:nvPr/>
            </p:nvSpPr>
            <p:spPr bwMode="auto">
              <a:xfrm>
                <a:off x="2161" y="2107"/>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18" name="Group 67"/>
            <p:cNvGrpSpPr>
              <a:grpSpLocks/>
            </p:cNvGrpSpPr>
            <p:nvPr/>
          </p:nvGrpSpPr>
          <p:grpSpPr bwMode="auto">
            <a:xfrm>
              <a:off x="2611" y="2107"/>
              <a:ext cx="580" cy="210"/>
              <a:chOff x="2611" y="2107"/>
              <a:chExt cx="580" cy="210"/>
            </a:xfrm>
          </p:grpSpPr>
          <p:sp>
            <p:nvSpPr>
              <p:cNvPr id="24625" name="Rectangle 68"/>
              <p:cNvSpPr>
                <a:spLocks noChangeArrowheads="1"/>
              </p:cNvSpPr>
              <p:nvPr/>
            </p:nvSpPr>
            <p:spPr bwMode="auto">
              <a:xfrm>
                <a:off x="2611" y="2111"/>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26" name="Rectangle 69"/>
              <p:cNvSpPr>
                <a:spLocks noChangeArrowheads="1"/>
              </p:cNvSpPr>
              <p:nvPr/>
            </p:nvSpPr>
            <p:spPr bwMode="auto">
              <a:xfrm>
                <a:off x="2776" y="2107"/>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19" name="Group 70"/>
            <p:cNvGrpSpPr>
              <a:grpSpLocks/>
            </p:cNvGrpSpPr>
            <p:nvPr/>
          </p:nvGrpSpPr>
          <p:grpSpPr bwMode="auto">
            <a:xfrm>
              <a:off x="3199" y="2107"/>
              <a:ext cx="579" cy="210"/>
              <a:chOff x="3199" y="2107"/>
              <a:chExt cx="579" cy="210"/>
            </a:xfrm>
          </p:grpSpPr>
          <p:sp>
            <p:nvSpPr>
              <p:cNvPr id="24623" name="Rectangle 71"/>
              <p:cNvSpPr>
                <a:spLocks noChangeArrowheads="1"/>
              </p:cNvSpPr>
              <p:nvPr/>
            </p:nvSpPr>
            <p:spPr bwMode="auto">
              <a:xfrm>
                <a:off x="3199" y="2111"/>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24" name="Rectangle 72"/>
              <p:cNvSpPr>
                <a:spLocks noChangeArrowheads="1"/>
              </p:cNvSpPr>
              <p:nvPr/>
            </p:nvSpPr>
            <p:spPr bwMode="auto">
              <a:xfrm>
                <a:off x="3363" y="2107"/>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sp>
          <p:nvSpPr>
            <p:cNvPr id="24612" name="Rectangle 73"/>
            <p:cNvSpPr>
              <a:spLocks noChangeArrowheads="1"/>
            </p:cNvSpPr>
            <p:nvPr/>
          </p:nvSpPr>
          <p:spPr bwMode="auto">
            <a:xfrm>
              <a:off x="3786" y="2111"/>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13" name="Rectangle 74"/>
            <p:cNvSpPr>
              <a:spLocks noChangeArrowheads="1"/>
            </p:cNvSpPr>
            <p:nvPr/>
          </p:nvSpPr>
          <p:spPr bwMode="auto">
            <a:xfrm>
              <a:off x="4289" y="2107"/>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immediate</a:t>
              </a:r>
            </a:p>
          </p:txBody>
        </p:sp>
        <p:sp>
          <p:nvSpPr>
            <p:cNvPr id="24614" name="Rectangle 75"/>
            <p:cNvSpPr>
              <a:spLocks noChangeArrowheads="1"/>
            </p:cNvSpPr>
            <p:nvPr/>
          </p:nvSpPr>
          <p:spPr bwMode="auto">
            <a:xfrm>
              <a:off x="5488" y="1915"/>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24615" name="Rectangle 76"/>
            <p:cNvSpPr>
              <a:spLocks noChangeArrowheads="1"/>
            </p:cNvSpPr>
            <p:nvPr/>
          </p:nvSpPr>
          <p:spPr bwMode="auto">
            <a:xfrm>
              <a:off x="3590"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616" name="Rectangle 77"/>
            <p:cNvSpPr>
              <a:spLocks noChangeArrowheads="1"/>
            </p:cNvSpPr>
            <p:nvPr/>
          </p:nvSpPr>
          <p:spPr bwMode="auto">
            <a:xfrm>
              <a:off x="3002"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617" name="Rectangle 78"/>
            <p:cNvSpPr>
              <a:spLocks noChangeArrowheads="1"/>
            </p:cNvSpPr>
            <p:nvPr/>
          </p:nvSpPr>
          <p:spPr bwMode="auto">
            <a:xfrm>
              <a:off x="2414"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618" name="Rectangle 79"/>
            <p:cNvSpPr>
              <a:spLocks noChangeArrowheads="1"/>
            </p:cNvSpPr>
            <p:nvPr/>
          </p:nvSpPr>
          <p:spPr bwMode="auto">
            <a:xfrm>
              <a:off x="1918" y="1915"/>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24619" name="Rectangle 80"/>
            <p:cNvSpPr>
              <a:spLocks noChangeArrowheads="1"/>
            </p:cNvSpPr>
            <p:nvPr/>
          </p:nvSpPr>
          <p:spPr bwMode="auto">
            <a:xfrm>
              <a:off x="2143" y="2299"/>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620" name="Rectangle 81"/>
            <p:cNvSpPr>
              <a:spLocks noChangeArrowheads="1"/>
            </p:cNvSpPr>
            <p:nvPr/>
          </p:nvSpPr>
          <p:spPr bwMode="auto">
            <a:xfrm>
              <a:off x="4448" y="2299"/>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 bits</a:t>
              </a:r>
            </a:p>
          </p:txBody>
        </p:sp>
        <p:sp>
          <p:nvSpPr>
            <p:cNvPr id="24621" name="Rectangle 82"/>
            <p:cNvSpPr>
              <a:spLocks noChangeArrowheads="1"/>
            </p:cNvSpPr>
            <p:nvPr/>
          </p:nvSpPr>
          <p:spPr bwMode="auto">
            <a:xfrm>
              <a:off x="3318" y="2299"/>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22" name="Rectangle 83"/>
            <p:cNvSpPr>
              <a:spLocks noChangeArrowheads="1"/>
            </p:cNvSpPr>
            <p:nvPr/>
          </p:nvSpPr>
          <p:spPr bwMode="auto">
            <a:xfrm>
              <a:off x="2731" y="2299"/>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grpSp>
        <p:nvGrpSpPr>
          <p:cNvPr id="20" name="Group 84"/>
          <p:cNvGrpSpPr>
            <a:grpSpLocks/>
          </p:cNvGrpSpPr>
          <p:nvPr/>
        </p:nvGrpSpPr>
        <p:grpSpPr bwMode="auto">
          <a:xfrm>
            <a:off x="3200400" y="5440363"/>
            <a:ext cx="5949950" cy="942975"/>
            <a:chOff x="1918" y="2661"/>
            <a:chExt cx="3748" cy="594"/>
          </a:xfrm>
        </p:grpSpPr>
        <p:sp>
          <p:nvSpPr>
            <p:cNvPr id="24587" name="Rectangle 85"/>
            <p:cNvSpPr>
              <a:spLocks noChangeArrowheads="1"/>
            </p:cNvSpPr>
            <p:nvPr/>
          </p:nvSpPr>
          <p:spPr bwMode="auto">
            <a:xfrm>
              <a:off x="1983" y="2861"/>
              <a:ext cx="3599" cy="17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grpSp>
          <p:nvGrpSpPr>
            <p:cNvPr id="21" name="Group 86"/>
            <p:cNvGrpSpPr>
              <a:grpSpLocks/>
            </p:cNvGrpSpPr>
            <p:nvPr/>
          </p:nvGrpSpPr>
          <p:grpSpPr bwMode="auto">
            <a:xfrm>
              <a:off x="1979" y="2853"/>
              <a:ext cx="624" cy="210"/>
              <a:chOff x="1979" y="2853"/>
              <a:chExt cx="624" cy="210"/>
            </a:xfrm>
          </p:grpSpPr>
          <p:sp>
            <p:nvSpPr>
              <p:cNvPr id="24606" name="Rectangle 87"/>
              <p:cNvSpPr>
                <a:spLocks noChangeArrowheads="1"/>
              </p:cNvSpPr>
              <p:nvPr/>
            </p:nvSpPr>
            <p:spPr bwMode="auto">
              <a:xfrm>
                <a:off x="1979" y="2857"/>
                <a:ext cx="624"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07" name="Rectangle 88"/>
              <p:cNvSpPr>
                <a:spLocks noChangeArrowheads="1"/>
              </p:cNvSpPr>
              <p:nvPr/>
            </p:nvSpPr>
            <p:spPr bwMode="auto">
              <a:xfrm>
                <a:off x="2161" y="2853"/>
                <a:ext cx="24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op</a:t>
                </a:r>
              </a:p>
            </p:txBody>
          </p:sp>
        </p:grpSp>
        <p:grpSp>
          <p:nvGrpSpPr>
            <p:cNvPr id="22" name="Group 89"/>
            <p:cNvGrpSpPr>
              <a:grpSpLocks/>
            </p:cNvGrpSpPr>
            <p:nvPr/>
          </p:nvGrpSpPr>
          <p:grpSpPr bwMode="auto">
            <a:xfrm>
              <a:off x="2611" y="2853"/>
              <a:ext cx="580" cy="210"/>
              <a:chOff x="2611" y="2853"/>
              <a:chExt cx="580" cy="210"/>
            </a:xfrm>
          </p:grpSpPr>
          <p:sp>
            <p:nvSpPr>
              <p:cNvPr id="24604" name="Rectangle 90"/>
              <p:cNvSpPr>
                <a:spLocks noChangeArrowheads="1"/>
              </p:cNvSpPr>
              <p:nvPr/>
            </p:nvSpPr>
            <p:spPr bwMode="auto">
              <a:xfrm>
                <a:off x="2611" y="2857"/>
                <a:ext cx="58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05" name="Rectangle 91"/>
              <p:cNvSpPr>
                <a:spLocks noChangeArrowheads="1"/>
              </p:cNvSpPr>
              <p:nvPr/>
            </p:nvSpPr>
            <p:spPr bwMode="auto">
              <a:xfrm>
                <a:off x="2776" y="2853"/>
                <a:ext cx="221"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rs</a:t>
                </a:r>
              </a:p>
            </p:txBody>
          </p:sp>
        </p:grpSp>
        <p:grpSp>
          <p:nvGrpSpPr>
            <p:cNvPr id="23" name="Group 92"/>
            <p:cNvGrpSpPr>
              <a:grpSpLocks/>
            </p:cNvGrpSpPr>
            <p:nvPr/>
          </p:nvGrpSpPr>
          <p:grpSpPr bwMode="auto">
            <a:xfrm>
              <a:off x="3199" y="2853"/>
              <a:ext cx="579" cy="210"/>
              <a:chOff x="3199" y="2853"/>
              <a:chExt cx="579" cy="210"/>
            </a:xfrm>
          </p:grpSpPr>
          <p:sp>
            <p:nvSpPr>
              <p:cNvPr id="24602" name="Rectangle 93"/>
              <p:cNvSpPr>
                <a:spLocks noChangeArrowheads="1"/>
              </p:cNvSpPr>
              <p:nvPr/>
            </p:nvSpPr>
            <p:spPr bwMode="auto">
              <a:xfrm>
                <a:off x="3199" y="2857"/>
                <a:ext cx="579"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603" name="Rectangle 94"/>
              <p:cNvSpPr>
                <a:spLocks noChangeArrowheads="1"/>
              </p:cNvSpPr>
              <p:nvPr/>
            </p:nvSpPr>
            <p:spPr bwMode="auto">
              <a:xfrm>
                <a:off x="3363" y="2853"/>
                <a:ext cx="2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rt</a:t>
                </a:r>
              </a:p>
            </p:txBody>
          </p:sp>
        </p:grpSp>
        <p:sp>
          <p:nvSpPr>
            <p:cNvPr id="24591" name="Rectangle 95"/>
            <p:cNvSpPr>
              <a:spLocks noChangeArrowheads="1"/>
            </p:cNvSpPr>
            <p:nvPr/>
          </p:nvSpPr>
          <p:spPr bwMode="auto">
            <a:xfrm>
              <a:off x="3786" y="2857"/>
              <a:ext cx="1800" cy="1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4592" name="Rectangle 96"/>
            <p:cNvSpPr>
              <a:spLocks noChangeArrowheads="1"/>
            </p:cNvSpPr>
            <p:nvPr/>
          </p:nvSpPr>
          <p:spPr bwMode="auto">
            <a:xfrm>
              <a:off x="4289" y="2853"/>
              <a:ext cx="69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latin typeface="Times" charset="0"/>
                </a:rPr>
                <a:t>immediate</a:t>
              </a:r>
            </a:p>
          </p:txBody>
        </p:sp>
        <p:sp>
          <p:nvSpPr>
            <p:cNvPr id="24593" name="Rectangle 97"/>
            <p:cNvSpPr>
              <a:spLocks noChangeArrowheads="1"/>
            </p:cNvSpPr>
            <p:nvPr/>
          </p:nvSpPr>
          <p:spPr bwMode="auto">
            <a:xfrm>
              <a:off x="5488" y="2661"/>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0</a:t>
              </a:r>
            </a:p>
          </p:txBody>
        </p:sp>
        <p:sp>
          <p:nvSpPr>
            <p:cNvPr id="24594" name="Rectangle 98"/>
            <p:cNvSpPr>
              <a:spLocks noChangeArrowheads="1"/>
            </p:cNvSpPr>
            <p:nvPr/>
          </p:nvSpPr>
          <p:spPr bwMode="auto">
            <a:xfrm>
              <a:off x="3590"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a:t>
              </a:r>
            </a:p>
          </p:txBody>
        </p:sp>
        <p:sp>
          <p:nvSpPr>
            <p:cNvPr id="24595" name="Rectangle 99"/>
            <p:cNvSpPr>
              <a:spLocks noChangeArrowheads="1"/>
            </p:cNvSpPr>
            <p:nvPr/>
          </p:nvSpPr>
          <p:spPr bwMode="auto">
            <a:xfrm>
              <a:off x="3002"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21</a:t>
              </a:r>
            </a:p>
          </p:txBody>
        </p:sp>
        <p:sp>
          <p:nvSpPr>
            <p:cNvPr id="24596" name="Rectangle 100"/>
            <p:cNvSpPr>
              <a:spLocks noChangeArrowheads="1"/>
            </p:cNvSpPr>
            <p:nvPr/>
          </p:nvSpPr>
          <p:spPr bwMode="auto">
            <a:xfrm>
              <a:off x="2414"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26</a:t>
              </a:r>
            </a:p>
          </p:txBody>
        </p:sp>
        <p:sp>
          <p:nvSpPr>
            <p:cNvPr id="24597" name="Rectangle 101"/>
            <p:cNvSpPr>
              <a:spLocks noChangeArrowheads="1"/>
            </p:cNvSpPr>
            <p:nvPr/>
          </p:nvSpPr>
          <p:spPr bwMode="auto">
            <a:xfrm>
              <a:off x="1918" y="2661"/>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31</a:t>
              </a:r>
            </a:p>
          </p:txBody>
        </p:sp>
        <p:sp>
          <p:nvSpPr>
            <p:cNvPr id="24598" name="Rectangle 102"/>
            <p:cNvSpPr>
              <a:spLocks noChangeArrowheads="1"/>
            </p:cNvSpPr>
            <p:nvPr/>
          </p:nvSpPr>
          <p:spPr bwMode="auto">
            <a:xfrm>
              <a:off x="2143" y="3045"/>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6 bits</a:t>
              </a:r>
            </a:p>
          </p:txBody>
        </p:sp>
        <p:sp>
          <p:nvSpPr>
            <p:cNvPr id="24599" name="Rectangle 103"/>
            <p:cNvSpPr>
              <a:spLocks noChangeArrowheads="1"/>
            </p:cNvSpPr>
            <p:nvPr/>
          </p:nvSpPr>
          <p:spPr bwMode="auto">
            <a:xfrm>
              <a:off x="4448" y="3045"/>
              <a:ext cx="459"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16 bits</a:t>
              </a:r>
            </a:p>
          </p:txBody>
        </p:sp>
        <p:sp>
          <p:nvSpPr>
            <p:cNvPr id="24600" name="Rectangle 104"/>
            <p:cNvSpPr>
              <a:spLocks noChangeArrowheads="1"/>
            </p:cNvSpPr>
            <p:nvPr/>
          </p:nvSpPr>
          <p:spPr bwMode="auto">
            <a:xfrm>
              <a:off x="3318" y="3045"/>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sp>
          <p:nvSpPr>
            <p:cNvPr id="24601" name="Rectangle 105"/>
            <p:cNvSpPr>
              <a:spLocks noChangeArrowheads="1"/>
            </p:cNvSpPr>
            <p:nvPr/>
          </p:nvSpPr>
          <p:spPr bwMode="auto">
            <a:xfrm>
              <a:off x="2731" y="3045"/>
              <a:ext cx="39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latin typeface="Times" charset="0"/>
                </a:rPr>
                <a:t>5 bits</a:t>
              </a:r>
            </a:p>
          </p:txBody>
        </p:sp>
      </p:grpSp>
      <p:sp>
        <p:nvSpPr>
          <p:cNvPr id="24583" name="Title 105"/>
          <p:cNvSpPr>
            <a:spLocks noGrp="1"/>
          </p:cNvSpPr>
          <p:nvPr>
            <p:ph type="title"/>
          </p:nvPr>
        </p:nvSpPr>
        <p:spPr/>
        <p:txBody>
          <a:bodyPr/>
          <a:lstStyle/>
          <a:p>
            <a:r>
              <a:rPr lang="en-US" sz="4000" dirty="0" smtClean="0"/>
              <a:t>Review: The MIPS-lite Subset</a:t>
            </a:r>
          </a:p>
        </p:txBody>
      </p:sp>
      <p:sp>
        <p:nvSpPr>
          <p:cNvPr id="107" name="Date Placeholder 106"/>
          <p:cNvSpPr>
            <a:spLocks noGrp="1"/>
          </p:cNvSpPr>
          <p:nvPr>
            <p:ph type="dt" sz="quarter" idx="10"/>
          </p:nvPr>
        </p:nvSpPr>
        <p:spPr/>
        <p:txBody>
          <a:bodyPr/>
          <a:lstStyle/>
          <a:p>
            <a:pPr>
              <a:defRPr/>
            </a:pPr>
            <a:fld id="{E70A3382-7F9F-FA4E-8232-A42C43353C2E}" type="datetime1">
              <a:rPr lang="en-US" smtClean="0"/>
              <a:pPr>
                <a:defRPr/>
              </a:pPr>
              <a:t>11/5/13</a:t>
            </a:fld>
            <a:endParaRPr lang="en-US"/>
          </a:p>
        </p:txBody>
      </p:sp>
      <p:sp>
        <p:nvSpPr>
          <p:cNvPr id="108" name="Slide Number Placeholder 107"/>
          <p:cNvSpPr>
            <a:spLocks noGrp="1"/>
          </p:cNvSpPr>
          <p:nvPr>
            <p:ph type="sldNum" sz="quarter" idx="12"/>
          </p:nvPr>
        </p:nvSpPr>
        <p:spPr/>
        <p:txBody>
          <a:bodyPr/>
          <a:lstStyle/>
          <a:p>
            <a:pPr>
              <a:defRPr/>
            </a:pPr>
            <a:fld id="{ECB4CA44-5126-3B46-8C29-2B9F756FE542}" type="slidenum">
              <a:rPr lang="en-US" smtClean="0"/>
              <a:pPr>
                <a:defRPr/>
              </a:pPr>
              <a:t>4</a:t>
            </a:fld>
            <a:endParaRPr lang="en-US"/>
          </a:p>
        </p:txBody>
      </p:sp>
      <p:sp>
        <p:nvSpPr>
          <p:cNvPr id="109" name="Footer Placeholder 108"/>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393232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312738" y="0"/>
            <a:ext cx="8413750" cy="627063"/>
          </a:xfrm>
        </p:spPr>
        <p:txBody>
          <a:bodyPr>
            <a:normAutofit fontScale="90000"/>
          </a:bodyPr>
          <a:lstStyle/>
          <a:p>
            <a:pPr>
              <a:defRPr/>
            </a:pPr>
            <a:r>
              <a:rPr lang="en-US" sz="3600" dirty="0">
                <a:latin typeface="+mn-lt"/>
              </a:rPr>
              <a:t>Instruction Fetch Unit at the End of </a:t>
            </a:r>
            <a:r>
              <a:rPr lang="en-US" sz="3600" dirty="0">
                <a:latin typeface="Courier New"/>
                <a:cs typeface="Courier New"/>
              </a:rPr>
              <a:t>Branch</a:t>
            </a:r>
          </a:p>
        </p:txBody>
      </p:sp>
      <p:sp>
        <p:nvSpPr>
          <p:cNvPr id="32772" name="Rectangle 3"/>
          <p:cNvSpPr>
            <a:spLocks noGrp="1" noChangeArrowheads="1"/>
          </p:cNvSpPr>
          <p:nvPr>
            <p:ph type="body" idx="1"/>
          </p:nvPr>
        </p:nvSpPr>
        <p:spPr>
          <a:xfrm>
            <a:off x="381000" y="1303338"/>
            <a:ext cx="8191500" cy="600075"/>
          </a:xfrm>
        </p:spPr>
        <p:txBody>
          <a:bodyPr>
            <a:normAutofit fontScale="85000" lnSpcReduction="10000"/>
          </a:bodyPr>
          <a:lstStyle/>
          <a:p>
            <a:r>
              <a:rPr lang="en-US" sz="2400"/>
              <a:t>if  (Zero == 1)   then  PC = PC + 4 + SignExt[imm16]*4 ;  else  PC = PC + 4</a:t>
            </a:r>
          </a:p>
        </p:txBody>
      </p:sp>
      <p:grpSp>
        <p:nvGrpSpPr>
          <p:cNvPr id="2" name="Group 4"/>
          <p:cNvGrpSpPr>
            <a:grpSpLocks/>
          </p:cNvGrpSpPr>
          <p:nvPr/>
        </p:nvGrpSpPr>
        <p:grpSpPr bwMode="auto">
          <a:xfrm>
            <a:off x="1743075" y="611188"/>
            <a:ext cx="5954713" cy="641350"/>
            <a:chOff x="1098" y="332"/>
            <a:chExt cx="3751" cy="404"/>
          </a:xfrm>
        </p:grpSpPr>
        <p:sp>
          <p:nvSpPr>
            <p:cNvPr id="58430" name="Rectangle 5"/>
            <p:cNvSpPr>
              <a:spLocks noChangeArrowheads="1"/>
            </p:cNvSpPr>
            <p:nvPr/>
          </p:nvSpPr>
          <p:spPr bwMode="auto">
            <a:xfrm>
              <a:off x="1167" y="536"/>
              <a:ext cx="3599"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6"/>
            <p:cNvGrpSpPr>
              <a:grpSpLocks/>
            </p:cNvGrpSpPr>
            <p:nvPr/>
          </p:nvGrpSpPr>
          <p:grpSpPr bwMode="auto">
            <a:xfrm>
              <a:off x="1163" y="524"/>
              <a:ext cx="624" cy="212"/>
              <a:chOff x="1163" y="524"/>
              <a:chExt cx="624" cy="212"/>
            </a:xfrm>
          </p:grpSpPr>
          <p:sp>
            <p:nvSpPr>
              <p:cNvPr id="58445" name="Rectangle 7"/>
              <p:cNvSpPr>
                <a:spLocks noChangeArrowheads="1"/>
              </p:cNvSpPr>
              <p:nvPr/>
            </p:nvSpPr>
            <p:spPr bwMode="auto">
              <a:xfrm>
                <a:off x="1163" y="532"/>
                <a:ext cx="62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46" name="Rectangle 8"/>
              <p:cNvSpPr>
                <a:spLocks noChangeArrowheads="1"/>
              </p:cNvSpPr>
              <p:nvPr/>
            </p:nvSpPr>
            <p:spPr bwMode="auto">
              <a:xfrm>
                <a:off x="1341" y="524"/>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4" name="Group 9"/>
            <p:cNvGrpSpPr>
              <a:grpSpLocks/>
            </p:cNvGrpSpPr>
            <p:nvPr/>
          </p:nvGrpSpPr>
          <p:grpSpPr bwMode="auto">
            <a:xfrm>
              <a:off x="1795" y="524"/>
              <a:ext cx="580" cy="212"/>
              <a:chOff x="1795" y="524"/>
              <a:chExt cx="580" cy="212"/>
            </a:xfrm>
          </p:grpSpPr>
          <p:sp>
            <p:nvSpPr>
              <p:cNvPr id="58443" name="Rectangle 10"/>
              <p:cNvSpPr>
                <a:spLocks noChangeArrowheads="1"/>
              </p:cNvSpPr>
              <p:nvPr/>
            </p:nvSpPr>
            <p:spPr bwMode="auto">
              <a:xfrm>
                <a:off x="1795" y="532"/>
                <a:ext cx="58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44" name="Rectangle 11"/>
              <p:cNvSpPr>
                <a:spLocks noChangeArrowheads="1"/>
              </p:cNvSpPr>
              <p:nvPr/>
            </p:nvSpPr>
            <p:spPr bwMode="auto">
              <a:xfrm>
                <a:off x="1956" y="524"/>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5" name="Group 12"/>
            <p:cNvGrpSpPr>
              <a:grpSpLocks/>
            </p:cNvGrpSpPr>
            <p:nvPr/>
          </p:nvGrpSpPr>
          <p:grpSpPr bwMode="auto">
            <a:xfrm>
              <a:off x="2383" y="524"/>
              <a:ext cx="579" cy="210"/>
              <a:chOff x="2383" y="524"/>
              <a:chExt cx="579" cy="210"/>
            </a:xfrm>
          </p:grpSpPr>
          <p:sp>
            <p:nvSpPr>
              <p:cNvPr id="58441" name="Rectangle 13"/>
              <p:cNvSpPr>
                <a:spLocks noChangeArrowheads="1"/>
              </p:cNvSpPr>
              <p:nvPr/>
            </p:nvSpPr>
            <p:spPr bwMode="auto">
              <a:xfrm>
                <a:off x="2383" y="532"/>
                <a:ext cx="579"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42" name="Rectangle 14"/>
              <p:cNvSpPr>
                <a:spLocks noChangeArrowheads="1"/>
              </p:cNvSpPr>
              <p:nvPr/>
            </p:nvSpPr>
            <p:spPr bwMode="auto">
              <a:xfrm>
                <a:off x="2543" y="524"/>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58434" name="Rectangle 15"/>
            <p:cNvSpPr>
              <a:spLocks noChangeArrowheads="1"/>
            </p:cNvSpPr>
            <p:nvPr/>
          </p:nvSpPr>
          <p:spPr bwMode="auto">
            <a:xfrm>
              <a:off x="2970" y="532"/>
              <a:ext cx="1800"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35" name="Rectangle 16"/>
            <p:cNvSpPr>
              <a:spLocks noChangeArrowheads="1"/>
            </p:cNvSpPr>
            <p:nvPr/>
          </p:nvSpPr>
          <p:spPr bwMode="auto">
            <a:xfrm>
              <a:off x="3469" y="524"/>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sp>
          <p:nvSpPr>
            <p:cNvPr id="58436" name="Rectangle 17"/>
            <p:cNvSpPr>
              <a:spLocks noChangeArrowheads="1"/>
            </p:cNvSpPr>
            <p:nvPr/>
          </p:nvSpPr>
          <p:spPr bwMode="auto">
            <a:xfrm>
              <a:off x="4668" y="33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58437" name="Rectangle 18"/>
            <p:cNvSpPr>
              <a:spLocks noChangeArrowheads="1"/>
            </p:cNvSpPr>
            <p:nvPr/>
          </p:nvSpPr>
          <p:spPr bwMode="auto">
            <a:xfrm>
              <a:off x="2770" y="332"/>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58438" name="Rectangle 19"/>
            <p:cNvSpPr>
              <a:spLocks noChangeArrowheads="1"/>
            </p:cNvSpPr>
            <p:nvPr/>
          </p:nvSpPr>
          <p:spPr bwMode="auto">
            <a:xfrm>
              <a:off x="2182" y="332"/>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58439" name="Rectangle 20"/>
            <p:cNvSpPr>
              <a:spLocks noChangeArrowheads="1"/>
            </p:cNvSpPr>
            <p:nvPr/>
          </p:nvSpPr>
          <p:spPr bwMode="auto">
            <a:xfrm>
              <a:off x="1594" y="332"/>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58440" name="Rectangle 21"/>
            <p:cNvSpPr>
              <a:spLocks noChangeArrowheads="1"/>
            </p:cNvSpPr>
            <p:nvPr/>
          </p:nvSpPr>
          <p:spPr bwMode="auto">
            <a:xfrm>
              <a:off x="1098" y="332"/>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sp>
        <p:nvSpPr>
          <p:cNvPr id="2672662" name="Rectangle 22"/>
          <p:cNvSpPr>
            <a:spLocks noChangeArrowheads="1"/>
          </p:cNvSpPr>
          <p:nvPr/>
        </p:nvSpPr>
        <p:spPr bwMode="auto">
          <a:xfrm>
            <a:off x="4343400" y="3106738"/>
            <a:ext cx="4800600" cy="1919287"/>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charset="0"/>
              <a:buChar char="•"/>
              <a:defRPr/>
            </a:pPr>
            <a:r>
              <a:rPr lang="en-US" sz="2800" dirty="0">
                <a:latin typeface="+mn-lt"/>
              </a:rPr>
              <a:t>What is encoding of </a:t>
            </a:r>
            <a:r>
              <a:rPr lang="en-US" sz="2800" dirty="0" err="1">
                <a:latin typeface="+mn-lt"/>
              </a:rPr>
              <a:t>nPC_sel</a:t>
            </a:r>
            <a:r>
              <a:rPr lang="en-US" sz="2800" dirty="0">
                <a:latin typeface="+mn-lt"/>
              </a:rPr>
              <a:t>?</a:t>
            </a:r>
          </a:p>
          <a:p>
            <a:pPr marL="685800" lvl="1" indent="-190500">
              <a:lnSpc>
                <a:spcPct val="85000"/>
              </a:lnSpc>
              <a:spcBef>
                <a:spcPct val="40000"/>
              </a:spcBef>
              <a:buSzPct val="100000"/>
              <a:buFontTx/>
              <a:buChar char="•"/>
              <a:defRPr/>
            </a:pPr>
            <a:r>
              <a:rPr lang="en-US" sz="2400" dirty="0">
                <a:latin typeface="+mn-lt"/>
              </a:rPr>
              <a:t>Direct MUX select?</a:t>
            </a:r>
          </a:p>
          <a:p>
            <a:pPr marL="685800" lvl="1" indent="-190500">
              <a:lnSpc>
                <a:spcPct val="85000"/>
              </a:lnSpc>
              <a:spcBef>
                <a:spcPct val="40000"/>
              </a:spcBef>
              <a:buSzPct val="100000"/>
              <a:buFontTx/>
              <a:buChar char="•"/>
              <a:defRPr/>
            </a:pPr>
            <a:r>
              <a:rPr lang="en-US" sz="2400" dirty="0">
                <a:latin typeface="+mn-lt"/>
              </a:rPr>
              <a:t>Branch inst. / not branch</a:t>
            </a:r>
          </a:p>
          <a:p>
            <a:pPr marL="203200" indent="-203200">
              <a:lnSpc>
                <a:spcPct val="75000"/>
              </a:lnSpc>
              <a:spcBef>
                <a:spcPct val="65000"/>
              </a:spcBef>
              <a:buSzPct val="100000"/>
              <a:buFont typeface="Times" charset="0"/>
              <a:buChar char="•"/>
              <a:defRPr/>
            </a:pPr>
            <a:r>
              <a:rPr lang="en-US" sz="2800" dirty="0">
                <a:latin typeface="+mn-lt"/>
              </a:rPr>
              <a:t>Let’s pick 2nd option</a:t>
            </a:r>
          </a:p>
        </p:txBody>
      </p:sp>
      <p:graphicFrame>
        <p:nvGraphicFramePr>
          <p:cNvPr id="2672663" name="Object 2"/>
          <p:cNvGraphicFramePr>
            <a:graphicFrameLocks noChangeAspect="1"/>
          </p:cNvGraphicFramePr>
          <p:nvPr/>
        </p:nvGraphicFramePr>
        <p:xfrm>
          <a:off x="3962400" y="5438775"/>
          <a:ext cx="2935288" cy="1046163"/>
        </p:xfrm>
        <a:graphic>
          <a:graphicData uri="http://schemas.openxmlformats.org/presentationml/2006/ole">
            <mc:AlternateContent xmlns:mc="http://schemas.openxmlformats.org/markup-compatibility/2006">
              <mc:Choice xmlns:v="urn:schemas-microsoft-com:vml" Requires="v">
                <p:oleObj spid="_x0000_s1043" name="Worksheet" r:id="rId5" imgW="1657350" imgH="704850" progId="Excel.Sheet.8">
                  <p:embed/>
                </p:oleObj>
              </mc:Choice>
              <mc:Fallback>
                <p:oleObj name="Worksheet" r:id="rId5" imgW="1657350" imgH="704850"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5438775"/>
                        <a:ext cx="2935288" cy="1046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 name="Group 24"/>
          <p:cNvGrpSpPr>
            <a:grpSpLocks/>
          </p:cNvGrpSpPr>
          <p:nvPr/>
        </p:nvGrpSpPr>
        <p:grpSpPr bwMode="auto">
          <a:xfrm>
            <a:off x="3114675" y="1762125"/>
            <a:ext cx="1101725" cy="990600"/>
            <a:chOff x="2474" y="1011"/>
            <a:chExt cx="694" cy="640"/>
          </a:xfrm>
        </p:grpSpPr>
        <p:sp>
          <p:nvSpPr>
            <p:cNvPr id="58427" name="Rectangle 25"/>
            <p:cNvSpPr>
              <a:spLocks noChangeArrowheads="1"/>
            </p:cNvSpPr>
            <p:nvPr/>
          </p:nvSpPr>
          <p:spPr bwMode="auto">
            <a:xfrm>
              <a:off x="2474" y="1011"/>
              <a:ext cx="694" cy="63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28" name="Rectangle 26"/>
            <p:cNvSpPr>
              <a:spLocks noChangeArrowheads="1"/>
            </p:cNvSpPr>
            <p:nvPr/>
          </p:nvSpPr>
          <p:spPr bwMode="auto">
            <a:xfrm>
              <a:off x="2672" y="1434"/>
              <a:ext cx="303" cy="21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err="1">
                  <a:latin typeface="+mn-lt"/>
                </a:rPr>
                <a:t>Adr</a:t>
              </a:r>
              <a:endParaRPr lang="en-US" sz="1600" dirty="0">
                <a:latin typeface="+mn-lt"/>
              </a:endParaRPr>
            </a:p>
          </p:txBody>
        </p:sp>
        <p:sp>
          <p:nvSpPr>
            <p:cNvPr id="58429" name="Rectangle 27"/>
            <p:cNvSpPr>
              <a:spLocks noChangeArrowheads="1"/>
            </p:cNvSpPr>
            <p:nvPr/>
          </p:nvSpPr>
          <p:spPr bwMode="auto">
            <a:xfrm>
              <a:off x="2518" y="1108"/>
              <a:ext cx="583" cy="372"/>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Inst</a:t>
              </a:r>
            </a:p>
            <a:p>
              <a:pPr algn="ctr">
                <a:defRPr/>
              </a:pPr>
              <a:r>
                <a:rPr lang="en-US" sz="1600" b="1">
                  <a:latin typeface="+mn-lt"/>
                </a:rPr>
                <a:t>Memory</a:t>
              </a:r>
            </a:p>
          </p:txBody>
        </p:sp>
      </p:grpSp>
      <p:sp>
        <p:nvSpPr>
          <p:cNvPr id="58376" name="Rectangle 28"/>
          <p:cNvSpPr>
            <a:spLocks noChangeArrowheads="1"/>
          </p:cNvSpPr>
          <p:nvPr/>
        </p:nvSpPr>
        <p:spPr bwMode="auto">
          <a:xfrm>
            <a:off x="225425" y="2389188"/>
            <a:ext cx="931863"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solidFill>
                  <a:schemeClr val="accent2"/>
                </a:solidFill>
                <a:latin typeface="+mn-lt"/>
              </a:rPr>
              <a:t>nPC_sel</a:t>
            </a:r>
            <a:endParaRPr lang="en-US" u="sng">
              <a:latin typeface="+mn-lt"/>
            </a:endParaRPr>
          </a:p>
        </p:txBody>
      </p:sp>
      <p:sp>
        <p:nvSpPr>
          <p:cNvPr id="58377" name="Line 29"/>
          <p:cNvSpPr>
            <a:spLocks noChangeShapeType="1"/>
          </p:cNvSpPr>
          <p:nvPr/>
        </p:nvSpPr>
        <p:spPr bwMode="auto">
          <a:xfrm>
            <a:off x="4229100" y="2278063"/>
            <a:ext cx="1041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378" name="Rectangle 30"/>
          <p:cNvSpPr>
            <a:spLocks noChangeArrowheads="1"/>
          </p:cNvSpPr>
          <p:nvPr/>
        </p:nvSpPr>
        <p:spPr bwMode="auto">
          <a:xfrm>
            <a:off x="5262563" y="2122488"/>
            <a:ext cx="1835150"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Instruction&lt;31:0&gt;</a:t>
            </a:r>
          </a:p>
        </p:txBody>
      </p:sp>
      <p:sp>
        <p:nvSpPr>
          <p:cNvPr id="58379" name="Rectangle 31"/>
          <p:cNvSpPr>
            <a:spLocks noChangeArrowheads="1"/>
          </p:cNvSpPr>
          <p:nvPr/>
        </p:nvSpPr>
        <p:spPr bwMode="auto">
          <a:xfrm>
            <a:off x="1447800" y="2286000"/>
            <a:ext cx="1295400" cy="1066800"/>
          </a:xfrm>
          <a:prstGeom prst="rect">
            <a:avLst/>
          </a:prstGeom>
          <a:noFill/>
          <a:ln w="12700">
            <a:solidFill>
              <a:schemeClr val="tx1"/>
            </a:solidFill>
            <a:prstDash val="sysDot"/>
            <a:miter lim="800000"/>
            <a:headEnd/>
            <a:tailEnd/>
          </a:ln>
        </p:spPr>
        <p:txBody>
          <a:bodyPr wrap="none" anchor="ctr">
            <a:prstTxWarp prst="textNoShape">
              <a:avLst/>
            </a:prstTxWarp>
          </a:bodyPr>
          <a:lstStyle/>
          <a:p>
            <a:pPr>
              <a:defRPr/>
            </a:pPr>
            <a:endParaRPr lang="en-US">
              <a:latin typeface="+mn-lt"/>
            </a:endParaRPr>
          </a:p>
        </p:txBody>
      </p:sp>
      <p:sp>
        <p:nvSpPr>
          <p:cNvPr id="58380" name="Rectangle 32"/>
          <p:cNvSpPr>
            <a:spLocks noChangeArrowheads="1"/>
          </p:cNvSpPr>
          <p:nvPr/>
        </p:nvSpPr>
        <p:spPr bwMode="auto">
          <a:xfrm>
            <a:off x="476250" y="2816225"/>
            <a:ext cx="60960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solidFill>
                  <a:schemeClr val="accent2"/>
                </a:solidFill>
                <a:latin typeface="+mn-lt"/>
              </a:rPr>
              <a:t>Zero</a:t>
            </a:r>
            <a:endParaRPr lang="en-US" u="sng">
              <a:latin typeface="+mn-lt"/>
            </a:endParaRPr>
          </a:p>
        </p:txBody>
      </p:sp>
      <p:sp>
        <p:nvSpPr>
          <p:cNvPr id="58381" name="Line 33"/>
          <p:cNvSpPr>
            <a:spLocks noChangeShapeType="1"/>
          </p:cNvSpPr>
          <p:nvPr/>
        </p:nvSpPr>
        <p:spPr bwMode="auto">
          <a:xfrm>
            <a:off x="1066800" y="3048000"/>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382" name="Line 34"/>
          <p:cNvSpPr>
            <a:spLocks noChangeShapeType="1"/>
          </p:cNvSpPr>
          <p:nvPr/>
        </p:nvSpPr>
        <p:spPr bwMode="auto">
          <a:xfrm>
            <a:off x="1066800" y="2617788"/>
            <a:ext cx="685800" cy="0"/>
          </a:xfrm>
          <a:prstGeom prst="line">
            <a:avLst/>
          </a:prstGeom>
          <a:noFill/>
          <a:ln w="38100">
            <a:solidFill>
              <a:schemeClr val="accent2"/>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383" name="Freeform 35"/>
          <p:cNvSpPr>
            <a:spLocks/>
          </p:cNvSpPr>
          <p:nvPr/>
        </p:nvSpPr>
        <p:spPr bwMode="auto">
          <a:xfrm>
            <a:off x="2576513" y="2819400"/>
            <a:ext cx="319087" cy="1828800"/>
          </a:xfrm>
          <a:custGeom>
            <a:avLst/>
            <a:gdLst>
              <a:gd name="T0" fmla="*/ 0 w 201"/>
              <a:gd name="T1" fmla="*/ 2147483647 h 1152"/>
              <a:gd name="T2" fmla="*/ 2147483647 w 201"/>
              <a:gd name="T3" fmla="*/ 0 h 1152"/>
              <a:gd name="T4" fmla="*/ 2147483647 w 201"/>
              <a:gd name="T5" fmla="*/ 2147483647 h 1152"/>
              <a:gd name="T6" fmla="*/ 0 60000 65536"/>
              <a:gd name="T7" fmla="*/ 0 60000 65536"/>
              <a:gd name="T8" fmla="*/ 0 60000 65536"/>
              <a:gd name="T9" fmla="*/ 0 w 201"/>
              <a:gd name="T10" fmla="*/ 0 h 1152"/>
              <a:gd name="T11" fmla="*/ 201 w 201"/>
              <a:gd name="T12" fmla="*/ 1152 h 1152"/>
            </a:gdLst>
            <a:ahLst/>
            <a:cxnLst>
              <a:cxn ang="T6">
                <a:pos x="T0" y="T1"/>
              </a:cxn>
              <a:cxn ang="T7">
                <a:pos x="T2" y="T3"/>
              </a:cxn>
              <a:cxn ang="T8">
                <a:pos x="T4" y="T5"/>
              </a:cxn>
            </a:cxnLst>
            <a:rect l="T9" t="T10" r="T11" b="T12"/>
            <a:pathLst>
              <a:path w="201" h="1152">
                <a:moveTo>
                  <a:pt x="0" y="6"/>
                </a:moveTo>
                <a:lnTo>
                  <a:pt x="201" y="0"/>
                </a:lnTo>
                <a:lnTo>
                  <a:pt x="201" y="1152"/>
                </a:lnTo>
              </a:path>
            </a:pathLst>
          </a:custGeom>
          <a:noFill/>
          <a:ln w="57150" cap="rnd">
            <a:solidFill>
              <a:schemeClr val="accent2"/>
            </a:solidFill>
            <a:prstDash val="sysDot"/>
            <a:round/>
            <a:headEnd/>
            <a:tailEnd type="triangle" w="med" len="med"/>
          </a:ln>
        </p:spPr>
        <p:txBody>
          <a:bodyPr wrap="none" anchor="ctr">
            <a:prstTxWarp prst="textNoShape">
              <a:avLst/>
            </a:prstTxWarp>
          </a:bodyPr>
          <a:lstStyle/>
          <a:p>
            <a:pPr>
              <a:defRPr/>
            </a:pPr>
            <a:endParaRPr lang="en-US">
              <a:latin typeface="+mn-lt"/>
            </a:endParaRPr>
          </a:p>
        </p:txBody>
      </p:sp>
      <p:sp>
        <p:nvSpPr>
          <p:cNvPr id="58384" name="Rectangle 36"/>
          <p:cNvSpPr>
            <a:spLocks noChangeArrowheads="1"/>
          </p:cNvSpPr>
          <p:nvPr/>
        </p:nvSpPr>
        <p:spPr bwMode="auto">
          <a:xfrm>
            <a:off x="2371725" y="3276600"/>
            <a:ext cx="931863" cy="366713"/>
          </a:xfrm>
          <a:prstGeom prst="rect">
            <a:avLst/>
          </a:prstGeom>
          <a:solidFill>
            <a:schemeClr val="bg1"/>
          </a:solidFill>
          <a:ln w="12700">
            <a:noFill/>
            <a:miter lim="800000"/>
            <a:headEnd/>
            <a:tailEnd/>
          </a:ln>
        </p:spPr>
        <p:txBody>
          <a:bodyPr wrap="none" lIns="90488" tIns="44450" rIns="90488" bIns="44450">
            <a:prstTxWarp prst="textNoShape">
              <a:avLst/>
            </a:prstTxWarp>
            <a:spAutoFit/>
          </a:bodyPr>
          <a:lstStyle/>
          <a:p>
            <a:pPr>
              <a:defRPr/>
            </a:pPr>
            <a:r>
              <a:rPr lang="en-US" b="1">
                <a:solidFill>
                  <a:schemeClr val="accent2"/>
                </a:solidFill>
                <a:latin typeface="+mn-lt"/>
              </a:rPr>
              <a:t>nPC_sel</a:t>
            </a:r>
            <a:endParaRPr lang="en-US" u="sng">
              <a:latin typeface="+mn-lt"/>
            </a:endParaRPr>
          </a:p>
        </p:txBody>
      </p:sp>
      <p:grpSp>
        <p:nvGrpSpPr>
          <p:cNvPr id="7" name="Group 37"/>
          <p:cNvGrpSpPr>
            <a:grpSpLocks/>
          </p:cNvGrpSpPr>
          <p:nvPr/>
        </p:nvGrpSpPr>
        <p:grpSpPr bwMode="auto">
          <a:xfrm>
            <a:off x="7010400" y="5181600"/>
            <a:ext cx="1981200" cy="1371600"/>
            <a:chOff x="4416" y="3264"/>
            <a:chExt cx="1248" cy="864"/>
          </a:xfrm>
        </p:grpSpPr>
        <p:sp>
          <p:nvSpPr>
            <p:cNvPr id="58425" name="Text Box 38"/>
            <p:cNvSpPr txBox="1">
              <a:spLocks noChangeArrowheads="1"/>
            </p:cNvSpPr>
            <p:nvPr/>
          </p:nvSpPr>
          <p:spPr bwMode="auto">
            <a:xfrm>
              <a:off x="4416" y="3264"/>
              <a:ext cx="1248" cy="523"/>
            </a:xfrm>
            <a:prstGeom prst="rect">
              <a:avLst/>
            </a:prstGeom>
            <a:noFill/>
            <a:ln w="12700">
              <a:noFill/>
              <a:miter lim="800000"/>
              <a:headEnd/>
              <a:tailEnd/>
            </a:ln>
          </p:spPr>
          <p:txBody>
            <a:bodyPr>
              <a:prstTxWarp prst="textNoShape">
                <a:avLst/>
              </a:prstTxWarp>
              <a:spAutoFit/>
            </a:bodyPr>
            <a:lstStyle/>
            <a:p>
              <a:pPr>
                <a:spcBef>
                  <a:spcPct val="50000"/>
                </a:spcBef>
                <a:defRPr/>
              </a:pPr>
              <a:r>
                <a:rPr lang="en-US" sz="2400" dirty="0">
                  <a:latin typeface="+mn-lt"/>
                </a:rPr>
                <a:t>Q: What logic gate?</a:t>
              </a:r>
            </a:p>
          </p:txBody>
        </p:sp>
        <p:sp>
          <p:nvSpPr>
            <p:cNvPr id="58426" name="AutoShape 39"/>
            <p:cNvSpPr>
              <a:spLocks noChangeArrowheads="1"/>
            </p:cNvSpPr>
            <p:nvPr/>
          </p:nvSpPr>
          <p:spPr bwMode="auto">
            <a:xfrm flipH="1" flipV="1">
              <a:off x="4464" y="3792"/>
              <a:ext cx="480" cy="3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20 w 21600"/>
                <a:gd name="T13" fmla="*/ 2893 h 21600"/>
                <a:gd name="T14" fmla="*/ 18225 w 21600"/>
                <a:gd name="T15" fmla="*/ 9257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accent1"/>
              </a:solidFill>
              <a:miter lim="800000"/>
              <a:headEnd/>
              <a:tailEnd/>
            </a:ln>
          </p:spPr>
          <p:txBody>
            <a:bodyPr wrap="none" anchor="ctr">
              <a:prstTxWarp prst="textNoShape">
                <a:avLst/>
              </a:prstTxWarp>
            </a:bodyPr>
            <a:lstStyle/>
            <a:p>
              <a:pPr>
                <a:defRPr/>
              </a:pPr>
              <a:endParaRPr lang="en-US">
                <a:latin typeface="+mn-lt"/>
              </a:endParaRPr>
            </a:p>
          </p:txBody>
        </p:sp>
      </p:grpSp>
      <p:sp>
        <p:nvSpPr>
          <p:cNvPr id="58386" name="Rectangle 40"/>
          <p:cNvSpPr>
            <a:spLocks noChangeArrowheads="1"/>
          </p:cNvSpPr>
          <p:nvPr/>
        </p:nvSpPr>
        <p:spPr bwMode="auto">
          <a:xfrm rot="10800000" flipV="1">
            <a:off x="374650" y="5942013"/>
            <a:ext cx="9128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58387" name="Rectangle 41"/>
          <p:cNvSpPr>
            <a:spLocks noChangeArrowheads="1"/>
          </p:cNvSpPr>
          <p:nvPr/>
        </p:nvSpPr>
        <p:spPr bwMode="auto">
          <a:xfrm>
            <a:off x="3087688" y="6007100"/>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grpSp>
        <p:nvGrpSpPr>
          <p:cNvPr id="8" name="Group 42"/>
          <p:cNvGrpSpPr>
            <a:grpSpLocks/>
          </p:cNvGrpSpPr>
          <p:nvPr/>
        </p:nvGrpSpPr>
        <p:grpSpPr bwMode="auto">
          <a:xfrm>
            <a:off x="3160713" y="4606925"/>
            <a:ext cx="354012" cy="1273175"/>
            <a:chOff x="1324" y="2334"/>
            <a:chExt cx="223" cy="802"/>
          </a:xfrm>
        </p:grpSpPr>
        <p:sp>
          <p:nvSpPr>
            <p:cNvPr id="58421" name="Rectangle 43"/>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22" name="Rectangle 44"/>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PC</a:t>
              </a:r>
            </a:p>
          </p:txBody>
        </p:sp>
        <p:sp>
          <p:nvSpPr>
            <p:cNvPr id="58423" name="Rectangle 45"/>
            <p:cNvSpPr>
              <a:spLocks noChangeArrowheads="1"/>
            </p:cNvSpPr>
            <p:nvPr/>
          </p:nvSpPr>
          <p:spPr bwMode="auto">
            <a:xfrm rot="16200000">
              <a:off x="1318" y="2351"/>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00</a:t>
              </a:r>
            </a:p>
          </p:txBody>
        </p:sp>
        <p:sp>
          <p:nvSpPr>
            <p:cNvPr id="58424" name="Rectangle 46"/>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sp>
        <p:nvSpPr>
          <p:cNvPr id="58389" name="Rectangle 47"/>
          <p:cNvSpPr>
            <a:spLocks noChangeArrowheads="1"/>
          </p:cNvSpPr>
          <p:nvPr/>
        </p:nvSpPr>
        <p:spPr bwMode="auto">
          <a:xfrm>
            <a:off x="1536700" y="4025900"/>
            <a:ext cx="312738"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4</a:t>
            </a:r>
          </a:p>
        </p:txBody>
      </p:sp>
      <p:sp>
        <p:nvSpPr>
          <p:cNvPr id="58390" name="Rectangle 48"/>
          <p:cNvSpPr>
            <a:spLocks noChangeArrowheads="1"/>
          </p:cNvSpPr>
          <p:nvPr/>
        </p:nvSpPr>
        <p:spPr bwMode="auto">
          <a:xfrm>
            <a:off x="1584325" y="5702300"/>
            <a:ext cx="295275" cy="10668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391" name="Rectangle 49"/>
          <p:cNvSpPr>
            <a:spLocks noChangeArrowheads="1"/>
          </p:cNvSpPr>
          <p:nvPr/>
        </p:nvSpPr>
        <p:spPr bwMode="auto">
          <a:xfrm rot="5400000">
            <a:off x="1337469" y="6036469"/>
            <a:ext cx="77787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PC Ext</a:t>
            </a:r>
          </a:p>
        </p:txBody>
      </p:sp>
      <p:sp>
        <p:nvSpPr>
          <p:cNvPr id="58392" name="Rectangle 50"/>
          <p:cNvSpPr>
            <a:spLocks noChangeArrowheads="1"/>
          </p:cNvSpPr>
          <p:nvPr/>
        </p:nvSpPr>
        <p:spPr bwMode="auto">
          <a:xfrm rot="5400000">
            <a:off x="1894682" y="4431506"/>
            <a:ext cx="7683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Adder</a:t>
            </a:r>
          </a:p>
        </p:txBody>
      </p:sp>
      <p:sp>
        <p:nvSpPr>
          <p:cNvPr id="58393" name="Freeform 51"/>
          <p:cNvSpPr>
            <a:spLocks/>
          </p:cNvSpPr>
          <p:nvPr/>
        </p:nvSpPr>
        <p:spPr bwMode="auto">
          <a:xfrm>
            <a:off x="2097088" y="41021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8394" name="Rectangle 52"/>
          <p:cNvSpPr>
            <a:spLocks noChangeArrowheads="1"/>
          </p:cNvSpPr>
          <p:nvPr/>
        </p:nvSpPr>
        <p:spPr bwMode="auto">
          <a:xfrm rot="5400000">
            <a:off x="1894682" y="5650706"/>
            <a:ext cx="768350"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Adder</a:t>
            </a:r>
          </a:p>
        </p:txBody>
      </p:sp>
      <p:sp>
        <p:nvSpPr>
          <p:cNvPr id="58395" name="Freeform 53"/>
          <p:cNvSpPr>
            <a:spLocks/>
          </p:cNvSpPr>
          <p:nvPr/>
        </p:nvSpPr>
        <p:spPr bwMode="auto">
          <a:xfrm>
            <a:off x="2097088" y="5321300"/>
            <a:ext cx="381000" cy="1066800"/>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8396" name="Rectangle 54"/>
          <p:cNvSpPr>
            <a:spLocks noChangeArrowheads="1"/>
          </p:cNvSpPr>
          <p:nvPr/>
        </p:nvSpPr>
        <p:spPr bwMode="auto">
          <a:xfrm rot="5400000">
            <a:off x="2636044" y="5123656"/>
            <a:ext cx="606425" cy="36671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a:latin typeface="+mn-lt"/>
              </a:rPr>
              <a:t>Mux</a:t>
            </a:r>
            <a:endParaRPr lang="en-US" dirty="0">
              <a:latin typeface="+mn-lt"/>
            </a:endParaRPr>
          </a:p>
        </p:txBody>
      </p:sp>
      <p:sp>
        <p:nvSpPr>
          <p:cNvPr id="58397" name="Freeform 55"/>
          <p:cNvSpPr>
            <a:spLocks/>
          </p:cNvSpPr>
          <p:nvPr/>
        </p:nvSpPr>
        <p:spPr bwMode="auto">
          <a:xfrm>
            <a:off x="2782888" y="4559300"/>
            <a:ext cx="228600" cy="1447800"/>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8398" name="Freeform 56"/>
          <p:cNvSpPr>
            <a:spLocks/>
          </p:cNvSpPr>
          <p:nvPr/>
        </p:nvSpPr>
        <p:spPr bwMode="auto">
          <a:xfrm>
            <a:off x="3468688" y="2743200"/>
            <a:ext cx="188912" cy="2578100"/>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399" name="Freeform 57"/>
          <p:cNvSpPr>
            <a:spLocks/>
          </p:cNvSpPr>
          <p:nvPr/>
        </p:nvSpPr>
        <p:spPr bwMode="auto">
          <a:xfrm>
            <a:off x="1411288" y="3797300"/>
            <a:ext cx="2209800" cy="1219200"/>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0" name="Line 58"/>
          <p:cNvSpPr>
            <a:spLocks noChangeShapeType="1"/>
          </p:cNvSpPr>
          <p:nvPr/>
        </p:nvSpPr>
        <p:spPr bwMode="auto">
          <a:xfrm>
            <a:off x="1792288" y="42545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1" name="Line 59"/>
          <p:cNvSpPr>
            <a:spLocks noChangeShapeType="1"/>
          </p:cNvSpPr>
          <p:nvPr/>
        </p:nvSpPr>
        <p:spPr bwMode="auto">
          <a:xfrm>
            <a:off x="2478088" y="4711700"/>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2" name="Freeform 60"/>
          <p:cNvSpPr>
            <a:spLocks/>
          </p:cNvSpPr>
          <p:nvPr/>
        </p:nvSpPr>
        <p:spPr bwMode="auto">
          <a:xfrm>
            <a:off x="1716088" y="47117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3" name="Line 61"/>
          <p:cNvSpPr>
            <a:spLocks noChangeShapeType="1"/>
          </p:cNvSpPr>
          <p:nvPr/>
        </p:nvSpPr>
        <p:spPr bwMode="auto">
          <a:xfrm>
            <a:off x="1868488" y="6235700"/>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4" name="Line 62"/>
          <p:cNvSpPr>
            <a:spLocks noChangeShapeType="1"/>
          </p:cNvSpPr>
          <p:nvPr/>
        </p:nvSpPr>
        <p:spPr bwMode="auto">
          <a:xfrm>
            <a:off x="2478088" y="5854700"/>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5" name="Line 63"/>
          <p:cNvSpPr>
            <a:spLocks noChangeShapeType="1"/>
          </p:cNvSpPr>
          <p:nvPr/>
        </p:nvSpPr>
        <p:spPr bwMode="auto">
          <a:xfrm>
            <a:off x="3011488" y="5321300"/>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58406" name="Line 64"/>
          <p:cNvSpPr>
            <a:spLocks noChangeShapeType="1"/>
          </p:cNvSpPr>
          <p:nvPr/>
        </p:nvSpPr>
        <p:spPr bwMode="auto">
          <a:xfrm>
            <a:off x="1219200" y="6248400"/>
            <a:ext cx="3810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58407" name="Freeform 65"/>
          <p:cNvSpPr>
            <a:spLocks/>
          </p:cNvSpPr>
          <p:nvPr/>
        </p:nvSpPr>
        <p:spPr bwMode="auto">
          <a:xfrm>
            <a:off x="1447800" y="3810000"/>
            <a:ext cx="2209800" cy="1524000"/>
          </a:xfrm>
          <a:custGeom>
            <a:avLst/>
            <a:gdLst>
              <a:gd name="T0" fmla="*/ 2147483647 w 1392"/>
              <a:gd name="T1" fmla="*/ 2147483647 h 960"/>
              <a:gd name="T2" fmla="*/ 2147483647 w 1392"/>
              <a:gd name="T3" fmla="*/ 2147483647 h 960"/>
              <a:gd name="T4" fmla="*/ 2147483647 w 1392"/>
              <a:gd name="T5" fmla="*/ 0 h 960"/>
              <a:gd name="T6" fmla="*/ 0 w 1392"/>
              <a:gd name="T7" fmla="*/ 0 h 960"/>
              <a:gd name="T8" fmla="*/ 0 w 1392"/>
              <a:gd name="T9" fmla="*/ 2147483647 h 960"/>
              <a:gd name="T10" fmla="*/ 2147483647 w 1392"/>
              <a:gd name="T11" fmla="*/ 2147483647 h 960"/>
              <a:gd name="T12" fmla="*/ 0 60000 65536"/>
              <a:gd name="T13" fmla="*/ 0 60000 65536"/>
              <a:gd name="T14" fmla="*/ 0 60000 65536"/>
              <a:gd name="T15" fmla="*/ 0 60000 65536"/>
              <a:gd name="T16" fmla="*/ 0 60000 65536"/>
              <a:gd name="T17" fmla="*/ 0 60000 65536"/>
              <a:gd name="T18" fmla="*/ 0 w 1392"/>
              <a:gd name="T19" fmla="*/ 0 h 960"/>
              <a:gd name="T20" fmla="*/ 1392 w 1392"/>
              <a:gd name="T21" fmla="*/ 960 h 960"/>
            </a:gdLst>
            <a:ahLst/>
            <a:cxnLst>
              <a:cxn ang="T12">
                <a:pos x="T0" y="T1"/>
              </a:cxn>
              <a:cxn ang="T13">
                <a:pos x="T2" y="T3"/>
              </a:cxn>
              <a:cxn ang="T14">
                <a:pos x="T4" y="T5"/>
              </a:cxn>
              <a:cxn ang="T15">
                <a:pos x="T6" y="T7"/>
              </a:cxn>
              <a:cxn ang="T16">
                <a:pos x="T8" y="T9"/>
              </a:cxn>
              <a:cxn ang="T17">
                <a:pos x="T10" y="T11"/>
              </a:cxn>
            </a:cxnLst>
            <a:rect l="T18" t="T19" r="T20" b="T21"/>
            <a:pathLst>
              <a:path w="1392" h="960">
                <a:moveTo>
                  <a:pt x="1248" y="960"/>
                </a:moveTo>
                <a:lnTo>
                  <a:pt x="1392" y="960"/>
                </a:lnTo>
                <a:lnTo>
                  <a:pt x="1392" y="0"/>
                </a:lnTo>
                <a:lnTo>
                  <a:pt x="0" y="0"/>
                </a:lnTo>
                <a:lnTo>
                  <a:pt x="0" y="768"/>
                </a:lnTo>
                <a:lnTo>
                  <a:pt x="384" y="768"/>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8408" name="Freeform 66"/>
          <p:cNvSpPr>
            <a:spLocks/>
          </p:cNvSpPr>
          <p:nvPr/>
        </p:nvSpPr>
        <p:spPr bwMode="auto">
          <a:xfrm>
            <a:off x="1676400" y="4724400"/>
            <a:ext cx="838200" cy="762000"/>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8409" name="Line 67"/>
          <p:cNvSpPr>
            <a:spLocks noChangeShapeType="1"/>
          </p:cNvSpPr>
          <p:nvPr/>
        </p:nvSpPr>
        <p:spPr bwMode="auto">
          <a:xfrm>
            <a:off x="2438400" y="5867400"/>
            <a:ext cx="3810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8410" name="Text Box 68"/>
          <p:cNvSpPr txBox="1">
            <a:spLocks noChangeArrowheads="1"/>
          </p:cNvSpPr>
          <p:nvPr/>
        </p:nvSpPr>
        <p:spPr bwMode="auto">
          <a:xfrm>
            <a:off x="2725738" y="4648200"/>
            <a:ext cx="296862" cy="336550"/>
          </a:xfrm>
          <a:prstGeom prst="rect">
            <a:avLst/>
          </a:prstGeom>
          <a:noFill/>
          <a:ln w="12700">
            <a:noFill/>
            <a:miter lim="800000"/>
            <a:headEnd/>
            <a:tailEnd/>
          </a:ln>
        </p:spPr>
        <p:txBody>
          <a:bodyPr wrap="none">
            <a:prstTxWarp prst="textNoShape">
              <a:avLst/>
            </a:prstTxWarp>
            <a:spAutoFit/>
          </a:bodyPr>
          <a:lstStyle/>
          <a:p>
            <a:pPr>
              <a:defRPr/>
            </a:pPr>
            <a:r>
              <a:rPr lang="en-US" sz="1600">
                <a:latin typeface="+mn-lt"/>
              </a:rPr>
              <a:t>0</a:t>
            </a:r>
          </a:p>
        </p:txBody>
      </p:sp>
      <p:sp>
        <p:nvSpPr>
          <p:cNvPr id="58411" name="Text Box 69"/>
          <p:cNvSpPr txBox="1">
            <a:spLocks noChangeArrowheads="1"/>
          </p:cNvSpPr>
          <p:nvPr/>
        </p:nvSpPr>
        <p:spPr bwMode="auto">
          <a:xfrm>
            <a:off x="2717800" y="5607050"/>
            <a:ext cx="296863" cy="336550"/>
          </a:xfrm>
          <a:prstGeom prst="rect">
            <a:avLst/>
          </a:prstGeom>
          <a:noFill/>
          <a:ln w="12700">
            <a:noFill/>
            <a:miter lim="800000"/>
            <a:headEnd/>
            <a:tailEnd/>
          </a:ln>
        </p:spPr>
        <p:txBody>
          <a:bodyPr wrap="none">
            <a:prstTxWarp prst="textNoShape">
              <a:avLst/>
            </a:prstTxWarp>
            <a:spAutoFit/>
          </a:bodyPr>
          <a:lstStyle/>
          <a:p>
            <a:pPr>
              <a:defRPr/>
            </a:pPr>
            <a:r>
              <a:rPr lang="en-US" sz="1600">
                <a:latin typeface="+mn-lt"/>
              </a:rPr>
              <a:t>1</a:t>
            </a:r>
          </a:p>
        </p:txBody>
      </p:sp>
      <p:sp>
        <p:nvSpPr>
          <p:cNvPr id="58412" name="Line 70"/>
          <p:cNvSpPr>
            <a:spLocks noChangeShapeType="1"/>
          </p:cNvSpPr>
          <p:nvPr/>
        </p:nvSpPr>
        <p:spPr bwMode="auto">
          <a:xfrm>
            <a:off x="2971800" y="5334000"/>
            <a:ext cx="2286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8413" name="Line 71"/>
          <p:cNvSpPr>
            <a:spLocks noChangeShapeType="1"/>
          </p:cNvSpPr>
          <p:nvPr/>
        </p:nvSpPr>
        <p:spPr bwMode="auto">
          <a:xfrm flipV="1">
            <a:off x="3657600" y="2743200"/>
            <a:ext cx="0" cy="106680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sp>
        <p:nvSpPr>
          <p:cNvPr id="58414" name="Line 72"/>
          <p:cNvSpPr>
            <a:spLocks noChangeShapeType="1"/>
          </p:cNvSpPr>
          <p:nvPr/>
        </p:nvSpPr>
        <p:spPr bwMode="auto">
          <a:xfrm>
            <a:off x="2438400" y="4724400"/>
            <a:ext cx="304800" cy="0"/>
          </a:xfrm>
          <a:prstGeom prst="line">
            <a:avLst/>
          </a:prstGeom>
          <a:noFill/>
          <a:ln w="57150">
            <a:solidFill>
              <a:schemeClr val="accent2"/>
            </a:solidFill>
            <a:round/>
            <a:headEnd/>
            <a:tailEnd/>
          </a:ln>
        </p:spPr>
        <p:txBody>
          <a:bodyPr wrap="none" anchor="ctr">
            <a:prstTxWarp prst="textNoShape">
              <a:avLst/>
            </a:prstTxWarp>
          </a:bodyPr>
          <a:lstStyle/>
          <a:p>
            <a:pPr>
              <a:defRPr/>
            </a:pPr>
            <a:endParaRPr lang="en-US">
              <a:latin typeface="+mn-lt"/>
            </a:endParaRPr>
          </a:p>
        </p:txBody>
      </p:sp>
      <p:grpSp>
        <p:nvGrpSpPr>
          <p:cNvPr id="9" name="Group 73"/>
          <p:cNvGrpSpPr>
            <a:grpSpLocks/>
          </p:cNvGrpSpPr>
          <p:nvPr/>
        </p:nvGrpSpPr>
        <p:grpSpPr bwMode="auto">
          <a:xfrm>
            <a:off x="1828800" y="2514600"/>
            <a:ext cx="1619250" cy="1109663"/>
            <a:chOff x="1152" y="1584"/>
            <a:chExt cx="1020" cy="699"/>
          </a:xfrm>
        </p:grpSpPr>
        <p:sp>
          <p:nvSpPr>
            <p:cNvPr id="58419" name="AutoShape 74"/>
            <p:cNvSpPr>
              <a:spLocks noChangeArrowheads="1"/>
            </p:cNvSpPr>
            <p:nvPr/>
          </p:nvSpPr>
          <p:spPr bwMode="auto">
            <a:xfrm>
              <a:off x="1152" y="1584"/>
              <a:ext cx="384" cy="384"/>
            </a:xfrm>
            <a:prstGeom prst="flowChartDelay">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58420" name="Text Box 75"/>
            <p:cNvSpPr txBox="1">
              <a:spLocks noChangeArrowheads="1"/>
            </p:cNvSpPr>
            <p:nvPr/>
          </p:nvSpPr>
          <p:spPr bwMode="auto">
            <a:xfrm>
              <a:off x="1478" y="2031"/>
              <a:ext cx="694" cy="252"/>
            </a:xfrm>
            <a:prstGeom prst="rect">
              <a:avLst/>
            </a:prstGeom>
            <a:solidFill>
              <a:schemeClr val="bg1"/>
            </a:solidFill>
            <a:ln w="12700">
              <a:noFill/>
              <a:miter lim="800000"/>
              <a:headEnd/>
              <a:tailEnd/>
            </a:ln>
          </p:spPr>
          <p:txBody>
            <a:bodyPr wrap="none">
              <a:prstTxWarp prst="textNoShape">
                <a:avLst/>
              </a:prstTxWarp>
              <a:spAutoFit/>
            </a:bodyPr>
            <a:lstStyle/>
            <a:p>
              <a:pPr>
                <a:defRPr/>
              </a:pPr>
              <a:r>
                <a:rPr lang="en-US" sz="2000">
                  <a:latin typeface="+mn-lt"/>
                </a:rPr>
                <a:t>MUX ctrl</a:t>
              </a:r>
            </a:p>
          </p:txBody>
        </p:sp>
      </p:grpSp>
      <p:sp>
        <p:nvSpPr>
          <p:cNvPr id="76" name="Date Placeholder 75"/>
          <p:cNvSpPr>
            <a:spLocks noGrp="1"/>
          </p:cNvSpPr>
          <p:nvPr>
            <p:ph type="dt" sz="quarter" idx="10"/>
          </p:nvPr>
        </p:nvSpPr>
        <p:spPr/>
        <p:txBody>
          <a:bodyPr/>
          <a:lstStyle/>
          <a:p>
            <a:pPr>
              <a:defRPr/>
            </a:pPr>
            <a:fld id="{52309C34-2052-1845-BF51-73AB2FA317F4}" type="datetime1">
              <a:rPr lang="en-US" smtClean="0"/>
              <a:pPr>
                <a:defRPr/>
              </a:pPr>
              <a:t>11/5/13</a:t>
            </a:fld>
            <a:endParaRPr lang="en-US" dirty="0"/>
          </a:p>
        </p:txBody>
      </p:sp>
      <p:sp>
        <p:nvSpPr>
          <p:cNvPr id="77" name="Slide Number Placeholder 76"/>
          <p:cNvSpPr>
            <a:spLocks noGrp="1"/>
          </p:cNvSpPr>
          <p:nvPr>
            <p:ph type="sldNum" sz="quarter" idx="12"/>
          </p:nvPr>
        </p:nvSpPr>
        <p:spPr/>
        <p:txBody>
          <a:bodyPr/>
          <a:lstStyle/>
          <a:p>
            <a:pPr>
              <a:defRPr/>
            </a:pPr>
            <a:fld id="{2CFB1231-B4CF-2C44-8F4F-6E83E511BE79}" type="slidenum">
              <a:rPr lang="en-US" smtClean="0"/>
              <a:pPr>
                <a:defRPr/>
              </a:pPr>
              <a:t>40</a:t>
            </a:fld>
            <a:endParaRPr lang="en-US"/>
          </a:p>
        </p:txBody>
      </p:sp>
      <p:sp>
        <p:nvSpPr>
          <p:cNvPr id="78" name="Footer Placeholder 77"/>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223252015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72662">
                                            <p:txEl>
                                              <p:pRg st="0" end="0"/>
                                            </p:txEl>
                                          </p:spTgt>
                                        </p:tgtEl>
                                        <p:attrNameLst>
                                          <p:attrName>style.visibility</p:attrName>
                                        </p:attrNameLst>
                                      </p:cBhvr>
                                      <p:to>
                                        <p:strVal val="visible"/>
                                      </p:to>
                                    </p:set>
                                    <p:anim calcmode="lin" valueType="num">
                                      <p:cBhvr additive="base">
                                        <p:cTn id="7" dur="500" fill="hold"/>
                                        <p:tgtEl>
                                          <p:spTgt spid="267266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7266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672662">
                                            <p:txEl>
                                              <p:pRg st="1" end="1"/>
                                            </p:txEl>
                                          </p:spTgt>
                                        </p:tgtEl>
                                        <p:attrNameLst>
                                          <p:attrName>style.visibility</p:attrName>
                                        </p:attrNameLst>
                                      </p:cBhvr>
                                      <p:to>
                                        <p:strVal val="visible"/>
                                      </p:to>
                                    </p:set>
                                    <p:anim calcmode="lin" valueType="num">
                                      <p:cBhvr additive="base">
                                        <p:cTn id="11" dur="500" fill="hold"/>
                                        <p:tgtEl>
                                          <p:spTgt spid="2672662">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67266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672662">
                                            <p:txEl>
                                              <p:pRg st="2" end="2"/>
                                            </p:txEl>
                                          </p:spTgt>
                                        </p:tgtEl>
                                        <p:attrNameLst>
                                          <p:attrName>style.visibility</p:attrName>
                                        </p:attrNameLst>
                                      </p:cBhvr>
                                      <p:to>
                                        <p:strVal val="visible"/>
                                      </p:to>
                                    </p:set>
                                    <p:anim calcmode="lin" valueType="num">
                                      <p:cBhvr additive="base">
                                        <p:cTn id="15" dur="500" fill="hold"/>
                                        <p:tgtEl>
                                          <p:spTgt spid="2672662">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67266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2672662">
                                            <p:txEl>
                                              <p:pRg st="3" end="3"/>
                                            </p:txEl>
                                          </p:spTgt>
                                        </p:tgtEl>
                                        <p:attrNameLst>
                                          <p:attrName>style.visibility</p:attrName>
                                        </p:attrNameLst>
                                      </p:cBhvr>
                                      <p:to>
                                        <p:strVal val="visible"/>
                                      </p:to>
                                    </p:set>
                                    <p:anim calcmode="lin" valueType="num">
                                      <p:cBhvr additive="base">
                                        <p:cTn id="21" dur="500" fill="hold"/>
                                        <p:tgtEl>
                                          <p:spTgt spid="2672662">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67266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2672663"/>
                                        </p:tgtEl>
                                        <p:attrNameLst>
                                          <p:attrName>style.visibility</p:attrName>
                                        </p:attrNameLst>
                                      </p:cBhvr>
                                      <p:to>
                                        <p:strVal val="visible"/>
                                      </p:to>
                                    </p:set>
                                    <p:anim calcmode="lin" valueType="num">
                                      <p:cBhvr additive="base">
                                        <p:cTn id="27" dur="500" fill="hold"/>
                                        <p:tgtEl>
                                          <p:spTgt spid="2672663"/>
                                        </p:tgtEl>
                                        <p:attrNameLst>
                                          <p:attrName>ppt_x</p:attrName>
                                        </p:attrNameLst>
                                      </p:cBhvr>
                                      <p:tavLst>
                                        <p:tav tm="0">
                                          <p:val>
                                            <p:strVal val="1+#ppt_w/2"/>
                                          </p:val>
                                        </p:tav>
                                        <p:tav tm="100000">
                                          <p:val>
                                            <p:strVal val="#ppt_x"/>
                                          </p:val>
                                        </p:tav>
                                      </p:tavLst>
                                    </p:anim>
                                    <p:anim calcmode="lin" valueType="num">
                                      <p:cBhvr additive="base">
                                        <p:cTn id="28" dur="500" fill="hold"/>
                                        <p:tgtEl>
                                          <p:spTgt spid="267266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499"/>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ssolv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2"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z="4000" dirty="0" smtClean="0"/>
              <a:t>Summary: </a:t>
            </a:r>
            <a:r>
              <a:rPr lang="en-US" sz="4000" dirty="0" err="1" smtClean="0"/>
              <a:t>Datapath’s</a:t>
            </a:r>
            <a:r>
              <a:rPr lang="en-US" sz="4000" dirty="0" smtClean="0"/>
              <a:t> Control Signals</a:t>
            </a:r>
          </a:p>
        </p:txBody>
      </p:sp>
      <p:sp>
        <p:nvSpPr>
          <p:cNvPr id="79875" name="Rectangle 3"/>
          <p:cNvSpPr>
            <a:spLocks noGrp="1" noChangeArrowheads="1"/>
          </p:cNvSpPr>
          <p:nvPr>
            <p:ph sz="half" idx="1"/>
          </p:nvPr>
        </p:nvSpPr>
        <p:spPr>
          <a:xfrm>
            <a:off x="457200" y="1274763"/>
            <a:ext cx="4038600" cy="1512887"/>
          </a:xfrm>
        </p:spPr>
        <p:txBody>
          <a:bodyPr/>
          <a:lstStyle/>
          <a:p>
            <a:pPr>
              <a:spcBef>
                <a:spcPct val="0"/>
              </a:spcBef>
              <a:tabLst>
                <a:tab pos="1600200" algn="l"/>
              </a:tabLst>
            </a:pPr>
            <a:r>
              <a:rPr lang="en-US" sz="2000"/>
              <a:t>ExtOp:	“zero”, “sign”</a:t>
            </a:r>
          </a:p>
          <a:p>
            <a:pPr>
              <a:spcBef>
                <a:spcPct val="0"/>
              </a:spcBef>
              <a:tabLst>
                <a:tab pos="1600200" algn="l"/>
              </a:tabLst>
            </a:pPr>
            <a:r>
              <a:rPr lang="en-US" sz="2000"/>
              <a:t>ALUsrc:	0 </a:t>
            </a:r>
            <a:r>
              <a:rPr lang="en-US" sz="2000">
                <a:sym typeface="Symbol" charset="2"/>
              </a:rPr>
              <a:t></a:t>
            </a:r>
            <a:r>
              <a:rPr lang="en-US" sz="2000"/>
              <a:t> regB; </a:t>
            </a:r>
            <a:br>
              <a:rPr lang="en-US" sz="2000"/>
            </a:br>
            <a:r>
              <a:rPr lang="en-US" sz="2000"/>
              <a:t>	1 </a:t>
            </a:r>
            <a:r>
              <a:rPr lang="en-US" sz="2000">
                <a:sym typeface="Symbol" charset="2"/>
              </a:rPr>
              <a:t></a:t>
            </a:r>
            <a:r>
              <a:rPr lang="en-US" sz="2000"/>
              <a:t> immed</a:t>
            </a:r>
          </a:p>
          <a:p>
            <a:pPr>
              <a:spcBef>
                <a:spcPct val="0"/>
              </a:spcBef>
              <a:tabLst>
                <a:tab pos="1600200" algn="l"/>
              </a:tabLst>
            </a:pPr>
            <a:r>
              <a:rPr lang="en-US" sz="2000"/>
              <a:t>ALUctr:	“ADD”, “SUB”, “OR”</a:t>
            </a:r>
          </a:p>
        </p:txBody>
      </p:sp>
      <p:sp>
        <p:nvSpPr>
          <p:cNvPr id="105" name="Content Placeholder 104"/>
          <p:cNvSpPr>
            <a:spLocks noGrp="1"/>
          </p:cNvSpPr>
          <p:nvPr>
            <p:ph sz="half" idx="2"/>
          </p:nvPr>
        </p:nvSpPr>
        <p:spPr>
          <a:xfrm>
            <a:off x="4648200" y="1274763"/>
            <a:ext cx="4038600" cy="1528762"/>
          </a:xfrm>
        </p:spPr>
        <p:txBody>
          <a:bodyPr/>
          <a:lstStyle/>
          <a:p>
            <a:pPr marL="203200" indent="-203200">
              <a:lnSpc>
                <a:spcPct val="75000"/>
              </a:lnSpc>
              <a:spcBef>
                <a:spcPct val="30000"/>
              </a:spcBef>
              <a:buFont typeface="Arial"/>
              <a:buChar char="•"/>
              <a:tabLst>
                <a:tab pos="1600200" algn="l"/>
              </a:tabLst>
              <a:defRPr/>
            </a:pPr>
            <a:r>
              <a:rPr lang="en-US" sz="2000" dirty="0" err="1" smtClean="0"/>
              <a:t>MemWr</a:t>
            </a:r>
            <a:r>
              <a:rPr lang="en-US" sz="2000" dirty="0" smtClean="0"/>
              <a:t>:	1 </a:t>
            </a:r>
            <a:r>
              <a:rPr lang="en-US" sz="2000" dirty="0" err="1" smtClean="0">
                <a:sym typeface="Symbol" charset="2"/>
              </a:rPr>
              <a:t></a:t>
            </a:r>
            <a:r>
              <a:rPr lang="en-US" sz="2000" dirty="0" smtClean="0"/>
              <a:t> write memory</a:t>
            </a:r>
          </a:p>
          <a:p>
            <a:pPr marL="203200" indent="-203200">
              <a:lnSpc>
                <a:spcPct val="75000"/>
              </a:lnSpc>
              <a:spcBef>
                <a:spcPct val="30000"/>
              </a:spcBef>
              <a:buFont typeface="Arial"/>
              <a:buChar char="•"/>
              <a:tabLst>
                <a:tab pos="1600200" algn="l"/>
              </a:tabLst>
              <a:defRPr/>
            </a:pPr>
            <a:r>
              <a:rPr lang="en-US" sz="2000" dirty="0" err="1" smtClean="0"/>
              <a:t>MemtoReg</a:t>
            </a:r>
            <a:r>
              <a:rPr lang="en-US" sz="2000" dirty="0" smtClean="0"/>
              <a:t>:   0 </a:t>
            </a:r>
            <a:r>
              <a:rPr lang="en-US" sz="2000" dirty="0" err="1" smtClean="0">
                <a:sym typeface="Symbol" charset="2"/>
              </a:rPr>
              <a:t></a:t>
            </a:r>
            <a:r>
              <a:rPr lang="en-US" sz="2000" dirty="0" smtClean="0"/>
              <a:t> ALU; 1 </a:t>
            </a:r>
            <a:r>
              <a:rPr lang="en-US" sz="2000" dirty="0" err="1" smtClean="0">
                <a:sym typeface="Symbol" charset="2"/>
              </a:rPr>
              <a:t></a:t>
            </a:r>
            <a:r>
              <a:rPr lang="en-US" sz="2000" dirty="0" smtClean="0"/>
              <a:t> </a:t>
            </a:r>
            <a:r>
              <a:rPr lang="en-US" sz="2000" dirty="0" err="1" smtClean="0"/>
              <a:t>Mem</a:t>
            </a:r>
            <a:endParaRPr lang="en-US" sz="2000" dirty="0" smtClean="0"/>
          </a:p>
          <a:p>
            <a:pPr marL="203200" indent="-203200">
              <a:lnSpc>
                <a:spcPct val="75000"/>
              </a:lnSpc>
              <a:spcBef>
                <a:spcPct val="30000"/>
              </a:spcBef>
              <a:buFont typeface="Arial"/>
              <a:buChar char="•"/>
              <a:tabLst>
                <a:tab pos="1600200" algn="l"/>
              </a:tabLst>
              <a:defRPr/>
            </a:pPr>
            <a:r>
              <a:rPr lang="en-US" sz="2000" dirty="0" err="1" smtClean="0"/>
              <a:t>RegDst</a:t>
            </a:r>
            <a:r>
              <a:rPr lang="en-US" sz="2000" dirty="0" smtClean="0"/>
              <a:t>:	0 </a:t>
            </a:r>
            <a:r>
              <a:rPr lang="en-US" sz="2000" dirty="0" err="1" smtClean="0">
                <a:sym typeface="Symbol" charset="2"/>
              </a:rPr>
              <a:t></a:t>
            </a:r>
            <a:r>
              <a:rPr lang="en-US" sz="2000" dirty="0" smtClean="0"/>
              <a:t> “</a:t>
            </a:r>
            <a:r>
              <a:rPr lang="en-US" sz="2000" dirty="0" err="1" smtClean="0"/>
              <a:t>rt</a:t>
            </a:r>
            <a:r>
              <a:rPr lang="en-US" sz="2000" dirty="0" smtClean="0"/>
              <a:t>”; 1 </a:t>
            </a:r>
            <a:r>
              <a:rPr lang="en-US" sz="2000" dirty="0" err="1" smtClean="0">
                <a:sym typeface="Symbol" charset="2"/>
              </a:rPr>
              <a:t></a:t>
            </a:r>
            <a:r>
              <a:rPr lang="en-US" sz="2000" dirty="0" smtClean="0"/>
              <a:t> “rd”</a:t>
            </a:r>
          </a:p>
          <a:p>
            <a:pPr marL="203200" indent="-203200">
              <a:lnSpc>
                <a:spcPct val="75000"/>
              </a:lnSpc>
              <a:spcBef>
                <a:spcPct val="30000"/>
              </a:spcBef>
              <a:buFont typeface="Arial"/>
              <a:buChar char="•"/>
              <a:tabLst>
                <a:tab pos="1600200" algn="l"/>
              </a:tabLst>
              <a:defRPr/>
            </a:pPr>
            <a:r>
              <a:rPr lang="en-US" sz="2000" dirty="0" err="1" smtClean="0"/>
              <a:t>RegWr</a:t>
            </a:r>
            <a:r>
              <a:rPr lang="en-US" sz="2000" dirty="0" smtClean="0"/>
              <a:t>:	1 </a:t>
            </a:r>
            <a:r>
              <a:rPr lang="en-US" sz="2000" dirty="0" err="1" smtClean="0">
                <a:sym typeface="Symbol" charset="2"/>
              </a:rPr>
              <a:t></a:t>
            </a:r>
            <a:r>
              <a:rPr lang="en-US" sz="2000" dirty="0" smtClean="0"/>
              <a:t> write register</a:t>
            </a:r>
          </a:p>
          <a:p>
            <a:pPr>
              <a:defRPr/>
            </a:pPr>
            <a:endParaRPr lang="en-US" dirty="0"/>
          </a:p>
        </p:txBody>
      </p:sp>
      <p:sp>
        <p:nvSpPr>
          <p:cNvPr id="99" name="Date Placeholder 98"/>
          <p:cNvSpPr>
            <a:spLocks noGrp="1"/>
          </p:cNvSpPr>
          <p:nvPr>
            <p:ph type="dt" sz="quarter" idx="10"/>
          </p:nvPr>
        </p:nvSpPr>
        <p:spPr/>
        <p:txBody>
          <a:bodyPr/>
          <a:lstStyle/>
          <a:p>
            <a:pPr>
              <a:defRPr/>
            </a:pPr>
            <a:fld id="{5DB4F88F-A47C-7C43-889F-7925C5B0AD63}" type="datetime1">
              <a:rPr lang="en-US" smtClean="0"/>
              <a:pPr>
                <a:defRPr/>
              </a:pPr>
              <a:t>11/5/13</a:t>
            </a:fld>
            <a:endParaRPr lang="en-US"/>
          </a:p>
        </p:txBody>
      </p:sp>
      <p:sp>
        <p:nvSpPr>
          <p:cNvPr id="101" name="Footer Placeholder 100"/>
          <p:cNvSpPr>
            <a:spLocks noGrp="1"/>
          </p:cNvSpPr>
          <p:nvPr>
            <p:ph type="ftr" sz="quarter" idx="11"/>
          </p:nvPr>
        </p:nvSpPr>
        <p:spPr/>
        <p:txBody>
          <a:bodyPr/>
          <a:lstStyle/>
          <a:p>
            <a:pPr>
              <a:defRPr/>
            </a:pPr>
            <a:r>
              <a:rPr lang="en-US" dirty="0" smtClean="0"/>
              <a:t>Fall 2013 -- Lecture #19</a:t>
            </a:r>
            <a:endParaRPr lang="en-US" dirty="0"/>
          </a:p>
        </p:txBody>
      </p:sp>
      <p:sp>
        <p:nvSpPr>
          <p:cNvPr id="100" name="Slide Number Placeholder 99"/>
          <p:cNvSpPr>
            <a:spLocks noGrp="1"/>
          </p:cNvSpPr>
          <p:nvPr>
            <p:ph type="sldNum" sz="quarter" idx="12"/>
          </p:nvPr>
        </p:nvSpPr>
        <p:spPr/>
        <p:txBody>
          <a:bodyPr/>
          <a:lstStyle/>
          <a:p>
            <a:pPr>
              <a:defRPr/>
            </a:pPr>
            <a:fld id="{1D3D1165-2FB3-A742-8F74-7F4AD994F06B}" type="slidenum">
              <a:rPr lang="en-US" smtClean="0"/>
              <a:pPr>
                <a:defRPr/>
              </a:pPr>
              <a:t>41</a:t>
            </a:fld>
            <a:endParaRPr lang="en-US"/>
          </a:p>
        </p:txBody>
      </p:sp>
      <p:sp>
        <p:nvSpPr>
          <p:cNvPr id="28677" name="Rectangle 5"/>
          <p:cNvSpPr>
            <a:spLocks noChangeArrowheads="1"/>
          </p:cNvSpPr>
          <p:nvPr/>
        </p:nvSpPr>
        <p:spPr bwMode="auto">
          <a:xfrm>
            <a:off x="7067550" y="420846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678" name="Rectangle 6"/>
          <p:cNvSpPr>
            <a:spLocks noChangeArrowheads="1"/>
          </p:cNvSpPr>
          <p:nvPr/>
        </p:nvSpPr>
        <p:spPr bwMode="auto">
          <a:xfrm>
            <a:off x="6303963" y="2595563"/>
            <a:ext cx="1039812" cy="393700"/>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2000" u="sng" dirty="0" err="1">
                <a:latin typeface="+mn-lt"/>
              </a:rPr>
              <a:t>ALUctr</a:t>
            </a:r>
            <a:endParaRPr lang="en-US" sz="2000" u="sng" dirty="0">
              <a:latin typeface="+mn-lt"/>
            </a:endParaRPr>
          </a:p>
        </p:txBody>
      </p:sp>
      <p:sp>
        <p:nvSpPr>
          <p:cNvPr id="28679" name="Rectangle 7"/>
          <p:cNvSpPr>
            <a:spLocks noChangeArrowheads="1"/>
          </p:cNvSpPr>
          <p:nvPr/>
        </p:nvSpPr>
        <p:spPr bwMode="auto">
          <a:xfrm>
            <a:off x="3181350" y="497046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28680" name="Rectangle 8"/>
          <p:cNvSpPr>
            <a:spLocks noChangeArrowheads="1"/>
          </p:cNvSpPr>
          <p:nvPr/>
        </p:nvSpPr>
        <p:spPr bwMode="auto">
          <a:xfrm>
            <a:off x="2636838" y="4065588"/>
            <a:ext cx="722312"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busW</a:t>
            </a:r>
          </a:p>
        </p:txBody>
      </p:sp>
      <p:sp>
        <p:nvSpPr>
          <p:cNvPr id="28681" name="Rectangle 9"/>
          <p:cNvSpPr>
            <a:spLocks noChangeArrowheads="1"/>
          </p:cNvSpPr>
          <p:nvPr/>
        </p:nvSpPr>
        <p:spPr bwMode="auto">
          <a:xfrm>
            <a:off x="2759075" y="3370263"/>
            <a:ext cx="8763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dirty="0" err="1">
                <a:latin typeface="+mn-lt"/>
              </a:rPr>
              <a:t>RegWr</a:t>
            </a:r>
            <a:endParaRPr lang="en-US" sz="2000" u="sng" dirty="0">
              <a:latin typeface="+mn-lt"/>
            </a:endParaRPr>
          </a:p>
        </p:txBody>
      </p:sp>
      <p:sp>
        <p:nvSpPr>
          <p:cNvPr id="28682" name="Line 10"/>
          <p:cNvSpPr>
            <a:spLocks noChangeShapeType="1"/>
          </p:cNvSpPr>
          <p:nvPr/>
        </p:nvSpPr>
        <p:spPr bwMode="auto">
          <a:xfrm flipH="1">
            <a:off x="2946400" y="43846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3" name="Rectangle 11"/>
          <p:cNvSpPr>
            <a:spLocks noChangeArrowheads="1"/>
          </p:cNvSpPr>
          <p:nvPr/>
        </p:nvSpPr>
        <p:spPr bwMode="auto">
          <a:xfrm>
            <a:off x="2798763" y="44846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684" name="Line 12"/>
          <p:cNvSpPr>
            <a:spLocks noChangeShapeType="1"/>
          </p:cNvSpPr>
          <p:nvPr/>
        </p:nvSpPr>
        <p:spPr bwMode="auto">
          <a:xfrm flipH="1">
            <a:off x="5772150" y="4208463"/>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5" name="Rectangle 13"/>
          <p:cNvSpPr>
            <a:spLocks noChangeArrowheads="1"/>
          </p:cNvSpPr>
          <p:nvPr/>
        </p:nvSpPr>
        <p:spPr bwMode="auto">
          <a:xfrm>
            <a:off x="5619750" y="390366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686" name="Rectangle 14"/>
          <p:cNvSpPr>
            <a:spLocks noChangeArrowheads="1"/>
          </p:cNvSpPr>
          <p:nvPr/>
        </p:nvSpPr>
        <p:spPr bwMode="auto">
          <a:xfrm>
            <a:off x="4826000" y="3903663"/>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busA</a:t>
            </a:r>
          </a:p>
        </p:txBody>
      </p:sp>
      <p:sp>
        <p:nvSpPr>
          <p:cNvPr id="28687" name="Line 15"/>
          <p:cNvSpPr>
            <a:spLocks noChangeShapeType="1"/>
          </p:cNvSpPr>
          <p:nvPr/>
        </p:nvSpPr>
        <p:spPr bwMode="auto">
          <a:xfrm flipV="1">
            <a:off x="5086350" y="47418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88" name="Rectangle 16"/>
          <p:cNvSpPr>
            <a:spLocks noChangeArrowheads="1"/>
          </p:cNvSpPr>
          <p:nvPr/>
        </p:nvSpPr>
        <p:spPr bwMode="auto">
          <a:xfrm>
            <a:off x="4930775" y="48656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689" name="Rectangle 17"/>
          <p:cNvSpPr>
            <a:spLocks noChangeArrowheads="1"/>
          </p:cNvSpPr>
          <p:nvPr/>
        </p:nvSpPr>
        <p:spPr bwMode="auto">
          <a:xfrm>
            <a:off x="4857750" y="4375150"/>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dirty="0" err="1">
                <a:latin typeface="+mn-lt"/>
              </a:rPr>
              <a:t>busB</a:t>
            </a:r>
            <a:endParaRPr lang="en-US" sz="2000" dirty="0">
              <a:latin typeface="+mn-lt"/>
            </a:endParaRPr>
          </a:p>
        </p:txBody>
      </p:sp>
      <p:sp>
        <p:nvSpPr>
          <p:cNvPr id="28690" name="Line 18"/>
          <p:cNvSpPr>
            <a:spLocks noChangeShapeType="1"/>
          </p:cNvSpPr>
          <p:nvPr/>
        </p:nvSpPr>
        <p:spPr bwMode="auto">
          <a:xfrm flipV="1">
            <a:off x="4476750" y="37480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1" name="Line 19"/>
          <p:cNvSpPr>
            <a:spLocks noChangeShapeType="1"/>
          </p:cNvSpPr>
          <p:nvPr/>
        </p:nvSpPr>
        <p:spPr bwMode="auto">
          <a:xfrm flipV="1">
            <a:off x="3727450" y="37480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2" name="Rectangle 20"/>
          <p:cNvSpPr>
            <a:spLocks noChangeArrowheads="1"/>
          </p:cNvSpPr>
          <p:nvPr/>
        </p:nvSpPr>
        <p:spPr bwMode="auto">
          <a:xfrm>
            <a:off x="3584575" y="359886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693" name="Line 21"/>
          <p:cNvSpPr>
            <a:spLocks noChangeShapeType="1"/>
          </p:cNvSpPr>
          <p:nvPr/>
        </p:nvSpPr>
        <p:spPr bwMode="auto">
          <a:xfrm flipV="1">
            <a:off x="4108450" y="3748088"/>
            <a:ext cx="139700" cy="1555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694" name="Rectangle 22"/>
          <p:cNvSpPr>
            <a:spLocks noChangeArrowheads="1"/>
          </p:cNvSpPr>
          <p:nvPr/>
        </p:nvSpPr>
        <p:spPr bwMode="auto">
          <a:xfrm>
            <a:off x="3943350" y="359886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695" name="Rectangle 23"/>
          <p:cNvSpPr>
            <a:spLocks noChangeArrowheads="1"/>
          </p:cNvSpPr>
          <p:nvPr/>
        </p:nvSpPr>
        <p:spPr bwMode="auto">
          <a:xfrm>
            <a:off x="3522663" y="3975100"/>
            <a:ext cx="439737"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Rw</a:t>
            </a:r>
          </a:p>
        </p:txBody>
      </p:sp>
      <p:sp>
        <p:nvSpPr>
          <p:cNvPr id="28696" name="Rectangle 24"/>
          <p:cNvSpPr>
            <a:spLocks noChangeArrowheads="1"/>
          </p:cNvSpPr>
          <p:nvPr/>
        </p:nvSpPr>
        <p:spPr bwMode="auto">
          <a:xfrm>
            <a:off x="3979863" y="3975100"/>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Ra</a:t>
            </a:r>
          </a:p>
        </p:txBody>
      </p:sp>
      <p:sp>
        <p:nvSpPr>
          <p:cNvPr id="28697" name="Rectangle 25"/>
          <p:cNvSpPr>
            <a:spLocks noChangeArrowheads="1"/>
          </p:cNvSpPr>
          <p:nvPr/>
        </p:nvSpPr>
        <p:spPr bwMode="auto">
          <a:xfrm>
            <a:off x="4360863" y="3975100"/>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Rb</a:t>
            </a:r>
          </a:p>
        </p:txBody>
      </p:sp>
      <p:sp>
        <p:nvSpPr>
          <p:cNvPr id="28698" name="Rectangle 26"/>
          <p:cNvSpPr>
            <a:spLocks noChangeArrowheads="1"/>
          </p:cNvSpPr>
          <p:nvPr/>
        </p:nvSpPr>
        <p:spPr bwMode="auto">
          <a:xfrm>
            <a:off x="3522663" y="4360863"/>
            <a:ext cx="952500"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b="1">
                <a:latin typeface="+mn-lt"/>
              </a:rPr>
              <a:t>RegFile</a:t>
            </a:r>
          </a:p>
        </p:txBody>
      </p:sp>
      <p:sp>
        <p:nvSpPr>
          <p:cNvPr id="28699" name="Rectangle 27"/>
          <p:cNvSpPr>
            <a:spLocks noChangeArrowheads="1"/>
          </p:cNvSpPr>
          <p:nvPr/>
        </p:nvSpPr>
        <p:spPr bwMode="auto">
          <a:xfrm>
            <a:off x="3943350" y="3370263"/>
            <a:ext cx="401638"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a:latin typeface="+mn-lt"/>
              </a:rPr>
              <a:t>Rs</a:t>
            </a:r>
          </a:p>
        </p:txBody>
      </p:sp>
      <p:sp>
        <p:nvSpPr>
          <p:cNvPr id="28700" name="Rectangle 28"/>
          <p:cNvSpPr>
            <a:spLocks noChangeArrowheads="1"/>
          </p:cNvSpPr>
          <p:nvPr/>
        </p:nvSpPr>
        <p:spPr bwMode="auto">
          <a:xfrm>
            <a:off x="3744913" y="26082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err="1">
                <a:latin typeface="+mn-lt"/>
              </a:rPr>
              <a:t>Rt</a:t>
            </a:r>
            <a:endParaRPr lang="en-US" dirty="0">
              <a:latin typeface="+mn-lt"/>
            </a:endParaRPr>
          </a:p>
        </p:txBody>
      </p:sp>
      <p:sp>
        <p:nvSpPr>
          <p:cNvPr id="28701" name="Rectangle 29"/>
          <p:cNvSpPr>
            <a:spLocks noChangeArrowheads="1"/>
          </p:cNvSpPr>
          <p:nvPr/>
        </p:nvSpPr>
        <p:spPr bwMode="auto">
          <a:xfrm>
            <a:off x="4324350" y="3370263"/>
            <a:ext cx="396875" cy="363537"/>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a:latin typeface="+mn-lt"/>
              </a:rPr>
              <a:t>Rt</a:t>
            </a:r>
          </a:p>
        </p:txBody>
      </p:sp>
      <p:sp>
        <p:nvSpPr>
          <p:cNvPr id="28702" name="Rectangle 30"/>
          <p:cNvSpPr>
            <a:spLocks noChangeArrowheads="1"/>
          </p:cNvSpPr>
          <p:nvPr/>
        </p:nvSpPr>
        <p:spPr bwMode="auto">
          <a:xfrm>
            <a:off x="3313113" y="2608263"/>
            <a:ext cx="428625" cy="3667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dirty="0">
                <a:latin typeface="+mn-lt"/>
              </a:rPr>
              <a:t>Rd</a:t>
            </a:r>
          </a:p>
        </p:txBody>
      </p:sp>
      <p:sp>
        <p:nvSpPr>
          <p:cNvPr id="28703" name="Rectangle 31"/>
          <p:cNvSpPr>
            <a:spLocks noChangeArrowheads="1"/>
          </p:cNvSpPr>
          <p:nvPr/>
        </p:nvSpPr>
        <p:spPr bwMode="auto">
          <a:xfrm>
            <a:off x="2389188" y="2608263"/>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dirty="0" err="1">
                <a:latin typeface="+mn-lt"/>
              </a:rPr>
              <a:t>RegDst</a:t>
            </a:r>
            <a:endParaRPr lang="en-US" sz="2000" u="sng" dirty="0">
              <a:latin typeface="+mn-lt"/>
            </a:endParaRPr>
          </a:p>
        </p:txBody>
      </p:sp>
      <p:sp>
        <p:nvSpPr>
          <p:cNvPr id="28704" name="Rectangle 32"/>
          <p:cNvSpPr>
            <a:spLocks noChangeArrowheads="1"/>
          </p:cNvSpPr>
          <p:nvPr/>
        </p:nvSpPr>
        <p:spPr bwMode="auto">
          <a:xfrm>
            <a:off x="4654550" y="5148263"/>
            <a:ext cx="355600" cy="1041400"/>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28705" name="Rectangle 33"/>
          <p:cNvSpPr>
            <a:spLocks noChangeArrowheads="1"/>
          </p:cNvSpPr>
          <p:nvPr/>
        </p:nvSpPr>
        <p:spPr bwMode="auto">
          <a:xfrm rot="5400000">
            <a:off x="4307681" y="5482432"/>
            <a:ext cx="1082675" cy="3635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b="1">
                <a:latin typeface="+mn-lt"/>
              </a:rPr>
              <a:t>Extender</a:t>
            </a:r>
            <a:endParaRPr lang="en-US" sz="2000" b="1">
              <a:latin typeface="+mn-lt"/>
            </a:endParaRPr>
          </a:p>
        </p:txBody>
      </p:sp>
      <p:sp>
        <p:nvSpPr>
          <p:cNvPr id="28706" name="Rectangle 34"/>
          <p:cNvSpPr>
            <a:spLocks noChangeArrowheads="1"/>
          </p:cNvSpPr>
          <p:nvPr/>
        </p:nvSpPr>
        <p:spPr bwMode="auto">
          <a:xfrm>
            <a:off x="5162550" y="57038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07" name="Line 35"/>
          <p:cNvSpPr>
            <a:spLocks noChangeShapeType="1"/>
          </p:cNvSpPr>
          <p:nvPr/>
        </p:nvSpPr>
        <p:spPr bwMode="auto">
          <a:xfrm flipH="1">
            <a:off x="5314950" y="5602288"/>
            <a:ext cx="88900" cy="130175"/>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8" name="Line 36"/>
          <p:cNvSpPr>
            <a:spLocks noChangeShapeType="1"/>
          </p:cNvSpPr>
          <p:nvPr/>
        </p:nvSpPr>
        <p:spPr bwMode="auto">
          <a:xfrm flipH="1">
            <a:off x="4235450" y="5603875"/>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09" name="Rectangle 37"/>
          <p:cNvSpPr>
            <a:spLocks noChangeArrowheads="1"/>
          </p:cNvSpPr>
          <p:nvPr/>
        </p:nvSpPr>
        <p:spPr bwMode="auto">
          <a:xfrm>
            <a:off x="4019550" y="5703888"/>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28710" name="Rectangle 38"/>
          <p:cNvSpPr>
            <a:spLocks noChangeArrowheads="1"/>
          </p:cNvSpPr>
          <p:nvPr/>
        </p:nvSpPr>
        <p:spPr bwMode="auto">
          <a:xfrm>
            <a:off x="3105150" y="5427663"/>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imm16</a:t>
            </a:r>
          </a:p>
        </p:txBody>
      </p:sp>
      <p:sp>
        <p:nvSpPr>
          <p:cNvPr id="28711" name="Rectangle 39"/>
          <p:cNvSpPr>
            <a:spLocks noChangeArrowheads="1"/>
          </p:cNvSpPr>
          <p:nvPr/>
        </p:nvSpPr>
        <p:spPr bwMode="auto">
          <a:xfrm>
            <a:off x="5391150" y="6037263"/>
            <a:ext cx="9112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ALUSrc</a:t>
            </a:r>
          </a:p>
        </p:txBody>
      </p:sp>
      <p:sp>
        <p:nvSpPr>
          <p:cNvPr id="28712" name="Rectangle 40"/>
          <p:cNvSpPr>
            <a:spLocks noChangeArrowheads="1"/>
          </p:cNvSpPr>
          <p:nvPr/>
        </p:nvSpPr>
        <p:spPr bwMode="auto">
          <a:xfrm>
            <a:off x="3714750" y="6113463"/>
            <a:ext cx="811213"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ExtOp</a:t>
            </a:r>
          </a:p>
        </p:txBody>
      </p:sp>
      <p:sp>
        <p:nvSpPr>
          <p:cNvPr id="28713" name="Line 41"/>
          <p:cNvSpPr>
            <a:spLocks noChangeShapeType="1"/>
          </p:cNvSpPr>
          <p:nvPr/>
        </p:nvSpPr>
        <p:spPr bwMode="auto">
          <a:xfrm flipV="1">
            <a:off x="8743950" y="2989263"/>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28714" name="Rectangle 42"/>
          <p:cNvSpPr>
            <a:spLocks noChangeArrowheads="1"/>
          </p:cNvSpPr>
          <p:nvPr/>
        </p:nvSpPr>
        <p:spPr bwMode="auto">
          <a:xfrm>
            <a:off x="7767638" y="2595563"/>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a:latin typeface="+mn-lt"/>
              </a:rPr>
              <a:t>MemtoReg</a:t>
            </a:r>
          </a:p>
        </p:txBody>
      </p:sp>
      <p:sp>
        <p:nvSpPr>
          <p:cNvPr id="28715" name="Rectangle 43"/>
          <p:cNvSpPr>
            <a:spLocks noChangeArrowheads="1"/>
          </p:cNvSpPr>
          <p:nvPr/>
        </p:nvSpPr>
        <p:spPr bwMode="auto">
          <a:xfrm>
            <a:off x="6424613" y="5961063"/>
            <a:ext cx="466725" cy="3968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clk</a:t>
            </a:r>
          </a:p>
        </p:txBody>
      </p:sp>
      <p:sp>
        <p:nvSpPr>
          <p:cNvPr id="28716" name="Rectangle 44"/>
          <p:cNvSpPr>
            <a:spLocks noChangeArrowheads="1"/>
          </p:cNvSpPr>
          <p:nvPr/>
        </p:nvSpPr>
        <p:spPr bwMode="auto">
          <a:xfrm>
            <a:off x="6153150" y="5427663"/>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a:latin typeface="+mn-lt"/>
              </a:rPr>
              <a:t>Data In</a:t>
            </a:r>
          </a:p>
        </p:txBody>
      </p:sp>
      <p:sp>
        <p:nvSpPr>
          <p:cNvPr id="28717" name="Line 45"/>
          <p:cNvSpPr>
            <a:spLocks noChangeShapeType="1"/>
          </p:cNvSpPr>
          <p:nvPr/>
        </p:nvSpPr>
        <p:spPr bwMode="auto">
          <a:xfrm flipH="1">
            <a:off x="6732588" y="5346700"/>
            <a:ext cx="88900" cy="128588"/>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18" name="Rectangle 46"/>
          <p:cNvSpPr>
            <a:spLocks noChangeArrowheads="1"/>
          </p:cNvSpPr>
          <p:nvPr/>
        </p:nvSpPr>
        <p:spPr bwMode="auto">
          <a:xfrm>
            <a:off x="6762750" y="5122863"/>
            <a:ext cx="3905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32</a:t>
            </a:r>
          </a:p>
        </p:txBody>
      </p:sp>
      <p:sp>
        <p:nvSpPr>
          <p:cNvPr id="28719" name="Line 47"/>
          <p:cNvSpPr>
            <a:spLocks noChangeShapeType="1"/>
          </p:cNvSpPr>
          <p:nvPr/>
        </p:nvSpPr>
        <p:spPr bwMode="auto">
          <a:xfrm flipV="1">
            <a:off x="7435850" y="3370263"/>
            <a:ext cx="12700" cy="1846262"/>
          </a:xfrm>
          <a:prstGeom prst="line">
            <a:avLst/>
          </a:prstGeom>
          <a:noFill/>
          <a:ln w="19050">
            <a:solidFill>
              <a:schemeClr val="tx1"/>
            </a:solidFill>
            <a:round/>
            <a:headEnd type="triangle" w="med" len="med"/>
            <a:tailEnd/>
          </a:ln>
        </p:spPr>
        <p:txBody>
          <a:bodyPr wrap="none" anchor="ctr">
            <a:prstTxWarp prst="textNoShape">
              <a:avLst/>
            </a:prstTxWarp>
          </a:bodyPr>
          <a:lstStyle/>
          <a:p>
            <a:pPr>
              <a:defRPr/>
            </a:pPr>
            <a:endParaRPr lang="en-US">
              <a:latin typeface="+mn-lt"/>
            </a:endParaRPr>
          </a:p>
        </p:txBody>
      </p:sp>
      <p:sp>
        <p:nvSpPr>
          <p:cNvPr id="28720" name="Rectangle 48"/>
          <p:cNvSpPr>
            <a:spLocks noChangeArrowheads="1"/>
          </p:cNvSpPr>
          <p:nvPr/>
        </p:nvSpPr>
        <p:spPr bwMode="auto">
          <a:xfrm>
            <a:off x="6991350" y="2959100"/>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000" u="sng" dirty="0" err="1">
                <a:latin typeface="+mn-lt"/>
              </a:rPr>
              <a:t>MemWr</a:t>
            </a:r>
            <a:endParaRPr lang="en-US" sz="2000" u="sng" dirty="0">
              <a:latin typeface="+mn-lt"/>
            </a:endParaRPr>
          </a:p>
        </p:txBody>
      </p:sp>
      <p:grpSp>
        <p:nvGrpSpPr>
          <p:cNvPr id="2" name="Group 49"/>
          <p:cNvGrpSpPr>
            <a:grpSpLocks/>
          </p:cNvGrpSpPr>
          <p:nvPr/>
        </p:nvGrpSpPr>
        <p:grpSpPr bwMode="auto">
          <a:xfrm>
            <a:off x="3333750" y="3036888"/>
            <a:ext cx="838200" cy="336550"/>
            <a:chOff x="2640" y="1422"/>
            <a:chExt cx="528" cy="212"/>
          </a:xfrm>
        </p:grpSpPr>
        <p:sp>
          <p:nvSpPr>
            <p:cNvPr id="28771" name="Rectangle 50"/>
            <p:cNvSpPr>
              <a:spLocks noChangeArrowheads="1"/>
            </p:cNvSpPr>
            <p:nvPr/>
          </p:nvSpPr>
          <p:spPr bwMode="auto">
            <a:xfrm>
              <a:off x="292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28772" name="Rectangle 51"/>
            <p:cNvSpPr>
              <a:spLocks noChangeArrowheads="1"/>
            </p:cNvSpPr>
            <p:nvPr/>
          </p:nvSpPr>
          <p:spPr bwMode="auto">
            <a:xfrm>
              <a:off x="2688" y="1422"/>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28773" name="Freeform 52"/>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28722" name="Rectangle 53"/>
          <p:cNvSpPr>
            <a:spLocks noChangeArrowheads="1"/>
          </p:cNvSpPr>
          <p:nvPr/>
        </p:nvSpPr>
        <p:spPr bwMode="auto">
          <a:xfrm>
            <a:off x="3333750" y="3979863"/>
            <a:ext cx="1447800" cy="990600"/>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3" name="Group 54"/>
          <p:cNvGrpSpPr>
            <a:grpSpLocks/>
          </p:cNvGrpSpPr>
          <p:nvPr/>
        </p:nvGrpSpPr>
        <p:grpSpPr bwMode="auto">
          <a:xfrm>
            <a:off x="5641975" y="4589463"/>
            <a:ext cx="358775" cy="1219200"/>
            <a:chOff x="3518" y="2640"/>
            <a:chExt cx="226" cy="768"/>
          </a:xfrm>
        </p:grpSpPr>
        <p:sp>
          <p:nvSpPr>
            <p:cNvPr id="28768" name="Rectangle 55"/>
            <p:cNvSpPr>
              <a:spLocks noChangeArrowheads="1"/>
            </p:cNvSpPr>
            <p:nvPr/>
          </p:nvSpPr>
          <p:spPr bwMode="auto">
            <a:xfrm>
              <a:off x="3518" y="2696"/>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28769" name="Rectangle 56"/>
            <p:cNvSpPr>
              <a:spLocks noChangeArrowheads="1"/>
            </p:cNvSpPr>
            <p:nvPr/>
          </p:nvSpPr>
          <p:spPr bwMode="auto">
            <a:xfrm>
              <a:off x="3518" y="3187"/>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28770" name="Freeform 57"/>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grpSp>
        <p:nvGrpSpPr>
          <p:cNvPr id="4" name="Group 58"/>
          <p:cNvGrpSpPr>
            <a:grpSpLocks/>
          </p:cNvGrpSpPr>
          <p:nvPr/>
        </p:nvGrpSpPr>
        <p:grpSpPr bwMode="auto">
          <a:xfrm>
            <a:off x="6505575" y="3979863"/>
            <a:ext cx="485775" cy="1143000"/>
            <a:chOff x="4009" y="2304"/>
            <a:chExt cx="306" cy="720"/>
          </a:xfrm>
        </p:grpSpPr>
        <p:sp>
          <p:nvSpPr>
            <p:cNvPr id="28765" name="Rectangle 59"/>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endParaRPr lang="en-US" sz="1600" b="1">
                <a:latin typeface="+mn-lt"/>
              </a:endParaRPr>
            </a:p>
          </p:txBody>
        </p:sp>
        <p:sp>
          <p:nvSpPr>
            <p:cNvPr id="28766" name="Rectangle 60"/>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a:t>
              </a:r>
            </a:p>
          </p:txBody>
        </p:sp>
        <p:sp>
          <p:nvSpPr>
            <p:cNvPr id="28767" name="Freeform 61"/>
            <p:cNvSpPr>
              <a:spLocks/>
            </p:cNvSpPr>
            <p:nvPr/>
          </p:nvSpPr>
          <p:spPr bwMode="auto">
            <a:xfrm>
              <a:off x="4032" y="2304"/>
              <a:ext cx="283" cy="720"/>
            </a:xfrm>
            <a:custGeom>
              <a:avLst/>
              <a:gdLst>
                <a:gd name="T0" fmla="*/ 0 w 240"/>
                <a:gd name="T1" fmla="*/ 0 h 672"/>
                <a:gd name="T2" fmla="*/ 0 w 240"/>
                <a:gd name="T3" fmla="*/ 355 h 672"/>
                <a:gd name="T4" fmla="*/ 79 w 240"/>
                <a:gd name="T5" fmla="*/ 414 h 672"/>
                <a:gd name="T6" fmla="*/ 0 w 240"/>
                <a:gd name="T7" fmla="*/ 471 h 672"/>
                <a:gd name="T8" fmla="*/ 0 w 240"/>
                <a:gd name="T9" fmla="*/ 826 h 672"/>
                <a:gd name="T10" fmla="*/ 394 w 240"/>
                <a:gd name="T11" fmla="*/ 590 h 672"/>
                <a:gd name="T12" fmla="*/ 394 w 240"/>
                <a:gd name="T13" fmla="*/ 23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grpSp>
      <p:sp>
        <p:nvSpPr>
          <p:cNvPr id="28725" name="Rectangle 62"/>
          <p:cNvSpPr>
            <a:spLocks noChangeArrowheads="1"/>
          </p:cNvSpPr>
          <p:nvPr/>
        </p:nvSpPr>
        <p:spPr bwMode="auto">
          <a:xfrm>
            <a:off x="8537575" y="44846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28726" name="Rectangle 63"/>
          <p:cNvSpPr>
            <a:spLocks noChangeArrowheads="1"/>
          </p:cNvSpPr>
          <p:nvPr/>
        </p:nvSpPr>
        <p:spPr bwMode="auto">
          <a:xfrm>
            <a:off x="8537575" y="5475288"/>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28727" name="Freeform 64"/>
          <p:cNvSpPr>
            <a:spLocks/>
          </p:cNvSpPr>
          <p:nvPr/>
        </p:nvSpPr>
        <p:spPr bwMode="auto">
          <a:xfrm>
            <a:off x="8591550" y="4360863"/>
            <a:ext cx="304800" cy="1600200"/>
          </a:xfrm>
          <a:custGeom>
            <a:avLst/>
            <a:gdLst>
              <a:gd name="T0" fmla="*/ 0 w 192"/>
              <a:gd name="T1" fmla="*/ 0 h 1008"/>
              <a:gd name="T2" fmla="*/ 0 w 192"/>
              <a:gd name="T3" fmla="*/ 2147483647 h 1008"/>
              <a:gd name="T4" fmla="*/ 2147483647 w 192"/>
              <a:gd name="T5" fmla="*/ 2147483647 h 1008"/>
              <a:gd name="T6" fmla="*/ 2147483647 w 192"/>
              <a:gd name="T7" fmla="*/ 2147483647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28" name="Rectangle 65"/>
          <p:cNvSpPr>
            <a:spLocks noChangeArrowheads="1"/>
          </p:cNvSpPr>
          <p:nvPr/>
        </p:nvSpPr>
        <p:spPr bwMode="auto">
          <a:xfrm>
            <a:off x="7134225" y="5222875"/>
            <a:ext cx="1127125" cy="1128713"/>
          </a:xfrm>
          <a:prstGeom prst="rect">
            <a:avLst/>
          </a:prstGeom>
          <a:noFill/>
          <a:ln w="28575">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28729" name="Rectangle 66"/>
          <p:cNvSpPr>
            <a:spLocks noChangeArrowheads="1"/>
          </p:cNvSpPr>
          <p:nvPr/>
        </p:nvSpPr>
        <p:spPr bwMode="auto">
          <a:xfrm>
            <a:off x="7115175" y="5170488"/>
            <a:ext cx="639763"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WrEn</a:t>
            </a:r>
          </a:p>
        </p:txBody>
      </p:sp>
      <p:sp>
        <p:nvSpPr>
          <p:cNvPr id="28730" name="Rectangle 67"/>
          <p:cNvSpPr>
            <a:spLocks noChangeArrowheads="1"/>
          </p:cNvSpPr>
          <p:nvPr/>
        </p:nvSpPr>
        <p:spPr bwMode="auto">
          <a:xfrm>
            <a:off x="7726363" y="5170488"/>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Adr</a:t>
            </a:r>
          </a:p>
        </p:txBody>
      </p:sp>
      <p:sp>
        <p:nvSpPr>
          <p:cNvPr id="28731" name="Rectangle 68"/>
          <p:cNvSpPr>
            <a:spLocks noChangeArrowheads="1"/>
          </p:cNvSpPr>
          <p:nvPr/>
        </p:nvSpPr>
        <p:spPr bwMode="auto">
          <a:xfrm>
            <a:off x="7151688" y="5578475"/>
            <a:ext cx="1096962" cy="592138"/>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defRPr/>
            </a:pPr>
            <a:r>
              <a:rPr lang="en-US" sz="2000" b="1" dirty="0">
                <a:latin typeface="+mn-lt"/>
              </a:rPr>
              <a:t>Data</a:t>
            </a:r>
          </a:p>
          <a:p>
            <a:pPr algn="ctr">
              <a:lnSpc>
                <a:spcPct val="80000"/>
              </a:lnSpc>
              <a:defRPr/>
            </a:pPr>
            <a:r>
              <a:rPr lang="en-US" sz="2000" b="1" dirty="0">
                <a:latin typeface="+mn-lt"/>
              </a:rPr>
              <a:t>Memory</a:t>
            </a:r>
          </a:p>
        </p:txBody>
      </p:sp>
      <p:sp>
        <p:nvSpPr>
          <p:cNvPr id="28732" name="Line 69"/>
          <p:cNvSpPr>
            <a:spLocks noChangeShapeType="1"/>
          </p:cNvSpPr>
          <p:nvPr/>
        </p:nvSpPr>
        <p:spPr bwMode="auto">
          <a:xfrm>
            <a:off x="7143750" y="6113463"/>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3" name="Line 70"/>
          <p:cNvSpPr>
            <a:spLocks noChangeShapeType="1"/>
          </p:cNvSpPr>
          <p:nvPr/>
        </p:nvSpPr>
        <p:spPr bwMode="auto">
          <a:xfrm flipH="1">
            <a:off x="7143750" y="6189663"/>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4" name="Line 71"/>
          <p:cNvSpPr>
            <a:spLocks noChangeShapeType="1"/>
          </p:cNvSpPr>
          <p:nvPr/>
        </p:nvSpPr>
        <p:spPr bwMode="auto">
          <a:xfrm>
            <a:off x="3562350" y="291306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5" name="Line 72"/>
          <p:cNvSpPr>
            <a:spLocks noChangeShapeType="1"/>
          </p:cNvSpPr>
          <p:nvPr/>
        </p:nvSpPr>
        <p:spPr bwMode="auto">
          <a:xfrm>
            <a:off x="3943350" y="2913063"/>
            <a:ext cx="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6" name="Freeform 73"/>
          <p:cNvSpPr>
            <a:spLocks/>
          </p:cNvSpPr>
          <p:nvPr/>
        </p:nvSpPr>
        <p:spPr bwMode="auto">
          <a:xfrm>
            <a:off x="3028950" y="2989263"/>
            <a:ext cx="304800" cy="228600"/>
          </a:xfrm>
          <a:custGeom>
            <a:avLst/>
            <a:gdLst>
              <a:gd name="T0" fmla="*/ 0 w 192"/>
              <a:gd name="T1" fmla="*/ 0 h 336"/>
              <a:gd name="T2" fmla="*/ 0 w 192"/>
              <a:gd name="T3" fmla="*/ 2147483647 h 336"/>
              <a:gd name="T4" fmla="*/ 2147483647 w 192"/>
              <a:gd name="T5" fmla="*/ 2147483647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37" name="Line 74"/>
          <p:cNvSpPr>
            <a:spLocks noChangeShapeType="1"/>
          </p:cNvSpPr>
          <p:nvPr/>
        </p:nvSpPr>
        <p:spPr bwMode="auto">
          <a:xfrm>
            <a:off x="3486150" y="37512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8" name="Line 75"/>
          <p:cNvSpPr>
            <a:spLocks noChangeShapeType="1"/>
          </p:cNvSpPr>
          <p:nvPr/>
        </p:nvSpPr>
        <p:spPr bwMode="auto">
          <a:xfrm>
            <a:off x="3790950" y="3370263"/>
            <a:ext cx="0" cy="609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39" name="Line 76"/>
          <p:cNvSpPr>
            <a:spLocks noChangeShapeType="1"/>
          </p:cNvSpPr>
          <p:nvPr/>
        </p:nvSpPr>
        <p:spPr bwMode="auto">
          <a:xfrm>
            <a:off x="4171950" y="36750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40" name="Line 77"/>
          <p:cNvSpPr>
            <a:spLocks noChangeShapeType="1"/>
          </p:cNvSpPr>
          <p:nvPr/>
        </p:nvSpPr>
        <p:spPr bwMode="auto">
          <a:xfrm>
            <a:off x="4552950" y="3675063"/>
            <a:ext cx="0" cy="3048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41" name="Rectangle 78"/>
          <p:cNvSpPr>
            <a:spLocks noChangeArrowheads="1"/>
          </p:cNvSpPr>
          <p:nvPr/>
        </p:nvSpPr>
        <p:spPr bwMode="auto">
          <a:xfrm>
            <a:off x="4346575" y="3598863"/>
            <a:ext cx="287338"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5</a:t>
            </a:r>
          </a:p>
        </p:txBody>
      </p:sp>
      <p:sp>
        <p:nvSpPr>
          <p:cNvPr id="28742" name="Line 79"/>
          <p:cNvSpPr>
            <a:spLocks noChangeShapeType="1"/>
          </p:cNvSpPr>
          <p:nvPr/>
        </p:nvSpPr>
        <p:spPr bwMode="auto">
          <a:xfrm>
            <a:off x="4781550" y="4284663"/>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3" name="Line 80"/>
          <p:cNvSpPr>
            <a:spLocks noChangeShapeType="1"/>
          </p:cNvSpPr>
          <p:nvPr/>
        </p:nvSpPr>
        <p:spPr bwMode="auto">
          <a:xfrm>
            <a:off x="6838950" y="2951163"/>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4" name="Line 81"/>
          <p:cNvSpPr>
            <a:spLocks noChangeShapeType="1"/>
          </p:cNvSpPr>
          <p:nvPr/>
        </p:nvSpPr>
        <p:spPr bwMode="auto">
          <a:xfrm>
            <a:off x="4781550" y="4818063"/>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5" name="Line 82"/>
          <p:cNvSpPr>
            <a:spLocks noChangeShapeType="1"/>
          </p:cNvSpPr>
          <p:nvPr/>
        </p:nvSpPr>
        <p:spPr bwMode="auto">
          <a:xfrm>
            <a:off x="6000750" y="4970463"/>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6" name="Line 83"/>
          <p:cNvSpPr>
            <a:spLocks noChangeShapeType="1"/>
          </p:cNvSpPr>
          <p:nvPr/>
        </p:nvSpPr>
        <p:spPr bwMode="auto">
          <a:xfrm>
            <a:off x="5010150" y="565626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7" name="Line 84"/>
          <p:cNvSpPr>
            <a:spLocks noChangeShapeType="1"/>
          </p:cNvSpPr>
          <p:nvPr/>
        </p:nvSpPr>
        <p:spPr bwMode="auto">
          <a:xfrm>
            <a:off x="3943350" y="5656263"/>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48" name="Line 85"/>
          <p:cNvSpPr>
            <a:spLocks noChangeShapeType="1"/>
          </p:cNvSpPr>
          <p:nvPr/>
        </p:nvSpPr>
        <p:spPr bwMode="auto">
          <a:xfrm flipH="1">
            <a:off x="3562350" y="48180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49" name="Line 86"/>
          <p:cNvSpPr>
            <a:spLocks noChangeShapeType="1"/>
          </p:cNvSpPr>
          <p:nvPr/>
        </p:nvSpPr>
        <p:spPr bwMode="auto">
          <a:xfrm>
            <a:off x="3638550" y="4818063"/>
            <a:ext cx="76200" cy="1524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0" name="Line 87"/>
          <p:cNvSpPr>
            <a:spLocks noChangeShapeType="1"/>
          </p:cNvSpPr>
          <p:nvPr/>
        </p:nvSpPr>
        <p:spPr bwMode="auto">
          <a:xfrm>
            <a:off x="3638550" y="4970463"/>
            <a:ext cx="0" cy="22860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1" name="Line 88"/>
          <p:cNvSpPr>
            <a:spLocks noChangeShapeType="1"/>
          </p:cNvSpPr>
          <p:nvPr/>
        </p:nvSpPr>
        <p:spPr bwMode="auto">
          <a:xfrm flipV="1">
            <a:off x="4857750" y="6189663"/>
            <a:ext cx="0" cy="228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2" name="Line 89"/>
          <p:cNvSpPr>
            <a:spLocks noChangeShapeType="1"/>
          </p:cNvSpPr>
          <p:nvPr/>
        </p:nvSpPr>
        <p:spPr bwMode="auto">
          <a:xfrm flipV="1">
            <a:off x="5848350" y="5732463"/>
            <a:ext cx="0" cy="3048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3" name="Line 90"/>
          <p:cNvSpPr>
            <a:spLocks noChangeShapeType="1"/>
          </p:cNvSpPr>
          <p:nvPr/>
        </p:nvSpPr>
        <p:spPr bwMode="auto">
          <a:xfrm flipH="1">
            <a:off x="6915150" y="6189663"/>
            <a:ext cx="228600"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4" name="Line 91"/>
          <p:cNvSpPr>
            <a:spLocks noChangeShapeType="1"/>
          </p:cNvSpPr>
          <p:nvPr/>
        </p:nvSpPr>
        <p:spPr bwMode="auto">
          <a:xfrm>
            <a:off x="6991350" y="4589463"/>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5" name="Line 92"/>
          <p:cNvSpPr>
            <a:spLocks noChangeShapeType="1"/>
          </p:cNvSpPr>
          <p:nvPr/>
        </p:nvSpPr>
        <p:spPr bwMode="auto">
          <a:xfrm>
            <a:off x="7981950" y="4589463"/>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6" name="Line 93"/>
          <p:cNvSpPr>
            <a:spLocks noChangeShapeType="1"/>
          </p:cNvSpPr>
          <p:nvPr/>
        </p:nvSpPr>
        <p:spPr bwMode="auto">
          <a:xfrm flipH="1">
            <a:off x="7219950" y="4513263"/>
            <a:ext cx="76200" cy="1524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57" name="Freeform 94"/>
          <p:cNvSpPr>
            <a:spLocks/>
          </p:cNvSpPr>
          <p:nvPr/>
        </p:nvSpPr>
        <p:spPr bwMode="auto">
          <a:xfrm>
            <a:off x="2800350" y="4437063"/>
            <a:ext cx="6248400" cy="2057400"/>
          </a:xfrm>
          <a:custGeom>
            <a:avLst/>
            <a:gdLst>
              <a:gd name="T0" fmla="*/ 2147483647 w 3936"/>
              <a:gd name="T1" fmla="*/ 2147483647 h 1296"/>
              <a:gd name="T2" fmla="*/ 2147483647 w 3936"/>
              <a:gd name="T3" fmla="*/ 2147483647 h 1296"/>
              <a:gd name="T4" fmla="*/ 2147483647 w 3936"/>
              <a:gd name="T5" fmla="*/ 2147483647 h 1296"/>
              <a:gd name="T6" fmla="*/ 0 w 3936"/>
              <a:gd name="T7" fmla="*/ 2147483647 h 1296"/>
              <a:gd name="T8" fmla="*/ 0 w 3936"/>
              <a:gd name="T9" fmla="*/ 0 h 1296"/>
              <a:gd name="T10" fmla="*/ 2147483647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8" name="Line 95"/>
          <p:cNvSpPr>
            <a:spLocks noChangeShapeType="1"/>
          </p:cNvSpPr>
          <p:nvPr/>
        </p:nvSpPr>
        <p:spPr bwMode="auto">
          <a:xfrm>
            <a:off x="6610350" y="5427663"/>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59" name="Line 96"/>
          <p:cNvSpPr>
            <a:spLocks noChangeShapeType="1"/>
          </p:cNvSpPr>
          <p:nvPr/>
        </p:nvSpPr>
        <p:spPr bwMode="auto">
          <a:xfrm>
            <a:off x="8286750" y="5732463"/>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28760" name="Line 97"/>
          <p:cNvSpPr>
            <a:spLocks noChangeShapeType="1"/>
          </p:cNvSpPr>
          <p:nvPr/>
        </p:nvSpPr>
        <p:spPr bwMode="auto">
          <a:xfrm flipH="1">
            <a:off x="4552950" y="6418263"/>
            <a:ext cx="304800" cy="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28761" name="Freeform 98"/>
          <p:cNvSpPr>
            <a:spLocks/>
          </p:cNvSpPr>
          <p:nvPr/>
        </p:nvSpPr>
        <p:spPr bwMode="auto">
          <a:xfrm>
            <a:off x="5391150" y="4814888"/>
            <a:ext cx="1219200" cy="609600"/>
          </a:xfrm>
          <a:custGeom>
            <a:avLst/>
            <a:gdLst>
              <a:gd name="T0" fmla="*/ 2147483647 w 768"/>
              <a:gd name="T1" fmla="*/ 2147483647 h 384"/>
              <a:gd name="T2" fmla="*/ 0 w 768"/>
              <a:gd name="T3" fmla="*/ 2147483647 h 384"/>
              <a:gd name="T4" fmla="*/ 0 w 768"/>
              <a:gd name="T5" fmla="*/ 0 h 384"/>
              <a:gd name="T6" fmla="*/ 0 60000 65536"/>
              <a:gd name="T7" fmla="*/ 0 60000 65536"/>
              <a:gd name="T8" fmla="*/ 0 60000 65536"/>
              <a:gd name="T9" fmla="*/ 0 w 768"/>
              <a:gd name="T10" fmla="*/ 0 h 384"/>
              <a:gd name="T11" fmla="*/ 768 w 768"/>
              <a:gd name="T12" fmla="*/ 384 h 384"/>
            </a:gdLst>
            <a:ahLst/>
            <a:cxnLst>
              <a:cxn ang="T6">
                <a:pos x="T0" y="T1"/>
              </a:cxn>
              <a:cxn ang="T7">
                <a:pos x="T2" y="T3"/>
              </a:cxn>
              <a:cxn ang="T8">
                <a:pos x="T4" y="T5"/>
              </a:cxn>
            </a:cxnLst>
            <a:rect l="T9" t="T10" r="T11" b="T12"/>
            <a:pathLst>
              <a:path w="768" h="384">
                <a:moveTo>
                  <a:pt x="768" y="384"/>
                </a:moveTo>
                <a:lnTo>
                  <a:pt x="0" y="384"/>
                </a:lnTo>
                <a:lnTo>
                  <a:pt x="0" y="0"/>
                </a:lnTo>
              </a:path>
            </a:pathLst>
          </a:custGeom>
          <a:noFill/>
          <a:ln w="19050">
            <a:solidFill>
              <a:schemeClr val="tx1"/>
            </a:solidFill>
            <a:round/>
            <a:headEnd/>
            <a:tailEnd/>
          </a:ln>
        </p:spPr>
        <p:txBody>
          <a:bodyPr wrap="none" anchor="ctr">
            <a:prstTxWarp prst="textNoShape">
              <a:avLst/>
            </a:prstTxWarp>
          </a:bodyPr>
          <a:lstStyle/>
          <a:p>
            <a:pPr>
              <a:defRPr/>
            </a:pPr>
            <a:endParaRPr lang="en-US">
              <a:latin typeface="+mn-lt"/>
            </a:endParaRPr>
          </a:p>
        </p:txBody>
      </p:sp>
      <p:grpSp>
        <p:nvGrpSpPr>
          <p:cNvPr id="5" name="Group 135"/>
          <p:cNvGrpSpPr>
            <a:grpSpLocks/>
          </p:cNvGrpSpPr>
          <p:nvPr/>
        </p:nvGrpSpPr>
        <p:grpSpPr bwMode="auto">
          <a:xfrm>
            <a:off x="66675" y="3059113"/>
            <a:ext cx="2371725" cy="3857625"/>
            <a:chOff x="3031102" y="2811463"/>
            <a:chExt cx="2371161" cy="3857345"/>
          </a:xfrm>
        </p:grpSpPr>
        <p:sp>
          <p:nvSpPr>
            <p:cNvPr id="106" name="Rectangle 5"/>
            <p:cNvSpPr>
              <a:spLocks noChangeArrowheads="1"/>
            </p:cNvSpPr>
            <p:nvPr/>
          </p:nvSpPr>
          <p:spPr bwMode="auto">
            <a:xfrm rot="10800000" flipV="1">
              <a:off x="3031102" y="6332282"/>
              <a:ext cx="764993" cy="33652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imm16</a:t>
              </a:r>
            </a:p>
          </p:txBody>
        </p:sp>
        <p:sp>
          <p:nvSpPr>
            <p:cNvPr id="107" name="Rectangle 6"/>
            <p:cNvSpPr>
              <a:spLocks noChangeArrowheads="1"/>
            </p:cNvSpPr>
            <p:nvPr/>
          </p:nvSpPr>
          <p:spPr bwMode="auto">
            <a:xfrm>
              <a:off x="4915017" y="5297308"/>
              <a:ext cx="409478" cy="334938"/>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err="1">
                  <a:latin typeface="+mn-lt"/>
                </a:rPr>
                <a:t>clk</a:t>
              </a:r>
              <a:endParaRPr lang="en-US" sz="1600" dirty="0">
                <a:latin typeface="+mn-lt"/>
              </a:endParaRPr>
            </a:p>
          </p:txBody>
        </p:sp>
        <p:grpSp>
          <p:nvGrpSpPr>
            <p:cNvPr id="6" name="Group 7"/>
            <p:cNvGrpSpPr>
              <a:grpSpLocks/>
            </p:cNvGrpSpPr>
            <p:nvPr/>
          </p:nvGrpSpPr>
          <p:grpSpPr bwMode="auto">
            <a:xfrm>
              <a:off x="4941891" y="3990975"/>
              <a:ext cx="354013" cy="1271588"/>
              <a:chOff x="1324" y="2335"/>
              <a:chExt cx="223" cy="801"/>
            </a:xfrm>
          </p:grpSpPr>
          <p:sp>
            <p:nvSpPr>
              <p:cNvPr id="109" name="Rectangle 8"/>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sz="1600">
                  <a:latin typeface="+mn-lt"/>
                </a:endParaRPr>
              </a:p>
            </p:txBody>
          </p:sp>
          <p:sp>
            <p:nvSpPr>
              <p:cNvPr id="110" name="Rectangle 9"/>
              <p:cNvSpPr>
                <a:spLocks noChangeArrowheads="1"/>
              </p:cNvSpPr>
              <p:nvPr/>
            </p:nvSpPr>
            <p:spPr bwMode="auto">
              <a:xfrm rot="5400000">
                <a:off x="1304" y="2680"/>
                <a:ext cx="252"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PC</a:t>
                </a:r>
              </a:p>
            </p:txBody>
          </p:sp>
          <p:sp>
            <p:nvSpPr>
              <p:cNvPr id="111" name="Rectangle 10"/>
              <p:cNvSpPr>
                <a:spLocks noChangeArrowheads="1"/>
              </p:cNvSpPr>
              <p:nvPr/>
            </p:nvSpPr>
            <p:spPr bwMode="auto">
              <a:xfrm rot="16200000">
                <a:off x="1318" y="2352"/>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00</a:t>
                </a:r>
              </a:p>
            </p:txBody>
          </p:sp>
          <p:sp>
            <p:nvSpPr>
              <p:cNvPr id="112" name="Rectangle 11"/>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sz="1600">
                  <a:latin typeface="+mn-lt"/>
                </a:endParaRPr>
              </a:p>
            </p:txBody>
          </p:sp>
        </p:grpSp>
        <p:sp>
          <p:nvSpPr>
            <p:cNvPr id="113" name="Rectangle 12"/>
            <p:cNvSpPr>
              <a:spLocks noChangeArrowheads="1"/>
            </p:cNvSpPr>
            <p:nvPr/>
          </p:nvSpPr>
          <p:spPr bwMode="auto">
            <a:xfrm>
              <a:off x="3318372" y="3408320"/>
              <a:ext cx="285682" cy="33652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4</a:t>
              </a:r>
            </a:p>
          </p:txBody>
        </p:sp>
        <p:sp>
          <p:nvSpPr>
            <p:cNvPr id="114" name="Rectangle 13"/>
            <p:cNvSpPr>
              <a:spLocks noChangeArrowheads="1"/>
            </p:cNvSpPr>
            <p:nvPr/>
          </p:nvSpPr>
          <p:spPr bwMode="auto">
            <a:xfrm>
              <a:off x="4223031" y="3255931"/>
              <a:ext cx="838001" cy="336526"/>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u="sng">
                  <a:latin typeface="+mn-lt"/>
                </a:rPr>
                <a:t>nPC_sel</a:t>
              </a:r>
            </a:p>
          </p:txBody>
        </p:sp>
        <p:sp>
          <p:nvSpPr>
            <p:cNvPr id="115" name="Line 14"/>
            <p:cNvSpPr>
              <a:spLocks noChangeShapeType="1"/>
            </p:cNvSpPr>
            <p:nvPr/>
          </p:nvSpPr>
          <p:spPr bwMode="auto">
            <a:xfrm flipH="1">
              <a:off x="4700755" y="3665476"/>
              <a:ext cx="0" cy="371448"/>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16" name="Rectangle 15"/>
            <p:cNvSpPr>
              <a:spLocks noChangeArrowheads="1"/>
            </p:cNvSpPr>
            <p:nvPr/>
          </p:nvSpPr>
          <p:spPr bwMode="auto">
            <a:xfrm>
              <a:off x="3365985" y="5084598"/>
              <a:ext cx="295205" cy="1066723"/>
            </a:xfrm>
            <a:prstGeom prst="rect">
              <a:avLst/>
            </a:prstGeom>
            <a:noFill/>
            <a:ln w="25400">
              <a:solidFill>
                <a:schemeClr val="accent2"/>
              </a:solidFill>
              <a:miter lim="800000"/>
              <a:headEnd/>
              <a:tailEnd/>
            </a:ln>
          </p:spPr>
          <p:txBody>
            <a:bodyPr wrap="none" anchor="ctr">
              <a:prstTxWarp prst="textNoShape">
                <a:avLst/>
              </a:prstTxWarp>
            </a:bodyPr>
            <a:lstStyle/>
            <a:p>
              <a:pPr>
                <a:defRPr/>
              </a:pPr>
              <a:endParaRPr lang="en-US" sz="1600">
                <a:latin typeface="+mn-lt"/>
              </a:endParaRPr>
            </a:p>
          </p:txBody>
        </p:sp>
        <p:sp>
          <p:nvSpPr>
            <p:cNvPr id="117" name="Rectangle 16"/>
            <p:cNvSpPr>
              <a:spLocks noChangeArrowheads="1"/>
            </p:cNvSpPr>
            <p:nvPr/>
          </p:nvSpPr>
          <p:spPr bwMode="auto">
            <a:xfrm rot="5400000">
              <a:off x="3155632" y="5434644"/>
              <a:ext cx="703212" cy="33647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PC Ext</a:t>
              </a:r>
            </a:p>
          </p:txBody>
        </p:sp>
        <p:sp>
          <p:nvSpPr>
            <p:cNvPr id="118" name="Rectangle 17"/>
            <p:cNvSpPr>
              <a:spLocks noChangeArrowheads="1"/>
            </p:cNvSpPr>
            <p:nvPr/>
          </p:nvSpPr>
          <p:spPr bwMode="auto">
            <a:xfrm rot="5400000">
              <a:off x="3713507" y="3829004"/>
              <a:ext cx="692100" cy="33647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Adder</a:t>
              </a:r>
            </a:p>
          </p:txBody>
        </p:sp>
        <p:sp>
          <p:nvSpPr>
            <p:cNvPr id="119" name="Freeform 18"/>
            <p:cNvSpPr>
              <a:spLocks/>
            </p:cNvSpPr>
            <p:nvPr/>
          </p:nvSpPr>
          <p:spPr bwMode="auto">
            <a:xfrm>
              <a:off x="3878625" y="3484514"/>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sz="1600">
                <a:latin typeface="+mn-lt"/>
              </a:endParaRPr>
            </a:p>
          </p:txBody>
        </p:sp>
        <p:sp>
          <p:nvSpPr>
            <p:cNvPr id="120" name="Rectangle 19"/>
            <p:cNvSpPr>
              <a:spLocks noChangeArrowheads="1"/>
            </p:cNvSpPr>
            <p:nvPr/>
          </p:nvSpPr>
          <p:spPr bwMode="auto">
            <a:xfrm rot="5400000">
              <a:off x="3714301" y="5048909"/>
              <a:ext cx="690512" cy="33647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Adder</a:t>
              </a:r>
            </a:p>
          </p:txBody>
        </p:sp>
        <p:sp>
          <p:nvSpPr>
            <p:cNvPr id="121" name="Freeform 20"/>
            <p:cNvSpPr>
              <a:spLocks/>
            </p:cNvSpPr>
            <p:nvPr/>
          </p:nvSpPr>
          <p:spPr bwMode="auto">
            <a:xfrm>
              <a:off x="3878625" y="4703626"/>
              <a:ext cx="380909" cy="1066723"/>
            </a:xfrm>
            <a:custGeom>
              <a:avLst/>
              <a:gdLst>
                <a:gd name="T0" fmla="*/ 0 w 240"/>
                <a:gd name="T1" fmla="*/ 0 h 672"/>
                <a:gd name="T2" fmla="*/ 0 w 240"/>
                <a:gd name="T3" fmla="*/ 2147483647 h 672"/>
                <a:gd name="T4" fmla="*/ 2147483647 w 240"/>
                <a:gd name="T5" fmla="*/ 2147483647 h 672"/>
                <a:gd name="T6" fmla="*/ 0 w 240"/>
                <a:gd name="T7" fmla="*/ 2147483647 h 672"/>
                <a:gd name="T8" fmla="*/ 0 w 240"/>
                <a:gd name="T9" fmla="*/ 2147483647 h 672"/>
                <a:gd name="T10" fmla="*/ 2147483647 w 240"/>
                <a:gd name="T11" fmla="*/ 2147483647 h 672"/>
                <a:gd name="T12" fmla="*/ 2147483647 w 240"/>
                <a:gd name="T13" fmla="*/ 2147483647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sz="1600">
                <a:latin typeface="+mn-lt"/>
              </a:endParaRPr>
            </a:p>
          </p:txBody>
        </p:sp>
        <p:sp>
          <p:nvSpPr>
            <p:cNvPr id="122" name="Rectangle 21"/>
            <p:cNvSpPr>
              <a:spLocks noChangeArrowheads="1"/>
            </p:cNvSpPr>
            <p:nvPr/>
          </p:nvSpPr>
          <p:spPr bwMode="auto">
            <a:xfrm rot="5400000">
              <a:off x="4392013" y="4521899"/>
              <a:ext cx="555585" cy="33488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Mux</a:t>
              </a:r>
            </a:p>
          </p:txBody>
        </p:sp>
        <p:sp>
          <p:nvSpPr>
            <p:cNvPr id="123" name="Freeform 22"/>
            <p:cNvSpPr>
              <a:spLocks/>
            </p:cNvSpPr>
            <p:nvPr/>
          </p:nvSpPr>
          <p:spPr bwMode="auto">
            <a:xfrm>
              <a:off x="4564262" y="3941681"/>
              <a:ext cx="228546" cy="1447695"/>
            </a:xfrm>
            <a:custGeom>
              <a:avLst/>
              <a:gdLst>
                <a:gd name="T0" fmla="*/ 0 w 144"/>
                <a:gd name="T1" fmla="*/ 0 h 912"/>
                <a:gd name="T2" fmla="*/ 0 w 144"/>
                <a:gd name="T3" fmla="*/ 2147483647 h 912"/>
                <a:gd name="T4" fmla="*/ 2147483647 w 144"/>
                <a:gd name="T5" fmla="*/ 2147483647 h 912"/>
                <a:gd name="T6" fmla="*/ 2147483647 w 144"/>
                <a:gd name="T7" fmla="*/ 2147483647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accent2"/>
              </a:solidFill>
              <a:round/>
              <a:headEnd/>
              <a:tailEnd/>
            </a:ln>
          </p:spPr>
          <p:txBody>
            <a:bodyPr wrap="none" anchor="ctr">
              <a:prstTxWarp prst="textNoShape">
                <a:avLst/>
              </a:prstTxWarp>
            </a:bodyPr>
            <a:lstStyle/>
            <a:p>
              <a:pPr>
                <a:defRPr/>
              </a:pPr>
              <a:endParaRPr lang="en-US" sz="1600">
                <a:latin typeface="+mn-lt"/>
              </a:endParaRPr>
            </a:p>
          </p:txBody>
        </p:sp>
        <p:sp>
          <p:nvSpPr>
            <p:cNvPr id="124" name="Freeform 23"/>
            <p:cNvSpPr>
              <a:spLocks/>
            </p:cNvSpPr>
            <p:nvPr/>
          </p:nvSpPr>
          <p:spPr bwMode="auto">
            <a:xfrm>
              <a:off x="5249899" y="2887657"/>
              <a:ext cx="152364" cy="1815968"/>
            </a:xfrm>
            <a:custGeom>
              <a:avLst/>
              <a:gdLst>
                <a:gd name="T0" fmla="*/ 0 w 144"/>
                <a:gd name="T1" fmla="*/ 2147483647 h 1728"/>
                <a:gd name="T2" fmla="*/ 2147483647 w 144"/>
                <a:gd name="T3" fmla="*/ 2147483647 h 1728"/>
                <a:gd name="T4" fmla="*/ 2147483647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25" name="Freeform 24"/>
            <p:cNvSpPr>
              <a:spLocks/>
            </p:cNvSpPr>
            <p:nvPr/>
          </p:nvSpPr>
          <p:spPr bwMode="auto">
            <a:xfrm>
              <a:off x="3192988" y="3179736"/>
              <a:ext cx="2209275" cy="1219112"/>
            </a:xfrm>
            <a:custGeom>
              <a:avLst/>
              <a:gdLst>
                <a:gd name="T0" fmla="*/ 2147483647 w 1440"/>
                <a:gd name="T1" fmla="*/ 0 h 768"/>
                <a:gd name="T2" fmla="*/ 0 w 1440"/>
                <a:gd name="T3" fmla="*/ 0 h 768"/>
                <a:gd name="T4" fmla="*/ 0 w 1440"/>
                <a:gd name="T5" fmla="*/ 2147483647 h 768"/>
                <a:gd name="T6" fmla="*/ 2147483647 w 1440"/>
                <a:gd name="T7" fmla="*/ 2147483647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26" name="Line 25"/>
            <p:cNvSpPr>
              <a:spLocks noChangeShapeType="1"/>
            </p:cNvSpPr>
            <p:nvPr/>
          </p:nvSpPr>
          <p:spPr bwMode="auto">
            <a:xfrm>
              <a:off x="3573898" y="3636903"/>
              <a:ext cx="304728"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27" name="Line 26"/>
            <p:cNvSpPr>
              <a:spLocks noChangeShapeType="1"/>
            </p:cNvSpPr>
            <p:nvPr/>
          </p:nvSpPr>
          <p:spPr bwMode="auto">
            <a:xfrm>
              <a:off x="4259535" y="4094070"/>
              <a:ext cx="304728"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28" name="Freeform 27"/>
            <p:cNvSpPr>
              <a:spLocks/>
            </p:cNvSpPr>
            <p:nvPr/>
          </p:nvSpPr>
          <p:spPr bwMode="auto">
            <a:xfrm>
              <a:off x="3497716" y="4094070"/>
              <a:ext cx="838001" cy="761945"/>
            </a:xfrm>
            <a:custGeom>
              <a:avLst/>
              <a:gdLst>
                <a:gd name="T0" fmla="*/ 2147483647 w 528"/>
                <a:gd name="T1" fmla="*/ 0 h 480"/>
                <a:gd name="T2" fmla="*/ 2147483647 w 528"/>
                <a:gd name="T3" fmla="*/ 2147483647 h 480"/>
                <a:gd name="T4" fmla="*/ 0 w 528"/>
                <a:gd name="T5" fmla="*/ 2147483647 h 480"/>
                <a:gd name="T6" fmla="*/ 0 w 528"/>
                <a:gd name="T7" fmla="*/ 2147483647 h 480"/>
                <a:gd name="T8" fmla="*/ 2147483647 w 528"/>
                <a:gd name="T9" fmla="*/ 2147483647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29" name="Line 28"/>
            <p:cNvSpPr>
              <a:spLocks noChangeShapeType="1"/>
            </p:cNvSpPr>
            <p:nvPr/>
          </p:nvSpPr>
          <p:spPr bwMode="auto">
            <a:xfrm>
              <a:off x="3650080" y="5617959"/>
              <a:ext cx="228546" cy="0"/>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30" name="Freeform 29"/>
            <p:cNvSpPr>
              <a:spLocks/>
            </p:cNvSpPr>
            <p:nvPr/>
          </p:nvSpPr>
          <p:spPr bwMode="auto">
            <a:xfrm>
              <a:off x="3116807" y="5617959"/>
              <a:ext cx="228546" cy="685750"/>
            </a:xfrm>
            <a:custGeom>
              <a:avLst/>
              <a:gdLst>
                <a:gd name="T0" fmla="*/ 0 w 144"/>
                <a:gd name="T1" fmla="*/ 2147483647 h 432"/>
                <a:gd name="T2" fmla="*/ 0 w 144"/>
                <a:gd name="T3" fmla="*/ 0 h 432"/>
                <a:gd name="T4" fmla="*/ 2147483647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31" name="Line 30"/>
            <p:cNvSpPr>
              <a:spLocks noChangeShapeType="1"/>
            </p:cNvSpPr>
            <p:nvPr/>
          </p:nvSpPr>
          <p:spPr bwMode="auto">
            <a:xfrm>
              <a:off x="4259535" y="5236987"/>
              <a:ext cx="304728" cy="1587"/>
            </a:xfrm>
            <a:prstGeom prst="line">
              <a:avLst/>
            </a:prstGeom>
            <a:noFill/>
            <a:ln w="19050">
              <a:solidFill>
                <a:schemeClr val="tx1"/>
              </a:solidFill>
              <a:round/>
              <a:headEnd/>
              <a:tailEnd type="triangle" w="med" len="med"/>
            </a:ln>
          </p:spPr>
          <p:txBody>
            <a:bodyPr wrap="none" anchor="ctr">
              <a:prstTxWarp prst="textNoShape">
                <a:avLst/>
              </a:prstTxWarp>
            </a:bodyPr>
            <a:lstStyle/>
            <a:p>
              <a:pPr>
                <a:defRPr/>
              </a:pPr>
              <a:endParaRPr lang="en-US" sz="1600">
                <a:latin typeface="+mn-lt"/>
              </a:endParaRPr>
            </a:p>
          </p:txBody>
        </p:sp>
        <p:sp>
          <p:nvSpPr>
            <p:cNvPr id="132" name="Line 31"/>
            <p:cNvSpPr>
              <a:spLocks noChangeShapeType="1"/>
            </p:cNvSpPr>
            <p:nvPr/>
          </p:nvSpPr>
          <p:spPr bwMode="auto">
            <a:xfrm>
              <a:off x="4792808" y="4703626"/>
              <a:ext cx="228546" cy="0"/>
            </a:xfrm>
            <a:prstGeom prst="line">
              <a:avLst/>
            </a:prstGeom>
            <a:noFill/>
            <a:ln w="19050">
              <a:solidFill>
                <a:schemeClr val="tx1"/>
              </a:solidFill>
              <a:round/>
              <a:headEnd/>
              <a:tailEnd/>
            </a:ln>
          </p:spPr>
          <p:txBody>
            <a:bodyPr wrap="none" anchor="ctr">
              <a:prstTxWarp prst="textNoShape">
                <a:avLst/>
              </a:prstTxWarp>
            </a:bodyPr>
            <a:lstStyle/>
            <a:p>
              <a:pPr>
                <a:defRPr/>
              </a:pPr>
              <a:endParaRPr lang="en-US" sz="1600">
                <a:latin typeface="+mn-lt"/>
              </a:endParaRPr>
            </a:p>
          </p:txBody>
        </p:sp>
        <p:sp>
          <p:nvSpPr>
            <p:cNvPr id="133" name="Text Box 32"/>
            <p:cNvSpPr txBox="1">
              <a:spLocks noChangeArrowheads="1"/>
            </p:cNvSpPr>
            <p:nvPr/>
          </p:nvSpPr>
          <p:spPr bwMode="auto">
            <a:xfrm>
              <a:off x="4192876" y="2811463"/>
              <a:ext cx="1203039" cy="338112"/>
            </a:xfrm>
            <a:prstGeom prst="rect">
              <a:avLst/>
            </a:prstGeom>
            <a:noFill/>
            <a:ln w="12700">
              <a:noFill/>
              <a:miter lim="800000"/>
              <a:headEnd/>
              <a:tailEnd/>
            </a:ln>
          </p:spPr>
          <p:txBody>
            <a:bodyPr wrap="none">
              <a:prstTxWarp prst="textNoShape">
                <a:avLst/>
              </a:prstTxWarp>
              <a:spAutoFit/>
            </a:bodyPr>
            <a:lstStyle/>
            <a:p>
              <a:pPr>
                <a:defRPr/>
              </a:pPr>
              <a:r>
                <a:rPr lang="en-US" sz="1600" dirty="0">
                  <a:latin typeface="+mn-lt"/>
                </a:rPr>
                <a:t>Inst Address</a:t>
              </a:r>
            </a:p>
          </p:txBody>
        </p:sp>
        <p:sp>
          <p:nvSpPr>
            <p:cNvPr id="134" name="Text Box 33"/>
            <p:cNvSpPr txBox="1">
              <a:spLocks noChangeArrowheads="1"/>
            </p:cNvSpPr>
            <p:nvPr/>
          </p:nvSpPr>
          <p:spPr bwMode="auto">
            <a:xfrm>
              <a:off x="4496017" y="4030575"/>
              <a:ext cx="296791" cy="336526"/>
            </a:xfrm>
            <a:prstGeom prst="rect">
              <a:avLst/>
            </a:prstGeom>
            <a:noFill/>
            <a:ln w="12700">
              <a:noFill/>
              <a:miter lim="800000"/>
              <a:headEnd/>
              <a:tailEnd/>
            </a:ln>
          </p:spPr>
          <p:txBody>
            <a:bodyPr wrap="none">
              <a:prstTxWarp prst="textNoShape">
                <a:avLst/>
              </a:prstTxWarp>
              <a:spAutoFit/>
            </a:bodyPr>
            <a:lstStyle/>
            <a:p>
              <a:pPr>
                <a:defRPr/>
              </a:pPr>
              <a:r>
                <a:rPr lang="en-US" sz="1600">
                  <a:latin typeface="+mn-lt"/>
                </a:rPr>
                <a:t>0</a:t>
              </a:r>
            </a:p>
          </p:txBody>
        </p:sp>
        <p:sp>
          <p:nvSpPr>
            <p:cNvPr id="135" name="Text Box 34"/>
            <p:cNvSpPr txBox="1">
              <a:spLocks noChangeArrowheads="1"/>
            </p:cNvSpPr>
            <p:nvPr/>
          </p:nvSpPr>
          <p:spPr bwMode="auto">
            <a:xfrm>
              <a:off x="4488080" y="4989355"/>
              <a:ext cx="296792" cy="336526"/>
            </a:xfrm>
            <a:prstGeom prst="rect">
              <a:avLst/>
            </a:prstGeom>
            <a:noFill/>
            <a:ln w="12700">
              <a:noFill/>
              <a:miter lim="800000"/>
              <a:headEnd/>
              <a:tailEnd/>
            </a:ln>
          </p:spPr>
          <p:txBody>
            <a:bodyPr wrap="none">
              <a:prstTxWarp prst="textNoShape">
                <a:avLst/>
              </a:prstTxWarp>
              <a:spAutoFit/>
            </a:bodyPr>
            <a:lstStyle/>
            <a:p>
              <a:pPr>
                <a:defRPr/>
              </a:pPr>
              <a:r>
                <a:rPr lang="en-US" sz="1600">
                  <a:latin typeface="+mn-lt"/>
                </a:rPr>
                <a:t>1</a:t>
              </a:r>
            </a:p>
          </p:txBody>
        </p:sp>
      </p:grpSp>
    </p:spTree>
    <p:extLst>
      <p:ext uri="{BB962C8B-B14F-4D97-AF65-F5344CB8AC3E}">
        <p14:creationId xmlns:p14="http://schemas.microsoft.com/office/powerpoint/2010/main" val="29484342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Given Datapath: RTL </a:t>
            </a:r>
            <a:r>
              <a:rPr lang="en-US" smtClean="0">
                <a:sym typeface="Wingdings" charset="2"/>
              </a:rPr>
              <a:t></a:t>
            </a:r>
            <a:r>
              <a:rPr lang="en-US" smtClean="0"/>
              <a:t> Control</a:t>
            </a:r>
          </a:p>
        </p:txBody>
      </p:sp>
      <p:sp>
        <p:nvSpPr>
          <p:cNvPr id="46" name="Date Placeholder 45"/>
          <p:cNvSpPr>
            <a:spLocks noGrp="1"/>
          </p:cNvSpPr>
          <p:nvPr>
            <p:ph type="dt" sz="quarter" idx="10"/>
          </p:nvPr>
        </p:nvSpPr>
        <p:spPr/>
        <p:txBody>
          <a:bodyPr/>
          <a:lstStyle/>
          <a:p>
            <a:pPr>
              <a:defRPr/>
            </a:pPr>
            <a:fld id="{BE36302A-78EF-474E-8675-E81815F95DB2}" type="datetime1">
              <a:rPr lang="en-US" smtClean="0"/>
              <a:pPr>
                <a:defRPr/>
              </a:pPr>
              <a:t>11/5/13</a:t>
            </a:fld>
            <a:endParaRPr lang="en-US"/>
          </a:p>
        </p:txBody>
      </p:sp>
      <p:sp>
        <p:nvSpPr>
          <p:cNvPr id="48" name="Footer Placeholder 47"/>
          <p:cNvSpPr>
            <a:spLocks noGrp="1"/>
          </p:cNvSpPr>
          <p:nvPr>
            <p:ph type="ftr" sz="quarter" idx="11"/>
          </p:nvPr>
        </p:nvSpPr>
        <p:spPr/>
        <p:txBody>
          <a:bodyPr/>
          <a:lstStyle/>
          <a:p>
            <a:pPr>
              <a:defRPr/>
            </a:pPr>
            <a:r>
              <a:rPr lang="en-US" dirty="0" smtClean="0"/>
              <a:t>Fall 2013 -- Lecture </a:t>
            </a:r>
            <a:r>
              <a:rPr lang="en-US" dirty="0" smtClean="0"/>
              <a:t>#19</a:t>
            </a:r>
            <a:endParaRPr lang="en-US" dirty="0"/>
          </a:p>
        </p:txBody>
      </p:sp>
      <p:sp>
        <p:nvSpPr>
          <p:cNvPr id="47" name="Slide Number Placeholder 46"/>
          <p:cNvSpPr>
            <a:spLocks noGrp="1"/>
          </p:cNvSpPr>
          <p:nvPr>
            <p:ph type="sldNum" sz="quarter" idx="12"/>
          </p:nvPr>
        </p:nvSpPr>
        <p:spPr/>
        <p:txBody>
          <a:bodyPr/>
          <a:lstStyle/>
          <a:p>
            <a:pPr>
              <a:defRPr/>
            </a:pPr>
            <a:fld id="{C93F0DA8-3F0F-5647-ABF7-69EAE22F5BB9}" type="slidenum">
              <a:rPr lang="en-US" smtClean="0"/>
              <a:pPr>
                <a:defRPr/>
              </a:pPr>
              <a:t>42</a:t>
            </a:fld>
            <a:endParaRPr lang="en-US"/>
          </a:p>
        </p:txBody>
      </p:sp>
      <p:sp>
        <p:nvSpPr>
          <p:cNvPr id="60419" name="Rectangle 3"/>
          <p:cNvSpPr>
            <a:spLocks noChangeArrowheads="1"/>
          </p:cNvSpPr>
          <p:nvPr/>
        </p:nvSpPr>
        <p:spPr bwMode="auto">
          <a:xfrm>
            <a:off x="4522788" y="4130675"/>
            <a:ext cx="835025" cy="333375"/>
          </a:xfrm>
          <a:prstGeom prst="rect">
            <a:avLst/>
          </a:prstGeom>
          <a:noFill/>
          <a:ln w="12700">
            <a:noFill/>
            <a:miter lim="800000"/>
            <a:headEnd/>
            <a:tailEnd/>
          </a:ln>
        </p:spPr>
        <p:txBody>
          <a:bodyPr lIns="90488" tIns="44450" rIns="90488" bIns="44450">
            <a:prstTxWarp prst="textNoShape">
              <a:avLst/>
            </a:prstTxWarp>
            <a:spAutoFit/>
          </a:bodyPr>
          <a:lstStyle/>
          <a:p>
            <a:pPr>
              <a:defRPr/>
            </a:pPr>
            <a:r>
              <a:rPr lang="en-US" sz="1600">
                <a:latin typeface="+mn-lt"/>
              </a:rPr>
              <a:t>ALUctr</a:t>
            </a:r>
          </a:p>
        </p:txBody>
      </p:sp>
      <p:sp>
        <p:nvSpPr>
          <p:cNvPr id="60420" name="Rectangle 4"/>
          <p:cNvSpPr>
            <a:spLocks noChangeArrowheads="1"/>
          </p:cNvSpPr>
          <p:nvPr/>
        </p:nvSpPr>
        <p:spPr bwMode="auto">
          <a:xfrm>
            <a:off x="2525713" y="4168775"/>
            <a:ext cx="7905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RegDst</a:t>
            </a:r>
          </a:p>
        </p:txBody>
      </p:sp>
      <p:sp>
        <p:nvSpPr>
          <p:cNvPr id="60421" name="Rectangle 5"/>
          <p:cNvSpPr>
            <a:spLocks noChangeArrowheads="1"/>
          </p:cNvSpPr>
          <p:nvPr/>
        </p:nvSpPr>
        <p:spPr bwMode="auto">
          <a:xfrm>
            <a:off x="3783013" y="4156075"/>
            <a:ext cx="773112" cy="334963"/>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ALUSrc</a:t>
            </a:r>
          </a:p>
        </p:txBody>
      </p:sp>
      <p:sp>
        <p:nvSpPr>
          <p:cNvPr id="60422" name="Rectangle 6"/>
          <p:cNvSpPr>
            <a:spLocks noChangeArrowheads="1"/>
          </p:cNvSpPr>
          <p:nvPr/>
        </p:nvSpPr>
        <p:spPr bwMode="auto">
          <a:xfrm>
            <a:off x="3198813" y="4168775"/>
            <a:ext cx="7112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ExtOp</a:t>
            </a:r>
          </a:p>
        </p:txBody>
      </p:sp>
      <p:sp>
        <p:nvSpPr>
          <p:cNvPr id="60423" name="Rectangle 7"/>
          <p:cNvSpPr>
            <a:spLocks noChangeArrowheads="1"/>
          </p:cNvSpPr>
          <p:nvPr/>
        </p:nvSpPr>
        <p:spPr bwMode="auto">
          <a:xfrm>
            <a:off x="6107113" y="4143375"/>
            <a:ext cx="10953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MemtoReg</a:t>
            </a:r>
          </a:p>
        </p:txBody>
      </p:sp>
      <p:sp>
        <p:nvSpPr>
          <p:cNvPr id="60424" name="Rectangle 8"/>
          <p:cNvSpPr>
            <a:spLocks noChangeArrowheads="1"/>
          </p:cNvSpPr>
          <p:nvPr/>
        </p:nvSpPr>
        <p:spPr bwMode="auto">
          <a:xfrm>
            <a:off x="5281613" y="4143375"/>
            <a:ext cx="86995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MemWr</a:t>
            </a:r>
          </a:p>
        </p:txBody>
      </p:sp>
      <p:sp>
        <p:nvSpPr>
          <p:cNvPr id="60425" name="Line 9"/>
          <p:cNvSpPr>
            <a:spLocks noChangeShapeType="1"/>
          </p:cNvSpPr>
          <p:nvPr/>
        </p:nvSpPr>
        <p:spPr bwMode="auto">
          <a:xfrm>
            <a:off x="2070100" y="1770063"/>
            <a:ext cx="28702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0426" name="Rectangle 10"/>
          <p:cNvSpPr>
            <a:spLocks noChangeArrowheads="1"/>
          </p:cNvSpPr>
          <p:nvPr/>
        </p:nvSpPr>
        <p:spPr bwMode="auto">
          <a:xfrm>
            <a:off x="2500313" y="1422400"/>
            <a:ext cx="1652587"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Instruction&lt;31:0&gt;</a:t>
            </a:r>
          </a:p>
        </p:txBody>
      </p:sp>
      <p:sp>
        <p:nvSpPr>
          <p:cNvPr id="60427" name="Line 11"/>
          <p:cNvSpPr>
            <a:spLocks noChangeShapeType="1"/>
          </p:cNvSpPr>
          <p:nvPr/>
        </p:nvSpPr>
        <p:spPr bwMode="auto">
          <a:xfrm>
            <a:off x="3340100" y="180816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28" name="Rectangle 12"/>
          <p:cNvSpPr>
            <a:spLocks noChangeArrowheads="1"/>
          </p:cNvSpPr>
          <p:nvPr/>
        </p:nvSpPr>
        <p:spPr bwMode="auto">
          <a:xfrm rot="5400000">
            <a:off x="3095625" y="2022475"/>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&lt;21:25&gt;</a:t>
            </a:r>
          </a:p>
        </p:txBody>
      </p:sp>
      <p:sp>
        <p:nvSpPr>
          <p:cNvPr id="60429" name="Rectangle 13"/>
          <p:cNvSpPr>
            <a:spLocks noChangeArrowheads="1"/>
          </p:cNvSpPr>
          <p:nvPr/>
        </p:nvSpPr>
        <p:spPr bwMode="auto">
          <a:xfrm rot="5400000">
            <a:off x="3629025" y="2022475"/>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&lt;16:20&gt;</a:t>
            </a:r>
          </a:p>
        </p:txBody>
      </p:sp>
      <p:sp>
        <p:nvSpPr>
          <p:cNvPr id="60430" name="Rectangle 14"/>
          <p:cNvSpPr>
            <a:spLocks noChangeArrowheads="1"/>
          </p:cNvSpPr>
          <p:nvPr/>
        </p:nvSpPr>
        <p:spPr bwMode="auto">
          <a:xfrm rot="5400000">
            <a:off x="4162425" y="2022475"/>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&lt;11:15&gt;</a:t>
            </a:r>
          </a:p>
        </p:txBody>
      </p:sp>
      <p:sp>
        <p:nvSpPr>
          <p:cNvPr id="60431" name="Rectangle 15"/>
          <p:cNvSpPr>
            <a:spLocks noChangeArrowheads="1"/>
          </p:cNvSpPr>
          <p:nvPr/>
        </p:nvSpPr>
        <p:spPr bwMode="auto">
          <a:xfrm rot="5400000">
            <a:off x="4695825" y="2022475"/>
            <a:ext cx="7715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&lt;0:15&gt;</a:t>
            </a:r>
          </a:p>
        </p:txBody>
      </p:sp>
      <p:sp>
        <p:nvSpPr>
          <p:cNvPr id="60432" name="Line 16"/>
          <p:cNvSpPr>
            <a:spLocks noChangeShapeType="1"/>
          </p:cNvSpPr>
          <p:nvPr/>
        </p:nvSpPr>
        <p:spPr bwMode="auto">
          <a:xfrm>
            <a:off x="3873500" y="180816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33" name="Line 17"/>
          <p:cNvSpPr>
            <a:spLocks noChangeShapeType="1"/>
          </p:cNvSpPr>
          <p:nvPr/>
        </p:nvSpPr>
        <p:spPr bwMode="auto">
          <a:xfrm>
            <a:off x="4406900" y="180816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34" name="Line 18"/>
          <p:cNvSpPr>
            <a:spLocks noChangeShapeType="1"/>
          </p:cNvSpPr>
          <p:nvPr/>
        </p:nvSpPr>
        <p:spPr bwMode="auto">
          <a:xfrm>
            <a:off x="4940300" y="180816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35" name="Rectangle 19"/>
          <p:cNvSpPr>
            <a:spLocks noChangeArrowheads="1"/>
          </p:cNvSpPr>
          <p:nvPr/>
        </p:nvSpPr>
        <p:spPr bwMode="auto">
          <a:xfrm>
            <a:off x="4697413" y="2633663"/>
            <a:ext cx="76835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Imm16</a:t>
            </a:r>
          </a:p>
        </p:txBody>
      </p:sp>
      <p:sp>
        <p:nvSpPr>
          <p:cNvPr id="60436" name="Rectangle 20"/>
          <p:cNvSpPr>
            <a:spLocks noChangeArrowheads="1"/>
          </p:cNvSpPr>
          <p:nvPr/>
        </p:nvSpPr>
        <p:spPr bwMode="auto">
          <a:xfrm>
            <a:off x="4164013" y="2633663"/>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Rd</a:t>
            </a:r>
          </a:p>
        </p:txBody>
      </p:sp>
      <p:sp>
        <p:nvSpPr>
          <p:cNvPr id="60437" name="Rectangle 21"/>
          <p:cNvSpPr>
            <a:spLocks noChangeArrowheads="1"/>
          </p:cNvSpPr>
          <p:nvPr/>
        </p:nvSpPr>
        <p:spPr bwMode="auto">
          <a:xfrm>
            <a:off x="3706813" y="2633663"/>
            <a:ext cx="374650"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Rs</a:t>
            </a:r>
          </a:p>
        </p:txBody>
      </p:sp>
      <p:sp>
        <p:nvSpPr>
          <p:cNvPr id="60438" name="Rectangle 22"/>
          <p:cNvSpPr>
            <a:spLocks noChangeArrowheads="1"/>
          </p:cNvSpPr>
          <p:nvPr/>
        </p:nvSpPr>
        <p:spPr bwMode="auto">
          <a:xfrm>
            <a:off x="3173413" y="2633663"/>
            <a:ext cx="373062"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Rt</a:t>
            </a:r>
          </a:p>
        </p:txBody>
      </p:sp>
      <p:sp>
        <p:nvSpPr>
          <p:cNvPr id="60439" name="Rectangle 23"/>
          <p:cNvSpPr>
            <a:spLocks noChangeArrowheads="1"/>
          </p:cNvSpPr>
          <p:nvPr/>
        </p:nvSpPr>
        <p:spPr bwMode="auto">
          <a:xfrm>
            <a:off x="1096963" y="4191000"/>
            <a:ext cx="858837"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nPC_sel</a:t>
            </a:r>
          </a:p>
        </p:txBody>
      </p:sp>
      <p:sp>
        <p:nvSpPr>
          <p:cNvPr id="60440" name="Rectangle 24"/>
          <p:cNvSpPr>
            <a:spLocks noChangeArrowheads="1"/>
          </p:cNvSpPr>
          <p:nvPr/>
        </p:nvSpPr>
        <p:spPr bwMode="auto">
          <a:xfrm>
            <a:off x="930275" y="1592263"/>
            <a:ext cx="1101725" cy="100012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0441" name="Rectangle 25"/>
          <p:cNvSpPr>
            <a:spLocks noChangeArrowheads="1"/>
          </p:cNvSpPr>
          <p:nvPr/>
        </p:nvSpPr>
        <p:spPr bwMode="auto">
          <a:xfrm>
            <a:off x="1217613" y="2289175"/>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err="1">
                <a:latin typeface="+mn-lt"/>
              </a:rPr>
              <a:t>Adr</a:t>
            </a:r>
            <a:endParaRPr lang="en-US" sz="1600" dirty="0">
              <a:latin typeface="+mn-lt"/>
            </a:endParaRPr>
          </a:p>
        </p:txBody>
      </p:sp>
      <p:sp>
        <p:nvSpPr>
          <p:cNvPr id="60442" name="Rectangle 26"/>
          <p:cNvSpPr>
            <a:spLocks noChangeArrowheads="1"/>
          </p:cNvSpPr>
          <p:nvPr/>
        </p:nvSpPr>
        <p:spPr bwMode="auto">
          <a:xfrm>
            <a:off x="1000125" y="1752600"/>
            <a:ext cx="925513" cy="57785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Inst</a:t>
            </a:r>
          </a:p>
          <a:p>
            <a:pPr algn="ctr">
              <a:defRPr/>
            </a:pPr>
            <a:r>
              <a:rPr lang="en-US" sz="1600" b="1">
                <a:latin typeface="+mn-lt"/>
              </a:rPr>
              <a:t>Memory</a:t>
            </a:r>
          </a:p>
        </p:txBody>
      </p:sp>
      <p:sp>
        <p:nvSpPr>
          <p:cNvPr id="60443" name="Rectangle 27"/>
          <p:cNvSpPr>
            <a:spLocks noChangeArrowheads="1"/>
          </p:cNvSpPr>
          <p:nvPr/>
        </p:nvSpPr>
        <p:spPr bwMode="auto">
          <a:xfrm>
            <a:off x="1371600" y="5027613"/>
            <a:ext cx="6457950" cy="12065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0444" name="Rectangle 28"/>
          <p:cNvSpPr>
            <a:spLocks noChangeArrowheads="1"/>
          </p:cNvSpPr>
          <p:nvPr/>
        </p:nvSpPr>
        <p:spPr bwMode="auto">
          <a:xfrm>
            <a:off x="3592513" y="5376863"/>
            <a:ext cx="1106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DATA PATH</a:t>
            </a:r>
          </a:p>
        </p:txBody>
      </p:sp>
      <p:sp>
        <p:nvSpPr>
          <p:cNvPr id="60445" name="Line 29"/>
          <p:cNvSpPr>
            <a:spLocks noChangeShapeType="1"/>
          </p:cNvSpPr>
          <p:nvPr/>
        </p:nvSpPr>
        <p:spPr bwMode="auto">
          <a:xfrm>
            <a:off x="1536700" y="45704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46" name="Line 30"/>
          <p:cNvSpPr>
            <a:spLocks noChangeShapeType="1"/>
          </p:cNvSpPr>
          <p:nvPr/>
        </p:nvSpPr>
        <p:spPr bwMode="auto">
          <a:xfrm>
            <a:off x="2781300" y="45958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47" name="Line 31"/>
          <p:cNvSpPr>
            <a:spLocks noChangeShapeType="1"/>
          </p:cNvSpPr>
          <p:nvPr/>
        </p:nvSpPr>
        <p:spPr bwMode="auto">
          <a:xfrm>
            <a:off x="3467100" y="46085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48" name="Line 32"/>
          <p:cNvSpPr>
            <a:spLocks noChangeShapeType="1"/>
          </p:cNvSpPr>
          <p:nvPr/>
        </p:nvSpPr>
        <p:spPr bwMode="auto">
          <a:xfrm>
            <a:off x="4127500" y="46085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49" name="Line 33"/>
          <p:cNvSpPr>
            <a:spLocks noChangeShapeType="1"/>
          </p:cNvSpPr>
          <p:nvPr/>
        </p:nvSpPr>
        <p:spPr bwMode="auto">
          <a:xfrm>
            <a:off x="4699000" y="45831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50" name="Line 34"/>
          <p:cNvSpPr>
            <a:spLocks noChangeShapeType="1"/>
          </p:cNvSpPr>
          <p:nvPr/>
        </p:nvSpPr>
        <p:spPr bwMode="auto">
          <a:xfrm>
            <a:off x="5461000" y="45958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51" name="Line 35"/>
          <p:cNvSpPr>
            <a:spLocks noChangeShapeType="1"/>
          </p:cNvSpPr>
          <p:nvPr/>
        </p:nvSpPr>
        <p:spPr bwMode="auto">
          <a:xfrm>
            <a:off x="6591300" y="45450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52" name="AutoShape 36" descr="Wide downward diagonal"/>
          <p:cNvSpPr>
            <a:spLocks noChangeArrowheads="1"/>
          </p:cNvSpPr>
          <p:nvPr/>
        </p:nvSpPr>
        <p:spPr bwMode="auto">
          <a:xfrm>
            <a:off x="1025525" y="2927350"/>
            <a:ext cx="6908800" cy="1231900"/>
          </a:xfrm>
          <a:prstGeom prst="roundRect">
            <a:avLst>
              <a:gd name="adj" fmla="val 12495"/>
            </a:avLst>
          </a:prstGeom>
          <a:solidFill>
            <a:schemeClr val="accent1">
              <a:lumMod val="60000"/>
              <a:lumOff val="40000"/>
            </a:schemeClr>
          </a:solid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0453" name="Rectangle 37"/>
          <p:cNvSpPr>
            <a:spLocks noChangeArrowheads="1"/>
          </p:cNvSpPr>
          <p:nvPr/>
        </p:nvSpPr>
        <p:spPr bwMode="auto">
          <a:xfrm>
            <a:off x="3681413" y="3332163"/>
            <a:ext cx="1127125" cy="458787"/>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2400" b="1">
                <a:latin typeface="+mn-lt"/>
              </a:rPr>
              <a:t>Control</a:t>
            </a:r>
          </a:p>
        </p:txBody>
      </p:sp>
      <p:sp>
        <p:nvSpPr>
          <p:cNvPr id="60454" name="Line 38"/>
          <p:cNvSpPr>
            <a:spLocks noChangeShapeType="1"/>
          </p:cNvSpPr>
          <p:nvPr/>
        </p:nvSpPr>
        <p:spPr bwMode="auto">
          <a:xfrm>
            <a:off x="2387600" y="178276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55" name="Rectangle 39"/>
          <p:cNvSpPr>
            <a:spLocks noChangeArrowheads="1"/>
          </p:cNvSpPr>
          <p:nvPr/>
        </p:nvSpPr>
        <p:spPr bwMode="auto">
          <a:xfrm>
            <a:off x="2220913" y="2608263"/>
            <a:ext cx="4286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Op</a:t>
            </a:r>
          </a:p>
        </p:txBody>
      </p:sp>
      <p:sp>
        <p:nvSpPr>
          <p:cNvPr id="60456" name="Line 40"/>
          <p:cNvSpPr>
            <a:spLocks noChangeShapeType="1"/>
          </p:cNvSpPr>
          <p:nvPr/>
        </p:nvSpPr>
        <p:spPr bwMode="auto">
          <a:xfrm>
            <a:off x="2781300" y="1782763"/>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57" name="Rectangle 41"/>
          <p:cNvSpPr>
            <a:spLocks noChangeArrowheads="1"/>
          </p:cNvSpPr>
          <p:nvPr/>
        </p:nvSpPr>
        <p:spPr bwMode="auto">
          <a:xfrm rot="5400000">
            <a:off x="2636838" y="1893888"/>
            <a:ext cx="6699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&lt;0:5&gt;</a:t>
            </a:r>
          </a:p>
        </p:txBody>
      </p:sp>
      <p:sp>
        <p:nvSpPr>
          <p:cNvPr id="60458" name="Rectangle 42"/>
          <p:cNvSpPr>
            <a:spLocks noChangeArrowheads="1"/>
          </p:cNvSpPr>
          <p:nvPr/>
        </p:nvSpPr>
        <p:spPr bwMode="auto">
          <a:xfrm>
            <a:off x="2614613" y="2608263"/>
            <a:ext cx="496887"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Fun</a:t>
            </a:r>
          </a:p>
        </p:txBody>
      </p:sp>
      <p:sp>
        <p:nvSpPr>
          <p:cNvPr id="60459" name="Rectangle 43"/>
          <p:cNvSpPr>
            <a:spLocks noChangeArrowheads="1"/>
          </p:cNvSpPr>
          <p:nvPr/>
        </p:nvSpPr>
        <p:spPr bwMode="auto">
          <a:xfrm>
            <a:off x="1901825" y="4160838"/>
            <a:ext cx="736600"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RegWr</a:t>
            </a:r>
          </a:p>
        </p:txBody>
      </p:sp>
      <p:sp>
        <p:nvSpPr>
          <p:cNvPr id="60460" name="Line 44"/>
          <p:cNvSpPr>
            <a:spLocks noChangeShapeType="1"/>
          </p:cNvSpPr>
          <p:nvPr/>
        </p:nvSpPr>
        <p:spPr bwMode="auto">
          <a:xfrm>
            <a:off x="2260600" y="4545013"/>
            <a:ext cx="0" cy="4445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0461" name="Rectangle 45"/>
          <p:cNvSpPr>
            <a:spLocks noChangeArrowheads="1"/>
          </p:cNvSpPr>
          <p:nvPr/>
        </p:nvSpPr>
        <p:spPr bwMode="auto">
          <a:xfrm rot="5400000">
            <a:off x="2138363" y="2063750"/>
            <a:ext cx="8731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&lt;26:31&gt;</a:t>
            </a:r>
          </a:p>
        </p:txBody>
      </p:sp>
    </p:spTree>
    <p:extLst>
      <p:ext uri="{BB962C8B-B14F-4D97-AF65-F5344CB8AC3E}">
        <p14:creationId xmlns:p14="http://schemas.microsoft.com/office/powerpoint/2010/main" val="34291881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95300" y="228600"/>
            <a:ext cx="8343900" cy="474663"/>
          </a:xfrm>
        </p:spPr>
        <p:txBody>
          <a:bodyPr>
            <a:normAutofit fontScale="90000"/>
          </a:bodyPr>
          <a:lstStyle/>
          <a:p>
            <a:r>
              <a:rPr lang="en-US" sz="4000" smtClean="0"/>
              <a:t>Summary of the Control Signals (1/2)</a:t>
            </a:r>
          </a:p>
        </p:txBody>
      </p:sp>
      <p:sp>
        <p:nvSpPr>
          <p:cNvPr id="48131" name="Rectangle 3"/>
          <p:cNvSpPr>
            <a:spLocks noChangeArrowheads="1"/>
          </p:cNvSpPr>
          <p:nvPr/>
        </p:nvSpPr>
        <p:spPr bwMode="auto">
          <a:xfrm>
            <a:off x="193675" y="762000"/>
            <a:ext cx="9339263" cy="5383213"/>
          </a:xfrm>
          <a:prstGeom prst="rect">
            <a:avLst/>
          </a:prstGeom>
          <a:noFill/>
          <a:ln w="12700">
            <a:noFill/>
            <a:miter lim="800000"/>
            <a:headEnd/>
            <a:tailEnd/>
          </a:ln>
        </p:spPr>
        <p:txBody>
          <a:bodyPr lIns="90488" tIns="44450" rIns="90488" bIns="44450">
            <a:prstTxWarp prst="textNoShape">
              <a:avLst/>
            </a:prstTxWarp>
            <a:spAutoFit/>
          </a:bodyPr>
          <a:lstStyle/>
          <a:p>
            <a:pPr>
              <a:spcBef>
                <a:spcPct val="50000"/>
              </a:spcBef>
              <a:tabLst>
                <a:tab pos="914400" algn="l"/>
                <a:tab pos="5092700" algn="l"/>
              </a:tabLst>
            </a:pPr>
            <a:r>
              <a:rPr lang="en-US" sz="1600" u="sng" dirty="0">
                <a:latin typeface="Courier" charset="0"/>
                <a:ea typeface="Courier" charset="0"/>
                <a:cs typeface="Courier" charset="0"/>
              </a:rPr>
              <a:t>inst</a:t>
            </a:r>
            <a:r>
              <a:rPr lang="en-US" sz="1600" dirty="0">
                <a:latin typeface="Courier" charset="0"/>
                <a:ea typeface="Courier" charset="0"/>
                <a:cs typeface="Courier" charset="0"/>
              </a:rPr>
              <a:t> 	</a:t>
            </a:r>
            <a:r>
              <a:rPr lang="en-US" sz="1600" u="sng" dirty="0">
                <a:latin typeface="Courier" charset="0"/>
                <a:ea typeface="Courier" charset="0"/>
                <a:cs typeface="Courier" charset="0"/>
              </a:rPr>
              <a:t>Register Transfer</a:t>
            </a:r>
          </a:p>
          <a:p>
            <a:pPr>
              <a:spcBef>
                <a:spcPct val="50000"/>
              </a:spcBef>
              <a:tabLst>
                <a:tab pos="914400" algn="l"/>
                <a:tab pos="5092700" algn="l"/>
              </a:tabLst>
            </a:pPr>
            <a:r>
              <a:rPr lang="en-US" sz="1600" dirty="0">
                <a:latin typeface="Courier" charset="0"/>
                <a:ea typeface="Courier" charset="0"/>
                <a:cs typeface="Courier" charset="0"/>
              </a:rPr>
              <a:t>add	</a:t>
            </a:r>
            <a:r>
              <a:rPr lang="en-US" sz="1600" dirty="0" err="1">
                <a:latin typeface="Courier" charset="0"/>
                <a:ea typeface="Courier" charset="0"/>
                <a:cs typeface="Courier" charset="0"/>
              </a:rPr>
              <a:t>R[rd</a:t>
            </a:r>
            <a:r>
              <a:rPr lang="en-US" sz="1600" dirty="0">
                <a:latin typeface="Courier" charset="0"/>
                <a:ea typeface="Courier" charset="0"/>
                <a:cs typeface="Courier" charset="0"/>
              </a:rPr>
              <a:t>] </a:t>
            </a:r>
            <a:r>
              <a:rPr lang="en-US" sz="1600" dirty="0" err="1">
                <a:latin typeface="Courier" charset="0"/>
                <a:ea typeface="Courier" charset="0"/>
                <a:cs typeface="Courier" charset="0"/>
                <a:sym typeface="Symbol" charset="2"/>
              </a:rPr>
              <a:t></a:t>
            </a:r>
            <a:r>
              <a:rPr lang="en-US" sz="1600" dirty="0">
                <a:latin typeface="Courier" charset="0"/>
                <a:ea typeface="Courier" charset="0"/>
                <a:cs typeface="Courier" charset="0"/>
              </a:rPr>
              <a:t> </a:t>
            </a:r>
            <a:r>
              <a:rPr lang="en-US" sz="1600" dirty="0" err="1">
                <a:latin typeface="Courier" charset="0"/>
                <a:ea typeface="Courier" charset="0"/>
                <a:cs typeface="Courier" charset="0"/>
              </a:rPr>
              <a:t>R[rs</a:t>
            </a:r>
            <a:r>
              <a:rPr lang="en-US" sz="1600" dirty="0">
                <a:latin typeface="Courier" charset="0"/>
                <a:ea typeface="Courier" charset="0"/>
                <a:cs typeface="Courier" charset="0"/>
              </a:rPr>
              <a:t>] + </a:t>
            </a:r>
            <a:r>
              <a:rPr lang="en-US" sz="1600" dirty="0" err="1">
                <a:latin typeface="Courier" charset="0"/>
                <a:ea typeface="Courier" charset="0"/>
                <a:cs typeface="Courier" charset="0"/>
              </a:rPr>
              <a:t>R[rt</a:t>
            </a:r>
            <a:r>
              <a:rPr lang="en-US" sz="1600" dirty="0">
                <a:latin typeface="Courier" charset="0"/>
                <a:ea typeface="Courier" charset="0"/>
                <a:cs typeface="Courier" charset="0"/>
              </a:rPr>
              <a:t>]; PC </a:t>
            </a:r>
            <a:r>
              <a:rPr lang="en-US" sz="1600" dirty="0" err="1">
                <a:latin typeface="Courier" charset="0"/>
                <a:ea typeface="Courier" charset="0"/>
                <a:cs typeface="Courier" charset="0"/>
                <a:sym typeface="Symbol" charset="2"/>
              </a:rPr>
              <a:t></a:t>
            </a:r>
            <a:r>
              <a:rPr lang="en-US" sz="1600" dirty="0">
                <a:latin typeface="Courier" charset="0"/>
                <a:ea typeface="Courier" charset="0"/>
                <a:cs typeface="Courier" charset="0"/>
              </a:rPr>
              <a:t> PC + 4</a:t>
            </a:r>
          </a:p>
          <a:p>
            <a:pPr>
              <a:spcBef>
                <a:spcPct val="50000"/>
              </a:spcBef>
              <a:tabLst>
                <a:tab pos="914400" algn="l"/>
                <a:tab pos="5092700" algn="l"/>
              </a:tabLst>
            </a:pPr>
            <a:r>
              <a:rPr lang="en-US" sz="1600" dirty="0">
                <a:latin typeface="Courier" charset="0"/>
                <a:ea typeface="Courier" charset="0"/>
                <a:cs typeface="Courier" charset="0"/>
              </a:rPr>
              <a:t>	</a:t>
            </a:r>
            <a:r>
              <a:rPr lang="en-US" sz="1600" dirty="0" err="1">
                <a:latin typeface="Courier" charset="0"/>
                <a:ea typeface="Courier" charset="0"/>
                <a:cs typeface="Courier" charset="0"/>
              </a:rPr>
              <a:t>ALUsrc</a:t>
            </a:r>
            <a:r>
              <a:rPr lang="en-US" sz="1600" dirty="0">
                <a:latin typeface="Courier" charset="0"/>
                <a:ea typeface="Courier" charset="0"/>
                <a:cs typeface="Courier" charset="0"/>
              </a:rPr>
              <a:t>=</a:t>
            </a:r>
            <a:r>
              <a:rPr lang="en-US" sz="1600" dirty="0" err="1">
                <a:latin typeface="Courier" charset="0"/>
                <a:ea typeface="Courier" charset="0"/>
                <a:cs typeface="Courier" charset="0"/>
              </a:rPr>
              <a:t>RegB</a:t>
            </a:r>
            <a:r>
              <a:rPr lang="en-US" sz="1600" dirty="0">
                <a:latin typeface="Courier" charset="0"/>
                <a:ea typeface="Courier" charset="0"/>
                <a:cs typeface="Courier" charset="0"/>
              </a:rPr>
              <a:t>, </a:t>
            </a:r>
            <a:r>
              <a:rPr lang="en-US" sz="1600" dirty="0" err="1">
                <a:latin typeface="Courier" charset="0"/>
                <a:ea typeface="Courier" charset="0"/>
                <a:cs typeface="Courier" charset="0"/>
              </a:rPr>
              <a:t>ALUctr</a:t>
            </a:r>
            <a:r>
              <a:rPr lang="en-US" sz="1600" dirty="0">
                <a:latin typeface="Courier" charset="0"/>
                <a:ea typeface="Courier" charset="0"/>
                <a:cs typeface="Courier" charset="0"/>
              </a:rPr>
              <a:t>=“ADD”, </a:t>
            </a:r>
            <a:r>
              <a:rPr lang="en-US" sz="1600" dirty="0" err="1">
                <a:latin typeface="Courier" charset="0"/>
                <a:ea typeface="Courier" charset="0"/>
                <a:cs typeface="Courier" charset="0"/>
              </a:rPr>
              <a:t>RegDst</a:t>
            </a:r>
            <a:r>
              <a:rPr lang="en-US" sz="1600" dirty="0">
                <a:latin typeface="Courier" charset="0"/>
                <a:ea typeface="Courier" charset="0"/>
                <a:cs typeface="Courier" charset="0"/>
              </a:rPr>
              <a:t>=rd, </a:t>
            </a:r>
            <a:r>
              <a:rPr lang="en-US" sz="1600" dirty="0" err="1">
                <a:latin typeface="Courier" charset="0"/>
                <a:ea typeface="Courier" charset="0"/>
                <a:cs typeface="Courier" charset="0"/>
              </a:rPr>
              <a:t>RegWr</a:t>
            </a:r>
            <a:r>
              <a:rPr lang="en-US" sz="1600" dirty="0">
                <a:latin typeface="Courier" charset="0"/>
                <a:ea typeface="Courier" charset="0"/>
                <a:cs typeface="Courier" charset="0"/>
              </a:rPr>
              <a:t>, </a:t>
            </a:r>
            <a:r>
              <a:rPr lang="en-US" sz="1600" dirty="0" err="1">
                <a:latin typeface="Courier" charset="0"/>
                <a:ea typeface="Courier" charset="0"/>
                <a:cs typeface="Courier" charset="0"/>
              </a:rPr>
              <a:t>nPC_sel</a:t>
            </a:r>
            <a:r>
              <a:rPr lang="en-US" sz="1600" dirty="0">
                <a:latin typeface="Courier" charset="0"/>
                <a:ea typeface="Courier" charset="0"/>
                <a:cs typeface="Courier" charset="0"/>
              </a:rPr>
              <a:t>=“+4”</a:t>
            </a:r>
          </a:p>
          <a:p>
            <a:pPr>
              <a:tabLst>
                <a:tab pos="914400" algn="l"/>
                <a:tab pos="5092700" algn="l"/>
              </a:tabLst>
            </a:pPr>
            <a:endParaRPr lang="en-US" sz="1600" dirty="0">
              <a:latin typeface="Courier" charset="0"/>
              <a:ea typeface="Courier" charset="0"/>
              <a:cs typeface="Courier" charset="0"/>
            </a:endParaRPr>
          </a:p>
          <a:p>
            <a:pPr>
              <a:tabLst>
                <a:tab pos="914400" algn="l"/>
                <a:tab pos="5092700" algn="l"/>
              </a:tabLst>
            </a:pPr>
            <a:r>
              <a:rPr lang="en-US" sz="1600" dirty="0">
                <a:latin typeface="Courier" charset="0"/>
                <a:ea typeface="Courier" charset="0"/>
                <a:cs typeface="Courier" charset="0"/>
              </a:rPr>
              <a:t>sub	</a:t>
            </a:r>
            <a:r>
              <a:rPr lang="en-US" sz="1600" dirty="0" err="1">
                <a:latin typeface="Courier" charset="0"/>
                <a:ea typeface="Courier" charset="0"/>
                <a:cs typeface="Courier" charset="0"/>
              </a:rPr>
              <a:t>R[rd</a:t>
            </a:r>
            <a:r>
              <a:rPr lang="en-US" sz="1600" dirty="0">
                <a:latin typeface="Courier" charset="0"/>
                <a:ea typeface="Courier" charset="0"/>
                <a:cs typeface="Courier" charset="0"/>
              </a:rPr>
              <a:t>] </a:t>
            </a:r>
            <a:r>
              <a:rPr lang="en-US" sz="1600" dirty="0" err="1">
                <a:latin typeface="Courier" charset="0"/>
                <a:ea typeface="Courier" charset="0"/>
                <a:cs typeface="Courier" charset="0"/>
                <a:sym typeface="Symbol" charset="2"/>
              </a:rPr>
              <a:t></a:t>
            </a:r>
            <a:r>
              <a:rPr lang="en-US" sz="1600" dirty="0">
                <a:latin typeface="Courier" charset="0"/>
                <a:ea typeface="Courier" charset="0"/>
                <a:cs typeface="Courier" charset="0"/>
              </a:rPr>
              <a:t> </a:t>
            </a:r>
            <a:r>
              <a:rPr lang="en-US" sz="1600" dirty="0" err="1">
                <a:latin typeface="Courier" charset="0"/>
                <a:ea typeface="Courier" charset="0"/>
                <a:cs typeface="Courier" charset="0"/>
              </a:rPr>
              <a:t>R[rs</a:t>
            </a:r>
            <a:r>
              <a:rPr lang="en-US" sz="1600" dirty="0">
                <a:latin typeface="Courier" charset="0"/>
                <a:ea typeface="Courier" charset="0"/>
                <a:cs typeface="Courier" charset="0"/>
              </a:rPr>
              <a:t>] – </a:t>
            </a:r>
            <a:r>
              <a:rPr lang="en-US" sz="1600" dirty="0" err="1">
                <a:latin typeface="Courier" charset="0"/>
                <a:ea typeface="Courier" charset="0"/>
                <a:cs typeface="Courier" charset="0"/>
              </a:rPr>
              <a:t>R[rt</a:t>
            </a:r>
            <a:r>
              <a:rPr lang="en-US" sz="1600" dirty="0">
                <a:latin typeface="Courier" charset="0"/>
                <a:ea typeface="Courier" charset="0"/>
                <a:cs typeface="Courier" charset="0"/>
              </a:rPr>
              <a:t>]; PC </a:t>
            </a:r>
            <a:r>
              <a:rPr lang="en-US" sz="1600" dirty="0" err="1">
                <a:latin typeface="Courier" charset="0"/>
                <a:ea typeface="Courier" charset="0"/>
                <a:cs typeface="Courier" charset="0"/>
                <a:sym typeface="Symbol" charset="2"/>
              </a:rPr>
              <a:t></a:t>
            </a:r>
            <a:r>
              <a:rPr lang="en-US" sz="1600" dirty="0">
                <a:latin typeface="Courier" charset="0"/>
                <a:ea typeface="Courier" charset="0"/>
                <a:cs typeface="Courier" charset="0"/>
              </a:rPr>
              <a:t> PC + 4</a:t>
            </a:r>
          </a:p>
          <a:p>
            <a:pPr>
              <a:spcBef>
                <a:spcPct val="50000"/>
              </a:spcBef>
              <a:tabLst>
                <a:tab pos="914400" algn="l"/>
                <a:tab pos="5092700" algn="l"/>
              </a:tabLst>
            </a:pPr>
            <a:r>
              <a:rPr lang="en-US" sz="1600" dirty="0">
                <a:latin typeface="Courier" charset="0"/>
                <a:ea typeface="Courier" charset="0"/>
                <a:cs typeface="Courier" charset="0"/>
              </a:rPr>
              <a:t>	</a:t>
            </a:r>
            <a:r>
              <a:rPr lang="en-US" sz="1600" dirty="0" err="1">
                <a:latin typeface="Courier" charset="0"/>
                <a:ea typeface="Courier" charset="0"/>
                <a:cs typeface="Courier" charset="0"/>
              </a:rPr>
              <a:t>ALUsrc</a:t>
            </a:r>
            <a:r>
              <a:rPr lang="en-US" sz="1600" dirty="0">
                <a:latin typeface="Courier" charset="0"/>
                <a:ea typeface="Courier" charset="0"/>
                <a:cs typeface="Courier" charset="0"/>
              </a:rPr>
              <a:t>=</a:t>
            </a:r>
            <a:r>
              <a:rPr lang="en-US" sz="1600" dirty="0" err="1">
                <a:latin typeface="Courier" charset="0"/>
                <a:ea typeface="Courier" charset="0"/>
                <a:cs typeface="Courier" charset="0"/>
              </a:rPr>
              <a:t>RegB</a:t>
            </a:r>
            <a:r>
              <a:rPr lang="en-US" sz="1600" dirty="0">
                <a:latin typeface="Courier" charset="0"/>
                <a:ea typeface="Courier" charset="0"/>
                <a:cs typeface="Courier" charset="0"/>
              </a:rPr>
              <a:t>, </a:t>
            </a:r>
            <a:r>
              <a:rPr lang="en-US" sz="1600" dirty="0" err="1">
                <a:latin typeface="Courier" charset="0"/>
                <a:ea typeface="Courier" charset="0"/>
                <a:cs typeface="Courier" charset="0"/>
              </a:rPr>
              <a:t>ALUctr</a:t>
            </a:r>
            <a:r>
              <a:rPr lang="en-US" sz="1600" dirty="0">
                <a:latin typeface="Courier" charset="0"/>
                <a:ea typeface="Courier" charset="0"/>
                <a:cs typeface="Courier" charset="0"/>
              </a:rPr>
              <a:t>=“SUB”, </a:t>
            </a:r>
            <a:r>
              <a:rPr lang="en-US" sz="1600" dirty="0" err="1">
                <a:latin typeface="Courier" charset="0"/>
                <a:ea typeface="Courier" charset="0"/>
                <a:cs typeface="Courier" charset="0"/>
              </a:rPr>
              <a:t>RegDst</a:t>
            </a:r>
            <a:r>
              <a:rPr lang="en-US" sz="1600" dirty="0">
                <a:latin typeface="Courier" charset="0"/>
                <a:ea typeface="Courier" charset="0"/>
                <a:cs typeface="Courier" charset="0"/>
              </a:rPr>
              <a:t>=rd, </a:t>
            </a:r>
            <a:r>
              <a:rPr lang="en-US" sz="1600" dirty="0" err="1">
                <a:latin typeface="Courier" charset="0"/>
                <a:ea typeface="Courier" charset="0"/>
                <a:cs typeface="Courier" charset="0"/>
              </a:rPr>
              <a:t>RegWr</a:t>
            </a:r>
            <a:r>
              <a:rPr lang="en-US" sz="1600" dirty="0">
                <a:latin typeface="Courier" charset="0"/>
                <a:ea typeface="Courier" charset="0"/>
                <a:cs typeface="Courier" charset="0"/>
              </a:rPr>
              <a:t>, </a:t>
            </a:r>
            <a:r>
              <a:rPr lang="en-US" sz="1600" dirty="0" err="1">
                <a:latin typeface="Courier" charset="0"/>
                <a:ea typeface="Courier" charset="0"/>
                <a:cs typeface="Courier" charset="0"/>
              </a:rPr>
              <a:t>nPC_sel</a:t>
            </a:r>
            <a:r>
              <a:rPr lang="en-US" sz="1600" dirty="0">
                <a:latin typeface="Courier" charset="0"/>
                <a:ea typeface="Courier" charset="0"/>
                <a:cs typeface="Courier" charset="0"/>
              </a:rPr>
              <a:t>=“+4”</a:t>
            </a:r>
          </a:p>
          <a:p>
            <a:pPr>
              <a:spcBef>
                <a:spcPct val="50000"/>
              </a:spcBef>
              <a:tabLst>
                <a:tab pos="914400" algn="l"/>
                <a:tab pos="5092700" algn="l"/>
              </a:tabLst>
            </a:pPr>
            <a:r>
              <a:rPr lang="en-US" sz="1600" dirty="0" err="1">
                <a:latin typeface="Courier" charset="0"/>
                <a:ea typeface="Courier" charset="0"/>
                <a:cs typeface="Courier" charset="0"/>
              </a:rPr>
              <a:t>ori</a:t>
            </a:r>
            <a:r>
              <a:rPr lang="en-US" sz="1600" dirty="0">
                <a:latin typeface="Courier" charset="0"/>
                <a:ea typeface="Courier" charset="0"/>
                <a:cs typeface="Courier" charset="0"/>
              </a:rPr>
              <a:t>	</a:t>
            </a:r>
            <a:r>
              <a:rPr lang="en-US" sz="1600" dirty="0" err="1">
                <a:latin typeface="Courier" charset="0"/>
                <a:ea typeface="Courier" charset="0"/>
                <a:cs typeface="Courier" charset="0"/>
              </a:rPr>
              <a:t>R[rt</a:t>
            </a:r>
            <a:r>
              <a:rPr lang="en-US" sz="1600" dirty="0">
                <a:latin typeface="Courier" charset="0"/>
                <a:ea typeface="Courier" charset="0"/>
                <a:cs typeface="Courier" charset="0"/>
              </a:rPr>
              <a:t>] </a:t>
            </a:r>
            <a:r>
              <a:rPr lang="en-US" sz="1600" dirty="0" err="1">
                <a:latin typeface="Courier" charset="0"/>
                <a:ea typeface="Courier" charset="0"/>
                <a:cs typeface="Courier" charset="0"/>
                <a:sym typeface="Symbol" charset="2"/>
              </a:rPr>
              <a:t></a:t>
            </a:r>
            <a:r>
              <a:rPr lang="en-US" sz="1600" dirty="0">
                <a:latin typeface="Courier" charset="0"/>
                <a:ea typeface="Courier" charset="0"/>
                <a:cs typeface="Courier" charset="0"/>
              </a:rPr>
              <a:t> </a:t>
            </a:r>
            <a:r>
              <a:rPr lang="en-US" sz="1600" dirty="0" err="1">
                <a:latin typeface="Courier" charset="0"/>
                <a:ea typeface="Courier" charset="0"/>
                <a:cs typeface="Courier" charset="0"/>
              </a:rPr>
              <a:t>R[rs</a:t>
            </a:r>
            <a:r>
              <a:rPr lang="en-US" sz="1600" dirty="0">
                <a:latin typeface="Courier" charset="0"/>
                <a:ea typeface="Courier" charset="0"/>
                <a:cs typeface="Courier" charset="0"/>
              </a:rPr>
              <a:t>] + zero_ext(Imm16); PC </a:t>
            </a:r>
            <a:r>
              <a:rPr lang="en-US" sz="1600" dirty="0" err="1">
                <a:latin typeface="Courier" charset="0"/>
                <a:ea typeface="Courier" charset="0"/>
                <a:cs typeface="Courier" charset="0"/>
                <a:sym typeface="Symbol" charset="2"/>
              </a:rPr>
              <a:t></a:t>
            </a:r>
            <a:r>
              <a:rPr lang="en-US" sz="1600" dirty="0">
                <a:latin typeface="Courier" charset="0"/>
                <a:ea typeface="Courier" charset="0"/>
                <a:cs typeface="Courier" charset="0"/>
              </a:rPr>
              <a:t> PC + 4</a:t>
            </a:r>
          </a:p>
          <a:p>
            <a:pPr>
              <a:spcBef>
                <a:spcPct val="50000"/>
              </a:spcBef>
              <a:tabLst>
                <a:tab pos="914400" algn="l"/>
                <a:tab pos="5092700" algn="l"/>
              </a:tabLst>
            </a:pPr>
            <a:r>
              <a:rPr lang="en-US" sz="1600" dirty="0">
                <a:latin typeface="Courier" charset="0"/>
                <a:ea typeface="Courier" charset="0"/>
                <a:cs typeface="Courier" charset="0"/>
              </a:rPr>
              <a:t>	</a:t>
            </a:r>
            <a:r>
              <a:rPr lang="en-US" sz="1600" dirty="0" err="1">
                <a:latin typeface="Courier" charset="0"/>
                <a:ea typeface="Courier" charset="0"/>
                <a:cs typeface="Courier" charset="0"/>
              </a:rPr>
              <a:t>ALUsrc</a:t>
            </a:r>
            <a:r>
              <a:rPr lang="en-US" sz="1600" dirty="0">
                <a:latin typeface="Courier" charset="0"/>
                <a:ea typeface="Courier" charset="0"/>
                <a:cs typeface="Courier" charset="0"/>
              </a:rPr>
              <a:t>=</a:t>
            </a:r>
            <a:r>
              <a:rPr lang="en-US" sz="1600" dirty="0" err="1">
                <a:latin typeface="Courier" charset="0"/>
                <a:ea typeface="Courier" charset="0"/>
                <a:cs typeface="Courier" charset="0"/>
              </a:rPr>
              <a:t>Im</a:t>
            </a:r>
            <a:r>
              <a:rPr lang="en-US" sz="1600" dirty="0">
                <a:latin typeface="Courier" charset="0"/>
                <a:ea typeface="Courier" charset="0"/>
                <a:cs typeface="Courier" charset="0"/>
              </a:rPr>
              <a:t>, </a:t>
            </a:r>
            <a:r>
              <a:rPr lang="en-US" sz="1600" dirty="0" err="1">
                <a:latin typeface="Courier" charset="0"/>
                <a:ea typeface="Courier" charset="0"/>
                <a:cs typeface="Courier" charset="0"/>
              </a:rPr>
              <a:t>Extop</a:t>
            </a:r>
            <a:r>
              <a:rPr lang="en-US" sz="1600" dirty="0">
                <a:latin typeface="Courier" charset="0"/>
                <a:ea typeface="Courier" charset="0"/>
                <a:cs typeface="Courier" charset="0"/>
              </a:rPr>
              <a:t>=“Z”, </a:t>
            </a:r>
            <a:r>
              <a:rPr lang="en-US" sz="1600" dirty="0" err="1">
                <a:latin typeface="Courier" charset="0"/>
                <a:ea typeface="Courier" charset="0"/>
                <a:cs typeface="Courier" charset="0"/>
              </a:rPr>
              <a:t>ALUctr</a:t>
            </a:r>
            <a:r>
              <a:rPr lang="en-US" sz="1600" dirty="0">
                <a:latin typeface="Courier" charset="0"/>
                <a:ea typeface="Courier" charset="0"/>
                <a:cs typeface="Courier" charset="0"/>
              </a:rPr>
              <a:t>=“OR”, </a:t>
            </a:r>
            <a:r>
              <a:rPr lang="en-US" sz="1600" dirty="0" err="1">
                <a:latin typeface="Courier" charset="0"/>
                <a:ea typeface="Courier" charset="0"/>
                <a:cs typeface="Courier" charset="0"/>
              </a:rPr>
              <a:t>RegDst</a:t>
            </a:r>
            <a:r>
              <a:rPr lang="en-US" sz="1600" dirty="0">
                <a:latin typeface="Courier" charset="0"/>
                <a:ea typeface="Courier" charset="0"/>
                <a:cs typeface="Courier" charset="0"/>
              </a:rPr>
              <a:t>=</a:t>
            </a:r>
            <a:r>
              <a:rPr lang="en-US" sz="1600" dirty="0" err="1">
                <a:latin typeface="Courier" charset="0"/>
                <a:ea typeface="Courier" charset="0"/>
                <a:cs typeface="Courier" charset="0"/>
              </a:rPr>
              <a:t>rt,RegWr</a:t>
            </a:r>
            <a:r>
              <a:rPr lang="en-US" sz="1600" dirty="0">
                <a:latin typeface="Courier" charset="0"/>
                <a:ea typeface="Courier" charset="0"/>
                <a:cs typeface="Courier" charset="0"/>
              </a:rPr>
              <a:t>, </a:t>
            </a:r>
            <a:r>
              <a:rPr lang="en-US" sz="1600" dirty="0" err="1">
                <a:latin typeface="Courier" charset="0"/>
                <a:ea typeface="Courier" charset="0"/>
                <a:cs typeface="Courier" charset="0"/>
              </a:rPr>
              <a:t>nPC_sel</a:t>
            </a:r>
            <a:r>
              <a:rPr lang="en-US" sz="1600" dirty="0">
                <a:latin typeface="Courier" charset="0"/>
                <a:ea typeface="Courier" charset="0"/>
                <a:cs typeface="Courier" charset="0"/>
              </a:rPr>
              <a:t>=“+4”</a:t>
            </a:r>
          </a:p>
          <a:p>
            <a:pPr>
              <a:spcBef>
                <a:spcPct val="50000"/>
              </a:spcBef>
              <a:tabLst>
                <a:tab pos="914400" algn="l"/>
                <a:tab pos="5092700" algn="l"/>
              </a:tabLst>
            </a:pPr>
            <a:r>
              <a:rPr lang="en-US" sz="1600" dirty="0" err="1">
                <a:latin typeface="Courier" charset="0"/>
                <a:ea typeface="Courier" charset="0"/>
                <a:cs typeface="Courier" charset="0"/>
              </a:rPr>
              <a:t>lw</a:t>
            </a:r>
            <a:r>
              <a:rPr lang="en-US" sz="1600" dirty="0">
                <a:latin typeface="Courier" charset="0"/>
                <a:ea typeface="Courier" charset="0"/>
                <a:cs typeface="Courier" charset="0"/>
              </a:rPr>
              <a:t>	</a:t>
            </a:r>
            <a:r>
              <a:rPr lang="en-US" sz="1600" dirty="0" err="1">
                <a:latin typeface="Courier" charset="0"/>
                <a:ea typeface="Courier" charset="0"/>
                <a:cs typeface="Courier" charset="0"/>
              </a:rPr>
              <a:t>R[rt</a:t>
            </a:r>
            <a:r>
              <a:rPr lang="en-US" sz="1600" dirty="0">
                <a:latin typeface="Courier" charset="0"/>
                <a:ea typeface="Courier" charset="0"/>
                <a:cs typeface="Courier" charset="0"/>
              </a:rPr>
              <a:t>] </a:t>
            </a:r>
            <a:r>
              <a:rPr lang="en-US" sz="1600" dirty="0" err="1">
                <a:latin typeface="Courier" charset="0"/>
                <a:ea typeface="Courier" charset="0"/>
                <a:cs typeface="Courier" charset="0"/>
                <a:sym typeface="Symbol" charset="2"/>
              </a:rPr>
              <a:t></a:t>
            </a:r>
            <a:r>
              <a:rPr lang="en-US" sz="1600" dirty="0">
                <a:latin typeface="Courier" charset="0"/>
                <a:ea typeface="Courier" charset="0"/>
                <a:cs typeface="Courier" charset="0"/>
              </a:rPr>
              <a:t> MEM[ </a:t>
            </a:r>
            <a:r>
              <a:rPr lang="en-US" sz="1600" dirty="0" err="1">
                <a:latin typeface="Courier" charset="0"/>
                <a:ea typeface="Courier" charset="0"/>
                <a:cs typeface="Courier" charset="0"/>
              </a:rPr>
              <a:t>R[rs</a:t>
            </a:r>
            <a:r>
              <a:rPr lang="en-US" sz="1600" dirty="0">
                <a:latin typeface="Courier" charset="0"/>
                <a:ea typeface="Courier" charset="0"/>
                <a:cs typeface="Courier" charset="0"/>
              </a:rPr>
              <a:t>] + sign_ext(Imm16)]; PC </a:t>
            </a:r>
            <a:r>
              <a:rPr lang="en-US" sz="1600" dirty="0" err="1">
                <a:latin typeface="Courier" charset="0"/>
                <a:ea typeface="Courier" charset="0"/>
                <a:cs typeface="Courier" charset="0"/>
                <a:sym typeface="Symbol" charset="2"/>
              </a:rPr>
              <a:t></a:t>
            </a:r>
            <a:r>
              <a:rPr lang="en-US" sz="1600" dirty="0">
                <a:latin typeface="Courier" charset="0"/>
                <a:ea typeface="Courier" charset="0"/>
                <a:cs typeface="Courier" charset="0"/>
              </a:rPr>
              <a:t> PC + 4</a:t>
            </a:r>
          </a:p>
          <a:p>
            <a:pPr>
              <a:spcBef>
                <a:spcPct val="50000"/>
              </a:spcBef>
              <a:tabLst>
                <a:tab pos="914400" algn="l"/>
                <a:tab pos="5092700" algn="l"/>
              </a:tabLst>
            </a:pPr>
            <a:r>
              <a:rPr lang="en-US" sz="1600" dirty="0">
                <a:latin typeface="Courier" charset="0"/>
                <a:ea typeface="Courier" charset="0"/>
                <a:cs typeface="Courier" charset="0"/>
              </a:rPr>
              <a:t>	</a:t>
            </a:r>
            <a:r>
              <a:rPr lang="en-US" sz="1600" dirty="0" err="1">
                <a:latin typeface="Courier" charset="0"/>
                <a:ea typeface="Courier" charset="0"/>
                <a:cs typeface="Courier" charset="0"/>
              </a:rPr>
              <a:t>ALUsrc</a:t>
            </a:r>
            <a:r>
              <a:rPr lang="en-US" sz="1600" dirty="0">
                <a:latin typeface="Courier" charset="0"/>
                <a:ea typeface="Courier" charset="0"/>
                <a:cs typeface="Courier" charset="0"/>
              </a:rPr>
              <a:t>=</a:t>
            </a:r>
            <a:r>
              <a:rPr lang="en-US" sz="1600" dirty="0" err="1">
                <a:latin typeface="Courier" charset="0"/>
                <a:ea typeface="Courier" charset="0"/>
                <a:cs typeface="Courier" charset="0"/>
              </a:rPr>
              <a:t>Im</a:t>
            </a:r>
            <a:r>
              <a:rPr lang="en-US" sz="1600" dirty="0">
                <a:latin typeface="Courier" charset="0"/>
                <a:ea typeface="Courier" charset="0"/>
                <a:cs typeface="Courier" charset="0"/>
              </a:rPr>
              <a:t>, </a:t>
            </a:r>
            <a:r>
              <a:rPr lang="en-US" sz="1600" dirty="0" err="1">
                <a:latin typeface="Courier" charset="0"/>
                <a:ea typeface="Courier" charset="0"/>
                <a:cs typeface="Courier" charset="0"/>
              </a:rPr>
              <a:t>Extop</a:t>
            </a:r>
            <a:r>
              <a:rPr lang="en-US" sz="1600" dirty="0">
                <a:latin typeface="Courier" charset="0"/>
                <a:ea typeface="Courier" charset="0"/>
                <a:cs typeface="Courier" charset="0"/>
              </a:rPr>
              <a:t>=“</a:t>
            </a:r>
            <a:r>
              <a:rPr lang="en-US" sz="1600" dirty="0" err="1">
                <a:latin typeface="Courier" charset="0"/>
                <a:ea typeface="Courier" charset="0"/>
                <a:cs typeface="Courier" charset="0"/>
              </a:rPr>
              <a:t>sn</a:t>
            </a:r>
            <a:r>
              <a:rPr lang="en-US" sz="1600" dirty="0">
                <a:latin typeface="Courier" charset="0"/>
                <a:ea typeface="Courier" charset="0"/>
                <a:cs typeface="Courier" charset="0"/>
              </a:rPr>
              <a:t>”, </a:t>
            </a:r>
            <a:r>
              <a:rPr lang="en-US" sz="1600" dirty="0" err="1">
                <a:latin typeface="Courier" charset="0"/>
                <a:ea typeface="Courier" charset="0"/>
                <a:cs typeface="Courier" charset="0"/>
              </a:rPr>
              <a:t>ALUctr</a:t>
            </a:r>
            <a:r>
              <a:rPr lang="en-US" sz="1600" dirty="0">
                <a:latin typeface="Courier" charset="0"/>
                <a:ea typeface="Courier" charset="0"/>
                <a:cs typeface="Courier" charset="0"/>
              </a:rPr>
              <a:t>=“ADD”, </a:t>
            </a:r>
            <a:r>
              <a:rPr lang="en-US" sz="1600" dirty="0" err="1">
                <a:latin typeface="Courier" charset="0"/>
                <a:ea typeface="Courier" charset="0"/>
                <a:cs typeface="Courier" charset="0"/>
              </a:rPr>
              <a:t>MemtoReg</a:t>
            </a:r>
            <a:r>
              <a:rPr lang="en-US" sz="1600" dirty="0">
                <a:latin typeface="Courier" charset="0"/>
                <a:ea typeface="Courier" charset="0"/>
                <a:cs typeface="Courier" charset="0"/>
              </a:rPr>
              <a:t>, </a:t>
            </a:r>
            <a:r>
              <a:rPr lang="en-US" sz="1600" dirty="0" err="1">
                <a:latin typeface="Courier" charset="0"/>
                <a:ea typeface="Courier" charset="0"/>
                <a:cs typeface="Courier" charset="0"/>
              </a:rPr>
              <a:t>RegDst</a:t>
            </a:r>
            <a:r>
              <a:rPr lang="en-US" sz="1600" dirty="0">
                <a:latin typeface="Courier" charset="0"/>
                <a:ea typeface="Courier" charset="0"/>
                <a:cs typeface="Courier" charset="0"/>
              </a:rPr>
              <a:t>=</a:t>
            </a:r>
            <a:r>
              <a:rPr lang="en-US" sz="1600" dirty="0" err="1">
                <a:latin typeface="Courier" charset="0"/>
                <a:ea typeface="Courier" charset="0"/>
                <a:cs typeface="Courier" charset="0"/>
              </a:rPr>
              <a:t>rt</a:t>
            </a:r>
            <a:r>
              <a:rPr lang="en-US" sz="1600" dirty="0">
                <a:latin typeface="Courier" charset="0"/>
                <a:ea typeface="Courier" charset="0"/>
                <a:cs typeface="Courier" charset="0"/>
              </a:rPr>
              <a:t>, </a:t>
            </a:r>
            <a:r>
              <a:rPr lang="en-US" sz="1600" dirty="0" err="1">
                <a:latin typeface="Courier" charset="0"/>
                <a:ea typeface="Courier" charset="0"/>
                <a:cs typeface="Courier" charset="0"/>
              </a:rPr>
              <a:t>RegWr</a:t>
            </a:r>
            <a:r>
              <a:rPr lang="en-US" sz="1600" dirty="0">
                <a:latin typeface="Courier" charset="0"/>
                <a:ea typeface="Courier" charset="0"/>
                <a:cs typeface="Courier" charset="0"/>
              </a:rPr>
              <a:t>, 	</a:t>
            </a:r>
            <a:r>
              <a:rPr lang="en-US" sz="1600" dirty="0" err="1">
                <a:latin typeface="Courier" charset="0"/>
                <a:ea typeface="Courier" charset="0"/>
                <a:cs typeface="Courier" charset="0"/>
              </a:rPr>
              <a:t>nPC_sel</a:t>
            </a:r>
            <a:r>
              <a:rPr lang="en-US" sz="1600" dirty="0">
                <a:latin typeface="Courier" charset="0"/>
                <a:ea typeface="Courier" charset="0"/>
                <a:cs typeface="Courier" charset="0"/>
              </a:rPr>
              <a:t> = “+4”</a:t>
            </a:r>
          </a:p>
          <a:p>
            <a:pPr>
              <a:spcBef>
                <a:spcPct val="50000"/>
              </a:spcBef>
              <a:tabLst>
                <a:tab pos="914400" algn="l"/>
                <a:tab pos="5092700" algn="l"/>
              </a:tabLst>
            </a:pPr>
            <a:r>
              <a:rPr lang="en-US" sz="1600" dirty="0" err="1">
                <a:latin typeface="Courier" charset="0"/>
                <a:ea typeface="Courier" charset="0"/>
                <a:cs typeface="Courier" charset="0"/>
              </a:rPr>
              <a:t>sw</a:t>
            </a:r>
            <a:r>
              <a:rPr lang="en-US" sz="1600" dirty="0">
                <a:latin typeface="Courier" charset="0"/>
                <a:ea typeface="Courier" charset="0"/>
                <a:cs typeface="Courier" charset="0"/>
              </a:rPr>
              <a:t>	MEM[ </a:t>
            </a:r>
            <a:r>
              <a:rPr lang="en-US" sz="1600" dirty="0" err="1">
                <a:latin typeface="Courier" charset="0"/>
                <a:ea typeface="Courier" charset="0"/>
                <a:cs typeface="Courier" charset="0"/>
              </a:rPr>
              <a:t>R[rs</a:t>
            </a:r>
            <a:r>
              <a:rPr lang="en-US" sz="1600" dirty="0">
                <a:latin typeface="Courier" charset="0"/>
                <a:ea typeface="Courier" charset="0"/>
                <a:cs typeface="Courier" charset="0"/>
              </a:rPr>
              <a:t>] + sign_ext(Imm16)] </a:t>
            </a:r>
            <a:r>
              <a:rPr lang="en-US" sz="1600" dirty="0" err="1">
                <a:latin typeface="Courier" charset="0"/>
                <a:ea typeface="Courier" charset="0"/>
                <a:cs typeface="Courier" charset="0"/>
                <a:sym typeface="Symbol" charset="2"/>
              </a:rPr>
              <a:t></a:t>
            </a:r>
            <a:r>
              <a:rPr lang="en-US" sz="1600" dirty="0">
                <a:latin typeface="Courier" charset="0"/>
                <a:ea typeface="Courier" charset="0"/>
                <a:cs typeface="Courier" charset="0"/>
              </a:rPr>
              <a:t> </a:t>
            </a:r>
            <a:r>
              <a:rPr lang="en-US" sz="1600" dirty="0" err="1">
                <a:latin typeface="Courier" charset="0"/>
                <a:ea typeface="Courier" charset="0"/>
                <a:cs typeface="Courier" charset="0"/>
              </a:rPr>
              <a:t>R[rs</a:t>
            </a:r>
            <a:r>
              <a:rPr lang="en-US" sz="1600" dirty="0">
                <a:latin typeface="Courier" charset="0"/>
                <a:ea typeface="Courier" charset="0"/>
                <a:cs typeface="Courier" charset="0"/>
              </a:rPr>
              <a:t>]; PC </a:t>
            </a:r>
            <a:r>
              <a:rPr lang="en-US" sz="1600" dirty="0" err="1">
                <a:latin typeface="Courier" charset="0"/>
                <a:ea typeface="Courier" charset="0"/>
                <a:cs typeface="Courier" charset="0"/>
                <a:sym typeface="Symbol" charset="2"/>
              </a:rPr>
              <a:t></a:t>
            </a:r>
            <a:r>
              <a:rPr lang="en-US" sz="1600" dirty="0">
                <a:latin typeface="Courier" charset="0"/>
                <a:ea typeface="Courier" charset="0"/>
                <a:cs typeface="Courier" charset="0"/>
              </a:rPr>
              <a:t> PC + 4</a:t>
            </a:r>
          </a:p>
          <a:p>
            <a:pPr>
              <a:spcBef>
                <a:spcPct val="50000"/>
              </a:spcBef>
              <a:tabLst>
                <a:tab pos="914400" algn="l"/>
                <a:tab pos="5092700" algn="l"/>
              </a:tabLst>
            </a:pPr>
            <a:r>
              <a:rPr lang="en-US" sz="1600" dirty="0">
                <a:latin typeface="Courier" charset="0"/>
                <a:ea typeface="Courier" charset="0"/>
                <a:cs typeface="Courier" charset="0"/>
              </a:rPr>
              <a:t>	</a:t>
            </a:r>
            <a:r>
              <a:rPr lang="en-US" sz="1600" dirty="0" err="1">
                <a:latin typeface="Courier" charset="0"/>
                <a:ea typeface="Courier" charset="0"/>
                <a:cs typeface="Courier" charset="0"/>
              </a:rPr>
              <a:t>ALUsrc</a:t>
            </a:r>
            <a:r>
              <a:rPr lang="en-US" sz="1600" dirty="0">
                <a:latin typeface="Courier" charset="0"/>
                <a:ea typeface="Courier" charset="0"/>
                <a:cs typeface="Courier" charset="0"/>
              </a:rPr>
              <a:t>=</a:t>
            </a:r>
            <a:r>
              <a:rPr lang="en-US" sz="1600" dirty="0" err="1">
                <a:latin typeface="Courier" charset="0"/>
                <a:ea typeface="Courier" charset="0"/>
                <a:cs typeface="Courier" charset="0"/>
              </a:rPr>
              <a:t>Im</a:t>
            </a:r>
            <a:r>
              <a:rPr lang="en-US" sz="1600" dirty="0">
                <a:latin typeface="Courier" charset="0"/>
                <a:ea typeface="Courier" charset="0"/>
                <a:cs typeface="Courier" charset="0"/>
              </a:rPr>
              <a:t>, </a:t>
            </a:r>
            <a:r>
              <a:rPr lang="en-US" sz="1600" dirty="0" err="1">
                <a:latin typeface="Courier" charset="0"/>
                <a:ea typeface="Courier" charset="0"/>
                <a:cs typeface="Courier" charset="0"/>
              </a:rPr>
              <a:t>Extop</a:t>
            </a:r>
            <a:r>
              <a:rPr lang="en-US" sz="1600" dirty="0">
                <a:latin typeface="Courier" charset="0"/>
                <a:ea typeface="Courier" charset="0"/>
                <a:cs typeface="Courier" charset="0"/>
              </a:rPr>
              <a:t>=“</a:t>
            </a:r>
            <a:r>
              <a:rPr lang="en-US" sz="1600" dirty="0" err="1">
                <a:latin typeface="Courier" charset="0"/>
                <a:ea typeface="Courier" charset="0"/>
                <a:cs typeface="Courier" charset="0"/>
              </a:rPr>
              <a:t>sn</a:t>
            </a:r>
            <a:r>
              <a:rPr lang="en-US" sz="1600" dirty="0">
                <a:latin typeface="Courier" charset="0"/>
                <a:ea typeface="Courier" charset="0"/>
                <a:cs typeface="Courier" charset="0"/>
              </a:rPr>
              <a:t>”, </a:t>
            </a:r>
            <a:r>
              <a:rPr lang="en-US" sz="1600" dirty="0" err="1">
                <a:latin typeface="Courier" charset="0"/>
                <a:ea typeface="Courier" charset="0"/>
                <a:cs typeface="Courier" charset="0"/>
              </a:rPr>
              <a:t>ALUctr</a:t>
            </a:r>
            <a:r>
              <a:rPr lang="en-US" sz="1600" dirty="0">
                <a:latin typeface="Courier" charset="0"/>
                <a:ea typeface="Courier" charset="0"/>
                <a:cs typeface="Courier" charset="0"/>
              </a:rPr>
              <a:t> = “ADD”, </a:t>
            </a:r>
            <a:r>
              <a:rPr lang="en-US" sz="1600" dirty="0" err="1">
                <a:latin typeface="Courier" charset="0"/>
                <a:ea typeface="Courier" charset="0"/>
                <a:cs typeface="Courier" charset="0"/>
              </a:rPr>
              <a:t>MemWr</a:t>
            </a:r>
            <a:r>
              <a:rPr lang="en-US" sz="1600" dirty="0">
                <a:latin typeface="Courier" charset="0"/>
                <a:ea typeface="Courier" charset="0"/>
                <a:cs typeface="Courier" charset="0"/>
              </a:rPr>
              <a:t>, </a:t>
            </a:r>
            <a:r>
              <a:rPr lang="en-US" sz="1600" dirty="0" err="1">
                <a:latin typeface="Courier" charset="0"/>
                <a:ea typeface="Courier" charset="0"/>
                <a:cs typeface="Courier" charset="0"/>
              </a:rPr>
              <a:t>nPC_sel</a:t>
            </a:r>
            <a:r>
              <a:rPr lang="en-US" sz="1600" dirty="0">
                <a:latin typeface="Courier" charset="0"/>
                <a:ea typeface="Courier" charset="0"/>
                <a:cs typeface="Courier" charset="0"/>
              </a:rPr>
              <a:t> = “+4”</a:t>
            </a:r>
            <a:endParaRPr lang="en-US" sz="1600" dirty="0" smtClean="0">
              <a:latin typeface="Courier" charset="0"/>
              <a:ea typeface="Courier" charset="0"/>
              <a:cs typeface="Courier" charset="0"/>
            </a:endParaRPr>
          </a:p>
          <a:p>
            <a:pPr>
              <a:spcBef>
                <a:spcPct val="50000"/>
              </a:spcBef>
              <a:tabLst>
                <a:tab pos="914400" algn="l"/>
                <a:tab pos="5092700" algn="l"/>
              </a:tabLst>
            </a:pPr>
            <a:r>
              <a:rPr lang="en-US" sz="1600" dirty="0" err="1" smtClean="0">
                <a:latin typeface="Courier" charset="0"/>
                <a:ea typeface="Courier" charset="0"/>
                <a:cs typeface="Courier" charset="0"/>
              </a:rPr>
              <a:t>beq</a:t>
            </a:r>
            <a:r>
              <a:rPr lang="en-US" sz="1600" dirty="0">
                <a:latin typeface="Courier" charset="0"/>
                <a:ea typeface="Courier" charset="0"/>
                <a:cs typeface="Courier" charset="0"/>
              </a:rPr>
              <a:t>	if (</a:t>
            </a:r>
            <a:r>
              <a:rPr lang="en-US" sz="1600" dirty="0" err="1">
                <a:latin typeface="Courier" charset="0"/>
                <a:ea typeface="Courier" charset="0"/>
                <a:cs typeface="Courier" charset="0"/>
              </a:rPr>
              <a:t>R[rs</a:t>
            </a:r>
            <a:r>
              <a:rPr lang="en-US" sz="1600" dirty="0">
                <a:latin typeface="Courier" charset="0"/>
                <a:ea typeface="Courier" charset="0"/>
                <a:cs typeface="Courier" charset="0"/>
              </a:rPr>
              <a:t>] == </a:t>
            </a:r>
            <a:r>
              <a:rPr lang="en-US" sz="1600" dirty="0" err="1">
                <a:latin typeface="Courier" charset="0"/>
                <a:ea typeface="Courier" charset="0"/>
                <a:cs typeface="Courier" charset="0"/>
              </a:rPr>
              <a:t>R[rt</a:t>
            </a:r>
            <a:r>
              <a:rPr lang="en-US" sz="1600" dirty="0">
                <a:latin typeface="Courier" charset="0"/>
                <a:ea typeface="Courier" charset="0"/>
                <a:cs typeface="Courier" charset="0"/>
              </a:rPr>
              <a:t>]) then PC </a:t>
            </a:r>
            <a:r>
              <a:rPr lang="en-US" sz="1600" dirty="0" err="1">
                <a:latin typeface="Courier" charset="0"/>
                <a:ea typeface="Courier" charset="0"/>
                <a:cs typeface="Courier" charset="0"/>
                <a:sym typeface="Symbol" charset="2"/>
              </a:rPr>
              <a:t></a:t>
            </a:r>
            <a:r>
              <a:rPr lang="en-US" sz="1600" dirty="0">
                <a:latin typeface="Courier" charset="0"/>
                <a:ea typeface="Courier" charset="0"/>
                <a:cs typeface="Courier" charset="0"/>
              </a:rPr>
              <a:t> PC + sign_ext(Imm16)] || 00</a:t>
            </a:r>
            <a:br>
              <a:rPr lang="en-US" sz="1600" dirty="0">
                <a:latin typeface="Courier" charset="0"/>
                <a:ea typeface="Courier" charset="0"/>
                <a:cs typeface="Courier" charset="0"/>
              </a:rPr>
            </a:br>
            <a:r>
              <a:rPr lang="en-US" sz="1600" dirty="0">
                <a:latin typeface="Courier" charset="0"/>
                <a:ea typeface="Courier" charset="0"/>
                <a:cs typeface="Courier" charset="0"/>
              </a:rPr>
              <a:t>	else PC </a:t>
            </a:r>
            <a:r>
              <a:rPr lang="en-US" sz="1600" dirty="0" err="1">
                <a:latin typeface="Courier" charset="0"/>
                <a:ea typeface="Courier" charset="0"/>
                <a:cs typeface="Courier" charset="0"/>
                <a:sym typeface="Symbol" charset="2"/>
              </a:rPr>
              <a:t></a:t>
            </a:r>
            <a:r>
              <a:rPr lang="en-US" sz="1600" dirty="0">
                <a:latin typeface="Courier" charset="0"/>
                <a:ea typeface="Courier" charset="0"/>
                <a:cs typeface="Courier" charset="0"/>
              </a:rPr>
              <a:t> PC + 4</a:t>
            </a:r>
          </a:p>
          <a:p>
            <a:pPr>
              <a:spcBef>
                <a:spcPct val="50000"/>
              </a:spcBef>
              <a:tabLst>
                <a:tab pos="914400" algn="l"/>
                <a:tab pos="5092700" algn="l"/>
              </a:tabLst>
            </a:pPr>
            <a:r>
              <a:rPr lang="en-US" sz="1600" dirty="0">
                <a:latin typeface="Courier" charset="0"/>
                <a:ea typeface="Courier" charset="0"/>
                <a:cs typeface="Courier" charset="0"/>
              </a:rPr>
              <a:t>	</a:t>
            </a:r>
            <a:r>
              <a:rPr lang="en-US" sz="1600" dirty="0" err="1">
                <a:latin typeface="Courier" charset="0"/>
                <a:ea typeface="Courier" charset="0"/>
                <a:cs typeface="Courier" charset="0"/>
              </a:rPr>
              <a:t>nPC_sel</a:t>
            </a:r>
            <a:r>
              <a:rPr lang="en-US" sz="1600" dirty="0">
                <a:latin typeface="Courier" charset="0"/>
                <a:ea typeface="Courier" charset="0"/>
                <a:cs typeface="Courier" charset="0"/>
              </a:rPr>
              <a:t> = “</a:t>
            </a:r>
            <a:r>
              <a:rPr lang="en-US" sz="1600" dirty="0" err="1">
                <a:latin typeface="Courier" charset="0"/>
                <a:ea typeface="Courier" charset="0"/>
                <a:cs typeface="Courier" charset="0"/>
              </a:rPr>
              <a:t>br</a:t>
            </a:r>
            <a:r>
              <a:rPr lang="en-US" sz="1600" dirty="0">
                <a:latin typeface="Courier" charset="0"/>
                <a:ea typeface="Courier" charset="0"/>
                <a:cs typeface="Courier" charset="0"/>
              </a:rPr>
              <a:t>”,  </a:t>
            </a:r>
            <a:r>
              <a:rPr lang="en-US" sz="1600" dirty="0" err="1">
                <a:latin typeface="Courier" charset="0"/>
                <a:ea typeface="Courier" charset="0"/>
                <a:cs typeface="Courier" charset="0"/>
              </a:rPr>
              <a:t>ALUctr</a:t>
            </a:r>
            <a:r>
              <a:rPr lang="en-US" sz="1600" dirty="0">
                <a:latin typeface="Courier" charset="0"/>
                <a:ea typeface="Courier" charset="0"/>
                <a:cs typeface="Courier" charset="0"/>
              </a:rPr>
              <a:t> = “SUB”</a:t>
            </a:r>
          </a:p>
        </p:txBody>
      </p:sp>
      <p:sp>
        <p:nvSpPr>
          <p:cNvPr id="4" name="Date Placeholder 3"/>
          <p:cNvSpPr>
            <a:spLocks noGrp="1"/>
          </p:cNvSpPr>
          <p:nvPr>
            <p:ph type="dt" sz="quarter" idx="10"/>
          </p:nvPr>
        </p:nvSpPr>
        <p:spPr/>
        <p:txBody>
          <a:bodyPr/>
          <a:lstStyle/>
          <a:p>
            <a:pPr>
              <a:defRPr/>
            </a:pPr>
            <a:fld id="{59FBBED0-5603-0F4F-BC85-38253D2B2FBB}" type="datetime1">
              <a:rPr lang="en-US" smtClean="0"/>
              <a:pPr>
                <a:defRPr/>
              </a:pPr>
              <a:t>11/5/13</a:t>
            </a:fld>
            <a:endParaRPr lang="en-US"/>
          </a:p>
        </p:txBody>
      </p:sp>
      <p:sp>
        <p:nvSpPr>
          <p:cNvPr id="5" name="Slide Number Placeholder 4"/>
          <p:cNvSpPr>
            <a:spLocks noGrp="1"/>
          </p:cNvSpPr>
          <p:nvPr>
            <p:ph type="sldNum" sz="quarter" idx="12"/>
          </p:nvPr>
        </p:nvSpPr>
        <p:spPr/>
        <p:txBody>
          <a:bodyPr/>
          <a:lstStyle/>
          <a:p>
            <a:pPr>
              <a:defRPr/>
            </a:pPr>
            <a:fld id="{7AD6301E-B986-B64D-8B09-AF2165BFBC98}" type="slidenum">
              <a:rPr lang="en-US" smtClean="0"/>
              <a:pPr>
                <a:defRPr/>
              </a:pPr>
              <a:t>43</a:t>
            </a:fld>
            <a:endParaRPr lang="en-US"/>
          </a:p>
        </p:txBody>
      </p:sp>
      <p:sp>
        <p:nvSpPr>
          <p:cNvPr id="6" name="Footer Placeholder 5"/>
          <p:cNvSpPr>
            <a:spLocks noGrp="1"/>
          </p:cNvSpPr>
          <p:nvPr>
            <p:ph type="ftr" sz="quarter" idx="11"/>
          </p:nvPr>
        </p:nvSpPr>
        <p:spPr/>
        <p:txBody>
          <a:bodyPr/>
          <a:lstStyle/>
          <a:p>
            <a:pPr>
              <a:defRPr/>
            </a:pPr>
            <a:r>
              <a:rPr lang="en-US" dirty="0" smtClean="0"/>
              <a:t>Fall 2013 -- Lecture </a:t>
            </a:r>
            <a:r>
              <a:rPr lang="en-US" dirty="0" smtClean="0"/>
              <a:t>#19</a:t>
            </a:r>
            <a:endParaRPr lang="en-US" dirty="0"/>
          </a:p>
        </p:txBody>
      </p:sp>
    </p:spTree>
    <p:extLst>
      <p:ext uri="{BB962C8B-B14F-4D97-AF65-F5344CB8AC3E}">
        <p14:creationId xmlns:p14="http://schemas.microsoft.com/office/powerpoint/2010/main" val="33175874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0638"/>
            <a:ext cx="8229600" cy="1143000"/>
          </a:xfrm>
        </p:spPr>
        <p:txBody>
          <a:bodyPr/>
          <a:lstStyle/>
          <a:p>
            <a:r>
              <a:rPr lang="en-US" sz="4000" smtClean="0"/>
              <a:t>Summary of the Control Signals (2/2)</a:t>
            </a:r>
          </a:p>
        </p:txBody>
      </p:sp>
      <p:sp>
        <p:nvSpPr>
          <p:cNvPr id="188" name="Date Placeholder 187"/>
          <p:cNvSpPr>
            <a:spLocks noGrp="1"/>
          </p:cNvSpPr>
          <p:nvPr>
            <p:ph type="dt" sz="quarter" idx="10"/>
          </p:nvPr>
        </p:nvSpPr>
        <p:spPr/>
        <p:txBody>
          <a:bodyPr/>
          <a:lstStyle/>
          <a:p>
            <a:pPr>
              <a:defRPr/>
            </a:pPr>
            <a:fld id="{2C449C90-9624-D641-BFF6-33F29286849D}" type="datetime1">
              <a:rPr lang="en-US" smtClean="0"/>
              <a:pPr>
                <a:defRPr/>
              </a:pPr>
              <a:t>11/5/13</a:t>
            </a:fld>
            <a:endParaRPr lang="en-US"/>
          </a:p>
        </p:txBody>
      </p:sp>
      <p:sp>
        <p:nvSpPr>
          <p:cNvPr id="190" name="Footer Placeholder 189"/>
          <p:cNvSpPr>
            <a:spLocks noGrp="1"/>
          </p:cNvSpPr>
          <p:nvPr>
            <p:ph type="ftr" sz="quarter" idx="11"/>
          </p:nvPr>
        </p:nvSpPr>
        <p:spPr/>
        <p:txBody>
          <a:bodyPr/>
          <a:lstStyle/>
          <a:p>
            <a:pPr>
              <a:defRPr/>
            </a:pPr>
            <a:r>
              <a:rPr lang="en-US" dirty="0" smtClean="0"/>
              <a:t>Fall 2013 -- Lecture </a:t>
            </a:r>
            <a:r>
              <a:rPr lang="en-US" dirty="0" smtClean="0"/>
              <a:t>#19</a:t>
            </a:r>
            <a:endParaRPr lang="en-US" dirty="0"/>
          </a:p>
        </p:txBody>
      </p:sp>
      <p:sp>
        <p:nvSpPr>
          <p:cNvPr id="189" name="Slide Number Placeholder 188"/>
          <p:cNvSpPr>
            <a:spLocks noGrp="1"/>
          </p:cNvSpPr>
          <p:nvPr>
            <p:ph type="sldNum" sz="quarter" idx="12"/>
          </p:nvPr>
        </p:nvSpPr>
        <p:spPr/>
        <p:txBody>
          <a:bodyPr/>
          <a:lstStyle/>
          <a:p>
            <a:pPr>
              <a:defRPr/>
            </a:pPr>
            <a:fld id="{D77B22C6-C06F-E64E-A440-96698C8DA441}" type="slidenum">
              <a:rPr lang="en-US" smtClean="0"/>
              <a:pPr>
                <a:defRPr/>
              </a:pPr>
              <a:t>44</a:t>
            </a:fld>
            <a:endParaRPr lang="en-US"/>
          </a:p>
        </p:txBody>
      </p:sp>
      <p:sp>
        <p:nvSpPr>
          <p:cNvPr id="64667" name="Rectangle 5"/>
          <p:cNvSpPr>
            <a:spLocks noChangeArrowheads="1"/>
          </p:cNvSpPr>
          <p:nvPr/>
        </p:nvSpPr>
        <p:spPr bwMode="auto">
          <a:xfrm>
            <a:off x="2722563" y="1738313"/>
            <a:ext cx="50800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add</a:t>
            </a:r>
          </a:p>
        </p:txBody>
      </p:sp>
      <p:sp>
        <p:nvSpPr>
          <p:cNvPr id="64668" name="Rectangle 6"/>
          <p:cNvSpPr>
            <a:spLocks noChangeArrowheads="1"/>
          </p:cNvSpPr>
          <p:nvPr/>
        </p:nvSpPr>
        <p:spPr bwMode="auto">
          <a:xfrm>
            <a:off x="3484563" y="1738313"/>
            <a:ext cx="4857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sub</a:t>
            </a:r>
          </a:p>
        </p:txBody>
      </p:sp>
      <p:sp>
        <p:nvSpPr>
          <p:cNvPr id="64669" name="Rectangle 7"/>
          <p:cNvSpPr>
            <a:spLocks noChangeArrowheads="1"/>
          </p:cNvSpPr>
          <p:nvPr/>
        </p:nvSpPr>
        <p:spPr bwMode="auto">
          <a:xfrm>
            <a:off x="4246563" y="1738313"/>
            <a:ext cx="4286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ori</a:t>
            </a:r>
          </a:p>
        </p:txBody>
      </p:sp>
      <p:sp>
        <p:nvSpPr>
          <p:cNvPr id="64670" name="Rectangle 8"/>
          <p:cNvSpPr>
            <a:spLocks noChangeArrowheads="1"/>
          </p:cNvSpPr>
          <p:nvPr/>
        </p:nvSpPr>
        <p:spPr bwMode="auto">
          <a:xfrm>
            <a:off x="5008563" y="1738313"/>
            <a:ext cx="387350"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lw</a:t>
            </a:r>
          </a:p>
        </p:txBody>
      </p:sp>
      <p:sp>
        <p:nvSpPr>
          <p:cNvPr id="64671" name="Rectangle 9"/>
          <p:cNvSpPr>
            <a:spLocks noChangeArrowheads="1"/>
          </p:cNvSpPr>
          <p:nvPr/>
        </p:nvSpPr>
        <p:spPr bwMode="auto">
          <a:xfrm>
            <a:off x="5770563" y="1738313"/>
            <a:ext cx="4159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sw</a:t>
            </a:r>
          </a:p>
        </p:txBody>
      </p:sp>
      <p:sp>
        <p:nvSpPr>
          <p:cNvPr id="64672" name="Rectangle 10"/>
          <p:cNvSpPr>
            <a:spLocks noChangeArrowheads="1"/>
          </p:cNvSpPr>
          <p:nvPr/>
        </p:nvSpPr>
        <p:spPr bwMode="auto">
          <a:xfrm>
            <a:off x="6532563" y="1738313"/>
            <a:ext cx="506413"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beq</a:t>
            </a:r>
          </a:p>
        </p:txBody>
      </p:sp>
      <p:sp>
        <p:nvSpPr>
          <p:cNvPr id="64674" name="Rectangle 12"/>
          <p:cNvSpPr>
            <a:spLocks noChangeArrowheads="1"/>
          </p:cNvSpPr>
          <p:nvPr/>
        </p:nvSpPr>
        <p:spPr bwMode="auto">
          <a:xfrm>
            <a:off x="1198563" y="2043113"/>
            <a:ext cx="77628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RegDst</a:t>
            </a:r>
          </a:p>
        </p:txBody>
      </p:sp>
      <p:sp>
        <p:nvSpPr>
          <p:cNvPr id="64675" name="Rectangle 13"/>
          <p:cNvSpPr>
            <a:spLocks noChangeArrowheads="1"/>
          </p:cNvSpPr>
          <p:nvPr/>
        </p:nvSpPr>
        <p:spPr bwMode="auto">
          <a:xfrm>
            <a:off x="1198563" y="2347913"/>
            <a:ext cx="798513"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ALUSrc</a:t>
            </a:r>
          </a:p>
        </p:txBody>
      </p:sp>
      <p:sp>
        <p:nvSpPr>
          <p:cNvPr id="64676" name="Rectangle 14"/>
          <p:cNvSpPr>
            <a:spLocks noChangeArrowheads="1"/>
          </p:cNvSpPr>
          <p:nvPr/>
        </p:nvSpPr>
        <p:spPr bwMode="auto">
          <a:xfrm>
            <a:off x="1198563" y="2652713"/>
            <a:ext cx="11398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MemtoReg</a:t>
            </a:r>
          </a:p>
        </p:txBody>
      </p:sp>
      <p:sp>
        <p:nvSpPr>
          <p:cNvPr id="64677" name="Rectangle 15"/>
          <p:cNvSpPr>
            <a:spLocks noChangeArrowheads="1"/>
          </p:cNvSpPr>
          <p:nvPr/>
        </p:nvSpPr>
        <p:spPr bwMode="auto">
          <a:xfrm>
            <a:off x="1198563" y="2957513"/>
            <a:ext cx="971550"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RegWrite</a:t>
            </a:r>
          </a:p>
        </p:txBody>
      </p:sp>
      <p:sp>
        <p:nvSpPr>
          <p:cNvPr id="64678" name="Rectangle 16"/>
          <p:cNvSpPr>
            <a:spLocks noChangeArrowheads="1"/>
          </p:cNvSpPr>
          <p:nvPr/>
        </p:nvSpPr>
        <p:spPr bwMode="auto">
          <a:xfrm>
            <a:off x="1198563" y="3262313"/>
            <a:ext cx="11398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MemWrite</a:t>
            </a:r>
          </a:p>
        </p:txBody>
      </p:sp>
      <p:sp>
        <p:nvSpPr>
          <p:cNvPr id="64679" name="Rectangle 17"/>
          <p:cNvSpPr>
            <a:spLocks noChangeArrowheads="1"/>
          </p:cNvSpPr>
          <p:nvPr/>
        </p:nvSpPr>
        <p:spPr bwMode="auto">
          <a:xfrm>
            <a:off x="1198563" y="3567113"/>
            <a:ext cx="74612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nPCsel</a:t>
            </a:r>
          </a:p>
        </p:txBody>
      </p:sp>
      <p:sp>
        <p:nvSpPr>
          <p:cNvPr id="64680" name="Rectangle 18"/>
          <p:cNvSpPr>
            <a:spLocks noChangeArrowheads="1"/>
          </p:cNvSpPr>
          <p:nvPr/>
        </p:nvSpPr>
        <p:spPr bwMode="auto">
          <a:xfrm>
            <a:off x="1198563" y="3871913"/>
            <a:ext cx="63817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dirty="0">
                <a:latin typeface="+mn-lt"/>
              </a:rPr>
              <a:t>Jump</a:t>
            </a:r>
          </a:p>
        </p:txBody>
      </p:sp>
      <p:sp>
        <p:nvSpPr>
          <p:cNvPr id="64681" name="Rectangle 19"/>
          <p:cNvSpPr>
            <a:spLocks noChangeArrowheads="1"/>
          </p:cNvSpPr>
          <p:nvPr/>
        </p:nvSpPr>
        <p:spPr bwMode="auto">
          <a:xfrm>
            <a:off x="1198563" y="4176713"/>
            <a:ext cx="696913"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ExtOp</a:t>
            </a:r>
          </a:p>
        </p:txBody>
      </p:sp>
      <p:sp>
        <p:nvSpPr>
          <p:cNvPr id="64682" name="Rectangle 20"/>
          <p:cNvSpPr>
            <a:spLocks noChangeArrowheads="1"/>
          </p:cNvSpPr>
          <p:nvPr/>
        </p:nvSpPr>
        <p:spPr bwMode="auto">
          <a:xfrm>
            <a:off x="1198563" y="4481513"/>
            <a:ext cx="1235075"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ALUctr&lt;2:0&gt;</a:t>
            </a:r>
          </a:p>
        </p:txBody>
      </p:sp>
      <p:sp>
        <p:nvSpPr>
          <p:cNvPr id="64683" name="Line 21"/>
          <p:cNvSpPr>
            <a:spLocks noChangeShapeType="1"/>
          </p:cNvSpPr>
          <p:nvPr/>
        </p:nvSpPr>
        <p:spPr bwMode="auto">
          <a:xfrm flipV="1">
            <a:off x="1079500" y="2349499"/>
            <a:ext cx="6096000" cy="4763"/>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84" name="Line 22"/>
          <p:cNvSpPr>
            <a:spLocks noChangeShapeType="1"/>
          </p:cNvSpPr>
          <p:nvPr/>
        </p:nvSpPr>
        <p:spPr bwMode="auto">
          <a:xfrm>
            <a:off x="1079500" y="2659063"/>
            <a:ext cx="61087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85" name="Line 23"/>
          <p:cNvSpPr>
            <a:spLocks noChangeShapeType="1"/>
          </p:cNvSpPr>
          <p:nvPr/>
        </p:nvSpPr>
        <p:spPr bwMode="auto">
          <a:xfrm>
            <a:off x="1079500" y="2963863"/>
            <a:ext cx="609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86" name="Line 24"/>
          <p:cNvSpPr>
            <a:spLocks noChangeShapeType="1"/>
          </p:cNvSpPr>
          <p:nvPr/>
        </p:nvSpPr>
        <p:spPr bwMode="auto">
          <a:xfrm>
            <a:off x="1079500" y="3268663"/>
            <a:ext cx="609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87" name="Line 25"/>
          <p:cNvSpPr>
            <a:spLocks noChangeShapeType="1"/>
          </p:cNvSpPr>
          <p:nvPr/>
        </p:nvSpPr>
        <p:spPr bwMode="auto">
          <a:xfrm>
            <a:off x="1079500" y="3573463"/>
            <a:ext cx="609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88" name="Line 26"/>
          <p:cNvSpPr>
            <a:spLocks noChangeShapeType="1"/>
          </p:cNvSpPr>
          <p:nvPr/>
        </p:nvSpPr>
        <p:spPr bwMode="auto">
          <a:xfrm>
            <a:off x="1079500" y="3878263"/>
            <a:ext cx="60833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89" name="Line 27"/>
          <p:cNvSpPr>
            <a:spLocks noChangeShapeType="1"/>
          </p:cNvSpPr>
          <p:nvPr/>
        </p:nvSpPr>
        <p:spPr bwMode="auto">
          <a:xfrm>
            <a:off x="1079500" y="4183063"/>
            <a:ext cx="60833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0" name="Line 28"/>
          <p:cNvSpPr>
            <a:spLocks noChangeShapeType="1"/>
          </p:cNvSpPr>
          <p:nvPr/>
        </p:nvSpPr>
        <p:spPr bwMode="auto">
          <a:xfrm>
            <a:off x="1079500" y="4487863"/>
            <a:ext cx="60960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1" name="Line 29"/>
          <p:cNvSpPr>
            <a:spLocks noChangeShapeType="1"/>
          </p:cNvSpPr>
          <p:nvPr/>
        </p:nvSpPr>
        <p:spPr bwMode="auto">
          <a:xfrm>
            <a:off x="1079500" y="2049463"/>
            <a:ext cx="61087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2" name="Line 30"/>
          <p:cNvSpPr>
            <a:spLocks noChangeShapeType="1"/>
          </p:cNvSpPr>
          <p:nvPr/>
        </p:nvSpPr>
        <p:spPr bwMode="auto">
          <a:xfrm>
            <a:off x="1079500" y="4792663"/>
            <a:ext cx="60833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3" name="Line 31"/>
          <p:cNvSpPr>
            <a:spLocks noChangeShapeType="1"/>
          </p:cNvSpPr>
          <p:nvPr/>
        </p:nvSpPr>
        <p:spPr bwMode="auto">
          <a:xfrm flipV="1">
            <a:off x="2590800" y="1731963"/>
            <a:ext cx="0" cy="30734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4" name="Line 32"/>
          <p:cNvSpPr>
            <a:spLocks noChangeShapeType="1"/>
          </p:cNvSpPr>
          <p:nvPr/>
        </p:nvSpPr>
        <p:spPr bwMode="auto">
          <a:xfrm>
            <a:off x="1079500" y="1744663"/>
            <a:ext cx="6121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5" name="Line 33"/>
          <p:cNvSpPr>
            <a:spLocks noChangeShapeType="1"/>
          </p:cNvSpPr>
          <p:nvPr/>
        </p:nvSpPr>
        <p:spPr bwMode="auto">
          <a:xfrm flipV="1">
            <a:off x="3352800" y="1731963"/>
            <a:ext cx="0" cy="30734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6" name="Line 34"/>
          <p:cNvSpPr>
            <a:spLocks noChangeShapeType="1"/>
          </p:cNvSpPr>
          <p:nvPr/>
        </p:nvSpPr>
        <p:spPr bwMode="auto">
          <a:xfrm flipV="1">
            <a:off x="4114800" y="1731963"/>
            <a:ext cx="0" cy="30734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7" name="Line 35"/>
          <p:cNvSpPr>
            <a:spLocks noChangeShapeType="1"/>
          </p:cNvSpPr>
          <p:nvPr/>
        </p:nvSpPr>
        <p:spPr bwMode="auto">
          <a:xfrm flipV="1">
            <a:off x="4876800" y="1731963"/>
            <a:ext cx="0" cy="30734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8" name="Line 36"/>
          <p:cNvSpPr>
            <a:spLocks noChangeShapeType="1"/>
          </p:cNvSpPr>
          <p:nvPr/>
        </p:nvSpPr>
        <p:spPr bwMode="auto">
          <a:xfrm flipV="1">
            <a:off x="5638800" y="1731963"/>
            <a:ext cx="0" cy="30734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99" name="Line 37"/>
          <p:cNvSpPr>
            <a:spLocks noChangeShapeType="1"/>
          </p:cNvSpPr>
          <p:nvPr/>
        </p:nvSpPr>
        <p:spPr bwMode="auto">
          <a:xfrm flipV="1">
            <a:off x="6400800" y="1731963"/>
            <a:ext cx="0" cy="30734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702" name="Line 40"/>
          <p:cNvSpPr>
            <a:spLocks noChangeShapeType="1"/>
          </p:cNvSpPr>
          <p:nvPr/>
        </p:nvSpPr>
        <p:spPr bwMode="auto">
          <a:xfrm flipV="1">
            <a:off x="1066800" y="1731963"/>
            <a:ext cx="0" cy="30734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604" name="Rectangle 41"/>
          <p:cNvSpPr>
            <a:spLocks noChangeArrowheads="1"/>
          </p:cNvSpPr>
          <p:nvPr/>
        </p:nvSpPr>
        <p:spPr bwMode="auto">
          <a:xfrm>
            <a:off x="2798763" y="20431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05" name="Rectangle 42"/>
          <p:cNvSpPr>
            <a:spLocks noChangeArrowheads="1"/>
          </p:cNvSpPr>
          <p:nvPr/>
        </p:nvSpPr>
        <p:spPr bwMode="auto">
          <a:xfrm>
            <a:off x="2798763" y="23479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06" name="Rectangle 43"/>
          <p:cNvSpPr>
            <a:spLocks noChangeArrowheads="1"/>
          </p:cNvSpPr>
          <p:nvPr/>
        </p:nvSpPr>
        <p:spPr bwMode="auto">
          <a:xfrm>
            <a:off x="2798763" y="26527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07" name="Rectangle 44"/>
          <p:cNvSpPr>
            <a:spLocks noChangeArrowheads="1"/>
          </p:cNvSpPr>
          <p:nvPr/>
        </p:nvSpPr>
        <p:spPr bwMode="auto">
          <a:xfrm>
            <a:off x="2798763" y="29575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08" name="Rectangle 45"/>
          <p:cNvSpPr>
            <a:spLocks noChangeArrowheads="1"/>
          </p:cNvSpPr>
          <p:nvPr/>
        </p:nvSpPr>
        <p:spPr bwMode="auto">
          <a:xfrm>
            <a:off x="2798763" y="32623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09" name="Rectangle 46"/>
          <p:cNvSpPr>
            <a:spLocks noChangeArrowheads="1"/>
          </p:cNvSpPr>
          <p:nvPr/>
        </p:nvSpPr>
        <p:spPr bwMode="auto">
          <a:xfrm>
            <a:off x="2798763" y="35671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10" name="Rectangle 47"/>
          <p:cNvSpPr>
            <a:spLocks noChangeArrowheads="1"/>
          </p:cNvSpPr>
          <p:nvPr/>
        </p:nvSpPr>
        <p:spPr bwMode="auto">
          <a:xfrm>
            <a:off x="2798763" y="38719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11" name="Rectangle 48"/>
          <p:cNvSpPr>
            <a:spLocks noChangeArrowheads="1"/>
          </p:cNvSpPr>
          <p:nvPr/>
        </p:nvSpPr>
        <p:spPr bwMode="auto">
          <a:xfrm>
            <a:off x="2798763" y="4176713"/>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12" name="Rectangle 49"/>
          <p:cNvSpPr>
            <a:spLocks noChangeArrowheads="1"/>
          </p:cNvSpPr>
          <p:nvPr/>
        </p:nvSpPr>
        <p:spPr bwMode="auto">
          <a:xfrm>
            <a:off x="2722563" y="4481513"/>
            <a:ext cx="5302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Add</a:t>
            </a:r>
          </a:p>
        </p:txBody>
      </p:sp>
      <p:sp>
        <p:nvSpPr>
          <p:cNvPr id="64613" name="Rectangle 50"/>
          <p:cNvSpPr>
            <a:spLocks noChangeArrowheads="1"/>
          </p:cNvSpPr>
          <p:nvPr/>
        </p:nvSpPr>
        <p:spPr bwMode="auto">
          <a:xfrm>
            <a:off x="3560763" y="20431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14" name="Rectangle 51"/>
          <p:cNvSpPr>
            <a:spLocks noChangeArrowheads="1"/>
          </p:cNvSpPr>
          <p:nvPr/>
        </p:nvSpPr>
        <p:spPr bwMode="auto">
          <a:xfrm>
            <a:off x="3560763" y="23479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15" name="Rectangle 52"/>
          <p:cNvSpPr>
            <a:spLocks noChangeArrowheads="1"/>
          </p:cNvSpPr>
          <p:nvPr/>
        </p:nvSpPr>
        <p:spPr bwMode="auto">
          <a:xfrm>
            <a:off x="3560763" y="26527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16" name="Rectangle 53"/>
          <p:cNvSpPr>
            <a:spLocks noChangeArrowheads="1"/>
          </p:cNvSpPr>
          <p:nvPr/>
        </p:nvSpPr>
        <p:spPr bwMode="auto">
          <a:xfrm>
            <a:off x="3560763" y="29575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17" name="Rectangle 54"/>
          <p:cNvSpPr>
            <a:spLocks noChangeArrowheads="1"/>
          </p:cNvSpPr>
          <p:nvPr/>
        </p:nvSpPr>
        <p:spPr bwMode="auto">
          <a:xfrm>
            <a:off x="3560763" y="32623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18" name="Rectangle 55"/>
          <p:cNvSpPr>
            <a:spLocks noChangeArrowheads="1"/>
          </p:cNvSpPr>
          <p:nvPr/>
        </p:nvSpPr>
        <p:spPr bwMode="auto">
          <a:xfrm>
            <a:off x="3560763" y="35671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19" name="Rectangle 56"/>
          <p:cNvSpPr>
            <a:spLocks noChangeArrowheads="1"/>
          </p:cNvSpPr>
          <p:nvPr/>
        </p:nvSpPr>
        <p:spPr bwMode="auto">
          <a:xfrm>
            <a:off x="3560763" y="38719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20" name="Rectangle 57"/>
          <p:cNvSpPr>
            <a:spLocks noChangeArrowheads="1"/>
          </p:cNvSpPr>
          <p:nvPr/>
        </p:nvSpPr>
        <p:spPr bwMode="auto">
          <a:xfrm>
            <a:off x="3560763" y="4176713"/>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21" name="Rectangle 58"/>
          <p:cNvSpPr>
            <a:spLocks noChangeArrowheads="1"/>
          </p:cNvSpPr>
          <p:nvPr/>
        </p:nvSpPr>
        <p:spPr bwMode="auto">
          <a:xfrm>
            <a:off x="3298825" y="4481513"/>
            <a:ext cx="881063"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Subtract</a:t>
            </a:r>
          </a:p>
        </p:txBody>
      </p:sp>
      <p:sp>
        <p:nvSpPr>
          <p:cNvPr id="64622" name="Rectangle 59"/>
          <p:cNvSpPr>
            <a:spLocks noChangeArrowheads="1"/>
          </p:cNvSpPr>
          <p:nvPr/>
        </p:nvSpPr>
        <p:spPr bwMode="auto">
          <a:xfrm>
            <a:off x="4322763" y="20431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23" name="Rectangle 60"/>
          <p:cNvSpPr>
            <a:spLocks noChangeArrowheads="1"/>
          </p:cNvSpPr>
          <p:nvPr/>
        </p:nvSpPr>
        <p:spPr bwMode="auto">
          <a:xfrm>
            <a:off x="4322763" y="23479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24" name="Rectangle 61"/>
          <p:cNvSpPr>
            <a:spLocks noChangeArrowheads="1"/>
          </p:cNvSpPr>
          <p:nvPr/>
        </p:nvSpPr>
        <p:spPr bwMode="auto">
          <a:xfrm>
            <a:off x="4322763" y="26527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25" name="Rectangle 62"/>
          <p:cNvSpPr>
            <a:spLocks noChangeArrowheads="1"/>
          </p:cNvSpPr>
          <p:nvPr/>
        </p:nvSpPr>
        <p:spPr bwMode="auto">
          <a:xfrm>
            <a:off x="4322763" y="29575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26" name="Rectangle 63"/>
          <p:cNvSpPr>
            <a:spLocks noChangeArrowheads="1"/>
          </p:cNvSpPr>
          <p:nvPr/>
        </p:nvSpPr>
        <p:spPr bwMode="auto">
          <a:xfrm>
            <a:off x="4322763" y="32623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27" name="Rectangle 64"/>
          <p:cNvSpPr>
            <a:spLocks noChangeArrowheads="1"/>
          </p:cNvSpPr>
          <p:nvPr/>
        </p:nvSpPr>
        <p:spPr bwMode="auto">
          <a:xfrm>
            <a:off x="4322763" y="35671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28" name="Rectangle 65"/>
          <p:cNvSpPr>
            <a:spLocks noChangeArrowheads="1"/>
          </p:cNvSpPr>
          <p:nvPr/>
        </p:nvSpPr>
        <p:spPr bwMode="auto">
          <a:xfrm>
            <a:off x="4322763" y="38719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29" name="Rectangle 66"/>
          <p:cNvSpPr>
            <a:spLocks noChangeArrowheads="1"/>
          </p:cNvSpPr>
          <p:nvPr/>
        </p:nvSpPr>
        <p:spPr bwMode="auto">
          <a:xfrm>
            <a:off x="4322763" y="41767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30" name="Rectangle 67"/>
          <p:cNvSpPr>
            <a:spLocks noChangeArrowheads="1"/>
          </p:cNvSpPr>
          <p:nvPr/>
        </p:nvSpPr>
        <p:spPr bwMode="auto">
          <a:xfrm>
            <a:off x="4246563" y="4481513"/>
            <a:ext cx="395288"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Or</a:t>
            </a:r>
          </a:p>
        </p:txBody>
      </p:sp>
      <p:sp>
        <p:nvSpPr>
          <p:cNvPr id="64631" name="Rectangle 68"/>
          <p:cNvSpPr>
            <a:spLocks noChangeArrowheads="1"/>
          </p:cNvSpPr>
          <p:nvPr/>
        </p:nvSpPr>
        <p:spPr bwMode="auto">
          <a:xfrm>
            <a:off x="5084763" y="20431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32" name="Rectangle 69"/>
          <p:cNvSpPr>
            <a:spLocks noChangeArrowheads="1"/>
          </p:cNvSpPr>
          <p:nvPr/>
        </p:nvSpPr>
        <p:spPr bwMode="auto">
          <a:xfrm>
            <a:off x="5084763" y="23479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33" name="Rectangle 70"/>
          <p:cNvSpPr>
            <a:spLocks noChangeArrowheads="1"/>
          </p:cNvSpPr>
          <p:nvPr/>
        </p:nvSpPr>
        <p:spPr bwMode="auto">
          <a:xfrm>
            <a:off x="5084763" y="26527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34" name="Rectangle 71"/>
          <p:cNvSpPr>
            <a:spLocks noChangeArrowheads="1"/>
          </p:cNvSpPr>
          <p:nvPr/>
        </p:nvSpPr>
        <p:spPr bwMode="auto">
          <a:xfrm>
            <a:off x="5084763" y="29575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35" name="Rectangle 72"/>
          <p:cNvSpPr>
            <a:spLocks noChangeArrowheads="1"/>
          </p:cNvSpPr>
          <p:nvPr/>
        </p:nvSpPr>
        <p:spPr bwMode="auto">
          <a:xfrm>
            <a:off x="5084763" y="32623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36" name="Rectangle 73"/>
          <p:cNvSpPr>
            <a:spLocks noChangeArrowheads="1"/>
          </p:cNvSpPr>
          <p:nvPr/>
        </p:nvSpPr>
        <p:spPr bwMode="auto">
          <a:xfrm>
            <a:off x="5084763" y="35671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37" name="Rectangle 74"/>
          <p:cNvSpPr>
            <a:spLocks noChangeArrowheads="1"/>
          </p:cNvSpPr>
          <p:nvPr/>
        </p:nvSpPr>
        <p:spPr bwMode="auto">
          <a:xfrm>
            <a:off x="5084763" y="38719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38" name="Rectangle 75"/>
          <p:cNvSpPr>
            <a:spLocks noChangeArrowheads="1"/>
          </p:cNvSpPr>
          <p:nvPr/>
        </p:nvSpPr>
        <p:spPr bwMode="auto">
          <a:xfrm>
            <a:off x="5084763" y="41767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39" name="Rectangle 76"/>
          <p:cNvSpPr>
            <a:spLocks noChangeArrowheads="1"/>
          </p:cNvSpPr>
          <p:nvPr/>
        </p:nvSpPr>
        <p:spPr bwMode="auto">
          <a:xfrm>
            <a:off x="5008563" y="4481513"/>
            <a:ext cx="5302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Add</a:t>
            </a:r>
          </a:p>
        </p:txBody>
      </p:sp>
      <p:sp>
        <p:nvSpPr>
          <p:cNvPr id="64640" name="Rectangle 77"/>
          <p:cNvSpPr>
            <a:spLocks noChangeArrowheads="1"/>
          </p:cNvSpPr>
          <p:nvPr/>
        </p:nvSpPr>
        <p:spPr bwMode="auto">
          <a:xfrm>
            <a:off x="5846763" y="2043113"/>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41" name="Rectangle 78"/>
          <p:cNvSpPr>
            <a:spLocks noChangeArrowheads="1"/>
          </p:cNvSpPr>
          <p:nvPr/>
        </p:nvSpPr>
        <p:spPr bwMode="auto">
          <a:xfrm>
            <a:off x="5846763" y="23479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42" name="Rectangle 79"/>
          <p:cNvSpPr>
            <a:spLocks noChangeArrowheads="1"/>
          </p:cNvSpPr>
          <p:nvPr/>
        </p:nvSpPr>
        <p:spPr bwMode="auto">
          <a:xfrm>
            <a:off x="5846763" y="2652713"/>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43" name="Rectangle 80"/>
          <p:cNvSpPr>
            <a:spLocks noChangeArrowheads="1"/>
          </p:cNvSpPr>
          <p:nvPr/>
        </p:nvSpPr>
        <p:spPr bwMode="auto">
          <a:xfrm>
            <a:off x="5846763" y="29575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44" name="Rectangle 81"/>
          <p:cNvSpPr>
            <a:spLocks noChangeArrowheads="1"/>
          </p:cNvSpPr>
          <p:nvPr/>
        </p:nvSpPr>
        <p:spPr bwMode="auto">
          <a:xfrm>
            <a:off x="5846763" y="32623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45" name="Rectangle 82"/>
          <p:cNvSpPr>
            <a:spLocks noChangeArrowheads="1"/>
          </p:cNvSpPr>
          <p:nvPr/>
        </p:nvSpPr>
        <p:spPr bwMode="auto">
          <a:xfrm>
            <a:off x="5846763" y="35671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46" name="Rectangle 83"/>
          <p:cNvSpPr>
            <a:spLocks noChangeArrowheads="1"/>
          </p:cNvSpPr>
          <p:nvPr/>
        </p:nvSpPr>
        <p:spPr bwMode="auto">
          <a:xfrm>
            <a:off x="5846763" y="38719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47" name="Rectangle 84"/>
          <p:cNvSpPr>
            <a:spLocks noChangeArrowheads="1"/>
          </p:cNvSpPr>
          <p:nvPr/>
        </p:nvSpPr>
        <p:spPr bwMode="auto">
          <a:xfrm>
            <a:off x="5846763" y="41767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48" name="Rectangle 85"/>
          <p:cNvSpPr>
            <a:spLocks noChangeArrowheads="1"/>
          </p:cNvSpPr>
          <p:nvPr/>
        </p:nvSpPr>
        <p:spPr bwMode="auto">
          <a:xfrm>
            <a:off x="5770563" y="4481513"/>
            <a:ext cx="53022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Add</a:t>
            </a:r>
          </a:p>
        </p:txBody>
      </p:sp>
      <p:sp>
        <p:nvSpPr>
          <p:cNvPr id="64649" name="Rectangle 86"/>
          <p:cNvSpPr>
            <a:spLocks noChangeArrowheads="1"/>
          </p:cNvSpPr>
          <p:nvPr/>
        </p:nvSpPr>
        <p:spPr bwMode="auto">
          <a:xfrm>
            <a:off x="6608763" y="2043113"/>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50" name="Rectangle 87"/>
          <p:cNvSpPr>
            <a:spLocks noChangeArrowheads="1"/>
          </p:cNvSpPr>
          <p:nvPr/>
        </p:nvSpPr>
        <p:spPr bwMode="auto">
          <a:xfrm>
            <a:off x="6608763" y="23479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51" name="Rectangle 88"/>
          <p:cNvSpPr>
            <a:spLocks noChangeArrowheads="1"/>
          </p:cNvSpPr>
          <p:nvPr/>
        </p:nvSpPr>
        <p:spPr bwMode="auto">
          <a:xfrm>
            <a:off x="6608763" y="2652713"/>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52" name="Rectangle 89"/>
          <p:cNvSpPr>
            <a:spLocks noChangeArrowheads="1"/>
          </p:cNvSpPr>
          <p:nvPr/>
        </p:nvSpPr>
        <p:spPr bwMode="auto">
          <a:xfrm>
            <a:off x="6608763" y="29575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53" name="Rectangle 90"/>
          <p:cNvSpPr>
            <a:spLocks noChangeArrowheads="1"/>
          </p:cNvSpPr>
          <p:nvPr/>
        </p:nvSpPr>
        <p:spPr bwMode="auto">
          <a:xfrm>
            <a:off x="6608763" y="32623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54" name="Rectangle 91"/>
          <p:cNvSpPr>
            <a:spLocks noChangeArrowheads="1"/>
          </p:cNvSpPr>
          <p:nvPr/>
        </p:nvSpPr>
        <p:spPr bwMode="auto">
          <a:xfrm>
            <a:off x="6608763" y="35671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a:t>
            </a:r>
          </a:p>
        </p:txBody>
      </p:sp>
      <p:sp>
        <p:nvSpPr>
          <p:cNvPr id="64655" name="Rectangle 92"/>
          <p:cNvSpPr>
            <a:spLocks noChangeArrowheads="1"/>
          </p:cNvSpPr>
          <p:nvPr/>
        </p:nvSpPr>
        <p:spPr bwMode="auto">
          <a:xfrm>
            <a:off x="6608763" y="3871913"/>
            <a:ext cx="287338"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656" name="Rectangle 93"/>
          <p:cNvSpPr>
            <a:spLocks noChangeArrowheads="1"/>
          </p:cNvSpPr>
          <p:nvPr/>
        </p:nvSpPr>
        <p:spPr bwMode="auto">
          <a:xfrm>
            <a:off x="6608763" y="4176713"/>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x</a:t>
            </a:r>
          </a:p>
        </p:txBody>
      </p:sp>
      <p:sp>
        <p:nvSpPr>
          <p:cNvPr id="64657" name="Rectangle 94"/>
          <p:cNvSpPr>
            <a:spLocks noChangeArrowheads="1"/>
          </p:cNvSpPr>
          <p:nvPr/>
        </p:nvSpPr>
        <p:spPr bwMode="auto">
          <a:xfrm>
            <a:off x="6345238" y="4464051"/>
            <a:ext cx="881063"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dirty="0">
                <a:latin typeface="+mn-lt"/>
              </a:rPr>
              <a:t>Subtract</a:t>
            </a:r>
          </a:p>
        </p:txBody>
      </p:sp>
      <p:sp>
        <p:nvSpPr>
          <p:cNvPr id="64516" name="Line 104"/>
          <p:cNvSpPr>
            <a:spLocks noChangeShapeType="1"/>
          </p:cNvSpPr>
          <p:nvPr/>
        </p:nvSpPr>
        <p:spPr bwMode="auto">
          <a:xfrm>
            <a:off x="2603500" y="1439863"/>
            <a:ext cx="45847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grpSp>
        <p:nvGrpSpPr>
          <p:cNvPr id="2" name="Group 113"/>
          <p:cNvGrpSpPr>
            <a:grpSpLocks/>
          </p:cNvGrpSpPr>
          <p:nvPr/>
        </p:nvGrpSpPr>
        <p:grpSpPr bwMode="auto">
          <a:xfrm>
            <a:off x="1306513" y="4903788"/>
            <a:ext cx="6307138" cy="641350"/>
            <a:chOff x="803" y="3068"/>
            <a:chExt cx="3973" cy="404"/>
          </a:xfrm>
        </p:grpSpPr>
        <p:grpSp>
          <p:nvGrpSpPr>
            <p:cNvPr id="3" name="Group 114"/>
            <p:cNvGrpSpPr>
              <a:grpSpLocks/>
            </p:cNvGrpSpPr>
            <p:nvPr/>
          </p:nvGrpSpPr>
          <p:grpSpPr bwMode="auto">
            <a:xfrm>
              <a:off x="868" y="3260"/>
              <a:ext cx="3832" cy="212"/>
              <a:chOff x="868" y="3260"/>
              <a:chExt cx="3832" cy="212"/>
            </a:xfrm>
          </p:grpSpPr>
          <p:sp>
            <p:nvSpPr>
              <p:cNvPr id="64577" name="Rectangle 115"/>
              <p:cNvSpPr>
                <a:spLocks noChangeArrowheads="1"/>
              </p:cNvSpPr>
              <p:nvPr/>
            </p:nvSpPr>
            <p:spPr bwMode="auto">
              <a:xfrm>
                <a:off x="872" y="3272"/>
                <a:ext cx="3824"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4" name="Group 116"/>
              <p:cNvGrpSpPr>
                <a:grpSpLocks/>
              </p:cNvGrpSpPr>
              <p:nvPr/>
            </p:nvGrpSpPr>
            <p:grpSpPr bwMode="auto">
              <a:xfrm>
                <a:off x="868" y="3260"/>
                <a:ext cx="3832" cy="212"/>
                <a:chOff x="868" y="3260"/>
                <a:chExt cx="3832" cy="212"/>
              </a:xfrm>
            </p:grpSpPr>
            <p:grpSp>
              <p:nvGrpSpPr>
                <p:cNvPr id="5" name="Group 117"/>
                <p:cNvGrpSpPr>
                  <a:grpSpLocks/>
                </p:cNvGrpSpPr>
                <p:nvPr/>
              </p:nvGrpSpPr>
              <p:grpSpPr bwMode="auto">
                <a:xfrm>
                  <a:off x="868" y="3260"/>
                  <a:ext cx="664" cy="212"/>
                  <a:chOff x="868" y="3260"/>
                  <a:chExt cx="664" cy="212"/>
                </a:xfrm>
              </p:grpSpPr>
              <p:sp>
                <p:nvSpPr>
                  <p:cNvPr id="64595" name="Rectangle 118"/>
                  <p:cNvSpPr>
                    <a:spLocks noChangeArrowheads="1"/>
                  </p:cNvSpPr>
                  <p:nvPr/>
                </p:nvSpPr>
                <p:spPr bwMode="auto">
                  <a:xfrm>
                    <a:off x="868" y="3268"/>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96" name="Rectangle 119"/>
                  <p:cNvSpPr>
                    <a:spLocks noChangeArrowheads="1"/>
                  </p:cNvSpPr>
                  <p:nvPr/>
                </p:nvSpPr>
                <p:spPr bwMode="auto">
                  <a:xfrm>
                    <a:off x="1061" y="3260"/>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6" name="Group 120"/>
                <p:cNvGrpSpPr>
                  <a:grpSpLocks/>
                </p:cNvGrpSpPr>
                <p:nvPr/>
              </p:nvGrpSpPr>
              <p:grpSpPr bwMode="auto">
                <a:xfrm>
                  <a:off x="1540" y="3260"/>
                  <a:ext cx="616" cy="212"/>
                  <a:chOff x="1540" y="3260"/>
                  <a:chExt cx="616" cy="212"/>
                </a:xfrm>
              </p:grpSpPr>
              <p:sp>
                <p:nvSpPr>
                  <p:cNvPr id="64593" name="Rectangle 121"/>
                  <p:cNvSpPr>
                    <a:spLocks noChangeArrowheads="1"/>
                  </p:cNvSpPr>
                  <p:nvPr/>
                </p:nvSpPr>
                <p:spPr bwMode="auto">
                  <a:xfrm>
                    <a:off x="1540" y="3268"/>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94" name="Rectangle 122"/>
                  <p:cNvSpPr>
                    <a:spLocks noChangeArrowheads="1"/>
                  </p:cNvSpPr>
                  <p:nvPr/>
                </p:nvSpPr>
                <p:spPr bwMode="auto">
                  <a:xfrm>
                    <a:off x="1715" y="3260"/>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7" name="Group 123"/>
                <p:cNvGrpSpPr>
                  <a:grpSpLocks/>
                </p:cNvGrpSpPr>
                <p:nvPr/>
              </p:nvGrpSpPr>
              <p:grpSpPr bwMode="auto">
                <a:xfrm>
                  <a:off x="2164" y="3260"/>
                  <a:ext cx="616" cy="210"/>
                  <a:chOff x="2164" y="3260"/>
                  <a:chExt cx="616" cy="210"/>
                </a:xfrm>
              </p:grpSpPr>
              <p:sp>
                <p:nvSpPr>
                  <p:cNvPr id="64591" name="Rectangle 124"/>
                  <p:cNvSpPr>
                    <a:spLocks noChangeArrowheads="1"/>
                  </p:cNvSpPr>
                  <p:nvPr/>
                </p:nvSpPr>
                <p:spPr bwMode="auto">
                  <a:xfrm>
                    <a:off x="2164" y="3268"/>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92" name="Rectangle 125"/>
                  <p:cNvSpPr>
                    <a:spLocks noChangeArrowheads="1"/>
                  </p:cNvSpPr>
                  <p:nvPr/>
                </p:nvSpPr>
                <p:spPr bwMode="auto">
                  <a:xfrm>
                    <a:off x="2339" y="3260"/>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grpSp>
              <p:nvGrpSpPr>
                <p:cNvPr id="8" name="Group 126"/>
                <p:cNvGrpSpPr>
                  <a:grpSpLocks/>
                </p:cNvGrpSpPr>
                <p:nvPr/>
              </p:nvGrpSpPr>
              <p:grpSpPr bwMode="auto">
                <a:xfrm>
                  <a:off x="2788" y="3260"/>
                  <a:ext cx="616" cy="212"/>
                  <a:chOff x="2788" y="3260"/>
                  <a:chExt cx="616" cy="212"/>
                </a:xfrm>
              </p:grpSpPr>
              <p:sp>
                <p:nvSpPr>
                  <p:cNvPr id="64589" name="Rectangle 127"/>
                  <p:cNvSpPr>
                    <a:spLocks noChangeArrowheads="1"/>
                  </p:cNvSpPr>
                  <p:nvPr/>
                </p:nvSpPr>
                <p:spPr bwMode="auto">
                  <a:xfrm>
                    <a:off x="2788" y="3268"/>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90" name="Rectangle 128"/>
                  <p:cNvSpPr>
                    <a:spLocks noChangeArrowheads="1"/>
                  </p:cNvSpPr>
                  <p:nvPr/>
                </p:nvSpPr>
                <p:spPr bwMode="auto">
                  <a:xfrm>
                    <a:off x="2963" y="3260"/>
                    <a:ext cx="229"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rd</a:t>
                    </a:r>
                  </a:p>
                </p:txBody>
              </p:sp>
            </p:grpSp>
            <p:grpSp>
              <p:nvGrpSpPr>
                <p:cNvPr id="9" name="Group 129"/>
                <p:cNvGrpSpPr>
                  <a:grpSpLocks/>
                </p:cNvGrpSpPr>
                <p:nvPr/>
              </p:nvGrpSpPr>
              <p:grpSpPr bwMode="auto">
                <a:xfrm>
                  <a:off x="3412" y="3260"/>
                  <a:ext cx="616" cy="210"/>
                  <a:chOff x="3412" y="3260"/>
                  <a:chExt cx="616" cy="210"/>
                </a:xfrm>
              </p:grpSpPr>
              <p:sp>
                <p:nvSpPr>
                  <p:cNvPr id="64587" name="Rectangle 130"/>
                  <p:cNvSpPr>
                    <a:spLocks noChangeArrowheads="1"/>
                  </p:cNvSpPr>
                  <p:nvPr/>
                </p:nvSpPr>
                <p:spPr bwMode="auto">
                  <a:xfrm>
                    <a:off x="3412" y="3268"/>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88" name="Rectangle 131"/>
                  <p:cNvSpPr>
                    <a:spLocks noChangeArrowheads="1"/>
                  </p:cNvSpPr>
                  <p:nvPr/>
                </p:nvSpPr>
                <p:spPr bwMode="auto">
                  <a:xfrm>
                    <a:off x="3491" y="3260"/>
                    <a:ext cx="44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shamt</a:t>
                    </a:r>
                  </a:p>
                </p:txBody>
              </p:sp>
            </p:grpSp>
            <p:grpSp>
              <p:nvGrpSpPr>
                <p:cNvPr id="10" name="Group 132"/>
                <p:cNvGrpSpPr>
                  <a:grpSpLocks/>
                </p:cNvGrpSpPr>
                <p:nvPr/>
              </p:nvGrpSpPr>
              <p:grpSpPr bwMode="auto">
                <a:xfrm>
                  <a:off x="4036" y="3260"/>
                  <a:ext cx="664" cy="210"/>
                  <a:chOff x="4036" y="3260"/>
                  <a:chExt cx="664" cy="210"/>
                </a:xfrm>
              </p:grpSpPr>
              <p:sp>
                <p:nvSpPr>
                  <p:cNvPr id="64585" name="Rectangle 133"/>
                  <p:cNvSpPr>
                    <a:spLocks noChangeArrowheads="1"/>
                  </p:cNvSpPr>
                  <p:nvPr/>
                </p:nvSpPr>
                <p:spPr bwMode="auto">
                  <a:xfrm>
                    <a:off x="4036" y="3268"/>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86" name="Rectangle 134"/>
                  <p:cNvSpPr>
                    <a:spLocks noChangeArrowheads="1"/>
                  </p:cNvSpPr>
                  <p:nvPr/>
                </p:nvSpPr>
                <p:spPr bwMode="auto">
                  <a:xfrm>
                    <a:off x="4229" y="3260"/>
                    <a:ext cx="398"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funct</a:t>
                    </a:r>
                  </a:p>
                </p:txBody>
              </p:sp>
            </p:grpSp>
          </p:grpSp>
        </p:grpSp>
        <p:sp>
          <p:nvSpPr>
            <p:cNvPr id="64570" name="Rectangle 135"/>
            <p:cNvSpPr>
              <a:spLocks noChangeArrowheads="1"/>
            </p:cNvSpPr>
            <p:nvPr/>
          </p:nvSpPr>
          <p:spPr bwMode="auto">
            <a:xfrm>
              <a:off x="4595" y="3068"/>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a:t>
              </a:r>
            </a:p>
          </p:txBody>
        </p:sp>
        <p:sp>
          <p:nvSpPr>
            <p:cNvPr id="64571" name="Rectangle 136"/>
            <p:cNvSpPr>
              <a:spLocks noChangeArrowheads="1"/>
            </p:cNvSpPr>
            <p:nvPr/>
          </p:nvSpPr>
          <p:spPr bwMode="auto">
            <a:xfrm>
              <a:off x="3875" y="3068"/>
              <a:ext cx="18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6</a:t>
              </a:r>
            </a:p>
          </p:txBody>
        </p:sp>
        <p:sp>
          <p:nvSpPr>
            <p:cNvPr id="64572" name="Rectangle 137"/>
            <p:cNvSpPr>
              <a:spLocks noChangeArrowheads="1"/>
            </p:cNvSpPr>
            <p:nvPr/>
          </p:nvSpPr>
          <p:spPr bwMode="auto">
            <a:xfrm>
              <a:off x="3203" y="3068"/>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11</a:t>
              </a:r>
            </a:p>
          </p:txBody>
        </p:sp>
        <p:sp>
          <p:nvSpPr>
            <p:cNvPr id="64573" name="Rectangle 138"/>
            <p:cNvSpPr>
              <a:spLocks noChangeArrowheads="1"/>
            </p:cNvSpPr>
            <p:nvPr/>
          </p:nvSpPr>
          <p:spPr bwMode="auto">
            <a:xfrm>
              <a:off x="2579" y="3068"/>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16</a:t>
              </a:r>
            </a:p>
          </p:txBody>
        </p:sp>
        <p:sp>
          <p:nvSpPr>
            <p:cNvPr id="64574" name="Rectangle 139"/>
            <p:cNvSpPr>
              <a:spLocks noChangeArrowheads="1"/>
            </p:cNvSpPr>
            <p:nvPr/>
          </p:nvSpPr>
          <p:spPr bwMode="auto">
            <a:xfrm>
              <a:off x="1955" y="3068"/>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21</a:t>
              </a:r>
            </a:p>
          </p:txBody>
        </p:sp>
        <p:sp>
          <p:nvSpPr>
            <p:cNvPr id="64575" name="Rectangle 140"/>
            <p:cNvSpPr>
              <a:spLocks noChangeArrowheads="1"/>
            </p:cNvSpPr>
            <p:nvPr/>
          </p:nvSpPr>
          <p:spPr bwMode="auto">
            <a:xfrm>
              <a:off x="1331" y="3068"/>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26</a:t>
              </a:r>
            </a:p>
          </p:txBody>
        </p:sp>
        <p:sp>
          <p:nvSpPr>
            <p:cNvPr id="64576" name="Rectangle 141"/>
            <p:cNvSpPr>
              <a:spLocks noChangeArrowheads="1"/>
            </p:cNvSpPr>
            <p:nvPr/>
          </p:nvSpPr>
          <p:spPr bwMode="auto">
            <a:xfrm>
              <a:off x="803" y="3068"/>
              <a:ext cx="246"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31</a:t>
              </a:r>
            </a:p>
          </p:txBody>
        </p:sp>
      </p:grpSp>
      <p:grpSp>
        <p:nvGrpSpPr>
          <p:cNvPr id="11" name="Group 142"/>
          <p:cNvGrpSpPr>
            <a:grpSpLocks/>
          </p:cNvGrpSpPr>
          <p:nvPr/>
        </p:nvGrpSpPr>
        <p:grpSpPr bwMode="auto">
          <a:xfrm>
            <a:off x="1409701" y="5648326"/>
            <a:ext cx="6083300" cy="354013"/>
            <a:chOff x="868" y="3537"/>
            <a:chExt cx="3832" cy="223"/>
          </a:xfrm>
        </p:grpSpPr>
        <p:sp>
          <p:nvSpPr>
            <p:cNvPr id="64557" name="Rectangle 143"/>
            <p:cNvSpPr>
              <a:spLocks noChangeArrowheads="1"/>
            </p:cNvSpPr>
            <p:nvPr/>
          </p:nvSpPr>
          <p:spPr bwMode="auto">
            <a:xfrm>
              <a:off x="872" y="3560"/>
              <a:ext cx="3824" cy="176"/>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grpSp>
          <p:nvGrpSpPr>
            <p:cNvPr id="12" name="Group 144"/>
            <p:cNvGrpSpPr>
              <a:grpSpLocks/>
            </p:cNvGrpSpPr>
            <p:nvPr/>
          </p:nvGrpSpPr>
          <p:grpSpPr bwMode="auto">
            <a:xfrm>
              <a:off x="868" y="3548"/>
              <a:ext cx="664" cy="212"/>
              <a:chOff x="868" y="3548"/>
              <a:chExt cx="664" cy="212"/>
            </a:xfrm>
          </p:grpSpPr>
          <p:sp>
            <p:nvSpPr>
              <p:cNvPr id="64567" name="Rectangle 145"/>
              <p:cNvSpPr>
                <a:spLocks noChangeArrowheads="1"/>
              </p:cNvSpPr>
              <p:nvPr/>
            </p:nvSpPr>
            <p:spPr bwMode="auto">
              <a:xfrm>
                <a:off x="868" y="3556"/>
                <a:ext cx="664"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68" name="Rectangle 146"/>
              <p:cNvSpPr>
                <a:spLocks noChangeArrowheads="1"/>
              </p:cNvSpPr>
              <p:nvPr/>
            </p:nvSpPr>
            <p:spPr bwMode="auto">
              <a:xfrm>
                <a:off x="1061" y="3548"/>
                <a:ext cx="254"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grpSp>
        <p:grpSp>
          <p:nvGrpSpPr>
            <p:cNvPr id="13" name="Group 147"/>
            <p:cNvGrpSpPr>
              <a:grpSpLocks/>
            </p:cNvGrpSpPr>
            <p:nvPr/>
          </p:nvGrpSpPr>
          <p:grpSpPr bwMode="auto">
            <a:xfrm>
              <a:off x="1540" y="3548"/>
              <a:ext cx="616" cy="212"/>
              <a:chOff x="1540" y="3548"/>
              <a:chExt cx="616" cy="212"/>
            </a:xfrm>
          </p:grpSpPr>
          <p:sp>
            <p:nvSpPr>
              <p:cNvPr id="64565" name="Rectangle 148"/>
              <p:cNvSpPr>
                <a:spLocks noChangeArrowheads="1"/>
              </p:cNvSpPr>
              <p:nvPr/>
            </p:nvSpPr>
            <p:spPr bwMode="auto">
              <a:xfrm>
                <a:off x="1540" y="3556"/>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66" name="Rectangle 149"/>
              <p:cNvSpPr>
                <a:spLocks noChangeArrowheads="1"/>
              </p:cNvSpPr>
              <p:nvPr/>
            </p:nvSpPr>
            <p:spPr bwMode="auto">
              <a:xfrm>
                <a:off x="1715" y="3548"/>
                <a:ext cx="211"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rs</a:t>
                </a:r>
              </a:p>
            </p:txBody>
          </p:sp>
        </p:grpSp>
        <p:grpSp>
          <p:nvGrpSpPr>
            <p:cNvPr id="14" name="Group 150"/>
            <p:cNvGrpSpPr>
              <a:grpSpLocks/>
            </p:cNvGrpSpPr>
            <p:nvPr/>
          </p:nvGrpSpPr>
          <p:grpSpPr bwMode="auto">
            <a:xfrm>
              <a:off x="2164" y="3548"/>
              <a:ext cx="616" cy="210"/>
              <a:chOff x="2164" y="3548"/>
              <a:chExt cx="616" cy="210"/>
            </a:xfrm>
          </p:grpSpPr>
          <p:sp>
            <p:nvSpPr>
              <p:cNvPr id="64563" name="Rectangle 151"/>
              <p:cNvSpPr>
                <a:spLocks noChangeArrowheads="1"/>
              </p:cNvSpPr>
              <p:nvPr/>
            </p:nvSpPr>
            <p:spPr bwMode="auto">
              <a:xfrm>
                <a:off x="2164" y="3556"/>
                <a:ext cx="616"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64" name="Rectangle 152"/>
              <p:cNvSpPr>
                <a:spLocks noChangeArrowheads="1"/>
              </p:cNvSpPr>
              <p:nvPr/>
            </p:nvSpPr>
            <p:spPr bwMode="auto">
              <a:xfrm>
                <a:off x="2339" y="3548"/>
                <a:ext cx="213" cy="21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a:t>
                </a:r>
              </a:p>
            </p:txBody>
          </p:sp>
        </p:grpSp>
        <p:sp>
          <p:nvSpPr>
            <p:cNvPr id="64561" name="Rectangle 153"/>
            <p:cNvSpPr>
              <a:spLocks noChangeArrowheads="1"/>
            </p:cNvSpPr>
            <p:nvPr/>
          </p:nvSpPr>
          <p:spPr bwMode="auto">
            <a:xfrm>
              <a:off x="2788" y="3556"/>
              <a:ext cx="1912" cy="184"/>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4562" name="Rectangle 154"/>
            <p:cNvSpPr>
              <a:spLocks noChangeArrowheads="1"/>
            </p:cNvSpPr>
            <p:nvPr/>
          </p:nvSpPr>
          <p:spPr bwMode="auto">
            <a:xfrm>
              <a:off x="3363" y="3537"/>
              <a:ext cx="697" cy="21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immediate</a:t>
              </a:r>
            </a:p>
          </p:txBody>
        </p:sp>
      </p:grpSp>
      <p:sp>
        <p:nvSpPr>
          <p:cNvPr id="64551" name="Rectangle 155"/>
          <p:cNvSpPr>
            <a:spLocks noChangeArrowheads="1"/>
          </p:cNvSpPr>
          <p:nvPr/>
        </p:nvSpPr>
        <p:spPr bwMode="auto">
          <a:xfrm>
            <a:off x="544513" y="5208588"/>
            <a:ext cx="76835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R-type</a:t>
            </a:r>
          </a:p>
        </p:txBody>
      </p:sp>
      <p:sp>
        <p:nvSpPr>
          <p:cNvPr id="64552" name="Rectangle 156"/>
          <p:cNvSpPr>
            <a:spLocks noChangeArrowheads="1"/>
          </p:cNvSpPr>
          <p:nvPr/>
        </p:nvSpPr>
        <p:spPr bwMode="auto">
          <a:xfrm>
            <a:off x="620713" y="5665788"/>
            <a:ext cx="700088"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I-type</a:t>
            </a:r>
          </a:p>
        </p:txBody>
      </p:sp>
      <p:sp>
        <p:nvSpPr>
          <p:cNvPr id="64554" name="Rectangle 158"/>
          <p:cNvSpPr>
            <a:spLocks noChangeArrowheads="1"/>
          </p:cNvSpPr>
          <p:nvPr/>
        </p:nvSpPr>
        <p:spPr bwMode="auto">
          <a:xfrm>
            <a:off x="7554913" y="5208588"/>
            <a:ext cx="915988"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add, sub</a:t>
            </a:r>
          </a:p>
        </p:txBody>
      </p:sp>
      <p:sp>
        <p:nvSpPr>
          <p:cNvPr id="64555" name="Rectangle 159"/>
          <p:cNvSpPr>
            <a:spLocks noChangeArrowheads="1"/>
          </p:cNvSpPr>
          <p:nvPr/>
        </p:nvSpPr>
        <p:spPr bwMode="auto">
          <a:xfrm>
            <a:off x="7554913" y="5665788"/>
            <a:ext cx="147955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ori, lw, sw, beq</a:t>
            </a:r>
          </a:p>
        </p:txBody>
      </p:sp>
      <p:sp>
        <p:nvSpPr>
          <p:cNvPr id="64518" name="Rectangle 161"/>
          <p:cNvSpPr>
            <a:spLocks noChangeArrowheads="1"/>
          </p:cNvSpPr>
          <p:nvPr/>
        </p:nvSpPr>
        <p:spPr bwMode="auto">
          <a:xfrm>
            <a:off x="2036763" y="1128713"/>
            <a:ext cx="565150"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func</a:t>
            </a:r>
          </a:p>
        </p:txBody>
      </p:sp>
      <p:sp>
        <p:nvSpPr>
          <p:cNvPr id="64519" name="Rectangle 162"/>
          <p:cNvSpPr>
            <a:spLocks noChangeArrowheads="1"/>
          </p:cNvSpPr>
          <p:nvPr/>
        </p:nvSpPr>
        <p:spPr bwMode="auto">
          <a:xfrm>
            <a:off x="2189163" y="1433513"/>
            <a:ext cx="403225"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op</a:t>
            </a:r>
          </a:p>
        </p:txBody>
      </p:sp>
      <p:sp>
        <p:nvSpPr>
          <p:cNvPr id="64520" name="Rectangle 163"/>
          <p:cNvSpPr>
            <a:spLocks noChangeArrowheads="1"/>
          </p:cNvSpPr>
          <p:nvPr/>
        </p:nvSpPr>
        <p:spPr bwMode="auto">
          <a:xfrm>
            <a:off x="2570163" y="14335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00 0000</a:t>
            </a:r>
          </a:p>
        </p:txBody>
      </p:sp>
      <p:sp>
        <p:nvSpPr>
          <p:cNvPr id="64521" name="Rectangle 164"/>
          <p:cNvSpPr>
            <a:spLocks noChangeArrowheads="1"/>
          </p:cNvSpPr>
          <p:nvPr/>
        </p:nvSpPr>
        <p:spPr bwMode="auto">
          <a:xfrm>
            <a:off x="3332163" y="14335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00 0000</a:t>
            </a:r>
          </a:p>
        </p:txBody>
      </p:sp>
      <p:sp>
        <p:nvSpPr>
          <p:cNvPr id="64522" name="Rectangle 165"/>
          <p:cNvSpPr>
            <a:spLocks noChangeArrowheads="1"/>
          </p:cNvSpPr>
          <p:nvPr/>
        </p:nvSpPr>
        <p:spPr bwMode="auto">
          <a:xfrm>
            <a:off x="4094163" y="14335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00 1101</a:t>
            </a:r>
          </a:p>
        </p:txBody>
      </p:sp>
      <p:sp>
        <p:nvSpPr>
          <p:cNvPr id="64523" name="Rectangle 166"/>
          <p:cNvSpPr>
            <a:spLocks noChangeArrowheads="1"/>
          </p:cNvSpPr>
          <p:nvPr/>
        </p:nvSpPr>
        <p:spPr bwMode="auto">
          <a:xfrm>
            <a:off x="4856163" y="14335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10 0011</a:t>
            </a:r>
          </a:p>
        </p:txBody>
      </p:sp>
      <p:sp>
        <p:nvSpPr>
          <p:cNvPr id="64524" name="Rectangle 167"/>
          <p:cNvSpPr>
            <a:spLocks noChangeArrowheads="1"/>
          </p:cNvSpPr>
          <p:nvPr/>
        </p:nvSpPr>
        <p:spPr bwMode="auto">
          <a:xfrm>
            <a:off x="5618163" y="14335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10 1011</a:t>
            </a:r>
          </a:p>
        </p:txBody>
      </p:sp>
      <p:sp>
        <p:nvSpPr>
          <p:cNvPr id="64525" name="Rectangle 168"/>
          <p:cNvSpPr>
            <a:spLocks noChangeArrowheads="1"/>
          </p:cNvSpPr>
          <p:nvPr/>
        </p:nvSpPr>
        <p:spPr bwMode="auto">
          <a:xfrm>
            <a:off x="6380163" y="14335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00 0100</a:t>
            </a:r>
          </a:p>
        </p:txBody>
      </p:sp>
      <p:sp>
        <p:nvSpPr>
          <p:cNvPr id="64527" name="Line 170"/>
          <p:cNvSpPr>
            <a:spLocks noChangeShapeType="1"/>
          </p:cNvSpPr>
          <p:nvPr/>
        </p:nvSpPr>
        <p:spPr bwMode="auto">
          <a:xfrm flipV="1">
            <a:off x="2590800" y="1122363"/>
            <a:ext cx="0" cy="635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28" name="Line 171"/>
          <p:cNvSpPr>
            <a:spLocks noChangeShapeType="1"/>
          </p:cNvSpPr>
          <p:nvPr/>
        </p:nvSpPr>
        <p:spPr bwMode="auto">
          <a:xfrm>
            <a:off x="2603500" y="1135063"/>
            <a:ext cx="4597400" cy="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29" name="Line 172"/>
          <p:cNvSpPr>
            <a:spLocks noChangeShapeType="1"/>
          </p:cNvSpPr>
          <p:nvPr/>
        </p:nvSpPr>
        <p:spPr bwMode="auto">
          <a:xfrm flipV="1">
            <a:off x="3352800" y="1122363"/>
            <a:ext cx="0" cy="635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30" name="Line 173"/>
          <p:cNvSpPr>
            <a:spLocks noChangeShapeType="1"/>
          </p:cNvSpPr>
          <p:nvPr/>
        </p:nvSpPr>
        <p:spPr bwMode="auto">
          <a:xfrm flipV="1">
            <a:off x="4114800" y="1122363"/>
            <a:ext cx="0" cy="6350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31" name="Line 174"/>
          <p:cNvSpPr>
            <a:spLocks noChangeShapeType="1"/>
          </p:cNvSpPr>
          <p:nvPr/>
        </p:nvSpPr>
        <p:spPr bwMode="auto">
          <a:xfrm flipV="1">
            <a:off x="4876800" y="1427163"/>
            <a:ext cx="0" cy="330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32" name="Line 175"/>
          <p:cNvSpPr>
            <a:spLocks noChangeShapeType="1"/>
          </p:cNvSpPr>
          <p:nvPr/>
        </p:nvSpPr>
        <p:spPr bwMode="auto">
          <a:xfrm flipV="1">
            <a:off x="5638800" y="1427163"/>
            <a:ext cx="0" cy="330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33" name="Line 176"/>
          <p:cNvSpPr>
            <a:spLocks noChangeShapeType="1"/>
          </p:cNvSpPr>
          <p:nvPr/>
        </p:nvSpPr>
        <p:spPr bwMode="auto">
          <a:xfrm flipV="1">
            <a:off x="6400800" y="1427163"/>
            <a:ext cx="0" cy="3302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36" name="Rectangle 179"/>
          <p:cNvSpPr>
            <a:spLocks noChangeArrowheads="1"/>
          </p:cNvSpPr>
          <p:nvPr/>
        </p:nvSpPr>
        <p:spPr bwMode="auto">
          <a:xfrm>
            <a:off x="214313" y="1357313"/>
            <a:ext cx="1179512"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a:latin typeface="+mn-lt"/>
              </a:rPr>
              <a:t>Appendix A</a:t>
            </a:r>
          </a:p>
        </p:txBody>
      </p:sp>
      <p:sp>
        <p:nvSpPr>
          <p:cNvPr id="64537" name="Line 180"/>
          <p:cNvSpPr>
            <a:spLocks noChangeShapeType="1"/>
          </p:cNvSpPr>
          <p:nvPr/>
        </p:nvSpPr>
        <p:spPr bwMode="auto">
          <a:xfrm>
            <a:off x="1155700" y="1287463"/>
            <a:ext cx="8890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4538" name="Rectangle 181"/>
          <p:cNvSpPr>
            <a:spLocks noChangeArrowheads="1"/>
          </p:cNvSpPr>
          <p:nvPr/>
        </p:nvSpPr>
        <p:spPr bwMode="auto">
          <a:xfrm>
            <a:off x="2570163" y="11287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10 0000</a:t>
            </a:r>
          </a:p>
        </p:txBody>
      </p:sp>
      <p:sp>
        <p:nvSpPr>
          <p:cNvPr id="64539" name="Rectangle 182"/>
          <p:cNvSpPr>
            <a:spLocks noChangeArrowheads="1"/>
          </p:cNvSpPr>
          <p:nvPr/>
        </p:nvSpPr>
        <p:spPr bwMode="auto">
          <a:xfrm>
            <a:off x="715963" y="1128713"/>
            <a:ext cx="481012" cy="334962"/>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a:latin typeface="+mn-lt"/>
              </a:rPr>
              <a:t>See</a:t>
            </a:r>
          </a:p>
        </p:txBody>
      </p:sp>
      <p:sp>
        <p:nvSpPr>
          <p:cNvPr id="64540" name="Line 183"/>
          <p:cNvSpPr>
            <a:spLocks noChangeShapeType="1"/>
          </p:cNvSpPr>
          <p:nvPr/>
        </p:nvSpPr>
        <p:spPr bwMode="auto">
          <a:xfrm>
            <a:off x="1524000" y="1300163"/>
            <a:ext cx="0" cy="279400"/>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4541" name="Line 184"/>
          <p:cNvSpPr>
            <a:spLocks noChangeShapeType="1"/>
          </p:cNvSpPr>
          <p:nvPr/>
        </p:nvSpPr>
        <p:spPr bwMode="auto">
          <a:xfrm>
            <a:off x="1536700" y="1592263"/>
            <a:ext cx="660400" cy="0"/>
          </a:xfrm>
          <a:prstGeom prst="line">
            <a:avLst/>
          </a:prstGeom>
          <a:noFill/>
          <a:ln w="254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4542" name="Rectangle 185"/>
          <p:cNvSpPr>
            <a:spLocks noChangeArrowheads="1"/>
          </p:cNvSpPr>
          <p:nvPr/>
        </p:nvSpPr>
        <p:spPr bwMode="auto">
          <a:xfrm>
            <a:off x="3332163" y="1128713"/>
            <a:ext cx="852487"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a:latin typeface="+mn-lt"/>
              </a:rPr>
              <a:t>10 0010</a:t>
            </a:r>
          </a:p>
        </p:txBody>
      </p:sp>
      <p:sp>
        <p:nvSpPr>
          <p:cNvPr id="64543" name="Rectangle 186"/>
          <p:cNvSpPr>
            <a:spLocks noChangeArrowheads="1"/>
          </p:cNvSpPr>
          <p:nvPr/>
        </p:nvSpPr>
        <p:spPr bwMode="auto">
          <a:xfrm>
            <a:off x="5084763" y="1128713"/>
            <a:ext cx="1644650" cy="334962"/>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We Don’t Care :-)</a:t>
            </a:r>
          </a:p>
        </p:txBody>
      </p:sp>
      <p:sp>
        <p:nvSpPr>
          <p:cNvPr id="191" name="Line 37"/>
          <p:cNvSpPr>
            <a:spLocks noChangeShapeType="1"/>
          </p:cNvSpPr>
          <p:nvPr/>
        </p:nvSpPr>
        <p:spPr bwMode="auto">
          <a:xfrm flipV="1">
            <a:off x="7175500" y="1142999"/>
            <a:ext cx="12700" cy="3649663"/>
          </a:xfrm>
          <a:prstGeom prst="line">
            <a:avLst/>
          </a:prstGeom>
          <a:noFill/>
          <a:ln w="25400">
            <a:solidFill>
              <a:schemeClr val="tx1"/>
            </a:solidFill>
            <a:round/>
            <a:headEnd/>
            <a:tailEnd/>
          </a:ln>
        </p:spPr>
        <p:txBody>
          <a:bodyPr wrap="none" anchor="ctr">
            <a:prstTxWarp prst="textNoShape">
              <a:avLst/>
            </a:prstTxWarp>
          </a:bodyPr>
          <a:lstStyle/>
          <a:p>
            <a:pPr>
              <a:defRPr/>
            </a:pPr>
            <a:endParaRPr lang="en-US">
              <a:latin typeface="+mn-lt"/>
            </a:endParaRPr>
          </a:p>
        </p:txBody>
      </p:sp>
    </p:spTree>
    <p:extLst>
      <p:ext uri="{BB962C8B-B14F-4D97-AF65-F5344CB8AC3E}">
        <p14:creationId xmlns:p14="http://schemas.microsoft.com/office/powerpoint/2010/main" val="284051672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Boolean Expressions for Controller</a:t>
            </a:r>
          </a:p>
        </p:txBody>
      </p:sp>
      <p:sp>
        <p:nvSpPr>
          <p:cNvPr id="5" name="Date Placeholder 4"/>
          <p:cNvSpPr>
            <a:spLocks noGrp="1"/>
          </p:cNvSpPr>
          <p:nvPr>
            <p:ph type="dt" sz="quarter" idx="10"/>
          </p:nvPr>
        </p:nvSpPr>
        <p:spPr/>
        <p:txBody>
          <a:bodyPr/>
          <a:lstStyle/>
          <a:p>
            <a:pPr>
              <a:defRPr/>
            </a:pPr>
            <a:fld id="{73198E2C-957B-6147-AAD4-B007507DADD2}" type="datetime1">
              <a:rPr lang="en-US" smtClean="0"/>
              <a:pPr>
                <a:defRPr/>
              </a:pPr>
              <a:t>11/5/13</a:t>
            </a:fld>
            <a:endParaRPr lang="en-US"/>
          </a:p>
        </p:txBody>
      </p:sp>
      <p:sp>
        <p:nvSpPr>
          <p:cNvPr id="7" name="Footer Placeholder 6"/>
          <p:cNvSpPr>
            <a:spLocks noGrp="1"/>
          </p:cNvSpPr>
          <p:nvPr>
            <p:ph type="ftr" sz="quarter" idx="11"/>
          </p:nvPr>
        </p:nvSpPr>
        <p:spPr/>
        <p:txBody>
          <a:bodyPr/>
          <a:lstStyle/>
          <a:p>
            <a:pPr>
              <a:defRPr/>
            </a:pPr>
            <a:r>
              <a:rPr lang="en-US" dirty="0" smtClean="0"/>
              <a:t>Fall 2013 -- Lecture </a:t>
            </a:r>
            <a:r>
              <a:rPr lang="en-US" dirty="0" smtClean="0"/>
              <a:t>#19</a:t>
            </a:r>
            <a:endParaRPr lang="en-US" dirty="0"/>
          </a:p>
        </p:txBody>
      </p:sp>
      <p:sp>
        <p:nvSpPr>
          <p:cNvPr id="6" name="Slide Number Placeholder 5"/>
          <p:cNvSpPr>
            <a:spLocks noGrp="1"/>
          </p:cNvSpPr>
          <p:nvPr>
            <p:ph type="sldNum" sz="quarter" idx="12"/>
          </p:nvPr>
        </p:nvSpPr>
        <p:spPr/>
        <p:txBody>
          <a:bodyPr/>
          <a:lstStyle/>
          <a:p>
            <a:pPr>
              <a:defRPr/>
            </a:pPr>
            <a:fld id="{2A499987-1FE2-2049-A8EB-C641F17C1E30}" type="slidenum">
              <a:rPr lang="en-US" smtClean="0"/>
              <a:pPr>
                <a:defRPr/>
              </a:pPr>
              <a:t>45</a:t>
            </a:fld>
            <a:endParaRPr lang="en-US"/>
          </a:p>
        </p:txBody>
      </p:sp>
      <p:sp>
        <p:nvSpPr>
          <p:cNvPr id="52230" name="Rectangle 3"/>
          <p:cNvSpPr>
            <a:spLocks noChangeArrowheads="1"/>
          </p:cNvSpPr>
          <p:nvPr/>
        </p:nvSpPr>
        <p:spPr bwMode="auto">
          <a:xfrm>
            <a:off x="473075" y="1412875"/>
            <a:ext cx="8780463" cy="5137150"/>
          </a:xfrm>
          <a:prstGeom prst="rect">
            <a:avLst/>
          </a:prstGeom>
          <a:noFill/>
          <a:ln w="12700">
            <a:noFill/>
            <a:miter lim="800000"/>
            <a:headEnd/>
            <a:tailEnd/>
          </a:ln>
        </p:spPr>
        <p:txBody>
          <a:bodyPr lIns="90488" tIns="44450" rIns="90488" bIns="44450">
            <a:prstTxWarp prst="textNoShape">
              <a:avLst/>
            </a:prstTxWarp>
            <a:spAutoFit/>
          </a:bodyPr>
          <a:lstStyle/>
          <a:p>
            <a:pPr>
              <a:spcBef>
                <a:spcPct val="50000"/>
              </a:spcBef>
              <a:tabLst>
                <a:tab pos="914400" algn="l"/>
                <a:tab pos="5092700" algn="l"/>
              </a:tabLst>
            </a:pPr>
            <a:r>
              <a:rPr lang="en-US" sz="1600">
                <a:latin typeface="Courier" charset="0"/>
                <a:ea typeface="Courier" charset="0"/>
                <a:cs typeface="Courier" charset="0"/>
              </a:rPr>
              <a:t>RegDst    = add + sub</a:t>
            </a:r>
            <a:br>
              <a:rPr lang="en-US" sz="1600">
                <a:latin typeface="Courier" charset="0"/>
                <a:ea typeface="Courier" charset="0"/>
                <a:cs typeface="Courier" charset="0"/>
              </a:rPr>
            </a:br>
            <a:r>
              <a:rPr lang="en-US" sz="1600">
                <a:latin typeface="Courier" charset="0"/>
                <a:ea typeface="Courier" charset="0"/>
                <a:cs typeface="Courier" charset="0"/>
              </a:rPr>
              <a:t>ALUSrc    = ori + lw + sw</a:t>
            </a:r>
            <a:br>
              <a:rPr lang="en-US" sz="1600">
                <a:latin typeface="Courier" charset="0"/>
                <a:ea typeface="Courier" charset="0"/>
                <a:cs typeface="Courier" charset="0"/>
              </a:rPr>
            </a:br>
            <a:r>
              <a:rPr lang="en-US" sz="1600">
                <a:latin typeface="Courier" charset="0"/>
                <a:ea typeface="Courier" charset="0"/>
                <a:cs typeface="Courier" charset="0"/>
              </a:rPr>
              <a:t>MemtoReg  = lw</a:t>
            </a:r>
            <a:br>
              <a:rPr lang="en-US" sz="1600">
                <a:latin typeface="Courier" charset="0"/>
                <a:ea typeface="Courier" charset="0"/>
                <a:cs typeface="Courier" charset="0"/>
              </a:rPr>
            </a:br>
            <a:r>
              <a:rPr lang="en-US" sz="1600">
                <a:latin typeface="Courier" charset="0"/>
                <a:ea typeface="Courier" charset="0"/>
                <a:cs typeface="Courier" charset="0"/>
              </a:rPr>
              <a:t>RegWrite  = add + sub + ori + lw  </a:t>
            </a:r>
            <a:br>
              <a:rPr lang="en-US" sz="1600">
                <a:latin typeface="Courier" charset="0"/>
                <a:ea typeface="Courier" charset="0"/>
                <a:cs typeface="Courier" charset="0"/>
              </a:rPr>
            </a:br>
            <a:r>
              <a:rPr lang="en-US" sz="1600">
                <a:latin typeface="Courier" charset="0"/>
                <a:ea typeface="Courier" charset="0"/>
                <a:cs typeface="Courier" charset="0"/>
              </a:rPr>
              <a:t>MemWrite  = sw</a:t>
            </a:r>
            <a:br>
              <a:rPr lang="en-US" sz="1600">
                <a:latin typeface="Courier" charset="0"/>
                <a:ea typeface="Courier" charset="0"/>
                <a:cs typeface="Courier" charset="0"/>
              </a:rPr>
            </a:br>
            <a:r>
              <a:rPr lang="en-US" sz="1600">
                <a:latin typeface="Courier" charset="0"/>
                <a:ea typeface="Courier" charset="0"/>
                <a:cs typeface="Courier" charset="0"/>
              </a:rPr>
              <a:t>nPCsel    = beq</a:t>
            </a:r>
            <a:br>
              <a:rPr lang="en-US" sz="1600">
                <a:latin typeface="Courier" charset="0"/>
                <a:ea typeface="Courier" charset="0"/>
                <a:cs typeface="Courier" charset="0"/>
              </a:rPr>
            </a:br>
            <a:r>
              <a:rPr lang="en-US" sz="1600">
                <a:latin typeface="Courier" charset="0"/>
                <a:ea typeface="Courier" charset="0"/>
                <a:cs typeface="Courier" charset="0"/>
              </a:rPr>
              <a:t>Jump      = jump </a:t>
            </a:r>
            <a:br>
              <a:rPr lang="en-US" sz="1600">
                <a:latin typeface="Courier" charset="0"/>
                <a:ea typeface="Courier" charset="0"/>
                <a:cs typeface="Courier" charset="0"/>
              </a:rPr>
            </a:br>
            <a:r>
              <a:rPr lang="en-US" sz="1600">
                <a:latin typeface="Courier" charset="0"/>
                <a:ea typeface="Courier" charset="0"/>
                <a:cs typeface="Courier" charset="0"/>
              </a:rPr>
              <a:t>ExtOp     = lw + sw</a:t>
            </a:r>
            <a:br>
              <a:rPr lang="en-US" sz="1600">
                <a:latin typeface="Courier" charset="0"/>
                <a:ea typeface="Courier" charset="0"/>
                <a:cs typeface="Courier" charset="0"/>
              </a:rPr>
            </a:br>
            <a:r>
              <a:rPr lang="en-US" sz="1600">
                <a:latin typeface="Courier" charset="0"/>
                <a:ea typeface="Courier" charset="0"/>
                <a:cs typeface="Courier" charset="0"/>
              </a:rPr>
              <a:t>ALUctr[0] = sub + beq   (assume ALUctr is  00 ADD,  01: SUB,  10: OR)</a:t>
            </a:r>
            <a:br>
              <a:rPr lang="en-US" sz="1600">
                <a:latin typeface="Courier" charset="0"/>
                <a:ea typeface="Courier" charset="0"/>
                <a:cs typeface="Courier" charset="0"/>
              </a:rPr>
            </a:br>
            <a:r>
              <a:rPr lang="en-US" sz="1600">
                <a:latin typeface="Courier" charset="0"/>
                <a:ea typeface="Courier" charset="0"/>
                <a:cs typeface="Courier" charset="0"/>
              </a:rPr>
              <a:t>ALUctr[1] = or</a:t>
            </a:r>
          </a:p>
          <a:p>
            <a:pPr>
              <a:spcBef>
                <a:spcPct val="50000"/>
              </a:spcBef>
              <a:tabLst>
                <a:tab pos="914400" algn="l"/>
                <a:tab pos="5092700" algn="l"/>
              </a:tabLst>
            </a:pPr>
            <a:r>
              <a:rPr lang="en-US" sz="1600" i="1">
                <a:latin typeface="Courier" charset="0"/>
                <a:ea typeface="Courier" charset="0"/>
                <a:cs typeface="Courier" charset="0"/>
              </a:rPr>
              <a:t>Where:</a:t>
            </a:r>
            <a:endParaRPr lang="en-US" sz="1600">
              <a:latin typeface="Courier" charset="0"/>
              <a:ea typeface="Courier" charset="0"/>
              <a:cs typeface="Courier" charset="0"/>
            </a:endParaRPr>
          </a:p>
          <a:p>
            <a:pPr>
              <a:spcBef>
                <a:spcPct val="50000"/>
              </a:spcBef>
              <a:tabLst>
                <a:tab pos="914400" algn="l"/>
                <a:tab pos="5092700" algn="l"/>
              </a:tabLst>
            </a:pPr>
            <a:r>
              <a:rPr lang="en-US" sz="1600">
                <a:latin typeface="Courier" charset="0"/>
                <a:ea typeface="Courier" charset="0"/>
                <a:cs typeface="Courier" charset="0"/>
              </a:rPr>
              <a:t>rtype = ~op</a:t>
            </a:r>
            <a:r>
              <a:rPr lang="en-US" sz="1600" baseline="-25000">
                <a:latin typeface="Courier" charset="0"/>
                <a:ea typeface="Courier" charset="0"/>
                <a:cs typeface="Courier" charset="0"/>
              </a:rPr>
              <a:t>5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4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3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2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1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0</a:t>
            </a:r>
            <a:r>
              <a:rPr lang="en-US" sz="1600">
                <a:latin typeface="Courier" charset="0"/>
                <a:ea typeface="Courier" charset="0"/>
                <a:cs typeface="Courier" charset="0"/>
              </a:rPr>
              <a:t>,  </a:t>
            </a:r>
            <a:r>
              <a:rPr lang="en-US" sz="1600" baseline="-25000">
                <a:latin typeface="Courier" charset="0"/>
                <a:ea typeface="Courier" charset="0"/>
                <a:cs typeface="Courier" charset="0"/>
              </a:rPr>
              <a:t/>
            </a:r>
            <a:br>
              <a:rPr lang="en-US" sz="1600" baseline="-25000">
                <a:latin typeface="Courier" charset="0"/>
                <a:ea typeface="Courier" charset="0"/>
                <a:cs typeface="Courier" charset="0"/>
              </a:rPr>
            </a:br>
            <a:r>
              <a:rPr lang="en-US" sz="1600">
                <a:latin typeface="Courier" charset="0"/>
                <a:ea typeface="Courier" charset="0"/>
                <a:cs typeface="Courier" charset="0"/>
              </a:rPr>
              <a:t>ori   = ~op</a:t>
            </a:r>
            <a:r>
              <a:rPr lang="en-US" sz="1600" baseline="-25000">
                <a:latin typeface="Courier" charset="0"/>
                <a:ea typeface="Courier" charset="0"/>
                <a:cs typeface="Courier" charset="0"/>
              </a:rPr>
              <a:t>5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4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3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2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1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0</a:t>
            </a:r>
            <a:r>
              <a:rPr lang="en-US" sz="1600">
                <a:latin typeface="Courier" charset="0"/>
                <a:ea typeface="Courier" charset="0"/>
                <a:cs typeface="Courier" charset="0"/>
              </a:rPr>
              <a:t> </a:t>
            </a:r>
            <a:br>
              <a:rPr lang="en-US" sz="1600">
                <a:latin typeface="Courier" charset="0"/>
                <a:ea typeface="Courier" charset="0"/>
                <a:cs typeface="Courier" charset="0"/>
              </a:rPr>
            </a:br>
            <a:r>
              <a:rPr lang="en-US" sz="1600">
                <a:latin typeface="Courier" charset="0"/>
                <a:ea typeface="Courier" charset="0"/>
                <a:cs typeface="Courier" charset="0"/>
              </a:rPr>
              <a:t>lw    =  op</a:t>
            </a:r>
            <a:r>
              <a:rPr lang="en-US" sz="1600" baseline="-25000">
                <a:latin typeface="Courier" charset="0"/>
                <a:ea typeface="Courier" charset="0"/>
                <a:cs typeface="Courier" charset="0"/>
              </a:rPr>
              <a:t>5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4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3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2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1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0</a:t>
            </a:r>
            <a:r>
              <a:rPr lang="en-US" sz="1600">
                <a:latin typeface="Courier" charset="0"/>
                <a:ea typeface="Courier" charset="0"/>
                <a:cs typeface="Courier" charset="0"/>
              </a:rPr>
              <a:t> </a:t>
            </a:r>
            <a:br>
              <a:rPr lang="en-US" sz="1600">
                <a:latin typeface="Courier" charset="0"/>
                <a:ea typeface="Courier" charset="0"/>
                <a:cs typeface="Courier" charset="0"/>
              </a:rPr>
            </a:br>
            <a:r>
              <a:rPr lang="en-US" sz="1600">
                <a:latin typeface="Courier" charset="0"/>
                <a:ea typeface="Courier" charset="0"/>
                <a:cs typeface="Courier" charset="0"/>
              </a:rPr>
              <a:t>sw    =  op</a:t>
            </a:r>
            <a:r>
              <a:rPr lang="en-US" sz="1600" baseline="-25000">
                <a:latin typeface="Courier" charset="0"/>
                <a:ea typeface="Courier" charset="0"/>
                <a:cs typeface="Courier" charset="0"/>
              </a:rPr>
              <a:t>5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4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3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2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1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0</a:t>
            </a:r>
            <a:r>
              <a:rPr lang="en-US" sz="1600" b="1" baseline="-25000">
                <a:latin typeface="Courier" charset="0"/>
                <a:ea typeface="Courier" charset="0"/>
                <a:cs typeface="Courier" charset="0"/>
              </a:rPr>
              <a:t/>
            </a:r>
            <a:br>
              <a:rPr lang="en-US" sz="1600" b="1" baseline="-25000">
                <a:latin typeface="Courier" charset="0"/>
                <a:ea typeface="Courier" charset="0"/>
                <a:cs typeface="Courier" charset="0"/>
              </a:rPr>
            </a:br>
            <a:r>
              <a:rPr lang="en-US" sz="1600">
                <a:latin typeface="Courier" charset="0"/>
                <a:ea typeface="Courier" charset="0"/>
                <a:cs typeface="Courier" charset="0"/>
              </a:rPr>
              <a:t>beq   = ~op</a:t>
            </a:r>
            <a:r>
              <a:rPr lang="en-US" sz="1600" baseline="-25000">
                <a:latin typeface="Courier" charset="0"/>
                <a:ea typeface="Courier" charset="0"/>
                <a:cs typeface="Courier" charset="0"/>
              </a:rPr>
              <a:t>5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4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3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2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1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0</a:t>
            </a:r>
            <a:r>
              <a:rPr lang="en-US" sz="1600">
                <a:latin typeface="Courier" charset="0"/>
                <a:ea typeface="Courier" charset="0"/>
                <a:cs typeface="Courier" charset="0"/>
              </a:rPr>
              <a:t>  </a:t>
            </a:r>
            <a:br>
              <a:rPr lang="en-US" sz="1600">
                <a:latin typeface="Courier" charset="0"/>
                <a:ea typeface="Courier" charset="0"/>
                <a:cs typeface="Courier" charset="0"/>
              </a:rPr>
            </a:br>
            <a:r>
              <a:rPr lang="en-US" sz="1600">
                <a:latin typeface="Courier" charset="0"/>
                <a:ea typeface="Courier" charset="0"/>
                <a:cs typeface="Courier" charset="0"/>
              </a:rPr>
              <a:t>jump  = ~op</a:t>
            </a:r>
            <a:r>
              <a:rPr lang="en-US" sz="1600" baseline="-25000">
                <a:latin typeface="Courier" charset="0"/>
                <a:ea typeface="Courier" charset="0"/>
                <a:cs typeface="Courier" charset="0"/>
              </a:rPr>
              <a:t>5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4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3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2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1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~op</a:t>
            </a:r>
            <a:r>
              <a:rPr lang="en-US" sz="1600" baseline="-25000">
                <a:latin typeface="Courier" charset="0"/>
                <a:ea typeface="Courier" charset="0"/>
                <a:cs typeface="Courier" charset="0"/>
              </a:rPr>
              <a:t>0</a:t>
            </a:r>
          </a:p>
          <a:p>
            <a:pPr>
              <a:spcBef>
                <a:spcPct val="50000"/>
              </a:spcBef>
              <a:tabLst>
                <a:tab pos="914400" algn="l"/>
                <a:tab pos="5092700" algn="l"/>
              </a:tabLst>
            </a:pPr>
            <a:r>
              <a:rPr lang="en-US" sz="1600">
                <a:latin typeface="Courier" charset="0"/>
                <a:ea typeface="Courier" charset="0"/>
                <a:cs typeface="Courier" charset="0"/>
              </a:rPr>
              <a:t>add = rtype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5</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4</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3</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2</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1</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0</a:t>
            </a:r>
            <a:br>
              <a:rPr lang="en-US" sz="1600" baseline="-25000">
                <a:latin typeface="Courier" charset="0"/>
                <a:ea typeface="Courier" charset="0"/>
                <a:cs typeface="Courier" charset="0"/>
              </a:rPr>
            </a:br>
            <a:r>
              <a:rPr lang="en-US" sz="1600">
                <a:latin typeface="Courier" charset="0"/>
                <a:ea typeface="Courier" charset="0"/>
                <a:cs typeface="Courier" charset="0"/>
              </a:rPr>
              <a:t>sub = rtype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5</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4</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3</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2</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1</a:t>
            </a:r>
            <a:r>
              <a:rPr lang="en-US" sz="1600">
                <a:latin typeface="Courier" charset="0"/>
                <a:ea typeface="Courier" charset="0"/>
                <a:cs typeface="Courier" charset="0"/>
              </a:rPr>
              <a:t> </a:t>
            </a:r>
            <a:r>
              <a:rPr lang="en-US" sz="1600">
                <a:latin typeface="Courier" charset="0"/>
                <a:ea typeface="Courier" charset="0"/>
                <a:cs typeface="Courier" charset="0"/>
                <a:sym typeface="Symbol" charset="2"/>
              </a:rPr>
              <a:t></a:t>
            </a:r>
            <a:r>
              <a:rPr lang="en-US" sz="1600">
                <a:latin typeface="Courier" charset="0"/>
                <a:ea typeface="Courier" charset="0"/>
                <a:cs typeface="Courier" charset="0"/>
              </a:rPr>
              <a:t> ~func</a:t>
            </a:r>
            <a:r>
              <a:rPr lang="en-US" sz="1600" baseline="-25000">
                <a:latin typeface="Courier" charset="0"/>
                <a:ea typeface="Courier" charset="0"/>
                <a:cs typeface="Courier" charset="0"/>
              </a:rPr>
              <a:t>0</a:t>
            </a:r>
          </a:p>
        </p:txBody>
      </p:sp>
      <p:sp>
        <p:nvSpPr>
          <p:cNvPr id="52231" name="Text Box 4"/>
          <p:cNvSpPr txBox="1">
            <a:spLocks noChangeArrowheads="1"/>
          </p:cNvSpPr>
          <p:nvPr/>
        </p:nvSpPr>
        <p:spPr bwMode="auto">
          <a:xfrm>
            <a:off x="5994400" y="4427538"/>
            <a:ext cx="2709863" cy="1187450"/>
          </a:xfrm>
          <a:prstGeom prst="rect">
            <a:avLst/>
          </a:prstGeom>
          <a:noFill/>
          <a:ln w="12700">
            <a:noFill/>
            <a:miter lim="800000"/>
            <a:headEnd/>
            <a:tailEnd/>
          </a:ln>
        </p:spPr>
        <p:txBody>
          <a:bodyPr>
            <a:prstTxWarp prst="textNoShape">
              <a:avLst/>
            </a:prstTxWarp>
            <a:spAutoFit/>
          </a:bodyPr>
          <a:lstStyle/>
          <a:p>
            <a:pPr algn="ctr"/>
            <a:r>
              <a:rPr lang="en-US" sz="2400"/>
              <a:t>How do we implement this in gates?</a:t>
            </a:r>
          </a:p>
        </p:txBody>
      </p:sp>
    </p:spTree>
    <p:extLst>
      <p:ext uri="{BB962C8B-B14F-4D97-AF65-F5344CB8AC3E}">
        <p14:creationId xmlns:p14="http://schemas.microsoft.com/office/powerpoint/2010/main" val="14670736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Controller Implementation</a:t>
            </a:r>
          </a:p>
        </p:txBody>
      </p:sp>
      <p:sp>
        <p:nvSpPr>
          <p:cNvPr id="47" name="Date Placeholder 46"/>
          <p:cNvSpPr>
            <a:spLocks noGrp="1"/>
          </p:cNvSpPr>
          <p:nvPr>
            <p:ph type="dt" sz="quarter" idx="10"/>
          </p:nvPr>
        </p:nvSpPr>
        <p:spPr/>
        <p:txBody>
          <a:bodyPr/>
          <a:lstStyle/>
          <a:p>
            <a:pPr>
              <a:defRPr/>
            </a:pPr>
            <a:fld id="{5A104AC5-EF87-3C45-8F85-256E70D1A972}" type="datetime1">
              <a:rPr lang="en-US" smtClean="0"/>
              <a:pPr>
                <a:defRPr/>
              </a:pPr>
              <a:t>11/5/13</a:t>
            </a:fld>
            <a:endParaRPr lang="en-US"/>
          </a:p>
        </p:txBody>
      </p:sp>
      <p:sp>
        <p:nvSpPr>
          <p:cNvPr id="49" name="Footer Placeholder 48"/>
          <p:cNvSpPr>
            <a:spLocks noGrp="1"/>
          </p:cNvSpPr>
          <p:nvPr>
            <p:ph type="ftr" sz="quarter" idx="11"/>
          </p:nvPr>
        </p:nvSpPr>
        <p:spPr/>
        <p:txBody>
          <a:bodyPr/>
          <a:lstStyle/>
          <a:p>
            <a:pPr>
              <a:defRPr/>
            </a:pPr>
            <a:r>
              <a:rPr lang="en-US" dirty="0" smtClean="0"/>
              <a:t>Fall 2013 -- Lecture </a:t>
            </a:r>
            <a:r>
              <a:rPr lang="en-US" dirty="0" smtClean="0"/>
              <a:t>#19</a:t>
            </a:r>
            <a:endParaRPr lang="en-US" dirty="0"/>
          </a:p>
        </p:txBody>
      </p:sp>
      <p:sp>
        <p:nvSpPr>
          <p:cNvPr id="48" name="Slide Number Placeholder 47"/>
          <p:cNvSpPr>
            <a:spLocks noGrp="1"/>
          </p:cNvSpPr>
          <p:nvPr>
            <p:ph type="sldNum" sz="quarter" idx="12"/>
          </p:nvPr>
        </p:nvSpPr>
        <p:spPr/>
        <p:txBody>
          <a:bodyPr/>
          <a:lstStyle/>
          <a:p>
            <a:pPr>
              <a:defRPr/>
            </a:pPr>
            <a:fld id="{7F92C0F0-8D09-464C-BD13-E63034E6AFA8}" type="slidenum">
              <a:rPr lang="en-US" smtClean="0"/>
              <a:pPr>
                <a:defRPr/>
              </a:pPr>
              <a:t>46</a:t>
            </a:fld>
            <a:endParaRPr lang="en-US"/>
          </a:p>
        </p:txBody>
      </p:sp>
      <p:sp>
        <p:nvSpPr>
          <p:cNvPr id="68614" name="Rectangle 3"/>
          <p:cNvSpPr>
            <a:spLocks noChangeArrowheads="1"/>
          </p:cNvSpPr>
          <p:nvPr/>
        </p:nvSpPr>
        <p:spPr bwMode="auto">
          <a:xfrm>
            <a:off x="1143000" y="2590800"/>
            <a:ext cx="2590800" cy="28194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68615" name="Line 4"/>
          <p:cNvSpPr>
            <a:spLocks noChangeShapeType="1"/>
          </p:cNvSpPr>
          <p:nvPr/>
        </p:nvSpPr>
        <p:spPr bwMode="auto">
          <a:xfrm>
            <a:off x="3733800" y="28194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16" name="Line 5"/>
          <p:cNvSpPr>
            <a:spLocks noChangeShapeType="1"/>
          </p:cNvSpPr>
          <p:nvPr/>
        </p:nvSpPr>
        <p:spPr bwMode="auto">
          <a:xfrm>
            <a:off x="3733800" y="32004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17" name="Line 6"/>
          <p:cNvSpPr>
            <a:spLocks noChangeShapeType="1"/>
          </p:cNvSpPr>
          <p:nvPr/>
        </p:nvSpPr>
        <p:spPr bwMode="auto">
          <a:xfrm>
            <a:off x="3733800" y="35814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18" name="Line 7"/>
          <p:cNvSpPr>
            <a:spLocks noChangeShapeType="1"/>
          </p:cNvSpPr>
          <p:nvPr/>
        </p:nvSpPr>
        <p:spPr bwMode="auto">
          <a:xfrm>
            <a:off x="3733800" y="39624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19" name="Line 8"/>
          <p:cNvSpPr>
            <a:spLocks noChangeShapeType="1"/>
          </p:cNvSpPr>
          <p:nvPr/>
        </p:nvSpPr>
        <p:spPr bwMode="auto">
          <a:xfrm>
            <a:off x="3733800" y="43434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20" name="Line 9"/>
          <p:cNvSpPr>
            <a:spLocks noChangeShapeType="1"/>
          </p:cNvSpPr>
          <p:nvPr/>
        </p:nvSpPr>
        <p:spPr bwMode="auto">
          <a:xfrm>
            <a:off x="3733800" y="4724400"/>
            <a:ext cx="9144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22" name="Text Box 11"/>
          <p:cNvSpPr txBox="1">
            <a:spLocks noChangeArrowheads="1"/>
          </p:cNvSpPr>
          <p:nvPr/>
        </p:nvSpPr>
        <p:spPr bwMode="auto">
          <a:xfrm>
            <a:off x="3870325" y="2498725"/>
            <a:ext cx="576263" cy="400050"/>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add</a:t>
            </a:r>
          </a:p>
        </p:txBody>
      </p:sp>
      <p:sp>
        <p:nvSpPr>
          <p:cNvPr id="68623" name="Text Box 12"/>
          <p:cNvSpPr txBox="1">
            <a:spLocks noChangeArrowheads="1"/>
          </p:cNvSpPr>
          <p:nvPr/>
        </p:nvSpPr>
        <p:spPr bwMode="auto">
          <a:xfrm>
            <a:off x="3886200" y="2879725"/>
            <a:ext cx="554038" cy="400050"/>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sub</a:t>
            </a:r>
          </a:p>
        </p:txBody>
      </p:sp>
      <p:sp>
        <p:nvSpPr>
          <p:cNvPr id="68624" name="Text Box 13"/>
          <p:cNvSpPr txBox="1">
            <a:spLocks noChangeArrowheads="1"/>
          </p:cNvSpPr>
          <p:nvPr/>
        </p:nvSpPr>
        <p:spPr bwMode="auto">
          <a:xfrm>
            <a:off x="3886200" y="3260725"/>
            <a:ext cx="466725" cy="396875"/>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ori</a:t>
            </a:r>
          </a:p>
        </p:txBody>
      </p:sp>
      <p:sp>
        <p:nvSpPr>
          <p:cNvPr id="68625" name="Text Box 14"/>
          <p:cNvSpPr txBox="1">
            <a:spLocks noChangeArrowheads="1"/>
          </p:cNvSpPr>
          <p:nvPr/>
        </p:nvSpPr>
        <p:spPr bwMode="auto">
          <a:xfrm>
            <a:off x="3886200" y="3641725"/>
            <a:ext cx="428625" cy="400050"/>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lw</a:t>
            </a:r>
          </a:p>
        </p:txBody>
      </p:sp>
      <p:sp>
        <p:nvSpPr>
          <p:cNvPr id="68626" name="Text Box 15"/>
          <p:cNvSpPr txBox="1">
            <a:spLocks noChangeArrowheads="1"/>
          </p:cNvSpPr>
          <p:nvPr/>
        </p:nvSpPr>
        <p:spPr bwMode="auto">
          <a:xfrm>
            <a:off x="3886200" y="4022725"/>
            <a:ext cx="466725" cy="400050"/>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sw</a:t>
            </a:r>
          </a:p>
        </p:txBody>
      </p:sp>
      <p:sp>
        <p:nvSpPr>
          <p:cNvPr id="68627" name="Text Box 16"/>
          <p:cNvSpPr txBox="1">
            <a:spLocks noChangeArrowheads="1"/>
          </p:cNvSpPr>
          <p:nvPr/>
        </p:nvSpPr>
        <p:spPr bwMode="auto">
          <a:xfrm>
            <a:off x="3886200" y="4403725"/>
            <a:ext cx="581025" cy="400050"/>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beq</a:t>
            </a:r>
          </a:p>
        </p:txBody>
      </p:sp>
      <p:sp>
        <p:nvSpPr>
          <p:cNvPr id="68629" name="Rectangle 18"/>
          <p:cNvSpPr>
            <a:spLocks noChangeArrowheads="1"/>
          </p:cNvSpPr>
          <p:nvPr/>
        </p:nvSpPr>
        <p:spPr bwMode="auto">
          <a:xfrm>
            <a:off x="4648200" y="2438400"/>
            <a:ext cx="2057400" cy="3048000"/>
          </a:xfrm>
          <a:prstGeom prst="rect">
            <a:avLst/>
          </a:prstGeom>
          <a:noFill/>
          <a:ln w="38100">
            <a:solidFill>
              <a:schemeClr val="tx1"/>
            </a:solidFill>
            <a:miter lim="800000"/>
            <a:headEnd/>
            <a:tailEnd/>
          </a:ln>
        </p:spPr>
        <p:txBody>
          <a:bodyPr wrap="none" anchor="ctr">
            <a:prstTxWarp prst="textNoShape">
              <a:avLst/>
            </a:prstTxWarp>
          </a:bodyPr>
          <a:lstStyle/>
          <a:p>
            <a:pPr algn="ctr">
              <a:defRPr/>
            </a:pPr>
            <a:endParaRPr lang="en-US" sz="2000">
              <a:latin typeface="+mn-lt"/>
            </a:endParaRPr>
          </a:p>
        </p:txBody>
      </p:sp>
      <p:sp>
        <p:nvSpPr>
          <p:cNvPr id="68630" name="Text Box 19"/>
          <p:cNvSpPr txBox="1">
            <a:spLocks noChangeArrowheads="1"/>
          </p:cNvSpPr>
          <p:nvPr/>
        </p:nvSpPr>
        <p:spPr bwMode="auto">
          <a:xfrm>
            <a:off x="7162800" y="2376488"/>
            <a:ext cx="838200"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RegDst</a:t>
            </a:r>
            <a:endParaRPr lang="en-US" sz="2000">
              <a:latin typeface="+mn-lt"/>
            </a:endParaRPr>
          </a:p>
        </p:txBody>
      </p:sp>
      <p:sp>
        <p:nvSpPr>
          <p:cNvPr id="68631" name="Line 20"/>
          <p:cNvSpPr>
            <a:spLocks noChangeShapeType="1"/>
          </p:cNvSpPr>
          <p:nvPr/>
        </p:nvSpPr>
        <p:spPr bwMode="auto">
          <a:xfrm>
            <a:off x="6705600" y="28956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32" name="Line 21"/>
          <p:cNvSpPr>
            <a:spLocks noChangeShapeType="1"/>
          </p:cNvSpPr>
          <p:nvPr/>
        </p:nvSpPr>
        <p:spPr bwMode="auto">
          <a:xfrm>
            <a:off x="6705600" y="32004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33" name="Line 22"/>
          <p:cNvSpPr>
            <a:spLocks noChangeShapeType="1"/>
          </p:cNvSpPr>
          <p:nvPr/>
        </p:nvSpPr>
        <p:spPr bwMode="auto">
          <a:xfrm>
            <a:off x="6705600" y="35052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34" name="Line 23"/>
          <p:cNvSpPr>
            <a:spLocks noChangeShapeType="1"/>
          </p:cNvSpPr>
          <p:nvPr/>
        </p:nvSpPr>
        <p:spPr bwMode="auto">
          <a:xfrm>
            <a:off x="6705600" y="38100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35" name="Line 24"/>
          <p:cNvSpPr>
            <a:spLocks noChangeShapeType="1"/>
          </p:cNvSpPr>
          <p:nvPr/>
        </p:nvSpPr>
        <p:spPr bwMode="auto">
          <a:xfrm>
            <a:off x="6705600" y="41148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37" name="Line 26"/>
          <p:cNvSpPr>
            <a:spLocks noChangeShapeType="1"/>
          </p:cNvSpPr>
          <p:nvPr/>
        </p:nvSpPr>
        <p:spPr bwMode="auto">
          <a:xfrm>
            <a:off x="6705600" y="44196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38" name="Line 27"/>
          <p:cNvSpPr>
            <a:spLocks noChangeShapeType="1"/>
          </p:cNvSpPr>
          <p:nvPr/>
        </p:nvSpPr>
        <p:spPr bwMode="auto">
          <a:xfrm>
            <a:off x="6705600" y="47244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39" name="Line 28"/>
          <p:cNvSpPr>
            <a:spLocks noChangeShapeType="1"/>
          </p:cNvSpPr>
          <p:nvPr/>
        </p:nvSpPr>
        <p:spPr bwMode="auto">
          <a:xfrm>
            <a:off x="6705600" y="50292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40" name="Line 29"/>
          <p:cNvSpPr>
            <a:spLocks noChangeShapeType="1"/>
          </p:cNvSpPr>
          <p:nvPr/>
        </p:nvSpPr>
        <p:spPr bwMode="auto">
          <a:xfrm>
            <a:off x="6705600" y="2590800"/>
            <a:ext cx="457200" cy="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41" name="Text Box 30"/>
          <p:cNvSpPr txBox="1">
            <a:spLocks noChangeArrowheads="1"/>
          </p:cNvSpPr>
          <p:nvPr/>
        </p:nvSpPr>
        <p:spPr bwMode="auto">
          <a:xfrm>
            <a:off x="7162800" y="2681288"/>
            <a:ext cx="839788"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ALUSrc</a:t>
            </a:r>
            <a:endParaRPr lang="en-US" sz="2000">
              <a:latin typeface="+mn-lt"/>
            </a:endParaRPr>
          </a:p>
        </p:txBody>
      </p:sp>
      <p:sp>
        <p:nvSpPr>
          <p:cNvPr id="68642" name="Text Box 31"/>
          <p:cNvSpPr txBox="1">
            <a:spLocks noChangeArrowheads="1"/>
          </p:cNvSpPr>
          <p:nvPr/>
        </p:nvSpPr>
        <p:spPr bwMode="auto">
          <a:xfrm>
            <a:off x="7162800" y="2986088"/>
            <a:ext cx="1220788"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MemtoReg</a:t>
            </a:r>
            <a:endParaRPr lang="en-US" sz="2000">
              <a:latin typeface="+mn-lt"/>
            </a:endParaRPr>
          </a:p>
        </p:txBody>
      </p:sp>
      <p:sp>
        <p:nvSpPr>
          <p:cNvPr id="68643" name="Text Box 32"/>
          <p:cNvSpPr txBox="1">
            <a:spLocks noChangeArrowheads="1"/>
          </p:cNvSpPr>
          <p:nvPr/>
        </p:nvSpPr>
        <p:spPr bwMode="auto">
          <a:xfrm>
            <a:off x="7162800" y="3290888"/>
            <a:ext cx="1050925"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RegWrite</a:t>
            </a:r>
            <a:endParaRPr lang="en-US" sz="2000">
              <a:latin typeface="+mn-lt"/>
            </a:endParaRPr>
          </a:p>
        </p:txBody>
      </p:sp>
      <p:sp>
        <p:nvSpPr>
          <p:cNvPr id="68644" name="Text Box 33"/>
          <p:cNvSpPr txBox="1">
            <a:spLocks noChangeArrowheads="1"/>
          </p:cNvSpPr>
          <p:nvPr/>
        </p:nvSpPr>
        <p:spPr bwMode="auto">
          <a:xfrm>
            <a:off x="7162800" y="3595688"/>
            <a:ext cx="1225550" cy="366712"/>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MemWrite</a:t>
            </a:r>
            <a:endParaRPr lang="en-US" sz="2000">
              <a:latin typeface="+mn-lt"/>
            </a:endParaRPr>
          </a:p>
        </p:txBody>
      </p:sp>
      <p:sp>
        <p:nvSpPr>
          <p:cNvPr id="68645" name="Text Box 34"/>
          <p:cNvSpPr txBox="1">
            <a:spLocks noChangeArrowheads="1"/>
          </p:cNvSpPr>
          <p:nvPr/>
        </p:nvSpPr>
        <p:spPr bwMode="auto">
          <a:xfrm>
            <a:off x="7162800" y="3900488"/>
            <a:ext cx="806450"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nPCsel</a:t>
            </a:r>
            <a:endParaRPr lang="en-US" sz="2000">
              <a:latin typeface="+mn-lt"/>
            </a:endParaRPr>
          </a:p>
        </p:txBody>
      </p:sp>
      <p:sp>
        <p:nvSpPr>
          <p:cNvPr id="68647" name="Text Box 36"/>
          <p:cNvSpPr txBox="1">
            <a:spLocks noChangeArrowheads="1"/>
          </p:cNvSpPr>
          <p:nvPr/>
        </p:nvSpPr>
        <p:spPr bwMode="auto">
          <a:xfrm>
            <a:off x="7162800" y="4205288"/>
            <a:ext cx="749300"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ExtOp</a:t>
            </a:r>
            <a:endParaRPr lang="en-US" sz="2000">
              <a:latin typeface="+mn-lt"/>
            </a:endParaRPr>
          </a:p>
        </p:txBody>
      </p:sp>
      <p:sp>
        <p:nvSpPr>
          <p:cNvPr id="68648" name="Text Box 37"/>
          <p:cNvSpPr txBox="1">
            <a:spLocks noChangeArrowheads="1"/>
          </p:cNvSpPr>
          <p:nvPr/>
        </p:nvSpPr>
        <p:spPr bwMode="auto">
          <a:xfrm>
            <a:off x="7162800" y="4510088"/>
            <a:ext cx="1073150"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ALUctr[0]</a:t>
            </a:r>
            <a:endParaRPr lang="en-US" sz="2000">
              <a:latin typeface="+mn-lt"/>
            </a:endParaRPr>
          </a:p>
        </p:txBody>
      </p:sp>
      <p:sp>
        <p:nvSpPr>
          <p:cNvPr id="68649" name="Text Box 38"/>
          <p:cNvSpPr txBox="1">
            <a:spLocks noChangeArrowheads="1"/>
          </p:cNvSpPr>
          <p:nvPr/>
        </p:nvSpPr>
        <p:spPr bwMode="auto">
          <a:xfrm>
            <a:off x="7162800" y="4814888"/>
            <a:ext cx="1073150" cy="369887"/>
          </a:xfrm>
          <a:prstGeom prst="rect">
            <a:avLst/>
          </a:prstGeom>
          <a:noFill/>
          <a:ln w="12700">
            <a:noFill/>
            <a:miter lim="800000"/>
            <a:headEnd/>
            <a:tailEnd/>
          </a:ln>
        </p:spPr>
        <p:txBody>
          <a:bodyPr wrap="none">
            <a:prstTxWarp prst="textNoShape">
              <a:avLst/>
            </a:prstTxWarp>
            <a:spAutoFit/>
          </a:bodyPr>
          <a:lstStyle/>
          <a:p>
            <a:pPr>
              <a:defRPr/>
            </a:pPr>
            <a:r>
              <a:rPr lang="en-US">
                <a:latin typeface="+mn-lt"/>
              </a:rPr>
              <a:t>ALUctr[1]</a:t>
            </a:r>
            <a:endParaRPr lang="en-US" sz="2000">
              <a:latin typeface="+mn-lt"/>
            </a:endParaRPr>
          </a:p>
        </p:txBody>
      </p:sp>
      <p:sp>
        <p:nvSpPr>
          <p:cNvPr id="68650" name="Text Box 39"/>
          <p:cNvSpPr txBox="1">
            <a:spLocks noChangeArrowheads="1"/>
          </p:cNvSpPr>
          <p:nvPr/>
        </p:nvSpPr>
        <p:spPr bwMode="auto">
          <a:xfrm>
            <a:off x="1427163" y="3595688"/>
            <a:ext cx="1871662" cy="523875"/>
          </a:xfrm>
          <a:prstGeom prst="rect">
            <a:avLst/>
          </a:prstGeom>
          <a:noFill/>
          <a:ln w="12700">
            <a:noFill/>
            <a:miter lim="800000"/>
            <a:headEnd/>
            <a:tailEnd/>
          </a:ln>
        </p:spPr>
        <p:txBody>
          <a:bodyPr wrap="none">
            <a:prstTxWarp prst="textNoShape">
              <a:avLst/>
            </a:prstTxWarp>
            <a:spAutoFit/>
          </a:bodyPr>
          <a:lstStyle/>
          <a:p>
            <a:pPr>
              <a:defRPr/>
            </a:pPr>
            <a:r>
              <a:rPr lang="en-US" sz="2800">
                <a:latin typeface="+mn-lt"/>
              </a:rPr>
              <a:t>“AND” logic</a:t>
            </a:r>
            <a:endParaRPr lang="en-US" sz="2000">
              <a:latin typeface="+mn-lt"/>
            </a:endParaRPr>
          </a:p>
        </p:txBody>
      </p:sp>
      <p:sp>
        <p:nvSpPr>
          <p:cNvPr id="68651" name="Text Box 40"/>
          <p:cNvSpPr txBox="1">
            <a:spLocks noChangeArrowheads="1"/>
          </p:cNvSpPr>
          <p:nvPr/>
        </p:nvSpPr>
        <p:spPr bwMode="auto">
          <a:xfrm>
            <a:off x="4768850" y="3581400"/>
            <a:ext cx="1670050" cy="523875"/>
          </a:xfrm>
          <a:prstGeom prst="rect">
            <a:avLst/>
          </a:prstGeom>
          <a:noFill/>
          <a:ln w="12700">
            <a:noFill/>
            <a:miter lim="800000"/>
            <a:headEnd/>
            <a:tailEnd/>
          </a:ln>
        </p:spPr>
        <p:txBody>
          <a:bodyPr wrap="none">
            <a:prstTxWarp prst="textNoShape">
              <a:avLst/>
            </a:prstTxWarp>
            <a:spAutoFit/>
          </a:bodyPr>
          <a:lstStyle/>
          <a:p>
            <a:pPr>
              <a:defRPr/>
            </a:pPr>
            <a:r>
              <a:rPr lang="en-US" sz="2800">
                <a:latin typeface="+mn-lt"/>
              </a:rPr>
              <a:t>“OR” logic</a:t>
            </a:r>
            <a:endParaRPr lang="en-US" sz="2000">
              <a:latin typeface="+mn-lt"/>
            </a:endParaRPr>
          </a:p>
        </p:txBody>
      </p:sp>
      <p:sp>
        <p:nvSpPr>
          <p:cNvPr id="68652" name="Line 41"/>
          <p:cNvSpPr>
            <a:spLocks noChangeShapeType="1"/>
          </p:cNvSpPr>
          <p:nvPr/>
        </p:nvSpPr>
        <p:spPr bwMode="auto">
          <a:xfrm>
            <a:off x="1828800" y="1981200"/>
            <a:ext cx="0" cy="6096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53" name="Line 42"/>
          <p:cNvSpPr>
            <a:spLocks noChangeShapeType="1"/>
          </p:cNvSpPr>
          <p:nvPr/>
        </p:nvSpPr>
        <p:spPr bwMode="auto">
          <a:xfrm>
            <a:off x="2895600" y="1981200"/>
            <a:ext cx="0" cy="6096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ndParaRPr>
          </a:p>
        </p:txBody>
      </p:sp>
      <p:sp>
        <p:nvSpPr>
          <p:cNvPr id="68654" name="Text Box 43"/>
          <p:cNvSpPr txBox="1">
            <a:spLocks noChangeArrowheads="1"/>
          </p:cNvSpPr>
          <p:nvPr/>
        </p:nvSpPr>
        <p:spPr bwMode="auto">
          <a:xfrm>
            <a:off x="1371600" y="1600200"/>
            <a:ext cx="958850" cy="400050"/>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opcode</a:t>
            </a:r>
          </a:p>
        </p:txBody>
      </p:sp>
      <p:sp>
        <p:nvSpPr>
          <p:cNvPr id="68655" name="Text Box 44"/>
          <p:cNvSpPr txBox="1">
            <a:spLocks noChangeArrowheads="1"/>
          </p:cNvSpPr>
          <p:nvPr/>
        </p:nvSpPr>
        <p:spPr bwMode="auto">
          <a:xfrm>
            <a:off x="2590800" y="1600200"/>
            <a:ext cx="663575" cy="396875"/>
          </a:xfrm>
          <a:prstGeom prst="rect">
            <a:avLst/>
          </a:prstGeom>
          <a:noFill/>
          <a:ln w="12700">
            <a:noFill/>
            <a:miter lim="800000"/>
            <a:headEnd/>
            <a:tailEnd/>
          </a:ln>
        </p:spPr>
        <p:txBody>
          <a:bodyPr wrap="none">
            <a:prstTxWarp prst="textNoShape">
              <a:avLst/>
            </a:prstTxWarp>
            <a:spAutoFit/>
          </a:bodyPr>
          <a:lstStyle/>
          <a:p>
            <a:pPr>
              <a:defRPr/>
            </a:pPr>
            <a:r>
              <a:rPr lang="en-US" sz="2000">
                <a:latin typeface="+mn-lt"/>
              </a:rPr>
              <a:t>func</a:t>
            </a:r>
          </a:p>
        </p:txBody>
      </p:sp>
      <p:sp>
        <p:nvSpPr>
          <p:cNvPr id="68656" name="Line 45"/>
          <p:cNvSpPr>
            <a:spLocks noChangeShapeType="1"/>
          </p:cNvSpPr>
          <p:nvPr/>
        </p:nvSpPr>
        <p:spPr bwMode="auto">
          <a:xfrm flipV="1">
            <a:off x="1752600" y="21336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
        <p:nvSpPr>
          <p:cNvPr id="68657" name="Line 46"/>
          <p:cNvSpPr>
            <a:spLocks noChangeShapeType="1"/>
          </p:cNvSpPr>
          <p:nvPr/>
        </p:nvSpPr>
        <p:spPr bwMode="auto">
          <a:xfrm flipV="1">
            <a:off x="2819400" y="2133600"/>
            <a:ext cx="152400" cy="76200"/>
          </a:xfrm>
          <a:prstGeom prst="line">
            <a:avLst/>
          </a:prstGeom>
          <a:noFill/>
          <a:ln w="12700">
            <a:solidFill>
              <a:schemeClr val="tx1"/>
            </a:solidFill>
            <a:round/>
            <a:headEnd/>
            <a:tailEnd/>
          </a:ln>
        </p:spPr>
        <p:txBody>
          <a:bodyPr wrap="none" anchor="ctr">
            <a:prstTxWarp prst="textNoShape">
              <a:avLst/>
            </a:prstTxWarp>
          </a:bodyPr>
          <a:lstStyle/>
          <a:p>
            <a:pPr>
              <a:defRPr/>
            </a:pPr>
            <a:endParaRPr lang="en-US">
              <a:latin typeface="+mn-lt"/>
            </a:endParaRPr>
          </a:p>
        </p:txBody>
      </p:sp>
    </p:spTree>
    <p:extLst>
      <p:ext uri="{BB962C8B-B14F-4D97-AF65-F5344CB8AC3E}">
        <p14:creationId xmlns:p14="http://schemas.microsoft.com/office/powerpoint/2010/main" val="34930748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4500" y="0"/>
            <a:ext cx="8229600" cy="1143000"/>
          </a:xfrm>
        </p:spPr>
        <p:txBody>
          <a:bodyPr/>
          <a:lstStyle/>
          <a:p>
            <a:r>
              <a:rPr lang="en-US" dirty="0" smtClean="0"/>
              <a:t>AND Control in </a:t>
            </a:r>
            <a:r>
              <a:rPr lang="en-US" dirty="0" err="1" smtClean="0"/>
              <a:t>Logisim</a:t>
            </a:r>
            <a:endParaRPr lang="en-US" dirty="0"/>
          </a:p>
        </p:txBody>
      </p:sp>
      <p:sp>
        <p:nvSpPr>
          <p:cNvPr id="3" name="Date Placeholder 2"/>
          <p:cNvSpPr>
            <a:spLocks noGrp="1"/>
          </p:cNvSpPr>
          <p:nvPr>
            <p:ph type="dt" sz="half" idx="10"/>
          </p:nvPr>
        </p:nvSpPr>
        <p:spPr/>
        <p:txBody>
          <a:bodyPr/>
          <a:lstStyle/>
          <a:p>
            <a:fld id="{F5F65B45-6A0D-514D-BD6D-B4582D691B85}" type="datetime1">
              <a:rPr lang="en-US" smtClean="0"/>
              <a:pPr/>
              <a:t>11/5/13</a:t>
            </a:fld>
            <a:endParaRPr lang="en-US" dirty="0"/>
          </a:p>
        </p:txBody>
      </p:sp>
      <p:sp>
        <p:nvSpPr>
          <p:cNvPr id="4" name="Footer Placeholder 3"/>
          <p:cNvSpPr>
            <a:spLocks noGrp="1"/>
          </p:cNvSpPr>
          <p:nvPr>
            <p:ph type="ftr" sz="quarter" idx="11"/>
          </p:nvPr>
        </p:nvSpPr>
        <p:spPr/>
        <p:txBody>
          <a:bodyPr/>
          <a:lstStyle/>
          <a:p>
            <a:r>
              <a:rPr lang="en-US" dirty="0" smtClean="0"/>
              <a:t>Fall 2013 -- Lecture </a:t>
            </a:r>
            <a:r>
              <a:rPr lang="en-US" dirty="0" smtClean="0"/>
              <a:t>#19</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47</a:t>
            </a:fld>
            <a:endParaRPr lang="en-US" dirty="0"/>
          </a:p>
        </p:txBody>
      </p:sp>
      <p:pic>
        <p:nvPicPr>
          <p:cNvPr id="7" name="Picture 6"/>
          <p:cNvPicPr>
            <a:picLocks noChangeAspect="1"/>
          </p:cNvPicPr>
          <p:nvPr/>
        </p:nvPicPr>
        <p:blipFill>
          <a:blip r:embed="rId3"/>
          <a:stretch>
            <a:fillRect/>
          </a:stretch>
        </p:blipFill>
        <p:spPr>
          <a:xfrm>
            <a:off x="355600" y="833120"/>
            <a:ext cx="8618220" cy="5840730"/>
          </a:xfrm>
          <a:prstGeom prst="rect">
            <a:avLst/>
          </a:prstGeom>
        </p:spPr>
      </p:pic>
    </p:spTree>
    <p:extLst>
      <p:ext uri="{BB962C8B-B14F-4D97-AF65-F5344CB8AC3E}">
        <p14:creationId xmlns:p14="http://schemas.microsoft.com/office/powerpoint/2010/main" val="3862884917"/>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3120"/>
          </a:xfrm>
        </p:spPr>
        <p:txBody>
          <a:bodyPr/>
          <a:lstStyle/>
          <a:p>
            <a:r>
              <a:rPr lang="en-US" dirty="0" smtClean="0"/>
              <a:t>OR Control Logic in </a:t>
            </a:r>
            <a:r>
              <a:rPr lang="en-US" dirty="0" err="1" smtClean="0"/>
              <a:t>Logisim</a:t>
            </a:r>
            <a:endParaRPr lang="en-US" dirty="0"/>
          </a:p>
        </p:txBody>
      </p:sp>
      <p:sp>
        <p:nvSpPr>
          <p:cNvPr id="4" name="Date Placeholder 3"/>
          <p:cNvSpPr>
            <a:spLocks noGrp="1"/>
          </p:cNvSpPr>
          <p:nvPr>
            <p:ph type="dt" sz="half" idx="10"/>
          </p:nvPr>
        </p:nvSpPr>
        <p:spPr/>
        <p:txBody>
          <a:bodyPr/>
          <a:lstStyle/>
          <a:p>
            <a:fld id="{6A150472-5FDF-1842-8B22-64EE8A21A5F0}" type="datetime1">
              <a:rPr lang="en-US" smtClean="0"/>
              <a:pPr/>
              <a:t>11/5/13</a:t>
            </a:fld>
            <a:endParaRPr lang="en-US" dirty="0"/>
          </a:p>
        </p:txBody>
      </p:sp>
      <p:sp>
        <p:nvSpPr>
          <p:cNvPr id="5" name="Footer Placeholder 4"/>
          <p:cNvSpPr>
            <a:spLocks noGrp="1"/>
          </p:cNvSpPr>
          <p:nvPr>
            <p:ph type="ftr" sz="quarter" idx="11"/>
          </p:nvPr>
        </p:nvSpPr>
        <p:spPr/>
        <p:txBody>
          <a:bodyPr/>
          <a:lstStyle/>
          <a:p>
            <a:r>
              <a:rPr lang="en-US" dirty="0" smtClean="0"/>
              <a:t>Fall 2013 -- Lecture </a:t>
            </a:r>
            <a:r>
              <a:rPr lang="en-US" dirty="0" smtClean="0"/>
              <a:t>#19</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48</a:t>
            </a:fld>
            <a:endParaRPr lang="en-US" dirty="0"/>
          </a:p>
        </p:txBody>
      </p:sp>
      <p:pic>
        <p:nvPicPr>
          <p:cNvPr id="9" name="Picture 8"/>
          <p:cNvPicPr>
            <a:picLocks noChangeAspect="1"/>
          </p:cNvPicPr>
          <p:nvPr/>
        </p:nvPicPr>
        <p:blipFill>
          <a:blip r:embed="rId2"/>
          <a:stretch>
            <a:fillRect/>
          </a:stretch>
        </p:blipFill>
        <p:spPr>
          <a:xfrm>
            <a:off x="982980" y="736600"/>
            <a:ext cx="7239000" cy="6172200"/>
          </a:xfrm>
          <a:prstGeom prst="rect">
            <a:avLst/>
          </a:prstGeom>
        </p:spPr>
      </p:pic>
    </p:spTree>
    <p:extLst>
      <p:ext uri="{BB962C8B-B14F-4D97-AF65-F5344CB8AC3E}">
        <p14:creationId xmlns:p14="http://schemas.microsoft.com/office/powerpoint/2010/main" val="4057988220"/>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a:xfrm>
            <a:off x="457200" y="6424613"/>
            <a:ext cx="2133600" cy="365125"/>
          </a:xfrm>
        </p:spPr>
        <p:txBody>
          <a:bodyPr/>
          <a:lstStyle/>
          <a:p>
            <a:fld id="{CAAC19F0-5EB6-9343-8E9D-70267E7005B6}" type="datetime1">
              <a:rPr lang="en-US" smtClean="0"/>
              <a:pPr/>
              <a:t>11/5/13</a:t>
            </a:fld>
            <a:endParaRPr lang="en-US" dirty="0"/>
          </a:p>
        </p:txBody>
      </p:sp>
      <p:sp>
        <p:nvSpPr>
          <p:cNvPr id="54" name="Footer Placeholder 3"/>
          <p:cNvSpPr>
            <a:spLocks noGrp="1"/>
          </p:cNvSpPr>
          <p:nvPr>
            <p:ph type="ftr" sz="quarter" idx="10"/>
          </p:nvPr>
        </p:nvSpPr>
        <p:spPr>
          <a:xfrm>
            <a:off x="3640668" y="6424613"/>
            <a:ext cx="2133600" cy="365125"/>
          </a:xfrm>
        </p:spPr>
        <p:txBody>
          <a:bodyPr/>
          <a:lstStyle/>
          <a:p>
            <a:r>
              <a:rPr lang="en-US" dirty="0" smtClean="0"/>
              <a:t>Fall 2013 -- Lecture </a:t>
            </a:r>
            <a:r>
              <a:rPr lang="en-US" dirty="0" smtClean="0"/>
              <a:t>#19</a:t>
            </a:r>
            <a:endParaRPr lang="en-AU" dirty="0"/>
          </a:p>
        </p:txBody>
      </p:sp>
      <p:sp>
        <p:nvSpPr>
          <p:cNvPr id="327682" name="Rectangle 2"/>
          <p:cNvSpPr>
            <a:spLocks noGrp="1" noChangeArrowheads="1"/>
          </p:cNvSpPr>
          <p:nvPr>
            <p:ph type="title"/>
          </p:nvPr>
        </p:nvSpPr>
        <p:spPr/>
        <p:txBody>
          <a:bodyPr/>
          <a:lstStyle/>
          <a:p>
            <a:r>
              <a:rPr lang="en-US" dirty="0" smtClean="0"/>
              <a:t>Single Cycle Performance</a:t>
            </a:r>
            <a:endParaRPr lang="en-AU" dirty="0"/>
          </a:p>
        </p:txBody>
      </p:sp>
      <p:sp>
        <p:nvSpPr>
          <p:cNvPr id="327683" name="Rectangle 3"/>
          <p:cNvSpPr>
            <a:spLocks noGrp="1" noChangeArrowheads="1"/>
          </p:cNvSpPr>
          <p:nvPr>
            <p:ph type="body" idx="1"/>
          </p:nvPr>
        </p:nvSpPr>
        <p:spPr>
          <a:xfrm>
            <a:off x="684213" y="1125538"/>
            <a:ext cx="8270875" cy="1786995"/>
          </a:xfrm>
        </p:spPr>
        <p:txBody>
          <a:bodyPr/>
          <a:lstStyle/>
          <a:p>
            <a:r>
              <a:rPr lang="en-US" sz="2800" dirty="0"/>
              <a:t>Assume time for</a:t>
            </a:r>
            <a:r>
              <a:rPr lang="en-US" sz="2800" dirty="0" smtClean="0"/>
              <a:t> actions are</a:t>
            </a:r>
          </a:p>
          <a:p>
            <a:pPr lvl="1"/>
            <a:r>
              <a:rPr lang="en-US" sz="2400" dirty="0"/>
              <a:t>100ps for register read or </a:t>
            </a:r>
            <a:r>
              <a:rPr lang="en-US" sz="2400" dirty="0" smtClean="0"/>
              <a:t>write; 200ps </a:t>
            </a:r>
            <a:r>
              <a:rPr lang="en-US" sz="2400" dirty="0"/>
              <a:t>for other</a:t>
            </a:r>
            <a:r>
              <a:rPr lang="en-US" sz="2400" dirty="0" smtClean="0"/>
              <a:t> events</a:t>
            </a:r>
          </a:p>
          <a:p>
            <a:r>
              <a:rPr lang="en-US" sz="2800" dirty="0" smtClean="0"/>
              <a:t>Clock rate is?</a:t>
            </a:r>
            <a:endParaRPr lang="en-US" sz="2800" dirty="0"/>
          </a:p>
        </p:txBody>
      </p:sp>
      <p:graphicFrame>
        <p:nvGraphicFramePr>
          <p:cNvPr id="327684" name="Group 4"/>
          <p:cNvGraphicFramePr>
            <a:graphicFrameLocks noGrp="1"/>
          </p:cNvGraphicFramePr>
          <p:nvPr/>
        </p:nvGraphicFramePr>
        <p:xfrm>
          <a:off x="395288" y="2661203"/>
          <a:ext cx="8353425" cy="2246631"/>
        </p:xfrm>
        <a:graphic>
          <a:graphicData uri="http://schemas.openxmlformats.org/drawingml/2006/table">
            <a:tbl>
              <a:tblPr/>
              <a:tblGrid>
                <a:gridCol w="1193800"/>
                <a:gridCol w="1192212"/>
                <a:gridCol w="1195388"/>
                <a:gridCol w="1190625"/>
                <a:gridCol w="1195387"/>
                <a:gridCol w="1192213"/>
                <a:gridCol w="1193800"/>
              </a:tblGrid>
              <a:tr h="4460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1" i="0" u="none" strike="noStrike" cap="none" normalizeH="0" baseline="0" dirty="0" err="1">
                          <a:ln>
                            <a:noFill/>
                          </a:ln>
                          <a:solidFill>
                            <a:schemeClr val="tx1"/>
                          </a:solidFill>
                          <a:effectLst/>
                          <a:latin typeface="Arial" charset="0"/>
                        </a:rPr>
                        <a:t>Instr</a:t>
                      </a:r>
                      <a:endParaRPr kumimoji="0" lang="en-AU" sz="1800" b="1"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1" i="0" u="none" strike="noStrike" cap="none" normalizeH="0" baseline="0" dirty="0" err="1">
                          <a:ln>
                            <a:noFill/>
                          </a:ln>
                          <a:solidFill>
                            <a:schemeClr val="tx1"/>
                          </a:solidFill>
                          <a:effectLst/>
                          <a:latin typeface="Arial" charset="0"/>
                        </a:rPr>
                        <a:t>Instr</a:t>
                      </a:r>
                      <a:r>
                        <a:rPr kumimoji="0" lang="en-US" sz="1800" b="1" i="0" u="none" strike="noStrike" cap="none" normalizeH="0" baseline="0" dirty="0">
                          <a:ln>
                            <a:noFill/>
                          </a:ln>
                          <a:solidFill>
                            <a:schemeClr val="tx1"/>
                          </a:solidFill>
                          <a:effectLst/>
                          <a:latin typeface="Arial" charset="0"/>
                        </a:rPr>
                        <a:t> fetch</a:t>
                      </a:r>
                      <a:endParaRPr kumimoji="0" lang="en-AU" sz="18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1" i="0" u="none" strike="noStrike" cap="none" normalizeH="0" baseline="0" dirty="0">
                          <a:ln>
                            <a:noFill/>
                          </a:ln>
                          <a:solidFill>
                            <a:schemeClr val="tx1"/>
                          </a:solidFill>
                          <a:effectLst/>
                          <a:latin typeface="Arial" charset="0"/>
                        </a:rPr>
                        <a:t>Register read</a:t>
                      </a:r>
                      <a:endParaRPr kumimoji="0" lang="en-AU" sz="18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1" i="0" u="none" strike="noStrike" cap="none" normalizeH="0" baseline="0" dirty="0">
                          <a:ln>
                            <a:noFill/>
                          </a:ln>
                          <a:solidFill>
                            <a:schemeClr val="tx1"/>
                          </a:solidFill>
                          <a:effectLst/>
                          <a:latin typeface="Arial" charset="0"/>
                        </a:rPr>
                        <a:t>ALU op</a:t>
                      </a:r>
                      <a:endParaRPr kumimoji="0" lang="en-AU" sz="18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1" i="0" u="none" strike="noStrike" cap="none" normalizeH="0" baseline="0" dirty="0">
                          <a:ln>
                            <a:noFill/>
                          </a:ln>
                          <a:solidFill>
                            <a:schemeClr val="tx1"/>
                          </a:solidFill>
                          <a:effectLst/>
                          <a:latin typeface="Arial" charset="0"/>
                        </a:rPr>
                        <a:t>Memory access</a:t>
                      </a:r>
                      <a:endParaRPr kumimoji="0" lang="en-AU" sz="18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1" i="0" u="none" strike="noStrike" cap="none" normalizeH="0" baseline="0" dirty="0">
                          <a:ln>
                            <a:noFill/>
                          </a:ln>
                          <a:solidFill>
                            <a:schemeClr val="tx1"/>
                          </a:solidFill>
                          <a:effectLst/>
                          <a:latin typeface="Arial" charset="0"/>
                        </a:rPr>
                        <a:t>Register write</a:t>
                      </a:r>
                      <a:endParaRPr kumimoji="0" lang="en-AU" sz="18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1" i="0" u="none" strike="noStrike" cap="none" normalizeH="0" baseline="0" dirty="0">
                          <a:ln>
                            <a:noFill/>
                          </a:ln>
                          <a:solidFill>
                            <a:schemeClr val="tx1"/>
                          </a:solidFill>
                          <a:effectLst/>
                          <a:latin typeface="Arial" charset="0"/>
                        </a:rPr>
                        <a:t>Total time</a:t>
                      </a:r>
                      <a:endParaRPr kumimoji="0" lang="en-AU" sz="1800" b="1"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lw</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800ps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048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sw</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700ps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R-format</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600ps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beq</a:t>
                      </a:r>
                      <a:endParaRPr kumimoji="0" lang="en-AU" sz="1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100 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a:ln>
                            <a:noFill/>
                          </a:ln>
                          <a:solidFill>
                            <a:schemeClr val="tx1"/>
                          </a:solidFill>
                          <a:effectLst/>
                          <a:latin typeface="Arial" charset="0"/>
                        </a:rPr>
                        <a:t>200ps</a:t>
                      </a:r>
                      <a:endParaRPr kumimoji="0" lang="en-AU"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endParaRPr kumimoji="0" lang="en-US" sz="1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1800" b="0" i="0" u="none" strike="noStrike" cap="none" normalizeH="0" baseline="0" dirty="0">
                          <a:ln>
                            <a:noFill/>
                          </a:ln>
                          <a:solidFill>
                            <a:schemeClr val="tx1"/>
                          </a:solidFill>
                          <a:effectLst/>
                          <a:latin typeface="Arial" charset="0"/>
                        </a:rPr>
                        <a:t>500ps</a:t>
                      </a:r>
                      <a:endParaRPr kumimoji="0" lang="en-AU" sz="18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Slide Number Placeholder 6"/>
          <p:cNvSpPr>
            <a:spLocks noGrp="1"/>
          </p:cNvSpPr>
          <p:nvPr>
            <p:ph type="sldNum" sz="quarter" idx="12"/>
          </p:nvPr>
        </p:nvSpPr>
        <p:spPr>
          <a:xfrm>
            <a:off x="6553200" y="6424613"/>
            <a:ext cx="2133600" cy="365125"/>
          </a:xfrm>
        </p:spPr>
        <p:txBody>
          <a:bodyPr/>
          <a:lstStyle/>
          <a:p>
            <a:fld id="{3CC63E4C-4642-794D-A2FD-70F6B81535F5}" type="slidenum">
              <a:rPr lang="en-US" smtClean="0"/>
              <a:pPr/>
              <a:t>49</a:t>
            </a:fld>
            <a:endParaRPr lang="en-US" dirty="0"/>
          </a:p>
        </p:txBody>
      </p:sp>
      <p:sp>
        <p:nvSpPr>
          <p:cNvPr id="8" name="Rectangle 3"/>
          <p:cNvSpPr txBox="1">
            <a:spLocks noChangeArrowheads="1"/>
          </p:cNvSpPr>
          <p:nvPr/>
        </p:nvSpPr>
        <p:spPr>
          <a:xfrm>
            <a:off x="873125" y="5071005"/>
            <a:ext cx="8270875" cy="1786995"/>
          </a:xfrm>
          <a:prstGeom prst="rect">
            <a:avLst/>
          </a:prstGeom>
        </p:spPr>
        <p:txBody>
          <a:bodyPr vert="horz" lIns="91440" tIns="45720" rIns="91440" bIns="45720" rtlCol="0">
            <a:normAutofit/>
          </a:bodyPr>
          <a:lstStyle/>
          <a:p>
            <a:pPr>
              <a:buFont typeface="Arial"/>
              <a:buChar char="•"/>
            </a:pPr>
            <a:r>
              <a:rPr lang="en-US" sz="2800" dirty="0" smtClean="0"/>
              <a:t> What can we do to improve clock rate?</a:t>
            </a:r>
          </a:p>
          <a:p>
            <a:pPr>
              <a:buFont typeface="Arial"/>
              <a:buChar char="•"/>
            </a:pPr>
            <a:r>
              <a:rPr lang="en-US" sz="2800" dirty="0" smtClean="0"/>
              <a:t> Will this improve performance as well?</a:t>
            </a:r>
          </a:p>
          <a:p>
            <a:pPr lvl="1"/>
            <a:r>
              <a:rPr lang="en-US" sz="2400" dirty="0" smtClean="0"/>
              <a:t>Want increased clock rate to mean faster programs</a:t>
            </a:r>
            <a:endParaRPr lang="en-US" sz="2400" dirty="0"/>
          </a:p>
        </p:txBody>
      </p:sp>
    </p:spTree>
    <p:extLst>
      <p:ext uri="{BB962C8B-B14F-4D97-AF65-F5344CB8AC3E}">
        <p14:creationId xmlns:p14="http://schemas.microsoft.com/office/powerpoint/2010/main" val="10580499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34975" y="1363663"/>
            <a:ext cx="8632825" cy="1920875"/>
          </a:xfrm>
        </p:spPr>
        <p:txBody>
          <a:bodyPr/>
          <a:lstStyle/>
          <a:p>
            <a:pPr>
              <a:lnSpc>
                <a:spcPct val="120000"/>
              </a:lnSpc>
              <a:spcBef>
                <a:spcPts val="50"/>
              </a:spcBef>
            </a:pPr>
            <a:r>
              <a:rPr lang="en-US" sz="2800"/>
              <a:t>RTL gives the </a:t>
            </a:r>
            <a:r>
              <a:rPr lang="en-US" sz="2800" u="sng">
                <a:solidFill>
                  <a:schemeClr val="accent2"/>
                </a:solidFill>
              </a:rPr>
              <a:t>meaning</a:t>
            </a:r>
            <a:r>
              <a:rPr lang="en-US" sz="2800"/>
              <a:t> of the instructions</a:t>
            </a:r>
            <a:br>
              <a:rPr lang="en-US" sz="2800"/>
            </a:br>
            <a:endParaRPr lang="en-US" sz="3600"/>
          </a:p>
          <a:p>
            <a:r>
              <a:rPr lang="en-US" sz="2800"/>
              <a:t>All start by fetching the instruction</a:t>
            </a:r>
            <a:endParaRPr lang="en-US" sz="3600"/>
          </a:p>
        </p:txBody>
      </p:sp>
      <p:sp>
        <p:nvSpPr>
          <p:cNvPr id="26627" name="Rectangle 4"/>
          <p:cNvSpPr>
            <a:spLocks noChangeArrowheads="1"/>
          </p:cNvSpPr>
          <p:nvPr/>
        </p:nvSpPr>
        <p:spPr bwMode="auto">
          <a:xfrm>
            <a:off x="779463" y="1960563"/>
            <a:ext cx="8737600" cy="4289425"/>
          </a:xfrm>
          <a:prstGeom prst="rect">
            <a:avLst/>
          </a:prstGeom>
          <a:noFill/>
          <a:ln w="12700">
            <a:noFill/>
            <a:miter lim="800000"/>
            <a:headEnd/>
            <a:tailEnd/>
          </a:ln>
        </p:spPr>
        <p:txBody>
          <a:bodyPr lIns="90488" tIns="44450" rIns="90488" bIns="44450">
            <a:prstTxWarp prst="textNoShape">
              <a:avLst/>
            </a:prstTxWarp>
            <a:spAutoFit/>
          </a:bodyPr>
          <a:lstStyle/>
          <a:p>
            <a:pPr>
              <a:spcBef>
                <a:spcPct val="50000"/>
              </a:spcBef>
              <a:tabLst>
                <a:tab pos="1143000" algn="l"/>
                <a:tab pos="5367338" algn="l"/>
              </a:tabLst>
            </a:pPr>
            <a:r>
              <a:rPr lang="en-US">
                <a:latin typeface="Courier" charset="0"/>
                <a:ea typeface="Courier" charset="0"/>
                <a:cs typeface="Courier" charset="0"/>
              </a:rPr>
              <a:t>{op , rs , rt , rd , shamt , funct} </a:t>
            </a:r>
            <a:r>
              <a:rPr lang="en-US">
                <a:latin typeface="Courier" charset="0"/>
                <a:ea typeface="Courier" charset="0"/>
                <a:cs typeface="Courier" charset="0"/>
                <a:sym typeface="Symbol" charset="2"/>
              </a:rPr>
              <a:t></a:t>
            </a:r>
            <a:r>
              <a:rPr lang="en-US">
                <a:latin typeface="Courier" charset="0"/>
                <a:ea typeface="Courier" charset="0"/>
                <a:cs typeface="Courier" charset="0"/>
              </a:rPr>
              <a:t> MEM[ PC ]</a:t>
            </a:r>
          </a:p>
          <a:p>
            <a:pPr>
              <a:spcBef>
                <a:spcPct val="50000"/>
              </a:spcBef>
              <a:tabLst>
                <a:tab pos="1143000" algn="l"/>
                <a:tab pos="5367338" algn="l"/>
              </a:tabLst>
            </a:pPr>
            <a:r>
              <a:rPr lang="en-US">
                <a:latin typeface="Courier" charset="0"/>
                <a:ea typeface="Courier" charset="0"/>
                <a:cs typeface="Courier" charset="0"/>
              </a:rPr>
              <a:t>{op , rs , rt ,   Imm16} </a:t>
            </a:r>
            <a:r>
              <a:rPr lang="en-US">
                <a:latin typeface="Courier" charset="0"/>
                <a:ea typeface="Courier" charset="0"/>
                <a:cs typeface="Courier" charset="0"/>
                <a:sym typeface="Symbol" charset="2"/>
              </a:rPr>
              <a:t></a:t>
            </a:r>
            <a:r>
              <a:rPr lang="en-US">
                <a:latin typeface="Courier" charset="0"/>
                <a:ea typeface="Courier" charset="0"/>
                <a:cs typeface="Courier" charset="0"/>
              </a:rPr>
              <a:t> MEM[ PC ]</a:t>
            </a:r>
          </a:p>
          <a:p>
            <a:pPr>
              <a:tabLst>
                <a:tab pos="1143000" algn="l"/>
                <a:tab pos="5367338" algn="l"/>
              </a:tabLst>
            </a:pPr>
            <a:endParaRPr lang="en-US" sz="1600" b="1" u="sng">
              <a:latin typeface="Times" charset="0"/>
            </a:endParaRPr>
          </a:p>
          <a:p>
            <a:pPr>
              <a:lnSpc>
                <a:spcPct val="90000"/>
              </a:lnSpc>
              <a:spcBef>
                <a:spcPts val="800"/>
              </a:spcBef>
              <a:tabLst>
                <a:tab pos="1143000" algn="l"/>
                <a:tab pos="5367338" algn="l"/>
              </a:tabLst>
            </a:pPr>
            <a:r>
              <a:rPr lang="en-US" sz="2000" u="sng">
                <a:latin typeface="Courier" charset="0"/>
                <a:ea typeface="Courier" charset="0"/>
                <a:cs typeface="Courier" charset="0"/>
              </a:rPr>
              <a:t>Inst</a:t>
            </a:r>
            <a:r>
              <a:rPr lang="en-US" sz="2000">
                <a:latin typeface="Courier" charset="0"/>
                <a:ea typeface="Courier" charset="0"/>
                <a:cs typeface="Courier" charset="0"/>
              </a:rPr>
              <a:t>  </a:t>
            </a:r>
            <a:r>
              <a:rPr lang="en-US" sz="2000" u="sng">
                <a:latin typeface="Courier" charset="0"/>
                <a:ea typeface="Courier" charset="0"/>
                <a:cs typeface="Courier" charset="0"/>
              </a:rPr>
              <a:t>Register Transfers</a:t>
            </a:r>
          </a:p>
          <a:p>
            <a:pPr>
              <a:lnSpc>
                <a:spcPct val="90000"/>
              </a:lnSpc>
              <a:spcBef>
                <a:spcPct val="50000"/>
              </a:spcBef>
              <a:tabLst>
                <a:tab pos="1143000" algn="l"/>
                <a:tab pos="5367338" algn="l"/>
              </a:tabLst>
            </a:pPr>
            <a:r>
              <a:rPr lang="en-US">
                <a:latin typeface="Courier" charset="0"/>
                <a:ea typeface="Courier" charset="0"/>
                <a:cs typeface="Courier" charset="0"/>
              </a:rPr>
              <a:t>ADDU   R[rd] </a:t>
            </a:r>
            <a:r>
              <a:rPr lang="en-US">
                <a:latin typeface="Courier" charset="0"/>
                <a:ea typeface="Courier" charset="0"/>
                <a:cs typeface="Courier" charset="0"/>
                <a:sym typeface="Symbol" charset="2"/>
              </a:rPr>
              <a:t></a:t>
            </a:r>
            <a:r>
              <a:rPr lang="en-US">
                <a:latin typeface="Courier" charset="0"/>
                <a:ea typeface="Courier" charset="0"/>
                <a:cs typeface="Courier" charset="0"/>
              </a:rPr>
              <a:t> R[rs] + R[rt];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a:p>
            <a:pPr>
              <a:lnSpc>
                <a:spcPct val="90000"/>
              </a:lnSpc>
              <a:spcBef>
                <a:spcPct val="50000"/>
              </a:spcBef>
              <a:tabLst>
                <a:tab pos="1143000" algn="l"/>
                <a:tab pos="5367338" algn="l"/>
              </a:tabLst>
            </a:pPr>
            <a:r>
              <a:rPr lang="en-US">
                <a:latin typeface="Courier" charset="0"/>
                <a:ea typeface="Courier" charset="0"/>
                <a:cs typeface="Courier" charset="0"/>
              </a:rPr>
              <a:t>SUBU   R[rd] </a:t>
            </a:r>
            <a:r>
              <a:rPr lang="en-US">
                <a:latin typeface="Courier" charset="0"/>
                <a:ea typeface="Courier" charset="0"/>
                <a:cs typeface="Courier" charset="0"/>
                <a:sym typeface="Symbol" charset="2"/>
              </a:rPr>
              <a:t></a:t>
            </a:r>
            <a:r>
              <a:rPr lang="en-US">
                <a:latin typeface="Courier" charset="0"/>
                <a:ea typeface="Courier" charset="0"/>
                <a:cs typeface="Courier" charset="0"/>
              </a:rPr>
              <a:t> R[rs] – R[rt];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a:p>
            <a:pPr>
              <a:lnSpc>
                <a:spcPct val="90000"/>
              </a:lnSpc>
              <a:spcBef>
                <a:spcPct val="50000"/>
              </a:spcBef>
              <a:tabLst>
                <a:tab pos="1143000" algn="l"/>
                <a:tab pos="5367338" algn="l"/>
              </a:tabLst>
            </a:pPr>
            <a:r>
              <a:rPr lang="en-US">
                <a:latin typeface="Courier" charset="0"/>
                <a:ea typeface="Courier" charset="0"/>
                <a:cs typeface="Courier" charset="0"/>
              </a:rPr>
              <a:t>ORI    R[rt] </a:t>
            </a:r>
            <a:r>
              <a:rPr lang="en-US">
                <a:latin typeface="Courier" charset="0"/>
                <a:ea typeface="Courier" charset="0"/>
                <a:cs typeface="Courier" charset="0"/>
                <a:sym typeface="Symbol" charset="2"/>
              </a:rPr>
              <a:t></a:t>
            </a:r>
            <a:r>
              <a:rPr lang="en-US">
                <a:latin typeface="Courier" charset="0"/>
                <a:ea typeface="Courier" charset="0"/>
                <a:cs typeface="Courier" charset="0"/>
              </a:rPr>
              <a:t> R[rs] | zero_ext(Imm16);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a:p>
            <a:pPr>
              <a:lnSpc>
                <a:spcPct val="90000"/>
              </a:lnSpc>
              <a:spcBef>
                <a:spcPct val="50000"/>
              </a:spcBef>
              <a:tabLst>
                <a:tab pos="1143000" algn="l"/>
                <a:tab pos="5367338" algn="l"/>
              </a:tabLst>
            </a:pPr>
            <a:r>
              <a:rPr lang="en-US">
                <a:latin typeface="Courier" charset="0"/>
                <a:ea typeface="Courier" charset="0"/>
                <a:cs typeface="Courier" charset="0"/>
              </a:rPr>
              <a:t>LOAD   R[rt] </a:t>
            </a:r>
            <a:r>
              <a:rPr lang="en-US">
                <a:latin typeface="Courier" charset="0"/>
                <a:ea typeface="Courier" charset="0"/>
                <a:cs typeface="Courier" charset="0"/>
                <a:sym typeface="Symbol" charset="2"/>
              </a:rPr>
              <a:t></a:t>
            </a:r>
            <a:r>
              <a:rPr lang="en-US">
                <a:latin typeface="Courier" charset="0"/>
                <a:ea typeface="Courier" charset="0"/>
                <a:cs typeface="Courier" charset="0"/>
              </a:rPr>
              <a:t> MEM[ R[rs] + sign_ext(Imm16)];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a:p>
            <a:pPr>
              <a:lnSpc>
                <a:spcPct val="90000"/>
              </a:lnSpc>
              <a:spcBef>
                <a:spcPct val="50000"/>
              </a:spcBef>
              <a:tabLst>
                <a:tab pos="1143000" algn="l"/>
                <a:tab pos="5367338" algn="l"/>
              </a:tabLst>
            </a:pPr>
            <a:r>
              <a:rPr lang="en-US">
                <a:latin typeface="Courier" charset="0"/>
                <a:ea typeface="Courier" charset="0"/>
                <a:cs typeface="Courier" charset="0"/>
              </a:rPr>
              <a:t>STORE  MEM[ R[rs] + sign_ext(Imm16) ] </a:t>
            </a:r>
            <a:r>
              <a:rPr lang="en-US">
                <a:latin typeface="Courier" charset="0"/>
                <a:ea typeface="Courier" charset="0"/>
                <a:cs typeface="Courier" charset="0"/>
                <a:sym typeface="Symbol" charset="2"/>
              </a:rPr>
              <a:t></a:t>
            </a:r>
            <a:r>
              <a:rPr lang="en-US">
                <a:latin typeface="Courier" charset="0"/>
                <a:ea typeface="Courier" charset="0"/>
                <a:cs typeface="Courier" charset="0"/>
              </a:rPr>
              <a:t> R[rt];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a:p>
            <a:pPr>
              <a:lnSpc>
                <a:spcPct val="90000"/>
              </a:lnSpc>
              <a:spcBef>
                <a:spcPct val="50000"/>
              </a:spcBef>
              <a:tabLst>
                <a:tab pos="1143000" algn="l"/>
                <a:tab pos="5367338" algn="l"/>
              </a:tabLst>
            </a:pPr>
            <a:r>
              <a:rPr lang="en-US">
                <a:latin typeface="Courier" charset="0"/>
                <a:ea typeface="Courier" charset="0"/>
                <a:cs typeface="Courier" charset="0"/>
              </a:rPr>
              <a:t>BEQ    if ( R[rs] == R[rt] )</a:t>
            </a:r>
            <a:br>
              <a:rPr lang="en-US">
                <a:latin typeface="Courier" charset="0"/>
                <a:ea typeface="Courier" charset="0"/>
                <a:cs typeface="Courier" charset="0"/>
              </a:rPr>
            </a:br>
            <a:r>
              <a:rPr lang="en-US">
                <a:latin typeface="Courier" charset="0"/>
                <a:ea typeface="Courier" charset="0"/>
                <a:cs typeface="Courier" charset="0"/>
              </a:rPr>
              <a:t>           then PC </a:t>
            </a:r>
            <a:r>
              <a:rPr lang="en-US">
                <a:latin typeface="Courier" charset="0"/>
                <a:ea typeface="Courier" charset="0"/>
                <a:cs typeface="Courier" charset="0"/>
                <a:sym typeface="Symbol" charset="2"/>
              </a:rPr>
              <a:t></a:t>
            </a:r>
            <a:r>
              <a:rPr lang="en-US">
                <a:latin typeface="Courier" charset="0"/>
                <a:ea typeface="Courier" charset="0"/>
                <a:cs typeface="Courier" charset="0"/>
              </a:rPr>
              <a:t> PC + 4 + (sign_ext(Imm16) || 00)</a:t>
            </a:r>
            <a:br>
              <a:rPr lang="en-US">
                <a:latin typeface="Courier" charset="0"/>
                <a:ea typeface="Courier" charset="0"/>
                <a:cs typeface="Courier" charset="0"/>
              </a:rPr>
            </a:br>
            <a:r>
              <a:rPr lang="en-US">
                <a:latin typeface="Courier" charset="0"/>
                <a:ea typeface="Courier" charset="0"/>
                <a:cs typeface="Courier" charset="0"/>
              </a:rPr>
              <a:t>           else PC </a:t>
            </a:r>
            <a:r>
              <a:rPr lang="en-US">
                <a:latin typeface="Courier" charset="0"/>
                <a:ea typeface="Courier" charset="0"/>
                <a:cs typeface="Courier" charset="0"/>
                <a:sym typeface="Symbol" charset="2"/>
              </a:rPr>
              <a:t></a:t>
            </a:r>
            <a:r>
              <a:rPr lang="en-US">
                <a:latin typeface="Courier" charset="0"/>
                <a:ea typeface="Courier" charset="0"/>
                <a:cs typeface="Courier" charset="0"/>
              </a:rPr>
              <a:t> PC + 4</a:t>
            </a:r>
          </a:p>
        </p:txBody>
      </p:sp>
      <p:sp>
        <p:nvSpPr>
          <p:cNvPr id="26628" name="Title 4"/>
          <p:cNvSpPr>
            <a:spLocks noGrp="1"/>
          </p:cNvSpPr>
          <p:nvPr>
            <p:ph type="title"/>
          </p:nvPr>
        </p:nvSpPr>
        <p:spPr/>
        <p:txBody>
          <a:bodyPr>
            <a:normAutofit fontScale="90000"/>
          </a:bodyPr>
          <a:lstStyle/>
          <a:p>
            <a:pPr>
              <a:lnSpc>
                <a:spcPct val="80000"/>
              </a:lnSpc>
            </a:pPr>
            <a:r>
              <a:rPr lang="en-US" dirty="0" smtClean="0"/>
              <a:t>Review: </a:t>
            </a:r>
            <a:br>
              <a:rPr lang="en-US" dirty="0" smtClean="0"/>
            </a:br>
            <a:r>
              <a:rPr lang="en-US" dirty="0" smtClean="0"/>
              <a:t>Register Transfer Language (RTL)</a:t>
            </a:r>
          </a:p>
        </p:txBody>
      </p:sp>
      <p:sp>
        <p:nvSpPr>
          <p:cNvPr id="6" name="Date Placeholder 5"/>
          <p:cNvSpPr>
            <a:spLocks noGrp="1"/>
          </p:cNvSpPr>
          <p:nvPr>
            <p:ph type="dt" sz="quarter" idx="10"/>
          </p:nvPr>
        </p:nvSpPr>
        <p:spPr/>
        <p:txBody>
          <a:bodyPr/>
          <a:lstStyle/>
          <a:p>
            <a:pPr>
              <a:defRPr/>
            </a:pPr>
            <a:fld id="{FE6E8184-3072-A64D-BD8B-D83F8F02E1C3}" type="datetime1">
              <a:rPr lang="en-US" smtClean="0"/>
              <a:pPr>
                <a:defRPr/>
              </a:pPr>
              <a:t>11/5/13</a:t>
            </a:fld>
            <a:endParaRPr lang="en-US"/>
          </a:p>
        </p:txBody>
      </p:sp>
      <p:sp>
        <p:nvSpPr>
          <p:cNvPr id="7" name="Slide Number Placeholder 6"/>
          <p:cNvSpPr>
            <a:spLocks noGrp="1"/>
          </p:cNvSpPr>
          <p:nvPr>
            <p:ph type="sldNum" sz="quarter" idx="12"/>
          </p:nvPr>
        </p:nvSpPr>
        <p:spPr/>
        <p:txBody>
          <a:bodyPr/>
          <a:lstStyle/>
          <a:p>
            <a:pPr>
              <a:defRPr/>
            </a:pPr>
            <a:fld id="{D1D2FB8D-DAD8-0343-896B-C225A1C183D7}" type="slidenum">
              <a:rPr lang="en-US" smtClean="0"/>
              <a:pPr>
                <a:defRPr/>
              </a:pPr>
              <a:t>5</a:t>
            </a:fld>
            <a:endParaRPr lang="en-US"/>
          </a:p>
        </p:txBody>
      </p:sp>
      <p:sp>
        <p:nvSpPr>
          <p:cNvPr id="8" name="Footer Placeholder 7"/>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200565327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title"/>
          </p:nvPr>
        </p:nvSpPr>
        <p:spPr/>
        <p:txBody>
          <a:bodyPr>
            <a:normAutofit fontScale="90000"/>
          </a:bodyPr>
          <a:lstStyle/>
          <a:p>
            <a:r>
              <a:rPr lang="en-US" dirty="0" smtClean="0"/>
              <a:t>And in Conclusion, …</a:t>
            </a:r>
            <a:br>
              <a:rPr lang="en-US" dirty="0" smtClean="0"/>
            </a:br>
            <a:r>
              <a:rPr lang="en-US" dirty="0" smtClean="0"/>
              <a:t>Single-Cycle Processor</a:t>
            </a:r>
          </a:p>
        </p:txBody>
      </p:sp>
      <p:sp>
        <p:nvSpPr>
          <p:cNvPr id="70659" name="Content Placeholder 22"/>
          <p:cNvSpPr>
            <a:spLocks noGrp="1"/>
          </p:cNvSpPr>
          <p:nvPr>
            <p:ph idx="1"/>
          </p:nvPr>
        </p:nvSpPr>
        <p:spPr>
          <a:xfrm>
            <a:off x="457200" y="1600200"/>
            <a:ext cx="8229600" cy="4868863"/>
          </a:xfrm>
        </p:spPr>
        <p:txBody>
          <a:bodyPr>
            <a:normAutofit fontScale="85000" lnSpcReduction="10000"/>
          </a:bodyPr>
          <a:lstStyle/>
          <a:p>
            <a:pPr>
              <a:defRPr/>
            </a:pPr>
            <a:r>
              <a:rPr lang="en-US" dirty="0" smtClean="0"/>
              <a:t>Five steps to design a processor:</a:t>
            </a:r>
          </a:p>
          <a:p>
            <a:pPr lvl="1">
              <a:buFont typeface="Arial" charset="0"/>
              <a:buNone/>
              <a:defRPr/>
            </a:pPr>
            <a:r>
              <a:rPr lang="en-US" dirty="0" smtClean="0"/>
              <a:t>1. Analyze instruction set </a:t>
            </a:r>
            <a:r>
              <a:rPr lang="en-US" dirty="0" err="1" smtClean="0">
                <a:sym typeface="Wingdings" charset="2"/>
              </a:rPr>
              <a:t></a:t>
            </a:r>
            <a:r>
              <a:rPr lang="en-US" dirty="0" smtClean="0"/>
              <a:t> </a:t>
            </a:r>
            <a:br>
              <a:rPr lang="en-US" dirty="0" smtClean="0"/>
            </a:br>
            <a:r>
              <a:rPr lang="en-US" dirty="0" err="1" smtClean="0"/>
              <a:t>datapath</a:t>
            </a:r>
            <a:r>
              <a:rPr lang="en-US" dirty="0" smtClean="0"/>
              <a:t> requirements</a:t>
            </a:r>
          </a:p>
          <a:p>
            <a:pPr lvl="1">
              <a:buFont typeface="Arial" charset="0"/>
              <a:buNone/>
              <a:defRPr/>
            </a:pPr>
            <a:r>
              <a:rPr lang="en-US" dirty="0" smtClean="0"/>
              <a:t>2. Select set of </a:t>
            </a:r>
            <a:r>
              <a:rPr lang="en-US" dirty="0" err="1" smtClean="0"/>
              <a:t>datapath</a:t>
            </a:r>
            <a:r>
              <a:rPr lang="en-US" dirty="0" smtClean="0"/>
              <a:t> </a:t>
            </a:r>
            <a:br>
              <a:rPr lang="en-US" dirty="0" smtClean="0"/>
            </a:br>
            <a:r>
              <a:rPr lang="en-US" dirty="0" smtClean="0"/>
              <a:t>components &amp; establish </a:t>
            </a:r>
            <a:br>
              <a:rPr lang="en-US" dirty="0" smtClean="0"/>
            </a:br>
            <a:r>
              <a:rPr lang="en-US" dirty="0" smtClean="0"/>
              <a:t>clock methodology</a:t>
            </a:r>
          </a:p>
          <a:p>
            <a:pPr lvl="1">
              <a:buFont typeface="Arial" charset="0"/>
              <a:buNone/>
              <a:defRPr/>
            </a:pPr>
            <a:r>
              <a:rPr lang="en-US" dirty="0" smtClean="0"/>
              <a:t>3. Assemble </a:t>
            </a:r>
            <a:r>
              <a:rPr lang="en-US" dirty="0" err="1" smtClean="0"/>
              <a:t>datapath</a:t>
            </a:r>
            <a:r>
              <a:rPr lang="en-US" dirty="0" smtClean="0"/>
              <a:t> meeting </a:t>
            </a:r>
            <a:br>
              <a:rPr lang="en-US" dirty="0" smtClean="0"/>
            </a:br>
            <a:r>
              <a:rPr lang="en-US" dirty="0" smtClean="0"/>
              <a:t>the requirements</a:t>
            </a:r>
          </a:p>
          <a:p>
            <a:pPr lvl="1">
              <a:buFont typeface="Arial" charset="0"/>
              <a:buNone/>
              <a:defRPr/>
            </a:pPr>
            <a:r>
              <a:rPr lang="en-US" dirty="0" smtClean="0"/>
              <a:t>4. Analyze implementation of each instruction to determine setting of control points that effects the register transfer.</a:t>
            </a:r>
          </a:p>
          <a:p>
            <a:pPr lvl="1">
              <a:buFont typeface="Arial" charset="0"/>
              <a:buNone/>
              <a:defRPr/>
            </a:pPr>
            <a:r>
              <a:rPr lang="en-US" dirty="0" smtClean="0"/>
              <a:t>5. Assemble the control logic</a:t>
            </a:r>
          </a:p>
          <a:p>
            <a:pPr lvl="2">
              <a:defRPr/>
            </a:pPr>
            <a:r>
              <a:rPr lang="en-US" dirty="0" smtClean="0"/>
              <a:t>Formulate Logic Equations</a:t>
            </a:r>
          </a:p>
          <a:p>
            <a:pPr lvl="2">
              <a:defRPr/>
            </a:pPr>
            <a:r>
              <a:rPr lang="en-US" dirty="0" smtClean="0"/>
              <a:t>Design Circuits</a:t>
            </a:r>
          </a:p>
          <a:p>
            <a:pPr>
              <a:defRPr/>
            </a:pPr>
            <a:endParaRPr lang="en-US" dirty="0" smtClean="0"/>
          </a:p>
          <a:p>
            <a:pPr>
              <a:defRPr/>
            </a:pPr>
            <a:endParaRPr lang="en-US" dirty="0" smtClean="0"/>
          </a:p>
        </p:txBody>
      </p:sp>
      <p:sp>
        <p:nvSpPr>
          <p:cNvPr id="16" name="Date Placeholder 15"/>
          <p:cNvSpPr>
            <a:spLocks noGrp="1"/>
          </p:cNvSpPr>
          <p:nvPr>
            <p:ph type="dt" sz="quarter" idx="10"/>
          </p:nvPr>
        </p:nvSpPr>
        <p:spPr/>
        <p:txBody>
          <a:bodyPr/>
          <a:lstStyle/>
          <a:p>
            <a:pPr>
              <a:defRPr/>
            </a:pPr>
            <a:fld id="{C402EB49-9B87-D942-8491-AF6855669EBE}" type="datetime1">
              <a:rPr lang="en-US" smtClean="0"/>
              <a:pPr>
                <a:defRPr/>
              </a:pPr>
              <a:t>11/5/13</a:t>
            </a:fld>
            <a:endParaRPr lang="en-US"/>
          </a:p>
        </p:txBody>
      </p:sp>
      <p:sp>
        <p:nvSpPr>
          <p:cNvPr id="18" name="Footer Placeholder 17"/>
          <p:cNvSpPr>
            <a:spLocks noGrp="1"/>
          </p:cNvSpPr>
          <p:nvPr>
            <p:ph type="ftr" sz="quarter" idx="11"/>
          </p:nvPr>
        </p:nvSpPr>
        <p:spPr/>
        <p:txBody>
          <a:bodyPr/>
          <a:lstStyle/>
          <a:p>
            <a:pPr>
              <a:defRPr/>
            </a:pPr>
            <a:r>
              <a:rPr lang="en-US" dirty="0" smtClean="0"/>
              <a:t>Fall 2011 -- Lecture </a:t>
            </a:r>
            <a:r>
              <a:rPr lang="en-US" dirty="0" smtClean="0"/>
              <a:t>#19</a:t>
            </a:r>
            <a:endParaRPr lang="en-US" dirty="0"/>
          </a:p>
        </p:txBody>
      </p:sp>
      <p:sp>
        <p:nvSpPr>
          <p:cNvPr id="17" name="Slide Number Placeholder 16"/>
          <p:cNvSpPr>
            <a:spLocks noGrp="1"/>
          </p:cNvSpPr>
          <p:nvPr>
            <p:ph type="sldNum" sz="quarter" idx="12"/>
          </p:nvPr>
        </p:nvSpPr>
        <p:spPr/>
        <p:txBody>
          <a:bodyPr/>
          <a:lstStyle/>
          <a:p>
            <a:pPr>
              <a:defRPr/>
            </a:pPr>
            <a:fld id="{378FBE9D-D084-2649-A7C8-62A92913B788}" type="slidenum">
              <a:rPr lang="en-US" smtClean="0"/>
              <a:pPr>
                <a:defRPr/>
              </a:pPr>
              <a:t>50</a:t>
            </a:fld>
            <a:endParaRPr lang="en-US"/>
          </a:p>
        </p:txBody>
      </p:sp>
      <p:grpSp>
        <p:nvGrpSpPr>
          <p:cNvPr id="2" name="Group 28"/>
          <p:cNvGrpSpPr>
            <a:grpSpLocks/>
          </p:cNvGrpSpPr>
          <p:nvPr/>
        </p:nvGrpSpPr>
        <p:grpSpPr bwMode="auto">
          <a:xfrm>
            <a:off x="5359400" y="2062163"/>
            <a:ext cx="3556000" cy="1951037"/>
            <a:chOff x="5444062" y="4398949"/>
            <a:chExt cx="3556000" cy="1951037"/>
          </a:xfrm>
        </p:grpSpPr>
        <p:sp>
          <p:nvSpPr>
            <p:cNvPr id="70664" name="Rectangle 4" descr="10%"/>
            <p:cNvSpPr>
              <a:spLocks noChangeArrowheads="1"/>
            </p:cNvSpPr>
            <p:nvPr/>
          </p:nvSpPr>
          <p:spPr bwMode="auto">
            <a:xfrm>
              <a:off x="5579000" y="4754549"/>
              <a:ext cx="1123950" cy="649287"/>
            </a:xfrm>
            <a:prstGeom prst="rect">
              <a:avLst/>
            </a:prstGeom>
            <a:solidFill>
              <a:schemeClr val="tx2">
                <a:lumMod val="20000"/>
                <a:lumOff val="80000"/>
              </a:schemeClr>
            </a:solidFill>
            <a:ln w="25400">
              <a:solidFill>
                <a:schemeClr val="accent1"/>
              </a:solidFill>
              <a:miter lim="800000"/>
              <a:headEnd/>
              <a:tailEnd/>
            </a:ln>
          </p:spPr>
          <p:txBody>
            <a:bodyPr wrap="none" anchor="ctr">
              <a:prstTxWarp prst="textNoShape">
                <a:avLst/>
              </a:prstTxWarp>
            </a:bodyPr>
            <a:lstStyle/>
            <a:p>
              <a:pPr algn="ctr">
                <a:defRPr/>
              </a:pPr>
              <a:endParaRPr lang="en-US" sz="2000">
                <a:latin typeface="+mn-lt"/>
              </a:endParaRPr>
            </a:p>
          </p:txBody>
        </p:sp>
        <p:sp>
          <p:nvSpPr>
            <p:cNvPr id="70665" name="Rectangle 5"/>
            <p:cNvSpPr>
              <a:spLocks noChangeArrowheads="1"/>
            </p:cNvSpPr>
            <p:nvPr/>
          </p:nvSpPr>
          <p:spPr bwMode="auto">
            <a:xfrm>
              <a:off x="5659962" y="4860911"/>
              <a:ext cx="812800"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Control</a:t>
              </a:r>
            </a:p>
          </p:txBody>
        </p:sp>
        <p:sp>
          <p:nvSpPr>
            <p:cNvPr id="70666" name="Rectangle 6" descr="10%"/>
            <p:cNvSpPr>
              <a:spLocks noChangeArrowheads="1"/>
            </p:cNvSpPr>
            <p:nvPr/>
          </p:nvSpPr>
          <p:spPr bwMode="auto">
            <a:xfrm>
              <a:off x="5579000" y="5564174"/>
              <a:ext cx="1123950" cy="650875"/>
            </a:xfrm>
            <a:prstGeom prst="rect">
              <a:avLst/>
            </a:prstGeom>
            <a:solidFill>
              <a:schemeClr val="accent2">
                <a:lumMod val="60000"/>
                <a:lumOff val="40000"/>
              </a:schemeClr>
            </a:solidFill>
            <a:ln w="25400">
              <a:solidFill>
                <a:schemeClr val="accent2"/>
              </a:solidFill>
              <a:miter lim="800000"/>
              <a:headEnd/>
              <a:tailEnd/>
            </a:ln>
          </p:spPr>
          <p:txBody>
            <a:bodyPr wrap="none" anchor="ctr">
              <a:prstTxWarp prst="textNoShape">
                <a:avLst/>
              </a:prstTxWarp>
            </a:bodyPr>
            <a:lstStyle/>
            <a:p>
              <a:pPr algn="ctr">
                <a:defRPr/>
              </a:pPr>
              <a:endParaRPr lang="en-US" sz="2000">
                <a:solidFill>
                  <a:schemeClr val="accent2"/>
                </a:solidFill>
                <a:latin typeface="+mn-lt"/>
              </a:endParaRPr>
            </a:p>
          </p:txBody>
        </p:sp>
        <p:sp>
          <p:nvSpPr>
            <p:cNvPr id="70667" name="Rectangle 7"/>
            <p:cNvSpPr>
              <a:spLocks noChangeArrowheads="1"/>
            </p:cNvSpPr>
            <p:nvPr/>
          </p:nvSpPr>
          <p:spPr bwMode="auto">
            <a:xfrm>
              <a:off x="5679012" y="5729274"/>
              <a:ext cx="9937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solidFill>
                    <a:schemeClr val="accent2"/>
                  </a:solidFill>
                  <a:latin typeface="+mn-lt"/>
                </a:rPr>
                <a:t>Datapath</a:t>
              </a:r>
              <a:endParaRPr lang="en-US" sz="1600" b="1">
                <a:latin typeface="+mn-lt"/>
              </a:endParaRPr>
            </a:p>
          </p:txBody>
        </p:sp>
        <p:sp>
          <p:nvSpPr>
            <p:cNvPr id="70668" name="Rectangle 8"/>
            <p:cNvSpPr>
              <a:spLocks noChangeArrowheads="1"/>
            </p:cNvSpPr>
            <p:nvPr/>
          </p:nvSpPr>
          <p:spPr bwMode="auto">
            <a:xfrm>
              <a:off x="6998225" y="4416411"/>
              <a:ext cx="920750" cy="193357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69" name="Rectangle 9"/>
            <p:cNvSpPr>
              <a:spLocks noChangeArrowheads="1"/>
            </p:cNvSpPr>
            <p:nvPr/>
          </p:nvSpPr>
          <p:spPr bwMode="auto">
            <a:xfrm>
              <a:off x="7050612" y="5165711"/>
              <a:ext cx="9255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Memory</a:t>
              </a:r>
            </a:p>
          </p:txBody>
        </p:sp>
        <p:sp>
          <p:nvSpPr>
            <p:cNvPr id="70670" name="Rectangle 10"/>
            <p:cNvSpPr>
              <a:spLocks noChangeArrowheads="1"/>
            </p:cNvSpPr>
            <p:nvPr/>
          </p:nvSpPr>
          <p:spPr bwMode="auto">
            <a:xfrm>
              <a:off x="5444062" y="4416411"/>
              <a:ext cx="1393825" cy="193357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1" name="Rectangle 11"/>
            <p:cNvSpPr>
              <a:spLocks noChangeArrowheads="1"/>
            </p:cNvSpPr>
            <p:nvPr/>
          </p:nvSpPr>
          <p:spPr bwMode="auto">
            <a:xfrm>
              <a:off x="5679012" y="4398949"/>
              <a:ext cx="10271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Processor</a:t>
              </a:r>
            </a:p>
          </p:txBody>
        </p:sp>
        <p:sp>
          <p:nvSpPr>
            <p:cNvPr id="70672" name="Rectangle 12"/>
            <p:cNvSpPr>
              <a:spLocks noChangeArrowheads="1"/>
            </p:cNvSpPr>
            <p:nvPr/>
          </p:nvSpPr>
          <p:spPr bwMode="auto">
            <a:xfrm>
              <a:off x="8079312" y="4416411"/>
              <a:ext cx="920750" cy="785813"/>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3" name="Rectangle 13"/>
            <p:cNvSpPr>
              <a:spLocks noChangeArrowheads="1"/>
            </p:cNvSpPr>
            <p:nvPr/>
          </p:nvSpPr>
          <p:spPr bwMode="auto">
            <a:xfrm>
              <a:off x="8214250" y="4668824"/>
              <a:ext cx="638175" cy="33655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Input</a:t>
              </a:r>
            </a:p>
          </p:txBody>
        </p:sp>
        <p:sp>
          <p:nvSpPr>
            <p:cNvPr id="70674" name="Rectangle 14"/>
            <p:cNvSpPr>
              <a:spLocks noChangeArrowheads="1"/>
            </p:cNvSpPr>
            <p:nvPr/>
          </p:nvSpPr>
          <p:spPr bwMode="auto">
            <a:xfrm>
              <a:off x="8079312" y="5564174"/>
              <a:ext cx="920750" cy="785812"/>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5" name="Rectangle 15"/>
            <p:cNvSpPr>
              <a:spLocks noChangeArrowheads="1"/>
            </p:cNvSpPr>
            <p:nvPr/>
          </p:nvSpPr>
          <p:spPr bwMode="auto">
            <a:xfrm>
              <a:off x="8126937" y="5816586"/>
              <a:ext cx="812800"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Output</a:t>
              </a:r>
            </a:p>
          </p:txBody>
        </p:sp>
      </p:grpSp>
    </p:spTree>
    <p:extLst>
      <p:ext uri="{BB962C8B-B14F-4D97-AF65-F5344CB8AC3E}">
        <p14:creationId xmlns:p14="http://schemas.microsoft.com/office/powerpoint/2010/main" val="20833004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Agenda</a:t>
            </a:r>
          </a:p>
        </p:txBody>
      </p:sp>
      <p:sp>
        <p:nvSpPr>
          <p:cNvPr id="19459" name="Content Placeholder 2"/>
          <p:cNvSpPr>
            <a:spLocks noGrp="1"/>
          </p:cNvSpPr>
          <p:nvPr>
            <p:ph idx="1"/>
          </p:nvPr>
        </p:nvSpPr>
        <p:spPr/>
        <p:txBody>
          <a:bodyPr>
            <a:normAutofit/>
          </a:bodyPr>
          <a:lstStyle/>
          <a:p>
            <a:r>
              <a:rPr lang="en-US" dirty="0" smtClean="0"/>
              <a:t>MIPS</a:t>
            </a:r>
            <a:r>
              <a:rPr lang="en-US" dirty="0"/>
              <a:t>-lite </a:t>
            </a:r>
            <a:r>
              <a:rPr lang="en-US" dirty="0" err="1"/>
              <a:t>Datapath</a:t>
            </a:r>
            <a:endParaRPr lang="en-US" dirty="0"/>
          </a:p>
          <a:p>
            <a:r>
              <a:rPr lang="en-US" dirty="0" smtClean="0"/>
              <a:t>CPU </a:t>
            </a:r>
            <a:r>
              <a:rPr lang="en-US" dirty="0"/>
              <a:t>Timing</a:t>
            </a:r>
          </a:p>
          <a:p>
            <a:r>
              <a:rPr lang="en-US" dirty="0"/>
              <a:t>MIPS-lite </a:t>
            </a:r>
            <a:r>
              <a:rPr lang="en-US" dirty="0" smtClean="0"/>
              <a:t>Control</a:t>
            </a:r>
          </a:p>
          <a:p>
            <a:r>
              <a:rPr lang="en-US" dirty="0" smtClean="0"/>
              <a:t>And, in Conclusion, …</a:t>
            </a:r>
          </a:p>
          <a:p>
            <a:pPr eaLnBrk="1" hangingPunct="1"/>
            <a:endParaRPr lang="en-US" dirty="0" smtClean="0"/>
          </a:p>
        </p:txBody>
      </p:sp>
      <p:sp>
        <p:nvSpPr>
          <p:cNvPr id="7" name="Date Placeholder 6"/>
          <p:cNvSpPr>
            <a:spLocks noGrp="1"/>
          </p:cNvSpPr>
          <p:nvPr>
            <p:ph type="dt" sz="quarter" idx="10"/>
          </p:nvPr>
        </p:nvSpPr>
        <p:spPr/>
        <p:txBody>
          <a:bodyPr/>
          <a:lstStyle/>
          <a:p>
            <a:pPr>
              <a:defRPr/>
            </a:pPr>
            <a:fld id="{A50B2C46-5AD7-FE4F-8A59-D0FE4920D08E}" type="datetime1">
              <a:rPr lang="en-US" smtClean="0"/>
              <a:pPr>
                <a:defRPr/>
              </a:pPr>
              <a:t>11/5/13</a:t>
            </a:fld>
            <a:endParaRPr lang="en-US"/>
          </a:p>
        </p:txBody>
      </p:sp>
      <p:sp>
        <p:nvSpPr>
          <p:cNvPr id="8" name="Slide Number Placeholder 7"/>
          <p:cNvSpPr>
            <a:spLocks noGrp="1"/>
          </p:cNvSpPr>
          <p:nvPr>
            <p:ph type="sldNum" sz="quarter" idx="12"/>
          </p:nvPr>
        </p:nvSpPr>
        <p:spPr/>
        <p:txBody>
          <a:bodyPr/>
          <a:lstStyle/>
          <a:p>
            <a:pPr>
              <a:defRPr/>
            </a:pPr>
            <a:fld id="{DE96CE77-EE0D-234F-A875-A91A105112B0}" type="slidenum">
              <a:rPr lang="en-US"/>
              <a:pPr>
                <a:defRPr/>
              </a:pPr>
              <a:t>6</a:t>
            </a:fld>
            <a:endParaRPr lang="en-US"/>
          </a:p>
        </p:txBody>
      </p:sp>
      <p:sp>
        <p:nvSpPr>
          <p:cNvPr id="9" name="Footer Placeholder 8"/>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4875770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Agenda</a:t>
            </a:r>
          </a:p>
        </p:txBody>
      </p:sp>
      <p:sp>
        <p:nvSpPr>
          <p:cNvPr id="19459" name="Content Placeholder 2"/>
          <p:cNvSpPr>
            <a:spLocks noGrp="1"/>
          </p:cNvSpPr>
          <p:nvPr>
            <p:ph idx="1"/>
          </p:nvPr>
        </p:nvSpPr>
        <p:spPr/>
        <p:txBody>
          <a:bodyPr>
            <a:normAutofit/>
          </a:bodyPr>
          <a:lstStyle/>
          <a:p>
            <a:r>
              <a:rPr lang="en-US" dirty="0" smtClean="0"/>
              <a:t>MIPS</a:t>
            </a:r>
            <a:r>
              <a:rPr lang="en-US" dirty="0"/>
              <a:t>-lite </a:t>
            </a:r>
            <a:r>
              <a:rPr lang="en-US" dirty="0" err="1"/>
              <a:t>Datapath</a:t>
            </a:r>
            <a:endParaRPr lang="en-US" dirty="0"/>
          </a:p>
          <a:p>
            <a:r>
              <a:rPr lang="en-US" dirty="0" smtClean="0">
                <a:solidFill>
                  <a:schemeClr val="bg1">
                    <a:lumMod val="65000"/>
                  </a:schemeClr>
                </a:solidFill>
              </a:rPr>
              <a:t>CPU </a:t>
            </a:r>
            <a:r>
              <a:rPr lang="en-US" dirty="0">
                <a:solidFill>
                  <a:schemeClr val="bg1">
                    <a:lumMod val="65000"/>
                  </a:schemeClr>
                </a:solidFill>
              </a:rPr>
              <a:t>Timing</a:t>
            </a:r>
          </a:p>
          <a:p>
            <a:r>
              <a:rPr lang="en-US" dirty="0">
                <a:solidFill>
                  <a:schemeClr val="bg1">
                    <a:lumMod val="65000"/>
                  </a:schemeClr>
                </a:solidFill>
              </a:rPr>
              <a:t>MIPS-lite </a:t>
            </a:r>
            <a:r>
              <a:rPr lang="en-US" dirty="0" smtClean="0">
                <a:solidFill>
                  <a:schemeClr val="bg1">
                    <a:lumMod val="65000"/>
                  </a:schemeClr>
                </a:solidFill>
              </a:rPr>
              <a:t>Control</a:t>
            </a:r>
          </a:p>
          <a:p>
            <a:r>
              <a:rPr lang="en-US" dirty="0" smtClean="0">
                <a:solidFill>
                  <a:schemeClr val="bg1">
                    <a:lumMod val="65000"/>
                  </a:schemeClr>
                </a:solidFill>
              </a:rPr>
              <a:t>And, in Conclusion, …</a:t>
            </a:r>
          </a:p>
          <a:p>
            <a:pPr eaLnBrk="1" hangingPunct="1"/>
            <a:endParaRPr lang="en-US" dirty="0" smtClean="0"/>
          </a:p>
        </p:txBody>
      </p:sp>
      <p:sp>
        <p:nvSpPr>
          <p:cNvPr id="7" name="Date Placeholder 6"/>
          <p:cNvSpPr>
            <a:spLocks noGrp="1"/>
          </p:cNvSpPr>
          <p:nvPr>
            <p:ph type="dt" sz="quarter" idx="10"/>
          </p:nvPr>
        </p:nvSpPr>
        <p:spPr/>
        <p:txBody>
          <a:bodyPr/>
          <a:lstStyle/>
          <a:p>
            <a:pPr>
              <a:defRPr/>
            </a:pPr>
            <a:fld id="{A50B2C46-5AD7-FE4F-8A59-D0FE4920D08E}" type="datetime1">
              <a:rPr lang="en-US" smtClean="0"/>
              <a:pPr>
                <a:defRPr/>
              </a:pPr>
              <a:t>11/5/13</a:t>
            </a:fld>
            <a:endParaRPr lang="en-US"/>
          </a:p>
        </p:txBody>
      </p:sp>
      <p:sp>
        <p:nvSpPr>
          <p:cNvPr id="8" name="Slide Number Placeholder 7"/>
          <p:cNvSpPr>
            <a:spLocks noGrp="1"/>
          </p:cNvSpPr>
          <p:nvPr>
            <p:ph type="sldNum" sz="quarter" idx="12"/>
          </p:nvPr>
        </p:nvSpPr>
        <p:spPr/>
        <p:txBody>
          <a:bodyPr/>
          <a:lstStyle/>
          <a:p>
            <a:pPr>
              <a:defRPr/>
            </a:pPr>
            <a:fld id="{DE96CE77-EE0D-234F-A875-A91A105112B0}" type="slidenum">
              <a:rPr lang="en-US"/>
              <a:pPr>
                <a:defRPr/>
              </a:pPr>
              <a:t>7</a:t>
            </a:fld>
            <a:endParaRPr lang="en-US"/>
          </a:p>
        </p:txBody>
      </p:sp>
      <p:sp>
        <p:nvSpPr>
          <p:cNvPr id="9" name="Footer Placeholder 8"/>
          <p:cNvSpPr>
            <a:spLocks noGrp="1"/>
          </p:cNvSpPr>
          <p:nvPr>
            <p:ph type="ftr" sz="quarter" idx="11"/>
          </p:nvPr>
        </p:nvSpPr>
        <p:spPr/>
        <p:txBody>
          <a:bodyPr/>
          <a:lstStyle/>
          <a:p>
            <a:pPr>
              <a:defRPr/>
            </a:pPr>
            <a:r>
              <a:rPr lang="en-US" dirty="0" smtClean="0"/>
              <a:t>Fall 2013 -- Lecture #19</a:t>
            </a:r>
            <a:endParaRPr lang="en-US" dirty="0"/>
          </a:p>
        </p:txBody>
      </p:sp>
    </p:spTree>
    <p:extLst>
      <p:ext uri="{BB962C8B-B14F-4D97-AF65-F5344CB8AC3E}">
        <p14:creationId xmlns:p14="http://schemas.microsoft.com/office/powerpoint/2010/main" val="17588983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title"/>
          </p:nvPr>
        </p:nvSpPr>
        <p:spPr/>
        <p:txBody>
          <a:bodyPr/>
          <a:lstStyle/>
          <a:p>
            <a:r>
              <a:rPr lang="en-US" dirty="0" smtClean="0"/>
              <a:t>Processor Design Process</a:t>
            </a:r>
          </a:p>
        </p:txBody>
      </p:sp>
      <p:sp>
        <p:nvSpPr>
          <p:cNvPr id="70659" name="Content Placeholder 22"/>
          <p:cNvSpPr>
            <a:spLocks noGrp="1"/>
          </p:cNvSpPr>
          <p:nvPr>
            <p:ph idx="1"/>
          </p:nvPr>
        </p:nvSpPr>
        <p:spPr>
          <a:xfrm>
            <a:off x="457200" y="1600200"/>
            <a:ext cx="8229600" cy="4868863"/>
          </a:xfrm>
        </p:spPr>
        <p:txBody>
          <a:bodyPr>
            <a:normAutofit fontScale="85000" lnSpcReduction="10000"/>
          </a:bodyPr>
          <a:lstStyle/>
          <a:p>
            <a:pPr>
              <a:defRPr/>
            </a:pPr>
            <a:r>
              <a:rPr lang="en-US" dirty="0" smtClean="0"/>
              <a:t>Five steps to design a processor:</a:t>
            </a:r>
          </a:p>
          <a:p>
            <a:pPr lvl="1">
              <a:buFont typeface="Arial" charset="0"/>
              <a:buNone/>
              <a:defRPr/>
            </a:pPr>
            <a:r>
              <a:rPr lang="en-US" dirty="0" smtClean="0"/>
              <a:t>1. Analyze instruction set </a:t>
            </a:r>
            <a:r>
              <a:rPr lang="en-US" dirty="0" err="1" smtClean="0">
                <a:sym typeface="Wingdings" charset="2"/>
              </a:rPr>
              <a:t></a:t>
            </a:r>
            <a:r>
              <a:rPr lang="en-US" dirty="0" smtClean="0"/>
              <a:t> </a:t>
            </a:r>
            <a:br>
              <a:rPr lang="en-US" dirty="0" smtClean="0"/>
            </a:br>
            <a:r>
              <a:rPr lang="en-US" dirty="0" err="1" smtClean="0"/>
              <a:t>datapath</a:t>
            </a:r>
            <a:r>
              <a:rPr lang="en-US" dirty="0" smtClean="0"/>
              <a:t> requirements</a:t>
            </a:r>
          </a:p>
          <a:p>
            <a:pPr lvl="1">
              <a:buFont typeface="Arial" charset="0"/>
              <a:buNone/>
              <a:defRPr/>
            </a:pPr>
            <a:r>
              <a:rPr lang="en-US" dirty="0" smtClean="0"/>
              <a:t>2. Select set of </a:t>
            </a:r>
            <a:r>
              <a:rPr lang="en-US" dirty="0" err="1" smtClean="0"/>
              <a:t>datapath</a:t>
            </a:r>
            <a:r>
              <a:rPr lang="en-US" dirty="0" smtClean="0"/>
              <a:t> </a:t>
            </a:r>
            <a:br>
              <a:rPr lang="en-US" dirty="0" smtClean="0"/>
            </a:br>
            <a:r>
              <a:rPr lang="en-US" dirty="0" smtClean="0"/>
              <a:t>components &amp; establish </a:t>
            </a:r>
            <a:br>
              <a:rPr lang="en-US" dirty="0" smtClean="0"/>
            </a:br>
            <a:r>
              <a:rPr lang="en-US" dirty="0" smtClean="0"/>
              <a:t>clock methodology</a:t>
            </a:r>
          </a:p>
          <a:p>
            <a:pPr lvl="1">
              <a:buFont typeface="Arial" charset="0"/>
              <a:buNone/>
              <a:defRPr/>
            </a:pPr>
            <a:r>
              <a:rPr lang="en-US" dirty="0" smtClean="0"/>
              <a:t>3. Assemble </a:t>
            </a:r>
            <a:r>
              <a:rPr lang="en-US" dirty="0" err="1" smtClean="0"/>
              <a:t>datapath</a:t>
            </a:r>
            <a:r>
              <a:rPr lang="en-US" dirty="0" smtClean="0"/>
              <a:t> meeting </a:t>
            </a:r>
            <a:br>
              <a:rPr lang="en-US" dirty="0" smtClean="0"/>
            </a:br>
            <a:r>
              <a:rPr lang="en-US" dirty="0" smtClean="0"/>
              <a:t>the requirements</a:t>
            </a:r>
          </a:p>
          <a:p>
            <a:pPr lvl="1">
              <a:buFont typeface="Arial" charset="0"/>
              <a:buNone/>
              <a:defRPr/>
            </a:pPr>
            <a:r>
              <a:rPr lang="en-US" dirty="0" smtClean="0"/>
              <a:t>4. Analyze implementation of each instruction to determine setting of control points that effects the register transfer.</a:t>
            </a:r>
          </a:p>
          <a:p>
            <a:pPr lvl="1">
              <a:buFont typeface="Arial" charset="0"/>
              <a:buNone/>
              <a:defRPr/>
            </a:pPr>
            <a:r>
              <a:rPr lang="en-US" dirty="0" smtClean="0"/>
              <a:t>5. Assemble the control logic</a:t>
            </a:r>
          </a:p>
          <a:p>
            <a:pPr lvl="2">
              <a:defRPr/>
            </a:pPr>
            <a:r>
              <a:rPr lang="en-US" dirty="0" smtClean="0"/>
              <a:t>Formulate Logic Equations</a:t>
            </a:r>
          </a:p>
          <a:p>
            <a:pPr lvl="2">
              <a:defRPr/>
            </a:pPr>
            <a:r>
              <a:rPr lang="en-US" dirty="0" smtClean="0"/>
              <a:t>Design Circuits</a:t>
            </a:r>
          </a:p>
          <a:p>
            <a:pPr>
              <a:defRPr/>
            </a:pPr>
            <a:endParaRPr lang="en-US" dirty="0" smtClean="0"/>
          </a:p>
          <a:p>
            <a:pPr>
              <a:defRPr/>
            </a:pPr>
            <a:endParaRPr lang="en-US" dirty="0" smtClean="0"/>
          </a:p>
        </p:txBody>
      </p:sp>
      <p:sp>
        <p:nvSpPr>
          <p:cNvPr id="16" name="Date Placeholder 15"/>
          <p:cNvSpPr>
            <a:spLocks noGrp="1"/>
          </p:cNvSpPr>
          <p:nvPr>
            <p:ph type="dt" sz="quarter" idx="10"/>
          </p:nvPr>
        </p:nvSpPr>
        <p:spPr/>
        <p:txBody>
          <a:bodyPr/>
          <a:lstStyle/>
          <a:p>
            <a:pPr>
              <a:defRPr/>
            </a:pPr>
            <a:fld id="{8DC89794-07A3-4042-84D3-CC6309D7971F}" type="datetime1">
              <a:rPr lang="en-US" smtClean="0"/>
              <a:pPr>
                <a:defRPr/>
              </a:pPr>
              <a:t>11/5/13</a:t>
            </a:fld>
            <a:endParaRPr lang="en-US"/>
          </a:p>
        </p:txBody>
      </p:sp>
      <p:sp>
        <p:nvSpPr>
          <p:cNvPr id="18" name="Footer Placeholder 17"/>
          <p:cNvSpPr>
            <a:spLocks noGrp="1"/>
          </p:cNvSpPr>
          <p:nvPr>
            <p:ph type="ftr" sz="quarter" idx="11"/>
          </p:nvPr>
        </p:nvSpPr>
        <p:spPr/>
        <p:txBody>
          <a:bodyPr/>
          <a:lstStyle/>
          <a:p>
            <a:pPr>
              <a:defRPr/>
            </a:pPr>
            <a:r>
              <a:rPr lang="en-US" dirty="0" smtClean="0"/>
              <a:t>Fall 2013 -- Lecture #19</a:t>
            </a:r>
            <a:endParaRPr lang="en-US" dirty="0"/>
          </a:p>
        </p:txBody>
      </p:sp>
      <p:sp>
        <p:nvSpPr>
          <p:cNvPr id="17" name="Slide Number Placeholder 16"/>
          <p:cNvSpPr>
            <a:spLocks noGrp="1"/>
          </p:cNvSpPr>
          <p:nvPr>
            <p:ph type="sldNum" sz="quarter" idx="12"/>
          </p:nvPr>
        </p:nvSpPr>
        <p:spPr/>
        <p:txBody>
          <a:bodyPr/>
          <a:lstStyle/>
          <a:p>
            <a:pPr>
              <a:defRPr/>
            </a:pPr>
            <a:fld id="{E5203915-6BD2-8D4E-9B8C-A1F1010C308A}" type="slidenum">
              <a:rPr lang="en-US" smtClean="0"/>
              <a:pPr>
                <a:defRPr/>
              </a:pPr>
              <a:t>8</a:t>
            </a:fld>
            <a:endParaRPr lang="en-US"/>
          </a:p>
        </p:txBody>
      </p:sp>
      <p:grpSp>
        <p:nvGrpSpPr>
          <p:cNvPr id="2" name="Group 28"/>
          <p:cNvGrpSpPr>
            <a:grpSpLocks/>
          </p:cNvGrpSpPr>
          <p:nvPr/>
        </p:nvGrpSpPr>
        <p:grpSpPr bwMode="auto">
          <a:xfrm>
            <a:off x="5359400" y="2062163"/>
            <a:ext cx="3556000" cy="1951037"/>
            <a:chOff x="5444062" y="4398949"/>
            <a:chExt cx="3556000" cy="1951037"/>
          </a:xfrm>
        </p:grpSpPr>
        <p:sp>
          <p:nvSpPr>
            <p:cNvPr id="70664" name="Rectangle 4" descr="10%"/>
            <p:cNvSpPr>
              <a:spLocks noChangeArrowheads="1"/>
            </p:cNvSpPr>
            <p:nvPr/>
          </p:nvSpPr>
          <p:spPr bwMode="auto">
            <a:xfrm>
              <a:off x="5579000" y="4754549"/>
              <a:ext cx="1123950" cy="649287"/>
            </a:xfrm>
            <a:prstGeom prst="rect">
              <a:avLst/>
            </a:prstGeom>
            <a:solidFill>
              <a:schemeClr val="accent1">
                <a:lumMod val="20000"/>
                <a:lumOff val="80000"/>
              </a:schemeClr>
            </a:solidFill>
            <a:ln w="25400">
              <a:solidFill>
                <a:schemeClr val="accent1"/>
              </a:solidFill>
              <a:miter lim="800000"/>
              <a:headEnd/>
              <a:tailEnd/>
            </a:ln>
          </p:spPr>
          <p:txBody>
            <a:bodyPr wrap="none" anchor="ctr">
              <a:prstTxWarp prst="textNoShape">
                <a:avLst/>
              </a:prstTxWarp>
            </a:bodyPr>
            <a:lstStyle/>
            <a:p>
              <a:pPr algn="ctr">
                <a:defRPr/>
              </a:pPr>
              <a:endParaRPr lang="en-US" sz="2000">
                <a:latin typeface="+mn-lt"/>
              </a:endParaRPr>
            </a:p>
          </p:txBody>
        </p:sp>
        <p:sp>
          <p:nvSpPr>
            <p:cNvPr id="70665" name="Rectangle 5"/>
            <p:cNvSpPr>
              <a:spLocks noChangeArrowheads="1"/>
            </p:cNvSpPr>
            <p:nvPr/>
          </p:nvSpPr>
          <p:spPr bwMode="auto">
            <a:xfrm>
              <a:off x="5659962" y="4860911"/>
              <a:ext cx="812800" cy="336550"/>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Control</a:t>
              </a:r>
            </a:p>
          </p:txBody>
        </p:sp>
        <p:sp>
          <p:nvSpPr>
            <p:cNvPr id="70666" name="Rectangle 6" descr="10%"/>
            <p:cNvSpPr>
              <a:spLocks noChangeArrowheads="1"/>
            </p:cNvSpPr>
            <p:nvPr/>
          </p:nvSpPr>
          <p:spPr bwMode="auto">
            <a:xfrm>
              <a:off x="5579000" y="5564174"/>
              <a:ext cx="1123950" cy="650875"/>
            </a:xfrm>
            <a:prstGeom prst="rect">
              <a:avLst/>
            </a:prstGeom>
            <a:solidFill>
              <a:schemeClr val="accent2">
                <a:lumMod val="60000"/>
                <a:lumOff val="40000"/>
              </a:schemeClr>
            </a:solidFill>
            <a:ln w="25400">
              <a:solidFill>
                <a:schemeClr val="accent2"/>
              </a:solidFill>
              <a:miter lim="800000"/>
              <a:headEnd/>
              <a:tailEnd/>
            </a:ln>
          </p:spPr>
          <p:txBody>
            <a:bodyPr wrap="none" anchor="ctr">
              <a:prstTxWarp prst="textNoShape">
                <a:avLst/>
              </a:prstTxWarp>
            </a:bodyPr>
            <a:lstStyle/>
            <a:p>
              <a:pPr algn="ctr">
                <a:defRPr/>
              </a:pPr>
              <a:endParaRPr lang="en-US" sz="2000">
                <a:solidFill>
                  <a:schemeClr val="accent2"/>
                </a:solidFill>
                <a:latin typeface="+mn-lt"/>
              </a:endParaRPr>
            </a:p>
          </p:txBody>
        </p:sp>
        <p:sp>
          <p:nvSpPr>
            <p:cNvPr id="70667" name="Rectangle 7"/>
            <p:cNvSpPr>
              <a:spLocks noChangeArrowheads="1"/>
            </p:cNvSpPr>
            <p:nvPr/>
          </p:nvSpPr>
          <p:spPr bwMode="auto">
            <a:xfrm>
              <a:off x="5679012" y="5729274"/>
              <a:ext cx="993775"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solidFill>
                    <a:schemeClr val="accent2"/>
                  </a:solidFill>
                  <a:latin typeface="+mn-lt"/>
                </a:rPr>
                <a:t>Datapath</a:t>
              </a:r>
              <a:endParaRPr lang="en-US" sz="1600" b="1">
                <a:latin typeface="+mn-lt"/>
              </a:endParaRPr>
            </a:p>
          </p:txBody>
        </p:sp>
        <p:sp>
          <p:nvSpPr>
            <p:cNvPr id="70668" name="Rectangle 8"/>
            <p:cNvSpPr>
              <a:spLocks noChangeArrowheads="1"/>
            </p:cNvSpPr>
            <p:nvPr/>
          </p:nvSpPr>
          <p:spPr bwMode="auto">
            <a:xfrm>
              <a:off x="6998225" y="4416411"/>
              <a:ext cx="920750" cy="193357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69" name="Rectangle 9"/>
            <p:cNvSpPr>
              <a:spLocks noChangeArrowheads="1"/>
            </p:cNvSpPr>
            <p:nvPr/>
          </p:nvSpPr>
          <p:spPr bwMode="auto">
            <a:xfrm>
              <a:off x="7050612" y="5165711"/>
              <a:ext cx="9255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Memory</a:t>
              </a:r>
            </a:p>
          </p:txBody>
        </p:sp>
        <p:sp>
          <p:nvSpPr>
            <p:cNvPr id="70670" name="Rectangle 10"/>
            <p:cNvSpPr>
              <a:spLocks noChangeArrowheads="1"/>
            </p:cNvSpPr>
            <p:nvPr/>
          </p:nvSpPr>
          <p:spPr bwMode="auto">
            <a:xfrm>
              <a:off x="5444062" y="4416411"/>
              <a:ext cx="1393825" cy="1933575"/>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1" name="Rectangle 11"/>
            <p:cNvSpPr>
              <a:spLocks noChangeArrowheads="1"/>
            </p:cNvSpPr>
            <p:nvPr/>
          </p:nvSpPr>
          <p:spPr bwMode="auto">
            <a:xfrm>
              <a:off x="5679012" y="4398949"/>
              <a:ext cx="1027113" cy="333375"/>
            </a:xfrm>
            <a:prstGeom prst="rect">
              <a:avLst/>
            </a:prstGeom>
            <a:noFill/>
            <a:ln w="12700">
              <a:noFill/>
              <a:miter lim="800000"/>
              <a:headEnd/>
              <a:tailEnd/>
            </a:ln>
          </p:spPr>
          <p:txBody>
            <a:bodyPr wrap="none" lIns="90488" tIns="44450" rIns="90488" bIns="44450">
              <a:prstTxWarp prst="textNoShape">
                <a:avLst/>
              </a:prstTxWarp>
              <a:spAutoFit/>
            </a:bodyPr>
            <a:lstStyle/>
            <a:p>
              <a:pPr>
                <a:defRPr/>
              </a:pPr>
              <a:r>
                <a:rPr lang="en-US" sz="1600" b="1">
                  <a:latin typeface="+mn-lt"/>
                </a:rPr>
                <a:t>Processor</a:t>
              </a:r>
            </a:p>
          </p:txBody>
        </p:sp>
        <p:sp>
          <p:nvSpPr>
            <p:cNvPr id="70672" name="Rectangle 12"/>
            <p:cNvSpPr>
              <a:spLocks noChangeArrowheads="1"/>
            </p:cNvSpPr>
            <p:nvPr/>
          </p:nvSpPr>
          <p:spPr bwMode="auto">
            <a:xfrm>
              <a:off x="8079312" y="4416411"/>
              <a:ext cx="920750" cy="785813"/>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3" name="Rectangle 13"/>
            <p:cNvSpPr>
              <a:spLocks noChangeArrowheads="1"/>
            </p:cNvSpPr>
            <p:nvPr/>
          </p:nvSpPr>
          <p:spPr bwMode="auto">
            <a:xfrm>
              <a:off x="8214250" y="4668824"/>
              <a:ext cx="638175" cy="336550"/>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Input</a:t>
              </a:r>
            </a:p>
          </p:txBody>
        </p:sp>
        <p:sp>
          <p:nvSpPr>
            <p:cNvPr id="70674" name="Rectangle 14"/>
            <p:cNvSpPr>
              <a:spLocks noChangeArrowheads="1"/>
            </p:cNvSpPr>
            <p:nvPr/>
          </p:nvSpPr>
          <p:spPr bwMode="auto">
            <a:xfrm>
              <a:off x="8079312" y="5564174"/>
              <a:ext cx="920750" cy="785812"/>
            </a:xfrm>
            <a:prstGeom prst="rect">
              <a:avLst/>
            </a:prstGeom>
            <a:noFill/>
            <a:ln w="25400">
              <a:solidFill>
                <a:schemeClr val="tx1"/>
              </a:solidFill>
              <a:miter lim="800000"/>
              <a:headEnd/>
              <a:tailEnd/>
            </a:ln>
          </p:spPr>
          <p:txBody>
            <a:bodyPr wrap="none" anchor="ctr">
              <a:prstTxWarp prst="textNoShape">
                <a:avLst/>
              </a:prstTxWarp>
            </a:bodyPr>
            <a:lstStyle/>
            <a:p>
              <a:pPr>
                <a:defRPr/>
              </a:pPr>
              <a:endParaRPr lang="en-US">
                <a:latin typeface="+mn-lt"/>
              </a:endParaRPr>
            </a:p>
          </p:txBody>
        </p:sp>
        <p:sp>
          <p:nvSpPr>
            <p:cNvPr id="70675" name="Rectangle 15"/>
            <p:cNvSpPr>
              <a:spLocks noChangeArrowheads="1"/>
            </p:cNvSpPr>
            <p:nvPr/>
          </p:nvSpPr>
          <p:spPr bwMode="auto">
            <a:xfrm>
              <a:off x="8126937" y="5816586"/>
              <a:ext cx="812800" cy="333375"/>
            </a:xfrm>
            <a:prstGeom prst="rect">
              <a:avLst/>
            </a:prstGeom>
            <a:noFill/>
            <a:ln w="12700">
              <a:noFill/>
              <a:miter lim="800000"/>
              <a:headEnd/>
              <a:tailEnd/>
            </a:ln>
          </p:spPr>
          <p:txBody>
            <a:bodyPr wrap="none" lIns="90488" tIns="44450" rIns="90488" bIns="44450">
              <a:prstTxWarp prst="textNoShape">
                <a:avLst/>
              </a:prstTxWarp>
              <a:spAutoFit/>
            </a:bodyPr>
            <a:lstStyle/>
            <a:p>
              <a:pPr algn="ctr">
                <a:defRPr/>
              </a:pPr>
              <a:r>
                <a:rPr lang="en-US" sz="1600" b="1">
                  <a:latin typeface="+mn-lt"/>
                </a:rPr>
                <a:t>Output</a:t>
              </a:r>
            </a:p>
          </p:txBody>
        </p:sp>
      </p:grpSp>
    </p:spTree>
    <p:extLst>
      <p:ext uri="{BB962C8B-B14F-4D97-AF65-F5344CB8AC3E}">
        <p14:creationId xmlns:p14="http://schemas.microsoft.com/office/powerpoint/2010/main" val="28383182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smtClean="0"/>
              <a:t>Step 1: Requirements of the Instruction Set</a:t>
            </a:r>
          </a:p>
        </p:txBody>
      </p:sp>
      <p:sp>
        <p:nvSpPr>
          <p:cNvPr id="36867" name="Rectangle 3"/>
          <p:cNvSpPr>
            <a:spLocks noGrp="1" noChangeArrowheads="1"/>
          </p:cNvSpPr>
          <p:nvPr>
            <p:ph type="body" idx="1"/>
          </p:nvPr>
        </p:nvSpPr>
        <p:spPr/>
        <p:txBody>
          <a:bodyPr>
            <a:normAutofit fontScale="77500" lnSpcReduction="20000"/>
          </a:bodyPr>
          <a:lstStyle/>
          <a:p>
            <a:pPr>
              <a:defRPr/>
            </a:pPr>
            <a:r>
              <a:rPr lang="en-US" dirty="0" smtClean="0"/>
              <a:t>Memory (MEM)</a:t>
            </a:r>
          </a:p>
          <a:p>
            <a:pPr lvl="1">
              <a:defRPr/>
            </a:pPr>
            <a:r>
              <a:rPr lang="en-US" dirty="0" smtClean="0"/>
              <a:t>Instructions &amp; data (will use one for each: really caches)</a:t>
            </a:r>
          </a:p>
          <a:p>
            <a:pPr>
              <a:defRPr/>
            </a:pPr>
            <a:r>
              <a:rPr lang="en-US" dirty="0" smtClean="0"/>
              <a:t>Registers (R: 32 </a:t>
            </a:r>
            <a:r>
              <a:rPr lang="en-US" dirty="0" err="1" smtClean="0"/>
              <a:t>x</a:t>
            </a:r>
            <a:r>
              <a:rPr lang="en-US" dirty="0" smtClean="0"/>
              <a:t> 32)</a:t>
            </a:r>
          </a:p>
          <a:p>
            <a:pPr lvl="1">
              <a:defRPr/>
            </a:pPr>
            <a:r>
              <a:rPr lang="en-US" dirty="0" smtClean="0"/>
              <a:t>Read </a:t>
            </a:r>
            <a:r>
              <a:rPr lang="en-US" i="1" dirty="0" err="1" smtClean="0"/>
              <a:t>rs</a:t>
            </a:r>
            <a:endParaRPr lang="en-US" i="1" dirty="0" smtClean="0"/>
          </a:p>
          <a:p>
            <a:pPr lvl="1">
              <a:defRPr/>
            </a:pPr>
            <a:r>
              <a:rPr lang="en-US" dirty="0" smtClean="0"/>
              <a:t>Read </a:t>
            </a:r>
            <a:r>
              <a:rPr lang="en-US" i="1" dirty="0" err="1" smtClean="0"/>
              <a:t>rt</a:t>
            </a:r>
            <a:endParaRPr lang="en-US" i="1" dirty="0" smtClean="0"/>
          </a:p>
          <a:p>
            <a:pPr lvl="1">
              <a:defRPr/>
            </a:pPr>
            <a:r>
              <a:rPr lang="en-US" dirty="0" smtClean="0"/>
              <a:t>Write </a:t>
            </a:r>
            <a:r>
              <a:rPr lang="en-US" i="1" dirty="0" err="1" smtClean="0"/>
              <a:t>rt</a:t>
            </a:r>
            <a:r>
              <a:rPr lang="en-US" i="1" dirty="0" smtClean="0"/>
              <a:t> </a:t>
            </a:r>
            <a:r>
              <a:rPr lang="en-US" dirty="0" smtClean="0"/>
              <a:t>or </a:t>
            </a:r>
            <a:r>
              <a:rPr lang="en-US" i="1" dirty="0" smtClean="0"/>
              <a:t>rd</a:t>
            </a:r>
          </a:p>
          <a:p>
            <a:pPr>
              <a:defRPr/>
            </a:pPr>
            <a:r>
              <a:rPr lang="en-US" dirty="0" smtClean="0"/>
              <a:t>PC</a:t>
            </a:r>
          </a:p>
          <a:p>
            <a:pPr>
              <a:defRPr/>
            </a:pPr>
            <a:r>
              <a:rPr lang="en-US" dirty="0" smtClean="0"/>
              <a:t>Extender (sign/zero extend)</a:t>
            </a:r>
          </a:p>
          <a:p>
            <a:pPr>
              <a:defRPr/>
            </a:pPr>
            <a:r>
              <a:rPr lang="en-US" dirty="0" smtClean="0"/>
              <a:t>Add/Sub/OR unit for operation on </a:t>
            </a:r>
            <a:r>
              <a:rPr lang="en-US" dirty="0" err="1" smtClean="0"/>
              <a:t>register(s</a:t>
            </a:r>
            <a:r>
              <a:rPr lang="en-US" dirty="0" smtClean="0"/>
              <a:t>) or extended immediate</a:t>
            </a:r>
          </a:p>
          <a:p>
            <a:pPr>
              <a:defRPr/>
            </a:pPr>
            <a:r>
              <a:rPr lang="en-US" dirty="0" smtClean="0"/>
              <a:t>Add 4 (+ maybe extended immediate) to PC</a:t>
            </a:r>
          </a:p>
          <a:p>
            <a:pPr>
              <a:defRPr/>
            </a:pPr>
            <a:r>
              <a:rPr lang="en-US" dirty="0" smtClean="0"/>
              <a:t>Compare if registers equal?</a:t>
            </a:r>
          </a:p>
        </p:txBody>
      </p:sp>
      <p:sp>
        <p:nvSpPr>
          <p:cNvPr id="4" name="Date Placeholder 3"/>
          <p:cNvSpPr>
            <a:spLocks noGrp="1"/>
          </p:cNvSpPr>
          <p:nvPr>
            <p:ph type="dt" sz="quarter" idx="10"/>
          </p:nvPr>
        </p:nvSpPr>
        <p:spPr/>
        <p:txBody>
          <a:bodyPr/>
          <a:lstStyle/>
          <a:p>
            <a:pPr>
              <a:defRPr/>
            </a:pPr>
            <a:fld id="{AE35C6CC-BB2B-2143-BD8C-920F8EA4623C}" type="datetime1">
              <a:rPr lang="en-US" smtClean="0"/>
              <a:pPr>
                <a:defRPr/>
              </a:pPr>
              <a:t>11/5/13</a:t>
            </a:fld>
            <a:endParaRPr lang="en-US"/>
          </a:p>
        </p:txBody>
      </p:sp>
      <p:sp>
        <p:nvSpPr>
          <p:cNvPr id="6" name="Footer Placeholder 5"/>
          <p:cNvSpPr>
            <a:spLocks noGrp="1"/>
          </p:cNvSpPr>
          <p:nvPr>
            <p:ph type="ftr" sz="quarter" idx="11"/>
          </p:nvPr>
        </p:nvSpPr>
        <p:spPr/>
        <p:txBody>
          <a:bodyPr/>
          <a:lstStyle/>
          <a:p>
            <a:pPr>
              <a:defRPr/>
            </a:pPr>
            <a:r>
              <a:rPr lang="en-US" dirty="0" smtClean="0"/>
              <a:t>Fall 2013 -- Lecture #19</a:t>
            </a:r>
            <a:endParaRPr lang="en-US" dirty="0"/>
          </a:p>
        </p:txBody>
      </p:sp>
      <p:sp>
        <p:nvSpPr>
          <p:cNvPr id="5" name="Slide Number Placeholder 4"/>
          <p:cNvSpPr>
            <a:spLocks noGrp="1"/>
          </p:cNvSpPr>
          <p:nvPr>
            <p:ph type="sldNum" sz="quarter" idx="12"/>
          </p:nvPr>
        </p:nvSpPr>
        <p:spPr/>
        <p:txBody>
          <a:bodyPr/>
          <a:lstStyle/>
          <a:p>
            <a:pPr>
              <a:defRPr/>
            </a:pPr>
            <a:fld id="{F0A1DCCB-BD47-224F-A41D-FA22F8BD373D}" type="slidenum">
              <a:rPr lang="en-US" smtClean="0"/>
              <a:pPr>
                <a:defRPr/>
              </a:pPr>
              <a:t>9</a:t>
            </a:fld>
            <a:endParaRPr lang="en-US"/>
          </a:p>
        </p:txBody>
      </p:sp>
    </p:spTree>
    <p:extLst>
      <p:ext uri="{BB962C8B-B14F-4D97-AF65-F5344CB8AC3E}">
        <p14:creationId xmlns:p14="http://schemas.microsoft.com/office/powerpoint/2010/main" val="27333406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41433</TotalTime>
  <Words>9234</Words>
  <Application>Microsoft Macintosh PowerPoint</Application>
  <PresentationFormat>On-screen Show (4:3)</PresentationFormat>
  <Paragraphs>2152</Paragraphs>
  <Slides>50</Slides>
  <Notes>43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53" baseType="lpstr">
      <vt:lpstr>Office Theme</vt:lpstr>
      <vt:lpstr>Image</vt:lpstr>
      <vt:lpstr>Worksheet</vt:lpstr>
      <vt:lpstr>CS 61C:  Great Ideas in Computer Architecture  Building Blocks for Datapaths</vt:lpstr>
      <vt:lpstr>You are Here!</vt:lpstr>
      <vt:lpstr>Levels of Representation/Interpretation</vt:lpstr>
      <vt:lpstr>Review: The MIPS-lite Subset</vt:lpstr>
      <vt:lpstr>Review:  Register Transfer Language (RTL)</vt:lpstr>
      <vt:lpstr>Agenda</vt:lpstr>
      <vt:lpstr>Agenda</vt:lpstr>
      <vt:lpstr>Processor Design Process</vt:lpstr>
      <vt:lpstr>Step 1: Requirements of the Instruction Set</vt:lpstr>
      <vt:lpstr>Generic Steps of Datapath</vt:lpstr>
      <vt:lpstr>Step 2: Components of the Datapath</vt:lpstr>
      <vt:lpstr>ALU Needs for MIPS-lite + Rest of MIPS</vt:lpstr>
      <vt:lpstr>Storage Element: Idealized Memory</vt:lpstr>
      <vt:lpstr>Storage Element: Register (Building Block)</vt:lpstr>
      <vt:lpstr>Storage Element: Register File</vt:lpstr>
      <vt:lpstr>Step 3: Assemble DataPath Meeting Requirements</vt:lpstr>
      <vt:lpstr>Step 3: Add &amp; Subtract</vt:lpstr>
      <vt:lpstr>Agenda</vt:lpstr>
      <vt:lpstr>Clocking Methodology</vt:lpstr>
      <vt:lpstr>Register-Register Timing:  One Complete Cycle</vt:lpstr>
      <vt:lpstr>Administrivia</vt:lpstr>
      <vt:lpstr>Agenda</vt:lpstr>
      <vt:lpstr>Register-Register Timing:  One Complete Cycle</vt:lpstr>
      <vt:lpstr>Logical Operations with Immediate</vt:lpstr>
      <vt:lpstr>Logical Operations with Immediate</vt:lpstr>
      <vt:lpstr>Load Operations</vt:lpstr>
      <vt:lpstr>Load Operations</vt:lpstr>
      <vt:lpstr>RTL: The Add Instruction</vt:lpstr>
      <vt:lpstr>Instruction Fetch Unit at Beginning of Add</vt:lpstr>
      <vt:lpstr>Single Cycle Datapath during Add</vt:lpstr>
      <vt:lpstr>Instruction Fetch Unit at End of Add</vt:lpstr>
      <vt:lpstr>Single Cycle Datapath during  OR Immediate</vt:lpstr>
      <vt:lpstr>PowerPoint Presentation</vt:lpstr>
      <vt:lpstr>Single Cycle Datapath during Load</vt:lpstr>
      <vt:lpstr>Single Cycle Datapath during Load</vt:lpstr>
      <vt:lpstr>Single Cycle Datapath during Store</vt:lpstr>
      <vt:lpstr>Single Cycle Datapath during Store</vt:lpstr>
      <vt:lpstr>Single Cycle Datapath during Branch</vt:lpstr>
      <vt:lpstr>Single Cycle Datapath during Branch</vt:lpstr>
      <vt:lpstr>Instruction Fetch Unit at the End of Branch</vt:lpstr>
      <vt:lpstr>Summary: Datapath’s Control Signals</vt:lpstr>
      <vt:lpstr>Given Datapath: RTL  Control</vt:lpstr>
      <vt:lpstr>Summary of the Control Signals (1/2)</vt:lpstr>
      <vt:lpstr>Summary of the Control Signals (2/2)</vt:lpstr>
      <vt:lpstr>Boolean Expressions for Controller</vt:lpstr>
      <vt:lpstr>Controller Implementation</vt:lpstr>
      <vt:lpstr>AND Control in Logisim</vt:lpstr>
      <vt:lpstr>OR Control Logic in Logisim</vt:lpstr>
      <vt:lpstr>Single Cycle Performance</vt:lpstr>
      <vt:lpstr>And in Conclusion, … Single-Cycle Processor</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Randy Katz</cp:lastModifiedBy>
  <cp:revision>273</cp:revision>
  <cp:lastPrinted>2013-11-02T17:57:50Z</cp:lastPrinted>
  <dcterms:created xsi:type="dcterms:W3CDTF">2012-03-14T13:28:40Z</dcterms:created>
  <dcterms:modified xsi:type="dcterms:W3CDTF">2013-11-05T23:27:28Z</dcterms:modified>
</cp:coreProperties>
</file>