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handoutMasterIdLst>
    <p:handoutMasterId r:id="rId67"/>
  </p:handoutMasterIdLst>
  <p:sldIdLst>
    <p:sldId id="649" r:id="rId2"/>
    <p:sldId id="586" r:id="rId3"/>
    <p:sldId id="587" r:id="rId4"/>
    <p:sldId id="590" r:id="rId5"/>
    <p:sldId id="591" r:id="rId6"/>
    <p:sldId id="592" r:id="rId7"/>
    <p:sldId id="593" r:id="rId8"/>
    <p:sldId id="594" r:id="rId9"/>
    <p:sldId id="595" r:id="rId10"/>
    <p:sldId id="602" r:id="rId11"/>
    <p:sldId id="603" r:id="rId12"/>
    <p:sldId id="604" r:id="rId13"/>
    <p:sldId id="605" r:id="rId14"/>
    <p:sldId id="606" r:id="rId15"/>
    <p:sldId id="607" r:id="rId16"/>
    <p:sldId id="608" r:id="rId17"/>
    <p:sldId id="651" r:id="rId18"/>
    <p:sldId id="692" r:id="rId19"/>
    <p:sldId id="609" r:id="rId20"/>
    <p:sldId id="610" r:id="rId21"/>
    <p:sldId id="611" r:id="rId22"/>
    <p:sldId id="612" r:id="rId23"/>
    <p:sldId id="613" r:id="rId24"/>
    <p:sldId id="617" r:id="rId25"/>
    <p:sldId id="614" r:id="rId26"/>
    <p:sldId id="626" r:id="rId27"/>
    <p:sldId id="618" r:id="rId28"/>
    <p:sldId id="625" r:id="rId29"/>
    <p:sldId id="650" r:id="rId30"/>
    <p:sldId id="693" r:id="rId31"/>
    <p:sldId id="628" r:id="rId32"/>
    <p:sldId id="656" r:id="rId33"/>
    <p:sldId id="657" r:id="rId34"/>
    <p:sldId id="658" r:id="rId35"/>
    <p:sldId id="659" r:id="rId36"/>
    <p:sldId id="660" r:id="rId37"/>
    <p:sldId id="661" r:id="rId38"/>
    <p:sldId id="662" r:id="rId39"/>
    <p:sldId id="663" r:id="rId40"/>
    <p:sldId id="664" r:id="rId41"/>
    <p:sldId id="665" r:id="rId42"/>
    <p:sldId id="666" r:id="rId43"/>
    <p:sldId id="667" r:id="rId44"/>
    <p:sldId id="668" r:id="rId45"/>
    <p:sldId id="669" r:id="rId46"/>
    <p:sldId id="670" r:id="rId47"/>
    <p:sldId id="671" r:id="rId48"/>
    <p:sldId id="674" r:id="rId49"/>
    <p:sldId id="675" r:id="rId50"/>
    <p:sldId id="676" r:id="rId51"/>
    <p:sldId id="677" r:id="rId52"/>
    <p:sldId id="678" r:id="rId53"/>
    <p:sldId id="679" r:id="rId54"/>
    <p:sldId id="680" r:id="rId55"/>
    <p:sldId id="681" r:id="rId56"/>
    <p:sldId id="682" r:id="rId57"/>
    <p:sldId id="683" r:id="rId58"/>
    <p:sldId id="684" r:id="rId59"/>
    <p:sldId id="685" r:id="rId60"/>
    <p:sldId id="686" r:id="rId61"/>
    <p:sldId id="687" r:id="rId62"/>
    <p:sldId id="688" r:id="rId63"/>
    <p:sldId id="689" r:id="rId64"/>
    <p:sldId id="691"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75" autoAdjust="0"/>
    <p:restoredTop sz="84825" autoAdjust="0"/>
  </p:normalViewPr>
  <p:slideViewPr>
    <p:cSldViewPr snapToGrid="0">
      <p:cViewPr varScale="1">
        <p:scale>
          <a:sx n="82" d="100"/>
          <a:sy n="82" d="100"/>
        </p:scale>
        <p:origin x="-976"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3304"/>
    </p:cViewPr>
  </p:sorterViewPr>
  <p:notesViewPr>
    <p:cSldViewPr snapToGrid="0" snapToObjects="1">
      <p:cViewPr varScale="1">
        <p:scale>
          <a:sx n="85" d="100"/>
          <a:sy n="85" d="100"/>
        </p:scale>
        <p:origin x="-31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11/18/13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extLst>
      <p:ext uri="{BB962C8B-B14F-4D97-AF65-F5344CB8AC3E}">
        <p14:creationId xmlns:p14="http://schemas.microsoft.com/office/powerpoint/2010/main" val="26762271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11/18/13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extLst>
      <p:ext uri="{BB962C8B-B14F-4D97-AF65-F5344CB8AC3E}">
        <p14:creationId xmlns:p14="http://schemas.microsoft.com/office/powerpoint/2010/main" val="27916272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48131"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50179"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lecture</a:t>
            </a:r>
          </a:p>
          <a:p>
            <a:pPr eaLnBrk="1" hangingPunct="1">
              <a:spcBef>
                <a:spcPct val="0"/>
              </a:spcBef>
            </a:pPr>
            <a:endParaRPr lang="en-US"/>
          </a:p>
          <a:p>
            <a:pPr eaLnBrk="1" hangingPunct="1">
              <a:spcBef>
                <a:spcPct val="0"/>
              </a:spcBef>
            </a:pPr>
            <a:r>
              <a:rPr lang="en-US"/>
              <a:t>Another sample string to try 0 1 2 3 0 8 11 0 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p:txBody>
          <a:bodyPr/>
          <a:lstStyle/>
          <a:p>
            <a:pPr>
              <a:defRPr/>
            </a:pPr>
            <a:r>
              <a:rPr lang="en-AU"/>
              <a:t>Morgan Kaufmann Publishers</a:t>
            </a:r>
          </a:p>
        </p:txBody>
      </p:sp>
      <p:sp>
        <p:nvSpPr>
          <p:cNvPr id="45059" name="Rectangle 3"/>
          <p:cNvSpPr>
            <a:spLocks noGrp="1" noChangeArrowheads="1"/>
          </p:cNvSpPr>
          <p:nvPr>
            <p:ph type="dt" sz="quarter" idx="1"/>
          </p:nvPr>
        </p:nvSpPr>
        <p:spPr/>
        <p:txBody>
          <a:bodyPr/>
          <a:lstStyle/>
          <a:p>
            <a:pPr>
              <a:defRPr/>
            </a:pPr>
            <a:fld id="{05F688A9-AAC3-8C4D-BE02-C84054AA464D}" type="datetime3">
              <a:rPr lang="en-AU"/>
              <a:pPr>
                <a:defRPr/>
              </a:pPr>
              <a:t>18 November 2013</a:t>
            </a:fld>
            <a:endParaRPr lang="en-AU"/>
          </a:p>
        </p:txBody>
      </p:sp>
      <p:sp>
        <p:nvSpPr>
          <p:cNvPr id="45060" name="Rectangle 6"/>
          <p:cNvSpPr>
            <a:spLocks noGrp="1" noChangeArrowheads="1"/>
          </p:cNvSpPr>
          <p:nvPr>
            <p:ph type="ftr" sz="quarter" idx="4"/>
          </p:nvPr>
        </p:nvSpPr>
        <p:spPr/>
        <p:txBody>
          <a:bodyPr/>
          <a:lstStyle/>
          <a:p>
            <a:pPr>
              <a:defRPr/>
            </a:pPr>
            <a:r>
              <a:rPr lang="en-AU"/>
              <a:t>Chapter 5 — Large and Fast: Exploiting Memory Hierarchy</a:t>
            </a:r>
          </a:p>
        </p:txBody>
      </p:sp>
      <p:sp>
        <p:nvSpPr>
          <p:cNvPr id="45061" name="Rectangle 7"/>
          <p:cNvSpPr>
            <a:spLocks noGrp="1" noChangeArrowheads="1"/>
          </p:cNvSpPr>
          <p:nvPr>
            <p:ph type="sldNum" sz="quarter" idx="5"/>
          </p:nvPr>
        </p:nvSpPr>
        <p:spPr/>
        <p:txBody>
          <a:bodyPr/>
          <a:lstStyle/>
          <a:p>
            <a:pPr>
              <a:defRPr/>
            </a:pPr>
            <a:fld id="{02F9F773-EB27-664D-AF58-7373D027B7B6}" type="slidenum">
              <a:rPr lang="en-AU"/>
              <a:pPr>
                <a:defRPr/>
              </a:pPr>
              <a:t>15</a:t>
            </a:fld>
            <a:endParaRPr lang="en-AU"/>
          </a:p>
        </p:txBody>
      </p:sp>
      <p:sp>
        <p:nvSpPr>
          <p:cNvPr id="522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3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is called a 4-way set associative cache because there are four cache entries for each cache index.  Essentially, you have four direct mapped cache working in parallel.</a:t>
            </a:r>
          </a:p>
          <a:p>
            <a:pPr eaLnBrk="1" hangingPunct="1">
              <a:spcBef>
                <a:spcPct val="0"/>
              </a:spcBef>
            </a:pPr>
            <a:r>
              <a:rPr lang="en-US"/>
              <a:t>This is how it works: the cache index selects a set from the cache. The four tags in the set are compared in parallel with the upper bits of the memory address.</a:t>
            </a:r>
          </a:p>
          <a:p>
            <a:pPr eaLnBrk="1" hangingPunct="1">
              <a:spcBef>
                <a:spcPct val="0"/>
              </a:spcBef>
            </a:pPr>
            <a:r>
              <a:rPr lang="en-US"/>
              <a:t>If no tags match the incoming address tag, we have a cache miss.</a:t>
            </a:r>
          </a:p>
          <a:p>
            <a:pPr eaLnBrk="1" hangingPunct="1">
              <a:spcBef>
                <a:spcPct val="0"/>
              </a:spcBef>
            </a:pPr>
            <a:r>
              <a:rPr lang="en-US"/>
              <a:t>Otherwise, we have a cache hit and we will select the data from the way where the tag matches occur.</a:t>
            </a:r>
          </a:p>
          <a:p>
            <a:pPr eaLnBrk="1" hangingPunct="1">
              <a:spcBef>
                <a:spcPct val="0"/>
              </a:spcBef>
            </a:pPr>
            <a:r>
              <a:rPr lang="en-US"/>
              <a:t>This is simple enough.  What is its disadvantages?</a:t>
            </a:r>
          </a:p>
          <a:p>
            <a:pPr eaLnBrk="1" hangingPunct="1">
              <a:spcBef>
                <a:spcPct val="0"/>
              </a:spcBef>
            </a:pPr>
            <a:endParaRPr lang="en-US"/>
          </a:p>
          <a:p>
            <a:pPr eaLnBrk="1" hangingPunct="1">
              <a:spcBef>
                <a:spcPct val="0"/>
              </a:spcBef>
            </a:pPr>
            <a:r>
              <a:rPr lang="en-US"/>
              <a:t>+1 = 36 min. (Y:16)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1B5FE20E-B34E-4C4A-878B-CB575592351B}" type="slidenum">
              <a:rPr lang="en-US"/>
              <a:pPr/>
              <a:t>17</a:t>
            </a:fld>
            <a:endParaRPr lang="en-US"/>
          </a:p>
        </p:txBody>
      </p:sp>
      <p:sp>
        <p:nvSpPr>
          <p:cNvPr id="1562626"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562627"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1B5FE20E-B34E-4C4A-878B-CB575592351B}" type="slidenum">
              <a:rPr lang="en-US"/>
              <a:pPr/>
              <a:t>18</a:t>
            </a:fld>
            <a:endParaRPr lang="en-US"/>
          </a:p>
        </p:txBody>
      </p:sp>
      <p:sp>
        <p:nvSpPr>
          <p:cNvPr id="1562626"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562627"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lecture</a:t>
            </a:r>
          </a:p>
          <a:p>
            <a:pPr eaLnBrk="1" hangingPunct="1">
              <a:spcBef>
                <a:spcPct val="0"/>
              </a:spcBef>
            </a:pPr>
            <a:r>
              <a:rPr lang="en-US"/>
              <a:t>In 2008, the greater size and power consumption of CAMs generally leads to 2-way and 4-way set associativity being built from standard SRAMs with comparators with 8-way and above being built using CAMs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First of all, a N-way set associative cache will need N comparators instead of just one comparator (use the right side of the diagram for direct mapped cache).</a:t>
            </a:r>
          </a:p>
          <a:p>
            <a:pPr eaLnBrk="1" hangingPunct="1">
              <a:spcBef>
                <a:spcPct val="0"/>
              </a:spcBef>
            </a:pPr>
            <a:r>
              <a:rPr lang="en-US"/>
              <a:t>A N-way set associative cache will also be slower than a direct mapped cache because of this extra multiplexer delay.</a:t>
            </a:r>
          </a:p>
          <a:p>
            <a:pPr eaLnBrk="1" hangingPunct="1">
              <a:spcBef>
                <a:spcPct val="0"/>
              </a:spcBef>
            </a:pPr>
            <a:r>
              <a:rPr lang="en-US"/>
              <a:t>Finally, for a N-way set associative cache, the data will be available AFTER the hit/miss signal becomes valid because the hit/mis is needed to control the data MUX.</a:t>
            </a:r>
          </a:p>
          <a:p>
            <a:pPr eaLnBrk="1" hangingPunct="1">
              <a:spcBef>
                <a:spcPct val="0"/>
              </a:spcBef>
            </a:pPr>
            <a:r>
              <a:rPr lang="en-US"/>
              <a:t>For a direct mapped cache, that is everything before the MUX on the right or left side, the cache block will be available BEFORE the hit/miss signal (AND gate output) because the data does not have to go through the comparator.</a:t>
            </a:r>
          </a:p>
          <a:p>
            <a:pPr eaLnBrk="1" hangingPunct="1">
              <a:spcBef>
                <a:spcPct val="0"/>
              </a:spcBef>
            </a:pPr>
            <a:r>
              <a:rPr lang="en-US"/>
              <a:t>This can be an important consideration because the processor can now go ahead and use the data  without  knowing if it is a Hit or Miss.  Just assume it is a hit.</a:t>
            </a:r>
          </a:p>
          <a:p>
            <a:pPr eaLnBrk="1" hangingPunct="1">
              <a:spcBef>
                <a:spcPct val="0"/>
              </a:spcBef>
            </a:pPr>
            <a:r>
              <a:rPr lang="en-US"/>
              <a:t>Since cache hit rate is in the upper 90% range, you will be ahead of the game 90% of the time and for those 10% of the time that you  are wrong,  just make sure you can recover.</a:t>
            </a:r>
          </a:p>
          <a:p>
            <a:pPr eaLnBrk="1" hangingPunct="1">
              <a:spcBef>
                <a:spcPct val="0"/>
              </a:spcBef>
            </a:pPr>
            <a:r>
              <a:rPr lang="en-US"/>
              <a:t>You cannot play this speculation game with a N-way set-associative cache because as I said earlier, the data will not be available to you until the hit/miss signal is valid.</a:t>
            </a:r>
          </a:p>
          <a:p>
            <a:pPr eaLnBrk="1" hangingPunct="1">
              <a:spcBef>
                <a:spcPct val="0"/>
              </a:spcBef>
            </a:pPr>
            <a:endParaRPr lang="en-US"/>
          </a:p>
          <a:p>
            <a:pPr eaLnBrk="1" hangingPunct="1">
              <a:spcBef>
                <a:spcPct val="0"/>
              </a:spcBef>
            </a:pPr>
            <a:r>
              <a:rPr lang="en-US"/>
              <a:t>+2 = 38 min. (Y:18)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5A70A7-E578-1540-8263-E3B3842894D8}" type="slidenum">
              <a:rPr lang="en-US"/>
              <a:pPr>
                <a:defRPr/>
              </a:pPr>
              <a:t>22</a:t>
            </a:fld>
            <a:endParaRPr lang="en-US"/>
          </a:p>
        </p:txBody>
      </p:sp>
      <p:sp>
        <p:nvSpPr>
          <p:cNvPr id="62467" name="Rectangle 2"/>
          <p:cNvSpPr>
            <a:spLocks noGrp="1" noChangeArrowheads="1"/>
          </p:cNvSpPr>
          <p:nvPr>
            <p:ph type="body" idx="1"/>
          </p:nvPr>
        </p:nvSpPr>
        <p:spPr bwMode="auto">
          <a:xfrm>
            <a:off x="914400" y="4343400"/>
            <a:ext cx="5029200" cy="4114800"/>
          </a:xfrm>
          <a:noFill/>
        </p:spPr>
        <p:txBody>
          <a:bodyPr wrap="square" lIns="90462" tIns="44438" rIns="90462" bIns="44438" numCol="1" anchor="t" anchorCtr="0" compatLnSpc="1">
            <a:prstTxWarp prst="textNoShape">
              <a:avLst/>
            </a:prstTxWarp>
          </a:bodyPr>
          <a:lstStyle/>
          <a:p>
            <a:endParaRPr lang="en-US"/>
          </a:p>
        </p:txBody>
      </p:sp>
      <p:sp>
        <p:nvSpPr>
          <p:cNvPr id="62468" name="Rectangle 3"/>
          <p:cNvSpPr>
            <a:spLocks noGrp="1" noRot="1" noChangeAspect="1" noChangeArrowheads="1" noTextEdit="1"/>
          </p:cNvSpPr>
          <p:nvPr>
            <p:ph type="sldImg"/>
          </p:nvPr>
        </p:nvSpPr>
        <p:spPr bwMode="auto">
          <a:noFill/>
          <a:ln w="9525">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60463" y="587375"/>
            <a:ext cx="4552950" cy="3416300"/>
          </a:xfrm>
          <a:noFill/>
          <a:ln>
            <a:solidFill>
              <a:srgbClr val="000000"/>
            </a:solidFill>
            <a:miter lim="800000"/>
            <a:headEnd/>
            <a:tailEnd/>
          </a:ln>
        </p:spPr>
      </p:sp>
      <p:sp>
        <p:nvSpPr>
          <p:cNvPr id="24579" name="Rectangle 3"/>
          <p:cNvSpPr>
            <a:spLocks noGrp="1" noChangeArrowheads="1"/>
          </p:cNvSpPr>
          <p:nvPr>
            <p:ph type="body" idx="1"/>
          </p:nvPr>
        </p:nvSpPr>
        <p:spPr bwMode="auto">
          <a:xfrm>
            <a:off x="515938" y="4343400"/>
            <a:ext cx="5910262" cy="4113213"/>
          </a:xfrm>
          <a:noFill/>
        </p:spPr>
        <p:txBody>
          <a:bodyPr wrap="square" lIns="91422" tIns="45711" rIns="91422" bIns="45711" numCol="1" anchor="t" anchorCtr="0" compatLnSpc="1">
            <a:prstTxWarp prst="textNoShape">
              <a:avLst/>
            </a:prstTxWarp>
          </a:bodyPr>
          <a:lstStyle/>
          <a:p>
            <a:pPr eaLnBrk="1" hangingPunct="1"/>
            <a:r>
              <a:rPr lang="en-US"/>
              <a:t>Instead, the memory system of a modern computer consists of a series of black boxes ranging from the fastest to the slowest.</a:t>
            </a:r>
          </a:p>
          <a:p>
            <a:pPr eaLnBrk="1" hangingPunct="1"/>
            <a:r>
              <a:rPr lang="en-US"/>
              <a:t>Besides variation in speed, these boxes also varies in size (smallest to biggest) and cost.</a:t>
            </a:r>
          </a:p>
          <a:p>
            <a:pPr eaLnBrk="1" hangingPunct="1"/>
            <a:r>
              <a:rPr lang="en-US"/>
              <a:t>What makes this kind of arrangement work is one of the most important  principle in computer design.  The principle of locality. </a:t>
            </a:r>
            <a:r>
              <a:rPr lang="en-US">
                <a:ea typeface="Arial" charset="0"/>
                <a:cs typeface="Arial" charset="0"/>
              </a:rPr>
              <a:t>The principle of locality states that programs access a relatively small portion of the address space at  any instant of time.</a:t>
            </a:r>
            <a:endParaRPr lang="en-US"/>
          </a:p>
          <a:p>
            <a:pPr eaLnBrk="1" hangingPunct="1"/>
            <a:endParaRPr lang="en-US"/>
          </a:p>
          <a:p>
            <a:pPr eaLnBrk="1" hangingPunct="1"/>
            <a:r>
              <a:rPr lang="en-US"/>
              <a:t>The design goal is to present the user with as much memory as is available in the cheapest technology (points to the disk).</a:t>
            </a:r>
          </a:p>
          <a:p>
            <a:pPr eaLnBrk="1" hangingPunct="1"/>
            <a:r>
              <a:rPr lang="en-US"/>
              <a:t>While by taking advantage of the principle of locality, we like to provide the user an average access speed that is very close to the speed that is offered by the fastest technology.</a:t>
            </a:r>
          </a:p>
          <a:p>
            <a:pPr eaLnBrk="1" hangingPunct="1"/>
            <a:r>
              <a:rPr lang="en-US"/>
              <a:t>(We will go over this slide in detail in the next lectures on caches).</a:t>
            </a:r>
          </a:p>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As cache sizes grow, the relative improvement from associativity increases only slightly; since the overall miss rate of a larger cache is lower, the opportunity for improving the miss rate decreases and the absolute improvement in miss rate from associativity shrinks significantly.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p:txBody>
          <a:bodyPr/>
          <a:lstStyle/>
          <a:p>
            <a:pPr>
              <a:defRPr/>
            </a:pPr>
            <a:r>
              <a:rPr lang="en-AU"/>
              <a:t>Morgan Kaufmann Publishers</a:t>
            </a:r>
          </a:p>
        </p:txBody>
      </p:sp>
      <p:sp>
        <p:nvSpPr>
          <p:cNvPr id="79875" name="Rectangle 3"/>
          <p:cNvSpPr>
            <a:spLocks noGrp="1" noChangeArrowheads="1"/>
          </p:cNvSpPr>
          <p:nvPr>
            <p:ph type="dt" sz="quarter" idx="1"/>
          </p:nvPr>
        </p:nvSpPr>
        <p:spPr/>
        <p:txBody>
          <a:bodyPr/>
          <a:lstStyle/>
          <a:p>
            <a:pPr>
              <a:defRPr/>
            </a:pPr>
            <a:fld id="{61FB6044-2705-714E-931F-05D32290EA68}" type="datetime3">
              <a:rPr lang="en-AU"/>
              <a:pPr>
                <a:defRPr/>
              </a:pPr>
              <a:t>18 November 2013</a:t>
            </a:fld>
            <a:endParaRPr lang="en-AU"/>
          </a:p>
        </p:txBody>
      </p:sp>
      <p:sp>
        <p:nvSpPr>
          <p:cNvPr id="79876" name="Rectangle 6"/>
          <p:cNvSpPr>
            <a:spLocks noGrp="1" noChangeArrowheads="1"/>
          </p:cNvSpPr>
          <p:nvPr>
            <p:ph type="ftr" sz="quarter" idx="4"/>
          </p:nvPr>
        </p:nvSpPr>
        <p:spPr/>
        <p:txBody>
          <a:bodyPr/>
          <a:lstStyle/>
          <a:p>
            <a:pPr>
              <a:defRPr/>
            </a:pPr>
            <a:r>
              <a:rPr lang="en-AU"/>
              <a:t>Chapter 5 — Large and Fast: Exploiting Memory Hierarchy</a:t>
            </a:r>
          </a:p>
        </p:txBody>
      </p:sp>
      <p:sp>
        <p:nvSpPr>
          <p:cNvPr id="79877" name="Rectangle 7"/>
          <p:cNvSpPr>
            <a:spLocks noGrp="1" noChangeArrowheads="1"/>
          </p:cNvSpPr>
          <p:nvPr>
            <p:ph type="sldNum" sz="quarter" idx="5"/>
          </p:nvPr>
        </p:nvSpPr>
        <p:spPr/>
        <p:txBody>
          <a:bodyPr/>
          <a:lstStyle/>
          <a:p>
            <a:pPr>
              <a:defRPr/>
            </a:pPr>
            <a:fld id="{7E85529A-4414-EB42-B8DF-3F843B25EFFD}" type="slidenum">
              <a:rPr lang="en-AU"/>
              <a:pPr>
                <a:defRPr/>
              </a:pPr>
              <a:t>25</a:t>
            </a:fld>
            <a:endParaRPr lang="en-AU"/>
          </a:p>
        </p:txBody>
      </p:sp>
      <p:sp>
        <p:nvSpPr>
          <p:cNvPr id="665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Also reduces cache miss penalty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Global miss rate – the fraction of references that miss in all levels of a multilevel cache.  The global miss rate dictates how often we must access the main memory.</a:t>
            </a:r>
          </a:p>
          <a:p>
            <a:pPr eaLnBrk="1" hangingPunct="1"/>
            <a:r>
              <a:rPr lang="en-US"/>
              <a:t>Local miss rate – the fraction of references to one level of a cache that miss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1B5FE20E-B34E-4C4A-878B-CB575592351B}" type="slidenum">
              <a:rPr lang="en-US"/>
              <a:pPr/>
              <a:t>29</a:t>
            </a:fld>
            <a:endParaRPr lang="en-US"/>
          </a:p>
        </p:txBody>
      </p:sp>
      <p:sp>
        <p:nvSpPr>
          <p:cNvPr id="1562626"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562627"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1B5FE20E-B34E-4C4A-878B-CB575592351B}" type="slidenum">
              <a:rPr lang="en-US"/>
              <a:pPr/>
              <a:t>30</a:t>
            </a:fld>
            <a:endParaRPr lang="en-US"/>
          </a:p>
        </p:txBody>
      </p:sp>
      <p:sp>
        <p:nvSpPr>
          <p:cNvPr id="1562626"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562627"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bwMode="auto">
          <a:xfrm>
            <a:off x="515938" y="4343400"/>
            <a:ext cx="5910262" cy="4114800"/>
          </a:xfrm>
          <a:noFill/>
        </p:spPr>
        <p:txBody>
          <a:bodyPr wrap="square" lIns="90480" tIns="44446" rIns="90480" bIns="44446" numCol="1" anchor="t" anchorCtr="0" compatLnSpc="1">
            <a:prstTxWarp prst="textNoShape">
              <a:avLst/>
            </a:prstTxWarp>
          </a:bodyPr>
          <a:lstStyle/>
          <a:p>
            <a:pPr eaLnBrk="1" hangingPunct="1"/>
            <a:endParaRPr lang="en-US"/>
          </a:p>
          <a:p>
            <a:pPr eaLnBrk="1" hangingPunct="1"/>
            <a:r>
              <a:rPr lang="en-US"/>
              <a:t>No fancy replacement policy is needed for the direct mapped cache. </a:t>
            </a:r>
          </a:p>
          <a:p>
            <a:pPr eaLnBrk="1" hangingPunct="1"/>
            <a:r>
              <a:rPr lang="en-US"/>
              <a:t>As a matter of fact, that is what cause direct mapped trouble to begin with: only one place to go in the cache--causes conflict misses.</a:t>
            </a:r>
          </a:p>
          <a:p>
            <a:pPr eaLnBrk="1" hangingPunct="1"/>
            <a:endParaRPr lang="en-US"/>
          </a:p>
          <a:p>
            <a:pPr eaLnBrk="1" hangingPunct="1"/>
            <a:r>
              <a:rPr lang="en-US"/>
              <a:t>No fancy replacement policy is needed for the direct mapped cache. </a:t>
            </a:r>
          </a:p>
          <a:p>
            <a:pPr eaLnBrk="1" hangingPunct="1"/>
            <a:r>
              <a:rPr lang="en-US"/>
              <a:t>As a matter of fact, that is what cause direct mapped trouble to begin with: only one place to go in the cache--causes conflict misses.</a:t>
            </a:r>
          </a:p>
          <a:p>
            <a:pPr eaLnBrk="1" hangingPunct="1"/>
            <a:endParaRPr lang="en-US"/>
          </a:p>
          <a:p>
            <a:pPr eaLnBrk="1" hangingPunct="1"/>
            <a:r>
              <a:rPr lang="en-US"/>
              <a:t>Besides working at Sun, I also teach people how to fly whenever I have time.</a:t>
            </a:r>
          </a:p>
          <a:p>
            <a:pPr eaLnBrk="1" hangingPunct="1"/>
            <a:r>
              <a:rPr lang="en-US"/>
              <a:t>Statistic have shown that if a pilot crashed after an engine failure, he or she is more likely to get killed in a multi-engine light airplane than a single engine airplane.</a:t>
            </a:r>
          </a:p>
          <a:p>
            <a:pPr eaLnBrk="1" hangingPunct="1"/>
            <a:r>
              <a:rPr lang="en-US"/>
              <a:t>The joke among us flight instructors is that: sure, when the engine quit in a single engine stops, you have one option: sooner or later, you land.  Probably sooner.</a:t>
            </a:r>
          </a:p>
          <a:p>
            <a:pPr eaLnBrk="1" hangingPunct="1"/>
            <a:r>
              <a:rPr lang="en-US"/>
              <a:t>But in a multi-engine airplane with one engine stops, you have a lot of options.  It is the need to make a decision that kills those people.</a:t>
            </a:r>
          </a:p>
          <a:p>
            <a:pPr eaLnBrk="1" hangingPunct="1"/>
            <a:endParaRPr lang="en-US"/>
          </a:p>
        </p:txBody>
      </p:sp>
      <p:sp>
        <p:nvSpPr>
          <p:cNvPr id="57347" name="Rectangle 3"/>
          <p:cNvSpPr>
            <a:spLocks noGrp="1" noRot="1" noChangeAspect="1" noChangeArrowheads="1" noTextEdit="1"/>
          </p:cNvSpPr>
          <p:nvPr>
            <p:ph type="sldImg"/>
          </p:nvPr>
        </p:nvSpPr>
        <p:spPr bwMode="auto">
          <a:xfrm>
            <a:off x="1163638" y="590550"/>
            <a:ext cx="4546600" cy="3411538"/>
          </a:xfrm>
          <a:noFill/>
          <a:ln>
            <a:solidFill>
              <a:srgbClr val="000000"/>
            </a:solidFill>
            <a:miter lim="800000"/>
            <a:headEnd/>
            <a:tailEn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150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936" tIns="44968" rIns="89936" bIns="44968" numCol="1" anchor="t" anchorCtr="0" compatLnSpc="1">
            <a:prstTxWarp prst="textNoShape">
              <a:avLst/>
            </a:prstTxWarp>
          </a:bodyPr>
          <a:lstStyle/>
          <a:p>
            <a:endParaRPr lang="en-US">
              <a:ea typeface="ＭＳ Ｐゴシック" pitchFamily="1" charset="-128"/>
              <a:cs typeface="ＭＳ Ｐゴシック" pitchFamily="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936" tIns="44968" rIns="89936" bIns="44968" numCol="1" anchor="t" anchorCtr="0" compatLnSpc="1">
            <a:prstTxWarp prst="textNoShape">
              <a:avLst/>
            </a:prstTxWarp>
          </a:bodyPr>
          <a:lstStyle/>
          <a:p>
            <a:endParaRPr lang="en-US">
              <a:ea typeface="ＭＳ Ｐゴシック" pitchFamily="1" charset="-128"/>
              <a:cs typeface="ＭＳ Ｐゴシック" pitchFamily="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936" tIns="44968" rIns="89936" bIns="44968" numCol="1" anchor="t" anchorCtr="0" compatLnSpc="1">
            <a:prstTxWarp prst="textNoShape">
              <a:avLst/>
            </a:prstTxWarp>
          </a:bodyPr>
          <a:lstStyle/>
          <a:p>
            <a:endParaRPr lang="en-US">
              <a:ea typeface="ＭＳ Ｐゴシック" pitchFamily="1" charset="-128"/>
              <a:cs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Reasonable write buffer depth (e.g., four or more words) and a memory capable of accepting writes at a rate that significantly exceeds the average write frequency means write buffer stalls are small</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969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936" tIns="44968" rIns="89936" bIns="44968" numCol="1" anchor="t" anchorCtr="0" compatLnSpc="1">
            <a:prstTxWarp prst="textNoShape">
              <a:avLst/>
            </a:prstTxWarp>
          </a:bodyPr>
          <a:lstStyle/>
          <a:p>
            <a:endParaRPr lang="en-US">
              <a:ea typeface="ＭＳ Ｐゴシック" pitchFamily="1" charset="-128"/>
              <a:cs typeface="ＭＳ Ｐゴシック" pitchFamily="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936" tIns="44968" rIns="89936" bIns="44968" numCol="1" anchor="t" anchorCtr="0" compatLnSpc="1">
            <a:prstTxWarp prst="textNoShape">
              <a:avLst/>
            </a:prstTxWarp>
          </a:bodyPr>
          <a:lstStyle/>
          <a:p>
            <a:endParaRPr lang="en-US">
              <a:ea typeface="ＭＳ Ｐゴシック" pitchFamily="1" charset="-128"/>
              <a:cs typeface="ＭＳ Ｐゴシック" pitchFamily="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 charset="-128"/>
                <a:cs typeface="ＭＳ Ｐゴシック" pitchFamily="1" charset="-128"/>
              </a:rPr>
              <a:t>Invalid Pointer Read or Write (IPR, IPW):</a:t>
            </a:r>
          </a:p>
          <a:p>
            <a:r>
              <a:rPr lang="en-US" dirty="0" err="1" smtClean="0">
                <a:ea typeface="ＭＳ Ｐゴシック" pitchFamily="1" charset="-128"/>
                <a:cs typeface="ＭＳ Ｐゴシック" pitchFamily="1" charset="-128"/>
              </a:rPr>
              <a:t>Valgrind</a:t>
            </a:r>
            <a:r>
              <a:rPr lang="en-US" dirty="0" smtClean="0">
                <a:ea typeface="ＭＳ Ｐゴシック" pitchFamily="1" charset="-128"/>
                <a:cs typeface="ＭＳ Ｐゴシック" pitchFamily="1" charset="-128"/>
              </a:rPr>
              <a:t> tracks all memory operations. When it detects a pointer to a memory location that has not been allocated to the program, it reports either an IPR or IPW error, depending on whether it was a read or write operation. The error can happen for multiple reasons. For example, you will get this type of error if you have an uninitialized pointer variable and the garbage value happens to be invalid. As another example, if you wanted to do *pi = </a:t>
            </a:r>
            <a:r>
              <a:rPr lang="en-US" dirty="0" err="1" smtClean="0">
                <a:ea typeface="ＭＳ Ｐゴシック" pitchFamily="1" charset="-128"/>
                <a:cs typeface="ＭＳ Ｐゴシック" pitchFamily="1" charset="-128"/>
              </a:rPr>
              <a:t>i</a:t>
            </a:r>
            <a:r>
              <a:rPr lang="en-US" dirty="0" smtClean="0">
                <a:ea typeface="ＭＳ Ｐゴシック" pitchFamily="1" charset="-128"/>
                <a:cs typeface="ＭＳ Ｐゴシック" pitchFamily="1" charset="-128"/>
              </a:rPr>
              <a:t>;, where pi is a pointer to an integer and </a:t>
            </a:r>
            <a:r>
              <a:rPr lang="en-US" dirty="0" err="1" smtClean="0">
                <a:ea typeface="ＭＳ Ｐゴシック" pitchFamily="1" charset="-128"/>
                <a:cs typeface="ＭＳ Ｐゴシック" pitchFamily="1" charset="-128"/>
              </a:rPr>
              <a:t>i</a:t>
            </a:r>
            <a:r>
              <a:rPr lang="en-US" dirty="0" smtClean="0">
                <a:ea typeface="ＭＳ Ｐゴシック" pitchFamily="1" charset="-128"/>
                <a:cs typeface="ＭＳ Ｐゴシック" pitchFamily="1" charset="-128"/>
              </a:rPr>
              <a:t> is an integer. But, by mistake, you didn't type the * and wrote just pi = </a:t>
            </a:r>
            <a:r>
              <a:rPr lang="en-US" dirty="0" err="1" smtClean="0">
                <a:ea typeface="ＭＳ Ｐゴシック" pitchFamily="1" charset="-128"/>
                <a:cs typeface="ＭＳ Ｐゴシック" pitchFamily="1" charset="-128"/>
              </a:rPr>
              <a:t>i</a:t>
            </a:r>
            <a:r>
              <a:rPr lang="en-US" dirty="0" smtClean="0">
                <a:ea typeface="ＭＳ Ｐゴシック" pitchFamily="1" charset="-128"/>
                <a:cs typeface="ＭＳ Ｐゴシック" pitchFamily="1" charset="-128"/>
              </a:rPr>
              <a:t>;. With the help of implicit casting, an integer value is copied as a pointer value. When you dereference pi again, you may get an IPR or IPW error. This can also happen when pointer arithmetic results in an invalid address, even when it is not on the </a:t>
            </a:r>
            <a:r>
              <a:rPr lang="en-US" dirty="0" err="1" smtClean="0">
                <a:ea typeface="ＭＳ Ｐゴシック" pitchFamily="1" charset="-128"/>
                <a:cs typeface="ＭＳ Ｐゴシック" pitchFamily="1" charset="-128"/>
              </a:rPr>
              <a:t>zero'th</a:t>
            </a:r>
            <a:r>
              <a:rPr lang="en-US" dirty="0" smtClean="0">
                <a:ea typeface="ＭＳ Ｐゴシック" pitchFamily="1" charset="-128"/>
                <a:cs typeface="ＭＳ Ｐゴシック" pitchFamily="1" charset="-128"/>
              </a:rPr>
              <a:t> page. </a:t>
            </a:r>
          </a:p>
        </p:txBody>
      </p:sp>
      <p:sp>
        <p:nvSpPr>
          <p:cNvPr id="4" name="Slide Number Placeholder 3"/>
          <p:cNvSpPr>
            <a:spLocks noGrp="1"/>
          </p:cNvSpPr>
          <p:nvPr>
            <p:ph type="sldNum" sz="quarter" idx="5"/>
          </p:nvPr>
        </p:nvSpPr>
        <p:spPr/>
        <p:txBody>
          <a:bodyPr/>
          <a:lstStyle/>
          <a:p>
            <a:pPr>
              <a:defRPr/>
            </a:pPr>
            <a:fld id="{62529CA8-3DCD-1F4A-B28E-F07BF49DC35C}" type="slidenum">
              <a:rPr lang="en-US" smtClean="0"/>
              <a:pPr>
                <a:defRPr/>
              </a:pPr>
              <a:t>41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 charset="-128"/>
                <a:cs typeface="ＭＳ Ｐゴシック" pitchFamily="1" charset="-128"/>
              </a:rPr>
              <a:t>Invalid Pointer Read or Write (IPR, IPW):</a:t>
            </a:r>
          </a:p>
          <a:p>
            <a:r>
              <a:rPr lang="en-US" dirty="0" err="1" smtClean="0">
                <a:ea typeface="ＭＳ Ｐゴシック" pitchFamily="1" charset="-128"/>
                <a:cs typeface="ＭＳ Ｐゴシック" pitchFamily="1" charset="-128"/>
              </a:rPr>
              <a:t>Valgrind</a:t>
            </a:r>
            <a:r>
              <a:rPr lang="en-US" dirty="0" smtClean="0">
                <a:ea typeface="ＭＳ Ｐゴシック" pitchFamily="1" charset="-128"/>
                <a:cs typeface="ＭＳ Ｐゴシック" pitchFamily="1" charset="-128"/>
              </a:rPr>
              <a:t> tracks all memory operations. When it detects a pointer to a memory location that has not been allocated to the program, it reports either an IPR or IPW error, depending on whether it was a read or write operation. The error can happen for multiple reasons. For example, you will get this type of error if you have an uninitialized pointer variable and the garbage value happens to be invalid. As another example, if you wanted to do *pi = </a:t>
            </a:r>
            <a:r>
              <a:rPr lang="en-US" dirty="0" err="1" smtClean="0">
                <a:ea typeface="ＭＳ Ｐゴシック" pitchFamily="1" charset="-128"/>
                <a:cs typeface="ＭＳ Ｐゴシック" pitchFamily="1" charset="-128"/>
              </a:rPr>
              <a:t>i</a:t>
            </a:r>
            <a:r>
              <a:rPr lang="en-US" dirty="0" smtClean="0">
                <a:ea typeface="ＭＳ Ｐゴシック" pitchFamily="1" charset="-128"/>
                <a:cs typeface="ＭＳ Ｐゴシック" pitchFamily="1" charset="-128"/>
              </a:rPr>
              <a:t>;, where pi is a pointer to an integer and </a:t>
            </a:r>
            <a:r>
              <a:rPr lang="en-US" dirty="0" err="1" smtClean="0">
                <a:ea typeface="ＭＳ Ｐゴシック" pitchFamily="1" charset="-128"/>
                <a:cs typeface="ＭＳ Ｐゴシック" pitchFamily="1" charset="-128"/>
              </a:rPr>
              <a:t>i</a:t>
            </a:r>
            <a:r>
              <a:rPr lang="en-US" dirty="0" smtClean="0">
                <a:ea typeface="ＭＳ Ｐゴシック" pitchFamily="1" charset="-128"/>
                <a:cs typeface="ＭＳ Ｐゴシック" pitchFamily="1" charset="-128"/>
              </a:rPr>
              <a:t> is an integer. But, by mistake, you didn't type the * and wrote just pi = </a:t>
            </a:r>
            <a:r>
              <a:rPr lang="en-US" dirty="0" err="1" smtClean="0">
                <a:ea typeface="ＭＳ Ｐゴシック" pitchFamily="1" charset="-128"/>
                <a:cs typeface="ＭＳ Ｐゴシック" pitchFamily="1" charset="-128"/>
              </a:rPr>
              <a:t>i</a:t>
            </a:r>
            <a:r>
              <a:rPr lang="en-US" dirty="0" smtClean="0">
                <a:ea typeface="ＭＳ Ｐゴシック" pitchFamily="1" charset="-128"/>
                <a:cs typeface="ＭＳ Ｐゴシック" pitchFamily="1" charset="-128"/>
              </a:rPr>
              <a:t>;. With the help of implicit casting, an integer value is copied as a pointer value. When you dereference pi again, you may get an IPR or IPW error. This can also happen when pointer arithmetic results in an invalid address, even when it is not on the </a:t>
            </a:r>
            <a:r>
              <a:rPr lang="en-US" dirty="0" err="1" smtClean="0">
                <a:ea typeface="ＭＳ Ｐゴシック" pitchFamily="1" charset="-128"/>
                <a:cs typeface="ＭＳ Ｐゴシック" pitchFamily="1" charset="-128"/>
              </a:rPr>
              <a:t>zero'th</a:t>
            </a:r>
            <a:r>
              <a:rPr lang="en-US" dirty="0" smtClean="0">
                <a:ea typeface="ＭＳ Ｐゴシック" pitchFamily="1" charset="-128"/>
                <a:cs typeface="ＭＳ Ｐゴシック" pitchFamily="1" charset="-128"/>
              </a:rPr>
              <a:t> page. </a:t>
            </a:r>
          </a:p>
        </p:txBody>
      </p:sp>
      <p:sp>
        <p:nvSpPr>
          <p:cNvPr id="4" name="Slide Number Placeholder 3"/>
          <p:cNvSpPr>
            <a:spLocks noGrp="1"/>
          </p:cNvSpPr>
          <p:nvPr>
            <p:ph type="sldNum" sz="quarter" idx="5"/>
          </p:nvPr>
        </p:nvSpPr>
        <p:spPr/>
        <p:txBody>
          <a:bodyPr/>
          <a:lstStyle/>
          <a:p>
            <a:pPr>
              <a:defRPr/>
            </a:pPr>
            <a:fld id="{F5ABE161-AA29-0043-B19D-91445763251E}" type="slidenum">
              <a:rPr lang="en-US" smtClean="0"/>
              <a:pPr>
                <a:defRPr/>
              </a:pPr>
              <a:t>42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lnSpc>
                <a:spcPct val="80000"/>
              </a:lnSpc>
            </a:pPr>
            <a:r>
              <a:rPr lang="en-US" sz="900" dirty="0" smtClean="0">
                <a:ea typeface="ＭＳ Ｐゴシック" pitchFamily="1" charset="-128"/>
                <a:cs typeface="ＭＳ Ｐゴシック" pitchFamily="1" charset="-128"/>
              </a:rPr>
              <a:t>First, in the method </a:t>
            </a:r>
            <a:r>
              <a:rPr lang="en-US" sz="900" dirty="0" err="1" smtClean="0">
                <a:ea typeface="ＭＳ Ｐゴシック" pitchFamily="1" charset="-128"/>
                <a:cs typeface="ＭＳ Ｐゴシック" pitchFamily="1" charset="-128"/>
              </a:rPr>
              <a:t>foo</a:t>
            </a:r>
            <a:r>
              <a:rPr lang="en-US" sz="900" dirty="0" smtClean="0">
                <a:ea typeface="ＭＳ Ｐゴシック" pitchFamily="1" charset="-128"/>
                <a:cs typeface="ＭＳ Ｐゴシック" pitchFamily="1" charset="-128"/>
              </a:rPr>
              <a:t>, the pointer pi is overwritten with a new memory allocation, and all pointers to the old memory block are lost. </a:t>
            </a:r>
          </a:p>
          <a:p>
            <a:pPr>
              <a:lnSpc>
                <a:spcPct val="80000"/>
              </a:lnSpc>
            </a:pPr>
            <a:endParaRPr lang="en-US" sz="900" dirty="0" smtClean="0">
              <a:ea typeface="ＭＳ Ｐゴシック" pitchFamily="1" charset="-128"/>
              <a:cs typeface="ＭＳ Ｐゴシック" pitchFamily="1" charset="-128"/>
            </a:endParaRPr>
          </a:p>
          <a:p>
            <a:pPr>
              <a:lnSpc>
                <a:spcPct val="80000"/>
              </a:lnSpc>
            </a:pPr>
            <a:r>
              <a:rPr lang="en-US" sz="900" dirty="0" smtClean="0">
                <a:ea typeface="ＭＳ Ｐゴシック" pitchFamily="1" charset="-128"/>
                <a:cs typeface="ＭＳ Ｐゴシック" pitchFamily="1" charset="-128"/>
              </a:rPr>
              <a:t>This results in leaking the memory block that was allocated in method main. </a:t>
            </a:r>
            <a:r>
              <a:rPr lang="en-US" sz="900" dirty="0" err="1" smtClean="0">
                <a:ea typeface="ＭＳ Ｐゴシック" pitchFamily="1" charset="-128"/>
                <a:cs typeface="ＭＳ Ｐゴシック" pitchFamily="1" charset="-128"/>
              </a:rPr>
              <a:t>Valgrind</a:t>
            </a:r>
            <a:r>
              <a:rPr lang="en-US" sz="900" dirty="0" smtClean="0">
                <a:ea typeface="ＭＳ Ｐゴシック" pitchFamily="1" charset="-128"/>
                <a:cs typeface="ＭＳ Ｐゴシック" pitchFamily="1" charset="-128"/>
              </a:rPr>
              <a:t> reports a memory leak (MLK) and specifies the line where the leaked memory was allocated. It eliminates the slow process of hunting down the memory block that is leaking, therefore shortens the debugging time. You can start debugging at the memory allocation site where the leak is reported, and then track what you are doing with that pointer and where you are overwriting it.</a:t>
            </a:r>
          </a:p>
          <a:p>
            <a:pPr>
              <a:lnSpc>
                <a:spcPct val="80000"/>
              </a:lnSpc>
            </a:pPr>
            <a:endParaRPr lang="en-US" sz="900" dirty="0" smtClean="0">
              <a:ea typeface="ＭＳ Ｐゴシック" pitchFamily="1" charset="-128"/>
              <a:cs typeface="ＭＳ Ｐゴシック" pitchFamily="1" charset="-128"/>
            </a:endParaRPr>
          </a:p>
          <a:p>
            <a:pPr>
              <a:lnSpc>
                <a:spcPct val="80000"/>
              </a:lnSpc>
            </a:pPr>
            <a:r>
              <a:rPr lang="en-US" sz="900" dirty="0" smtClean="0">
                <a:ea typeface="ＭＳ Ｐゴシック" pitchFamily="1" charset="-128"/>
                <a:cs typeface="ＭＳ Ｐゴシック" pitchFamily="1" charset="-128"/>
              </a:rPr>
              <a:t>Later, the method </a:t>
            </a:r>
            <a:r>
              <a:rPr lang="en-US" sz="900" dirty="0" err="1" smtClean="0">
                <a:ea typeface="ＭＳ Ｐゴシック" pitchFamily="1" charset="-128"/>
                <a:cs typeface="ＭＳ Ｐゴシック" pitchFamily="1" charset="-128"/>
              </a:rPr>
              <a:t>foo</a:t>
            </a:r>
            <a:r>
              <a:rPr lang="en-US" sz="900" dirty="0" smtClean="0">
                <a:ea typeface="ＭＳ Ｐゴシック" pitchFamily="1" charset="-128"/>
                <a:cs typeface="ＭＳ Ｐゴシック" pitchFamily="1" charset="-128"/>
              </a:rPr>
              <a:t> frees up the memory it has allocated, but the pointer pi still holds the address (it is not set to null). After returning from method </a:t>
            </a:r>
            <a:r>
              <a:rPr lang="en-US" sz="900" dirty="0" err="1" smtClean="0">
                <a:ea typeface="ＭＳ Ｐゴシック" pitchFamily="1" charset="-128"/>
                <a:cs typeface="ＭＳ Ｐゴシック" pitchFamily="1" charset="-128"/>
              </a:rPr>
              <a:t>foo</a:t>
            </a:r>
            <a:r>
              <a:rPr lang="en-US" sz="900" dirty="0" smtClean="0">
                <a:ea typeface="ＭＳ Ｐゴシック" pitchFamily="1" charset="-128"/>
                <a:cs typeface="ＭＳ Ｐゴシック" pitchFamily="1" charset="-128"/>
              </a:rPr>
              <a:t> to main, when you use the pointer pi, it refers to the memory that has already been freed, so pi becomes a dangling pointer. </a:t>
            </a:r>
            <a:r>
              <a:rPr lang="en-US" sz="900" dirty="0" err="1" smtClean="0">
                <a:ea typeface="ＭＳ Ｐゴシック" pitchFamily="1" charset="-128"/>
                <a:cs typeface="ＭＳ Ｐゴシック" pitchFamily="1" charset="-128"/>
              </a:rPr>
              <a:t>Valgrind</a:t>
            </a:r>
            <a:r>
              <a:rPr lang="en-US" sz="900" dirty="0" smtClean="0">
                <a:ea typeface="ＭＳ Ｐゴシック" pitchFamily="1" charset="-128"/>
                <a:cs typeface="ＭＳ Ｐゴシック" pitchFamily="1" charset="-128"/>
              </a:rPr>
              <a:t> promptly reports a FMW error at that location.</a:t>
            </a:r>
          </a:p>
          <a:p>
            <a:pPr>
              <a:lnSpc>
                <a:spcPct val="80000"/>
              </a:lnSpc>
            </a:pPr>
            <a:endParaRPr lang="en-US" sz="900" dirty="0" smtClean="0">
              <a:ea typeface="ＭＳ Ｐゴシック" pitchFamily="1" charset="-128"/>
              <a:cs typeface="ＭＳ Ｐゴシック" pitchFamily="1" charset="-128"/>
            </a:endParaRPr>
          </a:p>
          <a:p>
            <a:pPr>
              <a:lnSpc>
                <a:spcPct val="80000"/>
              </a:lnSpc>
            </a:pPr>
            <a:endParaRPr lang="en-US" sz="900" dirty="0" smtClean="0">
              <a:ea typeface="ＭＳ Ｐゴシック" pitchFamily="1" charset="-128"/>
              <a:cs typeface="ＭＳ Ｐゴシック" pitchFamily="1" charset="-128"/>
            </a:endParaRPr>
          </a:p>
          <a:p>
            <a:pPr>
              <a:lnSpc>
                <a:spcPct val="80000"/>
              </a:lnSpc>
            </a:pPr>
            <a:endParaRPr lang="en-US" sz="900" dirty="0" smtClean="0">
              <a:ea typeface="ＭＳ Ｐゴシック" pitchFamily="1" charset="-128"/>
              <a:cs typeface="ＭＳ Ｐゴシック" pitchFamily="1" charset="-128"/>
            </a:endParaRPr>
          </a:p>
          <a:p>
            <a:pPr>
              <a:lnSpc>
                <a:spcPct val="80000"/>
              </a:lnSpc>
            </a:pPr>
            <a:r>
              <a:rPr lang="en-US" sz="900" dirty="0" smtClean="0">
                <a:ea typeface="ＭＳ Ｐゴシック" pitchFamily="1" charset="-128"/>
                <a:cs typeface="ＭＳ Ｐゴシック" pitchFamily="1" charset="-128"/>
              </a:rPr>
              <a:t>Using faulty heap memory management</a:t>
            </a:r>
          </a:p>
          <a:p>
            <a:pPr>
              <a:lnSpc>
                <a:spcPct val="80000"/>
              </a:lnSpc>
            </a:pPr>
            <a:r>
              <a:rPr lang="en-US" sz="900" dirty="0" smtClean="0">
                <a:ea typeface="ＭＳ Ｐゴシック" pitchFamily="1" charset="-128"/>
                <a:cs typeface="ＭＳ Ｐゴシック" pitchFamily="1" charset="-128"/>
              </a:rPr>
              <a:t>Explicit memory management in C and C++ programming puts the onus of managing memory on the programmers. Therefore, you must be vigilant while allocating and freeing heap memory. These are the common memory management mistakes:</a:t>
            </a:r>
          </a:p>
          <a:p>
            <a:pPr>
              <a:lnSpc>
                <a:spcPct val="80000"/>
              </a:lnSpc>
            </a:pPr>
            <a:r>
              <a:rPr lang="en-US" sz="900" dirty="0" smtClean="0">
                <a:ea typeface="ＭＳ Ｐゴシック" pitchFamily="1" charset="-128"/>
                <a:cs typeface="ＭＳ Ｐゴシック" pitchFamily="1" charset="-128"/>
              </a:rPr>
              <a:t>Memory leaks and potential memory leaks (MLK, PLK, MPK)</a:t>
            </a:r>
          </a:p>
          <a:p>
            <a:pPr>
              <a:lnSpc>
                <a:spcPct val="80000"/>
              </a:lnSpc>
            </a:pPr>
            <a:r>
              <a:rPr lang="en-US" sz="900" dirty="0" smtClean="0">
                <a:ea typeface="ＭＳ Ｐゴシック" pitchFamily="1" charset="-128"/>
                <a:cs typeface="ＭＳ Ｐゴシック" pitchFamily="1" charset="-128"/>
              </a:rPr>
              <a:t>Freeing invalid memory (FIM)</a:t>
            </a:r>
          </a:p>
          <a:p>
            <a:pPr>
              <a:lnSpc>
                <a:spcPct val="80000"/>
              </a:lnSpc>
            </a:pPr>
            <a:r>
              <a:rPr lang="en-US" sz="900" dirty="0" smtClean="0">
                <a:ea typeface="ＭＳ Ｐゴシック" pitchFamily="1" charset="-128"/>
                <a:cs typeface="ＭＳ Ｐゴシック" pitchFamily="1" charset="-128"/>
              </a:rPr>
              <a:t>Freeing mismatched memory (FMM)</a:t>
            </a:r>
          </a:p>
          <a:p>
            <a:pPr>
              <a:lnSpc>
                <a:spcPct val="80000"/>
              </a:lnSpc>
            </a:pPr>
            <a:r>
              <a:rPr lang="en-US" sz="900" dirty="0" smtClean="0">
                <a:ea typeface="ＭＳ Ｐゴシック" pitchFamily="1" charset="-128"/>
                <a:cs typeface="ＭＳ Ｐゴシック" pitchFamily="1" charset="-128"/>
              </a:rPr>
              <a:t>Freeing non-heap memory (FNH)</a:t>
            </a:r>
          </a:p>
          <a:p>
            <a:pPr>
              <a:lnSpc>
                <a:spcPct val="80000"/>
              </a:lnSpc>
            </a:pPr>
            <a:r>
              <a:rPr lang="en-US" sz="900" dirty="0" smtClean="0">
                <a:ea typeface="ＭＳ Ｐゴシック" pitchFamily="1" charset="-128"/>
                <a:cs typeface="ＭＳ Ｐゴシック" pitchFamily="1" charset="-128"/>
              </a:rPr>
              <a:t>Freeing unallocated memory (FUM)</a:t>
            </a:r>
          </a:p>
          <a:p>
            <a:pPr>
              <a:lnSpc>
                <a:spcPct val="80000"/>
              </a:lnSpc>
            </a:pPr>
            <a:r>
              <a:rPr lang="en-US" sz="900" dirty="0" smtClean="0">
                <a:ea typeface="ＭＳ Ｐゴシック" pitchFamily="1" charset="-128"/>
                <a:cs typeface="ＭＳ Ｐゴシック" pitchFamily="1" charset="-128"/>
              </a:rPr>
              <a:t>Memory leaks and potential memory leaks:</a:t>
            </a:r>
          </a:p>
          <a:p>
            <a:pPr>
              <a:lnSpc>
                <a:spcPct val="80000"/>
              </a:lnSpc>
            </a:pPr>
            <a:r>
              <a:rPr lang="en-US" sz="900" dirty="0" smtClean="0">
                <a:ea typeface="ＭＳ Ｐゴシック" pitchFamily="1" charset="-128"/>
                <a:cs typeface="ＭＳ Ｐゴシック" pitchFamily="1" charset="-128"/>
              </a:rPr>
              <a:t>When all pointers to a heap memory block are lost, that is commonly called a memory leak. With no valid pointer to that memory, there is no way you can use or release that memory. You lose a pointer to a memory when you overwrite it with another address, or when a pointer variable goes out of the scope, or when you free a structure or an array that has pointers stored in it. </a:t>
            </a:r>
            <a:r>
              <a:rPr lang="en-US" sz="900" dirty="0" err="1" smtClean="0">
                <a:ea typeface="ＭＳ Ｐゴシック" pitchFamily="1" charset="-128"/>
                <a:cs typeface="ＭＳ Ｐゴシック" pitchFamily="1" charset="-128"/>
              </a:rPr>
              <a:t>Valgrind</a:t>
            </a:r>
            <a:r>
              <a:rPr lang="en-US" sz="900" dirty="0" smtClean="0">
                <a:ea typeface="ＭＳ Ｐゴシック" pitchFamily="1" charset="-128"/>
                <a:cs typeface="ＭＳ Ｐゴシック" pitchFamily="1" charset="-128"/>
              </a:rPr>
              <a:t> scans all of the memory and reports all memory blocks without any pointers pointing to them as memory leaks (MLK). In addition, it reports all blocks as potential leaks, or PLK (called MPK on Windows platforms) when there are no pointers to the beginning of the block but there are pointers to the middle of the block.</a:t>
            </a:r>
          </a:p>
          <a:p>
            <a:pPr>
              <a:lnSpc>
                <a:spcPct val="80000"/>
              </a:lnSpc>
            </a:pPr>
            <a:r>
              <a:rPr lang="en-US" sz="900" dirty="0" err="1" smtClean="0">
                <a:ea typeface="ＭＳ Ｐゴシック" pitchFamily="1" charset="-128"/>
                <a:cs typeface="ＭＳ Ｐゴシック" pitchFamily="1" charset="-128"/>
              </a:rPr>
              <a:t>Linsting</a:t>
            </a:r>
            <a:r>
              <a:rPr lang="en-US" sz="900" dirty="0" smtClean="0">
                <a:ea typeface="ＭＳ Ｐゴシック" pitchFamily="1" charset="-128"/>
                <a:cs typeface="ＭＳ Ｐゴシック" pitchFamily="1" charset="-128"/>
              </a:rPr>
              <a:t> 9 shows a simple example of a memory leak and a heap dangling pointer. In this example, interestingly, methods </a:t>
            </a:r>
            <a:r>
              <a:rPr lang="en-US" sz="900" dirty="0" err="1" smtClean="0">
                <a:ea typeface="ＭＳ Ｐゴシック" pitchFamily="1" charset="-128"/>
                <a:cs typeface="ＭＳ Ｐゴシック" pitchFamily="1" charset="-128"/>
              </a:rPr>
              <a:t>foo</a:t>
            </a:r>
            <a:r>
              <a:rPr lang="en-US" sz="900" dirty="0" smtClean="0">
                <a:ea typeface="ＭＳ Ｐゴシック" pitchFamily="1" charset="-128"/>
                <a:cs typeface="ＭＳ Ｐゴシック" pitchFamily="1" charset="-128"/>
              </a:rPr>
              <a:t> and main independently seem to be error-free, but together they manifest both errors. This example demonstrates that interactions between methods may expose multiple flaws that you may not find simply by inspecting individual functions. Real-world applications are very complex, thus tedious and time-consuming for you to inspect and to analyze the control flow and its consequences. Using </a:t>
            </a:r>
            <a:r>
              <a:rPr lang="en-US" sz="900" dirty="0" err="1" smtClean="0">
                <a:ea typeface="ＭＳ Ｐゴシック" pitchFamily="1" charset="-128"/>
                <a:cs typeface="ＭＳ Ｐゴシック" pitchFamily="1" charset="-128"/>
              </a:rPr>
              <a:t>Valgrind</a:t>
            </a:r>
            <a:r>
              <a:rPr lang="en-US" sz="900" dirty="0" smtClean="0">
                <a:ea typeface="ＭＳ Ｐゴシック" pitchFamily="1" charset="-128"/>
                <a:cs typeface="ＭＳ Ｐゴシック" pitchFamily="1" charset="-128"/>
              </a:rPr>
              <a:t> gives you vital help in detecting errors in such situations.</a:t>
            </a:r>
          </a:p>
        </p:txBody>
      </p:sp>
      <p:sp>
        <p:nvSpPr>
          <p:cNvPr id="4" name="Slide Number Placeholder 3"/>
          <p:cNvSpPr>
            <a:spLocks noGrp="1"/>
          </p:cNvSpPr>
          <p:nvPr>
            <p:ph type="sldNum" sz="quarter" idx="5"/>
          </p:nvPr>
        </p:nvSpPr>
        <p:spPr/>
        <p:txBody>
          <a:bodyPr/>
          <a:lstStyle/>
          <a:p>
            <a:pPr>
              <a:defRPr/>
            </a:pPr>
            <a:fld id="{6E333090-56D7-BB4B-B598-7E66E2ACB72A}" type="slidenum">
              <a:rPr lang="en-US" smtClean="0"/>
              <a:pPr>
                <a:defRPr/>
              </a:pPr>
              <a:t>48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en-US" sz="900" dirty="0" smtClean="0">
                <a:ea typeface="ＭＳ Ｐゴシック" pitchFamily="1" charset="-128"/>
                <a:cs typeface="ＭＳ Ｐゴシック" pitchFamily="1" charset="-128"/>
              </a:rPr>
              <a:t>Using faulty heap memory management</a:t>
            </a:r>
          </a:p>
          <a:p>
            <a:pPr>
              <a:lnSpc>
                <a:spcPct val="80000"/>
              </a:lnSpc>
            </a:pPr>
            <a:r>
              <a:rPr lang="en-US" sz="900" dirty="0" smtClean="0">
                <a:ea typeface="ＭＳ Ｐゴシック" pitchFamily="1" charset="-128"/>
                <a:cs typeface="ＭＳ Ｐゴシック" pitchFamily="1" charset="-128"/>
              </a:rPr>
              <a:t>Explicit memory management in C and C++ programming puts the onus of managing memory on the programmers. Therefore, you must be vigilant while allocating and freeing heap memory. These are the common memory management mistakes:</a:t>
            </a:r>
          </a:p>
          <a:p>
            <a:pPr>
              <a:lnSpc>
                <a:spcPct val="80000"/>
              </a:lnSpc>
            </a:pPr>
            <a:r>
              <a:rPr lang="en-US" sz="900" dirty="0" smtClean="0">
                <a:ea typeface="ＭＳ Ｐゴシック" pitchFamily="1" charset="-128"/>
                <a:cs typeface="ＭＳ Ｐゴシック" pitchFamily="1" charset="-128"/>
              </a:rPr>
              <a:t>Memory leaks and potential memory leaks (MLK, PLK, MPK)</a:t>
            </a:r>
          </a:p>
          <a:p>
            <a:pPr>
              <a:lnSpc>
                <a:spcPct val="80000"/>
              </a:lnSpc>
            </a:pPr>
            <a:r>
              <a:rPr lang="en-US" sz="900" dirty="0" smtClean="0">
                <a:ea typeface="ＭＳ Ｐゴシック" pitchFamily="1" charset="-128"/>
                <a:cs typeface="ＭＳ Ｐゴシック" pitchFamily="1" charset="-128"/>
              </a:rPr>
              <a:t>Freeing invalid memory (FIM)</a:t>
            </a:r>
          </a:p>
          <a:p>
            <a:pPr>
              <a:lnSpc>
                <a:spcPct val="80000"/>
              </a:lnSpc>
            </a:pPr>
            <a:r>
              <a:rPr lang="en-US" sz="900" dirty="0" smtClean="0">
                <a:ea typeface="ＭＳ Ｐゴシック" pitchFamily="1" charset="-128"/>
                <a:cs typeface="ＭＳ Ｐゴシック" pitchFamily="1" charset="-128"/>
              </a:rPr>
              <a:t>Freeing mismatched memory (FMM)</a:t>
            </a:r>
          </a:p>
          <a:p>
            <a:pPr>
              <a:lnSpc>
                <a:spcPct val="80000"/>
              </a:lnSpc>
            </a:pPr>
            <a:r>
              <a:rPr lang="en-US" sz="900" dirty="0" smtClean="0">
                <a:ea typeface="ＭＳ Ｐゴシック" pitchFamily="1" charset="-128"/>
                <a:cs typeface="ＭＳ Ｐゴシック" pitchFamily="1" charset="-128"/>
              </a:rPr>
              <a:t>Freeing non-heap memory (FNH)</a:t>
            </a:r>
          </a:p>
          <a:p>
            <a:pPr>
              <a:lnSpc>
                <a:spcPct val="80000"/>
              </a:lnSpc>
            </a:pPr>
            <a:r>
              <a:rPr lang="en-US" sz="900" dirty="0" smtClean="0">
                <a:ea typeface="ＭＳ Ｐゴシック" pitchFamily="1" charset="-128"/>
                <a:cs typeface="ＭＳ Ｐゴシック" pitchFamily="1" charset="-128"/>
              </a:rPr>
              <a:t>Freeing unallocated memory (FUM)</a:t>
            </a:r>
          </a:p>
          <a:p>
            <a:pPr>
              <a:lnSpc>
                <a:spcPct val="80000"/>
              </a:lnSpc>
            </a:pPr>
            <a:r>
              <a:rPr lang="en-US" sz="900" dirty="0" smtClean="0">
                <a:ea typeface="ＭＳ Ｐゴシック" pitchFamily="1" charset="-128"/>
                <a:cs typeface="ＭＳ Ｐゴシック" pitchFamily="1" charset="-128"/>
              </a:rPr>
              <a:t>Memory leaks and potential memory leaks:</a:t>
            </a:r>
          </a:p>
          <a:p>
            <a:pPr>
              <a:lnSpc>
                <a:spcPct val="80000"/>
              </a:lnSpc>
            </a:pPr>
            <a:r>
              <a:rPr lang="en-US" sz="900" dirty="0" smtClean="0">
                <a:ea typeface="ＭＳ Ｐゴシック" pitchFamily="1" charset="-128"/>
                <a:cs typeface="ＭＳ Ｐゴシック" pitchFamily="1" charset="-128"/>
              </a:rPr>
              <a:t>When all pointers to a heap memory block are lost, that is commonly called a memory leak. With no valid pointer to that memory, there is no way you can use or release that memory. You lose a pointer to a memory when you overwrite it with another address, or when a pointer variable goes out of the scope, or when you free a structure or an array that has pointers stored in it. </a:t>
            </a:r>
            <a:r>
              <a:rPr lang="en-US" sz="900" dirty="0" err="1" smtClean="0">
                <a:ea typeface="ＭＳ Ｐゴシック" pitchFamily="1" charset="-128"/>
                <a:cs typeface="ＭＳ Ｐゴシック" pitchFamily="1" charset="-128"/>
              </a:rPr>
              <a:t>Valgrind</a:t>
            </a:r>
            <a:r>
              <a:rPr lang="en-US" sz="900" dirty="0" smtClean="0">
                <a:ea typeface="ＭＳ Ｐゴシック" pitchFamily="1" charset="-128"/>
                <a:cs typeface="ＭＳ Ｐゴシック" pitchFamily="1" charset="-128"/>
              </a:rPr>
              <a:t> scans all of the memory and reports all memory blocks without any pointers pointing to them as memory leaks (MLK). In addition, it reports all blocks as potential leaks, or PLK (called MPK on Windows platforms) when there are no pointers to the beginning of the block but there are pointers to the middle of the block.</a:t>
            </a:r>
          </a:p>
          <a:p>
            <a:pPr>
              <a:lnSpc>
                <a:spcPct val="80000"/>
              </a:lnSpc>
            </a:pPr>
            <a:r>
              <a:rPr lang="en-US" sz="900" dirty="0" err="1" smtClean="0">
                <a:ea typeface="ＭＳ Ｐゴシック" pitchFamily="1" charset="-128"/>
                <a:cs typeface="ＭＳ Ｐゴシック" pitchFamily="1" charset="-128"/>
              </a:rPr>
              <a:t>Linsting</a:t>
            </a:r>
            <a:r>
              <a:rPr lang="en-US" sz="900" dirty="0" smtClean="0">
                <a:ea typeface="ＭＳ Ｐゴシック" pitchFamily="1" charset="-128"/>
                <a:cs typeface="ＭＳ Ｐゴシック" pitchFamily="1" charset="-128"/>
              </a:rPr>
              <a:t> 9 shows a simple example of a memory leak and a heap dangling pointer. In this example, interestingly, methods </a:t>
            </a:r>
            <a:r>
              <a:rPr lang="en-US" sz="900" dirty="0" err="1" smtClean="0">
                <a:ea typeface="ＭＳ Ｐゴシック" pitchFamily="1" charset="-128"/>
                <a:cs typeface="ＭＳ Ｐゴシック" pitchFamily="1" charset="-128"/>
              </a:rPr>
              <a:t>foo</a:t>
            </a:r>
            <a:r>
              <a:rPr lang="en-US" sz="900" dirty="0" smtClean="0">
                <a:ea typeface="ＭＳ Ｐゴシック" pitchFamily="1" charset="-128"/>
                <a:cs typeface="ＭＳ Ｐゴシック" pitchFamily="1" charset="-128"/>
              </a:rPr>
              <a:t> and main independently seem to be error-free, but together they manifest both errors. This example demonstrates that interactions between methods may expose multiple flaws that you may not find simply by inspecting individual functions. Real-world applications are very complex, thus tedious and time-consuming for you to inspect and to analyze the control flow and its consequences. Using </a:t>
            </a:r>
            <a:r>
              <a:rPr lang="en-US" sz="900" dirty="0" err="1" smtClean="0">
                <a:ea typeface="ＭＳ Ｐゴシック" pitchFamily="1" charset="-128"/>
                <a:cs typeface="ＭＳ Ｐゴシック" pitchFamily="1" charset="-128"/>
              </a:rPr>
              <a:t>Valgrind</a:t>
            </a:r>
            <a:r>
              <a:rPr lang="en-US" sz="900" dirty="0" smtClean="0">
                <a:ea typeface="ＭＳ Ｐゴシック" pitchFamily="1" charset="-128"/>
                <a:cs typeface="ＭＳ Ｐゴシック" pitchFamily="1" charset="-128"/>
              </a:rPr>
              <a:t> gives you vital help in detecting errors in such situations.</a:t>
            </a:r>
          </a:p>
          <a:p>
            <a:pPr>
              <a:lnSpc>
                <a:spcPct val="80000"/>
              </a:lnSpc>
            </a:pPr>
            <a:r>
              <a:rPr lang="en-US" sz="900" dirty="0" smtClean="0">
                <a:ea typeface="ＭＳ Ｐゴシック" pitchFamily="1" charset="-128"/>
                <a:cs typeface="ＭＳ Ｐゴシック" pitchFamily="1" charset="-128"/>
              </a:rPr>
              <a:t>First, in the method </a:t>
            </a:r>
            <a:r>
              <a:rPr lang="en-US" sz="900" dirty="0" err="1" smtClean="0">
                <a:ea typeface="ＭＳ Ｐゴシック" pitchFamily="1" charset="-128"/>
                <a:cs typeface="ＭＳ Ｐゴシック" pitchFamily="1" charset="-128"/>
              </a:rPr>
              <a:t>foo</a:t>
            </a:r>
            <a:r>
              <a:rPr lang="en-US" sz="900" dirty="0" smtClean="0">
                <a:ea typeface="ＭＳ Ｐゴシック" pitchFamily="1" charset="-128"/>
                <a:cs typeface="ＭＳ Ｐゴシック" pitchFamily="1" charset="-128"/>
              </a:rPr>
              <a:t>, the pointer pi is overwritten with a new memory allocation, and all pointers to the old memory block are lost. This results in leaking the memory block that was allocated in method main. </a:t>
            </a:r>
            <a:r>
              <a:rPr lang="en-US" sz="900" dirty="0" err="1" smtClean="0">
                <a:ea typeface="ＭＳ Ｐゴシック" pitchFamily="1" charset="-128"/>
                <a:cs typeface="ＭＳ Ｐゴシック" pitchFamily="1" charset="-128"/>
              </a:rPr>
              <a:t>Valgrind</a:t>
            </a:r>
            <a:r>
              <a:rPr lang="en-US" sz="900" dirty="0" smtClean="0">
                <a:ea typeface="ＭＳ Ｐゴシック" pitchFamily="1" charset="-128"/>
                <a:cs typeface="ＭＳ Ｐゴシック" pitchFamily="1" charset="-128"/>
              </a:rPr>
              <a:t> reports a memory leak (MLK) and specifies the line where the leaked memory was allocated. It eliminates the slow process of hunting down the memory block that is leaking, therefore shortens the debugging time. You can start debugging at the memory allocation site where the leak is reported, and then track what you are doing with that pointer and where you are overwriting it.</a:t>
            </a:r>
          </a:p>
          <a:p>
            <a:pPr>
              <a:lnSpc>
                <a:spcPct val="80000"/>
              </a:lnSpc>
            </a:pPr>
            <a:r>
              <a:rPr lang="en-US" sz="900" dirty="0" smtClean="0">
                <a:ea typeface="ＭＳ Ｐゴシック" pitchFamily="1" charset="-128"/>
                <a:cs typeface="ＭＳ Ｐゴシック" pitchFamily="1" charset="-128"/>
              </a:rPr>
              <a:t>Later, the method </a:t>
            </a:r>
            <a:r>
              <a:rPr lang="en-US" sz="900" dirty="0" err="1" smtClean="0">
                <a:ea typeface="ＭＳ Ｐゴシック" pitchFamily="1" charset="-128"/>
                <a:cs typeface="ＭＳ Ｐゴシック" pitchFamily="1" charset="-128"/>
              </a:rPr>
              <a:t>foo</a:t>
            </a:r>
            <a:r>
              <a:rPr lang="en-US" sz="900" dirty="0" smtClean="0">
                <a:ea typeface="ＭＳ Ｐゴシック" pitchFamily="1" charset="-128"/>
                <a:cs typeface="ＭＳ Ｐゴシック" pitchFamily="1" charset="-128"/>
              </a:rPr>
              <a:t> frees up the memory it has allocated, but the pointer pi still holds the address (it is not set to null). After returning from method </a:t>
            </a:r>
            <a:r>
              <a:rPr lang="en-US" sz="900" dirty="0" err="1" smtClean="0">
                <a:ea typeface="ＭＳ Ｐゴシック" pitchFamily="1" charset="-128"/>
                <a:cs typeface="ＭＳ Ｐゴシック" pitchFamily="1" charset="-128"/>
              </a:rPr>
              <a:t>foo</a:t>
            </a:r>
            <a:r>
              <a:rPr lang="en-US" sz="900" dirty="0" smtClean="0">
                <a:ea typeface="ＭＳ Ｐゴシック" pitchFamily="1" charset="-128"/>
                <a:cs typeface="ＭＳ Ｐゴシック" pitchFamily="1" charset="-128"/>
              </a:rPr>
              <a:t> to main, when you use the pointer pi, it refers to the memory that has already been freed, so pi becomes a dangling pointer. </a:t>
            </a:r>
            <a:r>
              <a:rPr lang="en-US" sz="900" dirty="0" err="1" smtClean="0">
                <a:ea typeface="ＭＳ Ｐゴシック" pitchFamily="1" charset="-128"/>
                <a:cs typeface="ＭＳ Ｐゴシック" pitchFamily="1" charset="-128"/>
              </a:rPr>
              <a:t>Valgrind</a:t>
            </a:r>
            <a:r>
              <a:rPr lang="en-US" sz="900" dirty="0" smtClean="0">
                <a:ea typeface="ＭＳ Ｐゴシック" pitchFamily="1" charset="-128"/>
                <a:cs typeface="ＭＳ Ｐゴシック" pitchFamily="1" charset="-128"/>
              </a:rPr>
              <a:t> promptly reports a FMW error at that location.</a:t>
            </a:r>
          </a:p>
        </p:txBody>
      </p:sp>
      <p:sp>
        <p:nvSpPr>
          <p:cNvPr id="4" name="Slide Number Placeholder 3"/>
          <p:cNvSpPr>
            <a:spLocks noGrp="1"/>
          </p:cNvSpPr>
          <p:nvPr>
            <p:ph type="sldNum" sz="quarter" idx="5"/>
          </p:nvPr>
        </p:nvSpPr>
        <p:spPr/>
        <p:txBody>
          <a:bodyPr/>
          <a:lstStyle/>
          <a:p>
            <a:pPr>
              <a:defRPr/>
            </a:pPr>
            <a:fld id="{85770C59-E9DD-7C46-AD51-9D1C3FA79878}" type="slidenum">
              <a:rPr lang="en-US" smtClean="0"/>
              <a:pPr>
                <a:defRPr/>
              </a:pPr>
              <a:t>49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 charset="-128"/>
                <a:cs typeface="ＭＳ Ｐゴシック" pitchFamily="1" charset="-128"/>
              </a:rPr>
              <a:t>Listing 10 shows an example of a potential memory leak. After incrementing pointer </a:t>
            </a:r>
            <a:r>
              <a:rPr lang="en-US" dirty="0" err="1" smtClean="0">
                <a:ea typeface="ＭＳ Ｐゴシック" pitchFamily="1" charset="-128"/>
                <a:cs typeface="ＭＳ Ｐゴシック" pitchFamily="1" charset="-128"/>
              </a:rPr>
              <a:t>plk</a:t>
            </a:r>
            <a:r>
              <a:rPr lang="en-US" dirty="0" smtClean="0">
                <a:ea typeface="ＭＳ Ｐゴシック" pitchFamily="1" charset="-128"/>
                <a:cs typeface="ＭＳ Ｐゴシック" pitchFamily="1" charset="-128"/>
              </a:rPr>
              <a:t>, it points to the middle of the memory block, but there is no pointer pointing to the beginning of that memory block. Therefore, a potential memory leak is reported at the memory allocation site for that block.</a:t>
            </a:r>
          </a:p>
        </p:txBody>
      </p:sp>
      <p:sp>
        <p:nvSpPr>
          <p:cNvPr id="4" name="Slide Number Placeholder 3"/>
          <p:cNvSpPr>
            <a:spLocks noGrp="1"/>
          </p:cNvSpPr>
          <p:nvPr>
            <p:ph type="sldNum" sz="quarter" idx="5"/>
          </p:nvPr>
        </p:nvSpPr>
        <p:spPr/>
        <p:txBody>
          <a:bodyPr/>
          <a:lstStyle/>
          <a:p>
            <a:pPr>
              <a:defRPr/>
            </a:pPr>
            <a:fld id="{EB584C8B-F19C-D44C-858E-017E03EC08C1}" type="slidenum">
              <a:rPr lang="en-US" smtClean="0"/>
              <a:pPr>
                <a:defRPr/>
              </a:pPr>
              <a:t>50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 charset="-128"/>
                <a:cs typeface="ＭＳ Ｐゴシック" pitchFamily="1" charset="-128"/>
              </a:rPr>
              <a:t>Listing 10 shows an example of a potential memory leak. After incrementing pointer plk, it points to the middle of the memory block, but there is no pointer pointing to the beginning of that memory block. Therefore, a potential memory leak is reported at the memory allocation site for that block.</a:t>
            </a:r>
          </a:p>
        </p:txBody>
      </p:sp>
      <p:sp>
        <p:nvSpPr>
          <p:cNvPr id="4" name="Slide Number Placeholder 3"/>
          <p:cNvSpPr>
            <a:spLocks noGrp="1"/>
          </p:cNvSpPr>
          <p:nvPr>
            <p:ph type="sldNum" sz="quarter" idx="5"/>
          </p:nvPr>
        </p:nvSpPr>
        <p:spPr/>
        <p:txBody>
          <a:bodyPr/>
          <a:lstStyle/>
          <a:p>
            <a:pPr>
              <a:defRPr/>
            </a:pPr>
            <a:fld id="{8796B05E-B6DB-8B4D-816C-67F67BE170E2}" type="slidenum">
              <a:rPr lang="en-US" smtClean="0"/>
              <a:pPr>
                <a:defRPr/>
              </a:pPr>
              <a:t>51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en-US" sz="1100" dirty="0" smtClean="0">
                <a:ea typeface="ＭＳ Ｐゴシック" pitchFamily="1" charset="-128"/>
                <a:cs typeface="ＭＳ Ｐゴシック" pitchFamily="1" charset="-128"/>
              </a:rPr>
              <a:t>Freeing invalid memory:</a:t>
            </a:r>
          </a:p>
          <a:p>
            <a:pPr>
              <a:lnSpc>
                <a:spcPct val="80000"/>
              </a:lnSpc>
            </a:pPr>
            <a:r>
              <a:rPr lang="en-US" sz="1100" dirty="0" smtClean="0">
                <a:ea typeface="ＭＳ Ｐゴシック" pitchFamily="1" charset="-128"/>
                <a:cs typeface="ＭＳ Ｐゴシック" pitchFamily="1" charset="-128"/>
              </a:rPr>
              <a:t>This error occurs whenever you attempt to free memory that you are not allowed to free. This may happen for various reasons: allocating and freeing memory through inconsistent mechanisms, freeing a non-heap memory (say, freeing a pointer that points to stack memory), or freeing memory that you haven't allocated. When using </a:t>
            </a:r>
            <a:r>
              <a:rPr lang="en-US" sz="1100" dirty="0" err="1" smtClean="0">
                <a:ea typeface="ＭＳ Ｐゴシック" pitchFamily="1" charset="-128"/>
                <a:cs typeface="ＭＳ Ｐゴシック" pitchFamily="1" charset="-128"/>
              </a:rPr>
              <a:t>Valgrind</a:t>
            </a:r>
            <a:r>
              <a:rPr lang="en-US" sz="1100" dirty="0" smtClean="0">
                <a:ea typeface="ＭＳ Ｐゴシック" pitchFamily="1" charset="-128"/>
                <a:cs typeface="ＭＳ Ｐゴシック" pitchFamily="1" charset="-128"/>
              </a:rPr>
              <a:t> for the Windows platform, all such errors are reported as freeing invalid memory (FIM). On the UNIX® system, </a:t>
            </a:r>
            <a:r>
              <a:rPr lang="en-US" sz="1100" dirty="0" err="1" smtClean="0">
                <a:ea typeface="ＭＳ Ｐゴシック" pitchFamily="1" charset="-128"/>
                <a:cs typeface="ＭＳ Ｐゴシック" pitchFamily="1" charset="-128"/>
              </a:rPr>
              <a:t>Valgrind</a:t>
            </a:r>
            <a:r>
              <a:rPr lang="en-US" sz="1100" dirty="0" smtClean="0">
                <a:ea typeface="ＭＳ Ｐゴシック" pitchFamily="1" charset="-128"/>
                <a:cs typeface="ＭＳ Ｐゴシック" pitchFamily="1" charset="-128"/>
              </a:rPr>
              <a:t> further classifies these errors by reporting freeing mismatched memory (FMM), freeing non-heap memory (FNH), and freeing unallocated memory (FUM) to indicate the exact reason for the error.</a:t>
            </a:r>
          </a:p>
          <a:p>
            <a:pPr>
              <a:lnSpc>
                <a:spcPct val="80000"/>
              </a:lnSpc>
            </a:pPr>
            <a:r>
              <a:rPr lang="en-US" sz="1100" dirty="0" smtClean="0">
                <a:ea typeface="ＭＳ Ｐゴシック" pitchFamily="1" charset="-128"/>
                <a:cs typeface="ＭＳ Ｐゴシック" pitchFamily="1" charset="-128"/>
              </a:rPr>
              <a:t>Freeing mismatched memory (FMM) is reported when a memory location is de-allocated by using a function from a different family than the one used for allocation. For example, you use new operator to allocate memory, but use method free to de-allocate it. </a:t>
            </a:r>
            <a:r>
              <a:rPr lang="en-US" sz="1100" dirty="0" err="1" smtClean="0">
                <a:ea typeface="ＭＳ Ｐゴシック" pitchFamily="1" charset="-128"/>
                <a:cs typeface="ＭＳ Ｐゴシック" pitchFamily="1" charset="-128"/>
              </a:rPr>
              <a:t>Valgrind</a:t>
            </a:r>
            <a:r>
              <a:rPr lang="en-US" sz="1100" dirty="0" smtClean="0">
                <a:ea typeface="ＭＳ Ｐゴシック" pitchFamily="1" charset="-128"/>
                <a:cs typeface="ＭＳ Ｐゴシック" pitchFamily="1" charset="-128"/>
              </a:rPr>
              <a:t> checks for the following families, or matching pairs:</a:t>
            </a:r>
          </a:p>
          <a:p>
            <a:pPr>
              <a:lnSpc>
                <a:spcPct val="80000"/>
              </a:lnSpc>
            </a:pPr>
            <a:r>
              <a:rPr lang="en-US" sz="1100" dirty="0" err="1" smtClean="0">
                <a:ea typeface="ＭＳ Ｐゴシック" pitchFamily="1" charset="-128"/>
                <a:cs typeface="ＭＳ Ｐゴシック" pitchFamily="1" charset="-128"/>
              </a:rPr>
              <a:t>malloc</a:t>
            </a:r>
            <a:r>
              <a:rPr lang="en-US" sz="1100" dirty="0" smtClean="0">
                <a:ea typeface="ＭＳ Ｐゴシック" pitchFamily="1" charset="-128"/>
                <a:cs typeface="ＭＳ Ｐゴシック" pitchFamily="1" charset="-128"/>
              </a:rPr>
              <a:t>() / free()</a:t>
            </a:r>
          </a:p>
          <a:p>
            <a:pPr>
              <a:lnSpc>
                <a:spcPct val="80000"/>
              </a:lnSpc>
            </a:pPr>
            <a:r>
              <a:rPr lang="en-US" sz="1100" dirty="0" err="1" smtClean="0">
                <a:ea typeface="ＭＳ Ｐゴシック" pitchFamily="1" charset="-128"/>
                <a:cs typeface="ＭＳ Ｐゴシック" pitchFamily="1" charset="-128"/>
              </a:rPr>
              <a:t>calloc</a:t>
            </a:r>
            <a:r>
              <a:rPr lang="en-US" sz="1100" dirty="0" smtClean="0">
                <a:ea typeface="ＭＳ Ｐゴシック" pitchFamily="1" charset="-128"/>
                <a:cs typeface="ＭＳ Ｐゴシック" pitchFamily="1" charset="-128"/>
              </a:rPr>
              <a:t>() / free()</a:t>
            </a:r>
          </a:p>
          <a:p>
            <a:pPr>
              <a:lnSpc>
                <a:spcPct val="80000"/>
              </a:lnSpc>
            </a:pPr>
            <a:r>
              <a:rPr lang="en-US" sz="1100" dirty="0" err="1" smtClean="0">
                <a:ea typeface="ＭＳ Ｐゴシック" pitchFamily="1" charset="-128"/>
                <a:cs typeface="ＭＳ Ｐゴシック" pitchFamily="1" charset="-128"/>
              </a:rPr>
              <a:t>realloc</a:t>
            </a:r>
            <a:r>
              <a:rPr lang="en-US" sz="1100" dirty="0" smtClean="0">
                <a:ea typeface="ＭＳ Ｐゴシック" pitchFamily="1" charset="-128"/>
                <a:cs typeface="ＭＳ Ｐゴシック" pitchFamily="1" charset="-128"/>
              </a:rPr>
              <a:t>() / free()</a:t>
            </a:r>
          </a:p>
          <a:p>
            <a:pPr>
              <a:lnSpc>
                <a:spcPct val="80000"/>
              </a:lnSpc>
            </a:pPr>
            <a:r>
              <a:rPr lang="en-US" sz="1100" dirty="0" smtClean="0">
                <a:ea typeface="ＭＳ Ｐゴシック" pitchFamily="1" charset="-128"/>
                <a:cs typeface="ＭＳ Ｐゴシック" pitchFamily="1" charset="-128"/>
              </a:rPr>
              <a:t>operator new / operator delete</a:t>
            </a:r>
          </a:p>
          <a:p>
            <a:pPr>
              <a:lnSpc>
                <a:spcPct val="80000"/>
              </a:lnSpc>
            </a:pPr>
            <a:r>
              <a:rPr lang="en-US" sz="1100" dirty="0" smtClean="0">
                <a:ea typeface="ＭＳ Ｐゴシック" pitchFamily="1" charset="-128"/>
                <a:cs typeface="ＭＳ Ｐゴシック" pitchFamily="1" charset="-128"/>
              </a:rPr>
              <a:t>operator new[] / operator delete[]</a:t>
            </a:r>
          </a:p>
          <a:p>
            <a:pPr>
              <a:lnSpc>
                <a:spcPct val="80000"/>
              </a:lnSpc>
            </a:pPr>
            <a:r>
              <a:rPr lang="en-US" sz="1100" dirty="0" err="1" smtClean="0">
                <a:ea typeface="ＭＳ Ｐゴシック" pitchFamily="1" charset="-128"/>
                <a:cs typeface="ＭＳ Ｐゴシック" pitchFamily="1" charset="-128"/>
              </a:rPr>
              <a:t>Valgrind</a:t>
            </a:r>
            <a:r>
              <a:rPr lang="en-US" sz="1100" dirty="0" smtClean="0">
                <a:ea typeface="ＭＳ Ｐゴシック" pitchFamily="1" charset="-128"/>
                <a:cs typeface="ＭＳ Ｐゴシック" pitchFamily="1" charset="-128"/>
              </a:rPr>
              <a:t> reports any incompatible use of memory allocation and de-allocation routine as an FMM error. In the example in Listing 11, the memory was allocated using the </a:t>
            </a:r>
            <a:r>
              <a:rPr lang="en-US" sz="1100" dirty="0" err="1" smtClean="0">
                <a:ea typeface="ＭＳ Ｐゴシック" pitchFamily="1" charset="-128"/>
                <a:cs typeface="ＭＳ Ｐゴシック" pitchFamily="1" charset="-128"/>
              </a:rPr>
              <a:t>malloc</a:t>
            </a:r>
            <a:r>
              <a:rPr lang="en-US" sz="1100" dirty="0" smtClean="0">
                <a:ea typeface="ＭＳ Ｐゴシック" pitchFamily="1" charset="-128"/>
                <a:cs typeface="ＭＳ Ｐゴシック" pitchFamily="1" charset="-128"/>
              </a:rPr>
              <a:t> method but freed using the delete operator, which is not the correct counterpart, thus incompatible. Another common example of an FMM error is C++ programs that allocate an array using the new[] operator, but free the memory using a scalar delete operator instead of array delete[] operator. These errors are hard to detect through code inspection, because the memory allocation and de-allocation locations may not be located close to each other, and because there is no difference in syntax between an integer pointer and a pointer to an integer array.</a:t>
            </a:r>
          </a:p>
        </p:txBody>
      </p:sp>
      <p:sp>
        <p:nvSpPr>
          <p:cNvPr id="4" name="Slide Number Placeholder 3"/>
          <p:cNvSpPr>
            <a:spLocks noGrp="1"/>
          </p:cNvSpPr>
          <p:nvPr>
            <p:ph type="sldNum" sz="quarter" idx="5"/>
          </p:nvPr>
        </p:nvSpPr>
        <p:spPr/>
        <p:txBody>
          <a:bodyPr/>
          <a:lstStyle/>
          <a:p>
            <a:pPr>
              <a:defRPr/>
            </a:pPr>
            <a:fld id="{E4BB18D8-9FCD-7647-AD74-78F80074AFD2}" type="slidenum">
              <a:rPr lang="en-US" smtClean="0"/>
              <a:pPr>
                <a:defRPr/>
              </a:pPr>
              <a:t>52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en-US" sz="1100" dirty="0" smtClean="0">
                <a:ea typeface="ＭＳ Ｐゴシック" pitchFamily="1" charset="-128"/>
                <a:cs typeface="ＭＳ Ｐゴシック" pitchFamily="1" charset="-128"/>
              </a:rPr>
              <a:t>Freeing invalid memory:</a:t>
            </a:r>
          </a:p>
          <a:p>
            <a:pPr>
              <a:lnSpc>
                <a:spcPct val="80000"/>
              </a:lnSpc>
            </a:pPr>
            <a:r>
              <a:rPr lang="en-US" sz="1100" dirty="0" smtClean="0">
                <a:ea typeface="ＭＳ Ｐゴシック" pitchFamily="1" charset="-128"/>
                <a:cs typeface="ＭＳ Ｐゴシック" pitchFamily="1" charset="-128"/>
              </a:rPr>
              <a:t>This error occurs whenever you attempt to free memory that you are not allowed to free. This may happen for various reasons: allocating and freeing memory through inconsistent mechanisms, freeing a non-heap memory (say, freeing a pointer that points to stack memory), or freeing memory that you haven't allocated. When using </a:t>
            </a:r>
            <a:r>
              <a:rPr lang="en-US" sz="1100" dirty="0" err="1" smtClean="0">
                <a:ea typeface="ＭＳ Ｐゴシック" pitchFamily="1" charset="-128"/>
                <a:cs typeface="ＭＳ Ｐゴシック" pitchFamily="1" charset="-128"/>
              </a:rPr>
              <a:t>Valgrind</a:t>
            </a:r>
            <a:r>
              <a:rPr lang="en-US" sz="1100" dirty="0" smtClean="0">
                <a:ea typeface="ＭＳ Ｐゴシック" pitchFamily="1" charset="-128"/>
                <a:cs typeface="ＭＳ Ｐゴシック" pitchFamily="1" charset="-128"/>
              </a:rPr>
              <a:t> for the Windows platform, all such errors are reported as freeing invalid memory (FIM). On the UNIX® system, </a:t>
            </a:r>
            <a:r>
              <a:rPr lang="en-US" sz="1100" dirty="0" err="1" smtClean="0">
                <a:ea typeface="ＭＳ Ｐゴシック" pitchFamily="1" charset="-128"/>
                <a:cs typeface="ＭＳ Ｐゴシック" pitchFamily="1" charset="-128"/>
              </a:rPr>
              <a:t>Valgrind</a:t>
            </a:r>
            <a:r>
              <a:rPr lang="en-US" sz="1100" dirty="0" smtClean="0">
                <a:ea typeface="ＭＳ Ｐゴシック" pitchFamily="1" charset="-128"/>
                <a:cs typeface="ＭＳ Ｐゴシック" pitchFamily="1" charset="-128"/>
              </a:rPr>
              <a:t> further classifies these errors by reporting freeing mismatched memory (FMM), freeing non-heap memory (FNH), and freeing unallocated memory (FUM) to indicate the exact reason for the error.</a:t>
            </a:r>
          </a:p>
          <a:p>
            <a:pPr>
              <a:lnSpc>
                <a:spcPct val="80000"/>
              </a:lnSpc>
            </a:pPr>
            <a:r>
              <a:rPr lang="en-US" sz="1100" dirty="0" smtClean="0">
                <a:ea typeface="ＭＳ Ｐゴシック" pitchFamily="1" charset="-128"/>
                <a:cs typeface="ＭＳ Ｐゴシック" pitchFamily="1" charset="-128"/>
              </a:rPr>
              <a:t>Freeing mismatched memory (FMM) is reported when a memory location is de-allocated by using a function from a different family than the one used for allocation. For example, you use new operator to allocate memory, but use method free to de-allocate it. </a:t>
            </a:r>
            <a:r>
              <a:rPr lang="en-US" sz="1100" dirty="0" err="1" smtClean="0">
                <a:ea typeface="ＭＳ Ｐゴシック" pitchFamily="1" charset="-128"/>
                <a:cs typeface="ＭＳ Ｐゴシック" pitchFamily="1" charset="-128"/>
              </a:rPr>
              <a:t>Valgrind</a:t>
            </a:r>
            <a:r>
              <a:rPr lang="en-US" sz="1100" dirty="0" smtClean="0">
                <a:ea typeface="ＭＳ Ｐゴシック" pitchFamily="1" charset="-128"/>
                <a:cs typeface="ＭＳ Ｐゴシック" pitchFamily="1" charset="-128"/>
              </a:rPr>
              <a:t> checks for the following families, or matching pairs:</a:t>
            </a:r>
          </a:p>
          <a:p>
            <a:pPr>
              <a:lnSpc>
                <a:spcPct val="80000"/>
              </a:lnSpc>
            </a:pPr>
            <a:r>
              <a:rPr lang="en-US" sz="1100" dirty="0" err="1" smtClean="0">
                <a:ea typeface="ＭＳ Ｐゴシック" pitchFamily="1" charset="-128"/>
                <a:cs typeface="ＭＳ Ｐゴシック" pitchFamily="1" charset="-128"/>
              </a:rPr>
              <a:t>malloc</a:t>
            </a:r>
            <a:r>
              <a:rPr lang="en-US" sz="1100" dirty="0" smtClean="0">
                <a:ea typeface="ＭＳ Ｐゴシック" pitchFamily="1" charset="-128"/>
                <a:cs typeface="ＭＳ Ｐゴシック" pitchFamily="1" charset="-128"/>
              </a:rPr>
              <a:t>() / free()</a:t>
            </a:r>
          </a:p>
          <a:p>
            <a:pPr>
              <a:lnSpc>
                <a:spcPct val="80000"/>
              </a:lnSpc>
            </a:pPr>
            <a:r>
              <a:rPr lang="en-US" sz="1100" dirty="0" err="1" smtClean="0">
                <a:ea typeface="ＭＳ Ｐゴシック" pitchFamily="1" charset="-128"/>
                <a:cs typeface="ＭＳ Ｐゴシック" pitchFamily="1" charset="-128"/>
              </a:rPr>
              <a:t>calloc</a:t>
            </a:r>
            <a:r>
              <a:rPr lang="en-US" sz="1100" dirty="0" smtClean="0">
                <a:ea typeface="ＭＳ Ｐゴシック" pitchFamily="1" charset="-128"/>
                <a:cs typeface="ＭＳ Ｐゴシック" pitchFamily="1" charset="-128"/>
              </a:rPr>
              <a:t>() / free()</a:t>
            </a:r>
          </a:p>
          <a:p>
            <a:pPr>
              <a:lnSpc>
                <a:spcPct val="80000"/>
              </a:lnSpc>
            </a:pPr>
            <a:r>
              <a:rPr lang="en-US" sz="1100" dirty="0" err="1" smtClean="0">
                <a:ea typeface="ＭＳ Ｐゴシック" pitchFamily="1" charset="-128"/>
                <a:cs typeface="ＭＳ Ｐゴシック" pitchFamily="1" charset="-128"/>
              </a:rPr>
              <a:t>realloc</a:t>
            </a:r>
            <a:r>
              <a:rPr lang="en-US" sz="1100" dirty="0" smtClean="0">
                <a:ea typeface="ＭＳ Ｐゴシック" pitchFamily="1" charset="-128"/>
                <a:cs typeface="ＭＳ Ｐゴシック" pitchFamily="1" charset="-128"/>
              </a:rPr>
              <a:t>() / free()</a:t>
            </a:r>
          </a:p>
          <a:p>
            <a:pPr>
              <a:lnSpc>
                <a:spcPct val="80000"/>
              </a:lnSpc>
            </a:pPr>
            <a:r>
              <a:rPr lang="en-US" sz="1100" dirty="0" smtClean="0">
                <a:ea typeface="ＭＳ Ｐゴシック" pitchFamily="1" charset="-128"/>
                <a:cs typeface="ＭＳ Ｐゴシック" pitchFamily="1" charset="-128"/>
              </a:rPr>
              <a:t>operator new / operator delete</a:t>
            </a:r>
          </a:p>
          <a:p>
            <a:pPr>
              <a:lnSpc>
                <a:spcPct val="80000"/>
              </a:lnSpc>
            </a:pPr>
            <a:r>
              <a:rPr lang="en-US" sz="1100" dirty="0" smtClean="0">
                <a:ea typeface="ＭＳ Ｐゴシック" pitchFamily="1" charset="-128"/>
                <a:cs typeface="ＭＳ Ｐゴシック" pitchFamily="1" charset="-128"/>
              </a:rPr>
              <a:t>operator new[] / operator delete[]</a:t>
            </a:r>
          </a:p>
          <a:p>
            <a:pPr>
              <a:lnSpc>
                <a:spcPct val="80000"/>
              </a:lnSpc>
            </a:pPr>
            <a:r>
              <a:rPr lang="en-US" sz="1100" dirty="0" err="1" smtClean="0">
                <a:ea typeface="ＭＳ Ｐゴシック" pitchFamily="1" charset="-128"/>
                <a:cs typeface="ＭＳ Ｐゴシック" pitchFamily="1" charset="-128"/>
              </a:rPr>
              <a:t>Valgrind</a:t>
            </a:r>
            <a:r>
              <a:rPr lang="en-US" sz="1100" dirty="0" smtClean="0">
                <a:ea typeface="ＭＳ Ｐゴシック" pitchFamily="1" charset="-128"/>
                <a:cs typeface="ＭＳ Ｐゴシック" pitchFamily="1" charset="-128"/>
              </a:rPr>
              <a:t> reports any incompatible use of memory allocation and de-allocation routine as an FMM error. In the example in Listing 11, the memory was allocated using the </a:t>
            </a:r>
            <a:r>
              <a:rPr lang="en-US" sz="1100" dirty="0" err="1" smtClean="0">
                <a:ea typeface="ＭＳ Ｐゴシック" pitchFamily="1" charset="-128"/>
                <a:cs typeface="ＭＳ Ｐゴシック" pitchFamily="1" charset="-128"/>
              </a:rPr>
              <a:t>malloc</a:t>
            </a:r>
            <a:r>
              <a:rPr lang="en-US" sz="1100" dirty="0" smtClean="0">
                <a:ea typeface="ＭＳ Ｐゴシック" pitchFamily="1" charset="-128"/>
                <a:cs typeface="ＭＳ Ｐゴシック" pitchFamily="1" charset="-128"/>
              </a:rPr>
              <a:t> method but freed using the delete operator, which is not the correct counterpart, thus incompatible. Another common example of an FMM error is C++ programs that allocate an array using the new[] operator, but free the memory using a scalar delete operator instead of array delete[] operator. These errors are hard to detect through code inspection, because the memory allocation and de-allocation locations may not be located close to each other, and because there is no difference in syntax between an integer pointer and a pointer to an integer array.</a:t>
            </a:r>
          </a:p>
        </p:txBody>
      </p:sp>
      <p:sp>
        <p:nvSpPr>
          <p:cNvPr id="4" name="Slide Number Placeholder 3"/>
          <p:cNvSpPr>
            <a:spLocks noGrp="1"/>
          </p:cNvSpPr>
          <p:nvPr>
            <p:ph type="sldNum" sz="quarter" idx="5"/>
          </p:nvPr>
        </p:nvSpPr>
        <p:spPr/>
        <p:txBody>
          <a:bodyPr/>
          <a:lstStyle/>
          <a:p>
            <a:pPr>
              <a:defRPr/>
            </a:pPr>
            <a:fld id="{2B50FBE0-4F67-1441-B633-4D8BE209DDF5}" type="slidenum">
              <a:rPr lang="en-US" smtClean="0"/>
              <a:pPr>
                <a:defRPr/>
              </a:pPr>
              <a:t>53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515938" y="4344988"/>
            <a:ext cx="5910262" cy="4114800"/>
          </a:xfrm>
          <a:noFill/>
        </p:spPr>
        <p:txBody>
          <a:bodyPr wrap="square" lIns="92910" tIns="45640" rIns="92910" bIns="45640" numCol="1" anchor="t" anchorCtr="0" compatLnSpc="1">
            <a:prstTxWarp prst="textNoShape">
              <a:avLst/>
            </a:prstTxWarp>
          </a:bodyPr>
          <a:lstStyle/>
          <a:p>
            <a:r>
              <a:rPr lang="en-US"/>
              <a:t>(Capacity miss) That is the cache misses are due to the fact that the cache is simply not large enough to contain all the blocks that are accessed by the program.</a:t>
            </a:r>
          </a:p>
          <a:p>
            <a:r>
              <a:rPr lang="en-US"/>
              <a:t>The solution to reduce the Capacity miss rate is simple: increase the cache size.</a:t>
            </a:r>
          </a:p>
          <a:p>
            <a:r>
              <a:rPr lang="en-US"/>
              <a:t>Here is a summary of other types of cache miss we talked about.</a:t>
            </a:r>
          </a:p>
          <a:p>
            <a:r>
              <a:rPr lang="en-US"/>
              <a:t>First is the Compulsory misses. These are the misses that we cannot avoid.  They are caused when we first start the program.</a:t>
            </a:r>
          </a:p>
          <a:p>
            <a:r>
              <a:rPr lang="en-US"/>
              <a:t>Then we talked about the conflict misses.  They are the misses that caused by multiple memory locations being mapped to the same cache location.</a:t>
            </a:r>
          </a:p>
          <a:p>
            <a:r>
              <a:rPr lang="en-US"/>
              <a:t>There are two solutions to reduce conflict misses.  The first one is, once again, increase the cache size.  The second one is to increase the associativity.</a:t>
            </a:r>
          </a:p>
          <a:p>
            <a:r>
              <a:rPr lang="en-US"/>
              <a:t>For example, say using a 2-way set associative cache instead of directed mapped cache.</a:t>
            </a:r>
          </a:p>
          <a:p>
            <a:r>
              <a:rPr lang="en-US"/>
              <a:t>But keep in mind that cache miss rate is only one part of the equation.  You also have to worry about cache access time and miss penalty.  Do NOT optimize miss rate alone.</a:t>
            </a:r>
          </a:p>
          <a:p>
            <a:r>
              <a:rPr lang="en-US"/>
              <a:t>Finally, there is another source of cache miss we will not cover today.  Those are referred to as invalidation misses caused by another process, such as IO , update the main memory so you have to flush the cache to avoid inconsistency between memory and cache.</a:t>
            </a:r>
          </a:p>
          <a:p>
            <a:endParaRPr lang="en-US"/>
          </a:p>
          <a:p>
            <a:r>
              <a:rPr lang="en-US"/>
              <a:t>+2 = 43 min. (Y:23)</a:t>
            </a:r>
          </a:p>
        </p:txBody>
      </p:sp>
      <p:sp>
        <p:nvSpPr>
          <p:cNvPr id="29699" name="Rectangle 3"/>
          <p:cNvSpPr>
            <a:spLocks noGrp="1" noRot="1" noChangeAspect="1" noChangeArrowheads="1" noTextEdit="1"/>
          </p:cNvSpPr>
          <p:nvPr>
            <p:ph type="sldImg"/>
          </p:nvPr>
        </p:nvSpPr>
        <p:spPr bwMode="auto">
          <a:xfrm>
            <a:off x="1165225" y="588963"/>
            <a:ext cx="4548188" cy="3413125"/>
          </a:xfrm>
          <a:noFill/>
          <a:ln>
            <a:solidFill>
              <a:srgbClr val="000000"/>
            </a:solidFill>
            <a:miter lim="800000"/>
            <a:headEnd/>
            <a:tailEn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 charset="-128"/>
                <a:cs typeface="ＭＳ Ｐゴシック" pitchFamily="1" charset="-128"/>
              </a:rPr>
              <a:t>Using memory that you haven't allocated, or buffer overruns</a:t>
            </a:r>
          </a:p>
          <a:p>
            <a:r>
              <a:rPr lang="en-US" dirty="0" smtClean="0">
                <a:ea typeface="ＭＳ Ｐゴシック" pitchFamily="1" charset="-128"/>
                <a:cs typeface="ＭＳ Ｐゴシック" pitchFamily="1" charset="-128"/>
              </a:rPr>
              <a:t>When you don't do a boundary check correctly on an array, and then you go beyond the array boundary while in a loop, that is called buffer overrun. Buffer overruns are a very common programming error resulting from using more memory than you have allocated. </a:t>
            </a:r>
            <a:r>
              <a:rPr lang="en-US" dirty="0" err="1" smtClean="0">
                <a:ea typeface="ＭＳ Ｐゴシック" pitchFamily="1" charset="-128"/>
                <a:cs typeface="ＭＳ Ｐゴシック" pitchFamily="1" charset="-128"/>
              </a:rPr>
              <a:t>Valgrind</a:t>
            </a:r>
            <a:r>
              <a:rPr lang="en-US" dirty="0" smtClean="0">
                <a:ea typeface="ＭＳ Ｐゴシック" pitchFamily="1" charset="-128"/>
                <a:cs typeface="ＭＳ Ｐゴシック" pitchFamily="1" charset="-128"/>
              </a:rPr>
              <a:t> can detect buffer overruns in arrays residing in heap memory, and it reports them as array bound read (ABR) or array bound write (ABW) errors. (See Listing 8.)</a:t>
            </a:r>
          </a:p>
        </p:txBody>
      </p:sp>
      <p:sp>
        <p:nvSpPr>
          <p:cNvPr id="4" name="Slide Number Placeholder 3"/>
          <p:cNvSpPr>
            <a:spLocks noGrp="1"/>
          </p:cNvSpPr>
          <p:nvPr>
            <p:ph type="sldNum" sz="quarter" idx="5"/>
          </p:nvPr>
        </p:nvSpPr>
        <p:spPr/>
        <p:txBody>
          <a:bodyPr/>
          <a:lstStyle/>
          <a:p>
            <a:pPr>
              <a:defRPr/>
            </a:pPr>
            <a:fld id="{A62F31E4-D9AF-D647-B4CA-418B748C855D}" type="slidenum">
              <a:rPr lang="en-US" smtClean="0"/>
              <a:pPr>
                <a:defRPr/>
              </a:pPr>
              <a:t>54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 charset="-128"/>
                <a:cs typeface="ＭＳ Ｐゴシック" pitchFamily="1" charset="-128"/>
              </a:rPr>
              <a:t>Using memory that you haven't allocated, or buffer overruns</a:t>
            </a:r>
          </a:p>
          <a:p>
            <a:r>
              <a:rPr lang="en-US" dirty="0" smtClean="0">
                <a:ea typeface="ＭＳ Ｐゴシック" pitchFamily="1" charset="-128"/>
                <a:cs typeface="ＭＳ Ｐゴシック" pitchFamily="1" charset="-128"/>
              </a:rPr>
              <a:t>When you don't do a boundary check correctly on an array, and then you go beyond the array boundary while in a loop, that is called buffer overrun. Buffer overruns are a very common programming error resulting from using more memory than you have allocated. </a:t>
            </a:r>
            <a:r>
              <a:rPr lang="en-US" dirty="0" err="1" smtClean="0">
                <a:ea typeface="ＭＳ Ｐゴシック" pitchFamily="1" charset="-128"/>
                <a:cs typeface="ＭＳ Ｐゴシック" pitchFamily="1" charset="-128"/>
              </a:rPr>
              <a:t>Valgrind</a:t>
            </a:r>
            <a:r>
              <a:rPr lang="en-US" dirty="0" smtClean="0">
                <a:ea typeface="ＭＳ Ｐゴシック" pitchFamily="1" charset="-128"/>
                <a:cs typeface="ＭＳ Ｐゴシック" pitchFamily="1" charset="-128"/>
              </a:rPr>
              <a:t> can detect buffer overruns in arrays residing in heap memory, and it reports them as array bound read (ABR) or array bound write (ABW) errors. (See Listing 8.)</a:t>
            </a:r>
          </a:p>
        </p:txBody>
      </p:sp>
      <p:sp>
        <p:nvSpPr>
          <p:cNvPr id="4" name="Slide Number Placeholder 3"/>
          <p:cNvSpPr>
            <a:spLocks noGrp="1"/>
          </p:cNvSpPr>
          <p:nvPr>
            <p:ph type="sldNum" sz="quarter" idx="5"/>
          </p:nvPr>
        </p:nvSpPr>
        <p:spPr/>
        <p:txBody>
          <a:bodyPr/>
          <a:lstStyle/>
          <a:p>
            <a:pPr>
              <a:defRPr/>
            </a:pPr>
            <a:fld id="{37DB1D3C-E115-664D-9005-E1852CBB1620}" type="slidenum">
              <a:rPr lang="en-US" smtClean="0"/>
              <a:pPr>
                <a:defRPr/>
              </a:pPr>
              <a:t>55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 charset="-128"/>
                <a:cs typeface="ＭＳ Ｐゴシック" pitchFamily="1" charset="-128"/>
              </a:rPr>
              <a:t>Beyond Stack Read or Write (BSR, BSW) :</a:t>
            </a:r>
          </a:p>
          <a:p>
            <a:r>
              <a:rPr lang="en-US" dirty="0" smtClean="0">
                <a:ea typeface="ＭＳ Ｐゴシック" pitchFamily="1" charset="-128"/>
                <a:cs typeface="ＭＳ Ｐゴシック" pitchFamily="1" charset="-128"/>
              </a:rPr>
              <a:t>If the address of a local variable in a function is directly or indirectly stored in a global variable, in a heap memory location, or somewhere in the stack frame of an ancestor function in the call chain, upon returning from the function, it becomes a stack dangling pointer. When a stack dangling pointer is de-referenced to read from or write to the memory location, it accesses memory outside of the current stack boundaries, and </a:t>
            </a:r>
            <a:r>
              <a:rPr lang="en-US" dirty="0" err="1" smtClean="0">
                <a:ea typeface="ＭＳ Ｐゴシック" pitchFamily="1" charset="-128"/>
                <a:cs typeface="ＭＳ Ｐゴシック" pitchFamily="1" charset="-128"/>
              </a:rPr>
              <a:t>Valgrind</a:t>
            </a:r>
            <a:r>
              <a:rPr lang="en-US" dirty="0" smtClean="0">
                <a:ea typeface="ＭＳ Ｐゴシック" pitchFamily="1" charset="-128"/>
                <a:cs typeface="ＭＳ Ｐゴシック" pitchFamily="1" charset="-128"/>
              </a:rPr>
              <a:t> reports a BSR or BSW error. Uninitialized pointer variables or incorrect pointer arithmetic can also result in BSR or BSW errors.</a:t>
            </a:r>
          </a:p>
          <a:p>
            <a:r>
              <a:rPr lang="en-US" dirty="0" smtClean="0">
                <a:ea typeface="ＭＳ Ｐゴシック" pitchFamily="1" charset="-128"/>
                <a:cs typeface="ＭＳ Ｐゴシック" pitchFamily="1" charset="-128"/>
              </a:rPr>
              <a:t>In the example in Listing 7, the append method returns the address of a local variable. Upon returning from that method, the stack frame for the method is freed, and stack </a:t>
            </a:r>
            <a:r>
              <a:rPr lang="en-US" dirty="0" err="1" smtClean="0">
                <a:ea typeface="ＭＳ Ｐゴシック" pitchFamily="1" charset="-128"/>
                <a:cs typeface="ＭＳ Ｐゴシック" pitchFamily="1" charset="-128"/>
              </a:rPr>
              <a:t>boundry</a:t>
            </a:r>
            <a:r>
              <a:rPr lang="en-US" dirty="0" smtClean="0">
                <a:ea typeface="ＭＳ Ｐゴシック" pitchFamily="1" charset="-128"/>
                <a:cs typeface="ＭＳ Ｐゴシック" pitchFamily="1" charset="-128"/>
              </a:rPr>
              <a:t> shrinks. Now the returned pointer would be outside the stack bounds. If you use that pointer, </a:t>
            </a:r>
            <a:r>
              <a:rPr lang="en-US" dirty="0" err="1" smtClean="0">
                <a:ea typeface="ＭＳ Ｐゴシック" pitchFamily="1" charset="-128"/>
                <a:cs typeface="ＭＳ Ｐゴシック" pitchFamily="1" charset="-128"/>
              </a:rPr>
              <a:t>Valgrind</a:t>
            </a:r>
            <a:r>
              <a:rPr lang="en-US" dirty="0" smtClean="0">
                <a:ea typeface="ＭＳ Ｐゴシック" pitchFamily="1" charset="-128"/>
                <a:cs typeface="ＭＳ Ｐゴシック" pitchFamily="1" charset="-128"/>
              </a:rPr>
              <a:t> will report a BSR or BSW error. In the example, you would expect </a:t>
            </a:r>
            <a:r>
              <a:rPr lang="en-US" dirty="0" err="1" smtClean="0">
                <a:ea typeface="ＭＳ Ｐゴシック" pitchFamily="1" charset="-128"/>
                <a:cs typeface="ＭＳ Ｐゴシック" pitchFamily="1" charset="-128"/>
              </a:rPr>
              <a:t>append("IBM</a:t>
            </a:r>
            <a:r>
              <a:rPr lang="en-US" dirty="0" smtClean="0">
                <a:ea typeface="ＭＳ Ｐゴシック" pitchFamily="1" charset="-128"/>
                <a:cs typeface="ＭＳ Ｐゴシック" pitchFamily="1" charset="-128"/>
              </a:rPr>
              <a:t> ", </a:t>
            </a:r>
            <a:r>
              <a:rPr lang="en-US" dirty="0" err="1" smtClean="0">
                <a:ea typeface="ＭＳ Ｐゴシック" pitchFamily="1" charset="-128"/>
                <a:cs typeface="ＭＳ Ｐゴシック" pitchFamily="1" charset="-128"/>
              </a:rPr>
              <a:t>append("Rational</a:t>
            </a:r>
            <a:r>
              <a:rPr lang="en-US" dirty="0" smtClean="0">
                <a:ea typeface="ＭＳ Ｐゴシック" pitchFamily="1" charset="-128"/>
                <a:cs typeface="ＭＳ Ｐゴシック" pitchFamily="1" charset="-128"/>
              </a:rPr>
              <a:t> ", "</a:t>
            </a:r>
            <a:r>
              <a:rPr lang="en-US" dirty="0" err="1" smtClean="0">
                <a:ea typeface="ＭＳ Ｐゴシック" pitchFamily="1" charset="-128"/>
                <a:cs typeface="ＭＳ Ｐゴシック" pitchFamily="1" charset="-128"/>
              </a:rPr>
              <a:t>Valgrind</a:t>
            </a:r>
            <a:r>
              <a:rPr lang="en-US" dirty="0" smtClean="0">
                <a:ea typeface="ＭＳ Ｐゴシック" pitchFamily="1" charset="-128"/>
                <a:cs typeface="ＭＳ Ｐゴシック" pitchFamily="1" charset="-128"/>
              </a:rPr>
              <a:t>")) to return "IBM Rational </a:t>
            </a:r>
            <a:r>
              <a:rPr lang="en-US" dirty="0" err="1" smtClean="0">
                <a:ea typeface="ＭＳ Ｐゴシック" pitchFamily="1" charset="-128"/>
                <a:cs typeface="ＭＳ Ｐゴシック" pitchFamily="1" charset="-128"/>
              </a:rPr>
              <a:t>Valgrind</a:t>
            </a:r>
            <a:r>
              <a:rPr lang="en-US" dirty="0" smtClean="0">
                <a:ea typeface="ＭＳ Ｐゴシック" pitchFamily="1" charset="-128"/>
                <a:cs typeface="ＭＳ Ｐゴシック" pitchFamily="1" charset="-128"/>
              </a:rPr>
              <a:t>", but it returns garbage manifesting BSR and BSW errors.</a:t>
            </a:r>
          </a:p>
        </p:txBody>
      </p:sp>
      <p:sp>
        <p:nvSpPr>
          <p:cNvPr id="4" name="Slide Number Placeholder 3"/>
          <p:cNvSpPr>
            <a:spLocks noGrp="1"/>
          </p:cNvSpPr>
          <p:nvPr>
            <p:ph type="sldNum" sz="quarter" idx="5"/>
          </p:nvPr>
        </p:nvSpPr>
        <p:spPr/>
        <p:txBody>
          <a:bodyPr/>
          <a:lstStyle/>
          <a:p>
            <a:pPr>
              <a:defRPr/>
            </a:pPr>
            <a:fld id="{0CDC6122-84E1-DB42-A7D5-CE0763E07661}" type="slidenum">
              <a:rPr lang="en-US" smtClean="0"/>
              <a:pPr>
                <a:defRPr/>
              </a:pPr>
              <a:t>56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 charset="-128"/>
                <a:cs typeface="ＭＳ Ｐゴシック" pitchFamily="1" charset="-128"/>
              </a:rPr>
              <a:t>Beyond Stack Read or Write (BSR, BSW) :</a:t>
            </a:r>
          </a:p>
          <a:p>
            <a:r>
              <a:rPr lang="en-US" dirty="0" smtClean="0">
                <a:ea typeface="ＭＳ Ｐゴシック" pitchFamily="1" charset="-128"/>
                <a:cs typeface="ＭＳ Ｐゴシック" pitchFamily="1" charset="-128"/>
              </a:rPr>
              <a:t>If the address of a local variable in a function is directly or indirectly stored in a global variable, in a heap memory location, or somewhere in the stack frame of an ancestor function in the call chain, upon returning from the function, it becomes a stack dangling pointer. When a stack dangling pointer is de-referenced to read from or write to the memory location, it accesses memory outside of the current stack boundaries, and </a:t>
            </a:r>
            <a:r>
              <a:rPr lang="en-US" dirty="0" err="1" smtClean="0">
                <a:ea typeface="ＭＳ Ｐゴシック" pitchFamily="1" charset="-128"/>
                <a:cs typeface="ＭＳ Ｐゴシック" pitchFamily="1" charset="-128"/>
              </a:rPr>
              <a:t>Valgrind</a:t>
            </a:r>
            <a:r>
              <a:rPr lang="en-US" dirty="0" smtClean="0">
                <a:ea typeface="ＭＳ Ｐゴシック" pitchFamily="1" charset="-128"/>
                <a:cs typeface="ＭＳ Ｐゴシック" pitchFamily="1" charset="-128"/>
              </a:rPr>
              <a:t> reports a BSR or BSW error. Uninitialized pointer variables or incorrect pointer arithmetic can also result in BSR or BSW errors.</a:t>
            </a:r>
          </a:p>
          <a:p>
            <a:r>
              <a:rPr lang="en-US" dirty="0" smtClean="0">
                <a:ea typeface="ＭＳ Ｐゴシック" pitchFamily="1" charset="-128"/>
                <a:cs typeface="ＭＳ Ｐゴシック" pitchFamily="1" charset="-128"/>
              </a:rPr>
              <a:t>In the example in Listing 7, the append method returns the address of a local variable. Upon returning from that method, the stack frame for the method is freed, and stack </a:t>
            </a:r>
            <a:r>
              <a:rPr lang="en-US" dirty="0" err="1" smtClean="0">
                <a:ea typeface="ＭＳ Ｐゴシック" pitchFamily="1" charset="-128"/>
                <a:cs typeface="ＭＳ Ｐゴシック" pitchFamily="1" charset="-128"/>
              </a:rPr>
              <a:t>boundry</a:t>
            </a:r>
            <a:r>
              <a:rPr lang="en-US" dirty="0" smtClean="0">
                <a:ea typeface="ＭＳ Ｐゴシック" pitchFamily="1" charset="-128"/>
                <a:cs typeface="ＭＳ Ｐゴシック" pitchFamily="1" charset="-128"/>
              </a:rPr>
              <a:t> shrinks. Now the returned pointer would be outside the stack bounds. If you use that pointer, </a:t>
            </a:r>
            <a:r>
              <a:rPr lang="en-US" dirty="0" err="1" smtClean="0">
                <a:ea typeface="ＭＳ Ｐゴシック" pitchFamily="1" charset="-128"/>
                <a:cs typeface="ＭＳ Ｐゴシック" pitchFamily="1" charset="-128"/>
              </a:rPr>
              <a:t>Valgrind</a:t>
            </a:r>
            <a:r>
              <a:rPr lang="en-US" dirty="0" smtClean="0">
                <a:ea typeface="ＭＳ Ｐゴシック" pitchFamily="1" charset="-128"/>
                <a:cs typeface="ＭＳ Ｐゴシック" pitchFamily="1" charset="-128"/>
              </a:rPr>
              <a:t> will report a BSR or BSW error. In the example, you would expect </a:t>
            </a:r>
            <a:r>
              <a:rPr lang="en-US" dirty="0" err="1" smtClean="0">
                <a:ea typeface="ＭＳ Ｐゴシック" pitchFamily="1" charset="-128"/>
                <a:cs typeface="ＭＳ Ｐゴシック" pitchFamily="1" charset="-128"/>
              </a:rPr>
              <a:t>append("IBM</a:t>
            </a:r>
            <a:r>
              <a:rPr lang="en-US" dirty="0" smtClean="0">
                <a:ea typeface="ＭＳ Ｐゴシック" pitchFamily="1" charset="-128"/>
                <a:cs typeface="ＭＳ Ｐゴシック" pitchFamily="1" charset="-128"/>
              </a:rPr>
              <a:t> ", </a:t>
            </a:r>
            <a:r>
              <a:rPr lang="en-US" dirty="0" err="1" smtClean="0">
                <a:ea typeface="ＭＳ Ｐゴシック" pitchFamily="1" charset="-128"/>
                <a:cs typeface="ＭＳ Ｐゴシック" pitchFamily="1" charset="-128"/>
              </a:rPr>
              <a:t>append("Rational</a:t>
            </a:r>
            <a:r>
              <a:rPr lang="en-US" dirty="0" smtClean="0">
                <a:ea typeface="ＭＳ Ｐゴシック" pitchFamily="1" charset="-128"/>
                <a:cs typeface="ＭＳ Ｐゴシック" pitchFamily="1" charset="-128"/>
              </a:rPr>
              <a:t> ", "</a:t>
            </a:r>
            <a:r>
              <a:rPr lang="en-US" dirty="0" err="1" smtClean="0">
                <a:ea typeface="ＭＳ Ｐゴシック" pitchFamily="1" charset="-128"/>
                <a:cs typeface="ＭＳ Ｐゴシック" pitchFamily="1" charset="-128"/>
              </a:rPr>
              <a:t>Valgrind</a:t>
            </a:r>
            <a:r>
              <a:rPr lang="en-US" dirty="0" smtClean="0">
                <a:ea typeface="ＭＳ Ｐゴシック" pitchFamily="1" charset="-128"/>
                <a:cs typeface="ＭＳ Ｐゴシック" pitchFamily="1" charset="-128"/>
              </a:rPr>
              <a:t>")) to return "IBM Rational </a:t>
            </a:r>
            <a:r>
              <a:rPr lang="en-US" dirty="0" err="1" smtClean="0">
                <a:ea typeface="ＭＳ Ｐゴシック" pitchFamily="1" charset="-128"/>
                <a:cs typeface="ＭＳ Ｐゴシック" pitchFamily="1" charset="-128"/>
              </a:rPr>
              <a:t>Valgrind</a:t>
            </a:r>
            <a:r>
              <a:rPr lang="en-US" dirty="0" smtClean="0">
                <a:ea typeface="ＭＳ Ｐゴシック" pitchFamily="1" charset="-128"/>
                <a:cs typeface="ＭＳ Ｐゴシック" pitchFamily="1" charset="-128"/>
              </a:rPr>
              <a:t>", but it returns garbage manifesting BSR and BSW errors.</a:t>
            </a:r>
          </a:p>
        </p:txBody>
      </p:sp>
      <p:sp>
        <p:nvSpPr>
          <p:cNvPr id="4" name="Slide Number Placeholder 3"/>
          <p:cNvSpPr>
            <a:spLocks noGrp="1"/>
          </p:cNvSpPr>
          <p:nvPr>
            <p:ph type="sldNum" sz="quarter" idx="5"/>
          </p:nvPr>
        </p:nvSpPr>
        <p:spPr/>
        <p:txBody>
          <a:bodyPr/>
          <a:lstStyle/>
          <a:p>
            <a:pPr>
              <a:defRPr/>
            </a:pPr>
            <a:fld id="{9BCE3CE0-DFF9-0446-A410-836EF91208AC}" type="slidenum">
              <a:rPr lang="en-US" smtClean="0"/>
              <a:pPr>
                <a:defRPr/>
              </a:pPr>
              <a:t>57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defRPr/>
            </a:pPr>
            <a:r>
              <a:rPr lang="en-US" dirty="0" smtClean="0"/>
              <a:t>Explicit memory management and pointer arithmetic present opportunities for designing compact and efficient programs. However, incorrect use of these features can lead to complex defects, such as a pointer referring to memory that you don't own. In this case, too, reading memory through such pointers may give garbage value or cause segmentation faults and core dumps, and using garbage values can cause unpredictable program behavior or crashes.</a:t>
            </a:r>
          </a:p>
          <a:p>
            <a:pPr>
              <a:defRPr/>
            </a:pPr>
            <a:endParaRPr lang="en-US" dirty="0" smtClean="0"/>
          </a:p>
          <a:p>
            <a:pPr>
              <a:defRPr/>
            </a:pPr>
            <a:r>
              <a:rPr lang="en-US" dirty="0" smtClean="0"/>
              <a:t>Null Pointer Read/Write (NPR, NPW) and Zero Page Read/Write (ZPR, ZPW):</a:t>
            </a:r>
          </a:p>
          <a:p>
            <a:pPr>
              <a:defRPr/>
            </a:pPr>
            <a:r>
              <a:rPr lang="en-US" dirty="0" smtClean="0"/>
              <a:t>If a pointer's value can potentially be null (NULL), the pointer should not be de-referenced without checking it for being null. For example, a call to </a:t>
            </a:r>
            <a:r>
              <a:rPr lang="en-US" dirty="0" err="1" smtClean="0"/>
              <a:t>malloc</a:t>
            </a:r>
            <a:r>
              <a:rPr lang="en-US" dirty="0" smtClean="0"/>
              <a:t> can return a null result if no memory is available. Before using the pointer returned by </a:t>
            </a:r>
            <a:r>
              <a:rPr lang="en-US" dirty="0" err="1" smtClean="0"/>
              <a:t>malloc</a:t>
            </a:r>
            <a:r>
              <a:rPr lang="en-US" dirty="0" smtClean="0"/>
              <a:t>, you need to check it to make sure that isn't null. For example, a linked list or tree traversal algorithm needs to check whether the next node or child node is null.</a:t>
            </a:r>
          </a:p>
          <a:p>
            <a:pPr>
              <a:defRPr/>
            </a:pPr>
            <a:r>
              <a:rPr lang="en-US" dirty="0" smtClean="0"/>
              <a:t>It is common to forget these checks. </a:t>
            </a:r>
            <a:r>
              <a:rPr lang="en-US" dirty="0" err="1" smtClean="0"/>
              <a:t>Valgrind</a:t>
            </a:r>
            <a:r>
              <a:rPr lang="en-US" dirty="0" smtClean="0"/>
              <a:t> detects any memory access through de-referencing a null pointer, and reports an NPR or NPW error. When you see this error, examine whether you need to add a null pointer check or whether you wrongly assumed that your program logic guaranteed a non-null pointer. On AIX, HP, and under some linker options in Solaris, dereferencing a null pointer produces a zero value, not a segmentation fault signal.</a:t>
            </a:r>
          </a:p>
          <a:p>
            <a:pPr>
              <a:defRPr/>
            </a:pPr>
            <a:endParaRPr lang="en-US" dirty="0" smtClean="0"/>
          </a:p>
          <a:p>
            <a:pPr>
              <a:defRPr/>
            </a:pPr>
            <a:r>
              <a:rPr lang="en-US" dirty="0" smtClean="0"/>
              <a:t>The memory is divided into pages, and it is "illegal" to read from or write to a memory location on the </a:t>
            </a:r>
            <a:r>
              <a:rPr lang="en-US" dirty="0" err="1" smtClean="0"/>
              <a:t>zero'th</a:t>
            </a:r>
            <a:r>
              <a:rPr lang="en-US" dirty="0" smtClean="0"/>
              <a:t> page. This error is typically due to null pointer or incorrect pointer arithmetic computations. For example, if you have a null pointer to a structure and you attempt to access various fields of that structure, it will lead to a zero page read error, or ZPR.</a:t>
            </a:r>
          </a:p>
          <a:p>
            <a:pPr>
              <a:defRPr/>
            </a:pPr>
            <a:endParaRPr lang="en-US" dirty="0" smtClean="0"/>
          </a:p>
          <a:p>
            <a:pPr>
              <a:defRPr/>
            </a:pPr>
            <a:r>
              <a:rPr lang="en-US" dirty="0" smtClean="0"/>
              <a:t>Shows a simple example of both NPR and ZPR problems. The </a:t>
            </a:r>
            <a:r>
              <a:rPr lang="en-US" dirty="0" err="1" smtClean="0"/>
              <a:t>findLastNodeValue</a:t>
            </a:r>
            <a:r>
              <a:rPr lang="en-US" dirty="0" smtClean="0"/>
              <a:t> method has a defect, in that it does not check whether the head parameter is null. NPR and ZPR errors occur when the next and </a:t>
            </a:r>
            <a:r>
              <a:rPr lang="en-US" dirty="0" err="1" smtClean="0"/>
              <a:t>val</a:t>
            </a:r>
            <a:r>
              <a:rPr lang="en-US" dirty="0" smtClean="0"/>
              <a:t> fields are accessed, respectively.</a:t>
            </a:r>
            <a:endParaRPr lang="en-US" dirty="0"/>
          </a:p>
        </p:txBody>
      </p:sp>
      <p:sp>
        <p:nvSpPr>
          <p:cNvPr id="4" name="Slide Number Placeholder 3"/>
          <p:cNvSpPr>
            <a:spLocks noGrp="1"/>
          </p:cNvSpPr>
          <p:nvPr>
            <p:ph type="sldNum" sz="quarter" idx="5"/>
          </p:nvPr>
        </p:nvSpPr>
        <p:spPr/>
        <p:txBody>
          <a:bodyPr/>
          <a:lstStyle/>
          <a:p>
            <a:pPr>
              <a:defRPr/>
            </a:pPr>
            <a:fld id="{24BE69B4-E927-8A45-9C1B-E3E858B3331C}" type="slidenum">
              <a:rPr lang="en-US" smtClean="0"/>
              <a:pPr>
                <a:defRPr/>
              </a:pPr>
              <a:t>58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defRPr/>
            </a:pPr>
            <a:r>
              <a:rPr lang="en-US" dirty="0" smtClean="0"/>
              <a:t>Explicit memory management and pointer arithmetic present opportunities for designing compact and efficient programs. However, incorrect use of these features can lead to complex defects, such as a pointer referring to memory that you don't own. In this case, too, reading memory through such pointers may give garbage value or cause segmentation faults and core dumps, and using garbage values can cause unpredictable program behavior or crashes.</a:t>
            </a:r>
          </a:p>
          <a:p>
            <a:pPr>
              <a:defRPr/>
            </a:pPr>
            <a:endParaRPr lang="en-US" dirty="0" smtClean="0"/>
          </a:p>
          <a:p>
            <a:pPr>
              <a:defRPr/>
            </a:pPr>
            <a:r>
              <a:rPr lang="en-US" dirty="0" smtClean="0"/>
              <a:t>Null Pointer Read/Write (NPR, NPW) and Zero Page Read/Write (ZPR, ZPW):</a:t>
            </a:r>
          </a:p>
          <a:p>
            <a:pPr>
              <a:defRPr/>
            </a:pPr>
            <a:r>
              <a:rPr lang="en-US" dirty="0" smtClean="0"/>
              <a:t>If a pointer's value can potentially be null (NULL), the pointer should not be de-referenced without checking it for being null. For example, a call to </a:t>
            </a:r>
            <a:r>
              <a:rPr lang="en-US" dirty="0" err="1" smtClean="0"/>
              <a:t>malloc</a:t>
            </a:r>
            <a:r>
              <a:rPr lang="en-US" dirty="0" smtClean="0"/>
              <a:t> can return a null result if no memory is available. Before using the pointer returned by </a:t>
            </a:r>
            <a:r>
              <a:rPr lang="en-US" dirty="0" err="1" smtClean="0"/>
              <a:t>malloc</a:t>
            </a:r>
            <a:r>
              <a:rPr lang="en-US" dirty="0" smtClean="0"/>
              <a:t>, you need to check it to make sure that isn't null. For example, a linked list or tree traversal algorithm needs to check whether the next node or child node is null.</a:t>
            </a:r>
          </a:p>
          <a:p>
            <a:pPr>
              <a:defRPr/>
            </a:pPr>
            <a:r>
              <a:rPr lang="en-US" dirty="0" smtClean="0"/>
              <a:t>It is common to forget these checks. </a:t>
            </a:r>
            <a:r>
              <a:rPr lang="en-US" dirty="0" err="1" smtClean="0"/>
              <a:t>Valgrind</a:t>
            </a:r>
            <a:r>
              <a:rPr lang="en-US" dirty="0" smtClean="0"/>
              <a:t> detects any memory access through de-referencing a null pointer, and reports an NPR or NPW error. When you see this error, examine whether you need to add a null pointer check or whether you wrongly assumed that your program logic guaranteed a non-null pointer. On AIX, HP, and under some linker options in Solaris, dereferencing a null pointer produces a zero value, not a segmentation fault signal.</a:t>
            </a:r>
          </a:p>
          <a:p>
            <a:pPr>
              <a:defRPr/>
            </a:pPr>
            <a:endParaRPr lang="en-US" dirty="0" smtClean="0"/>
          </a:p>
          <a:p>
            <a:pPr>
              <a:defRPr/>
            </a:pPr>
            <a:r>
              <a:rPr lang="en-US" dirty="0" smtClean="0"/>
              <a:t>The memory is divided into pages, and it is "illegal" to read from or write to a memory location on the </a:t>
            </a:r>
            <a:r>
              <a:rPr lang="en-US" dirty="0" err="1" smtClean="0"/>
              <a:t>zero'th</a:t>
            </a:r>
            <a:r>
              <a:rPr lang="en-US" dirty="0" smtClean="0"/>
              <a:t> page. This error is typically due to null pointer or incorrect pointer arithmetic computations. For example, if you have a null pointer to a structure and you attempt to access various fields of that structure, it will lead to a zero page read error, or ZPR.</a:t>
            </a:r>
          </a:p>
          <a:p>
            <a:pPr>
              <a:defRPr/>
            </a:pPr>
            <a:endParaRPr lang="en-US" dirty="0" smtClean="0"/>
          </a:p>
          <a:p>
            <a:pPr>
              <a:defRPr/>
            </a:pPr>
            <a:r>
              <a:rPr lang="en-US" dirty="0" smtClean="0"/>
              <a:t>Shows a simple example of both NPR and ZPR problems. The </a:t>
            </a:r>
            <a:r>
              <a:rPr lang="en-US" dirty="0" err="1" smtClean="0"/>
              <a:t>findLastNodeValue</a:t>
            </a:r>
            <a:r>
              <a:rPr lang="en-US" dirty="0" smtClean="0"/>
              <a:t> method has a defect, in that it does not check whether the head parameter is null. NPR and ZPR errors occur when the next and </a:t>
            </a:r>
            <a:r>
              <a:rPr lang="en-US" dirty="0" err="1" smtClean="0"/>
              <a:t>val</a:t>
            </a:r>
            <a:r>
              <a:rPr lang="en-US" dirty="0" smtClean="0"/>
              <a:t> fields are accessed, respectively.</a:t>
            </a:r>
            <a:endParaRPr lang="en-US" dirty="0"/>
          </a:p>
        </p:txBody>
      </p:sp>
      <p:sp>
        <p:nvSpPr>
          <p:cNvPr id="4" name="Slide Number Placeholder 3"/>
          <p:cNvSpPr>
            <a:spLocks noGrp="1"/>
          </p:cNvSpPr>
          <p:nvPr>
            <p:ph type="sldNum" sz="quarter" idx="5"/>
          </p:nvPr>
        </p:nvSpPr>
        <p:spPr/>
        <p:txBody>
          <a:bodyPr/>
          <a:lstStyle/>
          <a:p>
            <a:pPr>
              <a:defRPr/>
            </a:pPr>
            <a:fld id="{C545FC91-01D8-7045-87FB-DEA281B2946A}" type="slidenum">
              <a:rPr lang="en-US" smtClean="0"/>
              <a:pPr>
                <a:defRPr/>
              </a:pPr>
              <a:t>59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 charset="-128"/>
                <a:cs typeface="ＭＳ Ｐゴシック" pitchFamily="1" charset="-128"/>
              </a:rPr>
              <a:t>ree Memory Read or Write (FMR, FMW):</a:t>
            </a:r>
          </a:p>
          <a:p>
            <a:r>
              <a:rPr lang="en-US" smtClean="0">
                <a:ea typeface="ＭＳ Ｐゴシック" pitchFamily="1" charset="-128"/>
                <a:cs typeface="ＭＳ Ｐゴシック" pitchFamily="1" charset="-128"/>
              </a:rPr>
              <a:t>When you use malloc or new, the operating system allocates memory from heap and returns a pointer to the location of that memory. When you don't need this memory anymore, you de-allocate it by calling free or delete. Ideally, after de-allocation, the memory at that location should not be accessed thereafter.</a:t>
            </a:r>
          </a:p>
          <a:p>
            <a:r>
              <a:rPr lang="en-US" smtClean="0">
                <a:ea typeface="ＭＳ Ｐゴシック" pitchFamily="1" charset="-128"/>
                <a:cs typeface="ＭＳ Ｐゴシック" pitchFamily="1" charset="-128"/>
              </a:rPr>
              <a:t>However, you may have more than one pointer in your program pointing to the same memory location. For instance, while traversing a linked list, you may have a pointer to a node, but a pointer to that node is also stored as next in the previous node. Therefore, you have two pointers to the same memory block. Upon freeing that node, these pointers will become heap dangling pointers, because they point to memory that has already been freed. Another common cause for this error is usage of realloc method. (See Listing 6 code.)</a:t>
            </a:r>
          </a:p>
          <a:p>
            <a:r>
              <a:rPr lang="en-US" smtClean="0">
                <a:ea typeface="ＭＳ Ｐゴシック" pitchFamily="1" charset="-128"/>
                <a:cs typeface="ＭＳ Ｐゴシック" pitchFamily="1" charset="-128"/>
              </a:rPr>
              <a:t>The heap management system may respond to another malloc call in the same program and allocate this freed memory to other, unrelated objects. If you use a dangling pointer and access the memory through it, the behavior of the program is undefined. It may result in strange behavior or crash. The value read from that location would be completely unrelated and garbage. If you modify memory through a dangling pointer, and later that value is used for the intended purpose and unrelated context, the behavior will be unpredictable. Of course, either an uninitialized pointer or incorrect pointer arithmetic can also result in pointing to already freed heap memory.</a:t>
            </a:r>
          </a:p>
        </p:txBody>
      </p:sp>
      <p:sp>
        <p:nvSpPr>
          <p:cNvPr id="4" name="Slide Number Placeholder 3"/>
          <p:cNvSpPr>
            <a:spLocks noGrp="1"/>
          </p:cNvSpPr>
          <p:nvPr>
            <p:ph type="sldNum" sz="quarter" idx="5"/>
          </p:nvPr>
        </p:nvSpPr>
        <p:spPr/>
        <p:txBody>
          <a:bodyPr/>
          <a:lstStyle/>
          <a:p>
            <a:pPr>
              <a:defRPr/>
            </a:pPr>
            <a:fld id="{0B4FECFB-BB88-E847-AC22-C09F83981324}" type="slidenum">
              <a:rPr lang="en-US" smtClean="0"/>
              <a:pPr>
                <a:defRPr/>
              </a:pPr>
              <a:t>62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 charset="-128"/>
                <a:cs typeface="ＭＳ Ｐゴシック" pitchFamily="1" charset="-128"/>
              </a:rPr>
              <a:t>ree Memory Read or Write (FMR, FMW):</a:t>
            </a:r>
          </a:p>
          <a:p>
            <a:r>
              <a:rPr lang="en-US" smtClean="0">
                <a:ea typeface="ＭＳ Ｐゴシック" pitchFamily="1" charset="-128"/>
                <a:cs typeface="ＭＳ Ｐゴシック" pitchFamily="1" charset="-128"/>
              </a:rPr>
              <a:t>When you use malloc or new, the operating system allocates memory from heap and returns a pointer to the location of that memory. When you don't need this memory anymore, you de-allocate it by calling free or delete. Ideally, after de-allocation, the memory at that location should not be accessed thereafter.</a:t>
            </a:r>
          </a:p>
          <a:p>
            <a:r>
              <a:rPr lang="en-US" smtClean="0">
                <a:ea typeface="ＭＳ Ｐゴシック" pitchFamily="1" charset="-128"/>
                <a:cs typeface="ＭＳ Ｐゴシック" pitchFamily="1" charset="-128"/>
              </a:rPr>
              <a:t>However, you may have more than one pointer in your program pointing to the same memory location. For instance, while traversing a linked list, you may have a pointer to a node, but a pointer to that node is also stored as next in the previous node. Therefore, you have two pointers to the same memory block. Upon freeing that node, these pointers will become heap dangling pointers, because they point to memory that has already been freed. Another common cause for this error is usage of realloc method. (See Listing 6 code.)</a:t>
            </a:r>
          </a:p>
          <a:p>
            <a:r>
              <a:rPr lang="en-US" smtClean="0">
                <a:ea typeface="ＭＳ Ｐゴシック" pitchFamily="1" charset="-128"/>
                <a:cs typeface="ＭＳ Ｐゴシック" pitchFamily="1" charset="-128"/>
              </a:rPr>
              <a:t>The heap management system may respond to another malloc call in the same program and allocate this freed memory to other, unrelated objects. If you use a dangling pointer and access the memory through it, the behavior of the program is undefined. It may result in strange behavior or crash. The value read from that location would be completely unrelated and garbage. If you modify memory through a dangling pointer, and later that value is used for the intended purpose and unrelated context, the behavior will be unpredictable. Of course, either an uninitialized pointer or incorrect pointer arithmetic can also result in pointing to already freed heap memory.</a:t>
            </a:r>
          </a:p>
        </p:txBody>
      </p:sp>
      <p:sp>
        <p:nvSpPr>
          <p:cNvPr id="4" name="Slide Number Placeholder 3"/>
          <p:cNvSpPr>
            <a:spLocks noGrp="1"/>
          </p:cNvSpPr>
          <p:nvPr>
            <p:ph type="sldNum" sz="quarter" idx="5"/>
          </p:nvPr>
        </p:nvSpPr>
        <p:spPr/>
        <p:txBody>
          <a:bodyPr/>
          <a:lstStyle/>
          <a:p>
            <a:pPr>
              <a:defRPr/>
            </a:pPr>
            <a:fld id="{2C2F820E-118F-494C-B356-A27BFAEFAEE1}" type="slidenum">
              <a:rPr lang="en-US" smtClean="0"/>
              <a:pPr>
                <a:defRPr/>
              </a:pPr>
              <a:t>63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All of the tags of all of the elements of the set must be searched for a match.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p:txBody>
          <a:bodyPr/>
          <a:lstStyle/>
          <a:p>
            <a:pPr>
              <a:defRPr/>
            </a:pPr>
            <a:r>
              <a:rPr lang="en-AU"/>
              <a:t>Morgan Kaufmann Publishers</a:t>
            </a:r>
          </a:p>
        </p:txBody>
      </p:sp>
      <p:sp>
        <p:nvSpPr>
          <p:cNvPr id="43011" name="Rectangle 3"/>
          <p:cNvSpPr>
            <a:spLocks noGrp="1" noChangeArrowheads="1"/>
          </p:cNvSpPr>
          <p:nvPr>
            <p:ph type="dt" sz="quarter" idx="1"/>
          </p:nvPr>
        </p:nvSpPr>
        <p:spPr/>
        <p:txBody>
          <a:bodyPr/>
          <a:lstStyle/>
          <a:p>
            <a:pPr>
              <a:defRPr/>
            </a:pPr>
            <a:fld id="{1F4A1706-4754-1844-8A36-15CD7D165832}" type="datetime3">
              <a:rPr lang="en-AU"/>
              <a:pPr>
                <a:defRPr/>
              </a:pPr>
              <a:t>18 November 2013</a:t>
            </a:fld>
            <a:endParaRPr lang="en-AU"/>
          </a:p>
        </p:txBody>
      </p:sp>
      <p:sp>
        <p:nvSpPr>
          <p:cNvPr id="43012" name="Rectangle 6"/>
          <p:cNvSpPr>
            <a:spLocks noGrp="1" noChangeArrowheads="1"/>
          </p:cNvSpPr>
          <p:nvPr>
            <p:ph type="ftr" sz="quarter" idx="4"/>
          </p:nvPr>
        </p:nvSpPr>
        <p:spPr/>
        <p:txBody>
          <a:bodyPr/>
          <a:lstStyle/>
          <a:p>
            <a:pPr>
              <a:defRPr/>
            </a:pPr>
            <a:r>
              <a:rPr lang="en-AU"/>
              <a:t>Chapter 5 — Large and Fast: Exploiting Memory Hierarchy</a:t>
            </a:r>
          </a:p>
        </p:txBody>
      </p:sp>
      <p:sp>
        <p:nvSpPr>
          <p:cNvPr id="43013" name="Rectangle 7"/>
          <p:cNvSpPr>
            <a:spLocks noGrp="1" noChangeArrowheads="1"/>
          </p:cNvSpPr>
          <p:nvPr>
            <p:ph type="sldNum" sz="quarter" idx="5"/>
          </p:nvPr>
        </p:nvSpPr>
        <p:spPr/>
        <p:txBody>
          <a:bodyPr/>
          <a:lstStyle/>
          <a:p>
            <a:pPr>
              <a:defRPr/>
            </a:pPr>
            <a:fld id="{EF0C9FEC-62B8-9346-BDB3-49ED12D41593}" type="slidenum">
              <a:rPr lang="en-AU"/>
              <a:pPr>
                <a:defRPr/>
              </a:pPr>
              <a:t>9</a:t>
            </a:fld>
            <a:endParaRPr lang="en-AU"/>
          </a:p>
        </p:txBody>
      </p:sp>
      <p:sp>
        <p:nvSpPr>
          <p:cNvPr id="337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41987"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44035"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46083"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dirty="0"/>
              <a:t>For lecture</a:t>
            </a:r>
          </a:p>
          <a:p>
            <a:pPr eaLnBrk="1" hangingPunct="1">
              <a:spcBef>
                <a:spcPct val="0"/>
              </a:spcBef>
            </a:pPr>
            <a:endParaRPr lang="en-US" dirty="0"/>
          </a:p>
          <a:p>
            <a:pPr eaLnBrk="1" hangingPunct="1">
              <a:spcBef>
                <a:spcPct val="0"/>
              </a:spcBef>
            </a:pPr>
            <a:r>
              <a:rPr lang="en-US" dirty="0"/>
              <a:t>This picture is as opposed to </a:t>
            </a:r>
          </a:p>
          <a:p>
            <a:pPr eaLnBrk="1" hangingPunct="1">
              <a:spcBef>
                <a:spcPct val="0"/>
              </a:spcBef>
            </a:pPr>
            <a:endParaRPr lang="en-US" dirty="0"/>
          </a:p>
          <a:p>
            <a:pPr eaLnBrk="1" hangingPunct="1">
              <a:spcBef>
                <a:spcPct val="0"/>
              </a:spcBef>
            </a:pPr>
            <a:r>
              <a:rPr lang="en-US" dirty="0"/>
              <a:t>Way 0</a:t>
            </a:r>
          </a:p>
          <a:p>
            <a:pPr eaLnBrk="1" hangingPunct="1">
              <a:spcBef>
                <a:spcPct val="0"/>
              </a:spcBef>
            </a:pPr>
            <a:r>
              <a:rPr lang="en-US" dirty="0"/>
              <a:t>              both red                 Set 0</a:t>
            </a:r>
          </a:p>
          <a:p>
            <a:pPr eaLnBrk="1" hangingPunct="1">
              <a:spcBef>
                <a:spcPct val="0"/>
              </a:spcBef>
            </a:pPr>
            <a:r>
              <a:rPr lang="en-US" dirty="0"/>
              <a:t>Way 1</a:t>
            </a:r>
          </a:p>
          <a:p>
            <a:pPr eaLnBrk="1" hangingPunct="1">
              <a:spcBef>
                <a:spcPct val="0"/>
              </a:spcBef>
            </a:pPr>
            <a:r>
              <a:rPr lang="en-US" dirty="0"/>
              <a:t>------------------------------------</a:t>
            </a:r>
          </a:p>
          <a:p>
            <a:pPr eaLnBrk="1" hangingPunct="1">
              <a:spcBef>
                <a:spcPct val="0"/>
              </a:spcBef>
            </a:pPr>
            <a:r>
              <a:rPr lang="en-US" dirty="0"/>
              <a:t>Way 0</a:t>
            </a:r>
          </a:p>
          <a:p>
            <a:pPr eaLnBrk="1" hangingPunct="1">
              <a:spcBef>
                <a:spcPct val="0"/>
              </a:spcBef>
            </a:pPr>
            <a:r>
              <a:rPr lang="en-US" dirty="0"/>
              <a:t>               both green             Set 1</a:t>
            </a:r>
          </a:p>
          <a:p>
            <a:pPr eaLnBrk="1" hangingPunct="1">
              <a:spcBef>
                <a:spcPct val="0"/>
              </a:spcBef>
            </a:pPr>
            <a:r>
              <a:rPr lang="en-US" dirty="0"/>
              <a:t>Way 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C9F2B93-4D39-AB48-86A6-B3C6E4B059A0}" type="datetime1">
              <a:rPr lang="en-US" smtClean="0"/>
              <a:t>11/18/13</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4DAC1-BE44-B048-9BC1-16DDDA0C8DA7}" type="datetime1">
              <a:rPr lang="en-US" smtClean="0"/>
              <a:t>11/18/13</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56EB91-00B7-E545-896B-6413BFF2450C}" type="datetime1">
              <a:rPr lang="en-US" smtClean="0"/>
              <a:t>11/18/13</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C3A35-71AF-2941-8129-F4C060A443F0}" type="datetime1">
              <a:rPr lang="en-US" smtClean="0"/>
              <a:t>11/18/13</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27648B-07AF-6747-B179-2E2C4999D6E7}" type="datetime1">
              <a:rPr lang="en-US" smtClean="0"/>
              <a:t>11/18/13</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BD3C22-1255-7648-9FCD-1C9812662B45}" type="datetime1">
              <a:rPr lang="en-US" smtClean="0"/>
              <a:t>11/18/13</a:t>
            </a:fld>
            <a:endParaRPr lang="en-US" dirty="0"/>
          </a:p>
        </p:txBody>
      </p:sp>
      <p:sp>
        <p:nvSpPr>
          <p:cNvPr id="6" name="Footer Placeholder 5"/>
          <p:cNvSpPr>
            <a:spLocks noGrp="1"/>
          </p:cNvSpPr>
          <p:nvPr>
            <p:ph type="ftr" sz="quarter" idx="11"/>
          </p:nvPr>
        </p:nvSpPr>
        <p:spPr/>
        <p:txBody>
          <a:bodyPr/>
          <a:lstStyle/>
          <a:p>
            <a:r>
              <a:rPr lang="en-US" dirty="0" smtClean="0"/>
              <a:t>Fall 2013 -- Lecture #22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8D7FCF-02FA-5E49-AEF6-FB02EB47A452}" type="datetime1">
              <a:rPr lang="en-US" smtClean="0"/>
              <a:t>11/18/13</a:t>
            </a:fld>
            <a:endParaRPr lang="en-US" dirty="0"/>
          </a:p>
        </p:txBody>
      </p:sp>
      <p:sp>
        <p:nvSpPr>
          <p:cNvPr id="8" name="Footer Placeholder 7"/>
          <p:cNvSpPr>
            <a:spLocks noGrp="1"/>
          </p:cNvSpPr>
          <p:nvPr>
            <p:ph type="ftr" sz="quarter" idx="11"/>
          </p:nvPr>
        </p:nvSpPr>
        <p:spPr/>
        <p:txBody>
          <a:bodyPr/>
          <a:lstStyle/>
          <a:p>
            <a:r>
              <a:rPr lang="en-US" dirty="0" smtClean="0"/>
              <a:t>Fall 2013 -- Lecture #22</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D5917D-518C-4E4E-82AF-836D19333D3E}" type="datetime1">
              <a:rPr lang="en-US" smtClean="0"/>
              <a:t>11/18/13</a:t>
            </a:fld>
            <a:endParaRPr lang="en-US" dirty="0"/>
          </a:p>
        </p:txBody>
      </p:sp>
      <p:sp>
        <p:nvSpPr>
          <p:cNvPr id="4" name="Footer Placeholder 3"/>
          <p:cNvSpPr>
            <a:spLocks noGrp="1"/>
          </p:cNvSpPr>
          <p:nvPr>
            <p:ph type="ftr" sz="quarter" idx="11"/>
          </p:nvPr>
        </p:nvSpPr>
        <p:spPr/>
        <p:txBody>
          <a:bodyPr/>
          <a:lstStyle/>
          <a:p>
            <a:r>
              <a:rPr lang="en-US" dirty="0" smtClean="0"/>
              <a:t>Fall 2013 -- Lecture #22</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26585-0EA5-6246-A9FA-8A155AB2F104}" type="datetime1">
              <a:rPr lang="en-US" smtClean="0"/>
              <a:t>11/18/13</a:t>
            </a:fld>
            <a:endParaRPr lang="en-US" dirty="0"/>
          </a:p>
        </p:txBody>
      </p:sp>
      <p:sp>
        <p:nvSpPr>
          <p:cNvPr id="3" name="Footer Placeholder 2"/>
          <p:cNvSpPr>
            <a:spLocks noGrp="1"/>
          </p:cNvSpPr>
          <p:nvPr>
            <p:ph type="ftr" sz="quarter" idx="11"/>
          </p:nvPr>
        </p:nvSpPr>
        <p:spPr/>
        <p:txBody>
          <a:bodyPr/>
          <a:lstStyle/>
          <a:p>
            <a:r>
              <a:rPr lang="en-US" dirty="0" smtClean="0"/>
              <a:t>Fall 2013 -- Lecture #22</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BDE21-E6F4-3449-8B2F-E98949F51F8C}" type="datetime1">
              <a:rPr lang="en-US" smtClean="0"/>
              <a:t>11/18/13</a:t>
            </a:fld>
            <a:endParaRPr lang="en-US" dirty="0"/>
          </a:p>
        </p:txBody>
      </p:sp>
      <p:sp>
        <p:nvSpPr>
          <p:cNvPr id="6" name="Footer Placeholder 5"/>
          <p:cNvSpPr>
            <a:spLocks noGrp="1"/>
          </p:cNvSpPr>
          <p:nvPr>
            <p:ph type="ftr" sz="quarter" idx="11"/>
          </p:nvPr>
        </p:nvSpPr>
        <p:spPr/>
        <p:txBody>
          <a:bodyPr/>
          <a:lstStyle/>
          <a:p>
            <a:r>
              <a:rPr lang="en-US" dirty="0" smtClean="0"/>
              <a:t>Fall 2013 -- Lecture #22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DCBC0-23F2-5B4E-A135-42DBDAC36DDF}" type="datetime1">
              <a:rPr lang="en-US" smtClean="0"/>
              <a:t>11/18/13</a:t>
            </a:fld>
            <a:endParaRPr lang="en-US" dirty="0"/>
          </a:p>
        </p:txBody>
      </p:sp>
      <p:sp>
        <p:nvSpPr>
          <p:cNvPr id="6" name="Footer Placeholder 5"/>
          <p:cNvSpPr>
            <a:spLocks noGrp="1"/>
          </p:cNvSpPr>
          <p:nvPr>
            <p:ph type="ftr" sz="quarter" idx="11"/>
          </p:nvPr>
        </p:nvSpPr>
        <p:spPr/>
        <p:txBody>
          <a:bodyPr/>
          <a:lstStyle/>
          <a:p>
            <a:r>
              <a:rPr lang="en-US" dirty="0" smtClean="0"/>
              <a:t>Fall 2013 -- Lecture #22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EFAF7-0BD5-5D48-8229-9FA0350637FF}" type="datetime1">
              <a:rPr lang="en-US" smtClean="0"/>
              <a:t>11/18/13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Fall 2013 -- Lecture #22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1.png"/><Relationship Id="rId7" Type="http://schemas.openxmlformats.org/officeDocument/2006/relationships/image" Target="../media/image3.jpe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21281"/>
            <a:ext cx="9144000" cy="2364988"/>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i="1" dirty="0"/>
              <a:t>More </a:t>
            </a:r>
            <a:r>
              <a:rPr lang="en-US" i="1" dirty="0" smtClean="0"/>
              <a:t>Memory: </a:t>
            </a:r>
            <a:br>
              <a:rPr lang="en-US" i="1" dirty="0" smtClean="0"/>
            </a:br>
            <a:r>
              <a:rPr lang="en-US" i="1" dirty="0" smtClean="0"/>
              <a:t>Set </a:t>
            </a:r>
            <a:r>
              <a:rPr lang="en-US" i="1" dirty="0"/>
              <a:t>Associative Caches + Dynamic </a:t>
            </a:r>
            <a:r>
              <a:rPr lang="en-US" i="1" dirty="0" smtClean="0"/>
              <a:t>Memory</a:t>
            </a:r>
            <a:endParaRPr lang="en-US" i="1" dirty="0"/>
          </a:p>
        </p:txBody>
      </p:sp>
      <p:sp>
        <p:nvSpPr>
          <p:cNvPr id="3" name="Subtitle 2"/>
          <p:cNvSpPr>
            <a:spLocks noGrp="1"/>
          </p:cNvSpPr>
          <p:nvPr>
            <p:ph type="subTitle" idx="1"/>
          </p:nvPr>
        </p:nvSpPr>
        <p:spPr>
          <a:xfrm>
            <a:off x="1016000" y="3886200"/>
            <a:ext cx="6959600" cy="1752600"/>
          </a:xfrm>
        </p:spPr>
        <p:txBody>
          <a:bodyPr>
            <a:normAutofit fontScale="92500"/>
          </a:bodyPr>
          <a:lstStyle/>
          <a:p>
            <a:r>
              <a:rPr lang="en-US" dirty="0" smtClean="0"/>
              <a:t>Instructor:</a:t>
            </a:r>
          </a:p>
          <a:p>
            <a:r>
              <a:rPr lang="en-US" dirty="0" smtClean="0"/>
              <a:t>Randy H. Katz</a:t>
            </a:r>
          </a:p>
          <a:p>
            <a:r>
              <a:rPr lang="en-US" dirty="0" smtClean="0"/>
              <a:t>http://inst.eecs.Berkeley.edu/~cs61c/fa13</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dirty="0" smtClean="0"/>
              <a:t>Fall 2013 -- Lecture #22</a:t>
            </a:r>
            <a:endParaRPr lang="en-US" dirty="0"/>
          </a:p>
        </p:txBody>
      </p:sp>
      <p:sp>
        <p:nvSpPr>
          <p:cNvPr id="9" name="Date Placeholder 8"/>
          <p:cNvSpPr>
            <a:spLocks noGrp="1"/>
          </p:cNvSpPr>
          <p:nvPr>
            <p:ph type="dt" sz="half" idx="10"/>
          </p:nvPr>
        </p:nvSpPr>
        <p:spPr/>
        <p:txBody>
          <a:bodyPr/>
          <a:lstStyle/>
          <a:p>
            <a:fld id="{C3A4F3F7-3A49-5046-9480-AB21931DD2FE}" type="datetime1">
              <a:rPr lang="en-US" smtClean="0"/>
              <a:t>11/18/13</a:t>
            </a:fld>
            <a:endParaRPr lang="en-US"/>
          </a:p>
        </p:txBody>
      </p:sp>
    </p:spTree>
    <p:extLst>
      <p:ext uri="{BB962C8B-B14F-4D97-AF65-F5344CB8AC3E}">
        <p14:creationId xmlns:p14="http://schemas.microsoft.com/office/powerpoint/2010/main" val="36925950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96850"/>
            <a:ext cx="8229600" cy="1143000"/>
          </a:xfrm>
        </p:spPr>
        <p:txBody>
          <a:bodyPr>
            <a:normAutofit fontScale="90000"/>
          </a:bodyPr>
          <a:lstStyle/>
          <a:p>
            <a:pPr eaLnBrk="1" hangingPunct="1">
              <a:lnSpc>
                <a:spcPct val="85000"/>
              </a:lnSpc>
            </a:pPr>
            <a:r>
              <a:rPr lang="en-US" dirty="0" smtClean="0"/>
              <a:t>Example: 4-Word Direct-Mapped $</a:t>
            </a:r>
            <a:br>
              <a:rPr lang="en-US" dirty="0" smtClean="0"/>
            </a:br>
            <a:r>
              <a:rPr lang="en-US" dirty="0" smtClean="0"/>
              <a:t>Worst-Case Reference String</a:t>
            </a:r>
          </a:p>
        </p:txBody>
      </p:sp>
      <p:grpSp>
        <p:nvGrpSpPr>
          <p:cNvPr id="2" name="Group 3"/>
          <p:cNvGrpSpPr>
            <a:grpSpLocks/>
          </p:cNvGrpSpPr>
          <p:nvPr/>
        </p:nvGrpSpPr>
        <p:grpSpPr bwMode="auto">
          <a:xfrm>
            <a:off x="1295400" y="2630488"/>
            <a:ext cx="990600" cy="1219200"/>
            <a:chOff x="1344" y="1056"/>
            <a:chExt cx="624" cy="768"/>
          </a:xfrm>
        </p:grpSpPr>
        <p:sp>
          <p:nvSpPr>
            <p:cNvPr id="41052" name="Rectangle 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53" name="Line 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4" name="Line 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5" name="Line 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 name="Group 8"/>
          <p:cNvGrpSpPr>
            <a:grpSpLocks/>
          </p:cNvGrpSpPr>
          <p:nvPr/>
        </p:nvGrpSpPr>
        <p:grpSpPr bwMode="auto">
          <a:xfrm>
            <a:off x="3276600" y="2630488"/>
            <a:ext cx="990600" cy="1219200"/>
            <a:chOff x="1344" y="1056"/>
            <a:chExt cx="624" cy="768"/>
          </a:xfrm>
        </p:grpSpPr>
        <p:sp>
          <p:nvSpPr>
            <p:cNvPr id="41048" name="Rectangle 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49" name="Line 1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0" name="Line 1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1" name="Line 1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4" name="Group 13"/>
          <p:cNvGrpSpPr>
            <a:grpSpLocks/>
          </p:cNvGrpSpPr>
          <p:nvPr/>
        </p:nvGrpSpPr>
        <p:grpSpPr bwMode="auto">
          <a:xfrm>
            <a:off x="5334000" y="2630488"/>
            <a:ext cx="990600" cy="1219200"/>
            <a:chOff x="1344" y="1056"/>
            <a:chExt cx="624" cy="768"/>
          </a:xfrm>
        </p:grpSpPr>
        <p:sp>
          <p:nvSpPr>
            <p:cNvPr id="41044" name="Rectangle 1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45" name="Line 1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6" name="Line 1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7" name="Line 1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5" name="Group 18"/>
          <p:cNvGrpSpPr>
            <a:grpSpLocks/>
          </p:cNvGrpSpPr>
          <p:nvPr/>
        </p:nvGrpSpPr>
        <p:grpSpPr bwMode="auto">
          <a:xfrm>
            <a:off x="7391400" y="2630488"/>
            <a:ext cx="990600" cy="1219200"/>
            <a:chOff x="1344" y="1056"/>
            <a:chExt cx="624" cy="768"/>
          </a:xfrm>
        </p:grpSpPr>
        <p:sp>
          <p:nvSpPr>
            <p:cNvPr id="41040" name="Rectangle 1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41" name="Line 2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2" name="Line 2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3" name="Line 2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6" name="Group 23"/>
          <p:cNvGrpSpPr>
            <a:grpSpLocks/>
          </p:cNvGrpSpPr>
          <p:nvPr/>
        </p:nvGrpSpPr>
        <p:grpSpPr bwMode="auto">
          <a:xfrm>
            <a:off x="7391400" y="4459288"/>
            <a:ext cx="990600" cy="1219200"/>
            <a:chOff x="1344" y="1056"/>
            <a:chExt cx="624" cy="768"/>
          </a:xfrm>
        </p:grpSpPr>
        <p:sp>
          <p:nvSpPr>
            <p:cNvPr id="41036" name="Rectangle 2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37" name="Line 2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8" name="Line 2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9" name="Line 2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7" name="Group 28"/>
          <p:cNvGrpSpPr>
            <a:grpSpLocks/>
          </p:cNvGrpSpPr>
          <p:nvPr/>
        </p:nvGrpSpPr>
        <p:grpSpPr bwMode="auto">
          <a:xfrm>
            <a:off x="5334000" y="4459288"/>
            <a:ext cx="990600" cy="1219200"/>
            <a:chOff x="1344" y="1056"/>
            <a:chExt cx="624" cy="768"/>
          </a:xfrm>
        </p:grpSpPr>
        <p:sp>
          <p:nvSpPr>
            <p:cNvPr id="41032" name="Rectangle 2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33" name="Line 3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4" name="Line 3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5" name="Line 3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8" name="Group 33"/>
          <p:cNvGrpSpPr>
            <a:grpSpLocks/>
          </p:cNvGrpSpPr>
          <p:nvPr/>
        </p:nvGrpSpPr>
        <p:grpSpPr bwMode="auto">
          <a:xfrm>
            <a:off x="3352800" y="4459288"/>
            <a:ext cx="990600" cy="1219200"/>
            <a:chOff x="1344" y="1056"/>
            <a:chExt cx="624" cy="768"/>
          </a:xfrm>
        </p:grpSpPr>
        <p:sp>
          <p:nvSpPr>
            <p:cNvPr id="41028" name="Rectangle 3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29" name="Line 3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0" name="Line 3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1" name="Line 3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9" name="Group 38"/>
          <p:cNvGrpSpPr>
            <a:grpSpLocks/>
          </p:cNvGrpSpPr>
          <p:nvPr/>
        </p:nvGrpSpPr>
        <p:grpSpPr bwMode="auto">
          <a:xfrm>
            <a:off x="1295400" y="4459288"/>
            <a:ext cx="990600" cy="1219200"/>
            <a:chOff x="1344" y="1056"/>
            <a:chExt cx="624" cy="768"/>
          </a:xfrm>
        </p:grpSpPr>
        <p:sp>
          <p:nvSpPr>
            <p:cNvPr id="41024" name="Rectangle 3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25" name="Line 4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6" name="Line 4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7" name="Line 4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0971" name="Text Box 43"/>
          <p:cNvSpPr txBox="1">
            <a:spLocks noChangeArrowheads="1"/>
          </p:cNvSpPr>
          <p:nvPr/>
        </p:nvSpPr>
        <p:spPr bwMode="auto">
          <a:xfrm>
            <a:off x="1355725" y="22098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2" name="Text Box 44"/>
          <p:cNvSpPr txBox="1">
            <a:spLocks noChangeArrowheads="1"/>
          </p:cNvSpPr>
          <p:nvPr/>
        </p:nvSpPr>
        <p:spPr bwMode="auto">
          <a:xfrm>
            <a:off x="3260725" y="22098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0973" name="Text Box 45"/>
          <p:cNvSpPr txBox="1">
            <a:spLocks noChangeArrowheads="1"/>
          </p:cNvSpPr>
          <p:nvPr/>
        </p:nvSpPr>
        <p:spPr bwMode="auto">
          <a:xfrm>
            <a:off x="5241925" y="22098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4" name="Text Box 46"/>
          <p:cNvSpPr txBox="1">
            <a:spLocks noChangeArrowheads="1"/>
          </p:cNvSpPr>
          <p:nvPr/>
        </p:nvSpPr>
        <p:spPr bwMode="auto">
          <a:xfrm>
            <a:off x="7375525" y="22098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0975" name="Text Box 47"/>
          <p:cNvSpPr txBox="1">
            <a:spLocks noChangeArrowheads="1"/>
          </p:cNvSpPr>
          <p:nvPr/>
        </p:nvSpPr>
        <p:spPr bwMode="auto">
          <a:xfrm>
            <a:off x="1219200" y="4078288"/>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6" name="Text Box 48"/>
          <p:cNvSpPr txBox="1">
            <a:spLocks noChangeArrowheads="1"/>
          </p:cNvSpPr>
          <p:nvPr/>
        </p:nvSpPr>
        <p:spPr bwMode="auto">
          <a:xfrm>
            <a:off x="3260725" y="40386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0977" name="Text Box 49"/>
          <p:cNvSpPr txBox="1">
            <a:spLocks noChangeArrowheads="1"/>
          </p:cNvSpPr>
          <p:nvPr/>
        </p:nvSpPr>
        <p:spPr bwMode="auto">
          <a:xfrm>
            <a:off x="5318125" y="40386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8" name="Text Box 50"/>
          <p:cNvSpPr txBox="1">
            <a:spLocks noChangeArrowheads="1"/>
          </p:cNvSpPr>
          <p:nvPr/>
        </p:nvSpPr>
        <p:spPr bwMode="auto">
          <a:xfrm>
            <a:off x="7299325" y="40386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grpSp>
        <p:nvGrpSpPr>
          <p:cNvPr id="10" name="Group 51"/>
          <p:cNvGrpSpPr>
            <a:grpSpLocks/>
          </p:cNvGrpSpPr>
          <p:nvPr/>
        </p:nvGrpSpPr>
        <p:grpSpPr bwMode="auto">
          <a:xfrm>
            <a:off x="762000" y="2630488"/>
            <a:ext cx="533400" cy="1219200"/>
            <a:chOff x="1344" y="1056"/>
            <a:chExt cx="624" cy="768"/>
          </a:xfrm>
        </p:grpSpPr>
        <p:sp>
          <p:nvSpPr>
            <p:cNvPr id="41020" name="Rectangle 5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21" name="Line 5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2" name="Line 5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3" name="Line 5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1" name="Group 56"/>
          <p:cNvGrpSpPr>
            <a:grpSpLocks/>
          </p:cNvGrpSpPr>
          <p:nvPr/>
        </p:nvGrpSpPr>
        <p:grpSpPr bwMode="auto">
          <a:xfrm>
            <a:off x="2743200" y="2630488"/>
            <a:ext cx="533400" cy="1219200"/>
            <a:chOff x="1344" y="1056"/>
            <a:chExt cx="624" cy="768"/>
          </a:xfrm>
        </p:grpSpPr>
        <p:sp>
          <p:nvSpPr>
            <p:cNvPr id="41016" name="Rectangle 5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17" name="Line 5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8" name="Line 5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9" name="Line 6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2" name="Group 61"/>
          <p:cNvGrpSpPr>
            <a:grpSpLocks/>
          </p:cNvGrpSpPr>
          <p:nvPr/>
        </p:nvGrpSpPr>
        <p:grpSpPr bwMode="auto">
          <a:xfrm>
            <a:off x="4800600" y="2630488"/>
            <a:ext cx="533400" cy="1219200"/>
            <a:chOff x="1344" y="1056"/>
            <a:chExt cx="624" cy="768"/>
          </a:xfrm>
        </p:grpSpPr>
        <p:sp>
          <p:nvSpPr>
            <p:cNvPr id="41012" name="Rectangle 6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13" name="Line 6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4" name="Line 6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5" name="Line 6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3" name="Group 66"/>
          <p:cNvGrpSpPr>
            <a:grpSpLocks/>
          </p:cNvGrpSpPr>
          <p:nvPr/>
        </p:nvGrpSpPr>
        <p:grpSpPr bwMode="auto">
          <a:xfrm>
            <a:off x="6858000" y="2630488"/>
            <a:ext cx="533400" cy="1219200"/>
            <a:chOff x="1344" y="1056"/>
            <a:chExt cx="624" cy="768"/>
          </a:xfrm>
        </p:grpSpPr>
        <p:sp>
          <p:nvSpPr>
            <p:cNvPr id="41008" name="Rectangle 6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09" name="Line 6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0" name="Line 6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1" name="Line 7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4" name="Group 71"/>
          <p:cNvGrpSpPr>
            <a:grpSpLocks/>
          </p:cNvGrpSpPr>
          <p:nvPr/>
        </p:nvGrpSpPr>
        <p:grpSpPr bwMode="auto">
          <a:xfrm>
            <a:off x="762000" y="4459288"/>
            <a:ext cx="533400" cy="1219200"/>
            <a:chOff x="1344" y="1056"/>
            <a:chExt cx="624" cy="768"/>
          </a:xfrm>
        </p:grpSpPr>
        <p:sp>
          <p:nvSpPr>
            <p:cNvPr id="41004" name="Rectangle 7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05" name="Line 7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6" name="Line 7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7" name="Line 7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5" name="Group 76"/>
          <p:cNvGrpSpPr>
            <a:grpSpLocks/>
          </p:cNvGrpSpPr>
          <p:nvPr/>
        </p:nvGrpSpPr>
        <p:grpSpPr bwMode="auto">
          <a:xfrm>
            <a:off x="2819400" y="4459288"/>
            <a:ext cx="533400" cy="1219200"/>
            <a:chOff x="1344" y="1056"/>
            <a:chExt cx="624" cy="768"/>
          </a:xfrm>
        </p:grpSpPr>
        <p:sp>
          <p:nvSpPr>
            <p:cNvPr id="41000" name="Rectangle 7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01" name="Line 7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2" name="Line 7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3" name="Line 8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6" name="Group 81"/>
          <p:cNvGrpSpPr>
            <a:grpSpLocks/>
          </p:cNvGrpSpPr>
          <p:nvPr/>
        </p:nvGrpSpPr>
        <p:grpSpPr bwMode="auto">
          <a:xfrm>
            <a:off x="4800600" y="4459288"/>
            <a:ext cx="533400" cy="1219200"/>
            <a:chOff x="1344" y="1056"/>
            <a:chExt cx="624" cy="768"/>
          </a:xfrm>
        </p:grpSpPr>
        <p:sp>
          <p:nvSpPr>
            <p:cNvPr id="40996" name="Rectangle 8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97" name="Line 8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8" name="Line 8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9" name="Line 8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7" name="Group 86"/>
          <p:cNvGrpSpPr>
            <a:grpSpLocks/>
          </p:cNvGrpSpPr>
          <p:nvPr/>
        </p:nvGrpSpPr>
        <p:grpSpPr bwMode="auto">
          <a:xfrm>
            <a:off x="6858000" y="4459288"/>
            <a:ext cx="533400" cy="1219200"/>
            <a:chOff x="1344" y="1056"/>
            <a:chExt cx="624" cy="768"/>
          </a:xfrm>
        </p:grpSpPr>
        <p:sp>
          <p:nvSpPr>
            <p:cNvPr id="40992" name="Rectangle 8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93" name="Line 8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4" name="Line 8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5" name="Line 9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1598555" name="Rectangle 91"/>
          <p:cNvSpPr>
            <a:spLocks noGrp="1" noChangeArrowheads="1"/>
          </p:cNvSpPr>
          <p:nvPr>
            <p:ph type="body" idx="1"/>
          </p:nvPr>
        </p:nvSpPr>
        <p:spPr>
          <a:xfrm>
            <a:off x="533400" y="1303338"/>
            <a:ext cx="8153400" cy="812800"/>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Consider the main memory word reference string</a:t>
            </a:r>
          </a:p>
          <a:p>
            <a:pPr lvl="1" algn="ctr" eaLnBrk="1" fontAlgn="auto" hangingPunct="1">
              <a:spcAft>
                <a:spcPts val="0"/>
              </a:spcAft>
              <a:buFont typeface="Monotype Sorts" pitchFamily="2" charset="2"/>
              <a:buNone/>
              <a:defRPr/>
            </a:pPr>
            <a:r>
              <a:rPr lang="en-US" dirty="0">
                <a:ea typeface="+mn-ea"/>
              </a:rPr>
              <a:t>              0   4   0   4   0   4   0   4</a:t>
            </a:r>
          </a:p>
        </p:txBody>
      </p:sp>
      <p:sp>
        <p:nvSpPr>
          <p:cNvPr id="40988" name="Text Box 93"/>
          <p:cNvSpPr txBox="1">
            <a:spLocks noChangeArrowheads="1"/>
          </p:cNvSpPr>
          <p:nvPr/>
        </p:nvSpPr>
        <p:spPr bwMode="auto">
          <a:xfrm>
            <a:off x="457200" y="1684338"/>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96" name="Date Placeholder 95"/>
          <p:cNvSpPr>
            <a:spLocks noGrp="1"/>
          </p:cNvSpPr>
          <p:nvPr>
            <p:ph type="dt" sz="half" idx="10"/>
          </p:nvPr>
        </p:nvSpPr>
        <p:spPr/>
        <p:txBody>
          <a:bodyPr/>
          <a:lstStyle/>
          <a:p>
            <a:fld id="{8BD01F74-302E-7141-A86A-37D895EFF746}" type="datetime1">
              <a:rPr lang="en-US" smtClean="0"/>
              <a:t>11/18/13</a:t>
            </a:fld>
            <a:endParaRPr lang="en-US" dirty="0"/>
          </a:p>
        </p:txBody>
      </p:sp>
      <p:sp>
        <p:nvSpPr>
          <p:cNvPr id="97" name="Slide Number Placeholder 96"/>
          <p:cNvSpPr>
            <a:spLocks noGrp="1"/>
          </p:cNvSpPr>
          <p:nvPr>
            <p:ph type="sldNum" sz="quarter" idx="12"/>
          </p:nvPr>
        </p:nvSpPr>
        <p:spPr/>
        <p:txBody>
          <a:bodyPr/>
          <a:lstStyle/>
          <a:p>
            <a:fld id="{3CC63E4C-4642-794D-A2FD-70F6B81535F5}" type="slidenum">
              <a:rPr lang="en-US" smtClean="0"/>
              <a:pPr/>
              <a:t>10</a:t>
            </a:fld>
            <a:endParaRPr lang="en-US" dirty="0"/>
          </a:p>
        </p:txBody>
      </p:sp>
      <p:sp>
        <p:nvSpPr>
          <p:cNvPr id="98" name="Footer Placeholder 97"/>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34938"/>
            <a:ext cx="8229600" cy="1143000"/>
          </a:xfrm>
        </p:spPr>
        <p:txBody>
          <a:bodyPr>
            <a:normAutofit fontScale="90000"/>
          </a:bodyPr>
          <a:lstStyle/>
          <a:p>
            <a:pPr eaLnBrk="1" hangingPunct="1">
              <a:lnSpc>
                <a:spcPct val="85000"/>
              </a:lnSpc>
            </a:pPr>
            <a:r>
              <a:rPr lang="en-US" dirty="0" smtClean="0"/>
              <a:t>Example: 4-Word Direct-Mapped $</a:t>
            </a:r>
            <a:br>
              <a:rPr lang="en-US" dirty="0" smtClean="0"/>
            </a:br>
            <a:r>
              <a:rPr lang="en-US" dirty="0" smtClean="0"/>
              <a:t>Worst-Case Reference String</a:t>
            </a:r>
          </a:p>
        </p:txBody>
      </p:sp>
      <p:sp>
        <p:nvSpPr>
          <p:cNvPr id="43011" name="Rectangle 3"/>
          <p:cNvSpPr>
            <a:spLocks noChangeArrowheads="1"/>
          </p:cNvSpPr>
          <p:nvPr/>
        </p:nvSpPr>
        <p:spPr bwMode="auto">
          <a:xfrm>
            <a:off x="1295400" y="24638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Line 4"/>
          <p:cNvSpPr>
            <a:spLocks noChangeShapeType="1"/>
          </p:cNvSpPr>
          <p:nvPr/>
        </p:nvSpPr>
        <p:spPr bwMode="auto">
          <a:xfrm>
            <a:off x="1295400" y="3073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3" name="Line 5"/>
          <p:cNvSpPr>
            <a:spLocks noChangeShapeType="1"/>
          </p:cNvSpPr>
          <p:nvPr/>
        </p:nvSpPr>
        <p:spPr bwMode="auto">
          <a:xfrm>
            <a:off x="1295400" y="2768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4" name="Line 6"/>
          <p:cNvSpPr>
            <a:spLocks noChangeShapeType="1"/>
          </p:cNvSpPr>
          <p:nvPr/>
        </p:nvSpPr>
        <p:spPr bwMode="auto">
          <a:xfrm>
            <a:off x="1295400" y="3378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5" name="Rectangle 7"/>
          <p:cNvSpPr>
            <a:spLocks noChangeArrowheads="1"/>
          </p:cNvSpPr>
          <p:nvPr/>
        </p:nvSpPr>
        <p:spPr bwMode="auto">
          <a:xfrm>
            <a:off x="3276600" y="24638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6" name="Line 8"/>
          <p:cNvSpPr>
            <a:spLocks noChangeShapeType="1"/>
          </p:cNvSpPr>
          <p:nvPr/>
        </p:nvSpPr>
        <p:spPr bwMode="auto">
          <a:xfrm>
            <a:off x="3276600" y="3073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7" name="Line 9"/>
          <p:cNvSpPr>
            <a:spLocks noChangeShapeType="1"/>
          </p:cNvSpPr>
          <p:nvPr/>
        </p:nvSpPr>
        <p:spPr bwMode="auto">
          <a:xfrm>
            <a:off x="3276600" y="2768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8" name="Line 10"/>
          <p:cNvSpPr>
            <a:spLocks noChangeShapeType="1"/>
          </p:cNvSpPr>
          <p:nvPr/>
        </p:nvSpPr>
        <p:spPr bwMode="auto">
          <a:xfrm>
            <a:off x="3276600" y="3378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9" name="Rectangle 11"/>
          <p:cNvSpPr>
            <a:spLocks noChangeArrowheads="1"/>
          </p:cNvSpPr>
          <p:nvPr/>
        </p:nvSpPr>
        <p:spPr bwMode="auto">
          <a:xfrm>
            <a:off x="5334000" y="24638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0" name="Line 12"/>
          <p:cNvSpPr>
            <a:spLocks noChangeShapeType="1"/>
          </p:cNvSpPr>
          <p:nvPr/>
        </p:nvSpPr>
        <p:spPr bwMode="auto">
          <a:xfrm>
            <a:off x="5334000" y="3073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1" name="Line 13"/>
          <p:cNvSpPr>
            <a:spLocks noChangeShapeType="1"/>
          </p:cNvSpPr>
          <p:nvPr/>
        </p:nvSpPr>
        <p:spPr bwMode="auto">
          <a:xfrm>
            <a:off x="5334000" y="2768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2" name="Line 14"/>
          <p:cNvSpPr>
            <a:spLocks noChangeShapeType="1"/>
          </p:cNvSpPr>
          <p:nvPr/>
        </p:nvSpPr>
        <p:spPr bwMode="auto">
          <a:xfrm>
            <a:off x="5334000" y="3378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3" name="Rectangle 15"/>
          <p:cNvSpPr>
            <a:spLocks noChangeArrowheads="1"/>
          </p:cNvSpPr>
          <p:nvPr/>
        </p:nvSpPr>
        <p:spPr bwMode="auto">
          <a:xfrm>
            <a:off x="7391400" y="24638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4" name="Line 16"/>
          <p:cNvSpPr>
            <a:spLocks noChangeShapeType="1"/>
          </p:cNvSpPr>
          <p:nvPr/>
        </p:nvSpPr>
        <p:spPr bwMode="auto">
          <a:xfrm>
            <a:off x="7391400" y="3073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5" name="Line 17"/>
          <p:cNvSpPr>
            <a:spLocks noChangeShapeType="1"/>
          </p:cNvSpPr>
          <p:nvPr/>
        </p:nvSpPr>
        <p:spPr bwMode="auto">
          <a:xfrm>
            <a:off x="7391400" y="2768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6" name="Line 18"/>
          <p:cNvSpPr>
            <a:spLocks noChangeShapeType="1"/>
          </p:cNvSpPr>
          <p:nvPr/>
        </p:nvSpPr>
        <p:spPr bwMode="auto">
          <a:xfrm>
            <a:off x="7391400" y="3378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7" name="Rectangle 19"/>
          <p:cNvSpPr>
            <a:spLocks noChangeArrowheads="1"/>
          </p:cNvSpPr>
          <p:nvPr/>
        </p:nvSpPr>
        <p:spPr bwMode="auto">
          <a:xfrm>
            <a:off x="7391400" y="42926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8" name="Line 20"/>
          <p:cNvSpPr>
            <a:spLocks noChangeShapeType="1"/>
          </p:cNvSpPr>
          <p:nvPr/>
        </p:nvSpPr>
        <p:spPr bwMode="auto">
          <a:xfrm>
            <a:off x="7391400" y="4902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9" name="Line 21"/>
          <p:cNvSpPr>
            <a:spLocks noChangeShapeType="1"/>
          </p:cNvSpPr>
          <p:nvPr/>
        </p:nvSpPr>
        <p:spPr bwMode="auto">
          <a:xfrm>
            <a:off x="7391400" y="4597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0" name="Line 22"/>
          <p:cNvSpPr>
            <a:spLocks noChangeShapeType="1"/>
          </p:cNvSpPr>
          <p:nvPr/>
        </p:nvSpPr>
        <p:spPr bwMode="auto">
          <a:xfrm>
            <a:off x="7391400" y="5207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1" name="Rectangle 23"/>
          <p:cNvSpPr>
            <a:spLocks noChangeArrowheads="1"/>
          </p:cNvSpPr>
          <p:nvPr/>
        </p:nvSpPr>
        <p:spPr bwMode="auto">
          <a:xfrm>
            <a:off x="5334000" y="42926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32" name="Line 24"/>
          <p:cNvSpPr>
            <a:spLocks noChangeShapeType="1"/>
          </p:cNvSpPr>
          <p:nvPr/>
        </p:nvSpPr>
        <p:spPr bwMode="auto">
          <a:xfrm>
            <a:off x="5334000" y="4902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3" name="Line 25"/>
          <p:cNvSpPr>
            <a:spLocks noChangeShapeType="1"/>
          </p:cNvSpPr>
          <p:nvPr/>
        </p:nvSpPr>
        <p:spPr bwMode="auto">
          <a:xfrm>
            <a:off x="5334000" y="4597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4" name="Line 26"/>
          <p:cNvSpPr>
            <a:spLocks noChangeShapeType="1"/>
          </p:cNvSpPr>
          <p:nvPr/>
        </p:nvSpPr>
        <p:spPr bwMode="auto">
          <a:xfrm>
            <a:off x="5334000" y="5207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5" name="Rectangle 27"/>
          <p:cNvSpPr>
            <a:spLocks noChangeArrowheads="1"/>
          </p:cNvSpPr>
          <p:nvPr/>
        </p:nvSpPr>
        <p:spPr bwMode="auto">
          <a:xfrm>
            <a:off x="3352800" y="42926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36" name="Line 28"/>
          <p:cNvSpPr>
            <a:spLocks noChangeShapeType="1"/>
          </p:cNvSpPr>
          <p:nvPr/>
        </p:nvSpPr>
        <p:spPr bwMode="auto">
          <a:xfrm>
            <a:off x="3352800" y="4902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7" name="Line 29"/>
          <p:cNvSpPr>
            <a:spLocks noChangeShapeType="1"/>
          </p:cNvSpPr>
          <p:nvPr/>
        </p:nvSpPr>
        <p:spPr bwMode="auto">
          <a:xfrm>
            <a:off x="3352800" y="4597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8" name="Line 30"/>
          <p:cNvSpPr>
            <a:spLocks noChangeShapeType="1"/>
          </p:cNvSpPr>
          <p:nvPr/>
        </p:nvSpPr>
        <p:spPr bwMode="auto">
          <a:xfrm>
            <a:off x="3352800" y="5207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9" name="Rectangle 31"/>
          <p:cNvSpPr>
            <a:spLocks noChangeArrowheads="1"/>
          </p:cNvSpPr>
          <p:nvPr/>
        </p:nvSpPr>
        <p:spPr bwMode="auto">
          <a:xfrm>
            <a:off x="1295400" y="4292600"/>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40" name="Line 32"/>
          <p:cNvSpPr>
            <a:spLocks noChangeShapeType="1"/>
          </p:cNvSpPr>
          <p:nvPr/>
        </p:nvSpPr>
        <p:spPr bwMode="auto">
          <a:xfrm>
            <a:off x="1295400" y="4902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1" name="Line 33"/>
          <p:cNvSpPr>
            <a:spLocks noChangeShapeType="1"/>
          </p:cNvSpPr>
          <p:nvPr/>
        </p:nvSpPr>
        <p:spPr bwMode="auto">
          <a:xfrm>
            <a:off x="1295400" y="4597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2" name="Line 34"/>
          <p:cNvSpPr>
            <a:spLocks noChangeShapeType="1"/>
          </p:cNvSpPr>
          <p:nvPr/>
        </p:nvSpPr>
        <p:spPr bwMode="auto">
          <a:xfrm>
            <a:off x="1295400" y="5207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3" name="Text Box 35"/>
          <p:cNvSpPr txBox="1">
            <a:spLocks noChangeArrowheads="1"/>
          </p:cNvSpPr>
          <p:nvPr/>
        </p:nvSpPr>
        <p:spPr bwMode="auto">
          <a:xfrm>
            <a:off x="1355725" y="20431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44" name="Text Box 36"/>
          <p:cNvSpPr txBox="1">
            <a:spLocks noChangeArrowheads="1"/>
          </p:cNvSpPr>
          <p:nvPr/>
        </p:nvSpPr>
        <p:spPr bwMode="auto">
          <a:xfrm>
            <a:off x="3260725" y="20431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45" name="Text Box 37"/>
          <p:cNvSpPr txBox="1">
            <a:spLocks noChangeArrowheads="1"/>
          </p:cNvSpPr>
          <p:nvPr/>
        </p:nvSpPr>
        <p:spPr bwMode="auto">
          <a:xfrm>
            <a:off x="5241925" y="20431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46" name="Text Box 38"/>
          <p:cNvSpPr txBox="1">
            <a:spLocks noChangeArrowheads="1"/>
          </p:cNvSpPr>
          <p:nvPr/>
        </p:nvSpPr>
        <p:spPr bwMode="auto">
          <a:xfrm>
            <a:off x="7375525" y="20431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47" name="Text Box 39"/>
          <p:cNvSpPr txBox="1">
            <a:spLocks noChangeArrowheads="1"/>
          </p:cNvSpPr>
          <p:nvPr/>
        </p:nvSpPr>
        <p:spPr bwMode="auto">
          <a:xfrm>
            <a:off x="1219200" y="39116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48" name="Text Box 40"/>
          <p:cNvSpPr txBox="1">
            <a:spLocks noChangeArrowheads="1"/>
          </p:cNvSpPr>
          <p:nvPr/>
        </p:nvSpPr>
        <p:spPr bwMode="auto">
          <a:xfrm>
            <a:off x="3260725" y="38719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49" name="Text Box 41"/>
          <p:cNvSpPr txBox="1">
            <a:spLocks noChangeArrowheads="1"/>
          </p:cNvSpPr>
          <p:nvPr/>
        </p:nvSpPr>
        <p:spPr bwMode="auto">
          <a:xfrm>
            <a:off x="5318125" y="38719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50" name="Text Box 42"/>
          <p:cNvSpPr txBox="1">
            <a:spLocks noChangeArrowheads="1"/>
          </p:cNvSpPr>
          <p:nvPr/>
        </p:nvSpPr>
        <p:spPr bwMode="auto">
          <a:xfrm>
            <a:off x="7299325" y="3871913"/>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51" name="Rectangle 43"/>
          <p:cNvSpPr>
            <a:spLocks noChangeArrowheads="1"/>
          </p:cNvSpPr>
          <p:nvPr/>
        </p:nvSpPr>
        <p:spPr bwMode="auto">
          <a:xfrm>
            <a:off x="762000" y="24638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52" name="Line 44"/>
          <p:cNvSpPr>
            <a:spLocks noChangeShapeType="1"/>
          </p:cNvSpPr>
          <p:nvPr/>
        </p:nvSpPr>
        <p:spPr bwMode="auto">
          <a:xfrm>
            <a:off x="762000" y="3073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3" name="Line 45"/>
          <p:cNvSpPr>
            <a:spLocks noChangeShapeType="1"/>
          </p:cNvSpPr>
          <p:nvPr/>
        </p:nvSpPr>
        <p:spPr bwMode="auto">
          <a:xfrm>
            <a:off x="762000" y="27686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4" name="Line 46"/>
          <p:cNvSpPr>
            <a:spLocks noChangeShapeType="1"/>
          </p:cNvSpPr>
          <p:nvPr/>
        </p:nvSpPr>
        <p:spPr bwMode="auto">
          <a:xfrm>
            <a:off x="762000" y="3378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5" name="Rectangle 47"/>
          <p:cNvSpPr>
            <a:spLocks noChangeArrowheads="1"/>
          </p:cNvSpPr>
          <p:nvPr/>
        </p:nvSpPr>
        <p:spPr bwMode="auto">
          <a:xfrm>
            <a:off x="2743200" y="24638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56" name="Line 48"/>
          <p:cNvSpPr>
            <a:spLocks noChangeShapeType="1"/>
          </p:cNvSpPr>
          <p:nvPr/>
        </p:nvSpPr>
        <p:spPr bwMode="auto">
          <a:xfrm>
            <a:off x="2743200" y="3073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7" name="Line 49"/>
          <p:cNvSpPr>
            <a:spLocks noChangeShapeType="1"/>
          </p:cNvSpPr>
          <p:nvPr/>
        </p:nvSpPr>
        <p:spPr bwMode="auto">
          <a:xfrm>
            <a:off x="2743200" y="27686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8" name="Line 50"/>
          <p:cNvSpPr>
            <a:spLocks noChangeShapeType="1"/>
          </p:cNvSpPr>
          <p:nvPr/>
        </p:nvSpPr>
        <p:spPr bwMode="auto">
          <a:xfrm>
            <a:off x="2743200" y="3378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9" name="Rectangle 51"/>
          <p:cNvSpPr>
            <a:spLocks noChangeArrowheads="1"/>
          </p:cNvSpPr>
          <p:nvPr/>
        </p:nvSpPr>
        <p:spPr bwMode="auto">
          <a:xfrm>
            <a:off x="4800600" y="24638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0" name="Line 52"/>
          <p:cNvSpPr>
            <a:spLocks noChangeShapeType="1"/>
          </p:cNvSpPr>
          <p:nvPr/>
        </p:nvSpPr>
        <p:spPr bwMode="auto">
          <a:xfrm>
            <a:off x="4800600" y="3073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1" name="Line 53"/>
          <p:cNvSpPr>
            <a:spLocks noChangeShapeType="1"/>
          </p:cNvSpPr>
          <p:nvPr/>
        </p:nvSpPr>
        <p:spPr bwMode="auto">
          <a:xfrm>
            <a:off x="4800600" y="27686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2" name="Line 54"/>
          <p:cNvSpPr>
            <a:spLocks noChangeShapeType="1"/>
          </p:cNvSpPr>
          <p:nvPr/>
        </p:nvSpPr>
        <p:spPr bwMode="auto">
          <a:xfrm>
            <a:off x="4800600" y="3378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3" name="Rectangle 55"/>
          <p:cNvSpPr>
            <a:spLocks noChangeArrowheads="1"/>
          </p:cNvSpPr>
          <p:nvPr/>
        </p:nvSpPr>
        <p:spPr bwMode="auto">
          <a:xfrm>
            <a:off x="6858000" y="24638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4" name="Line 56"/>
          <p:cNvSpPr>
            <a:spLocks noChangeShapeType="1"/>
          </p:cNvSpPr>
          <p:nvPr/>
        </p:nvSpPr>
        <p:spPr bwMode="auto">
          <a:xfrm>
            <a:off x="6858000" y="3073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5" name="Line 57"/>
          <p:cNvSpPr>
            <a:spLocks noChangeShapeType="1"/>
          </p:cNvSpPr>
          <p:nvPr/>
        </p:nvSpPr>
        <p:spPr bwMode="auto">
          <a:xfrm>
            <a:off x="6858000" y="27686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6" name="Line 58"/>
          <p:cNvSpPr>
            <a:spLocks noChangeShapeType="1"/>
          </p:cNvSpPr>
          <p:nvPr/>
        </p:nvSpPr>
        <p:spPr bwMode="auto">
          <a:xfrm>
            <a:off x="6858000" y="3378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7" name="Rectangle 59"/>
          <p:cNvSpPr>
            <a:spLocks noChangeArrowheads="1"/>
          </p:cNvSpPr>
          <p:nvPr/>
        </p:nvSpPr>
        <p:spPr bwMode="auto">
          <a:xfrm>
            <a:off x="762000" y="42926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8" name="Line 60"/>
          <p:cNvSpPr>
            <a:spLocks noChangeShapeType="1"/>
          </p:cNvSpPr>
          <p:nvPr/>
        </p:nvSpPr>
        <p:spPr bwMode="auto">
          <a:xfrm>
            <a:off x="762000" y="4902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9" name="Line 61"/>
          <p:cNvSpPr>
            <a:spLocks noChangeShapeType="1"/>
          </p:cNvSpPr>
          <p:nvPr/>
        </p:nvSpPr>
        <p:spPr bwMode="auto">
          <a:xfrm>
            <a:off x="762000" y="4597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0" name="Line 62"/>
          <p:cNvSpPr>
            <a:spLocks noChangeShapeType="1"/>
          </p:cNvSpPr>
          <p:nvPr/>
        </p:nvSpPr>
        <p:spPr bwMode="auto">
          <a:xfrm>
            <a:off x="762000" y="52070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1" name="Rectangle 63"/>
          <p:cNvSpPr>
            <a:spLocks noChangeArrowheads="1"/>
          </p:cNvSpPr>
          <p:nvPr/>
        </p:nvSpPr>
        <p:spPr bwMode="auto">
          <a:xfrm>
            <a:off x="2819400" y="42926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72" name="Line 64"/>
          <p:cNvSpPr>
            <a:spLocks noChangeShapeType="1"/>
          </p:cNvSpPr>
          <p:nvPr/>
        </p:nvSpPr>
        <p:spPr bwMode="auto">
          <a:xfrm>
            <a:off x="2819400" y="4902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3" name="Line 65"/>
          <p:cNvSpPr>
            <a:spLocks noChangeShapeType="1"/>
          </p:cNvSpPr>
          <p:nvPr/>
        </p:nvSpPr>
        <p:spPr bwMode="auto">
          <a:xfrm>
            <a:off x="2819400" y="4597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4" name="Line 66"/>
          <p:cNvSpPr>
            <a:spLocks noChangeShapeType="1"/>
          </p:cNvSpPr>
          <p:nvPr/>
        </p:nvSpPr>
        <p:spPr bwMode="auto">
          <a:xfrm>
            <a:off x="2819400" y="52070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5" name="Rectangle 67"/>
          <p:cNvSpPr>
            <a:spLocks noChangeArrowheads="1"/>
          </p:cNvSpPr>
          <p:nvPr/>
        </p:nvSpPr>
        <p:spPr bwMode="auto">
          <a:xfrm>
            <a:off x="4800600" y="42926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76" name="Line 68"/>
          <p:cNvSpPr>
            <a:spLocks noChangeShapeType="1"/>
          </p:cNvSpPr>
          <p:nvPr/>
        </p:nvSpPr>
        <p:spPr bwMode="auto">
          <a:xfrm>
            <a:off x="4800600" y="4902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7" name="Line 69"/>
          <p:cNvSpPr>
            <a:spLocks noChangeShapeType="1"/>
          </p:cNvSpPr>
          <p:nvPr/>
        </p:nvSpPr>
        <p:spPr bwMode="auto">
          <a:xfrm>
            <a:off x="4800600" y="4597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8" name="Line 70"/>
          <p:cNvSpPr>
            <a:spLocks noChangeShapeType="1"/>
          </p:cNvSpPr>
          <p:nvPr/>
        </p:nvSpPr>
        <p:spPr bwMode="auto">
          <a:xfrm>
            <a:off x="4800600" y="52070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9" name="Rectangle 71"/>
          <p:cNvSpPr>
            <a:spLocks noChangeArrowheads="1"/>
          </p:cNvSpPr>
          <p:nvPr/>
        </p:nvSpPr>
        <p:spPr bwMode="auto">
          <a:xfrm>
            <a:off x="6858000" y="4292600"/>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80" name="Line 72"/>
          <p:cNvSpPr>
            <a:spLocks noChangeShapeType="1"/>
          </p:cNvSpPr>
          <p:nvPr/>
        </p:nvSpPr>
        <p:spPr bwMode="auto">
          <a:xfrm>
            <a:off x="6858000" y="49022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81" name="Line 73"/>
          <p:cNvSpPr>
            <a:spLocks noChangeShapeType="1"/>
          </p:cNvSpPr>
          <p:nvPr/>
        </p:nvSpPr>
        <p:spPr bwMode="auto">
          <a:xfrm>
            <a:off x="6858000" y="45974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82" name="Line 74"/>
          <p:cNvSpPr>
            <a:spLocks noChangeShapeType="1"/>
          </p:cNvSpPr>
          <p:nvPr/>
        </p:nvSpPr>
        <p:spPr bwMode="auto">
          <a:xfrm>
            <a:off x="6858000" y="5207000"/>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00587" name="Rectangle 75"/>
          <p:cNvSpPr>
            <a:spLocks noGrp="1" noChangeArrowheads="1"/>
          </p:cNvSpPr>
          <p:nvPr>
            <p:ph type="body" idx="1"/>
          </p:nvPr>
        </p:nvSpPr>
        <p:spPr>
          <a:xfrm>
            <a:off x="533400" y="1168400"/>
            <a:ext cx="8153400" cy="812800"/>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Consider the main memory word reference string</a:t>
            </a:r>
          </a:p>
          <a:p>
            <a:pPr lvl="1" algn="ctr" eaLnBrk="1" fontAlgn="auto" hangingPunct="1">
              <a:spcAft>
                <a:spcPts val="0"/>
              </a:spcAft>
              <a:buFont typeface="Monotype Sorts" pitchFamily="2" charset="2"/>
              <a:buNone/>
              <a:defRPr/>
            </a:pPr>
            <a:r>
              <a:rPr lang="en-US" dirty="0">
                <a:ea typeface="+mn-ea"/>
              </a:rPr>
              <a:t>              0   4   0   4   0   4   0   4</a:t>
            </a:r>
          </a:p>
        </p:txBody>
      </p:sp>
      <p:sp>
        <p:nvSpPr>
          <p:cNvPr id="1600589" name="Text Box 77"/>
          <p:cNvSpPr txBox="1">
            <a:spLocks noChangeArrowheads="1"/>
          </p:cNvSpPr>
          <p:nvPr/>
        </p:nvSpPr>
        <p:spPr bwMode="auto">
          <a:xfrm>
            <a:off x="1600200" y="2006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0" name="Text Box 78"/>
          <p:cNvSpPr txBox="1">
            <a:spLocks noChangeArrowheads="1"/>
          </p:cNvSpPr>
          <p:nvPr/>
        </p:nvSpPr>
        <p:spPr bwMode="auto">
          <a:xfrm>
            <a:off x="3505200" y="2006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1" name="Text Box 79"/>
          <p:cNvSpPr txBox="1">
            <a:spLocks noChangeArrowheads="1"/>
          </p:cNvSpPr>
          <p:nvPr/>
        </p:nvSpPr>
        <p:spPr bwMode="auto">
          <a:xfrm>
            <a:off x="5486400" y="2006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2" name="Text Box 80"/>
          <p:cNvSpPr txBox="1">
            <a:spLocks noChangeArrowheads="1"/>
          </p:cNvSpPr>
          <p:nvPr/>
        </p:nvSpPr>
        <p:spPr bwMode="auto">
          <a:xfrm>
            <a:off x="7620000" y="2006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3" name="Text Box 81"/>
          <p:cNvSpPr txBox="1">
            <a:spLocks noChangeArrowheads="1"/>
          </p:cNvSpPr>
          <p:nvPr/>
        </p:nvSpPr>
        <p:spPr bwMode="auto">
          <a:xfrm>
            <a:off x="1447800" y="3911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4" name="Text Box 82"/>
          <p:cNvSpPr txBox="1">
            <a:spLocks noChangeArrowheads="1"/>
          </p:cNvSpPr>
          <p:nvPr/>
        </p:nvSpPr>
        <p:spPr bwMode="auto">
          <a:xfrm>
            <a:off x="3505200" y="3911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5" name="Text Box 83"/>
          <p:cNvSpPr txBox="1">
            <a:spLocks noChangeArrowheads="1"/>
          </p:cNvSpPr>
          <p:nvPr/>
        </p:nvSpPr>
        <p:spPr bwMode="auto">
          <a:xfrm>
            <a:off x="5638800" y="3911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6" name="Text Box 84"/>
          <p:cNvSpPr txBox="1">
            <a:spLocks noChangeArrowheads="1"/>
          </p:cNvSpPr>
          <p:nvPr/>
        </p:nvSpPr>
        <p:spPr bwMode="auto">
          <a:xfrm>
            <a:off x="7620000" y="3911600"/>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7" name="Text Box 85"/>
          <p:cNvSpPr txBox="1">
            <a:spLocks noChangeArrowheads="1"/>
          </p:cNvSpPr>
          <p:nvPr/>
        </p:nvSpPr>
        <p:spPr bwMode="auto">
          <a:xfrm>
            <a:off x="838200" y="2417763"/>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sp>
        <p:nvSpPr>
          <p:cNvPr id="1600598" name="Text Box 86"/>
          <p:cNvSpPr txBox="1">
            <a:spLocks noChangeArrowheads="1"/>
          </p:cNvSpPr>
          <p:nvPr/>
        </p:nvSpPr>
        <p:spPr bwMode="auto">
          <a:xfrm>
            <a:off x="2789238" y="2417763"/>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2" name="Group 87"/>
          <p:cNvGrpSpPr>
            <a:grpSpLocks/>
          </p:cNvGrpSpPr>
          <p:nvPr/>
        </p:nvGrpSpPr>
        <p:grpSpPr bwMode="auto">
          <a:xfrm>
            <a:off x="2514600" y="2141538"/>
            <a:ext cx="1928813" cy="611187"/>
            <a:chOff x="1584" y="901"/>
            <a:chExt cx="1215" cy="385"/>
          </a:xfrm>
        </p:grpSpPr>
        <p:sp>
          <p:nvSpPr>
            <p:cNvPr id="43137" name="Line 88"/>
            <p:cNvSpPr>
              <a:spLocks noChangeShapeType="1"/>
            </p:cNvSpPr>
            <p:nvPr/>
          </p:nvSpPr>
          <p:spPr bwMode="auto">
            <a:xfrm>
              <a:off x="1776" y="1132"/>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8" name="Text Box 89"/>
            <p:cNvSpPr txBox="1">
              <a:spLocks noChangeArrowheads="1"/>
            </p:cNvSpPr>
            <p:nvPr/>
          </p:nvSpPr>
          <p:spPr bwMode="auto">
            <a:xfrm>
              <a:off x="1584" y="901"/>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39" name="Text Box 90"/>
            <p:cNvSpPr txBox="1">
              <a:spLocks noChangeArrowheads="1"/>
            </p:cNvSpPr>
            <p:nvPr/>
          </p:nvSpPr>
          <p:spPr bwMode="auto">
            <a:xfrm>
              <a:off x="2603" y="910"/>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40" name="Line 91"/>
            <p:cNvSpPr>
              <a:spLocks noChangeShapeType="1"/>
            </p:cNvSpPr>
            <p:nvPr/>
          </p:nvSpPr>
          <p:spPr bwMode="auto">
            <a:xfrm>
              <a:off x="2419" y="1142"/>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04" name="Text Box 92"/>
          <p:cNvSpPr txBox="1">
            <a:spLocks noChangeArrowheads="1"/>
          </p:cNvSpPr>
          <p:nvPr/>
        </p:nvSpPr>
        <p:spPr bwMode="auto">
          <a:xfrm>
            <a:off x="4846638" y="2417763"/>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3" name="Group 93"/>
          <p:cNvGrpSpPr>
            <a:grpSpLocks/>
          </p:cNvGrpSpPr>
          <p:nvPr/>
        </p:nvGrpSpPr>
        <p:grpSpPr bwMode="auto">
          <a:xfrm>
            <a:off x="4572000" y="2141538"/>
            <a:ext cx="1943100" cy="627062"/>
            <a:chOff x="2880" y="949"/>
            <a:chExt cx="1224" cy="395"/>
          </a:xfrm>
        </p:grpSpPr>
        <p:sp>
          <p:nvSpPr>
            <p:cNvPr id="43133" name="Line 94"/>
            <p:cNvSpPr>
              <a:spLocks noChangeShapeType="1"/>
            </p:cNvSpPr>
            <p:nvPr/>
          </p:nvSpPr>
          <p:spPr bwMode="auto">
            <a:xfrm>
              <a:off x="3072" y="12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4" name="Line 95"/>
            <p:cNvSpPr>
              <a:spLocks noChangeShapeType="1"/>
            </p:cNvSpPr>
            <p:nvPr/>
          </p:nvSpPr>
          <p:spPr bwMode="auto">
            <a:xfrm>
              <a:off x="3744" y="1200"/>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5" name="Text Box 96"/>
            <p:cNvSpPr txBox="1">
              <a:spLocks noChangeArrowheads="1"/>
            </p:cNvSpPr>
            <p:nvPr/>
          </p:nvSpPr>
          <p:spPr bwMode="auto">
            <a:xfrm>
              <a:off x="3908" y="95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36" name="Text Box 97"/>
            <p:cNvSpPr txBox="1">
              <a:spLocks noChangeArrowheads="1"/>
            </p:cNvSpPr>
            <p:nvPr/>
          </p:nvSpPr>
          <p:spPr bwMode="auto">
            <a:xfrm>
              <a:off x="2880" y="949"/>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1600610" name="Text Box 98"/>
          <p:cNvSpPr txBox="1">
            <a:spLocks noChangeArrowheads="1"/>
          </p:cNvSpPr>
          <p:nvPr/>
        </p:nvSpPr>
        <p:spPr bwMode="auto">
          <a:xfrm>
            <a:off x="6904038" y="2432050"/>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4" name="Group 99"/>
          <p:cNvGrpSpPr>
            <a:grpSpLocks/>
          </p:cNvGrpSpPr>
          <p:nvPr/>
        </p:nvGrpSpPr>
        <p:grpSpPr bwMode="auto">
          <a:xfrm>
            <a:off x="6629400" y="2139950"/>
            <a:ext cx="1974850" cy="628650"/>
            <a:chOff x="4176" y="948"/>
            <a:chExt cx="1244" cy="396"/>
          </a:xfrm>
        </p:grpSpPr>
        <p:sp>
          <p:nvSpPr>
            <p:cNvPr id="43129" name="Line 100"/>
            <p:cNvSpPr>
              <a:spLocks noChangeShapeType="1"/>
            </p:cNvSpPr>
            <p:nvPr/>
          </p:nvSpPr>
          <p:spPr bwMode="auto">
            <a:xfrm>
              <a:off x="4368" y="12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0" name="Text Box 101"/>
            <p:cNvSpPr txBox="1">
              <a:spLocks noChangeArrowheads="1"/>
            </p:cNvSpPr>
            <p:nvPr/>
          </p:nvSpPr>
          <p:spPr bwMode="auto">
            <a:xfrm>
              <a:off x="4176" y="949"/>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31" name="Text Box 102"/>
            <p:cNvSpPr txBox="1">
              <a:spLocks noChangeArrowheads="1"/>
            </p:cNvSpPr>
            <p:nvPr/>
          </p:nvSpPr>
          <p:spPr bwMode="auto">
            <a:xfrm>
              <a:off x="5224" y="94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32" name="Line 103"/>
            <p:cNvSpPr>
              <a:spLocks noChangeShapeType="1"/>
            </p:cNvSpPr>
            <p:nvPr/>
          </p:nvSpPr>
          <p:spPr bwMode="auto">
            <a:xfrm>
              <a:off x="5040" y="1200"/>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16" name="Text Box 104"/>
          <p:cNvSpPr txBox="1">
            <a:spLocks noChangeArrowheads="1"/>
          </p:cNvSpPr>
          <p:nvPr/>
        </p:nvSpPr>
        <p:spPr bwMode="auto">
          <a:xfrm>
            <a:off x="2897188" y="4246563"/>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5" name="Group 105"/>
          <p:cNvGrpSpPr>
            <a:grpSpLocks/>
          </p:cNvGrpSpPr>
          <p:nvPr/>
        </p:nvGrpSpPr>
        <p:grpSpPr bwMode="auto">
          <a:xfrm>
            <a:off x="2590800" y="3925888"/>
            <a:ext cx="1943100" cy="657225"/>
            <a:chOff x="1632" y="3234"/>
            <a:chExt cx="1224" cy="414"/>
          </a:xfrm>
        </p:grpSpPr>
        <p:sp>
          <p:nvSpPr>
            <p:cNvPr id="43125" name="Line 106"/>
            <p:cNvSpPr>
              <a:spLocks noChangeShapeType="1"/>
            </p:cNvSpPr>
            <p:nvPr/>
          </p:nvSpPr>
          <p:spPr bwMode="auto">
            <a:xfrm>
              <a:off x="1824" y="3504"/>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26" name="Text Box 107"/>
            <p:cNvSpPr txBox="1">
              <a:spLocks noChangeArrowheads="1"/>
            </p:cNvSpPr>
            <p:nvPr/>
          </p:nvSpPr>
          <p:spPr bwMode="auto">
            <a:xfrm>
              <a:off x="1632" y="3234"/>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27" name="Text Box 108"/>
            <p:cNvSpPr txBox="1">
              <a:spLocks noChangeArrowheads="1"/>
            </p:cNvSpPr>
            <p:nvPr/>
          </p:nvSpPr>
          <p:spPr bwMode="auto">
            <a:xfrm>
              <a:off x="2660" y="3253"/>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28" name="Line 109"/>
            <p:cNvSpPr>
              <a:spLocks noChangeShapeType="1"/>
            </p:cNvSpPr>
            <p:nvPr/>
          </p:nvSpPr>
          <p:spPr bwMode="auto">
            <a:xfrm>
              <a:off x="2496" y="3504"/>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22" name="Text Box 110"/>
          <p:cNvSpPr txBox="1">
            <a:spLocks noChangeArrowheads="1"/>
          </p:cNvSpPr>
          <p:nvPr/>
        </p:nvSpPr>
        <p:spPr bwMode="auto">
          <a:xfrm>
            <a:off x="6951663" y="4260850"/>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6" name="Group 111"/>
          <p:cNvGrpSpPr>
            <a:grpSpLocks/>
          </p:cNvGrpSpPr>
          <p:nvPr/>
        </p:nvGrpSpPr>
        <p:grpSpPr bwMode="auto">
          <a:xfrm>
            <a:off x="6629400" y="3941763"/>
            <a:ext cx="1958975" cy="641350"/>
            <a:chOff x="4176" y="3340"/>
            <a:chExt cx="1234" cy="404"/>
          </a:xfrm>
        </p:grpSpPr>
        <p:sp>
          <p:nvSpPr>
            <p:cNvPr id="43121" name="Line 112"/>
            <p:cNvSpPr>
              <a:spLocks noChangeShapeType="1"/>
            </p:cNvSpPr>
            <p:nvPr/>
          </p:nvSpPr>
          <p:spPr bwMode="auto">
            <a:xfrm>
              <a:off x="4368" y="36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22" name="Text Box 113"/>
            <p:cNvSpPr txBox="1">
              <a:spLocks noChangeArrowheads="1"/>
            </p:cNvSpPr>
            <p:nvPr/>
          </p:nvSpPr>
          <p:spPr bwMode="auto">
            <a:xfrm>
              <a:off x="4176" y="3340"/>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23" name="Text Box 114"/>
            <p:cNvSpPr txBox="1">
              <a:spLocks noChangeArrowheads="1"/>
            </p:cNvSpPr>
            <p:nvPr/>
          </p:nvSpPr>
          <p:spPr bwMode="auto">
            <a:xfrm>
              <a:off x="5214" y="334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24" name="Line 115"/>
            <p:cNvSpPr>
              <a:spLocks noChangeShapeType="1"/>
            </p:cNvSpPr>
            <p:nvPr/>
          </p:nvSpPr>
          <p:spPr bwMode="auto">
            <a:xfrm>
              <a:off x="5040" y="3600"/>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28" name="Text Box 116"/>
          <p:cNvSpPr txBox="1">
            <a:spLocks noChangeArrowheads="1"/>
          </p:cNvSpPr>
          <p:nvPr/>
        </p:nvSpPr>
        <p:spPr bwMode="auto">
          <a:xfrm>
            <a:off x="855663" y="4260850"/>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7" name="Group 117"/>
          <p:cNvGrpSpPr>
            <a:grpSpLocks/>
          </p:cNvGrpSpPr>
          <p:nvPr/>
        </p:nvGrpSpPr>
        <p:grpSpPr bwMode="auto">
          <a:xfrm>
            <a:off x="533400" y="3956050"/>
            <a:ext cx="1943100" cy="641350"/>
            <a:chOff x="336" y="2428"/>
            <a:chExt cx="1224" cy="404"/>
          </a:xfrm>
        </p:grpSpPr>
        <p:sp>
          <p:nvSpPr>
            <p:cNvPr id="43117" name="Line 118"/>
            <p:cNvSpPr>
              <a:spLocks noChangeShapeType="1"/>
            </p:cNvSpPr>
            <p:nvPr/>
          </p:nvSpPr>
          <p:spPr bwMode="auto">
            <a:xfrm>
              <a:off x="528" y="2688"/>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8" name="Line 119"/>
            <p:cNvSpPr>
              <a:spLocks noChangeShapeType="1"/>
            </p:cNvSpPr>
            <p:nvPr/>
          </p:nvSpPr>
          <p:spPr bwMode="auto">
            <a:xfrm>
              <a:off x="1200" y="2688"/>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9" name="Text Box 120"/>
            <p:cNvSpPr txBox="1">
              <a:spLocks noChangeArrowheads="1"/>
            </p:cNvSpPr>
            <p:nvPr/>
          </p:nvSpPr>
          <p:spPr bwMode="auto">
            <a:xfrm>
              <a:off x="1364" y="2446"/>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20" name="Text Box 121"/>
            <p:cNvSpPr txBox="1">
              <a:spLocks noChangeArrowheads="1"/>
            </p:cNvSpPr>
            <p:nvPr/>
          </p:nvSpPr>
          <p:spPr bwMode="auto">
            <a:xfrm>
              <a:off x="336" y="2428"/>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1600634" name="Text Box 122"/>
          <p:cNvSpPr txBox="1">
            <a:spLocks noChangeArrowheads="1"/>
          </p:cNvSpPr>
          <p:nvPr/>
        </p:nvSpPr>
        <p:spPr bwMode="auto">
          <a:xfrm>
            <a:off x="4894263" y="4260850"/>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8" name="Group 123"/>
          <p:cNvGrpSpPr>
            <a:grpSpLocks/>
          </p:cNvGrpSpPr>
          <p:nvPr/>
        </p:nvGrpSpPr>
        <p:grpSpPr bwMode="auto">
          <a:xfrm>
            <a:off x="4572000" y="3940175"/>
            <a:ext cx="1958975" cy="642938"/>
            <a:chOff x="2880" y="3291"/>
            <a:chExt cx="1234" cy="405"/>
          </a:xfrm>
        </p:grpSpPr>
        <p:sp>
          <p:nvSpPr>
            <p:cNvPr id="43113" name="Line 124"/>
            <p:cNvSpPr>
              <a:spLocks noChangeShapeType="1"/>
            </p:cNvSpPr>
            <p:nvPr/>
          </p:nvSpPr>
          <p:spPr bwMode="auto">
            <a:xfrm>
              <a:off x="3072" y="3552"/>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4" name="Line 125"/>
            <p:cNvSpPr>
              <a:spLocks noChangeShapeType="1"/>
            </p:cNvSpPr>
            <p:nvPr/>
          </p:nvSpPr>
          <p:spPr bwMode="auto">
            <a:xfrm>
              <a:off x="3744" y="3552"/>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5" name="Text Box 126"/>
            <p:cNvSpPr txBox="1">
              <a:spLocks noChangeArrowheads="1"/>
            </p:cNvSpPr>
            <p:nvPr/>
          </p:nvSpPr>
          <p:spPr bwMode="auto">
            <a:xfrm>
              <a:off x="3918" y="3291"/>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16" name="Text Box 127"/>
            <p:cNvSpPr txBox="1">
              <a:spLocks noChangeArrowheads="1"/>
            </p:cNvSpPr>
            <p:nvPr/>
          </p:nvSpPr>
          <p:spPr bwMode="auto">
            <a:xfrm>
              <a:off x="2880" y="3292"/>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43107" name="Text Box 128"/>
          <p:cNvSpPr txBox="1">
            <a:spLocks noChangeArrowheads="1"/>
          </p:cNvSpPr>
          <p:nvPr/>
        </p:nvSpPr>
        <p:spPr bwMode="auto">
          <a:xfrm>
            <a:off x="457200" y="1549400"/>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1600641" name="Rectangle 129"/>
          <p:cNvSpPr>
            <a:spLocks noChangeArrowheads="1"/>
          </p:cNvSpPr>
          <p:nvPr/>
        </p:nvSpPr>
        <p:spPr bwMode="auto">
          <a:xfrm>
            <a:off x="304800" y="5842000"/>
            <a:ext cx="8153400" cy="654050"/>
          </a:xfrm>
          <a:prstGeom prst="rect">
            <a:avLst/>
          </a:prstGeom>
          <a:noFill/>
          <a:ln w="12700">
            <a:noFill/>
            <a:miter lim="800000"/>
            <a:headEnd/>
            <a:tailEnd/>
          </a:ln>
        </p:spPr>
        <p:txBody>
          <a:bodyPr lIns="63500" tIns="25400" rIns="63500" bIns="25400">
            <a:prstTxWarp prst="textNoShape">
              <a:avLst/>
            </a:prstTxWarp>
            <a:spAutoFit/>
          </a:bodyPr>
          <a:lstStyle/>
          <a:p>
            <a:pPr marL="287338" indent="-287338" algn="ctr">
              <a:lnSpc>
                <a:spcPct val="80000"/>
              </a:lnSpc>
              <a:spcBef>
                <a:spcPct val="30000"/>
              </a:spcBef>
              <a:buSzPct val="100000"/>
              <a:buFont typeface="Arial" charset="0"/>
              <a:buChar char="•"/>
            </a:pPr>
            <a:r>
              <a:rPr lang="en-US" sz="2400">
                <a:latin typeface="Calibri" charset="0"/>
              </a:rPr>
              <a:t>Ping pong effect due to conflict misses - two memory locations that map into the same cache block</a:t>
            </a:r>
          </a:p>
        </p:txBody>
      </p:sp>
      <p:sp>
        <p:nvSpPr>
          <p:cNvPr id="1600642" name="Rectangle 130"/>
          <p:cNvSpPr>
            <a:spLocks noChangeArrowheads="1"/>
          </p:cNvSpPr>
          <p:nvPr/>
        </p:nvSpPr>
        <p:spPr bwMode="auto">
          <a:xfrm>
            <a:off x="533400" y="5545138"/>
            <a:ext cx="8153400" cy="355600"/>
          </a:xfrm>
          <a:prstGeom prst="rect">
            <a:avLst/>
          </a:prstGeom>
          <a:noFill/>
          <a:ln w="12700">
            <a:noFill/>
            <a:miter lim="800000"/>
            <a:headEnd/>
            <a:tailEnd/>
          </a:ln>
        </p:spPr>
        <p:txBody>
          <a:bodyPr lIns="63500" tIns="25400" rIns="63500" bIns="25400">
            <a:prstTxWarp prst="textNoShape">
              <a:avLst/>
            </a:prstTxWarp>
            <a:spAutoFit/>
          </a:bodyPr>
          <a:lstStyle/>
          <a:p>
            <a:pPr marL="741363" lvl="1" indent="-246063">
              <a:spcBef>
                <a:spcPct val="30000"/>
              </a:spcBef>
              <a:buSzPct val="100000"/>
              <a:buFont typeface="Arial" charset="0"/>
              <a:buChar char="•"/>
            </a:pPr>
            <a:r>
              <a:rPr lang="en-US" sz="2000">
                <a:latin typeface="Calibri" charset="0"/>
              </a:rPr>
              <a:t>8 requests, 8 misses</a:t>
            </a:r>
          </a:p>
        </p:txBody>
      </p:sp>
      <p:sp>
        <p:nvSpPr>
          <p:cNvPr id="133" name="Date Placeholder 132"/>
          <p:cNvSpPr>
            <a:spLocks noGrp="1"/>
          </p:cNvSpPr>
          <p:nvPr>
            <p:ph type="dt" sz="half" idx="10"/>
          </p:nvPr>
        </p:nvSpPr>
        <p:spPr/>
        <p:txBody>
          <a:bodyPr/>
          <a:lstStyle/>
          <a:p>
            <a:fld id="{69E5E7B0-6C40-5F4C-8327-A35D91441666}" type="datetime1">
              <a:rPr lang="en-US" smtClean="0"/>
              <a:t>11/18/13</a:t>
            </a:fld>
            <a:endParaRPr lang="en-US" dirty="0"/>
          </a:p>
        </p:txBody>
      </p:sp>
      <p:sp>
        <p:nvSpPr>
          <p:cNvPr id="134" name="Slide Number Placeholder 133"/>
          <p:cNvSpPr>
            <a:spLocks noGrp="1"/>
          </p:cNvSpPr>
          <p:nvPr>
            <p:ph type="sldNum" sz="quarter" idx="12"/>
          </p:nvPr>
        </p:nvSpPr>
        <p:spPr/>
        <p:txBody>
          <a:bodyPr/>
          <a:lstStyle/>
          <a:p>
            <a:fld id="{3CC63E4C-4642-794D-A2FD-70F6B81535F5}" type="slidenum">
              <a:rPr lang="en-US" smtClean="0"/>
              <a:pPr/>
              <a:t>11</a:t>
            </a:fld>
            <a:endParaRPr lang="en-US" dirty="0"/>
          </a:p>
        </p:txBody>
      </p:sp>
      <p:sp>
        <p:nvSpPr>
          <p:cNvPr id="135" name="Footer Placeholder 134"/>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005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005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05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005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006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005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006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60059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006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60059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7"/>
                                        </p:tgtEl>
                                        <p:attrNameLst>
                                          <p:attrName>style.visibility</p:attrName>
                                        </p:attrNameLst>
                                      </p:cBhvr>
                                      <p:to>
                                        <p:strVal val="visible"/>
                                      </p:to>
                                    </p:set>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1600616"/>
                                        </p:tgtEl>
                                        <p:attrNameLst>
                                          <p:attrName>style.visibility</p:attrName>
                                        </p:attrNameLst>
                                      </p:cBhvr>
                                      <p:to>
                                        <p:strVal val="visible"/>
                                      </p:to>
                                    </p:set>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499"/>
                                          </p:stCondLst>
                                        </p:cTn>
                                        <p:tgtEl>
                                          <p:spTgt spid="1600594"/>
                                        </p:tgtEl>
                                        <p:attrNameLst>
                                          <p:attrName>style.visibility</p:attrName>
                                        </p:attrNameLst>
                                      </p:cBhvr>
                                      <p:to>
                                        <p:strVal val="visible"/>
                                      </p:to>
                                    </p:set>
                                  </p:childTnLst>
                                </p:cTn>
                              </p:par>
                            </p:childTnLst>
                          </p:cTn>
                        </p:par>
                        <p:par>
                          <p:cTn id="65" fill="hold">
                            <p:stCondLst>
                              <p:cond delay="1000"/>
                            </p:stCondLst>
                            <p:childTnLst>
                              <p:par>
                                <p:cTn id="66" presetID="1" presetClass="entr" presetSubtype="0" fill="hold" nodeType="afterEffect">
                                  <p:stCondLst>
                                    <p:cond delay="0"/>
                                  </p:stCondLst>
                                  <p:childTnLst>
                                    <p:set>
                                      <p:cBhvr>
                                        <p:cTn id="67" dur="1" fill="hold">
                                          <p:stCondLst>
                                            <p:cond delay="499"/>
                                          </p:stCondLst>
                                        </p:cTn>
                                        <p:tgtEl>
                                          <p:spTgt spid="5"/>
                                        </p:tgtEl>
                                        <p:attrNameLst>
                                          <p:attrName>style.visibility</p:attrName>
                                        </p:attrNameLst>
                                      </p:cBhvr>
                                      <p:to>
                                        <p:strVal val="visible"/>
                                      </p:to>
                                    </p:set>
                                  </p:childTnLst>
                                </p:cTn>
                              </p:par>
                            </p:childTnLst>
                          </p:cTn>
                        </p:par>
                        <p:par>
                          <p:cTn id="68" fill="hold">
                            <p:stCondLst>
                              <p:cond delay="1500"/>
                            </p:stCondLst>
                            <p:childTnLst>
                              <p:par>
                                <p:cTn id="69" presetID="1" presetClass="entr" presetSubtype="0" fill="hold" grpId="0" nodeType="afterEffect">
                                  <p:stCondLst>
                                    <p:cond delay="0"/>
                                  </p:stCondLst>
                                  <p:childTnLst>
                                    <p:set>
                                      <p:cBhvr>
                                        <p:cTn id="70" dur="1" fill="hold">
                                          <p:stCondLst>
                                            <p:cond delay="0"/>
                                          </p:stCondLst>
                                        </p:cTn>
                                        <p:tgtEl>
                                          <p:spTgt spid="1600634"/>
                                        </p:tgtEl>
                                        <p:attrNameLst>
                                          <p:attrName>style.visibility</p:attrName>
                                        </p:attrNameLst>
                                      </p:cBhvr>
                                      <p:to>
                                        <p:strVal val="visible"/>
                                      </p:to>
                                    </p:set>
                                  </p:childTnLst>
                                </p:cTn>
                              </p:par>
                            </p:childTnLst>
                          </p:cTn>
                        </p:par>
                        <p:par>
                          <p:cTn id="71" fill="hold">
                            <p:stCondLst>
                              <p:cond delay="1500"/>
                            </p:stCondLst>
                            <p:childTnLst>
                              <p:par>
                                <p:cTn id="72" presetID="1" presetClass="entr" presetSubtype="0" fill="hold" grpId="0" nodeType="afterEffect">
                                  <p:stCondLst>
                                    <p:cond delay="0"/>
                                  </p:stCondLst>
                                  <p:childTnLst>
                                    <p:set>
                                      <p:cBhvr>
                                        <p:cTn id="73" dur="1" fill="hold">
                                          <p:stCondLst>
                                            <p:cond delay="499"/>
                                          </p:stCondLst>
                                        </p:cTn>
                                        <p:tgtEl>
                                          <p:spTgt spid="1600595"/>
                                        </p:tgtEl>
                                        <p:attrNameLst>
                                          <p:attrName>style.visibility</p:attrName>
                                        </p:attrNameLst>
                                      </p:cBhvr>
                                      <p:to>
                                        <p:strVal val="visible"/>
                                      </p:to>
                                    </p:set>
                                  </p:childTnLst>
                                </p:cTn>
                              </p:par>
                            </p:childTnLst>
                          </p:cTn>
                        </p:par>
                        <p:par>
                          <p:cTn id="74" fill="hold">
                            <p:stCondLst>
                              <p:cond delay="2000"/>
                            </p:stCondLst>
                            <p:childTnLst>
                              <p:par>
                                <p:cTn id="75" presetID="1" presetClass="entr" presetSubtype="0" fill="hold" nodeType="afterEffect">
                                  <p:stCondLst>
                                    <p:cond delay="0"/>
                                  </p:stCondLst>
                                  <p:childTnLst>
                                    <p:set>
                                      <p:cBhvr>
                                        <p:cTn id="76" dur="1" fill="hold">
                                          <p:stCondLst>
                                            <p:cond delay="499"/>
                                          </p:stCondLst>
                                        </p:cTn>
                                        <p:tgtEl>
                                          <p:spTgt spid="8"/>
                                        </p:tgtEl>
                                        <p:attrNameLst>
                                          <p:attrName>style.visibility</p:attrName>
                                        </p:attrNameLst>
                                      </p:cBhvr>
                                      <p:to>
                                        <p:strVal val="visible"/>
                                      </p:to>
                                    </p:set>
                                  </p:childTnLst>
                                </p:cTn>
                              </p:par>
                            </p:childTnLst>
                          </p:cTn>
                        </p:par>
                        <p:par>
                          <p:cTn id="77" fill="hold">
                            <p:stCondLst>
                              <p:cond delay="2500"/>
                            </p:stCondLst>
                            <p:childTnLst>
                              <p:par>
                                <p:cTn id="78" presetID="1" presetClass="entr" presetSubtype="0" fill="hold" grpId="0" nodeType="afterEffect">
                                  <p:stCondLst>
                                    <p:cond delay="0"/>
                                  </p:stCondLst>
                                  <p:childTnLst>
                                    <p:set>
                                      <p:cBhvr>
                                        <p:cTn id="79" dur="1" fill="hold">
                                          <p:stCondLst>
                                            <p:cond delay="0"/>
                                          </p:stCondLst>
                                        </p:cTn>
                                        <p:tgtEl>
                                          <p:spTgt spid="1600622"/>
                                        </p:tgtEl>
                                        <p:attrNameLst>
                                          <p:attrName>style.visibility</p:attrName>
                                        </p:attrNameLst>
                                      </p:cBhvr>
                                      <p:to>
                                        <p:strVal val="visible"/>
                                      </p:to>
                                    </p:set>
                                  </p:childTnLst>
                                </p:cTn>
                              </p:par>
                            </p:childTnLst>
                          </p:cTn>
                        </p:par>
                        <p:par>
                          <p:cTn id="80" fill="hold">
                            <p:stCondLst>
                              <p:cond delay="2500"/>
                            </p:stCondLst>
                            <p:childTnLst>
                              <p:par>
                                <p:cTn id="81" presetID="1" presetClass="entr" presetSubtype="0" fill="hold" grpId="0" nodeType="afterEffect">
                                  <p:stCondLst>
                                    <p:cond delay="0"/>
                                  </p:stCondLst>
                                  <p:childTnLst>
                                    <p:set>
                                      <p:cBhvr>
                                        <p:cTn id="82" dur="1" fill="hold">
                                          <p:stCondLst>
                                            <p:cond delay="499"/>
                                          </p:stCondLst>
                                        </p:cTn>
                                        <p:tgtEl>
                                          <p:spTgt spid="1600596"/>
                                        </p:tgtEl>
                                        <p:attrNameLst>
                                          <p:attrName>style.visibility</p:attrName>
                                        </p:attrNameLst>
                                      </p:cBhvr>
                                      <p:to>
                                        <p:strVal val="visible"/>
                                      </p:to>
                                    </p:set>
                                  </p:childTnLst>
                                </p:cTn>
                              </p:par>
                            </p:childTnLst>
                          </p:cTn>
                        </p:par>
                        <p:par>
                          <p:cTn id="83" fill="hold">
                            <p:stCondLst>
                              <p:cond delay="3000"/>
                            </p:stCondLst>
                            <p:childTnLst>
                              <p:par>
                                <p:cTn id="84" presetID="1" presetClass="entr" presetSubtype="0" fill="hold" nodeType="afterEffect">
                                  <p:stCondLst>
                                    <p:cond delay="0"/>
                                  </p:stCondLst>
                                  <p:childTnLst>
                                    <p:set>
                                      <p:cBhvr>
                                        <p:cTn id="85" dur="1" fill="hold">
                                          <p:stCondLst>
                                            <p:cond delay="499"/>
                                          </p:stCondLst>
                                        </p:cTn>
                                        <p:tgtEl>
                                          <p:spTgt spid="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60064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600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0589" grpId="0" autoUpdateAnimBg="0"/>
      <p:bldP spid="1600590" grpId="0" autoUpdateAnimBg="0"/>
      <p:bldP spid="1600591" grpId="0" autoUpdateAnimBg="0"/>
      <p:bldP spid="1600592" grpId="0" autoUpdateAnimBg="0"/>
      <p:bldP spid="1600593" grpId="0" autoUpdateAnimBg="0"/>
      <p:bldP spid="1600594" grpId="0" autoUpdateAnimBg="0"/>
      <p:bldP spid="1600595" grpId="0" autoUpdateAnimBg="0"/>
      <p:bldP spid="1600596" grpId="0" autoUpdateAnimBg="0"/>
      <p:bldP spid="1600597" grpId="0" autoUpdateAnimBg="0"/>
      <p:bldP spid="1600598" grpId="0"/>
      <p:bldP spid="1600604" grpId="0"/>
      <p:bldP spid="1600610" grpId="0"/>
      <p:bldP spid="1600616" grpId="0"/>
      <p:bldP spid="1600622" grpId="0"/>
      <p:bldP spid="1600628" grpId="0"/>
      <p:bldP spid="1600634" grpId="0"/>
      <p:bldP spid="1600641" grpId="0"/>
      <p:bldP spid="16006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lnSpc>
                <a:spcPct val="85000"/>
              </a:lnSpc>
            </a:pPr>
            <a:r>
              <a:rPr lang="en-US" smtClean="0"/>
              <a:t>Example: 2-Way Set Associative $</a:t>
            </a:r>
            <a:br>
              <a:rPr lang="en-US" smtClean="0"/>
            </a:br>
            <a:r>
              <a:rPr lang="en-US" sz="3600" smtClean="0"/>
              <a:t>(4 words = 2 sets x 2 ways per set)</a:t>
            </a:r>
          </a:p>
        </p:txBody>
      </p:sp>
      <p:grpSp>
        <p:nvGrpSpPr>
          <p:cNvPr id="2" name="Group 3"/>
          <p:cNvGrpSpPr>
            <a:grpSpLocks/>
          </p:cNvGrpSpPr>
          <p:nvPr/>
        </p:nvGrpSpPr>
        <p:grpSpPr bwMode="auto">
          <a:xfrm>
            <a:off x="2209800" y="2768600"/>
            <a:ext cx="990600" cy="1219200"/>
            <a:chOff x="1344" y="1056"/>
            <a:chExt cx="624" cy="768"/>
          </a:xfrm>
        </p:grpSpPr>
        <p:sp>
          <p:nvSpPr>
            <p:cNvPr id="45147" name="Rectangle 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5148" name="Line 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9" name="Line 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50" name="Line 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5060" name="Line 8"/>
          <p:cNvSpPr>
            <a:spLocks noChangeShapeType="1"/>
          </p:cNvSpPr>
          <p:nvPr/>
        </p:nvSpPr>
        <p:spPr bwMode="auto">
          <a:xfrm>
            <a:off x="4267200" y="2159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1" name="Line 9"/>
          <p:cNvSpPr>
            <a:spLocks noChangeShapeType="1"/>
          </p:cNvSpPr>
          <p:nvPr/>
        </p:nvSpPr>
        <p:spPr bwMode="auto">
          <a:xfrm>
            <a:off x="4267200" y="1854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2" name="Line 10"/>
          <p:cNvSpPr>
            <a:spLocks noChangeShapeType="1"/>
          </p:cNvSpPr>
          <p:nvPr/>
        </p:nvSpPr>
        <p:spPr bwMode="auto">
          <a:xfrm>
            <a:off x="4267200" y="24638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3" name="Line 11"/>
          <p:cNvSpPr>
            <a:spLocks noChangeShapeType="1"/>
          </p:cNvSpPr>
          <p:nvPr/>
        </p:nvSpPr>
        <p:spPr bwMode="auto">
          <a:xfrm>
            <a:off x="4267200" y="1549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4" name="Line 12"/>
          <p:cNvSpPr>
            <a:spLocks noChangeShapeType="1"/>
          </p:cNvSpPr>
          <p:nvPr/>
        </p:nvSpPr>
        <p:spPr bwMode="auto">
          <a:xfrm>
            <a:off x="4267200" y="1549400"/>
            <a:ext cx="0" cy="3657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5" name="Line 13"/>
          <p:cNvSpPr>
            <a:spLocks noChangeShapeType="1"/>
          </p:cNvSpPr>
          <p:nvPr/>
        </p:nvSpPr>
        <p:spPr bwMode="auto">
          <a:xfrm>
            <a:off x="5257800" y="1549400"/>
            <a:ext cx="0" cy="3657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6" name="Line 14"/>
          <p:cNvSpPr>
            <a:spLocks noChangeShapeType="1"/>
          </p:cNvSpPr>
          <p:nvPr/>
        </p:nvSpPr>
        <p:spPr bwMode="auto">
          <a:xfrm flipH="1" flipV="1">
            <a:off x="4267200" y="5816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7" name="Line 15"/>
          <p:cNvSpPr>
            <a:spLocks noChangeShapeType="1"/>
          </p:cNvSpPr>
          <p:nvPr/>
        </p:nvSpPr>
        <p:spPr bwMode="auto">
          <a:xfrm flipH="1" flipV="1">
            <a:off x="4267200" y="6121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8" name="Line 16"/>
          <p:cNvSpPr>
            <a:spLocks noChangeShapeType="1"/>
          </p:cNvSpPr>
          <p:nvPr/>
        </p:nvSpPr>
        <p:spPr bwMode="auto">
          <a:xfrm flipH="1" flipV="1">
            <a:off x="4267200" y="55118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9" name="Line 17"/>
          <p:cNvSpPr>
            <a:spLocks noChangeShapeType="1"/>
          </p:cNvSpPr>
          <p:nvPr/>
        </p:nvSpPr>
        <p:spPr bwMode="auto">
          <a:xfrm flipH="1" flipV="1">
            <a:off x="4267200" y="6426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0" name="Line 18"/>
          <p:cNvSpPr>
            <a:spLocks noChangeShapeType="1"/>
          </p:cNvSpPr>
          <p:nvPr/>
        </p:nvSpPr>
        <p:spPr bwMode="auto">
          <a:xfrm flipH="1" flipV="1">
            <a:off x="5257800" y="5207000"/>
            <a:ext cx="0" cy="1219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1" name="Text Box 19"/>
          <p:cNvSpPr txBox="1">
            <a:spLocks noChangeArrowheads="1"/>
          </p:cNvSpPr>
          <p:nvPr/>
        </p:nvSpPr>
        <p:spPr bwMode="auto">
          <a:xfrm>
            <a:off x="892175" y="2728913"/>
            <a:ext cx="3111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5072" name="Text Box 23"/>
          <p:cNvSpPr txBox="1">
            <a:spLocks noChangeArrowheads="1"/>
          </p:cNvSpPr>
          <p:nvPr/>
        </p:nvSpPr>
        <p:spPr bwMode="auto">
          <a:xfrm>
            <a:off x="457200" y="1854200"/>
            <a:ext cx="8699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Cache</a:t>
            </a:r>
          </a:p>
        </p:txBody>
      </p:sp>
      <p:sp>
        <p:nvSpPr>
          <p:cNvPr id="45073" name="Text Box 24"/>
          <p:cNvSpPr txBox="1">
            <a:spLocks noChangeArrowheads="1"/>
          </p:cNvSpPr>
          <p:nvPr/>
        </p:nvSpPr>
        <p:spPr bwMode="auto">
          <a:xfrm>
            <a:off x="5715000" y="1320800"/>
            <a:ext cx="16446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Main Memory</a:t>
            </a:r>
          </a:p>
        </p:txBody>
      </p:sp>
      <p:sp>
        <p:nvSpPr>
          <p:cNvPr id="1679385" name="Text Box 25"/>
          <p:cNvSpPr txBox="1">
            <a:spLocks noChangeArrowheads="1"/>
          </p:cNvSpPr>
          <p:nvPr/>
        </p:nvSpPr>
        <p:spPr bwMode="auto">
          <a:xfrm>
            <a:off x="6172200" y="3835400"/>
            <a:ext cx="2743200" cy="2530475"/>
          </a:xfrm>
          <a:prstGeom prst="rect">
            <a:avLst/>
          </a:prstGeom>
          <a:noFill/>
          <a:ln w="12700">
            <a:noFill/>
            <a:miter lim="800000"/>
            <a:headEnd/>
            <a:tailEnd/>
          </a:ln>
        </p:spPr>
        <p:txBody>
          <a:bodyPr>
            <a:prstTxWarp prst="textNoShape">
              <a:avLst/>
            </a:prstTxWarp>
            <a:spAutoFit/>
          </a:bodyPr>
          <a:lstStyle/>
          <a:p>
            <a:r>
              <a:rPr lang="en-US" sz="2000">
                <a:latin typeface="Calibri" charset="0"/>
              </a:rPr>
              <a:t>Q: How do we find it?</a:t>
            </a:r>
          </a:p>
          <a:p>
            <a:endParaRPr lang="en-US" sz="2000">
              <a:latin typeface="Calibri" charset="0"/>
            </a:endParaRPr>
          </a:p>
          <a:p>
            <a:r>
              <a:rPr lang="en-US" sz="2000">
                <a:latin typeface="Calibri" charset="0"/>
              </a:rPr>
              <a:t>Use next 1 low order memory address bit to determine which cache set (i.e., modulo the number of sets in the cache)</a:t>
            </a:r>
          </a:p>
        </p:txBody>
      </p:sp>
      <p:sp>
        <p:nvSpPr>
          <p:cNvPr id="45075" name="Line 26"/>
          <p:cNvSpPr>
            <a:spLocks noChangeShapeType="1"/>
          </p:cNvSpPr>
          <p:nvPr/>
        </p:nvSpPr>
        <p:spPr bwMode="auto">
          <a:xfrm>
            <a:off x="4267200" y="2768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6" name="Line 27"/>
          <p:cNvSpPr>
            <a:spLocks noChangeShapeType="1"/>
          </p:cNvSpPr>
          <p:nvPr/>
        </p:nvSpPr>
        <p:spPr bwMode="auto">
          <a:xfrm>
            <a:off x="4267200" y="3073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7" name="Line 28"/>
          <p:cNvSpPr>
            <a:spLocks noChangeShapeType="1"/>
          </p:cNvSpPr>
          <p:nvPr/>
        </p:nvSpPr>
        <p:spPr bwMode="auto">
          <a:xfrm>
            <a:off x="4267200" y="3378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8" name="Line 29"/>
          <p:cNvSpPr>
            <a:spLocks noChangeShapeType="1"/>
          </p:cNvSpPr>
          <p:nvPr/>
        </p:nvSpPr>
        <p:spPr bwMode="auto">
          <a:xfrm>
            <a:off x="4267200" y="3683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9" name="Line 30"/>
          <p:cNvSpPr>
            <a:spLocks noChangeShapeType="1"/>
          </p:cNvSpPr>
          <p:nvPr/>
        </p:nvSpPr>
        <p:spPr bwMode="auto">
          <a:xfrm>
            <a:off x="4267200" y="39878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80" name="Line 31"/>
          <p:cNvSpPr>
            <a:spLocks noChangeShapeType="1"/>
          </p:cNvSpPr>
          <p:nvPr/>
        </p:nvSpPr>
        <p:spPr bwMode="auto">
          <a:xfrm>
            <a:off x="4267200" y="4292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81" name="Line 32"/>
          <p:cNvSpPr>
            <a:spLocks noChangeShapeType="1"/>
          </p:cNvSpPr>
          <p:nvPr/>
        </p:nvSpPr>
        <p:spPr bwMode="auto">
          <a:xfrm>
            <a:off x="4267200" y="5207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82" name="Line 33"/>
          <p:cNvSpPr>
            <a:spLocks noChangeShapeType="1"/>
          </p:cNvSpPr>
          <p:nvPr/>
        </p:nvSpPr>
        <p:spPr bwMode="auto">
          <a:xfrm>
            <a:off x="4267200" y="4597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83" name="Line 34"/>
          <p:cNvSpPr>
            <a:spLocks noChangeShapeType="1"/>
          </p:cNvSpPr>
          <p:nvPr/>
        </p:nvSpPr>
        <p:spPr bwMode="auto">
          <a:xfrm>
            <a:off x="4267200" y="4902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3" name="Group 35"/>
          <p:cNvGrpSpPr>
            <a:grpSpLocks/>
          </p:cNvGrpSpPr>
          <p:nvPr/>
        </p:nvGrpSpPr>
        <p:grpSpPr bwMode="auto">
          <a:xfrm>
            <a:off x="1600200" y="2768600"/>
            <a:ext cx="609600" cy="1219200"/>
            <a:chOff x="1344" y="1056"/>
            <a:chExt cx="624" cy="768"/>
          </a:xfrm>
        </p:grpSpPr>
        <p:sp>
          <p:nvSpPr>
            <p:cNvPr id="45143" name="Rectangle 36"/>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5144" name="Line 37"/>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5" name="Line 38"/>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6" name="Line 39"/>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5085" name="Text Box 40"/>
          <p:cNvSpPr txBox="1">
            <a:spLocks noChangeArrowheads="1"/>
          </p:cNvSpPr>
          <p:nvPr/>
        </p:nvSpPr>
        <p:spPr bwMode="auto">
          <a:xfrm>
            <a:off x="1600200" y="2311400"/>
            <a:ext cx="498475" cy="369888"/>
          </a:xfrm>
          <a:prstGeom prst="rect">
            <a:avLst/>
          </a:prstGeom>
          <a:noFill/>
          <a:ln w="12700">
            <a:noFill/>
            <a:miter lim="800000"/>
            <a:headEnd/>
            <a:tailEnd/>
          </a:ln>
        </p:spPr>
        <p:txBody>
          <a:bodyPr wrap="none">
            <a:prstTxWarp prst="textNoShape">
              <a:avLst/>
            </a:prstTxWarp>
            <a:spAutoFit/>
          </a:bodyPr>
          <a:lstStyle/>
          <a:p>
            <a:r>
              <a:rPr lang="en-US">
                <a:solidFill>
                  <a:srgbClr val="FF0000"/>
                </a:solidFill>
                <a:latin typeface="Calibri" charset="0"/>
              </a:rPr>
              <a:t>Tag</a:t>
            </a:r>
          </a:p>
        </p:txBody>
      </p:sp>
      <p:sp>
        <p:nvSpPr>
          <p:cNvPr id="45086" name="Text Box 41"/>
          <p:cNvSpPr txBox="1">
            <a:spLocks noChangeArrowheads="1"/>
          </p:cNvSpPr>
          <p:nvPr/>
        </p:nvSpPr>
        <p:spPr bwMode="auto">
          <a:xfrm>
            <a:off x="2362200" y="2311400"/>
            <a:ext cx="6667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Data</a:t>
            </a:r>
          </a:p>
        </p:txBody>
      </p:sp>
      <p:sp>
        <p:nvSpPr>
          <p:cNvPr id="45087" name="Rectangle 42" descr="5%"/>
          <p:cNvSpPr>
            <a:spLocks noChangeArrowheads="1"/>
          </p:cNvSpPr>
          <p:nvPr/>
        </p:nvSpPr>
        <p:spPr bwMode="auto">
          <a:xfrm>
            <a:off x="4267200" y="15494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88" name="Rectangle 43" descr="10%"/>
          <p:cNvSpPr>
            <a:spLocks noChangeArrowheads="1"/>
          </p:cNvSpPr>
          <p:nvPr/>
        </p:nvSpPr>
        <p:spPr bwMode="auto">
          <a:xfrm>
            <a:off x="2209800" y="2768600"/>
            <a:ext cx="990600" cy="304800"/>
          </a:xfrm>
          <a:prstGeom prst="rect">
            <a:avLst/>
          </a:prstGeom>
          <a:pattFill prst="pct10">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89" name="Rectangle 44" descr="5%"/>
          <p:cNvSpPr>
            <a:spLocks noChangeArrowheads="1"/>
          </p:cNvSpPr>
          <p:nvPr/>
        </p:nvSpPr>
        <p:spPr bwMode="auto">
          <a:xfrm>
            <a:off x="4267200" y="27686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90" name="Rectangle 45" descr="5%"/>
          <p:cNvSpPr>
            <a:spLocks noChangeArrowheads="1"/>
          </p:cNvSpPr>
          <p:nvPr/>
        </p:nvSpPr>
        <p:spPr bwMode="auto">
          <a:xfrm>
            <a:off x="4267200" y="39878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91" name="Rectangle 46" descr="5%"/>
          <p:cNvSpPr>
            <a:spLocks noChangeArrowheads="1"/>
          </p:cNvSpPr>
          <p:nvPr/>
        </p:nvSpPr>
        <p:spPr bwMode="auto">
          <a:xfrm>
            <a:off x="4267200" y="52070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92" name="Rectangle 47" descr="5%"/>
          <p:cNvSpPr>
            <a:spLocks noChangeArrowheads="1"/>
          </p:cNvSpPr>
          <p:nvPr/>
        </p:nvSpPr>
        <p:spPr bwMode="auto">
          <a:xfrm>
            <a:off x="4267200" y="61214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093" name="Rectangle 48" descr="5%"/>
          <p:cNvSpPr>
            <a:spLocks noChangeArrowheads="1"/>
          </p:cNvSpPr>
          <p:nvPr/>
        </p:nvSpPr>
        <p:spPr bwMode="auto">
          <a:xfrm>
            <a:off x="4267200" y="49022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094" name="Rectangle 49" descr="5%"/>
          <p:cNvSpPr>
            <a:spLocks noChangeArrowheads="1"/>
          </p:cNvSpPr>
          <p:nvPr/>
        </p:nvSpPr>
        <p:spPr bwMode="auto">
          <a:xfrm>
            <a:off x="4267200" y="36830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095" name="Rectangle 50" descr="5%"/>
          <p:cNvSpPr>
            <a:spLocks noChangeArrowheads="1"/>
          </p:cNvSpPr>
          <p:nvPr/>
        </p:nvSpPr>
        <p:spPr bwMode="auto">
          <a:xfrm>
            <a:off x="4267200" y="24638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096" name="Rectangle 51" descr="5%"/>
          <p:cNvSpPr>
            <a:spLocks noChangeArrowheads="1"/>
          </p:cNvSpPr>
          <p:nvPr/>
        </p:nvSpPr>
        <p:spPr bwMode="auto">
          <a:xfrm>
            <a:off x="2209800" y="30734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1679422" name="Text Box 62"/>
          <p:cNvSpPr txBox="1">
            <a:spLocks noChangeArrowheads="1"/>
          </p:cNvSpPr>
          <p:nvPr/>
        </p:nvSpPr>
        <p:spPr bwMode="auto">
          <a:xfrm>
            <a:off x="533400" y="4259263"/>
            <a:ext cx="2819400" cy="2246312"/>
          </a:xfrm>
          <a:prstGeom prst="rect">
            <a:avLst/>
          </a:prstGeom>
          <a:noFill/>
          <a:ln w="12700">
            <a:noFill/>
            <a:miter lim="800000"/>
            <a:headEnd/>
            <a:tailEnd/>
          </a:ln>
        </p:spPr>
        <p:txBody>
          <a:bodyPr>
            <a:prstTxWarp prst="textNoShape">
              <a:avLst/>
            </a:prstTxWarp>
            <a:spAutoFit/>
          </a:bodyPr>
          <a:lstStyle/>
          <a:p>
            <a:r>
              <a:rPr lang="en-US" sz="2000">
                <a:latin typeface="Calibri" charset="0"/>
              </a:rPr>
              <a:t>Q: Is it there?</a:t>
            </a:r>
          </a:p>
          <a:p>
            <a:endParaRPr lang="en-US" sz="2000">
              <a:latin typeface="Calibri" charset="0"/>
            </a:endParaRPr>
          </a:p>
          <a:p>
            <a:r>
              <a:rPr lang="en-US" sz="2000">
                <a:latin typeface="Calibri" charset="0"/>
              </a:rPr>
              <a:t>Compare </a:t>
            </a:r>
            <a:r>
              <a:rPr lang="en-US" sz="2000" i="1">
                <a:latin typeface="Calibri" charset="0"/>
              </a:rPr>
              <a:t>all</a:t>
            </a:r>
            <a:r>
              <a:rPr lang="en-US" sz="2000">
                <a:latin typeface="Calibri" charset="0"/>
              </a:rPr>
              <a:t> the cache </a:t>
            </a:r>
            <a:r>
              <a:rPr lang="en-US" sz="2000">
                <a:solidFill>
                  <a:srgbClr val="FF0000"/>
                </a:solidFill>
                <a:latin typeface="Calibri" charset="0"/>
              </a:rPr>
              <a:t>tags </a:t>
            </a:r>
            <a:r>
              <a:rPr lang="en-US" sz="2000">
                <a:latin typeface="Calibri" charset="0"/>
              </a:rPr>
              <a:t>in the set to the </a:t>
            </a:r>
            <a:r>
              <a:rPr lang="en-US" sz="2000">
                <a:solidFill>
                  <a:srgbClr val="FF0000"/>
                </a:solidFill>
                <a:latin typeface="Calibri" charset="0"/>
              </a:rPr>
              <a:t>high order 3 memory address bits</a:t>
            </a:r>
            <a:r>
              <a:rPr lang="en-US" sz="2000">
                <a:latin typeface="Calibri" charset="0"/>
              </a:rPr>
              <a:t> to tell if the memory block is in the cache</a:t>
            </a:r>
          </a:p>
        </p:txBody>
      </p:sp>
      <p:grpSp>
        <p:nvGrpSpPr>
          <p:cNvPr id="4" name="Group 63"/>
          <p:cNvGrpSpPr>
            <a:grpSpLocks/>
          </p:cNvGrpSpPr>
          <p:nvPr/>
        </p:nvGrpSpPr>
        <p:grpSpPr bwMode="auto">
          <a:xfrm>
            <a:off x="1219200" y="2768600"/>
            <a:ext cx="381000" cy="1219200"/>
            <a:chOff x="1344" y="1056"/>
            <a:chExt cx="624" cy="768"/>
          </a:xfrm>
        </p:grpSpPr>
        <p:sp>
          <p:nvSpPr>
            <p:cNvPr id="45139" name="Rectangle 6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5140" name="Line 6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1" name="Line 6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2" name="Line 6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5099" name="Text Box 68"/>
          <p:cNvSpPr txBox="1">
            <a:spLocks noChangeArrowheads="1"/>
          </p:cNvSpPr>
          <p:nvPr/>
        </p:nvSpPr>
        <p:spPr bwMode="auto">
          <a:xfrm>
            <a:off x="1219200" y="2311400"/>
            <a:ext cx="336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V</a:t>
            </a:r>
          </a:p>
        </p:txBody>
      </p:sp>
      <p:grpSp>
        <p:nvGrpSpPr>
          <p:cNvPr id="5" name="Group 112"/>
          <p:cNvGrpSpPr>
            <a:grpSpLocks/>
          </p:cNvGrpSpPr>
          <p:nvPr/>
        </p:nvGrpSpPr>
        <p:grpSpPr bwMode="auto">
          <a:xfrm>
            <a:off x="3200400" y="1701800"/>
            <a:ext cx="1066800" cy="1905000"/>
            <a:chOff x="2016" y="624"/>
            <a:chExt cx="672" cy="1200"/>
          </a:xfrm>
        </p:grpSpPr>
        <p:sp>
          <p:nvSpPr>
            <p:cNvPr id="45137" name="Line 70"/>
            <p:cNvSpPr>
              <a:spLocks noChangeShapeType="1"/>
            </p:cNvSpPr>
            <p:nvPr/>
          </p:nvSpPr>
          <p:spPr bwMode="auto">
            <a:xfrm flipH="1">
              <a:off x="2016" y="624"/>
              <a:ext cx="672" cy="768"/>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sp>
          <p:nvSpPr>
            <p:cNvPr id="45138" name="Line 72"/>
            <p:cNvSpPr>
              <a:spLocks noChangeShapeType="1"/>
            </p:cNvSpPr>
            <p:nvPr/>
          </p:nvSpPr>
          <p:spPr bwMode="auto">
            <a:xfrm flipH="1">
              <a:off x="2016" y="624"/>
              <a:ext cx="672" cy="1200"/>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grpSp>
      <p:grpSp>
        <p:nvGrpSpPr>
          <p:cNvPr id="6" name="Group 113"/>
          <p:cNvGrpSpPr>
            <a:grpSpLocks/>
          </p:cNvGrpSpPr>
          <p:nvPr/>
        </p:nvGrpSpPr>
        <p:grpSpPr bwMode="auto">
          <a:xfrm>
            <a:off x="3200400" y="3225800"/>
            <a:ext cx="1066800" cy="3048000"/>
            <a:chOff x="2016" y="1584"/>
            <a:chExt cx="672" cy="1920"/>
          </a:xfrm>
        </p:grpSpPr>
        <p:sp>
          <p:nvSpPr>
            <p:cNvPr id="45135" name="Line 86"/>
            <p:cNvSpPr>
              <a:spLocks noChangeShapeType="1"/>
            </p:cNvSpPr>
            <p:nvPr/>
          </p:nvSpPr>
          <p:spPr bwMode="auto">
            <a:xfrm>
              <a:off x="2016" y="1968"/>
              <a:ext cx="672" cy="1536"/>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sp>
          <p:nvSpPr>
            <p:cNvPr id="45136" name="Line 87"/>
            <p:cNvSpPr>
              <a:spLocks noChangeShapeType="1"/>
            </p:cNvSpPr>
            <p:nvPr/>
          </p:nvSpPr>
          <p:spPr bwMode="auto">
            <a:xfrm>
              <a:off x="2016" y="1584"/>
              <a:ext cx="672" cy="1920"/>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grpSp>
      <p:sp>
        <p:nvSpPr>
          <p:cNvPr id="45102" name="Text Box 90"/>
          <p:cNvSpPr txBox="1">
            <a:spLocks noChangeArrowheads="1"/>
          </p:cNvSpPr>
          <p:nvPr/>
        </p:nvSpPr>
        <p:spPr bwMode="auto">
          <a:xfrm>
            <a:off x="5213350" y="1487488"/>
            <a:ext cx="990600" cy="4967287"/>
          </a:xfrm>
          <a:prstGeom prst="rect">
            <a:avLst/>
          </a:prstGeom>
          <a:noFill/>
          <a:ln w="12700">
            <a:noFill/>
            <a:miter lim="800000"/>
            <a:headEnd/>
            <a:tailEnd/>
          </a:ln>
        </p:spPr>
        <p:txBody>
          <a:bodyPr>
            <a:prstTxWarp prst="textNoShape">
              <a:avLst/>
            </a:prstTxWarp>
            <a:spAutoFit/>
          </a:bodyPr>
          <a:lstStyle/>
          <a:p>
            <a:pPr>
              <a:lnSpc>
                <a:spcPct val="110000"/>
              </a:lnSpc>
            </a:pPr>
            <a:r>
              <a:rPr lang="en-US">
                <a:solidFill>
                  <a:srgbClr val="FF0000"/>
                </a:solidFill>
                <a:latin typeface="Calibri" charset="0"/>
              </a:rPr>
              <a:t>000</a:t>
            </a:r>
            <a:r>
              <a:rPr lang="en-US">
                <a:latin typeface="Calibri" charset="0"/>
              </a:rPr>
              <a:t>0xx</a:t>
            </a:r>
          </a:p>
          <a:p>
            <a:pPr>
              <a:lnSpc>
                <a:spcPct val="110000"/>
              </a:lnSpc>
            </a:pPr>
            <a:r>
              <a:rPr lang="en-US">
                <a:solidFill>
                  <a:srgbClr val="FF0000"/>
                </a:solidFill>
                <a:latin typeface="Calibri" charset="0"/>
              </a:rPr>
              <a:t>000</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001</a:t>
            </a:r>
            <a:r>
              <a:rPr lang="en-US">
                <a:latin typeface="Calibri" charset="0"/>
              </a:rPr>
              <a:t>0xx</a:t>
            </a:r>
          </a:p>
          <a:p>
            <a:pPr>
              <a:lnSpc>
                <a:spcPct val="110000"/>
              </a:lnSpc>
            </a:pPr>
            <a:r>
              <a:rPr lang="en-US">
                <a:solidFill>
                  <a:srgbClr val="FF0000"/>
                </a:solidFill>
                <a:latin typeface="Calibri" charset="0"/>
              </a:rPr>
              <a:t>001</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010</a:t>
            </a:r>
            <a:r>
              <a:rPr lang="en-US">
                <a:latin typeface="Calibri" charset="0"/>
              </a:rPr>
              <a:t>0xx</a:t>
            </a:r>
          </a:p>
          <a:p>
            <a:pPr>
              <a:lnSpc>
                <a:spcPct val="110000"/>
              </a:lnSpc>
            </a:pPr>
            <a:r>
              <a:rPr lang="en-US">
                <a:solidFill>
                  <a:srgbClr val="FF0000"/>
                </a:solidFill>
                <a:latin typeface="Calibri" charset="0"/>
              </a:rPr>
              <a:t>010</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011</a:t>
            </a:r>
            <a:r>
              <a:rPr lang="en-US">
                <a:latin typeface="Calibri" charset="0"/>
              </a:rPr>
              <a:t>0xx</a:t>
            </a:r>
          </a:p>
          <a:p>
            <a:pPr>
              <a:lnSpc>
                <a:spcPct val="110000"/>
              </a:lnSpc>
            </a:pPr>
            <a:r>
              <a:rPr lang="en-US">
                <a:solidFill>
                  <a:srgbClr val="FF0000"/>
                </a:solidFill>
                <a:latin typeface="Calibri" charset="0"/>
              </a:rPr>
              <a:t>011</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100</a:t>
            </a:r>
            <a:r>
              <a:rPr lang="en-US">
                <a:latin typeface="Calibri" charset="0"/>
              </a:rPr>
              <a:t>0xx</a:t>
            </a:r>
          </a:p>
          <a:p>
            <a:pPr>
              <a:lnSpc>
                <a:spcPct val="110000"/>
              </a:lnSpc>
            </a:pPr>
            <a:r>
              <a:rPr lang="en-US">
                <a:solidFill>
                  <a:srgbClr val="FF0000"/>
                </a:solidFill>
                <a:latin typeface="Calibri" charset="0"/>
              </a:rPr>
              <a:t>100</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101</a:t>
            </a:r>
            <a:r>
              <a:rPr lang="en-US">
                <a:latin typeface="Calibri" charset="0"/>
              </a:rPr>
              <a:t>0xx</a:t>
            </a:r>
          </a:p>
          <a:p>
            <a:pPr>
              <a:lnSpc>
                <a:spcPct val="110000"/>
              </a:lnSpc>
            </a:pPr>
            <a:r>
              <a:rPr lang="en-US">
                <a:solidFill>
                  <a:srgbClr val="FF0000"/>
                </a:solidFill>
                <a:latin typeface="Calibri" charset="0"/>
              </a:rPr>
              <a:t>101</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110</a:t>
            </a:r>
            <a:r>
              <a:rPr lang="en-US">
                <a:latin typeface="Calibri" charset="0"/>
              </a:rPr>
              <a:t>0xx</a:t>
            </a:r>
          </a:p>
          <a:p>
            <a:pPr>
              <a:lnSpc>
                <a:spcPct val="110000"/>
              </a:lnSpc>
            </a:pPr>
            <a:r>
              <a:rPr lang="en-US">
                <a:solidFill>
                  <a:srgbClr val="FF0000"/>
                </a:solidFill>
                <a:latin typeface="Calibri" charset="0"/>
              </a:rPr>
              <a:t>110</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111</a:t>
            </a:r>
            <a:r>
              <a:rPr lang="en-US">
                <a:latin typeface="Calibri" charset="0"/>
              </a:rPr>
              <a:t>0xx</a:t>
            </a:r>
          </a:p>
          <a:p>
            <a:pPr>
              <a:lnSpc>
                <a:spcPct val="110000"/>
              </a:lnSpc>
            </a:pPr>
            <a:r>
              <a:rPr lang="en-US">
                <a:solidFill>
                  <a:srgbClr val="FF0000"/>
                </a:solidFill>
                <a:latin typeface="Calibri" charset="0"/>
              </a:rPr>
              <a:t>111</a:t>
            </a:r>
            <a:r>
              <a:rPr lang="en-US">
                <a:solidFill>
                  <a:srgbClr val="009900"/>
                </a:solidFill>
                <a:latin typeface="Calibri" charset="0"/>
              </a:rPr>
              <a:t>1</a:t>
            </a:r>
            <a:r>
              <a:rPr lang="en-US">
                <a:latin typeface="Calibri" charset="0"/>
              </a:rPr>
              <a:t>xx</a:t>
            </a:r>
          </a:p>
        </p:txBody>
      </p:sp>
      <p:sp>
        <p:nvSpPr>
          <p:cNvPr id="45103" name="Rectangle 92" descr="10%"/>
          <p:cNvSpPr>
            <a:spLocks noChangeArrowheads="1"/>
          </p:cNvSpPr>
          <p:nvPr/>
        </p:nvSpPr>
        <p:spPr bwMode="auto">
          <a:xfrm>
            <a:off x="2209800" y="3378200"/>
            <a:ext cx="990600" cy="304800"/>
          </a:xfrm>
          <a:prstGeom prst="rect">
            <a:avLst/>
          </a:prstGeom>
          <a:pattFill prst="pct10">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04" name="Rectangle 93" descr="5%"/>
          <p:cNvSpPr>
            <a:spLocks noChangeArrowheads="1"/>
          </p:cNvSpPr>
          <p:nvPr/>
        </p:nvSpPr>
        <p:spPr bwMode="auto">
          <a:xfrm>
            <a:off x="2209800" y="36830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05" name="Line 94"/>
          <p:cNvSpPr>
            <a:spLocks noChangeShapeType="1"/>
          </p:cNvSpPr>
          <p:nvPr/>
        </p:nvSpPr>
        <p:spPr bwMode="auto">
          <a:xfrm>
            <a:off x="685800" y="3378200"/>
            <a:ext cx="2590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106" name="Text Box 95"/>
          <p:cNvSpPr txBox="1">
            <a:spLocks noChangeArrowheads="1"/>
          </p:cNvSpPr>
          <p:nvPr/>
        </p:nvSpPr>
        <p:spPr bwMode="auto">
          <a:xfrm>
            <a:off x="762000" y="2311400"/>
            <a:ext cx="527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Set</a:t>
            </a:r>
          </a:p>
        </p:txBody>
      </p:sp>
      <p:sp>
        <p:nvSpPr>
          <p:cNvPr id="45107" name="Rectangle 96" descr="5%"/>
          <p:cNvSpPr>
            <a:spLocks noChangeArrowheads="1"/>
          </p:cNvSpPr>
          <p:nvPr/>
        </p:nvSpPr>
        <p:spPr bwMode="auto">
          <a:xfrm>
            <a:off x="4267200" y="18542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08" name="Rectangle 97" descr="5%"/>
          <p:cNvSpPr>
            <a:spLocks noChangeArrowheads="1"/>
          </p:cNvSpPr>
          <p:nvPr/>
        </p:nvSpPr>
        <p:spPr bwMode="auto">
          <a:xfrm>
            <a:off x="4267200" y="21590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09" name="Rectangle 98" descr="5%"/>
          <p:cNvSpPr>
            <a:spLocks noChangeArrowheads="1"/>
          </p:cNvSpPr>
          <p:nvPr/>
        </p:nvSpPr>
        <p:spPr bwMode="auto">
          <a:xfrm>
            <a:off x="4267200" y="30734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10" name="Rectangle 99" descr="5%"/>
          <p:cNvSpPr>
            <a:spLocks noChangeArrowheads="1"/>
          </p:cNvSpPr>
          <p:nvPr/>
        </p:nvSpPr>
        <p:spPr bwMode="auto">
          <a:xfrm>
            <a:off x="4267200" y="33782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11" name="Rectangle 100" descr="5%"/>
          <p:cNvSpPr>
            <a:spLocks noChangeArrowheads="1"/>
          </p:cNvSpPr>
          <p:nvPr/>
        </p:nvSpPr>
        <p:spPr bwMode="auto">
          <a:xfrm>
            <a:off x="4267200" y="42926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12" name="Rectangle 101" descr="5%"/>
          <p:cNvSpPr>
            <a:spLocks noChangeArrowheads="1"/>
          </p:cNvSpPr>
          <p:nvPr/>
        </p:nvSpPr>
        <p:spPr bwMode="auto">
          <a:xfrm>
            <a:off x="4267200" y="45974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13" name="Rectangle 102" descr="5%"/>
          <p:cNvSpPr>
            <a:spLocks noChangeArrowheads="1"/>
          </p:cNvSpPr>
          <p:nvPr/>
        </p:nvSpPr>
        <p:spPr bwMode="auto">
          <a:xfrm>
            <a:off x="4267200" y="55118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14" name="Rectangle 103" descr="5%"/>
          <p:cNvSpPr>
            <a:spLocks noChangeArrowheads="1"/>
          </p:cNvSpPr>
          <p:nvPr/>
        </p:nvSpPr>
        <p:spPr bwMode="auto">
          <a:xfrm>
            <a:off x="4267200" y="58166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15" name="Text Box 106"/>
          <p:cNvSpPr txBox="1">
            <a:spLocks noChangeArrowheads="1"/>
          </p:cNvSpPr>
          <p:nvPr/>
        </p:nvSpPr>
        <p:spPr bwMode="auto">
          <a:xfrm>
            <a:off x="908050" y="2997200"/>
            <a:ext cx="311150" cy="366713"/>
          </a:xfrm>
          <a:prstGeom prst="rect">
            <a:avLst/>
          </a:prstGeom>
          <a:noFill/>
          <a:ln w="12700">
            <a:noFill/>
            <a:miter lim="800000"/>
            <a:headEnd/>
            <a:tailEnd/>
          </a:ln>
        </p:spPr>
        <p:txBody>
          <a:bodyPr wrap="none">
            <a:prstTxWarp prst="textNoShape">
              <a:avLst/>
            </a:prstTxWarp>
            <a:spAutoFit/>
          </a:bodyPr>
          <a:lstStyle/>
          <a:p>
            <a:r>
              <a:rPr lang="en-US">
                <a:solidFill>
                  <a:srgbClr val="009900"/>
                </a:solidFill>
                <a:latin typeface="Calibri" charset="0"/>
              </a:rPr>
              <a:t>1</a:t>
            </a:r>
          </a:p>
        </p:txBody>
      </p:sp>
      <p:sp>
        <p:nvSpPr>
          <p:cNvPr id="45116" name="Text Box 107"/>
          <p:cNvSpPr txBox="1">
            <a:spLocks noChangeArrowheads="1"/>
          </p:cNvSpPr>
          <p:nvPr/>
        </p:nvSpPr>
        <p:spPr bwMode="auto">
          <a:xfrm>
            <a:off x="898525" y="3378200"/>
            <a:ext cx="3111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5117" name="Text Box 108"/>
          <p:cNvSpPr txBox="1">
            <a:spLocks noChangeArrowheads="1"/>
          </p:cNvSpPr>
          <p:nvPr/>
        </p:nvSpPr>
        <p:spPr bwMode="auto">
          <a:xfrm>
            <a:off x="914400" y="3646488"/>
            <a:ext cx="311150" cy="366712"/>
          </a:xfrm>
          <a:prstGeom prst="rect">
            <a:avLst/>
          </a:prstGeom>
          <a:noFill/>
          <a:ln w="12700">
            <a:noFill/>
            <a:miter lim="800000"/>
            <a:headEnd/>
            <a:tailEnd/>
          </a:ln>
        </p:spPr>
        <p:txBody>
          <a:bodyPr wrap="none">
            <a:prstTxWarp prst="textNoShape">
              <a:avLst/>
            </a:prstTxWarp>
            <a:spAutoFit/>
          </a:bodyPr>
          <a:lstStyle/>
          <a:p>
            <a:r>
              <a:rPr lang="en-US">
                <a:solidFill>
                  <a:srgbClr val="009900"/>
                </a:solidFill>
                <a:latin typeface="Calibri" charset="0"/>
              </a:rPr>
              <a:t>1</a:t>
            </a:r>
          </a:p>
        </p:txBody>
      </p:sp>
      <p:sp>
        <p:nvSpPr>
          <p:cNvPr id="45118" name="Text Box 109"/>
          <p:cNvSpPr txBox="1">
            <a:spLocks noChangeArrowheads="1"/>
          </p:cNvSpPr>
          <p:nvPr/>
        </p:nvSpPr>
        <p:spPr bwMode="auto">
          <a:xfrm>
            <a:off x="228600" y="2311400"/>
            <a:ext cx="6413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Way</a:t>
            </a:r>
          </a:p>
        </p:txBody>
      </p:sp>
      <p:sp>
        <p:nvSpPr>
          <p:cNvPr id="45119" name="Text Box 110"/>
          <p:cNvSpPr txBox="1">
            <a:spLocks noChangeArrowheads="1"/>
          </p:cNvSpPr>
          <p:nvPr/>
        </p:nvSpPr>
        <p:spPr bwMode="auto">
          <a:xfrm>
            <a:off x="457200" y="2844800"/>
            <a:ext cx="3111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5120" name="Text Box 111"/>
          <p:cNvSpPr txBox="1">
            <a:spLocks noChangeArrowheads="1"/>
          </p:cNvSpPr>
          <p:nvPr/>
        </p:nvSpPr>
        <p:spPr bwMode="auto">
          <a:xfrm>
            <a:off x="457200" y="3530600"/>
            <a:ext cx="3111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1</a:t>
            </a:r>
          </a:p>
        </p:txBody>
      </p:sp>
      <p:sp>
        <p:nvSpPr>
          <p:cNvPr id="82" name="Rectangle 95"/>
          <p:cNvSpPr>
            <a:spLocks noChangeArrowheads="1"/>
          </p:cNvSpPr>
          <p:nvPr/>
        </p:nvSpPr>
        <p:spPr bwMode="auto">
          <a:xfrm>
            <a:off x="1752600" y="3454400"/>
            <a:ext cx="381000" cy="2286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3" name="Rectangle 95"/>
          <p:cNvSpPr>
            <a:spLocks noChangeArrowheads="1"/>
          </p:cNvSpPr>
          <p:nvPr/>
        </p:nvSpPr>
        <p:spPr bwMode="auto">
          <a:xfrm>
            <a:off x="5257800" y="52070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4" name="Rectangle 95"/>
          <p:cNvSpPr>
            <a:spLocks noChangeArrowheads="1"/>
          </p:cNvSpPr>
          <p:nvPr/>
        </p:nvSpPr>
        <p:spPr bwMode="auto">
          <a:xfrm>
            <a:off x="1752600" y="2844800"/>
            <a:ext cx="381000" cy="2286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45124" name="Rectangle 84"/>
          <p:cNvSpPr>
            <a:spLocks noChangeArrowheads="1"/>
          </p:cNvSpPr>
          <p:nvPr/>
        </p:nvSpPr>
        <p:spPr bwMode="auto">
          <a:xfrm>
            <a:off x="6324600" y="1701800"/>
            <a:ext cx="2438400" cy="1200150"/>
          </a:xfrm>
          <a:prstGeom prst="rect">
            <a:avLst/>
          </a:prstGeom>
          <a:noFill/>
          <a:ln w="9525">
            <a:noFill/>
            <a:miter lim="800000"/>
            <a:headEnd/>
            <a:tailEnd/>
          </a:ln>
        </p:spPr>
        <p:txBody>
          <a:bodyPr>
            <a:prstTxWarp prst="textNoShape">
              <a:avLst/>
            </a:prstTxWarp>
            <a:spAutoFit/>
          </a:bodyPr>
          <a:lstStyle/>
          <a:p>
            <a:r>
              <a:rPr lang="en-US">
                <a:latin typeface="Calibri" charset="0"/>
              </a:rPr>
              <a:t>One word blocks</a:t>
            </a:r>
          </a:p>
          <a:p>
            <a:r>
              <a:rPr lang="en-US">
                <a:latin typeface="Calibri" charset="0"/>
              </a:rPr>
              <a:t>Two low order bits define the byte in the word (32b words)</a:t>
            </a:r>
          </a:p>
        </p:txBody>
      </p:sp>
      <p:sp>
        <p:nvSpPr>
          <p:cNvPr id="86" name="Rectangle 95"/>
          <p:cNvSpPr>
            <a:spLocks noChangeArrowheads="1"/>
          </p:cNvSpPr>
          <p:nvPr/>
        </p:nvSpPr>
        <p:spPr bwMode="auto">
          <a:xfrm>
            <a:off x="5257800" y="58166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7" name="Rectangle 95"/>
          <p:cNvSpPr>
            <a:spLocks noChangeArrowheads="1"/>
          </p:cNvSpPr>
          <p:nvPr/>
        </p:nvSpPr>
        <p:spPr bwMode="auto">
          <a:xfrm>
            <a:off x="5257800" y="33782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8" name="Rectangle 95"/>
          <p:cNvSpPr>
            <a:spLocks noChangeArrowheads="1"/>
          </p:cNvSpPr>
          <p:nvPr/>
        </p:nvSpPr>
        <p:spPr bwMode="auto">
          <a:xfrm>
            <a:off x="5257800" y="39878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9" name="Rectangle 95"/>
          <p:cNvSpPr>
            <a:spLocks noChangeArrowheads="1"/>
          </p:cNvSpPr>
          <p:nvPr/>
        </p:nvSpPr>
        <p:spPr bwMode="auto">
          <a:xfrm>
            <a:off x="5257800" y="45974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0" name="Rectangle 95"/>
          <p:cNvSpPr>
            <a:spLocks noChangeArrowheads="1"/>
          </p:cNvSpPr>
          <p:nvPr/>
        </p:nvSpPr>
        <p:spPr bwMode="auto">
          <a:xfrm>
            <a:off x="5257800" y="27686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1" name="Rectangle 95"/>
          <p:cNvSpPr>
            <a:spLocks noChangeArrowheads="1"/>
          </p:cNvSpPr>
          <p:nvPr/>
        </p:nvSpPr>
        <p:spPr bwMode="auto">
          <a:xfrm>
            <a:off x="5257800" y="21590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2" name="Rectangle 95"/>
          <p:cNvSpPr>
            <a:spLocks noChangeArrowheads="1"/>
          </p:cNvSpPr>
          <p:nvPr/>
        </p:nvSpPr>
        <p:spPr bwMode="auto">
          <a:xfrm>
            <a:off x="5257800" y="15494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6" name="Date Placeholder 95"/>
          <p:cNvSpPr>
            <a:spLocks noGrp="1"/>
          </p:cNvSpPr>
          <p:nvPr>
            <p:ph type="dt" sz="half" idx="10"/>
          </p:nvPr>
        </p:nvSpPr>
        <p:spPr/>
        <p:txBody>
          <a:bodyPr/>
          <a:lstStyle/>
          <a:p>
            <a:fld id="{A9E4FF3B-CF21-4A42-8A1F-A9CFD9DBC8B1}" type="datetime1">
              <a:rPr lang="en-US" smtClean="0"/>
              <a:t>11/18/13</a:t>
            </a:fld>
            <a:endParaRPr lang="en-US" dirty="0"/>
          </a:p>
        </p:txBody>
      </p:sp>
      <p:sp>
        <p:nvSpPr>
          <p:cNvPr id="97" name="Slide Number Placeholder 96"/>
          <p:cNvSpPr>
            <a:spLocks noGrp="1"/>
          </p:cNvSpPr>
          <p:nvPr>
            <p:ph type="sldNum" sz="quarter" idx="12"/>
          </p:nvPr>
        </p:nvSpPr>
        <p:spPr/>
        <p:txBody>
          <a:bodyPr/>
          <a:lstStyle/>
          <a:p>
            <a:fld id="{3CC63E4C-4642-794D-A2FD-70F6B81535F5}" type="slidenum">
              <a:rPr lang="en-US" smtClean="0"/>
              <a:pPr/>
              <a:t>12</a:t>
            </a:fld>
            <a:endParaRPr lang="en-US" dirty="0"/>
          </a:p>
        </p:txBody>
      </p:sp>
      <p:sp>
        <p:nvSpPr>
          <p:cNvPr id="98" name="Footer Placeholder 97"/>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79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79422"/>
                                        </p:tgtEl>
                                        <p:attrNameLst>
                                          <p:attrName>style.visibility</p:attrName>
                                        </p:attrNameLst>
                                      </p:cBhvr>
                                      <p:to>
                                        <p:strVal val="visible"/>
                                      </p:to>
                                    </p:set>
                                  </p:childTnLst>
                                </p:cTn>
                              </p:par>
                              <p:par>
                                <p:cTn id="11" presetID="1" presetClass="entr" presetSubtype="0" fill="hold" grpId="0" nodeType="withEffect">
                                  <p:stCondLst>
                                    <p:cond delay="200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grpId="0" nodeType="withEffect">
                                  <p:stCondLst>
                                    <p:cond delay="200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200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grpId="0" nodeType="withEffect">
                                  <p:stCondLst>
                                    <p:cond delay="200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grpId="0" nodeType="withEffect">
                                  <p:stCondLst>
                                    <p:cond delay="200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grpId="0" nodeType="withEffect">
                                  <p:stCondLst>
                                    <p:cond delay="200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grpId="0" nodeType="withEffect">
                                  <p:stCondLst>
                                    <p:cond delay="2000"/>
                                  </p:stCondLst>
                                  <p:childTnLst>
                                    <p:set>
                                      <p:cBhvr>
                                        <p:cTn id="26" dur="1" fill="hold">
                                          <p:stCondLst>
                                            <p:cond delay="0"/>
                                          </p:stCondLst>
                                        </p:cTn>
                                        <p:tgtEl>
                                          <p:spTgt spid="90"/>
                                        </p:tgtEl>
                                        <p:attrNameLst>
                                          <p:attrName>style.visibility</p:attrName>
                                        </p:attrNameLst>
                                      </p:cBhvr>
                                      <p:to>
                                        <p:strVal val="visible"/>
                                      </p:to>
                                    </p:set>
                                  </p:childTnLst>
                                </p:cTn>
                              </p:par>
                              <p:par>
                                <p:cTn id="27" presetID="1" presetClass="entr" presetSubtype="0" fill="hold" grpId="0" nodeType="withEffect">
                                  <p:stCondLst>
                                    <p:cond delay="2000"/>
                                  </p:stCondLst>
                                  <p:childTnLst>
                                    <p:set>
                                      <p:cBhvr>
                                        <p:cTn id="28" dur="1" fill="hold">
                                          <p:stCondLst>
                                            <p:cond delay="0"/>
                                          </p:stCondLst>
                                        </p:cTn>
                                        <p:tgtEl>
                                          <p:spTgt spid="91"/>
                                        </p:tgtEl>
                                        <p:attrNameLst>
                                          <p:attrName>style.visibility</p:attrName>
                                        </p:attrNameLst>
                                      </p:cBhvr>
                                      <p:to>
                                        <p:strVal val="visible"/>
                                      </p:to>
                                    </p:set>
                                  </p:childTnLst>
                                </p:cTn>
                              </p:par>
                              <p:par>
                                <p:cTn id="29" presetID="1" presetClass="entr" presetSubtype="0" fill="hold" grpId="0" nodeType="withEffect">
                                  <p:stCondLst>
                                    <p:cond delay="2000"/>
                                  </p:stCondLst>
                                  <p:childTnLst>
                                    <p:set>
                                      <p:cBhvr>
                                        <p:cTn id="3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5" grpId="0" autoUpdateAnimBg="0"/>
      <p:bldP spid="1679422" grpId="0" autoUpdateAnimBg="0"/>
      <p:bldP spid="82" grpId="0" animBg="1"/>
      <p:bldP spid="83" grpId="0" animBg="1"/>
      <p:bldP spid="84" grpId="0" animBg="1"/>
      <p:bldP spid="86" grpId="0" animBg="1"/>
      <p:bldP spid="87" grpId="0" animBg="1"/>
      <p:bldP spid="88" grpId="0" animBg="1"/>
      <p:bldP spid="89" grpId="0" animBg="1"/>
      <p:bldP spid="90" grpId="0" animBg="1"/>
      <p:bldP spid="91" grpId="0" animBg="1"/>
      <p:bldP spid="9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11138"/>
            <a:ext cx="8229600" cy="1143000"/>
          </a:xfrm>
        </p:spPr>
        <p:txBody>
          <a:bodyPr>
            <a:normAutofit fontScale="90000"/>
          </a:bodyPr>
          <a:lstStyle/>
          <a:p>
            <a:pPr eaLnBrk="1" hangingPunct="1">
              <a:lnSpc>
                <a:spcPct val="85000"/>
              </a:lnSpc>
            </a:pPr>
            <a:r>
              <a:rPr lang="en-US" smtClean="0"/>
              <a:t>Example: 4 Word 2-Way SA $</a:t>
            </a:r>
            <a:br>
              <a:rPr lang="en-US" smtClean="0"/>
            </a:br>
            <a:r>
              <a:rPr lang="en-US" smtClean="0"/>
              <a:t>Same Reference String</a:t>
            </a:r>
          </a:p>
        </p:txBody>
      </p:sp>
      <p:grpSp>
        <p:nvGrpSpPr>
          <p:cNvPr id="2" name="Group 3"/>
          <p:cNvGrpSpPr>
            <a:grpSpLocks/>
          </p:cNvGrpSpPr>
          <p:nvPr/>
        </p:nvGrpSpPr>
        <p:grpSpPr bwMode="auto">
          <a:xfrm>
            <a:off x="1295400" y="2833688"/>
            <a:ext cx="990600" cy="1219200"/>
            <a:chOff x="1344" y="1056"/>
            <a:chExt cx="624" cy="768"/>
          </a:xfrm>
        </p:grpSpPr>
        <p:sp>
          <p:nvSpPr>
            <p:cNvPr id="47156" name="Rectangle 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57" name="Line 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8" name="Line 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9" name="Line 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 name="Group 8"/>
          <p:cNvGrpSpPr>
            <a:grpSpLocks/>
          </p:cNvGrpSpPr>
          <p:nvPr/>
        </p:nvGrpSpPr>
        <p:grpSpPr bwMode="auto">
          <a:xfrm>
            <a:off x="3276600" y="2833688"/>
            <a:ext cx="990600" cy="1219200"/>
            <a:chOff x="1344" y="1056"/>
            <a:chExt cx="624" cy="768"/>
          </a:xfrm>
        </p:grpSpPr>
        <p:sp>
          <p:nvSpPr>
            <p:cNvPr id="47152" name="Rectangle 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53" name="Line 1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4" name="Line 1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5" name="Line 1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4" name="Group 13"/>
          <p:cNvGrpSpPr>
            <a:grpSpLocks/>
          </p:cNvGrpSpPr>
          <p:nvPr/>
        </p:nvGrpSpPr>
        <p:grpSpPr bwMode="auto">
          <a:xfrm>
            <a:off x="5334000" y="2833688"/>
            <a:ext cx="990600" cy="1219200"/>
            <a:chOff x="1344" y="1056"/>
            <a:chExt cx="624" cy="768"/>
          </a:xfrm>
        </p:grpSpPr>
        <p:sp>
          <p:nvSpPr>
            <p:cNvPr id="47148" name="Rectangle 1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49" name="Line 1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0" name="Line 1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1" name="Line 1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5" name="Group 18"/>
          <p:cNvGrpSpPr>
            <a:grpSpLocks/>
          </p:cNvGrpSpPr>
          <p:nvPr/>
        </p:nvGrpSpPr>
        <p:grpSpPr bwMode="auto">
          <a:xfrm>
            <a:off x="7391400" y="2833688"/>
            <a:ext cx="990600" cy="1219200"/>
            <a:chOff x="1344" y="1056"/>
            <a:chExt cx="624" cy="768"/>
          </a:xfrm>
        </p:grpSpPr>
        <p:sp>
          <p:nvSpPr>
            <p:cNvPr id="47144" name="Rectangle 1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45" name="Line 2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46" name="Line 2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47" name="Line 2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7111" name="Text Box 43"/>
          <p:cNvSpPr txBox="1">
            <a:spLocks noChangeArrowheads="1"/>
          </p:cNvSpPr>
          <p:nvPr/>
        </p:nvSpPr>
        <p:spPr bwMode="auto">
          <a:xfrm>
            <a:off x="1355725" y="24130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7112" name="Text Box 44"/>
          <p:cNvSpPr txBox="1">
            <a:spLocks noChangeArrowheads="1"/>
          </p:cNvSpPr>
          <p:nvPr/>
        </p:nvSpPr>
        <p:spPr bwMode="auto">
          <a:xfrm>
            <a:off x="3260725" y="24130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7113" name="Text Box 45"/>
          <p:cNvSpPr txBox="1">
            <a:spLocks noChangeArrowheads="1"/>
          </p:cNvSpPr>
          <p:nvPr/>
        </p:nvSpPr>
        <p:spPr bwMode="auto">
          <a:xfrm>
            <a:off x="5241925" y="24130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7114" name="Text Box 46"/>
          <p:cNvSpPr txBox="1">
            <a:spLocks noChangeArrowheads="1"/>
          </p:cNvSpPr>
          <p:nvPr/>
        </p:nvSpPr>
        <p:spPr bwMode="auto">
          <a:xfrm>
            <a:off x="7375525" y="24130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grpSp>
        <p:nvGrpSpPr>
          <p:cNvPr id="6" name="Group 51"/>
          <p:cNvGrpSpPr>
            <a:grpSpLocks/>
          </p:cNvGrpSpPr>
          <p:nvPr/>
        </p:nvGrpSpPr>
        <p:grpSpPr bwMode="auto">
          <a:xfrm>
            <a:off x="762000" y="2833688"/>
            <a:ext cx="533400" cy="1219200"/>
            <a:chOff x="1344" y="1056"/>
            <a:chExt cx="624" cy="768"/>
          </a:xfrm>
        </p:grpSpPr>
        <p:sp>
          <p:nvSpPr>
            <p:cNvPr id="47140" name="Rectangle 5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41" name="Line 5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42" name="Line 5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43" name="Line 5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7" name="Group 56"/>
          <p:cNvGrpSpPr>
            <a:grpSpLocks/>
          </p:cNvGrpSpPr>
          <p:nvPr/>
        </p:nvGrpSpPr>
        <p:grpSpPr bwMode="auto">
          <a:xfrm>
            <a:off x="2743200" y="2833688"/>
            <a:ext cx="533400" cy="1219200"/>
            <a:chOff x="1344" y="1056"/>
            <a:chExt cx="624" cy="768"/>
          </a:xfrm>
        </p:grpSpPr>
        <p:sp>
          <p:nvSpPr>
            <p:cNvPr id="47136" name="Rectangle 5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37" name="Line 5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8" name="Line 5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9" name="Line 6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8" name="Group 61"/>
          <p:cNvGrpSpPr>
            <a:grpSpLocks/>
          </p:cNvGrpSpPr>
          <p:nvPr/>
        </p:nvGrpSpPr>
        <p:grpSpPr bwMode="auto">
          <a:xfrm>
            <a:off x="4800600" y="2833688"/>
            <a:ext cx="533400" cy="1219200"/>
            <a:chOff x="1344" y="1056"/>
            <a:chExt cx="624" cy="768"/>
          </a:xfrm>
        </p:grpSpPr>
        <p:sp>
          <p:nvSpPr>
            <p:cNvPr id="47132" name="Rectangle 6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33" name="Line 6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4" name="Line 6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5" name="Line 6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9" name="Group 66"/>
          <p:cNvGrpSpPr>
            <a:grpSpLocks/>
          </p:cNvGrpSpPr>
          <p:nvPr/>
        </p:nvGrpSpPr>
        <p:grpSpPr bwMode="auto">
          <a:xfrm>
            <a:off x="6858000" y="2833688"/>
            <a:ext cx="533400" cy="1219200"/>
            <a:chOff x="1344" y="1056"/>
            <a:chExt cx="624" cy="768"/>
          </a:xfrm>
        </p:grpSpPr>
        <p:sp>
          <p:nvSpPr>
            <p:cNvPr id="47128" name="Rectangle 6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29" name="Line 6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0" name="Line 6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1" name="Line 7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1681499" name="Rectangle 91"/>
          <p:cNvSpPr>
            <a:spLocks noGrp="1" noChangeArrowheads="1"/>
          </p:cNvSpPr>
          <p:nvPr>
            <p:ph type="body" idx="1"/>
          </p:nvPr>
        </p:nvSpPr>
        <p:spPr>
          <a:xfrm>
            <a:off x="533400" y="1270000"/>
            <a:ext cx="8153400" cy="812800"/>
          </a:xfrm>
        </p:spPr>
        <p:txBody>
          <a:bodyPr rtlCol="0">
            <a:normAutofit fontScale="85000" lnSpcReduction="20000"/>
          </a:bodyPr>
          <a:lstStyle/>
          <a:p>
            <a:pPr eaLnBrk="1" fontAlgn="auto" hangingPunct="1">
              <a:spcAft>
                <a:spcPts val="0"/>
              </a:spcAft>
              <a:buFont typeface="Arial"/>
              <a:buChar char="•"/>
              <a:defRPr/>
            </a:pPr>
            <a:r>
              <a:rPr lang="en-US">
                <a:ea typeface="+mn-ea"/>
                <a:cs typeface="+mn-cs"/>
              </a:rPr>
              <a:t>Consider the main memory word reference string</a:t>
            </a:r>
          </a:p>
          <a:p>
            <a:pPr lvl="1" algn="ctr" eaLnBrk="1" fontAlgn="auto" hangingPunct="1">
              <a:spcAft>
                <a:spcPts val="0"/>
              </a:spcAft>
              <a:buFont typeface="Monotype Sorts" pitchFamily="2" charset="2"/>
              <a:buNone/>
              <a:defRPr/>
            </a:pPr>
            <a:r>
              <a:rPr lang="en-US">
                <a:ea typeface="+mn-ea"/>
              </a:rPr>
              <a:t>              0   4   0   4   0   4   0   4</a:t>
            </a:r>
          </a:p>
        </p:txBody>
      </p:sp>
      <p:sp>
        <p:nvSpPr>
          <p:cNvPr id="47120" name="Text Box 92"/>
          <p:cNvSpPr txBox="1">
            <a:spLocks noChangeArrowheads="1"/>
          </p:cNvSpPr>
          <p:nvPr/>
        </p:nvSpPr>
        <p:spPr bwMode="auto">
          <a:xfrm>
            <a:off x="457200" y="1651000"/>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47121" name="Line 93"/>
          <p:cNvSpPr>
            <a:spLocks noChangeShapeType="1"/>
          </p:cNvSpPr>
          <p:nvPr/>
        </p:nvSpPr>
        <p:spPr bwMode="auto">
          <a:xfrm>
            <a:off x="457200" y="3443288"/>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2" name="Line 94"/>
          <p:cNvSpPr>
            <a:spLocks noChangeShapeType="1"/>
          </p:cNvSpPr>
          <p:nvPr/>
        </p:nvSpPr>
        <p:spPr bwMode="auto">
          <a:xfrm>
            <a:off x="2438400" y="3443288"/>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3" name="Line 95"/>
          <p:cNvSpPr>
            <a:spLocks noChangeShapeType="1"/>
          </p:cNvSpPr>
          <p:nvPr/>
        </p:nvSpPr>
        <p:spPr bwMode="auto">
          <a:xfrm>
            <a:off x="4495800" y="3443288"/>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4" name="Line 96"/>
          <p:cNvSpPr>
            <a:spLocks noChangeShapeType="1"/>
          </p:cNvSpPr>
          <p:nvPr/>
        </p:nvSpPr>
        <p:spPr bwMode="auto">
          <a:xfrm>
            <a:off x="6553200" y="3443288"/>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6" name="Date Placeholder 55"/>
          <p:cNvSpPr>
            <a:spLocks noGrp="1"/>
          </p:cNvSpPr>
          <p:nvPr>
            <p:ph type="dt" sz="half" idx="10"/>
          </p:nvPr>
        </p:nvSpPr>
        <p:spPr/>
        <p:txBody>
          <a:bodyPr/>
          <a:lstStyle/>
          <a:p>
            <a:fld id="{71FE4C63-7F73-BA4B-8FA2-9125C51841F7}" type="datetime1">
              <a:rPr lang="en-US" smtClean="0"/>
              <a:t>11/18/13</a:t>
            </a:fld>
            <a:endParaRPr lang="en-US" dirty="0"/>
          </a:p>
        </p:txBody>
      </p:sp>
      <p:sp>
        <p:nvSpPr>
          <p:cNvPr id="57" name="Slide Number Placeholder 56"/>
          <p:cNvSpPr>
            <a:spLocks noGrp="1"/>
          </p:cNvSpPr>
          <p:nvPr>
            <p:ph type="sldNum" sz="quarter" idx="12"/>
          </p:nvPr>
        </p:nvSpPr>
        <p:spPr/>
        <p:txBody>
          <a:bodyPr/>
          <a:lstStyle/>
          <a:p>
            <a:fld id="{3CC63E4C-4642-794D-A2FD-70F6B81535F5}" type="slidenum">
              <a:rPr lang="en-US" smtClean="0"/>
              <a:pPr/>
              <a:t>13</a:t>
            </a:fld>
            <a:endParaRPr lang="en-US" dirty="0"/>
          </a:p>
        </p:txBody>
      </p:sp>
      <p:sp>
        <p:nvSpPr>
          <p:cNvPr id="58" name="Footer Placeholder 57"/>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73038"/>
            <a:ext cx="8229600" cy="1143000"/>
          </a:xfrm>
        </p:spPr>
        <p:txBody>
          <a:bodyPr>
            <a:normAutofit fontScale="90000"/>
          </a:bodyPr>
          <a:lstStyle/>
          <a:p>
            <a:pPr eaLnBrk="1" hangingPunct="1">
              <a:lnSpc>
                <a:spcPct val="85000"/>
              </a:lnSpc>
            </a:pPr>
            <a:r>
              <a:rPr lang="en-US" dirty="0" smtClean="0"/>
              <a:t>Example: 4-Word 2-Way SA $</a:t>
            </a:r>
            <a:br>
              <a:rPr lang="en-US" dirty="0" smtClean="0"/>
            </a:br>
            <a:r>
              <a:rPr lang="en-US" dirty="0" smtClean="0"/>
              <a:t>Same Reference String</a:t>
            </a:r>
          </a:p>
        </p:txBody>
      </p:sp>
      <p:sp>
        <p:nvSpPr>
          <p:cNvPr id="49155" name="Rectangle 3"/>
          <p:cNvSpPr>
            <a:spLocks noChangeArrowheads="1"/>
          </p:cNvSpPr>
          <p:nvPr/>
        </p:nvSpPr>
        <p:spPr bwMode="auto">
          <a:xfrm>
            <a:off x="12954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56" name="Line 4"/>
          <p:cNvSpPr>
            <a:spLocks noChangeShapeType="1"/>
          </p:cNvSpPr>
          <p:nvPr/>
        </p:nvSpPr>
        <p:spPr bwMode="auto">
          <a:xfrm>
            <a:off x="12954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7" name="Line 5"/>
          <p:cNvSpPr>
            <a:spLocks noChangeShapeType="1"/>
          </p:cNvSpPr>
          <p:nvPr/>
        </p:nvSpPr>
        <p:spPr bwMode="auto">
          <a:xfrm>
            <a:off x="12954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8" name="Line 6"/>
          <p:cNvSpPr>
            <a:spLocks noChangeShapeType="1"/>
          </p:cNvSpPr>
          <p:nvPr/>
        </p:nvSpPr>
        <p:spPr bwMode="auto">
          <a:xfrm>
            <a:off x="12954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9" name="Rectangle 7"/>
          <p:cNvSpPr>
            <a:spLocks noChangeArrowheads="1"/>
          </p:cNvSpPr>
          <p:nvPr/>
        </p:nvSpPr>
        <p:spPr bwMode="auto">
          <a:xfrm>
            <a:off x="32766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0" name="Line 8"/>
          <p:cNvSpPr>
            <a:spLocks noChangeShapeType="1"/>
          </p:cNvSpPr>
          <p:nvPr/>
        </p:nvSpPr>
        <p:spPr bwMode="auto">
          <a:xfrm>
            <a:off x="32766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1" name="Line 9"/>
          <p:cNvSpPr>
            <a:spLocks noChangeShapeType="1"/>
          </p:cNvSpPr>
          <p:nvPr/>
        </p:nvSpPr>
        <p:spPr bwMode="auto">
          <a:xfrm>
            <a:off x="32766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2" name="Line 10"/>
          <p:cNvSpPr>
            <a:spLocks noChangeShapeType="1"/>
          </p:cNvSpPr>
          <p:nvPr/>
        </p:nvSpPr>
        <p:spPr bwMode="auto">
          <a:xfrm>
            <a:off x="32766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3" name="Rectangle 11"/>
          <p:cNvSpPr>
            <a:spLocks noChangeArrowheads="1"/>
          </p:cNvSpPr>
          <p:nvPr/>
        </p:nvSpPr>
        <p:spPr bwMode="auto">
          <a:xfrm>
            <a:off x="53340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4" name="Line 12"/>
          <p:cNvSpPr>
            <a:spLocks noChangeShapeType="1"/>
          </p:cNvSpPr>
          <p:nvPr/>
        </p:nvSpPr>
        <p:spPr bwMode="auto">
          <a:xfrm>
            <a:off x="53340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5" name="Line 13"/>
          <p:cNvSpPr>
            <a:spLocks noChangeShapeType="1"/>
          </p:cNvSpPr>
          <p:nvPr/>
        </p:nvSpPr>
        <p:spPr bwMode="auto">
          <a:xfrm>
            <a:off x="53340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6" name="Line 14"/>
          <p:cNvSpPr>
            <a:spLocks noChangeShapeType="1"/>
          </p:cNvSpPr>
          <p:nvPr/>
        </p:nvSpPr>
        <p:spPr bwMode="auto">
          <a:xfrm>
            <a:off x="53340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7" name="Rectangle 15"/>
          <p:cNvSpPr>
            <a:spLocks noChangeArrowheads="1"/>
          </p:cNvSpPr>
          <p:nvPr/>
        </p:nvSpPr>
        <p:spPr bwMode="auto">
          <a:xfrm>
            <a:off x="73914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8" name="Line 16"/>
          <p:cNvSpPr>
            <a:spLocks noChangeShapeType="1"/>
          </p:cNvSpPr>
          <p:nvPr/>
        </p:nvSpPr>
        <p:spPr bwMode="auto">
          <a:xfrm>
            <a:off x="73914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9" name="Line 17"/>
          <p:cNvSpPr>
            <a:spLocks noChangeShapeType="1"/>
          </p:cNvSpPr>
          <p:nvPr/>
        </p:nvSpPr>
        <p:spPr bwMode="auto">
          <a:xfrm>
            <a:off x="73914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0" name="Line 18"/>
          <p:cNvSpPr>
            <a:spLocks noChangeShapeType="1"/>
          </p:cNvSpPr>
          <p:nvPr/>
        </p:nvSpPr>
        <p:spPr bwMode="auto">
          <a:xfrm>
            <a:off x="73914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1" name="Text Box 35"/>
          <p:cNvSpPr txBox="1">
            <a:spLocks noChangeArrowheads="1"/>
          </p:cNvSpPr>
          <p:nvPr/>
        </p:nvSpPr>
        <p:spPr bwMode="auto">
          <a:xfrm>
            <a:off x="1355725" y="239077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9172" name="Text Box 36"/>
          <p:cNvSpPr txBox="1">
            <a:spLocks noChangeArrowheads="1"/>
          </p:cNvSpPr>
          <p:nvPr/>
        </p:nvSpPr>
        <p:spPr bwMode="auto">
          <a:xfrm>
            <a:off x="3260725" y="239077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9173" name="Text Box 37"/>
          <p:cNvSpPr txBox="1">
            <a:spLocks noChangeArrowheads="1"/>
          </p:cNvSpPr>
          <p:nvPr/>
        </p:nvSpPr>
        <p:spPr bwMode="auto">
          <a:xfrm>
            <a:off x="5241925" y="239077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9174" name="Text Box 38"/>
          <p:cNvSpPr txBox="1">
            <a:spLocks noChangeArrowheads="1"/>
          </p:cNvSpPr>
          <p:nvPr/>
        </p:nvSpPr>
        <p:spPr bwMode="auto">
          <a:xfrm>
            <a:off x="7375525" y="239077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9175" name="Rectangle 43"/>
          <p:cNvSpPr>
            <a:spLocks noChangeArrowheads="1"/>
          </p:cNvSpPr>
          <p:nvPr/>
        </p:nvSpPr>
        <p:spPr bwMode="auto">
          <a:xfrm>
            <a:off x="7620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76" name="Line 44"/>
          <p:cNvSpPr>
            <a:spLocks noChangeShapeType="1"/>
          </p:cNvSpPr>
          <p:nvPr/>
        </p:nvSpPr>
        <p:spPr bwMode="auto">
          <a:xfrm>
            <a:off x="7620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7" name="Line 45"/>
          <p:cNvSpPr>
            <a:spLocks noChangeShapeType="1"/>
          </p:cNvSpPr>
          <p:nvPr/>
        </p:nvSpPr>
        <p:spPr bwMode="auto">
          <a:xfrm>
            <a:off x="7620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8" name="Line 46"/>
          <p:cNvSpPr>
            <a:spLocks noChangeShapeType="1"/>
          </p:cNvSpPr>
          <p:nvPr/>
        </p:nvSpPr>
        <p:spPr bwMode="auto">
          <a:xfrm>
            <a:off x="7620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9" name="Rectangle 47"/>
          <p:cNvSpPr>
            <a:spLocks noChangeArrowheads="1"/>
          </p:cNvSpPr>
          <p:nvPr/>
        </p:nvSpPr>
        <p:spPr bwMode="auto">
          <a:xfrm>
            <a:off x="27432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0" name="Line 48"/>
          <p:cNvSpPr>
            <a:spLocks noChangeShapeType="1"/>
          </p:cNvSpPr>
          <p:nvPr/>
        </p:nvSpPr>
        <p:spPr bwMode="auto">
          <a:xfrm>
            <a:off x="27432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1" name="Line 49"/>
          <p:cNvSpPr>
            <a:spLocks noChangeShapeType="1"/>
          </p:cNvSpPr>
          <p:nvPr/>
        </p:nvSpPr>
        <p:spPr bwMode="auto">
          <a:xfrm>
            <a:off x="27432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2" name="Line 50"/>
          <p:cNvSpPr>
            <a:spLocks noChangeShapeType="1"/>
          </p:cNvSpPr>
          <p:nvPr/>
        </p:nvSpPr>
        <p:spPr bwMode="auto">
          <a:xfrm>
            <a:off x="27432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3" name="Rectangle 51"/>
          <p:cNvSpPr>
            <a:spLocks noChangeArrowheads="1"/>
          </p:cNvSpPr>
          <p:nvPr/>
        </p:nvSpPr>
        <p:spPr bwMode="auto">
          <a:xfrm>
            <a:off x="48006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4" name="Line 52"/>
          <p:cNvSpPr>
            <a:spLocks noChangeShapeType="1"/>
          </p:cNvSpPr>
          <p:nvPr/>
        </p:nvSpPr>
        <p:spPr bwMode="auto">
          <a:xfrm>
            <a:off x="48006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5" name="Line 53"/>
          <p:cNvSpPr>
            <a:spLocks noChangeShapeType="1"/>
          </p:cNvSpPr>
          <p:nvPr/>
        </p:nvSpPr>
        <p:spPr bwMode="auto">
          <a:xfrm>
            <a:off x="48006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6" name="Line 54"/>
          <p:cNvSpPr>
            <a:spLocks noChangeShapeType="1"/>
          </p:cNvSpPr>
          <p:nvPr/>
        </p:nvSpPr>
        <p:spPr bwMode="auto">
          <a:xfrm>
            <a:off x="48006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7" name="Rectangle 55"/>
          <p:cNvSpPr>
            <a:spLocks noChangeArrowheads="1"/>
          </p:cNvSpPr>
          <p:nvPr/>
        </p:nvSpPr>
        <p:spPr bwMode="auto">
          <a:xfrm>
            <a:off x="68580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8" name="Line 56"/>
          <p:cNvSpPr>
            <a:spLocks noChangeShapeType="1"/>
          </p:cNvSpPr>
          <p:nvPr/>
        </p:nvSpPr>
        <p:spPr bwMode="auto">
          <a:xfrm>
            <a:off x="68580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9" name="Line 57"/>
          <p:cNvSpPr>
            <a:spLocks noChangeShapeType="1"/>
          </p:cNvSpPr>
          <p:nvPr/>
        </p:nvSpPr>
        <p:spPr bwMode="auto">
          <a:xfrm>
            <a:off x="68580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90" name="Line 58"/>
          <p:cNvSpPr>
            <a:spLocks noChangeShapeType="1"/>
          </p:cNvSpPr>
          <p:nvPr/>
        </p:nvSpPr>
        <p:spPr bwMode="auto">
          <a:xfrm>
            <a:off x="68580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83531" name="Rectangle 75"/>
          <p:cNvSpPr>
            <a:spLocks noGrp="1" noChangeArrowheads="1"/>
          </p:cNvSpPr>
          <p:nvPr>
            <p:ph type="body" idx="1"/>
          </p:nvPr>
        </p:nvSpPr>
        <p:spPr>
          <a:xfrm>
            <a:off x="533400" y="1287463"/>
            <a:ext cx="8153400" cy="812800"/>
          </a:xfrm>
        </p:spPr>
        <p:txBody>
          <a:bodyPr rtlCol="0">
            <a:normAutofit fontScale="85000" lnSpcReduction="20000"/>
          </a:bodyPr>
          <a:lstStyle/>
          <a:p>
            <a:pPr eaLnBrk="1" fontAlgn="auto" hangingPunct="1">
              <a:spcAft>
                <a:spcPts val="0"/>
              </a:spcAft>
              <a:buFont typeface="Arial"/>
              <a:buChar char="•"/>
              <a:defRPr/>
            </a:pPr>
            <a:r>
              <a:rPr lang="en-US">
                <a:ea typeface="+mn-ea"/>
                <a:cs typeface="+mn-cs"/>
              </a:rPr>
              <a:t>Consider the main memory word reference string</a:t>
            </a:r>
          </a:p>
          <a:p>
            <a:pPr lvl="1" algn="ctr" eaLnBrk="1" fontAlgn="auto" hangingPunct="1">
              <a:spcAft>
                <a:spcPts val="0"/>
              </a:spcAft>
              <a:buFont typeface="Monotype Sorts" pitchFamily="2" charset="2"/>
              <a:buNone/>
              <a:defRPr/>
            </a:pPr>
            <a:r>
              <a:rPr lang="en-US">
                <a:ea typeface="+mn-ea"/>
              </a:rPr>
              <a:t>              0   4   0   4   0   4   0   4</a:t>
            </a:r>
          </a:p>
        </p:txBody>
      </p:sp>
      <p:sp>
        <p:nvSpPr>
          <p:cNvPr id="1683532" name="Text Box 76"/>
          <p:cNvSpPr txBox="1">
            <a:spLocks noChangeArrowheads="1"/>
          </p:cNvSpPr>
          <p:nvPr/>
        </p:nvSpPr>
        <p:spPr bwMode="auto">
          <a:xfrm>
            <a:off x="1600200" y="2354263"/>
            <a:ext cx="6540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83533" name="Text Box 77"/>
          <p:cNvSpPr txBox="1">
            <a:spLocks noChangeArrowheads="1"/>
          </p:cNvSpPr>
          <p:nvPr/>
        </p:nvSpPr>
        <p:spPr bwMode="auto">
          <a:xfrm>
            <a:off x="3505200" y="2354263"/>
            <a:ext cx="6540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83534" name="Text Box 78"/>
          <p:cNvSpPr txBox="1">
            <a:spLocks noChangeArrowheads="1"/>
          </p:cNvSpPr>
          <p:nvPr/>
        </p:nvSpPr>
        <p:spPr bwMode="auto">
          <a:xfrm>
            <a:off x="5486400" y="2354263"/>
            <a:ext cx="4254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hit</a:t>
            </a:r>
          </a:p>
        </p:txBody>
      </p:sp>
      <p:sp>
        <p:nvSpPr>
          <p:cNvPr id="1683535" name="Text Box 79"/>
          <p:cNvSpPr txBox="1">
            <a:spLocks noChangeArrowheads="1"/>
          </p:cNvSpPr>
          <p:nvPr/>
        </p:nvSpPr>
        <p:spPr bwMode="auto">
          <a:xfrm>
            <a:off x="7620000" y="2354263"/>
            <a:ext cx="4254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hit</a:t>
            </a:r>
          </a:p>
        </p:txBody>
      </p:sp>
      <p:sp>
        <p:nvSpPr>
          <p:cNvPr id="1683540" name="Text Box 84"/>
          <p:cNvSpPr txBox="1">
            <a:spLocks noChangeArrowheads="1"/>
          </p:cNvSpPr>
          <p:nvPr/>
        </p:nvSpPr>
        <p:spPr bwMode="auto">
          <a:xfrm>
            <a:off x="762000" y="2765425"/>
            <a:ext cx="1606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41" name="Text Box 85"/>
          <p:cNvSpPr txBox="1">
            <a:spLocks noChangeArrowheads="1"/>
          </p:cNvSpPr>
          <p:nvPr/>
        </p:nvSpPr>
        <p:spPr bwMode="auto">
          <a:xfrm>
            <a:off x="2743200" y="2765425"/>
            <a:ext cx="1606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49198" name="Text Box 127"/>
          <p:cNvSpPr txBox="1">
            <a:spLocks noChangeArrowheads="1"/>
          </p:cNvSpPr>
          <p:nvPr/>
        </p:nvSpPr>
        <p:spPr bwMode="auto">
          <a:xfrm>
            <a:off x="457200" y="1668463"/>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49199" name="Line 128"/>
          <p:cNvSpPr>
            <a:spLocks noChangeShapeType="1"/>
          </p:cNvSpPr>
          <p:nvPr/>
        </p:nvSpPr>
        <p:spPr bwMode="auto">
          <a:xfrm>
            <a:off x="4572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0" name="Line 129"/>
          <p:cNvSpPr>
            <a:spLocks noChangeShapeType="1"/>
          </p:cNvSpPr>
          <p:nvPr/>
        </p:nvSpPr>
        <p:spPr bwMode="auto">
          <a:xfrm>
            <a:off x="24384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1" name="Line 130"/>
          <p:cNvSpPr>
            <a:spLocks noChangeShapeType="1"/>
          </p:cNvSpPr>
          <p:nvPr/>
        </p:nvSpPr>
        <p:spPr bwMode="auto">
          <a:xfrm>
            <a:off x="44958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2" name="Line 131"/>
          <p:cNvSpPr>
            <a:spLocks noChangeShapeType="1"/>
          </p:cNvSpPr>
          <p:nvPr/>
        </p:nvSpPr>
        <p:spPr bwMode="auto">
          <a:xfrm>
            <a:off x="65532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1683592" name="Text Box 136"/>
          <p:cNvSpPr txBox="1">
            <a:spLocks noChangeArrowheads="1"/>
          </p:cNvSpPr>
          <p:nvPr/>
        </p:nvSpPr>
        <p:spPr bwMode="auto">
          <a:xfrm>
            <a:off x="2743200" y="3389313"/>
            <a:ext cx="1606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010    Mem(4)</a:t>
            </a:r>
          </a:p>
        </p:txBody>
      </p:sp>
      <p:sp>
        <p:nvSpPr>
          <p:cNvPr id="1683593" name="Text Box 137"/>
          <p:cNvSpPr txBox="1">
            <a:spLocks noChangeArrowheads="1"/>
          </p:cNvSpPr>
          <p:nvPr/>
        </p:nvSpPr>
        <p:spPr bwMode="auto">
          <a:xfrm>
            <a:off x="4794250" y="3389313"/>
            <a:ext cx="1606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010    Mem(4)</a:t>
            </a:r>
          </a:p>
        </p:txBody>
      </p:sp>
      <p:sp>
        <p:nvSpPr>
          <p:cNvPr id="1683594" name="Text Box 138"/>
          <p:cNvSpPr txBox="1">
            <a:spLocks noChangeArrowheads="1"/>
          </p:cNvSpPr>
          <p:nvPr/>
        </p:nvSpPr>
        <p:spPr bwMode="auto">
          <a:xfrm>
            <a:off x="4794250" y="2765425"/>
            <a:ext cx="1606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95" name="Text Box 139"/>
          <p:cNvSpPr txBox="1">
            <a:spLocks noChangeArrowheads="1"/>
          </p:cNvSpPr>
          <p:nvPr/>
        </p:nvSpPr>
        <p:spPr bwMode="auto">
          <a:xfrm>
            <a:off x="6851650" y="2779713"/>
            <a:ext cx="1606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96" name="Text Box 140"/>
          <p:cNvSpPr txBox="1">
            <a:spLocks noChangeArrowheads="1"/>
          </p:cNvSpPr>
          <p:nvPr/>
        </p:nvSpPr>
        <p:spPr bwMode="auto">
          <a:xfrm>
            <a:off x="6858000" y="3389313"/>
            <a:ext cx="1606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010    Mem(4)</a:t>
            </a:r>
          </a:p>
        </p:txBody>
      </p:sp>
      <p:sp>
        <p:nvSpPr>
          <p:cNvPr id="1683605" name="Rectangle 149"/>
          <p:cNvSpPr>
            <a:spLocks noChangeArrowheads="1"/>
          </p:cNvSpPr>
          <p:nvPr/>
        </p:nvSpPr>
        <p:spPr bwMode="auto">
          <a:xfrm>
            <a:off x="381000" y="4800600"/>
            <a:ext cx="8153400" cy="1158875"/>
          </a:xfrm>
          <a:prstGeom prst="rect">
            <a:avLst/>
          </a:prstGeom>
          <a:noFill/>
          <a:ln w="12700">
            <a:noFill/>
            <a:miter lim="800000"/>
            <a:headEnd/>
            <a:tailEnd/>
          </a:ln>
        </p:spPr>
        <p:txBody>
          <a:bodyPr lIns="63500" tIns="25400" rIns="63500" bIns="25400">
            <a:prstTxWarp prst="textNoShape">
              <a:avLst/>
            </a:prstTxWarp>
            <a:spAutoFit/>
          </a:bodyPr>
          <a:lstStyle/>
          <a:p>
            <a:pPr marL="287338" indent="-287338">
              <a:spcBef>
                <a:spcPct val="30000"/>
              </a:spcBef>
              <a:buSzPct val="100000"/>
              <a:buFont typeface="Arial" charset="0"/>
              <a:buChar char="•"/>
            </a:pPr>
            <a:r>
              <a:rPr lang="en-US" sz="2400">
                <a:latin typeface="Calibri" charset="0"/>
              </a:rPr>
              <a:t>Solves the ping pong effect in a direct mapped cache due to conflict misses since now two memory locations that map into the same cache set can co-exist!</a:t>
            </a:r>
          </a:p>
        </p:txBody>
      </p:sp>
      <p:sp>
        <p:nvSpPr>
          <p:cNvPr id="1683606" name="Rectangle 150"/>
          <p:cNvSpPr>
            <a:spLocks noChangeArrowheads="1"/>
          </p:cNvSpPr>
          <p:nvPr/>
        </p:nvSpPr>
        <p:spPr bwMode="auto">
          <a:xfrm>
            <a:off x="533400" y="4411663"/>
            <a:ext cx="8153400" cy="355600"/>
          </a:xfrm>
          <a:prstGeom prst="rect">
            <a:avLst/>
          </a:prstGeom>
          <a:noFill/>
          <a:ln w="12700">
            <a:noFill/>
            <a:miter lim="800000"/>
            <a:headEnd/>
            <a:tailEnd/>
          </a:ln>
        </p:spPr>
        <p:txBody>
          <a:bodyPr lIns="63500" tIns="25400" rIns="63500" bIns="25400">
            <a:prstTxWarp prst="textNoShape">
              <a:avLst/>
            </a:prstTxWarp>
            <a:spAutoFit/>
          </a:bodyPr>
          <a:lstStyle/>
          <a:p>
            <a:pPr marL="741363" lvl="1" indent="-246063">
              <a:spcBef>
                <a:spcPct val="30000"/>
              </a:spcBef>
              <a:buSzPct val="100000"/>
              <a:buFont typeface="Arial" charset="0"/>
              <a:buChar char="•"/>
            </a:pPr>
            <a:r>
              <a:rPr lang="en-US" sz="2000">
                <a:latin typeface="Calibri" charset="0"/>
              </a:rPr>
              <a:t>8 requests, 2 misses</a:t>
            </a:r>
          </a:p>
        </p:txBody>
      </p:sp>
      <p:sp>
        <p:nvSpPr>
          <p:cNvPr id="61" name="Date Placeholder 60"/>
          <p:cNvSpPr>
            <a:spLocks noGrp="1"/>
          </p:cNvSpPr>
          <p:nvPr>
            <p:ph type="dt" sz="half" idx="10"/>
          </p:nvPr>
        </p:nvSpPr>
        <p:spPr/>
        <p:txBody>
          <a:bodyPr/>
          <a:lstStyle/>
          <a:p>
            <a:fld id="{8C8C5E5F-D03A-C643-ADD8-2D583C30BB2F}" type="datetime1">
              <a:rPr lang="en-US" smtClean="0"/>
              <a:t>11/18/13</a:t>
            </a:fld>
            <a:endParaRPr lang="en-US" dirty="0"/>
          </a:p>
        </p:txBody>
      </p:sp>
      <p:sp>
        <p:nvSpPr>
          <p:cNvPr id="62" name="Slide Number Placeholder 61"/>
          <p:cNvSpPr>
            <a:spLocks noGrp="1"/>
          </p:cNvSpPr>
          <p:nvPr>
            <p:ph type="sldNum" sz="quarter" idx="12"/>
          </p:nvPr>
        </p:nvSpPr>
        <p:spPr/>
        <p:txBody>
          <a:bodyPr/>
          <a:lstStyle/>
          <a:p>
            <a:fld id="{3CC63E4C-4642-794D-A2FD-70F6B81535F5}" type="slidenum">
              <a:rPr lang="en-US" smtClean="0"/>
              <a:pPr/>
              <a:t>14</a:t>
            </a:fld>
            <a:endParaRPr lang="en-US" dirty="0"/>
          </a:p>
        </p:txBody>
      </p:sp>
      <p:sp>
        <p:nvSpPr>
          <p:cNvPr id="63" name="Footer Placeholder 62"/>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83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835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35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835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835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835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835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6835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835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835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835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8360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83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3532" grpId="0" autoUpdateAnimBg="0"/>
      <p:bldP spid="1683533" grpId="0" autoUpdateAnimBg="0"/>
      <p:bldP spid="1683534" grpId="0" autoUpdateAnimBg="0"/>
      <p:bldP spid="1683535" grpId="0"/>
      <p:bldP spid="1683540" grpId="0" autoUpdateAnimBg="0"/>
      <p:bldP spid="1683541" grpId="0"/>
      <p:bldP spid="1683592" grpId="0"/>
      <p:bldP spid="1683593" grpId="0"/>
      <p:bldP spid="1683594" grpId="0"/>
      <p:bldP spid="1683595" grpId="0"/>
      <p:bldP spid="1683596" grpId="0"/>
      <p:bldP spid="1683605" grpId="0"/>
      <p:bldP spid="168360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4" descr="f05-14-P374493"/>
          <p:cNvPicPr>
            <a:picLocks noChangeAspect="1" noChangeArrowheads="1"/>
          </p:cNvPicPr>
          <p:nvPr/>
        </p:nvPicPr>
        <p:blipFill>
          <a:blip r:embed="rId3"/>
          <a:srcRect/>
          <a:stretch>
            <a:fillRect/>
          </a:stretch>
        </p:blipFill>
        <p:spPr bwMode="auto">
          <a:xfrm>
            <a:off x="1874838" y="1465263"/>
            <a:ext cx="5307012" cy="4087812"/>
          </a:xfrm>
          <a:prstGeom prst="rect">
            <a:avLst/>
          </a:prstGeom>
          <a:noFill/>
          <a:ln w="9525">
            <a:noFill/>
            <a:miter lim="800000"/>
            <a:headEnd/>
            <a:tailEnd/>
          </a:ln>
        </p:spPr>
      </p:pic>
      <p:sp>
        <p:nvSpPr>
          <p:cNvPr id="51206" name="Title 6"/>
          <p:cNvSpPr>
            <a:spLocks noGrp="1"/>
          </p:cNvSpPr>
          <p:nvPr>
            <p:ph type="title"/>
          </p:nvPr>
        </p:nvSpPr>
        <p:spPr/>
        <p:txBody>
          <a:bodyPr>
            <a:normAutofit fontScale="90000"/>
          </a:bodyPr>
          <a:lstStyle/>
          <a:p>
            <a:pPr>
              <a:lnSpc>
                <a:spcPct val="85000"/>
              </a:lnSpc>
            </a:pPr>
            <a:r>
              <a:rPr lang="en-US" dirty="0" smtClean="0"/>
              <a:t>Example: Eight-Block Cache with Different Organizations</a:t>
            </a:r>
          </a:p>
        </p:txBody>
      </p:sp>
      <p:sp>
        <p:nvSpPr>
          <p:cNvPr id="8" name="TextBox 7"/>
          <p:cNvSpPr txBox="1"/>
          <p:nvPr/>
        </p:nvSpPr>
        <p:spPr>
          <a:xfrm>
            <a:off x="246063" y="5621338"/>
            <a:ext cx="8666162" cy="844550"/>
          </a:xfrm>
          <a:prstGeom prst="rect">
            <a:avLst/>
          </a:prstGeom>
          <a:noFill/>
        </p:spPr>
        <p:txBody>
          <a:bodyPr wrap="none">
            <a:spAutoFit/>
          </a:bodyPr>
          <a:lstStyle/>
          <a:p>
            <a:pPr>
              <a:lnSpc>
                <a:spcPct val="90000"/>
              </a:lnSpc>
              <a:defRPr/>
            </a:pPr>
            <a:r>
              <a:rPr lang="en-US" dirty="0">
                <a:latin typeface="+mn-lt"/>
              </a:rPr>
              <a:t>Total size of $ in blocks is equal to </a:t>
            </a:r>
            <a:r>
              <a:rPr lang="en-US" i="1" dirty="0">
                <a:latin typeface="+mn-lt"/>
              </a:rPr>
              <a:t>number of sets </a:t>
            </a:r>
            <a:r>
              <a:rPr lang="en-US" dirty="0" err="1">
                <a:latin typeface="+mn-lt"/>
              </a:rPr>
              <a:t>x</a:t>
            </a:r>
            <a:r>
              <a:rPr lang="en-US" dirty="0">
                <a:latin typeface="+mn-lt"/>
              </a:rPr>
              <a:t> </a:t>
            </a:r>
            <a:r>
              <a:rPr lang="en-US" i="1" dirty="0" err="1">
                <a:latin typeface="+mn-lt"/>
              </a:rPr>
              <a:t>associativity</a:t>
            </a:r>
            <a:r>
              <a:rPr lang="en-US" dirty="0">
                <a:latin typeface="+mn-lt"/>
              </a:rPr>
              <a:t>. For fixed $ size, increasing</a:t>
            </a:r>
            <a:br>
              <a:rPr lang="en-US" dirty="0">
                <a:latin typeface="+mn-lt"/>
              </a:rPr>
            </a:br>
            <a:r>
              <a:rPr lang="en-US" dirty="0" err="1">
                <a:latin typeface="+mn-lt"/>
              </a:rPr>
              <a:t>associativity</a:t>
            </a:r>
            <a:r>
              <a:rPr lang="en-US" dirty="0">
                <a:latin typeface="+mn-lt"/>
              </a:rPr>
              <a:t> decreases number of sets while increasing number of elements per set. With </a:t>
            </a:r>
            <a:br>
              <a:rPr lang="en-US" dirty="0">
                <a:latin typeface="+mn-lt"/>
              </a:rPr>
            </a:br>
            <a:r>
              <a:rPr lang="en-US" dirty="0">
                <a:latin typeface="+mn-lt"/>
              </a:rPr>
              <a:t>eight blocks, an 8-way set-associative $ is same as a fully associative $. </a:t>
            </a:r>
          </a:p>
        </p:txBody>
      </p:sp>
      <p:sp>
        <p:nvSpPr>
          <p:cNvPr id="9" name="Date Placeholder 8"/>
          <p:cNvSpPr>
            <a:spLocks noGrp="1"/>
          </p:cNvSpPr>
          <p:nvPr>
            <p:ph type="dt" sz="half" idx="10"/>
          </p:nvPr>
        </p:nvSpPr>
        <p:spPr/>
        <p:txBody>
          <a:bodyPr/>
          <a:lstStyle/>
          <a:p>
            <a:fld id="{0FDF20E7-9643-7148-B1B3-4005536B5CC6}" type="datetime1">
              <a:rPr lang="en-US" smtClean="0"/>
              <a:t>11/18/13</a:t>
            </a:fld>
            <a:endParaRPr lang="en-US"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15</a:t>
            </a:fld>
            <a:endParaRPr lang="en-US" dirty="0"/>
          </a:p>
        </p:txBody>
      </p:sp>
      <p:sp>
        <p:nvSpPr>
          <p:cNvPr id="11" name="Footer Placeholder 10"/>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8100"/>
            <a:ext cx="8229600" cy="1143000"/>
          </a:xfrm>
        </p:spPr>
        <p:txBody>
          <a:bodyPr/>
          <a:lstStyle/>
          <a:p>
            <a:pPr eaLnBrk="1" hangingPunct="1"/>
            <a:r>
              <a:rPr lang="en-US" dirty="0"/>
              <a:t>Four-Way </a:t>
            </a:r>
            <a:r>
              <a:rPr lang="en-US" dirty="0" smtClean="0"/>
              <a:t>Set-Associative </a:t>
            </a:r>
            <a:r>
              <a:rPr lang="en-US" dirty="0"/>
              <a:t>Cache</a:t>
            </a:r>
          </a:p>
        </p:txBody>
      </p:sp>
      <p:sp>
        <p:nvSpPr>
          <p:cNvPr id="1691651" name="Rectangle 3"/>
          <p:cNvSpPr>
            <a:spLocks noGrp="1" noChangeArrowheads="1"/>
          </p:cNvSpPr>
          <p:nvPr>
            <p:ph type="body" idx="1"/>
          </p:nvPr>
        </p:nvSpPr>
        <p:spPr>
          <a:xfrm>
            <a:off x="533400" y="962025"/>
            <a:ext cx="8153400" cy="415925"/>
          </a:xfrm>
        </p:spPr>
        <p:txBody>
          <a:bodyPr rtlCol="0">
            <a:normAutofit fontScale="77500" lnSpcReduction="20000"/>
          </a:bodyPr>
          <a:lstStyle/>
          <a:p>
            <a:pPr eaLnBrk="1" fontAlgn="auto" hangingPunct="1">
              <a:spcAft>
                <a:spcPts val="0"/>
              </a:spcAft>
              <a:buFont typeface="Arial"/>
              <a:buChar char="•"/>
              <a:defRPr/>
            </a:pPr>
            <a:r>
              <a:rPr lang="en-US" dirty="0">
                <a:ea typeface="+mn-ea"/>
                <a:cs typeface="+mn-cs"/>
              </a:rPr>
              <a:t>2</a:t>
            </a:r>
            <a:r>
              <a:rPr lang="en-US" baseline="30000" dirty="0">
                <a:ea typeface="+mn-ea"/>
                <a:cs typeface="+mn-cs"/>
              </a:rPr>
              <a:t>8</a:t>
            </a:r>
            <a:r>
              <a:rPr lang="en-US" dirty="0">
                <a:ea typeface="+mn-ea"/>
                <a:cs typeface="+mn-cs"/>
              </a:rPr>
              <a:t> = 256 sets each with four ways (each with one block)</a:t>
            </a:r>
          </a:p>
        </p:txBody>
      </p:sp>
      <p:grpSp>
        <p:nvGrpSpPr>
          <p:cNvPr id="2" name="Group 249"/>
          <p:cNvGrpSpPr>
            <a:grpSpLocks/>
          </p:cNvGrpSpPr>
          <p:nvPr/>
        </p:nvGrpSpPr>
        <p:grpSpPr bwMode="auto">
          <a:xfrm>
            <a:off x="3289300" y="1270000"/>
            <a:ext cx="2835275" cy="498475"/>
            <a:chOff x="2072" y="896"/>
            <a:chExt cx="1786" cy="314"/>
          </a:xfrm>
        </p:grpSpPr>
        <p:sp>
          <p:nvSpPr>
            <p:cNvPr id="53429" name="Line 44"/>
            <p:cNvSpPr>
              <a:spLocks noChangeShapeType="1"/>
            </p:cNvSpPr>
            <p:nvPr/>
          </p:nvSpPr>
          <p:spPr bwMode="auto">
            <a:xfrm flipV="1">
              <a:off x="3026" y="1061"/>
              <a:ext cx="3" cy="149"/>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30" name="Line 45"/>
            <p:cNvSpPr>
              <a:spLocks noChangeShapeType="1"/>
            </p:cNvSpPr>
            <p:nvPr/>
          </p:nvSpPr>
          <p:spPr bwMode="auto">
            <a:xfrm flipV="1">
              <a:off x="3570" y="1051"/>
              <a:ext cx="1" cy="145"/>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31" name="Freeform 46"/>
            <p:cNvSpPr>
              <a:spLocks/>
            </p:cNvSpPr>
            <p:nvPr/>
          </p:nvSpPr>
          <p:spPr bwMode="auto">
            <a:xfrm>
              <a:off x="2158" y="1059"/>
              <a:ext cx="1570" cy="151"/>
            </a:xfrm>
            <a:custGeom>
              <a:avLst/>
              <a:gdLst>
                <a:gd name="T0" fmla="*/ 0 w 1570"/>
                <a:gd name="T1" fmla="*/ 149 h 151"/>
                <a:gd name="T2" fmla="*/ 3 w 1570"/>
                <a:gd name="T3" fmla="*/ 0 h 151"/>
                <a:gd name="T4" fmla="*/ 1570 w 1570"/>
                <a:gd name="T5" fmla="*/ 0 h 151"/>
                <a:gd name="T6" fmla="*/ 1570 w 1570"/>
                <a:gd name="T7" fmla="*/ 151 h 151"/>
                <a:gd name="T8" fmla="*/ 3 w 1570"/>
                <a:gd name="T9" fmla="*/ 151 h 151"/>
                <a:gd name="T10" fmla="*/ 3 w 1570"/>
                <a:gd name="T11" fmla="*/ 151 h 151"/>
                <a:gd name="T12" fmla="*/ 0 60000 65536"/>
                <a:gd name="T13" fmla="*/ 0 60000 65536"/>
                <a:gd name="T14" fmla="*/ 0 60000 65536"/>
                <a:gd name="T15" fmla="*/ 0 60000 65536"/>
                <a:gd name="T16" fmla="*/ 0 60000 65536"/>
                <a:gd name="T17" fmla="*/ 0 60000 65536"/>
                <a:gd name="T18" fmla="*/ 0 w 1570"/>
                <a:gd name="T19" fmla="*/ 0 h 151"/>
                <a:gd name="T20" fmla="*/ 1570 w 1570"/>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1570" h="151">
                  <a:moveTo>
                    <a:pt x="0" y="149"/>
                  </a:moveTo>
                  <a:lnTo>
                    <a:pt x="3" y="0"/>
                  </a:lnTo>
                  <a:lnTo>
                    <a:pt x="1570" y="0"/>
                  </a:lnTo>
                  <a:lnTo>
                    <a:pt x="1570" y="151"/>
                  </a:lnTo>
                  <a:lnTo>
                    <a:pt x="3" y="151"/>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32" name="Text Box 47"/>
            <p:cNvSpPr txBox="1">
              <a:spLocks noChangeArrowheads="1"/>
            </p:cNvSpPr>
            <p:nvPr/>
          </p:nvSpPr>
          <p:spPr bwMode="auto">
            <a:xfrm>
              <a:off x="2072" y="896"/>
              <a:ext cx="1786" cy="154"/>
            </a:xfrm>
            <a:prstGeom prst="rect">
              <a:avLst/>
            </a:prstGeom>
            <a:noFill/>
            <a:ln w="12700">
              <a:noFill/>
              <a:miter lim="800000"/>
              <a:headEnd/>
              <a:tailEnd/>
            </a:ln>
          </p:spPr>
          <p:txBody>
            <a:bodyPr>
              <a:prstTxWarp prst="textNoShape">
                <a:avLst/>
              </a:prstTxWarp>
              <a:spAutoFit/>
            </a:bodyPr>
            <a:lstStyle/>
            <a:p>
              <a:r>
                <a:rPr lang="en-US" sz="1000">
                  <a:latin typeface="Calibri" charset="0"/>
                </a:rPr>
                <a:t>31 30       . . .                13 12  11     . . .           2  1  0</a:t>
              </a:r>
            </a:p>
          </p:txBody>
        </p:sp>
      </p:grpSp>
      <p:sp>
        <p:nvSpPr>
          <p:cNvPr id="53253" name="Text Box 48"/>
          <p:cNvSpPr txBox="1">
            <a:spLocks noChangeArrowheads="1"/>
          </p:cNvSpPr>
          <p:nvPr/>
        </p:nvSpPr>
        <p:spPr bwMode="auto">
          <a:xfrm>
            <a:off x="6096000" y="1193800"/>
            <a:ext cx="1419225" cy="336550"/>
          </a:xfrm>
          <a:prstGeom prst="rect">
            <a:avLst/>
          </a:prstGeom>
          <a:noFill/>
          <a:ln w="12700">
            <a:noFill/>
            <a:miter lim="800000"/>
            <a:headEnd/>
            <a:tailEnd/>
          </a:ln>
        </p:spPr>
        <p:txBody>
          <a:bodyPr>
            <a:prstTxWarp prst="textNoShape">
              <a:avLst/>
            </a:prstTxWarp>
            <a:spAutoFit/>
          </a:bodyPr>
          <a:lstStyle/>
          <a:p>
            <a:r>
              <a:rPr lang="en-US" sz="1600">
                <a:latin typeface="Calibri" charset="0"/>
              </a:rPr>
              <a:t>Byte offset</a:t>
            </a:r>
          </a:p>
        </p:txBody>
      </p:sp>
      <p:sp>
        <p:nvSpPr>
          <p:cNvPr id="53254" name="Line 49"/>
          <p:cNvSpPr>
            <a:spLocks noChangeShapeType="1"/>
          </p:cNvSpPr>
          <p:nvPr/>
        </p:nvSpPr>
        <p:spPr bwMode="auto">
          <a:xfrm flipH="1">
            <a:off x="5819775" y="1346200"/>
            <a:ext cx="304800" cy="3048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grpSp>
        <p:nvGrpSpPr>
          <p:cNvPr id="3" name="Group 162"/>
          <p:cNvGrpSpPr>
            <a:grpSpLocks/>
          </p:cNvGrpSpPr>
          <p:nvPr/>
        </p:nvGrpSpPr>
        <p:grpSpPr bwMode="auto">
          <a:xfrm>
            <a:off x="6477000" y="2411413"/>
            <a:ext cx="2057400" cy="2135187"/>
            <a:chOff x="4128" y="1632"/>
            <a:chExt cx="1296" cy="1345"/>
          </a:xfrm>
        </p:grpSpPr>
        <p:sp>
          <p:nvSpPr>
            <p:cNvPr id="53411" name="Freeform 62"/>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4" name="Group 63"/>
            <p:cNvGrpSpPr>
              <a:grpSpLocks/>
            </p:cNvGrpSpPr>
            <p:nvPr/>
          </p:nvGrpSpPr>
          <p:grpSpPr bwMode="auto">
            <a:xfrm>
              <a:off x="4405" y="1925"/>
              <a:ext cx="1019" cy="894"/>
              <a:chOff x="2208" y="1920"/>
              <a:chExt cx="2130" cy="894"/>
            </a:xfrm>
          </p:grpSpPr>
          <p:sp>
            <p:nvSpPr>
              <p:cNvPr id="53419" name="Freeform 64"/>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420" name="Freeform 6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21" name="Line 66"/>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2" name="Line 67"/>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3" name="Line 68"/>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4" name="Line 69"/>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5" name="Line 70"/>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6" name="Line 71"/>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7" name="Line 72"/>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8" name="Line 73"/>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413" name="Line 74"/>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4" name="Line 75"/>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5" name="Text Box 76"/>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416" name="Text Box 78"/>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417" name="Text Box 79"/>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418" name="Text Box 80"/>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5" name="Group 163"/>
          <p:cNvGrpSpPr>
            <a:grpSpLocks/>
          </p:cNvGrpSpPr>
          <p:nvPr/>
        </p:nvGrpSpPr>
        <p:grpSpPr bwMode="auto">
          <a:xfrm>
            <a:off x="4495800" y="2411413"/>
            <a:ext cx="2057400" cy="2135187"/>
            <a:chOff x="4128" y="1632"/>
            <a:chExt cx="1296" cy="1345"/>
          </a:xfrm>
        </p:grpSpPr>
        <p:sp>
          <p:nvSpPr>
            <p:cNvPr id="53393" name="Freeform 164"/>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6" name="Group 165"/>
            <p:cNvGrpSpPr>
              <a:grpSpLocks/>
            </p:cNvGrpSpPr>
            <p:nvPr/>
          </p:nvGrpSpPr>
          <p:grpSpPr bwMode="auto">
            <a:xfrm>
              <a:off x="4405" y="1925"/>
              <a:ext cx="1019" cy="894"/>
              <a:chOff x="2208" y="1920"/>
              <a:chExt cx="2130" cy="894"/>
            </a:xfrm>
          </p:grpSpPr>
          <p:sp>
            <p:nvSpPr>
              <p:cNvPr id="53401" name="Freeform 166"/>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402" name="Freeform 167"/>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03" name="Line 168"/>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4" name="Line 169"/>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5" name="Line 170"/>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6" name="Line 171"/>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7" name="Line 172"/>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8" name="Line 173"/>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9" name="Line 174"/>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0" name="Line 175"/>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95" name="Line 176"/>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6" name="Line 177"/>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7" name="Text Box 178"/>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98" name="Text Box 179"/>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99" name="Text Box 180"/>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400" name="Text Box 181"/>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7" name="Group 182"/>
          <p:cNvGrpSpPr>
            <a:grpSpLocks/>
          </p:cNvGrpSpPr>
          <p:nvPr/>
        </p:nvGrpSpPr>
        <p:grpSpPr bwMode="auto">
          <a:xfrm>
            <a:off x="2514600" y="2411413"/>
            <a:ext cx="2057400" cy="2135187"/>
            <a:chOff x="4128" y="1632"/>
            <a:chExt cx="1296" cy="1345"/>
          </a:xfrm>
        </p:grpSpPr>
        <p:sp>
          <p:nvSpPr>
            <p:cNvPr id="53375" name="Freeform 183"/>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8" name="Group 184"/>
            <p:cNvGrpSpPr>
              <a:grpSpLocks/>
            </p:cNvGrpSpPr>
            <p:nvPr/>
          </p:nvGrpSpPr>
          <p:grpSpPr bwMode="auto">
            <a:xfrm>
              <a:off x="4405" y="1925"/>
              <a:ext cx="1019" cy="894"/>
              <a:chOff x="2208" y="1920"/>
              <a:chExt cx="2130" cy="894"/>
            </a:xfrm>
          </p:grpSpPr>
          <p:sp>
            <p:nvSpPr>
              <p:cNvPr id="53383" name="Freeform 18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384" name="Freeform 186"/>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85" name="Line 187"/>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6" name="Line 188"/>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7" name="Line 189"/>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8" name="Line 190"/>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9" name="Line 191"/>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0" name="Line 192"/>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1" name="Line 193"/>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2" name="Line 194"/>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77" name="Line 195"/>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8" name="Line 196"/>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9" name="Text Box 197"/>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80" name="Text Box 198"/>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81" name="Text Box 199"/>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382" name="Text Box 200"/>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9" name="Group 258"/>
          <p:cNvGrpSpPr>
            <a:grpSpLocks/>
          </p:cNvGrpSpPr>
          <p:nvPr/>
        </p:nvGrpSpPr>
        <p:grpSpPr bwMode="auto">
          <a:xfrm>
            <a:off x="304800" y="2411413"/>
            <a:ext cx="2286000" cy="2135187"/>
            <a:chOff x="192" y="1632"/>
            <a:chExt cx="1440" cy="1345"/>
          </a:xfrm>
        </p:grpSpPr>
        <p:sp>
          <p:nvSpPr>
            <p:cNvPr id="53355" name="Text Box 77"/>
            <p:cNvSpPr txBox="1">
              <a:spLocks noChangeArrowheads="1"/>
            </p:cNvSpPr>
            <p:nvPr/>
          </p:nvSpPr>
          <p:spPr bwMode="auto">
            <a:xfrm>
              <a:off x="192" y="1632"/>
              <a:ext cx="45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  Index</a:t>
              </a:r>
            </a:p>
          </p:txBody>
        </p:sp>
        <p:grpSp>
          <p:nvGrpSpPr>
            <p:cNvPr id="10" name="Group 201"/>
            <p:cNvGrpSpPr>
              <a:grpSpLocks/>
            </p:cNvGrpSpPr>
            <p:nvPr/>
          </p:nvGrpSpPr>
          <p:grpSpPr bwMode="auto">
            <a:xfrm>
              <a:off x="336" y="1632"/>
              <a:ext cx="1296" cy="1345"/>
              <a:chOff x="4128" y="1632"/>
              <a:chExt cx="1296" cy="1345"/>
            </a:xfrm>
          </p:grpSpPr>
          <p:sp>
            <p:nvSpPr>
              <p:cNvPr id="53357" name="Freeform 202"/>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11" name="Group 203"/>
              <p:cNvGrpSpPr>
                <a:grpSpLocks/>
              </p:cNvGrpSpPr>
              <p:nvPr/>
            </p:nvGrpSpPr>
            <p:grpSpPr bwMode="auto">
              <a:xfrm>
                <a:off x="4405" y="1925"/>
                <a:ext cx="1019" cy="894"/>
                <a:chOff x="2208" y="1920"/>
                <a:chExt cx="2130" cy="894"/>
              </a:xfrm>
            </p:grpSpPr>
            <p:sp>
              <p:nvSpPr>
                <p:cNvPr id="53365" name="Freeform 204"/>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366" name="Freeform 20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67" name="Line 206"/>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8" name="Line 207"/>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9" name="Line 208"/>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0" name="Line 209"/>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1" name="Line 210"/>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2" name="Line 211"/>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3" name="Line 212"/>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4" name="Line 213"/>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59" name="Line 214"/>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0" name="Line 215"/>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1" name="Text Box 216"/>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62" name="Text Box 217"/>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63" name="Text Box 218"/>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364" name="Text Box 219"/>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grpSp>
        <p:nvGrpSpPr>
          <p:cNvPr id="12" name="Group 250"/>
          <p:cNvGrpSpPr>
            <a:grpSpLocks/>
          </p:cNvGrpSpPr>
          <p:nvPr/>
        </p:nvGrpSpPr>
        <p:grpSpPr bwMode="auto">
          <a:xfrm>
            <a:off x="533400" y="1752600"/>
            <a:ext cx="5006975" cy="1752600"/>
            <a:chOff x="384" y="1200"/>
            <a:chExt cx="3154" cy="1104"/>
          </a:xfrm>
        </p:grpSpPr>
        <p:sp>
          <p:nvSpPr>
            <p:cNvPr id="53348" name="Line 20"/>
            <p:cNvSpPr>
              <a:spLocks noChangeShapeType="1"/>
            </p:cNvSpPr>
            <p:nvPr/>
          </p:nvSpPr>
          <p:spPr bwMode="auto">
            <a:xfrm>
              <a:off x="3282" y="1291"/>
              <a:ext cx="148" cy="57"/>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49" name="Text Box 22"/>
            <p:cNvSpPr txBox="1">
              <a:spLocks noChangeArrowheads="1"/>
            </p:cNvSpPr>
            <p:nvPr/>
          </p:nvSpPr>
          <p:spPr bwMode="auto">
            <a:xfrm>
              <a:off x="3360" y="1248"/>
              <a:ext cx="17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8</a:t>
              </a:r>
            </a:p>
          </p:txBody>
        </p:sp>
        <p:sp>
          <p:nvSpPr>
            <p:cNvPr id="53350" name="Text Box 23"/>
            <p:cNvSpPr txBox="1">
              <a:spLocks noChangeArrowheads="1"/>
            </p:cNvSpPr>
            <p:nvPr/>
          </p:nvSpPr>
          <p:spPr bwMode="auto">
            <a:xfrm>
              <a:off x="2754" y="1370"/>
              <a:ext cx="429"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3351" name="Line 244"/>
            <p:cNvSpPr>
              <a:spLocks noChangeShapeType="1"/>
            </p:cNvSpPr>
            <p:nvPr/>
          </p:nvSpPr>
          <p:spPr bwMode="auto">
            <a:xfrm>
              <a:off x="3360" y="1200"/>
              <a:ext cx="0" cy="384"/>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2" name="Line 245"/>
            <p:cNvSpPr>
              <a:spLocks noChangeShapeType="1"/>
            </p:cNvSpPr>
            <p:nvPr/>
          </p:nvSpPr>
          <p:spPr bwMode="auto">
            <a:xfrm>
              <a:off x="384" y="1584"/>
              <a:ext cx="2976"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3" name="Line 246"/>
            <p:cNvSpPr>
              <a:spLocks noChangeShapeType="1"/>
            </p:cNvSpPr>
            <p:nvPr/>
          </p:nvSpPr>
          <p:spPr bwMode="auto">
            <a:xfrm>
              <a:off x="384" y="1584"/>
              <a:ext cx="0" cy="72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4" name="Line 247"/>
            <p:cNvSpPr>
              <a:spLocks noChangeShapeType="1"/>
            </p:cNvSpPr>
            <p:nvPr/>
          </p:nvSpPr>
          <p:spPr bwMode="auto">
            <a:xfrm>
              <a:off x="384" y="2304"/>
              <a:ext cx="240"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nvGrpSpPr>
          <p:cNvPr id="13" name="Group 284"/>
          <p:cNvGrpSpPr>
            <a:grpSpLocks/>
          </p:cNvGrpSpPr>
          <p:nvPr/>
        </p:nvGrpSpPr>
        <p:grpSpPr bwMode="auto">
          <a:xfrm>
            <a:off x="381000" y="1752600"/>
            <a:ext cx="7194550" cy="3657600"/>
            <a:chOff x="240" y="1056"/>
            <a:chExt cx="4532" cy="2304"/>
          </a:xfrm>
        </p:grpSpPr>
        <p:sp>
          <p:nvSpPr>
            <p:cNvPr id="53309" name="Text Box 14"/>
            <p:cNvSpPr txBox="1">
              <a:spLocks noChangeArrowheads="1"/>
            </p:cNvSpPr>
            <p:nvPr/>
          </p:nvSpPr>
          <p:spPr bwMode="auto">
            <a:xfrm>
              <a:off x="2592" y="1056"/>
              <a:ext cx="240"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22</a:t>
              </a:r>
            </a:p>
          </p:txBody>
        </p:sp>
        <p:sp>
          <p:nvSpPr>
            <p:cNvPr id="53310" name="Line 16"/>
            <p:cNvSpPr>
              <a:spLocks noChangeShapeType="1"/>
            </p:cNvSpPr>
            <p:nvPr/>
          </p:nvSpPr>
          <p:spPr bwMode="auto">
            <a:xfrm>
              <a:off x="2544" y="1152"/>
              <a:ext cx="145" cy="55"/>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11" name="Text Box 18"/>
            <p:cNvSpPr txBox="1">
              <a:spLocks noChangeArrowheads="1"/>
            </p:cNvSpPr>
            <p:nvPr/>
          </p:nvSpPr>
          <p:spPr bwMode="auto">
            <a:xfrm>
              <a:off x="1296" y="1056"/>
              <a:ext cx="336"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Tag</a:t>
              </a:r>
            </a:p>
          </p:txBody>
        </p:sp>
        <p:grpSp>
          <p:nvGrpSpPr>
            <p:cNvPr id="14" name="Group 259"/>
            <p:cNvGrpSpPr>
              <a:grpSpLocks/>
            </p:cNvGrpSpPr>
            <p:nvPr/>
          </p:nvGrpSpPr>
          <p:grpSpPr bwMode="auto">
            <a:xfrm>
              <a:off x="240" y="1056"/>
              <a:ext cx="4532" cy="2304"/>
              <a:chOff x="240" y="1200"/>
              <a:chExt cx="4532" cy="2304"/>
            </a:xfrm>
          </p:grpSpPr>
          <p:grpSp>
            <p:nvGrpSpPr>
              <p:cNvPr id="15" name="Group 222"/>
              <p:cNvGrpSpPr>
                <a:grpSpLocks/>
              </p:cNvGrpSpPr>
              <p:nvPr/>
            </p:nvGrpSpPr>
            <p:grpSpPr bwMode="auto">
              <a:xfrm>
                <a:off x="624" y="2304"/>
                <a:ext cx="404" cy="1200"/>
                <a:chOff x="624" y="2304"/>
                <a:chExt cx="404" cy="1200"/>
              </a:xfrm>
            </p:grpSpPr>
            <p:sp>
              <p:nvSpPr>
                <p:cNvPr id="53342" name="Freeform 5"/>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3" name="Line 6"/>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44" name="Freeform 7"/>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5" name="Freeform 11"/>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6" name="Freeform 12"/>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47" name="Line 52"/>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6" name="Group 223"/>
              <p:cNvGrpSpPr>
                <a:grpSpLocks/>
              </p:cNvGrpSpPr>
              <p:nvPr/>
            </p:nvGrpSpPr>
            <p:grpSpPr bwMode="auto">
              <a:xfrm>
                <a:off x="1872" y="2304"/>
                <a:ext cx="404" cy="1200"/>
                <a:chOff x="624" y="2304"/>
                <a:chExt cx="404" cy="1200"/>
              </a:xfrm>
            </p:grpSpPr>
            <p:sp>
              <p:nvSpPr>
                <p:cNvPr id="53336" name="Freeform 224"/>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7" name="Line 225"/>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38" name="Freeform 226"/>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9" name="Freeform 227"/>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0" name="Freeform 228"/>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41" name="Line 229"/>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7" name="Group 230"/>
              <p:cNvGrpSpPr>
                <a:grpSpLocks/>
              </p:cNvGrpSpPr>
              <p:nvPr/>
            </p:nvGrpSpPr>
            <p:grpSpPr bwMode="auto">
              <a:xfrm>
                <a:off x="3120" y="2304"/>
                <a:ext cx="404" cy="1200"/>
                <a:chOff x="624" y="2304"/>
                <a:chExt cx="404" cy="1200"/>
              </a:xfrm>
            </p:grpSpPr>
            <p:sp>
              <p:nvSpPr>
                <p:cNvPr id="53330" name="Freeform 231"/>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1" name="Line 232"/>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32" name="Freeform 233"/>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3" name="Freeform 234"/>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4" name="Freeform 235"/>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35" name="Line 236"/>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8" name="Group 237"/>
              <p:cNvGrpSpPr>
                <a:grpSpLocks/>
              </p:cNvGrpSpPr>
              <p:nvPr/>
            </p:nvGrpSpPr>
            <p:grpSpPr bwMode="auto">
              <a:xfrm>
                <a:off x="4368" y="2304"/>
                <a:ext cx="404" cy="1200"/>
                <a:chOff x="624" y="2304"/>
                <a:chExt cx="404" cy="1200"/>
              </a:xfrm>
            </p:grpSpPr>
            <p:sp>
              <p:nvSpPr>
                <p:cNvPr id="53324" name="Freeform 238"/>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5" name="Line 239"/>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26" name="Freeform 240"/>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7" name="Freeform 241"/>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8" name="Freeform 242"/>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29" name="Line 243"/>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sp>
            <p:nvSpPr>
              <p:cNvPr id="53317" name="Line 251"/>
              <p:cNvSpPr>
                <a:spLocks noChangeShapeType="1"/>
              </p:cNvSpPr>
              <p:nvPr/>
            </p:nvSpPr>
            <p:spPr bwMode="auto">
              <a:xfrm>
                <a:off x="2592" y="1200"/>
                <a:ext cx="0" cy="192"/>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18" name="Line 252"/>
              <p:cNvSpPr>
                <a:spLocks noChangeShapeType="1"/>
              </p:cNvSpPr>
              <p:nvPr/>
            </p:nvSpPr>
            <p:spPr bwMode="auto">
              <a:xfrm>
                <a:off x="240" y="1392"/>
                <a:ext cx="2352"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19" name="Line 253"/>
              <p:cNvSpPr>
                <a:spLocks noChangeShapeType="1"/>
              </p:cNvSpPr>
              <p:nvPr/>
            </p:nvSpPr>
            <p:spPr bwMode="auto">
              <a:xfrm>
                <a:off x="240" y="1392"/>
                <a:ext cx="0" cy="1728"/>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20" name="Line 254"/>
              <p:cNvSpPr>
                <a:spLocks noChangeShapeType="1"/>
              </p:cNvSpPr>
              <p:nvPr/>
            </p:nvSpPr>
            <p:spPr bwMode="auto">
              <a:xfrm>
                <a:off x="240" y="3120"/>
                <a:ext cx="57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1" name="Line 255"/>
              <p:cNvSpPr>
                <a:spLocks noChangeShapeType="1"/>
              </p:cNvSpPr>
              <p:nvPr/>
            </p:nvSpPr>
            <p:spPr bwMode="auto">
              <a:xfrm>
                <a:off x="1008"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2" name="Line 256"/>
              <p:cNvSpPr>
                <a:spLocks noChangeShapeType="1"/>
              </p:cNvSpPr>
              <p:nvPr/>
            </p:nvSpPr>
            <p:spPr bwMode="auto">
              <a:xfrm>
                <a:off x="2256"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3" name="Line 257"/>
              <p:cNvSpPr>
                <a:spLocks noChangeShapeType="1"/>
              </p:cNvSpPr>
              <p:nvPr/>
            </p:nvSpPr>
            <p:spPr bwMode="auto">
              <a:xfrm>
                <a:off x="3504"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grpSp>
        <p:nvGrpSpPr>
          <p:cNvPr id="19" name="Group 300"/>
          <p:cNvGrpSpPr>
            <a:grpSpLocks/>
          </p:cNvGrpSpPr>
          <p:nvPr/>
        </p:nvGrpSpPr>
        <p:grpSpPr bwMode="auto">
          <a:xfrm>
            <a:off x="1143000" y="3479800"/>
            <a:ext cx="7467600" cy="3392488"/>
            <a:chOff x="720" y="2017"/>
            <a:chExt cx="4704" cy="2184"/>
          </a:xfrm>
        </p:grpSpPr>
        <p:sp>
          <p:nvSpPr>
            <p:cNvPr id="53269" name="Line 263"/>
            <p:cNvSpPr>
              <a:spLocks noChangeShapeType="1"/>
            </p:cNvSpPr>
            <p:nvPr/>
          </p:nvSpPr>
          <p:spPr bwMode="auto">
            <a:xfrm>
              <a:off x="5136" y="2017"/>
              <a:ext cx="0" cy="1583"/>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0" name="Line 265"/>
            <p:cNvSpPr>
              <a:spLocks noChangeShapeType="1"/>
            </p:cNvSpPr>
            <p:nvPr/>
          </p:nvSpPr>
          <p:spPr bwMode="auto">
            <a:xfrm>
              <a:off x="3840" y="2017"/>
              <a:ext cx="0" cy="1679"/>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1" name="Line 266"/>
            <p:cNvSpPr>
              <a:spLocks noChangeShapeType="1"/>
            </p:cNvSpPr>
            <p:nvPr/>
          </p:nvSpPr>
          <p:spPr bwMode="auto">
            <a:xfrm>
              <a:off x="2592" y="2017"/>
              <a:ext cx="0" cy="1295"/>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2" name="Line 267"/>
            <p:cNvSpPr>
              <a:spLocks noChangeShapeType="1"/>
            </p:cNvSpPr>
            <p:nvPr/>
          </p:nvSpPr>
          <p:spPr bwMode="auto">
            <a:xfrm>
              <a:off x="1344" y="2017"/>
              <a:ext cx="0" cy="1391"/>
            </a:xfrm>
            <a:prstGeom prst="line">
              <a:avLst/>
            </a:prstGeom>
            <a:noFill/>
            <a:ln w="38100">
              <a:solidFill>
                <a:srgbClr val="000000"/>
              </a:solidFill>
              <a:round/>
              <a:headEnd type="oval" w="sm" len="sm"/>
              <a:tailEnd/>
            </a:ln>
          </p:spPr>
          <p:txBody>
            <a:bodyPr>
              <a:prstTxWarp prst="textNoShape">
                <a:avLst/>
              </a:prstTxWarp>
            </a:bodyPr>
            <a:lstStyle/>
            <a:p>
              <a:endParaRPr lang="en-US"/>
            </a:p>
          </p:txBody>
        </p:sp>
        <p:grpSp>
          <p:nvGrpSpPr>
            <p:cNvPr id="20" name="Group 299"/>
            <p:cNvGrpSpPr>
              <a:grpSpLocks/>
            </p:cNvGrpSpPr>
            <p:nvPr/>
          </p:nvGrpSpPr>
          <p:grpSpPr bwMode="auto">
            <a:xfrm>
              <a:off x="720" y="3229"/>
              <a:ext cx="4704" cy="972"/>
              <a:chOff x="720" y="3229"/>
              <a:chExt cx="4704" cy="972"/>
            </a:xfrm>
          </p:grpSpPr>
          <p:sp>
            <p:nvSpPr>
              <p:cNvPr id="53274" name="Text Box 9"/>
              <p:cNvSpPr txBox="1">
                <a:spLocks noChangeArrowheads="1"/>
              </p:cNvSpPr>
              <p:nvPr/>
            </p:nvSpPr>
            <p:spPr bwMode="auto">
              <a:xfrm>
                <a:off x="2064" y="3984"/>
                <a:ext cx="272"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Hit</a:t>
                </a:r>
              </a:p>
            </p:txBody>
          </p:sp>
          <p:sp>
            <p:nvSpPr>
              <p:cNvPr id="53275" name="Line 56"/>
              <p:cNvSpPr>
                <a:spLocks noChangeShapeType="1"/>
              </p:cNvSpPr>
              <p:nvPr/>
            </p:nvSpPr>
            <p:spPr bwMode="auto">
              <a:xfrm>
                <a:off x="5040" y="3325"/>
                <a:ext cx="192" cy="57"/>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276" name="Text Box 57"/>
              <p:cNvSpPr txBox="1">
                <a:spLocks noChangeArrowheads="1"/>
              </p:cNvSpPr>
              <p:nvPr/>
            </p:nvSpPr>
            <p:spPr bwMode="auto">
              <a:xfrm>
                <a:off x="3456" y="3984"/>
                <a:ext cx="386"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Data</a:t>
                </a:r>
              </a:p>
            </p:txBody>
          </p:sp>
          <p:sp>
            <p:nvSpPr>
              <p:cNvPr id="53277" name="Text Box 58"/>
              <p:cNvSpPr txBox="1">
                <a:spLocks noChangeArrowheads="1"/>
              </p:cNvSpPr>
              <p:nvPr/>
            </p:nvSpPr>
            <p:spPr bwMode="auto">
              <a:xfrm>
                <a:off x="5184" y="3229"/>
                <a:ext cx="240" cy="196"/>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32</a:t>
                </a:r>
              </a:p>
            </p:txBody>
          </p:sp>
          <p:sp>
            <p:nvSpPr>
              <p:cNvPr id="53278" name="AutoShape 260"/>
              <p:cNvSpPr>
                <a:spLocks noChangeArrowheads="1"/>
              </p:cNvSpPr>
              <p:nvPr/>
            </p:nvSpPr>
            <p:spPr bwMode="auto">
              <a:xfrm rot="-5400000">
                <a:off x="1872" y="3648"/>
                <a:ext cx="288" cy="384"/>
              </a:xfrm>
              <a:prstGeom prst="moon">
                <a:avLst>
                  <a:gd name="adj" fmla="val 81944"/>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3279" name="AutoShape 261"/>
              <p:cNvSpPr>
                <a:spLocks noChangeArrowheads="1"/>
              </p:cNvSpPr>
              <p:nvPr/>
            </p:nvSpPr>
            <p:spPr bwMode="auto">
              <a:xfrm>
                <a:off x="3120" y="3709"/>
                <a:ext cx="1104"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3280" name="Text Box 262"/>
              <p:cNvSpPr txBox="1">
                <a:spLocks noChangeArrowheads="1"/>
              </p:cNvSpPr>
              <p:nvPr/>
            </p:nvSpPr>
            <p:spPr bwMode="auto">
              <a:xfrm>
                <a:off x="3312" y="3709"/>
                <a:ext cx="692"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4x1 select</a:t>
                </a:r>
              </a:p>
            </p:txBody>
          </p:sp>
          <p:sp>
            <p:nvSpPr>
              <p:cNvPr id="53281" name="Line 264"/>
              <p:cNvSpPr>
                <a:spLocks noChangeShapeType="1"/>
              </p:cNvSpPr>
              <p:nvPr/>
            </p:nvSpPr>
            <p:spPr bwMode="auto">
              <a:xfrm>
                <a:off x="4080" y="3613"/>
                <a:ext cx="1056"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82" name="Line 268"/>
              <p:cNvSpPr>
                <a:spLocks noChangeShapeType="1"/>
              </p:cNvSpPr>
              <p:nvPr/>
            </p:nvSpPr>
            <p:spPr bwMode="auto">
              <a:xfrm>
                <a:off x="720" y="3277"/>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3" name="Line 269"/>
              <p:cNvSpPr>
                <a:spLocks noChangeShapeType="1"/>
              </p:cNvSpPr>
              <p:nvPr/>
            </p:nvSpPr>
            <p:spPr bwMode="auto">
              <a:xfrm>
                <a:off x="1968" y="3277"/>
                <a:ext cx="0" cy="46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4" name="Line 270"/>
              <p:cNvSpPr>
                <a:spLocks noChangeShapeType="1"/>
              </p:cNvSpPr>
              <p:nvPr/>
            </p:nvSpPr>
            <p:spPr bwMode="auto">
              <a:xfrm>
                <a:off x="3216" y="3277"/>
                <a:ext cx="0" cy="96"/>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5" name="Line 271"/>
              <p:cNvSpPr>
                <a:spLocks noChangeShapeType="1"/>
              </p:cNvSpPr>
              <p:nvPr/>
            </p:nvSpPr>
            <p:spPr bwMode="auto">
              <a:xfrm>
                <a:off x="4464" y="3277"/>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6" name="Line 272"/>
              <p:cNvSpPr>
                <a:spLocks noChangeShapeType="1"/>
              </p:cNvSpPr>
              <p:nvPr/>
            </p:nvSpPr>
            <p:spPr bwMode="auto">
              <a:xfrm>
                <a:off x="720" y="3469"/>
                <a:ext cx="1152"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7" name="Line 273"/>
              <p:cNvSpPr>
                <a:spLocks noChangeShapeType="1"/>
              </p:cNvSpPr>
              <p:nvPr/>
            </p:nvSpPr>
            <p:spPr bwMode="auto">
              <a:xfrm>
                <a:off x="1872" y="3469"/>
                <a:ext cx="0" cy="22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8" name="Line 274"/>
              <p:cNvSpPr>
                <a:spLocks noChangeShapeType="1"/>
              </p:cNvSpPr>
              <p:nvPr/>
            </p:nvSpPr>
            <p:spPr bwMode="auto">
              <a:xfrm>
                <a:off x="2160" y="3469"/>
                <a:ext cx="0" cy="22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9" name="Line 275"/>
              <p:cNvSpPr>
                <a:spLocks noChangeShapeType="1"/>
              </p:cNvSpPr>
              <p:nvPr/>
            </p:nvSpPr>
            <p:spPr bwMode="auto">
              <a:xfrm>
                <a:off x="2064" y="3373"/>
                <a:ext cx="0" cy="371"/>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0" name="Line 276"/>
              <p:cNvSpPr>
                <a:spLocks noChangeShapeType="1"/>
              </p:cNvSpPr>
              <p:nvPr/>
            </p:nvSpPr>
            <p:spPr bwMode="auto">
              <a:xfrm>
                <a:off x="2064" y="3373"/>
                <a:ext cx="1152"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1" name="Line 277"/>
              <p:cNvSpPr>
                <a:spLocks noChangeShapeType="1"/>
              </p:cNvSpPr>
              <p:nvPr/>
            </p:nvSpPr>
            <p:spPr bwMode="auto">
              <a:xfrm>
                <a:off x="2160" y="3469"/>
                <a:ext cx="230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2" name="Line 278"/>
              <p:cNvSpPr>
                <a:spLocks noChangeShapeType="1"/>
              </p:cNvSpPr>
              <p:nvPr/>
            </p:nvSpPr>
            <p:spPr bwMode="auto">
              <a:xfrm>
                <a:off x="4080" y="3613"/>
                <a:ext cx="0" cy="96"/>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3" name="Line 279"/>
              <p:cNvSpPr>
                <a:spLocks noChangeShapeType="1"/>
              </p:cNvSpPr>
              <p:nvPr/>
            </p:nvSpPr>
            <p:spPr bwMode="auto">
              <a:xfrm>
                <a:off x="3600" y="3325"/>
                <a:ext cx="0" cy="384"/>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4" name="Line 280"/>
              <p:cNvSpPr>
                <a:spLocks noChangeShapeType="1"/>
              </p:cNvSpPr>
              <p:nvPr/>
            </p:nvSpPr>
            <p:spPr bwMode="auto">
              <a:xfrm>
                <a:off x="3312" y="3421"/>
                <a:ext cx="0" cy="288"/>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5" name="Line 281"/>
              <p:cNvSpPr>
                <a:spLocks noChangeShapeType="1"/>
              </p:cNvSpPr>
              <p:nvPr/>
            </p:nvSpPr>
            <p:spPr bwMode="auto">
              <a:xfrm>
                <a:off x="2592" y="3325"/>
                <a:ext cx="100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6" name="Line 282"/>
              <p:cNvSpPr>
                <a:spLocks noChangeShapeType="1"/>
              </p:cNvSpPr>
              <p:nvPr/>
            </p:nvSpPr>
            <p:spPr bwMode="auto">
              <a:xfrm>
                <a:off x="1344" y="3421"/>
                <a:ext cx="196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7" name="Line 283"/>
              <p:cNvSpPr>
                <a:spLocks noChangeShapeType="1"/>
              </p:cNvSpPr>
              <p:nvPr/>
            </p:nvSpPr>
            <p:spPr bwMode="auto">
              <a:xfrm>
                <a:off x="3648" y="3901"/>
                <a:ext cx="0" cy="144"/>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298" name="Line 285"/>
              <p:cNvSpPr>
                <a:spLocks noChangeShapeType="1"/>
              </p:cNvSpPr>
              <p:nvPr/>
            </p:nvSpPr>
            <p:spPr bwMode="auto">
              <a:xfrm>
                <a:off x="2016" y="3984"/>
                <a:ext cx="0" cy="204"/>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3299" name="Line 287"/>
              <p:cNvSpPr>
                <a:spLocks noChangeShapeType="1"/>
              </p:cNvSpPr>
              <p:nvPr/>
            </p:nvSpPr>
            <p:spPr bwMode="auto">
              <a:xfrm>
                <a:off x="3024" y="3741"/>
                <a:ext cx="14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0" name="Line 290"/>
              <p:cNvSpPr>
                <a:spLocks noChangeShapeType="1"/>
              </p:cNvSpPr>
              <p:nvPr/>
            </p:nvSpPr>
            <p:spPr bwMode="auto">
              <a:xfrm>
                <a:off x="3024" y="3453"/>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1" name="Line 291"/>
              <p:cNvSpPr>
                <a:spLocks noChangeShapeType="1"/>
              </p:cNvSpPr>
              <p:nvPr/>
            </p:nvSpPr>
            <p:spPr bwMode="auto">
              <a:xfrm>
                <a:off x="2928" y="3789"/>
                <a:ext cx="288"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2" name="Line 292"/>
              <p:cNvSpPr>
                <a:spLocks noChangeShapeType="1"/>
              </p:cNvSpPr>
              <p:nvPr/>
            </p:nvSpPr>
            <p:spPr bwMode="auto">
              <a:xfrm>
                <a:off x="2928" y="3357"/>
                <a:ext cx="0" cy="43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3" name="Line 293"/>
              <p:cNvSpPr>
                <a:spLocks noChangeShapeType="1"/>
              </p:cNvSpPr>
              <p:nvPr/>
            </p:nvSpPr>
            <p:spPr bwMode="auto">
              <a:xfrm flipV="1">
                <a:off x="2448" y="3837"/>
                <a:ext cx="864" cy="3"/>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4" name="Line 294"/>
              <p:cNvSpPr>
                <a:spLocks noChangeShapeType="1"/>
              </p:cNvSpPr>
              <p:nvPr/>
            </p:nvSpPr>
            <p:spPr bwMode="auto">
              <a:xfrm flipV="1">
                <a:off x="2352" y="3885"/>
                <a:ext cx="1008" cy="3"/>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5" name="Line 295"/>
              <p:cNvSpPr>
                <a:spLocks noChangeShapeType="1"/>
              </p:cNvSpPr>
              <p:nvPr/>
            </p:nvSpPr>
            <p:spPr bwMode="auto">
              <a:xfrm>
                <a:off x="1872" y="3648"/>
                <a:ext cx="480"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6" name="Line 296"/>
              <p:cNvSpPr>
                <a:spLocks noChangeShapeType="1"/>
              </p:cNvSpPr>
              <p:nvPr/>
            </p:nvSpPr>
            <p:spPr bwMode="auto">
              <a:xfrm>
                <a:off x="1968" y="3600"/>
                <a:ext cx="480"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7" name="Line 297"/>
              <p:cNvSpPr>
                <a:spLocks noChangeShapeType="1"/>
              </p:cNvSpPr>
              <p:nvPr/>
            </p:nvSpPr>
            <p:spPr bwMode="auto">
              <a:xfrm>
                <a:off x="2352" y="3648"/>
                <a:ext cx="0" cy="24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8" name="Line 298"/>
              <p:cNvSpPr>
                <a:spLocks noChangeShapeType="1"/>
              </p:cNvSpPr>
              <p:nvPr/>
            </p:nvSpPr>
            <p:spPr bwMode="auto">
              <a:xfrm>
                <a:off x="2448" y="3600"/>
                <a:ext cx="0" cy="240"/>
              </a:xfrm>
              <a:prstGeom prst="line">
                <a:avLst/>
              </a:prstGeom>
              <a:noFill/>
              <a:ln w="12700">
                <a:solidFill>
                  <a:schemeClr val="tx1"/>
                </a:solidFill>
                <a:round/>
                <a:headEnd/>
                <a:tailEnd/>
              </a:ln>
            </p:spPr>
            <p:txBody>
              <a:bodyPr>
                <a:prstTxWarp prst="textNoShape">
                  <a:avLst/>
                </a:prstTxWarp>
              </a:bodyPr>
              <a:lstStyle/>
              <a:p>
                <a:endParaRPr lang="en-US"/>
              </a:p>
            </p:txBody>
          </p:sp>
        </p:grpSp>
      </p:grpSp>
      <p:sp>
        <p:nvSpPr>
          <p:cNvPr id="53262" name="TextBox 177"/>
          <p:cNvSpPr txBox="1">
            <a:spLocks noChangeArrowheads="1"/>
          </p:cNvSpPr>
          <p:nvPr/>
        </p:nvSpPr>
        <p:spPr bwMode="auto">
          <a:xfrm>
            <a:off x="12954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0</a:t>
            </a:r>
          </a:p>
        </p:txBody>
      </p:sp>
      <p:sp>
        <p:nvSpPr>
          <p:cNvPr id="53263" name="TextBox 178"/>
          <p:cNvSpPr txBox="1">
            <a:spLocks noChangeArrowheads="1"/>
          </p:cNvSpPr>
          <p:nvPr/>
        </p:nvSpPr>
        <p:spPr bwMode="auto">
          <a:xfrm>
            <a:off x="33528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1</a:t>
            </a:r>
          </a:p>
        </p:txBody>
      </p:sp>
      <p:sp>
        <p:nvSpPr>
          <p:cNvPr id="53264" name="TextBox 179"/>
          <p:cNvSpPr txBox="1">
            <a:spLocks noChangeArrowheads="1"/>
          </p:cNvSpPr>
          <p:nvPr/>
        </p:nvSpPr>
        <p:spPr bwMode="auto">
          <a:xfrm>
            <a:off x="53340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2</a:t>
            </a:r>
          </a:p>
        </p:txBody>
      </p:sp>
      <p:sp>
        <p:nvSpPr>
          <p:cNvPr id="53265" name="TextBox 180"/>
          <p:cNvSpPr txBox="1">
            <a:spLocks noChangeArrowheads="1"/>
          </p:cNvSpPr>
          <p:nvPr/>
        </p:nvSpPr>
        <p:spPr bwMode="auto">
          <a:xfrm>
            <a:off x="73152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3</a:t>
            </a:r>
          </a:p>
        </p:txBody>
      </p:sp>
      <p:sp>
        <p:nvSpPr>
          <p:cNvPr id="185" name="Date Placeholder 184"/>
          <p:cNvSpPr>
            <a:spLocks noGrp="1"/>
          </p:cNvSpPr>
          <p:nvPr>
            <p:ph type="dt" sz="half" idx="10"/>
          </p:nvPr>
        </p:nvSpPr>
        <p:spPr/>
        <p:txBody>
          <a:bodyPr/>
          <a:lstStyle/>
          <a:p>
            <a:fld id="{BCAE01C0-4873-9044-9E26-F123B9F96B93}" type="datetime1">
              <a:rPr lang="en-US" smtClean="0"/>
              <a:t>11/18/13</a:t>
            </a:fld>
            <a:endParaRPr lang="en-US" dirty="0"/>
          </a:p>
        </p:txBody>
      </p:sp>
      <p:sp>
        <p:nvSpPr>
          <p:cNvPr id="186" name="Slide Number Placeholder 185"/>
          <p:cNvSpPr>
            <a:spLocks noGrp="1"/>
          </p:cNvSpPr>
          <p:nvPr>
            <p:ph type="sldNum" sz="quarter" idx="12"/>
          </p:nvPr>
        </p:nvSpPr>
        <p:spPr/>
        <p:txBody>
          <a:bodyPr/>
          <a:lstStyle/>
          <a:p>
            <a:fld id="{3CC63E4C-4642-794D-A2FD-70F6B81535F5}" type="slidenum">
              <a:rPr lang="en-US" smtClean="0"/>
              <a:pPr/>
              <a:t>16</a:t>
            </a:fld>
            <a:endParaRPr lang="en-US" dirty="0"/>
          </a:p>
        </p:txBody>
      </p:sp>
      <p:sp>
        <p:nvSpPr>
          <p:cNvPr id="187" name="Footer Placeholder 186"/>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a:xfrm>
            <a:off x="356412" y="506473"/>
            <a:ext cx="8229600" cy="1143000"/>
          </a:xfrm>
        </p:spPr>
        <p:txBody>
          <a:bodyPr>
            <a:normAutofit fontScale="90000"/>
          </a:bodyPr>
          <a:lstStyle/>
          <a:p>
            <a:r>
              <a:rPr lang="en-US" altLang="ko-KR" dirty="0" smtClean="0"/>
              <a:t>Flashcard Quiz: For fixed capacity and fixed block size, </a:t>
            </a:r>
            <a:r>
              <a:rPr lang="en-US" altLang="ko-KR" dirty="0"/>
              <a:t>h</a:t>
            </a:r>
            <a:r>
              <a:rPr lang="en-US" altLang="ko-KR" dirty="0" smtClean="0"/>
              <a:t>ow does increasing associativity effect AMAT?</a:t>
            </a:r>
            <a:endParaRPr lang="en-US" altLang="ko-KR" dirty="0"/>
          </a:p>
        </p:txBody>
      </p:sp>
      <p:sp>
        <p:nvSpPr>
          <p:cNvPr id="9" name="Slide Number Placeholder 5"/>
          <p:cNvSpPr>
            <a:spLocks noGrp="1"/>
          </p:cNvSpPr>
          <p:nvPr>
            <p:ph type="sldNum" sz="quarter" idx="12"/>
          </p:nvPr>
        </p:nvSpPr>
        <p:spPr/>
        <p:txBody>
          <a:bodyPr/>
          <a:lstStyle/>
          <a:p>
            <a:fld id="{918F2AAA-6BC1-9844-8435-F36EB3841011}" type="slidenum">
              <a:rPr lang="en-US" smtClean="0"/>
              <a:pPr/>
              <a:t>17</a:t>
            </a:fld>
            <a:endParaRPr lang="en-US"/>
          </a:p>
        </p:txBody>
      </p:sp>
      <p:sp>
        <p:nvSpPr>
          <p:cNvPr id="20" name="TextBox 19"/>
          <p:cNvSpPr txBox="1"/>
          <p:nvPr/>
        </p:nvSpPr>
        <p:spPr>
          <a:xfrm>
            <a:off x="533400" y="2209800"/>
            <a:ext cx="8229600" cy="2308324"/>
          </a:xfrm>
          <a:prstGeom prst="rect">
            <a:avLst/>
          </a:prstGeom>
          <a:noFill/>
        </p:spPr>
        <p:txBody>
          <a:bodyPr wrap="square" rtlCol="0">
            <a:spAutoFit/>
          </a:bodyPr>
          <a:lstStyle/>
          <a:p>
            <a:r>
              <a:rPr lang="en-US" sz="3600" b="1" dirty="0" smtClean="0">
                <a:ln>
                  <a:solidFill>
                    <a:schemeClr val="tx1"/>
                  </a:solidFill>
                </a:ln>
                <a:solidFill>
                  <a:srgbClr val="FF804F"/>
                </a:solidFill>
              </a:rPr>
              <a:t>Increases hit time, decreases miss rate</a:t>
            </a:r>
          </a:p>
          <a:p>
            <a:r>
              <a:rPr lang="en-US" sz="3600" b="1" dirty="0" smtClean="0">
                <a:ln>
                  <a:solidFill>
                    <a:schemeClr val="tx1"/>
                  </a:solidFill>
                </a:ln>
                <a:solidFill>
                  <a:srgbClr val="FFFF00"/>
                </a:solidFill>
              </a:rPr>
              <a:t>Decreases hit time, decreases miss rate</a:t>
            </a:r>
          </a:p>
          <a:p>
            <a:r>
              <a:rPr lang="en-US" sz="3600" b="1" dirty="0" smtClean="0">
                <a:ln>
                  <a:solidFill>
                    <a:schemeClr val="tx1"/>
                  </a:solidFill>
                </a:ln>
                <a:solidFill>
                  <a:srgbClr val="FA61FF"/>
                </a:solidFill>
              </a:rPr>
              <a:t>Increases hit time, increases miss rate</a:t>
            </a:r>
          </a:p>
          <a:p>
            <a:r>
              <a:rPr lang="en-US" sz="3600" b="1" dirty="0" smtClean="0">
                <a:ln>
                  <a:solidFill>
                    <a:schemeClr val="tx1"/>
                  </a:solidFill>
                </a:ln>
                <a:solidFill>
                  <a:srgbClr val="008000"/>
                </a:solidFill>
              </a:rPr>
              <a:t>Decreases hit time, increases miss rate</a:t>
            </a:r>
            <a:endParaRPr lang="en-US" sz="3600" b="1" dirty="0">
              <a:ln>
                <a:solidFill>
                  <a:schemeClr val="tx1"/>
                </a:solidFill>
              </a:ln>
              <a:solidFill>
                <a:srgbClr val="008000"/>
              </a:solidFill>
            </a:endParaRPr>
          </a:p>
        </p:txBody>
      </p:sp>
    </p:spTree>
    <p:extLst>
      <p:ext uri="{BB962C8B-B14F-4D97-AF65-F5344CB8AC3E}">
        <p14:creationId xmlns:p14="http://schemas.microsoft.com/office/powerpoint/2010/main" val="29963302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a:xfrm>
            <a:off x="356412" y="506473"/>
            <a:ext cx="8229600" cy="1143000"/>
          </a:xfrm>
        </p:spPr>
        <p:txBody>
          <a:bodyPr>
            <a:normAutofit fontScale="90000"/>
          </a:bodyPr>
          <a:lstStyle/>
          <a:p>
            <a:r>
              <a:rPr lang="en-US" altLang="ko-KR" dirty="0" smtClean="0"/>
              <a:t>Flashcard Quiz: For fixed capacity and fixed block size, </a:t>
            </a:r>
            <a:r>
              <a:rPr lang="en-US" altLang="ko-KR" dirty="0"/>
              <a:t>h</a:t>
            </a:r>
            <a:r>
              <a:rPr lang="en-US" altLang="ko-KR" dirty="0" smtClean="0"/>
              <a:t>ow does increasing associativity effect AMAT?</a:t>
            </a:r>
            <a:endParaRPr lang="en-US" altLang="ko-KR" dirty="0"/>
          </a:p>
        </p:txBody>
      </p:sp>
      <p:sp>
        <p:nvSpPr>
          <p:cNvPr id="9" name="Slide Number Placeholder 5"/>
          <p:cNvSpPr>
            <a:spLocks noGrp="1"/>
          </p:cNvSpPr>
          <p:nvPr>
            <p:ph type="sldNum" sz="quarter" idx="12"/>
          </p:nvPr>
        </p:nvSpPr>
        <p:spPr/>
        <p:txBody>
          <a:bodyPr/>
          <a:lstStyle/>
          <a:p>
            <a:fld id="{918F2AAA-6BC1-9844-8435-F36EB3841011}" type="slidenum">
              <a:rPr lang="en-US" smtClean="0"/>
              <a:pPr/>
              <a:t>18</a:t>
            </a:fld>
            <a:endParaRPr lang="en-US"/>
          </a:p>
        </p:txBody>
      </p:sp>
      <p:sp>
        <p:nvSpPr>
          <p:cNvPr id="20" name="TextBox 19"/>
          <p:cNvSpPr txBox="1"/>
          <p:nvPr/>
        </p:nvSpPr>
        <p:spPr>
          <a:xfrm>
            <a:off x="533400" y="2209800"/>
            <a:ext cx="8229600" cy="2308324"/>
          </a:xfrm>
          <a:prstGeom prst="rect">
            <a:avLst/>
          </a:prstGeom>
          <a:noFill/>
        </p:spPr>
        <p:txBody>
          <a:bodyPr wrap="square" rtlCol="0">
            <a:spAutoFit/>
          </a:bodyPr>
          <a:lstStyle/>
          <a:p>
            <a:r>
              <a:rPr lang="en-US" sz="3600" b="1" dirty="0" smtClean="0">
                <a:ln>
                  <a:solidFill>
                    <a:schemeClr val="tx1"/>
                  </a:solidFill>
                </a:ln>
                <a:solidFill>
                  <a:srgbClr val="FF804F"/>
                </a:solidFill>
              </a:rPr>
              <a:t>Increases hit time, decreases miss rate</a:t>
            </a:r>
          </a:p>
          <a:p>
            <a:r>
              <a:rPr lang="en-US" sz="3600" b="1" dirty="0" smtClean="0">
                <a:ln>
                  <a:solidFill>
                    <a:schemeClr val="tx1"/>
                  </a:solidFill>
                </a:ln>
                <a:solidFill>
                  <a:srgbClr val="FFFF00"/>
                </a:solidFill>
              </a:rPr>
              <a:t>Decreases hit time, decreases miss rate</a:t>
            </a:r>
          </a:p>
          <a:p>
            <a:r>
              <a:rPr lang="en-US" sz="3600" b="1" dirty="0" smtClean="0">
                <a:ln>
                  <a:solidFill>
                    <a:schemeClr val="tx1"/>
                  </a:solidFill>
                </a:ln>
                <a:solidFill>
                  <a:srgbClr val="FA61FF"/>
                </a:solidFill>
              </a:rPr>
              <a:t>Increases hit time, increases miss rate</a:t>
            </a:r>
          </a:p>
          <a:p>
            <a:r>
              <a:rPr lang="en-US" sz="3600" b="1" dirty="0" smtClean="0">
                <a:ln>
                  <a:solidFill>
                    <a:schemeClr val="tx1"/>
                  </a:solidFill>
                </a:ln>
                <a:solidFill>
                  <a:srgbClr val="008000"/>
                </a:solidFill>
              </a:rPr>
              <a:t>Decreases hit time, increases miss rate</a:t>
            </a:r>
            <a:endParaRPr lang="en-US" sz="3600" b="1" dirty="0">
              <a:ln>
                <a:solidFill>
                  <a:schemeClr val="tx1"/>
                </a:solidFill>
              </a:ln>
              <a:solidFill>
                <a:srgbClr val="008000"/>
              </a:solidFill>
            </a:endParaRPr>
          </a:p>
        </p:txBody>
      </p:sp>
      <p:sp>
        <p:nvSpPr>
          <p:cNvPr id="2" name="Rectangle 1"/>
          <p:cNvSpPr/>
          <p:nvPr/>
        </p:nvSpPr>
        <p:spPr>
          <a:xfrm>
            <a:off x="439596" y="2230376"/>
            <a:ext cx="7717349" cy="683765"/>
          </a:xfrm>
          <a:prstGeom prst="rect">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10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a:t>Range of </a:t>
            </a:r>
            <a:r>
              <a:rPr lang="en-US" dirty="0" smtClean="0"/>
              <a:t>Set-Associative </a:t>
            </a:r>
            <a:r>
              <a:rPr lang="en-US" dirty="0"/>
              <a:t>Caches</a:t>
            </a:r>
          </a:p>
        </p:txBody>
      </p:sp>
      <p:sp>
        <p:nvSpPr>
          <p:cNvPr id="1694723" name="Rectangle 3"/>
          <p:cNvSpPr>
            <a:spLocks noGrp="1" noChangeArrowheads="1"/>
          </p:cNvSpPr>
          <p:nvPr>
            <p:ph type="body" idx="1"/>
          </p:nvPr>
        </p:nvSpPr>
        <p:spPr>
          <a:xfrm>
            <a:off x="457200" y="1316038"/>
            <a:ext cx="8153400" cy="1876425"/>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For a </a:t>
            </a:r>
            <a:r>
              <a:rPr lang="en-US" dirty="0" smtClean="0">
                <a:ea typeface="+mn-ea"/>
                <a:cs typeface="+mn-cs"/>
              </a:rPr>
              <a:t>fixed-size </a:t>
            </a:r>
            <a:r>
              <a:rPr lang="en-US" dirty="0">
                <a:ea typeface="+mn-ea"/>
                <a:cs typeface="+mn-cs"/>
              </a:rPr>
              <a:t>cache, each increase by a factor of two in </a:t>
            </a:r>
            <a:r>
              <a:rPr lang="en-US" dirty="0" err="1">
                <a:ea typeface="+mn-ea"/>
                <a:cs typeface="+mn-cs"/>
              </a:rPr>
              <a:t>associativity</a:t>
            </a:r>
            <a:r>
              <a:rPr lang="en-US" dirty="0">
                <a:ea typeface="+mn-ea"/>
                <a:cs typeface="+mn-cs"/>
              </a:rPr>
              <a:t> doubles the number of blocks per set (i.e., the number or ways) and halves the number of sets – decreases the size of the index by 1 bit and increases the size of the tag by 1 bit</a:t>
            </a:r>
          </a:p>
        </p:txBody>
      </p:sp>
      <p:sp>
        <p:nvSpPr>
          <p:cNvPr id="55300" name="Rectangle 4"/>
          <p:cNvSpPr>
            <a:spLocks noChangeArrowheads="1"/>
          </p:cNvSpPr>
          <p:nvPr/>
        </p:nvSpPr>
        <p:spPr bwMode="auto">
          <a:xfrm>
            <a:off x="838200" y="3657600"/>
            <a:ext cx="6778625" cy="3048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5301" name="Line 5"/>
          <p:cNvSpPr>
            <a:spLocks noChangeShapeType="1"/>
          </p:cNvSpPr>
          <p:nvPr/>
        </p:nvSpPr>
        <p:spPr bwMode="auto">
          <a:xfrm>
            <a:off x="5940425"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5302" name="Line 6"/>
          <p:cNvSpPr>
            <a:spLocks noChangeShapeType="1"/>
          </p:cNvSpPr>
          <p:nvPr/>
        </p:nvSpPr>
        <p:spPr bwMode="auto">
          <a:xfrm>
            <a:off x="3883025"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5303" name="Line 7"/>
          <p:cNvSpPr>
            <a:spLocks noChangeShapeType="1"/>
          </p:cNvSpPr>
          <p:nvPr/>
        </p:nvSpPr>
        <p:spPr bwMode="auto">
          <a:xfrm>
            <a:off x="7159625"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5304" name="Text Box 8"/>
          <p:cNvSpPr txBox="1">
            <a:spLocks noChangeArrowheads="1"/>
          </p:cNvSpPr>
          <p:nvPr/>
        </p:nvSpPr>
        <p:spPr bwMode="auto">
          <a:xfrm>
            <a:off x="5940425" y="3595688"/>
            <a:ext cx="1235075"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Block offset</a:t>
            </a:r>
          </a:p>
        </p:txBody>
      </p:sp>
      <p:sp>
        <p:nvSpPr>
          <p:cNvPr id="55305" name="Text Box 9"/>
          <p:cNvSpPr txBox="1">
            <a:spLocks noChangeArrowheads="1"/>
          </p:cNvSpPr>
          <p:nvPr/>
        </p:nvSpPr>
        <p:spPr bwMode="auto">
          <a:xfrm>
            <a:off x="7083425" y="3595688"/>
            <a:ext cx="1146175"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Byte offset</a:t>
            </a:r>
          </a:p>
        </p:txBody>
      </p:sp>
      <p:sp>
        <p:nvSpPr>
          <p:cNvPr id="55306" name="Text Box 10"/>
          <p:cNvSpPr txBox="1">
            <a:spLocks noChangeArrowheads="1"/>
          </p:cNvSpPr>
          <p:nvPr/>
        </p:nvSpPr>
        <p:spPr bwMode="auto">
          <a:xfrm>
            <a:off x="4573588" y="3595688"/>
            <a:ext cx="681037"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5307" name="Text Box 11"/>
          <p:cNvSpPr txBox="1">
            <a:spLocks noChangeArrowheads="1"/>
          </p:cNvSpPr>
          <p:nvPr/>
        </p:nvSpPr>
        <p:spPr bwMode="auto">
          <a:xfrm>
            <a:off x="2057400" y="3595688"/>
            <a:ext cx="533400"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Tag</a:t>
            </a:r>
          </a:p>
        </p:txBody>
      </p:sp>
      <p:sp>
        <p:nvSpPr>
          <p:cNvPr id="15" name="Date Placeholder 14"/>
          <p:cNvSpPr>
            <a:spLocks noGrp="1"/>
          </p:cNvSpPr>
          <p:nvPr>
            <p:ph type="dt" sz="half" idx="10"/>
          </p:nvPr>
        </p:nvSpPr>
        <p:spPr/>
        <p:txBody>
          <a:bodyPr/>
          <a:lstStyle/>
          <a:p>
            <a:fld id="{020E1A38-B423-5C44-B9EB-FA23E81E8DD5}" type="datetime1">
              <a:rPr lang="en-US" smtClean="0"/>
              <a:t>11/18/13</a:t>
            </a:fld>
            <a:endParaRPr lang="en-US" dirty="0"/>
          </a:p>
        </p:txBody>
      </p:sp>
      <p:sp>
        <p:nvSpPr>
          <p:cNvPr id="16" name="Slide Number Placeholder 15"/>
          <p:cNvSpPr>
            <a:spLocks noGrp="1"/>
          </p:cNvSpPr>
          <p:nvPr>
            <p:ph type="sldNum" sz="quarter" idx="12"/>
          </p:nvPr>
        </p:nvSpPr>
        <p:spPr/>
        <p:txBody>
          <a:bodyPr/>
          <a:lstStyle/>
          <a:p>
            <a:fld id="{3CC63E4C-4642-794D-A2FD-70F6B81535F5}" type="slidenum">
              <a:rPr lang="en-US" smtClean="0"/>
              <a:pPr/>
              <a:t>19</a:t>
            </a:fld>
            <a:endParaRPr lang="en-US" dirty="0"/>
          </a:p>
        </p:txBody>
      </p:sp>
      <p:sp>
        <p:nvSpPr>
          <p:cNvPr id="17" name="Footer Placeholder 16"/>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a:bodyPr>
          <a:lstStyle/>
          <a:p>
            <a:pPr>
              <a:lnSpc>
                <a:spcPct val="85000"/>
              </a:lnSpc>
            </a:pPr>
            <a:r>
              <a:rPr lang="en-US" dirty="0" smtClean="0"/>
              <a:t>You Are Here!</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a:p>
            <a:pPr lvl="1">
              <a:lnSpc>
                <a:spcPct val="90000"/>
              </a:lnSpc>
              <a:buNone/>
            </a:pPr>
            <a:endParaRPr lang="en-US" sz="1800" dirty="0" smtClean="0"/>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76167" name="Image" r:id="rId5" imgW="3492063" imgH="2400000" progId="">
                      <p:embed/>
                    </p:oleObj>
                  </mc:Choice>
                  <mc:Fallback>
                    <p:oleObj name="Image" r:id="rId5" imgW="3492063" imgH="240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15" name="Group 64"/>
          <p:cNvGrpSpPr/>
          <p:nvPr/>
        </p:nvGrpSpPr>
        <p:grpSpPr>
          <a:xfrm>
            <a:off x="5096055" y="3221247"/>
            <a:ext cx="4081758" cy="1086467"/>
            <a:chOff x="5670519" y="2946400"/>
            <a:chExt cx="4081758" cy="1086467"/>
          </a:xfrm>
        </p:grpSpPr>
        <p:sp>
          <p:nvSpPr>
            <p:cNvPr id="60" name="Rectangle 59"/>
            <p:cNvSpPr/>
            <p:nvPr/>
          </p:nvSpPr>
          <p:spPr>
            <a:xfrm>
              <a:off x="5670519" y="3480268"/>
              <a:ext cx="2865370" cy="552599"/>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8584770" y="2946400"/>
              <a:ext cx="1167507" cy="830997"/>
            </a:xfrm>
            <a:prstGeom prst="rect">
              <a:avLst/>
            </a:prstGeom>
            <a:noFill/>
          </p:spPr>
          <p:txBody>
            <a:bodyPr wrap="none" rtlCol="0">
              <a:spAutoFit/>
            </a:bodyPr>
            <a:lstStyle/>
            <a:p>
              <a:r>
                <a:rPr lang="en-US" sz="2400" b="1" dirty="0" smtClean="0">
                  <a:solidFill>
                    <a:srgbClr val="FF0000"/>
                  </a:solidFill>
                </a:rPr>
                <a:t>Today’s</a:t>
              </a:r>
            </a:p>
            <a:p>
              <a:r>
                <a:rPr lang="en-US" sz="2400" b="1" dirty="0" smtClean="0">
                  <a:solidFill>
                    <a:srgbClr val="FF0000"/>
                  </a:solidFill>
                </a:rPr>
                <a:t>Lecture</a:t>
              </a:r>
              <a:endParaRPr lang="en-US" sz="2400" b="1" dirty="0">
                <a:solidFill>
                  <a:srgbClr val="FF0000"/>
                </a:solidFill>
              </a:endParaRPr>
            </a:p>
          </p:txBody>
        </p:sp>
      </p:grpSp>
      <p:sp>
        <p:nvSpPr>
          <p:cNvPr id="61" name="Date Placeholder 60"/>
          <p:cNvSpPr>
            <a:spLocks noGrp="1"/>
          </p:cNvSpPr>
          <p:nvPr>
            <p:ph type="dt" sz="half" idx="10"/>
          </p:nvPr>
        </p:nvSpPr>
        <p:spPr/>
        <p:txBody>
          <a:bodyPr/>
          <a:lstStyle/>
          <a:p>
            <a:fld id="{8B3CB86A-7C4B-D947-9E9F-13A22916A565}" type="datetime1">
              <a:rPr lang="en-US" smtClean="0"/>
              <a:t>11/18/13</a:t>
            </a:fld>
            <a:endParaRPr lang="en-US" dirty="0"/>
          </a:p>
        </p:txBody>
      </p:sp>
      <p:sp>
        <p:nvSpPr>
          <p:cNvPr id="62" name="Slide Number Placeholder 61"/>
          <p:cNvSpPr>
            <a:spLocks noGrp="1"/>
          </p:cNvSpPr>
          <p:nvPr>
            <p:ph type="sldNum" sz="quarter" idx="12"/>
          </p:nvPr>
        </p:nvSpPr>
        <p:spPr/>
        <p:txBody>
          <a:bodyPr/>
          <a:lstStyle/>
          <a:p>
            <a:fld id="{3CC63E4C-4642-794D-A2FD-70F6B81535F5}" type="slidenum">
              <a:rPr lang="en-US" smtClean="0"/>
              <a:pPr/>
              <a:t>2</a:t>
            </a:fld>
            <a:endParaRPr lang="en-US" dirty="0"/>
          </a:p>
        </p:txBody>
      </p:sp>
      <p:sp>
        <p:nvSpPr>
          <p:cNvPr id="63" name="Footer Placeholder 62"/>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a:t>Range of </a:t>
            </a:r>
            <a:r>
              <a:rPr lang="en-US" dirty="0" smtClean="0"/>
              <a:t>Set-Associative </a:t>
            </a:r>
            <a:r>
              <a:rPr lang="en-US" dirty="0"/>
              <a:t>Caches</a:t>
            </a:r>
          </a:p>
        </p:txBody>
      </p:sp>
      <p:sp>
        <p:nvSpPr>
          <p:cNvPr id="1696771" name="Rectangle 3"/>
          <p:cNvSpPr>
            <a:spLocks noGrp="1" noChangeArrowheads="1"/>
          </p:cNvSpPr>
          <p:nvPr>
            <p:ph type="body" idx="1"/>
          </p:nvPr>
        </p:nvSpPr>
        <p:spPr>
          <a:xfrm>
            <a:off x="457200" y="1196975"/>
            <a:ext cx="8153400" cy="1876425"/>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For a </a:t>
            </a:r>
            <a:r>
              <a:rPr lang="en-US" dirty="0" smtClean="0">
                <a:ea typeface="+mn-ea"/>
                <a:cs typeface="+mn-cs"/>
              </a:rPr>
              <a:t>fixed-size </a:t>
            </a:r>
            <a:r>
              <a:rPr lang="en-US" dirty="0">
                <a:ea typeface="+mn-ea"/>
                <a:cs typeface="+mn-cs"/>
              </a:rPr>
              <a:t>cache, each increase by a factor of two in </a:t>
            </a:r>
            <a:r>
              <a:rPr lang="en-US" dirty="0" err="1">
                <a:ea typeface="+mn-ea"/>
                <a:cs typeface="+mn-cs"/>
              </a:rPr>
              <a:t>associativity</a:t>
            </a:r>
            <a:r>
              <a:rPr lang="en-US" dirty="0">
                <a:ea typeface="+mn-ea"/>
                <a:cs typeface="+mn-cs"/>
              </a:rPr>
              <a:t> doubles the number of blocks per set (i.e., the number or ways) and halves the number of sets – decreases the size of the index by 1 bit and increases the size of the tag by 1 bit</a:t>
            </a:r>
          </a:p>
        </p:txBody>
      </p:sp>
      <p:sp>
        <p:nvSpPr>
          <p:cNvPr id="57348" name="Rectangle 4"/>
          <p:cNvSpPr>
            <a:spLocks noChangeArrowheads="1"/>
          </p:cNvSpPr>
          <p:nvPr/>
        </p:nvSpPr>
        <p:spPr bwMode="auto">
          <a:xfrm>
            <a:off x="762000" y="3657600"/>
            <a:ext cx="6831013" cy="3048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7349" name="Line 5"/>
          <p:cNvSpPr>
            <a:spLocks noChangeShapeType="1"/>
          </p:cNvSpPr>
          <p:nvPr/>
        </p:nvSpPr>
        <p:spPr bwMode="auto">
          <a:xfrm>
            <a:off x="5916613"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50" name="Line 6"/>
          <p:cNvSpPr>
            <a:spLocks noChangeShapeType="1"/>
          </p:cNvSpPr>
          <p:nvPr/>
        </p:nvSpPr>
        <p:spPr bwMode="auto">
          <a:xfrm>
            <a:off x="3859213"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51" name="Line 7"/>
          <p:cNvSpPr>
            <a:spLocks noChangeShapeType="1"/>
          </p:cNvSpPr>
          <p:nvPr/>
        </p:nvSpPr>
        <p:spPr bwMode="auto">
          <a:xfrm>
            <a:off x="7135813"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52" name="Text Box 8"/>
          <p:cNvSpPr txBox="1">
            <a:spLocks noChangeArrowheads="1"/>
          </p:cNvSpPr>
          <p:nvPr/>
        </p:nvSpPr>
        <p:spPr bwMode="auto">
          <a:xfrm>
            <a:off x="5916613" y="3657600"/>
            <a:ext cx="1235075"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Block offset</a:t>
            </a:r>
          </a:p>
        </p:txBody>
      </p:sp>
      <p:sp>
        <p:nvSpPr>
          <p:cNvPr id="57353" name="Text Box 9"/>
          <p:cNvSpPr txBox="1">
            <a:spLocks noChangeArrowheads="1"/>
          </p:cNvSpPr>
          <p:nvPr/>
        </p:nvSpPr>
        <p:spPr bwMode="auto">
          <a:xfrm>
            <a:off x="7059613" y="3657600"/>
            <a:ext cx="1146175"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Byte offset</a:t>
            </a:r>
          </a:p>
        </p:txBody>
      </p:sp>
      <p:sp>
        <p:nvSpPr>
          <p:cNvPr id="57354" name="Text Box 10"/>
          <p:cNvSpPr txBox="1">
            <a:spLocks noChangeArrowheads="1"/>
          </p:cNvSpPr>
          <p:nvPr/>
        </p:nvSpPr>
        <p:spPr bwMode="auto">
          <a:xfrm>
            <a:off x="4549775" y="3657600"/>
            <a:ext cx="681038"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7355" name="Text Box 11"/>
          <p:cNvSpPr txBox="1">
            <a:spLocks noChangeArrowheads="1"/>
          </p:cNvSpPr>
          <p:nvPr/>
        </p:nvSpPr>
        <p:spPr bwMode="auto">
          <a:xfrm>
            <a:off x="2182813" y="3657600"/>
            <a:ext cx="533400"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Tag</a:t>
            </a:r>
          </a:p>
        </p:txBody>
      </p:sp>
      <p:grpSp>
        <p:nvGrpSpPr>
          <p:cNvPr id="2" name="Group 12"/>
          <p:cNvGrpSpPr>
            <a:grpSpLocks/>
          </p:cNvGrpSpPr>
          <p:nvPr/>
        </p:nvGrpSpPr>
        <p:grpSpPr bwMode="auto">
          <a:xfrm>
            <a:off x="811213" y="4267200"/>
            <a:ext cx="3048000" cy="457200"/>
            <a:chOff x="624" y="2496"/>
            <a:chExt cx="1920" cy="288"/>
          </a:xfrm>
        </p:grpSpPr>
        <p:sp>
          <p:nvSpPr>
            <p:cNvPr id="57381" name="Line 13"/>
            <p:cNvSpPr>
              <a:spLocks noChangeShapeType="1"/>
            </p:cNvSpPr>
            <p:nvPr/>
          </p:nvSpPr>
          <p:spPr bwMode="auto">
            <a:xfrm>
              <a:off x="2544" y="2544"/>
              <a:ext cx="0" cy="24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82" name="Line 14"/>
            <p:cNvSpPr>
              <a:spLocks noChangeShapeType="1"/>
            </p:cNvSpPr>
            <p:nvPr/>
          </p:nvSpPr>
          <p:spPr bwMode="auto">
            <a:xfrm flipH="1">
              <a:off x="2304" y="2640"/>
              <a:ext cx="240"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83" name="Text Box 15"/>
            <p:cNvSpPr txBox="1">
              <a:spLocks noChangeArrowheads="1"/>
            </p:cNvSpPr>
            <p:nvPr/>
          </p:nvSpPr>
          <p:spPr bwMode="auto">
            <a:xfrm>
              <a:off x="624" y="2496"/>
              <a:ext cx="1660"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Decreasing associativity</a:t>
              </a:r>
            </a:p>
          </p:txBody>
        </p:sp>
      </p:grpSp>
      <p:grpSp>
        <p:nvGrpSpPr>
          <p:cNvPr id="3" name="Group 16"/>
          <p:cNvGrpSpPr>
            <a:grpSpLocks/>
          </p:cNvGrpSpPr>
          <p:nvPr/>
        </p:nvGrpSpPr>
        <p:grpSpPr bwMode="auto">
          <a:xfrm>
            <a:off x="3859213" y="4676775"/>
            <a:ext cx="4673600" cy="1190625"/>
            <a:chOff x="2544" y="2832"/>
            <a:chExt cx="2944" cy="750"/>
          </a:xfrm>
        </p:grpSpPr>
        <p:sp>
          <p:nvSpPr>
            <p:cNvPr id="57378" name="Line 17"/>
            <p:cNvSpPr>
              <a:spLocks noChangeShapeType="1"/>
            </p:cNvSpPr>
            <p:nvPr/>
          </p:nvSpPr>
          <p:spPr bwMode="auto">
            <a:xfrm flipV="1">
              <a:off x="2544" y="2976"/>
              <a:ext cx="1296"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9" name="Line 18"/>
            <p:cNvSpPr>
              <a:spLocks noChangeShapeType="1"/>
            </p:cNvSpPr>
            <p:nvPr/>
          </p:nvSpPr>
          <p:spPr bwMode="auto">
            <a:xfrm>
              <a:off x="3840" y="2832"/>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80" name="Text Box 19"/>
            <p:cNvSpPr txBox="1">
              <a:spLocks noChangeArrowheads="1"/>
            </p:cNvSpPr>
            <p:nvPr/>
          </p:nvSpPr>
          <p:spPr bwMode="auto">
            <a:xfrm>
              <a:off x="3828" y="2832"/>
              <a:ext cx="1660" cy="750"/>
            </a:xfrm>
            <a:prstGeom prst="rect">
              <a:avLst/>
            </a:prstGeom>
            <a:noFill/>
            <a:ln w="12700">
              <a:noFill/>
              <a:miter lim="800000"/>
              <a:headEnd/>
              <a:tailEnd/>
            </a:ln>
          </p:spPr>
          <p:txBody>
            <a:bodyPr wrap="none">
              <a:prstTxWarp prst="textNoShape">
                <a:avLst/>
              </a:prstTxWarp>
              <a:spAutoFit/>
            </a:bodyPr>
            <a:lstStyle/>
            <a:p>
              <a:r>
                <a:rPr lang="en-US">
                  <a:latin typeface="Calibri" charset="0"/>
                </a:rPr>
                <a:t>Fully associative</a:t>
              </a:r>
            </a:p>
            <a:p>
              <a:r>
                <a:rPr lang="en-US">
                  <a:latin typeface="Calibri" charset="0"/>
                </a:rPr>
                <a:t>(only one set)</a:t>
              </a:r>
            </a:p>
            <a:p>
              <a:r>
                <a:rPr lang="en-US">
                  <a:latin typeface="Calibri" charset="0"/>
                </a:rPr>
                <a:t>Tag is all the bits except</a:t>
              </a:r>
            </a:p>
            <a:p>
              <a:r>
                <a:rPr lang="en-US">
                  <a:latin typeface="Calibri" charset="0"/>
                </a:rPr>
                <a:t>block and byte offset</a:t>
              </a:r>
            </a:p>
          </p:txBody>
        </p:sp>
      </p:grpSp>
      <p:grpSp>
        <p:nvGrpSpPr>
          <p:cNvPr id="4" name="Group 20"/>
          <p:cNvGrpSpPr>
            <a:grpSpLocks/>
          </p:cNvGrpSpPr>
          <p:nvPr/>
        </p:nvGrpSpPr>
        <p:grpSpPr bwMode="auto">
          <a:xfrm>
            <a:off x="1420813" y="4875213"/>
            <a:ext cx="2438400" cy="1276350"/>
            <a:chOff x="960" y="3168"/>
            <a:chExt cx="1536" cy="804"/>
          </a:xfrm>
        </p:grpSpPr>
        <p:sp>
          <p:nvSpPr>
            <p:cNvPr id="57375" name="Line 21"/>
            <p:cNvSpPr>
              <a:spLocks noChangeShapeType="1"/>
            </p:cNvSpPr>
            <p:nvPr/>
          </p:nvSpPr>
          <p:spPr bwMode="auto">
            <a:xfrm flipH="1">
              <a:off x="2064" y="3312"/>
              <a:ext cx="432"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6" name="Line 22"/>
            <p:cNvSpPr>
              <a:spLocks noChangeShapeType="1"/>
            </p:cNvSpPr>
            <p:nvPr/>
          </p:nvSpPr>
          <p:spPr bwMode="auto">
            <a:xfrm>
              <a:off x="2064" y="3168"/>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77" name="Text Box 23"/>
            <p:cNvSpPr txBox="1">
              <a:spLocks noChangeArrowheads="1"/>
            </p:cNvSpPr>
            <p:nvPr/>
          </p:nvSpPr>
          <p:spPr bwMode="auto">
            <a:xfrm>
              <a:off x="960" y="3216"/>
              <a:ext cx="1505" cy="756"/>
            </a:xfrm>
            <a:prstGeom prst="rect">
              <a:avLst/>
            </a:prstGeom>
            <a:noFill/>
            <a:ln w="12700">
              <a:noFill/>
              <a:miter lim="800000"/>
              <a:headEnd/>
              <a:tailEnd/>
            </a:ln>
          </p:spPr>
          <p:txBody>
            <a:bodyPr>
              <a:prstTxWarp prst="textNoShape">
                <a:avLst/>
              </a:prstTxWarp>
              <a:spAutoFit/>
            </a:bodyPr>
            <a:lstStyle/>
            <a:p>
              <a:r>
                <a:rPr lang="en-US">
                  <a:latin typeface="Calibri" charset="0"/>
                </a:rPr>
                <a:t>Direct mapped</a:t>
              </a:r>
            </a:p>
            <a:p>
              <a:r>
                <a:rPr lang="en-US">
                  <a:latin typeface="Calibri" charset="0"/>
                </a:rPr>
                <a:t>(only one way)</a:t>
              </a:r>
            </a:p>
            <a:p>
              <a:r>
                <a:rPr lang="en-US">
                  <a:latin typeface="Calibri" charset="0"/>
                </a:rPr>
                <a:t>Smaller tags, only a single comparator</a:t>
              </a:r>
            </a:p>
          </p:txBody>
        </p:sp>
      </p:grpSp>
      <p:grpSp>
        <p:nvGrpSpPr>
          <p:cNvPr id="5" name="Group 24"/>
          <p:cNvGrpSpPr>
            <a:grpSpLocks/>
          </p:cNvGrpSpPr>
          <p:nvPr/>
        </p:nvGrpSpPr>
        <p:grpSpPr bwMode="auto">
          <a:xfrm>
            <a:off x="3859213" y="4038600"/>
            <a:ext cx="2914650" cy="457200"/>
            <a:chOff x="2544" y="2256"/>
            <a:chExt cx="1836" cy="288"/>
          </a:xfrm>
        </p:grpSpPr>
        <p:sp>
          <p:nvSpPr>
            <p:cNvPr id="57372" name="Line 25"/>
            <p:cNvSpPr>
              <a:spLocks noChangeShapeType="1"/>
            </p:cNvSpPr>
            <p:nvPr/>
          </p:nvSpPr>
          <p:spPr bwMode="auto">
            <a:xfrm>
              <a:off x="2544" y="2400"/>
              <a:ext cx="240"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3" name="Text Box 26"/>
            <p:cNvSpPr txBox="1">
              <a:spLocks noChangeArrowheads="1"/>
            </p:cNvSpPr>
            <p:nvPr/>
          </p:nvSpPr>
          <p:spPr bwMode="auto">
            <a:xfrm>
              <a:off x="2784" y="2304"/>
              <a:ext cx="15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Increasing associativity</a:t>
              </a:r>
            </a:p>
          </p:txBody>
        </p:sp>
        <p:sp>
          <p:nvSpPr>
            <p:cNvPr id="57374" name="Line 27"/>
            <p:cNvSpPr>
              <a:spLocks noChangeShapeType="1"/>
            </p:cNvSpPr>
            <p:nvPr/>
          </p:nvSpPr>
          <p:spPr bwMode="auto">
            <a:xfrm>
              <a:off x="2544" y="2256"/>
              <a:ext cx="0" cy="288"/>
            </a:xfrm>
            <a:prstGeom prst="line">
              <a:avLst/>
            </a:prstGeom>
            <a:noFill/>
            <a:ln w="12700">
              <a:solidFill>
                <a:schemeClr val="tx1"/>
              </a:solidFill>
              <a:round/>
              <a:headEnd/>
              <a:tailEnd/>
            </a:ln>
          </p:spPr>
          <p:txBody>
            <a:bodyPr>
              <a:prstTxWarp prst="textNoShape">
                <a:avLst/>
              </a:prstTxWarp>
            </a:bodyPr>
            <a:lstStyle/>
            <a:p>
              <a:endParaRPr lang="en-US"/>
            </a:p>
          </p:txBody>
        </p:sp>
      </p:grpSp>
      <p:grpSp>
        <p:nvGrpSpPr>
          <p:cNvPr id="6" name="Group 37"/>
          <p:cNvGrpSpPr>
            <a:grpSpLocks/>
          </p:cNvGrpSpPr>
          <p:nvPr/>
        </p:nvGrpSpPr>
        <p:grpSpPr bwMode="auto">
          <a:xfrm>
            <a:off x="4164013" y="2971800"/>
            <a:ext cx="1517650" cy="793750"/>
            <a:chOff x="2448" y="1968"/>
            <a:chExt cx="956" cy="500"/>
          </a:xfrm>
        </p:grpSpPr>
        <p:sp>
          <p:nvSpPr>
            <p:cNvPr id="57370" name="Line 29"/>
            <p:cNvSpPr>
              <a:spLocks noChangeShapeType="1"/>
            </p:cNvSpPr>
            <p:nvPr/>
          </p:nvSpPr>
          <p:spPr bwMode="auto">
            <a:xfrm flipV="1">
              <a:off x="2880"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1" name="Text Box 30"/>
            <p:cNvSpPr txBox="1">
              <a:spLocks noChangeArrowheads="1"/>
            </p:cNvSpPr>
            <p:nvPr/>
          </p:nvSpPr>
          <p:spPr bwMode="auto">
            <a:xfrm>
              <a:off x="2448" y="1968"/>
              <a:ext cx="956"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Selects the set</a:t>
              </a:r>
            </a:p>
          </p:txBody>
        </p:sp>
      </p:grpSp>
      <p:grpSp>
        <p:nvGrpSpPr>
          <p:cNvPr id="7" name="Group 38"/>
          <p:cNvGrpSpPr>
            <a:grpSpLocks/>
          </p:cNvGrpSpPr>
          <p:nvPr/>
        </p:nvGrpSpPr>
        <p:grpSpPr bwMode="auto">
          <a:xfrm>
            <a:off x="1497013" y="2971800"/>
            <a:ext cx="2139950" cy="793750"/>
            <a:chOff x="960" y="1968"/>
            <a:chExt cx="1348" cy="500"/>
          </a:xfrm>
        </p:grpSpPr>
        <p:sp>
          <p:nvSpPr>
            <p:cNvPr id="57368" name="Text Box 31"/>
            <p:cNvSpPr txBox="1">
              <a:spLocks noChangeArrowheads="1"/>
            </p:cNvSpPr>
            <p:nvPr/>
          </p:nvSpPr>
          <p:spPr bwMode="auto">
            <a:xfrm>
              <a:off x="960" y="1968"/>
              <a:ext cx="1348"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Used for tag compare</a:t>
              </a:r>
            </a:p>
          </p:txBody>
        </p:sp>
        <p:sp>
          <p:nvSpPr>
            <p:cNvPr id="57369" name="Line 32"/>
            <p:cNvSpPr>
              <a:spLocks noChangeShapeType="1"/>
            </p:cNvSpPr>
            <p:nvPr/>
          </p:nvSpPr>
          <p:spPr bwMode="auto">
            <a:xfrm flipV="1">
              <a:off x="1584"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grpSp>
      <p:grpSp>
        <p:nvGrpSpPr>
          <p:cNvPr id="8" name="Group 36"/>
          <p:cNvGrpSpPr>
            <a:grpSpLocks/>
          </p:cNvGrpSpPr>
          <p:nvPr/>
        </p:nvGrpSpPr>
        <p:grpSpPr bwMode="auto">
          <a:xfrm>
            <a:off x="5840413" y="2971800"/>
            <a:ext cx="2770187" cy="793750"/>
            <a:chOff x="3504" y="1968"/>
            <a:chExt cx="1745" cy="500"/>
          </a:xfrm>
        </p:grpSpPr>
        <p:sp>
          <p:nvSpPr>
            <p:cNvPr id="57366" name="Line 33"/>
            <p:cNvSpPr>
              <a:spLocks noChangeShapeType="1"/>
            </p:cNvSpPr>
            <p:nvPr/>
          </p:nvSpPr>
          <p:spPr bwMode="auto">
            <a:xfrm flipV="1">
              <a:off x="3936"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67" name="Text Box 34"/>
            <p:cNvSpPr txBox="1">
              <a:spLocks noChangeArrowheads="1"/>
            </p:cNvSpPr>
            <p:nvPr/>
          </p:nvSpPr>
          <p:spPr bwMode="auto">
            <a:xfrm>
              <a:off x="3504" y="1968"/>
              <a:ext cx="1745"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Selects the word in the block</a:t>
              </a:r>
            </a:p>
          </p:txBody>
        </p:sp>
      </p:grpSp>
      <p:sp>
        <p:nvSpPr>
          <p:cNvPr id="40" name="Date Placeholder 39"/>
          <p:cNvSpPr>
            <a:spLocks noGrp="1"/>
          </p:cNvSpPr>
          <p:nvPr>
            <p:ph type="dt" sz="half" idx="10"/>
          </p:nvPr>
        </p:nvSpPr>
        <p:spPr/>
        <p:txBody>
          <a:bodyPr/>
          <a:lstStyle/>
          <a:p>
            <a:fld id="{AB066814-AB03-734E-A617-2E8EAC996D08}" type="datetime1">
              <a:rPr lang="en-US" smtClean="0"/>
              <a:t>11/18/13</a:t>
            </a:fld>
            <a:endParaRPr lang="en-US" dirty="0"/>
          </a:p>
        </p:txBody>
      </p:sp>
      <p:sp>
        <p:nvSpPr>
          <p:cNvPr id="41" name="Slide Number Placeholder 40"/>
          <p:cNvSpPr>
            <a:spLocks noGrp="1"/>
          </p:cNvSpPr>
          <p:nvPr>
            <p:ph type="sldNum" sz="quarter" idx="12"/>
          </p:nvPr>
        </p:nvSpPr>
        <p:spPr/>
        <p:txBody>
          <a:bodyPr/>
          <a:lstStyle/>
          <a:p>
            <a:fld id="{3CC63E4C-4642-794D-A2FD-70F6B81535F5}" type="slidenum">
              <a:rPr lang="en-US" smtClean="0"/>
              <a:pPr/>
              <a:t>20</a:t>
            </a:fld>
            <a:endParaRPr lang="en-US" dirty="0"/>
          </a:p>
        </p:txBody>
      </p:sp>
      <p:sp>
        <p:nvSpPr>
          <p:cNvPr id="42" name="Footer Placeholder 41"/>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righ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dirty="0" smtClean="0"/>
              <a:t>Costs of Set-Associative Caches</a:t>
            </a:r>
          </a:p>
        </p:txBody>
      </p:sp>
      <p:sp>
        <p:nvSpPr>
          <p:cNvPr id="1695747" name="Rectangle 3"/>
          <p:cNvSpPr>
            <a:spLocks noGrp="1" noChangeArrowheads="1"/>
          </p:cNvSpPr>
          <p:nvPr>
            <p:ph type="body" idx="1"/>
          </p:nvPr>
        </p:nvSpPr>
        <p:spPr>
          <a:xfrm>
            <a:off x="457200" y="1307888"/>
            <a:ext cx="8229600" cy="4840751"/>
          </a:xfrm>
        </p:spPr>
        <p:txBody>
          <a:bodyPr>
            <a:normAutofit/>
          </a:bodyPr>
          <a:lstStyle/>
          <a:p>
            <a:pPr eaLnBrk="1" hangingPunct="1">
              <a:lnSpc>
                <a:spcPct val="85000"/>
              </a:lnSpc>
              <a:spcBef>
                <a:spcPct val="0"/>
              </a:spcBef>
            </a:pPr>
            <a:r>
              <a:rPr lang="en-US" sz="2800" dirty="0" smtClean="0"/>
              <a:t>When miss occurs, which way’s block selected for replacement?</a:t>
            </a:r>
          </a:p>
          <a:p>
            <a:pPr lvl="1" eaLnBrk="1" hangingPunct="1">
              <a:lnSpc>
                <a:spcPct val="85000"/>
              </a:lnSpc>
              <a:spcBef>
                <a:spcPct val="0"/>
              </a:spcBef>
              <a:buClr>
                <a:schemeClr val="tx1"/>
              </a:buClr>
            </a:pPr>
            <a:r>
              <a:rPr lang="en-US" sz="2400" dirty="0" smtClean="0">
                <a:solidFill>
                  <a:srgbClr val="FF0000"/>
                </a:solidFill>
              </a:rPr>
              <a:t>Least Recently Used </a:t>
            </a:r>
            <a:r>
              <a:rPr lang="en-US" sz="2400" dirty="0" smtClean="0"/>
              <a:t>(LRU): one that has been unused the longest</a:t>
            </a:r>
          </a:p>
          <a:p>
            <a:pPr lvl="2" eaLnBrk="1" hangingPunct="1">
              <a:lnSpc>
                <a:spcPct val="85000"/>
              </a:lnSpc>
              <a:spcBef>
                <a:spcPct val="0"/>
              </a:spcBef>
            </a:pPr>
            <a:r>
              <a:rPr lang="en-US" sz="2000" dirty="0" smtClean="0"/>
              <a:t>Must track when each way’s block was used relative to other blocks in the set</a:t>
            </a:r>
          </a:p>
          <a:p>
            <a:pPr lvl="2" eaLnBrk="1" hangingPunct="1">
              <a:lnSpc>
                <a:spcPct val="85000"/>
              </a:lnSpc>
              <a:spcBef>
                <a:spcPct val="0"/>
              </a:spcBef>
            </a:pPr>
            <a:r>
              <a:rPr lang="en-US" sz="2000" dirty="0" smtClean="0"/>
              <a:t>For 2-way SA $, one bit per set → set to 1 when a block is referenced; reset the other way’s bit (i.e., “last used”)</a:t>
            </a:r>
          </a:p>
          <a:p>
            <a:pPr eaLnBrk="1" hangingPunct="1">
              <a:lnSpc>
                <a:spcPct val="85000"/>
              </a:lnSpc>
              <a:spcBef>
                <a:spcPct val="0"/>
              </a:spcBef>
            </a:pPr>
            <a:r>
              <a:rPr lang="en-US" sz="2800" dirty="0" smtClean="0"/>
              <a:t>N-way set-associative cache costs</a:t>
            </a:r>
          </a:p>
          <a:p>
            <a:pPr lvl="1" eaLnBrk="1" hangingPunct="1">
              <a:lnSpc>
                <a:spcPct val="85000"/>
              </a:lnSpc>
              <a:spcBef>
                <a:spcPct val="0"/>
              </a:spcBef>
            </a:pPr>
            <a:r>
              <a:rPr lang="en-US" sz="2400" dirty="0" smtClean="0"/>
              <a:t>N comparators (delay and area)</a:t>
            </a:r>
          </a:p>
          <a:p>
            <a:pPr lvl="1" eaLnBrk="1" hangingPunct="1">
              <a:lnSpc>
                <a:spcPct val="85000"/>
              </a:lnSpc>
              <a:spcBef>
                <a:spcPct val="0"/>
              </a:spcBef>
            </a:pPr>
            <a:r>
              <a:rPr lang="en-US" sz="2400" dirty="0" smtClean="0"/>
              <a:t>MUX delay (set selection) before data is available</a:t>
            </a:r>
          </a:p>
          <a:p>
            <a:pPr lvl="1" eaLnBrk="1" hangingPunct="1">
              <a:lnSpc>
                <a:spcPct val="85000"/>
              </a:lnSpc>
              <a:spcBef>
                <a:spcPct val="0"/>
              </a:spcBef>
            </a:pPr>
            <a:r>
              <a:rPr lang="en-US" sz="2400" dirty="0" smtClean="0"/>
              <a:t>Data available after set selection (and Hit/Miss decision).   DM $: block is available before the Hit/Miss decision</a:t>
            </a:r>
          </a:p>
          <a:p>
            <a:pPr lvl="2" eaLnBrk="1" hangingPunct="1">
              <a:lnSpc>
                <a:spcPct val="85000"/>
              </a:lnSpc>
              <a:spcBef>
                <a:spcPct val="0"/>
              </a:spcBef>
            </a:pPr>
            <a:r>
              <a:rPr lang="en-US" sz="2000" dirty="0" smtClean="0"/>
              <a:t>In Set-Associative, not possible to just assume a hit and continue and recover later if it was a miss</a:t>
            </a:r>
          </a:p>
        </p:txBody>
      </p:sp>
      <p:sp>
        <p:nvSpPr>
          <p:cNvPr id="7" name="Date Placeholder 6"/>
          <p:cNvSpPr>
            <a:spLocks noGrp="1"/>
          </p:cNvSpPr>
          <p:nvPr>
            <p:ph type="dt" sz="half" idx="10"/>
          </p:nvPr>
        </p:nvSpPr>
        <p:spPr/>
        <p:txBody>
          <a:bodyPr/>
          <a:lstStyle/>
          <a:p>
            <a:fld id="{C2749FB1-EE77-764A-977A-E9C07AF13772}" type="datetime1">
              <a:rPr lang="en-US" smtClean="0"/>
              <a:t>11/18/13</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21</a:t>
            </a:fld>
            <a:endParaRPr lang="en-US" dirty="0"/>
          </a:p>
        </p:txBody>
      </p:sp>
      <p:sp>
        <p:nvSpPr>
          <p:cNvPr id="9" name="Footer Placeholder 8"/>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95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95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957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9574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957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957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957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9574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957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74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4"/>
          <p:cNvSpPr>
            <a:spLocks noGrp="1" noChangeArrowheads="1"/>
          </p:cNvSpPr>
          <p:nvPr>
            <p:ph type="title"/>
          </p:nvPr>
        </p:nvSpPr>
        <p:spPr/>
        <p:txBody>
          <a:bodyPr/>
          <a:lstStyle/>
          <a:p>
            <a:r>
              <a:rPr lang="en-US" smtClean="0"/>
              <a:t>Cache Block Replacement Policies</a:t>
            </a:r>
          </a:p>
        </p:txBody>
      </p:sp>
      <p:sp>
        <p:nvSpPr>
          <p:cNvPr id="1093647" name="Rectangle 15"/>
          <p:cNvSpPr>
            <a:spLocks noGrp="1" noChangeArrowheads="1"/>
          </p:cNvSpPr>
          <p:nvPr>
            <p:ph type="body" idx="1"/>
          </p:nvPr>
        </p:nvSpPr>
        <p:spPr>
          <a:xfrm>
            <a:off x="457200" y="1346200"/>
            <a:ext cx="8229600" cy="4525963"/>
          </a:xfrm>
        </p:spPr>
        <p:txBody>
          <a:bodyPr>
            <a:normAutofit fontScale="77500" lnSpcReduction="20000"/>
          </a:bodyPr>
          <a:lstStyle/>
          <a:p>
            <a:pPr>
              <a:defRPr/>
            </a:pPr>
            <a:r>
              <a:rPr lang="en-US" dirty="0" smtClean="0"/>
              <a:t>Random Replacement</a:t>
            </a:r>
          </a:p>
          <a:p>
            <a:pPr lvl="1">
              <a:defRPr/>
            </a:pPr>
            <a:r>
              <a:rPr lang="en-US" dirty="0" smtClean="0"/>
              <a:t>Hardware randomly selects a cache item and throw it out</a:t>
            </a:r>
          </a:p>
          <a:p>
            <a:pPr>
              <a:defRPr/>
            </a:pPr>
            <a:r>
              <a:rPr lang="en-US" dirty="0" smtClean="0"/>
              <a:t>Least Recently Used</a:t>
            </a:r>
          </a:p>
          <a:p>
            <a:pPr lvl="1">
              <a:defRPr/>
            </a:pPr>
            <a:r>
              <a:rPr lang="en-US" dirty="0" smtClean="0"/>
              <a:t>Hardware keeps track of access history</a:t>
            </a:r>
          </a:p>
          <a:p>
            <a:pPr lvl="1">
              <a:defRPr/>
            </a:pPr>
            <a:r>
              <a:rPr lang="en-US" dirty="0" smtClean="0"/>
              <a:t>Replace the entry that has not been used for the longest time</a:t>
            </a:r>
          </a:p>
          <a:p>
            <a:pPr lvl="1">
              <a:defRPr/>
            </a:pPr>
            <a:r>
              <a:rPr lang="en-US" dirty="0" smtClean="0"/>
              <a:t>For 2-way set-associative cache, need one bit for LRU replacement</a:t>
            </a:r>
          </a:p>
          <a:p>
            <a:pPr>
              <a:defRPr/>
            </a:pPr>
            <a:r>
              <a:rPr lang="en-US" dirty="0" smtClean="0"/>
              <a:t>Example of a Simple “Pseudo” LRU Implementation</a:t>
            </a:r>
          </a:p>
          <a:p>
            <a:pPr lvl="1">
              <a:defRPr/>
            </a:pPr>
            <a:r>
              <a:rPr lang="en-US" dirty="0" smtClean="0"/>
              <a:t>Assume 64 Fully Associative entries</a:t>
            </a:r>
          </a:p>
          <a:p>
            <a:pPr lvl="1">
              <a:defRPr/>
            </a:pPr>
            <a:r>
              <a:rPr lang="en-US" dirty="0" smtClean="0"/>
              <a:t>Hardware replacement pointer points to one cache entry</a:t>
            </a:r>
          </a:p>
          <a:p>
            <a:pPr lvl="1">
              <a:defRPr/>
            </a:pPr>
            <a:r>
              <a:rPr lang="en-US" dirty="0" smtClean="0"/>
              <a:t>Whenever access is made to the entry the pointer points to:</a:t>
            </a:r>
          </a:p>
          <a:p>
            <a:pPr lvl="2">
              <a:defRPr/>
            </a:pPr>
            <a:r>
              <a:rPr lang="en-US" dirty="0" smtClean="0"/>
              <a:t>Move the pointer to the next entry</a:t>
            </a:r>
          </a:p>
          <a:p>
            <a:pPr lvl="1">
              <a:defRPr/>
            </a:pPr>
            <a:r>
              <a:rPr lang="en-US" dirty="0" smtClean="0"/>
              <a:t>Otherwise: do not move the pointer</a:t>
            </a:r>
            <a:endParaRPr lang="en-US" dirty="0"/>
          </a:p>
        </p:txBody>
      </p:sp>
      <p:grpSp>
        <p:nvGrpSpPr>
          <p:cNvPr id="2" name="Group 2"/>
          <p:cNvGrpSpPr>
            <a:grpSpLocks/>
          </p:cNvGrpSpPr>
          <p:nvPr/>
        </p:nvGrpSpPr>
        <p:grpSpPr bwMode="auto">
          <a:xfrm>
            <a:off x="5272088" y="5324475"/>
            <a:ext cx="2979737" cy="1479550"/>
            <a:chOff x="3395" y="3116"/>
            <a:chExt cx="1877" cy="932"/>
          </a:xfrm>
        </p:grpSpPr>
        <p:sp>
          <p:nvSpPr>
            <p:cNvPr id="1093635" name="Rectangle 3"/>
            <p:cNvSpPr>
              <a:spLocks noChangeArrowheads="1"/>
            </p:cNvSpPr>
            <p:nvPr/>
          </p:nvSpPr>
          <p:spPr bwMode="auto">
            <a:xfrm>
              <a:off x="4376" y="3128"/>
              <a:ext cx="896" cy="896"/>
            </a:xfrm>
            <a:prstGeom prst="rect">
              <a:avLst/>
            </a:prstGeom>
            <a:noFill/>
            <a:ln w="25400">
              <a:solidFill>
                <a:schemeClr val="tx1"/>
              </a:solidFill>
              <a:miter lim="800000"/>
              <a:headEnd/>
              <a:tailEnd/>
            </a:ln>
            <a:effectLst/>
          </p:spPr>
          <p:txBody>
            <a:bodyPr wrap="none" anchor="ctr">
              <a:prstTxWarp prst="textNoShape">
                <a:avLst/>
              </a:prstTxWarp>
            </a:bodyPr>
            <a:lstStyle/>
            <a:p>
              <a:pPr>
                <a:defRPr/>
              </a:pPr>
              <a:endParaRPr lang="en-US">
                <a:latin typeface="+mn-lt"/>
              </a:endParaRPr>
            </a:p>
          </p:txBody>
        </p:sp>
        <p:sp>
          <p:nvSpPr>
            <p:cNvPr id="1093636" name="Line 4"/>
            <p:cNvSpPr>
              <a:spLocks noChangeShapeType="1"/>
            </p:cNvSpPr>
            <p:nvPr/>
          </p:nvSpPr>
          <p:spPr bwMode="auto">
            <a:xfrm>
              <a:off x="4376" y="3312"/>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latin typeface="+mn-lt"/>
              </a:endParaRPr>
            </a:p>
          </p:txBody>
        </p:sp>
        <p:sp>
          <p:nvSpPr>
            <p:cNvPr id="1093637" name="Line 5"/>
            <p:cNvSpPr>
              <a:spLocks noChangeShapeType="1"/>
            </p:cNvSpPr>
            <p:nvPr/>
          </p:nvSpPr>
          <p:spPr bwMode="auto">
            <a:xfrm>
              <a:off x="4376" y="3504"/>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latin typeface="+mn-lt"/>
              </a:endParaRPr>
            </a:p>
          </p:txBody>
        </p:sp>
        <p:sp>
          <p:nvSpPr>
            <p:cNvPr id="1093638" name="Line 6"/>
            <p:cNvSpPr>
              <a:spLocks noChangeShapeType="1"/>
            </p:cNvSpPr>
            <p:nvPr/>
          </p:nvSpPr>
          <p:spPr bwMode="auto">
            <a:xfrm>
              <a:off x="4376" y="3840"/>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latin typeface="+mn-lt"/>
              </a:endParaRPr>
            </a:p>
          </p:txBody>
        </p:sp>
        <p:sp>
          <p:nvSpPr>
            <p:cNvPr id="1093639" name="Rectangle 7"/>
            <p:cNvSpPr>
              <a:spLocks noChangeArrowheads="1"/>
            </p:cNvSpPr>
            <p:nvPr/>
          </p:nvSpPr>
          <p:spPr bwMode="auto">
            <a:xfrm>
              <a:off x="4739" y="3491"/>
              <a:ext cx="169" cy="289"/>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2400" b="1">
                  <a:latin typeface="+mn-lt"/>
                </a:rPr>
                <a:t>:</a:t>
              </a:r>
            </a:p>
          </p:txBody>
        </p:sp>
        <p:sp>
          <p:nvSpPr>
            <p:cNvPr id="1093640" name="Rectangle 8"/>
            <p:cNvSpPr>
              <a:spLocks noChangeArrowheads="1"/>
            </p:cNvSpPr>
            <p:nvPr/>
          </p:nvSpPr>
          <p:spPr bwMode="auto">
            <a:xfrm>
              <a:off x="4547" y="3116"/>
              <a:ext cx="496"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dirty="0">
                  <a:latin typeface="+mn-lt"/>
                </a:rPr>
                <a:t>Entry 0</a:t>
              </a:r>
            </a:p>
          </p:txBody>
        </p:sp>
        <p:sp>
          <p:nvSpPr>
            <p:cNvPr id="1093641" name="Rectangle 9"/>
            <p:cNvSpPr>
              <a:spLocks noChangeArrowheads="1"/>
            </p:cNvSpPr>
            <p:nvPr/>
          </p:nvSpPr>
          <p:spPr bwMode="auto">
            <a:xfrm>
              <a:off x="4547" y="3308"/>
              <a:ext cx="494"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latin typeface="+mn-lt"/>
                </a:rPr>
                <a:t>Entry 1</a:t>
              </a:r>
            </a:p>
          </p:txBody>
        </p:sp>
        <p:sp>
          <p:nvSpPr>
            <p:cNvPr id="1093642" name="Rectangle 10"/>
            <p:cNvSpPr>
              <a:spLocks noChangeArrowheads="1"/>
            </p:cNvSpPr>
            <p:nvPr/>
          </p:nvSpPr>
          <p:spPr bwMode="auto">
            <a:xfrm>
              <a:off x="4547" y="3836"/>
              <a:ext cx="588"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latin typeface="+mn-lt"/>
                </a:rPr>
                <a:t>Entry  63</a:t>
              </a:r>
            </a:p>
          </p:txBody>
        </p:sp>
        <p:sp>
          <p:nvSpPr>
            <p:cNvPr id="1093643" name="Line 11"/>
            <p:cNvSpPr>
              <a:spLocks noChangeShapeType="1"/>
            </p:cNvSpPr>
            <p:nvPr/>
          </p:nvSpPr>
          <p:spPr bwMode="auto">
            <a:xfrm>
              <a:off x="3464" y="3600"/>
              <a:ext cx="896"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defRPr/>
              </a:pPr>
              <a:endParaRPr lang="en-US">
                <a:latin typeface="+mn-lt"/>
              </a:endParaRPr>
            </a:p>
          </p:txBody>
        </p:sp>
        <p:sp>
          <p:nvSpPr>
            <p:cNvPr id="1093644" name="Rectangle 12"/>
            <p:cNvSpPr>
              <a:spLocks noChangeArrowheads="1"/>
            </p:cNvSpPr>
            <p:nvPr/>
          </p:nvSpPr>
          <p:spPr bwMode="auto">
            <a:xfrm>
              <a:off x="3395" y="3404"/>
              <a:ext cx="826"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latin typeface="+mn-lt"/>
                </a:rPr>
                <a:t>Replacement</a:t>
              </a:r>
            </a:p>
          </p:txBody>
        </p:sp>
        <p:sp>
          <p:nvSpPr>
            <p:cNvPr id="1093645" name="Rectangle 13"/>
            <p:cNvSpPr>
              <a:spLocks noChangeArrowheads="1"/>
            </p:cNvSpPr>
            <p:nvPr/>
          </p:nvSpPr>
          <p:spPr bwMode="auto">
            <a:xfrm>
              <a:off x="3539" y="3596"/>
              <a:ext cx="520"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latin typeface="+mn-lt"/>
                </a:rPr>
                <a:t>Pointer</a:t>
              </a:r>
            </a:p>
          </p:txBody>
        </p:sp>
      </p:grpSp>
      <p:sp>
        <p:nvSpPr>
          <p:cNvPr id="19" name="Date Placeholder 18"/>
          <p:cNvSpPr>
            <a:spLocks noGrp="1"/>
          </p:cNvSpPr>
          <p:nvPr>
            <p:ph type="dt" sz="half" idx="10"/>
          </p:nvPr>
        </p:nvSpPr>
        <p:spPr/>
        <p:txBody>
          <a:bodyPr/>
          <a:lstStyle/>
          <a:p>
            <a:fld id="{BCF4C477-6FC4-D643-885F-AB2A0D89530C}" type="datetime1">
              <a:rPr lang="en-US" smtClean="0"/>
              <a:t>11/18/13</a:t>
            </a:fld>
            <a:endParaRPr lang="en-US" dirty="0"/>
          </a:p>
        </p:txBody>
      </p:sp>
      <p:sp>
        <p:nvSpPr>
          <p:cNvPr id="20" name="Slide Number Placeholder 19"/>
          <p:cNvSpPr>
            <a:spLocks noGrp="1"/>
          </p:cNvSpPr>
          <p:nvPr>
            <p:ph type="sldNum" sz="quarter" idx="12"/>
          </p:nvPr>
        </p:nvSpPr>
        <p:spPr/>
        <p:txBody>
          <a:bodyPr/>
          <a:lstStyle/>
          <a:p>
            <a:fld id="{3CC63E4C-4642-794D-A2FD-70F6B81535F5}" type="slidenum">
              <a:rPr lang="en-US" smtClean="0"/>
              <a:pPr/>
              <a:t>22</a:t>
            </a:fld>
            <a:endParaRPr lang="en-US" dirty="0"/>
          </a:p>
        </p:txBody>
      </p:sp>
      <p:sp>
        <p:nvSpPr>
          <p:cNvPr id="21" name="Footer Placeholder 20"/>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93647">
                                            <p:txEl>
                                              <p:pRg st="6" end="6"/>
                                            </p:txEl>
                                          </p:spTgt>
                                        </p:tgtEl>
                                        <p:attrNameLst>
                                          <p:attrName>style.visibility</p:attrName>
                                        </p:attrNameLst>
                                      </p:cBhvr>
                                      <p:to>
                                        <p:strVal val="visible"/>
                                      </p:to>
                                    </p:set>
                                    <p:animEffect transition="in" filter="dissolve">
                                      <p:cBhvr>
                                        <p:cTn id="7" dur="500"/>
                                        <p:tgtEl>
                                          <p:spTgt spid="1093647">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93647">
                                            <p:txEl>
                                              <p:pRg st="7" end="7"/>
                                            </p:txEl>
                                          </p:spTgt>
                                        </p:tgtEl>
                                        <p:attrNameLst>
                                          <p:attrName>style.visibility</p:attrName>
                                        </p:attrNameLst>
                                      </p:cBhvr>
                                      <p:to>
                                        <p:strVal val="visible"/>
                                      </p:to>
                                    </p:set>
                                    <p:animEffect transition="in" filter="dissolve">
                                      <p:cBhvr>
                                        <p:cTn id="10" dur="500"/>
                                        <p:tgtEl>
                                          <p:spTgt spid="1093647">
                                            <p:txEl>
                                              <p:pRg st="7" end="7"/>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93647">
                                            <p:txEl>
                                              <p:pRg st="8" end="8"/>
                                            </p:txEl>
                                          </p:spTgt>
                                        </p:tgtEl>
                                        <p:attrNameLst>
                                          <p:attrName>style.visibility</p:attrName>
                                        </p:attrNameLst>
                                      </p:cBhvr>
                                      <p:to>
                                        <p:strVal val="visible"/>
                                      </p:to>
                                    </p:set>
                                    <p:animEffect transition="in" filter="dissolve">
                                      <p:cBhvr>
                                        <p:cTn id="13" dur="500"/>
                                        <p:tgtEl>
                                          <p:spTgt spid="1093647">
                                            <p:txEl>
                                              <p:pRg st="8" end="8"/>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093647">
                                            <p:txEl>
                                              <p:pRg st="9" end="9"/>
                                            </p:txEl>
                                          </p:spTgt>
                                        </p:tgtEl>
                                        <p:attrNameLst>
                                          <p:attrName>style.visibility</p:attrName>
                                        </p:attrNameLst>
                                      </p:cBhvr>
                                      <p:to>
                                        <p:strVal val="visible"/>
                                      </p:to>
                                    </p:set>
                                    <p:animEffect transition="in" filter="dissolve">
                                      <p:cBhvr>
                                        <p:cTn id="16" dur="500"/>
                                        <p:tgtEl>
                                          <p:spTgt spid="1093647">
                                            <p:txEl>
                                              <p:pRg st="9" end="9"/>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093647">
                                            <p:txEl>
                                              <p:pRg st="10" end="10"/>
                                            </p:txEl>
                                          </p:spTgt>
                                        </p:tgtEl>
                                        <p:attrNameLst>
                                          <p:attrName>style.visibility</p:attrName>
                                        </p:attrNameLst>
                                      </p:cBhvr>
                                      <p:to>
                                        <p:strVal val="visible"/>
                                      </p:to>
                                    </p:set>
                                    <p:animEffect transition="in" filter="dissolve">
                                      <p:cBhvr>
                                        <p:cTn id="19" dur="500"/>
                                        <p:tgtEl>
                                          <p:spTgt spid="1093647">
                                            <p:txEl>
                                              <p:pRg st="10" end="1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093647">
                                            <p:txEl>
                                              <p:pRg st="11" end="11"/>
                                            </p:txEl>
                                          </p:spTgt>
                                        </p:tgtEl>
                                        <p:attrNameLst>
                                          <p:attrName>style.visibility</p:attrName>
                                        </p:attrNameLst>
                                      </p:cBhvr>
                                      <p:to>
                                        <p:strVal val="visible"/>
                                      </p:to>
                                    </p:set>
                                    <p:animEffect transition="in" filter="dissolve">
                                      <p:cBhvr>
                                        <p:cTn id="22" dur="500"/>
                                        <p:tgtEl>
                                          <p:spTgt spid="1093647">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f05-30-P374493"/>
          <p:cNvPicPr>
            <a:picLocks noChangeAspect="1" noChangeArrowheads="1"/>
          </p:cNvPicPr>
          <p:nvPr/>
        </p:nvPicPr>
        <p:blipFill>
          <a:blip r:embed="rId3"/>
          <a:srcRect/>
          <a:stretch>
            <a:fillRect/>
          </a:stretch>
        </p:blipFill>
        <p:spPr bwMode="auto">
          <a:xfrm>
            <a:off x="1196975" y="1490663"/>
            <a:ext cx="6488113" cy="4487862"/>
          </a:xfrm>
          <a:prstGeom prst="rect">
            <a:avLst/>
          </a:prstGeom>
          <a:noFill/>
          <a:ln w="9525">
            <a:noFill/>
            <a:miter lim="800000"/>
            <a:headEnd/>
            <a:tailEnd/>
          </a:ln>
        </p:spPr>
      </p:pic>
      <p:sp>
        <p:nvSpPr>
          <p:cNvPr id="1702914" name="Rectangle 2"/>
          <p:cNvSpPr>
            <a:spLocks noGrp="1" noChangeArrowheads="1"/>
          </p:cNvSpPr>
          <p:nvPr>
            <p:ph type="title"/>
          </p:nvPr>
        </p:nvSpPr>
        <p:spPr>
          <a:xfrm>
            <a:off x="457200" y="-96838"/>
            <a:ext cx="8229600" cy="1143001"/>
          </a:xfrm>
        </p:spPr>
        <p:txBody>
          <a:bodyPr rtlCol="0">
            <a:normAutofit/>
          </a:bodyPr>
          <a:lstStyle/>
          <a:p>
            <a:pPr eaLnBrk="1" fontAlgn="auto" hangingPunct="1">
              <a:spcAft>
                <a:spcPts val="0"/>
              </a:spcAft>
              <a:defRPr/>
            </a:pPr>
            <a:r>
              <a:rPr lang="en-US" dirty="0">
                <a:ea typeface="+mj-ea"/>
                <a:cs typeface="+mj-cs"/>
              </a:rPr>
              <a:t>Benefits of </a:t>
            </a:r>
            <a:r>
              <a:rPr lang="en-US" dirty="0" smtClean="0">
                <a:ea typeface="+mj-ea"/>
                <a:cs typeface="+mj-cs"/>
              </a:rPr>
              <a:t>Set-Associative </a:t>
            </a:r>
            <a:r>
              <a:rPr lang="en-US" dirty="0">
                <a:ea typeface="+mj-ea"/>
                <a:cs typeface="+mj-cs"/>
              </a:rPr>
              <a:t>Caches</a:t>
            </a:r>
          </a:p>
        </p:txBody>
      </p:sp>
      <p:sp>
        <p:nvSpPr>
          <p:cNvPr id="1702915" name="Rectangle 3"/>
          <p:cNvSpPr>
            <a:spLocks noGrp="1" noChangeArrowheads="1"/>
          </p:cNvSpPr>
          <p:nvPr>
            <p:ph idx="1"/>
          </p:nvPr>
        </p:nvSpPr>
        <p:spPr>
          <a:xfrm>
            <a:off x="457200" y="747713"/>
            <a:ext cx="8229600" cy="4525962"/>
          </a:xfrm>
        </p:spPr>
        <p:txBody>
          <a:bodyPr>
            <a:normAutofit/>
          </a:bodyPr>
          <a:lstStyle/>
          <a:p>
            <a:pPr eaLnBrk="1" hangingPunct="1"/>
            <a:r>
              <a:rPr lang="en-US" sz="2400" smtClean="0"/>
              <a:t>Choice of DM $ or SA $ depends on the cost of a miss versus the cost of implementation</a:t>
            </a:r>
          </a:p>
        </p:txBody>
      </p:sp>
      <p:sp>
        <p:nvSpPr>
          <p:cNvPr id="1702944" name="Rectangle 32"/>
          <p:cNvSpPr>
            <a:spLocks noChangeArrowheads="1"/>
          </p:cNvSpPr>
          <p:nvPr/>
        </p:nvSpPr>
        <p:spPr bwMode="auto">
          <a:xfrm>
            <a:off x="533400" y="5668963"/>
            <a:ext cx="8001000" cy="790575"/>
          </a:xfrm>
          <a:prstGeom prst="rect">
            <a:avLst/>
          </a:prstGeom>
          <a:solidFill>
            <a:schemeClr val="bg1"/>
          </a:solidFill>
          <a:ln w="12700">
            <a:noFill/>
            <a:miter lim="800000"/>
            <a:headEnd/>
            <a:tailEnd/>
          </a:ln>
        </p:spPr>
        <p:txBody>
          <a:bodyPr lIns="63500" tIns="25400" rIns="63500" bIns="25400">
            <a:prstTxWarp prst="textNoShape">
              <a:avLst/>
            </a:prstTxWarp>
            <a:spAutoFit/>
          </a:bodyPr>
          <a:lstStyle/>
          <a:p>
            <a:pPr marL="287338" indent="-287338">
              <a:spcBef>
                <a:spcPct val="30000"/>
              </a:spcBef>
              <a:buSzPct val="100000"/>
              <a:buFont typeface="Arial" charset="0"/>
              <a:buChar char="•"/>
            </a:pPr>
            <a:r>
              <a:rPr lang="en-US" sz="2400">
                <a:latin typeface="Calibri" charset="0"/>
              </a:rPr>
              <a:t>Largest gains are in going from direct mapped to 2-way </a:t>
            </a:r>
            <a:br>
              <a:rPr lang="en-US" sz="2400">
                <a:latin typeface="Calibri" charset="0"/>
              </a:rPr>
            </a:br>
            <a:r>
              <a:rPr lang="en-US" sz="2400">
                <a:latin typeface="Calibri" charset="0"/>
              </a:rPr>
              <a:t>(20%+ reduction in miss rate)</a:t>
            </a:r>
          </a:p>
        </p:txBody>
      </p:sp>
      <p:sp>
        <p:nvSpPr>
          <p:cNvPr id="12" name="Date Placeholder 11"/>
          <p:cNvSpPr>
            <a:spLocks noGrp="1"/>
          </p:cNvSpPr>
          <p:nvPr>
            <p:ph type="dt" sz="half" idx="10"/>
          </p:nvPr>
        </p:nvSpPr>
        <p:spPr/>
        <p:txBody>
          <a:bodyPr/>
          <a:lstStyle/>
          <a:p>
            <a:fld id="{B9A06DEA-7DF9-AC4E-B80A-6DE6F64CE4D9}" type="datetime1">
              <a:rPr lang="en-US" smtClean="0"/>
              <a:t>11/18/13</a:t>
            </a:fld>
            <a:endParaRPr lang="en-US" dirty="0"/>
          </a:p>
        </p:txBody>
      </p:sp>
      <p:sp>
        <p:nvSpPr>
          <p:cNvPr id="13" name="Slide Number Placeholder 12"/>
          <p:cNvSpPr>
            <a:spLocks noGrp="1"/>
          </p:cNvSpPr>
          <p:nvPr>
            <p:ph type="sldNum" sz="quarter" idx="12"/>
          </p:nvPr>
        </p:nvSpPr>
        <p:spPr/>
        <p:txBody>
          <a:bodyPr/>
          <a:lstStyle/>
          <a:p>
            <a:fld id="{3CC63E4C-4642-794D-A2FD-70F6B81535F5}" type="slidenum">
              <a:rPr lang="en-US" smtClean="0"/>
              <a:pPr/>
              <a:t>23</a:t>
            </a:fld>
            <a:endParaRPr lang="en-US" dirty="0"/>
          </a:p>
        </p:txBody>
      </p:sp>
      <p:sp>
        <p:nvSpPr>
          <p:cNvPr id="14" name="Footer Placeholder 13"/>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2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29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Calculate 3C’s using Cache Simulator</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i="1" dirty="0" smtClean="0">
                <a:solidFill>
                  <a:srgbClr val="0000FF"/>
                </a:solidFill>
              </a:rPr>
              <a:t>Compulsory</a:t>
            </a:r>
            <a:r>
              <a:rPr lang="en-US" dirty="0" smtClean="0"/>
              <a:t>: set cache size to infinity and fully associative, and count number of misses</a:t>
            </a:r>
          </a:p>
          <a:p>
            <a:pPr marL="514350" indent="-514350">
              <a:buFont typeface="+mj-lt"/>
              <a:buAutoNum type="arabicPeriod"/>
            </a:pPr>
            <a:r>
              <a:rPr lang="en-US" sz="3243" i="1" dirty="0" smtClean="0">
                <a:solidFill>
                  <a:srgbClr val="0000FF"/>
                </a:solidFill>
              </a:rPr>
              <a:t>Capacity</a:t>
            </a:r>
            <a:r>
              <a:rPr lang="en-US" dirty="0" smtClean="0"/>
              <a:t>: Change cache size from infinity, usually in powers of 2, and count misses for each reduction in size</a:t>
            </a:r>
          </a:p>
          <a:p>
            <a:pPr marL="971550" lvl="1" indent="-514350"/>
            <a:r>
              <a:rPr lang="en-US" dirty="0" smtClean="0"/>
              <a:t>16 MB, 8 MB, 4 MB, … 128 KB, 64 KB, 16 KB</a:t>
            </a:r>
          </a:p>
          <a:p>
            <a:pPr marL="514350" indent="-514350">
              <a:buFont typeface="+mj-lt"/>
              <a:buAutoNum type="arabicPeriod"/>
            </a:pPr>
            <a:r>
              <a:rPr lang="en-US" sz="3243" i="1" dirty="0" smtClean="0">
                <a:solidFill>
                  <a:srgbClr val="0000FF"/>
                </a:solidFill>
              </a:rPr>
              <a:t>Conflict</a:t>
            </a:r>
            <a:r>
              <a:rPr lang="en-US" dirty="0" smtClean="0"/>
              <a:t>: Change from fully associative to </a:t>
            </a:r>
            <a:r>
              <a:rPr lang="en-US" dirty="0" err="1" smtClean="0"/>
              <a:t>n</a:t>
            </a:r>
            <a:r>
              <a:rPr lang="en-US" dirty="0" smtClean="0"/>
              <a:t>-way set associative while counting misses</a:t>
            </a:r>
          </a:p>
          <a:p>
            <a:pPr marL="971550" lvl="1" indent="-514350"/>
            <a:r>
              <a:rPr lang="en-US" dirty="0" smtClean="0"/>
              <a:t>Fully associative, 16-way, 8-way, 4-way, 2-way, 1-way</a:t>
            </a:r>
            <a:endParaRPr lang="en-US" dirty="0"/>
          </a:p>
        </p:txBody>
      </p:sp>
      <p:sp>
        <p:nvSpPr>
          <p:cNvPr id="7" name="Date Placeholder 6"/>
          <p:cNvSpPr>
            <a:spLocks noGrp="1"/>
          </p:cNvSpPr>
          <p:nvPr>
            <p:ph type="dt" sz="half" idx="10"/>
          </p:nvPr>
        </p:nvSpPr>
        <p:spPr/>
        <p:txBody>
          <a:bodyPr/>
          <a:lstStyle/>
          <a:p>
            <a:fld id="{7F640C84-7370-9145-876F-EC9BB57D214D}" type="datetime1">
              <a:rPr lang="en-US" smtClean="0"/>
              <a:t>11/18/13</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24</a:t>
            </a:fld>
            <a:endParaRPr lang="en-US" dirty="0"/>
          </a:p>
        </p:txBody>
      </p:sp>
      <p:sp>
        <p:nvSpPr>
          <p:cNvPr id="9" name="Footer Placeholder 8"/>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f05-31-P374493"/>
          <p:cNvPicPr>
            <a:picLocks noChangeAspect="1" noChangeArrowheads="1"/>
          </p:cNvPicPr>
          <p:nvPr/>
        </p:nvPicPr>
        <p:blipFill>
          <a:blip r:embed="rId3"/>
          <a:srcRect/>
          <a:stretch>
            <a:fillRect/>
          </a:stretch>
        </p:blipFill>
        <p:spPr bwMode="auto">
          <a:xfrm>
            <a:off x="1276350" y="838200"/>
            <a:ext cx="6034088" cy="4078288"/>
          </a:xfrm>
          <a:prstGeom prst="rect">
            <a:avLst/>
          </a:prstGeom>
          <a:noFill/>
          <a:ln w="9525">
            <a:noFill/>
            <a:miter lim="800000"/>
            <a:headEnd/>
            <a:tailEnd/>
          </a:ln>
        </p:spPr>
      </p:pic>
      <p:sp>
        <p:nvSpPr>
          <p:cNvPr id="65539" name="Title 5"/>
          <p:cNvSpPr>
            <a:spLocks noGrp="1"/>
          </p:cNvSpPr>
          <p:nvPr>
            <p:ph type="title"/>
          </p:nvPr>
        </p:nvSpPr>
        <p:spPr/>
        <p:txBody>
          <a:bodyPr/>
          <a:lstStyle/>
          <a:p>
            <a:r>
              <a:rPr lang="en-US" smtClean="0"/>
              <a:t>3Cs Revisted</a:t>
            </a:r>
          </a:p>
        </p:txBody>
      </p:sp>
      <p:sp>
        <p:nvSpPr>
          <p:cNvPr id="12" name="Content Placeholder 11"/>
          <p:cNvSpPr>
            <a:spLocks noGrp="1"/>
          </p:cNvSpPr>
          <p:nvPr>
            <p:ph idx="1"/>
          </p:nvPr>
        </p:nvSpPr>
        <p:spPr>
          <a:xfrm>
            <a:off x="457200" y="4927600"/>
            <a:ext cx="8229600" cy="1668463"/>
          </a:xfrm>
        </p:spPr>
        <p:txBody>
          <a:bodyPr>
            <a:normAutofit fontScale="70000" lnSpcReduction="20000"/>
          </a:bodyPr>
          <a:lstStyle/>
          <a:p>
            <a:pPr>
              <a:defRPr/>
            </a:pPr>
            <a:r>
              <a:rPr lang="en-US" dirty="0" smtClean="0"/>
              <a:t>Three sources of misses (SPEC2000 integer and floating-point benchmarks)</a:t>
            </a:r>
          </a:p>
          <a:p>
            <a:pPr lvl="1">
              <a:defRPr/>
            </a:pPr>
            <a:r>
              <a:rPr lang="en-US" dirty="0" smtClean="0"/>
              <a:t>Compulsory misses 0.006%; not visible</a:t>
            </a:r>
          </a:p>
          <a:p>
            <a:pPr lvl="1">
              <a:defRPr/>
            </a:pPr>
            <a:r>
              <a:rPr lang="en-US" dirty="0" smtClean="0"/>
              <a:t>Capacity misses, function of cache size</a:t>
            </a:r>
          </a:p>
          <a:p>
            <a:pPr lvl="1">
              <a:defRPr/>
            </a:pPr>
            <a:r>
              <a:rPr lang="en-US" dirty="0" smtClean="0"/>
              <a:t>Conflict portion depends on </a:t>
            </a:r>
            <a:r>
              <a:rPr lang="en-US" dirty="0" err="1" smtClean="0"/>
              <a:t>associativity</a:t>
            </a:r>
            <a:r>
              <a:rPr lang="en-US" dirty="0" smtClean="0"/>
              <a:t> and cache size</a:t>
            </a:r>
          </a:p>
        </p:txBody>
      </p:sp>
      <p:sp>
        <p:nvSpPr>
          <p:cNvPr id="8" name="Date Placeholder 7"/>
          <p:cNvSpPr>
            <a:spLocks noGrp="1"/>
          </p:cNvSpPr>
          <p:nvPr>
            <p:ph type="dt" sz="half" idx="10"/>
          </p:nvPr>
        </p:nvSpPr>
        <p:spPr/>
        <p:txBody>
          <a:bodyPr/>
          <a:lstStyle/>
          <a:p>
            <a:fld id="{5A1301D9-343F-8F46-8EB1-DA0C5FC994C6}" type="datetime1">
              <a:rPr lang="en-US" smtClean="0"/>
              <a:t>11/18/13</a:t>
            </a:fld>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25</a:t>
            </a:fld>
            <a:endParaRPr lang="en-US" dirty="0"/>
          </a:p>
        </p:txBody>
      </p:sp>
      <p:sp>
        <p:nvSpPr>
          <p:cNvPr id="10" name="Footer Placeholder 9"/>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Improving Cache Performance</a:t>
            </a:r>
          </a:p>
        </p:txBody>
      </p:sp>
      <p:sp>
        <p:nvSpPr>
          <p:cNvPr id="1650691" name="Rectangle 3"/>
          <p:cNvSpPr>
            <a:spLocks noGrp="1" noChangeArrowheads="1"/>
          </p:cNvSpPr>
          <p:nvPr>
            <p:ph type="body" idx="1"/>
          </p:nvPr>
        </p:nvSpPr>
        <p:spPr/>
        <p:txBody>
          <a:bodyPr>
            <a:normAutofit fontScale="92500" lnSpcReduction="20000"/>
          </a:bodyPr>
          <a:lstStyle/>
          <a:p>
            <a:pPr>
              <a:buFont typeface="Arial"/>
              <a:buChar char="•"/>
              <a:defRPr/>
            </a:pPr>
            <a:r>
              <a:rPr lang="en-US" dirty="0" smtClean="0"/>
              <a:t>Reduce the time to hit in the cache</a:t>
            </a:r>
          </a:p>
          <a:p>
            <a:pPr lvl="1">
              <a:defRPr/>
            </a:pPr>
            <a:r>
              <a:rPr lang="en-US" dirty="0" smtClean="0"/>
              <a:t>E.g., Smaller cache, direct-mapped cache, special tricks for handling writes</a:t>
            </a:r>
          </a:p>
          <a:p>
            <a:pPr>
              <a:buFont typeface="Arial"/>
              <a:buChar char="•"/>
              <a:defRPr/>
            </a:pPr>
            <a:r>
              <a:rPr lang="en-US" i="1" dirty="0" smtClean="0"/>
              <a:t>Reduce the miss rate</a:t>
            </a:r>
          </a:p>
          <a:p>
            <a:pPr lvl="1">
              <a:defRPr/>
            </a:pPr>
            <a:r>
              <a:rPr lang="en-US" i="1" dirty="0" smtClean="0"/>
              <a:t>E.g., Bigger cache, larger blocks</a:t>
            </a:r>
          </a:p>
          <a:p>
            <a:pPr lvl="1">
              <a:defRPr/>
            </a:pPr>
            <a:r>
              <a:rPr lang="en-US" i="1" dirty="0" smtClean="0"/>
              <a:t>More flexible placement (increase </a:t>
            </a:r>
            <a:r>
              <a:rPr lang="en-US" i="1" dirty="0" err="1" smtClean="0"/>
              <a:t>associativity</a:t>
            </a:r>
            <a:r>
              <a:rPr lang="en-US" i="1" dirty="0" smtClean="0"/>
              <a:t>)</a:t>
            </a:r>
          </a:p>
          <a:p>
            <a:pPr>
              <a:buFont typeface="Arial"/>
              <a:buChar char="•"/>
              <a:defRPr/>
            </a:pPr>
            <a:r>
              <a:rPr lang="en-US" i="1" dirty="0" smtClean="0"/>
              <a:t>Reduce the miss penalty</a:t>
            </a:r>
          </a:p>
          <a:p>
            <a:pPr lvl="1">
              <a:defRPr/>
            </a:pPr>
            <a:r>
              <a:rPr lang="en-US" i="1" dirty="0" smtClean="0"/>
              <a:t>E.g., Smaller blocks or critical word first in large blocks, special tricks for handling for writes, faster/higher bandwidth memories</a:t>
            </a:r>
          </a:p>
          <a:p>
            <a:pPr lvl="1">
              <a:defRPr/>
            </a:pPr>
            <a:r>
              <a:rPr lang="en-US" i="1" dirty="0" smtClean="0"/>
              <a:t>Use multiple cache levels</a:t>
            </a:r>
          </a:p>
          <a:p>
            <a:pPr>
              <a:defRPr/>
            </a:pPr>
            <a:endParaRPr lang="en-US" dirty="0" smtClean="0"/>
          </a:p>
          <a:p>
            <a:pPr>
              <a:defRPr/>
            </a:pPr>
            <a:endParaRPr lang="en-US" dirty="0" smtClean="0"/>
          </a:p>
        </p:txBody>
      </p:sp>
      <p:sp>
        <p:nvSpPr>
          <p:cNvPr id="7" name="Date Placeholder 6"/>
          <p:cNvSpPr>
            <a:spLocks noGrp="1"/>
          </p:cNvSpPr>
          <p:nvPr>
            <p:ph type="dt" sz="half" idx="10"/>
          </p:nvPr>
        </p:nvSpPr>
        <p:spPr/>
        <p:txBody>
          <a:bodyPr/>
          <a:lstStyle/>
          <a:p>
            <a:fld id="{AC34542C-07DE-FA4C-A376-C444EFBB3A81}" type="datetime1">
              <a:rPr lang="en-US" smtClean="0"/>
              <a:t>11/18/13</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26</a:t>
            </a:fld>
            <a:endParaRPr lang="en-US" dirty="0"/>
          </a:p>
        </p:txBody>
      </p:sp>
      <p:sp>
        <p:nvSpPr>
          <p:cNvPr id="9" name="Footer Placeholder 8"/>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506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06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506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506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506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506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506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506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069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t>Reduce AMAT</a:t>
            </a:r>
          </a:p>
        </p:txBody>
      </p:sp>
      <p:sp>
        <p:nvSpPr>
          <p:cNvPr id="1700867" name="Rectangle 3"/>
          <p:cNvSpPr>
            <a:spLocks noGrp="1" noChangeArrowheads="1"/>
          </p:cNvSpPr>
          <p:nvPr>
            <p:ph type="body" idx="1"/>
          </p:nvPr>
        </p:nvSpPr>
        <p:spPr>
          <a:xfrm>
            <a:off x="457200" y="1600200"/>
            <a:ext cx="8229600" cy="5021263"/>
          </a:xfrm>
        </p:spPr>
        <p:txBody>
          <a:bodyPr/>
          <a:lstStyle/>
          <a:p>
            <a:pPr eaLnBrk="1" hangingPunct="1"/>
            <a:r>
              <a:rPr lang="en-US" dirty="0" smtClean="0"/>
              <a:t>Use multiple levels of cache</a:t>
            </a:r>
          </a:p>
          <a:p>
            <a:pPr eaLnBrk="1" hangingPunct="1"/>
            <a:r>
              <a:rPr lang="en-US" dirty="0" smtClean="0"/>
              <a:t>As technology advances, more room on IC die for larger L1$ or for additional levels of cache (e.g., L2$ and L3$)</a:t>
            </a:r>
          </a:p>
          <a:p>
            <a:pPr eaLnBrk="1" hangingPunct="1"/>
            <a:r>
              <a:rPr lang="en-US" dirty="0" smtClean="0"/>
              <a:t>Normally the higher cache levels are </a:t>
            </a:r>
            <a:r>
              <a:rPr lang="en-US" dirty="0" smtClean="0">
                <a:solidFill>
                  <a:srgbClr val="FF0000"/>
                </a:solidFill>
              </a:rPr>
              <a:t>unified</a:t>
            </a:r>
            <a:r>
              <a:rPr lang="en-US" dirty="0" smtClean="0"/>
              <a:t>, holding both instructions and data</a:t>
            </a:r>
          </a:p>
        </p:txBody>
      </p:sp>
      <p:sp>
        <p:nvSpPr>
          <p:cNvPr id="7" name="Date Placeholder 6"/>
          <p:cNvSpPr>
            <a:spLocks noGrp="1"/>
          </p:cNvSpPr>
          <p:nvPr>
            <p:ph type="dt" sz="half" idx="10"/>
          </p:nvPr>
        </p:nvSpPr>
        <p:spPr/>
        <p:txBody>
          <a:bodyPr/>
          <a:lstStyle/>
          <a:p>
            <a:fld id="{49D47D49-4AEE-9F4D-A960-41FB94273733}" type="datetime1">
              <a:rPr lang="en-US" smtClean="0"/>
              <a:t>11/18/13</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27</a:t>
            </a:fld>
            <a:endParaRPr lang="en-US" dirty="0"/>
          </a:p>
        </p:txBody>
      </p:sp>
      <p:sp>
        <p:nvSpPr>
          <p:cNvPr id="9" name="Footer Placeholder 8"/>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00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00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00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86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Design Considerations</a:t>
            </a:r>
          </a:p>
        </p:txBody>
      </p:sp>
      <p:sp>
        <p:nvSpPr>
          <p:cNvPr id="1705987" name="Rectangle 3"/>
          <p:cNvSpPr>
            <a:spLocks noGrp="1" noChangeArrowheads="1"/>
          </p:cNvSpPr>
          <p:nvPr>
            <p:ph type="body" idx="1"/>
          </p:nvPr>
        </p:nvSpPr>
        <p:spPr>
          <a:xfrm>
            <a:off x="386648" y="1398605"/>
            <a:ext cx="8450263" cy="5003800"/>
          </a:xfrm>
        </p:spPr>
        <p:txBody>
          <a:bodyPr>
            <a:normAutofit fontScale="85000" lnSpcReduction="20000"/>
          </a:bodyPr>
          <a:lstStyle/>
          <a:p>
            <a:pPr eaLnBrk="1" hangingPunct="1">
              <a:defRPr/>
            </a:pPr>
            <a:r>
              <a:rPr lang="en-US" dirty="0" smtClean="0"/>
              <a:t>Different design considerations for L1$ and L2$</a:t>
            </a:r>
          </a:p>
          <a:p>
            <a:pPr lvl="1" eaLnBrk="1" hangingPunct="1">
              <a:defRPr/>
            </a:pPr>
            <a:r>
              <a:rPr lang="en-US" dirty="0" smtClean="0"/>
              <a:t>L1$ focuses on </a:t>
            </a:r>
            <a:r>
              <a:rPr lang="en-US" dirty="0" smtClean="0">
                <a:solidFill>
                  <a:srgbClr val="FF0000"/>
                </a:solidFill>
              </a:rPr>
              <a:t>fast access</a:t>
            </a:r>
            <a:r>
              <a:rPr lang="en-US" dirty="0" smtClean="0"/>
              <a:t>: minimize hit time to achieve shorter clock cycle, e.g., smaller $</a:t>
            </a:r>
          </a:p>
          <a:p>
            <a:pPr lvl="1" eaLnBrk="1" hangingPunct="1">
              <a:defRPr/>
            </a:pPr>
            <a:r>
              <a:rPr lang="en-US" dirty="0" smtClean="0"/>
              <a:t>L2$, L3$ focus on </a:t>
            </a:r>
            <a:r>
              <a:rPr lang="en-US" dirty="0" smtClean="0">
                <a:solidFill>
                  <a:srgbClr val="FF0000"/>
                </a:solidFill>
              </a:rPr>
              <a:t>low miss rate</a:t>
            </a:r>
            <a:r>
              <a:rPr lang="en-US" dirty="0" smtClean="0"/>
              <a:t>: reduce penalty of long main memory access times: e.g., Larger $ with larger block sizes/higher levels of </a:t>
            </a:r>
            <a:r>
              <a:rPr lang="en-US" dirty="0" err="1" smtClean="0"/>
              <a:t>associativity</a:t>
            </a:r>
            <a:endParaRPr lang="en-US" dirty="0" smtClean="0"/>
          </a:p>
          <a:p>
            <a:pPr eaLnBrk="1" hangingPunct="1">
              <a:defRPr/>
            </a:pPr>
            <a:r>
              <a:rPr lang="en-US" dirty="0" smtClean="0"/>
              <a:t>Miss penalty of L1$ is significantly reduced by presence of L2$, so can be smaller/faster even with higher miss rate</a:t>
            </a:r>
          </a:p>
          <a:p>
            <a:pPr eaLnBrk="1" hangingPunct="1">
              <a:defRPr/>
            </a:pPr>
            <a:r>
              <a:rPr lang="en-US" dirty="0" smtClean="0"/>
              <a:t>For the L2$, fast hit time is less important than low miss rate</a:t>
            </a:r>
          </a:p>
          <a:p>
            <a:pPr lvl="1" eaLnBrk="1" hangingPunct="1">
              <a:defRPr/>
            </a:pPr>
            <a:r>
              <a:rPr lang="en-US" dirty="0" smtClean="0"/>
              <a:t>L2$ hit time determines L1$’s miss penalty</a:t>
            </a:r>
          </a:p>
          <a:p>
            <a:pPr lvl="1" eaLnBrk="1" hangingPunct="1">
              <a:defRPr/>
            </a:pPr>
            <a:r>
              <a:rPr lang="en-US" dirty="0" smtClean="0"/>
              <a:t>L2$ local miss rate &gt;&gt; than the global miss rate</a:t>
            </a:r>
            <a:endParaRPr lang="en-US" dirty="0"/>
          </a:p>
        </p:txBody>
      </p:sp>
      <p:sp>
        <p:nvSpPr>
          <p:cNvPr id="7" name="Date Placeholder 6"/>
          <p:cNvSpPr>
            <a:spLocks noGrp="1"/>
          </p:cNvSpPr>
          <p:nvPr>
            <p:ph type="dt" sz="half" idx="10"/>
          </p:nvPr>
        </p:nvSpPr>
        <p:spPr/>
        <p:txBody>
          <a:bodyPr/>
          <a:lstStyle/>
          <a:p>
            <a:fld id="{6F0F39A3-059D-7744-B122-4C8ACC82F98D}" type="datetime1">
              <a:rPr lang="en-US" smtClean="0"/>
              <a:t>11/18/13</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28</a:t>
            </a:fld>
            <a:endParaRPr lang="en-US" dirty="0"/>
          </a:p>
        </p:txBody>
      </p:sp>
      <p:sp>
        <p:nvSpPr>
          <p:cNvPr id="9" name="Footer Placeholder 8"/>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05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059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05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059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059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0598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05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598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a:xfrm>
            <a:off x="356412" y="506473"/>
            <a:ext cx="8229600" cy="1143000"/>
          </a:xfrm>
        </p:spPr>
        <p:txBody>
          <a:bodyPr>
            <a:normAutofit fontScale="90000"/>
          </a:bodyPr>
          <a:lstStyle/>
          <a:p>
            <a:r>
              <a:rPr lang="en-US" altLang="ko-KR" dirty="0" smtClean="0"/>
              <a:t>Flashcard Quiz: In a machine with two levels of cache, what effect does increasing L1 capacity have on L2*?</a:t>
            </a:r>
            <a:endParaRPr lang="en-US" altLang="ko-KR" dirty="0"/>
          </a:p>
        </p:txBody>
      </p:sp>
      <p:sp>
        <p:nvSpPr>
          <p:cNvPr id="9" name="Slide Number Placeholder 5"/>
          <p:cNvSpPr>
            <a:spLocks noGrp="1"/>
          </p:cNvSpPr>
          <p:nvPr>
            <p:ph type="sldNum" sz="quarter" idx="12"/>
          </p:nvPr>
        </p:nvSpPr>
        <p:spPr/>
        <p:txBody>
          <a:bodyPr/>
          <a:lstStyle/>
          <a:p>
            <a:fld id="{918F2AAA-6BC1-9844-8435-F36EB3841011}" type="slidenum">
              <a:rPr lang="en-US" smtClean="0"/>
              <a:pPr/>
              <a:t>29</a:t>
            </a:fld>
            <a:endParaRPr lang="en-US"/>
          </a:p>
        </p:txBody>
      </p:sp>
      <p:sp>
        <p:nvSpPr>
          <p:cNvPr id="20" name="TextBox 19"/>
          <p:cNvSpPr txBox="1"/>
          <p:nvPr/>
        </p:nvSpPr>
        <p:spPr>
          <a:xfrm>
            <a:off x="1188522" y="2310597"/>
            <a:ext cx="6632634" cy="2308324"/>
          </a:xfrm>
          <a:prstGeom prst="rect">
            <a:avLst/>
          </a:prstGeom>
          <a:noFill/>
        </p:spPr>
        <p:txBody>
          <a:bodyPr wrap="square" rtlCol="0">
            <a:spAutoFit/>
          </a:bodyPr>
          <a:lstStyle/>
          <a:p>
            <a:r>
              <a:rPr lang="en-US" sz="3600" b="1" dirty="0" smtClean="0">
                <a:ln>
                  <a:solidFill>
                    <a:schemeClr val="tx1"/>
                  </a:solidFill>
                </a:ln>
                <a:solidFill>
                  <a:srgbClr val="FF804F"/>
                </a:solidFill>
              </a:rPr>
              <a:t>Decreases L2 capacity misses</a:t>
            </a:r>
          </a:p>
          <a:p>
            <a:r>
              <a:rPr lang="en-US" sz="3600" b="1" dirty="0" smtClean="0">
                <a:ln>
                  <a:solidFill>
                    <a:schemeClr val="tx1"/>
                  </a:solidFill>
                </a:ln>
                <a:solidFill>
                  <a:srgbClr val="FFFF00"/>
                </a:solidFill>
              </a:rPr>
              <a:t>Increases L2 local miss rate</a:t>
            </a:r>
          </a:p>
          <a:p>
            <a:r>
              <a:rPr lang="en-US" sz="3600" b="1" dirty="0" smtClean="0">
                <a:ln>
                  <a:solidFill>
                    <a:schemeClr val="tx1"/>
                  </a:solidFill>
                </a:ln>
                <a:solidFill>
                  <a:srgbClr val="FA61FF"/>
                </a:solidFill>
              </a:rPr>
              <a:t>Decreases L2 compulsory misses</a:t>
            </a:r>
          </a:p>
          <a:p>
            <a:r>
              <a:rPr lang="en-US" sz="3600" b="1" dirty="0" smtClean="0">
                <a:ln>
                  <a:solidFill>
                    <a:schemeClr val="tx1"/>
                  </a:solidFill>
                </a:ln>
                <a:solidFill>
                  <a:srgbClr val="008000"/>
                </a:solidFill>
              </a:rPr>
              <a:t>Decreases L2 global miss rate</a:t>
            </a:r>
            <a:endParaRPr lang="en-US" sz="3600" b="1" dirty="0">
              <a:ln>
                <a:solidFill>
                  <a:schemeClr val="tx1"/>
                </a:solidFill>
              </a:ln>
              <a:solidFill>
                <a:srgbClr val="008000"/>
              </a:solidFill>
            </a:endParaRPr>
          </a:p>
        </p:txBody>
      </p:sp>
    </p:spTree>
    <p:extLst>
      <p:ext uri="{BB962C8B-B14F-4D97-AF65-F5344CB8AC3E}">
        <p14:creationId xmlns:p14="http://schemas.microsoft.com/office/powerpoint/2010/main" val="8559271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Agenda</a:t>
            </a:r>
          </a:p>
        </p:txBody>
      </p:sp>
      <p:sp>
        <p:nvSpPr>
          <p:cNvPr id="19459" name="Content Placeholder 2"/>
          <p:cNvSpPr>
            <a:spLocks noGrp="1"/>
          </p:cNvSpPr>
          <p:nvPr>
            <p:ph idx="1"/>
          </p:nvPr>
        </p:nvSpPr>
        <p:spPr/>
        <p:txBody>
          <a:bodyPr/>
          <a:lstStyle/>
          <a:p>
            <a:pPr eaLnBrk="1" hangingPunct="1"/>
            <a:r>
              <a:rPr lang="en-US" dirty="0" smtClean="0"/>
              <a:t>Cache Memory Review</a:t>
            </a:r>
          </a:p>
          <a:p>
            <a:pPr eaLnBrk="1" hangingPunct="1"/>
            <a:r>
              <a:rPr lang="en-US" dirty="0" smtClean="0"/>
              <a:t>Set-Associative Caches</a:t>
            </a:r>
          </a:p>
          <a:p>
            <a:pPr eaLnBrk="1" hangingPunct="1"/>
            <a:r>
              <a:rPr lang="en-US" dirty="0" smtClean="0"/>
              <a:t>Dynamic Memory</a:t>
            </a:r>
          </a:p>
        </p:txBody>
      </p:sp>
      <p:sp>
        <p:nvSpPr>
          <p:cNvPr id="10" name="Date Placeholder 9"/>
          <p:cNvSpPr>
            <a:spLocks noGrp="1"/>
          </p:cNvSpPr>
          <p:nvPr>
            <p:ph type="dt" sz="half" idx="10"/>
          </p:nvPr>
        </p:nvSpPr>
        <p:spPr/>
        <p:txBody>
          <a:bodyPr/>
          <a:lstStyle/>
          <a:p>
            <a:fld id="{C51AC85B-92FC-EC4E-AC01-49DA10E685AC}" type="datetime1">
              <a:rPr lang="en-US" smtClean="0"/>
              <a:t>11/18/13</a:t>
            </a:fld>
            <a:endParaRPr lang="en-US" dirty="0"/>
          </a:p>
        </p:txBody>
      </p:sp>
      <p:sp>
        <p:nvSpPr>
          <p:cNvPr id="11" name="Slide Number Placeholder 10"/>
          <p:cNvSpPr>
            <a:spLocks noGrp="1"/>
          </p:cNvSpPr>
          <p:nvPr>
            <p:ph type="sldNum" sz="quarter" idx="12"/>
          </p:nvPr>
        </p:nvSpPr>
        <p:spPr/>
        <p:txBody>
          <a:bodyPr/>
          <a:lstStyle/>
          <a:p>
            <a:fld id="{3CC63E4C-4642-794D-A2FD-70F6B81535F5}" type="slidenum">
              <a:rPr lang="en-US" smtClean="0"/>
              <a:pPr/>
              <a:t>3</a:t>
            </a:fld>
            <a:endParaRPr lang="en-US" dirty="0"/>
          </a:p>
        </p:txBody>
      </p:sp>
      <p:sp>
        <p:nvSpPr>
          <p:cNvPr id="12" name="Footer Placeholder 11"/>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a:xfrm>
            <a:off x="356412" y="506473"/>
            <a:ext cx="8229600" cy="1143000"/>
          </a:xfrm>
        </p:spPr>
        <p:txBody>
          <a:bodyPr>
            <a:normAutofit fontScale="90000"/>
          </a:bodyPr>
          <a:lstStyle/>
          <a:p>
            <a:r>
              <a:rPr lang="en-US" altLang="ko-KR" dirty="0" smtClean="0"/>
              <a:t>Flashcard Quiz: In a machine with two levels of cache, what effect does increasing L1 capacity have on L2*?</a:t>
            </a:r>
            <a:endParaRPr lang="en-US" altLang="ko-KR" dirty="0"/>
          </a:p>
        </p:txBody>
      </p:sp>
      <p:sp>
        <p:nvSpPr>
          <p:cNvPr id="9" name="Slide Number Placeholder 5"/>
          <p:cNvSpPr>
            <a:spLocks noGrp="1"/>
          </p:cNvSpPr>
          <p:nvPr>
            <p:ph type="sldNum" sz="quarter" idx="12"/>
          </p:nvPr>
        </p:nvSpPr>
        <p:spPr/>
        <p:txBody>
          <a:bodyPr/>
          <a:lstStyle/>
          <a:p>
            <a:fld id="{918F2AAA-6BC1-9844-8435-F36EB3841011}" type="slidenum">
              <a:rPr lang="en-US" smtClean="0"/>
              <a:pPr/>
              <a:t>30</a:t>
            </a:fld>
            <a:endParaRPr lang="en-US"/>
          </a:p>
        </p:txBody>
      </p:sp>
      <p:sp>
        <p:nvSpPr>
          <p:cNvPr id="20" name="TextBox 19"/>
          <p:cNvSpPr txBox="1"/>
          <p:nvPr/>
        </p:nvSpPr>
        <p:spPr>
          <a:xfrm>
            <a:off x="1188522" y="2310597"/>
            <a:ext cx="6632634" cy="2308324"/>
          </a:xfrm>
          <a:prstGeom prst="rect">
            <a:avLst/>
          </a:prstGeom>
          <a:noFill/>
        </p:spPr>
        <p:txBody>
          <a:bodyPr wrap="square" rtlCol="0">
            <a:spAutoFit/>
          </a:bodyPr>
          <a:lstStyle/>
          <a:p>
            <a:r>
              <a:rPr lang="en-US" sz="3600" b="1" dirty="0" smtClean="0">
                <a:ln>
                  <a:solidFill>
                    <a:schemeClr val="tx1"/>
                  </a:solidFill>
                </a:ln>
                <a:solidFill>
                  <a:srgbClr val="FF804F"/>
                </a:solidFill>
              </a:rPr>
              <a:t>Decreases L2 capacity misses</a:t>
            </a:r>
          </a:p>
          <a:p>
            <a:r>
              <a:rPr lang="en-US" sz="3600" b="1" dirty="0" smtClean="0">
                <a:ln>
                  <a:solidFill>
                    <a:schemeClr val="tx1"/>
                  </a:solidFill>
                </a:ln>
                <a:solidFill>
                  <a:srgbClr val="FFFF00"/>
                </a:solidFill>
              </a:rPr>
              <a:t>Increases L2 local miss rate</a:t>
            </a:r>
          </a:p>
          <a:p>
            <a:r>
              <a:rPr lang="en-US" sz="3600" b="1" dirty="0" smtClean="0">
                <a:ln>
                  <a:solidFill>
                    <a:schemeClr val="tx1"/>
                  </a:solidFill>
                </a:ln>
                <a:solidFill>
                  <a:srgbClr val="FA61FF"/>
                </a:solidFill>
              </a:rPr>
              <a:t>Decreases L2 compulsory misses</a:t>
            </a:r>
          </a:p>
          <a:p>
            <a:r>
              <a:rPr lang="en-US" sz="3600" b="1" dirty="0" smtClean="0">
                <a:ln>
                  <a:solidFill>
                    <a:schemeClr val="tx1"/>
                  </a:solidFill>
                </a:ln>
                <a:solidFill>
                  <a:srgbClr val="008000"/>
                </a:solidFill>
              </a:rPr>
              <a:t>Decreases L2 global miss rate</a:t>
            </a:r>
            <a:endParaRPr lang="en-US" sz="3600" b="1" dirty="0">
              <a:ln>
                <a:solidFill>
                  <a:schemeClr val="tx1"/>
                </a:solidFill>
              </a:ln>
              <a:solidFill>
                <a:srgbClr val="008000"/>
              </a:solidFill>
            </a:endParaRPr>
          </a:p>
        </p:txBody>
      </p:sp>
      <p:sp>
        <p:nvSpPr>
          <p:cNvPr id="2" name="Rectangle 1"/>
          <p:cNvSpPr/>
          <p:nvPr/>
        </p:nvSpPr>
        <p:spPr>
          <a:xfrm>
            <a:off x="1139692" y="3988617"/>
            <a:ext cx="5844996" cy="618645"/>
          </a:xfrm>
          <a:prstGeom prst="rect">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3516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wrap="none"/>
          <a:lstStyle/>
          <a:p>
            <a:pPr eaLnBrk="1" hangingPunct="1"/>
            <a:r>
              <a:rPr lang="en-US" sz="4000" smtClean="0"/>
              <a:t>Cache Design Space</a:t>
            </a:r>
          </a:p>
        </p:txBody>
      </p:sp>
      <p:sp>
        <p:nvSpPr>
          <p:cNvPr id="56326" name="Rectangle 3"/>
          <p:cNvSpPr>
            <a:spLocks noGrp="1" noChangeArrowheads="1"/>
          </p:cNvSpPr>
          <p:nvPr>
            <p:ph type="body" idx="4294967295"/>
          </p:nvPr>
        </p:nvSpPr>
        <p:spPr>
          <a:xfrm>
            <a:off x="338138" y="1516063"/>
            <a:ext cx="5410200" cy="5254625"/>
          </a:xfrm>
        </p:spPr>
        <p:txBody>
          <a:bodyPr/>
          <a:lstStyle/>
          <a:p>
            <a:pPr eaLnBrk="1" hangingPunct="1">
              <a:lnSpc>
                <a:spcPct val="80000"/>
              </a:lnSpc>
            </a:pPr>
            <a:r>
              <a:rPr lang="en-US" sz="2700" dirty="0"/>
              <a:t>Several interacting dimensions</a:t>
            </a:r>
          </a:p>
          <a:p>
            <a:pPr lvl="1" eaLnBrk="1" hangingPunct="1">
              <a:lnSpc>
                <a:spcPct val="80000"/>
              </a:lnSpc>
            </a:pPr>
            <a:r>
              <a:rPr lang="en-US" sz="2400" dirty="0"/>
              <a:t>Cache size</a:t>
            </a:r>
          </a:p>
          <a:p>
            <a:pPr lvl="1" eaLnBrk="1" hangingPunct="1">
              <a:lnSpc>
                <a:spcPct val="80000"/>
              </a:lnSpc>
            </a:pPr>
            <a:r>
              <a:rPr lang="en-US" sz="2400" dirty="0"/>
              <a:t>Block size</a:t>
            </a:r>
          </a:p>
          <a:p>
            <a:pPr lvl="1" eaLnBrk="1" hangingPunct="1">
              <a:lnSpc>
                <a:spcPct val="80000"/>
              </a:lnSpc>
            </a:pPr>
            <a:r>
              <a:rPr lang="en-US" sz="2400" dirty="0"/>
              <a:t>Associativity</a:t>
            </a:r>
          </a:p>
          <a:p>
            <a:pPr lvl="1" eaLnBrk="1" hangingPunct="1">
              <a:lnSpc>
                <a:spcPct val="80000"/>
              </a:lnSpc>
            </a:pPr>
            <a:r>
              <a:rPr lang="en-US" sz="2400" dirty="0"/>
              <a:t>Replacement policy</a:t>
            </a:r>
          </a:p>
          <a:p>
            <a:pPr lvl="1" eaLnBrk="1" hangingPunct="1">
              <a:lnSpc>
                <a:spcPct val="80000"/>
              </a:lnSpc>
            </a:pPr>
            <a:r>
              <a:rPr lang="en-US" sz="2400" dirty="0"/>
              <a:t>Write-through vs. write-back</a:t>
            </a:r>
          </a:p>
          <a:p>
            <a:pPr lvl="1" eaLnBrk="1" hangingPunct="1">
              <a:lnSpc>
                <a:spcPct val="80000"/>
              </a:lnSpc>
            </a:pPr>
            <a:r>
              <a:rPr lang="en-US" sz="2400" dirty="0"/>
              <a:t>Write allocation</a:t>
            </a:r>
          </a:p>
          <a:p>
            <a:pPr eaLnBrk="1" hangingPunct="1">
              <a:lnSpc>
                <a:spcPct val="80000"/>
              </a:lnSpc>
            </a:pPr>
            <a:r>
              <a:rPr lang="en-US" sz="2700" dirty="0"/>
              <a:t>Optimal choice is a compromise</a:t>
            </a:r>
          </a:p>
          <a:p>
            <a:pPr lvl="1" eaLnBrk="1" hangingPunct="1">
              <a:lnSpc>
                <a:spcPct val="80000"/>
              </a:lnSpc>
            </a:pPr>
            <a:r>
              <a:rPr lang="en-US" sz="2400" dirty="0"/>
              <a:t>Depends on access characteristics</a:t>
            </a:r>
          </a:p>
          <a:p>
            <a:pPr lvl="2" eaLnBrk="1" hangingPunct="1">
              <a:lnSpc>
                <a:spcPct val="80000"/>
              </a:lnSpc>
            </a:pPr>
            <a:r>
              <a:rPr lang="en-US" sz="2000" dirty="0"/>
              <a:t>Workload</a:t>
            </a:r>
          </a:p>
          <a:p>
            <a:pPr lvl="2" eaLnBrk="1" hangingPunct="1">
              <a:lnSpc>
                <a:spcPct val="80000"/>
              </a:lnSpc>
            </a:pPr>
            <a:r>
              <a:rPr lang="en-US" sz="2000" dirty="0"/>
              <a:t>Use (I-cache, D-</a:t>
            </a:r>
            <a:r>
              <a:rPr lang="en-US" sz="2000" dirty="0" smtClean="0"/>
              <a:t>cache)</a:t>
            </a:r>
            <a:endParaRPr lang="en-US" sz="2000" dirty="0"/>
          </a:p>
          <a:p>
            <a:pPr lvl="1" eaLnBrk="1" hangingPunct="1">
              <a:lnSpc>
                <a:spcPct val="80000"/>
              </a:lnSpc>
            </a:pPr>
            <a:r>
              <a:rPr lang="en-US" sz="2400" dirty="0"/>
              <a:t>Depends on technology / cost</a:t>
            </a:r>
          </a:p>
          <a:p>
            <a:pPr eaLnBrk="1" hangingPunct="1">
              <a:lnSpc>
                <a:spcPct val="80000"/>
              </a:lnSpc>
            </a:pPr>
            <a:r>
              <a:rPr lang="en-US" sz="2700" dirty="0"/>
              <a:t>Simplicity often wins</a:t>
            </a:r>
          </a:p>
        </p:txBody>
      </p:sp>
      <p:sp>
        <p:nvSpPr>
          <p:cNvPr id="56327" name="Line 4"/>
          <p:cNvSpPr>
            <a:spLocks noChangeShapeType="1"/>
          </p:cNvSpPr>
          <p:nvPr/>
        </p:nvSpPr>
        <p:spPr bwMode="auto">
          <a:xfrm flipV="1">
            <a:off x="6477000" y="1814513"/>
            <a:ext cx="0" cy="13081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6328" name="Line 5"/>
          <p:cNvSpPr>
            <a:spLocks noChangeShapeType="1"/>
          </p:cNvSpPr>
          <p:nvPr/>
        </p:nvSpPr>
        <p:spPr bwMode="auto">
          <a:xfrm flipV="1">
            <a:off x="6483350" y="2576513"/>
            <a:ext cx="1282700" cy="5461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6329" name="Line 6"/>
          <p:cNvSpPr>
            <a:spLocks noChangeShapeType="1"/>
          </p:cNvSpPr>
          <p:nvPr/>
        </p:nvSpPr>
        <p:spPr bwMode="auto">
          <a:xfrm>
            <a:off x="6483350" y="3122613"/>
            <a:ext cx="749300" cy="5207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6330" name="Rectangle 7"/>
          <p:cNvSpPr>
            <a:spLocks noChangeArrowheads="1"/>
          </p:cNvSpPr>
          <p:nvPr/>
        </p:nvSpPr>
        <p:spPr bwMode="auto">
          <a:xfrm>
            <a:off x="7300913" y="2201863"/>
            <a:ext cx="14351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Associativity</a:t>
            </a:r>
          </a:p>
        </p:txBody>
      </p:sp>
      <p:sp>
        <p:nvSpPr>
          <p:cNvPr id="56331" name="Rectangle 8"/>
          <p:cNvSpPr>
            <a:spLocks noChangeArrowheads="1"/>
          </p:cNvSpPr>
          <p:nvPr/>
        </p:nvSpPr>
        <p:spPr bwMode="auto">
          <a:xfrm>
            <a:off x="6005513" y="1439863"/>
            <a:ext cx="125253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Cache Size</a:t>
            </a:r>
          </a:p>
        </p:txBody>
      </p:sp>
      <p:sp>
        <p:nvSpPr>
          <p:cNvPr id="56332" name="Rectangle 9"/>
          <p:cNvSpPr>
            <a:spLocks noChangeArrowheads="1"/>
          </p:cNvSpPr>
          <p:nvPr/>
        </p:nvSpPr>
        <p:spPr bwMode="auto">
          <a:xfrm>
            <a:off x="6919913" y="3649663"/>
            <a:ext cx="11969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Block Size</a:t>
            </a:r>
          </a:p>
        </p:txBody>
      </p:sp>
      <p:sp>
        <p:nvSpPr>
          <p:cNvPr id="56333" name="Line 10"/>
          <p:cNvSpPr>
            <a:spLocks noChangeShapeType="1"/>
          </p:cNvSpPr>
          <p:nvPr/>
        </p:nvSpPr>
        <p:spPr bwMode="auto">
          <a:xfrm flipV="1">
            <a:off x="6335713" y="4646613"/>
            <a:ext cx="0" cy="11557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6334" name="Rectangle 11"/>
          <p:cNvSpPr>
            <a:spLocks noChangeArrowheads="1"/>
          </p:cNvSpPr>
          <p:nvPr/>
        </p:nvSpPr>
        <p:spPr bwMode="auto">
          <a:xfrm>
            <a:off x="5788025" y="4652963"/>
            <a:ext cx="563563"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Bad</a:t>
            </a:r>
          </a:p>
        </p:txBody>
      </p:sp>
      <p:sp>
        <p:nvSpPr>
          <p:cNvPr id="56335" name="Rectangle 12"/>
          <p:cNvSpPr>
            <a:spLocks noChangeArrowheads="1"/>
          </p:cNvSpPr>
          <p:nvPr/>
        </p:nvSpPr>
        <p:spPr bwMode="auto">
          <a:xfrm>
            <a:off x="5635625" y="5491163"/>
            <a:ext cx="7112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Good</a:t>
            </a:r>
          </a:p>
        </p:txBody>
      </p:sp>
      <p:sp>
        <p:nvSpPr>
          <p:cNvPr id="56336" name="Line 13"/>
          <p:cNvSpPr>
            <a:spLocks noChangeShapeType="1"/>
          </p:cNvSpPr>
          <p:nvPr/>
        </p:nvSpPr>
        <p:spPr bwMode="auto">
          <a:xfrm>
            <a:off x="6342063" y="5795963"/>
            <a:ext cx="18161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6337" name="Rectangle 14"/>
          <p:cNvSpPr>
            <a:spLocks noChangeArrowheads="1"/>
          </p:cNvSpPr>
          <p:nvPr/>
        </p:nvSpPr>
        <p:spPr bwMode="auto">
          <a:xfrm>
            <a:off x="6321425" y="5872163"/>
            <a:ext cx="642938"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Less</a:t>
            </a:r>
          </a:p>
        </p:txBody>
      </p:sp>
      <p:sp>
        <p:nvSpPr>
          <p:cNvPr id="56338" name="Rectangle 15"/>
          <p:cNvSpPr>
            <a:spLocks noChangeArrowheads="1"/>
          </p:cNvSpPr>
          <p:nvPr/>
        </p:nvSpPr>
        <p:spPr bwMode="auto">
          <a:xfrm>
            <a:off x="7921625" y="5872163"/>
            <a:ext cx="6667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More</a:t>
            </a:r>
          </a:p>
        </p:txBody>
      </p:sp>
      <p:sp>
        <p:nvSpPr>
          <p:cNvPr id="56339" name="Arc 16"/>
          <p:cNvSpPr>
            <a:spLocks/>
          </p:cNvSpPr>
          <p:nvPr/>
        </p:nvSpPr>
        <p:spPr bwMode="auto">
          <a:xfrm>
            <a:off x="6496050" y="4729163"/>
            <a:ext cx="1593850" cy="984250"/>
          </a:xfrm>
          <a:custGeom>
            <a:avLst/>
            <a:gdLst>
              <a:gd name="T0" fmla="*/ 2147483647 w 21600"/>
              <a:gd name="T1" fmla="*/ 2043660565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wrap="none" anchor="ctr">
            <a:prstTxWarp prst="textNoShape">
              <a:avLst/>
            </a:prstTxWarp>
          </a:bodyPr>
          <a:lstStyle/>
          <a:p>
            <a:endParaRPr lang="en-US"/>
          </a:p>
        </p:txBody>
      </p:sp>
      <p:sp>
        <p:nvSpPr>
          <p:cNvPr id="56340" name="Arc 17"/>
          <p:cNvSpPr>
            <a:spLocks/>
          </p:cNvSpPr>
          <p:nvPr/>
        </p:nvSpPr>
        <p:spPr bwMode="auto">
          <a:xfrm>
            <a:off x="6640513" y="4805363"/>
            <a:ext cx="1365250" cy="908050"/>
          </a:xfrm>
          <a:custGeom>
            <a:avLst/>
            <a:gdLst>
              <a:gd name="T0" fmla="*/ 2147483647 w 21600"/>
              <a:gd name="T1" fmla="*/ 0 h 21600"/>
              <a:gd name="T2" fmla="*/ 0 w 21600"/>
              <a:gd name="T3" fmla="*/ 160480319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prstTxWarp prst="textNoShape">
              <a:avLst/>
            </a:prstTxWarp>
          </a:bodyPr>
          <a:lstStyle/>
          <a:p>
            <a:endParaRPr lang="en-US"/>
          </a:p>
        </p:txBody>
      </p:sp>
      <p:sp>
        <p:nvSpPr>
          <p:cNvPr id="56341" name="Rectangle 18"/>
          <p:cNvSpPr>
            <a:spLocks noChangeArrowheads="1"/>
          </p:cNvSpPr>
          <p:nvPr/>
        </p:nvSpPr>
        <p:spPr bwMode="auto">
          <a:xfrm>
            <a:off x="6321425" y="5438775"/>
            <a:ext cx="900113" cy="30162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400" b="1"/>
              <a:t>Factor A</a:t>
            </a:r>
          </a:p>
        </p:txBody>
      </p:sp>
      <p:sp>
        <p:nvSpPr>
          <p:cNvPr id="56342" name="Rectangle 19"/>
          <p:cNvSpPr>
            <a:spLocks noChangeArrowheads="1"/>
          </p:cNvSpPr>
          <p:nvPr/>
        </p:nvSpPr>
        <p:spPr bwMode="auto">
          <a:xfrm>
            <a:off x="7769225" y="5438775"/>
            <a:ext cx="900113" cy="30162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400" b="1"/>
              <a:t>Factor B</a:t>
            </a:r>
          </a:p>
        </p:txBody>
      </p:sp>
      <p:grpSp>
        <p:nvGrpSpPr>
          <p:cNvPr id="2" name="Group 20"/>
          <p:cNvGrpSpPr>
            <a:grpSpLocks/>
          </p:cNvGrpSpPr>
          <p:nvPr/>
        </p:nvGrpSpPr>
        <p:grpSpPr bwMode="auto">
          <a:xfrm>
            <a:off x="6578600" y="4652963"/>
            <a:ext cx="1420813" cy="749300"/>
            <a:chOff x="3945" y="2736"/>
            <a:chExt cx="895" cy="472"/>
          </a:xfrm>
        </p:grpSpPr>
        <p:sp>
          <p:nvSpPr>
            <p:cNvPr id="56344" name="Arc 21"/>
            <p:cNvSpPr>
              <a:spLocks/>
            </p:cNvSpPr>
            <p:nvPr/>
          </p:nvSpPr>
          <p:spPr bwMode="auto">
            <a:xfrm>
              <a:off x="3945" y="2736"/>
              <a:ext cx="448" cy="4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accent1"/>
              </a:solidFill>
              <a:round/>
              <a:headEnd/>
              <a:tailEnd/>
            </a:ln>
          </p:spPr>
          <p:txBody>
            <a:bodyPr wrap="none" anchor="ctr">
              <a:prstTxWarp prst="textNoShape">
                <a:avLst/>
              </a:prstTxWarp>
            </a:bodyPr>
            <a:lstStyle/>
            <a:p>
              <a:endParaRPr lang="en-US"/>
            </a:p>
          </p:txBody>
        </p:sp>
        <p:sp>
          <p:nvSpPr>
            <p:cNvPr id="56345" name="Arc 22"/>
            <p:cNvSpPr>
              <a:spLocks/>
            </p:cNvSpPr>
            <p:nvPr/>
          </p:nvSpPr>
          <p:spPr bwMode="auto">
            <a:xfrm>
              <a:off x="4392" y="2736"/>
              <a:ext cx="448" cy="4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accent1"/>
              </a:solidFill>
              <a:round/>
              <a:headEnd/>
              <a:tailEnd/>
            </a:ln>
          </p:spPr>
          <p:txBody>
            <a:bodyPr wrap="none" anchor="ctr">
              <a:prstTxWarp prst="textNoShape">
                <a:avLst/>
              </a:prstTxWarp>
            </a:bodyPr>
            <a:lstStyle/>
            <a:p>
              <a:endParaRPr lang="en-US"/>
            </a:p>
          </p:txBody>
        </p:sp>
      </p:grpSp>
      <p:sp>
        <p:nvSpPr>
          <p:cNvPr id="26" name="Date Placeholder 25"/>
          <p:cNvSpPr>
            <a:spLocks noGrp="1"/>
          </p:cNvSpPr>
          <p:nvPr>
            <p:ph type="dt" sz="half" idx="10"/>
          </p:nvPr>
        </p:nvSpPr>
        <p:spPr/>
        <p:txBody>
          <a:bodyPr/>
          <a:lstStyle/>
          <a:p>
            <a:fld id="{84C51BD0-9550-B74B-A4C9-705862E4FB77}" type="datetime1">
              <a:rPr lang="en-US" smtClean="0"/>
              <a:t>11/18/13</a:t>
            </a:fld>
            <a:endParaRPr lang="en-US" dirty="0"/>
          </a:p>
        </p:txBody>
      </p:sp>
      <p:sp>
        <p:nvSpPr>
          <p:cNvPr id="27" name="Slide Number Placeholder 26"/>
          <p:cNvSpPr>
            <a:spLocks noGrp="1"/>
          </p:cNvSpPr>
          <p:nvPr>
            <p:ph type="sldNum" sz="quarter" idx="12"/>
          </p:nvPr>
        </p:nvSpPr>
        <p:spPr/>
        <p:txBody>
          <a:bodyPr/>
          <a:lstStyle/>
          <a:p>
            <a:fld id="{3CC63E4C-4642-794D-A2FD-70F6B81535F5}" type="slidenum">
              <a:rPr lang="en-US" smtClean="0"/>
              <a:pPr/>
              <a:t>31</a:t>
            </a:fld>
            <a:endParaRPr lang="en-US" dirty="0"/>
          </a:p>
        </p:txBody>
      </p:sp>
      <p:sp>
        <p:nvSpPr>
          <p:cNvPr id="28" name="Footer Placeholder 27"/>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descr="Wide upward diagonal"/>
          <p:cNvSpPr>
            <a:spLocks noChangeArrowheads="1"/>
          </p:cNvSpPr>
          <p:nvPr/>
        </p:nvSpPr>
        <p:spPr bwMode="auto">
          <a:xfrm>
            <a:off x="5994400" y="1549400"/>
            <a:ext cx="2438400" cy="1828800"/>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a:defRPr/>
            </a:pPr>
            <a:endParaRPr lang="en-US">
              <a:latin typeface="+mn-lt"/>
              <a:ea typeface="ＭＳ Ｐゴシック" charset="-128"/>
              <a:cs typeface="ＭＳ Ｐゴシック" charset="-128"/>
            </a:endParaRPr>
          </a:p>
        </p:txBody>
      </p:sp>
      <p:sp>
        <p:nvSpPr>
          <p:cNvPr id="20483" name="Rectangle 3"/>
          <p:cNvSpPr>
            <a:spLocks noGrp="1" noChangeArrowheads="1"/>
          </p:cNvSpPr>
          <p:nvPr>
            <p:ph type="title"/>
          </p:nvPr>
        </p:nvSpPr>
        <p:spPr>
          <a:xfrm>
            <a:off x="17463" y="274638"/>
            <a:ext cx="4724400" cy="1143000"/>
          </a:xfrm>
        </p:spPr>
        <p:txBody>
          <a:bodyPr>
            <a:normAutofit fontScale="90000"/>
          </a:bodyPr>
          <a:lstStyle/>
          <a:p>
            <a:pPr>
              <a:lnSpc>
                <a:spcPct val="85000"/>
              </a:lnSpc>
            </a:pPr>
            <a:r>
              <a:rPr lang="en-US" smtClean="0">
                <a:ea typeface="ＭＳ Ｐゴシック" pitchFamily="1" charset="-128"/>
                <a:cs typeface="ＭＳ Ｐゴシック" pitchFamily="1" charset="-128"/>
              </a:rPr>
              <a:t>Recap: C Memory Management</a:t>
            </a:r>
          </a:p>
        </p:txBody>
      </p:sp>
      <p:sp>
        <p:nvSpPr>
          <p:cNvPr id="20484" name="Rectangle 4"/>
          <p:cNvSpPr>
            <a:spLocks noGrp="1" noChangeArrowheads="1"/>
          </p:cNvSpPr>
          <p:nvPr>
            <p:ph sz="half" idx="1"/>
          </p:nvPr>
        </p:nvSpPr>
        <p:spPr>
          <a:xfrm>
            <a:off x="457200" y="1709738"/>
            <a:ext cx="4724400" cy="4772025"/>
          </a:xfrm>
        </p:spPr>
        <p:txBody>
          <a:bodyPr/>
          <a:lstStyle/>
          <a:p>
            <a:r>
              <a:rPr lang="en-US" sz="2600" dirty="0" smtClean="0">
                <a:ea typeface="ＭＳ Ｐゴシック" pitchFamily="1" charset="-128"/>
                <a:cs typeface="ＭＳ Ｐゴシック" pitchFamily="1" charset="-128"/>
              </a:rPr>
              <a:t>Program’s </a:t>
            </a:r>
            <a:r>
              <a:rPr lang="en-US" sz="2600" i="1" dirty="0" smtClean="0">
                <a:solidFill>
                  <a:srgbClr val="FF0000"/>
                </a:solidFill>
                <a:ea typeface="ＭＳ Ｐゴシック" pitchFamily="1" charset="-128"/>
                <a:cs typeface="ＭＳ Ｐゴシック" pitchFamily="1" charset="-128"/>
              </a:rPr>
              <a:t>address space</a:t>
            </a:r>
            <a:r>
              <a:rPr lang="en-US" sz="2600" dirty="0" smtClean="0">
                <a:solidFill>
                  <a:srgbClr val="FF0000"/>
                </a:solidFill>
                <a:ea typeface="ＭＳ Ｐゴシック" pitchFamily="1" charset="-128"/>
                <a:cs typeface="ＭＳ Ｐゴシック" pitchFamily="1" charset="-128"/>
              </a:rPr>
              <a:t> </a:t>
            </a:r>
            <a:r>
              <a:rPr lang="en-US" sz="2600" dirty="0" smtClean="0">
                <a:ea typeface="ＭＳ Ｐゴシック" pitchFamily="1" charset="-128"/>
                <a:cs typeface="ＭＳ Ｐゴシック" pitchFamily="1" charset="-128"/>
              </a:rPr>
              <a:t>contains 4 regions:</a:t>
            </a:r>
          </a:p>
          <a:p>
            <a:pPr lvl="1">
              <a:buClr>
                <a:schemeClr val="tx1"/>
              </a:buClr>
            </a:pPr>
            <a:r>
              <a:rPr lang="en-US" sz="2200" dirty="0" smtClean="0">
                <a:solidFill>
                  <a:srgbClr val="FF0000"/>
                </a:solidFill>
              </a:rPr>
              <a:t>stack</a:t>
            </a:r>
            <a:r>
              <a:rPr lang="en-US" sz="2200" dirty="0" smtClean="0"/>
              <a:t>: local variables, grows downward</a:t>
            </a:r>
            <a:r>
              <a:rPr lang="en-US" sz="2200" dirty="0" smtClean="0">
                <a:solidFill>
                  <a:schemeClr val="accent2"/>
                </a:solidFill>
              </a:rPr>
              <a:t> </a:t>
            </a:r>
          </a:p>
          <a:p>
            <a:pPr lvl="1">
              <a:buClr>
                <a:schemeClr val="tx1"/>
              </a:buClr>
            </a:pPr>
            <a:r>
              <a:rPr lang="en-US" sz="2200" dirty="0" smtClean="0">
                <a:solidFill>
                  <a:srgbClr val="FF0000"/>
                </a:solidFill>
              </a:rPr>
              <a:t>heap</a:t>
            </a:r>
            <a:r>
              <a:rPr lang="en-US" sz="2200" dirty="0" smtClean="0"/>
              <a:t>: space requested for pointers via </a:t>
            </a:r>
            <a:r>
              <a:rPr lang="en-US" sz="2200" dirty="0" err="1" smtClean="0">
                <a:latin typeface="Courier New" pitchFamily="1" charset="0"/>
              </a:rPr>
              <a:t>malloc</a:t>
            </a:r>
            <a:r>
              <a:rPr lang="en-US" sz="2200" dirty="0" smtClean="0">
                <a:latin typeface="Courier New" pitchFamily="1" charset="0"/>
              </a:rPr>
              <a:t>()</a:t>
            </a:r>
            <a:r>
              <a:rPr lang="en-US" sz="2200" dirty="0" smtClean="0"/>
              <a:t>; resizes dynamically, grows upward</a:t>
            </a:r>
          </a:p>
          <a:p>
            <a:pPr lvl="1">
              <a:buClr>
                <a:schemeClr val="tx1"/>
              </a:buClr>
            </a:pPr>
            <a:r>
              <a:rPr lang="en-US" sz="2200" dirty="0" smtClean="0">
                <a:solidFill>
                  <a:srgbClr val="FF0000"/>
                </a:solidFill>
              </a:rPr>
              <a:t>static data</a:t>
            </a:r>
            <a:r>
              <a:rPr lang="en-US" sz="2200" dirty="0" smtClean="0"/>
              <a:t>: variables declared outside main, does not grow or shrink</a:t>
            </a:r>
          </a:p>
          <a:p>
            <a:pPr lvl="1">
              <a:buClr>
                <a:schemeClr val="tx1"/>
              </a:buClr>
            </a:pPr>
            <a:r>
              <a:rPr lang="en-US" sz="2200" dirty="0" smtClean="0">
                <a:solidFill>
                  <a:srgbClr val="FF0000"/>
                </a:solidFill>
              </a:rPr>
              <a:t>code</a:t>
            </a:r>
            <a:r>
              <a:rPr lang="en-US" sz="2200" dirty="0" smtClean="0"/>
              <a:t>: loaded when program starts, does not change</a:t>
            </a:r>
          </a:p>
        </p:txBody>
      </p:sp>
      <p:sp>
        <p:nvSpPr>
          <p:cNvPr id="23557" name="Rectangle 5"/>
          <p:cNvSpPr>
            <a:spLocks noChangeArrowheads="1"/>
          </p:cNvSpPr>
          <p:nvPr/>
        </p:nvSpPr>
        <p:spPr bwMode="auto">
          <a:xfrm>
            <a:off x="5994400" y="1016000"/>
            <a:ext cx="2438400" cy="4572000"/>
          </a:xfrm>
          <a:prstGeom prst="rect">
            <a:avLst/>
          </a:prstGeom>
          <a:noFill/>
          <a:ln w="38100">
            <a:solidFill>
              <a:schemeClr val="tx1"/>
            </a:solidFill>
            <a:miter lim="800000"/>
            <a:headEnd/>
            <a:tailEnd/>
          </a:ln>
        </p:spPr>
        <p:txBody>
          <a:bodyPr wrap="none" anchor="ctr">
            <a:prstTxWarp prst="textNoShape">
              <a:avLst/>
            </a:prstTxWarp>
          </a:bodyPr>
          <a:lstStyle/>
          <a:p>
            <a:pPr>
              <a:defRPr/>
            </a:pPr>
            <a:endParaRPr lang="en-US">
              <a:latin typeface="+mn-lt"/>
              <a:ea typeface="ＭＳ Ｐゴシック" charset="-128"/>
              <a:cs typeface="ＭＳ Ｐゴシック" charset="-128"/>
            </a:endParaRPr>
          </a:p>
        </p:txBody>
      </p:sp>
      <p:sp>
        <p:nvSpPr>
          <p:cNvPr id="23558" name="Rectangle 6"/>
          <p:cNvSpPr>
            <a:spLocks noChangeArrowheads="1"/>
          </p:cNvSpPr>
          <p:nvPr/>
        </p:nvSpPr>
        <p:spPr bwMode="auto">
          <a:xfrm>
            <a:off x="5994400" y="4749800"/>
            <a:ext cx="2438400" cy="838200"/>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a typeface="ＭＳ Ｐゴシック" charset="-128"/>
              <a:cs typeface="ＭＳ Ｐゴシック" charset="-128"/>
            </a:endParaRPr>
          </a:p>
        </p:txBody>
      </p:sp>
      <p:sp>
        <p:nvSpPr>
          <p:cNvPr id="23559" name="Rectangle 7"/>
          <p:cNvSpPr>
            <a:spLocks noChangeArrowheads="1"/>
          </p:cNvSpPr>
          <p:nvPr/>
        </p:nvSpPr>
        <p:spPr bwMode="auto">
          <a:xfrm>
            <a:off x="5994400" y="4064000"/>
            <a:ext cx="2438400" cy="685800"/>
          </a:xfrm>
          <a:prstGeom prst="rect">
            <a:avLst/>
          </a:prstGeom>
          <a:noFill/>
          <a:ln w="38100">
            <a:solidFill>
              <a:schemeClr val="tx1"/>
            </a:solidFill>
            <a:miter lim="800000"/>
            <a:headEnd/>
            <a:tailEnd/>
          </a:ln>
        </p:spPr>
        <p:txBody>
          <a:bodyPr wrap="none" anchor="ctr">
            <a:prstTxWarp prst="textNoShape">
              <a:avLst/>
            </a:prstTxWarp>
          </a:bodyPr>
          <a:lstStyle/>
          <a:p>
            <a:pPr>
              <a:defRPr/>
            </a:pPr>
            <a:endParaRPr lang="en-US">
              <a:latin typeface="+mn-lt"/>
              <a:ea typeface="ＭＳ Ｐゴシック" charset="-128"/>
              <a:cs typeface="ＭＳ Ｐゴシック" charset="-128"/>
            </a:endParaRPr>
          </a:p>
        </p:txBody>
      </p:sp>
      <p:sp>
        <p:nvSpPr>
          <p:cNvPr id="23560" name="Line 8"/>
          <p:cNvSpPr>
            <a:spLocks noChangeShapeType="1"/>
          </p:cNvSpPr>
          <p:nvPr/>
        </p:nvSpPr>
        <p:spPr bwMode="auto">
          <a:xfrm>
            <a:off x="5994400" y="3378200"/>
            <a:ext cx="2438400" cy="0"/>
          </a:xfrm>
          <a:prstGeom prst="line">
            <a:avLst/>
          </a:prstGeom>
          <a:noFill/>
          <a:ln w="38100">
            <a:solidFill>
              <a:schemeClr val="tx1"/>
            </a:solidFill>
            <a:prstDash val="lgDash"/>
            <a:round/>
            <a:headEnd/>
            <a:tailEnd/>
          </a:ln>
        </p:spPr>
        <p:txBody>
          <a:bodyPr>
            <a:prstTxWarp prst="textNoShape">
              <a:avLst/>
            </a:prstTxWarp>
          </a:bodyPr>
          <a:lstStyle/>
          <a:p>
            <a:pPr>
              <a:defRPr/>
            </a:pPr>
            <a:endParaRPr lang="en-US">
              <a:latin typeface="+mn-lt"/>
              <a:ea typeface="ＭＳ Ｐゴシック" charset="-128"/>
              <a:cs typeface="ＭＳ Ｐゴシック" charset="-128"/>
            </a:endParaRPr>
          </a:p>
        </p:txBody>
      </p:sp>
      <p:sp>
        <p:nvSpPr>
          <p:cNvPr id="23561" name="Line 9"/>
          <p:cNvSpPr>
            <a:spLocks noChangeShapeType="1"/>
          </p:cNvSpPr>
          <p:nvPr/>
        </p:nvSpPr>
        <p:spPr bwMode="auto">
          <a:xfrm>
            <a:off x="5994400" y="1549400"/>
            <a:ext cx="2438400" cy="0"/>
          </a:xfrm>
          <a:prstGeom prst="line">
            <a:avLst/>
          </a:prstGeom>
          <a:noFill/>
          <a:ln w="38100">
            <a:solidFill>
              <a:schemeClr val="tx1"/>
            </a:solidFill>
            <a:prstDash val="lgDash"/>
            <a:round/>
            <a:headEnd/>
            <a:tailEnd/>
          </a:ln>
        </p:spPr>
        <p:txBody>
          <a:bodyPr>
            <a:prstTxWarp prst="textNoShape">
              <a:avLst/>
            </a:prstTxWarp>
          </a:bodyPr>
          <a:lstStyle/>
          <a:p>
            <a:pPr>
              <a:defRPr/>
            </a:pPr>
            <a:endParaRPr lang="en-US">
              <a:latin typeface="+mn-lt"/>
              <a:ea typeface="ＭＳ Ｐゴシック" charset="-128"/>
              <a:cs typeface="ＭＳ Ｐゴシック" charset="-128"/>
            </a:endParaRPr>
          </a:p>
        </p:txBody>
      </p:sp>
      <p:sp>
        <p:nvSpPr>
          <p:cNvPr id="23562" name="Text Box 10"/>
          <p:cNvSpPr txBox="1">
            <a:spLocks noChangeArrowheads="1"/>
          </p:cNvSpPr>
          <p:nvPr/>
        </p:nvSpPr>
        <p:spPr bwMode="auto">
          <a:xfrm>
            <a:off x="6737350" y="4762500"/>
            <a:ext cx="990600" cy="584200"/>
          </a:xfrm>
          <a:prstGeom prst="rect">
            <a:avLst/>
          </a:prstGeom>
          <a:noFill/>
          <a:ln w="12700">
            <a:noFill/>
            <a:miter lim="800000"/>
            <a:headEnd/>
            <a:tailEnd/>
          </a:ln>
        </p:spPr>
        <p:txBody>
          <a:bodyPr wrap="none">
            <a:prstTxWarp prst="textNoShape">
              <a:avLst/>
            </a:prstTxWarp>
            <a:spAutoFit/>
          </a:bodyPr>
          <a:lstStyle/>
          <a:p>
            <a:pPr algn="ctr">
              <a:defRPr/>
            </a:pPr>
            <a:r>
              <a:rPr lang="en-US" sz="3200">
                <a:latin typeface="+mn-lt"/>
                <a:ea typeface="ＭＳ Ｐゴシック" charset="-128"/>
                <a:cs typeface="ＭＳ Ｐゴシック" charset="-128"/>
              </a:rPr>
              <a:t>code</a:t>
            </a:r>
          </a:p>
        </p:txBody>
      </p:sp>
      <p:sp>
        <p:nvSpPr>
          <p:cNvPr id="23563" name="Text Box 11"/>
          <p:cNvSpPr txBox="1">
            <a:spLocks noChangeArrowheads="1"/>
          </p:cNvSpPr>
          <p:nvPr/>
        </p:nvSpPr>
        <p:spPr bwMode="auto">
          <a:xfrm>
            <a:off x="6283325" y="4076700"/>
            <a:ext cx="1898650" cy="584200"/>
          </a:xfrm>
          <a:prstGeom prst="rect">
            <a:avLst/>
          </a:prstGeom>
          <a:noFill/>
          <a:ln w="12700">
            <a:noFill/>
            <a:miter lim="800000"/>
            <a:headEnd/>
            <a:tailEnd/>
          </a:ln>
        </p:spPr>
        <p:txBody>
          <a:bodyPr wrap="none">
            <a:prstTxWarp prst="textNoShape">
              <a:avLst/>
            </a:prstTxWarp>
            <a:spAutoFit/>
          </a:bodyPr>
          <a:lstStyle/>
          <a:p>
            <a:pPr algn="ctr">
              <a:defRPr/>
            </a:pPr>
            <a:r>
              <a:rPr lang="en-US" sz="3200">
                <a:latin typeface="+mn-lt"/>
                <a:ea typeface="ＭＳ Ｐゴシック" charset="-128"/>
                <a:cs typeface="ＭＳ Ｐゴシック" charset="-128"/>
              </a:rPr>
              <a:t>static data</a:t>
            </a:r>
          </a:p>
        </p:txBody>
      </p:sp>
      <p:sp>
        <p:nvSpPr>
          <p:cNvPr id="23564" name="Text Box 12"/>
          <p:cNvSpPr txBox="1">
            <a:spLocks noChangeArrowheads="1"/>
          </p:cNvSpPr>
          <p:nvPr/>
        </p:nvSpPr>
        <p:spPr bwMode="auto">
          <a:xfrm>
            <a:off x="6724650" y="3390900"/>
            <a:ext cx="1016000" cy="584200"/>
          </a:xfrm>
          <a:prstGeom prst="rect">
            <a:avLst/>
          </a:prstGeom>
          <a:noFill/>
          <a:ln w="12700">
            <a:noFill/>
            <a:miter lim="800000"/>
            <a:headEnd/>
            <a:tailEnd/>
          </a:ln>
        </p:spPr>
        <p:txBody>
          <a:bodyPr wrap="none">
            <a:prstTxWarp prst="textNoShape">
              <a:avLst/>
            </a:prstTxWarp>
            <a:spAutoFit/>
          </a:bodyPr>
          <a:lstStyle/>
          <a:p>
            <a:pPr algn="ctr">
              <a:defRPr/>
            </a:pPr>
            <a:r>
              <a:rPr lang="en-US" sz="3200">
                <a:latin typeface="+mn-lt"/>
                <a:ea typeface="ＭＳ Ｐゴシック" charset="-128"/>
                <a:cs typeface="ＭＳ Ｐゴシック" charset="-128"/>
              </a:rPr>
              <a:t>heap</a:t>
            </a:r>
          </a:p>
        </p:txBody>
      </p:sp>
      <p:sp>
        <p:nvSpPr>
          <p:cNvPr id="23565" name="Text Box 13"/>
          <p:cNvSpPr txBox="1">
            <a:spLocks noChangeArrowheads="1"/>
          </p:cNvSpPr>
          <p:nvPr/>
        </p:nvSpPr>
        <p:spPr bwMode="auto">
          <a:xfrm>
            <a:off x="6718300" y="1016000"/>
            <a:ext cx="1028700" cy="584200"/>
          </a:xfrm>
          <a:prstGeom prst="rect">
            <a:avLst/>
          </a:prstGeom>
          <a:noFill/>
          <a:ln w="12700">
            <a:noFill/>
            <a:miter lim="800000"/>
            <a:headEnd/>
            <a:tailEnd/>
          </a:ln>
        </p:spPr>
        <p:txBody>
          <a:bodyPr wrap="none">
            <a:prstTxWarp prst="textNoShape">
              <a:avLst/>
            </a:prstTxWarp>
            <a:spAutoFit/>
          </a:bodyPr>
          <a:lstStyle/>
          <a:p>
            <a:pPr algn="ctr">
              <a:defRPr/>
            </a:pPr>
            <a:r>
              <a:rPr lang="en-US" sz="3200" dirty="0">
                <a:latin typeface="+mn-lt"/>
                <a:ea typeface="ＭＳ Ｐゴシック" charset="-128"/>
                <a:cs typeface="ＭＳ Ｐゴシック" charset="-128"/>
              </a:rPr>
              <a:t>stack</a:t>
            </a:r>
          </a:p>
        </p:txBody>
      </p:sp>
      <p:sp>
        <p:nvSpPr>
          <p:cNvPr id="23566" name="Line 14"/>
          <p:cNvSpPr>
            <a:spLocks noChangeShapeType="1"/>
          </p:cNvSpPr>
          <p:nvPr/>
        </p:nvSpPr>
        <p:spPr bwMode="auto">
          <a:xfrm flipV="1">
            <a:off x="7213600" y="2997200"/>
            <a:ext cx="0" cy="381000"/>
          </a:xfrm>
          <a:prstGeom prst="line">
            <a:avLst/>
          </a:prstGeom>
          <a:noFill/>
          <a:ln w="31750">
            <a:solidFill>
              <a:schemeClr val="tx1"/>
            </a:solidFill>
            <a:round/>
            <a:headEnd/>
            <a:tailEnd type="triangle" w="med" len="med"/>
          </a:ln>
        </p:spPr>
        <p:txBody>
          <a:bodyPr>
            <a:prstTxWarp prst="textNoShape">
              <a:avLst/>
            </a:prstTxWarp>
          </a:bodyPr>
          <a:lstStyle/>
          <a:p>
            <a:pPr>
              <a:defRPr/>
            </a:pPr>
            <a:endParaRPr lang="en-US">
              <a:latin typeface="+mn-lt"/>
              <a:ea typeface="ＭＳ Ｐゴシック" charset="-128"/>
              <a:cs typeface="ＭＳ Ｐゴシック" charset="-128"/>
            </a:endParaRPr>
          </a:p>
        </p:txBody>
      </p:sp>
      <p:sp>
        <p:nvSpPr>
          <p:cNvPr id="23567" name="Line 15"/>
          <p:cNvSpPr>
            <a:spLocks noChangeShapeType="1"/>
          </p:cNvSpPr>
          <p:nvPr/>
        </p:nvSpPr>
        <p:spPr bwMode="auto">
          <a:xfrm>
            <a:off x="7213600" y="1549400"/>
            <a:ext cx="0" cy="381000"/>
          </a:xfrm>
          <a:prstGeom prst="line">
            <a:avLst/>
          </a:prstGeom>
          <a:noFill/>
          <a:ln w="31750">
            <a:solidFill>
              <a:schemeClr val="tx1"/>
            </a:solidFill>
            <a:round/>
            <a:headEnd/>
            <a:tailEnd type="triangle" w="med" len="med"/>
          </a:ln>
        </p:spPr>
        <p:txBody>
          <a:bodyPr>
            <a:prstTxWarp prst="textNoShape">
              <a:avLst/>
            </a:prstTxWarp>
          </a:bodyPr>
          <a:lstStyle/>
          <a:p>
            <a:pPr>
              <a:defRPr/>
            </a:pPr>
            <a:endParaRPr lang="en-US">
              <a:latin typeface="+mn-lt"/>
              <a:ea typeface="ＭＳ Ｐゴシック" charset="-128"/>
              <a:cs typeface="ＭＳ Ｐゴシック" charset="-128"/>
            </a:endParaRPr>
          </a:p>
        </p:txBody>
      </p:sp>
      <p:sp>
        <p:nvSpPr>
          <p:cNvPr id="20496" name="Text Box 16"/>
          <p:cNvSpPr txBox="1">
            <a:spLocks noChangeArrowheads="1"/>
          </p:cNvSpPr>
          <p:nvPr/>
        </p:nvSpPr>
        <p:spPr bwMode="auto">
          <a:xfrm>
            <a:off x="5848350" y="5664200"/>
            <a:ext cx="2833688" cy="1016000"/>
          </a:xfrm>
          <a:prstGeom prst="rect">
            <a:avLst/>
          </a:prstGeom>
          <a:noFill/>
          <a:ln w="12700">
            <a:noFill/>
            <a:miter lim="800000"/>
            <a:headEnd/>
            <a:tailEnd/>
          </a:ln>
        </p:spPr>
        <p:txBody>
          <a:bodyPr wrap="none">
            <a:prstTxWarp prst="textNoShape">
              <a:avLst/>
            </a:prstTxWarp>
            <a:spAutoFit/>
          </a:bodyPr>
          <a:lstStyle/>
          <a:p>
            <a:pPr algn="ctr"/>
            <a:r>
              <a:rPr lang="en-US" sz="2000" b="1" i="1">
                <a:latin typeface="Calibri" pitchFamily="1" charset="0"/>
              </a:rPr>
              <a:t>OS prevents accesses</a:t>
            </a:r>
            <a:br>
              <a:rPr lang="en-US" sz="2000" b="1" i="1">
                <a:latin typeface="Calibri" pitchFamily="1" charset="0"/>
              </a:rPr>
            </a:br>
            <a:r>
              <a:rPr lang="en-US" sz="2000" b="1" i="1">
                <a:latin typeface="Calibri" pitchFamily="1" charset="0"/>
              </a:rPr>
              <a:t>between stack and heap </a:t>
            </a:r>
          </a:p>
          <a:p>
            <a:pPr algn="ctr"/>
            <a:r>
              <a:rPr lang="en-US" sz="2000" b="1" i="1">
                <a:latin typeface="Calibri" pitchFamily="1" charset="0"/>
              </a:rPr>
              <a:t>(via virtual memory)</a:t>
            </a:r>
          </a:p>
        </p:txBody>
      </p:sp>
      <p:sp>
        <p:nvSpPr>
          <p:cNvPr id="23569" name="Text Box 17"/>
          <p:cNvSpPr txBox="1">
            <a:spLocks noChangeArrowheads="1"/>
          </p:cNvSpPr>
          <p:nvPr/>
        </p:nvSpPr>
        <p:spPr bwMode="auto">
          <a:xfrm>
            <a:off x="4381660" y="939800"/>
            <a:ext cx="1731597" cy="400110"/>
          </a:xfrm>
          <a:prstGeom prst="rect">
            <a:avLst/>
          </a:prstGeom>
          <a:noFill/>
          <a:ln w="12700">
            <a:noFill/>
            <a:miter lim="800000"/>
            <a:headEnd/>
            <a:tailEnd/>
          </a:ln>
        </p:spPr>
        <p:txBody>
          <a:bodyPr wrap="none">
            <a:prstTxWarp prst="textNoShape">
              <a:avLst/>
            </a:prstTxWarp>
            <a:spAutoFit/>
          </a:bodyPr>
          <a:lstStyle/>
          <a:p>
            <a:pPr>
              <a:defRPr/>
            </a:pPr>
            <a:r>
              <a:rPr lang="en-US" sz="2000" b="1" i="1" dirty="0">
                <a:latin typeface="+mn-lt"/>
                <a:ea typeface="ＭＳ Ｐゴシック" charset="-128"/>
                <a:cs typeface="ＭＳ Ｐゴシック" charset="-128"/>
              </a:rPr>
              <a:t>~ FFFF </a:t>
            </a:r>
            <a:r>
              <a:rPr lang="en-US" sz="2000" b="1" i="1" dirty="0" err="1">
                <a:latin typeface="+mn-lt"/>
                <a:ea typeface="ＭＳ Ｐゴシック" charset="-128"/>
                <a:cs typeface="ＭＳ Ｐゴシック" charset="-128"/>
              </a:rPr>
              <a:t>FFFF</a:t>
            </a:r>
            <a:r>
              <a:rPr lang="en-US" sz="2400" b="1" i="1" baseline="-25000" dirty="0" err="1">
                <a:latin typeface="+mn-lt"/>
                <a:ea typeface="ＭＳ Ｐゴシック" charset="-128"/>
                <a:cs typeface="ＭＳ Ｐゴシック" charset="-128"/>
              </a:rPr>
              <a:t>hex</a:t>
            </a:r>
            <a:endParaRPr lang="en-US" sz="2400" b="1" i="1" dirty="0">
              <a:latin typeface="+mn-lt"/>
              <a:ea typeface="ＭＳ Ｐゴシック" charset="-128"/>
              <a:cs typeface="ＭＳ Ｐゴシック" charset="-128"/>
            </a:endParaRPr>
          </a:p>
        </p:txBody>
      </p:sp>
      <p:sp>
        <p:nvSpPr>
          <p:cNvPr id="23570" name="Text Box 18"/>
          <p:cNvSpPr txBox="1">
            <a:spLocks noChangeArrowheads="1"/>
          </p:cNvSpPr>
          <p:nvPr/>
        </p:nvSpPr>
        <p:spPr bwMode="auto">
          <a:xfrm>
            <a:off x="5191886" y="5262950"/>
            <a:ext cx="861843" cy="400110"/>
          </a:xfrm>
          <a:prstGeom prst="rect">
            <a:avLst/>
          </a:prstGeom>
          <a:noFill/>
          <a:ln w="12700">
            <a:noFill/>
            <a:miter lim="800000"/>
            <a:headEnd/>
            <a:tailEnd/>
          </a:ln>
        </p:spPr>
        <p:txBody>
          <a:bodyPr wrap="none">
            <a:prstTxWarp prst="textNoShape">
              <a:avLst/>
            </a:prstTxWarp>
            <a:spAutoFit/>
          </a:bodyPr>
          <a:lstStyle/>
          <a:p>
            <a:pPr>
              <a:defRPr/>
            </a:pPr>
            <a:r>
              <a:rPr lang="en-US" sz="2000" b="1" i="1" dirty="0">
                <a:latin typeface="+mn-lt"/>
                <a:ea typeface="ＭＳ Ｐゴシック" charset="-128"/>
                <a:cs typeface="ＭＳ Ｐゴシック" charset="-128"/>
              </a:rPr>
              <a:t>~ 0</a:t>
            </a:r>
            <a:r>
              <a:rPr lang="en-US" sz="2400" b="1" i="1" baseline="-25000" dirty="0">
                <a:latin typeface="+mn-lt"/>
                <a:ea typeface="ＭＳ Ｐゴシック" charset="-128"/>
                <a:cs typeface="ＭＳ Ｐゴシック" charset="-128"/>
              </a:rPr>
              <a:t>hex</a:t>
            </a:r>
            <a:endParaRPr lang="en-US" sz="2400" b="1" i="1" dirty="0">
              <a:latin typeface="+mn-lt"/>
              <a:ea typeface="ＭＳ Ｐゴシック" charset="-128"/>
              <a:cs typeface="ＭＳ Ｐゴシック" charset="-128"/>
            </a:endParaRPr>
          </a:p>
        </p:txBody>
      </p:sp>
      <p:sp>
        <p:nvSpPr>
          <p:cNvPr id="20" name="Date Placeholder 19"/>
          <p:cNvSpPr>
            <a:spLocks noGrp="1"/>
          </p:cNvSpPr>
          <p:nvPr>
            <p:ph type="dt" sz="quarter" idx="10"/>
          </p:nvPr>
        </p:nvSpPr>
        <p:spPr/>
        <p:txBody>
          <a:bodyPr/>
          <a:lstStyle/>
          <a:p>
            <a:pPr>
              <a:defRPr/>
            </a:pPr>
            <a:fld id="{2792F6F2-88E5-BA41-8B58-F648AD0DB328}" type="datetime1">
              <a:rPr lang="en-US" smtClean="0"/>
              <a:t>11/18/13</a:t>
            </a:fld>
            <a:endParaRPr lang="en-US"/>
          </a:p>
        </p:txBody>
      </p:sp>
      <p:sp>
        <p:nvSpPr>
          <p:cNvPr id="22" name="Footer Placeholder 21"/>
          <p:cNvSpPr>
            <a:spLocks noGrp="1"/>
          </p:cNvSpPr>
          <p:nvPr>
            <p:ph type="ftr" sz="quarter" idx="11"/>
          </p:nvPr>
        </p:nvSpPr>
        <p:spPr/>
        <p:txBody>
          <a:bodyPr/>
          <a:lstStyle/>
          <a:p>
            <a:pPr>
              <a:defRPr/>
            </a:pPr>
            <a:r>
              <a:rPr lang="en-US" dirty="0" smtClean="0"/>
              <a:t>Fall 2013 -- Lecture #22</a:t>
            </a:r>
            <a:endParaRPr lang="en-US" dirty="0"/>
          </a:p>
        </p:txBody>
      </p:sp>
      <p:sp>
        <p:nvSpPr>
          <p:cNvPr id="23" name="Slide Number Placeholder 6"/>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D14E9FC6-33FE-0641-A74B-3B3C2CBA2F59}" type="slidenum">
              <a:rPr lang="en-US" sz="1200">
                <a:solidFill>
                  <a:schemeClr val="tx1">
                    <a:tint val="75000"/>
                  </a:schemeClr>
                </a:solidFill>
                <a:latin typeface="+mn-lt"/>
                <a:ea typeface="+mn-ea"/>
                <a:cs typeface="+mn-cs"/>
              </a:rPr>
              <a:pPr algn="r" fontAlgn="auto">
                <a:spcBef>
                  <a:spcPts val="0"/>
                </a:spcBef>
                <a:spcAft>
                  <a:spcPts val="0"/>
                </a:spcAft>
                <a:defRPr/>
              </a:pPr>
              <a:t>32</a:t>
            </a:fld>
            <a:endParaRPr lang="en-US" sz="1200" dirty="0">
              <a:solidFill>
                <a:schemeClr val="tx1">
                  <a:tint val="75000"/>
                </a:schemeClr>
              </a:solidFill>
              <a:latin typeface="+mn-lt"/>
              <a:ea typeface="+mn-ea"/>
              <a:cs typeface="+mn-cs"/>
            </a:endParaRPr>
          </a:p>
        </p:txBody>
      </p:sp>
      <p:sp>
        <p:nvSpPr>
          <p:cNvPr id="24" name="Slide Number Placeholder 23"/>
          <p:cNvSpPr>
            <a:spLocks noGrp="1"/>
          </p:cNvSpPr>
          <p:nvPr>
            <p:ph type="sldNum" sz="quarter" idx="12"/>
          </p:nvPr>
        </p:nvSpPr>
        <p:spPr/>
        <p:txBody>
          <a:bodyPr/>
          <a:lstStyle/>
          <a:p>
            <a:pPr>
              <a:defRPr/>
            </a:pPr>
            <a:fld id="{DE5C2EEA-8E82-7249-BBC9-5D34BCF1922D}" type="slidenum">
              <a:rPr lang="en-US" smtClean="0"/>
              <a:pPr>
                <a:defRPr/>
              </a:pPr>
              <a:t>32</a:t>
            </a:fld>
            <a:endParaRPr lang="en-US"/>
          </a:p>
        </p:txBody>
      </p:sp>
    </p:spTree>
    <p:extLst>
      <p:ext uri="{BB962C8B-B14F-4D97-AF65-F5344CB8AC3E}">
        <p14:creationId xmlns:p14="http://schemas.microsoft.com/office/powerpoint/2010/main" val="18602157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a:lnSpc>
                <a:spcPct val="85000"/>
              </a:lnSpc>
            </a:pPr>
            <a:r>
              <a:rPr lang="en-US" smtClean="0">
                <a:ea typeface="ＭＳ Ｐゴシック" pitchFamily="1" charset="-128"/>
                <a:cs typeface="ＭＳ Ｐゴシック" pitchFamily="1" charset="-128"/>
              </a:rPr>
              <a:t>Recap: Where are</a:t>
            </a:r>
            <a:br>
              <a:rPr lang="en-US" smtClean="0">
                <a:ea typeface="ＭＳ Ｐゴシック" pitchFamily="1" charset="-128"/>
                <a:cs typeface="ＭＳ Ｐゴシック" pitchFamily="1" charset="-128"/>
              </a:rPr>
            </a:br>
            <a:r>
              <a:rPr lang="en-US" smtClean="0">
                <a:ea typeface="ＭＳ Ｐゴシック" pitchFamily="1" charset="-128"/>
                <a:cs typeface="ＭＳ Ｐゴシック" pitchFamily="1" charset="-128"/>
              </a:rPr>
              <a:t>Variables Allocated?</a:t>
            </a:r>
          </a:p>
        </p:txBody>
      </p:sp>
      <p:sp>
        <p:nvSpPr>
          <p:cNvPr id="22531" name="Rectangle 3"/>
          <p:cNvSpPr>
            <a:spLocks noGrp="1" noChangeArrowheads="1"/>
          </p:cNvSpPr>
          <p:nvPr>
            <p:ph type="body" idx="1"/>
          </p:nvPr>
        </p:nvSpPr>
        <p:spPr/>
        <p:txBody>
          <a:bodyPr/>
          <a:lstStyle/>
          <a:p>
            <a:r>
              <a:rPr lang="en-US" sz="2800" smtClean="0">
                <a:ea typeface="ＭＳ Ｐゴシック" pitchFamily="1" charset="-128"/>
                <a:cs typeface="ＭＳ Ｐゴシック" pitchFamily="1" charset="-128"/>
              </a:rPr>
              <a:t>If declared outside a procedure, </a:t>
            </a:r>
            <a:br>
              <a:rPr lang="en-US" sz="2800" smtClean="0">
                <a:ea typeface="ＭＳ Ｐゴシック" pitchFamily="1" charset="-128"/>
                <a:cs typeface="ＭＳ Ｐゴシック" pitchFamily="1" charset="-128"/>
              </a:rPr>
            </a:br>
            <a:r>
              <a:rPr lang="en-US" sz="2800" smtClean="0">
                <a:ea typeface="ＭＳ Ｐゴシック" pitchFamily="1" charset="-128"/>
                <a:cs typeface="ＭＳ Ｐゴシック" pitchFamily="1" charset="-128"/>
              </a:rPr>
              <a:t>allocated in “static” storage </a:t>
            </a:r>
          </a:p>
          <a:p>
            <a:r>
              <a:rPr lang="en-US" sz="2800" smtClean="0">
                <a:ea typeface="ＭＳ Ｐゴシック" pitchFamily="1" charset="-128"/>
                <a:cs typeface="ＭＳ Ｐゴシック" pitchFamily="1" charset="-128"/>
              </a:rPr>
              <a:t>If declared inside procedure, </a:t>
            </a:r>
            <a:br>
              <a:rPr lang="en-US" sz="2800" smtClean="0">
                <a:ea typeface="ＭＳ Ｐゴシック" pitchFamily="1" charset="-128"/>
                <a:cs typeface="ＭＳ Ｐゴシック" pitchFamily="1" charset="-128"/>
              </a:rPr>
            </a:br>
            <a:r>
              <a:rPr lang="en-US" sz="2800" smtClean="0">
                <a:ea typeface="ＭＳ Ｐゴシック" pitchFamily="1" charset="-128"/>
                <a:cs typeface="ＭＳ Ｐゴシック" pitchFamily="1" charset="-128"/>
              </a:rPr>
              <a:t>allocated on the “stack”</a:t>
            </a:r>
            <a:br>
              <a:rPr lang="en-US" sz="2800" smtClean="0">
                <a:ea typeface="ＭＳ Ｐゴシック" pitchFamily="1" charset="-128"/>
                <a:cs typeface="ＭＳ Ｐゴシック" pitchFamily="1" charset="-128"/>
              </a:rPr>
            </a:br>
            <a:r>
              <a:rPr lang="en-US" sz="2800" smtClean="0">
                <a:ea typeface="ＭＳ Ｐゴシック" pitchFamily="1" charset="-128"/>
                <a:cs typeface="ＭＳ Ｐゴシック" pitchFamily="1" charset="-128"/>
              </a:rPr>
              <a:t>and freed when procedure </a:t>
            </a:r>
            <a:br>
              <a:rPr lang="en-US" sz="2800" smtClean="0">
                <a:ea typeface="ＭＳ Ｐゴシック" pitchFamily="1" charset="-128"/>
                <a:cs typeface="ＭＳ Ｐゴシック" pitchFamily="1" charset="-128"/>
              </a:rPr>
            </a:br>
            <a:r>
              <a:rPr lang="en-US" sz="2800" smtClean="0">
                <a:ea typeface="ＭＳ Ｐゴシック" pitchFamily="1" charset="-128"/>
                <a:cs typeface="ＭＳ Ｐゴシック" pitchFamily="1" charset="-128"/>
              </a:rPr>
              <a:t>returns</a:t>
            </a:r>
          </a:p>
          <a:p>
            <a:pPr lvl="1"/>
            <a:r>
              <a:rPr lang="en-US" sz="2400" smtClean="0"/>
              <a:t>main() is treated like</a:t>
            </a:r>
            <a:br>
              <a:rPr lang="en-US" sz="2400" smtClean="0"/>
            </a:br>
            <a:r>
              <a:rPr lang="en-US" sz="2400" smtClean="0"/>
              <a:t>a procedure</a:t>
            </a:r>
          </a:p>
        </p:txBody>
      </p:sp>
      <p:grpSp>
        <p:nvGrpSpPr>
          <p:cNvPr id="2" name="Group 10"/>
          <p:cNvGrpSpPr>
            <a:grpSpLocks/>
          </p:cNvGrpSpPr>
          <p:nvPr/>
        </p:nvGrpSpPr>
        <p:grpSpPr bwMode="auto">
          <a:xfrm>
            <a:off x="5326063" y="2557463"/>
            <a:ext cx="3733800" cy="2286000"/>
            <a:chOff x="5410200" y="4538134"/>
            <a:chExt cx="3733800" cy="2286000"/>
          </a:xfrm>
        </p:grpSpPr>
        <p:sp>
          <p:nvSpPr>
            <p:cNvPr id="22536" name="Text Box 4"/>
            <p:cNvSpPr txBox="1">
              <a:spLocks noChangeArrowheads="1"/>
            </p:cNvSpPr>
            <p:nvPr/>
          </p:nvSpPr>
          <p:spPr bwMode="auto">
            <a:xfrm>
              <a:off x="5562600" y="4679950"/>
              <a:ext cx="2998713" cy="1815882"/>
            </a:xfrm>
            <a:prstGeom prst="rect">
              <a:avLst/>
            </a:prstGeom>
            <a:noFill/>
            <a:ln w="12700">
              <a:noFill/>
              <a:miter lim="800000"/>
              <a:headEnd/>
              <a:tailEnd/>
            </a:ln>
          </p:spPr>
          <p:txBody>
            <a:bodyPr wrap="none">
              <a:prstTxWarp prst="textNoShape">
                <a:avLst/>
              </a:prstTxWarp>
              <a:spAutoFit/>
            </a:bodyPr>
            <a:lstStyle/>
            <a:p>
              <a:r>
                <a:rPr lang="en-US" sz="2800" b="1">
                  <a:solidFill>
                    <a:srgbClr val="FF0000"/>
                  </a:solidFill>
                  <a:latin typeface="Courier New" pitchFamily="1" charset="0"/>
                </a:rPr>
                <a:t>int myGlobal;</a:t>
              </a:r>
            </a:p>
            <a:p>
              <a:r>
                <a:rPr lang="en-US" sz="2800" b="1">
                  <a:latin typeface="Courier New" pitchFamily="1" charset="0"/>
                </a:rPr>
                <a:t>main() {</a:t>
              </a:r>
            </a:p>
            <a:p>
              <a:r>
                <a:rPr lang="en-US" sz="2800" b="1">
                  <a:latin typeface="Courier New" pitchFamily="1" charset="0"/>
                </a:rPr>
                <a:t>  int myTemp;</a:t>
              </a:r>
            </a:p>
            <a:p>
              <a:r>
                <a:rPr lang="en-US" sz="2800" b="1">
                  <a:latin typeface="Courier New" pitchFamily="1" charset="0"/>
                </a:rPr>
                <a:t>}</a:t>
              </a:r>
            </a:p>
          </p:txBody>
        </p:sp>
        <p:sp>
          <p:nvSpPr>
            <p:cNvPr id="22537" name="Rectangle 5"/>
            <p:cNvSpPr>
              <a:spLocks noChangeArrowheads="1"/>
            </p:cNvSpPr>
            <p:nvPr/>
          </p:nvSpPr>
          <p:spPr bwMode="auto">
            <a:xfrm>
              <a:off x="5410200" y="4538134"/>
              <a:ext cx="3733800" cy="22860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sp>
        <p:nvSpPr>
          <p:cNvPr id="8" name="Date Placeholder 7"/>
          <p:cNvSpPr>
            <a:spLocks noGrp="1"/>
          </p:cNvSpPr>
          <p:nvPr>
            <p:ph type="dt" sz="quarter" idx="10"/>
          </p:nvPr>
        </p:nvSpPr>
        <p:spPr/>
        <p:txBody>
          <a:bodyPr/>
          <a:lstStyle/>
          <a:p>
            <a:pPr>
              <a:defRPr/>
            </a:pPr>
            <a:fld id="{C944CD99-1903-8D42-9A9E-4DF1A5365107}" type="datetime1">
              <a:rPr lang="en-US" smtClean="0"/>
              <a:t>11/18/13</a:t>
            </a:fld>
            <a:endParaRPr lang="en-US"/>
          </a:p>
        </p:txBody>
      </p:sp>
      <p:sp>
        <p:nvSpPr>
          <p:cNvPr id="9" name="Slide Number Placeholder 8"/>
          <p:cNvSpPr>
            <a:spLocks noGrp="1"/>
          </p:cNvSpPr>
          <p:nvPr>
            <p:ph type="sldNum" sz="quarter" idx="12"/>
          </p:nvPr>
        </p:nvSpPr>
        <p:spPr/>
        <p:txBody>
          <a:bodyPr/>
          <a:lstStyle/>
          <a:p>
            <a:pPr>
              <a:defRPr/>
            </a:pPr>
            <a:fld id="{7FBE1C36-FF67-074B-8999-3DDBE786637F}" type="slidenum">
              <a:rPr lang="en-US" smtClean="0"/>
              <a:pPr>
                <a:defRPr/>
              </a:pPr>
              <a:t>33</a:t>
            </a:fld>
            <a:endParaRPr lang="en-US"/>
          </a:p>
        </p:txBody>
      </p:sp>
      <p:sp>
        <p:nvSpPr>
          <p:cNvPr id="10" name="Footer Placeholder 9"/>
          <p:cNvSpPr>
            <a:spLocks noGrp="1"/>
          </p:cNvSpPr>
          <p:nvPr>
            <p:ph type="ftr" sz="quarter" idx="11"/>
          </p:nvPr>
        </p:nvSpPr>
        <p:spPr/>
        <p:txBody>
          <a:bodyPr/>
          <a:lstStyle/>
          <a:p>
            <a:pPr>
              <a:defRPr/>
            </a:pPr>
            <a:r>
              <a:rPr lang="en-US" dirty="0" smtClean="0"/>
              <a:t>Fall 2013 -- Lecture #22</a:t>
            </a:r>
            <a:endParaRPr lang="en-US" dirty="0"/>
          </a:p>
        </p:txBody>
      </p:sp>
    </p:spTree>
    <p:extLst>
      <p:ext uri="{BB962C8B-B14F-4D97-AF65-F5344CB8AC3E}">
        <p14:creationId xmlns:p14="http://schemas.microsoft.com/office/powerpoint/2010/main" val="176725345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ea typeface="ＭＳ Ｐゴシック" pitchFamily="1" charset="-128"/>
                <a:cs typeface="ＭＳ Ｐゴシック" pitchFamily="1" charset="-128"/>
              </a:rPr>
              <a:t>Recap: The Stack</a:t>
            </a:r>
          </a:p>
        </p:txBody>
      </p:sp>
      <p:sp>
        <p:nvSpPr>
          <p:cNvPr id="27651" name="Rectangle 3"/>
          <p:cNvSpPr>
            <a:spLocks noGrp="1" noChangeArrowheads="1"/>
          </p:cNvSpPr>
          <p:nvPr>
            <p:ph type="body" idx="1"/>
          </p:nvPr>
        </p:nvSpPr>
        <p:spPr/>
        <p:txBody>
          <a:bodyPr>
            <a:normAutofit fontScale="92500"/>
          </a:bodyPr>
          <a:lstStyle/>
          <a:p>
            <a:pPr>
              <a:buFont typeface="Arial" charset="0"/>
              <a:buChar char="•"/>
              <a:defRPr/>
            </a:pPr>
            <a:r>
              <a:rPr lang="en-US" dirty="0" smtClean="0"/>
              <a:t>Stack frame includes:</a:t>
            </a:r>
          </a:p>
          <a:p>
            <a:pPr lvl="1">
              <a:buFont typeface="Arial" charset="0"/>
              <a:buChar char="–"/>
              <a:defRPr/>
            </a:pPr>
            <a:r>
              <a:rPr lang="en-US" dirty="0" smtClean="0"/>
              <a:t>Return “instruction” address</a:t>
            </a:r>
          </a:p>
          <a:p>
            <a:pPr lvl="1">
              <a:buFont typeface="Arial" charset="0"/>
              <a:buChar char="–"/>
              <a:defRPr/>
            </a:pPr>
            <a:r>
              <a:rPr lang="en-US" dirty="0" smtClean="0"/>
              <a:t>Parameters</a:t>
            </a:r>
          </a:p>
          <a:p>
            <a:pPr lvl="1">
              <a:buFont typeface="Arial" charset="0"/>
              <a:buChar char="–"/>
              <a:defRPr/>
            </a:pPr>
            <a:r>
              <a:rPr lang="en-US" dirty="0" smtClean="0"/>
              <a:t>Space for other local variables</a:t>
            </a:r>
          </a:p>
          <a:p>
            <a:pPr>
              <a:buFont typeface="Arial" charset="0"/>
              <a:buChar char="•"/>
              <a:defRPr/>
            </a:pPr>
            <a:r>
              <a:rPr lang="en-US" dirty="0" smtClean="0"/>
              <a:t>Stack frames contiguous </a:t>
            </a:r>
            <a:br>
              <a:rPr lang="en-US" dirty="0" smtClean="0"/>
            </a:br>
            <a:r>
              <a:rPr lang="en-US" dirty="0" smtClean="0"/>
              <a:t>blocks of memory; stack pointer </a:t>
            </a:r>
            <a:br>
              <a:rPr lang="en-US" dirty="0" smtClean="0"/>
            </a:br>
            <a:r>
              <a:rPr lang="en-US" dirty="0" smtClean="0"/>
              <a:t>indicates top of stack frame</a:t>
            </a:r>
          </a:p>
          <a:p>
            <a:pPr>
              <a:buFont typeface="Arial" charset="0"/>
              <a:buChar char="•"/>
              <a:defRPr/>
            </a:pPr>
            <a:r>
              <a:rPr lang="en-US" dirty="0" smtClean="0"/>
              <a:t>When procedure ends, stack frame is tossed off the stack; frees memory for future stack frames</a:t>
            </a:r>
            <a:endParaRPr lang="en-US" dirty="0"/>
          </a:p>
        </p:txBody>
      </p:sp>
      <p:grpSp>
        <p:nvGrpSpPr>
          <p:cNvPr id="2" name="Group 4"/>
          <p:cNvGrpSpPr>
            <a:grpSpLocks/>
          </p:cNvGrpSpPr>
          <p:nvPr/>
        </p:nvGrpSpPr>
        <p:grpSpPr bwMode="auto">
          <a:xfrm>
            <a:off x="6891338" y="3970338"/>
            <a:ext cx="1295400" cy="838200"/>
            <a:chOff x="4608" y="3312"/>
            <a:chExt cx="816" cy="528"/>
          </a:xfrm>
        </p:grpSpPr>
        <p:sp>
          <p:nvSpPr>
            <p:cNvPr id="27664" name="Rectangle 5"/>
            <p:cNvSpPr>
              <a:spLocks noChangeArrowheads="1"/>
            </p:cNvSpPr>
            <p:nvPr/>
          </p:nvSpPr>
          <p:spPr bwMode="auto">
            <a:xfrm>
              <a:off x="4608" y="3312"/>
              <a:ext cx="816" cy="528"/>
            </a:xfrm>
            <a:prstGeom prst="rect">
              <a:avLst/>
            </a:prstGeom>
            <a:noFill/>
            <a:ln w="57150">
              <a:solidFill>
                <a:schemeClr val="tx1"/>
              </a:solidFill>
              <a:miter lim="800000"/>
              <a:headEnd/>
              <a:tailEnd/>
            </a:ln>
          </p:spPr>
          <p:txBody>
            <a:bodyPr wrap="none" anchor="ctr">
              <a:prstTxWarp prst="textNoShape">
                <a:avLst/>
              </a:prstTxWarp>
            </a:bodyPr>
            <a:lstStyle/>
            <a:p>
              <a:pPr>
                <a:defRPr/>
              </a:pPr>
              <a:endParaRPr lang="en-US">
                <a:latin typeface="+mn-lt"/>
                <a:ea typeface="ＭＳ Ｐゴシック" charset="-128"/>
                <a:cs typeface="ＭＳ Ｐゴシック" charset="-128"/>
              </a:endParaRPr>
            </a:p>
          </p:txBody>
        </p:sp>
        <p:sp>
          <p:nvSpPr>
            <p:cNvPr id="27665" name="Text Box 6"/>
            <p:cNvSpPr txBox="1">
              <a:spLocks noChangeArrowheads="1"/>
            </p:cNvSpPr>
            <p:nvPr/>
          </p:nvSpPr>
          <p:spPr bwMode="auto">
            <a:xfrm>
              <a:off x="4656" y="3408"/>
              <a:ext cx="661" cy="330"/>
            </a:xfrm>
            <a:prstGeom prst="rect">
              <a:avLst/>
            </a:prstGeom>
            <a:noFill/>
            <a:ln w="12700">
              <a:noFill/>
              <a:miter lim="800000"/>
              <a:headEnd/>
              <a:tailEnd/>
            </a:ln>
          </p:spPr>
          <p:txBody>
            <a:bodyPr wrap="none">
              <a:prstTxWarp prst="textNoShape">
                <a:avLst/>
              </a:prstTxWarp>
              <a:spAutoFit/>
            </a:bodyPr>
            <a:lstStyle/>
            <a:p>
              <a:pPr>
                <a:defRPr/>
              </a:pPr>
              <a:r>
                <a:rPr lang="en-US" sz="2800">
                  <a:latin typeface="+mn-lt"/>
                  <a:ea typeface="ＭＳ Ｐゴシック" charset="-128"/>
                  <a:cs typeface="ＭＳ Ｐゴシック" charset="-128"/>
                </a:rPr>
                <a:t>frame</a:t>
              </a:r>
              <a:endParaRPr lang="en-US" sz="2000">
                <a:latin typeface="+mn-lt"/>
                <a:ea typeface="ＭＳ Ｐゴシック" charset="-128"/>
                <a:cs typeface="ＭＳ Ｐゴシック" charset="-128"/>
              </a:endParaRPr>
            </a:p>
          </p:txBody>
        </p:sp>
      </p:grpSp>
      <p:grpSp>
        <p:nvGrpSpPr>
          <p:cNvPr id="3" name="Group 7"/>
          <p:cNvGrpSpPr>
            <a:grpSpLocks/>
          </p:cNvGrpSpPr>
          <p:nvPr/>
        </p:nvGrpSpPr>
        <p:grpSpPr bwMode="auto">
          <a:xfrm>
            <a:off x="6891338" y="2141538"/>
            <a:ext cx="1295400" cy="1295400"/>
            <a:chOff x="4608" y="3312"/>
            <a:chExt cx="816" cy="528"/>
          </a:xfrm>
        </p:grpSpPr>
        <p:sp>
          <p:nvSpPr>
            <p:cNvPr id="27662" name="Rectangle 8"/>
            <p:cNvSpPr>
              <a:spLocks noChangeArrowheads="1"/>
            </p:cNvSpPr>
            <p:nvPr/>
          </p:nvSpPr>
          <p:spPr bwMode="auto">
            <a:xfrm>
              <a:off x="4608" y="3312"/>
              <a:ext cx="816" cy="528"/>
            </a:xfrm>
            <a:prstGeom prst="rect">
              <a:avLst/>
            </a:prstGeom>
            <a:noFill/>
            <a:ln w="57150">
              <a:solidFill>
                <a:schemeClr val="tx1"/>
              </a:solidFill>
              <a:miter lim="800000"/>
              <a:headEnd/>
              <a:tailEnd/>
            </a:ln>
          </p:spPr>
          <p:txBody>
            <a:bodyPr wrap="none" anchor="ctr">
              <a:prstTxWarp prst="textNoShape">
                <a:avLst/>
              </a:prstTxWarp>
            </a:bodyPr>
            <a:lstStyle/>
            <a:p>
              <a:pPr>
                <a:defRPr/>
              </a:pPr>
              <a:endParaRPr lang="en-US">
                <a:latin typeface="+mn-lt"/>
                <a:ea typeface="ＭＳ Ｐゴシック" charset="-128"/>
                <a:cs typeface="ＭＳ Ｐゴシック" charset="-128"/>
              </a:endParaRPr>
            </a:p>
          </p:txBody>
        </p:sp>
        <p:sp>
          <p:nvSpPr>
            <p:cNvPr id="27663" name="Text Box 9"/>
            <p:cNvSpPr txBox="1">
              <a:spLocks noChangeArrowheads="1"/>
            </p:cNvSpPr>
            <p:nvPr/>
          </p:nvSpPr>
          <p:spPr bwMode="auto">
            <a:xfrm>
              <a:off x="4656" y="3408"/>
              <a:ext cx="661" cy="214"/>
            </a:xfrm>
            <a:prstGeom prst="rect">
              <a:avLst/>
            </a:prstGeom>
            <a:noFill/>
            <a:ln w="12700">
              <a:noFill/>
              <a:miter lim="800000"/>
              <a:headEnd/>
              <a:tailEnd/>
            </a:ln>
          </p:spPr>
          <p:txBody>
            <a:bodyPr wrap="none">
              <a:prstTxWarp prst="textNoShape">
                <a:avLst/>
              </a:prstTxWarp>
              <a:spAutoFit/>
            </a:bodyPr>
            <a:lstStyle/>
            <a:p>
              <a:pPr>
                <a:defRPr/>
              </a:pPr>
              <a:r>
                <a:rPr lang="en-US" sz="2800">
                  <a:latin typeface="+mn-lt"/>
                  <a:ea typeface="ＭＳ Ｐゴシック" charset="-128"/>
                  <a:cs typeface="ＭＳ Ｐゴシック" charset="-128"/>
                </a:rPr>
                <a:t>frame</a:t>
              </a:r>
              <a:endParaRPr lang="en-US" sz="2000">
                <a:latin typeface="+mn-lt"/>
                <a:ea typeface="ＭＳ Ｐゴシック" charset="-128"/>
                <a:cs typeface="ＭＳ Ｐゴシック" charset="-128"/>
              </a:endParaRPr>
            </a:p>
          </p:txBody>
        </p:sp>
      </p:grpSp>
      <p:grpSp>
        <p:nvGrpSpPr>
          <p:cNvPr id="4" name="Group 10"/>
          <p:cNvGrpSpPr>
            <a:grpSpLocks/>
          </p:cNvGrpSpPr>
          <p:nvPr/>
        </p:nvGrpSpPr>
        <p:grpSpPr bwMode="auto">
          <a:xfrm>
            <a:off x="6891338" y="3432175"/>
            <a:ext cx="1295400" cy="541338"/>
            <a:chOff x="4608" y="3307"/>
            <a:chExt cx="816" cy="533"/>
          </a:xfrm>
        </p:grpSpPr>
        <p:sp>
          <p:nvSpPr>
            <p:cNvPr id="27660" name="Rectangle 11"/>
            <p:cNvSpPr>
              <a:spLocks noChangeArrowheads="1"/>
            </p:cNvSpPr>
            <p:nvPr/>
          </p:nvSpPr>
          <p:spPr bwMode="auto">
            <a:xfrm>
              <a:off x="4608" y="3312"/>
              <a:ext cx="816" cy="528"/>
            </a:xfrm>
            <a:prstGeom prst="rect">
              <a:avLst/>
            </a:prstGeom>
            <a:noFill/>
            <a:ln w="57150">
              <a:solidFill>
                <a:schemeClr val="tx1"/>
              </a:solidFill>
              <a:miter lim="800000"/>
              <a:headEnd/>
              <a:tailEnd/>
            </a:ln>
          </p:spPr>
          <p:txBody>
            <a:bodyPr wrap="none" anchor="ctr">
              <a:prstTxWarp prst="textNoShape">
                <a:avLst/>
              </a:prstTxWarp>
            </a:bodyPr>
            <a:lstStyle/>
            <a:p>
              <a:pPr>
                <a:defRPr/>
              </a:pPr>
              <a:endParaRPr lang="en-US">
                <a:latin typeface="+mn-lt"/>
                <a:ea typeface="ＭＳ Ｐゴシック" charset="-128"/>
                <a:cs typeface="ＭＳ Ｐゴシック" charset="-128"/>
              </a:endParaRPr>
            </a:p>
          </p:txBody>
        </p:sp>
        <p:sp>
          <p:nvSpPr>
            <p:cNvPr id="27661" name="Text Box 12"/>
            <p:cNvSpPr txBox="1">
              <a:spLocks noChangeArrowheads="1"/>
            </p:cNvSpPr>
            <p:nvPr/>
          </p:nvSpPr>
          <p:spPr bwMode="auto">
            <a:xfrm>
              <a:off x="4656" y="3307"/>
              <a:ext cx="661" cy="516"/>
            </a:xfrm>
            <a:prstGeom prst="rect">
              <a:avLst/>
            </a:prstGeom>
            <a:noFill/>
            <a:ln w="12700">
              <a:noFill/>
              <a:miter lim="800000"/>
              <a:headEnd/>
              <a:tailEnd/>
            </a:ln>
          </p:spPr>
          <p:txBody>
            <a:bodyPr wrap="none">
              <a:prstTxWarp prst="textNoShape">
                <a:avLst/>
              </a:prstTxWarp>
              <a:spAutoFit/>
            </a:bodyPr>
            <a:lstStyle/>
            <a:p>
              <a:pPr>
                <a:defRPr/>
              </a:pPr>
              <a:r>
                <a:rPr lang="en-US" sz="2800" dirty="0">
                  <a:latin typeface="+mn-lt"/>
                  <a:ea typeface="ＭＳ Ｐゴシック" charset="-128"/>
                  <a:cs typeface="ＭＳ Ｐゴシック" charset="-128"/>
                </a:rPr>
                <a:t>frame</a:t>
              </a:r>
              <a:endParaRPr lang="en-US" sz="2000" dirty="0">
                <a:latin typeface="+mn-lt"/>
                <a:ea typeface="ＭＳ Ｐゴシック" charset="-128"/>
                <a:cs typeface="ＭＳ Ｐゴシック" charset="-128"/>
              </a:endParaRPr>
            </a:p>
          </p:txBody>
        </p:sp>
      </p:grpSp>
      <p:grpSp>
        <p:nvGrpSpPr>
          <p:cNvPr id="5" name="Group 13"/>
          <p:cNvGrpSpPr>
            <a:grpSpLocks/>
          </p:cNvGrpSpPr>
          <p:nvPr/>
        </p:nvGrpSpPr>
        <p:grpSpPr bwMode="auto">
          <a:xfrm>
            <a:off x="6891338" y="1585913"/>
            <a:ext cx="1295400" cy="558800"/>
            <a:chOff x="4608" y="3290"/>
            <a:chExt cx="816" cy="550"/>
          </a:xfrm>
        </p:grpSpPr>
        <p:sp>
          <p:nvSpPr>
            <p:cNvPr id="27658" name="Rectangle 14"/>
            <p:cNvSpPr>
              <a:spLocks noChangeArrowheads="1"/>
            </p:cNvSpPr>
            <p:nvPr/>
          </p:nvSpPr>
          <p:spPr bwMode="auto">
            <a:xfrm>
              <a:off x="4608" y="3312"/>
              <a:ext cx="816" cy="528"/>
            </a:xfrm>
            <a:prstGeom prst="rect">
              <a:avLst/>
            </a:prstGeom>
            <a:noFill/>
            <a:ln w="57150">
              <a:solidFill>
                <a:schemeClr val="tx1"/>
              </a:solidFill>
              <a:miter lim="800000"/>
              <a:headEnd/>
              <a:tailEnd/>
            </a:ln>
          </p:spPr>
          <p:txBody>
            <a:bodyPr wrap="none" anchor="ctr">
              <a:prstTxWarp prst="textNoShape">
                <a:avLst/>
              </a:prstTxWarp>
            </a:bodyPr>
            <a:lstStyle/>
            <a:p>
              <a:pPr>
                <a:defRPr/>
              </a:pPr>
              <a:endParaRPr lang="en-US">
                <a:latin typeface="+mn-lt"/>
                <a:ea typeface="ＭＳ Ｐゴシック" charset="-128"/>
                <a:cs typeface="ＭＳ Ｐゴシック" charset="-128"/>
              </a:endParaRPr>
            </a:p>
          </p:txBody>
        </p:sp>
        <p:sp>
          <p:nvSpPr>
            <p:cNvPr id="27659" name="Text Box 15"/>
            <p:cNvSpPr txBox="1">
              <a:spLocks noChangeArrowheads="1"/>
            </p:cNvSpPr>
            <p:nvPr/>
          </p:nvSpPr>
          <p:spPr bwMode="auto">
            <a:xfrm>
              <a:off x="4656" y="3290"/>
              <a:ext cx="661" cy="516"/>
            </a:xfrm>
            <a:prstGeom prst="rect">
              <a:avLst/>
            </a:prstGeom>
            <a:noFill/>
            <a:ln w="12700">
              <a:noFill/>
              <a:miter lim="800000"/>
              <a:headEnd/>
              <a:tailEnd/>
            </a:ln>
          </p:spPr>
          <p:txBody>
            <a:bodyPr wrap="none">
              <a:prstTxWarp prst="textNoShape">
                <a:avLst/>
              </a:prstTxWarp>
              <a:spAutoFit/>
            </a:bodyPr>
            <a:lstStyle/>
            <a:p>
              <a:pPr>
                <a:defRPr/>
              </a:pPr>
              <a:r>
                <a:rPr lang="en-US" sz="2800" dirty="0">
                  <a:latin typeface="+mn-lt"/>
                  <a:ea typeface="ＭＳ Ｐゴシック" charset="-128"/>
                  <a:cs typeface="ＭＳ Ｐゴシック" charset="-128"/>
                </a:rPr>
                <a:t>frame</a:t>
              </a:r>
              <a:endParaRPr lang="en-US" sz="2000" dirty="0">
                <a:latin typeface="+mn-lt"/>
                <a:ea typeface="ＭＳ Ｐゴシック" charset="-128"/>
                <a:cs typeface="ＭＳ Ｐゴシック" charset="-128"/>
              </a:endParaRPr>
            </a:p>
          </p:txBody>
        </p:sp>
      </p:grpSp>
      <p:sp>
        <p:nvSpPr>
          <p:cNvPr id="27656" name="Text Box 16"/>
          <p:cNvSpPr txBox="1">
            <a:spLocks noChangeArrowheads="1"/>
          </p:cNvSpPr>
          <p:nvPr/>
        </p:nvSpPr>
        <p:spPr bwMode="auto">
          <a:xfrm>
            <a:off x="5976938" y="1608138"/>
            <a:ext cx="546100" cy="523875"/>
          </a:xfrm>
          <a:prstGeom prst="rect">
            <a:avLst/>
          </a:prstGeom>
          <a:noFill/>
          <a:ln w="12700">
            <a:noFill/>
            <a:miter lim="800000"/>
            <a:headEnd/>
            <a:tailEnd/>
          </a:ln>
        </p:spPr>
        <p:txBody>
          <a:bodyPr wrap="none">
            <a:prstTxWarp prst="textNoShape">
              <a:avLst/>
            </a:prstTxWarp>
            <a:spAutoFit/>
          </a:bodyPr>
          <a:lstStyle/>
          <a:p>
            <a:pPr>
              <a:defRPr/>
            </a:pPr>
            <a:r>
              <a:rPr lang="en-US" sz="2800" b="1">
                <a:latin typeface="+mn-lt"/>
                <a:ea typeface="ＭＳ Ｐゴシック" charset="-128"/>
                <a:cs typeface="ＭＳ Ｐゴシック" charset="-128"/>
              </a:rPr>
              <a:t>SP</a:t>
            </a:r>
            <a:endParaRPr lang="en-US" sz="2000">
              <a:latin typeface="+mn-lt"/>
              <a:ea typeface="ＭＳ Ｐゴシック" charset="-128"/>
              <a:cs typeface="ＭＳ Ｐゴシック" charset="-128"/>
            </a:endParaRPr>
          </a:p>
        </p:txBody>
      </p:sp>
      <p:sp>
        <p:nvSpPr>
          <p:cNvPr id="27657" name="Line 17"/>
          <p:cNvSpPr>
            <a:spLocks noChangeShapeType="1"/>
          </p:cNvSpPr>
          <p:nvPr/>
        </p:nvSpPr>
        <p:spPr bwMode="auto">
          <a:xfrm>
            <a:off x="6586538" y="1912938"/>
            <a:ext cx="228600" cy="0"/>
          </a:xfrm>
          <a:prstGeom prst="line">
            <a:avLst/>
          </a:prstGeom>
          <a:noFill/>
          <a:ln w="38100">
            <a:solidFill>
              <a:schemeClr val="tx1"/>
            </a:solidFill>
            <a:round/>
            <a:headEnd/>
            <a:tailEnd type="triangle" w="med" len="med"/>
          </a:ln>
        </p:spPr>
        <p:txBody>
          <a:bodyPr wrap="none" anchor="ctr">
            <a:prstTxWarp prst="textNoShape">
              <a:avLst/>
            </a:prstTxWarp>
          </a:bodyPr>
          <a:lstStyle/>
          <a:p>
            <a:pPr>
              <a:defRPr/>
            </a:pPr>
            <a:endParaRPr lang="en-US">
              <a:latin typeface="+mn-lt"/>
              <a:ea typeface="ＭＳ Ｐゴシック" charset="-128"/>
              <a:cs typeface="ＭＳ Ｐゴシック" charset="-128"/>
            </a:endParaRPr>
          </a:p>
        </p:txBody>
      </p:sp>
      <p:sp>
        <p:nvSpPr>
          <p:cNvPr id="22" name="Date Placeholder 21"/>
          <p:cNvSpPr>
            <a:spLocks noGrp="1"/>
          </p:cNvSpPr>
          <p:nvPr>
            <p:ph type="dt" sz="quarter" idx="10"/>
          </p:nvPr>
        </p:nvSpPr>
        <p:spPr/>
        <p:txBody>
          <a:bodyPr/>
          <a:lstStyle/>
          <a:p>
            <a:pPr>
              <a:defRPr/>
            </a:pPr>
            <a:fld id="{6860E155-668F-BD4B-B368-6CDD901D2B20}" type="datetime1">
              <a:rPr lang="en-US" smtClean="0"/>
              <a:t>11/18/13</a:t>
            </a:fld>
            <a:endParaRPr lang="en-US"/>
          </a:p>
        </p:txBody>
      </p:sp>
      <p:sp>
        <p:nvSpPr>
          <p:cNvPr id="23" name="Slide Number Placeholder 22"/>
          <p:cNvSpPr>
            <a:spLocks noGrp="1"/>
          </p:cNvSpPr>
          <p:nvPr>
            <p:ph type="sldNum" sz="quarter" idx="12"/>
          </p:nvPr>
        </p:nvSpPr>
        <p:spPr/>
        <p:txBody>
          <a:bodyPr/>
          <a:lstStyle/>
          <a:p>
            <a:pPr>
              <a:defRPr/>
            </a:pPr>
            <a:fld id="{082D79D3-B5E7-4944-B2DA-B92F747C6C13}" type="slidenum">
              <a:rPr lang="en-US" smtClean="0"/>
              <a:pPr>
                <a:defRPr/>
              </a:pPr>
              <a:t>34</a:t>
            </a:fld>
            <a:endParaRPr lang="en-US"/>
          </a:p>
        </p:txBody>
      </p:sp>
      <p:sp>
        <p:nvSpPr>
          <p:cNvPr id="24" name="Footer Placeholder 23"/>
          <p:cNvSpPr>
            <a:spLocks noGrp="1"/>
          </p:cNvSpPr>
          <p:nvPr>
            <p:ph type="ftr" sz="quarter" idx="11"/>
          </p:nvPr>
        </p:nvSpPr>
        <p:spPr/>
        <p:txBody>
          <a:bodyPr/>
          <a:lstStyle/>
          <a:p>
            <a:pPr>
              <a:defRPr/>
            </a:pPr>
            <a:r>
              <a:rPr lang="en-US" dirty="0" smtClean="0"/>
              <a:t>Fall 2013 -- Lecture #22</a:t>
            </a:r>
            <a:endParaRPr lang="en-US" dirty="0"/>
          </a:p>
        </p:txBody>
      </p:sp>
    </p:spTree>
    <p:extLst>
      <p:ext uri="{BB962C8B-B14F-4D97-AF65-F5344CB8AC3E}">
        <p14:creationId xmlns:p14="http://schemas.microsoft.com/office/powerpoint/2010/main" val="323473204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ea typeface="ＭＳ Ｐゴシック" pitchFamily="1" charset="-128"/>
                <a:cs typeface="ＭＳ Ｐゴシック" pitchFamily="1" charset="-128"/>
              </a:rPr>
              <a:t>Recap: The Stack</a:t>
            </a:r>
          </a:p>
        </p:txBody>
      </p:sp>
      <p:sp>
        <p:nvSpPr>
          <p:cNvPr id="28675" name="Rectangle 3"/>
          <p:cNvSpPr>
            <a:spLocks noGrp="1" noChangeArrowheads="1"/>
          </p:cNvSpPr>
          <p:nvPr>
            <p:ph type="body" idx="1"/>
          </p:nvPr>
        </p:nvSpPr>
        <p:spPr/>
        <p:txBody>
          <a:bodyPr/>
          <a:lstStyle/>
          <a:p>
            <a:r>
              <a:rPr lang="en-US" smtClean="0">
                <a:ea typeface="ＭＳ Ｐゴシック" pitchFamily="1" charset="-128"/>
                <a:cs typeface="ＭＳ Ｐゴシック" pitchFamily="1" charset="-128"/>
              </a:rPr>
              <a:t>Last In, First Out (LIFO) data structure</a:t>
            </a:r>
          </a:p>
        </p:txBody>
      </p:sp>
      <p:sp>
        <p:nvSpPr>
          <p:cNvPr id="28676" name="Text Box 4"/>
          <p:cNvSpPr txBox="1">
            <a:spLocks noChangeArrowheads="1"/>
          </p:cNvSpPr>
          <p:nvPr/>
        </p:nvSpPr>
        <p:spPr bwMode="auto">
          <a:xfrm>
            <a:off x="669925" y="2100263"/>
            <a:ext cx="1403350" cy="1006475"/>
          </a:xfrm>
          <a:prstGeom prst="rect">
            <a:avLst/>
          </a:prstGeom>
          <a:noFill/>
          <a:ln w="12700">
            <a:noFill/>
            <a:miter lim="800000"/>
            <a:headEnd/>
            <a:tailEnd/>
          </a:ln>
        </p:spPr>
        <p:txBody>
          <a:bodyPr wrap="none">
            <a:prstTxWarp prst="textNoShape">
              <a:avLst/>
            </a:prstTxWarp>
            <a:spAutoFit/>
          </a:bodyPr>
          <a:lstStyle/>
          <a:p>
            <a:r>
              <a:rPr lang="en-US" sz="2000" b="1">
                <a:latin typeface="Courier New" pitchFamily="1" charset="0"/>
              </a:rPr>
              <a:t>main ()</a:t>
            </a:r>
          </a:p>
          <a:p>
            <a:r>
              <a:rPr lang="en-US" sz="2000" b="1">
                <a:latin typeface="Courier New" pitchFamily="1" charset="0"/>
              </a:rPr>
              <a:t>{ a(0); </a:t>
            </a:r>
          </a:p>
          <a:p>
            <a:r>
              <a:rPr lang="en-US" sz="2000" b="1">
                <a:latin typeface="Courier New" pitchFamily="1" charset="0"/>
              </a:rPr>
              <a:t>}</a:t>
            </a:r>
            <a:endParaRPr lang="en-US" sz="2000" b="1" i="1">
              <a:latin typeface="Courier New" pitchFamily="1" charset="0"/>
            </a:endParaRPr>
          </a:p>
        </p:txBody>
      </p:sp>
      <p:sp>
        <p:nvSpPr>
          <p:cNvPr id="28677" name="Text Box 5"/>
          <p:cNvSpPr txBox="1">
            <a:spLocks noChangeArrowheads="1"/>
          </p:cNvSpPr>
          <p:nvPr/>
        </p:nvSpPr>
        <p:spPr bwMode="auto">
          <a:xfrm>
            <a:off x="990600" y="2903538"/>
            <a:ext cx="2317750" cy="1006475"/>
          </a:xfrm>
          <a:prstGeom prst="rect">
            <a:avLst/>
          </a:prstGeom>
          <a:noFill/>
          <a:ln w="12700">
            <a:noFill/>
            <a:miter lim="800000"/>
            <a:headEnd/>
            <a:tailEnd/>
          </a:ln>
        </p:spPr>
        <p:txBody>
          <a:bodyPr wrap="none">
            <a:prstTxWarp prst="textNoShape">
              <a:avLst/>
            </a:prstTxWarp>
            <a:spAutoFit/>
          </a:bodyPr>
          <a:lstStyle/>
          <a:p>
            <a:pPr>
              <a:defRPr/>
            </a:pPr>
            <a:r>
              <a:rPr lang="en-US" sz="2000" b="1" dirty="0">
                <a:solidFill>
                  <a:schemeClr val="tx2">
                    <a:lumMod val="40000"/>
                    <a:lumOff val="60000"/>
                  </a:schemeClr>
                </a:solidFill>
                <a:latin typeface="Courier New" charset="0"/>
                <a:ea typeface="ＭＳ Ｐゴシック" charset="-128"/>
                <a:cs typeface="ＭＳ Ｐゴシック" charset="-128"/>
              </a:rPr>
              <a:t>void a (</a:t>
            </a:r>
            <a:r>
              <a:rPr lang="en-US" sz="2000" b="1" dirty="0" err="1">
                <a:solidFill>
                  <a:schemeClr val="tx2">
                    <a:lumMod val="40000"/>
                    <a:lumOff val="60000"/>
                  </a:schemeClr>
                </a:solidFill>
                <a:latin typeface="Courier New" charset="0"/>
                <a:ea typeface="ＭＳ Ｐゴシック" charset="-128"/>
                <a:cs typeface="ＭＳ Ｐゴシック" charset="-128"/>
              </a:rPr>
              <a:t>int</a:t>
            </a:r>
            <a:r>
              <a:rPr lang="en-US" sz="2000" b="1" dirty="0">
                <a:solidFill>
                  <a:schemeClr val="tx2">
                    <a:lumMod val="40000"/>
                    <a:lumOff val="60000"/>
                  </a:schemeClr>
                </a:solidFill>
                <a:latin typeface="Courier New" charset="0"/>
                <a:ea typeface="ＭＳ Ｐゴシック" charset="-128"/>
                <a:cs typeface="ＭＳ Ｐゴシック" charset="-128"/>
              </a:rPr>
              <a:t> </a:t>
            </a:r>
            <a:r>
              <a:rPr lang="en-US" sz="2000" b="1" dirty="0" err="1">
                <a:solidFill>
                  <a:schemeClr val="tx2">
                    <a:lumMod val="40000"/>
                    <a:lumOff val="60000"/>
                  </a:schemeClr>
                </a:solidFill>
                <a:latin typeface="Courier New" charset="0"/>
                <a:ea typeface="ＭＳ Ｐゴシック" charset="-128"/>
                <a:cs typeface="ＭＳ Ｐゴシック" charset="-128"/>
              </a:rPr>
              <a:t>m</a:t>
            </a:r>
            <a:r>
              <a:rPr lang="en-US" sz="2000" b="1" dirty="0">
                <a:solidFill>
                  <a:schemeClr val="tx2">
                    <a:lumMod val="40000"/>
                    <a:lumOff val="60000"/>
                  </a:schemeClr>
                </a:solidFill>
                <a:latin typeface="Courier New" charset="0"/>
                <a:ea typeface="ＭＳ Ｐゴシック" charset="-128"/>
                <a:cs typeface="ＭＳ Ｐゴシック" charset="-128"/>
              </a:rPr>
              <a:t>)</a:t>
            </a:r>
          </a:p>
          <a:p>
            <a:pPr>
              <a:defRPr/>
            </a:pPr>
            <a:r>
              <a:rPr lang="en-US" sz="2000" b="1" dirty="0">
                <a:solidFill>
                  <a:schemeClr val="tx2">
                    <a:lumMod val="40000"/>
                    <a:lumOff val="60000"/>
                  </a:schemeClr>
                </a:solidFill>
                <a:latin typeface="Courier New" charset="0"/>
                <a:ea typeface="ＭＳ Ｐゴシック" charset="-128"/>
                <a:cs typeface="ＭＳ Ｐゴシック" charset="-128"/>
              </a:rPr>
              <a:t>{ b(1); </a:t>
            </a:r>
          </a:p>
          <a:p>
            <a:pPr>
              <a:defRPr/>
            </a:pPr>
            <a:r>
              <a:rPr lang="en-US" sz="2000" b="1" dirty="0">
                <a:solidFill>
                  <a:schemeClr val="tx2">
                    <a:lumMod val="40000"/>
                    <a:lumOff val="60000"/>
                  </a:schemeClr>
                </a:solidFill>
                <a:latin typeface="Courier New" charset="0"/>
                <a:ea typeface="ＭＳ Ｐゴシック" charset="-128"/>
                <a:cs typeface="ＭＳ Ｐゴシック" charset="-128"/>
              </a:rPr>
              <a:t>}</a:t>
            </a:r>
            <a:endParaRPr lang="en-US" sz="2000" b="1" i="1" dirty="0">
              <a:solidFill>
                <a:schemeClr val="tx2">
                  <a:lumMod val="40000"/>
                  <a:lumOff val="60000"/>
                </a:schemeClr>
              </a:solidFill>
              <a:latin typeface="Courier New" charset="0"/>
              <a:ea typeface="ＭＳ Ｐゴシック" charset="-128"/>
              <a:cs typeface="ＭＳ Ｐゴシック" charset="-128"/>
            </a:endParaRPr>
          </a:p>
        </p:txBody>
      </p:sp>
      <p:sp>
        <p:nvSpPr>
          <p:cNvPr id="28678" name="Text Box 6"/>
          <p:cNvSpPr txBox="1">
            <a:spLocks noChangeArrowheads="1"/>
          </p:cNvSpPr>
          <p:nvPr/>
        </p:nvSpPr>
        <p:spPr bwMode="auto">
          <a:xfrm>
            <a:off x="1219200" y="3741738"/>
            <a:ext cx="2317750" cy="1006475"/>
          </a:xfrm>
          <a:prstGeom prst="rect">
            <a:avLst/>
          </a:prstGeom>
          <a:noFill/>
          <a:ln w="12700">
            <a:noFill/>
            <a:miter lim="800000"/>
            <a:headEnd/>
            <a:tailEnd/>
          </a:ln>
        </p:spPr>
        <p:txBody>
          <a:bodyPr wrap="none">
            <a:prstTxWarp prst="textNoShape">
              <a:avLst/>
            </a:prstTxWarp>
            <a:spAutoFit/>
          </a:bodyPr>
          <a:lstStyle/>
          <a:p>
            <a:r>
              <a:rPr lang="en-US" sz="2000" b="1">
                <a:solidFill>
                  <a:schemeClr val="accent2"/>
                </a:solidFill>
                <a:latin typeface="Courier New" pitchFamily="1" charset="0"/>
              </a:rPr>
              <a:t>void b (int n)</a:t>
            </a:r>
          </a:p>
          <a:p>
            <a:r>
              <a:rPr lang="en-US" sz="2000" b="1">
                <a:solidFill>
                  <a:schemeClr val="accent2"/>
                </a:solidFill>
                <a:latin typeface="Courier New" pitchFamily="1" charset="0"/>
              </a:rPr>
              <a:t>{ c(2); </a:t>
            </a:r>
          </a:p>
          <a:p>
            <a:r>
              <a:rPr lang="en-US" sz="2000" b="1">
                <a:solidFill>
                  <a:schemeClr val="accent2"/>
                </a:solidFill>
                <a:latin typeface="Courier New" pitchFamily="1" charset="0"/>
              </a:rPr>
              <a:t>}</a:t>
            </a:r>
            <a:endParaRPr lang="en-US" sz="2000" b="1" i="1">
              <a:solidFill>
                <a:schemeClr val="accent2"/>
              </a:solidFill>
              <a:latin typeface="Courier New" pitchFamily="1" charset="0"/>
            </a:endParaRPr>
          </a:p>
        </p:txBody>
      </p:sp>
      <p:sp>
        <p:nvSpPr>
          <p:cNvPr id="28679" name="Text Box 7"/>
          <p:cNvSpPr txBox="1">
            <a:spLocks noChangeArrowheads="1"/>
          </p:cNvSpPr>
          <p:nvPr/>
        </p:nvSpPr>
        <p:spPr bwMode="auto">
          <a:xfrm>
            <a:off x="1447800" y="4579938"/>
            <a:ext cx="2317750" cy="1006475"/>
          </a:xfrm>
          <a:prstGeom prst="rect">
            <a:avLst/>
          </a:prstGeom>
          <a:noFill/>
          <a:ln w="12700">
            <a:noFill/>
            <a:miter lim="800000"/>
            <a:headEnd/>
            <a:tailEnd/>
          </a:ln>
        </p:spPr>
        <p:txBody>
          <a:bodyPr wrap="none">
            <a:prstTxWarp prst="textNoShape">
              <a:avLst/>
            </a:prstTxWarp>
            <a:spAutoFit/>
          </a:bodyPr>
          <a:lstStyle/>
          <a:p>
            <a:r>
              <a:rPr lang="en-US" sz="2000" b="1">
                <a:solidFill>
                  <a:srgbClr val="66FF33"/>
                </a:solidFill>
                <a:latin typeface="Courier New" pitchFamily="1" charset="0"/>
              </a:rPr>
              <a:t>void c (int o)</a:t>
            </a:r>
          </a:p>
          <a:p>
            <a:r>
              <a:rPr lang="en-US" sz="2000" b="1">
                <a:solidFill>
                  <a:srgbClr val="66FF33"/>
                </a:solidFill>
                <a:latin typeface="Courier New" pitchFamily="1" charset="0"/>
              </a:rPr>
              <a:t>{ d(3); </a:t>
            </a:r>
          </a:p>
          <a:p>
            <a:r>
              <a:rPr lang="en-US" sz="2000" b="1">
                <a:solidFill>
                  <a:srgbClr val="66FF33"/>
                </a:solidFill>
                <a:latin typeface="Courier New" pitchFamily="1" charset="0"/>
              </a:rPr>
              <a:t>}</a:t>
            </a:r>
            <a:endParaRPr lang="en-US" sz="2000" b="1" i="1">
              <a:solidFill>
                <a:srgbClr val="66FF33"/>
              </a:solidFill>
              <a:latin typeface="Courier New" pitchFamily="1" charset="0"/>
            </a:endParaRPr>
          </a:p>
        </p:txBody>
      </p:sp>
      <p:sp>
        <p:nvSpPr>
          <p:cNvPr id="28680" name="Text Box 8"/>
          <p:cNvSpPr txBox="1">
            <a:spLocks noChangeArrowheads="1"/>
          </p:cNvSpPr>
          <p:nvPr/>
        </p:nvSpPr>
        <p:spPr bwMode="auto">
          <a:xfrm>
            <a:off x="1600200" y="5341938"/>
            <a:ext cx="2317750" cy="1006475"/>
          </a:xfrm>
          <a:prstGeom prst="rect">
            <a:avLst/>
          </a:prstGeom>
          <a:noFill/>
          <a:ln w="12700">
            <a:noFill/>
            <a:miter lim="800000"/>
            <a:headEnd/>
            <a:tailEnd/>
          </a:ln>
        </p:spPr>
        <p:txBody>
          <a:bodyPr wrap="none">
            <a:prstTxWarp prst="textNoShape">
              <a:avLst/>
            </a:prstTxWarp>
            <a:spAutoFit/>
          </a:bodyPr>
          <a:lstStyle/>
          <a:p>
            <a:r>
              <a:rPr lang="en-US" sz="2000" b="1">
                <a:solidFill>
                  <a:srgbClr val="FF00FF"/>
                </a:solidFill>
                <a:latin typeface="Courier New" pitchFamily="1" charset="0"/>
              </a:rPr>
              <a:t>void d (int p)</a:t>
            </a:r>
          </a:p>
          <a:p>
            <a:r>
              <a:rPr lang="en-US" sz="2000" b="1">
                <a:solidFill>
                  <a:srgbClr val="FF00FF"/>
                </a:solidFill>
                <a:latin typeface="Courier New" pitchFamily="1" charset="0"/>
              </a:rPr>
              <a:t>{ </a:t>
            </a:r>
          </a:p>
          <a:p>
            <a:r>
              <a:rPr lang="en-US" sz="2000" b="1">
                <a:solidFill>
                  <a:srgbClr val="FF00FF"/>
                </a:solidFill>
                <a:latin typeface="Courier New" pitchFamily="1" charset="0"/>
              </a:rPr>
              <a:t>}</a:t>
            </a:r>
            <a:endParaRPr lang="en-US" sz="2000" b="1" i="1">
              <a:solidFill>
                <a:srgbClr val="FF00FF"/>
              </a:solidFill>
              <a:latin typeface="Courier New" pitchFamily="1" charset="0"/>
            </a:endParaRPr>
          </a:p>
        </p:txBody>
      </p:sp>
      <p:sp>
        <p:nvSpPr>
          <p:cNvPr id="1709065" name="Rectangle 9" descr="Large grid"/>
          <p:cNvSpPr>
            <a:spLocks noChangeArrowheads="1"/>
          </p:cNvSpPr>
          <p:nvPr/>
        </p:nvSpPr>
        <p:spPr bwMode="auto">
          <a:xfrm>
            <a:off x="7653338" y="1981200"/>
            <a:ext cx="1143000" cy="762000"/>
          </a:xfrm>
          <a:prstGeom prst="rect">
            <a:avLst/>
          </a:prstGeom>
          <a:pattFill prst="lgGrid">
            <a:fgClr>
              <a:schemeClr val="tx1"/>
            </a:fgClr>
            <a:bgClr>
              <a:schemeClr val="bg1"/>
            </a:bgClr>
          </a:pattFill>
          <a:ln w="12700">
            <a:solidFill>
              <a:schemeClr val="tx1"/>
            </a:solidFill>
            <a:miter lim="800000"/>
            <a:headEnd/>
            <a:tailEnd/>
          </a:ln>
        </p:spPr>
        <p:txBody>
          <a:bodyPr wrap="none" anchor="ctr">
            <a:prstTxWarp prst="textNoShape">
              <a:avLst/>
            </a:prstTxWarp>
          </a:bodyPr>
          <a:lstStyle/>
          <a:p>
            <a:pPr>
              <a:defRPr/>
            </a:pPr>
            <a:endParaRPr lang="en-US">
              <a:latin typeface="+mn-lt"/>
              <a:ea typeface="ＭＳ Ｐゴシック" charset="-128"/>
              <a:cs typeface="ＭＳ Ｐゴシック" charset="-128"/>
            </a:endParaRPr>
          </a:p>
        </p:txBody>
      </p:sp>
      <p:sp>
        <p:nvSpPr>
          <p:cNvPr id="29706" name="Text Box 10"/>
          <p:cNvSpPr txBox="1">
            <a:spLocks noChangeArrowheads="1"/>
          </p:cNvSpPr>
          <p:nvPr/>
        </p:nvSpPr>
        <p:spPr bwMode="auto">
          <a:xfrm>
            <a:off x="7729538" y="1524000"/>
            <a:ext cx="795337" cy="400050"/>
          </a:xfrm>
          <a:prstGeom prst="rect">
            <a:avLst/>
          </a:prstGeom>
          <a:noFill/>
          <a:ln w="12700">
            <a:noFill/>
            <a:miter lim="800000"/>
            <a:headEnd/>
            <a:tailEnd/>
          </a:ln>
        </p:spPr>
        <p:txBody>
          <a:bodyPr wrap="none">
            <a:prstTxWarp prst="textNoShape">
              <a:avLst/>
            </a:prstTxWarp>
            <a:spAutoFit/>
          </a:bodyPr>
          <a:lstStyle/>
          <a:p>
            <a:pPr>
              <a:defRPr/>
            </a:pPr>
            <a:r>
              <a:rPr lang="en-US" sz="2000" b="1" i="1">
                <a:latin typeface="+mn-lt"/>
                <a:ea typeface="ＭＳ Ｐゴシック" charset="-128"/>
                <a:cs typeface="ＭＳ Ｐゴシック" charset="-128"/>
              </a:rPr>
              <a:t>stack</a:t>
            </a:r>
          </a:p>
        </p:txBody>
      </p:sp>
      <p:sp>
        <p:nvSpPr>
          <p:cNvPr id="1709067" name="Rectangle 11" descr="Large grid"/>
          <p:cNvSpPr>
            <a:spLocks noChangeArrowheads="1"/>
          </p:cNvSpPr>
          <p:nvPr/>
        </p:nvSpPr>
        <p:spPr bwMode="auto">
          <a:xfrm>
            <a:off x="7653338" y="2743200"/>
            <a:ext cx="1143000" cy="838200"/>
          </a:xfrm>
          <a:prstGeom prst="rect">
            <a:avLst/>
          </a:prstGeom>
          <a:pattFill prst="lgGrid">
            <a:fgClr>
              <a:schemeClr val="accent1"/>
            </a:fgClr>
            <a:bgClr>
              <a:schemeClr val="bg1"/>
            </a:bgClr>
          </a:pattFill>
          <a:ln w="12700">
            <a:solidFill>
              <a:schemeClr val="accent1"/>
            </a:solidFill>
            <a:miter lim="800000"/>
            <a:headEnd/>
            <a:tailEnd/>
          </a:ln>
        </p:spPr>
        <p:txBody>
          <a:bodyPr wrap="none" anchor="ctr">
            <a:prstTxWarp prst="textNoShape">
              <a:avLst/>
            </a:prstTxWarp>
          </a:bodyPr>
          <a:lstStyle/>
          <a:p>
            <a:pPr>
              <a:defRPr/>
            </a:pPr>
            <a:endParaRPr lang="en-US">
              <a:latin typeface="+mn-lt"/>
              <a:ea typeface="ＭＳ Ｐゴシック" charset="-128"/>
              <a:cs typeface="ＭＳ Ｐゴシック" charset="-128"/>
            </a:endParaRPr>
          </a:p>
        </p:txBody>
      </p:sp>
      <p:sp>
        <p:nvSpPr>
          <p:cNvPr id="1709068" name="Rectangle 12" descr="Large grid"/>
          <p:cNvSpPr>
            <a:spLocks noChangeArrowheads="1"/>
          </p:cNvSpPr>
          <p:nvPr/>
        </p:nvSpPr>
        <p:spPr bwMode="auto">
          <a:xfrm>
            <a:off x="7653338" y="3581400"/>
            <a:ext cx="1143000" cy="838200"/>
          </a:xfrm>
          <a:prstGeom prst="rect">
            <a:avLst/>
          </a:prstGeom>
          <a:pattFill prst="lgGrid">
            <a:fgClr>
              <a:schemeClr val="accent2"/>
            </a:fgClr>
            <a:bgClr>
              <a:srgbClr val="FFFFFF"/>
            </a:bgClr>
          </a:pattFill>
          <a:ln w="12700">
            <a:solidFill>
              <a:schemeClr val="accent2"/>
            </a:solidFill>
            <a:miter lim="800000"/>
            <a:headEnd/>
            <a:tailEnd/>
          </a:ln>
        </p:spPr>
        <p:txBody>
          <a:bodyPr wrap="none" anchor="ctr">
            <a:prstTxWarp prst="textNoShape">
              <a:avLst/>
            </a:prstTxWarp>
          </a:bodyPr>
          <a:lstStyle/>
          <a:p>
            <a:pPr>
              <a:defRPr/>
            </a:pPr>
            <a:endParaRPr lang="en-US">
              <a:latin typeface="+mn-lt"/>
              <a:ea typeface="ＭＳ Ｐゴシック" charset="-128"/>
              <a:cs typeface="ＭＳ Ｐゴシック" charset="-128"/>
            </a:endParaRPr>
          </a:p>
        </p:txBody>
      </p:sp>
      <p:sp>
        <p:nvSpPr>
          <p:cNvPr id="1709069" name="Rectangle 13" descr="Large grid"/>
          <p:cNvSpPr>
            <a:spLocks noChangeArrowheads="1"/>
          </p:cNvSpPr>
          <p:nvPr/>
        </p:nvSpPr>
        <p:spPr bwMode="auto">
          <a:xfrm>
            <a:off x="7653338" y="4419600"/>
            <a:ext cx="1143000" cy="838200"/>
          </a:xfrm>
          <a:prstGeom prst="rect">
            <a:avLst/>
          </a:prstGeom>
          <a:pattFill prst="lgGrid">
            <a:fgClr>
              <a:srgbClr val="66FF33"/>
            </a:fgClr>
            <a:bgClr>
              <a:srgbClr val="FFFFFF"/>
            </a:bgClr>
          </a:pattFill>
          <a:ln w="12700">
            <a:solidFill>
              <a:srgbClr val="66FF33"/>
            </a:solidFill>
            <a:miter lim="800000"/>
            <a:headEnd/>
            <a:tailEnd/>
          </a:ln>
        </p:spPr>
        <p:txBody>
          <a:bodyPr wrap="none" anchor="ctr">
            <a:prstTxWarp prst="textNoShape">
              <a:avLst/>
            </a:prstTxWarp>
          </a:bodyPr>
          <a:lstStyle/>
          <a:p>
            <a:pPr>
              <a:defRPr/>
            </a:pPr>
            <a:endParaRPr lang="en-US">
              <a:latin typeface="+mn-lt"/>
              <a:ea typeface="ＭＳ Ｐゴシック" charset="-128"/>
              <a:cs typeface="ＭＳ Ｐゴシック" charset="-128"/>
            </a:endParaRPr>
          </a:p>
        </p:txBody>
      </p:sp>
      <p:sp>
        <p:nvSpPr>
          <p:cNvPr id="1709070" name="Rectangle 14" descr="Large grid"/>
          <p:cNvSpPr>
            <a:spLocks noChangeArrowheads="1"/>
          </p:cNvSpPr>
          <p:nvPr/>
        </p:nvSpPr>
        <p:spPr bwMode="auto">
          <a:xfrm>
            <a:off x="7653338" y="5257800"/>
            <a:ext cx="1143000" cy="838200"/>
          </a:xfrm>
          <a:prstGeom prst="rect">
            <a:avLst/>
          </a:prstGeom>
          <a:pattFill prst="lgGrid">
            <a:fgClr>
              <a:srgbClr val="FF00FF"/>
            </a:fgClr>
            <a:bgClr>
              <a:srgbClr val="FFFFFF"/>
            </a:bgClr>
          </a:pattFill>
          <a:ln w="12700">
            <a:solidFill>
              <a:srgbClr val="FF00FF"/>
            </a:solidFill>
            <a:miter lim="800000"/>
            <a:headEnd/>
            <a:tailEnd/>
          </a:ln>
        </p:spPr>
        <p:txBody>
          <a:bodyPr wrap="none" anchor="ctr">
            <a:prstTxWarp prst="textNoShape">
              <a:avLst/>
            </a:prstTxWarp>
          </a:bodyPr>
          <a:lstStyle/>
          <a:p>
            <a:pPr>
              <a:defRPr/>
            </a:pPr>
            <a:endParaRPr lang="en-US">
              <a:latin typeface="+mn-lt"/>
              <a:ea typeface="ＭＳ Ｐゴシック" charset="-128"/>
              <a:cs typeface="ＭＳ Ｐゴシック" charset="-128"/>
            </a:endParaRPr>
          </a:p>
        </p:txBody>
      </p:sp>
      <p:grpSp>
        <p:nvGrpSpPr>
          <p:cNvPr id="2" name="Group 15"/>
          <p:cNvGrpSpPr>
            <a:grpSpLocks/>
          </p:cNvGrpSpPr>
          <p:nvPr/>
        </p:nvGrpSpPr>
        <p:grpSpPr bwMode="auto">
          <a:xfrm>
            <a:off x="5443538" y="2514600"/>
            <a:ext cx="2133600" cy="400050"/>
            <a:chOff x="2640" y="1584"/>
            <a:chExt cx="1344" cy="252"/>
          </a:xfrm>
        </p:grpSpPr>
        <p:sp>
          <p:nvSpPr>
            <p:cNvPr id="29734" name="Text Box 16"/>
            <p:cNvSpPr txBox="1">
              <a:spLocks noChangeArrowheads="1"/>
            </p:cNvSpPr>
            <p:nvPr/>
          </p:nvSpPr>
          <p:spPr bwMode="auto">
            <a:xfrm>
              <a:off x="2640" y="1584"/>
              <a:ext cx="1033" cy="252"/>
            </a:xfrm>
            <a:prstGeom prst="rect">
              <a:avLst/>
            </a:prstGeom>
            <a:noFill/>
            <a:ln w="12700">
              <a:noFill/>
              <a:miter lim="800000"/>
              <a:headEnd/>
              <a:tailEnd/>
            </a:ln>
          </p:spPr>
          <p:txBody>
            <a:bodyPr wrap="none">
              <a:prstTxWarp prst="textNoShape">
                <a:avLst/>
              </a:prstTxWarp>
              <a:spAutoFit/>
            </a:bodyPr>
            <a:lstStyle/>
            <a:p>
              <a:pPr>
                <a:defRPr/>
              </a:pPr>
              <a:r>
                <a:rPr lang="en-US" sz="2000" b="1" i="1">
                  <a:latin typeface="+mn-lt"/>
                  <a:ea typeface="ＭＳ Ｐゴシック" charset="-128"/>
                  <a:cs typeface="ＭＳ Ｐゴシック" charset="-128"/>
                </a:rPr>
                <a:t>Stack Pointer</a:t>
              </a:r>
            </a:p>
          </p:txBody>
        </p:sp>
        <p:sp>
          <p:nvSpPr>
            <p:cNvPr id="29735" name="Line 17"/>
            <p:cNvSpPr>
              <a:spLocks noChangeShapeType="1"/>
            </p:cNvSpPr>
            <p:nvPr/>
          </p:nvSpPr>
          <p:spPr bwMode="auto">
            <a:xfrm>
              <a:off x="3792" y="1728"/>
              <a:ext cx="192" cy="0"/>
            </a:xfrm>
            <a:prstGeom prst="line">
              <a:avLst/>
            </a:prstGeom>
            <a:noFill/>
            <a:ln w="38100">
              <a:solidFill>
                <a:schemeClr val="accent1"/>
              </a:solidFill>
              <a:round/>
              <a:headEnd/>
              <a:tailEnd type="triangle" w="med" len="med"/>
            </a:ln>
          </p:spPr>
          <p:txBody>
            <a:bodyPr wrap="none" anchor="ctr">
              <a:prstTxWarp prst="textNoShape">
                <a:avLst/>
              </a:prstTxWarp>
            </a:bodyPr>
            <a:lstStyle/>
            <a:p>
              <a:pPr>
                <a:defRPr/>
              </a:pPr>
              <a:endParaRPr lang="en-US">
                <a:latin typeface="+mn-lt"/>
                <a:ea typeface="ＭＳ Ｐゴシック" charset="-128"/>
                <a:cs typeface="ＭＳ Ｐゴシック" charset="-128"/>
              </a:endParaRPr>
            </a:p>
          </p:txBody>
        </p:sp>
      </p:grpSp>
      <p:grpSp>
        <p:nvGrpSpPr>
          <p:cNvPr id="3" name="Group 18"/>
          <p:cNvGrpSpPr>
            <a:grpSpLocks/>
          </p:cNvGrpSpPr>
          <p:nvPr/>
        </p:nvGrpSpPr>
        <p:grpSpPr bwMode="auto">
          <a:xfrm>
            <a:off x="5214938" y="2438400"/>
            <a:ext cx="2362200" cy="1314450"/>
            <a:chOff x="2496" y="1536"/>
            <a:chExt cx="1488" cy="828"/>
          </a:xfrm>
        </p:grpSpPr>
        <p:grpSp>
          <p:nvGrpSpPr>
            <p:cNvPr id="4" name="Group 19"/>
            <p:cNvGrpSpPr>
              <a:grpSpLocks/>
            </p:cNvGrpSpPr>
            <p:nvPr/>
          </p:nvGrpSpPr>
          <p:grpSpPr bwMode="auto">
            <a:xfrm>
              <a:off x="2640" y="2112"/>
              <a:ext cx="1344" cy="252"/>
              <a:chOff x="2640" y="1584"/>
              <a:chExt cx="1344" cy="252"/>
            </a:xfrm>
          </p:grpSpPr>
          <p:sp>
            <p:nvSpPr>
              <p:cNvPr id="29732" name="Text Box 20"/>
              <p:cNvSpPr txBox="1">
                <a:spLocks noChangeArrowheads="1"/>
              </p:cNvSpPr>
              <p:nvPr/>
            </p:nvSpPr>
            <p:spPr bwMode="auto">
              <a:xfrm>
                <a:off x="2640" y="1584"/>
                <a:ext cx="1033" cy="252"/>
              </a:xfrm>
              <a:prstGeom prst="rect">
                <a:avLst/>
              </a:prstGeom>
              <a:noFill/>
              <a:ln w="12700">
                <a:noFill/>
                <a:miter lim="800000"/>
                <a:headEnd/>
                <a:tailEnd/>
              </a:ln>
            </p:spPr>
            <p:txBody>
              <a:bodyPr wrap="none">
                <a:prstTxWarp prst="textNoShape">
                  <a:avLst/>
                </a:prstTxWarp>
                <a:spAutoFit/>
              </a:bodyPr>
              <a:lstStyle/>
              <a:p>
                <a:pPr>
                  <a:defRPr/>
                </a:pPr>
                <a:r>
                  <a:rPr lang="en-US" sz="2000" b="1" i="1">
                    <a:latin typeface="+mn-lt"/>
                    <a:ea typeface="ＭＳ Ｐゴシック" charset="-128"/>
                    <a:cs typeface="ＭＳ Ｐゴシック" charset="-128"/>
                  </a:rPr>
                  <a:t>Stack Pointer</a:t>
                </a:r>
              </a:p>
            </p:txBody>
          </p:sp>
          <p:sp>
            <p:nvSpPr>
              <p:cNvPr id="29733" name="Line 21"/>
              <p:cNvSpPr>
                <a:spLocks noChangeShapeType="1"/>
              </p:cNvSpPr>
              <p:nvPr/>
            </p:nvSpPr>
            <p:spPr bwMode="auto">
              <a:xfrm>
                <a:off x="3792" y="1728"/>
                <a:ext cx="192" cy="0"/>
              </a:xfrm>
              <a:prstGeom prst="line">
                <a:avLst/>
              </a:prstGeom>
              <a:noFill/>
              <a:ln w="38100">
                <a:solidFill>
                  <a:schemeClr val="accent1"/>
                </a:solidFill>
                <a:round/>
                <a:headEnd/>
                <a:tailEnd type="triangle" w="med" len="med"/>
              </a:ln>
            </p:spPr>
            <p:txBody>
              <a:bodyPr wrap="none" anchor="ctr">
                <a:prstTxWarp prst="textNoShape">
                  <a:avLst/>
                </a:prstTxWarp>
              </a:bodyPr>
              <a:lstStyle/>
              <a:p>
                <a:pPr>
                  <a:defRPr/>
                </a:pPr>
                <a:endParaRPr lang="en-US">
                  <a:latin typeface="+mn-lt"/>
                  <a:ea typeface="ＭＳ Ｐゴシック" charset="-128"/>
                  <a:cs typeface="ＭＳ Ｐゴシック" charset="-128"/>
                </a:endParaRPr>
              </a:p>
            </p:txBody>
          </p:sp>
        </p:grpSp>
        <p:sp>
          <p:nvSpPr>
            <p:cNvPr id="29731" name="Rectangle 22"/>
            <p:cNvSpPr>
              <a:spLocks noChangeArrowheads="1"/>
            </p:cNvSpPr>
            <p:nvPr/>
          </p:nvSpPr>
          <p:spPr bwMode="auto">
            <a:xfrm>
              <a:off x="2496" y="1536"/>
              <a:ext cx="1488" cy="336"/>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pPr>
                <a:defRPr/>
              </a:pPr>
              <a:endParaRPr lang="en-US">
                <a:latin typeface="+mn-lt"/>
                <a:ea typeface="ＭＳ Ｐゴシック" charset="-128"/>
                <a:cs typeface="ＭＳ Ｐゴシック" charset="-128"/>
              </a:endParaRPr>
            </a:p>
          </p:txBody>
        </p:sp>
      </p:grpSp>
      <p:grpSp>
        <p:nvGrpSpPr>
          <p:cNvPr id="5" name="Group 23"/>
          <p:cNvGrpSpPr>
            <a:grpSpLocks/>
          </p:cNvGrpSpPr>
          <p:nvPr/>
        </p:nvGrpSpPr>
        <p:grpSpPr bwMode="auto">
          <a:xfrm>
            <a:off x="5214938" y="3276600"/>
            <a:ext cx="2362200" cy="1314450"/>
            <a:chOff x="2496" y="1536"/>
            <a:chExt cx="1488" cy="828"/>
          </a:xfrm>
        </p:grpSpPr>
        <p:grpSp>
          <p:nvGrpSpPr>
            <p:cNvPr id="6" name="Group 24"/>
            <p:cNvGrpSpPr>
              <a:grpSpLocks/>
            </p:cNvGrpSpPr>
            <p:nvPr/>
          </p:nvGrpSpPr>
          <p:grpSpPr bwMode="auto">
            <a:xfrm>
              <a:off x="2640" y="2112"/>
              <a:ext cx="1344" cy="252"/>
              <a:chOff x="2640" y="1584"/>
              <a:chExt cx="1344" cy="252"/>
            </a:xfrm>
          </p:grpSpPr>
          <p:sp>
            <p:nvSpPr>
              <p:cNvPr id="29728" name="Text Box 25"/>
              <p:cNvSpPr txBox="1">
                <a:spLocks noChangeArrowheads="1"/>
              </p:cNvSpPr>
              <p:nvPr/>
            </p:nvSpPr>
            <p:spPr bwMode="auto">
              <a:xfrm>
                <a:off x="2640" y="1584"/>
                <a:ext cx="1033" cy="252"/>
              </a:xfrm>
              <a:prstGeom prst="rect">
                <a:avLst/>
              </a:prstGeom>
              <a:noFill/>
              <a:ln w="12700">
                <a:noFill/>
                <a:miter lim="800000"/>
                <a:headEnd/>
                <a:tailEnd/>
              </a:ln>
            </p:spPr>
            <p:txBody>
              <a:bodyPr wrap="none">
                <a:prstTxWarp prst="textNoShape">
                  <a:avLst/>
                </a:prstTxWarp>
                <a:spAutoFit/>
              </a:bodyPr>
              <a:lstStyle/>
              <a:p>
                <a:pPr>
                  <a:defRPr/>
                </a:pPr>
                <a:r>
                  <a:rPr lang="en-US" sz="2000" b="1" i="1">
                    <a:latin typeface="+mn-lt"/>
                    <a:ea typeface="ＭＳ Ｐゴシック" charset="-128"/>
                    <a:cs typeface="ＭＳ Ｐゴシック" charset="-128"/>
                  </a:rPr>
                  <a:t>Stack Pointer</a:t>
                </a:r>
              </a:p>
            </p:txBody>
          </p:sp>
          <p:sp>
            <p:nvSpPr>
              <p:cNvPr id="29729" name="Line 26"/>
              <p:cNvSpPr>
                <a:spLocks noChangeShapeType="1"/>
              </p:cNvSpPr>
              <p:nvPr/>
            </p:nvSpPr>
            <p:spPr bwMode="auto">
              <a:xfrm>
                <a:off x="3792" y="1728"/>
                <a:ext cx="192" cy="0"/>
              </a:xfrm>
              <a:prstGeom prst="line">
                <a:avLst/>
              </a:prstGeom>
              <a:noFill/>
              <a:ln w="38100">
                <a:solidFill>
                  <a:schemeClr val="accent1"/>
                </a:solidFill>
                <a:round/>
                <a:headEnd/>
                <a:tailEnd type="triangle" w="med" len="med"/>
              </a:ln>
            </p:spPr>
            <p:txBody>
              <a:bodyPr wrap="none" anchor="ctr">
                <a:prstTxWarp prst="textNoShape">
                  <a:avLst/>
                </a:prstTxWarp>
              </a:bodyPr>
              <a:lstStyle/>
              <a:p>
                <a:pPr>
                  <a:defRPr/>
                </a:pPr>
                <a:endParaRPr lang="en-US">
                  <a:latin typeface="+mn-lt"/>
                  <a:ea typeface="ＭＳ Ｐゴシック" charset="-128"/>
                  <a:cs typeface="ＭＳ Ｐゴシック" charset="-128"/>
                </a:endParaRPr>
              </a:p>
            </p:txBody>
          </p:sp>
        </p:grpSp>
        <p:sp>
          <p:nvSpPr>
            <p:cNvPr id="29727" name="Rectangle 27"/>
            <p:cNvSpPr>
              <a:spLocks noChangeArrowheads="1"/>
            </p:cNvSpPr>
            <p:nvPr/>
          </p:nvSpPr>
          <p:spPr bwMode="auto">
            <a:xfrm>
              <a:off x="2496" y="1536"/>
              <a:ext cx="1488" cy="336"/>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pPr>
                <a:defRPr/>
              </a:pPr>
              <a:endParaRPr lang="en-US">
                <a:latin typeface="+mn-lt"/>
                <a:ea typeface="ＭＳ Ｐゴシック" charset="-128"/>
                <a:cs typeface="ＭＳ Ｐゴシック" charset="-128"/>
              </a:endParaRPr>
            </a:p>
          </p:txBody>
        </p:sp>
      </p:grpSp>
      <p:grpSp>
        <p:nvGrpSpPr>
          <p:cNvPr id="7" name="Group 28"/>
          <p:cNvGrpSpPr>
            <a:grpSpLocks/>
          </p:cNvGrpSpPr>
          <p:nvPr/>
        </p:nvGrpSpPr>
        <p:grpSpPr bwMode="auto">
          <a:xfrm>
            <a:off x="5214938" y="4114800"/>
            <a:ext cx="2362200" cy="1314450"/>
            <a:chOff x="2496" y="1536"/>
            <a:chExt cx="1488" cy="828"/>
          </a:xfrm>
        </p:grpSpPr>
        <p:grpSp>
          <p:nvGrpSpPr>
            <p:cNvPr id="8" name="Group 29"/>
            <p:cNvGrpSpPr>
              <a:grpSpLocks/>
            </p:cNvGrpSpPr>
            <p:nvPr/>
          </p:nvGrpSpPr>
          <p:grpSpPr bwMode="auto">
            <a:xfrm>
              <a:off x="2640" y="2112"/>
              <a:ext cx="1344" cy="252"/>
              <a:chOff x="2640" y="1584"/>
              <a:chExt cx="1344" cy="252"/>
            </a:xfrm>
          </p:grpSpPr>
          <p:sp>
            <p:nvSpPr>
              <p:cNvPr id="29724" name="Text Box 30"/>
              <p:cNvSpPr txBox="1">
                <a:spLocks noChangeArrowheads="1"/>
              </p:cNvSpPr>
              <p:nvPr/>
            </p:nvSpPr>
            <p:spPr bwMode="auto">
              <a:xfrm>
                <a:off x="2640" y="1584"/>
                <a:ext cx="1033" cy="252"/>
              </a:xfrm>
              <a:prstGeom prst="rect">
                <a:avLst/>
              </a:prstGeom>
              <a:noFill/>
              <a:ln w="12700">
                <a:noFill/>
                <a:miter lim="800000"/>
                <a:headEnd/>
                <a:tailEnd/>
              </a:ln>
            </p:spPr>
            <p:txBody>
              <a:bodyPr wrap="none">
                <a:prstTxWarp prst="textNoShape">
                  <a:avLst/>
                </a:prstTxWarp>
                <a:spAutoFit/>
              </a:bodyPr>
              <a:lstStyle/>
              <a:p>
                <a:pPr>
                  <a:defRPr/>
                </a:pPr>
                <a:r>
                  <a:rPr lang="en-US" sz="2000" b="1" i="1">
                    <a:latin typeface="+mn-lt"/>
                    <a:ea typeface="ＭＳ Ｐゴシック" charset="-128"/>
                    <a:cs typeface="ＭＳ Ｐゴシック" charset="-128"/>
                  </a:rPr>
                  <a:t>Stack Pointer</a:t>
                </a:r>
              </a:p>
            </p:txBody>
          </p:sp>
          <p:sp>
            <p:nvSpPr>
              <p:cNvPr id="29725" name="Line 31"/>
              <p:cNvSpPr>
                <a:spLocks noChangeShapeType="1"/>
              </p:cNvSpPr>
              <p:nvPr/>
            </p:nvSpPr>
            <p:spPr bwMode="auto">
              <a:xfrm>
                <a:off x="3792" y="1728"/>
                <a:ext cx="192" cy="0"/>
              </a:xfrm>
              <a:prstGeom prst="line">
                <a:avLst/>
              </a:prstGeom>
              <a:noFill/>
              <a:ln w="38100">
                <a:solidFill>
                  <a:schemeClr val="accent1"/>
                </a:solidFill>
                <a:round/>
                <a:headEnd/>
                <a:tailEnd type="triangle" w="med" len="med"/>
              </a:ln>
            </p:spPr>
            <p:txBody>
              <a:bodyPr wrap="none" anchor="ctr">
                <a:prstTxWarp prst="textNoShape">
                  <a:avLst/>
                </a:prstTxWarp>
              </a:bodyPr>
              <a:lstStyle/>
              <a:p>
                <a:pPr>
                  <a:defRPr/>
                </a:pPr>
                <a:endParaRPr lang="en-US">
                  <a:latin typeface="+mn-lt"/>
                  <a:ea typeface="ＭＳ Ｐゴシック" charset="-128"/>
                  <a:cs typeface="ＭＳ Ｐゴシック" charset="-128"/>
                </a:endParaRPr>
              </a:p>
            </p:txBody>
          </p:sp>
        </p:grpSp>
        <p:sp>
          <p:nvSpPr>
            <p:cNvPr id="29723" name="Rectangle 32"/>
            <p:cNvSpPr>
              <a:spLocks noChangeArrowheads="1"/>
            </p:cNvSpPr>
            <p:nvPr/>
          </p:nvSpPr>
          <p:spPr bwMode="auto">
            <a:xfrm>
              <a:off x="2496" y="1536"/>
              <a:ext cx="1488" cy="336"/>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pPr>
                <a:defRPr/>
              </a:pPr>
              <a:endParaRPr lang="en-US">
                <a:latin typeface="+mn-lt"/>
                <a:ea typeface="ＭＳ Ｐゴシック" charset="-128"/>
                <a:cs typeface="ＭＳ Ｐゴシック" charset="-128"/>
              </a:endParaRPr>
            </a:p>
          </p:txBody>
        </p:sp>
      </p:grpSp>
      <p:grpSp>
        <p:nvGrpSpPr>
          <p:cNvPr id="9" name="Group 33"/>
          <p:cNvGrpSpPr>
            <a:grpSpLocks/>
          </p:cNvGrpSpPr>
          <p:nvPr/>
        </p:nvGrpSpPr>
        <p:grpSpPr bwMode="auto">
          <a:xfrm>
            <a:off x="5214938" y="4953000"/>
            <a:ext cx="2362200" cy="1281113"/>
            <a:chOff x="2496" y="1536"/>
            <a:chExt cx="1488" cy="807"/>
          </a:xfrm>
        </p:grpSpPr>
        <p:grpSp>
          <p:nvGrpSpPr>
            <p:cNvPr id="10" name="Group 34"/>
            <p:cNvGrpSpPr>
              <a:grpSpLocks/>
            </p:cNvGrpSpPr>
            <p:nvPr/>
          </p:nvGrpSpPr>
          <p:grpSpPr bwMode="auto">
            <a:xfrm>
              <a:off x="2811" y="2091"/>
              <a:ext cx="1173" cy="252"/>
              <a:chOff x="2811" y="1563"/>
              <a:chExt cx="1173" cy="252"/>
            </a:xfrm>
          </p:grpSpPr>
          <p:sp>
            <p:nvSpPr>
              <p:cNvPr id="29720" name="Text Box 35"/>
              <p:cNvSpPr txBox="1">
                <a:spLocks noChangeArrowheads="1"/>
              </p:cNvSpPr>
              <p:nvPr/>
            </p:nvSpPr>
            <p:spPr bwMode="auto">
              <a:xfrm>
                <a:off x="2811" y="1563"/>
                <a:ext cx="1033" cy="252"/>
              </a:xfrm>
              <a:prstGeom prst="rect">
                <a:avLst/>
              </a:prstGeom>
              <a:noFill/>
              <a:ln w="12700">
                <a:noFill/>
                <a:miter lim="800000"/>
                <a:headEnd/>
                <a:tailEnd/>
              </a:ln>
            </p:spPr>
            <p:txBody>
              <a:bodyPr wrap="none">
                <a:prstTxWarp prst="textNoShape">
                  <a:avLst/>
                </a:prstTxWarp>
                <a:spAutoFit/>
              </a:bodyPr>
              <a:lstStyle/>
              <a:p>
                <a:pPr>
                  <a:defRPr/>
                </a:pPr>
                <a:r>
                  <a:rPr lang="en-US" sz="2000" b="1" i="1" dirty="0">
                    <a:latin typeface="+mn-lt"/>
                    <a:ea typeface="ＭＳ Ｐゴシック" charset="-128"/>
                    <a:cs typeface="ＭＳ Ｐゴシック" charset="-128"/>
                  </a:rPr>
                  <a:t>Stack Pointer</a:t>
                </a:r>
              </a:p>
            </p:txBody>
          </p:sp>
          <p:sp>
            <p:nvSpPr>
              <p:cNvPr id="29721" name="Line 36"/>
              <p:cNvSpPr>
                <a:spLocks noChangeShapeType="1"/>
              </p:cNvSpPr>
              <p:nvPr/>
            </p:nvSpPr>
            <p:spPr bwMode="auto">
              <a:xfrm>
                <a:off x="3792" y="1728"/>
                <a:ext cx="192" cy="0"/>
              </a:xfrm>
              <a:prstGeom prst="line">
                <a:avLst/>
              </a:prstGeom>
              <a:noFill/>
              <a:ln w="38100">
                <a:solidFill>
                  <a:schemeClr val="accent1"/>
                </a:solidFill>
                <a:round/>
                <a:headEnd/>
                <a:tailEnd type="triangle" w="med" len="med"/>
              </a:ln>
            </p:spPr>
            <p:txBody>
              <a:bodyPr wrap="none" anchor="ctr">
                <a:prstTxWarp prst="textNoShape">
                  <a:avLst/>
                </a:prstTxWarp>
              </a:bodyPr>
              <a:lstStyle/>
              <a:p>
                <a:pPr>
                  <a:defRPr/>
                </a:pPr>
                <a:endParaRPr lang="en-US">
                  <a:latin typeface="+mn-lt"/>
                  <a:ea typeface="ＭＳ Ｐゴシック" charset="-128"/>
                  <a:cs typeface="ＭＳ Ｐゴシック" charset="-128"/>
                </a:endParaRPr>
              </a:p>
            </p:txBody>
          </p:sp>
        </p:grpSp>
        <p:sp>
          <p:nvSpPr>
            <p:cNvPr id="29719" name="Rectangle 37"/>
            <p:cNvSpPr>
              <a:spLocks noChangeArrowheads="1"/>
            </p:cNvSpPr>
            <p:nvPr/>
          </p:nvSpPr>
          <p:spPr bwMode="auto">
            <a:xfrm>
              <a:off x="2496" y="1536"/>
              <a:ext cx="1488" cy="336"/>
            </a:xfrm>
            <a:prstGeom prst="rect">
              <a:avLst/>
            </a:prstGeom>
            <a:solidFill>
              <a:schemeClr val="bg1"/>
            </a:solidFill>
            <a:ln w="12700">
              <a:solidFill>
                <a:schemeClr val="bg1"/>
              </a:solidFill>
              <a:miter lim="800000"/>
              <a:headEnd/>
              <a:tailEnd/>
            </a:ln>
          </p:spPr>
          <p:txBody>
            <a:bodyPr wrap="none" anchor="ctr">
              <a:prstTxWarp prst="textNoShape">
                <a:avLst/>
              </a:prstTxWarp>
            </a:bodyPr>
            <a:lstStyle/>
            <a:p>
              <a:pPr>
                <a:defRPr/>
              </a:pPr>
              <a:endParaRPr lang="en-US">
                <a:latin typeface="+mn-lt"/>
                <a:ea typeface="ＭＳ Ｐゴシック" charset="-128"/>
                <a:cs typeface="ＭＳ Ｐゴシック" charset="-128"/>
              </a:endParaRPr>
            </a:p>
          </p:txBody>
        </p:sp>
      </p:grpSp>
      <p:sp>
        <p:nvSpPr>
          <p:cNvPr id="29716" name="Line 38"/>
          <p:cNvSpPr>
            <a:spLocks noChangeShapeType="1"/>
          </p:cNvSpPr>
          <p:nvPr/>
        </p:nvSpPr>
        <p:spPr bwMode="auto">
          <a:xfrm>
            <a:off x="6967538" y="3352800"/>
            <a:ext cx="0" cy="137160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a typeface="ＭＳ Ｐゴシック" charset="-128"/>
              <a:cs typeface="ＭＳ Ｐゴシック" charset="-128"/>
            </a:endParaRPr>
          </a:p>
        </p:txBody>
      </p:sp>
      <p:sp>
        <p:nvSpPr>
          <p:cNvPr id="29717" name="Text Box 39"/>
          <p:cNvSpPr txBox="1">
            <a:spLocks noChangeArrowheads="1"/>
          </p:cNvSpPr>
          <p:nvPr/>
        </p:nvSpPr>
        <p:spPr bwMode="auto">
          <a:xfrm>
            <a:off x="6586538" y="2362200"/>
            <a:ext cx="1082675" cy="1006475"/>
          </a:xfrm>
          <a:prstGeom prst="rect">
            <a:avLst/>
          </a:prstGeom>
          <a:noFill/>
          <a:ln w="12700">
            <a:noFill/>
            <a:miter lim="800000"/>
            <a:headEnd/>
            <a:tailEnd/>
          </a:ln>
        </p:spPr>
        <p:txBody>
          <a:bodyPr>
            <a:prstTxWarp prst="textNoShape">
              <a:avLst/>
            </a:prstTxWarp>
            <a:spAutoFit/>
          </a:bodyPr>
          <a:lstStyle/>
          <a:p>
            <a:pPr>
              <a:defRPr/>
            </a:pPr>
            <a:r>
              <a:rPr lang="en-US" sz="2000">
                <a:latin typeface="+mn-lt"/>
                <a:ea typeface="ＭＳ Ｐゴシック" charset="-128"/>
                <a:cs typeface="ＭＳ Ｐゴシック" charset="-128"/>
              </a:rPr>
              <a:t>Stack grows down</a:t>
            </a:r>
          </a:p>
        </p:txBody>
      </p:sp>
      <p:sp>
        <p:nvSpPr>
          <p:cNvPr id="42" name="Date Placeholder 41"/>
          <p:cNvSpPr>
            <a:spLocks noGrp="1"/>
          </p:cNvSpPr>
          <p:nvPr>
            <p:ph type="dt" sz="quarter" idx="10"/>
          </p:nvPr>
        </p:nvSpPr>
        <p:spPr/>
        <p:txBody>
          <a:bodyPr/>
          <a:lstStyle/>
          <a:p>
            <a:pPr>
              <a:defRPr/>
            </a:pPr>
            <a:fld id="{BF2FD1D1-93F0-0141-BC59-51D76D61725F}" type="datetime1">
              <a:rPr lang="en-US" smtClean="0"/>
              <a:t>11/18/13</a:t>
            </a:fld>
            <a:endParaRPr lang="en-US"/>
          </a:p>
        </p:txBody>
      </p:sp>
      <p:sp>
        <p:nvSpPr>
          <p:cNvPr id="43" name="Slide Number Placeholder 42"/>
          <p:cNvSpPr>
            <a:spLocks noGrp="1"/>
          </p:cNvSpPr>
          <p:nvPr>
            <p:ph type="sldNum" sz="quarter" idx="12"/>
          </p:nvPr>
        </p:nvSpPr>
        <p:spPr/>
        <p:txBody>
          <a:bodyPr/>
          <a:lstStyle/>
          <a:p>
            <a:pPr>
              <a:defRPr/>
            </a:pPr>
            <a:fld id="{3C22CA19-6E24-364F-8705-D507D57E3342}" type="slidenum">
              <a:rPr lang="en-US" smtClean="0"/>
              <a:pPr>
                <a:defRPr/>
              </a:pPr>
              <a:t>35</a:t>
            </a:fld>
            <a:endParaRPr lang="en-US"/>
          </a:p>
        </p:txBody>
      </p:sp>
      <p:sp>
        <p:nvSpPr>
          <p:cNvPr id="44" name="Footer Placeholder 43"/>
          <p:cNvSpPr>
            <a:spLocks noGrp="1"/>
          </p:cNvSpPr>
          <p:nvPr>
            <p:ph type="ftr" sz="quarter" idx="11"/>
          </p:nvPr>
        </p:nvSpPr>
        <p:spPr/>
        <p:txBody>
          <a:bodyPr/>
          <a:lstStyle/>
          <a:p>
            <a:pPr>
              <a:defRPr/>
            </a:pPr>
            <a:r>
              <a:rPr lang="en-US" dirty="0" smtClean="0"/>
              <a:t>Fall 2013 -- Lecture #22</a:t>
            </a:r>
            <a:endParaRPr lang="en-US" dirty="0"/>
          </a:p>
        </p:txBody>
      </p:sp>
    </p:spTree>
    <p:extLst>
      <p:ext uri="{BB962C8B-B14F-4D97-AF65-F5344CB8AC3E}">
        <p14:creationId xmlns:p14="http://schemas.microsoft.com/office/powerpoint/2010/main" val="24465961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09065"/>
                                        </p:tgtEl>
                                        <p:attrNameLst>
                                          <p:attrName>style.visibility</p:attrName>
                                        </p:attrNameLst>
                                      </p:cBhvr>
                                      <p:to>
                                        <p:strVal val="visible"/>
                                      </p:to>
                                    </p:set>
                                    <p:anim calcmode="lin" valueType="num">
                                      <p:cBhvr additive="base">
                                        <p:cTn id="7" dur="500" fill="hold"/>
                                        <p:tgtEl>
                                          <p:spTgt spid="1709065"/>
                                        </p:tgtEl>
                                        <p:attrNameLst>
                                          <p:attrName>ppt_x</p:attrName>
                                        </p:attrNameLst>
                                      </p:cBhvr>
                                      <p:tavLst>
                                        <p:tav tm="0">
                                          <p:val>
                                            <p:strVal val="1+#ppt_w/2"/>
                                          </p:val>
                                        </p:tav>
                                        <p:tav tm="100000">
                                          <p:val>
                                            <p:strVal val="#ppt_x"/>
                                          </p:val>
                                        </p:tav>
                                      </p:tavLst>
                                    </p:anim>
                                    <p:anim calcmode="lin" valueType="num">
                                      <p:cBhvr additive="base">
                                        <p:cTn id="8" dur="500" fill="hold"/>
                                        <p:tgtEl>
                                          <p:spTgt spid="170906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09067"/>
                                        </p:tgtEl>
                                        <p:attrNameLst>
                                          <p:attrName>style.visibility</p:attrName>
                                        </p:attrNameLst>
                                      </p:cBhvr>
                                      <p:to>
                                        <p:strVal val="visible"/>
                                      </p:to>
                                    </p:set>
                                    <p:anim calcmode="lin" valueType="num">
                                      <p:cBhvr additive="base">
                                        <p:cTn id="19" dur="500" fill="hold"/>
                                        <p:tgtEl>
                                          <p:spTgt spid="1709067"/>
                                        </p:tgtEl>
                                        <p:attrNameLst>
                                          <p:attrName>ppt_x</p:attrName>
                                        </p:attrNameLst>
                                      </p:cBhvr>
                                      <p:tavLst>
                                        <p:tav tm="0">
                                          <p:val>
                                            <p:strVal val="1+#ppt_w/2"/>
                                          </p:val>
                                        </p:tav>
                                        <p:tav tm="100000">
                                          <p:val>
                                            <p:strVal val="#ppt_x"/>
                                          </p:val>
                                        </p:tav>
                                      </p:tavLst>
                                    </p:anim>
                                    <p:anim calcmode="lin" valueType="num">
                                      <p:cBhvr additive="base">
                                        <p:cTn id="20" dur="500" fill="hold"/>
                                        <p:tgtEl>
                                          <p:spTgt spid="170906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709068"/>
                                        </p:tgtEl>
                                        <p:attrNameLst>
                                          <p:attrName>style.visibility</p:attrName>
                                        </p:attrNameLst>
                                      </p:cBhvr>
                                      <p:to>
                                        <p:strVal val="visible"/>
                                      </p:to>
                                    </p:set>
                                    <p:anim calcmode="lin" valueType="num">
                                      <p:cBhvr additive="base">
                                        <p:cTn id="31" dur="500" fill="hold"/>
                                        <p:tgtEl>
                                          <p:spTgt spid="1709068"/>
                                        </p:tgtEl>
                                        <p:attrNameLst>
                                          <p:attrName>ppt_x</p:attrName>
                                        </p:attrNameLst>
                                      </p:cBhvr>
                                      <p:tavLst>
                                        <p:tav tm="0">
                                          <p:val>
                                            <p:strVal val="1+#ppt_w/2"/>
                                          </p:val>
                                        </p:tav>
                                        <p:tav tm="100000">
                                          <p:val>
                                            <p:strVal val="#ppt_x"/>
                                          </p:val>
                                        </p:tav>
                                      </p:tavLst>
                                    </p:anim>
                                    <p:anim calcmode="lin" valueType="num">
                                      <p:cBhvr additive="base">
                                        <p:cTn id="32" dur="500" fill="hold"/>
                                        <p:tgtEl>
                                          <p:spTgt spid="170906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709069"/>
                                        </p:tgtEl>
                                        <p:attrNameLst>
                                          <p:attrName>style.visibility</p:attrName>
                                        </p:attrNameLst>
                                      </p:cBhvr>
                                      <p:to>
                                        <p:strVal val="visible"/>
                                      </p:to>
                                    </p:set>
                                    <p:anim calcmode="lin" valueType="num">
                                      <p:cBhvr additive="base">
                                        <p:cTn id="43" dur="500" fill="hold"/>
                                        <p:tgtEl>
                                          <p:spTgt spid="1709069"/>
                                        </p:tgtEl>
                                        <p:attrNameLst>
                                          <p:attrName>ppt_x</p:attrName>
                                        </p:attrNameLst>
                                      </p:cBhvr>
                                      <p:tavLst>
                                        <p:tav tm="0">
                                          <p:val>
                                            <p:strVal val="1+#ppt_w/2"/>
                                          </p:val>
                                        </p:tav>
                                        <p:tav tm="100000">
                                          <p:val>
                                            <p:strVal val="#ppt_x"/>
                                          </p:val>
                                        </p:tav>
                                      </p:tavLst>
                                    </p:anim>
                                    <p:anim calcmode="lin" valueType="num">
                                      <p:cBhvr additive="base">
                                        <p:cTn id="44" dur="500" fill="hold"/>
                                        <p:tgtEl>
                                          <p:spTgt spid="170906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709070"/>
                                        </p:tgtEl>
                                        <p:attrNameLst>
                                          <p:attrName>style.visibility</p:attrName>
                                        </p:attrNameLst>
                                      </p:cBhvr>
                                      <p:to>
                                        <p:strVal val="visible"/>
                                      </p:to>
                                    </p:set>
                                    <p:anim calcmode="lin" valueType="num">
                                      <p:cBhvr additive="base">
                                        <p:cTn id="55" dur="500" fill="hold"/>
                                        <p:tgtEl>
                                          <p:spTgt spid="1709070"/>
                                        </p:tgtEl>
                                        <p:attrNameLst>
                                          <p:attrName>ppt_x</p:attrName>
                                        </p:attrNameLst>
                                      </p:cBhvr>
                                      <p:tavLst>
                                        <p:tav tm="0">
                                          <p:val>
                                            <p:strVal val="1+#ppt_w/2"/>
                                          </p:val>
                                        </p:tav>
                                        <p:tav tm="100000">
                                          <p:val>
                                            <p:strVal val="#ppt_x"/>
                                          </p:val>
                                        </p:tav>
                                      </p:tavLst>
                                    </p:anim>
                                    <p:anim calcmode="lin" valueType="num">
                                      <p:cBhvr additive="base">
                                        <p:cTn id="56" dur="500" fill="hold"/>
                                        <p:tgtEl>
                                          <p:spTgt spid="170907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9065" grpId="0" animBg="1"/>
      <p:bldP spid="1709067" grpId="0" animBg="1"/>
      <p:bldP spid="1709068" grpId="0" animBg="1"/>
      <p:bldP spid="1709069" grpId="0" animBg="1"/>
      <p:bldP spid="170907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ea typeface="ＭＳ Ｐゴシック" pitchFamily="1" charset="-128"/>
                <a:cs typeface="ＭＳ Ｐゴシック" pitchFamily="1" charset="-128"/>
              </a:rPr>
              <a:t>Observations</a:t>
            </a:r>
          </a:p>
        </p:txBody>
      </p:sp>
      <p:sp>
        <p:nvSpPr>
          <p:cNvPr id="26627" name="Rectangle 3"/>
          <p:cNvSpPr>
            <a:spLocks noGrp="1" noChangeArrowheads="1"/>
          </p:cNvSpPr>
          <p:nvPr>
            <p:ph type="body" idx="1"/>
          </p:nvPr>
        </p:nvSpPr>
        <p:spPr/>
        <p:txBody>
          <a:bodyPr/>
          <a:lstStyle/>
          <a:p>
            <a:r>
              <a:rPr lang="en-US" dirty="0" smtClean="0">
                <a:ea typeface="ＭＳ Ｐゴシック" pitchFamily="1" charset="-128"/>
                <a:cs typeface="ＭＳ Ｐゴシック" pitchFamily="1" charset="-128"/>
              </a:rPr>
              <a:t>Code, Static storage are easy: they never grow or shrink</a:t>
            </a:r>
          </a:p>
          <a:p>
            <a:r>
              <a:rPr lang="en-US" dirty="0" smtClean="0">
                <a:ea typeface="ＭＳ Ｐゴシック" pitchFamily="1" charset="-128"/>
                <a:cs typeface="ＭＳ Ｐゴシック" pitchFamily="1" charset="-128"/>
              </a:rPr>
              <a:t>Stack space is relatively easy: stack frames are created and destroyed in last-in, first-out (LIFO) order</a:t>
            </a:r>
          </a:p>
          <a:p>
            <a:r>
              <a:rPr lang="en-US" i="1" dirty="0" smtClean="0">
                <a:solidFill>
                  <a:srgbClr val="3366FF"/>
                </a:solidFill>
                <a:ea typeface="ＭＳ Ｐゴシック" pitchFamily="1" charset="-128"/>
                <a:cs typeface="ＭＳ Ｐゴシック" pitchFamily="1" charset="-128"/>
              </a:rPr>
              <a:t>Managing the heap is tricky</a:t>
            </a:r>
            <a:r>
              <a:rPr lang="en-US" dirty="0" smtClean="0">
                <a:ea typeface="ＭＳ Ｐゴシック" pitchFamily="1" charset="-128"/>
                <a:cs typeface="ＭＳ Ｐゴシック" pitchFamily="1" charset="-128"/>
              </a:rPr>
              <a:t>: memory can be allocated / </a:t>
            </a:r>
            <a:r>
              <a:rPr lang="en-US" dirty="0" err="1" smtClean="0">
                <a:ea typeface="ＭＳ Ｐゴシック" pitchFamily="1" charset="-128"/>
                <a:cs typeface="ＭＳ Ｐゴシック" pitchFamily="1" charset="-128"/>
              </a:rPr>
              <a:t>deallocated</a:t>
            </a:r>
            <a:r>
              <a:rPr lang="en-US" dirty="0" smtClean="0">
                <a:ea typeface="ＭＳ Ｐゴシック" pitchFamily="1" charset="-128"/>
                <a:cs typeface="ＭＳ Ｐゴシック" pitchFamily="1" charset="-128"/>
              </a:rPr>
              <a:t> at any time</a:t>
            </a:r>
          </a:p>
        </p:txBody>
      </p:sp>
      <p:sp>
        <p:nvSpPr>
          <p:cNvPr id="6" name="Date Placeholder 5"/>
          <p:cNvSpPr>
            <a:spLocks noGrp="1"/>
          </p:cNvSpPr>
          <p:nvPr>
            <p:ph type="dt" sz="quarter" idx="10"/>
          </p:nvPr>
        </p:nvSpPr>
        <p:spPr/>
        <p:txBody>
          <a:bodyPr/>
          <a:lstStyle/>
          <a:p>
            <a:pPr>
              <a:defRPr/>
            </a:pPr>
            <a:fld id="{D2BF3AB0-C471-6649-A6A3-F695DB6B3AC7}" type="datetime1">
              <a:rPr lang="en-US" smtClean="0"/>
              <a:t>11/18/13</a:t>
            </a:fld>
            <a:endParaRPr lang="en-US"/>
          </a:p>
        </p:txBody>
      </p:sp>
      <p:sp>
        <p:nvSpPr>
          <p:cNvPr id="7" name="Slide Number Placeholder 6"/>
          <p:cNvSpPr>
            <a:spLocks noGrp="1"/>
          </p:cNvSpPr>
          <p:nvPr>
            <p:ph type="sldNum" sz="quarter" idx="12"/>
          </p:nvPr>
        </p:nvSpPr>
        <p:spPr/>
        <p:txBody>
          <a:bodyPr/>
          <a:lstStyle/>
          <a:p>
            <a:pPr>
              <a:defRPr/>
            </a:pPr>
            <a:fld id="{34DB14CC-0480-AE4A-9EB4-59060E4E0B60}" type="slidenum">
              <a:rPr lang="en-US" smtClean="0"/>
              <a:pPr>
                <a:defRPr/>
              </a:pPr>
              <a:t>36</a:t>
            </a:fld>
            <a:endParaRPr lang="en-US"/>
          </a:p>
        </p:txBody>
      </p:sp>
      <p:sp>
        <p:nvSpPr>
          <p:cNvPr id="8" name="Footer Placeholder 7"/>
          <p:cNvSpPr>
            <a:spLocks noGrp="1"/>
          </p:cNvSpPr>
          <p:nvPr>
            <p:ph type="ftr" sz="quarter" idx="11"/>
          </p:nvPr>
        </p:nvSpPr>
        <p:spPr/>
        <p:txBody>
          <a:bodyPr/>
          <a:lstStyle/>
          <a:p>
            <a:pPr>
              <a:defRPr/>
            </a:pPr>
            <a:r>
              <a:rPr lang="en-US" dirty="0" smtClean="0"/>
              <a:t>Fall 2013 -- Lecture #22</a:t>
            </a:r>
            <a:endParaRPr lang="en-US" dirty="0"/>
          </a:p>
        </p:txBody>
      </p:sp>
    </p:spTree>
    <p:extLst>
      <p:ext uri="{BB962C8B-B14F-4D97-AF65-F5344CB8AC3E}">
        <p14:creationId xmlns:p14="http://schemas.microsoft.com/office/powerpoint/2010/main" val="3490611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ea typeface="ＭＳ Ｐゴシック" pitchFamily="1" charset="-128"/>
                <a:cs typeface="ＭＳ Ｐゴシック" pitchFamily="1" charset="-128"/>
              </a:rPr>
              <a:t>Managing the Heap</a:t>
            </a:r>
          </a:p>
        </p:txBody>
      </p:sp>
      <p:sp>
        <p:nvSpPr>
          <p:cNvPr id="40963" name="Rectangle 3"/>
          <p:cNvSpPr>
            <a:spLocks noGrp="1" noChangeArrowheads="1"/>
          </p:cNvSpPr>
          <p:nvPr>
            <p:ph type="body" idx="1"/>
          </p:nvPr>
        </p:nvSpPr>
        <p:spPr>
          <a:xfrm>
            <a:off x="352709" y="1294775"/>
            <a:ext cx="8686800" cy="5257800"/>
          </a:xfrm>
        </p:spPr>
        <p:txBody>
          <a:bodyPr>
            <a:normAutofit fontScale="55000" lnSpcReduction="20000"/>
          </a:bodyPr>
          <a:lstStyle/>
          <a:p>
            <a:pPr>
              <a:buFont typeface="Arial" charset="0"/>
              <a:buChar char="•"/>
              <a:defRPr/>
            </a:pPr>
            <a:r>
              <a:rPr lang="en-US" dirty="0" smtClean="0"/>
              <a:t>C supports five functions for heap management:</a:t>
            </a:r>
            <a:r>
              <a:rPr lang="en-US" dirty="0" smtClean="0">
                <a:latin typeface="Courier"/>
                <a:cs typeface="Courier"/>
              </a:rPr>
              <a:t> </a:t>
            </a:r>
            <a:br>
              <a:rPr lang="en-US" dirty="0" smtClean="0">
                <a:latin typeface="Courier"/>
                <a:cs typeface="Courier"/>
              </a:rPr>
            </a:br>
            <a:r>
              <a:rPr lang="en-US" b="1" dirty="0" err="1" smtClean="0">
                <a:latin typeface="Courier"/>
                <a:cs typeface="Courier"/>
              </a:rPr>
              <a:t>malloc</a:t>
            </a:r>
            <a:r>
              <a:rPr lang="en-US" b="1" dirty="0" smtClean="0">
                <a:latin typeface="Courier"/>
                <a:cs typeface="Courier"/>
              </a:rPr>
              <a:t>()</a:t>
            </a:r>
            <a:r>
              <a:rPr lang="en-US" dirty="0" smtClean="0"/>
              <a:t>, </a:t>
            </a:r>
            <a:r>
              <a:rPr lang="en-US" dirty="0" err="1" smtClean="0">
                <a:latin typeface="Courier"/>
                <a:cs typeface="Courier"/>
              </a:rPr>
              <a:t>calloc</a:t>
            </a:r>
            <a:r>
              <a:rPr lang="en-US" dirty="0" smtClean="0">
                <a:latin typeface="Courier"/>
                <a:cs typeface="Courier"/>
              </a:rPr>
              <a:t>()</a:t>
            </a:r>
            <a:r>
              <a:rPr lang="en-US" dirty="0" smtClean="0"/>
              <a:t>, </a:t>
            </a:r>
            <a:r>
              <a:rPr lang="en-US" b="1" dirty="0" smtClean="0">
                <a:latin typeface="Courier"/>
                <a:cs typeface="Courier"/>
              </a:rPr>
              <a:t>free()</a:t>
            </a:r>
            <a:r>
              <a:rPr lang="en-US" dirty="0" smtClean="0"/>
              <a:t>, </a:t>
            </a:r>
            <a:r>
              <a:rPr lang="en-US" dirty="0" err="1" smtClean="0">
                <a:latin typeface="Courier"/>
                <a:cs typeface="Courier"/>
              </a:rPr>
              <a:t>cfree</a:t>
            </a:r>
            <a:r>
              <a:rPr lang="en-US" dirty="0" smtClean="0">
                <a:latin typeface="Courier"/>
                <a:cs typeface="Courier"/>
              </a:rPr>
              <a:t>(),</a:t>
            </a:r>
            <a:r>
              <a:rPr lang="en-US" dirty="0" smtClean="0">
                <a:cs typeface="Courier"/>
              </a:rPr>
              <a:t> </a:t>
            </a:r>
            <a:r>
              <a:rPr lang="en-US" dirty="0" err="1" smtClean="0">
                <a:latin typeface="Courier"/>
                <a:cs typeface="Courier"/>
              </a:rPr>
              <a:t>realloc</a:t>
            </a:r>
            <a:r>
              <a:rPr lang="en-US" dirty="0" smtClean="0">
                <a:latin typeface="Courier"/>
                <a:cs typeface="Courier"/>
              </a:rPr>
              <a:t>()</a:t>
            </a:r>
          </a:p>
          <a:p>
            <a:pPr>
              <a:buFont typeface="Arial" charset="0"/>
              <a:buChar char="•"/>
              <a:defRPr/>
            </a:pPr>
            <a:r>
              <a:rPr lang="en-US" dirty="0" err="1" smtClean="0">
                <a:latin typeface="Courier"/>
                <a:cs typeface="Courier"/>
              </a:rPr>
              <a:t>malloc(n</a:t>
            </a:r>
            <a:r>
              <a:rPr lang="en-US" dirty="0" smtClean="0">
                <a:latin typeface="Courier"/>
                <a:cs typeface="Courier"/>
              </a:rPr>
              <a:t>)</a:t>
            </a:r>
            <a:r>
              <a:rPr lang="en-US" dirty="0" smtClean="0"/>
              <a:t>:</a:t>
            </a:r>
          </a:p>
          <a:p>
            <a:pPr lvl="1">
              <a:buFont typeface="Arial" charset="0"/>
              <a:buChar char="–"/>
              <a:defRPr/>
            </a:pPr>
            <a:r>
              <a:rPr lang="en-US" sz="3200" dirty="0" smtClean="0"/>
              <a:t>Allocate a block of uninitialized memory</a:t>
            </a:r>
          </a:p>
          <a:p>
            <a:pPr lvl="1">
              <a:buFont typeface="Arial" charset="0"/>
              <a:buChar char="–"/>
              <a:defRPr/>
            </a:pPr>
            <a:r>
              <a:rPr lang="en-US" sz="3200" dirty="0" smtClean="0"/>
              <a:t>NOTE: Subsequent calls need not yield blocks in continuous sequence</a:t>
            </a:r>
          </a:p>
          <a:p>
            <a:pPr lvl="1">
              <a:buFont typeface="Arial" charset="0"/>
              <a:buChar char="–"/>
              <a:defRPr/>
            </a:pPr>
            <a:r>
              <a:rPr lang="en-US" sz="3200" dirty="0" err="1" smtClean="0">
                <a:latin typeface="Courier"/>
                <a:cs typeface="Courier"/>
              </a:rPr>
              <a:t>n</a:t>
            </a:r>
            <a:r>
              <a:rPr lang="en-US" sz="3200" dirty="0" smtClean="0"/>
              <a:t> is an integer, indicating size of allocated memory block in bytes</a:t>
            </a:r>
          </a:p>
          <a:p>
            <a:pPr lvl="1">
              <a:buFont typeface="Arial" charset="0"/>
              <a:buChar char="–"/>
              <a:defRPr/>
            </a:pPr>
            <a:r>
              <a:rPr lang="en-US" sz="3200" dirty="0" err="1" smtClean="0">
                <a:latin typeface="Courier"/>
                <a:cs typeface="Courier"/>
              </a:rPr>
              <a:t>sizeof</a:t>
            </a:r>
            <a:r>
              <a:rPr lang="en-US" sz="3200" dirty="0" smtClean="0">
                <a:cs typeface="Courier"/>
              </a:rPr>
              <a:t> </a:t>
            </a:r>
            <a:r>
              <a:rPr lang="en-US" sz="3200" dirty="0" smtClean="0"/>
              <a:t>determines size of given type in bytes, produces more portable code</a:t>
            </a:r>
          </a:p>
          <a:p>
            <a:pPr lvl="1">
              <a:buFont typeface="Arial" charset="0"/>
              <a:buChar char="–"/>
              <a:defRPr/>
            </a:pPr>
            <a:r>
              <a:rPr lang="en-US" sz="3200" dirty="0" smtClean="0"/>
              <a:t>Returns a pointer to that memory location; NULL return indicates no more memory</a:t>
            </a:r>
          </a:p>
          <a:p>
            <a:pPr lvl="1">
              <a:buFont typeface="Arial" charset="0"/>
              <a:buChar char="–"/>
              <a:defRPr/>
            </a:pPr>
            <a:r>
              <a:rPr lang="en-US" sz="3200" dirty="0" smtClean="0"/>
              <a:t>Think of </a:t>
            </a:r>
            <a:r>
              <a:rPr lang="en-US" sz="3200" dirty="0" err="1" smtClean="0"/>
              <a:t>ptr</a:t>
            </a:r>
            <a:r>
              <a:rPr lang="en-US" sz="3200" dirty="0" smtClean="0"/>
              <a:t> as a </a:t>
            </a:r>
            <a:r>
              <a:rPr lang="en-US" sz="3200" i="1" dirty="0" smtClean="0"/>
              <a:t>handle </a:t>
            </a:r>
            <a:r>
              <a:rPr lang="en-US" sz="3200" dirty="0" smtClean="0"/>
              <a:t>that also describes the allocated block of memory; </a:t>
            </a:r>
            <a:br>
              <a:rPr lang="en-US" sz="3200" dirty="0" smtClean="0"/>
            </a:br>
            <a:r>
              <a:rPr lang="en-US" sz="3200" dirty="0" smtClean="0"/>
              <a:t>Additional control information stored in the heap around the allocated block!</a:t>
            </a:r>
            <a:br>
              <a:rPr lang="en-US" sz="3200" dirty="0" smtClean="0"/>
            </a:br>
            <a:endParaRPr lang="en-US" sz="3200" dirty="0" smtClean="0"/>
          </a:p>
          <a:p>
            <a:pPr>
              <a:buFont typeface="Arial" charset="0"/>
              <a:buChar char="•"/>
              <a:defRPr/>
            </a:pPr>
            <a:r>
              <a:rPr lang="en-US" dirty="0" smtClean="0"/>
              <a:t>Example:  </a:t>
            </a:r>
          </a:p>
          <a:p>
            <a:pPr lvl="1">
              <a:buFont typeface="Arial" charset="0"/>
              <a:buNone/>
              <a:defRPr/>
            </a:pPr>
            <a:r>
              <a:rPr lang="en-US" dirty="0" err="1" smtClean="0">
                <a:latin typeface="Courier"/>
                <a:cs typeface="Courier"/>
              </a:rPr>
              <a:t>int</a:t>
            </a:r>
            <a:r>
              <a:rPr lang="en-US" dirty="0" smtClean="0">
                <a:latin typeface="Courier"/>
                <a:cs typeface="Courier"/>
              </a:rPr>
              <a:t> *</a:t>
            </a:r>
            <a:r>
              <a:rPr lang="en-US" dirty="0" err="1" smtClean="0">
                <a:latin typeface="Courier"/>
                <a:cs typeface="Courier"/>
              </a:rPr>
              <a:t>ip</a:t>
            </a:r>
            <a:r>
              <a:rPr lang="en-US" dirty="0" smtClean="0">
                <a:latin typeface="Courier"/>
                <a:cs typeface="Courier"/>
              </a:rPr>
              <a:t>;</a:t>
            </a:r>
          </a:p>
          <a:p>
            <a:pPr lvl="1">
              <a:buFont typeface="Arial" charset="0"/>
              <a:buNone/>
              <a:defRPr/>
            </a:pPr>
            <a:r>
              <a:rPr lang="en-US" dirty="0" err="1" smtClean="0">
                <a:latin typeface="Courier"/>
                <a:cs typeface="Courier"/>
              </a:rPr>
              <a:t>ip</a:t>
            </a:r>
            <a:r>
              <a:rPr lang="en-US" dirty="0" smtClean="0">
                <a:latin typeface="Courier"/>
                <a:cs typeface="Courier"/>
              </a:rPr>
              <a:t> = </a:t>
            </a:r>
            <a:r>
              <a:rPr lang="en-US" dirty="0" err="1" smtClean="0">
                <a:latin typeface="Courier"/>
                <a:cs typeface="Courier"/>
              </a:rPr>
              <a:t>malloc(sizeof(int</a:t>
            </a:r>
            <a:r>
              <a:rPr lang="en-US" dirty="0" smtClean="0">
                <a:latin typeface="Courier"/>
                <a:cs typeface="Courier"/>
              </a:rPr>
              <a:t>));</a:t>
            </a:r>
            <a:br>
              <a:rPr lang="en-US" dirty="0" smtClean="0">
                <a:latin typeface="Courier"/>
                <a:cs typeface="Courier"/>
              </a:rPr>
            </a:br>
            <a:endParaRPr lang="en-US" dirty="0" smtClean="0">
              <a:latin typeface="Courier"/>
              <a:cs typeface="Courier"/>
            </a:endParaRPr>
          </a:p>
          <a:p>
            <a:pPr lvl="1">
              <a:buFont typeface="Arial" charset="0"/>
              <a:buNone/>
              <a:defRPr/>
            </a:pPr>
            <a:r>
              <a:rPr lang="en-US" dirty="0" err="1" smtClean="0">
                <a:latin typeface="Courier"/>
                <a:cs typeface="Courier"/>
              </a:rPr>
              <a:t>struct</a:t>
            </a:r>
            <a:r>
              <a:rPr lang="en-US" dirty="0" smtClean="0">
                <a:latin typeface="Courier"/>
                <a:cs typeface="Courier"/>
              </a:rPr>
              <a:t> </a:t>
            </a:r>
            <a:r>
              <a:rPr lang="en-US" dirty="0" err="1" smtClean="0">
                <a:latin typeface="Courier"/>
                <a:cs typeface="Courier"/>
              </a:rPr>
              <a:t>treeNode</a:t>
            </a:r>
            <a:r>
              <a:rPr lang="en-US" dirty="0" smtClean="0">
                <a:latin typeface="Courier"/>
                <a:cs typeface="Courier"/>
              </a:rPr>
              <a:t> *</a:t>
            </a:r>
            <a:r>
              <a:rPr lang="en-US" dirty="0" err="1" smtClean="0">
                <a:latin typeface="Courier"/>
                <a:cs typeface="Courier"/>
              </a:rPr>
              <a:t>tp</a:t>
            </a:r>
            <a:r>
              <a:rPr lang="en-US" dirty="0" smtClean="0">
                <a:latin typeface="Courier"/>
                <a:cs typeface="Courier"/>
              </a:rPr>
              <a:t>;</a:t>
            </a:r>
          </a:p>
          <a:p>
            <a:pPr lvl="1">
              <a:buFont typeface="Arial" charset="0"/>
              <a:buNone/>
              <a:defRPr/>
            </a:pPr>
            <a:r>
              <a:rPr lang="en-US" dirty="0" err="1" smtClean="0">
                <a:latin typeface="Courier"/>
                <a:cs typeface="Courier"/>
              </a:rPr>
              <a:t>tp</a:t>
            </a:r>
            <a:r>
              <a:rPr lang="en-US" dirty="0" smtClean="0">
                <a:latin typeface="Courier"/>
                <a:cs typeface="Courier"/>
              </a:rPr>
              <a:t> = </a:t>
            </a:r>
            <a:r>
              <a:rPr lang="en-US" dirty="0" err="1" smtClean="0">
                <a:latin typeface="Courier"/>
                <a:cs typeface="Courier"/>
              </a:rPr>
              <a:t>malloc(sizeof(struct</a:t>
            </a:r>
            <a:r>
              <a:rPr lang="en-US" dirty="0" smtClean="0">
                <a:latin typeface="Courier"/>
                <a:cs typeface="Courier"/>
              </a:rPr>
              <a:t> </a:t>
            </a:r>
            <a:r>
              <a:rPr lang="en-US" dirty="0" err="1" smtClean="0">
                <a:latin typeface="Courier"/>
                <a:cs typeface="Courier"/>
              </a:rPr>
              <a:t>treeNode</a:t>
            </a:r>
            <a:r>
              <a:rPr lang="en-US" dirty="0" smtClean="0">
                <a:latin typeface="Courier"/>
                <a:cs typeface="Courier"/>
              </a:rPr>
              <a:t>));</a:t>
            </a:r>
          </a:p>
          <a:p>
            <a:pPr lvl="2">
              <a:buFont typeface="Arial" charset="0"/>
              <a:buChar char="•"/>
              <a:defRPr/>
            </a:pPr>
            <a:endParaRPr lang="en-US" dirty="0" smtClean="0"/>
          </a:p>
          <a:p>
            <a:pPr lvl="1">
              <a:buFont typeface="Arial" charset="0"/>
              <a:buChar char="–"/>
              <a:defRPr/>
            </a:pPr>
            <a:endParaRPr lang="en-US" dirty="0"/>
          </a:p>
        </p:txBody>
      </p:sp>
      <p:sp>
        <p:nvSpPr>
          <p:cNvPr id="4" name="Date Placeholder 3"/>
          <p:cNvSpPr>
            <a:spLocks noGrp="1"/>
          </p:cNvSpPr>
          <p:nvPr>
            <p:ph type="dt" sz="quarter" idx="10"/>
          </p:nvPr>
        </p:nvSpPr>
        <p:spPr/>
        <p:txBody>
          <a:bodyPr/>
          <a:lstStyle/>
          <a:p>
            <a:pPr>
              <a:defRPr/>
            </a:pPr>
            <a:fld id="{2343E3B5-0677-B54D-ACD4-9B3D3F99616B}" type="datetime1">
              <a:rPr lang="en-US" smtClean="0"/>
              <a:t>11/18/13</a:t>
            </a:fld>
            <a:endParaRPr lang="en-US"/>
          </a:p>
        </p:txBody>
      </p:sp>
      <p:sp>
        <p:nvSpPr>
          <p:cNvPr id="6" name="Footer Placeholder 5"/>
          <p:cNvSpPr>
            <a:spLocks noGrp="1"/>
          </p:cNvSpPr>
          <p:nvPr>
            <p:ph type="ftr" sz="quarter" idx="11"/>
          </p:nvPr>
        </p:nvSpPr>
        <p:spPr/>
        <p:txBody>
          <a:bodyPr/>
          <a:lstStyle/>
          <a:p>
            <a:pPr>
              <a:defRPr/>
            </a:pPr>
            <a:r>
              <a:rPr lang="en-US" dirty="0" smtClean="0"/>
              <a:t>Fall 2013 -- Lecture #22</a:t>
            </a:r>
            <a:endParaRPr lang="en-US" dirty="0"/>
          </a:p>
        </p:txBody>
      </p:sp>
      <p:sp>
        <p:nvSpPr>
          <p:cNvPr id="5" name="Slide Number Placeholder 4"/>
          <p:cNvSpPr>
            <a:spLocks noGrp="1"/>
          </p:cNvSpPr>
          <p:nvPr>
            <p:ph type="sldNum" sz="quarter" idx="12"/>
          </p:nvPr>
        </p:nvSpPr>
        <p:spPr/>
        <p:txBody>
          <a:bodyPr/>
          <a:lstStyle/>
          <a:p>
            <a:pPr>
              <a:defRPr/>
            </a:pPr>
            <a:fld id="{65EB02C3-52EC-384D-94F3-073A55BBCB77}" type="slidenum">
              <a:rPr lang="en-US" smtClean="0"/>
              <a:pPr>
                <a:defRPr/>
              </a:pPr>
              <a:t>37</a:t>
            </a:fld>
            <a:endParaRPr lang="en-US"/>
          </a:p>
        </p:txBody>
      </p:sp>
    </p:spTree>
    <p:extLst>
      <p:ext uri="{BB962C8B-B14F-4D97-AF65-F5344CB8AC3E}">
        <p14:creationId xmlns:p14="http://schemas.microsoft.com/office/powerpoint/2010/main" val="1081723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6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96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96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96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96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96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ea typeface="ＭＳ Ｐゴシック" pitchFamily="1" charset="-128"/>
                <a:cs typeface="ＭＳ Ｐゴシック" pitchFamily="1" charset="-128"/>
              </a:rPr>
              <a:t>Managing the Heap</a:t>
            </a:r>
            <a:endParaRPr lang="en-US" sz="1800" smtClean="0">
              <a:solidFill>
                <a:schemeClr val="tx1"/>
              </a:solidFill>
              <a:ea typeface="ＭＳ Ｐゴシック" pitchFamily="1" charset="-128"/>
              <a:cs typeface="ＭＳ Ｐゴシック" pitchFamily="1" charset="-128"/>
            </a:endParaRPr>
          </a:p>
        </p:txBody>
      </p:sp>
      <p:sp>
        <p:nvSpPr>
          <p:cNvPr id="41987" name="Rectangle 3"/>
          <p:cNvSpPr>
            <a:spLocks noGrp="1" noChangeArrowheads="1"/>
          </p:cNvSpPr>
          <p:nvPr>
            <p:ph type="body" idx="1"/>
          </p:nvPr>
        </p:nvSpPr>
        <p:spPr>
          <a:xfrm>
            <a:off x="388938" y="1600200"/>
            <a:ext cx="8763000" cy="5410200"/>
          </a:xfrm>
        </p:spPr>
        <p:txBody>
          <a:bodyPr/>
          <a:lstStyle/>
          <a:p>
            <a:pPr eaLnBrk="1" hangingPunct="1">
              <a:lnSpc>
                <a:spcPct val="90000"/>
              </a:lnSpc>
              <a:buFont typeface="Arial" charset="0"/>
              <a:buChar char="•"/>
              <a:defRPr/>
            </a:pPr>
            <a:r>
              <a:rPr lang="en-US" sz="2000" dirty="0">
                <a:ea typeface="+mn-ea"/>
                <a:cs typeface="+mn-cs"/>
              </a:rPr>
              <a:t> </a:t>
            </a:r>
            <a:r>
              <a:rPr lang="en-US" sz="2000" dirty="0" err="1">
                <a:latin typeface="Courier"/>
                <a:ea typeface="+mn-ea"/>
                <a:cs typeface="Courier"/>
              </a:rPr>
              <a:t>free(p</a:t>
            </a:r>
            <a:r>
              <a:rPr lang="en-US" sz="2000" dirty="0">
                <a:latin typeface="Courier"/>
                <a:ea typeface="+mn-ea"/>
                <a:cs typeface="Courier"/>
              </a:rPr>
              <a:t>)</a:t>
            </a:r>
            <a:r>
              <a:rPr lang="en-US" sz="2000" dirty="0">
                <a:latin typeface="Courier New" charset="0"/>
                <a:ea typeface="+mn-ea"/>
                <a:cs typeface="+mn-cs"/>
              </a:rPr>
              <a:t>:</a:t>
            </a:r>
            <a:endParaRPr lang="en-US" sz="2000" dirty="0" smtClean="0">
              <a:latin typeface="Courier New" charset="0"/>
              <a:ea typeface="+mn-ea"/>
              <a:cs typeface="+mn-cs"/>
            </a:endParaRPr>
          </a:p>
          <a:p>
            <a:pPr lvl="1" eaLnBrk="1" hangingPunct="1">
              <a:lnSpc>
                <a:spcPct val="90000"/>
              </a:lnSpc>
              <a:buFont typeface="Arial" charset="0"/>
              <a:buChar char="–"/>
              <a:defRPr/>
            </a:pPr>
            <a:r>
              <a:rPr lang="en-US" sz="1800" dirty="0" smtClean="0"/>
              <a:t>Releases memory </a:t>
            </a:r>
            <a:r>
              <a:rPr lang="en-US" sz="1800" dirty="0"/>
              <a:t>allocated by</a:t>
            </a:r>
            <a:r>
              <a:rPr lang="en-US" sz="1800" b="1" dirty="0"/>
              <a:t> </a:t>
            </a:r>
            <a:r>
              <a:rPr lang="en-US" sz="1800" dirty="0" err="1">
                <a:latin typeface="Courier"/>
                <a:cs typeface="Courier"/>
              </a:rPr>
              <a:t>malloc</a:t>
            </a:r>
            <a:r>
              <a:rPr lang="en-US" sz="1800" dirty="0" smtClean="0">
                <a:latin typeface="Courier"/>
                <a:cs typeface="Courier"/>
              </a:rPr>
              <a:t>()</a:t>
            </a:r>
          </a:p>
          <a:p>
            <a:pPr lvl="1" eaLnBrk="1" hangingPunct="1">
              <a:lnSpc>
                <a:spcPct val="90000"/>
              </a:lnSpc>
              <a:buFont typeface="Arial" charset="0"/>
              <a:buChar char="–"/>
              <a:defRPr/>
            </a:pPr>
            <a:r>
              <a:rPr lang="en-US" sz="1800" dirty="0" err="1" smtClean="0">
                <a:latin typeface="Courier New" charset="0"/>
              </a:rPr>
              <a:t>p</a:t>
            </a:r>
            <a:r>
              <a:rPr lang="en-US" sz="1800" dirty="0" smtClean="0"/>
              <a:t> is pointer </a:t>
            </a:r>
            <a:r>
              <a:rPr lang="en-US" sz="1800" dirty="0"/>
              <a:t>containing the address</a:t>
            </a:r>
            <a:r>
              <a:rPr lang="en-US" sz="1800" dirty="0" smtClean="0"/>
              <a:t> </a:t>
            </a:r>
            <a:r>
              <a:rPr lang="en-US" sz="1800" i="1" dirty="0" smtClean="0"/>
              <a:t>originally </a:t>
            </a:r>
            <a:r>
              <a:rPr lang="en-US" sz="1800" dirty="0" smtClean="0"/>
              <a:t>returned by </a:t>
            </a:r>
            <a:r>
              <a:rPr lang="en-US" sz="1800" dirty="0" err="1" smtClean="0">
                <a:latin typeface="Courier"/>
                <a:cs typeface="Courier"/>
              </a:rPr>
              <a:t>malloc</a:t>
            </a:r>
            <a:r>
              <a:rPr lang="en-US" sz="1800" dirty="0" smtClean="0">
                <a:latin typeface="Courier"/>
                <a:cs typeface="Courier"/>
              </a:rPr>
              <a:t>()</a:t>
            </a:r>
          </a:p>
          <a:p>
            <a:pPr lvl="1" eaLnBrk="1" hangingPunct="1">
              <a:lnSpc>
                <a:spcPct val="90000"/>
              </a:lnSpc>
              <a:spcBef>
                <a:spcPct val="0"/>
              </a:spcBef>
              <a:buFontTx/>
              <a:buNone/>
              <a:defRPr/>
            </a:pPr>
            <a:r>
              <a:rPr lang="en-US" sz="1400" dirty="0" smtClean="0">
                <a:latin typeface="Courier New" charset="0"/>
              </a:rPr>
              <a:t>	</a:t>
            </a:r>
            <a:r>
              <a:rPr lang="en-US" sz="1400" dirty="0">
                <a:latin typeface="Courier New" charset="0"/>
              </a:rPr>
              <a:t>	  	</a:t>
            </a:r>
            <a:r>
              <a:rPr lang="en-US" sz="1600" dirty="0" err="1">
                <a:latin typeface="Courier"/>
                <a:cs typeface="Courier"/>
              </a:rPr>
              <a:t>int</a:t>
            </a:r>
            <a:r>
              <a:rPr lang="en-US" sz="1600" dirty="0">
                <a:latin typeface="Courier"/>
                <a:cs typeface="Courier"/>
              </a:rPr>
              <a:t> *</a:t>
            </a:r>
            <a:r>
              <a:rPr lang="en-US" sz="1600" dirty="0" err="1">
                <a:latin typeface="Courier"/>
                <a:cs typeface="Courier"/>
              </a:rPr>
              <a:t>ip</a:t>
            </a:r>
            <a:r>
              <a:rPr lang="en-US" sz="1600" dirty="0">
                <a:latin typeface="Courier"/>
                <a:cs typeface="Courier"/>
              </a:rPr>
              <a:t>;</a:t>
            </a:r>
          </a:p>
          <a:p>
            <a:pPr lvl="1" eaLnBrk="1" hangingPunct="1">
              <a:lnSpc>
                <a:spcPct val="90000"/>
              </a:lnSpc>
              <a:spcBef>
                <a:spcPct val="0"/>
              </a:spcBef>
              <a:buFontTx/>
              <a:buNone/>
              <a:defRPr/>
            </a:pPr>
            <a:r>
              <a:rPr lang="en-US" sz="1600" dirty="0">
                <a:latin typeface="Courier"/>
                <a:cs typeface="Courier"/>
              </a:rPr>
              <a:t>		  	</a:t>
            </a:r>
            <a:r>
              <a:rPr lang="en-US" sz="1600" dirty="0" err="1">
                <a:latin typeface="Courier"/>
                <a:cs typeface="Courier"/>
              </a:rPr>
              <a:t>ip</a:t>
            </a:r>
            <a:r>
              <a:rPr lang="en-US" sz="1600" dirty="0">
                <a:latin typeface="Courier"/>
                <a:cs typeface="Courier"/>
              </a:rPr>
              <a:t> =</a:t>
            </a:r>
            <a:r>
              <a:rPr lang="en-US" sz="1600" dirty="0" smtClean="0">
                <a:latin typeface="Courier"/>
                <a:cs typeface="Courier"/>
              </a:rPr>
              <a:t> </a:t>
            </a:r>
            <a:r>
              <a:rPr lang="en-US" sz="1600" dirty="0" err="1" smtClean="0">
                <a:latin typeface="Courier"/>
                <a:cs typeface="Courier"/>
              </a:rPr>
              <a:t>malloc</a:t>
            </a:r>
            <a:r>
              <a:rPr lang="en-US" sz="1600" dirty="0" err="1">
                <a:latin typeface="Courier"/>
                <a:cs typeface="Courier"/>
              </a:rPr>
              <a:t>(sizeof(int</a:t>
            </a:r>
            <a:r>
              <a:rPr lang="en-US" sz="1600" dirty="0">
                <a:latin typeface="Courier"/>
                <a:cs typeface="Courier"/>
              </a:rPr>
              <a:t>));</a:t>
            </a:r>
          </a:p>
          <a:p>
            <a:pPr lvl="1" eaLnBrk="1" hangingPunct="1">
              <a:lnSpc>
                <a:spcPct val="90000"/>
              </a:lnSpc>
              <a:spcBef>
                <a:spcPct val="0"/>
              </a:spcBef>
              <a:buFontTx/>
              <a:buNone/>
              <a:defRPr/>
            </a:pPr>
            <a:r>
              <a:rPr lang="en-US" sz="1600" dirty="0">
                <a:latin typeface="Courier"/>
                <a:cs typeface="Courier"/>
              </a:rPr>
              <a:t>		  	... .. ..</a:t>
            </a:r>
          </a:p>
          <a:p>
            <a:pPr lvl="2" eaLnBrk="1" hangingPunct="1">
              <a:lnSpc>
                <a:spcPct val="90000"/>
              </a:lnSpc>
              <a:spcBef>
                <a:spcPct val="0"/>
              </a:spcBef>
              <a:buFontTx/>
              <a:buNone/>
              <a:defRPr/>
            </a:pPr>
            <a:r>
              <a:rPr lang="en-US" sz="1600" dirty="0">
                <a:latin typeface="Courier"/>
                <a:cs typeface="Courier"/>
              </a:rPr>
              <a:t>		</a:t>
            </a:r>
            <a:r>
              <a:rPr lang="en-US" sz="1600" dirty="0" err="1">
                <a:latin typeface="Courier"/>
                <a:cs typeface="Courier"/>
              </a:rPr>
              <a:t>free(ip</a:t>
            </a:r>
            <a:r>
              <a:rPr lang="en-US" sz="1600" dirty="0">
                <a:latin typeface="Courier"/>
                <a:cs typeface="Courier"/>
              </a:rPr>
              <a:t>);	/*</a:t>
            </a:r>
            <a:r>
              <a:rPr lang="en-US" sz="1600" dirty="0" smtClean="0">
                <a:latin typeface="Courier"/>
                <a:cs typeface="Courier"/>
              </a:rPr>
              <a:t> </a:t>
            </a:r>
            <a:r>
              <a:rPr lang="en-US" sz="1600" b="1" dirty="0" smtClean="0">
                <a:solidFill>
                  <a:srgbClr val="FF0000"/>
                </a:solidFill>
                <a:latin typeface="Courier"/>
                <a:cs typeface="Courier"/>
              </a:rPr>
              <a:t>Can </a:t>
            </a:r>
            <a:r>
              <a:rPr lang="en-US" sz="1600" b="1" dirty="0">
                <a:solidFill>
                  <a:srgbClr val="FF0000"/>
                </a:solidFill>
                <a:latin typeface="Courier"/>
                <a:cs typeface="Courier"/>
              </a:rPr>
              <a:t>you </a:t>
            </a:r>
            <a:r>
              <a:rPr lang="en-US" sz="1600" b="1" dirty="0" err="1">
                <a:solidFill>
                  <a:srgbClr val="FF0000"/>
                </a:solidFill>
                <a:latin typeface="Courier"/>
                <a:cs typeface="Courier"/>
              </a:rPr>
              <a:t>free(ip</a:t>
            </a:r>
            <a:r>
              <a:rPr lang="en-US" sz="1600" b="1" dirty="0" smtClean="0">
                <a:solidFill>
                  <a:srgbClr val="FF0000"/>
                </a:solidFill>
                <a:latin typeface="Courier"/>
                <a:cs typeface="Courier"/>
              </a:rPr>
              <a:t>) after </a:t>
            </a:r>
            <a:r>
              <a:rPr lang="en-US" sz="1600" b="1" dirty="0" err="1" smtClean="0">
                <a:solidFill>
                  <a:srgbClr val="FF0000"/>
                </a:solidFill>
                <a:latin typeface="Courier"/>
                <a:cs typeface="Courier"/>
              </a:rPr>
              <a:t>ip</a:t>
            </a:r>
            <a:r>
              <a:rPr lang="en-US" sz="1600" b="1" dirty="0">
                <a:solidFill>
                  <a:srgbClr val="FF0000"/>
                </a:solidFill>
                <a:latin typeface="Courier"/>
                <a:cs typeface="Courier"/>
              </a:rPr>
              <a:t>++ ? </a:t>
            </a:r>
            <a:r>
              <a:rPr lang="en-US" sz="1600" dirty="0">
                <a:latin typeface="Courier"/>
                <a:cs typeface="Courier"/>
              </a:rPr>
              <a:t>*/</a:t>
            </a:r>
          </a:p>
          <a:p>
            <a:pPr lvl="2" eaLnBrk="1" hangingPunct="1">
              <a:lnSpc>
                <a:spcPct val="90000"/>
              </a:lnSpc>
              <a:spcBef>
                <a:spcPct val="0"/>
              </a:spcBef>
              <a:buFontTx/>
              <a:buNone/>
              <a:defRPr/>
            </a:pPr>
            <a:endParaRPr lang="en-US" sz="1600" b="1" dirty="0" smtClean="0">
              <a:latin typeface="Courier New" charset="0"/>
            </a:endParaRPr>
          </a:p>
          <a:p>
            <a:pPr lvl="1" eaLnBrk="1" hangingPunct="1">
              <a:lnSpc>
                <a:spcPct val="90000"/>
              </a:lnSpc>
              <a:spcBef>
                <a:spcPct val="0"/>
              </a:spcBef>
              <a:buFontTx/>
              <a:buNone/>
              <a:defRPr/>
            </a:pPr>
            <a:r>
              <a:rPr lang="en-US" sz="1400" b="1" dirty="0" smtClean="0">
                <a:latin typeface="Courier New" charset="0"/>
              </a:rPr>
              <a:t>	</a:t>
            </a:r>
            <a:r>
              <a:rPr lang="en-US" sz="1400" b="1" dirty="0">
                <a:latin typeface="Courier New" charset="0"/>
              </a:rPr>
              <a:t>	  	</a:t>
            </a:r>
            <a:r>
              <a:rPr lang="en-US" sz="1600" dirty="0" err="1">
                <a:latin typeface="Courier"/>
                <a:cs typeface="Courier"/>
              </a:rPr>
              <a:t>struct</a:t>
            </a:r>
            <a:r>
              <a:rPr lang="en-US" sz="1600" dirty="0">
                <a:latin typeface="Courier"/>
                <a:cs typeface="Courier"/>
              </a:rPr>
              <a:t> </a:t>
            </a:r>
            <a:r>
              <a:rPr lang="en-US" sz="1600" dirty="0" err="1">
                <a:latin typeface="Courier"/>
                <a:cs typeface="Courier"/>
              </a:rPr>
              <a:t>treeNode</a:t>
            </a:r>
            <a:r>
              <a:rPr lang="en-US" sz="1600" dirty="0">
                <a:latin typeface="Courier"/>
                <a:cs typeface="Courier"/>
              </a:rPr>
              <a:t> *</a:t>
            </a:r>
            <a:r>
              <a:rPr lang="en-US" sz="1600" dirty="0" err="1">
                <a:latin typeface="Courier"/>
                <a:cs typeface="Courier"/>
              </a:rPr>
              <a:t>tp</a:t>
            </a:r>
            <a:r>
              <a:rPr lang="en-US" sz="1600" dirty="0">
                <a:latin typeface="Courier"/>
                <a:cs typeface="Courier"/>
              </a:rPr>
              <a:t>;</a:t>
            </a:r>
          </a:p>
          <a:p>
            <a:pPr lvl="1" eaLnBrk="1" hangingPunct="1">
              <a:lnSpc>
                <a:spcPct val="90000"/>
              </a:lnSpc>
              <a:spcBef>
                <a:spcPct val="0"/>
              </a:spcBef>
              <a:buFontTx/>
              <a:buNone/>
              <a:defRPr/>
            </a:pPr>
            <a:r>
              <a:rPr lang="en-US" sz="1600" dirty="0">
                <a:latin typeface="Courier"/>
                <a:cs typeface="Courier"/>
              </a:rPr>
              <a:t>		  	</a:t>
            </a:r>
            <a:r>
              <a:rPr lang="en-US" sz="1600" dirty="0" err="1" smtClean="0">
                <a:latin typeface="Courier"/>
                <a:cs typeface="Courier"/>
              </a:rPr>
              <a:t>tp</a:t>
            </a:r>
            <a:r>
              <a:rPr lang="en-US" sz="1600" dirty="0" smtClean="0">
                <a:latin typeface="Courier"/>
                <a:cs typeface="Courier"/>
              </a:rPr>
              <a:t> = </a:t>
            </a:r>
            <a:r>
              <a:rPr lang="en-US" sz="1600" dirty="0" err="1" smtClean="0">
                <a:latin typeface="Courier"/>
                <a:cs typeface="Courier"/>
              </a:rPr>
              <a:t>malloc</a:t>
            </a:r>
            <a:r>
              <a:rPr lang="en-US" sz="1600" dirty="0" err="1">
                <a:latin typeface="Courier"/>
                <a:cs typeface="Courier"/>
              </a:rPr>
              <a:t>(sizeof(struct</a:t>
            </a:r>
            <a:r>
              <a:rPr lang="en-US" sz="1600" dirty="0">
                <a:latin typeface="Courier"/>
                <a:cs typeface="Courier"/>
              </a:rPr>
              <a:t> </a:t>
            </a:r>
            <a:r>
              <a:rPr lang="en-US" sz="1600" dirty="0" err="1" smtClean="0">
                <a:latin typeface="Courier"/>
                <a:cs typeface="Courier"/>
              </a:rPr>
              <a:t>treeNode</a:t>
            </a:r>
            <a:r>
              <a:rPr lang="en-US" sz="1600" dirty="0" smtClean="0">
                <a:latin typeface="Courier"/>
                <a:cs typeface="Courier"/>
              </a:rPr>
              <a:t>)</a:t>
            </a:r>
            <a:r>
              <a:rPr lang="en-US" sz="1600" dirty="0">
                <a:latin typeface="Courier"/>
                <a:cs typeface="Courier"/>
              </a:rPr>
              <a:t>);</a:t>
            </a:r>
          </a:p>
          <a:p>
            <a:pPr lvl="1" eaLnBrk="1" hangingPunct="1">
              <a:lnSpc>
                <a:spcPct val="90000"/>
              </a:lnSpc>
              <a:spcBef>
                <a:spcPct val="0"/>
              </a:spcBef>
              <a:buFontTx/>
              <a:buNone/>
              <a:defRPr/>
            </a:pPr>
            <a:r>
              <a:rPr lang="en-US" sz="1600" dirty="0">
                <a:latin typeface="Courier"/>
                <a:cs typeface="Courier"/>
              </a:rPr>
              <a:t>		  		... .. ..</a:t>
            </a:r>
          </a:p>
          <a:p>
            <a:pPr lvl="2" eaLnBrk="1" hangingPunct="1">
              <a:lnSpc>
                <a:spcPct val="90000"/>
              </a:lnSpc>
              <a:spcBef>
                <a:spcPct val="0"/>
              </a:spcBef>
              <a:buFontTx/>
              <a:buNone/>
              <a:defRPr/>
            </a:pPr>
            <a:r>
              <a:rPr lang="en-US" sz="1600" dirty="0">
                <a:latin typeface="Courier"/>
                <a:cs typeface="Courier"/>
              </a:rPr>
              <a:t>		</a:t>
            </a:r>
            <a:r>
              <a:rPr lang="en-US" sz="1600" dirty="0" err="1">
                <a:latin typeface="Courier"/>
                <a:cs typeface="Courier"/>
              </a:rPr>
              <a:t>free(tp</a:t>
            </a:r>
            <a:r>
              <a:rPr lang="en-US" sz="1600" dirty="0">
                <a:latin typeface="Courier"/>
                <a:cs typeface="Courier"/>
              </a:rPr>
              <a:t>);</a:t>
            </a:r>
          </a:p>
          <a:p>
            <a:pPr lvl="1" eaLnBrk="1" hangingPunct="1">
              <a:lnSpc>
                <a:spcPct val="90000"/>
              </a:lnSpc>
              <a:buFont typeface="Arial" charset="0"/>
              <a:buChar char="–"/>
              <a:defRPr/>
            </a:pPr>
            <a:r>
              <a:rPr lang="en-US" sz="1800" dirty="0"/>
              <a:t>When</a:t>
            </a:r>
            <a:r>
              <a:rPr lang="en-US" sz="1800" dirty="0" smtClean="0"/>
              <a:t> insufficient free memory, </a:t>
            </a:r>
            <a:r>
              <a:rPr lang="en-US" sz="1800" dirty="0" err="1" smtClean="0">
                <a:latin typeface="Courier"/>
                <a:cs typeface="Courier"/>
              </a:rPr>
              <a:t>malloc</a:t>
            </a:r>
            <a:r>
              <a:rPr lang="en-US" sz="1800" dirty="0">
                <a:latin typeface="Courier"/>
                <a:cs typeface="Courier"/>
              </a:rPr>
              <a:t>()</a:t>
            </a:r>
            <a:r>
              <a:rPr lang="en-US" sz="1800" dirty="0" smtClean="0"/>
              <a:t> returns</a:t>
            </a:r>
            <a:r>
              <a:rPr lang="en-US" sz="1800" b="1" dirty="0" smtClean="0">
                <a:latin typeface="Courier New" charset="0"/>
              </a:rPr>
              <a:t> </a:t>
            </a:r>
            <a:r>
              <a:rPr lang="en-US" sz="1800" dirty="0">
                <a:latin typeface="Courier"/>
                <a:cs typeface="Courier"/>
              </a:rPr>
              <a:t>NULL </a:t>
            </a:r>
            <a:r>
              <a:rPr lang="en-US" sz="1800" dirty="0" smtClean="0"/>
              <a:t>pointer; </a:t>
            </a:r>
            <a:r>
              <a:rPr lang="en-US" sz="1800" b="1" dirty="0" smtClean="0">
                <a:solidFill>
                  <a:srgbClr val="FF0000"/>
                </a:solidFill>
              </a:rPr>
              <a:t>Check for it!</a:t>
            </a:r>
            <a:endParaRPr lang="en-US" sz="1800" b="1" dirty="0" smtClean="0">
              <a:solidFill>
                <a:srgbClr val="FF0000"/>
              </a:solidFill>
              <a:latin typeface="Courier New" charset="0"/>
            </a:endParaRPr>
          </a:p>
          <a:p>
            <a:pPr lvl="2" eaLnBrk="1" hangingPunct="1">
              <a:lnSpc>
                <a:spcPct val="90000"/>
              </a:lnSpc>
              <a:spcBef>
                <a:spcPct val="0"/>
              </a:spcBef>
              <a:buFontTx/>
              <a:buNone/>
              <a:defRPr/>
            </a:pPr>
            <a:r>
              <a:rPr lang="en-US" sz="1600" dirty="0">
                <a:latin typeface="Courier"/>
                <a:cs typeface="Courier"/>
              </a:rPr>
              <a:t>if ((</a:t>
            </a:r>
            <a:r>
              <a:rPr lang="en-US" sz="1600" dirty="0" err="1" smtClean="0">
                <a:latin typeface="Courier"/>
                <a:cs typeface="Courier"/>
              </a:rPr>
              <a:t>ip</a:t>
            </a:r>
            <a:r>
              <a:rPr lang="en-US" sz="1600" dirty="0" smtClean="0">
                <a:latin typeface="Courier"/>
                <a:cs typeface="Courier"/>
              </a:rPr>
              <a:t> = </a:t>
            </a:r>
            <a:r>
              <a:rPr lang="en-US" sz="1600" dirty="0" err="1" smtClean="0">
                <a:latin typeface="Courier"/>
                <a:cs typeface="Courier"/>
              </a:rPr>
              <a:t>malloc</a:t>
            </a:r>
            <a:r>
              <a:rPr lang="en-US" sz="1600" dirty="0" err="1">
                <a:latin typeface="Courier"/>
                <a:cs typeface="Courier"/>
              </a:rPr>
              <a:t>(sizeof(int</a:t>
            </a:r>
            <a:r>
              <a:rPr lang="en-US" sz="1600" dirty="0">
                <a:latin typeface="Courier"/>
                <a:cs typeface="Courier"/>
              </a:rPr>
              <a:t>))) == NULL){</a:t>
            </a:r>
          </a:p>
          <a:p>
            <a:pPr lvl="3" eaLnBrk="1" hangingPunct="1">
              <a:lnSpc>
                <a:spcPct val="90000"/>
              </a:lnSpc>
              <a:spcBef>
                <a:spcPct val="0"/>
              </a:spcBef>
              <a:buFontTx/>
              <a:buNone/>
              <a:defRPr/>
            </a:pPr>
            <a:r>
              <a:rPr lang="en-US" sz="1600" dirty="0" err="1">
                <a:latin typeface="Courier"/>
                <a:cs typeface="Courier"/>
              </a:rPr>
              <a:t>printf(“\nMemory</a:t>
            </a:r>
            <a:r>
              <a:rPr lang="en-US" sz="1600" dirty="0">
                <a:latin typeface="Courier"/>
                <a:cs typeface="Courier"/>
              </a:rPr>
              <a:t> is FULL\</a:t>
            </a:r>
            <a:r>
              <a:rPr lang="en-US" sz="1600" dirty="0" err="1">
                <a:latin typeface="Courier"/>
                <a:cs typeface="Courier"/>
              </a:rPr>
              <a:t>n</a:t>
            </a:r>
            <a:r>
              <a:rPr lang="en-US" sz="1600" dirty="0">
                <a:latin typeface="Courier"/>
                <a:cs typeface="Courier"/>
              </a:rPr>
              <a:t>”);</a:t>
            </a:r>
          </a:p>
          <a:p>
            <a:pPr lvl="3" eaLnBrk="1" hangingPunct="1">
              <a:lnSpc>
                <a:spcPct val="90000"/>
              </a:lnSpc>
              <a:spcBef>
                <a:spcPct val="0"/>
              </a:spcBef>
              <a:buFontTx/>
              <a:buNone/>
              <a:defRPr/>
            </a:pPr>
            <a:r>
              <a:rPr lang="en-US" sz="1600" dirty="0">
                <a:latin typeface="Courier"/>
                <a:cs typeface="Courier"/>
              </a:rPr>
              <a:t>exit(1);</a:t>
            </a:r>
          </a:p>
          <a:p>
            <a:pPr lvl="2" eaLnBrk="1" hangingPunct="1">
              <a:lnSpc>
                <a:spcPct val="90000"/>
              </a:lnSpc>
              <a:spcBef>
                <a:spcPct val="0"/>
              </a:spcBef>
              <a:buFontTx/>
              <a:buNone/>
              <a:defRPr/>
            </a:pPr>
            <a:r>
              <a:rPr lang="en-US" sz="1600" dirty="0">
                <a:latin typeface="Courier"/>
                <a:cs typeface="Courier"/>
              </a:rPr>
              <a:t>}</a:t>
            </a:r>
          </a:p>
          <a:p>
            <a:pPr lvl="1" eaLnBrk="1" hangingPunct="1">
              <a:lnSpc>
                <a:spcPct val="90000"/>
              </a:lnSpc>
              <a:buFont typeface="Arial" charset="0"/>
              <a:buChar char="–"/>
              <a:defRPr/>
            </a:pPr>
            <a:r>
              <a:rPr lang="en-US" sz="1800" dirty="0"/>
              <a:t>When you free</a:t>
            </a:r>
            <a:r>
              <a:rPr lang="en-US" sz="1800" dirty="0" smtClean="0"/>
              <a:t> memory</a:t>
            </a:r>
            <a:r>
              <a:rPr lang="en-US" sz="1800" dirty="0"/>
              <a:t>, you must be sure that you pass the </a:t>
            </a:r>
            <a:r>
              <a:rPr lang="en-US" sz="1800" b="1" dirty="0">
                <a:solidFill>
                  <a:srgbClr val="FF0000"/>
                </a:solidFill>
              </a:rPr>
              <a:t>original address </a:t>
            </a:r>
            <a:r>
              <a:rPr lang="en-US" sz="1800" dirty="0" smtClean="0"/>
              <a:t>returned </a:t>
            </a:r>
            <a:r>
              <a:rPr lang="en-US" sz="1800" dirty="0"/>
              <a:t>from</a:t>
            </a:r>
            <a:r>
              <a:rPr lang="en-US" sz="1800" b="1" dirty="0"/>
              <a:t> </a:t>
            </a:r>
            <a:r>
              <a:rPr lang="en-US" sz="1800" dirty="0" err="1">
                <a:latin typeface="Courier"/>
                <a:cs typeface="Courier"/>
              </a:rPr>
              <a:t>malloc</a:t>
            </a:r>
            <a:r>
              <a:rPr lang="en-US" sz="1800" dirty="0">
                <a:latin typeface="Courier"/>
                <a:cs typeface="Courier"/>
              </a:rPr>
              <a:t>(</a:t>
            </a:r>
            <a:r>
              <a:rPr lang="en-US" sz="1800" dirty="0" smtClean="0">
                <a:latin typeface="Courier"/>
                <a:cs typeface="Courier"/>
              </a:rPr>
              <a:t>)</a:t>
            </a:r>
            <a:r>
              <a:rPr lang="en-US" sz="1800" dirty="0" smtClean="0">
                <a:cs typeface="Courier"/>
              </a:rPr>
              <a:t> </a:t>
            </a:r>
            <a:r>
              <a:rPr lang="en-US" sz="1800" dirty="0" smtClean="0"/>
              <a:t>to </a:t>
            </a:r>
            <a:r>
              <a:rPr lang="en-US" sz="1800" dirty="0" smtClean="0">
                <a:latin typeface="Courier"/>
                <a:cs typeface="Courier"/>
              </a:rPr>
              <a:t>free</a:t>
            </a:r>
            <a:r>
              <a:rPr lang="en-US" sz="1800" dirty="0">
                <a:latin typeface="Courier"/>
                <a:cs typeface="Courier"/>
              </a:rPr>
              <a:t>(</a:t>
            </a:r>
            <a:r>
              <a:rPr lang="en-US" sz="1800" dirty="0" smtClean="0">
                <a:latin typeface="Courier"/>
                <a:cs typeface="Courier"/>
              </a:rPr>
              <a:t>)</a:t>
            </a:r>
            <a:r>
              <a:rPr lang="en-US" sz="1800" dirty="0" smtClean="0"/>
              <a:t>;</a:t>
            </a:r>
            <a:r>
              <a:rPr lang="en-US" sz="1800" b="1" dirty="0" smtClean="0">
                <a:cs typeface="Courier"/>
              </a:rPr>
              <a:t> </a:t>
            </a:r>
            <a:r>
              <a:rPr lang="en-US" sz="1800" dirty="0" smtClean="0"/>
              <a:t>Otherwise</a:t>
            </a:r>
            <a:r>
              <a:rPr lang="en-US" sz="1800" dirty="0"/>
              <a:t>, system </a:t>
            </a:r>
            <a:r>
              <a:rPr lang="en-US" sz="1800" dirty="0" smtClean="0"/>
              <a:t>exception (or worse)!</a:t>
            </a:r>
            <a:endParaRPr lang="en-US" sz="1800" dirty="0"/>
          </a:p>
        </p:txBody>
      </p:sp>
      <p:sp>
        <p:nvSpPr>
          <p:cNvPr id="4" name="Date Placeholder 3"/>
          <p:cNvSpPr>
            <a:spLocks noGrp="1"/>
          </p:cNvSpPr>
          <p:nvPr>
            <p:ph type="dt" sz="quarter" idx="10"/>
          </p:nvPr>
        </p:nvSpPr>
        <p:spPr/>
        <p:txBody>
          <a:bodyPr/>
          <a:lstStyle/>
          <a:p>
            <a:pPr>
              <a:defRPr/>
            </a:pPr>
            <a:fld id="{C2E281CA-6E09-B742-82EC-F38D95A610B9}" type="datetime1">
              <a:rPr lang="en-US" smtClean="0"/>
              <a:t>11/18/13</a:t>
            </a:fld>
            <a:endParaRPr lang="en-US"/>
          </a:p>
        </p:txBody>
      </p:sp>
      <p:sp>
        <p:nvSpPr>
          <p:cNvPr id="5" name="Slide Number Placeholder 4"/>
          <p:cNvSpPr>
            <a:spLocks noGrp="1"/>
          </p:cNvSpPr>
          <p:nvPr>
            <p:ph type="sldNum" sz="quarter" idx="12"/>
          </p:nvPr>
        </p:nvSpPr>
        <p:spPr/>
        <p:txBody>
          <a:bodyPr/>
          <a:lstStyle/>
          <a:p>
            <a:pPr>
              <a:defRPr/>
            </a:pPr>
            <a:fld id="{3E02891D-738E-2641-A0EE-1EF2AFA211D8}" type="slidenum">
              <a:rPr lang="en-US" smtClean="0"/>
              <a:pPr>
                <a:defRPr/>
              </a:pPr>
              <a:t>38</a:t>
            </a:fld>
            <a:endParaRPr lang="en-US"/>
          </a:p>
        </p:txBody>
      </p:sp>
      <p:sp>
        <p:nvSpPr>
          <p:cNvPr id="6" name="Footer Placeholder 5"/>
          <p:cNvSpPr>
            <a:spLocks noGrp="1"/>
          </p:cNvSpPr>
          <p:nvPr>
            <p:ph type="ftr" sz="quarter" idx="11"/>
          </p:nvPr>
        </p:nvSpPr>
        <p:spPr/>
        <p:txBody>
          <a:bodyPr/>
          <a:lstStyle/>
          <a:p>
            <a:pPr>
              <a:defRPr/>
            </a:pPr>
            <a:r>
              <a:rPr lang="en-US" dirty="0" smtClean="0"/>
              <a:t>Fall 2013 -- Lecture #22</a:t>
            </a:r>
            <a:endParaRPr lang="en-US" dirty="0"/>
          </a:p>
        </p:txBody>
      </p:sp>
    </p:spTree>
    <p:extLst>
      <p:ext uri="{BB962C8B-B14F-4D97-AF65-F5344CB8AC3E}">
        <p14:creationId xmlns:p14="http://schemas.microsoft.com/office/powerpoint/2010/main" val="10061308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987">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987">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987">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987">
                                            <p:txEl>
                                              <p:pRg st="12" end="1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987">
                                            <p:txEl>
                                              <p:pRg st="13" end="13"/>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987">
                                            <p:txEl>
                                              <p:pRg st="14" end="1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987">
                                            <p:txEl>
                                              <p:pRg st="15" end="15"/>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987">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98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ea typeface="ＭＳ Ｐゴシック" pitchFamily="1" charset="-128"/>
                <a:cs typeface="ＭＳ Ｐゴシック" pitchFamily="1" charset="-128"/>
              </a:rPr>
              <a:t>Common Memory Problems</a:t>
            </a:r>
          </a:p>
        </p:txBody>
      </p:sp>
      <p:sp>
        <p:nvSpPr>
          <p:cNvPr id="43011" name="Content Placeholder 4"/>
          <p:cNvSpPr>
            <a:spLocks noGrp="1"/>
          </p:cNvSpPr>
          <p:nvPr>
            <p:ph sz="quarter" idx="1"/>
          </p:nvPr>
        </p:nvSpPr>
        <p:spPr/>
        <p:txBody>
          <a:bodyPr>
            <a:normAutofit fontScale="92500" lnSpcReduction="10000"/>
          </a:bodyPr>
          <a:lstStyle/>
          <a:p>
            <a:r>
              <a:rPr lang="en-US" dirty="0" smtClean="0">
                <a:ea typeface="ＭＳ Ｐゴシック" pitchFamily="1" charset="-128"/>
                <a:cs typeface="ＭＳ Ｐゴシック" pitchFamily="1" charset="-128"/>
              </a:rPr>
              <a:t>Using uninitialized values</a:t>
            </a:r>
          </a:p>
          <a:p>
            <a:r>
              <a:rPr lang="en-US" dirty="0" smtClean="0">
                <a:ea typeface="ＭＳ Ｐゴシック" pitchFamily="1" charset="-128"/>
                <a:cs typeface="ＭＳ Ｐゴシック" pitchFamily="1" charset="-128"/>
              </a:rPr>
              <a:t>Using memory that you don’t own</a:t>
            </a:r>
          </a:p>
          <a:p>
            <a:pPr lvl="1"/>
            <a:r>
              <a:rPr lang="en-US" dirty="0" err="1" smtClean="0"/>
              <a:t>Deallocated</a:t>
            </a:r>
            <a:r>
              <a:rPr lang="en-US" dirty="0" smtClean="0"/>
              <a:t> stack or heap variable</a:t>
            </a:r>
          </a:p>
          <a:p>
            <a:pPr lvl="1"/>
            <a:r>
              <a:rPr lang="en-US" dirty="0" smtClean="0"/>
              <a:t>Out-of-bounds reference to stack or heap array</a:t>
            </a:r>
          </a:p>
          <a:p>
            <a:pPr lvl="1"/>
            <a:r>
              <a:rPr lang="en-US" dirty="0" smtClean="0"/>
              <a:t>Using NULL or garbage data as a pointer</a:t>
            </a:r>
          </a:p>
          <a:p>
            <a:r>
              <a:rPr lang="en-US" dirty="0" smtClean="0">
                <a:ea typeface="ＭＳ Ｐゴシック" pitchFamily="1" charset="-128"/>
                <a:cs typeface="ＭＳ Ｐゴシック" pitchFamily="1" charset="-128"/>
              </a:rPr>
              <a:t>Improper use of free/</a:t>
            </a:r>
            <a:r>
              <a:rPr lang="en-US" dirty="0" err="1" smtClean="0">
                <a:ea typeface="ＭＳ Ｐゴシック" pitchFamily="1" charset="-128"/>
                <a:cs typeface="ＭＳ Ｐゴシック" pitchFamily="1" charset="-128"/>
              </a:rPr>
              <a:t>realloc</a:t>
            </a:r>
            <a:r>
              <a:rPr lang="en-US" dirty="0" smtClean="0">
                <a:ea typeface="ＭＳ Ｐゴシック" pitchFamily="1" charset="-128"/>
                <a:cs typeface="ＭＳ Ｐゴシック" pitchFamily="1" charset="-128"/>
              </a:rPr>
              <a:t> by messing with the pointer handle returned by </a:t>
            </a:r>
            <a:r>
              <a:rPr lang="en-US" dirty="0" err="1" smtClean="0">
                <a:ea typeface="ＭＳ Ｐゴシック" pitchFamily="1" charset="-128"/>
                <a:cs typeface="ＭＳ Ｐゴシック" pitchFamily="1" charset="-128"/>
              </a:rPr>
              <a:t>malloc/calloc</a:t>
            </a:r>
            <a:endParaRPr lang="en-US" dirty="0" smtClean="0">
              <a:ea typeface="ＭＳ Ｐゴシック" pitchFamily="1" charset="-128"/>
              <a:cs typeface="ＭＳ Ｐゴシック" pitchFamily="1" charset="-128"/>
            </a:endParaRPr>
          </a:p>
          <a:p>
            <a:r>
              <a:rPr lang="en-US" dirty="0" smtClean="0">
                <a:ea typeface="ＭＳ Ｐゴシック" pitchFamily="1" charset="-128"/>
                <a:cs typeface="ＭＳ Ｐゴシック" pitchFamily="1" charset="-128"/>
              </a:rPr>
              <a:t>Memory leaks (you allocated something you forgot to later free)</a:t>
            </a:r>
          </a:p>
        </p:txBody>
      </p:sp>
      <p:sp>
        <p:nvSpPr>
          <p:cNvPr id="17411" name="Footer Placeholder 2"/>
          <p:cNvSpPr>
            <a:spLocks noGrp="1"/>
          </p:cNvSpPr>
          <p:nvPr>
            <p:ph type="ftr" sz="quarter" idx="11"/>
          </p:nvPr>
        </p:nvSpPr>
        <p:spPr/>
        <p:txBody>
          <a:bodyPr/>
          <a:lstStyle/>
          <a:p>
            <a:pPr>
              <a:defRPr/>
            </a:pPr>
            <a:r>
              <a:rPr lang="en-US" dirty="0" smtClean="0"/>
              <a:t>Fall 2013 -- Lecture #22</a:t>
            </a:r>
            <a:endParaRPr lang="en-US" dirty="0"/>
          </a:p>
        </p:txBody>
      </p:sp>
      <p:sp>
        <p:nvSpPr>
          <p:cNvPr id="23556" name="Slide Number Placeholder 3"/>
          <p:cNvSpPr>
            <a:spLocks noGrp="1"/>
          </p:cNvSpPr>
          <p:nvPr>
            <p:ph type="sldNum" sz="quarter" idx="12"/>
          </p:nvPr>
        </p:nvSpPr>
        <p:spPr/>
        <p:txBody>
          <a:bodyPr/>
          <a:lstStyle/>
          <a:p>
            <a:pPr>
              <a:defRPr/>
            </a:pPr>
            <a:fld id="{8C411ACB-692E-7745-9925-C418E41BC815}" type="slidenum">
              <a:rPr lang="en-US" smtClean="0"/>
              <a:pPr>
                <a:defRPr/>
              </a:pPr>
              <a:t>39</a:t>
            </a:fld>
            <a:endParaRPr lang="en-US"/>
          </a:p>
        </p:txBody>
      </p:sp>
      <p:sp>
        <p:nvSpPr>
          <p:cNvPr id="10" name="Date Placeholder 9"/>
          <p:cNvSpPr>
            <a:spLocks noGrp="1"/>
          </p:cNvSpPr>
          <p:nvPr>
            <p:ph type="dt" sz="quarter" idx="10"/>
          </p:nvPr>
        </p:nvSpPr>
        <p:spPr/>
        <p:txBody>
          <a:bodyPr/>
          <a:lstStyle/>
          <a:p>
            <a:pPr>
              <a:defRPr/>
            </a:pPr>
            <a:fld id="{70684FC5-DC41-6A49-A004-12CCA2356344}" type="datetime1">
              <a:rPr lang="en-US" smtClean="0"/>
              <a:t>11/18/13</a:t>
            </a:fld>
            <a:endParaRPr lang="en-US"/>
          </a:p>
        </p:txBody>
      </p:sp>
    </p:spTree>
    <p:extLst>
      <p:ext uri="{BB962C8B-B14F-4D97-AF65-F5344CB8AC3E}">
        <p14:creationId xmlns:p14="http://schemas.microsoft.com/office/powerpoint/2010/main" val="2385687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Content Placeholder 30"/>
          <p:cNvSpPr>
            <a:spLocks noGrp="1"/>
          </p:cNvSpPr>
          <p:nvPr>
            <p:ph idx="1"/>
          </p:nvPr>
        </p:nvSpPr>
        <p:spPr>
          <a:xfrm>
            <a:off x="457200" y="1262063"/>
            <a:ext cx="8229600" cy="4525962"/>
          </a:xfrm>
        </p:spPr>
        <p:txBody>
          <a:bodyPr/>
          <a:lstStyle/>
          <a:p>
            <a:pPr eaLnBrk="1" hangingPunct="1"/>
            <a:r>
              <a:rPr lang="en-US" sz="2400" smtClean="0"/>
              <a:t>Take advantage of the </a:t>
            </a:r>
            <a:r>
              <a:rPr lang="en-US" sz="2400" smtClean="0">
                <a:solidFill>
                  <a:srgbClr val="FF0000"/>
                </a:solidFill>
              </a:rPr>
              <a:t>principle of locality </a:t>
            </a:r>
            <a:r>
              <a:rPr lang="en-US" sz="2400" smtClean="0"/>
              <a:t>to present the user with as much memory as is available in the </a:t>
            </a:r>
            <a:r>
              <a:rPr lang="en-US" sz="2400" i="1" smtClean="0"/>
              <a:t>cheapest</a:t>
            </a:r>
            <a:r>
              <a:rPr lang="en-US" sz="2400" smtClean="0"/>
              <a:t> technology at the speed offered by the </a:t>
            </a:r>
            <a:r>
              <a:rPr lang="en-US" sz="2400" i="1" smtClean="0"/>
              <a:t>fastest</a:t>
            </a:r>
            <a:r>
              <a:rPr lang="en-US" sz="2400" smtClean="0"/>
              <a:t> technology</a:t>
            </a:r>
          </a:p>
          <a:p>
            <a:pPr eaLnBrk="1" hangingPunct="1"/>
            <a:endParaRPr lang="en-US" smtClean="0"/>
          </a:p>
        </p:txBody>
      </p:sp>
      <p:sp>
        <p:nvSpPr>
          <p:cNvPr id="1487874" name="Rectangle 2"/>
          <p:cNvSpPr>
            <a:spLocks noChangeArrowheads="1"/>
          </p:cNvSpPr>
          <p:nvPr/>
        </p:nvSpPr>
        <p:spPr bwMode="auto">
          <a:xfrm>
            <a:off x="609600" y="2840038"/>
            <a:ext cx="4953000" cy="2209800"/>
          </a:xfrm>
          <a:prstGeom prst="rect">
            <a:avLst/>
          </a:prstGeom>
          <a:solidFill>
            <a:schemeClr val="bg1"/>
          </a:solidFill>
          <a:ln w="38100">
            <a:solidFill>
              <a:schemeClr val="accent2"/>
            </a:solidFill>
            <a:prstDash val="sysDot"/>
            <a:miter lim="800000"/>
            <a:headEnd/>
            <a:tailEnd/>
          </a:ln>
          <a:effectLst/>
        </p:spPr>
        <p:txBody>
          <a:bodyPr wrap="none" anchor="ctr"/>
          <a:lstStyle/>
          <a:p>
            <a:pPr>
              <a:defRPr/>
            </a:pPr>
            <a:endParaRPr lang="en-US">
              <a:latin typeface="+mn-lt"/>
            </a:endParaRPr>
          </a:p>
        </p:txBody>
      </p:sp>
      <p:sp>
        <p:nvSpPr>
          <p:cNvPr id="1487875" name="Rectangle 3" descr="10%"/>
          <p:cNvSpPr>
            <a:spLocks noChangeArrowheads="1"/>
          </p:cNvSpPr>
          <p:nvPr/>
        </p:nvSpPr>
        <p:spPr bwMode="auto">
          <a:xfrm>
            <a:off x="4395788" y="3678238"/>
            <a:ext cx="808037" cy="1074737"/>
          </a:xfrm>
          <a:prstGeom prst="rect">
            <a:avLst/>
          </a:prstGeom>
          <a:solidFill>
            <a:srgbClr val="DA1F28"/>
          </a:solidFill>
          <a:ln w="28575">
            <a:solidFill>
              <a:schemeClr val="tx1"/>
            </a:solidFill>
            <a:miter lim="800000"/>
            <a:headEnd/>
            <a:tailEnd/>
          </a:ln>
          <a:effectLst/>
        </p:spPr>
        <p:txBody>
          <a:bodyPr wrap="none" lIns="90488" tIns="44450" rIns="90488" bIns="44450">
            <a:spAutoFit/>
          </a:bodyPr>
          <a:lstStyle/>
          <a:p>
            <a:pPr algn="ctr">
              <a:defRPr/>
            </a:pPr>
            <a:r>
              <a:rPr lang="en-US" sz="1600" dirty="0">
                <a:solidFill>
                  <a:srgbClr val="000000"/>
                </a:solidFill>
                <a:latin typeface="+mn-lt"/>
              </a:rPr>
              <a:t>Second</a:t>
            </a:r>
          </a:p>
          <a:p>
            <a:pPr algn="ctr">
              <a:defRPr/>
            </a:pPr>
            <a:r>
              <a:rPr lang="en-US" sz="1600" dirty="0">
                <a:solidFill>
                  <a:srgbClr val="000000"/>
                </a:solidFill>
                <a:latin typeface="+mn-lt"/>
              </a:rPr>
              <a:t>Level</a:t>
            </a:r>
          </a:p>
          <a:p>
            <a:pPr algn="ctr">
              <a:defRPr/>
            </a:pPr>
            <a:r>
              <a:rPr lang="en-US" sz="1600" dirty="0">
                <a:solidFill>
                  <a:srgbClr val="000000"/>
                </a:solidFill>
                <a:latin typeface="+mn-lt"/>
              </a:rPr>
              <a:t>Cache</a:t>
            </a:r>
          </a:p>
          <a:p>
            <a:pPr algn="ctr">
              <a:defRPr/>
            </a:pPr>
            <a:r>
              <a:rPr lang="en-US" sz="1600" dirty="0">
                <a:solidFill>
                  <a:srgbClr val="000000"/>
                </a:solidFill>
                <a:latin typeface="+mn-lt"/>
              </a:rPr>
              <a:t>(SRAM)</a:t>
            </a:r>
          </a:p>
        </p:txBody>
      </p:sp>
      <p:sp>
        <p:nvSpPr>
          <p:cNvPr id="23558" name="Rectangle 5"/>
          <p:cNvSpPr>
            <a:spLocks noGrp="1" noChangeArrowheads="1"/>
          </p:cNvSpPr>
          <p:nvPr>
            <p:ph type="title"/>
          </p:nvPr>
        </p:nvSpPr>
        <p:spPr/>
        <p:txBody>
          <a:bodyPr/>
          <a:lstStyle/>
          <a:p>
            <a:pPr eaLnBrk="1" hangingPunct="1"/>
            <a:r>
              <a:rPr lang="en-US" dirty="0" smtClean="0"/>
              <a:t>Review: Memory Hierarchy</a:t>
            </a:r>
          </a:p>
        </p:txBody>
      </p:sp>
      <p:sp>
        <p:nvSpPr>
          <p:cNvPr id="1487878" name="Rectangle 6"/>
          <p:cNvSpPr>
            <a:spLocks noChangeArrowheads="1"/>
          </p:cNvSpPr>
          <p:nvPr/>
        </p:nvSpPr>
        <p:spPr bwMode="auto">
          <a:xfrm>
            <a:off x="838200" y="3144838"/>
            <a:ext cx="2716213" cy="242887"/>
          </a:xfrm>
          <a:prstGeom prst="rect">
            <a:avLst/>
          </a:prstGeom>
          <a:noFill/>
          <a:ln w="25400">
            <a:solidFill>
              <a:schemeClr val="tx1"/>
            </a:solidFill>
            <a:miter lim="800000"/>
            <a:headEnd/>
            <a:tailEnd/>
          </a:ln>
          <a:effectLst/>
        </p:spPr>
        <p:txBody>
          <a:bodyPr wrap="none" anchor="ctr"/>
          <a:lstStyle/>
          <a:p>
            <a:pPr>
              <a:defRPr/>
            </a:pPr>
            <a:endParaRPr lang="en-US">
              <a:latin typeface="+mn-lt"/>
            </a:endParaRPr>
          </a:p>
        </p:txBody>
      </p:sp>
      <p:sp>
        <p:nvSpPr>
          <p:cNvPr id="1487879" name="Rectangle 7"/>
          <p:cNvSpPr>
            <a:spLocks noChangeArrowheads="1"/>
          </p:cNvSpPr>
          <p:nvPr/>
        </p:nvSpPr>
        <p:spPr bwMode="auto">
          <a:xfrm>
            <a:off x="1752600" y="3068638"/>
            <a:ext cx="798513" cy="336550"/>
          </a:xfrm>
          <a:prstGeom prst="rect">
            <a:avLst/>
          </a:prstGeom>
          <a:noFill/>
          <a:ln w="12700">
            <a:noFill/>
            <a:miter lim="800000"/>
            <a:headEnd/>
            <a:tailEnd/>
          </a:ln>
          <a:effectLst/>
        </p:spPr>
        <p:txBody>
          <a:bodyPr wrap="none" lIns="90488" tIns="44450" rIns="90488" bIns="44450">
            <a:spAutoFit/>
          </a:bodyPr>
          <a:lstStyle/>
          <a:p>
            <a:pPr>
              <a:defRPr/>
            </a:pPr>
            <a:r>
              <a:rPr lang="en-US" sz="1600">
                <a:latin typeface="+mn-lt"/>
              </a:rPr>
              <a:t>Control</a:t>
            </a:r>
          </a:p>
        </p:txBody>
      </p:sp>
      <p:sp>
        <p:nvSpPr>
          <p:cNvPr id="1487880" name="Rectangle 8"/>
          <p:cNvSpPr>
            <a:spLocks noChangeArrowheads="1"/>
          </p:cNvSpPr>
          <p:nvPr/>
        </p:nvSpPr>
        <p:spPr bwMode="auto">
          <a:xfrm>
            <a:off x="788988" y="3602038"/>
            <a:ext cx="1422400" cy="1347787"/>
          </a:xfrm>
          <a:prstGeom prst="rect">
            <a:avLst/>
          </a:prstGeom>
          <a:noFill/>
          <a:ln w="25400">
            <a:solidFill>
              <a:schemeClr val="tx1"/>
            </a:solidFill>
            <a:miter lim="800000"/>
            <a:headEnd/>
            <a:tailEnd/>
          </a:ln>
          <a:effectLst/>
        </p:spPr>
        <p:txBody>
          <a:bodyPr wrap="none" anchor="ctr"/>
          <a:lstStyle/>
          <a:p>
            <a:pPr>
              <a:defRPr/>
            </a:pPr>
            <a:endParaRPr lang="en-US">
              <a:latin typeface="+mn-lt"/>
            </a:endParaRPr>
          </a:p>
        </p:txBody>
      </p:sp>
      <p:sp>
        <p:nvSpPr>
          <p:cNvPr id="1487881" name="Rectangle 9"/>
          <p:cNvSpPr>
            <a:spLocks noChangeArrowheads="1"/>
          </p:cNvSpPr>
          <p:nvPr/>
        </p:nvSpPr>
        <p:spPr bwMode="auto">
          <a:xfrm>
            <a:off x="838200" y="4135438"/>
            <a:ext cx="950913" cy="336550"/>
          </a:xfrm>
          <a:prstGeom prst="rect">
            <a:avLst/>
          </a:prstGeom>
          <a:noFill/>
          <a:ln w="12700">
            <a:noFill/>
            <a:miter lim="800000"/>
            <a:headEnd/>
            <a:tailEnd/>
          </a:ln>
          <a:effectLst/>
        </p:spPr>
        <p:txBody>
          <a:bodyPr wrap="none" lIns="90488" tIns="44450" rIns="90488" bIns="44450">
            <a:spAutoFit/>
          </a:bodyPr>
          <a:lstStyle/>
          <a:p>
            <a:pPr>
              <a:defRPr/>
            </a:pPr>
            <a:r>
              <a:rPr lang="en-US" sz="1600">
                <a:latin typeface="+mn-lt"/>
              </a:rPr>
              <a:t>Datapath</a:t>
            </a:r>
          </a:p>
        </p:txBody>
      </p:sp>
      <p:sp>
        <p:nvSpPr>
          <p:cNvPr id="1487882" name="Rectangle 10"/>
          <p:cNvSpPr>
            <a:spLocks noChangeArrowheads="1"/>
          </p:cNvSpPr>
          <p:nvPr/>
        </p:nvSpPr>
        <p:spPr bwMode="auto">
          <a:xfrm>
            <a:off x="7467600" y="2611438"/>
            <a:ext cx="1117600" cy="2432050"/>
          </a:xfrm>
          <a:prstGeom prst="rect">
            <a:avLst/>
          </a:prstGeom>
          <a:noFill/>
          <a:ln w="25400">
            <a:solidFill>
              <a:schemeClr val="tx1"/>
            </a:solidFill>
            <a:miter lim="800000"/>
            <a:headEnd/>
            <a:tailEnd/>
          </a:ln>
          <a:effectLst/>
        </p:spPr>
        <p:txBody>
          <a:bodyPr wrap="none" anchor="ctr"/>
          <a:lstStyle/>
          <a:p>
            <a:pPr>
              <a:defRPr/>
            </a:pPr>
            <a:endParaRPr lang="en-US">
              <a:latin typeface="+mn-lt"/>
            </a:endParaRPr>
          </a:p>
        </p:txBody>
      </p:sp>
      <p:sp>
        <p:nvSpPr>
          <p:cNvPr id="1487883" name="Rectangle 11"/>
          <p:cNvSpPr>
            <a:spLocks noChangeArrowheads="1"/>
          </p:cNvSpPr>
          <p:nvPr/>
        </p:nvSpPr>
        <p:spPr bwMode="auto">
          <a:xfrm>
            <a:off x="7488238" y="3602038"/>
            <a:ext cx="1055687" cy="828675"/>
          </a:xfrm>
          <a:prstGeom prst="rect">
            <a:avLst/>
          </a:prstGeom>
          <a:noFill/>
          <a:ln w="12700">
            <a:noFill/>
            <a:miter lim="800000"/>
            <a:headEnd/>
            <a:tailEnd/>
          </a:ln>
          <a:effectLst/>
        </p:spPr>
        <p:txBody>
          <a:bodyPr wrap="none" lIns="90488" tIns="44450" rIns="90488" bIns="44450">
            <a:spAutoFit/>
          </a:bodyPr>
          <a:lstStyle/>
          <a:p>
            <a:pPr algn="ctr">
              <a:defRPr/>
            </a:pPr>
            <a:r>
              <a:rPr lang="en-US" sz="1600">
                <a:latin typeface="+mn-lt"/>
              </a:rPr>
              <a:t>Secondary</a:t>
            </a:r>
          </a:p>
          <a:p>
            <a:pPr algn="ctr">
              <a:defRPr/>
            </a:pPr>
            <a:r>
              <a:rPr lang="en-US" sz="1600">
                <a:latin typeface="+mn-lt"/>
              </a:rPr>
              <a:t>Memory</a:t>
            </a:r>
          </a:p>
          <a:p>
            <a:pPr algn="ctr">
              <a:defRPr/>
            </a:pPr>
            <a:r>
              <a:rPr lang="en-US" sz="1600">
                <a:latin typeface="+mn-lt"/>
              </a:rPr>
              <a:t>(Disk)</a:t>
            </a:r>
          </a:p>
        </p:txBody>
      </p:sp>
      <p:sp>
        <p:nvSpPr>
          <p:cNvPr id="1487884" name="Rectangle 12"/>
          <p:cNvSpPr>
            <a:spLocks noChangeArrowheads="1"/>
          </p:cNvSpPr>
          <p:nvPr/>
        </p:nvSpPr>
        <p:spPr bwMode="auto">
          <a:xfrm>
            <a:off x="636588" y="2840038"/>
            <a:ext cx="3249612" cy="2219325"/>
          </a:xfrm>
          <a:prstGeom prst="rect">
            <a:avLst/>
          </a:prstGeom>
          <a:noFill/>
          <a:ln w="25400">
            <a:solidFill>
              <a:schemeClr val="tx1"/>
            </a:solidFill>
            <a:miter lim="800000"/>
            <a:headEnd/>
            <a:tailEnd/>
          </a:ln>
          <a:effectLst/>
        </p:spPr>
        <p:txBody>
          <a:bodyPr wrap="none" anchor="ctr"/>
          <a:lstStyle/>
          <a:p>
            <a:pPr>
              <a:defRPr/>
            </a:pPr>
            <a:endParaRPr lang="en-US">
              <a:latin typeface="+mn-lt"/>
            </a:endParaRPr>
          </a:p>
        </p:txBody>
      </p:sp>
      <p:sp>
        <p:nvSpPr>
          <p:cNvPr id="1487885" name="Rectangle 13"/>
          <p:cNvSpPr>
            <a:spLocks noChangeArrowheads="1"/>
          </p:cNvSpPr>
          <p:nvPr/>
        </p:nvSpPr>
        <p:spPr bwMode="auto">
          <a:xfrm>
            <a:off x="1219200" y="2795588"/>
            <a:ext cx="1970088" cy="336550"/>
          </a:xfrm>
          <a:prstGeom prst="rect">
            <a:avLst/>
          </a:prstGeom>
          <a:noFill/>
          <a:ln w="12700">
            <a:noFill/>
            <a:miter lim="800000"/>
            <a:headEnd/>
            <a:tailEnd/>
          </a:ln>
          <a:effectLst/>
        </p:spPr>
        <p:txBody>
          <a:bodyPr wrap="none" lIns="90488" tIns="44450" rIns="90488" bIns="44450">
            <a:spAutoFit/>
          </a:bodyPr>
          <a:lstStyle/>
          <a:p>
            <a:pPr>
              <a:defRPr/>
            </a:pPr>
            <a:r>
              <a:rPr lang="en-US" sz="1600" dirty="0">
                <a:latin typeface="+mn-lt"/>
              </a:rPr>
              <a:t>On-Chip Components</a:t>
            </a:r>
          </a:p>
        </p:txBody>
      </p:sp>
      <p:sp>
        <p:nvSpPr>
          <p:cNvPr id="1487886" name="Line 14"/>
          <p:cNvSpPr>
            <a:spLocks noChangeShapeType="1"/>
          </p:cNvSpPr>
          <p:nvPr/>
        </p:nvSpPr>
        <p:spPr bwMode="auto">
          <a:xfrm flipV="1">
            <a:off x="2057400" y="2459038"/>
            <a:ext cx="5791200" cy="1676400"/>
          </a:xfrm>
          <a:prstGeom prst="line">
            <a:avLst/>
          </a:prstGeom>
          <a:noFill/>
          <a:ln w="28575">
            <a:solidFill>
              <a:schemeClr val="tx1"/>
            </a:solidFill>
            <a:prstDash val="dashDot"/>
            <a:round/>
            <a:headEnd/>
            <a:tailEnd/>
          </a:ln>
          <a:effectLst/>
        </p:spPr>
        <p:txBody>
          <a:bodyPr wrap="none" anchor="ctr"/>
          <a:lstStyle/>
          <a:p>
            <a:pPr>
              <a:defRPr/>
            </a:pPr>
            <a:endParaRPr lang="en-US">
              <a:latin typeface="+mn-lt"/>
            </a:endParaRPr>
          </a:p>
        </p:txBody>
      </p:sp>
      <p:sp>
        <p:nvSpPr>
          <p:cNvPr id="1487887" name="Line 15"/>
          <p:cNvSpPr>
            <a:spLocks noChangeShapeType="1"/>
          </p:cNvSpPr>
          <p:nvPr/>
        </p:nvSpPr>
        <p:spPr bwMode="auto">
          <a:xfrm>
            <a:off x="2154238" y="4908550"/>
            <a:ext cx="5541962" cy="217488"/>
          </a:xfrm>
          <a:prstGeom prst="line">
            <a:avLst/>
          </a:prstGeom>
          <a:noFill/>
          <a:ln w="28575">
            <a:solidFill>
              <a:schemeClr val="tx1"/>
            </a:solidFill>
            <a:prstDash val="dashDot"/>
            <a:round/>
            <a:headEnd/>
            <a:tailEnd/>
          </a:ln>
          <a:effectLst/>
        </p:spPr>
        <p:txBody>
          <a:bodyPr wrap="none" anchor="ctr"/>
          <a:lstStyle/>
          <a:p>
            <a:pPr>
              <a:defRPr/>
            </a:pPr>
            <a:endParaRPr lang="en-US">
              <a:latin typeface="+mn-lt"/>
            </a:endParaRPr>
          </a:p>
        </p:txBody>
      </p:sp>
      <p:sp>
        <p:nvSpPr>
          <p:cNvPr id="1487888" name="Rectangle 16"/>
          <p:cNvSpPr>
            <a:spLocks noChangeArrowheads="1"/>
          </p:cNvSpPr>
          <p:nvPr/>
        </p:nvSpPr>
        <p:spPr bwMode="auto">
          <a:xfrm>
            <a:off x="1779588" y="4202113"/>
            <a:ext cx="355600" cy="693737"/>
          </a:xfrm>
          <a:prstGeom prst="rect">
            <a:avLst/>
          </a:prstGeom>
          <a:noFill/>
          <a:ln w="25400">
            <a:solidFill>
              <a:schemeClr val="tx1"/>
            </a:solidFill>
            <a:miter lim="800000"/>
            <a:headEnd/>
            <a:tailEnd/>
          </a:ln>
          <a:effectLst/>
        </p:spPr>
        <p:txBody>
          <a:bodyPr wrap="none" anchor="ctr"/>
          <a:lstStyle/>
          <a:p>
            <a:pPr>
              <a:defRPr/>
            </a:pPr>
            <a:endParaRPr lang="en-US">
              <a:latin typeface="+mn-lt"/>
            </a:endParaRPr>
          </a:p>
        </p:txBody>
      </p:sp>
      <p:sp>
        <p:nvSpPr>
          <p:cNvPr id="1487889" name="Rectangle 17"/>
          <p:cNvSpPr>
            <a:spLocks noChangeArrowheads="1"/>
          </p:cNvSpPr>
          <p:nvPr/>
        </p:nvSpPr>
        <p:spPr bwMode="auto">
          <a:xfrm rot="5400000">
            <a:off x="1489869" y="4506119"/>
            <a:ext cx="1011237" cy="333375"/>
          </a:xfrm>
          <a:prstGeom prst="rect">
            <a:avLst/>
          </a:prstGeom>
          <a:noFill/>
          <a:ln w="12700">
            <a:noFill/>
            <a:miter lim="800000"/>
            <a:headEnd/>
            <a:tailEnd/>
          </a:ln>
          <a:effectLst/>
        </p:spPr>
        <p:txBody>
          <a:bodyPr lIns="90488" tIns="44450" rIns="90488" bIns="44450">
            <a:spAutoFit/>
          </a:bodyPr>
          <a:lstStyle/>
          <a:p>
            <a:pPr>
              <a:defRPr/>
            </a:pPr>
            <a:r>
              <a:rPr lang="en-US" sz="1600" dirty="0" err="1">
                <a:latin typeface="+mn-lt"/>
              </a:rPr>
              <a:t>RegFile</a:t>
            </a:r>
            <a:endParaRPr lang="en-US" sz="1600" dirty="0">
              <a:latin typeface="+mn-lt"/>
            </a:endParaRPr>
          </a:p>
        </p:txBody>
      </p:sp>
      <p:sp>
        <p:nvSpPr>
          <p:cNvPr id="1487890" name="Rectangle 18" descr="10%"/>
          <p:cNvSpPr>
            <a:spLocks noChangeArrowheads="1"/>
          </p:cNvSpPr>
          <p:nvPr/>
        </p:nvSpPr>
        <p:spPr bwMode="auto">
          <a:xfrm>
            <a:off x="2971800" y="4364038"/>
            <a:ext cx="660400" cy="609600"/>
          </a:xfrm>
          <a:prstGeom prst="rect">
            <a:avLst/>
          </a:prstGeom>
          <a:solidFill>
            <a:srgbClr val="DA1F28"/>
          </a:solidFill>
          <a:ln w="25400">
            <a:solidFill>
              <a:schemeClr val="tx1"/>
            </a:solidFill>
            <a:miter lim="800000"/>
            <a:headEnd/>
            <a:tailEnd/>
          </a:ln>
          <a:effectLst/>
        </p:spPr>
        <p:txBody>
          <a:bodyPr wrap="none" anchor="ctr"/>
          <a:lstStyle/>
          <a:p>
            <a:pPr>
              <a:defRPr/>
            </a:pPr>
            <a:endParaRPr lang="en-US">
              <a:latin typeface="+mn-lt"/>
            </a:endParaRPr>
          </a:p>
        </p:txBody>
      </p:sp>
      <p:sp>
        <p:nvSpPr>
          <p:cNvPr id="1487891" name="Rectangle 19" descr="10%"/>
          <p:cNvSpPr>
            <a:spLocks noChangeArrowheads="1"/>
          </p:cNvSpPr>
          <p:nvPr/>
        </p:nvSpPr>
        <p:spPr bwMode="auto">
          <a:xfrm>
            <a:off x="5867400" y="3525838"/>
            <a:ext cx="1041400" cy="1350962"/>
          </a:xfrm>
          <a:prstGeom prst="rect">
            <a:avLst/>
          </a:prstGeom>
          <a:noFill/>
          <a:ln w="25400">
            <a:solidFill>
              <a:schemeClr val="tx1"/>
            </a:solidFill>
            <a:miter lim="800000"/>
            <a:headEnd/>
            <a:tailEnd/>
          </a:ln>
          <a:effectLst/>
        </p:spPr>
        <p:txBody>
          <a:bodyPr wrap="none" anchor="ctr"/>
          <a:lstStyle/>
          <a:p>
            <a:pPr>
              <a:defRPr/>
            </a:pPr>
            <a:endParaRPr lang="en-US">
              <a:latin typeface="+mn-lt"/>
            </a:endParaRPr>
          </a:p>
        </p:txBody>
      </p:sp>
      <p:sp>
        <p:nvSpPr>
          <p:cNvPr id="1487892" name="Rectangle 20"/>
          <p:cNvSpPr>
            <a:spLocks noChangeArrowheads="1"/>
          </p:cNvSpPr>
          <p:nvPr/>
        </p:nvSpPr>
        <p:spPr bwMode="auto">
          <a:xfrm>
            <a:off x="5959475" y="3830638"/>
            <a:ext cx="915988" cy="822325"/>
          </a:xfrm>
          <a:prstGeom prst="rect">
            <a:avLst/>
          </a:prstGeom>
          <a:noFill/>
          <a:ln w="12700">
            <a:noFill/>
            <a:miter lim="800000"/>
            <a:headEnd/>
            <a:tailEnd/>
          </a:ln>
          <a:effectLst/>
        </p:spPr>
        <p:txBody>
          <a:bodyPr wrap="none" lIns="90488" tIns="44450" rIns="90488" bIns="44450">
            <a:spAutoFit/>
          </a:bodyPr>
          <a:lstStyle/>
          <a:p>
            <a:pPr algn="ctr">
              <a:defRPr/>
            </a:pPr>
            <a:r>
              <a:rPr lang="en-US" sz="1600">
                <a:solidFill>
                  <a:srgbClr val="000000"/>
                </a:solidFill>
                <a:latin typeface="+mn-lt"/>
              </a:rPr>
              <a:t>Main</a:t>
            </a:r>
          </a:p>
          <a:p>
            <a:pPr algn="ctr">
              <a:defRPr/>
            </a:pPr>
            <a:r>
              <a:rPr lang="en-US" sz="1600">
                <a:solidFill>
                  <a:srgbClr val="000000"/>
                </a:solidFill>
                <a:latin typeface="+mn-lt"/>
              </a:rPr>
              <a:t>Memory</a:t>
            </a:r>
          </a:p>
          <a:p>
            <a:pPr algn="ctr">
              <a:defRPr/>
            </a:pPr>
            <a:r>
              <a:rPr lang="en-US" sz="1600">
                <a:solidFill>
                  <a:srgbClr val="000000"/>
                </a:solidFill>
                <a:latin typeface="+mn-lt"/>
              </a:rPr>
              <a:t>(DRAM)</a:t>
            </a:r>
          </a:p>
        </p:txBody>
      </p:sp>
      <p:sp>
        <p:nvSpPr>
          <p:cNvPr id="1487893" name="Rectangle 21"/>
          <p:cNvSpPr>
            <a:spLocks noChangeArrowheads="1"/>
          </p:cNvSpPr>
          <p:nvPr/>
        </p:nvSpPr>
        <p:spPr bwMode="auto">
          <a:xfrm rot="5400000">
            <a:off x="2991644" y="4358481"/>
            <a:ext cx="687388" cy="581025"/>
          </a:xfrm>
          <a:prstGeom prst="rect">
            <a:avLst/>
          </a:prstGeom>
          <a:noFill/>
          <a:ln w="12700">
            <a:noFill/>
            <a:miter lim="800000"/>
            <a:headEnd/>
            <a:tailEnd/>
          </a:ln>
          <a:effectLst/>
        </p:spPr>
        <p:txBody>
          <a:bodyPr wrap="none" lIns="90488" tIns="44450" rIns="90488" bIns="44450">
            <a:spAutoFit/>
          </a:bodyPr>
          <a:lstStyle/>
          <a:p>
            <a:pPr algn="ctr">
              <a:defRPr/>
            </a:pPr>
            <a:r>
              <a:rPr lang="en-US" sz="1600">
                <a:solidFill>
                  <a:srgbClr val="000000"/>
                </a:solidFill>
                <a:latin typeface="+mn-lt"/>
              </a:rPr>
              <a:t>Data</a:t>
            </a:r>
          </a:p>
          <a:p>
            <a:pPr algn="ctr">
              <a:defRPr/>
            </a:pPr>
            <a:r>
              <a:rPr lang="en-US" sz="1600">
                <a:solidFill>
                  <a:srgbClr val="000000"/>
                </a:solidFill>
                <a:latin typeface="+mn-lt"/>
              </a:rPr>
              <a:t>Cache</a:t>
            </a:r>
          </a:p>
        </p:txBody>
      </p:sp>
      <p:sp>
        <p:nvSpPr>
          <p:cNvPr id="1487894" name="Rectangle 22" descr="10%"/>
          <p:cNvSpPr>
            <a:spLocks noChangeArrowheads="1"/>
          </p:cNvSpPr>
          <p:nvPr/>
        </p:nvSpPr>
        <p:spPr bwMode="auto">
          <a:xfrm>
            <a:off x="2971800" y="3678238"/>
            <a:ext cx="660400" cy="609600"/>
          </a:xfrm>
          <a:prstGeom prst="rect">
            <a:avLst/>
          </a:prstGeom>
          <a:solidFill>
            <a:schemeClr val="tx2">
              <a:lumMod val="40000"/>
              <a:lumOff val="60000"/>
            </a:schemeClr>
          </a:solidFill>
          <a:ln w="25400">
            <a:solidFill>
              <a:schemeClr val="tx1"/>
            </a:solidFill>
            <a:miter lim="800000"/>
            <a:headEnd/>
            <a:tailEnd/>
          </a:ln>
          <a:effectLst/>
        </p:spPr>
        <p:txBody>
          <a:bodyPr wrap="none" anchor="ctr"/>
          <a:lstStyle/>
          <a:p>
            <a:pPr>
              <a:defRPr/>
            </a:pPr>
            <a:endParaRPr lang="en-US">
              <a:latin typeface="+mn-lt"/>
            </a:endParaRPr>
          </a:p>
        </p:txBody>
      </p:sp>
      <p:sp>
        <p:nvSpPr>
          <p:cNvPr id="1487895" name="Rectangle 23"/>
          <p:cNvSpPr>
            <a:spLocks noChangeArrowheads="1"/>
          </p:cNvSpPr>
          <p:nvPr/>
        </p:nvSpPr>
        <p:spPr bwMode="auto">
          <a:xfrm rot="5400000">
            <a:off x="2948782" y="3672681"/>
            <a:ext cx="687388" cy="581025"/>
          </a:xfrm>
          <a:prstGeom prst="rect">
            <a:avLst/>
          </a:prstGeom>
          <a:noFill/>
          <a:ln w="12700">
            <a:noFill/>
            <a:miter lim="800000"/>
            <a:headEnd/>
            <a:tailEnd/>
          </a:ln>
          <a:effectLst/>
        </p:spPr>
        <p:txBody>
          <a:bodyPr wrap="none" lIns="90488" tIns="44450" rIns="90488" bIns="44450">
            <a:spAutoFit/>
          </a:bodyPr>
          <a:lstStyle/>
          <a:p>
            <a:pPr algn="ctr">
              <a:defRPr/>
            </a:pPr>
            <a:r>
              <a:rPr lang="en-US" sz="1600">
                <a:solidFill>
                  <a:srgbClr val="000000"/>
                </a:solidFill>
                <a:latin typeface="+mn-lt"/>
              </a:rPr>
              <a:t>Instr</a:t>
            </a:r>
          </a:p>
          <a:p>
            <a:pPr algn="ctr">
              <a:defRPr/>
            </a:pPr>
            <a:r>
              <a:rPr lang="en-US" sz="1600">
                <a:solidFill>
                  <a:srgbClr val="000000"/>
                </a:solidFill>
                <a:latin typeface="+mn-lt"/>
              </a:rPr>
              <a:t>Cache</a:t>
            </a:r>
          </a:p>
        </p:txBody>
      </p:sp>
      <p:sp>
        <p:nvSpPr>
          <p:cNvPr id="23580" name="Rectangle 29"/>
          <p:cNvSpPr>
            <a:spLocks noChangeArrowheads="1"/>
          </p:cNvSpPr>
          <p:nvPr/>
        </p:nvSpPr>
        <p:spPr bwMode="auto">
          <a:xfrm>
            <a:off x="0" y="5278438"/>
            <a:ext cx="8354689" cy="293670"/>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b="1" dirty="0"/>
              <a:t>Speed </a:t>
            </a:r>
            <a:r>
              <a:rPr lang="en-US" b="1" dirty="0" smtClean="0"/>
              <a:t>(cycles</a:t>
            </a:r>
            <a:r>
              <a:rPr lang="en-US" b="1" dirty="0"/>
              <a:t>):</a:t>
            </a:r>
            <a:r>
              <a:rPr lang="en-US" b="1" dirty="0" smtClean="0"/>
              <a:t>       </a:t>
            </a:r>
            <a:r>
              <a:rPr lang="en-US" dirty="0" smtClean="0">
                <a:ea typeface="Arial" charset="0"/>
                <a:cs typeface="Arial" charset="0"/>
              </a:rPr>
              <a:t>½</a:t>
            </a:r>
            <a:r>
              <a:rPr lang="en-US" dirty="0"/>
              <a:t>’s       </a:t>
            </a:r>
            <a:r>
              <a:rPr lang="en-US" dirty="0" smtClean="0"/>
              <a:t>             </a:t>
            </a:r>
            <a:r>
              <a:rPr lang="en-US" dirty="0"/>
              <a:t>1’s        </a:t>
            </a:r>
            <a:r>
              <a:rPr lang="en-US" dirty="0" smtClean="0"/>
              <a:t>            10</a:t>
            </a:r>
            <a:r>
              <a:rPr lang="en-US" dirty="0"/>
              <a:t>’s                 </a:t>
            </a:r>
            <a:r>
              <a:rPr lang="en-US" dirty="0" smtClean="0"/>
              <a:t>          100</a:t>
            </a:r>
            <a:r>
              <a:rPr lang="en-US" dirty="0"/>
              <a:t>’s               10,000’s</a:t>
            </a:r>
          </a:p>
        </p:txBody>
      </p:sp>
      <p:sp>
        <p:nvSpPr>
          <p:cNvPr id="23581" name="Rectangle 30"/>
          <p:cNvSpPr>
            <a:spLocks noChangeArrowheads="1"/>
          </p:cNvSpPr>
          <p:nvPr/>
        </p:nvSpPr>
        <p:spPr bwMode="auto">
          <a:xfrm>
            <a:off x="0" y="5659438"/>
            <a:ext cx="8068289" cy="293670"/>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b="1" dirty="0"/>
              <a:t>Size (bytes):    </a:t>
            </a:r>
            <a:r>
              <a:rPr lang="en-US" dirty="0"/>
              <a:t>  </a:t>
            </a:r>
            <a:r>
              <a:rPr lang="en-US" dirty="0" smtClean="0"/>
              <a:t>     100</a:t>
            </a:r>
            <a:r>
              <a:rPr lang="en-US" dirty="0"/>
              <a:t>’s   </a:t>
            </a:r>
            <a:r>
              <a:rPr lang="en-US" b="1" dirty="0"/>
              <a:t>      </a:t>
            </a:r>
            <a:r>
              <a:rPr lang="en-US" dirty="0" smtClean="0"/>
              <a:t>       10K’s                 </a:t>
            </a:r>
            <a:r>
              <a:rPr lang="en-US" dirty="0"/>
              <a:t>M’s                   </a:t>
            </a:r>
            <a:r>
              <a:rPr lang="en-US" dirty="0" smtClean="0"/>
              <a:t>             G’s                    </a:t>
            </a:r>
            <a:r>
              <a:rPr lang="en-US" dirty="0"/>
              <a:t>T’s</a:t>
            </a:r>
          </a:p>
        </p:txBody>
      </p:sp>
      <p:sp>
        <p:nvSpPr>
          <p:cNvPr id="23582" name="Rectangle 31"/>
          <p:cNvSpPr>
            <a:spLocks noChangeArrowheads="1"/>
          </p:cNvSpPr>
          <p:nvPr/>
        </p:nvSpPr>
        <p:spPr bwMode="auto">
          <a:xfrm>
            <a:off x="685800" y="6040438"/>
            <a:ext cx="7924800" cy="293670"/>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dirty="0"/>
              <a:t> Cost:         </a:t>
            </a:r>
            <a:r>
              <a:rPr lang="en-US" dirty="0"/>
              <a:t>highest                                                                              </a:t>
            </a:r>
            <a:r>
              <a:rPr lang="en-US" dirty="0" smtClean="0"/>
              <a:t>                       lowest</a:t>
            </a:r>
            <a:endParaRPr lang="en-US" dirty="0"/>
          </a:p>
        </p:txBody>
      </p:sp>
      <p:sp>
        <p:nvSpPr>
          <p:cNvPr id="35" name="Date Placeholder 34"/>
          <p:cNvSpPr>
            <a:spLocks noGrp="1"/>
          </p:cNvSpPr>
          <p:nvPr>
            <p:ph type="dt" sz="half" idx="10"/>
          </p:nvPr>
        </p:nvSpPr>
        <p:spPr/>
        <p:txBody>
          <a:bodyPr/>
          <a:lstStyle/>
          <a:p>
            <a:fld id="{9A9549BB-7EC7-2245-BDC6-07FCFE6E2BD5}" type="datetime1">
              <a:rPr lang="en-US" smtClean="0"/>
              <a:t>11/18/13</a:t>
            </a:fld>
            <a:endParaRPr lang="en-US" dirty="0"/>
          </a:p>
        </p:txBody>
      </p:sp>
      <p:sp>
        <p:nvSpPr>
          <p:cNvPr id="36" name="Slide Number Placeholder 35"/>
          <p:cNvSpPr>
            <a:spLocks noGrp="1"/>
          </p:cNvSpPr>
          <p:nvPr>
            <p:ph type="sldNum" sz="quarter" idx="12"/>
          </p:nvPr>
        </p:nvSpPr>
        <p:spPr/>
        <p:txBody>
          <a:bodyPr/>
          <a:lstStyle/>
          <a:p>
            <a:fld id="{3CC63E4C-4642-794D-A2FD-70F6B81535F5}" type="slidenum">
              <a:rPr lang="en-US" smtClean="0"/>
              <a:pPr/>
              <a:t>4</a:t>
            </a:fld>
            <a:endParaRPr lang="en-US" dirty="0"/>
          </a:p>
        </p:txBody>
      </p:sp>
      <p:sp>
        <p:nvSpPr>
          <p:cNvPr id="37" name="Footer Placeholder 36"/>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ea typeface="ＭＳ Ｐゴシック" pitchFamily="1" charset="-128"/>
                <a:cs typeface="ＭＳ Ｐゴシック" pitchFamily="1" charset="-128"/>
              </a:rPr>
              <a:t>Memory Debugging </a:t>
            </a:r>
            <a:r>
              <a:rPr lang="en-US" dirty="0" smtClean="0">
                <a:ea typeface="ＭＳ Ｐゴシック" pitchFamily="1" charset="-128"/>
                <a:cs typeface="ＭＳ Ｐゴシック" pitchFamily="1" charset="-128"/>
              </a:rPr>
              <a:t>Tools</a:t>
            </a:r>
          </a:p>
        </p:txBody>
      </p:sp>
      <p:sp>
        <p:nvSpPr>
          <p:cNvPr id="12" name="Content Placeholder 11"/>
          <p:cNvSpPr>
            <a:spLocks noGrp="1"/>
          </p:cNvSpPr>
          <p:nvPr>
            <p:ph sz="half" idx="1"/>
          </p:nvPr>
        </p:nvSpPr>
        <p:spPr>
          <a:xfrm>
            <a:off x="457200" y="1600200"/>
            <a:ext cx="4038600" cy="4833938"/>
          </a:xfrm>
        </p:spPr>
        <p:txBody>
          <a:bodyPr>
            <a:normAutofit fontScale="92500"/>
          </a:bodyPr>
          <a:lstStyle/>
          <a:p>
            <a:pPr eaLnBrk="1" hangingPunct="1">
              <a:buFont typeface="Arial" charset="0"/>
              <a:buChar char="•"/>
              <a:defRPr/>
            </a:pPr>
            <a:r>
              <a:rPr lang="en-US" sz="2400" dirty="0" smtClean="0"/>
              <a:t>Runtime analysis tools for finding memory errors</a:t>
            </a:r>
          </a:p>
          <a:p>
            <a:pPr lvl="1" eaLnBrk="1" hangingPunct="1">
              <a:buFont typeface="Arial" charset="0"/>
              <a:buChar char="–"/>
              <a:defRPr/>
            </a:pPr>
            <a:r>
              <a:rPr lang="en-US" sz="2000" dirty="0" smtClean="0"/>
              <a:t>Dynamic analysis tool:</a:t>
            </a:r>
          </a:p>
          <a:p>
            <a:pPr lvl="1" eaLnBrk="1" hangingPunct="1">
              <a:buFont typeface="Wingdings 3" charset="2"/>
              <a:buNone/>
              <a:defRPr/>
            </a:pPr>
            <a:r>
              <a:rPr lang="en-US" sz="2000" dirty="0" smtClean="0"/>
              <a:t>	collects information on memory management while program runs</a:t>
            </a:r>
          </a:p>
          <a:p>
            <a:pPr lvl="1" eaLnBrk="1" hangingPunct="1">
              <a:buFont typeface="Arial" charset="0"/>
              <a:buChar char="–"/>
              <a:defRPr/>
            </a:pPr>
            <a:r>
              <a:rPr lang="en-US" sz="2000" dirty="0" smtClean="0"/>
              <a:t>Contrast with static analysis tool like </a:t>
            </a:r>
            <a:r>
              <a:rPr lang="en-US" sz="2000" dirty="0" smtClean="0">
                <a:latin typeface="Lucida Console" charset="0"/>
              </a:rPr>
              <a:t>lint</a:t>
            </a:r>
            <a:r>
              <a:rPr lang="en-US" sz="2000" dirty="0" smtClean="0"/>
              <a:t>, which analyzes source code without compiling or executing it</a:t>
            </a:r>
          </a:p>
          <a:p>
            <a:pPr lvl="1" eaLnBrk="1" hangingPunct="1">
              <a:buFont typeface="Arial" charset="0"/>
              <a:buChar char="–"/>
              <a:defRPr/>
            </a:pPr>
            <a:r>
              <a:rPr lang="en-US" sz="2000" dirty="0" smtClean="0"/>
              <a:t>No tool is guaranteed to find ALL memory bugs – this is a very challenging programming language research problem</a:t>
            </a:r>
          </a:p>
          <a:p>
            <a:pPr lvl="1" eaLnBrk="1" hangingPunct="1">
              <a:buFont typeface="Arial" charset="0"/>
              <a:buChar char="–"/>
              <a:defRPr/>
            </a:pPr>
            <a:r>
              <a:rPr lang="en-US" sz="2000" dirty="0" smtClean="0"/>
              <a:t>Runs 10X slower</a:t>
            </a:r>
          </a:p>
          <a:p>
            <a:pPr>
              <a:buFont typeface="Arial" charset="0"/>
              <a:buChar char="•"/>
              <a:defRPr/>
            </a:pPr>
            <a:endParaRPr lang="en-US" dirty="0"/>
          </a:p>
        </p:txBody>
      </p:sp>
      <p:pic>
        <p:nvPicPr>
          <p:cNvPr id="44036" name="Content Placeholder 13" descr="Screen shot 2010-11-11 at 2.02.06 PM.png"/>
          <p:cNvPicPr>
            <a:picLocks noGrp="1" noChangeAspect="1"/>
          </p:cNvPicPr>
          <p:nvPr>
            <p:ph sz="half" idx="2"/>
          </p:nvPr>
        </p:nvPicPr>
        <p:blipFill>
          <a:blip r:embed="rId2"/>
          <a:srcRect t="-37164" b="-37164"/>
          <a:stretch>
            <a:fillRect/>
          </a:stretch>
        </p:blipFill>
        <p:spPr/>
      </p:pic>
      <p:sp>
        <p:nvSpPr>
          <p:cNvPr id="4" name="Date Placeholder 3"/>
          <p:cNvSpPr>
            <a:spLocks noGrp="1"/>
          </p:cNvSpPr>
          <p:nvPr>
            <p:ph type="dt" sz="quarter" idx="10"/>
          </p:nvPr>
        </p:nvSpPr>
        <p:spPr/>
        <p:txBody>
          <a:bodyPr/>
          <a:lstStyle/>
          <a:p>
            <a:pPr>
              <a:defRPr/>
            </a:pPr>
            <a:fld id="{69645E07-126D-0A4D-80B2-9F415740B823}" type="datetime1">
              <a:rPr lang="en-US" smtClean="0"/>
              <a:t>11/18/13</a:t>
            </a:fld>
            <a:endParaRPr lang="en-US"/>
          </a:p>
        </p:txBody>
      </p:sp>
      <p:sp>
        <p:nvSpPr>
          <p:cNvPr id="5" name="Footer Placeholder 4"/>
          <p:cNvSpPr>
            <a:spLocks noGrp="1"/>
          </p:cNvSpPr>
          <p:nvPr>
            <p:ph type="ftr" sz="quarter" idx="11"/>
          </p:nvPr>
        </p:nvSpPr>
        <p:spPr/>
        <p:txBody>
          <a:bodyPr/>
          <a:lstStyle/>
          <a:p>
            <a:pPr>
              <a:defRPr/>
            </a:pPr>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pPr>
              <a:defRPr/>
            </a:pPr>
            <a:fld id="{790597C2-F9CF-1E41-AF7E-D564D0DC7CE9}" type="slidenum">
              <a:rPr lang="en-US" smtClean="0"/>
              <a:pPr>
                <a:defRPr/>
              </a:pPr>
              <a:t>40</a:t>
            </a:fld>
            <a:endParaRPr lang="en-US"/>
          </a:p>
        </p:txBody>
      </p:sp>
      <p:sp>
        <p:nvSpPr>
          <p:cNvPr id="15" name="TextBox 14"/>
          <p:cNvSpPr txBox="1"/>
          <p:nvPr/>
        </p:nvSpPr>
        <p:spPr>
          <a:xfrm>
            <a:off x="5791200" y="5402263"/>
            <a:ext cx="1968500" cy="368300"/>
          </a:xfrm>
          <a:prstGeom prst="rect">
            <a:avLst/>
          </a:prstGeom>
          <a:noFill/>
        </p:spPr>
        <p:txBody>
          <a:bodyPr wrap="none">
            <a:spAutoFit/>
          </a:bodyPr>
          <a:lstStyle/>
          <a:p>
            <a:pPr>
              <a:defRPr/>
            </a:pPr>
            <a:r>
              <a:rPr lang="en-US" dirty="0">
                <a:latin typeface="+mj-lt"/>
                <a:ea typeface="ＭＳ Ｐゴシック" charset="-128"/>
                <a:cs typeface="ＭＳ Ｐゴシック" charset="-128"/>
              </a:rPr>
              <a:t>http://</a:t>
            </a:r>
            <a:r>
              <a:rPr lang="en-US" dirty="0" err="1">
                <a:latin typeface="+mj-lt"/>
                <a:ea typeface="ＭＳ Ｐゴシック" charset="-128"/>
                <a:cs typeface="ＭＳ Ｐゴシック" charset="-128"/>
              </a:rPr>
              <a:t>valgrind.org</a:t>
            </a:r>
            <a:endParaRPr lang="en-US" dirty="0">
              <a:latin typeface="+mj-lt"/>
              <a:ea typeface="ＭＳ Ｐゴシック" charset="-128"/>
              <a:cs typeface="ＭＳ Ｐゴシック" charset="-128"/>
            </a:endParaRPr>
          </a:p>
        </p:txBody>
      </p:sp>
    </p:spTree>
    <p:extLst>
      <p:ext uri="{BB962C8B-B14F-4D97-AF65-F5344CB8AC3E}">
        <p14:creationId xmlns:p14="http://schemas.microsoft.com/office/powerpoint/2010/main" val="422560855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dirty="0" smtClean="0">
                <a:ea typeface="ＭＳ Ｐゴシック" pitchFamily="1" charset="-128"/>
                <a:cs typeface="ＭＳ Ｐゴシック" pitchFamily="1" charset="-128"/>
              </a:rPr>
              <a:t>Using Memory You Don’t Own</a:t>
            </a:r>
          </a:p>
        </p:txBody>
      </p:sp>
      <p:sp>
        <p:nvSpPr>
          <p:cNvPr id="26629" name="Content Placeholder 4"/>
          <p:cNvSpPr>
            <a:spLocks noGrp="1"/>
          </p:cNvSpPr>
          <p:nvPr>
            <p:ph sz="quarter" idx="1"/>
          </p:nvPr>
        </p:nvSpPr>
        <p:spPr/>
        <p:txBody>
          <a:bodyPr>
            <a:normAutofit fontScale="85000" lnSpcReduction="20000"/>
          </a:bodyPr>
          <a:lstStyle/>
          <a:p>
            <a:pPr>
              <a:buFont typeface="Arial" charset="0"/>
              <a:buChar char="•"/>
              <a:defRPr/>
            </a:pPr>
            <a:r>
              <a:rPr lang="en-US" dirty="0" smtClean="0"/>
              <a:t>What is wrong with this code?</a:t>
            </a:r>
          </a:p>
          <a:p>
            <a:pPr>
              <a:buNone/>
              <a:defRPr/>
            </a:pPr>
            <a:r>
              <a:rPr lang="en-US" sz="2400" dirty="0" smtClean="0">
                <a:latin typeface="Courier" pitchFamily="1" charset="0"/>
                <a:ea typeface="Courier" pitchFamily="1" charset="0"/>
                <a:cs typeface="Courier" pitchFamily="1" charset="0"/>
              </a:rPr>
              <a:t>int *</a:t>
            </a:r>
            <a:r>
              <a:rPr lang="en-US" sz="2400" dirty="0" err="1" smtClean="0">
                <a:latin typeface="Courier" pitchFamily="1" charset="0"/>
                <a:ea typeface="Courier" pitchFamily="1" charset="0"/>
                <a:cs typeface="Courier" pitchFamily="1" charset="0"/>
              </a:rPr>
              <a:t>ipr</a:t>
            </a:r>
            <a:r>
              <a:rPr lang="en-US" sz="2400" dirty="0" smtClean="0">
                <a:latin typeface="Courier" pitchFamily="1" charset="0"/>
                <a:ea typeface="Courier" pitchFamily="1" charset="0"/>
                <a:cs typeface="Courier" pitchFamily="1" charset="0"/>
              </a:rPr>
              <a:t>, *</a:t>
            </a:r>
            <a:r>
              <a:rPr lang="en-US" sz="2400" dirty="0" err="1" smtClean="0">
                <a:latin typeface="Courier" pitchFamily="1" charset="0"/>
                <a:ea typeface="Courier" pitchFamily="1" charset="0"/>
                <a:cs typeface="Courier" pitchFamily="1" charset="0"/>
              </a:rPr>
              <a:t>ipw</a:t>
            </a:r>
            <a:r>
              <a:rPr lang="en-US" sz="2400" dirty="0" smtClean="0">
                <a:latin typeface="Courier" pitchFamily="1" charset="0"/>
                <a:ea typeface="Courier" pitchFamily="1" charset="0"/>
                <a:cs typeface="Courier" pitchFamily="1" charset="0"/>
              </a:rPr>
              <a:t>;</a:t>
            </a:r>
          </a:p>
          <a:p>
            <a:pPr>
              <a:buFont typeface="Arial" charset="0"/>
              <a:buNone/>
              <a:defRPr/>
            </a:pPr>
            <a:r>
              <a:rPr lang="en-US" sz="2400" dirty="0" smtClean="0">
                <a:latin typeface="Courier"/>
                <a:cs typeface="Courier"/>
              </a:rPr>
              <a:t>void </a:t>
            </a:r>
            <a:r>
              <a:rPr lang="en-US" sz="2400" dirty="0" err="1" smtClean="0">
                <a:latin typeface="Courier"/>
                <a:cs typeface="Courier"/>
              </a:rPr>
              <a:t>ReadMem</a:t>
            </a:r>
            <a:r>
              <a:rPr lang="en-US" sz="2400" dirty="0" smtClean="0">
                <a:latin typeface="Courier"/>
                <a:cs typeface="Courier"/>
              </a:rPr>
              <a:t>() {</a:t>
            </a:r>
          </a:p>
          <a:p>
            <a:pPr>
              <a:buFont typeface="Arial" charset="0"/>
              <a:buNone/>
              <a:defRPr/>
            </a:pPr>
            <a:r>
              <a:rPr lang="en-US" sz="2400" dirty="0" smtClean="0">
                <a:latin typeface="Courier"/>
                <a:cs typeface="Courier"/>
              </a:rPr>
              <a:t>	   </a:t>
            </a:r>
            <a:r>
              <a:rPr lang="en-US" sz="2400" dirty="0" err="1" smtClean="0">
                <a:latin typeface="Courier"/>
                <a:cs typeface="Courier"/>
              </a:rPr>
              <a:t>int</a:t>
            </a:r>
            <a:r>
              <a:rPr lang="en-US" sz="2400" dirty="0" smtClean="0">
                <a:latin typeface="Courier"/>
                <a:cs typeface="Courier"/>
              </a:rPr>
              <a:t> </a:t>
            </a:r>
            <a:r>
              <a:rPr lang="en-US" sz="2400" dirty="0" err="1" smtClean="0">
                <a:latin typeface="Courier"/>
                <a:cs typeface="Courier"/>
              </a:rPr>
              <a:t>i</a:t>
            </a:r>
            <a:r>
              <a:rPr lang="en-US" sz="2400" dirty="0" smtClean="0">
                <a:latin typeface="Courier"/>
                <a:cs typeface="Courier"/>
              </a:rPr>
              <a:t>, j;</a:t>
            </a:r>
          </a:p>
          <a:p>
            <a:pPr>
              <a:buNone/>
              <a:defRPr/>
            </a:pPr>
            <a:r>
              <a:rPr lang="pt-BR" sz="2400" dirty="0" smtClean="0">
                <a:latin typeface="Courier"/>
                <a:cs typeface="Courier"/>
              </a:rPr>
              <a:t>	   </a:t>
            </a:r>
            <a:r>
              <a:rPr lang="en-US" sz="2400" dirty="0" err="1" smtClean="0">
                <a:latin typeface="Courier"/>
                <a:cs typeface="Courier"/>
              </a:rPr>
              <a:t>ipr</a:t>
            </a:r>
            <a:r>
              <a:rPr lang="en-US" sz="2400" dirty="0" smtClean="0">
                <a:latin typeface="Courier"/>
                <a:cs typeface="Courier"/>
              </a:rPr>
              <a:t> </a:t>
            </a:r>
            <a:r>
              <a:rPr lang="en-US" sz="2400" dirty="0">
                <a:latin typeface="Courier"/>
                <a:cs typeface="Courier"/>
              </a:rPr>
              <a:t>= </a:t>
            </a:r>
            <a:r>
              <a:rPr lang="en-US" sz="2400" dirty="0" err="1">
                <a:latin typeface="Courier"/>
                <a:cs typeface="Courier"/>
              </a:rPr>
              <a:t>malloc</a:t>
            </a:r>
            <a:r>
              <a:rPr lang="en-US" sz="2400" dirty="0">
                <a:latin typeface="Courier"/>
                <a:cs typeface="Courier"/>
              </a:rPr>
              <a:t>(4 * </a:t>
            </a:r>
            <a:r>
              <a:rPr lang="en-US" sz="2400" dirty="0" err="1">
                <a:latin typeface="Courier"/>
                <a:cs typeface="Courier"/>
              </a:rPr>
              <a:t>sizeof</a:t>
            </a:r>
            <a:r>
              <a:rPr lang="en-US" sz="2400" dirty="0">
                <a:latin typeface="Courier"/>
                <a:cs typeface="Courier"/>
              </a:rPr>
              <a:t>(</a:t>
            </a:r>
            <a:r>
              <a:rPr lang="en-US" sz="2400" dirty="0" err="1">
                <a:latin typeface="Courier"/>
                <a:cs typeface="Courier"/>
              </a:rPr>
              <a:t>int</a:t>
            </a:r>
            <a:r>
              <a:rPr lang="en-US" sz="2400" dirty="0">
                <a:latin typeface="Courier"/>
                <a:cs typeface="Courier"/>
              </a:rPr>
              <a:t>));</a:t>
            </a:r>
          </a:p>
          <a:p>
            <a:pPr>
              <a:buFont typeface="Arial" charset="0"/>
              <a:buNone/>
              <a:defRPr/>
            </a:pPr>
            <a:r>
              <a:rPr lang="pt-BR" sz="2400" dirty="0" smtClean="0">
                <a:latin typeface="Courier"/>
                <a:cs typeface="Courier"/>
              </a:rPr>
              <a:t>			</a:t>
            </a:r>
            <a:r>
              <a:rPr lang="pt-BR" sz="2400" dirty="0" err="1" smtClean="0">
                <a:latin typeface="Courier"/>
                <a:cs typeface="Courier"/>
              </a:rPr>
              <a:t>i</a:t>
            </a:r>
            <a:r>
              <a:rPr lang="pt-BR" sz="2400" dirty="0" smtClean="0">
                <a:latin typeface="Courier"/>
                <a:cs typeface="Courier"/>
              </a:rPr>
              <a:t> = *(</a:t>
            </a:r>
            <a:r>
              <a:rPr lang="pt-BR" sz="2400" dirty="0" err="1" smtClean="0">
                <a:latin typeface="Courier"/>
                <a:cs typeface="Courier"/>
              </a:rPr>
              <a:t>ipr</a:t>
            </a:r>
            <a:r>
              <a:rPr lang="pt-BR" sz="2400" dirty="0" smtClean="0">
                <a:latin typeface="Courier"/>
                <a:cs typeface="Courier"/>
              </a:rPr>
              <a:t> - 1000); j = *(</a:t>
            </a:r>
            <a:r>
              <a:rPr lang="pt-BR" sz="2400" dirty="0" err="1" smtClean="0">
                <a:latin typeface="Courier"/>
                <a:cs typeface="Courier"/>
              </a:rPr>
              <a:t>ipr</a:t>
            </a:r>
            <a:r>
              <a:rPr lang="pt-BR" sz="2400" dirty="0" smtClean="0">
                <a:latin typeface="Courier"/>
                <a:cs typeface="Courier"/>
              </a:rPr>
              <a:t> + 1000);</a:t>
            </a:r>
          </a:p>
          <a:p>
            <a:pPr>
              <a:buFont typeface="Arial" charset="0"/>
              <a:buNone/>
              <a:defRPr/>
            </a:pPr>
            <a:r>
              <a:rPr lang="en-US" sz="2400" dirty="0" smtClean="0">
                <a:latin typeface="Courier"/>
                <a:cs typeface="Courier"/>
              </a:rPr>
              <a:t>	   </a:t>
            </a:r>
            <a:r>
              <a:rPr lang="en-US" sz="2400" dirty="0" err="1" smtClean="0">
                <a:latin typeface="Courier"/>
                <a:cs typeface="Courier"/>
              </a:rPr>
              <a:t>free(ipr</a:t>
            </a:r>
            <a:r>
              <a:rPr lang="en-US" sz="2400" dirty="0" smtClean="0">
                <a:latin typeface="Courier"/>
                <a:cs typeface="Courier"/>
              </a:rPr>
              <a:t>);</a:t>
            </a:r>
          </a:p>
          <a:p>
            <a:pPr>
              <a:buFont typeface="Arial" charset="0"/>
              <a:buNone/>
              <a:defRPr/>
            </a:pPr>
            <a:r>
              <a:rPr lang="en-US" sz="2400" dirty="0" smtClean="0">
                <a:latin typeface="Courier"/>
                <a:cs typeface="Courier"/>
              </a:rPr>
              <a:t>   }</a:t>
            </a:r>
          </a:p>
          <a:p>
            <a:pPr>
              <a:buFont typeface="Arial" charset="0"/>
              <a:buNone/>
              <a:defRPr/>
            </a:pPr>
            <a:endParaRPr lang="en-US" sz="2400" dirty="0" smtClean="0">
              <a:latin typeface="Courier"/>
              <a:cs typeface="Courier"/>
            </a:endParaRPr>
          </a:p>
          <a:p>
            <a:pPr>
              <a:buFont typeface="Arial" charset="0"/>
              <a:buNone/>
              <a:defRPr/>
            </a:pPr>
            <a:r>
              <a:rPr lang="en-US" sz="2400" dirty="0" smtClean="0">
                <a:latin typeface="Courier"/>
                <a:cs typeface="Courier"/>
              </a:rPr>
              <a:t>   void </a:t>
            </a:r>
            <a:r>
              <a:rPr lang="en-US" sz="2400" dirty="0" err="1" smtClean="0">
                <a:latin typeface="Courier"/>
                <a:cs typeface="Courier"/>
              </a:rPr>
              <a:t>WriteMem</a:t>
            </a:r>
            <a:r>
              <a:rPr lang="en-US" sz="2400" dirty="0" smtClean="0">
                <a:latin typeface="Courier"/>
                <a:cs typeface="Courier"/>
              </a:rPr>
              <a:t>() {</a:t>
            </a:r>
          </a:p>
          <a:p>
            <a:pPr>
              <a:buFont typeface="Arial" charset="0"/>
              <a:buNone/>
              <a:defRPr/>
            </a:pPr>
            <a:r>
              <a:rPr lang="en-US" sz="2400" dirty="0" smtClean="0">
                <a:latin typeface="Courier"/>
                <a:cs typeface="Courier"/>
              </a:rPr>
              <a:t>	  </a:t>
            </a:r>
            <a:r>
              <a:rPr lang="en-US" sz="2400" smtClean="0">
                <a:latin typeface="Courier"/>
                <a:cs typeface="Courier"/>
              </a:rPr>
              <a:t> </a:t>
            </a:r>
            <a:r>
              <a:rPr lang="en-US" sz="2400" smtClean="0">
                <a:latin typeface="Courier"/>
                <a:cs typeface="Courier"/>
              </a:rPr>
              <a:t>ipw</a:t>
            </a:r>
            <a:r>
              <a:rPr lang="en-US" sz="2400" dirty="0" smtClean="0">
                <a:latin typeface="Courier"/>
                <a:cs typeface="Courier"/>
              </a:rPr>
              <a:t> </a:t>
            </a:r>
            <a:r>
              <a:rPr lang="en-US" sz="2400" dirty="0" smtClean="0">
                <a:latin typeface="Courier"/>
                <a:cs typeface="Courier"/>
              </a:rPr>
              <a:t>= malloc(5 * </a:t>
            </a:r>
            <a:r>
              <a:rPr lang="en-US" sz="2400" dirty="0" err="1" smtClean="0">
                <a:latin typeface="Courier"/>
                <a:cs typeface="Courier"/>
              </a:rPr>
              <a:t>sizeof</a:t>
            </a:r>
            <a:r>
              <a:rPr lang="en-US" sz="2400" dirty="0" smtClean="0">
                <a:latin typeface="Courier"/>
                <a:cs typeface="Courier"/>
              </a:rPr>
              <a:t>(</a:t>
            </a:r>
            <a:r>
              <a:rPr lang="en-US" sz="2400" dirty="0" err="1" smtClean="0">
                <a:latin typeface="Courier"/>
                <a:cs typeface="Courier"/>
              </a:rPr>
              <a:t>int</a:t>
            </a:r>
            <a:r>
              <a:rPr lang="en-US" sz="2400" dirty="0" smtClean="0">
                <a:latin typeface="Courier"/>
                <a:cs typeface="Courier"/>
              </a:rPr>
              <a:t>));</a:t>
            </a:r>
          </a:p>
          <a:p>
            <a:pPr>
              <a:buFont typeface="Arial" charset="0"/>
              <a:buNone/>
              <a:defRPr/>
            </a:pPr>
            <a:r>
              <a:rPr lang="en-US" sz="2400" dirty="0" smtClean="0">
                <a:latin typeface="Courier"/>
                <a:cs typeface="Courier"/>
              </a:rPr>
              <a:t>	   *(</a:t>
            </a:r>
            <a:r>
              <a:rPr lang="en-US" sz="2400" dirty="0" err="1" smtClean="0">
                <a:latin typeface="Courier"/>
                <a:cs typeface="Courier"/>
              </a:rPr>
              <a:t>ipw</a:t>
            </a:r>
            <a:r>
              <a:rPr lang="en-US" sz="2400" dirty="0" smtClean="0">
                <a:latin typeface="Courier"/>
                <a:cs typeface="Courier"/>
              </a:rPr>
              <a:t> - 1000) = 0; *(</a:t>
            </a:r>
            <a:r>
              <a:rPr lang="en-US" sz="2400" dirty="0" err="1" smtClean="0">
                <a:latin typeface="Courier"/>
                <a:cs typeface="Courier"/>
              </a:rPr>
              <a:t>ipw</a:t>
            </a:r>
            <a:r>
              <a:rPr lang="en-US" sz="2400" dirty="0" smtClean="0">
                <a:latin typeface="Courier"/>
                <a:cs typeface="Courier"/>
              </a:rPr>
              <a:t> + 1000) = 0; </a:t>
            </a:r>
          </a:p>
          <a:p>
            <a:pPr>
              <a:buFont typeface="Arial" charset="0"/>
              <a:buNone/>
              <a:defRPr/>
            </a:pPr>
            <a:r>
              <a:rPr lang="en-US" sz="2400" dirty="0" smtClean="0">
                <a:latin typeface="Courier"/>
                <a:cs typeface="Courier"/>
              </a:rPr>
              <a:t>	   </a:t>
            </a:r>
            <a:r>
              <a:rPr lang="en-US" sz="2400" dirty="0" err="1" smtClean="0">
                <a:latin typeface="Courier"/>
                <a:cs typeface="Courier"/>
              </a:rPr>
              <a:t>free(ipw</a:t>
            </a:r>
            <a:r>
              <a:rPr lang="en-US" sz="2400" dirty="0" smtClean="0">
                <a:latin typeface="Courier"/>
                <a:cs typeface="Courier"/>
              </a:rPr>
              <a:t>);</a:t>
            </a:r>
          </a:p>
          <a:p>
            <a:pPr>
              <a:buFont typeface="Arial" charset="0"/>
              <a:buNone/>
              <a:defRPr/>
            </a:pPr>
            <a:r>
              <a:rPr lang="en-US" sz="2400" dirty="0" smtClean="0">
                <a:latin typeface="Courier"/>
                <a:cs typeface="Courier"/>
              </a:rPr>
              <a:t>   }</a:t>
            </a:r>
            <a:endParaRPr lang="en-US" sz="2400" dirty="0">
              <a:latin typeface="Courier"/>
              <a:cs typeface="Courier"/>
            </a:endParaRPr>
          </a:p>
        </p:txBody>
      </p:sp>
      <p:sp>
        <p:nvSpPr>
          <p:cNvPr id="6" name="Date Placeholder 5"/>
          <p:cNvSpPr>
            <a:spLocks noGrp="1"/>
          </p:cNvSpPr>
          <p:nvPr>
            <p:ph type="dt" sz="quarter" idx="10"/>
          </p:nvPr>
        </p:nvSpPr>
        <p:spPr/>
        <p:txBody>
          <a:bodyPr/>
          <a:lstStyle/>
          <a:p>
            <a:pPr>
              <a:defRPr/>
            </a:pPr>
            <a:fld id="{8F63FD45-8CB3-EA40-9DE1-E6E4203110A6}" type="datetime1">
              <a:rPr lang="en-US" smtClean="0"/>
              <a:t>11/18/13</a:t>
            </a:fld>
            <a:endParaRPr lang="en-US"/>
          </a:p>
        </p:txBody>
      </p:sp>
      <p:sp>
        <p:nvSpPr>
          <p:cNvPr id="20483" name="Footer Placeholder 2"/>
          <p:cNvSpPr>
            <a:spLocks noGrp="1"/>
          </p:cNvSpPr>
          <p:nvPr>
            <p:ph type="ftr" sz="quarter" idx="11"/>
          </p:nvPr>
        </p:nvSpPr>
        <p:spPr/>
        <p:txBody>
          <a:bodyPr/>
          <a:lstStyle/>
          <a:p>
            <a:pPr>
              <a:defRPr/>
            </a:pPr>
            <a:r>
              <a:rPr lang="en-US" dirty="0" smtClean="0"/>
              <a:t>Fall 2013 -- Lecture #22</a:t>
            </a:r>
            <a:endParaRPr lang="en-US" dirty="0"/>
          </a:p>
        </p:txBody>
      </p:sp>
      <p:sp>
        <p:nvSpPr>
          <p:cNvPr id="26628" name="Slide Number Placeholder 3"/>
          <p:cNvSpPr>
            <a:spLocks noGrp="1"/>
          </p:cNvSpPr>
          <p:nvPr>
            <p:ph type="sldNum" sz="quarter" idx="12"/>
          </p:nvPr>
        </p:nvSpPr>
        <p:spPr/>
        <p:txBody>
          <a:bodyPr/>
          <a:lstStyle/>
          <a:p>
            <a:pPr>
              <a:defRPr/>
            </a:pPr>
            <a:fld id="{890193C7-2450-6349-97A7-4AC8AC308216}" type="slidenum">
              <a:rPr lang="en-US" smtClean="0"/>
              <a:pPr>
                <a:defRPr/>
              </a:pPr>
              <a:t>41</a:t>
            </a:fld>
            <a:endParaRPr lang="en-US"/>
          </a:p>
        </p:txBody>
      </p:sp>
    </p:spTree>
    <p:extLst>
      <p:ext uri="{BB962C8B-B14F-4D97-AF65-F5344CB8AC3E}">
        <p14:creationId xmlns:p14="http://schemas.microsoft.com/office/powerpoint/2010/main" val="210691993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ea typeface="ＭＳ Ｐゴシック" pitchFamily="1" charset="-128"/>
                <a:cs typeface="ＭＳ Ｐゴシック" pitchFamily="1" charset="-128"/>
              </a:rPr>
              <a:t>Using Memory You Don’t Own</a:t>
            </a:r>
          </a:p>
        </p:txBody>
      </p:sp>
      <p:sp>
        <p:nvSpPr>
          <p:cNvPr id="26629" name="Content Placeholder 4"/>
          <p:cNvSpPr>
            <a:spLocks noGrp="1"/>
          </p:cNvSpPr>
          <p:nvPr>
            <p:ph sz="quarter" idx="1"/>
          </p:nvPr>
        </p:nvSpPr>
        <p:spPr/>
        <p:txBody>
          <a:bodyPr>
            <a:normAutofit fontScale="70000" lnSpcReduction="20000"/>
          </a:bodyPr>
          <a:lstStyle/>
          <a:p>
            <a:pPr>
              <a:buFont typeface="Arial" charset="0"/>
              <a:buChar char="•"/>
              <a:defRPr/>
            </a:pPr>
            <a:r>
              <a:rPr lang="en-US" sz="3429" dirty="0" smtClean="0"/>
              <a:t>Using pointers beyond the range that had been </a:t>
            </a:r>
            <a:r>
              <a:rPr lang="en-US" sz="3429" dirty="0" err="1" smtClean="0"/>
              <a:t>malloc’d</a:t>
            </a:r>
            <a:endParaRPr lang="en-US" sz="3429" dirty="0" smtClean="0"/>
          </a:p>
          <a:p>
            <a:pPr lvl="1">
              <a:buFont typeface="Arial" charset="0"/>
              <a:buChar char="–"/>
              <a:defRPr/>
            </a:pPr>
            <a:r>
              <a:rPr lang="en-US" dirty="0" smtClean="0"/>
              <a:t>May look obvious, but what if </a:t>
            </a:r>
            <a:r>
              <a:rPr lang="en-US" dirty="0" err="1" smtClean="0"/>
              <a:t>mem</a:t>
            </a:r>
            <a:r>
              <a:rPr lang="en-US" dirty="0" smtClean="0"/>
              <a:t> refs had been result of pointer arithmetic that erroneously took them out of the allocated range?</a:t>
            </a:r>
          </a:p>
          <a:p>
            <a:pPr>
              <a:buNone/>
              <a:defRPr/>
            </a:pPr>
            <a:r>
              <a:rPr lang="en-US" sz="2400" dirty="0" smtClean="0">
                <a:latin typeface="Courier"/>
                <a:cs typeface="Courier"/>
              </a:rPr>
              <a:t>	</a:t>
            </a:r>
            <a:r>
              <a:rPr lang="en-US" sz="2400" dirty="0" smtClean="0">
                <a:latin typeface="Courier" pitchFamily="1" charset="0"/>
                <a:ea typeface="Courier" pitchFamily="1" charset="0"/>
                <a:cs typeface="Courier" pitchFamily="1" charset="0"/>
              </a:rPr>
              <a:t>int *</a:t>
            </a:r>
            <a:r>
              <a:rPr lang="en-US" sz="2400" dirty="0" err="1" smtClean="0">
                <a:latin typeface="Courier" pitchFamily="1" charset="0"/>
                <a:ea typeface="Courier" pitchFamily="1" charset="0"/>
                <a:cs typeface="Courier" pitchFamily="1" charset="0"/>
              </a:rPr>
              <a:t>ipr</a:t>
            </a:r>
            <a:r>
              <a:rPr lang="en-US" sz="2400" dirty="0" smtClean="0">
                <a:latin typeface="Courier" pitchFamily="1" charset="0"/>
                <a:ea typeface="Courier" pitchFamily="1" charset="0"/>
                <a:cs typeface="Courier" pitchFamily="1" charset="0"/>
              </a:rPr>
              <a:t>, *</a:t>
            </a:r>
            <a:r>
              <a:rPr lang="en-US" sz="2400" dirty="0" err="1" smtClean="0">
                <a:latin typeface="Courier" pitchFamily="1" charset="0"/>
                <a:ea typeface="Courier" pitchFamily="1" charset="0"/>
                <a:cs typeface="Courier" pitchFamily="1" charset="0"/>
              </a:rPr>
              <a:t>ipw</a:t>
            </a:r>
            <a:r>
              <a:rPr lang="en-US" sz="2400" dirty="0" smtClean="0">
                <a:latin typeface="Courier" pitchFamily="1" charset="0"/>
                <a:ea typeface="Courier" pitchFamily="1" charset="0"/>
                <a:cs typeface="Courier" pitchFamily="1" charset="0"/>
              </a:rPr>
              <a:t>;</a:t>
            </a:r>
          </a:p>
          <a:p>
            <a:pPr>
              <a:buFont typeface="Arial" charset="0"/>
              <a:buNone/>
              <a:defRPr/>
            </a:pPr>
            <a:r>
              <a:rPr lang="en-US" sz="2400" dirty="0" smtClean="0">
                <a:latin typeface="Courier"/>
                <a:cs typeface="Courier"/>
              </a:rPr>
              <a:t>	void </a:t>
            </a:r>
            <a:r>
              <a:rPr lang="en-US" sz="2400" dirty="0" err="1" smtClean="0">
                <a:latin typeface="Courier"/>
                <a:cs typeface="Courier"/>
              </a:rPr>
              <a:t>ReadMem</a:t>
            </a:r>
            <a:r>
              <a:rPr lang="en-US" sz="2400" dirty="0" smtClean="0">
                <a:latin typeface="Courier"/>
                <a:cs typeface="Courier"/>
              </a:rPr>
              <a:t>() {</a:t>
            </a:r>
          </a:p>
          <a:p>
            <a:pPr>
              <a:buFont typeface="Arial" charset="0"/>
              <a:buNone/>
              <a:defRPr/>
            </a:pPr>
            <a:r>
              <a:rPr lang="en-US" sz="2400" dirty="0" smtClean="0">
                <a:latin typeface="Courier"/>
                <a:cs typeface="Courier"/>
              </a:rPr>
              <a:t>	   </a:t>
            </a:r>
            <a:r>
              <a:rPr lang="en-US" sz="2400" dirty="0" err="1" smtClean="0">
                <a:latin typeface="Courier"/>
                <a:cs typeface="Courier"/>
              </a:rPr>
              <a:t>int</a:t>
            </a:r>
            <a:r>
              <a:rPr lang="en-US" sz="2400" dirty="0" smtClean="0">
                <a:latin typeface="Courier"/>
                <a:cs typeface="Courier"/>
              </a:rPr>
              <a:t> </a:t>
            </a:r>
            <a:r>
              <a:rPr lang="en-US" sz="2400" dirty="0" err="1" smtClean="0">
                <a:latin typeface="Courier"/>
                <a:cs typeface="Courier"/>
              </a:rPr>
              <a:t>i</a:t>
            </a:r>
            <a:r>
              <a:rPr lang="en-US" sz="2400" dirty="0" smtClean="0">
                <a:latin typeface="Courier"/>
                <a:cs typeface="Courier"/>
              </a:rPr>
              <a:t>, j;</a:t>
            </a:r>
          </a:p>
          <a:p>
            <a:pPr>
              <a:buNone/>
              <a:defRPr/>
            </a:pPr>
            <a:r>
              <a:rPr lang="pt-BR" sz="2400" dirty="0" smtClean="0">
                <a:latin typeface="Courier"/>
                <a:cs typeface="Courier"/>
              </a:rPr>
              <a:t>	   </a:t>
            </a:r>
            <a:r>
              <a:rPr lang="en-US" sz="2400" dirty="0">
                <a:latin typeface="Courier"/>
                <a:cs typeface="Courier"/>
              </a:rPr>
              <a:t>*</a:t>
            </a:r>
            <a:r>
              <a:rPr lang="en-US" sz="2400" dirty="0" err="1">
                <a:latin typeface="Courier"/>
                <a:cs typeface="Courier"/>
              </a:rPr>
              <a:t>ipr</a:t>
            </a:r>
            <a:r>
              <a:rPr lang="en-US" sz="2400" dirty="0">
                <a:latin typeface="Courier"/>
                <a:cs typeface="Courier"/>
              </a:rPr>
              <a:t> = </a:t>
            </a:r>
            <a:r>
              <a:rPr lang="en-US" sz="2400" dirty="0" err="1">
                <a:latin typeface="Courier"/>
                <a:cs typeface="Courier"/>
              </a:rPr>
              <a:t>malloc</a:t>
            </a:r>
            <a:r>
              <a:rPr lang="en-US" sz="2400" dirty="0">
                <a:latin typeface="Courier"/>
                <a:cs typeface="Courier"/>
              </a:rPr>
              <a:t>(4 * </a:t>
            </a:r>
            <a:r>
              <a:rPr lang="en-US" sz="2400" dirty="0" err="1">
                <a:latin typeface="Courier"/>
                <a:cs typeface="Courier"/>
              </a:rPr>
              <a:t>sizeof</a:t>
            </a:r>
            <a:r>
              <a:rPr lang="en-US" sz="2400" dirty="0">
                <a:latin typeface="Courier"/>
                <a:cs typeface="Courier"/>
              </a:rPr>
              <a:t>(</a:t>
            </a:r>
            <a:r>
              <a:rPr lang="en-US" sz="2400" dirty="0" err="1">
                <a:latin typeface="Courier"/>
                <a:cs typeface="Courier"/>
              </a:rPr>
              <a:t>int</a:t>
            </a:r>
            <a:r>
              <a:rPr lang="en-US" sz="2400" dirty="0">
                <a:latin typeface="Courier"/>
                <a:cs typeface="Courier"/>
              </a:rPr>
              <a:t>))</a:t>
            </a:r>
            <a:r>
              <a:rPr lang="en-US" sz="2400" dirty="0" smtClean="0">
                <a:latin typeface="Courier"/>
                <a:cs typeface="Courier"/>
              </a:rPr>
              <a:t>;</a:t>
            </a:r>
          </a:p>
          <a:p>
            <a:pPr>
              <a:buNone/>
              <a:defRPr/>
            </a:pPr>
            <a:r>
              <a:rPr lang="en-US" sz="2400" dirty="0">
                <a:latin typeface="Courier"/>
                <a:cs typeface="Courier"/>
              </a:rPr>
              <a:t>	</a:t>
            </a:r>
            <a:r>
              <a:rPr lang="en-US" sz="2400" dirty="0" smtClean="0">
                <a:latin typeface="Courier"/>
                <a:cs typeface="Courier"/>
              </a:rPr>
              <a:t>	  </a:t>
            </a:r>
            <a:r>
              <a:rPr lang="pt-BR" sz="2400" dirty="0" err="1" smtClean="0">
                <a:latin typeface="Courier"/>
                <a:cs typeface="Courier"/>
              </a:rPr>
              <a:t>i</a:t>
            </a:r>
            <a:r>
              <a:rPr lang="pt-BR" sz="2400" dirty="0" smtClean="0">
                <a:latin typeface="Courier"/>
                <a:cs typeface="Courier"/>
              </a:rPr>
              <a:t> = *(</a:t>
            </a:r>
            <a:r>
              <a:rPr lang="pt-BR" sz="2400" dirty="0" err="1" smtClean="0">
                <a:latin typeface="Courier"/>
                <a:cs typeface="Courier"/>
              </a:rPr>
              <a:t>ipr</a:t>
            </a:r>
            <a:r>
              <a:rPr lang="pt-BR" sz="2400" dirty="0" smtClean="0">
                <a:latin typeface="Courier"/>
                <a:cs typeface="Courier"/>
              </a:rPr>
              <a:t> - 1000); j = *(</a:t>
            </a:r>
            <a:r>
              <a:rPr lang="pt-BR" sz="2400" dirty="0" err="1" smtClean="0">
                <a:latin typeface="Courier"/>
                <a:cs typeface="Courier"/>
              </a:rPr>
              <a:t>ipr</a:t>
            </a:r>
            <a:r>
              <a:rPr lang="pt-BR" sz="2400" dirty="0" smtClean="0">
                <a:latin typeface="Courier"/>
                <a:cs typeface="Courier"/>
              </a:rPr>
              <a:t> + 1000);</a:t>
            </a:r>
          </a:p>
          <a:p>
            <a:pPr>
              <a:buFont typeface="Arial" charset="0"/>
              <a:buNone/>
              <a:defRPr/>
            </a:pPr>
            <a:r>
              <a:rPr lang="en-US" sz="2400" dirty="0" smtClean="0">
                <a:latin typeface="Courier"/>
                <a:cs typeface="Courier"/>
              </a:rPr>
              <a:t>	   </a:t>
            </a:r>
            <a:r>
              <a:rPr lang="en-US" sz="2400" dirty="0" err="1" smtClean="0">
                <a:latin typeface="Courier"/>
                <a:cs typeface="Courier"/>
              </a:rPr>
              <a:t>free(ipr</a:t>
            </a:r>
            <a:r>
              <a:rPr lang="en-US" sz="2400" dirty="0" smtClean="0">
                <a:latin typeface="Courier"/>
                <a:cs typeface="Courier"/>
              </a:rPr>
              <a:t>);</a:t>
            </a:r>
          </a:p>
          <a:p>
            <a:pPr>
              <a:buFont typeface="Arial" charset="0"/>
              <a:buNone/>
              <a:defRPr/>
            </a:pPr>
            <a:r>
              <a:rPr lang="en-US" sz="2400" dirty="0" smtClean="0">
                <a:latin typeface="Courier"/>
                <a:cs typeface="Courier"/>
              </a:rPr>
              <a:t>   }</a:t>
            </a:r>
          </a:p>
          <a:p>
            <a:pPr>
              <a:buFont typeface="Arial" charset="0"/>
              <a:buNone/>
              <a:defRPr/>
            </a:pPr>
            <a:endParaRPr lang="en-US" sz="2400" dirty="0" smtClean="0">
              <a:latin typeface="Courier"/>
              <a:cs typeface="Courier"/>
            </a:endParaRPr>
          </a:p>
          <a:p>
            <a:pPr>
              <a:buFont typeface="Arial" charset="0"/>
              <a:buNone/>
              <a:defRPr/>
            </a:pPr>
            <a:r>
              <a:rPr lang="en-US" sz="2400" dirty="0" smtClean="0">
                <a:latin typeface="Courier"/>
                <a:cs typeface="Courier"/>
              </a:rPr>
              <a:t>   void </a:t>
            </a:r>
            <a:r>
              <a:rPr lang="en-US" sz="2400" dirty="0" err="1" smtClean="0">
                <a:latin typeface="Courier"/>
                <a:cs typeface="Courier"/>
              </a:rPr>
              <a:t>WriteMem</a:t>
            </a:r>
            <a:r>
              <a:rPr lang="en-US" sz="2400" dirty="0" smtClean="0">
                <a:latin typeface="Courier"/>
                <a:cs typeface="Courier"/>
              </a:rPr>
              <a:t>() {</a:t>
            </a:r>
          </a:p>
          <a:p>
            <a:pPr>
              <a:buFont typeface="Arial" charset="0"/>
              <a:buNone/>
              <a:defRPr/>
            </a:pPr>
            <a:r>
              <a:rPr lang="en-US" sz="2400" dirty="0" smtClean="0">
                <a:latin typeface="Courier"/>
                <a:cs typeface="Courier"/>
              </a:rPr>
              <a:t>	   *</a:t>
            </a:r>
            <a:r>
              <a:rPr lang="en-US" sz="2400" dirty="0" err="1" smtClean="0">
                <a:latin typeface="Courier"/>
                <a:cs typeface="Courier"/>
              </a:rPr>
              <a:t>ipw</a:t>
            </a:r>
            <a:r>
              <a:rPr lang="en-US" sz="2400" dirty="0" smtClean="0">
                <a:latin typeface="Courier"/>
                <a:cs typeface="Courier"/>
              </a:rPr>
              <a:t> = malloc(5 * </a:t>
            </a:r>
            <a:r>
              <a:rPr lang="en-US" sz="2400" dirty="0" err="1" smtClean="0">
                <a:latin typeface="Courier"/>
                <a:cs typeface="Courier"/>
              </a:rPr>
              <a:t>sizeof(int</a:t>
            </a:r>
            <a:r>
              <a:rPr lang="en-US" sz="2400" dirty="0" smtClean="0">
                <a:latin typeface="Courier"/>
                <a:cs typeface="Courier"/>
              </a:rPr>
              <a:t>));</a:t>
            </a:r>
          </a:p>
          <a:p>
            <a:pPr>
              <a:buFont typeface="Arial" charset="0"/>
              <a:buNone/>
              <a:defRPr/>
            </a:pPr>
            <a:r>
              <a:rPr lang="en-US" sz="2400" dirty="0" smtClean="0">
                <a:latin typeface="Courier"/>
                <a:cs typeface="Courier"/>
              </a:rPr>
              <a:t>	   *(</a:t>
            </a:r>
            <a:r>
              <a:rPr lang="en-US" sz="2400" dirty="0" err="1" smtClean="0">
                <a:latin typeface="Courier"/>
                <a:cs typeface="Courier"/>
              </a:rPr>
              <a:t>ipw</a:t>
            </a:r>
            <a:r>
              <a:rPr lang="en-US" sz="2400" dirty="0" smtClean="0">
                <a:latin typeface="Courier"/>
                <a:cs typeface="Courier"/>
              </a:rPr>
              <a:t> - 1000) = 0; *(</a:t>
            </a:r>
            <a:r>
              <a:rPr lang="en-US" sz="2400" dirty="0" err="1" smtClean="0">
                <a:latin typeface="Courier"/>
                <a:cs typeface="Courier"/>
              </a:rPr>
              <a:t>ipw</a:t>
            </a:r>
            <a:r>
              <a:rPr lang="en-US" sz="2400" dirty="0" smtClean="0">
                <a:latin typeface="Courier"/>
                <a:cs typeface="Courier"/>
              </a:rPr>
              <a:t> + 1000) = 0; </a:t>
            </a:r>
          </a:p>
          <a:p>
            <a:pPr>
              <a:buFont typeface="Arial" charset="0"/>
              <a:buNone/>
              <a:defRPr/>
            </a:pPr>
            <a:r>
              <a:rPr lang="en-US" sz="2400" dirty="0" smtClean="0">
                <a:latin typeface="Courier"/>
                <a:cs typeface="Courier"/>
              </a:rPr>
              <a:t>	   </a:t>
            </a:r>
            <a:r>
              <a:rPr lang="en-US" sz="2400" dirty="0" err="1" smtClean="0">
                <a:latin typeface="Courier"/>
                <a:cs typeface="Courier"/>
              </a:rPr>
              <a:t>free(ipw</a:t>
            </a:r>
            <a:r>
              <a:rPr lang="en-US" sz="2400" dirty="0" smtClean="0">
                <a:latin typeface="Courier"/>
                <a:cs typeface="Courier"/>
              </a:rPr>
              <a:t>);</a:t>
            </a:r>
          </a:p>
          <a:p>
            <a:pPr>
              <a:buFont typeface="Arial" charset="0"/>
              <a:buNone/>
              <a:defRPr/>
            </a:pPr>
            <a:r>
              <a:rPr lang="en-US" sz="2400" dirty="0" smtClean="0">
                <a:latin typeface="Courier"/>
                <a:cs typeface="Courier"/>
              </a:rPr>
              <a:t>   }</a:t>
            </a:r>
            <a:endParaRPr lang="en-US" sz="2400" dirty="0">
              <a:latin typeface="Courier"/>
              <a:cs typeface="Courier"/>
            </a:endParaRPr>
          </a:p>
        </p:txBody>
      </p:sp>
      <p:sp>
        <p:nvSpPr>
          <p:cNvPr id="6" name="Date Placeholder 5"/>
          <p:cNvSpPr>
            <a:spLocks noGrp="1"/>
          </p:cNvSpPr>
          <p:nvPr>
            <p:ph type="dt" sz="quarter" idx="10"/>
          </p:nvPr>
        </p:nvSpPr>
        <p:spPr/>
        <p:txBody>
          <a:bodyPr/>
          <a:lstStyle/>
          <a:p>
            <a:pPr>
              <a:defRPr/>
            </a:pPr>
            <a:fld id="{BC6FB6F4-111F-FF44-A456-D0D762096F55}" type="datetime1">
              <a:rPr lang="en-US" smtClean="0"/>
              <a:t>11/18/13</a:t>
            </a:fld>
            <a:endParaRPr lang="en-US"/>
          </a:p>
        </p:txBody>
      </p:sp>
      <p:sp>
        <p:nvSpPr>
          <p:cNvPr id="20483" name="Footer Placeholder 2"/>
          <p:cNvSpPr>
            <a:spLocks noGrp="1"/>
          </p:cNvSpPr>
          <p:nvPr>
            <p:ph type="ftr" sz="quarter" idx="11"/>
          </p:nvPr>
        </p:nvSpPr>
        <p:spPr/>
        <p:txBody>
          <a:bodyPr/>
          <a:lstStyle/>
          <a:p>
            <a:pPr>
              <a:defRPr/>
            </a:pPr>
            <a:r>
              <a:rPr lang="en-US" dirty="0" smtClean="0"/>
              <a:t>Fall 2013 -- Lecture #22</a:t>
            </a:r>
            <a:endParaRPr lang="en-US" dirty="0"/>
          </a:p>
        </p:txBody>
      </p:sp>
      <p:sp>
        <p:nvSpPr>
          <p:cNvPr id="26628" name="Slide Number Placeholder 3"/>
          <p:cNvSpPr>
            <a:spLocks noGrp="1"/>
          </p:cNvSpPr>
          <p:nvPr>
            <p:ph type="sldNum" sz="quarter" idx="12"/>
          </p:nvPr>
        </p:nvSpPr>
        <p:spPr/>
        <p:txBody>
          <a:bodyPr/>
          <a:lstStyle/>
          <a:p>
            <a:pPr>
              <a:defRPr/>
            </a:pPr>
            <a:fld id="{1BB3DFF0-9FB5-7C42-A7D2-64D39FD8DBEE}" type="slidenum">
              <a:rPr lang="en-US" smtClean="0"/>
              <a:pPr>
                <a:defRPr/>
              </a:pPr>
              <a:t>42</a:t>
            </a:fld>
            <a:endParaRPr lang="en-US"/>
          </a:p>
        </p:txBody>
      </p:sp>
    </p:spTree>
    <p:extLst>
      <p:ext uri="{BB962C8B-B14F-4D97-AF65-F5344CB8AC3E}">
        <p14:creationId xmlns:p14="http://schemas.microsoft.com/office/powerpoint/2010/main" val="14391888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a:t>
            </a:r>
            <a:r>
              <a:rPr lang="en-US" dirty="0" err="1" smtClean="0"/>
              <a:t>Malloc</a:t>
            </a:r>
            <a:r>
              <a:rPr lang="en-US" dirty="0" smtClean="0"/>
              <a:t>/Free implemented?</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t>Underlying operating system allows </a:t>
            </a:r>
            <a:r>
              <a:rPr lang="en-US" dirty="0" err="1" smtClean="0"/>
              <a:t>malloc</a:t>
            </a:r>
            <a:r>
              <a:rPr lang="en-US" dirty="0" smtClean="0"/>
              <a:t> library to ask for large blocks of memory to use in heap (e.g., using Unix </a:t>
            </a:r>
            <a:r>
              <a:rPr lang="en-US" dirty="0" err="1" smtClean="0"/>
              <a:t>sbrk</a:t>
            </a:r>
            <a:r>
              <a:rPr lang="en-US" dirty="0" smtClean="0"/>
              <a:t>() call)</a:t>
            </a:r>
          </a:p>
          <a:p>
            <a:r>
              <a:rPr lang="en-US" dirty="0" smtClean="0"/>
              <a:t>C </a:t>
            </a:r>
            <a:r>
              <a:rPr lang="en-US" dirty="0" err="1" smtClean="0"/>
              <a:t>Malloc</a:t>
            </a:r>
            <a:r>
              <a:rPr lang="en-US" dirty="0" smtClean="0"/>
              <a:t> library creates data structure inside unused portions to track free space</a:t>
            </a:r>
            <a:endParaRPr lang="en-US" dirty="0"/>
          </a:p>
        </p:txBody>
      </p:sp>
      <p:sp>
        <p:nvSpPr>
          <p:cNvPr id="4" name="Date Placeholder 3"/>
          <p:cNvSpPr>
            <a:spLocks noGrp="1"/>
          </p:cNvSpPr>
          <p:nvPr>
            <p:ph type="dt" sz="half" idx="10"/>
          </p:nvPr>
        </p:nvSpPr>
        <p:spPr/>
        <p:txBody>
          <a:bodyPr/>
          <a:lstStyle/>
          <a:p>
            <a:fld id="{2FF527E4-B775-4246-A9F7-D77C24401FEF}" type="datetime1">
              <a:rPr lang="en-US" smtClean="0"/>
              <a:t>11/18/13</a:t>
            </a:fld>
            <a:endParaRPr lang="en-US"/>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a:p>
        </p:txBody>
      </p:sp>
    </p:spTree>
    <p:extLst>
      <p:ext uri="{BB962C8B-B14F-4D97-AF65-F5344CB8AC3E}">
        <p14:creationId xmlns:p14="http://schemas.microsoft.com/office/powerpoint/2010/main" val="1082855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Simple </a:t>
            </a:r>
            <a:r>
              <a:rPr lang="en-US" dirty="0"/>
              <a:t>Slow </a:t>
            </a:r>
            <a:r>
              <a:rPr lang="en-US" dirty="0" err="1" smtClean="0"/>
              <a:t>Malloc</a:t>
            </a:r>
            <a:r>
              <a:rPr lang="en-US" dirty="0" smtClean="0"/>
              <a:t> Implementation</a:t>
            </a:r>
            <a:endParaRPr lang="en-US" dirty="0"/>
          </a:p>
        </p:txBody>
      </p:sp>
      <p:sp>
        <p:nvSpPr>
          <p:cNvPr id="4" name="Date Placeholder 3"/>
          <p:cNvSpPr>
            <a:spLocks noGrp="1"/>
          </p:cNvSpPr>
          <p:nvPr>
            <p:ph type="dt" sz="half" idx="10"/>
          </p:nvPr>
        </p:nvSpPr>
        <p:spPr/>
        <p:txBody>
          <a:bodyPr/>
          <a:lstStyle/>
          <a:p>
            <a:fld id="{2FF527E4-B775-4246-A9F7-D77C24401FEF}" type="datetime1">
              <a:rPr lang="en-US" smtClean="0"/>
              <a:t>11/18/13</a:t>
            </a:fld>
            <a:endParaRPr lang="en-US"/>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44</a:t>
            </a:fld>
            <a:endParaRPr lang="en-US"/>
          </a:p>
        </p:txBody>
      </p:sp>
      <p:sp>
        <p:nvSpPr>
          <p:cNvPr id="7" name="Rectangle 6"/>
          <p:cNvSpPr/>
          <p:nvPr/>
        </p:nvSpPr>
        <p:spPr>
          <a:xfrm>
            <a:off x="990600" y="1676400"/>
            <a:ext cx="7086600" cy="530476"/>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Initial Empty Heap space from Operating System</a:t>
            </a:r>
            <a:endParaRPr lang="en-US" dirty="0">
              <a:solidFill>
                <a:srgbClr val="000000"/>
              </a:solidFill>
            </a:endParaRPr>
          </a:p>
        </p:txBody>
      </p:sp>
      <p:grpSp>
        <p:nvGrpSpPr>
          <p:cNvPr id="56" name="Group 55"/>
          <p:cNvGrpSpPr/>
          <p:nvPr/>
        </p:nvGrpSpPr>
        <p:grpSpPr>
          <a:xfrm>
            <a:off x="609600" y="2364569"/>
            <a:ext cx="7467600" cy="1128963"/>
            <a:chOff x="609600" y="2364569"/>
            <a:chExt cx="7467600" cy="1128963"/>
          </a:xfrm>
        </p:grpSpPr>
        <p:sp>
          <p:nvSpPr>
            <p:cNvPr id="10" name="Rectangle 9"/>
            <p:cNvSpPr/>
            <p:nvPr/>
          </p:nvSpPr>
          <p:spPr>
            <a:xfrm>
              <a:off x="990600" y="2590800"/>
              <a:ext cx="7086600" cy="530476"/>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Free Space</a:t>
              </a:r>
              <a:endParaRPr lang="en-US" dirty="0">
                <a:solidFill>
                  <a:srgbClr val="000000"/>
                </a:solidFill>
              </a:endParaRPr>
            </a:p>
          </p:txBody>
        </p:sp>
        <p:sp>
          <p:nvSpPr>
            <p:cNvPr id="8" name="Rectangle 7"/>
            <p:cNvSpPr/>
            <p:nvPr/>
          </p:nvSpPr>
          <p:spPr>
            <a:xfrm>
              <a:off x="990601" y="2590800"/>
              <a:ext cx="152400" cy="53047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924800" y="2590800"/>
              <a:ext cx="152400" cy="53047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21"/>
            <p:cNvSpPr/>
            <p:nvPr/>
          </p:nvSpPr>
          <p:spPr>
            <a:xfrm>
              <a:off x="1066799" y="2364569"/>
              <a:ext cx="6936619" cy="270339"/>
            </a:xfrm>
            <a:custGeom>
              <a:avLst/>
              <a:gdLst>
                <a:gd name="connsiteX0" fmla="*/ 0 w 6978645"/>
                <a:gd name="connsiteY0" fmla="*/ 273275 h 273275"/>
                <a:gd name="connsiteX1" fmla="*/ 48226 w 6978645"/>
                <a:gd name="connsiteY1" fmla="*/ 249162 h 273275"/>
                <a:gd name="connsiteX2" fmla="*/ 72340 w 6978645"/>
                <a:gd name="connsiteY2" fmla="*/ 225050 h 273275"/>
                <a:gd name="connsiteX3" fmla="*/ 96453 w 6978645"/>
                <a:gd name="connsiteY3" fmla="*/ 208975 h 273275"/>
                <a:gd name="connsiteX4" fmla="*/ 168793 w 6978645"/>
                <a:gd name="connsiteY4" fmla="*/ 152712 h 273275"/>
                <a:gd name="connsiteX5" fmla="*/ 297398 w 6978645"/>
                <a:gd name="connsiteY5" fmla="*/ 104487 h 273275"/>
                <a:gd name="connsiteX6" fmla="*/ 321511 w 6978645"/>
                <a:gd name="connsiteY6" fmla="*/ 96450 h 273275"/>
                <a:gd name="connsiteX7" fmla="*/ 345625 w 6978645"/>
                <a:gd name="connsiteY7" fmla="*/ 88412 h 273275"/>
                <a:gd name="connsiteX8" fmla="*/ 490305 w 6978645"/>
                <a:gd name="connsiteY8" fmla="*/ 72337 h 273275"/>
                <a:gd name="connsiteX9" fmla="*/ 570683 w 6978645"/>
                <a:gd name="connsiteY9" fmla="*/ 56262 h 273275"/>
                <a:gd name="connsiteX10" fmla="*/ 795742 w 6978645"/>
                <a:gd name="connsiteY10" fmla="*/ 40187 h 273275"/>
                <a:gd name="connsiteX11" fmla="*/ 980611 w 6978645"/>
                <a:gd name="connsiteY11" fmla="*/ 16075 h 273275"/>
                <a:gd name="connsiteX12" fmla="*/ 1028838 w 6978645"/>
                <a:gd name="connsiteY12" fmla="*/ 8037 h 273275"/>
                <a:gd name="connsiteX13" fmla="*/ 1133329 w 6978645"/>
                <a:gd name="connsiteY13" fmla="*/ 0 h 273275"/>
                <a:gd name="connsiteX14" fmla="*/ 3922445 w 6978645"/>
                <a:gd name="connsiteY14" fmla="*/ 8037 h 273275"/>
                <a:gd name="connsiteX15" fmla="*/ 4123390 w 6978645"/>
                <a:gd name="connsiteY15" fmla="*/ 32150 h 273275"/>
                <a:gd name="connsiteX16" fmla="*/ 4187692 w 6978645"/>
                <a:gd name="connsiteY16" fmla="*/ 40187 h 273275"/>
                <a:gd name="connsiteX17" fmla="*/ 4428826 w 6978645"/>
                <a:gd name="connsiteY17" fmla="*/ 72337 h 273275"/>
                <a:gd name="connsiteX18" fmla="*/ 4573507 w 6978645"/>
                <a:gd name="connsiteY18" fmla="*/ 80375 h 273275"/>
                <a:gd name="connsiteX19" fmla="*/ 4621733 w 6978645"/>
                <a:gd name="connsiteY19" fmla="*/ 88412 h 273275"/>
                <a:gd name="connsiteX20" fmla="*/ 4798565 w 6978645"/>
                <a:gd name="connsiteY20" fmla="*/ 112525 h 273275"/>
                <a:gd name="connsiteX21" fmla="*/ 5666647 w 6978645"/>
                <a:gd name="connsiteY21" fmla="*/ 120562 h 273275"/>
                <a:gd name="connsiteX22" fmla="*/ 5851517 w 6978645"/>
                <a:gd name="connsiteY22" fmla="*/ 136637 h 273275"/>
                <a:gd name="connsiteX23" fmla="*/ 6446314 w 6978645"/>
                <a:gd name="connsiteY23" fmla="*/ 144675 h 273275"/>
                <a:gd name="connsiteX24" fmla="*/ 6518654 w 6978645"/>
                <a:gd name="connsiteY24" fmla="*/ 152712 h 273275"/>
                <a:gd name="connsiteX25" fmla="*/ 6566881 w 6978645"/>
                <a:gd name="connsiteY25" fmla="*/ 160750 h 273275"/>
                <a:gd name="connsiteX26" fmla="*/ 6623145 w 6978645"/>
                <a:gd name="connsiteY26" fmla="*/ 168787 h 273275"/>
                <a:gd name="connsiteX27" fmla="*/ 6711561 w 6978645"/>
                <a:gd name="connsiteY27" fmla="*/ 184862 h 273275"/>
                <a:gd name="connsiteX28" fmla="*/ 6743712 w 6978645"/>
                <a:gd name="connsiteY28" fmla="*/ 192900 h 273275"/>
                <a:gd name="connsiteX29" fmla="*/ 6888392 w 6978645"/>
                <a:gd name="connsiteY29" fmla="*/ 200937 h 273275"/>
                <a:gd name="connsiteX30" fmla="*/ 6952695 w 6978645"/>
                <a:gd name="connsiteY30" fmla="*/ 233087 h 273275"/>
                <a:gd name="connsiteX31" fmla="*/ 6976808 w 6978645"/>
                <a:gd name="connsiteY31" fmla="*/ 249162 h 273275"/>
                <a:gd name="connsiteX32" fmla="*/ 6976808 w 6978645"/>
                <a:gd name="connsiteY32" fmla="*/ 273275 h 273275"/>
                <a:gd name="connsiteX0" fmla="*/ 0 w 6978645"/>
                <a:gd name="connsiteY0" fmla="*/ 273275 h 273275"/>
                <a:gd name="connsiteX1" fmla="*/ 48226 w 6978645"/>
                <a:gd name="connsiteY1" fmla="*/ 249162 h 273275"/>
                <a:gd name="connsiteX2" fmla="*/ 72340 w 6978645"/>
                <a:gd name="connsiteY2" fmla="*/ 225050 h 273275"/>
                <a:gd name="connsiteX3" fmla="*/ 96453 w 6978645"/>
                <a:gd name="connsiteY3" fmla="*/ 208975 h 273275"/>
                <a:gd name="connsiteX4" fmla="*/ 168793 w 6978645"/>
                <a:gd name="connsiteY4" fmla="*/ 152712 h 273275"/>
                <a:gd name="connsiteX5" fmla="*/ 297398 w 6978645"/>
                <a:gd name="connsiteY5" fmla="*/ 104487 h 273275"/>
                <a:gd name="connsiteX6" fmla="*/ 321511 w 6978645"/>
                <a:gd name="connsiteY6" fmla="*/ 96450 h 273275"/>
                <a:gd name="connsiteX7" fmla="*/ 345625 w 6978645"/>
                <a:gd name="connsiteY7" fmla="*/ 88412 h 273275"/>
                <a:gd name="connsiteX8" fmla="*/ 490305 w 6978645"/>
                <a:gd name="connsiteY8" fmla="*/ 72337 h 273275"/>
                <a:gd name="connsiteX9" fmla="*/ 570683 w 6978645"/>
                <a:gd name="connsiteY9" fmla="*/ 56262 h 273275"/>
                <a:gd name="connsiteX10" fmla="*/ 795742 w 6978645"/>
                <a:gd name="connsiteY10" fmla="*/ 40187 h 273275"/>
                <a:gd name="connsiteX11" fmla="*/ 980611 w 6978645"/>
                <a:gd name="connsiteY11" fmla="*/ 16075 h 273275"/>
                <a:gd name="connsiteX12" fmla="*/ 1028838 w 6978645"/>
                <a:gd name="connsiteY12" fmla="*/ 8037 h 273275"/>
                <a:gd name="connsiteX13" fmla="*/ 1133329 w 6978645"/>
                <a:gd name="connsiteY13" fmla="*/ 0 h 273275"/>
                <a:gd name="connsiteX14" fmla="*/ 3922445 w 6978645"/>
                <a:gd name="connsiteY14" fmla="*/ 8037 h 273275"/>
                <a:gd name="connsiteX15" fmla="*/ 4123390 w 6978645"/>
                <a:gd name="connsiteY15" fmla="*/ 32150 h 273275"/>
                <a:gd name="connsiteX16" fmla="*/ 4187692 w 6978645"/>
                <a:gd name="connsiteY16" fmla="*/ 40187 h 273275"/>
                <a:gd name="connsiteX17" fmla="*/ 4428826 w 6978645"/>
                <a:gd name="connsiteY17" fmla="*/ 72337 h 273275"/>
                <a:gd name="connsiteX18" fmla="*/ 4573507 w 6978645"/>
                <a:gd name="connsiteY18" fmla="*/ 80375 h 273275"/>
                <a:gd name="connsiteX19" fmla="*/ 4621733 w 6978645"/>
                <a:gd name="connsiteY19" fmla="*/ 88412 h 273275"/>
                <a:gd name="connsiteX20" fmla="*/ 5264757 w 6978645"/>
                <a:gd name="connsiteY20" fmla="*/ 64300 h 273275"/>
                <a:gd name="connsiteX21" fmla="*/ 5666647 w 6978645"/>
                <a:gd name="connsiteY21" fmla="*/ 120562 h 273275"/>
                <a:gd name="connsiteX22" fmla="*/ 5851517 w 6978645"/>
                <a:gd name="connsiteY22" fmla="*/ 136637 h 273275"/>
                <a:gd name="connsiteX23" fmla="*/ 6446314 w 6978645"/>
                <a:gd name="connsiteY23" fmla="*/ 144675 h 273275"/>
                <a:gd name="connsiteX24" fmla="*/ 6518654 w 6978645"/>
                <a:gd name="connsiteY24" fmla="*/ 152712 h 273275"/>
                <a:gd name="connsiteX25" fmla="*/ 6566881 w 6978645"/>
                <a:gd name="connsiteY25" fmla="*/ 160750 h 273275"/>
                <a:gd name="connsiteX26" fmla="*/ 6623145 w 6978645"/>
                <a:gd name="connsiteY26" fmla="*/ 168787 h 273275"/>
                <a:gd name="connsiteX27" fmla="*/ 6711561 w 6978645"/>
                <a:gd name="connsiteY27" fmla="*/ 184862 h 273275"/>
                <a:gd name="connsiteX28" fmla="*/ 6743712 w 6978645"/>
                <a:gd name="connsiteY28" fmla="*/ 192900 h 273275"/>
                <a:gd name="connsiteX29" fmla="*/ 6888392 w 6978645"/>
                <a:gd name="connsiteY29" fmla="*/ 200937 h 273275"/>
                <a:gd name="connsiteX30" fmla="*/ 6952695 w 6978645"/>
                <a:gd name="connsiteY30" fmla="*/ 233087 h 273275"/>
                <a:gd name="connsiteX31" fmla="*/ 6976808 w 6978645"/>
                <a:gd name="connsiteY31" fmla="*/ 249162 h 273275"/>
                <a:gd name="connsiteX32" fmla="*/ 6976808 w 6978645"/>
                <a:gd name="connsiteY32" fmla="*/ 273275 h 273275"/>
                <a:gd name="connsiteX0" fmla="*/ 0 w 6978645"/>
                <a:gd name="connsiteY0" fmla="*/ 273275 h 273275"/>
                <a:gd name="connsiteX1" fmla="*/ 48226 w 6978645"/>
                <a:gd name="connsiteY1" fmla="*/ 249162 h 273275"/>
                <a:gd name="connsiteX2" fmla="*/ 72340 w 6978645"/>
                <a:gd name="connsiteY2" fmla="*/ 225050 h 273275"/>
                <a:gd name="connsiteX3" fmla="*/ 96453 w 6978645"/>
                <a:gd name="connsiteY3" fmla="*/ 208975 h 273275"/>
                <a:gd name="connsiteX4" fmla="*/ 168793 w 6978645"/>
                <a:gd name="connsiteY4" fmla="*/ 152712 h 273275"/>
                <a:gd name="connsiteX5" fmla="*/ 297398 w 6978645"/>
                <a:gd name="connsiteY5" fmla="*/ 104487 h 273275"/>
                <a:gd name="connsiteX6" fmla="*/ 321511 w 6978645"/>
                <a:gd name="connsiteY6" fmla="*/ 96450 h 273275"/>
                <a:gd name="connsiteX7" fmla="*/ 345625 w 6978645"/>
                <a:gd name="connsiteY7" fmla="*/ 88412 h 273275"/>
                <a:gd name="connsiteX8" fmla="*/ 490305 w 6978645"/>
                <a:gd name="connsiteY8" fmla="*/ 72337 h 273275"/>
                <a:gd name="connsiteX9" fmla="*/ 570683 w 6978645"/>
                <a:gd name="connsiteY9" fmla="*/ 56262 h 273275"/>
                <a:gd name="connsiteX10" fmla="*/ 795742 w 6978645"/>
                <a:gd name="connsiteY10" fmla="*/ 40187 h 273275"/>
                <a:gd name="connsiteX11" fmla="*/ 980611 w 6978645"/>
                <a:gd name="connsiteY11" fmla="*/ 16075 h 273275"/>
                <a:gd name="connsiteX12" fmla="*/ 1028838 w 6978645"/>
                <a:gd name="connsiteY12" fmla="*/ 8037 h 273275"/>
                <a:gd name="connsiteX13" fmla="*/ 1133329 w 6978645"/>
                <a:gd name="connsiteY13" fmla="*/ 0 h 273275"/>
                <a:gd name="connsiteX14" fmla="*/ 3922445 w 6978645"/>
                <a:gd name="connsiteY14" fmla="*/ 8037 h 273275"/>
                <a:gd name="connsiteX15" fmla="*/ 4123390 w 6978645"/>
                <a:gd name="connsiteY15" fmla="*/ 32150 h 273275"/>
                <a:gd name="connsiteX16" fmla="*/ 4187692 w 6978645"/>
                <a:gd name="connsiteY16" fmla="*/ 40187 h 273275"/>
                <a:gd name="connsiteX17" fmla="*/ 4428826 w 6978645"/>
                <a:gd name="connsiteY17" fmla="*/ 72337 h 273275"/>
                <a:gd name="connsiteX18" fmla="*/ 4573507 w 6978645"/>
                <a:gd name="connsiteY18" fmla="*/ 80375 h 273275"/>
                <a:gd name="connsiteX19" fmla="*/ 4621733 w 6978645"/>
                <a:gd name="connsiteY19" fmla="*/ 88412 h 273275"/>
                <a:gd name="connsiteX20" fmla="*/ 5666647 w 6978645"/>
                <a:gd name="connsiteY20" fmla="*/ 120562 h 273275"/>
                <a:gd name="connsiteX21" fmla="*/ 5851517 w 6978645"/>
                <a:gd name="connsiteY21" fmla="*/ 136637 h 273275"/>
                <a:gd name="connsiteX22" fmla="*/ 6446314 w 6978645"/>
                <a:gd name="connsiteY22" fmla="*/ 144675 h 273275"/>
                <a:gd name="connsiteX23" fmla="*/ 6518654 w 6978645"/>
                <a:gd name="connsiteY23" fmla="*/ 152712 h 273275"/>
                <a:gd name="connsiteX24" fmla="*/ 6566881 w 6978645"/>
                <a:gd name="connsiteY24" fmla="*/ 160750 h 273275"/>
                <a:gd name="connsiteX25" fmla="*/ 6623145 w 6978645"/>
                <a:gd name="connsiteY25" fmla="*/ 168787 h 273275"/>
                <a:gd name="connsiteX26" fmla="*/ 6711561 w 6978645"/>
                <a:gd name="connsiteY26" fmla="*/ 184862 h 273275"/>
                <a:gd name="connsiteX27" fmla="*/ 6743712 w 6978645"/>
                <a:gd name="connsiteY27" fmla="*/ 192900 h 273275"/>
                <a:gd name="connsiteX28" fmla="*/ 6888392 w 6978645"/>
                <a:gd name="connsiteY28" fmla="*/ 200937 h 273275"/>
                <a:gd name="connsiteX29" fmla="*/ 6952695 w 6978645"/>
                <a:gd name="connsiteY29" fmla="*/ 233087 h 273275"/>
                <a:gd name="connsiteX30" fmla="*/ 6976808 w 6978645"/>
                <a:gd name="connsiteY30" fmla="*/ 249162 h 273275"/>
                <a:gd name="connsiteX31" fmla="*/ 6976808 w 6978645"/>
                <a:gd name="connsiteY31" fmla="*/ 273275 h 273275"/>
                <a:gd name="connsiteX0" fmla="*/ 0 w 6978645"/>
                <a:gd name="connsiteY0" fmla="*/ 265238 h 265238"/>
                <a:gd name="connsiteX1" fmla="*/ 48226 w 6978645"/>
                <a:gd name="connsiteY1" fmla="*/ 241125 h 265238"/>
                <a:gd name="connsiteX2" fmla="*/ 72340 w 6978645"/>
                <a:gd name="connsiteY2" fmla="*/ 217013 h 265238"/>
                <a:gd name="connsiteX3" fmla="*/ 96453 w 6978645"/>
                <a:gd name="connsiteY3" fmla="*/ 200938 h 265238"/>
                <a:gd name="connsiteX4" fmla="*/ 168793 w 6978645"/>
                <a:gd name="connsiteY4" fmla="*/ 144675 h 265238"/>
                <a:gd name="connsiteX5" fmla="*/ 297398 w 6978645"/>
                <a:gd name="connsiteY5" fmla="*/ 96450 h 265238"/>
                <a:gd name="connsiteX6" fmla="*/ 321511 w 6978645"/>
                <a:gd name="connsiteY6" fmla="*/ 88413 h 265238"/>
                <a:gd name="connsiteX7" fmla="*/ 345625 w 6978645"/>
                <a:gd name="connsiteY7" fmla="*/ 80375 h 265238"/>
                <a:gd name="connsiteX8" fmla="*/ 490305 w 6978645"/>
                <a:gd name="connsiteY8" fmla="*/ 64300 h 265238"/>
                <a:gd name="connsiteX9" fmla="*/ 570683 w 6978645"/>
                <a:gd name="connsiteY9" fmla="*/ 48225 h 265238"/>
                <a:gd name="connsiteX10" fmla="*/ 795742 w 6978645"/>
                <a:gd name="connsiteY10" fmla="*/ 32150 h 265238"/>
                <a:gd name="connsiteX11" fmla="*/ 980611 w 6978645"/>
                <a:gd name="connsiteY11" fmla="*/ 8038 h 265238"/>
                <a:gd name="connsiteX12" fmla="*/ 1028838 w 6978645"/>
                <a:gd name="connsiteY12" fmla="*/ 0 h 265238"/>
                <a:gd name="connsiteX13" fmla="*/ 3922445 w 6978645"/>
                <a:gd name="connsiteY13" fmla="*/ 0 h 265238"/>
                <a:gd name="connsiteX14" fmla="*/ 4123390 w 6978645"/>
                <a:gd name="connsiteY14" fmla="*/ 24113 h 265238"/>
                <a:gd name="connsiteX15" fmla="*/ 4187692 w 6978645"/>
                <a:gd name="connsiteY15" fmla="*/ 32150 h 265238"/>
                <a:gd name="connsiteX16" fmla="*/ 4428826 w 6978645"/>
                <a:gd name="connsiteY16" fmla="*/ 64300 h 265238"/>
                <a:gd name="connsiteX17" fmla="*/ 4573507 w 6978645"/>
                <a:gd name="connsiteY17" fmla="*/ 72338 h 265238"/>
                <a:gd name="connsiteX18" fmla="*/ 4621733 w 6978645"/>
                <a:gd name="connsiteY18" fmla="*/ 80375 h 265238"/>
                <a:gd name="connsiteX19" fmla="*/ 5666647 w 6978645"/>
                <a:gd name="connsiteY19" fmla="*/ 112525 h 265238"/>
                <a:gd name="connsiteX20" fmla="*/ 5851517 w 6978645"/>
                <a:gd name="connsiteY20" fmla="*/ 128600 h 265238"/>
                <a:gd name="connsiteX21" fmla="*/ 6446314 w 6978645"/>
                <a:gd name="connsiteY21" fmla="*/ 136638 h 265238"/>
                <a:gd name="connsiteX22" fmla="*/ 6518654 w 6978645"/>
                <a:gd name="connsiteY22" fmla="*/ 144675 h 265238"/>
                <a:gd name="connsiteX23" fmla="*/ 6566881 w 6978645"/>
                <a:gd name="connsiteY23" fmla="*/ 152713 h 265238"/>
                <a:gd name="connsiteX24" fmla="*/ 6623145 w 6978645"/>
                <a:gd name="connsiteY24" fmla="*/ 160750 h 265238"/>
                <a:gd name="connsiteX25" fmla="*/ 6711561 w 6978645"/>
                <a:gd name="connsiteY25" fmla="*/ 176825 h 265238"/>
                <a:gd name="connsiteX26" fmla="*/ 6743712 w 6978645"/>
                <a:gd name="connsiteY26" fmla="*/ 184863 h 265238"/>
                <a:gd name="connsiteX27" fmla="*/ 6888392 w 6978645"/>
                <a:gd name="connsiteY27" fmla="*/ 192900 h 265238"/>
                <a:gd name="connsiteX28" fmla="*/ 6952695 w 6978645"/>
                <a:gd name="connsiteY28" fmla="*/ 225050 h 265238"/>
                <a:gd name="connsiteX29" fmla="*/ 6976808 w 6978645"/>
                <a:gd name="connsiteY29" fmla="*/ 241125 h 265238"/>
                <a:gd name="connsiteX30" fmla="*/ 6976808 w 6978645"/>
                <a:gd name="connsiteY30"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96453 w 6978645"/>
                <a:gd name="connsiteY3" fmla="*/ 200938 h 265238"/>
                <a:gd name="connsiteX4" fmla="*/ 297398 w 6978645"/>
                <a:gd name="connsiteY4" fmla="*/ 96450 h 265238"/>
                <a:gd name="connsiteX5" fmla="*/ 321511 w 6978645"/>
                <a:gd name="connsiteY5" fmla="*/ 88413 h 265238"/>
                <a:gd name="connsiteX6" fmla="*/ 345625 w 6978645"/>
                <a:gd name="connsiteY6" fmla="*/ 80375 h 265238"/>
                <a:gd name="connsiteX7" fmla="*/ 490305 w 6978645"/>
                <a:gd name="connsiteY7" fmla="*/ 64300 h 265238"/>
                <a:gd name="connsiteX8" fmla="*/ 570683 w 6978645"/>
                <a:gd name="connsiteY8" fmla="*/ 48225 h 265238"/>
                <a:gd name="connsiteX9" fmla="*/ 795742 w 6978645"/>
                <a:gd name="connsiteY9" fmla="*/ 32150 h 265238"/>
                <a:gd name="connsiteX10" fmla="*/ 980611 w 6978645"/>
                <a:gd name="connsiteY10" fmla="*/ 8038 h 265238"/>
                <a:gd name="connsiteX11" fmla="*/ 1028838 w 6978645"/>
                <a:gd name="connsiteY11" fmla="*/ 0 h 265238"/>
                <a:gd name="connsiteX12" fmla="*/ 3922445 w 6978645"/>
                <a:gd name="connsiteY12" fmla="*/ 0 h 265238"/>
                <a:gd name="connsiteX13" fmla="*/ 4123390 w 6978645"/>
                <a:gd name="connsiteY13" fmla="*/ 24113 h 265238"/>
                <a:gd name="connsiteX14" fmla="*/ 4187692 w 6978645"/>
                <a:gd name="connsiteY14" fmla="*/ 32150 h 265238"/>
                <a:gd name="connsiteX15" fmla="*/ 4428826 w 6978645"/>
                <a:gd name="connsiteY15" fmla="*/ 64300 h 265238"/>
                <a:gd name="connsiteX16" fmla="*/ 4573507 w 6978645"/>
                <a:gd name="connsiteY16" fmla="*/ 72338 h 265238"/>
                <a:gd name="connsiteX17" fmla="*/ 4621733 w 6978645"/>
                <a:gd name="connsiteY17" fmla="*/ 80375 h 265238"/>
                <a:gd name="connsiteX18" fmla="*/ 5666647 w 6978645"/>
                <a:gd name="connsiteY18" fmla="*/ 112525 h 265238"/>
                <a:gd name="connsiteX19" fmla="*/ 5851517 w 6978645"/>
                <a:gd name="connsiteY19" fmla="*/ 128600 h 265238"/>
                <a:gd name="connsiteX20" fmla="*/ 6446314 w 6978645"/>
                <a:gd name="connsiteY20" fmla="*/ 136638 h 265238"/>
                <a:gd name="connsiteX21" fmla="*/ 6518654 w 6978645"/>
                <a:gd name="connsiteY21" fmla="*/ 144675 h 265238"/>
                <a:gd name="connsiteX22" fmla="*/ 6566881 w 6978645"/>
                <a:gd name="connsiteY22" fmla="*/ 152713 h 265238"/>
                <a:gd name="connsiteX23" fmla="*/ 6623145 w 6978645"/>
                <a:gd name="connsiteY23" fmla="*/ 160750 h 265238"/>
                <a:gd name="connsiteX24" fmla="*/ 6711561 w 6978645"/>
                <a:gd name="connsiteY24" fmla="*/ 176825 h 265238"/>
                <a:gd name="connsiteX25" fmla="*/ 6743712 w 6978645"/>
                <a:gd name="connsiteY25" fmla="*/ 184863 h 265238"/>
                <a:gd name="connsiteX26" fmla="*/ 6888392 w 6978645"/>
                <a:gd name="connsiteY26" fmla="*/ 192900 h 265238"/>
                <a:gd name="connsiteX27" fmla="*/ 6952695 w 6978645"/>
                <a:gd name="connsiteY27" fmla="*/ 225050 h 265238"/>
                <a:gd name="connsiteX28" fmla="*/ 6976808 w 6978645"/>
                <a:gd name="connsiteY28" fmla="*/ 241125 h 265238"/>
                <a:gd name="connsiteX29" fmla="*/ 6976808 w 6978645"/>
                <a:gd name="connsiteY29"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345625 w 6978645"/>
                <a:gd name="connsiteY5" fmla="*/ 80375 h 265238"/>
                <a:gd name="connsiteX6" fmla="*/ 490305 w 6978645"/>
                <a:gd name="connsiteY6" fmla="*/ 64300 h 265238"/>
                <a:gd name="connsiteX7" fmla="*/ 570683 w 6978645"/>
                <a:gd name="connsiteY7" fmla="*/ 48225 h 265238"/>
                <a:gd name="connsiteX8" fmla="*/ 795742 w 6978645"/>
                <a:gd name="connsiteY8" fmla="*/ 32150 h 265238"/>
                <a:gd name="connsiteX9" fmla="*/ 980611 w 6978645"/>
                <a:gd name="connsiteY9" fmla="*/ 8038 h 265238"/>
                <a:gd name="connsiteX10" fmla="*/ 1028838 w 6978645"/>
                <a:gd name="connsiteY10" fmla="*/ 0 h 265238"/>
                <a:gd name="connsiteX11" fmla="*/ 3922445 w 6978645"/>
                <a:gd name="connsiteY11" fmla="*/ 0 h 265238"/>
                <a:gd name="connsiteX12" fmla="*/ 4123390 w 6978645"/>
                <a:gd name="connsiteY12" fmla="*/ 24113 h 265238"/>
                <a:gd name="connsiteX13" fmla="*/ 4187692 w 6978645"/>
                <a:gd name="connsiteY13" fmla="*/ 32150 h 265238"/>
                <a:gd name="connsiteX14" fmla="*/ 4428826 w 6978645"/>
                <a:gd name="connsiteY14" fmla="*/ 64300 h 265238"/>
                <a:gd name="connsiteX15" fmla="*/ 4573507 w 6978645"/>
                <a:gd name="connsiteY15" fmla="*/ 72338 h 265238"/>
                <a:gd name="connsiteX16" fmla="*/ 4621733 w 6978645"/>
                <a:gd name="connsiteY16" fmla="*/ 80375 h 265238"/>
                <a:gd name="connsiteX17" fmla="*/ 5666647 w 6978645"/>
                <a:gd name="connsiteY17" fmla="*/ 112525 h 265238"/>
                <a:gd name="connsiteX18" fmla="*/ 5851517 w 6978645"/>
                <a:gd name="connsiteY18" fmla="*/ 128600 h 265238"/>
                <a:gd name="connsiteX19" fmla="*/ 6446314 w 6978645"/>
                <a:gd name="connsiteY19" fmla="*/ 136638 h 265238"/>
                <a:gd name="connsiteX20" fmla="*/ 6518654 w 6978645"/>
                <a:gd name="connsiteY20" fmla="*/ 144675 h 265238"/>
                <a:gd name="connsiteX21" fmla="*/ 6566881 w 6978645"/>
                <a:gd name="connsiteY21" fmla="*/ 152713 h 265238"/>
                <a:gd name="connsiteX22" fmla="*/ 6623145 w 6978645"/>
                <a:gd name="connsiteY22" fmla="*/ 160750 h 265238"/>
                <a:gd name="connsiteX23" fmla="*/ 6711561 w 6978645"/>
                <a:gd name="connsiteY23" fmla="*/ 176825 h 265238"/>
                <a:gd name="connsiteX24" fmla="*/ 6743712 w 6978645"/>
                <a:gd name="connsiteY24" fmla="*/ 184863 h 265238"/>
                <a:gd name="connsiteX25" fmla="*/ 6888392 w 6978645"/>
                <a:gd name="connsiteY25" fmla="*/ 192900 h 265238"/>
                <a:gd name="connsiteX26" fmla="*/ 6952695 w 6978645"/>
                <a:gd name="connsiteY26" fmla="*/ 225050 h 265238"/>
                <a:gd name="connsiteX27" fmla="*/ 6976808 w 6978645"/>
                <a:gd name="connsiteY27" fmla="*/ 241125 h 265238"/>
                <a:gd name="connsiteX28" fmla="*/ 6976808 w 6978645"/>
                <a:gd name="connsiteY28"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490305 w 6978645"/>
                <a:gd name="connsiteY5" fmla="*/ 64300 h 265238"/>
                <a:gd name="connsiteX6" fmla="*/ 570683 w 6978645"/>
                <a:gd name="connsiteY6" fmla="*/ 48225 h 265238"/>
                <a:gd name="connsiteX7" fmla="*/ 795742 w 6978645"/>
                <a:gd name="connsiteY7" fmla="*/ 32150 h 265238"/>
                <a:gd name="connsiteX8" fmla="*/ 980611 w 6978645"/>
                <a:gd name="connsiteY8" fmla="*/ 8038 h 265238"/>
                <a:gd name="connsiteX9" fmla="*/ 1028838 w 6978645"/>
                <a:gd name="connsiteY9" fmla="*/ 0 h 265238"/>
                <a:gd name="connsiteX10" fmla="*/ 3922445 w 6978645"/>
                <a:gd name="connsiteY10" fmla="*/ 0 h 265238"/>
                <a:gd name="connsiteX11" fmla="*/ 4123390 w 6978645"/>
                <a:gd name="connsiteY11" fmla="*/ 24113 h 265238"/>
                <a:gd name="connsiteX12" fmla="*/ 4187692 w 6978645"/>
                <a:gd name="connsiteY12" fmla="*/ 32150 h 265238"/>
                <a:gd name="connsiteX13" fmla="*/ 4428826 w 6978645"/>
                <a:gd name="connsiteY13" fmla="*/ 64300 h 265238"/>
                <a:gd name="connsiteX14" fmla="*/ 4573507 w 6978645"/>
                <a:gd name="connsiteY14" fmla="*/ 72338 h 265238"/>
                <a:gd name="connsiteX15" fmla="*/ 4621733 w 6978645"/>
                <a:gd name="connsiteY15" fmla="*/ 80375 h 265238"/>
                <a:gd name="connsiteX16" fmla="*/ 5666647 w 6978645"/>
                <a:gd name="connsiteY16" fmla="*/ 112525 h 265238"/>
                <a:gd name="connsiteX17" fmla="*/ 5851517 w 6978645"/>
                <a:gd name="connsiteY17" fmla="*/ 128600 h 265238"/>
                <a:gd name="connsiteX18" fmla="*/ 6446314 w 6978645"/>
                <a:gd name="connsiteY18" fmla="*/ 136638 h 265238"/>
                <a:gd name="connsiteX19" fmla="*/ 6518654 w 6978645"/>
                <a:gd name="connsiteY19" fmla="*/ 144675 h 265238"/>
                <a:gd name="connsiteX20" fmla="*/ 6566881 w 6978645"/>
                <a:gd name="connsiteY20" fmla="*/ 152713 h 265238"/>
                <a:gd name="connsiteX21" fmla="*/ 6623145 w 6978645"/>
                <a:gd name="connsiteY21" fmla="*/ 160750 h 265238"/>
                <a:gd name="connsiteX22" fmla="*/ 6711561 w 6978645"/>
                <a:gd name="connsiteY22" fmla="*/ 176825 h 265238"/>
                <a:gd name="connsiteX23" fmla="*/ 6743712 w 6978645"/>
                <a:gd name="connsiteY23" fmla="*/ 184863 h 265238"/>
                <a:gd name="connsiteX24" fmla="*/ 6888392 w 6978645"/>
                <a:gd name="connsiteY24" fmla="*/ 192900 h 265238"/>
                <a:gd name="connsiteX25" fmla="*/ 6952695 w 6978645"/>
                <a:gd name="connsiteY25" fmla="*/ 225050 h 265238"/>
                <a:gd name="connsiteX26" fmla="*/ 6976808 w 6978645"/>
                <a:gd name="connsiteY26" fmla="*/ 241125 h 265238"/>
                <a:gd name="connsiteX27" fmla="*/ 6976808 w 6978645"/>
                <a:gd name="connsiteY27"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1028838 w 6978645"/>
                <a:gd name="connsiteY8" fmla="*/ 0 h 265238"/>
                <a:gd name="connsiteX9" fmla="*/ 3922445 w 6978645"/>
                <a:gd name="connsiteY9" fmla="*/ 0 h 265238"/>
                <a:gd name="connsiteX10" fmla="*/ 4123390 w 6978645"/>
                <a:gd name="connsiteY10" fmla="*/ 24113 h 265238"/>
                <a:gd name="connsiteX11" fmla="*/ 4187692 w 6978645"/>
                <a:gd name="connsiteY11" fmla="*/ 32150 h 265238"/>
                <a:gd name="connsiteX12" fmla="*/ 4428826 w 6978645"/>
                <a:gd name="connsiteY12" fmla="*/ 64300 h 265238"/>
                <a:gd name="connsiteX13" fmla="*/ 4573507 w 6978645"/>
                <a:gd name="connsiteY13" fmla="*/ 72338 h 265238"/>
                <a:gd name="connsiteX14" fmla="*/ 4621733 w 6978645"/>
                <a:gd name="connsiteY14" fmla="*/ 80375 h 265238"/>
                <a:gd name="connsiteX15" fmla="*/ 5666647 w 6978645"/>
                <a:gd name="connsiteY15" fmla="*/ 112525 h 265238"/>
                <a:gd name="connsiteX16" fmla="*/ 5851517 w 6978645"/>
                <a:gd name="connsiteY16" fmla="*/ 128600 h 265238"/>
                <a:gd name="connsiteX17" fmla="*/ 6446314 w 6978645"/>
                <a:gd name="connsiteY17" fmla="*/ 136638 h 265238"/>
                <a:gd name="connsiteX18" fmla="*/ 6518654 w 6978645"/>
                <a:gd name="connsiteY18" fmla="*/ 144675 h 265238"/>
                <a:gd name="connsiteX19" fmla="*/ 6566881 w 6978645"/>
                <a:gd name="connsiteY19" fmla="*/ 152713 h 265238"/>
                <a:gd name="connsiteX20" fmla="*/ 6623145 w 6978645"/>
                <a:gd name="connsiteY20" fmla="*/ 160750 h 265238"/>
                <a:gd name="connsiteX21" fmla="*/ 6711561 w 6978645"/>
                <a:gd name="connsiteY21" fmla="*/ 176825 h 265238"/>
                <a:gd name="connsiteX22" fmla="*/ 6743712 w 6978645"/>
                <a:gd name="connsiteY22" fmla="*/ 184863 h 265238"/>
                <a:gd name="connsiteX23" fmla="*/ 6888392 w 6978645"/>
                <a:gd name="connsiteY23" fmla="*/ 192900 h 265238"/>
                <a:gd name="connsiteX24" fmla="*/ 6952695 w 6978645"/>
                <a:gd name="connsiteY24" fmla="*/ 225050 h 265238"/>
                <a:gd name="connsiteX25" fmla="*/ 6976808 w 6978645"/>
                <a:gd name="connsiteY25" fmla="*/ 241125 h 265238"/>
                <a:gd name="connsiteX26" fmla="*/ 6976808 w 6978645"/>
                <a:gd name="connsiteY26"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23390 w 6978645"/>
                <a:gd name="connsiteY9" fmla="*/ 24113 h 265238"/>
                <a:gd name="connsiteX10" fmla="*/ 4187692 w 6978645"/>
                <a:gd name="connsiteY10" fmla="*/ 32150 h 265238"/>
                <a:gd name="connsiteX11" fmla="*/ 4428826 w 6978645"/>
                <a:gd name="connsiteY11" fmla="*/ 64300 h 265238"/>
                <a:gd name="connsiteX12" fmla="*/ 4573507 w 6978645"/>
                <a:gd name="connsiteY12" fmla="*/ 72338 h 265238"/>
                <a:gd name="connsiteX13" fmla="*/ 4621733 w 6978645"/>
                <a:gd name="connsiteY13" fmla="*/ 80375 h 265238"/>
                <a:gd name="connsiteX14" fmla="*/ 5666647 w 6978645"/>
                <a:gd name="connsiteY14" fmla="*/ 112525 h 265238"/>
                <a:gd name="connsiteX15" fmla="*/ 5851517 w 6978645"/>
                <a:gd name="connsiteY15" fmla="*/ 128600 h 265238"/>
                <a:gd name="connsiteX16" fmla="*/ 6446314 w 6978645"/>
                <a:gd name="connsiteY16" fmla="*/ 136638 h 265238"/>
                <a:gd name="connsiteX17" fmla="*/ 6518654 w 6978645"/>
                <a:gd name="connsiteY17" fmla="*/ 144675 h 265238"/>
                <a:gd name="connsiteX18" fmla="*/ 6566881 w 6978645"/>
                <a:gd name="connsiteY18" fmla="*/ 152713 h 265238"/>
                <a:gd name="connsiteX19" fmla="*/ 6623145 w 6978645"/>
                <a:gd name="connsiteY19" fmla="*/ 160750 h 265238"/>
                <a:gd name="connsiteX20" fmla="*/ 6711561 w 6978645"/>
                <a:gd name="connsiteY20" fmla="*/ 176825 h 265238"/>
                <a:gd name="connsiteX21" fmla="*/ 6743712 w 6978645"/>
                <a:gd name="connsiteY21" fmla="*/ 184863 h 265238"/>
                <a:gd name="connsiteX22" fmla="*/ 6888392 w 6978645"/>
                <a:gd name="connsiteY22" fmla="*/ 192900 h 265238"/>
                <a:gd name="connsiteX23" fmla="*/ 6952695 w 6978645"/>
                <a:gd name="connsiteY23" fmla="*/ 225050 h 265238"/>
                <a:gd name="connsiteX24" fmla="*/ 6976808 w 6978645"/>
                <a:gd name="connsiteY24" fmla="*/ 241125 h 265238"/>
                <a:gd name="connsiteX25" fmla="*/ 6976808 w 6978645"/>
                <a:gd name="connsiteY25"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23390 w 6978645"/>
                <a:gd name="connsiteY9" fmla="*/ 24113 h 265238"/>
                <a:gd name="connsiteX10" fmla="*/ 4187692 w 6978645"/>
                <a:gd name="connsiteY10" fmla="*/ 32150 h 265238"/>
                <a:gd name="connsiteX11" fmla="*/ 4203768 w 6978645"/>
                <a:gd name="connsiteY11" fmla="*/ 40187 h 265238"/>
                <a:gd name="connsiteX12" fmla="*/ 4428826 w 6978645"/>
                <a:gd name="connsiteY12" fmla="*/ 64300 h 265238"/>
                <a:gd name="connsiteX13" fmla="*/ 4573507 w 6978645"/>
                <a:gd name="connsiteY13" fmla="*/ 72338 h 265238"/>
                <a:gd name="connsiteX14" fmla="*/ 4621733 w 6978645"/>
                <a:gd name="connsiteY14" fmla="*/ 80375 h 265238"/>
                <a:gd name="connsiteX15" fmla="*/ 5666647 w 6978645"/>
                <a:gd name="connsiteY15" fmla="*/ 112525 h 265238"/>
                <a:gd name="connsiteX16" fmla="*/ 5851517 w 6978645"/>
                <a:gd name="connsiteY16" fmla="*/ 128600 h 265238"/>
                <a:gd name="connsiteX17" fmla="*/ 6446314 w 6978645"/>
                <a:gd name="connsiteY17" fmla="*/ 136638 h 265238"/>
                <a:gd name="connsiteX18" fmla="*/ 6518654 w 6978645"/>
                <a:gd name="connsiteY18" fmla="*/ 144675 h 265238"/>
                <a:gd name="connsiteX19" fmla="*/ 6566881 w 6978645"/>
                <a:gd name="connsiteY19" fmla="*/ 152713 h 265238"/>
                <a:gd name="connsiteX20" fmla="*/ 6623145 w 6978645"/>
                <a:gd name="connsiteY20" fmla="*/ 160750 h 265238"/>
                <a:gd name="connsiteX21" fmla="*/ 6711561 w 6978645"/>
                <a:gd name="connsiteY21" fmla="*/ 176825 h 265238"/>
                <a:gd name="connsiteX22" fmla="*/ 6743712 w 6978645"/>
                <a:gd name="connsiteY22" fmla="*/ 184863 h 265238"/>
                <a:gd name="connsiteX23" fmla="*/ 6888392 w 6978645"/>
                <a:gd name="connsiteY23" fmla="*/ 192900 h 265238"/>
                <a:gd name="connsiteX24" fmla="*/ 6952695 w 6978645"/>
                <a:gd name="connsiteY24" fmla="*/ 225050 h 265238"/>
                <a:gd name="connsiteX25" fmla="*/ 6976808 w 6978645"/>
                <a:gd name="connsiteY25" fmla="*/ 241125 h 265238"/>
                <a:gd name="connsiteX26" fmla="*/ 6976808 w 6978645"/>
                <a:gd name="connsiteY26"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23390 w 6978645"/>
                <a:gd name="connsiteY9" fmla="*/ 24113 h 265238"/>
                <a:gd name="connsiteX10" fmla="*/ 4187692 w 6978645"/>
                <a:gd name="connsiteY10" fmla="*/ 32150 h 265238"/>
                <a:gd name="connsiteX11" fmla="*/ 4428826 w 6978645"/>
                <a:gd name="connsiteY11" fmla="*/ 64300 h 265238"/>
                <a:gd name="connsiteX12" fmla="*/ 4573507 w 6978645"/>
                <a:gd name="connsiteY12" fmla="*/ 72338 h 265238"/>
                <a:gd name="connsiteX13" fmla="*/ 4621733 w 6978645"/>
                <a:gd name="connsiteY13" fmla="*/ 80375 h 265238"/>
                <a:gd name="connsiteX14" fmla="*/ 5666647 w 6978645"/>
                <a:gd name="connsiteY14" fmla="*/ 112525 h 265238"/>
                <a:gd name="connsiteX15" fmla="*/ 5851517 w 6978645"/>
                <a:gd name="connsiteY15" fmla="*/ 128600 h 265238"/>
                <a:gd name="connsiteX16" fmla="*/ 6446314 w 6978645"/>
                <a:gd name="connsiteY16" fmla="*/ 136638 h 265238"/>
                <a:gd name="connsiteX17" fmla="*/ 6518654 w 6978645"/>
                <a:gd name="connsiteY17" fmla="*/ 144675 h 265238"/>
                <a:gd name="connsiteX18" fmla="*/ 6566881 w 6978645"/>
                <a:gd name="connsiteY18" fmla="*/ 152713 h 265238"/>
                <a:gd name="connsiteX19" fmla="*/ 6623145 w 6978645"/>
                <a:gd name="connsiteY19" fmla="*/ 160750 h 265238"/>
                <a:gd name="connsiteX20" fmla="*/ 6711561 w 6978645"/>
                <a:gd name="connsiteY20" fmla="*/ 176825 h 265238"/>
                <a:gd name="connsiteX21" fmla="*/ 6743712 w 6978645"/>
                <a:gd name="connsiteY21" fmla="*/ 184863 h 265238"/>
                <a:gd name="connsiteX22" fmla="*/ 6888392 w 6978645"/>
                <a:gd name="connsiteY22" fmla="*/ 192900 h 265238"/>
                <a:gd name="connsiteX23" fmla="*/ 6952695 w 6978645"/>
                <a:gd name="connsiteY23" fmla="*/ 225050 h 265238"/>
                <a:gd name="connsiteX24" fmla="*/ 6976808 w 6978645"/>
                <a:gd name="connsiteY24" fmla="*/ 241125 h 265238"/>
                <a:gd name="connsiteX25" fmla="*/ 6976808 w 6978645"/>
                <a:gd name="connsiteY25"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87692 w 6978645"/>
                <a:gd name="connsiteY9" fmla="*/ 32150 h 265238"/>
                <a:gd name="connsiteX10" fmla="*/ 4428826 w 6978645"/>
                <a:gd name="connsiteY10" fmla="*/ 64300 h 265238"/>
                <a:gd name="connsiteX11" fmla="*/ 4573507 w 6978645"/>
                <a:gd name="connsiteY11" fmla="*/ 72338 h 265238"/>
                <a:gd name="connsiteX12" fmla="*/ 4621733 w 6978645"/>
                <a:gd name="connsiteY12" fmla="*/ 80375 h 265238"/>
                <a:gd name="connsiteX13" fmla="*/ 5666647 w 6978645"/>
                <a:gd name="connsiteY13" fmla="*/ 112525 h 265238"/>
                <a:gd name="connsiteX14" fmla="*/ 5851517 w 6978645"/>
                <a:gd name="connsiteY14" fmla="*/ 128600 h 265238"/>
                <a:gd name="connsiteX15" fmla="*/ 6446314 w 6978645"/>
                <a:gd name="connsiteY15" fmla="*/ 136638 h 265238"/>
                <a:gd name="connsiteX16" fmla="*/ 6518654 w 6978645"/>
                <a:gd name="connsiteY16" fmla="*/ 144675 h 265238"/>
                <a:gd name="connsiteX17" fmla="*/ 6566881 w 6978645"/>
                <a:gd name="connsiteY17" fmla="*/ 152713 h 265238"/>
                <a:gd name="connsiteX18" fmla="*/ 6623145 w 6978645"/>
                <a:gd name="connsiteY18" fmla="*/ 160750 h 265238"/>
                <a:gd name="connsiteX19" fmla="*/ 6711561 w 6978645"/>
                <a:gd name="connsiteY19" fmla="*/ 176825 h 265238"/>
                <a:gd name="connsiteX20" fmla="*/ 6743712 w 6978645"/>
                <a:gd name="connsiteY20" fmla="*/ 184863 h 265238"/>
                <a:gd name="connsiteX21" fmla="*/ 6888392 w 6978645"/>
                <a:gd name="connsiteY21" fmla="*/ 192900 h 265238"/>
                <a:gd name="connsiteX22" fmla="*/ 6952695 w 6978645"/>
                <a:gd name="connsiteY22" fmla="*/ 225050 h 265238"/>
                <a:gd name="connsiteX23" fmla="*/ 6976808 w 6978645"/>
                <a:gd name="connsiteY23" fmla="*/ 241125 h 265238"/>
                <a:gd name="connsiteX24" fmla="*/ 6976808 w 6978645"/>
                <a:gd name="connsiteY24"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428826 w 6978645"/>
                <a:gd name="connsiteY9" fmla="*/ 64300 h 265238"/>
                <a:gd name="connsiteX10" fmla="*/ 4573507 w 6978645"/>
                <a:gd name="connsiteY10" fmla="*/ 72338 h 265238"/>
                <a:gd name="connsiteX11" fmla="*/ 4621733 w 6978645"/>
                <a:gd name="connsiteY11" fmla="*/ 80375 h 265238"/>
                <a:gd name="connsiteX12" fmla="*/ 5666647 w 6978645"/>
                <a:gd name="connsiteY12" fmla="*/ 112525 h 265238"/>
                <a:gd name="connsiteX13" fmla="*/ 5851517 w 6978645"/>
                <a:gd name="connsiteY13" fmla="*/ 128600 h 265238"/>
                <a:gd name="connsiteX14" fmla="*/ 6446314 w 6978645"/>
                <a:gd name="connsiteY14" fmla="*/ 136638 h 265238"/>
                <a:gd name="connsiteX15" fmla="*/ 6518654 w 6978645"/>
                <a:gd name="connsiteY15" fmla="*/ 144675 h 265238"/>
                <a:gd name="connsiteX16" fmla="*/ 6566881 w 6978645"/>
                <a:gd name="connsiteY16" fmla="*/ 152713 h 265238"/>
                <a:gd name="connsiteX17" fmla="*/ 6623145 w 6978645"/>
                <a:gd name="connsiteY17" fmla="*/ 160750 h 265238"/>
                <a:gd name="connsiteX18" fmla="*/ 6711561 w 6978645"/>
                <a:gd name="connsiteY18" fmla="*/ 176825 h 265238"/>
                <a:gd name="connsiteX19" fmla="*/ 6743712 w 6978645"/>
                <a:gd name="connsiteY19" fmla="*/ 184863 h 265238"/>
                <a:gd name="connsiteX20" fmla="*/ 6888392 w 6978645"/>
                <a:gd name="connsiteY20" fmla="*/ 192900 h 265238"/>
                <a:gd name="connsiteX21" fmla="*/ 6952695 w 6978645"/>
                <a:gd name="connsiteY21" fmla="*/ 225050 h 265238"/>
                <a:gd name="connsiteX22" fmla="*/ 6976808 w 6978645"/>
                <a:gd name="connsiteY22" fmla="*/ 241125 h 265238"/>
                <a:gd name="connsiteX23" fmla="*/ 6976808 w 6978645"/>
                <a:gd name="connsiteY23"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573507 w 6978645"/>
                <a:gd name="connsiteY9" fmla="*/ 72338 h 265238"/>
                <a:gd name="connsiteX10" fmla="*/ 4621733 w 6978645"/>
                <a:gd name="connsiteY10" fmla="*/ 80375 h 265238"/>
                <a:gd name="connsiteX11" fmla="*/ 5666647 w 6978645"/>
                <a:gd name="connsiteY11" fmla="*/ 112525 h 265238"/>
                <a:gd name="connsiteX12" fmla="*/ 5851517 w 6978645"/>
                <a:gd name="connsiteY12" fmla="*/ 128600 h 265238"/>
                <a:gd name="connsiteX13" fmla="*/ 6446314 w 6978645"/>
                <a:gd name="connsiteY13" fmla="*/ 136638 h 265238"/>
                <a:gd name="connsiteX14" fmla="*/ 6518654 w 6978645"/>
                <a:gd name="connsiteY14" fmla="*/ 144675 h 265238"/>
                <a:gd name="connsiteX15" fmla="*/ 6566881 w 6978645"/>
                <a:gd name="connsiteY15" fmla="*/ 152713 h 265238"/>
                <a:gd name="connsiteX16" fmla="*/ 6623145 w 6978645"/>
                <a:gd name="connsiteY16" fmla="*/ 160750 h 265238"/>
                <a:gd name="connsiteX17" fmla="*/ 6711561 w 6978645"/>
                <a:gd name="connsiteY17" fmla="*/ 176825 h 265238"/>
                <a:gd name="connsiteX18" fmla="*/ 6743712 w 6978645"/>
                <a:gd name="connsiteY18" fmla="*/ 184863 h 265238"/>
                <a:gd name="connsiteX19" fmla="*/ 6888392 w 6978645"/>
                <a:gd name="connsiteY19" fmla="*/ 192900 h 265238"/>
                <a:gd name="connsiteX20" fmla="*/ 6952695 w 6978645"/>
                <a:gd name="connsiteY20" fmla="*/ 225050 h 265238"/>
                <a:gd name="connsiteX21" fmla="*/ 6976808 w 6978645"/>
                <a:gd name="connsiteY21" fmla="*/ 241125 h 265238"/>
                <a:gd name="connsiteX22" fmla="*/ 6976808 w 6978645"/>
                <a:gd name="connsiteY22"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621733 w 6978645"/>
                <a:gd name="connsiteY9" fmla="*/ 80375 h 265238"/>
                <a:gd name="connsiteX10" fmla="*/ 5666647 w 6978645"/>
                <a:gd name="connsiteY10" fmla="*/ 112525 h 265238"/>
                <a:gd name="connsiteX11" fmla="*/ 5851517 w 6978645"/>
                <a:gd name="connsiteY11" fmla="*/ 128600 h 265238"/>
                <a:gd name="connsiteX12" fmla="*/ 6446314 w 6978645"/>
                <a:gd name="connsiteY12" fmla="*/ 136638 h 265238"/>
                <a:gd name="connsiteX13" fmla="*/ 6518654 w 6978645"/>
                <a:gd name="connsiteY13" fmla="*/ 144675 h 265238"/>
                <a:gd name="connsiteX14" fmla="*/ 6566881 w 6978645"/>
                <a:gd name="connsiteY14" fmla="*/ 152713 h 265238"/>
                <a:gd name="connsiteX15" fmla="*/ 6623145 w 6978645"/>
                <a:gd name="connsiteY15" fmla="*/ 160750 h 265238"/>
                <a:gd name="connsiteX16" fmla="*/ 6711561 w 6978645"/>
                <a:gd name="connsiteY16" fmla="*/ 176825 h 265238"/>
                <a:gd name="connsiteX17" fmla="*/ 6743712 w 6978645"/>
                <a:gd name="connsiteY17" fmla="*/ 184863 h 265238"/>
                <a:gd name="connsiteX18" fmla="*/ 6888392 w 6978645"/>
                <a:gd name="connsiteY18" fmla="*/ 192900 h 265238"/>
                <a:gd name="connsiteX19" fmla="*/ 6952695 w 6978645"/>
                <a:gd name="connsiteY19" fmla="*/ 225050 h 265238"/>
                <a:gd name="connsiteX20" fmla="*/ 6976808 w 6978645"/>
                <a:gd name="connsiteY20" fmla="*/ 241125 h 265238"/>
                <a:gd name="connsiteX21" fmla="*/ 6976808 w 6978645"/>
                <a:gd name="connsiteY21"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5666647 w 6978645"/>
                <a:gd name="connsiteY9" fmla="*/ 112525 h 265238"/>
                <a:gd name="connsiteX10" fmla="*/ 5851517 w 6978645"/>
                <a:gd name="connsiteY10" fmla="*/ 128600 h 265238"/>
                <a:gd name="connsiteX11" fmla="*/ 6446314 w 6978645"/>
                <a:gd name="connsiteY11" fmla="*/ 136638 h 265238"/>
                <a:gd name="connsiteX12" fmla="*/ 6518654 w 6978645"/>
                <a:gd name="connsiteY12" fmla="*/ 144675 h 265238"/>
                <a:gd name="connsiteX13" fmla="*/ 6566881 w 6978645"/>
                <a:gd name="connsiteY13" fmla="*/ 152713 h 265238"/>
                <a:gd name="connsiteX14" fmla="*/ 6623145 w 6978645"/>
                <a:gd name="connsiteY14" fmla="*/ 160750 h 265238"/>
                <a:gd name="connsiteX15" fmla="*/ 6711561 w 6978645"/>
                <a:gd name="connsiteY15" fmla="*/ 176825 h 265238"/>
                <a:gd name="connsiteX16" fmla="*/ 6743712 w 6978645"/>
                <a:gd name="connsiteY16" fmla="*/ 184863 h 265238"/>
                <a:gd name="connsiteX17" fmla="*/ 6888392 w 6978645"/>
                <a:gd name="connsiteY17" fmla="*/ 192900 h 265238"/>
                <a:gd name="connsiteX18" fmla="*/ 6952695 w 6978645"/>
                <a:gd name="connsiteY18" fmla="*/ 225050 h 265238"/>
                <a:gd name="connsiteX19" fmla="*/ 6976808 w 6978645"/>
                <a:gd name="connsiteY19" fmla="*/ 241125 h 265238"/>
                <a:gd name="connsiteX20" fmla="*/ 6976808 w 6978645"/>
                <a:gd name="connsiteY20" fmla="*/ 265238 h 265238"/>
                <a:gd name="connsiteX0" fmla="*/ 0 w 6978645"/>
                <a:gd name="connsiteY0" fmla="*/ 272904 h 272904"/>
                <a:gd name="connsiteX1" fmla="*/ 48226 w 6978645"/>
                <a:gd name="connsiteY1" fmla="*/ 248791 h 272904"/>
                <a:gd name="connsiteX2" fmla="*/ 72340 w 6978645"/>
                <a:gd name="connsiteY2" fmla="*/ 224679 h 272904"/>
                <a:gd name="connsiteX3" fmla="*/ 297398 w 6978645"/>
                <a:gd name="connsiteY3" fmla="*/ 104116 h 272904"/>
                <a:gd name="connsiteX4" fmla="*/ 321511 w 6978645"/>
                <a:gd name="connsiteY4" fmla="*/ 96079 h 272904"/>
                <a:gd name="connsiteX5" fmla="*/ 570683 w 6978645"/>
                <a:gd name="connsiteY5" fmla="*/ 55891 h 272904"/>
                <a:gd name="connsiteX6" fmla="*/ 795742 w 6978645"/>
                <a:gd name="connsiteY6" fmla="*/ 39816 h 272904"/>
                <a:gd name="connsiteX7" fmla="*/ 980611 w 6978645"/>
                <a:gd name="connsiteY7" fmla="*/ 15704 h 272904"/>
                <a:gd name="connsiteX8" fmla="*/ 3922445 w 6978645"/>
                <a:gd name="connsiteY8" fmla="*/ 7666 h 272904"/>
                <a:gd name="connsiteX9" fmla="*/ 5851517 w 6978645"/>
                <a:gd name="connsiteY9" fmla="*/ 136266 h 272904"/>
                <a:gd name="connsiteX10" fmla="*/ 6446314 w 6978645"/>
                <a:gd name="connsiteY10" fmla="*/ 144304 h 272904"/>
                <a:gd name="connsiteX11" fmla="*/ 6518654 w 6978645"/>
                <a:gd name="connsiteY11" fmla="*/ 152341 h 272904"/>
                <a:gd name="connsiteX12" fmla="*/ 6566881 w 6978645"/>
                <a:gd name="connsiteY12" fmla="*/ 160379 h 272904"/>
                <a:gd name="connsiteX13" fmla="*/ 6623145 w 6978645"/>
                <a:gd name="connsiteY13" fmla="*/ 168416 h 272904"/>
                <a:gd name="connsiteX14" fmla="*/ 6711561 w 6978645"/>
                <a:gd name="connsiteY14" fmla="*/ 184491 h 272904"/>
                <a:gd name="connsiteX15" fmla="*/ 6743712 w 6978645"/>
                <a:gd name="connsiteY15" fmla="*/ 192529 h 272904"/>
                <a:gd name="connsiteX16" fmla="*/ 6888392 w 6978645"/>
                <a:gd name="connsiteY16" fmla="*/ 200566 h 272904"/>
                <a:gd name="connsiteX17" fmla="*/ 6952695 w 6978645"/>
                <a:gd name="connsiteY17" fmla="*/ 232716 h 272904"/>
                <a:gd name="connsiteX18" fmla="*/ 6976808 w 6978645"/>
                <a:gd name="connsiteY18" fmla="*/ 248791 h 272904"/>
                <a:gd name="connsiteX19" fmla="*/ 6976808 w 6978645"/>
                <a:gd name="connsiteY19" fmla="*/ 272904 h 272904"/>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518654 w 6978645"/>
                <a:gd name="connsiteY10" fmla="*/ 152924 h 273487"/>
                <a:gd name="connsiteX11" fmla="*/ 6566881 w 6978645"/>
                <a:gd name="connsiteY11" fmla="*/ 160962 h 273487"/>
                <a:gd name="connsiteX12" fmla="*/ 6623145 w 6978645"/>
                <a:gd name="connsiteY12" fmla="*/ 168999 h 273487"/>
                <a:gd name="connsiteX13" fmla="*/ 6711561 w 6978645"/>
                <a:gd name="connsiteY13" fmla="*/ 185074 h 273487"/>
                <a:gd name="connsiteX14" fmla="*/ 6743712 w 6978645"/>
                <a:gd name="connsiteY14" fmla="*/ 193112 h 273487"/>
                <a:gd name="connsiteX15" fmla="*/ 6888392 w 6978645"/>
                <a:gd name="connsiteY15" fmla="*/ 201149 h 273487"/>
                <a:gd name="connsiteX16" fmla="*/ 6952695 w 6978645"/>
                <a:gd name="connsiteY16" fmla="*/ 233299 h 273487"/>
                <a:gd name="connsiteX17" fmla="*/ 6976808 w 6978645"/>
                <a:gd name="connsiteY17" fmla="*/ 249374 h 273487"/>
                <a:gd name="connsiteX18" fmla="*/ 6976808 w 6978645"/>
                <a:gd name="connsiteY18"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518654 w 6978645"/>
                <a:gd name="connsiteY10" fmla="*/ 152924 h 273487"/>
                <a:gd name="connsiteX11" fmla="*/ 6566881 w 6978645"/>
                <a:gd name="connsiteY11" fmla="*/ 160962 h 273487"/>
                <a:gd name="connsiteX12" fmla="*/ 6623145 w 6978645"/>
                <a:gd name="connsiteY12" fmla="*/ 168999 h 273487"/>
                <a:gd name="connsiteX13" fmla="*/ 6743712 w 6978645"/>
                <a:gd name="connsiteY13" fmla="*/ 193112 h 273487"/>
                <a:gd name="connsiteX14" fmla="*/ 6888392 w 6978645"/>
                <a:gd name="connsiteY14" fmla="*/ 201149 h 273487"/>
                <a:gd name="connsiteX15" fmla="*/ 6952695 w 6978645"/>
                <a:gd name="connsiteY15" fmla="*/ 233299 h 273487"/>
                <a:gd name="connsiteX16" fmla="*/ 6976808 w 6978645"/>
                <a:gd name="connsiteY16" fmla="*/ 249374 h 273487"/>
                <a:gd name="connsiteX17" fmla="*/ 6976808 w 6978645"/>
                <a:gd name="connsiteY17"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518654 w 6978645"/>
                <a:gd name="connsiteY10" fmla="*/ 152924 h 273487"/>
                <a:gd name="connsiteX11" fmla="*/ 6623145 w 6978645"/>
                <a:gd name="connsiteY11" fmla="*/ 168999 h 273487"/>
                <a:gd name="connsiteX12" fmla="*/ 6743712 w 6978645"/>
                <a:gd name="connsiteY12" fmla="*/ 193112 h 273487"/>
                <a:gd name="connsiteX13" fmla="*/ 6888392 w 6978645"/>
                <a:gd name="connsiteY13" fmla="*/ 201149 h 273487"/>
                <a:gd name="connsiteX14" fmla="*/ 6952695 w 6978645"/>
                <a:gd name="connsiteY14" fmla="*/ 233299 h 273487"/>
                <a:gd name="connsiteX15" fmla="*/ 6976808 w 6978645"/>
                <a:gd name="connsiteY15" fmla="*/ 249374 h 273487"/>
                <a:gd name="connsiteX16" fmla="*/ 6976808 w 6978645"/>
                <a:gd name="connsiteY16"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623145 w 6978645"/>
                <a:gd name="connsiteY10" fmla="*/ 168999 h 273487"/>
                <a:gd name="connsiteX11" fmla="*/ 6743712 w 6978645"/>
                <a:gd name="connsiteY11" fmla="*/ 193112 h 273487"/>
                <a:gd name="connsiteX12" fmla="*/ 6888392 w 6978645"/>
                <a:gd name="connsiteY12" fmla="*/ 201149 h 273487"/>
                <a:gd name="connsiteX13" fmla="*/ 6952695 w 6978645"/>
                <a:gd name="connsiteY13" fmla="*/ 233299 h 273487"/>
                <a:gd name="connsiteX14" fmla="*/ 6976808 w 6978645"/>
                <a:gd name="connsiteY14" fmla="*/ 249374 h 273487"/>
                <a:gd name="connsiteX15" fmla="*/ 6976808 w 6978645"/>
                <a:gd name="connsiteY15"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623145 w 6978645"/>
                <a:gd name="connsiteY10" fmla="*/ 168999 h 273487"/>
                <a:gd name="connsiteX11" fmla="*/ 6888392 w 6978645"/>
                <a:gd name="connsiteY11" fmla="*/ 201149 h 273487"/>
                <a:gd name="connsiteX12" fmla="*/ 6952695 w 6978645"/>
                <a:gd name="connsiteY12" fmla="*/ 233299 h 273487"/>
                <a:gd name="connsiteX13" fmla="*/ 6976808 w 6978645"/>
                <a:gd name="connsiteY13" fmla="*/ 249374 h 273487"/>
                <a:gd name="connsiteX14" fmla="*/ 6976808 w 6978645"/>
                <a:gd name="connsiteY14" fmla="*/ 273487 h 273487"/>
                <a:gd name="connsiteX0" fmla="*/ 0 w 6985375"/>
                <a:gd name="connsiteY0" fmla="*/ 273487 h 273487"/>
                <a:gd name="connsiteX1" fmla="*/ 48226 w 6985375"/>
                <a:gd name="connsiteY1" fmla="*/ 249374 h 273487"/>
                <a:gd name="connsiteX2" fmla="*/ 72340 w 6985375"/>
                <a:gd name="connsiteY2" fmla="*/ 225262 h 273487"/>
                <a:gd name="connsiteX3" fmla="*/ 297398 w 6985375"/>
                <a:gd name="connsiteY3" fmla="*/ 104699 h 273487"/>
                <a:gd name="connsiteX4" fmla="*/ 321511 w 6985375"/>
                <a:gd name="connsiteY4" fmla="*/ 96662 h 273487"/>
                <a:gd name="connsiteX5" fmla="*/ 570683 w 6985375"/>
                <a:gd name="connsiteY5" fmla="*/ 56474 h 273487"/>
                <a:gd name="connsiteX6" fmla="*/ 795742 w 6985375"/>
                <a:gd name="connsiteY6" fmla="*/ 40399 h 273487"/>
                <a:gd name="connsiteX7" fmla="*/ 980611 w 6985375"/>
                <a:gd name="connsiteY7" fmla="*/ 16287 h 273487"/>
                <a:gd name="connsiteX8" fmla="*/ 3922445 w 6985375"/>
                <a:gd name="connsiteY8" fmla="*/ 8249 h 273487"/>
                <a:gd name="connsiteX9" fmla="*/ 6446314 w 6985375"/>
                <a:gd name="connsiteY9" fmla="*/ 144887 h 273487"/>
                <a:gd name="connsiteX10" fmla="*/ 6623145 w 6985375"/>
                <a:gd name="connsiteY10" fmla="*/ 168999 h 273487"/>
                <a:gd name="connsiteX11" fmla="*/ 6952695 w 6985375"/>
                <a:gd name="connsiteY11" fmla="*/ 233299 h 273487"/>
                <a:gd name="connsiteX12" fmla="*/ 6976808 w 6985375"/>
                <a:gd name="connsiteY12" fmla="*/ 249374 h 273487"/>
                <a:gd name="connsiteX13" fmla="*/ 6976808 w 6985375"/>
                <a:gd name="connsiteY13" fmla="*/ 273487 h 273487"/>
                <a:gd name="connsiteX0" fmla="*/ 0 w 7003005"/>
                <a:gd name="connsiteY0" fmla="*/ 273487 h 273487"/>
                <a:gd name="connsiteX1" fmla="*/ 48226 w 7003005"/>
                <a:gd name="connsiteY1" fmla="*/ 249374 h 273487"/>
                <a:gd name="connsiteX2" fmla="*/ 72340 w 7003005"/>
                <a:gd name="connsiteY2" fmla="*/ 225262 h 273487"/>
                <a:gd name="connsiteX3" fmla="*/ 297398 w 7003005"/>
                <a:gd name="connsiteY3" fmla="*/ 104699 h 273487"/>
                <a:gd name="connsiteX4" fmla="*/ 321511 w 7003005"/>
                <a:gd name="connsiteY4" fmla="*/ 96662 h 273487"/>
                <a:gd name="connsiteX5" fmla="*/ 570683 w 7003005"/>
                <a:gd name="connsiteY5" fmla="*/ 56474 h 273487"/>
                <a:gd name="connsiteX6" fmla="*/ 795742 w 7003005"/>
                <a:gd name="connsiteY6" fmla="*/ 40399 h 273487"/>
                <a:gd name="connsiteX7" fmla="*/ 980611 w 7003005"/>
                <a:gd name="connsiteY7" fmla="*/ 16287 h 273487"/>
                <a:gd name="connsiteX8" fmla="*/ 3922445 w 7003005"/>
                <a:gd name="connsiteY8" fmla="*/ 8249 h 273487"/>
                <a:gd name="connsiteX9" fmla="*/ 6446314 w 7003005"/>
                <a:gd name="connsiteY9" fmla="*/ 144887 h 273487"/>
                <a:gd name="connsiteX10" fmla="*/ 6623145 w 7003005"/>
                <a:gd name="connsiteY10" fmla="*/ 168999 h 273487"/>
                <a:gd name="connsiteX11" fmla="*/ 6976808 w 7003005"/>
                <a:gd name="connsiteY11" fmla="*/ 249374 h 273487"/>
                <a:gd name="connsiteX12" fmla="*/ 6976808 w 7003005"/>
                <a:gd name="connsiteY12" fmla="*/ 273487 h 273487"/>
                <a:gd name="connsiteX0" fmla="*/ 0 w 7000623"/>
                <a:gd name="connsiteY0" fmla="*/ 273487 h 273487"/>
                <a:gd name="connsiteX1" fmla="*/ 48226 w 7000623"/>
                <a:gd name="connsiteY1" fmla="*/ 249374 h 273487"/>
                <a:gd name="connsiteX2" fmla="*/ 72340 w 7000623"/>
                <a:gd name="connsiteY2" fmla="*/ 225262 h 273487"/>
                <a:gd name="connsiteX3" fmla="*/ 297398 w 7000623"/>
                <a:gd name="connsiteY3" fmla="*/ 104699 h 273487"/>
                <a:gd name="connsiteX4" fmla="*/ 321511 w 7000623"/>
                <a:gd name="connsiteY4" fmla="*/ 96662 h 273487"/>
                <a:gd name="connsiteX5" fmla="*/ 570683 w 7000623"/>
                <a:gd name="connsiteY5" fmla="*/ 56474 h 273487"/>
                <a:gd name="connsiteX6" fmla="*/ 795742 w 7000623"/>
                <a:gd name="connsiteY6" fmla="*/ 40399 h 273487"/>
                <a:gd name="connsiteX7" fmla="*/ 980611 w 7000623"/>
                <a:gd name="connsiteY7" fmla="*/ 16287 h 273487"/>
                <a:gd name="connsiteX8" fmla="*/ 3922445 w 7000623"/>
                <a:gd name="connsiteY8" fmla="*/ 8249 h 273487"/>
                <a:gd name="connsiteX9" fmla="*/ 6446314 w 7000623"/>
                <a:gd name="connsiteY9" fmla="*/ 144887 h 273487"/>
                <a:gd name="connsiteX10" fmla="*/ 6655296 w 7000623"/>
                <a:gd name="connsiteY10" fmla="*/ 120774 h 273487"/>
                <a:gd name="connsiteX11" fmla="*/ 6976808 w 7000623"/>
                <a:gd name="connsiteY11" fmla="*/ 249374 h 273487"/>
                <a:gd name="connsiteX12" fmla="*/ 6976808 w 7000623"/>
                <a:gd name="connsiteY12" fmla="*/ 273487 h 273487"/>
                <a:gd name="connsiteX0" fmla="*/ 0 w 7000623"/>
                <a:gd name="connsiteY0" fmla="*/ 265238 h 265238"/>
                <a:gd name="connsiteX1" fmla="*/ 48226 w 7000623"/>
                <a:gd name="connsiteY1" fmla="*/ 241125 h 265238"/>
                <a:gd name="connsiteX2" fmla="*/ 72340 w 7000623"/>
                <a:gd name="connsiteY2" fmla="*/ 217013 h 265238"/>
                <a:gd name="connsiteX3" fmla="*/ 297398 w 7000623"/>
                <a:gd name="connsiteY3" fmla="*/ 96450 h 265238"/>
                <a:gd name="connsiteX4" fmla="*/ 321511 w 7000623"/>
                <a:gd name="connsiteY4" fmla="*/ 88413 h 265238"/>
                <a:gd name="connsiteX5" fmla="*/ 570683 w 7000623"/>
                <a:gd name="connsiteY5" fmla="*/ 48225 h 265238"/>
                <a:gd name="connsiteX6" fmla="*/ 795742 w 7000623"/>
                <a:gd name="connsiteY6" fmla="*/ 32150 h 265238"/>
                <a:gd name="connsiteX7" fmla="*/ 980611 w 7000623"/>
                <a:gd name="connsiteY7" fmla="*/ 8038 h 265238"/>
                <a:gd name="connsiteX8" fmla="*/ 3922445 w 7000623"/>
                <a:gd name="connsiteY8" fmla="*/ 0 h 265238"/>
                <a:gd name="connsiteX9" fmla="*/ 6414162 w 7000623"/>
                <a:gd name="connsiteY9" fmla="*/ 112526 h 265238"/>
                <a:gd name="connsiteX10" fmla="*/ 6655296 w 7000623"/>
                <a:gd name="connsiteY10" fmla="*/ 112525 h 265238"/>
                <a:gd name="connsiteX11" fmla="*/ 6976808 w 7000623"/>
                <a:gd name="connsiteY11" fmla="*/ 241125 h 265238"/>
                <a:gd name="connsiteX12" fmla="*/ 6976808 w 7000623"/>
                <a:gd name="connsiteY12" fmla="*/ 265238 h 265238"/>
                <a:gd name="connsiteX0" fmla="*/ 0 w 7000623"/>
                <a:gd name="connsiteY0" fmla="*/ 271741 h 271741"/>
                <a:gd name="connsiteX1" fmla="*/ 48226 w 7000623"/>
                <a:gd name="connsiteY1" fmla="*/ 247628 h 271741"/>
                <a:gd name="connsiteX2" fmla="*/ 72340 w 7000623"/>
                <a:gd name="connsiteY2" fmla="*/ 223516 h 271741"/>
                <a:gd name="connsiteX3" fmla="*/ 297398 w 7000623"/>
                <a:gd name="connsiteY3" fmla="*/ 102953 h 271741"/>
                <a:gd name="connsiteX4" fmla="*/ 321511 w 7000623"/>
                <a:gd name="connsiteY4" fmla="*/ 94916 h 271741"/>
                <a:gd name="connsiteX5" fmla="*/ 570683 w 7000623"/>
                <a:gd name="connsiteY5" fmla="*/ 54728 h 271741"/>
                <a:gd name="connsiteX6" fmla="*/ 795742 w 7000623"/>
                <a:gd name="connsiteY6" fmla="*/ 38653 h 271741"/>
                <a:gd name="connsiteX7" fmla="*/ 980611 w 7000623"/>
                <a:gd name="connsiteY7" fmla="*/ 14541 h 271741"/>
                <a:gd name="connsiteX8" fmla="*/ 3922445 w 7000623"/>
                <a:gd name="connsiteY8" fmla="*/ 6503 h 271741"/>
                <a:gd name="connsiteX9" fmla="*/ 6655296 w 7000623"/>
                <a:gd name="connsiteY9" fmla="*/ 119028 h 271741"/>
                <a:gd name="connsiteX10" fmla="*/ 6976808 w 7000623"/>
                <a:gd name="connsiteY10" fmla="*/ 247628 h 271741"/>
                <a:gd name="connsiteX11" fmla="*/ 6976808 w 7000623"/>
                <a:gd name="connsiteY11" fmla="*/ 271741 h 271741"/>
                <a:gd name="connsiteX0" fmla="*/ 0 w 7000623"/>
                <a:gd name="connsiteY0" fmla="*/ 272708 h 272708"/>
                <a:gd name="connsiteX1" fmla="*/ 48226 w 7000623"/>
                <a:gd name="connsiteY1" fmla="*/ 248595 h 272708"/>
                <a:gd name="connsiteX2" fmla="*/ 72340 w 7000623"/>
                <a:gd name="connsiteY2" fmla="*/ 224483 h 272708"/>
                <a:gd name="connsiteX3" fmla="*/ 297398 w 7000623"/>
                <a:gd name="connsiteY3" fmla="*/ 103920 h 272708"/>
                <a:gd name="connsiteX4" fmla="*/ 321511 w 7000623"/>
                <a:gd name="connsiteY4" fmla="*/ 95883 h 272708"/>
                <a:gd name="connsiteX5" fmla="*/ 570683 w 7000623"/>
                <a:gd name="connsiteY5" fmla="*/ 55695 h 272708"/>
                <a:gd name="connsiteX6" fmla="*/ 980611 w 7000623"/>
                <a:gd name="connsiteY6" fmla="*/ 15508 h 272708"/>
                <a:gd name="connsiteX7" fmla="*/ 3922445 w 7000623"/>
                <a:gd name="connsiteY7" fmla="*/ 7470 h 272708"/>
                <a:gd name="connsiteX8" fmla="*/ 6655296 w 7000623"/>
                <a:gd name="connsiteY8" fmla="*/ 119995 h 272708"/>
                <a:gd name="connsiteX9" fmla="*/ 6976808 w 7000623"/>
                <a:gd name="connsiteY9" fmla="*/ 248595 h 272708"/>
                <a:gd name="connsiteX10" fmla="*/ 6976808 w 7000623"/>
                <a:gd name="connsiteY10" fmla="*/ 272708 h 272708"/>
                <a:gd name="connsiteX0" fmla="*/ 0 w 6999432"/>
                <a:gd name="connsiteY0" fmla="*/ 270339 h 270339"/>
                <a:gd name="connsiteX1" fmla="*/ 48226 w 6999432"/>
                <a:gd name="connsiteY1" fmla="*/ 246226 h 270339"/>
                <a:gd name="connsiteX2" fmla="*/ 72340 w 6999432"/>
                <a:gd name="connsiteY2" fmla="*/ 222114 h 270339"/>
                <a:gd name="connsiteX3" fmla="*/ 297398 w 6999432"/>
                <a:gd name="connsiteY3" fmla="*/ 101551 h 270339"/>
                <a:gd name="connsiteX4" fmla="*/ 321511 w 6999432"/>
                <a:gd name="connsiteY4" fmla="*/ 93514 h 270339"/>
                <a:gd name="connsiteX5" fmla="*/ 570683 w 6999432"/>
                <a:gd name="connsiteY5" fmla="*/ 53326 h 270339"/>
                <a:gd name="connsiteX6" fmla="*/ 980611 w 6999432"/>
                <a:gd name="connsiteY6" fmla="*/ 13139 h 270339"/>
                <a:gd name="connsiteX7" fmla="*/ 3922445 w 6999432"/>
                <a:gd name="connsiteY7" fmla="*/ 5101 h 270339"/>
                <a:gd name="connsiteX8" fmla="*/ 6671372 w 6999432"/>
                <a:gd name="connsiteY8" fmla="*/ 85476 h 270339"/>
                <a:gd name="connsiteX9" fmla="*/ 6976808 w 6999432"/>
                <a:gd name="connsiteY9" fmla="*/ 246226 h 270339"/>
                <a:gd name="connsiteX10" fmla="*/ 6976808 w 6999432"/>
                <a:gd name="connsiteY10" fmla="*/ 270339 h 270339"/>
                <a:gd name="connsiteX0" fmla="*/ 0 w 6976808"/>
                <a:gd name="connsiteY0" fmla="*/ 270339 h 270339"/>
                <a:gd name="connsiteX1" fmla="*/ 48226 w 6976808"/>
                <a:gd name="connsiteY1" fmla="*/ 246226 h 270339"/>
                <a:gd name="connsiteX2" fmla="*/ 72340 w 6976808"/>
                <a:gd name="connsiteY2" fmla="*/ 222114 h 270339"/>
                <a:gd name="connsiteX3" fmla="*/ 297398 w 6976808"/>
                <a:gd name="connsiteY3" fmla="*/ 101551 h 270339"/>
                <a:gd name="connsiteX4" fmla="*/ 321511 w 6976808"/>
                <a:gd name="connsiteY4" fmla="*/ 93514 h 270339"/>
                <a:gd name="connsiteX5" fmla="*/ 570683 w 6976808"/>
                <a:gd name="connsiteY5" fmla="*/ 53326 h 270339"/>
                <a:gd name="connsiteX6" fmla="*/ 980611 w 6976808"/>
                <a:gd name="connsiteY6" fmla="*/ 13139 h 270339"/>
                <a:gd name="connsiteX7" fmla="*/ 3922445 w 6976808"/>
                <a:gd name="connsiteY7" fmla="*/ 5101 h 270339"/>
                <a:gd name="connsiteX8" fmla="*/ 6671372 w 6976808"/>
                <a:gd name="connsiteY8" fmla="*/ 85476 h 270339"/>
                <a:gd name="connsiteX9" fmla="*/ 6976808 w 6976808"/>
                <a:gd name="connsiteY9" fmla="*/ 246226 h 270339"/>
                <a:gd name="connsiteX0" fmla="*/ 0 w 6936619"/>
                <a:gd name="connsiteY0" fmla="*/ 270339 h 270339"/>
                <a:gd name="connsiteX1" fmla="*/ 48226 w 6936619"/>
                <a:gd name="connsiteY1" fmla="*/ 246226 h 270339"/>
                <a:gd name="connsiteX2" fmla="*/ 72340 w 6936619"/>
                <a:gd name="connsiteY2" fmla="*/ 222114 h 270339"/>
                <a:gd name="connsiteX3" fmla="*/ 297398 w 6936619"/>
                <a:gd name="connsiteY3" fmla="*/ 101551 h 270339"/>
                <a:gd name="connsiteX4" fmla="*/ 321511 w 6936619"/>
                <a:gd name="connsiteY4" fmla="*/ 93514 h 270339"/>
                <a:gd name="connsiteX5" fmla="*/ 570683 w 6936619"/>
                <a:gd name="connsiteY5" fmla="*/ 53326 h 270339"/>
                <a:gd name="connsiteX6" fmla="*/ 980611 w 6936619"/>
                <a:gd name="connsiteY6" fmla="*/ 13139 h 270339"/>
                <a:gd name="connsiteX7" fmla="*/ 3922445 w 6936619"/>
                <a:gd name="connsiteY7" fmla="*/ 5101 h 270339"/>
                <a:gd name="connsiteX8" fmla="*/ 6671372 w 6936619"/>
                <a:gd name="connsiteY8" fmla="*/ 85476 h 270339"/>
                <a:gd name="connsiteX9" fmla="*/ 6936619 w 6936619"/>
                <a:gd name="connsiteY9" fmla="*/ 246226 h 2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36619" h="270339">
                  <a:moveTo>
                    <a:pt x="0" y="270339"/>
                  </a:moveTo>
                  <a:cubicBezTo>
                    <a:pt x="16075" y="262301"/>
                    <a:pt x="33272" y="256195"/>
                    <a:pt x="48226" y="246226"/>
                  </a:cubicBezTo>
                  <a:cubicBezTo>
                    <a:pt x="57684" y="239921"/>
                    <a:pt x="30811" y="246227"/>
                    <a:pt x="72340" y="222114"/>
                  </a:cubicBezTo>
                  <a:cubicBezTo>
                    <a:pt x="113869" y="198002"/>
                    <a:pt x="255870" y="122984"/>
                    <a:pt x="297398" y="101551"/>
                  </a:cubicBezTo>
                  <a:cubicBezTo>
                    <a:pt x="338926" y="80118"/>
                    <a:pt x="275964" y="101552"/>
                    <a:pt x="321511" y="93514"/>
                  </a:cubicBezTo>
                  <a:cubicBezTo>
                    <a:pt x="367059" y="85477"/>
                    <a:pt x="460833" y="66722"/>
                    <a:pt x="570683" y="53326"/>
                  </a:cubicBezTo>
                  <a:cubicBezTo>
                    <a:pt x="680533" y="39930"/>
                    <a:pt x="421984" y="21176"/>
                    <a:pt x="980611" y="13139"/>
                  </a:cubicBezTo>
                  <a:cubicBezTo>
                    <a:pt x="1539238" y="5102"/>
                    <a:pt x="2973985" y="-6955"/>
                    <a:pt x="3922445" y="5101"/>
                  </a:cubicBezTo>
                  <a:cubicBezTo>
                    <a:pt x="4870905" y="17157"/>
                    <a:pt x="6162312" y="45289"/>
                    <a:pt x="6671372" y="85476"/>
                  </a:cubicBezTo>
                  <a:cubicBezTo>
                    <a:pt x="6759788" y="102891"/>
                    <a:pt x="6885713" y="215416"/>
                    <a:pt x="6936619" y="246226"/>
                  </a:cubicBezTo>
                </a:path>
              </a:pathLst>
            </a:custGeom>
            <a:ln>
              <a:solidFill>
                <a:srgbClr val="00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609600" y="3124200"/>
              <a:ext cx="6527260" cy="369332"/>
            </a:xfrm>
            <a:prstGeom prst="rect">
              <a:avLst/>
            </a:prstGeom>
            <a:noFill/>
          </p:spPr>
          <p:txBody>
            <a:bodyPr wrap="none" rtlCol="0">
              <a:spAutoFit/>
            </a:bodyPr>
            <a:lstStyle/>
            <a:p>
              <a:r>
                <a:rPr lang="en-US" dirty="0" err="1" smtClean="0"/>
                <a:t>Malloc</a:t>
              </a:r>
              <a:r>
                <a:rPr lang="en-US" dirty="0" smtClean="0"/>
                <a:t> library creates linked list of empty blocks (one block initially)</a:t>
              </a:r>
              <a:endParaRPr lang="en-US" dirty="0"/>
            </a:p>
          </p:txBody>
        </p:sp>
      </p:grpSp>
      <p:sp>
        <p:nvSpPr>
          <p:cNvPr id="24" name="Rectangle 23"/>
          <p:cNvSpPr/>
          <p:nvPr/>
        </p:nvSpPr>
        <p:spPr>
          <a:xfrm>
            <a:off x="1066800" y="3886200"/>
            <a:ext cx="7086600" cy="530476"/>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Free</a:t>
            </a:r>
            <a:endParaRPr lang="en-US" dirty="0">
              <a:solidFill>
                <a:srgbClr val="000000"/>
              </a:solidFill>
            </a:endParaRPr>
          </a:p>
        </p:txBody>
      </p:sp>
      <p:sp>
        <p:nvSpPr>
          <p:cNvPr id="25" name="Rectangle 24"/>
          <p:cNvSpPr/>
          <p:nvPr/>
        </p:nvSpPr>
        <p:spPr>
          <a:xfrm>
            <a:off x="1066801" y="3886200"/>
            <a:ext cx="152400" cy="53047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8001000" y="3886200"/>
            <a:ext cx="152400" cy="53047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a:off x="1142999" y="3659969"/>
            <a:ext cx="1447801" cy="270339"/>
          </a:xfrm>
          <a:custGeom>
            <a:avLst/>
            <a:gdLst>
              <a:gd name="connsiteX0" fmla="*/ 0 w 6978645"/>
              <a:gd name="connsiteY0" fmla="*/ 273275 h 273275"/>
              <a:gd name="connsiteX1" fmla="*/ 48226 w 6978645"/>
              <a:gd name="connsiteY1" fmla="*/ 249162 h 273275"/>
              <a:gd name="connsiteX2" fmla="*/ 72340 w 6978645"/>
              <a:gd name="connsiteY2" fmla="*/ 225050 h 273275"/>
              <a:gd name="connsiteX3" fmla="*/ 96453 w 6978645"/>
              <a:gd name="connsiteY3" fmla="*/ 208975 h 273275"/>
              <a:gd name="connsiteX4" fmla="*/ 168793 w 6978645"/>
              <a:gd name="connsiteY4" fmla="*/ 152712 h 273275"/>
              <a:gd name="connsiteX5" fmla="*/ 297398 w 6978645"/>
              <a:gd name="connsiteY5" fmla="*/ 104487 h 273275"/>
              <a:gd name="connsiteX6" fmla="*/ 321511 w 6978645"/>
              <a:gd name="connsiteY6" fmla="*/ 96450 h 273275"/>
              <a:gd name="connsiteX7" fmla="*/ 345625 w 6978645"/>
              <a:gd name="connsiteY7" fmla="*/ 88412 h 273275"/>
              <a:gd name="connsiteX8" fmla="*/ 490305 w 6978645"/>
              <a:gd name="connsiteY8" fmla="*/ 72337 h 273275"/>
              <a:gd name="connsiteX9" fmla="*/ 570683 w 6978645"/>
              <a:gd name="connsiteY9" fmla="*/ 56262 h 273275"/>
              <a:gd name="connsiteX10" fmla="*/ 795742 w 6978645"/>
              <a:gd name="connsiteY10" fmla="*/ 40187 h 273275"/>
              <a:gd name="connsiteX11" fmla="*/ 980611 w 6978645"/>
              <a:gd name="connsiteY11" fmla="*/ 16075 h 273275"/>
              <a:gd name="connsiteX12" fmla="*/ 1028838 w 6978645"/>
              <a:gd name="connsiteY12" fmla="*/ 8037 h 273275"/>
              <a:gd name="connsiteX13" fmla="*/ 1133329 w 6978645"/>
              <a:gd name="connsiteY13" fmla="*/ 0 h 273275"/>
              <a:gd name="connsiteX14" fmla="*/ 3922445 w 6978645"/>
              <a:gd name="connsiteY14" fmla="*/ 8037 h 273275"/>
              <a:gd name="connsiteX15" fmla="*/ 4123390 w 6978645"/>
              <a:gd name="connsiteY15" fmla="*/ 32150 h 273275"/>
              <a:gd name="connsiteX16" fmla="*/ 4187692 w 6978645"/>
              <a:gd name="connsiteY16" fmla="*/ 40187 h 273275"/>
              <a:gd name="connsiteX17" fmla="*/ 4428826 w 6978645"/>
              <a:gd name="connsiteY17" fmla="*/ 72337 h 273275"/>
              <a:gd name="connsiteX18" fmla="*/ 4573507 w 6978645"/>
              <a:gd name="connsiteY18" fmla="*/ 80375 h 273275"/>
              <a:gd name="connsiteX19" fmla="*/ 4621733 w 6978645"/>
              <a:gd name="connsiteY19" fmla="*/ 88412 h 273275"/>
              <a:gd name="connsiteX20" fmla="*/ 4798565 w 6978645"/>
              <a:gd name="connsiteY20" fmla="*/ 112525 h 273275"/>
              <a:gd name="connsiteX21" fmla="*/ 5666647 w 6978645"/>
              <a:gd name="connsiteY21" fmla="*/ 120562 h 273275"/>
              <a:gd name="connsiteX22" fmla="*/ 5851517 w 6978645"/>
              <a:gd name="connsiteY22" fmla="*/ 136637 h 273275"/>
              <a:gd name="connsiteX23" fmla="*/ 6446314 w 6978645"/>
              <a:gd name="connsiteY23" fmla="*/ 144675 h 273275"/>
              <a:gd name="connsiteX24" fmla="*/ 6518654 w 6978645"/>
              <a:gd name="connsiteY24" fmla="*/ 152712 h 273275"/>
              <a:gd name="connsiteX25" fmla="*/ 6566881 w 6978645"/>
              <a:gd name="connsiteY25" fmla="*/ 160750 h 273275"/>
              <a:gd name="connsiteX26" fmla="*/ 6623145 w 6978645"/>
              <a:gd name="connsiteY26" fmla="*/ 168787 h 273275"/>
              <a:gd name="connsiteX27" fmla="*/ 6711561 w 6978645"/>
              <a:gd name="connsiteY27" fmla="*/ 184862 h 273275"/>
              <a:gd name="connsiteX28" fmla="*/ 6743712 w 6978645"/>
              <a:gd name="connsiteY28" fmla="*/ 192900 h 273275"/>
              <a:gd name="connsiteX29" fmla="*/ 6888392 w 6978645"/>
              <a:gd name="connsiteY29" fmla="*/ 200937 h 273275"/>
              <a:gd name="connsiteX30" fmla="*/ 6952695 w 6978645"/>
              <a:gd name="connsiteY30" fmla="*/ 233087 h 273275"/>
              <a:gd name="connsiteX31" fmla="*/ 6976808 w 6978645"/>
              <a:gd name="connsiteY31" fmla="*/ 249162 h 273275"/>
              <a:gd name="connsiteX32" fmla="*/ 6976808 w 6978645"/>
              <a:gd name="connsiteY32" fmla="*/ 273275 h 273275"/>
              <a:gd name="connsiteX0" fmla="*/ 0 w 6978645"/>
              <a:gd name="connsiteY0" fmla="*/ 273275 h 273275"/>
              <a:gd name="connsiteX1" fmla="*/ 48226 w 6978645"/>
              <a:gd name="connsiteY1" fmla="*/ 249162 h 273275"/>
              <a:gd name="connsiteX2" fmla="*/ 72340 w 6978645"/>
              <a:gd name="connsiteY2" fmla="*/ 225050 h 273275"/>
              <a:gd name="connsiteX3" fmla="*/ 96453 w 6978645"/>
              <a:gd name="connsiteY3" fmla="*/ 208975 h 273275"/>
              <a:gd name="connsiteX4" fmla="*/ 168793 w 6978645"/>
              <a:gd name="connsiteY4" fmla="*/ 152712 h 273275"/>
              <a:gd name="connsiteX5" fmla="*/ 297398 w 6978645"/>
              <a:gd name="connsiteY5" fmla="*/ 104487 h 273275"/>
              <a:gd name="connsiteX6" fmla="*/ 321511 w 6978645"/>
              <a:gd name="connsiteY6" fmla="*/ 96450 h 273275"/>
              <a:gd name="connsiteX7" fmla="*/ 345625 w 6978645"/>
              <a:gd name="connsiteY7" fmla="*/ 88412 h 273275"/>
              <a:gd name="connsiteX8" fmla="*/ 490305 w 6978645"/>
              <a:gd name="connsiteY8" fmla="*/ 72337 h 273275"/>
              <a:gd name="connsiteX9" fmla="*/ 570683 w 6978645"/>
              <a:gd name="connsiteY9" fmla="*/ 56262 h 273275"/>
              <a:gd name="connsiteX10" fmla="*/ 795742 w 6978645"/>
              <a:gd name="connsiteY10" fmla="*/ 40187 h 273275"/>
              <a:gd name="connsiteX11" fmla="*/ 980611 w 6978645"/>
              <a:gd name="connsiteY11" fmla="*/ 16075 h 273275"/>
              <a:gd name="connsiteX12" fmla="*/ 1028838 w 6978645"/>
              <a:gd name="connsiteY12" fmla="*/ 8037 h 273275"/>
              <a:gd name="connsiteX13" fmla="*/ 1133329 w 6978645"/>
              <a:gd name="connsiteY13" fmla="*/ 0 h 273275"/>
              <a:gd name="connsiteX14" fmla="*/ 3922445 w 6978645"/>
              <a:gd name="connsiteY14" fmla="*/ 8037 h 273275"/>
              <a:gd name="connsiteX15" fmla="*/ 4123390 w 6978645"/>
              <a:gd name="connsiteY15" fmla="*/ 32150 h 273275"/>
              <a:gd name="connsiteX16" fmla="*/ 4187692 w 6978645"/>
              <a:gd name="connsiteY16" fmla="*/ 40187 h 273275"/>
              <a:gd name="connsiteX17" fmla="*/ 4428826 w 6978645"/>
              <a:gd name="connsiteY17" fmla="*/ 72337 h 273275"/>
              <a:gd name="connsiteX18" fmla="*/ 4573507 w 6978645"/>
              <a:gd name="connsiteY18" fmla="*/ 80375 h 273275"/>
              <a:gd name="connsiteX19" fmla="*/ 4621733 w 6978645"/>
              <a:gd name="connsiteY19" fmla="*/ 88412 h 273275"/>
              <a:gd name="connsiteX20" fmla="*/ 5264757 w 6978645"/>
              <a:gd name="connsiteY20" fmla="*/ 64300 h 273275"/>
              <a:gd name="connsiteX21" fmla="*/ 5666647 w 6978645"/>
              <a:gd name="connsiteY21" fmla="*/ 120562 h 273275"/>
              <a:gd name="connsiteX22" fmla="*/ 5851517 w 6978645"/>
              <a:gd name="connsiteY22" fmla="*/ 136637 h 273275"/>
              <a:gd name="connsiteX23" fmla="*/ 6446314 w 6978645"/>
              <a:gd name="connsiteY23" fmla="*/ 144675 h 273275"/>
              <a:gd name="connsiteX24" fmla="*/ 6518654 w 6978645"/>
              <a:gd name="connsiteY24" fmla="*/ 152712 h 273275"/>
              <a:gd name="connsiteX25" fmla="*/ 6566881 w 6978645"/>
              <a:gd name="connsiteY25" fmla="*/ 160750 h 273275"/>
              <a:gd name="connsiteX26" fmla="*/ 6623145 w 6978645"/>
              <a:gd name="connsiteY26" fmla="*/ 168787 h 273275"/>
              <a:gd name="connsiteX27" fmla="*/ 6711561 w 6978645"/>
              <a:gd name="connsiteY27" fmla="*/ 184862 h 273275"/>
              <a:gd name="connsiteX28" fmla="*/ 6743712 w 6978645"/>
              <a:gd name="connsiteY28" fmla="*/ 192900 h 273275"/>
              <a:gd name="connsiteX29" fmla="*/ 6888392 w 6978645"/>
              <a:gd name="connsiteY29" fmla="*/ 200937 h 273275"/>
              <a:gd name="connsiteX30" fmla="*/ 6952695 w 6978645"/>
              <a:gd name="connsiteY30" fmla="*/ 233087 h 273275"/>
              <a:gd name="connsiteX31" fmla="*/ 6976808 w 6978645"/>
              <a:gd name="connsiteY31" fmla="*/ 249162 h 273275"/>
              <a:gd name="connsiteX32" fmla="*/ 6976808 w 6978645"/>
              <a:gd name="connsiteY32" fmla="*/ 273275 h 273275"/>
              <a:gd name="connsiteX0" fmla="*/ 0 w 6978645"/>
              <a:gd name="connsiteY0" fmla="*/ 273275 h 273275"/>
              <a:gd name="connsiteX1" fmla="*/ 48226 w 6978645"/>
              <a:gd name="connsiteY1" fmla="*/ 249162 h 273275"/>
              <a:gd name="connsiteX2" fmla="*/ 72340 w 6978645"/>
              <a:gd name="connsiteY2" fmla="*/ 225050 h 273275"/>
              <a:gd name="connsiteX3" fmla="*/ 96453 w 6978645"/>
              <a:gd name="connsiteY3" fmla="*/ 208975 h 273275"/>
              <a:gd name="connsiteX4" fmla="*/ 168793 w 6978645"/>
              <a:gd name="connsiteY4" fmla="*/ 152712 h 273275"/>
              <a:gd name="connsiteX5" fmla="*/ 297398 w 6978645"/>
              <a:gd name="connsiteY5" fmla="*/ 104487 h 273275"/>
              <a:gd name="connsiteX6" fmla="*/ 321511 w 6978645"/>
              <a:gd name="connsiteY6" fmla="*/ 96450 h 273275"/>
              <a:gd name="connsiteX7" fmla="*/ 345625 w 6978645"/>
              <a:gd name="connsiteY7" fmla="*/ 88412 h 273275"/>
              <a:gd name="connsiteX8" fmla="*/ 490305 w 6978645"/>
              <a:gd name="connsiteY8" fmla="*/ 72337 h 273275"/>
              <a:gd name="connsiteX9" fmla="*/ 570683 w 6978645"/>
              <a:gd name="connsiteY9" fmla="*/ 56262 h 273275"/>
              <a:gd name="connsiteX10" fmla="*/ 795742 w 6978645"/>
              <a:gd name="connsiteY10" fmla="*/ 40187 h 273275"/>
              <a:gd name="connsiteX11" fmla="*/ 980611 w 6978645"/>
              <a:gd name="connsiteY11" fmla="*/ 16075 h 273275"/>
              <a:gd name="connsiteX12" fmla="*/ 1028838 w 6978645"/>
              <a:gd name="connsiteY12" fmla="*/ 8037 h 273275"/>
              <a:gd name="connsiteX13" fmla="*/ 1133329 w 6978645"/>
              <a:gd name="connsiteY13" fmla="*/ 0 h 273275"/>
              <a:gd name="connsiteX14" fmla="*/ 3922445 w 6978645"/>
              <a:gd name="connsiteY14" fmla="*/ 8037 h 273275"/>
              <a:gd name="connsiteX15" fmla="*/ 4123390 w 6978645"/>
              <a:gd name="connsiteY15" fmla="*/ 32150 h 273275"/>
              <a:gd name="connsiteX16" fmla="*/ 4187692 w 6978645"/>
              <a:gd name="connsiteY16" fmla="*/ 40187 h 273275"/>
              <a:gd name="connsiteX17" fmla="*/ 4428826 w 6978645"/>
              <a:gd name="connsiteY17" fmla="*/ 72337 h 273275"/>
              <a:gd name="connsiteX18" fmla="*/ 4573507 w 6978645"/>
              <a:gd name="connsiteY18" fmla="*/ 80375 h 273275"/>
              <a:gd name="connsiteX19" fmla="*/ 4621733 w 6978645"/>
              <a:gd name="connsiteY19" fmla="*/ 88412 h 273275"/>
              <a:gd name="connsiteX20" fmla="*/ 5666647 w 6978645"/>
              <a:gd name="connsiteY20" fmla="*/ 120562 h 273275"/>
              <a:gd name="connsiteX21" fmla="*/ 5851517 w 6978645"/>
              <a:gd name="connsiteY21" fmla="*/ 136637 h 273275"/>
              <a:gd name="connsiteX22" fmla="*/ 6446314 w 6978645"/>
              <a:gd name="connsiteY22" fmla="*/ 144675 h 273275"/>
              <a:gd name="connsiteX23" fmla="*/ 6518654 w 6978645"/>
              <a:gd name="connsiteY23" fmla="*/ 152712 h 273275"/>
              <a:gd name="connsiteX24" fmla="*/ 6566881 w 6978645"/>
              <a:gd name="connsiteY24" fmla="*/ 160750 h 273275"/>
              <a:gd name="connsiteX25" fmla="*/ 6623145 w 6978645"/>
              <a:gd name="connsiteY25" fmla="*/ 168787 h 273275"/>
              <a:gd name="connsiteX26" fmla="*/ 6711561 w 6978645"/>
              <a:gd name="connsiteY26" fmla="*/ 184862 h 273275"/>
              <a:gd name="connsiteX27" fmla="*/ 6743712 w 6978645"/>
              <a:gd name="connsiteY27" fmla="*/ 192900 h 273275"/>
              <a:gd name="connsiteX28" fmla="*/ 6888392 w 6978645"/>
              <a:gd name="connsiteY28" fmla="*/ 200937 h 273275"/>
              <a:gd name="connsiteX29" fmla="*/ 6952695 w 6978645"/>
              <a:gd name="connsiteY29" fmla="*/ 233087 h 273275"/>
              <a:gd name="connsiteX30" fmla="*/ 6976808 w 6978645"/>
              <a:gd name="connsiteY30" fmla="*/ 249162 h 273275"/>
              <a:gd name="connsiteX31" fmla="*/ 6976808 w 6978645"/>
              <a:gd name="connsiteY31" fmla="*/ 273275 h 273275"/>
              <a:gd name="connsiteX0" fmla="*/ 0 w 6978645"/>
              <a:gd name="connsiteY0" fmla="*/ 265238 h 265238"/>
              <a:gd name="connsiteX1" fmla="*/ 48226 w 6978645"/>
              <a:gd name="connsiteY1" fmla="*/ 241125 h 265238"/>
              <a:gd name="connsiteX2" fmla="*/ 72340 w 6978645"/>
              <a:gd name="connsiteY2" fmla="*/ 217013 h 265238"/>
              <a:gd name="connsiteX3" fmla="*/ 96453 w 6978645"/>
              <a:gd name="connsiteY3" fmla="*/ 200938 h 265238"/>
              <a:gd name="connsiteX4" fmla="*/ 168793 w 6978645"/>
              <a:gd name="connsiteY4" fmla="*/ 144675 h 265238"/>
              <a:gd name="connsiteX5" fmla="*/ 297398 w 6978645"/>
              <a:gd name="connsiteY5" fmla="*/ 96450 h 265238"/>
              <a:gd name="connsiteX6" fmla="*/ 321511 w 6978645"/>
              <a:gd name="connsiteY6" fmla="*/ 88413 h 265238"/>
              <a:gd name="connsiteX7" fmla="*/ 345625 w 6978645"/>
              <a:gd name="connsiteY7" fmla="*/ 80375 h 265238"/>
              <a:gd name="connsiteX8" fmla="*/ 490305 w 6978645"/>
              <a:gd name="connsiteY8" fmla="*/ 64300 h 265238"/>
              <a:gd name="connsiteX9" fmla="*/ 570683 w 6978645"/>
              <a:gd name="connsiteY9" fmla="*/ 48225 h 265238"/>
              <a:gd name="connsiteX10" fmla="*/ 795742 w 6978645"/>
              <a:gd name="connsiteY10" fmla="*/ 32150 h 265238"/>
              <a:gd name="connsiteX11" fmla="*/ 980611 w 6978645"/>
              <a:gd name="connsiteY11" fmla="*/ 8038 h 265238"/>
              <a:gd name="connsiteX12" fmla="*/ 1028838 w 6978645"/>
              <a:gd name="connsiteY12" fmla="*/ 0 h 265238"/>
              <a:gd name="connsiteX13" fmla="*/ 3922445 w 6978645"/>
              <a:gd name="connsiteY13" fmla="*/ 0 h 265238"/>
              <a:gd name="connsiteX14" fmla="*/ 4123390 w 6978645"/>
              <a:gd name="connsiteY14" fmla="*/ 24113 h 265238"/>
              <a:gd name="connsiteX15" fmla="*/ 4187692 w 6978645"/>
              <a:gd name="connsiteY15" fmla="*/ 32150 h 265238"/>
              <a:gd name="connsiteX16" fmla="*/ 4428826 w 6978645"/>
              <a:gd name="connsiteY16" fmla="*/ 64300 h 265238"/>
              <a:gd name="connsiteX17" fmla="*/ 4573507 w 6978645"/>
              <a:gd name="connsiteY17" fmla="*/ 72338 h 265238"/>
              <a:gd name="connsiteX18" fmla="*/ 4621733 w 6978645"/>
              <a:gd name="connsiteY18" fmla="*/ 80375 h 265238"/>
              <a:gd name="connsiteX19" fmla="*/ 5666647 w 6978645"/>
              <a:gd name="connsiteY19" fmla="*/ 112525 h 265238"/>
              <a:gd name="connsiteX20" fmla="*/ 5851517 w 6978645"/>
              <a:gd name="connsiteY20" fmla="*/ 128600 h 265238"/>
              <a:gd name="connsiteX21" fmla="*/ 6446314 w 6978645"/>
              <a:gd name="connsiteY21" fmla="*/ 136638 h 265238"/>
              <a:gd name="connsiteX22" fmla="*/ 6518654 w 6978645"/>
              <a:gd name="connsiteY22" fmla="*/ 144675 h 265238"/>
              <a:gd name="connsiteX23" fmla="*/ 6566881 w 6978645"/>
              <a:gd name="connsiteY23" fmla="*/ 152713 h 265238"/>
              <a:gd name="connsiteX24" fmla="*/ 6623145 w 6978645"/>
              <a:gd name="connsiteY24" fmla="*/ 160750 h 265238"/>
              <a:gd name="connsiteX25" fmla="*/ 6711561 w 6978645"/>
              <a:gd name="connsiteY25" fmla="*/ 176825 h 265238"/>
              <a:gd name="connsiteX26" fmla="*/ 6743712 w 6978645"/>
              <a:gd name="connsiteY26" fmla="*/ 184863 h 265238"/>
              <a:gd name="connsiteX27" fmla="*/ 6888392 w 6978645"/>
              <a:gd name="connsiteY27" fmla="*/ 192900 h 265238"/>
              <a:gd name="connsiteX28" fmla="*/ 6952695 w 6978645"/>
              <a:gd name="connsiteY28" fmla="*/ 225050 h 265238"/>
              <a:gd name="connsiteX29" fmla="*/ 6976808 w 6978645"/>
              <a:gd name="connsiteY29" fmla="*/ 241125 h 265238"/>
              <a:gd name="connsiteX30" fmla="*/ 6976808 w 6978645"/>
              <a:gd name="connsiteY30"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96453 w 6978645"/>
              <a:gd name="connsiteY3" fmla="*/ 200938 h 265238"/>
              <a:gd name="connsiteX4" fmla="*/ 297398 w 6978645"/>
              <a:gd name="connsiteY4" fmla="*/ 96450 h 265238"/>
              <a:gd name="connsiteX5" fmla="*/ 321511 w 6978645"/>
              <a:gd name="connsiteY5" fmla="*/ 88413 h 265238"/>
              <a:gd name="connsiteX6" fmla="*/ 345625 w 6978645"/>
              <a:gd name="connsiteY6" fmla="*/ 80375 h 265238"/>
              <a:gd name="connsiteX7" fmla="*/ 490305 w 6978645"/>
              <a:gd name="connsiteY7" fmla="*/ 64300 h 265238"/>
              <a:gd name="connsiteX8" fmla="*/ 570683 w 6978645"/>
              <a:gd name="connsiteY8" fmla="*/ 48225 h 265238"/>
              <a:gd name="connsiteX9" fmla="*/ 795742 w 6978645"/>
              <a:gd name="connsiteY9" fmla="*/ 32150 h 265238"/>
              <a:gd name="connsiteX10" fmla="*/ 980611 w 6978645"/>
              <a:gd name="connsiteY10" fmla="*/ 8038 h 265238"/>
              <a:gd name="connsiteX11" fmla="*/ 1028838 w 6978645"/>
              <a:gd name="connsiteY11" fmla="*/ 0 h 265238"/>
              <a:gd name="connsiteX12" fmla="*/ 3922445 w 6978645"/>
              <a:gd name="connsiteY12" fmla="*/ 0 h 265238"/>
              <a:gd name="connsiteX13" fmla="*/ 4123390 w 6978645"/>
              <a:gd name="connsiteY13" fmla="*/ 24113 h 265238"/>
              <a:gd name="connsiteX14" fmla="*/ 4187692 w 6978645"/>
              <a:gd name="connsiteY14" fmla="*/ 32150 h 265238"/>
              <a:gd name="connsiteX15" fmla="*/ 4428826 w 6978645"/>
              <a:gd name="connsiteY15" fmla="*/ 64300 h 265238"/>
              <a:gd name="connsiteX16" fmla="*/ 4573507 w 6978645"/>
              <a:gd name="connsiteY16" fmla="*/ 72338 h 265238"/>
              <a:gd name="connsiteX17" fmla="*/ 4621733 w 6978645"/>
              <a:gd name="connsiteY17" fmla="*/ 80375 h 265238"/>
              <a:gd name="connsiteX18" fmla="*/ 5666647 w 6978645"/>
              <a:gd name="connsiteY18" fmla="*/ 112525 h 265238"/>
              <a:gd name="connsiteX19" fmla="*/ 5851517 w 6978645"/>
              <a:gd name="connsiteY19" fmla="*/ 128600 h 265238"/>
              <a:gd name="connsiteX20" fmla="*/ 6446314 w 6978645"/>
              <a:gd name="connsiteY20" fmla="*/ 136638 h 265238"/>
              <a:gd name="connsiteX21" fmla="*/ 6518654 w 6978645"/>
              <a:gd name="connsiteY21" fmla="*/ 144675 h 265238"/>
              <a:gd name="connsiteX22" fmla="*/ 6566881 w 6978645"/>
              <a:gd name="connsiteY22" fmla="*/ 152713 h 265238"/>
              <a:gd name="connsiteX23" fmla="*/ 6623145 w 6978645"/>
              <a:gd name="connsiteY23" fmla="*/ 160750 h 265238"/>
              <a:gd name="connsiteX24" fmla="*/ 6711561 w 6978645"/>
              <a:gd name="connsiteY24" fmla="*/ 176825 h 265238"/>
              <a:gd name="connsiteX25" fmla="*/ 6743712 w 6978645"/>
              <a:gd name="connsiteY25" fmla="*/ 184863 h 265238"/>
              <a:gd name="connsiteX26" fmla="*/ 6888392 w 6978645"/>
              <a:gd name="connsiteY26" fmla="*/ 192900 h 265238"/>
              <a:gd name="connsiteX27" fmla="*/ 6952695 w 6978645"/>
              <a:gd name="connsiteY27" fmla="*/ 225050 h 265238"/>
              <a:gd name="connsiteX28" fmla="*/ 6976808 w 6978645"/>
              <a:gd name="connsiteY28" fmla="*/ 241125 h 265238"/>
              <a:gd name="connsiteX29" fmla="*/ 6976808 w 6978645"/>
              <a:gd name="connsiteY29"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345625 w 6978645"/>
              <a:gd name="connsiteY5" fmla="*/ 80375 h 265238"/>
              <a:gd name="connsiteX6" fmla="*/ 490305 w 6978645"/>
              <a:gd name="connsiteY6" fmla="*/ 64300 h 265238"/>
              <a:gd name="connsiteX7" fmla="*/ 570683 w 6978645"/>
              <a:gd name="connsiteY7" fmla="*/ 48225 h 265238"/>
              <a:gd name="connsiteX8" fmla="*/ 795742 w 6978645"/>
              <a:gd name="connsiteY8" fmla="*/ 32150 h 265238"/>
              <a:gd name="connsiteX9" fmla="*/ 980611 w 6978645"/>
              <a:gd name="connsiteY9" fmla="*/ 8038 h 265238"/>
              <a:gd name="connsiteX10" fmla="*/ 1028838 w 6978645"/>
              <a:gd name="connsiteY10" fmla="*/ 0 h 265238"/>
              <a:gd name="connsiteX11" fmla="*/ 3922445 w 6978645"/>
              <a:gd name="connsiteY11" fmla="*/ 0 h 265238"/>
              <a:gd name="connsiteX12" fmla="*/ 4123390 w 6978645"/>
              <a:gd name="connsiteY12" fmla="*/ 24113 h 265238"/>
              <a:gd name="connsiteX13" fmla="*/ 4187692 w 6978645"/>
              <a:gd name="connsiteY13" fmla="*/ 32150 h 265238"/>
              <a:gd name="connsiteX14" fmla="*/ 4428826 w 6978645"/>
              <a:gd name="connsiteY14" fmla="*/ 64300 h 265238"/>
              <a:gd name="connsiteX15" fmla="*/ 4573507 w 6978645"/>
              <a:gd name="connsiteY15" fmla="*/ 72338 h 265238"/>
              <a:gd name="connsiteX16" fmla="*/ 4621733 w 6978645"/>
              <a:gd name="connsiteY16" fmla="*/ 80375 h 265238"/>
              <a:gd name="connsiteX17" fmla="*/ 5666647 w 6978645"/>
              <a:gd name="connsiteY17" fmla="*/ 112525 h 265238"/>
              <a:gd name="connsiteX18" fmla="*/ 5851517 w 6978645"/>
              <a:gd name="connsiteY18" fmla="*/ 128600 h 265238"/>
              <a:gd name="connsiteX19" fmla="*/ 6446314 w 6978645"/>
              <a:gd name="connsiteY19" fmla="*/ 136638 h 265238"/>
              <a:gd name="connsiteX20" fmla="*/ 6518654 w 6978645"/>
              <a:gd name="connsiteY20" fmla="*/ 144675 h 265238"/>
              <a:gd name="connsiteX21" fmla="*/ 6566881 w 6978645"/>
              <a:gd name="connsiteY21" fmla="*/ 152713 h 265238"/>
              <a:gd name="connsiteX22" fmla="*/ 6623145 w 6978645"/>
              <a:gd name="connsiteY22" fmla="*/ 160750 h 265238"/>
              <a:gd name="connsiteX23" fmla="*/ 6711561 w 6978645"/>
              <a:gd name="connsiteY23" fmla="*/ 176825 h 265238"/>
              <a:gd name="connsiteX24" fmla="*/ 6743712 w 6978645"/>
              <a:gd name="connsiteY24" fmla="*/ 184863 h 265238"/>
              <a:gd name="connsiteX25" fmla="*/ 6888392 w 6978645"/>
              <a:gd name="connsiteY25" fmla="*/ 192900 h 265238"/>
              <a:gd name="connsiteX26" fmla="*/ 6952695 w 6978645"/>
              <a:gd name="connsiteY26" fmla="*/ 225050 h 265238"/>
              <a:gd name="connsiteX27" fmla="*/ 6976808 w 6978645"/>
              <a:gd name="connsiteY27" fmla="*/ 241125 h 265238"/>
              <a:gd name="connsiteX28" fmla="*/ 6976808 w 6978645"/>
              <a:gd name="connsiteY28"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490305 w 6978645"/>
              <a:gd name="connsiteY5" fmla="*/ 64300 h 265238"/>
              <a:gd name="connsiteX6" fmla="*/ 570683 w 6978645"/>
              <a:gd name="connsiteY6" fmla="*/ 48225 h 265238"/>
              <a:gd name="connsiteX7" fmla="*/ 795742 w 6978645"/>
              <a:gd name="connsiteY7" fmla="*/ 32150 h 265238"/>
              <a:gd name="connsiteX8" fmla="*/ 980611 w 6978645"/>
              <a:gd name="connsiteY8" fmla="*/ 8038 h 265238"/>
              <a:gd name="connsiteX9" fmla="*/ 1028838 w 6978645"/>
              <a:gd name="connsiteY9" fmla="*/ 0 h 265238"/>
              <a:gd name="connsiteX10" fmla="*/ 3922445 w 6978645"/>
              <a:gd name="connsiteY10" fmla="*/ 0 h 265238"/>
              <a:gd name="connsiteX11" fmla="*/ 4123390 w 6978645"/>
              <a:gd name="connsiteY11" fmla="*/ 24113 h 265238"/>
              <a:gd name="connsiteX12" fmla="*/ 4187692 w 6978645"/>
              <a:gd name="connsiteY12" fmla="*/ 32150 h 265238"/>
              <a:gd name="connsiteX13" fmla="*/ 4428826 w 6978645"/>
              <a:gd name="connsiteY13" fmla="*/ 64300 h 265238"/>
              <a:gd name="connsiteX14" fmla="*/ 4573507 w 6978645"/>
              <a:gd name="connsiteY14" fmla="*/ 72338 h 265238"/>
              <a:gd name="connsiteX15" fmla="*/ 4621733 w 6978645"/>
              <a:gd name="connsiteY15" fmla="*/ 80375 h 265238"/>
              <a:gd name="connsiteX16" fmla="*/ 5666647 w 6978645"/>
              <a:gd name="connsiteY16" fmla="*/ 112525 h 265238"/>
              <a:gd name="connsiteX17" fmla="*/ 5851517 w 6978645"/>
              <a:gd name="connsiteY17" fmla="*/ 128600 h 265238"/>
              <a:gd name="connsiteX18" fmla="*/ 6446314 w 6978645"/>
              <a:gd name="connsiteY18" fmla="*/ 136638 h 265238"/>
              <a:gd name="connsiteX19" fmla="*/ 6518654 w 6978645"/>
              <a:gd name="connsiteY19" fmla="*/ 144675 h 265238"/>
              <a:gd name="connsiteX20" fmla="*/ 6566881 w 6978645"/>
              <a:gd name="connsiteY20" fmla="*/ 152713 h 265238"/>
              <a:gd name="connsiteX21" fmla="*/ 6623145 w 6978645"/>
              <a:gd name="connsiteY21" fmla="*/ 160750 h 265238"/>
              <a:gd name="connsiteX22" fmla="*/ 6711561 w 6978645"/>
              <a:gd name="connsiteY22" fmla="*/ 176825 h 265238"/>
              <a:gd name="connsiteX23" fmla="*/ 6743712 w 6978645"/>
              <a:gd name="connsiteY23" fmla="*/ 184863 h 265238"/>
              <a:gd name="connsiteX24" fmla="*/ 6888392 w 6978645"/>
              <a:gd name="connsiteY24" fmla="*/ 192900 h 265238"/>
              <a:gd name="connsiteX25" fmla="*/ 6952695 w 6978645"/>
              <a:gd name="connsiteY25" fmla="*/ 225050 h 265238"/>
              <a:gd name="connsiteX26" fmla="*/ 6976808 w 6978645"/>
              <a:gd name="connsiteY26" fmla="*/ 241125 h 265238"/>
              <a:gd name="connsiteX27" fmla="*/ 6976808 w 6978645"/>
              <a:gd name="connsiteY27"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1028838 w 6978645"/>
              <a:gd name="connsiteY8" fmla="*/ 0 h 265238"/>
              <a:gd name="connsiteX9" fmla="*/ 3922445 w 6978645"/>
              <a:gd name="connsiteY9" fmla="*/ 0 h 265238"/>
              <a:gd name="connsiteX10" fmla="*/ 4123390 w 6978645"/>
              <a:gd name="connsiteY10" fmla="*/ 24113 h 265238"/>
              <a:gd name="connsiteX11" fmla="*/ 4187692 w 6978645"/>
              <a:gd name="connsiteY11" fmla="*/ 32150 h 265238"/>
              <a:gd name="connsiteX12" fmla="*/ 4428826 w 6978645"/>
              <a:gd name="connsiteY12" fmla="*/ 64300 h 265238"/>
              <a:gd name="connsiteX13" fmla="*/ 4573507 w 6978645"/>
              <a:gd name="connsiteY13" fmla="*/ 72338 h 265238"/>
              <a:gd name="connsiteX14" fmla="*/ 4621733 w 6978645"/>
              <a:gd name="connsiteY14" fmla="*/ 80375 h 265238"/>
              <a:gd name="connsiteX15" fmla="*/ 5666647 w 6978645"/>
              <a:gd name="connsiteY15" fmla="*/ 112525 h 265238"/>
              <a:gd name="connsiteX16" fmla="*/ 5851517 w 6978645"/>
              <a:gd name="connsiteY16" fmla="*/ 128600 h 265238"/>
              <a:gd name="connsiteX17" fmla="*/ 6446314 w 6978645"/>
              <a:gd name="connsiteY17" fmla="*/ 136638 h 265238"/>
              <a:gd name="connsiteX18" fmla="*/ 6518654 w 6978645"/>
              <a:gd name="connsiteY18" fmla="*/ 144675 h 265238"/>
              <a:gd name="connsiteX19" fmla="*/ 6566881 w 6978645"/>
              <a:gd name="connsiteY19" fmla="*/ 152713 h 265238"/>
              <a:gd name="connsiteX20" fmla="*/ 6623145 w 6978645"/>
              <a:gd name="connsiteY20" fmla="*/ 160750 h 265238"/>
              <a:gd name="connsiteX21" fmla="*/ 6711561 w 6978645"/>
              <a:gd name="connsiteY21" fmla="*/ 176825 h 265238"/>
              <a:gd name="connsiteX22" fmla="*/ 6743712 w 6978645"/>
              <a:gd name="connsiteY22" fmla="*/ 184863 h 265238"/>
              <a:gd name="connsiteX23" fmla="*/ 6888392 w 6978645"/>
              <a:gd name="connsiteY23" fmla="*/ 192900 h 265238"/>
              <a:gd name="connsiteX24" fmla="*/ 6952695 w 6978645"/>
              <a:gd name="connsiteY24" fmla="*/ 225050 h 265238"/>
              <a:gd name="connsiteX25" fmla="*/ 6976808 w 6978645"/>
              <a:gd name="connsiteY25" fmla="*/ 241125 h 265238"/>
              <a:gd name="connsiteX26" fmla="*/ 6976808 w 6978645"/>
              <a:gd name="connsiteY26"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23390 w 6978645"/>
              <a:gd name="connsiteY9" fmla="*/ 24113 h 265238"/>
              <a:gd name="connsiteX10" fmla="*/ 4187692 w 6978645"/>
              <a:gd name="connsiteY10" fmla="*/ 32150 h 265238"/>
              <a:gd name="connsiteX11" fmla="*/ 4428826 w 6978645"/>
              <a:gd name="connsiteY11" fmla="*/ 64300 h 265238"/>
              <a:gd name="connsiteX12" fmla="*/ 4573507 w 6978645"/>
              <a:gd name="connsiteY12" fmla="*/ 72338 h 265238"/>
              <a:gd name="connsiteX13" fmla="*/ 4621733 w 6978645"/>
              <a:gd name="connsiteY13" fmla="*/ 80375 h 265238"/>
              <a:gd name="connsiteX14" fmla="*/ 5666647 w 6978645"/>
              <a:gd name="connsiteY14" fmla="*/ 112525 h 265238"/>
              <a:gd name="connsiteX15" fmla="*/ 5851517 w 6978645"/>
              <a:gd name="connsiteY15" fmla="*/ 128600 h 265238"/>
              <a:gd name="connsiteX16" fmla="*/ 6446314 w 6978645"/>
              <a:gd name="connsiteY16" fmla="*/ 136638 h 265238"/>
              <a:gd name="connsiteX17" fmla="*/ 6518654 w 6978645"/>
              <a:gd name="connsiteY17" fmla="*/ 144675 h 265238"/>
              <a:gd name="connsiteX18" fmla="*/ 6566881 w 6978645"/>
              <a:gd name="connsiteY18" fmla="*/ 152713 h 265238"/>
              <a:gd name="connsiteX19" fmla="*/ 6623145 w 6978645"/>
              <a:gd name="connsiteY19" fmla="*/ 160750 h 265238"/>
              <a:gd name="connsiteX20" fmla="*/ 6711561 w 6978645"/>
              <a:gd name="connsiteY20" fmla="*/ 176825 h 265238"/>
              <a:gd name="connsiteX21" fmla="*/ 6743712 w 6978645"/>
              <a:gd name="connsiteY21" fmla="*/ 184863 h 265238"/>
              <a:gd name="connsiteX22" fmla="*/ 6888392 w 6978645"/>
              <a:gd name="connsiteY22" fmla="*/ 192900 h 265238"/>
              <a:gd name="connsiteX23" fmla="*/ 6952695 w 6978645"/>
              <a:gd name="connsiteY23" fmla="*/ 225050 h 265238"/>
              <a:gd name="connsiteX24" fmla="*/ 6976808 w 6978645"/>
              <a:gd name="connsiteY24" fmla="*/ 241125 h 265238"/>
              <a:gd name="connsiteX25" fmla="*/ 6976808 w 6978645"/>
              <a:gd name="connsiteY25"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23390 w 6978645"/>
              <a:gd name="connsiteY9" fmla="*/ 24113 h 265238"/>
              <a:gd name="connsiteX10" fmla="*/ 4187692 w 6978645"/>
              <a:gd name="connsiteY10" fmla="*/ 32150 h 265238"/>
              <a:gd name="connsiteX11" fmla="*/ 4203768 w 6978645"/>
              <a:gd name="connsiteY11" fmla="*/ 40187 h 265238"/>
              <a:gd name="connsiteX12" fmla="*/ 4428826 w 6978645"/>
              <a:gd name="connsiteY12" fmla="*/ 64300 h 265238"/>
              <a:gd name="connsiteX13" fmla="*/ 4573507 w 6978645"/>
              <a:gd name="connsiteY13" fmla="*/ 72338 h 265238"/>
              <a:gd name="connsiteX14" fmla="*/ 4621733 w 6978645"/>
              <a:gd name="connsiteY14" fmla="*/ 80375 h 265238"/>
              <a:gd name="connsiteX15" fmla="*/ 5666647 w 6978645"/>
              <a:gd name="connsiteY15" fmla="*/ 112525 h 265238"/>
              <a:gd name="connsiteX16" fmla="*/ 5851517 w 6978645"/>
              <a:gd name="connsiteY16" fmla="*/ 128600 h 265238"/>
              <a:gd name="connsiteX17" fmla="*/ 6446314 w 6978645"/>
              <a:gd name="connsiteY17" fmla="*/ 136638 h 265238"/>
              <a:gd name="connsiteX18" fmla="*/ 6518654 w 6978645"/>
              <a:gd name="connsiteY18" fmla="*/ 144675 h 265238"/>
              <a:gd name="connsiteX19" fmla="*/ 6566881 w 6978645"/>
              <a:gd name="connsiteY19" fmla="*/ 152713 h 265238"/>
              <a:gd name="connsiteX20" fmla="*/ 6623145 w 6978645"/>
              <a:gd name="connsiteY20" fmla="*/ 160750 h 265238"/>
              <a:gd name="connsiteX21" fmla="*/ 6711561 w 6978645"/>
              <a:gd name="connsiteY21" fmla="*/ 176825 h 265238"/>
              <a:gd name="connsiteX22" fmla="*/ 6743712 w 6978645"/>
              <a:gd name="connsiteY22" fmla="*/ 184863 h 265238"/>
              <a:gd name="connsiteX23" fmla="*/ 6888392 w 6978645"/>
              <a:gd name="connsiteY23" fmla="*/ 192900 h 265238"/>
              <a:gd name="connsiteX24" fmla="*/ 6952695 w 6978645"/>
              <a:gd name="connsiteY24" fmla="*/ 225050 h 265238"/>
              <a:gd name="connsiteX25" fmla="*/ 6976808 w 6978645"/>
              <a:gd name="connsiteY25" fmla="*/ 241125 h 265238"/>
              <a:gd name="connsiteX26" fmla="*/ 6976808 w 6978645"/>
              <a:gd name="connsiteY26"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23390 w 6978645"/>
              <a:gd name="connsiteY9" fmla="*/ 24113 h 265238"/>
              <a:gd name="connsiteX10" fmla="*/ 4187692 w 6978645"/>
              <a:gd name="connsiteY10" fmla="*/ 32150 h 265238"/>
              <a:gd name="connsiteX11" fmla="*/ 4428826 w 6978645"/>
              <a:gd name="connsiteY11" fmla="*/ 64300 h 265238"/>
              <a:gd name="connsiteX12" fmla="*/ 4573507 w 6978645"/>
              <a:gd name="connsiteY12" fmla="*/ 72338 h 265238"/>
              <a:gd name="connsiteX13" fmla="*/ 4621733 w 6978645"/>
              <a:gd name="connsiteY13" fmla="*/ 80375 h 265238"/>
              <a:gd name="connsiteX14" fmla="*/ 5666647 w 6978645"/>
              <a:gd name="connsiteY14" fmla="*/ 112525 h 265238"/>
              <a:gd name="connsiteX15" fmla="*/ 5851517 w 6978645"/>
              <a:gd name="connsiteY15" fmla="*/ 128600 h 265238"/>
              <a:gd name="connsiteX16" fmla="*/ 6446314 w 6978645"/>
              <a:gd name="connsiteY16" fmla="*/ 136638 h 265238"/>
              <a:gd name="connsiteX17" fmla="*/ 6518654 w 6978645"/>
              <a:gd name="connsiteY17" fmla="*/ 144675 h 265238"/>
              <a:gd name="connsiteX18" fmla="*/ 6566881 w 6978645"/>
              <a:gd name="connsiteY18" fmla="*/ 152713 h 265238"/>
              <a:gd name="connsiteX19" fmla="*/ 6623145 w 6978645"/>
              <a:gd name="connsiteY19" fmla="*/ 160750 h 265238"/>
              <a:gd name="connsiteX20" fmla="*/ 6711561 w 6978645"/>
              <a:gd name="connsiteY20" fmla="*/ 176825 h 265238"/>
              <a:gd name="connsiteX21" fmla="*/ 6743712 w 6978645"/>
              <a:gd name="connsiteY21" fmla="*/ 184863 h 265238"/>
              <a:gd name="connsiteX22" fmla="*/ 6888392 w 6978645"/>
              <a:gd name="connsiteY22" fmla="*/ 192900 h 265238"/>
              <a:gd name="connsiteX23" fmla="*/ 6952695 w 6978645"/>
              <a:gd name="connsiteY23" fmla="*/ 225050 h 265238"/>
              <a:gd name="connsiteX24" fmla="*/ 6976808 w 6978645"/>
              <a:gd name="connsiteY24" fmla="*/ 241125 h 265238"/>
              <a:gd name="connsiteX25" fmla="*/ 6976808 w 6978645"/>
              <a:gd name="connsiteY25"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87692 w 6978645"/>
              <a:gd name="connsiteY9" fmla="*/ 32150 h 265238"/>
              <a:gd name="connsiteX10" fmla="*/ 4428826 w 6978645"/>
              <a:gd name="connsiteY10" fmla="*/ 64300 h 265238"/>
              <a:gd name="connsiteX11" fmla="*/ 4573507 w 6978645"/>
              <a:gd name="connsiteY11" fmla="*/ 72338 h 265238"/>
              <a:gd name="connsiteX12" fmla="*/ 4621733 w 6978645"/>
              <a:gd name="connsiteY12" fmla="*/ 80375 h 265238"/>
              <a:gd name="connsiteX13" fmla="*/ 5666647 w 6978645"/>
              <a:gd name="connsiteY13" fmla="*/ 112525 h 265238"/>
              <a:gd name="connsiteX14" fmla="*/ 5851517 w 6978645"/>
              <a:gd name="connsiteY14" fmla="*/ 128600 h 265238"/>
              <a:gd name="connsiteX15" fmla="*/ 6446314 w 6978645"/>
              <a:gd name="connsiteY15" fmla="*/ 136638 h 265238"/>
              <a:gd name="connsiteX16" fmla="*/ 6518654 w 6978645"/>
              <a:gd name="connsiteY16" fmla="*/ 144675 h 265238"/>
              <a:gd name="connsiteX17" fmla="*/ 6566881 w 6978645"/>
              <a:gd name="connsiteY17" fmla="*/ 152713 h 265238"/>
              <a:gd name="connsiteX18" fmla="*/ 6623145 w 6978645"/>
              <a:gd name="connsiteY18" fmla="*/ 160750 h 265238"/>
              <a:gd name="connsiteX19" fmla="*/ 6711561 w 6978645"/>
              <a:gd name="connsiteY19" fmla="*/ 176825 h 265238"/>
              <a:gd name="connsiteX20" fmla="*/ 6743712 w 6978645"/>
              <a:gd name="connsiteY20" fmla="*/ 184863 h 265238"/>
              <a:gd name="connsiteX21" fmla="*/ 6888392 w 6978645"/>
              <a:gd name="connsiteY21" fmla="*/ 192900 h 265238"/>
              <a:gd name="connsiteX22" fmla="*/ 6952695 w 6978645"/>
              <a:gd name="connsiteY22" fmla="*/ 225050 h 265238"/>
              <a:gd name="connsiteX23" fmla="*/ 6976808 w 6978645"/>
              <a:gd name="connsiteY23" fmla="*/ 241125 h 265238"/>
              <a:gd name="connsiteX24" fmla="*/ 6976808 w 6978645"/>
              <a:gd name="connsiteY24"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428826 w 6978645"/>
              <a:gd name="connsiteY9" fmla="*/ 64300 h 265238"/>
              <a:gd name="connsiteX10" fmla="*/ 4573507 w 6978645"/>
              <a:gd name="connsiteY10" fmla="*/ 72338 h 265238"/>
              <a:gd name="connsiteX11" fmla="*/ 4621733 w 6978645"/>
              <a:gd name="connsiteY11" fmla="*/ 80375 h 265238"/>
              <a:gd name="connsiteX12" fmla="*/ 5666647 w 6978645"/>
              <a:gd name="connsiteY12" fmla="*/ 112525 h 265238"/>
              <a:gd name="connsiteX13" fmla="*/ 5851517 w 6978645"/>
              <a:gd name="connsiteY13" fmla="*/ 128600 h 265238"/>
              <a:gd name="connsiteX14" fmla="*/ 6446314 w 6978645"/>
              <a:gd name="connsiteY14" fmla="*/ 136638 h 265238"/>
              <a:gd name="connsiteX15" fmla="*/ 6518654 w 6978645"/>
              <a:gd name="connsiteY15" fmla="*/ 144675 h 265238"/>
              <a:gd name="connsiteX16" fmla="*/ 6566881 w 6978645"/>
              <a:gd name="connsiteY16" fmla="*/ 152713 h 265238"/>
              <a:gd name="connsiteX17" fmla="*/ 6623145 w 6978645"/>
              <a:gd name="connsiteY17" fmla="*/ 160750 h 265238"/>
              <a:gd name="connsiteX18" fmla="*/ 6711561 w 6978645"/>
              <a:gd name="connsiteY18" fmla="*/ 176825 h 265238"/>
              <a:gd name="connsiteX19" fmla="*/ 6743712 w 6978645"/>
              <a:gd name="connsiteY19" fmla="*/ 184863 h 265238"/>
              <a:gd name="connsiteX20" fmla="*/ 6888392 w 6978645"/>
              <a:gd name="connsiteY20" fmla="*/ 192900 h 265238"/>
              <a:gd name="connsiteX21" fmla="*/ 6952695 w 6978645"/>
              <a:gd name="connsiteY21" fmla="*/ 225050 h 265238"/>
              <a:gd name="connsiteX22" fmla="*/ 6976808 w 6978645"/>
              <a:gd name="connsiteY22" fmla="*/ 241125 h 265238"/>
              <a:gd name="connsiteX23" fmla="*/ 6976808 w 6978645"/>
              <a:gd name="connsiteY23"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573507 w 6978645"/>
              <a:gd name="connsiteY9" fmla="*/ 72338 h 265238"/>
              <a:gd name="connsiteX10" fmla="*/ 4621733 w 6978645"/>
              <a:gd name="connsiteY10" fmla="*/ 80375 h 265238"/>
              <a:gd name="connsiteX11" fmla="*/ 5666647 w 6978645"/>
              <a:gd name="connsiteY11" fmla="*/ 112525 h 265238"/>
              <a:gd name="connsiteX12" fmla="*/ 5851517 w 6978645"/>
              <a:gd name="connsiteY12" fmla="*/ 128600 h 265238"/>
              <a:gd name="connsiteX13" fmla="*/ 6446314 w 6978645"/>
              <a:gd name="connsiteY13" fmla="*/ 136638 h 265238"/>
              <a:gd name="connsiteX14" fmla="*/ 6518654 w 6978645"/>
              <a:gd name="connsiteY14" fmla="*/ 144675 h 265238"/>
              <a:gd name="connsiteX15" fmla="*/ 6566881 w 6978645"/>
              <a:gd name="connsiteY15" fmla="*/ 152713 h 265238"/>
              <a:gd name="connsiteX16" fmla="*/ 6623145 w 6978645"/>
              <a:gd name="connsiteY16" fmla="*/ 160750 h 265238"/>
              <a:gd name="connsiteX17" fmla="*/ 6711561 w 6978645"/>
              <a:gd name="connsiteY17" fmla="*/ 176825 h 265238"/>
              <a:gd name="connsiteX18" fmla="*/ 6743712 w 6978645"/>
              <a:gd name="connsiteY18" fmla="*/ 184863 h 265238"/>
              <a:gd name="connsiteX19" fmla="*/ 6888392 w 6978645"/>
              <a:gd name="connsiteY19" fmla="*/ 192900 h 265238"/>
              <a:gd name="connsiteX20" fmla="*/ 6952695 w 6978645"/>
              <a:gd name="connsiteY20" fmla="*/ 225050 h 265238"/>
              <a:gd name="connsiteX21" fmla="*/ 6976808 w 6978645"/>
              <a:gd name="connsiteY21" fmla="*/ 241125 h 265238"/>
              <a:gd name="connsiteX22" fmla="*/ 6976808 w 6978645"/>
              <a:gd name="connsiteY22"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621733 w 6978645"/>
              <a:gd name="connsiteY9" fmla="*/ 80375 h 265238"/>
              <a:gd name="connsiteX10" fmla="*/ 5666647 w 6978645"/>
              <a:gd name="connsiteY10" fmla="*/ 112525 h 265238"/>
              <a:gd name="connsiteX11" fmla="*/ 5851517 w 6978645"/>
              <a:gd name="connsiteY11" fmla="*/ 128600 h 265238"/>
              <a:gd name="connsiteX12" fmla="*/ 6446314 w 6978645"/>
              <a:gd name="connsiteY12" fmla="*/ 136638 h 265238"/>
              <a:gd name="connsiteX13" fmla="*/ 6518654 w 6978645"/>
              <a:gd name="connsiteY13" fmla="*/ 144675 h 265238"/>
              <a:gd name="connsiteX14" fmla="*/ 6566881 w 6978645"/>
              <a:gd name="connsiteY14" fmla="*/ 152713 h 265238"/>
              <a:gd name="connsiteX15" fmla="*/ 6623145 w 6978645"/>
              <a:gd name="connsiteY15" fmla="*/ 160750 h 265238"/>
              <a:gd name="connsiteX16" fmla="*/ 6711561 w 6978645"/>
              <a:gd name="connsiteY16" fmla="*/ 176825 h 265238"/>
              <a:gd name="connsiteX17" fmla="*/ 6743712 w 6978645"/>
              <a:gd name="connsiteY17" fmla="*/ 184863 h 265238"/>
              <a:gd name="connsiteX18" fmla="*/ 6888392 w 6978645"/>
              <a:gd name="connsiteY18" fmla="*/ 192900 h 265238"/>
              <a:gd name="connsiteX19" fmla="*/ 6952695 w 6978645"/>
              <a:gd name="connsiteY19" fmla="*/ 225050 h 265238"/>
              <a:gd name="connsiteX20" fmla="*/ 6976808 w 6978645"/>
              <a:gd name="connsiteY20" fmla="*/ 241125 h 265238"/>
              <a:gd name="connsiteX21" fmla="*/ 6976808 w 6978645"/>
              <a:gd name="connsiteY21"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5666647 w 6978645"/>
              <a:gd name="connsiteY9" fmla="*/ 112525 h 265238"/>
              <a:gd name="connsiteX10" fmla="*/ 5851517 w 6978645"/>
              <a:gd name="connsiteY10" fmla="*/ 128600 h 265238"/>
              <a:gd name="connsiteX11" fmla="*/ 6446314 w 6978645"/>
              <a:gd name="connsiteY11" fmla="*/ 136638 h 265238"/>
              <a:gd name="connsiteX12" fmla="*/ 6518654 w 6978645"/>
              <a:gd name="connsiteY12" fmla="*/ 144675 h 265238"/>
              <a:gd name="connsiteX13" fmla="*/ 6566881 w 6978645"/>
              <a:gd name="connsiteY13" fmla="*/ 152713 h 265238"/>
              <a:gd name="connsiteX14" fmla="*/ 6623145 w 6978645"/>
              <a:gd name="connsiteY14" fmla="*/ 160750 h 265238"/>
              <a:gd name="connsiteX15" fmla="*/ 6711561 w 6978645"/>
              <a:gd name="connsiteY15" fmla="*/ 176825 h 265238"/>
              <a:gd name="connsiteX16" fmla="*/ 6743712 w 6978645"/>
              <a:gd name="connsiteY16" fmla="*/ 184863 h 265238"/>
              <a:gd name="connsiteX17" fmla="*/ 6888392 w 6978645"/>
              <a:gd name="connsiteY17" fmla="*/ 192900 h 265238"/>
              <a:gd name="connsiteX18" fmla="*/ 6952695 w 6978645"/>
              <a:gd name="connsiteY18" fmla="*/ 225050 h 265238"/>
              <a:gd name="connsiteX19" fmla="*/ 6976808 w 6978645"/>
              <a:gd name="connsiteY19" fmla="*/ 241125 h 265238"/>
              <a:gd name="connsiteX20" fmla="*/ 6976808 w 6978645"/>
              <a:gd name="connsiteY20" fmla="*/ 265238 h 265238"/>
              <a:gd name="connsiteX0" fmla="*/ 0 w 6978645"/>
              <a:gd name="connsiteY0" fmla="*/ 272904 h 272904"/>
              <a:gd name="connsiteX1" fmla="*/ 48226 w 6978645"/>
              <a:gd name="connsiteY1" fmla="*/ 248791 h 272904"/>
              <a:gd name="connsiteX2" fmla="*/ 72340 w 6978645"/>
              <a:gd name="connsiteY2" fmla="*/ 224679 h 272904"/>
              <a:gd name="connsiteX3" fmla="*/ 297398 w 6978645"/>
              <a:gd name="connsiteY3" fmla="*/ 104116 h 272904"/>
              <a:gd name="connsiteX4" fmla="*/ 321511 w 6978645"/>
              <a:gd name="connsiteY4" fmla="*/ 96079 h 272904"/>
              <a:gd name="connsiteX5" fmla="*/ 570683 w 6978645"/>
              <a:gd name="connsiteY5" fmla="*/ 55891 h 272904"/>
              <a:gd name="connsiteX6" fmla="*/ 795742 w 6978645"/>
              <a:gd name="connsiteY6" fmla="*/ 39816 h 272904"/>
              <a:gd name="connsiteX7" fmla="*/ 980611 w 6978645"/>
              <a:gd name="connsiteY7" fmla="*/ 15704 h 272904"/>
              <a:gd name="connsiteX8" fmla="*/ 3922445 w 6978645"/>
              <a:gd name="connsiteY8" fmla="*/ 7666 h 272904"/>
              <a:gd name="connsiteX9" fmla="*/ 5851517 w 6978645"/>
              <a:gd name="connsiteY9" fmla="*/ 136266 h 272904"/>
              <a:gd name="connsiteX10" fmla="*/ 6446314 w 6978645"/>
              <a:gd name="connsiteY10" fmla="*/ 144304 h 272904"/>
              <a:gd name="connsiteX11" fmla="*/ 6518654 w 6978645"/>
              <a:gd name="connsiteY11" fmla="*/ 152341 h 272904"/>
              <a:gd name="connsiteX12" fmla="*/ 6566881 w 6978645"/>
              <a:gd name="connsiteY12" fmla="*/ 160379 h 272904"/>
              <a:gd name="connsiteX13" fmla="*/ 6623145 w 6978645"/>
              <a:gd name="connsiteY13" fmla="*/ 168416 h 272904"/>
              <a:gd name="connsiteX14" fmla="*/ 6711561 w 6978645"/>
              <a:gd name="connsiteY14" fmla="*/ 184491 h 272904"/>
              <a:gd name="connsiteX15" fmla="*/ 6743712 w 6978645"/>
              <a:gd name="connsiteY15" fmla="*/ 192529 h 272904"/>
              <a:gd name="connsiteX16" fmla="*/ 6888392 w 6978645"/>
              <a:gd name="connsiteY16" fmla="*/ 200566 h 272904"/>
              <a:gd name="connsiteX17" fmla="*/ 6952695 w 6978645"/>
              <a:gd name="connsiteY17" fmla="*/ 232716 h 272904"/>
              <a:gd name="connsiteX18" fmla="*/ 6976808 w 6978645"/>
              <a:gd name="connsiteY18" fmla="*/ 248791 h 272904"/>
              <a:gd name="connsiteX19" fmla="*/ 6976808 w 6978645"/>
              <a:gd name="connsiteY19" fmla="*/ 272904 h 272904"/>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518654 w 6978645"/>
              <a:gd name="connsiteY10" fmla="*/ 152924 h 273487"/>
              <a:gd name="connsiteX11" fmla="*/ 6566881 w 6978645"/>
              <a:gd name="connsiteY11" fmla="*/ 160962 h 273487"/>
              <a:gd name="connsiteX12" fmla="*/ 6623145 w 6978645"/>
              <a:gd name="connsiteY12" fmla="*/ 168999 h 273487"/>
              <a:gd name="connsiteX13" fmla="*/ 6711561 w 6978645"/>
              <a:gd name="connsiteY13" fmla="*/ 185074 h 273487"/>
              <a:gd name="connsiteX14" fmla="*/ 6743712 w 6978645"/>
              <a:gd name="connsiteY14" fmla="*/ 193112 h 273487"/>
              <a:gd name="connsiteX15" fmla="*/ 6888392 w 6978645"/>
              <a:gd name="connsiteY15" fmla="*/ 201149 h 273487"/>
              <a:gd name="connsiteX16" fmla="*/ 6952695 w 6978645"/>
              <a:gd name="connsiteY16" fmla="*/ 233299 h 273487"/>
              <a:gd name="connsiteX17" fmla="*/ 6976808 w 6978645"/>
              <a:gd name="connsiteY17" fmla="*/ 249374 h 273487"/>
              <a:gd name="connsiteX18" fmla="*/ 6976808 w 6978645"/>
              <a:gd name="connsiteY18"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518654 w 6978645"/>
              <a:gd name="connsiteY10" fmla="*/ 152924 h 273487"/>
              <a:gd name="connsiteX11" fmla="*/ 6566881 w 6978645"/>
              <a:gd name="connsiteY11" fmla="*/ 160962 h 273487"/>
              <a:gd name="connsiteX12" fmla="*/ 6623145 w 6978645"/>
              <a:gd name="connsiteY12" fmla="*/ 168999 h 273487"/>
              <a:gd name="connsiteX13" fmla="*/ 6743712 w 6978645"/>
              <a:gd name="connsiteY13" fmla="*/ 193112 h 273487"/>
              <a:gd name="connsiteX14" fmla="*/ 6888392 w 6978645"/>
              <a:gd name="connsiteY14" fmla="*/ 201149 h 273487"/>
              <a:gd name="connsiteX15" fmla="*/ 6952695 w 6978645"/>
              <a:gd name="connsiteY15" fmla="*/ 233299 h 273487"/>
              <a:gd name="connsiteX16" fmla="*/ 6976808 w 6978645"/>
              <a:gd name="connsiteY16" fmla="*/ 249374 h 273487"/>
              <a:gd name="connsiteX17" fmla="*/ 6976808 w 6978645"/>
              <a:gd name="connsiteY17"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518654 w 6978645"/>
              <a:gd name="connsiteY10" fmla="*/ 152924 h 273487"/>
              <a:gd name="connsiteX11" fmla="*/ 6623145 w 6978645"/>
              <a:gd name="connsiteY11" fmla="*/ 168999 h 273487"/>
              <a:gd name="connsiteX12" fmla="*/ 6743712 w 6978645"/>
              <a:gd name="connsiteY12" fmla="*/ 193112 h 273487"/>
              <a:gd name="connsiteX13" fmla="*/ 6888392 w 6978645"/>
              <a:gd name="connsiteY13" fmla="*/ 201149 h 273487"/>
              <a:gd name="connsiteX14" fmla="*/ 6952695 w 6978645"/>
              <a:gd name="connsiteY14" fmla="*/ 233299 h 273487"/>
              <a:gd name="connsiteX15" fmla="*/ 6976808 w 6978645"/>
              <a:gd name="connsiteY15" fmla="*/ 249374 h 273487"/>
              <a:gd name="connsiteX16" fmla="*/ 6976808 w 6978645"/>
              <a:gd name="connsiteY16"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623145 w 6978645"/>
              <a:gd name="connsiteY10" fmla="*/ 168999 h 273487"/>
              <a:gd name="connsiteX11" fmla="*/ 6743712 w 6978645"/>
              <a:gd name="connsiteY11" fmla="*/ 193112 h 273487"/>
              <a:gd name="connsiteX12" fmla="*/ 6888392 w 6978645"/>
              <a:gd name="connsiteY12" fmla="*/ 201149 h 273487"/>
              <a:gd name="connsiteX13" fmla="*/ 6952695 w 6978645"/>
              <a:gd name="connsiteY13" fmla="*/ 233299 h 273487"/>
              <a:gd name="connsiteX14" fmla="*/ 6976808 w 6978645"/>
              <a:gd name="connsiteY14" fmla="*/ 249374 h 273487"/>
              <a:gd name="connsiteX15" fmla="*/ 6976808 w 6978645"/>
              <a:gd name="connsiteY15"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623145 w 6978645"/>
              <a:gd name="connsiteY10" fmla="*/ 168999 h 273487"/>
              <a:gd name="connsiteX11" fmla="*/ 6888392 w 6978645"/>
              <a:gd name="connsiteY11" fmla="*/ 201149 h 273487"/>
              <a:gd name="connsiteX12" fmla="*/ 6952695 w 6978645"/>
              <a:gd name="connsiteY12" fmla="*/ 233299 h 273487"/>
              <a:gd name="connsiteX13" fmla="*/ 6976808 w 6978645"/>
              <a:gd name="connsiteY13" fmla="*/ 249374 h 273487"/>
              <a:gd name="connsiteX14" fmla="*/ 6976808 w 6978645"/>
              <a:gd name="connsiteY14" fmla="*/ 273487 h 273487"/>
              <a:gd name="connsiteX0" fmla="*/ 0 w 6985375"/>
              <a:gd name="connsiteY0" fmla="*/ 273487 h 273487"/>
              <a:gd name="connsiteX1" fmla="*/ 48226 w 6985375"/>
              <a:gd name="connsiteY1" fmla="*/ 249374 h 273487"/>
              <a:gd name="connsiteX2" fmla="*/ 72340 w 6985375"/>
              <a:gd name="connsiteY2" fmla="*/ 225262 h 273487"/>
              <a:gd name="connsiteX3" fmla="*/ 297398 w 6985375"/>
              <a:gd name="connsiteY3" fmla="*/ 104699 h 273487"/>
              <a:gd name="connsiteX4" fmla="*/ 321511 w 6985375"/>
              <a:gd name="connsiteY4" fmla="*/ 96662 h 273487"/>
              <a:gd name="connsiteX5" fmla="*/ 570683 w 6985375"/>
              <a:gd name="connsiteY5" fmla="*/ 56474 h 273487"/>
              <a:gd name="connsiteX6" fmla="*/ 795742 w 6985375"/>
              <a:gd name="connsiteY6" fmla="*/ 40399 h 273487"/>
              <a:gd name="connsiteX7" fmla="*/ 980611 w 6985375"/>
              <a:gd name="connsiteY7" fmla="*/ 16287 h 273487"/>
              <a:gd name="connsiteX8" fmla="*/ 3922445 w 6985375"/>
              <a:gd name="connsiteY8" fmla="*/ 8249 h 273487"/>
              <a:gd name="connsiteX9" fmla="*/ 6446314 w 6985375"/>
              <a:gd name="connsiteY9" fmla="*/ 144887 h 273487"/>
              <a:gd name="connsiteX10" fmla="*/ 6623145 w 6985375"/>
              <a:gd name="connsiteY10" fmla="*/ 168999 h 273487"/>
              <a:gd name="connsiteX11" fmla="*/ 6952695 w 6985375"/>
              <a:gd name="connsiteY11" fmla="*/ 233299 h 273487"/>
              <a:gd name="connsiteX12" fmla="*/ 6976808 w 6985375"/>
              <a:gd name="connsiteY12" fmla="*/ 249374 h 273487"/>
              <a:gd name="connsiteX13" fmla="*/ 6976808 w 6985375"/>
              <a:gd name="connsiteY13" fmla="*/ 273487 h 273487"/>
              <a:gd name="connsiteX0" fmla="*/ 0 w 7003005"/>
              <a:gd name="connsiteY0" fmla="*/ 273487 h 273487"/>
              <a:gd name="connsiteX1" fmla="*/ 48226 w 7003005"/>
              <a:gd name="connsiteY1" fmla="*/ 249374 h 273487"/>
              <a:gd name="connsiteX2" fmla="*/ 72340 w 7003005"/>
              <a:gd name="connsiteY2" fmla="*/ 225262 h 273487"/>
              <a:gd name="connsiteX3" fmla="*/ 297398 w 7003005"/>
              <a:gd name="connsiteY3" fmla="*/ 104699 h 273487"/>
              <a:gd name="connsiteX4" fmla="*/ 321511 w 7003005"/>
              <a:gd name="connsiteY4" fmla="*/ 96662 h 273487"/>
              <a:gd name="connsiteX5" fmla="*/ 570683 w 7003005"/>
              <a:gd name="connsiteY5" fmla="*/ 56474 h 273487"/>
              <a:gd name="connsiteX6" fmla="*/ 795742 w 7003005"/>
              <a:gd name="connsiteY6" fmla="*/ 40399 h 273487"/>
              <a:gd name="connsiteX7" fmla="*/ 980611 w 7003005"/>
              <a:gd name="connsiteY7" fmla="*/ 16287 h 273487"/>
              <a:gd name="connsiteX8" fmla="*/ 3922445 w 7003005"/>
              <a:gd name="connsiteY8" fmla="*/ 8249 h 273487"/>
              <a:gd name="connsiteX9" fmla="*/ 6446314 w 7003005"/>
              <a:gd name="connsiteY9" fmla="*/ 144887 h 273487"/>
              <a:gd name="connsiteX10" fmla="*/ 6623145 w 7003005"/>
              <a:gd name="connsiteY10" fmla="*/ 168999 h 273487"/>
              <a:gd name="connsiteX11" fmla="*/ 6976808 w 7003005"/>
              <a:gd name="connsiteY11" fmla="*/ 249374 h 273487"/>
              <a:gd name="connsiteX12" fmla="*/ 6976808 w 7003005"/>
              <a:gd name="connsiteY12" fmla="*/ 273487 h 273487"/>
              <a:gd name="connsiteX0" fmla="*/ 0 w 7000623"/>
              <a:gd name="connsiteY0" fmla="*/ 273487 h 273487"/>
              <a:gd name="connsiteX1" fmla="*/ 48226 w 7000623"/>
              <a:gd name="connsiteY1" fmla="*/ 249374 h 273487"/>
              <a:gd name="connsiteX2" fmla="*/ 72340 w 7000623"/>
              <a:gd name="connsiteY2" fmla="*/ 225262 h 273487"/>
              <a:gd name="connsiteX3" fmla="*/ 297398 w 7000623"/>
              <a:gd name="connsiteY3" fmla="*/ 104699 h 273487"/>
              <a:gd name="connsiteX4" fmla="*/ 321511 w 7000623"/>
              <a:gd name="connsiteY4" fmla="*/ 96662 h 273487"/>
              <a:gd name="connsiteX5" fmla="*/ 570683 w 7000623"/>
              <a:gd name="connsiteY5" fmla="*/ 56474 h 273487"/>
              <a:gd name="connsiteX6" fmla="*/ 795742 w 7000623"/>
              <a:gd name="connsiteY6" fmla="*/ 40399 h 273487"/>
              <a:gd name="connsiteX7" fmla="*/ 980611 w 7000623"/>
              <a:gd name="connsiteY7" fmla="*/ 16287 h 273487"/>
              <a:gd name="connsiteX8" fmla="*/ 3922445 w 7000623"/>
              <a:gd name="connsiteY8" fmla="*/ 8249 h 273487"/>
              <a:gd name="connsiteX9" fmla="*/ 6446314 w 7000623"/>
              <a:gd name="connsiteY9" fmla="*/ 144887 h 273487"/>
              <a:gd name="connsiteX10" fmla="*/ 6655296 w 7000623"/>
              <a:gd name="connsiteY10" fmla="*/ 120774 h 273487"/>
              <a:gd name="connsiteX11" fmla="*/ 6976808 w 7000623"/>
              <a:gd name="connsiteY11" fmla="*/ 249374 h 273487"/>
              <a:gd name="connsiteX12" fmla="*/ 6976808 w 7000623"/>
              <a:gd name="connsiteY12" fmla="*/ 273487 h 273487"/>
              <a:gd name="connsiteX0" fmla="*/ 0 w 7000623"/>
              <a:gd name="connsiteY0" fmla="*/ 265238 h 265238"/>
              <a:gd name="connsiteX1" fmla="*/ 48226 w 7000623"/>
              <a:gd name="connsiteY1" fmla="*/ 241125 h 265238"/>
              <a:gd name="connsiteX2" fmla="*/ 72340 w 7000623"/>
              <a:gd name="connsiteY2" fmla="*/ 217013 h 265238"/>
              <a:gd name="connsiteX3" fmla="*/ 297398 w 7000623"/>
              <a:gd name="connsiteY3" fmla="*/ 96450 h 265238"/>
              <a:gd name="connsiteX4" fmla="*/ 321511 w 7000623"/>
              <a:gd name="connsiteY4" fmla="*/ 88413 h 265238"/>
              <a:gd name="connsiteX5" fmla="*/ 570683 w 7000623"/>
              <a:gd name="connsiteY5" fmla="*/ 48225 h 265238"/>
              <a:gd name="connsiteX6" fmla="*/ 795742 w 7000623"/>
              <a:gd name="connsiteY6" fmla="*/ 32150 h 265238"/>
              <a:gd name="connsiteX7" fmla="*/ 980611 w 7000623"/>
              <a:gd name="connsiteY7" fmla="*/ 8038 h 265238"/>
              <a:gd name="connsiteX8" fmla="*/ 3922445 w 7000623"/>
              <a:gd name="connsiteY8" fmla="*/ 0 h 265238"/>
              <a:gd name="connsiteX9" fmla="*/ 6414162 w 7000623"/>
              <a:gd name="connsiteY9" fmla="*/ 112526 h 265238"/>
              <a:gd name="connsiteX10" fmla="*/ 6655296 w 7000623"/>
              <a:gd name="connsiteY10" fmla="*/ 112525 h 265238"/>
              <a:gd name="connsiteX11" fmla="*/ 6976808 w 7000623"/>
              <a:gd name="connsiteY11" fmla="*/ 241125 h 265238"/>
              <a:gd name="connsiteX12" fmla="*/ 6976808 w 7000623"/>
              <a:gd name="connsiteY12" fmla="*/ 265238 h 265238"/>
              <a:gd name="connsiteX0" fmla="*/ 0 w 7000623"/>
              <a:gd name="connsiteY0" fmla="*/ 271741 h 271741"/>
              <a:gd name="connsiteX1" fmla="*/ 48226 w 7000623"/>
              <a:gd name="connsiteY1" fmla="*/ 247628 h 271741"/>
              <a:gd name="connsiteX2" fmla="*/ 72340 w 7000623"/>
              <a:gd name="connsiteY2" fmla="*/ 223516 h 271741"/>
              <a:gd name="connsiteX3" fmla="*/ 297398 w 7000623"/>
              <a:gd name="connsiteY3" fmla="*/ 102953 h 271741"/>
              <a:gd name="connsiteX4" fmla="*/ 321511 w 7000623"/>
              <a:gd name="connsiteY4" fmla="*/ 94916 h 271741"/>
              <a:gd name="connsiteX5" fmla="*/ 570683 w 7000623"/>
              <a:gd name="connsiteY5" fmla="*/ 54728 h 271741"/>
              <a:gd name="connsiteX6" fmla="*/ 795742 w 7000623"/>
              <a:gd name="connsiteY6" fmla="*/ 38653 h 271741"/>
              <a:gd name="connsiteX7" fmla="*/ 980611 w 7000623"/>
              <a:gd name="connsiteY7" fmla="*/ 14541 h 271741"/>
              <a:gd name="connsiteX8" fmla="*/ 3922445 w 7000623"/>
              <a:gd name="connsiteY8" fmla="*/ 6503 h 271741"/>
              <a:gd name="connsiteX9" fmla="*/ 6655296 w 7000623"/>
              <a:gd name="connsiteY9" fmla="*/ 119028 h 271741"/>
              <a:gd name="connsiteX10" fmla="*/ 6976808 w 7000623"/>
              <a:gd name="connsiteY10" fmla="*/ 247628 h 271741"/>
              <a:gd name="connsiteX11" fmla="*/ 6976808 w 7000623"/>
              <a:gd name="connsiteY11" fmla="*/ 271741 h 271741"/>
              <a:gd name="connsiteX0" fmla="*/ 0 w 7000623"/>
              <a:gd name="connsiteY0" fmla="*/ 272708 h 272708"/>
              <a:gd name="connsiteX1" fmla="*/ 48226 w 7000623"/>
              <a:gd name="connsiteY1" fmla="*/ 248595 h 272708"/>
              <a:gd name="connsiteX2" fmla="*/ 72340 w 7000623"/>
              <a:gd name="connsiteY2" fmla="*/ 224483 h 272708"/>
              <a:gd name="connsiteX3" fmla="*/ 297398 w 7000623"/>
              <a:gd name="connsiteY3" fmla="*/ 103920 h 272708"/>
              <a:gd name="connsiteX4" fmla="*/ 321511 w 7000623"/>
              <a:gd name="connsiteY4" fmla="*/ 95883 h 272708"/>
              <a:gd name="connsiteX5" fmla="*/ 570683 w 7000623"/>
              <a:gd name="connsiteY5" fmla="*/ 55695 h 272708"/>
              <a:gd name="connsiteX6" fmla="*/ 980611 w 7000623"/>
              <a:gd name="connsiteY6" fmla="*/ 15508 h 272708"/>
              <a:gd name="connsiteX7" fmla="*/ 3922445 w 7000623"/>
              <a:gd name="connsiteY7" fmla="*/ 7470 h 272708"/>
              <a:gd name="connsiteX8" fmla="*/ 6655296 w 7000623"/>
              <a:gd name="connsiteY8" fmla="*/ 119995 h 272708"/>
              <a:gd name="connsiteX9" fmla="*/ 6976808 w 7000623"/>
              <a:gd name="connsiteY9" fmla="*/ 248595 h 272708"/>
              <a:gd name="connsiteX10" fmla="*/ 6976808 w 7000623"/>
              <a:gd name="connsiteY10" fmla="*/ 272708 h 272708"/>
              <a:gd name="connsiteX0" fmla="*/ 0 w 6999432"/>
              <a:gd name="connsiteY0" fmla="*/ 270339 h 270339"/>
              <a:gd name="connsiteX1" fmla="*/ 48226 w 6999432"/>
              <a:gd name="connsiteY1" fmla="*/ 246226 h 270339"/>
              <a:gd name="connsiteX2" fmla="*/ 72340 w 6999432"/>
              <a:gd name="connsiteY2" fmla="*/ 222114 h 270339"/>
              <a:gd name="connsiteX3" fmla="*/ 297398 w 6999432"/>
              <a:gd name="connsiteY3" fmla="*/ 101551 h 270339"/>
              <a:gd name="connsiteX4" fmla="*/ 321511 w 6999432"/>
              <a:gd name="connsiteY4" fmla="*/ 93514 h 270339"/>
              <a:gd name="connsiteX5" fmla="*/ 570683 w 6999432"/>
              <a:gd name="connsiteY5" fmla="*/ 53326 h 270339"/>
              <a:gd name="connsiteX6" fmla="*/ 980611 w 6999432"/>
              <a:gd name="connsiteY6" fmla="*/ 13139 h 270339"/>
              <a:gd name="connsiteX7" fmla="*/ 3922445 w 6999432"/>
              <a:gd name="connsiteY7" fmla="*/ 5101 h 270339"/>
              <a:gd name="connsiteX8" fmla="*/ 6671372 w 6999432"/>
              <a:gd name="connsiteY8" fmla="*/ 85476 h 270339"/>
              <a:gd name="connsiteX9" fmla="*/ 6976808 w 6999432"/>
              <a:gd name="connsiteY9" fmla="*/ 246226 h 270339"/>
              <a:gd name="connsiteX10" fmla="*/ 6976808 w 6999432"/>
              <a:gd name="connsiteY10" fmla="*/ 270339 h 270339"/>
              <a:gd name="connsiteX0" fmla="*/ 0 w 6976808"/>
              <a:gd name="connsiteY0" fmla="*/ 270339 h 270339"/>
              <a:gd name="connsiteX1" fmla="*/ 48226 w 6976808"/>
              <a:gd name="connsiteY1" fmla="*/ 246226 h 270339"/>
              <a:gd name="connsiteX2" fmla="*/ 72340 w 6976808"/>
              <a:gd name="connsiteY2" fmla="*/ 222114 h 270339"/>
              <a:gd name="connsiteX3" fmla="*/ 297398 w 6976808"/>
              <a:gd name="connsiteY3" fmla="*/ 101551 h 270339"/>
              <a:gd name="connsiteX4" fmla="*/ 321511 w 6976808"/>
              <a:gd name="connsiteY4" fmla="*/ 93514 h 270339"/>
              <a:gd name="connsiteX5" fmla="*/ 570683 w 6976808"/>
              <a:gd name="connsiteY5" fmla="*/ 53326 h 270339"/>
              <a:gd name="connsiteX6" fmla="*/ 980611 w 6976808"/>
              <a:gd name="connsiteY6" fmla="*/ 13139 h 270339"/>
              <a:gd name="connsiteX7" fmla="*/ 3922445 w 6976808"/>
              <a:gd name="connsiteY7" fmla="*/ 5101 h 270339"/>
              <a:gd name="connsiteX8" fmla="*/ 6671372 w 6976808"/>
              <a:gd name="connsiteY8" fmla="*/ 85476 h 270339"/>
              <a:gd name="connsiteX9" fmla="*/ 6976808 w 6976808"/>
              <a:gd name="connsiteY9" fmla="*/ 246226 h 270339"/>
              <a:gd name="connsiteX0" fmla="*/ 0 w 6936619"/>
              <a:gd name="connsiteY0" fmla="*/ 270339 h 270339"/>
              <a:gd name="connsiteX1" fmla="*/ 48226 w 6936619"/>
              <a:gd name="connsiteY1" fmla="*/ 246226 h 270339"/>
              <a:gd name="connsiteX2" fmla="*/ 72340 w 6936619"/>
              <a:gd name="connsiteY2" fmla="*/ 222114 h 270339"/>
              <a:gd name="connsiteX3" fmla="*/ 297398 w 6936619"/>
              <a:gd name="connsiteY3" fmla="*/ 101551 h 270339"/>
              <a:gd name="connsiteX4" fmla="*/ 321511 w 6936619"/>
              <a:gd name="connsiteY4" fmla="*/ 93514 h 270339"/>
              <a:gd name="connsiteX5" fmla="*/ 570683 w 6936619"/>
              <a:gd name="connsiteY5" fmla="*/ 53326 h 270339"/>
              <a:gd name="connsiteX6" fmla="*/ 980611 w 6936619"/>
              <a:gd name="connsiteY6" fmla="*/ 13139 h 270339"/>
              <a:gd name="connsiteX7" fmla="*/ 3922445 w 6936619"/>
              <a:gd name="connsiteY7" fmla="*/ 5101 h 270339"/>
              <a:gd name="connsiteX8" fmla="*/ 6671372 w 6936619"/>
              <a:gd name="connsiteY8" fmla="*/ 85476 h 270339"/>
              <a:gd name="connsiteX9" fmla="*/ 6936619 w 6936619"/>
              <a:gd name="connsiteY9" fmla="*/ 246226 h 2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36619" h="270339">
                <a:moveTo>
                  <a:pt x="0" y="270339"/>
                </a:moveTo>
                <a:cubicBezTo>
                  <a:pt x="16075" y="262301"/>
                  <a:pt x="33272" y="256195"/>
                  <a:pt x="48226" y="246226"/>
                </a:cubicBezTo>
                <a:cubicBezTo>
                  <a:pt x="57684" y="239921"/>
                  <a:pt x="30811" y="246227"/>
                  <a:pt x="72340" y="222114"/>
                </a:cubicBezTo>
                <a:cubicBezTo>
                  <a:pt x="113869" y="198002"/>
                  <a:pt x="255870" y="122984"/>
                  <a:pt x="297398" y="101551"/>
                </a:cubicBezTo>
                <a:cubicBezTo>
                  <a:pt x="338926" y="80118"/>
                  <a:pt x="275964" y="101552"/>
                  <a:pt x="321511" y="93514"/>
                </a:cubicBezTo>
                <a:cubicBezTo>
                  <a:pt x="367059" y="85477"/>
                  <a:pt x="460833" y="66722"/>
                  <a:pt x="570683" y="53326"/>
                </a:cubicBezTo>
                <a:cubicBezTo>
                  <a:pt x="680533" y="39930"/>
                  <a:pt x="421984" y="21176"/>
                  <a:pt x="980611" y="13139"/>
                </a:cubicBezTo>
                <a:cubicBezTo>
                  <a:pt x="1539238" y="5102"/>
                  <a:pt x="2973985" y="-6955"/>
                  <a:pt x="3922445" y="5101"/>
                </a:cubicBezTo>
                <a:cubicBezTo>
                  <a:pt x="4870905" y="17157"/>
                  <a:pt x="6162312" y="45289"/>
                  <a:pt x="6671372" y="85476"/>
                </a:cubicBezTo>
                <a:cubicBezTo>
                  <a:pt x="6759788" y="102891"/>
                  <a:pt x="6885713" y="215416"/>
                  <a:pt x="6936619" y="246226"/>
                </a:cubicBezTo>
              </a:path>
            </a:pathLst>
          </a:custGeom>
          <a:ln>
            <a:solidFill>
              <a:srgbClr val="00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Rectangle 27"/>
          <p:cNvSpPr/>
          <p:nvPr/>
        </p:nvSpPr>
        <p:spPr>
          <a:xfrm>
            <a:off x="1219200" y="3886200"/>
            <a:ext cx="1295400" cy="53047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Object 1</a:t>
            </a:r>
            <a:endParaRPr lang="en-US" dirty="0">
              <a:solidFill>
                <a:srgbClr val="000000"/>
              </a:solidFill>
            </a:endParaRPr>
          </a:p>
        </p:txBody>
      </p:sp>
      <p:sp>
        <p:nvSpPr>
          <p:cNvPr id="29" name="Rectangle 28"/>
          <p:cNvSpPr/>
          <p:nvPr/>
        </p:nvSpPr>
        <p:spPr>
          <a:xfrm>
            <a:off x="2514600" y="3886200"/>
            <a:ext cx="152400" cy="53047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reeform 29"/>
          <p:cNvSpPr/>
          <p:nvPr/>
        </p:nvSpPr>
        <p:spPr>
          <a:xfrm>
            <a:off x="2590800" y="3657600"/>
            <a:ext cx="5486400" cy="270339"/>
          </a:xfrm>
          <a:custGeom>
            <a:avLst/>
            <a:gdLst>
              <a:gd name="connsiteX0" fmla="*/ 0 w 6978645"/>
              <a:gd name="connsiteY0" fmla="*/ 273275 h 273275"/>
              <a:gd name="connsiteX1" fmla="*/ 48226 w 6978645"/>
              <a:gd name="connsiteY1" fmla="*/ 249162 h 273275"/>
              <a:gd name="connsiteX2" fmla="*/ 72340 w 6978645"/>
              <a:gd name="connsiteY2" fmla="*/ 225050 h 273275"/>
              <a:gd name="connsiteX3" fmla="*/ 96453 w 6978645"/>
              <a:gd name="connsiteY3" fmla="*/ 208975 h 273275"/>
              <a:gd name="connsiteX4" fmla="*/ 168793 w 6978645"/>
              <a:gd name="connsiteY4" fmla="*/ 152712 h 273275"/>
              <a:gd name="connsiteX5" fmla="*/ 297398 w 6978645"/>
              <a:gd name="connsiteY5" fmla="*/ 104487 h 273275"/>
              <a:gd name="connsiteX6" fmla="*/ 321511 w 6978645"/>
              <a:gd name="connsiteY6" fmla="*/ 96450 h 273275"/>
              <a:gd name="connsiteX7" fmla="*/ 345625 w 6978645"/>
              <a:gd name="connsiteY7" fmla="*/ 88412 h 273275"/>
              <a:gd name="connsiteX8" fmla="*/ 490305 w 6978645"/>
              <a:gd name="connsiteY8" fmla="*/ 72337 h 273275"/>
              <a:gd name="connsiteX9" fmla="*/ 570683 w 6978645"/>
              <a:gd name="connsiteY9" fmla="*/ 56262 h 273275"/>
              <a:gd name="connsiteX10" fmla="*/ 795742 w 6978645"/>
              <a:gd name="connsiteY10" fmla="*/ 40187 h 273275"/>
              <a:gd name="connsiteX11" fmla="*/ 980611 w 6978645"/>
              <a:gd name="connsiteY11" fmla="*/ 16075 h 273275"/>
              <a:gd name="connsiteX12" fmla="*/ 1028838 w 6978645"/>
              <a:gd name="connsiteY12" fmla="*/ 8037 h 273275"/>
              <a:gd name="connsiteX13" fmla="*/ 1133329 w 6978645"/>
              <a:gd name="connsiteY13" fmla="*/ 0 h 273275"/>
              <a:gd name="connsiteX14" fmla="*/ 3922445 w 6978645"/>
              <a:gd name="connsiteY14" fmla="*/ 8037 h 273275"/>
              <a:gd name="connsiteX15" fmla="*/ 4123390 w 6978645"/>
              <a:gd name="connsiteY15" fmla="*/ 32150 h 273275"/>
              <a:gd name="connsiteX16" fmla="*/ 4187692 w 6978645"/>
              <a:gd name="connsiteY16" fmla="*/ 40187 h 273275"/>
              <a:gd name="connsiteX17" fmla="*/ 4428826 w 6978645"/>
              <a:gd name="connsiteY17" fmla="*/ 72337 h 273275"/>
              <a:gd name="connsiteX18" fmla="*/ 4573507 w 6978645"/>
              <a:gd name="connsiteY18" fmla="*/ 80375 h 273275"/>
              <a:gd name="connsiteX19" fmla="*/ 4621733 w 6978645"/>
              <a:gd name="connsiteY19" fmla="*/ 88412 h 273275"/>
              <a:gd name="connsiteX20" fmla="*/ 4798565 w 6978645"/>
              <a:gd name="connsiteY20" fmla="*/ 112525 h 273275"/>
              <a:gd name="connsiteX21" fmla="*/ 5666647 w 6978645"/>
              <a:gd name="connsiteY21" fmla="*/ 120562 h 273275"/>
              <a:gd name="connsiteX22" fmla="*/ 5851517 w 6978645"/>
              <a:gd name="connsiteY22" fmla="*/ 136637 h 273275"/>
              <a:gd name="connsiteX23" fmla="*/ 6446314 w 6978645"/>
              <a:gd name="connsiteY23" fmla="*/ 144675 h 273275"/>
              <a:gd name="connsiteX24" fmla="*/ 6518654 w 6978645"/>
              <a:gd name="connsiteY24" fmla="*/ 152712 h 273275"/>
              <a:gd name="connsiteX25" fmla="*/ 6566881 w 6978645"/>
              <a:gd name="connsiteY25" fmla="*/ 160750 h 273275"/>
              <a:gd name="connsiteX26" fmla="*/ 6623145 w 6978645"/>
              <a:gd name="connsiteY26" fmla="*/ 168787 h 273275"/>
              <a:gd name="connsiteX27" fmla="*/ 6711561 w 6978645"/>
              <a:gd name="connsiteY27" fmla="*/ 184862 h 273275"/>
              <a:gd name="connsiteX28" fmla="*/ 6743712 w 6978645"/>
              <a:gd name="connsiteY28" fmla="*/ 192900 h 273275"/>
              <a:gd name="connsiteX29" fmla="*/ 6888392 w 6978645"/>
              <a:gd name="connsiteY29" fmla="*/ 200937 h 273275"/>
              <a:gd name="connsiteX30" fmla="*/ 6952695 w 6978645"/>
              <a:gd name="connsiteY30" fmla="*/ 233087 h 273275"/>
              <a:gd name="connsiteX31" fmla="*/ 6976808 w 6978645"/>
              <a:gd name="connsiteY31" fmla="*/ 249162 h 273275"/>
              <a:gd name="connsiteX32" fmla="*/ 6976808 w 6978645"/>
              <a:gd name="connsiteY32" fmla="*/ 273275 h 273275"/>
              <a:gd name="connsiteX0" fmla="*/ 0 w 6978645"/>
              <a:gd name="connsiteY0" fmla="*/ 273275 h 273275"/>
              <a:gd name="connsiteX1" fmla="*/ 48226 w 6978645"/>
              <a:gd name="connsiteY1" fmla="*/ 249162 h 273275"/>
              <a:gd name="connsiteX2" fmla="*/ 72340 w 6978645"/>
              <a:gd name="connsiteY2" fmla="*/ 225050 h 273275"/>
              <a:gd name="connsiteX3" fmla="*/ 96453 w 6978645"/>
              <a:gd name="connsiteY3" fmla="*/ 208975 h 273275"/>
              <a:gd name="connsiteX4" fmla="*/ 168793 w 6978645"/>
              <a:gd name="connsiteY4" fmla="*/ 152712 h 273275"/>
              <a:gd name="connsiteX5" fmla="*/ 297398 w 6978645"/>
              <a:gd name="connsiteY5" fmla="*/ 104487 h 273275"/>
              <a:gd name="connsiteX6" fmla="*/ 321511 w 6978645"/>
              <a:gd name="connsiteY6" fmla="*/ 96450 h 273275"/>
              <a:gd name="connsiteX7" fmla="*/ 345625 w 6978645"/>
              <a:gd name="connsiteY7" fmla="*/ 88412 h 273275"/>
              <a:gd name="connsiteX8" fmla="*/ 490305 w 6978645"/>
              <a:gd name="connsiteY8" fmla="*/ 72337 h 273275"/>
              <a:gd name="connsiteX9" fmla="*/ 570683 w 6978645"/>
              <a:gd name="connsiteY9" fmla="*/ 56262 h 273275"/>
              <a:gd name="connsiteX10" fmla="*/ 795742 w 6978645"/>
              <a:gd name="connsiteY10" fmla="*/ 40187 h 273275"/>
              <a:gd name="connsiteX11" fmla="*/ 980611 w 6978645"/>
              <a:gd name="connsiteY11" fmla="*/ 16075 h 273275"/>
              <a:gd name="connsiteX12" fmla="*/ 1028838 w 6978645"/>
              <a:gd name="connsiteY12" fmla="*/ 8037 h 273275"/>
              <a:gd name="connsiteX13" fmla="*/ 1133329 w 6978645"/>
              <a:gd name="connsiteY13" fmla="*/ 0 h 273275"/>
              <a:gd name="connsiteX14" fmla="*/ 3922445 w 6978645"/>
              <a:gd name="connsiteY14" fmla="*/ 8037 h 273275"/>
              <a:gd name="connsiteX15" fmla="*/ 4123390 w 6978645"/>
              <a:gd name="connsiteY15" fmla="*/ 32150 h 273275"/>
              <a:gd name="connsiteX16" fmla="*/ 4187692 w 6978645"/>
              <a:gd name="connsiteY16" fmla="*/ 40187 h 273275"/>
              <a:gd name="connsiteX17" fmla="*/ 4428826 w 6978645"/>
              <a:gd name="connsiteY17" fmla="*/ 72337 h 273275"/>
              <a:gd name="connsiteX18" fmla="*/ 4573507 w 6978645"/>
              <a:gd name="connsiteY18" fmla="*/ 80375 h 273275"/>
              <a:gd name="connsiteX19" fmla="*/ 4621733 w 6978645"/>
              <a:gd name="connsiteY19" fmla="*/ 88412 h 273275"/>
              <a:gd name="connsiteX20" fmla="*/ 5264757 w 6978645"/>
              <a:gd name="connsiteY20" fmla="*/ 64300 h 273275"/>
              <a:gd name="connsiteX21" fmla="*/ 5666647 w 6978645"/>
              <a:gd name="connsiteY21" fmla="*/ 120562 h 273275"/>
              <a:gd name="connsiteX22" fmla="*/ 5851517 w 6978645"/>
              <a:gd name="connsiteY22" fmla="*/ 136637 h 273275"/>
              <a:gd name="connsiteX23" fmla="*/ 6446314 w 6978645"/>
              <a:gd name="connsiteY23" fmla="*/ 144675 h 273275"/>
              <a:gd name="connsiteX24" fmla="*/ 6518654 w 6978645"/>
              <a:gd name="connsiteY24" fmla="*/ 152712 h 273275"/>
              <a:gd name="connsiteX25" fmla="*/ 6566881 w 6978645"/>
              <a:gd name="connsiteY25" fmla="*/ 160750 h 273275"/>
              <a:gd name="connsiteX26" fmla="*/ 6623145 w 6978645"/>
              <a:gd name="connsiteY26" fmla="*/ 168787 h 273275"/>
              <a:gd name="connsiteX27" fmla="*/ 6711561 w 6978645"/>
              <a:gd name="connsiteY27" fmla="*/ 184862 h 273275"/>
              <a:gd name="connsiteX28" fmla="*/ 6743712 w 6978645"/>
              <a:gd name="connsiteY28" fmla="*/ 192900 h 273275"/>
              <a:gd name="connsiteX29" fmla="*/ 6888392 w 6978645"/>
              <a:gd name="connsiteY29" fmla="*/ 200937 h 273275"/>
              <a:gd name="connsiteX30" fmla="*/ 6952695 w 6978645"/>
              <a:gd name="connsiteY30" fmla="*/ 233087 h 273275"/>
              <a:gd name="connsiteX31" fmla="*/ 6976808 w 6978645"/>
              <a:gd name="connsiteY31" fmla="*/ 249162 h 273275"/>
              <a:gd name="connsiteX32" fmla="*/ 6976808 w 6978645"/>
              <a:gd name="connsiteY32" fmla="*/ 273275 h 273275"/>
              <a:gd name="connsiteX0" fmla="*/ 0 w 6978645"/>
              <a:gd name="connsiteY0" fmla="*/ 273275 h 273275"/>
              <a:gd name="connsiteX1" fmla="*/ 48226 w 6978645"/>
              <a:gd name="connsiteY1" fmla="*/ 249162 h 273275"/>
              <a:gd name="connsiteX2" fmla="*/ 72340 w 6978645"/>
              <a:gd name="connsiteY2" fmla="*/ 225050 h 273275"/>
              <a:gd name="connsiteX3" fmla="*/ 96453 w 6978645"/>
              <a:gd name="connsiteY3" fmla="*/ 208975 h 273275"/>
              <a:gd name="connsiteX4" fmla="*/ 168793 w 6978645"/>
              <a:gd name="connsiteY4" fmla="*/ 152712 h 273275"/>
              <a:gd name="connsiteX5" fmla="*/ 297398 w 6978645"/>
              <a:gd name="connsiteY5" fmla="*/ 104487 h 273275"/>
              <a:gd name="connsiteX6" fmla="*/ 321511 w 6978645"/>
              <a:gd name="connsiteY6" fmla="*/ 96450 h 273275"/>
              <a:gd name="connsiteX7" fmla="*/ 345625 w 6978645"/>
              <a:gd name="connsiteY7" fmla="*/ 88412 h 273275"/>
              <a:gd name="connsiteX8" fmla="*/ 490305 w 6978645"/>
              <a:gd name="connsiteY8" fmla="*/ 72337 h 273275"/>
              <a:gd name="connsiteX9" fmla="*/ 570683 w 6978645"/>
              <a:gd name="connsiteY9" fmla="*/ 56262 h 273275"/>
              <a:gd name="connsiteX10" fmla="*/ 795742 w 6978645"/>
              <a:gd name="connsiteY10" fmla="*/ 40187 h 273275"/>
              <a:gd name="connsiteX11" fmla="*/ 980611 w 6978645"/>
              <a:gd name="connsiteY11" fmla="*/ 16075 h 273275"/>
              <a:gd name="connsiteX12" fmla="*/ 1028838 w 6978645"/>
              <a:gd name="connsiteY12" fmla="*/ 8037 h 273275"/>
              <a:gd name="connsiteX13" fmla="*/ 1133329 w 6978645"/>
              <a:gd name="connsiteY13" fmla="*/ 0 h 273275"/>
              <a:gd name="connsiteX14" fmla="*/ 3922445 w 6978645"/>
              <a:gd name="connsiteY14" fmla="*/ 8037 h 273275"/>
              <a:gd name="connsiteX15" fmla="*/ 4123390 w 6978645"/>
              <a:gd name="connsiteY15" fmla="*/ 32150 h 273275"/>
              <a:gd name="connsiteX16" fmla="*/ 4187692 w 6978645"/>
              <a:gd name="connsiteY16" fmla="*/ 40187 h 273275"/>
              <a:gd name="connsiteX17" fmla="*/ 4428826 w 6978645"/>
              <a:gd name="connsiteY17" fmla="*/ 72337 h 273275"/>
              <a:gd name="connsiteX18" fmla="*/ 4573507 w 6978645"/>
              <a:gd name="connsiteY18" fmla="*/ 80375 h 273275"/>
              <a:gd name="connsiteX19" fmla="*/ 4621733 w 6978645"/>
              <a:gd name="connsiteY19" fmla="*/ 88412 h 273275"/>
              <a:gd name="connsiteX20" fmla="*/ 5666647 w 6978645"/>
              <a:gd name="connsiteY20" fmla="*/ 120562 h 273275"/>
              <a:gd name="connsiteX21" fmla="*/ 5851517 w 6978645"/>
              <a:gd name="connsiteY21" fmla="*/ 136637 h 273275"/>
              <a:gd name="connsiteX22" fmla="*/ 6446314 w 6978645"/>
              <a:gd name="connsiteY22" fmla="*/ 144675 h 273275"/>
              <a:gd name="connsiteX23" fmla="*/ 6518654 w 6978645"/>
              <a:gd name="connsiteY23" fmla="*/ 152712 h 273275"/>
              <a:gd name="connsiteX24" fmla="*/ 6566881 w 6978645"/>
              <a:gd name="connsiteY24" fmla="*/ 160750 h 273275"/>
              <a:gd name="connsiteX25" fmla="*/ 6623145 w 6978645"/>
              <a:gd name="connsiteY25" fmla="*/ 168787 h 273275"/>
              <a:gd name="connsiteX26" fmla="*/ 6711561 w 6978645"/>
              <a:gd name="connsiteY26" fmla="*/ 184862 h 273275"/>
              <a:gd name="connsiteX27" fmla="*/ 6743712 w 6978645"/>
              <a:gd name="connsiteY27" fmla="*/ 192900 h 273275"/>
              <a:gd name="connsiteX28" fmla="*/ 6888392 w 6978645"/>
              <a:gd name="connsiteY28" fmla="*/ 200937 h 273275"/>
              <a:gd name="connsiteX29" fmla="*/ 6952695 w 6978645"/>
              <a:gd name="connsiteY29" fmla="*/ 233087 h 273275"/>
              <a:gd name="connsiteX30" fmla="*/ 6976808 w 6978645"/>
              <a:gd name="connsiteY30" fmla="*/ 249162 h 273275"/>
              <a:gd name="connsiteX31" fmla="*/ 6976808 w 6978645"/>
              <a:gd name="connsiteY31" fmla="*/ 273275 h 273275"/>
              <a:gd name="connsiteX0" fmla="*/ 0 w 6978645"/>
              <a:gd name="connsiteY0" fmla="*/ 265238 h 265238"/>
              <a:gd name="connsiteX1" fmla="*/ 48226 w 6978645"/>
              <a:gd name="connsiteY1" fmla="*/ 241125 h 265238"/>
              <a:gd name="connsiteX2" fmla="*/ 72340 w 6978645"/>
              <a:gd name="connsiteY2" fmla="*/ 217013 h 265238"/>
              <a:gd name="connsiteX3" fmla="*/ 96453 w 6978645"/>
              <a:gd name="connsiteY3" fmla="*/ 200938 h 265238"/>
              <a:gd name="connsiteX4" fmla="*/ 168793 w 6978645"/>
              <a:gd name="connsiteY4" fmla="*/ 144675 h 265238"/>
              <a:gd name="connsiteX5" fmla="*/ 297398 w 6978645"/>
              <a:gd name="connsiteY5" fmla="*/ 96450 h 265238"/>
              <a:gd name="connsiteX6" fmla="*/ 321511 w 6978645"/>
              <a:gd name="connsiteY6" fmla="*/ 88413 h 265238"/>
              <a:gd name="connsiteX7" fmla="*/ 345625 w 6978645"/>
              <a:gd name="connsiteY7" fmla="*/ 80375 h 265238"/>
              <a:gd name="connsiteX8" fmla="*/ 490305 w 6978645"/>
              <a:gd name="connsiteY8" fmla="*/ 64300 h 265238"/>
              <a:gd name="connsiteX9" fmla="*/ 570683 w 6978645"/>
              <a:gd name="connsiteY9" fmla="*/ 48225 h 265238"/>
              <a:gd name="connsiteX10" fmla="*/ 795742 w 6978645"/>
              <a:gd name="connsiteY10" fmla="*/ 32150 h 265238"/>
              <a:gd name="connsiteX11" fmla="*/ 980611 w 6978645"/>
              <a:gd name="connsiteY11" fmla="*/ 8038 h 265238"/>
              <a:gd name="connsiteX12" fmla="*/ 1028838 w 6978645"/>
              <a:gd name="connsiteY12" fmla="*/ 0 h 265238"/>
              <a:gd name="connsiteX13" fmla="*/ 3922445 w 6978645"/>
              <a:gd name="connsiteY13" fmla="*/ 0 h 265238"/>
              <a:gd name="connsiteX14" fmla="*/ 4123390 w 6978645"/>
              <a:gd name="connsiteY14" fmla="*/ 24113 h 265238"/>
              <a:gd name="connsiteX15" fmla="*/ 4187692 w 6978645"/>
              <a:gd name="connsiteY15" fmla="*/ 32150 h 265238"/>
              <a:gd name="connsiteX16" fmla="*/ 4428826 w 6978645"/>
              <a:gd name="connsiteY16" fmla="*/ 64300 h 265238"/>
              <a:gd name="connsiteX17" fmla="*/ 4573507 w 6978645"/>
              <a:gd name="connsiteY17" fmla="*/ 72338 h 265238"/>
              <a:gd name="connsiteX18" fmla="*/ 4621733 w 6978645"/>
              <a:gd name="connsiteY18" fmla="*/ 80375 h 265238"/>
              <a:gd name="connsiteX19" fmla="*/ 5666647 w 6978645"/>
              <a:gd name="connsiteY19" fmla="*/ 112525 h 265238"/>
              <a:gd name="connsiteX20" fmla="*/ 5851517 w 6978645"/>
              <a:gd name="connsiteY20" fmla="*/ 128600 h 265238"/>
              <a:gd name="connsiteX21" fmla="*/ 6446314 w 6978645"/>
              <a:gd name="connsiteY21" fmla="*/ 136638 h 265238"/>
              <a:gd name="connsiteX22" fmla="*/ 6518654 w 6978645"/>
              <a:gd name="connsiteY22" fmla="*/ 144675 h 265238"/>
              <a:gd name="connsiteX23" fmla="*/ 6566881 w 6978645"/>
              <a:gd name="connsiteY23" fmla="*/ 152713 h 265238"/>
              <a:gd name="connsiteX24" fmla="*/ 6623145 w 6978645"/>
              <a:gd name="connsiteY24" fmla="*/ 160750 h 265238"/>
              <a:gd name="connsiteX25" fmla="*/ 6711561 w 6978645"/>
              <a:gd name="connsiteY25" fmla="*/ 176825 h 265238"/>
              <a:gd name="connsiteX26" fmla="*/ 6743712 w 6978645"/>
              <a:gd name="connsiteY26" fmla="*/ 184863 h 265238"/>
              <a:gd name="connsiteX27" fmla="*/ 6888392 w 6978645"/>
              <a:gd name="connsiteY27" fmla="*/ 192900 h 265238"/>
              <a:gd name="connsiteX28" fmla="*/ 6952695 w 6978645"/>
              <a:gd name="connsiteY28" fmla="*/ 225050 h 265238"/>
              <a:gd name="connsiteX29" fmla="*/ 6976808 w 6978645"/>
              <a:gd name="connsiteY29" fmla="*/ 241125 h 265238"/>
              <a:gd name="connsiteX30" fmla="*/ 6976808 w 6978645"/>
              <a:gd name="connsiteY30"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96453 w 6978645"/>
              <a:gd name="connsiteY3" fmla="*/ 200938 h 265238"/>
              <a:gd name="connsiteX4" fmla="*/ 297398 w 6978645"/>
              <a:gd name="connsiteY4" fmla="*/ 96450 h 265238"/>
              <a:gd name="connsiteX5" fmla="*/ 321511 w 6978645"/>
              <a:gd name="connsiteY5" fmla="*/ 88413 h 265238"/>
              <a:gd name="connsiteX6" fmla="*/ 345625 w 6978645"/>
              <a:gd name="connsiteY6" fmla="*/ 80375 h 265238"/>
              <a:gd name="connsiteX7" fmla="*/ 490305 w 6978645"/>
              <a:gd name="connsiteY7" fmla="*/ 64300 h 265238"/>
              <a:gd name="connsiteX8" fmla="*/ 570683 w 6978645"/>
              <a:gd name="connsiteY8" fmla="*/ 48225 h 265238"/>
              <a:gd name="connsiteX9" fmla="*/ 795742 w 6978645"/>
              <a:gd name="connsiteY9" fmla="*/ 32150 h 265238"/>
              <a:gd name="connsiteX10" fmla="*/ 980611 w 6978645"/>
              <a:gd name="connsiteY10" fmla="*/ 8038 h 265238"/>
              <a:gd name="connsiteX11" fmla="*/ 1028838 w 6978645"/>
              <a:gd name="connsiteY11" fmla="*/ 0 h 265238"/>
              <a:gd name="connsiteX12" fmla="*/ 3922445 w 6978645"/>
              <a:gd name="connsiteY12" fmla="*/ 0 h 265238"/>
              <a:gd name="connsiteX13" fmla="*/ 4123390 w 6978645"/>
              <a:gd name="connsiteY13" fmla="*/ 24113 h 265238"/>
              <a:gd name="connsiteX14" fmla="*/ 4187692 w 6978645"/>
              <a:gd name="connsiteY14" fmla="*/ 32150 h 265238"/>
              <a:gd name="connsiteX15" fmla="*/ 4428826 w 6978645"/>
              <a:gd name="connsiteY15" fmla="*/ 64300 h 265238"/>
              <a:gd name="connsiteX16" fmla="*/ 4573507 w 6978645"/>
              <a:gd name="connsiteY16" fmla="*/ 72338 h 265238"/>
              <a:gd name="connsiteX17" fmla="*/ 4621733 w 6978645"/>
              <a:gd name="connsiteY17" fmla="*/ 80375 h 265238"/>
              <a:gd name="connsiteX18" fmla="*/ 5666647 w 6978645"/>
              <a:gd name="connsiteY18" fmla="*/ 112525 h 265238"/>
              <a:gd name="connsiteX19" fmla="*/ 5851517 w 6978645"/>
              <a:gd name="connsiteY19" fmla="*/ 128600 h 265238"/>
              <a:gd name="connsiteX20" fmla="*/ 6446314 w 6978645"/>
              <a:gd name="connsiteY20" fmla="*/ 136638 h 265238"/>
              <a:gd name="connsiteX21" fmla="*/ 6518654 w 6978645"/>
              <a:gd name="connsiteY21" fmla="*/ 144675 h 265238"/>
              <a:gd name="connsiteX22" fmla="*/ 6566881 w 6978645"/>
              <a:gd name="connsiteY22" fmla="*/ 152713 h 265238"/>
              <a:gd name="connsiteX23" fmla="*/ 6623145 w 6978645"/>
              <a:gd name="connsiteY23" fmla="*/ 160750 h 265238"/>
              <a:gd name="connsiteX24" fmla="*/ 6711561 w 6978645"/>
              <a:gd name="connsiteY24" fmla="*/ 176825 h 265238"/>
              <a:gd name="connsiteX25" fmla="*/ 6743712 w 6978645"/>
              <a:gd name="connsiteY25" fmla="*/ 184863 h 265238"/>
              <a:gd name="connsiteX26" fmla="*/ 6888392 w 6978645"/>
              <a:gd name="connsiteY26" fmla="*/ 192900 h 265238"/>
              <a:gd name="connsiteX27" fmla="*/ 6952695 w 6978645"/>
              <a:gd name="connsiteY27" fmla="*/ 225050 h 265238"/>
              <a:gd name="connsiteX28" fmla="*/ 6976808 w 6978645"/>
              <a:gd name="connsiteY28" fmla="*/ 241125 h 265238"/>
              <a:gd name="connsiteX29" fmla="*/ 6976808 w 6978645"/>
              <a:gd name="connsiteY29"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345625 w 6978645"/>
              <a:gd name="connsiteY5" fmla="*/ 80375 h 265238"/>
              <a:gd name="connsiteX6" fmla="*/ 490305 w 6978645"/>
              <a:gd name="connsiteY6" fmla="*/ 64300 h 265238"/>
              <a:gd name="connsiteX7" fmla="*/ 570683 w 6978645"/>
              <a:gd name="connsiteY7" fmla="*/ 48225 h 265238"/>
              <a:gd name="connsiteX8" fmla="*/ 795742 w 6978645"/>
              <a:gd name="connsiteY8" fmla="*/ 32150 h 265238"/>
              <a:gd name="connsiteX9" fmla="*/ 980611 w 6978645"/>
              <a:gd name="connsiteY9" fmla="*/ 8038 h 265238"/>
              <a:gd name="connsiteX10" fmla="*/ 1028838 w 6978645"/>
              <a:gd name="connsiteY10" fmla="*/ 0 h 265238"/>
              <a:gd name="connsiteX11" fmla="*/ 3922445 w 6978645"/>
              <a:gd name="connsiteY11" fmla="*/ 0 h 265238"/>
              <a:gd name="connsiteX12" fmla="*/ 4123390 w 6978645"/>
              <a:gd name="connsiteY12" fmla="*/ 24113 h 265238"/>
              <a:gd name="connsiteX13" fmla="*/ 4187692 w 6978645"/>
              <a:gd name="connsiteY13" fmla="*/ 32150 h 265238"/>
              <a:gd name="connsiteX14" fmla="*/ 4428826 w 6978645"/>
              <a:gd name="connsiteY14" fmla="*/ 64300 h 265238"/>
              <a:gd name="connsiteX15" fmla="*/ 4573507 w 6978645"/>
              <a:gd name="connsiteY15" fmla="*/ 72338 h 265238"/>
              <a:gd name="connsiteX16" fmla="*/ 4621733 w 6978645"/>
              <a:gd name="connsiteY16" fmla="*/ 80375 h 265238"/>
              <a:gd name="connsiteX17" fmla="*/ 5666647 w 6978645"/>
              <a:gd name="connsiteY17" fmla="*/ 112525 h 265238"/>
              <a:gd name="connsiteX18" fmla="*/ 5851517 w 6978645"/>
              <a:gd name="connsiteY18" fmla="*/ 128600 h 265238"/>
              <a:gd name="connsiteX19" fmla="*/ 6446314 w 6978645"/>
              <a:gd name="connsiteY19" fmla="*/ 136638 h 265238"/>
              <a:gd name="connsiteX20" fmla="*/ 6518654 w 6978645"/>
              <a:gd name="connsiteY20" fmla="*/ 144675 h 265238"/>
              <a:gd name="connsiteX21" fmla="*/ 6566881 w 6978645"/>
              <a:gd name="connsiteY21" fmla="*/ 152713 h 265238"/>
              <a:gd name="connsiteX22" fmla="*/ 6623145 w 6978645"/>
              <a:gd name="connsiteY22" fmla="*/ 160750 h 265238"/>
              <a:gd name="connsiteX23" fmla="*/ 6711561 w 6978645"/>
              <a:gd name="connsiteY23" fmla="*/ 176825 h 265238"/>
              <a:gd name="connsiteX24" fmla="*/ 6743712 w 6978645"/>
              <a:gd name="connsiteY24" fmla="*/ 184863 h 265238"/>
              <a:gd name="connsiteX25" fmla="*/ 6888392 w 6978645"/>
              <a:gd name="connsiteY25" fmla="*/ 192900 h 265238"/>
              <a:gd name="connsiteX26" fmla="*/ 6952695 w 6978645"/>
              <a:gd name="connsiteY26" fmla="*/ 225050 h 265238"/>
              <a:gd name="connsiteX27" fmla="*/ 6976808 w 6978645"/>
              <a:gd name="connsiteY27" fmla="*/ 241125 h 265238"/>
              <a:gd name="connsiteX28" fmla="*/ 6976808 w 6978645"/>
              <a:gd name="connsiteY28"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490305 w 6978645"/>
              <a:gd name="connsiteY5" fmla="*/ 64300 h 265238"/>
              <a:gd name="connsiteX6" fmla="*/ 570683 w 6978645"/>
              <a:gd name="connsiteY6" fmla="*/ 48225 h 265238"/>
              <a:gd name="connsiteX7" fmla="*/ 795742 w 6978645"/>
              <a:gd name="connsiteY7" fmla="*/ 32150 h 265238"/>
              <a:gd name="connsiteX8" fmla="*/ 980611 w 6978645"/>
              <a:gd name="connsiteY8" fmla="*/ 8038 h 265238"/>
              <a:gd name="connsiteX9" fmla="*/ 1028838 w 6978645"/>
              <a:gd name="connsiteY9" fmla="*/ 0 h 265238"/>
              <a:gd name="connsiteX10" fmla="*/ 3922445 w 6978645"/>
              <a:gd name="connsiteY10" fmla="*/ 0 h 265238"/>
              <a:gd name="connsiteX11" fmla="*/ 4123390 w 6978645"/>
              <a:gd name="connsiteY11" fmla="*/ 24113 h 265238"/>
              <a:gd name="connsiteX12" fmla="*/ 4187692 w 6978645"/>
              <a:gd name="connsiteY12" fmla="*/ 32150 h 265238"/>
              <a:gd name="connsiteX13" fmla="*/ 4428826 w 6978645"/>
              <a:gd name="connsiteY13" fmla="*/ 64300 h 265238"/>
              <a:gd name="connsiteX14" fmla="*/ 4573507 w 6978645"/>
              <a:gd name="connsiteY14" fmla="*/ 72338 h 265238"/>
              <a:gd name="connsiteX15" fmla="*/ 4621733 w 6978645"/>
              <a:gd name="connsiteY15" fmla="*/ 80375 h 265238"/>
              <a:gd name="connsiteX16" fmla="*/ 5666647 w 6978645"/>
              <a:gd name="connsiteY16" fmla="*/ 112525 h 265238"/>
              <a:gd name="connsiteX17" fmla="*/ 5851517 w 6978645"/>
              <a:gd name="connsiteY17" fmla="*/ 128600 h 265238"/>
              <a:gd name="connsiteX18" fmla="*/ 6446314 w 6978645"/>
              <a:gd name="connsiteY18" fmla="*/ 136638 h 265238"/>
              <a:gd name="connsiteX19" fmla="*/ 6518654 w 6978645"/>
              <a:gd name="connsiteY19" fmla="*/ 144675 h 265238"/>
              <a:gd name="connsiteX20" fmla="*/ 6566881 w 6978645"/>
              <a:gd name="connsiteY20" fmla="*/ 152713 h 265238"/>
              <a:gd name="connsiteX21" fmla="*/ 6623145 w 6978645"/>
              <a:gd name="connsiteY21" fmla="*/ 160750 h 265238"/>
              <a:gd name="connsiteX22" fmla="*/ 6711561 w 6978645"/>
              <a:gd name="connsiteY22" fmla="*/ 176825 h 265238"/>
              <a:gd name="connsiteX23" fmla="*/ 6743712 w 6978645"/>
              <a:gd name="connsiteY23" fmla="*/ 184863 h 265238"/>
              <a:gd name="connsiteX24" fmla="*/ 6888392 w 6978645"/>
              <a:gd name="connsiteY24" fmla="*/ 192900 h 265238"/>
              <a:gd name="connsiteX25" fmla="*/ 6952695 w 6978645"/>
              <a:gd name="connsiteY25" fmla="*/ 225050 h 265238"/>
              <a:gd name="connsiteX26" fmla="*/ 6976808 w 6978645"/>
              <a:gd name="connsiteY26" fmla="*/ 241125 h 265238"/>
              <a:gd name="connsiteX27" fmla="*/ 6976808 w 6978645"/>
              <a:gd name="connsiteY27"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1028838 w 6978645"/>
              <a:gd name="connsiteY8" fmla="*/ 0 h 265238"/>
              <a:gd name="connsiteX9" fmla="*/ 3922445 w 6978645"/>
              <a:gd name="connsiteY9" fmla="*/ 0 h 265238"/>
              <a:gd name="connsiteX10" fmla="*/ 4123390 w 6978645"/>
              <a:gd name="connsiteY10" fmla="*/ 24113 h 265238"/>
              <a:gd name="connsiteX11" fmla="*/ 4187692 w 6978645"/>
              <a:gd name="connsiteY11" fmla="*/ 32150 h 265238"/>
              <a:gd name="connsiteX12" fmla="*/ 4428826 w 6978645"/>
              <a:gd name="connsiteY12" fmla="*/ 64300 h 265238"/>
              <a:gd name="connsiteX13" fmla="*/ 4573507 w 6978645"/>
              <a:gd name="connsiteY13" fmla="*/ 72338 h 265238"/>
              <a:gd name="connsiteX14" fmla="*/ 4621733 w 6978645"/>
              <a:gd name="connsiteY14" fmla="*/ 80375 h 265238"/>
              <a:gd name="connsiteX15" fmla="*/ 5666647 w 6978645"/>
              <a:gd name="connsiteY15" fmla="*/ 112525 h 265238"/>
              <a:gd name="connsiteX16" fmla="*/ 5851517 w 6978645"/>
              <a:gd name="connsiteY16" fmla="*/ 128600 h 265238"/>
              <a:gd name="connsiteX17" fmla="*/ 6446314 w 6978645"/>
              <a:gd name="connsiteY17" fmla="*/ 136638 h 265238"/>
              <a:gd name="connsiteX18" fmla="*/ 6518654 w 6978645"/>
              <a:gd name="connsiteY18" fmla="*/ 144675 h 265238"/>
              <a:gd name="connsiteX19" fmla="*/ 6566881 w 6978645"/>
              <a:gd name="connsiteY19" fmla="*/ 152713 h 265238"/>
              <a:gd name="connsiteX20" fmla="*/ 6623145 w 6978645"/>
              <a:gd name="connsiteY20" fmla="*/ 160750 h 265238"/>
              <a:gd name="connsiteX21" fmla="*/ 6711561 w 6978645"/>
              <a:gd name="connsiteY21" fmla="*/ 176825 h 265238"/>
              <a:gd name="connsiteX22" fmla="*/ 6743712 w 6978645"/>
              <a:gd name="connsiteY22" fmla="*/ 184863 h 265238"/>
              <a:gd name="connsiteX23" fmla="*/ 6888392 w 6978645"/>
              <a:gd name="connsiteY23" fmla="*/ 192900 h 265238"/>
              <a:gd name="connsiteX24" fmla="*/ 6952695 w 6978645"/>
              <a:gd name="connsiteY24" fmla="*/ 225050 h 265238"/>
              <a:gd name="connsiteX25" fmla="*/ 6976808 w 6978645"/>
              <a:gd name="connsiteY25" fmla="*/ 241125 h 265238"/>
              <a:gd name="connsiteX26" fmla="*/ 6976808 w 6978645"/>
              <a:gd name="connsiteY26"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23390 w 6978645"/>
              <a:gd name="connsiteY9" fmla="*/ 24113 h 265238"/>
              <a:gd name="connsiteX10" fmla="*/ 4187692 w 6978645"/>
              <a:gd name="connsiteY10" fmla="*/ 32150 h 265238"/>
              <a:gd name="connsiteX11" fmla="*/ 4428826 w 6978645"/>
              <a:gd name="connsiteY11" fmla="*/ 64300 h 265238"/>
              <a:gd name="connsiteX12" fmla="*/ 4573507 w 6978645"/>
              <a:gd name="connsiteY12" fmla="*/ 72338 h 265238"/>
              <a:gd name="connsiteX13" fmla="*/ 4621733 w 6978645"/>
              <a:gd name="connsiteY13" fmla="*/ 80375 h 265238"/>
              <a:gd name="connsiteX14" fmla="*/ 5666647 w 6978645"/>
              <a:gd name="connsiteY14" fmla="*/ 112525 h 265238"/>
              <a:gd name="connsiteX15" fmla="*/ 5851517 w 6978645"/>
              <a:gd name="connsiteY15" fmla="*/ 128600 h 265238"/>
              <a:gd name="connsiteX16" fmla="*/ 6446314 w 6978645"/>
              <a:gd name="connsiteY16" fmla="*/ 136638 h 265238"/>
              <a:gd name="connsiteX17" fmla="*/ 6518654 w 6978645"/>
              <a:gd name="connsiteY17" fmla="*/ 144675 h 265238"/>
              <a:gd name="connsiteX18" fmla="*/ 6566881 w 6978645"/>
              <a:gd name="connsiteY18" fmla="*/ 152713 h 265238"/>
              <a:gd name="connsiteX19" fmla="*/ 6623145 w 6978645"/>
              <a:gd name="connsiteY19" fmla="*/ 160750 h 265238"/>
              <a:gd name="connsiteX20" fmla="*/ 6711561 w 6978645"/>
              <a:gd name="connsiteY20" fmla="*/ 176825 h 265238"/>
              <a:gd name="connsiteX21" fmla="*/ 6743712 w 6978645"/>
              <a:gd name="connsiteY21" fmla="*/ 184863 h 265238"/>
              <a:gd name="connsiteX22" fmla="*/ 6888392 w 6978645"/>
              <a:gd name="connsiteY22" fmla="*/ 192900 h 265238"/>
              <a:gd name="connsiteX23" fmla="*/ 6952695 w 6978645"/>
              <a:gd name="connsiteY23" fmla="*/ 225050 h 265238"/>
              <a:gd name="connsiteX24" fmla="*/ 6976808 w 6978645"/>
              <a:gd name="connsiteY24" fmla="*/ 241125 h 265238"/>
              <a:gd name="connsiteX25" fmla="*/ 6976808 w 6978645"/>
              <a:gd name="connsiteY25"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23390 w 6978645"/>
              <a:gd name="connsiteY9" fmla="*/ 24113 h 265238"/>
              <a:gd name="connsiteX10" fmla="*/ 4187692 w 6978645"/>
              <a:gd name="connsiteY10" fmla="*/ 32150 h 265238"/>
              <a:gd name="connsiteX11" fmla="*/ 4203768 w 6978645"/>
              <a:gd name="connsiteY11" fmla="*/ 40187 h 265238"/>
              <a:gd name="connsiteX12" fmla="*/ 4428826 w 6978645"/>
              <a:gd name="connsiteY12" fmla="*/ 64300 h 265238"/>
              <a:gd name="connsiteX13" fmla="*/ 4573507 w 6978645"/>
              <a:gd name="connsiteY13" fmla="*/ 72338 h 265238"/>
              <a:gd name="connsiteX14" fmla="*/ 4621733 w 6978645"/>
              <a:gd name="connsiteY14" fmla="*/ 80375 h 265238"/>
              <a:gd name="connsiteX15" fmla="*/ 5666647 w 6978645"/>
              <a:gd name="connsiteY15" fmla="*/ 112525 h 265238"/>
              <a:gd name="connsiteX16" fmla="*/ 5851517 w 6978645"/>
              <a:gd name="connsiteY16" fmla="*/ 128600 h 265238"/>
              <a:gd name="connsiteX17" fmla="*/ 6446314 w 6978645"/>
              <a:gd name="connsiteY17" fmla="*/ 136638 h 265238"/>
              <a:gd name="connsiteX18" fmla="*/ 6518654 w 6978645"/>
              <a:gd name="connsiteY18" fmla="*/ 144675 h 265238"/>
              <a:gd name="connsiteX19" fmla="*/ 6566881 w 6978645"/>
              <a:gd name="connsiteY19" fmla="*/ 152713 h 265238"/>
              <a:gd name="connsiteX20" fmla="*/ 6623145 w 6978645"/>
              <a:gd name="connsiteY20" fmla="*/ 160750 h 265238"/>
              <a:gd name="connsiteX21" fmla="*/ 6711561 w 6978645"/>
              <a:gd name="connsiteY21" fmla="*/ 176825 h 265238"/>
              <a:gd name="connsiteX22" fmla="*/ 6743712 w 6978645"/>
              <a:gd name="connsiteY22" fmla="*/ 184863 h 265238"/>
              <a:gd name="connsiteX23" fmla="*/ 6888392 w 6978645"/>
              <a:gd name="connsiteY23" fmla="*/ 192900 h 265238"/>
              <a:gd name="connsiteX24" fmla="*/ 6952695 w 6978645"/>
              <a:gd name="connsiteY24" fmla="*/ 225050 h 265238"/>
              <a:gd name="connsiteX25" fmla="*/ 6976808 w 6978645"/>
              <a:gd name="connsiteY25" fmla="*/ 241125 h 265238"/>
              <a:gd name="connsiteX26" fmla="*/ 6976808 w 6978645"/>
              <a:gd name="connsiteY26"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23390 w 6978645"/>
              <a:gd name="connsiteY9" fmla="*/ 24113 h 265238"/>
              <a:gd name="connsiteX10" fmla="*/ 4187692 w 6978645"/>
              <a:gd name="connsiteY10" fmla="*/ 32150 h 265238"/>
              <a:gd name="connsiteX11" fmla="*/ 4428826 w 6978645"/>
              <a:gd name="connsiteY11" fmla="*/ 64300 h 265238"/>
              <a:gd name="connsiteX12" fmla="*/ 4573507 w 6978645"/>
              <a:gd name="connsiteY12" fmla="*/ 72338 h 265238"/>
              <a:gd name="connsiteX13" fmla="*/ 4621733 w 6978645"/>
              <a:gd name="connsiteY13" fmla="*/ 80375 h 265238"/>
              <a:gd name="connsiteX14" fmla="*/ 5666647 w 6978645"/>
              <a:gd name="connsiteY14" fmla="*/ 112525 h 265238"/>
              <a:gd name="connsiteX15" fmla="*/ 5851517 w 6978645"/>
              <a:gd name="connsiteY15" fmla="*/ 128600 h 265238"/>
              <a:gd name="connsiteX16" fmla="*/ 6446314 w 6978645"/>
              <a:gd name="connsiteY16" fmla="*/ 136638 h 265238"/>
              <a:gd name="connsiteX17" fmla="*/ 6518654 w 6978645"/>
              <a:gd name="connsiteY17" fmla="*/ 144675 h 265238"/>
              <a:gd name="connsiteX18" fmla="*/ 6566881 w 6978645"/>
              <a:gd name="connsiteY18" fmla="*/ 152713 h 265238"/>
              <a:gd name="connsiteX19" fmla="*/ 6623145 w 6978645"/>
              <a:gd name="connsiteY19" fmla="*/ 160750 h 265238"/>
              <a:gd name="connsiteX20" fmla="*/ 6711561 w 6978645"/>
              <a:gd name="connsiteY20" fmla="*/ 176825 h 265238"/>
              <a:gd name="connsiteX21" fmla="*/ 6743712 w 6978645"/>
              <a:gd name="connsiteY21" fmla="*/ 184863 h 265238"/>
              <a:gd name="connsiteX22" fmla="*/ 6888392 w 6978645"/>
              <a:gd name="connsiteY22" fmla="*/ 192900 h 265238"/>
              <a:gd name="connsiteX23" fmla="*/ 6952695 w 6978645"/>
              <a:gd name="connsiteY23" fmla="*/ 225050 h 265238"/>
              <a:gd name="connsiteX24" fmla="*/ 6976808 w 6978645"/>
              <a:gd name="connsiteY24" fmla="*/ 241125 h 265238"/>
              <a:gd name="connsiteX25" fmla="*/ 6976808 w 6978645"/>
              <a:gd name="connsiteY25"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87692 w 6978645"/>
              <a:gd name="connsiteY9" fmla="*/ 32150 h 265238"/>
              <a:gd name="connsiteX10" fmla="*/ 4428826 w 6978645"/>
              <a:gd name="connsiteY10" fmla="*/ 64300 h 265238"/>
              <a:gd name="connsiteX11" fmla="*/ 4573507 w 6978645"/>
              <a:gd name="connsiteY11" fmla="*/ 72338 h 265238"/>
              <a:gd name="connsiteX12" fmla="*/ 4621733 w 6978645"/>
              <a:gd name="connsiteY12" fmla="*/ 80375 h 265238"/>
              <a:gd name="connsiteX13" fmla="*/ 5666647 w 6978645"/>
              <a:gd name="connsiteY13" fmla="*/ 112525 h 265238"/>
              <a:gd name="connsiteX14" fmla="*/ 5851517 w 6978645"/>
              <a:gd name="connsiteY14" fmla="*/ 128600 h 265238"/>
              <a:gd name="connsiteX15" fmla="*/ 6446314 w 6978645"/>
              <a:gd name="connsiteY15" fmla="*/ 136638 h 265238"/>
              <a:gd name="connsiteX16" fmla="*/ 6518654 w 6978645"/>
              <a:gd name="connsiteY16" fmla="*/ 144675 h 265238"/>
              <a:gd name="connsiteX17" fmla="*/ 6566881 w 6978645"/>
              <a:gd name="connsiteY17" fmla="*/ 152713 h 265238"/>
              <a:gd name="connsiteX18" fmla="*/ 6623145 w 6978645"/>
              <a:gd name="connsiteY18" fmla="*/ 160750 h 265238"/>
              <a:gd name="connsiteX19" fmla="*/ 6711561 w 6978645"/>
              <a:gd name="connsiteY19" fmla="*/ 176825 h 265238"/>
              <a:gd name="connsiteX20" fmla="*/ 6743712 w 6978645"/>
              <a:gd name="connsiteY20" fmla="*/ 184863 h 265238"/>
              <a:gd name="connsiteX21" fmla="*/ 6888392 w 6978645"/>
              <a:gd name="connsiteY21" fmla="*/ 192900 h 265238"/>
              <a:gd name="connsiteX22" fmla="*/ 6952695 w 6978645"/>
              <a:gd name="connsiteY22" fmla="*/ 225050 h 265238"/>
              <a:gd name="connsiteX23" fmla="*/ 6976808 w 6978645"/>
              <a:gd name="connsiteY23" fmla="*/ 241125 h 265238"/>
              <a:gd name="connsiteX24" fmla="*/ 6976808 w 6978645"/>
              <a:gd name="connsiteY24"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428826 w 6978645"/>
              <a:gd name="connsiteY9" fmla="*/ 64300 h 265238"/>
              <a:gd name="connsiteX10" fmla="*/ 4573507 w 6978645"/>
              <a:gd name="connsiteY10" fmla="*/ 72338 h 265238"/>
              <a:gd name="connsiteX11" fmla="*/ 4621733 w 6978645"/>
              <a:gd name="connsiteY11" fmla="*/ 80375 h 265238"/>
              <a:gd name="connsiteX12" fmla="*/ 5666647 w 6978645"/>
              <a:gd name="connsiteY12" fmla="*/ 112525 h 265238"/>
              <a:gd name="connsiteX13" fmla="*/ 5851517 w 6978645"/>
              <a:gd name="connsiteY13" fmla="*/ 128600 h 265238"/>
              <a:gd name="connsiteX14" fmla="*/ 6446314 w 6978645"/>
              <a:gd name="connsiteY14" fmla="*/ 136638 h 265238"/>
              <a:gd name="connsiteX15" fmla="*/ 6518654 w 6978645"/>
              <a:gd name="connsiteY15" fmla="*/ 144675 h 265238"/>
              <a:gd name="connsiteX16" fmla="*/ 6566881 w 6978645"/>
              <a:gd name="connsiteY16" fmla="*/ 152713 h 265238"/>
              <a:gd name="connsiteX17" fmla="*/ 6623145 w 6978645"/>
              <a:gd name="connsiteY17" fmla="*/ 160750 h 265238"/>
              <a:gd name="connsiteX18" fmla="*/ 6711561 w 6978645"/>
              <a:gd name="connsiteY18" fmla="*/ 176825 h 265238"/>
              <a:gd name="connsiteX19" fmla="*/ 6743712 w 6978645"/>
              <a:gd name="connsiteY19" fmla="*/ 184863 h 265238"/>
              <a:gd name="connsiteX20" fmla="*/ 6888392 w 6978645"/>
              <a:gd name="connsiteY20" fmla="*/ 192900 h 265238"/>
              <a:gd name="connsiteX21" fmla="*/ 6952695 w 6978645"/>
              <a:gd name="connsiteY21" fmla="*/ 225050 h 265238"/>
              <a:gd name="connsiteX22" fmla="*/ 6976808 w 6978645"/>
              <a:gd name="connsiteY22" fmla="*/ 241125 h 265238"/>
              <a:gd name="connsiteX23" fmla="*/ 6976808 w 6978645"/>
              <a:gd name="connsiteY23"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573507 w 6978645"/>
              <a:gd name="connsiteY9" fmla="*/ 72338 h 265238"/>
              <a:gd name="connsiteX10" fmla="*/ 4621733 w 6978645"/>
              <a:gd name="connsiteY10" fmla="*/ 80375 h 265238"/>
              <a:gd name="connsiteX11" fmla="*/ 5666647 w 6978645"/>
              <a:gd name="connsiteY11" fmla="*/ 112525 h 265238"/>
              <a:gd name="connsiteX12" fmla="*/ 5851517 w 6978645"/>
              <a:gd name="connsiteY12" fmla="*/ 128600 h 265238"/>
              <a:gd name="connsiteX13" fmla="*/ 6446314 w 6978645"/>
              <a:gd name="connsiteY13" fmla="*/ 136638 h 265238"/>
              <a:gd name="connsiteX14" fmla="*/ 6518654 w 6978645"/>
              <a:gd name="connsiteY14" fmla="*/ 144675 h 265238"/>
              <a:gd name="connsiteX15" fmla="*/ 6566881 w 6978645"/>
              <a:gd name="connsiteY15" fmla="*/ 152713 h 265238"/>
              <a:gd name="connsiteX16" fmla="*/ 6623145 w 6978645"/>
              <a:gd name="connsiteY16" fmla="*/ 160750 h 265238"/>
              <a:gd name="connsiteX17" fmla="*/ 6711561 w 6978645"/>
              <a:gd name="connsiteY17" fmla="*/ 176825 h 265238"/>
              <a:gd name="connsiteX18" fmla="*/ 6743712 w 6978645"/>
              <a:gd name="connsiteY18" fmla="*/ 184863 h 265238"/>
              <a:gd name="connsiteX19" fmla="*/ 6888392 w 6978645"/>
              <a:gd name="connsiteY19" fmla="*/ 192900 h 265238"/>
              <a:gd name="connsiteX20" fmla="*/ 6952695 w 6978645"/>
              <a:gd name="connsiteY20" fmla="*/ 225050 h 265238"/>
              <a:gd name="connsiteX21" fmla="*/ 6976808 w 6978645"/>
              <a:gd name="connsiteY21" fmla="*/ 241125 h 265238"/>
              <a:gd name="connsiteX22" fmla="*/ 6976808 w 6978645"/>
              <a:gd name="connsiteY22"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621733 w 6978645"/>
              <a:gd name="connsiteY9" fmla="*/ 80375 h 265238"/>
              <a:gd name="connsiteX10" fmla="*/ 5666647 w 6978645"/>
              <a:gd name="connsiteY10" fmla="*/ 112525 h 265238"/>
              <a:gd name="connsiteX11" fmla="*/ 5851517 w 6978645"/>
              <a:gd name="connsiteY11" fmla="*/ 128600 h 265238"/>
              <a:gd name="connsiteX12" fmla="*/ 6446314 w 6978645"/>
              <a:gd name="connsiteY12" fmla="*/ 136638 h 265238"/>
              <a:gd name="connsiteX13" fmla="*/ 6518654 w 6978645"/>
              <a:gd name="connsiteY13" fmla="*/ 144675 h 265238"/>
              <a:gd name="connsiteX14" fmla="*/ 6566881 w 6978645"/>
              <a:gd name="connsiteY14" fmla="*/ 152713 h 265238"/>
              <a:gd name="connsiteX15" fmla="*/ 6623145 w 6978645"/>
              <a:gd name="connsiteY15" fmla="*/ 160750 h 265238"/>
              <a:gd name="connsiteX16" fmla="*/ 6711561 w 6978645"/>
              <a:gd name="connsiteY16" fmla="*/ 176825 h 265238"/>
              <a:gd name="connsiteX17" fmla="*/ 6743712 w 6978645"/>
              <a:gd name="connsiteY17" fmla="*/ 184863 h 265238"/>
              <a:gd name="connsiteX18" fmla="*/ 6888392 w 6978645"/>
              <a:gd name="connsiteY18" fmla="*/ 192900 h 265238"/>
              <a:gd name="connsiteX19" fmla="*/ 6952695 w 6978645"/>
              <a:gd name="connsiteY19" fmla="*/ 225050 h 265238"/>
              <a:gd name="connsiteX20" fmla="*/ 6976808 w 6978645"/>
              <a:gd name="connsiteY20" fmla="*/ 241125 h 265238"/>
              <a:gd name="connsiteX21" fmla="*/ 6976808 w 6978645"/>
              <a:gd name="connsiteY21"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5666647 w 6978645"/>
              <a:gd name="connsiteY9" fmla="*/ 112525 h 265238"/>
              <a:gd name="connsiteX10" fmla="*/ 5851517 w 6978645"/>
              <a:gd name="connsiteY10" fmla="*/ 128600 h 265238"/>
              <a:gd name="connsiteX11" fmla="*/ 6446314 w 6978645"/>
              <a:gd name="connsiteY11" fmla="*/ 136638 h 265238"/>
              <a:gd name="connsiteX12" fmla="*/ 6518654 w 6978645"/>
              <a:gd name="connsiteY12" fmla="*/ 144675 h 265238"/>
              <a:gd name="connsiteX13" fmla="*/ 6566881 w 6978645"/>
              <a:gd name="connsiteY13" fmla="*/ 152713 h 265238"/>
              <a:gd name="connsiteX14" fmla="*/ 6623145 w 6978645"/>
              <a:gd name="connsiteY14" fmla="*/ 160750 h 265238"/>
              <a:gd name="connsiteX15" fmla="*/ 6711561 w 6978645"/>
              <a:gd name="connsiteY15" fmla="*/ 176825 h 265238"/>
              <a:gd name="connsiteX16" fmla="*/ 6743712 w 6978645"/>
              <a:gd name="connsiteY16" fmla="*/ 184863 h 265238"/>
              <a:gd name="connsiteX17" fmla="*/ 6888392 w 6978645"/>
              <a:gd name="connsiteY17" fmla="*/ 192900 h 265238"/>
              <a:gd name="connsiteX18" fmla="*/ 6952695 w 6978645"/>
              <a:gd name="connsiteY18" fmla="*/ 225050 h 265238"/>
              <a:gd name="connsiteX19" fmla="*/ 6976808 w 6978645"/>
              <a:gd name="connsiteY19" fmla="*/ 241125 h 265238"/>
              <a:gd name="connsiteX20" fmla="*/ 6976808 w 6978645"/>
              <a:gd name="connsiteY20" fmla="*/ 265238 h 265238"/>
              <a:gd name="connsiteX0" fmla="*/ 0 w 6978645"/>
              <a:gd name="connsiteY0" fmla="*/ 272904 h 272904"/>
              <a:gd name="connsiteX1" fmla="*/ 48226 w 6978645"/>
              <a:gd name="connsiteY1" fmla="*/ 248791 h 272904"/>
              <a:gd name="connsiteX2" fmla="*/ 72340 w 6978645"/>
              <a:gd name="connsiteY2" fmla="*/ 224679 h 272904"/>
              <a:gd name="connsiteX3" fmla="*/ 297398 w 6978645"/>
              <a:gd name="connsiteY3" fmla="*/ 104116 h 272904"/>
              <a:gd name="connsiteX4" fmla="*/ 321511 w 6978645"/>
              <a:gd name="connsiteY4" fmla="*/ 96079 h 272904"/>
              <a:gd name="connsiteX5" fmla="*/ 570683 w 6978645"/>
              <a:gd name="connsiteY5" fmla="*/ 55891 h 272904"/>
              <a:gd name="connsiteX6" fmla="*/ 795742 w 6978645"/>
              <a:gd name="connsiteY6" fmla="*/ 39816 h 272904"/>
              <a:gd name="connsiteX7" fmla="*/ 980611 w 6978645"/>
              <a:gd name="connsiteY7" fmla="*/ 15704 h 272904"/>
              <a:gd name="connsiteX8" fmla="*/ 3922445 w 6978645"/>
              <a:gd name="connsiteY8" fmla="*/ 7666 h 272904"/>
              <a:gd name="connsiteX9" fmla="*/ 5851517 w 6978645"/>
              <a:gd name="connsiteY9" fmla="*/ 136266 h 272904"/>
              <a:gd name="connsiteX10" fmla="*/ 6446314 w 6978645"/>
              <a:gd name="connsiteY10" fmla="*/ 144304 h 272904"/>
              <a:gd name="connsiteX11" fmla="*/ 6518654 w 6978645"/>
              <a:gd name="connsiteY11" fmla="*/ 152341 h 272904"/>
              <a:gd name="connsiteX12" fmla="*/ 6566881 w 6978645"/>
              <a:gd name="connsiteY12" fmla="*/ 160379 h 272904"/>
              <a:gd name="connsiteX13" fmla="*/ 6623145 w 6978645"/>
              <a:gd name="connsiteY13" fmla="*/ 168416 h 272904"/>
              <a:gd name="connsiteX14" fmla="*/ 6711561 w 6978645"/>
              <a:gd name="connsiteY14" fmla="*/ 184491 h 272904"/>
              <a:gd name="connsiteX15" fmla="*/ 6743712 w 6978645"/>
              <a:gd name="connsiteY15" fmla="*/ 192529 h 272904"/>
              <a:gd name="connsiteX16" fmla="*/ 6888392 w 6978645"/>
              <a:gd name="connsiteY16" fmla="*/ 200566 h 272904"/>
              <a:gd name="connsiteX17" fmla="*/ 6952695 w 6978645"/>
              <a:gd name="connsiteY17" fmla="*/ 232716 h 272904"/>
              <a:gd name="connsiteX18" fmla="*/ 6976808 w 6978645"/>
              <a:gd name="connsiteY18" fmla="*/ 248791 h 272904"/>
              <a:gd name="connsiteX19" fmla="*/ 6976808 w 6978645"/>
              <a:gd name="connsiteY19" fmla="*/ 272904 h 272904"/>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518654 w 6978645"/>
              <a:gd name="connsiteY10" fmla="*/ 152924 h 273487"/>
              <a:gd name="connsiteX11" fmla="*/ 6566881 w 6978645"/>
              <a:gd name="connsiteY11" fmla="*/ 160962 h 273487"/>
              <a:gd name="connsiteX12" fmla="*/ 6623145 w 6978645"/>
              <a:gd name="connsiteY12" fmla="*/ 168999 h 273487"/>
              <a:gd name="connsiteX13" fmla="*/ 6711561 w 6978645"/>
              <a:gd name="connsiteY13" fmla="*/ 185074 h 273487"/>
              <a:gd name="connsiteX14" fmla="*/ 6743712 w 6978645"/>
              <a:gd name="connsiteY14" fmla="*/ 193112 h 273487"/>
              <a:gd name="connsiteX15" fmla="*/ 6888392 w 6978645"/>
              <a:gd name="connsiteY15" fmla="*/ 201149 h 273487"/>
              <a:gd name="connsiteX16" fmla="*/ 6952695 w 6978645"/>
              <a:gd name="connsiteY16" fmla="*/ 233299 h 273487"/>
              <a:gd name="connsiteX17" fmla="*/ 6976808 w 6978645"/>
              <a:gd name="connsiteY17" fmla="*/ 249374 h 273487"/>
              <a:gd name="connsiteX18" fmla="*/ 6976808 w 6978645"/>
              <a:gd name="connsiteY18"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518654 w 6978645"/>
              <a:gd name="connsiteY10" fmla="*/ 152924 h 273487"/>
              <a:gd name="connsiteX11" fmla="*/ 6566881 w 6978645"/>
              <a:gd name="connsiteY11" fmla="*/ 160962 h 273487"/>
              <a:gd name="connsiteX12" fmla="*/ 6623145 w 6978645"/>
              <a:gd name="connsiteY12" fmla="*/ 168999 h 273487"/>
              <a:gd name="connsiteX13" fmla="*/ 6743712 w 6978645"/>
              <a:gd name="connsiteY13" fmla="*/ 193112 h 273487"/>
              <a:gd name="connsiteX14" fmla="*/ 6888392 w 6978645"/>
              <a:gd name="connsiteY14" fmla="*/ 201149 h 273487"/>
              <a:gd name="connsiteX15" fmla="*/ 6952695 w 6978645"/>
              <a:gd name="connsiteY15" fmla="*/ 233299 h 273487"/>
              <a:gd name="connsiteX16" fmla="*/ 6976808 w 6978645"/>
              <a:gd name="connsiteY16" fmla="*/ 249374 h 273487"/>
              <a:gd name="connsiteX17" fmla="*/ 6976808 w 6978645"/>
              <a:gd name="connsiteY17"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518654 w 6978645"/>
              <a:gd name="connsiteY10" fmla="*/ 152924 h 273487"/>
              <a:gd name="connsiteX11" fmla="*/ 6623145 w 6978645"/>
              <a:gd name="connsiteY11" fmla="*/ 168999 h 273487"/>
              <a:gd name="connsiteX12" fmla="*/ 6743712 w 6978645"/>
              <a:gd name="connsiteY12" fmla="*/ 193112 h 273487"/>
              <a:gd name="connsiteX13" fmla="*/ 6888392 w 6978645"/>
              <a:gd name="connsiteY13" fmla="*/ 201149 h 273487"/>
              <a:gd name="connsiteX14" fmla="*/ 6952695 w 6978645"/>
              <a:gd name="connsiteY14" fmla="*/ 233299 h 273487"/>
              <a:gd name="connsiteX15" fmla="*/ 6976808 w 6978645"/>
              <a:gd name="connsiteY15" fmla="*/ 249374 h 273487"/>
              <a:gd name="connsiteX16" fmla="*/ 6976808 w 6978645"/>
              <a:gd name="connsiteY16"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623145 w 6978645"/>
              <a:gd name="connsiteY10" fmla="*/ 168999 h 273487"/>
              <a:gd name="connsiteX11" fmla="*/ 6743712 w 6978645"/>
              <a:gd name="connsiteY11" fmla="*/ 193112 h 273487"/>
              <a:gd name="connsiteX12" fmla="*/ 6888392 w 6978645"/>
              <a:gd name="connsiteY12" fmla="*/ 201149 h 273487"/>
              <a:gd name="connsiteX13" fmla="*/ 6952695 w 6978645"/>
              <a:gd name="connsiteY13" fmla="*/ 233299 h 273487"/>
              <a:gd name="connsiteX14" fmla="*/ 6976808 w 6978645"/>
              <a:gd name="connsiteY14" fmla="*/ 249374 h 273487"/>
              <a:gd name="connsiteX15" fmla="*/ 6976808 w 6978645"/>
              <a:gd name="connsiteY15"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623145 w 6978645"/>
              <a:gd name="connsiteY10" fmla="*/ 168999 h 273487"/>
              <a:gd name="connsiteX11" fmla="*/ 6888392 w 6978645"/>
              <a:gd name="connsiteY11" fmla="*/ 201149 h 273487"/>
              <a:gd name="connsiteX12" fmla="*/ 6952695 w 6978645"/>
              <a:gd name="connsiteY12" fmla="*/ 233299 h 273487"/>
              <a:gd name="connsiteX13" fmla="*/ 6976808 w 6978645"/>
              <a:gd name="connsiteY13" fmla="*/ 249374 h 273487"/>
              <a:gd name="connsiteX14" fmla="*/ 6976808 w 6978645"/>
              <a:gd name="connsiteY14" fmla="*/ 273487 h 273487"/>
              <a:gd name="connsiteX0" fmla="*/ 0 w 6985375"/>
              <a:gd name="connsiteY0" fmla="*/ 273487 h 273487"/>
              <a:gd name="connsiteX1" fmla="*/ 48226 w 6985375"/>
              <a:gd name="connsiteY1" fmla="*/ 249374 h 273487"/>
              <a:gd name="connsiteX2" fmla="*/ 72340 w 6985375"/>
              <a:gd name="connsiteY2" fmla="*/ 225262 h 273487"/>
              <a:gd name="connsiteX3" fmla="*/ 297398 w 6985375"/>
              <a:gd name="connsiteY3" fmla="*/ 104699 h 273487"/>
              <a:gd name="connsiteX4" fmla="*/ 321511 w 6985375"/>
              <a:gd name="connsiteY4" fmla="*/ 96662 h 273487"/>
              <a:gd name="connsiteX5" fmla="*/ 570683 w 6985375"/>
              <a:gd name="connsiteY5" fmla="*/ 56474 h 273487"/>
              <a:gd name="connsiteX6" fmla="*/ 795742 w 6985375"/>
              <a:gd name="connsiteY6" fmla="*/ 40399 h 273487"/>
              <a:gd name="connsiteX7" fmla="*/ 980611 w 6985375"/>
              <a:gd name="connsiteY7" fmla="*/ 16287 h 273487"/>
              <a:gd name="connsiteX8" fmla="*/ 3922445 w 6985375"/>
              <a:gd name="connsiteY8" fmla="*/ 8249 h 273487"/>
              <a:gd name="connsiteX9" fmla="*/ 6446314 w 6985375"/>
              <a:gd name="connsiteY9" fmla="*/ 144887 h 273487"/>
              <a:gd name="connsiteX10" fmla="*/ 6623145 w 6985375"/>
              <a:gd name="connsiteY10" fmla="*/ 168999 h 273487"/>
              <a:gd name="connsiteX11" fmla="*/ 6952695 w 6985375"/>
              <a:gd name="connsiteY11" fmla="*/ 233299 h 273487"/>
              <a:gd name="connsiteX12" fmla="*/ 6976808 w 6985375"/>
              <a:gd name="connsiteY12" fmla="*/ 249374 h 273487"/>
              <a:gd name="connsiteX13" fmla="*/ 6976808 w 6985375"/>
              <a:gd name="connsiteY13" fmla="*/ 273487 h 273487"/>
              <a:gd name="connsiteX0" fmla="*/ 0 w 7003005"/>
              <a:gd name="connsiteY0" fmla="*/ 273487 h 273487"/>
              <a:gd name="connsiteX1" fmla="*/ 48226 w 7003005"/>
              <a:gd name="connsiteY1" fmla="*/ 249374 h 273487"/>
              <a:gd name="connsiteX2" fmla="*/ 72340 w 7003005"/>
              <a:gd name="connsiteY2" fmla="*/ 225262 h 273487"/>
              <a:gd name="connsiteX3" fmla="*/ 297398 w 7003005"/>
              <a:gd name="connsiteY3" fmla="*/ 104699 h 273487"/>
              <a:gd name="connsiteX4" fmla="*/ 321511 w 7003005"/>
              <a:gd name="connsiteY4" fmla="*/ 96662 h 273487"/>
              <a:gd name="connsiteX5" fmla="*/ 570683 w 7003005"/>
              <a:gd name="connsiteY5" fmla="*/ 56474 h 273487"/>
              <a:gd name="connsiteX6" fmla="*/ 795742 w 7003005"/>
              <a:gd name="connsiteY6" fmla="*/ 40399 h 273487"/>
              <a:gd name="connsiteX7" fmla="*/ 980611 w 7003005"/>
              <a:gd name="connsiteY7" fmla="*/ 16287 h 273487"/>
              <a:gd name="connsiteX8" fmla="*/ 3922445 w 7003005"/>
              <a:gd name="connsiteY8" fmla="*/ 8249 h 273487"/>
              <a:gd name="connsiteX9" fmla="*/ 6446314 w 7003005"/>
              <a:gd name="connsiteY9" fmla="*/ 144887 h 273487"/>
              <a:gd name="connsiteX10" fmla="*/ 6623145 w 7003005"/>
              <a:gd name="connsiteY10" fmla="*/ 168999 h 273487"/>
              <a:gd name="connsiteX11" fmla="*/ 6976808 w 7003005"/>
              <a:gd name="connsiteY11" fmla="*/ 249374 h 273487"/>
              <a:gd name="connsiteX12" fmla="*/ 6976808 w 7003005"/>
              <a:gd name="connsiteY12" fmla="*/ 273487 h 273487"/>
              <a:gd name="connsiteX0" fmla="*/ 0 w 7000623"/>
              <a:gd name="connsiteY0" fmla="*/ 273487 h 273487"/>
              <a:gd name="connsiteX1" fmla="*/ 48226 w 7000623"/>
              <a:gd name="connsiteY1" fmla="*/ 249374 h 273487"/>
              <a:gd name="connsiteX2" fmla="*/ 72340 w 7000623"/>
              <a:gd name="connsiteY2" fmla="*/ 225262 h 273487"/>
              <a:gd name="connsiteX3" fmla="*/ 297398 w 7000623"/>
              <a:gd name="connsiteY3" fmla="*/ 104699 h 273487"/>
              <a:gd name="connsiteX4" fmla="*/ 321511 w 7000623"/>
              <a:gd name="connsiteY4" fmla="*/ 96662 h 273487"/>
              <a:gd name="connsiteX5" fmla="*/ 570683 w 7000623"/>
              <a:gd name="connsiteY5" fmla="*/ 56474 h 273487"/>
              <a:gd name="connsiteX6" fmla="*/ 795742 w 7000623"/>
              <a:gd name="connsiteY6" fmla="*/ 40399 h 273487"/>
              <a:gd name="connsiteX7" fmla="*/ 980611 w 7000623"/>
              <a:gd name="connsiteY7" fmla="*/ 16287 h 273487"/>
              <a:gd name="connsiteX8" fmla="*/ 3922445 w 7000623"/>
              <a:gd name="connsiteY8" fmla="*/ 8249 h 273487"/>
              <a:gd name="connsiteX9" fmla="*/ 6446314 w 7000623"/>
              <a:gd name="connsiteY9" fmla="*/ 144887 h 273487"/>
              <a:gd name="connsiteX10" fmla="*/ 6655296 w 7000623"/>
              <a:gd name="connsiteY10" fmla="*/ 120774 h 273487"/>
              <a:gd name="connsiteX11" fmla="*/ 6976808 w 7000623"/>
              <a:gd name="connsiteY11" fmla="*/ 249374 h 273487"/>
              <a:gd name="connsiteX12" fmla="*/ 6976808 w 7000623"/>
              <a:gd name="connsiteY12" fmla="*/ 273487 h 273487"/>
              <a:gd name="connsiteX0" fmla="*/ 0 w 7000623"/>
              <a:gd name="connsiteY0" fmla="*/ 265238 h 265238"/>
              <a:gd name="connsiteX1" fmla="*/ 48226 w 7000623"/>
              <a:gd name="connsiteY1" fmla="*/ 241125 h 265238"/>
              <a:gd name="connsiteX2" fmla="*/ 72340 w 7000623"/>
              <a:gd name="connsiteY2" fmla="*/ 217013 h 265238"/>
              <a:gd name="connsiteX3" fmla="*/ 297398 w 7000623"/>
              <a:gd name="connsiteY3" fmla="*/ 96450 h 265238"/>
              <a:gd name="connsiteX4" fmla="*/ 321511 w 7000623"/>
              <a:gd name="connsiteY4" fmla="*/ 88413 h 265238"/>
              <a:gd name="connsiteX5" fmla="*/ 570683 w 7000623"/>
              <a:gd name="connsiteY5" fmla="*/ 48225 h 265238"/>
              <a:gd name="connsiteX6" fmla="*/ 795742 w 7000623"/>
              <a:gd name="connsiteY6" fmla="*/ 32150 h 265238"/>
              <a:gd name="connsiteX7" fmla="*/ 980611 w 7000623"/>
              <a:gd name="connsiteY7" fmla="*/ 8038 h 265238"/>
              <a:gd name="connsiteX8" fmla="*/ 3922445 w 7000623"/>
              <a:gd name="connsiteY8" fmla="*/ 0 h 265238"/>
              <a:gd name="connsiteX9" fmla="*/ 6414162 w 7000623"/>
              <a:gd name="connsiteY9" fmla="*/ 112526 h 265238"/>
              <a:gd name="connsiteX10" fmla="*/ 6655296 w 7000623"/>
              <a:gd name="connsiteY10" fmla="*/ 112525 h 265238"/>
              <a:gd name="connsiteX11" fmla="*/ 6976808 w 7000623"/>
              <a:gd name="connsiteY11" fmla="*/ 241125 h 265238"/>
              <a:gd name="connsiteX12" fmla="*/ 6976808 w 7000623"/>
              <a:gd name="connsiteY12" fmla="*/ 265238 h 265238"/>
              <a:gd name="connsiteX0" fmla="*/ 0 w 7000623"/>
              <a:gd name="connsiteY0" fmla="*/ 271741 h 271741"/>
              <a:gd name="connsiteX1" fmla="*/ 48226 w 7000623"/>
              <a:gd name="connsiteY1" fmla="*/ 247628 h 271741"/>
              <a:gd name="connsiteX2" fmla="*/ 72340 w 7000623"/>
              <a:gd name="connsiteY2" fmla="*/ 223516 h 271741"/>
              <a:gd name="connsiteX3" fmla="*/ 297398 w 7000623"/>
              <a:gd name="connsiteY3" fmla="*/ 102953 h 271741"/>
              <a:gd name="connsiteX4" fmla="*/ 321511 w 7000623"/>
              <a:gd name="connsiteY4" fmla="*/ 94916 h 271741"/>
              <a:gd name="connsiteX5" fmla="*/ 570683 w 7000623"/>
              <a:gd name="connsiteY5" fmla="*/ 54728 h 271741"/>
              <a:gd name="connsiteX6" fmla="*/ 795742 w 7000623"/>
              <a:gd name="connsiteY6" fmla="*/ 38653 h 271741"/>
              <a:gd name="connsiteX7" fmla="*/ 980611 w 7000623"/>
              <a:gd name="connsiteY7" fmla="*/ 14541 h 271741"/>
              <a:gd name="connsiteX8" fmla="*/ 3922445 w 7000623"/>
              <a:gd name="connsiteY8" fmla="*/ 6503 h 271741"/>
              <a:gd name="connsiteX9" fmla="*/ 6655296 w 7000623"/>
              <a:gd name="connsiteY9" fmla="*/ 119028 h 271741"/>
              <a:gd name="connsiteX10" fmla="*/ 6976808 w 7000623"/>
              <a:gd name="connsiteY10" fmla="*/ 247628 h 271741"/>
              <a:gd name="connsiteX11" fmla="*/ 6976808 w 7000623"/>
              <a:gd name="connsiteY11" fmla="*/ 271741 h 271741"/>
              <a:gd name="connsiteX0" fmla="*/ 0 w 7000623"/>
              <a:gd name="connsiteY0" fmla="*/ 272708 h 272708"/>
              <a:gd name="connsiteX1" fmla="*/ 48226 w 7000623"/>
              <a:gd name="connsiteY1" fmla="*/ 248595 h 272708"/>
              <a:gd name="connsiteX2" fmla="*/ 72340 w 7000623"/>
              <a:gd name="connsiteY2" fmla="*/ 224483 h 272708"/>
              <a:gd name="connsiteX3" fmla="*/ 297398 w 7000623"/>
              <a:gd name="connsiteY3" fmla="*/ 103920 h 272708"/>
              <a:gd name="connsiteX4" fmla="*/ 321511 w 7000623"/>
              <a:gd name="connsiteY4" fmla="*/ 95883 h 272708"/>
              <a:gd name="connsiteX5" fmla="*/ 570683 w 7000623"/>
              <a:gd name="connsiteY5" fmla="*/ 55695 h 272708"/>
              <a:gd name="connsiteX6" fmla="*/ 980611 w 7000623"/>
              <a:gd name="connsiteY6" fmla="*/ 15508 h 272708"/>
              <a:gd name="connsiteX7" fmla="*/ 3922445 w 7000623"/>
              <a:gd name="connsiteY7" fmla="*/ 7470 h 272708"/>
              <a:gd name="connsiteX8" fmla="*/ 6655296 w 7000623"/>
              <a:gd name="connsiteY8" fmla="*/ 119995 h 272708"/>
              <a:gd name="connsiteX9" fmla="*/ 6976808 w 7000623"/>
              <a:gd name="connsiteY9" fmla="*/ 248595 h 272708"/>
              <a:gd name="connsiteX10" fmla="*/ 6976808 w 7000623"/>
              <a:gd name="connsiteY10" fmla="*/ 272708 h 272708"/>
              <a:gd name="connsiteX0" fmla="*/ 0 w 6999432"/>
              <a:gd name="connsiteY0" fmla="*/ 270339 h 270339"/>
              <a:gd name="connsiteX1" fmla="*/ 48226 w 6999432"/>
              <a:gd name="connsiteY1" fmla="*/ 246226 h 270339"/>
              <a:gd name="connsiteX2" fmla="*/ 72340 w 6999432"/>
              <a:gd name="connsiteY2" fmla="*/ 222114 h 270339"/>
              <a:gd name="connsiteX3" fmla="*/ 297398 w 6999432"/>
              <a:gd name="connsiteY3" fmla="*/ 101551 h 270339"/>
              <a:gd name="connsiteX4" fmla="*/ 321511 w 6999432"/>
              <a:gd name="connsiteY4" fmla="*/ 93514 h 270339"/>
              <a:gd name="connsiteX5" fmla="*/ 570683 w 6999432"/>
              <a:gd name="connsiteY5" fmla="*/ 53326 h 270339"/>
              <a:gd name="connsiteX6" fmla="*/ 980611 w 6999432"/>
              <a:gd name="connsiteY6" fmla="*/ 13139 h 270339"/>
              <a:gd name="connsiteX7" fmla="*/ 3922445 w 6999432"/>
              <a:gd name="connsiteY7" fmla="*/ 5101 h 270339"/>
              <a:gd name="connsiteX8" fmla="*/ 6671372 w 6999432"/>
              <a:gd name="connsiteY8" fmla="*/ 85476 h 270339"/>
              <a:gd name="connsiteX9" fmla="*/ 6976808 w 6999432"/>
              <a:gd name="connsiteY9" fmla="*/ 246226 h 270339"/>
              <a:gd name="connsiteX10" fmla="*/ 6976808 w 6999432"/>
              <a:gd name="connsiteY10" fmla="*/ 270339 h 270339"/>
              <a:gd name="connsiteX0" fmla="*/ 0 w 6976808"/>
              <a:gd name="connsiteY0" fmla="*/ 270339 h 270339"/>
              <a:gd name="connsiteX1" fmla="*/ 48226 w 6976808"/>
              <a:gd name="connsiteY1" fmla="*/ 246226 h 270339"/>
              <a:gd name="connsiteX2" fmla="*/ 72340 w 6976808"/>
              <a:gd name="connsiteY2" fmla="*/ 222114 h 270339"/>
              <a:gd name="connsiteX3" fmla="*/ 297398 w 6976808"/>
              <a:gd name="connsiteY3" fmla="*/ 101551 h 270339"/>
              <a:gd name="connsiteX4" fmla="*/ 321511 w 6976808"/>
              <a:gd name="connsiteY4" fmla="*/ 93514 h 270339"/>
              <a:gd name="connsiteX5" fmla="*/ 570683 w 6976808"/>
              <a:gd name="connsiteY5" fmla="*/ 53326 h 270339"/>
              <a:gd name="connsiteX6" fmla="*/ 980611 w 6976808"/>
              <a:gd name="connsiteY6" fmla="*/ 13139 h 270339"/>
              <a:gd name="connsiteX7" fmla="*/ 3922445 w 6976808"/>
              <a:gd name="connsiteY7" fmla="*/ 5101 h 270339"/>
              <a:gd name="connsiteX8" fmla="*/ 6671372 w 6976808"/>
              <a:gd name="connsiteY8" fmla="*/ 85476 h 270339"/>
              <a:gd name="connsiteX9" fmla="*/ 6976808 w 6976808"/>
              <a:gd name="connsiteY9" fmla="*/ 246226 h 270339"/>
              <a:gd name="connsiteX0" fmla="*/ 0 w 6936619"/>
              <a:gd name="connsiteY0" fmla="*/ 270339 h 270339"/>
              <a:gd name="connsiteX1" fmla="*/ 48226 w 6936619"/>
              <a:gd name="connsiteY1" fmla="*/ 246226 h 270339"/>
              <a:gd name="connsiteX2" fmla="*/ 72340 w 6936619"/>
              <a:gd name="connsiteY2" fmla="*/ 222114 h 270339"/>
              <a:gd name="connsiteX3" fmla="*/ 297398 w 6936619"/>
              <a:gd name="connsiteY3" fmla="*/ 101551 h 270339"/>
              <a:gd name="connsiteX4" fmla="*/ 321511 w 6936619"/>
              <a:gd name="connsiteY4" fmla="*/ 93514 h 270339"/>
              <a:gd name="connsiteX5" fmla="*/ 570683 w 6936619"/>
              <a:gd name="connsiteY5" fmla="*/ 53326 h 270339"/>
              <a:gd name="connsiteX6" fmla="*/ 980611 w 6936619"/>
              <a:gd name="connsiteY6" fmla="*/ 13139 h 270339"/>
              <a:gd name="connsiteX7" fmla="*/ 3922445 w 6936619"/>
              <a:gd name="connsiteY7" fmla="*/ 5101 h 270339"/>
              <a:gd name="connsiteX8" fmla="*/ 6671372 w 6936619"/>
              <a:gd name="connsiteY8" fmla="*/ 85476 h 270339"/>
              <a:gd name="connsiteX9" fmla="*/ 6936619 w 6936619"/>
              <a:gd name="connsiteY9" fmla="*/ 246226 h 2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36619" h="270339">
                <a:moveTo>
                  <a:pt x="0" y="270339"/>
                </a:moveTo>
                <a:cubicBezTo>
                  <a:pt x="16075" y="262301"/>
                  <a:pt x="33272" y="256195"/>
                  <a:pt x="48226" y="246226"/>
                </a:cubicBezTo>
                <a:cubicBezTo>
                  <a:pt x="57684" y="239921"/>
                  <a:pt x="30811" y="246227"/>
                  <a:pt x="72340" y="222114"/>
                </a:cubicBezTo>
                <a:cubicBezTo>
                  <a:pt x="113869" y="198002"/>
                  <a:pt x="255870" y="122984"/>
                  <a:pt x="297398" y="101551"/>
                </a:cubicBezTo>
                <a:cubicBezTo>
                  <a:pt x="338926" y="80118"/>
                  <a:pt x="275964" y="101552"/>
                  <a:pt x="321511" y="93514"/>
                </a:cubicBezTo>
                <a:cubicBezTo>
                  <a:pt x="367059" y="85477"/>
                  <a:pt x="460833" y="66722"/>
                  <a:pt x="570683" y="53326"/>
                </a:cubicBezTo>
                <a:cubicBezTo>
                  <a:pt x="680533" y="39930"/>
                  <a:pt x="421984" y="21176"/>
                  <a:pt x="980611" y="13139"/>
                </a:cubicBezTo>
                <a:cubicBezTo>
                  <a:pt x="1539238" y="5102"/>
                  <a:pt x="2973985" y="-6955"/>
                  <a:pt x="3922445" y="5101"/>
                </a:cubicBezTo>
                <a:cubicBezTo>
                  <a:pt x="4870905" y="17157"/>
                  <a:pt x="6162312" y="45289"/>
                  <a:pt x="6671372" y="85476"/>
                </a:cubicBezTo>
                <a:cubicBezTo>
                  <a:pt x="6759788" y="102891"/>
                  <a:pt x="6885713" y="215416"/>
                  <a:pt x="6936619" y="246226"/>
                </a:cubicBezTo>
              </a:path>
            </a:pathLst>
          </a:custGeom>
          <a:ln>
            <a:solidFill>
              <a:srgbClr val="00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Rectangle 30"/>
          <p:cNvSpPr/>
          <p:nvPr/>
        </p:nvSpPr>
        <p:spPr>
          <a:xfrm>
            <a:off x="1066800" y="5105400"/>
            <a:ext cx="7086600" cy="530476"/>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Free</a:t>
            </a:r>
            <a:endParaRPr lang="en-US" dirty="0">
              <a:solidFill>
                <a:srgbClr val="000000"/>
              </a:solidFill>
            </a:endParaRPr>
          </a:p>
        </p:txBody>
      </p:sp>
      <p:sp>
        <p:nvSpPr>
          <p:cNvPr id="32" name="Rectangle 31"/>
          <p:cNvSpPr/>
          <p:nvPr/>
        </p:nvSpPr>
        <p:spPr>
          <a:xfrm>
            <a:off x="1066801" y="5105400"/>
            <a:ext cx="152400" cy="53047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8001000" y="5105400"/>
            <a:ext cx="152400" cy="53047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reeform 33"/>
          <p:cNvSpPr/>
          <p:nvPr/>
        </p:nvSpPr>
        <p:spPr>
          <a:xfrm>
            <a:off x="1142999" y="4879169"/>
            <a:ext cx="1447801" cy="270339"/>
          </a:xfrm>
          <a:custGeom>
            <a:avLst/>
            <a:gdLst>
              <a:gd name="connsiteX0" fmla="*/ 0 w 6978645"/>
              <a:gd name="connsiteY0" fmla="*/ 273275 h 273275"/>
              <a:gd name="connsiteX1" fmla="*/ 48226 w 6978645"/>
              <a:gd name="connsiteY1" fmla="*/ 249162 h 273275"/>
              <a:gd name="connsiteX2" fmla="*/ 72340 w 6978645"/>
              <a:gd name="connsiteY2" fmla="*/ 225050 h 273275"/>
              <a:gd name="connsiteX3" fmla="*/ 96453 w 6978645"/>
              <a:gd name="connsiteY3" fmla="*/ 208975 h 273275"/>
              <a:gd name="connsiteX4" fmla="*/ 168793 w 6978645"/>
              <a:gd name="connsiteY4" fmla="*/ 152712 h 273275"/>
              <a:gd name="connsiteX5" fmla="*/ 297398 w 6978645"/>
              <a:gd name="connsiteY5" fmla="*/ 104487 h 273275"/>
              <a:gd name="connsiteX6" fmla="*/ 321511 w 6978645"/>
              <a:gd name="connsiteY6" fmla="*/ 96450 h 273275"/>
              <a:gd name="connsiteX7" fmla="*/ 345625 w 6978645"/>
              <a:gd name="connsiteY7" fmla="*/ 88412 h 273275"/>
              <a:gd name="connsiteX8" fmla="*/ 490305 w 6978645"/>
              <a:gd name="connsiteY8" fmla="*/ 72337 h 273275"/>
              <a:gd name="connsiteX9" fmla="*/ 570683 w 6978645"/>
              <a:gd name="connsiteY9" fmla="*/ 56262 h 273275"/>
              <a:gd name="connsiteX10" fmla="*/ 795742 w 6978645"/>
              <a:gd name="connsiteY10" fmla="*/ 40187 h 273275"/>
              <a:gd name="connsiteX11" fmla="*/ 980611 w 6978645"/>
              <a:gd name="connsiteY11" fmla="*/ 16075 h 273275"/>
              <a:gd name="connsiteX12" fmla="*/ 1028838 w 6978645"/>
              <a:gd name="connsiteY12" fmla="*/ 8037 h 273275"/>
              <a:gd name="connsiteX13" fmla="*/ 1133329 w 6978645"/>
              <a:gd name="connsiteY13" fmla="*/ 0 h 273275"/>
              <a:gd name="connsiteX14" fmla="*/ 3922445 w 6978645"/>
              <a:gd name="connsiteY14" fmla="*/ 8037 h 273275"/>
              <a:gd name="connsiteX15" fmla="*/ 4123390 w 6978645"/>
              <a:gd name="connsiteY15" fmla="*/ 32150 h 273275"/>
              <a:gd name="connsiteX16" fmla="*/ 4187692 w 6978645"/>
              <a:gd name="connsiteY16" fmla="*/ 40187 h 273275"/>
              <a:gd name="connsiteX17" fmla="*/ 4428826 w 6978645"/>
              <a:gd name="connsiteY17" fmla="*/ 72337 h 273275"/>
              <a:gd name="connsiteX18" fmla="*/ 4573507 w 6978645"/>
              <a:gd name="connsiteY18" fmla="*/ 80375 h 273275"/>
              <a:gd name="connsiteX19" fmla="*/ 4621733 w 6978645"/>
              <a:gd name="connsiteY19" fmla="*/ 88412 h 273275"/>
              <a:gd name="connsiteX20" fmla="*/ 4798565 w 6978645"/>
              <a:gd name="connsiteY20" fmla="*/ 112525 h 273275"/>
              <a:gd name="connsiteX21" fmla="*/ 5666647 w 6978645"/>
              <a:gd name="connsiteY21" fmla="*/ 120562 h 273275"/>
              <a:gd name="connsiteX22" fmla="*/ 5851517 w 6978645"/>
              <a:gd name="connsiteY22" fmla="*/ 136637 h 273275"/>
              <a:gd name="connsiteX23" fmla="*/ 6446314 w 6978645"/>
              <a:gd name="connsiteY23" fmla="*/ 144675 h 273275"/>
              <a:gd name="connsiteX24" fmla="*/ 6518654 w 6978645"/>
              <a:gd name="connsiteY24" fmla="*/ 152712 h 273275"/>
              <a:gd name="connsiteX25" fmla="*/ 6566881 w 6978645"/>
              <a:gd name="connsiteY25" fmla="*/ 160750 h 273275"/>
              <a:gd name="connsiteX26" fmla="*/ 6623145 w 6978645"/>
              <a:gd name="connsiteY26" fmla="*/ 168787 h 273275"/>
              <a:gd name="connsiteX27" fmla="*/ 6711561 w 6978645"/>
              <a:gd name="connsiteY27" fmla="*/ 184862 h 273275"/>
              <a:gd name="connsiteX28" fmla="*/ 6743712 w 6978645"/>
              <a:gd name="connsiteY28" fmla="*/ 192900 h 273275"/>
              <a:gd name="connsiteX29" fmla="*/ 6888392 w 6978645"/>
              <a:gd name="connsiteY29" fmla="*/ 200937 h 273275"/>
              <a:gd name="connsiteX30" fmla="*/ 6952695 w 6978645"/>
              <a:gd name="connsiteY30" fmla="*/ 233087 h 273275"/>
              <a:gd name="connsiteX31" fmla="*/ 6976808 w 6978645"/>
              <a:gd name="connsiteY31" fmla="*/ 249162 h 273275"/>
              <a:gd name="connsiteX32" fmla="*/ 6976808 w 6978645"/>
              <a:gd name="connsiteY32" fmla="*/ 273275 h 273275"/>
              <a:gd name="connsiteX0" fmla="*/ 0 w 6978645"/>
              <a:gd name="connsiteY0" fmla="*/ 273275 h 273275"/>
              <a:gd name="connsiteX1" fmla="*/ 48226 w 6978645"/>
              <a:gd name="connsiteY1" fmla="*/ 249162 h 273275"/>
              <a:gd name="connsiteX2" fmla="*/ 72340 w 6978645"/>
              <a:gd name="connsiteY2" fmla="*/ 225050 h 273275"/>
              <a:gd name="connsiteX3" fmla="*/ 96453 w 6978645"/>
              <a:gd name="connsiteY3" fmla="*/ 208975 h 273275"/>
              <a:gd name="connsiteX4" fmla="*/ 168793 w 6978645"/>
              <a:gd name="connsiteY4" fmla="*/ 152712 h 273275"/>
              <a:gd name="connsiteX5" fmla="*/ 297398 w 6978645"/>
              <a:gd name="connsiteY5" fmla="*/ 104487 h 273275"/>
              <a:gd name="connsiteX6" fmla="*/ 321511 w 6978645"/>
              <a:gd name="connsiteY6" fmla="*/ 96450 h 273275"/>
              <a:gd name="connsiteX7" fmla="*/ 345625 w 6978645"/>
              <a:gd name="connsiteY7" fmla="*/ 88412 h 273275"/>
              <a:gd name="connsiteX8" fmla="*/ 490305 w 6978645"/>
              <a:gd name="connsiteY8" fmla="*/ 72337 h 273275"/>
              <a:gd name="connsiteX9" fmla="*/ 570683 w 6978645"/>
              <a:gd name="connsiteY9" fmla="*/ 56262 h 273275"/>
              <a:gd name="connsiteX10" fmla="*/ 795742 w 6978645"/>
              <a:gd name="connsiteY10" fmla="*/ 40187 h 273275"/>
              <a:gd name="connsiteX11" fmla="*/ 980611 w 6978645"/>
              <a:gd name="connsiteY11" fmla="*/ 16075 h 273275"/>
              <a:gd name="connsiteX12" fmla="*/ 1028838 w 6978645"/>
              <a:gd name="connsiteY12" fmla="*/ 8037 h 273275"/>
              <a:gd name="connsiteX13" fmla="*/ 1133329 w 6978645"/>
              <a:gd name="connsiteY13" fmla="*/ 0 h 273275"/>
              <a:gd name="connsiteX14" fmla="*/ 3922445 w 6978645"/>
              <a:gd name="connsiteY14" fmla="*/ 8037 h 273275"/>
              <a:gd name="connsiteX15" fmla="*/ 4123390 w 6978645"/>
              <a:gd name="connsiteY15" fmla="*/ 32150 h 273275"/>
              <a:gd name="connsiteX16" fmla="*/ 4187692 w 6978645"/>
              <a:gd name="connsiteY16" fmla="*/ 40187 h 273275"/>
              <a:gd name="connsiteX17" fmla="*/ 4428826 w 6978645"/>
              <a:gd name="connsiteY17" fmla="*/ 72337 h 273275"/>
              <a:gd name="connsiteX18" fmla="*/ 4573507 w 6978645"/>
              <a:gd name="connsiteY18" fmla="*/ 80375 h 273275"/>
              <a:gd name="connsiteX19" fmla="*/ 4621733 w 6978645"/>
              <a:gd name="connsiteY19" fmla="*/ 88412 h 273275"/>
              <a:gd name="connsiteX20" fmla="*/ 5264757 w 6978645"/>
              <a:gd name="connsiteY20" fmla="*/ 64300 h 273275"/>
              <a:gd name="connsiteX21" fmla="*/ 5666647 w 6978645"/>
              <a:gd name="connsiteY21" fmla="*/ 120562 h 273275"/>
              <a:gd name="connsiteX22" fmla="*/ 5851517 w 6978645"/>
              <a:gd name="connsiteY22" fmla="*/ 136637 h 273275"/>
              <a:gd name="connsiteX23" fmla="*/ 6446314 w 6978645"/>
              <a:gd name="connsiteY23" fmla="*/ 144675 h 273275"/>
              <a:gd name="connsiteX24" fmla="*/ 6518654 w 6978645"/>
              <a:gd name="connsiteY24" fmla="*/ 152712 h 273275"/>
              <a:gd name="connsiteX25" fmla="*/ 6566881 w 6978645"/>
              <a:gd name="connsiteY25" fmla="*/ 160750 h 273275"/>
              <a:gd name="connsiteX26" fmla="*/ 6623145 w 6978645"/>
              <a:gd name="connsiteY26" fmla="*/ 168787 h 273275"/>
              <a:gd name="connsiteX27" fmla="*/ 6711561 w 6978645"/>
              <a:gd name="connsiteY27" fmla="*/ 184862 h 273275"/>
              <a:gd name="connsiteX28" fmla="*/ 6743712 w 6978645"/>
              <a:gd name="connsiteY28" fmla="*/ 192900 h 273275"/>
              <a:gd name="connsiteX29" fmla="*/ 6888392 w 6978645"/>
              <a:gd name="connsiteY29" fmla="*/ 200937 h 273275"/>
              <a:gd name="connsiteX30" fmla="*/ 6952695 w 6978645"/>
              <a:gd name="connsiteY30" fmla="*/ 233087 h 273275"/>
              <a:gd name="connsiteX31" fmla="*/ 6976808 w 6978645"/>
              <a:gd name="connsiteY31" fmla="*/ 249162 h 273275"/>
              <a:gd name="connsiteX32" fmla="*/ 6976808 w 6978645"/>
              <a:gd name="connsiteY32" fmla="*/ 273275 h 273275"/>
              <a:gd name="connsiteX0" fmla="*/ 0 w 6978645"/>
              <a:gd name="connsiteY0" fmla="*/ 273275 h 273275"/>
              <a:gd name="connsiteX1" fmla="*/ 48226 w 6978645"/>
              <a:gd name="connsiteY1" fmla="*/ 249162 h 273275"/>
              <a:gd name="connsiteX2" fmla="*/ 72340 w 6978645"/>
              <a:gd name="connsiteY2" fmla="*/ 225050 h 273275"/>
              <a:gd name="connsiteX3" fmla="*/ 96453 w 6978645"/>
              <a:gd name="connsiteY3" fmla="*/ 208975 h 273275"/>
              <a:gd name="connsiteX4" fmla="*/ 168793 w 6978645"/>
              <a:gd name="connsiteY4" fmla="*/ 152712 h 273275"/>
              <a:gd name="connsiteX5" fmla="*/ 297398 w 6978645"/>
              <a:gd name="connsiteY5" fmla="*/ 104487 h 273275"/>
              <a:gd name="connsiteX6" fmla="*/ 321511 w 6978645"/>
              <a:gd name="connsiteY6" fmla="*/ 96450 h 273275"/>
              <a:gd name="connsiteX7" fmla="*/ 345625 w 6978645"/>
              <a:gd name="connsiteY7" fmla="*/ 88412 h 273275"/>
              <a:gd name="connsiteX8" fmla="*/ 490305 w 6978645"/>
              <a:gd name="connsiteY8" fmla="*/ 72337 h 273275"/>
              <a:gd name="connsiteX9" fmla="*/ 570683 w 6978645"/>
              <a:gd name="connsiteY9" fmla="*/ 56262 h 273275"/>
              <a:gd name="connsiteX10" fmla="*/ 795742 w 6978645"/>
              <a:gd name="connsiteY10" fmla="*/ 40187 h 273275"/>
              <a:gd name="connsiteX11" fmla="*/ 980611 w 6978645"/>
              <a:gd name="connsiteY11" fmla="*/ 16075 h 273275"/>
              <a:gd name="connsiteX12" fmla="*/ 1028838 w 6978645"/>
              <a:gd name="connsiteY12" fmla="*/ 8037 h 273275"/>
              <a:gd name="connsiteX13" fmla="*/ 1133329 w 6978645"/>
              <a:gd name="connsiteY13" fmla="*/ 0 h 273275"/>
              <a:gd name="connsiteX14" fmla="*/ 3922445 w 6978645"/>
              <a:gd name="connsiteY14" fmla="*/ 8037 h 273275"/>
              <a:gd name="connsiteX15" fmla="*/ 4123390 w 6978645"/>
              <a:gd name="connsiteY15" fmla="*/ 32150 h 273275"/>
              <a:gd name="connsiteX16" fmla="*/ 4187692 w 6978645"/>
              <a:gd name="connsiteY16" fmla="*/ 40187 h 273275"/>
              <a:gd name="connsiteX17" fmla="*/ 4428826 w 6978645"/>
              <a:gd name="connsiteY17" fmla="*/ 72337 h 273275"/>
              <a:gd name="connsiteX18" fmla="*/ 4573507 w 6978645"/>
              <a:gd name="connsiteY18" fmla="*/ 80375 h 273275"/>
              <a:gd name="connsiteX19" fmla="*/ 4621733 w 6978645"/>
              <a:gd name="connsiteY19" fmla="*/ 88412 h 273275"/>
              <a:gd name="connsiteX20" fmla="*/ 5666647 w 6978645"/>
              <a:gd name="connsiteY20" fmla="*/ 120562 h 273275"/>
              <a:gd name="connsiteX21" fmla="*/ 5851517 w 6978645"/>
              <a:gd name="connsiteY21" fmla="*/ 136637 h 273275"/>
              <a:gd name="connsiteX22" fmla="*/ 6446314 w 6978645"/>
              <a:gd name="connsiteY22" fmla="*/ 144675 h 273275"/>
              <a:gd name="connsiteX23" fmla="*/ 6518654 w 6978645"/>
              <a:gd name="connsiteY23" fmla="*/ 152712 h 273275"/>
              <a:gd name="connsiteX24" fmla="*/ 6566881 w 6978645"/>
              <a:gd name="connsiteY24" fmla="*/ 160750 h 273275"/>
              <a:gd name="connsiteX25" fmla="*/ 6623145 w 6978645"/>
              <a:gd name="connsiteY25" fmla="*/ 168787 h 273275"/>
              <a:gd name="connsiteX26" fmla="*/ 6711561 w 6978645"/>
              <a:gd name="connsiteY26" fmla="*/ 184862 h 273275"/>
              <a:gd name="connsiteX27" fmla="*/ 6743712 w 6978645"/>
              <a:gd name="connsiteY27" fmla="*/ 192900 h 273275"/>
              <a:gd name="connsiteX28" fmla="*/ 6888392 w 6978645"/>
              <a:gd name="connsiteY28" fmla="*/ 200937 h 273275"/>
              <a:gd name="connsiteX29" fmla="*/ 6952695 w 6978645"/>
              <a:gd name="connsiteY29" fmla="*/ 233087 h 273275"/>
              <a:gd name="connsiteX30" fmla="*/ 6976808 w 6978645"/>
              <a:gd name="connsiteY30" fmla="*/ 249162 h 273275"/>
              <a:gd name="connsiteX31" fmla="*/ 6976808 w 6978645"/>
              <a:gd name="connsiteY31" fmla="*/ 273275 h 273275"/>
              <a:gd name="connsiteX0" fmla="*/ 0 w 6978645"/>
              <a:gd name="connsiteY0" fmla="*/ 265238 h 265238"/>
              <a:gd name="connsiteX1" fmla="*/ 48226 w 6978645"/>
              <a:gd name="connsiteY1" fmla="*/ 241125 h 265238"/>
              <a:gd name="connsiteX2" fmla="*/ 72340 w 6978645"/>
              <a:gd name="connsiteY2" fmla="*/ 217013 h 265238"/>
              <a:gd name="connsiteX3" fmla="*/ 96453 w 6978645"/>
              <a:gd name="connsiteY3" fmla="*/ 200938 h 265238"/>
              <a:gd name="connsiteX4" fmla="*/ 168793 w 6978645"/>
              <a:gd name="connsiteY4" fmla="*/ 144675 h 265238"/>
              <a:gd name="connsiteX5" fmla="*/ 297398 w 6978645"/>
              <a:gd name="connsiteY5" fmla="*/ 96450 h 265238"/>
              <a:gd name="connsiteX6" fmla="*/ 321511 w 6978645"/>
              <a:gd name="connsiteY6" fmla="*/ 88413 h 265238"/>
              <a:gd name="connsiteX7" fmla="*/ 345625 w 6978645"/>
              <a:gd name="connsiteY7" fmla="*/ 80375 h 265238"/>
              <a:gd name="connsiteX8" fmla="*/ 490305 w 6978645"/>
              <a:gd name="connsiteY8" fmla="*/ 64300 h 265238"/>
              <a:gd name="connsiteX9" fmla="*/ 570683 w 6978645"/>
              <a:gd name="connsiteY9" fmla="*/ 48225 h 265238"/>
              <a:gd name="connsiteX10" fmla="*/ 795742 w 6978645"/>
              <a:gd name="connsiteY10" fmla="*/ 32150 h 265238"/>
              <a:gd name="connsiteX11" fmla="*/ 980611 w 6978645"/>
              <a:gd name="connsiteY11" fmla="*/ 8038 h 265238"/>
              <a:gd name="connsiteX12" fmla="*/ 1028838 w 6978645"/>
              <a:gd name="connsiteY12" fmla="*/ 0 h 265238"/>
              <a:gd name="connsiteX13" fmla="*/ 3922445 w 6978645"/>
              <a:gd name="connsiteY13" fmla="*/ 0 h 265238"/>
              <a:gd name="connsiteX14" fmla="*/ 4123390 w 6978645"/>
              <a:gd name="connsiteY14" fmla="*/ 24113 h 265238"/>
              <a:gd name="connsiteX15" fmla="*/ 4187692 w 6978645"/>
              <a:gd name="connsiteY15" fmla="*/ 32150 h 265238"/>
              <a:gd name="connsiteX16" fmla="*/ 4428826 w 6978645"/>
              <a:gd name="connsiteY16" fmla="*/ 64300 h 265238"/>
              <a:gd name="connsiteX17" fmla="*/ 4573507 w 6978645"/>
              <a:gd name="connsiteY17" fmla="*/ 72338 h 265238"/>
              <a:gd name="connsiteX18" fmla="*/ 4621733 w 6978645"/>
              <a:gd name="connsiteY18" fmla="*/ 80375 h 265238"/>
              <a:gd name="connsiteX19" fmla="*/ 5666647 w 6978645"/>
              <a:gd name="connsiteY19" fmla="*/ 112525 h 265238"/>
              <a:gd name="connsiteX20" fmla="*/ 5851517 w 6978645"/>
              <a:gd name="connsiteY20" fmla="*/ 128600 h 265238"/>
              <a:gd name="connsiteX21" fmla="*/ 6446314 w 6978645"/>
              <a:gd name="connsiteY21" fmla="*/ 136638 h 265238"/>
              <a:gd name="connsiteX22" fmla="*/ 6518654 w 6978645"/>
              <a:gd name="connsiteY22" fmla="*/ 144675 h 265238"/>
              <a:gd name="connsiteX23" fmla="*/ 6566881 w 6978645"/>
              <a:gd name="connsiteY23" fmla="*/ 152713 h 265238"/>
              <a:gd name="connsiteX24" fmla="*/ 6623145 w 6978645"/>
              <a:gd name="connsiteY24" fmla="*/ 160750 h 265238"/>
              <a:gd name="connsiteX25" fmla="*/ 6711561 w 6978645"/>
              <a:gd name="connsiteY25" fmla="*/ 176825 h 265238"/>
              <a:gd name="connsiteX26" fmla="*/ 6743712 w 6978645"/>
              <a:gd name="connsiteY26" fmla="*/ 184863 h 265238"/>
              <a:gd name="connsiteX27" fmla="*/ 6888392 w 6978645"/>
              <a:gd name="connsiteY27" fmla="*/ 192900 h 265238"/>
              <a:gd name="connsiteX28" fmla="*/ 6952695 w 6978645"/>
              <a:gd name="connsiteY28" fmla="*/ 225050 h 265238"/>
              <a:gd name="connsiteX29" fmla="*/ 6976808 w 6978645"/>
              <a:gd name="connsiteY29" fmla="*/ 241125 h 265238"/>
              <a:gd name="connsiteX30" fmla="*/ 6976808 w 6978645"/>
              <a:gd name="connsiteY30"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96453 w 6978645"/>
              <a:gd name="connsiteY3" fmla="*/ 200938 h 265238"/>
              <a:gd name="connsiteX4" fmla="*/ 297398 w 6978645"/>
              <a:gd name="connsiteY4" fmla="*/ 96450 h 265238"/>
              <a:gd name="connsiteX5" fmla="*/ 321511 w 6978645"/>
              <a:gd name="connsiteY5" fmla="*/ 88413 h 265238"/>
              <a:gd name="connsiteX6" fmla="*/ 345625 w 6978645"/>
              <a:gd name="connsiteY6" fmla="*/ 80375 h 265238"/>
              <a:gd name="connsiteX7" fmla="*/ 490305 w 6978645"/>
              <a:gd name="connsiteY7" fmla="*/ 64300 h 265238"/>
              <a:gd name="connsiteX8" fmla="*/ 570683 w 6978645"/>
              <a:gd name="connsiteY8" fmla="*/ 48225 h 265238"/>
              <a:gd name="connsiteX9" fmla="*/ 795742 w 6978645"/>
              <a:gd name="connsiteY9" fmla="*/ 32150 h 265238"/>
              <a:gd name="connsiteX10" fmla="*/ 980611 w 6978645"/>
              <a:gd name="connsiteY10" fmla="*/ 8038 h 265238"/>
              <a:gd name="connsiteX11" fmla="*/ 1028838 w 6978645"/>
              <a:gd name="connsiteY11" fmla="*/ 0 h 265238"/>
              <a:gd name="connsiteX12" fmla="*/ 3922445 w 6978645"/>
              <a:gd name="connsiteY12" fmla="*/ 0 h 265238"/>
              <a:gd name="connsiteX13" fmla="*/ 4123390 w 6978645"/>
              <a:gd name="connsiteY13" fmla="*/ 24113 h 265238"/>
              <a:gd name="connsiteX14" fmla="*/ 4187692 w 6978645"/>
              <a:gd name="connsiteY14" fmla="*/ 32150 h 265238"/>
              <a:gd name="connsiteX15" fmla="*/ 4428826 w 6978645"/>
              <a:gd name="connsiteY15" fmla="*/ 64300 h 265238"/>
              <a:gd name="connsiteX16" fmla="*/ 4573507 w 6978645"/>
              <a:gd name="connsiteY16" fmla="*/ 72338 h 265238"/>
              <a:gd name="connsiteX17" fmla="*/ 4621733 w 6978645"/>
              <a:gd name="connsiteY17" fmla="*/ 80375 h 265238"/>
              <a:gd name="connsiteX18" fmla="*/ 5666647 w 6978645"/>
              <a:gd name="connsiteY18" fmla="*/ 112525 h 265238"/>
              <a:gd name="connsiteX19" fmla="*/ 5851517 w 6978645"/>
              <a:gd name="connsiteY19" fmla="*/ 128600 h 265238"/>
              <a:gd name="connsiteX20" fmla="*/ 6446314 w 6978645"/>
              <a:gd name="connsiteY20" fmla="*/ 136638 h 265238"/>
              <a:gd name="connsiteX21" fmla="*/ 6518654 w 6978645"/>
              <a:gd name="connsiteY21" fmla="*/ 144675 h 265238"/>
              <a:gd name="connsiteX22" fmla="*/ 6566881 w 6978645"/>
              <a:gd name="connsiteY22" fmla="*/ 152713 h 265238"/>
              <a:gd name="connsiteX23" fmla="*/ 6623145 w 6978645"/>
              <a:gd name="connsiteY23" fmla="*/ 160750 h 265238"/>
              <a:gd name="connsiteX24" fmla="*/ 6711561 w 6978645"/>
              <a:gd name="connsiteY24" fmla="*/ 176825 h 265238"/>
              <a:gd name="connsiteX25" fmla="*/ 6743712 w 6978645"/>
              <a:gd name="connsiteY25" fmla="*/ 184863 h 265238"/>
              <a:gd name="connsiteX26" fmla="*/ 6888392 w 6978645"/>
              <a:gd name="connsiteY26" fmla="*/ 192900 h 265238"/>
              <a:gd name="connsiteX27" fmla="*/ 6952695 w 6978645"/>
              <a:gd name="connsiteY27" fmla="*/ 225050 h 265238"/>
              <a:gd name="connsiteX28" fmla="*/ 6976808 w 6978645"/>
              <a:gd name="connsiteY28" fmla="*/ 241125 h 265238"/>
              <a:gd name="connsiteX29" fmla="*/ 6976808 w 6978645"/>
              <a:gd name="connsiteY29"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345625 w 6978645"/>
              <a:gd name="connsiteY5" fmla="*/ 80375 h 265238"/>
              <a:gd name="connsiteX6" fmla="*/ 490305 w 6978645"/>
              <a:gd name="connsiteY6" fmla="*/ 64300 h 265238"/>
              <a:gd name="connsiteX7" fmla="*/ 570683 w 6978645"/>
              <a:gd name="connsiteY7" fmla="*/ 48225 h 265238"/>
              <a:gd name="connsiteX8" fmla="*/ 795742 w 6978645"/>
              <a:gd name="connsiteY8" fmla="*/ 32150 h 265238"/>
              <a:gd name="connsiteX9" fmla="*/ 980611 w 6978645"/>
              <a:gd name="connsiteY9" fmla="*/ 8038 h 265238"/>
              <a:gd name="connsiteX10" fmla="*/ 1028838 w 6978645"/>
              <a:gd name="connsiteY10" fmla="*/ 0 h 265238"/>
              <a:gd name="connsiteX11" fmla="*/ 3922445 w 6978645"/>
              <a:gd name="connsiteY11" fmla="*/ 0 h 265238"/>
              <a:gd name="connsiteX12" fmla="*/ 4123390 w 6978645"/>
              <a:gd name="connsiteY12" fmla="*/ 24113 h 265238"/>
              <a:gd name="connsiteX13" fmla="*/ 4187692 w 6978645"/>
              <a:gd name="connsiteY13" fmla="*/ 32150 h 265238"/>
              <a:gd name="connsiteX14" fmla="*/ 4428826 w 6978645"/>
              <a:gd name="connsiteY14" fmla="*/ 64300 h 265238"/>
              <a:gd name="connsiteX15" fmla="*/ 4573507 w 6978645"/>
              <a:gd name="connsiteY15" fmla="*/ 72338 h 265238"/>
              <a:gd name="connsiteX16" fmla="*/ 4621733 w 6978645"/>
              <a:gd name="connsiteY16" fmla="*/ 80375 h 265238"/>
              <a:gd name="connsiteX17" fmla="*/ 5666647 w 6978645"/>
              <a:gd name="connsiteY17" fmla="*/ 112525 h 265238"/>
              <a:gd name="connsiteX18" fmla="*/ 5851517 w 6978645"/>
              <a:gd name="connsiteY18" fmla="*/ 128600 h 265238"/>
              <a:gd name="connsiteX19" fmla="*/ 6446314 w 6978645"/>
              <a:gd name="connsiteY19" fmla="*/ 136638 h 265238"/>
              <a:gd name="connsiteX20" fmla="*/ 6518654 w 6978645"/>
              <a:gd name="connsiteY20" fmla="*/ 144675 h 265238"/>
              <a:gd name="connsiteX21" fmla="*/ 6566881 w 6978645"/>
              <a:gd name="connsiteY21" fmla="*/ 152713 h 265238"/>
              <a:gd name="connsiteX22" fmla="*/ 6623145 w 6978645"/>
              <a:gd name="connsiteY22" fmla="*/ 160750 h 265238"/>
              <a:gd name="connsiteX23" fmla="*/ 6711561 w 6978645"/>
              <a:gd name="connsiteY23" fmla="*/ 176825 h 265238"/>
              <a:gd name="connsiteX24" fmla="*/ 6743712 w 6978645"/>
              <a:gd name="connsiteY24" fmla="*/ 184863 h 265238"/>
              <a:gd name="connsiteX25" fmla="*/ 6888392 w 6978645"/>
              <a:gd name="connsiteY25" fmla="*/ 192900 h 265238"/>
              <a:gd name="connsiteX26" fmla="*/ 6952695 w 6978645"/>
              <a:gd name="connsiteY26" fmla="*/ 225050 h 265238"/>
              <a:gd name="connsiteX27" fmla="*/ 6976808 w 6978645"/>
              <a:gd name="connsiteY27" fmla="*/ 241125 h 265238"/>
              <a:gd name="connsiteX28" fmla="*/ 6976808 w 6978645"/>
              <a:gd name="connsiteY28"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490305 w 6978645"/>
              <a:gd name="connsiteY5" fmla="*/ 64300 h 265238"/>
              <a:gd name="connsiteX6" fmla="*/ 570683 w 6978645"/>
              <a:gd name="connsiteY6" fmla="*/ 48225 h 265238"/>
              <a:gd name="connsiteX7" fmla="*/ 795742 w 6978645"/>
              <a:gd name="connsiteY7" fmla="*/ 32150 h 265238"/>
              <a:gd name="connsiteX8" fmla="*/ 980611 w 6978645"/>
              <a:gd name="connsiteY8" fmla="*/ 8038 h 265238"/>
              <a:gd name="connsiteX9" fmla="*/ 1028838 w 6978645"/>
              <a:gd name="connsiteY9" fmla="*/ 0 h 265238"/>
              <a:gd name="connsiteX10" fmla="*/ 3922445 w 6978645"/>
              <a:gd name="connsiteY10" fmla="*/ 0 h 265238"/>
              <a:gd name="connsiteX11" fmla="*/ 4123390 w 6978645"/>
              <a:gd name="connsiteY11" fmla="*/ 24113 h 265238"/>
              <a:gd name="connsiteX12" fmla="*/ 4187692 w 6978645"/>
              <a:gd name="connsiteY12" fmla="*/ 32150 h 265238"/>
              <a:gd name="connsiteX13" fmla="*/ 4428826 w 6978645"/>
              <a:gd name="connsiteY13" fmla="*/ 64300 h 265238"/>
              <a:gd name="connsiteX14" fmla="*/ 4573507 w 6978645"/>
              <a:gd name="connsiteY14" fmla="*/ 72338 h 265238"/>
              <a:gd name="connsiteX15" fmla="*/ 4621733 w 6978645"/>
              <a:gd name="connsiteY15" fmla="*/ 80375 h 265238"/>
              <a:gd name="connsiteX16" fmla="*/ 5666647 w 6978645"/>
              <a:gd name="connsiteY16" fmla="*/ 112525 h 265238"/>
              <a:gd name="connsiteX17" fmla="*/ 5851517 w 6978645"/>
              <a:gd name="connsiteY17" fmla="*/ 128600 h 265238"/>
              <a:gd name="connsiteX18" fmla="*/ 6446314 w 6978645"/>
              <a:gd name="connsiteY18" fmla="*/ 136638 h 265238"/>
              <a:gd name="connsiteX19" fmla="*/ 6518654 w 6978645"/>
              <a:gd name="connsiteY19" fmla="*/ 144675 h 265238"/>
              <a:gd name="connsiteX20" fmla="*/ 6566881 w 6978645"/>
              <a:gd name="connsiteY20" fmla="*/ 152713 h 265238"/>
              <a:gd name="connsiteX21" fmla="*/ 6623145 w 6978645"/>
              <a:gd name="connsiteY21" fmla="*/ 160750 h 265238"/>
              <a:gd name="connsiteX22" fmla="*/ 6711561 w 6978645"/>
              <a:gd name="connsiteY22" fmla="*/ 176825 h 265238"/>
              <a:gd name="connsiteX23" fmla="*/ 6743712 w 6978645"/>
              <a:gd name="connsiteY23" fmla="*/ 184863 h 265238"/>
              <a:gd name="connsiteX24" fmla="*/ 6888392 w 6978645"/>
              <a:gd name="connsiteY24" fmla="*/ 192900 h 265238"/>
              <a:gd name="connsiteX25" fmla="*/ 6952695 w 6978645"/>
              <a:gd name="connsiteY25" fmla="*/ 225050 h 265238"/>
              <a:gd name="connsiteX26" fmla="*/ 6976808 w 6978645"/>
              <a:gd name="connsiteY26" fmla="*/ 241125 h 265238"/>
              <a:gd name="connsiteX27" fmla="*/ 6976808 w 6978645"/>
              <a:gd name="connsiteY27"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1028838 w 6978645"/>
              <a:gd name="connsiteY8" fmla="*/ 0 h 265238"/>
              <a:gd name="connsiteX9" fmla="*/ 3922445 w 6978645"/>
              <a:gd name="connsiteY9" fmla="*/ 0 h 265238"/>
              <a:gd name="connsiteX10" fmla="*/ 4123390 w 6978645"/>
              <a:gd name="connsiteY10" fmla="*/ 24113 h 265238"/>
              <a:gd name="connsiteX11" fmla="*/ 4187692 w 6978645"/>
              <a:gd name="connsiteY11" fmla="*/ 32150 h 265238"/>
              <a:gd name="connsiteX12" fmla="*/ 4428826 w 6978645"/>
              <a:gd name="connsiteY12" fmla="*/ 64300 h 265238"/>
              <a:gd name="connsiteX13" fmla="*/ 4573507 w 6978645"/>
              <a:gd name="connsiteY13" fmla="*/ 72338 h 265238"/>
              <a:gd name="connsiteX14" fmla="*/ 4621733 w 6978645"/>
              <a:gd name="connsiteY14" fmla="*/ 80375 h 265238"/>
              <a:gd name="connsiteX15" fmla="*/ 5666647 w 6978645"/>
              <a:gd name="connsiteY15" fmla="*/ 112525 h 265238"/>
              <a:gd name="connsiteX16" fmla="*/ 5851517 w 6978645"/>
              <a:gd name="connsiteY16" fmla="*/ 128600 h 265238"/>
              <a:gd name="connsiteX17" fmla="*/ 6446314 w 6978645"/>
              <a:gd name="connsiteY17" fmla="*/ 136638 h 265238"/>
              <a:gd name="connsiteX18" fmla="*/ 6518654 w 6978645"/>
              <a:gd name="connsiteY18" fmla="*/ 144675 h 265238"/>
              <a:gd name="connsiteX19" fmla="*/ 6566881 w 6978645"/>
              <a:gd name="connsiteY19" fmla="*/ 152713 h 265238"/>
              <a:gd name="connsiteX20" fmla="*/ 6623145 w 6978645"/>
              <a:gd name="connsiteY20" fmla="*/ 160750 h 265238"/>
              <a:gd name="connsiteX21" fmla="*/ 6711561 w 6978645"/>
              <a:gd name="connsiteY21" fmla="*/ 176825 h 265238"/>
              <a:gd name="connsiteX22" fmla="*/ 6743712 w 6978645"/>
              <a:gd name="connsiteY22" fmla="*/ 184863 h 265238"/>
              <a:gd name="connsiteX23" fmla="*/ 6888392 w 6978645"/>
              <a:gd name="connsiteY23" fmla="*/ 192900 h 265238"/>
              <a:gd name="connsiteX24" fmla="*/ 6952695 w 6978645"/>
              <a:gd name="connsiteY24" fmla="*/ 225050 h 265238"/>
              <a:gd name="connsiteX25" fmla="*/ 6976808 w 6978645"/>
              <a:gd name="connsiteY25" fmla="*/ 241125 h 265238"/>
              <a:gd name="connsiteX26" fmla="*/ 6976808 w 6978645"/>
              <a:gd name="connsiteY26"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23390 w 6978645"/>
              <a:gd name="connsiteY9" fmla="*/ 24113 h 265238"/>
              <a:gd name="connsiteX10" fmla="*/ 4187692 w 6978645"/>
              <a:gd name="connsiteY10" fmla="*/ 32150 h 265238"/>
              <a:gd name="connsiteX11" fmla="*/ 4428826 w 6978645"/>
              <a:gd name="connsiteY11" fmla="*/ 64300 h 265238"/>
              <a:gd name="connsiteX12" fmla="*/ 4573507 w 6978645"/>
              <a:gd name="connsiteY12" fmla="*/ 72338 h 265238"/>
              <a:gd name="connsiteX13" fmla="*/ 4621733 w 6978645"/>
              <a:gd name="connsiteY13" fmla="*/ 80375 h 265238"/>
              <a:gd name="connsiteX14" fmla="*/ 5666647 w 6978645"/>
              <a:gd name="connsiteY14" fmla="*/ 112525 h 265238"/>
              <a:gd name="connsiteX15" fmla="*/ 5851517 w 6978645"/>
              <a:gd name="connsiteY15" fmla="*/ 128600 h 265238"/>
              <a:gd name="connsiteX16" fmla="*/ 6446314 w 6978645"/>
              <a:gd name="connsiteY16" fmla="*/ 136638 h 265238"/>
              <a:gd name="connsiteX17" fmla="*/ 6518654 w 6978645"/>
              <a:gd name="connsiteY17" fmla="*/ 144675 h 265238"/>
              <a:gd name="connsiteX18" fmla="*/ 6566881 w 6978645"/>
              <a:gd name="connsiteY18" fmla="*/ 152713 h 265238"/>
              <a:gd name="connsiteX19" fmla="*/ 6623145 w 6978645"/>
              <a:gd name="connsiteY19" fmla="*/ 160750 h 265238"/>
              <a:gd name="connsiteX20" fmla="*/ 6711561 w 6978645"/>
              <a:gd name="connsiteY20" fmla="*/ 176825 h 265238"/>
              <a:gd name="connsiteX21" fmla="*/ 6743712 w 6978645"/>
              <a:gd name="connsiteY21" fmla="*/ 184863 h 265238"/>
              <a:gd name="connsiteX22" fmla="*/ 6888392 w 6978645"/>
              <a:gd name="connsiteY22" fmla="*/ 192900 h 265238"/>
              <a:gd name="connsiteX23" fmla="*/ 6952695 w 6978645"/>
              <a:gd name="connsiteY23" fmla="*/ 225050 h 265238"/>
              <a:gd name="connsiteX24" fmla="*/ 6976808 w 6978645"/>
              <a:gd name="connsiteY24" fmla="*/ 241125 h 265238"/>
              <a:gd name="connsiteX25" fmla="*/ 6976808 w 6978645"/>
              <a:gd name="connsiteY25"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23390 w 6978645"/>
              <a:gd name="connsiteY9" fmla="*/ 24113 h 265238"/>
              <a:gd name="connsiteX10" fmla="*/ 4187692 w 6978645"/>
              <a:gd name="connsiteY10" fmla="*/ 32150 h 265238"/>
              <a:gd name="connsiteX11" fmla="*/ 4203768 w 6978645"/>
              <a:gd name="connsiteY11" fmla="*/ 40187 h 265238"/>
              <a:gd name="connsiteX12" fmla="*/ 4428826 w 6978645"/>
              <a:gd name="connsiteY12" fmla="*/ 64300 h 265238"/>
              <a:gd name="connsiteX13" fmla="*/ 4573507 w 6978645"/>
              <a:gd name="connsiteY13" fmla="*/ 72338 h 265238"/>
              <a:gd name="connsiteX14" fmla="*/ 4621733 w 6978645"/>
              <a:gd name="connsiteY14" fmla="*/ 80375 h 265238"/>
              <a:gd name="connsiteX15" fmla="*/ 5666647 w 6978645"/>
              <a:gd name="connsiteY15" fmla="*/ 112525 h 265238"/>
              <a:gd name="connsiteX16" fmla="*/ 5851517 w 6978645"/>
              <a:gd name="connsiteY16" fmla="*/ 128600 h 265238"/>
              <a:gd name="connsiteX17" fmla="*/ 6446314 w 6978645"/>
              <a:gd name="connsiteY17" fmla="*/ 136638 h 265238"/>
              <a:gd name="connsiteX18" fmla="*/ 6518654 w 6978645"/>
              <a:gd name="connsiteY18" fmla="*/ 144675 h 265238"/>
              <a:gd name="connsiteX19" fmla="*/ 6566881 w 6978645"/>
              <a:gd name="connsiteY19" fmla="*/ 152713 h 265238"/>
              <a:gd name="connsiteX20" fmla="*/ 6623145 w 6978645"/>
              <a:gd name="connsiteY20" fmla="*/ 160750 h 265238"/>
              <a:gd name="connsiteX21" fmla="*/ 6711561 w 6978645"/>
              <a:gd name="connsiteY21" fmla="*/ 176825 h 265238"/>
              <a:gd name="connsiteX22" fmla="*/ 6743712 w 6978645"/>
              <a:gd name="connsiteY22" fmla="*/ 184863 h 265238"/>
              <a:gd name="connsiteX23" fmla="*/ 6888392 w 6978645"/>
              <a:gd name="connsiteY23" fmla="*/ 192900 h 265238"/>
              <a:gd name="connsiteX24" fmla="*/ 6952695 w 6978645"/>
              <a:gd name="connsiteY24" fmla="*/ 225050 h 265238"/>
              <a:gd name="connsiteX25" fmla="*/ 6976808 w 6978645"/>
              <a:gd name="connsiteY25" fmla="*/ 241125 h 265238"/>
              <a:gd name="connsiteX26" fmla="*/ 6976808 w 6978645"/>
              <a:gd name="connsiteY26"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23390 w 6978645"/>
              <a:gd name="connsiteY9" fmla="*/ 24113 h 265238"/>
              <a:gd name="connsiteX10" fmla="*/ 4187692 w 6978645"/>
              <a:gd name="connsiteY10" fmla="*/ 32150 h 265238"/>
              <a:gd name="connsiteX11" fmla="*/ 4428826 w 6978645"/>
              <a:gd name="connsiteY11" fmla="*/ 64300 h 265238"/>
              <a:gd name="connsiteX12" fmla="*/ 4573507 w 6978645"/>
              <a:gd name="connsiteY12" fmla="*/ 72338 h 265238"/>
              <a:gd name="connsiteX13" fmla="*/ 4621733 w 6978645"/>
              <a:gd name="connsiteY13" fmla="*/ 80375 h 265238"/>
              <a:gd name="connsiteX14" fmla="*/ 5666647 w 6978645"/>
              <a:gd name="connsiteY14" fmla="*/ 112525 h 265238"/>
              <a:gd name="connsiteX15" fmla="*/ 5851517 w 6978645"/>
              <a:gd name="connsiteY15" fmla="*/ 128600 h 265238"/>
              <a:gd name="connsiteX16" fmla="*/ 6446314 w 6978645"/>
              <a:gd name="connsiteY16" fmla="*/ 136638 h 265238"/>
              <a:gd name="connsiteX17" fmla="*/ 6518654 w 6978645"/>
              <a:gd name="connsiteY17" fmla="*/ 144675 h 265238"/>
              <a:gd name="connsiteX18" fmla="*/ 6566881 w 6978645"/>
              <a:gd name="connsiteY18" fmla="*/ 152713 h 265238"/>
              <a:gd name="connsiteX19" fmla="*/ 6623145 w 6978645"/>
              <a:gd name="connsiteY19" fmla="*/ 160750 h 265238"/>
              <a:gd name="connsiteX20" fmla="*/ 6711561 w 6978645"/>
              <a:gd name="connsiteY20" fmla="*/ 176825 h 265238"/>
              <a:gd name="connsiteX21" fmla="*/ 6743712 w 6978645"/>
              <a:gd name="connsiteY21" fmla="*/ 184863 h 265238"/>
              <a:gd name="connsiteX22" fmla="*/ 6888392 w 6978645"/>
              <a:gd name="connsiteY22" fmla="*/ 192900 h 265238"/>
              <a:gd name="connsiteX23" fmla="*/ 6952695 w 6978645"/>
              <a:gd name="connsiteY23" fmla="*/ 225050 h 265238"/>
              <a:gd name="connsiteX24" fmla="*/ 6976808 w 6978645"/>
              <a:gd name="connsiteY24" fmla="*/ 241125 h 265238"/>
              <a:gd name="connsiteX25" fmla="*/ 6976808 w 6978645"/>
              <a:gd name="connsiteY25"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87692 w 6978645"/>
              <a:gd name="connsiteY9" fmla="*/ 32150 h 265238"/>
              <a:gd name="connsiteX10" fmla="*/ 4428826 w 6978645"/>
              <a:gd name="connsiteY10" fmla="*/ 64300 h 265238"/>
              <a:gd name="connsiteX11" fmla="*/ 4573507 w 6978645"/>
              <a:gd name="connsiteY11" fmla="*/ 72338 h 265238"/>
              <a:gd name="connsiteX12" fmla="*/ 4621733 w 6978645"/>
              <a:gd name="connsiteY12" fmla="*/ 80375 h 265238"/>
              <a:gd name="connsiteX13" fmla="*/ 5666647 w 6978645"/>
              <a:gd name="connsiteY13" fmla="*/ 112525 h 265238"/>
              <a:gd name="connsiteX14" fmla="*/ 5851517 w 6978645"/>
              <a:gd name="connsiteY14" fmla="*/ 128600 h 265238"/>
              <a:gd name="connsiteX15" fmla="*/ 6446314 w 6978645"/>
              <a:gd name="connsiteY15" fmla="*/ 136638 h 265238"/>
              <a:gd name="connsiteX16" fmla="*/ 6518654 w 6978645"/>
              <a:gd name="connsiteY16" fmla="*/ 144675 h 265238"/>
              <a:gd name="connsiteX17" fmla="*/ 6566881 w 6978645"/>
              <a:gd name="connsiteY17" fmla="*/ 152713 h 265238"/>
              <a:gd name="connsiteX18" fmla="*/ 6623145 w 6978645"/>
              <a:gd name="connsiteY18" fmla="*/ 160750 h 265238"/>
              <a:gd name="connsiteX19" fmla="*/ 6711561 w 6978645"/>
              <a:gd name="connsiteY19" fmla="*/ 176825 h 265238"/>
              <a:gd name="connsiteX20" fmla="*/ 6743712 w 6978645"/>
              <a:gd name="connsiteY20" fmla="*/ 184863 h 265238"/>
              <a:gd name="connsiteX21" fmla="*/ 6888392 w 6978645"/>
              <a:gd name="connsiteY21" fmla="*/ 192900 h 265238"/>
              <a:gd name="connsiteX22" fmla="*/ 6952695 w 6978645"/>
              <a:gd name="connsiteY22" fmla="*/ 225050 h 265238"/>
              <a:gd name="connsiteX23" fmla="*/ 6976808 w 6978645"/>
              <a:gd name="connsiteY23" fmla="*/ 241125 h 265238"/>
              <a:gd name="connsiteX24" fmla="*/ 6976808 w 6978645"/>
              <a:gd name="connsiteY24"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428826 w 6978645"/>
              <a:gd name="connsiteY9" fmla="*/ 64300 h 265238"/>
              <a:gd name="connsiteX10" fmla="*/ 4573507 w 6978645"/>
              <a:gd name="connsiteY10" fmla="*/ 72338 h 265238"/>
              <a:gd name="connsiteX11" fmla="*/ 4621733 w 6978645"/>
              <a:gd name="connsiteY11" fmla="*/ 80375 h 265238"/>
              <a:gd name="connsiteX12" fmla="*/ 5666647 w 6978645"/>
              <a:gd name="connsiteY12" fmla="*/ 112525 h 265238"/>
              <a:gd name="connsiteX13" fmla="*/ 5851517 w 6978645"/>
              <a:gd name="connsiteY13" fmla="*/ 128600 h 265238"/>
              <a:gd name="connsiteX14" fmla="*/ 6446314 w 6978645"/>
              <a:gd name="connsiteY14" fmla="*/ 136638 h 265238"/>
              <a:gd name="connsiteX15" fmla="*/ 6518654 w 6978645"/>
              <a:gd name="connsiteY15" fmla="*/ 144675 h 265238"/>
              <a:gd name="connsiteX16" fmla="*/ 6566881 w 6978645"/>
              <a:gd name="connsiteY16" fmla="*/ 152713 h 265238"/>
              <a:gd name="connsiteX17" fmla="*/ 6623145 w 6978645"/>
              <a:gd name="connsiteY17" fmla="*/ 160750 h 265238"/>
              <a:gd name="connsiteX18" fmla="*/ 6711561 w 6978645"/>
              <a:gd name="connsiteY18" fmla="*/ 176825 h 265238"/>
              <a:gd name="connsiteX19" fmla="*/ 6743712 w 6978645"/>
              <a:gd name="connsiteY19" fmla="*/ 184863 h 265238"/>
              <a:gd name="connsiteX20" fmla="*/ 6888392 w 6978645"/>
              <a:gd name="connsiteY20" fmla="*/ 192900 h 265238"/>
              <a:gd name="connsiteX21" fmla="*/ 6952695 w 6978645"/>
              <a:gd name="connsiteY21" fmla="*/ 225050 h 265238"/>
              <a:gd name="connsiteX22" fmla="*/ 6976808 w 6978645"/>
              <a:gd name="connsiteY22" fmla="*/ 241125 h 265238"/>
              <a:gd name="connsiteX23" fmla="*/ 6976808 w 6978645"/>
              <a:gd name="connsiteY23"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573507 w 6978645"/>
              <a:gd name="connsiteY9" fmla="*/ 72338 h 265238"/>
              <a:gd name="connsiteX10" fmla="*/ 4621733 w 6978645"/>
              <a:gd name="connsiteY10" fmla="*/ 80375 h 265238"/>
              <a:gd name="connsiteX11" fmla="*/ 5666647 w 6978645"/>
              <a:gd name="connsiteY11" fmla="*/ 112525 h 265238"/>
              <a:gd name="connsiteX12" fmla="*/ 5851517 w 6978645"/>
              <a:gd name="connsiteY12" fmla="*/ 128600 h 265238"/>
              <a:gd name="connsiteX13" fmla="*/ 6446314 w 6978645"/>
              <a:gd name="connsiteY13" fmla="*/ 136638 h 265238"/>
              <a:gd name="connsiteX14" fmla="*/ 6518654 w 6978645"/>
              <a:gd name="connsiteY14" fmla="*/ 144675 h 265238"/>
              <a:gd name="connsiteX15" fmla="*/ 6566881 w 6978645"/>
              <a:gd name="connsiteY15" fmla="*/ 152713 h 265238"/>
              <a:gd name="connsiteX16" fmla="*/ 6623145 w 6978645"/>
              <a:gd name="connsiteY16" fmla="*/ 160750 h 265238"/>
              <a:gd name="connsiteX17" fmla="*/ 6711561 w 6978645"/>
              <a:gd name="connsiteY17" fmla="*/ 176825 h 265238"/>
              <a:gd name="connsiteX18" fmla="*/ 6743712 w 6978645"/>
              <a:gd name="connsiteY18" fmla="*/ 184863 h 265238"/>
              <a:gd name="connsiteX19" fmla="*/ 6888392 w 6978645"/>
              <a:gd name="connsiteY19" fmla="*/ 192900 h 265238"/>
              <a:gd name="connsiteX20" fmla="*/ 6952695 w 6978645"/>
              <a:gd name="connsiteY20" fmla="*/ 225050 h 265238"/>
              <a:gd name="connsiteX21" fmla="*/ 6976808 w 6978645"/>
              <a:gd name="connsiteY21" fmla="*/ 241125 h 265238"/>
              <a:gd name="connsiteX22" fmla="*/ 6976808 w 6978645"/>
              <a:gd name="connsiteY22"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621733 w 6978645"/>
              <a:gd name="connsiteY9" fmla="*/ 80375 h 265238"/>
              <a:gd name="connsiteX10" fmla="*/ 5666647 w 6978645"/>
              <a:gd name="connsiteY10" fmla="*/ 112525 h 265238"/>
              <a:gd name="connsiteX11" fmla="*/ 5851517 w 6978645"/>
              <a:gd name="connsiteY11" fmla="*/ 128600 h 265238"/>
              <a:gd name="connsiteX12" fmla="*/ 6446314 w 6978645"/>
              <a:gd name="connsiteY12" fmla="*/ 136638 h 265238"/>
              <a:gd name="connsiteX13" fmla="*/ 6518654 w 6978645"/>
              <a:gd name="connsiteY13" fmla="*/ 144675 h 265238"/>
              <a:gd name="connsiteX14" fmla="*/ 6566881 w 6978645"/>
              <a:gd name="connsiteY14" fmla="*/ 152713 h 265238"/>
              <a:gd name="connsiteX15" fmla="*/ 6623145 w 6978645"/>
              <a:gd name="connsiteY15" fmla="*/ 160750 h 265238"/>
              <a:gd name="connsiteX16" fmla="*/ 6711561 w 6978645"/>
              <a:gd name="connsiteY16" fmla="*/ 176825 h 265238"/>
              <a:gd name="connsiteX17" fmla="*/ 6743712 w 6978645"/>
              <a:gd name="connsiteY17" fmla="*/ 184863 h 265238"/>
              <a:gd name="connsiteX18" fmla="*/ 6888392 w 6978645"/>
              <a:gd name="connsiteY18" fmla="*/ 192900 h 265238"/>
              <a:gd name="connsiteX19" fmla="*/ 6952695 w 6978645"/>
              <a:gd name="connsiteY19" fmla="*/ 225050 h 265238"/>
              <a:gd name="connsiteX20" fmla="*/ 6976808 w 6978645"/>
              <a:gd name="connsiteY20" fmla="*/ 241125 h 265238"/>
              <a:gd name="connsiteX21" fmla="*/ 6976808 w 6978645"/>
              <a:gd name="connsiteY21"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5666647 w 6978645"/>
              <a:gd name="connsiteY9" fmla="*/ 112525 h 265238"/>
              <a:gd name="connsiteX10" fmla="*/ 5851517 w 6978645"/>
              <a:gd name="connsiteY10" fmla="*/ 128600 h 265238"/>
              <a:gd name="connsiteX11" fmla="*/ 6446314 w 6978645"/>
              <a:gd name="connsiteY11" fmla="*/ 136638 h 265238"/>
              <a:gd name="connsiteX12" fmla="*/ 6518654 w 6978645"/>
              <a:gd name="connsiteY12" fmla="*/ 144675 h 265238"/>
              <a:gd name="connsiteX13" fmla="*/ 6566881 w 6978645"/>
              <a:gd name="connsiteY13" fmla="*/ 152713 h 265238"/>
              <a:gd name="connsiteX14" fmla="*/ 6623145 w 6978645"/>
              <a:gd name="connsiteY14" fmla="*/ 160750 h 265238"/>
              <a:gd name="connsiteX15" fmla="*/ 6711561 w 6978645"/>
              <a:gd name="connsiteY15" fmla="*/ 176825 h 265238"/>
              <a:gd name="connsiteX16" fmla="*/ 6743712 w 6978645"/>
              <a:gd name="connsiteY16" fmla="*/ 184863 h 265238"/>
              <a:gd name="connsiteX17" fmla="*/ 6888392 w 6978645"/>
              <a:gd name="connsiteY17" fmla="*/ 192900 h 265238"/>
              <a:gd name="connsiteX18" fmla="*/ 6952695 w 6978645"/>
              <a:gd name="connsiteY18" fmla="*/ 225050 h 265238"/>
              <a:gd name="connsiteX19" fmla="*/ 6976808 w 6978645"/>
              <a:gd name="connsiteY19" fmla="*/ 241125 h 265238"/>
              <a:gd name="connsiteX20" fmla="*/ 6976808 w 6978645"/>
              <a:gd name="connsiteY20" fmla="*/ 265238 h 265238"/>
              <a:gd name="connsiteX0" fmla="*/ 0 w 6978645"/>
              <a:gd name="connsiteY0" fmla="*/ 272904 h 272904"/>
              <a:gd name="connsiteX1" fmla="*/ 48226 w 6978645"/>
              <a:gd name="connsiteY1" fmla="*/ 248791 h 272904"/>
              <a:gd name="connsiteX2" fmla="*/ 72340 w 6978645"/>
              <a:gd name="connsiteY2" fmla="*/ 224679 h 272904"/>
              <a:gd name="connsiteX3" fmla="*/ 297398 w 6978645"/>
              <a:gd name="connsiteY3" fmla="*/ 104116 h 272904"/>
              <a:gd name="connsiteX4" fmla="*/ 321511 w 6978645"/>
              <a:gd name="connsiteY4" fmla="*/ 96079 h 272904"/>
              <a:gd name="connsiteX5" fmla="*/ 570683 w 6978645"/>
              <a:gd name="connsiteY5" fmla="*/ 55891 h 272904"/>
              <a:gd name="connsiteX6" fmla="*/ 795742 w 6978645"/>
              <a:gd name="connsiteY6" fmla="*/ 39816 h 272904"/>
              <a:gd name="connsiteX7" fmla="*/ 980611 w 6978645"/>
              <a:gd name="connsiteY7" fmla="*/ 15704 h 272904"/>
              <a:gd name="connsiteX8" fmla="*/ 3922445 w 6978645"/>
              <a:gd name="connsiteY8" fmla="*/ 7666 h 272904"/>
              <a:gd name="connsiteX9" fmla="*/ 5851517 w 6978645"/>
              <a:gd name="connsiteY9" fmla="*/ 136266 h 272904"/>
              <a:gd name="connsiteX10" fmla="*/ 6446314 w 6978645"/>
              <a:gd name="connsiteY10" fmla="*/ 144304 h 272904"/>
              <a:gd name="connsiteX11" fmla="*/ 6518654 w 6978645"/>
              <a:gd name="connsiteY11" fmla="*/ 152341 h 272904"/>
              <a:gd name="connsiteX12" fmla="*/ 6566881 w 6978645"/>
              <a:gd name="connsiteY12" fmla="*/ 160379 h 272904"/>
              <a:gd name="connsiteX13" fmla="*/ 6623145 w 6978645"/>
              <a:gd name="connsiteY13" fmla="*/ 168416 h 272904"/>
              <a:gd name="connsiteX14" fmla="*/ 6711561 w 6978645"/>
              <a:gd name="connsiteY14" fmla="*/ 184491 h 272904"/>
              <a:gd name="connsiteX15" fmla="*/ 6743712 w 6978645"/>
              <a:gd name="connsiteY15" fmla="*/ 192529 h 272904"/>
              <a:gd name="connsiteX16" fmla="*/ 6888392 w 6978645"/>
              <a:gd name="connsiteY16" fmla="*/ 200566 h 272904"/>
              <a:gd name="connsiteX17" fmla="*/ 6952695 w 6978645"/>
              <a:gd name="connsiteY17" fmla="*/ 232716 h 272904"/>
              <a:gd name="connsiteX18" fmla="*/ 6976808 w 6978645"/>
              <a:gd name="connsiteY18" fmla="*/ 248791 h 272904"/>
              <a:gd name="connsiteX19" fmla="*/ 6976808 w 6978645"/>
              <a:gd name="connsiteY19" fmla="*/ 272904 h 272904"/>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518654 w 6978645"/>
              <a:gd name="connsiteY10" fmla="*/ 152924 h 273487"/>
              <a:gd name="connsiteX11" fmla="*/ 6566881 w 6978645"/>
              <a:gd name="connsiteY11" fmla="*/ 160962 h 273487"/>
              <a:gd name="connsiteX12" fmla="*/ 6623145 w 6978645"/>
              <a:gd name="connsiteY12" fmla="*/ 168999 h 273487"/>
              <a:gd name="connsiteX13" fmla="*/ 6711561 w 6978645"/>
              <a:gd name="connsiteY13" fmla="*/ 185074 h 273487"/>
              <a:gd name="connsiteX14" fmla="*/ 6743712 w 6978645"/>
              <a:gd name="connsiteY14" fmla="*/ 193112 h 273487"/>
              <a:gd name="connsiteX15" fmla="*/ 6888392 w 6978645"/>
              <a:gd name="connsiteY15" fmla="*/ 201149 h 273487"/>
              <a:gd name="connsiteX16" fmla="*/ 6952695 w 6978645"/>
              <a:gd name="connsiteY16" fmla="*/ 233299 h 273487"/>
              <a:gd name="connsiteX17" fmla="*/ 6976808 w 6978645"/>
              <a:gd name="connsiteY17" fmla="*/ 249374 h 273487"/>
              <a:gd name="connsiteX18" fmla="*/ 6976808 w 6978645"/>
              <a:gd name="connsiteY18"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518654 w 6978645"/>
              <a:gd name="connsiteY10" fmla="*/ 152924 h 273487"/>
              <a:gd name="connsiteX11" fmla="*/ 6566881 w 6978645"/>
              <a:gd name="connsiteY11" fmla="*/ 160962 h 273487"/>
              <a:gd name="connsiteX12" fmla="*/ 6623145 w 6978645"/>
              <a:gd name="connsiteY12" fmla="*/ 168999 h 273487"/>
              <a:gd name="connsiteX13" fmla="*/ 6743712 w 6978645"/>
              <a:gd name="connsiteY13" fmla="*/ 193112 h 273487"/>
              <a:gd name="connsiteX14" fmla="*/ 6888392 w 6978645"/>
              <a:gd name="connsiteY14" fmla="*/ 201149 h 273487"/>
              <a:gd name="connsiteX15" fmla="*/ 6952695 w 6978645"/>
              <a:gd name="connsiteY15" fmla="*/ 233299 h 273487"/>
              <a:gd name="connsiteX16" fmla="*/ 6976808 w 6978645"/>
              <a:gd name="connsiteY16" fmla="*/ 249374 h 273487"/>
              <a:gd name="connsiteX17" fmla="*/ 6976808 w 6978645"/>
              <a:gd name="connsiteY17"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518654 w 6978645"/>
              <a:gd name="connsiteY10" fmla="*/ 152924 h 273487"/>
              <a:gd name="connsiteX11" fmla="*/ 6623145 w 6978645"/>
              <a:gd name="connsiteY11" fmla="*/ 168999 h 273487"/>
              <a:gd name="connsiteX12" fmla="*/ 6743712 w 6978645"/>
              <a:gd name="connsiteY12" fmla="*/ 193112 h 273487"/>
              <a:gd name="connsiteX13" fmla="*/ 6888392 w 6978645"/>
              <a:gd name="connsiteY13" fmla="*/ 201149 h 273487"/>
              <a:gd name="connsiteX14" fmla="*/ 6952695 w 6978645"/>
              <a:gd name="connsiteY14" fmla="*/ 233299 h 273487"/>
              <a:gd name="connsiteX15" fmla="*/ 6976808 w 6978645"/>
              <a:gd name="connsiteY15" fmla="*/ 249374 h 273487"/>
              <a:gd name="connsiteX16" fmla="*/ 6976808 w 6978645"/>
              <a:gd name="connsiteY16"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623145 w 6978645"/>
              <a:gd name="connsiteY10" fmla="*/ 168999 h 273487"/>
              <a:gd name="connsiteX11" fmla="*/ 6743712 w 6978645"/>
              <a:gd name="connsiteY11" fmla="*/ 193112 h 273487"/>
              <a:gd name="connsiteX12" fmla="*/ 6888392 w 6978645"/>
              <a:gd name="connsiteY12" fmla="*/ 201149 h 273487"/>
              <a:gd name="connsiteX13" fmla="*/ 6952695 w 6978645"/>
              <a:gd name="connsiteY13" fmla="*/ 233299 h 273487"/>
              <a:gd name="connsiteX14" fmla="*/ 6976808 w 6978645"/>
              <a:gd name="connsiteY14" fmla="*/ 249374 h 273487"/>
              <a:gd name="connsiteX15" fmla="*/ 6976808 w 6978645"/>
              <a:gd name="connsiteY15"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623145 w 6978645"/>
              <a:gd name="connsiteY10" fmla="*/ 168999 h 273487"/>
              <a:gd name="connsiteX11" fmla="*/ 6888392 w 6978645"/>
              <a:gd name="connsiteY11" fmla="*/ 201149 h 273487"/>
              <a:gd name="connsiteX12" fmla="*/ 6952695 w 6978645"/>
              <a:gd name="connsiteY12" fmla="*/ 233299 h 273487"/>
              <a:gd name="connsiteX13" fmla="*/ 6976808 w 6978645"/>
              <a:gd name="connsiteY13" fmla="*/ 249374 h 273487"/>
              <a:gd name="connsiteX14" fmla="*/ 6976808 w 6978645"/>
              <a:gd name="connsiteY14" fmla="*/ 273487 h 273487"/>
              <a:gd name="connsiteX0" fmla="*/ 0 w 6985375"/>
              <a:gd name="connsiteY0" fmla="*/ 273487 h 273487"/>
              <a:gd name="connsiteX1" fmla="*/ 48226 w 6985375"/>
              <a:gd name="connsiteY1" fmla="*/ 249374 h 273487"/>
              <a:gd name="connsiteX2" fmla="*/ 72340 w 6985375"/>
              <a:gd name="connsiteY2" fmla="*/ 225262 h 273487"/>
              <a:gd name="connsiteX3" fmla="*/ 297398 w 6985375"/>
              <a:gd name="connsiteY3" fmla="*/ 104699 h 273487"/>
              <a:gd name="connsiteX4" fmla="*/ 321511 w 6985375"/>
              <a:gd name="connsiteY4" fmla="*/ 96662 h 273487"/>
              <a:gd name="connsiteX5" fmla="*/ 570683 w 6985375"/>
              <a:gd name="connsiteY5" fmla="*/ 56474 h 273487"/>
              <a:gd name="connsiteX6" fmla="*/ 795742 w 6985375"/>
              <a:gd name="connsiteY6" fmla="*/ 40399 h 273487"/>
              <a:gd name="connsiteX7" fmla="*/ 980611 w 6985375"/>
              <a:gd name="connsiteY7" fmla="*/ 16287 h 273487"/>
              <a:gd name="connsiteX8" fmla="*/ 3922445 w 6985375"/>
              <a:gd name="connsiteY8" fmla="*/ 8249 h 273487"/>
              <a:gd name="connsiteX9" fmla="*/ 6446314 w 6985375"/>
              <a:gd name="connsiteY9" fmla="*/ 144887 h 273487"/>
              <a:gd name="connsiteX10" fmla="*/ 6623145 w 6985375"/>
              <a:gd name="connsiteY10" fmla="*/ 168999 h 273487"/>
              <a:gd name="connsiteX11" fmla="*/ 6952695 w 6985375"/>
              <a:gd name="connsiteY11" fmla="*/ 233299 h 273487"/>
              <a:gd name="connsiteX12" fmla="*/ 6976808 w 6985375"/>
              <a:gd name="connsiteY12" fmla="*/ 249374 h 273487"/>
              <a:gd name="connsiteX13" fmla="*/ 6976808 w 6985375"/>
              <a:gd name="connsiteY13" fmla="*/ 273487 h 273487"/>
              <a:gd name="connsiteX0" fmla="*/ 0 w 7003005"/>
              <a:gd name="connsiteY0" fmla="*/ 273487 h 273487"/>
              <a:gd name="connsiteX1" fmla="*/ 48226 w 7003005"/>
              <a:gd name="connsiteY1" fmla="*/ 249374 h 273487"/>
              <a:gd name="connsiteX2" fmla="*/ 72340 w 7003005"/>
              <a:gd name="connsiteY2" fmla="*/ 225262 h 273487"/>
              <a:gd name="connsiteX3" fmla="*/ 297398 w 7003005"/>
              <a:gd name="connsiteY3" fmla="*/ 104699 h 273487"/>
              <a:gd name="connsiteX4" fmla="*/ 321511 w 7003005"/>
              <a:gd name="connsiteY4" fmla="*/ 96662 h 273487"/>
              <a:gd name="connsiteX5" fmla="*/ 570683 w 7003005"/>
              <a:gd name="connsiteY5" fmla="*/ 56474 h 273487"/>
              <a:gd name="connsiteX6" fmla="*/ 795742 w 7003005"/>
              <a:gd name="connsiteY6" fmla="*/ 40399 h 273487"/>
              <a:gd name="connsiteX7" fmla="*/ 980611 w 7003005"/>
              <a:gd name="connsiteY7" fmla="*/ 16287 h 273487"/>
              <a:gd name="connsiteX8" fmla="*/ 3922445 w 7003005"/>
              <a:gd name="connsiteY8" fmla="*/ 8249 h 273487"/>
              <a:gd name="connsiteX9" fmla="*/ 6446314 w 7003005"/>
              <a:gd name="connsiteY9" fmla="*/ 144887 h 273487"/>
              <a:gd name="connsiteX10" fmla="*/ 6623145 w 7003005"/>
              <a:gd name="connsiteY10" fmla="*/ 168999 h 273487"/>
              <a:gd name="connsiteX11" fmla="*/ 6976808 w 7003005"/>
              <a:gd name="connsiteY11" fmla="*/ 249374 h 273487"/>
              <a:gd name="connsiteX12" fmla="*/ 6976808 w 7003005"/>
              <a:gd name="connsiteY12" fmla="*/ 273487 h 273487"/>
              <a:gd name="connsiteX0" fmla="*/ 0 w 7000623"/>
              <a:gd name="connsiteY0" fmla="*/ 273487 h 273487"/>
              <a:gd name="connsiteX1" fmla="*/ 48226 w 7000623"/>
              <a:gd name="connsiteY1" fmla="*/ 249374 h 273487"/>
              <a:gd name="connsiteX2" fmla="*/ 72340 w 7000623"/>
              <a:gd name="connsiteY2" fmla="*/ 225262 h 273487"/>
              <a:gd name="connsiteX3" fmla="*/ 297398 w 7000623"/>
              <a:gd name="connsiteY3" fmla="*/ 104699 h 273487"/>
              <a:gd name="connsiteX4" fmla="*/ 321511 w 7000623"/>
              <a:gd name="connsiteY4" fmla="*/ 96662 h 273487"/>
              <a:gd name="connsiteX5" fmla="*/ 570683 w 7000623"/>
              <a:gd name="connsiteY5" fmla="*/ 56474 h 273487"/>
              <a:gd name="connsiteX6" fmla="*/ 795742 w 7000623"/>
              <a:gd name="connsiteY6" fmla="*/ 40399 h 273487"/>
              <a:gd name="connsiteX7" fmla="*/ 980611 w 7000623"/>
              <a:gd name="connsiteY7" fmla="*/ 16287 h 273487"/>
              <a:gd name="connsiteX8" fmla="*/ 3922445 w 7000623"/>
              <a:gd name="connsiteY8" fmla="*/ 8249 h 273487"/>
              <a:gd name="connsiteX9" fmla="*/ 6446314 w 7000623"/>
              <a:gd name="connsiteY9" fmla="*/ 144887 h 273487"/>
              <a:gd name="connsiteX10" fmla="*/ 6655296 w 7000623"/>
              <a:gd name="connsiteY10" fmla="*/ 120774 h 273487"/>
              <a:gd name="connsiteX11" fmla="*/ 6976808 w 7000623"/>
              <a:gd name="connsiteY11" fmla="*/ 249374 h 273487"/>
              <a:gd name="connsiteX12" fmla="*/ 6976808 w 7000623"/>
              <a:gd name="connsiteY12" fmla="*/ 273487 h 273487"/>
              <a:gd name="connsiteX0" fmla="*/ 0 w 7000623"/>
              <a:gd name="connsiteY0" fmla="*/ 265238 h 265238"/>
              <a:gd name="connsiteX1" fmla="*/ 48226 w 7000623"/>
              <a:gd name="connsiteY1" fmla="*/ 241125 h 265238"/>
              <a:gd name="connsiteX2" fmla="*/ 72340 w 7000623"/>
              <a:gd name="connsiteY2" fmla="*/ 217013 h 265238"/>
              <a:gd name="connsiteX3" fmla="*/ 297398 w 7000623"/>
              <a:gd name="connsiteY3" fmla="*/ 96450 h 265238"/>
              <a:gd name="connsiteX4" fmla="*/ 321511 w 7000623"/>
              <a:gd name="connsiteY4" fmla="*/ 88413 h 265238"/>
              <a:gd name="connsiteX5" fmla="*/ 570683 w 7000623"/>
              <a:gd name="connsiteY5" fmla="*/ 48225 h 265238"/>
              <a:gd name="connsiteX6" fmla="*/ 795742 w 7000623"/>
              <a:gd name="connsiteY6" fmla="*/ 32150 h 265238"/>
              <a:gd name="connsiteX7" fmla="*/ 980611 w 7000623"/>
              <a:gd name="connsiteY7" fmla="*/ 8038 h 265238"/>
              <a:gd name="connsiteX8" fmla="*/ 3922445 w 7000623"/>
              <a:gd name="connsiteY8" fmla="*/ 0 h 265238"/>
              <a:gd name="connsiteX9" fmla="*/ 6414162 w 7000623"/>
              <a:gd name="connsiteY9" fmla="*/ 112526 h 265238"/>
              <a:gd name="connsiteX10" fmla="*/ 6655296 w 7000623"/>
              <a:gd name="connsiteY10" fmla="*/ 112525 h 265238"/>
              <a:gd name="connsiteX11" fmla="*/ 6976808 w 7000623"/>
              <a:gd name="connsiteY11" fmla="*/ 241125 h 265238"/>
              <a:gd name="connsiteX12" fmla="*/ 6976808 w 7000623"/>
              <a:gd name="connsiteY12" fmla="*/ 265238 h 265238"/>
              <a:gd name="connsiteX0" fmla="*/ 0 w 7000623"/>
              <a:gd name="connsiteY0" fmla="*/ 271741 h 271741"/>
              <a:gd name="connsiteX1" fmla="*/ 48226 w 7000623"/>
              <a:gd name="connsiteY1" fmla="*/ 247628 h 271741"/>
              <a:gd name="connsiteX2" fmla="*/ 72340 w 7000623"/>
              <a:gd name="connsiteY2" fmla="*/ 223516 h 271741"/>
              <a:gd name="connsiteX3" fmla="*/ 297398 w 7000623"/>
              <a:gd name="connsiteY3" fmla="*/ 102953 h 271741"/>
              <a:gd name="connsiteX4" fmla="*/ 321511 w 7000623"/>
              <a:gd name="connsiteY4" fmla="*/ 94916 h 271741"/>
              <a:gd name="connsiteX5" fmla="*/ 570683 w 7000623"/>
              <a:gd name="connsiteY5" fmla="*/ 54728 h 271741"/>
              <a:gd name="connsiteX6" fmla="*/ 795742 w 7000623"/>
              <a:gd name="connsiteY6" fmla="*/ 38653 h 271741"/>
              <a:gd name="connsiteX7" fmla="*/ 980611 w 7000623"/>
              <a:gd name="connsiteY7" fmla="*/ 14541 h 271741"/>
              <a:gd name="connsiteX8" fmla="*/ 3922445 w 7000623"/>
              <a:gd name="connsiteY8" fmla="*/ 6503 h 271741"/>
              <a:gd name="connsiteX9" fmla="*/ 6655296 w 7000623"/>
              <a:gd name="connsiteY9" fmla="*/ 119028 h 271741"/>
              <a:gd name="connsiteX10" fmla="*/ 6976808 w 7000623"/>
              <a:gd name="connsiteY10" fmla="*/ 247628 h 271741"/>
              <a:gd name="connsiteX11" fmla="*/ 6976808 w 7000623"/>
              <a:gd name="connsiteY11" fmla="*/ 271741 h 271741"/>
              <a:gd name="connsiteX0" fmla="*/ 0 w 7000623"/>
              <a:gd name="connsiteY0" fmla="*/ 272708 h 272708"/>
              <a:gd name="connsiteX1" fmla="*/ 48226 w 7000623"/>
              <a:gd name="connsiteY1" fmla="*/ 248595 h 272708"/>
              <a:gd name="connsiteX2" fmla="*/ 72340 w 7000623"/>
              <a:gd name="connsiteY2" fmla="*/ 224483 h 272708"/>
              <a:gd name="connsiteX3" fmla="*/ 297398 w 7000623"/>
              <a:gd name="connsiteY3" fmla="*/ 103920 h 272708"/>
              <a:gd name="connsiteX4" fmla="*/ 321511 w 7000623"/>
              <a:gd name="connsiteY4" fmla="*/ 95883 h 272708"/>
              <a:gd name="connsiteX5" fmla="*/ 570683 w 7000623"/>
              <a:gd name="connsiteY5" fmla="*/ 55695 h 272708"/>
              <a:gd name="connsiteX6" fmla="*/ 980611 w 7000623"/>
              <a:gd name="connsiteY6" fmla="*/ 15508 h 272708"/>
              <a:gd name="connsiteX7" fmla="*/ 3922445 w 7000623"/>
              <a:gd name="connsiteY7" fmla="*/ 7470 h 272708"/>
              <a:gd name="connsiteX8" fmla="*/ 6655296 w 7000623"/>
              <a:gd name="connsiteY8" fmla="*/ 119995 h 272708"/>
              <a:gd name="connsiteX9" fmla="*/ 6976808 w 7000623"/>
              <a:gd name="connsiteY9" fmla="*/ 248595 h 272708"/>
              <a:gd name="connsiteX10" fmla="*/ 6976808 w 7000623"/>
              <a:gd name="connsiteY10" fmla="*/ 272708 h 272708"/>
              <a:gd name="connsiteX0" fmla="*/ 0 w 6999432"/>
              <a:gd name="connsiteY0" fmla="*/ 270339 h 270339"/>
              <a:gd name="connsiteX1" fmla="*/ 48226 w 6999432"/>
              <a:gd name="connsiteY1" fmla="*/ 246226 h 270339"/>
              <a:gd name="connsiteX2" fmla="*/ 72340 w 6999432"/>
              <a:gd name="connsiteY2" fmla="*/ 222114 h 270339"/>
              <a:gd name="connsiteX3" fmla="*/ 297398 w 6999432"/>
              <a:gd name="connsiteY3" fmla="*/ 101551 h 270339"/>
              <a:gd name="connsiteX4" fmla="*/ 321511 w 6999432"/>
              <a:gd name="connsiteY4" fmla="*/ 93514 h 270339"/>
              <a:gd name="connsiteX5" fmla="*/ 570683 w 6999432"/>
              <a:gd name="connsiteY5" fmla="*/ 53326 h 270339"/>
              <a:gd name="connsiteX6" fmla="*/ 980611 w 6999432"/>
              <a:gd name="connsiteY6" fmla="*/ 13139 h 270339"/>
              <a:gd name="connsiteX7" fmla="*/ 3922445 w 6999432"/>
              <a:gd name="connsiteY7" fmla="*/ 5101 h 270339"/>
              <a:gd name="connsiteX8" fmla="*/ 6671372 w 6999432"/>
              <a:gd name="connsiteY8" fmla="*/ 85476 h 270339"/>
              <a:gd name="connsiteX9" fmla="*/ 6976808 w 6999432"/>
              <a:gd name="connsiteY9" fmla="*/ 246226 h 270339"/>
              <a:gd name="connsiteX10" fmla="*/ 6976808 w 6999432"/>
              <a:gd name="connsiteY10" fmla="*/ 270339 h 270339"/>
              <a:gd name="connsiteX0" fmla="*/ 0 w 6976808"/>
              <a:gd name="connsiteY0" fmla="*/ 270339 h 270339"/>
              <a:gd name="connsiteX1" fmla="*/ 48226 w 6976808"/>
              <a:gd name="connsiteY1" fmla="*/ 246226 h 270339"/>
              <a:gd name="connsiteX2" fmla="*/ 72340 w 6976808"/>
              <a:gd name="connsiteY2" fmla="*/ 222114 h 270339"/>
              <a:gd name="connsiteX3" fmla="*/ 297398 w 6976808"/>
              <a:gd name="connsiteY3" fmla="*/ 101551 h 270339"/>
              <a:gd name="connsiteX4" fmla="*/ 321511 w 6976808"/>
              <a:gd name="connsiteY4" fmla="*/ 93514 h 270339"/>
              <a:gd name="connsiteX5" fmla="*/ 570683 w 6976808"/>
              <a:gd name="connsiteY5" fmla="*/ 53326 h 270339"/>
              <a:gd name="connsiteX6" fmla="*/ 980611 w 6976808"/>
              <a:gd name="connsiteY6" fmla="*/ 13139 h 270339"/>
              <a:gd name="connsiteX7" fmla="*/ 3922445 w 6976808"/>
              <a:gd name="connsiteY7" fmla="*/ 5101 h 270339"/>
              <a:gd name="connsiteX8" fmla="*/ 6671372 w 6976808"/>
              <a:gd name="connsiteY8" fmla="*/ 85476 h 270339"/>
              <a:gd name="connsiteX9" fmla="*/ 6976808 w 6976808"/>
              <a:gd name="connsiteY9" fmla="*/ 246226 h 270339"/>
              <a:gd name="connsiteX0" fmla="*/ 0 w 6936619"/>
              <a:gd name="connsiteY0" fmla="*/ 270339 h 270339"/>
              <a:gd name="connsiteX1" fmla="*/ 48226 w 6936619"/>
              <a:gd name="connsiteY1" fmla="*/ 246226 h 270339"/>
              <a:gd name="connsiteX2" fmla="*/ 72340 w 6936619"/>
              <a:gd name="connsiteY2" fmla="*/ 222114 h 270339"/>
              <a:gd name="connsiteX3" fmla="*/ 297398 w 6936619"/>
              <a:gd name="connsiteY3" fmla="*/ 101551 h 270339"/>
              <a:gd name="connsiteX4" fmla="*/ 321511 w 6936619"/>
              <a:gd name="connsiteY4" fmla="*/ 93514 h 270339"/>
              <a:gd name="connsiteX5" fmla="*/ 570683 w 6936619"/>
              <a:gd name="connsiteY5" fmla="*/ 53326 h 270339"/>
              <a:gd name="connsiteX6" fmla="*/ 980611 w 6936619"/>
              <a:gd name="connsiteY6" fmla="*/ 13139 h 270339"/>
              <a:gd name="connsiteX7" fmla="*/ 3922445 w 6936619"/>
              <a:gd name="connsiteY7" fmla="*/ 5101 h 270339"/>
              <a:gd name="connsiteX8" fmla="*/ 6671372 w 6936619"/>
              <a:gd name="connsiteY8" fmla="*/ 85476 h 270339"/>
              <a:gd name="connsiteX9" fmla="*/ 6936619 w 6936619"/>
              <a:gd name="connsiteY9" fmla="*/ 246226 h 2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36619" h="270339">
                <a:moveTo>
                  <a:pt x="0" y="270339"/>
                </a:moveTo>
                <a:cubicBezTo>
                  <a:pt x="16075" y="262301"/>
                  <a:pt x="33272" y="256195"/>
                  <a:pt x="48226" y="246226"/>
                </a:cubicBezTo>
                <a:cubicBezTo>
                  <a:pt x="57684" y="239921"/>
                  <a:pt x="30811" y="246227"/>
                  <a:pt x="72340" y="222114"/>
                </a:cubicBezTo>
                <a:cubicBezTo>
                  <a:pt x="113869" y="198002"/>
                  <a:pt x="255870" y="122984"/>
                  <a:pt x="297398" y="101551"/>
                </a:cubicBezTo>
                <a:cubicBezTo>
                  <a:pt x="338926" y="80118"/>
                  <a:pt x="275964" y="101552"/>
                  <a:pt x="321511" y="93514"/>
                </a:cubicBezTo>
                <a:cubicBezTo>
                  <a:pt x="367059" y="85477"/>
                  <a:pt x="460833" y="66722"/>
                  <a:pt x="570683" y="53326"/>
                </a:cubicBezTo>
                <a:cubicBezTo>
                  <a:pt x="680533" y="39930"/>
                  <a:pt x="421984" y="21176"/>
                  <a:pt x="980611" y="13139"/>
                </a:cubicBezTo>
                <a:cubicBezTo>
                  <a:pt x="1539238" y="5102"/>
                  <a:pt x="2973985" y="-6955"/>
                  <a:pt x="3922445" y="5101"/>
                </a:cubicBezTo>
                <a:cubicBezTo>
                  <a:pt x="4870905" y="17157"/>
                  <a:pt x="6162312" y="45289"/>
                  <a:pt x="6671372" y="85476"/>
                </a:cubicBezTo>
                <a:cubicBezTo>
                  <a:pt x="6759788" y="102891"/>
                  <a:pt x="6885713" y="215416"/>
                  <a:pt x="6936619" y="246226"/>
                </a:cubicBezTo>
              </a:path>
            </a:pathLst>
          </a:custGeom>
          <a:ln>
            <a:solidFill>
              <a:srgbClr val="00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Rectangle 34"/>
          <p:cNvSpPr/>
          <p:nvPr/>
        </p:nvSpPr>
        <p:spPr>
          <a:xfrm>
            <a:off x="1219200" y="5105400"/>
            <a:ext cx="1295400" cy="53047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36" name="Rectangle 35"/>
          <p:cNvSpPr/>
          <p:nvPr/>
        </p:nvSpPr>
        <p:spPr>
          <a:xfrm>
            <a:off x="2514600" y="5105400"/>
            <a:ext cx="152400" cy="53047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36"/>
          <p:cNvSpPr/>
          <p:nvPr/>
        </p:nvSpPr>
        <p:spPr>
          <a:xfrm>
            <a:off x="2590800" y="4876800"/>
            <a:ext cx="2895600" cy="270339"/>
          </a:xfrm>
          <a:custGeom>
            <a:avLst/>
            <a:gdLst>
              <a:gd name="connsiteX0" fmla="*/ 0 w 6978645"/>
              <a:gd name="connsiteY0" fmla="*/ 273275 h 273275"/>
              <a:gd name="connsiteX1" fmla="*/ 48226 w 6978645"/>
              <a:gd name="connsiteY1" fmla="*/ 249162 h 273275"/>
              <a:gd name="connsiteX2" fmla="*/ 72340 w 6978645"/>
              <a:gd name="connsiteY2" fmla="*/ 225050 h 273275"/>
              <a:gd name="connsiteX3" fmla="*/ 96453 w 6978645"/>
              <a:gd name="connsiteY3" fmla="*/ 208975 h 273275"/>
              <a:gd name="connsiteX4" fmla="*/ 168793 w 6978645"/>
              <a:gd name="connsiteY4" fmla="*/ 152712 h 273275"/>
              <a:gd name="connsiteX5" fmla="*/ 297398 w 6978645"/>
              <a:gd name="connsiteY5" fmla="*/ 104487 h 273275"/>
              <a:gd name="connsiteX6" fmla="*/ 321511 w 6978645"/>
              <a:gd name="connsiteY6" fmla="*/ 96450 h 273275"/>
              <a:gd name="connsiteX7" fmla="*/ 345625 w 6978645"/>
              <a:gd name="connsiteY7" fmla="*/ 88412 h 273275"/>
              <a:gd name="connsiteX8" fmla="*/ 490305 w 6978645"/>
              <a:gd name="connsiteY8" fmla="*/ 72337 h 273275"/>
              <a:gd name="connsiteX9" fmla="*/ 570683 w 6978645"/>
              <a:gd name="connsiteY9" fmla="*/ 56262 h 273275"/>
              <a:gd name="connsiteX10" fmla="*/ 795742 w 6978645"/>
              <a:gd name="connsiteY10" fmla="*/ 40187 h 273275"/>
              <a:gd name="connsiteX11" fmla="*/ 980611 w 6978645"/>
              <a:gd name="connsiteY11" fmla="*/ 16075 h 273275"/>
              <a:gd name="connsiteX12" fmla="*/ 1028838 w 6978645"/>
              <a:gd name="connsiteY12" fmla="*/ 8037 h 273275"/>
              <a:gd name="connsiteX13" fmla="*/ 1133329 w 6978645"/>
              <a:gd name="connsiteY13" fmla="*/ 0 h 273275"/>
              <a:gd name="connsiteX14" fmla="*/ 3922445 w 6978645"/>
              <a:gd name="connsiteY14" fmla="*/ 8037 h 273275"/>
              <a:gd name="connsiteX15" fmla="*/ 4123390 w 6978645"/>
              <a:gd name="connsiteY15" fmla="*/ 32150 h 273275"/>
              <a:gd name="connsiteX16" fmla="*/ 4187692 w 6978645"/>
              <a:gd name="connsiteY16" fmla="*/ 40187 h 273275"/>
              <a:gd name="connsiteX17" fmla="*/ 4428826 w 6978645"/>
              <a:gd name="connsiteY17" fmla="*/ 72337 h 273275"/>
              <a:gd name="connsiteX18" fmla="*/ 4573507 w 6978645"/>
              <a:gd name="connsiteY18" fmla="*/ 80375 h 273275"/>
              <a:gd name="connsiteX19" fmla="*/ 4621733 w 6978645"/>
              <a:gd name="connsiteY19" fmla="*/ 88412 h 273275"/>
              <a:gd name="connsiteX20" fmla="*/ 4798565 w 6978645"/>
              <a:gd name="connsiteY20" fmla="*/ 112525 h 273275"/>
              <a:gd name="connsiteX21" fmla="*/ 5666647 w 6978645"/>
              <a:gd name="connsiteY21" fmla="*/ 120562 h 273275"/>
              <a:gd name="connsiteX22" fmla="*/ 5851517 w 6978645"/>
              <a:gd name="connsiteY22" fmla="*/ 136637 h 273275"/>
              <a:gd name="connsiteX23" fmla="*/ 6446314 w 6978645"/>
              <a:gd name="connsiteY23" fmla="*/ 144675 h 273275"/>
              <a:gd name="connsiteX24" fmla="*/ 6518654 w 6978645"/>
              <a:gd name="connsiteY24" fmla="*/ 152712 h 273275"/>
              <a:gd name="connsiteX25" fmla="*/ 6566881 w 6978645"/>
              <a:gd name="connsiteY25" fmla="*/ 160750 h 273275"/>
              <a:gd name="connsiteX26" fmla="*/ 6623145 w 6978645"/>
              <a:gd name="connsiteY26" fmla="*/ 168787 h 273275"/>
              <a:gd name="connsiteX27" fmla="*/ 6711561 w 6978645"/>
              <a:gd name="connsiteY27" fmla="*/ 184862 h 273275"/>
              <a:gd name="connsiteX28" fmla="*/ 6743712 w 6978645"/>
              <a:gd name="connsiteY28" fmla="*/ 192900 h 273275"/>
              <a:gd name="connsiteX29" fmla="*/ 6888392 w 6978645"/>
              <a:gd name="connsiteY29" fmla="*/ 200937 h 273275"/>
              <a:gd name="connsiteX30" fmla="*/ 6952695 w 6978645"/>
              <a:gd name="connsiteY30" fmla="*/ 233087 h 273275"/>
              <a:gd name="connsiteX31" fmla="*/ 6976808 w 6978645"/>
              <a:gd name="connsiteY31" fmla="*/ 249162 h 273275"/>
              <a:gd name="connsiteX32" fmla="*/ 6976808 w 6978645"/>
              <a:gd name="connsiteY32" fmla="*/ 273275 h 273275"/>
              <a:gd name="connsiteX0" fmla="*/ 0 w 6978645"/>
              <a:gd name="connsiteY0" fmla="*/ 273275 h 273275"/>
              <a:gd name="connsiteX1" fmla="*/ 48226 w 6978645"/>
              <a:gd name="connsiteY1" fmla="*/ 249162 h 273275"/>
              <a:gd name="connsiteX2" fmla="*/ 72340 w 6978645"/>
              <a:gd name="connsiteY2" fmla="*/ 225050 h 273275"/>
              <a:gd name="connsiteX3" fmla="*/ 96453 w 6978645"/>
              <a:gd name="connsiteY3" fmla="*/ 208975 h 273275"/>
              <a:gd name="connsiteX4" fmla="*/ 168793 w 6978645"/>
              <a:gd name="connsiteY4" fmla="*/ 152712 h 273275"/>
              <a:gd name="connsiteX5" fmla="*/ 297398 w 6978645"/>
              <a:gd name="connsiteY5" fmla="*/ 104487 h 273275"/>
              <a:gd name="connsiteX6" fmla="*/ 321511 w 6978645"/>
              <a:gd name="connsiteY6" fmla="*/ 96450 h 273275"/>
              <a:gd name="connsiteX7" fmla="*/ 345625 w 6978645"/>
              <a:gd name="connsiteY7" fmla="*/ 88412 h 273275"/>
              <a:gd name="connsiteX8" fmla="*/ 490305 w 6978645"/>
              <a:gd name="connsiteY8" fmla="*/ 72337 h 273275"/>
              <a:gd name="connsiteX9" fmla="*/ 570683 w 6978645"/>
              <a:gd name="connsiteY9" fmla="*/ 56262 h 273275"/>
              <a:gd name="connsiteX10" fmla="*/ 795742 w 6978645"/>
              <a:gd name="connsiteY10" fmla="*/ 40187 h 273275"/>
              <a:gd name="connsiteX11" fmla="*/ 980611 w 6978645"/>
              <a:gd name="connsiteY11" fmla="*/ 16075 h 273275"/>
              <a:gd name="connsiteX12" fmla="*/ 1028838 w 6978645"/>
              <a:gd name="connsiteY12" fmla="*/ 8037 h 273275"/>
              <a:gd name="connsiteX13" fmla="*/ 1133329 w 6978645"/>
              <a:gd name="connsiteY13" fmla="*/ 0 h 273275"/>
              <a:gd name="connsiteX14" fmla="*/ 3922445 w 6978645"/>
              <a:gd name="connsiteY14" fmla="*/ 8037 h 273275"/>
              <a:gd name="connsiteX15" fmla="*/ 4123390 w 6978645"/>
              <a:gd name="connsiteY15" fmla="*/ 32150 h 273275"/>
              <a:gd name="connsiteX16" fmla="*/ 4187692 w 6978645"/>
              <a:gd name="connsiteY16" fmla="*/ 40187 h 273275"/>
              <a:gd name="connsiteX17" fmla="*/ 4428826 w 6978645"/>
              <a:gd name="connsiteY17" fmla="*/ 72337 h 273275"/>
              <a:gd name="connsiteX18" fmla="*/ 4573507 w 6978645"/>
              <a:gd name="connsiteY18" fmla="*/ 80375 h 273275"/>
              <a:gd name="connsiteX19" fmla="*/ 4621733 w 6978645"/>
              <a:gd name="connsiteY19" fmla="*/ 88412 h 273275"/>
              <a:gd name="connsiteX20" fmla="*/ 5264757 w 6978645"/>
              <a:gd name="connsiteY20" fmla="*/ 64300 h 273275"/>
              <a:gd name="connsiteX21" fmla="*/ 5666647 w 6978645"/>
              <a:gd name="connsiteY21" fmla="*/ 120562 h 273275"/>
              <a:gd name="connsiteX22" fmla="*/ 5851517 w 6978645"/>
              <a:gd name="connsiteY22" fmla="*/ 136637 h 273275"/>
              <a:gd name="connsiteX23" fmla="*/ 6446314 w 6978645"/>
              <a:gd name="connsiteY23" fmla="*/ 144675 h 273275"/>
              <a:gd name="connsiteX24" fmla="*/ 6518654 w 6978645"/>
              <a:gd name="connsiteY24" fmla="*/ 152712 h 273275"/>
              <a:gd name="connsiteX25" fmla="*/ 6566881 w 6978645"/>
              <a:gd name="connsiteY25" fmla="*/ 160750 h 273275"/>
              <a:gd name="connsiteX26" fmla="*/ 6623145 w 6978645"/>
              <a:gd name="connsiteY26" fmla="*/ 168787 h 273275"/>
              <a:gd name="connsiteX27" fmla="*/ 6711561 w 6978645"/>
              <a:gd name="connsiteY27" fmla="*/ 184862 h 273275"/>
              <a:gd name="connsiteX28" fmla="*/ 6743712 w 6978645"/>
              <a:gd name="connsiteY28" fmla="*/ 192900 h 273275"/>
              <a:gd name="connsiteX29" fmla="*/ 6888392 w 6978645"/>
              <a:gd name="connsiteY29" fmla="*/ 200937 h 273275"/>
              <a:gd name="connsiteX30" fmla="*/ 6952695 w 6978645"/>
              <a:gd name="connsiteY30" fmla="*/ 233087 h 273275"/>
              <a:gd name="connsiteX31" fmla="*/ 6976808 w 6978645"/>
              <a:gd name="connsiteY31" fmla="*/ 249162 h 273275"/>
              <a:gd name="connsiteX32" fmla="*/ 6976808 w 6978645"/>
              <a:gd name="connsiteY32" fmla="*/ 273275 h 273275"/>
              <a:gd name="connsiteX0" fmla="*/ 0 w 6978645"/>
              <a:gd name="connsiteY0" fmla="*/ 273275 h 273275"/>
              <a:gd name="connsiteX1" fmla="*/ 48226 w 6978645"/>
              <a:gd name="connsiteY1" fmla="*/ 249162 h 273275"/>
              <a:gd name="connsiteX2" fmla="*/ 72340 w 6978645"/>
              <a:gd name="connsiteY2" fmla="*/ 225050 h 273275"/>
              <a:gd name="connsiteX3" fmla="*/ 96453 w 6978645"/>
              <a:gd name="connsiteY3" fmla="*/ 208975 h 273275"/>
              <a:gd name="connsiteX4" fmla="*/ 168793 w 6978645"/>
              <a:gd name="connsiteY4" fmla="*/ 152712 h 273275"/>
              <a:gd name="connsiteX5" fmla="*/ 297398 w 6978645"/>
              <a:gd name="connsiteY5" fmla="*/ 104487 h 273275"/>
              <a:gd name="connsiteX6" fmla="*/ 321511 w 6978645"/>
              <a:gd name="connsiteY6" fmla="*/ 96450 h 273275"/>
              <a:gd name="connsiteX7" fmla="*/ 345625 w 6978645"/>
              <a:gd name="connsiteY7" fmla="*/ 88412 h 273275"/>
              <a:gd name="connsiteX8" fmla="*/ 490305 w 6978645"/>
              <a:gd name="connsiteY8" fmla="*/ 72337 h 273275"/>
              <a:gd name="connsiteX9" fmla="*/ 570683 w 6978645"/>
              <a:gd name="connsiteY9" fmla="*/ 56262 h 273275"/>
              <a:gd name="connsiteX10" fmla="*/ 795742 w 6978645"/>
              <a:gd name="connsiteY10" fmla="*/ 40187 h 273275"/>
              <a:gd name="connsiteX11" fmla="*/ 980611 w 6978645"/>
              <a:gd name="connsiteY11" fmla="*/ 16075 h 273275"/>
              <a:gd name="connsiteX12" fmla="*/ 1028838 w 6978645"/>
              <a:gd name="connsiteY12" fmla="*/ 8037 h 273275"/>
              <a:gd name="connsiteX13" fmla="*/ 1133329 w 6978645"/>
              <a:gd name="connsiteY13" fmla="*/ 0 h 273275"/>
              <a:gd name="connsiteX14" fmla="*/ 3922445 w 6978645"/>
              <a:gd name="connsiteY14" fmla="*/ 8037 h 273275"/>
              <a:gd name="connsiteX15" fmla="*/ 4123390 w 6978645"/>
              <a:gd name="connsiteY15" fmla="*/ 32150 h 273275"/>
              <a:gd name="connsiteX16" fmla="*/ 4187692 w 6978645"/>
              <a:gd name="connsiteY16" fmla="*/ 40187 h 273275"/>
              <a:gd name="connsiteX17" fmla="*/ 4428826 w 6978645"/>
              <a:gd name="connsiteY17" fmla="*/ 72337 h 273275"/>
              <a:gd name="connsiteX18" fmla="*/ 4573507 w 6978645"/>
              <a:gd name="connsiteY18" fmla="*/ 80375 h 273275"/>
              <a:gd name="connsiteX19" fmla="*/ 4621733 w 6978645"/>
              <a:gd name="connsiteY19" fmla="*/ 88412 h 273275"/>
              <a:gd name="connsiteX20" fmla="*/ 5666647 w 6978645"/>
              <a:gd name="connsiteY20" fmla="*/ 120562 h 273275"/>
              <a:gd name="connsiteX21" fmla="*/ 5851517 w 6978645"/>
              <a:gd name="connsiteY21" fmla="*/ 136637 h 273275"/>
              <a:gd name="connsiteX22" fmla="*/ 6446314 w 6978645"/>
              <a:gd name="connsiteY22" fmla="*/ 144675 h 273275"/>
              <a:gd name="connsiteX23" fmla="*/ 6518654 w 6978645"/>
              <a:gd name="connsiteY23" fmla="*/ 152712 h 273275"/>
              <a:gd name="connsiteX24" fmla="*/ 6566881 w 6978645"/>
              <a:gd name="connsiteY24" fmla="*/ 160750 h 273275"/>
              <a:gd name="connsiteX25" fmla="*/ 6623145 w 6978645"/>
              <a:gd name="connsiteY25" fmla="*/ 168787 h 273275"/>
              <a:gd name="connsiteX26" fmla="*/ 6711561 w 6978645"/>
              <a:gd name="connsiteY26" fmla="*/ 184862 h 273275"/>
              <a:gd name="connsiteX27" fmla="*/ 6743712 w 6978645"/>
              <a:gd name="connsiteY27" fmla="*/ 192900 h 273275"/>
              <a:gd name="connsiteX28" fmla="*/ 6888392 w 6978645"/>
              <a:gd name="connsiteY28" fmla="*/ 200937 h 273275"/>
              <a:gd name="connsiteX29" fmla="*/ 6952695 w 6978645"/>
              <a:gd name="connsiteY29" fmla="*/ 233087 h 273275"/>
              <a:gd name="connsiteX30" fmla="*/ 6976808 w 6978645"/>
              <a:gd name="connsiteY30" fmla="*/ 249162 h 273275"/>
              <a:gd name="connsiteX31" fmla="*/ 6976808 w 6978645"/>
              <a:gd name="connsiteY31" fmla="*/ 273275 h 273275"/>
              <a:gd name="connsiteX0" fmla="*/ 0 w 6978645"/>
              <a:gd name="connsiteY0" fmla="*/ 265238 h 265238"/>
              <a:gd name="connsiteX1" fmla="*/ 48226 w 6978645"/>
              <a:gd name="connsiteY1" fmla="*/ 241125 h 265238"/>
              <a:gd name="connsiteX2" fmla="*/ 72340 w 6978645"/>
              <a:gd name="connsiteY2" fmla="*/ 217013 h 265238"/>
              <a:gd name="connsiteX3" fmla="*/ 96453 w 6978645"/>
              <a:gd name="connsiteY3" fmla="*/ 200938 h 265238"/>
              <a:gd name="connsiteX4" fmla="*/ 168793 w 6978645"/>
              <a:gd name="connsiteY4" fmla="*/ 144675 h 265238"/>
              <a:gd name="connsiteX5" fmla="*/ 297398 w 6978645"/>
              <a:gd name="connsiteY5" fmla="*/ 96450 h 265238"/>
              <a:gd name="connsiteX6" fmla="*/ 321511 w 6978645"/>
              <a:gd name="connsiteY6" fmla="*/ 88413 h 265238"/>
              <a:gd name="connsiteX7" fmla="*/ 345625 w 6978645"/>
              <a:gd name="connsiteY7" fmla="*/ 80375 h 265238"/>
              <a:gd name="connsiteX8" fmla="*/ 490305 w 6978645"/>
              <a:gd name="connsiteY8" fmla="*/ 64300 h 265238"/>
              <a:gd name="connsiteX9" fmla="*/ 570683 w 6978645"/>
              <a:gd name="connsiteY9" fmla="*/ 48225 h 265238"/>
              <a:gd name="connsiteX10" fmla="*/ 795742 w 6978645"/>
              <a:gd name="connsiteY10" fmla="*/ 32150 h 265238"/>
              <a:gd name="connsiteX11" fmla="*/ 980611 w 6978645"/>
              <a:gd name="connsiteY11" fmla="*/ 8038 h 265238"/>
              <a:gd name="connsiteX12" fmla="*/ 1028838 w 6978645"/>
              <a:gd name="connsiteY12" fmla="*/ 0 h 265238"/>
              <a:gd name="connsiteX13" fmla="*/ 3922445 w 6978645"/>
              <a:gd name="connsiteY13" fmla="*/ 0 h 265238"/>
              <a:gd name="connsiteX14" fmla="*/ 4123390 w 6978645"/>
              <a:gd name="connsiteY14" fmla="*/ 24113 h 265238"/>
              <a:gd name="connsiteX15" fmla="*/ 4187692 w 6978645"/>
              <a:gd name="connsiteY15" fmla="*/ 32150 h 265238"/>
              <a:gd name="connsiteX16" fmla="*/ 4428826 w 6978645"/>
              <a:gd name="connsiteY16" fmla="*/ 64300 h 265238"/>
              <a:gd name="connsiteX17" fmla="*/ 4573507 w 6978645"/>
              <a:gd name="connsiteY17" fmla="*/ 72338 h 265238"/>
              <a:gd name="connsiteX18" fmla="*/ 4621733 w 6978645"/>
              <a:gd name="connsiteY18" fmla="*/ 80375 h 265238"/>
              <a:gd name="connsiteX19" fmla="*/ 5666647 w 6978645"/>
              <a:gd name="connsiteY19" fmla="*/ 112525 h 265238"/>
              <a:gd name="connsiteX20" fmla="*/ 5851517 w 6978645"/>
              <a:gd name="connsiteY20" fmla="*/ 128600 h 265238"/>
              <a:gd name="connsiteX21" fmla="*/ 6446314 w 6978645"/>
              <a:gd name="connsiteY21" fmla="*/ 136638 h 265238"/>
              <a:gd name="connsiteX22" fmla="*/ 6518654 w 6978645"/>
              <a:gd name="connsiteY22" fmla="*/ 144675 h 265238"/>
              <a:gd name="connsiteX23" fmla="*/ 6566881 w 6978645"/>
              <a:gd name="connsiteY23" fmla="*/ 152713 h 265238"/>
              <a:gd name="connsiteX24" fmla="*/ 6623145 w 6978645"/>
              <a:gd name="connsiteY24" fmla="*/ 160750 h 265238"/>
              <a:gd name="connsiteX25" fmla="*/ 6711561 w 6978645"/>
              <a:gd name="connsiteY25" fmla="*/ 176825 h 265238"/>
              <a:gd name="connsiteX26" fmla="*/ 6743712 w 6978645"/>
              <a:gd name="connsiteY26" fmla="*/ 184863 h 265238"/>
              <a:gd name="connsiteX27" fmla="*/ 6888392 w 6978645"/>
              <a:gd name="connsiteY27" fmla="*/ 192900 h 265238"/>
              <a:gd name="connsiteX28" fmla="*/ 6952695 w 6978645"/>
              <a:gd name="connsiteY28" fmla="*/ 225050 h 265238"/>
              <a:gd name="connsiteX29" fmla="*/ 6976808 w 6978645"/>
              <a:gd name="connsiteY29" fmla="*/ 241125 h 265238"/>
              <a:gd name="connsiteX30" fmla="*/ 6976808 w 6978645"/>
              <a:gd name="connsiteY30"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96453 w 6978645"/>
              <a:gd name="connsiteY3" fmla="*/ 200938 h 265238"/>
              <a:gd name="connsiteX4" fmla="*/ 297398 w 6978645"/>
              <a:gd name="connsiteY4" fmla="*/ 96450 h 265238"/>
              <a:gd name="connsiteX5" fmla="*/ 321511 w 6978645"/>
              <a:gd name="connsiteY5" fmla="*/ 88413 h 265238"/>
              <a:gd name="connsiteX6" fmla="*/ 345625 w 6978645"/>
              <a:gd name="connsiteY6" fmla="*/ 80375 h 265238"/>
              <a:gd name="connsiteX7" fmla="*/ 490305 w 6978645"/>
              <a:gd name="connsiteY7" fmla="*/ 64300 h 265238"/>
              <a:gd name="connsiteX8" fmla="*/ 570683 w 6978645"/>
              <a:gd name="connsiteY8" fmla="*/ 48225 h 265238"/>
              <a:gd name="connsiteX9" fmla="*/ 795742 w 6978645"/>
              <a:gd name="connsiteY9" fmla="*/ 32150 h 265238"/>
              <a:gd name="connsiteX10" fmla="*/ 980611 w 6978645"/>
              <a:gd name="connsiteY10" fmla="*/ 8038 h 265238"/>
              <a:gd name="connsiteX11" fmla="*/ 1028838 w 6978645"/>
              <a:gd name="connsiteY11" fmla="*/ 0 h 265238"/>
              <a:gd name="connsiteX12" fmla="*/ 3922445 w 6978645"/>
              <a:gd name="connsiteY12" fmla="*/ 0 h 265238"/>
              <a:gd name="connsiteX13" fmla="*/ 4123390 w 6978645"/>
              <a:gd name="connsiteY13" fmla="*/ 24113 h 265238"/>
              <a:gd name="connsiteX14" fmla="*/ 4187692 w 6978645"/>
              <a:gd name="connsiteY14" fmla="*/ 32150 h 265238"/>
              <a:gd name="connsiteX15" fmla="*/ 4428826 w 6978645"/>
              <a:gd name="connsiteY15" fmla="*/ 64300 h 265238"/>
              <a:gd name="connsiteX16" fmla="*/ 4573507 w 6978645"/>
              <a:gd name="connsiteY16" fmla="*/ 72338 h 265238"/>
              <a:gd name="connsiteX17" fmla="*/ 4621733 w 6978645"/>
              <a:gd name="connsiteY17" fmla="*/ 80375 h 265238"/>
              <a:gd name="connsiteX18" fmla="*/ 5666647 w 6978645"/>
              <a:gd name="connsiteY18" fmla="*/ 112525 h 265238"/>
              <a:gd name="connsiteX19" fmla="*/ 5851517 w 6978645"/>
              <a:gd name="connsiteY19" fmla="*/ 128600 h 265238"/>
              <a:gd name="connsiteX20" fmla="*/ 6446314 w 6978645"/>
              <a:gd name="connsiteY20" fmla="*/ 136638 h 265238"/>
              <a:gd name="connsiteX21" fmla="*/ 6518654 w 6978645"/>
              <a:gd name="connsiteY21" fmla="*/ 144675 h 265238"/>
              <a:gd name="connsiteX22" fmla="*/ 6566881 w 6978645"/>
              <a:gd name="connsiteY22" fmla="*/ 152713 h 265238"/>
              <a:gd name="connsiteX23" fmla="*/ 6623145 w 6978645"/>
              <a:gd name="connsiteY23" fmla="*/ 160750 h 265238"/>
              <a:gd name="connsiteX24" fmla="*/ 6711561 w 6978645"/>
              <a:gd name="connsiteY24" fmla="*/ 176825 h 265238"/>
              <a:gd name="connsiteX25" fmla="*/ 6743712 w 6978645"/>
              <a:gd name="connsiteY25" fmla="*/ 184863 h 265238"/>
              <a:gd name="connsiteX26" fmla="*/ 6888392 w 6978645"/>
              <a:gd name="connsiteY26" fmla="*/ 192900 h 265238"/>
              <a:gd name="connsiteX27" fmla="*/ 6952695 w 6978645"/>
              <a:gd name="connsiteY27" fmla="*/ 225050 h 265238"/>
              <a:gd name="connsiteX28" fmla="*/ 6976808 w 6978645"/>
              <a:gd name="connsiteY28" fmla="*/ 241125 h 265238"/>
              <a:gd name="connsiteX29" fmla="*/ 6976808 w 6978645"/>
              <a:gd name="connsiteY29"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345625 w 6978645"/>
              <a:gd name="connsiteY5" fmla="*/ 80375 h 265238"/>
              <a:gd name="connsiteX6" fmla="*/ 490305 w 6978645"/>
              <a:gd name="connsiteY6" fmla="*/ 64300 h 265238"/>
              <a:gd name="connsiteX7" fmla="*/ 570683 w 6978645"/>
              <a:gd name="connsiteY7" fmla="*/ 48225 h 265238"/>
              <a:gd name="connsiteX8" fmla="*/ 795742 w 6978645"/>
              <a:gd name="connsiteY8" fmla="*/ 32150 h 265238"/>
              <a:gd name="connsiteX9" fmla="*/ 980611 w 6978645"/>
              <a:gd name="connsiteY9" fmla="*/ 8038 h 265238"/>
              <a:gd name="connsiteX10" fmla="*/ 1028838 w 6978645"/>
              <a:gd name="connsiteY10" fmla="*/ 0 h 265238"/>
              <a:gd name="connsiteX11" fmla="*/ 3922445 w 6978645"/>
              <a:gd name="connsiteY11" fmla="*/ 0 h 265238"/>
              <a:gd name="connsiteX12" fmla="*/ 4123390 w 6978645"/>
              <a:gd name="connsiteY12" fmla="*/ 24113 h 265238"/>
              <a:gd name="connsiteX13" fmla="*/ 4187692 w 6978645"/>
              <a:gd name="connsiteY13" fmla="*/ 32150 h 265238"/>
              <a:gd name="connsiteX14" fmla="*/ 4428826 w 6978645"/>
              <a:gd name="connsiteY14" fmla="*/ 64300 h 265238"/>
              <a:gd name="connsiteX15" fmla="*/ 4573507 w 6978645"/>
              <a:gd name="connsiteY15" fmla="*/ 72338 h 265238"/>
              <a:gd name="connsiteX16" fmla="*/ 4621733 w 6978645"/>
              <a:gd name="connsiteY16" fmla="*/ 80375 h 265238"/>
              <a:gd name="connsiteX17" fmla="*/ 5666647 w 6978645"/>
              <a:gd name="connsiteY17" fmla="*/ 112525 h 265238"/>
              <a:gd name="connsiteX18" fmla="*/ 5851517 w 6978645"/>
              <a:gd name="connsiteY18" fmla="*/ 128600 h 265238"/>
              <a:gd name="connsiteX19" fmla="*/ 6446314 w 6978645"/>
              <a:gd name="connsiteY19" fmla="*/ 136638 h 265238"/>
              <a:gd name="connsiteX20" fmla="*/ 6518654 w 6978645"/>
              <a:gd name="connsiteY20" fmla="*/ 144675 h 265238"/>
              <a:gd name="connsiteX21" fmla="*/ 6566881 w 6978645"/>
              <a:gd name="connsiteY21" fmla="*/ 152713 h 265238"/>
              <a:gd name="connsiteX22" fmla="*/ 6623145 w 6978645"/>
              <a:gd name="connsiteY22" fmla="*/ 160750 h 265238"/>
              <a:gd name="connsiteX23" fmla="*/ 6711561 w 6978645"/>
              <a:gd name="connsiteY23" fmla="*/ 176825 h 265238"/>
              <a:gd name="connsiteX24" fmla="*/ 6743712 w 6978645"/>
              <a:gd name="connsiteY24" fmla="*/ 184863 h 265238"/>
              <a:gd name="connsiteX25" fmla="*/ 6888392 w 6978645"/>
              <a:gd name="connsiteY25" fmla="*/ 192900 h 265238"/>
              <a:gd name="connsiteX26" fmla="*/ 6952695 w 6978645"/>
              <a:gd name="connsiteY26" fmla="*/ 225050 h 265238"/>
              <a:gd name="connsiteX27" fmla="*/ 6976808 w 6978645"/>
              <a:gd name="connsiteY27" fmla="*/ 241125 h 265238"/>
              <a:gd name="connsiteX28" fmla="*/ 6976808 w 6978645"/>
              <a:gd name="connsiteY28"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490305 w 6978645"/>
              <a:gd name="connsiteY5" fmla="*/ 64300 h 265238"/>
              <a:gd name="connsiteX6" fmla="*/ 570683 w 6978645"/>
              <a:gd name="connsiteY6" fmla="*/ 48225 h 265238"/>
              <a:gd name="connsiteX7" fmla="*/ 795742 w 6978645"/>
              <a:gd name="connsiteY7" fmla="*/ 32150 h 265238"/>
              <a:gd name="connsiteX8" fmla="*/ 980611 w 6978645"/>
              <a:gd name="connsiteY8" fmla="*/ 8038 h 265238"/>
              <a:gd name="connsiteX9" fmla="*/ 1028838 w 6978645"/>
              <a:gd name="connsiteY9" fmla="*/ 0 h 265238"/>
              <a:gd name="connsiteX10" fmla="*/ 3922445 w 6978645"/>
              <a:gd name="connsiteY10" fmla="*/ 0 h 265238"/>
              <a:gd name="connsiteX11" fmla="*/ 4123390 w 6978645"/>
              <a:gd name="connsiteY11" fmla="*/ 24113 h 265238"/>
              <a:gd name="connsiteX12" fmla="*/ 4187692 w 6978645"/>
              <a:gd name="connsiteY12" fmla="*/ 32150 h 265238"/>
              <a:gd name="connsiteX13" fmla="*/ 4428826 w 6978645"/>
              <a:gd name="connsiteY13" fmla="*/ 64300 h 265238"/>
              <a:gd name="connsiteX14" fmla="*/ 4573507 w 6978645"/>
              <a:gd name="connsiteY14" fmla="*/ 72338 h 265238"/>
              <a:gd name="connsiteX15" fmla="*/ 4621733 w 6978645"/>
              <a:gd name="connsiteY15" fmla="*/ 80375 h 265238"/>
              <a:gd name="connsiteX16" fmla="*/ 5666647 w 6978645"/>
              <a:gd name="connsiteY16" fmla="*/ 112525 h 265238"/>
              <a:gd name="connsiteX17" fmla="*/ 5851517 w 6978645"/>
              <a:gd name="connsiteY17" fmla="*/ 128600 h 265238"/>
              <a:gd name="connsiteX18" fmla="*/ 6446314 w 6978645"/>
              <a:gd name="connsiteY18" fmla="*/ 136638 h 265238"/>
              <a:gd name="connsiteX19" fmla="*/ 6518654 w 6978645"/>
              <a:gd name="connsiteY19" fmla="*/ 144675 h 265238"/>
              <a:gd name="connsiteX20" fmla="*/ 6566881 w 6978645"/>
              <a:gd name="connsiteY20" fmla="*/ 152713 h 265238"/>
              <a:gd name="connsiteX21" fmla="*/ 6623145 w 6978645"/>
              <a:gd name="connsiteY21" fmla="*/ 160750 h 265238"/>
              <a:gd name="connsiteX22" fmla="*/ 6711561 w 6978645"/>
              <a:gd name="connsiteY22" fmla="*/ 176825 h 265238"/>
              <a:gd name="connsiteX23" fmla="*/ 6743712 w 6978645"/>
              <a:gd name="connsiteY23" fmla="*/ 184863 h 265238"/>
              <a:gd name="connsiteX24" fmla="*/ 6888392 w 6978645"/>
              <a:gd name="connsiteY24" fmla="*/ 192900 h 265238"/>
              <a:gd name="connsiteX25" fmla="*/ 6952695 w 6978645"/>
              <a:gd name="connsiteY25" fmla="*/ 225050 h 265238"/>
              <a:gd name="connsiteX26" fmla="*/ 6976808 w 6978645"/>
              <a:gd name="connsiteY26" fmla="*/ 241125 h 265238"/>
              <a:gd name="connsiteX27" fmla="*/ 6976808 w 6978645"/>
              <a:gd name="connsiteY27"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1028838 w 6978645"/>
              <a:gd name="connsiteY8" fmla="*/ 0 h 265238"/>
              <a:gd name="connsiteX9" fmla="*/ 3922445 w 6978645"/>
              <a:gd name="connsiteY9" fmla="*/ 0 h 265238"/>
              <a:gd name="connsiteX10" fmla="*/ 4123390 w 6978645"/>
              <a:gd name="connsiteY10" fmla="*/ 24113 h 265238"/>
              <a:gd name="connsiteX11" fmla="*/ 4187692 w 6978645"/>
              <a:gd name="connsiteY11" fmla="*/ 32150 h 265238"/>
              <a:gd name="connsiteX12" fmla="*/ 4428826 w 6978645"/>
              <a:gd name="connsiteY12" fmla="*/ 64300 h 265238"/>
              <a:gd name="connsiteX13" fmla="*/ 4573507 w 6978645"/>
              <a:gd name="connsiteY13" fmla="*/ 72338 h 265238"/>
              <a:gd name="connsiteX14" fmla="*/ 4621733 w 6978645"/>
              <a:gd name="connsiteY14" fmla="*/ 80375 h 265238"/>
              <a:gd name="connsiteX15" fmla="*/ 5666647 w 6978645"/>
              <a:gd name="connsiteY15" fmla="*/ 112525 h 265238"/>
              <a:gd name="connsiteX16" fmla="*/ 5851517 w 6978645"/>
              <a:gd name="connsiteY16" fmla="*/ 128600 h 265238"/>
              <a:gd name="connsiteX17" fmla="*/ 6446314 w 6978645"/>
              <a:gd name="connsiteY17" fmla="*/ 136638 h 265238"/>
              <a:gd name="connsiteX18" fmla="*/ 6518654 w 6978645"/>
              <a:gd name="connsiteY18" fmla="*/ 144675 h 265238"/>
              <a:gd name="connsiteX19" fmla="*/ 6566881 w 6978645"/>
              <a:gd name="connsiteY19" fmla="*/ 152713 h 265238"/>
              <a:gd name="connsiteX20" fmla="*/ 6623145 w 6978645"/>
              <a:gd name="connsiteY20" fmla="*/ 160750 h 265238"/>
              <a:gd name="connsiteX21" fmla="*/ 6711561 w 6978645"/>
              <a:gd name="connsiteY21" fmla="*/ 176825 h 265238"/>
              <a:gd name="connsiteX22" fmla="*/ 6743712 w 6978645"/>
              <a:gd name="connsiteY22" fmla="*/ 184863 h 265238"/>
              <a:gd name="connsiteX23" fmla="*/ 6888392 w 6978645"/>
              <a:gd name="connsiteY23" fmla="*/ 192900 h 265238"/>
              <a:gd name="connsiteX24" fmla="*/ 6952695 w 6978645"/>
              <a:gd name="connsiteY24" fmla="*/ 225050 h 265238"/>
              <a:gd name="connsiteX25" fmla="*/ 6976808 w 6978645"/>
              <a:gd name="connsiteY25" fmla="*/ 241125 h 265238"/>
              <a:gd name="connsiteX26" fmla="*/ 6976808 w 6978645"/>
              <a:gd name="connsiteY26"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23390 w 6978645"/>
              <a:gd name="connsiteY9" fmla="*/ 24113 h 265238"/>
              <a:gd name="connsiteX10" fmla="*/ 4187692 w 6978645"/>
              <a:gd name="connsiteY10" fmla="*/ 32150 h 265238"/>
              <a:gd name="connsiteX11" fmla="*/ 4428826 w 6978645"/>
              <a:gd name="connsiteY11" fmla="*/ 64300 h 265238"/>
              <a:gd name="connsiteX12" fmla="*/ 4573507 w 6978645"/>
              <a:gd name="connsiteY12" fmla="*/ 72338 h 265238"/>
              <a:gd name="connsiteX13" fmla="*/ 4621733 w 6978645"/>
              <a:gd name="connsiteY13" fmla="*/ 80375 h 265238"/>
              <a:gd name="connsiteX14" fmla="*/ 5666647 w 6978645"/>
              <a:gd name="connsiteY14" fmla="*/ 112525 h 265238"/>
              <a:gd name="connsiteX15" fmla="*/ 5851517 w 6978645"/>
              <a:gd name="connsiteY15" fmla="*/ 128600 h 265238"/>
              <a:gd name="connsiteX16" fmla="*/ 6446314 w 6978645"/>
              <a:gd name="connsiteY16" fmla="*/ 136638 h 265238"/>
              <a:gd name="connsiteX17" fmla="*/ 6518654 w 6978645"/>
              <a:gd name="connsiteY17" fmla="*/ 144675 h 265238"/>
              <a:gd name="connsiteX18" fmla="*/ 6566881 w 6978645"/>
              <a:gd name="connsiteY18" fmla="*/ 152713 h 265238"/>
              <a:gd name="connsiteX19" fmla="*/ 6623145 w 6978645"/>
              <a:gd name="connsiteY19" fmla="*/ 160750 h 265238"/>
              <a:gd name="connsiteX20" fmla="*/ 6711561 w 6978645"/>
              <a:gd name="connsiteY20" fmla="*/ 176825 h 265238"/>
              <a:gd name="connsiteX21" fmla="*/ 6743712 w 6978645"/>
              <a:gd name="connsiteY21" fmla="*/ 184863 h 265238"/>
              <a:gd name="connsiteX22" fmla="*/ 6888392 w 6978645"/>
              <a:gd name="connsiteY22" fmla="*/ 192900 h 265238"/>
              <a:gd name="connsiteX23" fmla="*/ 6952695 w 6978645"/>
              <a:gd name="connsiteY23" fmla="*/ 225050 h 265238"/>
              <a:gd name="connsiteX24" fmla="*/ 6976808 w 6978645"/>
              <a:gd name="connsiteY24" fmla="*/ 241125 h 265238"/>
              <a:gd name="connsiteX25" fmla="*/ 6976808 w 6978645"/>
              <a:gd name="connsiteY25"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23390 w 6978645"/>
              <a:gd name="connsiteY9" fmla="*/ 24113 h 265238"/>
              <a:gd name="connsiteX10" fmla="*/ 4187692 w 6978645"/>
              <a:gd name="connsiteY10" fmla="*/ 32150 h 265238"/>
              <a:gd name="connsiteX11" fmla="*/ 4203768 w 6978645"/>
              <a:gd name="connsiteY11" fmla="*/ 40187 h 265238"/>
              <a:gd name="connsiteX12" fmla="*/ 4428826 w 6978645"/>
              <a:gd name="connsiteY12" fmla="*/ 64300 h 265238"/>
              <a:gd name="connsiteX13" fmla="*/ 4573507 w 6978645"/>
              <a:gd name="connsiteY13" fmla="*/ 72338 h 265238"/>
              <a:gd name="connsiteX14" fmla="*/ 4621733 w 6978645"/>
              <a:gd name="connsiteY14" fmla="*/ 80375 h 265238"/>
              <a:gd name="connsiteX15" fmla="*/ 5666647 w 6978645"/>
              <a:gd name="connsiteY15" fmla="*/ 112525 h 265238"/>
              <a:gd name="connsiteX16" fmla="*/ 5851517 w 6978645"/>
              <a:gd name="connsiteY16" fmla="*/ 128600 h 265238"/>
              <a:gd name="connsiteX17" fmla="*/ 6446314 w 6978645"/>
              <a:gd name="connsiteY17" fmla="*/ 136638 h 265238"/>
              <a:gd name="connsiteX18" fmla="*/ 6518654 w 6978645"/>
              <a:gd name="connsiteY18" fmla="*/ 144675 h 265238"/>
              <a:gd name="connsiteX19" fmla="*/ 6566881 w 6978645"/>
              <a:gd name="connsiteY19" fmla="*/ 152713 h 265238"/>
              <a:gd name="connsiteX20" fmla="*/ 6623145 w 6978645"/>
              <a:gd name="connsiteY20" fmla="*/ 160750 h 265238"/>
              <a:gd name="connsiteX21" fmla="*/ 6711561 w 6978645"/>
              <a:gd name="connsiteY21" fmla="*/ 176825 h 265238"/>
              <a:gd name="connsiteX22" fmla="*/ 6743712 w 6978645"/>
              <a:gd name="connsiteY22" fmla="*/ 184863 h 265238"/>
              <a:gd name="connsiteX23" fmla="*/ 6888392 w 6978645"/>
              <a:gd name="connsiteY23" fmla="*/ 192900 h 265238"/>
              <a:gd name="connsiteX24" fmla="*/ 6952695 w 6978645"/>
              <a:gd name="connsiteY24" fmla="*/ 225050 h 265238"/>
              <a:gd name="connsiteX25" fmla="*/ 6976808 w 6978645"/>
              <a:gd name="connsiteY25" fmla="*/ 241125 h 265238"/>
              <a:gd name="connsiteX26" fmla="*/ 6976808 w 6978645"/>
              <a:gd name="connsiteY26"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23390 w 6978645"/>
              <a:gd name="connsiteY9" fmla="*/ 24113 h 265238"/>
              <a:gd name="connsiteX10" fmla="*/ 4187692 w 6978645"/>
              <a:gd name="connsiteY10" fmla="*/ 32150 h 265238"/>
              <a:gd name="connsiteX11" fmla="*/ 4428826 w 6978645"/>
              <a:gd name="connsiteY11" fmla="*/ 64300 h 265238"/>
              <a:gd name="connsiteX12" fmla="*/ 4573507 w 6978645"/>
              <a:gd name="connsiteY12" fmla="*/ 72338 h 265238"/>
              <a:gd name="connsiteX13" fmla="*/ 4621733 w 6978645"/>
              <a:gd name="connsiteY13" fmla="*/ 80375 h 265238"/>
              <a:gd name="connsiteX14" fmla="*/ 5666647 w 6978645"/>
              <a:gd name="connsiteY14" fmla="*/ 112525 h 265238"/>
              <a:gd name="connsiteX15" fmla="*/ 5851517 w 6978645"/>
              <a:gd name="connsiteY15" fmla="*/ 128600 h 265238"/>
              <a:gd name="connsiteX16" fmla="*/ 6446314 w 6978645"/>
              <a:gd name="connsiteY16" fmla="*/ 136638 h 265238"/>
              <a:gd name="connsiteX17" fmla="*/ 6518654 w 6978645"/>
              <a:gd name="connsiteY17" fmla="*/ 144675 h 265238"/>
              <a:gd name="connsiteX18" fmla="*/ 6566881 w 6978645"/>
              <a:gd name="connsiteY18" fmla="*/ 152713 h 265238"/>
              <a:gd name="connsiteX19" fmla="*/ 6623145 w 6978645"/>
              <a:gd name="connsiteY19" fmla="*/ 160750 h 265238"/>
              <a:gd name="connsiteX20" fmla="*/ 6711561 w 6978645"/>
              <a:gd name="connsiteY20" fmla="*/ 176825 h 265238"/>
              <a:gd name="connsiteX21" fmla="*/ 6743712 w 6978645"/>
              <a:gd name="connsiteY21" fmla="*/ 184863 h 265238"/>
              <a:gd name="connsiteX22" fmla="*/ 6888392 w 6978645"/>
              <a:gd name="connsiteY22" fmla="*/ 192900 h 265238"/>
              <a:gd name="connsiteX23" fmla="*/ 6952695 w 6978645"/>
              <a:gd name="connsiteY23" fmla="*/ 225050 h 265238"/>
              <a:gd name="connsiteX24" fmla="*/ 6976808 w 6978645"/>
              <a:gd name="connsiteY24" fmla="*/ 241125 h 265238"/>
              <a:gd name="connsiteX25" fmla="*/ 6976808 w 6978645"/>
              <a:gd name="connsiteY25"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87692 w 6978645"/>
              <a:gd name="connsiteY9" fmla="*/ 32150 h 265238"/>
              <a:gd name="connsiteX10" fmla="*/ 4428826 w 6978645"/>
              <a:gd name="connsiteY10" fmla="*/ 64300 h 265238"/>
              <a:gd name="connsiteX11" fmla="*/ 4573507 w 6978645"/>
              <a:gd name="connsiteY11" fmla="*/ 72338 h 265238"/>
              <a:gd name="connsiteX12" fmla="*/ 4621733 w 6978645"/>
              <a:gd name="connsiteY12" fmla="*/ 80375 h 265238"/>
              <a:gd name="connsiteX13" fmla="*/ 5666647 w 6978645"/>
              <a:gd name="connsiteY13" fmla="*/ 112525 h 265238"/>
              <a:gd name="connsiteX14" fmla="*/ 5851517 w 6978645"/>
              <a:gd name="connsiteY14" fmla="*/ 128600 h 265238"/>
              <a:gd name="connsiteX15" fmla="*/ 6446314 w 6978645"/>
              <a:gd name="connsiteY15" fmla="*/ 136638 h 265238"/>
              <a:gd name="connsiteX16" fmla="*/ 6518654 w 6978645"/>
              <a:gd name="connsiteY16" fmla="*/ 144675 h 265238"/>
              <a:gd name="connsiteX17" fmla="*/ 6566881 w 6978645"/>
              <a:gd name="connsiteY17" fmla="*/ 152713 h 265238"/>
              <a:gd name="connsiteX18" fmla="*/ 6623145 w 6978645"/>
              <a:gd name="connsiteY18" fmla="*/ 160750 h 265238"/>
              <a:gd name="connsiteX19" fmla="*/ 6711561 w 6978645"/>
              <a:gd name="connsiteY19" fmla="*/ 176825 h 265238"/>
              <a:gd name="connsiteX20" fmla="*/ 6743712 w 6978645"/>
              <a:gd name="connsiteY20" fmla="*/ 184863 h 265238"/>
              <a:gd name="connsiteX21" fmla="*/ 6888392 w 6978645"/>
              <a:gd name="connsiteY21" fmla="*/ 192900 h 265238"/>
              <a:gd name="connsiteX22" fmla="*/ 6952695 w 6978645"/>
              <a:gd name="connsiteY22" fmla="*/ 225050 h 265238"/>
              <a:gd name="connsiteX23" fmla="*/ 6976808 w 6978645"/>
              <a:gd name="connsiteY23" fmla="*/ 241125 h 265238"/>
              <a:gd name="connsiteX24" fmla="*/ 6976808 w 6978645"/>
              <a:gd name="connsiteY24"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428826 w 6978645"/>
              <a:gd name="connsiteY9" fmla="*/ 64300 h 265238"/>
              <a:gd name="connsiteX10" fmla="*/ 4573507 w 6978645"/>
              <a:gd name="connsiteY10" fmla="*/ 72338 h 265238"/>
              <a:gd name="connsiteX11" fmla="*/ 4621733 w 6978645"/>
              <a:gd name="connsiteY11" fmla="*/ 80375 h 265238"/>
              <a:gd name="connsiteX12" fmla="*/ 5666647 w 6978645"/>
              <a:gd name="connsiteY12" fmla="*/ 112525 h 265238"/>
              <a:gd name="connsiteX13" fmla="*/ 5851517 w 6978645"/>
              <a:gd name="connsiteY13" fmla="*/ 128600 h 265238"/>
              <a:gd name="connsiteX14" fmla="*/ 6446314 w 6978645"/>
              <a:gd name="connsiteY14" fmla="*/ 136638 h 265238"/>
              <a:gd name="connsiteX15" fmla="*/ 6518654 w 6978645"/>
              <a:gd name="connsiteY15" fmla="*/ 144675 h 265238"/>
              <a:gd name="connsiteX16" fmla="*/ 6566881 w 6978645"/>
              <a:gd name="connsiteY16" fmla="*/ 152713 h 265238"/>
              <a:gd name="connsiteX17" fmla="*/ 6623145 w 6978645"/>
              <a:gd name="connsiteY17" fmla="*/ 160750 h 265238"/>
              <a:gd name="connsiteX18" fmla="*/ 6711561 w 6978645"/>
              <a:gd name="connsiteY18" fmla="*/ 176825 h 265238"/>
              <a:gd name="connsiteX19" fmla="*/ 6743712 w 6978645"/>
              <a:gd name="connsiteY19" fmla="*/ 184863 h 265238"/>
              <a:gd name="connsiteX20" fmla="*/ 6888392 w 6978645"/>
              <a:gd name="connsiteY20" fmla="*/ 192900 h 265238"/>
              <a:gd name="connsiteX21" fmla="*/ 6952695 w 6978645"/>
              <a:gd name="connsiteY21" fmla="*/ 225050 h 265238"/>
              <a:gd name="connsiteX22" fmla="*/ 6976808 w 6978645"/>
              <a:gd name="connsiteY22" fmla="*/ 241125 h 265238"/>
              <a:gd name="connsiteX23" fmla="*/ 6976808 w 6978645"/>
              <a:gd name="connsiteY23"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573507 w 6978645"/>
              <a:gd name="connsiteY9" fmla="*/ 72338 h 265238"/>
              <a:gd name="connsiteX10" fmla="*/ 4621733 w 6978645"/>
              <a:gd name="connsiteY10" fmla="*/ 80375 h 265238"/>
              <a:gd name="connsiteX11" fmla="*/ 5666647 w 6978645"/>
              <a:gd name="connsiteY11" fmla="*/ 112525 h 265238"/>
              <a:gd name="connsiteX12" fmla="*/ 5851517 w 6978645"/>
              <a:gd name="connsiteY12" fmla="*/ 128600 h 265238"/>
              <a:gd name="connsiteX13" fmla="*/ 6446314 w 6978645"/>
              <a:gd name="connsiteY13" fmla="*/ 136638 h 265238"/>
              <a:gd name="connsiteX14" fmla="*/ 6518654 w 6978645"/>
              <a:gd name="connsiteY14" fmla="*/ 144675 h 265238"/>
              <a:gd name="connsiteX15" fmla="*/ 6566881 w 6978645"/>
              <a:gd name="connsiteY15" fmla="*/ 152713 h 265238"/>
              <a:gd name="connsiteX16" fmla="*/ 6623145 w 6978645"/>
              <a:gd name="connsiteY16" fmla="*/ 160750 h 265238"/>
              <a:gd name="connsiteX17" fmla="*/ 6711561 w 6978645"/>
              <a:gd name="connsiteY17" fmla="*/ 176825 h 265238"/>
              <a:gd name="connsiteX18" fmla="*/ 6743712 w 6978645"/>
              <a:gd name="connsiteY18" fmla="*/ 184863 h 265238"/>
              <a:gd name="connsiteX19" fmla="*/ 6888392 w 6978645"/>
              <a:gd name="connsiteY19" fmla="*/ 192900 h 265238"/>
              <a:gd name="connsiteX20" fmla="*/ 6952695 w 6978645"/>
              <a:gd name="connsiteY20" fmla="*/ 225050 h 265238"/>
              <a:gd name="connsiteX21" fmla="*/ 6976808 w 6978645"/>
              <a:gd name="connsiteY21" fmla="*/ 241125 h 265238"/>
              <a:gd name="connsiteX22" fmla="*/ 6976808 w 6978645"/>
              <a:gd name="connsiteY22"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621733 w 6978645"/>
              <a:gd name="connsiteY9" fmla="*/ 80375 h 265238"/>
              <a:gd name="connsiteX10" fmla="*/ 5666647 w 6978645"/>
              <a:gd name="connsiteY10" fmla="*/ 112525 h 265238"/>
              <a:gd name="connsiteX11" fmla="*/ 5851517 w 6978645"/>
              <a:gd name="connsiteY11" fmla="*/ 128600 h 265238"/>
              <a:gd name="connsiteX12" fmla="*/ 6446314 w 6978645"/>
              <a:gd name="connsiteY12" fmla="*/ 136638 h 265238"/>
              <a:gd name="connsiteX13" fmla="*/ 6518654 w 6978645"/>
              <a:gd name="connsiteY13" fmla="*/ 144675 h 265238"/>
              <a:gd name="connsiteX14" fmla="*/ 6566881 w 6978645"/>
              <a:gd name="connsiteY14" fmla="*/ 152713 h 265238"/>
              <a:gd name="connsiteX15" fmla="*/ 6623145 w 6978645"/>
              <a:gd name="connsiteY15" fmla="*/ 160750 h 265238"/>
              <a:gd name="connsiteX16" fmla="*/ 6711561 w 6978645"/>
              <a:gd name="connsiteY16" fmla="*/ 176825 h 265238"/>
              <a:gd name="connsiteX17" fmla="*/ 6743712 w 6978645"/>
              <a:gd name="connsiteY17" fmla="*/ 184863 h 265238"/>
              <a:gd name="connsiteX18" fmla="*/ 6888392 w 6978645"/>
              <a:gd name="connsiteY18" fmla="*/ 192900 h 265238"/>
              <a:gd name="connsiteX19" fmla="*/ 6952695 w 6978645"/>
              <a:gd name="connsiteY19" fmla="*/ 225050 h 265238"/>
              <a:gd name="connsiteX20" fmla="*/ 6976808 w 6978645"/>
              <a:gd name="connsiteY20" fmla="*/ 241125 h 265238"/>
              <a:gd name="connsiteX21" fmla="*/ 6976808 w 6978645"/>
              <a:gd name="connsiteY21"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5666647 w 6978645"/>
              <a:gd name="connsiteY9" fmla="*/ 112525 h 265238"/>
              <a:gd name="connsiteX10" fmla="*/ 5851517 w 6978645"/>
              <a:gd name="connsiteY10" fmla="*/ 128600 h 265238"/>
              <a:gd name="connsiteX11" fmla="*/ 6446314 w 6978645"/>
              <a:gd name="connsiteY11" fmla="*/ 136638 h 265238"/>
              <a:gd name="connsiteX12" fmla="*/ 6518654 w 6978645"/>
              <a:gd name="connsiteY12" fmla="*/ 144675 h 265238"/>
              <a:gd name="connsiteX13" fmla="*/ 6566881 w 6978645"/>
              <a:gd name="connsiteY13" fmla="*/ 152713 h 265238"/>
              <a:gd name="connsiteX14" fmla="*/ 6623145 w 6978645"/>
              <a:gd name="connsiteY14" fmla="*/ 160750 h 265238"/>
              <a:gd name="connsiteX15" fmla="*/ 6711561 w 6978645"/>
              <a:gd name="connsiteY15" fmla="*/ 176825 h 265238"/>
              <a:gd name="connsiteX16" fmla="*/ 6743712 w 6978645"/>
              <a:gd name="connsiteY16" fmla="*/ 184863 h 265238"/>
              <a:gd name="connsiteX17" fmla="*/ 6888392 w 6978645"/>
              <a:gd name="connsiteY17" fmla="*/ 192900 h 265238"/>
              <a:gd name="connsiteX18" fmla="*/ 6952695 w 6978645"/>
              <a:gd name="connsiteY18" fmla="*/ 225050 h 265238"/>
              <a:gd name="connsiteX19" fmla="*/ 6976808 w 6978645"/>
              <a:gd name="connsiteY19" fmla="*/ 241125 h 265238"/>
              <a:gd name="connsiteX20" fmla="*/ 6976808 w 6978645"/>
              <a:gd name="connsiteY20" fmla="*/ 265238 h 265238"/>
              <a:gd name="connsiteX0" fmla="*/ 0 w 6978645"/>
              <a:gd name="connsiteY0" fmla="*/ 272904 h 272904"/>
              <a:gd name="connsiteX1" fmla="*/ 48226 w 6978645"/>
              <a:gd name="connsiteY1" fmla="*/ 248791 h 272904"/>
              <a:gd name="connsiteX2" fmla="*/ 72340 w 6978645"/>
              <a:gd name="connsiteY2" fmla="*/ 224679 h 272904"/>
              <a:gd name="connsiteX3" fmla="*/ 297398 w 6978645"/>
              <a:gd name="connsiteY3" fmla="*/ 104116 h 272904"/>
              <a:gd name="connsiteX4" fmla="*/ 321511 w 6978645"/>
              <a:gd name="connsiteY4" fmla="*/ 96079 h 272904"/>
              <a:gd name="connsiteX5" fmla="*/ 570683 w 6978645"/>
              <a:gd name="connsiteY5" fmla="*/ 55891 h 272904"/>
              <a:gd name="connsiteX6" fmla="*/ 795742 w 6978645"/>
              <a:gd name="connsiteY6" fmla="*/ 39816 h 272904"/>
              <a:gd name="connsiteX7" fmla="*/ 980611 w 6978645"/>
              <a:gd name="connsiteY7" fmla="*/ 15704 h 272904"/>
              <a:gd name="connsiteX8" fmla="*/ 3922445 w 6978645"/>
              <a:gd name="connsiteY8" fmla="*/ 7666 h 272904"/>
              <a:gd name="connsiteX9" fmla="*/ 5851517 w 6978645"/>
              <a:gd name="connsiteY9" fmla="*/ 136266 h 272904"/>
              <a:gd name="connsiteX10" fmla="*/ 6446314 w 6978645"/>
              <a:gd name="connsiteY10" fmla="*/ 144304 h 272904"/>
              <a:gd name="connsiteX11" fmla="*/ 6518654 w 6978645"/>
              <a:gd name="connsiteY11" fmla="*/ 152341 h 272904"/>
              <a:gd name="connsiteX12" fmla="*/ 6566881 w 6978645"/>
              <a:gd name="connsiteY12" fmla="*/ 160379 h 272904"/>
              <a:gd name="connsiteX13" fmla="*/ 6623145 w 6978645"/>
              <a:gd name="connsiteY13" fmla="*/ 168416 h 272904"/>
              <a:gd name="connsiteX14" fmla="*/ 6711561 w 6978645"/>
              <a:gd name="connsiteY14" fmla="*/ 184491 h 272904"/>
              <a:gd name="connsiteX15" fmla="*/ 6743712 w 6978645"/>
              <a:gd name="connsiteY15" fmla="*/ 192529 h 272904"/>
              <a:gd name="connsiteX16" fmla="*/ 6888392 w 6978645"/>
              <a:gd name="connsiteY16" fmla="*/ 200566 h 272904"/>
              <a:gd name="connsiteX17" fmla="*/ 6952695 w 6978645"/>
              <a:gd name="connsiteY17" fmla="*/ 232716 h 272904"/>
              <a:gd name="connsiteX18" fmla="*/ 6976808 w 6978645"/>
              <a:gd name="connsiteY18" fmla="*/ 248791 h 272904"/>
              <a:gd name="connsiteX19" fmla="*/ 6976808 w 6978645"/>
              <a:gd name="connsiteY19" fmla="*/ 272904 h 272904"/>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518654 w 6978645"/>
              <a:gd name="connsiteY10" fmla="*/ 152924 h 273487"/>
              <a:gd name="connsiteX11" fmla="*/ 6566881 w 6978645"/>
              <a:gd name="connsiteY11" fmla="*/ 160962 h 273487"/>
              <a:gd name="connsiteX12" fmla="*/ 6623145 w 6978645"/>
              <a:gd name="connsiteY12" fmla="*/ 168999 h 273487"/>
              <a:gd name="connsiteX13" fmla="*/ 6711561 w 6978645"/>
              <a:gd name="connsiteY13" fmla="*/ 185074 h 273487"/>
              <a:gd name="connsiteX14" fmla="*/ 6743712 w 6978645"/>
              <a:gd name="connsiteY14" fmla="*/ 193112 h 273487"/>
              <a:gd name="connsiteX15" fmla="*/ 6888392 w 6978645"/>
              <a:gd name="connsiteY15" fmla="*/ 201149 h 273487"/>
              <a:gd name="connsiteX16" fmla="*/ 6952695 w 6978645"/>
              <a:gd name="connsiteY16" fmla="*/ 233299 h 273487"/>
              <a:gd name="connsiteX17" fmla="*/ 6976808 w 6978645"/>
              <a:gd name="connsiteY17" fmla="*/ 249374 h 273487"/>
              <a:gd name="connsiteX18" fmla="*/ 6976808 w 6978645"/>
              <a:gd name="connsiteY18"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518654 w 6978645"/>
              <a:gd name="connsiteY10" fmla="*/ 152924 h 273487"/>
              <a:gd name="connsiteX11" fmla="*/ 6566881 w 6978645"/>
              <a:gd name="connsiteY11" fmla="*/ 160962 h 273487"/>
              <a:gd name="connsiteX12" fmla="*/ 6623145 w 6978645"/>
              <a:gd name="connsiteY12" fmla="*/ 168999 h 273487"/>
              <a:gd name="connsiteX13" fmla="*/ 6743712 w 6978645"/>
              <a:gd name="connsiteY13" fmla="*/ 193112 h 273487"/>
              <a:gd name="connsiteX14" fmla="*/ 6888392 w 6978645"/>
              <a:gd name="connsiteY14" fmla="*/ 201149 h 273487"/>
              <a:gd name="connsiteX15" fmla="*/ 6952695 w 6978645"/>
              <a:gd name="connsiteY15" fmla="*/ 233299 h 273487"/>
              <a:gd name="connsiteX16" fmla="*/ 6976808 w 6978645"/>
              <a:gd name="connsiteY16" fmla="*/ 249374 h 273487"/>
              <a:gd name="connsiteX17" fmla="*/ 6976808 w 6978645"/>
              <a:gd name="connsiteY17"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518654 w 6978645"/>
              <a:gd name="connsiteY10" fmla="*/ 152924 h 273487"/>
              <a:gd name="connsiteX11" fmla="*/ 6623145 w 6978645"/>
              <a:gd name="connsiteY11" fmla="*/ 168999 h 273487"/>
              <a:gd name="connsiteX12" fmla="*/ 6743712 w 6978645"/>
              <a:gd name="connsiteY12" fmla="*/ 193112 h 273487"/>
              <a:gd name="connsiteX13" fmla="*/ 6888392 w 6978645"/>
              <a:gd name="connsiteY13" fmla="*/ 201149 h 273487"/>
              <a:gd name="connsiteX14" fmla="*/ 6952695 w 6978645"/>
              <a:gd name="connsiteY14" fmla="*/ 233299 h 273487"/>
              <a:gd name="connsiteX15" fmla="*/ 6976808 w 6978645"/>
              <a:gd name="connsiteY15" fmla="*/ 249374 h 273487"/>
              <a:gd name="connsiteX16" fmla="*/ 6976808 w 6978645"/>
              <a:gd name="connsiteY16"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623145 w 6978645"/>
              <a:gd name="connsiteY10" fmla="*/ 168999 h 273487"/>
              <a:gd name="connsiteX11" fmla="*/ 6743712 w 6978645"/>
              <a:gd name="connsiteY11" fmla="*/ 193112 h 273487"/>
              <a:gd name="connsiteX12" fmla="*/ 6888392 w 6978645"/>
              <a:gd name="connsiteY12" fmla="*/ 201149 h 273487"/>
              <a:gd name="connsiteX13" fmla="*/ 6952695 w 6978645"/>
              <a:gd name="connsiteY13" fmla="*/ 233299 h 273487"/>
              <a:gd name="connsiteX14" fmla="*/ 6976808 w 6978645"/>
              <a:gd name="connsiteY14" fmla="*/ 249374 h 273487"/>
              <a:gd name="connsiteX15" fmla="*/ 6976808 w 6978645"/>
              <a:gd name="connsiteY15"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623145 w 6978645"/>
              <a:gd name="connsiteY10" fmla="*/ 168999 h 273487"/>
              <a:gd name="connsiteX11" fmla="*/ 6888392 w 6978645"/>
              <a:gd name="connsiteY11" fmla="*/ 201149 h 273487"/>
              <a:gd name="connsiteX12" fmla="*/ 6952695 w 6978645"/>
              <a:gd name="connsiteY12" fmla="*/ 233299 h 273487"/>
              <a:gd name="connsiteX13" fmla="*/ 6976808 w 6978645"/>
              <a:gd name="connsiteY13" fmla="*/ 249374 h 273487"/>
              <a:gd name="connsiteX14" fmla="*/ 6976808 w 6978645"/>
              <a:gd name="connsiteY14" fmla="*/ 273487 h 273487"/>
              <a:gd name="connsiteX0" fmla="*/ 0 w 6985375"/>
              <a:gd name="connsiteY0" fmla="*/ 273487 h 273487"/>
              <a:gd name="connsiteX1" fmla="*/ 48226 w 6985375"/>
              <a:gd name="connsiteY1" fmla="*/ 249374 h 273487"/>
              <a:gd name="connsiteX2" fmla="*/ 72340 w 6985375"/>
              <a:gd name="connsiteY2" fmla="*/ 225262 h 273487"/>
              <a:gd name="connsiteX3" fmla="*/ 297398 w 6985375"/>
              <a:gd name="connsiteY3" fmla="*/ 104699 h 273487"/>
              <a:gd name="connsiteX4" fmla="*/ 321511 w 6985375"/>
              <a:gd name="connsiteY4" fmla="*/ 96662 h 273487"/>
              <a:gd name="connsiteX5" fmla="*/ 570683 w 6985375"/>
              <a:gd name="connsiteY5" fmla="*/ 56474 h 273487"/>
              <a:gd name="connsiteX6" fmla="*/ 795742 w 6985375"/>
              <a:gd name="connsiteY6" fmla="*/ 40399 h 273487"/>
              <a:gd name="connsiteX7" fmla="*/ 980611 w 6985375"/>
              <a:gd name="connsiteY7" fmla="*/ 16287 h 273487"/>
              <a:gd name="connsiteX8" fmla="*/ 3922445 w 6985375"/>
              <a:gd name="connsiteY8" fmla="*/ 8249 h 273487"/>
              <a:gd name="connsiteX9" fmla="*/ 6446314 w 6985375"/>
              <a:gd name="connsiteY9" fmla="*/ 144887 h 273487"/>
              <a:gd name="connsiteX10" fmla="*/ 6623145 w 6985375"/>
              <a:gd name="connsiteY10" fmla="*/ 168999 h 273487"/>
              <a:gd name="connsiteX11" fmla="*/ 6952695 w 6985375"/>
              <a:gd name="connsiteY11" fmla="*/ 233299 h 273487"/>
              <a:gd name="connsiteX12" fmla="*/ 6976808 w 6985375"/>
              <a:gd name="connsiteY12" fmla="*/ 249374 h 273487"/>
              <a:gd name="connsiteX13" fmla="*/ 6976808 w 6985375"/>
              <a:gd name="connsiteY13" fmla="*/ 273487 h 273487"/>
              <a:gd name="connsiteX0" fmla="*/ 0 w 7003005"/>
              <a:gd name="connsiteY0" fmla="*/ 273487 h 273487"/>
              <a:gd name="connsiteX1" fmla="*/ 48226 w 7003005"/>
              <a:gd name="connsiteY1" fmla="*/ 249374 h 273487"/>
              <a:gd name="connsiteX2" fmla="*/ 72340 w 7003005"/>
              <a:gd name="connsiteY2" fmla="*/ 225262 h 273487"/>
              <a:gd name="connsiteX3" fmla="*/ 297398 w 7003005"/>
              <a:gd name="connsiteY3" fmla="*/ 104699 h 273487"/>
              <a:gd name="connsiteX4" fmla="*/ 321511 w 7003005"/>
              <a:gd name="connsiteY4" fmla="*/ 96662 h 273487"/>
              <a:gd name="connsiteX5" fmla="*/ 570683 w 7003005"/>
              <a:gd name="connsiteY5" fmla="*/ 56474 h 273487"/>
              <a:gd name="connsiteX6" fmla="*/ 795742 w 7003005"/>
              <a:gd name="connsiteY6" fmla="*/ 40399 h 273487"/>
              <a:gd name="connsiteX7" fmla="*/ 980611 w 7003005"/>
              <a:gd name="connsiteY7" fmla="*/ 16287 h 273487"/>
              <a:gd name="connsiteX8" fmla="*/ 3922445 w 7003005"/>
              <a:gd name="connsiteY8" fmla="*/ 8249 h 273487"/>
              <a:gd name="connsiteX9" fmla="*/ 6446314 w 7003005"/>
              <a:gd name="connsiteY9" fmla="*/ 144887 h 273487"/>
              <a:gd name="connsiteX10" fmla="*/ 6623145 w 7003005"/>
              <a:gd name="connsiteY10" fmla="*/ 168999 h 273487"/>
              <a:gd name="connsiteX11" fmla="*/ 6976808 w 7003005"/>
              <a:gd name="connsiteY11" fmla="*/ 249374 h 273487"/>
              <a:gd name="connsiteX12" fmla="*/ 6976808 w 7003005"/>
              <a:gd name="connsiteY12" fmla="*/ 273487 h 273487"/>
              <a:gd name="connsiteX0" fmla="*/ 0 w 7000623"/>
              <a:gd name="connsiteY0" fmla="*/ 273487 h 273487"/>
              <a:gd name="connsiteX1" fmla="*/ 48226 w 7000623"/>
              <a:gd name="connsiteY1" fmla="*/ 249374 h 273487"/>
              <a:gd name="connsiteX2" fmla="*/ 72340 w 7000623"/>
              <a:gd name="connsiteY2" fmla="*/ 225262 h 273487"/>
              <a:gd name="connsiteX3" fmla="*/ 297398 w 7000623"/>
              <a:gd name="connsiteY3" fmla="*/ 104699 h 273487"/>
              <a:gd name="connsiteX4" fmla="*/ 321511 w 7000623"/>
              <a:gd name="connsiteY4" fmla="*/ 96662 h 273487"/>
              <a:gd name="connsiteX5" fmla="*/ 570683 w 7000623"/>
              <a:gd name="connsiteY5" fmla="*/ 56474 h 273487"/>
              <a:gd name="connsiteX6" fmla="*/ 795742 w 7000623"/>
              <a:gd name="connsiteY6" fmla="*/ 40399 h 273487"/>
              <a:gd name="connsiteX7" fmla="*/ 980611 w 7000623"/>
              <a:gd name="connsiteY7" fmla="*/ 16287 h 273487"/>
              <a:gd name="connsiteX8" fmla="*/ 3922445 w 7000623"/>
              <a:gd name="connsiteY8" fmla="*/ 8249 h 273487"/>
              <a:gd name="connsiteX9" fmla="*/ 6446314 w 7000623"/>
              <a:gd name="connsiteY9" fmla="*/ 144887 h 273487"/>
              <a:gd name="connsiteX10" fmla="*/ 6655296 w 7000623"/>
              <a:gd name="connsiteY10" fmla="*/ 120774 h 273487"/>
              <a:gd name="connsiteX11" fmla="*/ 6976808 w 7000623"/>
              <a:gd name="connsiteY11" fmla="*/ 249374 h 273487"/>
              <a:gd name="connsiteX12" fmla="*/ 6976808 w 7000623"/>
              <a:gd name="connsiteY12" fmla="*/ 273487 h 273487"/>
              <a:gd name="connsiteX0" fmla="*/ 0 w 7000623"/>
              <a:gd name="connsiteY0" fmla="*/ 265238 h 265238"/>
              <a:gd name="connsiteX1" fmla="*/ 48226 w 7000623"/>
              <a:gd name="connsiteY1" fmla="*/ 241125 h 265238"/>
              <a:gd name="connsiteX2" fmla="*/ 72340 w 7000623"/>
              <a:gd name="connsiteY2" fmla="*/ 217013 h 265238"/>
              <a:gd name="connsiteX3" fmla="*/ 297398 w 7000623"/>
              <a:gd name="connsiteY3" fmla="*/ 96450 h 265238"/>
              <a:gd name="connsiteX4" fmla="*/ 321511 w 7000623"/>
              <a:gd name="connsiteY4" fmla="*/ 88413 h 265238"/>
              <a:gd name="connsiteX5" fmla="*/ 570683 w 7000623"/>
              <a:gd name="connsiteY5" fmla="*/ 48225 h 265238"/>
              <a:gd name="connsiteX6" fmla="*/ 795742 w 7000623"/>
              <a:gd name="connsiteY6" fmla="*/ 32150 h 265238"/>
              <a:gd name="connsiteX7" fmla="*/ 980611 w 7000623"/>
              <a:gd name="connsiteY7" fmla="*/ 8038 h 265238"/>
              <a:gd name="connsiteX8" fmla="*/ 3922445 w 7000623"/>
              <a:gd name="connsiteY8" fmla="*/ 0 h 265238"/>
              <a:gd name="connsiteX9" fmla="*/ 6414162 w 7000623"/>
              <a:gd name="connsiteY9" fmla="*/ 112526 h 265238"/>
              <a:gd name="connsiteX10" fmla="*/ 6655296 w 7000623"/>
              <a:gd name="connsiteY10" fmla="*/ 112525 h 265238"/>
              <a:gd name="connsiteX11" fmla="*/ 6976808 w 7000623"/>
              <a:gd name="connsiteY11" fmla="*/ 241125 h 265238"/>
              <a:gd name="connsiteX12" fmla="*/ 6976808 w 7000623"/>
              <a:gd name="connsiteY12" fmla="*/ 265238 h 265238"/>
              <a:gd name="connsiteX0" fmla="*/ 0 w 7000623"/>
              <a:gd name="connsiteY0" fmla="*/ 271741 h 271741"/>
              <a:gd name="connsiteX1" fmla="*/ 48226 w 7000623"/>
              <a:gd name="connsiteY1" fmla="*/ 247628 h 271741"/>
              <a:gd name="connsiteX2" fmla="*/ 72340 w 7000623"/>
              <a:gd name="connsiteY2" fmla="*/ 223516 h 271741"/>
              <a:gd name="connsiteX3" fmla="*/ 297398 w 7000623"/>
              <a:gd name="connsiteY3" fmla="*/ 102953 h 271741"/>
              <a:gd name="connsiteX4" fmla="*/ 321511 w 7000623"/>
              <a:gd name="connsiteY4" fmla="*/ 94916 h 271741"/>
              <a:gd name="connsiteX5" fmla="*/ 570683 w 7000623"/>
              <a:gd name="connsiteY5" fmla="*/ 54728 h 271741"/>
              <a:gd name="connsiteX6" fmla="*/ 795742 w 7000623"/>
              <a:gd name="connsiteY6" fmla="*/ 38653 h 271741"/>
              <a:gd name="connsiteX7" fmla="*/ 980611 w 7000623"/>
              <a:gd name="connsiteY7" fmla="*/ 14541 h 271741"/>
              <a:gd name="connsiteX8" fmla="*/ 3922445 w 7000623"/>
              <a:gd name="connsiteY8" fmla="*/ 6503 h 271741"/>
              <a:gd name="connsiteX9" fmla="*/ 6655296 w 7000623"/>
              <a:gd name="connsiteY9" fmla="*/ 119028 h 271741"/>
              <a:gd name="connsiteX10" fmla="*/ 6976808 w 7000623"/>
              <a:gd name="connsiteY10" fmla="*/ 247628 h 271741"/>
              <a:gd name="connsiteX11" fmla="*/ 6976808 w 7000623"/>
              <a:gd name="connsiteY11" fmla="*/ 271741 h 271741"/>
              <a:gd name="connsiteX0" fmla="*/ 0 w 7000623"/>
              <a:gd name="connsiteY0" fmla="*/ 272708 h 272708"/>
              <a:gd name="connsiteX1" fmla="*/ 48226 w 7000623"/>
              <a:gd name="connsiteY1" fmla="*/ 248595 h 272708"/>
              <a:gd name="connsiteX2" fmla="*/ 72340 w 7000623"/>
              <a:gd name="connsiteY2" fmla="*/ 224483 h 272708"/>
              <a:gd name="connsiteX3" fmla="*/ 297398 w 7000623"/>
              <a:gd name="connsiteY3" fmla="*/ 103920 h 272708"/>
              <a:gd name="connsiteX4" fmla="*/ 321511 w 7000623"/>
              <a:gd name="connsiteY4" fmla="*/ 95883 h 272708"/>
              <a:gd name="connsiteX5" fmla="*/ 570683 w 7000623"/>
              <a:gd name="connsiteY5" fmla="*/ 55695 h 272708"/>
              <a:gd name="connsiteX6" fmla="*/ 980611 w 7000623"/>
              <a:gd name="connsiteY6" fmla="*/ 15508 h 272708"/>
              <a:gd name="connsiteX7" fmla="*/ 3922445 w 7000623"/>
              <a:gd name="connsiteY7" fmla="*/ 7470 h 272708"/>
              <a:gd name="connsiteX8" fmla="*/ 6655296 w 7000623"/>
              <a:gd name="connsiteY8" fmla="*/ 119995 h 272708"/>
              <a:gd name="connsiteX9" fmla="*/ 6976808 w 7000623"/>
              <a:gd name="connsiteY9" fmla="*/ 248595 h 272708"/>
              <a:gd name="connsiteX10" fmla="*/ 6976808 w 7000623"/>
              <a:gd name="connsiteY10" fmla="*/ 272708 h 272708"/>
              <a:gd name="connsiteX0" fmla="*/ 0 w 6999432"/>
              <a:gd name="connsiteY0" fmla="*/ 270339 h 270339"/>
              <a:gd name="connsiteX1" fmla="*/ 48226 w 6999432"/>
              <a:gd name="connsiteY1" fmla="*/ 246226 h 270339"/>
              <a:gd name="connsiteX2" fmla="*/ 72340 w 6999432"/>
              <a:gd name="connsiteY2" fmla="*/ 222114 h 270339"/>
              <a:gd name="connsiteX3" fmla="*/ 297398 w 6999432"/>
              <a:gd name="connsiteY3" fmla="*/ 101551 h 270339"/>
              <a:gd name="connsiteX4" fmla="*/ 321511 w 6999432"/>
              <a:gd name="connsiteY4" fmla="*/ 93514 h 270339"/>
              <a:gd name="connsiteX5" fmla="*/ 570683 w 6999432"/>
              <a:gd name="connsiteY5" fmla="*/ 53326 h 270339"/>
              <a:gd name="connsiteX6" fmla="*/ 980611 w 6999432"/>
              <a:gd name="connsiteY6" fmla="*/ 13139 h 270339"/>
              <a:gd name="connsiteX7" fmla="*/ 3922445 w 6999432"/>
              <a:gd name="connsiteY7" fmla="*/ 5101 h 270339"/>
              <a:gd name="connsiteX8" fmla="*/ 6671372 w 6999432"/>
              <a:gd name="connsiteY8" fmla="*/ 85476 h 270339"/>
              <a:gd name="connsiteX9" fmla="*/ 6976808 w 6999432"/>
              <a:gd name="connsiteY9" fmla="*/ 246226 h 270339"/>
              <a:gd name="connsiteX10" fmla="*/ 6976808 w 6999432"/>
              <a:gd name="connsiteY10" fmla="*/ 270339 h 270339"/>
              <a:gd name="connsiteX0" fmla="*/ 0 w 6976808"/>
              <a:gd name="connsiteY0" fmla="*/ 270339 h 270339"/>
              <a:gd name="connsiteX1" fmla="*/ 48226 w 6976808"/>
              <a:gd name="connsiteY1" fmla="*/ 246226 h 270339"/>
              <a:gd name="connsiteX2" fmla="*/ 72340 w 6976808"/>
              <a:gd name="connsiteY2" fmla="*/ 222114 h 270339"/>
              <a:gd name="connsiteX3" fmla="*/ 297398 w 6976808"/>
              <a:gd name="connsiteY3" fmla="*/ 101551 h 270339"/>
              <a:gd name="connsiteX4" fmla="*/ 321511 w 6976808"/>
              <a:gd name="connsiteY4" fmla="*/ 93514 h 270339"/>
              <a:gd name="connsiteX5" fmla="*/ 570683 w 6976808"/>
              <a:gd name="connsiteY5" fmla="*/ 53326 h 270339"/>
              <a:gd name="connsiteX6" fmla="*/ 980611 w 6976808"/>
              <a:gd name="connsiteY6" fmla="*/ 13139 h 270339"/>
              <a:gd name="connsiteX7" fmla="*/ 3922445 w 6976808"/>
              <a:gd name="connsiteY7" fmla="*/ 5101 h 270339"/>
              <a:gd name="connsiteX8" fmla="*/ 6671372 w 6976808"/>
              <a:gd name="connsiteY8" fmla="*/ 85476 h 270339"/>
              <a:gd name="connsiteX9" fmla="*/ 6976808 w 6976808"/>
              <a:gd name="connsiteY9" fmla="*/ 246226 h 270339"/>
              <a:gd name="connsiteX0" fmla="*/ 0 w 6936619"/>
              <a:gd name="connsiteY0" fmla="*/ 270339 h 270339"/>
              <a:gd name="connsiteX1" fmla="*/ 48226 w 6936619"/>
              <a:gd name="connsiteY1" fmla="*/ 246226 h 270339"/>
              <a:gd name="connsiteX2" fmla="*/ 72340 w 6936619"/>
              <a:gd name="connsiteY2" fmla="*/ 222114 h 270339"/>
              <a:gd name="connsiteX3" fmla="*/ 297398 w 6936619"/>
              <a:gd name="connsiteY3" fmla="*/ 101551 h 270339"/>
              <a:gd name="connsiteX4" fmla="*/ 321511 w 6936619"/>
              <a:gd name="connsiteY4" fmla="*/ 93514 h 270339"/>
              <a:gd name="connsiteX5" fmla="*/ 570683 w 6936619"/>
              <a:gd name="connsiteY5" fmla="*/ 53326 h 270339"/>
              <a:gd name="connsiteX6" fmla="*/ 980611 w 6936619"/>
              <a:gd name="connsiteY6" fmla="*/ 13139 h 270339"/>
              <a:gd name="connsiteX7" fmla="*/ 3922445 w 6936619"/>
              <a:gd name="connsiteY7" fmla="*/ 5101 h 270339"/>
              <a:gd name="connsiteX8" fmla="*/ 6671372 w 6936619"/>
              <a:gd name="connsiteY8" fmla="*/ 85476 h 270339"/>
              <a:gd name="connsiteX9" fmla="*/ 6936619 w 6936619"/>
              <a:gd name="connsiteY9" fmla="*/ 246226 h 2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36619" h="270339">
                <a:moveTo>
                  <a:pt x="0" y="270339"/>
                </a:moveTo>
                <a:cubicBezTo>
                  <a:pt x="16075" y="262301"/>
                  <a:pt x="33272" y="256195"/>
                  <a:pt x="48226" y="246226"/>
                </a:cubicBezTo>
                <a:cubicBezTo>
                  <a:pt x="57684" y="239921"/>
                  <a:pt x="30811" y="246227"/>
                  <a:pt x="72340" y="222114"/>
                </a:cubicBezTo>
                <a:cubicBezTo>
                  <a:pt x="113869" y="198002"/>
                  <a:pt x="255870" y="122984"/>
                  <a:pt x="297398" y="101551"/>
                </a:cubicBezTo>
                <a:cubicBezTo>
                  <a:pt x="338926" y="80118"/>
                  <a:pt x="275964" y="101552"/>
                  <a:pt x="321511" y="93514"/>
                </a:cubicBezTo>
                <a:cubicBezTo>
                  <a:pt x="367059" y="85477"/>
                  <a:pt x="460833" y="66722"/>
                  <a:pt x="570683" y="53326"/>
                </a:cubicBezTo>
                <a:cubicBezTo>
                  <a:pt x="680533" y="39930"/>
                  <a:pt x="421984" y="21176"/>
                  <a:pt x="980611" y="13139"/>
                </a:cubicBezTo>
                <a:cubicBezTo>
                  <a:pt x="1539238" y="5102"/>
                  <a:pt x="2973985" y="-6955"/>
                  <a:pt x="3922445" y="5101"/>
                </a:cubicBezTo>
                <a:cubicBezTo>
                  <a:pt x="4870905" y="17157"/>
                  <a:pt x="6162312" y="45289"/>
                  <a:pt x="6671372" y="85476"/>
                </a:cubicBezTo>
                <a:cubicBezTo>
                  <a:pt x="6759788" y="102891"/>
                  <a:pt x="6885713" y="215416"/>
                  <a:pt x="6936619" y="246226"/>
                </a:cubicBezTo>
              </a:path>
            </a:pathLst>
          </a:custGeom>
          <a:ln>
            <a:solidFill>
              <a:srgbClr val="00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Rectangle 37"/>
          <p:cNvSpPr/>
          <p:nvPr/>
        </p:nvSpPr>
        <p:spPr>
          <a:xfrm>
            <a:off x="3429000" y="5105400"/>
            <a:ext cx="1066800" cy="53047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39" name="Rectangle 38"/>
          <p:cNvSpPr/>
          <p:nvPr/>
        </p:nvSpPr>
        <p:spPr>
          <a:xfrm>
            <a:off x="5867400" y="5105400"/>
            <a:ext cx="762000" cy="53047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40" name="Rectangle 39"/>
          <p:cNvSpPr/>
          <p:nvPr/>
        </p:nvSpPr>
        <p:spPr>
          <a:xfrm>
            <a:off x="7239000" y="5105400"/>
            <a:ext cx="762000" cy="53047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41" name="Rectangle 40"/>
          <p:cNvSpPr/>
          <p:nvPr/>
        </p:nvSpPr>
        <p:spPr>
          <a:xfrm>
            <a:off x="4648200" y="5105400"/>
            <a:ext cx="762000" cy="53047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42" name="Rectangle 41"/>
          <p:cNvSpPr/>
          <p:nvPr/>
        </p:nvSpPr>
        <p:spPr>
          <a:xfrm>
            <a:off x="4495800" y="5105400"/>
            <a:ext cx="152400" cy="53047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5410200" y="5105400"/>
            <a:ext cx="152400" cy="53047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3276600" y="5105400"/>
            <a:ext cx="152400" cy="53047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5715000" y="5105400"/>
            <a:ext cx="152400" cy="53047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629400" y="5105400"/>
            <a:ext cx="152400" cy="53047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7086600" y="5105400"/>
            <a:ext cx="152400" cy="53047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Freeform 47"/>
          <p:cNvSpPr/>
          <p:nvPr/>
        </p:nvSpPr>
        <p:spPr>
          <a:xfrm>
            <a:off x="5486400" y="4876800"/>
            <a:ext cx="1219200" cy="270339"/>
          </a:xfrm>
          <a:custGeom>
            <a:avLst/>
            <a:gdLst>
              <a:gd name="connsiteX0" fmla="*/ 0 w 6978645"/>
              <a:gd name="connsiteY0" fmla="*/ 273275 h 273275"/>
              <a:gd name="connsiteX1" fmla="*/ 48226 w 6978645"/>
              <a:gd name="connsiteY1" fmla="*/ 249162 h 273275"/>
              <a:gd name="connsiteX2" fmla="*/ 72340 w 6978645"/>
              <a:gd name="connsiteY2" fmla="*/ 225050 h 273275"/>
              <a:gd name="connsiteX3" fmla="*/ 96453 w 6978645"/>
              <a:gd name="connsiteY3" fmla="*/ 208975 h 273275"/>
              <a:gd name="connsiteX4" fmla="*/ 168793 w 6978645"/>
              <a:gd name="connsiteY4" fmla="*/ 152712 h 273275"/>
              <a:gd name="connsiteX5" fmla="*/ 297398 w 6978645"/>
              <a:gd name="connsiteY5" fmla="*/ 104487 h 273275"/>
              <a:gd name="connsiteX6" fmla="*/ 321511 w 6978645"/>
              <a:gd name="connsiteY6" fmla="*/ 96450 h 273275"/>
              <a:gd name="connsiteX7" fmla="*/ 345625 w 6978645"/>
              <a:gd name="connsiteY7" fmla="*/ 88412 h 273275"/>
              <a:gd name="connsiteX8" fmla="*/ 490305 w 6978645"/>
              <a:gd name="connsiteY8" fmla="*/ 72337 h 273275"/>
              <a:gd name="connsiteX9" fmla="*/ 570683 w 6978645"/>
              <a:gd name="connsiteY9" fmla="*/ 56262 h 273275"/>
              <a:gd name="connsiteX10" fmla="*/ 795742 w 6978645"/>
              <a:gd name="connsiteY10" fmla="*/ 40187 h 273275"/>
              <a:gd name="connsiteX11" fmla="*/ 980611 w 6978645"/>
              <a:gd name="connsiteY11" fmla="*/ 16075 h 273275"/>
              <a:gd name="connsiteX12" fmla="*/ 1028838 w 6978645"/>
              <a:gd name="connsiteY12" fmla="*/ 8037 h 273275"/>
              <a:gd name="connsiteX13" fmla="*/ 1133329 w 6978645"/>
              <a:gd name="connsiteY13" fmla="*/ 0 h 273275"/>
              <a:gd name="connsiteX14" fmla="*/ 3922445 w 6978645"/>
              <a:gd name="connsiteY14" fmla="*/ 8037 h 273275"/>
              <a:gd name="connsiteX15" fmla="*/ 4123390 w 6978645"/>
              <a:gd name="connsiteY15" fmla="*/ 32150 h 273275"/>
              <a:gd name="connsiteX16" fmla="*/ 4187692 w 6978645"/>
              <a:gd name="connsiteY16" fmla="*/ 40187 h 273275"/>
              <a:gd name="connsiteX17" fmla="*/ 4428826 w 6978645"/>
              <a:gd name="connsiteY17" fmla="*/ 72337 h 273275"/>
              <a:gd name="connsiteX18" fmla="*/ 4573507 w 6978645"/>
              <a:gd name="connsiteY18" fmla="*/ 80375 h 273275"/>
              <a:gd name="connsiteX19" fmla="*/ 4621733 w 6978645"/>
              <a:gd name="connsiteY19" fmla="*/ 88412 h 273275"/>
              <a:gd name="connsiteX20" fmla="*/ 4798565 w 6978645"/>
              <a:gd name="connsiteY20" fmla="*/ 112525 h 273275"/>
              <a:gd name="connsiteX21" fmla="*/ 5666647 w 6978645"/>
              <a:gd name="connsiteY21" fmla="*/ 120562 h 273275"/>
              <a:gd name="connsiteX22" fmla="*/ 5851517 w 6978645"/>
              <a:gd name="connsiteY22" fmla="*/ 136637 h 273275"/>
              <a:gd name="connsiteX23" fmla="*/ 6446314 w 6978645"/>
              <a:gd name="connsiteY23" fmla="*/ 144675 h 273275"/>
              <a:gd name="connsiteX24" fmla="*/ 6518654 w 6978645"/>
              <a:gd name="connsiteY24" fmla="*/ 152712 h 273275"/>
              <a:gd name="connsiteX25" fmla="*/ 6566881 w 6978645"/>
              <a:gd name="connsiteY25" fmla="*/ 160750 h 273275"/>
              <a:gd name="connsiteX26" fmla="*/ 6623145 w 6978645"/>
              <a:gd name="connsiteY26" fmla="*/ 168787 h 273275"/>
              <a:gd name="connsiteX27" fmla="*/ 6711561 w 6978645"/>
              <a:gd name="connsiteY27" fmla="*/ 184862 h 273275"/>
              <a:gd name="connsiteX28" fmla="*/ 6743712 w 6978645"/>
              <a:gd name="connsiteY28" fmla="*/ 192900 h 273275"/>
              <a:gd name="connsiteX29" fmla="*/ 6888392 w 6978645"/>
              <a:gd name="connsiteY29" fmla="*/ 200937 h 273275"/>
              <a:gd name="connsiteX30" fmla="*/ 6952695 w 6978645"/>
              <a:gd name="connsiteY30" fmla="*/ 233087 h 273275"/>
              <a:gd name="connsiteX31" fmla="*/ 6976808 w 6978645"/>
              <a:gd name="connsiteY31" fmla="*/ 249162 h 273275"/>
              <a:gd name="connsiteX32" fmla="*/ 6976808 w 6978645"/>
              <a:gd name="connsiteY32" fmla="*/ 273275 h 273275"/>
              <a:gd name="connsiteX0" fmla="*/ 0 w 6978645"/>
              <a:gd name="connsiteY0" fmla="*/ 273275 h 273275"/>
              <a:gd name="connsiteX1" fmla="*/ 48226 w 6978645"/>
              <a:gd name="connsiteY1" fmla="*/ 249162 h 273275"/>
              <a:gd name="connsiteX2" fmla="*/ 72340 w 6978645"/>
              <a:gd name="connsiteY2" fmla="*/ 225050 h 273275"/>
              <a:gd name="connsiteX3" fmla="*/ 96453 w 6978645"/>
              <a:gd name="connsiteY3" fmla="*/ 208975 h 273275"/>
              <a:gd name="connsiteX4" fmla="*/ 168793 w 6978645"/>
              <a:gd name="connsiteY4" fmla="*/ 152712 h 273275"/>
              <a:gd name="connsiteX5" fmla="*/ 297398 w 6978645"/>
              <a:gd name="connsiteY5" fmla="*/ 104487 h 273275"/>
              <a:gd name="connsiteX6" fmla="*/ 321511 w 6978645"/>
              <a:gd name="connsiteY6" fmla="*/ 96450 h 273275"/>
              <a:gd name="connsiteX7" fmla="*/ 345625 w 6978645"/>
              <a:gd name="connsiteY7" fmla="*/ 88412 h 273275"/>
              <a:gd name="connsiteX8" fmla="*/ 490305 w 6978645"/>
              <a:gd name="connsiteY8" fmla="*/ 72337 h 273275"/>
              <a:gd name="connsiteX9" fmla="*/ 570683 w 6978645"/>
              <a:gd name="connsiteY9" fmla="*/ 56262 h 273275"/>
              <a:gd name="connsiteX10" fmla="*/ 795742 w 6978645"/>
              <a:gd name="connsiteY10" fmla="*/ 40187 h 273275"/>
              <a:gd name="connsiteX11" fmla="*/ 980611 w 6978645"/>
              <a:gd name="connsiteY11" fmla="*/ 16075 h 273275"/>
              <a:gd name="connsiteX12" fmla="*/ 1028838 w 6978645"/>
              <a:gd name="connsiteY12" fmla="*/ 8037 h 273275"/>
              <a:gd name="connsiteX13" fmla="*/ 1133329 w 6978645"/>
              <a:gd name="connsiteY13" fmla="*/ 0 h 273275"/>
              <a:gd name="connsiteX14" fmla="*/ 3922445 w 6978645"/>
              <a:gd name="connsiteY14" fmla="*/ 8037 h 273275"/>
              <a:gd name="connsiteX15" fmla="*/ 4123390 w 6978645"/>
              <a:gd name="connsiteY15" fmla="*/ 32150 h 273275"/>
              <a:gd name="connsiteX16" fmla="*/ 4187692 w 6978645"/>
              <a:gd name="connsiteY16" fmla="*/ 40187 h 273275"/>
              <a:gd name="connsiteX17" fmla="*/ 4428826 w 6978645"/>
              <a:gd name="connsiteY17" fmla="*/ 72337 h 273275"/>
              <a:gd name="connsiteX18" fmla="*/ 4573507 w 6978645"/>
              <a:gd name="connsiteY18" fmla="*/ 80375 h 273275"/>
              <a:gd name="connsiteX19" fmla="*/ 4621733 w 6978645"/>
              <a:gd name="connsiteY19" fmla="*/ 88412 h 273275"/>
              <a:gd name="connsiteX20" fmla="*/ 5264757 w 6978645"/>
              <a:gd name="connsiteY20" fmla="*/ 64300 h 273275"/>
              <a:gd name="connsiteX21" fmla="*/ 5666647 w 6978645"/>
              <a:gd name="connsiteY21" fmla="*/ 120562 h 273275"/>
              <a:gd name="connsiteX22" fmla="*/ 5851517 w 6978645"/>
              <a:gd name="connsiteY22" fmla="*/ 136637 h 273275"/>
              <a:gd name="connsiteX23" fmla="*/ 6446314 w 6978645"/>
              <a:gd name="connsiteY23" fmla="*/ 144675 h 273275"/>
              <a:gd name="connsiteX24" fmla="*/ 6518654 w 6978645"/>
              <a:gd name="connsiteY24" fmla="*/ 152712 h 273275"/>
              <a:gd name="connsiteX25" fmla="*/ 6566881 w 6978645"/>
              <a:gd name="connsiteY25" fmla="*/ 160750 h 273275"/>
              <a:gd name="connsiteX26" fmla="*/ 6623145 w 6978645"/>
              <a:gd name="connsiteY26" fmla="*/ 168787 h 273275"/>
              <a:gd name="connsiteX27" fmla="*/ 6711561 w 6978645"/>
              <a:gd name="connsiteY27" fmla="*/ 184862 h 273275"/>
              <a:gd name="connsiteX28" fmla="*/ 6743712 w 6978645"/>
              <a:gd name="connsiteY28" fmla="*/ 192900 h 273275"/>
              <a:gd name="connsiteX29" fmla="*/ 6888392 w 6978645"/>
              <a:gd name="connsiteY29" fmla="*/ 200937 h 273275"/>
              <a:gd name="connsiteX30" fmla="*/ 6952695 w 6978645"/>
              <a:gd name="connsiteY30" fmla="*/ 233087 h 273275"/>
              <a:gd name="connsiteX31" fmla="*/ 6976808 w 6978645"/>
              <a:gd name="connsiteY31" fmla="*/ 249162 h 273275"/>
              <a:gd name="connsiteX32" fmla="*/ 6976808 w 6978645"/>
              <a:gd name="connsiteY32" fmla="*/ 273275 h 273275"/>
              <a:gd name="connsiteX0" fmla="*/ 0 w 6978645"/>
              <a:gd name="connsiteY0" fmla="*/ 273275 h 273275"/>
              <a:gd name="connsiteX1" fmla="*/ 48226 w 6978645"/>
              <a:gd name="connsiteY1" fmla="*/ 249162 h 273275"/>
              <a:gd name="connsiteX2" fmla="*/ 72340 w 6978645"/>
              <a:gd name="connsiteY2" fmla="*/ 225050 h 273275"/>
              <a:gd name="connsiteX3" fmla="*/ 96453 w 6978645"/>
              <a:gd name="connsiteY3" fmla="*/ 208975 h 273275"/>
              <a:gd name="connsiteX4" fmla="*/ 168793 w 6978645"/>
              <a:gd name="connsiteY4" fmla="*/ 152712 h 273275"/>
              <a:gd name="connsiteX5" fmla="*/ 297398 w 6978645"/>
              <a:gd name="connsiteY5" fmla="*/ 104487 h 273275"/>
              <a:gd name="connsiteX6" fmla="*/ 321511 w 6978645"/>
              <a:gd name="connsiteY6" fmla="*/ 96450 h 273275"/>
              <a:gd name="connsiteX7" fmla="*/ 345625 w 6978645"/>
              <a:gd name="connsiteY7" fmla="*/ 88412 h 273275"/>
              <a:gd name="connsiteX8" fmla="*/ 490305 w 6978645"/>
              <a:gd name="connsiteY8" fmla="*/ 72337 h 273275"/>
              <a:gd name="connsiteX9" fmla="*/ 570683 w 6978645"/>
              <a:gd name="connsiteY9" fmla="*/ 56262 h 273275"/>
              <a:gd name="connsiteX10" fmla="*/ 795742 w 6978645"/>
              <a:gd name="connsiteY10" fmla="*/ 40187 h 273275"/>
              <a:gd name="connsiteX11" fmla="*/ 980611 w 6978645"/>
              <a:gd name="connsiteY11" fmla="*/ 16075 h 273275"/>
              <a:gd name="connsiteX12" fmla="*/ 1028838 w 6978645"/>
              <a:gd name="connsiteY12" fmla="*/ 8037 h 273275"/>
              <a:gd name="connsiteX13" fmla="*/ 1133329 w 6978645"/>
              <a:gd name="connsiteY13" fmla="*/ 0 h 273275"/>
              <a:gd name="connsiteX14" fmla="*/ 3922445 w 6978645"/>
              <a:gd name="connsiteY14" fmla="*/ 8037 h 273275"/>
              <a:gd name="connsiteX15" fmla="*/ 4123390 w 6978645"/>
              <a:gd name="connsiteY15" fmla="*/ 32150 h 273275"/>
              <a:gd name="connsiteX16" fmla="*/ 4187692 w 6978645"/>
              <a:gd name="connsiteY16" fmla="*/ 40187 h 273275"/>
              <a:gd name="connsiteX17" fmla="*/ 4428826 w 6978645"/>
              <a:gd name="connsiteY17" fmla="*/ 72337 h 273275"/>
              <a:gd name="connsiteX18" fmla="*/ 4573507 w 6978645"/>
              <a:gd name="connsiteY18" fmla="*/ 80375 h 273275"/>
              <a:gd name="connsiteX19" fmla="*/ 4621733 w 6978645"/>
              <a:gd name="connsiteY19" fmla="*/ 88412 h 273275"/>
              <a:gd name="connsiteX20" fmla="*/ 5666647 w 6978645"/>
              <a:gd name="connsiteY20" fmla="*/ 120562 h 273275"/>
              <a:gd name="connsiteX21" fmla="*/ 5851517 w 6978645"/>
              <a:gd name="connsiteY21" fmla="*/ 136637 h 273275"/>
              <a:gd name="connsiteX22" fmla="*/ 6446314 w 6978645"/>
              <a:gd name="connsiteY22" fmla="*/ 144675 h 273275"/>
              <a:gd name="connsiteX23" fmla="*/ 6518654 w 6978645"/>
              <a:gd name="connsiteY23" fmla="*/ 152712 h 273275"/>
              <a:gd name="connsiteX24" fmla="*/ 6566881 w 6978645"/>
              <a:gd name="connsiteY24" fmla="*/ 160750 h 273275"/>
              <a:gd name="connsiteX25" fmla="*/ 6623145 w 6978645"/>
              <a:gd name="connsiteY25" fmla="*/ 168787 h 273275"/>
              <a:gd name="connsiteX26" fmla="*/ 6711561 w 6978645"/>
              <a:gd name="connsiteY26" fmla="*/ 184862 h 273275"/>
              <a:gd name="connsiteX27" fmla="*/ 6743712 w 6978645"/>
              <a:gd name="connsiteY27" fmla="*/ 192900 h 273275"/>
              <a:gd name="connsiteX28" fmla="*/ 6888392 w 6978645"/>
              <a:gd name="connsiteY28" fmla="*/ 200937 h 273275"/>
              <a:gd name="connsiteX29" fmla="*/ 6952695 w 6978645"/>
              <a:gd name="connsiteY29" fmla="*/ 233087 h 273275"/>
              <a:gd name="connsiteX30" fmla="*/ 6976808 w 6978645"/>
              <a:gd name="connsiteY30" fmla="*/ 249162 h 273275"/>
              <a:gd name="connsiteX31" fmla="*/ 6976808 w 6978645"/>
              <a:gd name="connsiteY31" fmla="*/ 273275 h 273275"/>
              <a:gd name="connsiteX0" fmla="*/ 0 w 6978645"/>
              <a:gd name="connsiteY0" fmla="*/ 265238 h 265238"/>
              <a:gd name="connsiteX1" fmla="*/ 48226 w 6978645"/>
              <a:gd name="connsiteY1" fmla="*/ 241125 h 265238"/>
              <a:gd name="connsiteX2" fmla="*/ 72340 w 6978645"/>
              <a:gd name="connsiteY2" fmla="*/ 217013 h 265238"/>
              <a:gd name="connsiteX3" fmla="*/ 96453 w 6978645"/>
              <a:gd name="connsiteY3" fmla="*/ 200938 h 265238"/>
              <a:gd name="connsiteX4" fmla="*/ 168793 w 6978645"/>
              <a:gd name="connsiteY4" fmla="*/ 144675 h 265238"/>
              <a:gd name="connsiteX5" fmla="*/ 297398 w 6978645"/>
              <a:gd name="connsiteY5" fmla="*/ 96450 h 265238"/>
              <a:gd name="connsiteX6" fmla="*/ 321511 w 6978645"/>
              <a:gd name="connsiteY6" fmla="*/ 88413 h 265238"/>
              <a:gd name="connsiteX7" fmla="*/ 345625 w 6978645"/>
              <a:gd name="connsiteY7" fmla="*/ 80375 h 265238"/>
              <a:gd name="connsiteX8" fmla="*/ 490305 w 6978645"/>
              <a:gd name="connsiteY8" fmla="*/ 64300 h 265238"/>
              <a:gd name="connsiteX9" fmla="*/ 570683 w 6978645"/>
              <a:gd name="connsiteY9" fmla="*/ 48225 h 265238"/>
              <a:gd name="connsiteX10" fmla="*/ 795742 w 6978645"/>
              <a:gd name="connsiteY10" fmla="*/ 32150 h 265238"/>
              <a:gd name="connsiteX11" fmla="*/ 980611 w 6978645"/>
              <a:gd name="connsiteY11" fmla="*/ 8038 h 265238"/>
              <a:gd name="connsiteX12" fmla="*/ 1028838 w 6978645"/>
              <a:gd name="connsiteY12" fmla="*/ 0 h 265238"/>
              <a:gd name="connsiteX13" fmla="*/ 3922445 w 6978645"/>
              <a:gd name="connsiteY13" fmla="*/ 0 h 265238"/>
              <a:gd name="connsiteX14" fmla="*/ 4123390 w 6978645"/>
              <a:gd name="connsiteY14" fmla="*/ 24113 h 265238"/>
              <a:gd name="connsiteX15" fmla="*/ 4187692 w 6978645"/>
              <a:gd name="connsiteY15" fmla="*/ 32150 h 265238"/>
              <a:gd name="connsiteX16" fmla="*/ 4428826 w 6978645"/>
              <a:gd name="connsiteY16" fmla="*/ 64300 h 265238"/>
              <a:gd name="connsiteX17" fmla="*/ 4573507 w 6978645"/>
              <a:gd name="connsiteY17" fmla="*/ 72338 h 265238"/>
              <a:gd name="connsiteX18" fmla="*/ 4621733 w 6978645"/>
              <a:gd name="connsiteY18" fmla="*/ 80375 h 265238"/>
              <a:gd name="connsiteX19" fmla="*/ 5666647 w 6978645"/>
              <a:gd name="connsiteY19" fmla="*/ 112525 h 265238"/>
              <a:gd name="connsiteX20" fmla="*/ 5851517 w 6978645"/>
              <a:gd name="connsiteY20" fmla="*/ 128600 h 265238"/>
              <a:gd name="connsiteX21" fmla="*/ 6446314 w 6978645"/>
              <a:gd name="connsiteY21" fmla="*/ 136638 h 265238"/>
              <a:gd name="connsiteX22" fmla="*/ 6518654 w 6978645"/>
              <a:gd name="connsiteY22" fmla="*/ 144675 h 265238"/>
              <a:gd name="connsiteX23" fmla="*/ 6566881 w 6978645"/>
              <a:gd name="connsiteY23" fmla="*/ 152713 h 265238"/>
              <a:gd name="connsiteX24" fmla="*/ 6623145 w 6978645"/>
              <a:gd name="connsiteY24" fmla="*/ 160750 h 265238"/>
              <a:gd name="connsiteX25" fmla="*/ 6711561 w 6978645"/>
              <a:gd name="connsiteY25" fmla="*/ 176825 h 265238"/>
              <a:gd name="connsiteX26" fmla="*/ 6743712 w 6978645"/>
              <a:gd name="connsiteY26" fmla="*/ 184863 h 265238"/>
              <a:gd name="connsiteX27" fmla="*/ 6888392 w 6978645"/>
              <a:gd name="connsiteY27" fmla="*/ 192900 h 265238"/>
              <a:gd name="connsiteX28" fmla="*/ 6952695 w 6978645"/>
              <a:gd name="connsiteY28" fmla="*/ 225050 h 265238"/>
              <a:gd name="connsiteX29" fmla="*/ 6976808 w 6978645"/>
              <a:gd name="connsiteY29" fmla="*/ 241125 h 265238"/>
              <a:gd name="connsiteX30" fmla="*/ 6976808 w 6978645"/>
              <a:gd name="connsiteY30"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96453 w 6978645"/>
              <a:gd name="connsiteY3" fmla="*/ 200938 h 265238"/>
              <a:gd name="connsiteX4" fmla="*/ 297398 w 6978645"/>
              <a:gd name="connsiteY4" fmla="*/ 96450 h 265238"/>
              <a:gd name="connsiteX5" fmla="*/ 321511 w 6978645"/>
              <a:gd name="connsiteY5" fmla="*/ 88413 h 265238"/>
              <a:gd name="connsiteX6" fmla="*/ 345625 w 6978645"/>
              <a:gd name="connsiteY6" fmla="*/ 80375 h 265238"/>
              <a:gd name="connsiteX7" fmla="*/ 490305 w 6978645"/>
              <a:gd name="connsiteY7" fmla="*/ 64300 h 265238"/>
              <a:gd name="connsiteX8" fmla="*/ 570683 w 6978645"/>
              <a:gd name="connsiteY8" fmla="*/ 48225 h 265238"/>
              <a:gd name="connsiteX9" fmla="*/ 795742 w 6978645"/>
              <a:gd name="connsiteY9" fmla="*/ 32150 h 265238"/>
              <a:gd name="connsiteX10" fmla="*/ 980611 w 6978645"/>
              <a:gd name="connsiteY10" fmla="*/ 8038 h 265238"/>
              <a:gd name="connsiteX11" fmla="*/ 1028838 w 6978645"/>
              <a:gd name="connsiteY11" fmla="*/ 0 h 265238"/>
              <a:gd name="connsiteX12" fmla="*/ 3922445 w 6978645"/>
              <a:gd name="connsiteY12" fmla="*/ 0 h 265238"/>
              <a:gd name="connsiteX13" fmla="*/ 4123390 w 6978645"/>
              <a:gd name="connsiteY13" fmla="*/ 24113 h 265238"/>
              <a:gd name="connsiteX14" fmla="*/ 4187692 w 6978645"/>
              <a:gd name="connsiteY14" fmla="*/ 32150 h 265238"/>
              <a:gd name="connsiteX15" fmla="*/ 4428826 w 6978645"/>
              <a:gd name="connsiteY15" fmla="*/ 64300 h 265238"/>
              <a:gd name="connsiteX16" fmla="*/ 4573507 w 6978645"/>
              <a:gd name="connsiteY16" fmla="*/ 72338 h 265238"/>
              <a:gd name="connsiteX17" fmla="*/ 4621733 w 6978645"/>
              <a:gd name="connsiteY17" fmla="*/ 80375 h 265238"/>
              <a:gd name="connsiteX18" fmla="*/ 5666647 w 6978645"/>
              <a:gd name="connsiteY18" fmla="*/ 112525 h 265238"/>
              <a:gd name="connsiteX19" fmla="*/ 5851517 w 6978645"/>
              <a:gd name="connsiteY19" fmla="*/ 128600 h 265238"/>
              <a:gd name="connsiteX20" fmla="*/ 6446314 w 6978645"/>
              <a:gd name="connsiteY20" fmla="*/ 136638 h 265238"/>
              <a:gd name="connsiteX21" fmla="*/ 6518654 w 6978645"/>
              <a:gd name="connsiteY21" fmla="*/ 144675 h 265238"/>
              <a:gd name="connsiteX22" fmla="*/ 6566881 w 6978645"/>
              <a:gd name="connsiteY22" fmla="*/ 152713 h 265238"/>
              <a:gd name="connsiteX23" fmla="*/ 6623145 w 6978645"/>
              <a:gd name="connsiteY23" fmla="*/ 160750 h 265238"/>
              <a:gd name="connsiteX24" fmla="*/ 6711561 w 6978645"/>
              <a:gd name="connsiteY24" fmla="*/ 176825 h 265238"/>
              <a:gd name="connsiteX25" fmla="*/ 6743712 w 6978645"/>
              <a:gd name="connsiteY25" fmla="*/ 184863 h 265238"/>
              <a:gd name="connsiteX26" fmla="*/ 6888392 w 6978645"/>
              <a:gd name="connsiteY26" fmla="*/ 192900 h 265238"/>
              <a:gd name="connsiteX27" fmla="*/ 6952695 w 6978645"/>
              <a:gd name="connsiteY27" fmla="*/ 225050 h 265238"/>
              <a:gd name="connsiteX28" fmla="*/ 6976808 w 6978645"/>
              <a:gd name="connsiteY28" fmla="*/ 241125 h 265238"/>
              <a:gd name="connsiteX29" fmla="*/ 6976808 w 6978645"/>
              <a:gd name="connsiteY29"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345625 w 6978645"/>
              <a:gd name="connsiteY5" fmla="*/ 80375 h 265238"/>
              <a:gd name="connsiteX6" fmla="*/ 490305 w 6978645"/>
              <a:gd name="connsiteY6" fmla="*/ 64300 h 265238"/>
              <a:gd name="connsiteX7" fmla="*/ 570683 w 6978645"/>
              <a:gd name="connsiteY7" fmla="*/ 48225 h 265238"/>
              <a:gd name="connsiteX8" fmla="*/ 795742 w 6978645"/>
              <a:gd name="connsiteY8" fmla="*/ 32150 h 265238"/>
              <a:gd name="connsiteX9" fmla="*/ 980611 w 6978645"/>
              <a:gd name="connsiteY9" fmla="*/ 8038 h 265238"/>
              <a:gd name="connsiteX10" fmla="*/ 1028838 w 6978645"/>
              <a:gd name="connsiteY10" fmla="*/ 0 h 265238"/>
              <a:gd name="connsiteX11" fmla="*/ 3922445 w 6978645"/>
              <a:gd name="connsiteY11" fmla="*/ 0 h 265238"/>
              <a:gd name="connsiteX12" fmla="*/ 4123390 w 6978645"/>
              <a:gd name="connsiteY12" fmla="*/ 24113 h 265238"/>
              <a:gd name="connsiteX13" fmla="*/ 4187692 w 6978645"/>
              <a:gd name="connsiteY13" fmla="*/ 32150 h 265238"/>
              <a:gd name="connsiteX14" fmla="*/ 4428826 w 6978645"/>
              <a:gd name="connsiteY14" fmla="*/ 64300 h 265238"/>
              <a:gd name="connsiteX15" fmla="*/ 4573507 w 6978645"/>
              <a:gd name="connsiteY15" fmla="*/ 72338 h 265238"/>
              <a:gd name="connsiteX16" fmla="*/ 4621733 w 6978645"/>
              <a:gd name="connsiteY16" fmla="*/ 80375 h 265238"/>
              <a:gd name="connsiteX17" fmla="*/ 5666647 w 6978645"/>
              <a:gd name="connsiteY17" fmla="*/ 112525 h 265238"/>
              <a:gd name="connsiteX18" fmla="*/ 5851517 w 6978645"/>
              <a:gd name="connsiteY18" fmla="*/ 128600 h 265238"/>
              <a:gd name="connsiteX19" fmla="*/ 6446314 w 6978645"/>
              <a:gd name="connsiteY19" fmla="*/ 136638 h 265238"/>
              <a:gd name="connsiteX20" fmla="*/ 6518654 w 6978645"/>
              <a:gd name="connsiteY20" fmla="*/ 144675 h 265238"/>
              <a:gd name="connsiteX21" fmla="*/ 6566881 w 6978645"/>
              <a:gd name="connsiteY21" fmla="*/ 152713 h 265238"/>
              <a:gd name="connsiteX22" fmla="*/ 6623145 w 6978645"/>
              <a:gd name="connsiteY22" fmla="*/ 160750 h 265238"/>
              <a:gd name="connsiteX23" fmla="*/ 6711561 w 6978645"/>
              <a:gd name="connsiteY23" fmla="*/ 176825 h 265238"/>
              <a:gd name="connsiteX24" fmla="*/ 6743712 w 6978645"/>
              <a:gd name="connsiteY24" fmla="*/ 184863 h 265238"/>
              <a:gd name="connsiteX25" fmla="*/ 6888392 w 6978645"/>
              <a:gd name="connsiteY25" fmla="*/ 192900 h 265238"/>
              <a:gd name="connsiteX26" fmla="*/ 6952695 w 6978645"/>
              <a:gd name="connsiteY26" fmla="*/ 225050 h 265238"/>
              <a:gd name="connsiteX27" fmla="*/ 6976808 w 6978645"/>
              <a:gd name="connsiteY27" fmla="*/ 241125 h 265238"/>
              <a:gd name="connsiteX28" fmla="*/ 6976808 w 6978645"/>
              <a:gd name="connsiteY28"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490305 w 6978645"/>
              <a:gd name="connsiteY5" fmla="*/ 64300 h 265238"/>
              <a:gd name="connsiteX6" fmla="*/ 570683 w 6978645"/>
              <a:gd name="connsiteY6" fmla="*/ 48225 h 265238"/>
              <a:gd name="connsiteX7" fmla="*/ 795742 w 6978645"/>
              <a:gd name="connsiteY7" fmla="*/ 32150 h 265238"/>
              <a:gd name="connsiteX8" fmla="*/ 980611 w 6978645"/>
              <a:gd name="connsiteY8" fmla="*/ 8038 h 265238"/>
              <a:gd name="connsiteX9" fmla="*/ 1028838 w 6978645"/>
              <a:gd name="connsiteY9" fmla="*/ 0 h 265238"/>
              <a:gd name="connsiteX10" fmla="*/ 3922445 w 6978645"/>
              <a:gd name="connsiteY10" fmla="*/ 0 h 265238"/>
              <a:gd name="connsiteX11" fmla="*/ 4123390 w 6978645"/>
              <a:gd name="connsiteY11" fmla="*/ 24113 h 265238"/>
              <a:gd name="connsiteX12" fmla="*/ 4187692 w 6978645"/>
              <a:gd name="connsiteY12" fmla="*/ 32150 h 265238"/>
              <a:gd name="connsiteX13" fmla="*/ 4428826 w 6978645"/>
              <a:gd name="connsiteY13" fmla="*/ 64300 h 265238"/>
              <a:gd name="connsiteX14" fmla="*/ 4573507 w 6978645"/>
              <a:gd name="connsiteY14" fmla="*/ 72338 h 265238"/>
              <a:gd name="connsiteX15" fmla="*/ 4621733 w 6978645"/>
              <a:gd name="connsiteY15" fmla="*/ 80375 h 265238"/>
              <a:gd name="connsiteX16" fmla="*/ 5666647 w 6978645"/>
              <a:gd name="connsiteY16" fmla="*/ 112525 h 265238"/>
              <a:gd name="connsiteX17" fmla="*/ 5851517 w 6978645"/>
              <a:gd name="connsiteY17" fmla="*/ 128600 h 265238"/>
              <a:gd name="connsiteX18" fmla="*/ 6446314 w 6978645"/>
              <a:gd name="connsiteY18" fmla="*/ 136638 h 265238"/>
              <a:gd name="connsiteX19" fmla="*/ 6518654 w 6978645"/>
              <a:gd name="connsiteY19" fmla="*/ 144675 h 265238"/>
              <a:gd name="connsiteX20" fmla="*/ 6566881 w 6978645"/>
              <a:gd name="connsiteY20" fmla="*/ 152713 h 265238"/>
              <a:gd name="connsiteX21" fmla="*/ 6623145 w 6978645"/>
              <a:gd name="connsiteY21" fmla="*/ 160750 h 265238"/>
              <a:gd name="connsiteX22" fmla="*/ 6711561 w 6978645"/>
              <a:gd name="connsiteY22" fmla="*/ 176825 h 265238"/>
              <a:gd name="connsiteX23" fmla="*/ 6743712 w 6978645"/>
              <a:gd name="connsiteY23" fmla="*/ 184863 h 265238"/>
              <a:gd name="connsiteX24" fmla="*/ 6888392 w 6978645"/>
              <a:gd name="connsiteY24" fmla="*/ 192900 h 265238"/>
              <a:gd name="connsiteX25" fmla="*/ 6952695 w 6978645"/>
              <a:gd name="connsiteY25" fmla="*/ 225050 h 265238"/>
              <a:gd name="connsiteX26" fmla="*/ 6976808 w 6978645"/>
              <a:gd name="connsiteY26" fmla="*/ 241125 h 265238"/>
              <a:gd name="connsiteX27" fmla="*/ 6976808 w 6978645"/>
              <a:gd name="connsiteY27"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1028838 w 6978645"/>
              <a:gd name="connsiteY8" fmla="*/ 0 h 265238"/>
              <a:gd name="connsiteX9" fmla="*/ 3922445 w 6978645"/>
              <a:gd name="connsiteY9" fmla="*/ 0 h 265238"/>
              <a:gd name="connsiteX10" fmla="*/ 4123390 w 6978645"/>
              <a:gd name="connsiteY10" fmla="*/ 24113 h 265238"/>
              <a:gd name="connsiteX11" fmla="*/ 4187692 w 6978645"/>
              <a:gd name="connsiteY11" fmla="*/ 32150 h 265238"/>
              <a:gd name="connsiteX12" fmla="*/ 4428826 w 6978645"/>
              <a:gd name="connsiteY12" fmla="*/ 64300 h 265238"/>
              <a:gd name="connsiteX13" fmla="*/ 4573507 w 6978645"/>
              <a:gd name="connsiteY13" fmla="*/ 72338 h 265238"/>
              <a:gd name="connsiteX14" fmla="*/ 4621733 w 6978645"/>
              <a:gd name="connsiteY14" fmla="*/ 80375 h 265238"/>
              <a:gd name="connsiteX15" fmla="*/ 5666647 w 6978645"/>
              <a:gd name="connsiteY15" fmla="*/ 112525 h 265238"/>
              <a:gd name="connsiteX16" fmla="*/ 5851517 w 6978645"/>
              <a:gd name="connsiteY16" fmla="*/ 128600 h 265238"/>
              <a:gd name="connsiteX17" fmla="*/ 6446314 w 6978645"/>
              <a:gd name="connsiteY17" fmla="*/ 136638 h 265238"/>
              <a:gd name="connsiteX18" fmla="*/ 6518654 w 6978645"/>
              <a:gd name="connsiteY18" fmla="*/ 144675 h 265238"/>
              <a:gd name="connsiteX19" fmla="*/ 6566881 w 6978645"/>
              <a:gd name="connsiteY19" fmla="*/ 152713 h 265238"/>
              <a:gd name="connsiteX20" fmla="*/ 6623145 w 6978645"/>
              <a:gd name="connsiteY20" fmla="*/ 160750 h 265238"/>
              <a:gd name="connsiteX21" fmla="*/ 6711561 w 6978645"/>
              <a:gd name="connsiteY21" fmla="*/ 176825 h 265238"/>
              <a:gd name="connsiteX22" fmla="*/ 6743712 w 6978645"/>
              <a:gd name="connsiteY22" fmla="*/ 184863 h 265238"/>
              <a:gd name="connsiteX23" fmla="*/ 6888392 w 6978645"/>
              <a:gd name="connsiteY23" fmla="*/ 192900 h 265238"/>
              <a:gd name="connsiteX24" fmla="*/ 6952695 w 6978645"/>
              <a:gd name="connsiteY24" fmla="*/ 225050 h 265238"/>
              <a:gd name="connsiteX25" fmla="*/ 6976808 w 6978645"/>
              <a:gd name="connsiteY25" fmla="*/ 241125 h 265238"/>
              <a:gd name="connsiteX26" fmla="*/ 6976808 w 6978645"/>
              <a:gd name="connsiteY26"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23390 w 6978645"/>
              <a:gd name="connsiteY9" fmla="*/ 24113 h 265238"/>
              <a:gd name="connsiteX10" fmla="*/ 4187692 w 6978645"/>
              <a:gd name="connsiteY10" fmla="*/ 32150 h 265238"/>
              <a:gd name="connsiteX11" fmla="*/ 4428826 w 6978645"/>
              <a:gd name="connsiteY11" fmla="*/ 64300 h 265238"/>
              <a:gd name="connsiteX12" fmla="*/ 4573507 w 6978645"/>
              <a:gd name="connsiteY12" fmla="*/ 72338 h 265238"/>
              <a:gd name="connsiteX13" fmla="*/ 4621733 w 6978645"/>
              <a:gd name="connsiteY13" fmla="*/ 80375 h 265238"/>
              <a:gd name="connsiteX14" fmla="*/ 5666647 w 6978645"/>
              <a:gd name="connsiteY14" fmla="*/ 112525 h 265238"/>
              <a:gd name="connsiteX15" fmla="*/ 5851517 w 6978645"/>
              <a:gd name="connsiteY15" fmla="*/ 128600 h 265238"/>
              <a:gd name="connsiteX16" fmla="*/ 6446314 w 6978645"/>
              <a:gd name="connsiteY16" fmla="*/ 136638 h 265238"/>
              <a:gd name="connsiteX17" fmla="*/ 6518654 w 6978645"/>
              <a:gd name="connsiteY17" fmla="*/ 144675 h 265238"/>
              <a:gd name="connsiteX18" fmla="*/ 6566881 w 6978645"/>
              <a:gd name="connsiteY18" fmla="*/ 152713 h 265238"/>
              <a:gd name="connsiteX19" fmla="*/ 6623145 w 6978645"/>
              <a:gd name="connsiteY19" fmla="*/ 160750 h 265238"/>
              <a:gd name="connsiteX20" fmla="*/ 6711561 w 6978645"/>
              <a:gd name="connsiteY20" fmla="*/ 176825 h 265238"/>
              <a:gd name="connsiteX21" fmla="*/ 6743712 w 6978645"/>
              <a:gd name="connsiteY21" fmla="*/ 184863 h 265238"/>
              <a:gd name="connsiteX22" fmla="*/ 6888392 w 6978645"/>
              <a:gd name="connsiteY22" fmla="*/ 192900 h 265238"/>
              <a:gd name="connsiteX23" fmla="*/ 6952695 w 6978645"/>
              <a:gd name="connsiteY23" fmla="*/ 225050 h 265238"/>
              <a:gd name="connsiteX24" fmla="*/ 6976808 w 6978645"/>
              <a:gd name="connsiteY24" fmla="*/ 241125 h 265238"/>
              <a:gd name="connsiteX25" fmla="*/ 6976808 w 6978645"/>
              <a:gd name="connsiteY25"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23390 w 6978645"/>
              <a:gd name="connsiteY9" fmla="*/ 24113 h 265238"/>
              <a:gd name="connsiteX10" fmla="*/ 4187692 w 6978645"/>
              <a:gd name="connsiteY10" fmla="*/ 32150 h 265238"/>
              <a:gd name="connsiteX11" fmla="*/ 4203768 w 6978645"/>
              <a:gd name="connsiteY11" fmla="*/ 40187 h 265238"/>
              <a:gd name="connsiteX12" fmla="*/ 4428826 w 6978645"/>
              <a:gd name="connsiteY12" fmla="*/ 64300 h 265238"/>
              <a:gd name="connsiteX13" fmla="*/ 4573507 w 6978645"/>
              <a:gd name="connsiteY13" fmla="*/ 72338 h 265238"/>
              <a:gd name="connsiteX14" fmla="*/ 4621733 w 6978645"/>
              <a:gd name="connsiteY14" fmla="*/ 80375 h 265238"/>
              <a:gd name="connsiteX15" fmla="*/ 5666647 w 6978645"/>
              <a:gd name="connsiteY15" fmla="*/ 112525 h 265238"/>
              <a:gd name="connsiteX16" fmla="*/ 5851517 w 6978645"/>
              <a:gd name="connsiteY16" fmla="*/ 128600 h 265238"/>
              <a:gd name="connsiteX17" fmla="*/ 6446314 w 6978645"/>
              <a:gd name="connsiteY17" fmla="*/ 136638 h 265238"/>
              <a:gd name="connsiteX18" fmla="*/ 6518654 w 6978645"/>
              <a:gd name="connsiteY18" fmla="*/ 144675 h 265238"/>
              <a:gd name="connsiteX19" fmla="*/ 6566881 w 6978645"/>
              <a:gd name="connsiteY19" fmla="*/ 152713 h 265238"/>
              <a:gd name="connsiteX20" fmla="*/ 6623145 w 6978645"/>
              <a:gd name="connsiteY20" fmla="*/ 160750 h 265238"/>
              <a:gd name="connsiteX21" fmla="*/ 6711561 w 6978645"/>
              <a:gd name="connsiteY21" fmla="*/ 176825 h 265238"/>
              <a:gd name="connsiteX22" fmla="*/ 6743712 w 6978645"/>
              <a:gd name="connsiteY22" fmla="*/ 184863 h 265238"/>
              <a:gd name="connsiteX23" fmla="*/ 6888392 w 6978645"/>
              <a:gd name="connsiteY23" fmla="*/ 192900 h 265238"/>
              <a:gd name="connsiteX24" fmla="*/ 6952695 w 6978645"/>
              <a:gd name="connsiteY24" fmla="*/ 225050 h 265238"/>
              <a:gd name="connsiteX25" fmla="*/ 6976808 w 6978645"/>
              <a:gd name="connsiteY25" fmla="*/ 241125 h 265238"/>
              <a:gd name="connsiteX26" fmla="*/ 6976808 w 6978645"/>
              <a:gd name="connsiteY26"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23390 w 6978645"/>
              <a:gd name="connsiteY9" fmla="*/ 24113 h 265238"/>
              <a:gd name="connsiteX10" fmla="*/ 4187692 w 6978645"/>
              <a:gd name="connsiteY10" fmla="*/ 32150 h 265238"/>
              <a:gd name="connsiteX11" fmla="*/ 4428826 w 6978645"/>
              <a:gd name="connsiteY11" fmla="*/ 64300 h 265238"/>
              <a:gd name="connsiteX12" fmla="*/ 4573507 w 6978645"/>
              <a:gd name="connsiteY12" fmla="*/ 72338 h 265238"/>
              <a:gd name="connsiteX13" fmla="*/ 4621733 w 6978645"/>
              <a:gd name="connsiteY13" fmla="*/ 80375 h 265238"/>
              <a:gd name="connsiteX14" fmla="*/ 5666647 w 6978645"/>
              <a:gd name="connsiteY14" fmla="*/ 112525 h 265238"/>
              <a:gd name="connsiteX15" fmla="*/ 5851517 w 6978645"/>
              <a:gd name="connsiteY15" fmla="*/ 128600 h 265238"/>
              <a:gd name="connsiteX16" fmla="*/ 6446314 w 6978645"/>
              <a:gd name="connsiteY16" fmla="*/ 136638 h 265238"/>
              <a:gd name="connsiteX17" fmla="*/ 6518654 w 6978645"/>
              <a:gd name="connsiteY17" fmla="*/ 144675 h 265238"/>
              <a:gd name="connsiteX18" fmla="*/ 6566881 w 6978645"/>
              <a:gd name="connsiteY18" fmla="*/ 152713 h 265238"/>
              <a:gd name="connsiteX19" fmla="*/ 6623145 w 6978645"/>
              <a:gd name="connsiteY19" fmla="*/ 160750 h 265238"/>
              <a:gd name="connsiteX20" fmla="*/ 6711561 w 6978645"/>
              <a:gd name="connsiteY20" fmla="*/ 176825 h 265238"/>
              <a:gd name="connsiteX21" fmla="*/ 6743712 w 6978645"/>
              <a:gd name="connsiteY21" fmla="*/ 184863 h 265238"/>
              <a:gd name="connsiteX22" fmla="*/ 6888392 w 6978645"/>
              <a:gd name="connsiteY22" fmla="*/ 192900 h 265238"/>
              <a:gd name="connsiteX23" fmla="*/ 6952695 w 6978645"/>
              <a:gd name="connsiteY23" fmla="*/ 225050 h 265238"/>
              <a:gd name="connsiteX24" fmla="*/ 6976808 w 6978645"/>
              <a:gd name="connsiteY24" fmla="*/ 241125 h 265238"/>
              <a:gd name="connsiteX25" fmla="*/ 6976808 w 6978645"/>
              <a:gd name="connsiteY25"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87692 w 6978645"/>
              <a:gd name="connsiteY9" fmla="*/ 32150 h 265238"/>
              <a:gd name="connsiteX10" fmla="*/ 4428826 w 6978645"/>
              <a:gd name="connsiteY10" fmla="*/ 64300 h 265238"/>
              <a:gd name="connsiteX11" fmla="*/ 4573507 w 6978645"/>
              <a:gd name="connsiteY11" fmla="*/ 72338 h 265238"/>
              <a:gd name="connsiteX12" fmla="*/ 4621733 w 6978645"/>
              <a:gd name="connsiteY12" fmla="*/ 80375 h 265238"/>
              <a:gd name="connsiteX13" fmla="*/ 5666647 w 6978645"/>
              <a:gd name="connsiteY13" fmla="*/ 112525 h 265238"/>
              <a:gd name="connsiteX14" fmla="*/ 5851517 w 6978645"/>
              <a:gd name="connsiteY14" fmla="*/ 128600 h 265238"/>
              <a:gd name="connsiteX15" fmla="*/ 6446314 w 6978645"/>
              <a:gd name="connsiteY15" fmla="*/ 136638 h 265238"/>
              <a:gd name="connsiteX16" fmla="*/ 6518654 w 6978645"/>
              <a:gd name="connsiteY16" fmla="*/ 144675 h 265238"/>
              <a:gd name="connsiteX17" fmla="*/ 6566881 w 6978645"/>
              <a:gd name="connsiteY17" fmla="*/ 152713 h 265238"/>
              <a:gd name="connsiteX18" fmla="*/ 6623145 w 6978645"/>
              <a:gd name="connsiteY18" fmla="*/ 160750 h 265238"/>
              <a:gd name="connsiteX19" fmla="*/ 6711561 w 6978645"/>
              <a:gd name="connsiteY19" fmla="*/ 176825 h 265238"/>
              <a:gd name="connsiteX20" fmla="*/ 6743712 w 6978645"/>
              <a:gd name="connsiteY20" fmla="*/ 184863 h 265238"/>
              <a:gd name="connsiteX21" fmla="*/ 6888392 w 6978645"/>
              <a:gd name="connsiteY21" fmla="*/ 192900 h 265238"/>
              <a:gd name="connsiteX22" fmla="*/ 6952695 w 6978645"/>
              <a:gd name="connsiteY22" fmla="*/ 225050 h 265238"/>
              <a:gd name="connsiteX23" fmla="*/ 6976808 w 6978645"/>
              <a:gd name="connsiteY23" fmla="*/ 241125 h 265238"/>
              <a:gd name="connsiteX24" fmla="*/ 6976808 w 6978645"/>
              <a:gd name="connsiteY24"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428826 w 6978645"/>
              <a:gd name="connsiteY9" fmla="*/ 64300 h 265238"/>
              <a:gd name="connsiteX10" fmla="*/ 4573507 w 6978645"/>
              <a:gd name="connsiteY10" fmla="*/ 72338 h 265238"/>
              <a:gd name="connsiteX11" fmla="*/ 4621733 w 6978645"/>
              <a:gd name="connsiteY11" fmla="*/ 80375 h 265238"/>
              <a:gd name="connsiteX12" fmla="*/ 5666647 w 6978645"/>
              <a:gd name="connsiteY12" fmla="*/ 112525 h 265238"/>
              <a:gd name="connsiteX13" fmla="*/ 5851517 w 6978645"/>
              <a:gd name="connsiteY13" fmla="*/ 128600 h 265238"/>
              <a:gd name="connsiteX14" fmla="*/ 6446314 w 6978645"/>
              <a:gd name="connsiteY14" fmla="*/ 136638 h 265238"/>
              <a:gd name="connsiteX15" fmla="*/ 6518654 w 6978645"/>
              <a:gd name="connsiteY15" fmla="*/ 144675 h 265238"/>
              <a:gd name="connsiteX16" fmla="*/ 6566881 w 6978645"/>
              <a:gd name="connsiteY16" fmla="*/ 152713 h 265238"/>
              <a:gd name="connsiteX17" fmla="*/ 6623145 w 6978645"/>
              <a:gd name="connsiteY17" fmla="*/ 160750 h 265238"/>
              <a:gd name="connsiteX18" fmla="*/ 6711561 w 6978645"/>
              <a:gd name="connsiteY18" fmla="*/ 176825 h 265238"/>
              <a:gd name="connsiteX19" fmla="*/ 6743712 w 6978645"/>
              <a:gd name="connsiteY19" fmla="*/ 184863 h 265238"/>
              <a:gd name="connsiteX20" fmla="*/ 6888392 w 6978645"/>
              <a:gd name="connsiteY20" fmla="*/ 192900 h 265238"/>
              <a:gd name="connsiteX21" fmla="*/ 6952695 w 6978645"/>
              <a:gd name="connsiteY21" fmla="*/ 225050 h 265238"/>
              <a:gd name="connsiteX22" fmla="*/ 6976808 w 6978645"/>
              <a:gd name="connsiteY22" fmla="*/ 241125 h 265238"/>
              <a:gd name="connsiteX23" fmla="*/ 6976808 w 6978645"/>
              <a:gd name="connsiteY23"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573507 w 6978645"/>
              <a:gd name="connsiteY9" fmla="*/ 72338 h 265238"/>
              <a:gd name="connsiteX10" fmla="*/ 4621733 w 6978645"/>
              <a:gd name="connsiteY10" fmla="*/ 80375 h 265238"/>
              <a:gd name="connsiteX11" fmla="*/ 5666647 w 6978645"/>
              <a:gd name="connsiteY11" fmla="*/ 112525 h 265238"/>
              <a:gd name="connsiteX12" fmla="*/ 5851517 w 6978645"/>
              <a:gd name="connsiteY12" fmla="*/ 128600 h 265238"/>
              <a:gd name="connsiteX13" fmla="*/ 6446314 w 6978645"/>
              <a:gd name="connsiteY13" fmla="*/ 136638 h 265238"/>
              <a:gd name="connsiteX14" fmla="*/ 6518654 w 6978645"/>
              <a:gd name="connsiteY14" fmla="*/ 144675 h 265238"/>
              <a:gd name="connsiteX15" fmla="*/ 6566881 w 6978645"/>
              <a:gd name="connsiteY15" fmla="*/ 152713 h 265238"/>
              <a:gd name="connsiteX16" fmla="*/ 6623145 w 6978645"/>
              <a:gd name="connsiteY16" fmla="*/ 160750 h 265238"/>
              <a:gd name="connsiteX17" fmla="*/ 6711561 w 6978645"/>
              <a:gd name="connsiteY17" fmla="*/ 176825 h 265238"/>
              <a:gd name="connsiteX18" fmla="*/ 6743712 w 6978645"/>
              <a:gd name="connsiteY18" fmla="*/ 184863 h 265238"/>
              <a:gd name="connsiteX19" fmla="*/ 6888392 w 6978645"/>
              <a:gd name="connsiteY19" fmla="*/ 192900 h 265238"/>
              <a:gd name="connsiteX20" fmla="*/ 6952695 w 6978645"/>
              <a:gd name="connsiteY20" fmla="*/ 225050 h 265238"/>
              <a:gd name="connsiteX21" fmla="*/ 6976808 w 6978645"/>
              <a:gd name="connsiteY21" fmla="*/ 241125 h 265238"/>
              <a:gd name="connsiteX22" fmla="*/ 6976808 w 6978645"/>
              <a:gd name="connsiteY22"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621733 w 6978645"/>
              <a:gd name="connsiteY9" fmla="*/ 80375 h 265238"/>
              <a:gd name="connsiteX10" fmla="*/ 5666647 w 6978645"/>
              <a:gd name="connsiteY10" fmla="*/ 112525 h 265238"/>
              <a:gd name="connsiteX11" fmla="*/ 5851517 w 6978645"/>
              <a:gd name="connsiteY11" fmla="*/ 128600 h 265238"/>
              <a:gd name="connsiteX12" fmla="*/ 6446314 w 6978645"/>
              <a:gd name="connsiteY12" fmla="*/ 136638 h 265238"/>
              <a:gd name="connsiteX13" fmla="*/ 6518654 w 6978645"/>
              <a:gd name="connsiteY13" fmla="*/ 144675 h 265238"/>
              <a:gd name="connsiteX14" fmla="*/ 6566881 w 6978645"/>
              <a:gd name="connsiteY14" fmla="*/ 152713 h 265238"/>
              <a:gd name="connsiteX15" fmla="*/ 6623145 w 6978645"/>
              <a:gd name="connsiteY15" fmla="*/ 160750 h 265238"/>
              <a:gd name="connsiteX16" fmla="*/ 6711561 w 6978645"/>
              <a:gd name="connsiteY16" fmla="*/ 176825 h 265238"/>
              <a:gd name="connsiteX17" fmla="*/ 6743712 w 6978645"/>
              <a:gd name="connsiteY17" fmla="*/ 184863 h 265238"/>
              <a:gd name="connsiteX18" fmla="*/ 6888392 w 6978645"/>
              <a:gd name="connsiteY18" fmla="*/ 192900 h 265238"/>
              <a:gd name="connsiteX19" fmla="*/ 6952695 w 6978645"/>
              <a:gd name="connsiteY19" fmla="*/ 225050 h 265238"/>
              <a:gd name="connsiteX20" fmla="*/ 6976808 w 6978645"/>
              <a:gd name="connsiteY20" fmla="*/ 241125 h 265238"/>
              <a:gd name="connsiteX21" fmla="*/ 6976808 w 6978645"/>
              <a:gd name="connsiteY21"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5666647 w 6978645"/>
              <a:gd name="connsiteY9" fmla="*/ 112525 h 265238"/>
              <a:gd name="connsiteX10" fmla="*/ 5851517 w 6978645"/>
              <a:gd name="connsiteY10" fmla="*/ 128600 h 265238"/>
              <a:gd name="connsiteX11" fmla="*/ 6446314 w 6978645"/>
              <a:gd name="connsiteY11" fmla="*/ 136638 h 265238"/>
              <a:gd name="connsiteX12" fmla="*/ 6518654 w 6978645"/>
              <a:gd name="connsiteY12" fmla="*/ 144675 h 265238"/>
              <a:gd name="connsiteX13" fmla="*/ 6566881 w 6978645"/>
              <a:gd name="connsiteY13" fmla="*/ 152713 h 265238"/>
              <a:gd name="connsiteX14" fmla="*/ 6623145 w 6978645"/>
              <a:gd name="connsiteY14" fmla="*/ 160750 h 265238"/>
              <a:gd name="connsiteX15" fmla="*/ 6711561 w 6978645"/>
              <a:gd name="connsiteY15" fmla="*/ 176825 h 265238"/>
              <a:gd name="connsiteX16" fmla="*/ 6743712 w 6978645"/>
              <a:gd name="connsiteY16" fmla="*/ 184863 h 265238"/>
              <a:gd name="connsiteX17" fmla="*/ 6888392 w 6978645"/>
              <a:gd name="connsiteY17" fmla="*/ 192900 h 265238"/>
              <a:gd name="connsiteX18" fmla="*/ 6952695 w 6978645"/>
              <a:gd name="connsiteY18" fmla="*/ 225050 h 265238"/>
              <a:gd name="connsiteX19" fmla="*/ 6976808 w 6978645"/>
              <a:gd name="connsiteY19" fmla="*/ 241125 h 265238"/>
              <a:gd name="connsiteX20" fmla="*/ 6976808 w 6978645"/>
              <a:gd name="connsiteY20" fmla="*/ 265238 h 265238"/>
              <a:gd name="connsiteX0" fmla="*/ 0 w 6978645"/>
              <a:gd name="connsiteY0" fmla="*/ 272904 h 272904"/>
              <a:gd name="connsiteX1" fmla="*/ 48226 w 6978645"/>
              <a:gd name="connsiteY1" fmla="*/ 248791 h 272904"/>
              <a:gd name="connsiteX2" fmla="*/ 72340 w 6978645"/>
              <a:gd name="connsiteY2" fmla="*/ 224679 h 272904"/>
              <a:gd name="connsiteX3" fmla="*/ 297398 w 6978645"/>
              <a:gd name="connsiteY3" fmla="*/ 104116 h 272904"/>
              <a:gd name="connsiteX4" fmla="*/ 321511 w 6978645"/>
              <a:gd name="connsiteY4" fmla="*/ 96079 h 272904"/>
              <a:gd name="connsiteX5" fmla="*/ 570683 w 6978645"/>
              <a:gd name="connsiteY5" fmla="*/ 55891 h 272904"/>
              <a:gd name="connsiteX6" fmla="*/ 795742 w 6978645"/>
              <a:gd name="connsiteY6" fmla="*/ 39816 h 272904"/>
              <a:gd name="connsiteX7" fmla="*/ 980611 w 6978645"/>
              <a:gd name="connsiteY7" fmla="*/ 15704 h 272904"/>
              <a:gd name="connsiteX8" fmla="*/ 3922445 w 6978645"/>
              <a:gd name="connsiteY8" fmla="*/ 7666 h 272904"/>
              <a:gd name="connsiteX9" fmla="*/ 5851517 w 6978645"/>
              <a:gd name="connsiteY9" fmla="*/ 136266 h 272904"/>
              <a:gd name="connsiteX10" fmla="*/ 6446314 w 6978645"/>
              <a:gd name="connsiteY10" fmla="*/ 144304 h 272904"/>
              <a:gd name="connsiteX11" fmla="*/ 6518654 w 6978645"/>
              <a:gd name="connsiteY11" fmla="*/ 152341 h 272904"/>
              <a:gd name="connsiteX12" fmla="*/ 6566881 w 6978645"/>
              <a:gd name="connsiteY12" fmla="*/ 160379 h 272904"/>
              <a:gd name="connsiteX13" fmla="*/ 6623145 w 6978645"/>
              <a:gd name="connsiteY13" fmla="*/ 168416 h 272904"/>
              <a:gd name="connsiteX14" fmla="*/ 6711561 w 6978645"/>
              <a:gd name="connsiteY14" fmla="*/ 184491 h 272904"/>
              <a:gd name="connsiteX15" fmla="*/ 6743712 w 6978645"/>
              <a:gd name="connsiteY15" fmla="*/ 192529 h 272904"/>
              <a:gd name="connsiteX16" fmla="*/ 6888392 w 6978645"/>
              <a:gd name="connsiteY16" fmla="*/ 200566 h 272904"/>
              <a:gd name="connsiteX17" fmla="*/ 6952695 w 6978645"/>
              <a:gd name="connsiteY17" fmla="*/ 232716 h 272904"/>
              <a:gd name="connsiteX18" fmla="*/ 6976808 w 6978645"/>
              <a:gd name="connsiteY18" fmla="*/ 248791 h 272904"/>
              <a:gd name="connsiteX19" fmla="*/ 6976808 w 6978645"/>
              <a:gd name="connsiteY19" fmla="*/ 272904 h 272904"/>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518654 w 6978645"/>
              <a:gd name="connsiteY10" fmla="*/ 152924 h 273487"/>
              <a:gd name="connsiteX11" fmla="*/ 6566881 w 6978645"/>
              <a:gd name="connsiteY11" fmla="*/ 160962 h 273487"/>
              <a:gd name="connsiteX12" fmla="*/ 6623145 w 6978645"/>
              <a:gd name="connsiteY12" fmla="*/ 168999 h 273487"/>
              <a:gd name="connsiteX13" fmla="*/ 6711561 w 6978645"/>
              <a:gd name="connsiteY13" fmla="*/ 185074 h 273487"/>
              <a:gd name="connsiteX14" fmla="*/ 6743712 w 6978645"/>
              <a:gd name="connsiteY14" fmla="*/ 193112 h 273487"/>
              <a:gd name="connsiteX15" fmla="*/ 6888392 w 6978645"/>
              <a:gd name="connsiteY15" fmla="*/ 201149 h 273487"/>
              <a:gd name="connsiteX16" fmla="*/ 6952695 w 6978645"/>
              <a:gd name="connsiteY16" fmla="*/ 233299 h 273487"/>
              <a:gd name="connsiteX17" fmla="*/ 6976808 w 6978645"/>
              <a:gd name="connsiteY17" fmla="*/ 249374 h 273487"/>
              <a:gd name="connsiteX18" fmla="*/ 6976808 w 6978645"/>
              <a:gd name="connsiteY18"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518654 w 6978645"/>
              <a:gd name="connsiteY10" fmla="*/ 152924 h 273487"/>
              <a:gd name="connsiteX11" fmla="*/ 6566881 w 6978645"/>
              <a:gd name="connsiteY11" fmla="*/ 160962 h 273487"/>
              <a:gd name="connsiteX12" fmla="*/ 6623145 w 6978645"/>
              <a:gd name="connsiteY12" fmla="*/ 168999 h 273487"/>
              <a:gd name="connsiteX13" fmla="*/ 6743712 w 6978645"/>
              <a:gd name="connsiteY13" fmla="*/ 193112 h 273487"/>
              <a:gd name="connsiteX14" fmla="*/ 6888392 w 6978645"/>
              <a:gd name="connsiteY14" fmla="*/ 201149 h 273487"/>
              <a:gd name="connsiteX15" fmla="*/ 6952695 w 6978645"/>
              <a:gd name="connsiteY15" fmla="*/ 233299 h 273487"/>
              <a:gd name="connsiteX16" fmla="*/ 6976808 w 6978645"/>
              <a:gd name="connsiteY16" fmla="*/ 249374 h 273487"/>
              <a:gd name="connsiteX17" fmla="*/ 6976808 w 6978645"/>
              <a:gd name="connsiteY17"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518654 w 6978645"/>
              <a:gd name="connsiteY10" fmla="*/ 152924 h 273487"/>
              <a:gd name="connsiteX11" fmla="*/ 6623145 w 6978645"/>
              <a:gd name="connsiteY11" fmla="*/ 168999 h 273487"/>
              <a:gd name="connsiteX12" fmla="*/ 6743712 w 6978645"/>
              <a:gd name="connsiteY12" fmla="*/ 193112 h 273487"/>
              <a:gd name="connsiteX13" fmla="*/ 6888392 w 6978645"/>
              <a:gd name="connsiteY13" fmla="*/ 201149 h 273487"/>
              <a:gd name="connsiteX14" fmla="*/ 6952695 w 6978645"/>
              <a:gd name="connsiteY14" fmla="*/ 233299 h 273487"/>
              <a:gd name="connsiteX15" fmla="*/ 6976808 w 6978645"/>
              <a:gd name="connsiteY15" fmla="*/ 249374 h 273487"/>
              <a:gd name="connsiteX16" fmla="*/ 6976808 w 6978645"/>
              <a:gd name="connsiteY16"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623145 w 6978645"/>
              <a:gd name="connsiteY10" fmla="*/ 168999 h 273487"/>
              <a:gd name="connsiteX11" fmla="*/ 6743712 w 6978645"/>
              <a:gd name="connsiteY11" fmla="*/ 193112 h 273487"/>
              <a:gd name="connsiteX12" fmla="*/ 6888392 w 6978645"/>
              <a:gd name="connsiteY12" fmla="*/ 201149 h 273487"/>
              <a:gd name="connsiteX13" fmla="*/ 6952695 w 6978645"/>
              <a:gd name="connsiteY13" fmla="*/ 233299 h 273487"/>
              <a:gd name="connsiteX14" fmla="*/ 6976808 w 6978645"/>
              <a:gd name="connsiteY14" fmla="*/ 249374 h 273487"/>
              <a:gd name="connsiteX15" fmla="*/ 6976808 w 6978645"/>
              <a:gd name="connsiteY15"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623145 w 6978645"/>
              <a:gd name="connsiteY10" fmla="*/ 168999 h 273487"/>
              <a:gd name="connsiteX11" fmla="*/ 6888392 w 6978645"/>
              <a:gd name="connsiteY11" fmla="*/ 201149 h 273487"/>
              <a:gd name="connsiteX12" fmla="*/ 6952695 w 6978645"/>
              <a:gd name="connsiteY12" fmla="*/ 233299 h 273487"/>
              <a:gd name="connsiteX13" fmla="*/ 6976808 w 6978645"/>
              <a:gd name="connsiteY13" fmla="*/ 249374 h 273487"/>
              <a:gd name="connsiteX14" fmla="*/ 6976808 w 6978645"/>
              <a:gd name="connsiteY14" fmla="*/ 273487 h 273487"/>
              <a:gd name="connsiteX0" fmla="*/ 0 w 6985375"/>
              <a:gd name="connsiteY0" fmla="*/ 273487 h 273487"/>
              <a:gd name="connsiteX1" fmla="*/ 48226 w 6985375"/>
              <a:gd name="connsiteY1" fmla="*/ 249374 h 273487"/>
              <a:gd name="connsiteX2" fmla="*/ 72340 w 6985375"/>
              <a:gd name="connsiteY2" fmla="*/ 225262 h 273487"/>
              <a:gd name="connsiteX3" fmla="*/ 297398 w 6985375"/>
              <a:gd name="connsiteY3" fmla="*/ 104699 h 273487"/>
              <a:gd name="connsiteX4" fmla="*/ 321511 w 6985375"/>
              <a:gd name="connsiteY4" fmla="*/ 96662 h 273487"/>
              <a:gd name="connsiteX5" fmla="*/ 570683 w 6985375"/>
              <a:gd name="connsiteY5" fmla="*/ 56474 h 273487"/>
              <a:gd name="connsiteX6" fmla="*/ 795742 w 6985375"/>
              <a:gd name="connsiteY6" fmla="*/ 40399 h 273487"/>
              <a:gd name="connsiteX7" fmla="*/ 980611 w 6985375"/>
              <a:gd name="connsiteY7" fmla="*/ 16287 h 273487"/>
              <a:gd name="connsiteX8" fmla="*/ 3922445 w 6985375"/>
              <a:gd name="connsiteY8" fmla="*/ 8249 h 273487"/>
              <a:gd name="connsiteX9" fmla="*/ 6446314 w 6985375"/>
              <a:gd name="connsiteY9" fmla="*/ 144887 h 273487"/>
              <a:gd name="connsiteX10" fmla="*/ 6623145 w 6985375"/>
              <a:gd name="connsiteY10" fmla="*/ 168999 h 273487"/>
              <a:gd name="connsiteX11" fmla="*/ 6952695 w 6985375"/>
              <a:gd name="connsiteY11" fmla="*/ 233299 h 273487"/>
              <a:gd name="connsiteX12" fmla="*/ 6976808 w 6985375"/>
              <a:gd name="connsiteY12" fmla="*/ 249374 h 273487"/>
              <a:gd name="connsiteX13" fmla="*/ 6976808 w 6985375"/>
              <a:gd name="connsiteY13" fmla="*/ 273487 h 273487"/>
              <a:gd name="connsiteX0" fmla="*/ 0 w 7003005"/>
              <a:gd name="connsiteY0" fmla="*/ 273487 h 273487"/>
              <a:gd name="connsiteX1" fmla="*/ 48226 w 7003005"/>
              <a:gd name="connsiteY1" fmla="*/ 249374 h 273487"/>
              <a:gd name="connsiteX2" fmla="*/ 72340 w 7003005"/>
              <a:gd name="connsiteY2" fmla="*/ 225262 h 273487"/>
              <a:gd name="connsiteX3" fmla="*/ 297398 w 7003005"/>
              <a:gd name="connsiteY3" fmla="*/ 104699 h 273487"/>
              <a:gd name="connsiteX4" fmla="*/ 321511 w 7003005"/>
              <a:gd name="connsiteY4" fmla="*/ 96662 h 273487"/>
              <a:gd name="connsiteX5" fmla="*/ 570683 w 7003005"/>
              <a:gd name="connsiteY5" fmla="*/ 56474 h 273487"/>
              <a:gd name="connsiteX6" fmla="*/ 795742 w 7003005"/>
              <a:gd name="connsiteY6" fmla="*/ 40399 h 273487"/>
              <a:gd name="connsiteX7" fmla="*/ 980611 w 7003005"/>
              <a:gd name="connsiteY7" fmla="*/ 16287 h 273487"/>
              <a:gd name="connsiteX8" fmla="*/ 3922445 w 7003005"/>
              <a:gd name="connsiteY8" fmla="*/ 8249 h 273487"/>
              <a:gd name="connsiteX9" fmla="*/ 6446314 w 7003005"/>
              <a:gd name="connsiteY9" fmla="*/ 144887 h 273487"/>
              <a:gd name="connsiteX10" fmla="*/ 6623145 w 7003005"/>
              <a:gd name="connsiteY10" fmla="*/ 168999 h 273487"/>
              <a:gd name="connsiteX11" fmla="*/ 6976808 w 7003005"/>
              <a:gd name="connsiteY11" fmla="*/ 249374 h 273487"/>
              <a:gd name="connsiteX12" fmla="*/ 6976808 w 7003005"/>
              <a:gd name="connsiteY12" fmla="*/ 273487 h 273487"/>
              <a:gd name="connsiteX0" fmla="*/ 0 w 7000623"/>
              <a:gd name="connsiteY0" fmla="*/ 273487 h 273487"/>
              <a:gd name="connsiteX1" fmla="*/ 48226 w 7000623"/>
              <a:gd name="connsiteY1" fmla="*/ 249374 h 273487"/>
              <a:gd name="connsiteX2" fmla="*/ 72340 w 7000623"/>
              <a:gd name="connsiteY2" fmla="*/ 225262 h 273487"/>
              <a:gd name="connsiteX3" fmla="*/ 297398 w 7000623"/>
              <a:gd name="connsiteY3" fmla="*/ 104699 h 273487"/>
              <a:gd name="connsiteX4" fmla="*/ 321511 w 7000623"/>
              <a:gd name="connsiteY4" fmla="*/ 96662 h 273487"/>
              <a:gd name="connsiteX5" fmla="*/ 570683 w 7000623"/>
              <a:gd name="connsiteY5" fmla="*/ 56474 h 273487"/>
              <a:gd name="connsiteX6" fmla="*/ 795742 w 7000623"/>
              <a:gd name="connsiteY6" fmla="*/ 40399 h 273487"/>
              <a:gd name="connsiteX7" fmla="*/ 980611 w 7000623"/>
              <a:gd name="connsiteY7" fmla="*/ 16287 h 273487"/>
              <a:gd name="connsiteX8" fmla="*/ 3922445 w 7000623"/>
              <a:gd name="connsiteY8" fmla="*/ 8249 h 273487"/>
              <a:gd name="connsiteX9" fmla="*/ 6446314 w 7000623"/>
              <a:gd name="connsiteY9" fmla="*/ 144887 h 273487"/>
              <a:gd name="connsiteX10" fmla="*/ 6655296 w 7000623"/>
              <a:gd name="connsiteY10" fmla="*/ 120774 h 273487"/>
              <a:gd name="connsiteX11" fmla="*/ 6976808 w 7000623"/>
              <a:gd name="connsiteY11" fmla="*/ 249374 h 273487"/>
              <a:gd name="connsiteX12" fmla="*/ 6976808 w 7000623"/>
              <a:gd name="connsiteY12" fmla="*/ 273487 h 273487"/>
              <a:gd name="connsiteX0" fmla="*/ 0 w 7000623"/>
              <a:gd name="connsiteY0" fmla="*/ 265238 h 265238"/>
              <a:gd name="connsiteX1" fmla="*/ 48226 w 7000623"/>
              <a:gd name="connsiteY1" fmla="*/ 241125 h 265238"/>
              <a:gd name="connsiteX2" fmla="*/ 72340 w 7000623"/>
              <a:gd name="connsiteY2" fmla="*/ 217013 h 265238"/>
              <a:gd name="connsiteX3" fmla="*/ 297398 w 7000623"/>
              <a:gd name="connsiteY3" fmla="*/ 96450 h 265238"/>
              <a:gd name="connsiteX4" fmla="*/ 321511 w 7000623"/>
              <a:gd name="connsiteY4" fmla="*/ 88413 h 265238"/>
              <a:gd name="connsiteX5" fmla="*/ 570683 w 7000623"/>
              <a:gd name="connsiteY5" fmla="*/ 48225 h 265238"/>
              <a:gd name="connsiteX6" fmla="*/ 795742 w 7000623"/>
              <a:gd name="connsiteY6" fmla="*/ 32150 h 265238"/>
              <a:gd name="connsiteX7" fmla="*/ 980611 w 7000623"/>
              <a:gd name="connsiteY7" fmla="*/ 8038 h 265238"/>
              <a:gd name="connsiteX8" fmla="*/ 3922445 w 7000623"/>
              <a:gd name="connsiteY8" fmla="*/ 0 h 265238"/>
              <a:gd name="connsiteX9" fmla="*/ 6414162 w 7000623"/>
              <a:gd name="connsiteY9" fmla="*/ 112526 h 265238"/>
              <a:gd name="connsiteX10" fmla="*/ 6655296 w 7000623"/>
              <a:gd name="connsiteY10" fmla="*/ 112525 h 265238"/>
              <a:gd name="connsiteX11" fmla="*/ 6976808 w 7000623"/>
              <a:gd name="connsiteY11" fmla="*/ 241125 h 265238"/>
              <a:gd name="connsiteX12" fmla="*/ 6976808 w 7000623"/>
              <a:gd name="connsiteY12" fmla="*/ 265238 h 265238"/>
              <a:gd name="connsiteX0" fmla="*/ 0 w 7000623"/>
              <a:gd name="connsiteY0" fmla="*/ 271741 h 271741"/>
              <a:gd name="connsiteX1" fmla="*/ 48226 w 7000623"/>
              <a:gd name="connsiteY1" fmla="*/ 247628 h 271741"/>
              <a:gd name="connsiteX2" fmla="*/ 72340 w 7000623"/>
              <a:gd name="connsiteY2" fmla="*/ 223516 h 271741"/>
              <a:gd name="connsiteX3" fmla="*/ 297398 w 7000623"/>
              <a:gd name="connsiteY3" fmla="*/ 102953 h 271741"/>
              <a:gd name="connsiteX4" fmla="*/ 321511 w 7000623"/>
              <a:gd name="connsiteY4" fmla="*/ 94916 h 271741"/>
              <a:gd name="connsiteX5" fmla="*/ 570683 w 7000623"/>
              <a:gd name="connsiteY5" fmla="*/ 54728 h 271741"/>
              <a:gd name="connsiteX6" fmla="*/ 795742 w 7000623"/>
              <a:gd name="connsiteY6" fmla="*/ 38653 h 271741"/>
              <a:gd name="connsiteX7" fmla="*/ 980611 w 7000623"/>
              <a:gd name="connsiteY7" fmla="*/ 14541 h 271741"/>
              <a:gd name="connsiteX8" fmla="*/ 3922445 w 7000623"/>
              <a:gd name="connsiteY8" fmla="*/ 6503 h 271741"/>
              <a:gd name="connsiteX9" fmla="*/ 6655296 w 7000623"/>
              <a:gd name="connsiteY9" fmla="*/ 119028 h 271741"/>
              <a:gd name="connsiteX10" fmla="*/ 6976808 w 7000623"/>
              <a:gd name="connsiteY10" fmla="*/ 247628 h 271741"/>
              <a:gd name="connsiteX11" fmla="*/ 6976808 w 7000623"/>
              <a:gd name="connsiteY11" fmla="*/ 271741 h 271741"/>
              <a:gd name="connsiteX0" fmla="*/ 0 w 7000623"/>
              <a:gd name="connsiteY0" fmla="*/ 272708 h 272708"/>
              <a:gd name="connsiteX1" fmla="*/ 48226 w 7000623"/>
              <a:gd name="connsiteY1" fmla="*/ 248595 h 272708"/>
              <a:gd name="connsiteX2" fmla="*/ 72340 w 7000623"/>
              <a:gd name="connsiteY2" fmla="*/ 224483 h 272708"/>
              <a:gd name="connsiteX3" fmla="*/ 297398 w 7000623"/>
              <a:gd name="connsiteY3" fmla="*/ 103920 h 272708"/>
              <a:gd name="connsiteX4" fmla="*/ 321511 w 7000623"/>
              <a:gd name="connsiteY4" fmla="*/ 95883 h 272708"/>
              <a:gd name="connsiteX5" fmla="*/ 570683 w 7000623"/>
              <a:gd name="connsiteY5" fmla="*/ 55695 h 272708"/>
              <a:gd name="connsiteX6" fmla="*/ 980611 w 7000623"/>
              <a:gd name="connsiteY6" fmla="*/ 15508 h 272708"/>
              <a:gd name="connsiteX7" fmla="*/ 3922445 w 7000623"/>
              <a:gd name="connsiteY7" fmla="*/ 7470 h 272708"/>
              <a:gd name="connsiteX8" fmla="*/ 6655296 w 7000623"/>
              <a:gd name="connsiteY8" fmla="*/ 119995 h 272708"/>
              <a:gd name="connsiteX9" fmla="*/ 6976808 w 7000623"/>
              <a:gd name="connsiteY9" fmla="*/ 248595 h 272708"/>
              <a:gd name="connsiteX10" fmla="*/ 6976808 w 7000623"/>
              <a:gd name="connsiteY10" fmla="*/ 272708 h 272708"/>
              <a:gd name="connsiteX0" fmla="*/ 0 w 6999432"/>
              <a:gd name="connsiteY0" fmla="*/ 270339 h 270339"/>
              <a:gd name="connsiteX1" fmla="*/ 48226 w 6999432"/>
              <a:gd name="connsiteY1" fmla="*/ 246226 h 270339"/>
              <a:gd name="connsiteX2" fmla="*/ 72340 w 6999432"/>
              <a:gd name="connsiteY2" fmla="*/ 222114 h 270339"/>
              <a:gd name="connsiteX3" fmla="*/ 297398 w 6999432"/>
              <a:gd name="connsiteY3" fmla="*/ 101551 h 270339"/>
              <a:gd name="connsiteX4" fmla="*/ 321511 w 6999432"/>
              <a:gd name="connsiteY4" fmla="*/ 93514 h 270339"/>
              <a:gd name="connsiteX5" fmla="*/ 570683 w 6999432"/>
              <a:gd name="connsiteY5" fmla="*/ 53326 h 270339"/>
              <a:gd name="connsiteX6" fmla="*/ 980611 w 6999432"/>
              <a:gd name="connsiteY6" fmla="*/ 13139 h 270339"/>
              <a:gd name="connsiteX7" fmla="*/ 3922445 w 6999432"/>
              <a:gd name="connsiteY7" fmla="*/ 5101 h 270339"/>
              <a:gd name="connsiteX8" fmla="*/ 6671372 w 6999432"/>
              <a:gd name="connsiteY8" fmla="*/ 85476 h 270339"/>
              <a:gd name="connsiteX9" fmla="*/ 6976808 w 6999432"/>
              <a:gd name="connsiteY9" fmla="*/ 246226 h 270339"/>
              <a:gd name="connsiteX10" fmla="*/ 6976808 w 6999432"/>
              <a:gd name="connsiteY10" fmla="*/ 270339 h 270339"/>
              <a:gd name="connsiteX0" fmla="*/ 0 w 6976808"/>
              <a:gd name="connsiteY0" fmla="*/ 270339 h 270339"/>
              <a:gd name="connsiteX1" fmla="*/ 48226 w 6976808"/>
              <a:gd name="connsiteY1" fmla="*/ 246226 h 270339"/>
              <a:gd name="connsiteX2" fmla="*/ 72340 w 6976808"/>
              <a:gd name="connsiteY2" fmla="*/ 222114 h 270339"/>
              <a:gd name="connsiteX3" fmla="*/ 297398 w 6976808"/>
              <a:gd name="connsiteY3" fmla="*/ 101551 h 270339"/>
              <a:gd name="connsiteX4" fmla="*/ 321511 w 6976808"/>
              <a:gd name="connsiteY4" fmla="*/ 93514 h 270339"/>
              <a:gd name="connsiteX5" fmla="*/ 570683 w 6976808"/>
              <a:gd name="connsiteY5" fmla="*/ 53326 h 270339"/>
              <a:gd name="connsiteX6" fmla="*/ 980611 w 6976808"/>
              <a:gd name="connsiteY6" fmla="*/ 13139 h 270339"/>
              <a:gd name="connsiteX7" fmla="*/ 3922445 w 6976808"/>
              <a:gd name="connsiteY7" fmla="*/ 5101 h 270339"/>
              <a:gd name="connsiteX8" fmla="*/ 6671372 w 6976808"/>
              <a:gd name="connsiteY8" fmla="*/ 85476 h 270339"/>
              <a:gd name="connsiteX9" fmla="*/ 6976808 w 6976808"/>
              <a:gd name="connsiteY9" fmla="*/ 246226 h 270339"/>
              <a:gd name="connsiteX0" fmla="*/ 0 w 6936619"/>
              <a:gd name="connsiteY0" fmla="*/ 270339 h 270339"/>
              <a:gd name="connsiteX1" fmla="*/ 48226 w 6936619"/>
              <a:gd name="connsiteY1" fmla="*/ 246226 h 270339"/>
              <a:gd name="connsiteX2" fmla="*/ 72340 w 6936619"/>
              <a:gd name="connsiteY2" fmla="*/ 222114 h 270339"/>
              <a:gd name="connsiteX3" fmla="*/ 297398 w 6936619"/>
              <a:gd name="connsiteY3" fmla="*/ 101551 h 270339"/>
              <a:gd name="connsiteX4" fmla="*/ 321511 w 6936619"/>
              <a:gd name="connsiteY4" fmla="*/ 93514 h 270339"/>
              <a:gd name="connsiteX5" fmla="*/ 570683 w 6936619"/>
              <a:gd name="connsiteY5" fmla="*/ 53326 h 270339"/>
              <a:gd name="connsiteX6" fmla="*/ 980611 w 6936619"/>
              <a:gd name="connsiteY6" fmla="*/ 13139 h 270339"/>
              <a:gd name="connsiteX7" fmla="*/ 3922445 w 6936619"/>
              <a:gd name="connsiteY7" fmla="*/ 5101 h 270339"/>
              <a:gd name="connsiteX8" fmla="*/ 6671372 w 6936619"/>
              <a:gd name="connsiteY8" fmla="*/ 85476 h 270339"/>
              <a:gd name="connsiteX9" fmla="*/ 6936619 w 6936619"/>
              <a:gd name="connsiteY9" fmla="*/ 246226 h 2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36619" h="270339">
                <a:moveTo>
                  <a:pt x="0" y="270339"/>
                </a:moveTo>
                <a:cubicBezTo>
                  <a:pt x="16075" y="262301"/>
                  <a:pt x="33272" y="256195"/>
                  <a:pt x="48226" y="246226"/>
                </a:cubicBezTo>
                <a:cubicBezTo>
                  <a:pt x="57684" y="239921"/>
                  <a:pt x="30811" y="246227"/>
                  <a:pt x="72340" y="222114"/>
                </a:cubicBezTo>
                <a:cubicBezTo>
                  <a:pt x="113869" y="198002"/>
                  <a:pt x="255870" y="122984"/>
                  <a:pt x="297398" y="101551"/>
                </a:cubicBezTo>
                <a:cubicBezTo>
                  <a:pt x="338926" y="80118"/>
                  <a:pt x="275964" y="101552"/>
                  <a:pt x="321511" y="93514"/>
                </a:cubicBezTo>
                <a:cubicBezTo>
                  <a:pt x="367059" y="85477"/>
                  <a:pt x="460833" y="66722"/>
                  <a:pt x="570683" y="53326"/>
                </a:cubicBezTo>
                <a:cubicBezTo>
                  <a:pt x="680533" y="39930"/>
                  <a:pt x="421984" y="21176"/>
                  <a:pt x="980611" y="13139"/>
                </a:cubicBezTo>
                <a:cubicBezTo>
                  <a:pt x="1539238" y="5102"/>
                  <a:pt x="2973985" y="-6955"/>
                  <a:pt x="3922445" y="5101"/>
                </a:cubicBezTo>
                <a:cubicBezTo>
                  <a:pt x="4870905" y="17157"/>
                  <a:pt x="6162312" y="45289"/>
                  <a:pt x="6671372" y="85476"/>
                </a:cubicBezTo>
                <a:cubicBezTo>
                  <a:pt x="6759788" y="102891"/>
                  <a:pt x="6885713" y="215416"/>
                  <a:pt x="6936619" y="246226"/>
                </a:cubicBezTo>
              </a:path>
            </a:pathLst>
          </a:custGeom>
          <a:ln>
            <a:solidFill>
              <a:srgbClr val="00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Freeform 48"/>
          <p:cNvSpPr/>
          <p:nvPr/>
        </p:nvSpPr>
        <p:spPr>
          <a:xfrm>
            <a:off x="6705600" y="4876800"/>
            <a:ext cx="1295400" cy="270339"/>
          </a:xfrm>
          <a:custGeom>
            <a:avLst/>
            <a:gdLst>
              <a:gd name="connsiteX0" fmla="*/ 0 w 6978645"/>
              <a:gd name="connsiteY0" fmla="*/ 273275 h 273275"/>
              <a:gd name="connsiteX1" fmla="*/ 48226 w 6978645"/>
              <a:gd name="connsiteY1" fmla="*/ 249162 h 273275"/>
              <a:gd name="connsiteX2" fmla="*/ 72340 w 6978645"/>
              <a:gd name="connsiteY2" fmla="*/ 225050 h 273275"/>
              <a:gd name="connsiteX3" fmla="*/ 96453 w 6978645"/>
              <a:gd name="connsiteY3" fmla="*/ 208975 h 273275"/>
              <a:gd name="connsiteX4" fmla="*/ 168793 w 6978645"/>
              <a:gd name="connsiteY4" fmla="*/ 152712 h 273275"/>
              <a:gd name="connsiteX5" fmla="*/ 297398 w 6978645"/>
              <a:gd name="connsiteY5" fmla="*/ 104487 h 273275"/>
              <a:gd name="connsiteX6" fmla="*/ 321511 w 6978645"/>
              <a:gd name="connsiteY6" fmla="*/ 96450 h 273275"/>
              <a:gd name="connsiteX7" fmla="*/ 345625 w 6978645"/>
              <a:gd name="connsiteY7" fmla="*/ 88412 h 273275"/>
              <a:gd name="connsiteX8" fmla="*/ 490305 w 6978645"/>
              <a:gd name="connsiteY8" fmla="*/ 72337 h 273275"/>
              <a:gd name="connsiteX9" fmla="*/ 570683 w 6978645"/>
              <a:gd name="connsiteY9" fmla="*/ 56262 h 273275"/>
              <a:gd name="connsiteX10" fmla="*/ 795742 w 6978645"/>
              <a:gd name="connsiteY10" fmla="*/ 40187 h 273275"/>
              <a:gd name="connsiteX11" fmla="*/ 980611 w 6978645"/>
              <a:gd name="connsiteY11" fmla="*/ 16075 h 273275"/>
              <a:gd name="connsiteX12" fmla="*/ 1028838 w 6978645"/>
              <a:gd name="connsiteY12" fmla="*/ 8037 h 273275"/>
              <a:gd name="connsiteX13" fmla="*/ 1133329 w 6978645"/>
              <a:gd name="connsiteY13" fmla="*/ 0 h 273275"/>
              <a:gd name="connsiteX14" fmla="*/ 3922445 w 6978645"/>
              <a:gd name="connsiteY14" fmla="*/ 8037 h 273275"/>
              <a:gd name="connsiteX15" fmla="*/ 4123390 w 6978645"/>
              <a:gd name="connsiteY15" fmla="*/ 32150 h 273275"/>
              <a:gd name="connsiteX16" fmla="*/ 4187692 w 6978645"/>
              <a:gd name="connsiteY16" fmla="*/ 40187 h 273275"/>
              <a:gd name="connsiteX17" fmla="*/ 4428826 w 6978645"/>
              <a:gd name="connsiteY17" fmla="*/ 72337 h 273275"/>
              <a:gd name="connsiteX18" fmla="*/ 4573507 w 6978645"/>
              <a:gd name="connsiteY18" fmla="*/ 80375 h 273275"/>
              <a:gd name="connsiteX19" fmla="*/ 4621733 w 6978645"/>
              <a:gd name="connsiteY19" fmla="*/ 88412 h 273275"/>
              <a:gd name="connsiteX20" fmla="*/ 4798565 w 6978645"/>
              <a:gd name="connsiteY20" fmla="*/ 112525 h 273275"/>
              <a:gd name="connsiteX21" fmla="*/ 5666647 w 6978645"/>
              <a:gd name="connsiteY21" fmla="*/ 120562 h 273275"/>
              <a:gd name="connsiteX22" fmla="*/ 5851517 w 6978645"/>
              <a:gd name="connsiteY22" fmla="*/ 136637 h 273275"/>
              <a:gd name="connsiteX23" fmla="*/ 6446314 w 6978645"/>
              <a:gd name="connsiteY23" fmla="*/ 144675 h 273275"/>
              <a:gd name="connsiteX24" fmla="*/ 6518654 w 6978645"/>
              <a:gd name="connsiteY24" fmla="*/ 152712 h 273275"/>
              <a:gd name="connsiteX25" fmla="*/ 6566881 w 6978645"/>
              <a:gd name="connsiteY25" fmla="*/ 160750 h 273275"/>
              <a:gd name="connsiteX26" fmla="*/ 6623145 w 6978645"/>
              <a:gd name="connsiteY26" fmla="*/ 168787 h 273275"/>
              <a:gd name="connsiteX27" fmla="*/ 6711561 w 6978645"/>
              <a:gd name="connsiteY27" fmla="*/ 184862 h 273275"/>
              <a:gd name="connsiteX28" fmla="*/ 6743712 w 6978645"/>
              <a:gd name="connsiteY28" fmla="*/ 192900 h 273275"/>
              <a:gd name="connsiteX29" fmla="*/ 6888392 w 6978645"/>
              <a:gd name="connsiteY29" fmla="*/ 200937 h 273275"/>
              <a:gd name="connsiteX30" fmla="*/ 6952695 w 6978645"/>
              <a:gd name="connsiteY30" fmla="*/ 233087 h 273275"/>
              <a:gd name="connsiteX31" fmla="*/ 6976808 w 6978645"/>
              <a:gd name="connsiteY31" fmla="*/ 249162 h 273275"/>
              <a:gd name="connsiteX32" fmla="*/ 6976808 w 6978645"/>
              <a:gd name="connsiteY32" fmla="*/ 273275 h 273275"/>
              <a:gd name="connsiteX0" fmla="*/ 0 w 6978645"/>
              <a:gd name="connsiteY0" fmla="*/ 273275 h 273275"/>
              <a:gd name="connsiteX1" fmla="*/ 48226 w 6978645"/>
              <a:gd name="connsiteY1" fmla="*/ 249162 h 273275"/>
              <a:gd name="connsiteX2" fmla="*/ 72340 w 6978645"/>
              <a:gd name="connsiteY2" fmla="*/ 225050 h 273275"/>
              <a:gd name="connsiteX3" fmla="*/ 96453 w 6978645"/>
              <a:gd name="connsiteY3" fmla="*/ 208975 h 273275"/>
              <a:gd name="connsiteX4" fmla="*/ 168793 w 6978645"/>
              <a:gd name="connsiteY4" fmla="*/ 152712 h 273275"/>
              <a:gd name="connsiteX5" fmla="*/ 297398 w 6978645"/>
              <a:gd name="connsiteY5" fmla="*/ 104487 h 273275"/>
              <a:gd name="connsiteX6" fmla="*/ 321511 w 6978645"/>
              <a:gd name="connsiteY6" fmla="*/ 96450 h 273275"/>
              <a:gd name="connsiteX7" fmla="*/ 345625 w 6978645"/>
              <a:gd name="connsiteY7" fmla="*/ 88412 h 273275"/>
              <a:gd name="connsiteX8" fmla="*/ 490305 w 6978645"/>
              <a:gd name="connsiteY8" fmla="*/ 72337 h 273275"/>
              <a:gd name="connsiteX9" fmla="*/ 570683 w 6978645"/>
              <a:gd name="connsiteY9" fmla="*/ 56262 h 273275"/>
              <a:gd name="connsiteX10" fmla="*/ 795742 w 6978645"/>
              <a:gd name="connsiteY10" fmla="*/ 40187 h 273275"/>
              <a:gd name="connsiteX11" fmla="*/ 980611 w 6978645"/>
              <a:gd name="connsiteY11" fmla="*/ 16075 h 273275"/>
              <a:gd name="connsiteX12" fmla="*/ 1028838 w 6978645"/>
              <a:gd name="connsiteY12" fmla="*/ 8037 h 273275"/>
              <a:gd name="connsiteX13" fmla="*/ 1133329 w 6978645"/>
              <a:gd name="connsiteY13" fmla="*/ 0 h 273275"/>
              <a:gd name="connsiteX14" fmla="*/ 3922445 w 6978645"/>
              <a:gd name="connsiteY14" fmla="*/ 8037 h 273275"/>
              <a:gd name="connsiteX15" fmla="*/ 4123390 w 6978645"/>
              <a:gd name="connsiteY15" fmla="*/ 32150 h 273275"/>
              <a:gd name="connsiteX16" fmla="*/ 4187692 w 6978645"/>
              <a:gd name="connsiteY16" fmla="*/ 40187 h 273275"/>
              <a:gd name="connsiteX17" fmla="*/ 4428826 w 6978645"/>
              <a:gd name="connsiteY17" fmla="*/ 72337 h 273275"/>
              <a:gd name="connsiteX18" fmla="*/ 4573507 w 6978645"/>
              <a:gd name="connsiteY18" fmla="*/ 80375 h 273275"/>
              <a:gd name="connsiteX19" fmla="*/ 4621733 w 6978645"/>
              <a:gd name="connsiteY19" fmla="*/ 88412 h 273275"/>
              <a:gd name="connsiteX20" fmla="*/ 5264757 w 6978645"/>
              <a:gd name="connsiteY20" fmla="*/ 64300 h 273275"/>
              <a:gd name="connsiteX21" fmla="*/ 5666647 w 6978645"/>
              <a:gd name="connsiteY21" fmla="*/ 120562 h 273275"/>
              <a:gd name="connsiteX22" fmla="*/ 5851517 w 6978645"/>
              <a:gd name="connsiteY22" fmla="*/ 136637 h 273275"/>
              <a:gd name="connsiteX23" fmla="*/ 6446314 w 6978645"/>
              <a:gd name="connsiteY23" fmla="*/ 144675 h 273275"/>
              <a:gd name="connsiteX24" fmla="*/ 6518654 w 6978645"/>
              <a:gd name="connsiteY24" fmla="*/ 152712 h 273275"/>
              <a:gd name="connsiteX25" fmla="*/ 6566881 w 6978645"/>
              <a:gd name="connsiteY25" fmla="*/ 160750 h 273275"/>
              <a:gd name="connsiteX26" fmla="*/ 6623145 w 6978645"/>
              <a:gd name="connsiteY26" fmla="*/ 168787 h 273275"/>
              <a:gd name="connsiteX27" fmla="*/ 6711561 w 6978645"/>
              <a:gd name="connsiteY27" fmla="*/ 184862 h 273275"/>
              <a:gd name="connsiteX28" fmla="*/ 6743712 w 6978645"/>
              <a:gd name="connsiteY28" fmla="*/ 192900 h 273275"/>
              <a:gd name="connsiteX29" fmla="*/ 6888392 w 6978645"/>
              <a:gd name="connsiteY29" fmla="*/ 200937 h 273275"/>
              <a:gd name="connsiteX30" fmla="*/ 6952695 w 6978645"/>
              <a:gd name="connsiteY30" fmla="*/ 233087 h 273275"/>
              <a:gd name="connsiteX31" fmla="*/ 6976808 w 6978645"/>
              <a:gd name="connsiteY31" fmla="*/ 249162 h 273275"/>
              <a:gd name="connsiteX32" fmla="*/ 6976808 w 6978645"/>
              <a:gd name="connsiteY32" fmla="*/ 273275 h 273275"/>
              <a:gd name="connsiteX0" fmla="*/ 0 w 6978645"/>
              <a:gd name="connsiteY0" fmla="*/ 273275 h 273275"/>
              <a:gd name="connsiteX1" fmla="*/ 48226 w 6978645"/>
              <a:gd name="connsiteY1" fmla="*/ 249162 h 273275"/>
              <a:gd name="connsiteX2" fmla="*/ 72340 w 6978645"/>
              <a:gd name="connsiteY2" fmla="*/ 225050 h 273275"/>
              <a:gd name="connsiteX3" fmla="*/ 96453 w 6978645"/>
              <a:gd name="connsiteY3" fmla="*/ 208975 h 273275"/>
              <a:gd name="connsiteX4" fmla="*/ 168793 w 6978645"/>
              <a:gd name="connsiteY4" fmla="*/ 152712 h 273275"/>
              <a:gd name="connsiteX5" fmla="*/ 297398 w 6978645"/>
              <a:gd name="connsiteY5" fmla="*/ 104487 h 273275"/>
              <a:gd name="connsiteX6" fmla="*/ 321511 w 6978645"/>
              <a:gd name="connsiteY6" fmla="*/ 96450 h 273275"/>
              <a:gd name="connsiteX7" fmla="*/ 345625 w 6978645"/>
              <a:gd name="connsiteY7" fmla="*/ 88412 h 273275"/>
              <a:gd name="connsiteX8" fmla="*/ 490305 w 6978645"/>
              <a:gd name="connsiteY8" fmla="*/ 72337 h 273275"/>
              <a:gd name="connsiteX9" fmla="*/ 570683 w 6978645"/>
              <a:gd name="connsiteY9" fmla="*/ 56262 h 273275"/>
              <a:gd name="connsiteX10" fmla="*/ 795742 w 6978645"/>
              <a:gd name="connsiteY10" fmla="*/ 40187 h 273275"/>
              <a:gd name="connsiteX11" fmla="*/ 980611 w 6978645"/>
              <a:gd name="connsiteY11" fmla="*/ 16075 h 273275"/>
              <a:gd name="connsiteX12" fmla="*/ 1028838 w 6978645"/>
              <a:gd name="connsiteY12" fmla="*/ 8037 h 273275"/>
              <a:gd name="connsiteX13" fmla="*/ 1133329 w 6978645"/>
              <a:gd name="connsiteY13" fmla="*/ 0 h 273275"/>
              <a:gd name="connsiteX14" fmla="*/ 3922445 w 6978645"/>
              <a:gd name="connsiteY14" fmla="*/ 8037 h 273275"/>
              <a:gd name="connsiteX15" fmla="*/ 4123390 w 6978645"/>
              <a:gd name="connsiteY15" fmla="*/ 32150 h 273275"/>
              <a:gd name="connsiteX16" fmla="*/ 4187692 w 6978645"/>
              <a:gd name="connsiteY16" fmla="*/ 40187 h 273275"/>
              <a:gd name="connsiteX17" fmla="*/ 4428826 w 6978645"/>
              <a:gd name="connsiteY17" fmla="*/ 72337 h 273275"/>
              <a:gd name="connsiteX18" fmla="*/ 4573507 w 6978645"/>
              <a:gd name="connsiteY18" fmla="*/ 80375 h 273275"/>
              <a:gd name="connsiteX19" fmla="*/ 4621733 w 6978645"/>
              <a:gd name="connsiteY19" fmla="*/ 88412 h 273275"/>
              <a:gd name="connsiteX20" fmla="*/ 5666647 w 6978645"/>
              <a:gd name="connsiteY20" fmla="*/ 120562 h 273275"/>
              <a:gd name="connsiteX21" fmla="*/ 5851517 w 6978645"/>
              <a:gd name="connsiteY21" fmla="*/ 136637 h 273275"/>
              <a:gd name="connsiteX22" fmla="*/ 6446314 w 6978645"/>
              <a:gd name="connsiteY22" fmla="*/ 144675 h 273275"/>
              <a:gd name="connsiteX23" fmla="*/ 6518654 w 6978645"/>
              <a:gd name="connsiteY23" fmla="*/ 152712 h 273275"/>
              <a:gd name="connsiteX24" fmla="*/ 6566881 w 6978645"/>
              <a:gd name="connsiteY24" fmla="*/ 160750 h 273275"/>
              <a:gd name="connsiteX25" fmla="*/ 6623145 w 6978645"/>
              <a:gd name="connsiteY25" fmla="*/ 168787 h 273275"/>
              <a:gd name="connsiteX26" fmla="*/ 6711561 w 6978645"/>
              <a:gd name="connsiteY26" fmla="*/ 184862 h 273275"/>
              <a:gd name="connsiteX27" fmla="*/ 6743712 w 6978645"/>
              <a:gd name="connsiteY27" fmla="*/ 192900 h 273275"/>
              <a:gd name="connsiteX28" fmla="*/ 6888392 w 6978645"/>
              <a:gd name="connsiteY28" fmla="*/ 200937 h 273275"/>
              <a:gd name="connsiteX29" fmla="*/ 6952695 w 6978645"/>
              <a:gd name="connsiteY29" fmla="*/ 233087 h 273275"/>
              <a:gd name="connsiteX30" fmla="*/ 6976808 w 6978645"/>
              <a:gd name="connsiteY30" fmla="*/ 249162 h 273275"/>
              <a:gd name="connsiteX31" fmla="*/ 6976808 w 6978645"/>
              <a:gd name="connsiteY31" fmla="*/ 273275 h 273275"/>
              <a:gd name="connsiteX0" fmla="*/ 0 w 6978645"/>
              <a:gd name="connsiteY0" fmla="*/ 265238 h 265238"/>
              <a:gd name="connsiteX1" fmla="*/ 48226 w 6978645"/>
              <a:gd name="connsiteY1" fmla="*/ 241125 h 265238"/>
              <a:gd name="connsiteX2" fmla="*/ 72340 w 6978645"/>
              <a:gd name="connsiteY2" fmla="*/ 217013 h 265238"/>
              <a:gd name="connsiteX3" fmla="*/ 96453 w 6978645"/>
              <a:gd name="connsiteY3" fmla="*/ 200938 h 265238"/>
              <a:gd name="connsiteX4" fmla="*/ 168793 w 6978645"/>
              <a:gd name="connsiteY4" fmla="*/ 144675 h 265238"/>
              <a:gd name="connsiteX5" fmla="*/ 297398 w 6978645"/>
              <a:gd name="connsiteY5" fmla="*/ 96450 h 265238"/>
              <a:gd name="connsiteX6" fmla="*/ 321511 w 6978645"/>
              <a:gd name="connsiteY6" fmla="*/ 88413 h 265238"/>
              <a:gd name="connsiteX7" fmla="*/ 345625 w 6978645"/>
              <a:gd name="connsiteY7" fmla="*/ 80375 h 265238"/>
              <a:gd name="connsiteX8" fmla="*/ 490305 w 6978645"/>
              <a:gd name="connsiteY8" fmla="*/ 64300 h 265238"/>
              <a:gd name="connsiteX9" fmla="*/ 570683 w 6978645"/>
              <a:gd name="connsiteY9" fmla="*/ 48225 h 265238"/>
              <a:gd name="connsiteX10" fmla="*/ 795742 w 6978645"/>
              <a:gd name="connsiteY10" fmla="*/ 32150 h 265238"/>
              <a:gd name="connsiteX11" fmla="*/ 980611 w 6978645"/>
              <a:gd name="connsiteY11" fmla="*/ 8038 h 265238"/>
              <a:gd name="connsiteX12" fmla="*/ 1028838 w 6978645"/>
              <a:gd name="connsiteY12" fmla="*/ 0 h 265238"/>
              <a:gd name="connsiteX13" fmla="*/ 3922445 w 6978645"/>
              <a:gd name="connsiteY13" fmla="*/ 0 h 265238"/>
              <a:gd name="connsiteX14" fmla="*/ 4123390 w 6978645"/>
              <a:gd name="connsiteY14" fmla="*/ 24113 h 265238"/>
              <a:gd name="connsiteX15" fmla="*/ 4187692 w 6978645"/>
              <a:gd name="connsiteY15" fmla="*/ 32150 h 265238"/>
              <a:gd name="connsiteX16" fmla="*/ 4428826 w 6978645"/>
              <a:gd name="connsiteY16" fmla="*/ 64300 h 265238"/>
              <a:gd name="connsiteX17" fmla="*/ 4573507 w 6978645"/>
              <a:gd name="connsiteY17" fmla="*/ 72338 h 265238"/>
              <a:gd name="connsiteX18" fmla="*/ 4621733 w 6978645"/>
              <a:gd name="connsiteY18" fmla="*/ 80375 h 265238"/>
              <a:gd name="connsiteX19" fmla="*/ 5666647 w 6978645"/>
              <a:gd name="connsiteY19" fmla="*/ 112525 h 265238"/>
              <a:gd name="connsiteX20" fmla="*/ 5851517 w 6978645"/>
              <a:gd name="connsiteY20" fmla="*/ 128600 h 265238"/>
              <a:gd name="connsiteX21" fmla="*/ 6446314 w 6978645"/>
              <a:gd name="connsiteY21" fmla="*/ 136638 h 265238"/>
              <a:gd name="connsiteX22" fmla="*/ 6518654 w 6978645"/>
              <a:gd name="connsiteY22" fmla="*/ 144675 h 265238"/>
              <a:gd name="connsiteX23" fmla="*/ 6566881 w 6978645"/>
              <a:gd name="connsiteY23" fmla="*/ 152713 h 265238"/>
              <a:gd name="connsiteX24" fmla="*/ 6623145 w 6978645"/>
              <a:gd name="connsiteY24" fmla="*/ 160750 h 265238"/>
              <a:gd name="connsiteX25" fmla="*/ 6711561 w 6978645"/>
              <a:gd name="connsiteY25" fmla="*/ 176825 h 265238"/>
              <a:gd name="connsiteX26" fmla="*/ 6743712 w 6978645"/>
              <a:gd name="connsiteY26" fmla="*/ 184863 h 265238"/>
              <a:gd name="connsiteX27" fmla="*/ 6888392 w 6978645"/>
              <a:gd name="connsiteY27" fmla="*/ 192900 h 265238"/>
              <a:gd name="connsiteX28" fmla="*/ 6952695 w 6978645"/>
              <a:gd name="connsiteY28" fmla="*/ 225050 h 265238"/>
              <a:gd name="connsiteX29" fmla="*/ 6976808 w 6978645"/>
              <a:gd name="connsiteY29" fmla="*/ 241125 h 265238"/>
              <a:gd name="connsiteX30" fmla="*/ 6976808 w 6978645"/>
              <a:gd name="connsiteY30"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96453 w 6978645"/>
              <a:gd name="connsiteY3" fmla="*/ 200938 h 265238"/>
              <a:gd name="connsiteX4" fmla="*/ 297398 w 6978645"/>
              <a:gd name="connsiteY4" fmla="*/ 96450 h 265238"/>
              <a:gd name="connsiteX5" fmla="*/ 321511 w 6978645"/>
              <a:gd name="connsiteY5" fmla="*/ 88413 h 265238"/>
              <a:gd name="connsiteX6" fmla="*/ 345625 w 6978645"/>
              <a:gd name="connsiteY6" fmla="*/ 80375 h 265238"/>
              <a:gd name="connsiteX7" fmla="*/ 490305 w 6978645"/>
              <a:gd name="connsiteY7" fmla="*/ 64300 h 265238"/>
              <a:gd name="connsiteX8" fmla="*/ 570683 w 6978645"/>
              <a:gd name="connsiteY8" fmla="*/ 48225 h 265238"/>
              <a:gd name="connsiteX9" fmla="*/ 795742 w 6978645"/>
              <a:gd name="connsiteY9" fmla="*/ 32150 h 265238"/>
              <a:gd name="connsiteX10" fmla="*/ 980611 w 6978645"/>
              <a:gd name="connsiteY10" fmla="*/ 8038 h 265238"/>
              <a:gd name="connsiteX11" fmla="*/ 1028838 w 6978645"/>
              <a:gd name="connsiteY11" fmla="*/ 0 h 265238"/>
              <a:gd name="connsiteX12" fmla="*/ 3922445 w 6978645"/>
              <a:gd name="connsiteY12" fmla="*/ 0 h 265238"/>
              <a:gd name="connsiteX13" fmla="*/ 4123390 w 6978645"/>
              <a:gd name="connsiteY13" fmla="*/ 24113 h 265238"/>
              <a:gd name="connsiteX14" fmla="*/ 4187692 w 6978645"/>
              <a:gd name="connsiteY14" fmla="*/ 32150 h 265238"/>
              <a:gd name="connsiteX15" fmla="*/ 4428826 w 6978645"/>
              <a:gd name="connsiteY15" fmla="*/ 64300 h 265238"/>
              <a:gd name="connsiteX16" fmla="*/ 4573507 w 6978645"/>
              <a:gd name="connsiteY16" fmla="*/ 72338 h 265238"/>
              <a:gd name="connsiteX17" fmla="*/ 4621733 w 6978645"/>
              <a:gd name="connsiteY17" fmla="*/ 80375 h 265238"/>
              <a:gd name="connsiteX18" fmla="*/ 5666647 w 6978645"/>
              <a:gd name="connsiteY18" fmla="*/ 112525 h 265238"/>
              <a:gd name="connsiteX19" fmla="*/ 5851517 w 6978645"/>
              <a:gd name="connsiteY19" fmla="*/ 128600 h 265238"/>
              <a:gd name="connsiteX20" fmla="*/ 6446314 w 6978645"/>
              <a:gd name="connsiteY20" fmla="*/ 136638 h 265238"/>
              <a:gd name="connsiteX21" fmla="*/ 6518654 w 6978645"/>
              <a:gd name="connsiteY21" fmla="*/ 144675 h 265238"/>
              <a:gd name="connsiteX22" fmla="*/ 6566881 w 6978645"/>
              <a:gd name="connsiteY22" fmla="*/ 152713 h 265238"/>
              <a:gd name="connsiteX23" fmla="*/ 6623145 w 6978645"/>
              <a:gd name="connsiteY23" fmla="*/ 160750 h 265238"/>
              <a:gd name="connsiteX24" fmla="*/ 6711561 w 6978645"/>
              <a:gd name="connsiteY24" fmla="*/ 176825 h 265238"/>
              <a:gd name="connsiteX25" fmla="*/ 6743712 w 6978645"/>
              <a:gd name="connsiteY25" fmla="*/ 184863 h 265238"/>
              <a:gd name="connsiteX26" fmla="*/ 6888392 w 6978645"/>
              <a:gd name="connsiteY26" fmla="*/ 192900 h 265238"/>
              <a:gd name="connsiteX27" fmla="*/ 6952695 w 6978645"/>
              <a:gd name="connsiteY27" fmla="*/ 225050 h 265238"/>
              <a:gd name="connsiteX28" fmla="*/ 6976808 w 6978645"/>
              <a:gd name="connsiteY28" fmla="*/ 241125 h 265238"/>
              <a:gd name="connsiteX29" fmla="*/ 6976808 w 6978645"/>
              <a:gd name="connsiteY29"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345625 w 6978645"/>
              <a:gd name="connsiteY5" fmla="*/ 80375 h 265238"/>
              <a:gd name="connsiteX6" fmla="*/ 490305 w 6978645"/>
              <a:gd name="connsiteY6" fmla="*/ 64300 h 265238"/>
              <a:gd name="connsiteX7" fmla="*/ 570683 w 6978645"/>
              <a:gd name="connsiteY7" fmla="*/ 48225 h 265238"/>
              <a:gd name="connsiteX8" fmla="*/ 795742 w 6978645"/>
              <a:gd name="connsiteY8" fmla="*/ 32150 h 265238"/>
              <a:gd name="connsiteX9" fmla="*/ 980611 w 6978645"/>
              <a:gd name="connsiteY9" fmla="*/ 8038 h 265238"/>
              <a:gd name="connsiteX10" fmla="*/ 1028838 w 6978645"/>
              <a:gd name="connsiteY10" fmla="*/ 0 h 265238"/>
              <a:gd name="connsiteX11" fmla="*/ 3922445 w 6978645"/>
              <a:gd name="connsiteY11" fmla="*/ 0 h 265238"/>
              <a:gd name="connsiteX12" fmla="*/ 4123390 w 6978645"/>
              <a:gd name="connsiteY12" fmla="*/ 24113 h 265238"/>
              <a:gd name="connsiteX13" fmla="*/ 4187692 w 6978645"/>
              <a:gd name="connsiteY13" fmla="*/ 32150 h 265238"/>
              <a:gd name="connsiteX14" fmla="*/ 4428826 w 6978645"/>
              <a:gd name="connsiteY14" fmla="*/ 64300 h 265238"/>
              <a:gd name="connsiteX15" fmla="*/ 4573507 w 6978645"/>
              <a:gd name="connsiteY15" fmla="*/ 72338 h 265238"/>
              <a:gd name="connsiteX16" fmla="*/ 4621733 w 6978645"/>
              <a:gd name="connsiteY16" fmla="*/ 80375 h 265238"/>
              <a:gd name="connsiteX17" fmla="*/ 5666647 w 6978645"/>
              <a:gd name="connsiteY17" fmla="*/ 112525 h 265238"/>
              <a:gd name="connsiteX18" fmla="*/ 5851517 w 6978645"/>
              <a:gd name="connsiteY18" fmla="*/ 128600 h 265238"/>
              <a:gd name="connsiteX19" fmla="*/ 6446314 w 6978645"/>
              <a:gd name="connsiteY19" fmla="*/ 136638 h 265238"/>
              <a:gd name="connsiteX20" fmla="*/ 6518654 w 6978645"/>
              <a:gd name="connsiteY20" fmla="*/ 144675 h 265238"/>
              <a:gd name="connsiteX21" fmla="*/ 6566881 w 6978645"/>
              <a:gd name="connsiteY21" fmla="*/ 152713 h 265238"/>
              <a:gd name="connsiteX22" fmla="*/ 6623145 w 6978645"/>
              <a:gd name="connsiteY22" fmla="*/ 160750 h 265238"/>
              <a:gd name="connsiteX23" fmla="*/ 6711561 w 6978645"/>
              <a:gd name="connsiteY23" fmla="*/ 176825 h 265238"/>
              <a:gd name="connsiteX24" fmla="*/ 6743712 w 6978645"/>
              <a:gd name="connsiteY24" fmla="*/ 184863 h 265238"/>
              <a:gd name="connsiteX25" fmla="*/ 6888392 w 6978645"/>
              <a:gd name="connsiteY25" fmla="*/ 192900 h 265238"/>
              <a:gd name="connsiteX26" fmla="*/ 6952695 w 6978645"/>
              <a:gd name="connsiteY26" fmla="*/ 225050 h 265238"/>
              <a:gd name="connsiteX27" fmla="*/ 6976808 w 6978645"/>
              <a:gd name="connsiteY27" fmla="*/ 241125 h 265238"/>
              <a:gd name="connsiteX28" fmla="*/ 6976808 w 6978645"/>
              <a:gd name="connsiteY28"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490305 w 6978645"/>
              <a:gd name="connsiteY5" fmla="*/ 64300 h 265238"/>
              <a:gd name="connsiteX6" fmla="*/ 570683 w 6978645"/>
              <a:gd name="connsiteY6" fmla="*/ 48225 h 265238"/>
              <a:gd name="connsiteX7" fmla="*/ 795742 w 6978645"/>
              <a:gd name="connsiteY7" fmla="*/ 32150 h 265238"/>
              <a:gd name="connsiteX8" fmla="*/ 980611 w 6978645"/>
              <a:gd name="connsiteY8" fmla="*/ 8038 h 265238"/>
              <a:gd name="connsiteX9" fmla="*/ 1028838 w 6978645"/>
              <a:gd name="connsiteY9" fmla="*/ 0 h 265238"/>
              <a:gd name="connsiteX10" fmla="*/ 3922445 w 6978645"/>
              <a:gd name="connsiteY10" fmla="*/ 0 h 265238"/>
              <a:gd name="connsiteX11" fmla="*/ 4123390 w 6978645"/>
              <a:gd name="connsiteY11" fmla="*/ 24113 h 265238"/>
              <a:gd name="connsiteX12" fmla="*/ 4187692 w 6978645"/>
              <a:gd name="connsiteY12" fmla="*/ 32150 h 265238"/>
              <a:gd name="connsiteX13" fmla="*/ 4428826 w 6978645"/>
              <a:gd name="connsiteY13" fmla="*/ 64300 h 265238"/>
              <a:gd name="connsiteX14" fmla="*/ 4573507 w 6978645"/>
              <a:gd name="connsiteY14" fmla="*/ 72338 h 265238"/>
              <a:gd name="connsiteX15" fmla="*/ 4621733 w 6978645"/>
              <a:gd name="connsiteY15" fmla="*/ 80375 h 265238"/>
              <a:gd name="connsiteX16" fmla="*/ 5666647 w 6978645"/>
              <a:gd name="connsiteY16" fmla="*/ 112525 h 265238"/>
              <a:gd name="connsiteX17" fmla="*/ 5851517 w 6978645"/>
              <a:gd name="connsiteY17" fmla="*/ 128600 h 265238"/>
              <a:gd name="connsiteX18" fmla="*/ 6446314 w 6978645"/>
              <a:gd name="connsiteY18" fmla="*/ 136638 h 265238"/>
              <a:gd name="connsiteX19" fmla="*/ 6518654 w 6978645"/>
              <a:gd name="connsiteY19" fmla="*/ 144675 h 265238"/>
              <a:gd name="connsiteX20" fmla="*/ 6566881 w 6978645"/>
              <a:gd name="connsiteY20" fmla="*/ 152713 h 265238"/>
              <a:gd name="connsiteX21" fmla="*/ 6623145 w 6978645"/>
              <a:gd name="connsiteY21" fmla="*/ 160750 h 265238"/>
              <a:gd name="connsiteX22" fmla="*/ 6711561 w 6978645"/>
              <a:gd name="connsiteY22" fmla="*/ 176825 h 265238"/>
              <a:gd name="connsiteX23" fmla="*/ 6743712 w 6978645"/>
              <a:gd name="connsiteY23" fmla="*/ 184863 h 265238"/>
              <a:gd name="connsiteX24" fmla="*/ 6888392 w 6978645"/>
              <a:gd name="connsiteY24" fmla="*/ 192900 h 265238"/>
              <a:gd name="connsiteX25" fmla="*/ 6952695 w 6978645"/>
              <a:gd name="connsiteY25" fmla="*/ 225050 h 265238"/>
              <a:gd name="connsiteX26" fmla="*/ 6976808 w 6978645"/>
              <a:gd name="connsiteY26" fmla="*/ 241125 h 265238"/>
              <a:gd name="connsiteX27" fmla="*/ 6976808 w 6978645"/>
              <a:gd name="connsiteY27"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1028838 w 6978645"/>
              <a:gd name="connsiteY8" fmla="*/ 0 h 265238"/>
              <a:gd name="connsiteX9" fmla="*/ 3922445 w 6978645"/>
              <a:gd name="connsiteY9" fmla="*/ 0 h 265238"/>
              <a:gd name="connsiteX10" fmla="*/ 4123390 w 6978645"/>
              <a:gd name="connsiteY10" fmla="*/ 24113 h 265238"/>
              <a:gd name="connsiteX11" fmla="*/ 4187692 w 6978645"/>
              <a:gd name="connsiteY11" fmla="*/ 32150 h 265238"/>
              <a:gd name="connsiteX12" fmla="*/ 4428826 w 6978645"/>
              <a:gd name="connsiteY12" fmla="*/ 64300 h 265238"/>
              <a:gd name="connsiteX13" fmla="*/ 4573507 w 6978645"/>
              <a:gd name="connsiteY13" fmla="*/ 72338 h 265238"/>
              <a:gd name="connsiteX14" fmla="*/ 4621733 w 6978645"/>
              <a:gd name="connsiteY14" fmla="*/ 80375 h 265238"/>
              <a:gd name="connsiteX15" fmla="*/ 5666647 w 6978645"/>
              <a:gd name="connsiteY15" fmla="*/ 112525 h 265238"/>
              <a:gd name="connsiteX16" fmla="*/ 5851517 w 6978645"/>
              <a:gd name="connsiteY16" fmla="*/ 128600 h 265238"/>
              <a:gd name="connsiteX17" fmla="*/ 6446314 w 6978645"/>
              <a:gd name="connsiteY17" fmla="*/ 136638 h 265238"/>
              <a:gd name="connsiteX18" fmla="*/ 6518654 w 6978645"/>
              <a:gd name="connsiteY18" fmla="*/ 144675 h 265238"/>
              <a:gd name="connsiteX19" fmla="*/ 6566881 w 6978645"/>
              <a:gd name="connsiteY19" fmla="*/ 152713 h 265238"/>
              <a:gd name="connsiteX20" fmla="*/ 6623145 w 6978645"/>
              <a:gd name="connsiteY20" fmla="*/ 160750 h 265238"/>
              <a:gd name="connsiteX21" fmla="*/ 6711561 w 6978645"/>
              <a:gd name="connsiteY21" fmla="*/ 176825 h 265238"/>
              <a:gd name="connsiteX22" fmla="*/ 6743712 w 6978645"/>
              <a:gd name="connsiteY22" fmla="*/ 184863 h 265238"/>
              <a:gd name="connsiteX23" fmla="*/ 6888392 w 6978645"/>
              <a:gd name="connsiteY23" fmla="*/ 192900 h 265238"/>
              <a:gd name="connsiteX24" fmla="*/ 6952695 w 6978645"/>
              <a:gd name="connsiteY24" fmla="*/ 225050 h 265238"/>
              <a:gd name="connsiteX25" fmla="*/ 6976808 w 6978645"/>
              <a:gd name="connsiteY25" fmla="*/ 241125 h 265238"/>
              <a:gd name="connsiteX26" fmla="*/ 6976808 w 6978645"/>
              <a:gd name="connsiteY26"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23390 w 6978645"/>
              <a:gd name="connsiteY9" fmla="*/ 24113 h 265238"/>
              <a:gd name="connsiteX10" fmla="*/ 4187692 w 6978645"/>
              <a:gd name="connsiteY10" fmla="*/ 32150 h 265238"/>
              <a:gd name="connsiteX11" fmla="*/ 4428826 w 6978645"/>
              <a:gd name="connsiteY11" fmla="*/ 64300 h 265238"/>
              <a:gd name="connsiteX12" fmla="*/ 4573507 w 6978645"/>
              <a:gd name="connsiteY12" fmla="*/ 72338 h 265238"/>
              <a:gd name="connsiteX13" fmla="*/ 4621733 w 6978645"/>
              <a:gd name="connsiteY13" fmla="*/ 80375 h 265238"/>
              <a:gd name="connsiteX14" fmla="*/ 5666647 w 6978645"/>
              <a:gd name="connsiteY14" fmla="*/ 112525 h 265238"/>
              <a:gd name="connsiteX15" fmla="*/ 5851517 w 6978645"/>
              <a:gd name="connsiteY15" fmla="*/ 128600 h 265238"/>
              <a:gd name="connsiteX16" fmla="*/ 6446314 w 6978645"/>
              <a:gd name="connsiteY16" fmla="*/ 136638 h 265238"/>
              <a:gd name="connsiteX17" fmla="*/ 6518654 w 6978645"/>
              <a:gd name="connsiteY17" fmla="*/ 144675 h 265238"/>
              <a:gd name="connsiteX18" fmla="*/ 6566881 w 6978645"/>
              <a:gd name="connsiteY18" fmla="*/ 152713 h 265238"/>
              <a:gd name="connsiteX19" fmla="*/ 6623145 w 6978645"/>
              <a:gd name="connsiteY19" fmla="*/ 160750 h 265238"/>
              <a:gd name="connsiteX20" fmla="*/ 6711561 w 6978645"/>
              <a:gd name="connsiteY20" fmla="*/ 176825 h 265238"/>
              <a:gd name="connsiteX21" fmla="*/ 6743712 w 6978645"/>
              <a:gd name="connsiteY21" fmla="*/ 184863 h 265238"/>
              <a:gd name="connsiteX22" fmla="*/ 6888392 w 6978645"/>
              <a:gd name="connsiteY22" fmla="*/ 192900 h 265238"/>
              <a:gd name="connsiteX23" fmla="*/ 6952695 w 6978645"/>
              <a:gd name="connsiteY23" fmla="*/ 225050 h 265238"/>
              <a:gd name="connsiteX24" fmla="*/ 6976808 w 6978645"/>
              <a:gd name="connsiteY24" fmla="*/ 241125 h 265238"/>
              <a:gd name="connsiteX25" fmla="*/ 6976808 w 6978645"/>
              <a:gd name="connsiteY25"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23390 w 6978645"/>
              <a:gd name="connsiteY9" fmla="*/ 24113 h 265238"/>
              <a:gd name="connsiteX10" fmla="*/ 4187692 w 6978645"/>
              <a:gd name="connsiteY10" fmla="*/ 32150 h 265238"/>
              <a:gd name="connsiteX11" fmla="*/ 4203768 w 6978645"/>
              <a:gd name="connsiteY11" fmla="*/ 40187 h 265238"/>
              <a:gd name="connsiteX12" fmla="*/ 4428826 w 6978645"/>
              <a:gd name="connsiteY12" fmla="*/ 64300 h 265238"/>
              <a:gd name="connsiteX13" fmla="*/ 4573507 w 6978645"/>
              <a:gd name="connsiteY13" fmla="*/ 72338 h 265238"/>
              <a:gd name="connsiteX14" fmla="*/ 4621733 w 6978645"/>
              <a:gd name="connsiteY14" fmla="*/ 80375 h 265238"/>
              <a:gd name="connsiteX15" fmla="*/ 5666647 w 6978645"/>
              <a:gd name="connsiteY15" fmla="*/ 112525 h 265238"/>
              <a:gd name="connsiteX16" fmla="*/ 5851517 w 6978645"/>
              <a:gd name="connsiteY16" fmla="*/ 128600 h 265238"/>
              <a:gd name="connsiteX17" fmla="*/ 6446314 w 6978645"/>
              <a:gd name="connsiteY17" fmla="*/ 136638 h 265238"/>
              <a:gd name="connsiteX18" fmla="*/ 6518654 w 6978645"/>
              <a:gd name="connsiteY18" fmla="*/ 144675 h 265238"/>
              <a:gd name="connsiteX19" fmla="*/ 6566881 w 6978645"/>
              <a:gd name="connsiteY19" fmla="*/ 152713 h 265238"/>
              <a:gd name="connsiteX20" fmla="*/ 6623145 w 6978645"/>
              <a:gd name="connsiteY20" fmla="*/ 160750 h 265238"/>
              <a:gd name="connsiteX21" fmla="*/ 6711561 w 6978645"/>
              <a:gd name="connsiteY21" fmla="*/ 176825 h 265238"/>
              <a:gd name="connsiteX22" fmla="*/ 6743712 w 6978645"/>
              <a:gd name="connsiteY22" fmla="*/ 184863 h 265238"/>
              <a:gd name="connsiteX23" fmla="*/ 6888392 w 6978645"/>
              <a:gd name="connsiteY23" fmla="*/ 192900 h 265238"/>
              <a:gd name="connsiteX24" fmla="*/ 6952695 w 6978645"/>
              <a:gd name="connsiteY24" fmla="*/ 225050 h 265238"/>
              <a:gd name="connsiteX25" fmla="*/ 6976808 w 6978645"/>
              <a:gd name="connsiteY25" fmla="*/ 241125 h 265238"/>
              <a:gd name="connsiteX26" fmla="*/ 6976808 w 6978645"/>
              <a:gd name="connsiteY26"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23390 w 6978645"/>
              <a:gd name="connsiteY9" fmla="*/ 24113 h 265238"/>
              <a:gd name="connsiteX10" fmla="*/ 4187692 w 6978645"/>
              <a:gd name="connsiteY10" fmla="*/ 32150 h 265238"/>
              <a:gd name="connsiteX11" fmla="*/ 4428826 w 6978645"/>
              <a:gd name="connsiteY11" fmla="*/ 64300 h 265238"/>
              <a:gd name="connsiteX12" fmla="*/ 4573507 w 6978645"/>
              <a:gd name="connsiteY12" fmla="*/ 72338 h 265238"/>
              <a:gd name="connsiteX13" fmla="*/ 4621733 w 6978645"/>
              <a:gd name="connsiteY13" fmla="*/ 80375 h 265238"/>
              <a:gd name="connsiteX14" fmla="*/ 5666647 w 6978645"/>
              <a:gd name="connsiteY14" fmla="*/ 112525 h 265238"/>
              <a:gd name="connsiteX15" fmla="*/ 5851517 w 6978645"/>
              <a:gd name="connsiteY15" fmla="*/ 128600 h 265238"/>
              <a:gd name="connsiteX16" fmla="*/ 6446314 w 6978645"/>
              <a:gd name="connsiteY16" fmla="*/ 136638 h 265238"/>
              <a:gd name="connsiteX17" fmla="*/ 6518654 w 6978645"/>
              <a:gd name="connsiteY17" fmla="*/ 144675 h 265238"/>
              <a:gd name="connsiteX18" fmla="*/ 6566881 w 6978645"/>
              <a:gd name="connsiteY18" fmla="*/ 152713 h 265238"/>
              <a:gd name="connsiteX19" fmla="*/ 6623145 w 6978645"/>
              <a:gd name="connsiteY19" fmla="*/ 160750 h 265238"/>
              <a:gd name="connsiteX20" fmla="*/ 6711561 w 6978645"/>
              <a:gd name="connsiteY20" fmla="*/ 176825 h 265238"/>
              <a:gd name="connsiteX21" fmla="*/ 6743712 w 6978645"/>
              <a:gd name="connsiteY21" fmla="*/ 184863 h 265238"/>
              <a:gd name="connsiteX22" fmla="*/ 6888392 w 6978645"/>
              <a:gd name="connsiteY22" fmla="*/ 192900 h 265238"/>
              <a:gd name="connsiteX23" fmla="*/ 6952695 w 6978645"/>
              <a:gd name="connsiteY23" fmla="*/ 225050 h 265238"/>
              <a:gd name="connsiteX24" fmla="*/ 6976808 w 6978645"/>
              <a:gd name="connsiteY24" fmla="*/ 241125 h 265238"/>
              <a:gd name="connsiteX25" fmla="*/ 6976808 w 6978645"/>
              <a:gd name="connsiteY25"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187692 w 6978645"/>
              <a:gd name="connsiteY9" fmla="*/ 32150 h 265238"/>
              <a:gd name="connsiteX10" fmla="*/ 4428826 w 6978645"/>
              <a:gd name="connsiteY10" fmla="*/ 64300 h 265238"/>
              <a:gd name="connsiteX11" fmla="*/ 4573507 w 6978645"/>
              <a:gd name="connsiteY11" fmla="*/ 72338 h 265238"/>
              <a:gd name="connsiteX12" fmla="*/ 4621733 w 6978645"/>
              <a:gd name="connsiteY12" fmla="*/ 80375 h 265238"/>
              <a:gd name="connsiteX13" fmla="*/ 5666647 w 6978645"/>
              <a:gd name="connsiteY13" fmla="*/ 112525 h 265238"/>
              <a:gd name="connsiteX14" fmla="*/ 5851517 w 6978645"/>
              <a:gd name="connsiteY14" fmla="*/ 128600 h 265238"/>
              <a:gd name="connsiteX15" fmla="*/ 6446314 w 6978645"/>
              <a:gd name="connsiteY15" fmla="*/ 136638 h 265238"/>
              <a:gd name="connsiteX16" fmla="*/ 6518654 w 6978645"/>
              <a:gd name="connsiteY16" fmla="*/ 144675 h 265238"/>
              <a:gd name="connsiteX17" fmla="*/ 6566881 w 6978645"/>
              <a:gd name="connsiteY17" fmla="*/ 152713 h 265238"/>
              <a:gd name="connsiteX18" fmla="*/ 6623145 w 6978645"/>
              <a:gd name="connsiteY18" fmla="*/ 160750 h 265238"/>
              <a:gd name="connsiteX19" fmla="*/ 6711561 w 6978645"/>
              <a:gd name="connsiteY19" fmla="*/ 176825 h 265238"/>
              <a:gd name="connsiteX20" fmla="*/ 6743712 w 6978645"/>
              <a:gd name="connsiteY20" fmla="*/ 184863 h 265238"/>
              <a:gd name="connsiteX21" fmla="*/ 6888392 w 6978645"/>
              <a:gd name="connsiteY21" fmla="*/ 192900 h 265238"/>
              <a:gd name="connsiteX22" fmla="*/ 6952695 w 6978645"/>
              <a:gd name="connsiteY22" fmla="*/ 225050 h 265238"/>
              <a:gd name="connsiteX23" fmla="*/ 6976808 w 6978645"/>
              <a:gd name="connsiteY23" fmla="*/ 241125 h 265238"/>
              <a:gd name="connsiteX24" fmla="*/ 6976808 w 6978645"/>
              <a:gd name="connsiteY24"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428826 w 6978645"/>
              <a:gd name="connsiteY9" fmla="*/ 64300 h 265238"/>
              <a:gd name="connsiteX10" fmla="*/ 4573507 w 6978645"/>
              <a:gd name="connsiteY10" fmla="*/ 72338 h 265238"/>
              <a:gd name="connsiteX11" fmla="*/ 4621733 w 6978645"/>
              <a:gd name="connsiteY11" fmla="*/ 80375 h 265238"/>
              <a:gd name="connsiteX12" fmla="*/ 5666647 w 6978645"/>
              <a:gd name="connsiteY12" fmla="*/ 112525 h 265238"/>
              <a:gd name="connsiteX13" fmla="*/ 5851517 w 6978645"/>
              <a:gd name="connsiteY13" fmla="*/ 128600 h 265238"/>
              <a:gd name="connsiteX14" fmla="*/ 6446314 w 6978645"/>
              <a:gd name="connsiteY14" fmla="*/ 136638 h 265238"/>
              <a:gd name="connsiteX15" fmla="*/ 6518654 w 6978645"/>
              <a:gd name="connsiteY15" fmla="*/ 144675 h 265238"/>
              <a:gd name="connsiteX16" fmla="*/ 6566881 w 6978645"/>
              <a:gd name="connsiteY16" fmla="*/ 152713 h 265238"/>
              <a:gd name="connsiteX17" fmla="*/ 6623145 w 6978645"/>
              <a:gd name="connsiteY17" fmla="*/ 160750 h 265238"/>
              <a:gd name="connsiteX18" fmla="*/ 6711561 w 6978645"/>
              <a:gd name="connsiteY18" fmla="*/ 176825 h 265238"/>
              <a:gd name="connsiteX19" fmla="*/ 6743712 w 6978645"/>
              <a:gd name="connsiteY19" fmla="*/ 184863 h 265238"/>
              <a:gd name="connsiteX20" fmla="*/ 6888392 w 6978645"/>
              <a:gd name="connsiteY20" fmla="*/ 192900 h 265238"/>
              <a:gd name="connsiteX21" fmla="*/ 6952695 w 6978645"/>
              <a:gd name="connsiteY21" fmla="*/ 225050 h 265238"/>
              <a:gd name="connsiteX22" fmla="*/ 6976808 w 6978645"/>
              <a:gd name="connsiteY22" fmla="*/ 241125 h 265238"/>
              <a:gd name="connsiteX23" fmla="*/ 6976808 w 6978645"/>
              <a:gd name="connsiteY23"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573507 w 6978645"/>
              <a:gd name="connsiteY9" fmla="*/ 72338 h 265238"/>
              <a:gd name="connsiteX10" fmla="*/ 4621733 w 6978645"/>
              <a:gd name="connsiteY10" fmla="*/ 80375 h 265238"/>
              <a:gd name="connsiteX11" fmla="*/ 5666647 w 6978645"/>
              <a:gd name="connsiteY11" fmla="*/ 112525 h 265238"/>
              <a:gd name="connsiteX12" fmla="*/ 5851517 w 6978645"/>
              <a:gd name="connsiteY12" fmla="*/ 128600 h 265238"/>
              <a:gd name="connsiteX13" fmla="*/ 6446314 w 6978645"/>
              <a:gd name="connsiteY13" fmla="*/ 136638 h 265238"/>
              <a:gd name="connsiteX14" fmla="*/ 6518654 w 6978645"/>
              <a:gd name="connsiteY14" fmla="*/ 144675 h 265238"/>
              <a:gd name="connsiteX15" fmla="*/ 6566881 w 6978645"/>
              <a:gd name="connsiteY15" fmla="*/ 152713 h 265238"/>
              <a:gd name="connsiteX16" fmla="*/ 6623145 w 6978645"/>
              <a:gd name="connsiteY16" fmla="*/ 160750 h 265238"/>
              <a:gd name="connsiteX17" fmla="*/ 6711561 w 6978645"/>
              <a:gd name="connsiteY17" fmla="*/ 176825 h 265238"/>
              <a:gd name="connsiteX18" fmla="*/ 6743712 w 6978645"/>
              <a:gd name="connsiteY18" fmla="*/ 184863 h 265238"/>
              <a:gd name="connsiteX19" fmla="*/ 6888392 w 6978645"/>
              <a:gd name="connsiteY19" fmla="*/ 192900 h 265238"/>
              <a:gd name="connsiteX20" fmla="*/ 6952695 w 6978645"/>
              <a:gd name="connsiteY20" fmla="*/ 225050 h 265238"/>
              <a:gd name="connsiteX21" fmla="*/ 6976808 w 6978645"/>
              <a:gd name="connsiteY21" fmla="*/ 241125 h 265238"/>
              <a:gd name="connsiteX22" fmla="*/ 6976808 w 6978645"/>
              <a:gd name="connsiteY22"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4621733 w 6978645"/>
              <a:gd name="connsiteY9" fmla="*/ 80375 h 265238"/>
              <a:gd name="connsiteX10" fmla="*/ 5666647 w 6978645"/>
              <a:gd name="connsiteY10" fmla="*/ 112525 h 265238"/>
              <a:gd name="connsiteX11" fmla="*/ 5851517 w 6978645"/>
              <a:gd name="connsiteY11" fmla="*/ 128600 h 265238"/>
              <a:gd name="connsiteX12" fmla="*/ 6446314 w 6978645"/>
              <a:gd name="connsiteY12" fmla="*/ 136638 h 265238"/>
              <a:gd name="connsiteX13" fmla="*/ 6518654 w 6978645"/>
              <a:gd name="connsiteY13" fmla="*/ 144675 h 265238"/>
              <a:gd name="connsiteX14" fmla="*/ 6566881 w 6978645"/>
              <a:gd name="connsiteY14" fmla="*/ 152713 h 265238"/>
              <a:gd name="connsiteX15" fmla="*/ 6623145 w 6978645"/>
              <a:gd name="connsiteY15" fmla="*/ 160750 h 265238"/>
              <a:gd name="connsiteX16" fmla="*/ 6711561 w 6978645"/>
              <a:gd name="connsiteY16" fmla="*/ 176825 h 265238"/>
              <a:gd name="connsiteX17" fmla="*/ 6743712 w 6978645"/>
              <a:gd name="connsiteY17" fmla="*/ 184863 h 265238"/>
              <a:gd name="connsiteX18" fmla="*/ 6888392 w 6978645"/>
              <a:gd name="connsiteY18" fmla="*/ 192900 h 265238"/>
              <a:gd name="connsiteX19" fmla="*/ 6952695 w 6978645"/>
              <a:gd name="connsiteY19" fmla="*/ 225050 h 265238"/>
              <a:gd name="connsiteX20" fmla="*/ 6976808 w 6978645"/>
              <a:gd name="connsiteY20" fmla="*/ 241125 h 265238"/>
              <a:gd name="connsiteX21" fmla="*/ 6976808 w 6978645"/>
              <a:gd name="connsiteY21" fmla="*/ 265238 h 265238"/>
              <a:gd name="connsiteX0" fmla="*/ 0 w 6978645"/>
              <a:gd name="connsiteY0" fmla="*/ 265238 h 265238"/>
              <a:gd name="connsiteX1" fmla="*/ 48226 w 6978645"/>
              <a:gd name="connsiteY1" fmla="*/ 241125 h 265238"/>
              <a:gd name="connsiteX2" fmla="*/ 72340 w 6978645"/>
              <a:gd name="connsiteY2" fmla="*/ 217013 h 265238"/>
              <a:gd name="connsiteX3" fmla="*/ 297398 w 6978645"/>
              <a:gd name="connsiteY3" fmla="*/ 96450 h 265238"/>
              <a:gd name="connsiteX4" fmla="*/ 321511 w 6978645"/>
              <a:gd name="connsiteY4" fmla="*/ 88413 h 265238"/>
              <a:gd name="connsiteX5" fmla="*/ 570683 w 6978645"/>
              <a:gd name="connsiteY5" fmla="*/ 48225 h 265238"/>
              <a:gd name="connsiteX6" fmla="*/ 795742 w 6978645"/>
              <a:gd name="connsiteY6" fmla="*/ 32150 h 265238"/>
              <a:gd name="connsiteX7" fmla="*/ 980611 w 6978645"/>
              <a:gd name="connsiteY7" fmla="*/ 8038 h 265238"/>
              <a:gd name="connsiteX8" fmla="*/ 3922445 w 6978645"/>
              <a:gd name="connsiteY8" fmla="*/ 0 h 265238"/>
              <a:gd name="connsiteX9" fmla="*/ 5666647 w 6978645"/>
              <a:gd name="connsiteY9" fmla="*/ 112525 h 265238"/>
              <a:gd name="connsiteX10" fmla="*/ 5851517 w 6978645"/>
              <a:gd name="connsiteY10" fmla="*/ 128600 h 265238"/>
              <a:gd name="connsiteX11" fmla="*/ 6446314 w 6978645"/>
              <a:gd name="connsiteY11" fmla="*/ 136638 h 265238"/>
              <a:gd name="connsiteX12" fmla="*/ 6518654 w 6978645"/>
              <a:gd name="connsiteY12" fmla="*/ 144675 h 265238"/>
              <a:gd name="connsiteX13" fmla="*/ 6566881 w 6978645"/>
              <a:gd name="connsiteY13" fmla="*/ 152713 h 265238"/>
              <a:gd name="connsiteX14" fmla="*/ 6623145 w 6978645"/>
              <a:gd name="connsiteY14" fmla="*/ 160750 h 265238"/>
              <a:gd name="connsiteX15" fmla="*/ 6711561 w 6978645"/>
              <a:gd name="connsiteY15" fmla="*/ 176825 h 265238"/>
              <a:gd name="connsiteX16" fmla="*/ 6743712 w 6978645"/>
              <a:gd name="connsiteY16" fmla="*/ 184863 h 265238"/>
              <a:gd name="connsiteX17" fmla="*/ 6888392 w 6978645"/>
              <a:gd name="connsiteY17" fmla="*/ 192900 h 265238"/>
              <a:gd name="connsiteX18" fmla="*/ 6952695 w 6978645"/>
              <a:gd name="connsiteY18" fmla="*/ 225050 h 265238"/>
              <a:gd name="connsiteX19" fmla="*/ 6976808 w 6978645"/>
              <a:gd name="connsiteY19" fmla="*/ 241125 h 265238"/>
              <a:gd name="connsiteX20" fmla="*/ 6976808 w 6978645"/>
              <a:gd name="connsiteY20" fmla="*/ 265238 h 265238"/>
              <a:gd name="connsiteX0" fmla="*/ 0 w 6978645"/>
              <a:gd name="connsiteY0" fmla="*/ 272904 h 272904"/>
              <a:gd name="connsiteX1" fmla="*/ 48226 w 6978645"/>
              <a:gd name="connsiteY1" fmla="*/ 248791 h 272904"/>
              <a:gd name="connsiteX2" fmla="*/ 72340 w 6978645"/>
              <a:gd name="connsiteY2" fmla="*/ 224679 h 272904"/>
              <a:gd name="connsiteX3" fmla="*/ 297398 w 6978645"/>
              <a:gd name="connsiteY3" fmla="*/ 104116 h 272904"/>
              <a:gd name="connsiteX4" fmla="*/ 321511 w 6978645"/>
              <a:gd name="connsiteY4" fmla="*/ 96079 h 272904"/>
              <a:gd name="connsiteX5" fmla="*/ 570683 w 6978645"/>
              <a:gd name="connsiteY5" fmla="*/ 55891 h 272904"/>
              <a:gd name="connsiteX6" fmla="*/ 795742 w 6978645"/>
              <a:gd name="connsiteY6" fmla="*/ 39816 h 272904"/>
              <a:gd name="connsiteX7" fmla="*/ 980611 w 6978645"/>
              <a:gd name="connsiteY7" fmla="*/ 15704 h 272904"/>
              <a:gd name="connsiteX8" fmla="*/ 3922445 w 6978645"/>
              <a:gd name="connsiteY8" fmla="*/ 7666 h 272904"/>
              <a:gd name="connsiteX9" fmla="*/ 5851517 w 6978645"/>
              <a:gd name="connsiteY9" fmla="*/ 136266 h 272904"/>
              <a:gd name="connsiteX10" fmla="*/ 6446314 w 6978645"/>
              <a:gd name="connsiteY10" fmla="*/ 144304 h 272904"/>
              <a:gd name="connsiteX11" fmla="*/ 6518654 w 6978645"/>
              <a:gd name="connsiteY11" fmla="*/ 152341 h 272904"/>
              <a:gd name="connsiteX12" fmla="*/ 6566881 w 6978645"/>
              <a:gd name="connsiteY12" fmla="*/ 160379 h 272904"/>
              <a:gd name="connsiteX13" fmla="*/ 6623145 w 6978645"/>
              <a:gd name="connsiteY13" fmla="*/ 168416 h 272904"/>
              <a:gd name="connsiteX14" fmla="*/ 6711561 w 6978645"/>
              <a:gd name="connsiteY14" fmla="*/ 184491 h 272904"/>
              <a:gd name="connsiteX15" fmla="*/ 6743712 w 6978645"/>
              <a:gd name="connsiteY15" fmla="*/ 192529 h 272904"/>
              <a:gd name="connsiteX16" fmla="*/ 6888392 w 6978645"/>
              <a:gd name="connsiteY16" fmla="*/ 200566 h 272904"/>
              <a:gd name="connsiteX17" fmla="*/ 6952695 w 6978645"/>
              <a:gd name="connsiteY17" fmla="*/ 232716 h 272904"/>
              <a:gd name="connsiteX18" fmla="*/ 6976808 w 6978645"/>
              <a:gd name="connsiteY18" fmla="*/ 248791 h 272904"/>
              <a:gd name="connsiteX19" fmla="*/ 6976808 w 6978645"/>
              <a:gd name="connsiteY19" fmla="*/ 272904 h 272904"/>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518654 w 6978645"/>
              <a:gd name="connsiteY10" fmla="*/ 152924 h 273487"/>
              <a:gd name="connsiteX11" fmla="*/ 6566881 w 6978645"/>
              <a:gd name="connsiteY11" fmla="*/ 160962 h 273487"/>
              <a:gd name="connsiteX12" fmla="*/ 6623145 w 6978645"/>
              <a:gd name="connsiteY12" fmla="*/ 168999 h 273487"/>
              <a:gd name="connsiteX13" fmla="*/ 6711561 w 6978645"/>
              <a:gd name="connsiteY13" fmla="*/ 185074 h 273487"/>
              <a:gd name="connsiteX14" fmla="*/ 6743712 w 6978645"/>
              <a:gd name="connsiteY14" fmla="*/ 193112 h 273487"/>
              <a:gd name="connsiteX15" fmla="*/ 6888392 w 6978645"/>
              <a:gd name="connsiteY15" fmla="*/ 201149 h 273487"/>
              <a:gd name="connsiteX16" fmla="*/ 6952695 w 6978645"/>
              <a:gd name="connsiteY16" fmla="*/ 233299 h 273487"/>
              <a:gd name="connsiteX17" fmla="*/ 6976808 w 6978645"/>
              <a:gd name="connsiteY17" fmla="*/ 249374 h 273487"/>
              <a:gd name="connsiteX18" fmla="*/ 6976808 w 6978645"/>
              <a:gd name="connsiteY18"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518654 w 6978645"/>
              <a:gd name="connsiteY10" fmla="*/ 152924 h 273487"/>
              <a:gd name="connsiteX11" fmla="*/ 6566881 w 6978645"/>
              <a:gd name="connsiteY11" fmla="*/ 160962 h 273487"/>
              <a:gd name="connsiteX12" fmla="*/ 6623145 w 6978645"/>
              <a:gd name="connsiteY12" fmla="*/ 168999 h 273487"/>
              <a:gd name="connsiteX13" fmla="*/ 6743712 w 6978645"/>
              <a:gd name="connsiteY13" fmla="*/ 193112 h 273487"/>
              <a:gd name="connsiteX14" fmla="*/ 6888392 w 6978645"/>
              <a:gd name="connsiteY14" fmla="*/ 201149 h 273487"/>
              <a:gd name="connsiteX15" fmla="*/ 6952695 w 6978645"/>
              <a:gd name="connsiteY15" fmla="*/ 233299 h 273487"/>
              <a:gd name="connsiteX16" fmla="*/ 6976808 w 6978645"/>
              <a:gd name="connsiteY16" fmla="*/ 249374 h 273487"/>
              <a:gd name="connsiteX17" fmla="*/ 6976808 w 6978645"/>
              <a:gd name="connsiteY17"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518654 w 6978645"/>
              <a:gd name="connsiteY10" fmla="*/ 152924 h 273487"/>
              <a:gd name="connsiteX11" fmla="*/ 6623145 w 6978645"/>
              <a:gd name="connsiteY11" fmla="*/ 168999 h 273487"/>
              <a:gd name="connsiteX12" fmla="*/ 6743712 w 6978645"/>
              <a:gd name="connsiteY12" fmla="*/ 193112 h 273487"/>
              <a:gd name="connsiteX13" fmla="*/ 6888392 w 6978645"/>
              <a:gd name="connsiteY13" fmla="*/ 201149 h 273487"/>
              <a:gd name="connsiteX14" fmla="*/ 6952695 w 6978645"/>
              <a:gd name="connsiteY14" fmla="*/ 233299 h 273487"/>
              <a:gd name="connsiteX15" fmla="*/ 6976808 w 6978645"/>
              <a:gd name="connsiteY15" fmla="*/ 249374 h 273487"/>
              <a:gd name="connsiteX16" fmla="*/ 6976808 w 6978645"/>
              <a:gd name="connsiteY16"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623145 w 6978645"/>
              <a:gd name="connsiteY10" fmla="*/ 168999 h 273487"/>
              <a:gd name="connsiteX11" fmla="*/ 6743712 w 6978645"/>
              <a:gd name="connsiteY11" fmla="*/ 193112 h 273487"/>
              <a:gd name="connsiteX12" fmla="*/ 6888392 w 6978645"/>
              <a:gd name="connsiteY12" fmla="*/ 201149 h 273487"/>
              <a:gd name="connsiteX13" fmla="*/ 6952695 w 6978645"/>
              <a:gd name="connsiteY13" fmla="*/ 233299 h 273487"/>
              <a:gd name="connsiteX14" fmla="*/ 6976808 w 6978645"/>
              <a:gd name="connsiteY14" fmla="*/ 249374 h 273487"/>
              <a:gd name="connsiteX15" fmla="*/ 6976808 w 6978645"/>
              <a:gd name="connsiteY15" fmla="*/ 273487 h 273487"/>
              <a:gd name="connsiteX0" fmla="*/ 0 w 6978645"/>
              <a:gd name="connsiteY0" fmla="*/ 273487 h 273487"/>
              <a:gd name="connsiteX1" fmla="*/ 48226 w 6978645"/>
              <a:gd name="connsiteY1" fmla="*/ 249374 h 273487"/>
              <a:gd name="connsiteX2" fmla="*/ 72340 w 6978645"/>
              <a:gd name="connsiteY2" fmla="*/ 225262 h 273487"/>
              <a:gd name="connsiteX3" fmla="*/ 297398 w 6978645"/>
              <a:gd name="connsiteY3" fmla="*/ 104699 h 273487"/>
              <a:gd name="connsiteX4" fmla="*/ 321511 w 6978645"/>
              <a:gd name="connsiteY4" fmla="*/ 96662 h 273487"/>
              <a:gd name="connsiteX5" fmla="*/ 570683 w 6978645"/>
              <a:gd name="connsiteY5" fmla="*/ 56474 h 273487"/>
              <a:gd name="connsiteX6" fmla="*/ 795742 w 6978645"/>
              <a:gd name="connsiteY6" fmla="*/ 40399 h 273487"/>
              <a:gd name="connsiteX7" fmla="*/ 980611 w 6978645"/>
              <a:gd name="connsiteY7" fmla="*/ 16287 h 273487"/>
              <a:gd name="connsiteX8" fmla="*/ 3922445 w 6978645"/>
              <a:gd name="connsiteY8" fmla="*/ 8249 h 273487"/>
              <a:gd name="connsiteX9" fmla="*/ 6446314 w 6978645"/>
              <a:gd name="connsiteY9" fmla="*/ 144887 h 273487"/>
              <a:gd name="connsiteX10" fmla="*/ 6623145 w 6978645"/>
              <a:gd name="connsiteY10" fmla="*/ 168999 h 273487"/>
              <a:gd name="connsiteX11" fmla="*/ 6888392 w 6978645"/>
              <a:gd name="connsiteY11" fmla="*/ 201149 h 273487"/>
              <a:gd name="connsiteX12" fmla="*/ 6952695 w 6978645"/>
              <a:gd name="connsiteY12" fmla="*/ 233299 h 273487"/>
              <a:gd name="connsiteX13" fmla="*/ 6976808 w 6978645"/>
              <a:gd name="connsiteY13" fmla="*/ 249374 h 273487"/>
              <a:gd name="connsiteX14" fmla="*/ 6976808 w 6978645"/>
              <a:gd name="connsiteY14" fmla="*/ 273487 h 273487"/>
              <a:gd name="connsiteX0" fmla="*/ 0 w 6985375"/>
              <a:gd name="connsiteY0" fmla="*/ 273487 h 273487"/>
              <a:gd name="connsiteX1" fmla="*/ 48226 w 6985375"/>
              <a:gd name="connsiteY1" fmla="*/ 249374 h 273487"/>
              <a:gd name="connsiteX2" fmla="*/ 72340 w 6985375"/>
              <a:gd name="connsiteY2" fmla="*/ 225262 h 273487"/>
              <a:gd name="connsiteX3" fmla="*/ 297398 w 6985375"/>
              <a:gd name="connsiteY3" fmla="*/ 104699 h 273487"/>
              <a:gd name="connsiteX4" fmla="*/ 321511 w 6985375"/>
              <a:gd name="connsiteY4" fmla="*/ 96662 h 273487"/>
              <a:gd name="connsiteX5" fmla="*/ 570683 w 6985375"/>
              <a:gd name="connsiteY5" fmla="*/ 56474 h 273487"/>
              <a:gd name="connsiteX6" fmla="*/ 795742 w 6985375"/>
              <a:gd name="connsiteY6" fmla="*/ 40399 h 273487"/>
              <a:gd name="connsiteX7" fmla="*/ 980611 w 6985375"/>
              <a:gd name="connsiteY7" fmla="*/ 16287 h 273487"/>
              <a:gd name="connsiteX8" fmla="*/ 3922445 w 6985375"/>
              <a:gd name="connsiteY8" fmla="*/ 8249 h 273487"/>
              <a:gd name="connsiteX9" fmla="*/ 6446314 w 6985375"/>
              <a:gd name="connsiteY9" fmla="*/ 144887 h 273487"/>
              <a:gd name="connsiteX10" fmla="*/ 6623145 w 6985375"/>
              <a:gd name="connsiteY10" fmla="*/ 168999 h 273487"/>
              <a:gd name="connsiteX11" fmla="*/ 6952695 w 6985375"/>
              <a:gd name="connsiteY11" fmla="*/ 233299 h 273487"/>
              <a:gd name="connsiteX12" fmla="*/ 6976808 w 6985375"/>
              <a:gd name="connsiteY12" fmla="*/ 249374 h 273487"/>
              <a:gd name="connsiteX13" fmla="*/ 6976808 w 6985375"/>
              <a:gd name="connsiteY13" fmla="*/ 273487 h 273487"/>
              <a:gd name="connsiteX0" fmla="*/ 0 w 7003005"/>
              <a:gd name="connsiteY0" fmla="*/ 273487 h 273487"/>
              <a:gd name="connsiteX1" fmla="*/ 48226 w 7003005"/>
              <a:gd name="connsiteY1" fmla="*/ 249374 h 273487"/>
              <a:gd name="connsiteX2" fmla="*/ 72340 w 7003005"/>
              <a:gd name="connsiteY2" fmla="*/ 225262 h 273487"/>
              <a:gd name="connsiteX3" fmla="*/ 297398 w 7003005"/>
              <a:gd name="connsiteY3" fmla="*/ 104699 h 273487"/>
              <a:gd name="connsiteX4" fmla="*/ 321511 w 7003005"/>
              <a:gd name="connsiteY4" fmla="*/ 96662 h 273487"/>
              <a:gd name="connsiteX5" fmla="*/ 570683 w 7003005"/>
              <a:gd name="connsiteY5" fmla="*/ 56474 h 273487"/>
              <a:gd name="connsiteX6" fmla="*/ 795742 w 7003005"/>
              <a:gd name="connsiteY6" fmla="*/ 40399 h 273487"/>
              <a:gd name="connsiteX7" fmla="*/ 980611 w 7003005"/>
              <a:gd name="connsiteY7" fmla="*/ 16287 h 273487"/>
              <a:gd name="connsiteX8" fmla="*/ 3922445 w 7003005"/>
              <a:gd name="connsiteY8" fmla="*/ 8249 h 273487"/>
              <a:gd name="connsiteX9" fmla="*/ 6446314 w 7003005"/>
              <a:gd name="connsiteY9" fmla="*/ 144887 h 273487"/>
              <a:gd name="connsiteX10" fmla="*/ 6623145 w 7003005"/>
              <a:gd name="connsiteY10" fmla="*/ 168999 h 273487"/>
              <a:gd name="connsiteX11" fmla="*/ 6976808 w 7003005"/>
              <a:gd name="connsiteY11" fmla="*/ 249374 h 273487"/>
              <a:gd name="connsiteX12" fmla="*/ 6976808 w 7003005"/>
              <a:gd name="connsiteY12" fmla="*/ 273487 h 273487"/>
              <a:gd name="connsiteX0" fmla="*/ 0 w 7000623"/>
              <a:gd name="connsiteY0" fmla="*/ 273487 h 273487"/>
              <a:gd name="connsiteX1" fmla="*/ 48226 w 7000623"/>
              <a:gd name="connsiteY1" fmla="*/ 249374 h 273487"/>
              <a:gd name="connsiteX2" fmla="*/ 72340 w 7000623"/>
              <a:gd name="connsiteY2" fmla="*/ 225262 h 273487"/>
              <a:gd name="connsiteX3" fmla="*/ 297398 w 7000623"/>
              <a:gd name="connsiteY3" fmla="*/ 104699 h 273487"/>
              <a:gd name="connsiteX4" fmla="*/ 321511 w 7000623"/>
              <a:gd name="connsiteY4" fmla="*/ 96662 h 273487"/>
              <a:gd name="connsiteX5" fmla="*/ 570683 w 7000623"/>
              <a:gd name="connsiteY5" fmla="*/ 56474 h 273487"/>
              <a:gd name="connsiteX6" fmla="*/ 795742 w 7000623"/>
              <a:gd name="connsiteY6" fmla="*/ 40399 h 273487"/>
              <a:gd name="connsiteX7" fmla="*/ 980611 w 7000623"/>
              <a:gd name="connsiteY7" fmla="*/ 16287 h 273487"/>
              <a:gd name="connsiteX8" fmla="*/ 3922445 w 7000623"/>
              <a:gd name="connsiteY8" fmla="*/ 8249 h 273487"/>
              <a:gd name="connsiteX9" fmla="*/ 6446314 w 7000623"/>
              <a:gd name="connsiteY9" fmla="*/ 144887 h 273487"/>
              <a:gd name="connsiteX10" fmla="*/ 6655296 w 7000623"/>
              <a:gd name="connsiteY10" fmla="*/ 120774 h 273487"/>
              <a:gd name="connsiteX11" fmla="*/ 6976808 w 7000623"/>
              <a:gd name="connsiteY11" fmla="*/ 249374 h 273487"/>
              <a:gd name="connsiteX12" fmla="*/ 6976808 w 7000623"/>
              <a:gd name="connsiteY12" fmla="*/ 273487 h 273487"/>
              <a:gd name="connsiteX0" fmla="*/ 0 w 7000623"/>
              <a:gd name="connsiteY0" fmla="*/ 265238 h 265238"/>
              <a:gd name="connsiteX1" fmla="*/ 48226 w 7000623"/>
              <a:gd name="connsiteY1" fmla="*/ 241125 h 265238"/>
              <a:gd name="connsiteX2" fmla="*/ 72340 w 7000623"/>
              <a:gd name="connsiteY2" fmla="*/ 217013 h 265238"/>
              <a:gd name="connsiteX3" fmla="*/ 297398 w 7000623"/>
              <a:gd name="connsiteY3" fmla="*/ 96450 h 265238"/>
              <a:gd name="connsiteX4" fmla="*/ 321511 w 7000623"/>
              <a:gd name="connsiteY4" fmla="*/ 88413 h 265238"/>
              <a:gd name="connsiteX5" fmla="*/ 570683 w 7000623"/>
              <a:gd name="connsiteY5" fmla="*/ 48225 h 265238"/>
              <a:gd name="connsiteX6" fmla="*/ 795742 w 7000623"/>
              <a:gd name="connsiteY6" fmla="*/ 32150 h 265238"/>
              <a:gd name="connsiteX7" fmla="*/ 980611 w 7000623"/>
              <a:gd name="connsiteY7" fmla="*/ 8038 h 265238"/>
              <a:gd name="connsiteX8" fmla="*/ 3922445 w 7000623"/>
              <a:gd name="connsiteY8" fmla="*/ 0 h 265238"/>
              <a:gd name="connsiteX9" fmla="*/ 6414162 w 7000623"/>
              <a:gd name="connsiteY9" fmla="*/ 112526 h 265238"/>
              <a:gd name="connsiteX10" fmla="*/ 6655296 w 7000623"/>
              <a:gd name="connsiteY10" fmla="*/ 112525 h 265238"/>
              <a:gd name="connsiteX11" fmla="*/ 6976808 w 7000623"/>
              <a:gd name="connsiteY11" fmla="*/ 241125 h 265238"/>
              <a:gd name="connsiteX12" fmla="*/ 6976808 w 7000623"/>
              <a:gd name="connsiteY12" fmla="*/ 265238 h 265238"/>
              <a:gd name="connsiteX0" fmla="*/ 0 w 7000623"/>
              <a:gd name="connsiteY0" fmla="*/ 271741 h 271741"/>
              <a:gd name="connsiteX1" fmla="*/ 48226 w 7000623"/>
              <a:gd name="connsiteY1" fmla="*/ 247628 h 271741"/>
              <a:gd name="connsiteX2" fmla="*/ 72340 w 7000623"/>
              <a:gd name="connsiteY2" fmla="*/ 223516 h 271741"/>
              <a:gd name="connsiteX3" fmla="*/ 297398 w 7000623"/>
              <a:gd name="connsiteY3" fmla="*/ 102953 h 271741"/>
              <a:gd name="connsiteX4" fmla="*/ 321511 w 7000623"/>
              <a:gd name="connsiteY4" fmla="*/ 94916 h 271741"/>
              <a:gd name="connsiteX5" fmla="*/ 570683 w 7000623"/>
              <a:gd name="connsiteY5" fmla="*/ 54728 h 271741"/>
              <a:gd name="connsiteX6" fmla="*/ 795742 w 7000623"/>
              <a:gd name="connsiteY6" fmla="*/ 38653 h 271741"/>
              <a:gd name="connsiteX7" fmla="*/ 980611 w 7000623"/>
              <a:gd name="connsiteY7" fmla="*/ 14541 h 271741"/>
              <a:gd name="connsiteX8" fmla="*/ 3922445 w 7000623"/>
              <a:gd name="connsiteY8" fmla="*/ 6503 h 271741"/>
              <a:gd name="connsiteX9" fmla="*/ 6655296 w 7000623"/>
              <a:gd name="connsiteY9" fmla="*/ 119028 h 271741"/>
              <a:gd name="connsiteX10" fmla="*/ 6976808 w 7000623"/>
              <a:gd name="connsiteY10" fmla="*/ 247628 h 271741"/>
              <a:gd name="connsiteX11" fmla="*/ 6976808 w 7000623"/>
              <a:gd name="connsiteY11" fmla="*/ 271741 h 271741"/>
              <a:gd name="connsiteX0" fmla="*/ 0 w 7000623"/>
              <a:gd name="connsiteY0" fmla="*/ 272708 h 272708"/>
              <a:gd name="connsiteX1" fmla="*/ 48226 w 7000623"/>
              <a:gd name="connsiteY1" fmla="*/ 248595 h 272708"/>
              <a:gd name="connsiteX2" fmla="*/ 72340 w 7000623"/>
              <a:gd name="connsiteY2" fmla="*/ 224483 h 272708"/>
              <a:gd name="connsiteX3" fmla="*/ 297398 w 7000623"/>
              <a:gd name="connsiteY3" fmla="*/ 103920 h 272708"/>
              <a:gd name="connsiteX4" fmla="*/ 321511 w 7000623"/>
              <a:gd name="connsiteY4" fmla="*/ 95883 h 272708"/>
              <a:gd name="connsiteX5" fmla="*/ 570683 w 7000623"/>
              <a:gd name="connsiteY5" fmla="*/ 55695 h 272708"/>
              <a:gd name="connsiteX6" fmla="*/ 980611 w 7000623"/>
              <a:gd name="connsiteY6" fmla="*/ 15508 h 272708"/>
              <a:gd name="connsiteX7" fmla="*/ 3922445 w 7000623"/>
              <a:gd name="connsiteY7" fmla="*/ 7470 h 272708"/>
              <a:gd name="connsiteX8" fmla="*/ 6655296 w 7000623"/>
              <a:gd name="connsiteY8" fmla="*/ 119995 h 272708"/>
              <a:gd name="connsiteX9" fmla="*/ 6976808 w 7000623"/>
              <a:gd name="connsiteY9" fmla="*/ 248595 h 272708"/>
              <a:gd name="connsiteX10" fmla="*/ 6976808 w 7000623"/>
              <a:gd name="connsiteY10" fmla="*/ 272708 h 272708"/>
              <a:gd name="connsiteX0" fmla="*/ 0 w 6999432"/>
              <a:gd name="connsiteY0" fmla="*/ 270339 h 270339"/>
              <a:gd name="connsiteX1" fmla="*/ 48226 w 6999432"/>
              <a:gd name="connsiteY1" fmla="*/ 246226 h 270339"/>
              <a:gd name="connsiteX2" fmla="*/ 72340 w 6999432"/>
              <a:gd name="connsiteY2" fmla="*/ 222114 h 270339"/>
              <a:gd name="connsiteX3" fmla="*/ 297398 w 6999432"/>
              <a:gd name="connsiteY3" fmla="*/ 101551 h 270339"/>
              <a:gd name="connsiteX4" fmla="*/ 321511 w 6999432"/>
              <a:gd name="connsiteY4" fmla="*/ 93514 h 270339"/>
              <a:gd name="connsiteX5" fmla="*/ 570683 w 6999432"/>
              <a:gd name="connsiteY5" fmla="*/ 53326 h 270339"/>
              <a:gd name="connsiteX6" fmla="*/ 980611 w 6999432"/>
              <a:gd name="connsiteY6" fmla="*/ 13139 h 270339"/>
              <a:gd name="connsiteX7" fmla="*/ 3922445 w 6999432"/>
              <a:gd name="connsiteY7" fmla="*/ 5101 h 270339"/>
              <a:gd name="connsiteX8" fmla="*/ 6671372 w 6999432"/>
              <a:gd name="connsiteY8" fmla="*/ 85476 h 270339"/>
              <a:gd name="connsiteX9" fmla="*/ 6976808 w 6999432"/>
              <a:gd name="connsiteY9" fmla="*/ 246226 h 270339"/>
              <a:gd name="connsiteX10" fmla="*/ 6976808 w 6999432"/>
              <a:gd name="connsiteY10" fmla="*/ 270339 h 270339"/>
              <a:gd name="connsiteX0" fmla="*/ 0 w 6976808"/>
              <a:gd name="connsiteY0" fmla="*/ 270339 h 270339"/>
              <a:gd name="connsiteX1" fmla="*/ 48226 w 6976808"/>
              <a:gd name="connsiteY1" fmla="*/ 246226 h 270339"/>
              <a:gd name="connsiteX2" fmla="*/ 72340 w 6976808"/>
              <a:gd name="connsiteY2" fmla="*/ 222114 h 270339"/>
              <a:gd name="connsiteX3" fmla="*/ 297398 w 6976808"/>
              <a:gd name="connsiteY3" fmla="*/ 101551 h 270339"/>
              <a:gd name="connsiteX4" fmla="*/ 321511 w 6976808"/>
              <a:gd name="connsiteY4" fmla="*/ 93514 h 270339"/>
              <a:gd name="connsiteX5" fmla="*/ 570683 w 6976808"/>
              <a:gd name="connsiteY5" fmla="*/ 53326 h 270339"/>
              <a:gd name="connsiteX6" fmla="*/ 980611 w 6976808"/>
              <a:gd name="connsiteY6" fmla="*/ 13139 h 270339"/>
              <a:gd name="connsiteX7" fmla="*/ 3922445 w 6976808"/>
              <a:gd name="connsiteY7" fmla="*/ 5101 h 270339"/>
              <a:gd name="connsiteX8" fmla="*/ 6671372 w 6976808"/>
              <a:gd name="connsiteY8" fmla="*/ 85476 h 270339"/>
              <a:gd name="connsiteX9" fmla="*/ 6976808 w 6976808"/>
              <a:gd name="connsiteY9" fmla="*/ 246226 h 270339"/>
              <a:gd name="connsiteX0" fmla="*/ 0 w 6936619"/>
              <a:gd name="connsiteY0" fmla="*/ 270339 h 270339"/>
              <a:gd name="connsiteX1" fmla="*/ 48226 w 6936619"/>
              <a:gd name="connsiteY1" fmla="*/ 246226 h 270339"/>
              <a:gd name="connsiteX2" fmla="*/ 72340 w 6936619"/>
              <a:gd name="connsiteY2" fmla="*/ 222114 h 270339"/>
              <a:gd name="connsiteX3" fmla="*/ 297398 w 6936619"/>
              <a:gd name="connsiteY3" fmla="*/ 101551 h 270339"/>
              <a:gd name="connsiteX4" fmla="*/ 321511 w 6936619"/>
              <a:gd name="connsiteY4" fmla="*/ 93514 h 270339"/>
              <a:gd name="connsiteX5" fmla="*/ 570683 w 6936619"/>
              <a:gd name="connsiteY5" fmla="*/ 53326 h 270339"/>
              <a:gd name="connsiteX6" fmla="*/ 980611 w 6936619"/>
              <a:gd name="connsiteY6" fmla="*/ 13139 h 270339"/>
              <a:gd name="connsiteX7" fmla="*/ 3922445 w 6936619"/>
              <a:gd name="connsiteY7" fmla="*/ 5101 h 270339"/>
              <a:gd name="connsiteX8" fmla="*/ 6671372 w 6936619"/>
              <a:gd name="connsiteY8" fmla="*/ 85476 h 270339"/>
              <a:gd name="connsiteX9" fmla="*/ 6936619 w 6936619"/>
              <a:gd name="connsiteY9" fmla="*/ 246226 h 2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36619" h="270339">
                <a:moveTo>
                  <a:pt x="0" y="270339"/>
                </a:moveTo>
                <a:cubicBezTo>
                  <a:pt x="16075" y="262301"/>
                  <a:pt x="33272" y="256195"/>
                  <a:pt x="48226" y="246226"/>
                </a:cubicBezTo>
                <a:cubicBezTo>
                  <a:pt x="57684" y="239921"/>
                  <a:pt x="30811" y="246227"/>
                  <a:pt x="72340" y="222114"/>
                </a:cubicBezTo>
                <a:cubicBezTo>
                  <a:pt x="113869" y="198002"/>
                  <a:pt x="255870" y="122984"/>
                  <a:pt x="297398" y="101551"/>
                </a:cubicBezTo>
                <a:cubicBezTo>
                  <a:pt x="338926" y="80118"/>
                  <a:pt x="275964" y="101552"/>
                  <a:pt x="321511" y="93514"/>
                </a:cubicBezTo>
                <a:cubicBezTo>
                  <a:pt x="367059" y="85477"/>
                  <a:pt x="460833" y="66722"/>
                  <a:pt x="570683" y="53326"/>
                </a:cubicBezTo>
                <a:cubicBezTo>
                  <a:pt x="680533" y="39930"/>
                  <a:pt x="421984" y="21176"/>
                  <a:pt x="980611" y="13139"/>
                </a:cubicBezTo>
                <a:cubicBezTo>
                  <a:pt x="1539238" y="5102"/>
                  <a:pt x="2973985" y="-6955"/>
                  <a:pt x="3922445" y="5101"/>
                </a:cubicBezTo>
                <a:cubicBezTo>
                  <a:pt x="4870905" y="17157"/>
                  <a:pt x="6162312" y="45289"/>
                  <a:pt x="6671372" y="85476"/>
                </a:cubicBezTo>
                <a:cubicBezTo>
                  <a:pt x="6759788" y="102891"/>
                  <a:pt x="6885713" y="215416"/>
                  <a:pt x="6936619" y="246226"/>
                </a:cubicBezTo>
              </a:path>
            </a:pathLst>
          </a:custGeom>
          <a:ln>
            <a:solidFill>
              <a:srgbClr val="00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609600" y="4419600"/>
            <a:ext cx="5346047" cy="369332"/>
          </a:xfrm>
          <a:prstGeom prst="rect">
            <a:avLst/>
          </a:prstGeom>
          <a:noFill/>
        </p:spPr>
        <p:txBody>
          <a:bodyPr wrap="none" rtlCol="0">
            <a:spAutoFit/>
          </a:bodyPr>
          <a:lstStyle/>
          <a:p>
            <a:r>
              <a:rPr lang="en-US" dirty="0" smtClean="0"/>
              <a:t>First allocation chews up space from start of free space</a:t>
            </a:r>
            <a:endParaRPr lang="en-US" dirty="0"/>
          </a:p>
        </p:txBody>
      </p:sp>
      <p:sp>
        <p:nvSpPr>
          <p:cNvPr id="51" name="TextBox 50"/>
          <p:cNvSpPr txBox="1"/>
          <p:nvPr/>
        </p:nvSpPr>
        <p:spPr>
          <a:xfrm>
            <a:off x="685800" y="5791200"/>
            <a:ext cx="7789312" cy="646331"/>
          </a:xfrm>
          <a:prstGeom prst="rect">
            <a:avLst/>
          </a:prstGeom>
          <a:noFill/>
        </p:spPr>
        <p:txBody>
          <a:bodyPr wrap="none" rtlCol="0">
            <a:spAutoFit/>
          </a:bodyPr>
          <a:lstStyle/>
          <a:p>
            <a:r>
              <a:rPr lang="en-US" dirty="0" smtClean="0"/>
              <a:t>After many </a:t>
            </a:r>
            <a:r>
              <a:rPr lang="en-US" dirty="0" err="1" smtClean="0"/>
              <a:t>mallocs</a:t>
            </a:r>
            <a:r>
              <a:rPr lang="en-US" dirty="0" smtClean="0"/>
              <a:t> and frees, have potentially long linked list of odd-sized blocks</a:t>
            </a:r>
          </a:p>
          <a:p>
            <a:r>
              <a:rPr lang="en-US" dirty="0" smtClean="0"/>
              <a:t>Frees link block back onto linked list – might merge with neighboring free space</a:t>
            </a:r>
            <a:endParaRPr lang="en-US" dirty="0"/>
          </a:p>
        </p:txBody>
      </p:sp>
    </p:spTree>
    <p:extLst>
      <p:ext uri="{BB962C8B-B14F-4D97-AF65-F5344CB8AC3E}">
        <p14:creationId xmlns:p14="http://schemas.microsoft.com/office/powerpoint/2010/main" val="2435873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Faster </a:t>
            </a:r>
            <a:r>
              <a:rPr lang="en-US" dirty="0" err="1" smtClean="0"/>
              <a:t>malloc</a:t>
            </a:r>
            <a:r>
              <a:rPr lang="en-US" dirty="0" smtClean="0"/>
              <a:t> implementations</a:t>
            </a:r>
            <a:endParaRPr lang="en-US" dirty="0"/>
          </a:p>
        </p:txBody>
      </p:sp>
      <p:sp>
        <p:nvSpPr>
          <p:cNvPr id="3" name="Content Placeholder 2"/>
          <p:cNvSpPr>
            <a:spLocks noGrp="1"/>
          </p:cNvSpPr>
          <p:nvPr>
            <p:ph idx="1"/>
          </p:nvPr>
        </p:nvSpPr>
        <p:spPr/>
        <p:txBody>
          <a:bodyPr/>
          <a:lstStyle/>
          <a:p>
            <a:r>
              <a:rPr lang="en-US" dirty="0" smtClean="0"/>
              <a:t>Keep separate pools of blocks for different sized objects</a:t>
            </a:r>
          </a:p>
          <a:p>
            <a:r>
              <a:rPr lang="en-US" dirty="0" smtClean="0"/>
              <a:t>“Buddy allocators” always round up to power-of-2 sized chunks to simplify finding correct size and merging neighboring blocks:</a:t>
            </a:r>
          </a:p>
          <a:p>
            <a:pPr lvl="1"/>
            <a:endParaRPr lang="en-US" dirty="0"/>
          </a:p>
        </p:txBody>
      </p:sp>
      <p:sp>
        <p:nvSpPr>
          <p:cNvPr id="4" name="Date Placeholder 3"/>
          <p:cNvSpPr>
            <a:spLocks noGrp="1"/>
          </p:cNvSpPr>
          <p:nvPr>
            <p:ph type="dt" sz="half" idx="10"/>
          </p:nvPr>
        </p:nvSpPr>
        <p:spPr/>
        <p:txBody>
          <a:bodyPr/>
          <a:lstStyle/>
          <a:p>
            <a:fld id="{2FF527E4-B775-4246-A9F7-D77C24401FEF}" type="datetime1">
              <a:rPr lang="en-US" smtClean="0"/>
              <a:t>11/18/13</a:t>
            </a:fld>
            <a:endParaRPr lang="en-US"/>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45</a:t>
            </a:fld>
            <a:endParaRPr lang="en-US"/>
          </a:p>
        </p:txBody>
      </p:sp>
    </p:spTree>
    <p:extLst>
      <p:ext uri="{BB962C8B-B14F-4D97-AF65-F5344CB8AC3E}">
        <p14:creationId xmlns:p14="http://schemas.microsoft.com/office/powerpoint/2010/main" val="394992793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Power-of-2 “Buddy Allocator”</a:t>
            </a:r>
            <a:endParaRPr lang="en-US" dirty="0"/>
          </a:p>
        </p:txBody>
      </p:sp>
      <p:sp>
        <p:nvSpPr>
          <p:cNvPr id="4" name="Date Placeholder 3"/>
          <p:cNvSpPr>
            <a:spLocks noGrp="1"/>
          </p:cNvSpPr>
          <p:nvPr>
            <p:ph type="dt" sz="half" idx="10"/>
          </p:nvPr>
        </p:nvSpPr>
        <p:spPr/>
        <p:txBody>
          <a:bodyPr/>
          <a:lstStyle/>
          <a:p>
            <a:fld id="{2FF527E4-B775-4246-A9F7-D77C24401FEF}" type="datetime1">
              <a:rPr lang="en-US" smtClean="0"/>
              <a:t>11/18/13</a:t>
            </a:fld>
            <a:endParaRPr lang="en-US"/>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46</a:t>
            </a:fld>
            <a:endParaRPr lang="en-US"/>
          </a:p>
        </p:txBody>
      </p:sp>
      <p:sp>
        <p:nvSpPr>
          <p:cNvPr id="8" name="Rectangle 7"/>
          <p:cNvSpPr/>
          <p:nvPr/>
        </p:nvSpPr>
        <p:spPr>
          <a:xfrm>
            <a:off x="990600" y="1371600"/>
            <a:ext cx="7086600" cy="530476"/>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pSp>
        <p:nvGrpSpPr>
          <p:cNvPr id="38" name="Group 37"/>
          <p:cNvGrpSpPr/>
          <p:nvPr/>
        </p:nvGrpSpPr>
        <p:grpSpPr>
          <a:xfrm>
            <a:off x="990600" y="1981200"/>
            <a:ext cx="7086600" cy="530476"/>
            <a:chOff x="990600" y="1981200"/>
            <a:chExt cx="7086600" cy="530476"/>
          </a:xfrm>
        </p:grpSpPr>
        <p:sp>
          <p:nvSpPr>
            <p:cNvPr id="9" name="Rectangle 8"/>
            <p:cNvSpPr/>
            <p:nvPr/>
          </p:nvSpPr>
          <p:spPr>
            <a:xfrm>
              <a:off x="990600" y="1981200"/>
              <a:ext cx="7086600" cy="530476"/>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0" name="Rectangle 9"/>
            <p:cNvSpPr/>
            <p:nvPr/>
          </p:nvSpPr>
          <p:spPr>
            <a:xfrm>
              <a:off x="990600" y="1981200"/>
              <a:ext cx="3581400" cy="530476"/>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pSp>
      <p:grpSp>
        <p:nvGrpSpPr>
          <p:cNvPr id="39" name="Group 38"/>
          <p:cNvGrpSpPr/>
          <p:nvPr/>
        </p:nvGrpSpPr>
        <p:grpSpPr>
          <a:xfrm>
            <a:off x="990600" y="2590800"/>
            <a:ext cx="7086600" cy="530476"/>
            <a:chOff x="990600" y="2590800"/>
            <a:chExt cx="7086600" cy="530476"/>
          </a:xfrm>
        </p:grpSpPr>
        <p:sp>
          <p:nvSpPr>
            <p:cNvPr id="11" name="Rectangle 10"/>
            <p:cNvSpPr/>
            <p:nvPr/>
          </p:nvSpPr>
          <p:spPr>
            <a:xfrm>
              <a:off x="990600" y="2590800"/>
              <a:ext cx="7086600" cy="530476"/>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2" name="Rectangle 11"/>
            <p:cNvSpPr/>
            <p:nvPr/>
          </p:nvSpPr>
          <p:spPr>
            <a:xfrm>
              <a:off x="990600" y="2590800"/>
              <a:ext cx="3581400" cy="530476"/>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4" name="Rectangle 13"/>
            <p:cNvSpPr/>
            <p:nvPr/>
          </p:nvSpPr>
          <p:spPr>
            <a:xfrm>
              <a:off x="4572000" y="2590800"/>
              <a:ext cx="1752600" cy="530476"/>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pSp>
      <p:grpSp>
        <p:nvGrpSpPr>
          <p:cNvPr id="41" name="Group 40"/>
          <p:cNvGrpSpPr/>
          <p:nvPr/>
        </p:nvGrpSpPr>
        <p:grpSpPr>
          <a:xfrm>
            <a:off x="990600" y="3812924"/>
            <a:ext cx="7086600" cy="530476"/>
            <a:chOff x="990600" y="3812924"/>
            <a:chExt cx="7086600" cy="530476"/>
          </a:xfrm>
        </p:grpSpPr>
        <p:sp>
          <p:nvSpPr>
            <p:cNvPr id="22" name="Rectangle 21"/>
            <p:cNvSpPr/>
            <p:nvPr/>
          </p:nvSpPr>
          <p:spPr>
            <a:xfrm>
              <a:off x="990600" y="3812924"/>
              <a:ext cx="7086600" cy="530476"/>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20" name="Rectangle 19"/>
            <p:cNvSpPr/>
            <p:nvPr/>
          </p:nvSpPr>
          <p:spPr>
            <a:xfrm>
              <a:off x="6324600" y="3812924"/>
              <a:ext cx="457200" cy="530476"/>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21" name="Rectangle 20"/>
            <p:cNvSpPr/>
            <p:nvPr/>
          </p:nvSpPr>
          <p:spPr>
            <a:xfrm>
              <a:off x="6781800" y="3812924"/>
              <a:ext cx="457200" cy="530476"/>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23" name="Rectangle 22"/>
            <p:cNvSpPr/>
            <p:nvPr/>
          </p:nvSpPr>
          <p:spPr>
            <a:xfrm>
              <a:off x="990600" y="3812924"/>
              <a:ext cx="3581400" cy="530476"/>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24" name="Rectangle 23"/>
            <p:cNvSpPr/>
            <p:nvPr/>
          </p:nvSpPr>
          <p:spPr>
            <a:xfrm>
              <a:off x="4572000" y="3812924"/>
              <a:ext cx="1752600" cy="530476"/>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pSp>
      <p:grpSp>
        <p:nvGrpSpPr>
          <p:cNvPr id="42" name="Group 41"/>
          <p:cNvGrpSpPr/>
          <p:nvPr/>
        </p:nvGrpSpPr>
        <p:grpSpPr>
          <a:xfrm>
            <a:off x="990600" y="4422524"/>
            <a:ext cx="7086600" cy="530476"/>
            <a:chOff x="990600" y="4422524"/>
            <a:chExt cx="7086600" cy="530476"/>
          </a:xfrm>
        </p:grpSpPr>
        <p:sp>
          <p:nvSpPr>
            <p:cNvPr id="25" name="Rectangle 24"/>
            <p:cNvSpPr/>
            <p:nvPr/>
          </p:nvSpPr>
          <p:spPr>
            <a:xfrm>
              <a:off x="990600" y="4422524"/>
              <a:ext cx="7086600" cy="530476"/>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27" name="Rectangle 26"/>
            <p:cNvSpPr/>
            <p:nvPr/>
          </p:nvSpPr>
          <p:spPr>
            <a:xfrm>
              <a:off x="6781800" y="4422524"/>
              <a:ext cx="457200" cy="530476"/>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28" name="Rectangle 27"/>
            <p:cNvSpPr/>
            <p:nvPr/>
          </p:nvSpPr>
          <p:spPr>
            <a:xfrm>
              <a:off x="990600" y="4422524"/>
              <a:ext cx="3581400" cy="530476"/>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29" name="Rectangle 28"/>
            <p:cNvSpPr/>
            <p:nvPr/>
          </p:nvSpPr>
          <p:spPr>
            <a:xfrm>
              <a:off x="4572000" y="4422524"/>
              <a:ext cx="1752600" cy="530476"/>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pSp>
      <p:grpSp>
        <p:nvGrpSpPr>
          <p:cNvPr id="43" name="Group 42"/>
          <p:cNvGrpSpPr/>
          <p:nvPr/>
        </p:nvGrpSpPr>
        <p:grpSpPr>
          <a:xfrm>
            <a:off x="990600" y="5029200"/>
            <a:ext cx="7086600" cy="530476"/>
            <a:chOff x="990600" y="5029200"/>
            <a:chExt cx="7086600" cy="530476"/>
          </a:xfrm>
        </p:grpSpPr>
        <p:sp>
          <p:nvSpPr>
            <p:cNvPr id="30" name="Rectangle 29"/>
            <p:cNvSpPr/>
            <p:nvPr/>
          </p:nvSpPr>
          <p:spPr>
            <a:xfrm>
              <a:off x="990600" y="5029200"/>
              <a:ext cx="7086600" cy="530476"/>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31" name="Rectangle 30"/>
            <p:cNvSpPr/>
            <p:nvPr/>
          </p:nvSpPr>
          <p:spPr>
            <a:xfrm>
              <a:off x="6781800" y="5029200"/>
              <a:ext cx="457200" cy="530476"/>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32" name="Rectangle 31"/>
            <p:cNvSpPr/>
            <p:nvPr/>
          </p:nvSpPr>
          <p:spPr>
            <a:xfrm>
              <a:off x="990600" y="5029200"/>
              <a:ext cx="3581400" cy="530476"/>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pSp>
      <p:grpSp>
        <p:nvGrpSpPr>
          <p:cNvPr id="44" name="Group 43"/>
          <p:cNvGrpSpPr/>
          <p:nvPr/>
        </p:nvGrpSpPr>
        <p:grpSpPr>
          <a:xfrm>
            <a:off x="990600" y="5638800"/>
            <a:ext cx="7086600" cy="530476"/>
            <a:chOff x="990600" y="5638800"/>
            <a:chExt cx="7086600" cy="530476"/>
          </a:xfrm>
        </p:grpSpPr>
        <p:sp>
          <p:nvSpPr>
            <p:cNvPr id="34" name="Rectangle 33"/>
            <p:cNvSpPr/>
            <p:nvPr/>
          </p:nvSpPr>
          <p:spPr>
            <a:xfrm>
              <a:off x="990600" y="5638800"/>
              <a:ext cx="7086600" cy="530476"/>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36" name="Rectangle 35"/>
            <p:cNvSpPr/>
            <p:nvPr/>
          </p:nvSpPr>
          <p:spPr>
            <a:xfrm>
              <a:off x="990600" y="5638800"/>
              <a:ext cx="3581400" cy="530476"/>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pSp>
      <p:grpSp>
        <p:nvGrpSpPr>
          <p:cNvPr id="40" name="Group 39"/>
          <p:cNvGrpSpPr/>
          <p:nvPr/>
        </p:nvGrpSpPr>
        <p:grpSpPr>
          <a:xfrm>
            <a:off x="990600" y="3200400"/>
            <a:ext cx="7086600" cy="530476"/>
            <a:chOff x="990600" y="3200400"/>
            <a:chExt cx="7086600" cy="530476"/>
          </a:xfrm>
        </p:grpSpPr>
        <p:sp>
          <p:nvSpPr>
            <p:cNvPr id="15" name="Rectangle 14"/>
            <p:cNvSpPr/>
            <p:nvPr/>
          </p:nvSpPr>
          <p:spPr>
            <a:xfrm>
              <a:off x="990600" y="3200400"/>
              <a:ext cx="7086600" cy="530476"/>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6" name="Rectangle 15"/>
            <p:cNvSpPr/>
            <p:nvPr/>
          </p:nvSpPr>
          <p:spPr>
            <a:xfrm>
              <a:off x="990600" y="3200400"/>
              <a:ext cx="3581400" cy="530476"/>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7" name="Rectangle 16"/>
            <p:cNvSpPr/>
            <p:nvPr/>
          </p:nvSpPr>
          <p:spPr>
            <a:xfrm>
              <a:off x="4572000" y="3200400"/>
              <a:ext cx="1752600" cy="530476"/>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37" name="Rectangle 36"/>
            <p:cNvSpPr/>
            <p:nvPr/>
          </p:nvSpPr>
          <p:spPr>
            <a:xfrm>
              <a:off x="6324600" y="3200400"/>
              <a:ext cx="457200" cy="530476"/>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pSp>
    </p:spTree>
    <p:extLst>
      <p:ext uri="{BB962C8B-B14F-4D97-AF65-F5344CB8AC3E}">
        <p14:creationId xmlns:p14="http://schemas.microsoft.com/office/powerpoint/2010/main" val="830694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Malloc</a:t>
            </a:r>
            <a:r>
              <a:rPr lang="en-US" dirty="0" smtClean="0"/>
              <a:t> Implementations</a:t>
            </a:r>
            <a:endParaRPr lang="en-US" dirty="0"/>
          </a:p>
        </p:txBody>
      </p:sp>
      <p:sp>
        <p:nvSpPr>
          <p:cNvPr id="7" name="Content Placeholder 6"/>
          <p:cNvSpPr>
            <a:spLocks noGrp="1"/>
          </p:cNvSpPr>
          <p:nvPr>
            <p:ph idx="1"/>
          </p:nvPr>
        </p:nvSpPr>
        <p:spPr/>
        <p:txBody>
          <a:bodyPr>
            <a:normAutofit lnSpcReduction="10000"/>
          </a:bodyPr>
          <a:lstStyle/>
          <a:p>
            <a:r>
              <a:rPr lang="en-US" dirty="0" smtClean="0"/>
              <a:t>All provide the same library interface, but can have radically different implementations</a:t>
            </a:r>
          </a:p>
          <a:p>
            <a:r>
              <a:rPr lang="en-US" dirty="0" smtClean="0"/>
              <a:t>Uses headers at start of allocated blocks and space in unallocated memory to hold </a:t>
            </a:r>
            <a:r>
              <a:rPr lang="en-US" dirty="0" err="1" smtClean="0"/>
              <a:t>malloc’s</a:t>
            </a:r>
            <a:r>
              <a:rPr lang="en-US" dirty="0" smtClean="0"/>
              <a:t> internal data structures</a:t>
            </a:r>
          </a:p>
          <a:p>
            <a:r>
              <a:rPr lang="en-US" dirty="0"/>
              <a:t>Rely on programmer </a:t>
            </a:r>
            <a:r>
              <a:rPr lang="en-US" dirty="0" smtClean="0"/>
              <a:t>remembering to free with same pointer returned by </a:t>
            </a:r>
            <a:r>
              <a:rPr lang="en-US" dirty="0" err="1" smtClean="0"/>
              <a:t>alloc</a:t>
            </a:r>
            <a:endParaRPr lang="en-US" dirty="0" smtClean="0"/>
          </a:p>
          <a:p>
            <a:r>
              <a:rPr lang="en-US" dirty="0" smtClean="0"/>
              <a:t>Rely on programmer not </a:t>
            </a:r>
            <a:r>
              <a:rPr lang="en-US" dirty="0"/>
              <a:t>messing with internal data </a:t>
            </a:r>
            <a:r>
              <a:rPr lang="en-US" dirty="0" smtClean="0"/>
              <a:t>structures accidentally!</a:t>
            </a:r>
            <a:endParaRPr lang="en-US" dirty="0"/>
          </a:p>
          <a:p>
            <a:endParaRPr lang="en-US" dirty="0"/>
          </a:p>
        </p:txBody>
      </p:sp>
      <p:sp>
        <p:nvSpPr>
          <p:cNvPr id="3" name="Date Placeholder 2"/>
          <p:cNvSpPr>
            <a:spLocks noGrp="1"/>
          </p:cNvSpPr>
          <p:nvPr>
            <p:ph type="dt" sz="half" idx="10"/>
          </p:nvPr>
        </p:nvSpPr>
        <p:spPr/>
        <p:txBody>
          <a:bodyPr/>
          <a:lstStyle/>
          <a:p>
            <a:fld id="{C1CBC591-8B5C-F749-A1F5-82504409DA5D}" type="datetime1">
              <a:rPr lang="en-US" smtClean="0"/>
              <a:t>11/18/13</a:t>
            </a:fld>
            <a:endParaRPr lang="en-US"/>
          </a:p>
        </p:txBody>
      </p:sp>
      <p:sp>
        <p:nvSpPr>
          <p:cNvPr id="4" name="Footer Placeholder 3"/>
          <p:cNvSpPr>
            <a:spLocks noGrp="1"/>
          </p:cNvSpPr>
          <p:nvPr>
            <p:ph type="ftr" sz="quarter" idx="11"/>
          </p:nvPr>
        </p:nvSpPr>
        <p:spPr/>
        <p:txBody>
          <a:bodyPr/>
          <a:lstStyle/>
          <a:p>
            <a:r>
              <a:rPr lang="en-US" dirty="0" smtClean="0"/>
              <a:t>Fall 2013 -- Lecture #22</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47</a:t>
            </a:fld>
            <a:endParaRPr lang="en-US"/>
          </a:p>
        </p:txBody>
      </p:sp>
    </p:spTree>
    <p:extLst>
      <p:ext uri="{BB962C8B-B14F-4D97-AF65-F5344CB8AC3E}">
        <p14:creationId xmlns:p14="http://schemas.microsoft.com/office/powerpoint/2010/main" val="239819249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ea typeface="ＭＳ Ｐゴシック" pitchFamily="1" charset="-128"/>
                <a:cs typeface="ＭＳ Ｐゴシック" pitchFamily="1" charset="-128"/>
              </a:rPr>
              <a:t>Faulty Heap Management</a:t>
            </a:r>
          </a:p>
        </p:txBody>
      </p:sp>
      <p:sp>
        <p:nvSpPr>
          <p:cNvPr id="71683" name="Content Placeholder 4"/>
          <p:cNvSpPr>
            <a:spLocks noGrp="1"/>
          </p:cNvSpPr>
          <p:nvPr>
            <p:ph sz="quarter" idx="1"/>
          </p:nvPr>
        </p:nvSpPr>
        <p:spPr/>
        <p:txBody>
          <a:bodyPr>
            <a:normAutofit lnSpcReduction="10000"/>
          </a:bodyPr>
          <a:lstStyle/>
          <a:p>
            <a:r>
              <a:rPr lang="en-US" dirty="0" smtClean="0">
                <a:ea typeface="ＭＳ Ｐゴシック" pitchFamily="1" charset="-128"/>
                <a:cs typeface="ＭＳ Ｐゴシック" pitchFamily="1" charset="-128"/>
              </a:rPr>
              <a:t>What is wrong with this code?</a:t>
            </a:r>
          </a:p>
          <a:p>
            <a:pPr>
              <a:spcBef>
                <a:spcPct val="0"/>
              </a:spcBef>
              <a:buFont typeface="Arial" pitchFamily="1" charset="0"/>
              <a:buNone/>
            </a:pPr>
            <a:endParaRPr lang="en-US" sz="2000" dirty="0" smtClean="0">
              <a:latin typeface="Courier" pitchFamily="1" charset="0"/>
              <a:ea typeface="Courier" pitchFamily="1" charset="0"/>
              <a:cs typeface="Courier" pitchFamily="1" charset="0"/>
            </a:endParaRPr>
          </a:p>
          <a:p>
            <a:pPr>
              <a:spcBef>
                <a:spcPct val="0"/>
              </a:spcBef>
              <a:buFont typeface="Arial" pitchFamily="1" charset="0"/>
              <a:buNone/>
            </a:pPr>
            <a:r>
              <a:rPr lang="en-US" sz="2000" dirty="0" smtClean="0">
                <a:latin typeface="Courier" pitchFamily="1" charset="0"/>
                <a:ea typeface="Courier" pitchFamily="1" charset="0"/>
                <a:cs typeface="Courier" pitchFamily="1" charset="0"/>
              </a:rPr>
              <a:t>int *pi;</a:t>
            </a:r>
          </a:p>
          <a:p>
            <a:pPr>
              <a:spcBef>
                <a:spcPct val="0"/>
              </a:spcBef>
              <a:buFont typeface="Arial" pitchFamily="1" charset="0"/>
              <a:buNone/>
            </a:pPr>
            <a:r>
              <a:rPr lang="en-US" sz="2000" dirty="0" smtClean="0">
                <a:latin typeface="Courier" pitchFamily="1" charset="0"/>
                <a:ea typeface="Courier" pitchFamily="1" charset="0"/>
                <a:cs typeface="Courier" pitchFamily="1" charset="0"/>
              </a:rPr>
              <a:t>void </a:t>
            </a:r>
            <a:r>
              <a:rPr lang="en-US" sz="2000" dirty="0" err="1" smtClean="0">
                <a:latin typeface="Courier" pitchFamily="1" charset="0"/>
                <a:ea typeface="Courier" pitchFamily="1" charset="0"/>
                <a:cs typeface="Courier" pitchFamily="1" charset="0"/>
              </a:rPr>
              <a:t>foo</a:t>
            </a:r>
            <a:r>
              <a:rPr lang="en-US" sz="2000" dirty="0" smtClean="0">
                <a:latin typeface="Courier" pitchFamily="1" charset="0"/>
                <a:ea typeface="Courier" pitchFamily="1" charset="0"/>
                <a:cs typeface="Courier" pitchFamily="1" charset="0"/>
              </a:rPr>
              <a:t>() {</a:t>
            </a:r>
          </a:p>
          <a:p>
            <a:pPr>
              <a:spcBef>
                <a:spcPct val="0"/>
              </a:spcBef>
              <a:buFont typeface="Arial" pitchFamily="1" charset="0"/>
              <a:buNone/>
            </a:pPr>
            <a:r>
              <a:rPr lang="en-US" sz="2000" dirty="0" smtClean="0">
                <a:latin typeface="Courier" pitchFamily="1" charset="0"/>
                <a:ea typeface="Courier" pitchFamily="1" charset="0"/>
                <a:cs typeface="Courier" pitchFamily="1" charset="0"/>
              </a:rPr>
              <a:t>	pi = malloc(8*</a:t>
            </a:r>
            <a:r>
              <a:rPr lang="en-US" sz="2000" dirty="0" err="1" smtClean="0">
                <a:latin typeface="Courier" pitchFamily="1" charset="0"/>
                <a:ea typeface="Courier" pitchFamily="1" charset="0"/>
                <a:cs typeface="Courier" pitchFamily="1" charset="0"/>
              </a:rPr>
              <a:t>sizeof(int</a:t>
            </a:r>
            <a:r>
              <a:rPr lang="en-US" sz="2000" dirty="0" smtClean="0">
                <a:latin typeface="Courier" pitchFamily="1" charset="0"/>
                <a:ea typeface="Courier" pitchFamily="1" charset="0"/>
                <a:cs typeface="Courier" pitchFamily="1" charset="0"/>
              </a:rPr>
              <a:t>));</a:t>
            </a:r>
          </a:p>
          <a:p>
            <a:pPr>
              <a:spcBef>
                <a:spcPct val="0"/>
              </a:spcBef>
              <a:buFont typeface="Arial" pitchFamily="1" charset="0"/>
              <a:buNone/>
            </a:pPr>
            <a:r>
              <a:rPr lang="en-US" sz="2000" dirty="0" smtClean="0">
                <a:latin typeface="Courier" pitchFamily="1" charset="0"/>
                <a:ea typeface="Courier" pitchFamily="1" charset="0"/>
                <a:cs typeface="Courier" pitchFamily="1" charset="0"/>
              </a:rPr>
              <a:t>	…</a:t>
            </a:r>
          </a:p>
          <a:p>
            <a:pPr>
              <a:spcBef>
                <a:spcPct val="0"/>
              </a:spcBef>
              <a:buFont typeface="Arial" pitchFamily="1" charset="0"/>
              <a:buNone/>
            </a:pPr>
            <a:r>
              <a:rPr lang="en-US" sz="2000" dirty="0" smtClean="0">
                <a:latin typeface="Courier" pitchFamily="1" charset="0"/>
                <a:ea typeface="Courier" pitchFamily="1" charset="0"/>
                <a:cs typeface="Courier" pitchFamily="1" charset="0"/>
              </a:rPr>
              <a:t>	</a:t>
            </a:r>
            <a:r>
              <a:rPr lang="en-US" sz="2000" dirty="0" err="1" smtClean="0">
                <a:latin typeface="Courier" pitchFamily="1" charset="0"/>
                <a:ea typeface="Courier" pitchFamily="1" charset="0"/>
                <a:cs typeface="Courier" pitchFamily="1" charset="0"/>
              </a:rPr>
              <a:t>free(pi</a:t>
            </a:r>
            <a:r>
              <a:rPr lang="en-US" sz="2000" dirty="0" smtClean="0">
                <a:latin typeface="Courier" pitchFamily="1" charset="0"/>
                <a:ea typeface="Courier" pitchFamily="1" charset="0"/>
                <a:cs typeface="Courier" pitchFamily="1" charset="0"/>
              </a:rPr>
              <a:t>); </a:t>
            </a:r>
          </a:p>
          <a:p>
            <a:pPr>
              <a:spcBef>
                <a:spcPct val="0"/>
              </a:spcBef>
              <a:buFont typeface="Arial" pitchFamily="1" charset="0"/>
              <a:buNone/>
            </a:pPr>
            <a:r>
              <a:rPr lang="en-US" sz="2000" dirty="0" smtClean="0">
                <a:latin typeface="Courier" pitchFamily="1" charset="0"/>
                <a:ea typeface="Courier" pitchFamily="1" charset="0"/>
                <a:cs typeface="Courier" pitchFamily="1" charset="0"/>
              </a:rPr>
              <a:t>}</a:t>
            </a:r>
          </a:p>
          <a:p>
            <a:pPr>
              <a:spcBef>
                <a:spcPct val="0"/>
              </a:spcBef>
              <a:buFont typeface="Arial" pitchFamily="1" charset="0"/>
              <a:buNone/>
            </a:pPr>
            <a:endParaRPr lang="en-US" sz="2000" dirty="0" smtClean="0">
              <a:latin typeface="Courier" pitchFamily="1" charset="0"/>
              <a:ea typeface="Courier" pitchFamily="1" charset="0"/>
              <a:cs typeface="Courier" pitchFamily="1" charset="0"/>
            </a:endParaRPr>
          </a:p>
          <a:p>
            <a:pPr>
              <a:spcBef>
                <a:spcPct val="0"/>
              </a:spcBef>
              <a:buFont typeface="Arial" pitchFamily="1" charset="0"/>
              <a:buNone/>
            </a:pPr>
            <a:r>
              <a:rPr lang="en-US" sz="2000" dirty="0" smtClean="0">
                <a:latin typeface="Courier" pitchFamily="1" charset="0"/>
                <a:ea typeface="Courier" pitchFamily="1" charset="0"/>
                <a:cs typeface="Courier" pitchFamily="1" charset="0"/>
              </a:rPr>
              <a:t>void main() {</a:t>
            </a:r>
          </a:p>
          <a:p>
            <a:pPr>
              <a:spcBef>
                <a:spcPct val="0"/>
              </a:spcBef>
              <a:buFont typeface="Arial" pitchFamily="1" charset="0"/>
              <a:buNone/>
            </a:pPr>
            <a:r>
              <a:rPr lang="en-US" sz="2000" dirty="0" smtClean="0">
                <a:latin typeface="Courier" pitchFamily="1" charset="0"/>
                <a:ea typeface="Courier" pitchFamily="1" charset="0"/>
                <a:cs typeface="Courier" pitchFamily="1" charset="0"/>
              </a:rPr>
              <a:t>	pi = malloc(4*</a:t>
            </a:r>
            <a:r>
              <a:rPr lang="en-US" sz="2000" dirty="0" err="1" smtClean="0">
                <a:latin typeface="Courier" pitchFamily="1" charset="0"/>
                <a:ea typeface="Courier" pitchFamily="1" charset="0"/>
                <a:cs typeface="Courier" pitchFamily="1" charset="0"/>
              </a:rPr>
              <a:t>sizeof(int</a:t>
            </a:r>
            <a:r>
              <a:rPr lang="en-US" sz="2000" dirty="0" smtClean="0">
                <a:latin typeface="Courier" pitchFamily="1" charset="0"/>
                <a:ea typeface="Courier" pitchFamily="1" charset="0"/>
                <a:cs typeface="Courier" pitchFamily="1" charset="0"/>
              </a:rPr>
              <a:t>));</a:t>
            </a:r>
          </a:p>
          <a:p>
            <a:pPr>
              <a:spcBef>
                <a:spcPct val="0"/>
              </a:spcBef>
              <a:buFont typeface="Arial" pitchFamily="1" charset="0"/>
              <a:buNone/>
            </a:pPr>
            <a:r>
              <a:rPr lang="en-US" sz="2000" dirty="0" smtClean="0">
                <a:latin typeface="Courier" pitchFamily="1" charset="0"/>
                <a:ea typeface="Courier" pitchFamily="1" charset="0"/>
                <a:cs typeface="Courier" pitchFamily="1" charset="0"/>
              </a:rPr>
              <a:t>	</a:t>
            </a:r>
            <a:r>
              <a:rPr lang="en-US" sz="2000" dirty="0" err="1" smtClean="0">
                <a:latin typeface="Courier" pitchFamily="1" charset="0"/>
                <a:ea typeface="Courier" pitchFamily="1" charset="0"/>
                <a:cs typeface="Courier" pitchFamily="1" charset="0"/>
              </a:rPr>
              <a:t>foo</a:t>
            </a:r>
            <a:r>
              <a:rPr lang="en-US" sz="2000" dirty="0" smtClean="0">
                <a:latin typeface="Courier" pitchFamily="1" charset="0"/>
                <a:ea typeface="Courier" pitchFamily="1" charset="0"/>
                <a:cs typeface="Courier" pitchFamily="1" charset="0"/>
              </a:rPr>
              <a:t>();</a:t>
            </a:r>
          </a:p>
          <a:p>
            <a:pPr>
              <a:spcBef>
                <a:spcPct val="0"/>
              </a:spcBef>
              <a:buFont typeface="Arial" pitchFamily="1" charset="0"/>
              <a:buNone/>
            </a:pPr>
            <a:r>
              <a:rPr lang="en-US" sz="2000" dirty="0" smtClean="0">
                <a:latin typeface="Courier" pitchFamily="1" charset="0"/>
                <a:ea typeface="Courier" pitchFamily="1" charset="0"/>
                <a:cs typeface="Courier" pitchFamily="1" charset="0"/>
              </a:rPr>
              <a:t>	…</a:t>
            </a:r>
          </a:p>
          <a:p>
            <a:pPr>
              <a:spcBef>
                <a:spcPct val="0"/>
              </a:spcBef>
              <a:buFont typeface="Arial" pitchFamily="1" charset="0"/>
              <a:buNone/>
            </a:pPr>
            <a:r>
              <a:rPr lang="en-US" sz="2000" dirty="0" smtClean="0">
                <a:latin typeface="Courier" pitchFamily="1" charset="0"/>
                <a:ea typeface="Courier" pitchFamily="1" charset="0"/>
                <a:cs typeface="Courier" pitchFamily="1" charset="0"/>
              </a:rPr>
              <a:t>}</a:t>
            </a:r>
          </a:p>
        </p:txBody>
      </p:sp>
      <p:sp>
        <p:nvSpPr>
          <p:cNvPr id="6" name="Date Placeholder 5"/>
          <p:cNvSpPr>
            <a:spLocks noGrp="1"/>
          </p:cNvSpPr>
          <p:nvPr>
            <p:ph type="dt" sz="quarter" idx="10"/>
          </p:nvPr>
        </p:nvSpPr>
        <p:spPr/>
        <p:txBody>
          <a:bodyPr/>
          <a:lstStyle/>
          <a:p>
            <a:pPr>
              <a:defRPr/>
            </a:pPr>
            <a:fld id="{09835FA7-CB7C-7241-BA1F-95F11E6C2F4C}" type="datetime1">
              <a:rPr lang="en-US" smtClean="0"/>
              <a:t>11/18/13</a:t>
            </a:fld>
            <a:endParaRPr lang="en-US"/>
          </a:p>
        </p:txBody>
      </p:sp>
      <p:sp>
        <p:nvSpPr>
          <p:cNvPr id="25603" name="Footer Placeholder 2"/>
          <p:cNvSpPr>
            <a:spLocks noGrp="1"/>
          </p:cNvSpPr>
          <p:nvPr>
            <p:ph type="ftr" sz="quarter" idx="11"/>
          </p:nvPr>
        </p:nvSpPr>
        <p:spPr/>
        <p:txBody>
          <a:bodyPr/>
          <a:lstStyle/>
          <a:p>
            <a:pPr>
              <a:defRPr/>
            </a:pPr>
            <a:r>
              <a:rPr lang="en-US" dirty="0" smtClean="0"/>
              <a:t>Fall 2013 -- Lecture #22</a:t>
            </a:r>
            <a:endParaRPr lang="en-US" dirty="0"/>
          </a:p>
        </p:txBody>
      </p:sp>
      <p:sp>
        <p:nvSpPr>
          <p:cNvPr id="31748" name="Slide Number Placeholder 3"/>
          <p:cNvSpPr>
            <a:spLocks noGrp="1"/>
          </p:cNvSpPr>
          <p:nvPr>
            <p:ph type="sldNum" sz="quarter" idx="12"/>
          </p:nvPr>
        </p:nvSpPr>
        <p:spPr/>
        <p:txBody>
          <a:bodyPr/>
          <a:lstStyle/>
          <a:p>
            <a:pPr>
              <a:defRPr/>
            </a:pPr>
            <a:fld id="{0985E98B-0724-F340-BF68-112A46A85241}" type="slidenum">
              <a:rPr lang="en-US" smtClean="0"/>
              <a:pPr>
                <a:defRPr/>
              </a:pPr>
              <a:t>48</a:t>
            </a:fld>
            <a:endParaRPr lang="en-US"/>
          </a:p>
        </p:txBody>
      </p:sp>
    </p:spTree>
    <p:extLst>
      <p:ext uri="{BB962C8B-B14F-4D97-AF65-F5344CB8AC3E}">
        <p14:creationId xmlns:p14="http://schemas.microsoft.com/office/powerpoint/2010/main" val="5941385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ea typeface="ＭＳ Ｐゴシック" pitchFamily="1" charset="-128"/>
                <a:cs typeface="ＭＳ Ｐゴシック" pitchFamily="1" charset="-128"/>
              </a:rPr>
              <a:t>Faulty Heap Management</a:t>
            </a:r>
          </a:p>
        </p:txBody>
      </p:sp>
      <p:sp>
        <p:nvSpPr>
          <p:cNvPr id="73731" name="Content Placeholder 4"/>
          <p:cNvSpPr>
            <a:spLocks noGrp="1"/>
          </p:cNvSpPr>
          <p:nvPr>
            <p:ph sz="quarter" idx="1"/>
          </p:nvPr>
        </p:nvSpPr>
        <p:spPr/>
        <p:txBody>
          <a:bodyPr>
            <a:normAutofit fontScale="92500" lnSpcReduction="10000"/>
          </a:bodyPr>
          <a:lstStyle/>
          <a:p>
            <a:r>
              <a:rPr lang="en-US" dirty="0" smtClean="0">
                <a:ea typeface="ＭＳ Ｐゴシック" pitchFamily="1" charset="-128"/>
                <a:cs typeface="ＭＳ Ｐゴシック" pitchFamily="1" charset="-128"/>
              </a:rPr>
              <a:t>Memory leak: </a:t>
            </a:r>
            <a:r>
              <a:rPr lang="en-US" i="1" dirty="0" smtClean="0">
                <a:ea typeface="ＭＳ Ｐゴシック" pitchFamily="1" charset="-128"/>
                <a:cs typeface="ＭＳ Ｐゴシック" pitchFamily="1" charset="-128"/>
              </a:rPr>
              <a:t>more </a:t>
            </a:r>
            <a:r>
              <a:rPr lang="en-US" i="1" dirty="0" err="1" smtClean="0">
                <a:ea typeface="ＭＳ Ｐゴシック" pitchFamily="1" charset="-128"/>
                <a:cs typeface="ＭＳ Ｐゴシック" pitchFamily="1" charset="-128"/>
              </a:rPr>
              <a:t>mallocs</a:t>
            </a:r>
            <a:r>
              <a:rPr lang="en-US" i="1" dirty="0" smtClean="0">
                <a:ea typeface="ＭＳ Ｐゴシック" pitchFamily="1" charset="-128"/>
                <a:cs typeface="ＭＳ Ｐゴシック" pitchFamily="1" charset="-128"/>
              </a:rPr>
              <a:t> than frees</a:t>
            </a:r>
          </a:p>
          <a:p>
            <a:pPr>
              <a:spcBef>
                <a:spcPct val="0"/>
              </a:spcBef>
              <a:buFont typeface="Arial" pitchFamily="1" charset="0"/>
              <a:buNone/>
            </a:pPr>
            <a:endParaRPr lang="en-US" sz="2000" dirty="0" smtClean="0">
              <a:latin typeface="Courier" pitchFamily="1" charset="0"/>
              <a:ea typeface="Courier" pitchFamily="1" charset="0"/>
              <a:cs typeface="Courier" pitchFamily="1" charset="0"/>
            </a:endParaRPr>
          </a:p>
          <a:p>
            <a:pPr>
              <a:spcBef>
                <a:spcPct val="0"/>
              </a:spcBef>
              <a:buFont typeface="Arial" pitchFamily="1" charset="0"/>
              <a:buNone/>
            </a:pPr>
            <a:r>
              <a:rPr lang="en-US" sz="2000" dirty="0" smtClean="0">
                <a:latin typeface="Courier" pitchFamily="1" charset="0"/>
                <a:ea typeface="Courier" pitchFamily="1" charset="0"/>
                <a:cs typeface="Courier" pitchFamily="1" charset="0"/>
              </a:rPr>
              <a:t>int *pi;</a:t>
            </a:r>
          </a:p>
          <a:p>
            <a:pPr>
              <a:spcBef>
                <a:spcPct val="0"/>
              </a:spcBef>
              <a:buFont typeface="Arial" pitchFamily="1" charset="0"/>
              <a:buNone/>
            </a:pPr>
            <a:r>
              <a:rPr lang="en-US" sz="2000" dirty="0" smtClean="0">
                <a:latin typeface="Courier" pitchFamily="1" charset="0"/>
                <a:ea typeface="Courier" pitchFamily="1" charset="0"/>
                <a:cs typeface="Courier" pitchFamily="1" charset="0"/>
              </a:rPr>
              <a:t>void </a:t>
            </a:r>
            <a:r>
              <a:rPr lang="en-US" sz="2000" dirty="0" err="1" smtClean="0">
                <a:latin typeface="Courier" pitchFamily="1" charset="0"/>
                <a:ea typeface="Courier" pitchFamily="1" charset="0"/>
                <a:cs typeface="Courier" pitchFamily="1" charset="0"/>
              </a:rPr>
              <a:t>foo</a:t>
            </a:r>
            <a:r>
              <a:rPr lang="en-US" sz="2000" dirty="0" smtClean="0">
                <a:latin typeface="Courier" pitchFamily="1" charset="0"/>
                <a:ea typeface="Courier" pitchFamily="1" charset="0"/>
                <a:cs typeface="Courier" pitchFamily="1" charset="0"/>
              </a:rPr>
              <a:t>() {</a:t>
            </a:r>
          </a:p>
          <a:p>
            <a:pPr>
              <a:spcBef>
                <a:spcPct val="0"/>
              </a:spcBef>
              <a:buFont typeface="Arial" pitchFamily="1" charset="0"/>
              <a:buNone/>
            </a:pPr>
            <a:r>
              <a:rPr lang="en-US" sz="2000" dirty="0" smtClean="0">
                <a:latin typeface="Courier" pitchFamily="1" charset="0"/>
                <a:ea typeface="Courier" pitchFamily="1" charset="0"/>
                <a:cs typeface="Courier" pitchFamily="1" charset="0"/>
              </a:rPr>
              <a:t>	pi = malloc(8*</a:t>
            </a:r>
            <a:r>
              <a:rPr lang="en-US" sz="2000" dirty="0" err="1" smtClean="0">
                <a:latin typeface="Courier" pitchFamily="1" charset="0"/>
                <a:ea typeface="Courier" pitchFamily="1" charset="0"/>
                <a:cs typeface="Courier" pitchFamily="1" charset="0"/>
              </a:rPr>
              <a:t>sizeof(int</a:t>
            </a:r>
            <a:r>
              <a:rPr lang="en-US" sz="2000" dirty="0" smtClean="0">
                <a:latin typeface="Courier" pitchFamily="1" charset="0"/>
                <a:ea typeface="Courier" pitchFamily="1" charset="0"/>
                <a:cs typeface="Courier" pitchFamily="1" charset="0"/>
              </a:rPr>
              <a:t>));</a:t>
            </a:r>
          </a:p>
          <a:p>
            <a:pPr>
              <a:spcBef>
                <a:spcPct val="0"/>
              </a:spcBef>
              <a:buFont typeface="Arial" pitchFamily="1" charset="0"/>
              <a:buNone/>
            </a:pPr>
            <a:r>
              <a:rPr lang="en-US" sz="2000" dirty="0" smtClean="0">
                <a:latin typeface="Courier" pitchFamily="1" charset="0"/>
                <a:ea typeface="Courier" pitchFamily="1" charset="0"/>
                <a:cs typeface="Courier" pitchFamily="1" charset="0"/>
              </a:rPr>
              <a:t>	/* Allocate memory for pi */</a:t>
            </a:r>
          </a:p>
          <a:p>
            <a:pPr>
              <a:spcBef>
                <a:spcPct val="0"/>
              </a:spcBef>
              <a:buFont typeface="Arial" pitchFamily="1" charset="0"/>
              <a:buNone/>
            </a:pPr>
            <a:r>
              <a:rPr lang="en-US" sz="2000" dirty="0" smtClean="0">
                <a:latin typeface="Courier" pitchFamily="1" charset="0"/>
                <a:ea typeface="Courier" pitchFamily="1" charset="0"/>
                <a:cs typeface="Courier" pitchFamily="1" charset="0"/>
              </a:rPr>
              <a:t>	/* Oops, leaked the old memory pointed to by pi */</a:t>
            </a:r>
          </a:p>
          <a:p>
            <a:pPr>
              <a:spcBef>
                <a:spcPct val="0"/>
              </a:spcBef>
              <a:buFont typeface="Arial" pitchFamily="1" charset="0"/>
              <a:buNone/>
            </a:pPr>
            <a:r>
              <a:rPr lang="en-US" sz="2000" dirty="0" smtClean="0">
                <a:latin typeface="Courier" pitchFamily="1" charset="0"/>
                <a:ea typeface="Courier" pitchFamily="1" charset="0"/>
                <a:cs typeface="Courier" pitchFamily="1" charset="0"/>
              </a:rPr>
              <a:t>	…</a:t>
            </a:r>
          </a:p>
          <a:p>
            <a:pPr>
              <a:spcBef>
                <a:spcPct val="0"/>
              </a:spcBef>
              <a:buFont typeface="Arial" pitchFamily="1" charset="0"/>
              <a:buNone/>
            </a:pPr>
            <a:r>
              <a:rPr lang="en-US" sz="2000" dirty="0" smtClean="0">
                <a:latin typeface="Courier" pitchFamily="1" charset="0"/>
                <a:ea typeface="Courier" pitchFamily="1" charset="0"/>
                <a:cs typeface="Courier" pitchFamily="1" charset="0"/>
              </a:rPr>
              <a:t>	</a:t>
            </a:r>
            <a:r>
              <a:rPr lang="en-US" sz="2000" dirty="0" err="1" smtClean="0">
                <a:latin typeface="Courier" pitchFamily="1" charset="0"/>
                <a:ea typeface="Courier" pitchFamily="1" charset="0"/>
                <a:cs typeface="Courier" pitchFamily="1" charset="0"/>
              </a:rPr>
              <a:t>free(pi</a:t>
            </a:r>
            <a:r>
              <a:rPr lang="en-US" sz="2000" dirty="0" smtClean="0">
                <a:latin typeface="Courier" pitchFamily="1" charset="0"/>
                <a:ea typeface="Courier" pitchFamily="1" charset="0"/>
                <a:cs typeface="Courier" pitchFamily="1" charset="0"/>
              </a:rPr>
              <a:t>); /* </a:t>
            </a:r>
            <a:r>
              <a:rPr lang="en-US" sz="2000" dirty="0" err="1" smtClean="0">
                <a:latin typeface="Courier" pitchFamily="1" charset="0"/>
                <a:ea typeface="Courier" pitchFamily="1" charset="0"/>
                <a:cs typeface="Courier" pitchFamily="1" charset="0"/>
              </a:rPr>
              <a:t>foo</a:t>
            </a:r>
            <a:r>
              <a:rPr lang="en-US" sz="2000" dirty="0" smtClean="0">
                <a:latin typeface="Courier" pitchFamily="1" charset="0"/>
                <a:ea typeface="Courier" pitchFamily="1" charset="0"/>
                <a:cs typeface="Courier" pitchFamily="1" charset="0"/>
              </a:rPr>
              <a:t>() is done with pi, so free it */</a:t>
            </a:r>
          </a:p>
          <a:p>
            <a:pPr>
              <a:spcBef>
                <a:spcPct val="0"/>
              </a:spcBef>
              <a:buFont typeface="Arial" pitchFamily="1" charset="0"/>
              <a:buNone/>
            </a:pPr>
            <a:r>
              <a:rPr lang="en-US" sz="2000" dirty="0" smtClean="0">
                <a:latin typeface="Courier" pitchFamily="1" charset="0"/>
                <a:ea typeface="Courier" pitchFamily="1" charset="0"/>
                <a:cs typeface="Courier" pitchFamily="1" charset="0"/>
              </a:rPr>
              <a:t>}</a:t>
            </a:r>
          </a:p>
          <a:p>
            <a:pPr>
              <a:spcBef>
                <a:spcPct val="0"/>
              </a:spcBef>
              <a:buFont typeface="Arial" pitchFamily="1" charset="0"/>
              <a:buNone/>
            </a:pPr>
            <a:endParaRPr lang="en-US" sz="2000" dirty="0" smtClean="0">
              <a:latin typeface="Courier" pitchFamily="1" charset="0"/>
              <a:ea typeface="Courier" pitchFamily="1" charset="0"/>
              <a:cs typeface="Courier" pitchFamily="1" charset="0"/>
            </a:endParaRPr>
          </a:p>
          <a:p>
            <a:pPr>
              <a:spcBef>
                <a:spcPct val="0"/>
              </a:spcBef>
              <a:buFont typeface="Arial" pitchFamily="1" charset="0"/>
              <a:buNone/>
            </a:pPr>
            <a:r>
              <a:rPr lang="en-US" sz="2000" dirty="0" smtClean="0">
                <a:latin typeface="Courier" pitchFamily="1" charset="0"/>
                <a:ea typeface="Courier" pitchFamily="1" charset="0"/>
                <a:cs typeface="Courier" pitchFamily="1" charset="0"/>
              </a:rPr>
              <a:t>void main() {</a:t>
            </a:r>
          </a:p>
          <a:p>
            <a:pPr>
              <a:spcBef>
                <a:spcPct val="0"/>
              </a:spcBef>
              <a:buFont typeface="Arial" pitchFamily="1" charset="0"/>
              <a:buNone/>
            </a:pPr>
            <a:r>
              <a:rPr lang="en-US" sz="2000" dirty="0" smtClean="0">
                <a:latin typeface="Courier" pitchFamily="1" charset="0"/>
                <a:ea typeface="Courier" pitchFamily="1" charset="0"/>
                <a:cs typeface="Courier" pitchFamily="1" charset="0"/>
              </a:rPr>
              <a:t>	pi = malloc(4*</a:t>
            </a:r>
            <a:r>
              <a:rPr lang="en-US" sz="2000" dirty="0" err="1" smtClean="0">
                <a:latin typeface="Courier" pitchFamily="1" charset="0"/>
                <a:ea typeface="Courier" pitchFamily="1" charset="0"/>
                <a:cs typeface="Courier" pitchFamily="1" charset="0"/>
              </a:rPr>
              <a:t>sizeof(int</a:t>
            </a:r>
            <a:r>
              <a:rPr lang="en-US" sz="2000" dirty="0" smtClean="0">
                <a:latin typeface="Courier" pitchFamily="1" charset="0"/>
                <a:ea typeface="Courier" pitchFamily="1" charset="0"/>
                <a:cs typeface="Courier" pitchFamily="1" charset="0"/>
              </a:rPr>
              <a:t>));</a:t>
            </a:r>
          </a:p>
          <a:p>
            <a:pPr>
              <a:spcBef>
                <a:spcPct val="0"/>
              </a:spcBef>
              <a:buFont typeface="Arial" pitchFamily="1" charset="0"/>
              <a:buNone/>
            </a:pPr>
            <a:r>
              <a:rPr lang="en-US" sz="2000" dirty="0" smtClean="0">
                <a:latin typeface="Courier" pitchFamily="1" charset="0"/>
                <a:ea typeface="Courier" pitchFamily="1" charset="0"/>
                <a:cs typeface="Courier" pitchFamily="1" charset="0"/>
              </a:rPr>
              <a:t>	</a:t>
            </a:r>
            <a:r>
              <a:rPr lang="en-US" sz="2000" dirty="0" err="1" smtClean="0">
                <a:latin typeface="Courier" pitchFamily="1" charset="0"/>
                <a:ea typeface="Courier" pitchFamily="1" charset="0"/>
                <a:cs typeface="Courier" pitchFamily="1" charset="0"/>
              </a:rPr>
              <a:t>foo</a:t>
            </a:r>
            <a:r>
              <a:rPr lang="en-US" sz="2000" dirty="0" smtClean="0">
                <a:latin typeface="Courier" pitchFamily="1" charset="0"/>
                <a:ea typeface="Courier" pitchFamily="1" charset="0"/>
                <a:cs typeface="Courier" pitchFamily="1" charset="0"/>
              </a:rPr>
              <a:t>(); /* Memory leak: </a:t>
            </a:r>
            <a:r>
              <a:rPr lang="en-US" sz="2000" dirty="0" err="1" smtClean="0">
                <a:latin typeface="Courier" pitchFamily="1" charset="0"/>
                <a:ea typeface="Courier" pitchFamily="1" charset="0"/>
                <a:cs typeface="Courier" pitchFamily="1" charset="0"/>
              </a:rPr>
              <a:t>foo</a:t>
            </a:r>
            <a:r>
              <a:rPr lang="en-US" sz="2000" dirty="0" smtClean="0">
                <a:latin typeface="Courier" pitchFamily="1" charset="0"/>
                <a:ea typeface="Courier" pitchFamily="1" charset="0"/>
                <a:cs typeface="Courier" pitchFamily="1" charset="0"/>
              </a:rPr>
              <a:t> leaks it */</a:t>
            </a:r>
          </a:p>
          <a:p>
            <a:pPr>
              <a:spcBef>
                <a:spcPct val="0"/>
              </a:spcBef>
              <a:buFont typeface="Arial" pitchFamily="1" charset="0"/>
              <a:buNone/>
            </a:pPr>
            <a:r>
              <a:rPr lang="en-US" sz="2000" dirty="0" smtClean="0">
                <a:latin typeface="Courier" pitchFamily="1" charset="0"/>
                <a:ea typeface="Courier" pitchFamily="1" charset="0"/>
                <a:cs typeface="Courier" pitchFamily="1" charset="0"/>
              </a:rPr>
              <a:t>  …</a:t>
            </a:r>
          </a:p>
          <a:p>
            <a:pPr>
              <a:spcBef>
                <a:spcPct val="0"/>
              </a:spcBef>
              <a:buFont typeface="Arial" pitchFamily="1" charset="0"/>
              <a:buNone/>
            </a:pPr>
            <a:r>
              <a:rPr lang="en-US" sz="2000" dirty="0" smtClean="0">
                <a:latin typeface="Courier" pitchFamily="1" charset="0"/>
                <a:ea typeface="Courier" pitchFamily="1" charset="0"/>
                <a:cs typeface="Courier" pitchFamily="1" charset="0"/>
              </a:rPr>
              <a:t>}</a:t>
            </a:r>
          </a:p>
        </p:txBody>
      </p:sp>
      <p:sp>
        <p:nvSpPr>
          <p:cNvPr id="6" name="Date Placeholder 5"/>
          <p:cNvSpPr>
            <a:spLocks noGrp="1"/>
          </p:cNvSpPr>
          <p:nvPr>
            <p:ph type="dt" sz="quarter" idx="10"/>
          </p:nvPr>
        </p:nvSpPr>
        <p:spPr/>
        <p:txBody>
          <a:bodyPr/>
          <a:lstStyle/>
          <a:p>
            <a:pPr>
              <a:defRPr/>
            </a:pPr>
            <a:fld id="{3EEA2982-03A9-F448-8B9F-F1BD57B6677B}" type="datetime1">
              <a:rPr lang="en-US" smtClean="0"/>
              <a:t>11/18/13</a:t>
            </a:fld>
            <a:endParaRPr lang="en-US"/>
          </a:p>
        </p:txBody>
      </p:sp>
      <p:sp>
        <p:nvSpPr>
          <p:cNvPr id="25603" name="Footer Placeholder 2"/>
          <p:cNvSpPr>
            <a:spLocks noGrp="1"/>
          </p:cNvSpPr>
          <p:nvPr>
            <p:ph type="ftr" sz="quarter" idx="11"/>
          </p:nvPr>
        </p:nvSpPr>
        <p:spPr/>
        <p:txBody>
          <a:bodyPr/>
          <a:lstStyle/>
          <a:p>
            <a:pPr>
              <a:defRPr/>
            </a:pPr>
            <a:r>
              <a:rPr lang="en-US" dirty="0" smtClean="0"/>
              <a:t>Fall 2013 -- Lecture #22</a:t>
            </a:r>
            <a:endParaRPr lang="en-US" dirty="0"/>
          </a:p>
        </p:txBody>
      </p:sp>
      <p:sp>
        <p:nvSpPr>
          <p:cNvPr id="31748" name="Slide Number Placeholder 3"/>
          <p:cNvSpPr>
            <a:spLocks noGrp="1"/>
          </p:cNvSpPr>
          <p:nvPr>
            <p:ph type="sldNum" sz="quarter" idx="12"/>
          </p:nvPr>
        </p:nvSpPr>
        <p:spPr/>
        <p:txBody>
          <a:bodyPr/>
          <a:lstStyle/>
          <a:p>
            <a:pPr>
              <a:defRPr/>
            </a:pPr>
            <a:fld id="{BFDD2FD2-6516-E94E-8DAB-9E22A517B556}" type="slidenum">
              <a:rPr lang="en-US" smtClean="0"/>
              <a:pPr>
                <a:defRPr/>
              </a:pPr>
              <a:t>49</a:t>
            </a:fld>
            <a:endParaRPr lang="en-US"/>
          </a:p>
        </p:txBody>
      </p:sp>
    </p:spTree>
    <p:extLst>
      <p:ext uri="{BB962C8B-B14F-4D97-AF65-F5344CB8AC3E}">
        <p14:creationId xmlns:p14="http://schemas.microsoft.com/office/powerpoint/2010/main" val="33267128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74638"/>
            <a:ext cx="9144000" cy="1143000"/>
          </a:xfrm>
        </p:spPr>
        <p:txBody>
          <a:bodyPr>
            <a:normAutofit fontScale="90000"/>
          </a:bodyPr>
          <a:lstStyle/>
          <a:p>
            <a:pPr>
              <a:lnSpc>
                <a:spcPct val="85000"/>
              </a:lnSpc>
            </a:pPr>
            <a:r>
              <a:rPr lang="en-US" dirty="0" smtClean="0"/>
              <a:t>Review: Cache Performance and Average Memory Access Time (AMAT)</a:t>
            </a:r>
          </a:p>
        </p:txBody>
      </p:sp>
      <p:sp>
        <p:nvSpPr>
          <p:cNvPr id="25603" name="Rectangle 3"/>
          <p:cNvSpPr>
            <a:spLocks noGrp="1" noChangeArrowheads="1"/>
          </p:cNvSpPr>
          <p:nvPr>
            <p:ph type="body" idx="1"/>
          </p:nvPr>
        </p:nvSpPr>
        <p:spPr>
          <a:xfrm>
            <a:off x="457200" y="1600200"/>
            <a:ext cx="8686800" cy="4525963"/>
          </a:xfrm>
        </p:spPr>
        <p:txBody>
          <a:bodyPr>
            <a:normAutofit lnSpcReduction="10000"/>
          </a:bodyPr>
          <a:lstStyle/>
          <a:p>
            <a:r>
              <a:rPr lang="en-US" sz="2800" smtClean="0"/>
              <a:t>CPU time = IC × CPI × CC </a:t>
            </a:r>
            <a:br>
              <a:rPr lang="en-US" sz="2800" smtClean="0"/>
            </a:br>
            <a:r>
              <a:rPr lang="en-US" sz="2800" smtClean="0"/>
              <a:t>=  IC × (CPI</a:t>
            </a:r>
            <a:r>
              <a:rPr lang="en-US" sz="2800" baseline="-25000" smtClean="0"/>
              <a:t>ideal</a:t>
            </a:r>
            <a:r>
              <a:rPr lang="en-US" sz="2800" smtClean="0"/>
              <a:t> + Memory-stall cycles) × CC</a:t>
            </a:r>
            <a:r>
              <a:rPr lang="en-US" smtClean="0"/>
              <a:t/>
            </a:r>
            <a:br>
              <a:rPr lang="en-US" smtClean="0"/>
            </a:br>
            <a:r>
              <a:rPr lang="en-US" smtClean="0"/>
              <a:t/>
            </a:r>
            <a:br>
              <a:rPr lang="en-US" smtClean="0"/>
            </a:br>
            <a:r>
              <a:rPr lang="en-US" sz="2400" smtClean="0"/>
              <a:t/>
            </a:r>
            <a:br>
              <a:rPr lang="en-US" sz="2400" smtClean="0"/>
            </a:br>
            <a:r>
              <a:rPr lang="en-US" sz="2400" smtClean="0"/>
              <a:t>Memory-stall cycles = Read-stall cycles + Write-stall cycles</a:t>
            </a:r>
          </a:p>
          <a:p>
            <a:endParaRPr lang="en-US" smtClean="0"/>
          </a:p>
          <a:p>
            <a:endParaRPr lang="en-US" smtClean="0"/>
          </a:p>
          <a:p>
            <a:pPr eaLnBrk="1" hangingPunct="1">
              <a:spcBef>
                <a:spcPts val="600"/>
              </a:spcBef>
            </a:pPr>
            <a:r>
              <a:rPr lang="en-US" sz="2800" smtClean="0"/>
              <a:t>AMAT is the average time to access memory considering both hits and misses</a:t>
            </a:r>
          </a:p>
          <a:p>
            <a:pPr marL="287338" lvl="1" indent="-287338" algn="ctr" eaLnBrk="1" hangingPunct="1">
              <a:spcBef>
                <a:spcPts val="600"/>
              </a:spcBef>
              <a:buFont typeface="Arial" charset="0"/>
              <a:buNone/>
            </a:pPr>
            <a:r>
              <a:rPr lang="en-US" sz="2400" smtClean="0">
                <a:solidFill>
                  <a:srgbClr val="FF0000"/>
                </a:solidFill>
              </a:rPr>
              <a:t>AMAT =  Time for a hit  +  Miss rate x Miss penalty</a:t>
            </a:r>
            <a:endParaRPr lang="en-US" sz="2400" smtClean="0"/>
          </a:p>
        </p:txBody>
      </p:sp>
      <p:grpSp>
        <p:nvGrpSpPr>
          <p:cNvPr id="2" name="Group 8"/>
          <p:cNvGrpSpPr>
            <a:grpSpLocks/>
          </p:cNvGrpSpPr>
          <p:nvPr/>
        </p:nvGrpSpPr>
        <p:grpSpPr bwMode="auto">
          <a:xfrm>
            <a:off x="2182813" y="2730500"/>
            <a:ext cx="3903662" cy="473075"/>
            <a:chOff x="2016" y="1488"/>
            <a:chExt cx="2208" cy="298"/>
          </a:xfrm>
        </p:grpSpPr>
        <p:sp>
          <p:nvSpPr>
            <p:cNvPr id="25609" name="AutoShape 5"/>
            <p:cNvSpPr>
              <a:spLocks/>
            </p:cNvSpPr>
            <p:nvPr/>
          </p:nvSpPr>
          <p:spPr bwMode="auto">
            <a:xfrm rot="5400000">
              <a:off x="3072" y="432"/>
              <a:ext cx="96" cy="2208"/>
            </a:xfrm>
            <a:prstGeom prst="rightBrace">
              <a:avLst>
                <a:gd name="adj1" fmla="val 191667"/>
                <a:gd name="adj2" fmla="val 50000"/>
              </a:avLst>
            </a:prstGeom>
            <a:noFill/>
            <a:ln w="12700">
              <a:solidFill>
                <a:schemeClr val="accent2"/>
              </a:solidFill>
              <a:round/>
              <a:headEnd/>
              <a:tailEnd/>
            </a:ln>
          </p:spPr>
          <p:txBody>
            <a:bodyPr wrap="none" anchor="ctr">
              <a:prstTxWarp prst="textNoShape">
                <a:avLst/>
              </a:prstTxWarp>
            </a:bodyPr>
            <a:lstStyle/>
            <a:p>
              <a:endParaRPr lang="en-US">
                <a:solidFill>
                  <a:srgbClr val="FF0000"/>
                </a:solidFill>
              </a:endParaRPr>
            </a:p>
          </p:txBody>
        </p:sp>
        <p:sp>
          <p:nvSpPr>
            <p:cNvPr id="25610" name="Text Box 6"/>
            <p:cNvSpPr txBox="1">
              <a:spLocks noChangeArrowheads="1"/>
            </p:cNvSpPr>
            <p:nvPr/>
          </p:nvSpPr>
          <p:spPr bwMode="auto">
            <a:xfrm>
              <a:off x="2688" y="1536"/>
              <a:ext cx="912" cy="250"/>
            </a:xfrm>
            <a:prstGeom prst="rect">
              <a:avLst/>
            </a:prstGeom>
            <a:noFill/>
            <a:ln w="12700">
              <a:noFill/>
              <a:miter lim="800000"/>
              <a:headEnd/>
              <a:tailEnd/>
            </a:ln>
          </p:spPr>
          <p:txBody>
            <a:bodyPr>
              <a:prstTxWarp prst="textNoShape">
                <a:avLst/>
              </a:prstTxWarp>
              <a:spAutoFit/>
            </a:bodyPr>
            <a:lstStyle/>
            <a:p>
              <a:pPr algn="ctr"/>
              <a:r>
                <a:rPr lang="en-US" sz="2000">
                  <a:solidFill>
                    <a:srgbClr val="FF0000"/>
                  </a:solidFill>
                </a:rPr>
                <a:t>CPI</a:t>
              </a:r>
              <a:r>
                <a:rPr lang="en-US" sz="2000" baseline="-25000">
                  <a:solidFill>
                    <a:srgbClr val="FF0000"/>
                  </a:solidFill>
                </a:rPr>
                <a:t>stall</a:t>
              </a:r>
            </a:p>
          </p:txBody>
        </p:sp>
      </p:grpSp>
      <p:sp>
        <p:nvSpPr>
          <p:cNvPr id="25608" name="Rectangle 7"/>
          <p:cNvSpPr>
            <a:spLocks noChangeArrowheads="1"/>
          </p:cNvSpPr>
          <p:nvPr/>
        </p:nvSpPr>
        <p:spPr bwMode="auto">
          <a:xfrm>
            <a:off x="533400" y="3261347"/>
            <a:ext cx="8610600" cy="1558925"/>
          </a:xfrm>
          <a:prstGeom prst="rect">
            <a:avLst/>
          </a:prstGeom>
          <a:noFill/>
          <a:ln w="12700">
            <a:noFill/>
            <a:miter lim="800000"/>
            <a:headEnd/>
            <a:tailEnd/>
          </a:ln>
        </p:spPr>
        <p:txBody>
          <a:bodyPr lIns="63500" tIns="25400" rIns="63500" bIns="25400">
            <a:prstTxWarp prst="textNoShape">
              <a:avLst/>
            </a:prstTxWarp>
            <a:spAutoFit/>
          </a:bodyPr>
          <a:lstStyle/>
          <a:p>
            <a:pPr marL="741363" lvl="1" indent="-246063">
              <a:spcBef>
                <a:spcPct val="30000"/>
              </a:spcBef>
              <a:buClr>
                <a:schemeClr val="accent1"/>
              </a:buClr>
              <a:buSzPct val="75000"/>
              <a:buFont typeface="Monotype Sorts" charset="2"/>
              <a:buNone/>
            </a:pPr>
            <a:endParaRPr lang="en-US" sz="2000" dirty="0">
              <a:solidFill>
                <a:srgbClr val="FF0000"/>
              </a:solidFill>
              <a:latin typeface="Calibri" charset="0"/>
            </a:endParaRPr>
          </a:p>
          <a:p>
            <a:pPr marL="741363" lvl="1" indent="-246063">
              <a:spcBef>
                <a:spcPct val="30000"/>
              </a:spcBef>
              <a:buClr>
                <a:schemeClr val="accent1"/>
              </a:buClr>
              <a:buSzPct val="75000"/>
              <a:buFont typeface="Monotype Sorts" charset="2"/>
              <a:buNone/>
            </a:pPr>
            <a:r>
              <a:rPr lang="en-US" sz="2000" dirty="0">
                <a:solidFill>
                  <a:srgbClr val="FF0000"/>
                </a:solidFill>
                <a:latin typeface="Calibri" charset="0"/>
              </a:rPr>
              <a:t>Read-stall cycles  =   reads/program </a:t>
            </a:r>
            <a:r>
              <a:rPr lang="en-US" sz="2000" dirty="0">
                <a:solidFill>
                  <a:srgbClr val="FF0000"/>
                </a:solidFill>
                <a:latin typeface="Calibri" charset="0"/>
                <a:ea typeface="Arial" charset="0"/>
                <a:cs typeface="Arial" charset="0"/>
              </a:rPr>
              <a:t>×</a:t>
            </a:r>
            <a:r>
              <a:rPr lang="en-US" sz="2000" dirty="0">
                <a:solidFill>
                  <a:srgbClr val="FF0000"/>
                </a:solidFill>
                <a:latin typeface="Calibri" charset="0"/>
              </a:rPr>
              <a:t> read miss rate </a:t>
            </a:r>
            <a:r>
              <a:rPr lang="en-US" sz="2000" dirty="0">
                <a:solidFill>
                  <a:srgbClr val="FF0000"/>
                </a:solidFill>
                <a:latin typeface="Calibri" charset="0"/>
                <a:ea typeface="Arial" charset="0"/>
                <a:cs typeface="Arial" charset="0"/>
              </a:rPr>
              <a:t>×</a:t>
            </a:r>
            <a:r>
              <a:rPr lang="en-US" sz="2000" dirty="0">
                <a:solidFill>
                  <a:srgbClr val="FF0000"/>
                </a:solidFill>
                <a:latin typeface="Calibri" charset="0"/>
              </a:rPr>
              <a:t> read miss penalty</a:t>
            </a:r>
          </a:p>
          <a:p>
            <a:pPr marL="741363" lvl="1" indent="-246063">
              <a:spcBef>
                <a:spcPct val="30000"/>
              </a:spcBef>
              <a:buClr>
                <a:schemeClr val="accent1"/>
              </a:buClr>
              <a:buSzPct val="75000"/>
              <a:buFont typeface="Monotype Sorts" charset="2"/>
              <a:buNone/>
            </a:pPr>
            <a:r>
              <a:rPr lang="en-US" sz="2000" dirty="0">
                <a:solidFill>
                  <a:srgbClr val="FF0000"/>
                </a:solidFill>
                <a:latin typeface="Calibri" charset="0"/>
              </a:rPr>
              <a:t>Write-stall cycles   =  (writes/program </a:t>
            </a:r>
            <a:r>
              <a:rPr lang="en-US" sz="2000" dirty="0">
                <a:solidFill>
                  <a:srgbClr val="FF0000"/>
                </a:solidFill>
                <a:latin typeface="Calibri" charset="0"/>
                <a:ea typeface="Arial" charset="0"/>
                <a:cs typeface="Arial" charset="0"/>
              </a:rPr>
              <a:t>×</a:t>
            </a:r>
            <a:r>
              <a:rPr lang="en-US" sz="2000" dirty="0">
                <a:solidFill>
                  <a:srgbClr val="FF0000"/>
                </a:solidFill>
                <a:latin typeface="Calibri" charset="0"/>
              </a:rPr>
              <a:t> write miss rate </a:t>
            </a:r>
            <a:r>
              <a:rPr lang="en-US" sz="2000" dirty="0">
                <a:solidFill>
                  <a:srgbClr val="FF0000"/>
                </a:solidFill>
                <a:latin typeface="Calibri" charset="0"/>
                <a:ea typeface="Arial" charset="0"/>
                <a:cs typeface="Arial" charset="0"/>
              </a:rPr>
              <a:t>×</a:t>
            </a:r>
            <a:r>
              <a:rPr lang="en-US" sz="2000" dirty="0">
                <a:solidFill>
                  <a:srgbClr val="FF0000"/>
                </a:solidFill>
                <a:latin typeface="Calibri" charset="0"/>
              </a:rPr>
              <a:t> write miss penalty)</a:t>
            </a:r>
          </a:p>
          <a:p>
            <a:pPr marL="741363" lvl="1" indent="-246063">
              <a:spcBef>
                <a:spcPct val="30000"/>
              </a:spcBef>
              <a:buClr>
                <a:schemeClr val="accent1"/>
              </a:buClr>
              <a:buSzPct val="75000"/>
              <a:buFont typeface="Monotype Sorts" charset="2"/>
              <a:buNone/>
            </a:pPr>
            <a:r>
              <a:rPr lang="en-US" sz="2000" dirty="0">
                <a:solidFill>
                  <a:srgbClr val="FF0000"/>
                </a:solidFill>
                <a:latin typeface="Calibri" charset="0"/>
              </a:rPr>
              <a:t>                                          </a:t>
            </a:r>
            <a:r>
              <a:rPr lang="en-US" sz="2000" i="1" dirty="0">
                <a:solidFill>
                  <a:srgbClr val="FF0000"/>
                </a:solidFill>
                <a:latin typeface="Calibri" charset="0"/>
              </a:rPr>
              <a:t>+  write buffer stalls</a:t>
            </a:r>
          </a:p>
        </p:txBody>
      </p:sp>
      <p:sp>
        <p:nvSpPr>
          <p:cNvPr id="11" name="Date Placeholder 10"/>
          <p:cNvSpPr>
            <a:spLocks noGrp="1"/>
          </p:cNvSpPr>
          <p:nvPr>
            <p:ph type="dt" sz="half" idx="10"/>
          </p:nvPr>
        </p:nvSpPr>
        <p:spPr/>
        <p:txBody>
          <a:bodyPr/>
          <a:lstStyle/>
          <a:p>
            <a:fld id="{9A95FBDE-2A94-0C49-93F1-C55B125325B9}" type="datetime1">
              <a:rPr lang="en-US" smtClean="0"/>
              <a:t>11/18/13</a:t>
            </a:fld>
            <a:endParaRPr lang="en-US" dirty="0"/>
          </a:p>
        </p:txBody>
      </p:sp>
      <p:sp>
        <p:nvSpPr>
          <p:cNvPr id="12" name="Slide Number Placeholder 11"/>
          <p:cNvSpPr>
            <a:spLocks noGrp="1"/>
          </p:cNvSpPr>
          <p:nvPr>
            <p:ph type="sldNum" sz="quarter" idx="12"/>
          </p:nvPr>
        </p:nvSpPr>
        <p:spPr/>
        <p:txBody>
          <a:bodyPr/>
          <a:lstStyle/>
          <a:p>
            <a:fld id="{3CC63E4C-4642-794D-A2FD-70F6B81535F5}" type="slidenum">
              <a:rPr lang="en-US" smtClean="0"/>
              <a:pPr/>
              <a:t>5</a:t>
            </a:fld>
            <a:endParaRPr lang="en-US" dirty="0"/>
          </a:p>
        </p:txBody>
      </p:sp>
      <p:sp>
        <p:nvSpPr>
          <p:cNvPr id="13" name="Footer Placeholder 12"/>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ea typeface="ＭＳ Ｐゴシック" pitchFamily="1" charset="-128"/>
                <a:cs typeface="ＭＳ Ｐゴシック" pitchFamily="1" charset="-128"/>
              </a:rPr>
              <a:t>Faulty Heap Management</a:t>
            </a:r>
          </a:p>
        </p:txBody>
      </p:sp>
      <p:sp>
        <p:nvSpPr>
          <p:cNvPr id="75779" name="Content Placeholder 4"/>
          <p:cNvSpPr>
            <a:spLocks noGrp="1"/>
          </p:cNvSpPr>
          <p:nvPr>
            <p:ph sz="quarter" idx="1"/>
          </p:nvPr>
        </p:nvSpPr>
        <p:spPr/>
        <p:txBody>
          <a:bodyPr/>
          <a:lstStyle/>
          <a:p>
            <a:r>
              <a:rPr lang="en-US" smtClean="0">
                <a:ea typeface="ＭＳ Ｐゴシック" pitchFamily="1" charset="-128"/>
                <a:cs typeface="ＭＳ Ｐゴシック" pitchFamily="1" charset="-128"/>
              </a:rPr>
              <a:t>What is wrong with this code?</a:t>
            </a:r>
          </a:p>
          <a:p>
            <a:pPr>
              <a:buFont typeface="Arial" pitchFamily="1" charset="0"/>
              <a:buNone/>
            </a:pPr>
            <a:endParaRPr lang="en-US" sz="2000" smtClean="0">
              <a:latin typeface="Courier" pitchFamily="1" charset="0"/>
              <a:ea typeface="Courier" pitchFamily="1" charset="0"/>
              <a:cs typeface="Courier" pitchFamily="1" charset="0"/>
            </a:endParaRPr>
          </a:p>
          <a:p>
            <a:pPr>
              <a:spcBef>
                <a:spcPct val="0"/>
              </a:spcBef>
              <a:buFont typeface="Arial" pitchFamily="1" charset="0"/>
              <a:buNone/>
            </a:pPr>
            <a:r>
              <a:rPr lang="en-US" sz="2000" smtClean="0">
                <a:latin typeface="Courier" pitchFamily="1" charset="0"/>
                <a:ea typeface="Courier" pitchFamily="1" charset="0"/>
                <a:cs typeface="Courier" pitchFamily="1" charset="0"/>
              </a:rPr>
              <a:t>int *plk = NULL;</a:t>
            </a:r>
          </a:p>
          <a:p>
            <a:pPr>
              <a:spcBef>
                <a:spcPct val="0"/>
              </a:spcBef>
              <a:buFont typeface="Arial" pitchFamily="1" charset="0"/>
              <a:buNone/>
            </a:pPr>
            <a:r>
              <a:rPr lang="en-US" sz="2000" smtClean="0">
                <a:latin typeface="Courier" pitchFamily="1" charset="0"/>
                <a:ea typeface="Courier" pitchFamily="1" charset="0"/>
                <a:cs typeface="Courier" pitchFamily="1" charset="0"/>
              </a:rPr>
              <a:t>void genPLK() {</a:t>
            </a:r>
          </a:p>
          <a:p>
            <a:pPr>
              <a:spcBef>
                <a:spcPct val="0"/>
              </a:spcBef>
              <a:buFont typeface="Arial" pitchFamily="1" charset="0"/>
              <a:buNone/>
            </a:pPr>
            <a:r>
              <a:rPr lang="en-US" sz="2000" smtClean="0">
                <a:latin typeface="Courier" pitchFamily="1" charset="0"/>
                <a:ea typeface="Courier" pitchFamily="1" charset="0"/>
                <a:cs typeface="Courier" pitchFamily="1" charset="0"/>
              </a:rPr>
              <a:t>	plk = malloc(2 * sizeof(int));</a:t>
            </a:r>
          </a:p>
          <a:p>
            <a:pPr>
              <a:spcBef>
                <a:spcPct val="0"/>
              </a:spcBef>
              <a:buFont typeface="Arial" pitchFamily="1" charset="0"/>
              <a:buNone/>
            </a:pPr>
            <a:r>
              <a:rPr lang="en-US" sz="2000" smtClean="0">
                <a:latin typeface="Courier" pitchFamily="1" charset="0"/>
                <a:ea typeface="Courier" pitchFamily="1" charset="0"/>
                <a:cs typeface="Courier" pitchFamily="1" charset="0"/>
              </a:rPr>
              <a:t>  … … … </a:t>
            </a:r>
          </a:p>
          <a:p>
            <a:pPr>
              <a:spcBef>
                <a:spcPct val="0"/>
              </a:spcBef>
              <a:buFont typeface="Arial" pitchFamily="1" charset="0"/>
              <a:buNone/>
            </a:pPr>
            <a:r>
              <a:rPr lang="en-US" sz="2000" smtClean="0">
                <a:latin typeface="Courier" pitchFamily="1" charset="0"/>
                <a:ea typeface="Courier" pitchFamily="1" charset="0"/>
                <a:cs typeface="Courier" pitchFamily="1" charset="0"/>
              </a:rPr>
              <a:t>	plk++;		</a:t>
            </a:r>
          </a:p>
          <a:p>
            <a:pPr>
              <a:spcBef>
                <a:spcPct val="0"/>
              </a:spcBef>
              <a:buFont typeface="Arial" pitchFamily="1" charset="0"/>
              <a:buNone/>
            </a:pPr>
            <a:r>
              <a:rPr lang="en-US" sz="2000" smtClean="0">
                <a:latin typeface="Courier" pitchFamily="1" charset="0"/>
                <a:ea typeface="Courier" pitchFamily="1" charset="0"/>
                <a:cs typeface="Courier" pitchFamily="1" charset="0"/>
              </a:rPr>
              <a:t>}</a:t>
            </a:r>
          </a:p>
        </p:txBody>
      </p:sp>
      <p:sp>
        <p:nvSpPr>
          <p:cNvPr id="6" name="Date Placeholder 5"/>
          <p:cNvSpPr>
            <a:spLocks noGrp="1"/>
          </p:cNvSpPr>
          <p:nvPr>
            <p:ph type="dt" sz="quarter" idx="10"/>
          </p:nvPr>
        </p:nvSpPr>
        <p:spPr/>
        <p:txBody>
          <a:bodyPr/>
          <a:lstStyle/>
          <a:p>
            <a:pPr>
              <a:defRPr/>
            </a:pPr>
            <a:fld id="{E5BC0B6E-E0EB-4640-9398-DA655E631CEB}" type="datetime1">
              <a:rPr lang="en-US" smtClean="0"/>
              <a:t>11/18/13</a:t>
            </a:fld>
            <a:endParaRPr lang="en-US"/>
          </a:p>
        </p:txBody>
      </p:sp>
      <p:sp>
        <p:nvSpPr>
          <p:cNvPr id="26627" name="Footer Placeholder 2"/>
          <p:cNvSpPr>
            <a:spLocks noGrp="1"/>
          </p:cNvSpPr>
          <p:nvPr>
            <p:ph type="ftr" sz="quarter" idx="11"/>
          </p:nvPr>
        </p:nvSpPr>
        <p:spPr/>
        <p:txBody>
          <a:bodyPr/>
          <a:lstStyle/>
          <a:p>
            <a:pPr>
              <a:defRPr/>
            </a:pPr>
            <a:r>
              <a:rPr lang="en-US" dirty="0" smtClean="0"/>
              <a:t>Fall 2013 -- Lecture #22</a:t>
            </a:r>
            <a:endParaRPr lang="en-US" dirty="0"/>
          </a:p>
        </p:txBody>
      </p:sp>
      <p:sp>
        <p:nvSpPr>
          <p:cNvPr id="32772" name="Slide Number Placeholder 3"/>
          <p:cNvSpPr>
            <a:spLocks noGrp="1"/>
          </p:cNvSpPr>
          <p:nvPr>
            <p:ph type="sldNum" sz="quarter" idx="12"/>
          </p:nvPr>
        </p:nvSpPr>
        <p:spPr/>
        <p:txBody>
          <a:bodyPr/>
          <a:lstStyle/>
          <a:p>
            <a:pPr>
              <a:defRPr/>
            </a:pPr>
            <a:fld id="{01037B26-8E32-0C44-83A9-179921D1B95B}" type="slidenum">
              <a:rPr lang="en-US" smtClean="0"/>
              <a:pPr>
                <a:defRPr/>
              </a:pPr>
              <a:t>50</a:t>
            </a:fld>
            <a:endParaRPr lang="en-US"/>
          </a:p>
        </p:txBody>
      </p:sp>
    </p:spTree>
    <p:extLst>
      <p:ext uri="{BB962C8B-B14F-4D97-AF65-F5344CB8AC3E}">
        <p14:creationId xmlns:p14="http://schemas.microsoft.com/office/powerpoint/2010/main" val="17966337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ea typeface="ＭＳ Ｐゴシック" pitchFamily="1" charset="-128"/>
                <a:cs typeface="ＭＳ Ｐゴシック" pitchFamily="1" charset="-128"/>
              </a:rPr>
              <a:t>Faulty Heap Management</a:t>
            </a:r>
          </a:p>
        </p:txBody>
      </p:sp>
      <p:sp>
        <p:nvSpPr>
          <p:cNvPr id="77827" name="Content Placeholder 4"/>
          <p:cNvSpPr>
            <a:spLocks noGrp="1"/>
          </p:cNvSpPr>
          <p:nvPr>
            <p:ph sz="quarter" idx="1"/>
          </p:nvPr>
        </p:nvSpPr>
        <p:spPr/>
        <p:txBody>
          <a:bodyPr/>
          <a:lstStyle/>
          <a:p>
            <a:r>
              <a:rPr lang="en-US" smtClean="0">
                <a:ea typeface="ＭＳ Ｐゴシック" pitchFamily="1" charset="-128"/>
                <a:cs typeface="ＭＳ Ｐゴシック" pitchFamily="1" charset="-128"/>
              </a:rPr>
              <a:t>Potential memory leak – handle has been changed, do you still have copy of it that can correctly be used in a later free?</a:t>
            </a:r>
          </a:p>
          <a:p>
            <a:pPr>
              <a:buFont typeface="Arial" pitchFamily="1" charset="0"/>
              <a:buNone/>
            </a:pPr>
            <a:endParaRPr lang="en-US" sz="2000" smtClean="0">
              <a:latin typeface="Courier" pitchFamily="1" charset="0"/>
              <a:ea typeface="Courier" pitchFamily="1" charset="0"/>
              <a:cs typeface="Courier" pitchFamily="1" charset="0"/>
            </a:endParaRPr>
          </a:p>
          <a:p>
            <a:pPr>
              <a:spcBef>
                <a:spcPct val="0"/>
              </a:spcBef>
              <a:buFont typeface="Arial" pitchFamily="1" charset="0"/>
              <a:buNone/>
            </a:pPr>
            <a:r>
              <a:rPr lang="en-US" sz="2000" smtClean="0">
                <a:latin typeface="Courier" pitchFamily="1" charset="0"/>
                <a:ea typeface="Courier" pitchFamily="1" charset="0"/>
                <a:cs typeface="Courier" pitchFamily="1" charset="0"/>
              </a:rPr>
              <a:t>int *plk = NULL;</a:t>
            </a:r>
          </a:p>
          <a:p>
            <a:pPr>
              <a:spcBef>
                <a:spcPct val="0"/>
              </a:spcBef>
              <a:buFont typeface="Arial" pitchFamily="1" charset="0"/>
              <a:buNone/>
            </a:pPr>
            <a:r>
              <a:rPr lang="en-US" sz="2000" smtClean="0">
                <a:latin typeface="Courier" pitchFamily="1" charset="0"/>
                <a:ea typeface="Courier" pitchFamily="1" charset="0"/>
                <a:cs typeface="Courier" pitchFamily="1" charset="0"/>
              </a:rPr>
              <a:t>void genPLK() {</a:t>
            </a:r>
          </a:p>
          <a:p>
            <a:pPr>
              <a:spcBef>
                <a:spcPct val="0"/>
              </a:spcBef>
              <a:buFont typeface="Arial" pitchFamily="1" charset="0"/>
              <a:buNone/>
            </a:pPr>
            <a:r>
              <a:rPr lang="en-US" sz="2000" smtClean="0">
                <a:latin typeface="Courier" pitchFamily="1" charset="0"/>
                <a:ea typeface="Courier" pitchFamily="1" charset="0"/>
                <a:cs typeface="Courier" pitchFamily="1" charset="0"/>
              </a:rPr>
              <a:t>	plk = malloc(2 * sizeof(int));</a:t>
            </a:r>
          </a:p>
          <a:p>
            <a:pPr>
              <a:spcBef>
                <a:spcPct val="0"/>
              </a:spcBef>
              <a:buFont typeface="Arial" pitchFamily="1" charset="0"/>
              <a:buNone/>
            </a:pPr>
            <a:r>
              <a:rPr lang="en-US" sz="2000" smtClean="0">
                <a:latin typeface="Courier" pitchFamily="1" charset="0"/>
                <a:ea typeface="Courier" pitchFamily="1" charset="0"/>
                <a:cs typeface="Courier" pitchFamily="1" charset="0"/>
              </a:rPr>
              <a:t>	… … …</a:t>
            </a:r>
          </a:p>
          <a:p>
            <a:pPr>
              <a:spcBef>
                <a:spcPct val="0"/>
              </a:spcBef>
              <a:buFont typeface="Arial" pitchFamily="1" charset="0"/>
              <a:buNone/>
            </a:pPr>
            <a:r>
              <a:rPr lang="en-US" sz="2000" smtClean="0">
                <a:latin typeface="Courier" pitchFamily="1" charset="0"/>
                <a:ea typeface="Courier" pitchFamily="1" charset="0"/>
                <a:cs typeface="Courier" pitchFamily="1" charset="0"/>
              </a:rPr>
              <a:t>	plk++;	/* Potential leak: pointer variable incremented past beginning of block! */</a:t>
            </a:r>
          </a:p>
          <a:p>
            <a:pPr>
              <a:spcBef>
                <a:spcPct val="0"/>
              </a:spcBef>
              <a:buFont typeface="Arial" pitchFamily="1" charset="0"/>
              <a:buNone/>
            </a:pPr>
            <a:r>
              <a:rPr lang="en-US" sz="2000" smtClean="0">
                <a:latin typeface="Courier" pitchFamily="1" charset="0"/>
                <a:ea typeface="Courier" pitchFamily="1" charset="0"/>
                <a:cs typeface="Courier" pitchFamily="1" charset="0"/>
              </a:rPr>
              <a:t>}</a:t>
            </a:r>
          </a:p>
        </p:txBody>
      </p:sp>
      <p:sp>
        <p:nvSpPr>
          <p:cNvPr id="6" name="Date Placeholder 5"/>
          <p:cNvSpPr>
            <a:spLocks noGrp="1"/>
          </p:cNvSpPr>
          <p:nvPr>
            <p:ph type="dt" sz="quarter" idx="10"/>
          </p:nvPr>
        </p:nvSpPr>
        <p:spPr/>
        <p:txBody>
          <a:bodyPr/>
          <a:lstStyle/>
          <a:p>
            <a:pPr>
              <a:defRPr/>
            </a:pPr>
            <a:fld id="{96D6D058-D823-3042-AF52-01E979A22DE4}" type="datetime1">
              <a:rPr lang="en-US" smtClean="0"/>
              <a:t>11/18/13</a:t>
            </a:fld>
            <a:endParaRPr lang="en-US"/>
          </a:p>
        </p:txBody>
      </p:sp>
      <p:sp>
        <p:nvSpPr>
          <p:cNvPr id="26627" name="Footer Placeholder 2"/>
          <p:cNvSpPr>
            <a:spLocks noGrp="1"/>
          </p:cNvSpPr>
          <p:nvPr>
            <p:ph type="ftr" sz="quarter" idx="11"/>
          </p:nvPr>
        </p:nvSpPr>
        <p:spPr/>
        <p:txBody>
          <a:bodyPr/>
          <a:lstStyle/>
          <a:p>
            <a:pPr>
              <a:defRPr/>
            </a:pPr>
            <a:r>
              <a:rPr lang="en-US" dirty="0" smtClean="0"/>
              <a:t>Fall 2013 -- Lecture #22</a:t>
            </a:r>
            <a:endParaRPr lang="en-US" dirty="0"/>
          </a:p>
        </p:txBody>
      </p:sp>
      <p:sp>
        <p:nvSpPr>
          <p:cNvPr id="32772" name="Slide Number Placeholder 3"/>
          <p:cNvSpPr>
            <a:spLocks noGrp="1"/>
          </p:cNvSpPr>
          <p:nvPr>
            <p:ph type="sldNum" sz="quarter" idx="12"/>
          </p:nvPr>
        </p:nvSpPr>
        <p:spPr/>
        <p:txBody>
          <a:bodyPr/>
          <a:lstStyle/>
          <a:p>
            <a:pPr>
              <a:defRPr/>
            </a:pPr>
            <a:fld id="{CA3A03BA-3DC6-CF45-9A6C-64772058C549}" type="slidenum">
              <a:rPr lang="en-US" smtClean="0"/>
              <a:pPr>
                <a:defRPr/>
              </a:pPr>
              <a:t>51</a:t>
            </a:fld>
            <a:endParaRPr lang="en-US"/>
          </a:p>
        </p:txBody>
      </p:sp>
    </p:spTree>
    <p:extLst>
      <p:ext uri="{BB962C8B-B14F-4D97-AF65-F5344CB8AC3E}">
        <p14:creationId xmlns:p14="http://schemas.microsoft.com/office/powerpoint/2010/main" val="16669808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ea typeface="ＭＳ Ｐゴシック" pitchFamily="1" charset="-128"/>
                <a:cs typeface="ＭＳ Ｐゴシック" pitchFamily="1" charset="-128"/>
              </a:rPr>
              <a:t>Faulty Heap Management</a:t>
            </a:r>
          </a:p>
        </p:txBody>
      </p:sp>
      <p:sp>
        <p:nvSpPr>
          <p:cNvPr id="79875" name="Content Placeholder 4"/>
          <p:cNvSpPr>
            <a:spLocks noGrp="1"/>
          </p:cNvSpPr>
          <p:nvPr>
            <p:ph sz="quarter" idx="1"/>
          </p:nvPr>
        </p:nvSpPr>
        <p:spPr/>
        <p:txBody>
          <a:bodyPr/>
          <a:lstStyle/>
          <a:p>
            <a:r>
              <a:rPr lang="en-US" smtClean="0">
                <a:ea typeface="ＭＳ Ｐゴシック" pitchFamily="1" charset="-128"/>
                <a:cs typeface="ＭＳ Ｐゴシック" pitchFamily="1" charset="-128"/>
              </a:rPr>
              <a:t>What is wrong with this code?</a:t>
            </a:r>
          </a:p>
          <a:p>
            <a:pPr>
              <a:spcBef>
                <a:spcPct val="0"/>
              </a:spcBef>
              <a:buFont typeface="Arial" pitchFamily="1" charset="0"/>
              <a:buNone/>
            </a:pPr>
            <a:endParaRPr lang="en-US" sz="2000" smtClean="0">
              <a:latin typeface="Courier" pitchFamily="1" charset="0"/>
              <a:ea typeface="Courier" pitchFamily="1" charset="0"/>
              <a:cs typeface="Courier" pitchFamily="1" charset="0"/>
            </a:endParaRPr>
          </a:p>
          <a:p>
            <a:pPr>
              <a:spcBef>
                <a:spcPct val="0"/>
              </a:spcBef>
              <a:buFont typeface="Arial" pitchFamily="1" charset="0"/>
              <a:buNone/>
            </a:pPr>
            <a:r>
              <a:rPr lang="en-US" sz="2000" smtClean="0">
                <a:latin typeface="Courier" pitchFamily="1" charset="0"/>
                <a:ea typeface="Courier" pitchFamily="1" charset="0"/>
                <a:cs typeface="Courier" pitchFamily="1" charset="0"/>
              </a:rPr>
              <a:t>void FreeMemX() {</a:t>
            </a:r>
          </a:p>
          <a:p>
            <a:pPr>
              <a:spcBef>
                <a:spcPct val="0"/>
              </a:spcBef>
              <a:buFont typeface="Arial" pitchFamily="1" charset="0"/>
              <a:buNone/>
            </a:pPr>
            <a:r>
              <a:rPr lang="en-US" sz="2000" smtClean="0">
                <a:latin typeface="Courier" pitchFamily="1" charset="0"/>
                <a:ea typeface="Courier" pitchFamily="1" charset="0"/>
                <a:cs typeface="Courier" pitchFamily="1" charset="0"/>
              </a:rPr>
              <a:t>	int fnh = 0;</a:t>
            </a:r>
          </a:p>
          <a:p>
            <a:pPr>
              <a:spcBef>
                <a:spcPct val="0"/>
              </a:spcBef>
              <a:buFont typeface="Arial" pitchFamily="1" charset="0"/>
              <a:buNone/>
            </a:pPr>
            <a:r>
              <a:rPr lang="en-US" sz="2000" smtClean="0">
                <a:latin typeface="Courier" pitchFamily="1" charset="0"/>
                <a:ea typeface="Courier" pitchFamily="1" charset="0"/>
                <a:cs typeface="Courier" pitchFamily="1" charset="0"/>
              </a:rPr>
              <a:t>	free(&amp;fnh); </a:t>
            </a:r>
          </a:p>
          <a:p>
            <a:pPr>
              <a:spcBef>
                <a:spcPct val="0"/>
              </a:spcBef>
              <a:buFont typeface="Arial" pitchFamily="1" charset="0"/>
              <a:buNone/>
            </a:pPr>
            <a:r>
              <a:rPr lang="en-US" sz="2000" smtClean="0">
                <a:latin typeface="Courier" pitchFamily="1" charset="0"/>
                <a:ea typeface="Courier" pitchFamily="1" charset="0"/>
                <a:cs typeface="Courier" pitchFamily="1" charset="0"/>
              </a:rPr>
              <a:t>}</a:t>
            </a:r>
            <a:br>
              <a:rPr lang="en-US" sz="2000" smtClean="0">
                <a:latin typeface="Courier" pitchFamily="1" charset="0"/>
                <a:ea typeface="Courier" pitchFamily="1" charset="0"/>
                <a:cs typeface="Courier" pitchFamily="1" charset="0"/>
              </a:rPr>
            </a:br>
            <a:endParaRPr lang="en-US" sz="2000" smtClean="0">
              <a:latin typeface="Courier" pitchFamily="1" charset="0"/>
              <a:ea typeface="Courier" pitchFamily="1" charset="0"/>
              <a:cs typeface="Courier" pitchFamily="1" charset="0"/>
            </a:endParaRPr>
          </a:p>
          <a:p>
            <a:pPr>
              <a:spcBef>
                <a:spcPct val="0"/>
              </a:spcBef>
              <a:buFont typeface="Arial" pitchFamily="1" charset="0"/>
              <a:buNone/>
            </a:pPr>
            <a:r>
              <a:rPr lang="en-US" sz="2000" smtClean="0">
                <a:latin typeface="Courier" pitchFamily="1" charset="0"/>
                <a:ea typeface="Courier" pitchFamily="1" charset="0"/>
                <a:cs typeface="Courier" pitchFamily="1" charset="0"/>
              </a:rPr>
              <a:t>void FreeMemY() {</a:t>
            </a:r>
          </a:p>
          <a:p>
            <a:pPr>
              <a:spcBef>
                <a:spcPct val="0"/>
              </a:spcBef>
              <a:buFont typeface="Arial" pitchFamily="1" charset="0"/>
              <a:buNone/>
            </a:pPr>
            <a:r>
              <a:rPr lang="en-US" sz="2000" smtClean="0">
                <a:latin typeface="Courier" pitchFamily="1" charset="0"/>
                <a:ea typeface="Courier" pitchFamily="1" charset="0"/>
                <a:cs typeface="Courier" pitchFamily="1" charset="0"/>
              </a:rPr>
              <a:t>	int *fum = malloc(4 * sizeof(int));</a:t>
            </a:r>
          </a:p>
          <a:p>
            <a:pPr>
              <a:spcBef>
                <a:spcPct val="0"/>
              </a:spcBef>
              <a:buFont typeface="Arial" pitchFamily="1" charset="0"/>
              <a:buNone/>
            </a:pPr>
            <a:r>
              <a:rPr lang="en-US" sz="2000" smtClean="0">
                <a:latin typeface="Courier" pitchFamily="1" charset="0"/>
                <a:ea typeface="Courier" pitchFamily="1" charset="0"/>
                <a:cs typeface="Courier" pitchFamily="1" charset="0"/>
              </a:rPr>
              <a:t>	free(fum+1); </a:t>
            </a:r>
          </a:p>
          <a:p>
            <a:pPr>
              <a:spcBef>
                <a:spcPct val="0"/>
              </a:spcBef>
              <a:buFont typeface="Arial" pitchFamily="1" charset="0"/>
              <a:buNone/>
            </a:pPr>
            <a:r>
              <a:rPr lang="en-US" sz="2000" smtClean="0">
                <a:latin typeface="Courier" pitchFamily="1" charset="0"/>
                <a:ea typeface="Courier" pitchFamily="1" charset="0"/>
                <a:cs typeface="Courier" pitchFamily="1" charset="0"/>
              </a:rPr>
              <a:t>	free(fum);</a:t>
            </a:r>
          </a:p>
          <a:p>
            <a:pPr>
              <a:spcBef>
                <a:spcPct val="0"/>
              </a:spcBef>
              <a:buFont typeface="Arial" pitchFamily="1" charset="0"/>
              <a:buNone/>
            </a:pPr>
            <a:r>
              <a:rPr lang="en-US" sz="2000" smtClean="0">
                <a:latin typeface="Courier" pitchFamily="1" charset="0"/>
                <a:ea typeface="Courier" pitchFamily="1" charset="0"/>
                <a:cs typeface="Courier" pitchFamily="1" charset="0"/>
              </a:rPr>
              <a:t>	free(fum); </a:t>
            </a:r>
          </a:p>
          <a:p>
            <a:pPr>
              <a:spcBef>
                <a:spcPct val="0"/>
              </a:spcBef>
              <a:buFont typeface="Arial" pitchFamily="1" charset="0"/>
              <a:buNone/>
            </a:pPr>
            <a:r>
              <a:rPr lang="en-US" sz="2000" smtClean="0">
                <a:latin typeface="Courier" pitchFamily="1" charset="0"/>
                <a:ea typeface="Courier" pitchFamily="1" charset="0"/>
                <a:cs typeface="Courier" pitchFamily="1" charset="0"/>
              </a:rPr>
              <a:t>}</a:t>
            </a:r>
          </a:p>
        </p:txBody>
      </p:sp>
      <p:sp>
        <p:nvSpPr>
          <p:cNvPr id="6" name="Date Placeholder 5"/>
          <p:cNvSpPr>
            <a:spLocks noGrp="1"/>
          </p:cNvSpPr>
          <p:nvPr>
            <p:ph type="dt" sz="quarter" idx="10"/>
          </p:nvPr>
        </p:nvSpPr>
        <p:spPr/>
        <p:txBody>
          <a:bodyPr/>
          <a:lstStyle/>
          <a:p>
            <a:pPr>
              <a:defRPr/>
            </a:pPr>
            <a:fld id="{66815E2D-AA04-FF43-B30B-47997587EBB9}" type="datetime1">
              <a:rPr lang="en-US" smtClean="0"/>
              <a:t>11/18/13</a:t>
            </a:fld>
            <a:endParaRPr lang="en-US"/>
          </a:p>
        </p:txBody>
      </p:sp>
      <p:sp>
        <p:nvSpPr>
          <p:cNvPr id="27651" name="Footer Placeholder 2"/>
          <p:cNvSpPr>
            <a:spLocks noGrp="1"/>
          </p:cNvSpPr>
          <p:nvPr>
            <p:ph type="ftr" sz="quarter" idx="11"/>
          </p:nvPr>
        </p:nvSpPr>
        <p:spPr/>
        <p:txBody>
          <a:bodyPr/>
          <a:lstStyle/>
          <a:p>
            <a:pPr>
              <a:defRPr/>
            </a:pPr>
            <a:r>
              <a:rPr lang="en-US" dirty="0" smtClean="0"/>
              <a:t>Fall 2013 -- Lecture #22</a:t>
            </a:r>
            <a:endParaRPr lang="en-US" dirty="0"/>
          </a:p>
        </p:txBody>
      </p:sp>
      <p:sp>
        <p:nvSpPr>
          <p:cNvPr id="33796" name="Slide Number Placeholder 3"/>
          <p:cNvSpPr>
            <a:spLocks noGrp="1"/>
          </p:cNvSpPr>
          <p:nvPr>
            <p:ph type="sldNum" sz="quarter" idx="12"/>
          </p:nvPr>
        </p:nvSpPr>
        <p:spPr/>
        <p:txBody>
          <a:bodyPr/>
          <a:lstStyle/>
          <a:p>
            <a:pPr>
              <a:defRPr/>
            </a:pPr>
            <a:fld id="{0EE97933-9B15-0D46-8C4B-A46C8EA8CA3F}" type="slidenum">
              <a:rPr lang="en-US" smtClean="0"/>
              <a:pPr>
                <a:defRPr/>
              </a:pPr>
              <a:t>52</a:t>
            </a:fld>
            <a:endParaRPr lang="en-US"/>
          </a:p>
        </p:txBody>
      </p:sp>
    </p:spTree>
    <p:extLst>
      <p:ext uri="{BB962C8B-B14F-4D97-AF65-F5344CB8AC3E}">
        <p14:creationId xmlns:p14="http://schemas.microsoft.com/office/powerpoint/2010/main" val="33463150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ea typeface="ＭＳ Ｐゴシック" pitchFamily="1" charset="-128"/>
                <a:cs typeface="ＭＳ Ｐゴシック" pitchFamily="1" charset="-128"/>
              </a:rPr>
              <a:t>Faulty Heap Management</a:t>
            </a:r>
          </a:p>
        </p:txBody>
      </p:sp>
      <p:sp>
        <p:nvSpPr>
          <p:cNvPr id="33797" name="Content Placeholder 4"/>
          <p:cNvSpPr>
            <a:spLocks noGrp="1"/>
          </p:cNvSpPr>
          <p:nvPr>
            <p:ph sz="quarter" idx="1"/>
          </p:nvPr>
        </p:nvSpPr>
        <p:spPr/>
        <p:txBody>
          <a:bodyPr>
            <a:normAutofit fontScale="92500" lnSpcReduction="20000"/>
          </a:bodyPr>
          <a:lstStyle/>
          <a:p>
            <a:pPr>
              <a:buFont typeface="Arial" charset="0"/>
              <a:buChar char="•"/>
              <a:defRPr/>
            </a:pPr>
            <a:r>
              <a:rPr lang="en-US" dirty="0" smtClean="0"/>
              <a:t>Can’t free non-heap memory; Can’t free memory that hasn’t been allocated</a:t>
            </a:r>
          </a:p>
          <a:p>
            <a:pPr>
              <a:spcBef>
                <a:spcPts val="0"/>
              </a:spcBef>
              <a:buFont typeface="Arial" charset="0"/>
              <a:buNone/>
              <a:defRPr/>
            </a:pPr>
            <a:endParaRPr lang="en-US" sz="2000" dirty="0" smtClean="0">
              <a:latin typeface="Courier"/>
              <a:cs typeface="Courier"/>
            </a:endParaRPr>
          </a:p>
          <a:p>
            <a:pPr>
              <a:spcBef>
                <a:spcPts val="0"/>
              </a:spcBef>
              <a:buFont typeface="Arial" charset="0"/>
              <a:buNone/>
              <a:defRPr/>
            </a:pPr>
            <a:r>
              <a:rPr lang="en-US" sz="2000" dirty="0" smtClean="0">
                <a:latin typeface="Courier"/>
                <a:cs typeface="Courier"/>
              </a:rPr>
              <a:t>void </a:t>
            </a:r>
            <a:r>
              <a:rPr lang="en-US" sz="2000" dirty="0" err="1" smtClean="0">
                <a:latin typeface="Courier"/>
                <a:cs typeface="Courier"/>
              </a:rPr>
              <a:t>FreeMemX</a:t>
            </a:r>
            <a:r>
              <a:rPr lang="en-US" sz="2000" dirty="0" smtClean="0">
                <a:latin typeface="Courier"/>
                <a:cs typeface="Courier"/>
              </a:rPr>
              <a:t>() {</a:t>
            </a:r>
          </a:p>
          <a:p>
            <a:pPr>
              <a:spcBef>
                <a:spcPts val="0"/>
              </a:spcBef>
              <a:buFont typeface="Arial" charset="0"/>
              <a:buNone/>
              <a:defRPr/>
            </a:pPr>
            <a:r>
              <a:rPr lang="en-US" sz="2000" dirty="0" smtClean="0">
                <a:latin typeface="Courier"/>
                <a:cs typeface="Courier"/>
              </a:rPr>
              <a:t>	</a:t>
            </a:r>
            <a:r>
              <a:rPr lang="en-US" sz="2000" dirty="0" err="1" smtClean="0">
                <a:latin typeface="Courier"/>
                <a:cs typeface="Courier"/>
              </a:rPr>
              <a:t>int</a:t>
            </a:r>
            <a:r>
              <a:rPr lang="en-US" sz="2000" dirty="0" smtClean="0">
                <a:latin typeface="Courier"/>
                <a:cs typeface="Courier"/>
              </a:rPr>
              <a:t> </a:t>
            </a:r>
            <a:r>
              <a:rPr lang="en-US" sz="2000" dirty="0" err="1" smtClean="0">
                <a:latin typeface="Courier"/>
                <a:cs typeface="Courier"/>
              </a:rPr>
              <a:t>fnh</a:t>
            </a:r>
            <a:r>
              <a:rPr lang="en-US" sz="2000" dirty="0" smtClean="0">
                <a:latin typeface="Courier"/>
                <a:cs typeface="Courier"/>
              </a:rPr>
              <a:t> = 0;</a:t>
            </a:r>
          </a:p>
          <a:p>
            <a:pPr>
              <a:spcBef>
                <a:spcPts val="0"/>
              </a:spcBef>
              <a:buFont typeface="Arial" charset="0"/>
              <a:buNone/>
              <a:defRPr/>
            </a:pPr>
            <a:r>
              <a:rPr lang="en-US" sz="2000" dirty="0" smtClean="0">
                <a:latin typeface="Courier"/>
                <a:cs typeface="Courier"/>
              </a:rPr>
              <a:t>	</a:t>
            </a:r>
            <a:r>
              <a:rPr lang="en-US" sz="2000" dirty="0" err="1" smtClean="0">
                <a:latin typeface="Courier"/>
                <a:cs typeface="Courier"/>
              </a:rPr>
              <a:t>free(&amp;fnh</a:t>
            </a:r>
            <a:r>
              <a:rPr lang="en-US" sz="2000" dirty="0" smtClean="0">
                <a:latin typeface="Courier"/>
                <a:cs typeface="Courier"/>
              </a:rPr>
              <a:t>); /* Oops! freeing stack memory */</a:t>
            </a:r>
          </a:p>
          <a:p>
            <a:pPr>
              <a:spcBef>
                <a:spcPts val="0"/>
              </a:spcBef>
              <a:buFont typeface="Arial" charset="0"/>
              <a:buNone/>
              <a:defRPr/>
            </a:pPr>
            <a:r>
              <a:rPr lang="en-US" sz="2000" dirty="0" smtClean="0">
                <a:latin typeface="Courier"/>
                <a:cs typeface="Courier"/>
              </a:rPr>
              <a:t>}</a:t>
            </a:r>
          </a:p>
          <a:p>
            <a:pPr>
              <a:spcBef>
                <a:spcPts val="0"/>
              </a:spcBef>
              <a:buFont typeface="Arial" charset="0"/>
              <a:buNone/>
              <a:defRPr/>
            </a:pPr>
            <a:endParaRPr lang="en-US" sz="2000" dirty="0" smtClean="0">
              <a:latin typeface="Courier"/>
              <a:cs typeface="Courier"/>
            </a:endParaRPr>
          </a:p>
          <a:p>
            <a:pPr>
              <a:spcBef>
                <a:spcPts val="0"/>
              </a:spcBef>
              <a:buFont typeface="Arial" charset="0"/>
              <a:buNone/>
              <a:defRPr/>
            </a:pPr>
            <a:r>
              <a:rPr lang="en-US" sz="2000" dirty="0" smtClean="0">
                <a:latin typeface="Courier"/>
                <a:cs typeface="Courier"/>
              </a:rPr>
              <a:t>void </a:t>
            </a:r>
            <a:r>
              <a:rPr lang="en-US" sz="2000" dirty="0" err="1" smtClean="0">
                <a:latin typeface="Courier"/>
                <a:cs typeface="Courier"/>
              </a:rPr>
              <a:t>FreeMemY</a:t>
            </a:r>
            <a:r>
              <a:rPr lang="en-US" sz="2000" dirty="0" smtClean="0">
                <a:latin typeface="Courier"/>
                <a:cs typeface="Courier"/>
              </a:rPr>
              <a:t>() {</a:t>
            </a:r>
          </a:p>
          <a:p>
            <a:pPr>
              <a:spcBef>
                <a:spcPts val="0"/>
              </a:spcBef>
              <a:buFont typeface="Arial" charset="0"/>
              <a:buNone/>
              <a:defRPr/>
            </a:pPr>
            <a:r>
              <a:rPr lang="en-US" sz="2000" dirty="0" smtClean="0">
                <a:latin typeface="Courier"/>
                <a:cs typeface="Courier"/>
              </a:rPr>
              <a:t>	</a:t>
            </a:r>
            <a:r>
              <a:rPr lang="en-US" sz="2000" dirty="0" err="1" smtClean="0">
                <a:latin typeface="Courier"/>
                <a:cs typeface="Courier"/>
              </a:rPr>
              <a:t>int</a:t>
            </a:r>
            <a:r>
              <a:rPr lang="en-US" sz="2000" dirty="0" smtClean="0">
                <a:latin typeface="Courier"/>
                <a:cs typeface="Courier"/>
              </a:rPr>
              <a:t> *</a:t>
            </a:r>
            <a:r>
              <a:rPr lang="en-US" sz="2000" dirty="0" err="1" smtClean="0">
                <a:latin typeface="Courier"/>
                <a:cs typeface="Courier"/>
              </a:rPr>
              <a:t>fum</a:t>
            </a:r>
            <a:r>
              <a:rPr lang="en-US" sz="2000" dirty="0" smtClean="0">
                <a:latin typeface="Courier"/>
                <a:cs typeface="Courier"/>
              </a:rPr>
              <a:t> = malloc(4 * </a:t>
            </a:r>
            <a:r>
              <a:rPr lang="en-US" sz="2000" dirty="0" err="1" smtClean="0">
                <a:latin typeface="Courier"/>
                <a:cs typeface="Courier"/>
              </a:rPr>
              <a:t>sizeof(int</a:t>
            </a:r>
            <a:r>
              <a:rPr lang="en-US" sz="2000" dirty="0" smtClean="0">
                <a:latin typeface="Courier"/>
                <a:cs typeface="Courier"/>
              </a:rPr>
              <a:t>));</a:t>
            </a:r>
          </a:p>
          <a:p>
            <a:pPr>
              <a:spcBef>
                <a:spcPts val="0"/>
              </a:spcBef>
              <a:buFont typeface="Arial" charset="0"/>
              <a:buNone/>
              <a:defRPr/>
            </a:pPr>
            <a:r>
              <a:rPr lang="en-US" sz="2000" dirty="0" smtClean="0">
                <a:latin typeface="Courier"/>
                <a:cs typeface="Courier"/>
              </a:rPr>
              <a:t>	free(fum+1); </a:t>
            </a:r>
            <a:br>
              <a:rPr lang="en-US" sz="2000" dirty="0" smtClean="0">
                <a:latin typeface="Courier"/>
                <a:cs typeface="Courier"/>
              </a:rPr>
            </a:br>
            <a:r>
              <a:rPr lang="en-US" sz="2000" dirty="0" smtClean="0">
                <a:latin typeface="Courier"/>
                <a:cs typeface="Courier"/>
              </a:rPr>
              <a:t>/* fum+1 is not a proper handle; points to middle </a:t>
            </a:r>
            <a:br>
              <a:rPr lang="en-US" sz="2000" dirty="0" smtClean="0">
                <a:latin typeface="Courier"/>
                <a:cs typeface="Courier"/>
              </a:rPr>
            </a:br>
            <a:r>
              <a:rPr lang="en-US" sz="2000" dirty="0" smtClean="0">
                <a:latin typeface="Courier"/>
                <a:cs typeface="Courier"/>
              </a:rPr>
              <a:t>of a block */</a:t>
            </a:r>
          </a:p>
          <a:p>
            <a:pPr>
              <a:spcBef>
                <a:spcPts val="0"/>
              </a:spcBef>
              <a:buFont typeface="Arial" charset="0"/>
              <a:buNone/>
              <a:defRPr/>
            </a:pPr>
            <a:r>
              <a:rPr lang="en-US" sz="2000" dirty="0" smtClean="0">
                <a:latin typeface="Courier"/>
                <a:cs typeface="Courier"/>
              </a:rPr>
              <a:t>	</a:t>
            </a:r>
            <a:r>
              <a:rPr lang="en-US" sz="2000" dirty="0" err="1" smtClean="0">
                <a:latin typeface="Courier"/>
                <a:cs typeface="Courier"/>
              </a:rPr>
              <a:t>free(fum</a:t>
            </a:r>
            <a:r>
              <a:rPr lang="en-US" sz="2000" dirty="0" smtClean="0">
                <a:latin typeface="Courier"/>
                <a:cs typeface="Courier"/>
              </a:rPr>
              <a:t>);</a:t>
            </a:r>
          </a:p>
          <a:p>
            <a:pPr>
              <a:spcBef>
                <a:spcPts val="0"/>
              </a:spcBef>
              <a:buFont typeface="Arial" charset="0"/>
              <a:buNone/>
              <a:defRPr/>
            </a:pPr>
            <a:r>
              <a:rPr lang="en-US" sz="2000" dirty="0" smtClean="0">
                <a:latin typeface="Courier"/>
                <a:cs typeface="Courier"/>
              </a:rPr>
              <a:t>	</a:t>
            </a:r>
            <a:r>
              <a:rPr lang="en-US" sz="2000" dirty="0" err="1" smtClean="0">
                <a:latin typeface="Courier"/>
                <a:cs typeface="Courier"/>
              </a:rPr>
              <a:t>free(fum</a:t>
            </a:r>
            <a:r>
              <a:rPr lang="en-US" sz="2000" dirty="0" smtClean="0">
                <a:latin typeface="Courier"/>
                <a:cs typeface="Courier"/>
              </a:rPr>
              <a:t>); </a:t>
            </a:r>
            <a:br>
              <a:rPr lang="en-US" sz="2000" dirty="0" smtClean="0">
                <a:latin typeface="Courier"/>
                <a:cs typeface="Courier"/>
              </a:rPr>
            </a:br>
            <a:r>
              <a:rPr lang="en-US" sz="2000" dirty="0" smtClean="0">
                <a:latin typeface="Courier"/>
                <a:cs typeface="Courier"/>
              </a:rPr>
              <a:t>/* Oops! Attempt to free already freed memory */</a:t>
            </a:r>
          </a:p>
          <a:p>
            <a:pPr>
              <a:spcBef>
                <a:spcPts val="0"/>
              </a:spcBef>
              <a:buFont typeface="Arial" charset="0"/>
              <a:buNone/>
              <a:defRPr/>
            </a:pPr>
            <a:r>
              <a:rPr lang="en-US" sz="2000" dirty="0" smtClean="0">
                <a:latin typeface="Courier"/>
                <a:cs typeface="Courier"/>
              </a:rPr>
              <a:t>}</a:t>
            </a:r>
            <a:endParaRPr lang="en-US" sz="2000" dirty="0">
              <a:latin typeface="Courier"/>
              <a:cs typeface="Courier"/>
            </a:endParaRPr>
          </a:p>
        </p:txBody>
      </p:sp>
      <p:sp>
        <p:nvSpPr>
          <p:cNvPr id="6" name="Date Placeholder 5"/>
          <p:cNvSpPr>
            <a:spLocks noGrp="1"/>
          </p:cNvSpPr>
          <p:nvPr>
            <p:ph type="dt" sz="quarter" idx="10"/>
          </p:nvPr>
        </p:nvSpPr>
        <p:spPr/>
        <p:txBody>
          <a:bodyPr/>
          <a:lstStyle/>
          <a:p>
            <a:pPr>
              <a:defRPr/>
            </a:pPr>
            <a:fld id="{E9F8291E-2621-DE47-A345-EBF9EB96F3FD}" type="datetime1">
              <a:rPr lang="en-US" smtClean="0"/>
              <a:t>11/18/13</a:t>
            </a:fld>
            <a:endParaRPr lang="en-US"/>
          </a:p>
        </p:txBody>
      </p:sp>
      <p:sp>
        <p:nvSpPr>
          <p:cNvPr id="27651" name="Footer Placeholder 2"/>
          <p:cNvSpPr>
            <a:spLocks noGrp="1"/>
          </p:cNvSpPr>
          <p:nvPr>
            <p:ph type="ftr" sz="quarter" idx="11"/>
          </p:nvPr>
        </p:nvSpPr>
        <p:spPr/>
        <p:txBody>
          <a:bodyPr/>
          <a:lstStyle/>
          <a:p>
            <a:pPr>
              <a:defRPr/>
            </a:pPr>
            <a:r>
              <a:rPr lang="en-US" dirty="0" smtClean="0"/>
              <a:t>Fall 2013 -- Lecture #22</a:t>
            </a:r>
            <a:endParaRPr lang="en-US" dirty="0"/>
          </a:p>
        </p:txBody>
      </p:sp>
      <p:sp>
        <p:nvSpPr>
          <p:cNvPr id="33796" name="Slide Number Placeholder 3"/>
          <p:cNvSpPr>
            <a:spLocks noGrp="1"/>
          </p:cNvSpPr>
          <p:nvPr>
            <p:ph type="sldNum" sz="quarter" idx="12"/>
          </p:nvPr>
        </p:nvSpPr>
        <p:spPr/>
        <p:txBody>
          <a:bodyPr/>
          <a:lstStyle/>
          <a:p>
            <a:pPr>
              <a:defRPr/>
            </a:pPr>
            <a:fld id="{3A9FABE4-A156-144B-881F-7C83E0DA8C6E}" type="slidenum">
              <a:rPr lang="en-US" smtClean="0"/>
              <a:pPr>
                <a:defRPr/>
              </a:pPr>
              <a:t>53</a:t>
            </a:fld>
            <a:endParaRPr lang="en-US"/>
          </a:p>
        </p:txBody>
      </p:sp>
    </p:spTree>
    <p:extLst>
      <p:ext uri="{BB962C8B-B14F-4D97-AF65-F5344CB8AC3E}">
        <p14:creationId xmlns:p14="http://schemas.microsoft.com/office/powerpoint/2010/main" val="9394140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36538" y="274638"/>
            <a:ext cx="8686800" cy="1143000"/>
          </a:xfrm>
        </p:spPr>
        <p:txBody>
          <a:bodyPr/>
          <a:lstStyle/>
          <a:p>
            <a:r>
              <a:rPr lang="en-US" smtClean="0">
                <a:ea typeface="ＭＳ Ｐゴシック" pitchFamily="1" charset="-128"/>
                <a:cs typeface="ＭＳ Ｐゴシック" pitchFamily="1" charset="-128"/>
              </a:rPr>
              <a:t>Using Memory You Haven’t Allocated</a:t>
            </a:r>
          </a:p>
        </p:txBody>
      </p:sp>
      <p:sp>
        <p:nvSpPr>
          <p:cNvPr id="67587" name="Content Placeholder 4"/>
          <p:cNvSpPr>
            <a:spLocks noGrp="1"/>
          </p:cNvSpPr>
          <p:nvPr>
            <p:ph sz="quarter" idx="1"/>
          </p:nvPr>
        </p:nvSpPr>
        <p:spPr/>
        <p:txBody>
          <a:bodyPr/>
          <a:lstStyle/>
          <a:p>
            <a:r>
              <a:rPr lang="en-US" smtClean="0">
                <a:ea typeface="ＭＳ Ｐゴシック" pitchFamily="1" charset="-128"/>
                <a:cs typeface="ＭＳ Ｐゴシック" pitchFamily="1" charset="-128"/>
              </a:rPr>
              <a:t>What is wrong with this code?</a:t>
            </a:r>
          </a:p>
          <a:p>
            <a:endParaRPr lang="en-US" smtClean="0">
              <a:ea typeface="ＭＳ Ｐゴシック" pitchFamily="1" charset="-128"/>
              <a:cs typeface="ＭＳ Ｐゴシック" pitchFamily="1" charset="-128"/>
            </a:endParaRPr>
          </a:p>
          <a:p>
            <a:pPr>
              <a:buFont typeface="Arial" pitchFamily="1" charset="0"/>
              <a:buNone/>
            </a:pPr>
            <a:r>
              <a:rPr lang="en-US" sz="2400" smtClean="0">
                <a:latin typeface="Courier" pitchFamily="1" charset="0"/>
                <a:ea typeface="Courier" pitchFamily="1" charset="0"/>
                <a:cs typeface="Courier" pitchFamily="1" charset="0"/>
              </a:rPr>
              <a:t>void StringManipulate() {</a:t>
            </a:r>
          </a:p>
          <a:p>
            <a:pPr>
              <a:buFont typeface="Arial" pitchFamily="1" charset="0"/>
              <a:buNone/>
            </a:pPr>
            <a:r>
              <a:rPr lang="en-US" sz="2400" smtClean="0">
                <a:latin typeface="Courier" pitchFamily="1" charset="0"/>
                <a:ea typeface="Courier" pitchFamily="1" charset="0"/>
                <a:cs typeface="Courier" pitchFamily="1" charset="0"/>
              </a:rPr>
              <a:t>	const char *name = “Safety Critical";</a:t>
            </a:r>
          </a:p>
          <a:p>
            <a:pPr>
              <a:buFont typeface="Arial" pitchFamily="1" charset="0"/>
              <a:buNone/>
            </a:pPr>
            <a:r>
              <a:rPr lang="en-US" sz="2400" smtClean="0">
                <a:latin typeface="Courier" pitchFamily="1" charset="0"/>
                <a:ea typeface="Courier" pitchFamily="1" charset="0"/>
                <a:cs typeface="Courier" pitchFamily="1" charset="0"/>
              </a:rPr>
              <a:t>	char *str = malloc(10);</a:t>
            </a:r>
          </a:p>
          <a:p>
            <a:pPr>
              <a:buFont typeface="Arial" pitchFamily="1" charset="0"/>
              <a:buNone/>
            </a:pPr>
            <a:r>
              <a:rPr lang="en-US" sz="2400" smtClean="0">
                <a:latin typeface="Courier" pitchFamily="1" charset="0"/>
                <a:ea typeface="Courier" pitchFamily="1" charset="0"/>
                <a:cs typeface="Courier" pitchFamily="1" charset="0"/>
              </a:rPr>
              <a:t>	strncpy(str, name, 10);</a:t>
            </a:r>
          </a:p>
          <a:p>
            <a:pPr>
              <a:buFont typeface="Arial" pitchFamily="1" charset="0"/>
              <a:buNone/>
            </a:pPr>
            <a:r>
              <a:rPr lang="en-US" sz="2400" smtClean="0">
                <a:latin typeface="Courier" pitchFamily="1" charset="0"/>
                <a:ea typeface="Courier" pitchFamily="1" charset="0"/>
                <a:cs typeface="Courier" pitchFamily="1" charset="0"/>
              </a:rPr>
              <a:t>	str[10] = '\0';</a:t>
            </a:r>
          </a:p>
          <a:p>
            <a:pPr>
              <a:buFont typeface="Arial" pitchFamily="1" charset="0"/>
              <a:buNone/>
            </a:pPr>
            <a:r>
              <a:rPr lang="en-US" sz="2400" smtClean="0">
                <a:latin typeface="Courier" pitchFamily="1" charset="0"/>
                <a:ea typeface="Courier" pitchFamily="1" charset="0"/>
                <a:cs typeface="Courier" pitchFamily="1" charset="0"/>
              </a:rPr>
              <a:t>	printf("%s\n", str); </a:t>
            </a:r>
          </a:p>
          <a:p>
            <a:pPr>
              <a:buFont typeface="Arial" pitchFamily="1" charset="0"/>
              <a:buNone/>
            </a:pPr>
            <a:r>
              <a:rPr lang="en-US" sz="2400" smtClean="0">
                <a:latin typeface="Courier" pitchFamily="1" charset="0"/>
                <a:ea typeface="Courier" pitchFamily="1" charset="0"/>
                <a:cs typeface="Courier" pitchFamily="1" charset="0"/>
              </a:rPr>
              <a:t>}</a:t>
            </a:r>
          </a:p>
        </p:txBody>
      </p:sp>
      <p:sp>
        <p:nvSpPr>
          <p:cNvPr id="6" name="Date Placeholder 5"/>
          <p:cNvSpPr>
            <a:spLocks noGrp="1"/>
          </p:cNvSpPr>
          <p:nvPr>
            <p:ph type="dt" sz="quarter" idx="10"/>
          </p:nvPr>
        </p:nvSpPr>
        <p:spPr/>
        <p:txBody>
          <a:bodyPr/>
          <a:lstStyle/>
          <a:p>
            <a:pPr>
              <a:defRPr/>
            </a:pPr>
            <a:fld id="{B9335279-918E-F44E-84CA-A9F6EB2BDA37}" type="datetime1">
              <a:rPr lang="en-US" smtClean="0"/>
              <a:t>11/18/13</a:t>
            </a:fld>
            <a:endParaRPr lang="en-US"/>
          </a:p>
        </p:txBody>
      </p:sp>
      <p:sp>
        <p:nvSpPr>
          <p:cNvPr id="24579" name="Footer Placeholder 2"/>
          <p:cNvSpPr>
            <a:spLocks noGrp="1"/>
          </p:cNvSpPr>
          <p:nvPr>
            <p:ph type="ftr" sz="quarter" idx="11"/>
          </p:nvPr>
        </p:nvSpPr>
        <p:spPr/>
        <p:txBody>
          <a:bodyPr/>
          <a:lstStyle/>
          <a:p>
            <a:pPr>
              <a:defRPr/>
            </a:pPr>
            <a:r>
              <a:rPr lang="en-US" dirty="0" smtClean="0"/>
              <a:t>Fall 2013 -- Lecture #22</a:t>
            </a:r>
            <a:endParaRPr lang="en-US" dirty="0"/>
          </a:p>
        </p:txBody>
      </p:sp>
      <p:sp>
        <p:nvSpPr>
          <p:cNvPr id="30724" name="Slide Number Placeholder 3"/>
          <p:cNvSpPr>
            <a:spLocks noGrp="1"/>
          </p:cNvSpPr>
          <p:nvPr>
            <p:ph type="sldNum" sz="quarter" idx="12"/>
          </p:nvPr>
        </p:nvSpPr>
        <p:spPr/>
        <p:txBody>
          <a:bodyPr/>
          <a:lstStyle/>
          <a:p>
            <a:pPr>
              <a:defRPr/>
            </a:pPr>
            <a:fld id="{F31F1A60-2929-ED4E-973E-38F5651B3081}" type="slidenum">
              <a:rPr lang="en-US" smtClean="0"/>
              <a:pPr>
                <a:defRPr/>
              </a:pPr>
              <a:t>54</a:t>
            </a:fld>
            <a:endParaRPr lang="en-US" dirty="0"/>
          </a:p>
        </p:txBody>
      </p:sp>
    </p:spTree>
    <p:extLst>
      <p:ext uri="{BB962C8B-B14F-4D97-AF65-F5344CB8AC3E}">
        <p14:creationId xmlns:p14="http://schemas.microsoft.com/office/powerpoint/2010/main" val="34624740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236538" y="274638"/>
            <a:ext cx="8686800" cy="1143000"/>
          </a:xfrm>
        </p:spPr>
        <p:txBody>
          <a:bodyPr/>
          <a:lstStyle/>
          <a:p>
            <a:r>
              <a:rPr lang="en-US" smtClean="0">
                <a:ea typeface="ＭＳ Ｐゴシック" pitchFamily="1" charset="-128"/>
                <a:cs typeface="ＭＳ Ｐゴシック" pitchFamily="1" charset="-128"/>
              </a:rPr>
              <a:t>Using Memory You Haven’t Allocated</a:t>
            </a:r>
          </a:p>
        </p:txBody>
      </p:sp>
      <p:sp>
        <p:nvSpPr>
          <p:cNvPr id="46083" name="Content Placeholder 4"/>
          <p:cNvSpPr>
            <a:spLocks noGrp="1"/>
          </p:cNvSpPr>
          <p:nvPr>
            <p:ph sz="quarter" idx="1"/>
          </p:nvPr>
        </p:nvSpPr>
        <p:spPr>
          <a:xfrm>
            <a:off x="457200" y="1600200"/>
            <a:ext cx="8229600" cy="4986338"/>
          </a:xfrm>
        </p:spPr>
        <p:txBody>
          <a:bodyPr>
            <a:normAutofit lnSpcReduction="10000"/>
          </a:bodyPr>
          <a:lstStyle/>
          <a:p>
            <a:pPr>
              <a:buFont typeface="Arial" charset="0"/>
              <a:buChar char="•"/>
              <a:defRPr/>
            </a:pPr>
            <a:r>
              <a:rPr lang="en-US" dirty="0" smtClean="0"/>
              <a:t>Reference beyond array bounds</a:t>
            </a:r>
          </a:p>
          <a:p>
            <a:pPr>
              <a:buFont typeface="Arial" charset="0"/>
              <a:buChar char="•"/>
              <a:defRPr/>
            </a:pPr>
            <a:endParaRPr lang="en-US" dirty="0" smtClean="0"/>
          </a:p>
          <a:p>
            <a:pPr>
              <a:buFont typeface="Arial" charset="0"/>
              <a:buNone/>
              <a:defRPr/>
            </a:pPr>
            <a:r>
              <a:rPr lang="en-US" sz="2400" dirty="0" smtClean="0">
                <a:latin typeface="Courier" charset="0"/>
                <a:ea typeface="Courier" charset="0"/>
                <a:cs typeface="Courier" charset="0"/>
              </a:rPr>
              <a:t>void </a:t>
            </a:r>
            <a:r>
              <a:rPr lang="en-US" sz="2400" dirty="0" err="1" smtClean="0">
                <a:latin typeface="Courier" charset="0"/>
                <a:ea typeface="Courier" charset="0"/>
                <a:cs typeface="Courier" charset="0"/>
              </a:rPr>
              <a:t>StringManipulate</a:t>
            </a:r>
            <a:r>
              <a:rPr lang="en-US" sz="2400" dirty="0" smtClean="0">
                <a:latin typeface="Courier" charset="0"/>
                <a:ea typeface="Courier" charset="0"/>
                <a:cs typeface="Courier" charset="0"/>
              </a:rPr>
              <a:t>() {</a:t>
            </a:r>
          </a:p>
          <a:p>
            <a:pPr>
              <a:buFont typeface="Arial" charset="0"/>
              <a:buNone/>
              <a:defRPr/>
            </a:pPr>
            <a:r>
              <a:rPr lang="en-US" sz="2400" dirty="0" smtClean="0">
                <a:latin typeface="Courier" charset="0"/>
                <a:ea typeface="Courier" charset="0"/>
                <a:cs typeface="Courier" charset="0"/>
              </a:rPr>
              <a:t>	const char *name = “Safety Critical";</a:t>
            </a:r>
          </a:p>
          <a:p>
            <a:pPr>
              <a:buFont typeface="Arial" charset="0"/>
              <a:buNone/>
              <a:defRPr/>
            </a:pPr>
            <a:r>
              <a:rPr lang="en-US" sz="2400" dirty="0" smtClean="0">
                <a:latin typeface="Courier" charset="0"/>
                <a:ea typeface="Courier" charset="0"/>
                <a:cs typeface="Courier" charset="0"/>
              </a:rPr>
              <a:t>	char *</a:t>
            </a:r>
            <a:r>
              <a:rPr lang="en-US" sz="2400" dirty="0" err="1" smtClean="0">
                <a:latin typeface="Courier" charset="0"/>
                <a:ea typeface="Courier" charset="0"/>
                <a:cs typeface="Courier" charset="0"/>
              </a:rPr>
              <a:t>str</a:t>
            </a:r>
            <a:r>
              <a:rPr lang="en-US" sz="2400" dirty="0" smtClean="0">
                <a:latin typeface="Courier" charset="0"/>
                <a:ea typeface="Courier" charset="0"/>
                <a:cs typeface="Courier" charset="0"/>
              </a:rPr>
              <a:t> = malloc(10);</a:t>
            </a:r>
          </a:p>
          <a:p>
            <a:pPr>
              <a:buFont typeface="Arial" charset="0"/>
              <a:buNone/>
              <a:defRPr/>
            </a:pPr>
            <a:r>
              <a:rPr lang="en-US" sz="2400" dirty="0" smtClean="0">
                <a:latin typeface="Courier" charset="0"/>
                <a:ea typeface="Courier" charset="0"/>
                <a:cs typeface="Courier" charset="0"/>
              </a:rPr>
              <a:t>	</a:t>
            </a:r>
            <a:r>
              <a:rPr lang="en-US" sz="2400" dirty="0" err="1" smtClean="0">
                <a:latin typeface="Courier" charset="0"/>
                <a:ea typeface="Courier" charset="0"/>
                <a:cs typeface="Courier" charset="0"/>
              </a:rPr>
              <a:t>strncpy(str</a:t>
            </a:r>
            <a:r>
              <a:rPr lang="en-US" sz="2400" dirty="0" smtClean="0">
                <a:latin typeface="Courier" charset="0"/>
                <a:ea typeface="Courier" charset="0"/>
                <a:cs typeface="Courier" charset="0"/>
              </a:rPr>
              <a:t>, name, 10);</a:t>
            </a:r>
          </a:p>
          <a:p>
            <a:pPr>
              <a:buFont typeface="Arial" charset="0"/>
              <a:buNone/>
              <a:defRPr/>
            </a:pPr>
            <a:r>
              <a:rPr lang="en-US" sz="2400" dirty="0" smtClean="0">
                <a:latin typeface="Courier" charset="0"/>
                <a:ea typeface="Courier" charset="0"/>
                <a:cs typeface="Courier" charset="0"/>
              </a:rPr>
              <a:t>	str[10] = '\0'; </a:t>
            </a:r>
          </a:p>
          <a:p>
            <a:pPr>
              <a:buFont typeface="Arial" charset="0"/>
              <a:buNone/>
              <a:defRPr/>
            </a:pPr>
            <a:r>
              <a:rPr lang="en-US" sz="2400" dirty="0" smtClean="0">
                <a:latin typeface="Courier" charset="0"/>
                <a:ea typeface="Courier" charset="0"/>
                <a:cs typeface="Courier" charset="0"/>
              </a:rPr>
              <a:t>  /* Write Beyond Array Bounds */</a:t>
            </a:r>
          </a:p>
          <a:p>
            <a:pPr>
              <a:buFont typeface="Arial" charset="0"/>
              <a:buNone/>
              <a:defRPr/>
            </a:pPr>
            <a:r>
              <a:rPr lang="en-US" sz="2400" dirty="0" smtClean="0">
                <a:latin typeface="Courier" charset="0"/>
                <a:ea typeface="Courier" charset="0"/>
                <a:cs typeface="Courier" charset="0"/>
              </a:rPr>
              <a:t>	</a:t>
            </a:r>
            <a:r>
              <a:rPr lang="en-US" sz="2400" dirty="0" err="1" smtClean="0">
                <a:latin typeface="Courier" charset="0"/>
                <a:ea typeface="Courier" charset="0"/>
                <a:cs typeface="Courier" charset="0"/>
              </a:rPr>
              <a:t>printf("%s\n</a:t>
            </a:r>
            <a:r>
              <a:rPr lang="en-US" sz="2400" dirty="0" smtClean="0">
                <a:latin typeface="Courier" charset="0"/>
                <a:ea typeface="Courier" charset="0"/>
                <a:cs typeface="Courier" charset="0"/>
              </a:rPr>
              <a:t>", </a:t>
            </a:r>
            <a:r>
              <a:rPr lang="en-US" sz="2400" dirty="0" err="1" smtClean="0">
                <a:latin typeface="Courier" charset="0"/>
                <a:ea typeface="Courier" charset="0"/>
                <a:cs typeface="Courier" charset="0"/>
              </a:rPr>
              <a:t>str</a:t>
            </a:r>
            <a:r>
              <a:rPr lang="en-US" sz="2400" dirty="0" smtClean="0">
                <a:latin typeface="Courier" charset="0"/>
                <a:ea typeface="Courier" charset="0"/>
                <a:cs typeface="Courier" charset="0"/>
              </a:rPr>
              <a:t>); </a:t>
            </a:r>
          </a:p>
          <a:p>
            <a:pPr>
              <a:buFont typeface="Arial" charset="0"/>
              <a:buNone/>
              <a:defRPr/>
            </a:pPr>
            <a:r>
              <a:rPr lang="en-US" sz="2400" dirty="0" smtClean="0">
                <a:latin typeface="Courier" charset="0"/>
                <a:ea typeface="Courier" charset="0"/>
                <a:cs typeface="Courier" charset="0"/>
              </a:rPr>
              <a:t>  /* Read Beyond Array Bounds */</a:t>
            </a:r>
          </a:p>
          <a:p>
            <a:pPr>
              <a:buFont typeface="Arial" charset="0"/>
              <a:buNone/>
              <a:defRPr/>
            </a:pPr>
            <a:r>
              <a:rPr lang="en-US" sz="2400" dirty="0" smtClean="0">
                <a:latin typeface="Courier" charset="0"/>
                <a:ea typeface="Courier" charset="0"/>
                <a:cs typeface="Courier" charset="0"/>
              </a:rPr>
              <a:t>}</a:t>
            </a:r>
          </a:p>
        </p:txBody>
      </p:sp>
      <p:sp>
        <p:nvSpPr>
          <p:cNvPr id="6" name="Date Placeholder 5"/>
          <p:cNvSpPr>
            <a:spLocks noGrp="1"/>
          </p:cNvSpPr>
          <p:nvPr>
            <p:ph type="dt" sz="quarter" idx="10"/>
          </p:nvPr>
        </p:nvSpPr>
        <p:spPr/>
        <p:txBody>
          <a:bodyPr/>
          <a:lstStyle/>
          <a:p>
            <a:pPr>
              <a:defRPr/>
            </a:pPr>
            <a:fld id="{1B3DA9C0-A1BF-5445-9188-5938EF170ADB}" type="datetime1">
              <a:rPr lang="en-US" smtClean="0"/>
              <a:t>11/18/13</a:t>
            </a:fld>
            <a:endParaRPr lang="en-US"/>
          </a:p>
        </p:txBody>
      </p:sp>
      <p:sp>
        <p:nvSpPr>
          <p:cNvPr id="24579" name="Footer Placeholder 2"/>
          <p:cNvSpPr>
            <a:spLocks noGrp="1"/>
          </p:cNvSpPr>
          <p:nvPr>
            <p:ph type="ftr" sz="quarter" idx="11"/>
          </p:nvPr>
        </p:nvSpPr>
        <p:spPr/>
        <p:txBody>
          <a:bodyPr/>
          <a:lstStyle/>
          <a:p>
            <a:pPr>
              <a:defRPr/>
            </a:pPr>
            <a:r>
              <a:rPr lang="en-US" dirty="0" smtClean="0"/>
              <a:t>Fall 2013 -- Lecture #22</a:t>
            </a:r>
            <a:endParaRPr lang="en-US" dirty="0"/>
          </a:p>
        </p:txBody>
      </p:sp>
      <p:sp>
        <p:nvSpPr>
          <p:cNvPr id="30724" name="Slide Number Placeholder 3"/>
          <p:cNvSpPr>
            <a:spLocks noGrp="1"/>
          </p:cNvSpPr>
          <p:nvPr>
            <p:ph type="sldNum" sz="quarter" idx="12"/>
          </p:nvPr>
        </p:nvSpPr>
        <p:spPr/>
        <p:txBody>
          <a:bodyPr/>
          <a:lstStyle/>
          <a:p>
            <a:pPr>
              <a:defRPr/>
            </a:pPr>
            <a:fld id="{707F7D59-99F0-9544-879B-127518A280A5}" type="slidenum">
              <a:rPr lang="en-US" smtClean="0"/>
              <a:pPr>
                <a:defRPr/>
              </a:pPr>
              <a:t>55</a:t>
            </a:fld>
            <a:endParaRPr lang="en-US" dirty="0"/>
          </a:p>
        </p:txBody>
      </p:sp>
    </p:spTree>
    <p:extLst>
      <p:ext uri="{BB962C8B-B14F-4D97-AF65-F5344CB8AC3E}">
        <p14:creationId xmlns:p14="http://schemas.microsoft.com/office/powerpoint/2010/main" val="8642654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ea typeface="ＭＳ Ｐゴシック" pitchFamily="1" charset="-128"/>
                <a:cs typeface="ＭＳ Ｐゴシック" pitchFamily="1" charset="-128"/>
              </a:rPr>
              <a:t>Using Memory You Don’t Own</a:t>
            </a:r>
          </a:p>
        </p:txBody>
      </p:sp>
      <p:sp>
        <p:nvSpPr>
          <p:cNvPr id="23555" name="Footer Placeholder 2"/>
          <p:cNvSpPr>
            <a:spLocks noGrp="1"/>
          </p:cNvSpPr>
          <p:nvPr>
            <p:ph type="ftr" sz="quarter" idx="11"/>
          </p:nvPr>
        </p:nvSpPr>
        <p:spPr bwMode="auto">
          <a:xfrm>
            <a:off x="2898775" y="6356350"/>
            <a:ext cx="3578225" cy="501650"/>
          </a:xfrm>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Fall 2013 -- Lecture #22</a:t>
            </a:r>
            <a:endParaRPr lang="en-US" dirty="0"/>
          </a:p>
        </p:txBody>
      </p:sp>
      <p:sp>
        <p:nvSpPr>
          <p:cNvPr id="29700" name="Slide Number Placeholder 3"/>
          <p:cNvSpPr>
            <a:spLocks noGrp="1"/>
          </p:cNvSpPr>
          <p:nvPr>
            <p:ph type="sldNum" sz="quarter" idx="12"/>
          </p:nvPr>
        </p:nvSpPr>
        <p:spPr bwMode="auto">
          <a:ln>
            <a:miter lim="800000"/>
            <a:headEnd/>
            <a:tailEnd/>
          </a:ln>
        </p:spPr>
        <p:txBody>
          <a:bodyPr/>
          <a:lstStyle/>
          <a:p>
            <a:pPr>
              <a:defRPr/>
            </a:pPr>
            <a:fld id="{23939270-E161-EE43-BA65-288E58D1BA10}" type="slidenum">
              <a:rPr lang="en-US"/>
              <a:pPr>
                <a:defRPr/>
              </a:pPr>
              <a:t>56</a:t>
            </a:fld>
            <a:endParaRPr lang="en-US"/>
          </a:p>
        </p:txBody>
      </p:sp>
      <p:sp>
        <p:nvSpPr>
          <p:cNvPr id="63493" name="Content Placeholder 4"/>
          <p:cNvSpPr>
            <a:spLocks noGrp="1"/>
          </p:cNvSpPr>
          <p:nvPr>
            <p:ph sz="quarter" idx="1"/>
          </p:nvPr>
        </p:nvSpPr>
        <p:spPr>
          <a:xfrm>
            <a:off x="457200" y="1219200"/>
            <a:ext cx="8229600" cy="4937125"/>
          </a:xfrm>
        </p:spPr>
        <p:txBody>
          <a:bodyPr/>
          <a:lstStyle/>
          <a:p>
            <a:pPr eaLnBrk="1" hangingPunct="1">
              <a:lnSpc>
                <a:spcPct val="80000"/>
              </a:lnSpc>
            </a:pPr>
            <a:r>
              <a:rPr lang="en-US" sz="2400" smtClean="0">
                <a:ea typeface="ＭＳ Ｐゴシック" pitchFamily="1" charset="-128"/>
                <a:cs typeface="ＭＳ Ｐゴシック" pitchFamily="1" charset="-128"/>
              </a:rPr>
              <a:t>What’s wrong with this code?</a:t>
            </a:r>
          </a:p>
          <a:p>
            <a:pPr eaLnBrk="1" hangingPunct="1">
              <a:lnSpc>
                <a:spcPct val="80000"/>
              </a:lnSpc>
              <a:buFont typeface="Wingdings 3" pitchFamily="1" charset="2"/>
              <a:buNone/>
            </a:pPr>
            <a:endParaRPr lang="en-US" sz="2000">
              <a:latin typeface="Lucida Console" pitchFamily="1" charset="0"/>
              <a:ea typeface="ＭＳ Ｐゴシック" pitchFamily="1" charset="-128"/>
              <a:cs typeface="ＭＳ Ｐゴシック" pitchFamily="1" charset="-128"/>
            </a:endParaRP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char *append(const char* s1, const char *s2) {</a:t>
            </a: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	const int MAXSIZE = 128;</a:t>
            </a: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	char result[128];</a:t>
            </a: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	int i=0, j=0;</a:t>
            </a: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	for (j=0; i&lt;MAXSIZE-1 &amp;&amp; j&lt;strlen(s1); i++,j++) {</a:t>
            </a: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		result[i] = s1[j];</a:t>
            </a: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	}</a:t>
            </a: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	for (j=0; i&lt;MAXSIZE-1 &amp;&amp; j&lt;strlen(s2); i++,j++) {</a:t>
            </a: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		result[i] = s2[j];</a:t>
            </a: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	}</a:t>
            </a: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	result[++i] = '\0';</a:t>
            </a: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	return result;</a:t>
            </a: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a:t>
            </a:r>
          </a:p>
        </p:txBody>
      </p:sp>
      <p:sp>
        <p:nvSpPr>
          <p:cNvPr id="8" name="Date Placeholder 7"/>
          <p:cNvSpPr>
            <a:spLocks noGrp="1"/>
          </p:cNvSpPr>
          <p:nvPr>
            <p:ph type="dt" sz="quarter" idx="10"/>
          </p:nvPr>
        </p:nvSpPr>
        <p:spPr/>
        <p:txBody>
          <a:bodyPr/>
          <a:lstStyle/>
          <a:p>
            <a:pPr>
              <a:defRPr/>
            </a:pPr>
            <a:fld id="{12D69231-5F03-EB49-96D9-CF6663F8B294}" type="datetime1">
              <a:rPr lang="en-US" smtClean="0"/>
              <a:t>11/18/13</a:t>
            </a:fld>
            <a:endParaRPr lang="en-US"/>
          </a:p>
        </p:txBody>
      </p:sp>
    </p:spTree>
    <p:extLst>
      <p:ext uri="{BB962C8B-B14F-4D97-AF65-F5344CB8AC3E}">
        <p14:creationId xmlns:p14="http://schemas.microsoft.com/office/powerpoint/2010/main" val="8093955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a:ea typeface="ＭＳ Ｐゴシック" pitchFamily="1" charset="-128"/>
                <a:cs typeface="ＭＳ Ｐゴシック" pitchFamily="1" charset="-128"/>
              </a:rPr>
              <a:t>Using Memory You Don’t Own</a:t>
            </a:r>
          </a:p>
        </p:txBody>
      </p:sp>
      <p:sp>
        <p:nvSpPr>
          <p:cNvPr id="23555" name="Footer Placeholder 2"/>
          <p:cNvSpPr>
            <a:spLocks noGrp="1"/>
          </p:cNvSpPr>
          <p:nvPr>
            <p:ph type="ftr" sz="quarter" idx="11"/>
          </p:nvPr>
        </p:nvSpPr>
        <p:spPr bwMode="auto">
          <a:xfrm>
            <a:off x="2898775" y="6356350"/>
            <a:ext cx="3578225" cy="501650"/>
          </a:xfrm>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Fall 2013 -- Lecture #22</a:t>
            </a:r>
            <a:endParaRPr lang="en-US" dirty="0"/>
          </a:p>
        </p:txBody>
      </p:sp>
      <p:sp>
        <p:nvSpPr>
          <p:cNvPr id="29700" name="Slide Number Placeholder 3"/>
          <p:cNvSpPr>
            <a:spLocks noGrp="1"/>
          </p:cNvSpPr>
          <p:nvPr>
            <p:ph type="sldNum" sz="quarter" idx="12"/>
          </p:nvPr>
        </p:nvSpPr>
        <p:spPr bwMode="auto">
          <a:ln>
            <a:miter lim="800000"/>
            <a:headEnd/>
            <a:tailEnd/>
          </a:ln>
        </p:spPr>
        <p:txBody>
          <a:bodyPr/>
          <a:lstStyle/>
          <a:p>
            <a:pPr>
              <a:defRPr/>
            </a:pPr>
            <a:fld id="{C6CB5ED6-2B64-9343-91EF-A606C1DF5D8F}" type="slidenum">
              <a:rPr lang="en-US"/>
              <a:pPr>
                <a:defRPr/>
              </a:pPr>
              <a:t>57</a:t>
            </a:fld>
            <a:endParaRPr lang="en-US"/>
          </a:p>
        </p:txBody>
      </p:sp>
      <p:sp>
        <p:nvSpPr>
          <p:cNvPr id="65541" name="Content Placeholder 4"/>
          <p:cNvSpPr>
            <a:spLocks noGrp="1"/>
          </p:cNvSpPr>
          <p:nvPr>
            <p:ph sz="quarter" idx="1"/>
          </p:nvPr>
        </p:nvSpPr>
        <p:spPr>
          <a:xfrm>
            <a:off x="457200" y="1219200"/>
            <a:ext cx="8229600" cy="4937125"/>
          </a:xfrm>
        </p:spPr>
        <p:txBody>
          <a:bodyPr/>
          <a:lstStyle/>
          <a:p>
            <a:pPr eaLnBrk="1" hangingPunct="1">
              <a:lnSpc>
                <a:spcPct val="80000"/>
              </a:lnSpc>
            </a:pPr>
            <a:r>
              <a:rPr lang="en-US" sz="2400">
                <a:ea typeface="ＭＳ Ｐゴシック" pitchFamily="1" charset="-128"/>
                <a:cs typeface="ＭＳ Ｐゴシック" pitchFamily="1" charset="-128"/>
              </a:rPr>
              <a:t>Beyond stack read/write</a:t>
            </a:r>
          </a:p>
          <a:p>
            <a:pPr eaLnBrk="1" hangingPunct="1">
              <a:lnSpc>
                <a:spcPct val="80000"/>
              </a:lnSpc>
              <a:buFont typeface="Wingdings 3" pitchFamily="1" charset="2"/>
              <a:buNone/>
            </a:pPr>
            <a:endParaRPr lang="en-US" sz="2000">
              <a:latin typeface="Lucida Console" pitchFamily="1" charset="0"/>
              <a:ea typeface="ＭＳ Ｐゴシック" pitchFamily="1" charset="-128"/>
              <a:cs typeface="ＭＳ Ｐゴシック" pitchFamily="1" charset="-128"/>
            </a:endParaRP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char *append(const char* s1, const char *s2) {</a:t>
            </a: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	const int MAXSIZE = 128;</a:t>
            </a: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	char result[128];</a:t>
            </a: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	int i=0, j=0;</a:t>
            </a: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	for (j=0; i&lt;MAXSIZE-1 &amp;&amp; j&lt;strlen(s1); i++,j++) {</a:t>
            </a: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		result[i] = s1[j];</a:t>
            </a: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	}</a:t>
            </a: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	for (j=0; i&lt;MAXSIZE-1 &amp;&amp; j&lt;strlen(s2); i++,j++) {</a:t>
            </a: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		result[i] = s2[j];</a:t>
            </a: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	}</a:t>
            </a: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	result[++i] = '\0';</a:t>
            </a: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	return result;</a:t>
            </a:r>
          </a:p>
          <a:p>
            <a:pPr eaLnBrk="1" hangingPunct="1">
              <a:lnSpc>
                <a:spcPct val="80000"/>
              </a:lnSpc>
              <a:buFont typeface="Wingdings 3" pitchFamily="1" charset="2"/>
              <a:buNone/>
            </a:pPr>
            <a:r>
              <a:rPr lang="en-US" sz="2000">
                <a:latin typeface="Courier" pitchFamily="1" charset="0"/>
                <a:ea typeface="Courier" pitchFamily="1" charset="0"/>
                <a:cs typeface="Courier" pitchFamily="1" charset="0"/>
              </a:rPr>
              <a:t>}</a:t>
            </a:r>
          </a:p>
        </p:txBody>
      </p:sp>
      <p:sp>
        <p:nvSpPr>
          <p:cNvPr id="6" name="Line Callout 1 5"/>
          <p:cNvSpPr/>
          <p:nvPr/>
        </p:nvSpPr>
        <p:spPr>
          <a:xfrm>
            <a:off x="4267200" y="5334000"/>
            <a:ext cx="3733800" cy="914400"/>
          </a:xfrm>
          <a:prstGeom prst="borderCallout1">
            <a:avLst>
              <a:gd name="adj1" fmla="val 52083"/>
              <a:gd name="adj2" fmla="val 310"/>
              <a:gd name="adj3" fmla="val 17184"/>
              <a:gd name="adj4" fmla="val -3190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r>
              <a:rPr lang="en-US">
                <a:solidFill>
                  <a:srgbClr val="000000"/>
                </a:solidFill>
              </a:rPr>
              <a:t>Function returns pointer to stack memory – won’t be valid after function returns</a:t>
            </a:r>
          </a:p>
        </p:txBody>
      </p:sp>
      <p:sp>
        <p:nvSpPr>
          <p:cNvPr id="7" name="Line Callout 1 6"/>
          <p:cNvSpPr/>
          <p:nvPr/>
        </p:nvSpPr>
        <p:spPr>
          <a:xfrm>
            <a:off x="4572000" y="2438400"/>
            <a:ext cx="3733800" cy="609600"/>
          </a:xfrm>
          <a:prstGeom prst="borderCallout1">
            <a:avLst>
              <a:gd name="adj1" fmla="val 52083"/>
              <a:gd name="adj2" fmla="val 310"/>
              <a:gd name="adj3" fmla="val 38970"/>
              <a:gd name="adj4" fmla="val -2720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r>
              <a:rPr lang="en-US" sz="2000">
                <a:solidFill>
                  <a:srgbClr val="000000"/>
                </a:solidFill>
                <a:latin typeface="Lucida Console" charset="0"/>
              </a:rPr>
              <a:t>result</a:t>
            </a:r>
            <a:r>
              <a:rPr lang="en-US">
                <a:solidFill>
                  <a:srgbClr val="000000"/>
                </a:solidFill>
              </a:rPr>
              <a:t> is a local array name –</a:t>
            </a:r>
          </a:p>
          <a:p>
            <a:pPr algn="ctr">
              <a:defRPr/>
            </a:pPr>
            <a:r>
              <a:rPr lang="en-US">
                <a:solidFill>
                  <a:srgbClr val="000000"/>
                </a:solidFill>
              </a:rPr>
              <a:t>stack memory allocated</a:t>
            </a:r>
          </a:p>
        </p:txBody>
      </p:sp>
      <p:sp>
        <p:nvSpPr>
          <p:cNvPr id="8" name="Date Placeholder 7"/>
          <p:cNvSpPr>
            <a:spLocks noGrp="1"/>
          </p:cNvSpPr>
          <p:nvPr>
            <p:ph type="dt" sz="quarter" idx="10"/>
          </p:nvPr>
        </p:nvSpPr>
        <p:spPr/>
        <p:txBody>
          <a:bodyPr/>
          <a:lstStyle/>
          <a:p>
            <a:pPr>
              <a:defRPr/>
            </a:pPr>
            <a:fld id="{D179CB02-78E8-5F4C-8954-B5EBD1ABB2AF}" type="datetime1">
              <a:rPr lang="en-US" smtClean="0"/>
              <a:t>11/18/13</a:t>
            </a:fld>
            <a:endParaRPr lang="en-US"/>
          </a:p>
        </p:txBody>
      </p:sp>
    </p:spTree>
    <p:extLst>
      <p:ext uri="{BB962C8B-B14F-4D97-AF65-F5344CB8AC3E}">
        <p14:creationId xmlns:p14="http://schemas.microsoft.com/office/powerpoint/2010/main" val="26528497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ea typeface="ＭＳ Ｐゴシック" pitchFamily="1" charset="-128"/>
                <a:cs typeface="ＭＳ Ｐゴシック" pitchFamily="1" charset="-128"/>
              </a:rPr>
              <a:t>Using Memory You Don’t Own</a:t>
            </a:r>
          </a:p>
        </p:txBody>
      </p:sp>
      <p:sp>
        <p:nvSpPr>
          <p:cNvPr id="51203" name="Content Placeholder 4"/>
          <p:cNvSpPr>
            <a:spLocks noGrp="1"/>
          </p:cNvSpPr>
          <p:nvPr>
            <p:ph sz="quarter" idx="1"/>
          </p:nvPr>
        </p:nvSpPr>
        <p:spPr/>
        <p:txBody>
          <a:bodyPr/>
          <a:lstStyle/>
          <a:p>
            <a:r>
              <a:rPr lang="en-US" smtClean="0">
                <a:ea typeface="ＭＳ Ｐゴシック" pitchFamily="1" charset="-128"/>
                <a:cs typeface="ＭＳ Ｐゴシック" pitchFamily="1" charset="-128"/>
              </a:rPr>
              <a:t>What is wrong with this code?</a:t>
            </a:r>
          </a:p>
          <a:p>
            <a:pPr>
              <a:buFont typeface="Arial" pitchFamily="1" charset="0"/>
              <a:buNone/>
            </a:pPr>
            <a:endParaRPr lang="en-US" smtClean="0">
              <a:ea typeface="ＭＳ Ｐゴシック" pitchFamily="1" charset="-128"/>
              <a:cs typeface="ＭＳ Ｐゴシック" pitchFamily="1" charset="-128"/>
            </a:endParaRPr>
          </a:p>
          <a:p>
            <a:pPr>
              <a:spcBef>
                <a:spcPct val="0"/>
              </a:spcBef>
              <a:buFont typeface="Arial" pitchFamily="1" charset="0"/>
              <a:buNone/>
            </a:pPr>
            <a:r>
              <a:rPr lang="en-US" sz="2000" smtClean="0">
                <a:latin typeface="Courier" pitchFamily="1" charset="0"/>
                <a:ea typeface="Courier" pitchFamily="1" charset="0"/>
                <a:cs typeface="Courier" pitchFamily="1" charset="0"/>
              </a:rPr>
              <a:t>   typedef struct node {</a:t>
            </a:r>
          </a:p>
          <a:p>
            <a:pPr>
              <a:spcBef>
                <a:spcPct val="0"/>
              </a:spcBef>
              <a:buFont typeface="Arial" pitchFamily="1" charset="0"/>
              <a:buNone/>
            </a:pPr>
            <a:r>
              <a:rPr lang="en-US" sz="2000" smtClean="0">
                <a:latin typeface="Courier" pitchFamily="1" charset="0"/>
                <a:ea typeface="Courier" pitchFamily="1" charset="0"/>
                <a:cs typeface="Courier" pitchFamily="1" charset="0"/>
              </a:rPr>
              <a:t>	    struct node* next;</a:t>
            </a:r>
          </a:p>
          <a:p>
            <a:pPr>
              <a:spcBef>
                <a:spcPct val="0"/>
              </a:spcBef>
              <a:buFont typeface="Arial" pitchFamily="1" charset="0"/>
              <a:buNone/>
            </a:pPr>
            <a:r>
              <a:rPr lang="en-US" sz="2000" smtClean="0">
                <a:latin typeface="Courier" pitchFamily="1" charset="0"/>
                <a:ea typeface="Courier" pitchFamily="1" charset="0"/>
                <a:cs typeface="Courier" pitchFamily="1" charset="0"/>
              </a:rPr>
              <a:t>	    int val;</a:t>
            </a:r>
          </a:p>
          <a:p>
            <a:pPr>
              <a:spcBef>
                <a:spcPct val="0"/>
              </a:spcBef>
              <a:buFont typeface="Arial" pitchFamily="1" charset="0"/>
              <a:buNone/>
            </a:pPr>
            <a:r>
              <a:rPr lang="en-US" sz="2000" smtClean="0">
                <a:latin typeface="Courier" pitchFamily="1" charset="0"/>
                <a:ea typeface="Courier" pitchFamily="1" charset="0"/>
                <a:cs typeface="Courier" pitchFamily="1" charset="0"/>
              </a:rPr>
              <a:t>   } Node;</a:t>
            </a:r>
          </a:p>
          <a:p>
            <a:pPr>
              <a:spcBef>
                <a:spcPct val="0"/>
              </a:spcBef>
              <a:buFont typeface="Arial" pitchFamily="1" charset="0"/>
              <a:buNone/>
            </a:pPr>
            <a:endParaRPr lang="en-US" sz="2000" smtClean="0">
              <a:latin typeface="Courier" pitchFamily="1" charset="0"/>
              <a:ea typeface="Courier" pitchFamily="1" charset="0"/>
              <a:cs typeface="Courier" pitchFamily="1" charset="0"/>
            </a:endParaRPr>
          </a:p>
          <a:p>
            <a:pPr>
              <a:spcBef>
                <a:spcPct val="0"/>
              </a:spcBef>
              <a:buFont typeface="Arial" pitchFamily="1" charset="0"/>
              <a:buNone/>
            </a:pPr>
            <a:r>
              <a:rPr lang="en-US" sz="2000" smtClean="0">
                <a:latin typeface="Courier" pitchFamily="1" charset="0"/>
                <a:ea typeface="Courier" pitchFamily="1" charset="0"/>
                <a:cs typeface="Courier" pitchFamily="1" charset="0"/>
              </a:rPr>
              <a:t>   int findLastNodeValue(Node* head) {</a:t>
            </a:r>
          </a:p>
          <a:p>
            <a:pPr>
              <a:spcBef>
                <a:spcPct val="0"/>
              </a:spcBef>
              <a:buFont typeface="Arial" pitchFamily="1" charset="0"/>
              <a:buNone/>
            </a:pPr>
            <a:r>
              <a:rPr lang="en-US" sz="2000" smtClean="0">
                <a:latin typeface="Courier" pitchFamily="1" charset="0"/>
                <a:ea typeface="Courier" pitchFamily="1" charset="0"/>
                <a:cs typeface="Courier" pitchFamily="1" charset="0"/>
              </a:rPr>
              <a:t>	    while (head-&gt;next != NULL) { </a:t>
            </a:r>
          </a:p>
          <a:p>
            <a:pPr>
              <a:spcBef>
                <a:spcPct val="0"/>
              </a:spcBef>
              <a:buFont typeface="Arial" pitchFamily="1" charset="0"/>
              <a:buNone/>
            </a:pPr>
            <a:r>
              <a:rPr lang="en-US" sz="2000" smtClean="0">
                <a:latin typeface="Courier" pitchFamily="1" charset="0"/>
                <a:ea typeface="Courier" pitchFamily="1" charset="0"/>
                <a:cs typeface="Courier" pitchFamily="1" charset="0"/>
              </a:rPr>
              <a:t>		      head = head-&gt;next;</a:t>
            </a:r>
          </a:p>
          <a:p>
            <a:pPr>
              <a:spcBef>
                <a:spcPct val="0"/>
              </a:spcBef>
              <a:buFont typeface="Arial" pitchFamily="1" charset="0"/>
              <a:buNone/>
            </a:pPr>
            <a:r>
              <a:rPr lang="en-US" sz="2000" smtClean="0">
                <a:latin typeface="Courier" pitchFamily="1" charset="0"/>
                <a:ea typeface="Courier" pitchFamily="1" charset="0"/>
                <a:cs typeface="Courier" pitchFamily="1" charset="0"/>
              </a:rPr>
              <a:t>	    }</a:t>
            </a:r>
          </a:p>
          <a:p>
            <a:pPr>
              <a:spcBef>
                <a:spcPct val="0"/>
              </a:spcBef>
              <a:buFont typeface="Arial" pitchFamily="1" charset="0"/>
              <a:buNone/>
            </a:pPr>
            <a:r>
              <a:rPr lang="en-US" sz="2000" smtClean="0">
                <a:latin typeface="Courier" pitchFamily="1" charset="0"/>
                <a:ea typeface="Courier" pitchFamily="1" charset="0"/>
                <a:cs typeface="Courier" pitchFamily="1" charset="0"/>
              </a:rPr>
              <a:t>	    return head-&gt;val; </a:t>
            </a:r>
          </a:p>
          <a:p>
            <a:pPr>
              <a:spcBef>
                <a:spcPct val="0"/>
              </a:spcBef>
              <a:buFont typeface="Arial" pitchFamily="1" charset="0"/>
              <a:buNone/>
            </a:pPr>
            <a:r>
              <a:rPr lang="en-US" sz="2000" smtClean="0">
                <a:latin typeface="Courier" pitchFamily="1" charset="0"/>
                <a:ea typeface="Courier" pitchFamily="1" charset="0"/>
                <a:cs typeface="Courier" pitchFamily="1" charset="0"/>
              </a:rPr>
              <a:t>   }</a:t>
            </a:r>
          </a:p>
        </p:txBody>
      </p:sp>
      <p:sp>
        <p:nvSpPr>
          <p:cNvPr id="7" name="Date Placeholder 6"/>
          <p:cNvSpPr>
            <a:spLocks noGrp="1"/>
          </p:cNvSpPr>
          <p:nvPr>
            <p:ph type="dt" sz="quarter" idx="10"/>
          </p:nvPr>
        </p:nvSpPr>
        <p:spPr/>
        <p:txBody>
          <a:bodyPr/>
          <a:lstStyle/>
          <a:p>
            <a:pPr>
              <a:defRPr/>
            </a:pPr>
            <a:fld id="{CD4C08CC-B3B1-124E-96CF-356F11C0E6FF}" type="datetime1">
              <a:rPr lang="en-US" smtClean="0"/>
              <a:t>11/18/13</a:t>
            </a:fld>
            <a:endParaRPr lang="en-US"/>
          </a:p>
        </p:txBody>
      </p:sp>
      <p:sp>
        <p:nvSpPr>
          <p:cNvPr id="19459" name="Footer Placeholder 2"/>
          <p:cNvSpPr>
            <a:spLocks noGrp="1"/>
          </p:cNvSpPr>
          <p:nvPr>
            <p:ph type="ftr" sz="quarter" idx="11"/>
          </p:nvPr>
        </p:nvSpPr>
        <p:spPr/>
        <p:txBody>
          <a:bodyPr/>
          <a:lstStyle/>
          <a:p>
            <a:pPr>
              <a:defRPr/>
            </a:pPr>
            <a:r>
              <a:rPr lang="en-US" dirty="0" smtClean="0"/>
              <a:t>Fall 2013 -- Lecture #22</a:t>
            </a:r>
            <a:endParaRPr lang="en-US" dirty="0"/>
          </a:p>
        </p:txBody>
      </p:sp>
      <p:sp>
        <p:nvSpPr>
          <p:cNvPr id="25604" name="Slide Number Placeholder 3"/>
          <p:cNvSpPr>
            <a:spLocks noGrp="1"/>
          </p:cNvSpPr>
          <p:nvPr>
            <p:ph type="sldNum" sz="quarter" idx="12"/>
          </p:nvPr>
        </p:nvSpPr>
        <p:spPr/>
        <p:txBody>
          <a:bodyPr/>
          <a:lstStyle/>
          <a:p>
            <a:pPr>
              <a:defRPr/>
            </a:pPr>
            <a:fld id="{D34CB3E3-3B67-074C-8A78-411CCC61D00C}" type="slidenum">
              <a:rPr lang="en-US" smtClean="0"/>
              <a:pPr>
                <a:defRPr/>
              </a:pPr>
              <a:t>58</a:t>
            </a:fld>
            <a:endParaRPr lang="en-US"/>
          </a:p>
        </p:txBody>
      </p:sp>
    </p:spTree>
    <p:extLst>
      <p:ext uri="{BB962C8B-B14F-4D97-AF65-F5344CB8AC3E}">
        <p14:creationId xmlns:p14="http://schemas.microsoft.com/office/powerpoint/2010/main" val="32844812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ea typeface="ＭＳ Ｐゴシック" pitchFamily="1" charset="-128"/>
                <a:cs typeface="ＭＳ Ｐゴシック" pitchFamily="1" charset="-128"/>
              </a:rPr>
              <a:t>Using Memory You Don’t Own</a:t>
            </a:r>
          </a:p>
        </p:txBody>
      </p:sp>
      <p:sp>
        <p:nvSpPr>
          <p:cNvPr id="25605" name="Content Placeholder 4"/>
          <p:cNvSpPr>
            <a:spLocks noGrp="1"/>
          </p:cNvSpPr>
          <p:nvPr>
            <p:ph sz="quarter" idx="1"/>
          </p:nvPr>
        </p:nvSpPr>
        <p:spPr/>
        <p:txBody>
          <a:bodyPr>
            <a:normAutofit lnSpcReduction="10000"/>
          </a:bodyPr>
          <a:lstStyle/>
          <a:p>
            <a:pPr>
              <a:buFont typeface="Arial" charset="0"/>
              <a:buChar char="•"/>
              <a:defRPr/>
            </a:pPr>
            <a:r>
              <a:rPr lang="en-US" dirty="0" smtClean="0"/>
              <a:t>Following a NULL pointer to </a:t>
            </a:r>
            <a:r>
              <a:rPr lang="en-US" dirty="0" err="1" smtClean="0"/>
              <a:t>mem</a:t>
            </a:r>
            <a:r>
              <a:rPr lang="en-US" dirty="0" smtClean="0"/>
              <a:t> </a:t>
            </a:r>
            <a:r>
              <a:rPr lang="en-US" dirty="0" err="1" smtClean="0"/>
              <a:t>addr</a:t>
            </a:r>
            <a:r>
              <a:rPr lang="en-US" dirty="0" smtClean="0"/>
              <a:t> 0!</a:t>
            </a:r>
          </a:p>
          <a:p>
            <a:pPr>
              <a:buFont typeface="Arial" charset="0"/>
              <a:buNone/>
              <a:defRPr/>
            </a:pPr>
            <a:endParaRPr lang="en-US" dirty="0" smtClean="0"/>
          </a:p>
          <a:p>
            <a:pPr>
              <a:spcBef>
                <a:spcPts val="0"/>
              </a:spcBef>
              <a:buFont typeface="Arial" charset="0"/>
              <a:buNone/>
              <a:defRPr/>
            </a:pPr>
            <a:r>
              <a:rPr lang="en-US" sz="2000" dirty="0" smtClean="0">
                <a:latin typeface="Courier"/>
                <a:cs typeface="Courier"/>
              </a:rPr>
              <a:t>   </a:t>
            </a:r>
            <a:r>
              <a:rPr lang="en-US" sz="2000" dirty="0" err="1" smtClean="0">
                <a:latin typeface="Courier"/>
                <a:cs typeface="Courier"/>
              </a:rPr>
              <a:t>typedef</a:t>
            </a:r>
            <a:r>
              <a:rPr lang="en-US" sz="2000" dirty="0" smtClean="0">
                <a:latin typeface="Courier"/>
                <a:cs typeface="Courier"/>
              </a:rPr>
              <a:t> </a:t>
            </a:r>
            <a:r>
              <a:rPr lang="en-US" sz="2000" dirty="0" err="1" smtClean="0">
                <a:latin typeface="Courier"/>
                <a:cs typeface="Courier"/>
              </a:rPr>
              <a:t>struct</a:t>
            </a:r>
            <a:r>
              <a:rPr lang="en-US" sz="2000" dirty="0" smtClean="0">
                <a:latin typeface="Courier"/>
                <a:cs typeface="Courier"/>
              </a:rPr>
              <a:t> node {</a:t>
            </a:r>
          </a:p>
          <a:p>
            <a:pPr>
              <a:spcBef>
                <a:spcPts val="0"/>
              </a:spcBef>
              <a:buFont typeface="Arial" charset="0"/>
              <a:buNone/>
              <a:defRPr/>
            </a:pPr>
            <a:r>
              <a:rPr lang="en-US" sz="2000" dirty="0" smtClean="0">
                <a:latin typeface="Courier"/>
                <a:cs typeface="Courier"/>
              </a:rPr>
              <a:t>	    </a:t>
            </a:r>
            <a:r>
              <a:rPr lang="en-US" sz="2000" dirty="0" err="1" smtClean="0">
                <a:latin typeface="Courier"/>
                <a:cs typeface="Courier"/>
              </a:rPr>
              <a:t>struct</a:t>
            </a:r>
            <a:r>
              <a:rPr lang="en-US" sz="2000" dirty="0" smtClean="0">
                <a:latin typeface="Courier"/>
                <a:cs typeface="Courier"/>
              </a:rPr>
              <a:t> node* next;</a:t>
            </a:r>
          </a:p>
          <a:p>
            <a:pPr>
              <a:spcBef>
                <a:spcPts val="0"/>
              </a:spcBef>
              <a:buFont typeface="Arial" charset="0"/>
              <a:buNone/>
              <a:defRPr/>
            </a:pPr>
            <a:r>
              <a:rPr lang="en-US" sz="2000" dirty="0" smtClean="0">
                <a:latin typeface="Courier"/>
                <a:cs typeface="Courier"/>
              </a:rPr>
              <a:t>	    </a:t>
            </a:r>
            <a:r>
              <a:rPr lang="en-US" sz="2000" dirty="0" err="1" smtClean="0">
                <a:latin typeface="Courier"/>
                <a:cs typeface="Courier"/>
              </a:rPr>
              <a:t>int</a:t>
            </a:r>
            <a:r>
              <a:rPr lang="en-US" sz="2000" dirty="0" smtClean="0">
                <a:latin typeface="Courier"/>
                <a:cs typeface="Courier"/>
              </a:rPr>
              <a:t> </a:t>
            </a:r>
            <a:r>
              <a:rPr lang="en-US" sz="2000" dirty="0" err="1" smtClean="0">
                <a:latin typeface="Courier"/>
                <a:cs typeface="Courier"/>
              </a:rPr>
              <a:t>val</a:t>
            </a:r>
            <a:r>
              <a:rPr lang="en-US" sz="2000" dirty="0" smtClean="0">
                <a:latin typeface="Courier"/>
                <a:cs typeface="Courier"/>
              </a:rPr>
              <a:t>;</a:t>
            </a:r>
          </a:p>
          <a:p>
            <a:pPr>
              <a:spcBef>
                <a:spcPts val="0"/>
              </a:spcBef>
              <a:buFont typeface="Arial" charset="0"/>
              <a:buNone/>
              <a:defRPr/>
            </a:pPr>
            <a:r>
              <a:rPr lang="en-US" sz="2000" dirty="0" smtClean="0">
                <a:latin typeface="Courier"/>
                <a:cs typeface="Courier"/>
              </a:rPr>
              <a:t>   } Node;</a:t>
            </a:r>
          </a:p>
          <a:p>
            <a:pPr>
              <a:spcBef>
                <a:spcPts val="0"/>
              </a:spcBef>
              <a:buFont typeface="Arial" charset="0"/>
              <a:buNone/>
              <a:defRPr/>
            </a:pPr>
            <a:endParaRPr lang="en-US" sz="2000" dirty="0" smtClean="0">
              <a:latin typeface="Courier"/>
              <a:cs typeface="Courier"/>
            </a:endParaRPr>
          </a:p>
          <a:p>
            <a:pPr>
              <a:spcBef>
                <a:spcPts val="0"/>
              </a:spcBef>
              <a:buFont typeface="Arial" charset="0"/>
              <a:buNone/>
              <a:defRPr/>
            </a:pPr>
            <a:r>
              <a:rPr lang="en-US" sz="2000" dirty="0" smtClean="0">
                <a:latin typeface="Courier"/>
                <a:cs typeface="Courier"/>
              </a:rPr>
              <a:t>   </a:t>
            </a:r>
            <a:r>
              <a:rPr lang="en-US" sz="2000" dirty="0" err="1" smtClean="0">
                <a:latin typeface="Courier"/>
                <a:cs typeface="Courier"/>
              </a:rPr>
              <a:t>int</a:t>
            </a:r>
            <a:r>
              <a:rPr lang="en-US" sz="2000" dirty="0" smtClean="0">
                <a:latin typeface="Courier"/>
                <a:cs typeface="Courier"/>
              </a:rPr>
              <a:t> </a:t>
            </a:r>
            <a:r>
              <a:rPr lang="en-US" sz="2000" dirty="0" err="1" smtClean="0">
                <a:latin typeface="Courier"/>
                <a:cs typeface="Courier"/>
              </a:rPr>
              <a:t>findLastNodeValue(Node</a:t>
            </a:r>
            <a:r>
              <a:rPr lang="en-US" sz="2000" dirty="0" smtClean="0">
                <a:latin typeface="Courier"/>
                <a:cs typeface="Courier"/>
              </a:rPr>
              <a:t>* head) {</a:t>
            </a:r>
          </a:p>
          <a:p>
            <a:pPr>
              <a:spcBef>
                <a:spcPts val="0"/>
              </a:spcBef>
              <a:buFont typeface="Arial" charset="0"/>
              <a:buNone/>
              <a:defRPr/>
            </a:pPr>
            <a:r>
              <a:rPr lang="en-US" sz="2000" dirty="0" smtClean="0">
                <a:latin typeface="Courier"/>
                <a:cs typeface="Courier"/>
              </a:rPr>
              <a:t>	    while (head-&gt;next != NULL) { </a:t>
            </a:r>
            <a:br>
              <a:rPr lang="en-US" sz="2000" dirty="0" smtClean="0">
                <a:latin typeface="Courier"/>
                <a:cs typeface="Courier"/>
              </a:rPr>
            </a:br>
            <a:r>
              <a:rPr lang="en-US" sz="2000" dirty="0" smtClean="0">
                <a:latin typeface="Courier"/>
                <a:cs typeface="Courier"/>
              </a:rPr>
              <a:t>    /* What if head happens to be NULL? */</a:t>
            </a:r>
          </a:p>
          <a:p>
            <a:pPr>
              <a:spcBef>
                <a:spcPts val="0"/>
              </a:spcBef>
              <a:buFont typeface="Arial" charset="0"/>
              <a:buNone/>
              <a:defRPr/>
            </a:pPr>
            <a:r>
              <a:rPr lang="en-US" sz="2000" dirty="0" smtClean="0">
                <a:latin typeface="Courier"/>
                <a:cs typeface="Courier"/>
              </a:rPr>
              <a:t>		      head = head-&gt;next;</a:t>
            </a:r>
          </a:p>
          <a:p>
            <a:pPr>
              <a:spcBef>
                <a:spcPts val="0"/>
              </a:spcBef>
              <a:buFont typeface="Arial" charset="0"/>
              <a:buNone/>
              <a:defRPr/>
            </a:pPr>
            <a:r>
              <a:rPr lang="en-US" sz="2000" dirty="0" smtClean="0">
                <a:latin typeface="Courier"/>
                <a:cs typeface="Courier"/>
              </a:rPr>
              <a:t>	    }</a:t>
            </a:r>
          </a:p>
          <a:p>
            <a:pPr>
              <a:spcBef>
                <a:spcPts val="0"/>
              </a:spcBef>
              <a:buFont typeface="Arial" charset="0"/>
              <a:buNone/>
              <a:defRPr/>
            </a:pPr>
            <a:r>
              <a:rPr lang="en-US" sz="2000" dirty="0" smtClean="0">
                <a:latin typeface="Courier"/>
                <a:cs typeface="Courier"/>
              </a:rPr>
              <a:t>	    return head-&gt;</a:t>
            </a:r>
            <a:r>
              <a:rPr lang="en-US" sz="2000" dirty="0" err="1" smtClean="0">
                <a:latin typeface="Courier"/>
                <a:cs typeface="Courier"/>
              </a:rPr>
              <a:t>val</a:t>
            </a:r>
            <a:r>
              <a:rPr lang="en-US" sz="2000" dirty="0" smtClean="0">
                <a:latin typeface="Courier"/>
                <a:cs typeface="Courier"/>
              </a:rPr>
              <a:t>; /* What if head is NULL? */</a:t>
            </a:r>
          </a:p>
          <a:p>
            <a:pPr>
              <a:spcBef>
                <a:spcPts val="0"/>
              </a:spcBef>
              <a:buFont typeface="Arial" charset="0"/>
              <a:buNone/>
              <a:defRPr/>
            </a:pPr>
            <a:r>
              <a:rPr lang="en-US" sz="2000" dirty="0" smtClean="0">
                <a:latin typeface="Courier"/>
                <a:cs typeface="Courier"/>
              </a:rPr>
              <a:t>   }</a:t>
            </a:r>
            <a:endParaRPr lang="en-US" sz="2000" dirty="0">
              <a:latin typeface="Courier"/>
              <a:cs typeface="Courier"/>
            </a:endParaRPr>
          </a:p>
        </p:txBody>
      </p:sp>
      <p:sp>
        <p:nvSpPr>
          <p:cNvPr id="7" name="Date Placeholder 6"/>
          <p:cNvSpPr>
            <a:spLocks noGrp="1"/>
          </p:cNvSpPr>
          <p:nvPr>
            <p:ph type="dt" sz="quarter" idx="10"/>
          </p:nvPr>
        </p:nvSpPr>
        <p:spPr/>
        <p:txBody>
          <a:bodyPr/>
          <a:lstStyle/>
          <a:p>
            <a:pPr>
              <a:defRPr/>
            </a:pPr>
            <a:fld id="{E7051350-93D3-ED45-9556-653C851D70D9}" type="datetime1">
              <a:rPr lang="en-US" smtClean="0"/>
              <a:t>11/18/13</a:t>
            </a:fld>
            <a:endParaRPr lang="en-US"/>
          </a:p>
        </p:txBody>
      </p:sp>
      <p:sp>
        <p:nvSpPr>
          <p:cNvPr id="19459" name="Footer Placeholder 2"/>
          <p:cNvSpPr>
            <a:spLocks noGrp="1"/>
          </p:cNvSpPr>
          <p:nvPr>
            <p:ph type="ftr" sz="quarter" idx="11"/>
          </p:nvPr>
        </p:nvSpPr>
        <p:spPr/>
        <p:txBody>
          <a:bodyPr/>
          <a:lstStyle/>
          <a:p>
            <a:pPr>
              <a:defRPr/>
            </a:pPr>
            <a:r>
              <a:rPr lang="en-US" dirty="0" smtClean="0"/>
              <a:t>Fall 2013 -- Lecture #22</a:t>
            </a:r>
            <a:endParaRPr lang="en-US" dirty="0"/>
          </a:p>
        </p:txBody>
      </p:sp>
      <p:sp>
        <p:nvSpPr>
          <p:cNvPr id="25604" name="Slide Number Placeholder 3"/>
          <p:cNvSpPr>
            <a:spLocks noGrp="1"/>
          </p:cNvSpPr>
          <p:nvPr>
            <p:ph type="sldNum" sz="quarter" idx="12"/>
          </p:nvPr>
        </p:nvSpPr>
        <p:spPr/>
        <p:txBody>
          <a:bodyPr/>
          <a:lstStyle/>
          <a:p>
            <a:pPr>
              <a:defRPr/>
            </a:pPr>
            <a:fld id="{7D5B41D9-D283-BD4E-8E10-DE7523C144BB}" type="slidenum">
              <a:rPr lang="en-US" smtClean="0"/>
              <a:pPr>
                <a:defRPr/>
              </a:pPr>
              <a:t>59</a:t>
            </a:fld>
            <a:endParaRPr lang="en-US"/>
          </a:p>
        </p:txBody>
      </p:sp>
    </p:spTree>
    <p:extLst>
      <p:ext uri="{BB962C8B-B14F-4D97-AF65-F5344CB8AC3E}">
        <p14:creationId xmlns:p14="http://schemas.microsoft.com/office/powerpoint/2010/main" val="6113587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Improving Cache Performance</a:t>
            </a:r>
          </a:p>
        </p:txBody>
      </p:sp>
      <p:sp>
        <p:nvSpPr>
          <p:cNvPr id="1650691" name="Rectangle 3"/>
          <p:cNvSpPr>
            <a:spLocks noGrp="1" noChangeArrowheads="1"/>
          </p:cNvSpPr>
          <p:nvPr>
            <p:ph type="body" idx="1"/>
          </p:nvPr>
        </p:nvSpPr>
        <p:spPr/>
        <p:txBody>
          <a:bodyPr>
            <a:normAutofit fontScale="92500" lnSpcReduction="20000"/>
          </a:bodyPr>
          <a:lstStyle/>
          <a:p>
            <a:pPr>
              <a:buFont typeface="Arial"/>
              <a:buChar char="•"/>
              <a:defRPr/>
            </a:pPr>
            <a:r>
              <a:rPr lang="en-US" dirty="0" smtClean="0"/>
              <a:t>Reduce the time to hit in the cache</a:t>
            </a:r>
          </a:p>
          <a:p>
            <a:pPr lvl="1">
              <a:defRPr/>
            </a:pPr>
            <a:r>
              <a:rPr lang="en-US" dirty="0" smtClean="0"/>
              <a:t>E.g., Smaller cache, direct-mapped cache, special tricks for handling writes</a:t>
            </a:r>
          </a:p>
          <a:p>
            <a:pPr>
              <a:buFont typeface="Arial"/>
              <a:buChar char="•"/>
              <a:defRPr/>
            </a:pPr>
            <a:r>
              <a:rPr lang="en-US" i="1" dirty="0" smtClean="0"/>
              <a:t>Reduce the miss rate</a:t>
            </a:r>
          </a:p>
          <a:p>
            <a:pPr lvl="1">
              <a:defRPr/>
            </a:pPr>
            <a:r>
              <a:rPr lang="en-US" dirty="0" smtClean="0"/>
              <a:t>E.g., Bigger cache, larger blocks</a:t>
            </a:r>
          </a:p>
          <a:p>
            <a:pPr lvl="1">
              <a:defRPr/>
            </a:pPr>
            <a:r>
              <a:rPr lang="en-US" i="1" dirty="0" smtClean="0"/>
              <a:t>More flexible placement (increase </a:t>
            </a:r>
            <a:r>
              <a:rPr lang="en-US" i="1" dirty="0" err="1" smtClean="0"/>
              <a:t>associativity</a:t>
            </a:r>
            <a:r>
              <a:rPr lang="en-US" i="1" dirty="0" smtClean="0"/>
              <a:t>)</a:t>
            </a:r>
          </a:p>
          <a:p>
            <a:pPr>
              <a:buFont typeface="Arial"/>
              <a:buChar char="•"/>
              <a:defRPr/>
            </a:pPr>
            <a:r>
              <a:rPr lang="en-US" dirty="0" smtClean="0"/>
              <a:t>Reduce the miss penalty</a:t>
            </a:r>
          </a:p>
          <a:p>
            <a:pPr lvl="1">
              <a:defRPr/>
            </a:pPr>
            <a:r>
              <a:rPr lang="en-US" dirty="0" smtClean="0"/>
              <a:t>E.g., Smaller blocks or critical word first in large blocks, special tricks for handling writes, faster/higher bandwidth memories</a:t>
            </a:r>
          </a:p>
          <a:p>
            <a:pPr lvl="1">
              <a:defRPr/>
            </a:pPr>
            <a:r>
              <a:rPr lang="en-US" dirty="0" smtClean="0"/>
              <a:t>Use multiple cache levels</a:t>
            </a:r>
          </a:p>
          <a:p>
            <a:pPr>
              <a:defRPr/>
            </a:pPr>
            <a:endParaRPr lang="en-US" dirty="0" smtClean="0"/>
          </a:p>
          <a:p>
            <a:pPr>
              <a:defRPr/>
            </a:pPr>
            <a:endParaRPr lang="en-US" dirty="0" smtClean="0"/>
          </a:p>
        </p:txBody>
      </p:sp>
      <p:sp>
        <p:nvSpPr>
          <p:cNvPr id="7" name="Date Placeholder 6"/>
          <p:cNvSpPr>
            <a:spLocks noGrp="1"/>
          </p:cNvSpPr>
          <p:nvPr>
            <p:ph type="dt" sz="half" idx="10"/>
          </p:nvPr>
        </p:nvSpPr>
        <p:spPr/>
        <p:txBody>
          <a:bodyPr/>
          <a:lstStyle/>
          <a:p>
            <a:fld id="{B8A54A1C-4895-3C46-BD23-45D7876EEEF3}" type="datetime1">
              <a:rPr lang="en-US" smtClean="0"/>
              <a:t>11/18/13</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6</a:t>
            </a:fld>
            <a:endParaRPr lang="en-US" dirty="0"/>
          </a:p>
        </p:txBody>
      </p:sp>
      <p:sp>
        <p:nvSpPr>
          <p:cNvPr id="9" name="Footer Placeholder 8"/>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506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06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506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506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506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506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506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506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069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ea typeface="ＭＳ Ｐゴシック" pitchFamily="1" charset="-128"/>
                <a:cs typeface="ＭＳ Ｐゴシック" pitchFamily="1" charset="-128"/>
              </a:rPr>
              <a:t>Managing the Heap</a:t>
            </a:r>
            <a:endParaRPr lang="en-US" sz="1800" smtClean="0">
              <a:ea typeface="ＭＳ Ｐゴシック" pitchFamily="1" charset="-128"/>
              <a:cs typeface="ＭＳ Ｐゴシック" pitchFamily="1" charset="-128"/>
            </a:endParaRPr>
          </a:p>
        </p:txBody>
      </p:sp>
      <p:sp>
        <p:nvSpPr>
          <p:cNvPr id="43011" name="Rectangle 3"/>
          <p:cNvSpPr>
            <a:spLocks noGrp="1" noChangeArrowheads="1"/>
          </p:cNvSpPr>
          <p:nvPr>
            <p:ph type="body" idx="1"/>
          </p:nvPr>
        </p:nvSpPr>
        <p:spPr>
          <a:xfrm>
            <a:off x="541338" y="1379538"/>
            <a:ext cx="8610600" cy="5638800"/>
          </a:xfrm>
        </p:spPr>
        <p:txBody>
          <a:bodyPr/>
          <a:lstStyle/>
          <a:p>
            <a:pPr eaLnBrk="1" hangingPunct="1">
              <a:buFont typeface="Arial" charset="0"/>
              <a:buChar char="•"/>
              <a:defRPr/>
            </a:pPr>
            <a:r>
              <a:rPr lang="en-US" sz="2000" dirty="0" err="1" smtClean="0">
                <a:latin typeface="Courier"/>
                <a:ea typeface="+mn-ea"/>
                <a:cs typeface="Courier"/>
              </a:rPr>
              <a:t>calloc</a:t>
            </a:r>
            <a:r>
              <a:rPr lang="en-US" sz="2000" dirty="0" err="1">
                <a:latin typeface="Courier"/>
                <a:ea typeface="+mn-ea"/>
                <a:cs typeface="Courier"/>
              </a:rPr>
              <a:t>(n</a:t>
            </a:r>
            <a:r>
              <a:rPr lang="en-US" sz="2000" dirty="0" smtClean="0">
                <a:latin typeface="Courier"/>
                <a:ea typeface="+mn-ea"/>
                <a:cs typeface="Courier"/>
              </a:rPr>
              <a:t>, size</a:t>
            </a:r>
            <a:r>
              <a:rPr lang="en-US" sz="2000" dirty="0">
                <a:latin typeface="Courier"/>
                <a:ea typeface="+mn-ea"/>
                <a:cs typeface="Courier"/>
              </a:rPr>
              <a:t>)</a:t>
            </a:r>
            <a:r>
              <a:rPr lang="en-US" sz="2000" dirty="0">
                <a:latin typeface="Courier New" charset="0"/>
                <a:ea typeface="+mn-ea"/>
                <a:cs typeface="+mn-cs"/>
              </a:rPr>
              <a:t>:</a:t>
            </a:r>
            <a:endParaRPr lang="en-US" sz="2000" dirty="0" smtClean="0">
              <a:latin typeface="Courier New" charset="0"/>
              <a:ea typeface="+mn-ea"/>
              <a:cs typeface="+mn-cs"/>
            </a:endParaRPr>
          </a:p>
          <a:p>
            <a:pPr lvl="1" eaLnBrk="1" hangingPunct="1">
              <a:buFont typeface="Arial" charset="0"/>
              <a:buChar char="–"/>
              <a:defRPr/>
            </a:pPr>
            <a:r>
              <a:rPr lang="en-US" sz="1800" dirty="0" smtClean="0"/>
              <a:t>Allocate </a:t>
            </a:r>
            <a:r>
              <a:rPr lang="en-US" sz="1800" dirty="0" err="1" smtClean="0"/>
              <a:t>n</a:t>
            </a:r>
            <a:r>
              <a:rPr lang="en-US" sz="1800" dirty="0" smtClean="0"/>
              <a:t> elements of </a:t>
            </a:r>
            <a:r>
              <a:rPr lang="en-US" sz="1800" dirty="0"/>
              <a:t>same data </a:t>
            </a:r>
            <a:r>
              <a:rPr lang="en-US" sz="1800" dirty="0" smtClean="0"/>
              <a:t>type; </a:t>
            </a:r>
            <a:r>
              <a:rPr lang="en-US" sz="1800" dirty="0" err="1" smtClean="0"/>
              <a:t>n</a:t>
            </a:r>
            <a:r>
              <a:rPr lang="en-US" sz="1800" dirty="0" smtClean="0"/>
              <a:t> can be an </a:t>
            </a:r>
            <a:r>
              <a:rPr lang="en-US" sz="1800" dirty="0"/>
              <a:t>integer variable</a:t>
            </a:r>
            <a:r>
              <a:rPr lang="en-US" sz="1800" dirty="0" smtClean="0"/>
              <a:t>, use</a:t>
            </a:r>
            <a:br>
              <a:rPr lang="en-US" sz="1800" dirty="0" smtClean="0"/>
            </a:br>
            <a:r>
              <a:rPr lang="en-US" sz="1800" dirty="0" err="1" smtClean="0">
                <a:latin typeface="Courier"/>
                <a:cs typeface="Courier"/>
              </a:rPr>
              <a:t>calloc</a:t>
            </a:r>
            <a:r>
              <a:rPr lang="en-US" sz="1800" dirty="0" err="1">
                <a:latin typeface="Courier"/>
                <a:cs typeface="Courier"/>
              </a:rPr>
              <a:t>(</a:t>
            </a:r>
            <a:r>
              <a:rPr lang="en-US" sz="1800" dirty="0" err="1" smtClean="0">
                <a:latin typeface="Courier"/>
                <a:cs typeface="Courier"/>
              </a:rPr>
              <a:t>)</a:t>
            </a:r>
            <a:r>
              <a:rPr lang="en-US" sz="1800" dirty="0" err="1" smtClean="0"/>
              <a:t>to</a:t>
            </a:r>
            <a:r>
              <a:rPr lang="en-US" sz="1800" dirty="0" smtClean="0"/>
              <a:t> </a:t>
            </a:r>
            <a:r>
              <a:rPr lang="en-US" sz="1800" dirty="0"/>
              <a:t>allocate a </a:t>
            </a:r>
            <a:r>
              <a:rPr lang="en-US" sz="1800" dirty="0" smtClean="0"/>
              <a:t>dynamically </a:t>
            </a:r>
            <a:r>
              <a:rPr lang="en-US" sz="1800" dirty="0"/>
              <a:t>size </a:t>
            </a:r>
            <a:r>
              <a:rPr lang="en-US" sz="1800" dirty="0" smtClean="0"/>
              <a:t>array</a:t>
            </a:r>
          </a:p>
          <a:p>
            <a:pPr lvl="1" eaLnBrk="1" hangingPunct="1">
              <a:buFont typeface="Arial" charset="0"/>
              <a:buChar char="–"/>
              <a:defRPr/>
            </a:pPr>
            <a:r>
              <a:rPr lang="en-US" sz="1800" dirty="0" err="1" smtClean="0">
                <a:latin typeface="Courier"/>
                <a:cs typeface="Courier"/>
              </a:rPr>
              <a:t>n</a:t>
            </a:r>
            <a:r>
              <a:rPr lang="en-US" sz="1800" dirty="0" smtClean="0">
                <a:latin typeface="Courier"/>
                <a:cs typeface="Courier"/>
              </a:rPr>
              <a:t> </a:t>
            </a:r>
            <a:r>
              <a:rPr lang="en-US" sz="1800" dirty="0"/>
              <a:t>is the</a:t>
            </a:r>
            <a:r>
              <a:rPr lang="en-US" sz="1800" dirty="0" smtClean="0"/>
              <a:t> # of </a:t>
            </a:r>
            <a:r>
              <a:rPr lang="en-US" sz="1800" dirty="0"/>
              <a:t>array</a:t>
            </a:r>
            <a:r>
              <a:rPr lang="en-US" sz="1800" dirty="0" smtClean="0"/>
              <a:t> elements to be allocated</a:t>
            </a:r>
          </a:p>
          <a:p>
            <a:pPr lvl="1" eaLnBrk="1" hangingPunct="1">
              <a:buFont typeface="Arial" charset="0"/>
              <a:buChar char="–"/>
              <a:defRPr/>
            </a:pPr>
            <a:r>
              <a:rPr lang="en-US" sz="1800" dirty="0" smtClean="0">
                <a:latin typeface="Courier"/>
                <a:cs typeface="Courier"/>
              </a:rPr>
              <a:t>size</a:t>
            </a:r>
            <a:r>
              <a:rPr lang="en-US" sz="1800" dirty="0" smtClean="0"/>
              <a:t> </a:t>
            </a:r>
            <a:r>
              <a:rPr lang="en-US" sz="1800" dirty="0"/>
              <a:t>is the number of </a:t>
            </a:r>
            <a:r>
              <a:rPr lang="en-US" sz="1800" dirty="0" smtClean="0"/>
              <a:t>bytes </a:t>
            </a:r>
            <a:r>
              <a:rPr lang="en-US" sz="1800" dirty="0"/>
              <a:t>of each </a:t>
            </a:r>
            <a:r>
              <a:rPr lang="en-US" sz="1800" dirty="0" smtClean="0"/>
              <a:t>element</a:t>
            </a:r>
          </a:p>
          <a:p>
            <a:pPr lvl="1" eaLnBrk="1" hangingPunct="1">
              <a:buFont typeface="Arial" charset="0"/>
              <a:buChar char="–"/>
              <a:defRPr/>
            </a:pPr>
            <a:r>
              <a:rPr lang="en-US" sz="1800" dirty="0" err="1" smtClean="0">
                <a:latin typeface="Courier"/>
                <a:cs typeface="Courier"/>
              </a:rPr>
              <a:t>calloc</a:t>
            </a:r>
            <a:r>
              <a:rPr lang="en-US" sz="1800" dirty="0" smtClean="0">
                <a:latin typeface="Courier"/>
                <a:cs typeface="Courier"/>
              </a:rPr>
              <a:t>()</a:t>
            </a:r>
            <a:r>
              <a:rPr lang="en-US" sz="1800" dirty="0" smtClean="0"/>
              <a:t> guarantees that the </a:t>
            </a:r>
            <a:r>
              <a:rPr lang="en-US" sz="1800" dirty="0"/>
              <a:t>memory contents are</a:t>
            </a:r>
            <a:r>
              <a:rPr lang="en-US" sz="1800" dirty="0" smtClean="0"/>
              <a:t> initialized to zero</a:t>
            </a:r>
          </a:p>
          <a:p>
            <a:pPr lvl="1" eaLnBrk="1" hangingPunct="1">
              <a:buFontTx/>
              <a:buNone/>
              <a:defRPr/>
            </a:pPr>
            <a:r>
              <a:rPr lang="en-US" sz="1800" dirty="0" smtClean="0"/>
              <a:t>E.g.: </a:t>
            </a:r>
            <a:r>
              <a:rPr lang="en-US" sz="1800" dirty="0"/>
              <a:t>allocate an array of 10 elements</a:t>
            </a:r>
          </a:p>
          <a:p>
            <a:pPr lvl="1" eaLnBrk="1" hangingPunct="1">
              <a:lnSpc>
                <a:spcPct val="90000"/>
              </a:lnSpc>
              <a:spcBef>
                <a:spcPct val="0"/>
              </a:spcBef>
              <a:buFontTx/>
              <a:buNone/>
              <a:defRPr/>
            </a:pPr>
            <a:r>
              <a:rPr lang="en-US" sz="1800" b="1" dirty="0">
                <a:latin typeface="Courier New" charset="0"/>
              </a:rPr>
              <a:t>			</a:t>
            </a:r>
            <a:r>
              <a:rPr lang="en-US" sz="1800" dirty="0" err="1">
                <a:latin typeface="Courier"/>
                <a:cs typeface="Courier"/>
              </a:rPr>
              <a:t>int</a:t>
            </a:r>
            <a:r>
              <a:rPr lang="en-US" sz="1800" dirty="0">
                <a:latin typeface="Courier"/>
                <a:cs typeface="Courier"/>
              </a:rPr>
              <a:t> *</a:t>
            </a:r>
            <a:r>
              <a:rPr lang="en-US" sz="1800" dirty="0" err="1">
                <a:latin typeface="Courier"/>
                <a:cs typeface="Courier"/>
              </a:rPr>
              <a:t>ip</a:t>
            </a:r>
            <a:r>
              <a:rPr lang="en-US" sz="1800" dirty="0">
                <a:latin typeface="Courier"/>
                <a:cs typeface="Courier"/>
              </a:rPr>
              <a:t>;</a:t>
            </a:r>
          </a:p>
          <a:p>
            <a:pPr lvl="1" eaLnBrk="1" hangingPunct="1">
              <a:buFontTx/>
              <a:buNone/>
              <a:defRPr/>
            </a:pPr>
            <a:r>
              <a:rPr lang="en-US" sz="1800" dirty="0">
                <a:latin typeface="Courier"/>
                <a:cs typeface="Courier"/>
              </a:rPr>
              <a:t>			</a:t>
            </a:r>
            <a:r>
              <a:rPr lang="en-US" sz="1800" dirty="0" err="1">
                <a:latin typeface="Courier"/>
                <a:cs typeface="Courier"/>
              </a:rPr>
              <a:t>ip</a:t>
            </a:r>
            <a:r>
              <a:rPr lang="en-US" sz="1800" dirty="0">
                <a:latin typeface="Courier"/>
                <a:cs typeface="Courier"/>
              </a:rPr>
              <a:t> =</a:t>
            </a:r>
            <a:r>
              <a:rPr lang="en-US" sz="1800" dirty="0" smtClean="0">
                <a:latin typeface="Courier"/>
                <a:cs typeface="Courier"/>
              </a:rPr>
              <a:t> calloc</a:t>
            </a:r>
            <a:r>
              <a:rPr lang="en-US" sz="1800" dirty="0">
                <a:latin typeface="Courier"/>
                <a:cs typeface="Courier"/>
              </a:rPr>
              <a:t>(10, </a:t>
            </a:r>
            <a:r>
              <a:rPr lang="en-US" sz="1800" dirty="0" err="1">
                <a:latin typeface="Courier"/>
                <a:cs typeface="Courier"/>
              </a:rPr>
              <a:t>sizeof(int</a:t>
            </a:r>
            <a:r>
              <a:rPr lang="en-US" sz="1800" dirty="0">
                <a:latin typeface="Courier"/>
                <a:cs typeface="Courier"/>
              </a:rPr>
              <a:t>))</a:t>
            </a:r>
            <a:r>
              <a:rPr lang="en-US" sz="1800" dirty="0" smtClean="0">
                <a:latin typeface="Courier"/>
                <a:cs typeface="Courier"/>
              </a:rPr>
              <a:t>;</a:t>
            </a:r>
            <a:endParaRPr lang="en-US" sz="1800" b="1" dirty="0" smtClean="0">
              <a:latin typeface="Courier"/>
              <a:cs typeface="Courier"/>
            </a:endParaRPr>
          </a:p>
          <a:p>
            <a:pPr lvl="1" eaLnBrk="1" hangingPunct="1">
              <a:buFontTx/>
              <a:buNone/>
              <a:defRPr/>
            </a:pPr>
            <a:r>
              <a:rPr lang="en-US" sz="1800" b="1" dirty="0">
                <a:latin typeface="Courier New" charset="0"/>
              </a:rPr>
              <a:t>	 </a:t>
            </a:r>
            <a:r>
              <a:rPr lang="en-US" sz="1800" dirty="0">
                <a:latin typeface="Courier"/>
                <a:cs typeface="Courier"/>
              </a:rPr>
              <a:t>*(ip+1) </a:t>
            </a:r>
            <a:r>
              <a:rPr lang="en-US" sz="1800" dirty="0" smtClean="0"/>
              <a:t>refers </a:t>
            </a:r>
            <a:r>
              <a:rPr lang="en-US" sz="1800" dirty="0"/>
              <a:t>to the 2</a:t>
            </a:r>
            <a:r>
              <a:rPr lang="en-US" sz="1800" baseline="30000" dirty="0"/>
              <a:t>nd</a:t>
            </a:r>
            <a:r>
              <a:rPr lang="en-US" sz="1800" dirty="0"/>
              <a:t> element,</a:t>
            </a:r>
            <a:r>
              <a:rPr lang="en-US" sz="1800" dirty="0" smtClean="0"/>
              <a:t> like </a:t>
            </a:r>
            <a:r>
              <a:rPr lang="en-US" sz="1800" dirty="0" smtClean="0">
                <a:latin typeface="Courier"/>
                <a:cs typeface="Courier"/>
              </a:rPr>
              <a:t>ip</a:t>
            </a:r>
            <a:r>
              <a:rPr lang="en-US" sz="1800" dirty="0">
                <a:latin typeface="Courier"/>
                <a:cs typeface="Courier"/>
              </a:rPr>
              <a:t>[1]</a:t>
            </a:r>
          </a:p>
          <a:p>
            <a:pPr lvl="1" eaLnBrk="1" hangingPunct="1">
              <a:buFontTx/>
              <a:buNone/>
              <a:defRPr/>
            </a:pPr>
            <a:r>
              <a:rPr lang="en-US" sz="1800" b="1" dirty="0">
                <a:latin typeface="Courier New" charset="0"/>
              </a:rPr>
              <a:t>	 </a:t>
            </a:r>
            <a:r>
              <a:rPr lang="en-US" sz="1800" dirty="0">
                <a:latin typeface="Courier"/>
                <a:cs typeface="Courier"/>
              </a:rPr>
              <a:t>*(</a:t>
            </a:r>
            <a:r>
              <a:rPr lang="en-US" sz="1800" dirty="0" err="1">
                <a:latin typeface="Courier"/>
                <a:cs typeface="Courier"/>
              </a:rPr>
              <a:t>ip+i</a:t>
            </a:r>
            <a:r>
              <a:rPr lang="en-US" sz="1800" dirty="0">
                <a:latin typeface="Courier"/>
                <a:cs typeface="Courier"/>
              </a:rPr>
              <a:t>) </a:t>
            </a:r>
            <a:r>
              <a:rPr lang="en-US" sz="1800" dirty="0" smtClean="0"/>
              <a:t>refers </a:t>
            </a:r>
            <a:r>
              <a:rPr lang="en-US" sz="1800" dirty="0"/>
              <a:t>to the  i+1</a:t>
            </a:r>
            <a:r>
              <a:rPr lang="en-US" sz="1800" baseline="30000" dirty="0"/>
              <a:t>th</a:t>
            </a:r>
            <a:r>
              <a:rPr lang="en-US" sz="1800" dirty="0"/>
              <a:t>  element,</a:t>
            </a:r>
            <a:r>
              <a:rPr lang="en-US" sz="1800" dirty="0" smtClean="0"/>
              <a:t> like </a:t>
            </a:r>
            <a:r>
              <a:rPr lang="en-US" sz="1800" dirty="0" err="1" smtClean="0">
                <a:latin typeface="Courier"/>
                <a:cs typeface="Courier"/>
              </a:rPr>
              <a:t>ip</a:t>
            </a:r>
            <a:r>
              <a:rPr lang="en-US" sz="1800" dirty="0" err="1">
                <a:latin typeface="Courier"/>
                <a:cs typeface="Courier"/>
              </a:rPr>
              <a:t>[i</a:t>
            </a:r>
            <a:r>
              <a:rPr lang="en-US" sz="1800" dirty="0" smtClean="0">
                <a:latin typeface="Courier"/>
                <a:cs typeface="Courier"/>
              </a:rPr>
              <a:t>]</a:t>
            </a:r>
          </a:p>
          <a:p>
            <a:pPr lvl="1" eaLnBrk="1" hangingPunct="1">
              <a:buFontTx/>
              <a:buNone/>
              <a:defRPr/>
            </a:pPr>
            <a:r>
              <a:rPr lang="en-US" sz="1800" dirty="0" smtClean="0">
                <a:latin typeface="Courier"/>
                <a:cs typeface="Courier"/>
              </a:rPr>
              <a:t>	</a:t>
            </a:r>
            <a:r>
              <a:rPr lang="en-US" sz="1800" b="1" dirty="0" smtClean="0">
                <a:solidFill>
                  <a:srgbClr val="FF0000"/>
                </a:solidFill>
                <a:cs typeface="Courier"/>
              </a:rPr>
              <a:t>Beware of referencing beyond the allocated block: e.g., </a:t>
            </a:r>
            <a:r>
              <a:rPr lang="en-US" sz="1800" b="1" dirty="0" smtClean="0">
                <a:solidFill>
                  <a:srgbClr val="FF0000"/>
                </a:solidFill>
                <a:latin typeface="Courier"/>
                <a:cs typeface="Courier"/>
              </a:rPr>
              <a:t>*(ip+10)</a:t>
            </a:r>
          </a:p>
          <a:p>
            <a:pPr lvl="1" eaLnBrk="1" hangingPunct="1">
              <a:buFont typeface="Arial" charset="0"/>
              <a:buChar char="–"/>
              <a:defRPr/>
            </a:pPr>
            <a:r>
              <a:rPr lang="en-US" sz="1800" dirty="0" err="1" smtClean="0">
                <a:latin typeface="Courier"/>
                <a:cs typeface="Courier"/>
              </a:rPr>
              <a:t>calloc</a:t>
            </a:r>
            <a:r>
              <a:rPr lang="en-US" sz="1800" dirty="0">
                <a:latin typeface="Courier"/>
                <a:cs typeface="Courier"/>
              </a:rPr>
              <a:t>()</a:t>
            </a:r>
            <a:r>
              <a:rPr lang="en-US" sz="1800" b="1" dirty="0" smtClean="0"/>
              <a:t> </a:t>
            </a:r>
            <a:r>
              <a:rPr lang="en-US" sz="1800" dirty="0" smtClean="0"/>
              <a:t>returns</a:t>
            </a:r>
            <a:r>
              <a:rPr lang="en-US" sz="1800" b="1" dirty="0" smtClean="0">
                <a:latin typeface="Courier New" charset="0"/>
              </a:rPr>
              <a:t> </a:t>
            </a:r>
            <a:r>
              <a:rPr lang="en-US" sz="1800" dirty="0" smtClean="0">
                <a:latin typeface="Courier"/>
                <a:cs typeface="Courier"/>
              </a:rPr>
              <a:t>NULL</a:t>
            </a:r>
            <a:r>
              <a:rPr lang="en-US" sz="1800" dirty="0" smtClean="0"/>
              <a:t> if </a:t>
            </a:r>
            <a:r>
              <a:rPr lang="en-US" sz="1800" dirty="0"/>
              <a:t>no further memory is </a:t>
            </a:r>
            <a:r>
              <a:rPr lang="en-US" sz="1800" dirty="0" smtClean="0"/>
              <a:t>available</a:t>
            </a:r>
          </a:p>
          <a:p>
            <a:pPr eaLnBrk="1" hangingPunct="1">
              <a:buFont typeface="Arial" charset="0"/>
              <a:buChar char="•"/>
              <a:defRPr/>
            </a:pPr>
            <a:r>
              <a:rPr lang="en-US" sz="2000" dirty="0" err="1">
                <a:latin typeface="Courier"/>
                <a:ea typeface="+mn-ea"/>
                <a:cs typeface="Courier"/>
              </a:rPr>
              <a:t>cfree</a:t>
            </a:r>
            <a:r>
              <a:rPr lang="en-US" sz="2000" dirty="0">
                <a:latin typeface="Courier"/>
                <a:ea typeface="+mn-ea"/>
                <a:cs typeface="Courier"/>
              </a:rPr>
              <a:t>(p</a:t>
            </a:r>
            <a:r>
              <a:rPr lang="en-US" sz="2000" dirty="0" smtClean="0">
                <a:latin typeface="Courier"/>
                <a:ea typeface="+mn-ea"/>
                <a:cs typeface="Courier"/>
              </a:rPr>
              <a:t>) // Legacy function – same as free</a:t>
            </a:r>
            <a:endParaRPr lang="en-US" sz="2000" dirty="0">
              <a:latin typeface="Courier New" charset="0"/>
              <a:ea typeface="+mn-ea"/>
              <a:cs typeface="+mn-cs"/>
            </a:endParaRPr>
          </a:p>
          <a:p>
            <a:pPr lvl="1" eaLnBrk="1" hangingPunct="1">
              <a:buFont typeface="Arial" charset="0"/>
              <a:buChar char="–"/>
              <a:defRPr/>
            </a:pPr>
            <a:r>
              <a:rPr lang="en-US" sz="1800" dirty="0">
                <a:latin typeface="Courier"/>
                <a:cs typeface="Courier"/>
              </a:rPr>
              <a:t> </a:t>
            </a:r>
            <a:r>
              <a:rPr lang="en-US" sz="1800" dirty="0" err="1">
                <a:latin typeface="Courier"/>
                <a:cs typeface="Courier"/>
              </a:rPr>
              <a:t>cfree</a:t>
            </a:r>
            <a:r>
              <a:rPr lang="en-US" sz="1800" dirty="0" smtClean="0">
                <a:latin typeface="Courier"/>
                <a:cs typeface="Courier"/>
              </a:rPr>
              <a:t>()</a:t>
            </a:r>
            <a:r>
              <a:rPr lang="en-US" sz="1800" b="1" dirty="0" smtClean="0">
                <a:cs typeface="Courier"/>
              </a:rPr>
              <a:t> </a:t>
            </a:r>
            <a:r>
              <a:rPr lang="en-US" sz="1800" dirty="0" smtClean="0"/>
              <a:t>releases </a:t>
            </a:r>
            <a:r>
              <a:rPr lang="en-US" sz="1800" dirty="0"/>
              <a:t>the memory allocated by</a:t>
            </a:r>
            <a:r>
              <a:rPr lang="en-US" sz="1800" b="1" dirty="0">
                <a:latin typeface="Courier New" charset="0"/>
              </a:rPr>
              <a:t> </a:t>
            </a:r>
            <a:r>
              <a:rPr lang="en-US" sz="1800" dirty="0" err="1">
                <a:latin typeface="Courier"/>
                <a:cs typeface="Courier"/>
              </a:rPr>
              <a:t>calloc</a:t>
            </a:r>
            <a:r>
              <a:rPr lang="en-US" sz="1800" dirty="0" smtClean="0">
                <a:latin typeface="Courier"/>
                <a:cs typeface="Courier"/>
              </a:rPr>
              <a:t>();</a:t>
            </a:r>
            <a:r>
              <a:rPr lang="en-US" sz="1800" dirty="0" smtClean="0">
                <a:cs typeface="Courier"/>
              </a:rPr>
              <a:t> </a:t>
            </a:r>
            <a:r>
              <a:rPr lang="en-US" sz="1800" dirty="0" smtClean="0"/>
              <a:t>E.g.:  </a:t>
            </a:r>
            <a:r>
              <a:rPr lang="en-US" sz="1800" dirty="0" err="1" smtClean="0">
                <a:latin typeface="Courier"/>
                <a:cs typeface="Courier"/>
              </a:rPr>
              <a:t>cfree</a:t>
            </a:r>
            <a:r>
              <a:rPr lang="en-US" sz="1800" dirty="0" err="1">
                <a:latin typeface="Courier"/>
                <a:cs typeface="Courier"/>
              </a:rPr>
              <a:t>(ip</a:t>
            </a:r>
            <a:r>
              <a:rPr lang="en-US" sz="1800" dirty="0">
                <a:latin typeface="Courier"/>
                <a:cs typeface="Courier"/>
              </a:rPr>
              <a:t>)</a:t>
            </a:r>
            <a:r>
              <a:rPr lang="en-US" sz="1800" b="1" dirty="0">
                <a:latin typeface="Courier"/>
                <a:cs typeface="Courier"/>
              </a:rPr>
              <a:t>;</a:t>
            </a:r>
          </a:p>
        </p:txBody>
      </p:sp>
      <p:sp>
        <p:nvSpPr>
          <p:cNvPr id="4" name="Date Placeholder 3"/>
          <p:cNvSpPr>
            <a:spLocks noGrp="1"/>
          </p:cNvSpPr>
          <p:nvPr>
            <p:ph type="dt" sz="quarter" idx="10"/>
          </p:nvPr>
        </p:nvSpPr>
        <p:spPr/>
        <p:txBody>
          <a:bodyPr/>
          <a:lstStyle/>
          <a:p>
            <a:pPr>
              <a:defRPr/>
            </a:pPr>
            <a:fld id="{DF0BCA47-D3CF-2545-9DDF-08CBF38D05CF}" type="datetime1">
              <a:rPr lang="en-US" smtClean="0"/>
              <a:t>11/18/13</a:t>
            </a:fld>
            <a:endParaRPr lang="en-US" dirty="0"/>
          </a:p>
        </p:txBody>
      </p:sp>
      <p:sp>
        <p:nvSpPr>
          <p:cNvPr id="5" name="Slide Number Placeholder 4"/>
          <p:cNvSpPr>
            <a:spLocks noGrp="1"/>
          </p:cNvSpPr>
          <p:nvPr>
            <p:ph type="sldNum" sz="quarter" idx="12"/>
          </p:nvPr>
        </p:nvSpPr>
        <p:spPr/>
        <p:txBody>
          <a:bodyPr/>
          <a:lstStyle/>
          <a:p>
            <a:pPr>
              <a:defRPr/>
            </a:pPr>
            <a:fld id="{AAB0C170-44DB-834D-A76C-7A2453F25BEB}" type="slidenum">
              <a:rPr lang="en-US" smtClean="0"/>
              <a:pPr>
                <a:defRPr/>
              </a:pPr>
              <a:t>60</a:t>
            </a:fld>
            <a:endParaRPr lang="en-US"/>
          </a:p>
        </p:txBody>
      </p:sp>
      <p:sp>
        <p:nvSpPr>
          <p:cNvPr id="6" name="Footer Placeholder 5"/>
          <p:cNvSpPr>
            <a:spLocks noGrp="1"/>
          </p:cNvSpPr>
          <p:nvPr>
            <p:ph type="ftr" sz="quarter" idx="11"/>
          </p:nvPr>
        </p:nvSpPr>
        <p:spPr/>
        <p:txBody>
          <a:bodyPr/>
          <a:lstStyle/>
          <a:p>
            <a:pPr>
              <a:defRPr/>
            </a:pPr>
            <a:r>
              <a:rPr lang="en-US" dirty="0" smtClean="0"/>
              <a:t>Fall 2013 -- Lecture #22</a:t>
            </a:r>
            <a:endParaRPr lang="en-US" dirty="0"/>
          </a:p>
        </p:txBody>
      </p:sp>
    </p:spTree>
    <p:extLst>
      <p:ext uri="{BB962C8B-B14F-4D97-AF65-F5344CB8AC3E}">
        <p14:creationId xmlns:p14="http://schemas.microsoft.com/office/powerpoint/2010/main" val="418354834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ea typeface="ＭＳ Ｐゴシック" pitchFamily="1" charset="-128"/>
                <a:cs typeface="ＭＳ Ｐゴシック" pitchFamily="1" charset="-128"/>
              </a:rPr>
              <a:t>Managing the Heap</a:t>
            </a:r>
            <a:endParaRPr lang="en-US" sz="1800" smtClean="0">
              <a:ea typeface="ＭＳ Ｐゴシック" pitchFamily="1" charset="-128"/>
              <a:cs typeface="ＭＳ Ｐゴシック" pitchFamily="1" charset="-128"/>
            </a:endParaRPr>
          </a:p>
        </p:txBody>
      </p:sp>
      <p:sp>
        <p:nvSpPr>
          <p:cNvPr id="43011" name="Rectangle 3"/>
          <p:cNvSpPr>
            <a:spLocks noGrp="1" noChangeArrowheads="1"/>
          </p:cNvSpPr>
          <p:nvPr>
            <p:ph type="body" idx="1"/>
          </p:nvPr>
        </p:nvSpPr>
        <p:spPr>
          <a:xfrm>
            <a:off x="541338" y="1379538"/>
            <a:ext cx="8610600" cy="5638800"/>
          </a:xfrm>
        </p:spPr>
        <p:txBody>
          <a:bodyPr/>
          <a:lstStyle/>
          <a:p>
            <a:pPr eaLnBrk="1" hangingPunct="1">
              <a:buFont typeface="Arial" charset="0"/>
              <a:buChar char="•"/>
              <a:defRPr/>
            </a:pPr>
            <a:r>
              <a:rPr lang="en-US" sz="2000" dirty="0" err="1" smtClean="0">
                <a:latin typeface="Courier"/>
                <a:ea typeface="+mn-ea"/>
                <a:cs typeface="Courier"/>
              </a:rPr>
              <a:t>realloc(p,</a:t>
            </a:r>
            <a:r>
              <a:rPr lang="en-US" sz="2000" dirty="0" err="1">
                <a:latin typeface="Courier"/>
                <a:ea typeface="+mn-ea"/>
                <a:cs typeface="Courier"/>
              </a:rPr>
              <a:t>size</a:t>
            </a:r>
            <a:r>
              <a:rPr lang="en-US" sz="2000" dirty="0">
                <a:latin typeface="Courier"/>
                <a:ea typeface="+mn-ea"/>
                <a:cs typeface="Courier"/>
              </a:rPr>
              <a:t>)</a:t>
            </a:r>
            <a:r>
              <a:rPr lang="en-US" sz="2000" dirty="0">
                <a:latin typeface="Courier New" charset="0"/>
                <a:ea typeface="+mn-ea"/>
                <a:cs typeface="+mn-cs"/>
              </a:rPr>
              <a:t>:</a:t>
            </a:r>
            <a:endParaRPr lang="en-US" sz="2000" dirty="0" smtClean="0">
              <a:latin typeface="Courier New" charset="0"/>
              <a:ea typeface="+mn-ea"/>
              <a:cs typeface="+mn-cs"/>
            </a:endParaRPr>
          </a:p>
          <a:p>
            <a:pPr lvl="1" eaLnBrk="1" hangingPunct="1">
              <a:buFont typeface="Arial" charset="0"/>
              <a:buChar char="–"/>
              <a:defRPr/>
            </a:pPr>
            <a:r>
              <a:rPr lang="en-US" sz="1800" dirty="0" smtClean="0"/>
              <a:t>Resize a previously allocated block at </a:t>
            </a:r>
            <a:r>
              <a:rPr lang="en-US" sz="1800" dirty="0" err="1" smtClean="0">
                <a:latin typeface="Courier"/>
                <a:cs typeface="Courier"/>
              </a:rPr>
              <a:t>p</a:t>
            </a:r>
            <a:r>
              <a:rPr lang="en-US" sz="1800" dirty="0" smtClean="0"/>
              <a:t> to a new </a:t>
            </a:r>
            <a:r>
              <a:rPr lang="en-US" sz="1800" dirty="0" smtClean="0">
                <a:latin typeface="Courier"/>
                <a:cs typeface="Courier"/>
              </a:rPr>
              <a:t>size</a:t>
            </a:r>
          </a:p>
          <a:p>
            <a:pPr lvl="1" eaLnBrk="1" hangingPunct="1">
              <a:buFont typeface="Arial" charset="0"/>
              <a:buChar char="–"/>
              <a:defRPr/>
            </a:pPr>
            <a:r>
              <a:rPr lang="en-US" sz="1800" dirty="0" smtClean="0"/>
              <a:t>If </a:t>
            </a:r>
            <a:r>
              <a:rPr lang="en-US" sz="1800" dirty="0" err="1" smtClean="0">
                <a:latin typeface="Courier"/>
                <a:cs typeface="Courier"/>
              </a:rPr>
              <a:t>p</a:t>
            </a:r>
            <a:r>
              <a:rPr lang="en-US" sz="1800" dirty="0" smtClean="0"/>
              <a:t> is </a:t>
            </a:r>
            <a:r>
              <a:rPr lang="en-US" sz="1800" dirty="0" smtClean="0">
                <a:latin typeface="Courier"/>
                <a:cs typeface="Courier"/>
              </a:rPr>
              <a:t>NULL</a:t>
            </a:r>
            <a:r>
              <a:rPr lang="en-US" sz="1800" dirty="0" smtClean="0"/>
              <a:t>, then </a:t>
            </a:r>
            <a:r>
              <a:rPr lang="en-US" sz="1800" dirty="0" err="1" smtClean="0">
                <a:latin typeface="Courier"/>
                <a:cs typeface="Courier"/>
              </a:rPr>
              <a:t>realloc</a:t>
            </a:r>
            <a:r>
              <a:rPr lang="en-US" sz="1800" dirty="0" smtClean="0">
                <a:cs typeface="Courier"/>
              </a:rPr>
              <a:t> </a:t>
            </a:r>
            <a:r>
              <a:rPr lang="en-US" sz="1800" dirty="0" smtClean="0"/>
              <a:t>behaves like </a:t>
            </a:r>
            <a:r>
              <a:rPr lang="en-US" sz="1800" dirty="0" err="1" smtClean="0">
                <a:latin typeface="Courier"/>
                <a:cs typeface="Courier"/>
              </a:rPr>
              <a:t>malloc</a:t>
            </a:r>
            <a:endParaRPr lang="en-US" sz="1800" dirty="0" smtClean="0">
              <a:latin typeface="Courier"/>
              <a:cs typeface="Courier"/>
            </a:endParaRPr>
          </a:p>
          <a:p>
            <a:pPr lvl="1" eaLnBrk="1" hangingPunct="1">
              <a:buFont typeface="Arial" charset="0"/>
              <a:buChar char="–"/>
              <a:defRPr/>
            </a:pPr>
            <a:r>
              <a:rPr lang="en-US" sz="1800" dirty="0" smtClean="0">
                <a:cs typeface="Courier"/>
              </a:rPr>
              <a:t>If </a:t>
            </a:r>
            <a:r>
              <a:rPr lang="en-US" sz="1800" dirty="0" smtClean="0">
                <a:latin typeface="Courier"/>
                <a:cs typeface="Courier"/>
              </a:rPr>
              <a:t>size</a:t>
            </a:r>
            <a:r>
              <a:rPr lang="en-US" sz="1800" dirty="0" smtClean="0">
                <a:cs typeface="Courier"/>
              </a:rPr>
              <a:t> is </a:t>
            </a:r>
            <a:r>
              <a:rPr lang="en-US" sz="1800" dirty="0" smtClean="0">
                <a:latin typeface="Courier"/>
                <a:cs typeface="Courier"/>
              </a:rPr>
              <a:t>0</a:t>
            </a:r>
            <a:r>
              <a:rPr lang="en-US" sz="1800" dirty="0" smtClean="0">
                <a:cs typeface="Courier"/>
              </a:rPr>
              <a:t>, then </a:t>
            </a:r>
            <a:r>
              <a:rPr lang="en-US" sz="1800" dirty="0" err="1" smtClean="0">
                <a:latin typeface="Courier"/>
                <a:cs typeface="Courier"/>
              </a:rPr>
              <a:t>realloc</a:t>
            </a:r>
            <a:r>
              <a:rPr lang="en-US" sz="1800" dirty="0" smtClean="0">
                <a:cs typeface="Courier"/>
              </a:rPr>
              <a:t> behaves like </a:t>
            </a:r>
            <a:r>
              <a:rPr lang="en-US" sz="1800" dirty="0" smtClean="0">
                <a:latin typeface="Courier"/>
                <a:cs typeface="Courier"/>
              </a:rPr>
              <a:t>free</a:t>
            </a:r>
            <a:r>
              <a:rPr lang="en-US" sz="1800" dirty="0" smtClean="0">
                <a:cs typeface="Courier"/>
              </a:rPr>
              <a:t>, </a:t>
            </a:r>
            <a:r>
              <a:rPr lang="en-US" sz="1800" dirty="0" err="1" smtClean="0">
                <a:cs typeface="Courier"/>
              </a:rPr>
              <a:t>deallocating</a:t>
            </a:r>
            <a:r>
              <a:rPr lang="en-US" sz="1800" dirty="0" smtClean="0">
                <a:cs typeface="Courier"/>
              </a:rPr>
              <a:t> the block from the heap</a:t>
            </a:r>
          </a:p>
          <a:p>
            <a:pPr lvl="1" eaLnBrk="1" hangingPunct="1">
              <a:buFont typeface="Arial" charset="0"/>
              <a:buChar char="–"/>
              <a:defRPr/>
            </a:pPr>
            <a:r>
              <a:rPr lang="en-US" sz="1800" dirty="0" smtClean="0">
                <a:cs typeface="Courier"/>
              </a:rPr>
              <a:t>Returns new address of the memory block; NOTE: it is likely to have moved!</a:t>
            </a:r>
          </a:p>
          <a:p>
            <a:pPr lvl="1" eaLnBrk="1" hangingPunct="1">
              <a:buFontTx/>
              <a:buNone/>
              <a:defRPr/>
            </a:pPr>
            <a:r>
              <a:rPr lang="en-US" sz="1800" dirty="0" smtClean="0"/>
              <a:t>E.g.: </a:t>
            </a:r>
            <a:r>
              <a:rPr lang="en-US" sz="1800" dirty="0"/>
              <a:t>allocate an array of 10 </a:t>
            </a:r>
            <a:r>
              <a:rPr lang="en-US" sz="1800" dirty="0" smtClean="0"/>
              <a:t>elements, expand to 20 elements later</a:t>
            </a:r>
          </a:p>
          <a:p>
            <a:pPr lvl="1" eaLnBrk="1" hangingPunct="1">
              <a:lnSpc>
                <a:spcPct val="95000"/>
              </a:lnSpc>
              <a:spcBef>
                <a:spcPct val="0"/>
              </a:spcBef>
              <a:buFontTx/>
              <a:buNone/>
              <a:defRPr/>
            </a:pPr>
            <a:r>
              <a:rPr lang="en-US" sz="1800" b="1" dirty="0">
                <a:latin typeface="Courier New" charset="0"/>
              </a:rPr>
              <a:t>			</a:t>
            </a:r>
            <a:r>
              <a:rPr lang="en-US" sz="1800" dirty="0" err="1">
                <a:latin typeface="Courier"/>
                <a:cs typeface="Courier"/>
              </a:rPr>
              <a:t>int</a:t>
            </a:r>
            <a:r>
              <a:rPr lang="en-US" sz="1800" dirty="0">
                <a:latin typeface="Courier"/>
                <a:cs typeface="Courier"/>
              </a:rPr>
              <a:t> *</a:t>
            </a:r>
            <a:r>
              <a:rPr lang="en-US" sz="1800" dirty="0" err="1">
                <a:latin typeface="Courier"/>
                <a:cs typeface="Courier"/>
              </a:rPr>
              <a:t>ip</a:t>
            </a:r>
            <a:r>
              <a:rPr lang="en-US" sz="1800" dirty="0">
                <a:latin typeface="Courier"/>
                <a:cs typeface="Courier"/>
              </a:rPr>
              <a:t>;</a:t>
            </a:r>
          </a:p>
          <a:p>
            <a:pPr lvl="1" eaLnBrk="1" hangingPunct="1">
              <a:lnSpc>
                <a:spcPct val="95000"/>
              </a:lnSpc>
              <a:buFontTx/>
              <a:buNone/>
              <a:defRPr/>
            </a:pPr>
            <a:r>
              <a:rPr lang="en-US" sz="1800" dirty="0">
                <a:latin typeface="Courier"/>
                <a:cs typeface="Courier"/>
              </a:rPr>
              <a:t>			</a:t>
            </a:r>
            <a:r>
              <a:rPr lang="en-US" sz="1800" dirty="0" err="1">
                <a:latin typeface="Courier"/>
                <a:cs typeface="Courier"/>
              </a:rPr>
              <a:t>ip</a:t>
            </a:r>
            <a:r>
              <a:rPr lang="en-US" sz="1800" dirty="0">
                <a:latin typeface="Courier"/>
                <a:cs typeface="Courier"/>
              </a:rPr>
              <a:t> =</a:t>
            </a:r>
            <a:r>
              <a:rPr lang="en-US" sz="1800" dirty="0" smtClean="0">
                <a:latin typeface="Courier"/>
                <a:cs typeface="Courier"/>
              </a:rPr>
              <a:t> malloc</a:t>
            </a:r>
            <a:r>
              <a:rPr lang="en-US" sz="1800" dirty="0">
                <a:latin typeface="Courier"/>
                <a:cs typeface="Courier"/>
              </a:rPr>
              <a:t>(</a:t>
            </a:r>
            <a:r>
              <a:rPr lang="en-US" sz="1800" dirty="0" smtClean="0">
                <a:latin typeface="Courier"/>
                <a:cs typeface="Courier"/>
              </a:rPr>
              <a:t>10*</a:t>
            </a:r>
            <a:r>
              <a:rPr lang="en-US" sz="1800" dirty="0" err="1" smtClean="0">
                <a:latin typeface="Courier"/>
                <a:cs typeface="Courier"/>
              </a:rPr>
              <a:t>sizeof</a:t>
            </a:r>
            <a:r>
              <a:rPr lang="en-US" sz="1800" dirty="0" err="1">
                <a:latin typeface="Courier"/>
                <a:cs typeface="Courier"/>
              </a:rPr>
              <a:t>(int</a:t>
            </a:r>
            <a:r>
              <a:rPr lang="en-US" sz="1800" dirty="0">
                <a:latin typeface="Courier"/>
                <a:cs typeface="Courier"/>
              </a:rPr>
              <a:t>))</a:t>
            </a:r>
            <a:r>
              <a:rPr lang="en-US" sz="1800" dirty="0" smtClean="0">
                <a:latin typeface="Courier"/>
                <a:cs typeface="Courier"/>
              </a:rPr>
              <a:t>;</a:t>
            </a:r>
          </a:p>
          <a:p>
            <a:pPr lvl="1" eaLnBrk="1" hangingPunct="1">
              <a:lnSpc>
                <a:spcPct val="95000"/>
              </a:lnSpc>
              <a:buFontTx/>
              <a:buNone/>
              <a:defRPr/>
            </a:pPr>
            <a:r>
              <a:rPr lang="en-US" sz="1800" dirty="0" smtClean="0">
                <a:latin typeface="Courier"/>
                <a:cs typeface="Courier"/>
              </a:rPr>
              <a:t>			/* always check for </a:t>
            </a:r>
            <a:r>
              <a:rPr lang="en-US" sz="1800" dirty="0" err="1" smtClean="0">
                <a:latin typeface="Courier"/>
                <a:cs typeface="Courier"/>
              </a:rPr>
              <a:t>ip</a:t>
            </a:r>
            <a:r>
              <a:rPr lang="en-US" sz="1800" dirty="0" smtClean="0">
                <a:latin typeface="Courier"/>
                <a:cs typeface="Courier"/>
              </a:rPr>
              <a:t> == NULL */</a:t>
            </a:r>
          </a:p>
          <a:p>
            <a:pPr lvl="1" eaLnBrk="1" hangingPunct="1">
              <a:lnSpc>
                <a:spcPct val="95000"/>
              </a:lnSpc>
              <a:buFontTx/>
              <a:buNone/>
              <a:defRPr/>
            </a:pPr>
            <a:r>
              <a:rPr lang="en-US" sz="1800" b="1" dirty="0" smtClean="0">
                <a:latin typeface="Courier"/>
                <a:cs typeface="Courier"/>
              </a:rPr>
              <a:t>			</a:t>
            </a:r>
            <a:r>
              <a:rPr lang="en-US" sz="1800" dirty="0" smtClean="0">
                <a:latin typeface="Courier"/>
                <a:cs typeface="Courier"/>
              </a:rPr>
              <a:t>… … …</a:t>
            </a:r>
          </a:p>
          <a:p>
            <a:pPr lvl="1" eaLnBrk="1" hangingPunct="1">
              <a:lnSpc>
                <a:spcPct val="95000"/>
              </a:lnSpc>
              <a:buFontTx/>
              <a:buNone/>
              <a:defRPr/>
            </a:pPr>
            <a:r>
              <a:rPr lang="en-US" sz="1800" dirty="0" smtClean="0">
                <a:latin typeface="Courier"/>
                <a:cs typeface="Courier"/>
              </a:rPr>
              <a:t>			</a:t>
            </a:r>
            <a:r>
              <a:rPr lang="en-US" sz="1800" dirty="0" err="1" smtClean="0">
                <a:latin typeface="Courier"/>
                <a:cs typeface="Courier"/>
              </a:rPr>
              <a:t>ip</a:t>
            </a:r>
            <a:r>
              <a:rPr lang="en-US" sz="1800" dirty="0" smtClean="0">
                <a:latin typeface="Courier"/>
                <a:cs typeface="Courier"/>
              </a:rPr>
              <a:t> = realloc(ip,20*</a:t>
            </a:r>
            <a:r>
              <a:rPr lang="en-US" sz="1800" dirty="0" err="1" smtClean="0">
                <a:latin typeface="Courier"/>
                <a:cs typeface="Courier"/>
              </a:rPr>
              <a:t>sizeof(int</a:t>
            </a:r>
            <a:r>
              <a:rPr lang="en-US" sz="1800" dirty="0" smtClean="0">
                <a:latin typeface="Courier"/>
                <a:cs typeface="Courier"/>
              </a:rPr>
              <a:t>));</a:t>
            </a:r>
          </a:p>
          <a:p>
            <a:pPr lvl="1" eaLnBrk="1" hangingPunct="1">
              <a:lnSpc>
                <a:spcPct val="95000"/>
              </a:lnSpc>
              <a:buFontTx/>
              <a:buNone/>
              <a:defRPr/>
            </a:pPr>
            <a:r>
              <a:rPr lang="en-US" sz="1800" dirty="0" smtClean="0">
                <a:latin typeface="Courier"/>
                <a:cs typeface="Courier"/>
              </a:rPr>
              <a:t>			/* always check for </a:t>
            </a:r>
            <a:r>
              <a:rPr lang="en-US" sz="1800" dirty="0" err="1" smtClean="0">
                <a:latin typeface="Courier"/>
                <a:cs typeface="Courier"/>
              </a:rPr>
              <a:t>ip</a:t>
            </a:r>
            <a:r>
              <a:rPr lang="en-US" sz="1800" dirty="0" smtClean="0">
                <a:latin typeface="Courier"/>
                <a:cs typeface="Courier"/>
              </a:rPr>
              <a:t> == NULL */</a:t>
            </a:r>
          </a:p>
          <a:p>
            <a:pPr lvl="1" eaLnBrk="1" hangingPunct="1">
              <a:lnSpc>
                <a:spcPct val="95000"/>
              </a:lnSpc>
              <a:buFontTx/>
              <a:buNone/>
              <a:defRPr/>
            </a:pPr>
            <a:r>
              <a:rPr lang="en-US" sz="1800" dirty="0" smtClean="0">
                <a:latin typeface="Courier"/>
                <a:cs typeface="Courier"/>
              </a:rPr>
              <a:t>			/* contents of first 10 elements retained */</a:t>
            </a:r>
          </a:p>
          <a:p>
            <a:pPr lvl="1" eaLnBrk="1" hangingPunct="1">
              <a:lnSpc>
                <a:spcPct val="95000"/>
              </a:lnSpc>
              <a:buFontTx/>
              <a:buNone/>
              <a:defRPr/>
            </a:pPr>
            <a:r>
              <a:rPr lang="en-US" sz="1800" dirty="0" smtClean="0">
                <a:latin typeface="Courier"/>
                <a:cs typeface="Courier"/>
              </a:rPr>
              <a:t>			… … …</a:t>
            </a:r>
          </a:p>
          <a:p>
            <a:pPr lvl="1" eaLnBrk="1" hangingPunct="1">
              <a:lnSpc>
                <a:spcPct val="95000"/>
              </a:lnSpc>
              <a:buFontTx/>
              <a:buNone/>
              <a:defRPr/>
            </a:pPr>
            <a:r>
              <a:rPr lang="en-US" sz="1800" dirty="0" smtClean="0">
                <a:latin typeface="Courier"/>
                <a:cs typeface="Courier"/>
              </a:rPr>
              <a:t>			realloc(ip,0); /* identical to </a:t>
            </a:r>
            <a:r>
              <a:rPr lang="en-US" sz="1800" dirty="0" err="1" smtClean="0">
                <a:latin typeface="Courier"/>
                <a:cs typeface="Courier"/>
              </a:rPr>
              <a:t>free(ip</a:t>
            </a:r>
            <a:r>
              <a:rPr lang="en-US" sz="1800" dirty="0" smtClean="0">
                <a:latin typeface="Courier"/>
                <a:cs typeface="Courier"/>
              </a:rPr>
              <a:t>) */</a:t>
            </a:r>
          </a:p>
          <a:p>
            <a:pPr lvl="1" eaLnBrk="1" hangingPunct="1">
              <a:buFontTx/>
              <a:buNone/>
              <a:defRPr/>
            </a:pPr>
            <a:r>
              <a:rPr lang="en-US" sz="1800" b="1" dirty="0" smtClean="0">
                <a:latin typeface="Courier New" charset="0"/>
              </a:rPr>
              <a:t>	</a:t>
            </a:r>
            <a:endParaRPr lang="en-US" sz="1800" b="1" dirty="0">
              <a:latin typeface="Courier"/>
              <a:cs typeface="Courier"/>
            </a:endParaRPr>
          </a:p>
        </p:txBody>
      </p:sp>
      <p:sp>
        <p:nvSpPr>
          <p:cNvPr id="4" name="Date Placeholder 3"/>
          <p:cNvSpPr>
            <a:spLocks noGrp="1"/>
          </p:cNvSpPr>
          <p:nvPr>
            <p:ph type="dt" sz="quarter" idx="10"/>
          </p:nvPr>
        </p:nvSpPr>
        <p:spPr/>
        <p:txBody>
          <a:bodyPr/>
          <a:lstStyle/>
          <a:p>
            <a:pPr>
              <a:defRPr/>
            </a:pPr>
            <a:fld id="{7A2DC2E5-BE4D-294F-B0D6-94E7C69040BE}" type="datetime1">
              <a:rPr lang="en-US" smtClean="0"/>
              <a:t>11/18/13</a:t>
            </a:fld>
            <a:endParaRPr lang="en-US" dirty="0"/>
          </a:p>
        </p:txBody>
      </p:sp>
      <p:sp>
        <p:nvSpPr>
          <p:cNvPr id="5" name="Slide Number Placeholder 4"/>
          <p:cNvSpPr>
            <a:spLocks noGrp="1"/>
          </p:cNvSpPr>
          <p:nvPr>
            <p:ph type="sldNum" sz="quarter" idx="12"/>
          </p:nvPr>
        </p:nvSpPr>
        <p:spPr/>
        <p:txBody>
          <a:bodyPr/>
          <a:lstStyle/>
          <a:p>
            <a:pPr>
              <a:defRPr/>
            </a:pPr>
            <a:fld id="{9C660336-A374-F640-8E8E-07025C7013F6}" type="slidenum">
              <a:rPr lang="en-US" smtClean="0"/>
              <a:pPr>
                <a:defRPr/>
              </a:pPr>
              <a:t>61</a:t>
            </a:fld>
            <a:endParaRPr lang="en-US" dirty="0"/>
          </a:p>
        </p:txBody>
      </p:sp>
      <p:sp>
        <p:nvSpPr>
          <p:cNvPr id="6" name="Footer Placeholder 5"/>
          <p:cNvSpPr>
            <a:spLocks noGrp="1"/>
          </p:cNvSpPr>
          <p:nvPr>
            <p:ph type="ftr" sz="quarter" idx="11"/>
          </p:nvPr>
        </p:nvSpPr>
        <p:spPr/>
        <p:txBody>
          <a:bodyPr/>
          <a:lstStyle/>
          <a:p>
            <a:pPr>
              <a:defRPr/>
            </a:pPr>
            <a:r>
              <a:rPr lang="en-US" dirty="0" smtClean="0"/>
              <a:t>Fall 2013 -- Lecture #22</a:t>
            </a:r>
            <a:endParaRPr lang="en-US" dirty="0"/>
          </a:p>
        </p:txBody>
      </p:sp>
    </p:spTree>
    <p:extLst>
      <p:ext uri="{BB962C8B-B14F-4D97-AF65-F5344CB8AC3E}">
        <p14:creationId xmlns:p14="http://schemas.microsoft.com/office/powerpoint/2010/main" val="5242712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ea typeface="ＭＳ Ｐゴシック" pitchFamily="1" charset="-128"/>
                <a:cs typeface="ＭＳ Ｐゴシック" pitchFamily="1" charset="-128"/>
              </a:rPr>
              <a:t>Using Memory You Don’t Own</a:t>
            </a:r>
          </a:p>
        </p:txBody>
      </p:sp>
      <p:sp>
        <p:nvSpPr>
          <p:cNvPr id="28677" name="Content Placeholder 4"/>
          <p:cNvSpPr>
            <a:spLocks noGrp="1"/>
          </p:cNvSpPr>
          <p:nvPr>
            <p:ph sz="quarter" idx="1"/>
          </p:nvPr>
        </p:nvSpPr>
        <p:spPr>
          <a:xfrm>
            <a:off x="457200" y="1600200"/>
            <a:ext cx="8229600" cy="4818063"/>
          </a:xfrm>
        </p:spPr>
        <p:txBody>
          <a:bodyPr>
            <a:normAutofit fontScale="92500" lnSpcReduction="20000"/>
          </a:bodyPr>
          <a:lstStyle/>
          <a:p>
            <a:pPr>
              <a:buFont typeface="Arial" charset="0"/>
              <a:buChar char="•"/>
              <a:defRPr/>
            </a:pPr>
            <a:r>
              <a:rPr lang="en-US" dirty="0" smtClean="0"/>
              <a:t>What is wrong with this code?</a:t>
            </a:r>
          </a:p>
          <a:p>
            <a:pPr>
              <a:buFont typeface="Arial" charset="0"/>
              <a:buNone/>
              <a:defRPr/>
            </a:pPr>
            <a:endParaRPr lang="en-US" sz="2000" dirty="0" smtClean="0">
              <a:latin typeface="Courier"/>
              <a:cs typeface="Courier"/>
            </a:endParaRPr>
          </a:p>
          <a:p>
            <a:pPr>
              <a:buFont typeface="Arial" charset="0"/>
              <a:buNone/>
              <a:defRPr/>
            </a:pPr>
            <a:r>
              <a:rPr lang="en-US" sz="2000" dirty="0" err="1" smtClean="0">
                <a:latin typeface="Courier"/>
                <a:cs typeface="Courier"/>
              </a:rPr>
              <a:t>int</a:t>
            </a:r>
            <a:r>
              <a:rPr lang="en-US" sz="2000" dirty="0" smtClean="0">
                <a:latin typeface="Courier"/>
                <a:cs typeface="Courier"/>
              </a:rPr>
              <a:t>* </a:t>
            </a:r>
            <a:r>
              <a:rPr lang="en-US" sz="2000" dirty="0" err="1" smtClean="0">
                <a:latin typeface="Courier"/>
                <a:cs typeface="Courier"/>
              </a:rPr>
              <a:t>init_array(int</a:t>
            </a:r>
            <a:r>
              <a:rPr lang="en-US" sz="2000" dirty="0" smtClean="0">
                <a:latin typeface="Courier"/>
                <a:cs typeface="Courier"/>
              </a:rPr>
              <a:t> *</a:t>
            </a:r>
            <a:r>
              <a:rPr lang="en-US" sz="2000" dirty="0" err="1" smtClean="0">
                <a:latin typeface="Courier"/>
                <a:cs typeface="Courier"/>
              </a:rPr>
              <a:t>ptr</a:t>
            </a:r>
            <a:r>
              <a:rPr lang="en-US" sz="2000" dirty="0" smtClean="0">
                <a:latin typeface="Courier"/>
                <a:cs typeface="Courier"/>
              </a:rPr>
              <a:t>, </a:t>
            </a:r>
            <a:r>
              <a:rPr lang="en-US" sz="2000" dirty="0" err="1" smtClean="0">
                <a:latin typeface="Courier"/>
                <a:cs typeface="Courier"/>
              </a:rPr>
              <a:t>int</a:t>
            </a:r>
            <a:r>
              <a:rPr lang="en-US" sz="2000" dirty="0" smtClean="0">
                <a:latin typeface="Courier"/>
                <a:cs typeface="Courier"/>
              </a:rPr>
              <a:t> </a:t>
            </a:r>
            <a:r>
              <a:rPr lang="en-US" sz="2000" dirty="0" err="1" smtClean="0">
                <a:latin typeface="Courier"/>
                <a:cs typeface="Courier"/>
              </a:rPr>
              <a:t>new_size</a:t>
            </a:r>
            <a:r>
              <a:rPr lang="en-US" sz="2000" dirty="0" smtClean="0">
                <a:latin typeface="Courier"/>
                <a:cs typeface="Courier"/>
              </a:rPr>
              <a:t>) {</a:t>
            </a:r>
          </a:p>
          <a:p>
            <a:pPr>
              <a:buFont typeface="Arial" charset="0"/>
              <a:buNone/>
              <a:defRPr/>
            </a:pPr>
            <a:r>
              <a:rPr lang="en-US" sz="2000" dirty="0" smtClean="0">
                <a:latin typeface="Courier"/>
                <a:cs typeface="Courier"/>
              </a:rPr>
              <a:t>	</a:t>
            </a:r>
            <a:r>
              <a:rPr lang="en-US" sz="2000" dirty="0" err="1" smtClean="0">
                <a:latin typeface="Courier"/>
                <a:cs typeface="Courier"/>
              </a:rPr>
              <a:t>ptr</a:t>
            </a:r>
            <a:r>
              <a:rPr lang="en-US" sz="2000" dirty="0" smtClean="0">
                <a:latin typeface="Courier"/>
                <a:cs typeface="Courier"/>
              </a:rPr>
              <a:t> = </a:t>
            </a:r>
            <a:r>
              <a:rPr lang="en-US" sz="2000" dirty="0" err="1" smtClean="0">
                <a:latin typeface="Courier"/>
                <a:cs typeface="Courier"/>
              </a:rPr>
              <a:t>realloc(ptr</a:t>
            </a:r>
            <a:r>
              <a:rPr lang="en-US" sz="2000" dirty="0" smtClean="0">
                <a:latin typeface="Courier"/>
                <a:cs typeface="Courier"/>
              </a:rPr>
              <a:t>, </a:t>
            </a:r>
            <a:r>
              <a:rPr lang="en-US" sz="2000" dirty="0" err="1" smtClean="0">
                <a:latin typeface="Courier"/>
                <a:cs typeface="Courier"/>
              </a:rPr>
              <a:t>new_size</a:t>
            </a:r>
            <a:r>
              <a:rPr lang="en-US" sz="2000" dirty="0" smtClean="0">
                <a:latin typeface="Courier"/>
                <a:cs typeface="Courier"/>
              </a:rPr>
              <a:t>*</a:t>
            </a:r>
            <a:r>
              <a:rPr lang="en-US" sz="2000" dirty="0" err="1" smtClean="0">
                <a:latin typeface="Courier"/>
                <a:cs typeface="Courier"/>
              </a:rPr>
              <a:t>sizeof(int</a:t>
            </a:r>
            <a:r>
              <a:rPr lang="en-US" sz="2000" dirty="0" smtClean="0">
                <a:latin typeface="Courier"/>
                <a:cs typeface="Courier"/>
              </a:rPr>
              <a:t>));</a:t>
            </a:r>
          </a:p>
          <a:p>
            <a:pPr>
              <a:buFont typeface="Arial" charset="0"/>
              <a:buNone/>
              <a:defRPr/>
            </a:pPr>
            <a:r>
              <a:rPr lang="en-US" sz="2000" dirty="0" smtClean="0">
                <a:latin typeface="Courier"/>
                <a:cs typeface="Courier"/>
              </a:rPr>
              <a:t>	</a:t>
            </a:r>
            <a:r>
              <a:rPr lang="en-US" sz="2000" dirty="0" err="1" smtClean="0">
                <a:latin typeface="Courier"/>
                <a:cs typeface="Courier"/>
              </a:rPr>
              <a:t>memset(ptr</a:t>
            </a:r>
            <a:r>
              <a:rPr lang="en-US" sz="2000" dirty="0" smtClean="0">
                <a:latin typeface="Courier"/>
                <a:cs typeface="Courier"/>
              </a:rPr>
              <a:t>, 0, </a:t>
            </a:r>
            <a:r>
              <a:rPr lang="en-US" sz="2000" dirty="0" err="1" smtClean="0">
                <a:latin typeface="Courier"/>
                <a:cs typeface="Courier"/>
              </a:rPr>
              <a:t>new_size</a:t>
            </a:r>
            <a:r>
              <a:rPr lang="en-US" sz="2000" dirty="0" smtClean="0">
                <a:latin typeface="Courier"/>
                <a:cs typeface="Courier"/>
              </a:rPr>
              <a:t>*</a:t>
            </a:r>
            <a:r>
              <a:rPr lang="en-US" sz="2000" dirty="0" err="1" smtClean="0">
                <a:latin typeface="Courier"/>
                <a:cs typeface="Courier"/>
              </a:rPr>
              <a:t>sizeof(int</a:t>
            </a:r>
            <a:r>
              <a:rPr lang="en-US" sz="2000" dirty="0" smtClean="0">
                <a:latin typeface="Courier"/>
                <a:cs typeface="Courier"/>
              </a:rPr>
              <a:t>));</a:t>
            </a:r>
          </a:p>
          <a:p>
            <a:pPr>
              <a:buFont typeface="Arial" charset="0"/>
              <a:buNone/>
              <a:defRPr/>
            </a:pPr>
            <a:r>
              <a:rPr lang="en-US" sz="2000" dirty="0" smtClean="0">
                <a:latin typeface="Courier"/>
                <a:cs typeface="Courier"/>
              </a:rPr>
              <a:t>	return </a:t>
            </a:r>
            <a:r>
              <a:rPr lang="en-US" sz="2000" dirty="0" err="1" smtClean="0">
                <a:latin typeface="Courier"/>
                <a:cs typeface="Courier"/>
              </a:rPr>
              <a:t>ptr</a:t>
            </a:r>
            <a:r>
              <a:rPr lang="en-US" sz="2000" dirty="0" smtClean="0">
                <a:latin typeface="Courier"/>
                <a:cs typeface="Courier"/>
              </a:rPr>
              <a:t>;</a:t>
            </a:r>
          </a:p>
          <a:p>
            <a:pPr>
              <a:buFont typeface="Arial" charset="0"/>
              <a:buNone/>
              <a:defRPr/>
            </a:pPr>
            <a:r>
              <a:rPr lang="en-US" sz="2000" dirty="0" smtClean="0">
                <a:latin typeface="Courier"/>
                <a:cs typeface="Courier"/>
              </a:rPr>
              <a:t>}</a:t>
            </a:r>
          </a:p>
          <a:p>
            <a:pPr>
              <a:buFont typeface="Arial" charset="0"/>
              <a:buNone/>
              <a:defRPr/>
            </a:pPr>
            <a:endParaRPr lang="en-US" sz="2000" dirty="0" smtClean="0">
              <a:latin typeface="Courier"/>
              <a:cs typeface="Courier"/>
            </a:endParaRPr>
          </a:p>
          <a:p>
            <a:pPr>
              <a:buFont typeface="Arial" charset="0"/>
              <a:buNone/>
              <a:defRPr/>
            </a:pPr>
            <a:r>
              <a:rPr lang="en-US" sz="2000" dirty="0" err="1" smtClean="0">
                <a:latin typeface="Courier"/>
                <a:cs typeface="Courier"/>
              </a:rPr>
              <a:t>int</a:t>
            </a:r>
            <a:r>
              <a:rPr lang="en-US" sz="2000" dirty="0" smtClean="0">
                <a:latin typeface="Courier"/>
                <a:cs typeface="Courier"/>
              </a:rPr>
              <a:t>* </a:t>
            </a:r>
            <a:r>
              <a:rPr lang="en-US" sz="2000" dirty="0" err="1" smtClean="0">
                <a:latin typeface="Courier"/>
                <a:cs typeface="Courier"/>
              </a:rPr>
              <a:t>fill_fibonacci(int</a:t>
            </a:r>
            <a:r>
              <a:rPr lang="en-US" sz="2000" dirty="0" smtClean="0">
                <a:latin typeface="Courier"/>
                <a:cs typeface="Courier"/>
              </a:rPr>
              <a:t> *fib, </a:t>
            </a:r>
            <a:r>
              <a:rPr lang="en-US" sz="2000" dirty="0" err="1" smtClean="0">
                <a:latin typeface="Courier"/>
                <a:cs typeface="Courier"/>
              </a:rPr>
              <a:t>int</a:t>
            </a:r>
            <a:r>
              <a:rPr lang="en-US" sz="2000" dirty="0" smtClean="0">
                <a:latin typeface="Courier"/>
                <a:cs typeface="Courier"/>
              </a:rPr>
              <a:t> size) {</a:t>
            </a:r>
          </a:p>
          <a:p>
            <a:pPr>
              <a:buFont typeface="Arial" charset="0"/>
              <a:buNone/>
              <a:defRPr/>
            </a:pPr>
            <a:r>
              <a:rPr lang="en-US" sz="2000" dirty="0" smtClean="0">
                <a:latin typeface="Courier"/>
                <a:cs typeface="Courier"/>
              </a:rPr>
              <a:t>	</a:t>
            </a:r>
            <a:r>
              <a:rPr lang="en-US" sz="2000" dirty="0" err="1" smtClean="0">
                <a:latin typeface="Courier"/>
                <a:cs typeface="Courier"/>
              </a:rPr>
              <a:t>int</a:t>
            </a:r>
            <a:r>
              <a:rPr lang="en-US" sz="2000" dirty="0" smtClean="0">
                <a:latin typeface="Courier"/>
                <a:cs typeface="Courier"/>
              </a:rPr>
              <a:t> </a:t>
            </a:r>
            <a:r>
              <a:rPr lang="en-US" sz="2000" dirty="0" err="1" smtClean="0">
                <a:latin typeface="Courier"/>
                <a:cs typeface="Courier"/>
              </a:rPr>
              <a:t>i</a:t>
            </a:r>
            <a:r>
              <a:rPr lang="en-US" sz="2000" dirty="0" smtClean="0">
                <a:latin typeface="Courier"/>
                <a:cs typeface="Courier"/>
              </a:rPr>
              <a:t>;</a:t>
            </a:r>
          </a:p>
          <a:p>
            <a:pPr>
              <a:buFont typeface="Arial" charset="0"/>
              <a:buNone/>
              <a:defRPr/>
            </a:pPr>
            <a:r>
              <a:rPr lang="en-US" sz="2000" dirty="0" smtClean="0">
                <a:latin typeface="Courier"/>
                <a:cs typeface="Courier"/>
              </a:rPr>
              <a:t>	</a:t>
            </a:r>
            <a:r>
              <a:rPr lang="en-US" sz="2000" dirty="0" err="1" smtClean="0">
                <a:latin typeface="Courier"/>
                <a:cs typeface="Courier"/>
              </a:rPr>
              <a:t>init_array(fib</a:t>
            </a:r>
            <a:r>
              <a:rPr lang="en-US" sz="2000" dirty="0" smtClean="0">
                <a:latin typeface="Courier"/>
                <a:cs typeface="Courier"/>
              </a:rPr>
              <a:t>, size);</a:t>
            </a:r>
          </a:p>
          <a:p>
            <a:pPr>
              <a:buFont typeface="Arial" charset="0"/>
              <a:buNone/>
              <a:defRPr/>
            </a:pPr>
            <a:r>
              <a:rPr lang="en-US" sz="2000" dirty="0" smtClean="0">
                <a:latin typeface="Courier"/>
                <a:cs typeface="Courier"/>
              </a:rPr>
              <a:t>	/* fib[0] = 0; */ fib[1] = 1;</a:t>
            </a:r>
          </a:p>
          <a:p>
            <a:pPr>
              <a:buFont typeface="Arial" charset="0"/>
              <a:buNone/>
              <a:defRPr/>
            </a:pPr>
            <a:r>
              <a:rPr lang="en-US" sz="2000" dirty="0" smtClean="0">
                <a:latin typeface="Courier"/>
                <a:cs typeface="Courier"/>
              </a:rPr>
              <a:t>	for (</a:t>
            </a:r>
            <a:r>
              <a:rPr lang="en-US" sz="2000" dirty="0" err="1" smtClean="0">
                <a:latin typeface="Courier"/>
                <a:cs typeface="Courier"/>
              </a:rPr>
              <a:t>i</a:t>
            </a:r>
            <a:r>
              <a:rPr lang="en-US" sz="2000" dirty="0" smtClean="0">
                <a:latin typeface="Courier"/>
                <a:cs typeface="Courier"/>
              </a:rPr>
              <a:t>=2; </a:t>
            </a:r>
            <a:r>
              <a:rPr lang="en-US" sz="2000" dirty="0" err="1" smtClean="0">
                <a:latin typeface="Courier"/>
                <a:cs typeface="Courier"/>
              </a:rPr>
              <a:t>i</a:t>
            </a:r>
            <a:r>
              <a:rPr lang="en-US" sz="2000" dirty="0" smtClean="0">
                <a:latin typeface="Courier"/>
                <a:cs typeface="Courier"/>
              </a:rPr>
              <a:t>&lt;size; </a:t>
            </a:r>
            <a:r>
              <a:rPr lang="en-US" sz="2000" dirty="0" err="1" smtClean="0">
                <a:latin typeface="Courier"/>
                <a:cs typeface="Courier"/>
              </a:rPr>
              <a:t>i</a:t>
            </a:r>
            <a:r>
              <a:rPr lang="en-US" sz="2000" dirty="0" smtClean="0">
                <a:latin typeface="Courier"/>
                <a:cs typeface="Courier"/>
              </a:rPr>
              <a:t>++)</a:t>
            </a:r>
          </a:p>
          <a:p>
            <a:pPr>
              <a:buFont typeface="Arial" charset="0"/>
              <a:buNone/>
              <a:defRPr/>
            </a:pPr>
            <a:r>
              <a:rPr lang="en-US" sz="2000" dirty="0" smtClean="0">
                <a:latin typeface="Courier"/>
                <a:cs typeface="Courier"/>
              </a:rPr>
              <a:t>		</a:t>
            </a:r>
            <a:r>
              <a:rPr lang="en-US" sz="2000" dirty="0" err="1" smtClean="0">
                <a:latin typeface="Courier"/>
                <a:cs typeface="Courier"/>
              </a:rPr>
              <a:t>fib[i</a:t>
            </a:r>
            <a:r>
              <a:rPr lang="en-US" sz="2000" dirty="0" smtClean="0">
                <a:latin typeface="Courier"/>
                <a:cs typeface="Courier"/>
              </a:rPr>
              <a:t>] = fib[i-1] + fib[i-2];</a:t>
            </a:r>
          </a:p>
          <a:p>
            <a:pPr>
              <a:buFont typeface="Arial" charset="0"/>
              <a:buNone/>
              <a:defRPr/>
            </a:pPr>
            <a:r>
              <a:rPr lang="en-US" sz="2000" dirty="0" smtClean="0">
                <a:latin typeface="Courier"/>
                <a:cs typeface="Courier"/>
              </a:rPr>
              <a:t>	return fib;</a:t>
            </a:r>
          </a:p>
          <a:p>
            <a:pPr>
              <a:buFont typeface="Arial" charset="0"/>
              <a:buNone/>
              <a:defRPr/>
            </a:pPr>
            <a:r>
              <a:rPr lang="en-US" sz="2000" dirty="0" smtClean="0">
                <a:latin typeface="Courier"/>
                <a:cs typeface="Courier"/>
              </a:rPr>
              <a:t>}</a:t>
            </a:r>
            <a:endParaRPr lang="en-US" sz="2000" dirty="0">
              <a:latin typeface="Courier"/>
              <a:cs typeface="Courier"/>
            </a:endParaRPr>
          </a:p>
        </p:txBody>
      </p:sp>
      <p:sp>
        <p:nvSpPr>
          <p:cNvPr id="8" name="Date Placeholder 7"/>
          <p:cNvSpPr>
            <a:spLocks noGrp="1"/>
          </p:cNvSpPr>
          <p:nvPr>
            <p:ph type="dt" sz="quarter" idx="10"/>
          </p:nvPr>
        </p:nvSpPr>
        <p:spPr/>
        <p:txBody>
          <a:bodyPr/>
          <a:lstStyle/>
          <a:p>
            <a:pPr>
              <a:defRPr/>
            </a:pPr>
            <a:fld id="{8E471312-1DAF-7D4C-8883-69DB185FA67E}" type="datetime1">
              <a:rPr lang="en-US" smtClean="0"/>
              <a:t>11/18/13</a:t>
            </a:fld>
            <a:endParaRPr lang="en-US"/>
          </a:p>
        </p:txBody>
      </p:sp>
      <p:sp>
        <p:nvSpPr>
          <p:cNvPr id="22531" name="Footer Placeholder 2"/>
          <p:cNvSpPr>
            <a:spLocks noGrp="1"/>
          </p:cNvSpPr>
          <p:nvPr>
            <p:ph type="ftr" sz="quarter" idx="11"/>
          </p:nvPr>
        </p:nvSpPr>
        <p:spPr/>
        <p:txBody>
          <a:bodyPr/>
          <a:lstStyle/>
          <a:p>
            <a:pPr>
              <a:defRPr/>
            </a:pPr>
            <a:r>
              <a:rPr lang="en-US" dirty="0" smtClean="0"/>
              <a:t>Fall 2013 -- Lecture #22</a:t>
            </a:r>
            <a:endParaRPr lang="en-US" dirty="0"/>
          </a:p>
        </p:txBody>
      </p:sp>
      <p:sp>
        <p:nvSpPr>
          <p:cNvPr id="28676" name="Slide Number Placeholder 3"/>
          <p:cNvSpPr>
            <a:spLocks noGrp="1"/>
          </p:cNvSpPr>
          <p:nvPr>
            <p:ph type="sldNum" sz="quarter" idx="12"/>
          </p:nvPr>
        </p:nvSpPr>
        <p:spPr/>
        <p:txBody>
          <a:bodyPr/>
          <a:lstStyle/>
          <a:p>
            <a:pPr>
              <a:defRPr/>
            </a:pPr>
            <a:fld id="{04EDBD15-D601-8346-BEE4-35E9E9A428B7}" type="slidenum">
              <a:rPr lang="en-US" smtClean="0"/>
              <a:pPr>
                <a:defRPr/>
              </a:pPr>
              <a:t>62</a:t>
            </a:fld>
            <a:endParaRPr lang="en-US"/>
          </a:p>
        </p:txBody>
      </p:sp>
    </p:spTree>
    <p:extLst>
      <p:ext uri="{BB962C8B-B14F-4D97-AF65-F5344CB8AC3E}">
        <p14:creationId xmlns:p14="http://schemas.microsoft.com/office/powerpoint/2010/main" val="356339067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ea typeface="ＭＳ Ｐゴシック" pitchFamily="1" charset="-128"/>
                <a:cs typeface="ＭＳ Ｐゴシック" pitchFamily="1" charset="-128"/>
              </a:rPr>
              <a:t>Using Memory You Don’t Own</a:t>
            </a:r>
          </a:p>
        </p:txBody>
      </p:sp>
      <p:sp>
        <p:nvSpPr>
          <p:cNvPr id="28677" name="Content Placeholder 4"/>
          <p:cNvSpPr>
            <a:spLocks noGrp="1"/>
          </p:cNvSpPr>
          <p:nvPr>
            <p:ph sz="quarter" idx="1"/>
          </p:nvPr>
        </p:nvSpPr>
        <p:spPr>
          <a:xfrm>
            <a:off x="457200" y="1600200"/>
            <a:ext cx="8229600" cy="4919663"/>
          </a:xfrm>
        </p:spPr>
        <p:txBody>
          <a:bodyPr>
            <a:normAutofit fontScale="92500" lnSpcReduction="20000"/>
          </a:bodyPr>
          <a:lstStyle/>
          <a:p>
            <a:pPr>
              <a:buFont typeface="Arial"/>
              <a:buChar char="•"/>
              <a:defRPr/>
            </a:pPr>
            <a:r>
              <a:rPr lang="en-US" dirty="0" smtClean="0"/>
              <a:t>Improper matched usage of </a:t>
            </a:r>
            <a:r>
              <a:rPr lang="en-US" dirty="0" err="1" smtClean="0"/>
              <a:t>mem</a:t>
            </a:r>
            <a:r>
              <a:rPr lang="en-US" dirty="0" smtClean="0"/>
              <a:t> handles</a:t>
            </a:r>
          </a:p>
          <a:p>
            <a:pPr>
              <a:buFont typeface="Arial" charset="0"/>
              <a:buNone/>
              <a:defRPr/>
            </a:pPr>
            <a:endParaRPr lang="en-US" sz="2000" dirty="0" smtClean="0">
              <a:latin typeface="Courier"/>
              <a:cs typeface="Courier"/>
            </a:endParaRPr>
          </a:p>
          <a:p>
            <a:pPr>
              <a:buFont typeface="Arial" charset="0"/>
              <a:buNone/>
              <a:defRPr/>
            </a:pPr>
            <a:r>
              <a:rPr lang="en-US" sz="2000" dirty="0" err="1" smtClean="0">
                <a:latin typeface="Courier"/>
                <a:cs typeface="Courier"/>
              </a:rPr>
              <a:t>int</a:t>
            </a:r>
            <a:r>
              <a:rPr lang="en-US" sz="2000" dirty="0" smtClean="0">
                <a:latin typeface="Courier"/>
                <a:cs typeface="Courier"/>
              </a:rPr>
              <a:t>* </a:t>
            </a:r>
            <a:r>
              <a:rPr lang="en-US" sz="2000" dirty="0" err="1" smtClean="0">
                <a:latin typeface="Courier"/>
                <a:cs typeface="Courier"/>
              </a:rPr>
              <a:t>init_array(int</a:t>
            </a:r>
            <a:r>
              <a:rPr lang="en-US" sz="2000" dirty="0" smtClean="0">
                <a:latin typeface="Courier"/>
                <a:cs typeface="Courier"/>
              </a:rPr>
              <a:t> *</a:t>
            </a:r>
            <a:r>
              <a:rPr lang="en-US" sz="2000" dirty="0" err="1" smtClean="0">
                <a:latin typeface="Courier"/>
                <a:cs typeface="Courier"/>
              </a:rPr>
              <a:t>ptr</a:t>
            </a:r>
            <a:r>
              <a:rPr lang="en-US" sz="2000" dirty="0" smtClean="0">
                <a:latin typeface="Courier"/>
                <a:cs typeface="Courier"/>
              </a:rPr>
              <a:t>, </a:t>
            </a:r>
            <a:r>
              <a:rPr lang="en-US" sz="2000" dirty="0" err="1" smtClean="0">
                <a:latin typeface="Courier"/>
                <a:cs typeface="Courier"/>
              </a:rPr>
              <a:t>int</a:t>
            </a:r>
            <a:r>
              <a:rPr lang="en-US" sz="2000" dirty="0" smtClean="0">
                <a:latin typeface="Courier"/>
                <a:cs typeface="Courier"/>
              </a:rPr>
              <a:t> </a:t>
            </a:r>
            <a:r>
              <a:rPr lang="en-US" sz="2000" dirty="0" err="1" smtClean="0">
                <a:latin typeface="Courier"/>
                <a:cs typeface="Courier"/>
              </a:rPr>
              <a:t>new_size</a:t>
            </a:r>
            <a:r>
              <a:rPr lang="en-US" sz="2000" dirty="0" smtClean="0">
                <a:latin typeface="Courier"/>
                <a:cs typeface="Courier"/>
              </a:rPr>
              <a:t>) {</a:t>
            </a:r>
          </a:p>
          <a:p>
            <a:pPr>
              <a:buFont typeface="Arial" charset="0"/>
              <a:buNone/>
              <a:defRPr/>
            </a:pPr>
            <a:r>
              <a:rPr lang="en-US" sz="2000" dirty="0" smtClean="0">
                <a:latin typeface="Courier"/>
                <a:cs typeface="Courier"/>
              </a:rPr>
              <a:t>	</a:t>
            </a:r>
            <a:r>
              <a:rPr lang="en-US" sz="2000" dirty="0" err="1" smtClean="0">
                <a:latin typeface="Courier"/>
                <a:cs typeface="Courier"/>
              </a:rPr>
              <a:t>ptr</a:t>
            </a:r>
            <a:r>
              <a:rPr lang="en-US" sz="2000" dirty="0" smtClean="0">
                <a:latin typeface="Courier"/>
                <a:cs typeface="Courier"/>
              </a:rPr>
              <a:t> = </a:t>
            </a:r>
            <a:r>
              <a:rPr lang="en-US" sz="2000" dirty="0" err="1" smtClean="0">
                <a:latin typeface="Courier"/>
                <a:cs typeface="Courier"/>
              </a:rPr>
              <a:t>realloc(ptr</a:t>
            </a:r>
            <a:r>
              <a:rPr lang="en-US" sz="2000" dirty="0" smtClean="0">
                <a:latin typeface="Courier"/>
                <a:cs typeface="Courier"/>
              </a:rPr>
              <a:t>, </a:t>
            </a:r>
            <a:r>
              <a:rPr lang="en-US" sz="2000" dirty="0" err="1" smtClean="0">
                <a:latin typeface="Courier"/>
                <a:cs typeface="Courier"/>
              </a:rPr>
              <a:t>new_size</a:t>
            </a:r>
            <a:r>
              <a:rPr lang="en-US" sz="2000" dirty="0" smtClean="0">
                <a:latin typeface="Courier"/>
                <a:cs typeface="Courier"/>
              </a:rPr>
              <a:t>*</a:t>
            </a:r>
            <a:r>
              <a:rPr lang="en-US" sz="2000" dirty="0" err="1" smtClean="0">
                <a:latin typeface="Courier"/>
                <a:cs typeface="Courier"/>
              </a:rPr>
              <a:t>sizeof(int</a:t>
            </a:r>
            <a:r>
              <a:rPr lang="en-US" sz="2000" dirty="0" smtClean="0">
                <a:latin typeface="Courier"/>
                <a:cs typeface="Courier"/>
              </a:rPr>
              <a:t>));</a:t>
            </a:r>
          </a:p>
          <a:p>
            <a:pPr>
              <a:buFont typeface="Arial" charset="0"/>
              <a:buNone/>
              <a:defRPr/>
            </a:pPr>
            <a:r>
              <a:rPr lang="en-US" sz="2000" dirty="0" smtClean="0">
                <a:latin typeface="Courier"/>
                <a:cs typeface="Courier"/>
              </a:rPr>
              <a:t>	</a:t>
            </a:r>
            <a:r>
              <a:rPr lang="en-US" sz="2000" dirty="0" err="1" smtClean="0">
                <a:latin typeface="Courier"/>
                <a:cs typeface="Courier"/>
              </a:rPr>
              <a:t>memset(ptr</a:t>
            </a:r>
            <a:r>
              <a:rPr lang="en-US" sz="2000" dirty="0" smtClean="0">
                <a:latin typeface="Courier"/>
                <a:cs typeface="Courier"/>
              </a:rPr>
              <a:t>, 0, </a:t>
            </a:r>
            <a:r>
              <a:rPr lang="en-US" sz="2000" dirty="0" err="1" smtClean="0">
                <a:latin typeface="Courier"/>
                <a:cs typeface="Courier"/>
              </a:rPr>
              <a:t>new_size</a:t>
            </a:r>
            <a:r>
              <a:rPr lang="en-US" sz="2000" dirty="0" smtClean="0">
                <a:latin typeface="Courier"/>
                <a:cs typeface="Courier"/>
              </a:rPr>
              <a:t>*</a:t>
            </a:r>
            <a:r>
              <a:rPr lang="en-US" sz="2000" dirty="0" err="1" smtClean="0">
                <a:latin typeface="Courier"/>
                <a:cs typeface="Courier"/>
              </a:rPr>
              <a:t>sizeof(int</a:t>
            </a:r>
            <a:r>
              <a:rPr lang="en-US" sz="2000" dirty="0" smtClean="0">
                <a:latin typeface="Courier"/>
                <a:cs typeface="Courier"/>
              </a:rPr>
              <a:t>));</a:t>
            </a:r>
          </a:p>
          <a:p>
            <a:pPr>
              <a:buFont typeface="Arial" charset="0"/>
              <a:buNone/>
              <a:defRPr/>
            </a:pPr>
            <a:r>
              <a:rPr lang="en-US" sz="2000" dirty="0" smtClean="0">
                <a:latin typeface="Courier"/>
                <a:cs typeface="Courier"/>
              </a:rPr>
              <a:t>	return </a:t>
            </a:r>
            <a:r>
              <a:rPr lang="en-US" sz="2000" dirty="0" err="1" smtClean="0">
                <a:latin typeface="Courier"/>
                <a:cs typeface="Courier"/>
              </a:rPr>
              <a:t>ptr</a:t>
            </a:r>
            <a:r>
              <a:rPr lang="en-US" sz="2000" dirty="0" smtClean="0">
                <a:latin typeface="Courier"/>
                <a:cs typeface="Courier"/>
              </a:rPr>
              <a:t>;</a:t>
            </a:r>
          </a:p>
          <a:p>
            <a:pPr>
              <a:buFont typeface="Arial" charset="0"/>
              <a:buNone/>
              <a:defRPr/>
            </a:pPr>
            <a:r>
              <a:rPr lang="en-US" sz="2000" dirty="0" smtClean="0">
                <a:latin typeface="Courier"/>
                <a:cs typeface="Courier"/>
              </a:rPr>
              <a:t>}</a:t>
            </a:r>
          </a:p>
          <a:p>
            <a:pPr>
              <a:buFont typeface="Arial" charset="0"/>
              <a:buNone/>
              <a:defRPr/>
            </a:pPr>
            <a:endParaRPr lang="en-US" sz="2000" dirty="0" smtClean="0">
              <a:latin typeface="Courier"/>
              <a:cs typeface="Courier"/>
            </a:endParaRPr>
          </a:p>
          <a:p>
            <a:pPr>
              <a:buFont typeface="Arial" charset="0"/>
              <a:buNone/>
              <a:defRPr/>
            </a:pPr>
            <a:r>
              <a:rPr lang="en-US" sz="2000" dirty="0" err="1" smtClean="0">
                <a:latin typeface="Courier"/>
                <a:cs typeface="Courier"/>
              </a:rPr>
              <a:t>int</a:t>
            </a:r>
            <a:r>
              <a:rPr lang="en-US" sz="2000" dirty="0" smtClean="0">
                <a:latin typeface="Courier"/>
                <a:cs typeface="Courier"/>
              </a:rPr>
              <a:t>* </a:t>
            </a:r>
            <a:r>
              <a:rPr lang="en-US" sz="2000" dirty="0" err="1" smtClean="0">
                <a:latin typeface="Courier"/>
                <a:cs typeface="Courier"/>
              </a:rPr>
              <a:t>fill_fibonacci(int</a:t>
            </a:r>
            <a:r>
              <a:rPr lang="en-US" sz="2000" dirty="0" smtClean="0">
                <a:latin typeface="Courier"/>
                <a:cs typeface="Courier"/>
              </a:rPr>
              <a:t> *fib, </a:t>
            </a:r>
            <a:r>
              <a:rPr lang="en-US" sz="2000" dirty="0" err="1" smtClean="0">
                <a:latin typeface="Courier"/>
                <a:cs typeface="Courier"/>
              </a:rPr>
              <a:t>int</a:t>
            </a:r>
            <a:r>
              <a:rPr lang="en-US" sz="2000" dirty="0" smtClean="0">
                <a:latin typeface="Courier"/>
                <a:cs typeface="Courier"/>
              </a:rPr>
              <a:t> size) {</a:t>
            </a:r>
          </a:p>
          <a:p>
            <a:pPr>
              <a:buFont typeface="Arial" charset="0"/>
              <a:buNone/>
              <a:defRPr/>
            </a:pPr>
            <a:r>
              <a:rPr lang="en-US" sz="2000" dirty="0" smtClean="0">
                <a:latin typeface="Courier"/>
                <a:cs typeface="Courier"/>
              </a:rPr>
              <a:t>	</a:t>
            </a:r>
            <a:r>
              <a:rPr lang="en-US" sz="2000" dirty="0" err="1" smtClean="0">
                <a:latin typeface="Courier"/>
                <a:cs typeface="Courier"/>
              </a:rPr>
              <a:t>int</a:t>
            </a:r>
            <a:r>
              <a:rPr lang="en-US" sz="2000" dirty="0" smtClean="0">
                <a:latin typeface="Courier"/>
                <a:cs typeface="Courier"/>
              </a:rPr>
              <a:t> </a:t>
            </a:r>
            <a:r>
              <a:rPr lang="en-US" sz="2000" dirty="0" err="1" smtClean="0">
                <a:latin typeface="Courier"/>
                <a:cs typeface="Courier"/>
              </a:rPr>
              <a:t>i</a:t>
            </a:r>
            <a:r>
              <a:rPr lang="en-US" sz="2000" dirty="0" smtClean="0">
                <a:latin typeface="Courier"/>
                <a:cs typeface="Courier"/>
              </a:rPr>
              <a:t>;</a:t>
            </a:r>
          </a:p>
          <a:p>
            <a:pPr>
              <a:buFont typeface="Arial" charset="0"/>
              <a:buNone/>
              <a:defRPr/>
            </a:pPr>
            <a:r>
              <a:rPr lang="en-US" sz="2000" dirty="0" smtClean="0">
                <a:latin typeface="Courier"/>
                <a:cs typeface="Courier"/>
              </a:rPr>
              <a:t>	/* oops, forgot: fib = */ </a:t>
            </a:r>
            <a:r>
              <a:rPr lang="en-US" sz="2000" dirty="0" err="1" smtClean="0">
                <a:latin typeface="Courier"/>
                <a:cs typeface="Courier"/>
              </a:rPr>
              <a:t>init_array(fib</a:t>
            </a:r>
            <a:r>
              <a:rPr lang="en-US" sz="2000" dirty="0" smtClean="0">
                <a:latin typeface="Courier"/>
                <a:cs typeface="Courier"/>
              </a:rPr>
              <a:t>, size);</a:t>
            </a:r>
          </a:p>
          <a:p>
            <a:pPr>
              <a:buFont typeface="Arial" charset="0"/>
              <a:buNone/>
              <a:defRPr/>
            </a:pPr>
            <a:r>
              <a:rPr lang="en-US" sz="2000" dirty="0" smtClean="0">
                <a:latin typeface="Courier"/>
                <a:cs typeface="Courier"/>
              </a:rPr>
              <a:t>	/* fib[0] = 0; */ fib[1] = 1;</a:t>
            </a:r>
          </a:p>
          <a:p>
            <a:pPr>
              <a:buFont typeface="Arial" charset="0"/>
              <a:buNone/>
              <a:defRPr/>
            </a:pPr>
            <a:r>
              <a:rPr lang="en-US" sz="2000" dirty="0" smtClean="0">
                <a:latin typeface="Courier"/>
                <a:cs typeface="Courier"/>
              </a:rPr>
              <a:t>	for (</a:t>
            </a:r>
            <a:r>
              <a:rPr lang="en-US" sz="2000" dirty="0" err="1" smtClean="0">
                <a:latin typeface="Courier"/>
                <a:cs typeface="Courier"/>
              </a:rPr>
              <a:t>i</a:t>
            </a:r>
            <a:r>
              <a:rPr lang="en-US" sz="2000" dirty="0" smtClean="0">
                <a:latin typeface="Courier"/>
                <a:cs typeface="Courier"/>
              </a:rPr>
              <a:t>=2; </a:t>
            </a:r>
            <a:r>
              <a:rPr lang="en-US" sz="2000" dirty="0" err="1" smtClean="0">
                <a:latin typeface="Courier"/>
                <a:cs typeface="Courier"/>
              </a:rPr>
              <a:t>i</a:t>
            </a:r>
            <a:r>
              <a:rPr lang="en-US" sz="2000" dirty="0" smtClean="0">
                <a:latin typeface="Courier"/>
                <a:cs typeface="Courier"/>
              </a:rPr>
              <a:t>&lt;size; </a:t>
            </a:r>
            <a:r>
              <a:rPr lang="en-US" sz="2000" dirty="0" err="1" smtClean="0">
                <a:latin typeface="Courier"/>
                <a:cs typeface="Courier"/>
              </a:rPr>
              <a:t>i</a:t>
            </a:r>
            <a:r>
              <a:rPr lang="en-US" sz="2000" dirty="0" smtClean="0">
                <a:latin typeface="Courier"/>
                <a:cs typeface="Courier"/>
              </a:rPr>
              <a:t>++)</a:t>
            </a:r>
          </a:p>
          <a:p>
            <a:pPr>
              <a:buFont typeface="Arial" charset="0"/>
              <a:buNone/>
              <a:defRPr/>
            </a:pPr>
            <a:r>
              <a:rPr lang="en-US" sz="2000" dirty="0" smtClean="0">
                <a:latin typeface="Courier"/>
                <a:cs typeface="Courier"/>
              </a:rPr>
              <a:t>		</a:t>
            </a:r>
            <a:r>
              <a:rPr lang="en-US" sz="2000" dirty="0" err="1" smtClean="0">
                <a:latin typeface="Courier"/>
                <a:cs typeface="Courier"/>
              </a:rPr>
              <a:t>fib[i</a:t>
            </a:r>
            <a:r>
              <a:rPr lang="en-US" sz="2000" dirty="0" smtClean="0">
                <a:latin typeface="Courier"/>
                <a:cs typeface="Courier"/>
              </a:rPr>
              <a:t>] = fib[i-1] + fib[i-2];</a:t>
            </a:r>
          </a:p>
          <a:p>
            <a:pPr>
              <a:buFont typeface="Arial" charset="0"/>
              <a:buNone/>
              <a:defRPr/>
            </a:pPr>
            <a:r>
              <a:rPr lang="en-US" sz="2000" dirty="0" smtClean="0">
                <a:latin typeface="Courier"/>
                <a:cs typeface="Courier"/>
              </a:rPr>
              <a:t>	return fib;</a:t>
            </a:r>
          </a:p>
          <a:p>
            <a:pPr>
              <a:buFont typeface="Arial" charset="0"/>
              <a:buNone/>
              <a:defRPr/>
            </a:pPr>
            <a:r>
              <a:rPr lang="en-US" sz="2000" dirty="0" smtClean="0">
                <a:latin typeface="Courier"/>
                <a:cs typeface="Courier"/>
              </a:rPr>
              <a:t>}</a:t>
            </a:r>
            <a:endParaRPr lang="en-US" sz="2000" dirty="0">
              <a:latin typeface="Courier"/>
              <a:cs typeface="Courier"/>
            </a:endParaRPr>
          </a:p>
        </p:txBody>
      </p:sp>
      <p:sp>
        <p:nvSpPr>
          <p:cNvPr id="8" name="Date Placeholder 7"/>
          <p:cNvSpPr>
            <a:spLocks noGrp="1"/>
          </p:cNvSpPr>
          <p:nvPr>
            <p:ph type="dt" sz="quarter" idx="10"/>
          </p:nvPr>
        </p:nvSpPr>
        <p:spPr/>
        <p:txBody>
          <a:bodyPr/>
          <a:lstStyle/>
          <a:p>
            <a:pPr>
              <a:defRPr/>
            </a:pPr>
            <a:fld id="{8E52380F-1E86-8643-80CF-6EEFD1383AD3}" type="datetime1">
              <a:rPr lang="en-US" smtClean="0"/>
              <a:t>11/18/13</a:t>
            </a:fld>
            <a:endParaRPr lang="en-US"/>
          </a:p>
        </p:txBody>
      </p:sp>
      <p:sp>
        <p:nvSpPr>
          <p:cNvPr id="22531" name="Footer Placeholder 2"/>
          <p:cNvSpPr>
            <a:spLocks noGrp="1"/>
          </p:cNvSpPr>
          <p:nvPr>
            <p:ph type="ftr" sz="quarter" idx="11"/>
          </p:nvPr>
        </p:nvSpPr>
        <p:spPr/>
        <p:txBody>
          <a:bodyPr/>
          <a:lstStyle/>
          <a:p>
            <a:pPr>
              <a:defRPr/>
            </a:pPr>
            <a:r>
              <a:rPr lang="en-US" dirty="0" smtClean="0"/>
              <a:t>Fall 2013 -- Lecture #22</a:t>
            </a:r>
            <a:endParaRPr lang="en-US" dirty="0"/>
          </a:p>
        </p:txBody>
      </p:sp>
      <p:sp>
        <p:nvSpPr>
          <p:cNvPr id="28676" name="Slide Number Placeholder 3"/>
          <p:cNvSpPr>
            <a:spLocks noGrp="1"/>
          </p:cNvSpPr>
          <p:nvPr>
            <p:ph type="sldNum" sz="quarter" idx="12"/>
          </p:nvPr>
        </p:nvSpPr>
        <p:spPr/>
        <p:txBody>
          <a:bodyPr/>
          <a:lstStyle/>
          <a:p>
            <a:pPr>
              <a:defRPr/>
            </a:pPr>
            <a:fld id="{C2983795-F1ED-C74E-A908-9A52D67D5C78}" type="slidenum">
              <a:rPr lang="en-US" smtClean="0"/>
              <a:pPr>
                <a:defRPr/>
              </a:pPr>
              <a:t>63</a:t>
            </a:fld>
            <a:endParaRPr lang="en-US"/>
          </a:p>
        </p:txBody>
      </p:sp>
      <p:sp>
        <p:nvSpPr>
          <p:cNvPr id="6" name="Line Callout 1 5"/>
          <p:cNvSpPr/>
          <p:nvPr/>
        </p:nvSpPr>
        <p:spPr>
          <a:xfrm>
            <a:off x="6172200" y="5232400"/>
            <a:ext cx="2590800" cy="609600"/>
          </a:xfrm>
          <a:prstGeom prst="borderCallout1">
            <a:avLst>
              <a:gd name="adj1" fmla="val 56250"/>
              <a:gd name="adj2" fmla="val 491"/>
              <a:gd name="adj3" fmla="val -43849"/>
              <a:gd name="adj4" fmla="val -16671"/>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0000"/>
                </a:solidFill>
              </a:rPr>
              <a:t>What if array is moved to new location?</a:t>
            </a:r>
          </a:p>
        </p:txBody>
      </p:sp>
      <p:sp>
        <p:nvSpPr>
          <p:cNvPr id="7" name="Line Callout 1 6"/>
          <p:cNvSpPr/>
          <p:nvPr/>
        </p:nvSpPr>
        <p:spPr>
          <a:xfrm>
            <a:off x="3962400" y="3513138"/>
            <a:ext cx="4876800" cy="381000"/>
          </a:xfrm>
          <a:prstGeom prst="borderCallout1">
            <a:avLst>
              <a:gd name="adj1" fmla="val 53036"/>
              <a:gd name="adj2" fmla="val 372"/>
              <a:gd name="adj3" fmla="val -159245"/>
              <a:gd name="adj4" fmla="val -2355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0000"/>
                </a:solidFill>
              </a:rPr>
              <a:t>Remember: </a:t>
            </a:r>
            <a:r>
              <a:rPr lang="en-US" sz="2000" dirty="0" err="1">
                <a:solidFill>
                  <a:srgbClr val="000000"/>
                </a:solidFill>
                <a:latin typeface="Lucida Console" pitchFamily="49" charset="0"/>
              </a:rPr>
              <a:t>realloc</a:t>
            </a:r>
            <a:r>
              <a:rPr lang="en-US" dirty="0">
                <a:solidFill>
                  <a:srgbClr val="000000"/>
                </a:solidFill>
              </a:rPr>
              <a:t> may move entire block</a:t>
            </a:r>
          </a:p>
        </p:txBody>
      </p:sp>
    </p:spTree>
    <p:extLst>
      <p:ext uri="{BB962C8B-B14F-4D97-AF65-F5344CB8AC3E}">
        <p14:creationId xmlns:p14="http://schemas.microsoft.com/office/powerpoint/2010/main" val="12486121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6"/>
          <p:cNvSpPr>
            <a:spLocks noGrp="1"/>
          </p:cNvSpPr>
          <p:nvPr>
            <p:ph type="title"/>
          </p:nvPr>
        </p:nvSpPr>
        <p:spPr/>
        <p:txBody>
          <a:bodyPr/>
          <a:lstStyle/>
          <a:p>
            <a:pPr eaLnBrk="1" hangingPunct="1"/>
            <a:r>
              <a:rPr lang="en-US" dirty="0" smtClean="0"/>
              <a:t>And, In Conclusion …</a:t>
            </a:r>
          </a:p>
        </p:txBody>
      </p:sp>
      <p:sp>
        <p:nvSpPr>
          <p:cNvPr id="57347" name="Content Placeholder 7"/>
          <p:cNvSpPr>
            <a:spLocks noGrp="1"/>
          </p:cNvSpPr>
          <p:nvPr>
            <p:ph idx="1"/>
          </p:nvPr>
        </p:nvSpPr>
        <p:spPr>
          <a:xfrm>
            <a:off x="457200" y="1447205"/>
            <a:ext cx="8229600" cy="4755520"/>
          </a:xfrm>
        </p:spPr>
        <p:txBody>
          <a:bodyPr>
            <a:normAutofit lnSpcReduction="10000"/>
          </a:bodyPr>
          <a:lstStyle/>
          <a:p>
            <a:pPr eaLnBrk="1" hangingPunct="1">
              <a:defRPr/>
            </a:pPr>
            <a:r>
              <a:rPr lang="en-US" sz="2400" dirty="0" smtClean="0"/>
              <a:t>Name of the Game: Reduce Cache Misses</a:t>
            </a:r>
          </a:p>
          <a:p>
            <a:pPr lvl="1">
              <a:defRPr/>
            </a:pPr>
            <a:r>
              <a:rPr lang="en-US" sz="2000" dirty="0" smtClean="0"/>
              <a:t>One way to do it: set-associativity</a:t>
            </a:r>
          </a:p>
          <a:p>
            <a:pPr lvl="1">
              <a:defRPr/>
            </a:pPr>
            <a:r>
              <a:rPr lang="en-US" sz="2000" dirty="0" smtClean="0"/>
              <a:t>N-way Cache of 2</a:t>
            </a:r>
            <a:r>
              <a:rPr lang="en-US" sz="2000" baseline="30000" dirty="0" smtClean="0"/>
              <a:t>N+M </a:t>
            </a:r>
            <a:r>
              <a:rPr lang="en-US" sz="2000" dirty="0" smtClean="0"/>
              <a:t>blocks: 2</a:t>
            </a:r>
            <a:r>
              <a:rPr lang="en-US" sz="2000" baseline="30000" dirty="0" smtClean="0"/>
              <a:t>N</a:t>
            </a:r>
            <a:r>
              <a:rPr lang="en-US" sz="2000" dirty="0" smtClean="0"/>
              <a:t> ways x 2</a:t>
            </a:r>
            <a:r>
              <a:rPr lang="en-US" sz="2000" baseline="30000" dirty="0" smtClean="0"/>
              <a:t>M</a:t>
            </a:r>
            <a:r>
              <a:rPr lang="en-US" sz="2000" dirty="0" smtClean="0"/>
              <a:t> sets</a:t>
            </a:r>
          </a:p>
          <a:p>
            <a:pPr lvl="1">
              <a:defRPr/>
            </a:pPr>
            <a:r>
              <a:rPr lang="en-US" sz="2000" dirty="0" smtClean="0"/>
              <a:t>Multi-level caches: Optimize 1</a:t>
            </a:r>
            <a:r>
              <a:rPr lang="en-US" sz="2000" baseline="30000" dirty="0" smtClean="0"/>
              <a:t>st</a:t>
            </a:r>
            <a:r>
              <a:rPr lang="en-US" sz="2000" dirty="0" smtClean="0"/>
              <a:t> level to be fast! 2</a:t>
            </a:r>
            <a:r>
              <a:rPr lang="en-US" sz="2000" baseline="30000" dirty="0" smtClean="0"/>
              <a:t>nd</a:t>
            </a:r>
            <a:r>
              <a:rPr lang="en-US" sz="2000" dirty="0" smtClean="0"/>
              <a:t> and 3</a:t>
            </a:r>
            <a:r>
              <a:rPr lang="en-US" sz="2000" baseline="30000" dirty="0" smtClean="0"/>
              <a:t>rd</a:t>
            </a:r>
            <a:r>
              <a:rPr lang="en-US" sz="2000" dirty="0" smtClean="0"/>
              <a:t> to minimize memory access penalty</a:t>
            </a:r>
          </a:p>
          <a:p>
            <a:pPr>
              <a:defRPr/>
            </a:pPr>
            <a:r>
              <a:rPr lang="en-US" sz="2400" dirty="0" smtClean="0"/>
              <a:t>Dynamic Memory</a:t>
            </a:r>
          </a:p>
          <a:p>
            <a:pPr lvl="1">
              <a:buFont typeface="Arial" charset="0"/>
              <a:buChar char="–"/>
              <a:defRPr/>
            </a:pPr>
            <a:r>
              <a:rPr lang="en-US" sz="2000" dirty="0" smtClean="0"/>
              <a:t>Program Storage + Static storage + Stack Storage</a:t>
            </a:r>
          </a:p>
          <a:p>
            <a:pPr lvl="1">
              <a:buFont typeface="Arial" charset="0"/>
              <a:buChar char="–"/>
              <a:defRPr/>
            </a:pPr>
            <a:r>
              <a:rPr lang="en-US" sz="2000" i="1" dirty="0" smtClean="0">
                <a:solidFill>
                  <a:srgbClr val="FF0000"/>
                </a:solidFill>
              </a:rPr>
              <a:t>The </a:t>
            </a:r>
            <a:r>
              <a:rPr lang="en-US" sz="2000" i="1" dirty="0">
                <a:solidFill>
                  <a:srgbClr val="FF0000"/>
                </a:solidFill>
              </a:rPr>
              <a:t>Heap (dynamic storage): </a:t>
            </a:r>
            <a:r>
              <a:rPr lang="en-US" sz="2000" i="1" dirty="0" err="1">
                <a:solidFill>
                  <a:srgbClr val="FF0000"/>
                </a:solidFill>
                <a:latin typeface="Courier"/>
                <a:cs typeface="Courier"/>
              </a:rPr>
              <a:t>malloc</a:t>
            </a:r>
            <a:r>
              <a:rPr lang="en-US" sz="2000" i="1" dirty="0">
                <a:solidFill>
                  <a:srgbClr val="FF0000"/>
                </a:solidFill>
                <a:latin typeface="Courier"/>
                <a:cs typeface="Courier"/>
              </a:rPr>
              <a:t>(</a:t>
            </a:r>
            <a:r>
              <a:rPr lang="en-US" sz="2000" i="1" dirty="0" smtClean="0">
                <a:solidFill>
                  <a:srgbClr val="FF0000"/>
                </a:solidFill>
                <a:latin typeface="Courier"/>
                <a:cs typeface="Courier"/>
              </a:rPr>
              <a:t>)</a:t>
            </a:r>
            <a:r>
              <a:rPr lang="en-US" sz="2000" i="1" dirty="0">
                <a:solidFill>
                  <a:srgbClr val="FF0000"/>
                </a:solidFill>
              </a:rPr>
              <a:t> </a:t>
            </a:r>
            <a:r>
              <a:rPr lang="en-US" sz="2000" i="1" dirty="0" smtClean="0">
                <a:solidFill>
                  <a:srgbClr val="FF0000"/>
                </a:solidFill>
              </a:rPr>
              <a:t>and </a:t>
            </a:r>
            <a:r>
              <a:rPr lang="en-US" sz="2000" i="1" dirty="0" smtClean="0">
                <a:solidFill>
                  <a:srgbClr val="FF0000"/>
                </a:solidFill>
                <a:latin typeface="Courier"/>
                <a:cs typeface="Courier"/>
              </a:rPr>
              <a:t>free</a:t>
            </a:r>
            <a:r>
              <a:rPr lang="en-US" sz="2000" i="1" dirty="0">
                <a:solidFill>
                  <a:srgbClr val="FF0000"/>
                </a:solidFill>
                <a:latin typeface="Courier"/>
                <a:cs typeface="Courier"/>
              </a:rPr>
              <a:t>(</a:t>
            </a:r>
            <a:r>
              <a:rPr lang="en-US" sz="2000" i="1" dirty="0" smtClean="0">
                <a:solidFill>
                  <a:srgbClr val="FF0000"/>
                </a:solidFill>
                <a:latin typeface="Courier"/>
                <a:cs typeface="Courier"/>
              </a:rPr>
              <a:t>)</a:t>
            </a:r>
            <a:endParaRPr lang="en-US" sz="2000" i="1" dirty="0">
              <a:solidFill>
                <a:srgbClr val="FF0000"/>
              </a:solidFill>
            </a:endParaRPr>
          </a:p>
          <a:p>
            <a:pPr>
              <a:buFont typeface="Arial" charset="0"/>
              <a:buChar char="•"/>
              <a:defRPr/>
            </a:pPr>
            <a:r>
              <a:rPr lang="en-US" sz="2400" dirty="0"/>
              <a:t>Common </a:t>
            </a:r>
            <a:r>
              <a:rPr lang="en-US" sz="2400" dirty="0" smtClean="0"/>
              <a:t>Dynamic </a:t>
            </a:r>
            <a:r>
              <a:rPr lang="en-US" sz="2400" dirty="0"/>
              <a:t>Memory Problems</a:t>
            </a:r>
          </a:p>
          <a:p>
            <a:pPr lvl="1">
              <a:buFont typeface="Arial" charset="0"/>
              <a:buChar char="–"/>
              <a:defRPr/>
            </a:pPr>
            <a:r>
              <a:rPr lang="en-US" sz="2000" dirty="0"/>
              <a:t>Using uninitialized values</a:t>
            </a:r>
          </a:p>
          <a:p>
            <a:pPr lvl="1">
              <a:buFont typeface="Arial" charset="0"/>
              <a:buChar char="–"/>
              <a:defRPr/>
            </a:pPr>
            <a:r>
              <a:rPr lang="en-US" sz="2000" dirty="0"/>
              <a:t>Accessing memory beyond your allocated region</a:t>
            </a:r>
          </a:p>
          <a:p>
            <a:pPr lvl="1">
              <a:buFont typeface="Arial" charset="0"/>
              <a:buChar char="–"/>
              <a:defRPr/>
            </a:pPr>
            <a:r>
              <a:rPr lang="en-US" sz="2000" dirty="0"/>
              <a:t>Improper use of free by changing pointer handle returned by </a:t>
            </a:r>
            <a:r>
              <a:rPr lang="en-US" sz="2000" dirty="0" err="1"/>
              <a:t>malloc</a:t>
            </a:r>
            <a:endParaRPr lang="en-US" sz="2000" dirty="0"/>
          </a:p>
          <a:p>
            <a:pPr lvl="1">
              <a:buFont typeface="Arial" charset="0"/>
              <a:buChar char="–"/>
              <a:defRPr/>
            </a:pPr>
            <a:r>
              <a:rPr lang="en-US" sz="2000" dirty="0"/>
              <a:t>Memory leaks: mismatched </a:t>
            </a:r>
            <a:r>
              <a:rPr lang="en-US" sz="2000" dirty="0" err="1"/>
              <a:t>malloc</a:t>
            </a:r>
            <a:r>
              <a:rPr lang="en-US" sz="2000" dirty="0"/>
              <a:t>/free pairs</a:t>
            </a:r>
          </a:p>
          <a:p>
            <a:pPr lvl="1">
              <a:defRPr/>
            </a:pPr>
            <a:endParaRPr lang="en-US" sz="2000" dirty="0" smtClean="0"/>
          </a:p>
          <a:p>
            <a:pPr lvl="1" eaLnBrk="1" hangingPunct="1">
              <a:buNone/>
              <a:defRPr/>
            </a:pPr>
            <a:endParaRPr lang="en-US" sz="2400" dirty="0"/>
          </a:p>
        </p:txBody>
      </p:sp>
      <p:sp>
        <p:nvSpPr>
          <p:cNvPr id="7" name="Date Placeholder 6"/>
          <p:cNvSpPr>
            <a:spLocks noGrp="1"/>
          </p:cNvSpPr>
          <p:nvPr>
            <p:ph type="dt" sz="half" idx="10"/>
          </p:nvPr>
        </p:nvSpPr>
        <p:spPr/>
        <p:txBody>
          <a:bodyPr/>
          <a:lstStyle/>
          <a:p>
            <a:fld id="{6DA6BF5C-CD4E-834C-84AC-80AC765DA6F7}" type="datetime1">
              <a:rPr lang="en-US" smtClean="0"/>
              <a:t>11/18/13</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64</a:t>
            </a:fld>
            <a:endParaRPr lang="en-US" dirty="0"/>
          </a:p>
        </p:txBody>
      </p:sp>
      <p:sp>
        <p:nvSpPr>
          <p:cNvPr id="9" name="Footer Placeholder 8"/>
          <p:cNvSpPr>
            <a:spLocks noGrp="1"/>
          </p:cNvSpPr>
          <p:nvPr>
            <p:ph type="ftr" sz="quarter" idx="11"/>
          </p:nvPr>
        </p:nvSpPr>
        <p:spPr/>
        <p:txBody>
          <a:bodyPr/>
          <a:lstStyle/>
          <a:p>
            <a:r>
              <a:rPr lang="en-US" dirty="0" smtClean="0"/>
              <a:t>Fall 2013 -- Lecture #22</a:t>
            </a:r>
            <a:endParaRPr lang="en-US" dirty="0"/>
          </a:p>
        </p:txBody>
      </p:sp>
    </p:spTree>
    <p:extLst>
      <p:ext uri="{BB962C8B-B14F-4D97-AF65-F5344CB8AC3E}">
        <p14:creationId xmlns:p14="http://schemas.microsoft.com/office/powerpoint/2010/main" val="33492938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a:lnSpc>
                <a:spcPct val="85000"/>
              </a:lnSpc>
            </a:pPr>
            <a:r>
              <a:rPr lang="en-US" smtClean="0"/>
              <a:t>Sources of Cache Misses:</a:t>
            </a:r>
            <a:br>
              <a:rPr lang="en-US" smtClean="0"/>
            </a:br>
            <a:r>
              <a:rPr lang="en-US" smtClean="0"/>
              <a:t>The 3Cs</a:t>
            </a:r>
          </a:p>
        </p:txBody>
      </p:sp>
      <p:sp>
        <p:nvSpPr>
          <p:cNvPr id="1602563" name="Rectangle 3"/>
          <p:cNvSpPr>
            <a:spLocks noGrp="1" noChangeArrowheads="1"/>
          </p:cNvSpPr>
          <p:nvPr>
            <p:ph type="body" idx="1"/>
          </p:nvPr>
        </p:nvSpPr>
        <p:spPr/>
        <p:txBody>
          <a:bodyPr>
            <a:normAutofit fontScale="77500" lnSpcReduction="20000"/>
          </a:bodyPr>
          <a:lstStyle/>
          <a:p>
            <a:pPr>
              <a:buClr>
                <a:schemeClr val="tx1"/>
              </a:buClr>
              <a:defRPr/>
            </a:pPr>
            <a:r>
              <a:rPr lang="en-US" dirty="0" smtClean="0">
                <a:solidFill>
                  <a:srgbClr val="FF0000"/>
                </a:solidFill>
              </a:rPr>
              <a:t>Compulsory </a:t>
            </a:r>
            <a:r>
              <a:rPr lang="en-US" dirty="0" smtClean="0"/>
              <a:t>(cold start or process migration, 1</a:t>
            </a:r>
            <a:r>
              <a:rPr lang="en-US" baseline="30000" dirty="0" smtClean="0"/>
              <a:t>st</a:t>
            </a:r>
            <a:r>
              <a:rPr lang="en-US" dirty="0" smtClean="0"/>
              <a:t> reference):</a:t>
            </a:r>
          </a:p>
          <a:p>
            <a:pPr lvl="1">
              <a:defRPr/>
            </a:pPr>
            <a:r>
              <a:rPr lang="en-US" dirty="0" smtClean="0"/>
              <a:t>First access to block impossible to avoid; small effect for long running programs</a:t>
            </a:r>
          </a:p>
          <a:p>
            <a:pPr lvl="1">
              <a:defRPr/>
            </a:pPr>
            <a:r>
              <a:rPr lang="en-US" dirty="0" smtClean="0"/>
              <a:t>Solution: increase block size (increases miss penalty; very large blocks could increase miss rate)</a:t>
            </a:r>
          </a:p>
          <a:p>
            <a:pPr>
              <a:buClr>
                <a:schemeClr val="tx1"/>
              </a:buClr>
              <a:defRPr/>
            </a:pPr>
            <a:r>
              <a:rPr lang="en-US" dirty="0" smtClean="0">
                <a:solidFill>
                  <a:srgbClr val="FF0000"/>
                </a:solidFill>
              </a:rPr>
              <a:t>Capacity</a:t>
            </a:r>
            <a:r>
              <a:rPr lang="en-US" dirty="0" smtClean="0"/>
              <a:t>:</a:t>
            </a:r>
          </a:p>
          <a:p>
            <a:pPr lvl="1">
              <a:defRPr/>
            </a:pPr>
            <a:r>
              <a:rPr lang="en-US" dirty="0" smtClean="0"/>
              <a:t>Cache cannot contain all blocks accessed by the program</a:t>
            </a:r>
          </a:p>
          <a:p>
            <a:pPr lvl="1">
              <a:defRPr/>
            </a:pPr>
            <a:r>
              <a:rPr lang="en-US" dirty="0" smtClean="0"/>
              <a:t>Solution: increase cache size (may increase access time)</a:t>
            </a:r>
          </a:p>
          <a:p>
            <a:pPr>
              <a:buClr>
                <a:schemeClr val="tx1"/>
              </a:buClr>
              <a:defRPr/>
            </a:pPr>
            <a:r>
              <a:rPr lang="en-US" i="1" dirty="0" smtClean="0">
                <a:solidFill>
                  <a:srgbClr val="FF0000"/>
                </a:solidFill>
              </a:rPr>
              <a:t>Conflict </a:t>
            </a:r>
            <a:r>
              <a:rPr lang="en-US" i="1" dirty="0" smtClean="0"/>
              <a:t>(collision):</a:t>
            </a:r>
          </a:p>
          <a:p>
            <a:pPr lvl="1">
              <a:defRPr/>
            </a:pPr>
            <a:r>
              <a:rPr lang="en-US" i="1" dirty="0" smtClean="0"/>
              <a:t>Multiple memory locations mapped to the same cache location</a:t>
            </a:r>
          </a:p>
          <a:p>
            <a:pPr lvl="1">
              <a:defRPr/>
            </a:pPr>
            <a:r>
              <a:rPr lang="en-US" i="1" dirty="0" smtClean="0"/>
              <a:t>Solution 1: increase cache size</a:t>
            </a:r>
          </a:p>
          <a:p>
            <a:pPr lvl="1">
              <a:defRPr/>
            </a:pPr>
            <a:r>
              <a:rPr lang="en-US" i="1" dirty="0" smtClean="0"/>
              <a:t>Solution 2: increase </a:t>
            </a:r>
            <a:r>
              <a:rPr lang="en-US" i="1" dirty="0" err="1" smtClean="0"/>
              <a:t>associativity</a:t>
            </a:r>
            <a:r>
              <a:rPr lang="en-US" i="1" dirty="0" smtClean="0"/>
              <a:t> (may increase access time)</a:t>
            </a:r>
            <a:endParaRPr lang="en-US" i="1" dirty="0"/>
          </a:p>
        </p:txBody>
      </p:sp>
      <p:sp>
        <p:nvSpPr>
          <p:cNvPr id="9" name="Date Placeholder 8"/>
          <p:cNvSpPr>
            <a:spLocks noGrp="1"/>
          </p:cNvSpPr>
          <p:nvPr>
            <p:ph type="dt" sz="half" idx="10"/>
          </p:nvPr>
        </p:nvSpPr>
        <p:spPr/>
        <p:txBody>
          <a:bodyPr/>
          <a:lstStyle/>
          <a:p>
            <a:fld id="{69BA4C90-DED0-7441-A58E-31CF9B038FFC}" type="datetime1">
              <a:rPr lang="en-US" smtClean="0"/>
              <a:t>11/18/13</a:t>
            </a:fld>
            <a:endParaRPr lang="en-US"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7</a:t>
            </a:fld>
            <a:endParaRPr lang="en-US" dirty="0"/>
          </a:p>
        </p:txBody>
      </p:sp>
      <p:sp>
        <p:nvSpPr>
          <p:cNvPr id="11" name="Footer Placeholder 10"/>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2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25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25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25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25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025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0256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0256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0256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025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25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Reducing Cache Misses</a:t>
            </a:r>
          </a:p>
        </p:txBody>
      </p:sp>
      <p:sp>
        <p:nvSpPr>
          <p:cNvPr id="1678339" name="Rectangle 3"/>
          <p:cNvSpPr>
            <a:spLocks noGrp="1" noChangeArrowheads="1"/>
          </p:cNvSpPr>
          <p:nvPr>
            <p:ph type="body" idx="1"/>
          </p:nvPr>
        </p:nvSpPr>
        <p:spPr/>
        <p:txBody>
          <a:bodyPr rtlCol="0">
            <a:normAutofit fontScale="85000" lnSpcReduction="10000"/>
          </a:bodyPr>
          <a:lstStyle/>
          <a:p>
            <a:pPr eaLnBrk="1" fontAlgn="auto" hangingPunct="1">
              <a:spcAft>
                <a:spcPts val="0"/>
              </a:spcAft>
              <a:buFont typeface="Arial"/>
              <a:buChar char="•"/>
              <a:defRPr/>
            </a:pPr>
            <a:r>
              <a:rPr lang="en-US" dirty="0" smtClean="0">
                <a:ea typeface="+mn-ea"/>
                <a:cs typeface="+mn-cs"/>
              </a:rPr>
              <a:t>Allow more flexible block placement</a:t>
            </a:r>
          </a:p>
          <a:p>
            <a:pPr eaLnBrk="1" fontAlgn="auto" hangingPunct="1">
              <a:spcAft>
                <a:spcPts val="0"/>
              </a:spcAft>
              <a:buFont typeface="Arial"/>
              <a:buChar char="•"/>
              <a:defRPr/>
            </a:pPr>
            <a:r>
              <a:rPr lang="en-US" i="1" dirty="0" smtClean="0">
                <a:ea typeface="+mn-ea"/>
                <a:cs typeface="+mn-cs"/>
              </a:rPr>
              <a:t>Direct mapped $</a:t>
            </a:r>
            <a:r>
              <a:rPr lang="en-US" dirty="0" smtClean="0">
                <a:ea typeface="+mn-ea"/>
                <a:cs typeface="+mn-cs"/>
              </a:rPr>
              <a:t>: memory block maps to exactly one cache block</a:t>
            </a:r>
          </a:p>
          <a:p>
            <a:pPr eaLnBrk="1" fontAlgn="auto" hangingPunct="1">
              <a:spcAft>
                <a:spcPts val="0"/>
              </a:spcAft>
              <a:buClr>
                <a:schemeClr val="tx1"/>
              </a:buClr>
              <a:buFont typeface="Arial"/>
              <a:buChar char="•"/>
              <a:defRPr/>
            </a:pPr>
            <a:r>
              <a:rPr lang="en-US" i="1" dirty="0" smtClean="0">
                <a:solidFill>
                  <a:srgbClr val="FF0000"/>
                </a:solidFill>
                <a:ea typeface="+mn-ea"/>
                <a:cs typeface="+mn-cs"/>
              </a:rPr>
              <a:t>Fully associative $</a:t>
            </a:r>
            <a:r>
              <a:rPr lang="en-US" dirty="0" smtClean="0">
                <a:ea typeface="+mn-ea"/>
                <a:cs typeface="+mn-cs"/>
              </a:rPr>
              <a:t>: allow a memory block to be mapped to any cache block  </a:t>
            </a:r>
          </a:p>
          <a:p>
            <a:pPr eaLnBrk="1" fontAlgn="auto" hangingPunct="1">
              <a:spcAft>
                <a:spcPts val="0"/>
              </a:spcAft>
              <a:buFont typeface="Arial"/>
              <a:buChar char="•"/>
              <a:defRPr/>
            </a:pPr>
            <a:r>
              <a:rPr lang="en-US" dirty="0" smtClean="0">
                <a:ea typeface="+mn-ea"/>
                <a:cs typeface="+mn-cs"/>
              </a:rPr>
              <a:t>Compromise: divide $ into sets, each of which consists of </a:t>
            </a:r>
            <a:r>
              <a:rPr lang="en-US" dirty="0" err="1" smtClean="0">
                <a:ea typeface="+mn-ea"/>
                <a:cs typeface="+mn-cs"/>
              </a:rPr>
              <a:t>n</a:t>
            </a:r>
            <a:r>
              <a:rPr lang="en-US" dirty="0" smtClean="0">
                <a:ea typeface="+mn-ea"/>
                <a:cs typeface="+mn-cs"/>
              </a:rPr>
              <a:t> “ways” (</a:t>
            </a:r>
            <a:r>
              <a:rPr lang="en-US" i="1" dirty="0" err="1" smtClean="0">
                <a:solidFill>
                  <a:srgbClr val="FF0000"/>
                </a:solidFill>
                <a:ea typeface="+mn-ea"/>
                <a:cs typeface="+mn-cs"/>
              </a:rPr>
              <a:t>n</a:t>
            </a:r>
            <a:r>
              <a:rPr lang="en-US" i="1" dirty="0" smtClean="0">
                <a:solidFill>
                  <a:srgbClr val="FF0000"/>
                </a:solidFill>
                <a:ea typeface="+mn-ea"/>
                <a:cs typeface="+mn-cs"/>
              </a:rPr>
              <a:t>-way set associative</a:t>
            </a:r>
            <a:r>
              <a:rPr lang="en-US" dirty="0" smtClean="0">
                <a:ea typeface="+mn-ea"/>
                <a:cs typeface="+mn-cs"/>
              </a:rPr>
              <a:t>) to place memory block</a:t>
            </a:r>
          </a:p>
          <a:p>
            <a:pPr lvl="1" eaLnBrk="1" fontAlgn="auto" hangingPunct="1">
              <a:spcAft>
                <a:spcPts val="0"/>
              </a:spcAft>
              <a:buFont typeface="Lucida Grande"/>
              <a:buChar char="−"/>
              <a:defRPr/>
            </a:pPr>
            <a:r>
              <a:rPr lang="en-US" dirty="0" smtClean="0">
                <a:ea typeface="+mn-ea"/>
              </a:rPr>
              <a:t>Memory block maps to unique set determined by index field and is placed in any of the </a:t>
            </a:r>
            <a:r>
              <a:rPr lang="en-US" dirty="0" err="1" smtClean="0">
                <a:ea typeface="+mn-ea"/>
              </a:rPr>
              <a:t>n</a:t>
            </a:r>
            <a:r>
              <a:rPr lang="en-US" dirty="0" smtClean="0">
                <a:ea typeface="+mn-ea"/>
              </a:rPr>
              <a:t>-ways of that set</a:t>
            </a:r>
          </a:p>
          <a:p>
            <a:pPr lvl="1" eaLnBrk="1" fontAlgn="auto" hangingPunct="1">
              <a:spcAft>
                <a:spcPts val="0"/>
              </a:spcAft>
              <a:buFont typeface="Arial"/>
              <a:buChar char="–"/>
              <a:defRPr/>
            </a:pPr>
            <a:r>
              <a:rPr lang="en-US" dirty="0" smtClean="0">
                <a:ea typeface="+mn-ea"/>
              </a:rPr>
              <a:t>Calculation: (block address) modulo (# sets in the cache)</a:t>
            </a:r>
            <a:endParaRPr lang="en-US" dirty="0">
              <a:ea typeface="+mn-ea"/>
            </a:endParaRPr>
          </a:p>
        </p:txBody>
      </p:sp>
      <p:sp>
        <p:nvSpPr>
          <p:cNvPr id="7" name="Date Placeholder 6"/>
          <p:cNvSpPr>
            <a:spLocks noGrp="1"/>
          </p:cNvSpPr>
          <p:nvPr>
            <p:ph type="dt" sz="half" idx="10"/>
          </p:nvPr>
        </p:nvSpPr>
        <p:spPr/>
        <p:txBody>
          <a:bodyPr/>
          <a:lstStyle/>
          <a:p>
            <a:fld id="{AF4ABFB5-784F-C04C-934F-6B1A08A5C80A}" type="datetime1">
              <a:rPr lang="en-US" smtClean="0"/>
              <a:t>11/18/13</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8</a:t>
            </a:fld>
            <a:endParaRPr lang="en-US" dirty="0"/>
          </a:p>
        </p:txBody>
      </p:sp>
      <p:sp>
        <p:nvSpPr>
          <p:cNvPr id="9" name="Footer Placeholder 8"/>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78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8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8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7833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7833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78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83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a:xfrm>
            <a:off x="279400" y="274638"/>
            <a:ext cx="8686800" cy="1143000"/>
          </a:xfrm>
        </p:spPr>
        <p:txBody>
          <a:bodyPr>
            <a:normAutofit fontScale="90000"/>
          </a:bodyPr>
          <a:lstStyle/>
          <a:p>
            <a:pPr>
              <a:lnSpc>
                <a:spcPct val="85000"/>
              </a:lnSpc>
            </a:pPr>
            <a:r>
              <a:rPr lang="en-US" smtClean="0"/>
              <a:t>Alternative Block Placement Schemes</a:t>
            </a:r>
          </a:p>
        </p:txBody>
      </p:sp>
      <p:sp>
        <p:nvSpPr>
          <p:cNvPr id="6" name="Content Placeholder 5"/>
          <p:cNvSpPr>
            <a:spLocks noGrp="1"/>
          </p:cNvSpPr>
          <p:nvPr>
            <p:ph idx="1"/>
          </p:nvPr>
        </p:nvSpPr>
        <p:spPr>
          <a:xfrm>
            <a:off x="457200" y="4802188"/>
            <a:ext cx="8229600" cy="2090737"/>
          </a:xfrm>
        </p:spPr>
        <p:txBody>
          <a:bodyPr>
            <a:normAutofit fontScale="70000" lnSpcReduction="20000"/>
          </a:bodyPr>
          <a:lstStyle/>
          <a:p>
            <a:pPr>
              <a:defRPr/>
            </a:pPr>
            <a:r>
              <a:rPr lang="en-US" dirty="0" smtClean="0"/>
              <a:t>DM placement: </a:t>
            </a:r>
            <a:r>
              <a:rPr lang="en-US" dirty="0" err="1" smtClean="0"/>
              <a:t>mem</a:t>
            </a:r>
            <a:r>
              <a:rPr lang="en-US" dirty="0" smtClean="0"/>
              <a:t> block 12 in 8 block cache: only one cache block where </a:t>
            </a:r>
            <a:r>
              <a:rPr lang="en-US" dirty="0" err="1" smtClean="0"/>
              <a:t>mem</a:t>
            </a:r>
            <a:r>
              <a:rPr lang="en-US" dirty="0" smtClean="0"/>
              <a:t> block 12 can be found—(12 modulo 8) = 4</a:t>
            </a:r>
          </a:p>
          <a:p>
            <a:pPr>
              <a:defRPr/>
            </a:pPr>
            <a:r>
              <a:rPr lang="en-US" dirty="0" smtClean="0"/>
              <a:t>SA placement: four sets </a:t>
            </a:r>
            <a:r>
              <a:rPr lang="en-US" dirty="0" err="1" smtClean="0"/>
              <a:t>x</a:t>
            </a:r>
            <a:r>
              <a:rPr lang="en-US" dirty="0" smtClean="0"/>
              <a:t> 2-ways (8 cache blocks), memory block 12 in set (12 mod 4) = 0; either element of the set</a:t>
            </a:r>
          </a:p>
          <a:p>
            <a:pPr>
              <a:defRPr/>
            </a:pPr>
            <a:r>
              <a:rPr lang="en-US" dirty="0" smtClean="0"/>
              <a:t>FA placement: </a:t>
            </a:r>
            <a:r>
              <a:rPr lang="en-US" dirty="0" err="1" smtClean="0"/>
              <a:t>mem</a:t>
            </a:r>
            <a:r>
              <a:rPr lang="en-US" dirty="0" smtClean="0"/>
              <a:t> block 12 can appear in any cache blocks</a:t>
            </a:r>
            <a:endParaRPr lang="en-US" dirty="0"/>
          </a:p>
        </p:txBody>
      </p:sp>
      <p:pic>
        <p:nvPicPr>
          <p:cNvPr id="32773" name="Picture 4" descr="f05-13-P374493"/>
          <p:cNvPicPr>
            <a:picLocks noChangeAspect="1" noChangeArrowheads="1"/>
          </p:cNvPicPr>
          <p:nvPr/>
        </p:nvPicPr>
        <p:blipFill>
          <a:blip r:embed="rId3"/>
          <a:srcRect/>
          <a:stretch>
            <a:fillRect/>
          </a:stretch>
        </p:blipFill>
        <p:spPr bwMode="auto">
          <a:xfrm>
            <a:off x="173038" y="1243013"/>
            <a:ext cx="8670925" cy="35941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fld id="{35BE06B3-BA86-424F-8BFA-6A7B73555767}" type="datetime1">
              <a:rPr lang="en-US" smtClean="0"/>
              <a:t>11/18/13</a:t>
            </a:fld>
            <a:endParaRPr lang="en-US"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9</a:t>
            </a:fld>
            <a:endParaRPr lang="en-US" dirty="0"/>
          </a:p>
        </p:txBody>
      </p:sp>
      <p:sp>
        <p:nvSpPr>
          <p:cNvPr id="11" name="Footer Placeholder 10"/>
          <p:cNvSpPr>
            <a:spLocks noGrp="1"/>
          </p:cNvSpPr>
          <p:nvPr>
            <p:ph type="ftr" sz="quarter" idx="11"/>
          </p:nvPr>
        </p:nvSpPr>
        <p:spPr/>
        <p:txBody>
          <a:bodyPr/>
          <a:lstStyle/>
          <a:p>
            <a:r>
              <a:rPr lang="en-US" dirty="0" smtClean="0"/>
              <a:t>Fall 2013 -- Lecture #22</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25497</TotalTime>
  <Words>9870</Words>
  <Application>Microsoft Macintosh PowerPoint</Application>
  <PresentationFormat>On-screen Show (4:3)</PresentationFormat>
  <Paragraphs>1224</Paragraphs>
  <Slides>64</Slides>
  <Notes>47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Office Theme</vt:lpstr>
      <vt:lpstr>Image</vt:lpstr>
      <vt:lpstr>CS 61C:  Great Ideas in Computer Architecture  More Memory:  Set Associative Caches + Dynamic Memory</vt:lpstr>
      <vt:lpstr>You Are Here!</vt:lpstr>
      <vt:lpstr>Agenda</vt:lpstr>
      <vt:lpstr>Review: Memory Hierarchy</vt:lpstr>
      <vt:lpstr>Review: Cache Performance and Average Memory Access Time (AMAT)</vt:lpstr>
      <vt:lpstr>Improving Cache Performance</vt:lpstr>
      <vt:lpstr>Sources of Cache Misses: The 3Cs</vt:lpstr>
      <vt:lpstr>Reducing Cache Misses</vt:lpstr>
      <vt:lpstr>Alternative Block Placement Schemes</vt:lpstr>
      <vt:lpstr>Example: 4-Word Direct-Mapped $ Worst-Case Reference String</vt:lpstr>
      <vt:lpstr>Example: 4-Word Direct-Mapped $ Worst-Case Reference String</vt:lpstr>
      <vt:lpstr>Example: 2-Way Set Associative $ (4 words = 2 sets x 2 ways per set)</vt:lpstr>
      <vt:lpstr>Example: 4 Word 2-Way SA $ Same Reference String</vt:lpstr>
      <vt:lpstr>Example: 4-Word 2-Way SA $ Same Reference String</vt:lpstr>
      <vt:lpstr>Example: Eight-Block Cache with Different Organizations</vt:lpstr>
      <vt:lpstr>Four-Way Set-Associative Cache</vt:lpstr>
      <vt:lpstr>Flashcard Quiz: For fixed capacity and fixed block size, how does increasing associativity effect AMAT?</vt:lpstr>
      <vt:lpstr>Flashcard Quiz: For fixed capacity and fixed block size, how does increasing associativity effect AMAT?</vt:lpstr>
      <vt:lpstr>Range of Set-Associative Caches</vt:lpstr>
      <vt:lpstr>Range of Set-Associative Caches</vt:lpstr>
      <vt:lpstr>Costs of Set-Associative Caches</vt:lpstr>
      <vt:lpstr>Cache Block Replacement Policies</vt:lpstr>
      <vt:lpstr>Benefits of Set-Associative Caches</vt:lpstr>
      <vt:lpstr>How to Calculate 3C’s using Cache Simulator</vt:lpstr>
      <vt:lpstr>3Cs Revisted</vt:lpstr>
      <vt:lpstr>Improving Cache Performance</vt:lpstr>
      <vt:lpstr>Reduce AMAT</vt:lpstr>
      <vt:lpstr>Design Considerations</vt:lpstr>
      <vt:lpstr>Flashcard Quiz: In a machine with two levels of cache, what effect does increasing L1 capacity have on L2*?</vt:lpstr>
      <vt:lpstr>Flashcard Quiz: In a machine with two levels of cache, what effect does increasing L1 capacity have on L2*?</vt:lpstr>
      <vt:lpstr>Cache Design Space</vt:lpstr>
      <vt:lpstr>Recap: C Memory Management</vt:lpstr>
      <vt:lpstr>Recap: Where are Variables Allocated?</vt:lpstr>
      <vt:lpstr>Recap: The Stack</vt:lpstr>
      <vt:lpstr>Recap: The Stack</vt:lpstr>
      <vt:lpstr>Observations</vt:lpstr>
      <vt:lpstr>Managing the Heap</vt:lpstr>
      <vt:lpstr>Managing the Heap</vt:lpstr>
      <vt:lpstr>Common Memory Problems</vt:lpstr>
      <vt:lpstr>Memory Debugging Tools</vt:lpstr>
      <vt:lpstr>Using Memory You Don’t Own</vt:lpstr>
      <vt:lpstr>Using Memory You Don’t Own</vt:lpstr>
      <vt:lpstr>How are Malloc/Free implemented?</vt:lpstr>
      <vt:lpstr>Simple Slow Malloc Implementation</vt:lpstr>
      <vt:lpstr>Faster malloc implementations</vt:lpstr>
      <vt:lpstr>Power-of-2 “Buddy Allocator”</vt:lpstr>
      <vt:lpstr>Malloc Implementations</vt:lpstr>
      <vt:lpstr>Faulty Heap Management</vt:lpstr>
      <vt:lpstr>Faulty Heap Management</vt:lpstr>
      <vt:lpstr>Faulty Heap Management</vt:lpstr>
      <vt:lpstr>Faulty Heap Management</vt:lpstr>
      <vt:lpstr>Faulty Heap Management</vt:lpstr>
      <vt:lpstr>Faulty Heap Management</vt:lpstr>
      <vt:lpstr>Using Memory You Haven’t Allocated</vt:lpstr>
      <vt:lpstr>Using Memory You Haven’t Allocated</vt:lpstr>
      <vt:lpstr>Using Memory You Don’t Own</vt:lpstr>
      <vt:lpstr>Using Memory You Don’t Own</vt:lpstr>
      <vt:lpstr>Using Memory You Don’t Own</vt:lpstr>
      <vt:lpstr>Using Memory You Don’t Own</vt:lpstr>
      <vt:lpstr>Managing the Heap</vt:lpstr>
      <vt:lpstr>Managing the Heap</vt:lpstr>
      <vt:lpstr>Using Memory You Don’t Own</vt:lpstr>
      <vt:lpstr>Using Memory You Don’t Own</vt:lpstr>
      <vt:lpstr>And, In Conclusion …</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Randy Katz</cp:lastModifiedBy>
  <cp:revision>312</cp:revision>
  <cp:lastPrinted>2013-11-13T20:51:57Z</cp:lastPrinted>
  <dcterms:created xsi:type="dcterms:W3CDTF">2012-04-08T11:43:00Z</dcterms:created>
  <dcterms:modified xsi:type="dcterms:W3CDTF">2013-11-19T03:40:58Z</dcterms:modified>
</cp:coreProperties>
</file>