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485" r:id="rId2"/>
    <p:sldId id="404" r:id="rId3"/>
    <p:sldId id="581" r:id="rId4"/>
    <p:sldId id="606" r:id="rId5"/>
    <p:sldId id="585" r:id="rId6"/>
    <p:sldId id="586" r:id="rId7"/>
    <p:sldId id="587" r:id="rId8"/>
    <p:sldId id="515" r:id="rId9"/>
    <p:sldId id="517" r:id="rId10"/>
    <p:sldId id="518" r:id="rId11"/>
    <p:sldId id="519" r:id="rId12"/>
    <p:sldId id="520" r:id="rId13"/>
    <p:sldId id="521" r:id="rId14"/>
    <p:sldId id="522" r:id="rId15"/>
    <p:sldId id="523" r:id="rId16"/>
    <p:sldId id="524" r:id="rId17"/>
    <p:sldId id="525" r:id="rId18"/>
    <p:sldId id="546" r:id="rId19"/>
    <p:sldId id="547" r:id="rId20"/>
    <p:sldId id="548" r:id="rId21"/>
    <p:sldId id="607" r:id="rId22"/>
    <p:sldId id="492" r:id="rId23"/>
    <p:sldId id="582" r:id="rId24"/>
    <p:sldId id="532" r:id="rId25"/>
    <p:sldId id="533" r:id="rId26"/>
    <p:sldId id="534" r:id="rId27"/>
    <p:sldId id="535" r:id="rId28"/>
    <p:sldId id="536" r:id="rId29"/>
    <p:sldId id="604" r:id="rId30"/>
    <p:sldId id="605" r:id="rId31"/>
    <p:sldId id="537" r:id="rId32"/>
    <p:sldId id="538" r:id="rId33"/>
    <p:sldId id="550" r:id="rId34"/>
    <p:sldId id="539" r:id="rId35"/>
    <p:sldId id="588" r:id="rId36"/>
    <p:sldId id="589" r:id="rId37"/>
    <p:sldId id="540" r:id="rId38"/>
    <p:sldId id="541" r:id="rId39"/>
    <p:sldId id="542" r:id="rId40"/>
    <p:sldId id="575" r:id="rId41"/>
    <p:sldId id="576" r:id="rId42"/>
    <p:sldId id="577" r:id="rId43"/>
    <p:sldId id="578" r:id="rId44"/>
    <p:sldId id="608" r:id="rId45"/>
    <p:sldId id="590" r:id="rId46"/>
    <p:sldId id="591" r:id="rId47"/>
    <p:sldId id="592" r:id="rId48"/>
    <p:sldId id="593" r:id="rId49"/>
    <p:sldId id="594" r:id="rId50"/>
    <p:sldId id="595" r:id="rId51"/>
    <p:sldId id="596" r:id="rId52"/>
    <p:sldId id="597" r:id="rId53"/>
    <p:sldId id="598" r:id="rId54"/>
    <p:sldId id="599" r:id="rId55"/>
    <p:sldId id="600" r:id="rId56"/>
    <p:sldId id="601" r:id="rId57"/>
    <p:sldId id="602" r:id="rId58"/>
    <p:sldId id="609" r:id="rId59"/>
    <p:sldId id="603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94471" autoAdjust="0"/>
  </p:normalViewPr>
  <p:slideViewPr>
    <p:cSldViewPr>
      <p:cViewPr varScale="1">
        <p:scale>
          <a:sx n="91" d="100"/>
          <a:sy n="91" d="100"/>
        </p:scale>
        <p:origin x="-1488" y="-112"/>
      </p:cViewPr>
      <p:guideLst>
        <p:guide orient="horz" pos="3024"/>
        <p:guide pos="27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5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11/24/13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9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C15E8-B496-BA4B-B12F-E1D84853A2C3}" type="slidenum">
              <a:rPr lang="en-US"/>
              <a:pPr/>
              <a:t>13</a:t>
            </a:fld>
            <a:endParaRPr lang="en-US"/>
          </a:p>
        </p:txBody>
      </p:sp>
      <p:sp>
        <p:nvSpPr>
          <p:cNvPr id="159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Called Burping the memory.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14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940C0-2163-554D-A025-836E80DCE361}" type="slidenum">
              <a:rPr lang="en-US"/>
              <a:pPr/>
              <a:t>15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OS ensures that the page tables are disjoint.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7BD2-9512-FB43-A139-951E6FED5BBF}" type="slidenum">
              <a:rPr lang="en-US"/>
              <a:pPr/>
              <a:t>16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17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/>
              <a:pPr/>
              <a:t>18</a:t>
            </a:fld>
            <a:endParaRPr lang="en-US"/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/>
              <a:pPr/>
              <a:t>19</a:t>
            </a:fld>
            <a:endParaRPr lang="en-US"/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/>
              <a:pPr/>
              <a:t>20</a:t>
            </a:fld>
            <a:endParaRPr lang="en-US"/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6671-26A6-D44B-B232-F62ECF464D72}" type="slidenum">
              <a:rPr lang="en-US"/>
              <a:pPr/>
              <a:t>24</a:t>
            </a:fld>
            <a:endParaRPr lang="en-US"/>
          </a:p>
        </p:txBody>
      </p:sp>
      <p:sp>
        <p:nvSpPr>
          <p:cNvPr id="162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/>
              <a:pPr/>
              <a:t>25</a:t>
            </a:fld>
            <a:endParaRPr lang="en-US"/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7430A-9942-634D-ADCB-383ADCE55D87}" type="slidenum">
              <a:rPr lang="en-US"/>
              <a:pPr/>
              <a:t>5</a:t>
            </a:fld>
            <a:endParaRPr lang="en-US"/>
          </a:p>
        </p:txBody>
      </p:sp>
      <p:sp>
        <p:nvSpPr>
          <p:cNvPr id="160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26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/>
              <a:pPr/>
              <a:t>27</a:t>
            </a:fld>
            <a:endParaRPr lang="en-US"/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28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58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01" y="4342776"/>
            <a:ext cx="4278499" cy="41151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5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5800"/>
            <a:ext cx="4567237" cy="34274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31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32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33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/>
              <a:pPr/>
              <a:t>34</a:t>
            </a:fld>
            <a:endParaRPr lang="en-US"/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FE20E-B34E-4C4A-878B-CB575592351B}" type="slidenum">
              <a:rPr lang="en-US"/>
              <a:pPr/>
              <a:t>35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FE20E-B34E-4C4A-878B-CB575592351B}" type="slidenum">
              <a:rPr lang="en-US"/>
              <a:pPr/>
              <a:t>36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F8007-BEC9-D94F-A945-B9D02FC18961}" type="slidenum">
              <a:rPr lang="en-US"/>
              <a:pPr/>
              <a:t>6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British Firm Ferranti, did Mercury and then Atlas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1 too difficult for users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2 too slow.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/>
              <a:pPr/>
              <a:t>37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38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39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40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41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FA53-C9A4-1C4F-B97F-A0B5917806B9}" type="slidenum">
              <a:rPr lang="en-US"/>
              <a:pPr/>
              <a:t>42</a:t>
            </a:fld>
            <a:endParaRPr lang="en-US"/>
          </a:p>
        </p:txBody>
      </p:sp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CAC6A-73CA-C046-A447-0AE714663C4D}" type="slidenum">
              <a:rPr lang="en-US"/>
              <a:pPr/>
              <a:t>43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300" b="1"/>
              <a:t>Consider 4-Kbyte pages and caches with 32-byte blocks</a:t>
            </a:r>
          </a:p>
          <a:p>
            <a:pPr lvl="1">
              <a:spcBef>
                <a:spcPct val="0"/>
              </a:spcBef>
            </a:pPr>
            <a:r>
              <a:rPr lang="en-US" sz="2300" b="1"/>
              <a:t>	 32-Kbyte cache 	</a:t>
            </a:r>
            <a:r>
              <a:rPr lang="en-US" sz="2300" b="1">
                <a:latin typeface="Symbol" charset="2"/>
              </a:rPr>
              <a:t></a:t>
            </a:r>
            <a:r>
              <a:rPr lang="en-US" sz="2300" b="1"/>
              <a:t> 2</a:t>
            </a:r>
            <a:r>
              <a:rPr lang="en-US" sz="2300" b="1" baseline="30000"/>
              <a:t>a </a:t>
            </a:r>
            <a:r>
              <a:rPr lang="en-US" sz="2300" b="1"/>
              <a:t>= 8  		</a:t>
            </a:r>
          </a:p>
          <a:p>
            <a:pPr lvl="2">
              <a:spcBef>
                <a:spcPct val="0"/>
              </a:spcBef>
            </a:pPr>
            <a:r>
              <a:rPr lang="en-US" sz="2300" b="1"/>
              <a:t>   4-Mbyte cache 	</a:t>
            </a:r>
            <a:r>
              <a:rPr lang="en-US" sz="2300" b="1">
                <a:latin typeface="Symbol" charset="2"/>
              </a:rPr>
              <a:t></a:t>
            </a:r>
            <a:r>
              <a:rPr lang="en-US" sz="2300" b="1"/>
              <a:t> 2</a:t>
            </a:r>
            <a:r>
              <a:rPr lang="en-US" sz="2300" b="1" baseline="30000"/>
              <a:t>a </a:t>
            </a:r>
            <a:r>
              <a:rPr lang="en-US" sz="2300" b="1"/>
              <a:t>=1024 		</a:t>
            </a:r>
            <a:r>
              <a:rPr lang="en-US" sz="2300" b="1" i="1"/>
              <a:t>No ! 	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8C24F3-D8A2-E64E-B6AB-74F9E851B6E1}" type="datetime3">
              <a:rPr lang="en-AU"/>
              <a:pPr/>
              <a:t>24 November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90151-9879-1543-B1FF-7819FD251504}" type="slidenum">
              <a:rPr lang="en-AU"/>
              <a:pPr/>
              <a:t>48</a:t>
            </a:fld>
            <a:endParaRPr lang="en-AU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is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1c, 2a, 3b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/>
              <a:pPr/>
              <a:t>7</a:t>
            </a:fld>
            <a:endParaRPr lang="en-US"/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BAC9708-6D1F-0440-A7CE-9E7AD0BFE8D2}" type="datetime3">
              <a:rPr lang="en-AU"/>
              <a:pPr/>
              <a:t>24 November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78F94-190E-8443-A657-FC9B3BE478FA}" type="slidenum">
              <a:rPr lang="en-AU"/>
              <a:pPr/>
              <a:t>53</a:t>
            </a:fld>
            <a:endParaRPr lang="en-AU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4D100E2-653F-5446-8309-F26AE07EEF77}" type="datetime3">
              <a:rPr lang="en-AU"/>
              <a:pPr/>
              <a:t>24 November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FD426-23F4-2F49-BBD4-ADDE3F16D1DC}" type="slidenum">
              <a:rPr lang="en-AU"/>
              <a:pPr/>
              <a:t>54</a:t>
            </a:fld>
            <a:endParaRPr lang="en-AU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8C24F3-D8A2-E64E-B6AB-74F9E851B6E1}" type="datetime3">
              <a:rPr lang="en-AU"/>
              <a:pPr/>
              <a:t>24 November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90151-9879-1543-B1FF-7819FD251504}" type="slidenum">
              <a:rPr lang="en-AU"/>
              <a:pPr/>
              <a:t>55</a:t>
            </a:fld>
            <a:endParaRPr lang="en-AU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/>
              <a:pPr/>
              <a:t>8</a:t>
            </a:fld>
            <a:endParaRPr lang="en-US"/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/>
              <a:pPr/>
              <a:t>9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/>
              <a:pPr/>
              <a:t>10</a:t>
            </a:fld>
            <a:endParaRPr lang="en-US"/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/>
              <a:pPr/>
              <a:t>11</a:t>
            </a:fld>
            <a:endParaRPr lang="en-US"/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/>
              <a:pPr/>
              <a:t>12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F90B-3528-D84A-B2E1-FDF487E8F384}" type="datetime1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BB17-E487-1F4D-B838-888F06DAAAC6}" type="datetime1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1585-52B6-0641-8909-3FA37B69B4B1}" type="datetime1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447-F699-CC4F-BE66-C4DBF42E5A46}" type="datetime1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231E-954B-7641-91DB-F2FAAF1FFB9F}" type="datetime1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4974-76E2-EA4F-BF39-E93C6AE44EEE}" type="datetime1">
              <a:rPr lang="en-US" smtClean="0"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4581-BACA-1445-B6BB-0BB227790A9F}" type="datetime1">
              <a:rPr lang="en-US" smtClean="0"/>
              <a:t>11/24/13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091E-464E-B745-A165-5D29CFC35EDC}" type="datetime1">
              <a:rPr lang="en-US" smtClean="0"/>
              <a:t>11/24/13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332-1204-984D-B5C9-B49830C0711E}" type="datetime1">
              <a:rPr lang="en-US" smtClean="0"/>
              <a:t>11/24/13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3806-ED96-704D-998F-B6CF996758C5}" type="datetime1">
              <a:rPr lang="en-US" smtClean="0"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8B63-CF89-AA48-BCB5-965D7414154B}" type="datetime1">
              <a:rPr lang="en-US" smtClean="0"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D84C-E90B-474A-8DC5-66A693C77B6F}" type="datetime1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png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VM</a:t>
            </a:r>
            <a:r>
              <a:rPr lang="en-US" i="1" baseline="30000" dirty="0" smtClean="0"/>
              <a:t>2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Virtual Memory and Machines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Instructor:</a:t>
            </a:r>
          </a:p>
          <a:p>
            <a:r>
              <a:rPr lang="en-US" dirty="0" smtClean="0"/>
              <a:t>Randy H. Katz</a:t>
            </a:r>
          </a:p>
          <a:p>
            <a:r>
              <a:rPr lang="en-US" dirty="0" smtClean="0"/>
              <a:t>http://inst.eecs.Berkeley.edu/~cs61c/fa13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4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>
          <a:xfrm>
            <a:off x="407987" y="152400"/>
            <a:ext cx="8583613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Simple Base and Bound Translation</a:t>
            </a: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360362" y="2859087"/>
            <a:ext cx="928688" cy="347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290512" y="4476750"/>
            <a:ext cx="1119188" cy="896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Space</a:t>
            </a: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178050" y="1538287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47925" y="14747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Bound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284162" y="1335087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65238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643526" y="2682132"/>
            <a:ext cx="208813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277100" y="2509837"/>
            <a:ext cx="11715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371725" y="36972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Base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82812" y="2827337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1065213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6" name="Line 30"/>
          <p:cNvSpPr>
            <a:spLocks noChangeShapeType="1"/>
          </p:cNvSpPr>
          <p:nvPr/>
        </p:nvSpPr>
        <p:spPr bwMode="auto">
          <a:xfrm>
            <a:off x="1423987" y="3078162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3786187" y="3011487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459298" y="2782887"/>
            <a:ext cx="1069453" cy="6277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Logical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70362" y="2020887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284162" y="5449887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and bounds registers are visible/accessible only when processor is running in 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mode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70362" y="4230687"/>
            <a:ext cx="297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Segment Length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572000" y="16002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/>
              </a:rPr>
              <a:t>≤</a:t>
            </a:r>
          </a:p>
        </p:txBody>
      </p:sp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11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F4E4-ADBC-464E-A1BE-D91A3F71E638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0"/>
            <a:ext cx="8859837" cy="919162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Separate Areas for Program and Data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656557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866357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349" name="Rectangle 5"/>
          <p:cNvSpPr>
            <a:spLocks noChangeArrowheads="1"/>
          </p:cNvSpPr>
          <p:nvPr/>
        </p:nvSpPr>
        <p:spPr bwMode="auto">
          <a:xfrm>
            <a:off x="1981200" y="383130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964782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613820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58390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607470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411957"/>
            <a:ext cx="1133475" cy="1979613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1545307"/>
            <a:ext cx="1228725" cy="3044825"/>
            <a:chOff x="48" y="864"/>
            <a:chExt cx="774" cy="1918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558" cy="20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17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774" cy="6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Program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Address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359" name="Line 15"/>
          <p:cNvSpPr>
            <a:spLocks noChangeShapeType="1"/>
          </p:cNvSpPr>
          <p:nvPr/>
        </p:nvSpPr>
        <p:spPr bwMode="auto">
          <a:xfrm>
            <a:off x="1331913" y="2383507"/>
            <a:ext cx="674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761288" y="3028032"/>
            <a:ext cx="1771650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/>
            <a:r>
              <a:rPr lang="en-US" altLang="ko-KR" sz="1900">
                <a:solidFill>
                  <a:srgbClr val="56127A"/>
                </a:solidFill>
                <a:ea typeface="굴림" charset="-127"/>
                <a:cs typeface="굴림" charset="-127"/>
              </a:rPr>
              <a:t>Main Memory</a:t>
            </a: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316707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316707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39290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232650" y="1999332"/>
            <a:ext cx="12255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data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39950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670720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683420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665957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743870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0" name="Rectangle 26"/>
          <p:cNvSpPr>
            <a:spLocks noChangeArrowheads="1"/>
          </p:cNvSpPr>
          <p:nvPr/>
        </p:nvSpPr>
        <p:spPr bwMode="auto">
          <a:xfrm>
            <a:off x="1981200" y="2154907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err="1">
                <a:ea typeface="굴림" charset="-127"/>
                <a:cs typeface="굴림" charset="-127"/>
              </a:rPr>
              <a:t>Mem</a:t>
            </a:r>
            <a:r>
              <a:rPr lang="en-US" altLang="ko-KR" sz="1600" dirty="0">
                <a:ea typeface="굴림" charset="-127"/>
                <a:cs typeface="굴림" charset="-127"/>
              </a:rPr>
              <a:t>. Address Register</a:t>
            </a:r>
          </a:p>
        </p:txBody>
      </p:sp>
      <p:sp>
        <p:nvSpPr>
          <p:cNvPr id="1593371" name="Rectangle 27"/>
          <p:cNvSpPr>
            <a:spLocks noChangeArrowheads="1"/>
          </p:cNvSpPr>
          <p:nvPr/>
        </p:nvSpPr>
        <p:spPr bwMode="auto">
          <a:xfrm>
            <a:off x="1981200" y="2194595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764507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764507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74" name="Oval 30"/>
          <p:cNvSpPr>
            <a:spLocks noChangeArrowheads="1"/>
          </p:cNvSpPr>
          <p:nvPr/>
        </p:nvSpPr>
        <p:spPr bwMode="auto">
          <a:xfrm>
            <a:off x="4837113" y="162150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Verdana"/>
              </a:rPr>
              <a:t>≤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Verdana"/>
            </a:endParaRP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94113" y="1773907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993107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737520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94313" y="1850107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641975" y="1540545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 dirty="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 flipV="1">
            <a:off x="3694113" y="2993107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1" name="Freeform 37"/>
          <p:cNvSpPr>
            <a:spLocks/>
          </p:cNvSpPr>
          <p:nvPr/>
        </p:nvSpPr>
        <p:spPr bwMode="auto">
          <a:xfrm>
            <a:off x="3694113" y="2383507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532313" y="2002507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3221707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893220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199" y="3831307"/>
            <a:ext cx="1676401" cy="4247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6" name="Rectangle 42"/>
          <p:cNvSpPr>
            <a:spLocks noChangeArrowheads="1"/>
          </p:cNvSpPr>
          <p:nvPr/>
        </p:nvSpPr>
        <p:spPr bwMode="auto">
          <a:xfrm>
            <a:off x="1986570" y="4409157"/>
            <a:ext cx="1721224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Program Counter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404395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942557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9" name="Oval 45"/>
          <p:cNvSpPr>
            <a:spLocks noChangeArrowheads="1"/>
          </p:cNvSpPr>
          <p:nvPr/>
        </p:nvSpPr>
        <p:spPr bwMode="auto">
          <a:xfrm>
            <a:off x="4837113" y="383130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/>
              </a:rPr>
              <a:t>≤</a:t>
            </a: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94113" y="3983707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5202907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947320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3" name="Rectangle 49"/>
          <p:cNvSpPr>
            <a:spLocks noChangeArrowheads="1"/>
          </p:cNvSpPr>
          <p:nvPr/>
        </p:nvSpPr>
        <p:spPr bwMode="auto">
          <a:xfrm>
            <a:off x="5641975" y="3750345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 dirty="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 flipV="1">
            <a:off x="3694113" y="5202907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5" name="Freeform 51"/>
          <p:cNvSpPr>
            <a:spLocks/>
          </p:cNvSpPr>
          <p:nvPr/>
        </p:nvSpPr>
        <p:spPr bwMode="auto">
          <a:xfrm>
            <a:off x="3694113" y="4593307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32313" y="4212307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431507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504157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392907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602707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4244057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program</a:t>
            </a:r>
          </a:p>
          <a:p>
            <a:pPr algn="l"/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334000" y="4059907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2046957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256757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731545"/>
            <a:ext cx="661420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What is an advantage of this separation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?</a:t>
            </a:r>
            <a:endParaRPr lang="en-US" altLang="ko-KR" sz="24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67533" y="990600"/>
            <a:ext cx="897646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Scheme used on all Cray vector supercomputers prior to X1, 2002)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7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07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7733-AE3A-F74A-BEAD-1A4338685DB6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292975" cy="736600"/>
          </a:xfrm>
        </p:spPr>
        <p:txBody>
          <a:bodyPr>
            <a:normAutofit fontScale="90000"/>
          </a:bodyPr>
          <a:lstStyle/>
          <a:p>
            <a:r>
              <a:rPr lang="en-US"/>
              <a:t>Base and Bound Machine</a:t>
            </a: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10188" y="22860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629400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541587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5105400" y="4617243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105399" y="762009"/>
            <a:ext cx="1240397" cy="498476"/>
            <a:chOff x="337" y="3052"/>
            <a:chExt cx="1095" cy="314"/>
          </a:xfrm>
        </p:grpSpPr>
        <p:sp>
          <p:nvSpPr>
            <p:cNvPr id="1748008" name="Rectangle 40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0" name="Rectangle 42"/>
            <p:cNvSpPr>
              <a:spLocks noChangeArrowheads="1"/>
            </p:cNvSpPr>
            <p:nvPr/>
          </p:nvSpPr>
          <p:spPr bwMode="auto">
            <a:xfrm>
              <a:off x="337" y="3052"/>
              <a:ext cx="1076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410199" y="3276600"/>
            <a:ext cx="1294939" cy="498475"/>
            <a:chOff x="2016" y="816"/>
            <a:chExt cx="1058" cy="314"/>
          </a:xfrm>
        </p:grpSpPr>
        <p:sp>
          <p:nvSpPr>
            <p:cNvPr id="1748014" name="Rectangle 46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5" name="Rectangle 47"/>
            <p:cNvSpPr>
              <a:spLocks noChangeArrowheads="1"/>
            </p:cNvSpPr>
            <p:nvPr/>
          </p:nvSpPr>
          <p:spPr bwMode="auto">
            <a:xfrm>
              <a:off x="2016" y="816"/>
              <a:ext cx="1058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6" name="Oval 48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Verdana"/>
              </a:rPr>
              <a:t>≤</a:t>
            </a: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533400" y="5562600"/>
            <a:ext cx="80772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[ Can fold addition of base register into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register+immediate</a:t>
            </a:r>
            <a:r>
              <a:rPr lang="en-US" sz="2000" i="1" dirty="0" smtClean="0"/>
              <a:t>) address calculation </a:t>
            </a:r>
            <a:r>
              <a:rPr lang="en-US" sz="2000" i="1" dirty="0"/>
              <a:t>using a carry-save adder (</a:t>
            </a:r>
            <a:r>
              <a:rPr lang="en-US" sz="2000" i="1" dirty="0" smtClean="0"/>
              <a:t>sums </a:t>
            </a:r>
            <a:r>
              <a:rPr lang="en-US" sz="2000" i="1" dirty="0"/>
              <a:t>three numbers with only a few gate delays more than adding two numbers) ]</a:t>
            </a: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486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17532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106623" y="762000"/>
            <a:ext cx="1366578" cy="498475"/>
            <a:chOff x="384" y="3052"/>
            <a:chExt cx="1123" cy="314"/>
          </a:xfrm>
        </p:grpSpPr>
        <p:sp>
          <p:nvSpPr>
            <p:cNvPr id="1748036" name="Rectangle 68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37" name="Rectangle 69"/>
            <p:cNvSpPr>
              <a:spLocks noChangeArrowheads="1"/>
            </p:cNvSpPr>
            <p:nvPr/>
          </p:nvSpPr>
          <p:spPr bwMode="auto">
            <a:xfrm>
              <a:off x="422" y="3052"/>
              <a:ext cx="108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 err="1">
                  <a:ea typeface="굴림" charset="-127"/>
                  <a:cs typeface="굴림" charset="-127"/>
                </a:rPr>
                <a:t>Prog</a:t>
              </a:r>
              <a:r>
                <a:rPr lang="en-US" altLang="ko-KR" sz="1600" dirty="0">
                  <a:ea typeface="굴림" charset="-127"/>
                  <a:cs typeface="굴림" charset="-127"/>
                </a:rPr>
                <a:t>.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228323" y="3276600"/>
            <a:ext cx="1447907" cy="498475"/>
            <a:chOff x="2001" y="816"/>
            <a:chExt cx="1065" cy="314"/>
          </a:xfrm>
        </p:grpSpPr>
        <p:sp>
          <p:nvSpPr>
            <p:cNvPr id="1748039" name="Rectangle 71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40" name="Rectangle 72"/>
            <p:cNvSpPr>
              <a:spLocks noChangeArrowheads="1"/>
            </p:cNvSpPr>
            <p:nvPr/>
          </p:nvSpPr>
          <p:spPr bwMode="auto">
            <a:xfrm>
              <a:off x="2001" y="816"/>
              <a:ext cx="106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Program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41" name="Oval 73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Verdana"/>
              </a:rPr>
              <a:t>≤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Verdana"/>
            </a:endParaRP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33600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9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7D7-0D29-4449-A22C-3A60592C7225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762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Memory Fragmentation</a:t>
            </a:r>
          </a:p>
        </p:txBody>
      </p:sp>
      <p:sp>
        <p:nvSpPr>
          <p:cNvPr id="1595395" name="Rectangle 3"/>
          <p:cNvSpPr>
            <a:spLocks noChangeArrowheads="1"/>
          </p:cNvSpPr>
          <p:nvPr/>
        </p:nvSpPr>
        <p:spPr bwMode="auto">
          <a:xfrm>
            <a:off x="315913" y="4989513"/>
            <a:ext cx="8710612" cy="1184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>
                <a:ea typeface="굴림" charset="-127"/>
                <a:cs typeface="굴림" charset="-127"/>
              </a:rPr>
              <a:t>  </a:t>
            </a: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As users come and go, the storage is “fragmented”.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Therefore, at some stage programs have to be moved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around to compact the storage.</a:t>
            </a:r>
            <a:r>
              <a:rPr lang="en-US" altLang="ko-KR" sz="2400" b="1">
                <a:ea typeface="굴림" charset="-127"/>
                <a:cs typeface="굴림" charset="-127"/>
              </a:rPr>
              <a:t> </a:t>
            </a:r>
          </a:p>
        </p:txBody>
      </p:sp>
      <p:grpSp>
        <p:nvGrpSpPr>
          <p:cNvPr id="1595396" name="Group 4"/>
          <p:cNvGrpSpPr>
            <a:grpSpLocks/>
          </p:cNvGrpSpPr>
          <p:nvPr/>
        </p:nvGrpSpPr>
        <p:grpSpPr bwMode="auto">
          <a:xfrm>
            <a:off x="225425" y="1498600"/>
            <a:ext cx="2024063" cy="3384550"/>
            <a:chOff x="126" y="1104"/>
            <a:chExt cx="1275" cy="2132"/>
          </a:xfrm>
        </p:grpSpPr>
        <p:sp>
          <p:nvSpPr>
            <p:cNvPr id="1595397" name="Rectangle 5" descr="90%"/>
            <p:cNvSpPr>
              <a:spLocks noChangeArrowheads="1"/>
            </p:cNvSpPr>
            <p:nvPr/>
          </p:nvSpPr>
          <p:spPr bwMode="auto">
            <a:xfrm>
              <a:off x="672" y="157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8" name="Rectangle 6" descr="Dark downward diagonal"/>
            <p:cNvSpPr>
              <a:spLocks noChangeArrowheads="1"/>
            </p:cNvSpPr>
            <p:nvPr/>
          </p:nvSpPr>
          <p:spPr bwMode="auto">
            <a:xfrm>
              <a:off x="672" y="2352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9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76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0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1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2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3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4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05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6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7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8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9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10" name="Rectangle 18"/>
            <p:cNvSpPr>
              <a:spLocks noChangeArrowheads="1"/>
            </p:cNvSpPr>
            <p:nvPr/>
          </p:nvSpPr>
          <p:spPr bwMode="auto">
            <a:xfrm>
              <a:off x="816" y="15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11" name="Rectangle 19"/>
            <p:cNvSpPr>
              <a:spLocks noChangeArrowheads="1"/>
            </p:cNvSpPr>
            <p:nvPr/>
          </p:nvSpPr>
          <p:spPr bwMode="auto">
            <a:xfrm>
              <a:off x="816" y="177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2" name="Rectangle 20"/>
            <p:cNvSpPr>
              <a:spLocks noChangeArrowheads="1"/>
            </p:cNvSpPr>
            <p:nvPr/>
          </p:nvSpPr>
          <p:spPr bwMode="auto">
            <a:xfrm>
              <a:off x="816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3" name="Rectangle 21"/>
            <p:cNvSpPr>
              <a:spLocks noChangeArrowheads="1"/>
            </p:cNvSpPr>
            <p:nvPr/>
          </p:nvSpPr>
          <p:spPr bwMode="auto">
            <a:xfrm>
              <a:off x="816" y="240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14" name="Rectangle 22"/>
            <p:cNvSpPr>
              <a:spLocks noChangeArrowheads="1"/>
            </p:cNvSpPr>
            <p:nvPr/>
          </p:nvSpPr>
          <p:spPr bwMode="auto">
            <a:xfrm>
              <a:off x="816" y="27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5" name="Rectangle 23"/>
            <p:cNvSpPr>
              <a:spLocks noChangeArrowheads="1"/>
            </p:cNvSpPr>
            <p:nvPr/>
          </p:nvSpPr>
          <p:spPr bwMode="auto">
            <a:xfrm>
              <a:off x="126" y="155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16" name="Rectangle 24"/>
            <p:cNvSpPr>
              <a:spLocks noChangeArrowheads="1"/>
            </p:cNvSpPr>
            <p:nvPr/>
          </p:nvSpPr>
          <p:spPr bwMode="auto">
            <a:xfrm>
              <a:off x="126" y="179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17" name="Rectangle 25"/>
            <p:cNvSpPr>
              <a:spLocks noChangeArrowheads="1"/>
            </p:cNvSpPr>
            <p:nvPr/>
          </p:nvSpPr>
          <p:spPr bwMode="auto">
            <a:xfrm>
              <a:off x="137" y="2414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18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19" name="Group 27"/>
          <p:cNvGrpSpPr>
            <a:grpSpLocks/>
          </p:cNvGrpSpPr>
          <p:nvPr/>
        </p:nvGrpSpPr>
        <p:grpSpPr bwMode="auto">
          <a:xfrm>
            <a:off x="3352800" y="1476375"/>
            <a:ext cx="2020888" cy="3384550"/>
            <a:chOff x="2096" y="1090"/>
            <a:chExt cx="1273" cy="2132"/>
          </a:xfrm>
        </p:grpSpPr>
        <p:sp>
          <p:nvSpPr>
            <p:cNvPr id="1595420" name="Rectangle 28" descr="75%"/>
            <p:cNvSpPr>
              <a:spLocks noChangeArrowheads="1"/>
            </p:cNvSpPr>
            <p:nvPr/>
          </p:nvSpPr>
          <p:spPr bwMode="auto">
            <a:xfrm>
              <a:off x="2640" y="2024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1" name="Rectangle 29" descr="90%"/>
            <p:cNvSpPr>
              <a:spLocks noChangeArrowheads="1"/>
            </p:cNvSpPr>
            <p:nvPr/>
          </p:nvSpPr>
          <p:spPr bwMode="auto">
            <a:xfrm>
              <a:off x="2640" y="1552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2" name="Rectangle 30" descr="Dark downward diagonal"/>
            <p:cNvSpPr>
              <a:spLocks noChangeArrowheads="1"/>
            </p:cNvSpPr>
            <p:nvPr/>
          </p:nvSpPr>
          <p:spPr bwMode="auto">
            <a:xfrm>
              <a:off x="2640" y="2352"/>
              <a:ext cx="720" cy="33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3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4" name="Rectangle 32" descr="Dark vertical"/>
            <p:cNvSpPr>
              <a:spLocks noChangeArrowheads="1"/>
            </p:cNvSpPr>
            <p:nvPr/>
          </p:nvSpPr>
          <p:spPr bwMode="auto">
            <a:xfrm>
              <a:off x="2640" y="2688"/>
              <a:ext cx="720" cy="288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5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6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7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8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9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0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1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32" name="Line 40"/>
            <p:cNvSpPr>
              <a:spLocks noChangeShapeType="1"/>
            </p:cNvSpPr>
            <p:nvPr/>
          </p:nvSpPr>
          <p:spPr bwMode="auto">
            <a:xfrm>
              <a:off x="2656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3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4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5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6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7" name="Rectangle 45"/>
            <p:cNvSpPr>
              <a:spLocks noChangeArrowheads="1"/>
            </p:cNvSpPr>
            <p:nvPr/>
          </p:nvSpPr>
          <p:spPr bwMode="auto">
            <a:xfrm>
              <a:off x="2808" y="176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38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9" name="Rectangle 47"/>
            <p:cNvSpPr>
              <a:spLocks noChangeArrowheads="1"/>
            </p:cNvSpPr>
            <p:nvPr/>
          </p:nvSpPr>
          <p:spPr bwMode="auto">
            <a:xfrm>
              <a:off x="2808" y="238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40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41" name="Rectangle 49"/>
            <p:cNvSpPr>
              <a:spLocks noChangeArrowheads="1"/>
            </p:cNvSpPr>
            <p:nvPr/>
          </p:nvSpPr>
          <p:spPr bwMode="auto">
            <a:xfrm>
              <a:off x="2096" y="15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42" name="Rectangle 50"/>
            <p:cNvSpPr>
              <a:spLocks noChangeArrowheads="1"/>
            </p:cNvSpPr>
            <p:nvPr/>
          </p:nvSpPr>
          <p:spPr bwMode="auto">
            <a:xfrm>
              <a:off x="2096" y="177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43" name="Rectangle 51"/>
            <p:cNvSpPr>
              <a:spLocks noChangeArrowheads="1"/>
            </p:cNvSpPr>
            <p:nvPr/>
          </p:nvSpPr>
          <p:spPr bwMode="auto">
            <a:xfrm>
              <a:off x="2096" y="240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44" name="Rectangle 52"/>
            <p:cNvSpPr>
              <a:spLocks noChangeArrowheads="1"/>
            </p:cNvSpPr>
            <p:nvPr/>
          </p:nvSpPr>
          <p:spPr bwMode="auto">
            <a:xfrm>
              <a:off x="2096" y="27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1595445" name="Rectangle 53"/>
            <p:cNvSpPr>
              <a:spLocks noChangeArrowheads="1"/>
            </p:cNvSpPr>
            <p:nvPr/>
          </p:nvSpPr>
          <p:spPr bwMode="auto">
            <a:xfrm>
              <a:off x="2096" y="196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46" name="Rectangle 54"/>
            <p:cNvSpPr>
              <a:spLocks noChangeArrowheads="1"/>
            </p:cNvSpPr>
            <p:nvPr/>
          </p:nvSpPr>
          <p:spPr bwMode="auto">
            <a:xfrm>
              <a:off x="2856" y="2171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1595447" name="Group 55"/>
          <p:cNvGrpSpPr>
            <a:grpSpLocks/>
          </p:cNvGrpSpPr>
          <p:nvPr/>
        </p:nvGrpSpPr>
        <p:grpSpPr bwMode="auto">
          <a:xfrm>
            <a:off x="2487613" y="1193800"/>
            <a:ext cx="1441450" cy="1066800"/>
            <a:chOff x="1551" y="912"/>
            <a:chExt cx="908" cy="672"/>
          </a:xfrm>
        </p:grpSpPr>
        <p:sp>
          <p:nvSpPr>
            <p:cNvPr id="1595448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908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4 &amp; 5 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1595449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0" name="Group 58"/>
          <p:cNvGrpSpPr>
            <a:grpSpLocks/>
          </p:cNvGrpSpPr>
          <p:nvPr/>
        </p:nvGrpSpPr>
        <p:grpSpPr bwMode="auto">
          <a:xfrm>
            <a:off x="5729288" y="1193800"/>
            <a:ext cx="1370012" cy="1066800"/>
            <a:chOff x="3473" y="912"/>
            <a:chExt cx="863" cy="672"/>
          </a:xfrm>
        </p:grpSpPr>
        <p:sp>
          <p:nvSpPr>
            <p:cNvPr id="1595451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863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2 &amp; 5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1595452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3" name="Group 61"/>
          <p:cNvGrpSpPr>
            <a:grpSpLocks/>
          </p:cNvGrpSpPr>
          <p:nvPr/>
        </p:nvGrpSpPr>
        <p:grpSpPr bwMode="auto">
          <a:xfrm>
            <a:off x="6553200" y="1574800"/>
            <a:ext cx="2020888" cy="3200400"/>
            <a:chOff x="4112" y="1152"/>
            <a:chExt cx="1273" cy="2016"/>
          </a:xfrm>
        </p:grpSpPr>
        <p:sp>
          <p:nvSpPr>
            <p:cNvPr id="1595454" name="Rectangle 62" descr="75%"/>
            <p:cNvSpPr>
              <a:spLocks noChangeArrowheads="1"/>
            </p:cNvSpPr>
            <p:nvPr/>
          </p:nvSpPr>
          <p:spPr bwMode="auto">
            <a:xfrm>
              <a:off x="4656" y="2096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5" name="Rectangle 63" descr="90%"/>
            <p:cNvSpPr>
              <a:spLocks noChangeArrowheads="1"/>
            </p:cNvSpPr>
            <p:nvPr/>
          </p:nvSpPr>
          <p:spPr bwMode="auto">
            <a:xfrm>
              <a:off x="4656" y="161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6" name="Rectangle 64" descr="Dark downward diagonal"/>
            <p:cNvSpPr>
              <a:spLocks noChangeArrowheads="1"/>
            </p:cNvSpPr>
            <p:nvPr/>
          </p:nvSpPr>
          <p:spPr bwMode="auto">
            <a:xfrm>
              <a:off x="4656" y="2400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7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8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9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0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1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2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3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4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65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6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7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8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9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0" name="Rectangle 78"/>
            <p:cNvSpPr>
              <a:spLocks noChangeArrowheads="1"/>
            </p:cNvSpPr>
            <p:nvPr/>
          </p:nvSpPr>
          <p:spPr bwMode="auto">
            <a:xfrm>
              <a:off x="4848" y="182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1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2" name="Rectangle 80"/>
            <p:cNvSpPr>
              <a:spLocks noChangeArrowheads="1"/>
            </p:cNvSpPr>
            <p:nvPr/>
          </p:nvSpPr>
          <p:spPr bwMode="auto">
            <a:xfrm>
              <a:off x="4848" y="246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73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4" name="Rectangle 82"/>
            <p:cNvSpPr>
              <a:spLocks noChangeArrowheads="1"/>
            </p:cNvSpPr>
            <p:nvPr/>
          </p:nvSpPr>
          <p:spPr bwMode="auto">
            <a:xfrm>
              <a:off x="4112" y="159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75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6" name="Rectangle 84"/>
            <p:cNvSpPr>
              <a:spLocks noChangeArrowheads="1"/>
            </p:cNvSpPr>
            <p:nvPr/>
          </p:nvSpPr>
          <p:spPr bwMode="auto">
            <a:xfrm>
              <a:off x="4112" y="207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77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8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1595479" name="Rectangle 87"/>
            <p:cNvSpPr>
              <a:spLocks noChangeArrowheads="1"/>
            </p:cNvSpPr>
            <p:nvPr/>
          </p:nvSpPr>
          <p:spPr bwMode="auto">
            <a:xfrm>
              <a:off x="4112" y="244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1595480" name="Rectangle 88" descr="20%"/>
          <p:cNvSpPr>
            <a:spLocks noChangeArrowheads="1"/>
          </p:cNvSpPr>
          <p:nvPr/>
        </p:nvSpPr>
        <p:spPr bwMode="auto">
          <a:xfrm>
            <a:off x="7783513" y="10350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5481" name="Text Box 89"/>
          <p:cNvSpPr txBox="1">
            <a:spLocks noChangeArrowheads="1"/>
          </p:cNvSpPr>
          <p:nvPr/>
        </p:nvSpPr>
        <p:spPr bwMode="auto">
          <a:xfrm>
            <a:off x="8016875" y="1047750"/>
            <a:ext cx="68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free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573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9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3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ea typeface="굴림" charset="-127"/>
              <a:cs typeface="굴림" charset="-127"/>
            </a:endParaRP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98487" y="1524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1650693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50887" y="4413250"/>
            <a:ext cx="1865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089275" y="4476750"/>
            <a:ext cx="15144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50716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1650717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0728" name="Group 40"/>
            <p:cNvGrpSpPr>
              <a:grpSpLocks/>
            </p:cNvGrpSpPr>
            <p:nvPr/>
          </p:nvGrpSpPr>
          <p:grpSpPr bwMode="auto">
            <a:xfrm>
              <a:off x="4475" y="2103"/>
              <a:ext cx="206" cy="1406"/>
              <a:chOff x="4523" y="2119"/>
              <a:chExt cx="206" cy="1406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grpSp>
        <p:nvGrpSpPr>
          <p:cNvPr id="1650733" name="Group 45"/>
          <p:cNvGrpSpPr>
            <a:grpSpLocks/>
          </p:cNvGrpSpPr>
          <p:nvPr/>
        </p:nvGrpSpPr>
        <p:grpSpPr bwMode="auto">
          <a:xfrm>
            <a:off x="3048000" y="1447800"/>
            <a:ext cx="2919413" cy="412750"/>
            <a:chOff x="1654" y="1312"/>
            <a:chExt cx="1839" cy="260"/>
          </a:xfrm>
        </p:grpSpPr>
        <p:sp>
          <p:nvSpPr>
            <p:cNvPr id="1650734" name="Rectangle 46"/>
            <p:cNvSpPr>
              <a:spLocks noChangeArrowheads="1"/>
            </p:cNvSpPr>
            <p:nvPr/>
          </p:nvSpPr>
          <p:spPr bwMode="auto">
            <a:xfrm>
              <a:off x="1654" y="1316"/>
              <a:ext cx="1839" cy="25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page number      </a:t>
              </a: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offset</a:t>
              </a:r>
              <a:endParaRPr lang="en-US" altLang="ko-KR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50735" name="Line 47"/>
            <p:cNvSpPr>
              <a:spLocks noChangeShapeType="1"/>
            </p:cNvSpPr>
            <p:nvPr/>
          </p:nvSpPr>
          <p:spPr bwMode="auto">
            <a:xfrm>
              <a:off x="2856" y="131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6616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>
          <a:xfrm>
            <a:off x="304800" y="1981200"/>
            <a:ext cx="8839200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page table contains the physical address of the base of each page</a:t>
            </a:r>
            <a:endParaRPr lang="en-US" altLang="ko-KR" sz="2400" dirty="0" smtClean="0">
              <a:ea typeface="굴림" charset="-127"/>
              <a:cs typeface="굴림" charset="-127"/>
            </a:endParaRPr>
          </a:p>
        </p:txBody>
      </p:sp>
      <p:sp>
        <p:nvSpPr>
          <p:cNvPr id="5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21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EAA8-CAA0-EF4B-B3C1-ABB37D263657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778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User</a:t>
            </a:r>
          </a:p>
        </p:txBody>
      </p:sp>
      <p:sp>
        <p:nvSpPr>
          <p:cNvPr id="1599491" name="Rectangle 3"/>
          <p:cNvSpPr>
            <a:spLocks noChangeArrowheads="1"/>
          </p:cNvSpPr>
          <p:nvPr/>
        </p:nvSpPr>
        <p:spPr bwMode="auto">
          <a:xfrm>
            <a:off x="304800" y="5524500"/>
            <a:ext cx="67833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user has a page table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Page table contains an entry for each user page</a:t>
            </a:r>
          </a:p>
        </p:txBody>
      </p:sp>
      <p:grpSp>
        <p:nvGrpSpPr>
          <p:cNvPr id="1599492" name="Group 4"/>
          <p:cNvGrpSpPr>
            <a:grpSpLocks/>
          </p:cNvGrpSpPr>
          <p:nvPr/>
        </p:nvGrpSpPr>
        <p:grpSpPr bwMode="auto">
          <a:xfrm>
            <a:off x="317500" y="1092200"/>
            <a:ext cx="8532813" cy="5029200"/>
            <a:chOff x="88" y="856"/>
            <a:chExt cx="5375" cy="3168"/>
          </a:xfrm>
        </p:grpSpPr>
        <p:sp>
          <p:nvSpPr>
            <p:cNvPr id="1599493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4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5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6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7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8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9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00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9501" name="Rectangle 13"/>
            <p:cNvSpPr>
              <a:spLocks noChangeArrowheads="1"/>
            </p:cNvSpPr>
            <p:nvPr/>
          </p:nvSpPr>
          <p:spPr bwMode="auto">
            <a:xfrm>
              <a:off x="1911" y="136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02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1599503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4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5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06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7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8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9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10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9511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grpSp>
          <p:nvGrpSpPr>
            <p:cNvPr id="1599512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1599513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4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5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16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7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8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9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20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9521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95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 b="1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sp>
          <p:nvSpPr>
            <p:cNvPr id="1599522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3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4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5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6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7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8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9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0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1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2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3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4" name="Rectangle 46"/>
            <p:cNvSpPr>
              <a:spLocks noChangeArrowheads="1"/>
            </p:cNvSpPr>
            <p:nvPr/>
          </p:nvSpPr>
          <p:spPr bwMode="auto">
            <a:xfrm rot="16200000">
              <a:off x="4616" y="2368"/>
              <a:ext cx="146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Memory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35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36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1599537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8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9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0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41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42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1599543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4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5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6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7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8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9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free</a:t>
                </a:r>
              </a:p>
            </p:txBody>
          </p:sp>
          <p:sp>
            <p:nvSpPr>
              <p:cNvPr id="1599550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1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2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3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4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5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6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7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8" name="Rectangle 70"/>
              <p:cNvSpPr>
                <a:spLocks noChangeArrowheads="1"/>
              </p:cNvSpPr>
              <p:nvPr/>
            </p:nvSpPr>
            <p:spPr bwMode="auto">
              <a:xfrm>
                <a:off x="4483" y="1000"/>
                <a:ext cx="54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OS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pages</a:t>
                </a:r>
              </a:p>
            </p:txBody>
          </p:sp>
          <p:sp>
            <p:nvSpPr>
              <p:cNvPr id="1599559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60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99561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1599562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3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4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386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A37E-7454-1E43-91F3-29AB02F9CCE3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Where Should Page Tables Reside?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94263"/>
          </a:xfrm>
        </p:spPr>
        <p:txBody>
          <a:bodyPr/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Space required by the page tables (PT) is proportional to the address space, number of users,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 ...</a:t>
            </a:r>
          </a:p>
          <a:p>
            <a:pPr marL="1200150" lvl="2" indent="-342900">
              <a:buFontTx/>
              <a:buNone/>
            </a:pPr>
            <a:r>
              <a:rPr lang="en-US" altLang="ko-KR" sz="2400" i="1" dirty="0" err="1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sz="2400" i="1" dirty="0" err="1" smtClean="0">
                <a:solidFill>
                  <a:srgbClr val="000000"/>
                </a:solidFill>
                <a:ea typeface="굴림" charset="-127"/>
                <a:cs typeface="굴림" charset="-127"/>
              </a:rPr>
              <a:t>Too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 large to </a:t>
            </a:r>
            <a:r>
              <a:rPr lang="en-US" altLang="ko-KR" sz="2400" i="1" dirty="0">
                <a:solidFill>
                  <a:srgbClr val="000000"/>
                </a:solidFill>
                <a:ea typeface="굴림" charset="-127"/>
                <a:cs typeface="굴림" charset="-127"/>
              </a:rPr>
              <a:t>keep in registers</a:t>
            </a:r>
          </a:p>
          <a:p>
            <a:pPr marL="342900" indent="-342900">
              <a:buFontTx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Idea: Keep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PTs</a:t>
            </a:r>
            <a:r>
              <a:rPr lang="en-US" altLang="ko-KR" sz="2800" dirty="0">
                <a:ea typeface="굴림" charset="-127"/>
                <a:cs typeface="굴림" charset="-127"/>
              </a:rPr>
              <a:t> in the main memory</a:t>
            </a:r>
          </a:p>
          <a:p>
            <a:pPr marL="742950" lvl="1" indent="-285750"/>
            <a:r>
              <a:rPr lang="en-US" altLang="ko-KR" sz="2400" dirty="0">
                <a:ea typeface="굴림" charset="-127"/>
                <a:cs typeface="굴림" charset="-127"/>
              </a:rPr>
              <a:t>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eeds </a:t>
            </a:r>
            <a:r>
              <a:rPr lang="en-US" altLang="ko-KR" sz="2400" dirty="0">
                <a:ea typeface="굴림" charset="-127"/>
                <a:cs typeface="굴림" charset="-127"/>
              </a:rPr>
              <a:t>one reference to retrieve the page base address and another to access the data word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	</a:t>
            </a:r>
            <a:r>
              <a:rPr lang="en-US" altLang="ko-KR" sz="2400" dirty="0" err="1" smtClean="0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doubles the number of memory references!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4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7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Page Tables in Physical Memory</a:t>
            </a:r>
          </a:p>
        </p:txBody>
      </p:sp>
      <p:grpSp>
        <p:nvGrpSpPr>
          <p:cNvPr id="1603587" name="Group 3"/>
          <p:cNvGrpSpPr>
            <a:grpSpLocks/>
          </p:cNvGrpSpPr>
          <p:nvPr/>
        </p:nvGrpSpPr>
        <p:grpSpPr bwMode="auto">
          <a:xfrm>
            <a:off x="609600" y="914400"/>
            <a:ext cx="7491413" cy="5270500"/>
            <a:chOff x="632" y="848"/>
            <a:chExt cx="4719" cy="3320"/>
          </a:xfrm>
        </p:grpSpPr>
        <p:grpSp>
          <p:nvGrpSpPr>
            <p:cNvPr id="1603588" name="Group 4"/>
            <p:cNvGrpSpPr>
              <a:grpSpLocks/>
            </p:cNvGrpSpPr>
            <p:nvPr/>
          </p:nvGrpSpPr>
          <p:grpSpPr bwMode="auto">
            <a:xfrm>
              <a:off x="632" y="1352"/>
              <a:ext cx="1536" cy="2580"/>
              <a:chOff x="632" y="1352"/>
              <a:chExt cx="1536" cy="2580"/>
            </a:xfrm>
          </p:grpSpPr>
          <p:sp>
            <p:nvSpPr>
              <p:cNvPr id="1603589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0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1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2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3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40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VA1</a:t>
                </a:r>
              </a:p>
            </p:txBody>
          </p:sp>
          <p:sp>
            <p:nvSpPr>
              <p:cNvPr id="1603594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 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632" y="3488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 2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6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7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8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9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0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1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2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3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4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5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6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7" name="Rectangle 23"/>
            <p:cNvSpPr>
              <a:spLocks noChangeArrowheads="1"/>
            </p:cNvSpPr>
            <p:nvPr/>
          </p:nvSpPr>
          <p:spPr bwMode="auto">
            <a:xfrm>
              <a:off x="3944" y="944"/>
              <a:ext cx="56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1 </a:t>
              </a:r>
            </a:p>
          </p:txBody>
        </p:sp>
        <p:sp>
          <p:nvSpPr>
            <p:cNvPr id="1603608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sz="2400" b="1">
                <a:ea typeface="굴림" charset="-127"/>
                <a:cs typeface="굴림" charset="-127"/>
              </a:endParaRPr>
            </a:p>
          </p:txBody>
        </p:sp>
        <p:sp>
          <p:nvSpPr>
            <p:cNvPr id="1603609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0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1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2" name="Rectangle 28"/>
            <p:cNvSpPr>
              <a:spLocks noChangeArrowheads="1"/>
            </p:cNvSpPr>
            <p:nvPr/>
          </p:nvSpPr>
          <p:spPr bwMode="auto">
            <a:xfrm>
              <a:off x="3944" y="1712"/>
              <a:ext cx="57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2 </a:t>
              </a:r>
            </a:p>
          </p:txBody>
        </p:sp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0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1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2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3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4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 rot="16200000">
            <a:off x="7404100" y="31115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4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88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1344-FAE5-7845-8357-6B9686E8973E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02188" y="1460500"/>
            <a:ext cx="3898900" cy="4013200"/>
            <a:chOff x="417" y="920"/>
            <a:chExt cx="2456" cy="2528"/>
          </a:xfrm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1922" y="2784"/>
              <a:ext cx="951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Secondary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(Drum)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417" y="1872"/>
              <a:ext cx="1288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 Pages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51" y="2919"/>
              <a:ext cx="889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Central 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9814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sees 32 x 6 x 512 words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“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page from secondary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Tom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Kilburn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756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 memory as a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for secondary memory</a:t>
            </a: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2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436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53C3-006B-A34D-A0E3-47B21F446B4D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366838" y="1611313"/>
            <a:ext cx="1004887" cy="841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Initial</a:t>
            </a:r>
          </a:p>
          <a:p>
            <a:pPr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16 ROM pages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0.4 ~1 </a:t>
            </a:r>
            <a:r>
              <a:rPr lang="en-US" altLang="ko-KR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2027237" cy="63735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2 subsidiary </a:t>
            </a:r>
            <a:r>
              <a:rPr lang="en-US" altLang="ko-KR" dirty="0" smtClean="0">
                <a:latin typeface="Verdana" charset="0"/>
                <a:ea typeface="굴림" charset="-127"/>
                <a:cs typeface="굴림" charset="-127"/>
              </a:rPr>
              <a:t>pages-1.4 </a:t>
            </a:r>
            <a:r>
              <a:rPr lang="en-US" altLang="ko-KR" dirty="0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6375"/>
            <a:ext cx="3052762" cy="1063625"/>
            <a:chOff x="2917" y="1964"/>
            <a:chExt cx="1944" cy="670"/>
          </a:xfrm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7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77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Main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32 </a:t>
              </a: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pages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1.4 </a:t>
              </a:r>
              <a:r>
                <a:rPr lang="en-US" altLang="ko-KR" dirty="0"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1611786" name="Rectangle 10"/>
            <p:cNvSpPr>
              <a:spLocks noChangeArrowheads="1"/>
            </p:cNvSpPr>
            <p:nvPr/>
          </p:nvSpPr>
          <p:spPr bwMode="auto">
            <a:xfrm>
              <a:off x="3878" y="2010"/>
              <a:ext cx="866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Drum (4)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192 pages </a:t>
              </a:r>
            </a:p>
            <a:p>
              <a:pPr algn="l" defTabSz="774700">
                <a:spcBef>
                  <a:spcPct val="0"/>
                </a:spcBef>
              </a:pPr>
              <a:endParaRPr lang="en-US" altLang="ko-KR" dirty="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b="1" dirty="0">
                <a:latin typeface="Verdana" charset="0"/>
                <a:ea typeface="굴림" charset="-127"/>
                <a:cs typeface="굴림" charset="-127"/>
              </a:rPr>
              <a:t>8 </a:t>
            </a: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Tape decks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48-bit words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512-word pages</a:t>
            </a:r>
          </a:p>
          <a:p>
            <a:pPr algn="l" defTabSz="774700">
              <a:spcBef>
                <a:spcPct val="0"/>
              </a:spcBef>
            </a:pP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1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495300" y="4686300"/>
            <a:ext cx="83835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match 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normal access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save the state of the partially executed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11652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Effective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243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system code</a:t>
            </a:r>
          </a:p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  <a:p>
            <a:pPr algn="l">
              <a:spcBef>
                <a:spcPct val="0"/>
              </a:spcBef>
            </a:pPr>
            <a:endParaRPr lang="en-US" altLang="ko-KR" sz="1100" dirty="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system data</a:t>
            </a:r>
          </a:p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778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74650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055938" y="2228850"/>
            <a:ext cx="688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387600" y="1644650"/>
            <a:ext cx="2617788" cy="192088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374900" y="2305050"/>
            <a:ext cx="623888" cy="1093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5669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 flipV="1">
            <a:off x="2387600" y="2089150"/>
            <a:ext cx="256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393700" y="6350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408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Part I: 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9499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Main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grpSp>
        <p:nvGrpSpPr>
          <p:cNvPr id="15" name="Group 64"/>
          <p:cNvGrpSpPr/>
          <p:nvPr/>
        </p:nvGrpSpPr>
        <p:grpSpPr>
          <a:xfrm>
            <a:off x="3352800" y="4579203"/>
            <a:ext cx="4191000" cy="1516798"/>
            <a:chOff x="4267118" y="2374208"/>
            <a:chExt cx="3942405" cy="1516798"/>
          </a:xfrm>
        </p:grpSpPr>
        <p:sp>
          <p:nvSpPr>
            <p:cNvPr id="66" name="Rectangle 65"/>
            <p:cNvSpPr/>
            <p:nvPr/>
          </p:nvSpPr>
          <p:spPr>
            <a:xfrm>
              <a:off x="4840559" y="3357606"/>
              <a:ext cx="3368964" cy="533400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267118" y="2374208"/>
              <a:ext cx="12829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Today’s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</a:rPr>
                <a:t>Lecture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Atlas Demand Paging Scheme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013" y="1428750"/>
            <a:ext cx="7748587" cy="4895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3200" dirty="0">
                <a:ea typeface="굴림" charset="-127"/>
                <a:cs typeface="굴림" charset="-127"/>
              </a:rPr>
              <a:t>On a page fault: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  <a:cs typeface="굴림" charset="-127"/>
              </a:rPr>
              <a:t>Input transfer into a free page is initiated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charset="-127"/>
                <a:cs typeface="굴림" charset="-127"/>
              </a:rPr>
              <a:t>Page </a:t>
            </a:r>
            <a:r>
              <a:rPr lang="en-US" altLang="ko-KR" sz="2400" dirty="0">
                <a:ea typeface="굴림" charset="-127"/>
                <a:cs typeface="굴림" charset="-127"/>
              </a:rPr>
              <a:t>Address Register (PAR) is updated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  <a:cs typeface="굴림" charset="-127"/>
              </a:rPr>
              <a:t>If no free page is left, a </a:t>
            </a:r>
            <a:r>
              <a:rPr lang="en-US" altLang="ko-KR" sz="2400" i="1" dirty="0">
                <a:ea typeface="굴림" charset="-127"/>
                <a:cs typeface="굴림" charset="-127"/>
              </a:rPr>
              <a:t>page is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selected to be replaced </a:t>
            </a:r>
            <a:r>
              <a:rPr lang="en-US" altLang="ko-KR" sz="2400" dirty="0">
                <a:ea typeface="굴림" charset="-127"/>
                <a:cs typeface="굴림" charset="-127"/>
              </a:rPr>
              <a:t>(based on usage)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  <a:cs typeface="굴림" charset="-127"/>
              </a:rPr>
              <a:t>R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eplaced </a:t>
            </a:r>
            <a:r>
              <a:rPr lang="en-US" altLang="ko-KR" sz="2400" dirty="0">
                <a:ea typeface="굴림" charset="-127"/>
                <a:cs typeface="굴림" charset="-127"/>
              </a:rPr>
              <a:t>page is written on the drum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charset="-127"/>
                <a:cs typeface="굴림" charset="-127"/>
              </a:rPr>
              <a:t>T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o </a:t>
            </a:r>
            <a:r>
              <a:rPr lang="en-US" altLang="ko-KR" sz="2400" dirty="0">
                <a:ea typeface="굴림" charset="-127"/>
                <a:cs typeface="굴림" charset="-127"/>
              </a:rPr>
              <a:t>minimize drum latency effect, the first empty page on the drum was selected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charset="-127"/>
                <a:cs typeface="굴림" charset="-127"/>
              </a:rPr>
              <a:t>P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age </a:t>
            </a:r>
            <a:r>
              <a:rPr lang="en-US" altLang="ko-KR" sz="2400" i="1" dirty="0">
                <a:ea typeface="굴림" charset="-127"/>
                <a:cs typeface="굴림" charset="-127"/>
              </a:rPr>
              <a:t>table is updated</a:t>
            </a:r>
            <a:r>
              <a:rPr lang="en-US" altLang="ko-KR" sz="2400" dirty="0">
                <a:ea typeface="굴림" charset="-127"/>
                <a:cs typeface="굴림" charset="-127"/>
              </a:rPr>
              <a:t> to point to the new location of the page on the drum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0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Virtual Memory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>
                <a:solidFill>
                  <a:srgbClr val="A6A6A6"/>
                </a:solidFill>
              </a:rPr>
              <a:t>Virtual </a:t>
            </a:r>
            <a:r>
              <a:rPr lang="en-US" dirty="0" smtClean="0">
                <a:solidFill>
                  <a:srgbClr val="A6A6A6"/>
                </a:solidFill>
              </a:rPr>
              <a:t>Machines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And, in Conclusion …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9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Verify all HW, Lab, Midterm, and Project Grades by Friday, 12/6!</a:t>
            </a:r>
          </a:p>
          <a:p>
            <a:r>
              <a:rPr lang="en-US" dirty="0" smtClean="0"/>
              <a:t>Final </a:t>
            </a:r>
            <a:r>
              <a:rPr lang="en-US" dirty="0"/>
              <a:t>Exam</a:t>
            </a:r>
          </a:p>
          <a:p>
            <a:pPr lvl="1"/>
            <a:r>
              <a:rPr lang="en-US" dirty="0"/>
              <a:t>Friday, December 20, 8:00-11:00 </a:t>
            </a:r>
            <a:r>
              <a:rPr lang="en-US" dirty="0" smtClean="0"/>
              <a:t>RSF Fieldhouse!</a:t>
            </a:r>
            <a:endParaRPr lang="en-US" dirty="0"/>
          </a:p>
          <a:p>
            <a:pPr lvl="1"/>
            <a:r>
              <a:rPr lang="en-US" dirty="0"/>
              <a:t>Short answer, fill in the blank, multiple choice, mix and match: 100 points/minutes</a:t>
            </a:r>
          </a:p>
          <a:p>
            <a:pPr lvl="1"/>
            <a:r>
              <a:rPr lang="en-US" dirty="0" smtClean="0"/>
              <a:t>Comprehensive</a:t>
            </a:r>
            <a:r>
              <a:rPr lang="en-US" dirty="0"/>
              <a:t>, but concentrated on material since midterm examination</a:t>
            </a:r>
          </a:p>
          <a:p>
            <a:pPr lvl="1"/>
            <a:r>
              <a:rPr lang="en-US" dirty="0"/>
              <a:t>Closed book/note, open crib sheet as before, MIPS Green Card </a:t>
            </a:r>
            <a:r>
              <a:rPr lang="en-US" dirty="0" smtClean="0"/>
              <a:t>provided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Review Session, Monday, 12/9, 3-6 PM, Room TBD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i="1" dirty="0"/>
              <a:t>Special consideration students, please </a:t>
            </a:r>
            <a:r>
              <a:rPr lang="en-US" i="1" dirty="0" smtClean="0"/>
              <a:t>contact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3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Topics for Final Exam</a:t>
            </a:r>
          </a:p>
          <a:p>
            <a:pPr lvl="1"/>
            <a:r>
              <a:rPr lang="en-US" dirty="0"/>
              <a:t>Cache Aware Programming/Cache Blocking</a:t>
            </a:r>
          </a:p>
          <a:p>
            <a:pPr lvl="1"/>
            <a:r>
              <a:rPr lang="en-US" dirty="0"/>
              <a:t>Data Level Parallelism: Intel SIMD SSE instructions and programming</a:t>
            </a:r>
          </a:p>
          <a:p>
            <a:pPr lvl="1"/>
            <a:r>
              <a:rPr lang="en-US" dirty="0"/>
              <a:t>Thread Parallelism: Cache Coherency + Synchronization concepts</a:t>
            </a:r>
          </a:p>
          <a:p>
            <a:pPr lvl="1"/>
            <a:r>
              <a:rPr lang="en-US" dirty="0" err="1"/>
              <a:t>OpenMP</a:t>
            </a:r>
            <a:r>
              <a:rPr lang="en-US" dirty="0"/>
              <a:t> Programming</a:t>
            </a:r>
          </a:p>
          <a:p>
            <a:pPr lvl="1"/>
            <a:r>
              <a:rPr lang="en-US" dirty="0"/>
              <a:t>Hardware: Transistors to Gates </a:t>
            </a:r>
          </a:p>
          <a:p>
            <a:pPr lvl="1"/>
            <a:r>
              <a:rPr lang="en-US" dirty="0"/>
              <a:t>Hardware: Truth Tables to Boolean Algebra</a:t>
            </a:r>
          </a:p>
          <a:p>
            <a:pPr lvl="1"/>
            <a:r>
              <a:rPr lang="en-US" dirty="0"/>
              <a:t>Hardware: Synchronous System Timing and Timing Diagrams</a:t>
            </a:r>
          </a:p>
          <a:p>
            <a:pPr lvl="1"/>
            <a:r>
              <a:rPr lang="en-US" dirty="0"/>
              <a:t>Finite State Machines: State Diagrams and Implementation</a:t>
            </a:r>
          </a:p>
          <a:p>
            <a:pPr lvl="1"/>
            <a:r>
              <a:rPr lang="en-US" dirty="0"/>
              <a:t>CPU Design: Data Path Design (ALUs, Shifters, Register Files, </a:t>
            </a:r>
            <a:r>
              <a:rPr lang="en-US" dirty="0" err="1"/>
              <a:t>Muxes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CPU Design: Controller Design (FSMs for processor implementation)</a:t>
            </a:r>
          </a:p>
          <a:p>
            <a:pPr lvl="1"/>
            <a:r>
              <a:rPr lang="en-US" dirty="0"/>
              <a:t>Instruction Level Parallelism/Instruction Pipelining</a:t>
            </a:r>
          </a:p>
          <a:p>
            <a:pPr lvl="1"/>
            <a:r>
              <a:rPr lang="en-US" dirty="0"/>
              <a:t>Set Associative Caches</a:t>
            </a:r>
          </a:p>
          <a:p>
            <a:pPr lvl="1"/>
            <a:r>
              <a:rPr lang="en-US" dirty="0"/>
              <a:t>Dependability: ECC + RAID</a:t>
            </a:r>
          </a:p>
          <a:p>
            <a:pPr lvl="1"/>
            <a:r>
              <a:rPr lang="en-US" dirty="0"/>
              <a:t>Virtual Memory</a:t>
            </a:r>
          </a:p>
          <a:p>
            <a:pPr lvl="1"/>
            <a:r>
              <a:rPr lang="en-US" dirty="0"/>
              <a:t>X-semester issues: Great Ideas in Computer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2013 -- Lecture #25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90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22EC-13EA-8E42-817B-104E241551B2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Linear Page Table</a:t>
            </a:r>
          </a:p>
        </p:txBody>
      </p:sp>
      <p:grpSp>
        <p:nvGrpSpPr>
          <p:cNvPr id="1619971" name="Group 3"/>
          <p:cNvGrpSpPr>
            <a:grpSpLocks/>
          </p:cNvGrpSpPr>
          <p:nvPr/>
        </p:nvGrpSpPr>
        <p:grpSpPr bwMode="auto">
          <a:xfrm>
            <a:off x="5826125" y="5892800"/>
            <a:ext cx="2362200" cy="254000"/>
            <a:chOff x="816" y="576"/>
            <a:chExt cx="1632" cy="144"/>
          </a:xfrm>
        </p:grpSpPr>
        <p:sp>
          <p:nvSpPr>
            <p:cNvPr id="1619972" name="Rectangle 4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VPN</a:t>
              </a:r>
              <a:endParaRPr lang="en-US" altLang="ko-KR" sz="2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73" name="Rectangle 5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Offset</a:t>
              </a:r>
              <a:endParaRPr lang="en-US" altLang="ko-KR" sz="2800">
                <a:solidFill>
                  <a:srgbClr val="56127A"/>
                </a:solidFill>
                <a:ea typeface="굴림" charset="-127"/>
                <a:cs typeface="굴림" charset="-127"/>
              </a:endParaRPr>
            </a:p>
          </p:txBody>
        </p:sp>
      </p:grpSp>
      <p:sp>
        <p:nvSpPr>
          <p:cNvPr id="1619974" name="Line 6"/>
          <p:cNvSpPr>
            <a:spLocks noChangeShapeType="1"/>
          </p:cNvSpPr>
          <p:nvPr/>
        </p:nvSpPr>
        <p:spPr bwMode="auto">
          <a:xfrm flipV="1">
            <a:off x="6651625" y="3378200"/>
            <a:ext cx="914400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75" name="Text Box 7"/>
          <p:cNvSpPr txBox="1">
            <a:spLocks noChangeArrowheads="1"/>
          </p:cNvSpPr>
          <p:nvPr/>
        </p:nvSpPr>
        <p:spPr bwMode="auto">
          <a:xfrm>
            <a:off x="6083300" y="6110288"/>
            <a:ext cx="19097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  <a:endParaRPr lang="en-US" altLang="ko-KR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19976" name="Rectangle 8"/>
          <p:cNvSpPr>
            <a:spLocks noChangeArrowheads="1"/>
          </p:cNvSpPr>
          <p:nvPr/>
        </p:nvSpPr>
        <p:spPr bwMode="auto">
          <a:xfrm>
            <a:off x="3581400" y="5892800"/>
            <a:ext cx="201612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 Base Register</a:t>
            </a:r>
          </a:p>
        </p:txBody>
      </p:sp>
      <p:sp>
        <p:nvSpPr>
          <p:cNvPr id="1619977" name="Text Box 9"/>
          <p:cNvSpPr txBox="1">
            <a:spLocks noChangeArrowheads="1"/>
          </p:cNvSpPr>
          <p:nvPr/>
        </p:nvSpPr>
        <p:spPr bwMode="auto">
          <a:xfrm>
            <a:off x="6689725" y="4730750"/>
            <a:ext cx="6492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</a:t>
            </a: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1619978" name="Group 10"/>
          <p:cNvGrpSpPr>
            <a:grpSpLocks/>
          </p:cNvGrpSpPr>
          <p:nvPr/>
        </p:nvGrpSpPr>
        <p:grpSpPr bwMode="auto">
          <a:xfrm>
            <a:off x="7369175" y="923925"/>
            <a:ext cx="1622425" cy="4778375"/>
            <a:chOff x="4356" y="758"/>
            <a:chExt cx="1022" cy="3010"/>
          </a:xfrm>
        </p:grpSpPr>
        <p:sp>
          <p:nvSpPr>
            <p:cNvPr id="1619979" name="Rectangle 11"/>
            <p:cNvSpPr>
              <a:spLocks noChangeArrowheads="1"/>
            </p:cNvSpPr>
            <p:nvPr/>
          </p:nvSpPr>
          <p:spPr bwMode="auto">
            <a:xfrm>
              <a:off x="4520" y="1448"/>
              <a:ext cx="752" cy="8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19980" name="Rectangle 12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1" name="Rectangle 13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400">
                  <a:solidFill>
                    <a:srgbClr val="FF0000"/>
                  </a:solidFill>
                  <a:latin typeface="Verdana" charset="0"/>
                  <a:ea typeface="굴림" charset="-127"/>
                  <a:cs typeface="굴림" charset="-127"/>
                </a:rPr>
                <a:t>Data word</a:t>
              </a:r>
            </a:p>
          </p:txBody>
        </p:sp>
        <p:sp>
          <p:nvSpPr>
            <p:cNvPr id="1619982" name="Rectangle 14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3" name="Freeform 15" descr="40%"/>
            <p:cNvSpPr>
              <a:spLocks/>
            </p:cNvSpPr>
            <p:nvPr/>
          </p:nvSpPr>
          <p:spPr bwMode="auto">
            <a:xfrm>
              <a:off x="4512" y="3432"/>
              <a:ext cx="76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336" y="192"/>
                </a:cxn>
                <a:cxn ang="0">
                  <a:pos x="480" y="432"/>
                </a:cxn>
                <a:cxn ang="0">
                  <a:pos x="672" y="288"/>
                </a:cxn>
                <a:cxn ang="0">
                  <a:pos x="912" y="432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528">
                  <a:moveTo>
                    <a:pt x="0" y="0"/>
                  </a:moveTo>
                  <a:lnTo>
                    <a:pt x="0" y="528"/>
                  </a:lnTo>
                  <a:lnTo>
                    <a:pt x="336" y="192"/>
                  </a:lnTo>
                  <a:lnTo>
                    <a:pt x="480" y="432"/>
                  </a:lnTo>
                  <a:lnTo>
                    <a:pt x="672" y="288"/>
                  </a:lnTo>
                  <a:lnTo>
                    <a:pt x="912" y="432"/>
                  </a:lnTo>
                  <a:lnTo>
                    <a:pt x="912" y="0"/>
                  </a:lnTo>
                  <a:lnTo>
                    <a:pt x="0" y="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4" name="Freeform 16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5" name="Text Box 17"/>
            <p:cNvSpPr txBox="1">
              <a:spLocks noChangeArrowheads="1"/>
            </p:cNvSpPr>
            <p:nvPr/>
          </p:nvSpPr>
          <p:spPr bwMode="auto">
            <a:xfrm>
              <a:off x="4356" y="758"/>
              <a:ext cx="10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Data Pages</a:t>
              </a:r>
              <a:endPara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86" name="Line 18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9987" name="Text Box 19"/>
          <p:cNvSpPr txBox="1">
            <a:spLocks noChangeArrowheads="1"/>
          </p:cNvSpPr>
          <p:nvPr/>
        </p:nvSpPr>
        <p:spPr bwMode="auto">
          <a:xfrm>
            <a:off x="6629400" y="2754313"/>
            <a:ext cx="869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19988" name="Rectangle 20" descr="40%"/>
          <p:cNvSpPr>
            <a:spLocks noChangeArrowheads="1"/>
          </p:cNvSpPr>
          <p:nvPr/>
        </p:nvSpPr>
        <p:spPr bwMode="auto">
          <a:xfrm>
            <a:off x="5026025" y="5486400"/>
            <a:ext cx="1600200" cy="241300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89" name="Rectangle 21" descr="Wide upward diagonal"/>
          <p:cNvSpPr>
            <a:spLocks noChangeArrowheads="1"/>
          </p:cNvSpPr>
          <p:nvPr/>
        </p:nvSpPr>
        <p:spPr bwMode="auto">
          <a:xfrm>
            <a:off x="5026025" y="4767263"/>
            <a:ext cx="1600200" cy="23971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>
              <a:ea typeface="굴림" charset="-127"/>
              <a:cs typeface="굴림" charset="-127"/>
            </a:endParaRPr>
          </a:p>
        </p:txBody>
      </p:sp>
      <p:sp>
        <p:nvSpPr>
          <p:cNvPr id="1619990" name="Rectangle 22" descr="40%"/>
          <p:cNvSpPr>
            <a:spLocks noChangeArrowheads="1"/>
          </p:cNvSpPr>
          <p:nvPr/>
        </p:nvSpPr>
        <p:spPr bwMode="auto">
          <a:xfrm>
            <a:off x="5026025" y="524668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1" name="Freeform 23" descr="Wide upward diagonal"/>
          <p:cNvSpPr>
            <a:spLocks/>
          </p:cNvSpPr>
          <p:nvPr/>
        </p:nvSpPr>
        <p:spPr bwMode="auto">
          <a:xfrm>
            <a:off x="5026025" y="2827338"/>
            <a:ext cx="16002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88" y="432"/>
              </a:cxn>
              <a:cxn ang="0">
                <a:pos x="1488" y="0"/>
              </a:cxn>
              <a:cxn ang="0">
                <a:pos x="1296" y="96"/>
              </a:cxn>
              <a:cxn ang="0">
                <a:pos x="1152" y="48"/>
              </a:cxn>
              <a:cxn ang="0">
                <a:pos x="1008" y="288"/>
              </a:cxn>
              <a:cxn ang="0">
                <a:pos x="576" y="48"/>
              </a:cxn>
              <a:cxn ang="0">
                <a:pos x="240" y="192"/>
              </a:cxn>
              <a:cxn ang="0">
                <a:pos x="0" y="96"/>
              </a:cxn>
              <a:cxn ang="0">
                <a:pos x="0" y="432"/>
              </a:cxn>
            </a:cxnLst>
            <a:rect l="0" t="0" r="r" b="b"/>
            <a:pathLst>
              <a:path w="1488" h="432">
                <a:moveTo>
                  <a:pt x="0" y="432"/>
                </a:moveTo>
                <a:lnTo>
                  <a:pt x="1488" y="432"/>
                </a:lnTo>
                <a:lnTo>
                  <a:pt x="1488" y="0"/>
                </a:lnTo>
                <a:lnTo>
                  <a:pt x="1296" y="96"/>
                </a:lnTo>
                <a:lnTo>
                  <a:pt x="1152" y="48"/>
                </a:lnTo>
                <a:lnTo>
                  <a:pt x="1008" y="288"/>
                </a:lnTo>
                <a:lnTo>
                  <a:pt x="576" y="48"/>
                </a:lnTo>
                <a:lnTo>
                  <a:pt x="240" y="192"/>
                </a:lnTo>
                <a:lnTo>
                  <a:pt x="0" y="96"/>
                </a:lnTo>
                <a:lnTo>
                  <a:pt x="0" y="432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2" name="Freeform 24" descr="Wide upward diagonal"/>
          <p:cNvSpPr>
            <a:spLocks/>
          </p:cNvSpPr>
          <p:nvPr/>
        </p:nvSpPr>
        <p:spPr bwMode="auto">
          <a:xfrm>
            <a:off x="5026025" y="2370138"/>
            <a:ext cx="1600200" cy="8001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1488" y="0"/>
              </a:cxn>
              <a:cxn ang="0">
                <a:pos x="1488" y="240"/>
              </a:cxn>
              <a:cxn ang="0">
                <a:pos x="1296" y="336"/>
              </a:cxn>
              <a:cxn ang="0">
                <a:pos x="1104" y="240"/>
              </a:cxn>
              <a:cxn ang="0">
                <a:pos x="960" y="480"/>
              </a:cxn>
              <a:cxn ang="0">
                <a:pos x="576" y="240"/>
              </a:cxn>
              <a:cxn ang="0">
                <a:pos x="240" y="384"/>
              </a:cxn>
              <a:cxn ang="0">
                <a:pos x="0" y="336"/>
              </a:cxn>
            </a:cxnLst>
            <a:rect l="0" t="0" r="r" b="b"/>
            <a:pathLst>
              <a:path w="1488" h="480">
                <a:moveTo>
                  <a:pt x="0" y="336"/>
                </a:moveTo>
                <a:lnTo>
                  <a:pt x="0" y="0"/>
                </a:lnTo>
                <a:lnTo>
                  <a:pt x="1488" y="0"/>
                </a:lnTo>
                <a:lnTo>
                  <a:pt x="1488" y="240"/>
                </a:lnTo>
                <a:lnTo>
                  <a:pt x="1296" y="336"/>
                </a:lnTo>
                <a:lnTo>
                  <a:pt x="1104" y="240"/>
                </a:lnTo>
                <a:lnTo>
                  <a:pt x="960" y="480"/>
                </a:lnTo>
                <a:lnTo>
                  <a:pt x="576" y="240"/>
                </a:lnTo>
                <a:lnTo>
                  <a:pt x="240" y="384"/>
                </a:lnTo>
                <a:lnTo>
                  <a:pt x="0" y="336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3" name="Rectangle 25"/>
          <p:cNvSpPr>
            <a:spLocks noChangeArrowheads="1"/>
          </p:cNvSpPr>
          <p:nvPr/>
        </p:nvSpPr>
        <p:spPr bwMode="auto">
          <a:xfrm>
            <a:off x="5026025" y="19129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19994" name="Rectangle 26" descr="40%"/>
          <p:cNvSpPr>
            <a:spLocks noChangeArrowheads="1"/>
          </p:cNvSpPr>
          <p:nvPr/>
        </p:nvSpPr>
        <p:spPr bwMode="auto">
          <a:xfrm>
            <a:off x="5026025" y="2141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5" name="Rectangle 27" descr="40%"/>
          <p:cNvSpPr>
            <a:spLocks noChangeArrowheads="1"/>
          </p:cNvSpPr>
          <p:nvPr/>
        </p:nvSpPr>
        <p:spPr bwMode="auto">
          <a:xfrm>
            <a:off x="5026025" y="16843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6" name="Rectangle 28" descr="40%"/>
          <p:cNvSpPr>
            <a:spLocks noChangeArrowheads="1"/>
          </p:cNvSpPr>
          <p:nvPr/>
        </p:nvSpPr>
        <p:spPr bwMode="auto">
          <a:xfrm>
            <a:off x="5026025" y="14557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7" name="Text Box 29"/>
          <p:cNvSpPr txBox="1">
            <a:spLocks noChangeArrowheads="1"/>
          </p:cNvSpPr>
          <p:nvPr/>
        </p:nvSpPr>
        <p:spPr bwMode="auto">
          <a:xfrm>
            <a:off x="5026025" y="1074738"/>
            <a:ext cx="15763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19998" name="Line 30"/>
          <p:cNvSpPr>
            <a:spLocks noChangeShapeType="1"/>
          </p:cNvSpPr>
          <p:nvPr/>
        </p:nvSpPr>
        <p:spPr bwMode="auto">
          <a:xfrm flipV="1">
            <a:off x="6740525" y="40132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9" name="Rectangle 31"/>
          <p:cNvSpPr>
            <a:spLocks noChangeArrowheads="1"/>
          </p:cNvSpPr>
          <p:nvPr/>
        </p:nvSpPr>
        <p:spPr bwMode="auto">
          <a:xfrm>
            <a:off x="5026025" y="50069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0" name="Rectangle 32" descr="40%"/>
          <p:cNvSpPr>
            <a:spLocks noChangeArrowheads="1"/>
          </p:cNvSpPr>
          <p:nvPr/>
        </p:nvSpPr>
        <p:spPr bwMode="auto">
          <a:xfrm>
            <a:off x="5026025" y="4046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1" name="Rectangle 33"/>
          <p:cNvSpPr>
            <a:spLocks noChangeArrowheads="1"/>
          </p:cNvSpPr>
          <p:nvPr/>
        </p:nvSpPr>
        <p:spPr bwMode="auto">
          <a:xfrm>
            <a:off x="5026025" y="45275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2" name="Rectangle 34"/>
          <p:cNvSpPr>
            <a:spLocks noChangeArrowheads="1"/>
          </p:cNvSpPr>
          <p:nvPr/>
        </p:nvSpPr>
        <p:spPr bwMode="auto">
          <a:xfrm>
            <a:off x="5026025" y="42862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3" name="Rectangle 35"/>
          <p:cNvSpPr>
            <a:spLocks noChangeArrowheads="1"/>
          </p:cNvSpPr>
          <p:nvPr/>
        </p:nvSpPr>
        <p:spPr bwMode="auto">
          <a:xfrm>
            <a:off x="5026025" y="35893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4" name="Rectangle 36" descr="40%"/>
          <p:cNvSpPr>
            <a:spLocks noChangeArrowheads="1"/>
          </p:cNvSpPr>
          <p:nvPr/>
        </p:nvSpPr>
        <p:spPr bwMode="auto">
          <a:xfrm>
            <a:off x="5026025" y="38179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5" name="Freeform 37"/>
          <p:cNvSpPr>
            <a:spLocks/>
          </p:cNvSpPr>
          <p:nvPr/>
        </p:nvSpPr>
        <p:spPr bwMode="auto">
          <a:xfrm>
            <a:off x="4556124" y="5715000"/>
            <a:ext cx="473075" cy="1651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60">
                <a:moveTo>
                  <a:pt x="0" y="16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27038" y="1035050"/>
            <a:ext cx="4189412" cy="4754563"/>
          </a:xfrm>
          <a:noFill/>
          <a:ln/>
        </p:spPr>
        <p:txBody>
          <a:bodyPr>
            <a:normAutofit fontScale="77500" lnSpcReduction="20000"/>
          </a:bodyPr>
          <a:lstStyle/>
          <a:p>
            <a:pPr marL="342900" indent="-342900"/>
            <a:r>
              <a:rPr lang="en-US" altLang="ko-KR" dirty="0">
                <a:ea typeface="굴림" charset="-127"/>
                <a:cs typeface="굴림" charset="-127"/>
              </a:rPr>
              <a:t>Page Table Entry (PTE) contains: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B</a:t>
            </a:r>
            <a:r>
              <a:rPr lang="en-US" altLang="ko-KR" dirty="0" smtClean="0">
                <a:ea typeface="굴림" charset="-127"/>
                <a:cs typeface="굴림" charset="-127"/>
              </a:rPr>
              <a:t>it to indicate if a page exists</a:t>
            </a:r>
            <a:endParaRPr lang="en-US" altLang="ko-KR" dirty="0">
              <a:ea typeface="굴림" charset="-127"/>
              <a:cs typeface="굴림" charset="-127"/>
            </a:endParaRP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PPN (physical page number) for a memory-resident page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DPN (disk page number) for a page on the disk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Status bits for protection and usage</a:t>
            </a:r>
          </a:p>
          <a:p>
            <a:pPr marL="342900" indent="-342900">
              <a:spcBef>
                <a:spcPct val="0"/>
              </a:spcBef>
            </a:pPr>
            <a:r>
              <a:rPr lang="en-US" altLang="ko-KR" dirty="0">
                <a:ea typeface="굴림" charset="-127"/>
                <a:cs typeface="굴림" charset="-127"/>
              </a:rPr>
              <a:t>OS sets the Page Table Base Register whenever active user process changes</a:t>
            </a:r>
          </a:p>
          <a:p>
            <a:pPr marL="342900" indent="-342900"/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20007" name="Rectangle 39" descr="40%"/>
          <p:cNvSpPr>
            <a:spLocks noChangeArrowheads="1"/>
          </p:cNvSpPr>
          <p:nvPr/>
        </p:nvSpPr>
        <p:spPr bwMode="auto">
          <a:xfrm>
            <a:off x="209550" y="2381250"/>
            <a:ext cx="1054100" cy="1905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8" name="Rectangle 40"/>
          <p:cNvSpPr>
            <a:spLocks noChangeArrowheads="1"/>
          </p:cNvSpPr>
          <p:nvPr/>
        </p:nvSpPr>
        <p:spPr bwMode="auto">
          <a:xfrm>
            <a:off x="209550" y="2979738"/>
            <a:ext cx="1054100" cy="1905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55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781800" cy="6731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Size of Linear Page Table</a:t>
            </a:r>
          </a:p>
        </p:txBody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81600"/>
          </a:xfrm>
          <a:noFill/>
          <a:ln/>
        </p:spPr>
        <p:txBody>
          <a:bodyPr anchor="ctr"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With 32-bit addresses, 4-KB pages &amp; 4-byte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800" dirty="0">
                <a:ea typeface="굴림" charset="-127"/>
                <a:cs typeface="굴림" charset="-127"/>
              </a:rPr>
              <a:t>: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20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,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i.e</a:t>
            </a:r>
            <a:r>
              <a:rPr lang="en-US" altLang="ko-KR" sz="2400" dirty="0">
                <a:ea typeface="굴림" charset="-127"/>
                <a:cs typeface="굴림" charset="-127"/>
              </a:rPr>
              <a:t>, 4 MB page table per user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4 GB of swap needed to back up full virtual address</a:t>
            </a:r>
            <a:br>
              <a:rPr lang="en-US" altLang="ko-KR" sz="2400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   space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Larger pages?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Internal fragmentation (Not all memory in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page </a:t>
            </a:r>
            <a:r>
              <a:rPr lang="en-US" altLang="ko-KR" sz="2400" dirty="0">
                <a:ea typeface="굴림" charset="-127"/>
                <a:cs typeface="굴림" charset="-127"/>
              </a:rPr>
              <a:t>is used)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Larger page fault penalty (more time to read from disk)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What about 64-bit virtual address space???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Even 1MB pages would require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44  </a:t>
            </a:r>
            <a:r>
              <a:rPr lang="en-US" altLang="ko-KR" sz="2400" dirty="0">
                <a:ea typeface="굴림" charset="-127"/>
                <a:cs typeface="굴림" charset="-127"/>
              </a:rPr>
              <a:t>8-byte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 (35 TB!)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                          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What is the “saving grace” ?</a:t>
            </a:r>
            <a:r>
              <a:rPr lang="en-US" altLang="ko-KR" sz="3200" i="1" dirty="0">
                <a:solidFill>
                  <a:schemeClr val="tx2"/>
                </a:solidFill>
                <a:ea typeface="굴림" charset="-127"/>
                <a:cs typeface="굴림" charset="-127"/>
              </a:rPr>
              <a:t> </a:t>
            </a:r>
            <a:endParaRPr lang="en-US" altLang="ko-KR" sz="3200" i="1" dirty="0">
              <a:solidFill>
                <a:schemeClr val="tx2"/>
              </a:solidFill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7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3719512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4633912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5867400" y="5900737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2627312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553200" y="2344737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782637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3678237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828800" y="1371600"/>
            <a:ext cx="228307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74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1A-3664-544B-9B55-CD12CA246149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017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0"/>
            <a:ext cx="1117600" cy="1447800"/>
            <a:chOff x="632" y="1352"/>
            <a:chExt cx="704" cy="912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5081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6381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10096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56127A"/>
                </a:solidFill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8700"/>
            <a:ext cx="1158875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5813"/>
            <a:ext cx="11588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Memory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270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828800" y="205740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0" name="Text Box 18"/>
          <p:cNvSpPr txBox="1">
            <a:spLocks noChangeArrowheads="1"/>
          </p:cNvSpPr>
          <p:nvPr/>
        </p:nvSpPr>
        <p:spPr bwMode="auto">
          <a:xfrm>
            <a:off x="2286000" y="2362200"/>
            <a:ext cx="13398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Check</a:t>
            </a:r>
            <a:endParaRPr lang="en-US" altLang="ko-KR" sz="20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71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Protection via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Access Rights </a:t>
            </a:r>
            <a:r>
              <a:rPr lang="en-US" dirty="0" smtClean="0"/>
              <a:t>checked on every access to see if allowed</a:t>
            </a:r>
          </a:p>
          <a:p>
            <a:pPr lvl="1"/>
            <a:r>
              <a:rPr lang="en-US" dirty="0" smtClean="0"/>
              <a:t>Read: can read, but not write page</a:t>
            </a:r>
          </a:p>
          <a:p>
            <a:pPr lvl="1"/>
            <a:r>
              <a:rPr lang="en-US" dirty="0" smtClean="0"/>
              <a:t>Read/Write: read or write data on page</a:t>
            </a:r>
          </a:p>
          <a:p>
            <a:pPr lvl="1"/>
            <a:r>
              <a:rPr lang="en-US" dirty="0" smtClean="0"/>
              <a:t>Execute: Can fetch instructions from page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= Valid page table entry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Invalid means it’s on the disk, not in physical memory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DEC-CFEC-304D-BF3A-8E27939C3617}" type="datetime1">
              <a:rPr lang="en-US" smtClean="0"/>
              <a:pPr/>
              <a:t>11/24/13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</a:t>
            </a: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0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Virtual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And, in Conclusion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2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Depth on Page Tables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8525" y="1185862"/>
            <a:ext cx="3419475" cy="927100"/>
            <a:chOff x="296" y="438"/>
            <a:chExt cx="2154" cy="584"/>
          </a:xfrm>
        </p:grpSpPr>
        <p:sp>
          <p:nvSpPr>
            <p:cNvPr id="3064836" name="Rectangle 4"/>
            <p:cNvSpPr>
              <a:spLocks noChangeArrowheads="1"/>
            </p:cNvSpPr>
            <p:nvPr/>
          </p:nvSpPr>
          <p:spPr bwMode="auto">
            <a:xfrm>
              <a:off x="296" y="438"/>
              <a:ext cx="164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dirty="0">
                  <a:solidFill>
                    <a:schemeClr val="tx1"/>
                  </a:solidFill>
                </a:rPr>
                <a:t>Virtual Address:</a:t>
              </a:r>
            </a:p>
          </p:txBody>
        </p:sp>
        <p:sp>
          <p:nvSpPr>
            <p:cNvPr id="3064837" name="Rectangle 5"/>
            <p:cNvSpPr>
              <a:spLocks noChangeArrowheads="1"/>
            </p:cNvSpPr>
            <p:nvPr/>
          </p:nvSpPr>
          <p:spPr bwMode="auto">
            <a:xfrm>
              <a:off x="808" y="752"/>
              <a:ext cx="871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</a:rPr>
                <a:t>page no.</a:t>
              </a:r>
            </a:p>
          </p:txBody>
        </p:sp>
        <p:sp>
          <p:nvSpPr>
            <p:cNvPr id="3064838" name="Rectangle 6"/>
            <p:cNvSpPr>
              <a:spLocks noChangeArrowheads="1"/>
            </p:cNvSpPr>
            <p:nvPr/>
          </p:nvSpPr>
          <p:spPr bwMode="auto">
            <a:xfrm>
              <a:off x="1836" y="752"/>
              <a:ext cx="614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rgbClr val="00FF00"/>
                  </a:solidFill>
                </a:rPr>
                <a:t>offset</a:t>
              </a:r>
              <a:endParaRPr lang="en-US" sz="280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625" y="2776538"/>
            <a:ext cx="2552700" cy="795338"/>
            <a:chOff x="270" y="1482"/>
            <a:chExt cx="1608" cy="501"/>
          </a:xfrm>
        </p:grpSpPr>
        <p:sp>
          <p:nvSpPr>
            <p:cNvPr id="3064840" name="Rectangle 8"/>
            <p:cNvSpPr>
              <a:spLocks noChangeArrowheads="1"/>
            </p:cNvSpPr>
            <p:nvPr/>
          </p:nvSpPr>
          <p:spPr bwMode="auto">
            <a:xfrm>
              <a:off x="270" y="1482"/>
              <a:ext cx="1054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</a:rPr>
                <a:t>Page Table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</a:rPr>
                <a:t>Base </a:t>
              </a:r>
              <a:r>
                <a:rPr lang="en-US" sz="2800" dirty="0" err="1">
                  <a:solidFill>
                    <a:schemeClr val="tx1"/>
                  </a:solidFill>
                </a:rPr>
                <a:t>Reg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064841" name="Line 9"/>
            <p:cNvSpPr>
              <a:spLocks noChangeShapeType="1"/>
            </p:cNvSpPr>
            <p:nvPr/>
          </p:nvSpPr>
          <p:spPr bwMode="auto">
            <a:xfrm>
              <a:off x="1490" y="1582"/>
              <a:ext cx="3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64842" name="Rectangle 10"/>
          <p:cNvSpPr>
            <a:spLocks noChangeArrowheads="1"/>
          </p:cNvSpPr>
          <p:nvPr/>
        </p:nvSpPr>
        <p:spPr bwMode="auto">
          <a:xfrm>
            <a:off x="1143000" y="6019800"/>
            <a:ext cx="736917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Page Table</a:t>
            </a:r>
            <a:r>
              <a:rPr lang="en-US" sz="2800" b="1" dirty="0" smtClean="0">
                <a:solidFill>
                  <a:schemeClr val="tx1"/>
                </a:solidFill>
                <a:latin typeface="18 VAG Rounded Light   02390"/>
              </a:rPr>
              <a:t> located 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in physical memory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98600" y="2190750"/>
            <a:ext cx="1517650" cy="3043237"/>
            <a:chOff x="656" y="1041"/>
            <a:chExt cx="956" cy="1917"/>
          </a:xfrm>
        </p:grpSpPr>
        <p:sp>
          <p:nvSpPr>
            <p:cNvPr id="3064844" name="Rectangle 12"/>
            <p:cNvSpPr>
              <a:spLocks noChangeArrowheads="1"/>
            </p:cNvSpPr>
            <p:nvPr/>
          </p:nvSpPr>
          <p:spPr bwMode="auto">
            <a:xfrm>
              <a:off x="656" y="1996"/>
              <a:ext cx="582" cy="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+mj-lt"/>
                </a:rPr>
                <a:t>index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+mj-lt"/>
                </a:rPr>
                <a:t>into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+mj-lt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+mj-lt"/>
                </a:rPr>
                <a:t>table</a:t>
              </a:r>
            </a:p>
          </p:txBody>
        </p:sp>
        <p:cxnSp>
          <p:nvCxnSpPr>
            <p:cNvPr id="3064845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754" y="1600"/>
              <a:ext cx="1417" cy="299"/>
            </a:xfrm>
            <a:prstGeom prst="bentConnector2">
              <a:avLst/>
            </a:prstGeom>
            <a:noFill/>
            <a:ln w="38100">
              <a:solidFill>
                <a:schemeClr val="accent3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873500" y="2174875"/>
            <a:ext cx="4395788" cy="3463925"/>
            <a:chOff x="2170" y="1061"/>
            <a:chExt cx="2769" cy="2182"/>
          </a:xfrm>
        </p:grpSpPr>
        <p:sp>
          <p:nvSpPr>
            <p:cNvPr id="3064847" name="Rectangle 15"/>
            <p:cNvSpPr>
              <a:spLocks noChangeArrowheads="1"/>
            </p:cNvSpPr>
            <p:nvPr/>
          </p:nvSpPr>
          <p:spPr bwMode="auto">
            <a:xfrm>
              <a:off x="4260" y="1944"/>
              <a:ext cx="392" cy="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+</a:t>
              </a:r>
            </a:p>
          </p:txBody>
        </p:sp>
        <p:sp>
          <p:nvSpPr>
            <p:cNvPr id="3064848" name="Rectangle 16"/>
            <p:cNvSpPr>
              <a:spLocks noChangeArrowheads="1"/>
            </p:cNvSpPr>
            <p:nvPr/>
          </p:nvSpPr>
          <p:spPr bwMode="auto">
            <a:xfrm>
              <a:off x="4066" y="2512"/>
              <a:ext cx="873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</a:rPr>
                <a:t>Memory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</a:rPr>
                <a:t>Address</a:t>
              </a:r>
            </a:p>
          </p:txBody>
        </p:sp>
        <p:cxnSp>
          <p:nvCxnSpPr>
            <p:cNvPr id="3064849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2859" y="372"/>
              <a:ext cx="883" cy="2262"/>
            </a:xfrm>
            <a:prstGeom prst="bentConnector3">
              <a:avLst>
                <a:gd name="adj1" fmla="val 15968"/>
              </a:avLst>
            </a:prstGeom>
            <a:noFill/>
            <a:ln w="38100">
              <a:solidFill>
                <a:srgbClr val="00FF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064850" name="Line 18"/>
            <p:cNvSpPr>
              <a:spLocks noChangeShapeType="1"/>
            </p:cNvSpPr>
            <p:nvPr/>
          </p:nvSpPr>
          <p:spPr bwMode="auto">
            <a:xfrm>
              <a:off x="3972" y="2088"/>
              <a:ext cx="3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1" name="Line 19"/>
            <p:cNvSpPr>
              <a:spLocks noChangeShapeType="1"/>
            </p:cNvSpPr>
            <p:nvPr/>
          </p:nvSpPr>
          <p:spPr bwMode="auto">
            <a:xfrm>
              <a:off x="4452" y="222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028950" y="2438400"/>
            <a:ext cx="3714750" cy="3509964"/>
            <a:chOff x="1632" y="1215"/>
            <a:chExt cx="2340" cy="2211"/>
          </a:xfrm>
        </p:grpSpPr>
        <p:sp>
          <p:nvSpPr>
            <p:cNvPr id="3064853" name="Rectangle 21"/>
            <p:cNvSpPr>
              <a:spLocks noChangeArrowheads="1"/>
            </p:cNvSpPr>
            <p:nvPr/>
          </p:nvSpPr>
          <p:spPr bwMode="auto">
            <a:xfrm>
              <a:off x="2240" y="1215"/>
              <a:ext cx="1076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u="sng" dirty="0">
                  <a:solidFill>
                    <a:schemeClr val="accent2"/>
                  </a:solidFill>
                </a:rPr>
                <a:t>Page Table</a:t>
              </a:r>
              <a:endParaRPr lang="en-US" sz="2800" b="1" dirty="0">
                <a:solidFill>
                  <a:schemeClr val="accent2"/>
                </a:solidFill>
              </a:endParaRPr>
            </a:p>
          </p:txBody>
        </p:sp>
        <p:sp>
          <p:nvSpPr>
            <p:cNvPr id="3064854" name="Rectangle 22"/>
            <p:cNvSpPr>
              <a:spLocks noChangeArrowheads="1"/>
            </p:cNvSpPr>
            <p:nvPr/>
          </p:nvSpPr>
          <p:spPr bwMode="auto">
            <a:xfrm>
              <a:off x="1667" y="2027"/>
              <a:ext cx="357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Val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+mj-lt"/>
                </a:rPr>
                <a:t>-id</a:t>
              </a:r>
            </a:p>
          </p:txBody>
        </p:sp>
        <p:sp>
          <p:nvSpPr>
            <p:cNvPr id="3064855" name="Rectangle 23"/>
            <p:cNvSpPr>
              <a:spLocks noChangeArrowheads="1"/>
            </p:cNvSpPr>
            <p:nvPr/>
          </p:nvSpPr>
          <p:spPr bwMode="auto">
            <a:xfrm>
              <a:off x="2092" y="1983"/>
              <a:ext cx="692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</a:rPr>
                <a:t>Access</a:t>
              </a:r>
            </a:p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</a:rPr>
                <a:t>Rights</a:t>
              </a:r>
            </a:p>
          </p:txBody>
        </p:sp>
        <p:sp>
          <p:nvSpPr>
            <p:cNvPr id="3064856" name="Rectangle 24"/>
            <p:cNvSpPr>
              <a:spLocks noChangeArrowheads="1"/>
            </p:cNvSpPr>
            <p:nvPr/>
          </p:nvSpPr>
          <p:spPr bwMode="auto">
            <a:xfrm>
              <a:off x="2944" y="1995"/>
              <a:ext cx="815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+mj-lt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+mj-lt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+mj-lt"/>
                </a:rPr>
                <a:t>Address</a:t>
              </a:r>
            </a:p>
          </p:txBody>
        </p:sp>
        <p:sp>
          <p:nvSpPr>
            <p:cNvPr id="3064857" name="Rectangle 25"/>
            <p:cNvSpPr>
              <a:spLocks noChangeArrowheads="1"/>
            </p:cNvSpPr>
            <p:nvPr/>
          </p:nvSpPr>
          <p:spPr bwMode="auto">
            <a:xfrm>
              <a:off x="1632" y="1512"/>
              <a:ext cx="2340" cy="19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8" name="Line 26"/>
            <p:cNvSpPr>
              <a:spLocks noChangeShapeType="1"/>
            </p:cNvSpPr>
            <p:nvPr/>
          </p:nvSpPr>
          <p:spPr bwMode="auto">
            <a:xfrm>
              <a:off x="1644" y="1944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9" name="Line 27"/>
            <p:cNvSpPr>
              <a:spLocks noChangeShapeType="1"/>
            </p:cNvSpPr>
            <p:nvPr/>
          </p:nvSpPr>
          <p:spPr bwMode="auto">
            <a:xfrm>
              <a:off x="1644" y="2736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60" name="Line 28"/>
            <p:cNvSpPr>
              <a:spLocks noChangeShapeType="1"/>
            </p:cNvSpPr>
            <p:nvPr/>
          </p:nvSpPr>
          <p:spPr bwMode="auto">
            <a:xfrm>
              <a:off x="2076" y="1932"/>
              <a:ext cx="0" cy="79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644" y="2736"/>
              <a:ext cx="2328" cy="297"/>
              <a:chOff x="1644" y="2736"/>
              <a:chExt cx="2328" cy="297"/>
            </a:xfrm>
          </p:grpSpPr>
          <p:sp>
            <p:nvSpPr>
              <p:cNvPr id="3064862" name="Line 30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3" name="Rectangle 31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4" name="Rectangle 32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81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5" name="Rectangle 33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66" name="Line 34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7" name="Line 35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644" y="3000"/>
              <a:ext cx="2328" cy="297"/>
              <a:chOff x="1644" y="2736"/>
              <a:chExt cx="2328" cy="297"/>
            </a:xfrm>
          </p:grpSpPr>
          <p:sp>
            <p:nvSpPr>
              <p:cNvPr id="3064869" name="Line 37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0" name="Rectangle 38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71" name="Rectangle 39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137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chemeClr val="tx1"/>
                    </a:solidFill>
                    <a:latin typeface="18 VAG Rounded Light   02390"/>
                  </a:rPr>
                  <a:t>.</a:t>
                </a:r>
              </a:p>
            </p:txBody>
          </p:sp>
          <p:sp>
            <p:nvSpPr>
              <p:cNvPr id="3064872" name="Rectangle 40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73" name="Line 41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4" name="Line 42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sp>
          <p:nvSpPr>
            <p:cNvPr id="3064875" name="Line 43"/>
            <p:cNvSpPr>
              <a:spLocks noChangeShapeType="1"/>
            </p:cNvSpPr>
            <p:nvPr/>
          </p:nvSpPr>
          <p:spPr bwMode="auto">
            <a:xfrm>
              <a:off x="2940" y="1680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76" name="Rectangle 44"/>
            <p:cNvSpPr>
              <a:spLocks noChangeArrowheads="1"/>
            </p:cNvSpPr>
            <p:nvPr/>
          </p:nvSpPr>
          <p:spPr bwMode="auto">
            <a:xfrm>
              <a:off x="1744" y="1679"/>
              <a:ext cx="218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>
                  <a:solidFill>
                    <a:srgbClr val="000000"/>
                  </a:solidFill>
                </a:rPr>
                <a:t>V</a:t>
              </a:r>
            </a:p>
          </p:txBody>
        </p:sp>
        <p:sp>
          <p:nvSpPr>
            <p:cNvPr id="3064877" name="Rectangle 45"/>
            <p:cNvSpPr>
              <a:spLocks noChangeArrowheads="1"/>
            </p:cNvSpPr>
            <p:nvPr/>
          </p:nvSpPr>
          <p:spPr bwMode="auto">
            <a:xfrm>
              <a:off x="2248" y="1679"/>
              <a:ext cx="469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+mj-lt"/>
                </a:rPr>
                <a:t>A.R.</a:t>
              </a:r>
            </a:p>
          </p:txBody>
        </p:sp>
        <p:sp>
          <p:nvSpPr>
            <p:cNvPr id="3064878" name="Rectangle 46"/>
            <p:cNvSpPr>
              <a:spLocks noChangeArrowheads="1"/>
            </p:cNvSpPr>
            <p:nvPr/>
          </p:nvSpPr>
          <p:spPr bwMode="auto">
            <a:xfrm>
              <a:off x="2944" y="1679"/>
              <a:ext cx="69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dirty="0">
                  <a:solidFill>
                    <a:schemeClr val="accent2"/>
                  </a:solidFill>
                </a:rPr>
                <a:t>P. P. A.</a:t>
              </a:r>
            </a:p>
          </p:txBody>
        </p:sp>
        <p:sp>
          <p:nvSpPr>
            <p:cNvPr id="3064879" name="Line 47"/>
            <p:cNvSpPr>
              <a:spLocks noChangeShapeType="1"/>
            </p:cNvSpPr>
            <p:nvPr/>
          </p:nvSpPr>
          <p:spPr bwMode="auto">
            <a:xfrm>
              <a:off x="2076" y="1704"/>
              <a:ext cx="0" cy="2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0" name="Line 48"/>
            <p:cNvSpPr>
              <a:spLocks noChangeShapeType="1"/>
            </p:cNvSpPr>
            <p:nvPr/>
          </p:nvSpPr>
          <p:spPr bwMode="auto">
            <a:xfrm>
              <a:off x="1644" y="1692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1" name="Text Box 49"/>
            <p:cNvSpPr txBox="1">
              <a:spLocks noChangeArrowheads="1"/>
            </p:cNvSpPr>
            <p:nvPr/>
          </p:nvSpPr>
          <p:spPr bwMode="auto">
            <a:xfrm>
              <a:off x="2366" y="305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4882" name="Text Box 50"/>
            <p:cNvSpPr txBox="1">
              <a:spLocks noChangeArrowheads="1"/>
            </p:cNvSpPr>
            <p:nvPr/>
          </p:nvSpPr>
          <p:spPr bwMode="auto">
            <a:xfrm>
              <a:off x="2366" y="1342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 dirty="0">
                <a:latin typeface="18 VAG Rounded Light   02390"/>
              </a:endParaRPr>
            </a:p>
          </p:txBody>
        </p:sp>
        <p:sp>
          <p:nvSpPr>
            <p:cNvPr id="3064883" name="Line 51"/>
            <p:cNvSpPr>
              <a:spLocks noChangeShapeType="1"/>
            </p:cNvSpPr>
            <p:nvPr/>
          </p:nvSpPr>
          <p:spPr bwMode="auto">
            <a:xfrm>
              <a:off x="2940" y="1908"/>
              <a:ext cx="0" cy="8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9EBA-627D-A94E-B7D4-B13D38699D1F}" type="datetime1">
              <a:rPr lang="en-US" smtClean="0"/>
              <a:pPr/>
              <a:t>11/24/13</a:t>
            </a:fld>
            <a:endParaRPr lang="en-US" dirty="0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</a:t>
            </a: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676401" y="211666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bits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453468" y="199813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001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4842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442200" cy="5334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 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2143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623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39700"/>
            <a:ext cx="6829425" cy="606425"/>
          </a:xfrm>
        </p:spPr>
        <p:txBody>
          <a:bodyPr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err="1">
                <a:ea typeface="굴림" charset="-127"/>
                <a:cs typeface="굴림" charset="-127"/>
                <a:sym typeface="Wingdings" charset="2"/>
              </a:rPr>
              <a:t></a:t>
            </a:r>
            <a:r>
              <a:rPr lang="en-US" altLang="ko-KR" dirty="0">
                <a:ea typeface="굴림" charset="-127"/>
                <a:cs typeface="굴림" charset="-127"/>
              </a:rPr>
              <a:t> 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No process information in TLB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?</a:t>
            </a:r>
            <a:endParaRPr lang="en-US" altLang="ko-KR" sz="10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TLB Reach: Size of largest virtual address space that can be simultaneously mapped by TLB</a:t>
            </a:r>
          </a:p>
          <a:p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3100" dirty="0">
                <a:ea typeface="굴림" charset="-127"/>
                <a:cs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2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39700"/>
            <a:ext cx="6829425" cy="606425"/>
          </a:xfrm>
        </p:spPr>
        <p:txBody>
          <a:bodyPr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err="1">
                <a:ea typeface="굴림" charset="-127"/>
                <a:cs typeface="굴림" charset="-127"/>
                <a:sym typeface="Wingdings" charset="2"/>
              </a:rPr>
              <a:t></a:t>
            </a:r>
            <a:r>
              <a:rPr lang="en-US" altLang="ko-KR" dirty="0">
                <a:ea typeface="굴림" charset="-127"/>
                <a:cs typeface="굴림" charset="-127"/>
              </a:rPr>
              <a:t> 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No process information in TLB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?</a:t>
            </a:r>
            <a:endParaRPr lang="en-US" altLang="ko-KR" sz="10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TLB Reach: Size of largest virtual address space that can be simultaneously mapped by TLB</a:t>
            </a:r>
          </a:p>
          <a:p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3100" dirty="0">
                <a:ea typeface="굴림" charset="-127"/>
                <a:cs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512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64 entries * 4 KB = 256 KB (if contiguous)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9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D445-73B8-1346-9524-1F6FAD58DEFC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794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Handling a TLB Miss</a:t>
            </a:r>
          </a:p>
        </p:txBody>
      </p:sp>
      <p:sp>
        <p:nvSpPr>
          <p:cNvPr id="1636355" name="Rectangle 3"/>
          <p:cNvSpPr>
            <a:spLocks noChangeArrowheads="1"/>
          </p:cNvSpPr>
          <p:nvPr/>
        </p:nvSpPr>
        <p:spPr bwMode="auto">
          <a:xfrm>
            <a:off x="685800" y="1371600"/>
            <a:ext cx="7874000" cy="39061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 (MIPS, Alpha)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miss causes an exception and the operating system walks the page tables and reloads TLB.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privileged “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untranslated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”  addressing mode used for walk</a:t>
            </a:r>
          </a:p>
          <a:p>
            <a:pPr lvl="1" algn="l">
              <a:spcBef>
                <a:spcPct val="0"/>
              </a:spcBef>
            </a:pP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(SPARC v8, x86, 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PowerPC, RISC-V)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memory management unit (MMU) walks the page tables and reloads the TLB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If a missing (data or PT) page is encountered during the TLB reloading, MMU gives up and signals a Page-Fault exception for the original instruction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171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6412" y="5064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Flashcard Quiz:</a:t>
            </a:r>
            <a:br>
              <a:rPr lang="en-US" altLang="ko-KR" dirty="0" smtClean="0"/>
            </a:br>
            <a:r>
              <a:rPr lang="en-US" altLang="ko-KR" dirty="0" smtClean="0"/>
              <a:t>Which statement is false?</a:t>
            </a:r>
            <a:endParaRPr lang="en-US" altLang="ko-K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AAA-6BC1-9844-8435-F36EB384101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00" y="22098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804F"/>
                </a:solidFill>
              </a:rPr>
              <a:t>TLB miss is much faster than page fault</a:t>
            </a:r>
          </a:p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TLB exploits spatial locality</a:t>
            </a:r>
          </a:p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A61FF"/>
                </a:solidFill>
              </a:rPr>
              <a:t>TLB hardware grows with larger page size</a:t>
            </a:r>
          </a:p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TLB exploits temporal locality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008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3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6412" y="5064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Flashcard Quiz:</a:t>
            </a:r>
            <a:br>
              <a:rPr lang="en-US" altLang="ko-KR" dirty="0" smtClean="0"/>
            </a:br>
            <a:r>
              <a:rPr lang="en-US" altLang="ko-KR" dirty="0" smtClean="0"/>
              <a:t>Which statement is false?</a:t>
            </a:r>
            <a:endParaRPr lang="en-US" altLang="ko-K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AAA-6BC1-9844-8435-F36EB384101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00" y="22098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804F"/>
                </a:solidFill>
              </a:rPr>
              <a:t>TLB miss is much faster than page fault</a:t>
            </a:r>
          </a:p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TLB exploits spatial locality</a:t>
            </a:r>
          </a:p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A61FF"/>
                </a:solidFill>
              </a:rPr>
              <a:t>TLB hardware grows with larger page size</a:t>
            </a:r>
          </a:p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</a:rPr>
              <a:t>TLB exploits temporal locality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008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3429000"/>
            <a:ext cx="8153400" cy="533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8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5100"/>
            <a:ext cx="8750300" cy="11430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90500" y="1371600"/>
            <a:ext cx="8724900" cy="4506967"/>
            <a:chOff x="190500" y="1371600"/>
            <a:chExt cx="8724900" cy="4506967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31 			     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				11     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533400" y="1397000"/>
              <a:ext cx="2119313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53008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Index 1	    Index 2      Index 3       Offset</a:t>
              </a: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96349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31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         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23            17             11        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1044575" cy="8477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Table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1044575" cy="6032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958850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root ptr</a:t>
              </a: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>
              <a:off x="1241425" y="24304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>
              <a:off x="1241425" y="30400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55721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5986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109788" y="5453063"/>
              <a:ext cx="2305050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350277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PPN		         </a:t>
              </a: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		  Offset</a:t>
              </a:r>
              <a:endParaRPr lang="en-US" altLang="ko-KR" dirty="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57200" y="6019800"/>
            <a:ext cx="825658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5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56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7066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3048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340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/>
              <a:t>Assumes page tables held in </a:t>
            </a:r>
            <a:r>
              <a:rPr lang="en-US" sz="2000" dirty="0" err="1"/>
              <a:t>untranslated</a:t>
            </a:r>
            <a:r>
              <a:rPr lang="en-US" sz="2000" dirty="0"/>
              <a:t> physical memory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9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58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5181600" y="51054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76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62000" y="33162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867400" y="32400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14287"/>
            <a:ext cx="8785225" cy="112871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ko-KR" sz="4000" dirty="0">
                <a:ea typeface="굴림" charset="-127"/>
                <a:cs typeface="굴림" charset="-127"/>
              </a:rPr>
              <a:t>Address Translation</a:t>
            </a:r>
            <a:r>
              <a:rPr lang="en-US" altLang="ko-KR" sz="4000" dirty="0" smtClean="0">
                <a:ea typeface="굴림" charset="-127"/>
                <a:cs typeface="굴림" charset="-127"/>
              </a:rPr>
              <a:t>: 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576638" y="18446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>
              <a:latin typeface="Verdana" charset="0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375275" y="33004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469188" y="50212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28650" y="4143375"/>
            <a:ext cx="3962086" cy="6488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b="1" dirty="0" smtClean="0">
                <a:ea typeface="굴림" charset="-127"/>
                <a:cs typeface="굴림" charset="-127"/>
              </a:rPr>
              <a:t>	</a:t>
            </a:r>
            <a:r>
              <a:rPr lang="ko-KR" altLang="en-US" sz="2000" b="1" dirty="0" smtClean="0">
                <a:ea typeface="굴림" charset="-127"/>
                <a:cs typeface="굴림" charset="-127"/>
              </a:rPr>
              <a:t>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	         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264150" y="49641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56127A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0493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Where?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09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</a:p>
          <a:p>
            <a:r>
              <a:rPr lang="en-US" dirty="0" err="1" smtClean="0">
                <a:solidFill>
                  <a:srgbClr val="A6A6A6"/>
                </a:solidFill>
              </a:rPr>
              <a:t>Administrivia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Virtual </a:t>
            </a:r>
            <a:r>
              <a:rPr lang="en-US" dirty="0" smtClean="0">
                <a:solidFill>
                  <a:srgbClr val="A6A6A6"/>
                </a:solidFill>
              </a:rPr>
              <a:t>Machines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And, in Conclusion …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9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Handling VM</a:t>
            </a:r>
            <a:r>
              <a:rPr lang="en-US" dirty="0" smtClean="0"/>
              <a:t>-Related Traps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Handling a TLB miss needs a hardware or software mechanism to refill TLB </a:t>
            </a:r>
          </a:p>
          <a:p>
            <a:r>
              <a:rPr lang="en-US" dirty="0" smtClean="0"/>
              <a:t>Handling a page fault (e.g., page is on disk) needs a </a:t>
            </a:r>
            <a:r>
              <a:rPr lang="en-US" i="1" dirty="0" err="1" smtClean="0"/>
              <a:t>restartable</a:t>
            </a:r>
            <a:r>
              <a:rPr lang="en-US" i="1" dirty="0" smtClean="0"/>
              <a:t> </a:t>
            </a:r>
            <a:r>
              <a:rPr lang="en-US" dirty="0" smtClean="0"/>
              <a:t>trap so software handler can resume after retrieving page</a:t>
            </a:r>
          </a:p>
          <a:p>
            <a:pPr lvl="1"/>
            <a:r>
              <a:rPr lang="en-US" dirty="0" smtClean="0"/>
              <a:t>Precise exceptions are easy to restart</a:t>
            </a:r>
          </a:p>
          <a:p>
            <a:pPr lvl="1"/>
            <a:r>
              <a:rPr lang="en-US" dirty="0" smtClean="0"/>
              <a:t>Can be imprecise but </a:t>
            </a:r>
            <a:r>
              <a:rPr lang="en-US" dirty="0" err="1" smtClean="0"/>
              <a:t>restartable</a:t>
            </a:r>
            <a:r>
              <a:rPr lang="en-US" dirty="0" smtClean="0"/>
              <a:t>, but this complicates OS software</a:t>
            </a:r>
          </a:p>
          <a:p>
            <a:r>
              <a:rPr lang="en-US" dirty="0" smtClean="0"/>
              <a:t>Handling protection violation may abort process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200025" y="2524125"/>
            <a:ext cx="27416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214938" y="2524125"/>
            <a:ext cx="274161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3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0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1313"/>
            <a:ext cx="8639175" cy="831850"/>
          </a:xfrm>
        </p:spPr>
        <p:txBody>
          <a:bodyPr/>
          <a:lstStyle/>
          <a:p>
            <a:r>
              <a:rPr lang="en-US"/>
              <a:t>Address Translation in CPU Pipeline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153400" cy="3124200"/>
          </a:xfrm>
        </p:spPr>
        <p:txBody>
          <a:bodyPr/>
          <a:lstStyle/>
          <a:p>
            <a:pPr marL="171450" indent="-171450"/>
            <a:r>
              <a:rPr lang="en-US" dirty="0" smtClean="0"/>
              <a:t>Need to </a:t>
            </a:r>
            <a:r>
              <a:rPr lang="en-US" dirty="0"/>
              <a:t>cope with</a:t>
            </a:r>
            <a:r>
              <a:rPr lang="en-US" dirty="0" smtClean="0"/>
              <a:t> additional </a:t>
            </a:r>
            <a:r>
              <a:rPr lang="en-US" dirty="0"/>
              <a:t>latency of</a:t>
            </a:r>
            <a:r>
              <a:rPr lang="en-US" dirty="0" smtClean="0"/>
              <a:t> TLB</a:t>
            </a:r>
            <a:r>
              <a:rPr lang="en-US" dirty="0"/>
              <a:t>:</a:t>
            </a:r>
          </a:p>
          <a:p>
            <a:pPr marL="631825" lvl="1" indent="-233363">
              <a:spcAft>
                <a:spcPts val="0"/>
              </a:spcAft>
            </a:pPr>
            <a:r>
              <a:rPr lang="en-US" sz="2400" i="1" dirty="0"/>
              <a:t>  </a:t>
            </a:r>
            <a:r>
              <a:rPr lang="en-US" sz="2400" dirty="0"/>
              <a:t>slow down the </a:t>
            </a:r>
            <a:r>
              <a:rPr lang="en-US" sz="2400" dirty="0" smtClean="0"/>
              <a:t>clock?</a:t>
            </a:r>
            <a:endParaRPr lang="en-US" sz="2400" i="1" dirty="0" smtClean="0"/>
          </a:p>
          <a:p>
            <a:pPr marL="631825" lvl="1" indent="-233363">
              <a:spcAft>
                <a:spcPts val="0"/>
              </a:spcAft>
            </a:pPr>
            <a:r>
              <a:rPr lang="en-US" sz="2400" dirty="0"/>
              <a:t>  pipeline the TLB and cache </a:t>
            </a:r>
            <a:r>
              <a:rPr lang="en-US" sz="2400" dirty="0" smtClean="0"/>
              <a:t>access?</a:t>
            </a:r>
          </a:p>
          <a:p>
            <a:pPr marL="631825" lvl="1" indent="-233363">
              <a:spcAft>
                <a:spcPts val="0"/>
              </a:spcAft>
            </a:pPr>
            <a:r>
              <a:rPr lang="en-US" sz="2400" dirty="0"/>
              <a:t>  virtual address </a:t>
            </a:r>
            <a:r>
              <a:rPr lang="en-US" sz="2400" dirty="0" smtClean="0"/>
              <a:t>caches (see CS152)</a:t>
            </a:r>
            <a:endParaRPr lang="en-US" sz="2400" dirty="0"/>
          </a:p>
          <a:p>
            <a:pPr marL="631825" lvl="1" indent="-233363">
              <a:spcAft>
                <a:spcPts val="0"/>
              </a:spcAft>
            </a:pPr>
            <a:r>
              <a:rPr lang="en-US" sz="2400" dirty="0"/>
              <a:t>  parallel TLB/cache access</a:t>
            </a:r>
            <a:endParaRPr lang="en-US" sz="2400" dirty="0">
              <a:solidFill>
                <a:srgbClr val="56127A"/>
              </a:solidFill>
            </a:endParaRPr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20574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2057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4478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5240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5240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4478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524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4478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524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4478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5240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5240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4478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752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10188" y="19050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5146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5146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200025" y="2752725"/>
            <a:ext cx="27416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214938" y="2752725"/>
            <a:ext cx="274161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3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8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BD13E-718A-3A45-8178-09E34FD5CB27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6763" cy="1004888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Concurrent Access to TLB &amp; </a:t>
            </a:r>
            <a:r>
              <a:rPr lang="en-US" dirty="0" smtClean="0"/>
              <a:t>Cache</a:t>
            </a:r>
            <a:br>
              <a:rPr lang="en-US" dirty="0" smtClean="0"/>
            </a:br>
            <a:r>
              <a:rPr lang="en-US" dirty="0" smtClean="0"/>
              <a:t>(Virtual Index/Physical Tag)</a:t>
            </a:r>
            <a:endParaRPr lang="en-US" dirty="0"/>
          </a:p>
        </p:txBody>
      </p:sp>
      <p:sp>
        <p:nvSpPr>
          <p:cNvPr id="1689603" name="Rectangle 3"/>
          <p:cNvSpPr>
            <a:spLocks noChangeArrowheads="1"/>
          </p:cNvSpPr>
          <p:nvPr/>
        </p:nvSpPr>
        <p:spPr bwMode="auto">
          <a:xfrm>
            <a:off x="685800" y="4800600"/>
            <a:ext cx="7833549" cy="14439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Index</a:t>
            </a:r>
            <a:r>
              <a:rPr lang="en-US" sz="2000" dirty="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000" dirty="0">
                <a:latin typeface="Verdana" charset="0"/>
              </a:rPr>
              <a:t>L is available without consulting the TLB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000" dirty="0" err="1">
                <a:latin typeface="Symbol" charset="2"/>
              </a:rPr>
              <a:t></a:t>
            </a:r>
            <a:r>
              <a:rPr lang="en-US" sz="2000" i="1" dirty="0" err="1">
                <a:solidFill>
                  <a:srgbClr val="56127A"/>
                </a:solidFill>
                <a:latin typeface="Verdana" charset="0"/>
              </a:rPr>
              <a:t>cache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 and TLB accesses can begin </a:t>
            </a:r>
            <a:r>
              <a:rPr lang="en-US" sz="2000" i="1" dirty="0" smtClean="0">
                <a:solidFill>
                  <a:srgbClr val="56127A"/>
                </a:solidFill>
                <a:latin typeface="Verdana" charset="0"/>
              </a:rPr>
              <a:t>simultaneously!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Tag comparison is made after both accesses are completed</a:t>
            </a:r>
            <a:endParaRPr lang="en-US" sz="2000" dirty="0" smtClean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800" i="1" dirty="0" smtClean="0">
                <a:latin typeface="Verdana" charset="0"/>
              </a:rPr>
              <a:t>Cases</a:t>
            </a:r>
            <a:r>
              <a:rPr lang="en-US" sz="2800" i="1" dirty="0">
                <a:latin typeface="Verdana" charset="0"/>
              </a:rPr>
              <a:t>:</a:t>
            </a:r>
            <a:r>
              <a:rPr lang="en-US" sz="2000" i="1" dirty="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L +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b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,  L +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b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 &lt;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,  L +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b</a:t>
            </a:r>
            <a:r>
              <a:rPr lang="en-US" sz="2800" i="1" dirty="0">
                <a:solidFill>
                  <a:srgbClr val="56127A"/>
                </a:solidFill>
                <a:latin typeface="Verdana" charset="0"/>
              </a:rPr>
              <a:t> &gt; </a:t>
            </a:r>
            <a:r>
              <a:rPr lang="en-US" sz="2800" i="1" dirty="0" err="1">
                <a:solidFill>
                  <a:srgbClr val="56127A"/>
                </a:solidFill>
                <a:latin typeface="Verdana" charset="0"/>
              </a:rPr>
              <a:t>k</a:t>
            </a:r>
            <a:endParaRPr lang="en-US" sz="2800" i="1" dirty="0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689604" name="Group 4"/>
          <p:cNvGrpSpPr>
            <a:grpSpLocks/>
          </p:cNvGrpSpPr>
          <p:nvPr/>
        </p:nvGrpSpPr>
        <p:grpSpPr bwMode="auto">
          <a:xfrm>
            <a:off x="198438" y="1385888"/>
            <a:ext cx="8335962" cy="3490912"/>
            <a:chOff x="125" y="811"/>
            <a:chExt cx="5251" cy="2199"/>
          </a:xfrm>
        </p:grpSpPr>
        <p:sp>
          <p:nvSpPr>
            <p:cNvPr id="1689605" name="Line 5"/>
            <p:cNvSpPr>
              <a:spLocks noChangeShapeType="1"/>
            </p:cNvSpPr>
            <p:nvPr/>
          </p:nvSpPr>
          <p:spPr bwMode="auto">
            <a:xfrm>
              <a:off x="5136" y="2052"/>
              <a:ext cx="0" cy="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6" name="Line 6"/>
            <p:cNvSpPr>
              <a:spLocks noChangeShapeType="1"/>
            </p:cNvSpPr>
            <p:nvPr/>
          </p:nvSpPr>
          <p:spPr bwMode="auto">
            <a:xfrm>
              <a:off x="2676" y="1944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7" name="Rectangle 7"/>
            <p:cNvSpPr>
              <a:spLocks noChangeArrowheads="1"/>
            </p:cNvSpPr>
            <p:nvPr/>
          </p:nvSpPr>
          <p:spPr bwMode="auto">
            <a:xfrm>
              <a:off x="544" y="1056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8" name="Rectangle 8"/>
            <p:cNvSpPr>
              <a:spLocks noChangeArrowheads="1"/>
            </p:cNvSpPr>
            <p:nvPr/>
          </p:nvSpPr>
          <p:spPr bwMode="auto">
            <a:xfrm>
              <a:off x="2704" y="1048"/>
              <a:ext cx="792" cy="208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9" name="Rectangle 9"/>
            <p:cNvSpPr>
              <a:spLocks noChangeArrowheads="1"/>
            </p:cNvSpPr>
            <p:nvPr/>
          </p:nvSpPr>
          <p:spPr bwMode="auto">
            <a:xfrm>
              <a:off x="554" y="1048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VPN                          L         b</a:t>
              </a:r>
            </a:p>
          </p:txBody>
        </p:sp>
        <p:sp>
          <p:nvSpPr>
            <p:cNvPr id="1689610" name="Line 10"/>
            <p:cNvSpPr>
              <a:spLocks noChangeShapeType="1"/>
            </p:cNvSpPr>
            <p:nvPr/>
          </p:nvSpPr>
          <p:spPr bwMode="auto">
            <a:xfrm>
              <a:off x="3486" y="1048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1" name="Line 11"/>
            <p:cNvSpPr>
              <a:spLocks noChangeShapeType="1"/>
            </p:cNvSpPr>
            <p:nvPr/>
          </p:nvSpPr>
          <p:spPr bwMode="auto">
            <a:xfrm>
              <a:off x="2432" y="106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2" name="Freeform 12"/>
            <p:cNvSpPr>
              <a:spLocks/>
            </p:cNvSpPr>
            <p:nvPr/>
          </p:nvSpPr>
          <p:spPr bwMode="auto">
            <a:xfrm>
              <a:off x="2712" y="944"/>
              <a:ext cx="761" cy="73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37" y="0"/>
                </a:cxn>
                <a:cxn ang="0">
                  <a:pos x="760" y="72"/>
                </a:cxn>
              </a:cxnLst>
              <a:rect l="0" t="0" r="r" b="b"/>
              <a:pathLst>
                <a:path w="761" h="73">
                  <a:moveTo>
                    <a:pt x="0" y="66"/>
                  </a:moveTo>
                  <a:lnTo>
                    <a:pt x="35" y="0"/>
                  </a:lnTo>
                  <a:lnTo>
                    <a:pt x="737" y="0"/>
                  </a:lnTo>
                  <a:lnTo>
                    <a:pt x="760" y="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3" name="Line 13"/>
            <p:cNvSpPr>
              <a:spLocks noChangeShapeType="1"/>
            </p:cNvSpPr>
            <p:nvPr/>
          </p:nvSpPr>
          <p:spPr bwMode="auto">
            <a:xfrm>
              <a:off x="2694" y="1056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4" name="Rectangle 14"/>
            <p:cNvSpPr>
              <a:spLocks noChangeArrowheads="1"/>
            </p:cNvSpPr>
            <p:nvPr/>
          </p:nvSpPr>
          <p:spPr bwMode="auto">
            <a:xfrm>
              <a:off x="1176" y="1400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TLB</a:t>
              </a:r>
            </a:p>
          </p:txBody>
        </p:sp>
        <p:sp>
          <p:nvSpPr>
            <p:cNvPr id="1689615" name="Line 15"/>
            <p:cNvSpPr>
              <a:spLocks noChangeShapeType="1"/>
            </p:cNvSpPr>
            <p:nvPr/>
          </p:nvSpPr>
          <p:spPr bwMode="auto">
            <a:xfrm flipH="1">
              <a:off x="1572" y="12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6" name="Rectangle 16"/>
            <p:cNvSpPr>
              <a:spLocks noChangeArrowheads="1"/>
            </p:cNvSpPr>
            <p:nvPr/>
          </p:nvSpPr>
          <p:spPr bwMode="auto">
            <a:xfrm>
              <a:off x="3936" y="1368"/>
              <a:ext cx="1440" cy="6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 Cache 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b</a:t>
              </a:r>
              <a:r>
                <a:rPr lang="en-US" sz="1800">
                  <a:latin typeface="Verdana" charset="0"/>
                </a:rPr>
                <a:t>-byte block</a:t>
              </a:r>
            </a:p>
          </p:txBody>
        </p:sp>
        <p:sp>
          <p:nvSpPr>
            <p:cNvPr id="1689617" name="Rectangle 17"/>
            <p:cNvSpPr>
              <a:spLocks noChangeArrowheads="1"/>
            </p:cNvSpPr>
            <p:nvPr/>
          </p:nvSpPr>
          <p:spPr bwMode="auto">
            <a:xfrm>
              <a:off x="502" y="1928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8" name="Rectangle 18"/>
            <p:cNvSpPr>
              <a:spLocks noChangeArrowheads="1"/>
            </p:cNvSpPr>
            <p:nvPr/>
          </p:nvSpPr>
          <p:spPr bwMode="auto">
            <a:xfrm>
              <a:off x="512" y="1928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PPN                      Page Offset</a:t>
              </a:r>
            </a:p>
          </p:txBody>
        </p:sp>
        <p:sp>
          <p:nvSpPr>
            <p:cNvPr id="1689619" name="Line 19"/>
            <p:cNvSpPr>
              <a:spLocks noChangeShapeType="1"/>
            </p:cNvSpPr>
            <p:nvPr/>
          </p:nvSpPr>
          <p:spPr bwMode="auto">
            <a:xfrm>
              <a:off x="2390" y="1936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0" name="Line 20"/>
            <p:cNvSpPr>
              <a:spLocks noChangeShapeType="1"/>
            </p:cNvSpPr>
            <p:nvPr/>
          </p:nvSpPr>
          <p:spPr bwMode="auto">
            <a:xfrm>
              <a:off x="3104" y="1360"/>
              <a:ext cx="0" cy="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1" name="Line 21"/>
            <p:cNvSpPr>
              <a:spLocks noChangeShapeType="1"/>
            </p:cNvSpPr>
            <p:nvPr/>
          </p:nvSpPr>
          <p:spPr bwMode="auto">
            <a:xfrm>
              <a:off x="1568" y="1796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2" name="Oval 22"/>
            <p:cNvSpPr>
              <a:spLocks noChangeArrowheads="1"/>
            </p:cNvSpPr>
            <p:nvPr/>
          </p:nvSpPr>
          <p:spPr bwMode="auto">
            <a:xfrm>
              <a:off x="2880" y="2424"/>
              <a:ext cx="774" cy="2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32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89623" name="Freeform 23"/>
            <p:cNvSpPr>
              <a:spLocks/>
            </p:cNvSpPr>
            <p:nvPr/>
          </p:nvSpPr>
          <p:spPr bwMode="auto">
            <a:xfrm>
              <a:off x="1566" y="2249"/>
              <a:ext cx="1314" cy="3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2"/>
                </a:cxn>
                <a:cxn ang="0">
                  <a:pos x="1200" y="312"/>
                </a:cxn>
              </a:cxnLst>
              <a:rect l="0" t="0" r="r" b="b"/>
              <a:pathLst>
                <a:path w="1201" h="313">
                  <a:moveTo>
                    <a:pt x="0" y="0"/>
                  </a:moveTo>
                  <a:lnTo>
                    <a:pt x="0" y="312"/>
                  </a:lnTo>
                  <a:lnTo>
                    <a:pt x="1200" y="3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4" name="Freeform 24"/>
            <p:cNvSpPr>
              <a:spLocks/>
            </p:cNvSpPr>
            <p:nvPr/>
          </p:nvSpPr>
          <p:spPr bwMode="auto">
            <a:xfrm>
              <a:off x="3664" y="2056"/>
              <a:ext cx="673" cy="512"/>
            </a:xfrm>
            <a:custGeom>
              <a:avLst/>
              <a:gdLst/>
              <a:ahLst/>
              <a:cxnLst>
                <a:cxn ang="0">
                  <a:pos x="672" y="0"/>
                </a:cxn>
                <a:cxn ang="0">
                  <a:pos x="672" y="760"/>
                </a:cxn>
                <a:cxn ang="0">
                  <a:pos x="0" y="760"/>
                </a:cxn>
              </a:cxnLst>
              <a:rect l="0" t="0" r="r" b="b"/>
              <a:pathLst>
                <a:path w="673" h="761">
                  <a:moveTo>
                    <a:pt x="672" y="0"/>
                  </a:moveTo>
                  <a:lnTo>
                    <a:pt x="672" y="760"/>
                  </a:lnTo>
                  <a:lnTo>
                    <a:pt x="0" y="7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5" name="Line 25"/>
            <p:cNvSpPr>
              <a:spLocks noChangeShapeType="1"/>
            </p:cNvSpPr>
            <p:nvPr/>
          </p:nvSpPr>
          <p:spPr bwMode="auto">
            <a:xfrm>
              <a:off x="3264" y="271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6" name="Rectangle 26"/>
            <p:cNvSpPr>
              <a:spLocks noChangeArrowheads="1"/>
            </p:cNvSpPr>
            <p:nvPr/>
          </p:nvSpPr>
          <p:spPr bwMode="auto">
            <a:xfrm>
              <a:off x="2736" y="2762"/>
              <a:ext cx="409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hit?</a:t>
              </a:r>
            </a:p>
          </p:txBody>
        </p:sp>
        <p:sp>
          <p:nvSpPr>
            <p:cNvPr id="1689627" name="Rectangle 27"/>
            <p:cNvSpPr>
              <a:spLocks noChangeArrowheads="1"/>
            </p:cNvSpPr>
            <p:nvPr/>
          </p:nvSpPr>
          <p:spPr bwMode="auto">
            <a:xfrm>
              <a:off x="4848" y="2616"/>
              <a:ext cx="49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Data</a:t>
              </a:r>
            </a:p>
          </p:txBody>
        </p:sp>
        <p:sp>
          <p:nvSpPr>
            <p:cNvPr id="1689628" name="Rectangle 28"/>
            <p:cNvSpPr>
              <a:spLocks noChangeArrowheads="1"/>
            </p:cNvSpPr>
            <p:nvPr/>
          </p:nvSpPr>
          <p:spPr bwMode="auto">
            <a:xfrm>
              <a:off x="3641" y="2616"/>
              <a:ext cx="11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Physical Tag</a:t>
              </a:r>
            </a:p>
          </p:txBody>
        </p:sp>
        <p:sp>
          <p:nvSpPr>
            <p:cNvPr id="1689629" name="Freeform 29"/>
            <p:cNvSpPr>
              <a:spLocks/>
            </p:cNvSpPr>
            <p:nvPr/>
          </p:nvSpPr>
          <p:spPr bwMode="auto">
            <a:xfrm>
              <a:off x="518" y="2168"/>
              <a:ext cx="216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1" y="80"/>
                </a:cxn>
                <a:cxn ang="0">
                  <a:pos x="2096" y="80"/>
                </a:cxn>
                <a:cxn ang="0">
                  <a:pos x="2160" y="0"/>
                </a:cxn>
              </a:cxnLst>
              <a:rect l="0" t="0" r="r" b="b"/>
              <a:pathLst>
                <a:path w="2161" h="81">
                  <a:moveTo>
                    <a:pt x="0" y="6"/>
                  </a:moveTo>
                  <a:lnTo>
                    <a:pt x="101" y="80"/>
                  </a:lnTo>
                  <a:lnTo>
                    <a:pt x="2096" y="80"/>
                  </a:lnTo>
                  <a:lnTo>
                    <a:pt x="216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0" name="Rectangle 30"/>
            <p:cNvSpPr>
              <a:spLocks noChangeArrowheads="1"/>
            </p:cNvSpPr>
            <p:nvPr/>
          </p:nvSpPr>
          <p:spPr bwMode="auto">
            <a:xfrm>
              <a:off x="1100" y="2370"/>
              <a:ext cx="4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89631" name="Rectangle 31"/>
            <p:cNvSpPr>
              <a:spLocks noChangeArrowheads="1"/>
            </p:cNvSpPr>
            <p:nvPr/>
          </p:nvSpPr>
          <p:spPr bwMode="auto">
            <a:xfrm>
              <a:off x="144" y="984"/>
              <a:ext cx="33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89632" name="Rectangle 32"/>
            <p:cNvSpPr>
              <a:spLocks noChangeArrowheads="1"/>
            </p:cNvSpPr>
            <p:nvPr/>
          </p:nvSpPr>
          <p:spPr bwMode="auto">
            <a:xfrm>
              <a:off x="125" y="1879"/>
              <a:ext cx="3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1689633" name="Freeform 33"/>
            <p:cNvSpPr>
              <a:spLocks/>
            </p:cNvSpPr>
            <p:nvPr/>
          </p:nvSpPr>
          <p:spPr bwMode="auto">
            <a:xfrm>
              <a:off x="2448" y="1280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4" name="Rectangle 34"/>
            <p:cNvSpPr>
              <a:spLocks noChangeArrowheads="1"/>
            </p:cNvSpPr>
            <p:nvPr/>
          </p:nvSpPr>
          <p:spPr bwMode="auto">
            <a:xfrm>
              <a:off x="4567" y="811"/>
              <a:ext cx="640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Index</a:t>
              </a:r>
            </a:p>
          </p:txBody>
        </p:sp>
        <p:sp>
          <p:nvSpPr>
            <p:cNvPr id="1689635" name="Freeform 35"/>
            <p:cNvSpPr>
              <a:spLocks/>
            </p:cNvSpPr>
            <p:nvPr/>
          </p:nvSpPr>
          <p:spPr bwMode="auto">
            <a:xfrm>
              <a:off x="3104" y="848"/>
              <a:ext cx="1449" cy="51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0"/>
                </a:cxn>
                <a:cxn ang="0">
                  <a:pos x="1448" y="0"/>
                </a:cxn>
                <a:cxn ang="0">
                  <a:pos x="1448" y="536"/>
                </a:cxn>
              </a:cxnLst>
              <a:rect l="0" t="0" r="r" b="b"/>
              <a:pathLst>
                <a:path w="1449" h="537">
                  <a:moveTo>
                    <a:pt x="0" y="77"/>
                  </a:moveTo>
                  <a:lnTo>
                    <a:pt x="0" y="0"/>
                  </a:lnTo>
                  <a:lnTo>
                    <a:pt x="1448" y="0"/>
                  </a:lnTo>
                  <a:lnTo>
                    <a:pt x="1448" y="5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6" name="Line 36"/>
            <p:cNvSpPr>
              <a:spLocks noChangeShapeType="1"/>
            </p:cNvSpPr>
            <p:nvPr/>
          </p:nvSpPr>
          <p:spPr bwMode="auto">
            <a:xfrm flipH="1">
              <a:off x="3056" y="1592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7" name="Rectangle 37"/>
            <p:cNvSpPr>
              <a:spLocks noChangeArrowheads="1"/>
            </p:cNvSpPr>
            <p:nvPr/>
          </p:nvSpPr>
          <p:spPr bwMode="auto">
            <a:xfrm>
              <a:off x="3152" y="1496"/>
              <a:ext cx="1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</p:grpSp>
      <p:sp>
        <p:nvSpPr>
          <p:cNvPr id="3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238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4D6E-CA00-414E-8EB9-BE500EA627FD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07400" cy="10795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/>
              <a:t>Virtual-Index Physical-Tag Caches: </a:t>
            </a:r>
            <a:r>
              <a:rPr lang="en-US" sz="2400"/>
              <a:t>Associative Organization</a:t>
            </a:r>
          </a:p>
        </p:txBody>
      </p:sp>
      <p:sp>
        <p:nvSpPr>
          <p:cNvPr id="1690627" name="Rectangle 3"/>
          <p:cNvSpPr>
            <a:spLocks noChangeArrowheads="1"/>
          </p:cNvSpPr>
          <p:nvPr/>
        </p:nvSpPr>
        <p:spPr bwMode="auto">
          <a:xfrm>
            <a:off x="838200" y="5819775"/>
            <a:ext cx="72390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How does this scheme scale to larger caches?</a:t>
            </a:r>
            <a:endParaRPr lang="en-US" sz="2400">
              <a:solidFill>
                <a:schemeClr val="tx2"/>
              </a:solidFill>
              <a:latin typeface="Verdana" charset="0"/>
            </a:endParaRPr>
          </a:p>
        </p:txBody>
      </p:sp>
      <p:grpSp>
        <p:nvGrpSpPr>
          <p:cNvPr id="1690628" name="Group 4"/>
          <p:cNvGrpSpPr>
            <a:grpSpLocks/>
          </p:cNvGrpSpPr>
          <p:nvPr/>
        </p:nvGrpSpPr>
        <p:grpSpPr bwMode="auto">
          <a:xfrm>
            <a:off x="152400" y="1295400"/>
            <a:ext cx="8780463" cy="4064000"/>
            <a:chOff x="144" y="824"/>
            <a:chExt cx="5531" cy="2560"/>
          </a:xfrm>
        </p:grpSpPr>
        <p:sp>
          <p:nvSpPr>
            <p:cNvPr id="1690629" name="Rectangle 5"/>
            <p:cNvSpPr>
              <a:spLocks noChangeArrowheads="1"/>
            </p:cNvSpPr>
            <p:nvPr/>
          </p:nvSpPr>
          <p:spPr bwMode="auto">
            <a:xfrm>
              <a:off x="512" y="992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0" name="Rectangle 6" descr="Dark upward diagonal"/>
            <p:cNvSpPr>
              <a:spLocks noChangeArrowheads="1"/>
            </p:cNvSpPr>
            <p:nvPr/>
          </p:nvSpPr>
          <p:spPr bwMode="auto">
            <a:xfrm>
              <a:off x="2400" y="992"/>
              <a:ext cx="1064" cy="208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1" name="Rectangle 7"/>
            <p:cNvSpPr>
              <a:spLocks noChangeArrowheads="1"/>
            </p:cNvSpPr>
            <p:nvPr/>
          </p:nvSpPr>
          <p:spPr bwMode="auto">
            <a:xfrm>
              <a:off x="522" y="992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VPN          a       L = k-b       b</a:t>
              </a:r>
            </a:p>
          </p:txBody>
        </p:sp>
        <p:sp>
          <p:nvSpPr>
            <p:cNvPr id="1690632" name="Line 8" descr="Dark upward diagonal"/>
            <p:cNvSpPr>
              <a:spLocks noChangeShapeType="1"/>
            </p:cNvSpPr>
            <p:nvPr/>
          </p:nvSpPr>
          <p:spPr bwMode="auto">
            <a:xfrm>
              <a:off x="3454" y="992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3" name="Line 9" descr="Dark upward diagonal"/>
            <p:cNvSpPr>
              <a:spLocks noChangeShapeType="1"/>
            </p:cNvSpPr>
            <p:nvPr/>
          </p:nvSpPr>
          <p:spPr bwMode="auto">
            <a:xfrm>
              <a:off x="2400" y="1000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4" name="Freeform 10"/>
            <p:cNvSpPr>
              <a:spLocks/>
            </p:cNvSpPr>
            <p:nvPr/>
          </p:nvSpPr>
          <p:spPr bwMode="auto">
            <a:xfrm>
              <a:off x="2408" y="912"/>
              <a:ext cx="1041" cy="6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8" y="0"/>
                </a:cxn>
                <a:cxn ang="0">
                  <a:pos x="1009" y="0"/>
                </a:cxn>
                <a:cxn ang="0">
                  <a:pos x="1040" y="64"/>
                </a:cxn>
              </a:cxnLst>
              <a:rect l="0" t="0" r="r" b="b"/>
              <a:pathLst>
                <a:path w="1041" h="65">
                  <a:moveTo>
                    <a:pt x="0" y="59"/>
                  </a:moveTo>
                  <a:lnTo>
                    <a:pt x="48" y="0"/>
                  </a:lnTo>
                  <a:lnTo>
                    <a:pt x="1009" y="0"/>
                  </a:lnTo>
                  <a:lnTo>
                    <a:pt x="1040" y="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5" name="Rectangle 11"/>
            <p:cNvSpPr>
              <a:spLocks noChangeArrowheads="1"/>
            </p:cNvSpPr>
            <p:nvPr/>
          </p:nvSpPr>
          <p:spPr bwMode="auto">
            <a:xfrm>
              <a:off x="1144" y="1465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TLB</a:t>
              </a:r>
            </a:p>
          </p:txBody>
        </p:sp>
        <p:sp>
          <p:nvSpPr>
            <p:cNvPr id="1690636" name="Line 12"/>
            <p:cNvSpPr>
              <a:spLocks noChangeShapeType="1"/>
            </p:cNvSpPr>
            <p:nvPr/>
          </p:nvSpPr>
          <p:spPr bwMode="auto">
            <a:xfrm>
              <a:off x="1552" y="12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7" name="Rectangle 13"/>
            <p:cNvSpPr>
              <a:spLocks noChangeArrowheads="1"/>
            </p:cNvSpPr>
            <p:nvPr/>
          </p:nvSpPr>
          <p:spPr bwMode="auto">
            <a:xfrm>
              <a:off x="3792" y="1392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</p:txBody>
        </p:sp>
        <p:sp>
          <p:nvSpPr>
            <p:cNvPr id="1690638" name="Rectangle 14"/>
            <p:cNvSpPr>
              <a:spLocks noChangeArrowheads="1"/>
            </p:cNvSpPr>
            <p:nvPr/>
          </p:nvSpPr>
          <p:spPr bwMode="auto">
            <a:xfrm>
              <a:off x="472" y="2136"/>
              <a:ext cx="1920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9" name="Rectangle 15"/>
            <p:cNvSpPr>
              <a:spLocks noChangeArrowheads="1"/>
            </p:cNvSpPr>
            <p:nvPr/>
          </p:nvSpPr>
          <p:spPr bwMode="auto">
            <a:xfrm>
              <a:off x="482" y="2136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                PPN                   Page Offset</a:t>
              </a:r>
            </a:p>
          </p:txBody>
        </p:sp>
        <p:sp>
          <p:nvSpPr>
            <p:cNvPr id="1690640" name="Line 16"/>
            <p:cNvSpPr>
              <a:spLocks noChangeShapeType="1"/>
            </p:cNvSpPr>
            <p:nvPr/>
          </p:nvSpPr>
          <p:spPr bwMode="auto">
            <a:xfrm>
              <a:off x="2400" y="214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1" name="Line 17"/>
            <p:cNvSpPr>
              <a:spLocks noChangeShapeType="1"/>
            </p:cNvSpPr>
            <p:nvPr/>
          </p:nvSpPr>
          <p:spPr bwMode="auto">
            <a:xfrm>
              <a:off x="3072" y="130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2" name="Line 18"/>
            <p:cNvSpPr>
              <a:spLocks noChangeShapeType="1"/>
            </p:cNvSpPr>
            <p:nvPr/>
          </p:nvSpPr>
          <p:spPr bwMode="auto">
            <a:xfrm>
              <a:off x="1536" y="187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3" name="Line 19"/>
            <p:cNvSpPr>
              <a:spLocks noChangeShapeType="1"/>
            </p:cNvSpPr>
            <p:nvPr/>
          </p:nvSpPr>
          <p:spPr bwMode="auto">
            <a:xfrm>
              <a:off x="4592" y="25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4" name="Oval 20"/>
            <p:cNvSpPr>
              <a:spLocks noChangeArrowheads="1"/>
            </p:cNvSpPr>
            <p:nvPr/>
          </p:nvSpPr>
          <p:spPr bwMode="auto">
            <a:xfrm>
              <a:off x="3936" y="2384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90645" name="Freeform 21"/>
            <p:cNvSpPr>
              <a:spLocks/>
            </p:cNvSpPr>
            <p:nvPr/>
          </p:nvSpPr>
          <p:spPr bwMode="auto">
            <a:xfrm>
              <a:off x="1536" y="2472"/>
              <a:ext cx="239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8"/>
                </a:cxn>
                <a:cxn ang="0">
                  <a:pos x="2392" y="88"/>
                </a:cxn>
              </a:cxnLst>
              <a:rect l="0" t="0" r="r" b="b"/>
              <a:pathLst>
                <a:path w="2393" h="89">
                  <a:moveTo>
                    <a:pt x="0" y="0"/>
                  </a:moveTo>
                  <a:lnTo>
                    <a:pt x="0" y="88"/>
                  </a:lnTo>
                  <a:lnTo>
                    <a:pt x="2392" y="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6" name="Rectangle 22"/>
            <p:cNvSpPr>
              <a:spLocks noChangeArrowheads="1"/>
            </p:cNvSpPr>
            <p:nvPr/>
          </p:nvSpPr>
          <p:spPr bwMode="auto">
            <a:xfrm>
              <a:off x="3711" y="2634"/>
              <a:ext cx="38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hit?</a:t>
              </a:r>
            </a:p>
          </p:txBody>
        </p:sp>
        <p:sp>
          <p:nvSpPr>
            <p:cNvPr id="1690647" name="Rectangle 23"/>
            <p:cNvSpPr>
              <a:spLocks noChangeArrowheads="1"/>
            </p:cNvSpPr>
            <p:nvPr/>
          </p:nvSpPr>
          <p:spPr bwMode="auto">
            <a:xfrm>
              <a:off x="4999" y="3106"/>
              <a:ext cx="455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Data</a:t>
              </a:r>
            </a:p>
          </p:txBody>
        </p:sp>
        <p:sp>
          <p:nvSpPr>
            <p:cNvPr id="1690648" name="Rectangle 24"/>
            <p:cNvSpPr>
              <a:spLocks noChangeArrowheads="1"/>
            </p:cNvSpPr>
            <p:nvPr/>
          </p:nvSpPr>
          <p:spPr bwMode="auto">
            <a:xfrm>
              <a:off x="4620" y="1930"/>
              <a:ext cx="430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Phy.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90649" name="Freeform 25"/>
            <p:cNvSpPr>
              <a:spLocks/>
            </p:cNvSpPr>
            <p:nvPr/>
          </p:nvSpPr>
          <p:spPr bwMode="auto">
            <a:xfrm>
              <a:off x="480" y="2344"/>
              <a:ext cx="1921" cy="1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9" y="120"/>
                </a:cxn>
                <a:cxn ang="0">
                  <a:pos x="1863" y="120"/>
                </a:cxn>
                <a:cxn ang="0">
                  <a:pos x="1920" y="0"/>
                </a:cxn>
              </a:cxnLst>
              <a:rect l="0" t="0" r="r" b="b"/>
              <a:pathLst>
                <a:path w="1921" h="121">
                  <a:moveTo>
                    <a:pt x="0" y="9"/>
                  </a:moveTo>
                  <a:lnTo>
                    <a:pt x="89" y="120"/>
                  </a:lnTo>
                  <a:lnTo>
                    <a:pt x="1863" y="120"/>
                  </a:lnTo>
                  <a:lnTo>
                    <a:pt x="19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0" name="Rectangle 26"/>
            <p:cNvSpPr>
              <a:spLocks noChangeArrowheads="1"/>
            </p:cNvSpPr>
            <p:nvPr/>
          </p:nvSpPr>
          <p:spPr bwMode="auto">
            <a:xfrm>
              <a:off x="1191" y="2578"/>
              <a:ext cx="37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90651" name="Rectangle 27"/>
            <p:cNvSpPr>
              <a:spLocks noChangeArrowheads="1"/>
            </p:cNvSpPr>
            <p:nvPr/>
          </p:nvSpPr>
          <p:spPr bwMode="auto">
            <a:xfrm>
              <a:off x="192" y="960"/>
              <a:ext cx="33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90652" name="Rectangle 28"/>
            <p:cNvSpPr>
              <a:spLocks noChangeArrowheads="1"/>
            </p:cNvSpPr>
            <p:nvPr/>
          </p:nvSpPr>
          <p:spPr bwMode="auto">
            <a:xfrm>
              <a:off x="144" y="2064"/>
              <a:ext cx="3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1690653" name="Freeform 29"/>
            <p:cNvSpPr>
              <a:spLocks/>
            </p:cNvSpPr>
            <p:nvPr/>
          </p:nvSpPr>
          <p:spPr bwMode="auto">
            <a:xfrm>
              <a:off x="2416" y="1224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4" name="Rectangle 30"/>
            <p:cNvSpPr>
              <a:spLocks noChangeArrowheads="1"/>
            </p:cNvSpPr>
            <p:nvPr/>
          </p:nvSpPr>
          <p:spPr bwMode="auto">
            <a:xfrm>
              <a:off x="5088" y="864"/>
              <a:ext cx="587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Index</a:t>
              </a:r>
            </a:p>
          </p:txBody>
        </p:sp>
        <p:sp>
          <p:nvSpPr>
            <p:cNvPr id="1690655" name="Freeform 31"/>
            <p:cNvSpPr>
              <a:spLocks/>
            </p:cNvSpPr>
            <p:nvPr/>
          </p:nvSpPr>
          <p:spPr bwMode="auto">
            <a:xfrm>
              <a:off x="2896" y="824"/>
              <a:ext cx="1184" cy="569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0"/>
                </a:cxn>
                <a:cxn ang="0">
                  <a:pos x="1288" y="0"/>
                </a:cxn>
                <a:cxn ang="0">
                  <a:pos x="1288" y="568"/>
                </a:cxn>
              </a:cxnLst>
              <a:rect l="0" t="0" r="r" b="b"/>
              <a:pathLst>
                <a:path w="1289" h="569">
                  <a:moveTo>
                    <a:pt x="0" y="82"/>
                  </a:moveTo>
                  <a:lnTo>
                    <a:pt x="0" y="0"/>
                  </a:lnTo>
                  <a:lnTo>
                    <a:pt x="1288" y="0"/>
                  </a:lnTo>
                  <a:lnTo>
                    <a:pt x="1288" y="5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6" name="Line 32"/>
            <p:cNvSpPr>
              <a:spLocks noChangeShapeType="1"/>
            </p:cNvSpPr>
            <p:nvPr/>
          </p:nvSpPr>
          <p:spPr bwMode="auto">
            <a:xfrm flipH="1">
              <a:off x="3000" y="1696"/>
              <a:ext cx="136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7" name="Rectangle 33"/>
            <p:cNvSpPr>
              <a:spLocks noChangeArrowheads="1"/>
            </p:cNvSpPr>
            <p:nvPr/>
          </p:nvSpPr>
          <p:spPr bwMode="auto">
            <a:xfrm>
              <a:off x="3143" y="1570"/>
              <a:ext cx="1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  <p:sp>
          <p:nvSpPr>
            <p:cNvPr id="1690658" name="Rectangle 34"/>
            <p:cNvSpPr>
              <a:spLocks noChangeArrowheads="1"/>
            </p:cNvSpPr>
            <p:nvPr/>
          </p:nvSpPr>
          <p:spPr bwMode="auto">
            <a:xfrm>
              <a:off x="4792" y="1408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</p:txBody>
        </p:sp>
        <p:sp>
          <p:nvSpPr>
            <p:cNvPr id="1690659" name="Freeform 35"/>
            <p:cNvSpPr>
              <a:spLocks/>
            </p:cNvSpPr>
            <p:nvPr/>
          </p:nvSpPr>
          <p:spPr bwMode="auto">
            <a:xfrm>
              <a:off x="4080" y="824"/>
              <a:ext cx="1008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576"/>
                </a:cxn>
              </a:cxnLst>
              <a:rect l="0" t="0" r="r" b="b"/>
              <a:pathLst>
                <a:path w="1001" h="577">
                  <a:moveTo>
                    <a:pt x="0" y="0"/>
                  </a:moveTo>
                  <a:lnTo>
                    <a:pt x="1000" y="0"/>
                  </a:lnTo>
                  <a:lnTo>
                    <a:pt x="1000" y="57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0" name="Line 36"/>
            <p:cNvSpPr>
              <a:spLocks noChangeShapeType="1"/>
            </p:cNvSpPr>
            <p:nvPr/>
          </p:nvSpPr>
          <p:spPr bwMode="auto">
            <a:xfrm>
              <a:off x="2102" y="2136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1" name="Line 37"/>
            <p:cNvSpPr>
              <a:spLocks noChangeShapeType="1"/>
            </p:cNvSpPr>
            <p:nvPr/>
          </p:nvSpPr>
          <p:spPr bwMode="auto">
            <a:xfrm>
              <a:off x="2110" y="1000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0662" name="Group 38"/>
            <p:cNvGrpSpPr>
              <a:grpSpLocks/>
            </p:cNvGrpSpPr>
            <p:nvPr/>
          </p:nvGrpSpPr>
          <p:grpSpPr bwMode="auto">
            <a:xfrm>
              <a:off x="4552" y="962"/>
              <a:ext cx="283" cy="254"/>
              <a:chOff x="4600" y="866"/>
              <a:chExt cx="283" cy="254"/>
            </a:xfrm>
          </p:grpSpPr>
          <p:grpSp>
            <p:nvGrpSpPr>
              <p:cNvPr id="1690663" name="Group 39"/>
              <p:cNvGrpSpPr>
                <a:grpSpLocks/>
              </p:cNvGrpSpPr>
              <p:nvPr/>
            </p:nvGrpSpPr>
            <p:grpSpPr bwMode="auto">
              <a:xfrm>
                <a:off x="4600" y="1088"/>
                <a:ext cx="208" cy="32"/>
                <a:chOff x="4600" y="1088"/>
                <a:chExt cx="208" cy="32"/>
              </a:xfrm>
            </p:grpSpPr>
            <p:sp>
              <p:nvSpPr>
                <p:cNvPr id="1690664" name="Oval 40"/>
                <p:cNvSpPr>
                  <a:spLocks noChangeArrowheads="1"/>
                </p:cNvSpPr>
                <p:nvPr/>
              </p:nvSpPr>
              <p:spPr bwMode="auto">
                <a:xfrm>
                  <a:off x="4600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5" name="Oval 41"/>
                <p:cNvSpPr>
                  <a:spLocks noChangeArrowheads="1"/>
                </p:cNvSpPr>
                <p:nvPr/>
              </p:nvSpPr>
              <p:spPr bwMode="auto">
                <a:xfrm>
                  <a:off x="4696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6" name="Oval 42"/>
                <p:cNvSpPr>
                  <a:spLocks noChangeArrowheads="1"/>
                </p:cNvSpPr>
                <p:nvPr/>
              </p:nvSpPr>
              <p:spPr bwMode="auto">
                <a:xfrm>
                  <a:off x="4792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90667" name="Rectangle 43"/>
              <p:cNvSpPr>
                <a:spLocks noChangeArrowheads="1"/>
              </p:cNvSpPr>
              <p:nvPr/>
            </p:nvSpPr>
            <p:spPr bwMode="auto">
              <a:xfrm>
                <a:off x="4615" y="866"/>
                <a:ext cx="268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2</a:t>
                </a:r>
                <a:r>
                  <a:rPr lang="en-US" sz="2000" baseline="40000">
                    <a:solidFill>
                      <a:srgbClr val="56127A"/>
                    </a:solidFill>
                    <a:latin typeface="Verdana" charset="0"/>
                  </a:rPr>
                  <a:t>a</a:t>
                </a:r>
              </a:p>
            </p:txBody>
          </p:sp>
        </p:grpSp>
        <p:sp>
          <p:nvSpPr>
            <p:cNvPr id="1690668" name="Line 44"/>
            <p:cNvSpPr>
              <a:spLocks noChangeShapeType="1"/>
            </p:cNvSpPr>
            <p:nvPr/>
          </p:nvSpPr>
          <p:spPr bwMode="auto">
            <a:xfrm>
              <a:off x="4072" y="1920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9" name="Line 45"/>
            <p:cNvSpPr>
              <a:spLocks noChangeShapeType="1"/>
            </p:cNvSpPr>
            <p:nvPr/>
          </p:nvSpPr>
          <p:spPr bwMode="auto">
            <a:xfrm>
              <a:off x="4384" y="192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0" name="Line 46"/>
            <p:cNvSpPr>
              <a:spLocks noChangeShapeType="1"/>
            </p:cNvSpPr>
            <p:nvPr/>
          </p:nvSpPr>
          <p:spPr bwMode="auto">
            <a:xfrm>
              <a:off x="4912" y="3040"/>
              <a:ext cx="0" cy="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1" name="Line 47"/>
            <p:cNvSpPr>
              <a:spLocks noChangeShapeType="1"/>
            </p:cNvSpPr>
            <p:nvPr/>
          </p:nvSpPr>
          <p:spPr bwMode="auto">
            <a:xfrm>
              <a:off x="4312" y="30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2" name="Freeform 48"/>
            <p:cNvSpPr>
              <a:spLocks/>
            </p:cNvSpPr>
            <p:nvPr/>
          </p:nvSpPr>
          <p:spPr bwMode="auto">
            <a:xfrm>
              <a:off x="4272" y="2688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3" name="Freeform 49"/>
            <p:cNvSpPr>
              <a:spLocks/>
            </p:cNvSpPr>
            <p:nvPr/>
          </p:nvSpPr>
          <p:spPr bwMode="auto">
            <a:xfrm>
              <a:off x="4104" y="2672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4" name="Oval 50"/>
            <p:cNvSpPr>
              <a:spLocks noChangeArrowheads="1"/>
            </p:cNvSpPr>
            <p:nvPr/>
          </p:nvSpPr>
          <p:spPr bwMode="auto">
            <a:xfrm>
              <a:off x="4904" y="2392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90675" name="Line 51"/>
            <p:cNvSpPr>
              <a:spLocks noChangeShapeType="1"/>
            </p:cNvSpPr>
            <p:nvPr/>
          </p:nvSpPr>
          <p:spPr bwMode="auto">
            <a:xfrm>
              <a:off x="5040" y="1944"/>
              <a:ext cx="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6" name="Line 52"/>
            <p:cNvSpPr>
              <a:spLocks noChangeShapeType="1"/>
            </p:cNvSpPr>
            <p:nvPr/>
          </p:nvSpPr>
          <p:spPr bwMode="auto">
            <a:xfrm>
              <a:off x="5352" y="1930"/>
              <a:ext cx="0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7" name="Freeform 53"/>
            <p:cNvSpPr>
              <a:spLocks/>
            </p:cNvSpPr>
            <p:nvPr/>
          </p:nvSpPr>
          <p:spPr bwMode="auto">
            <a:xfrm>
              <a:off x="5240" y="2696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8" name="Freeform 54"/>
            <p:cNvSpPr>
              <a:spLocks/>
            </p:cNvSpPr>
            <p:nvPr/>
          </p:nvSpPr>
          <p:spPr bwMode="auto">
            <a:xfrm>
              <a:off x="5072" y="2680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0679" name="Group 55"/>
            <p:cNvGrpSpPr>
              <a:grpSpLocks/>
            </p:cNvGrpSpPr>
            <p:nvPr/>
          </p:nvGrpSpPr>
          <p:grpSpPr bwMode="auto">
            <a:xfrm>
              <a:off x="4664" y="2904"/>
              <a:ext cx="208" cy="32"/>
              <a:chOff x="4712" y="2808"/>
              <a:chExt cx="208" cy="32"/>
            </a:xfrm>
          </p:grpSpPr>
          <p:sp>
            <p:nvSpPr>
              <p:cNvPr id="1690680" name="Oval 56"/>
              <p:cNvSpPr>
                <a:spLocks noChangeArrowheads="1"/>
              </p:cNvSpPr>
              <p:nvPr/>
            </p:nvSpPr>
            <p:spPr bwMode="auto">
              <a:xfrm>
                <a:off x="4712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1" name="Oval 57"/>
              <p:cNvSpPr>
                <a:spLocks noChangeArrowheads="1"/>
              </p:cNvSpPr>
              <p:nvPr/>
            </p:nvSpPr>
            <p:spPr bwMode="auto">
              <a:xfrm>
                <a:off x="4808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2" name="Oval 58"/>
              <p:cNvSpPr>
                <a:spLocks noChangeArrowheads="1"/>
              </p:cNvSpPr>
              <p:nvPr/>
            </p:nvSpPr>
            <p:spPr bwMode="auto">
              <a:xfrm>
                <a:off x="4904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90683" name="Rectangle 59"/>
            <p:cNvSpPr>
              <a:spLocks noChangeArrowheads="1"/>
            </p:cNvSpPr>
            <p:nvPr/>
          </p:nvSpPr>
          <p:spPr bwMode="auto">
            <a:xfrm>
              <a:off x="4679" y="2682"/>
              <a:ext cx="268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 baseline="40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grpSp>
          <p:nvGrpSpPr>
            <p:cNvPr id="1690684" name="Group 60"/>
            <p:cNvGrpSpPr>
              <a:grpSpLocks/>
            </p:cNvGrpSpPr>
            <p:nvPr/>
          </p:nvGrpSpPr>
          <p:grpSpPr bwMode="auto">
            <a:xfrm>
              <a:off x="4312" y="2528"/>
              <a:ext cx="208" cy="32"/>
              <a:chOff x="4360" y="2432"/>
              <a:chExt cx="208" cy="32"/>
            </a:xfrm>
          </p:grpSpPr>
          <p:sp>
            <p:nvSpPr>
              <p:cNvPr id="1690685" name="Oval 61"/>
              <p:cNvSpPr>
                <a:spLocks noChangeArrowheads="1"/>
              </p:cNvSpPr>
              <p:nvPr/>
            </p:nvSpPr>
            <p:spPr bwMode="auto">
              <a:xfrm>
                <a:off x="4360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6" name="Oval 62"/>
              <p:cNvSpPr>
                <a:spLocks noChangeArrowheads="1"/>
              </p:cNvSpPr>
              <p:nvPr/>
            </p:nvSpPr>
            <p:spPr bwMode="auto">
              <a:xfrm>
                <a:off x="4456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7" name="Oval 63"/>
              <p:cNvSpPr>
                <a:spLocks noChangeArrowheads="1"/>
              </p:cNvSpPr>
              <p:nvPr/>
            </p:nvSpPr>
            <p:spPr bwMode="auto">
              <a:xfrm>
                <a:off x="4552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90688" name="Rectangle 64"/>
          <p:cNvSpPr>
            <a:spLocks noChangeArrowheads="1"/>
          </p:cNvSpPr>
          <p:nvPr/>
        </p:nvSpPr>
        <p:spPr bwMode="auto">
          <a:xfrm>
            <a:off x="228600" y="5286375"/>
            <a:ext cx="854551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After the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PPN</a:t>
            </a:r>
            <a:r>
              <a:rPr lang="en-US" sz="240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400">
                <a:latin typeface="Verdana" charset="0"/>
              </a:rPr>
              <a:t>is known,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 baseline="40000">
                <a:solidFill>
                  <a:srgbClr val="56127A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physical tags are compared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6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540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Virtual Memory</a:t>
            </a:r>
          </a:p>
          <a:p>
            <a:r>
              <a:rPr lang="en-US" dirty="0" err="1" smtClean="0">
                <a:solidFill>
                  <a:srgbClr val="A6A6A6"/>
                </a:solidFill>
              </a:rPr>
              <a:t>Administrivia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/>
              <a:t>Virtual </a:t>
            </a:r>
            <a:r>
              <a:rPr lang="en-US" dirty="0" smtClean="0"/>
              <a:t>Machines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And, in Conclusion …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9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29FB-A129-054B-BCC3-36E53D2E437E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40667" y="6356350"/>
            <a:ext cx="2133600" cy="365125"/>
          </a:xfrm>
        </p:spPr>
        <p:txBody>
          <a:bodyPr/>
          <a:lstStyle/>
          <a:p>
            <a:pPr algn="ctr"/>
            <a:r>
              <a:rPr lang="sv-SE" dirty="0" smtClean="0"/>
              <a:t>Fall 2013</a:t>
            </a:r>
            <a:r>
              <a:rPr lang="en-US" dirty="0" smtClean="0"/>
              <a:t> -- Lecture #</a:t>
            </a: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Safely Sharing a Machine</a:t>
            </a:r>
            <a:endParaRPr lang="en-US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96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Amazon Web Services allows independent tasks run on same computer</a:t>
            </a:r>
          </a:p>
          <a:p>
            <a:pPr lvl="1"/>
            <a:r>
              <a:rPr lang="en-US" dirty="0" smtClean="0"/>
              <a:t>Can sell each “instance”</a:t>
            </a:r>
          </a:p>
          <a:p>
            <a:r>
              <a:rPr lang="en-US" dirty="0" smtClean="0"/>
              <a:t>Can </a:t>
            </a:r>
            <a:r>
              <a:rPr lang="en-US" dirty="0"/>
              <a:t>a “small” operating system</a:t>
            </a:r>
            <a:r>
              <a:rPr lang="en-US" dirty="0" smtClean="0"/>
              <a:t> (~10,000 LOC) simulate </a:t>
            </a:r>
            <a:r>
              <a:rPr lang="en-US" dirty="0"/>
              <a:t>the hardware of some </a:t>
            </a:r>
            <a:r>
              <a:rPr lang="en-US" dirty="0" smtClean="0"/>
              <a:t>machine, </a:t>
            </a:r>
            <a:r>
              <a:rPr lang="en-US" dirty="0"/>
              <a:t>so that</a:t>
            </a:r>
          </a:p>
          <a:p>
            <a:pPr lvl="1"/>
            <a:r>
              <a:rPr lang="en-US" dirty="0"/>
              <a:t>Another operating system can run in that simulated hardware?</a:t>
            </a:r>
          </a:p>
          <a:p>
            <a:pPr lvl="1"/>
            <a:r>
              <a:rPr lang="en-US" dirty="0"/>
              <a:t>More than one instance of that operating system run on the same hardware at the same time?</a:t>
            </a:r>
          </a:p>
          <a:p>
            <a:pPr lvl="1"/>
            <a:r>
              <a:rPr lang="en-US" dirty="0"/>
              <a:t>More than one </a:t>
            </a:r>
            <a:r>
              <a:rPr lang="en-US" i="1" dirty="0"/>
              <a:t>different</a:t>
            </a:r>
            <a:r>
              <a:rPr lang="en-US" dirty="0"/>
              <a:t> operating system can share the same hardware at the same time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And none can access each others’ data?</a:t>
            </a:r>
          </a:p>
          <a:p>
            <a:r>
              <a:rPr lang="en-US" dirty="0"/>
              <a:t>Answer: </a:t>
            </a:r>
            <a:r>
              <a:rPr lang="en-US" i="1" dirty="0"/>
              <a:t>Yes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0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D2B-1CF0-4942-95D4-BF666BC77A5F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40666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US" dirty="0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– </a:t>
            </a:r>
            <a:r>
              <a:rPr lang="en-US" i="1"/>
              <a:t>Virtual Machine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68425"/>
            <a:ext cx="6872287" cy="45704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virtual machine </a:t>
            </a:r>
            <a:r>
              <a:rPr lang="en-US" dirty="0"/>
              <a:t>provides interface </a:t>
            </a:r>
            <a:r>
              <a:rPr lang="en-US" i="1" dirty="0"/>
              <a:t>identical</a:t>
            </a:r>
            <a:r>
              <a:rPr lang="en-US" dirty="0"/>
              <a:t> to underlying bare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all devices, interrupts, memory,</a:t>
            </a:r>
            <a:r>
              <a:rPr lang="en-US" dirty="0" smtClean="0"/>
              <a:t> etc.</a:t>
            </a:r>
          </a:p>
          <a:p>
            <a:r>
              <a:rPr lang="en-AU" sz="3027" dirty="0" smtClean="0"/>
              <a:t>Examples</a:t>
            </a:r>
          </a:p>
          <a:p>
            <a:pPr lvl="1"/>
            <a:r>
              <a:rPr lang="en-AU" sz="2595" dirty="0" smtClean="0"/>
              <a:t>IBM VM/370 (1970s technology!)</a:t>
            </a:r>
          </a:p>
          <a:p>
            <a:pPr lvl="1"/>
            <a:r>
              <a:rPr lang="en-AU" sz="2595" dirty="0" err="1" smtClean="0"/>
              <a:t>VMWare</a:t>
            </a:r>
            <a:r>
              <a:rPr lang="en-AU" sz="2595" dirty="0" smtClean="0"/>
              <a:t>  (founded by Mendel &amp; Diane </a:t>
            </a:r>
            <a:r>
              <a:rPr lang="en-AU" sz="2595" dirty="0" err="1" smtClean="0"/>
              <a:t>Rosenblum</a:t>
            </a:r>
            <a:r>
              <a:rPr lang="en-AU" sz="2595" dirty="0" smtClean="0"/>
              <a:t>)</a:t>
            </a:r>
          </a:p>
          <a:p>
            <a:pPr lvl="1"/>
            <a:r>
              <a:rPr lang="en-AU" sz="2595" dirty="0" err="1" smtClean="0"/>
              <a:t>Xen</a:t>
            </a:r>
            <a:r>
              <a:rPr lang="en-AU" sz="2595" dirty="0" smtClean="0"/>
              <a:t> (used by AWS)</a:t>
            </a:r>
          </a:p>
          <a:p>
            <a:pPr lvl="1"/>
            <a:r>
              <a:rPr lang="en-AU" sz="2595" dirty="0" smtClean="0"/>
              <a:t>Microsoft Virtual PC</a:t>
            </a:r>
          </a:p>
          <a:p>
            <a:r>
              <a:rPr lang="en-AU" sz="2995" dirty="0" smtClean="0"/>
              <a:t>Called “System Virtual Machines” vs. </a:t>
            </a:r>
            <a:br>
              <a:rPr lang="en-AU" sz="2995" dirty="0" smtClean="0"/>
            </a:br>
            <a:r>
              <a:rPr lang="en-AU" sz="2995" dirty="0" smtClean="0"/>
              <a:t>language interpreters (e.g., Java Virtual Machine)</a:t>
            </a:r>
          </a:p>
          <a:p>
            <a:r>
              <a:rPr lang="en-AU" sz="3027" dirty="0" smtClean="0"/>
              <a:t>Virtualization has some performance impact</a:t>
            </a:r>
          </a:p>
          <a:p>
            <a:pPr lvl="1"/>
            <a:r>
              <a:rPr lang="en-AU" sz="2595" dirty="0" smtClean="0"/>
              <a:t>Feasible with modern high-performance computers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3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057" y="6356350"/>
            <a:ext cx="2133600" cy="365125"/>
          </a:xfrm>
        </p:spPr>
        <p:txBody>
          <a:bodyPr/>
          <a:lstStyle/>
          <a:p>
            <a:fld id="{AA69E92E-7069-4D4F-A603-BC3B56CA38DB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58146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US" dirty="0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</a:t>
            </a:r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7430" y="14438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Host Operating System</a:t>
            </a:r>
            <a:r>
              <a:rPr lang="en-US" i="1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OS actually running on the hardware</a:t>
            </a:r>
          </a:p>
          <a:p>
            <a:pPr lvl="1"/>
            <a:r>
              <a:rPr lang="en-US" dirty="0" smtClean="0"/>
              <a:t>Together with </a:t>
            </a:r>
            <a:r>
              <a:rPr lang="en-US" i="1" dirty="0" smtClean="0">
                <a:solidFill>
                  <a:srgbClr val="FF0000"/>
                </a:solidFill>
              </a:rPr>
              <a:t>virtualization layer</a:t>
            </a:r>
            <a:r>
              <a:rPr lang="en-US" dirty="0" smtClean="0"/>
              <a:t>, it simulates environment for …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Guest Operating System</a:t>
            </a:r>
            <a:r>
              <a:rPr lang="en-US" i="1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OS running in the simulated environment</a:t>
            </a:r>
          </a:p>
          <a:p>
            <a:pPr lvl="1"/>
            <a:r>
              <a:rPr lang="en-US" dirty="0" smtClean="0"/>
              <a:t>Runs identical as if on native hardware (except performance)</a:t>
            </a:r>
          </a:p>
          <a:p>
            <a:pPr lvl="1"/>
            <a:r>
              <a:rPr lang="en-US" dirty="0" smtClean="0"/>
              <a:t>Cannot change access of real system resources</a:t>
            </a:r>
          </a:p>
          <a:p>
            <a:pPr lvl="1"/>
            <a:r>
              <a:rPr lang="en-AU" dirty="0" smtClean="0"/>
              <a:t>Guest OS code runs in native machine ISA</a:t>
            </a:r>
            <a:endParaRPr lang="en-US" dirty="0" smtClean="0"/>
          </a:p>
          <a:p>
            <a:r>
              <a:rPr lang="en-US" dirty="0" smtClean="0"/>
              <a:t>The resources of the physical computer are shared to create the virtual machines</a:t>
            </a:r>
          </a:p>
          <a:p>
            <a:r>
              <a:rPr lang="en-US" dirty="0" smtClean="0"/>
              <a:t>Processor scheduling by OS can create the appearance that each user has own processor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9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5455-8024-9046-9F6B-26D3872171B8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733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AU" dirty="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Virtual Machine </a:t>
            </a:r>
            <a:r>
              <a:rPr lang="en-AU" dirty="0" smtClean="0"/>
              <a:t>Monitor</a:t>
            </a:r>
            <a:br>
              <a:rPr lang="en-AU" dirty="0" smtClean="0"/>
            </a:br>
            <a:r>
              <a:rPr lang="en-AU" dirty="0" smtClean="0"/>
              <a:t>(a.k.a. Hypervisor)</a:t>
            </a:r>
            <a:endParaRPr lang="en-AU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Maps virtual resources to physical resources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Memory, I/O devices,</a:t>
            </a:r>
            <a:r>
              <a:rPr lang="en-AU" dirty="0" smtClean="0"/>
              <a:t> </a:t>
            </a:r>
            <a:r>
              <a:rPr lang="en-US" dirty="0" smtClean="0"/>
              <a:t>processor</a:t>
            </a:r>
            <a:r>
              <a:rPr lang="en-AU" dirty="0" err="1" smtClean="0"/>
              <a:t>s</a:t>
            </a:r>
            <a:endParaRPr lang="en-AU" dirty="0" smtClean="0"/>
          </a:p>
          <a:p>
            <a:pPr>
              <a:lnSpc>
                <a:spcPct val="90000"/>
              </a:lnSpc>
            </a:pPr>
            <a:r>
              <a:rPr lang="en-AU" dirty="0" smtClean="0"/>
              <a:t>VMM handles real I/O devices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Emulates generic virtual I/O devices for guest OS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Host OS must intercept attempts by Guest OS to access real I/O devices, allocate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2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Virtual Machines Popular (Again)?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importance of isolation and security</a:t>
            </a:r>
          </a:p>
          <a:p>
            <a:r>
              <a:rPr lang="en-US" dirty="0" smtClean="0"/>
              <a:t>Failures in security and reliability of modern </a:t>
            </a:r>
            <a:r>
              <a:rPr lang="en-US" dirty="0" err="1" smtClean="0"/>
              <a:t>OS’s</a:t>
            </a:r>
            <a:endParaRPr lang="en-US" dirty="0" smtClean="0"/>
          </a:p>
          <a:p>
            <a:r>
              <a:rPr lang="en-US" dirty="0" smtClean="0"/>
              <a:t>Sharing of single computer between many unrelated users</a:t>
            </a:r>
          </a:p>
          <a:p>
            <a:pPr lvl="1"/>
            <a:r>
              <a:rPr lang="en-US" dirty="0" smtClean="0"/>
              <a:t>E.g., Cloud computing</a:t>
            </a:r>
          </a:p>
          <a:p>
            <a:r>
              <a:rPr lang="en-US" dirty="0" smtClean="0"/>
              <a:t>Dramatic increase in performance of processors makes VM overhead acceptable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1FE-0C90-A844-9A0C-25FAD96C132A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784-13AC-F34A-8DAA-8660867687B3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Not Enough Memory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0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07312" cy="4678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3200" dirty="0" smtClean="0">
                <a:ea typeface="굴림" charset="-127"/>
                <a:cs typeface="굴림" charset="-127"/>
              </a:rPr>
              <a:t>A problems from the 1960s</a:t>
            </a:r>
          </a:p>
          <a:p>
            <a:pPr>
              <a:lnSpc>
                <a:spcPct val="80000"/>
              </a:lnSpc>
            </a:pPr>
            <a:r>
              <a:rPr lang="en-US" altLang="ko-KR" sz="3200" dirty="0" smtClean="0">
                <a:ea typeface="굴림" charset="-127"/>
                <a:cs typeface="굴림" charset="-127"/>
              </a:rPr>
              <a:t>There </a:t>
            </a:r>
            <a:r>
              <a:rPr lang="en-US" altLang="ko-KR" sz="3200" dirty="0">
                <a:ea typeface="굴림" charset="-127"/>
                <a:cs typeface="굴림" charset="-127"/>
              </a:rPr>
              <a:t>were many applications whose data could not fit in the main memory, e.g., payroll</a:t>
            </a:r>
          </a:p>
          <a:p>
            <a:pPr lvl="1">
              <a:lnSpc>
                <a:spcPct val="80000"/>
              </a:lnSpc>
            </a:pPr>
            <a:r>
              <a:rPr lang="en-US" altLang="ko-KR" sz="2800" i="1" dirty="0">
                <a:ea typeface="굴림" charset="-127"/>
                <a:cs typeface="굴림" charset="-127"/>
              </a:rPr>
              <a:t>Paged memory system reduced fragmentation but still required the whole program to be resident in the main memory</a:t>
            </a:r>
            <a:endParaRPr lang="en-US" altLang="ko-KR" sz="2800" i="1" dirty="0" smtClean="0">
              <a:ea typeface="굴림" charset="-127"/>
              <a:cs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3200" dirty="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1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Reasons Amazon Web Services uses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(Uses x86 ISA, Linux Host OS, and </a:t>
            </a:r>
            <a:r>
              <a:rPr lang="en-US" dirty="0" err="1" smtClean="0"/>
              <a:t>Xen</a:t>
            </a:r>
            <a:r>
              <a:rPr lang="en-US" dirty="0" smtClean="0"/>
              <a:t> VMM)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 AWS protect users from each 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Simplified SW distribution within WSC</a:t>
            </a:r>
          </a:p>
          <a:p>
            <a:pPr marL="914400" lvl="1" indent="-514350"/>
            <a:r>
              <a:rPr lang="en-US" dirty="0" smtClean="0"/>
              <a:t>Customers install image, AWS distributes to all instances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reliably “kill” a VM =&gt; control resource usage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VMs</a:t>
            </a:r>
            <a:r>
              <a:rPr lang="en-US" dirty="0" smtClean="0"/>
              <a:t> hide identity of HW =&gt; can keep selling old HW AND can introduce new more efficient HW</a:t>
            </a:r>
          </a:p>
          <a:p>
            <a:pPr marL="914400" lvl="1" indent="-514350"/>
            <a:r>
              <a:rPr lang="en-US" dirty="0" smtClean="0"/>
              <a:t>VM Performance not need be integer multiple of real HW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VM limiting rate of processing, network, and disk space =&gt; AWS offers many price points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9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05934"/>
            <a:ext cx="8636000" cy="4157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statements is </a:t>
            </a:r>
            <a:r>
              <a:rPr lang="en-US" i="1" dirty="0" smtClean="0">
                <a:solidFill>
                  <a:srgbClr val="3366FF"/>
                </a:solidFill>
              </a:rPr>
              <a:t>True </a:t>
            </a:r>
            <a:r>
              <a:rPr lang="en-US" dirty="0" smtClean="0"/>
              <a:t>about Virtual Machines?</a:t>
            </a:r>
          </a:p>
          <a:p>
            <a:pPr marL="571500" indent="-571500">
              <a:buAutoNum type="romanUcPeriod"/>
              <a:tabLst>
                <a:tab pos="3030538" algn="l"/>
              </a:tabLst>
            </a:pPr>
            <a:r>
              <a:rPr lang="en-US" dirty="0" smtClean="0"/>
              <a:t>Multiple Virtual Machines can run on one computer</a:t>
            </a:r>
          </a:p>
          <a:p>
            <a:pPr marL="571500" indent="-571500">
              <a:buFont typeface="Arial"/>
              <a:buAutoNum type="romanUcPeriod"/>
              <a:tabLst>
                <a:tab pos="3030538" algn="l"/>
              </a:tabLst>
            </a:pPr>
            <a:r>
              <a:rPr lang="en-US" dirty="0" smtClean="0"/>
              <a:t>Multiple Virtual Machine Monitors can run on one computer		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III. The Guest OS must be the same as the Host OS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E467-702C-1142-88B2-A8E13E51E41F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4269" y="4707467"/>
          <a:ext cx="332841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84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6"/>
                          </a:solidFill>
                        </a:rPr>
                        <a:t>A)</a:t>
                      </a:r>
                      <a:r>
                        <a:rPr lang="en-US" sz="2400" b="1" baseline="0" dirty="0" smtClean="0">
                          <a:solidFill>
                            <a:schemeClr val="accent6"/>
                          </a:solidFill>
                        </a:rPr>
                        <a:t> I only </a:t>
                      </a:r>
                      <a:endParaRPr lang="en-US" sz="2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8000"/>
                          </a:solidFill>
                        </a:rPr>
                        <a:t>B) II only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6FCF"/>
                          </a:solidFill>
                        </a:rPr>
                        <a:t>C) III only </a:t>
                      </a:r>
                      <a:endParaRPr lang="en-US" sz="2400" dirty="0">
                        <a:solidFill>
                          <a:srgbClr val="FF6FC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</a:rPr>
                        <a:t>D) I and II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438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05934"/>
            <a:ext cx="8636000" cy="4157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statements is </a:t>
            </a:r>
            <a:r>
              <a:rPr lang="en-US" i="1" dirty="0" smtClean="0">
                <a:solidFill>
                  <a:srgbClr val="3366FF"/>
                </a:solidFill>
              </a:rPr>
              <a:t>True </a:t>
            </a:r>
            <a:r>
              <a:rPr lang="en-US" dirty="0" smtClean="0"/>
              <a:t>about Virtual Machines?</a:t>
            </a:r>
          </a:p>
          <a:p>
            <a:pPr marL="571500" indent="-571500">
              <a:buAutoNum type="romanUcPeriod"/>
              <a:tabLst>
                <a:tab pos="3030538" algn="l"/>
              </a:tabLst>
            </a:pPr>
            <a:r>
              <a:rPr lang="en-US" dirty="0" smtClean="0"/>
              <a:t>Multiple Virtual Machines can run on one computer</a:t>
            </a:r>
          </a:p>
          <a:p>
            <a:pPr marL="571500" indent="-571500">
              <a:buFont typeface="Arial"/>
              <a:buAutoNum type="romanUcPeriod"/>
              <a:tabLst>
                <a:tab pos="3030538" algn="l"/>
              </a:tabLst>
            </a:pPr>
            <a:r>
              <a:rPr lang="en-US" dirty="0" smtClean="0"/>
              <a:t>Multiple Virtual Machine Monitors can run on one computer		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III. The Guest OS must be the same as the Host OS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6305-E0D4-5A49-A9EB-A5169E41FF09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4269" y="4707467"/>
          <a:ext cx="332841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84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6"/>
                          </a:solidFill>
                        </a:rPr>
                        <a:t>A)</a:t>
                      </a:r>
                      <a:r>
                        <a:rPr lang="en-US" sz="2400" b="1" baseline="0" dirty="0" smtClean="0">
                          <a:solidFill>
                            <a:schemeClr val="accent6"/>
                          </a:solidFill>
                        </a:rPr>
                        <a:t> I only </a:t>
                      </a:r>
                      <a:endParaRPr lang="en-US" sz="2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8000"/>
                          </a:solidFill>
                        </a:rPr>
                        <a:t>B) II only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6FCF"/>
                          </a:solidFill>
                        </a:rPr>
                        <a:t>C) III only </a:t>
                      </a:r>
                      <a:endParaRPr lang="en-US" sz="2400" dirty="0">
                        <a:solidFill>
                          <a:srgbClr val="FF6FC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</a:rPr>
                        <a:t>D) I and II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Frame 7"/>
          <p:cNvSpPr/>
          <p:nvPr/>
        </p:nvSpPr>
        <p:spPr>
          <a:xfrm>
            <a:off x="304799" y="4724399"/>
            <a:ext cx="3352801" cy="4572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74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57600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AU" dirty="0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Virtual Machine/Memory </a:t>
            </a:r>
            <a:br>
              <a:rPr lang="en-AU" dirty="0" smtClean="0"/>
            </a:br>
            <a:r>
              <a:rPr lang="en-AU" dirty="0" smtClean="0"/>
              <a:t>Instruction </a:t>
            </a:r>
            <a:r>
              <a:rPr lang="en-AU" dirty="0"/>
              <a:t>Set Support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AU" dirty="0" smtClean="0"/>
              <a:t>2 modes in hardware: User </a:t>
            </a:r>
            <a:r>
              <a:rPr lang="en-AU" dirty="0"/>
              <a:t>and System </a:t>
            </a:r>
            <a:r>
              <a:rPr lang="en-AU" dirty="0" smtClean="0"/>
              <a:t>modes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Some instruction only run in System mode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Page Table Base Register (PTBR): Page Table </a:t>
            </a:r>
            <a:r>
              <a:rPr lang="en-AU" dirty="0" err="1" smtClean="0"/>
              <a:t>addr</a:t>
            </a:r>
            <a:endParaRPr lang="en-AU" dirty="0" smtClean="0"/>
          </a:p>
          <a:p>
            <a:pPr>
              <a:lnSpc>
                <a:spcPct val="90000"/>
              </a:lnSpc>
            </a:pPr>
            <a:r>
              <a:rPr lang="en-AU" dirty="0"/>
              <a:t>Privileged instructions only available in system mode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Trap to </a:t>
            </a:r>
            <a:r>
              <a:rPr lang="en-AU" dirty="0" smtClean="0"/>
              <a:t>system (and VMM) </a:t>
            </a:r>
            <a:r>
              <a:rPr lang="en-AU" dirty="0"/>
              <a:t>if executed in user mode</a:t>
            </a:r>
          </a:p>
          <a:p>
            <a:pPr>
              <a:lnSpc>
                <a:spcPct val="90000"/>
              </a:lnSpc>
            </a:pPr>
            <a:r>
              <a:rPr lang="en-AU" dirty="0"/>
              <a:t>All physical resources only accessible using privileged instructions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Including</a:t>
            </a:r>
            <a:r>
              <a:rPr lang="en-AU" dirty="0" smtClean="0"/>
              <a:t> interrupt </a:t>
            </a:r>
            <a:r>
              <a:rPr lang="en-AU" dirty="0"/>
              <a:t>controls, I/O registers</a:t>
            </a:r>
          </a:p>
          <a:p>
            <a:pPr>
              <a:lnSpc>
                <a:spcPct val="90000"/>
              </a:lnSpc>
            </a:pPr>
            <a:r>
              <a:rPr lang="en-AU" dirty="0"/>
              <a:t>Renaissance of</a:t>
            </a:r>
            <a:r>
              <a:rPr lang="en-AU" dirty="0" smtClean="0"/>
              <a:t> virtualization support in </a:t>
            </a:r>
            <a:r>
              <a:rPr lang="en-AU" dirty="0" err="1" smtClean="0"/>
              <a:t>ISAs</a:t>
            </a:r>
            <a:endParaRPr lang="en-AU" dirty="0" smtClean="0"/>
          </a:p>
          <a:p>
            <a:pPr lvl="1">
              <a:lnSpc>
                <a:spcPct val="90000"/>
              </a:lnSpc>
            </a:pPr>
            <a:r>
              <a:rPr lang="en-AU" dirty="0"/>
              <a:t>Current </a:t>
            </a:r>
            <a:r>
              <a:rPr lang="en-AU" dirty="0" err="1"/>
              <a:t>ISAs</a:t>
            </a:r>
            <a:r>
              <a:rPr lang="en-AU" dirty="0"/>
              <a:t> (e.g., x86) </a:t>
            </a:r>
            <a:r>
              <a:rPr lang="en-AU" dirty="0" smtClean="0"/>
              <a:t>adapting, following IBM’s path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fld id="{87AB8FFE-7ED9-A245-A039-C20C9F82171B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2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fld id="{85548AC3-7AA3-2C45-ACE2-D0E58D777A59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AU" dirty="0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Example: Timer Virtualization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In native </a:t>
            </a:r>
            <a:r>
              <a:rPr lang="en-AU" dirty="0" smtClean="0"/>
              <a:t>machine (no VMM), </a:t>
            </a:r>
            <a:r>
              <a:rPr lang="en-AU" dirty="0"/>
              <a:t>on timer interrupt</a:t>
            </a:r>
          </a:p>
          <a:p>
            <a:pPr lvl="1"/>
            <a:r>
              <a:rPr lang="en-AU" dirty="0"/>
              <a:t>OS suspends current process, handles interrupt, selects and resumes next process</a:t>
            </a:r>
          </a:p>
          <a:p>
            <a:r>
              <a:rPr lang="en-AU" dirty="0"/>
              <a:t>With Virtual Machine Monitor</a:t>
            </a:r>
          </a:p>
          <a:p>
            <a:pPr lvl="1"/>
            <a:r>
              <a:rPr lang="en-AU" dirty="0"/>
              <a:t>VMM suspends current VM, handles interrupt, selects and resumes next VM</a:t>
            </a:r>
          </a:p>
          <a:p>
            <a:r>
              <a:rPr lang="en-AU" dirty="0"/>
              <a:t>If a VM requires timer interrupts</a:t>
            </a:r>
          </a:p>
          <a:p>
            <a:pPr lvl="1"/>
            <a:r>
              <a:rPr lang="en-AU" dirty="0"/>
              <a:t>VMM emulates a virtual timer</a:t>
            </a:r>
          </a:p>
          <a:p>
            <a:pPr lvl="1"/>
            <a:r>
              <a:rPr lang="en-AU" dirty="0"/>
              <a:t>Emulates interrupt for VM when physical timer interrupt occurs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3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CFC8-4AE8-6543-A19C-DCBE8BEC8F25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733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AU" dirty="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Virtual Machine </a:t>
            </a:r>
            <a:r>
              <a:rPr lang="en-AU" dirty="0" smtClean="0"/>
              <a:t>Monitor</a:t>
            </a:r>
            <a:br>
              <a:rPr lang="en-AU" dirty="0" smtClean="0"/>
            </a:br>
            <a:r>
              <a:rPr lang="en-AU" dirty="0" smtClean="0"/>
              <a:t>(a.k.a. Hypervisor)</a:t>
            </a:r>
            <a:endParaRPr lang="en-AU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Maps virtual resources to physical resources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Memory, I/O devices,</a:t>
            </a:r>
            <a:r>
              <a:rPr lang="en-AU" dirty="0" smtClean="0"/>
              <a:t> </a:t>
            </a:r>
            <a:r>
              <a:rPr lang="en-US" dirty="0" smtClean="0"/>
              <a:t>processor</a:t>
            </a:r>
            <a:r>
              <a:rPr lang="en-AU" dirty="0" err="1" smtClean="0"/>
              <a:t>s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>
                <a:solidFill>
                  <a:srgbClr val="FF0000"/>
                </a:solidFill>
              </a:rPr>
              <a:t>Guest</a:t>
            </a:r>
            <a:r>
              <a:rPr lang="en-AU" dirty="0" smtClean="0">
                <a:solidFill>
                  <a:srgbClr val="FF0000"/>
                </a:solidFill>
              </a:rPr>
              <a:t> OS code </a:t>
            </a:r>
            <a:r>
              <a:rPr lang="en-AU" dirty="0">
                <a:solidFill>
                  <a:srgbClr val="FF0000"/>
                </a:solidFill>
              </a:rPr>
              <a:t>runs on native </a:t>
            </a:r>
            <a:r>
              <a:rPr lang="en-AU" dirty="0" smtClean="0">
                <a:solidFill>
                  <a:srgbClr val="FF0000"/>
                </a:solidFill>
              </a:rPr>
              <a:t>machine ISA </a:t>
            </a:r>
            <a:r>
              <a:rPr lang="en-AU" dirty="0">
                <a:solidFill>
                  <a:srgbClr val="FF0000"/>
                </a:solidFill>
              </a:rPr>
              <a:t>in user mode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rgbClr val="FF0000"/>
                </a:solidFill>
              </a:rPr>
              <a:t>Traps to VMM on privileged instructions and access to protected resources</a:t>
            </a:r>
          </a:p>
          <a:p>
            <a:pPr>
              <a:lnSpc>
                <a:spcPct val="90000"/>
              </a:lnSpc>
            </a:pPr>
            <a:r>
              <a:rPr lang="en-AU" dirty="0"/>
              <a:t>Guest OS may be different from host OS</a:t>
            </a:r>
          </a:p>
          <a:p>
            <a:pPr>
              <a:lnSpc>
                <a:spcPct val="90000"/>
              </a:lnSpc>
            </a:pPr>
            <a:r>
              <a:rPr lang="en-AU" dirty="0"/>
              <a:t>VMM handles real I/O devices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Emulates generic virtual I/O devices for guest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3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Impact of Virtual Machines?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impact on computation bound program, since they spend ≈0 time in OS</a:t>
            </a:r>
          </a:p>
          <a:p>
            <a:pPr lvl="1"/>
            <a:r>
              <a:rPr lang="en-US" dirty="0" smtClean="0"/>
              <a:t>E.g., matrix multiply</a:t>
            </a:r>
          </a:p>
          <a:p>
            <a:r>
              <a:rPr lang="en-US" dirty="0" smtClean="0"/>
              <a:t>Big impact on I/O-intensive programs, since spend lots of time in OS and execute many systems calls and many privileged instructions</a:t>
            </a:r>
          </a:p>
          <a:p>
            <a:pPr lvl="1"/>
            <a:r>
              <a:rPr lang="en-US" dirty="0" smtClean="0"/>
              <a:t>Although if I/O</a:t>
            </a:r>
            <a:r>
              <a:rPr lang="en-US" smtClean="0"/>
              <a:t>-bound =&gt; spend </a:t>
            </a:r>
            <a:r>
              <a:rPr lang="en-US" dirty="0" smtClean="0"/>
              <a:t>most time waiting for I/O device, then can hide VM overhead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BE93-7B9D-D341-9CFA-5BD21DB3BCC1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2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 and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Host OS can also limit amount of </a:t>
            </a:r>
            <a:r>
              <a:rPr lang="en-US" i="1" dirty="0" smtClean="0">
                <a:solidFill>
                  <a:srgbClr val="3366FF"/>
                </a:solidFill>
              </a:rPr>
              <a:t>time </a:t>
            </a:r>
            <a:r>
              <a:rPr lang="en-US" dirty="0" smtClean="0"/>
              <a:t>a virtual machine uses a processor (core)</a:t>
            </a:r>
          </a:p>
          <a:p>
            <a:r>
              <a:rPr lang="en-US" dirty="0" smtClean="0"/>
              <a:t>Hence, at cost of swapping registers, it can run multiple virtual machines on a </a:t>
            </a:r>
            <a:r>
              <a:rPr lang="en-US" i="1" dirty="0" smtClean="0">
                <a:solidFill>
                  <a:srgbClr val="3366FF"/>
                </a:solidFill>
              </a:rPr>
              <a:t>single</a:t>
            </a:r>
            <a:r>
              <a:rPr lang="en-US" i="1" dirty="0" smtClean="0"/>
              <a:t> </a:t>
            </a:r>
            <a:r>
              <a:rPr lang="en-US" dirty="0" smtClean="0"/>
              <a:t>core</a:t>
            </a:r>
          </a:p>
          <a:p>
            <a:r>
              <a:rPr lang="en-US" dirty="0" smtClean="0"/>
              <a:t>AWS cheapest VM was originally 2 </a:t>
            </a:r>
            <a:r>
              <a:rPr lang="en-US" dirty="0" err="1" smtClean="0"/>
              <a:t>VMs</a:t>
            </a:r>
            <a:r>
              <a:rPr lang="en-US" dirty="0" smtClean="0"/>
              <a:t> per core</a:t>
            </a:r>
          </a:p>
          <a:p>
            <a:r>
              <a:rPr lang="en-US" dirty="0" smtClean="0"/>
              <a:t>Now, with faster processors, can install more </a:t>
            </a:r>
            <a:r>
              <a:rPr lang="en-US" dirty="0" err="1" smtClean="0"/>
              <a:t>VMs</a:t>
            </a:r>
            <a:r>
              <a:rPr lang="en-US" dirty="0" smtClean="0"/>
              <a:t> per core and deliver same performance or have multiple speeds of cores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50E0-5011-7A4F-A71B-E5C5F1D05C5A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Virtual Memory</a:t>
            </a:r>
          </a:p>
          <a:p>
            <a:r>
              <a:rPr lang="en-US" dirty="0" err="1" smtClean="0">
                <a:solidFill>
                  <a:srgbClr val="A6A6A6"/>
                </a:solidFill>
              </a:rPr>
              <a:t>Administrivia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Virtual </a:t>
            </a:r>
            <a:r>
              <a:rPr lang="en-US" dirty="0" smtClean="0">
                <a:solidFill>
                  <a:srgbClr val="A6A6A6"/>
                </a:solidFill>
              </a:rPr>
              <a:t>Machines</a:t>
            </a:r>
          </a:p>
          <a:p>
            <a:r>
              <a:rPr lang="en-US" dirty="0" smtClean="0"/>
              <a:t>And, in Conclusion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2013 -- Lecture 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9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17533"/>
          </a:xfrm>
        </p:spPr>
        <p:txBody>
          <a:bodyPr>
            <a:normAutofit/>
          </a:bodyPr>
          <a:lstStyle/>
          <a:p>
            <a:r>
              <a:rPr lang="en-US" dirty="0" smtClean="0"/>
              <a:t>Virtual Memory, Paging for Isolation and Protection, help Virtual Machines share memory</a:t>
            </a:r>
          </a:p>
          <a:p>
            <a:pPr lvl="1"/>
            <a:r>
              <a:rPr lang="en-US" dirty="0" smtClean="0"/>
              <a:t>Can think of as another level of memory hierarchy, but not really used like caches are today</a:t>
            </a:r>
          </a:p>
          <a:p>
            <a:pPr lvl="1"/>
            <a:r>
              <a:rPr lang="en-US" dirty="0" smtClean="0"/>
              <a:t>Not really routinely paging to disk today</a:t>
            </a:r>
          </a:p>
          <a:p>
            <a:r>
              <a:rPr lang="en-US" dirty="0" smtClean="0"/>
              <a:t>Virtual Machines as even greater level of protection to allow greater level of sharing</a:t>
            </a:r>
          </a:p>
          <a:p>
            <a:pPr lvl="1"/>
            <a:r>
              <a:rPr lang="en-US" dirty="0" smtClean="0"/>
              <a:t>Enables fine control, allocation, software distribution, multiple </a:t>
            </a:r>
            <a:r>
              <a:rPr lang="en-US" smtClean="0"/>
              <a:t>price points </a:t>
            </a:r>
            <a:r>
              <a:rPr lang="en-US" dirty="0" smtClean="0"/>
              <a:t>for Cloud Computing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43D-632D-1246-879E-65A9AC6B7CCF}" type="datetime1">
              <a:rPr lang="en-US" smtClean="0"/>
              <a:t>11/24/13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</a:t>
            </a:r>
            <a:r>
              <a:rPr lang="en-US" dirty="0" smtClean="0"/>
              <a:t>#25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8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3468-04AB-8F44-B916-86F96C5153B8}" type="slidenum">
              <a:rPr lang="en-US"/>
              <a:pPr/>
              <a:t>6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Manual Overlays</a:t>
            </a:r>
            <a:r>
              <a:rPr lang="en-US" altLang="ko-KR" i="1" dirty="0"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54787" name="Rectangle 3"/>
          <p:cNvSpPr>
            <a:spLocks noChangeArrowheads="1"/>
          </p:cNvSpPr>
          <p:nvPr/>
        </p:nvSpPr>
        <p:spPr bwMode="auto">
          <a:xfrm>
            <a:off x="2384425" y="1347788"/>
            <a:ext cx="717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88" name="Rectangle 4"/>
          <p:cNvSpPr>
            <a:spLocks noChangeArrowheads="1"/>
          </p:cNvSpPr>
          <p:nvPr/>
        </p:nvSpPr>
        <p:spPr bwMode="auto">
          <a:xfrm>
            <a:off x="6386513" y="4292600"/>
            <a:ext cx="22923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Ferranti Mercury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1956</a:t>
            </a:r>
          </a:p>
        </p:txBody>
      </p:sp>
      <p:sp>
        <p:nvSpPr>
          <p:cNvPr id="1654789" name="Rectangle 5"/>
          <p:cNvSpPr>
            <a:spLocks noChangeArrowheads="1"/>
          </p:cNvSpPr>
          <p:nvPr/>
        </p:nvSpPr>
        <p:spPr bwMode="auto">
          <a:xfrm>
            <a:off x="6926263" y="1819275"/>
            <a:ext cx="1216025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40k bits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main</a:t>
            </a:r>
          </a:p>
        </p:txBody>
      </p:sp>
      <p:sp>
        <p:nvSpPr>
          <p:cNvPr id="1654790" name="Rectangle 6"/>
          <p:cNvSpPr>
            <a:spLocks noChangeArrowheads="1"/>
          </p:cNvSpPr>
          <p:nvPr/>
        </p:nvSpPr>
        <p:spPr bwMode="auto">
          <a:xfrm>
            <a:off x="6845300" y="3101975"/>
            <a:ext cx="1377950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640k bits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drum</a:t>
            </a:r>
          </a:p>
        </p:txBody>
      </p:sp>
      <p:sp>
        <p:nvSpPr>
          <p:cNvPr id="1654791" name="Line 7"/>
          <p:cNvSpPr>
            <a:spLocks noChangeShapeType="1"/>
          </p:cNvSpPr>
          <p:nvPr/>
        </p:nvSpPr>
        <p:spPr bwMode="auto">
          <a:xfrm>
            <a:off x="7534275" y="2552700"/>
            <a:ext cx="0" cy="482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92" name="Rectangle 8"/>
          <p:cNvSpPr>
            <a:spLocks noChangeArrowheads="1"/>
          </p:cNvSpPr>
          <p:nvPr/>
        </p:nvSpPr>
        <p:spPr bwMode="auto">
          <a:xfrm>
            <a:off x="6381750" y="1708150"/>
            <a:ext cx="2305050" cy="24257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4793" name="Rectangle 9"/>
          <p:cNvSpPr>
            <a:spLocks noChangeArrowheads="1"/>
          </p:cNvSpPr>
          <p:nvPr/>
        </p:nvSpPr>
        <p:spPr bwMode="auto">
          <a:xfrm>
            <a:off x="6656388" y="3784600"/>
            <a:ext cx="19415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Central Store</a:t>
            </a:r>
          </a:p>
        </p:txBody>
      </p:sp>
      <p:sp>
        <p:nvSpPr>
          <p:cNvPr id="16547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6096000" cy="4411663"/>
          </a:xfrm>
          <a:noFill/>
          <a:ln/>
        </p:spPr>
        <p:txBody>
          <a:bodyPr>
            <a:normAutofit fontScale="85000" lnSpcReduction="20000"/>
          </a:bodyPr>
          <a:lstStyle/>
          <a:p>
            <a:pPr marL="288925" indent="-288925"/>
            <a:r>
              <a:rPr lang="en-US" altLang="ko-KR" dirty="0">
                <a:ea typeface="굴림" charset="-127"/>
                <a:cs typeface="굴림" charset="-127"/>
              </a:rPr>
              <a:t>Assume an instruction can address all the storage on the drum</a:t>
            </a:r>
          </a:p>
          <a:p>
            <a:pPr marL="288925" indent="-288925"/>
            <a:endParaRPr lang="en-US" altLang="ko-KR" dirty="0">
              <a:ea typeface="굴림" charset="-127"/>
              <a:cs typeface="굴림" charset="-127"/>
            </a:endParaRP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1: </a:t>
            </a:r>
            <a:r>
              <a:rPr lang="en-US" altLang="ko-KR" dirty="0">
                <a:ea typeface="굴림" charset="-127"/>
                <a:cs typeface="굴림" charset="-127"/>
              </a:rPr>
              <a:t>programmer keeps track of addresses in the main memory and initiates an I/O transfer when </a:t>
            </a:r>
            <a:r>
              <a:rPr lang="en-US" altLang="ko-KR" dirty="0" smtClean="0">
                <a:ea typeface="굴림" charset="-127"/>
                <a:cs typeface="굴림" charset="-127"/>
              </a:rPr>
              <a:t>required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Difficult, error-prone!</a:t>
            </a: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2: </a:t>
            </a:r>
            <a:r>
              <a:rPr lang="en-US" altLang="ko-KR" dirty="0">
                <a:ea typeface="굴림" charset="-127"/>
                <a:cs typeface="굴림" charset="-127"/>
              </a:rPr>
              <a:t>automatic initiation of I/O transfers by software address </a:t>
            </a:r>
            <a:r>
              <a:rPr lang="en-US" altLang="ko-KR" dirty="0" smtClean="0">
                <a:ea typeface="굴림" charset="-127"/>
                <a:cs typeface="굴림" charset="-127"/>
              </a:rPr>
              <a:t>translation</a:t>
            </a:r>
          </a:p>
          <a:p>
            <a:pPr marL="688975" lvl="1" indent="-288925"/>
            <a:r>
              <a:rPr lang="en-US" altLang="ko-KR" sz="2400" i="1" dirty="0" err="1" smtClean="0">
                <a:solidFill>
                  <a:srgbClr val="56127A"/>
                </a:solidFill>
                <a:ea typeface="굴림" charset="-127"/>
                <a:cs typeface="굴림" charset="-127"/>
              </a:rPr>
              <a:t>Brooker’s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interpretive coding, 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1960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Inefficient!</a:t>
            </a:r>
            <a:endParaRPr lang="en-US" altLang="ko-KR" sz="2400" i="1" dirty="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654795" name="Text Box 11"/>
          <p:cNvSpPr txBox="1">
            <a:spLocks noChangeArrowheads="1"/>
          </p:cNvSpPr>
          <p:nvPr/>
        </p:nvSpPr>
        <p:spPr bwMode="auto">
          <a:xfrm>
            <a:off x="695325" y="5480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54797" name="Text Box 13"/>
          <p:cNvSpPr txBox="1">
            <a:spLocks noChangeArrowheads="1"/>
          </p:cNvSpPr>
          <p:nvPr/>
        </p:nvSpPr>
        <p:spPr bwMode="auto">
          <a:xfrm>
            <a:off x="304800" y="5518665"/>
            <a:ext cx="85344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i="1" dirty="0"/>
              <a:t>Not just an ancient black art, e.g., IBM Cell microprocessor</a:t>
            </a:r>
            <a:r>
              <a:rPr lang="en-US" sz="2400" i="1" dirty="0" smtClean="0"/>
              <a:t> used in Playstation-3 has explicitly </a:t>
            </a:r>
            <a:r>
              <a:rPr lang="en-US" sz="2400" i="1" dirty="0"/>
              <a:t>managed local </a:t>
            </a:r>
            <a:r>
              <a:rPr lang="en-US" sz="2400" i="1" dirty="0" smtClean="0"/>
              <a:t>store!</a:t>
            </a:r>
            <a:endParaRPr lang="en-US" sz="24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799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4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4794" grpId="0" build="p"/>
      <p:bldP spid="165479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190500"/>
            <a:ext cx="7950200" cy="10922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Modern Virtual Memory Systems</a:t>
            </a:r>
            <a:r>
              <a:rPr lang="en-US" altLang="ko-KR" sz="2000" dirty="0">
                <a:ea typeface="굴림" charset="-127"/>
                <a:cs typeface="굴림" charset="-127"/>
              </a:rPr>
              <a:t/>
            </a:r>
            <a:br>
              <a:rPr lang="en-US" altLang="ko-KR" sz="2000" dirty="0">
                <a:ea typeface="굴림" charset="-127"/>
                <a:cs typeface="굴림" charset="-127"/>
              </a:rPr>
            </a:br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700" i="1" dirty="0">
                <a:ea typeface="굴림" charset="-127"/>
                <a:cs typeface="굴림" charset="-127"/>
              </a:rPr>
              <a:t>Illusion of a large, private, uniform store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279400" y="1281113"/>
            <a:ext cx="5503863" cy="4962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Protection &amp; Privacy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several users, each with their private address space and one or more shared address spaces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page table 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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name space</a:t>
            </a:r>
          </a:p>
          <a:p>
            <a:pPr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Demand 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Provides the ability to run programs larger than the primary memory</a:t>
            </a:r>
          </a:p>
          <a:p>
            <a:pPr lvl="1"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Hides differences in machine configurations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price is address translation on 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540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794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b="1" i="1"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56275" y="3527425"/>
            <a:ext cx="1103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954838" y="3041650"/>
            <a:ext cx="129698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Swapping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Store</a:t>
            </a: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858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65163" cy="406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705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“Bare” 5-Stage Pipeline</a:t>
            </a:r>
            <a:endParaRPr lang="en-US" dirty="0"/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683500" cy="1016000"/>
          </a:xfrm>
        </p:spPr>
        <p:txBody>
          <a:bodyPr>
            <a:normAutofit lnSpcReduction="10000"/>
          </a:bodyPr>
          <a:lstStyle/>
          <a:p>
            <a:r>
              <a:rPr lang="en-US"/>
              <a:t>In a bare machine, the only kind of address is a physical address</a:t>
            </a: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2286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676400"/>
            <a:ext cx="304800" cy="1219200"/>
            <a:chOff x="336" y="1200"/>
            <a:chExt cx="144" cy="720"/>
          </a:xfrm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7526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676400"/>
            <a:ext cx="304800" cy="1219200"/>
            <a:chOff x="336" y="1200"/>
            <a:chExt cx="144" cy="720"/>
          </a:xfrm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7526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676400"/>
            <a:ext cx="304800" cy="1219200"/>
            <a:chOff x="336" y="1200"/>
            <a:chExt cx="144" cy="720"/>
          </a:xfrm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7526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676400"/>
            <a:ext cx="304800" cy="1219200"/>
            <a:chOff x="336" y="1200"/>
            <a:chExt cx="144" cy="720"/>
          </a:xfrm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7526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676400"/>
            <a:ext cx="304800" cy="1219200"/>
            <a:chOff x="336" y="1200"/>
            <a:chExt cx="144" cy="720"/>
          </a:xfrm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981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590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10188" y="21336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2286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41910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31242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7432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7432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733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6002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64465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3276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3276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5105400" y="37338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9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762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Dynamic Address Translation</a:t>
            </a:r>
          </a:p>
        </p:txBody>
      </p:sp>
      <p:sp>
        <p:nvSpPr>
          <p:cNvPr id="1648643" name="Rectangle 3"/>
          <p:cNvSpPr>
            <a:spLocks noChangeArrowheads="1"/>
          </p:cNvSpPr>
          <p:nvPr/>
        </p:nvSpPr>
        <p:spPr bwMode="auto">
          <a:xfrm>
            <a:off x="304800" y="533400"/>
            <a:ext cx="7162800" cy="58913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Motivation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</a:t>
            </a: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early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machines, I/O operations were slow and each word transferred involved the CPU </a:t>
            </a:r>
          </a:p>
          <a:p>
            <a:pPr algn="l">
              <a:spcBef>
                <a:spcPct val="0"/>
              </a:spcBef>
            </a:pPr>
            <a:endParaRPr lang="en-US" altLang="ko-KR" sz="9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Higher throughput if CPU and I/O of 2 or more programs were overlapped.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How?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i="1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</a:t>
            </a:r>
            <a:r>
              <a:rPr lang="en-US" altLang="ko-KR" sz="2000" i="1" dirty="0" err="1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multiprogramming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with DMA I/O 			 devices, interrupts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Location</a:t>
            </a: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-independent programs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Programming and storage management ease	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register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Protection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Independent programs should not affect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other inadvertently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 register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Multiprogramming drives requirement for resident </a:t>
            </a:r>
            <a:r>
              <a:rPr lang="en-US" altLang="ko-KR" sz="2400" i="1" dirty="0" smtClean="0">
                <a:latin typeface="Verdana" charset="0"/>
                <a:ea typeface="굴림" charset="-127"/>
                <a:cs typeface="굴림" charset="-127"/>
              </a:rPr>
              <a:t>supervisor </a:t>
            </a: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software to manage context switches between multiple programs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7461251" y="3822699"/>
            <a:ext cx="838200" cy="5842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7461251" y="1662112"/>
            <a:ext cx="838200" cy="893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48646" name="Group 6"/>
          <p:cNvGrpSpPr>
            <a:grpSpLocks/>
          </p:cNvGrpSpPr>
          <p:nvPr/>
        </p:nvGrpSpPr>
        <p:grpSpPr bwMode="auto">
          <a:xfrm>
            <a:off x="7461251" y="1260474"/>
            <a:ext cx="838200" cy="4454525"/>
            <a:chOff x="4704" y="1344"/>
            <a:chExt cx="528" cy="2806"/>
          </a:xfrm>
        </p:grpSpPr>
        <p:sp>
          <p:nvSpPr>
            <p:cNvPr id="1648647" name="Rectangle 7"/>
            <p:cNvSpPr>
              <a:spLocks noChangeArrowheads="1"/>
            </p:cNvSpPr>
            <p:nvPr/>
          </p:nvSpPr>
          <p:spPr bwMode="auto">
            <a:xfrm>
              <a:off x="4704" y="1344"/>
              <a:ext cx="528" cy="280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8" name="Line 8"/>
            <p:cNvSpPr>
              <a:spLocks noChangeShapeType="1"/>
            </p:cNvSpPr>
            <p:nvPr/>
          </p:nvSpPr>
          <p:spPr bwMode="auto">
            <a:xfrm>
              <a:off x="4711" y="1609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9" name="Line 9"/>
            <p:cNvSpPr>
              <a:spLocks noChangeShapeType="1"/>
            </p:cNvSpPr>
            <p:nvPr/>
          </p:nvSpPr>
          <p:spPr bwMode="auto">
            <a:xfrm>
              <a:off x="4711" y="2160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0" name="Line 10"/>
            <p:cNvSpPr>
              <a:spLocks noChangeShapeType="1"/>
            </p:cNvSpPr>
            <p:nvPr/>
          </p:nvSpPr>
          <p:spPr bwMode="auto">
            <a:xfrm>
              <a:off x="4711" y="295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1" name="Line 11"/>
            <p:cNvSpPr>
              <a:spLocks noChangeShapeType="1"/>
            </p:cNvSpPr>
            <p:nvPr/>
          </p:nvSpPr>
          <p:spPr bwMode="auto">
            <a:xfrm>
              <a:off x="4711" y="332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8652" name="Rectangle 12"/>
          <p:cNvSpPr>
            <a:spLocks noChangeArrowheads="1"/>
          </p:cNvSpPr>
          <p:nvPr/>
        </p:nvSpPr>
        <p:spPr bwMode="auto">
          <a:xfrm>
            <a:off x="7481889" y="1919287"/>
            <a:ext cx="8477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prog1</a:t>
            </a:r>
          </a:p>
        </p:txBody>
      </p:sp>
      <p:sp>
        <p:nvSpPr>
          <p:cNvPr id="1648653" name="Rectangle 13"/>
          <p:cNvSpPr>
            <a:spLocks noChangeArrowheads="1"/>
          </p:cNvSpPr>
          <p:nvPr/>
        </p:nvSpPr>
        <p:spPr bwMode="auto">
          <a:xfrm>
            <a:off x="7469189" y="3921124"/>
            <a:ext cx="8477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prog2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161213" y="3354387"/>
            <a:ext cx="27463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467600" y="5105400"/>
            <a:ext cx="8382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7620000" y="5181600"/>
            <a:ext cx="52222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OS</a:t>
            </a:r>
            <a:endParaRPr lang="en-US" altLang="ko-KR" sz="18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#25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11/24/13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53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25872</TotalTime>
  <Words>4479</Words>
  <Application>Microsoft Macintosh PowerPoint</Application>
  <PresentationFormat>On-screen Show (4:3)</PresentationFormat>
  <Paragraphs>1162</Paragraphs>
  <Slides>59</Slides>
  <Notes>42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Image</vt:lpstr>
      <vt:lpstr>CS 61C:  Great Ideas in Computer Architecture  VM2: Virtual Memory and Machines</vt:lpstr>
      <vt:lpstr>Part I: You Are Here!</vt:lpstr>
      <vt:lpstr>Agenda</vt:lpstr>
      <vt:lpstr>Agenda</vt:lpstr>
      <vt:lpstr>Not Enough Memory</vt:lpstr>
      <vt:lpstr>Manual Overlays </vt:lpstr>
      <vt:lpstr>Modern Virtual Memory Systems  Illusion of a large, private, uniform store</vt:lpstr>
      <vt:lpstr>“Bare” 5-Stage Pipeline</vt:lpstr>
      <vt:lpstr>Dynamic Address Translation</vt:lpstr>
      <vt:lpstr>Simple Base and Bound Translation</vt:lpstr>
      <vt:lpstr>Separate Areas for Program and Data</vt:lpstr>
      <vt:lpstr>Base and Bound Machine</vt:lpstr>
      <vt:lpstr>Memory Fragmentation</vt:lpstr>
      <vt:lpstr>Paged Memory Systems</vt:lpstr>
      <vt:lpstr>Private Address Space per User</vt:lpstr>
      <vt:lpstr>Where Should Page Tables Reside?</vt:lpstr>
      <vt:lpstr>Page Tables in Physical Memory</vt:lpstr>
      <vt:lpstr>Demand Paging in Atlas (1962)</vt:lpstr>
      <vt:lpstr>Hardware Organization of Atlas </vt:lpstr>
      <vt:lpstr>Atlas Demand Paging Scheme</vt:lpstr>
      <vt:lpstr>Agenda</vt:lpstr>
      <vt:lpstr>Administrivia</vt:lpstr>
      <vt:lpstr>Administrivia</vt:lpstr>
      <vt:lpstr>Linear Page Table</vt:lpstr>
      <vt:lpstr>Size of Linear Page Table</vt:lpstr>
      <vt:lpstr>Hierarchical Page Table</vt:lpstr>
      <vt:lpstr>Two-Level Page Tables in Physical Memory</vt:lpstr>
      <vt:lpstr>Address Translation &amp; Protection</vt:lpstr>
      <vt:lpstr>Protection via Page Table</vt:lpstr>
      <vt:lpstr>More Depth on Page Tables</vt:lpstr>
      <vt:lpstr>Translation Lookaside Buffers (TLB)</vt:lpstr>
      <vt:lpstr>TLB Designs</vt:lpstr>
      <vt:lpstr>TLB Designs</vt:lpstr>
      <vt:lpstr>Handling a TLB Miss</vt:lpstr>
      <vt:lpstr>Flashcard Quiz: Which statement is false?</vt:lpstr>
      <vt:lpstr>Flashcard Quiz: Which statement is false?</vt:lpstr>
      <vt:lpstr>Hierarchical Page Table Walk: SPARC v8</vt:lpstr>
      <vt:lpstr>Page-Based Virtual-Memory Machine (Hardware Page-Table Walk)</vt:lpstr>
      <vt:lpstr>Address Translation: Putting it All Together</vt:lpstr>
      <vt:lpstr>Handling VM-Related Traps</vt:lpstr>
      <vt:lpstr>Address Translation in CPU Pipeline</vt:lpstr>
      <vt:lpstr>Concurrent Access to TLB &amp; Cache (Virtual Index/Physical Tag)</vt:lpstr>
      <vt:lpstr>Virtual-Index Physical-Tag Caches: Associative Organization</vt:lpstr>
      <vt:lpstr>Agenda</vt:lpstr>
      <vt:lpstr>Safely Sharing a Machine</vt:lpstr>
      <vt:lpstr>Solution – Virtual Machine</vt:lpstr>
      <vt:lpstr>Virtual Machines</vt:lpstr>
      <vt:lpstr>Virtual Machine Monitor (a.k.a. Hypervisor)</vt:lpstr>
      <vt:lpstr>Why Virtual Machines Popular (Again)?</vt:lpstr>
      <vt:lpstr>5 Reasons Amazon Web Services uses Virtual Machines</vt:lpstr>
      <vt:lpstr>Peer Instruction: True or False</vt:lpstr>
      <vt:lpstr>Peer Instruction: True or False</vt:lpstr>
      <vt:lpstr>Virtual Machine/Memory  Instruction Set Support</vt:lpstr>
      <vt:lpstr>Example: Timer Virtualization</vt:lpstr>
      <vt:lpstr>Virtual Machine Monitor (a.k.a. Hypervisor)</vt:lpstr>
      <vt:lpstr>Performance Impact of Virtual Machines?</vt:lpstr>
      <vt:lpstr>Virtual Machines and Cores</vt:lpstr>
      <vt:lpstr>Agenda</vt:lpstr>
      <vt:lpstr>And in Conclusion, …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Randy Katz</cp:lastModifiedBy>
  <cp:revision>250</cp:revision>
  <cp:lastPrinted>2010-12-02T16:43:49Z</cp:lastPrinted>
  <dcterms:created xsi:type="dcterms:W3CDTF">2012-04-17T16:25:57Z</dcterms:created>
  <dcterms:modified xsi:type="dcterms:W3CDTF">2013-11-24T23:23:52Z</dcterms:modified>
</cp:coreProperties>
</file>