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47" r:id="rId2"/>
    <p:sldId id="1083" r:id="rId3"/>
    <p:sldId id="1082" r:id="rId4"/>
    <p:sldId id="1084" r:id="rId5"/>
    <p:sldId id="1085" r:id="rId6"/>
    <p:sldId id="1089" r:id="rId7"/>
    <p:sldId id="1086" r:id="rId8"/>
    <p:sldId id="1087" r:id="rId9"/>
    <p:sldId id="1088" r:id="rId1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1AA178"/>
    <a:srgbClr val="D6ECFF"/>
    <a:srgbClr val="FFDD8A"/>
    <a:srgbClr val="341907"/>
    <a:srgbClr val="5A2C00"/>
    <a:srgbClr val="8B4500"/>
    <a:srgbClr val="8B4512"/>
    <a:srgbClr val="900306"/>
    <a:srgbClr val="32415C"/>
    <a:srgbClr val="FB0A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14758" autoAdjust="0"/>
    <p:restoredTop sz="81191" autoAdjust="0"/>
  </p:normalViewPr>
  <p:slideViewPr>
    <p:cSldViewPr>
      <p:cViewPr varScale="1">
        <p:scale>
          <a:sx n="159" d="100"/>
          <a:sy n="159" d="100"/>
        </p:scale>
        <p:origin x="-672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8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video" Target="file://localhost/Volumes/drdangarcia/2009-11-09-CS39N-L12-Recursion-III/Fractal5BallJuggler.mov" TargetMode="External"/><Relationship Id="rId2" Type="http://schemas.openxmlformats.org/officeDocument/2006/relationships/video" Target="file://localhost/Volumes/drdangarcia/2009-11-09-CS39N-L12-Recursion-III/BigDragon540p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95600" y="-24997"/>
            <a:ext cx="6248400" cy="3530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CS39N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Recursion III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2009-11-09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6400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Battery-free implantable sensor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64007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It has been a challenge to power electronic components implanted within a body.  Researchers at UW have developed a new chip that needs less power, and can be powered from outside the body (1 meter away)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3200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technologyreview.com/computing/23878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553200" y="6005052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58" descr="DanSpamGarciaH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049762" cy="2286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962400"/>
            <a:ext cx="2142971" cy="200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80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Local vs Global drawing</a:t>
            </a:r>
          </a:p>
          <a:p>
            <a:pPr>
              <a:lnSpc>
                <a:spcPct val="90000"/>
              </a:lnSpc>
            </a:pPr>
            <a:r>
              <a:rPr lang="en-US" sz="2800"/>
              <a:t>Example: Twig</a:t>
            </a:r>
          </a:p>
          <a:p>
            <a:pPr>
              <a:lnSpc>
                <a:spcPct val="90000"/>
              </a:lnSpc>
            </a:pPr>
            <a:r>
              <a:rPr lang="en-US" sz="2800"/>
              <a:t>Example: C-Curve</a:t>
            </a:r>
          </a:p>
          <a:p>
            <a:pPr>
              <a:lnSpc>
                <a:spcPct val="90000"/>
              </a:lnSpc>
            </a:pPr>
            <a:r>
              <a:rPr lang="en-US" sz="2800"/>
              <a:t>Lindenmayer (L) systems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Fibonacci &amp; the golden mean</a:t>
            </a:r>
          </a:p>
          <a:p>
            <a:pPr>
              <a:lnSpc>
                <a:spcPct val="90000"/>
              </a:lnSpc>
            </a:pPr>
            <a:r>
              <a:rPr lang="en-US" sz="2800"/>
              <a:t>Panspermia</a:t>
            </a:r>
          </a:p>
          <a:p>
            <a:pPr>
              <a:lnSpc>
                <a:spcPct val="90000"/>
              </a:lnSpc>
            </a:pPr>
            <a:r>
              <a:rPr lang="en-US" sz="2800"/>
              <a:t>Summary</a:t>
            </a:r>
            <a:endParaRPr lang="en-US" sz="2400"/>
          </a:p>
        </p:txBody>
      </p:sp>
      <p:pic>
        <p:nvPicPr>
          <p:cNvPr id="6" name="Content Placeholder 5" descr="Screen shot 2009-11-07 at 2.25.2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043" r="1088" b="-395"/>
          <a:stretch>
            <a:fillRect/>
          </a:stretch>
        </p:blipFill>
        <p:spPr>
          <a:xfrm>
            <a:off x="5411391" y="1504318"/>
            <a:ext cx="3276266" cy="3905882"/>
          </a:xfrm>
        </p:spPr>
      </p:pic>
      <p:sp>
        <p:nvSpPr>
          <p:cNvPr id="7" name="Rectangle 6"/>
          <p:cNvSpPr/>
          <p:nvPr/>
        </p:nvSpPr>
        <p:spPr>
          <a:xfrm>
            <a:off x="5996825" y="1143000"/>
            <a:ext cx="2035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Great reference text!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14192" y="5486400"/>
            <a:ext cx="3657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rot="5400000" flipH="1" flipV="1">
            <a:off x="8346616" y="109733"/>
            <a:ext cx="600529" cy="59972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H="1" flipV="1">
            <a:off x="8332304" y="111539"/>
            <a:ext cx="584489" cy="61618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1600199"/>
            <a:ext cx="4038600" cy="4696265"/>
          </a:xfrm>
        </p:spPr>
        <p:txBody>
          <a:bodyPr/>
          <a:lstStyle/>
          <a:p>
            <a:r>
              <a:rPr lang="en-US" sz="2000"/>
              <a:t>Local (turtle) Drawing</a:t>
            </a:r>
          </a:p>
          <a:p>
            <a:pPr lvl="1"/>
            <a:r>
              <a:rPr lang="en-US" sz="1800"/>
              <a:t>Concept of pen, sprite facing some direction</a:t>
            </a:r>
          </a:p>
          <a:p>
            <a:pPr lvl="1"/>
            <a:r>
              <a:rPr lang="en-US" sz="1800"/>
              <a:t>State! (where sprite ends)</a:t>
            </a:r>
          </a:p>
          <a:p>
            <a:pPr lvl="1"/>
            <a:r>
              <a:rPr lang="en-US" sz="1800"/>
              <a:t>Specify via local coords</a:t>
            </a:r>
          </a:p>
          <a:p>
            <a:pPr lvl="1"/>
            <a:r>
              <a:rPr lang="en-US" sz="1800"/>
              <a:t>Example</a:t>
            </a:r>
          </a:p>
          <a:p>
            <a:pPr lvl="2"/>
            <a:r>
              <a:rPr lang="en-US" sz="1600"/>
              <a:t>Move turtle to (394,27)</a:t>
            </a:r>
          </a:p>
          <a:p>
            <a:pPr lvl="2"/>
            <a:r>
              <a:rPr lang="en-US" sz="1600"/>
              <a:t>Face 48º</a:t>
            </a:r>
          </a:p>
          <a:p>
            <a:pPr lvl="2"/>
            <a:r>
              <a:rPr lang="en-US" sz="1600"/>
              <a:t>Pen down</a:t>
            </a:r>
          </a:p>
          <a:p>
            <a:pPr lvl="2"/>
            <a:r>
              <a:rPr lang="en-US" sz="1600"/>
              <a:t>Move 100</a:t>
            </a:r>
          </a:p>
          <a:p>
            <a:pPr lvl="2"/>
            <a:r>
              <a:rPr lang="en-US" sz="1600"/>
              <a:t>Pen up</a:t>
            </a:r>
          </a:p>
          <a:p>
            <a:pPr lvl="2"/>
            <a:r>
              <a:rPr lang="en-US" sz="1600"/>
              <a:t>Move -50</a:t>
            </a:r>
          </a:p>
          <a:p>
            <a:pPr lvl="2"/>
            <a:r>
              <a:rPr lang="en-US" sz="1600"/>
              <a:t>Turn right 90º</a:t>
            </a:r>
          </a:p>
          <a:p>
            <a:pPr lvl="2"/>
            <a:r>
              <a:rPr lang="en-US" sz="1600"/>
              <a:t>Move -50</a:t>
            </a:r>
          </a:p>
          <a:p>
            <a:pPr lvl="2"/>
            <a:r>
              <a:rPr lang="en-US" sz="1600"/>
              <a:t>Pen down</a:t>
            </a:r>
          </a:p>
          <a:p>
            <a:pPr lvl="2"/>
            <a:r>
              <a:rPr lang="en-US" sz="1600"/>
              <a:t>Move 100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600199"/>
            <a:ext cx="4038600" cy="4696265"/>
          </a:xfrm>
        </p:spPr>
        <p:txBody>
          <a:bodyPr/>
          <a:lstStyle/>
          <a:p>
            <a:r>
              <a:rPr lang="en-US" sz="2000"/>
              <a:t>Global (god) Drawing</a:t>
            </a:r>
          </a:p>
          <a:p>
            <a:pPr lvl="1"/>
            <a:r>
              <a:rPr lang="en-US" sz="1800"/>
              <a:t>No pen, just geometric primitives (DrawLine etc)</a:t>
            </a:r>
          </a:p>
          <a:p>
            <a:pPr lvl="1"/>
            <a:r>
              <a:rPr lang="en-US" sz="1800"/>
              <a:t>Stateless</a:t>
            </a:r>
          </a:p>
          <a:p>
            <a:pPr lvl="1"/>
            <a:r>
              <a:rPr lang="en-US" sz="1800"/>
              <a:t>Specify via global coords</a:t>
            </a:r>
          </a:p>
          <a:p>
            <a:pPr lvl="1"/>
            <a:r>
              <a:rPr lang="en-US" sz="1800"/>
              <a:t>Example</a:t>
            </a:r>
          </a:p>
          <a:p>
            <a:pPr lvl="2"/>
            <a:r>
              <a:rPr lang="en-US" sz="1600"/>
              <a:t>SW corner = (394,27)</a:t>
            </a:r>
          </a:p>
          <a:p>
            <a:pPr lvl="2"/>
            <a:r>
              <a:rPr lang="en-US" sz="1600"/>
              <a:t>Calculate NE corner</a:t>
            </a:r>
          </a:p>
          <a:p>
            <a:pPr lvl="3"/>
            <a:r>
              <a:rPr lang="en-US" sz="1400"/>
              <a:t>How? Simple trig, function of (394,27), 100, 48º</a:t>
            </a:r>
          </a:p>
          <a:p>
            <a:pPr lvl="2"/>
            <a:r>
              <a:rPr lang="en-US" sz="1600"/>
              <a:t>DrawLine (SW,NE)</a:t>
            </a:r>
          </a:p>
          <a:p>
            <a:pPr lvl="2"/>
            <a:r>
              <a:rPr lang="en-US" sz="1600"/>
              <a:t>Calculate NW corner</a:t>
            </a:r>
          </a:p>
          <a:p>
            <a:pPr lvl="2"/>
            <a:r>
              <a:rPr lang="en-US" sz="1600"/>
              <a:t>Calculate SE corner</a:t>
            </a:r>
          </a:p>
          <a:p>
            <a:pPr lvl="2"/>
            <a:r>
              <a:rPr lang="en-US" sz="1600"/>
              <a:t>DrawLine (NW,SE)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Local vs Global Drawing</a:t>
            </a:r>
          </a:p>
        </p:txBody>
      </p:sp>
      <p:sp>
        <p:nvSpPr>
          <p:cNvPr id="7" name="Pie 6"/>
          <p:cNvSpPr/>
          <p:nvPr/>
        </p:nvSpPr>
        <p:spPr>
          <a:xfrm rot="10800000">
            <a:off x="8219723" y="555953"/>
            <a:ext cx="282093" cy="282247"/>
          </a:xfrm>
          <a:prstGeom prst="p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8358736" y="533637"/>
            <a:ext cx="166023" cy="165550"/>
          </a:xfrm>
          <a:prstGeom prst="line">
            <a:avLst/>
          </a:prstGeom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75794" y="646601"/>
            <a:ext cx="129728" cy="12979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1143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4"/>
                </a:solidFill>
                <a:latin typeface="18 VAG Rounded Bold   07390"/>
              </a:rPr>
              <a:t>Goal: Draw a 100-length “+” from point (394,27) at 48º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228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accent4"/>
                </a:solidFill>
                <a:latin typeface="18 VAG Rounded Bold   07390"/>
              </a:rPr>
              <a:t>(394,27)</a:t>
            </a:r>
            <a:br>
              <a:rPr lang="en-US" sz="1800">
                <a:solidFill>
                  <a:schemeClr val="accent4"/>
                </a:solidFill>
                <a:latin typeface="18 VAG Rounded Bold   07390"/>
              </a:rPr>
            </a:br>
            <a:r>
              <a:rPr lang="en-US" sz="1800">
                <a:solidFill>
                  <a:schemeClr val="accent4"/>
                </a:solidFill>
                <a:latin typeface="18 VAG Rounded Bold   07390"/>
              </a:rPr>
              <a:t>pointing 48º</a:t>
            </a:r>
          </a:p>
        </p:txBody>
      </p:sp>
      <p:sp>
        <p:nvSpPr>
          <p:cNvPr id="25" name="Bent Arrow 24"/>
          <p:cNvSpPr/>
          <p:nvPr/>
        </p:nvSpPr>
        <p:spPr>
          <a:xfrm rot="5400000" flipH="1">
            <a:off x="8382000" y="762000"/>
            <a:ext cx="609600" cy="762000"/>
          </a:xfrm>
          <a:prstGeom prst="bentArrow">
            <a:avLst>
              <a:gd name="adj1" fmla="val 25000"/>
              <a:gd name="adj2" fmla="val 19766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67000" y="4114800"/>
            <a:ext cx="1638300" cy="1249497"/>
            <a:chOff x="2819400" y="5105400"/>
            <a:chExt cx="1638300" cy="124949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D0D0D"/>
                </a:clrFrom>
                <a:clrTo>
                  <a:srgbClr val="0D0D0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19400" y="5105400"/>
              <a:ext cx="1638300" cy="9271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198191" y="5985565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18 VAG Rounded Bold   07390"/>
                </a:rPr>
                <a:t>Scratch</a:t>
              </a:r>
              <a:endParaRPr lang="en-US" sz="400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514600" y="6172200"/>
            <a:ext cx="2876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</a:t>
            </a:r>
            <a:r>
              <a:rPr lang="en-US" sz="1600">
                <a:solidFill>
                  <a:schemeClr val="tx1"/>
                </a:solidFill>
                <a:latin typeface="18 VAG Rounded Bold   07390"/>
              </a:rPr>
              <a:t> Where sprite ends matters!</a:t>
            </a:r>
            <a:endParaRPr lang="en-US" sz="54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2438400" y="3961606"/>
            <a:ext cx="44196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6" name="Picture 35" descr="Screen shot 2009-11-07 at 2.40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914400" cy="14006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020" y="5110750"/>
            <a:ext cx="12362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“Turtle”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Graphics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invented by</a:t>
            </a:r>
            <a:br>
              <a:rPr lang="en-US" sz="1600">
                <a:solidFill>
                  <a:schemeClr val="tx1"/>
                </a:solidFill>
                <a:latin typeface="18 VAG Rounded Bold   07390"/>
              </a:rPr>
            </a:br>
            <a:r>
              <a:rPr lang="en-US" sz="1600">
                <a:solidFill>
                  <a:schemeClr val="tx1"/>
                </a:solidFill>
                <a:latin typeface="18 VAG Rounded Bold   07390"/>
              </a:rPr>
              <a:t>Papert</a:t>
            </a:r>
            <a:endParaRPr lang="en-US" sz="5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 rot="18900000">
            <a:off x="993350" y="2932542"/>
            <a:ext cx="304800" cy="304800"/>
            <a:chOff x="8219723" y="533400"/>
            <a:chExt cx="304800" cy="304800"/>
          </a:xfrm>
        </p:grpSpPr>
        <p:sp>
          <p:nvSpPr>
            <p:cNvPr id="30" name="Pie 29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18900000">
            <a:off x="1830857" y="2942377"/>
            <a:ext cx="304800" cy="304800"/>
            <a:chOff x="8219723" y="533400"/>
            <a:chExt cx="304800" cy="304800"/>
          </a:xfrm>
        </p:grpSpPr>
        <p:sp>
          <p:nvSpPr>
            <p:cNvPr id="39" name="Pie 38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18900000">
            <a:off x="2804639" y="2952212"/>
            <a:ext cx="304800" cy="304800"/>
            <a:chOff x="8219723" y="533400"/>
            <a:chExt cx="304800" cy="304800"/>
          </a:xfrm>
        </p:grpSpPr>
        <p:sp>
          <p:nvSpPr>
            <p:cNvPr id="43" name="Pie 42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Want to draw a twig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pPr marL="911225" lvl="1" indent="-514350"/>
            <a:r>
              <a:rPr lang="en-US"/>
              <a:t>Where does sprite end?</a:t>
            </a:r>
          </a:p>
          <a:p>
            <a:pPr marL="911225" lvl="1" indent="-514350"/>
            <a:r>
              <a:rPr lang="en-US"/>
              <a:t>Could add randomness</a:t>
            </a:r>
          </a:p>
          <a:p>
            <a:pPr marL="911225" lvl="1" indent="-514350"/>
            <a:r>
              <a:rPr lang="en-US"/>
              <a:t>Lots of variations</a:t>
            </a:r>
          </a:p>
          <a:p>
            <a:pPr marL="1166813" lvl="2" indent="-514350"/>
            <a:r>
              <a:rPr lang="en-US"/>
              <a:t># branches</a:t>
            </a:r>
          </a:p>
          <a:p>
            <a:pPr marL="1166813" lvl="2" indent="-514350"/>
            <a:r>
              <a:rPr lang="en-US"/>
              <a:t>Angle</a:t>
            </a:r>
          </a:p>
        </p:txBody>
      </p:sp>
      <p:pic>
        <p:nvPicPr>
          <p:cNvPr id="27" name="Content Placeholder 26" descr="twig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593" b="-2659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Twig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723900" y="2704306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562894" y="2703512"/>
            <a:ext cx="8382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7400000" flipH="1" flipV="1">
            <a:off x="1843506" y="2100989"/>
            <a:ext cx="419100" cy="39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4200000" flipV="1">
            <a:off x="1705137" y="2113962"/>
            <a:ext cx="419100" cy="39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819400" y="1675606"/>
            <a:ext cx="276397" cy="1429480"/>
            <a:chOff x="2834400" y="4971320"/>
            <a:chExt cx="276397" cy="142948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 rot="20400000">
              <a:off x="2834400" y="4971425"/>
              <a:ext cx="69383" cy="615884"/>
              <a:chOff x="2219288" y="5169032"/>
              <a:chExt cx="138766" cy="123176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1867694" y="5980906"/>
                <a:ext cx="838200" cy="158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 rot="17400000" flipH="1" flipV="1">
                <a:off x="2148306" y="5378383"/>
                <a:ext cx="419100" cy="397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cxnSpLocks noChangeAspect="1"/>
              </p:cNvCxnSpPr>
              <p:nvPr/>
            </p:nvCxnSpPr>
            <p:spPr>
              <a:xfrm rot="4200000" flipV="1">
                <a:off x="2009937" y="5391356"/>
                <a:ext cx="419100" cy="397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553494" y="5980906"/>
              <a:ext cx="838200" cy="158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 rot="1200000" flipH="1">
              <a:off x="3041414" y="4971320"/>
              <a:ext cx="69383" cy="615884"/>
              <a:chOff x="2219288" y="5169032"/>
              <a:chExt cx="138766" cy="123176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1867694" y="5980906"/>
                <a:ext cx="838200" cy="158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 noChangeAspect="1"/>
              </p:cNvCxnSpPr>
              <p:nvPr/>
            </p:nvCxnSpPr>
            <p:spPr>
              <a:xfrm rot="17400000" flipH="1" flipV="1">
                <a:off x="2148306" y="5378383"/>
                <a:ext cx="419100" cy="397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cxnSpLocks noChangeAspect="1"/>
              </p:cNvCxnSpPr>
              <p:nvPr/>
            </p:nvCxnSpPr>
            <p:spPr>
              <a:xfrm rot="4200000" flipV="1">
                <a:off x="2009937" y="5391356"/>
                <a:ext cx="419100" cy="397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0"/>
          <p:cNvSpPr/>
          <p:nvPr/>
        </p:nvSpPr>
        <p:spPr>
          <a:xfrm>
            <a:off x="838200" y="3200400"/>
            <a:ext cx="615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n=0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3200400"/>
            <a:ext cx="60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n=1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6701" y="32004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n=2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32004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…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23622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accent3"/>
                </a:solidFill>
                <a:latin typeface="18 VAG Rounded Bold   07390"/>
              </a:rPr>
              <a:t>…</a:t>
            </a:r>
            <a:endParaRPr lang="en-US" sz="5400">
              <a:solidFill>
                <a:schemeClr val="accent3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5800" y="1295400"/>
            <a:ext cx="4150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Bold   07390"/>
              </a:rPr>
              <a:t>Two copies of last recursion level rotated 20º</a:t>
            </a:r>
            <a:endParaRPr lang="en-US" sz="540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3124200" y="1515218"/>
            <a:ext cx="1410668" cy="465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553200" y="2209800"/>
            <a:ext cx="2209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AA178"/>
                </a:solidFill>
                <a:latin typeface="18 VAG Rounded Bold   07390"/>
              </a:rPr>
              <a:t>Notice drawing happens at </a:t>
            </a:r>
            <a:r>
              <a:rPr lang="en-US" sz="1600" u="sng">
                <a:solidFill>
                  <a:srgbClr val="1AA178"/>
                </a:solidFill>
                <a:latin typeface="18 VAG Rounded Bold   07390"/>
              </a:rPr>
              <a:t>every</a:t>
            </a:r>
            <a:r>
              <a:rPr lang="en-US" sz="1600">
                <a:solidFill>
                  <a:srgbClr val="1AA178"/>
                </a:solidFill>
                <a:latin typeface="18 VAG Rounded Bold   07390"/>
              </a:rPr>
              <a:t> level</a:t>
            </a:r>
            <a:endParaRPr lang="en-US" sz="5400">
              <a:solidFill>
                <a:srgbClr val="1AA1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>
            <a:grpSpLocks noChangeAspect="1"/>
          </p:cNvGrpSpPr>
          <p:nvPr/>
        </p:nvGrpSpPr>
        <p:grpSpPr>
          <a:xfrm rot="2700000">
            <a:off x="7225927" y="3263526"/>
            <a:ext cx="304800" cy="304800"/>
            <a:chOff x="8219723" y="533400"/>
            <a:chExt cx="304800" cy="304800"/>
          </a:xfrm>
        </p:grpSpPr>
        <p:sp>
          <p:nvSpPr>
            <p:cNvPr id="84" name="Pie 83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rot="2700000">
            <a:off x="4927988" y="3272577"/>
            <a:ext cx="304800" cy="304800"/>
            <a:chOff x="8219723" y="533400"/>
            <a:chExt cx="304800" cy="304800"/>
          </a:xfrm>
        </p:grpSpPr>
        <p:sp>
          <p:nvSpPr>
            <p:cNvPr id="88" name="Pie 87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 rot="2700000">
            <a:off x="6016521" y="3263526"/>
            <a:ext cx="304800" cy="304800"/>
            <a:chOff x="8219723" y="533400"/>
            <a:chExt cx="304800" cy="304800"/>
          </a:xfrm>
        </p:grpSpPr>
        <p:sp>
          <p:nvSpPr>
            <p:cNvPr id="92" name="Pie 91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 rot="2700000">
            <a:off x="2632122" y="3274426"/>
            <a:ext cx="304800" cy="304800"/>
            <a:chOff x="8219723" y="533400"/>
            <a:chExt cx="304800" cy="304800"/>
          </a:xfrm>
        </p:grpSpPr>
        <p:sp>
          <p:nvSpPr>
            <p:cNvPr id="80" name="Pie 79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 rot="2700000">
            <a:off x="334183" y="3283477"/>
            <a:ext cx="304800" cy="304800"/>
            <a:chOff x="8219723" y="533400"/>
            <a:chExt cx="304800" cy="304800"/>
          </a:xfrm>
        </p:grpSpPr>
        <p:sp>
          <p:nvSpPr>
            <p:cNvPr id="72" name="Pie 71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 rot="2700000">
            <a:off x="1422716" y="3274426"/>
            <a:ext cx="304800" cy="304800"/>
            <a:chOff x="8219723" y="533400"/>
            <a:chExt cx="304800" cy="304800"/>
          </a:xfrm>
        </p:grpSpPr>
        <p:sp>
          <p:nvSpPr>
            <p:cNvPr id="76" name="Pie 75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C-curve</a:t>
            </a:r>
          </a:p>
          <a:p>
            <a:pPr lvl="1"/>
            <a:r>
              <a:rPr lang="en-US"/>
              <a:t>break a straight line up to form 90º angle</a:t>
            </a:r>
          </a:p>
          <a:p>
            <a:pPr lvl="1"/>
            <a:r>
              <a:rPr lang="en-US"/>
              <a:t>Left out, Right </a:t>
            </a:r>
            <a:r>
              <a:rPr lang="en-US">
                <a:solidFill>
                  <a:schemeClr val="accent4"/>
                </a:solidFill>
              </a:rPr>
              <a:t>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Dragon curve</a:t>
            </a:r>
          </a:p>
          <a:p>
            <a:pPr lvl="1"/>
            <a:r>
              <a:rPr lang="en-US"/>
              <a:t>break a straight line up to form 90º angle</a:t>
            </a:r>
          </a:p>
          <a:p>
            <a:pPr lvl="1"/>
            <a:r>
              <a:rPr lang="en-US"/>
              <a:t>Left out, Right </a:t>
            </a:r>
            <a:r>
              <a:rPr lang="en-US">
                <a:solidFill>
                  <a:srgbClr val="00ADDC"/>
                </a:solidFill>
              </a:rPr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C-curve, Dragon curve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0800000" flipH="1" flipV="1">
            <a:off x="457200" y="3427412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9600" y="3547646"/>
            <a:ext cx="615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n=0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3547646"/>
            <a:ext cx="60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n=1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9067" y="3547646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n=2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5814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…</a:t>
            </a:r>
            <a:endParaRPr lang="en-US" sz="540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1504684" y="2992626"/>
            <a:ext cx="460752" cy="4191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1913152" y="2992732"/>
            <a:ext cx="460752" cy="4191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2514600" y="3200400"/>
            <a:ext cx="457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341518" y="3205381"/>
            <a:ext cx="457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H="1" flipV="1">
            <a:off x="2743200" y="2971800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812242" y="3330953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2896394" y="2894806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277394" y="2894806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590800" y="3200400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H="1" flipV="1">
            <a:off x="3581401" y="3198811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8100000" flipH="1" flipV="1">
            <a:off x="2126693" y="3162677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2700000" flipH="1" flipV="1">
            <a:off x="1602908" y="3142924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H="1" flipV="1">
            <a:off x="5048867" y="3429000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201267" y="3549234"/>
            <a:ext cx="615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n=0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68067" y="3549234"/>
            <a:ext cx="60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n=1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30734" y="3549234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n=2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73067" y="3549234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…</a:t>
            </a:r>
            <a:endParaRPr lang="en-US" sz="540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6096351" y="2994214"/>
            <a:ext cx="460752" cy="4191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6504819" y="2994320"/>
            <a:ext cx="460752" cy="4191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7106267" y="3201988"/>
            <a:ext cx="457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7517260" y="3203794"/>
            <a:ext cx="457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34867" y="2973388"/>
            <a:ext cx="4191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5403909" y="3332541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7488061" y="3047206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7884936" y="3502819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182467" y="3201988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H="1" flipV="1">
            <a:off x="7741268" y="3216274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8900000" flipH="1" flipV="1">
            <a:off x="6626374" y="3259463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2700000" flipH="1" flipV="1">
            <a:off x="6194575" y="3144512"/>
            <a:ext cx="152400" cy="1588"/>
          </a:xfrm>
          <a:prstGeom prst="line">
            <a:avLst/>
          </a:prstGeom>
          <a:ln>
            <a:tailEnd type="triangle" w="sm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744442" y="3427413"/>
            <a:ext cx="4191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733800" y="29718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EB80A"/>
                </a:solidFill>
                <a:latin typeface="18 VAG Rounded Bold   07390"/>
              </a:rPr>
              <a:t>…</a:t>
            </a:r>
            <a:endParaRPr lang="en-US" sz="5400">
              <a:solidFill>
                <a:srgbClr val="FEB80A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173067" y="29718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EB80A"/>
                </a:solidFill>
                <a:latin typeface="18 VAG Rounded Bold   07390"/>
              </a:rPr>
              <a:t>…</a:t>
            </a:r>
            <a:endParaRPr lang="en-US" sz="5400">
              <a:solidFill>
                <a:srgbClr val="FEB80A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248208" y="4044156"/>
            <a:ext cx="3286192" cy="2432844"/>
            <a:chOff x="5248208" y="4044156"/>
            <a:chExt cx="3286192" cy="2432844"/>
          </a:xfrm>
        </p:grpSpPr>
        <p:pic>
          <p:nvPicPr>
            <p:cNvPr id="68" name="Picture 67" descr="drag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8208" y="4044156"/>
              <a:ext cx="3057592" cy="2432844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6324600" y="4343400"/>
              <a:ext cx="22098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AA178"/>
                  </a:solidFill>
                  <a:latin typeface="18 VAG Rounded Bold   07390"/>
                </a:rPr>
                <a:t>Notice drawing only happens in base case</a:t>
              </a:r>
              <a:endParaRPr lang="en-US" sz="5400">
                <a:solidFill>
                  <a:srgbClr val="1AA178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4044950"/>
            <a:ext cx="3200400" cy="1905000"/>
            <a:chOff x="1219200" y="4044950"/>
            <a:chExt cx="3200400" cy="1905000"/>
          </a:xfrm>
        </p:grpSpPr>
        <p:pic>
          <p:nvPicPr>
            <p:cNvPr id="69" name="Picture 68" descr="ccurve.png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19200" y="4044950"/>
              <a:ext cx="2990492" cy="190500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2209800" y="4343400"/>
              <a:ext cx="22098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AA178"/>
                  </a:solidFill>
                  <a:latin typeface="18 VAG Rounded Bold   07390"/>
                </a:rPr>
                <a:t>Notice drawing only happens in base case</a:t>
              </a:r>
              <a:endParaRPr lang="en-US" sz="5400">
                <a:solidFill>
                  <a:srgbClr val="1AA178"/>
                </a:solidFill>
              </a:endParaRPr>
            </a:p>
          </p:txBody>
        </p:sp>
      </p:grpSp>
      <p:pic>
        <p:nvPicPr>
          <p:cNvPr id="99" name="Picture 98" descr="DragonAnim10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5867400"/>
            <a:ext cx="725488" cy="725488"/>
          </a:xfrm>
          <a:prstGeom prst="rect">
            <a:avLst/>
          </a:prstGeom>
        </p:spPr>
      </p:pic>
      <p:pic>
        <p:nvPicPr>
          <p:cNvPr id="100" name="Picture 99" descr="CCurveAnim10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5791200"/>
            <a:ext cx="627063" cy="62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8"/>
          <p:cNvGrpSpPr>
            <a:grpSpLocks noChangeAspect="1"/>
          </p:cNvGrpSpPr>
          <p:nvPr/>
        </p:nvGrpSpPr>
        <p:grpSpPr>
          <a:xfrm rot="2700000">
            <a:off x="2632122" y="3503026"/>
            <a:ext cx="304800" cy="304800"/>
            <a:chOff x="8219723" y="533400"/>
            <a:chExt cx="304800" cy="304800"/>
          </a:xfrm>
        </p:grpSpPr>
        <p:sp>
          <p:nvSpPr>
            <p:cNvPr id="80" name="Pie 79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0"/>
          <p:cNvGrpSpPr>
            <a:grpSpLocks noChangeAspect="1"/>
          </p:cNvGrpSpPr>
          <p:nvPr/>
        </p:nvGrpSpPr>
        <p:grpSpPr>
          <a:xfrm rot="2700000">
            <a:off x="334183" y="3512077"/>
            <a:ext cx="304800" cy="304800"/>
            <a:chOff x="8219723" y="533400"/>
            <a:chExt cx="304800" cy="304800"/>
          </a:xfrm>
        </p:grpSpPr>
        <p:sp>
          <p:nvSpPr>
            <p:cNvPr id="72" name="Pie 71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4"/>
          <p:cNvGrpSpPr>
            <a:grpSpLocks noChangeAspect="1"/>
          </p:cNvGrpSpPr>
          <p:nvPr/>
        </p:nvGrpSpPr>
        <p:grpSpPr>
          <a:xfrm rot="2700000">
            <a:off x="1422716" y="3503026"/>
            <a:ext cx="304800" cy="304800"/>
            <a:chOff x="8219723" y="533400"/>
            <a:chExt cx="304800" cy="304800"/>
          </a:xfrm>
        </p:grpSpPr>
        <p:sp>
          <p:nvSpPr>
            <p:cNvPr id="76" name="Pie 75"/>
            <p:cNvSpPr/>
            <p:nvPr/>
          </p:nvSpPr>
          <p:spPr>
            <a:xfrm rot="10800000">
              <a:off x="8219723" y="555953"/>
              <a:ext cx="282093" cy="282247"/>
            </a:xfrm>
            <a:prstGeom prst="pi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8358736" y="533637"/>
              <a:ext cx="166023" cy="165550"/>
            </a:xfrm>
            <a:prstGeom prst="line">
              <a:avLst/>
            </a:prstGeom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275794" y="646601"/>
              <a:ext cx="129728" cy="12979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Simple rewrite rule</a:t>
            </a:r>
          </a:p>
          <a:p>
            <a:pPr lvl="1"/>
            <a:r>
              <a:rPr lang="en-US"/>
              <a:t>Replace every straight line w/9 smaller lines, each a third the size</a:t>
            </a:r>
            <a:br>
              <a:rPr lang="en-US"/>
            </a:br>
            <a:r>
              <a:rPr lang="en-US"/>
              <a:t>(like an 8 with side lines)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As n</a:t>
            </a:r>
            <a:r>
              <a:rPr lang="en-US">
                <a:sym typeface="Wingdings"/>
              </a:rPr>
              <a:t>∞, notice…</a:t>
            </a:r>
          </a:p>
          <a:p>
            <a:pPr lvl="1"/>
            <a:r>
              <a:rPr lang="en-US">
                <a:sym typeface="Wingdings"/>
              </a:rPr>
              <a:t>Space-filling!</a:t>
            </a:r>
          </a:p>
          <a:p>
            <a:pPr lvl="1"/>
            <a:r>
              <a:rPr lang="en-US">
                <a:sym typeface="Wingdings"/>
              </a:rPr>
              <a:t>Converging shape?</a:t>
            </a:r>
            <a:endParaRPr lang="en-US"/>
          </a:p>
        </p:txBody>
      </p:sp>
      <p:pic>
        <p:nvPicPr>
          <p:cNvPr id="110" name="Content Placeholder 109" descr="peano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149" b="-814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Peano Curve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928646"/>
            <a:ext cx="844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n=0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3928646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n=1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1" y="3928646"/>
            <a:ext cx="8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n=2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8100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…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33800" y="3200400"/>
            <a:ext cx="66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FEB80A"/>
                </a:solidFill>
                <a:latin typeface="18 VAG Rounded Bold   07390"/>
              </a:rPr>
              <a:t>…</a:t>
            </a:r>
            <a:endParaRPr lang="en-US" sz="5400">
              <a:solidFill>
                <a:srgbClr val="FEB80A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0800" y="1905000"/>
            <a:ext cx="2209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AA178"/>
                </a:solidFill>
                <a:latin typeface="18 VAG Rounded Bold   07390"/>
              </a:rPr>
              <a:t>Notice drawing only happens in base case</a:t>
            </a:r>
            <a:endParaRPr lang="en-US" sz="5400">
              <a:solidFill>
                <a:srgbClr val="1AA178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749550" y="3657600"/>
            <a:ext cx="685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978150" y="3433763"/>
            <a:ext cx="228600" cy="45243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054350" y="33528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457200" y="3657600"/>
            <a:ext cx="685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524000" y="3657600"/>
            <a:ext cx="685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752600" y="3433763"/>
            <a:ext cx="228600" cy="45243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048000" y="38100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276600" y="35814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819400" y="35814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5400000">
            <a:off x="2933700" y="34671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5400000">
            <a:off x="3162300" y="34671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5400000">
            <a:off x="3162300" y="36957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5400000">
            <a:off x="2933700" y="36957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048000" y="3581400"/>
            <a:ext cx="76200" cy="152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514600" y="3200400"/>
            <a:ext cx="1093672" cy="810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/>
              <a:t>Rewriting system for</a:t>
            </a:r>
          </a:p>
          <a:p>
            <a:pPr lvl="1"/>
            <a:r>
              <a:rPr lang="en-US" sz="1800"/>
              <a:t>Modeling plant growth</a:t>
            </a:r>
          </a:p>
          <a:p>
            <a:pPr lvl="1"/>
            <a:r>
              <a:rPr lang="en-US" sz="1800"/>
              <a:t>Generating fractals, languages, …</a:t>
            </a:r>
          </a:p>
          <a:p>
            <a:r>
              <a:rPr lang="en-US" sz="2000"/>
              <a:t>Basics</a:t>
            </a:r>
          </a:p>
          <a:p>
            <a:pPr lvl="1"/>
            <a:r>
              <a:rPr lang="en-US" sz="1800"/>
              <a:t>Variables (replaced each level)</a:t>
            </a:r>
          </a:p>
          <a:p>
            <a:pPr lvl="1"/>
            <a:r>
              <a:rPr lang="en-US" sz="1800"/>
              <a:t>Constants (not replaced)</a:t>
            </a:r>
          </a:p>
          <a:p>
            <a:pPr lvl="1"/>
            <a:r>
              <a:rPr lang="en-US" sz="1800"/>
              <a:t>Start (i.e., base case)</a:t>
            </a:r>
          </a:p>
          <a:p>
            <a:pPr lvl="1"/>
            <a:r>
              <a:rPr lang="en-US" sz="1800"/>
              <a:t>Rewrite rules (Recursive case)</a:t>
            </a:r>
          </a:p>
          <a:p>
            <a:r>
              <a:rPr lang="en-US" sz="2000"/>
              <a:t>     </a:t>
            </a:r>
            <a:r>
              <a:rPr lang="en-US" sz="1100">
                <a:solidFill>
                  <a:srgbClr val="D6ECFF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sz="2000"/>
              <a:t>  Example: Fibonacci</a:t>
            </a:r>
          </a:p>
          <a:p>
            <a:pPr lvl="1"/>
            <a:r>
              <a:rPr lang="en-US" sz="1800"/>
              <a:t>Variables: A B</a:t>
            </a:r>
          </a:p>
          <a:p>
            <a:pPr lvl="1"/>
            <a:r>
              <a:rPr lang="en-US" sz="1800"/>
              <a:t>Start: A</a:t>
            </a:r>
          </a:p>
          <a:p>
            <a:pPr lvl="1"/>
            <a:r>
              <a:rPr lang="en-US" sz="1800"/>
              <a:t>Rules: (A </a:t>
            </a:r>
            <a:r>
              <a:rPr lang="en-US" sz="1800">
                <a:sym typeface="Wingdings"/>
              </a:rPr>
              <a:t> B, B  AB)</a:t>
            </a:r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Lindenmayer (L) systems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648200" y="990601"/>
            <a:ext cx="4038600" cy="530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341934" y="0"/>
            <a:ext cx="48020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en.wikipedia.org/wiki/L-system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505974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0 : A </a:t>
            </a:r>
            <a:r>
              <a:rPr lang="en-US" sz="1200">
                <a:latin typeface="18 VAG Rounded Light   02390"/>
              </a:rPr>
              <a:t>(1)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1 : 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(1)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2 : AB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(2)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3 : BAB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(3)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4 : ABBAB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(5)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5 : BABABBAB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(8)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6 : ABBABBABABBAB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(13)</a:t>
            </a:r>
          </a:p>
          <a:p>
            <a:r>
              <a:rPr lang="en-US" sz="1200">
                <a:solidFill>
                  <a:srgbClr val="FFDD8A"/>
                </a:solidFill>
                <a:latin typeface="18 VAG Rounded Light   02390"/>
              </a:rPr>
              <a:t>    n = 7 : BABABBABABBABBABABBAB </a:t>
            </a:r>
            <a:r>
              <a:rPr lang="en-US" sz="1200">
                <a:solidFill>
                  <a:srgbClr val="7FD13B"/>
                </a:solidFill>
                <a:latin typeface="18 VAG Rounded Light   02390"/>
              </a:rPr>
              <a:t>(21)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Example: Dragon Curve</a:t>
            </a:r>
          </a:p>
          <a:p>
            <a:pPr lvl="1"/>
            <a:r>
              <a:rPr lang="en-US" sz="2000"/>
              <a:t>Variables : X Y</a:t>
            </a:r>
          </a:p>
          <a:p>
            <a:pPr lvl="1"/>
            <a:r>
              <a:rPr lang="en-US" sz="2000"/>
              <a:t>Constants : F + −</a:t>
            </a:r>
          </a:p>
          <a:p>
            <a:pPr lvl="1"/>
            <a:r>
              <a:rPr lang="en-US" sz="2000"/>
              <a:t>Start: FX</a:t>
            </a:r>
          </a:p>
          <a:p>
            <a:pPr lvl="1"/>
            <a:r>
              <a:rPr lang="en-US" sz="2000"/>
              <a:t>Rules (angle : 90°)</a:t>
            </a:r>
          </a:p>
          <a:p>
            <a:pPr lvl="2"/>
            <a:r>
              <a:rPr lang="en-US" sz="1600"/>
              <a:t>(X → X+YF)</a:t>
            </a:r>
          </a:p>
          <a:p>
            <a:pPr lvl="2"/>
            <a:r>
              <a:rPr lang="en-US" sz="1600"/>
              <a:t>(Y → FX-Y)</a:t>
            </a:r>
          </a:p>
          <a:p>
            <a:pPr lvl="3"/>
            <a:r>
              <a:rPr lang="en-US" sz="1800"/>
              <a:t>F means "draw forward"</a:t>
            </a:r>
          </a:p>
          <a:p>
            <a:pPr lvl="3"/>
            <a:r>
              <a:rPr lang="en-US" sz="1800"/>
              <a:t> - means "turn left 90°"</a:t>
            </a:r>
          </a:p>
          <a:p>
            <a:pPr lvl="3"/>
            <a:r>
              <a:rPr lang="en-US" sz="1800"/>
              <a:t>+ means "turn right 90°". </a:t>
            </a:r>
          </a:p>
          <a:p>
            <a:pPr lvl="3"/>
            <a:r>
              <a:rPr lang="en-US" sz="1800"/>
              <a:t>X and Y do not correspond to any drawing action and are only used to control the evolution of the curve</a:t>
            </a:r>
          </a:p>
        </p:txBody>
      </p:sp>
      <p:pic>
        <p:nvPicPr>
          <p:cNvPr id="12" name="Picture 11" descr="800px-Dragon_curve_L-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724400"/>
            <a:ext cx="2667000" cy="1733550"/>
          </a:xfrm>
          <a:prstGeom prst="rect">
            <a:avLst/>
          </a:prstGeom>
        </p:spPr>
      </p:pic>
      <p:pic>
        <p:nvPicPr>
          <p:cNvPr id="13" name="Picture 11" descr="Fibonacci"/>
          <p:cNvPicPr>
            <a:picLocks noChangeAspect="1" noChangeArrowheads="1"/>
          </p:cNvPicPr>
          <p:nvPr/>
        </p:nvPicPr>
        <p:blipFill>
          <a:blip r:embed="rId3"/>
          <a:srcRect l="18114" r="23032"/>
          <a:stretch>
            <a:fillRect/>
          </a:stretch>
        </p:blipFill>
        <p:spPr bwMode="auto">
          <a:xfrm>
            <a:off x="76201" y="3810000"/>
            <a:ext cx="1066799" cy="1409937"/>
          </a:xfrm>
          <a:prstGeom prst="rect">
            <a:avLst/>
          </a:prstGeom>
          <a:noFill/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4800600"/>
            <a:ext cx="12905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Leonardo de Pisa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aka, Fibonacci</a:t>
            </a:r>
          </a:p>
        </p:txBody>
      </p:sp>
      <p:pic>
        <p:nvPicPr>
          <p:cNvPr id="16" name="Picture 15" descr="Screen shot 2009-11-07 at 3.39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219937"/>
            <a:ext cx="1066802" cy="85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4648200" y="5334000"/>
            <a:ext cx="4038600" cy="381000"/>
          </a:xfrm>
          <a:prstGeom prst="trapezoid">
            <a:avLst/>
          </a:prstGeom>
          <a:gradFill>
            <a:gsLst>
              <a:gs pos="0">
                <a:srgbClr val="341907"/>
              </a:gs>
              <a:gs pos="100000">
                <a:srgbClr val="5A2C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400" smtClean="0"/>
              <a:t>panspermia |panˈspərmēə|</a:t>
            </a:r>
          </a:p>
          <a:p>
            <a:pPr lvl="1"/>
            <a:r>
              <a:rPr lang="en-US" sz="2000" smtClean="0"/>
              <a:t>the theory that life on the earth originated from microorganisms or chemical precursors of life present in outer space and able to initiate life on reaching a suitable environment</a:t>
            </a:r>
          </a:p>
          <a:p>
            <a:r>
              <a:rPr lang="en-US" sz="2400" smtClean="0"/>
              <a:t>Also, 1990 film by Karl Sims (famous computer graphics research and artist)</a:t>
            </a:r>
          </a:p>
          <a:p>
            <a:pPr lvl="1"/>
            <a:r>
              <a:rPr lang="en-US" sz="1800" smtClean="0"/>
              <a:t>“</a:t>
            </a:r>
            <a:r>
              <a:rPr lang="en-US" sz="1800"/>
              <a:t>Attempts were made to bring together several concepts: chaos, complexity, evolution, self propagating entities, and the nature of life itself.”</a:t>
            </a:r>
          </a:p>
        </p:txBody>
      </p:sp>
      <p:pic>
        <p:nvPicPr>
          <p:cNvPr id="5" name="Content Placeholder 4" descr="Fractal_weeds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2101" b="-62101"/>
          <a:stretch>
            <a:fillRect/>
          </a:stretch>
        </p:blipFill>
        <p:spPr>
          <a:xfrm>
            <a:off x="4423343" y="1219200"/>
            <a:ext cx="4502602" cy="59154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Panspermia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648200" y="990601"/>
            <a:ext cx="4038600" cy="530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341934" y="0"/>
            <a:ext cx="480206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>
                <a:solidFill>
                  <a:srgbClr val="7F7F7F"/>
                </a:solidFill>
                <a:latin typeface="Courier New"/>
                <a:cs typeface="Courier New"/>
              </a:rPr>
              <a:t>en.wikipedia.org/wiki/L-system</a:t>
            </a:r>
          </a:p>
        </p:txBody>
      </p:sp>
      <p:pic>
        <p:nvPicPr>
          <p:cNvPr id="10" name="Picture 9" descr="Screen shot 2009-11-07 at 3.24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3835400" cy="935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0" y="2209800"/>
            <a:ext cx="2407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Scenes from Panspermia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1438" y="5686864"/>
            <a:ext cx="2262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Bold   07390"/>
              </a:rPr>
              <a:t>L-systems plant growth</a:t>
            </a:r>
            <a:endParaRPr lang="en-US" sz="5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Fractals can model coastlines, clouds, plants, trees, natural growth</a:t>
            </a:r>
          </a:p>
          <a:p>
            <a:pPr lvl="1"/>
            <a:r>
              <a:rPr lang="en-US" sz="2000"/>
              <a:t>Fibonacci 1</a:t>
            </a:r>
            <a:r>
              <a:rPr lang="en-US" sz="2000" baseline="30000"/>
              <a:t>st</a:t>
            </a:r>
            <a:r>
              <a:rPr lang="en-US" sz="2000"/>
              <a:t> to see this</a:t>
            </a:r>
          </a:p>
          <a:p>
            <a:r>
              <a:rPr lang="en-US" sz="2400"/>
              <a:t>When authoring fractals, make sure you’re clear when pen goes up/down and where begins/ends</a:t>
            </a:r>
          </a:p>
          <a:p>
            <a:pPr lvl="1"/>
            <a:r>
              <a:rPr lang="en-US" sz="2000"/>
              <a:t>Scratch has Turtle graphics</a:t>
            </a:r>
          </a:p>
          <a:p>
            <a:r>
              <a:rPr lang="en-US"/>
              <a:t>Infinite recursion = fun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6" name="Picture 5" descr="EnsembleBottomZoo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495800"/>
            <a:ext cx="1397000" cy="1397000"/>
          </a:xfrm>
          <a:prstGeom prst="rect">
            <a:avLst/>
          </a:prstGeom>
        </p:spPr>
      </p:pic>
      <p:pic>
        <p:nvPicPr>
          <p:cNvPr id="9" name="Fractal5BallJuggler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315200" y="4495800"/>
            <a:ext cx="961506" cy="1416504"/>
          </a:xfrm>
          <a:prstGeom prst="rect">
            <a:avLst/>
          </a:prstGeom>
        </p:spPr>
      </p:pic>
      <p:pic>
        <p:nvPicPr>
          <p:cNvPr id="11" name="BigDragon540p.mov">
            <a:hlinkClick r:id="" action="ppaction://media"/>
          </p:cNvPr>
          <p:cNvPicPr/>
          <p:nvPr>
            <p:ph sz="half" idx="2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876800" y="144780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52430</TotalTime>
  <Pages>47</Pages>
  <Words>831</Words>
  <Application>Microsoft Macintosh PowerPoint</Application>
  <PresentationFormat>Letter Paper (8.5x11 in)</PresentationFormat>
  <Paragraphs>154</Paragraphs>
  <Slides>9</Slides>
  <Notes>2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Battery-free implantable sensor</vt:lpstr>
      <vt:lpstr>Lecture Overview</vt:lpstr>
      <vt:lpstr>Local vs Global Drawing</vt:lpstr>
      <vt:lpstr>Example: Twig</vt:lpstr>
      <vt:lpstr>Example: C-curve, Dragon curve</vt:lpstr>
      <vt:lpstr>Example: Peano Curve</vt:lpstr>
      <vt:lpstr>Lindenmayer (L) systems</vt:lpstr>
      <vt:lpstr>Panspermia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3112</cp:revision>
  <cp:lastPrinted>2009-11-01T22:03:53Z</cp:lastPrinted>
  <dcterms:created xsi:type="dcterms:W3CDTF">2009-11-09T08:23:37Z</dcterms:created>
  <dcterms:modified xsi:type="dcterms:W3CDTF">2009-11-09T08:25:43Z</dcterms:modified>
</cp:coreProperties>
</file>