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s/slide7.xml" ContentType="application/vnd.openxmlformats-officedocument.presentationml.slide+xml"/>
  <Override PartName="/ppt/notesSlides/notesSlide1.xml" ContentType="application/vnd.openxmlformats-officedocument.presentationml.notesSlide+xml"/>
  <Override PartName="/ppt/slides/slide5.xml" ContentType="application/vnd.openxmlformats-officedocument.presentationml.slide+xml"/>
  <Default Extension="wmf" ContentType="image/x-wmf"/>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Default Extension="tiff" ContentType="image/tiff"/>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Default Extension="pdf" ContentType="application/pdf"/>
  <Override PartName="/ppt/slideLayouts/slideLayout5.xml" ContentType="application/vnd.openxmlformats-officedocument.presentationml.slideLayout+xml"/>
  <Override PartName="/ppt/slides/slide4.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15"/>
  </p:notesMasterIdLst>
  <p:handoutMasterIdLst>
    <p:handoutMasterId r:id="rId16"/>
  </p:handoutMasterIdLst>
  <p:sldIdLst>
    <p:sldId id="1047" r:id="rId2"/>
    <p:sldId id="1083" r:id="rId3"/>
    <p:sldId id="1095" r:id="rId4"/>
    <p:sldId id="1096" r:id="rId5"/>
    <p:sldId id="1097" r:id="rId6"/>
    <p:sldId id="1101" r:id="rId7"/>
    <p:sldId id="1098" r:id="rId8"/>
    <p:sldId id="1099" r:id="rId9"/>
    <p:sldId id="1100" r:id="rId10"/>
    <p:sldId id="1093" r:id="rId11"/>
    <p:sldId id="1090" r:id="rId12"/>
    <p:sldId id="1091" r:id="rId13"/>
    <p:sldId id="1089" r:id="rId14"/>
  </p:sldIdLst>
  <p:sldSz cx="9144000" cy="6858000" type="letter"/>
  <p:notesSz cx="7023100" cy="9309100"/>
  <p:defaultTextStyle>
    <a:defPPr>
      <a:defRPr lang="en-US"/>
    </a:defPPr>
    <a:lvl1pPr algn="l" rtl="0" eaLnBrk="0" fontAlgn="base" hangingPunct="0">
      <a:spcBef>
        <a:spcPct val="0"/>
      </a:spcBef>
      <a:spcAft>
        <a:spcPct val="0"/>
      </a:spcAft>
      <a:defRPr sz="25600" kern="1200">
        <a:solidFill>
          <a:schemeClr val="accent1"/>
        </a:solidFill>
        <a:latin typeface="Helvetica" pitchFamily="-65"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pitchFamily="-65"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pitchFamily="-65"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pitchFamily="-65"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pitchFamily="-65" charset="0"/>
        <a:ea typeface="+mn-ea"/>
        <a:cs typeface="+mn-cs"/>
      </a:defRPr>
    </a:lvl5pPr>
    <a:lvl6pPr marL="2286000" algn="l" defTabSz="457200" rtl="0" eaLnBrk="1" latinLnBrk="0" hangingPunct="1">
      <a:defRPr sz="25600" kern="1200">
        <a:solidFill>
          <a:schemeClr val="accent1"/>
        </a:solidFill>
        <a:latin typeface="Helvetica" pitchFamily="-65" charset="0"/>
        <a:ea typeface="+mn-ea"/>
        <a:cs typeface="+mn-cs"/>
      </a:defRPr>
    </a:lvl6pPr>
    <a:lvl7pPr marL="2743200" algn="l" defTabSz="457200" rtl="0" eaLnBrk="1" latinLnBrk="0" hangingPunct="1">
      <a:defRPr sz="25600" kern="1200">
        <a:solidFill>
          <a:schemeClr val="accent1"/>
        </a:solidFill>
        <a:latin typeface="Helvetica" pitchFamily="-65" charset="0"/>
        <a:ea typeface="+mn-ea"/>
        <a:cs typeface="+mn-cs"/>
      </a:defRPr>
    </a:lvl7pPr>
    <a:lvl8pPr marL="3200400" algn="l" defTabSz="457200" rtl="0" eaLnBrk="1" latinLnBrk="0" hangingPunct="1">
      <a:defRPr sz="25600" kern="1200">
        <a:solidFill>
          <a:schemeClr val="accent1"/>
        </a:solidFill>
        <a:latin typeface="Helvetica" pitchFamily="-65" charset="0"/>
        <a:ea typeface="+mn-ea"/>
        <a:cs typeface="+mn-cs"/>
      </a:defRPr>
    </a:lvl8pPr>
    <a:lvl9pPr marL="3657600" algn="l" defTabSz="457200" rtl="0" eaLnBrk="1" latinLnBrk="0" hangingPunct="1">
      <a:defRPr sz="25600" kern="1200">
        <a:solidFill>
          <a:schemeClr val="accent1"/>
        </a:solidFill>
        <a:latin typeface="Helvetica"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clrMode="bw" frameSlides="1"/>
  <p:showPr showNarration="1" useTimings="0">
    <p:present/>
    <p:sldAll/>
    <p:penClr>
      <a:schemeClr val="tx1"/>
    </p:penClr>
  </p:showPr>
  <p:clrMru>
    <a:srgbClr val="6F89B6"/>
    <a:srgbClr val="637BA3"/>
    <a:srgbClr val="1AA178"/>
    <a:srgbClr val="D6ECFF"/>
    <a:srgbClr val="FFDD8A"/>
    <a:srgbClr val="341907"/>
    <a:srgbClr val="5A2C00"/>
    <a:srgbClr val="8B4500"/>
    <a:srgbClr val="8B4512"/>
    <a:srgbClr val="90030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vertBarState="maximized" horzBarState="maximized">
    <p:restoredLeft sz="14758" autoAdjust="0"/>
    <p:restoredTop sz="81191" autoAdjust="0"/>
  </p:normalViewPr>
  <p:slideViewPr>
    <p:cSldViewPr>
      <p:cViewPr varScale="1">
        <p:scale>
          <a:sx n="159" d="100"/>
          <a:sy n="159" d="100"/>
        </p:scale>
        <p:origin x="-568" y="-112"/>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106" d="100"/>
          <a:sy n="106" d="100"/>
        </p:scale>
        <p:origin x="-4208" y="-112"/>
      </p:cViewPr>
      <p:guideLst>
        <p:guide orient="horz" pos="2931"/>
        <p:guide pos="2212"/>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204913" y="596900"/>
            <a:ext cx="4637087" cy="3478213"/>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28638" y="4424363"/>
            <a:ext cx="6049962" cy="4186237"/>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8132" y="8842029"/>
            <a:ext cx="3043343" cy="465455"/>
          </a:xfrm>
          <a:prstGeom prst="rect">
            <a:avLst/>
          </a:prstGeom>
          <a:ln/>
        </p:spPr>
        <p:txBody>
          <a:bodyPr lIns="93324" tIns="46662" rIns="93324" bIns="46662"/>
          <a:lstStyle/>
          <a:p>
            <a:fld id="{A99A9B8A-B9FC-D441-BC95-CCD008743F3F}" type="slidenum">
              <a:rPr lang="en-US"/>
              <a:pPr/>
              <a:t>2</a:t>
            </a:fld>
            <a:endParaRPr lang="en-US"/>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0450" name="Rectangle 2"/>
          <p:cNvSpPr>
            <a:spLocks noGrp="1" noChangeArrowheads="1"/>
          </p:cNvSpPr>
          <p:nvPr>
            <p:ph type="body" idx="1"/>
          </p:nvPr>
        </p:nvSpPr>
        <p:spPr bwMode="auto">
          <a:xfrm>
            <a:off x="528867" y="4420591"/>
            <a:ext cx="6052241" cy="4189711"/>
          </a:xfrm>
          <a:prstGeom prst="rect">
            <a:avLst/>
          </a:prstGeom>
          <a:noFill/>
          <a:ln w="12700">
            <a:miter lim="800000"/>
            <a:headEnd/>
            <a:tailEnd/>
          </a:ln>
        </p:spPr>
        <p:txBody>
          <a:bodyPr lIns="92341" tIns="45360" rIns="92341" bIns="45360">
            <a:prstTxWarp prst="textNoShape">
              <a:avLst/>
            </a:prstTxWarp>
          </a:bodyPr>
          <a:lstStyle/>
          <a:p>
            <a:r>
              <a:rPr lang="en-US"/>
              <a:t>That is, any computer, no matter how primitive or advance, can be divided into five parts:</a:t>
            </a:r>
          </a:p>
          <a:p>
            <a:r>
              <a:rPr lang="en-US"/>
              <a:t>1. The input devices bring the data from the outside world into the computer.</a:t>
            </a:r>
          </a:p>
          <a:p>
            <a:r>
              <a:rPr lang="en-US"/>
              <a:t>2. These data are kept in the computer’s memory  until ...</a:t>
            </a:r>
          </a:p>
          <a:p>
            <a:r>
              <a:rPr lang="en-US"/>
              <a:t>3. The datapath request and process them.</a:t>
            </a:r>
          </a:p>
          <a:p>
            <a:r>
              <a:rPr lang="en-US"/>
              <a:t>4. The operation of the datapath is controlled by the computer’s controller.</a:t>
            </a:r>
          </a:p>
          <a:p>
            <a:r>
              <a:rPr lang="en-US"/>
              <a:t>All the work done by the computer will NOT do us any good unless we can get the data back to the outside world. </a:t>
            </a:r>
          </a:p>
          <a:p>
            <a:r>
              <a:rPr lang="en-US"/>
              <a:t> 5. Getting the data back to the outside world is the job of the output devices.</a:t>
            </a:r>
          </a:p>
          <a:p>
            <a:endParaRPr lang="en-US"/>
          </a:p>
          <a:p>
            <a:r>
              <a:rPr lang="en-US"/>
              <a:t>The most COMMON way to connect these 5 components together is to use a network of busses.</a:t>
            </a:r>
          </a:p>
        </p:txBody>
      </p:sp>
      <p:sp>
        <p:nvSpPr>
          <p:cNvPr id="1000451" name="Rectangle 3"/>
          <p:cNvSpPr>
            <a:spLocks noGrp="1" noRot="1" noChangeAspect="1" noChangeArrowheads="1"/>
          </p:cNvSpPr>
          <p:nvPr>
            <p:ph type="sldImg"/>
          </p:nvPr>
        </p:nvSpPr>
        <p:spPr bwMode="auto">
          <a:xfrm>
            <a:off x="1200150" y="598488"/>
            <a:ext cx="4635500" cy="3476625"/>
          </a:xfrm>
          <a:prstGeom prst="rect">
            <a:avLst/>
          </a:prstGeom>
          <a:noFill/>
          <a:ln w="12700">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4818" name="Rectangle 2"/>
          <p:cNvSpPr>
            <a:spLocks noGrp="1" noRot="1" noChangeAspect="1" noChangeArrowheads="1" noTextEdit="1"/>
          </p:cNvSpPr>
          <p:nvPr>
            <p:ph type="sldImg"/>
          </p:nvPr>
        </p:nvSpPr>
        <p:spPr/>
      </p:sp>
      <p:sp>
        <p:nvSpPr>
          <p:cNvPr id="131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6594" name="Rectangle 2"/>
          <p:cNvSpPr>
            <a:spLocks noGrp="1" noChangeArrowheads="1"/>
          </p:cNvSpPr>
          <p:nvPr>
            <p:ph type="body" idx="1"/>
          </p:nvPr>
        </p:nvSpPr>
        <p:spPr bwMode="auto">
          <a:xfrm>
            <a:off x="528867" y="4420591"/>
            <a:ext cx="6052241" cy="4189711"/>
          </a:xfrm>
          <a:prstGeom prst="rect">
            <a:avLst/>
          </a:prstGeom>
          <a:noFill/>
          <a:ln w="12700">
            <a:miter lim="800000"/>
            <a:headEnd/>
            <a:tailEnd/>
          </a:ln>
        </p:spPr>
        <p:txBody>
          <a:bodyPr lIns="92341" tIns="45360" rIns="92341" bIns="45360">
            <a:prstTxWarp prst="textNoShape">
              <a:avLst/>
            </a:prstTxWarp>
          </a:bodyPr>
          <a:lstStyle/>
          <a:p>
            <a:endParaRPr lang="en-US"/>
          </a:p>
        </p:txBody>
      </p:sp>
      <p:sp>
        <p:nvSpPr>
          <p:cNvPr id="1006595" name="Rectangle 3"/>
          <p:cNvSpPr>
            <a:spLocks noGrp="1" noRot="1" noChangeAspect="1" noChangeArrowheads="1"/>
          </p:cNvSpPr>
          <p:nvPr>
            <p:ph type="sldImg"/>
          </p:nvPr>
        </p:nvSpPr>
        <p:spPr bwMode="auto">
          <a:xfrm>
            <a:off x="1200150" y="598488"/>
            <a:ext cx="4635500" cy="3476625"/>
          </a:xfrm>
          <a:prstGeom prst="rect">
            <a:avLst/>
          </a:prstGeom>
          <a:noFill/>
          <a:ln w="12700">
            <a:miter lim="800000"/>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123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163123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5" tIns="45902" rIns="91805" bIns="45902">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cxnSp>
        <p:nvCxnSpPr>
          <p:cNvPr id="9" name="Straight Connector 8"/>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
        <p:nvSpPr>
          <p:cNvPr id="17" name="Rectangle 11"/>
          <p:cNvSpPr>
            <a:spLocks noChangeArrowheads="1"/>
          </p:cNvSpPr>
          <p:nvPr userDrawn="1"/>
        </p:nvSpPr>
        <p:spPr bwMode="auto">
          <a:xfrm>
            <a:off x="8053958" y="6248400"/>
            <a:ext cx="1090042"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18 VAG Rounded Black   09390"/>
              </a:rPr>
              <a:t>Garcia,</a:t>
            </a:r>
            <a:r>
              <a:rPr lang="en-US" sz="1000" b="1" dirty="0" smtClean="0">
                <a:solidFill>
                  <a:schemeClr val="tx1"/>
                </a:solidFill>
                <a:latin typeface="18 VAG Rounded Black   09390"/>
              </a:rPr>
              <a:t> Fall 2009</a:t>
            </a:r>
            <a:endParaRPr lang="en-US" sz="1000" b="1" dirty="0">
              <a:solidFill>
                <a:schemeClr val="tx1"/>
              </a:solidFill>
              <a:latin typeface="18 VAG Rounded Black   09390"/>
            </a:endParaRPr>
          </a:p>
        </p:txBody>
      </p:sp>
      <p:pic>
        <p:nvPicPr>
          <p:cNvPr id="18" name="Picture 25" descr="Seal"/>
          <p:cNvPicPr>
            <a:picLocks noChangeAspect="1" noChangeArrowheads="1"/>
          </p:cNvPicPr>
          <p:nvPr userDrawn="1"/>
        </p:nvPicPr>
        <p:blipFill>
          <a:blip r:embed="rId2"/>
          <a:srcRect/>
          <a:stretch>
            <a:fillRect/>
          </a:stretch>
        </p:blipFill>
        <p:spPr bwMode="auto">
          <a:xfrm>
            <a:off x="76200" y="6192838"/>
            <a:ext cx="609600" cy="609600"/>
          </a:xfrm>
          <a:prstGeom prst="rect">
            <a:avLst/>
          </a:prstGeom>
          <a:noFill/>
        </p:spPr>
      </p:pic>
      <p:pic>
        <p:nvPicPr>
          <p:cNvPr id="19" name="Picture 18"/>
          <p:cNvPicPr>
            <a:picLocks noChangeAspect="1"/>
          </p:cNvPicPr>
          <p:nvPr userDrawn="1"/>
        </p:nvPicPr>
        <p:blipFill>
          <a:blip r:embed="rId3"/>
          <a:stretch>
            <a:fillRect/>
          </a:stretch>
        </p:blipFill>
        <p:spPr>
          <a:xfrm>
            <a:off x="8026400" y="6464300"/>
            <a:ext cx="1117600" cy="393700"/>
          </a:xfrm>
          <a:prstGeom prst="rect">
            <a:avLst/>
          </a:prstGeom>
        </p:spPr>
      </p:pic>
      <p:sp>
        <p:nvSpPr>
          <p:cNvPr id="10"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CS39N “</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Future of Computing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lvl1pPr>
              <a:defRPr sz="4000" cap="none" baseline="0"/>
            </a:lvl1p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a:t>Click to edit Master title style</a:t>
            </a:r>
          </a:p>
        </p:txBody>
      </p:sp>
      <p:sp>
        <p:nvSpPr>
          <p:cNvPr id="3" name="Text Placeholder 2"/>
          <p:cNvSpPr>
            <a:spLocks noGrp="1"/>
          </p:cNvSpPr>
          <p:nvPr>
            <p:ph type="body" sz="half" idx="1"/>
          </p:nvPr>
        </p:nvSpPr>
        <p:spPr>
          <a:xfrm>
            <a:off x="457200" y="9906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90600"/>
            <a:ext cx="40767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png"/><Relationship Id="rId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sp>
        <p:nvSpPr>
          <p:cNvPr id="1031" name="Text Placeholder 12"/>
          <p:cNvSpPr>
            <a:spLocks noGrp="1"/>
          </p:cNvSpPr>
          <p:nvPr>
            <p:ph type="body" idx="1"/>
          </p:nvPr>
        </p:nvSpPr>
        <p:spPr bwMode="auto">
          <a:xfrm>
            <a:off x="457200" y="990600"/>
            <a:ext cx="8229600" cy="536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CS39N “</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Future of Computing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sp>
        <p:nvSpPr>
          <p:cNvPr id="19" name="Rectangle 11"/>
          <p:cNvSpPr>
            <a:spLocks noChangeArrowheads="1"/>
          </p:cNvSpPr>
          <p:nvPr userDrawn="1"/>
        </p:nvSpPr>
        <p:spPr bwMode="auto">
          <a:xfrm>
            <a:off x="8053958" y="6248400"/>
            <a:ext cx="1090042"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18 VAG Rounded Black   09390"/>
              </a:rPr>
              <a:t>Garcia,</a:t>
            </a:r>
            <a:r>
              <a:rPr lang="en-US" sz="1000" b="1" dirty="0" smtClean="0">
                <a:solidFill>
                  <a:schemeClr val="tx1"/>
                </a:solidFill>
                <a:latin typeface="18 VAG Rounded Black   09390"/>
              </a:rPr>
              <a:t> Fall 2009</a:t>
            </a:r>
            <a:endParaRPr lang="en-US" sz="1000" b="1" dirty="0">
              <a:solidFill>
                <a:schemeClr val="tx1"/>
              </a:solidFill>
              <a:latin typeface="18 VAG Rounded Black   09390"/>
            </a:endParaRPr>
          </a:p>
        </p:txBody>
      </p:sp>
      <p:cxnSp>
        <p:nvCxnSpPr>
          <p:cNvPr id="13" name="Straight Connector 12"/>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pic>
        <p:nvPicPr>
          <p:cNvPr id="8" name="Picture 25" descr="Seal"/>
          <p:cNvPicPr>
            <a:picLocks noChangeAspect="1" noChangeArrowheads="1"/>
          </p:cNvPicPr>
          <p:nvPr userDrawn="1"/>
        </p:nvPicPr>
        <p:blipFill>
          <a:blip r:embed="rId7"/>
          <a:srcRect/>
          <a:stretch>
            <a:fillRect/>
          </a:stretch>
        </p:blipFill>
        <p:spPr bwMode="auto">
          <a:xfrm>
            <a:off x="76200" y="6192838"/>
            <a:ext cx="609600" cy="609600"/>
          </a:xfrm>
          <a:prstGeom prst="rect">
            <a:avLst/>
          </a:prstGeom>
          <a:noFill/>
        </p:spPr>
      </p:pic>
      <p:pic>
        <p:nvPicPr>
          <p:cNvPr id="9" name="Picture 8"/>
          <p:cNvPicPr>
            <a:picLocks noChangeAspect="1"/>
          </p:cNvPicPr>
          <p:nvPr/>
        </p:nvPicPr>
        <p:blipFill>
          <a:blip r:embed="rId8"/>
          <a:stretch>
            <a:fillRect/>
          </a:stretch>
        </p:blipFill>
        <p:spPr>
          <a:xfrm>
            <a:off x="8026400" y="6464300"/>
            <a:ext cx="1117600" cy="393700"/>
          </a:xfrm>
          <a:prstGeom prst="rect">
            <a:avLst/>
          </a:prstGeom>
        </p:spPr>
      </p:pic>
    </p:spTree>
  </p:cSld>
  <p:clrMap bg1="dk1" tx1="lt1" bg2="dk2" tx2="lt2" accent1="accent1" accent2="accent2" accent3="accent3" accent4="accent4" accent5="accent5" accent6="accent6" hlink="hlink" folHlink="folHlink"/>
  <p:sldLayoutIdLst>
    <p:sldLayoutId id="2147483656" r:id="rId1"/>
    <p:sldLayoutId id="2147483652" r:id="rId2"/>
    <p:sldLayoutId id="2147483654" r:id="rId3"/>
    <p:sldLayoutId id="2147483657" r:id="rId4"/>
    <p:sldLayoutId id="2147483658" r:id="rId5"/>
  </p:sldLayoutIdLst>
  <p:timing>
    <p:tnLst>
      <p:par>
        <p:cTn id="1" dur="indefinite" restart="never" nodeType="tmRoot"/>
      </p:par>
    </p:tnLst>
  </p:timing>
  <p:txStyles>
    <p:titleStyle>
      <a:lvl1pPr algn="l" rtl="0" eaLnBrk="0" fontAlgn="base" hangingPunct="0">
        <a:spcBef>
          <a:spcPct val="0"/>
        </a:spcBef>
        <a:spcAft>
          <a:spcPct val="0"/>
        </a:spcAft>
        <a:defRPr sz="4000" b="0" i="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2pPr>
      <a:lvl3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3pPr>
      <a:lvl4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4pPr>
      <a:lvl5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65" charset="2"/>
        <a:buChar char=""/>
        <a:defRPr sz="3000" b="0" i="0"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65" charset="2"/>
        <a:buChar char=""/>
        <a:defRPr sz="2600" b="0" i="0" kern="1200">
          <a:solidFill>
            <a:schemeClr val="accent3">
              <a:lumMod val="40000"/>
              <a:lumOff val="60000"/>
            </a:schemeClr>
          </a:solidFill>
          <a:latin typeface="18 VAG Rounded Light   02390"/>
          <a:ea typeface="ＭＳ Ｐゴシック" charset="-128"/>
          <a:cs typeface="+mn-cs"/>
        </a:defRPr>
      </a:lvl2pPr>
      <a:lvl3pPr marL="995363" indent="-228600" algn="l" rtl="0" eaLnBrk="0" fontAlgn="base" hangingPunct="0">
        <a:spcBef>
          <a:spcPct val="20000"/>
        </a:spcBef>
        <a:spcAft>
          <a:spcPct val="0"/>
        </a:spcAft>
        <a:buFont typeface="Wingdings 2" pitchFamily="-65" charset="2"/>
        <a:buChar char=""/>
        <a:defRPr sz="2400" b="0" i="0" kern="1200">
          <a:solidFill>
            <a:schemeClr val="tx2">
              <a:lumMod val="90000"/>
            </a:schemeClr>
          </a:solidFill>
          <a:latin typeface="18 VAG Rounded Light   02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65" charset="2"/>
        <a:buChar char=""/>
        <a:defRPr sz="2200" b="0" i="0" kern="1200">
          <a:solidFill>
            <a:srgbClr val="F273AF"/>
          </a:solidFill>
          <a:latin typeface="18 VAG Rounded Light   02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65" charset="2"/>
        <a:buChar char=""/>
        <a:defRPr sz="2000" b="0" i="0" kern="1200">
          <a:solidFill>
            <a:schemeClr val="tx1"/>
          </a:solidFill>
          <a:latin typeface="18 VAG Rounded Light   02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wmf"/></Relationships>
</file>

<file path=ppt/slides/_rels/slide2.xml.rels><?xml version="1.0" encoding="UTF-8" standalone="yes"?>
<Relationships xmlns="http://schemas.openxmlformats.org/package/2006/relationships"><Relationship Id="rId3" Type="http://schemas.openxmlformats.org/officeDocument/2006/relationships/image" Target="../media/image6.pdf"/><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pdf"/><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tiff"/><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8" name="Title 47"/>
          <p:cNvSpPr>
            <a:spLocks noGrp="1"/>
          </p:cNvSpPr>
          <p:nvPr>
            <p:ph type="ctrTitle"/>
          </p:nvPr>
        </p:nvSpPr>
        <p:spPr>
          <a:xfrm>
            <a:off x="381000" y="3733800"/>
            <a:ext cx="6400800" cy="685800"/>
          </a:xfrm>
        </p:spPr>
        <p:txBody>
          <a:bodyPr/>
          <a:lstStyle/>
          <a:p>
            <a:pPr eaLnBrk="1" fontAlgn="auto" hangingPunct="1">
              <a:spcAft>
                <a:spcPts val="0"/>
              </a:spcAft>
              <a:defRPr/>
            </a:pPr>
            <a:r>
              <a:rPr lang="en-US" sz="2800" dirty="0" smtClean="0">
                <a:solidFill>
                  <a:srgbClr val="FFFF00"/>
                </a:solidFill>
              </a:rPr>
              <a:t>IBM simulates cat brain</a:t>
            </a:r>
            <a:endParaRPr lang="en-US" sz="2800" dirty="0">
              <a:solidFill>
                <a:srgbClr val="FFFF00"/>
              </a:solidFill>
              <a:ea typeface="+mj-ea"/>
              <a:cs typeface="+mj-cs"/>
            </a:endParaRPr>
          </a:p>
        </p:txBody>
      </p:sp>
      <p:sp>
        <p:nvSpPr>
          <p:cNvPr id="15365" name="Subtitle 48"/>
          <p:cNvSpPr>
            <a:spLocks noGrp="1"/>
          </p:cNvSpPr>
          <p:nvPr>
            <p:ph type="subTitle" idx="1"/>
          </p:nvPr>
        </p:nvSpPr>
        <p:spPr>
          <a:xfrm>
            <a:off x="381001" y="4419600"/>
            <a:ext cx="4952999" cy="1981200"/>
          </a:xfrm>
        </p:spPr>
        <p:txBody>
          <a:bodyPr anchor="t"/>
          <a:lstStyle/>
          <a:p>
            <a:pPr eaLnBrk="1" hangingPunct="1">
              <a:spcBef>
                <a:spcPct val="0"/>
              </a:spcBef>
            </a:pPr>
            <a:r>
              <a:rPr lang="en-US" sz="1800" dirty="0" smtClean="0">
                <a:ea typeface="ＭＳ Ｐゴシック" pitchFamily="-65" charset="-128"/>
                <a:cs typeface="ＭＳ Ｐゴシック" pitchFamily="-65" charset="-128"/>
              </a:rPr>
              <a:t>IBM has built a computer with 147,456 processors and 144 terabytes of memory that simulates a cat’s cerebral cortex. It runs 1/100x the speed of an actual cat’s brain.  They want to see how “thoughts are formed and how the neurons and synapses work together”. In 10 years they’ll be able to simulate human brain.</a:t>
            </a:r>
            <a:endParaRPr lang="en-US" sz="1800" i="1" dirty="0" smtClean="0">
              <a:solidFill>
                <a:schemeClr val="accent4"/>
              </a:solidFill>
              <a:ea typeface="ＭＳ Ｐゴシック" pitchFamily="-65" charset="-128"/>
              <a:cs typeface="ＭＳ Ｐゴシック" pitchFamily="-65" charset="-128"/>
            </a:endParaRPr>
          </a:p>
        </p:txBody>
      </p:sp>
      <p:sp>
        <p:nvSpPr>
          <p:cNvPr id="15367" name="Subtitle 48"/>
          <p:cNvSpPr txBox="1">
            <a:spLocks/>
          </p:cNvSpPr>
          <p:nvPr/>
        </p:nvSpPr>
        <p:spPr bwMode="auto">
          <a:xfrm>
            <a:off x="0" y="6477000"/>
            <a:ext cx="9144000" cy="381000"/>
          </a:xfrm>
          <a:prstGeom prst="rect">
            <a:avLst/>
          </a:prstGeom>
          <a:noFill/>
          <a:ln w="9525">
            <a:noFill/>
            <a:miter lim="800000"/>
            <a:headEnd/>
            <a:tailEnd/>
          </a:ln>
        </p:spPr>
        <p:txBody>
          <a:bodyPr lIns="100584">
            <a:prstTxWarp prst="textNoShape">
              <a:avLst/>
            </a:prstTxWarp>
          </a:bodyPr>
          <a:lstStyle/>
          <a:p>
            <a:pPr algn="ctr"/>
            <a:r>
              <a:rPr lang="en-US" sz="1200" b="1" dirty="0" err="1" smtClean="0">
                <a:latin typeface="Courier New" pitchFamily="1" charset="0"/>
              </a:rPr>
              <a:t>c</a:t>
            </a:r>
            <a:r>
              <a:rPr lang="en-US" sz="1200" b="1" dirty="0" smtClean="0">
                <a:latin typeface="Courier New" pitchFamily="1" charset="0"/>
              </a:rPr>
              <a:t>science.slashdot.org/story/09/11/18/1423238/IBM-Takes-a-Feline-Step-Toward-Thinking-Machines</a:t>
            </a:r>
          </a:p>
        </p:txBody>
      </p:sp>
      <p:sp>
        <p:nvSpPr>
          <p:cNvPr id="54" name="Oval 53"/>
          <p:cNvSpPr/>
          <p:nvPr/>
        </p:nvSpPr>
        <p:spPr>
          <a:xfrm>
            <a:off x="4953000" y="5867400"/>
            <a:ext cx="41910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 name="Picture 5"/>
          <p:cNvPicPr>
            <a:picLocks noChangeAspect="1" noChangeArrowheads="1"/>
          </p:cNvPicPr>
          <p:nvPr/>
        </p:nvPicPr>
        <p:blipFill>
          <a:blip r:embed="rId3"/>
          <a:srcRect/>
          <a:stretch>
            <a:fillRect/>
          </a:stretch>
        </p:blipFill>
        <p:spPr bwMode="auto">
          <a:xfrm>
            <a:off x="381000" y="304800"/>
            <a:ext cx="1600200" cy="2133600"/>
          </a:xfrm>
          <a:prstGeom prst="rect">
            <a:avLst/>
          </a:prstGeom>
          <a:noFill/>
          <a:ln w="9525">
            <a:noFill/>
            <a:miter lim="800000"/>
            <a:headEnd/>
            <a:tailEnd/>
          </a:ln>
        </p:spPr>
      </p:pic>
      <p:sp>
        <p:nvSpPr>
          <p:cNvPr id="13" name="Rectangle 4"/>
          <p:cNvSpPr>
            <a:spLocks noChangeArrowheads="1"/>
          </p:cNvSpPr>
          <p:nvPr/>
        </p:nvSpPr>
        <p:spPr bwMode="auto">
          <a:xfrm>
            <a:off x="1981200" y="-260685"/>
            <a:ext cx="7162800" cy="3293209"/>
          </a:xfrm>
          <a:prstGeom prst="rect">
            <a:avLst/>
          </a:prstGeom>
          <a:noFill/>
          <a:ln w="12700">
            <a:noFill/>
            <a:miter lim="800000"/>
            <a:headEnd/>
            <a:tailEnd/>
          </a:ln>
        </p:spPr>
        <p:txBody>
          <a:bodyPr lIns="63500" tIns="25400" rIns="63500" bIns="25400" anchor="ctr">
            <a:prstTxWarp prst="textNoShape">
              <a:avLst/>
            </a:prstTxWarp>
            <a:spAutoFit/>
          </a:bodyPr>
          <a:lstStyle/>
          <a:p>
            <a:pPr algn="ctr">
              <a:lnSpc>
                <a:spcPct val="77000"/>
              </a:lnSpc>
            </a:pPr>
            <a:r>
              <a:rPr lang="en-US" sz="3200" b="1" dirty="0" smtClean="0">
                <a:solidFill>
                  <a:schemeClr val="accent2"/>
                </a:solidFill>
              </a:rPr>
              <a:t/>
            </a:r>
            <a:br>
              <a:rPr lang="en-US" sz="3200" b="1" dirty="0" smtClean="0">
                <a:solidFill>
                  <a:schemeClr val="accent2"/>
                </a:solidFill>
              </a:rPr>
            </a:br>
            <a:r>
              <a:rPr lang="en-US" sz="3600" b="1" dirty="0" smtClean="0">
                <a:solidFill>
                  <a:schemeClr val="tx2"/>
                </a:solidFill>
                <a:latin typeface="18 VAG Rounded Bold   07390"/>
                <a:cs typeface=""/>
              </a:rPr>
              <a:t>CS39N</a:t>
            </a:r>
            <a:br>
              <a:rPr lang="en-US" sz="3600" b="1" dirty="0" smtClean="0">
                <a:solidFill>
                  <a:schemeClr val="tx2"/>
                </a:solidFill>
                <a:latin typeface="18 VAG Rounded Bold   07390"/>
                <a:cs typeface=""/>
              </a:rPr>
            </a:br>
            <a:r>
              <a:rPr lang="en-US" sz="3600" b="1" dirty="0" smtClean="0">
                <a:solidFill>
                  <a:schemeClr val="tx2"/>
                </a:solidFill>
                <a:latin typeface="18 VAG Rounded Bold   07390"/>
                <a:cs typeface=""/>
              </a:rPr>
              <a:t>The Beauty and Joy of Computing</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r>
              <a:rPr lang="en-US" sz="3200" b="1" dirty="0" smtClean="0">
                <a:latin typeface="18 VAG Rounded Bold   07390"/>
                <a:cs typeface=""/>
              </a:rPr>
              <a:t/>
            </a:r>
            <a:br>
              <a:rPr lang="en-US" sz="3200" b="1" dirty="0" smtClean="0">
                <a:latin typeface="18 VAG Rounded Bold   07390"/>
                <a:cs typeface=""/>
              </a:rPr>
            </a:br>
            <a:r>
              <a:rPr lang="en-US" sz="3600" b="1" dirty="0" smtClean="0">
                <a:solidFill>
                  <a:schemeClr val="tx1"/>
                </a:solidFill>
                <a:latin typeface="18 VAG Rounded Bold   07390"/>
                <a:cs typeface=""/>
              </a:rPr>
              <a:t>Lecture #14</a:t>
            </a:r>
            <a:br>
              <a:rPr lang="en-US" sz="3600" b="1" dirty="0" smtClean="0">
                <a:solidFill>
                  <a:schemeClr val="tx1"/>
                </a:solidFill>
                <a:latin typeface="18 VAG Rounded Bold   07390"/>
                <a:cs typeface=""/>
              </a:rPr>
            </a:br>
            <a:r>
              <a:rPr lang="en-US" sz="3600" b="1" dirty="0" smtClean="0">
                <a:solidFill>
                  <a:schemeClr val="tx1"/>
                </a:solidFill>
                <a:latin typeface="18 VAG Rounded Bold   07390"/>
                <a:cs typeface=""/>
              </a:rPr>
              <a:t>Future of Computing</a:t>
            </a:r>
            <a:r>
              <a:rPr lang="en-US" sz="2800" b="1" dirty="0" smtClean="0">
                <a:solidFill>
                  <a:schemeClr val="tx1"/>
                </a:solidFill>
                <a:latin typeface="18 VAG Rounded Bold   07390"/>
                <a:cs typeface=""/>
              </a:rPr>
              <a:t/>
            </a:r>
            <a:br>
              <a:rPr lang="en-US" sz="2800" b="1" dirty="0" smtClean="0">
                <a:solidFill>
                  <a:schemeClr val="tx1"/>
                </a:solidFill>
                <a:latin typeface="18 VAG Rounded Bold   07390"/>
                <a:cs typeface=""/>
              </a:rPr>
            </a:br>
            <a:endParaRPr lang="en-US" sz="3200" b="1" dirty="0" smtClean="0">
              <a:solidFill>
                <a:schemeClr val="bg2"/>
              </a:solidFill>
              <a:latin typeface="18 VAG Rounded Bold   07390"/>
              <a:cs typeface=""/>
            </a:endParaRPr>
          </a:p>
          <a:p>
            <a:pPr algn="ctr">
              <a:lnSpc>
                <a:spcPct val="77000"/>
              </a:lnSpc>
            </a:pPr>
            <a:r>
              <a:rPr lang="en-US" sz="3200" b="1" dirty="0" smtClean="0">
                <a:solidFill>
                  <a:schemeClr val="bg2"/>
                </a:solidFill>
                <a:latin typeface="18 VAG Rounded Bold   07390"/>
                <a:cs typeface=""/>
              </a:rPr>
              <a:t>2009-11-23</a:t>
            </a:r>
            <a:endParaRPr lang="en-US" sz="3200" b="1" dirty="0">
              <a:solidFill>
                <a:schemeClr val="bg2"/>
              </a:solidFill>
              <a:latin typeface="18 VAG Rounded Bold   07390"/>
              <a:cs typeface=""/>
            </a:endParaRPr>
          </a:p>
        </p:txBody>
      </p:sp>
      <p:sp>
        <p:nvSpPr>
          <p:cNvPr id="14" name="TextBox 13"/>
          <p:cNvSpPr txBox="1"/>
          <p:nvPr/>
        </p:nvSpPr>
        <p:spPr>
          <a:xfrm>
            <a:off x="0" y="2438400"/>
            <a:ext cx="2362200" cy="1323439"/>
          </a:xfrm>
          <a:prstGeom prst="rect">
            <a:avLst/>
          </a:prstGeom>
          <a:noFill/>
        </p:spPr>
        <p:txBody>
          <a:bodyPr wrap="square">
            <a:spAutoFit/>
          </a:bodyPr>
          <a:lstStyle/>
          <a:p>
            <a:pPr algn="ctr">
              <a:defRPr/>
            </a:pPr>
            <a:r>
              <a:rPr lang="en-US" sz="2000" b="1" dirty="0" smtClean="0">
                <a:solidFill>
                  <a:schemeClr val="bg2"/>
                </a:solidFill>
                <a:latin typeface="18 VAG Rounded Bold   07390"/>
              </a:rPr>
              <a:t>UC Berkeley</a:t>
            </a:r>
            <a:br>
              <a:rPr lang="en-US" sz="2000" b="1" dirty="0" smtClean="0">
                <a:solidFill>
                  <a:schemeClr val="bg2"/>
                </a:solidFill>
                <a:latin typeface="18 VAG Rounded Bold   07390"/>
              </a:rPr>
            </a:br>
            <a:r>
              <a:rPr lang="en-US" sz="2000" b="1" dirty="0" smtClean="0">
                <a:solidFill>
                  <a:schemeClr val="bg2"/>
                </a:solidFill>
                <a:latin typeface="18 VAG Rounded Bold   07390"/>
              </a:rPr>
              <a:t>Computer Science</a:t>
            </a:r>
            <a:br>
              <a:rPr lang="en-US" sz="2000" b="1" dirty="0" smtClean="0">
                <a:solidFill>
                  <a:schemeClr val="bg2"/>
                </a:solidFill>
                <a:latin typeface="18 VAG Rounded Bold   07390"/>
              </a:rPr>
            </a:br>
            <a:r>
              <a:rPr lang="en-US" sz="2000" b="1" dirty="0" smtClean="0">
                <a:solidFill>
                  <a:schemeClr val="bg2"/>
                </a:solidFill>
                <a:latin typeface="18 VAG Rounded Bold   07390"/>
              </a:rPr>
              <a:t>Lecturer SOE</a:t>
            </a:r>
            <a:br>
              <a:rPr lang="en-US" sz="2000" b="1" dirty="0" smtClean="0">
                <a:solidFill>
                  <a:schemeClr val="bg2"/>
                </a:solidFill>
                <a:latin typeface="18 VAG Rounded Bold   07390"/>
              </a:rPr>
            </a:br>
            <a:r>
              <a:rPr lang="en-US" sz="2000" b="1" dirty="0" smtClean="0">
                <a:solidFill>
                  <a:schemeClr val="bg2"/>
                </a:solidFill>
                <a:latin typeface="18 VAG Rounded Bold   07390"/>
              </a:rPr>
              <a:t>Dan </a:t>
            </a:r>
            <a:r>
              <a:rPr lang="en-US" sz="2000" b="1" dirty="0">
                <a:solidFill>
                  <a:schemeClr val="bg2"/>
                </a:solidFill>
                <a:latin typeface="18 VAG Rounded Bold   07390"/>
              </a:rPr>
              <a:t>Garcia</a:t>
            </a:r>
          </a:p>
        </p:txBody>
      </p:sp>
      <p:pic>
        <p:nvPicPr>
          <p:cNvPr id="15" name="Picture 14"/>
          <p:cNvPicPr>
            <a:picLocks noChangeAspect="1"/>
          </p:cNvPicPr>
          <p:nvPr/>
        </p:nvPicPr>
        <p:blipFill>
          <a:blip r:embed="rId4"/>
          <a:stretch>
            <a:fillRect/>
          </a:stretch>
        </p:blipFill>
        <p:spPr>
          <a:xfrm>
            <a:off x="5334000" y="3276600"/>
            <a:ext cx="3454400" cy="25908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DNA Computing</a:t>
            </a:r>
          </a:p>
        </p:txBody>
      </p:sp>
      <p:sp>
        <p:nvSpPr>
          <p:cNvPr id="3" name="Text Placeholder 2"/>
          <p:cNvSpPr>
            <a:spLocks noGrp="1"/>
          </p:cNvSpPr>
          <p:nvPr>
            <p:ph type="body" sz="half" idx="1"/>
          </p:nvPr>
        </p:nvSpPr>
        <p:spPr/>
        <p:txBody>
          <a:bodyPr/>
          <a:lstStyle/>
          <a:p>
            <a:r>
              <a:rPr lang="en-US" sz="2800"/>
              <a:t>Proposed computing device using DNA to do the work</a:t>
            </a:r>
          </a:p>
          <a:p>
            <a:pPr lvl="1"/>
            <a:r>
              <a:rPr lang="en-US" sz="2400"/>
              <a:t>Take advantage of the different molecules of DNA to try many possibilities at once</a:t>
            </a:r>
          </a:p>
          <a:p>
            <a:pPr lvl="1"/>
            <a:r>
              <a:rPr lang="en-US" sz="2400"/>
              <a:t>Ala parallel computing</a:t>
            </a:r>
          </a:p>
          <a:p>
            <a:pPr lvl="1"/>
            <a:r>
              <a:rPr lang="en-US" sz="2400"/>
              <a:t>Also in its infancy</a:t>
            </a:r>
          </a:p>
          <a:p>
            <a:r>
              <a:rPr lang="en-US" sz="2800"/>
              <a:t>In 2004, researchers claimed they built one</a:t>
            </a:r>
          </a:p>
          <a:p>
            <a:pPr lvl="1"/>
            <a:r>
              <a:rPr lang="en-US" sz="2400"/>
              <a:t>Paper in “Nature”</a:t>
            </a:r>
          </a:p>
        </p:txBody>
      </p:sp>
      <p:sp>
        <p:nvSpPr>
          <p:cNvPr id="5" name="Rectangle 4"/>
          <p:cNvSpPr/>
          <p:nvPr/>
        </p:nvSpPr>
        <p:spPr>
          <a:xfrm>
            <a:off x="1066800" y="6096000"/>
            <a:ext cx="7010400" cy="400110"/>
          </a:xfrm>
          <a:prstGeom prst="rect">
            <a:avLst/>
          </a:prstGeom>
        </p:spPr>
        <p:txBody>
          <a:bodyPr wrap="square">
            <a:spAutoFit/>
          </a:bodyPr>
          <a:lstStyle/>
          <a:p>
            <a:pPr algn="ctr"/>
            <a:r>
              <a:rPr lang="en-US" sz="2000" b="1">
                <a:solidFill>
                  <a:schemeClr val="tx1">
                    <a:lumMod val="75000"/>
                  </a:schemeClr>
                </a:solidFill>
                <a:latin typeface="Courier New"/>
                <a:cs typeface="Courier New"/>
              </a:rPr>
              <a:t>en.wikipedia.org/wiki/DNA_computing</a:t>
            </a:r>
          </a:p>
        </p:txBody>
      </p:sp>
      <p:pic>
        <p:nvPicPr>
          <p:cNvPr id="7" name="Picture 6"/>
          <p:cNvPicPr>
            <a:picLocks noChangeAspect="1"/>
          </p:cNvPicPr>
          <p:nvPr/>
        </p:nvPicPr>
        <p:blipFill>
          <a:blip r:embed="rId2"/>
          <a:stretch>
            <a:fillRect/>
          </a:stretch>
        </p:blipFill>
        <p:spPr>
          <a:xfrm>
            <a:off x="4648200" y="1524000"/>
            <a:ext cx="4089810" cy="3767180"/>
          </a:xfrm>
          <a:prstGeom prst="rect">
            <a:avLst/>
          </a:prstGeom>
        </p:spPr>
      </p:pic>
      <p:sp>
        <p:nvSpPr>
          <p:cNvPr id="8" name="Oval 7"/>
          <p:cNvSpPr/>
          <p:nvPr/>
        </p:nvSpPr>
        <p:spPr>
          <a:xfrm>
            <a:off x="4724400" y="5486400"/>
            <a:ext cx="39624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Biological Machines</a:t>
            </a:r>
          </a:p>
        </p:txBody>
      </p:sp>
      <p:sp>
        <p:nvSpPr>
          <p:cNvPr id="3" name="Text Placeholder 2"/>
          <p:cNvSpPr>
            <a:spLocks noGrp="1"/>
          </p:cNvSpPr>
          <p:nvPr>
            <p:ph type="body" sz="half" idx="1"/>
          </p:nvPr>
        </p:nvSpPr>
        <p:spPr>
          <a:xfrm>
            <a:off x="457200" y="990600"/>
            <a:ext cx="4267200" cy="4876800"/>
          </a:xfrm>
        </p:spPr>
        <p:txBody>
          <a:bodyPr/>
          <a:lstStyle/>
          <a:p>
            <a:r>
              <a:rPr lang="en-US"/>
              <a:t>Michel Maharbiz and his team at Cal have wired insects (here a giant flower beetle) and can control flight</a:t>
            </a:r>
          </a:p>
          <a:p>
            <a:pPr lvl="1"/>
            <a:r>
              <a:rPr lang="en-US"/>
              <a:t>Implated as Pupa</a:t>
            </a:r>
          </a:p>
          <a:p>
            <a:r>
              <a:rPr lang="en-US"/>
              <a:t>Vision</a:t>
            </a:r>
          </a:p>
          <a:p>
            <a:pPr lvl="1"/>
            <a:r>
              <a:rPr lang="en-US"/>
              <a:t>Imagine devices that can collect, manipulate, store and act on info from environment</a:t>
            </a:r>
          </a:p>
          <a:p>
            <a:endParaRPr lang="en-US"/>
          </a:p>
        </p:txBody>
      </p:sp>
      <p:pic>
        <p:nvPicPr>
          <p:cNvPr id="6" name="Content Placeholder 5" descr="0309_BEETLE_x220.jpg"/>
          <p:cNvPicPr>
            <a:picLocks noGrp="1" noChangeAspect="1"/>
          </p:cNvPicPr>
          <p:nvPr>
            <p:ph sz="half" idx="2"/>
          </p:nvPr>
        </p:nvPicPr>
        <p:blipFill>
          <a:blip r:embed="rId2"/>
          <a:srcRect l="-7756" r="-7756"/>
          <a:stretch>
            <a:fillRect/>
          </a:stretch>
        </p:blipFill>
        <p:spPr/>
      </p:pic>
      <p:pic>
        <p:nvPicPr>
          <p:cNvPr id="7" name="Picture 6"/>
          <p:cNvPicPr>
            <a:picLocks noChangeAspect="1"/>
          </p:cNvPicPr>
          <p:nvPr/>
        </p:nvPicPr>
        <p:blipFill>
          <a:blip r:embed="rId3"/>
          <a:stretch>
            <a:fillRect/>
          </a:stretch>
        </p:blipFill>
        <p:spPr>
          <a:xfrm>
            <a:off x="7620000" y="0"/>
            <a:ext cx="1524000" cy="1946031"/>
          </a:xfrm>
          <a:prstGeom prst="rect">
            <a:avLst/>
          </a:prstGeom>
        </p:spPr>
      </p:pic>
      <p:sp>
        <p:nvSpPr>
          <p:cNvPr id="8" name="Rectangle 7"/>
          <p:cNvSpPr/>
          <p:nvPr/>
        </p:nvSpPr>
        <p:spPr>
          <a:xfrm>
            <a:off x="0" y="0"/>
            <a:ext cx="7010400" cy="400110"/>
          </a:xfrm>
          <a:prstGeom prst="rect">
            <a:avLst/>
          </a:prstGeom>
        </p:spPr>
        <p:txBody>
          <a:bodyPr wrap="square">
            <a:spAutoFit/>
          </a:bodyPr>
          <a:lstStyle/>
          <a:p>
            <a:r>
              <a:rPr lang="en-US" sz="2000" b="1">
                <a:solidFill>
                  <a:schemeClr val="tx1">
                    <a:lumMod val="75000"/>
                  </a:schemeClr>
                </a:solidFill>
                <a:latin typeface="Courier New"/>
                <a:cs typeface="Courier New"/>
              </a:rPr>
              <a:t>www.eecs.berkeley.edu/~maharbiz/Cyborg.html</a:t>
            </a:r>
          </a:p>
        </p:txBody>
      </p:sp>
      <p:sp>
        <p:nvSpPr>
          <p:cNvPr id="9" name="Oval 8"/>
          <p:cNvSpPr/>
          <p:nvPr/>
        </p:nvSpPr>
        <p:spPr>
          <a:xfrm>
            <a:off x="4811470" y="5943600"/>
            <a:ext cx="35814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Smart Grid + Energy</a:t>
            </a:r>
          </a:p>
        </p:txBody>
      </p:sp>
      <p:sp>
        <p:nvSpPr>
          <p:cNvPr id="3" name="Text Placeholder 2"/>
          <p:cNvSpPr>
            <a:spLocks noGrp="1"/>
          </p:cNvSpPr>
          <p:nvPr>
            <p:ph type="body" sz="half" idx="1"/>
          </p:nvPr>
        </p:nvSpPr>
        <p:spPr>
          <a:xfrm>
            <a:off x="457200" y="990600"/>
            <a:ext cx="4114800" cy="4876800"/>
          </a:xfrm>
        </p:spPr>
        <p:txBody>
          <a:bodyPr/>
          <a:lstStyle/>
          <a:p>
            <a:r>
              <a:rPr lang="en-US"/>
              <a:t>Arguably the most important issue facing us today is climate change</a:t>
            </a:r>
          </a:p>
          <a:p>
            <a:r>
              <a:rPr lang="en-US"/>
              <a:t>Computing can help</a:t>
            </a:r>
          </a:p>
          <a:p>
            <a:r>
              <a:rPr lang="en-US"/>
              <a:t>Old: generators “broadcast” power</a:t>
            </a:r>
          </a:p>
          <a:p>
            <a:r>
              <a:rPr lang="en-US"/>
              <a:t>New: “peer-to-peer”, with optimal routing</a:t>
            </a:r>
          </a:p>
          <a:p>
            <a:pPr lvl="1"/>
            <a:r>
              <a:rPr lang="en-US"/>
              <a:t>From: ability (to power)</a:t>
            </a:r>
            <a:br>
              <a:rPr lang="en-US"/>
            </a:br>
            <a:r>
              <a:rPr lang="en-US"/>
              <a:t>To according to need</a:t>
            </a:r>
          </a:p>
        </p:txBody>
      </p:sp>
      <p:sp>
        <p:nvSpPr>
          <p:cNvPr id="4" name="Content Placeholder 3"/>
          <p:cNvSpPr>
            <a:spLocks noGrp="1"/>
          </p:cNvSpPr>
          <p:nvPr>
            <p:ph sz="half" idx="2"/>
          </p:nvPr>
        </p:nvSpPr>
        <p:spPr/>
        <p:txBody>
          <a:bodyPr/>
          <a:lstStyle/>
          <a:p>
            <a:r>
              <a:rPr lang="en-US"/>
              <a:t>Energy</a:t>
            </a:r>
          </a:p>
          <a:p>
            <a:pPr lvl="1"/>
            <a:r>
              <a:rPr lang="en-US"/>
              <a:t>Computing helps with climate modeling and simulation</a:t>
            </a:r>
          </a:p>
          <a:p>
            <a:pPr lvl="1"/>
            <a:r>
              <a:rPr lang="en-US"/>
              <a:t>“Motes”, or “Smart dust” are small, networked computing measurement devices</a:t>
            </a:r>
          </a:p>
          <a:p>
            <a:pPr lvl="2"/>
            <a:r>
              <a:rPr lang="en-US"/>
              <a:t>E.g., could sense no motion + turn lights off</a:t>
            </a:r>
          </a:p>
        </p:txBody>
      </p:sp>
      <p:pic>
        <p:nvPicPr>
          <p:cNvPr id="5" name="Picture 4"/>
          <p:cNvPicPr>
            <a:picLocks noChangeAspect="1"/>
          </p:cNvPicPr>
          <p:nvPr/>
        </p:nvPicPr>
        <p:blipFill>
          <a:blip r:embed="rId2"/>
          <a:stretch>
            <a:fillRect/>
          </a:stretch>
        </p:blipFill>
        <p:spPr>
          <a:xfrm>
            <a:off x="6172200" y="5257800"/>
            <a:ext cx="1422400" cy="122545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a:t>What a wonderful time we live in; we’re far from done</a:t>
            </a:r>
          </a:p>
          <a:p>
            <a:pPr lvl="1"/>
            <a:r>
              <a:rPr lang="en-US"/>
              <a:t>What about privacy?</a:t>
            </a:r>
            <a:endParaRPr lang="en-US"/>
          </a:p>
          <a:p>
            <a:r>
              <a:rPr lang="en-US"/>
              <a:t>Find out the problem you want to solve</a:t>
            </a:r>
          </a:p>
          <a:p>
            <a:pPr lvl="1"/>
            <a:r>
              <a:rPr lang="en-US"/>
              <a:t>Computing can and will help us solve it</a:t>
            </a:r>
          </a:p>
          <a:p>
            <a:r>
              <a:rPr lang="en-US"/>
              <a:t>We probably can’t even imagine future software + hardware breakthroughs</a:t>
            </a:r>
          </a:p>
        </p:txBody>
      </p:sp>
      <p:pic>
        <p:nvPicPr>
          <p:cNvPr id="7" name="Content Placeholder 6"/>
          <p:cNvPicPr>
            <a:picLocks noGrp="1" noChangeAspect="1"/>
          </p:cNvPicPr>
          <p:nvPr>
            <p:ph sz="half" idx="2"/>
          </p:nvPr>
        </p:nvPicPr>
        <p:blipFill>
          <a:blip r:embed="rId2"/>
          <a:srcRect l="-5004" r="-5004"/>
          <a:stretch>
            <a:fillRect/>
          </a:stretch>
        </p:blipFill>
        <p:spPr/>
      </p:pic>
      <p:sp>
        <p:nvSpPr>
          <p:cNvPr id="4" name="Title 3"/>
          <p:cNvSpPr>
            <a:spLocks noGrp="1"/>
          </p:cNvSpPr>
          <p:nvPr>
            <p:ph type="title"/>
          </p:nvPr>
        </p:nvSpPr>
        <p:spPr/>
        <p:txBody>
          <a:bodyPr/>
          <a:lstStyle/>
          <a:p>
            <a:r>
              <a:rPr lang="en-US"/>
              <a:t>Summary</a:t>
            </a:r>
          </a:p>
        </p:txBody>
      </p:sp>
      <p:sp>
        <p:nvSpPr>
          <p:cNvPr id="8" name="Oval 7"/>
          <p:cNvSpPr/>
          <p:nvPr/>
        </p:nvSpPr>
        <p:spPr>
          <a:xfrm>
            <a:off x="4811470" y="6157452"/>
            <a:ext cx="35814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457200" y="228600"/>
            <a:ext cx="8077200" cy="762000"/>
          </a:xfrm>
        </p:spPr>
        <p:txBody>
          <a:bodyPr/>
          <a:lstStyle/>
          <a:p>
            <a:r>
              <a:rPr lang="en-US"/>
              <a:t>Lecture Overview</a:t>
            </a:r>
          </a:p>
        </p:txBody>
      </p:sp>
      <p:sp>
        <p:nvSpPr>
          <p:cNvPr id="466947" name="Rectangle 3"/>
          <p:cNvSpPr>
            <a:spLocks noGrp="1" noChangeArrowheads="1"/>
          </p:cNvSpPr>
          <p:nvPr>
            <p:ph type="body" sz="half" idx="1"/>
          </p:nvPr>
        </p:nvSpPr>
        <p:spPr>
          <a:xfrm>
            <a:off x="457200" y="990600"/>
            <a:ext cx="4191000" cy="4876800"/>
          </a:xfrm>
        </p:spPr>
        <p:txBody>
          <a:bodyPr/>
          <a:lstStyle/>
          <a:p>
            <a:pPr>
              <a:lnSpc>
                <a:spcPct val="90000"/>
              </a:lnSpc>
            </a:pPr>
            <a:endParaRPr lang="en-US" sz="2800"/>
          </a:p>
          <a:p>
            <a:pPr>
              <a:lnSpc>
                <a:spcPct val="90000"/>
              </a:lnSpc>
            </a:pPr>
            <a:r>
              <a:rPr lang="en-US" sz="2800"/>
              <a:t>Where will today’s computers go?</a:t>
            </a:r>
          </a:p>
          <a:p>
            <a:pPr lvl="1">
              <a:lnSpc>
                <a:spcPct val="90000"/>
              </a:lnSpc>
            </a:pPr>
            <a:r>
              <a:rPr lang="en-US" sz="2400"/>
              <a:t>5 parts of a computer</a:t>
            </a:r>
          </a:p>
          <a:p>
            <a:pPr lvl="1">
              <a:lnSpc>
                <a:spcPct val="90000"/>
              </a:lnSpc>
            </a:pPr>
            <a:r>
              <a:rPr lang="en-US" sz="2400"/>
              <a:t>Moore’s Law</a:t>
            </a:r>
          </a:p>
          <a:p>
            <a:pPr lvl="1">
              <a:lnSpc>
                <a:spcPct val="90000"/>
              </a:lnSpc>
            </a:pPr>
            <a:r>
              <a:rPr lang="en-US" sz="2400"/>
              <a:t>Technology growth</a:t>
            </a:r>
          </a:p>
          <a:p>
            <a:pPr>
              <a:lnSpc>
                <a:spcPct val="90000"/>
              </a:lnSpc>
            </a:pPr>
            <a:r>
              <a:rPr lang="en-US" sz="2800"/>
              <a:t>Quantum Computing</a:t>
            </a:r>
          </a:p>
          <a:p>
            <a:pPr>
              <a:lnSpc>
                <a:spcPct val="90000"/>
              </a:lnSpc>
            </a:pPr>
            <a:r>
              <a:rPr lang="en-US" sz="2800"/>
              <a:t>DNA Computing</a:t>
            </a:r>
          </a:p>
          <a:p>
            <a:pPr>
              <a:lnSpc>
                <a:spcPct val="90000"/>
              </a:lnSpc>
            </a:pPr>
            <a:r>
              <a:rPr lang="en-US" sz="2800"/>
              <a:t>Biological Machines</a:t>
            </a:r>
          </a:p>
          <a:p>
            <a:pPr>
              <a:lnSpc>
                <a:spcPct val="90000"/>
              </a:lnSpc>
            </a:pPr>
            <a:r>
              <a:rPr lang="en-US" sz="2800"/>
              <a:t>Smart Grid + Energy</a:t>
            </a:r>
          </a:p>
        </p:txBody>
      </p:sp>
      <p:sp>
        <p:nvSpPr>
          <p:cNvPr id="8" name="Oval 7"/>
          <p:cNvSpPr/>
          <p:nvPr/>
        </p:nvSpPr>
        <p:spPr>
          <a:xfrm>
            <a:off x="4648200" y="5486400"/>
            <a:ext cx="40386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 name="Content Placeholder 9"/>
          <p:cNvPicPr>
            <a:picLocks noGrp="1" noChangeAspect="1"/>
          </p:cNvPicPr>
          <p:nvPr>
            <p:ph sz="half" idx="2"/>
          </p:nvPr>
        </p:nvPicPr>
        <mc:AlternateContent>
          <mc:Choice xmlns:ma="http://schemas.microsoft.com/office/mac/drawingml/2008/main" Requires="ma">
            <p:blipFill>
              <a:blip r:embed="rId3"/>
              <a:srcRect t="-9193" b="-9193"/>
              <a:stretch>
                <a:fillRect/>
              </a:stretch>
            </p:blipFill>
          </mc:Choice>
          <mc:Fallback>
            <p:blipFill>
              <a:blip r:embed="rId4"/>
              <a:srcRect t="-9193" b="-9193"/>
              <a:stretch>
                <a:fillRect/>
              </a:stretch>
            </p:blipFill>
          </mc:Fallback>
        </mc:AlternateConten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9426" name="Rectangle 2"/>
          <p:cNvSpPr>
            <a:spLocks noGrp="1" noChangeArrowheads="1"/>
          </p:cNvSpPr>
          <p:nvPr>
            <p:ph type="title"/>
          </p:nvPr>
        </p:nvSpPr>
        <p:spPr>
          <a:xfrm>
            <a:off x="457200" y="228600"/>
            <a:ext cx="8229600" cy="762000"/>
          </a:xfrm>
          <a:noFill/>
          <a:ln/>
        </p:spPr>
        <p:txBody>
          <a:bodyPr/>
          <a:lstStyle/>
          <a:p>
            <a:r>
              <a:rPr lang="en-US"/>
              <a:t>5 Components of any Computer</a:t>
            </a:r>
          </a:p>
        </p:txBody>
      </p:sp>
      <p:sp>
        <p:nvSpPr>
          <p:cNvPr id="999427" name="Rectangle 3"/>
          <p:cNvSpPr>
            <a:spLocks noChangeArrowheads="1"/>
          </p:cNvSpPr>
          <p:nvPr/>
        </p:nvSpPr>
        <p:spPr bwMode="auto">
          <a:xfrm>
            <a:off x="1397000" y="3540125"/>
            <a:ext cx="5143500" cy="2857500"/>
          </a:xfrm>
          <a:prstGeom prst="rect">
            <a:avLst/>
          </a:prstGeom>
          <a:no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999437" name="Rectangle 13"/>
          <p:cNvSpPr>
            <a:spLocks noChangeArrowheads="1"/>
          </p:cNvSpPr>
          <p:nvPr/>
        </p:nvSpPr>
        <p:spPr bwMode="auto">
          <a:xfrm>
            <a:off x="1778000" y="3946525"/>
            <a:ext cx="1460500" cy="2197100"/>
          </a:xfrm>
          <a:prstGeom prst="rect">
            <a:avLst/>
          </a:prstGeom>
          <a:no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999438" name="Rectangle 14"/>
          <p:cNvSpPr>
            <a:spLocks noChangeArrowheads="1"/>
          </p:cNvSpPr>
          <p:nvPr/>
        </p:nvSpPr>
        <p:spPr bwMode="auto">
          <a:xfrm>
            <a:off x="1816100" y="4079875"/>
            <a:ext cx="1179810" cy="529119"/>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solidFill>
                  <a:schemeClr val="tx1"/>
                </a:solidFill>
                <a:latin typeface="18 VAG Rounded Bold   07390"/>
              </a:rPr>
              <a:t> Processor</a:t>
            </a:r>
          </a:p>
          <a:p>
            <a:pPr>
              <a:lnSpc>
                <a:spcPct val="85000"/>
              </a:lnSpc>
            </a:pPr>
            <a:r>
              <a:rPr lang="en-US" sz="1800" b="1">
                <a:solidFill>
                  <a:schemeClr val="tx1"/>
                </a:solidFill>
                <a:latin typeface="18 VAG Rounded Bold   07390"/>
              </a:rPr>
              <a:t> </a:t>
            </a:r>
          </a:p>
        </p:txBody>
      </p:sp>
      <p:sp>
        <p:nvSpPr>
          <p:cNvPr id="999439" name="Rectangle 15"/>
          <p:cNvSpPr>
            <a:spLocks noChangeArrowheads="1"/>
          </p:cNvSpPr>
          <p:nvPr/>
        </p:nvSpPr>
        <p:spPr bwMode="auto">
          <a:xfrm>
            <a:off x="3429000" y="3946525"/>
            <a:ext cx="1333500" cy="2222500"/>
          </a:xfrm>
          <a:prstGeom prst="rect">
            <a:avLst/>
          </a:prstGeom>
          <a:no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999440" name="Rectangle 16"/>
          <p:cNvSpPr>
            <a:spLocks noChangeArrowheads="1"/>
          </p:cNvSpPr>
          <p:nvPr/>
        </p:nvSpPr>
        <p:spPr bwMode="auto">
          <a:xfrm>
            <a:off x="4927600" y="3946525"/>
            <a:ext cx="1333500" cy="2222500"/>
          </a:xfrm>
          <a:prstGeom prst="rect">
            <a:avLst/>
          </a:prstGeom>
          <a:no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999441" name="Rectangle 17"/>
          <p:cNvSpPr>
            <a:spLocks noChangeArrowheads="1"/>
          </p:cNvSpPr>
          <p:nvPr/>
        </p:nvSpPr>
        <p:spPr bwMode="auto">
          <a:xfrm>
            <a:off x="2038350" y="3581400"/>
            <a:ext cx="3981450" cy="374461"/>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lnSpc>
                <a:spcPct val="85000"/>
              </a:lnSpc>
            </a:pPr>
            <a:r>
              <a:rPr lang="en-US" sz="2400" b="1">
                <a:solidFill>
                  <a:schemeClr val="tx1"/>
                </a:solidFill>
                <a:latin typeface="18 VAG Rounded Bold   07390"/>
              </a:rPr>
              <a:t>Computer</a:t>
            </a:r>
          </a:p>
        </p:txBody>
      </p:sp>
      <p:sp>
        <p:nvSpPr>
          <p:cNvPr id="999442" name="AutoShape 18"/>
          <p:cNvSpPr>
            <a:spLocks noChangeArrowheads="1"/>
          </p:cNvSpPr>
          <p:nvPr/>
        </p:nvSpPr>
        <p:spPr bwMode="auto">
          <a:xfrm>
            <a:off x="1981200" y="4632325"/>
            <a:ext cx="1079500" cy="596900"/>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999443" name="AutoShape 19"/>
          <p:cNvSpPr>
            <a:spLocks noChangeArrowheads="1"/>
          </p:cNvSpPr>
          <p:nvPr/>
        </p:nvSpPr>
        <p:spPr bwMode="auto">
          <a:xfrm>
            <a:off x="1981200" y="5394325"/>
            <a:ext cx="1079500" cy="596900"/>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999444" name="Rectangle 20"/>
          <p:cNvSpPr>
            <a:spLocks noChangeArrowheads="1"/>
          </p:cNvSpPr>
          <p:nvPr/>
        </p:nvSpPr>
        <p:spPr bwMode="auto">
          <a:xfrm>
            <a:off x="2044700" y="4708525"/>
            <a:ext cx="987450" cy="529119"/>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1800" b="1">
                <a:latin typeface="18 VAG Rounded Bold   07390"/>
              </a:rPr>
              <a:t>Control</a:t>
            </a:r>
            <a:endParaRPr lang="en-US" sz="1800" b="1">
              <a:solidFill>
                <a:schemeClr val="tx1"/>
              </a:solidFill>
              <a:latin typeface="18 VAG Rounded Bold   07390"/>
            </a:endParaRPr>
          </a:p>
          <a:p>
            <a:pPr algn="ctr">
              <a:lnSpc>
                <a:spcPct val="85000"/>
              </a:lnSpc>
            </a:pPr>
            <a:r>
              <a:rPr lang="en-US" sz="1800">
                <a:solidFill>
                  <a:schemeClr val="tx1"/>
                </a:solidFill>
                <a:latin typeface="18 VAG Rounded Bold   07390"/>
              </a:rPr>
              <a:t>(“brain”)</a:t>
            </a:r>
            <a:endParaRPr lang="en-US" sz="1800" b="1">
              <a:solidFill>
                <a:schemeClr val="tx1"/>
              </a:solidFill>
              <a:latin typeface="18 VAG Rounded Bold   07390"/>
            </a:endParaRPr>
          </a:p>
        </p:txBody>
      </p:sp>
      <p:sp>
        <p:nvSpPr>
          <p:cNvPr id="999445" name="Rectangle 21"/>
          <p:cNvSpPr>
            <a:spLocks noChangeArrowheads="1"/>
          </p:cNvSpPr>
          <p:nvPr/>
        </p:nvSpPr>
        <p:spPr bwMode="auto">
          <a:xfrm>
            <a:off x="1943100" y="5470525"/>
            <a:ext cx="1115690" cy="529119"/>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1800" b="1">
                <a:latin typeface="18 VAG Rounded Bold   07390"/>
              </a:rPr>
              <a:t>Datapath</a:t>
            </a:r>
            <a:endParaRPr lang="en-US" sz="1800" b="1">
              <a:solidFill>
                <a:schemeClr val="tx1"/>
              </a:solidFill>
              <a:latin typeface="18 VAG Rounded Bold   07390"/>
            </a:endParaRPr>
          </a:p>
          <a:p>
            <a:pPr algn="ctr">
              <a:lnSpc>
                <a:spcPct val="85000"/>
              </a:lnSpc>
            </a:pPr>
            <a:r>
              <a:rPr lang="en-US" sz="1800">
                <a:solidFill>
                  <a:schemeClr val="tx1"/>
                </a:solidFill>
                <a:latin typeface="18 VAG Rounded Bold   07390"/>
              </a:rPr>
              <a:t>(“brawn”)</a:t>
            </a:r>
            <a:endParaRPr lang="en-US" sz="1800" b="1">
              <a:solidFill>
                <a:schemeClr val="tx1"/>
              </a:solidFill>
              <a:latin typeface="18 VAG Rounded Bold   07390"/>
            </a:endParaRPr>
          </a:p>
        </p:txBody>
      </p:sp>
      <p:sp>
        <p:nvSpPr>
          <p:cNvPr id="999446" name="Rectangle 22"/>
          <p:cNvSpPr>
            <a:spLocks noChangeArrowheads="1"/>
          </p:cNvSpPr>
          <p:nvPr/>
        </p:nvSpPr>
        <p:spPr bwMode="auto">
          <a:xfrm>
            <a:off x="3511550" y="4143375"/>
            <a:ext cx="1160522" cy="194181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1800" b="1">
                <a:latin typeface="18 VAG Rounded Bold   07390"/>
              </a:rPr>
              <a:t>Memory</a:t>
            </a:r>
            <a:endParaRPr lang="en-US" sz="1800" b="1">
              <a:solidFill>
                <a:schemeClr val="tx1"/>
              </a:solidFill>
              <a:latin typeface="18 VAG Rounded Bold   07390"/>
            </a:endParaRPr>
          </a:p>
          <a:p>
            <a:pPr algn="ctr">
              <a:lnSpc>
                <a:spcPct val="85000"/>
              </a:lnSpc>
            </a:pPr>
            <a:endParaRPr lang="en-US" sz="1800" b="1">
              <a:solidFill>
                <a:schemeClr val="tx1"/>
              </a:solidFill>
              <a:latin typeface="18 VAG Rounded Bold   07390"/>
            </a:endParaRPr>
          </a:p>
          <a:p>
            <a:pPr algn="ctr">
              <a:lnSpc>
                <a:spcPct val="85000"/>
              </a:lnSpc>
            </a:pPr>
            <a:endParaRPr lang="en-US" sz="1800" b="1">
              <a:solidFill>
                <a:schemeClr val="tx1"/>
              </a:solidFill>
              <a:latin typeface="18 VAG Rounded Bold   07390"/>
            </a:endParaRPr>
          </a:p>
          <a:p>
            <a:pPr algn="ctr">
              <a:lnSpc>
                <a:spcPct val="85000"/>
              </a:lnSpc>
            </a:pPr>
            <a:r>
              <a:rPr lang="en-US" sz="1800">
                <a:solidFill>
                  <a:schemeClr val="tx1"/>
                </a:solidFill>
                <a:latin typeface="18 VAG Rounded Bold   07390"/>
              </a:rPr>
              <a:t>(where </a:t>
            </a:r>
          </a:p>
          <a:p>
            <a:pPr algn="ctr">
              <a:lnSpc>
                <a:spcPct val="85000"/>
              </a:lnSpc>
            </a:pPr>
            <a:r>
              <a:rPr lang="en-US" sz="1800">
                <a:solidFill>
                  <a:schemeClr val="tx1"/>
                </a:solidFill>
                <a:latin typeface="18 VAG Rounded Bold   07390"/>
              </a:rPr>
              <a:t>programs, </a:t>
            </a:r>
          </a:p>
          <a:p>
            <a:pPr algn="ctr">
              <a:lnSpc>
                <a:spcPct val="85000"/>
              </a:lnSpc>
            </a:pPr>
            <a:r>
              <a:rPr lang="en-US" sz="1800">
                <a:solidFill>
                  <a:schemeClr val="tx1"/>
                </a:solidFill>
                <a:latin typeface="18 VAG Rounded Bold   07390"/>
              </a:rPr>
              <a:t>data </a:t>
            </a:r>
          </a:p>
          <a:p>
            <a:pPr algn="ctr">
              <a:lnSpc>
                <a:spcPct val="85000"/>
              </a:lnSpc>
            </a:pPr>
            <a:r>
              <a:rPr lang="en-US" sz="1800">
                <a:solidFill>
                  <a:schemeClr val="tx1"/>
                </a:solidFill>
                <a:latin typeface="18 VAG Rounded Bold   07390"/>
              </a:rPr>
              <a:t>live when</a:t>
            </a:r>
          </a:p>
          <a:p>
            <a:pPr algn="ctr">
              <a:lnSpc>
                <a:spcPct val="85000"/>
              </a:lnSpc>
            </a:pPr>
            <a:r>
              <a:rPr lang="en-US" sz="1800">
                <a:solidFill>
                  <a:schemeClr val="tx1"/>
                </a:solidFill>
                <a:latin typeface="18 VAG Rounded Bold   07390"/>
              </a:rPr>
              <a:t>running)</a:t>
            </a:r>
            <a:endParaRPr lang="en-US" sz="1800" b="1">
              <a:solidFill>
                <a:schemeClr val="tx1"/>
              </a:solidFill>
              <a:latin typeface="18 VAG Rounded Bold   07390"/>
            </a:endParaRPr>
          </a:p>
        </p:txBody>
      </p:sp>
      <p:sp>
        <p:nvSpPr>
          <p:cNvPr id="999447" name="Rectangle 23"/>
          <p:cNvSpPr>
            <a:spLocks noChangeArrowheads="1"/>
          </p:cNvSpPr>
          <p:nvPr/>
        </p:nvSpPr>
        <p:spPr bwMode="auto">
          <a:xfrm>
            <a:off x="5060950" y="4143375"/>
            <a:ext cx="936154" cy="293670"/>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1800" b="1">
                <a:solidFill>
                  <a:schemeClr val="tx1"/>
                </a:solidFill>
                <a:latin typeface="18 VAG Rounded Bold   07390"/>
              </a:rPr>
              <a:t>Devices</a:t>
            </a:r>
          </a:p>
        </p:txBody>
      </p:sp>
      <p:sp>
        <p:nvSpPr>
          <p:cNvPr id="999448" name="AutoShape 24"/>
          <p:cNvSpPr>
            <a:spLocks noChangeArrowheads="1"/>
          </p:cNvSpPr>
          <p:nvPr/>
        </p:nvSpPr>
        <p:spPr bwMode="auto">
          <a:xfrm>
            <a:off x="5054600" y="4479925"/>
            <a:ext cx="1079500" cy="596900"/>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999449" name="AutoShape 25"/>
          <p:cNvSpPr>
            <a:spLocks noChangeArrowheads="1"/>
          </p:cNvSpPr>
          <p:nvPr/>
        </p:nvSpPr>
        <p:spPr bwMode="auto">
          <a:xfrm>
            <a:off x="5054600" y="5445125"/>
            <a:ext cx="1079500" cy="596900"/>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999450" name="Rectangle 26"/>
          <p:cNvSpPr>
            <a:spLocks noChangeArrowheads="1"/>
          </p:cNvSpPr>
          <p:nvPr/>
        </p:nvSpPr>
        <p:spPr bwMode="auto">
          <a:xfrm>
            <a:off x="5257800" y="4648200"/>
            <a:ext cx="679673" cy="293670"/>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1800" b="1">
                <a:latin typeface="18 VAG Rounded Bold   07390"/>
              </a:rPr>
              <a:t>Input</a:t>
            </a:r>
            <a:endParaRPr lang="en-US" sz="1800" b="1">
              <a:solidFill>
                <a:schemeClr val="tx1"/>
              </a:solidFill>
              <a:latin typeface="18 VAG Rounded Bold   07390"/>
            </a:endParaRPr>
          </a:p>
        </p:txBody>
      </p:sp>
      <p:sp>
        <p:nvSpPr>
          <p:cNvPr id="999451" name="Rectangle 27"/>
          <p:cNvSpPr>
            <a:spLocks noChangeArrowheads="1"/>
          </p:cNvSpPr>
          <p:nvPr/>
        </p:nvSpPr>
        <p:spPr bwMode="auto">
          <a:xfrm>
            <a:off x="5181600" y="5616575"/>
            <a:ext cx="859210" cy="293670"/>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1800" b="1">
                <a:latin typeface="18 VAG Rounded Bold   07390"/>
              </a:rPr>
              <a:t>Output</a:t>
            </a:r>
            <a:endParaRPr lang="en-US" sz="1800" b="1">
              <a:solidFill>
                <a:schemeClr val="tx1"/>
              </a:solidFill>
              <a:latin typeface="18 VAG Rounded Bold   07390"/>
            </a:endParaRPr>
          </a:p>
        </p:txBody>
      </p:sp>
      <p:sp>
        <p:nvSpPr>
          <p:cNvPr id="999452" name="Text Box 28"/>
          <p:cNvSpPr txBox="1">
            <a:spLocks noChangeArrowheads="1"/>
          </p:cNvSpPr>
          <p:nvPr/>
        </p:nvSpPr>
        <p:spPr bwMode="auto">
          <a:xfrm>
            <a:off x="6629400" y="3565525"/>
            <a:ext cx="1338828" cy="707886"/>
          </a:xfrm>
          <a:prstGeom prst="rect">
            <a:avLst/>
          </a:prstGeom>
          <a:noFill/>
          <a:ln w="12700">
            <a:noFill/>
            <a:miter lim="800000"/>
            <a:headEnd/>
            <a:tailEnd/>
          </a:ln>
          <a:effectLst/>
        </p:spPr>
        <p:txBody>
          <a:bodyPr wrap="none">
            <a:prstTxWarp prst="textNoShape">
              <a:avLst/>
            </a:prstTxWarp>
            <a:spAutoFit/>
          </a:bodyPr>
          <a:lstStyle/>
          <a:p>
            <a:pPr algn="l"/>
            <a:r>
              <a:rPr lang="en-US" sz="2000" b="1">
                <a:solidFill>
                  <a:schemeClr val="accent2"/>
                </a:solidFill>
                <a:latin typeface="18 VAG Rounded Bold   07390"/>
              </a:rPr>
              <a:t>Keyboard, </a:t>
            </a:r>
            <a:br>
              <a:rPr lang="en-US" sz="2000" b="1">
                <a:solidFill>
                  <a:schemeClr val="accent2"/>
                </a:solidFill>
                <a:latin typeface="18 VAG Rounded Bold   07390"/>
              </a:rPr>
            </a:br>
            <a:r>
              <a:rPr lang="en-US" sz="2000" b="1">
                <a:solidFill>
                  <a:schemeClr val="accent2"/>
                </a:solidFill>
                <a:latin typeface="18 VAG Rounded Bold   07390"/>
              </a:rPr>
              <a:t>Mouse</a:t>
            </a:r>
            <a:endParaRPr lang="en-US" sz="2000">
              <a:latin typeface="18 VAG Rounded Bold   07390"/>
            </a:endParaRPr>
          </a:p>
        </p:txBody>
      </p:sp>
      <p:sp>
        <p:nvSpPr>
          <p:cNvPr id="999453" name="Text Box 29"/>
          <p:cNvSpPr txBox="1">
            <a:spLocks noChangeArrowheads="1"/>
          </p:cNvSpPr>
          <p:nvPr/>
        </p:nvSpPr>
        <p:spPr bwMode="auto">
          <a:xfrm>
            <a:off x="6705600" y="5715000"/>
            <a:ext cx="1056700" cy="707886"/>
          </a:xfrm>
          <a:prstGeom prst="rect">
            <a:avLst/>
          </a:prstGeom>
          <a:noFill/>
          <a:ln w="12700">
            <a:noFill/>
            <a:miter lim="800000"/>
            <a:headEnd/>
            <a:tailEnd/>
          </a:ln>
          <a:effectLst/>
        </p:spPr>
        <p:txBody>
          <a:bodyPr wrap="none">
            <a:prstTxWarp prst="textNoShape">
              <a:avLst/>
            </a:prstTxWarp>
            <a:spAutoFit/>
          </a:bodyPr>
          <a:lstStyle/>
          <a:p>
            <a:pPr algn="l"/>
            <a:r>
              <a:rPr lang="en-US" sz="2000" b="1">
                <a:solidFill>
                  <a:schemeClr val="accent2"/>
                </a:solidFill>
                <a:latin typeface="18 VAG Rounded Bold   07390"/>
              </a:rPr>
              <a:t>Display</a:t>
            </a:r>
            <a:r>
              <a:rPr lang="en-US" sz="2000">
                <a:solidFill>
                  <a:schemeClr val="accent2"/>
                </a:solidFill>
                <a:latin typeface="18 VAG Rounded Bold   07390"/>
              </a:rPr>
              <a:t>, </a:t>
            </a:r>
            <a:br>
              <a:rPr lang="en-US" sz="2000">
                <a:solidFill>
                  <a:schemeClr val="accent2"/>
                </a:solidFill>
                <a:latin typeface="18 VAG Rounded Bold   07390"/>
              </a:rPr>
            </a:br>
            <a:r>
              <a:rPr lang="en-US" sz="2000" b="1">
                <a:solidFill>
                  <a:schemeClr val="accent2"/>
                </a:solidFill>
                <a:latin typeface="18 VAG Rounded Bold   07390"/>
              </a:rPr>
              <a:t>Printer</a:t>
            </a:r>
            <a:endParaRPr lang="en-US" sz="2000">
              <a:latin typeface="18 VAG Rounded Bold   07390"/>
            </a:endParaRPr>
          </a:p>
        </p:txBody>
      </p:sp>
      <p:sp>
        <p:nvSpPr>
          <p:cNvPr id="999454" name="Line 30"/>
          <p:cNvSpPr>
            <a:spLocks noChangeShapeType="1"/>
          </p:cNvSpPr>
          <p:nvPr/>
        </p:nvSpPr>
        <p:spPr bwMode="auto">
          <a:xfrm>
            <a:off x="6019800" y="5699125"/>
            <a:ext cx="685800" cy="244475"/>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999455" name="Line 31"/>
          <p:cNvSpPr>
            <a:spLocks noChangeShapeType="1"/>
          </p:cNvSpPr>
          <p:nvPr/>
        </p:nvSpPr>
        <p:spPr bwMode="auto">
          <a:xfrm flipH="1">
            <a:off x="5943600" y="4022725"/>
            <a:ext cx="762000" cy="60960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999456" name="Text Box 32"/>
          <p:cNvSpPr txBox="1">
            <a:spLocks noChangeArrowheads="1"/>
          </p:cNvSpPr>
          <p:nvPr/>
        </p:nvSpPr>
        <p:spPr bwMode="auto">
          <a:xfrm>
            <a:off x="6705600" y="4560068"/>
            <a:ext cx="2133600" cy="1154932"/>
          </a:xfrm>
          <a:prstGeom prst="rect">
            <a:avLst/>
          </a:prstGeom>
          <a:noFill/>
          <a:ln w="12700">
            <a:noFill/>
            <a:miter lim="800000"/>
            <a:headEnd/>
            <a:tailEnd/>
          </a:ln>
          <a:effectLst/>
        </p:spPr>
        <p:txBody>
          <a:bodyPr wrap="square">
            <a:prstTxWarp prst="textNoShape">
              <a:avLst/>
            </a:prstTxWarp>
            <a:spAutoFit/>
          </a:bodyPr>
          <a:lstStyle/>
          <a:p>
            <a:pPr algn="l"/>
            <a:r>
              <a:rPr lang="en-US" sz="2000" b="1">
                <a:solidFill>
                  <a:schemeClr val="accent2"/>
                </a:solidFill>
                <a:latin typeface="18 VAG Rounded Bold   07390"/>
              </a:rPr>
              <a:t>Disk</a:t>
            </a:r>
            <a:r>
              <a:rPr lang="en-US" sz="2000">
                <a:latin typeface="18 VAG Rounded Bold   07390"/>
              </a:rPr>
              <a:t> </a:t>
            </a:r>
            <a:br>
              <a:rPr lang="en-US" sz="2000">
                <a:latin typeface="18 VAG Rounded Bold   07390"/>
              </a:rPr>
            </a:br>
            <a:r>
              <a:rPr lang="en-US" sz="1800">
                <a:solidFill>
                  <a:schemeClr val="tx1"/>
                </a:solidFill>
                <a:latin typeface="18 VAG Rounded Bold   07390"/>
              </a:rPr>
              <a:t>(where programs &amp; </a:t>
            </a:r>
          </a:p>
          <a:p>
            <a:pPr algn="l">
              <a:lnSpc>
                <a:spcPct val="85000"/>
              </a:lnSpc>
            </a:pPr>
            <a:r>
              <a:rPr lang="en-US" sz="1800">
                <a:solidFill>
                  <a:schemeClr val="tx1"/>
                </a:solidFill>
                <a:latin typeface="18 VAG Rounded Bold   07390"/>
              </a:rPr>
              <a:t>data live when</a:t>
            </a:r>
          </a:p>
          <a:p>
            <a:pPr algn="l">
              <a:lnSpc>
                <a:spcPct val="85000"/>
              </a:lnSpc>
            </a:pPr>
            <a:r>
              <a:rPr lang="en-US" sz="1800">
                <a:solidFill>
                  <a:schemeClr val="tx1"/>
                </a:solidFill>
                <a:latin typeface="18 VAG Rounded Bold   07390"/>
              </a:rPr>
              <a:t>not running)</a:t>
            </a:r>
          </a:p>
        </p:txBody>
      </p:sp>
      <p:sp>
        <p:nvSpPr>
          <p:cNvPr id="999457" name="Line 33"/>
          <p:cNvSpPr>
            <a:spLocks noChangeShapeType="1"/>
          </p:cNvSpPr>
          <p:nvPr/>
        </p:nvSpPr>
        <p:spPr bwMode="auto">
          <a:xfrm flipH="1">
            <a:off x="6019800" y="4800600"/>
            <a:ext cx="685800" cy="136525"/>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999458" name="Line 34"/>
          <p:cNvSpPr>
            <a:spLocks noChangeShapeType="1"/>
          </p:cNvSpPr>
          <p:nvPr/>
        </p:nvSpPr>
        <p:spPr bwMode="auto">
          <a:xfrm flipV="1">
            <a:off x="6019800" y="4876800"/>
            <a:ext cx="685800" cy="746125"/>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pic>
        <p:nvPicPr>
          <p:cNvPr id="999459" name="Picture 35"/>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895600" y="1127125"/>
            <a:ext cx="3657600" cy="2244725"/>
          </a:xfrm>
          <a:prstGeom prst="rect">
            <a:avLst/>
          </a:prstGeom>
          <a:noFill/>
        </p:spPr>
      </p:pic>
      <p:sp>
        <p:nvSpPr>
          <p:cNvPr id="999460" name="AutoShape 36"/>
          <p:cNvSpPr>
            <a:spLocks noChangeArrowheads="1"/>
          </p:cNvSpPr>
          <p:nvPr/>
        </p:nvSpPr>
        <p:spPr bwMode="auto">
          <a:xfrm>
            <a:off x="1409700" y="1355725"/>
            <a:ext cx="1676400" cy="21812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800080"/>
          </a:solidFill>
          <a:ln w="12700">
            <a:noFill/>
            <a:miter lim="800000"/>
            <a:headEnd/>
            <a:tailEnd/>
          </a:ln>
          <a:effectLst/>
        </p:spPr>
        <p:txBody>
          <a:bodyPr wrap="none" anchor="ctr">
            <a:prstTxWarp prst="textNoShape">
              <a:avLst/>
            </a:prstTxWarp>
          </a:bodyPr>
          <a:lstStyle/>
          <a:p>
            <a:endParaRPr lang="en-US"/>
          </a:p>
        </p:txBody>
      </p:sp>
      <p:grpSp>
        <p:nvGrpSpPr>
          <p:cNvPr id="30" name="Group 29"/>
          <p:cNvGrpSpPr/>
          <p:nvPr/>
        </p:nvGrpSpPr>
        <p:grpSpPr>
          <a:xfrm>
            <a:off x="6172200" y="1219200"/>
            <a:ext cx="2993127" cy="2231886"/>
            <a:chOff x="6172200" y="1219200"/>
            <a:chExt cx="2993127" cy="2231886"/>
          </a:xfrm>
        </p:grpSpPr>
        <p:pic>
          <p:nvPicPr>
            <p:cNvPr id="28" name="Picture 27"/>
            <p:cNvPicPr>
              <a:picLocks noChangeAspect="1"/>
            </p:cNvPicPr>
            <p:nvPr/>
          </p:nvPicPr>
          <p:blipFill>
            <a:blip r:embed="rId5"/>
            <a:srcRect l="2479" t="2600" r="2411" b="3118"/>
            <a:stretch>
              <a:fillRect/>
            </a:stretch>
          </p:blipFill>
          <p:spPr>
            <a:xfrm>
              <a:off x="7086600" y="1219200"/>
              <a:ext cx="1213805" cy="1563726"/>
            </a:xfrm>
            <a:prstGeom prst="rect">
              <a:avLst/>
            </a:prstGeom>
          </p:spPr>
        </p:pic>
        <p:sp>
          <p:nvSpPr>
            <p:cNvPr id="29" name="Rectangle 23"/>
            <p:cNvSpPr>
              <a:spLocks noChangeArrowheads="1"/>
            </p:cNvSpPr>
            <p:nvPr/>
          </p:nvSpPr>
          <p:spPr bwMode="auto">
            <a:xfrm>
              <a:off x="6172200" y="2743200"/>
              <a:ext cx="2993127" cy="707886"/>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lumMod val="75000"/>
                    </a:schemeClr>
                  </a:solidFill>
                  <a:latin typeface="18 VAG Rounded Bold   07390"/>
                </a:rPr>
                <a:t>John von Neumann</a:t>
              </a:r>
              <a:br>
                <a:rPr lang="en-US" sz="2000" b="1">
                  <a:solidFill>
                    <a:schemeClr val="tx1">
                      <a:lumMod val="75000"/>
                    </a:schemeClr>
                  </a:solidFill>
                  <a:latin typeface="18 VAG Rounded Bold   07390"/>
                </a:rPr>
              </a:br>
              <a:r>
                <a:rPr lang="en-US" sz="2000" b="1">
                  <a:solidFill>
                    <a:schemeClr val="tx1">
                      <a:lumMod val="75000"/>
                    </a:schemeClr>
                  </a:solidFill>
                  <a:latin typeface="18 VAG Rounded Bold   07390"/>
                </a:rPr>
                <a:t>invented this architecture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3796" name="Rectangle 4"/>
          <p:cNvSpPr>
            <a:spLocks noGrp="1" noChangeArrowheads="1"/>
          </p:cNvSpPr>
          <p:nvPr>
            <p:ph type="title"/>
          </p:nvPr>
        </p:nvSpPr>
        <p:spPr>
          <a:xfrm>
            <a:off x="457200" y="228600"/>
            <a:ext cx="7658100" cy="762000"/>
          </a:xfrm>
          <a:noFill/>
          <a:ln/>
        </p:spPr>
        <p:txBody>
          <a:bodyPr wrap="square" lIns="90487" tIns="44450" rIns="90487" bIns="44450" anchor="ctr"/>
          <a:lstStyle/>
          <a:p>
            <a:pPr>
              <a:lnSpc>
                <a:spcPct val="107000"/>
              </a:lnSpc>
            </a:pPr>
            <a:r>
              <a:rPr lang="en-US"/>
              <a:t>Moore’s Law</a:t>
            </a:r>
          </a:p>
        </p:txBody>
      </p:sp>
      <p:sp>
        <p:nvSpPr>
          <p:cNvPr id="1313798" name="Rectangle 6"/>
          <p:cNvSpPr>
            <a:spLocks noChangeArrowheads="1"/>
          </p:cNvSpPr>
          <p:nvPr/>
        </p:nvSpPr>
        <p:spPr bwMode="auto">
          <a:xfrm>
            <a:off x="457200" y="1066800"/>
            <a:ext cx="6597506" cy="459100"/>
          </a:xfrm>
          <a:prstGeom prst="rect">
            <a:avLst/>
          </a:prstGeom>
          <a:noFill/>
          <a:ln w="12700">
            <a:noFill/>
            <a:miter lim="800000"/>
            <a:headEnd/>
            <a:tailEnd/>
          </a:ln>
          <a:effectLst/>
        </p:spPr>
        <p:txBody>
          <a:bodyPr wrap="square" lIns="90487" tIns="44450" rIns="90487" bIns="44450">
            <a:prstTxWarp prst="textNoShape">
              <a:avLst/>
            </a:prstTxWarp>
            <a:spAutoFit/>
          </a:bodyPr>
          <a:lstStyle/>
          <a:p>
            <a:pPr algn="ctr"/>
            <a:r>
              <a:rPr lang="en-US" sz="2400" b="1">
                <a:solidFill>
                  <a:schemeClr val="tx1"/>
                </a:solidFill>
                <a:latin typeface="18 VAG Rounded Bold   07390"/>
              </a:rPr>
              <a:t>Predicts: 2X Transistors / chip every 2 years</a:t>
            </a:r>
            <a:endParaRPr lang="en-US" sz="1800" b="1">
              <a:solidFill>
                <a:schemeClr val="tx1"/>
              </a:solidFill>
              <a:latin typeface="18 VAG Rounded Bold   07390"/>
            </a:endParaRPr>
          </a:p>
        </p:txBody>
      </p:sp>
      <p:pic>
        <p:nvPicPr>
          <p:cNvPr id="1313814" name="Picture 22" descr="gordon-moore"/>
          <p:cNvPicPr>
            <a:picLocks noChangeAspect="1" noChangeArrowheads="1"/>
          </p:cNvPicPr>
          <p:nvPr/>
        </p:nvPicPr>
        <p:blipFill>
          <a:blip r:embed="rId3"/>
          <a:srcRect/>
          <a:stretch>
            <a:fillRect/>
          </a:stretch>
        </p:blipFill>
        <p:spPr bwMode="auto">
          <a:xfrm>
            <a:off x="7059613" y="76200"/>
            <a:ext cx="2008187" cy="2725738"/>
          </a:xfrm>
          <a:prstGeom prst="rect">
            <a:avLst/>
          </a:prstGeom>
          <a:noFill/>
        </p:spPr>
      </p:pic>
      <p:sp>
        <p:nvSpPr>
          <p:cNvPr id="1313815" name="Rectangle 23"/>
          <p:cNvSpPr>
            <a:spLocks noChangeArrowheads="1"/>
          </p:cNvSpPr>
          <p:nvPr/>
        </p:nvSpPr>
        <p:spPr bwMode="auto">
          <a:xfrm>
            <a:off x="7024688" y="2803525"/>
            <a:ext cx="1928733" cy="1015663"/>
          </a:xfrm>
          <a:prstGeom prst="rect">
            <a:avLst/>
          </a:prstGeom>
          <a:noFill/>
          <a:ln w="12700">
            <a:noFill/>
            <a:miter lim="800000"/>
            <a:headEnd/>
            <a:tailEnd/>
          </a:ln>
          <a:effectLst/>
        </p:spPr>
        <p:txBody>
          <a:bodyPr wrap="none">
            <a:prstTxWarp prst="textNoShape">
              <a:avLst/>
            </a:prstTxWarp>
            <a:spAutoFit/>
          </a:bodyPr>
          <a:lstStyle/>
          <a:p>
            <a:pPr algn="ctr"/>
            <a:r>
              <a:rPr lang="en-US" sz="2000" b="1">
                <a:solidFill>
                  <a:schemeClr val="tx1">
                    <a:lumMod val="75000"/>
                  </a:schemeClr>
                </a:solidFill>
                <a:latin typeface="18 VAG Rounded Bold   07390"/>
              </a:rPr>
              <a:t>Gordon Moore</a:t>
            </a:r>
            <a:br>
              <a:rPr lang="en-US" sz="2000" b="1">
                <a:solidFill>
                  <a:schemeClr val="tx1">
                    <a:lumMod val="75000"/>
                  </a:schemeClr>
                </a:solidFill>
                <a:latin typeface="18 VAG Rounded Bold   07390"/>
              </a:rPr>
            </a:br>
            <a:r>
              <a:rPr lang="en-US" sz="2000" b="1">
                <a:solidFill>
                  <a:schemeClr val="tx1">
                    <a:lumMod val="75000"/>
                  </a:schemeClr>
                </a:solidFill>
                <a:latin typeface="18 VAG Rounded Bold   07390"/>
              </a:rPr>
              <a:t>Intel Cofounder</a:t>
            </a:r>
            <a:br>
              <a:rPr lang="en-US" sz="2000" b="1">
                <a:solidFill>
                  <a:schemeClr val="tx1">
                    <a:lumMod val="75000"/>
                  </a:schemeClr>
                </a:solidFill>
                <a:latin typeface="18 VAG Rounded Bold   07390"/>
              </a:rPr>
            </a:br>
            <a:r>
              <a:rPr lang="en-US" sz="2000" b="1">
                <a:solidFill>
                  <a:schemeClr val="tx1">
                    <a:lumMod val="75000"/>
                  </a:schemeClr>
                </a:solidFill>
                <a:latin typeface="18 VAG Rounded Bold   07390"/>
              </a:rPr>
              <a:t>B.S. Cal 1950!</a:t>
            </a:r>
          </a:p>
        </p:txBody>
      </p:sp>
      <p:sp>
        <p:nvSpPr>
          <p:cNvPr id="1313816" name="Rectangle 24"/>
          <p:cNvSpPr>
            <a:spLocks noChangeArrowheads="1"/>
          </p:cNvSpPr>
          <p:nvPr/>
        </p:nvSpPr>
        <p:spPr bwMode="auto">
          <a:xfrm>
            <a:off x="4114800" y="5558135"/>
            <a:ext cx="800219" cy="461665"/>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latin typeface="18 VAG Rounded Bold   07390"/>
              </a:rPr>
              <a:t>Year</a:t>
            </a:r>
          </a:p>
        </p:txBody>
      </p:sp>
      <p:sp>
        <p:nvSpPr>
          <p:cNvPr id="1313817" name="Rectangle 25"/>
          <p:cNvSpPr>
            <a:spLocks noChangeArrowheads="1"/>
          </p:cNvSpPr>
          <p:nvPr/>
        </p:nvSpPr>
        <p:spPr bwMode="auto">
          <a:xfrm rot="-5400000">
            <a:off x="-566901" y="2862749"/>
            <a:ext cx="3031599" cy="830997"/>
          </a:xfrm>
          <a:prstGeom prst="rect">
            <a:avLst/>
          </a:prstGeom>
          <a:noFill/>
          <a:ln w="12700">
            <a:noFill/>
            <a:miter lim="800000"/>
            <a:headEnd/>
            <a:tailEnd/>
          </a:ln>
          <a:effectLst/>
        </p:spPr>
        <p:txBody>
          <a:bodyPr wrap="none">
            <a:prstTxWarp prst="textNoShape">
              <a:avLst/>
            </a:prstTxWarp>
            <a:spAutoFit/>
          </a:bodyPr>
          <a:lstStyle/>
          <a:p>
            <a:pPr algn="ctr"/>
            <a:r>
              <a:rPr lang="en-US" sz="2400" b="1">
                <a:solidFill>
                  <a:schemeClr val="tx1"/>
                </a:solidFill>
                <a:latin typeface="18 VAG Rounded Bold   07390"/>
              </a:rPr>
              <a:t># of transistors on an </a:t>
            </a:r>
            <a:br>
              <a:rPr lang="en-US" sz="2400" b="1">
                <a:solidFill>
                  <a:schemeClr val="tx1"/>
                </a:solidFill>
                <a:latin typeface="18 VAG Rounded Bold   07390"/>
              </a:rPr>
            </a:br>
            <a:r>
              <a:rPr lang="en-US" sz="2400" b="1">
                <a:solidFill>
                  <a:schemeClr val="tx1"/>
                </a:solidFill>
                <a:latin typeface="18 VAG Rounded Bold   07390"/>
              </a:rPr>
              <a:t>integrated circuit (IC)</a:t>
            </a:r>
          </a:p>
        </p:txBody>
      </p:sp>
      <p:pic>
        <p:nvPicPr>
          <p:cNvPr id="9" name="Picture 8" descr="mooreslaw.png"/>
          <p:cNvPicPr>
            <a:picLocks noChangeAspect="1"/>
          </p:cNvPicPr>
          <p:nvPr/>
        </p:nvPicPr>
        <p:blipFill>
          <a:blip r:embed="rId4"/>
          <a:srcRect l="2745" t="11269" b="6444"/>
          <a:stretch>
            <a:fillRect/>
          </a:stretch>
        </p:blipFill>
        <p:spPr>
          <a:xfrm>
            <a:off x="1518006" y="1765084"/>
            <a:ext cx="5187592" cy="3849409"/>
          </a:xfrm>
          <a:prstGeom prst="rect">
            <a:avLst/>
          </a:prstGeom>
        </p:spPr>
      </p:pic>
      <p:sp>
        <p:nvSpPr>
          <p:cNvPr id="10" name="Rectangle 9"/>
          <p:cNvSpPr/>
          <p:nvPr/>
        </p:nvSpPr>
        <p:spPr>
          <a:xfrm>
            <a:off x="1066800" y="6096000"/>
            <a:ext cx="7010400" cy="461665"/>
          </a:xfrm>
          <a:prstGeom prst="rect">
            <a:avLst/>
          </a:prstGeom>
        </p:spPr>
        <p:txBody>
          <a:bodyPr wrap="square">
            <a:spAutoFit/>
          </a:bodyPr>
          <a:lstStyle/>
          <a:p>
            <a:pPr algn="ctr"/>
            <a:r>
              <a:rPr lang="en-US" sz="2400" b="1">
                <a:solidFill>
                  <a:schemeClr val="tx1">
                    <a:lumMod val="75000"/>
                  </a:schemeClr>
                </a:solidFill>
                <a:latin typeface="Courier New"/>
                <a:cs typeface="Courier New"/>
              </a:rPr>
              <a:t>en.wikipedia.org/wiki/Moore's_law</a:t>
            </a:r>
          </a:p>
        </p:txBody>
      </p:sp>
      <p:sp>
        <p:nvSpPr>
          <p:cNvPr id="11" name="Rectangle 23"/>
          <p:cNvSpPr>
            <a:spLocks noChangeArrowheads="1"/>
          </p:cNvSpPr>
          <p:nvPr/>
        </p:nvSpPr>
        <p:spPr bwMode="auto">
          <a:xfrm>
            <a:off x="5638800" y="3886200"/>
            <a:ext cx="3505200" cy="2246769"/>
          </a:xfrm>
          <a:prstGeom prst="rect">
            <a:avLst/>
          </a:prstGeom>
          <a:noFill/>
          <a:ln w="12700">
            <a:noFill/>
            <a:miter lim="800000"/>
            <a:headEnd/>
            <a:tailEnd/>
          </a:ln>
          <a:effectLst/>
        </p:spPr>
        <p:txBody>
          <a:bodyPr wrap="square">
            <a:prstTxWarp prst="textNoShape">
              <a:avLst/>
            </a:prstTxWarp>
            <a:spAutoFit/>
          </a:bodyPr>
          <a:lstStyle/>
          <a:p>
            <a:pPr algn="r"/>
            <a:r>
              <a:rPr lang="en-US" sz="2000" b="1">
                <a:solidFill>
                  <a:srgbClr val="FFFF00"/>
                </a:solidFill>
                <a:latin typeface="18 VAG Rounded Bold   07390"/>
              </a:rPr>
              <a:t>The multi-core movement is based on the belief that Moore’s Law is over and we’ve got to go parallel to grow in performance… </a:t>
            </a:r>
          </a:p>
          <a:p>
            <a:pPr algn="r"/>
            <a:r>
              <a:rPr lang="en-US" sz="2000" b="1">
                <a:solidFill>
                  <a:srgbClr val="FFFF00"/>
                </a:solidFill>
                <a:latin typeface="18 VAG Rounded Bold   07390"/>
              </a:rPr>
              <a:t>(i.e., era of the single-core processor is over)</a:t>
            </a:r>
          </a:p>
        </p:txBody>
      </p:sp>
      <p:sp>
        <p:nvSpPr>
          <p:cNvPr id="12" name="Rectangle 23"/>
          <p:cNvSpPr>
            <a:spLocks noChangeArrowheads="1"/>
          </p:cNvSpPr>
          <p:nvPr/>
        </p:nvSpPr>
        <p:spPr bwMode="auto">
          <a:xfrm>
            <a:off x="0" y="4800600"/>
            <a:ext cx="3962400" cy="1323439"/>
          </a:xfrm>
          <a:prstGeom prst="rect">
            <a:avLst/>
          </a:prstGeom>
          <a:noFill/>
          <a:ln w="12700">
            <a:noFill/>
            <a:miter lim="800000"/>
            <a:headEnd/>
            <a:tailEnd/>
          </a:ln>
          <a:effectLst/>
        </p:spPr>
        <p:txBody>
          <a:bodyPr wrap="square">
            <a:prstTxWarp prst="textNoShape">
              <a:avLst/>
            </a:prstTxWarp>
            <a:spAutoFit/>
          </a:bodyPr>
          <a:lstStyle/>
          <a:p>
            <a:r>
              <a:rPr lang="en-US" sz="2000" b="1">
                <a:solidFill>
                  <a:srgbClr val="FFFF00"/>
                </a:solidFill>
                <a:latin typeface="18 VAG Rounded Bold   07390"/>
              </a:rPr>
              <a:t>The GPU</a:t>
            </a:r>
            <a:br>
              <a:rPr lang="en-US" sz="2000" b="1">
                <a:solidFill>
                  <a:srgbClr val="FFFF00"/>
                </a:solidFill>
                <a:latin typeface="18 VAG Rounded Bold   07390"/>
              </a:rPr>
            </a:br>
            <a:r>
              <a:rPr lang="en-US" sz="2000" b="1">
                <a:solidFill>
                  <a:srgbClr val="FFFF00"/>
                </a:solidFill>
                <a:latin typeface="18 VAG Rounded Bold   07390"/>
              </a:rPr>
              <a:t>movement means</a:t>
            </a:r>
            <a:br>
              <a:rPr lang="en-US" sz="2000" b="1">
                <a:solidFill>
                  <a:srgbClr val="FFFF00"/>
                </a:solidFill>
                <a:latin typeface="18 VAG Rounded Bold   07390"/>
              </a:rPr>
            </a:br>
            <a:r>
              <a:rPr lang="en-US" sz="2000" b="1">
                <a:solidFill>
                  <a:srgbClr val="FFFF00"/>
                </a:solidFill>
                <a:latin typeface="18 VAG Rounded Bold   07390"/>
              </a:rPr>
              <a:t>now we can get </a:t>
            </a:r>
            <a:br>
              <a:rPr lang="en-US" sz="2000" b="1">
                <a:solidFill>
                  <a:srgbClr val="FFFF00"/>
                </a:solidFill>
                <a:latin typeface="18 VAG Rounded Bold   07390"/>
              </a:rPr>
            </a:br>
            <a:r>
              <a:rPr lang="en-US" sz="2000" b="1">
                <a:solidFill>
                  <a:srgbClr val="FFFF00"/>
                </a:solidFill>
                <a:latin typeface="18 VAG Rounded Bold   07390"/>
              </a:rPr>
              <a:t>1 Teraflop on a PC!! (ESC 1000)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5571" name="Rectangle 3"/>
          <p:cNvSpPr>
            <a:spLocks noGrp="1" noChangeArrowheads="1"/>
          </p:cNvSpPr>
          <p:nvPr>
            <p:ph sz="half" idx="1"/>
          </p:nvPr>
        </p:nvSpPr>
        <p:spPr>
          <a:xfrm>
            <a:off x="464344" y="990601"/>
            <a:ext cx="5784056" cy="5305864"/>
          </a:xfrm>
        </p:spPr>
        <p:txBody>
          <a:bodyPr/>
          <a:lstStyle/>
          <a:p>
            <a:r>
              <a:rPr lang="en-US"/>
              <a:t>Processor</a:t>
            </a:r>
          </a:p>
          <a:p>
            <a:pPr lvl="1"/>
            <a:r>
              <a:rPr lang="en-US"/>
              <a:t>Speed 2x / 2 years (since ’71)</a:t>
            </a:r>
          </a:p>
          <a:p>
            <a:pPr lvl="1"/>
            <a:r>
              <a:rPr lang="en-US"/>
              <a:t>100X performance last decade</a:t>
            </a:r>
            <a:endParaRPr lang="en-US" sz="1800"/>
          </a:p>
          <a:p>
            <a:pPr lvl="1"/>
            <a:r>
              <a:rPr lang="en-US"/>
              <a:t>When you graduate: </a:t>
            </a:r>
            <a:r>
              <a:rPr lang="en-US">
                <a:solidFill>
                  <a:schemeClr val="accent2"/>
                </a:solidFill>
              </a:rPr>
              <a:t>4 GHz, 32 Cores</a:t>
            </a:r>
            <a:endParaRPr lang="en-US" sz="1800">
              <a:solidFill>
                <a:schemeClr val="accent2"/>
              </a:solidFill>
            </a:endParaRPr>
          </a:p>
          <a:p>
            <a:r>
              <a:rPr lang="en-US"/>
              <a:t>Memory (DRAM)</a:t>
            </a:r>
          </a:p>
          <a:p>
            <a:pPr lvl="1"/>
            <a:r>
              <a:rPr lang="en-US"/>
              <a:t>Capacity: 2x / 2 years (since ’96)</a:t>
            </a:r>
          </a:p>
          <a:p>
            <a:pPr lvl="1"/>
            <a:r>
              <a:rPr lang="en-US"/>
              <a:t>64x size last decade. </a:t>
            </a:r>
          </a:p>
          <a:p>
            <a:pPr lvl="1"/>
            <a:r>
              <a:rPr lang="en-US"/>
              <a:t>When you graduate: </a:t>
            </a:r>
            <a:r>
              <a:rPr lang="en-US">
                <a:solidFill>
                  <a:schemeClr val="accent2"/>
                </a:solidFill>
              </a:rPr>
              <a:t>128 GibiBytes</a:t>
            </a:r>
            <a:endParaRPr lang="en-US" sz="1800">
              <a:solidFill>
                <a:schemeClr val="accent2"/>
              </a:solidFill>
            </a:endParaRPr>
          </a:p>
          <a:p>
            <a:r>
              <a:rPr lang="en-US"/>
              <a:t>Disk</a:t>
            </a:r>
          </a:p>
          <a:p>
            <a:pPr lvl="1"/>
            <a:r>
              <a:rPr lang="en-US"/>
              <a:t>Capacity: 2x / 1 year (since ’97)</a:t>
            </a:r>
          </a:p>
          <a:p>
            <a:pPr lvl="1"/>
            <a:r>
              <a:rPr lang="en-US"/>
              <a:t>250X size last decade.</a:t>
            </a:r>
          </a:p>
          <a:p>
            <a:pPr lvl="1"/>
            <a:r>
              <a:rPr lang="en-US"/>
              <a:t>When you graduate: </a:t>
            </a:r>
            <a:r>
              <a:rPr lang="en-US">
                <a:solidFill>
                  <a:schemeClr val="accent2"/>
                </a:solidFill>
              </a:rPr>
              <a:t>8 TeraBytes</a:t>
            </a:r>
            <a:endParaRPr lang="en-US" sz="1800">
              <a:solidFill>
                <a:schemeClr val="accent2"/>
              </a:solidFill>
            </a:endParaRPr>
          </a:p>
        </p:txBody>
      </p:sp>
      <p:sp>
        <p:nvSpPr>
          <p:cNvPr id="6" name="Content Placeholder 5"/>
          <p:cNvSpPr>
            <a:spLocks noGrp="1"/>
          </p:cNvSpPr>
          <p:nvPr>
            <p:ph sz="half" idx="2"/>
          </p:nvPr>
        </p:nvSpPr>
        <p:spPr>
          <a:xfrm>
            <a:off x="6019800" y="990601"/>
            <a:ext cx="2674144" cy="5305864"/>
          </a:xfrm>
        </p:spPr>
        <p:txBody>
          <a:bodyPr/>
          <a:lstStyle/>
          <a:p>
            <a:pPr algn="ctr">
              <a:buNone/>
            </a:pPr>
            <a:r>
              <a:rPr lang="en-US" sz="1800" u="sng"/>
              <a:t>Ki</a:t>
            </a:r>
            <a:r>
              <a:rPr lang="en-US" sz="1800"/>
              <a:t>lo (10</a:t>
            </a:r>
            <a:r>
              <a:rPr lang="en-US" sz="1800" baseline="30000"/>
              <a:t>3</a:t>
            </a:r>
            <a:r>
              <a:rPr lang="en-US" sz="1800"/>
              <a:t>) &amp; </a:t>
            </a:r>
            <a:r>
              <a:rPr lang="en-US" sz="1800" u="sng"/>
              <a:t>Ki</a:t>
            </a:r>
            <a:r>
              <a:rPr lang="en-US" sz="1800"/>
              <a:t>bi (2</a:t>
            </a:r>
            <a:r>
              <a:rPr lang="en-US" sz="1800" baseline="30000"/>
              <a:t>10</a:t>
            </a:r>
            <a:r>
              <a:rPr lang="en-US" sz="1800"/>
              <a:t>)</a:t>
            </a:r>
          </a:p>
          <a:p>
            <a:pPr algn="ctr">
              <a:buNone/>
            </a:pPr>
            <a:r>
              <a:rPr lang="en-US" sz="1400">
                <a:latin typeface="Wingdings"/>
                <a:ea typeface="Wingdings"/>
                <a:cs typeface="Wingdings"/>
              </a:rPr>
              <a:t></a:t>
            </a:r>
            <a:endParaRPr lang="en-US" sz="1400"/>
          </a:p>
          <a:p>
            <a:pPr algn="ctr">
              <a:buNone/>
            </a:pPr>
            <a:r>
              <a:rPr lang="en-US" sz="1800" u="sng"/>
              <a:t>Me</a:t>
            </a:r>
            <a:r>
              <a:rPr lang="en-US" sz="1800"/>
              <a:t>ga (10</a:t>
            </a:r>
            <a:r>
              <a:rPr lang="en-US" sz="1800" baseline="30000"/>
              <a:t>6</a:t>
            </a:r>
            <a:r>
              <a:rPr lang="en-US" sz="1800"/>
              <a:t>) &amp; </a:t>
            </a:r>
            <a:r>
              <a:rPr lang="en-US" sz="1800" u="sng"/>
              <a:t>Me</a:t>
            </a:r>
            <a:r>
              <a:rPr lang="en-US" sz="1800"/>
              <a:t>bi (2</a:t>
            </a:r>
            <a:r>
              <a:rPr lang="en-US" sz="1800" baseline="30000"/>
              <a:t>20</a:t>
            </a:r>
            <a:r>
              <a:rPr lang="en-US" sz="1800"/>
              <a:t>)</a:t>
            </a:r>
          </a:p>
          <a:p>
            <a:pPr algn="ctr">
              <a:buNone/>
            </a:pPr>
            <a:r>
              <a:rPr lang="en-US" sz="1400">
                <a:latin typeface="Wingdings"/>
                <a:ea typeface="Wingdings"/>
                <a:cs typeface="Wingdings"/>
              </a:rPr>
              <a:t></a:t>
            </a:r>
            <a:endParaRPr lang="en-US" sz="1400"/>
          </a:p>
          <a:p>
            <a:pPr algn="ctr">
              <a:buNone/>
            </a:pPr>
            <a:r>
              <a:rPr lang="en-US" sz="1800" u="sng"/>
              <a:t>Gi</a:t>
            </a:r>
            <a:r>
              <a:rPr lang="en-US" sz="1800"/>
              <a:t>ga (10</a:t>
            </a:r>
            <a:r>
              <a:rPr lang="en-US" sz="1800" baseline="30000"/>
              <a:t>9</a:t>
            </a:r>
            <a:r>
              <a:rPr lang="en-US" sz="1800"/>
              <a:t>) &amp; </a:t>
            </a:r>
            <a:r>
              <a:rPr lang="en-US" sz="1800" u="sng"/>
              <a:t>Gi</a:t>
            </a:r>
            <a:r>
              <a:rPr lang="en-US" sz="1800"/>
              <a:t>bi (2</a:t>
            </a:r>
            <a:r>
              <a:rPr lang="en-US" sz="1800" baseline="30000"/>
              <a:t>30</a:t>
            </a:r>
            <a:r>
              <a:rPr lang="en-US" sz="1800"/>
              <a:t>)</a:t>
            </a:r>
          </a:p>
          <a:p>
            <a:pPr algn="ctr">
              <a:buNone/>
            </a:pPr>
            <a:r>
              <a:rPr lang="en-US" sz="1400">
                <a:latin typeface="Wingdings"/>
                <a:ea typeface="Wingdings"/>
                <a:cs typeface="Wingdings"/>
              </a:rPr>
              <a:t></a:t>
            </a:r>
            <a:endParaRPr lang="en-US" sz="1400"/>
          </a:p>
          <a:p>
            <a:pPr algn="ctr">
              <a:buNone/>
            </a:pPr>
            <a:r>
              <a:rPr lang="en-US" sz="1800" u="sng"/>
              <a:t>Te</a:t>
            </a:r>
            <a:r>
              <a:rPr lang="en-US" sz="1800"/>
              <a:t>ra (10</a:t>
            </a:r>
            <a:r>
              <a:rPr lang="en-US" sz="1800" baseline="30000"/>
              <a:t>12</a:t>
            </a:r>
            <a:r>
              <a:rPr lang="en-US" sz="1800"/>
              <a:t>) &amp; </a:t>
            </a:r>
            <a:r>
              <a:rPr lang="en-US" sz="1800" u="sng"/>
              <a:t>Te</a:t>
            </a:r>
            <a:r>
              <a:rPr lang="en-US" sz="1800"/>
              <a:t>bi (2</a:t>
            </a:r>
            <a:r>
              <a:rPr lang="en-US" sz="1800" baseline="30000"/>
              <a:t>40</a:t>
            </a:r>
            <a:r>
              <a:rPr lang="en-US" sz="1800"/>
              <a:t>)</a:t>
            </a:r>
          </a:p>
          <a:p>
            <a:pPr algn="ctr">
              <a:buNone/>
            </a:pPr>
            <a:r>
              <a:rPr lang="en-US" sz="1400">
                <a:latin typeface="Wingdings"/>
                <a:ea typeface="Wingdings"/>
                <a:cs typeface="Wingdings"/>
              </a:rPr>
              <a:t></a:t>
            </a:r>
            <a:endParaRPr lang="en-US" sz="1400"/>
          </a:p>
          <a:p>
            <a:pPr algn="ctr">
              <a:buNone/>
            </a:pPr>
            <a:r>
              <a:rPr lang="en-US" sz="1800" u="sng"/>
              <a:t>Pe</a:t>
            </a:r>
            <a:r>
              <a:rPr lang="en-US" sz="1800"/>
              <a:t>ta (10</a:t>
            </a:r>
            <a:r>
              <a:rPr lang="en-US" sz="1800" baseline="30000"/>
              <a:t>15</a:t>
            </a:r>
            <a:r>
              <a:rPr lang="en-US" sz="1800"/>
              <a:t>) &amp; </a:t>
            </a:r>
            <a:r>
              <a:rPr lang="en-US" sz="1800" u="sng"/>
              <a:t>Pe</a:t>
            </a:r>
            <a:r>
              <a:rPr lang="en-US" sz="1800"/>
              <a:t>bi (2</a:t>
            </a:r>
            <a:r>
              <a:rPr lang="en-US" sz="1800" baseline="30000"/>
              <a:t>50</a:t>
            </a:r>
            <a:r>
              <a:rPr lang="en-US" sz="1800"/>
              <a:t>)</a:t>
            </a:r>
          </a:p>
          <a:p>
            <a:pPr algn="ctr">
              <a:buNone/>
            </a:pPr>
            <a:r>
              <a:rPr lang="en-US" sz="1400">
                <a:latin typeface="Wingdings"/>
                <a:ea typeface="Wingdings"/>
                <a:cs typeface="Wingdings"/>
              </a:rPr>
              <a:t></a:t>
            </a:r>
            <a:endParaRPr lang="en-US" sz="1400"/>
          </a:p>
          <a:p>
            <a:pPr algn="ctr">
              <a:buNone/>
            </a:pPr>
            <a:r>
              <a:rPr lang="en-US" sz="1800" u="sng"/>
              <a:t>Ex</a:t>
            </a:r>
            <a:r>
              <a:rPr lang="en-US" sz="1800"/>
              <a:t>a (10</a:t>
            </a:r>
            <a:r>
              <a:rPr lang="en-US" sz="1800" baseline="30000"/>
              <a:t>18</a:t>
            </a:r>
            <a:r>
              <a:rPr lang="en-US" sz="1800"/>
              <a:t>) &amp; </a:t>
            </a:r>
            <a:r>
              <a:rPr lang="en-US" sz="1800" u="sng"/>
              <a:t>Ex</a:t>
            </a:r>
            <a:r>
              <a:rPr lang="en-US" sz="1800"/>
              <a:t>bi (2</a:t>
            </a:r>
            <a:r>
              <a:rPr lang="en-US" sz="1800" baseline="30000"/>
              <a:t>60</a:t>
            </a:r>
            <a:r>
              <a:rPr lang="en-US" sz="1800"/>
              <a:t>)</a:t>
            </a:r>
          </a:p>
          <a:p>
            <a:pPr algn="ctr">
              <a:buNone/>
            </a:pPr>
            <a:r>
              <a:rPr lang="en-US" sz="1400">
                <a:latin typeface="Wingdings"/>
                <a:ea typeface="Wingdings"/>
                <a:cs typeface="Wingdings"/>
              </a:rPr>
              <a:t></a:t>
            </a:r>
            <a:endParaRPr lang="en-US" sz="1400"/>
          </a:p>
          <a:p>
            <a:pPr algn="ctr">
              <a:buNone/>
            </a:pPr>
            <a:r>
              <a:rPr lang="en-US" sz="1800" u="sng"/>
              <a:t>Ze</a:t>
            </a:r>
            <a:r>
              <a:rPr lang="en-US" sz="1800"/>
              <a:t>tta (10</a:t>
            </a:r>
            <a:r>
              <a:rPr lang="en-US" sz="1800" baseline="30000"/>
              <a:t>21</a:t>
            </a:r>
            <a:r>
              <a:rPr lang="en-US" sz="1800"/>
              <a:t>) &amp; </a:t>
            </a:r>
            <a:r>
              <a:rPr lang="en-US" sz="1800" u="sng"/>
              <a:t>Ze</a:t>
            </a:r>
            <a:r>
              <a:rPr lang="en-US" sz="1800"/>
              <a:t>bi (2</a:t>
            </a:r>
            <a:r>
              <a:rPr lang="en-US" sz="1800" baseline="30000"/>
              <a:t>70</a:t>
            </a:r>
            <a:r>
              <a:rPr lang="en-US" sz="1800"/>
              <a:t>)</a:t>
            </a:r>
          </a:p>
          <a:p>
            <a:pPr algn="ctr">
              <a:buNone/>
            </a:pPr>
            <a:r>
              <a:rPr lang="en-US" sz="1400">
                <a:latin typeface="Wingdings"/>
                <a:ea typeface="Wingdings"/>
                <a:cs typeface="Wingdings"/>
              </a:rPr>
              <a:t></a:t>
            </a:r>
            <a:endParaRPr lang="en-US" sz="1400"/>
          </a:p>
          <a:p>
            <a:pPr algn="ctr">
              <a:buNone/>
            </a:pPr>
            <a:r>
              <a:rPr lang="en-US" sz="1800" u="sng"/>
              <a:t>Yo</a:t>
            </a:r>
            <a:r>
              <a:rPr lang="en-US" sz="1800"/>
              <a:t>tta (10</a:t>
            </a:r>
            <a:r>
              <a:rPr lang="en-US" sz="1800" baseline="30000"/>
              <a:t>24</a:t>
            </a:r>
            <a:r>
              <a:rPr lang="en-US" sz="1800"/>
              <a:t>) &amp; </a:t>
            </a:r>
            <a:r>
              <a:rPr lang="en-US" sz="1800" u="sng"/>
              <a:t>Yo</a:t>
            </a:r>
            <a:r>
              <a:rPr lang="en-US" sz="1800"/>
              <a:t>bi (2</a:t>
            </a:r>
            <a:r>
              <a:rPr lang="en-US" sz="1800" baseline="30000"/>
              <a:t>80</a:t>
            </a:r>
            <a:r>
              <a:rPr lang="en-US" sz="1800"/>
              <a:t>)</a:t>
            </a:r>
          </a:p>
          <a:p>
            <a:pPr algn="ctr">
              <a:buNone/>
            </a:pPr>
            <a:endParaRPr lang="en-US" sz="1800"/>
          </a:p>
        </p:txBody>
      </p:sp>
      <p:sp>
        <p:nvSpPr>
          <p:cNvPr id="1005570" name="Rectangle 2"/>
          <p:cNvSpPr>
            <a:spLocks noGrp="1" noChangeArrowheads="1"/>
          </p:cNvSpPr>
          <p:nvPr>
            <p:ph type="title"/>
          </p:nvPr>
        </p:nvSpPr>
        <p:spPr/>
        <p:txBody>
          <a:bodyPr/>
          <a:lstStyle/>
          <a:p>
            <a:r>
              <a:rPr lang="en-US"/>
              <a:t>Computer Technology - Growth!</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0210" name="Rectangle 2"/>
          <p:cNvSpPr>
            <a:spLocks noGrp="1" noChangeArrowheads="1"/>
          </p:cNvSpPr>
          <p:nvPr>
            <p:ph type="title"/>
          </p:nvPr>
        </p:nvSpPr>
        <p:spPr/>
        <p:txBody>
          <a:bodyPr/>
          <a:lstStyle/>
          <a:p>
            <a:r>
              <a:rPr lang="en-US" sz="3200" dirty="0"/>
              <a:t>Kilo, Mega, Giga, </a:t>
            </a:r>
            <a:r>
              <a:rPr lang="en-US" sz="3200" dirty="0" err="1"/>
              <a:t>Tera</a:t>
            </a:r>
            <a:r>
              <a:rPr lang="en-US" sz="3200" dirty="0"/>
              <a:t>, </a:t>
            </a:r>
            <a:r>
              <a:rPr lang="en-US" sz="3200" dirty="0" err="1"/>
              <a:t>Peta</a:t>
            </a:r>
            <a:r>
              <a:rPr lang="en-US" sz="3200" dirty="0"/>
              <a:t>, </a:t>
            </a:r>
            <a:r>
              <a:rPr lang="en-US" sz="3200" dirty="0" err="1"/>
              <a:t>Exa</a:t>
            </a:r>
            <a:r>
              <a:rPr lang="en-US" sz="3200" dirty="0"/>
              <a:t>, </a:t>
            </a:r>
            <a:r>
              <a:rPr lang="en-US" sz="3200" dirty="0" err="1"/>
              <a:t>Zetta</a:t>
            </a:r>
            <a:r>
              <a:rPr lang="en-US" sz="3200" dirty="0"/>
              <a:t>, </a:t>
            </a:r>
            <a:r>
              <a:rPr lang="en-US" sz="3200" dirty="0" err="1"/>
              <a:t>Yotta</a:t>
            </a:r>
            <a:endParaRPr lang="en-US" sz="3200" dirty="0"/>
          </a:p>
        </p:txBody>
      </p:sp>
      <p:sp>
        <p:nvSpPr>
          <p:cNvPr id="1630211" name="Rectangle 3"/>
          <p:cNvSpPr>
            <a:spLocks noGrp="1" noChangeArrowheads="1"/>
          </p:cNvSpPr>
          <p:nvPr>
            <p:ph idx="1"/>
          </p:nvPr>
        </p:nvSpPr>
        <p:spPr/>
        <p:txBody>
          <a:bodyPr/>
          <a:lstStyle/>
          <a:p>
            <a:endParaRPr lang="en-US" sz="1800" dirty="0">
              <a:latin typeface="18 VAG Rounded Thin   55390"/>
            </a:endParaRPr>
          </a:p>
          <a:p>
            <a:endParaRPr lang="en-US" sz="1800" dirty="0">
              <a:latin typeface="18 VAG Rounded Thin   55390"/>
            </a:endParaRPr>
          </a:p>
          <a:p>
            <a:r>
              <a:rPr lang="en-US" sz="1800" dirty="0">
                <a:latin typeface="18 VAG Rounded Thin   55390"/>
              </a:rPr>
              <a:t>Kid meets giant Texas people exercising </a:t>
            </a:r>
            <a:r>
              <a:rPr lang="en-US" sz="1800" dirty="0" err="1">
                <a:latin typeface="18 VAG Rounded Thin   55390"/>
              </a:rPr>
              <a:t>zen</a:t>
            </a:r>
            <a:r>
              <a:rPr lang="en-US" sz="1800" dirty="0">
                <a:latin typeface="18 VAG Rounded Thin   55390"/>
              </a:rPr>
              <a:t>-like yoga. – Rolf O</a:t>
            </a:r>
          </a:p>
          <a:p>
            <a:r>
              <a:rPr lang="en-US" sz="1800" dirty="0">
                <a:latin typeface="18 VAG Rounded Thin   55390"/>
              </a:rPr>
              <a:t>Kind men give ten percent extra, zestfully, youthfully. – </a:t>
            </a:r>
            <a:r>
              <a:rPr lang="en-US" sz="1800" dirty="0" err="1">
                <a:latin typeface="18 VAG Rounded Thin   55390"/>
              </a:rPr>
              <a:t>Hava</a:t>
            </a:r>
            <a:r>
              <a:rPr lang="en-US" sz="1800" dirty="0">
                <a:latin typeface="18 VAG Rounded Thin   55390"/>
              </a:rPr>
              <a:t> E</a:t>
            </a:r>
          </a:p>
          <a:p>
            <a:r>
              <a:rPr lang="en-US" sz="1800" dirty="0">
                <a:latin typeface="18 VAG Rounded Thin   55390"/>
              </a:rPr>
              <a:t>Kissing Mentors Gives Testy Persistent Extremists Zealous Youthfulness. – </a:t>
            </a:r>
            <a:r>
              <a:rPr lang="en-US" sz="1800" dirty="0" err="1" smtClean="0">
                <a:latin typeface="18 VAG Rounded Thin   55390"/>
              </a:rPr>
              <a:t>Gary M</a:t>
            </a:r>
            <a:endParaRPr lang="en-US" sz="1800" dirty="0">
              <a:latin typeface="18 VAG Rounded Thin   55390"/>
            </a:endParaRPr>
          </a:p>
          <a:p>
            <a:r>
              <a:rPr lang="en-US" sz="1800" dirty="0">
                <a:latin typeface="18 VAG Rounded Thin   55390"/>
              </a:rPr>
              <a:t>Kindness means giving, teaching, permeating excess zeal yourself. – </a:t>
            </a:r>
            <a:r>
              <a:rPr lang="en-US" sz="1800" dirty="0" err="1">
                <a:latin typeface="18 VAG Rounded Thin   55390"/>
              </a:rPr>
              <a:t>Hava</a:t>
            </a:r>
            <a:r>
              <a:rPr lang="en-US" sz="1800" dirty="0">
                <a:latin typeface="18 VAG Rounded Thin   55390"/>
              </a:rPr>
              <a:t> E</a:t>
            </a:r>
          </a:p>
          <a:p>
            <a:r>
              <a:rPr lang="en-US" sz="1800" dirty="0">
                <a:latin typeface="18 VAG Rounded Thin   55390"/>
              </a:rPr>
              <a:t>Killing messengers gives terrible people exactly zero, </a:t>
            </a:r>
            <a:r>
              <a:rPr lang="en-US" sz="1800" dirty="0" err="1">
                <a:latin typeface="18 VAG Rounded Thin   55390"/>
              </a:rPr>
              <a:t>yo</a:t>
            </a:r>
            <a:endParaRPr lang="en-US" sz="1800" dirty="0">
              <a:latin typeface="18 VAG Rounded Thin   55390"/>
            </a:endParaRPr>
          </a:p>
          <a:p>
            <a:r>
              <a:rPr lang="en-US" sz="1800" dirty="0">
                <a:latin typeface="18 VAG Rounded Thin   55390"/>
              </a:rPr>
              <a:t>Kindergarten means giving teachers perfect examples (of) zeal (&amp;) youth</a:t>
            </a:r>
          </a:p>
          <a:p>
            <a:r>
              <a:rPr lang="en-US" sz="1800" dirty="0">
                <a:latin typeface="18 VAG Rounded Thin   55390"/>
              </a:rPr>
              <a:t>Kissing mediocre girls/guys teaches people (to) expect zero (from) you</a:t>
            </a:r>
          </a:p>
          <a:p>
            <a:r>
              <a:rPr lang="en-US" sz="1800" dirty="0">
                <a:latin typeface="18 VAG Rounded Thin   55390"/>
              </a:rPr>
              <a:t>Kinky Mean Girls Teach Penis-Extending Zen Yoga</a:t>
            </a:r>
          </a:p>
          <a:p>
            <a:r>
              <a:rPr lang="en-US" sz="1800" dirty="0">
                <a:latin typeface="18 VAG Rounded Thin   55390"/>
              </a:rPr>
              <a:t>Kissing Mel Gibson, Teddy Pendergrass exclaimed: “Zesty, </a:t>
            </a:r>
            <a:r>
              <a:rPr lang="en-US" sz="1800" dirty="0" err="1">
                <a:latin typeface="18 VAG Rounded Thin   55390"/>
              </a:rPr>
              <a:t>yo</a:t>
            </a:r>
            <a:r>
              <a:rPr lang="en-US" sz="1800" dirty="0">
                <a:latin typeface="18 VAG Rounded Thin   55390"/>
              </a:rPr>
              <a:t>!” – Dan G</a:t>
            </a:r>
          </a:p>
          <a:p>
            <a:r>
              <a:rPr lang="en-US" sz="1800" dirty="0">
                <a:latin typeface="18 VAG Rounded Thin   55390"/>
              </a:rPr>
              <a:t>Kissing me gives ten percent extra zeal &amp; youth! – Dan G (borrowing parts)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30211">
                                            <p:txEl>
                                              <p:pRg st="2" end="2"/>
                                            </p:txEl>
                                          </p:spTgt>
                                        </p:tgtEl>
                                        <p:attrNameLst>
                                          <p:attrName>style.visibility</p:attrName>
                                        </p:attrNameLst>
                                      </p:cBhvr>
                                      <p:to>
                                        <p:strVal val="visible"/>
                                      </p:to>
                                    </p:set>
                                    <p:anim calcmode="lin" valueType="num">
                                      <p:cBhvr additive="base">
                                        <p:cTn id="7" dur="500" fill="hold"/>
                                        <p:tgtEl>
                                          <p:spTgt spid="1630211">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02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630211">
                                            <p:txEl>
                                              <p:pRg st="3" end="3"/>
                                            </p:txEl>
                                          </p:spTgt>
                                        </p:tgtEl>
                                        <p:attrNameLst>
                                          <p:attrName>style.visibility</p:attrName>
                                        </p:attrNameLst>
                                      </p:cBhvr>
                                      <p:to>
                                        <p:strVal val="visible"/>
                                      </p:to>
                                    </p:set>
                                    <p:anim calcmode="lin" valueType="num">
                                      <p:cBhvr additive="base">
                                        <p:cTn id="13" dur="500" fill="hold"/>
                                        <p:tgtEl>
                                          <p:spTgt spid="1630211">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02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30211">
                                            <p:txEl>
                                              <p:pRg st="4" end="4"/>
                                            </p:txEl>
                                          </p:spTgt>
                                        </p:tgtEl>
                                        <p:attrNameLst>
                                          <p:attrName>style.visibility</p:attrName>
                                        </p:attrNameLst>
                                      </p:cBhvr>
                                      <p:to>
                                        <p:strVal val="visible"/>
                                      </p:to>
                                    </p:set>
                                    <p:anim calcmode="lin" valueType="num">
                                      <p:cBhvr additive="base">
                                        <p:cTn id="19" dur="500" fill="hold"/>
                                        <p:tgtEl>
                                          <p:spTgt spid="163021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02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630211">
                                            <p:txEl>
                                              <p:pRg st="5" end="5"/>
                                            </p:txEl>
                                          </p:spTgt>
                                        </p:tgtEl>
                                        <p:attrNameLst>
                                          <p:attrName>style.visibility</p:attrName>
                                        </p:attrNameLst>
                                      </p:cBhvr>
                                      <p:to>
                                        <p:strVal val="visible"/>
                                      </p:to>
                                    </p:set>
                                    <p:anim calcmode="lin" valueType="num">
                                      <p:cBhvr additive="base">
                                        <p:cTn id="25" dur="500" fill="hold"/>
                                        <p:tgtEl>
                                          <p:spTgt spid="1630211">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02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30211">
                                            <p:txEl>
                                              <p:pRg st="6" end="6"/>
                                            </p:txEl>
                                          </p:spTgt>
                                        </p:tgtEl>
                                        <p:attrNameLst>
                                          <p:attrName>style.visibility</p:attrName>
                                        </p:attrNameLst>
                                      </p:cBhvr>
                                      <p:to>
                                        <p:strVal val="visible"/>
                                      </p:to>
                                    </p:set>
                                    <p:anim calcmode="lin" valueType="num">
                                      <p:cBhvr additive="base">
                                        <p:cTn id="31" dur="500" fill="hold"/>
                                        <p:tgtEl>
                                          <p:spTgt spid="1630211">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02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630211">
                                            <p:txEl>
                                              <p:pRg st="7" end="7"/>
                                            </p:txEl>
                                          </p:spTgt>
                                        </p:tgtEl>
                                        <p:attrNameLst>
                                          <p:attrName>style.visibility</p:attrName>
                                        </p:attrNameLst>
                                      </p:cBhvr>
                                      <p:to>
                                        <p:strVal val="visible"/>
                                      </p:to>
                                    </p:set>
                                    <p:anim calcmode="lin" valueType="num">
                                      <p:cBhvr additive="base">
                                        <p:cTn id="37" dur="500" fill="hold"/>
                                        <p:tgtEl>
                                          <p:spTgt spid="1630211">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302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630211">
                                            <p:txEl>
                                              <p:pRg st="8" end="8"/>
                                            </p:txEl>
                                          </p:spTgt>
                                        </p:tgtEl>
                                        <p:attrNameLst>
                                          <p:attrName>style.visibility</p:attrName>
                                        </p:attrNameLst>
                                      </p:cBhvr>
                                      <p:to>
                                        <p:strVal val="visible"/>
                                      </p:to>
                                    </p:set>
                                    <p:anim calcmode="lin" valueType="num">
                                      <p:cBhvr additive="base">
                                        <p:cTn id="43" dur="500" fill="hold"/>
                                        <p:tgtEl>
                                          <p:spTgt spid="1630211">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3021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630211">
                                            <p:txEl>
                                              <p:pRg st="9" end="9"/>
                                            </p:txEl>
                                          </p:spTgt>
                                        </p:tgtEl>
                                        <p:attrNameLst>
                                          <p:attrName>style.visibility</p:attrName>
                                        </p:attrNameLst>
                                      </p:cBhvr>
                                      <p:to>
                                        <p:strVal val="visible"/>
                                      </p:to>
                                    </p:set>
                                    <p:anim calcmode="lin" valueType="num">
                                      <p:cBhvr additive="base">
                                        <p:cTn id="49" dur="500" fill="hold"/>
                                        <p:tgtEl>
                                          <p:spTgt spid="1630211">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3021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630211">
                                            <p:txEl>
                                              <p:pRg st="10" end="10"/>
                                            </p:txEl>
                                          </p:spTgt>
                                        </p:tgtEl>
                                        <p:attrNameLst>
                                          <p:attrName>style.visibility</p:attrName>
                                        </p:attrNameLst>
                                      </p:cBhvr>
                                      <p:to>
                                        <p:strVal val="visible"/>
                                      </p:to>
                                    </p:set>
                                    <p:anim calcmode="lin" valueType="num">
                                      <p:cBhvr additive="base">
                                        <p:cTn id="55" dur="500" fill="hold"/>
                                        <p:tgtEl>
                                          <p:spTgt spid="1630211">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63021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630211">
                                            <p:txEl>
                                              <p:pRg st="11" end="11"/>
                                            </p:txEl>
                                          </p:spTgt>
                                        </p:tgtEl>
                                        <p:attrNameLst>
                                          <p:attrName>style.visibility</p:attrName>
                                        </p:attrNameLst>
                                      </p:cBhvr>
                                      <p:to>
                                        <p:strVal val="visible"/>
                                      </p:to>
                                    </p:set>
                                    <p:anim calcmode="lin" valueType="num">
                                      <p:cBhvr additive="base">
                                        <p:cTn id="61" dur="500" fill="hold"/>
                                        <p:tgtEl>
                                          <p:spTgt spid="1630211">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630211">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Quantum Computing (1)</a:t>
            </a:r>
          </a:p>
        </p:txBody>
      </p:sp>
      <p:sp>
        <p:nvSpPr>
          <p:cNvPr id="3" name="Text Placeholder 2"/>
          <p:cNvSpPr>
            <a:spLocks noGrp="1"/>
          </p:cNvSpPr>
          <p:nvPr>
            <p:ph type="body" sz="half" idx="1"/>
          </p:nvPr>
        </p:nvSpPr>
        <p:spPr>
          <a:xfrm>
            <a:off x="457200" y="990600"/>
            <a:ext cx="4191000" cy="4876800"/>
          </a:xfrm>
        </p:spPr>
        <p:txBody>
          <a:bodyPr/>
          <a:lstStyle/>
          <a:p>
            <a:r>
              <a:rPr lang="en-US" sz="2800"/>
              <a:t>Proposed computing device using quantum mechanics</a:t>
            </a:r>
          </a:p>
          <a:p>
            <a:pPr lvl="1"/>
            <a:r>
              <a:rPr lang="en-US" sz="2400"/>
              <a:t>This field in its infancy… </a:t>
            </a:r>
          </a:p>
          <a:p>
            <a:r>
              <a:rPr lang="en-US" sz="2800"/>
              <a:t>Normally: </a:t>
            </a:r>
            <a:r>
              <a:rPr lang="en-US" sz="2800">
                <a:solidFill>
                  <a:schemeClr val="accent2"/>
                </a:solidFill>
              </a:rPr>
              <a:t>bits</a:t>
            </a:r>
            <a:r>
              <a:rPr lang="en-US" sz="2800"/>
              <a:t>, which are either 0 or 1</a:t>
            </a:r>
          </a:p>
          <a:p>
            <a:r>
              <a:rPr lang="en-US" sz="2800"/>
              <a:t>Quantum: </a:t>
            </a:r>
            <a:r>
              <a:rPr lang="en-US" sz="2800">
                <a:solidFill>
                  <a:schemeClr val="accent2"/>
                </a:solidFill>
              </a:rPr>
              <a:t>qubits</a:t>
            </a:r>
            <a:r>
              <a:rPr lang="en-US" sz="2800"/>
              <a:t>, either 0, 1 or “quantum superposition” of these</a:t>
            </a:r>
          </a:p>
          <a:p>
            <a:pPr lvl="1"/>
            <a:r>
              <a:rPr lang="en-US" sz="2400"/>
              <a:t>This is the key idea</a:t>
            </a:r>
          </a:p>
        </p:txBody>
      </p:sp>
      <p:sp>
        <p:nvSpPr>
          <p:cNvPr id="4" name="Content Placeholder 3"/>
          <p:cNvSpPr>
            <a:spLocks noGrp="1"/>
          </p:cNvSpPr>
          <p:nvPr>
            <p:ph sz="half" idx="2"/>
          </p:nvPr>
        </p:nvSpPr>
        <p:spPr/>
        <p:txBody>
          <a:bodyPr/>
          <a:lstStyle/>
          <a:p>
            <a:r>
              <a:rPr lang="en-US" sz="2400"/>
              <a:t>If you have 2 bits, they’re in exactly one of these:</a:t>
            </a:r>
          </a:p>
          <a:p>
            <a:pPr lvl="1"/>
            <a:r>
              <a:rPr lang="en-US" sz="2000"/>
              <a:t>00, 01, 10 or 11</a:t>
            </a:r>
          </a:p>
          <a:p>
            <a:r>
              <a:rPr lang="en-US" sz="2400"/>
              <a:t>If you have 2 qubits, they’re in </a:t>
            </a:r>
            <a:r>
              <a:rPr lang="en-US" sz="2400">
                <a:solidFill>
                  <a:schemeClr val="accent4"/>
                </a:solidFill>
              </a:rPr>
              <a:t>ALL </a:t>
            </a:r>
            <a:r>
              <a:rPr lang="en-US" sz="2400"/>
              <a:t>these states with varying probabilities</a:t>
            </a:r>
          </a:p>
        </p:txBody>
      </p:sp>
      <p:sp>
        <p:nvSpPr>
          <p:cNvPr id="5" name="Rectangle 4"/>
          <p:cNvSpPr/>
          <p:nvPr/>
        </p:nvSpPr>
        <p:spPr>
          <a:xfrm>
            <a:off x="1066800" y="5867400"/>
            <a:ext cx="7010400" cy="707886"/>
          </a:xfrm>
          <a:prstGeom prst="rect">
            <a:avLst/>
          </a:prstGeom>
        </p:spPr>
        <p:txBody>
          <a:bodyPr wrap="square">
            <a:spAutoFit/>
          </a:bodyPr>
          <a:lstStyle/>
          <a:p>
            <a:pPr algn="ctr"/>
            <a:r>
              <a:rPr lang="en-US" sz="2000" b="1">
                <a:solidFill>
                  <a:schemeClr val="tx1">
                    <a:lumMod val="75000"/>
                  </a:schemeClr>
                </a:solidFill>
                <a:latin typeface="Courier New"/>
                <a:cs typeface="Courier New"/>
              </a:rPr>
              <a:t>en.wikipedia.org/wiki/Quantum_computer</a:t>
            </a:r>
            <a:br>
              <a:rPr lang="en-US" sz="2000" b="1">
                <a:solidFill>
                  <a:schemeClr val="tx1">
                    <a:lumMod val="75000"/>
                  </a:schemeClr>
                </a:solidFill>
                <a:latin typeface="Courier New"/>
                <a:cs typeface="Courier New"/>
              </a:rPr>
            </a:br>
            <a:r>
              <a:rPr lang="en-US" sz="2000" b="1">
                <a:solidFill>
                  <a:schemeClr val="tx1">
                    <a:lumMod val="75000"/>
                  </a:schemeClr>
                </a:solidFill>
                <a:latin typeface="Courier New"/>
                <a:cs typeface="Courier New"/>
              </a:rPr>
              <a:t>www.youtube.com/watch?v=Xq4hkzGZskA</a:t>
            </a:r>
          </a:p>
        </p:txBody>
      </p:sp>
      <p:pic>
        <p:nvPicPr>
          <p:cNvPr id="7" name="Picture 6" descr="297px-Bloch-sphere-diagram.svg.png"/>
          <p:cNvPicPr>
            <a:picLocks noChangeAspect="1"/>
          </p:cNvPicPr>
          <p:nvPr/>
        </p:nvPicPr>
        <p:blipFill>
          <a:blip r:embed="rId2"/>
          <a:stretch>
            <a:fillRect/>
          </a:stretch>
        </p:blipFill>
        <p:spPr>
          <a:xfrm>
            <a:off x="5029200" y="3581400"/>
            <a:ext cx="2266950" cy="2198255"/>
          </a:xfrm>
          <a:prstGeom prst="rect">
            <a:avLst/>
          </a:prstGeom>
        </p:spPr>
      </p:pic>
      <p:sp>
        <p:nvSpPr>
          <p:cNvPr id="8" name="Rectangle 23"/>
          <p:cNvSpPr>
            <a:spLocks noChangeArrowheads="1"/>
          </p:cNvSpPr>
          <p:nvPr/>
        </p:nvSpPr>
        <p:spPr bwMode="auto">
          <a:xfrm>
            <a:off x="5638800" y="4010561"/>
            <a:ext cx="3505200" cy="1323439"/>
          </a:xfrm>
          <a:prstGeom prst="rect">
            <a:avLst/>
          </a:prstGeom>
          <a:noFill/>
          <a:ln w="12700">
            <a:noFill/>
            <a:miter lim="800000"/>
            <a:headEnd/>
            <a:tailEnd/>
          </a:ln>
          <a:effectLst/>
        </p:spPr>
        <p:txBody>
          <a:bodyPr wrap="square">
            <a:prstTxWarp prst="textNoShape">
              <a:avLst/>
            </a:prstTxWarp>
            <a:spAutoFit/>
          </a:bodyPr>
          <a:lstStyle/>
          <a:p>
            <a:pPr algn="r"/>
            <a:r>
              <a:rPr lang="en-US" sz="2000" b="1">
                <a:solidFill>
                  <a:schemeClr val="tx1"/>
                </a:solidFill>
                <a:latin typeface="18 VAG Rounded Bold   07390"/>
              </a:rPr>
              <a:t>A Bloch sphere</a:t>
            </a:r>
            <a:br>
              <a:rPr lang="en-US" sz="2000" b="1">
                <a:solidFill>
                  <a:schemeClr val="tx1"/>
                </a:solidFill>
                <a:latin typeface="18 VAG Rounded Bold   07390"/>
              </a:rPr>
            </a:br>
            <a:r>
              <a:rPr lang="en-US" sz="2000" b="1">
                <a:solidFill>
                  <a:schemeClr val="tx1"/>
                </a:solidFill>
                <a:latin typeface="18 VAG Rounded Bold   07390"/>
              </a:rPr>
              <a:t>is the geometric</a:t>
            </a:r>
            <a:br>
              <a:rPr lang="en-US" sz="2000" b="1">
                <a:solidFill>
                  <a:schemeClr val="tx1"/>
                </a:solidFill>
                <a:latin typeface="18 VAG Rounded Bold   07390"/>
              </a:rPr>
            </a:br>
            <a:r>
              <a:rPr lang="en-US" sz="2000" b="1">
                <a:solidFill>
                  <a:schemeClr val="tx1"/>
                </a:solidFill>
                <a:latin typeface="18 VAG Rounded Bold   07390"/>
              </a:rPr>
              <a:t>representation</a:t>
            </a:r>
            <a:br>
              <a:rPr lang="en-US" sz="2000" b="1">
                <a:solidFill>
                  <a:schemeClr val="tx1"/>
                </a:solidFill>
                <a:latin typeface="18 VAG Rounded Bold   07390"/>
              </a:rPr>
            </a:br>
            <a:r>
              <a:rPr lang="en-US" sz="2000" b="1">
                <a:solidFill>
                  <a:schemeClr val="tx1"/>
                </a:solidFill>
                <a:latin typeface="18 VAG Rounded Bold   07390"/>
              </a:rPr>
              <a:t>of 1 qubit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Quantum Computing (2)</a:t>
            </a:r>
          </a:p>
        </p:txBody>
      </p:sp>
      <p:sp>
        <p:nvSpPr>
          <p:cNvPr id="3" name="Text Placeholder 2"/>
          <p:cNvSpPr>
            <a:spLocks noGrp="1"/>
          </p:cNvSpPr>
          <p:nvPr>
            <p:ph type="body" sz="half" idx="1"/>
          </p:nvPr>
        </p:nvSpPr>
        <p:spPr>
          <a:xfrm>
            <a:off x="457200" y="990600"/>
            <a:ext cx="4191000" cy="4876800"/>
          </a:xfrm>
        </p:spPr>
        <p:txBody>
          <a:bodyPr/>
          <a:lstStyle/>
          <a:p>
            <a:r>
              <a:rPr lang="en-US" sz="2400"/>
              <a:t>Imagine a problem with these four properties:</a:t>
            </a:r>
          </a:p>
          <a:p>
            <a:pPr lvl="1"/>
            <a:r>
              <a:rPr lang="en-US" sz="2000"/>
              <a:t>The only way to solve it is to guess answers repeatedly and check them,</a:t>
            </a:r>
          </a:p>
          <a:p>
            <a:pPr lvl="1"/>
            <a:r>
              <a:rPr lang="en-US" sz="2000"/>
              <a:t>There are </a:t>
            </a:r>
            <a:r>
              <a:rPr lang="en-US" sz="2000" i="1"/>
              <a:t>n</a:t>
            </a:r>
            <a:r>
              <a:rPr lang="en-US" sz="2000"/>
              <a:t> possible answers to check,</a:t>
            </a:r>
          </a:p>
          <a:p>
            <a:pPr lvl="1"/>
            <a:r>
              <a:rPr lang="en-US" sz="2000"/>
              <a:t>Every possible answer takes the same amount of time to check, and</a:t>
            </a:r>
          </a:p>
          <a:p>
            <a:pPr lvl="1"/>
            <a:r>
              <a:rPr lang="en-US" sz="2000"/>
              <a:t>There are no clues about which answers might be better: generating possibilities randomly is just as good as checking them in some special order.</a:t>
            </a:r>
          </a:p>
        </p:txBody>
      </p:sp>
      <p:sp>
        <p:nvSpPr>
          <p:cNvPr id="4" name="Content Placeholder 3"/>
          <p:cNvSpPr>
            <a:spLocks noGrp="1"/>
          </p:cNvSpPr>
          <p:nvPr>
            <p:ph sz="half" idx="2"/>
          </p:nvPr>
        </p:nvSpPr>
        <p:spPr/>
        <p:txBody>
          <a:bodyPr/>
          <a:lstStyle/>
          <a:p>
            <a:r>
              <a:rPr lang="en-US" sz="2800"/>
              <a:t>…like trying to crack a password from an encrypted file</a:t>
            </a:r>
          </a:p>
          <a:p>
            <a:r>
              <a:rPr lang="en-US" sz="2800"/>
              <a:t>A normal computer</a:t>
            </a:r>
          </a:p>
          <a:p>
            <a:pPr lvl="1"/>
            <a:r>
              <a:rPr lang="en-US" sz="2400"/>
              <a:t>would take (in the worst case) n steps</a:t>
            </a:r>
          </a:p>
          <a:p>
            <a:r>
              <a:rPr lang="en-US" sz="2800"/>
              <a:t>A quantum computer</a:t>
            </a:r>
          </a:p>
          <a:p>
            <a:pPr lvl="1"/>
            <a:r>
              <a:rPr lang="en-US" sz="2400"/>
              <a:t>can solve the problem in steps proportional to  √n</a:t>
            </a:r>
          </a:p>
          <a:p>
            <a:r>
              <a:rPr lang="en-US" sz="2800"/>
              <a:t>Why does this matter?</a:t>
            </a:r>
          </a:p>
        </p:txBody>
      </p:sp>
      <p:cxnSp>
        <p:nvCxnSpPr>
          <p:cNvPr id="7" name="Straight Connector 6"/>
          <p:cNvCxnSpPr/>
          <p:nvPr/>
        </p:nvCxnSpPr>
        <p:spPr>
          <a:xfrm flipV="1">
            <a:off x="5728155" y="5025917"/>
            <a:ext cx="275593" cy="8089"/>
          </a:xfrm>
          <a:prstGeom prst="line">
            <a:avLst/>
          </a:prstGeom>
          <a:ln w="25400" cap="flat" cmpd="sng" algn="ctr">
            <a:solidFill>
              <a:srgbClr val="FFDD8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a:t>Say the password is exactly 72 bits (0/1)</a:t>
            </a:r>
          </a:p>
          <a:p>
            <a:r>
              <a:rPr lang="en-US"/>
              <a:t>That’s 2</a:t>
            </a:r>
            <a:r>
              <a:rPr lang="en-US" baseline="30000"/>
              <a:t>72</a:t>
            </a:r>
            <a:r>
              <a:rPr lang="en-US"/>
              <a:t> possibilities</a:t>
            </a:r>
          </a:p>
          <a:p>
            <a:r>
              <a:rPr lang="en-US"/>
              <a:t>Let’s say our Mac lab attacked the problem</a:t>
            </a:r>
          </a:p>
          <a:p>
            <a:pPr lvl="1"/>
            <a:r>
              <a:rPr lang="en-US"/>
              <a:t>30 machines/lab * 8 cores/machine * 3 GHz (say 3 billion checks per second/core)</a:t>
            </a:r>
          </a:p>
          <a:p>
            <a:pPr lvl="1">
              <a:buNone/>
            </a:pPr>
            <a:r>
              <a:rPr lang="en-US"/>
              <a:t>= 720,000,000,000 checks/sec/lab</a:t>
            </a:r>
          </a:p>
          <a:p>
            <a:pPr lvl="1">
              <a:buNone/>
            </a:pPr>
            <a:r>
              <a:rPr lang="en-US"/>
              <a:t>= 720 Gchecks/sec/lab</a:t>
            </a:r>
          </a:p>
          <a:p>
            <a:endParaRPr lang="en-US"/>
          </a:p>
        </p:txBody>
      </p:sp>
      <p:sp>
        <p:nvSpPr>
          <p:cNvPr id="3" name="Text Placeholder 2"/>
          <p:cNvSpPr>
            <a:spLocks noGrp="1"/>
          </p:cNvSpPr>
          <p:nvPr>
            <p:ph sz="half" idx="2"/>
          </p:nvPr>
        </p:nvSpPr>
        <p:spPr/>
        <p:txBody>
          <a:bodyPr/>
          <a:lstStyle/>
          <a:p>
            <a:r>
              <a:rPr lang="en-US" sz="2400"/>
              <a:t>Regular computers</a:t>
            </a:r>
          </a:p>
          <a:p>
            <a:pPr lvl="1"/>
            <a:r>
              <a:rPr lang="en-US" sz="2000"/>
              <a:t>2</a:t>
            </a:r>
            <a:r>
              <a:rPr lang="en-US" sz="2000" baseline="30000"/>
              <a:t>72</a:t>
            </a:r>
            <a:r>
              <a:rPr lang="en-US" sz="2000"/>
              <a:t> checks needed / 720 Gchecks/sec/lab</a:t>
            </a:r>
          </a:p>
          <a:p>
            <a:pPr lvl="1">
              <a:buNone/>
            </a:pPr>
            <a:r>
              <a:rPr lang="en-US" sz="2000"/>
              <a:t>≈ 6.6 billion sec/lab</a:t>
            </a:r>
          </a:p>
          <a:p>
            <a:pPr lvl="1">
              <a:buNone/>
            </a:pPr>
            <a:r>
              <a:rPr lang="en-US" sz="2000">
                <a:solidFill>
                  <a:srgbClr val="FF0000"/>
                </a:solidFill>
              </a:rPr>
              <a:t>≈ 208 </a:t>
            </a:r>
            <a:r>
              <a:rPr lang="en-US" sz="2000" u="sng">
                <a:solidFill>
                  <a:srgbClr val="FF0000"/>
                </a:solidFill>
              </a:rPr>
              <a:t>years</a:t>
            </a:r>
            <a:r>
              <a:rPr lang="en-US" sz="2000">
                <a:solidFill>
                  <a:srgbClr val="FF0000"/>
                </a:solidFill>
              </a:rPr>
              <a:t>/lab</a:t>
            </a:r>
          </a:p>
          <a:p>
            <a:r>
              <a:rPr lang="en-US" sz="2400"/>
              <a:t>72-qubit quantum computers in timeαto </a:t>
            </a:r>
            <a:r>
              <a:rPr lang="en-US" sz="3200"/>
              <a:t>√</a:t>
            </a:r>
            <a:r>
              <a:rPr lang="en-US" sz="2400"/>
              <a:t>2</a:t>
            </a:r>
            <a:r>
              <a:rPr lang="en-US" sz="2400" baseline="30000"/>
              <a:t>72</a:t>
            </a:r>
            <a:r>
              <a:rPr lang="en-US" sz="2400"/>
              <a:t> = 2</a:t>
            </a:r>
            <a:r>
              <a:rPr lang="en-US" sz="2400" baseline="30000"/>
              <a:t>36</a:t>
            </a:r>
            <a:r>
              <a:rPr lang="en-US" sz="2400"/>
              <a:t> </a:t>
            </a:r>
          </a:p>
          <a:p>
            <a:pPr lvl="1"/>
            <a:r>
              <a:rPr lang="en-US" sz="2000"/>
              <a:t>2</a:t>
            </a:r>
            <a:r>
              <a:rPr lang="en-US" sz="2000" baseline="30000"/>
              <a:t>36</a:t>
            </a:r>
            <a:r>
              <a:rPr lang="en-US" sz="2000"/>
              <a:t> checks needed / 720 Gchecks/sec/lab</a:t>
            </a:r>
          </a:p>
          <a:p>
            <a:pPr lvl="1">
              <a:buNone/>
            </a:pPr>
            <a:r>
              <a:rPr lang="en-US" sz="2000">
                <a:solidFill>
                  <a:srgbClr val="FFFF00"/>
                </a:solidFill>
              </a:rPr>
              <a:t>≈ 0.1 </a:t>
            </a:r>
            <a:r>
              <a:rPr lang="en-US" sz="2000" u="sng">
                <a:solidFill>
                  <a:srgbClr val="FFFF00"/>
                </a:solidFill>
              </a:rPr>
              <a:t>sec</a:t>
            </a:r>
            <a:r>
              <a:rPr lang="en-US" sz="2000">
                <a:solidFill>
                  <a:srgbClr val="FFFF00"/>
                </a:solidFill>
              </a:rPr>
              <a:t>/lab</a:t>
            </a:r>
          </a:p>
        </p:txBody>
      </p:sp>
      <p:sp>
        <p:nvSpPr>
          <p:cNvPr id="2" name="Title 1"/>
          <p:cNvSpPr>
            <a:spLocks noGrp="1"/>
          </p:cNvSpPr>
          <p:nvPr>
            <p:ph type="title"/>
          </p:nvPr>
        </p:nvSpPr>
        <p:spPr/>
        <p:txBody>
          <a:bodyPr/>
          <a:lstStyle/>
          <a:p>
            <a:r>
              <a:rPr lang="en-US"/>
              <a:t>Quantum Computing (3)</a:t>
            </a:r>
          </a:p>
        </p:txBody>
      </p:sp>
      <p:cxnSp>
        <p:nvCxnSpPr>
          <p:cNvPr id="9" name="Straight Connector 8"/>
          <p:cNvCxnSpPr/>
          <p:nvPr/>
        </p:nvCxnSpPr>
        <p:spPr>
          <a:xfrm>
            <a:off x="5484623" y="3714605"/>
            <a:ext cx="478375" cy="1588"/>
          </a:xfrm>
          <a:prstGeom prst="line">
            <a:avLst/>
          </a:prstGeom>
          <a:ln w="412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57546</TotalTime>
  <Pages>47</Pages>
  <Words>1325</Words>
  <Application>Microsoft Macintosh PowerPoint</Application>
  <PresentationFormat>Letter Paper (8.5x11 in)</PresentationFormat>
  <Paragraphs>168</Paragraphs>
  <Slides>13</Slides>
  <Notes>6</Notes>
  <HiddenSlides>1</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Metro</vt:lpstr>
      <vt:lpstr>IBM simulates cat brain</vt:lpstr>
      <vt:lpstr>Lecture Overview</vt:lpstr>
      <vt:lpstr>5 Components of any Computer</vt:lpstr>
      <vt:lpstr>Moore’s Law</vt:lpstr>
      <vt:lpstr>Computer Technology - Growth!</vt:lpstr>
      <vt:lpstr>Kilo, Mega, Giga, Tera, Peta, Exa, Zetta, Yotta</vt:lpstr>
      <vt:lpstr>Quantum Computing (1)</vt:lpstr>
      <vt:lpstr>Quantum Computing (2)</vt:lpstr>
      <vt:lpstr>Quantum Computing (3)</vt:lpstr>
      <vt:lpstr>DNA Computing</vt:lpstr>
      <vt:lpstr>Biological Machines</vt:lpstr>
      <vt:lpstr>Smart Grid + Energy</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Dan Garcia</cp:lastModifiedBy>
  <cp:revision>3199</cp:revision>
  <cp:lastPrinted>2009-11-23T17:48:30Z</cp:lastPrinted>
  <dcterms:created xsi:type="dcterms:W3CDTF">2009-11-23T17:38:29Z</dcterms:created>
  <dcterms:modified xsi:type="dcterms:W3CDTF">2009-11-23T17:48:31Z</dcterms:modified>
</cp:coreProperties>
</file>