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Default Extension="gif" ContentType="image/gif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47" r:id="rId2"/>
    <p:sldId id="1048" r:id="rId3"/>
    <p:sldId id="1060" r:id="rId4"/>
    <p:sldId id="1069" r:id="rId5"/>
    <p:sldId id="1065" r:id="rId6"/>
    <p:sldId id="1061" r:id="rId7"/>
    <p:sldId id="1062" r:id="rId8"/>
    <p:sldId id="1063" r:id="rId9"/>
    <p:sldId id="1066" r:id="rId10"/>
    <p:sldId id="1072" r:id="rId11"/>
    <p:sldId id="1064" r:id="rId12"/>
    <p:sldId id="1070" r:id="rId13"/>
    <p:sldId id="1071" r:id="rId14"/>
    <p:sldId id="1067" r:id="rId15"/>
    <p:sldId id="1068" r:id="rId16"/>
    <p:sldId id="1059" r:id="rId1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aximized" horzBarState="maximized">
    <p:restoredLeft sz="17225" autoAdjust="0"/>
    <p:restoredTop sz="81191" autoAdjust="0"/>
  </p:normalViewPr>
  <p:slideViewPr>
    <p:cSldViewPr>
      <p:cViewPr varScale="1">
        <p:scale>
          <a:sx n="153" d="100"/>
          <a:sy n="153" d="100"/>
        </p:scale>
        <p:origin x="-96" y="-153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0.png"/><Relationship Id="rId5" Type="http://schemas.openxmlformats.org/officeDocument/2006/relationships/image" Target="../media/image19.tif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f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#5 : Programming Paradigms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2010-09-15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4419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Rendering on cloud…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4419599" cy="20574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Intel has shown demos of the game Wolfenstein whose visual images weren’t generated by your graphics card, but by a ton of servers running remotely.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600" b="1" dirty="0" err="1" smtClean="0">
                <a:latin typeface="Courier New" pitchFamily="1" charset="0"/>
              </a:rPr>
              <a:t>www.technologyreview.com/blog/editors/25751</a:t>
            </a:r>
            <a:endParaRPr lang="en-US" sz="2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800600" y="5943600"/>
            <a:ext cx="4114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49" y="3581400"/>
            <a:ext cx="4111813" cy="2293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w count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663" b="-28663"/>
          <a:stretch>
            <a:fillRect/>
          </a:stretch>
        </p:blipFill>
        <p:spPr>
          <a:xfrm>
            <a:off x="914400" y="533401"/>
            <a:ext cx="2784011" cy="3657600"/>
          </a:xfrm>
        </p:spPr>
      </p:pic>
      <p:pic>
        <p:nvPicPr>
          <p:cNvPr id="8" name="Content Placeholder 7" descr="counter instantiation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514" b="-20514"/>
          <a:stretch>
            <a:fillRect/>
          </a:stretch>
        </p:blipFill>
        <p:spPr>
          <a:xfrm>
            <a:off x="990600" y="3200400"/>
            <a:ext cx="2784011" cy="3657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in BYOB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1"/>
            <a:ext cx="3072330" cy="2971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24400" y="5181600"/>
            <a:ext cx="2752293" cy="396429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0-09-15 at 4.54.1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447800"/>
            <a:ext cx="4933687" cy="609600"/>
          </a:xfrm>
          <a:prstGeom prst="rect">
            <a:avLst/>
          </a:prstGeom>
        </p:spPr>
      </p:pic>
      <p:pic>
        <p:nvPicPr>
          <p:cNvPr id="15" name="Picture 14" descr="ru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5715000"/>
            <a:ext cx="2222500" cy="50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Express </a:t>
            </a:r>
            <a:r>
              <a:rPr lang="en-US" u="sng"/>
              <a:t>what</a:t>
            </a:r>
            <a:r>
              <a:rPr lang="en-US"/>
              <a:t> computation desired without specifying </a:t>
            </a:r>
            <a:r>
              <a:rPr lang="en-US" u="sng"/>
              <a:t>how</a:t>
            </a:r>
            <a:r>
              <a:rPr lang="en-US"/>
              <a:t> it carries it out</a:t>
            </a:r>
          </a:p>
          <a:p>
            <a:pPr lvl="1"/>
            <a:r>
              <a:rPr lang="en-US"/>
              <a:t>Often a series of assertions and queries</a:t>
            </a:r>
          </a:p>
          <a:p>
            <a:pPr lvl="1"/>
            <a:r>
              <a:rPr lang="en-US"/>
              <a:t>Feels like magic!</a:t>
            </a:r>
          </a:p>
          <a:p>
            <a:r>
              <a:rPr lang="en-US"/>
              <a:t>Sub-categories</a:t>
            </a:r>
          </a:p>
          <a:p>
            <a:pPr lvl="1"/>
            <a:r>
              <a:rPr lang="en-US"/>
              <a:t>Logic</a:t>
            </a:r>
          </a:p>
          <a:p>
            <a:pPr lvl="1"/>
            <a:r>
              <a:rPr lang="en-US"/>
              <a:t>Constraint</a:t>
            </a:r>
          </a:p>
          <a:p>
            <a:pPr lvl="2"/>
            <a:r>
              <a:rPr lang="en-US"/>
              <a:t>We saw in Sketchpad!</a:t>
            </a:r>
          </a:p>
          <a:p>
            <a:r>
              <a:rPr lang="en-US"/>
              <a:t>Examples: Prolog</a:t>
            </a:r>
          </a:p>
        </p:txBody>
      </p:sp>
      <p:pic>
        <p:nvPicPr>
          <p:cNvPr id="8" name="Content Placeholder 7" descr="decl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166" t="20721" r="8241" b="1835"/>
          <a:stretch>
            <a:fillRect/>
          </a:stretch>
        </p:blipFill>
        <p:spPr>
          <a:xfrm>
            <a:off x="4583885" y="1828800"/>
            <a:ext cx="4178488" cy="28118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en.wikipedia.org/wiki/Declarative_programming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4724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Anders Hejlsberg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“The Future of C#” @ PDC2008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channel9.msdn.com/pdc2008/TL16/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Five schoolgirls sat for an examination. Their parents – so they thought – showed an undue degree of interest in the result.  They therefore agreed that, in writing home about the examination, </a:t>
            </a:r>
            <a:r>
              <a:rPr lang="en-US" sz="2400">
                <a:solidFill>
                  <a:srgbClr val="FFFF00"/>
                </a:solidFill>
              </a:rPr>
              <a:t>each girl should make one true statement and one untrue one</a:t>
            </a:r>
            <a:r>
              <a:rPr lang="en-US" sz="2400"/>
              <a:t>. The following are the relevant passages from their letters: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Betty</a:t>
            </a:r>
          </a:p>
          <a:p>
            <a:pPr lvl="1"/>
            <a:r>
              <a:rPr lang="en-US" sz="1800"/>
              <a:t>Kitty was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r>
              <a:rPr lang="en-US" sz="2000"/>
              <a:t>Ethel</a:t>
            </a:r>
          </a:p>
          <a:p>
            <a:pPr lvl="1"/>
            <a:r>
              <a:rPr lang="en-US" sz="1800"/>
              <a:t>I was on top</a:t>
            </a:r>
          </a:p>
          <a:p>
            <a:pPr lvl="1"/>
            <a:r>
              <a:rPr lang="en-US" sz="1800"/>
              <a:t>Joan was 2</a:t>
            </a:r>
            <a:r>
              <a:rPr lang="en-US" sz="1800" baseline="30000"/>
              <a:t>nd</a:t>
            </a:r>
            <a:endParaRPr lang="en-US" sz="1800"/>
          </a:p>
          <a:p>
            <a:r>
              <a:rPr lang="en-US" sz="2000"/>
              <a:t>Joan</a:t>
            </a:r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pPr lvl="1"/>
            <a:r>
              <a:rPr lang="en-US" sz="1800"/>
              <a:t>Ethel was last</a:t>
            </a:r>
          </a:p>
          <a:p>
            <a:r>
              <a:rPr lang="en-US" sz="2000"/>
              <a:t>Kitty</a:t>
            </a:r>
          </a:p>
          <a:p>
            <a:pPr lvl="1"/>
            <a:r>
              <a:rPr lang="en-US" sz="1800"/>
              <a:t>I came out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Mary was only 4</a:t>
            </a:r>
            <a:r>
              <a:rPr lang="en-US" sz="1800" baseline="30000"/>
              <a:t>th</a:t>
            </a:r>
            <a:endParaRPr lang="en-US" sz="1800"/>
          </a:p>
          <a:p>
            <a:r>
              <a:rPr lang="en-US" sz="2000"/>
              <a:t>Mary</a:t>
            </a:r>
          </a:p>
          <a:p>
            <a:pPr lvl="1"/>
            <a:r>
              <a:rPr lang="en-US" sz="1800"/>
              <a:t>I was 4</a:t>
            </a:r>
            <a:r>
              <a:rPr lang="en-US" sz="1800" baseline="30000"/>
              <a:t>th</a:t>
            </a:r>
            <a:endParaRPr lang="en-US" sz="1800"/>
          </a:p>
          <a:p>
            <a:pPr lvl="1"/>
            <a:r>
              <a:rPr lang="en-US" sz="1800"/>
              <a:t>Betty was 1</a:t>
            </a:r>
            <a:r>
              <a:rPr lang="en-US" sz="1800" baseline="30000"/>
              <a:t>st</a:t>
            </a:r>
            <a:r>
              <a:rPr lang="en-US" sz="180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 Example</a:t>
            </a:r>
          </a:p>
        </p:txBody>
      </p:sp>
      <p:pic>
        <p:nvPicPr>
          <p:cNvPr id="7" name="Picture 6" descr="Screen shot 2010-09-15 at 4.33.54 AM.png"/>
          <p:cNvPicPr>
            <a:picLocks noChangeAspect="1"/>
          </p:cNvPicPr>
          <p:nvPr/>
        </p:nvPicPr>
        <p:blipFill>
          <a:blip r:embed="rId2"/>
          <a:srcRect b="1303"/>
          <a:stretch>
            <a:fillRect/>
          </a:stretch>
        </p:blipFill>
        <p:spPr>
          <a:xfrm>
            <a:off x="7010400" y="2286000"/>
            <a:ext cx="1955800" cy="19553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Functional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Imperative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OOP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Declarative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All equally powerful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Of 4 paradigms, what’s the </a:t>
            </a:r>
            <a:r>
              <a:rPr lang="en-US" sz="3500" u="sng"/>
              <a:t>most</a:t>
            </a:r>
            <a:r>
              <a:rPr lang="en-US" sz="3500"/>
              <a:t> powerful?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b="4779"/>
          <a:stretch>
            <a:fillRect/>
          </a:stretch>
        </p:blipFill>
        <p:spPr>
          <a:xfrm>
            <a:off x="4267200" y="1371600"/>
            <a:ext cx="4191000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/>
              <a:t>A </a:t>
            </a:r>
            <a:r>
              <a:rPr lang="en-US" sz="2000" u="sng"/>
              <a:t>Turing Machine</a:t>
            </a:r>
            <a:r>
              <a:rPr lang="en-US" sz="200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/>
              <a:t>Can simulate any computer algorithm!</a:t>
            </a:r>
          </a:p>
          <a:p>
            <a:r>
              <a:rPr lang="en-US" sz="2000"/>
              <a:t>A </a:t>
            </a:r>
            <a:r>
              <a:rPr lang="en-US" sz="2000" u="sng"/>
              <a:t>Universal Turing Machine</a:t>
            </a:r>
            <a:r>
              <a:rPr lang="en-US" sz="2000"/>
              <a:t> is one that can simulate a Turing machine on any input</a:t>
            </a:r>
          </a:p>
          <a:p>
            <a:r>
              <a:rPr lang="en-US" sz="2000"/>
              <a:t>A language is considered </a:t>
            </a:r>
            <a:r>
              <a:rPr lang="en-US" sz="2000" u="sng"/>
              <a:t>Turing Complete</a:t>
            </a:r>
            <a:r>
              <a:rPr lang="en-US" sz="2000"/>
              <a:t> if it can simulate a </a:t>
            </a:r>
            <a:r>
              <a:rPr lang="en-US" sz="2000" u="sng"/>
              <a:t>Universal Turing Machine</a:t>
            </a:r>
          </a:p>
          <a:p>
            <a:pPr lvl="1"/>
            <a:r>
              <a:rPr lang="en-US" sz="160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en.wikipedia.org/wiki/Turing_completeness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Functional</a:t>
            </a:r>
          </a:p>
          <a:p>
            <a:pPr lvl="1"/>
            <a:r>
              <a:rPr lang="en-US"/>
              <a:t>Evaluate an expression and use the resulting value for something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Imperative	</a:t>
            </a:r>
          </a:p>
          <a:p>
            <a:pPr lvl="1"/>
            <a:r>
              <a:rPr lang="en-US"/>
              <a:t>First </a:t>
            </a:r>
            <a:r>
              <a:rPr lang="en-US" i="1"/>
              <a:t>do this</a:t>
            </a:r>
            <a:r>
              <a:rPr lang="en-US"/>
              <a:t> </a:t>
            </a:r>
            <a:br>
              <a:rPr lang="en-US"/>
            </a:br>
            <a:r>
              <a:rPr lang="en-US"/>
              <a:t>and next </a:t>
            </a:r>
            <a:r>
              <a:rPr lang="en-US" i="1"/>
              <a:t>do that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Object-oriented</a:t>
            </a:r>
          </a:p>
          <a:p>
            <a:pPr lvl="1"/>
            <a:r>
              <a:rPr lang="en-US"/>
              <a:t>Send messages between objects to simulate the temporal evolution of a set of real world phenomena</a:t>
            </a:r>
            <a:br>
              <a:rPr lang="en-US"/>
            </a:br>
            <a:endParaRPr lang="en-US"/>
          </a:p>
          <a:p>
            <a:r>
              <a:rPr lang="en-US"/>
              <a:t>Declarative</a:t>
            </a:r>
          </a:p>
          <a:p>
            <a:pPr lvl="1"/>
            <a:r>
              <a:rPr lang="en-US"/>
              <a:t>Answer a question via search for a solution</a:t>
            </a:r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Remember the Paradigms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www.cs.aau.dk/~normark/prog3-03/html/notes/paradigms_themes-paradigm-overview-section.html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 dirty="0" smtClean="0"/>
              <a:t>Each paradigm has its  unique benefits</a:t>
            </a:r>
          </a:p>
          <a:p>
            <a:pPr lvl="1"/>
            <a:r>
              <a:rPr lang="en-US" sz="2000" dirty="0" smtClean="0"/>
              <a:t>If a language is Turing complete, it is equally powerful</a:t>
            </a:r>
          </a:p>
          <a:p>
            <a:pPr lvl="1"/>
            <a:r>
              <a:rPr lang="en-US" sz="2000" dirty="0" smtClean="0"/>
              <a:t>Paradigms vary in efficiency, scalability, overhead, fun, “how” vs “what” to specify, etc.</a:t>
            </a:r>
            <a:endParaRPr lang="en-US" sz="2000" dirty="0"/>
          </a:p>
          <a:p>
            <a:r>
              <a:rPr lang="en-US" sz="2400" dirty="0" smtClean="0"/>
              <a:t>Modern languages usually take the best from all</a:t>
            </a:r>
          </a:p>
          <a:p>
            <a:pPr lvl="1"/>
            <a:r>
              <a:rPr lang="en-US" sz="2000" dirty="0" smtClean="0"/>
              <a:t>E.g., Scratch</a:t>
            </a:r>
          </a:p>
          <a:p>
            <a:pPr lvl="2"/>
            <a:r>
              <a:rPr lang="en-US" sz="1800" dirty="0" smtClean="0"/>
              <a:t>Can be functional</a:t>
            </a:r>
          </a:p>
          <a:p>
            <a:pPr lvl="2"/>
            <a:r>
              <a:rPr lang="en-US" sz="1800" dirty="0" smtClean="0"/>
              <a:t>Can be imperative</a:t>
            </a:r>
          </a:p>
          <a:p>
            <a:pPr lvl="2"/>
            <a:r>
              <a:rPr lang="en-US" sz="1800" dirty="0" smtClean="0"/>
              <a:t>Can be object-oriented</a:t>
            </a:r>
          </a:p>
          <a:p>
            <a:pPr lvl="2"/>
            <a:r>
              <a:rPr lang="en-US" sz="1800" dirty="0" smtClean="0"/>
              <a:t>Can be declarative</a:t>
            </a:r>
            <a:endParaRPr lang="en-US" sz="1800" dirty="0" smtClean="0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Content Placeholder 7" descr="jean_sammet_b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950" r="-5950"/>
          <a:stretch>
            <a:fillRect/>
          </a:stretch>
        </p:blipFill>
        <p:spPr>
          <a:xfrm>
            <a:off x="5167312" y="1281547"/>
            <a:ext cx="3595688" cy="47239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they? </a:t>
            </a:r>
          </a:p>
          <a:p>
            <a:pPr lvl="1"/>
            <a:r>
              <a:rPr lang="en-US" dirty="0" smtClean="0"/>
              <a:t>Most are Hybrids!</a:t>
            </a:r>
          </a:p>
          <a:p>
            <a:r>
              <a:rPr lang="en-US" dirty="0" smtClean="0"/>
              <a:t>The Four Primary ones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Imperative</a:t>
            </a:r>
          </a:p>
          <a:p>
            <a:pPr lvl="1"/>
            <a:r>
              <a:rPr lang="en-US" dirty="0" smtClean="0"/>
              <a:t>Object-Oriented</a:t>
            </a:r>
          </a:p>
          <a:p>
            <a:pPr lvl="2"/>
            <a:r>
              <a:rPr lang="en-US" dirty="0" smtClean="0"/>
              <a:t>OOP Example: Skecthpad </a:t>
            </a:r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Turing Completeness</a:t>
            </a:r>
          </a:p>
          <a:p>
            <a:r>
              <a:rPr lang="en-US" dirty="0" smtClean="0"/>
              <a:t>Summary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8968" b="-18968"/>
              <a:stretch>
                <a:fillRect/>
              </a:stretch>
            </p:blipFill>
          </mc:Choice>
          <mc:Fallback>
            <p:blipFill>
              <a:blip r:embed="rId3"/>
              <a:srcRect t="-18968" b="-18968"/>
              <a:stretch>
                <a:fillRect/>
              </a:stretch>
            </p:blipFill>
          </mc:Fallback>
        </mc:AlternateContent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Paradigms Lecture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“The concepts and abstractions used to represent the elements of a program (e.g., objects, functions, variables, constraints, etc.) and the steps that compose a computation (assignation, evaluation, continuations, data flows, etc.).”</a:t>
            </a:r>
          </a:p>
          <a:p>
            <a:r>
              <a:rPr lang="en-US" sz="2400"/>
              <a:t>Or, a way to</a:t>
            </a:r>
            <a:br>
              <a:rPr lang="en-US" sz="2400"/>
            </a:br>
            <a:r>
              <a:rPr lang="en-US" sz="2400">
                <a:solidFill>
                  <a:srgbClr val="FFFF00"/>
                </a:solidFill>
              </a:rPr>
              <a:t>classify the style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/>
              <a:t>of programming.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523" r="-7523"/>
          <a:stretch>
            <a:fillRect/>
          </a:stretch>
        </p:blipFill>
        <p:spPr>
          <a:xfrm>
            <a:off x="4814888" y="1200208"/>
            <a:ext cx="3719512" cy="48866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Programming Paradigms?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1 (functional)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1 (not 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2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3</a:t>
            </a: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Of 4 paradigms, how many can BYOB be?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/>
              <a:t>This makes it hard to teach to students, because most languages have facets of several paradigms!</a:t>
            </a:r>
          </a:p>
          <a:p>
            <a:pPr lvl="1"/>
            <a:r>
              <a:rPr lang="en-US"/>
              <a:t>Called “Multi-paradigm” languages</a:t>
            </a:r>
            <a:endParaRPr lang="en-US"/>
          </a:p>
          <a:p>
            <a:pPr lvl="1"/>
            <a:r>
              <a:rPr lang="en-US"/>
              <a:t>Scratch too!</a:t>
            </a:r>
          </a:p>
          <a:p>
            <a:r>
              <a:rPr lang="en-US"/>
              <a:t>It’s like giving someone a juice drink (with many fruit in it) and asking to taste just one fruit!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97" r="-39597"/>
          <a:stretch>
            <a:fillRect/>
          </a:stretch>
        </p:blipFill>
        <p:spPr>
          <a:xfrm>
            <a:off x="4655344" y="1437761"/>
            <a:ext cx="3698241" cy="48587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Languages Are Hybrids!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Computation is the evaluation of </a:t>
            </a:r>
            <a:r>
              <a:rPr lang="en-US" sz="240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/>
              <a:t>Plugging pipes together</a:t>
            </a:r>
          </a:p>
          <a:p>
            <a:pPr lvl="1"/>
            <a:r>
              <a:rPr lang="en-US" sz="2000"/>
              <a:t>Each pipe, or function, has exactly 1 output</a:t>
            </a:r>
          </a:p>
          <a:p>
            <a:pPr lvl="1"/>
            <a:r>
              <a:rPr lang="en-US" sz="2000"/>
              <a:t>Functions can be input!</a:t>
            </a:r>
          </a:p>
          <a:p>
            <a:r>
              <a:rPr lang="en-US" sz="2400"/>
              <a:t>Features</a:t>
            </a:r>
          </a:p>
          <a:p>
            <a:pPr lvl="1"/>
            <a:r>
              <a:rPr lang="en-US" sz="2000"/>
              <a:t>No state</a:t>
            </a:r>
          </a:p>
          <a:p>
            <a:pPr lvl="2"/>
            <a:r>
              <a:rPr lang="en-US" sz="1600"/>
              <a:t>E.g., variable assignments </a:t>
            </a:r>
          </a:p>
          <a:p>
            <a:pPr lvl="1"/>
            <a:r>
              <a:rPr lang="en-US" sz="2000"/>
              <a:t>No mutation </a:t>
            </a:r>
          </a:p>
          <a:p>
            <a:pPr lvl="2"/>
            <a:r>
              <a:rPr lang="en-US" sz="1600"/>
              <a:t>E.g., changing variable values </a:t>
            </a:r>
          </a:p>
          <a:p>
            <a:pPr lvl="1"/>
            <a:r>
              <a:rPr lang="en-US" sz="2000"/>
              <a:t>No side effects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Scheme, Scratch BYOB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(review)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13" name="Rectangle 12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 New"/>
                  <a:cs typeface="Courier New"/>
                </a:rPr>
                <a:t>f(x)=(2+3)* x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8" name="Down Arrow Callout 7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+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2 3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16" name="Down Arrow Callout 15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*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20" name="Down Arrow Callout 1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  <a:endParaRPr 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sz="2400"/>
              <a:t>AKA “Sequential” Programming</a:t>
            </a:r>
          </a:p>
          <a:p>
            <a:r>
              <a:rPr lang="en-US" sz="2400"/>
              <a:t>Computation a series of steps</a:t>
            </a:r>
          </a:p>
          <a:p>
            <a:pPr lvl="1"/>
            <a:r>
              <a:rPr lang="en-US" sz="2000"/>
              <a:t>Assignment allowed</a:t>
            </a:r>
          </a:p>
          <a:p>
            <a:pPr lvl="2"/>
            <a:r>
              <a:rPr lang="en-US" sz="1800"/>
              <a:t>Setting variables</a:t>
            </a:r>
          </a:p>
          <a:p>
            <a:pPr lvl="1"/>
            <a:r>
              <a:rPr lang="en-US" sz="2000"/>
              <a:t>Mutation allowed</a:t>
            </a:r>
          </a:p>
          <a:p>
            <a:pPr lvl="2"/>
            <a:r>
              <a:rPr lang="en-US" sz="1800"/>
              <a:t>Changing variables</a:t>
            </a:r>
          </a:p>
          <a:p>
            <a:r>
              <a:rPr lang="en-US" sz="2400"/>
              <a:t>Like following a recipe. E.g.,</a:t>
            </a:r>
          </a:p>
          <a:p>
            <a:r>
              <a:rPr lang="en-US" sz="2400"/>
              <a:t>Procedure f(x)</a:t>
            </a:r>
          </a:p>
          <a:p>
            <a:pPr lvl="1"/>
            <a:r>
              <a:rPr lang="en-US" sz="2000"/>
              <a:t>ans = x</a:t>
            </a:r>
          </a:p>
          <a:p>
            <a:pPr lvl="1"/>
            <a:r>
              <a:rPr lang="en-US" sz="2000"/>
              <a:t>ans =   ans</a:t>
            </a:r>
          </a:p>
          <a:p>
            <a:pPr lvl="1"/>
            <a:r>
              <a:rPr lang="en-US" sz="2000"/>
              <a:t>ans = (2+3) * ans</a:t>
            </a:r>
          </a:p>
          <a:p>
            <a:pPr lvl="1"/>
            <a:r>
              <a:rPr lang="en-US" sz="2000"/>
              <a:t>return ans</a:t>
            </a:r>
          </a:p>
          <a:p>
            <a:r>
              <a:rPr lang="en-US"/>
              <a:t>Examples: Pascal, 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14" b="-10114"/>
          <a:stretch>
            <a:fillRect/>
          </a:stretch>
        </p:blipFill>
        <p:spPr>
          <a:xfrm>
            <a:off x="4655344" y="1475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en.wikipedia.org/wiki/Imperative_programming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11430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urier New"/>
                <a:cs typeface="Courier New"/>
              </a:rPr>
              <a:t>f(x)=(2+3)* x</a:t>
            </a:r>
          </a:p>
        </p:txBody>
      </p:sp>
      <p:sp>
        <p:nvSpPr>
          <p:cNvPr id="10" name="Freeform 9"/>
          <p:cNvSpPr/>
          <p:nvPr/>
        </p:nvSpPr>
        <p:spPr>
          <a:xfrm>
            <a:off x="8001000" y="1240368"/>
            <a:ext cx="487389" cy="512232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8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677718" y="0"/>
                </a:lnTo>
              </a:path>
            </a:pathLst>
          </a:custGeom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59429" y="4953000"/>
            <a:ext cx="609600" cy="328149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  <a:gd name="connsiteX0" fmla="*/ 0 w 1323163"/>
              <a:gd name="connsiteY0" fmla="*/ 282938 h 712262"/>
              <a:gd name="connsiteX1" fmla="*/ 125214 w 1323163"/>
              <a:gd name="connsiteY1" fmla="*/ 712262 h 712262"/>
              <a:gd name="connsiteX2" fmla="*/ 178878 w 1323163"/>
              <a:gd name="connsiteY2" fmla="*/ 1020 h 712262"/>
              <a:gd name="connsiteX3" fmla="*/ 1323163 w 1323163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163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1323163" y="0"/>
                </a:lnTo>
              </a:path>
            </a:pathLst>
          </a:custGeom>
          <a:ln w="38100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u="sng"/>
              <a:t>Objects</a:t>
            </a:r>
            <a:r>
              <a:rPr lang="en-US" sz="2400"/>
              <a:t> as data structures  </a:t>
            </a:r>
          </a:p>
          <a:p>
            <a:pPr lvl="1"/>
            <a:r>
              <a:rPr lang="en-US" sz="2000"/>
              <a:t>With </a:t>
            </a:r>
            <a:r>
              <a:rPr lang="en-US" sz="2000" u="sng"/>
              <a:t>methods</a:t>
            </a:r>
            <a:r>
              <a:rPr lang="en-US" sz="2000"/>
              <a:t> you ask of them</a:t>
            </a:r>
          </a:p>
          <a:p>
            <a:pPr lvl="2"/>
            <a:r>
              <a:rPr lang="en-US" sz="1600"/>
              <a:t>These are the behavoirs</a:t>
            </a:r>
          </a:p>
          <a:p>
            <a:pPr lvl="1"/>
            <a:r>
              <a:rPr lang="en-US" sz="2000"/>
              <a:t>With </a:t>
            </a:r>
            <a:r>
              <a:rPr lang="en-US" sz="2000" u="sng"/>
              <a:t>local state</a:t>
            </a:r>
            <a:r>
              <a:rPr lang="en-US" sz="2000"/>
              <a:t>, to remember</a:t>
            </a:r>
          </a:p>
          <a:p>
            <a:pPr lvl="2"/>
            <a:r>
              <a:rPr lang="en-US" sz="1600"/>
              <a:t>These are the attributes</a:t>
            </a:r>
          </a:p>
          <a:p>
            <a:r>
              <a:rPr lang="en-US" sz="2400" u="sng"/>
              <a:t>Classes</a:t>
            </a:r>
            <a:r>
              <a:rPr lang="en-US" sz="2400"/>
              <a:t> &amp; </a:t>
            </a:r>
            <a:r>
              <a:rPr lang="en-US" sz="2400" u="sng"/>
              <a:t>Instances</a:t>
            </a:r>
          </a:p>
          <a:p>
            <a:pPr lvl="1"/>
            <a:r>
              <a:rPr lang="en-US" sz="2000"/>
              <a:t>Instance an example of class</a:t>
            </a:r>
          </a:p>
          <a:p>
            <a:pPr lvl="1"/>
            <a:r>
              <a:rPr lang="en-US" sz="2000"/>
              <a:t>E.g., Fluffy is instance of Dog</a:t>
            </a:r>
          </a:p>
          <a:p>
            <a:r>
              <a:rPr lang="en-US" sz="2400" u="sng"/>
              <a:t>Inheritance</a:t>
            </a:r>
            <a:r>
              <a:rPr lang="en-US" sz="2400"/>
              <a:t> saves code</a:t>
            </a:r>
          </a:p>
          <a:p>
            <a:pPr lvl="1"/>
            <a:r>
              <a:rPr lang="en-US" sz="2000"/>
              <a:t>Hierarchical classes</a:t>
            </a:r>
          </a:p>
          <a:p>
            <a:pPr lvl="1"/>
            <a:r>
              <a:rPr lang="en-US" sz="2000"/>
              <a:t>E.g., pianist special case of musician, a special case of performer</a:t>
            </a:r>
          </a:p>
          <a:p>
            <a:r>
              <a:rPr lang="en-US" sz="2400"/>
              <a:t>Examples: Java, C++</a:t>
            </a:r>
          </a:p>
        </p:txBody>
      </p:sp>
      <p:pic>
        <p:nvPicPr>
          <p:cNvPr id="11" name="Content Placeholder 10" descr="OOP-Object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710" b="-5171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 (OOP)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en.wikipedia.org/wiki/Object-oriented_programming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4953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www3.ntu.edu.sg/home/ehchua/programming/java/images/OOP-Objects.gif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Dr. Ivan Sutherland</a:t>
            </a:r>
          </a:p>
          <a:p>
            <a:pPr lvl="1"/>
            <a:r>
              <a:rPr lang="en-US" sz="2000"/>
              <a:t>“Father of Computer Graphics”</a:t>
            </a:r>
          </a:p>
          <a:p>
            <a:pPr lvl="1"/>
            <a:r>
              <a:rPr lang="en-US" sz="2000"/>
              <a:t>1988 Turing Award (“Nobel prize” for CS)</a:t>
            </a:r>
          </a:p>
          <a:p>
            <a:pPr lvl="1"/>
            <a:r>
              <a:rPr lang="en-US" sz="2000"/>
              <a:t>Wrote Sketchpad for his foundational 1963 thesis </a:t>
            </a:r>
          </a:p>
          <a:p>
            <a:r>
              <a:rPr lang="en-US" sz="2400"/>
              <a:t>The most impressive software ever written</a:t>
            </a:r>
          </a:p>
          <a:p>
            <a:r>
              <a:rPr lang="en-US" sz="2400"/>
              <a:t>First…</a:t>
            </a:r>
          </a:p>
          <a:p>
            <a:pPr lvl="1"/>
            <a:r>
              <a:rPr lang="en-US" sz="2000"/>
              <a:t>Object-oriented system</a:t>
            </a:r>
          </a:p>
          <a:p>
            <a:pPr lvl="1"/>
            <a:r>
              <a:rPr lang="en-US" sz="2000"/>
              <a:t>Graphical user interface</a:t>
            </a:r>
          </a:p>
          <a:p>
            <a:pPr lvl="1"/>
            <a:r>
              <a:rPr lang="en-US" sz="2000"/>
              <a:t>non-procedural language</a:t>
            </a:r>
          </a:p>
        </p:txBody>
      </p:sp>
      <p:pic>
        <p:nvPicPr>
          <p:cNvPr id="8" name="Content Placeholder 7" descr="Sketchpad-App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139" b="-45139"/>
          <a:stretch>
            <a:fillRect/>
          </a:stretch>
        </p:blipFill>
        <p:spPr>
          <a:xfrm>
            <a:off x="4655344" y="2237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Example : SketchPad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en.wikipedia.org/wiki/Sketchpad</a:t>
            </a:r>
          </a:p>
        </p:txBody>
      </p:sp>
      <p:pic>
        <p:nvPicPr>
          <p:cNvPr id="10" name="Picture 9" descr="Ivan_Sutherland_at_C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1600200" cy="2148840"/>
          </a:xfrm>
          <a:prstGeom prst="rect">
            <a:avLst/>
          </a:prstGeom>
        </p:spPr>
      </p:pic>
      <p:pic>
        <p:nvPicPr>
          <p:cNvPr id="12" name="Picture 11" descr="youtube_logo.jpg"/>
          <p:cNvPicPr>
            <a:picLocks noChangeAspect="1"/>
          </p:cNvPicPr>
          <p:nvPr/>
        </p:nvPicPr>
        <p:blipFill>
          <a:blip r:embed="rId4"/>
          <a:srcRect l="5242" t="16401" r="4527" b="27095"/>
          <a:stretch>
            <a:fillRect/>
          </a:stretch>
        </p:blipFill>
        <p:spPr>
          <a:xfrm>
            <a:off x="4680326" y="3510901"/>
            <a:ext cx="746224" cy="3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1676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Spent the past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few years doing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research @ Berkeley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in EECS dept!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43643</TotalTime>
  <Pages>47</Pages>
  <Words>998</Words>
  <Application>Microsoft Macintosh PowerPoint</Application>
  <PresentationFormat>Letter Paper (8.5x11 in)</PresentationFormat>
  <Paragraphs>173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Rendering on cloud…</vt:lpstr>
      <vt:lpstr>Programming Paradigms Lecture</vt:lpstr>
      <vt:lpstr>What are Programming Paradigms?</vt:lpstr>
      <vt:lpstr>Of 4 paradigms, how many can BYOB be?</vt:lpstr>
      <vt:lpstr>Most Languages Are Hybrids!</vt:lpstr>
      <vt:lpstr>Functional Programming (review)</vt:lpstr>
      <vt:lpstr>Imperative Programming</vt:lpstr>
      <vt:lpstr>Object-Oriented Programming (OOP)</vt:lpstr>
      <vt:lpstr>OOP Example : SketchPad</vt:lpstr>
      <vt:lpstr>OOP in BYOB</vt:lpstr>
      <vt:lpstr>Declarative Programming</vt:lpstr>
      <vt:lpstr>Declarative Programming Example</vt:lpstr>
      <vt:lpstr>Of 4 paradigms, what’s the most powerful?</vt:lpstr>
      <vt:lpstr>Turing Completeness</vt:lpstr>
      <vt:lpstr>Ways to Remember the Paradigms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2857</cp:revision>
  <cp:lastPrinted>2010-09-15T12:24:31Z</cp:lastPrinted>
  <dcterms:created xsi:type="dcterms:W3CDTF">2010-09-15T10:53:25Z</dcterms:created>
  <dcterms:modified xsi:type="dcterms:W3CDTF">2010-09-15T12:24:33Z</dcterms:modified>
</cp:coreProperties>
</file>