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1047" r:id="rId2"/>
    <p:sldId id="1051" r:id="rId3"/>
    <p:sldId id="1052" r:id="rId4"/>
    <p:sldId id="1053" r:id="rId5"/>
    <p:sldId id="1054" r:id="rId6"/>
  </p:sldIdLst>
  <p:sldSz cx="9144000" cy="6858000" type="letter"/>
  <p:notesSz cx="9309100" cy="7023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5pPr>
    <a:lvl6pPr marL="22860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6pPr>
    <a:lvl7pPr marL="27432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7pPr>
    <a:lvl8pPr marL="32004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8pPr>
    <a:lvl9pPr marL="36576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0306"/>
    <a:srgbClr val="32415C"/>
    <a:srgbClr val="FB0A10"/>
    <a:srgbClr val="94F0E4"/>
    <a:srgbClr val="5771A0"/>
    <a:srgbClr val="800080"/>
    <a:srgbClr val="66FF33"/>
    <a:srgbClr val="FF0000"/>
    <a:srgbClr val="3333CC"/>
    <a:srgbClr val="FF8D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27" autoAdjust="0"/>
    <p:restoredTop sz="81191" autoAdjust="0"/>
  </p:normalViewPr>
  <p:slideViewPr>
    <p:cSldViewPr>
      <p:cViewPr varScale="1">
        <p:scale>
          <a:sx n="155" d="100"/>
          <a:sy n="155" d="100"/>
        </p:scale>
        <p:origin x="-120" y="-2072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211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0623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450850"/>
            <a:ext cx="3498850" cy="2624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708" y="3337889"/>
            <a:ext cx="8019208" cy="31582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  <p:extLst>
      <p:ext uri="{BB962C8B-B14F-4D97-AF65-F5344CB8AC3E}">
        <p14:creationId xmlns:p14="http://schemas.microsoft.com/office/powerpoint/2010/main" val="1955301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273004" y="6670726"/>
            <a:ext cx="4033943" cy="351155"/>
          </a:xfrm>
          <a:prstGeom prst="rect">
            <a:avLst/>
          </a:prstGeom>
          <a:ln/>
        </p:spPr>
        <p:txBody>
          <a:bodyPr lIns="93324" tIns="46662" rIns="93324" bIns="46662"/>
          <a:lstStyle/>
          <a:p>
            <a:fld id="{66179038-FDE1-984C-9676-3209643987F8}" type="slidenum">
              <a:rPr lang="en-US"/>
              <a:pPr/>
              <a:t>2</a:t>
            </a:fld>
            <a:endParaRPr lang="en-US"/>
          </a:p>
        </p:txBody>
      </p:sp>
      <p:sp>
        <p:nvSpPr>
          <p:cNvPr id="52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273004" y="6670726"/>
            <a:ext cx="4033943" cy="351155"/>
          </a:xfrm>
          <a:prstGeom prst="rect">
            <a:avLst/>
          </a:prstGeom>
          <a:ln/>
        </p:spPr>
        <p:txBody>
          <a:bodyPr lIns="93324" tIns="46662" rIns="93324" bIns="46662"/>
          <a:lstStyle/>
          <a:p>
            <a:fld id="{737CF975-E8D8-4C43-BD3C-8FE1F14F278B}" type="slidenum">
              <a:rPr lang="en-US"/>
              <a:pPr/>
              <a:t>3</a:t>
            </a:fld>
            <a:endParaRPr lang="en-US"/>
          </a:p>
        </p:txBody>
      </p:sp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0"/>
          <p:cNvSpPr>
            <a:spLocks noChangeArrowheads="1"/>
          </p:cNvSpPr>
          <p:nvPr userDrawn="1"/>
        </p:nvSpPr>
        <p:spPr bwMode="auto">
          <a:xfrm>
            <a:off x="0" y="6622038"/>
            <a:ext cx="9144000" cy="235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  <a:latin typeface="18 VAG Rounded Black   09390"/>
              </a:rPr>
              <a:t>UC Berkeley CS10 “</a:t>
            </a:r>
            <a:r>
              <a:rPr lang="en-US" sz="1200" b="1" baseline="0" dirty="0" smtClean="0">
                <a:solidFill>
                  <a:schemeClr val="tx1"/>
                </a:solidFill>
                <a:latin typeface="18 VAG Rounded Black   09390"/>
              </a:rPr>
              <a:t>The Beauty and Joy of Computing” </a:t>
            </a:r>
            <a:r>
              <a:rPr lang="en-US" sz="1200" b="1" baseline="0" dirty="0" smtClean="0">
                <a:solidFill>
                  <a:srgbClr val="FFFF00"/>
                </a:solidFill>
                <a:latin typeface="18 VAG Rounded Black   09390"/>
              </a:rPr>
              <a:t>: </a:t>
            </a:r>
            <a:r>
              <a:rPr lang="en-US" sz="1200" b="1" baseline="0" dirty="0" smtClean="0">
                <a:solidFill>
                  <a:srgbClr val="FFFF00"/>
                </a:solidFill>
                <a:latin typeface="18 VAG Rounded Black   09390"/>
              </a:rPr>
              <a:t>Tree Recursion </a:t>
            </a:r>
            <a:r>
              <a:rPr lang="en-US" sz="1200" b="1" dirty="0" smtClean="0">
                <a:solidFill>
                  <a:schemeClr val="tx1"/>
                </a:solidFill>
                <a:latin typeface="18 VAG Rounded Black   09390"/>
              </a:rPr>
              <a:t>(</a:t>
            </a:r>
            <a:fld id="{0382F9D6-1C8F-9447-89CA-9F506CE985D4}" type="slidenum">
              <a:rPr lang="en-US" sz="1200" b="1">
                <a:solidFill>
                  <a:schemeClr val="tx1"/>
                </a:solidFill>
                <a:latin typeface="18 VAG Rounded Black   09390"/>
              </a:rPr>
              <a:pPr algn="ctr">
                <a:defRPr/>
              </a:pPr>
              <a:t>‹#›</a:t>
            </a:fld>
            <a:r>
              <a:rPr lang="en-US" sz="1200" b="1" dirty="0">
                <a:solidFill>
                  <a:schemeClr val="tx1"/>
                </a:solidFill>
                <a:latin typeface="18 VAG Rounded Black   09390"/>
              </a:rPr>
              <a:t>)</a:t>
            </a:r>
          </a:p>
        </p:txBody>
      </p:sp>
      <p:sp>
        <p:nvSpPr>
          <p:cNvPr id="15" name="Rectangle 11"/>
          <p:cNvSpPr>
            <a:spLocks noChangeArrowheads="1"/>
          </p:cNvSpPr>
          <p:nvPr userDrawn="1"/>
        </p:nvSpPr>
        <p:spPr bwMode="auto">
          <a:xfrm>
            <a:off x="8079606" y="6248400"/>
            <a:ext cx="1064394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 dirty="0">
                <a:solidFill>
                  <a:schemeClr val="tx1"/>
                </a:solidFill>
                <a:latin typeface="18 VAG Rounded Black   09390"/>
              </a:rPr>
              <a:t>Garcia,</a:t>
            </a:r>
            <a:r>
              <a:rPr lang="en-US" sz="1000" b="1" dirty="0" smtClean="0">
                <a:solidFill>
                  <a:schemeClr val="tx1"/>
                </a:solidFill>
                <a:latin typeface="18 VAG Rounded Black   09390"/>
              </a:rPr>
              <a:t> Fall 2010</a:t>
            </a:r>
            <a:endParaRPr lang="en-US" sz="1000" b="1" dirty="0">
              <a:solidFill>
                <a:schemeClr val="tx1"/>
              </a:solidFill>
              <a:latin typeface="18 VAG Rounded Black   09390"/>
            </a:endParaRPr>
          </a:p>
        </p:txBody>
      </p:sp>
      <p:pic>
        <p:nvPicPr>
          <p:cNvPr id="16" name="Picture 25" descr="Seal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200" y="6192838"/>
            <a:ext cx="609600" cy="609600"/>
          </a:xfrm>
          <a:prstGeom prst="rect">
            <a:avLst/>
          </a:prstGeom>
          <a:noFill/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26400" y="6464300"/>
            <a:ext cx="1117600" cy="393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767D12C-1D62-DB44-B351-8710E9C41DB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EB5093A4-CC93-424A-94EB-96D0AD625C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8E3342FC-85AC-0141-B4E7-B626C592947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01C1680E-D985-8A48-BA9E-A9F7CF2082B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F08356AB-6050-C54D-8146-0D0927CCFB8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50361CD5-B477-9E43-A365-B6CBAABDE15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CD69752C-0324-1C40-9504-CBF4C9360C2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4F050E0-6EC7-2D45-8299-7B7E99CE3E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9956C743-C58C-B546-AEA2-8065E3DEDFB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22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3012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58E6A8A-592E-AF43-B50A-9BAEEB4055E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Rectangle 10"/>
          <p:cNvSpPr>
            <a:spLocks noChangeArrowheads="1"/>
          </p:cNvSpPr>
          <p:nvPr userDrawn="1"/>
        </p:nvSpPr>
        <p:spPr bwMode="auto">
          <a:xfrm>
            <a:off x="0" y="6622038"/>
            <a:ext cx="9144000" cy="235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  <a:latin typeface="18 VAG Rounded Black   09390"/>
              </a:rPr>
              <a:t>UC Berkeley CS10 “</a:t>
            </a:r>
            <a:r>
              <a:rPr lang="en-US" sz="1200" b="1" baseline="0" dirty="0" smtClean="0">
                <a:solidFill>
                  <a:schemeClr val="tx1"/>
                </a:solidFill>
                <a:latin typeface="18 VAG Rounded Black   09390"/>
              </a:rPr>
              <a:t>The Beauty and Joy of Computing” </a:t>
            </a:r>
            <a:r>
              <a:rPr lang="en-US" sz="1200" b="1" baseline="0" dirty="0" smtClean="0">
                <a:solidFill>
                  <a:srgbClr val="FFFF00"/>
                </a:solidFill>
                <a:latin typeface="18 VAG Rounded Black   09390"/>
              </a:rPr>
              <a:t>: </a:t>
            </a:r>
            <a:r>
              <a:rPr lang="en-US" sz="1200" b="1" baseline="0" dirty="0" smtClean="0">
                <a:solidFill>
                  <a:srgbClr val="FFFF00"/>
                </a:solidFill>
                <a:latin typeface="18 VAG Rounded Black   09390"/>
              </a:rPr>
              <a:t>Tree Recursion </a:t>
            </a:r>
            <a:r>
              <a:rPr lang="en-US" sz="1200" b="1" dirty="0" smtClean="0">
                <a:solidFill>
                  <a:schemeClr val="tx1"/>
                </a:solidFill>
                <a:latin typeface="18 VAG Rounded Black   09390"/>
              </a:rPr>
              <a:t>(</a:t>
            </a:r>
            <a:fld id="{0382F9D6-1C8F-9447-89CA-9F506CE985D4}" type="slidenum">
              <a:rPr lang="en-US" sz="1200" b="1">
                <a:solidFill>
                  <a:schemeClr val="tx1"/>
                </a:solidFill>
                <a:latin typeface="18 VAG Rounded Black   09390"/>
              </a:rPr>
              <a:pPr algn="ctr">
                <a:defRPr/>
              </a:pPr>
              <a:t>‹#›</a:t>
            </a:fld>
            <a:r>
              <a:rPr lang="en-US" sz="1200" b="1" dirty="0">
                <a:solidFill>
                  <a:schemeClr val="tx1"/>
                </a:solidFill>
                <a:latin typeface="18 VAG Rounded Black   09390"/>
              </a:rPr>
              <a:t>)</a:t>
            </a:r>
          </a:p>
        </p:txBody>
      </p:sp>
      <p:sp>
        <p:nvSpPr>
          <p:cNvPr id="19" name="Rectangle 11"/>
          <p:cNvSpPr>
            <a:spLocks noChangeArrowheads="1"/>
          </p:cNvSpPr>
          <p:nvPr userDrawn="1"/>
        </p:nvSpPr>
        <p:spPr bwMode="auto">
          <a:xfrm>
            <a:off x="8079606" y="6248400"/>
            <a:ext cx="1064394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 dirty="0">
                <a:solidFill>
                  <a:schemeClr val="tx1"/>
                </a:solidFill>
                <a:latin typeface="18 VAG Rounded Black   09390"/>
              </a:rPr>
              <a:t>Garcia,</a:t>
            </a:r>
            <a:r>
              <a:rPr lang="en-US" sz="1000" b="1" dirty="0" smtClean="0">
                <a:solidFill>
                  <a:schemeClr val="tx1"/>
                </a:solidFill>
                <a:latin typeface="18 VAG Rounded Black   09390"/>
              </a:rPr>
              <a:t> Fall 2010</a:t>
            </a:r>
            <a:endParaRPr lang="en-US" sz="1000" b="1" dirty="0">
              <a:solidFill>
                <a:schemeClr val="tx1"/>
              </a:solidFill>
              <a:latin typeface="18 VAG Rounded Black   09390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25" descr="Seal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6200" y="6192838"/>
            <a:ext cx="609600" cy="609600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026400" y="6464300"/>
            <a:ext cx="1117600" cy="39370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-65" charset="2"/>
        <a:buChar char=""/>
        <a:defRPr sz="3000" b="0" i="0" kern="1200">
          <a:solidFill>
            <a:schemeClr val="tx1"/>
          </a:solidFill>
          <a:latin typeface="18 VAG Rounded Bold   07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-65" charset="2"/>
        <a:buChar char=""/>
        <a:defRPr sz="2600" b="0" i="0" kern="1200">
          <a:solidFill>
            <a:schemeClr val="accent3">
              <a:lumMod val="40000"/>
              <a:lumOff val="60000"/>
            </a:schemeClr>
          </a:solidFill>
          <a:latin typeface="18 VAG Rounded Light   02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-65" charset="2"/>
        <a:buChar char=""/>
        <a:defRPr sz="2400" b="0" i="0" kern="1200">
          <a:solidFill>
            <a:schemeClr val="tx2">
              <a:lumMod val="90000"/>
            </a:schemeClr>
          </a:solidFill>
          <a:latin typeface="18 VAG Rounded Light   02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-65" charset="2"/>
        <a:buChar char=""/>
        <a:defRPr sz="2200" b="0" i="0" kern="1200">
          <a:solidFill>
            <a:srgbClr val="F273AF"/>
          </a:solidFill>
          <a:latin typeface="18 VAG Rounded Light   02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-65" charset="2"/>
        <a:buChar char=""/>
        <a:defRPr sz="2000" b="0" i="0" kern="1200">
          <a:solidFill>
            <a:schemeClr val="tx1"/>
          </a:solidFill>
          <a:latin typeface="18 VAG Rounded Light   02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0"/>
            <a:ext cx="7162800" cy="27718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3200" b="1" dirty="0" smtClean="0">
                <a:solidFill>
                  <a:schemeClr val="accent2"/>
                </a:solidFill>
              </a:rPr>
              <a:t/>
            </a:r>
            <a:br>
              <a:rPr lang="en-US" sz="3200" b="1" dirty="0" smtClean="0">
                <a:solidFill>
                  <a:schemeClr val="accent2"/>
                </a:solidFill>
              </a:rPr>
            </a:br>
            <a:r>
              <a:rPr lang="en-US" sz="36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>CS10</a:t>
            </a:r>
            <a:br>
              <a:rPr lang="en-US" sz="3600" b="1" dirty="0" smtClean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6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>The Beauty and Joy of Computing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 smtClean="0">
                <a:latin typeface="18 VAG Rounded Bold   07390"/>
                <a:cs typeface=""/>
              </a:rPr>
              <a:t/>
            </a:r>
            <a:br>
              <a:rPr lang="en-US" sz="3200" b="1" dirty="0" smtClean="0">
                <a:latin typeface="18 VAG Rounded Bold   07390"/>
                <a:cs typeface=""/>
              </a:rPr>
            </a:br>
            <a:r>
              <a:rPr lang="en-US" sz="2800" b="1" dirty="0" smtClean="0">
                <a:solidFill>
                  <a:schemeClr val="tx1"/>
                </a:solidFill>
                <a:latin typeface="18 VAG Rounded Bold   07390"/>
                <a:cs typeface=""/>
              </a:rPr>
              <a:t>Lecture #</a:t>
            </a:r>
            <a:r>
              <a:rPr lang="en-US" sz="2800" b="1" dirty="0" smtClean="0">
                <a:solidFill>
                  <a:schemeClr val="tx1"/>
                </a:solidFill>
                <a:latin typeface="18 VAG Rounded Bold   07390"/>
                <a:cs typeface=""/>
              </a:rPr>
              <a:t>25 </a:t>
            </a:r>
            <a:r>
              <a:rPr lang="en-US" sz="2800" b="1" dirty="0" smtClean="0">
                <a:solidFill>
                  <a:schemeClr val="tx1"/>
                </a:solidFill>
                <a:latin typeface="18 VAG Rounded Bold   07390"/>
                <a:cs typeface=""/>
              </a:rPr>
              <a:t>: </a:t>
            </a:r>
            <a:r>
              <a:rPr lang="en-US" sz="2800" b="1" dirty="0" smtClean="0">
                <a:solidFill>
                  <a:schemeClr val="tx1"/>
                </a:solidFill>
                <a:latin typeface="18 VAG Rounded Bold   07390"/>
                <a:cs typeface=""/>
              </a:rPr>
              <a:t>Tree Recursion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</a:br>
            <a:endParaRPr lang="en-US" sz="3200" b="1" dirty="0" smtClean="0">
              <a:solidFill>
                <a:schemeClr val="bg2"/>
              </a:solidFill>
              <a:latin typeface="18 VAG Rounded Bold   07390"/>
              <a:cs typeface=""/>
            </a:endParaRPr>
          </a:p>
          <a:p>
            <a:pPr algn="ctr">
              <a:lnSpc>
                <a:spcPct val="77000"/>
              </a:lnSpc>
            </a:pPr>
            <a:r>
              <a:rPr lang="en-US" sz="3200" b="1" dirty="0" smtClean="0">
                <a:solidFill>
                  <a:schemeClr val="bg2"/>
                </a:solidFill>
                <a:latin typeface="18 VAG Rounded Bold   07390"/>
                <a:cs typeface=""/>
              </a:rPr>
              <a:t>2010-11</a:t>
            </a:r>
            <a:r>
              <a:rPr lang="en-US" sz="3200" b="1" dirty="0" smtClean="0">
                <a:solidFill>
                  <a:schemeClr val="bg2"/>
                </a:solidFill>
                <a:latin typeface="18 VAG Rounded Bold   07390"/>
                <a:cs typeface=""/>
              </a:rPr>
              <a:t>-29</a:t>
            </a:r>
            <a:endParaRPr lang="en-US" sz="3200" b="1" dirty="0">
              <a:solidFill>
                <a:schemeClr val="bg2"/>
              </a:solidFill>
              <a:latin typeface="18 VAG Rounded Bold   07390"/>
              <a:cs typeface=""/>
            </a:endParaRPr>
          </a:p>
        </p:txBody>
      </p:sp>
      <p:sp>
        <p:nvSpPr>
          <p:cNvPr id="48" name="Title 47"/>
          <p:cNvSpPr>
            <a:spLocks noGrp="1"/>
          </p:cNvSpPr>
          <p:nvPr>
            <p:ph type="ctrTitle"/>
          </p:nvPr>
        </p:nvSpPr>
        <p:spPr>
          <a:xfrm>
            <a:off x="381001" y="3810000"/>
            <a:ext cx="3962399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err="1" smtClean="0">
                <a:solidFill>
                  <a:srgbClr val="FFFF00"/>
                </a:solidFill>
              </a:rPr>
              <a:t>Ms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kinect</a:t>
            </a:r>
            <a:r>
              <a:rPr lang="en-US" sz="2800" dirty="0" smtClean="0">
                <a:solidFill>
                  <a:srgbClr val="FFFF00"/>
                </a:solidFill>
              </a:rPr>
              <a:t> = body I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/O</a:t>
            </a:r>
            <a:endParaRPr lang="en-US" sz="2800" dirty="0">
              <a:solidFill>
                <a:schemeClr val="tx1">
                  <a:lumMod val="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15365" name="Subtitle 48"/>
          <p:cNvSpPr>
            <a:spLocks noGrp="1"/>
          </p:cNvSpPr>
          <p:nvPr>
            <p:ph type="subTitle" idx="1"/>
          </p:nvPr>
        </p:nvSpPr>
        <p:spPr>
          <a:xfrm>
            <a:off x="381001" y="4419600"/>
            <a:ext cx="3962399" cy="18288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The newly released (and much-hyped) Microsoft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Kinect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system for the XBOX 360 used controller-free body motions to control games, music, and movies. </a:t>
            </a:r>
            <a:endParaRPr lang="en-US" dirty="0" smtClean="0">
              <a:solidFill>
                <a:schemeClr val="accent4"/>
              </a:solidFill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0" y="2438400"/>
            <a:ext cx="2362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 smtClean="0">
                <a:solidFill>
                  <a:schemeClr val="bg2"/>
                </a:solidFill>
                <a:latin typeface="18 VAG Rounded Bold   07390"/>
              </a:rPr>
              <a:t>UC Berkeley EECS</a:t>
            </a:r>
            <a:br>
              <a:rPr lang="en-US" sz="2000" b="1" dirty="0" smtClean="0">
                <a:solidFill>
                  <a:schemeClr val="bg2"/>
                </a:solidFill>
                <a:latin typeface="18 VAG Rounded Bold   07390"/>
              </a:rPr>
            </a:br>
            <a:r>
              <a:rPr lang="en-US" sz="2000" b="1" dirty="0" smtClean="0">
                <a:solidFill>
                  <a:schemeClr val="bg2"/>
                </a:solidFill>
                <a:latin typeface="18 VAG Rounded Bold   07390"/>
              </a:rPr>
              <a:t>Lecturer SOE</a:t>
            </a:r>
            <a:br>
              <a:rPr lang="en-US" sz="2000" b="1" dirty="0" smtClean="0">
                <a:solidFill>
                  <a:schemeClr val="bg2"/>
                </a:solidFill>
                <a:latin typeface="18 VAG Rounded Bold   07390"/>
              </a:rPr>
            </a:br>
            <a:r>
              <a:rPr lang="en-US" sz="2000" b="1" dirty="0" smtClean="0">
                <a:solidFill>
                  <a:schemeClr val="bg2"/>
                </a:solidFill>
                <a:latin typeface="18 VAG Rounded Bold   07390"/>
              </a:rPr>
              <a:t>Dan Garcia</a:t>
            </a: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  <p:sp>
        <p:nvSpPr>
          <p:cNvPr id="15367" name="Subtitle 48"/>
          <p:cNvSpPr txBox="1">
            <a:spLocks/>
          </p:cNvSpPr>
          <p:nvPr/>
        </p:nvSpPr>
        <p:spPr bwMode="auto">
          <a:xfrm>
            <a:off x="0" y="61722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algn="ctr"/>
            <a:r>
              <a:rPr lang="en-US" sz="3600" b="1" dirty="0" err="1" smtClean="0">
                <a:latin typeface="Courier New" pitchFamily="1" charset="0"/>
              </a:rPr>
              <a:t>xbox.com</a:t>
            </a:r>
            <a:r>
              <a:rPr lang="en-US" sz="3600" b="1" dirty="0" smtClean="0">
                <a:latin typeface="Courier New" pitchFamily="1" charset="0"/>
              </a:rPr>
              <a:t>/</a:t>
            </a:r>
            <a:r>
              <a:rPr lang="en-US" sz="3600" b="1" dirty="0" err="1" smtClean="0">
                <a:latin typeface="Courier New" pitchFamily="1" charset="0"/>
              </a:rPr>
              <a:t>kinect</a:t>
            </a:r>
            <a:r>
              <a:rPr lang="en-US" sz="3600" b="1" dirty="0" smtClean="0">
                <a:latin typeface="Courier New" pitchFamily="1" charset="0"/>
              </a:rPr>
              <a:t>/</a:t>
            </a:r>
            <a:endParaRPr lang="en-US" sz="3600" b="1" dirty="0" smtClean="0">
              <a:latin typeface="Courier New" pitchFamily="1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4419600" y="5852652"/>
            <a:ext cx="4419600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3581400"/>
            <a:ext cx="4419600" cy="22098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AutoShape 2"/>
          <p:cNvSpPr>
            <a:spLocks noChangeArrowheads="1"/>
          </p:cNvSpPr>
          <p:nvPr/>
        </p:nvSpPr>
        <p:spPr bwMode="auto">
          <a:xfrm rot="5400000">
            <a:off x="7277100" y="3924300"/>
            <a:ext cx="1066800" cy="2057400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19" name="AutoShape 3"/>
          <p:cNvSpPr>
            <a:spLocks noChangeArrowheads="1"/>
          </p:cNvSpPr>
          <p:nvPr/>
        </p:nvSpPr>
        <p:spPr bwMode="auto">
          <a:xfrm rot="16200000" flipV="1">
            <a:off x="7467600" y="2971800"/>
            <a:ext cx="685800" cy="2057400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What’s in </a:t>
            </a:r>
            <a:r>
              <a:rPr lang="en-US" dirty="0" smtClean="0"/>
              <a:t>a Strong Solution</a:t>
            </a:r>
            <a:endParaRPr lang="en-US" dirty="0"/>
          </a:p>
        </p:txBody>
      </p:sp>
      <p:sp>
        <p:nvSpPr>
          <p:cNvPr id="52122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40767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For every position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Assuming alternating play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Value … </a:t>
            </a:r>
            <a:br>
              <a:rPr lang="en-US" sz="2000" dirty="0" smtClean="0"/>
            </a:br>
            <a:r>
              <a:rPr lang="en-US" sz="2000" dirty="0" smtClean="0"/>
              <a:t>(</a:t>
            </a:r>
            <a:r>
              <a:rPr lang="en-US" sz="2000" u="sng" dirty="0"/>
              <a:t>for player whose turn it </a:t>
            </a:r>
            <a:r>
              <a:rPr lang="en-US" sz="2000" u="sng" dirty="0" smtClean="0"/>
              <a:t>is</a:t>
            </a:r>
            <a:r>
              <a:rPr lang="en-US" sz="2000" dirty="0" smtClean="0"/>
              <a:t>)</a:t>
            </a:r>
          </a:p>
          <a:p>
            <a:pPr lvl="2">
              <a:lnSpc>
                <a:spcPct val="90000"/>
              </a:lnSpc>
              <a:buFont typeface="Wingdings" pitchFamily="-65" charset="2"/>
              <a:buNone/>
            </a:pPr>
            <a:r>
              <a:rPr lang="en-US" sz="1800" dirty="0" smtClean="0"/>
              <a:t>    </a:t>
            </a:r>
            <a:r>
              <a:rPr lang="en-US" sz="1800" u="sng" dirty="0" smtClean="0"/>
              <a:t>Winning</a:t>
            </a:r>
            <a:r>
              <a:rPr lang="en-US" sz="1800" dirty="0" smtClean="0"/>
              <a:t> (</a:t>
            </a:r>
            <a:r>
              <a:rPr lang="en-US" sz="1800" dirty="0" smtClean="0">
                <a:sym typeface="Symbol" pitchFamily="-65" charset="2"/>
              </a:rPr>
              <a:t> losing child)</a:t>
            </a:r>
            <a:endParaRPr lang="en-US" sz="1800" dirty="0" smtClean="0"/>
          </a:p>
          <a:p>
            <a:pPr lvl="2">
              <a:lnSpc>
                <a:spcPct val="90000"/>
              </a:lnSpc>
              <a:buFont typeface="Wingdings" pitchFamily="-65" charset="2"/>
              <a:buNone/>
            </a:pPr>
            <a:r>
              <a:rPr lang="en-US" altLang="ja-JP" sz="1800" dirty="0" smtClean="0">
                <a:cs typeface="ＭＳ Ｐゴシック" pitchFamily="-65" charset="-128"/>
              </a:rPr>
              <a:t>    </a:t>
            </a:r>
            <a:r>
              <a:rPr lang="en-US" sz="1800" u="sng" dirty="0"/>
              <a:t>Losing</a:t>
            </a:r>
            <a:r>
              <a:rPr lang="en-US" sz="1800" dirty="0"/>
              <a:t> (All children winning)</a:t>
            </a:r>
          </a:p>
          <a:p>
            <a:pPr lvl="2">
              <a:lnSpc>
                <a:spcPct val="90000"/>
              </a:lnSpc>
              <a:buFont typeface="Wingdings" pitchFamily="-65" charset="2"/>
              <a:buNone/>
            </a:pPr>
            <a:r>
              <a:rPr lang="en-US" sz="1800" dirty="0"/>
              <a:t>    </a:t>
            </a:r>
            <a:r>
              <a:rPr lang="en-US" sz="1800" u="sng" dirty="0" err="1"/>
              <a:t>Tieing</a:t>
            </a:r>
            <a:r>
              <a:rPr lang="en-US" sz="1800" dirty="0"/>
              <a:t> (!</a:t>
            </a:r>
            <a:r>
              <a:rPr lang="en-US" sz="1800" dirty="0" err="1">
                <a:sym typeface="Symbol" pitchFamily="-65" charset="2"/>
              </a:rPr>
              <a:t></a:t>
            </a:r>
            <a:r>
              <a:rPr lang="en-US" sz="1800" dirty="0">
                <a:sym typeface="Symbol" pitchFamily="-65" charset="2"/>
              </a:rPr>
              <a:t> losing child, but </a:t>
            </a:r>
            <a:r>
              <a:rPr lang="en-US" sz="1800" dirty="0" err="1">
                <a:sym typeface="Symbol" pitchFamily="-65" charset="2"/>
              </a:rPr>
              <a:t></a:t>
            </a:r>
            <a:r>
              <a:rPr lang="en-US" sz="1800" dirty="0">
                <a:sym typeface="Symbol" pitchFamily="-65" charset="2"/>
              </a:rPr>
              <a:t> </a:t>
            </a:r>
            <a:r>
              <a:rPr lang="en-US" sz="1800" dirty="0" err="1">
                <a:sym typeface="Symbol" pitchFamily="-65" charset="2"/>
              </a:rPr>
              <a:t>tieing</a:t>
            </a:r>
            <a:r>
              <a:rPr lang="en-US" sz="1800" dirty="0">
                <a:sym typeface="Symbol" pitchFamily="-65" charset="2"/>
              </a:rPr>
              <a:t> child)</a:t>
            </a:r>
            <a:endParaRPr lang="en-US" sz="1800" dirty="0"/>
          </a:p>
          <a:p>
            <a:pPr lvl="2">
              <a:lnSpc>
                <a:spcPct val="90000"/>
              </a:lnSpc>
              <a:buFont typeface="Wingdings" pitchFamily="-65" charset="2"/>
              <a:buNone/>
            </a:pPr>
            <a:r>
              <a:rPr lang="en-US" sz="1800" dirty="0"/>
              <a:t>    </a:t>
            </a:r>
            <a:r>
              <a:rPr lang="en-US" sz="1800" u="sng" dirty="0"/>
              <a:t>Drawing</a:t>
            </a:r>
            <a:r>
              <a:rPr lang="en-US" sz="1800" dirty="0"/>
              <a:t> (can’t force a win or be forced to </a:t>
            </a:r>
            <a:r>
              <a:rPr lang="en-US" sz="1800" dirty="0" smtClean="0"/>
              <a:t>lose)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Remoteness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How long before game ends?</a:t>
            </a:r>
          </a:p>
        </p:txBody>
      </p:sp>
      <p:sp>
        <p:nvSpPr>
          <p:cNvPr id="521222" name="Text Box 6"/>
          <p:cNvSpPr txBox="1">
            <a:spLocks noChangeArrowheads="1"/>
          </p:cNvSpPr>
          <p:nvPr/>
        </p:nvSpPr>
        <p:spPr bwMode="auto">
          <a:xfrm>
            <a:off x="5410200" y="1905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solidFill>
                  <a:srgbClr val="FFFFFF"/>
                </a:solidFill>
                <a:latin typeface="18 VAG Rounded Bold   07390"/>
              </a:rPr>
              <a:t>W</a:t>
            </a:r>
          </a:p>
        </p:txBody>
      </p:sp>
      <p:sp>
        <p:nvSpPr>
          <p:cNvPr id="521223" name="Line 7"/>
          <p:cNvSpPr>
            <a:spLocks noChangeShapeType="1"/>
          </p:cNvSpPr>
          <p:nvPr/>
        </p:nvSpPr>
        <p:spPr bwMode="auto">
          <a:xfrm flipH="1">
            <a:off x="4953000" y="2438400"/>
            <a:ext cx="685800" cy="533400"/>
          </a:xfrm>
          <a:prstGeom prst="line">
            <a:avLst/>
          </a:prstGeom>
          <a:noFill/>
          <a:ln w="50800" cap="flat" cmpd="sng" algn="ctr">
            <a:solidFill>
              <a:srgbClr val="8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24" name="Line 8"/>
          <p:cNvSpPr>
            <a:spLocks noChangeShapeType="1"/>
          </p:cNvSpPr>
          <p:nvPr/>
        </p:nvSpPr>
        <p:spPr bwMode="auto">
          <a:xfrm flipH="1">
            <a:off x="5334000" y="2438400"/>
            <a:ext cx="304800" cy="533400"/>
          </a:xfrm>
          <a:prstGeom prst="line">
            <a:avLst/>
          </a:prstGeom>
          <a:noFill/>
          <a:ln w="50800" cap="flat" cmpd="sng" algn="ctr">
            <a:solidFill>
              <a:srgbClr val="8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25" name="Line 9"/>
          <p:cNvSpPr>
            <a:spLocks noChangeShapeType="1"/>
          </p:cNvSpPr>
          <p:nvPr/>
        </p:nvSpPr>
        <p:spPr bwMode="auto">
          <a:xfrm flipH="1">
            <a:off x="5638800" y="2438400"/>
            <a:ext cx="0" cy="533400"/>
          </a:xfrm>
          <a:prstGeom prst="line">
            <a:avLst/>
          </a:prstGeom>
          <a:noFill/>
          <a:ln w="50800" cap="flat" cmpd="sng" algn="ctr">
            <a:solidFill>
              <a:srgbClr val="8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26" name="Oval 10"/>
          <p:cNvSpPr>
            <a:spLocks noChangeArrowheads="1"/>
          </p:cNvSpPr>
          <p:nvPr/>
        </p:nvSpPr>
        <p:spPr bwMode="auto">
          <a:xfrm flipV="1">
            <a:off x="4800600" y="2971800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27" name="Oval 11"/>
          <p:cNvSpPr>
            <a:spLocks noChangeArrowheads="1"/>
          </p:cNvSpPr>
          <p:nvPr/>
        </p:nvSpPr>
        <p:spPr bwMode="auto">
          <a:xfrm flipV="1">
            <a:off x="5181600" y="2971800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28" name="Oval 12"/>
          <p:cNvSpPr>
            <a:spLocks noChangeArrowheads="1"/>
          </p:cNvSpPr>
          <p:nvPr/>
        </p:nvSpPr>
        <p:spPr bwMode="auto">
          <a:xfrm flipV="1">
            <a:off x="5562600" y="2971800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29" name="Text Box 13"/>
          <p:cNvSpPr txBox="1">
            <a:spLocks noChangeArrowheads="1"/>
          </p:cNvSpPr>
          <p:nvPr/>
        </p:nvSpPr>
        <p:spPr bwMode="auto">
          <a:xfrm>
            <a:off x="4648200" y="31242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FFFFFF"/>
                </a:solidFill>
                <a:latin typeface="18 VAG Rounded Bold   07390"/>
              </a:rPr>
              <a:t>W</a:t>
            </a:r>
          </a:p>
        </p:txBody>
      </p:sp>
      <p:sp>
        <p:nvSpPr>
          <p:cNvPr id="521230" name="Text Box 14"/>
          <p:cNvSpPr txBox="1">
            <a:spLocks noChangeArrowheads="1"/>
          </p:cNvSpPr>
          <p:nvPr/>
        </p:nvSpPr>
        <p:spPr bwMode="auto">
          <a:xfrm>
            <a:off x="5029200" y="31242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FFFFFF"/>
                </a:solidFill>
                <a:latin typeface="18 VAG Rounded Bold   07390"/>
              </a:rPr>
              <a:t>W</a:t>
            </a:r>
          </a:p>
        </p:txBody>
      </p:sp>
      <p:sp>
        <p:nvSpPr>
          <p:cNvPr id="521231" name="Text Box 15"/>
          <p:cNvSpPr txBox="1">
            <a:spLocks noChangeArrowheads="1"/>
          </p:cNvSpPr>
          <p:nvPr/>
        </p:nvSpPr>
        <p:spPr bwMode="auto">
          <a:xfrm>
            <a:off x="5410200" y="31242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FFFFFF"/>
                </a:solidFill>
                <a:latin typeface="18 VAG Rounded Bold   07390"/>
              </a:rPr>
              <a:t>W</a:t>
            </a:r>
          </a:p>
        </p:txBody>
      </p:sp>
      <p:sp>
        <p:nvSpPr>
          <p:cNvPr id="521232" name="Text Box 16"/>
          <p:cNvSpPr txBox="1">
            <a:spLocks noChangeArrowheads="1"/>
          </p:cNvSpPr>
          <p:nvPr/>
        </p:nvSpPr>
        <p:spPr bwMode="auto">
          <a:xfrm>
            <a:off x="5575300" y="243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/>
              <a:t>...</a:t>
            </a:r>
          </a:p>
        </p:txBody>
      </p:sp>
      <p:sp>
        <p:nvSpPr>
          <p:cNvPr id="521233" name="Line 17"/>
          <p:cNvSpPr>
            <a:spLocks noChangeShapeType="1"/>
          </p:cNvSpPr>
          <p:nvPr/>
        </p:nvSpPr>
        <p:spPr bwMode="auto">
          <a:xfrm>
            <a:off x="5638800" y="2438400"/>
            <a:ext cx="609600" cy="533400"/>
          </a:xfrm>
          <a:prstGeom prst="line">
            <a:avLst/>
          </a:prstGeom>
          <a:noFill/>
          <a:ln w="50800" cap="flat" cmpd="sng" algn="ctr">
            <a:solidFill>
              <a:srgbClr val="00FF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34" name="Oval 18"/>
          <p:cNvSpPr>
            <a:spLocks noChangeArrowheads="1"/>
          </p:cNvSpPr>
          <p:nvPr/>
        </p:nvSpPr>
        <p:spPr bwMode="auto">
          <a:xfrm flipV="1">
            <a:off x="6248400" y="2971800"/>
            <a:ext cx="152400" cy="152400"/>
          </a:xfrm>
          <a:prstGeom prst="ellipse">
            <a:avLst/>
          </a:prstGeom>
          <a:solidFill>
            <a:srgbClr val="800000"/>
          </a:solidFill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35" name="Text Box 19"/>
          <p:cNvSpPr txBox="1">
            <a:spLocks noChangeArrowheads="1"/>
          </p:cNvSpPr>
          <p:nvPr/>
        </p:nvSpPr>
        <p:spPr bwMode="auto">
          <a:xfrm>
            <a:off x="6096000" y="3124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FFFFFF"/>
                </a:solidFill>
                <a:latin typeface="18 VAG Rounded Bold   07390"/>
              </a:rPr>
              <a:t>L</a:t>
            </a:r>
          </a:p>
        </p:txBody>
      </p:sp>
      <p:sp>
        <p:nvSpPr>
          <p:cNvPr id="521236" name="Text Box 20"/>
          <p:cNvSpPr txBox="1">
            <a:spLocks noChangeArrowheads="1"/>
          </p:cNvSpPr>
          <p:nvPr/>
        </p:nvSpPr>
        <p:spPr bwMode="auto">
          <a:xfrm>
            <a:off x="7620000" y="1905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FFFFFF"/>
                </a:solidFill>
                <a:latin typeface="18 VAG Rounded Bold   07390"/>
              </a:rPr>
              <a:t>L</a:t>
            </a:r>
          </a:p>
        </p:txBody>
      </p:sp>
      <p:sp>
        <p:nvSpPr>
          <p:cNvPr id="521237" name="Line 21"/>
          <p:cNvSpPr>
            <a:spLocks noChangeShapeType="1"/>
          </p:cNvSpPr>
          <p:nvPr/>
        </p:nvSpPr>
        <p:spPr bwMode="auto">
          <a:xfrm flipH="1">
            <a:off x="7162800" y="2438400"/>
            <a:ext cx="685800" cy="533400"/>
          </a:xfrm>
          <a:prstGeom prst="line">
            <a:avLst/>
          </a:prstGeom>
          <a:noFill/>
          <a:ln w="50800" cap="flat" cmpd="sng" algn="ctr">
            <a:solidFill>
              <a:srgbClr val="8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38" name="Line 22"/>
          <p:cNvSpPr>
            <a:spLocks noChangeShapeType="1"/>
          </p:cNvSpPr>
          <p:nvPr/>
        </p:nvSpPr>
        <p:spPr bwMode="auto">
          <a:xfrm flipH="1">
            <a:off x="7543800" y="2438400"/>
            <a:ext cx="304800" cy="533400"/>
          </a:xfrm>
          <a:prstGeom prst="line">
            <a:avLst/>
          </a:prstGeom>
          <a:noFill/>
          <a:ln w="50800" cap="flat" cmpd="sng" algn="ctr">
            <a:solidFill>
              <a:srgbClr val="8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39" name="Line 23"/>
          <p:cNvSpPr>
            <a:spLocks noChangeShapeType="1"/>
          </p:cNvSpPr>
          <p:nvPr/>
        </p:nvSpPr>
        <p:spPr bwMode="auto">
          <a:xfrm flipH="1">
            <a:off x="7848600" y="2438400"/>
            <a:ext cx="0" cy="533400"/>
          </a:xfrm>
          <a:prstGeom prst="line">
            <a:avLst/>
          </a:prstGeom>
          <a:noFill/>
          <a:ln w="50800" cap="flat" cmpd="sng" algn="ctr">
            <a:solidFill>
              <a:srgbClr val="8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40" name="Oval 24"/>
          <p:cNvSpPr>
            <a:spLocks noChangeArrowheads="1"/>
          </p:cNvSpPr>
          <p:nvPr/>
        </p:nvSpPr>
        <p:spPr bwMode="auto">
          <a:xfrm flipV="1">
            <a:off x="7010400" y="2971800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41" name="Oval 25"/>
          <p:cNvSpPr>
            <a:spLocks noChangeArrowheads="1"/>
          </p:cNvSpPr>
          <p:nvPr/>
        </p:nvSpPr>
        <p:spPr bwMode="auto">
          <a:xfrm flipV="1">
            <a:off x="7391400" y="2971800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42" name="Oval 26"/>
          <p:cNvSpPr>
            <a:spLocks noChangeArrowheads="1"/>
          </p:cNvSpPr>
          <p:nvPr/>
        </p:nvSpPr>
        <p:spPr bwMode="auto">
          <a:xfrm flipV="1">
            <a:off x="7772400" y="2971800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43" name="Text Box 27"/>
          <p:cNvSpPr txBox="1">
            <a:spLocks noChangeArrowheads="1"/>
          </p:cNvSpPr>
          <p:nvPr/>
        </p:nvSpPr>
        <p:spPr bwMode="auto">
          <a:xfrm>
            <a:off x="6858000" y="31242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FFFFFF"/>
                </a:solidFill>
                <a:latin typeface="18 VAG Rounded Bold   07390"/>
              </a:rPr>
              <a:t>W</a:t>
            </a:r>
          </a:p>
        </p:txBody>
      </p:sp>
      <p:sp>
        <p:nvSpPr>
          <p:cNvPr id="521244" name="Text Box 28"/>
          <p:cNvSpPr txBox="1">
            <a:spLocks noChangeArrowheads="1"/>
          </p:cNvSpPr>
          <p:nvPr/>
        </p:nvSpPr>
        <p:spPr bwMode="auto">
          <a:xfrm>
            <a:off x="7239000" y="31242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FFFFFF"/>
                </a:solidFill>
                <a:latin typeface="18 VAG Rounded Bold   07390"/>
              </a:rPr>
              <a:t>W</a:t>
            </a:r>
          </a:p>
        </p:txBody>
      </p:sp>
      <p:sp>
        <p:nvSpPr>
          <p:cNvPr id="521245" name="Text Box 29"/>
          <p:cNvSpPr txBox="1">
            <a:spLocks noChangeArrowheads="1"/>
          </p:cNvSpPr>
          <p:nvPr/>
        </p:nvSpPr>
        <p:spPr bwMode="auto">
          <a:xfrm>
            <a:off x="7620000" y="31242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FFFFFF"/>
                </a:solidFill>
                <a:latin typeface="18 VAG Rounded Bold   07390"/>
              </a:rPr>
              <a:t>W</a:t>
            </a:r>
          </a:p>
        </p:txBody>
      </p:sp>
      <p:sp>
        <p:nvSpPr>
          <p:cNvPr id="521246" name="Text Box 30"/>
          <p:cNvSpPr txBox="1">
            <a:spLocks noChangeArrowheads="1"/>
          </p:cNvSpPr>
          <p:nvPr/>
        </p:nvSpPr>
        <p:spPr bwMode="auto">
          <a:xfrm>
            <a:off x="7785100" y="243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900306"/>
                </a:solidFill>
              </a:rPr>
              <a:t>...</a:t>
            </a:r>
          </a:p>
        </p:txBody>
      </p:sp>
      <p:sp>
        <p:nvSpPr>
          <p:cNvPr id="521247" name="Line 31"/>
          <p:cNvSpPr>
            <a:spLocks noChangeShapeType="1"/>
          </p:cNvSpPr>
          <p:nvPr/>
        </p:nvSpPr>
        <p:spPr bwMode="auto">
          <a:xfrm>
            <a:off x="7848600" y="2438400"/>
            <a:ext cx="609600" cy="533400"/>
          </a:xfrm>
          <a:prstGeom prst="line">
            <a:avLst/>
          </a:prstGeom>
          <a:noFill/>
          <a:ln w="50800" cap="flat" cmpd="sng" algn="ctr">
            <a:solidFill>
              <a:srgbClr val="8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48" name="Oval 32"/>
          <p:cNvSpPr>
            <a:spLocks noChangeArrowheads="1"/>
          </p:cNvSpPr>
          <p:nvPr/>
        </p:nvSpPr>
        <p:spPr bwMode="auto">
          <a:xfrm flipV="1">
            <a:off x="8458200" y="2971800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49" name="Text Box 33"/>
          <p:cNvSpPr txBox="1">
            <a:spLocks noChangeArrowheads="1"/>
          </p:cNvSpPr>
          <p:nvPr/>
        </p:nvSpPr>
        <p:spPr bwMode="auto">
          <a:xfrm>
            <a:off x="8305800" y="31242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FFFFFF"/>
                </a:solidFill>
                <a:latin typeface="18 VAG Rounded Bold   07390"/>
              </a:rPr>
              <a:t>W</a:t>
            </a:r>
          </a:p>
        </p:txBody>
      </p:sp>
      <p:sp>
        <p:nvSpPr>
          <p:cNvPr id="521250" name="Text Box 34"/>
          <p:cNvSpPr txBox="1">
            <a:spLocks noChangeArrowheads="1"/>
          </p:cNvSpPr>
          <p:nvPr/>
        </p:nvSpPr>
        <p:spPr bwMode="auto">
          <a:xfrm>
            <a:off x="5410200" y="370374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 dirty="0">
                <a:solidFill>
                  <a:srgbClr val="FFFFFF"/>
                </a:solidFill>
                <a:latin typeface="18 VAG Rounded Bold   07390"/>
              </a:rPr>
              <a:t>T</a:t>
            </a:r>
          </a:p>
        </p:txBody>
      </p:sp>
      <p:sp>
        <p:nvSpPr>
          <p:cNvPr id="521251" name="Line 35"/>
          <p:cNvSpPr>
            <a:spLocks noChangeShapeType="1"/>
          </p:cNvSpPr>
          <p:nvPr/>
        </p:nvSpPr>
        <p:spPr bwMode="auto">
          <a:xfrm flipH="1">
            <a:off x="4953000" y="4191000"/>
            <a:ext cx="685800" cy="533400"/>
          </a:xfrm>
          <a:prstGeom prst="line">
            <a:avLst/>
          </a:prstGeom>
          <a:noFill/>
          <a:ln w="50800" cap="flat" cmpd="sng" algn="ctr">
            <a:solidFill>
              <a:srgbClr val="8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52" name="Line 36"/>
          <p:cNvSpPr>
            <a:spLocks noChangeShapeType="1"/>
          </p:cNvSpPr>
          <p:nvPr/>
        </p:nvSpPr>
        <p:spPr bwMode="auto">
          <a:xfrm flipH="1">
            <a:off x="5334000" y="4191000"/>
            <a:ext cx="304800" cy="533400"/>
          </a:xfrm>
          <a:prstGeom prst="line">
            <a:avLst/>
          </a:prstGeom>
          <a:noFill/>
          <a:ln w="50800" cap="flat" cmpd="sng" algn="ctr">
            <a:solidFill>
              <a:srgbClr val="8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53" name="Line 37"/>
          <p:cNvSpPr>
            <a:spLocks noChangeShapeType="1"/>
          </p:cNvSpPr>
          <p:nvPr/>
        </p:nvSpPr>
        <p:spPr bwMode="auto">
          <a:xfrm flipH="1">
            <a:off x="5638800" y="4191000"/>
            <a:ext cx="0" cy="533400"/>
          </a:xfrm>
          <a:prstGeom prst="line">
            <a:avLst/>
          </a:prstGeom>
          <a:noFill/>
          <a:ln w="50800" cap="flat" cmpd="sng" algn="ctr">
            <a:solidFill>
              <a:srgbClr val="8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54" name="Oval 38"/>
          <p:cNvSpPr>
            <a:spLocks noChangeArrowheads="1"/>
          </p:cNvSpPr>
          <p:nvPr/>
        </p:nvSpPr>
        <p:spPr bwMode="auto">
          <a:xfrm flipV="1">
            <a:off x="4800600" y="4724400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55" name="Oval 39"/>
          <p:cNvSpPr>
            <a:spLocks noChangeArrowheads="1"/>
          </p:cNvSpPr>
          <p:nvPr/>
        </p:nvSpPr>
        <p:spPr bwMode="auto">
          <a:xfrm flipV="1">
            <a:off x="5181600" y="4724400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56" name="Oval 40"/>
          <p:cNvSpPr>
            <a:spLocks noChangeArrowheads="1"/>
          </p:cNvSpPr>
          <p:nvPr/>
        </p:nvSpPr>
        <p:spPr bwMode="auto">
          <a:xfrm flipV="1">
            <a:off x="5562600" y="4724400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57" name="Text Box 41"/>
          <p:cNvSpPr txBox="1">
            <a:spLocks noChangeArrowheads="1"/>
          </p:cNvSpPr>
          <p:nvPr/>
        </p:nvSpPr>
        <p:spPr bwMode="auto">
          <a:xfrm>
            <a:off x="4648200" y="48768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FFFFFF"/>
                </a:solidFill>
                <a:latin typeface="18 VAG Rounded Bold   07390"/>
              </a:rPr>
              <a:t>W</a:t>
            </a:r>
          </a:p>
        </p:txBody>
      </p:sp>
      <p:sp>
        <p:nvSpPr>
          <p:cNvPr id="521258" name="Text Box 42"/>
          <p:cNvSpPr txBox="1">
            <a:spLocks noChangeArrowheads="1"/>
          </p:cNvSpPr>
          <p:nvPr/>
        </p:nvSpPr>
        <p:spPr bwMode="auto">
          <a:xfrm>
            <a:off x="5029200" y="48768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FFFFFF"/>
                </a:solidFill>
                <a:latin typeface="18 VAG Rounded Bold   07390"/>
              </a:rPr>
              <a:t>W</a:t>
            </a:r>
          </a:p>
        </p:txBody>
      </p:sp>
      <p:sp>
        <p:nvSpPr>
          <p:cNvPr id="521259" name="Text Box 43"/>
          <p:cNvSpPr txBox="1">
            <a:spLocks noChangeArrowheads="1"/>
          </p:cNvSpPr>
          <p:nvPr/>
        </p:nvSpPr>
        <p:spPr bwMode="auto">
          <a:xfrm>
            <a:off x="5410200" y="48768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FFFFFF"/>
                </a:solidFill>
                <a:latin typeface="18 VAG Rounded Bold   07390"/>
              </a:rPr>
              <a:t>W</a:t>
            </a:r>
          </a:p>
        </p:txBody>
      </p:sp>
      <p:sp>
        <p:nvSpPr>
          <p:cNvPr id="521260" name="Text Box 44"/>
          <p:cNvSpPr txBox="1">
            <a:spLocks noChangeArrowheads="1"/>
          </p:cNvSpPr>
          <p:nvPr/>
        </p:nvSpPr>
        <p:spPr bwMode="auto">
          <a:xfrm>
            <a:off x="5575300" y="4191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900306"/>
                </a:solidFill>
              </a:rPr>
              <a:t>...</a:t>
            </a:r>
          </a:p>
        </p:txBody>
      </p:sp>
      <p:sp>
        <p:nvSpPr>
          <p:cNvPr id="521261" name="Line 45"/>
          <p:cNvSpPr>
            <a:spLocks noChangeShapeType="1"/>
          </p:cNvSpPr>
          <p:nvPr/>
        </p:nvSpPr>
        <p:spPr bwMode="auto">
          <a:xfrm>
            <a:off x="5638800" y="4191000"/>
            <a:ext cx="609600" cy="533400"/>
          </a:xfrm>
          <a:prstGeom prst="line">
            <a:avLst/>
          </a:prstGeom>
          <a:noFill/>
          <a:ln w="5080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62" name="Oval 46"/>
          <p:cNvSpPr>
            <a:spLocks noChangeArrowheads="1"/>
          </p:cNvSpPr>
          <p:nvPr/>
        </p:nvSpPr>
        <p:spPr bwMode="auto">
          <a:xfrm flipV="1">
            <a:off x="6248400" y="47244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63" name="Text Box 47"/>
          <p:cNvSpPr txBox="1">
            <a:spLocks noChangeArrowheads="1"/>
          </p:cNvSpPr>
          <p:nvPr/>
        </p:nvSpPr>
        <p:spPr bwMode="auto">
          <a:xfrm>
            <a:off x="6096000" y="4876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FFFFFF"/>
                </a:solidFill>
                <a:latin typeface="18 VAG Rounded Bold   07390"/>
              </a:rPr>
              <a:t>T</a:t>
            </a:r>
          </a:p>
        </p:txBody>
      </p:sp>
      <p:sp>
        <p:nvSpPr>
          <p:cNvPr id="521264" name="Oval 48"/>
          <p:cNvSpPr>
            <a:spLocks noChangeArrowheads="1"/>
          </p:cNvSpPr>
          <p:nvPr/>
        </p:nvSpPr>
        <p:spPr bwMode="auto">
          <a:xfrm flipV="1">
            <a:off x="5562600" y="2362200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65" name="Oval 49"/>
          <p:cNvSpPr>
            <a:spLocks noChangeArrowheads="1"/>
          </p:cNvSpPr>
          <p:nvPr/>
        </p:nvSpPr>
        <p:spPr bwMode="auto">
          <a:xfrm flipV="1">
            <a:off x="7772400" y="2362200"/>
            <a:ext cx="152400" cy="152400"/>
          </a:xfrm>
          <a:prstGeom prst="ellipse">
            <a:avLst/>
          </a:prstGeom>
          <a:solidFill>
            <a:srgbClr val="800000"/>
          </a:solidFill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66" name="Oval 50"/>
          <p:cNvSpPr>
            <a:spLocks noChangeArrowheads="1"/>
          </p:cNvSpPr>
          <p:nvPr/>
        </p:nvSpPr>
        <p:spPr bwMode="auto">
          <a:xfrm flipV="1">
            <a:off x="5562600" y="4114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67" name="Text Box 51"/>
          <p:cNvSpPr txBox="1">
            <a:spLocks noChangeArrowheads="1"/>
          </p:cNvSpPr>
          <p:nvPr/>
        </p:nvSpPr>
        <p:spPr bwMode="auto">
          <a:xfrm>
            <a:off x="7315200" y="370374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FFFFFF"/>
                </a:solidFill>
                <a:latin typeface="18 VAG Rounded Bold   07390"/>
              </a:rPr>
              <a:t>D</a:t>
            </a:r>
          </a:p>
        </p:txBody>
      </p:sp>
      <p:sp>
        <p:nvSpPr>
          <p:cNvPr id="521268" name="Line 52"/>
          <p:cNvSpPr>
            <a:spLocks noChangeShapeType="1"/>
          </p:cNvSpPr>
          <p:nvPr/>
        </p:nvSpPr>
        <p:spPr bwMode="auto">
          <a:xfrm flipH="1">
            <a:off x="7162800" y="4191000"/>
            <a:ext cx="381000" cy="533400"/>
          </a:xfrm>
          <a:prstGeom prst="line">
            <a:avLst/>
          </a:prstGeom>
          <a:noFill/>
          <a:ln w="38100" cap="flat" cmpd="sng" algn="ctr">
            <a:solidFill>
              <a:srgbClr val="800000"/>
            </a:solidFill>
            <a:prstDash val="solid"/>
            <a:round/>
            <a:headEnd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69" name="Line 53"/>
          <p:cNvSpPr>
            <a:spLocks noChangeShapeType="1"/>
          </p:cNvSpPr>
          <p:nvPr/>
        </p:nvSpPr>
        <p:spPr bwMode="auto">
          <a:xfrm flipH="1">
            <a:off x="7543800" y="4191000"/>
            <a:ext cx="0" cy="533400"/>
          </a:xfrm>
          <a:prstGeom prst="line">
            <a:avLst/>
          </a:prstGeom>
          <a:noFill/>
          <a:ln w="38100" cap="flat" cmpd="sng" algn="ctr">
            <a:solidFill>
              <a:srgbClr val="800000"/>
            </a:solidFill>
            <a:prstDash val="solid"/>
            <a:round/>
            <a:headEnd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70" name="Line 54"/>
          <p:cNvSpPr>
            <a:spLocks noChangeShapeType="1"/>
          </p:cNvSpPr>
          <p:nvPr/>
        </p:nvSpPr>
        <p:spPr bwMode="auto">
          <a:xfrm>
            <a:off x="7543800" y="4191000"/>
            <a:ext cx="304800" cy="533400"/>
          </a:xfrm>
          <a:prstGeom prst="line">
            <a:avLst/>
          </a:prstGeom>
          <a:noFill/>
          <a:ln w="38100" cap="flat" cmpd="sng" algn="ctr">
            <a:solidFill>
              <a:srgbClr val="800000"/>
            </a:solidFill>
            <a:prstDash val="solid"/>
            <a:round/>
            <a:headEnd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71" name="Oval 55"/>
          <p:cNvSpPr>
            <a:spLocks noChangeArrowheads="1"/>
          </p:cNvSpPr>
          <p:nvPr/>
        </p:nvSpPr>
        <p:spPr bwMode="auto">
          <a:xfrm flipV="1">
            <a:off x="7010400" y="4724400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72" name="Oval 56"/>
          <p:cNvSpPr>
            <a:spLocks noChangeArrowheads="1"/>
          </p:cNvSpPr>
          <p:nvPr/>
        </p:nvSpPr>
        <p:spPr bwMode="auto">
          <a:xfrm flipV="1">
            <a:off x="7391400" y="4724400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73" name="Oval 57"/>
          <p:cNvSpPr>
            <a:spLocks noChangeArrowheads="1"/>
          </p:cNvSpPr>
          <p:nvPr/>
        </p:nvSpPr>
        <p:spPr bwMode="auto">
          <a:xfrm flipV="1">
            <a:off x="7772400" y="4724400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74" name="Text Box 58"/>
          <p:cNvSpPr txBox="1">
            <a:spLocks noChangeArrowheads="1"/>
          </p:cNvSpPr>
          <p:nvPr/>
        </p:nvSpPr>
        <p:spPr bwMode="auto">
          <a:xfrm>
            <a:off x="6858000" y="48768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FFFFFF"/>
                </a:solidFill>
                <a:latin typeface="18 VAG Rounded Bold   07390"/>
              </a:rPr>
              <a:t>W</a:t>
            </a:r>
          </a:p>
        </p:txBody>
      </p:sp>
      <p:sp>
        <p:nvSpPr>
          <p:cNvPr id="521275" name="Text Box 59"/>
          <p:cNvSpPr txBox="1">
            <a:spLocks noChangeArrowheads="1"/>
          </p:cNvSpPr>
          <p:nvPr/>
        </p:nvSpPr>
        <p:spPr bwMode="auto">
          <a:xfrm>
            <a:off x="7239000" y="48768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FFFFFF"/>
                </a:solidFill>
                <a:latin typeface="18 VAG Rounded Bold   07390"/>
              </a:rPr>
              <a:t>W</a:t>
            </a:r>
          </a:p>
        </p:txBody>
      </p:sp>
      <p:sp>
        <p:nvSpPr>
          <p:cNvPr id="521276" name="Text Box 60"/>
          <p:cNvSpPr txBox="1">
            <a:spLocks noChangeArrowheads="1"/>
          </p:cNvSpPr>
          <p:nvPr/>
        </p:nvSpPr>
        <p:spPr bwMode="auto">
          <a:xfrm>
            <a:off x="7620000" y="48768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FFFFFF"/>
                </a:solidFill>
                <a:latin typeface="18 VAG Rounded Bold   07390"/>
              </a:rPr>
              <a:t>W</a:t>
            </a:r>
          </a:p>
        </p:txBody>
      </p:sp>
      <p:sp>
        <p:nvSpPr>
          <p:cNvPr id="521277" name="Line 61"/>
          <p:cNvSpPr>
            <a:spLocks noChangeShapeType="1"/>
          </p:cNvSpPr>
          <p:nvPr/>
        </p:nvSpPr>
        <p:spPr bwMode="auto">
          <a:xfrm>
            <a:off x="7620000" y="41910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78" name="Text Box 62"/>
          <p:cNvSpPr txBox="1">
            <a:spLocks noChangeArrowheads="1"/>
          </p:cNvSpPr>
          <p:nvPr/>
        </p:nvSpPr>
        <p:spPr bwMode="auto">
          <a:xfrm>
            <a:off x="7848600" y="370374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FFFFFF"/>
                </a:solidFill>
                <a:latin typeface="18 VAG Rounded Bold   07390"/>
              </a:rPr>
              <a:t>D</a:t>
            </a:r>
          </a:p>
        </p:txBody>
      </p:sp>
      <p:sp>
        <p:nvSpPr>
          <p:cNvPr id="521279" name="Line 63"/>
          <p:cNvSpPr>
            <a:spLocks noChangeShapeType="1"/>
          </p:cNvSpPr>
          <p:nvPr/>
        </p:nvSpPr>
        <p:spPr bwMode="auto">
          <a:xfrm>
            <a:off x="7543800" y="4191000"/>
            <a:ext cx="914400" cy="533400"/>
          </a:xfrm>
          <a:prstGeom prst="line">
            <a:avLst/>
          </a:prstGeom>
          <a:noFill/>
          <a:ln w="38100" cap="flat" cmpd="sng" algn="ctr">
            <a:solidFill>
              <a:srgbClr val="800000"/>
            </a:solidFill>
            <a:prstDash val="solid"/>
            <a:round/>
            <a:headEnd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80" name="Oval 64"/>
          <p:cNvSpPr>
            <a:spLocks noChangeArrowheads="1"/>
          </p:cNvSpPr>
          <p:nvPr/>
        </p:nvSpPr>
        <p:spPr bwMode="auto">
          <a:xfrm flipV="1">
            <a:off x="7467600" y="4114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81" name="Oval 65"/>
          <p:cNvSpPr>
            <a:spLocks noChangeArrowheads="1"/>
          </p:cNvSpPr>
          <p:nvPr/>
        </p:nvSpPr>
        <p:spPr bwMode="auto">
          <a:xfrm flipV="1">
            <a:off x="8458200" y="4724400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82" name="Text Box 66"/>
          <p:cNvSpPr txBox="1">
            <a:spLocks noChangeArrowheads="1"/>
          </p:cNvSpPr>
          <p:nvPr/>
        </p:nvSpPr>
        <p:spPr bwMode="auto">
          <a:xfrm>
            <a:off x="8305800" y="48768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FFFFFF"/>
                </a:solidFill>
                <a:latin typeface="18 VAG Rounded Bold   07390"/>
              </a:rPr>
              <a:t>W</a:t>
            </a:r>
          </a:p>
        </p:txBody>
      </p:sp>
      <p:sp>
        <p:nvSpPr>
          <p:cNvPr id="521283" name="Line 67"/>
          <p:cNvSpPr>
            <a:spLocks noChangeShapeType="1"/>
          </p:cNvSpPr>
          <p:nvPr/>
        </p:nvSpPr>
        <p:spPr bwMode="auto">
          <a:xfrm flipH="1">
            <a:off x="7162800" y="4191000"/>
            <a:ext cx="914400" cy="533400"/>
          </a:xfrm>
          <a:prstGeom prst="line">
            <a:avLst/>
          </a:prstGeom>
          <a:noFill/>
          <a:ln w="38100" cap="flat" cmpd="sng" algn="ctr">
            <a:solidFill>
              <a:srgbClr val="800000"/>
            </a:solidFill>
            <a:prstDash val="solid"/>
            <a:round/>
            <a:headEnd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84" name="Line 68"/>
          <p:cNvSpPr>
            <a:spLocks noChangeShapeType="1"/>
          </p:cNvSpPr>
          <p:nvPr/>
        </p:nvSpPr>
        <p:spPr bwMode="auto">
          <a:xfrm flipH="1">
            <a:off x="7543800" y="4191000"/>
            <a:ext cx="533400" cy="533400"/>
          </a:xfrm>
          <a:prstGeom prst="line">
            <a:avLst/>
          </a:prstGeom>
          <a:noFill/>
          <a:ln w="38100" cap="flat" cmpd="sng" algn="ctr">
            <a:solidFill>
              <a:srgbClr val="800000"/>
            </a:solidFill>
            <a:prstDash val="solid"/>
            <a:round/>
            <a:headEnd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85" name="Line 69"/>
          <p:cNvSpPr>
            <a:spLocks noChangeShapeType="1"/>
          </p:cNvSpPr>
          <p:nvPr/>
        </p:nvSpPr>
        <p:spPr bwMode="auto">
          <a:xfrm flipH="1">
            <a:off x="7848600" y="4191000"/>
            <a:ext cx="228600" cy="533400"/>
          </a:xfrm>
          <a:prstGeom prst="line">
            <a:avLst/>
          </a:prstGeom>
          <a:noFill/>
          <a:ln w="38100" cap="flat" cmpd="sng" algn="ctr">
            <a:solidFill>
              <a:srgbClr val="800000"/>
            </a:solidFill>
            <a:prstDash val="solid"/>
            <a:round/>
            <a:headEnd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86" name="Line 70"/>
          <p:cNvSpPr>
            <a:spLocks noChangeShapeType="1"/>
          </p:cNvSpPr>
          <p:nvPr/>
        </p:nvSpPr>
        <p:spPr bwMode="auto">
          <a:xfrm>
            <a:off x="8077200" y="4191000"/>
            <a:ext cx="381000" cy="533400"/>
          </a:xfrm>
          <a:prstGeom prst="line">
            <a:avLst/>
          </a:prstGeom>
          <a:noFill/>
          <a:ln w="38100" cap="flat" cmpd="sng" algn="ctr">
            <a:solidFill>
              <a:srgbClr val="800000"/>
            </a:solidFill>
            <a:prstDash val="solid"/>
            <a:round/>
            <a:headEnd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87" name="Text Box 71"/>
          <p:cNvSpPr txBox="1">
            <a:spLocks noChangeArrowheads="1"/>
          </p:cNvSpPr>
          <p:nvPr/>
        </p:nvSpPr>
        <p:spPr bwMode="auto">
          <a:xfrm>
            <a:off x="7848600" y="4267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900306"/>
                </a:solidFill>
              </a:rPr>
              <a:t>...</a:t>
            </a:r>
          </a:p>
        </p:txBody>
      </p:sp>
      <p:sp>
        <p:nvSpPr>
          <p:cNvPr id="521288" name="Oval 72"/>
          <p:cNvSpPr>
            <a:spLocks noChangeArrowheads="1"/>
          </p:cNvSpPr>
          <p:nvPr/>
        </p:nvSpPr>
        <p:spPr bwMode="auto">
          <a:xfrm flipV="1">
            <a:off x="8001000" y="4114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89" name="Oval 73"/>
          <p:cNvSpPr>
            <a:spLocks noChangeArrowheads="1"/>
          </p:cNvSpPr>
          <p:nvPr/>
        </p:nvSpPr>
        <p:spPr bwMode="auto">
          <a:xfrm flipV="1">
            <a:off x="1295400" y="3126979"/>
            <a:ext cx="152400" cy="152400"/>
          </a:xfrm>
          <a:prstGeom prst="ellipse">
            <a:avLst/>
          </a:prstGeom>
          <a:solidFill>
            <a:srgbClr val="800000"/>
          </a:solidFill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90" name="Oval 74"/>
          <p:cNvSpPr>
            <a:spLocks noChangeArrowheads="1"/>
          </p:cNvSpPr>
          <p:nvPr/>
        </p:nvSpPr>
        <p:spPr bwMode="auto">
          <a:xfrm flipV="1">
            <a:off x="1295400" y="3419475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91" name="Oval 75"/>
          <p:cNvSpPr>
            <a:spLocks noChangeArrowheads="1"/>
          </p:cNvSpPr>
          <p:nvPr/>
        </p:nvSpPr>
        <p:spPr bwMode="auto">
          <a:xfrm flipV="1">
            <a:off x="1295400" y="2819400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92" name="Oval 76"/>
          <p:cNvSpPr>
            <a:spLocks noChangeArrowheads="1"/>
          </p:cNvSpPr>
          <p:nvPr/>
        </p:nvSpPr>
        <p:spPr bwMode="auto">
          <a:xfrm flipV="1">
            <a:off x="1295400" y="401955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: Example</a:t>
            </a:r>
            <a:r>
              <a:rPr lang="en-US" dirty="0"/>
              <a:t>: 1,2,…,10</a:t>
            </a:r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23925" y="1219200"/>
            <a:ext cx="4181475" cy="4876800"/>
          </a:xfrm>
        </p:spPr>
        <p:txBody>
          <a:bodyPr/>
          <a:lstStyle/>
          <a:p>
            <a:r>
              <a:rPr lang="en-US" sz="2000"/>
              <a:t>Rules (on your turn):</a:t>
            </a:r>
          </a:p>
          <a:p>
            <a:pPr lvl="1"/>
            <a:r>
              <a:rPr lang="en-US" sz="1800"/>
              <a:t>Running total = 0</a:t>
            </a:r>
          </a:p>
          <a:p>
            <a:r>
              <a:rPr lang="en-US" sz="2000"/>
              <a:t>Rules (on your turn):</a:t>
            </a:r>
          </a:p>
          <a:p>
            <a:pPr lvl="1"/>
            <a:r>
              <a:rPr lang="en-US" sz="1800"/>
              <a:t>Add 1 or 2 to running total</a:t>
            </a:r>
          </a:p>
          <a:p>
            <a:r>
              <a:rPr lang="en-US" sz="2000"/>
              <a:t>Goal</a:t>
            </a:r>
          </a:p>
          <a:p>
            <a:pPr lvl="1"/>
            <a:r>
              <a:rPr lang="en-US" sz="1800"/>
              <a:t>Be the FIRST to get to 10</a:t>
            </a:r>
          </a:p>
          <a:p>
            <a:r>
              <a:rPr lang="en-US" sz="2400"/>
              <a:t>Example</a:t>
            </a:r>
          </a:p>
          <a:p>
            <a:pPr lvl="1"/>
            <a:r>
              <a:rPr lang="en-US" sz="2000"/>
              <a:t>Ana: “2 to make it 2”</a:t>
            </a:r>
          </a:p>
          <a:p>
            <a:pPr lvl="1"/>
            <a:r>
              <a:rPr lang="en-US" sz="2000">
                <a:solidFill>
                  <a:schemeClr val="accent6"/>
                </a:solidFill>
              </a:rPr>
              <a:t>Bob: “1 to make it 3”</a:t>
            </a:r>
          </a:p>
          <a:p>
            <a:pPr lvl="1"/>
            <a:r>
              <a:rPr lang="en-US" sz="2000"/>
              <a:t>Ana: “2 to make it 5”</a:t>
            </a:r>
          </a:p>
          <a:p>
            <a:pPr lvl="1"/>
            <a:r>
              <a:rPr lang="en-US" sz="2000">
                <a:solidFill>
                  <a:schemeClr val="accent6"/>
                </a:solidFill>
              </a:rPr>
              <a:t>Bob: “2 to make it 7” </a:t>
            </a:r>
            <a:r>
              <a:rPr lang="en-US" sz="2000">
                <a:solidFill>
                  <a:schemeClr val="accent6"/>
                </a:solidFill>
                <a:sym typeface="Wingdings"/>
              </a:rPr>
              <a:t> photo</a:t>
            </a:r>
            <a:endParaRPr lang="en-US" sz="2000">
              <a:solidFill>
                <a:schemeClr val="accent6"/>
              </a:solidFill>
            </a:endParaRPr>
          </a:p>
          <a:p>
            <a:pPr lvl="1"/>
            <a:r>
              <a:rPr lang="en-US" sz="2000"/>
              <a:t>Ana: “1 to make it 8”</a:t>
            </a:r>
          </a:p>
          <a:p>
            <a:pPr lvl="1"/>
            <a:r>
              <a:rPr lang="en-US" sz="2000">
                <a:solidFill>
                  <a:schemeClr val="accent6"/>
                </a:solidFill>
              </a:rPr>
              <a:t>Bob: “2 to make it 10” I WIN!</a:t>
            </a:r>
          </a:p>
        </p:txBody>
      </p:sp>
      <p:sp>
        <p:nvSpPr>
          <p:cNvPr id="522245" name="Rectangle 5"/>
          <p:cNvSpPr>
            <a:spLocks noChangeArrowheads="1"/>
          </p:cNvSpPr>
          <p:nvPr/>
        </p:nvSpPr>
        <p:spPr bwMode="auto">
          <a:xfrm>
            <a:off x="5801848" y="4724400"/>
            <a:ext cx="21980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18 VAG Rounded Bold   07390"/>
              </a:rPr>
              <a:t>7 ducks (out of 10)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0273" y="2362200"/>
            <a:ext cx="3656527" cy="2382837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4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 smtClean="0"/>
              <a:t>0 = Win</a:t>
            </a:r>
          </a:p>
          <a:p>
            <a:r>
              <a:rPr lang="en-US" sz="2400" dirty="0" smtClean="0"/>
              <a:t>1 = Lose</a:t>
            </a:r>
          </a:p>
          <a:p>
            <a:r>
              <a:rPr lang="en-US" sz="2400" dirty="0" smtClean="0"/>
              <a:t>2 = </a:t>
            </a:r>
            <a:r>
              <a:rPr lang="en-US" sz="2400" dirty="0"/>
              <a:t>Win</a:t>
            </a:r>
            <a:endParaRPr lang="en-US" sz="2400" dirty="0" smtClean="0"/>
          </a:p>
          <a:p>
            <a:r>
              <a:rPr lang="en-US" sz="2400" dirty="0" smtClean="0"/>
              <a:t>3 = </a:t>
            </a:r>
            <a:r>
              <a:rPr lang="en-US" sz="2400" dirty="0"/>
              <a:t>Win</a:t>
            </a:r>
            <a:endParaRPr lang="en-US" sz="2400" dirty="0" smtClean="0"/>
          </a:p>
          <a:p>
            <a:r>
              <a:rPr lang="en-US" sz="2400" dirty="0" smtClean="0"/>
              <a:t>4 = </a:t>
            </a:r>
            <a:r>
              <a:rPr lang="en-US" sz="2400" dirty="0"/>
              <a:t>Lose</a:t>
            </a:r>
            <a:endParaRPr lang="en-US" sz="2400" dirty="0" smtClean="0"/>
          </a:p>
          <a:p>
            <a:r>
              <a:rPr lang="en-US" sz="2400" dirty="0" smtClean="0"/>
              <a:t>5 </a:t>
            </a:r>
            <a:r>
              <a:rPr lang="en-US" sz="2400" dirty="0"/>
              <a:t>= Win</a:t>
            </a:r>
            <a:endParaRPr lang="en-US" sz="2400" dirty="0" smtClean="0"/>
          </a:p>
          <a:p>
            <a:r>
              <a:rPr lang="en-US" sz="2400" dirty="0" smtClean="0"/>
              <a:t>6 </a:t>
            </a:r>
            <a:r>
              <a:rPr lang="en-US" sz="2400" dirty="0"/>
              <a:t>= Win</a:t>
            </a:r>
            <a:endParaRPr lang="en-US" sz="2400" dirty="0" smtClean="0"/>
          </a:p>
          <a:p>
            <a:r>
              <a:rPr lang="en-US" sz="2400" dirty="0" smtClean="0"/>
              <a:t>7 </a:t>
            </a:r>
            <a:r>
              <a:rPr lang="en-US" sz="2400" dirty="0"/>
              <a:t>= Lose</a:t>
            </a:r>
            <a:endParaRPr lang="en-US" sz="2400" dirty="0" smtClean="0"/>
          </a:p>
          <a:p>
            <a:r>
              <a:rPr lang="en-US" sz="2400" dirty="0" smtClean="0"/>
              <a:t>8 </a:t>
            </a:r>
            <a:r>
              <a:rPr lang="en-US" sz="2400" dirty="0"/>
              <a:t>= Win</a:t>
            </a:r>
            <a:endParaRPr lang="en-US" sz="2400" dirty="0" smtClean="0"/>
          </a:p>
          <a:p>
            <a:r>
              <a:rPr lang="en-US" sz="2400" dirty="0" smtClean="0"/>
              <a:t>9 </a:t>
            </a:r>
            <a:r>
              <a:rPr lang="en-US" sz="2400" dirty="0"/>
              <a:t>= Win</a:t>
            </a:r>
            <a:endParaRPr lang="en-US" sz="2400" dirty="0" smtClean="0"/>
          </a:p>
          <a:p>
            <a:r>
              <a:rPr lang="en-US" sz="2400" dirty="0" smtClean="0"/>
              <a:t>10 </a:t>
            </a:r>
            <a:r>
              <a:rPr lang="en-US" sz="2400" dirty="0"/>
              <a:t>= Lose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743200" y="990601"/>
            <a:ext cx="6096000" cy="5305864"/>
          </a:xfrm>
        </p:spPr>
        <p:txBody>
          <a:bodyPr/>
          <a:lstStyle/>
          <a:p>
            <a:r>
              <a:rPr lang="en-US" dirty="0" smtClean="0"/>
              <a:t>P = Position</a:t>
            </a:r>
          </a:p>
          <a:p>
            <a:r>
              <a:rPr lang="en-US" dirty="0" smtClean="0"/>
              <a:t>M = Move</a:t>
            </a:r>
          </a:p>
          <a:p>
            <a:r>
              <a:rPr lang="en-US" dirty="0" smtClean="0"/>
              <a:t>We only need 3 blocks to define a game</a:t>
            </a:r>
            <a:endParaRPr lang="en-US" dirty="0"/>
          </a:p>
          <a:p>
            <a:pPr lvl="1"/>
            <a:r>
              <a:rPr lang="en-US" dirty="0" smtClean="0"/>
              <a:t>Do Move M on Position P</a:t>
            </a:r>
          </a:p>
          <a:p>
            <a:pPr lvl="2"/>
            <a:r>
              <a:rPr lang="en-US" dirty="0" smtClean="0">
                <a:sym typeface="Wingdings"/>
              </a:rPr>
              <a:t> a new Position</a:t>
            </a:r>
            <a:endParaRPr lang="en-US" dirty="0" smtClean="0"/>
          </a:p>
          <a:p>
            <a:pPr lvl="1"/>
            <a:r>
              <a:rPr lang="en-US" dirty="0" smtClean="0"/>
              <a:t>Generate Moves from Position P</a:t>
            </a:r>
          </a:p>
          <a:p>
            <a:pPr lvl="2"/>
            <a:r>
              <a:rPr lang="en-US" dirty="0" smtClean="0">
                <a:sym typeface="Wingdings"/>
              </a:rPr>
              <a:t> list of Moves</a:t>
            </a:r>
            <a:endParaRPr lang="en-US" dirty="0" smtClean="0"/>
          </a:p>
          <a:p>
            <a:pPr lvl="1"/>
            <a:r>
              <a:rPr lang="en-US" dirty="0" smtClean="0"/>
              <a:t>Primitive Value of Position P</a:t>
            </a:r>
          </a:p>
          <a:p>
            <a:pPr lvl="2"/>
            <a:r>
              <a:rPr lang="en-US" dirty="0" smtClean="0">
                <a:sym typeface="Wingdings"/>
              </a:rPr>
              <a:t> {win, lose, tie, undecided}</a:t>
            </a:r>
          </a:p>
          <a:p>
            <a:r>
              <a:rPr lang="en-US" dirty="0" smtClean="0">
                <a:sym typeface="Wingdings"/>
              </a:rPr>
              <a:t>Let’s write </a:t>
            </a:r>
            <a:r>
              <a:rPr lang="en-US" dirty="0" smtClean="0">
                <a:solidFill>
                  <a:srgbClr val="FFFF00"/>
                </a:solidFill>
                <a:sym typeface="Wingdings"/>
              </a:rPr>
              <a:t>Value of Position P</a:t>
            </a:r>
            <a:endParaRPr lang="en-US" dirty="0" smtClean="0">
              <a:solidFill>
                <a:srgbClr val="FFFF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write code to determine value!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325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pic>
        <p:nvPicPr>
          <p:cNvPr id="9" name="Content Placeholder 8" descr="value2.gi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00" b="-500"/>
          <a:stretch/>
        </p:blipFill>
        <p:spPr>
          <a:xfrm>
            <a:off x="2286000" y="1030120"/>
            <a:ext cx="4572000" cy="5286710"/>
          </a:xfrm>
        </p:spPr>
      </p:pic>
    </p:spTree>
    <p:extLst>
      <p:ext uri="{BB962C8B-B14F-4D97-AF65-F5344CB8AC3E}">
        <p14:creationId xmlns:p14="http://schemas.microsoft.com/office/powerpoint/2010/main" val="13029047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41949</TotalTime>
  <Pages>47</Pages>
  <Words>300</Words>
  <Application>Microsoft Macintosh PowerPoint</Application>
  <PresentationFormat>Letter Paper (8.5x11 in)</PresentationFormat>
  <Paragraphs>81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Metro</vt:lpstr>
      <vt:lpstr>Ms kinect = body I/O</vt:lpstr>
      <vt:lpstr>Review: What’s in a Strong Solution</vt:lpstr>
      <vt:lpstr>Review : Example: 1,2,…,10</vt:lpstr>
      <vt:lpstr>Let’s write code to determine value!</vt:lpstr>
      <vt:lpstr>Answer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subject/>
  <dc:creator>John Wawrzynek</dc:creator>
  <cp:keywords/>
  <dc:description/>
  <cp:lastModifiedBy>Dan Garcia</cp:lastModifiedBy>
  <cp:revision>2728</cp:revision>
  <cp:lastPrinted>2010-11-29T09:31:54Z</cp:lastPrinted>
  <dcterms:created xsi:type="dcterms:W3CDTF">2009-09-14T20:11:08Z</dcterms:created>
  <dcterms:modified xsi:type="dcterms:W3CDTF">2010-11-29T09:44:21Z</dcterms:modified>
</cp:coreProperties>
</file>