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47" r:id="rId2"/>
    <p:sldId id="1055" r:id="rId3"/>
    <p:sldId id="1059" r:id="rId4"/>
    <p:sldId id="1057" r:id="rId5"/>
    <p:sldId id="1058" r:id="rId6"/>
    <p:sldId id="1060" r:id="rId7"/>
    <p:sldId id="1061" r:id="rId8"/>
    <p:sldId id="1062" r:id="rId9"/>
    <p:sldId id="1063" r:id="rId10"/>
    <p:sldId id="1064" r:id="rId11"/>
    <p:sldId id="1065" r:id="rId12"/>
  </p:sldIdLst>
  <p:sldSz cx="9144000" cy="6858000" type="letter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D5D5D5"/>
    <a:srgbClr val="900306"/>
    <a:srgbClr val="32415C"/>
    <a:srgbClr val="FB0A10"/>
    <a:srgbClr val="94F0E4"/>
    <a:srgbClr val="5771A0"/>
    <a:srgbClr val="800080"/>
    <a:srgbClr val="66FF33"/>
    <a:srgbClr val="FF0000"/>
    <a:srgbClr val="3333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9427" autoAdjust="0"/>
    <p:restoredTop sz="89858" autoAdjust="0"/>
  </p:normalViewPr>
  <p:slideViewPr>
    <p:cSldViewPr>
      <p:cViewPr varScale="1">
        <p:scale>
          <a:sx n="96" d="100"/>
          <a:sy n="96" d="100"/>
        </p:scale>
        <p:origin x="-696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062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53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97110" y="450322"/>
            <a:ext cx="6146446" cy="262408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noFill/>
          <a:ln w="9525"/>
        </p:spPr>
        <p:txBody>
          <a:bodyPr lIns="92342" tIns="45361" rIns="92342" bIns="45361"/>
          <a:lstStyle/>
          <a:p>
            <a:r>
              <a:rPr lang="en-US">
                <a:latin typeface="Arial" charset="0"/>
              </a:rPr>
              <a:t>That is, any computer, no matter how primitive or advance, can be divided into five parts:</a:t>
            </a:r>
          </a:p>
          <a:p>
            <a:r>
              <a:rPr lang="en-US">
                <a:latin typeface="Arial" charset="0"/>
              </a:rPr>
              <a:t>1. The input devices bring the data from the outside world into the computer.</a:t>
            </a:r>
          </a:p>
          <a:p>
            <a:r>
              <a:rPr lang="en-US">
                <a:latin typeface="Arial" charset="0"/>
              </a:rPr>
              <a:t>2. These data are kept in the computer’s memory  until ...</a:t>
            </a:r>
          </a:p>
          <a:p>
            <a:r>
              <a:rPr lang="en-US">
                <a:latin typeface="Arial" charset="0"/>
              </a:rPr>
              <a:t>3. The datapath request and process them.</a:t>
            </a:r>
          </a:p>
          <a:p>
            <a:r>
              <a:rPr lang="en-US">
                <a:latin typeface="Arial" charset="0"/>
              </a:rPr>
              <a:t>4. The operation of the datapath is controlled by the computer’s controller.</a:t>
            </a:r>
          </a:p>
          <a:p>
            <a:r>
              <a:rPr lang="en-US">
                <a:latin typeface="Arial" charset="0"/>
              </a:rPr>
              <a:t>All the work done by the computer will NOT do us any good unless we can get the data back to the outside world. </a:t>
            </a:r>
          </a:p>
          <a:p>
            <a:r>
              <a:rPr lang="en-US">
                <a:latin typeface="Arial" charset="0"/>
              </a:rPr>
              <a:t> 5. Getting the data back to the outside world is the job of the output devices.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most COMMON way to connect these 5 components together is to use a network of busses.</a:t>
            </a:r>
          </a:p>
        </p:txBody>
      </p:sp>
      <p:sp>
        <p:nvSpPr>
          <p:cNvPr id="2150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97110" y="450322"/>
            <a:ext cx="6146446" cy="262408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Summary &amp; Farewell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8079606" y="6248400"/>
            <a:ext cx="1064394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Fall 2010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pic>
        <p:nvPicPr>
          <p:cNvPr id="12" name="Picture 25" descr="Sea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Summary &amp; Farewell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8079606" y="6248400"/>
            <a:ext cx="1064394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Fall 2010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5" descr="Se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df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-24997"/>
            <a:ext cx="5181600" cy="353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CS10</a:t>
            </a:r>
            <a:b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The Beauty and Joy of Computing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/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Lecture #26</a:t>
            </a:r>
            <a:b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Summary &amp; Farewell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 smtClean="0">
              <a:solidFill>
                <a:schemeClr val="bg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bg2"/>
                </a:solidFill>
                <a:latin typeface="18 VAG Rounded Bold   07390"/>
                <a:cs typeface=""/>
              </a:rPr>
              <a:t>2010-12-01</a:t>
            </a:r>
            <a:endParaRPr lang="en-US" sz="3200" b="1" dirty="0">
              <a:solidFill>
                <a:schemeClr val="bg2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1" y="3810000"/>
            <a:ext cx="4343399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Benddesk workstation</a:t>
            </a:r>
            <a:endParaRPr lang="en-US" sz="2800" dirty="0">
              <a:solidFill>
                <a:schemeClr val="tx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1" y="4419600"/>
            <a:ext cx="3962399" cy="1828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Researchers from Aachen University have created the “BendDesk”, in which the desk and screen are combined into a single multi-touch display.</a:t>
            </a:r>
            <a:endParaRPr lang="en-US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2438400"/>
            <a:ext cx="2362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UC Berkeley EECS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Lecturer SOE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Dan Garcia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2800" b="1" dirty="0" err="1" smtClean="0">
                <a:latin typeface="Courier New" pitchFamily="1" charset="0"/>
              </a:rPr>
              <a:t>hci.rwth-aachen.de/benddesk</a:t>
            </a:r>
            <a:endParaRPr lang="en-US" sz="2800" b="1" dirty="0" smtClean="0">
              <a:latin typeface="Courier New" pitchFamily="1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419600" y="6005052"/>
            <a:ext cx="44196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2438400"/>
            <a:ext cx="2362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UC Berkeley EECS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Lecturer SOE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Brian Harvey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04800"/>
            <a:ext cx="1600200" cy="2133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657600"/>
            <a:ext cx="4053892" cy="227170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4344" y="990601"/>
            <a:ext cx="4260056" cy="5305864"/>
          </a:xfrm>
        </p:spPr>
        <p:txBody>
          <a:bodyPr/>
          <a:lstStyle/>
          <a:p>
            <a:r>
              <a:rPr lang="en-US" sz="3200" smtClean="0"/>
              <a:t>TAs</a:t>
            </a:r>
          </a:p>
          <a:p>
            <a:pPr lvl="1"/>
            <a:r>
              <a:rPr lang="en-US" sz="2800" smtClean="0"/>
              <a:t>Luke Segars</a:t>
            </a:r>
          </a:p>
          <a:p>
            <a:pPr lvl="1"/>
            <a:r>
              <a:rPr lang="en-US" sz="2800" smtClean="0"/>
              <a:t>Jon Kotker</a:t>
            </a:r>
          </a:p>
          <a:p>
            <a:r>
              <a:rPr lang="en-US" sz="3200" dirty="0" smtClean="0"/>
              <a:t>Readers</a:t>
            </a:r>
          </a:p>
          <a:p>
            <a:pPr lvl="1"/>
            <a:r>
              <a:rPr lang="en-US" sz="2800" dirty="0" err="1" smtClean="0"/>
              <a:t>Stephanie Chou</a:t>
            </a:r>
          </a:p>
          <a:p>
            <a:pPr lvl="1"/>
            <a:r>
              <a:rPr lang="en-US" sz="2800" dirty="0" err="1" smtClean="0"/>
              <a:t>Courtney Wang</a:t>
            </a:r>
            <a:endParaRPr lang="en-US" sz="2800" dirty="0" smtClean="0"/>
          </a:p>
          <a:p>
            <a:pPr lvl="1"/>
            <a:r>
              <a:rPr lang="en-US" sz="2800" dirty="0" err="1" smtClean="0"/>
              <a:t>Daisy Zhou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Development &amp; LAs</a:t>
            </a:r>
          </a:p>
          <a:p>
            <a:pPr lvl="1"/>
            <a:r>
              <a:rPr lang="en-US" dirty="0" smtClean="0"/>
              <a:t>Colleen Lewis</a:t>
            </a:r>
          </a:p>
          <a:p>
            <a:pPr lvl="1"/>
            <a:r>
              <a:rPr lang="en-US" dirty="0" smtClean="0"/>
              <a:t>George Wang</a:t>
            </a:r>
          </a:p>
          <a:p>
            <a:pPr lvl="1"/>
            <a:r>
              <a:rPr lang="en-US" dirty="0" smtClean="0"/>
              <a:t>Glenn Sugden</a:t>
            </a:r>
          </a:p>
          <a:p>
            <a:pPr lvl="1"/>
            <a:r>
              <a:rPr lang="en-US" dirty="0" smtClean="0"/>
              <a:t>Brandon Young</a:t>
            </a:r>
          </a:p>
          <a:p>
            <a:pPr lvl="1"/>
            <a:r>
              <a:rPr lang="en-US" dirty="0" smtClean="0"/>
              <a:t>Gideon Chia</a:t>
            </a:r>
          </a:p>
          <a:p>
            <a:pPr lvl="1"/>
            <a:r>
              <a:rPr lang="en-US" dirty="0" smtClean="0"/>
              <a:t>Wayland Siao</a:t>
            </a:r>
          </a:p>
          <a:p>
            <a:pPr lvl="1"/>
            <a:r>
              <a:rPr lang="en-US" dirty="0" smtClean="0"/>
              <a:t>Aloni Cohen</a:t>
            </a:r>
          </a:p>
          <a:p>
            <a:pPr lvl="1"/>
            <a:r>
              <a:rPr lang="en-US" dirty="0" smtClean="0"/>
              <a:t>Pierce Vollucci</a:t>
            </a:r>
          </a:p>
          <a:p>
            <a:pPr lvl="1"/>
            <a:r>
              <a:rPr lang="en-US" dirty="0" smtClean="0"/>
              <a:t>Navin Eluthesen</a:t>
            </a:r>
          </a:p>
          <a:p>
            <a:pPr lvl="1"/>
            <a:r>
              <a:rPr lang="en-US" dirty="0" smtClean="0"/>
              <a:t>Christian Pedersen</a:t>
            </a:r>
          </a:p>
          <a:p>
            <a:pPr lvl="1"/>
            <a:r>
              <a:rPr lang="en-US" dirty="0" smtClean="0"/>
              <a:t>Carrie Cai</a:t>
            </a:r>
          </a:p>
          <a:p>
            <a:pPr lvl="1"/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Penultimate slide: Thanks to the staff!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49225"/>
            <a:ext cx="8083550" cy="581025"/>
          </a:xfrm>
          <a:noFill/>
          <a:ln/>
        </p:spPr>
        <p:txBody>
          <a:bodyPr/>
          <a:lstStyle/>
          <a:p>
            <a:r>
              <a:rPr lang="en-US" sz="4000"/>
              <a:t>The Future for Future Cal Alumni</a:t>
            </a:r>
          </a:p>
        </p:txBody>
      </p:sp>
      <p:sp>
        <p:nvSpPr>
          <p:cNvPr id="34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695950"/>
          </a:xfrm>
          <a:noFill/>
          <a:ln/>
        </p:spPr>
        <p:txBody>
          <a:bodyPr/>
          <a:lstStyle/>
          <a:p>
            <a:r>
              <a:rPr lang="en-US" dirty="0"/>
              <a:t>What’s The Future?</a:t>
            </a:r>
          </a:p>
          <a:p>
            <a:r>
              <a:rPr lang="en-US" dirty="0"/>
              <a:t>New Millennium</a:t>
            </a:r>
            <a:endParaRPr lang="en-US" dirty="0" smtClean="0"/>
          </a:p>
          <a:p>
            <a:pPr lvl="1"/>
            <a:r>
              <a:rPr lang="en-US" dirty="0" smtClean="0"/>
              <a:t>Ubiquitous &amp; Quantum Computing, </a:t>
            </a:r>
            <a:r>
              <a:rPr lang="en-US" dirty="0"/>
              <a:t>Nanotechnology,</a:t>
            </a:r>
            <a:r>
              <a:rPr lang="en-US" dirty="0" smtClean="0"/>
              <a:t> 10 </a:t>
            </a:r>
            <a:r>
              <a:rPr lang="en-US" dirty="0"/>
              <a:t>M “volunteer” CPUs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>
                <a:solidFill>
                  <a:schemeClr val="accent1"/>
                </a:solidFill>
              </a:rPr>
              <a:t>Parallel revolution</a:t>
            </a:r>
            <a:r>
              <a:rPr lang="en-US" dirty="0"/>
              <a:t>...</a:t>
            </a:r>
          </a:p>
          <a:p>
            <a:pPr lvl="1"/>
            <a:r>
              <a:rPr lang="en-US" dirty="0"/>
              <a:t>Rapid Changes in Technology</a:t>
            </a:r>
          </a:p>
          <a:p>
            <a:pPr lvl="1"/>
            <a:r>
              <a:rPr lang="en-US" dirty="0"/>
              <a:t>World’s </a:t>
            </a:r>
            <a:r>
              <a:rPr lang="en-US" sz="500" dirty="0"/>
              <a:t>2nd</a:t>
            </a:r>
            <a:r>
              <a:rPr lang="en-US" dirty="0"/>
              <a:t> Best Education</a:t>
            </a:r>
          </a:p>
          <a:p>
            <a:pPr lvl="1"/>
            <a:r>
              <a:rPr lang="en-US" dirty="0"/>
              <a:t>Never Give Up!</a:t>
            </a:r>
            <a:endParaRPr lang="en-US" dirty="0">
              <a:solidFill>
                <a:srgbClr val="800080"/>
              </a:solidFill>
            </a:endParaRPr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“The best way to predict the future is to invent it” </a:t>
            </a:r>
            <a:r>
              <a:rPr lang="en-US" sz="2800" dirty="0"/>
              <a:t>– Alan Kay</a:t>
            </a:r>
          </a:p>
          <a:p>
            <a:pPr algn="ctr">
              <a:buFontTx/>
              <a:buNone/>
            </a:pPr>
            <a:r>
              <a:rPr lang="en-US" sz="6000" dirty="0">
                <a:solidFill>
                  <a:srgbClr val="FFFF00"/>
                </a:solidFill>
              </a:rPr>
              <a:t>The Future is up to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9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7069881"/>
              </p:ext>
            </p:extLst>
          </p:nvPr>
        </p:nvGraphicFramePr>
        <p:xfrm>
          <a:off x="152400" y="1143001"/>
          <a:ext cx="8763000" cy="55006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9111"/>
                <a:gridCol w="1866195"/>
                <a:gridCol w="1622778"/>
                <a:gridCol w="1785056"/>
                <a:gridCol w="730250"/>
                <a:gridCol w="1460500"/>
                <a:gridCol w="649110"/>
              </a:tblGrid>
              <a:tr h="3800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Sun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Mon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Tue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Wed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Thu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Fri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Sat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</a:tr>
              <a:tr h="20304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12/28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12/29</a:t>
                      </a:r>
                      <a:endParaRPr lang="en-US" dirty="0" smtClean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12/30</a:t>
                      </a: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12/1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err="1" smtClean="0">
                          <a:latin typeface="Vagrounded"/>
                          <a:cs typeface="Vagrounded"/>
                        </a:rPr>
                        <a:t>Lec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>: Farewell +</a:t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smtClean="0">
                          <a:latin typeface="Vagrounded"/>
                          <a:cs typeface="Vagrounded"/>
                        </a:rPr>
                        <a:t>Feedback</a:t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(Lab: Online Final)</a:t>
                      </a:r>
                      <a:r>
                        <a:rPr lang="en-US" sz="1800" b="0" dirty="0" smtClean="0">
                          <a:solidFill>
                            <a:schemeClr val="dk1"/>
                          </a:solidFill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sz="1800" b="0" dirty="0" smtClean="0">
                          <a:solidFill>
                            <a:schemeClr val="dk1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Beyond</a:t>
                      </a:r>
                      <a:r>
                        <a:rPr lang="en-US" sz="1200" baseline="0" dirty="0" smtClean="0">
                          <a:latin typeface="Vagrounded"/>
                          <a:cs typeface="Vagrounded"/>
                        </a:rPr>
                        <a:t> Blocks Scheme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12/2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12/3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smtClean="0">
                          <a:latin typeface="Vagrounded"/>
                          <a:cs typeface="Vagrounded"/>
                        </a:rPr>
                        <a:t>Project due @ 11:59pm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12/4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</a:tr>
              <a:tr h="12690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12/5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12/6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Final Project Demos</a:t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306 Soda Hall</a:t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10:30am-2pm </a:t>
                      </a: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12/7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smtClean="0">
                          <a:latin typeface="Vagrounded"/>
                          <a:cs typeface="Vagrounded"/>
                        </a:rPr>
                        <a:t>CS Ed Day</a:t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dirty="0" smtClean="0">
                          <a:latin typeface="Vagrounded"/>
                          <a:cs typeface="Vagrounded"/>
                        </a:rPr>
                        <a:t>(best CS10 projects shown in AM)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12/8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12/9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12/10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12/11</a:t>
                      </a:r>
                    </a:p>
                  </a:txBody>
                  <a:tcPr/>
                </a:tc>
              </a:tr>
              <a:tr h="11211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12/12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12/13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Final Exam</a:t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A1 Hearst Annex</a:t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11:30am-2:30pm</a:t>
                      </a: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Vagrounded"/>
                        <a:cs typeface="Vagrounded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38600" y="4419600"/>
            <a:ext cx="48782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lackoak Std"/>
                <a:cs typeface="Blackoak Std"/>
              </a:rPr>
              <a:t>RRR Week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lackoak Std"/>
              <a:cs typeface="Blackoak St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5486400"/>
            <a:ext cx="54553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lackoak Std"/>
                <a:cs typeface="Blackoak Std"/>
              </a:rPr>
              <a:t>Finals Week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lackoak Std"/>
              <a:cs typeface="Blackoak Std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08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r>
              <a:rPr lang="en-US" dirty="0" smtClean="0"/>
              <a:t>: Become active!</a:t>
            </a:r>
            <a:endParaRPr lang="en-US" dirty="0"/>
          </a:p>
        </p:txBody>
      </p:sp>
      <p:sp>
        <p:nvSpPr>
          <p:cNvPr id="34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365750"/>
          </a:xfrm>
        </p:spPr>
        <p:txBody>
          <a:bodyPr/>
          <a:lstStyle/>
          <a:p>
            <a:r>
              <a:rPr lang="en-US" sz="2400"/>
              <a:t>Online Exam details</a:t>
            </a:r>
          </a:p>
          <a:p>
            <a:pPr lvl="1"/>
            <a:r>
              <a:rPr lang="en-US" sz="2000"/>
              <a:t>No exam handed out unless you’ve filled in both HKN + AP survey</a:t>
            </a:r>
          </a:p>
          <a:p>
            <a:pPr lvl="1"/>
            <a:r>
              <a:rPr lang="en-US" sz="2000"/>
              <a:t>No “study sheets” needed / allowed since you have access to BYOB</a:t>
            </a:r>
          </a:p>
          <a:p>
            <a:r>
              <a:rPr lang="en-US" sz="2400"/>
              <a:t>Final Exam details</a:t>
            </a:r>
          </a:p>
          <a:p>
            <a:pPr lvl="1"/>
            <a:r>
              <a:rPr lang="en-US" sz="2000" dirty="0" smtClean="0">
                <a:solidFill>
                  <a:srgbClr val="FFFFFF"/>
                </a:solidFill>
              </a:rPr>
              <a:t>Only bring </a:t>
            </a:r>
            <a:r>
              <a:rPr lang="en-US" sz="2000" dirty="0" err="1" smtClean="0">
                <a:solidFill>
                  <a:srgbClr val="FFFFFF"/>
                </a:solidFill>
              </a:rPr>
              <a:t>pen{,cil}s</a:t>
            </a:r>
            <a:r>
              <a:rPr lang="en-US" sz="2000" dirty="0" smtClean="0">
                <a:solidFill>
                  <a:srgbClr val="FFFFFF"/>
                </a:solidFill>
              </a:rPr>
              <a:t>, three 8.5”x11” handwritten sheets </a:t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(writing on both sides). 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Leave backpacks, books, calculators, cells &amp; pagers home!</a:t>
            </a:r>
          </a:p>
          <a:p>
            <a:pPr lvl="1"/>
            <a:r>
              <a:rPr lang="en-US" sz="2000" dirty="0" smtClean="0">
                <a:solidFill>
                  <a:srgbClr val="FFFFFF"/>
                </a:solidFill>
              </a:rPr>
              <a:t>Everyone must take ALL of the final!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/>
              <a:t>If you did well in CS10 and want to be on staff?</a:t>
            </a:r>
          </a:p>
          <a:p>
            <a:pPr lvl="1"/>
            <a:r>
              <a:rPr lang="en-US" sz="2000" dirty="0" smtClean="0"/>
              <a:t>Usual path: Lab Assistant </a:t>
            </a:r>
            <a:r>
              <a:rPr lang="en-US" sz="2000" dirty="0" err="1" smtClean="0"/>
              <a:t></a:t>
            </a:r>
            <a:r>
              <a:rPr lang="en-US" sz="2000" dirty="0" smtClean="0">
                <a:sym typeface="SymbolProp BT" pitchFamily="100" charset="2"/>
              </a:rPr>
              <a:t> Reader </a:t>
            </a:r>
            <a:r>
              <a:rPr lang="en-US" sz="2000" dirty="0" err="1" smtClean="0"/>
              <a:t></a:t>
            </a:r>
            <a:r>
              <a:rPr lang="en-US" sz="2000" dirty="0" smtClean="0">
                <a:sym typeface="SymbolProp BT" pitchFamily="100" charset="2"/>
              </a:rPr>
              <a:t> </a:t>
            </a:r>
            <a:r>
              <a:rPr lang="en-US" sz="2000" dirty="0" smtClean="0"/>
              <a:t>TA </a:t>
            </a:r>
          </a:p>
          <a:p>
            <a:pPr lvl="1"/>
            <a:r>
              <a:rPr lang="en-US" sz="2000" dirty="0" smtClean="0"/>
              <a:t>LA: sign up w/Jenny Jones in 395 Soda before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week of semester</a:t>
            </a:r>
          </a:p>
          <a:p>
            <a:pPr lvl="1"/>
            <a:r>
              <a:rPr lang="en-US" sz="2000" dirty="0" smtClean="0"/>
              <a:t>Reader/TA forms: </a:t>
            </a:r>
            <a:r>
              <a:rPr lang="en-US" sz="2000" b="1" dirty="0" err="1" smtClean="0">
                <a:latin typeface="Courier New"/>
                <a:cs typeface="Courier New"/>
              </a:rPr>
              <a:t>www.cs/~juliea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</a:p>
          <a:p>
            <a:pPr lvl="1"/>
            <a:r>
              <a:rPr lang="en-US" sz="2000" dirty="0" smtClean="0"/>
              <a:t>I </a:t>
            </a:r>
            <a:r>
              <a:rPr lang="en-US" sz="2000" u="sng" dirty="0" smtClean="0"/>
              <a:t>strongly</a:t>
            </a:r>
            <a:r>
              <a:rPr lang="en-US" sz="2000" dirty="0" smtClean="0"/>
              <a:t> encourage anyone who gets an A- or above in the class to follow this path…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lphaLcParenR"/>
            </a:pPr>
            <a:endParaRPr lang="en-US" dirty="0" smtClean="0"/>
          </a:p>
          <a:p>
            <a:pPr marL="68263" indent="0">
              <a:buNone/>
            </a:pPr>
            <a:endParaRPr lang="en-US" dirty="0" smtClean="0"/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Strongly 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Moderately 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Neutral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Moderately disagree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Strongly disagree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468" t="5671" r="4468" b="5671"/>
          <a:stretch/>
        </p:blipFill>
        <p:spPr>
          <a:xfrm>
            <a:off x="5000344" y="2133600"/>
            <a:ext cx="3348600" cy="259059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 were worth the time spent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19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Exciting Future Implications</a:t>
            </a:r>
          </a:p>
        </p:txBody>
      </p:sp>
      <p:sp>
        <p:nvSpPr>
          <p:cNvPr id="34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82000" cy="5027613"/>
          </a:xfrm>
        </p:spPr>
        <p:txBody>
          <a:bodyPr/>
          <a:lstStyle/>
          <a:p>
            <a:r>
              <a:rPr lang="en-US" dirty="0"/>
              <a:t>Need to revisit chronic unsolved problem</a:t>
            </a:r>
          </a:p>
          <a:p>
            <a:pPr lvl="1"/>
            <a:r>
              <a:rPr lang="en-US" dirty="0"/>
              <a:t>Parallel programming!! </a:t>
            </a:r>
          </a:p>
          <a:p>
            <a:r>
              <a:rPr lang="en-US" dirty="0"/>
              <a:t>Implications for applications:</a:t>
            </a:r>
          </a:p>
          <a:p>
            <a:pPr lvl="1"/>
            <a:r>
              <a:rPr lang="en-US" dirty="0"/>
              <a:t>Computing power available &gt;&gt;&gt; (choose your </a:t>
            </a:r>
            <a:r>
              <a:rPr lang="en-US" dirty="0" smtClean="0"/>
              <a:t>favorite supercomputer from a decade ago) </a:t>
            </a:r>
            <a:r>
              <a:rPr lang="en-US" dirty="0"/>
              <a:t>on an economical die inside your watch, cell phone or PDA</a:t>
            </a:r>
          </a:p>
          <a:p>
            <a:pPr lvl="2"/>
            <a:r>
              <a:rPr lang="en-US" dirty="0"/>
              <a:t>On your body health monitoring</a:t>
            </a:r>
          </a:p>
          <a:p>
            <a:pPr lvl="2"/>
            <a:r>
              <a:rPr lang="en-US" dirty="0"/>
              <a:t>Google + library of congress on your PDA</a:t>
            </a:r>
          </a:p>
          <a:p>
            <a:r>
              <a:rPr lang="en-US" dirty="0"/>
              <a:t>As devices continue to shrink…</a:t>
            </a:r>
          </a:p>
          <a:p>
            <a:pPr lvl="1"/>
            <a:r>
              <a:rPr lang="en-US" dirty="0"/>
              <a:t>The need for great HCI (human-computer interfaces) is as critical as ever!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707063"/>
          </a:xfrm>
        </p:spPr>
        <p:txBody>
          <a:bodyPr/>
          <a:lstStyle/>
          <a:p>
            <a:pPr algn="ctr">
              <a:buFont typeface="Times" pitchFamily="100" charset="0"/>
              <a:buNone/>
            </a:pPr>
            <a:r>
              <a:rPr lang="en-US" sz="2800" i="1" dirty="0">
                <a:solidFill>
                  <a:srgbClr val="FFFF00"/>
                </a:solidFill>
              </a:rPr>
              <a:t>“The Godfather answers all of life’s questions”</a:t>
            </a:r>
            <a: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– Heard in “You’ve got Mail”</a:t>
            </a:r>
            <a:endParaRPr lang="en-US" sz="2000" b="0" dirty="0">
              <a:effectLst>
                <a:outerShdw blurRad="38100" dist="38100" dir="2700000" algn="tl">
                  <a:srgbClr val="DDDDDD"/>
                </a:outerShdw>
              </a:effectLst>
              <a:latin typeface="B VAG Rounded Bold" pitchFamily="100" charset="0"/>
            </a:endParaRPr>
          </a:p>
          <a:p>
            <a:r>
              <a:rPr lang="en-US" dirty="0"/>
              <a:t>Why</a:t>
            </a:r>
            <a:r>
              <a:rPr lang="en-US" dirty="0" smtClean="0"/>
              <a:t> were we </a:t>
            </a:r>
            <a:r>
              <a:rPr lang="en-US" dirty="0"/>
              <a:t>the #2 </a:t>
            </a:r>
            <a:r>
              <a:rPr lang="en-US" dirty="0" err="1"/>
              <a:t>Univ</a:t>
            </a:r>
            <a:r>
              <a:rPr lang="en-US" dirty="0"/>
              <a:t> in the WORLD?</a:t>
            </a:r>
          </a:p>
          <a:p>
            <a:pPr lvl="1"/>
            <a:r>
              <a:rPr lang="en-US" dirty="0"/>
              <a:t>Research, </a:t>
            </a:r>
            <a:r>
              <a:rPr lang="en-US" dirty="0" err="1"/>
              <a:t>reseach</a:t>
            </a:r>
            <a:r>
              <a:rPr lang="en-US" dirty="0"/>
              <a:t>, research!</a:t>
            </a:r>
          </a:p>
          <a:p>
            <a:pPr lvl="1"/>
            <a:r>
              <a:rPr lang="en-US" dirty="0"/>
              <a:t>Whether you want to go to grad school or industry, you need someone to vouch for you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…as </a:t>
            </a:r>
            <a:r>
              <a:rPr lang="en-US" dirty="0"/>
              <a:t>is the case with the </a:t>
            </a:r>
            <a:r>
              <a:rPr lang="en-US" dirty="0" smtClean="0"/>
              <a:t>Mob</a:t>
            </a:r>
          </a:p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Find out what you like, do lots of web research (read published papers), hit OH of Prof, show enthusiasm &amp; initiative</a:t>
            </a:r>
          </a:p>
          <a:p>
            <a:r>
              <a:rPr lang="en-US" b="1" dirty="0">
                <a:latin typeface="Courier New" pitchFamily="100" charset="0"/>
              </a:rPr>
              <a:t>http://</a:t>
            </a:r>
            <a:r>
              <a:rPr lang="en-US" b="1" dirty="0" err="1">
                <a:latin typeface="Courier New" pitchFamily="100" charset="0"/>
              </a:rPr>
              <a:t>research.berkeley.edu</a:t>
            </a:r>
            <a:r>
              <a:rPr lang="en-US" b="1" dirty="0">
                <a:latin typeface="Courier New" pitchFamily="100" charset="0"/>
              </a:rPr>
              <a:t>/</a:t>
            </a:r>
            <a:endParaRPr lang="en-US" b="1" dirty="0"/>
          </a:p>
        </p:txBody>
      </p:sp>
      <p:sp>
        <p:nvSpPr>
          <p:cNvPr id="3442692" name="Text Box 4"/>
          <p:cNvSpPr txBox="1">
            <a:spLocks noChangeArrowheads="1"/>
          </p:cNvSpPr>
          <p:nvPr/>
        </p:nvSpPr>
        <p:spPr bwMode="auto">
          <a:xfrm>
            <a:off x="1752600" y="2178050"/>
            <a:ext cx="6781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So says the 2004 ranking from the “Times Higher Education Supplement”</a:t>
            </a:r>
            <a:endParaRPr lang="en-US" sz="2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advantage of Cal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41938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CS61A </a:t>
            </a:r>
            <a:r>
              <a:rPr lang="en-US" sz="2800" dirty="0"/>
              <a:t>(1</a:t>
            </a:r>
            <a:r>
              <a:rPr lang="en-US" sz="2800" baseline="30000" dirty="0"/>
              <a:t>st</a:t>
            </a:r>
            <a:r>
              <a:rPr lang="en-US" sz="2800" dirty="0"/>
              <a:t> course in CS major)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Structure and Interpretation of Computer Programs</a:t>
            </a: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CS9 series </a:t>
            </a:r>
            <a:r>
              <a:rPr lang="en-US" sz="2800" dirty="0"/>
              <a:t>(learn a second language)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I would recommend Python next, CS9H</a:t>
            </a:r>
            <a:endParaRPr lang="en-US" sz="2800" dirty="0" err="1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GamesCrafters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(Game Theory R &amp; D)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Develop SW, analysis on 2-person games of no chance. (e.g., go, chess, connect-4, </a:t>
            </a:r>
            <a:r>
              <a:rPr lang="en-US" sz="2400" dirty="0" err="1"/>
              <a:t>nim</a:t>
            </a:r>
            <a:r>
              <a:rPr lang="en-US" sz="2400" dirty="0"/>
              <a:t>, etc.)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/>
              <a:t>Req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Game Theory / SW Interest</a:t>
            </a: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MS</a:t>
            </a:r>
            <a:r>
              <a:rPr lang="en-US" sz="2800" dirty="0">
                <a:solidFill>
                  <a:schemeClr val="accent2"/>
                </a:solidFill>
              </a:rPr>
              <a:t>-DOS X </a:t>
            </a:r>
            <a:r>
              <a:rPr lang="en-US" sz="2800" dirty="0"/>
              <a:t>(Mac Student Developers)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Learn to program Macintoshes.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Interest. Owning a </a:t>
            </a:r>
            <a:r>
              <a:rPr lang="en-US" sz="2400" dirty="0" err="1">
                <a:solidFill>
                  <a:schemeClr val="accent1"/>
                </a:solidFill>
              </a:rPr>
              <a:t>mac</a:t>
            </a:r>
            <a:r>
              <a:rPr lang="en-US" sz="2400" dirty="0">
                <a:solidFill>
                  <a:schemeClr val="accent1"/>
                </a:solidFill>
              </a:rPr>
              <a:t> helps, not required.</a:t>
            </a:r>
            <a:endParaRPr lang="en-US" sz="2400" dirty="0"/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MS-DOS X veterans</a:t>
            </a: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UCBUGG </a:t>
            </a:r>
            <a:r>
              <a:rPr lang="en-US" sz="2800" dirty="0"/>
              <a:t>(Recreational Graphics)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Develop computer-generated images, animations.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3D interest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UCBUGG veterans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97850" cy="4746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Review: 5 components of any Computer</a:t>
            </a:r>
          </a:p>
        </p:txBody>
      </p:sp>
      <p:sp>
        <p:nvSpPr>
          <p:cNvPr id="1854467" name="Rectangle 3"/>
          <p:cNvSpPr>
            <a:spLocks noChangeArrowheads="1"/>
          </p:cNvSpPr>
          <p:nvPr/>
        </p:nvSpPr>
        <p:spPr bwMode="auto">
          <a:xfrm>
            <a:off x="3048000" y="2590800"/>
            <a:ext cx="5143500" cy="300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77" name="Rectangle 13"/>
          <p:cNvSpPr>
            <a:spLocks noChangeArrowheads="1"/>
          </p:cNvSpPr>
          <p:nvPr/>
        </p:nvSpPr>
        <p:spPr bwMode="auto">
          <a:xfrm>
            <a:off x="3429000" y="3149600"/>
            <a:ext cx="1460500" cy="219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3467100" y="3282950"/>
            <a:ext cx="1395413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 </a:t>
            </a:r>
          </a:p>
        </p:txBody>
      </p:sp>
      <p:sp>
        <p:nvSpPr>
          <p:cNvPr id="1854479" name="Rectangle 15"/>
          <p:cNvSpPr>
            <a:spLocks noChangeArrowheads="1"/>
          </p:cNvSpPr>
          <p:nvPr/>
        </p:nvSpPr>
        <p:spPr bwMode="auto">
          <a:xfrm>
            <a:off x="5080000" y="3149600"/>
            <a:ext cx="1333500" cy="2222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0" name="Rectangle 16"/>
          <p:cNvSpPr>
            <a:spLocks noChangeArrowheads="1"/>
          </p:cNvSpPr>
          <p:nvPr/>
        </p:nvSpPr>
        <p:spPr bwMode="auto">
          <a:xfrm>
            <a:off x="6578600" y="3149600"/>
            <a:ext cx="1333500" cy="2222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4800600" y="2641600"/>
            <a:ext cx="19113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  <a:latin typeface="18 VAG Rounded Bold   07390" charset="0"/>
              </a:rPr>
              <a:t>Computer</a:t>
            </a:r>
          </a:p>
        </p:txBody>
      </p:sp>
      <p:sp>
        <p:nvSpPr>
          <p:cNvPr id="1854482" name="AutoShape 18"/>
          <p:cNvSpPr>
            <a:spLocks noChangeArrowheads="1"/>
          </p:cNvSpPr>
          <p:nvPr/>
        </p:nvSpPr>
        <p:spPr bwMode="auto">
          <a:xfrm>
            <a:off x="3632200" y="38354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3" name="AutoShape 19"/>
          <p:cNvSpPr>
            <a:spLocks noChangeArrowheads="1"/>
          </p:cNvSpPr>
          <p:nvPr/>
        </p:nvSpPr>
        <p:spPr bwMode="auto">
          <a:xfrm>
            <a:off x="3632200" y="45974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000"/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3697288" y="3862388"/>
            <a:ext cx="989012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Control</a:t>
            </a:r>
          </a:p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tx1"/>
                </a:solidFill>
                <a:latin typeface="18 VAG Rounded Bold   07390" charset="0"/>
              </a:rPr>
              <a:t>(“brain”)</a:t>
            </a: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20492" name="Rectangle 21"/>
          <p:cNvSpPr>
            <a:spLocks noChangeArrowheads="1"/>
          </p:cNvSpPr>
          <p:nvPr/>
        </p:nvSpPr>
        <p:spPr bwMode="auto">
          <a:xfrm>
            <a:off x="3614837" y="4673600"/>
            <a:ext cx="1128514" cy="5291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Datapath</a:t>
            </a: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/>
            </a:r>
            <a:br>
              <a:rPr lang="en-US" sz="1800" b="1">
                <a:solidFill>
                  <a:schemeClr val="tx1"/>
                </a:solidFill>
                <a:latin typeface="18 VAG Rounded Bold   07390" charset="0"/>
              </a:rPr>
            </a:b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(“brawn”)</a:t>
            </a:r>
            <a:endParaRPr lang="en-US" sz="1800" b="1">
              <a:solidFill>
                <a:srgbClr val="FFFF00"/>
              </a:solidFill>
              <a:latin typeface="18 VAG Rounded Bold   07390" charset="0"/>
            </a:endParaRPr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5162550" y="3952983"/>
            <a:ext cx="1162050" cy="10000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6711950" y="3276600"/>
            <a:ext cx="106045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Devices</a:t>
            </a:r>
          </a:p>
        </p:txBody>
      </p:sp>
      <p:sp>
        <p:nvSpPr>
          <p:cNvPr id="1854488" name="AutoShape 24"/>
          <p:cNvSpPr>
            <a:spLocks noChangeArrowheads="1"/>
          </p:cNvSpPr>
          <p:nvPr/>
        </p:nvSpPr>
        <p:spPr bwMode="auto">
          <a:xfrm>
            <a:off x="6705600" y="3683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9" name="AutoShape 25"/>
          <p:cNvSpPr>
            <a:spLocks noChangeArrowheads="1"/>
          </p:cNvSpPr>
          <p:nvPr/>
        </p:nvSpPr>
        <p:spPr bwMode="auto">
          <a:xfrm>
            <a:off x="6705600" y="46482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6762750" y="3854450"/>
            <a:ext cx="966788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Input</a:t>
            </a:r>
          </a:p>
        </p:txBody>
      </p:sp>
      <p:sp>
        <p:nvSpPr>
          <p:cNvPr id="20498" name="Rectangle 27"/>
          <p:cNvSpPr>
            <a:spLocks noChangeArrowheads="1"/>
          </p:cNvSpPr>
          <p:nvPr/>
        </p:nvSpPr>
        <p:spPr bwMode="auto">
          <a:xfrm>
            <a:off x="6762750" y="4819650"/>
            <a:ext cx="97155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Output</a:t>
            </a:r>
          </a:p>
        </p:txBody>
      </p:sp>
      <p:pic>
        <p:nvPicPr>
          <p:cNvPr id="20504" name="Picture 3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143000" y="990600"/>
            <a:ext cx="223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5" name="AutoShape 36"/>
          <p:cNvSpPr>
            <a:spLocks noChangeArrowheads="1"/>
          </p:cNvSpPr>
          <p:nvPr/>
        </p:nvSpPr>
        <p:spPr bwMode="auto">
          <a:xfrm rot="-5400000">
            <a:off x="842963" y="2281237"/>
            <a:ext cx="2262188" cy="2119313"/>
          </a:xfrm>
          <a:custGeom>
            <a:avLst/>
            <a:gdLst>
              <a:gd name="T0" fmla="*/ 1584161 w 21600"/>
              <a:gd name="T1" fmla="*/ 0 h 21600"/>
              <a:gd name="T2" fmla="*/ 1584161 w 21600"/>
              <a:gd name="T3" fmla="*/ 1192898 h 21600"/>
              <a:gd name="T4" fmla="*/ 339014 w 21600"/>
              <a:gd name="T5" fmla="*/ 2119313 h 21600"/>
              <a:gd name="T6" fmla="*/ 2262190 w 21600"/>
              <a:gd name="T7" fmla="*/ 596449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657600" y="1219200"/>
            <a:ext cx="37338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In the future, what’ll 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be the most important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computer component?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914400" y="4572000"/>
            <a:ext cx="2209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Control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 err="1">
                <a:solidFill>
                  <a:srgbClr val="FFFF00"/>
                </a:solidFill>
                <a:latin typeface="Courier New" pitchFamily="100" charset="0"/>
              </a:rPr>
              <a:t>Datapath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 err="1">
                <a:solidFill>
                  <a:srgbClr val="FFFF00"/>
                </a:solidFill>
                <a:latin typeface="Courier New" pitchFamily="100" charset="0"/>
              </a:rPr>
              <a:t>M</a:t>
            </a: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emory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Input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8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Opinion</a:t>
            </a:r>
            <a:br>
              <a:rPr lang="en-US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“Forget cloning. Forget TVs on </a:t>
            </a:r>
            <a:br>
              <a:rPr lang="en-US" sz="2800" dirty="0" smtClean="0"/>
            </a:br>
            <a:r>
              <a:rPr lang="en-US" sz="2800" dirty="0" smtClean="0"/>
              <a:t>your wrist watch. The biggest </a:t>
            </a:r>
            <a:br>
              <a:rPr lang="en-US" sz="2800" dirty="0" smtClean="0"/>
            </a:br>
            <a:r>
              <a:rPr lang="en-US" sz="2800" dirty="0" smtClean="0"/>
              <a:t>invention of the next 100 years </a:t>
            </a:r>
            <a:br>
              <a:rPr lang="en-US" sz="2800" dirty="0" smtClean="0"/>
            </a:br>
            <a:r>
              <a:rPr lang="en-US" sz="2800" dirty="0" smtClean="0"/>
              <a:t>will be the ability to directly connect your brain to a machine, aka </a:t>
            </a:r>
            <a:r>
              <a:rPr lang="en-US" sz="2800" u="sng" dirty="0" smtClean="0"/>
              <a:t>wet computing</a:t>
            </a:r>
            <a:r>
              <a:rPr lang="en-US" sz="2800" dirty="0" smtClean="0"/>
              <a:t>.” – Dan Garcia</a:t>
            </a:r>
          </a:p>
          <a:p>
            <a:pPr lvl="1"/>
            <a:r>
              <a:rPr lang="en-US" sz="2400" dirty="0" smtClean="0"/>
              <a:t>A macaque monkey at Duke University can already control a robotic arm with thought.</a:t>
            </a:r>
          </a:p>
          <a:p>
            <a:pPr lvl="1"/>
            <a:r>
              <a:rPr lang="en-US" sz="2400" dirty="0" smtClean="0"/>
              <a:t>DARPA interested for mind-control robots &amp; flying</a:t>
            </a:r>
          </a:p>
          <a:p>
            <a:pPr lvl="1"/>
            <a:r>
              <a:rPr lang="en-US" sz="2400" dirty="0" smtClean="0"/>
              <a:t>Virtual Reality achieved with proper I/</a:t>
            </a:r>
            <a:r>
              <a:rPr lang="en-US" sz="2400" u="sng" dirty="0" smtClean="0"/>
              <a:t>O</a:t>
            </a:r>
            <a:r>
              <a:rPr lang="en-US" sz="2400" dirty="0" smtClean="0"/>
              <a:t> interfacing…</a:t>
            </a:r>
          </a:p>
          <a:p>
            <a:endParaRPr lang="en-US" sz="2800" dirty="0"/>
          </a:p>
        </p:txBody>
      </p:sp>
      <p:sp>
        <p:nvSpPr>
          <p:cNvPr id="3448836" name="Rectangle 4"/>
          <p:cNvSpPr>
            <a:spLocks noChangeArrowheads="1"/>
          </p:cNvSpPr>
          <p:nvPr/>
        </p:nvSpPr>
        <p:spPr bwMode="auto">
          <a:xfrm>
            <a:off x="2133600" y="5181600"/>
            <a:ext cx="6934200" cy="11069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  <a:cs typeface="Courier New"/>
              </a:rPr>
              <a:t>Jose Carmena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  <a:t>, UCB EECS Prof</a:t>
            </a:r>
            <a:b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</a:br>
            <a: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  <a:t>Research: Brain-Machine Interface</a:t>
            </a:r>
            <a:b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</a:b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www.eecs.berkeley.edu/~carmena/</a:t>
            </a:r>
            <a:endParaRPr lang="en-US" sz="40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pic>
        <p:nvPicPr>
          <p:cNvPr id="3448837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152400"/>
            <a:ext cx="2509838" cy="2074863"/>
          </a:xfrm>
          <a:prstGeom prst="rect">
            <a:avLst/>
          </a:prstGeom>
          <a:noFill/>
        </p:spPr>
      </p:pic>
      <p:sp>
        <p:nvSpPr>
          <p:cNvPr id="3448842" name="Line 10"/>
          <p:cNvSpPr>
            <a:spLocks noChangeShapeType="1"/>
          </p:cNvSpPr>
          <p:nvPr/>
        </p:nvSpPr>
        <p:spPr bwMode="auto">
          <a:xfrm>
            <a:off x="7620000" y="304800"/>
            <a:ext cx="1143000" cy="45720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5029200"/>
            <a:ext cx="1109274" cy="1536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42494</TotalTime>
  <Pages>47</Pages>
  <Words>1095</Words>
  <Application>Microsoft Macintosh PowerPoint</Application>
  <PresentationFormat>Letter Paper (8.5x11 in)</PresentationFormat>
  <Paragraphs>151</Paragraphs>
  <Slides>11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Benddesk workstation</vt:lpstr>
      <vt:lpstr>Upcoming Calendar</vt:lpstr>
      <vt:lpstr>Administrivia: Become active!</vt:lpstr>
      <vt:lpstr>Clickers were worth the time spent</vt:lpstr>
      <vt:lpstr>Exciting Future Implications</vt:lpstr>
      <vt:lpstr>Taking advantage of Cal Opportunities</vt:lpstr>
      <vt:lpstr>Opportunities Spring 2011</vt:lpstr>
      <vt:lpstr>Review: 5 components of any Computer</vt:lpstr>
      <vt:lpstr>Peer Instruction Opinion </vt:lpstr>
      <vt:lpstr>Penultimate slide: Thanks to the staff!</vt:lpstr>
      <vt:lpstr>The Future for Future Cal Alumni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2747</cp:revision>
  <cp:lastPrinted>2010-11-29T09:31:54Z</cp:lastPrinted>
  <dcterms:created xsi:type="dcterms:W3CDTF">2010-12-01T17:01:35Z</dcterms:created>
  <dcterms:modified xsi:type="dcterms:W3CDTF">2010-12-01T22:19:15Z</dcterms:modified>
</cp:coreProperties>
</file>