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Default Extension="wdp" ContentType="image/vnd.ms-photo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59" r:id="rId3"/>
    <p:sldId id="1052" r:id="rId4"/>
    <p:sldId id="1048" r:id="rId5"/>
    <p:sldId id="1049" r:id="rId6"/>
    <p:sldId id="1050" r:id="rId7"/>
    <p:sldId id="1051" r:id="rId8"/>
    <p:sldId id="1053" r:id="rId9"/>
    <p:sldId id="1054" r:id="rId10"/>
    <p:sldId id="1055" r:id="rId11"/>
    <p:sldId id="1056" r:id="rId12"/>
    <p:sldId id="1057" r:id="rId13"/>
    <p:sldId id="1058" r:id="rId1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hiddenSlides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758" autoAdjust="0"/>
    <p:restoredTop sz="81191" autoAdjust="0"/>
  </p:normalViewPr>
  <p:slideViewPr>
    <p:cSldViewPr>
      <p:cViewPr varScale="1">
        <p:scale>
          <a:sx n="256" d="100"/>
          <a:sy n="256" d="100"/>
        </p:scale>
        <p:origin x="-1224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32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298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7629" y="8842691"/>
            <a:ext cx="3043876" cy="464818"/>
          </a:xfrm>
          <a:prstGeom prst="rect">
            <a:avLst/>
          </a:prstGeom>
          <a:noFill/>
        </p:spPr>
        <p:txBody>
          <a:bodyPr lIns="91797" tIns="45898" rIns="91797" bIns="45898"/>
          <a:lstStyle/>
          <a:p>
            <a:fld id="{C7B5BAEE-6CED-4523-A049-167A322C0975}" type="slidenum">
              <a:rPr lang="en-US"/>
              <a:pPr/>
              <a:t>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Welcome, Abstraction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AE9F26-BA18-E64C-9373-9249BCCEEAE7}" type="slidenum">
              <a:rPr lang="en-US"/>
              <a:pPr/>
              <a:t>‹#›</a:t>
            </a:fld>
            <a:r>
              <a:rPr lang="en-US"/>
              <a:t>/24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324600"/>
            <a:ext cx="609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Walk Cycles &amp; Autonomous Motion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Welcome, Abstraction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6589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Welcome; Abstraction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2011-8-29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5791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FF00"/>
                </a:solidFill>
              </a:rPr>
              <a:t>ALGORITHMS CONTROL THE WORLD?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267200"/>
            <a:ext cx="57149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The algorithm is rapidly taking over vital functions of businesses, from the next Pandora song, to suggesting what to buy on Amazon, to evaluating whether a movie was going to be a hit, to making trades, etc.  They’re running a Chi-NY dedicated fiber so an algorithm can close deals 3ms faster!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 New" pitchFamily="1" charset="0"/>
              </a:rPr>
              <a:t>www.bbc.co.uk/news/technology-14306146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05407" y="6005052"/>
            <a:ext cx="2850445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488" y="3048000"/>
            <a:ext cx="2293312" cy="28615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You’ll want to write a project to </a:t>
            </a:r>
            <a:r>
              <a:rPr lang="en-US" dirty="0" smtClean="0">
                <a:solidFill>
                  <a:srgbClr val="FFFF00"/>
                </a:solidFill>
              </a:rPr>
              <a:t>simulate a real-world situation</a:t>
            </a:r>
            <a:r>
              <a:rPr lang="en-US" dirty="0" smtClean="0"/>
              <a:t>, or play a game, or …</a:t>
            </a:r>
          </a:p>
          <a:p>
            <a:r>
              <a:rPr lang="en-US" dirty="0" smtClean="0"/>
              <a:t>Abstraction is the idea that you </a:t>
            </a:r>
            <a:r>
              <a:rPr lang="en-US" dirty="0" smtClean="0">
                <a:solidFill>
                  <a:srgbClr val="FFFF00"/>
                </a:solidFill>
              </a:rPr>
              <a:t>focus on the essence</a:t>
            </a:r>
            <a:r>
              <a:rPr lang="en-US" dirty="0" smtClean="0"/>
              <a:t>, the cleanest way to map the messy real world to one you can build</a:t>
            </a:r>
          </a:p>
        </p:txBody>
      </p:sp>
      <p:pic>
        <p:nvPicPr>
          <p:cNvPr id="7" name="Content Placeholder 6" descr="Screen shot 2011-01-19 at 10.30.42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7" b="87"/>
          <a:stretch/>
        </p:blipFill>
        <p:spPr>
          <a:xfrm>
            <a:off x="5255705" y="1143000"/>
            <a:ext cx="2837878" cy="42953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Removal (in CS10)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61054" y="54864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Vagrounded"/>
                <a:cs typeface="Vagrounded"/>
              </a:rPr>
              <a:t>The London Underground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1928 Map &amp; </a:t>
            </a:r>
            <a:r>
              <a:rPr lang="en-US" sz="1800" dirty="0">
                <a:solidFill>
                  <a:schemeClr val="tx1"/>
                </a:solidFill>
                <a:latin typeface="Vagrounded"/>
                <a:cs typeface="Vagrounded"/>
              </a:rPr>
              <a:t>the 1933 map by Harry Beck.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48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sz="2400" dirty="0" smtClean="0"/>
              <a:t>You have a farm with many animal kinds.</a:t>
            </a:r>
          </a:p>
          <a:p>
            <a:r>
              <a:rPr lang="en-US" sz="2400" dirty="0" smtClean="0"/>
              <a:t>Different food for each</a:t>
            </a:r>
          </a:p>
          <a:p>
            <a:r>
              <a:rPr lang="en-US" sz="2400" dirty="0" smtClean="0"/>
              <a:t>You have directions that say</a:t>
            </a:r>
          </a:p>
          <a:p>
            <a:pPr lvl="1"/>
            <a:r>
              <a:rPr lang="en-US" sz="2000" dirty="0" smtClean="0"/>
              <a:t>To feed dog, put dog food in dog dish</a:t>
            </a:r>
          </a:p>
          <a:p>
            <a:pPr lvl="1"/>
            <a:r>
              <a:rPr lang="en-US" sz="2000" dirty="0" smtClean="0"/>
              <a:t>To feed chicken, put chicken food in chicken dish</a:t>
            </a:r>
          </a:p>
          <a:p>
            <a:pPr lvl="1"/>
            <a:r>
              <a:rPr lang="en-US" sz="2000" dirty="0" smtClean="0"/>
              <a:t>To feed rabbit, put rabbit food in rabbit dish</a:t>
            </a:r>
          </a:p>
          <a:p>
            <a:pPr lvl="1"/>
            <a:r>
              <a:rPr lang="en-US" sz="2000" dirty="0" smtClean="0"/>
              <a:t>Etc…</a:t>
            </a:r>
          </a:p>
          <a:p>
            <a:r>
              <a:rPr lang="en-US" sz="2400" dirty="0" smtClean="0"/>
              <a:t>How could you do better?</a:t>
            </a:r>
          </a:p>
          <a:p>
            <a:pPr lvl="1"/>
            <a:r>
              <a:rPr lang="en-US" sz="2000" dirty="0" smtClean="0"/>
              <a:t>To feed &lt;animal&gt;, put &lt;animal&gt; food in &lt;animal&gt; dish</a:t>
            </a:r>
            <a:endParaRPr lang="en-US" sz="2000" dirty="0"/>
          </a:p>
        </p:txBody>
      </p:sp>
      <p:pic>
        <p:nvPicPr>
          <p:cNvPr id="7" name="Content Placeholder 6" descr="AA027414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14" b="1314"/>
          <a:stretch>
            <a:fillRect/>
          </a:stretch>
        </p:blipFill>
        <p:spPr>
          <a:xfrm>
            <a:off x="4889209" y="3810000"/>
            <a:ext cx="1892591" cy="24864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Example</a:t>
            </a:r>
            <a:endParaRPr lang="en-US" dirty="0"/>
          </a:p>
        </p:txBody>
      </p:sp>
      <p:pic>
        <p:nvPicPr>
          <p:cNvPr id="8" name="Picture 7" descr="AA0274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33261" y="1087544"/>
            <a:ext cx="2105739" cy="2570056"/>
          </a:xfrm>
          <a:prstGeom prst="rect">
            <a:avLst/>
          </a:prstGeom>
        </p:spPr>
      </p:pic>
      <p:pic>
        <p:nvPicPr>
          <p:cNvPr id="9" name="Picture 8" descr="AA0281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62800" y="1524000"/>
            <a:ext cx="1170616" cy="1921011"/>
          </a:xfrm>
          <a:prstGeom prst="rect">
            <a:avLst/>
          </a:prstGeom>
        </p:spPr>
      </p:pic>
      <p:pic>
        <p:nvPicPr>
          <p:cNvPr id="10" name="Picture 9" descr="AA0282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44783" y="4114799"/>
            <a:ext cx="2230869" cy="23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7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going to learn to write functions, like in math class:</a:t>
            </a:r>
          </a:p>
          <a:p>
            <a:endParaRPr lang="en-US" dirty="0" smtClean="0"/>
          </a:p>
          <a:p>
            <a:pPr marL="68263" indent="0" algn="ctr">
              <a:buNone/>
            </a:pPr>
            <a:r>
              <a:rPr lang="en-US" dirty="0" smtClean="0"/>
              <a:t>y = sin(x)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should think about </a:t>
            </a:r>
            <a:r>
              <a:rPr lang="en-US" dirty="0" smtClean="0">
                <a:solidFill>
                  <a:srgbClr val="FFFF00"/>
                </a:solidFill>
              </a:rPr>
              <a:t>what inputs make sense to use so you don’t have to duplicate code</a:t>
            </a:r>
          </a:p>
        </p:txBody>
      </p:sp>
      <p:pic>
        <p:nvPicPr>
          <p:cNvPr id="7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46" r="-146"/>
          <a:stretch/>
        </p:blipFill>
        <p:spPr>
          <a:xfrm>
            <a:off x="5054448" y="2133600"/>
            <a:ext cx="3632352" cy="24877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(in CS10)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“Function machine” from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Simply Scheme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(Harvey)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Abstraction is one of the big ideas of computing and computational thinking</a:t>
            </a:r>
          </a:p>
          <a:p>
            <a:endParaRPr lang="en-US" dirty="0"/>
          </a:p>
          <a:p>
            <a:r>
              <a:rPr lang="en-US" dirty="0" smtClean="0"/>
              <a:t>Think about driving. How many of you know how a car works? How many can drive a car? Abstraction!</a:t>
            </a:r>
            <a:endParaRPr lang="en-US" dirty="0"/>
          </a:p>
        </p:txBody>
      </p:sp>
      <p:pic>
        <p:nvPicPr>
          <p:cNvPr id="7" name="Content Placeholder 6" descr="Screen shot 2011-01-19 at 10.58.58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98" r="598"/>
          <a:stretch/>
        </p:blipFill>
        <p:spPr>
          <a:xfrm>
            <a:off x="5029200" y="1447800"/>
            <a:ext cx="3290888" cy="25774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4114800"/>
            <a:ext cx="4025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Someone who died in 1930 could still drive a car today because they’ve kept the same Abstraction!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(right pedal faster, left pedal slow)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7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/>
          <a:lstStyle/>
          <a:p>
            <a:r>
              <a:rPr lang="en-US" sz="2400" dirty="0" smtClean="0"/>
              <a:t>CS 61AS (Structure &amp; Interpretation of Computer Programs) Self-paced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Same material as CS61A (but in Scheme not Python)</a:t>
            </a:r>
          </a:p>
          <a:p>
            <a:r>
              <a:rPr lang="en-US" sz="2400" dirty="0" smtClean="0"/>
              <a:t>Self-paced in that</a:t>
            </a:r>
          </a:p>
          <a:p>
            <a:pPr lvl="1"/>
            <a:r>
              <a:rPr lang="en-US" sz="2000" dirty="0" smtClean="0"/>
              <a:t>The course is meant to adapt to whatever level you are!!</a:t>
            </a:r>
          </a:p>
          <a:p>
            <a:pPr lvl="1"/>
            <a:r>
              <a:rPr lang="en-US" sz="2000" dirty="0" smtClean="0"/>
              <a:t>If you have NO programming experience, we work with you</a:t>
            </a:r>
          </a:p>
          <a:p>
            <a:pPr lvl="2"/>
            <a:r>
              <a:rPr lang="en-US" sz="1600" dirty="0" smtClean="0"/>
              <a:t>You’ll go through CS3S material to get you ramped up</a:t>
            </a:r>
          </a:p>
          <a:p>
            <a:pPr lvl="1"/>
            <a:r>
              <a:rPr lang="en-US" sz="2000" dirty="0" smtClean="0"/>
              <a:t>Lab-centric learning at your own pace</a:t>
            </a:r>
          </a:p>
          <a:p>
            <a:pPr lvl="1"/>
            <a:r>
              <a:rPr lang="en-US" sz="2000" dirty="0" smtClean="0"/>
              <a:t>You may watch CS61A videos on your own pace</a:t>
            </a:r>
          </a:p>
          <a:p>
            <a:pPr lvl="1"/>
            <a:r>
              <a:rPr lang="en-US" sz="2000" dirty="0" smtClean="0"/>
              <a:t>You take mini-quizzes to assess your progress</a:t>
            </a:r>
          </a:p>
          <a:p>
            <a:pPr lvl="1"/>
            <a:r>
              <a:rPr lang="en-US" sz="2000" dirty="0" smtClean="0"/>
              <a:t>Depending on how many book chapters you’ve finished, you’ll take one of several different final exams</a:t>
            </a:r>
          </a:p>
          <a:p>
            <a:pPr lvl="1"/>
            <a:r>
              <a:rPr lang="en-US" sz="2000" dirty="0" smtClean="0"/>
              <a:t>Option to do additional work for Honors designation</a:t>
            </a:r>
          </a:p>
          <a:p>
            <a:r>
              <a:rPr lang="en-US" sz="2400" dirty="0" smtClean="0"/>
              <a:t>If you don’t finish all 4 units in one semester, you can continue on to CS61B[L] and finish them concurrently</a:t>
            </a:r>
          </a:p>
          <a:p>
            <a:r>
              <a:rPr lang="en-US" sz="2400" dirty="0" smtClean="0"/>
              <a:t>If you’re EECS or L&amp;S CS, consider this option…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7449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constraints of CS10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CS61A expects program. experience, recursion</a:t>
            </a:r>
          </a:p>
          <a:p>
            <a:pPr lvl="1"/>
            <a:r>
              <a:rPr lang="en-US" sz="2400" dirty="0"/>
              <a:t>CS10 hits that in week 5, just about the same time as CS3</a:t>
            </a:r>
          </a:p>
          <a:p>
            <a:r>
              <a:rPr lang="en-US" sz="2800" dirty="0"/>
              <a:t>What should </a:t>
            </a:r>
            <a:r>
              <a:rPr lang="en-US" sz="2800" dirty="0" err="1"/>
              <a:t>ugrads</a:t>
            </a:r>
            <a:r>
              <a:rPr lang="en-US" sz="2800" dirty="0"/>
              <a:t> know about computing?</a:t>
            </a:r>
          </a:p>
          <a:p>
            <a:pPr lvl="1"/>
            <a:r>
              <a:rPr lang="en-US" sz="2400" dirty="0" smtClean="0"/>
              <a:t>Computational Thinking</a:t>
            </a:r>
          </a:p>
          <a:p>
            <a:pPr lvl="1"/>
            <a:r>
              <a:rPr lang="en-US" sz="2400" dirty="0" smtClean="0"/>
              <a:t>History, CS</a:t>
            </a:r>
            <a:r>
              <a:rPr lang="en-US" sz="2400" dirty="0"/>
              <a:t>+</a:t>
            </a:r>
            <a:r>
              <a:rPr lang="en-US" sz="2400" dirty="0" smtClean="0"/>
              <a:t>X, Industry guests</a:t>
            </a:r>
            <a:endParaRPr lang="en-US" sz="2400" dirty="0"/>
          </a:p>
          <a:p>
            <a:pPr lvl="1"/>
            <a:r>
              <a:rPr lang="en-US" sz="2400" dirty="0" smtClean="0"/>
              <a:t>apps </a:t>
            </a:r>
            <a:r>
              <a:rPr lang="en-US" sz="2400" dirty="0"/>
              <a:t>that changed the world, hot research</a:t>
            </a:r>
          </a:p>
          <a:p>
            <a:pPr lvl="1"/>
            <a:r>
              <a:rPr lang="en-US" sz="2400" dirty="0" smtClean="0"/>
              <a:t>“How stuff works” … demystifying computing</a:t>
            </a:r>
            <a:endParaRPr lang="en-US" sz="2400" dirty="0"/>
          </a:p>
          <a:p>
            <a:r>
              <a:rPr lang="en-US" sz="2800" dirty="0"/>
              <a:t>Passion, Beauty, Joy &amp; Awe</a:t>
            </a:r>
          </a:p>
          <a:p>
            <a:pPr lvl="1"/>
            <a:r>
              <a:rPr lang="en-US" sz="2400" dirty="0"/>
              <a:t>Take every step to make </a:t>
            </a:r>
            <a:r>
              <a:rPr lang="en-US" sz="2400" dirty="0" smtClean="0"/>
              <a:t>fun for non-traditional students</a:t>
            </a:r>
            <a:endParaRPr lang="en-US" sz="2400" dirty="0"/>
          </a:p>
          <a:p>
            <a:r>
              <a:rPr lang="en-US" sz="2800" dirty="0"/>
              <a:t>Make all resources free, available (Berkeley way)</a:t>
            </a:r>
          </a:p>
          <a:p>
            <a:pPr lvl="1"/>
            <a:r>
              <a:rPr lang="en-US" sz="2400" dirty="0"/>
              <a:t>Videos, notes, exercises, book!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00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CS3S &amp; CS3L</a:t>
            </a:r>
            <a:endParaRPr lang="en-US" dirty="0"/>
          </a:p>
          <a:p>
            <a:pPr lvl="1"/>
            <a:r>
              <a:rPr lang="en-US" dirty="0"/>
              <a:t>Programming, programming, programming</a:t>
            </a:r>
          </a:p>
          <a:p>
            <a:pPr lvl="2"/>
            <a:r>
              <a:rPr lang="en-US" dirty="0" err="1"/>
              <a:t>Prog</a:t>
            </a:r>
            <a:r>
              <a:rPr lang="en-US" dirty="0"/>
              <a:t> Ideas: Recursion, Functions-as-data</a:t>
            </a:r>
          </a:p>
          <a:p>
            <a:pPr lvl="1"/>
            <a:r>
              <a:rPr lang="en-US" dirty="0"/>
              <a:t>Scheme</a:t>
            </a:r>
          </a:p>
          <a:p>
            <a:pPr lvl="2">
              <a:buNone/>
            </a:pPr>
            <a:r>
              <a:rPr lang="en-US" dirty="0"/>
              <a:t>+ Same as CS61A</a:t>
            </a:r>
          </a:p>
          <a:p>
            <a:pPr lvl="2">
              <a:buNone/>
            </a:pPr>
            <a:r>
              <a:rPr lang="en-US" dirty="0"/>
              <a:t>– some take CS3L for wrong reason</a:t>
            </a:r>
          </a:p>
          <a:p>
            <a:pPr lvl="2"/>
            <a:r>
              <a:rPr lang="en-US" dirty="0"/>
              <a:t>Never remix code</a:t>
            </a:r>
          </a:p>
          <a:p>
            <a:pPr lvl="2"/>
            <a:r>
              <a:rPr lang="en-US" dirty="0"/>
              <a:t>Maybe graphical, interactive by week 15</a:t>
            </a:r>
          </a:p>
          <a:p>
            <a:pPr lvl="1"/>
            <a:r>
              <a:rPr lang="en-US" dirty="0"/>
              <a:t>1 big Final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CS10</a:t>
            </a:r>
          </a:p>
          <a:p>
            <a:pPr lvl="1"/>
            <a:r>
              <a:rPr lang="en-US" dirty="0"/>
              <a:t>Programming ½ story</a:t>
            </a:r>
          </a:p>
          <a:p>
            <a:pPr lvl="2"/>
            <a:r>
              <a:rPr lang="en-US" dirty="0"/>
              <a:t>Big ideas, </a:t>
            </a:r>
            <a:r>
              <a:rPr lang="en-US" dirty="0" err="1"/>
              <a:t>HowStuffWorks</a:t>
            </a:r>
            <a:r>
              <a:rPr lang="en-US" dirty="0"/>
              <a:t>, history, great applications, social implications too!</a:t>
            </a:r>
          </a:p>
          <a:p>
            <a:pPr lvl="2"/>
            <a:r>
              <a:rPr lang="en-US" dirty="0" err="1"/>
              <a:t>Prog</a:t>
            </a:r>
            <a:r>
              <a:rPr lang="en-US" dirty="0"/>
              <a:t> Ideas: Recursion, Functions-as-data</a:t>
            </a:r>
          </a:p>
          <a:p>
            <a:pPr lvl="1"/>
            <a:r>
              <a:rPr lang="en-US" dirty="0" smtClean="0"/>
              <a:t>Scratch + BYOB</a:t>
            </a:r>
            <a:endParaRPr lang="en-US" dirty="0"/>
          </a:p>
          <a:p>
            <a:pPr lvl="2"/>
            <a:r>
              <a:rPr lang="en-US" dirty="0"/>
              <a:t>CS10,61[ABC] each in a different language</a:t>
            </a:r>
          </a:p>
          <a:p>
            <a:pPr lvl="2"/>
            <a:r>
              <a:rPr lang="en-US" dirty="0"/>
              <a:t>Graphical, interactive, musical by week 2</a:t>
            </a:r>
          </a:p>
          <a:p>
            <a:pPr lvl="2"/>
            <a:r>
              <a:rPr lang="en-US" dirty="0"/>
              <a:t>Share and upload code!</a:t>
            </a:r>
          </a:p>
          <a:p>
            <a:pPr lvl="1"/>
            <a:r>
              <a:rPr lang="en-US" dirty="0"/>
              <a:t>Two projects + essay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Non-majors: </a:t>
            </a:r>
            <a:r>
              <a:rPr lang="en-US" sz="3600" dirty="0"/>
              <a:t>Out with CS3, In with CS10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7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Format</a:t>
            </a:r>
          </a:p>
          <a:p>
            <a:pPr lvl="1"/>
            <a:r>
              <a:rPr lang="en-US" sz="2000" dirty="0"/>
              <a:t>Two 1-hr lectures / </a:t>
            </a:r>
            <a:r>
              <a:rPr lang="en-US" sz="2000" dirty="0" err="1"/>
              <a:t>wk</a:t>
            </a:r>
            <a:endParaRPr lang="en-US" sz="2000" dirty="0"/>
          </a:p>
          <a:p>
            <a:pPr lvl="1"/>
            <a:r>
              <a:rPr lang="en-US" sz="2000" dirty="0"/>
              <a:t>Two 2-hr labs / </a:t>
            </a:r>
            <a:r>
              <a:rPr lang="en-US" sz="2000" dirty="0" err="1"/>
              <a:t>wk</a:t>
            </a:r>
            <a:endParaRPr lang="en-US" sz="2000" dirty="0"/>
          </a:p>
          <a:p>
            <a:pPr lvl="1"/>
            <a:r>
              <a:rPr lang="en-US" sz="2000" dirty="0"/>
              <a:t>One 1-hr TA discussion/</a:t>
            </a:r>
            <a:r>
              <a:rPr lang="en-US" sz="2000" dirty="0" err="1"/>
              <a:t>wk</a:t>
            </a:r>
            <a:endParaRPr lang="en-US" sz="2000" dirty="0"/>
          </a:p>
          <a:p>
            <a:r>
              <a:rPr lang="en-US" sz="2400" dirty="0"/>
              <a:t>Selected Reading</a:t>
            </a:r>
          </a:p>
          <a:p>
            <a:pPr lvl="1"/>
            <a:r>
              <a:rPr lang="en-US" sz="2000" dirty="0"/>
              <a:t>Taken from recent books and </a:t>
            </a:r>
            <a:r>
              <a:rPr lang="en-US" sz="2000" dirty="0" smtClean="0"/>
              <a:t>papers</a:t>
            </a:r>
          </a:p>
          <a:p>
            <a:r>
              <a:rPr lang="en-US" sz="2400" dirty="0" smtClean="0"/>
              <a:t>Grading</a:t>
            </a:r>
          </a:p>
          <a:p>
            <a:pPr lvl="1"/>
            <a:r>
              <a:rPr lang="en-US" sz="2000" dirty="0" smtClean="0"/>
              <a:t>Quest, Midterm, Final</a:t>
            </a:r>
          </a:p>
          <a:p>
            <a:pPr lvl="1"/>
            <a:r>
              <a:rPr lang="en-US" sz="2000" dirty="0" smtClean="0"/>
              <a:t>One paper (or blog)</a:t>
            </a:r>
          </a:p>
          <a:p>
            <a:pPr lvl="1"/>
            <a:r>
              <a:rPr lang="en-US" sz="2000" dirty="0" smtClean="0"/>
              <a:t>Midterm project</a:t>
            </a:r>
          </a:p>
          <a:p>
            <a:pPr lvl="1"/>
            <a:r>
              <a:rPr lang="en-US" sz="2000" dirty="0" smtClean="0"/>
              <a:t>Final project</a:t>
            </a:r>
          </a:p>
          <a:p>
            <a:pPr lvl="1"/>
            <a:r>
              <a:rPr lang="en-US" sz="2000" dirty="0" smtClean="0"/>
              <a:t>Weekly readings &amp; HW</a:t>
            </a:r>
          </a:p>
          <a:p>
            <a:pPr lvl="1"/>
            <a:r>
              <a:rPr lang="en-US" sz="2000" dirty="0" smtClean="0"/>
              <a:t>Effort, Participation, Altruism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5" name="Content Placeholder 4" descr="01371355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6413" b="6413"/>
          <a:stretch>
            <a:fillRect/>
          </a:stretch>
        </p:blipFill>
        <p:spPr>
          <a:xfrm>
            <a:off x="4771344" y="1143000"/>
            <a:ext cx="3806600" cy="50010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Format, Textbooks, 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6248400" cy="5365750"/>
          </a:xfrm>
        </p:spPr>
        <p:txBody>
          <a:bodyPr/>
          <a:lstStyle/>
          <a:p>
            <a:r>
              <a:rPr lang="en-US" sz="3200"/>
              <a:t>Increase real-time learning in lecture, test understanding of concepts vs. details</a:t>
            </a:r>
          </a:p>
          <a:p>
            <a:r>
              <a:rPr lang="en-US" sz="3200"/>
              <a:t>As complete a “segment” ask multiple choice question</a:t>
            </a:r>
          </a:p>
          <a:p>
            <a:pPr lvl="1"/>
            <a:r>
              <a:rPr lang="en-US" sz="2800"/>
              <a:t>1-2 minutes to decide yourself</a:t>
            </a:r>
          </a:p>
          <a:p>
            <a:pPr lvl="1"/>
            <a:r>
              <a:rPr lang="en-US" sz="2800"/>
              <a:t>2 minutes in pairs/triples to reach consensus. Teach others!</a:t>
            </a:r>
          </a:p>
          <a:p>
            <a:pPr lvl="1"/>
            <a:r>
              <a:rPr lang="en-US" sz="2800"/>
              <a:t>2 minute discussion of answers, questions, clarifications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10223" t="7069" r="13487" b="6204"/>
          <a:stretch>
            <a:fillRect/>
          </a:stretch>
        </p:blipFill>
        <p:spPr bwMode="auto">
          <a:xfrm>
            <a:off x="7315200" y="1143000"/>
            <a:ext cx="907110" cy="13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2159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343400"/>
            <a:ext cx="15414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14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Piazzza</a:t>
            </a:r>
            <a:r>
              <a:rPr lang="en-US" dirty="0" smtClean="0"/>
              <a:t> for {</a:t>
            </a:r>
            <a:r>
              <a:rPr lang="en-US" dirty="0" err="1" smtClean="0"/>
              <a:t>ask,answer</a:t>
            </a:r>
            <a:r>
              <a:rPr lang="en-US" dirty="0" smtClean="0"/>
              <a:t>}</a:t>
            </a:r>
            <a:r>
              <a:rPr lang="en-US" dirty="0" err="1" smtClean="0"/>
              <a:t>ing</a:t>
            </a:r>
            <a:r>
              <a:rPr lang="en-US" dirty="0" smtClean="0"/>
              <a:t> questions</a:t>
            </a:r>
            <a:endParaRPr lang="en-US" dirty="0"/>
          </a:p>
        </p:txBody>
      </p:sp>
      <p:pic>
        <p:nvPicPr>
          <p:cNvPr id="4" name="Content Placeholder 3" descr="Screen shot 2011-01-19 at 10.12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19" b="1119"/>
          <a:stretch>
            <a:fillRect/>
          </a:stretch>
        </p:blipFill>
        <p:spPr>
          <a:xfrm>
            <a:off x="609600" y="1089966"/>
            <a:ext cx="7924800" cy="516701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989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Detail removal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act or process of leaving out of consideration one or more properties of a complex object so as to attend to others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Generalization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process of formulating general concepts by abstracting common properties of </a:t>
            </a:r>
            <a:r>
              <a:rPr lang="en-US" dirty="0" smtClean="0"/>
              <a:t>instances”</a:t>
            </a:r>
            <a:endParaRPr lang="en-US" dirty="0"/>
          </a:p>
        </p:txBody>
      </p:sp>
      <p:pic>
        <p:nvPicPr>
          <p:cNvPr id="6" name="Content Placeholder 5" descr="Screen shot 2011-01-19 at 10.18.23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560" r="-3560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26638" y="6019800"/>
            <a:ext cx="349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Henri Matisse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“Naked Blue IV”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193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Removal</a:t>
            </a:r>
            <a:endParaRPr lang="en-US" dirty="0"/>
          </a:p>
        </p:txBody>
      </p:sp>
      <p:pic>
        <p:nvPicPr>
          <p:cNvPr id="6" name="Content Placeholder 5" descr="Screen shot 2011-01-19 at 10.23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64" r="-364"/>
          <a:stretch/>
        </p:blipFill>
        <p:spPr>
          <a:xfrm>
            <a:off x="334595" y="1295400"/>
            <a:ext cx="8474810" cy="3384550"/>
          </a:xfrm>
        </p:spPr>
      </p:pic>
      <p:sp>
        <p:nvSpPr>
          <p:cNvPr id="8" name="Rectangle 7"/>
          <p:cNvSpPr/>
          <p:nvPr/>
        </p:nvSpPr>
        <p:spPr>
          <a:xfrm>
            <a:off x="522778" y="4724400"/>
            <a:ext cx="808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Vagrounded"/>
                <a:cs typeface="Vagrounded"/>
              </a:rPr>
              <a:t>Automatic Generation of Detail Maps</a:t>
            </a:r>
            <a:br>
              <a:rPr lang="en-US" sz="1800" b="1" dirty="0" smtClean="0">
                <a:solidFill>
                  <a:schemeClr val="tx1"/>
                </a:solidFill>
                <a:latin typeface="Vagrounded"/>
                <a:cs typeface="Vagrounded"/>
              </a:rPr>
            </a:b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Maneesh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Agrawala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(UCB EECS), among others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0645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50556</TotalTime>
  <Pages>47</Pages>
  <Words>913</Words>
  <Application>Microsoft Macintosh PowerPoint</Application>
  <PresentationFormat>Letter Paper (8.5x11 in)</PresentationFormat>
  <Paragraphs>108</Paragraphs>
  <Slides>13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ALGORITHMS CONTROL THE WORLD?</vt:lpstr>
      <vt:lpstr>CS 61AS (Structure &amp; Interpretation of Computer Programs) Self-paced</vt:lpstr>
      <vt:lpstr>Design constraints of CS10</vt:lpstr>
      <vt:lpstr>Non-majors: Out with CS3, In with CS10</vt:lpstr>
      <vt:lpstr>Format, Textbooks, Grading</vt:lpstr>
      <vt:lpstr>Peer Instruction</vt:lpstr>
      <vt:lpstr>Piazzza for {ask,answer}ing questions</vt:lpstr>
      <vt:lpstr>Abstraction</vt:lpstr>
      <vt:lpstr>Detail Removal</vt:lpstr>
      <vt:lpstr>Detail Removal (in CS10)</vt:lpstr>
      <vt:lpstr>Generalization Example</vt:lpstr>
      <vt:lpstr>Generalization (in CS10)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3164</cp:revision>
  <cp:lastPrinted>2011-08-29T06:17:34Z</cp:lastPrinted>
  <dcterms:created xsi:type="dcterms:W3CDTF">2011-08-29T04:16:47Z</dcterms:created>
  <dcterms:modified xsi:type="dcterms:W3CDTF">2011-08-29T06:17:45Z</dcterms:modified>
</cp:coreProperties>
</file>