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notesSlides/notesSlide3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Layouts/slideLayout7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notesMasters/notesMaster1.xml" ContentType="application/vnd.openxmlformats-officedocument.presentationml.notesMaster+xml"/>
  <Default Extension="gif" ContentType="image/gi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1047" r:id="rId2"/>
    <p:sldId id="1097" r:id="rId3"/>
    <p:sldId id="1114" r:id="rId4"/>
    <p:sldId id="1102" r:id="rId5"/>
    <p:sldId id="1113" r:id="rId6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2" clrMode="bw" frameSlides="1"/>
  <p:showPr showNarration="1" useTimings="0">
    <p:present/>
    <p:sldAll/>
    <p:penClr>
      <a:schemeClr val="tx1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5BC5AD"/>
    <a:srgbClr val="900306"/>
    <a:srgbClr val="32415C"/>
    <a:srgbClr val="FB0A10"/>
    <a:srgbClr val="94F0E4"/>
    <a:srgbClr val="5771A0"/>
    <a:srgbClr val="800080"/>
    <a:srgbClr val="66FF33"/>
    <a:srgbClr val="FF0000"/>
    <a:srgbClr val="3333CC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0235" autoAdjust="0"/>
    <p:restoredTop sz="77561" autoAdjust="0"/>
  </p:normalViewPr>
  <p:slideViewPr>
    <p:cSldViewPr>
      <p:cViewPr varScale="1">
        <p:scale>
          <a:sx n="165" d="100"/>
          <a:sy n="165" d="100"/>
        </p:scale>
        <p:origin x="-1088" y="-112"/>
      </p:cViewPr>
      <p:guideLst>
        <p:guide orient="horz" pos="2832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82" y="-90"/>
      </p:cViewPr>
      <p:guideLst>
        <p:guide orient="horz" pos="2931"/>
        <p:guide pos="221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handoutMaster" Target="handoutMasters/handout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20097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4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0861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6110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8133" y="8842030"/>
            <a:ext cx="3043343" cy="465455"/>
          </a:xfrm>
          <a:prstGeom prst="rect">
            <a:avLst/>
          </a:prstGeo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/>
          <a:lstStyle>
            <a:lvl1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8713119" indent="-38246500"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1170D10-332C-134B-84B1-B22FF09061DC}" type="slidenum">
              <a:rPr lang="en-US" sz="1200" b="0"/>
              <a:pPr/>
              <a:t>2</a:t>
            </a:fld>
            <a:endParaRPr lang="en-US" sz="1200" b="0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Answer: D (includes everything in which the computer poses</a:t>
            </a:r>
            <a:r>
              <a:rPr lang="en-US" baseline="0" dirty="0" smtClean="0"/>
              <a:t> a question and you have to answer in a computer-readable form, which so far means multiple choice)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38524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Higher-Order Functions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auto">
          <a:xfrm>
            <a:off x="8105254" y="6248400"/>
            <a:ext cx="1038746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Garcia,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 Fall 2011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6" name="Picture 25" descr="Seal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3300" y="6192838"/>
            <a:ext cx="609600" cy="609600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077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23925" y="1219200"/>
            <a:ext cx="3848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4425" y="1219200"/>
            <a:ext cx="3848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848600" y="6324600"/>
            <a:ext cx="914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B558E2B-82AE-5041-B6CB-97EA201DA47A}" type="slidenum">
              <a:rPr lang="en-US"/>
              <a:pPr/>
              <a:t>‹#›</a:t>
            </a:fld>
            <a:r>
              <a:rPr lang="en-US"/>
              <a:t>/15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324600"/>
            <a:ext cx="5486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CS106B Lec 12 : Recursion Introduction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45046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8E3342FC-85AC-0141-B4E7-B626C592947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Higher-Order Functions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9" name="Rectangle 11"/>
          <p:cNvSpPr>
            <a:spLocks noChangeArrowheads="1"/>
          </p:cNvSpPr>
          <p:nvPr userDrawn="1"/>
        </p:nvSpPr>
        <p:spPr bwMode="auto">
          <a:xfrm>
            <a:off x="8105254" y="6248400"/>
            <a:ext cx="1038746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Garcia,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 Fall 2011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43300" y="6192838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4" Type="http://schemas.openxmlformats.org/officeDocument/2006/relationships/image" Target="../media/image11.gif"/><Relationship Id="rId5" Type="http://schemas.openxmlformats.org/officeDocument/2006/relationships/image" Target="../media/image12.gif"/><Relationship Id="rId6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04800"/>
            <a:ext cx="1600200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81200" y="0"/>
            <a:ext cx="7162800" cy="27718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accent2"/>
                </a:solidFill>
              </a:rPr>
              <a:t/>
            </a:r>
            <a:br>
              <a:rPr lang="en-US" sz="3200" b="1" dirty="0" smtClean="0">
                <a:solidFill>
                  <a:schemeClr val="accent2"/>
                </a:solidFill>
              </a:rPr>
            </a:b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CS10</a:t>
            </a:r>
            <a:b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The Beauty and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#17</a:t>
            </a:r>
            <a:b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Higher Order Functions I</a:t>
            </a: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bg2"/>
                </a:solidFill>
                <a:latin typeface="18 VAG Rounded Bold   07390"/>
                <a:cs typeface=""/>
              </a:rPr>
              <a:t>2011-10-31</a:t>
            </a:r>
          </a:p>
        </p:txBody>
      </p:sp>
      <p:sp>
        <p:nvSpPr>
          <p:cNvPr id="48" name="Title 47"/>
          <p:cNvSpPr>
            <a:spLocks noGrp="1"/>
          </p:cNvSpPr>
          <p:nvPr>
            <p:ph type="ctrTitle"/>
          </p:nvPr>
        </p:nvSpPr>
        <p:spPr>
          <a:xfrm>
            <a:off x="381000" y="3429000"/>
            <a:ext cx="60960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FFFF00"/>
                </a:solidFill>
              </a:rPr>
              <a:t>First plastic processor!</a:t>
            </a:r>
            <a:endParaRPr lang="en-US" sz="32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5365" name="Subtitle 48"/>
          <p:cNvSpPr>
            <a:spLocks noGrp="1"/>
          </p:cNvSpPr>
          <p:nvPr>
            <p:ph type="subTitle" idx="1"/>
          </p:nvPr>
        </p:nvSpPr>
        <p:spPr>
          <a:xfrm>
            <a:off x="381001" y="4038600"/>
            <a:ext cx="5791199" cy="2362200"/>
          </a:xfrm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en-US" sz="2800" dirty="0" smtClean="0">
                <a:ea typeface="ＭＳ Ｐゴシック" pitchFamily="-65" charset="-128"/>
                <a:cs typeface="ＭＳ Ｐゴシック" pitchFamily="-65" charset="-128"/>
              </a:rPr>
              <a:t>Silicon (normally what processors are made of) is rigid and expensive, and researchers in Europe recently used 4k plastic transistors to create a flexible microprocessor 2cm</a:t>
            </a:r>
            <a:r>
              <a:rPr lang="en-US" sz="2800" baseline="30000" dirty="0" smtClean="0">
                <a:ea typeface="ＭＳ Ｐゴシック" pitchFamily="-65" charset="-128"/>
                <a:cs typeface="ＭＳ Ｐゴシック" pitchFamily="-65" charset="-128"/>
              </a:rPr>
              <a:t>2</a:t>
            </a:r>
            <a:r>
              <a:rPr lang="en-US" sz="2800" dirty="0" smtClean="0">
                <a:ea typeface="ＭＳ Ｐゴシック" pitchFamily="-65" charset="-128"/>
                <a:cs typeface="ＭＳ Ｐゴシック" pitchFamily="-65" charset="-128"/>
              </a:rPr>
              <a:t> big.</a:t>
            </a:r>
            <a:endParaRPr lang="en-US" sz="2800" i="1" baseline="30000" dirty="0" smtClean="0">
              <a:solidFill>
                <a:schemeClr val="accent4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0" y="2438400"/>
            <a:ext cx="2362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UC Berkeley EECS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Lecturer SOE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Dan Garcia</a:t>
            </a:r>
            <a:endParaRPr lang="en-US" sz="2000" b="1" dirty="0">
              <a:solidFill>
                <a:schemeClr val="bg2"/>
              </a:solidFill>
              <a:latin typeface="18 VAG Rounded Bold   07390"/>
            </a:endParaRPr>
          </a:p>
        </p:txBody>
      </p:sp>
      <p:sp>
        <p:nvSpPr>
          <p:cNvPr id="15367" name="Subtitle 48"/>
          <p:cNvSpPr txBox="1">
            <a:spLocks/>
          </p:cNvSpPr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/>
            <a:r>
              <a:rPr lang="en-US" sz="3000" b="1" dirty="0" smtClean="0">
                <a:latin typeface="Courier New" pitchFamily="1" charset="0"/>
              </a:rPr>
              <a:t>technologyreview.com/computing/37126</a:t>
            </a:r>
          </a:p>
        </p:txBody>
      </p:sp>
      <p:sp>
        <p:nvSpPr>
          <p:cNvPr id="54" name="Oval 53"/>
          <p:cNvSpPr/>
          <p:nvPr/>
        </p:nvSpPr>
        <p:spPr>
          <a:xfrm>
            <a:off x="6224102" y="6081252"/>
            <a:ext cx="2691298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72200" y="3124200"/>
            <a:ext cx="2797414" cy="2616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Vagrounded"/>
                <a:cs typeface="Vagrounded"/>
              </a:rPr>
              <a:t>(Image Credit: Technology Review)</a:t>
            </a:r>
            <a:endParaRPr lang="en-US" sz="1100" b="1" dirty="0">
              <a:latin typeface="Vagrounded"/>
              <a:cs typeface="Vagrounded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3403600"/>
            <a:ext cx="2794000" cy="2692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0"/>
            <a:ext cx="6096000" cy="5305864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18 VAG Rounded Bold   07390" charset="0"/>
              </a:rPr>
              <a:t>Functions as Data</a:t>
            </a: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Higher-Order Functions</a:t>
            </a: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Useful HOFs (you can build your own!)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map </a:t>
            </a:r>
            <a:r>
              <a:rPr lang="en-US" sz="2000" u="sng" dirty="0">
                <a:latin typeface="Courier"/>
                <a:cs typeface="Courier"/>
              </a:rPr>
              <a:t>Reporter</a:t>
            </a:r>
            <a:r>
              <a:rPr lang="en-US" sz="2000" dirty="0">
                <a:latin typeface="18 VAG Rounded Bold   07390" charset="0"/>
              </a:rPr>
              <a:t> over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Report a </a:t>
            </a:r>
            <a:r>
              <a:rPr lang="en-US" sz="1600" dirty="0">
                <a:latin typeface="18 VAG Rounded Bold   07390" charset="0"/>
              </a:rPr>
              <a:t>new list, </a:t>
            </a:r>
            <a:r>
              <a:rPr lang="en-US" sz="1600" dirty="0" smtClean="0">
                <a:latin typeface="18 VAG Rounded Bold   07390" charset="0"/>
              </a:rPr>
              <a:t>every </a:t>
            </a:r>
            <a:r>
              <a:rPr lang="en-US" sz="1600" dirty="0">
                <a:latin typeface="18 VAG Rounded Bold   07390" charset="0"/>
              </a:rPr>
              <a:t>element </a:t>
            </a:r>
            <a:r>
              <a:rPr lang="en-US" sz="1600" dirty="0">
                <a:latin typeface="Courier"/>
                <a:cs typeface="Courier"/>
              </a:rPr>
              <a:t>E</a:t>
            </a:r>
            <a:r>
              <a:rPr lang="en-US" sz="1600" dirty="0">
                <a:latin typeface="18 VAG Rounded Bold   07390" charset="0"/>
              </a:rPr>
              <a:t> of </a:t>
            </a:r>
            <a:r>
              <a:rPr lang="en-US" sz="1600" dirty="0">
                <a:latin typeface="Courier"/>
                <a:cs typeface="Courier"/>
              </a:rPr>
              <a:t>List</a:t>
            </a:r>
            <a:r>
              <a:rPr lang="en-US" sz="1600" dirty="0">
                <a:latin typeface="18 VAG Rounded Bold   07390" charset="0"/>
              </a:rPr>
              <a:t> </a:t>
            </a:r>
            <a:r>
              <a:rPr lang="en-US" sz="1600" dirty="0" smtClean="0">
                <a:latin typeface="18 VAG Rounded Bold   07390" charset="0"/>
              </a:rPr>
              <a:t>becoming </a:t>
            </a:r>
            <a:r>
              <a:rPr lang="en-US" sz="1600" dirty="0">
                <a:latin typeface="Courier"/>
                <a:cs typeface="Courier"/>
              </a:rPr>
              <a:t>Reporter(E)</a:t>
            </a:r>
            <a:r>
              <a:rPr lang="en-US" sz="1600" dirty="0">
                <a:latin typeface="18 VAG Rounded Bold   07390" charset="0"/>
              </a:rPr>
              <a:t> 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keep items such that </a:t>
            </a:r>
            <a:r>
              <a:rPr lang="en-US" sz="2000" u="sng" dirty="0">
                <a:latin typeface="Courier"/>
                <a:cs typeface="Courier"/>
              </a:rPr>
              <a:t>Predicate</a:t>
            </a:r>
            <a:r>
              <a:rPr lang="en-US" sz="2000" dirty="0">
                <a:latin typeface="18 VAG Rounded Bold   07390" charset="0"/>
              </a:rPr>
              <a:t> from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Report a </a:t>
            </a:r>
            <a:r>
              <a:rPr lang="en-US" sz="1600" dirty="0">
                <a:latin typeface="18 VAG Rounded Bold   07390" charset="0"/>
              </a:rPr>
              <a:t>new list, </a:t>
            </a:r>
            <a:r>
              <a:rPr lang="en-US" sz="1600" dirty="0" smtClean="0">
                <a:latin typeface="18 VAG Rounded Bold   07390" charset="0"/>
              </a:rPr>
              <a:t>keeping only elements </a:t>
            </a:r>
            <a:r>
              <a:rPr lang="en-US" sz="1600" dirty="0">
                <a:latin typeface="Courier"/>
                <a:cs typeface="Courier"/>
              </a:rPr>
              <a:t>E</a:t>
            </a:r>
            <a:r>
              <a:rPr lang="en-US" sz="1600" dirty="0">
                <a:latin typeface="18 VAG Rounded Bold   07390" charset="0"/>
              </a:rPr>
              <a:t> </a:t>
            </a:r>
            <a:r>
              <a:rPr lang="en-US" sz="1600" dirty="0" smtClean="0">
                <a:latin typeface="18 VAG Rounded Bold   07390" charset="0"/>
              </a:rPr>
              <a:t>of </a:t>
            </a:r>
            <a:r>
              <a:rPr lang="en-US" sz="1600" dirty="0" smtClean="0">
                <a:latin typeface="Courier"/>
                <a:cs typeface="Courier"/>
              </a:rPr>
              <a:t>List</a:t>
            </a:r>
            <a:r>
              <a:rPr lang="en-US" sz="1600" dirty="0" smtClean="0">
                <a:latin typeface="18 VAG Rounded Bold   07390" charset="0"/>
              </a:rPr>
              <a:t> if </a:t>
            </a:r>
            <a:r>
              <a:rPr lang="en-US" sz="1600" dirty="0" smtClean="0">
                <a:latin typeface="Courier"/>
                <a:cs typeface="Courier"/>
              </a:rPr>
              <a:t>Predicate</a:t>
            </a:r>
            <a:r>
              <a:rPr lang="en-US" sz="1600" dirty="0">
                <a:latin typeface="Courier"/>
                <a:cs typeface="Courier"/>
              </a:rPr>
              <a:t>(E)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combine with </a:t>
            </a:r>
            <a:r>
              <a:rPr lang="en-US" sz="2000" u="sng" dirty="0">
                <a:latin typeface="Courier"/>
                <a:cs typeface="Courier"/>
              </a:rPr>
              <a:t>Reporter</a:t>
            </a:r>
            <a:r>
              <a:rPr lang="en-US" sz="2000" dirty="0">
                <a:latin typeface="18 VAG Rounded Bold   07390" charset="0"/>
              </a:rPr>
              <a:t> over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>
                <a:latin typeface="18 VAG Rounded Bold   07390" charset="0"/>
              </a:rPr>
              <a:t>Combine all the elements of </a:t>
            </a:r>
            <a:r>
              <a:rPr lang="en-US" sz="1600" dirty="0">
                <a:latin typeface="Courier"/>
                <a:cs typeface="Courier"/>
              </a:rPr>
              <a:t>List</a:t>
            </a:r>
            <a:r>
              <a:rPr lang="en-US" sz="1600" dirty="0">
                <a:latin typeface="18 VAG Rounded Bold   07390" charset="0"/>
              </a:rPr>
              <a:t> with </a:t>
            </a:r>
            <a:r>
              <a:rPr lang="en-US" sz="1600" dirty="0">
                <a:latin typeface="Courier"/>
                <a:cs typeface="Courier"/>
              </a:rPr>
              <a:t>Reporter(E</a:t>
            </a:r>
            <a:r>
              <a:rPr lang="en-US" sz="1600" dirty="0" smtClean="0">
                <a:latin typeface="Courier"/>
                <a:cs typeface="Courier"/>
              </a:rPr>
              <a:t>)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This is also known as “reduce”</a:t>
            </a:r>
            <a:endParaRPr lang="en-US" sz="1600" u="sng" dirty="0">
              <a:latin typeface="Courier"/>
              <a:cs typeface="Courier"/>
            </a:endParaRP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Acronym example</a:t>
            </a:r>
          </a:p>
          <a:p>
            <a:pPr lvl="1" eaLnBrk="1" hangingPunct="1"/>
            <a:r>
              <a:rPr lang="en-US" sz="2000" dirty="0" smtClean="0">
                <a:latin typeface="18 VAG Rounded Bold   07390" charset="0"/>
              </a:rPr>
              <a:t>keep </a:t>
            </a:r>
            <a:r>
              <a:rPr lang="en-US" sz="2000" dirty="0" smtClean="0">
                <a:latin typeface="18 VAG Rounded Bold   07390" charset="0"/>
                <a:sym typeface="Wingdings"/>
              </a:rPr>
              <a:t> map  combine</a:t>
            </a:r>
            <a:endParaRPr lang="en-US" sz="2000" dirty="0" smtClean="0">
              <a:latin typeface="18 VAG Rounded Bold   07390" charset="0"/>
            </a:endParaRPr>
          </a:p>
          <a:p>
            <a:pPr lvl="1" eaLnBrk="1" hangingPunct="1"/>
            <a:endParaRPr lang="en-US" sz="1600" dirty="0" smtClean="0">
              <a:latin typeface="18 VAG Rounded Bold   07390" charset="0"/>
            </a:endParaRPr>
          </a:p>
        </p:txBody>
      </p:sp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18 VAG Rounded Bold   07390" charset="0"/>
              </a:rPr>
              <a:t>Today</a:t>
            </a:r>
            <a:endParaRPr lang="en-US" dirty="0">
              <a:latin typeface="18 VAG Rounded Bold   07390" charset="0"/>
            </a:endParaRPr>
          </a:p>
        </p:txBody>
      </p:sp>
      <p:pic>
        <p:nvPicPr>
          <p:cNvPr id="4" name="Picture 3" descr="Screen shot 2011-03-30 at 2.02.2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2388328"/>
            <a:ext cx="1752600" cy="812072"/>
          </a:xfrm>
          <a:prstGeom prst="rect">
            <a:avLst/>
          </a:prstGeom>
        </p:spPr>
      </p:pic>
      <p:pic>
        <p:nvPicPr>
          <p:cNvPr id="5" name="Picture 4" descr="Screen shot 2011-03-30 at 2.02.38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1" y="3394157"/>
            <a:ext cx="1752600" cy="796843"/>
          </a:xfrm>
          <a:prstGeom prst="rect">
            <a:avLst/>
          </a:prstGeom>
        </p:spPr>
      </p:pic>
      <p:pic>
        <p:nvPicPr>
          <p:cNvPr id="6" name="Picture 5" descr="Screen shot 2011-03-30 at 2.02.48 AM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7001" y="4343400"/>
            <a:ext cx="1752600" cy="82363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3368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nual Operation 5"/>
          <p:cNvSpPr/>
          <p:nvPr/>
        </p:nvSpPr>
        <p:spPr>
          <a:xfrm>
            <a:off x="570584" y="1981200"/>
            <a:ext cx="8001002" cy="3657600"/>
          </a:xfrm>
          <a:prstGeom prst="flowChartManualOperation">
            <a:avLst/>
          </a:prstGeom>
          <a:solidFill>
            <a:schemeClr val="tx1">
              <a:alpha val="2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34313" y="1432682"/>
            <a:ext cx="2438400" cy="5334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15713" y="1432682"/>
            <a:ext cx="1219200" cy="5334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64149" y="1371600"/>
            <a:ext cx="8229600" cy="762000"/>
          </a:xfrm>
        </p:spPr>
        <p:txBody>
          <a:bodyPr/>
          <a:lstStyle/>
          <a:p>
            <a:pPr lvl="1" algn="ctr"/>
            <a:r>
              <a:rPr lang="en-US" sz="3600" dirty="0">
                <a:solidFill>
                  <a:schemeClr val="accent4"/>
                </a:solidFill>
                <a:latin typeface="18 VAG Rounded Bold   07390" charset="0"/>
              </a:rPr>
              <a:t>combine </a:t>
            </a:r>
            <a:r>
              <a:rPr lang="en-US" sz="3600" dirty="0" smtClean="0">
                <a:solidFill>
                  <a:schemeClr val="accent4"/>
                </a:solidFill>
                <a:latin typeface="18 VAG Rounded Bold   07390" charset="0"/>
              </a:rPr>
              <a:t>with  </a:t>
            </a:r>
            <a:r>
              <a:rPr lang="en-US" sz="3600" u="sng" dirty="0">
                <a:solidFill>
                  <a:schemeClr val="accent4"/>
                </a:solidFill>
                <a:latin typeface="Courier"/>
                <a:cs typeface="Courier"/>
              </a:rPr>
              <a:t>Reporter</a:t>
            </a:r>
            <a:r>
              <a:rPr lang="en-US" sz="3600" dirty="0">
                <a:solidFill>
                  <a:schemeClr val="accent4"/>
                </a:solidFill>
                <a:latin typeface="18 VAG Rounded Bold   07390" charset="0"/>
              </a:rPr>
              <a:t> </a:t>
            </a:r>
            <a:r>
              <a:rPr lang="en-US" sz="3600" dirty="0" smtClean="0">
                <a:solidFill>
                  <a:schemeClr val="accent4"/>
                </a:solidFill>
                <a:latin typeface="18 VAG Rounded Bold   07390" charset="0"/>
              </a:rPr>
              <a:t> over  </a:t>
            </a:r>
            <a:r>
              <a:rPr lang="en-US" sz="3600" u="sng" dirty="0" smtClean="0">
                <a:solidFill>
                  <a:schemeClr val="accent4"/>
                </a:solidFill>
                <a:latin typeface="Courier"/>
                <a:cs typeface="Courier"/>
              </a:rPr>
              <a:t>List</a:t>
            </a:r>
            <a:endParaRPr lang="en-US" sz="6000" dirty="0">
              <a:solidFill>
                <a:schemeClr val="accent4"/>
              </a:solidFill>
            </a:endParaRPr>
          </a:p>
        </p:txBody>
      </p:sp>
      <p:pic>
        <p:nvPicPr>
          <p:cNvPr id="2" name="Picture 1" descr="Screen shot 2011-03-29 at 8.15.4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4324" t="9999" r="10416" b="6667"/>
          <a:stretch/>
        </p:blipFill>
        <p:spPr>
          <a:xfrm>
            <a:off x="7403781" y="174723"/>
            <a:ext cx="825819" cy="1143000"/>
          </a:xfrm>
          <a:prstGeom prst="rect">
            <a:avLst/>
          </a:prstGeom>
        </p:spPr>
      </p:pic>
      <p:pic>
        <p:nvPicPr>
          <p:cNvPr id="5" name="Picture 4" descr="FFF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886200" y="533400"/>
            <a:ext cx="1752600" cy="685800"/>
          </a:xfrm>
          <a:prstGeom prst="rect">
            <a:avLst/>
          </a:prstGeom>
        </p:spPr>
      </p:pic>
      <p:pic>
        <p:nvPicPr>
          <p:cNvPr id="7" name="Picture 6" descr="FFFF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465998" y="5740400"/>
            <a:ext cx="4205654" cy="8890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895600" y="1820275"/>
            <a:ext cx="479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a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864295" y="1836950"/>
            <a:ext cx="479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b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419600" y="2956416"/>
            <a:ext cx="4283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c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53000" y="4283519"/>
            <a:ext cx="479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d</a:t>
            </a:r>
            <a:endParaRPr lang="en-US" sz="7200" dirty="0">
              <a:solidFill>
                <a:schemeClr val="tx1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2750781" y="2438401"/>
            <a:ext cx="1781617" cy="701183"/>
            <a:chOff x="2750781" y="2438401"/>
            <a:chExt cx="1781617" cy="701183"/>
          </a:xfrm>
        </p:grpSpPr>
        <p:grpSp>
          <p:nvGrpSpPr>
            <p:cNvPr id="30" name="Group 29"/>
            <p:cNvGrpSpPr/>
            <p:nvPr/>
          </p:nvGrpSpPr>
          <p:grpSpPr>
            <a:xfrm>
              <a:off x="2750781" y="2438401"/>
              <a:ext cx="1781617" cy="701183"/>
              <a:chOff x="507803" y="1371600"/>
              <a:chExt cx="8131814" cy="4267200"/>
            </a:xfrm>
          </p:grpSpPr>
          <p:sp>
            <p:nvSpPr>
              <p:cNvPr id="31" name="Manual Operation 30"/>
              <p:cNvSpPr/>
              <p:nvPr/>
            </p:nvSpPr>
            <p:spPr>
              <a:xfrm>
                <a:off x="507803" y="1921403"/>
                <a:ext cx="8131814" cy="3717397"/>
              </a:xfrm>
              <a:prstGeom prst="flowChartManualOperation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525231" y="1371600"/>
                <a:ext cx="3809999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4807758" y="1371600"/>
                <a:ext cx="3794673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38" name="Picture 37" descr="FFF.gif"/>
            <p:cNvPicPr>
              <a:picLocks noChangeAspect="1"/>
            </p:cNvPicPr>
            <p:nvPr/>
          </p:nvPicPr>
          <p:blipFill>
            <a:blip r:embed="rId3">
              <a:alphaModFix amt="52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3155046" y="2667000"/>
              <a:ext cx="990600" cy="3876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44" name="Group 43"/>
          <p:cNvGrpSpPr/>
          <p:nvPr/>
        </p:nvGrpSpPr>
        <p:grpSpPr>
          <a:xfrm>
            <a:off x="3276600" y="3642217"/>
            <a:ext cx="1781617" cy="701183"/>
            <a:chOff x="3276600" y="3642217"/>
            <a:chExt cx="1781617" cy="701183"/>
          </a:xfrm>
        </p:grpSpPr>
        <p:grpSp>
          <p:nvGrpSpPr>
            <p:cNvPr id="26" name="Group 25"/>
            <p:cNvGrpSpPr/>
            <p:nvPr/>
          </p:nvGrpSpPr>
          <p:grpSpPr>
            <a:xfrm>
              <a:off x="3276600" y="3642217"/>
              <a:ext cx="1781617" cy="701183"/>
              <a:chOff x="507803" y="1371600"/>
              <a:chExt cx="8131814" cy="4267200"/>
            </a:xfrm>
          </p:grpSpPr>
          <p:sp>
            <p:nvSpPr>
              <p:cNvPr id="27" name="Manual Operation 26"/>
              <p:cNvSpPr/>
              <p:nvPr/>
            </p:nvSpPr>
            <p:spPr>
              <a:xfrm>
                <a:off x="507803" y="1921403"/>
                <a:ext cx="8131814" cy="3717397"/>
              </a:xfrm>
              <a:prstGeom prst="flowChartManualOperation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25231" y="1371600"/>
                <a:ext cx="3809999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807758" y="1371600"/>
                <a:ext cx="3794673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39" name="Picture 38" descr="FFF.gif"/>
            <p:cNvPicPr>
              <a:picLocks noChangeAspect="1"/>
            </p:cNvPicPr>
            <p:nvPr/>
          </p:nvPicPr>
          <p:blipFill>
            <a:blip r:embed="rId3">
              <a:alphaModFix amt="52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3680887" y="3846596"/>
              <a:ext cx="990600" cy="3876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45" name="Group 44"/>
          <p:cNvGrpSpPr/>
          <p:nvPr/>
        </p:nvGrpSpPr>
        <p:grpSpPr>
          <a:xfrm>
            <a:off x="3733800" y="4937617"/>
            <a:ext cx="1781617" cy="701183"/>
            <a:chOff x="3733800" y="4937617"/>
            <a:chExt cx="1781617" cy="701183"/>
          </a:xfrm>
        </p:grpSpPr>
        <p:grpSp>
          <p:nvGrpSpPr>
            <p:cNvPr id="22" name="Group 21"/>
            <p:cNvGrpSpPr/>
            <p:nvPr/>
          </p:nvGrpSpPr>
          <p:grpSpPr>
            <a:xfrm>
              <a:off x="3733800" y="4937617"/>
              <a:ext cx="1781617" cy="701183"/>
              <a:chOff x="507803" y="1371600"/>
              <a:chExt cx="8131814" cy="4267200"/>
            </a:xfrm>
          </p:grpSpPr>
          <p:sp>
            <p:nvSpPr>
              <p:cNvPr id="23" name="Manual Operation 22"/>
              <p:cNvSpPr/>
              <p:nvPr/>
            </p:nvSpPr>
            <p:spPr>
              <a:xfrm>
                <a:off x="507803" y="1921403"/>
                <a:ext cx="8131814" cy="3717397"/>
              </a:xfrm>
              <a:prstGeom prst="flowChartManualOperation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25231" y="1371600"/>
                <a:ext cx="3809999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807758" y="1371600"/>
                <a:ext cx="3794673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40" name="Picture 39" descr="FFF.gif"/>
            <p:cNvPicPr>
              <a:picLocks noChangeAspect="1"/>
            </p:cNvPicPr>
            <p:nvPr/>
          </p:nvPicPr>
          <p:blipFill>
            <a:blip r:embed="rId3">
              <a:alphaModFix amt="49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4129918" y="5105744"/>
              <a:ext cx="990600" cy="3876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pic>
        <p:nvPicPr>
          <p:cNvPr id="41" name="Picture 40" descr="afb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392733" y="3329857"/>
            <a:ext cx="635000" cy="228600"/>
          </a:xfrm>
          <a:prstGeom prst="rect">
            <a:avLst/>
          </a:prstGeom>
        </p:spPr>
      </p:pic>
      <p:pic>
        <p:nvPicPr>
          <p:cNvPr id="42" name="Picture 41" descr="afbfc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647928" y="4521200"/>
            <a:ext cx="1092200" cy="2794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79199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8222456" cy="5305864"/>
          </a:xfrm>
        </p:spPr>
        <p:txBody>
          <a:bodyPr/>
          <a:lstStyle/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	foo</a:t>
            </a:r>
          </a:p>
          <a:p>
            <a:pPr>
              <a:buNone/>
            </a:pPr>
            <a:endParaRPr lang="en-US" sz="2400" dirty="0"/>
          </a:p>
          <a:p>
            <a:pPr marL="582613" indent="-457200">
              <a:buFont typeface="+mj-lt"/>
              <a:buAutoNum type="alphaLcParenR"/>
            </a:pPr>
            <a:r>
              <a:rPr lang="en-US" sz="2400" dirty="0" err="1" smtClean="0"/>
              <a:t>aa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 Instruction</a:t>
            </a:r>
            <a:endParaRPr lang="en-US" dirty="0"/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620000" y="228600"/>
            <a:ext cx="1197862" cy="1091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 dirty="0" smtClean="0"/>
              <a:t>Functions as data is </a:t>
            </a:r>
            <a:r>
              <a:rPr lang="en-US" dirty="0" smtClean="0">
                <a:solidFill>
                  <a:srgbClr val="FFFF00"/>
                </a:solidFill>
              </a:rPr>
              <a:t>one of the two (programming) big ideas</a:t>
            </a:r>
            <a:r>
              <a:rPr lang="en-US" dirty="0" smtClean="0"/>
              <a:t> in this course</a:t>
            </a:r>
          </a:p>
          <a:p>
            <a:r>
              <a:rPr lang="en-US" dirty="0" smtClean="0"/>
              <a:t>It’s a beautiful example of the </a:t>
            </a:r>
            <a:r>
              <a:rPr lang="en-US" dirty="0" smtClean="0">
                <a:solidFill>
                  <a:srgbClr val="FFFF00"/>
                </a:solidFill>
              </a:rPr>
              <a:t>abstraction of the list iteration details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Google (and other companies) use this!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They use “map-reduce”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6400" y="5181600"/>
            <a:ext cx="2340214" cy="2616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Vagrounded"/>
                <a:cs typeface="Vagrounded"/>
              </a:rPr>
              <a:t>(Credit: </a:t>
            </a:r>
            <a:r>
              <a:rPr lang="en-US" sz="1100" dirty="0" err="1" smtClean="0">
                <a:latin typeface="Vagrounded"/>
                <a:cs typeface="Vagrounded"/>
              </a:rPr>
              <a:t>Geekologie</a:t>
            </a:r>
            <a:r>
              <a:rPr lang="en-US" sz="1100" dirty="0" smtClean="0">
                <a:latin typeface="Vagrounded"/>
                <a:cs typeface="Vagrounded"/>
              </a:rPr>
              <a:t>)</a:t>
            </a:r>
            <a:endParaRPr lang="en-US" sz="1100" b="1" dirty="0">
              <a:latin typeface="Vagrounded"/>
              <a:cs typeface="Vagrounded"/>
            </a:endParaRPr>
          </a:p>
        </p:txBody>
      </p:sp>
      <p:pic>
        <p:nvPicPr>
          <p:cNvPr id="3" name="Content Placeholder 2" descr="Screen shot 2011-03-30 at 2.03.17 AM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8658" r="8658" b="2496"/>
          <a:stretch>
            <a:fillRect/>
          </a:stretch>
        </p:blipFill>
        <p:spPr>
          <a:xfrm>
            <a:off x="4876800" y="1280480"/>
            <a:ext cx="3597276" cy="4607702"/>
          </a:xfrm>
        </p:spPr>
      </p:pic>
      <p:sp>
        <p:nvSpPr>
          <p:cNvPr id="6" name="TextBox 5"/>
          <p:cNvSpPr txBox="1"/>
          <p:nvPr/>
        </p:nvSpPr>
        <p:spPr>
          <a:xfrm>
            <a:off x="4550014" y="1029085"/>
            <a:ext cx="4212986" cy="2616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Vagrounded"/>
                <a:cs typeface="Vagrounded"/>
              </a:rPr>
              <a:t>(Image Credit: </a:t>
            </a:r>
            <a:r>
              <a:rPr lang="en-US" sz="1100" i="1" dirty="0" smtClean="0">
                <a:latin typeface="Vagrounded"/>
                <a:cs typeface="Vagrounded"/>
              </a:rPr>
              <a:t>Simply Scheme </a:t>
            </a:r>
            <a:r>
              <a:rPr lang="en-US" sz="1100" dirty="0" smtClean="0">
                <a:latin typeface="Vagrounded"/>
                <a:cs typeface="Vagrounded"/>
              </a:rPr>
              <a:t>by Brian Harvey &amp; Matt Wright)</a:t>
            </a:r>
            <a:endParaRPr lang="en-US" sz="1100" b="1" dirty="0">
              <a:latin typeface="Vagrounded"/>
              <a:cs typeface="Vagrounded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493001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48823</TotalTime>
  <Pages>47</Pages>
  <Words>281</Words>
  <Application>Microsoft Macintosh PowerPoint</Application>
  <PresentationFormat>Letter Paper (8.5x11 in)</PresentationFormat>
  <Paragraphs>39</Paragraphs>
  <Slides>5</Slides>
  <Notes>3</Notes>
  <HiddenSlides>1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Metro</vt:lpstr>
      <vt:lpstr>First plastic processor!</vt:lpstr>
      <vt:lpstr>Today</vt:lpstr>
      <vt:lpstr>combine with  Reporter  over  List</vt:lpstr>
      <vt:lpstr>Peer Instruction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Dan Garcia</cp:lastModifiedBy>
  <cp:revision>3093</cp:revision>
  <cp:lastPrinted>2011-10-30T08:26:04Z</cp:lastPrinted>
  <dcterms:created xsi:type="dcterms:W3CDTF">2011-10-30T08:02:39Z</dcterms:created>
  <dcterms:modified xsi:type="dcterms:W3CDTF">2011-10-30T08:26:06Z</dcterms:modified>
</cp:coreProperties>
</file>