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1047" r:id="rId2"/>
    <p:sldId id="1057" r:id="rId3"/>
    <p:sldId id="1055" r:id="rId4"/>
    <p:sldId id="1059" r:id="rId5"/>
    <p:sldId id="1066" r:id="rId6"/>
    <p:sldId id="1058" r:id="rId7"/>
    <p:sldId id="1060" r:id="rId8"/>
    <p:sldId id="1061" r:id="rId9"/>
    <p:sldId id="1062" r:id="rId10"/>
    <p:sldId id="1063" r:id="rId11"/>
    <p:sldId id="1064" r:id="rId12"/>
    <p:sldId id="1065" r:id="rId13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showPr showNarration="1" useTimings="0">
    <p:present/>
    <p:sldAll/>
    <p:penClr>
      <a:schemeClr val="tx1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D5D5D5"/>
    <a:srgbClr val="900306"/>
    <a:srgbClr val="32415C"/>
    <a:srgbClr val="FB0A10"/>
    <a:srgbClr val="94F0E4"/>
    <a:srgbClr val="5771A0"/>
    <a:srgbClr val="800080"/>
    <a:srgbClr val="66FF33"/>
    <a:srgbClr val="FF0000"/>
    <a:srgbClr val="3333CC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9427" autoAdjust="0"/>
    <p:restoredTop sz="89858" autoAdjust="0"/>
  </p:normalViewPr>
  <p:slideViewPr>
    <p:cSldViewPr>
      <p:cViewPr varScale="1">
        <p:scale>
          <a:sx n="165" d="100"/>
          <a:sy n="165" d="100"/>
        </p:scale>
        <p:origin x="-1240" y="-112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70623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4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55301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1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5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5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noFill/>
          <a:ln w="9525"/>
        </p:spPr>
        <p:txBody>
          <a:bodyPr lIns="92342" tIns="45361" rIns="92342" bIns="45361"/>
          <a:lstStyle/>
          <a:p>
            <a:r>
              <a:rPr lang="en-US">
                <a:latin typeface="Arial" charset="0"/>
              </a:rPr>
              <a:t>That is, any computer, no matter how primitive or advance, can be divided into five parts:</a:t>
            </a:r>
          </a:p>
          <a:p>
            <a:r>
              <a:rPr lang="en-US">
                <a:latin typeface="Arial" charset="0"/>
              </a:rPr>
              <a:t>1. The input devices bring the data from the outside world into the computer.</a:t>
            </a:r>
          </a:p>
          <a:p>
            <a:r>
              <a:rPr lang="en-US">
                <a:latin typeface="Arial" charset="0"/>
              </a:rPr>
              <a:t>2. These data are kept in the computer’s memory  until ...</a:t>
            </a:r>
          </a:p>
          <a:p>
            <a:r>
              <a:rPr lang="en-US">
                <a:latin typeface="Arial" charset="0"/>
              </a:rPr>
              <a:t>3. The datapath request and process them.</a:t>
            </a:r>
          </a:p>
          <a:p>
            <a:r>
              <a:rPr lang="en-US">
                <a:latin typeface="Arial" charset="0"/>
              </a:rPr>
              <a:t>4. The operation of the datapath is controlled by the computer’s controller.</a:t>
            </a:r>
          </a:p>
          <a:p>
            <a:r>
              <a:rPr lang="en-US">
                <a:latin typeface="Arial" charset="0"/>
              </a:rPr>
              <a:t>All the work done by the computer will NOT do us any good unless we can get the data back to the outside world. </a:t>
            </a:r>
          </a:p>
          <a:p>
            <a:r>
              <a:rPr lang="en-US">
                <a:latin typeface="Arial" charset="0"/>
              </a:rPr>
              <a:t> 5. Getting the data back to the outside world is the job of the output devices.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The most COMMON way to connect these 5 components together is to use a network of busses.</a:t>
            </a:r>
          </a:p>
        </p:txBody>
      </p:sp>
      <p:sp>
        <p:nvSpPr>
          <p:cNvPr id="21507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6900"/>
            <a:ext cx="4635500" cy="3478213"/>
          </a:xfr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9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1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3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"/>
          <p:cNvSpPr>
            <a:spLocks noChangeArrowheads="1"/>
          </p:cNvSpPr>
          <p:nvPr userDrawn="1"/>
        </p:nvSpPr>
        <p:spPr bwMode="auto">
          <a:xfrm>
            <a:off x="0" y="6622038"/>
            <a:ext cx="9144000" cy="235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18 VAG Rounded Black   09390"/>
              </a:rPr>
              <a:t>UC Berkeley CS10 “</a:t>
            </a:r>
            <a:r>
              <a:rPr lang="en-US" sz="1200" b="1" baseline="0" dirty="0" smtClean="0">
                <a:solidFill>
                  <a:schemeClr val="tx1"/>
                </a:solidFill>
                <a:latin typeface="18 VAG Rounded Black   09390"/>
              </a:rPr>
              <a:t>The Beauty and Joy of Computing” </a:t>
            </a:r>
            <a:r>
              <a:rPr lang="en-US" sz="1200" b="1" baseline="0" dirty="0" smtClean="0">
                <a:solidFill>
                  <a:srgbClr val="FFFF00"/>
                </a:solidFill>
                <a:latin typeface="18 VAG Rounded Black   09390"/>
              </a:rPr>
              <a:t>: Summary &amp; Farewell </a:t>
            </a:r>
            <a:r>
              <a:rPr lang="en-US" sz="1200" b="1" dirty="0" smtClean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200" b="1">
                <a:solidFill>
                  <a:schemeClr val="tx1"/>
                </a:solidFill>
                <a:latin typeface="18 VAG Rounded Black   09390"/>
              </a:rPr>
              <a:pPr algn="ctr">
                <a:defRPr/>
              </a:pPr>
              <a:t>‹#›</a:t>
            </a:fld>
            <a:r>
              <a:rPr lang="en-US" sz="12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sp>
        <p:nvSpPr>
          <p:cNvPr id="15" name="Rectangle 11"/>
          <p:cNvSpPr>
            <a:spLocks noChangeArrowheads="1"/>
          </p:cNvSpPr>
          <p:nvPr userDrawn="1"/>
        </p:nvSpPr>
        <p:spPr bwMode="auto">
          <a:xfrm>
            <a:off x="7925718" y="6248400"/>
            <a:ext cx="1218282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Garcia,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 Spring 2011</a:t>
            </a:r>
            <a:endParaRPr lang="en-US" sz="1000" b="1" dirty="0">
              <a:solidFill>
                <a:schemeClr val="tx1"/>
              </a:solidFill>
              <a:latin typeface="18 VAG Rounded Black   09390"/>
            </a:endParaRPr>
          </a:p>
        </p:txBody>
      </p:sp>
      <p:pic>
        <p:nvPicPr>
          <p:cNvPr id="16" name="Picture 25" descr="Seal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200" y="6192838"/>
            <a:ext cx="609600" cy="609600"/>
          </a:xfrm>
          <a:prstGeom prst="rect">
            <a:avLst/>
          </a:prstGeom>
          <a:noFill/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26400" y="6464300"/>
            <a:ext cx="1117600" cy="393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0" y="6622038"/>
            <a:ext cx="9144000" cy="235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18 VAG Rounded Black   09390"/>
              </a:rPr>
              <a:t>UC Berkeley CS10 “</a:t>
            </a:r>
            <a:r>
              <a:rPr lang="en-US" sz="1200" b="1" baseline="0" dirty="0" smtClean="0">
                <a:solidFill>
                  <a:schemeClr val="tx1"/>
                </a:solidFill>
                <a:latin typeface="18 VAG Rounded Black   09390"/>
              </a:rPr>
              <a:t>The Beauty and Joy of Computing” </a:t>
            </a:r>
            <a:r>
              <a:rPr lang="en-US" sz="1200" b="1" baseline="0" dirty="0" smtClean="0">
                <a:solidFill>
                  <a:srgbClr val="FFFF00"/>
                </a:solidFill>
                <a:latin typeface="18 VAG Rounded Black   09390"/>
              </a:rPr>
              <a:t>: Summary &amp; Farewell </a:t>
            </a:r>
            <a:r>
              <a:rPr lang="en-US" sz="1200" b="1" dirty="0" smtClean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200" b="1">
                <a:solidFill>
                  <a:schemeClr val="tx1"/>
                </a:solidFill>
                <a:latin typeface="18 VAG Rounded Black   09390"/>
              </a:rPr>
              <a:pPr algn="ctr">
                <a:defRPr/>
              </a:pPr>
              <a:t>‹#›</a:t>
            </a:fld>
            <a:r>
              <a:rPr lang="en-US" sz="12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>
            <a:off x="7925718" y="6248400"/>
            <a:ext cx="1218282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Garcia,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 Spring 2011</a:t>
            </a:r>
            <a:endParaRPr lang="en-US" sz="1000" b="1" dirty="0">
              <a:solidFill>
                <a:schemeClr val="tx1"/>
              </a:solidFill>
              <a:latin typeface="18 VAG Rounded Black   0939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5" descr="Seal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6200" y="6192838"/>
            <a:ext cx="609600" cy="609600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026400" y="6464300"/>
            <a:ext cx="1117600" cy="39370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0" i="0" kern="1200">
          <a:solidFill>
            <a:schemeClr val="tx1"/>
          </a:solidFill>
          <a:latin typeface="18 VAG Rounded Bold   07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0" i="0" kern="1200">
          <a:solidFill>
            <a:schemeClr val="accent3">
              <a:lumMod val="40000"/>
              <a:lumOff val="60000"/>
            </a:schemeClr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0" i="0" kern="1200">
          <a:solidFill>
            <a:schemeClr val="tx2">
              <a:lumMod val="90000"/>
            </a:schemeClr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0" i="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0" i="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df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df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188292"/>
            <a:ext cx="7162800" cy="31036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3200" b="1" dirty="0" smtClean="0">
                <a:solidFill>
                  <a:schemeClr val="accent2"/>
                </a:solidFill>
              </a:rPr>
              <a:t/>
            </a:r>
            <a:br>
              <a:rPr lang="en-US" sz="3200" b="1" dirty="0" smtClean="0">
                <a:solidFill>
                  <a:schemeClr val="accent2"/>
                </a:solidFill>
              </a:rPr>
            </a:br>
            <a:r>
              <a:rPr lang="en-US" sz="36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CS10</a:t>
            </a:r>
            <a:br>
              <a:rPr lang="en-US" sz="36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6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The Beauty and Joy of Computing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latin typeface="18 VAG Rounded Bold   07390"/>
                <a:cs typeface=""/>
              </a:rPr>
              <a:t/>
            </a:r>
            <a:br>
              <a:rPr lang="en-US" sz="3200" b="1" dirty="0" smtClean="0">
                <a:latin typeface="18 VAG Rounded Bold   07390"/>
                <a:cs typeface=""/>
              </a:rPr>
            </a:br>
            <a:r>
              <a:rPr lang="en-US" sz="28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Lecture #26</a:t>
            </a:r>
            <a:br>
              <a:rPr lang="en-US" sz="2800" b="1" dirty="0" smtClean="0">
                <a:solidFill>
                  <a:schemeClr val="tx1"/>
                </a:solidFill>
                <a:latin typeface="18 VAG Rounded Bold   07390"/>
                <a:cs typeface=""/>
              </a:rPr>
            </a:br>
            <a:r>
              <a:rPr lang="en-US" sz="28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Summary &amp; Farewell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endParaRPr lang="en-US" sz="3200" b="1" dirty="0" smtClean="0">
              <a:solidFill>
                <a:schemeClr val="bg2"/>
              </a:solidFill>
              <a:latin typeface="18 VAG Rounded Bold   07390"/>
              <a:cs typeface=""/>
            </a:endParaRPr>
          </a:p>
          <a:p>
            <a:pPr algn="ctr">
              <a:lnSpc>
                <a:spcPct val="77000"/>
              </a:lnSpc>
            </a:pPr>
            <a:r>
              <a:rPr lang="en-US" sz="3200" b="1" dirty="0" smtClean="0">
                <a:solidFill>
                  <a:schemeClr val="bg2"/>
                </a:solidFill>
                <a:latin typeface="18 VAG Rounded Bold   07390"/>
                <a:cs typeface=""/>
              </a:rPr>
              <a:t>2011-04-27</a:t>
            </a:r>
            <a:endParaRPr lang="en-US" sz="3200" b="1" dirty="0">
              <a:solidFill>
                <a:schemeClr val="bg2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381001" y="3810000"/>
            <a:ext cx="4343399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>
                <a:solidFill>
                  <a:srgbClr val="FFFF00"/>
                </a:solidFill>
              </a:rPr>
              <a:t>Future of video games?</a:t>
            </a:r>
            <a:endParaRPr lang="en-US" sz="2800" dirty="0">
              <a:solidFill>
                <a:schemeClr val="tx1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381001" y="4419600"/>
            <a:ext cx="4800599" cy="1828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Analysts close to both Microsoft and Sony are predicting no new home console until 2014.  “Will anyone care? How do you make a $60 game look like a good value when everyone is used to buying $1 games on their phones and tablets?”</a:t>
            </a:r>
            <a:endParaRPr lang="en-US" dirty="0" smtClean="0">
              <a:solidFill>
                <a:schemeClr val="accent4"/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0" y="2438400"/>
            <a:ext cx="2362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  <a:t>UC Berkeley EECS</a:t>
            </a:r>
            <a:b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</a:br>
            <a: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  <a:t>Lecturer SOE</a:t>
            </a:r>
            <a:b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</a:br>
            <a: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  <a:t>Dan Garcia</a:t>
            </a: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/>
            <a:r>
              <a:rPr lang="en-US" sz="1100" b="1" dirty="0" err="1" smtClean="0">
                <a:latin typeface="Courier New" pitchFamily="1" charset="0"/>
              </a:rPr>
              <a:t>www.itworld.com/personal-tech/158019/video-game-consoles-1-door-closes-2-more-might-open-sometime-2014</a:t>
            </a:r>
            <a:endParaRPr lang="en-US" sz="1100" b="1" dirty="0" smtClean="0">
              <a:latin typeface="Courier New" pitchFamily="1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257800" y="5867400"/>
            <a:ext cx="350520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886200"/>
            <a:ext cx="3548040" cy="193741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88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Instruction Opinion</a:t>
            </a:r>
            <a:br>
              <a:rPr lang="en-US" smtClean="0"/>
            </a:b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“Forget cloning. Forget TVs on </a:t>
            </a:r>
            <a:br>
              <a:rPr lang="en-US" sz="2800" dirty="0" smtClean="0"/>
            </a:br>
            <a:r>
              <a:rPr lang="en-US" sz="2800" dirty="0" smtClean="0"/>
              <a:t>your wrist watch. The biggest </a:t>
            </a:r>
            <a:br>
              <a:rPr lang="en-US" sz="2800" dirty="0" smtClean="0"/>
            </a:br>
            <a:r>
              <a:rPr lang="en-US" sz="2800" dirty="0" smtClean="0"/>
              <a:t>invention of the next 100 years </a:t>
            </a:r>
            <a:br>
              <a:rPr lang="en-US" sz="2800" dirty="0" smtClean="0"/>
            </a:br>
            <a:r>
              <a:rPr lang="en-US" sz="2800" dirty="0" smtClean="0"/>
              <a:t>will be the ability to directly connect your brain to a machine, aka </a:t>
            </a:r>
            <a:r>
              <a:rPr lang="en-US" sz="2800" u="sng" dirty="0" smtClean="0"/>
              <a:t>wet computing</a:t>
            </a:r>
            <a:r>
              <a:rPr lang="en-US" sz="2800" dirty="0" smtClean="0"/>
              <a:t>.” – Dan Garcia</a:t>
            </a:r>
          </a:p>
          <a:p>
            <a:pPr lvl="1"/>
            <a:r>
              <a:rPr lang="en-US" sz="2400" dirty="0" smtClean="0"/>
              <a:t>A macaque monkey at Duke University can already control a robotic arm with thought.</a:t>
            </a:r>
          </a:p>
          <a:p>
            <a:pPr lvl="1"/>
            <a:r>
              <a:rPr lang="en-US" sz="2400" dirty="0" smtClean="0"/>
              <a:t>DARPA interested for mind-control robots &amp; flying</a:t>
            </a:r>
          </a:p>
          <a:p>
            <a:pPr lvl="1"/>
            <a:r>
              <a:rPr lang="en-US" sz="2400" dirty="0" smtClean="0"/>
              <a:t>Virtual Reality achieved with proper I/</a:t>
            </a:r>
            <a:r>
              <a:rPr lang="en-US" sz="2400" u="sng" dirty="0" smtClean="0"/>
              <a:t>O</a:t>
            </a:r>
            <a:r>
              <a:rPr lang="en-US" sz="2400" dirty="0" smtClean="0"/>
              <a:t> interfacing…</a:t>
            </a:r>
          </a:p>
          <a:p>
            <a:endParaRPr lang="en-US" sz="2800" dirty="0"/>
          </a:p>
        </p:txBody>
      </p:sp>
      <p:sp>
        <p:nvSpPr>
          <p:cNvPr id="3448836" name="Rectangle 4"/>
          <p:cNvSpPr>
            <a:spLocks noChangeArrowheads="1"/>
          </p:cNvSpPr>
          <p:nvPr/>
        </p:nvSpPr>
        <p:spPr bwMode="auto">
          <a:xfrm>
            <a:off x="2133600" y="5181600"/>
            <a:ext cx="6934200" cy="11069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85000"/>
              </a:lnSpc>
              <a:spcBef>
                <a:spcPct val="65000"/>
              </a:spcBef>
              <a:buSzPct val="100000"/>
              <a:buFont typeface="Times" pitchFamily="100" charset="0"/>
              <a:buNone/>
            </a:pPr>
            <a:r>
              <a:rPr lang="en-US" sz="2800" b="1" dirty="0">
                <a:solidFill>
                  <a:schemeClr val="tx1"/>
                </a:solidFill>
                <a:latin typeface="18 VAG Rounded Thin   55390"/>
                <a:cs typeface="Courier New"/>
              </a:rPr>
              <a:t>Jose Carmena</a:t>
            </a:r>
            <a:r>
              <a:rPr lang="en-US" sz="2800" dirty="0">
                <a:solidFill>
                  <a:schemeClr val="tx1"/>
                </a:solidFill>
                <a:latin typeface="18 VAG Rounded Thin   55390"/>
                <a:cs typeface="Courier New"/>
              </a:rPr>
              <a:t>, UCB EECS Prof</a:t>
            </a:r>
            <a:br>
              <a:rPr lang="en-US" sz="2800" dirty="0">
                <a:solidFill>
                  <a:schemeClr val="tx1"/>
                </a:solidFill>
                <a:latin typeface="18 VAG Rounded Thin   55390"/>
                <a:cs typeface="Courier New"/>
              </a:rPr>
            </a:br>
            <a:r>
              <a:rPr lang="en-US" sz="2800" dirty="0">
                <a:solidFill>
                  <a:schemeClr val="tx1"/>
                </a:solidFill>
                <a:latin typeface="18 VAG Rounded Thin   55390"/>
                <a:cs typeface="Courier New"/>
              </a:rPr>
              <a:t>Research: Brain-Machine Interface</a:t>
            </a:r>
            <a:br>
              <a:rPr lang="en-US" sz="2800" dirty="0">
                <a:solidFill>
                  <a:schemeClr val="tx1"/>
                </a:solidFill>
                <a:latin typeface="18 VAG Rounded Thin   55390"/>
                <a:cs typeface="Courier New"/>
              </a:rPr>
            </a:br>
            <a:r>
              <a:rPr lang="en-US" sz="2400" b="1" dirty="0">
                <a:solidFill>
                  <a:schemeClr val="tx1"/>
                </a:solidFill>
                <a:latin typeface="Courier New"/>
                <a:cs typeface="Courier New"/>
              </a:rPr>
              <a:t>www.eecs.berkeley.edu/~carmena/</a:t>
            </a:r>
            <a:endParaRPr lang="en-US" sz="4000" b="1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pic>
        <p:nvPicPr>
          <p:cNvPr id="3448837" name="Picture 5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6477000" y="152400"/>
            <a:ext cx="2509838" cy="2074863"/>
          </a:xfrm>
          <a:prstGeom prst="rect">
            <a:avLst/>
          </a:prstGeom>
          <a:noFill/>
        </p:spPr>
      </p:pic>
      <p:sp>
        <p:nvSpPr>
          <p:cNvPr id="3448842" name="Line 10"/>
          <p:cNvSpPr>
            <a:spLocks noChangeShapeType="1"/>
          </p:cNvSpPr>
          <p:nvPr/>
        </p:nvSpPr>
        <p:spPr bwMode="auto">
          <a:xfrm>
            <a:off x="7620000" y="304800"/>
            <a:ext cx="1143000" cy="457200"/>
          </a:xfrm>
          <a:prstGeom prst="line">
            <a:avLst/>
          </a:prstGeom>
          <a:noFill/>
          <a:ln w="127000">
            <a:solidFill>
              <a:schemeClr val="accent2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600" y="5029200"/>
            <a:ext cx="1109274" cy="15367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8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4344" y="990601"/>
            <a:ext cx="4260056" cy="5305864"/>
          </a:xfrm>
        </p:spPr>
        <p:txBody>
          <a:bodyPr/>
          <a:lstStyle/>
          <a:p>
            <a:r>
              <a:rPr lang="en-US" sz="4000" smtClean="0"/>
              <a:t>TAs</a:t>
            </a:r>
          </a:p>
          <a:p>
            <a:pPr lvl="1"/>
            <a:r>
              <a:rPr lang="en-US" sz="3600" smtClean="0"/>
              <a:t>Luke Segars</a:t>
            </a:r>
          </a:p>
          <a:p>
            <a:pPr lvl="1"/>
            <a:r>
              <a:rPr lang="en-US" sz="3600" smtClean="0"/>
              <a:t>Glenn Sugden</a:t>
            </a:r>
          </a:p>
          <a:p>
            <a:pPr lvl="1"/>
            <a:r>
              <a:rPr lang="en-US" sz="3600" smtClean="0"/>
              <a:t>Navin Eluthesen</a:t>
            </a:r>
          </a:p>
          <a:p>
            <a:r>
              <a:rPr lang="en-US" sz="4000" dirty="0" smtClean="0"/>
              <a:t>Readers</a:t>
            </a:r>
          </a:p>
          <a:p>
            <a:pPr lvl="1"/>
            <a:r>
              <a:rPr lang="en-US" sz="3600" dirty="0" err="1" smtClean="0"/>
              <a:t>Courtney Wang</a:t>
            </a:r>
            <a:endParaRPr lang="en-US" sz="3600" dirty="0" smtClean="0"/>
          </a:p>
          <a:p>
            <a:pPr lvl="1"/>
            <a:r>
              <a:rPr lang="en-US" sz="3600" dirty="0" err="1" smtClean="0"/>
              <a:t>Pierce Vollucci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Lab Assistants</a:t>
            </a:r>
          </a:p>
          <a:p>
            <a:pPr lvl="1"/>
            <a:r>
              <a:rPr lang="en-US" sz="2000" dirty="0" smtClean="0"/>
              <a:t>Victor Muratalla</a:t>
            </a:r>
          </a:p>
          <a:p>
            <a:pPr lvl="1"/>
            <a:r>
              <a:rPr lang="en-US" sz="2000" dirty="0" smtClean="0"/>
              <a:t>Pierce Vollucci</a:t>
            </a:r>
          </a:p>
          <a:p>
            <a:pPr lvl="1"/>
            <a:r>
              <a:rPr lang="en-US" sz="2000" dirty="0" smtClean="0"/>
              <a:t>Aatash Parikh</a:t>
            </a:r>
          </a:p>
          <a:p>
            <a:pPr lvl="1"/>
            <a:r>
              <a:rPr lang="en-US" sz="2000" dirty="0" smtClean="0"/>
              <a:t>Jessica Hudiono</a:t>
            </a:r>
          </a:p>
          <a:p>
            <a:pPr lvl="1"/>
            <a:r>
              <a:rPr lang="en-US" sz="2000" dirty="0" smtClean="0"/>
              <a:t>Sameer Makhani</a:t>
            </a:r>
          </a:p>
          <a:p>
            <a:pPr lvl="1"/>
            <a:r>
              <a:rPr lang="en-US" sz="2000" dirty="0" smtClean="0"/>
              <a:t>Shreya Lakhan-Pal</a:t>
            </a:r>
          </a:p>
          <a:p>
            <a:pPr lvl="1"/>
            <a:r>
              <a:rPr lang="en-US" sz="2000" dirty="0" smtClean="0"/>
              <a:t>Guillaume Bellagarda</a:t>
            </a:r>
          </a:p>
          <a:p>
            <a:pPr lvl="1"/>
            <a:r>
              <a:rPr lang="en-US" sz="2000" dirty="0" smtClean="0"/>
              <a:t>Victor Lymar</a:t>
            </a:r>
          </a:p>
          <a:p>
            <a:pPr lvl="1"/>
            <a:r>
              <a:rPr lang="en-US" sz="2000" dirty="0" smtClean="0"/>
              <a:t>Max Dougherty</a:t>
            </a:r>
          </a:p>
          <a:p>
            <a:pPr lvl="1"/>
            <a:r>
              <a:rPr lang="en-US" sz="2000" dirty="0" smtClean="0"/>
              <a:t>Kelsey Theriault</a:t>
            </a:r>
          </a:p>
          <a:p>
            <a:pPr lvl="1"/>
            <a:r>
              <a:rPr lang="en-US" sz="2000" dirty="0" smtClean="0"/>
              <a:t>Yaniv Assaf</a:t>
            </a:r>
          </a:p>
          <a:p>
            <a:pPr lvl="1"/>
            <a:r>
              <a:rPr lang="en-US" sz="2000" dirty="0" smtClean="0"/>
              <a:t>Katrina Chang</a:t>
            </a:r>
          </a:p>
          <a:p>
            <a:pPr lvl="1"/>
            <a:r>
              <a:rPr lang="en-US" sz="2000" dirty="0" smtClean="0"/>
              <a:t>Kendall Agbulos</a:t>
            </a:r>
          </a:p>
          <a:p>
            <a:pPr lvl="1"/>
            <a:r>
              <a:rPr lang="en-US" sz="2000" dirty="0" smtClean="0"/>
              <a:t>Ivan Rodriguez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Penultimate slide: Thanks to the staff!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49225"/>
            <a:ext cx="8083550" cy="581025"/>
          </a:xfrm>
          <a:noFill/>
          <a:ln/>
        </p:spPr>
        <p:txBody>
          <a:bodyPr/>
          <a:lstStyle/>
          <a:p>
            <a:r>
              <a:rPr lang="en-US" sz="4000"/>
              <a:t>The Future for Future Cal Alumni</a:t>
            </a:r>
          </a:p>
        </p:txBody>
      </p:sp>
      <p:sp>
        <p:nvSpPr>
          <p:cNvPr id="34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5695950"/>
          </a:xfrm>
          <a:noFill/>
          <a:ln/>
        </p:spPr>
        <p:txBody>
          <a:bodyPr/>
          <a:lstStyle/>
          <a:p>
            <a:r>
              <a:rPr lang="en-US" dirty="0"/>
              <a:t>What’s The Future?</a:t>
            </a:r>
          </a:p>
          <a:p>
            <a:r>
              <a:rPr lang="en-US" dirty="0"/>
              <a:t>New Millennium</a:t>
            </a:r>
            <a:endParaRPr lang="en-US" dirty="0" smtClean="0"/>
          </a:p>
          <a:p>
            <a:pPr lvl="1"/>
            <a:r>
              <a:rPr lang="en-US" dirty="0" smtClean="0"/>
              <a:t>Ubiquitous &amp; Quantum Computing, </a:t>
            </a:r>
            <a:r>
              <a:rPr lang="en-US" dirty="0"/>
              <a:t>Nanotechnology,</a:t>
            </a:r>
            <a:r>
              <a:rPr lang="en-US" dirty="0" smtClean="0"/>
              <a:t> 10 </a:t>
            </a:r>
            <a:r>
              <a:rPr lang="en-US" dirty="0"/>
              <a:t>M “volunteer” CPUs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the </a:t>
            </a:r>
            <a:r>
              <a:rPr lang="en-US" dirty="0">
                <a:solidFill>
                  <a:schemeClr val="accent1"/>
                </a:solidFill>
              </a:rPr>
              <a:t>Parallel revolution</a:t>
            </a:r>
            <a:r>
              <a:rPr lang="en-US" dirty="0"/>
              <a:t>...</a:t>
            </a:r>
          </a:p>
          <a:p>
            <a:pPr lvl="1"/>
            <a:r>
              <a:rPr lang="en-US" dirty="0"/>
              <a:t>Rapid Changes in Technology</a:t>
            </a:r>
          </a:p>
          <a:p>
            <a:pPr lvl="1"/>
            <a:r>
              <a:rPr lang="en-US" dirty="0"/>
              <a:t>World’s </a:t>
            </a:r>
            <a:r>
              <a:rPr lang="en-US" sz="500" dirty="0"/>
              <a:t>2nd</a:t>
            </a:r>
            <a:r>
              <a:rPr lang="en-US" dirty="0"/>
              <a:t> Best Education</a:t>
            </a:r>
          </a:p>
          <a:p>
            <a:pPr lvl="1"/>
            <a:r>
              <a:rPr lang="en-US" dirty="0"/>
              <a:t>Never Give Up!</a:t>
            </a:r>
            <a:endParaRPr lang="en-US" dirty="0">
              <a:solidFill>
                <a:srgbClr val="800080"/>
              </a:solidFill>
            </a:endParaRPr>
          </a:p>
          <a:p>
            <a:pPr algn="ctr"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“The best way to predict the future is to invent it” </a:t>
            </a:r>
            <a:r>
              <a:rPr lang="en-US" sz="2800" dirty="0"/>
              <a:t>– Alan Kay</a:t>
            </a:r>
          </a:p>
          <a:p>
            <a:pPr algn="ctr">
              <a:buFontTx/>
              <a:buNone/>
            </a:pPr>
            <a:r>
              <a:rPr lang="en-US" sz="6000" dirty="0">
                <a:solidFill>
                  <a:srgbClr val="FFFF00"/>
                </a:solidFill>
              </a:rPr>
              <a:t>The Future is up to you!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29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762000"/>
            <a:ext cx="868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82613" indent="-514350">
              <a:buFont typeface="+mj-lt"/>
              <a:buAutoNum type="alphaLcParenR"/>
            </a:pPr>
            <a:endParaRPr lang="en-US" dirty="0" smtClean="0"/>
          </a:p>
          <a:p>
            <a:pPr marL="68263" indent="0">
              <a:buNone/>
            </a:pPr>
            <a:endParaRPr lang="en-US" dirty="0" smtClean="0"/>
          </a:p>
          <a:p>
            <a:pPr marL="68263" indent="0">
              <a:buNone/>
            </a:pPr>
            <a:endParaRPr lang="en-US" dirty="0" smtClean="0"/>
          </a:p>
          <a:p>
            <a:pPr marL="582613" indent="-514350">
              <a:buFont typeface="+mj-lt"/>
              <a:buAutoNum type="alphaLcParenR"/>
            </a:pPr>
            <a:r>
              <a:rPr lang="en-US" dirty="0" smtClean="0"/>
              <a:t>Way less likely</a:t>
            </a:r>
          </a:p>
          <a:p>
            <a:pPr marL="582613" indent="-514350">
              <a:buFont typeface="+mj-lt"/>
              <a:buAutoNum type="alphaLcParenR"/>
            </a:pPr>
            <a:r>
              <a:rPr lang="en-US" dirty="0" smtClean="0"/>
              <a:t>Less likely</a:t>
            </a:r>
          </a:p>
          <a:p>
            <a:pPr marL="582613" indent="-514350">
              <a:buFont typeface="+mj-lt"/>
              <a:buAutoNum type="alphaLcParenR"/>
            </a:pPr>
            <a:r>
              <a:rPr lang="en-US" dirty="0" smtClean="0"/>
              <a:t>Neutral</a:t>
            </a:r>
          </a:p>
          <a:p>
            <a:pPr marL="582613" indent="-514350">
              <a:buFont typeface="+mj-lt"/>
              <a:buAutoNum type="alphaLcParenR"/>
            </a:pPr>
            <a:r>
              <a:rPr lang="en-US" dirty="0" smtClean="0"/>
              <a:t>More likely</a:t>
            </a:r>
          </a:p>
          <a:p>
            <a:pPr marL="582613" indent="-514350">
              <a:buFont typeface="+mj-lt"/>
              <a:buAutoNum type="alphaLcParenR"/>
            </a:pPr>
            <a:r>
              <a:rPr lang="en-US" dirty="0" smtClean="0"/>
              <a:t>Way more likely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4468" t="5671" r="4468" b="5671"/>
          <a:stretch/>
        </p:blipFill>
        <p:spPr>
          <a:xfrm>
            <a:off x="5000344" y="2514802"/>
            <a:ext cx="3348600" cy="2590598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$1 casual games abounding, how has your likelihood to buy $60 video games changed? 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2197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Calendar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47069881"/>
              </p:ext>
            </p:extLst>
          </p:nvPr>
        </p:nvGraphicFramePr>
        <p:xfrm>
          <a:off x="152400" y="1105141"/>
          <a:ext cx="8763000" cy="483845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/>
                <a:gridCol w="685800"/>
                <a:gridCol w="609600"/>
                <a:gridCol w="2667000"/>
                <a:gridCol w="685800"/>
                <a:gridCol w="1941690"/>
                <a:gridCol w="649110"/>
              </a:tblGrid>
              <a:tr h="4411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agrounded"/>
                          <a:cs typeface="Vagrounded"/>
                        </a:rPr>
                        <a:t>Sun</a:t>
                      </a:r>
                      <a:endParaRPr lang="en-US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agrounded"/>
                          <a:cs typeface="Vagrounded"/>
                        </a:rPr>
                        <a:t>Mon</a:t>
                      </a:r>
                      <a:endParaRPr lang="en-US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agrounded"/>
                          <a:cs typeface="Vagrounded"/>
                        </a:rPr>
                        <a:t>Tue</a:t>
                      </a:r>
                      <a:endParaRPr lang="en-US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agrounded"/>
                          <a:cs typeface="Vagrounded"/>
                        </a:rPr>
                        <a:t>Wed</a:t>
                      </a:r>
                      <a:endParaRPr lang="en-US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agrounded"/>
                          <a:cs typeface="Vagrounded"/>
                        </a:rPr>
                        <a:t>Thu</a:t>
                      </a:r>
                      <a:endParaRPr lang="en-US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agrounded"/>
                          <a:cs typeface="Vagrounded"/>
                        </a:rPr>
                        <a:t>Fri</a:t>
                      </a:r>
                      <a:endParaRPr lang="en-US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agrounded"/>
                          <a:cs typeface="Vagrounded"/>
                        </a:rPr>
                        <a:t>Sat</a:t>
                      </a:r>
                      <a:endParaRPr lang="en-US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</a:tr>
              <a:tr h="3970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4/24</a:t>
                      </a:r>
                      <a:endParaRPr lang="en-US" sz="1200" dirty="0">
                        <a:latin typeface="Vagrounded"/>
                        <a:cs typeface="Vagrounded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4/25</a:t>
                      </a:r>
                      <a:endParaRPr lang="en-US" dirty="0" smtClean="0">
                        <a:latin typeface="Vagrounded"/>
                        <a:cs typeface="Vagrounded"/>
                      </a:endParaRPr>
                    </a:p>
                  </a:txBody>
                  <a:tcP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4/26</a:t>
                      </a:r>
                    </a:p>
                  </a:txBody>
                  <a:tcP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4/27</a:t>
                      </a:r>
                    </a:p>
                    <a:p>
                      <a:pPr algn="ctr"/>
                      <a:r>
                        <a:rPr lang="en-US" dirty="0" smtClean="0">
                          <a:latin typeface="Vagrounded"/>
                          <a:cs typeface="Vagrounded"/>
                        </a:rPr>
                        <a:t/>
                      </a:r>
                      <a:br>
                        <a:rPr lang="en-US" dirty="0" smtClean="0">
                          <a:latin typeface="Vagrounded"/>
                          <a:cs typeface="Vagrounded"/>
                        </a:rPr>
                      </a:br>
                      <a:r>
                        <a:rPr lang="en-US" sz="1200" dirty="0" err="1" smtClean="0">
                          <a:latin typeface="Vagrounded"/>
                          <a:cs typeface="Vagrounded"/>
                        </a:rPr>
                        <a:t>Lec</a:t>
                      </a:r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: Farewell +</a:t>
                      </a:r>
                      <a:br>
                        <a:rPr lang="en-US" sz="1200" dirty="0" smtClean="0">
                          <a:latin typeface="Vagrounded"/>
                          <a:cs typeface="Vagrounded"/>
                        </a:rPr>
                      </a:br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Surveys</a:t>
                      </a:r>
                      <a:br>
                        <a:rPr lang="en-US" sz="1200" dirty="0" smtClean="0">
                          <a:latin typeface="Vagrounded"/>
                          <a:cs typeface="Vagrounded"/>
                        </a:rPr>
                      </a:b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>(Lab: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>Feedback + Online Final)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/>
                      </a:r>
                      <a:br>
                        <a:rPr lang="en-US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</a:br>
                      <a:endParaRPr lang="en-US" b="1" dirty="0">
                        <a:solidFill>
                          <a:srgbClr val="FF0000"/>
                        </a:solidFill>
                        <a:latin typeface="Vagrounded"/>
                        <a:cs typeface="Vagrounded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4/28</a:t>
                      </a:r>
                      <a:endParaRPr lang="en-US" sz="1200" dirty="0">
                        <a:latin typeface="Vagrounded"/>
                        <a:cs typeface="Vagrounded"/>
                      </a:endParaRPr>
                    </a:p>
                  </a:txBody>
                  <a:tcP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4/29</a:t>
                      </a:r>
                      <a:br>
                        <a:rPr lang="en-US" sz="1200" dirty="0" smtClean="0">
                          <a:latin typeface="Vagrounded"/>
                          <a:cs typeface="Vagrounded"/>
                        </a:rPr>
                      </a:br>
                      <a:endParaRPr lang="en-US" sz="1200" dirty="0" smtClean="0">
                        <a:latin typeface="Vagrounded"/>
                        <a:cs typeface="Vagrounded"/>
                      </a:endParaRPr>
                    </a:p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/>
                      </a:r>
                      <a:br>
                        <a:rPr lang="en-US" sz="1200" dirty="0" smtClean="0">
                          <a:latin typeface="Vagrounded"/>
                          <a:cs typeface="Vagrounded"/>
                        </a:rPr>
                      </a:br>
                      <a:r>
                        <a:rPr lang="en-US" sz="1200" dirty="0" err="1" smtClean="0">
                          <a:latin typeface="Vagrounded"/>
                          <a:cs typeface="Vagrounded"/>
                        </a:rPr>
                        <a:t>Discussion</a:t>
                      </a:r>
                      <a:br>
                        <a:rPr lang="en-US" sz="1200" dirty="0" err="1" smtClean="0">
                          <a:latin typeface="Vagrounded"/>
                          <a:cs typeface="Vagrounded"/>
                        </a:rPr>
                      </a:br>
                      <a:r>
                        <a:rPr lang="en-US" sz="1200" dirty="0" err="1" smtClean="0">
                          <a:latin typeface="Vagrounded"/>
                          <a:cs typeface="Vagrounded"/>
                        </a:rPr>
                        <a:t>(Final Thoughts)</a:t>
                      </a:r>
                      <a:endParaRPr lang="en-US" dirty="0">
                        <a:latin typeface="Vagrounded"/>
                        <a:cs typeface="Vagrounded"/>
                      </a:endParaRPr>
                    </a:p>
                  </a:txBody>
                  <a:tcP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4/30</a:t>
                      </a:r>
                      <a:endParaRPr lang="en-US" sz="1200" dirty="0">
                        <a:latin typeface="Vagrounded"/>
                        <a:cs typeface="Vagrounded"/>
                      </a:endParaRPr>
                    </a:p>
                  </a:txBody>
                  <a:tcPr>
                    <a:solidFill>
                      <a:srgbClr val="D5D5D5"/>
                    </a:solidFill>
                  </a:tcPr>
                </a:tc>
              </a:tr>
              <a:tr h="14727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5/1</a:t>
                      </a:r>
                      <a:endParaRPr lang="en-US" sz="1200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5/2</a:t>
                      </a:r>
                      <a:r>
                        <a:rPr lang="en-US" dirty="0" smtClean="0">
                          <a:latin typeface="Vagrounded"/>
                          <a:cs typeface="Vagrounded"/>
                        </a:rPr>
                        <a:t/>
                      </a:r>
                      <a:br>
                        <a:rPr lang="en-US" dirty="0" smtClean="0">
                          <a:latin typeface="Vagrounded"/>
                          <a:cs typeface="Vagrounded"/>
                        </a:rPr>
                      </a:br>
                      <a:endParaRPr lang="en-US" b="1" dirty="0">
                        <a:solidFill>
                          <a:srgbClr val="FF0000"/>
                        </a:solidFill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5/3</a:t>
                      </a:r>
                      <a:br>
                        <a:rPr lang="en-US" sz="1200" dirty="0" smtClean="0">
                          <a:latin typeface="Vagrounded"/>
                          <a:cs typeface="Vagrounded"/>
                        </a:rPr>
                      </a:br>
                      <a:endParaRPr lang="en-US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5/4</a:t>
                      </a:r>
                      <a:endParaRPr lang="en-US" sz="1200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5/5</a:t>
                      </a:r>
                      <a:endParaRPr lang="en-US" sz="1200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5/6</a:t>
                      </a:r>
                    </a:p>
                    <a:p>
                      <a:pPr algn="ctr"/>
                      <a:endParaRPr lang="en-US" sz="1200" dirty="0" smtClean="0">
                        <a:latin typeface="Vagrounded"/>
                        <a:cs typeface="Vagrounded"/>
                      </a:endParaRPr>
                    </a:p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Comments due @ 10:59am</a:t>
                      </a:r>
                      <a:br>
                        <a:rPr lang="en-US" sz="1200" dirty="0" smtClean="0">
                          <a:latin typeface="Vagrounded"/>
                          <a:cs typeface="Vagrounded"/>
                        </a:rPr>
                      </a:br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Project due @ 10:59am</a:t>
                      </a:r>
                      <a:br>
                        <a:rPr lang="en-US" sz="1200" dirty="0" smtClean="0">
                          <a:latin typeface="Vagrounded"/>
                          <a:cs typeface="Vagrounded"/>
                        </a:rPr>
                      </a:b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>Final Project Demos</a:t>
                      </a:r>
                      <a:br>
                        <a:rPr lang="en-US" sz="1200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</a:b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>306 Soda Hall</a:t>
                      </a:r>
                      <a:br>
                        <a:rPr lang="en-US" sz="1200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</a:b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>11am-2pm</a:t>
                      </a:r>
                      <a:endParaRPr lang="en-US" sz="1200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5/7</a:t>
                      </a:r>
                    </a:p>
                  </a:txBody>
                  <a:tcPr/>
                </a:tc>
              </a:tr>
              <a:tr h="137980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5/8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>Review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> Session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/>
                      </a:r>
                      <a:br>
                        <a:rPr lang="en-US" sz="1200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</a:b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>Wozniak Lounge (430-438 Soda)</a:t>
                      </a:r>
                      <a:br>
                        <a:rPr lang="en-US" sz="1200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</a:b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>3-6pm</a:t>
                      </a:r>
                      <a:endParaRPr lang="en-US" sz="1200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5/9</a:t>
                      </a:r>
                      <a:r>
                        <a:rPr lang="en-US" dirty="0" smtClean="0">
                          <a:latin typeface="Vagrounded"/>
                          <a:cs typeface="Vagrounded"/>
                        </a:rPr>
                        <a:t/>
                      </a:r>
                      <a:br>
                        <a:rPr lang="en-US" dirty="0" smtClean="0">
                          <a:latin typeface="Vagrounded"/>
                          <a:cs typeface="Vagrounded"/>
                        </a:rPr>
                      </a:br>
                      <a:endParaRPr lang="en-US" b="1" dirty="0">
                        <a:solidFill>
                          <a:srgbClr val="FF0000"/>
                        </a:solidFill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5/10</a:t>
                      </a:r>
                      <a:endParaRPr lang="en-US" sz="1200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agrounded"/>
                          <a:cs typeface="Vagrounded"/>
                        </a:rPr>
                        <a:t>5/11</a:t>
                      </a:r>
                    </a:p>
                    <a:p>
                      <a:pPr algn="ctr"/>
                      <a:endParaRPr lang="en-US" sz="1200" dirty="0" smtClean="0">
                        <a:latin typeface="Vagrounded"/>
                        <a:cs typeface="Vagrounded"/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>Paper Final Exam</a:t>
                      </a:r>
                      <a:br>
                        <a:rPr lang="en-US" sz="1200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</a:b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>277 Cory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> Hall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/>
                      </a:r>
                      <a:br>
                        <a:rPr lang="en-US" sz="1200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</a:b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Vagrounded"/>
                          <a:cs typeface="Vagrounded"/>
                        </a:rPr>
                        <a:t>7-10pm</a:t>
                      </a:r>
                    </a:p>
                    <a:p>
                      <a:pPr algn="ctr"/>
                      <a:endParaRPr lang="en-US" sz="1200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Vagrounded"/>
                        <a:cs typeface="Vagrounde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Vagrounded"/>
                        <a:cs typeface="Vagrounded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38100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atin typeface="Rockwell Extra Bold"/>
                <a:cs typeface="Rockwell Extra Bold"/>
              </a:rPr>
              <a:t>RRR Week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5188803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>
                <a:latin typeface="Rockwell Extra Bold"/>
                <a:cs typeface="Rockwell Extra Bold"/>
              </a:rPr>
              <a:t>FinalsWeek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8087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r>
              <a:rPr lang="en-US" dirty="0" smtClean="0"/>
              <a:t>: Become active!</a:t>
            </a:r>
            <a:endParaRPr lang="en-US" dirty="0"/>
          </a:p>
        </p:txBody>
      </p:sp>
      <p:sp>
        <p:nvSpPr>
          <p:cNvPr id="34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365750"/>
          </a:xfrm>
        </p:spPr>
        <p:txBody>
          <a:bodyPr/>
          <a:lstStyle/>
          <a:p>
            <a:r>
              <a:rPr lang="en-US" sz="2400"/>
              <a:t>Online Exam details</a:t>
            </a:r>
          </a:p>
          <a:p>
            <a:pPr lvl="1"/>
            <a:r>
              <a:rPr lang="en-US" sz="2000"/>
              <a:t>No exam handed out unless you’ve filled in both HKN + AP survey</a:t>
            </a:r>
          </a:p>
          <a:p>
            <a:pPr lvl="1"/>
            <a:r>
              <a:rPr lang="en-US" sz="2000"/>
              <a:t>No “study sheets” needed / allowed since you have access to BYOB</a:t>
            </a:r>
          </a:p>
          <a:p>
            <a:r>
              <a:rPr lang="en-US" sz="2400"/>
              <a:t>Final Exam details</a:t>
            </a:r>
          </a:p>
          <a:p>
            <a:pPr lvl="1"/>
            <a:r>
              <a:rPr lang="en-US" sz="2000" dirty="0" smtClean="0">
                <a:solidFill>
                  <a:srgbClr val="FFFFFF"/>
                </a:solidFill>
              </a:rPr>
              <a:t>Only bring </a:t>
            </a:r>
            <a:r>
              <a:rPr lang="en-US" sz="2000" dirty="0" err="1" smtClean="0">
                <a:solidFill>
                  <a:srgbClr val="FFFFFF"/>
                </a:solidFill>
              </a:rPr>
              <a:t>pen{,cil}s</a:t>
            </a:r>
            <a:r>
              <a:rPr lang="en-US" sz="2000" dirty="0" smtClean="0">
                <a:solidFill>
                  <a:srgbClr val="FFFFFF"/>
                </a:solidFill>
              </a:rPr>
              <a:t>, </a:t>
            </a:r>
            <a:r>
              <a:rPr lang="en-US" sz="2000" u="sng" dirty="0" smtClean="0">
                <a:solidFill>
                  <a:srgbClr val="FFFFFF"/>
                </a:solidFill>
              </a:rPr>
              <a:t>three</a:t>
            </a:r>
            <a:r>
              <a:rPr lang="en-US" sz="2000" dirty="0" smtClean="0">
                <a:solidFill>
                  <a:srgbClr val="FFFFFF"/>
                </a:solidFill>
              </a:rPr>
              <a:t> 8.5”x11” handwritten sheets </a:t>
            </a:r>
            <a:br>
              <a:rPr lang="en-US" sz="2000" dirty="0" smtClean="0">
                <a:solidFill>
                  <a:srgbClr val="FFFFFF"/>
                </a:solidFill>
              </a:rPr>
            </a:br>
            <a:r>
              <a:rPr lang="en-US" sz="2000" dirty="0" smtClean="0">
                <a:solidFill>
                  <a:srgbClr val="FFFFFF"/>
                </a:solidFill>
              </a:rPr>
              <a:t>(writing on both sides). </a:t>
            </a:r>
          </a:p>
          <a:p>
            <a:pPr lvl="1"/>
            <a:r>
              <a:rPr lang="en-US" sz="2000" dirty="0" smtClean="0">
                <a:solidFill>
                  <a:schemeClr val="accent1"/>
                </a:solidFill>
              </a:rPr>
              <a:t>Leave backpacks, books, calculators, cells &amp; pagers home!</a:t>
            </a:r>
          </a:p>
          <a:p>
            <a:pPr lvl="1"/>
            <a:r>
              <a:rPr lang="en-US" sz="2000" dirty="0" smtClean="0">
                <a:solidFill>
                  <a:srgbClr val="FFFFFF"/>
                </a:solidFill>
              </a:rPr>
              <a:t>Everyone must take ALL of the final!</a:t>
            </a:r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 smtClean="0"/>
              <a:t>If you did well in CS10 and want to be on staff?</a:t>
            </a:r>
          </a:p>
          <a:p>
            <a:pPr lvl="1"/>
            <a:r>
              <a:rPr lang="en-US" sz="2000" dirty="0" smtClean="0"/>
              <a:t>Usual path: Lab Assistant </a:t>
            </a:r>
            <a:r>
              <a:rPr lang="en-US" sz="2000" dirty="0" err="1" smtClean="0"/>
              <a:t></a:t>
            </a:r>
            <a:r>
              <a:rPr lang="en-US" sz="2000" dirty="0" smtClean="0">
                <a:sym typeface="SymbolProp BT" pitchFamily="100" charset="2"/>
              </a:rPr>
              <a:t> Reader </a:t>
            </a:r>
            <a:r>
              <a:rPr lang="en-US" sz="2000" dirty="0" err="1" smtClean="0"/>
              <a:t></a:t>
            </a:r>
            <a:r>
              <a:rPr lang="en-US" sz="2000" dirty="0" smtClean="0">
                <a:sym typeface="SymbolProp BT" pitchFamily="100" charset="2"/>
              </a:rPr>
              <a:t> </a:t>
            </a:r>
            <a:r>
              <a:rPr lang="en-US" sz="2000" dirty="0" smtClean="0"/>
              <a:t>TA </a:t>
            </a:r>
          </a:p>
          <a:p>
            <a:pPr lvl="1"/>
            <a:r>
              <a:rPr lang="en-US" sz="2000" dirty="0" smtClean="0"/>
              <a:t>LA: sign up w/Jenny Jones in 395 Soda before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week of semester</a:t>
            </a:r>
          </a:p>
          <a:p>
            <a:pPr lvl="1"/>
            <a:r>
              <a:rPr lang="en-US" sz="2000" dirty="0" smtClean="0"/>
              <a:t>Reader/TA forms: </a:t>
            </a:r>
            <a:r>
              <a:rPr lang="en-US" sz="2000" b="1" dirty="0" err="1" smtClean="0">
                <a:latin typeface="Courier New"/>
                <a:cs typeface="Courier New"/>
              </a:rPr>
              <a:t>www.cs/~juliea</a:t>
            </a:r>
            <a:r>
              <a:rPr lang="en-US" sz="2000" b="1" dirty="0" smtClean="0">
                <a:latin typeface="Courier New"/>
                <a:cs typeface="Courier New"/>
              </a:rPr>
              <a:t>/</a:t>
            </a:r>
          </a:p>
          <a:p>
            <a:pPr lvl="1"/>
            <a:r>
              <a:rPr lang="en-US" sz="2000" dirty="0" smtClean="0"/>
              <a:t>I </a:t>
            </a:r>
            <a:r>
              <a:rPr lang="en-US" sz="2000" u="sng" dirty="0" smtClean="0"/>
              <a:t>strongly</a:t>
            </a:r>
            <a:r>
              <a:rPr lang="en-US" sz="2000" dirty="0" smtClean="0"/>
              <a:t> encourage anyone who gets an A- or above in the class to follow this path…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82613" indent="-514350">
              <a:buFont typeface="+mj-lt"/>
              <a:buAutoNum type="alphaLcParenR"/>
            </a:pPr>
            <a:endParaRPr lang="en-US" dirty="0" smtClean="0"/>
          </a:p>
          <a:p>
            <a:pPr marL="68263" indent="0">
              <a:buNone/>
            </a:pPr>
            <a:endParaRPr lang="en-US" dirty="0" smtClean="0"/>
          </a:p>
          <a:p>
            <a:pPr marL="582613" indent="-514350">
              <a:buFont typeface="+mj-lt"/>
              <a:buAutoNum type="alphaLcParenR"/>
            </a:pPr>
            <a:r>
              <a:rPr lang="en-US" dirty="0" smtClean="0"/>
              <a:t>Strongly Agree</a:t>
            </a:r>
          </a:p>
          <a:p>
            <a:pPr marL="582613" indent="-514350">
              <a:buFont typeface="+mj-lt"/>
              <a:buAutoNum type="alphaLcParenR"/>
            </a:pPr>
            <a:r>
              <a:rPr lang="en-US" dirty="0" smtClean="0"/>
              <a:t>Moderately agree</a:t>
            </a:r>
          </a:p>
          <a:p>
            <a:pPr marL="582613" indent="-514350">
              <a:buFont typeface="+mj-lt"/>
              <a:buAutoNum type="alphaLcParenR"/>
            </a:pPr>
            <a:r>
              <a:rPr lang="en-US" dirty="0" smtClean="0"/>
              <a:t>Neutral</a:t>
            </a:r>
          </a:p>
          <a:p>
            <a:pPr marL="582613" indent="-514350">
              <a:buFont typeface="+mj-lt"/>
              <a:buAutoNum type="alphaLcParenR"/>
            </a:pPr>
            <a:r>
              <a:rPr lang="en-US" dirty="0" smtClean="0"/>
              <a:t>Moderately disagree</a:t>
            </a:r>
          </a:p>
          <a:p>
            <a:pPr marL="582613" indent="-514350">
              <a:buFont typeface="+mj-lt"/>
              <a:buAutoNum type="alphaLcParenR"/>
            </a:pPr>
            <a:r>
              <a:rPr lang="en-US" dirty="0" smtClean="0"/>
              <a:t>Strongly disagree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4468" t="5671" r="4468" b="5671"/>
          <a:stretch/>
        </p:blipFill>
        <p:spPr>
          <a:xfrm>
            <a:off x="5000344" y="2133600"/>
            <a:ext cx="3348600" cy="2590598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Clickers were worth the time spent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2197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Exciting Future Implications</a:t>
            </a:r>
          </a:p>
        </p:txBody>
      </p:sp>
      <p:sp>
        <p:nvSpPr>
          <p:cNvPr id="34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382000" cy="5027613"/>
          </a:xfrm>
        </p:spPr>
        <p:txBody>
          <a:bodyPr/>
          <a:lstStyle/>
          <a:p>
            <a:r>
              <a:rPr lang="en-US" dirty="0"/>
              <a:t>Need to revisit chronic unsolved problem</a:t>
            </a:r>
          </a:p>
          <a:p>
            <a:pPr lvl="1"/>
            <a:r>
              <a:rPr lang="en-US" dirty="0"/>
              <a:t>Parallel programming!! </a:t>
            </a:r>
          </a:p>
          <a:p>
            <a:r>
              <a:rPr lang="en-US" dirty="0"/>
              <a:t>Implications for applications:</a:t>
            </a:r>
          </a:p>
          <a:p>
            <a:pPr lvl="1"/>
            <a:r>
              <a:rPr lang="en-US" dirty="0"/>
              <a:t>Computing power available &gt;&gt;&gt; (choose your </a:t>
            </a:r>
            <a:r>
              <a:rPr lang="en-US" dirty="0" smtClean="0"/>
              <a:t>favorite supercomputer from a decade ago) </a:t>
            </a:r>
            <a:r>
              <a:rPr lang="en-US" dirty="0"/>
              <a:t>on an economical die inside your watch, cell phone or PDA</a:t>
            </a:r>
          </a:p>
          <a:p>
            <a:pPr lvl="2"/>
            <a:r>
              <a:rPr lang="en-US" dirty="0"/>
              <a:t>On your body health monitoring</a:t>
            </a:r>
          </a:p>
          <a:p>
            <a:pPr lvl="2"/>
            <a:r>
              <a:rPr lang="en-US" dirty="0"/>
              <a:t>Google + library of congress on your PDA</a:t>
            </a:r>
          </a:p>
          <a:p>
            <a:r>
              <a:rPr lang="en-US" dirty="0"/>
              <a:t>As devices continue to shrink…</a:t>
            </a:r>
          </a:p>
          <a:p>
            <a:pPr lvl="1"/>
            <a:r>
              <a:rPr lang="en-US" dirty="0"/>
              <a:t>The need for great HCI (human-computer interfaces) is as critical as ever!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77200" cy="5707063"/>
          </a:xfrm>
        </p:spPr>
        <p:txBody>
          <a:bodyPr/>
          <a:lstStyle/>
          <a:p>
            <a:pPr algn="ctr">
              <a:buFont typeface="Times" pitchFamily="100" charset="0"/>
              <a:buNone/>
            </a:pPr>
            <a:r>
              <a:rPr lang="en-US" sz="2800" i="1" dirty="0">
                <a:solidFill>
                  <a:srgbClr val="FFFF00"/>
                </a:solidFill>
              </a:rPr>
              <a:t>“The Godfather answers all of life’s questions”</a:t>
            </a:r>
            <a:r>
              <a:rPr lang="en-US" sz="2800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2800" i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000" b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– Heard in “You’ve got Mail”</a:t>
            </a:r>
            <a:endParaRPr lang="en-US" sz="2000" b="0" dirty="0">
              <a:effectLst>
                <a:outerShdw blurRad="38100" dist="38100" dir="2700000" algn="tl">
                  <a:srgbClr val="DDDDDD"/>
                </a:outerShdw>
              </a:effectLst>
              <a:latin typeface="B VAG Rounded Bold" pitchFamily="100" charset="0"/>
            </a:endParaRPr>
          </a:p>
          <a:p>
            <a:r>
              <a:rPr lang="en-US" dirty="0"/>
              <a:t>Why</a:t>
            </a:r>
            <a:r>
              <a:rPr lang="en-US" dirty="0" smtClean="0"/>
              <a:t> were we </a:t>
            </a:r>
            <a:r>
              <a:rPr lang="en-US" dirty="0"/>
              <a:t>the #2 </a:t>
            </a:r>
            <a:r>
              <a:rPr lang="en-US" dirty="0" err="1"/>
              <a:t>Univ</a:t>
            </a:r>
            <a:r>
              <a:rPr lang="en-US" dirty="0"/>
              <a:t> in the WORLD?</a:t>
            </a:r>
          </a:p>
          <a:p>
            <a:pPr lvl="1"/>
            <a:r>
              <a:rPr lang="en-US" dirty="0"/>
              <a:t>Research, </a:t>
            </a:r>
            <a:r>
              <a:rPr lang="en-US" dirty="0" err="1"/>
              <a:t>reseach</a:t>
            </a:r>
            <a:r>
              <a:rPr lang="en-US" dirty="0"/>
              <a:t>, research!</a:t>
            </a:r>
          </a:p>
          <a:p>
            <a:pPr lvl="1"/>
            <a:r>
              <a:rPr lang="en-US" dirty="0"/>
              <a:t>Whether you want to go to grad school or industry, you need someone to vouch for you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…as </a:t>
            </a:r>
            <a:r>
              <a:rPr lang="en-US" dirty="0"/>
              <a:t>is the case with the </a:t>
            </a:r>
            <a:r>
              <a:rPr lang="en-US" dirty="0" smtClean="0"/>
              <a:t>Mob</a:t>
            </a:r>
          </a:p>
          <a:p>
            <a:r>
              <a:rPr lang="en-US" dirty="0"/>
              <a:t>Techniques</a:t>
            </a:r>
          </a:p>
          <a:p>
            <a:pPr lvl="1"/>
            <a:r>
              <a:rPr lang="en-US" dirty="0"/>
              <a:t>Find out what you like, do lots of web research (read published papers), hit OH of Prof, show enthusiasm &amp; initiative</a:t>
            </a:r>
          </a:p>
          <a:p>
            <a:r>
              <a:rPr lang="en-US" b="1" dirty="0">
                <a:latin typeface="Courier New" pitchFamily="100" charset="0"/>
              </a:rPr>
              <a:t>http://</a:t>
            </a:r>
            <a:r>
              <a:rPr lang="en-US" b="1" dirty="0" err="1">
                <a:latin typeface="Courier New" pitchFamily="100" charset="0"/>
              </a:rPr>
              <a:t>research.berkeley.edu</a:t>
            </a:r>
            <a:r>
              <a:rPr lang="en-US" b="1" dirty="0">
                <a:latin typeface="Courier New" pitchFamily="100" charset="0"/>
              </a:rPr>
              <a:t>/</a:t>
            </a:r>
            <a:endParaRPr lang="en-US" b="1" dirty="0"/>
          </a:p>
        </p:txBody>
      </p:sp>
      <p:sp>
        <p:nvSpPr>
          <p:cNvPr id="3442692" name="Text Box 4"/>
          <p:cNvSpPr txBox="1">
            <a:spLocks noChangeArrowheads="1"/>
          </p:cNvSpPr>
          <p:nvPr/>
        </p:nvSpPr>
        <p:spPr bwMode="auto">
          <a:xfrm>
            <a:off x="1752600" y="2178050"/>
            <a:ext cx="6781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So says the 2004 ranking from the “Times Higher Education Supplement”</a:t>
            </a:r>
            <a:endParaRPr lang="en-US" sz="280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advantage of Cal Opportunities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341938"/>
          </a:xfrm>
        </p:spPr>
        <p:txBody>
          <a:bodyPr/>
          <a:lstStyle/>
          <a:p>
            <a:pPr>
              <a:lnSpc>
                <a:spcPct val="65000"/>
              </a:lnSpc>
              <a:spcAft>
                <a:spcPts val="0"/>
              </a:spcAft>
            </a:pPr>
            <a:r>
              <a:rPr lang="en-US" sz="2800" dirty="0" err="1">
                <a:solidFill>
                  <a:schemeClr val="accent2"/>
                </a:solidFill>
              </a:rPr>
              <a:t>CS61A </a:t>
            </a:r>
            <a:r>
              <a:rPr lang="en-US" sz="2800" dirty="0"/>
              <a:t>(1</a:t>
            </a:r>
            <a:r>
              <a:rPr lang="en-US" sz="2800" baseline="30000" dirty="0"/>
              <a:t>st</a:t>
            </a:r>
            <a:r>
              <a:rPr lang="en-US" sz="2800" dirty="0"/>
              <a:t> course in CS major) </a:t>
            </a:r>
          </a:p>
          <a:p>
            <a:pPr lvl="1">
              <a:lnSpc>
                <a:spcPct val="75000"/>
              </a:lnSpc>
              <a:spcAft>
                <a:spcPts val="0"/>
              </a:spcAft>
            </a:pPr>
            <a:r>
              <a:rPr lang="en-US" sz="2400" dirty="0"/>
              <a:t>Structure and Interpretation of Computer Programs</a:t>
            </a:r>
          </a:p>
          <a:p>
            <a:pPr>
              <a:lnSpc>
                <a:spcPct val="65000"/>
              </a:lnSpc>
              <a:spcAft>
                <a:spcPts val="0"/>
              </a:spcAft>
            </a:pPr>
            <a:r>
              <a:rPr lang="en-US" sz="2800" dirty="0" err="1">
                <a:solidFill>
                  <a:schemeClr val="accent2"/>
                </a:solidFill>
              </a:rPr>
              <a:t>CS9 series </a:t>
            </a:r>
            <a:r>
              <a:rPr lang="en-US" sz="2800" dirty="0"/>
              <a:t>(learn a second language) </a:t>
            </a:r>
          </a:p>
          <a:p>
            <a:pPr lvl="1">
              <a:lnSpc>
                <a:spcPct val="75000"/>
              </a:lnSpc>
              <a:spcAft>
                <a:spcPts val="0"/>
              </a:spcAft>
            </a:pPr>
            <a:r>
              <a:rPr lang="en-US" sz="2400" dirty="0"/>
              <a:t>I would recommend Python next, CS9H</a:t>
            </a:r>
            <a:endParaRPr lang="en-US" sz="2800" dirty="0" err="1">
              <a:solidFill>
                <a:schemeClr val="accent2"/>
              </a:solidFill>
            </a:endParaRPr>
          </a:p>
          <a:p>
            <a:pPr>
              <a:lnSpc>
                <a:spcPct val="65000"/>
              </a:lnSpc>
              <a:spcAft>
                <a:spcPts val="0"/>
              </a:spcAft>
            </a:pPr>
            <a:r>
              <a:rPr lang="en-US" sz="2800" dirty="0" err="1">
                <a:solidFill>
                  <a:schemeClr val="accent2"/>
                </a:solidFill>
              </a:rPr>
              <a:t>GamesCrafters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(Game Theory R &amp; D) </a:t>
            </a:r>
          </a:p>
          <a:p>
            <a:pPr lvl="1">
              <a:lnSpc>
                <a:spcPct val="75000"/>
              </a:lnSpc>
              <a:spcAft>
                <a:spcPts val="0"/>
              </a:spcAft>
            </a:pPr>
            <a:r>
              <a:rPr lang="en-US" sz="2400" dirty="0"/>
              <a:t>Develop SW, analysis on 2-person games of no chance. (e.g., go, chess, connect-4, </a:t>
            </a:r>
            <a:r>
              <a:rPr lang="en-US" sz="2400" dirty="0" err="1"/>
              <a:t>nim</a:t>
            </a:r>
            <a:r>
              <a:rPr lang="en-US" sz="2400" dirty="0"/>
              <a:t>, etc.)</a:t>
            </a:r>
          </a:p>
          <a:p>
            <a:pPr lvl="1">
              <a:lnSpc>
                <a:spcPct val="75000"/>
              </a:lnSpc>
              <a:spcAft>
                <a:spcPts val="0"/>
              </a:spcAft>
            </a:pPr>
            <a:r>
              <a:rPr lang="en-US" sz="2400" dirty="0" err="1"/>
              <a:t>Req</a:t>
            </a:r>
            <a:r>
              <a:rPr lang="en-US" sz="2400" dirty="0"/>
              <a:t>:</a:t>
            </a:r>
            <a:r>
              <a:rPr lang="en-US" sz="2400" dirty="0" smtClean="0"/>
              <a:t> </a:t>
            </a:r>
            <a:r>
              <a:rPr lang="en-US" sz="2400" dirty="0"/>
              <a:t>Game Theory / SW Interest</a:t>
            </a:r>
            <a:endParaRPr lang="en-US" sz="2800" dirty="0" smtClean="0">
              <a:solidFill>
                <a:srgbClr val="800080"/>
              </a:solidFill>
            </a:endParaRPr>
          </a:p>
          <a:p>
            <a:pPr>
              <a:lnSpc>
                <a:spcPct val="65000"/>
              </a:lnSpc>
              <a:spcAft>
                <a:spcPts val="0"/>
              </a:spcAft>
            </a:pPr>
            <a:r>
              <a:rPr lang="en-US" sz="2800" dirty="0" smtClean="0">
                <a:solidFill>
                  <a:schemeClr val="accent2"/>
                </a:solidFill>
              </a:rPr>
              <a:t>MS</a:t>
            </a:r>
            <a:r>
              <a:rPr lang="en-US" sz="2800" dirty="0">
                <a:solidFill>
                  <a:schemeClr val="accent2"/>
                </a:solidFill>
              </a:rPr>
              <a:t>-DOS X </a:t>
            </a:r>
            <a:r>
              <a:rPr lang="en-US" sz="2800" dirty="0"/>
              <a:t>(Mac Student Developers)</a:t>
            </a:r>
          </a:p>
          <a:p>
            <a:pPr lvl="1">
              <a:lnSpc>
                <a:spcPct val="75000"/>
              </a:lnSpc>
              <a:spcAft>
                <a:spcPts val="0"/>
              </a:spcAft>
            </a:pPr>
            <a:r>
              <a:rPr lang="en-US" sz="2400" dirty="0"/>
              <a:t>Learn to program Macintoshes. </a:t>
            </a:r>
          </a:p>
          <a:p>
            <a:pPr lvl="1">
              <a:lnSpc>
                <a:spcPct val="75000"/>
              </a:lnSpc>
              <a:spcAft>
                <a:spcPts val="0"/>
              </a:spcAft>
            </a:pPr>
            <a:r>
              <a:rPr lang="en-US" sz="2400" dirty="0" err="1">
                <a:solidFill>
                  <a:schemeClr val="accent1"/>
                </a:solidFill>
              </a:rPr>
              <a:t>Req</a:t>
            </a:r>
            <a:r>
              <a:rPr lang="en-US" sz="2400" dirty="0">
                <a:solidFill>
                  <a:schemeClr val="accent1"/>
                </a:solidFill>
              </a:rPr>
              <a:t>: Interest. Owning a </a:t>
            </a:r>
            <a:r>
              <a:rPr lang="en-US" sz="2400" dirty="0" err="1">
                <a:solidFill>
                  <a:schemeClr val="accent1"/>
                </a:solidFill>
              </a:rPr>
              <a:t>mac</a:t>
            </a:r>
            <a:r>
              <a:rPr lang="en-US" sz="2400" dirty="0">
                <a:solidFill>
                  <a:schemeClr val="accent1"/>
                </a:solidFill>
              </a:rPr>
              <a:t> helps, not required.</a:t>
            </a:r>
            <a:endParaRPr lang="en-US" sz="2400" dirty="0"/>
          </a:p>
          <a:p>
            <a:pPr lvl="1">
              <a:lnSpc>
                <a:spcPct val="75000"/>
              </a:lnSpc>
              <a:spcAft>
                <a:spcPts val="0"/>
              </a:spcAft>
            </a:pPr>
            <a:r>
              <a:rPr lang="en-US" sz="2400" dirty="0"/>
              <a:t>Taught as a </a:t>
            </a:r>
            <a:r>
              <a:rPr lang="en-US" sz="2400" dirty="0" err="1"/>
              <a:t>DeCal</a:t>
            </a:r>
            <a:r>
              <a:rPr lang="en-US" sz="2400" dirty="0"/>
              <a:t> by MS-DOS X veterans</a:t>
            </a:r>
            <a:endParaRPr lang="en-US" sz="2800" dirty="0" smtClean="0">
              <a:solidFill>
                <a:srgbClr val="800080"/>
              </a:solidFill>
            </a:endParaRPr>
          </a:p>
          <a:p>
            <a:pPr>
              <a:lnSpc>
                <a:spcPct val="65000"/>
              </a:lnSpc>
              <a:spcAft>
                <a:spcPts val="0"/>
              </a:spcAft>
            </a:pPr>
            <a:r>
              <a:rPr lang="en-US" sz="2800" dirty="0" smtClean="0">
                <a:solidFill>
                  <a:schemeClr val="accent2"/>
                </a:solidFill>
              </a:rPr>
              <a:t>UCBUGG </a:t>
            </a:r>
            <a:r>
              <a:rPr lang="en-US" sz="2800" dirty="0"/>
              <a:t>(Recreational Graphics)</a:t>
            </a:r>
          </a:p>
          <a:p>
            <a:pPr lvl="1">
              <a:lnSpc>
                <a:spcPct val="75000"/>
              </a:lnSpc>
              <a:spcAft>
                <a:spcPts val="0"/>
              </a:spcAft>
            </a:pPr>
            <a:r>
              <a:rPr lang="en-US" sz="2400" dirty="0"/>
              <a:t>Develop computer-generated images, animations. </a:t>
            </a:r>
          </a:p>
          <a:p>
            <a:pPr lvl="1">
              <a:lnSpc>
                <a:spcPct val="75000"/>
              </a:lnSpc>
              <a:spcAft>
                <a:spcPts val="0"/>
              </a:spcAft>
            </a:pPr>
            <a:r>
              <a:rPr lang="en-US" sz="2400" dirty="0" err="1">
                <a:solidFill>
                  <a:schemeClr val="accent1"/>
                </a:solidFill>
              </a:rPr>
              <a:t>Req</a:t>
            </a:r>
            <a:r>
              <a:rPr lang="en-US" sz="2400" dirty="0">
                <a:solidFill>
                  <a:schemeClr val="accent1"/>
                </a:solidFill>
              </a:rPr>
              <a:t>: 3D interest</a:t>
            </a:r>
          </a:p>
          <a:p>
            <a:pPr lvl="1">
              <a:lnSpc>
                <a:spcPct val="75000"/>
              </a:lnSpc>
              <a:spcAft>
                <a:spcPts val="0"/>
              </a:spcAft>
            </a:pPr>
            <a:r>
              <a:rPr lang="en-US" sz="2400" dirty="0"/>
              <a:t>Taught as a </a:t>
            </a:r>
            <a:r>
              <a:rPr lang="en-US" sz="2400" dirty="0" err="1"/>
              <a:t>DeCal</a:t>
            </a:r>
            <a:r>
              <a:rPr lang="en-US" sz="2400" dirty="0"/>
              <a:t> by UCBUGG veterans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Fall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97850" cy="4746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/>
              <a:t>Review: 5 components of any Computer</a:t>
            </a:r>
          </a:p>
        </p:txBody>
      </p:sp>
      <p:sp>
        <p:nvSpPr>
          <p:cNvPr id="1854467" name="Rectangle 3"/>
          <p:cNvSpPr>
            <a:spLocks noChangeArrowheads="1"/>
          </p:cNvSpPr>
          <p:nvPr/>
        </p:nvSpPr>
        <p:spPr bwMode="auto">
          <a:xfrm>
            <a:off x="3048000" y="2590800"/>
            <a:ext cx="5143500" cy="300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854477" name="Rectangle 13"/>
          <p:cNvSpPr>
            <a:spLocks noChangeArrowheads="1"/>
          </p:cNvSpPr>
          <p:nvPr/>
        </p:nvSpPr>
        <p:spPr bwMode="auto">
          <a:xfrm>
            <a:off x="3429000" y="3149600"/>
            <a:ext cx="1460500" cy="219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485" name="Rectangle 14"/>
          <p:cNvSpPr>
            <a:spLocks noChangeArrowheads="1"/>
          </p:cNvSpPr>
          <p:nvPr/>
        </p:nvSpPr>
        <p:spPr bwMode="auto">
          <a:xfrm>
            <a:off x="3467100" y="3282950"/>
            <a:ext cx="1395413" cy="528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>
                <a:solidFill>
                  <a:schemeClr val="tx1"/>
                </a:solidFill>
                <a:latin typeface="18 VAG Rounded Bold   07390" charset="0"/>
              </a:rPr>
              <a:t> Processor</a:t>
            </a:r>
          </a:p>
          <a:p>
            <a:pPr algn="ctr">
              <a:lnSpc>
                <a:spcPct val="85000"/>
              </a:lnSpc>
            </a:pPr>
            <a:r>
              <a:rPr lang="en-US" sz="1800" b="1">
                <a:solidFill>
                  <a:schemeClr val="tx1"/>
                </a:solidFill>
                <a:latin typeface="18 VAG Rounded Bold   07390" charset="0"/>
              </a:rPr>
              <a:t> </a:t>
            </a:r>
          </a:p>
        </p:txBody>
      </p:sp>
      <p:sp>
        <p:nvSpPr>
          <p:cNvPr id="1854479" name="Rectangle 15"/>
          <p:cNvSpPr>
            <a:spLocks noChangeArrowheads="1"/>
          </p:cNvSpPr>
          <p:nvPr/>
        </p:nvSpPr>
        <p:spPr bwMode="auto">
          <a:xfrm>
            <a:off x="5080000" y="3149600"/>
            <a:ext cx="1333500" cy="2222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854480" name="Rectangle 16"/>
          <p:cNvSpPr>
            <a:spLocks noChangeArrowheads="1"/>
          </p:cNvSpPr>
          <p:nvPr/>
        </p:nvSpPr>
        <p:spPr bwMode="auto">
          <a:xfrm>
            <a:off x="6578600" y="3149600"/>
            <a:ext cx="1333500" cy="2222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488" name="Rectangle 17"/>
          <p:cNvSpPr>
            <a:spLocks noChangeArrowheads="1"/>
          </p:cNvSpPr>
          <p:nvPr/>
        </p:nvSpPr>
        <p:spPr bwMode="auto">
          <a:xfrm>
            <a:off x="4800600" y="2641600"/>
            <a:ext cx="191135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3200" b="1">
                <a:solidFill>
                  <a:schemeClr val="tx1"/>
                </a:solidFill>
                <a:latin typeface="18 VAG Rounded Bold   07390" charset="0"/>
              </a:rPr>
              <a:t>Computer</a:t>
            </a:r>
          </a:p>
        </p:txBody>
      </p:sp>
      <p:sp>
        <p:nvSpPr>
          <p:cNvPr id="1854482" name="AutoShape 18"/>
          <p:cNvSpPr>
            <a:spLocks noChangeArrowheads="1"/>
          </p:cNvSpPr>
          <p:nvPr/>
        </p:nvSpPr>
        <p:spPr bwMode="auto">
          <a:xfrm>
            <a:off x="3632200" y="3835400"/>
            <a:ext cx="1079500" cy="5969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854483" name="AutoShape 19"/>
          <p:cNvSpPr>
            <a:spLocks noChangeArrowheads="1"/>
          </p:cNvSpPr>
          <p:nvPr/>
        </p:nvSpPr>
        <p:spPr bwMode="auto">
          <a:xfrm>
            <a:off x="3632200" y="4597400"/>
            <a:ext cx="1079500" cy="5969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2000"/>
          </a:p>
        </p:txBody>
      </p:sp>
      <p:sp>
        <p:nvSpPr>
          <p:cNvPr id="20491" name="Rectangle 20"/>
          <p:cNvSpPr>
            <a:spLocks noChangeArrowheads="1"/>
          </p:cNvSpPr>
          <p:nvPr/>
        </p:nvSpPr>
        <p:spPr bwMode="auto">
          <a:xfrm>
            <a:off x="3697288" y="3862388"/>
            <a:ext cx="989012" cy="528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>
                <a:solidFill>
                  <a:srgbClr val="FFFF00"/>
                </a:solidFill>
                <a:latin typeface="18 VAG Rounded Bold   07390" charset="0"/>
              </a:rPr>
              <a:t>Control</a:t>
            </a:r>
          </a:p>
          <a:p>
            <a:pPr algn="ctr">
              <a:lnSpc>
                <a:spcPct val="85000"/>
              </a:lnSpc>
            </a:pPr>
            <a:r>
              <a:rPr lang="en-US" sz="1800">
                <a:solidFill>
                  <a:schemeClr val="tx1"/>
                </a:solidFill>
                <a:latin typeface="18 VAG Rounded Bold   07390" charset="0"/>
              </a:rPr>
              <a:t>(“brain”)</a:t>
            </a:r>
            <a:endParaRPr lang="en-US" sz="1800" b="1">
              <a:solidFill>
                <a:schemeClr val="tx1"/>
              </a:solidFill>
              <a:latin typeface="18 VAG Rounded Bold   07390" charset="0"/>
            </a:endParaRPr>
          </a:p>
        </p:txBody>
      </p:sp>
      <p:sp>
        <p:nvSpPr>
          <p:cNvPr id="20492" name="Rectangle 21"/>
          <p:cNvSpPr>
            <a:spLocks noChangeArrowheads="1"/>
          </p:cNvSpPr>
          <p:nvPr/>
        </p:nvSpPr>
        <p:spPr bwMode="auto">
          <a:xfrm>
            <a:off x="3614837" y="4673600"/>
            <a:ext cx="1128514" cy="5291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>
                <a:solidFill>
                  <a:srgbClr val="FFFF00"/>
                </a:solidFill>
                <a:latin typeface="18 VAG Rounded Bold   07390" charset="0"/>
              </a:rPr>
              <a:t>Datapath</a:t>
            </a:r>
            <a:r>
              <a:rPr lang="en-US" sz="1800" b="1">
                <a:solidFill>
                  <a:schemeClr val="tx1"/>
                </a:solidFill>
                <a:latin typeface="18 VAG Rounded Bold   07390" charset="0"/>
              </a:rPr>
              <a:t/>
            </a:r>
            <a:br>
              <a:rPr lang="en-US" sz="1800" b="1">
                <a:solidFill>
                  <a:schemeClr val="tx1"/>
                </a:solidFill>
                <a:latin typeface="18 VAG Rounded Bold   07390" charset="0"/>
              </a:rPr>
            </a:br>
            <a:r>
              <a:rPr lang="en-US" sz="1800" b="1">
                <a:solidFill>
                  <a:schemeClr val="tx1"/>
                </a:solidFill>
                <a:latin typeface="18 VAG Rounded Bold   07390" charset="0"/>
              </a:rPr>
              <a:t>(“brawn”)</a:t>
            </a:r>
            <a:endParaRPr lang="en-US" sz="1800" b="1">
              <a:solidFill>
                <a:srgbClr val="FFFF00"/>
              </a:solidFill>
              <a:latin typeface="18 VAG Rounded Bold   07390" charset="0"/>
            </a:endParaRPr>
          </a:p>
        </p:txBody>
      </p:sp>
      <p:sp>
        <p:nvSpPr>
          <p:cNvPr id="20493" name="Rectangle 22"/>
          <p:cNvSpPr>
            <a:spLocks noChangeArrowheads="1"/>
          </p:cNvSpPr>
          <p:nvPr/>
        </p:nvSpPr>
        <p:spPr bwMode="auto">
          <a:xfrm>
            <a:off x="5162550" y="3952983"/>
            <a:ext cx="1162050" cy="10000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>
                <a:solidFill>
                  <a:srgbClr val="FFFF00"/>
                </a:solidFill>
                <a:latin typeface="18 VAG Rounded Bold   07390" charset="0"/>
              </a:rPr>
              <a:t>Memory</a:t>
            </a:r>
          </a:p>
          <a:p>
            <a:pPr algn="ctr">
              <a:lnSpc>
                <a:spcPct val="85000"/>
              </a:lnSpc>
            </a:pPr>
            <a:endParaRPr lang="en-US" sz="1800" b="1">
              <a:solidFill>
                <a:schemeClr val="tx1"/>
              </a:solidFill>
              <a:latin typeface="18 VAG Rounded Bold   07390" charset="0"/>
            </a:endParaRPr>
          </a:p>
          <a:p>
            <a:pPr algn="ctr">
              <a:lnSpc>
                <a:spcPct val="85000"/>
              </a:lnSpc>
            </a:pPr>
            <a:endParaRPr lang="en-US" sz="1800" b="1">
              <a:solidFill>
                <a:schemeClr val="tx1"/>
              </a:solidFill>
              <a:latin typeface="18 VAG Rounded Bold   07390" charset="0"/>
            </a:endParaRPr>
          </a:p>
          <a:p>
            <a:pPr algn="ctr">
              <a:lnSpc>
                <a:spcPct val="85000"/>
              </a:lnSpc>
            </a:pPr>
            <a:endParaRPr lang="en-US" sz="1800" b="1">
              <a:solidFill>
                <a:schemeClr val="tx1"/>
              </a:solidFill>
              <a:latin typeface="18 VAG Rounded Bold   07390" charset="0"/>
            </a:endParaRPr>
          </a:p>
        </p:txBody>
      </p:sp>
      <p:sp>
        <p:nvSpPr>
          <p:cNvPr id="20494" name="Rectangle 23"/>
          <p:cNvSpPr>
            <a:spLocks noChangeArrowheads="1"/>
          </p:cNvSpPr>
          <p:nvPr/>
        </p:nvSpPr>
        <p:spPr bwMode="auto">
          <a:xfrm>
            <a:off x="6711950" y="3276600"/>
            <a:ext cx="1060450" cy="293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>
                <a:solidFill>
                  <a:schemeClr val="tx1"/>
                </a:solidFill>
                <a:latin typeface="18 VAG Rounded Bold   07390" charset="0"/>
              </a:rPr>
              <a:t>Devices</a:t>
            </a:r>
          </a:p>
        </p:txBody>
      </p:sp>
      <p:sp>
        <p:nvSpPr>
          <p:cNvPr id="1854488" name="AutoShape 24"/>
          <p:cNvSpPr>
            <a:spLocks noChangeArrowheads="1"/>
          </p:cNvSpPr>
          <p:nvPr/>
        </p:nvSpPr>
        <p:spPr bwMode="auto">
          <a:xfrm>
            <a:off x="6705600" y="3683000"/>
            <a:ext cx="1079500" cy="5969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854489" name="AutoShape 25"/>
          <p:cNvSpPr>
            <a:spLocks noChangeArrowheads="1"/>
          </p:cNvSpPr>
          <p:nvPr/>
        </p:nvSpPr>
        <p:spPr bwMode="auto">
          <a:xfrm>
            <a:off x="6705600" y="4648200"/>
            <a:ext cx="1079500" cy="5969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497" name="Rectangle 26"/>
          <p:cNvSpPr>
            <a:spLocks noChangeArrowheads="1"/>
          </p:cNvSpPr>
          <p:nvPr/>
        </p:nvSpPr>
        <p:spPr bwMode="auto">
          <a:xfrm>
            <a:off x="6762750" y="3854450"/>
            <a:ext cx="966788" cy="293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>
                <a:solidFill>
                  <a:srgbClr val="FFFF00"/>
                </a:solidFill>
                <a:latin typeface="18 VAG Rounded Bold   07390" charset="0"/>
              </a:rPr>
              <a:t>Input</a:t>
            </a:r>
          </a:p>
        </p:txBody>
      </p:sp>
      <p:sp>
        <p:nvSpPr>
          <p:cNvPr id="20498" name="Rectangle 27"/>
          <p:cNvSpPr>
            <a:spLocks noChangeArrowheads="1"/>
          </p:cNvSpPr>
          <p:nvPr/>
        </p:nvSpPr>
        <p:spPr bwMode="auto">
          <a:xfrm>
            <a:off x="6762750" y="4819650"/>
            <a:ext cx="971550" cy="293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>
                <a:solidFill>
                  <a:srgbClr val="FFFF00"/>
                </a:solidFill>
                <a:latin typeface="18 VAG Rounded Bold   07390" charset="0"/>
              </a:rPr>
              <a:t>Output</a:t>
            </a:r>
          </a:p>
        </p:txBody>
      </p:sp>
      <p:pic>
        <p:nvPicPr>
          <p:cNvPr id="20504" name="Picture 35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1143000" y="990600"/>
            <a:ext cx="2235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5" name="AutoShape 36"/>
          <p:cNvSpPr>
            <a:spLocks noChangeArrowheads="1"/>
          </p:cNvSpPr>
          <p:nvPr/>
        </p:nvSpPr>
        <p:spPr bwMode="auto">
          <a:xfrm rot="-5400000">
            <a:off x="842963" y="2281237"/>
            <a:ext cx="2262188" cy="2119313"/>
          </a:xfrm>
          <a:custGeom>
            <a:avLst/>
            <a:gdLst>
              <a:gd name="T0" fmla="*/ 1584161 w 21600"/>
              <a:gd name="T1" fmla="*/ 0 h 21600"/>
              <a:gd name="T2" fmla="*/ 1584161 w 21600"/>
              <a:gd name="T3" fmla="*/ 1192898 h 21600"/>
              <a:gd name="T4" fmla="*/ 339014 w 21600"/>
              <a:gd name="T5" fmla="*/ 2119313 h 21600"/>
              <a:gd name="T6" fmla="*/ 2262190 w 21600"/>
              <a:gd name="T7" fmla="*/ 596449 h 21600"/>
              <a:gd name="T8" fmla="*/ 3 60000 65536"/>
              <a:gd name="T9" fmla="*/ 1 60000 65536"/>
              <a:gd name="T10" fmla="*/ 1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3657600" y="1219200"/>
            <a:ext cx="3733800" cy="10387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  <a:spcBef>
                <a:spcPct val="65000"/>
              </a:spcBef>
              <a:buSzPct val="100000"/>
              <a:buFont typeface="Times" pitchFamily="100" charset="0"/>
              <a:buNone/>
            </a:pPr>
            <a:r>
              <a:rPr lang="en-US" sz="2800" b="1" dirty="0">
                <a:solidFill>
                  <a:schemeClr val="tx1"/>
                </a:solidFill>
                <a:latin typeface="18 VAG Rounded Thin   55390"/>
              </a:rPr>
              <a:t>In the future, what’ll </a:t>
            </a:r>
            <a:br>
              <a:rPr lang="en-US" sz="2800" b="1" dirty="0">
                <a:solidFill>
                  <a:schemeClr val="tx1"/>
                </a:solidFill>
                <a:latin typeface="18 VAG Rounded Thin   55390"/>
              </a:rPr>
            </a:br>
            <a:r>
              <a:rPr lang="en-US" sz="2800" b="1" dirty="0">
                <a:solidFill>
                  <a:schemeClr val="tx1"/>
                </a:solidFill>
                <a:latin typeface="18 VAG Rounded Thin   55390"/>
              </a:rPr>
              <a:t>be the most important</a:t>
            </a:r>
            <a:br>
              <a:rPr lang="en-US" sz="2800" b="1" dirty="0">
                <a:solidFill>
                  <a:schemeClr val="tx1"/>
                </a:solidFill>
                <a:latin typeface="18 VAG Rounded Thin   55390"/>
              </a:rPr>
            </a:br>
            <a:r>
              <a:rPr lang="en-US" sz="2800" b="1" dirty="0">
                <a:solidFill>
                  <a:schemeClr val="tx1"/>
                </a:solidFill>
                <a:latin typeface="18 VAG Rounded Thin   55390"/>
              </a:rPr>
              <a:t>computer component?</a:t>
            </a: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914400" y="4572000"/>
            <a:ext cx="2209800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457200" indent="-457200" algn="l">
              <a:lnSpc>
                <a:spcPct val="85000"/>
              </a:lnSpc>
              <a:buSzPct val="100000"/>
              <a:buFont typeface="Times" pitchFamily="100" charset="0"/>
              <a:buAutoNum type="alphaLcParenR"/>
            </a:pPr>
            <a:r>
              <a:rPr lang="en-US" sz="2400" b="1" dirty="0">
                <a:solidFill>
                  <a:srgbClr val="FFFF00"/>
                </a:solidFill>
                <a:latin typeface="Courier New" pitchFamily="100" charset="0"/>
              </a:rPr>
              <a:t>Control</a:t>
            </a:r>
          </a:p>
          <a:p>
            <a:pPr marL="457200" indent="-457200" algn="l">
              <a:lnSpc>
                <a:spcPct val="85000"/>
              </a:lnSpc>
              <a:buSzPct val="100000"/>
              <a:buFont typeface="Times" pitchFamily="100" charset="0"/>
              <a:buAutoNum type="alphaLcParenR"/>
            </a:pPr>
            <a:r>
              <a:rPr lang="en-US" sz="2400" b="1" dirty="0" err="1">
                <a:solidFill>
                  <a:srgbClr val="FFFF00"/>
                </a:solidFill>
                <a:latin typeface="Courier New" pitchFamily="100" charset="0"/>
              </a:rPr>
              <a:t>Datapath</a:t>
            </a:r>
          </a:p>
          <a:p>
            <a:pPr marL="457200" indent="-457200" algn="l">
              <a:lnSpc>
                <a:spcPct val="85000"/>
              </a:lnSpc>
              <a:buSzPct val="100000"/>
              <a:buFont typeface="Times" pitchFamily="100" charset="0"/>
              <a:buAutoNum type="alphaLcParenR"/>
            </a:pPr>
            <a:r>
              <a:rPr lang="en-US" sz="2400" b="1" dirty="0" err="1">
                <a:solidFill>
                  <a:srgbClr val="FFFF00"/>
                </a:solidFill>
                <a:latin typeface="Courier New" pitchFamily="100" charset="0"/>
              </a:rPr>
              <a:t>M</a:t>
            </a:r>
            <a:r>
              <a:rPr lang="en-US" sz="2400" b="1" dirty="0">
                <a:solidFill>
                  <a:srgbClr val="FFFF00"/>
                </a:solidFill>
                <a:latin typeface="Courier New" pitchFamily="100" charset="0"/>
              </a:rPr>
              <a:t>emory</a:t>
            </a:r>
          </a:p>
          <a:p>
            <a:pPr marL="457200" indent="-457200" algn="l">
              <a:lnSpc>
                <a:spcPct val="85000"/>
              </a:lnSpc>
              <a:buSzPct val="100000"/>
              <a:buFont typeface="Times" pitchFamily="100" charset="0"/>
              <a:buAutoNum type="alphaLcParenR"/>
            </a:pPr>
            <a:r>
              <a:rPr lang="en-US" sz="2400" b="1" dirty="0">
                <a:solidFill>
                  <a:srgbClr val="FFFF00"/>
                </a:solidFill>
                <a:latin typeface="Courier New" pitchFamily="100" charset="0"/>
              </a:rPr>
              <a:t>Input</a:t>
            </a:r>
          </a:p>
          <a:p>
            <a:pPr marL="457200" indent="-457200" algn="l">
              <a:lnSpc>
                <a:spcPct val="85000"/>
              </a:lnSpc>
              <a:buSzPct val="100000"/>
              <a:buFont typeface="Times" pitchFamily="100" charset="0"/>
              <a:buAutoNum type="alphaLcParenR"/>
            </a:pPr>
            <a:r>
              <a:rPr lang="en-US" sz="2400" b="1" dirty="0">
                <a:solidFill>
                  <a:srgbClr val="FFFF00"/>
                </a:solidFill>
                <a:latin typeface="Courier New" pitchFamily="100" charset="0"/>
              </a:rPr>
              <a:t>Output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42828</TotalTime>
  <Pages>47</Pages>
  <Words>1190</Words>
  <Application>Microsoft Macintosh PowerPoint</Application>
  <PresentationFormat>Letter Paper (8.5x11 in)</PresentationFormat>
  <Paragraphs>171</Paragraphs>
  <Slides>12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Future of video games?</vt:lpstr>
      <vt:lpstr>With $1 casual games abounding, how has your likelihood to buy $60 video games changed? </vt:lpstr>
      <vt:lpstr>Upcoming Calendar</vt:lpstr>
      <vt:lpstr>Administrivia: Become active!</vt:lpstr>
      <vt:lpstr>Clickers were worth the time spent</vt:lpstr>
      <vt:lpstr>Exciting Future Implications</vt:lpstr>
      <vt:lpstr>Taking advantage of Cal Opportunities</vt:lpstr>
      <vt:lpstr>Opportunities Fall 2011</vt:lpstr>
      <vt:lpstr>Review: 5 components of any Computer</vt:lpstr>
      <vt:lpstr>Peer Instruction Opinion </vt:lpstr>
      <vt:lpstr>Penultimate slide: Thanks to the staff!</vt:lpstr>
      <vt:lpstr>The Future for Future Cal Alumni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2765</cp:revision>
  <cp:lastPrinted>2011-04-22T04:55:53Z</cp:lastPrinted>
  <dcterms:created xsi:type="dcterms:W3CDTF">2011-04-22T04:51:12Z</dcterms:created>
  <dcterms:modified xsi:type="dcterms:W3CDTF">2011-04-22T04:55:55Z</dcterms:modified>
</cp:coreProperties>
</file>