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47" r:id="rId2"/>
    <p:sldId id="1067" r:id="rId3"/>
    <p:sldId id="1074" r:id="rId4"/>
    <p:sldId id="1075" r:id="rId5"/>
    <p:sldId id="1076" r:id="rId6"/>
    <p:sldId id="1077" r:id="rId7"/>
    <p:sldId id="1078" r:id="rId8"/>
    <p:sldId id="1079" r:id="rId9"/>
    <p:sldId id="1080" r:id="rId10"/>
    <p:sldId id="1081" r:id="rId11"/>
    <p:sldId id="1082" r:id="rId12"/>
    <p:sldId id="1088" r:id="rId13"/>
    <p:sldId id="1083" r:id="rId14"/>
    <p:sldId id="1086" r:id="rId15"/>
    <p:sldId id="1087" r:id="rId16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4730" autoAdjust="0"/>
    <p:restoredTop sz="93205" autoAdjust="0"/>
  </p:normalViewPr>
  <p:slideViewPr>
    <p:cSldViewPr>
      <p:cViewPr varScale="1">
        <p:scale>
          <a:sx n="229" d="100"/>
          <a:sy n="229" d="100"/>
        </p:scale>
        <p:origin x="-120" y="-15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02C6C-36ED-0848-B162-0027F806DFBB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7531B2-EE67-054C-B7F2-D176F58A683B}">
      <dgm:prSet phldrT="[Text]" custT="1"/>
      <dgm:spPr/>
      <dgm:t>
        <a:bodyPr/>
        <a:lstStyle/>
        <a:p>
          <a:r>
            <a:rPr lang="en-US" sz="3600">
              <a:solidFill>
                <a:schemeClr val="bg1"/>
              </a:solidFill>
              <a:latin typeface="18 VAG Rounded Bold   07390"/>
            </a:rPr>
            <a:t>HTML5 front-end</a:t>
          </a:r>
        </a:p>
      </dgm:t>
    </dgm:pt>
    <dgm:pt modelId="{0E16DC2C-6CC3-5048-AF7A-F56E8DAE1D54}" type="parTrans" cxnId="{C9CF030B-5264-5448-9995-E0B8609B5166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18 VAG Rounded Bold   07390"/>
          </a:endParaRPr>
        </a:p>
      </dgm:t>
    </dgm:pt>
    <dgm:pt modelId="{BE14F0E8-8861-2548-AD8D-DE4F9E81BB67}" type="sibTrans" cxnId="{C9CF030B-5264-5448-9995-E0B8609B5166}">
      <dgm:prSet custT="1"/>
      <dgm:spPr/>
      <dgm:t>
        <a:bodyPr/>
        <a:lstStyle/>
        <a:p>
          <a:endParaRPr lang="en-US" sz="3600">
            <a:solidFill>
              <a:schemeClr val="bg1"/>
            </a:solidFill>
            <a:latin typeface="18 VAG Rounded Bold   07390"/>
          </a:endParaRPr>
        </a:p>
      </dgm:t>
    </dgm:pt>
    <dgm:pt modelId="{CF3EC1FD-F6FB-664D-9009-2D3068EDD71C}">
      <dgm:prSet phldrT="[Text]" custT="1"/>
      <dgm:spPr/>
      <dgm:t>
        <a:bodyPr/>
        <a:lstStyle/>
        <a:p>
          <a:r>
            <a:rPr lang="en-US" sz="3600">
              <a:solidFill>
                <a:schemeClr val="bg1"/>
              </a:solidFill>
              <a:latin typeface="18 VAG Rounded Bold   07390"/>
            </a:rPr>
            <a:t>Server</a:t>
          </a:r>
        </a:p>
      </dgm:t>
    </dgm:pt>
    <dgm:pt modelId="{0BA09C44-8F53-9F41-A085-DCA66A784989}" type="parTrans" cxnId="{2E059A0A-9003-7146-9041-312F825E9DFD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18 VAG Rounded Bold   07390"/>
          </a:endParaRPr>
        </a:p>
      </dgm:t>
    </dgm:pt>
    <dgm:pt modelId="{38C7C793-BD95-9A46-B7AC-827898D70092}" type="sibTrans" cxnId="{2E059A0A-9003-7146-9041-312F825E9DFD}">
      <dgm:prSet custT="1"/>
      <dgm:spPr/>
      <dgm:t>
        <a:bodyPr/>
        <a:lstStyle/>
        <a:p>
          <a:endParaRPr lang="en-US" sz="3600">
            <a:solidFill>
              <a:schemeClr val="bg1"/>
            </a:solidFill>
            <a:latin typeface="18 VAG Rounded Bold   07390"/>
          </a:endParaRPr>
        </a:p>
      </dgm:t>
    </dgm:pt>
    <dgm:pt modelId="{9FB86D5C-FFBB-DA4E-9908-45A34F0B9474}">
      <dgm:prSet phldrT="[Text]" custT="1"/>
      <dgm:spPr/>
      <dgm:t>
        <a:bodyPr/>
        <a:lstStyle/>
        <a:p>
          <a:r>
            <a:rPr lang="en-US" sz="3600">
              <a:solidFill>
                <a:schemeClr val="bg1"/>
              </a:solidFill>
              <a:latin typeface="18 VAG Rounded Bold   07390"/>
            </a:rPr>
            <a:t>Database</a:t>
          </a:r>
        </a:p>
      </dgm:t>
    </dgm:pt>
    <dgm:pt modelId="{34071123-6C50-F844-BA85-751692854E08}" type="parTrans" cxnId="{92018370-E003-A544-899B-1ECCAB5DFAC1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18 VAG Rounded Bold   07390"/>
          </a:endParaRPr>
        </a:p>
      </dgm:t>
    </dgm:pt>
    <dgm:pt modelId="{0FE2BE89-1091-834B-AFA6-623A320DDD9A}" type="sibTrans" cxnId="{92018370-E003-A544-899B-1ECCAB5DFAC1}">
      <dgm:prSet custT="1"/>
      <dgm:spPr/>
      <dgm:t>
        <a:bodyPr/>
        <a:lstStyle/>
        <a:p>
          <a:endParaRPr lang="en-US" sz="3600">
            <a:solidFill>
              <a:schemeClr val="bg1"/>
            </a:solidFill>
            <a:latin typeface="18 VAG Rounded Bold   07390"/>
          </a:endParaRPr>
        </a:p>
      </dgm:t>
    </dgm:pt>
    <dgm:pt modelId="{4EE15555-EF56-0042-A89F-A3C022B54D60}">
      <dgm:prSet phldrT="[Text]" custT="1"/>
      <dgm:spPr/>
      <dgm:t>
        <a:bodyPr/>
        <a:lstStyle/>
        <a:p>
          <a:r>
            <a:rPr lang="en-US" sz="3600">
              <a:solidFill>
                <a:schemeClr val="bg1"/>
              </a:solidFill>
              <a:latin typeface="18 VAG Rounded Bold   07390"/>
            </a:rPr>
            <a:t>Solver</a:t>
          </a:r>
        </a:p>
      </dgm:t>
    </dgm:pt>
    <dgm:pt modelId="{94038657-190A-7443-82B1-4812F5ECE2CC}" type="parTrans" cxnId="{722AF75F-D6BB-7246-913F-FB6B9502BBB6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18 VAG Rounded Bold   07390"/>
          </a:endParaRPr>
        </a:p>
      </dgm:t>
    </dgm:pt>
    <dgm:pt modelId="{7424FD96-2AE1-E146-AF60-BBEB15737991}" type="sibTrans" cxnId="{722AF75F-D6BB-7246-913F-FB6B9502BBB6}">
      <dgm:prSet custT="1"/>
      <dgm:spPr/>
      <dgm:t>
        <a:bodyPr/>
        <a:lstStyle/>
        <a:p>
          <a:endParaRPr lang="en-US" sz="3600">
            <a:solidFill>
              <a:schemeClr val="bg1"/>
            </a:solidFill>
            <a:latin typeface="18 VAG Rounded Bold   07390"/>
          </a:endParaRPr>
        </a:p>
      </dgm:t>
    </dgm:pt>
    <dgm:pt modelId="{A49CB802-A482-1246-B045-F7898C06FF1C}">
      <dgm:prSet phldrT="[Text]" custT="1"/>
      <dgm:spPr/>
      <dgm:t>
        <a:bodyPr/>
        <a:lstStyle/>
        <a:p>
          <a:r>
            <a:rPr lang="en-US" sz="3600">
              <a:solidFill>
                <a:schemeClr val="bg1"/>
              </a:solidFill>
              <a:latin typeface="18 VAG Rounded Bold   07390"/>
            </a:rPr>
            <a:t>Game</a:t>
          </a:r>
        </a:p>
      </dgm:t>
    </dgm:pt>
    <dgm:pt modelId="{004C1178-9735-F24C-BB12-60A6B16736AE}" type="parTrans" cxnId="{732AF3C1-4B84-FB4C-BF09-C6AED3A69AC7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18 VAG Rounded Bold   07390"/>
          </a:endParaRPr>
        </a:p>
      </dgm:t>
    </dgm:pt>
    <dgm:pt modelId="{5ED06CAE-8671-E14A-9F15-A5BF02B11F1A}" type="sibTrans" cxnId="{732AF3C1-4B84-FB4C-BF09-C6AED3A69AC7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18 VAG Rounded Bold   07390"/>
          </a:endParaRPr>
        </a:p>
      </dgm:t>
    </dgm:pt>
    <dgm:pt modelId="{301838F3-43DD-1145-BE2D-30D413E248EA}" type="pres">
      <dgm:prSet presAssocID="{98502C6C-36ED-0848-B162-0027F806DFBB}" presName="outerComposite" presStyleCnt="0">
        <dgm:presLayoutVars>
          <dgm:chMax val="5"/>
          <dgm:dir/>
          <dgm:resizeHandles val="exact"/>
        </dgm:presLayoutVars>
      </dgm:prSet>
      <dgm:spPr/>
    </dgm:pt>
    <dgm:pt modelId="{0B7C1D47-FEB3-104D-8229-D10322C39A3C}" type="pres">
      <dgm:prSet presAssocID="{98502C6C-36ED-0848-B162-0027F806DFBB}" presName="dummyMaxCanvas" presStyleCnt="0">
        <dgm:presLayoutVars/>
      </dgm:prSet>
      <dgm:spPr/>
    </dgm:pt>
    <dgm:pt modelId="{CE2D5FF1-5C06-BA4E-A58C-1AB18C707F04}" type="pres">
      <dgm:prSet presAssocID="{98502C6C-36ED-0848-B162-0027F806DFBB}" presName="FiveNodes_1" presStyleLbl="node1" presStyleIdx="0" presStyleCnt="5" custLinFactNeighborX="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80A4D-79D2-484B-A1AD-8017F2DEECBA}" type="pres">
      <dgm:prSet presAssocID="{98502C6C-36ED-0848-B162-0027F806DFBB}" presName="FiveNodes_2" presStyleLbl="node1" presStyleIdx="1" presStyleCnt="5">
        <dgm:presLayoutVars>
          <dgm:bulletEnabled val="1"/>
        </dgm:presLayoutVars>
      </dgm:prSet>
      <dgm:spPr/>
    </dgm:pt>
    <dgm:pt modelId="{5C20AFC4-FF85-1E43-8F77-CB48499C54CF}" type="pres">
      <dgm:prSet presAssocID="{98502C6C-36ED-0848-B162-0027F806DFBB}" presName="FiveNodes_3" presStyleLbl="node1" presStyleIdx="2" presStyleCnt="5">
        <dgm:presLayoutVars>
          <dgm:bulletEnabled val="1"/>
        </dgm:presLayoutVars>
      </dgm:prSet>
      <dgm:spPr/>
    </dgm:pt>
    <dgm:pt modelId="{F23D59A2-0510-FD4F-84C0-ECFC4FB0370F}" type="pres">
      <dgm:prSet presAssocID="{98502C6C-36ED-0848-B162-0027F806DFBB}" presName="FiveNodes_4" presStyleLbl="node1" presStyleIdx="3" presStyleCnt="5">
        <dgm:presLayoutVars>
          <dgm:bulletEnabled val="1"/>
        </dgm:presLayoutVars>
      </dgm:prSet>
      <dgm:spPr/>
    </dgm:pt>
    <dgm:pt modelId="{C7F360F8-8752-C04D-A9E1-C8C23A961F21}" type="pres">
      <dgm:prSet presAssocID="{98502C6C-36ED-0848-B162-0027F806DFBB}" presName="FiveNodes_5" presStyleLbl="node1" presStyleIdx="4" presStyleCnt="5">
        <dgm:presLayoutVars>
          <dgm:bulletEnabled val="1"/>
        </dgm:presLayoutVars>
      </dgm:prSet>
      <dgm:spPr/>
    </dgm:pt>
    <dgm:pt modelId="{E4740822-7C60-EB44-B74F-9F9A0BD5B18C}" type="pres">
      <dgm:prSet presAssocID="{98502C6C-36ED-0848-B162-0027F806DFBB}" presName="FiveConn_1-2" presStyleLbl="fgAccFollowNode1" presStyleIdx="0" presStyleCnt="4">
        <dgm:presLayoutVars>
          <dgm:bulletEnabled val="1"/>
        </dgm:presLayoutVars>
      </dgm:prSet>
      <dgm:spPr/>
    </dgm:pt>
    <dgm:pt modelId="{D3CE06A1-EC8C-E24B-8A20-398E3F153894}" type="pres">
      <dgm:prSet presAssocID="{98502C6C-36ED-0848-B162-0027F806DFBB}" presName="FiveConn_2-3" presStyleLbl="fgAccFollowNode1" presStyleIdx="1" presStyleCnt="4">
        <dgm:presLayoutVars>
          <dgm:bulletEnabled val="1"/>
        </dgm:presLayoutVars>
      </dgm:prSet>
      <dgm:spPr/>
    </dgm:pt>
    <dgm:pt modelId="{1660C640-B687-D64A-AE0B-DCF6E87D2731}" type="pres">
      <dgm:prSet presAssocID="{98502C6C-36ED-0848-B162-0027F806DFBB}" presName="FiveConn_3-4" presStyleLbl="fgAccFollowNode1" presStyleIdx="2" presStyleCnt="4">
        <dgm:presLayoutVars>
          <dgm:bulletEnabled val="1"/>
        </dgm:presLayoutVars>
      </dgm:prSet>
      <dgm:spPr/>
    </dgm:pt>
    <dgm:pt modelId="{842BD627-2B39-9A48-A6A6-B0B9F169EAD1}" type="pres">
      <dgm:prSet presAssocID="{98502C6C-36ED-0848-B162-0027F806DFBB}" presName="FiveConn_4-5" presStyleLbl="fgAccFollowNode1" presStyleIdx="3" presStyleCnt="4">
        <dgm:presLayoutVars>
          <dgm:bulletEnabled val="1"/>
        </dgm:presLayoutVars>
      </dgm:prSet>
      <dgm:spPr/>
    </dgm:pt>
    <dgm:pt modelId="{38CB5553-A5C6-1148-BE96-4091364B1588}" type="pres">
      <dgm:prSet presAssocID="{98502C6C-36ED-0848-B162-0027F806DFB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C2A1A-53EB-0E4E-86BC-FFFC491B0976}" type="pres">
      <dgm:prSet presAssocID="{98502C6C-36ED-0848-B162-0027F806DFBB}" presName="FiveNodes_2_text" presStyleLbl="node1" presStyleIdx="4" presStyleCnt="5">
        <dgm:presLayoutVars>
          <dgm:bulletEnabled val="1"/>
        </dgm:presLayoutVars>
      </dgm:prSet>
      <dgm:spPr/>
    </dgm:pt>
    <dgm:pt modelId="{DB9C12F2-A7AA-9B42-9840-2327E6F2D05E}" type="pres">
      <dgm:prSet presAssocID="{98502C6C-36ED-0848-B162-0027F806DFBB}" presName="FiveNodes_3_text" presStyleLbl="node1" presStyleIdx="4" presStyleCnt="5">
        <dgm:presLayoutVars>
          <dgm:bulletEnabled val="1"/>
        </dgm:presLayoutVars>
      </dgm:prSet>
      <dgm:spPr/>
    </dgm:pt>
    <dgm:pt modelId="{8A03C994-4588-514D-A8A8-3A12A1EE8AD3}" type="pres">
      <dgm:prSet presAssocID="{98502C6C-36ED-0848-B162-0027F806DFBB}" presName="FiveNodes_4_text" presStyleLbl="node1" presStyleIdx="4" presStyleCnt="5">
        <dgm:presLayoutVars>
          <dgm:bulletEnabled val="1"/>
        </dgm:presLayoutVars>
      </dgm:prSet>
      <dgm:spPr/>
    </dgm:pt>
    <dgm:pt modelId="{22CC7696-E3AA-6F42-A32D-127F59F443BB}" type="pres">
      <dgm:prSet presAssocID="{98502C6C-36ED-0848-B162-0027F806DFB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2BC607D-CCE7-FE4F-8AEB-17813ECCFF05}" type="presOf" srcId="{38C7C793-BD95-9A46-B7AC-827898D70092}" destId="{D3CE06A1-EC8C-E24B-8A20-398E3F153894}" srcOrd="0" destOrd="0" presId="urn:microsoft.com/office/officeart/2005/8/layout/vProcess5"/>
    <dgm:cxn modelId="{92018370-E003-A544-899B-1ECCAB5DFAC1}" srcId="{98502C6C-36ED-0848-B162-0027F806DFBB}" destId="{9FB86D5C-FFBB-DA4E-9908-45A34F0B9474}" srcOrd="2" destOrd="0" parTransId="{34071123-6C50-F844-BA85-751692854E08}" sibTransId="{0FE2BE89-1091-834B-AFA6-623A320DDD9A}"/>
    <dgm:cxn modelId="{68CA2E1C-F531-F946-B416-1EFA105A4238}" type="presOf" srcId="{4EE15555-EF56-0042-A89F-A3C022B54D60}" destId="{F23D59A2-0510-FD4F-84C0-ECFC4FB0370F}" srcOrd="0" destOrd="0" presId="urn:microsoft.com/office/officeart/2005/8/layout/vProcess5"/>
    <dgm:cxn modelId="{3918306F-F395-744E-88DF-059C29529CB8}" type="presOf" srcId="{7424FD96-2AE1-E146-AF60-BBEB15737991}" destId="{842BD627-2B39-9A48-A6A6-B0B9F169EAD1}" srcOrd="0" destOrd="0" presId="urn:microsoft.com/office/officeart/2005/8/layout/vProcess5"/>
    <dgm:cxn modelId="{EAD7B74E-2626-F740-BC79-7CC45327CEFB}" type="presOf" srcId="{9FB86D5C-FFBB-DA4E-9908-45A34F0B9474}" destId="{DB9C12F2-A7AA-9B42-9840-2327E6F2D05E}" srcOrd="1" destOrd="0" presId="urn:microsoft.com/office/officeart/2005/8/layout/vProcess5"/>
    <dgm:cxn modelId="{732AF3C1-4B84-FB4C-BF09-C6AED3A69AC7}" srcId="{98502C6C-36ED-0848-B162-0027F806DFBB}" destId="{A49CB802-A482-1246-B045-F7898C06FF1C}" srcOrd="4" destOrd="0" parTransId="{004C1178-9735-F24C-BB12-60A6B16736AE}" sibTransId="{5ED06CAE-8671-E14A-9F15-A5BF02B11F1A}"/>
    <dgm:cxn modelId="{C9CF030B-5264-5448-9995-E0B8609B5166}" srcId="{98502C6C-36ED-0848-B162-0027F806DFBB}" destId="{887531B2-EE67-054C-B7F2-D176F58A683B}" srcOrd="0" destOrd="0" parTransId="{0E16DC2C-6CC3-5048-AF7A-F56E8DAE1D54}" sibTransId="{BE14F0E8-8861-2548-AD8D-DE4F9E81BB67}"/>
    <dgm:cxn modelId="{4956A4A8-E2D6-9444-A527-AD45CFA375BD}" type="presOf" srcId="{98502C6C-36ED-0848-B162-0027F806DFBB}" destId="{301838F3-43DD-1145-BE2D-30D413E248EA}" srcOrd="0" destOrd="0" presId="urn:microsoft.com/office/officeart/2005/8/layout/vProcess5"/>
    <dgm:cxn modelId="{01E7FD4E-E661-8C43-BE61-B2F401611246}" type="presOf" srcId="{887531B2-EE67-054C-B7F2-D176F58A683B}" destId="{38CB5553-A5C6-1148-BE96-4091364B1588}" srcOrd="1" destOrd="0" presId="urn:microsoft.com/office/officeart/2005/8/layout/vProcess5"/>
    <dgm:cxn modelId="{70F363C8-8338-C246-BC26-1C36005B4896}" type="presOf" srcId="{CF3EC1FD-F6FB-664D-9009-2D3068EDD71C}" destId="{5F980A4D-79D2-484B-A1AD-8017F2DEECBA}" srcOrd="0" destOrd="0" presId="urn:microsoft.com/office/officeart/2005/8/layout/vProcess5"/>
    <dgm:cxn modelId="{48813EBC-0509-BE44-8DA0-0B72006ADA1E}" type="presOf" srcId="{887531B2-EE67-054C-B7F2-D176F58A683B}" destId="{CE2D5FF1-5C06-BA4E-A58C-1AB18C707F04}" srcOrd="0" destOrd="0" presId="urn:microsoft.com/office/officeart/2005/8/layout/vProcess5"/>
    <dgm:cxn modelId="{722AF75F-D6BB-7246-913F-FB6B9502BBB6}" srcId="{98502C6C-36ED-0848-B162-0027F806DFBB}" destId="{4EE15555-EF56-0042-A89F-A3C022B54D60}" srcOrd="3" destOrd="0" parTransId="{94038657-190A-7443-82B1-4812F5ECE2CC}" sibTransId="{7424FD96-2AE1-E146-AF60-BBEB15737991}"/>
    <dgm:cxn modelId="{B1FBE5B6-3C88-4C4D-8A3B-EFFD5B952221}" type="presOf" srcId="{BE14F0E8-8861-2548-AD8D-DE4F9E81BB67}" destId="{E4740822-7C60-EB44-B74F-9F9A0BD5B18C}" srcOrd="0" destOrd="0" presId="urn:microsoft.com/office/officeart/2005/8/layout/vProcess5"/>
    <dgm:cxn modelId="{EF27E9B2-A250-7D47-9422-A2F79E94395D}" type="presOf" srcId="{4EE15555-EF56-0042-A89F-A3C022B54D60}" destId="{8A03C994-4588-514D-A8A8-3A12A1EE8AD3}" srcOrd="1" destOrd="0" presId="urn:microsoft.com/office/officeart/2005/8/layout/vProcess5"/>
    <dgm:cxn modelId="{DD65FF28-546A-CA47-BA50-5A59B00129F3}" type="presOf" srcId="{CF3EC1FD-F6FB-664D-9009-2D3068EDD71C}" destId="{A96C2A1A-53EB-0E4E-86BC-FFFC491B0976}" srcOrd="1" destOrd="0" presId="urn:microsoft.com/office/officeart/2005/8/layout/vProcess5"/>
    <dgm:cxn modelId="{82928753-65C9-2849-AF57-F1B173B9CC23}" type="presOf" srcId="{A49CB802-A482-1246-B045-F7898C06FF1C}" destId="{22CC7696-E3AA-6F42-A32D-127F59F443BB}" srcOrd="1" destOrd="0" presId="urn:microsoft.com/office/officeart/2005/8/layout/vProcess5"/>
    <dgm:cxn modelId="{70DEAE84-B2E9-7D4D-97DA-FF7F14222BD0}" type="presOf" srcId="{9FB86D5C-FFBB-DA4E-9908-45A34F0B9474}" destId="{5C20AFC4-FF85-1E43-8F77-CB48499C54CF}" srcOrd="0" destOrd="0" presId="urn:microsoft.com/office/officeart/2005/8/layout/vProcess5"/>
    <dgm:cxn modelId="{0253289E-F96D-7F4A-A3A4-366F7668B10A}" type="presOf" srcId="{A49CB802-A482-1246-B045-F7898C06FF1C}" destId="{C7F360F8-8752-C04D-A9E1-C8C23A961F21}" srcOrd="0" destOrd="0" presId="urn:microsoft.com/office/officeart/2005/8/layout/vProcess5"/>
    <dgm:cxn modelId="{2E059A0A-9003-7146-9041-312F825E9DFD}" srcId="{98502C6C-36ED-0848-B162-0027F806DFBB}" destId="{CF3EC1FD-F6FB-664D-9009-2D3068EDD71C}" srcOrd="1" destOrd="0" parTransId="{0BA09C44-8F53-9F41-A085-DCA66A784989}" sibTransId="{38C7C793-BD95-9A46-B7AC-827898D70092}"/>
    <dgm:cxn modelId="{7EBA9788-F322-B645-B98E-995D372A0C1C}" type="presOf" srcId="{0FE2BE89-1091-834B-AFA6-623A320DDD9A}" destId="{1660C640-B687-D64A-AE0B-DCF6E87D2731}" srcOrd="0" destOrd="0" presId="urn:microsoft.com/office/officeart/2005/8/layout/vProcess5"/>
    <dgm:cxn modelId="{B9A8A188-3537-F740-AB8F-0FB431E4CCF8}" type="presParOf" srcId="{301838F3-43DD-1145-BE2D-30D413E248EA}" destId="{0B7C1D47-FEB3-104D-8229-D10322C39A3C}" srcOrd="0" destOrd="0" presId="urn:microsoft.com/office/officeart/2005/8/layout/vProcess5"/>
    <dgm:cxn modelId="{2868A324-4FCA-9842-B0B7-9ECC023FB4C4}" type="presParOf" srcId="{301838F3-43DD-1145-BE2D-30D413E248EA}" destId="{CE2D5FF1-5C06-BA4E-A58C-1AB18C707F04}" srcOrd="1" destOrd="0" presId="urn:microsoft.com/office/officeart/2005/8/layout/vProcess5"/>
    <dgm:cxn modelId="{97209774-AC95-8B42-9354-1FCEDB2ECCE0}" type="presParOf" srcId="{301838F3-43DD-1145-BE2D-30D413E248EA}" destId="{5F980A4D-79D2-484B-A1AD-8017F2DEECBA}" srcOrd="2" destOrd="0" presId="urn:microsoft.com/office/officeart/2005/8/layout/vProcess5"/>
    <dgm:cxn modelId="{C79D5FF0-1977-B54C-AA6A-E6C5CA04CBC3}" type="presParOf" srcId="{301838F3-43DD-1145-BE2D-30D413E248EA}" destId="{5C20AFC4-FF85-1E43-8F77-CB48499C54CF}" srcOrd="3" destOrd="0" presId="urn:microsoft.com/office/officeart/2005/8/layout/vProcess5"/>
    <dgm:cxn modelId="{E0A9413B-CAA1-F14A-BF4E-BD3E05BB42F4}" type="presParOf" srcId="{301838F3-43DD-1145-BE2D-30D413E248EA}" destId="{F23D59A2-0510-FD4F-84C0-ECFC4FB0370F}" srcOrd="4" destOrd="0" presId="urn:microsoft.com/office/officeart/2005/8/layout/vProcess5"/>
    <dgm:cxn modelId="{E77E7079-981E-254B-B237-BF1B32A65DA8}" type="presParOf" srcId="{301838F3-43DD-1145-BE2D-30D413E248EA}" destId="{C7F360F8-8752-C04D-A9E1-C8C23A961F21}" srcOrd="5" destOrd="0" presId="urn:microsoft.com/office/officeart/2005/8/layout/vProcess5"/>
    <dgm:cxn modelId="{9FD1472F-A5E4-3346-8D96-B5DD925A2F1A}" type="presParOf" srcId="{301838F3-43DD-1145-BE2D-30D413E248EA}" destId="{E4740822-7C60-EB44-B74F-9F9A0BD5B18C}" srcOrd="6" destOrd="0" presId="urn:microsoft.com/office/officeart/2005/8/layout/vProcess5"/>
    <dgm:cxn modelId="{01AAB427-958E-7B48-BC1F-50593C58741F}" type="presParOf" srcId="{301838F3-43DD-1145-BE2D-30D413E248EA}" destId="{D3CE06A1-EC8C-E24B-8A20-398E3F153894}" srcOrd="7" destOrd="0" presId="urn:microsoft.com/office/officeart/2005/8/layout/vProcess5"/>
    <dgm:cxn modelId="{00232853-5E09-F144-AF64-4DAE41E1A8B1}" type="presParOf" srcId="{301838F3-43DD-1145-BE2D-30D413E248EA}" destId="{1660C640-B687-D64A-AE0B-DCF6E87D2731}" srcOrd="8" destOrd="0" presId="urn:microsoft.com/office/officeart/2005/8/layout/vProcess5"/>
    <dgm:cxn modelId="{552CFB87-7FD6-C24A-8DC3-B9B9F7C5C48C}" type="presParOf" srcId="{301838F3-43DD-1145-BE2D-30D413E248EA}" destId="{842BD627-2B39-9A48-A6A6-B0B9F169EAD1}" srcOrd="9" destOrd="0" presId="urn:microsoft.com/office/officeart/2005/8/layout/vProcess5"/>
    <dgm:cxn modelId="{C86000CA-A1F8-C24F-B764-45F1DAD79DBA}" type="presParOf" srcId="{301838F3-43DD-1145-BE2D-30D413E248EA}" destId="{38CB5553-A5C6-1148-BE96-4091364B1588}" srcOrd="10" destOrd="0" presId="urn:microsoft.com/office/officeart/2005/8/layout/vProcess5"/>
    <dgm:cxn modelId="{B0549726-4447-AF4A-B121-4F0E107CA574}" type="presParOf" srcId="{301838F3-43DD-1145-BE2D-30D413E248EA}" destId="{A96C2A1A-53EB-0E4E-86BC-FFFC491B0976}" srcOrd="11" destOrd="0" presId="urn:microsoft.com/office/officeart/2005/8/layout/vProcess5"/>
    <dgm:cxn modelId="{C025B3E8-3A0B-0A43-89F8-19B325F4F346}" type="presParOf" srcId="{301838F3-43DD-1145-BE2D-30D413E248EA}" destId="{DB9C12F2-A7AA-9B42-9840-2327E6F2D05E}" srcOrd="12" destOrd="0" presId="urn:microsoft.com/office/officeart/2005/8/layout/vProcess5"/>
    <dgm:cxn modelId="{BF47F795-FEE0-4746-B0D1-4ABFD069DAEA}" type="presParOf" srcId="{301838F3-43DD-1145-BE2D-30D413E248EA}" destId="{8A03C994-4588-514D-A8A8-3A12A1EE8AD3}" srcOrd="13" destOrd="0" presId="urn:microsoft.com/office/officeart/2005/8/layout/vProcess5"/>
    <dgm:cxn modelId="{FC155EAE-2A18-7F40-85F7-97DEB7B9411D}" type="presParOf" srcId="{301838F3-43DD-1145-BE2D-30D413E248EA}" destId="{22CC7696-E3AA-6F42-A32D-127F59F443B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2D5FF1-5C06-BA4E-A58C-1AB18C707F04}">
      <dsp:nvSpPr>
        <dsp:cNvPr id="0" name=""/>
        <dsp:cNvSpPr/>
      </dsp:nvSpPr>
      <dsp:spPr>
        <a:xfrm>
          <a:off x="30375" y="0"/>
          <a:ext cx="5796852" cy="883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chemeClr val="bg1"/>
              </a:solidFill>
              <a:latin typeface="18 VAG Rounded Bold   07390"/>
            </a:rPr>
            <a:t>HTML5 front-end</a:t>
          </a:r>
        </a:p>
      </dsp:txBody>
      <dsp:txXfrm>
        <a:off x="30375" y="0"/>
        <a:ext cx="4791826" cy="883539"/>
      </dsp:txXfrm>
    </dsp:sp>
    <dsp:sp modelId="{5F980A4D-79D2-484B-A1AD-8017F2DEECBA}">
      <dsp:nvSpPr>
        <dsp:cNvPr id="0" name=""/>
        <dsp:cNvSpPr/>
      </dsp:nvSpPr>
      <dsp:spPr>
        <a:xfrm>
          <a:off x="432881" y="1006252"/>
          <a:ext cx="5796852" cy="883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331455"/>
                <a:satOff val="3914"/>
                <a:lumOff val="442"/>
                <a:alphaOff val="0"/>
                <a:tint val="48000"/>
                <a:satMod val="138000"/>
              </a:schemeClr>
            </a:gs>
            <a:gs pos="25000">
              <a:schemeClr val="accent2">
                <a:hueOff val="-4331455"/>
                <a:satOff val="3914"/>
                <a:lumOff val="442"/>
                <a:alphaOff val="0"/>
                <a:tint val="85000"/>
              </a:schemeClr>
            </a:gs>
            <a:gs pos="40000">
              <a:schemeClr val="accent2">
                <a:hueOff val="-4331455"/>
                <a:satOff val="3914"/>
                <a:lumOff val="442"/>
                <a:alphaOff val="0"/>
                <a:tint val="92000"/>
              </a:schemeClr>
            </a:gs>
            <a:gs pos="50000">
              <a:schemeClr val="accent2">
                <a:hueOff val="-4331455"/>
                <a:satOff val="3914"/>
                <a:lumOff val="442"/>
                <a:alphaOff val="0"/>
                <a:tint val="93000"/>
              </a:schemeClr>
            </a:gs>
            <a:gs pos="60000">
              <a:schemeClr val="accent2">
                <a:hueOff val="-4331455"/>
                <a:satOff val="3914"/>
                <a:lumOff val="442"/>
                <a:alphaOff val="0"/>
                <a:tint val="92000"/>
              </a:schemeClr>
            </a:gs>
            <a:gs pos="75000">
              <a:schemeClr val="accent2">
                <a:hueOff val="-4331455"/>
                <a:satOff val="3914"/>
                <a:lumOff val="442"/>
                <a:alphaOff val="0"/>
                <a:tint val="83000"/>
                <a:satMod val="108000"/>
              </a:schemeClr>
            </a:gs>
            <a:gs pos="100000">
              <a:schemeClr val="accent2">
                <a:hueOff val="-4331455"/>
                <a:satOff val="3914"/>
                <a:lumOff val="442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4331455"/>
              <a:satOff val="3914"/>
              <a:lumOff val="442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4331455"/>
              <a:satOff val="3914"/>
              <a:lumOff val="442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chemeClr val="bg1"/>
              </a:solidFill>
              <a:latin typeface="18 VAG Rounded Bold   07390"/>
            </a:rPr>
            <a:t>Server</a:t>
          </a:r>
        </a:p>
      </dsp:txBody>
      <dsp:txXfrm>
        <a:off x="432881" y="1006252"/>
        <a:ext cx="4789670" cy="883539"/>
      </dsp:txXfrm>
    </dsp:sp>
    <dsp:sp modelId="{5C20AFC4-FF85-1E43-8F77-CB48499C54CF}">
      <dsp:nvSpPr>
        <dsp:cNvPr id="0" name=""/>
        <dsp:cNvSpPr/>
      </dsp:nvSpPr>
      <dsp:spPr>
        <a:xfrm>
          <a:off x="865763" y="2012505"/>
          <a:ext cx="5796852" cy="883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48000"/>
                <a:satMod val="138000"/>
              </a:schemeClr>
            </a:gs>
            <a:gs pos="25000">
              <a:schemeClr val="accent2">
                <a:hueOff val="-8662909"/>
                <a:satOff val="7828"/>
                <a:lumOff val="884"/>
                <a:alphaOff val="0"/>
                <a:tint val="85000"/>
              </a:schemeClr>
            </a:gs>
            <a:gs pos="4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50000">
              <a:schemeClr val="accent2">
                <a:hueOff val="-8662909"/>
                <a:satOff val="7828"/>
                <a:lumOff val="884"/>
                <a:alphaOff val="0"/>
                <a:tint val="93000"/>
              </a:schemeClr>
            </a:gs>
            <a:gs pos="6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75000">
              <a:schemeClr val="accent2">
                <a:hueOff val="-8662909"/>
                <a:satOff val="7828"/>
                <a:lumOff val="884"/>
                <a:alphaOff val="0"/>
                <a:tint val="83000"/>
                <a:satMod val="108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8662909"/>
              <a:satOff val="7828"/>
              <a:lumOff val="884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8662909"/>
              <a:satOff val="7828"/>
              <a:lumOff val="884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chemeClr val="bg1"/>
              </a:solidFill>
              <a:latin typeface="18 VAG Rounded Bold   07390"/>
            </a:rPr>
            <a:t>Database</a:t>
          </a:r>
        </a:p>
      </dsp:txBody>
      <dsp:txXfrm>
        <a:off x="865763" y="2012505"/>
        <a:ext cx="4789670" cy="883539"/>
      </dsp:txXfrm>
    </dsp:sp>
    <dsp:sp modelId="{F23D59A2-0510-FD4F-84C0-ECFC4FB0370F}">
      <dsp:nvSpPr>
        <dsp:cNvPr id="0" name=""/>
        <dsp:cNvSpPr/>
      </dsp:nvSpPr>
      <dsp:spPr>
        <a:xfrm>
          <a:off x="1298645" y="3018758"/>
          <a:ext cx="5796852" cy="883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994363"/>
                <a:satOff val="11743"/>
                <a:lumOff val="1326"/>
                <a:alphaOff val="0"/>
                <a:tint val="48000"/>
                <a:satMod val="138000"/>
              </a:schemeClr>
            </a:gs>
            <a:gs pos="25000">
              <a:schemeClr val="accent2">
                <a:hueOff val="-12994363"/>
                <a:satOff val="11743"/>
                <a:lumOff val="1326"/>
                <a:alphaOff val="0"/>
                <a:tint val="85000"/>
              </a:schemeClr>
            </a:gs>
            <a:gs pos="40000">
              <a:schemeClr val="accent2">
                <a:hueOff val="-12994363"/>
                <a:satOff val="11743"/>
                <a:lumOff val="1326"/>
                <a:alphaOff val="0"/>
                <a:tint val="92000"/>
              </a:schemeClr>
            </a:gs>
            <a:gs pos="50000">
              <a:schemeClr val="accent2">
                <a:hueOff val="-12994363"/>
                <a:satOff val="11743"/>
                <a:lumOff val="1326"/>
                <a:alphaOff val="0"/>
                <a:tint val="93000"/>
              </a:schemeClr>
            </a:gs>
            <a:gs pos="60000">
              <a:schemeClr val="accent2">
                <a:hueOff val="-12994363"/>
                <a:satOff val="11743"/>
                <a:lumOff val="1326"/>
                <a:alphaOff val="0"/>
                <a:tint val="92000"/>
              </a:schemeClr>
            </a:gs>
            <a:gs pos="75000">
              <a:schemeClr val="accent2">
                <a:hueOff val="-12994363"/>
                <a:satOff val="11743"/>
                <a:lumOff val="1326"/>
                <a:alphaOff val="0"/>
                <a:tint val="83000"/>
                <a:satMod val="108000"/>
              </a:schemeClr>
            </a:gs>
            <a:gs pos="100000">
              <a:schemeClr val="accent2">
                <a:hueOff val="-12994363"/>
                <a:satOff val="11743"/>
                <a:lumOff val="1326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2994363"/>
              <a:satOff val="11743"/>
              <a:lumOff val="1326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2994363"/>
              <a:satOff val="11743"/>
              <a:lumOff val="1326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chemeClr val="bg1"/>
              </a:solidFill>
              <a:latin typeface="18 VAG Rounded Bold   07390"/>
            </a:rPr>
            <a:t>Solver</a:t>
          </a:r>
        </a:p>
      </dsp:txBody>
      <dsp:txXfrm>
        <a:off x="1298645" y="3018758"/>
        <a:ext cx="4789670" cy="883539"/>
      </dsp:txXfrm>
    </dsp:sp>
    <dsp:sp modelId="{C7F360F8-8752-C04D-A9E1-C8C23A961F21}">
      <dsp:nvSpPr>
        <dsp:cNvPr id="0" name=""/>
        <dsp:cNvSpPr/>
      </dsp:nvSpPr>
      <dsp:spPr>
        <a:xfrm>
          <a:off x="1731527" y="4025010"/>
          <a:ext cx="5796852" cy="883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chemeClr val="bg1"/>
              </a:solidFill>
              <a:latin typeface="18 VAG Rounded Bold   07390"/>
            </a:rPr>
            <a:t>Game</a:t>
          </a:r>
        </a:p>
      </dsp:txBody>
      <dsp:txXfrm>
        <a:off x="1731527" y="4025010"/>
        <a:ext cx="4789670" cy="883539"/>
      </dsp:txXfrm>
    </dsp:sp>
    <dsp:sp modelId="{E4740822-7C60-EB44-B74F-9F9A0BD5B18C}">
      <dsp:nvSpPr>
        <dsp:cNvPr id="0" name=""/>
        <dsp:cNvSpPr/>
      </dsp:nvSpPr>
      <dsp:spPr>
        <a:xfrm>
          <a:off x="5222552" y="645474"/>
          <a:ext cx="574300" cy="574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/>
            </a:solidFill>
            <a:latin typeface="18 VAG Rounded Bold   07390"/>
          </a:endParaRPr>
        </a:p>
      </dsp:txBody>
      <dsp:txXfrm>
        <a:off x="5222552" y="645474"/>
        <a:ext cx="574300" cy="574300"/>
      </dsp:txXfrm>
    </dsp:sp>
    <dsp:sp modelId="{D3CE06A1-EC8C-E24B-8A20-398E3F153894}">
      <dsp:nvSpPr>
        <dsp:cNvPr id="0" name=""/>
        <dsp:cNvSpPr/>
      </dsp:nvSpPr>
      <dsp:spPr>
        <a:xfrm>
          <a:off x="5655434" y="1651727"/>
          <a:ext cx="574300" cy="574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273853"/>
            <a:satOff val="8619"/>
            <a:lumOff val="487"/>
            <a:alphaOff val="0"/>
          </a:schemeClr>
        </a:solidFill>
        <a:ln w="12000" cap="flat" cmpd="sng" algn="ctr">
          <a:solidFill>
            <a:schemeClr val="accent2">
              <a:tint val="40000"/>
              <a:alpha val="90000"/>
              <a:hueOff val="-6273853"/>
              <a:satOff val="8619"/>
              <a:lumOff val="4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/>
            </a:solidFill>
            <a:latin typeface="18 VAG Rounded Bold   07390"/>
          </a:endParaRPr>
        </a:p>
      </dsp:txBody>
      <dsp:txXfrm>
        <a:off x="5655434" y="1651727"/>
        <a:ext cx="574300" cy="574300"/>
      </dsp:txXfrm>
    </dsp:sp>
    <dsp:sp modelId="{1660C640-B687-D64A-AE0B-DCF6E87D2731}">
      <dsp:nvSpPr>
        <dsp:cNvPr id="0" name=""/>
        <dsp:cNvSpPr/>
      </dsp:nvSpPr>
      <dsp:spPr>
        <a:xfrm>
          <a:off x="6088315" y="2643254"/>
          <a:ext cx="574300" cy="574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547705"/>
            <a:satOff val="17238"/>
            <a:lumOff val="974"/>
            <a:alphaOff val="0"/>
          </a:schemeClr>
        </a:solidFill>
        <a:ln w="12000" cap="flat" cmpd="sng" algn="ctr">
          <a:solidFill>
            <a:schemeClr val="accent2">
              <a:tint val="40000"/>
              <a:alpha val="90000"/>
              <a:hueOff val="-12547705"/>
              <a:satOff val="17238"/>
              <a:lumOff val="9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/>
            </a:solidFill>
            <a:latin typeface="18 VAG Rounded Bold   07390"/>
          </a:endParaRPr>
        </a:p>
      </dsp:txBody>
      <dsp:txXfrm>
        <a:off x="6088315" y="2643254"/>
        <a:ext cx="574300" cy="574300"/>
      </dsp:txXfrm>
    </dsp:sp>
    <dsp:sp modelId="{842BD627-2B39-9A48-A6A6-B0B9F169EAD1}">
      <dsp:nvSpPr>
        <dsp:cNvPr id="0" name=""/>
        <dsp:cNvSpPr/>
      </dsp:nvSpPr>
      <dsp:spPr>
        <a:xfrm>
          <a:off x="6521197" y="3659324"/>
          <a:ext cx="574300" cy="574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821558"/>
            <a:satOff val="25857"/>
            <a:lumOff val="1461"/>
            <a:alphaOff val="0"/>
          </a:schemeClr>
        </a:solidFill>
        <a:ln w="12000" cap="flat" cmpd="sng" algn="ctr">
          <a:solidFill>
            <a:schemeClr val="accent2">
              <a:tint val="40000"/>
              <a:alpha val="90000"/>
              <a:hueOff val="-18821558"/>
              <a:satOff val="25857"/>
              <a:lumOff val="14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/>
            </a:solidFill>
            <a:latin typeface="18 VAG Rounded Bold   07390"/>
          </a:endParaRPr>
        </a:p>
      </dsp:txBody>
      <dsp:txXfrm>
        <a:off x="6521197" y="3659324"/>
        <a:ext cx="574300" cy="574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994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1791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err="1" smtClean="0"/>
              <a:t>Fridrich</a:t>
            </a:r>
            <a:r>
              <a:rPr lang="en-US" baseline="0" dirty="0" smtClean="0"/>
              <a:t> method </a:t>
            </a:r>
            <a:r>
              <a:rPr lang="en-US" baseline="0" smtClean="0"/>
              <a:t>(algorithm)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Factorization</a:t>
            </a:r>
            <a:r>
              <a:rPr lang="en-US" baseline="0" dirty="0" smtClean="0"/>
              <a:t> and square roots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Algorithms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Algorithms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#6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Algorithms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5715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Alan turing, father of cs @ 100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5625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Alan Turing (1912-1954) would have turned 100 this year.  He was a brilliant British mathematician (before there was Computer Science), and formalized the concept of “Algorithm”.  Turing test, Turing completeness, Turing machine, etc.</a:t>
            </a:r>
            <a:endParaRPr lang="en-US" sz="2400" i="1" dirty="0" smtClean="0">
              <a:solidFill>
                <a:schemeClr val="accent4"/>
              </a:solidFill>
              <a:latin typeface="18 VAG Rounded Light   0239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>
                <a:latin typeface="Courier"/>
                <a:cs typeface="Courier"/>
              </a:rPr>
              <a:t>en.wikipedia.org/wiki/Alan_Turing</a:t>
            </a:r>
            <a:endParaRPr lang="en-US" sz="2400" b="1" dirty="0" smtClean="0">
              <a:latin typeface="Courier"/>
              <a:cs typeface="Courie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67400" y="6157452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4600" y="2895600"/>
            <a:ext cx="31242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>
                <a:solidFill>
                  <a:schemeClr val="bg1"/>
                </a:solidFill>
                <a:latin typeface="18 VAG Rounded Thin   55390"/>
                <a:cs typeface="T VAG Rounded Thin"/>
              </a:rPr>
              <a:t>(first exam) in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in 7 days!!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921000"/>
            <a:ext cx="2540000" cy="317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 smtClean="0"/>
              <a:t>Choosing a Technique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>
                <a:latin typeface="18 VAG Rounded Light   02390"/>
              </a:rPr>
              <a:t>Most problems can be solved in more than one way, i.e., </a:t>
            </a:r>
            <a:r>
              <a:rPr lang="en-US" dirty="0">
                <a:solidFill>
                  <a:srgbClr val="FFFF00"/>
                </a:solidFill>
                <a:latin typeface="18 VAG Rounded Light   02390"/>
              </a:rPr>
              <a:t>multiple algorithms </a:t>
            </a:r>
            <a:r>
              <a:rPr lang="en-US" dirty="0">
                <a:latin typeface="18 VAG Rounded Light   02390"/>
              </a:rPr>
              <a:t>exist to describe how to find the solution.</a:t>
            </a:r>
          </a:p>
          <a:p>
            <a:pPr lvl="0"/>
            <a:endParaRPr lang="en-US" dirty="0">
              <a:latin typeface="18 VAG Rounded Light   02390"/>
            </a:endParaRPr>
          </a:p>
          <a:p>
            <a:pPr lvl="0"/>
            <a:r>
              <a:rPr lang="en-US" dirty="0">
                <a:latin typeface="18 VAG Rounded Light   02390"/>
              </a:rPr>
              <a:t>Not all of these algorithms are created equal.  Very often we have to make some </a:t>
            </a:r>
            <a:r>
              <a:rPr lang="en-US" dirty="0">
                <a:solidFill>
                  <a:srgbClr val="FFFF00"/>
                </a:solidFill>
                <a:latin typeface="18 VAG Rounded Light   02390"/>
              </a:rPr>
              <a:t>trade-offs </a:t>
            </a:r>
            <a:r>
              <a:rPr lang="en-US" dirty="0">
                <a:latin typeface="18 VAG Rounded Light   02390"/>
              </a:rPr>
              <a:t>when we select a particular one.</a:t>
            </a:r>
          </a:p>
          <a:p>
            <a:pPr lvl="0"/>
            <a:endParaRPr lang="en-US" dirty="0">
              <a:latin typeface="18 VAG Rounded Light   02390"/>
            </a:endParaRPr>
          </a:p>
          <a:p>
            <a:pPr lvl="0"/>
            <a:r>
              <a:rPr lang="en-US" dirty="0">
                <a:latin typeface="18 VAG Rounded Light   02390"/>
              </a:rPr>
              <a:t>We'll talk more about this next time.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Ways to Attack Problems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r>
              <a:rPr lang="en-US" dirty="0" smtClean="0">
                <a:latin typeface="18 VAG Rounded Light   02390"/>
              </a:rPr>
              <a:t>There are many different categories of algorithms.  Two common methods:</a:t>
            </a:r>
            <a:endParaRPr lang="en-US" dirty="0">
              <a:latin typeface="18 VAG Rounded Light   0239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18 VAG Rounded Light   02390"/>
              </a:rPr>
              <a:t>Top-down</a:t>
            </a:r>
            <a:endParaRPr lang="en-US" b="1" dirty="0">
              <a:solidFill>
                <a:srgbClr val="FFFF00"/>
              </a:solidFill>
              <a:latin typeface="18 VAG Rounded Light   0239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Starting from the top, divide the full problem up into smaller </a:t>
            </a:r>
            <a:r>
              <a:rPr lang="en-US" sz="2400" dirty="0" err="1">
                <a:solidFill>
                  <a:schemeClr val="tx1"/>
                </a:solidFill>
                <a:latin typeface="18 VAG Rounded Light   02390"/>
              </a:rPr>
              <a:t>subproblems</a:t>
            </a:r>
            <a:r>
              <a:rPr lang="en-US" sz="2400" dirty="0" err="1" smtClean="0">
                <a:solidFill>
                  <a:schemeClr val="tx1"/>
                </a:solidFill>
                <a:latin typeface="18 VAG Rounded Light   02390"/>
              </a:rPr>
              <a:t>, working your way down.</a:t>
            </a:r>
          </a:p>
          <a:p>
            <a:pPr lvl="1"/>
            <a:r>
              <a:rPr lang="en-US" sz="2400" dirty="0" err="1" smtClean="0">
                <a:solidFill>
                  <a:schemeClr val="tx1"/>
                </a:solidFill>
                <a:latin typeface="18 VAG Rounded Light   02390"/>
              </a:rPr>
              <a:t>You often write “stubs” for missing things below to test</a:t>
            </a:r>
            <a:endParaRPr lang="en-US" sz="2400" dirty="0">
              <a:solidFill>
                <a:schemeClr val="tx1"/>
              </a:solidFill>
              <a:latin typeface="18 VAG Rounded Light   02390"/>
            </a:endParaRPr>
          </a:p>
          <a:p>
            <a:r>
              <a:rPr lang="en-US" b="1" dirty="0">
                <a:solidFill>
                  <a:srgbClr val="FFFF00"/>
                </a:solidFill>
                <a:latin typeface="18 VAG Rounded Light   02390"/>
              </a:rPr>
              <a:t>Bottom-up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  <a:latin typeface="18 VAG Rounded Light   02390"/>
              </a:rPr>
              <a:t>Starting from the bottom (smallest thing you need to do), work your way up, building your way up.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  <a:latin typeface="18 VAG Rounded Light   02390"/>
              </a:rPr>
              <a:t>Your system always “works” as you build layers on top.</a:t>
            </a:r>
            <a:endParaRPr lang="en-US" sz="2400" dirty="0" smtClean="0">
              <a:solidFill>
                <a:srgbClr val="FFFFFF"/>
              </a:solidFill>
              <a:latin typeface="18 VAG Rounded Light   0239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Top-down vs Bottom-up example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07810" y="1219200"/>
          <a:ext cx="7528380" cy="49085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Up Arrow 8"/>
          <p:cNvSpPr/>
          <p:nvPr/>
        </p:nvSpPr>
        <p:spPr>
          <a:xfrm>
            <a:off x="5410200" y="1752600"/>
            <a:ext cx="609600" cy="685800"/>
          </a:xfrm>
          <a:prstGeom prst="upArrow">
            <a:avLst/>
          </a:prstGeom>
          <a:solidFill>
            <a:schemeClr val="tx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791200" y="2743200"/>
            <a:ext cx="609600" cy="685800"/>
          </a:xfrm>
          <a:prstGeom prst="upArrow">
            <a:avLst/>
          </a:prstGeom>
          <a:solidFill>
            <a:schemeClr val="tx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6172200" y="3733800"/>
            <a:ext cx="609600" cy="685800"/>
          </a:xfrm>
          <a:prstGeom prst="upArrow">
            <a:avLst/>
          </a:prstGeom>
          <a:solidFill>
            <a:schemeClr val="tx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6553200" y="4724400"/>
            <a:ext cx="609600" cy="685800"/>
          </a:xfrm>
          <a:prstGeom prst="upArrow">
            <a:avLst/>
          </a:prstGeom>
          <a:solidFill>
            <a:schemeClr val="tx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Algorithms </a:t>
            </a:r>
            <a:r>
              <a:rPr lang="en-US" sz="2400" dirty="0" smtClean="0">
                <a:latin typeface="18 VAG Rounded Light   02390"/>
              </a:rPr>
              <a:t>are conceptual definitions of how to accomplish a task and are language agnostic, usually written in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pseudo-code.</a:t>
            </a:r>
          </a:p>
          <a:p>
            <a:r>
              <a:rPr lang="en-US" sz="2400" dirty="0" smtClean="0">
                <a:latin typeface="18 VAG Rounded Light   02390"/>
              </a:rPr>
              <a:t>E.g., (find max value in list)</a:t>
            </a:r>
          </a:p>
          <a:p>
            <a:pPr lvl="1"/>
            <a:r>
              <a:rPr lang="en-US" sz="2000" dirty="0" smtClean="0">
                <a:latin typeface="18 VAG Rounded Light   02390"/>
              </a:rPr>
              <a:t>Set (a temporary variable) the </a:t>
            </a:r>
            <a:r>
              <a:rPr lang="en-US" sz="2000" dirty="0" smtClean="0">
                <a:solidFill>
                  <a:schemeClr val="accent2"/>
                </a:solidFill>
                <a:latin typeface="18 VAG Rounded Light   02390"/>
              </a:rPr>
              <a:t>max </a:t>
            </a:r>
            <a:r>
              <a:rPr lang="en-US" sz="2000" dirty="0" smtClean="0">
                <a:latin typeface="18 VAG Rounded Light   02390"/>
              </a:rPr>
              <a:t>as the first element</a:t>
            </a:r>
          </a:p>
          <a:p>
            <a:pPr lvl="1"/>
            <a:r>
              <a:rPr lang="en-US" sz="2000" dirty="0" smtClean="0">
                <a:latin typeface="18 VAG Rounded Light   02390"/>
              </a:rPr>
              <a:t>Go through every element, compare to </a:t>
            </a:r>
            <a:r>
              <a:rPr lang="en-US" sz="2000" dirty="0" smtClean="0">
                <a:solidFill>
                  <a:srgbClr val="EA157A"/>
                </a:solidFill>
                <a:latin typeface="18 VAG Rounded Light   02390"/>
              </a:rPr>
              <a:t>max</a:t>
            </a:r>
            <a:r>
              <a:rPr lang="en-US" sz="2000" dirty="0" smtClean="0">
                <a:latin typeface="18 VAG Rounded Light   02390"/>
              </a:rPr>
              <a:t>, and if it’s bigger, replace the </a:t>
            </a:r>
            <a:r>
              <a:rPr lang="en-US" sz="2000" dirty="0" smtClean="0">
                <a:solidFill>
                  <a:srgbClr val="EA157A"/>
                </a:solidFill>
                <a:latin typeface="18 VAG Rounded Light   02390"/>
              </a:rPr>
              <a:t>max</a:t>
            </a:r>
          </a:p>
          <a:p>
            <a:pPr lvl="1"/>
            <a:r>
              <a:rPr lang="en-US" sz="2000" dirty="0" smtClean="0">
                <a:latin typeface="18 VAG Rounded Light   02390"/>
              </a:rPr>
              <a:t>Return the </a:t>
            </a:r>
            <a:r>
              <a:rPr lang="en-US" sz="2000" dirty="0" smtClean="0">
                <a:solidFill>
                  <a:srgbClr val="EA157A"/>
                </a:solidFill>
                <a:latin typeface="18 VAG Rounded Light   02390"/>
              </a:rPr>
              <a:t>max</a:t>
            </a:r>
            <a:endParaRPr lang="en-US" sz="2000" dirty="0" smtClean="0">
              <a:solidFill>
                <a:srgbClr val="EA157A"/>
              </a:solidFill>
              <a:latin typeface="18 VAG Rounded Light   0239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2400" dirty="0" smtClean="0">
                <a:latin typeface="18 VAG Rounded Light   02390"/>
              </a:rPr>
              <a:t>A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function </a:t>
            </a:r>
            <a:r>
              <a:rPr lang="en-US" sz="2400" dirty="0" smtClean="0">
                <a:latin typeface="18 VAG Rounded Light   02390"/>
              </a:rPr>
              <a:t>or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procedure </a:t>
            </a:r>
            <a:r>
              <a:rPr lang="en-US" sz="2400" dirty="0" smtClean="0">
                <a:latin typeface="18 VAG Rounded Light   02390"/>
              </a:rPr>
              <a:t>is an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implementation </a:t>
            </a:r>
            <a:r>
              <a:rPr lang="en-US" sz="2400" dirty="0" smtClean="0">
                <a:latin typeface="18 VAG Rounded Light   02390"/>
              </a:rPr>
              <a:t>of an algorithm, in a particular language.</a:t>
            </a:r>
          </a:p>
          <a:p>
            <a:pPr lvl="0"/>
            <a:endParaRPr lang="en-US" sz="2400" dirty="0" smtClean="0">
              <a:latin typeface="18 VAG Rounded Light   02390"/>
            </a:endParaRPr>
          </a:p>
          <a:p>
            <a:pPr lvl="0"/>
            <a:r>
              <a:rPr lang="en-US" sz="2400" dirty="0" smtClean="0">
                <a:latin typeface="18 VAG Rounded Light   02390"/>
              </a:rPr>
              <a:t>E.g., (find max value in list)</a:t>
            </a:r>
            <a:endParaRPr lang="en-US" sz="2400" dirty="0">
              <a:latin typeface="18 VAG Rounded Light   02390"/>
            </a:endParaRPr>
          </a:p>
          <a:p>
            <a:endParaRPr lang="en-US" sz="2400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 smtClean="0"/>
              <a:t>Algorithms vs. Functions &amp; Procedures</a:t>
            </a:r>
            <a:endParaRPr lang="en-US" dirty="0"/>
          </a:p>
        </p:txBody>
      </p:sp>
      <p:pic>
        <p:nvPicPr>
          <p:cNvPr id="9" name="Picture 8" descr="Find max value in li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505200"/>
            <a:ext cx="2933700" cy="2857500"/>
          </a:xfrm>
          <a:prstGeom prst="rect">
            <a:avLst/>
          </a:prstGeom>
        </p:spPr>
      </p:pic>
      <p:pic>
        <p:nvPicPr>
          <p:cNvPr id="10" name="Picture 9" descr="Screen Shot 2012-09-16 at 1.12.45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342" y="2564026"/>
            <a:ext cx="2635250" cy="5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6784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>
          <a:xfrm>
            <a:off x="464344" y="990600"/>
            <a:ext cx="4038600" cy="530586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endParaRPr lang="en-US" sz="2800" dirty="0">
              <a:latin typeface="18 VAG Rounded Light   02390"/>
            </a:endParaRPr>
          </a:p>
          <a:p>
            <a:pPr lvl="0" algn="ctr">
              <a:buNone/>
            </a:pPr>
            <a:endParaRPr lang="en-US" sz="2800" u="sng" dirty="0">
              <a:latin typeface="18 VAG Rounded Light   02390"/>
            </a:endParaRPr>
          </a:p>
          <a:p>
            <a:pPr lvl="0" algn="ctr">
              <a:buNone/>
            </a:pPr>
            <a:r>
              <a:rPr lang="en-US" sz="2800" b="1" u="sng" dirty="0">
                <a:solidFill>
                  <a:srgbClr val="FFFF00"/>
                </a:solidFill>
                <a:latin typeface="18 VAG Rounded Light   02390"/>
              </a:rPr>
              <a:t>TOTAL Correctness</a:t>
            </a:r>
            <a:r>
              <a:rPr lang="en-US" sz="2800" u="sng" dirty="0">
                <a:latin typeface="18 VAG Rounded Light   02390"/>
              </a:rPr>
              <a:t/>
            </a:r>
            <a:br>
              <a:rPr lang="en-US" sz="2800" u="sng" dirty="0">
                <a:latin typeface="18 VAG Rounded Light   02390"/>
              </a:rPr>
            </a:br>
            <a:r>
              <a:rPr lang="en-US" sz="2800" dirty="0">
                <a:latin typeface="18 VAG Rounded Light   02390"/>
              </a:rPr>
              <a:t>Always </a:t>
            </a:r>
            <a:r>
              <a:rPr lang="en-US" sz="2800" dirty="0" smtClean="0">
                <a:latin typeface="18 VAG Rounded Light   02390"/>
              </a:rPr>
              <a:t>reports, </a:t>
            </a:r>
            <a:r>
              <a:rPr lang="en-US" sz="2800" dirty="0">
                <a:latin typeface="18 VAG Rounded Light   02390"/>
              </a:rPr>
              <a:t>and the answer is always correct.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 algn="ctr">
              <a:buNone/>
            </a:pPr>
            <a:endParaRPr lang="en-US" sz="2800" u="sng" dirty="0">
              <a:latin typeface="18 VAG Rounded Light   02390"/>
            </a:endParaRPr>
          </a:p>
          <a:p>
            <a:pPr lvl="0" algn="ctr">
              <a:buNone/>
            </a:pPr>
            <a:endParaRPr lang="en-US" sz="2800" u="sng" dirty="0">
              <a:latin typeface="18 VAG Rounded Light   02390"/>
            </a:endParaRPr>
          </a:p>
          <a:p>
            <a:pPr lvl="0" algn="ctr">
              <a:buNone/>
            </a:pPr>
            <a:r>
              <a:rPr lang="en-US" sz="2800" b="1" u="sng" dirty="0">
                <a:solidFill>
                  <a:srgbClr val="FFFF00"/>
                </a:solidFill>
                <a:latin typeface="18 VAG Rounded Light   02390"/>
              </a:rPr>
              <a:t>PARTIAL Correctness</a:t>
            </a:r>
            <a:r>
              <a:rPr lang="en-US" sz="2800" u="sng" dirty="0">
                <a:latin typeface="18 VAG Rounded Light   02390"/>
              </a:rPr>
              <a:t/>
            </a:r>
            <a:br>
              <a:rPr lang="en-US" sz="2800" u="sng" dirty="0">
                <a:latin typeface="18 VAG Rounded Light   02390"/>
              </a:rPr>
            </a:br>
            <a:r>
              <a:rPr lang="en-US" sz="2800" dirty="0">
                <a:latin typeface="18 VAG Rounded Light   02390"/>
              </a:rPr>
              <a:t>Sometimes </a:t>
            </a:r>
            <a:r>
              <a:rPr lang="en-US" sz="2800" dirty="0" smtClean="0">
                <a:latin typeface="18 VAG Rounded Light   02390"/>
              </a:rPr>
              <a:t>reports, </a:t>
            </a:r>
            <a:r>
              <a:rPr lang="en-US" sz="2800" dirty="0">
                <a:latin typeface="18 VAG Rounded Light   02390"/>
              </a:rPr>
              <a:t>and the answer is always correct </a:t>
            </a:r>
            <a:r>
              <a:rPr lang="en-US" sz="2800" i="1" dirty="0">
                <a:latin typeface="18 VAG Rounded Light   02390"/>
              </a:rPr>
              <a:t>when it </a:t>
            </a:r>
            <a:r>
              <a:rPr lang="en-US" sz="2800" i="1" dirty="0" smtClean="0">
                <a:latin typeface="18 VAG Rounded Light   02390"/>
              </a:rPr>
              <a:t>reports</a:t>
            </a:r>
            <a:r>
              <a:rPr lang="en-US" sz="2800" dirty="0" smtClean="0">
                <a:latin typeface="18 VAG Rounded Light   02390"/>
              </a:rPr>
              <a:t>.</a:t>
            </a:r>
            <a:endParaRPr lang="en-US" sz="2800" dirty="0">
              <a:latin typeface="18 VAG Rounded Light   02390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Algorithm Correctness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half" idx="4294967295"/>
          </p:nvPr>
        </p:nvSpPr>
        <p:spPr>
          <a:xfrm>
            <a:off x="576324" y="1143000"/>
            <a:ext cx="8001000" cy="6397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 algn="ctr">
              <a:buNone/>
            </a:pPr>
            <a:r>
              <a:rPr lang="en-US" sz="2800" dirty="0">
                <a:latin typeface="18 VAG Rounded Light   02390"/>
              </a:rPr>
              <a:t>We don't only want algorithms to be fast and efficient; we want them to be </a:t>
            </a:r>
            <a:r>
              <a:rPr lang="en-US" sz="2800" i="1" dirty="0">
                <a:latin typeface="18 VAG Rounded Light   02390"/>
              </a:rPr>
              <a:t>correct!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4876800"/>
            <a:ext cx="8229600" cy="10786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algn="ctr">
              <a:buFont typeface="StarSymbol"/>
              <a:buNone/>
            </a:pP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We also have probabilistic algorithms that have a certain </a:t>
            </a:r>
            <a:r>
              <a:rPr lang="en-US" sz="2800" i="1" dirty="0" smtClean="0">
                <a:solidFill>
                  <a:schemeClr val="tx1"/>
                </a:solidFill>
                <a:latin typeface="18 VAG Rounded Light   02390"/>
              </a:rPr>
              <a:t>probability</a:t>
            </a: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 of returning the right answer.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sz="2800" dirty="0">
                <a:latin typeface="18 VAG Rounded Light   02390"/>
              </a:rPr>
              <a:t>The concept of an algorithm has been around forever, and is an integral topic in CS.</a:t>
            </a:r>
          </a:p>
          <a:p>
            <a:pPr lvl="0"/>
            <a:r>
              <a:rPr lang="en-US" sz="2800" dirty="0">
                <a:latin typeface="18 VAG Rounded Light   02390"/>
              </a:rPr>
              <a:t>Algorithms are </a:t>
            </a:r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well-defined procedures </a:t>
            </a:r>
            <a:r>
              <a:rPr lang="en-US" sz="2800" dirty="0">
                <a:latin typeface="18 VAG Rounded Light   02390"/>
              </a:rPr>
              <a:t>that can take inputs and produce output (or have side-effects).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sz="half" idx="2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sz="2800" dirty="0">
                <a:latin typeface="18 VAG Rounded Light   02390"/>
              </a:rPr>
              <a:t>We're constantly dealing with </a:t>
            </a:r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trade-offs </a:t>
            </a:r>
            <a:r>
              <a:rPr lang="en-US" sz="2800" dirty="0">
                <a:latin typeface="18 VAG Rounded Light   02390"/>
              </a:rPr>
              <a:t>when selecting / building algorithms.</a:t>
            </a:r>
          </a:p>
          <a:p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Correctness </a:t>
            </a:r>
            <a:r>
              <a:rPr lang="en-US" sz="2800" dirty="0">
                <a:latin typeface="18 VAG Rounded Light   02390"/>
              </a:rPr>
              <a:t>is particularly important and </a:t>
            </a:r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testing </a:t>
            </a:r>
            <a:r>
              <a:rPr lang="en-US" sz="2800" dirty="0">
                <a:latin typeface="18 VAG Rounded Light   02390"/>
              </a:rPr>
              <a:t>is the most practical strategy to ensure it.</a:t>
            </a:r>
          </a:p>
          <a:p>
            <a:pPr lvl="1"/>
            <a:r>
              <a:rPr lang="en-US" sz="2400" dirty="0">
                <a:latin typeface="18 VAG Rounded Light   02390"/>
              </a:rPr>
              <a:t>Many write tests first!</a:t>
            </a:r>
            <a:endParaRPr lang="en-US" sz="2400" dirty="0">
              <a:latin typeface="18 VAG Rounded Light   02390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Summary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u="sng" dirty="0"/>
              <a:t>Turing Machine</a:t>
            </a:r>
            <a:r>
              <a:rPr lang="en-US" sz="2000" dirty="0"/>
              <a:t> has an infinite tape of 1s and 0s and instructions that say whether to move the tape left, right, read, or write it</a:t>
            </a:r>
          </a:p>
          <a:p>
            <a:pPr lvl="1"/>
            <a:r>
              <a:rPr lang="en-US" sz="1600" dirty="0"/>
              <a:t>Can simulate any computer algorithm!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u="sng" dirty="0"/>
              <a:t>Universal Turing Machine</a:t>
            </a:r>
            <a:r>
              <a:rPr lang="en-US" sz="2000" dirty="0"/>
              <a:t> is one that can simulate a Turing machine on any input</a:t>
            </a:r>
          </a:p>
          <a:p>
            <a:endParaRPr lang="en-US" sz="2000" dirty="0"/>
          </a:p>
          <a:p>
            <a:r>
              <a:rPr lang="en-US" sz="2000" dirty="0"/>
              <a:t>A language is considered </a:t>
            </a:r>
            <a:r>
              <a:rPr lang="en-US" sz="2000" u="sng" dirty="0"/>
              <a:t>Turing Complete</a:t>
            </a:r>
            <a:r>
              <a:rPr lang="en-US" sz="2000" dirty="0"/>
              <a:t> if it can simulate a </a:t>
            </a:r>
            <a:r>
              <a:rPr lang="en-US" sz="2000" u="sng" dirty="0"/>
              <a:t>Universal Turing Machine</a:t>
            </a:r>
          </a:p>
          <a:p>
            <a:pPr lvl="1"/>
            <a:r>
              <a:rPr lang="en-US" sz="1600" dirty="0"/>
              <a:t>A way to decide that one programming language or paradigm is just as powerful as another</a:t>
            </a:r>
          </a:p>
        </p:txBody>
      </p:sp>
      <p:pic>
        <p:nvPicPr>
          <p:cNvPr id="8" name="Content Placeholder 7" descr="turingMachin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889" b="-45889"/>
          <a:stretch>
            <a:fillRect/>
          </a:stretch>
        </p:blipFill>
        <p:spPr>
          <a:xfrm>
            <a:off x="4981929" y="0"/>
            <a:ext cx="3385430" cy="44477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 Completeness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/wiki/</a:t>
            </a:r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Turing_completeness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</a:b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ironphoenix.org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tril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/tm/</a:t>
            </a:r>
          </a:p>
        </p:txBody>
      </p:sp>
      <p:pic>
        <p:nvPicPr>
          <p:cNvPr id="9" name="Picture 8" descr="candy_button_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886200"/>
            <a:ext cx="3378200" cy="2084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3276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Turing Machine by Tom Dunne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5943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Xkcd comic “Candy Button Paper”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/>
              <a:t>World record for solving a 3x3x3 Rubik's cube?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endParaRPr lang="en-US" dirty="0"/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a) 12 minutes, 3 seconds</a:t>
            </a: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b) 58.1 seconds</a:t>
            </a: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c) 7.96 seconds</a:t>
            </a: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d) 5.66 seconds</a:t>
            </a: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e) 3.31 seconds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19040" y="1493436"/>
            <a:ext cx="5045760" cy="50462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Rubik's </a:t>
            </a:r>
            <a:r>
              <a:rPr lang="en-US" dirty="0" smtClean="0"/>
              <a:t>Cube Champion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algn="ctr">
              <a:buNone/>
            </a:pPr>
            <a:r>
              <a:rPr lang="en-US" dirty="0" err="1">
                <a:latin typeface="18 VAG Rounded Bold   07390"/>
              </a:rPr>
              <a:t>Feliks</a:t>
            </a:r>
            <a:r>
              <a:rPr lang="en-US" dirty="0">
                <a:latin typeface="18 VAG Rounded Bold   07390"/>
              </a:rPr>
              <a:t> </a:t>
            </a:r>
            <a:r>
              <a:rPr lang="en-US" dirty="0" err="1">
                <a:latin typeface="18 VAG Rounded Bold   07390"/>
              </a:rPr>
              <a:t>Zemdegs </a:t>
            </a:r>
            <a:r>
              <a:rPr lang="en-US" dirty="0">
                <a:latin typeface="18 VAG Rounded Bold   07390"/>
              </a:rPr>
              <a:t>(b 1995)</a:t>
            </a:r>
            <a:br>
              <a:rPr lang="en-US" dirty="0">
                <a:latin typeface="18 VAG Rounded Bold   07390"/>
              </a:rPr>
            </a:br>
            <a:r>
              <a:rPr lang="en-US" dirty="0">
                <a:latin typeface="18 VAG Rounded Bold   07390"/>
              </a:rPr>
              <a:t>5.66 seconds, Melbourne Winter Open</a:t>
            </a:r>
            <a:endParaRPr lang="en-US" dirty="0" err="1">
              <a:latin typeface="18 VAG Rounded Bold   0739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2538" y="2351032"/>
            <a:ext cx="5287122" cy="39735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www.youtube.com/watch?v=3v_Km6cv6DU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What is an algorithm?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endParaRPr lang="en-US" dirty="0">
              <a:latin typeface="18 VAG Rounded Light   02390"/>
              <a:cs typeface="T VAG Rounded Thin"/>
            </a:endParaRPr>
          </a:p>
          <a:p>
            <a:pPr lvl="0"/>
            <a:r>
              <a:rPr lang="en-US" dirty="0">
                <a:latin typeface="18 VAG Rounded Light   02390"/>
                <a:cs typeface="T VAG Rounded Thin"/>
              </a:rPr>
              <a:t>An algorithm is any </a:t>
            </a:r>
            <a:r>
              <a:rPr lang="en-US" dirty="0">
                <a:solidFill>
                  <a:srgbClr val="FFFF00"/>
                </a:solidFill>
                <a:latin typeface="18 VAG Rounded Light   02390"/>
                <a:cs typeface="T VAG Rounded Thin"/>
              </a:rPr>
              <a:t>well-defined </a:t>
            </a:r>
            <a:r>
              <a:rPr lang="en-US" dirty="0">
                <a:latin typeface="18 VAG Rounded Light   02390"/>
                <a:cs typeface="T VAG Rounded Thin"/>
              </a:rPr>
              <a:t>computational procedure that takes some value or set of values as input and produces some value or set of values as output.</a:t>
            </a:r>
          </a:p>
          <a:p>
            <a:pPr lvl="0"/>
            <a:endParaRPr lang="en-US" dirty="0">
              <a:latin typeface="18 VAG Rounded Light   02390"/>
              <a:cs typeface="T VAG Rounded Thin"/>
            </a:endParaRPr>
          </a:p>
          <a:p>
            <a:pPr lvl="0"/>
            <a:r>
              <a:rPr lang="en-US" dirty="0">
                <a:latin typeface="18 VAG Rounded Light   02390"/>
                <a:cs typeface="T VAG Rounded Thin"/>
              </a:rPr>
              <a:t>The concept of algorithms, however, </a:t>
            </a:r>
            <a:br>
              <a:rPr lang="en-US" dirty="0">
                <a:latin typeface="18 VAG Rounded Light   02390"/>
                <a:cs typeface="T VAG Rounded Thin"/>
              </a:rPr>
            </a:br>
            <a:r>
              <a:rPr lang="en-US" dirty="0">
                <a:latin typeface="18 VAG Rounded Light   02390"/>
                <a:cs typeface="T VAG Rounded Thin"/>
              </a:rPr>
              <a:t>is </a:t>
            </a:r>
            <a:r>
              <a:rPr lang="en-US" dirty="0">
                <a:solidFill>
                  <a:srgbClr val="FFFF00"/>
                </a:solidFill>
                <a:latin typeface="18 VAG Rounded Light   02390"/>
                <a:cs typeface="T VAG Rounded Thin"/>
              </a:rPr>
              <a:t>far older than computers</a:t>
            </a:r>
            <a:r>
              <a:rPr lang="en-US" dirty="0">
                <a:latin typeface="18 VAG Rounded Light   02390"/>
                <a:cs typeface="T VAG Rounded Thin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 sz="2400" dirty="0" smtClean="0">
              <a:latin typeface="18 VAG Rounded Light   02390"/>
            </a:endParaRPr>
          </a:p>
          <a:p>
            <a:r>
              <a:rPr lang="en-US" sz="2400" dirty="0" smtClean="0">
                <a:latin typeface="18 VAG Rounded Light   02390"/>
              </a:rPr>
              <a:t>Dances, ceremonies, recipes, and building instructions are all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conceptually similar </a:t>
            </a:r>
            <a:r>
              <a:rPr lang="en-US" sz="2400" dirty="0" smtClean="0">
                <a:latin typeface="18 VAG Rounded Light   02390"/>
              </a:rPr>
              <a:t>to algorithms.</a:t>
            </a:r>
          </a:p>
          <a:p>
            <a:endParaRPr lang="en-US" sz="2400" dirty="0" smtClean="0">
              <a:latin typeface="18 VAG Rounded Light   02390"/>
            </a:endParaRPr>
          </a:p>
          <a:p>
            <a:r>
              <a:rPr lang="en-US" sz="2400" dirty="0" smtClean="0">
                <a:latin typeface="18 VAG Rounded Light   02390"/>
              </a:rPr>
              <a:t>Babylonians defined some fundamental mathematical procedures ~3,600 years ago.</a:t>
            </a:r>
            <a:endParaRPr lang="en-US" sz="2400" dirty="0">
              <a:latin typeface="18 VAG Rounded Light   02390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 smtClean="0"/>
              <a:t>Early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52130" y="2133600"/>
            <a:ext cx="3870720" cy="290334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495800" y="5029200"/>
            <a:ext cx="4354561" cy="309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0" indent="0" algn="ctr">
              <a:buNone/>
            </a:pPr>
            <a:r>
              <a:rPr lang="en-US" sz="1500" dirty="0">
                <a:solidFill>
                  <a:schemeClr val="tx1"/>
                </a:solidFill>
                <a:latin typeface="Gentium Basic" pitchFamily="2" charset="0"/>
              </a:rPr>
              <a:t>Photo credit: Daniel Niles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Algorithms You've Seen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Addition algorithm (for humans)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040" y="2440038"/>
            <a:ext cx="2561160" cy="199197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187</a:t>
            </a:r>
          </a:p>
          <a:p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+ 53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3920" y="4375601"/>
            <a:ext cx="209688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35200" y="2440037"/>
            <a:ext cx="2561160" cy="294607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18</a:t>
            </a:r>
            <a:r>
              <a:rPr lang="en-US" sz="6200" dirty="0">
                <a:solidFill>
                  <a:srgbClr val="FFFF00"/>
                </a:solidFill>
                <a:latin typeface="Courier"/>
                <a:cs typeface="Courier"/>
              </a:rPr>
              <a:t>7</a:t>
            </a:r>
          </a:p>
          <a:p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+ 5</a:t>
            </a:r>
            <a:r>
              <a:rPr lang="en-US" sz="6200" dirty="0">
                <a:solidFill>
                  <a:srgbClr val="FFFF00"/>
                </a:solidFill>
                <a:latin typeface="Courier"/>
                <a:cs typeface="Courier"/>
              </a:rPr>
              <a:t>3</a:t>
            </a: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/>
            </a:r>
            <a:b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</a:b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  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466080" y="4375601"/>
            <a:ext cx="209652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76480" y="2462341"/>
            <a:ext cx="2561160" cy="294607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187</a:t>
            </a:r>
          </a:p>
          <a:p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+ 53</a:t>
            </a:r>
            <a:b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</a:b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  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507360" y="4397905"/>
            <a:ext cx="210324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08315" y="1752600"/>
            <a:ext cx="743563" cy="103786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6200" dirty="0">
                <a:solidFill>
                  <a:srgbClr val="FFFF00"/>
                </a:solidFill>
                <a:latin typeface="Courier"/>
                <a:cs typeface="Courier"/>
              </a:rPr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86160" y="5583856"/>
            <a:ext cx="7395840" cy="0"/>
          </a:xfrm>
          <a:prstGeom prst="straightConnector1">
            <a:avLst/>
          </a:prstGeom>
          <a:ln w="1079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Algorithms You've Seen in CS10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 dirty="0">
              <a:latin typeface="18 VAG Rounded Light   02390"/>
            </a:endParaRPr>
          </a:p>
          <a:p>
            <a:r>
              <a:rPr lang="en-US" dirty="0">
                <a:latin typeface="18 VAG Rounded Light   02390"/>
              </a:rPr>
              <a:t>Length of word</a:t>
            </a:r>
          </a:p>
          <a:p>
            <a:r>
              <a:rPr lang="en-US" dirty="0">
                <a:latin typeface="18 VAG Rounded Light   02390"/>
              </a:rPr>
              <a:t>Whether a word appears in a list</a:t>
            </a:r>
          </a:p>
          <a:p>
            <a:r>
              <a:rPr lang="en-US" dirty="0">
                <a:latin typeface="18 VAG Rounded Light   02390"/>
              </a:rPr>
              <a:t>Whether a list is sorted</a:t>
            </a:r>
          </a:p>
          <a:p>
            <a:r>
              <a:rPr lang="en-US" dirty="0">
                <a:latin typeface="18 VAG Rounded Light   02390"/>
              </a:rPr>
              <a:t>Sort a list</a:t>
            </a:r>
            <a:endParaRPr lang="en-US" dirty="0">
              <a:latin typeface="18 VAG Rounded Light   02390"/>
            </a:endParaRPr>
          </a:p>
          <a:p>
            <a:r>
              <a:rPr lang="en-US" dirty="0">
                <a:latin typeface="18 VAG Rounded Light   02390"/>
              </a:rPr>
              <a:t>Pick a random word of length </a:t>
            </a:r>
            <a:r>
              <a:rPr lang="en-US" i="1" dirty="0">
                <a:latin typeface="18 VAG Rounded Light   02390"/>
              </a:rPr>
              <a:t>x</a:t>
            </a:r>
            <a:r>
              <a:rPr lang="en-US" dirty="0">
                <a:latin typeface="18 VAG Rounded Light   02390"/>
              </a:rPr>
              <a:t> from list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Commonly-Used Algorithms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2177673"/>
              </p:ext>
            </p:extLst>
          </p:nvPr>
        </p:nvGraphicFramePr>
        <p:xfrm>
          <a:off x="355680" y="1493437"/>
          <a:ext cx="8432640" cy="457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320"/>
                <a:gridCol w="4216320"/>
              </a:tblGrid>
              <a:tr h="2281199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Luhn</a:t>
                      </a:r>
                      <a:r>
                        <a:rPr lang="en-US" sz="2900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 algorithm</a:t>
                      </a: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Credit card number validation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err="1" smtClean="0">
                          <a:solidFill>
                            <a:srgbClr val="FFFF00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Deflate</a:t>
                      </a:r>
                      <a:r>
                        <a:rPr lang="en-US" sz="2900" b="1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/>
                      </a:r>
                      <a:br>
                        <a:rPr lang="en-US" sz="2900" b="1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</a:br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Lossless data compression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5025"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PageRank</a:t>
                      </a: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Google’s way of measuring “reputation” of web</a:t>
                      </a:r>
                      <a:r>
                        <a:rPr lang="en-US" sz="2900" b="0" baseline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 pages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err="1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EdgeRank</a:t>
                      </a:r>
                      <a:endParaRPr lang="en-US" sz="2900" b="1" dirty="0" smtClean="0">
                        <a:solidFill>
                          <a:srgbClr val="FFFF00"/>
                        </a:solidFill>
                        <a:latin typeface="18 VAG Rounded Light   02390"/>
                      </a:endParaRP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Facebook’s method for determining what is in your news feed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44552</TotalTime>
  <Pages>47</Pages>
  <Words>846</Words>
  <Application>Microsoft Macintosh PowerPoint</Application>
  <PresentationFormat>Letter Paper (8.5x11 in)</PresentationFormat>
  <Paragraphs>108</Paragraphs>
  <Slides>15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Alan turing, father of cs @ 100</vt:lpstr>
      <vt:lpstr>Turing Completeness</vt:lpstr>
      <vt:lpstr>World record for solving a 3x3x3 Rubik's cube?</vt:lpstr>
      <vt:lpstr>Rubik's Cube Champion</vt:lpstr>
      <vt:lpstr>What is an algorithm?</vt:lpstr>
      <vt:lpstr>Early Algorithms</vt:lpstr>
      <vt:lpstr>Algorithms You've Seen</vt:lpstr>
      <vt:lpstr>Algorithms You've Seen in CS10</vt:lpstr>
      <vt:lpstr>Commonly-Used Algorithms</vt:lpstr>
      <vt:lpstr>Choosing a Technique</vt:lpstr>
      <vt:lpstr>Ways to Attack Problems</vt:lpstr>
      <vt:lpstr>Top-down vs Bottom-up example</vt:lpstr>
      <vt:lpstr>Algorithms vs. Functions &amp; Procedures</vt:lpstr>
      <vt:lpstr>Algorithm Correctness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2911</cp:revision>
  <cp:lastPrinted>2012-09-16T09:23:36Z</cp:lastPrinted>
  <dcterms:created xsi:type="dcterms:W3CDTF">2012-09-16T06:15:55Z</dcterms:created>
  <dcterms:modified xsi:type="dcterms:W3CDTF">2012-09-16T09:27:00Z</dcterms:modified>
</cp:coreProperties>
</file>