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47" r:id="rId2"/>
    <p:sldId id="1084" r:id="rId3"/>
    <p:sldId id="1085" r:id="rId4"/>
    <p:sldId id="1087" r:id="rId5"/>
    <p:sldId id="1090" r:id="rId6"/>
    <p:sldId id="1089" r:id="rId7"/>
    <p:sldId id="1075" r:id="rId8"/>
    <p:sldId id="1078" r:id="rId9"/>
    <p:sldId id="1079" r:id="rId10"/>
    <p:sldId id="1094" r:id="rId11"/>
    <p:sldId id="1083" r:id="rId12"/>
    <p:sldId id="1082" r:id="rId13"/>
    <p:sldId id="1077" r:id="rId14"/>
    <p:sldId id="1081" r:id="rId15"/>
    <p:sldId id="1091" r:id="rId16"/>
    <p:sldId id="1092" r:id="rId17"/>
    <p:sldId id="1093" r:id="rId18"/>
    <p:sldId id="1095" r:id="rId19"/>
    <p:sldId id="1098" r:id="rId20"/>
    <p:sldId id="1096" r:id="rId21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9686" autoAdjust="0"/>
    <p:restoredTop sz="81191" autoAdjust="0"/>
  </p:normalViewPr>
  <p:slideViewPr>
    <p:cSldViewPr>
      <p:cViewPr varScale="1">
        <p:scale>
          <a:sx n="165" d="100"/>
          <a:sy n="165" d="100"/>
        </p:scale>
        <p:origin x="-1120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tif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#8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Concurrency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153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rgbClr val="FFFF00"/>
                </a:solidFill>
              </a:rPr>
              <a:t>“koomey’s law” – efficiency 2x every 18 mo</a:t>
            </a:r>
            <a:endParaRPr lang="en-US" sz="2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60197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Prof Jonathan Koomey looked at </a:t>
            </a:r>
            <a:r>
              <a:rPr lang="en-US" u="sng" dirty="0" smtClean="0">
                <a:ea typeface="ＭＳ Ｐゴシック" pitchFamily="-65" charset="-128"/>
                <a:cs typeface="ＭＳ Ｐゴシック" pitchFamily="-65" charset="-128"/>
              </a:rPr>
              <a:t>6 decades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of data and found that energy efficiency of computers doubles roughly every 18 months.  This is even more relevant as battery-powered devices become more popular.  Restated, it says that for a fixed computing load, the amount of battery you need drops by half every 18 months.  This was true before transistors!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"/>
                <a:cs typeface="Courier"/>
              </a:rPr>
              <a:t>www.technologyreview.com/computing/38548/</a:t>
            </a:r>
            <a:endParaRPr lang="en-US" sz="28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77000" y="5943600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383280"/>
            <a:ext cx="1955800" cy="238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9410" y="2539424"/>
            <a:ext cx="3124200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2 days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!!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</a:b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 this room!</a:t>
            </a:r>
            <a:endParaRPr lang="en-US" sz="1600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6"/>
            <a:ext cx="8229600" cy="751994"/>
          </a:xfrm>
        </p:spPr>
        <p:txBody>
          <a:bodyPr/>
          <a:lstStyle/>
          <a:p>
            <a:r>
              <a:rPr lang="en-US" sz="3600" dirty="0" smtClean="0"/>
              <a:t>Going Multi-core Helps Energy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034"/>
            <a:ext cx="7848600" cy="1130566"/>
          </a:xfrm>
        </p:spPr>
        <p:txBody>
          <a:bodyPr/>
          <a:lstStyle/>
          <a:p>
            <a:r>
              <a:rPr lang="en-US" dirty="0" smtClean="0"/>
              <a:t>Power of typical integrated circuit ~ C V</a:t>
            </a:r>
            <a:r>
              <a:rPr lang="en-US" baseline="30000" dirty="0" smtClean="0"/>
              <a:t>2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C = Capacitance, how well it “stores” a charge</a:t>
            </a:r>
          </a:p>
          <a:p>
            <a:pPr lvl="1"/>
            <a:r>
              <a:rPr lang="en-US" dirty="0" smtClean="0"/>
              <a:t>V = Voltage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= frequency. I.e., how fast clock is (e.g., 3 GHz)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8204"/>
            <a:ext cx="4584700" cy="318019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62484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7FD13B"/>
                </a:solidFill>
              </a:rPr>
              <a:t>William Holt, HOT Chips 2005</a:t>
            </a:r>
            <a:endParaRPr lang="en-US" sz="1800" b="1" dirty="0">
              <a:solidFill>
                <a:srgbClr val="7FD13B"/>
              </a:solidFill>
            </a:endParaRPr>
          </a:p>
        </p:txBody>
      </p:sp>
      <p:pic>
        <p:nvPicPr>
          <p:cNvPr id="6" name="Picture 5" descr="Screen shot 2010-09-28 at 11.17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0" y="3276600"/>
            <a:ext cx="1574800" cy="1390858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086600" y="4648200"/>
            <a:ext cx="194871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Activity Monitor</a:t>
            </a:r>
          </a:p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(on the lab Macs) shows how active your cores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p:blipFill>
          <a:blip r:embed="rId2"/>
          <a:srcRect t="35971"/>
          <a:stretch>
            <a:fillRect/>
          </a:stretch>
        </p:blipFill>
        <p:spPr>
          <a:xfrm>
            <a:off x="325196" y="2971800"/>
            <a:ext cx="8674101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6248400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Courtesy: Chris Batten</a:t>
            </a:r>
            <a:endParaRPr lang="en-US" sz="1800" b="1" dirty="0"/>
          </a:p>
        </p:txBody>
      </p:sp>
      <p:pic>
        <p:nvPicPr>
          <p:cNvPr id="8" name="Picture 7" descr="motivation-sys-base.svg.pdf"/>
          <p:cNvPicPr>
            <a:picLocks noChangeAspect="1"/>
          </p:cNvPicPr>
          <p:nvPr/>
        </p:nvPicPr>
        <p:blipFill>
          <a:blip r:embed="rId3"/>
          <a:srcRect b="66906"/>
          <a:stretch>
            <a:fillRect/>
          </a:stretch>
        </p:blipFill>
        <p:spPr>
          <a:xfrm>
            <a:off x="317499" y="1143000"/>
            <a:ext cx="867410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3625" cy="685800"/>
          </a:xfrm>
        </p:spPr>
        <p:txBody>
          <a:bodyPr/>
          <a:lstStyle/>
          <a:p>
            <a:r>
              <a:rPr lang="en-US" sz="3600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i="1" dirty="0">
                <a:latin typeface="18 VAG Rounded Thin   55390"/>
              </a:rPr>
              <a:t>	“This shift toward increasing parallelism is not a triumphant stride forward based on breakthroughs in novel software and architectures for parallelism; instead, this 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plunge into parallelism is actually a retreat from even greater challenges that thwart efficient silicon implementation of traditional </a:t>
            </a:r>
            <a:r>
              <a:rPr lang="en-US" sz="2800" i="1" dirty="0" err="1">
                <a:solidFill>
                  <a:srgbClr val="FFFF00"/>
                </a:solidFill>
                <a:latin typeface="18 VAG Rounded Thin   55390"/>
              </a:rPr>
              <a:t>uniprocessor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 architectures</a:t>
            </a:r>
            <a:r>
              <a:rPr lang="en-US" sz="2800" i="1" dirty="0">
                <a:latin typeface="18 VAG Rounded Thin   55390"/>
              </a:rPr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>
              <a:buFont typeface="Times" charset="0"/>
              <a:buNone/>
            </a:pPr>
            <a:endParaRPr lang="en-US" sz="2800" dirty="0"/>
          </a:p>
          <a:p>
            <a:pPr marL="342900" indent="-342900"/>
            <a:r>
              <a:rPr lang="en-US" sz="2800" dirty="0">
                <a:latin typeface="18 VAG Rounded Thin   55390"/>
              </a:rPr>
              <a:t>HW/SW Industry bet its future that breakthroughs will appear before it’s too 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view.eecs.berkeley.edu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err="1">
                <a:solidFill>
                  <a:srgbClr val="FFFF00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Applications can almost </a:t>
            </a:r>
            <a:r>
              <a:rPr lang="en-US" sz="2000" u="sng">
                <a:latin typeface="18 VAG Rounded Thin   55390"/>
              </a:rPr>
              <a:t>never</a:t>
            </a:r>
            <a:r>
              <a:rPr lang="en-US" sz="200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( 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+ [ (1-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/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]</a:t>
            </a:r>
            <a:r>
              <a:rPr lang="en-US" sz="2000">
                <a:solidFill>
                  <a:srgbClr val="FFFFFF"/>
                </a:solidFill>
                <a:latin typeface="18 VAG Rounded Thin   55390"/>
              </a:rPr>
              <a:t>, 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 as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Thin   55390"/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  <a:latin typeface="18 VAG Rounded Thin   55390"/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en.wikipedia.org/wiki/Amdahl's_law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65750"/>
          </a:xfrm>
        </p:spPr>
        <p:txBody>
          <a:bodyPr/>
          <a:lstStyle/>
          <a:p>
            <a:r>
              <a:rPr lang="en-US"/>
              <a:t>Even assuming no sequential portion, there’s…</a:t>
            </a:r>
          </a:p>
          <a:p>
            <a:pPr lvl="1"/>
            <a:r>
              <a:rPr lang="en-US"/>
              <a:t>Time to think how to </a:t>
            </a:r>
            <a:r>
              <a:rPr lang="en-US">
                <a:solidFill>
                  <a:schemeClr val="accent2"/>
                </a:solidFill>
              </a:rPr>
              <a:t>divide the problem up </a:t>
            </a:r>
          </a:p>
          <a:p>
            <a:pPr lvl="1"/>
            <a:r>
              <a:rPr lang="en-US"/>
              <a:t>Time to </a:t>
            </a:r>
            <a:r>
              <a:rPr lang="en-US">
                <a:solidFill>
                  <a:schemeClr val="accent2"/>
                </a:solidFill>
              </a:rPr>
              <a:t>hand out </a:t>
            </a:r>
            <a:r>
              <a:rPr lang="en-US"/>
              <a:t>small “work units” to workers </a:t>
            </a:r>
          </a:p>
          <a:p>
            <a:pPr lvl="1"/>
            <a:r>
              <a:rPr lang="en-US"/>
              <a:t>All workers may </a:t>
            </a:r>
            <a:r>
              <a:rPr lang="en-US">
                <a:solidFill>
                  <a:schemeClr val="accent2"/>
                </a:solidFill>
              </a:rPr>
              <a:t>not work equally </a:t>
            </a:r>
            <a:r>
              <a:rPr lang="en-US"/>
              <a:t>fast</a:t>
            </a:r>
          </a:p>
          <a:p>
            <a:pPr lvl="1"/>
            <a:r>
              <a:rPr lang="en-US"/>
              <a:t>Some </a:t>
            </a:r>
            <a:r>
              <a:rPr lang="en-US">
                <a:solidFill>
                  <a:schemeClr val="accent2"/>
                </a:solidFill>
              </a:rPr>
              <a:t>workers may fail </a:t>
            </a:r>
          </a:p>
          <a:p>
            <a:pPr lvl="1"/>
            <a:r>
              <a:rPr lang="en-US"/>
              <a:t>There may be </a:t>
            </a:r>
            <a:r>
              <a:rPr lang="en-US">
                <a:solidFill>
                  <a:schemeClr val="accent2"/>
                </a:solidFill>
              </a:rPr>
              <a:t>contention for shared resources </a:t>
            </a:r>
          </a:p>
          <a:p>
            <a:pPr lvl="1"/>
            <a:r>
              <a:rPr lang="en-US"/>
              <a:t>Workers could </a:t>
            </a:r>
            <a:r>
              <a:rPr lang="en-US">
                <a:solidFill>
                  <a:schemeClr val="accent2"/>
                </a:solidFill>
              </a:rPr>
              <a:t>overwriting each others’ answers</a:t>
            </a:r>
          </a:p>
          <a:p>
            <a:pPr lvl="1"/>
            <a:r>
              <a:rPr lang="en-US"/>
              <a:t>You may have to </a:t>
            </a:r>
            <a:r>
              <a:rPr lang="en-US">
                <a:solidFill>
                  <a:schemeClr val="accent2"/>
                </a:solidFill>
              </a:rPr>
              <a:t>wait until the last worker returns </a:t>
            </a:r>
            <a:r>
              <a:rPr lang="en-US"/>
              <a:t>to proceed (the slowest / weakest link problem)</a:t>
            </a:r>
          </a:p>
          <a:p>
            <a:pPr lvl="1"/>
            <a:r>
              <a:rPr lang="en-US"/>
              <a:t>There’s </a:t>
            </a:r>
            <a:r>
              <a:rPr lang="en-US">
                <a:solidFill>
                  <a:schemeClr val="accent2"/>
                </a:solidFill>
              </a:rPr>
              <a:t>time to put the data back together </a:t>
            </a:r>
            <a:r>
              <a:rPr lang="en-US"/>
              <a:t>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73" b="-74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parallel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Two people need to draw a graph but there is only one pencil and one ruler.</a:t>
            </a:r>
          </a:p>
          <a:p>
            <a:pPr lvl="1"/>
            <a:r>
              <a:rPr lang="en-US"/>
              <a:t>One grabs the pencil</a:t>
            </a:r>
          </a:p>
          <a:p>
            <a:pPr lvl="1"/>
            <a:r>
              <a:rPr lang="en-US"/>
              <a:t>One grabs the ruler</a:t>
            </a:r>
          </a:p>
          <a:p>
            <a:pPr lvl="1"/>
            <a:r>
              <a:rPr lang="en-US"/>
              <a:t>Neither release what they hold, waiting for the other to release</a:t>
            </a:r>
          </a:p>
          <a:p>
            <a:r>
              <a:rPr lang="en-US">
                <a:solidFill>
                  <a:srgbClr val="FFFF00"/>
                </a:solidFill>
              </a:rPr>
              <a:t>Livelock</a:t>
            </a:r>
            <a:r>
              <a:rPr lang="en-US"/>
              <a:t> also possible</a:t>
            </a:r>
          </a:p>
          <a:p>
            <a:pPr lvl="1"/>
            <a:r>
              <a:rPr lang="en-US"/>
              <a:t>Movement, no progress</a:t>
            </a:r>
          </a:p>
          <a:p>
            <a:pPr lvl="1"/>
            <a:r>
              <a:rPr lang="en-US"/>
              <a:t>Dan and Luke demo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500"/>
              <a:t>Another concurrency problem … </a:t>
            </a:r>
            <a:r>
              <a:rPr lang="en-US" sz="3500">
                <a:solidFill>
                  <a:srgbClr val="FFFF00"/>
                </a:solidFill>
              </a:rPr>
              <a:t>deadlock</a:t>
            </a:r>
            <a:r>
              <a:rPr lang="en-US" sz="3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en.wikipedia.org/wiki/Deadlock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292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3438" t="11250" b="3750"/>
          <a:stretch>
            <a:fillRect/>
          </a:stretch>
        </p:blipFill>
        <p:spPr>
          <a:xfrm>
            <a:off x="4572001" y="2017237"/>
            <a:ext cx="4040840" cy="29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/>
              <a:t>Week 12’s lectures</a:t>
            </a:r>
          </a:p>
          <a:p>
            <a:r>
              <a:rPr lang="en-US"/>
              <a:t>Multiple computing “helpers” are </a:t>
            </a:r>
            <a:r>
              <a:rPr lang="en-US" u="sng"/>
              <a:t>different machines</a:t>
            </a:r>
          </a:p>
          <a:p>
            <a:r>
              <a:rPr lang="en-US"/>
              <a:t>Aka “distributed computing”</a:t>
            </a:r>
          </a:p>
          <a:p>
            <a:pPr lvl="1"/>
            <a:r>
              <a:rPr lang="en-US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&amp; Parallelism, 10 mi up…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challenges persist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0.10001 -0.52222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077200" cy="2590800"/>
            <a:chOff x="76200" y="4038600"/>
            <a:chExt cx="80772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315200" cy="1905000"/>
              <a:chOff x="838200" y="4724400"/>
              <a:chExt cx="73152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4864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Light   02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2578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2009 “feature size” (aka process)</a:t>
            </a:r>
            <a:br>
              <a:rPr lang="en-US" sz="2000"/>
            </a:br>
            <a:r>
              <a:rPr lang="en-US" sz="2000"/>
              <a:t>~ 45 nm = 45 x 10</a:t>
            </a:r>
            <a:r>
              <a:rPr lang="en-US" sz="2000" baseline="30000"/>
              <a:t>-9 </a:t>
            </a:r>
            <a:r>
              <a:rPr lang="en-US" sz="2000"/>
              <a:t>m</a:t>
            </a:r>
            <a:br>
              <a:rPr lang="en-US" sz="2000"/>
            </a:br>
            <a:r>
              <a:rPr lang="en-US" sz="2000"/>
              <a:t>(then 32, 22, and 16 [by yr 2013])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100 - 1000M 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914400" y="1066800"/>
            <a:ext cx="6019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46974</TotalTime>
  <Pages>47</Pages>
  <Words>1430</Words>
  <Application>Microsoft Macintosh PowerPoint</Application>
  <PresentationFormat>Letter Paper (8.5x11 in)</PresentationFormat>
  <Paragraphs>209</Paragraphs>
  <Slides>20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“koomey’s law” – efficiency 2x every 18 mo</vt:lpstr>
      <vt:lpstr>Concurrency &amp; Parallelism, 10 mi up…</vt:lpstr>
      <vt:lpstr>Anatomy: 5 components of any Computer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Going Multi-core Helps Energy Efficiency</vt:lpstr>
      <vt:lpstr>Energy &amp; Power Considerations</vt:lpstr>
      <vt:lpstr>Parallelism again? What’s different this time?</vt:lpstr>
      <vt:lpstr>Background: Threads</vt:lpstr>
      <vt:lpstr>Speedup Issues : Amdahl’s Law</vt:lpstr>
      <vt:lpstr>Speedup Issues : Overhead</vt:lpstr>
      <vt:lpstr>Life in a multi-core world…</vt:lpstr>
      <vt:lpstr>But parallel programming is hard!</vt:lpstr>
      <vt:lpstr>Another concurrency problem … deadlock!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2935</cp:revision>
  <cp:lastPrinted>2012-09-24T05:51:40Z</cp:lastPrinted>
  <dcterms:created xsi:type="dcterms:W3CDTF">2012-09-24T05:33:57Z</dcterms:created>
  <dcterms:modified xsi:type="dcterms:W3CDTF">2012-09-24T05:51:49Z</dcterms:modified>
</cp:coreProperties>
</file>