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1047" r:id="rId2"/>
    <p:sldId id="1115" r:id="rId3"/>
    <p:sldId id="1116" r:id="rId4"/>
    <p:sldId id="1097" r:id="rId5"/>
    <p:sldId id="1114" r:id="rId6"/>
    <p:sldId id="1102" r:id="rId7"/>
    <p:sldId id="1113" r:id="rId8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0235" autoAdjust="0"/>
    <p:restoredTop sz="77561" autoAdjust="0"/>
  </p:normalViewPr>
  <p:slideViewPr>
    <p:cSldViewPr>
      <p:cViewPr varScale="1">
        <p:scale>
          <a:sx n="165" d="100"/>
          <a:sy n="165" d="100"/>
        </p:scale>
        <p:origin x="-1184" y="-112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2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xfrm>
            <a:off x="3974880" y="8843351"/>
            <a:ext cx="3046786" cy="464280"/>
          </a:xfrm>
          <a:prstGeom prst="rect">
            <a:avLst/>
          </a:prstGeom>
          <a:noFill/>
        </p:spPr>
        <p:txBody>
          <a:bodyPr lIns="83750" tIns="41875" rIns="83750" bIns="41875"/>
          <a:lstStyle/>
          <a:p>
            <a:fld id="{D1222CD8-678E-EE4E-AD66-5E964B403A40}" type="slidenum">
              <a:rPr lang="en-US"/>
              <a:pPr/>
              <a:t>3</a:t>
            </a:fld>
            <a:endParaRPr lang="en-US"/>
          </a:p>
        </p:txBody>
      </p:sp>
      <p:sp>
        <p:nvSpPr>
          <p:cNvPr id="276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4275" y="706438"/>
            <a:ext cx="4654550" cy="34909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2884" y="4420942"/>
            <a:ext cx="5618767" cy="410505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4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6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#18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Coding is cool again!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7911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The market for classes in coding (esp focused on the Internet) is booming, so says the NY Times.  Codeacademy is one of the biggest sites; CS10 is a great first step!!</a:t>
            </a:r>
            <a:endParaRPr lang="en-US" sz="28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172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latin typeface="Courier"/>
                <a:cs typeface="Courier"/>
              </a:rPr>
              <a:t>http://www.nytimes.com/2012/03/28/technology/for-an-edge-on-the-internet-computer-code-gains-a-following.html</a:t>
            </a:r>
          </a:p>
        </p:txBody>
      </p:sp>
      <p:sp>
        <p:nvSpPr>
          <p:cNvPr id="54" name="Oval 53"/>
          <p:cNvSpPr/>
          <p:nvPr/>
        </p:nvSpPr>
        <p:spPr>
          <a:xfrm>
            <a:off x="6185617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49109" y="3696085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New York Times)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25357"/>
          <a:stretch>
            <a:fillRect/>
          </a:stretch>
        </p:blipFill>
        <p:spPr>
          <a:xfrm>
            <a:off x="6096000" y="3962400"/>
            <a:ext cx="2895599" cy="213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Why use functions? (review)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1" name="Picture 10" descr="square1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743200"/>
            <a:ext cx="1606062" cy="1371600"/>
          </a:xfrm>
          <a:prstGeom prst="rect">
            <a:avLst/>
          </a:prstGeom>
        </p:spPr>
      </p:pic>
      <p:pic>
        <p:nvPicPr>
          <p:cNvPr id="12" name="Picture 11" descr="square2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19200"/>
            <a:ext cx="1565910" cy="1337310"/>
          </a:xfrm>
          <a:prstGeom prst="rect">
            <a:avLst/>
          </a:prstGeom>
        </p:spPr>
      </p:pic>
      <p:pic>
        <p:nvPicPr>
          <p:cNvPr id="13" name="Picture 12" descr="square39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343400"/>
            <a:ext cx="1600200" cy="1366594"/>
          </a:xfrm>
          <a:prstGeom prst="rect">
            <a:avLst/>
          </a:prstGeom>
        </p:spPr>
      </p:pic>
      <p:pic>
        <p:nvPicPr>
          <p:cNvPr id="14" name="Picture 13" descr="squaregeneric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1600200"/>
            <a:ext cx="2946400" cy="21463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pPr eaLnBrk="1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/>
              <a:t>But how general can we be?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866828" y="6011547"/>
            <a:ext cx="5393059" cy="4419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63220" rIns="81639" bIns="40820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sz="2500">
                <a:solidFill>
                  <a:srgbClr val="FFFFFF"/>
                </a:solidFill>
                <a:latin typeface="18 VAG Rounded Bold   07390"/>
              </a:rPr>
              <a:t>The power of </a:t>
            </a:r>
            <a:r>
              <a:rPr lang="en-US" sz="2500">
                <a:solidFill>
                  <a:srgbClr val="FFFF00"/>
                </a:solidFill>
                <a:latin typeface="18 VAG Rounded Bold   07390"/>
              </a:rPr>
              <a:t>generalization</a:t>
            </a:r>
            <a:r>
              <a:rPr lang="en-US" sz="2500">
                <a:solidFill>
                  <a:srgbClr val="FFFFFF"/>
                </a:solidFill>
                <a:latin typeface="18 VAG Rounded Bold   07390"/>
              </a:rPr>
              <a:t>!</a:t>
            </a:r>
          </a:p>
        </p:txBody>
      </p:sp>
      <p:pic>
        <p:nvPicPr>
          <p:cNvPr id="15" name="Picture 14" descr="mi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19200"/>
            <a:ext cx="1530350" cy="1428750"/>
          </a:xfrm>
          <a:prstGeom prst="rect">
            <a:avLst/>
          </a:prstGeom>
        </p:spPr>
      </p:pic>
      <p:pic>
        <p:nvPicPr>
          <p:cNvPr id="17" name="Picture 16" descr="max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971800"/>
            <a:ext cx="1530350" cy="1428750"/>
          </a:xfrm>
          <a:prstGeom prst="rect">
            <a:avLst/>
          </a:prstGeom>
        </p:spPr>
      </p:pic>
      <p:pic>
        <p:nvPicPr>
          <p:cNvPr id="20" name="Picture 19" descr="closest to 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24400"/>
            <a:ext cx="1746250" cy="142875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95800" y="921127"/>
            <a:ext cx="1642296" cy="4031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18 VAG Rounded Thin   55390"/>
              </a:rPr>
              <a:t>?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90800" y="19050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590800" y="2798445"/>
            <a:ext cx="1371600" cy="78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476501" y="3619501"/>
            <a:ext cx="1523999" cy="14478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ette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447800"/>
            <a:ext cx="4381500" cy="2857500"/>
          </a:xfrm>
          <a:prstGeom prst="rect">
            <a:avLst/>
          </a:prstGeom>
        </p:spPr>
      </p:pic>
      <p:pic>
        <p:nvPicPr>
          <p:cNvPr id="30" name="Picture 29" descr="Screen Shot 2012-10-26 at 8.22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572000"/>
            <a:ext cx="4648200" cy="11557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1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I understand higher-order functions.</a:t>
            </a: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agree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two (programming) big 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It’s a beautiful example of the </a:t>
            </a:r>
            <a:r>
              <a:rPr lang="en-US" dirty="0" smtClean="0">
                <a:solidFill>
                  <a:srgbClr val="FFFF00"/>
                </a:solidFill>
              </a:rPr>
              <a:t>abstraction of the list 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Google (and other companies) use this!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They use “map-reduce”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930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49271</TotalTime>
  <Pages>47</Pages>
  <Words>351</Words>
  <Application>Microsoft Macintosh PowerPoint</Application>
  <PresentationFormat>Letter Paper (8.5x11 in)</PresentationFormat>
  <Paragraphs>49</Paragraphs>
  <Slides>7</Slides>
  <Notes>5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Metro</vt:lpstr>
      <vt:lpstr>Coding is cool again!</vt:lpstr>
      <vt:lpstr>Why use functions? (review)</vt:lpstr>
      <vt:lpstr>But how general can we be?</vt:lpstr>
      <vt:lpstr>Today</vt:lpstr>
      <vt:lpstr>combine with  Reporter  over  List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3102</cp:revision>
  <cp:lastPrinted>2012-10-26T15:33:42Z</cp:lastPrinted>
  <dcterms:created xsi:type="dcterms:W3CDTF">2012-10-26T14:26:45Z</dcterms:created>
  <dcterms:modified xsi:type="dcterms:W3CDTF">2012-10-26T15:33:45Z</dcterms:modified>
</cp:coreProperties>
</file>