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1089" r:id="rId2"/>
    <p:sldId id="1078" r:id="rId3"/>
    <p:sldId id="1079" r:id="rId4"/>
    <p:sldId id="1080" r:id="rId5"/>
    <p:sldId id="1081" r:id="rId6"/>
    <p:sldId id="1082" r:id="rId7"/>
    <p:sldId id="1074" r:id="rId8"/>
    <p:sldId id="1075" r:id="rId9"/>
    <p:sldId id="1076" r:id="rId10"/>
    <p:sldId id="1083" r:id="rId11"/>
    <p:sldId id="1084" r:id="rId12"/>
    <p:sldId id="1077" r:id="rId13"/>
    <p:sldId id="1087" r:id="rId14"/>
    <p:sldId id="1088" r:id="rId15"/>
    <p:sldId id="1085" r:id="rId16"/>
    <p:sldId id="1086" r:id="rId17"/>
    <p:sldId id="1073" r:id="rId18"/>
    <p:sldId id="1070" r:id="rId19"/>
  </p:sldIdLst>
  <p:sldSz cx="9144000" cy="6858000" type="letter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hiddenSlides="1" frameSlides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0306"/>
    <a:srgbClr val="32415C"/>
    <a:srgbClr val="FB0A10"/>
    <a:srgbClr val="94F0E4"/>
    <a:srgbClr val="5771A0"/>
    <a:srgbClr val="800080"/>
    <a:srgbClr val="66FF33"/>
    <a:srgbClr val="FF0000"/>
    <a:srgbClr val="3333CC"/>
    <a:srgbClr val="FF8D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6" autoAdjust="0"/>
    <p:restoredTop sz="81191" autoAdjust="0"/>
  </p:normalViewPr>
  <p:slideViewPr>
    <p:cSldViewPr>
      <p:cViewPr varScale="1">
        <p:scale>
          <a:sx n="121" d="100"/>
          <a:sy n="121" d="100"/>
        </p:scale>
        <p:origin x="-1360" y="-104"/>
      </p:cViewPr>
      <p:guideLst>
        <p:guide orient="horz" pos="2160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6" d="100"/>
          <a:sy n="106" d="100"/>
        </p:scale>
        <p:origin x="-4208" y="-112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5530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28638" y="4424363"/>
            <a:ext cx="6049962" cy="4186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  <p:extLst>
      <p:ext uri="{BB962C8B-B14F-4D97-AF65-F5344CB8AC3E}">
        <p14:creationId xmlns:p14="http://schemas.microsoft.com/office/powerpoint/2010/main" val="22092462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03325" y="596900"/>
            <a:ext cx="4637088" cy="3478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43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8638" y="4422775"/>
            <a:ext cx="6051550" cy="4189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3" tIns="45712" rIns="91423" bIns="45712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8133" y="8842030"/>
            <a:ext cx="3043343" cy="4654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2" rIns="93324" bIns="46662"/>
          <a:lstStyle>
            <a:lvl1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8713119" indent="-38246500"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66618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33237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99855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66473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1170D10-332C-134B-84B1-B22FF09061DC}" type="slidenum">
              <a:rPr lang="en-US" sz="1200" b="0"/>
              <a:pPr/>
              <a:t>13</a:t>
            </a:fld>
            <a:endParaRPr lang="en-US" sz="1200" b="0"/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9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649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653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56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45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8638" y="4424363"/>
            <a:ext cx="6049962" cy="41862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800" tIns="45900" rIns="91800" bIns="4590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949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Very brief description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4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634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637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9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6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511550" y="2441575"/>
            <a:ext cx="0" cy="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91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350" y="6389160"/>
            <a:ext cx="5532287" cy="25314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8270" tIns="44135" rIns="88270" bIns="44135">
            <a:prstTxWarp prst="textNoShape">
              <a:avLst/>
            </a:prstTxWarp>
          </a:bodyPr>
          <a:lstStyle/>
          <a:p>
            <a:pPr marL="229514" indent="-229514"/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3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511550" y="2441575"/>
            <a:ext cx="0" cy="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93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350" y="6389160"/>
            <a:ext cx="5532287" cy="25314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8270" tIns="44135" rIns="88270" bIns="44135">
            <a:prstTxWarp prst="textNoShape">
              <a:avLst/>
            </a:prstTxWarp>
          </a:bodyPr>
          <a:lstStyle/>
          <a:p>
            <a:pPr marL="229514" indent="-229514"/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0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640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Distributed Computing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8477151" y="6248400"/>
            <a:ext cx="666849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Friedland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pic>
        <p:nvPicPr>
          <p:cNvPr id="17" name="Picture 25" descr="Seal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3767D12C-1D62-DB44-B351-8710E9C41DB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EB5093A4-CC93-424A-94EB-96D0AD625C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8E3342FC-85AC-0141-B4E7-B626C592947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F08356AB-6050-C54D-8146-0D0927CCFB8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50361CD5-B477-9E43-A365-B6CBAABDE1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CD69752C-0324-1C40-9504-CBF4C9360C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4F050E0-6EC7-2D45-8299-7B7E99CE3E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9956C743-C58C-B546-AEA2-8065E3DEDFB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58E6A8A-592E-AF43-B50A-9BAEEB4055E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Distributed Computing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9" name="Rectangle 11"/>
          <p:cNvSpPr>
            <a:spLocks noChangeArrowheads="1"/>
          </p:cNvSpPr>
          <p:nvPr userDrawn="1"/>
        </p:nvSpPr>
        <p:spPr bwMode="auto">
          <a:xfrm>
            <a:off x="8477151" y="6248400"/>
            <a:ext cx="666849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Friedland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5" descr="Seal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5" Type="http://schemas.openxmlformats.org/officeDocument/2006/relationships/image" Target="../media/image1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4" Type="http://schemas.openxmlformats.org/officeDocument/2006/relationships/image" Target="../media/image20.gif"/><Relationship Id="rId5" Type="http://schemas.openxmlformats.org/officeDocument/2006/relationships/image" Target="../media/image21.gif"/><Relationship Id="rId6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981200" y="304800"/>
            <a:ext cx="5181600" cy="19637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600" b="1" dirty="0" smtClean="0">
                <a:solidFill>
                  <a:srgbClr val="D6ECFF"/>
                </a:solidFill>
                <a:latin typeface="18 VAG Rounded Bold   07390"/>
                <a:cs typeface=""/>
              </a:rPr>
              <a:t>The Beauty and Joy of Computing</a:t>
            </a:r>
            <a:r>
              <a:rPr lang="en-US" sz="3200" b="1" dirty="0" smtClean="0">
                <a:solidFill>
                  <a:srgbClr val="D6ECFF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rgbClr val="D6ECFF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solidFill>
                  <a:srgbClr val="7FD13B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rgbClr val="7FD13B"/>
                </a:solidFill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prstClr val="white"/>
                </a:solidFill>
                <a:latin typeface="18 VAG Rounded Bold   07390"/>
                <a:cs typeface=""/>
              </a:rPr>
              <a:t>Lecture #</a:t>
            </a:r>
            <a:r>
              <a:rPr lang="en-US" sz="2800" b="1" dirty="0" smtClean="0">
                <a:solidFill>
                  <a:prstClr val="white"/>
                </a:solidFill>
                <a:latin typeface="18 VAG Rounded Bold   07390"/>
                <a:cs typeface=""/>
              </a:rPr>
              <a:t>18</a:t>
            </a:r>
            <a:endParaRPr lang="en-US" sz="2800" b="1" dirty="0" smtClean="0">
              <a:solidFill>
                <a:prstClr val="white"/>
              </a:solidFill>
              <a:latin typeface="18 VAG Rounded Bold   07390"/>
              <a:cs typeface=""/>
            </a:endParaRPr>
          </a:p>
          <a:p>
            <a:pPr algn="ctr">
              <a:lnSpc>
                <a:spcPct val="77000"/>
              </a:lnSpc>
            </a:pPr>
            <a:r>
              <a:rPr lang="en-US" sz="2800" b="1" dirty="0" smtClean="0">
                <a:solidFill>
                  <a:prstClr val="white"/>
                </a:solidFill>
                <a:latin typeface="18 VAG Rounded Bold   07390"/>
                <a:cs typeface=""/>
              </a:rPr>
              <a:t>Distributed Computing</a:t>
            </a:r>
            <a:endParaRPr lang="en-US" sz="2800" b="1" dirty="0" smtClean="0">
              <a:solidFill>
                <a:prstClr val="white"/>
              </a:solidFill>
              <a:latin typeface="18 VAG Rounded Bold   07390"/>
              <a:cs typeface="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271" y="228600"/>
            <a:ext cx="2186330" cy="2590800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6019800" y="5776452"/>
            <a:ext cx="25908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200" y="2301394"/>
            <a:ext cx="2362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rgbClr val="4E5B6F"/>
                </a:solidFill>
                <a:latin typeface="18 VAG Rounded Bold   07390"/>
              </a:rPr>
              <a:t>UC Berkeley EECS</a:t>
            </a:r>
            <a:br>
              <a:rPr lang="en-US" sz="2000" b="1" dirty="0" smtClean="0">
                <a:solidFill>
                  <a:srgbClr val="4E5B6F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rgbClr val="4E5B6F"/>
                </a:solidFill>
                <a:latin typeface="18 VAG Rounded Bold   07390"/>
              </a:rPr>
              <a:t>Lecturer </a:t>
            </a:r>
            <a:br>
              <a:rPr lang="en-US" sz="2000" b="1" dirty="0" smtClean="0">
                <a:solidFill>
                  <a:srgbClr val="4E5B6F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rgbClr val="4E5B6F"/>
                </a:solidFill>
                <a:latin typeface="18 VAG Rounded Bold   07390"/>
              </a:rPr>
              <a:t>Gerald Friedland</a:t>
            </a:r>
            <a:endParaRPr lang="en-US" sz="2000" b="1" dirty="0">
              <a:solidFill>
                <a:srgbClr val="4E5B6F"/>
              </a:solidFill>
              <a:latin typeface="18 VAG Rounded Bold   0739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/>
          <a:srcRect l="3020" r="4174"/>
          <a:stretch>
            <a:fillRect/>
          </a:stretch>
        </p:blipFill>
        <p:spPr bwMode="auto">
          <a:xfrm>
            <a:off x="457200" y="152400"/>
            <a:ext cx="1608666" cy="21576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Subtitle 48"/>
          <p:cNvSpPr txBox="1">
            <a:spLocks/>
          </p:cNvSpPr>
          <p:nvPr/>
        </p:nvSpPr>
        <p:spPr bwMode="auto">
          <a:xfrm>
            <a:off x="0" y="56388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584">
            <a:prstTxWarp prst="textNoShape">
              <a:avLst/>
            </a:prstTxWarp>
          </a:bodyPr>
          <a:lstStyle/>
          <a:p>
            <a:pPr algn="ctr" eaLnBrk="1" hangingPunct="1">
              <a:lnSpc>
                <a:spcPct val="90000"/>
              </a:lnSpc>
              <a:buClr>
                <a:schemeClr val="tx2"/>
              </a:buClr>
              <a:buSzPct val="95000"/>
            </a:pPr>
            <a:r>
              <a:rPr lang="en-US" sz="2600" b="1" dirty="0">
                <a:latin typeface="Courier"/>
                <a:ea typeface="Courier New" pitchFamily="-65" charset="0"/>
                <a:cs typeface="Courier"/>
              </a:rPr>
              <a:t>http://</a:t>
            </a:r>
            <a:r>
              <a:rPr lang="en-US" sz="2600" b="1" dirty="0" err="1">
                <a:latin typeface="Courier"/>
                <a:ea typeface="Courier New" pitchFamily="-65" charset="0"/>
                <a:cs typeface="Courier"/>
              </a:rPr>
              <a:t>www.sfgate.com</a:t>
            </a:r>
            <a:r>
              <a:rPr lang="en-US" sz="2600" b="1" dirty="0">
                <a:latin typeface="Courier"/>
                <a:ea typeface="Courier New" pitchFamily="-65" charset="0"/>
                <a:cs typeface="Courier"/>
              </a:rPr>
              <a:t>/technology/article/Tile-startup-finds-a-GPS-solution-for-lost-items-4895278.php</a:t>
            </a:r>
            <a:endParaRPr lang="en-US" sz="2600" b="1" dirty="0">
              <a:latin typeface="Courier"/>
              <a:ea typeface="Courier New" pitchFamily="-65" charset="0"/>
              <a:cs typeface="Courier"/>
            </a:endParaRPr>
          </a:p>
        </p:txBody>
      </p:sp>
      <p:sp>
        <p:nvSpPr>
          <p:cNvPr id="9" name="Subtitle 1"/>
          <p:cNvSpPr>
            <a:spLocks noGrp="1"/>
          </p:cNvSpPr>
          <p:nvPr>
            <p:ph type="subTitle" idx="1"/>
          </p:nvPr>
        </p:nvSpPr>
        <p:spPr>
          <a:xfrm>
            <a:off x="228600" y="3352800"/>
            <a:ext cx="8458200" cy="2286000"/>
          </a:xfrm>
        </p:spPr>
        <p:txBody>
          <a:bodyPr/>
          <a:lstStyle/>
          <a:p>
            <a:r>
              <a:rPr lang="en-US" b="1" u="sng" dirty="0"/>
              <a:t>Tile startup finds a GPS solution </a:t>
            </a:r>
            <a:endParaRPr lang="en-US" b="1" u="sng" dirty="0" smtClean="0"/>
          </a:p>
          <a:p>
            <a:r>
              <a:rPr lang="en-US" b="1" u="sng" dirty="0" smtClean="0"/>
              <a:t>for </a:t>
            </a:r>
            <a:r>
              <a:rPr lang="en-US" b="1" u="sng" dirty="0"/>
              <a:t>lost items</a:t>
            </a:r>
          </a:p>
          <a:p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Good</a:t>
            </a:r>
            <a:r>
              <a:rPr lang="en-US" b="1" dirty="0" smtClean="0"/>
              <a:t>: </a:t>
            </a:r>
            <a:r>
              <a:rPr lang="en-US" b="1" dirty="0" smtClean="0"/>
              <a:t>Find your stuff!</a:t>
            </a:r>
            <a:endParaRPr lang="en-US" b="1" dirty="0" smtClean="0"/>
          </a:p>
          <a:p>
            <a:r>
              <a:rPr lang="en-US" b="1" dirty="0" smtClean="0">
                <a:solidFill>
                  <a:srgbClr val="FED46C"/>
                </a:solidFill>
              </a:rPr>
              <a:t>Bad:</a:t>
            </a:r>
            <a:r>
              <a:rPr lang="en-US" b="1" dirty="0">
                <a:solidFill>
                  <a:srgbClr val="FED46C"/>
                </a:solidFill>
              </a:rPr>
              <a:t> </a:t>
            </a:r>
            <a:r>
              <a:rPr lang="en-US" b="1" dirty="0" smtClean="0"/>
              <a:t>How many do you have on you?</a:t>
            </a:r>
          </a:p>
          <a:p>
            <a:endParaRPr lang="en-US" b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3429000"/>
            <a:ext cx="3293028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205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Peer Instruction</a:t>
            </a:r>
            <a:endParaRPr lang="en-US" dirty="0"/>
          </a:p>
        </p:txBody>
      </p:sp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304800" y="4953000"/>
            <a:ext cx="73152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marR="0" lvl="0" indent="-609600" algn="l" defTabSz="914400" rtl="0" eaLnBrk="0" fontAlgn="base" latinLnBrk="0" hangingPunct="0">
              <a:lnSpc>
                <a:spcPct val="85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Tx/>
              <a:buFont typeface="Times" pitchFamily="-65" charset="0"/>
              <a:buAutoNum type="arabicPeriod"/>
              <a:tabLst>
                <a:tab pos="738188" algn="l"/>
              </a:tabLst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Writing &amp; managing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SETI@Home is relatively straightforward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; just hand out &amp; gather data </a:t>
            </a:r>
          </a:p>
          <a:p>
            <a:pPr marL="609600" marR="0" lvl="0" indent="-609600" algn="l" defTabSz="914400" rtl="0" eaLnBrk="0" fontAlgn="base" latinLnBrk="0" hangingPunct="0">
              <a:lnSpc>
                <a:spcPct val="85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Tx/>
              <a:buFont typeface="Times" pitchFamily="-65" charset="0"/>
              <a:buAutoNum type="arabicPeriod"/>
              <a:tabLst>
                <a:tab pos="738188" algn="l"/>
              </a:tabLst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The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majority of the world’s computing power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lives in supercomputer centers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18 VAG Rounded Bold   0739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696200" y="4724400"/>
            <a:ext cx="1185862" cy="17795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"/>
                <a:cs typeface="Courier"/>
              </a:rPr>
              <a:t>   12</a:t>
            </a:r>
          </a:p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"/>
                <a:cs typeface="Courier"/>
              </a:rPr>
              <a:t>a) </a:t>
            </a:r>
            <a:r>
              <a:rPr lang="en-US" sz="2400" b="1" dirty="0">
                <a:solidFill>
                  <a:schemeClr val="accent2"/>
                </a:solidFill>
                <a:latin typeface="Courier"/>
                <a:cs typeface="Courier"/>
              </a:rPr>
              <a:t>FF</a:t>
            </a:r>
          </a:p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"/>
                <a:cs typeface="Courier"/>
              </a:rPr>
              <a:t>b) </a:t>
            </a:r>
            <a:r>
              <a:rPr lang="en-US" sz="2400" b="1" dirty="0">
                <a:solidFill>
                  <a:schemeClr val="accent2"/>
                </a:solidFill>
                <a:latin typeface="Courier"/>
                <a:cs typeface="Courier"/>
              </a:rPr>
              <a:t>F</a:t>
            </a:r>
            <a:r>
              <a:rPr lang="en-US" sz="2400" b="1" dirty="0">
                <a:solidFill>
                  <a:schemeClr val="accent4"/>
                </a:solidFill>
                <a:latin typeface="Courier"/>
                <a:cs typeface="Courier"/>
              </a:rPr>
              <a:t>T</a:t>
            </a:r>
          </a:p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"/>
                <a:cs typeface="Courier"/>
              </a:rPr>
              <a:t>c) </a:t>
            </a:r>
            <a:r>
              <a:rPr lang="en-US" sz="2400" b="1" dirty="0">
                <a:solidFill>
                  <a:schemeClr val="accent4"/>
                </a:solidFill>
                <a:latin typeface="Courier"/>
                <a:cs typeface="Courier"/>
              </a:rPr>
              <a:t>T</a:t>
            </a:r>
            <a:r>
              <a:rPr lang="en-US" sz="2400" b="1" dirty="0">
                <a:solidFill>
                  <a:schemeClr val="accent2"/>
                </a:solidFill>
                <a:latin typeface="Courier"/>
                <a:cs typeface="Courier"/>
              </a:rPr>
              <a:t>F</a:t>
            </a:r>
          </a:p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"/>
                <a:cs typeface="Courier"/>
              </a:rPr>
              <a:t>d) </a:t>
            </a:r>
            <a:r>
              <a:rPr lang="en-US" sz="2400" b="1" dirty="0">
                <a:solidFill>
                  <a:schemeClr val="accent4"/>
                </a:solidFill>
                <a:latin typeface="Courier"/>
                <a:cs typeface="Courier"/>
              </a:rPr>
              <a:t>TT</a:t>
            </a:r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8217842" y="76200"/>
            <a:ext cx="849958" cy="774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2197" name="Rectangle 5"/>
          <p:cNvSpPr>
            <a:spLocks noChangeArrowheads="1"/>
          </p:cNvSpPr>
          <p:nvPr/>
        </p:nvSpPr>
        <p:spPr bwMode="auto">
          <a:xfrm>
            <a:off x="304800" y="1066800"/>
            <a:ext cx="8610600" cy="15563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3500" tIns="25400" rIns="63500" bIns="25400">
            <a:prstTxWarp prst="textNoShape">
              <a:avLst/>
            </a:prstTxWarp>
            <a:spAutoFit/>
          </a:bodyPr>
          <a:lstStyle/>
          <a:p>
            <a:pPr marL="609600" indent="-609600">
              <a:lnSpc>
                <a:spcPct val="85000"/>
              </a:lnSpc>
              <a:spcBef>
                <a:spcPct val="65000"/>
              </a:spcBef>
              <a:buFont typeface="Times" pitchFamily="-65" charset="0"/>
              <a:buAutoNum type="arabicPeriod"/>
              <a:tabLst>
                <a:tab pos="738188" algn="l"/>
              </a:tabLst>
            </a:pPr>
            <a:r>
              <a:rPr lang="en-US" sz="2400" b="1" dirty="0">
                <a:solidFill>
                  <a:schemeClr val="accent2"/>
                </a:solidFill>
                <a:latin typeface="18 VAG Rounded Black   09390"/>
              </a:rPr>
              <a:t>The heterogeneity of the machines, handling machines that fail, falsify data.  FALSE</a:t>
            </a:r>
          </a:p>
          <a:p>
            <a:pPr marL="609600" indent="-609600">
              <a:lnSpc>
                <a:spcPct val="85000"/>
              </a:lnSpc>
              <a:spcBef>
                <a:spcPct val="65000"/>
              </a:spcBef>
              <a:buFont typeface="Times" pitchFamily="-65" charset="0"/>
              <a:buAutoNum type="arabicPeriod"/>
              <a:tabLst>
                <a:tab pos="738188" algn="l"/>
              </a:tabLst>
            </a:pPr>
            <a:r>
              <a:rPr lang="en-US" sz="2400" b="1" dirty="0">
                <a:solidFill>
                  <a:schemeClr val="accent2"/>
                </a:solidFill>
                <a:latin typeface="18 VAG Rounded Black   09390"/>
              </a:rPr>
              <a:t>Have you considered how many PCs + game devices exist? Not even close. FALSE</a:t>
            </a:r>
          </a:p>
        </p:txBody>
      </p:sp>
      <p:sp>
        <p:nvSpPr>
          <p:cNvPr id="3592198" name="AutoShape 6"/>
          <p:cNvSpPr>
            <a:spLocks noChangeArrowheads="1"/>
          </p:cNvSpPr>
          <p:nvPr/>
        </p:nvSpPr>
        <p:spPr bwMode="auto">
          <a:xfrm>
            <a:off x="7554538" y="5041514"/>
            <a:ext cx="1447800" cy="381000"/>
          </a:xfrm>
          <a:prstGeom prst="roundRect">
            <a:avLst>
              <a:gd name="adj" fmla="val 16667"/>
            </a:avLst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Peer Instruction Answer</a:t>
            </a:r>
            <a:endParaRPr lang="en-US" dirty="0"/>
          </a:p>
        </p:txBody>
      </p:sp>
      <p:sp>
        <p:nvSpPr>
          <p:cNvPr id="10" name="Rectangle 9"/>
          <p:cNvSpPr txBox="1">
            <a:spLocks noChangeArrowheads="1"/>
          </p:cNvSpPr>
          <p:nvPr/>
        </p:nvSpPr>
        <p:spPr bwMode="auto">
          <a:xfrm>
            <a:off x="304800" y="4953000"/>
            <a:ext cx="73152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marR="0" lvl="0" indent="-609600" algn="l" defTabSz="914400" rtl="0" eaLnBrk="0" fontAlgn="base" latinLnBrk="0" hangingPunct="0">
              <a:lnSpc>
                <a:spcPct val="85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Tx/>
              <a:buFont typeface="Times" pitchFamily="-65" charset="0"/>
              <a:buAutoNum type="arabicPeriod"/>
              <a:tabLst>
                <a:tab pos="738188" algn="l"/>
              </a:tabLst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Writing &amp; managing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SETI@Home is relatively straightforward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; just hand out &amp; gather data </a:t>
            </a:r>
          </a:p>
          <a:p>
            <a:pPr marL="609600" marR="0" lvl="0" indent="-609600" algn="l" defTabSz="914400" rtl="0" eaLnBrk="0" fontAlgn="base" latinLnBrk="0" hangingPunct="0">
              <a:lnSpc>
                <a:spcPct val="85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Tx/>
              <a:buFont typeface="Times" pitchFamily="-65" charset="0"/>
              <a:buAutoNum type="arabicPeriod"/>
              <a:tabLst>
                <a:tab pos="738188" algn="l"/>
              </a:tabLst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The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majority of the world’s computing power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lives in supercomputer centers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18 VAG Rounded Bold   0739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7696200" y="4724400"/>
            <a:ext cx="1185862" cy="17795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"/>
                <a:cs typeface="Courier"/>
              </a:rPr>
              <a:t>   12</a:t>
            </a:r>
          </a:p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"/>
                <a:cs typeface="Courier"/>
              </a:rPr>
              <a:t>a) </a:t>
            </a:r>
            <a:r>
              <a:rPr lang="en-US" sz="2400" b="1" dirty="0">
                <a:solidFill>
                  <a:schemeClr val="accent2"/>
                </a:solidFill>
                <a:latin typeface="Courier"/>
                <a:cs typeface="Courier"/>
              </a:rPr>
              <a:t>FF</a:t>
            </a:r>
          </a:p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"/>
                <a:cs typeface="Courier"/>
              </a:rPr>
              <a:t>b) </a:t>
            </a:r>
            <a:r>
              <a:rPr lang="en-US" sz="2400" b="1" dirty="0">
                <a:solidFill>
                  <a:schemeClr val="accent2"/>
                </a:solidFill>
                <a:latin typeface="Courier"/>
                <a:cs typeface="Courier"/>
              </a:rPr>
              <a:t>F</a:t>
            </a:r>
            <a:r>
              <a:rPr lang="en-US" sz="2400" b="1" dirty="0">
                <a:solidFill>
                  <a:schemeClr val="accent4"/>
                </a:solidFill>
                <a:latin typeface="Courier"/>
                <a:cs typeface="Courier"/>
              </a:rPr>
              <a:t>T</a:t>
            </a:r>
          </a:p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"/>
                <a:cs typeface="Courier"/>
              </a:rPr>
              <a:t>c) </a:t>
            </a:r>
            <a:r>
              <a:rPr lang="en-US" sz="2400" b="1" dirty="0">
                <a:solidFill>
                  <a:schemeClr val="accent4"/>
                </a:solidFill>
                <a:latin typeface="Courier"/>
                <a:cs typeface="Courier"/>
              </a:rPr>
              <a:t>T</a:t>
            </a:r>
            <a:r>
              <a:rPr lang="en-US" sz="2400" b="1" dirty="0">
                <a:solidFill>
                  <a:schemeClr val="accent2"/>
                </a:solidFill>
                <a:latin typeface="Courier"/>
                <a:cs typeface="Courier"/>
              </a:rPr>
              <a:t>F</a:t>
            </a:r>
          </a:p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"/>
                <a:cs typeface="Courier"/>
              </a:rPr>
              <a:t>d) </a:t>
            </a:r>
            <a:r>
              <a:rPr lang="en-US" sz="2400" b="1" dirty="0">
                <a:solidFill>
                  <a:schemeClr val="accent4"/>
                </a:solidFill>
                <a:latin typeface="Courier"/>
                <a:cs typeface="Courier"/>
              </a:rPr>
              <a:t>TT</a:t>
            </a:r>
          </a:p>
        </p:txBody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8217842" y="76200"/>
            <a:ext cx="849958" cy="774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92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92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92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92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92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92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92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92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2197" grpId="0" build="allAtOnce"/>
      <p:bldP spid="359219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80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Computing Challenges</a:t>
            </a:r>
            <a:endParaRPr lang="en-US" dirty="0"/>
          </a:p>
        </p:txBody>
      </p:sp>
      <p:sp>
        <p:nvSpPr>
          <p:cNvPr id="362803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Communication is fundamental difficulty</a:t>
            </a:r>
          </a:p>
          <a:p>
            <a:pPr lvl="1"/>
            <a:r>
              <a:rPr lang="en-US" sz="2400" dirty="0" smtClean="0"/>
              <a:t>Distributing data, updating shared resource, communicating results, handling failures</a:t>
            </a:r>
          </a:p>
          <a:p>
            <a:pPr lvl="1"/>
            <a:r>
              <a:rPr lang="en-US" sz="2400" dirty="0" smtClean="0"/>
              <a:t>Machines have separate memories, so need network</a:t>
            </a:r>
          </a:p>
          <a:p>
            <a:pPr lvl="1"/>
            <a:r>
              <a:rPr lang="en-US" sz="2400" dirty="0" smtClean="0"/>
              <a:t>Introduces inefficiencies: overhead, waiting, etc.</a:t>
            </a:r>
          </a:p>
          <a:p>
            <a:r>
              <a:rPr lang="en-US" sz="2800" dirty="0" smtClean="0"/>
              <a:t>Need to parallelize algorithms, data structures</a:t>
            </a:r>
          </a:p>
          <a:p>
            <a:pPr lvl="1"/>
            <a:r>
              <a:rPr lang="en-US" sz="2400" dirty="0" smtClean="0"/>
              <a:t>Must look at problems from parallel standpoint</a:t>
            </a:r>
          </a:p>
          <a:p>
            <a:pPr lvl="1"/>
            <a:r>
              <a:rPr lang="en-US" sz="2400" dirty="0" smtClean="0"/>
              <a:t>Best for problems whose compute times &gt;&gt; overhead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496654" y="0"/>
            <a:ext cx="464734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800">
                <a:solidFill>
                  <a:schemeClr val="tx1"/>
                </a:solidFill>
                <a:latin typeface="18 VAG Rounded Thin   55390"/>
              </a:rPr>
              <a:t>en.wikipedia.org/wiki/Embarrassingly_parallel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636" y="4699000"/>
            <a:ext cx="4163164" cy="1854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5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990600"/>
            <a:ext cx="6096000" cy="5305864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18 VAG Rounded Bold   07390" charset="0"/>
              </a:rPr>
              <a:t>Functions as Data</a:t>
            </a:r>
          </a:p>
          <a:p>
            <a:pPr eaLnBrk="1" hangingPunct="1"/>
            <a:r>
              <a:rPr lang="en-US" sz="2400" dirty="0" smtClean="0">
                <a:latin typeface="18 VAG Rounded Bold   07390" charset="0"/>
              </a:rPr>
              <a:t>Higher-Order Functions</a:t>
            </a:r>
          </a:p>
          <a:p>
            <a:pPr eaLnBrk="1" hangingPunct="1"/>
            <a:r>
              <a:rPr lang="en-US" sz="2400" dirty="0" smtClean="0">
                <a:latin typeface="18 VAG Rounded Bold   07390" charset="0"/>
              </a:rPr>
              <a:t>Useful HOFs (you can build your own!)</a:t>
            </a:r>
          </a:p>
          <a:p>
            <a:pPr lvl="1" eaLnBrk="1" hangingPunct="1"/>
            <a:r>
              <a:rPr lang="en-US" sz="2000" dirty="0">
                <a:latin typeface="18 VAG Rounded Bold   07390" charset="0"/>
              </a:rPr>
              <a:t>map </a:t>
            </a:r>
            <a:r>
              <a:rPr lang="en-US" sz="2000" u="sng" dirty="0">
                <a:latin typeface="Courier"/>
                <a:cs typeface="Courier"/>
              </a:rPr>
              <a:t>Reporter</a:t>
            </a:r>
            <a:r>
              <a:rPr lang="en-US" sz="2000" dirty="0">
                <a:latin typeface="18 VAG Rounded Bold   07390" charset="0"/>
              </a:rPr>
              <a:t> over </a:t>
            </a:r>
            <a:r>
              <a:rPr lang="en-US" sz="2000" u="sng" dirty="0">
                <a:latin typeface="Courier"/>
                <a:cs typeface="Courier"/>
              </a:rPr>
              <a:t>List</a:t>
            </a:r>
          </a:p>
          <a:p>
            <a:pPr lvl="2" eaLnBrk="1" hangingPunct="1"/>
            <a:r>
              <a:rPr lang="en-US" sz="1600" dirty="0" smtClean="0">
                <a:latin typeface="18 VAG Rounded Bold   07390" charset="0"/>
              </a:rPr>
              <a:t>Report a </a:t>
            </a:r>
            <a:r>
              <a:rPr lang="en-US" sz="1600" dirty="0">
                <a:latin typeface="18 VAG Rounded Bold   07390" charset="0"/>
              </a:rPr>
              <a:t>new list, </a:t>
            </a:r>
            <a:r>
              <a:rPr lang="en-US" sz="1600" dirty="0" smtClean="0">
                <a:latin typeface="18 VAG Rounded Bold   07390" charset="0"/>
              </a:rPr>
              <a:t>every </a:t>
            </a:r>
            <a:r>
              <a:rPr lang="en-US" sz="1600" dirty="0">
                <a:latin typeface="18 VAG Rounded Bold   07390" charset="0"/>
              </a:rPr>
              <a:t>element </a:t>
            </a:r>
            <a:r>
              <a:rPr lang="en-US" sz="1600" dirty="0">
                <a:latin typeface="Courier"/>
                <a:cs typeface="Courier"/>
              </a:rPr>
              <a:t>E</a:t>
            </a:r>
            <a:r>
              <a:rPr lang="en-US" sz="1600" dirty="0">
                <a:latin typeface="18 VAG Rounded Bold   07390" charset="0"/>
              </a:rPr>
              <a:t> of </a:t>
            </a:r>
            <a:r>
              <a:rPr lang="en-US" sz="1600" dirty="0">
                <a:latin typeface="Courier"/>
                <a:cs typeface="Courier"/>
              </a:rPr>
              <a:t>List</a:t>
            </a:r>
            <a:r>
              <a:rPr lang="en-US" sz="1600" dirty="0">
                <a:latin typeface="18 VAG Rounded Bold   07390" charset="0"/>
              </a:rPr>
              <a:t> </a:t>
            </a:r>
            <a:r>
              <a:rPr lang="en-US" sz="1600" dirty="0" smtClean="0">
                <a:latin typeface="18 VAG Rounded Bold   07390" charset="0"/>
              </a:rPr>
              <a:t>becoming </a:t>
            </a:r>
            <a:r>
              <a:rPr lang="en-US" sz="1600" dirty="0">
                <a:latin typeface="Courier"/>
                <a:cs typeface="Courier"/>
              </a:rPr>
              <a:t>Reporter(E)</a:t>
            </a:r>
            <a:r>
              <a:rPr lang="en-US" sz="1600" dirty="0">
                <a:latin typeface="18 VAG Rounded Bold   07390" charset="0"/>
              </a:rPr>
              <a:t> </a:t>
            </a:r>
          </a:p>
          <a:p>
            <a:pPr lvl="1" eaLnBrk="1" hangingPunct="1"/>
            <a:r>
              <a:rPr lang="en-US" sz="2000" dirty="0">
                <a:latin typeface="18 VAG Rounded Bold   07390" charset="0"/>
              </a:rPr>
              <a:t>keep items such that </a:t>
            </a:r>
            <a:r>
              <a:rPr lang="en-US" sz="2000" u="sng" dirty="0">
                <a:latin typeface="Courier"/>
                <a:cs typeface="Courier"/>
              </a:rPr>
              <a:t>Predicate</a:t>
            </a:r>
            <a:r>
              <a:rPr lang="en-US" sz="2000" dirty="0">
                <a:latin typeface="18 VAG Rounded Bold   07390" charset="0"/>
              </a:rPr>
              <a:t> from </a:t>
            </a:r>
            <a:r>
              <a:rPr lang="en-US" sz="2000" u="sng" dirty="0">
                <a:latin typeface="Courier"/>
                <a:cs typeface="Courier"/>
              </a:rPr>
              <a:t>List</a:t>
            </a:r>
          </a:p>
          <a:p>
            <a:pPr lvl="2" eaLnBrk="1" hangingPunct="1"/>
            <a:r>
              <a:rPr lang="en-US" sz="1600" dirty="0" smtClean="0">
                <a:latin typeface="18 VAG Rounded Bold   07390" charset="0"/>
              </a:rPr>
              <a:t>Report a </a:t>
            </a:r>
            <a:r>
              <a:rPr lang="en-US" sz="1600" dirty="0">
                <a:latin typeface="18 VAG Rounded Bold   07390" charset="0"/>
              </a:rPr>
              <a:t>new list, </a:t>
            </a:r>
            <a:r>
              <a:rPr lang="en-US" sz="1600" dirty="0" smtClean="0">
                <a:latin typeface="18 VAG Rounded Bold   07390" charset="0"/>
              </a:rPr>
              <a:t>keeping only elements </a:t>
            </a:r>
            <a:r>
              <a:rPr lang="en-US" sz="1600" dirty="0">
                <a:latin typeface="Courier"/>
                <a:cs typeface="Courier"/>
              </a:rPr>
              <a:t>E</a:t>
            </a:r>
            <a:r>
              <a:rPr lang="en-US" sz="1600" dirty="0">
                <a:latin typeface="18 VAG Rounded Bold   07390" charset="0"/>
              </a:rPr>
              <a:t> </a:t>
            </a:r>
            <a:r>
              <a:rPr lang="en-US" sz="1600" dirty="0" smtClean="0">
                <a:latin typeface="18 VAG Rounded Bold   07390" charset="0"/>
              </a:rPr>
              <a:t>of </a:t>
            </a:r>
            <a:r>
              <a:rPr lang="en-US" sz="1600" dirty="0" smtClean="0">
                <a:latin typeface="Courier"/>
                <a:cs typeface="Courier"/>
              </a:rPr>
              <a:t>List</a:t>
            </a:r>
            <a:r>
              <a:rPr lang="en-US" sz="1600" dirty="0" smtClean="0">
                <a:latin typeface="18 VAG Rounded Bold   07390" charset="0"/>
              </a:rPr>
              <a:t> if </a:t>
            </a:r>
            <a:r>
              <a:rPr lang="en-US" sz="1600" dirty="0" smtClean="0">
                <a:latin typeface="Courier"/>
                <a:cs typeface="Courier"/>
              </a:rPr>
              <a:t>Predicate</a:t>
            </a:r>
            <a:r>
              <a:rPr lang="en-US" sz="1600" dirty="0">
                <a:latin typeface="Courier"/>
                <a:cs typeface="Courier"/>
              </a:rPr>
              <a:t>(E)</a:t>
            </a:r>
          </a:p>
          <a:p>
            <a:pPr lvl="1" eaLnBrk="1" hangingPunct="1"/>
            <a:r>
              <a:rPr lang="en-US" sz="2000" dirty="0">
                <a:latin typeface="18 VAG Rounded Bold   07390" charset="0"/>
              </a:rPr>
              <a:t>combine with </a:t>
            </a:r>
            <a:r>
              <a:rPr lang="en-US" sz="2000" u="sng" dirty="0">
                <a:latin typeface="Courier"/>
                <a:cs typeface="Courier"/>
              </a:rPr>
              <a:t>Reporter</a:t>
            </a:r>
            <a:r>
              <a:rPr lang="en-US" sz="2000" dirty="0">
                <a:latin typeface="18 VAG Rounded Bold   07390" charset="0"/>
              </a:rPr>
              <a:t> over </a:t>
            </a:r>
            <a:r>
              <a:rPr lang="en-US" sz="2000" u="sng" dirty="0">
                <a:latin typeface="Courier"/>
                <a:cs typeface="Courier"/>
              </a:rPr>
              <a:t>List</a:t>
            </a:r>
          </a:p>
          <a:p>
            <a:pPr lvl="2" eaLnBrk="1" hangingPunct="1"/>
            <a:r>
              <a:rPr lang="en-US" sz="1600" dirty="0">
                <a:latin typeface="18 VAG Rounded Bold   07390" charset="0"/>
              </a:rPr>
              <a:t>Combine all the elements of </a:t>
            </a:r>
            <a:r>
              <a:rPr lang="en-US" sz="1600" dirty="0">
                <a:latin typeface="Courier"/>
                <a:cs typeface="Courier"/>
              </a:rPr>
              <a:t>List</a:t>
            </a:r>
            <a:r>
              <a:rPr lang="en-US" sz="1600" dirty="0">
                <a:latin typeface="18 VAG Rounded Bold   07390" charset="0"/>
              </a:rPr>
              <a:t> with </a:t>
            </a:r>
            <a:r>
              <a:rPr lang="en-US" sz="1600" dirty="0">
                <a:latin typeface="Courier"/>
                <a:cs typeface="Courier"/>
              </a:rPr>
              <a:t>Reporter(E</a:t>
            </a:r>
            <a:r>
              <a:rPr lang="en-US" sz="1600" dirty="0" smtClean="0">
                <a:latin typeface="Courier"/>
                <a:cs typeface="Courier"/>
              </a:rPr>
              <a:t>)</a:t>
            </a:r>
          </a:p>
          <a:p>
            <a:pPr lvl="2" eaLnBrk="1" hangingPunct="1"/>
            <a:r>
              <a:rPr lang="en-US" sz="1600" dirty="0" smtClean="0">
                <a:latin typeface="18 VAG Rounded Bold   07390" charset="0"/>
              </a:rPr>
              <a:t>This is also known as “reduce”</a:t>
            </a:r>
            <a:endParaRPr lang="en-US" sz="1600" u="sng" dirty="0">
              <a:latin typeface="Courier"/>
              <a:cs typeface="Courier"/>
            </a:endParaRPr>
          </a:p>
          <a:p>
            <a:pPr eaLnBrk="1" hangingPunct="1"/>
            <a:r>
              <a:rPr lang="en-US" sz="2400" dirty="0" smtClean="0">
                <a:latin typeface="18 VAG Rounded Bold   07390" charset="0"/>
              </a:rPr>
              <a:t>Acronym example</a:t>
            </a:r>
          </a:p>
          <a:p>
            <a:pPr lvl="1" eaLnBrk="1" hangingPunct="1"/>
            <a:r>
              <a:rPr lang="en-US" sz="2000" dirty="0" smtClean="0">
                <a:latin typeface="18 VAG Rounded Bold   07390" charset="0"/>
              </a:rPr>
              <a:t>keep </a:t>
            </a:r>
            <a:r>
              <a:rPr lang="en-US" sz="2000" dirty="0" smtClean="0">
                <a:latin typeface="18 VAG Rounded Bold   07390" charset="0"/>
                <a:sym typeface="Wingdings"/>
              </a:rPr>
              <a:t> map  combine</a:t>
            </a:r>
            <a:endParaRPr lang="en-US" sz="2000" dirty="0" smtClean="0">
              <a:latin typeface="18 VAG Rounded Bold   07390" charset="0"/>
            </a:endParaRPr>
          </a:p>
          <a:p>
            <a:pPr lvl="1" eaLnBrk="1" hangingPunct="1"/>
            <a:endParaRPr lang="en-US" sz="1600" dirty="0" smtClean="0">
              <a:latin typeface="18 VAG Rounded Bold   07390" charset="0"/>
            </a:endParaRPr>
          </a:p>
        </p:txBody>
      </p:sp>
      <p:sp>
        <p:nvSpPr>
          <p:cNvPr id="448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18 VAG Rounded Bold   07390" charset="0"/>
              </a:rPr>
              <a:t>Review</a:t>
            </a:r>
            <a:endParaRPr lang="en-US" dirty="0">
              <a:latin typeface="18 VAG Rounded Bold   07390" charset="0"/>
            </a:endParaRPr>
          </a:p>
        </p:txBody>
      </p:sp>
      <p:pic>
        <p:nvPicPr>
          <p:cNvPr id="4" name="Picture 3" descr="Screen shot 2011-03-30 at 2.02.20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2388328"/>
            <a:ext cx="1752600" cy="812072"/>
          </a:xfrm>
          <a:prstGeom prst="rect">
            <a:avLst/>
          </a:prstGeom>
        </p:spPr>
      </p:pic>
      <p:pic>
        <p:nvPicPr>
          <p:cNvPr id="5" name="Picture 4" descr="Screen shot 2011-03-30 at 2.02.38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1" y="3394157"/>
            <a:ext cx="1752600" cy="796843"/>
          </a:xfrm>
          <a:prstGeom prst="rect">
            <a:avLst/>
          </a:prstGeom>
        </p:spPr>
      </p:pic>
      <p:pic>
        <p:nvPicPr>
          <p:cNvPr id="6" name="Picture 5" descr="Screen shot 2011-03-30 at 2.02.48 AM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7001" y="4343400"/>
            <a:ext cx="1752600" cy="82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84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nual Operation 5"/>
          <p:cNvSpPr/>
          <p:nvPr/>
        </p:nvSpPr>
        <p:spPr>
          <a:xfrm>
            <a:off x="570584" y="1981200"/>
            <a:ext cx="8001002" cy="3657600"/>
          </a:xfrm>
          <a:prstGeom prst="flowChartManualOperation">
            <a:avLst/>
          </a:prstGeom>
          <a:solidFill>
            <a:schemeClr val="tx1">
              <a:alpha val="2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34313" y="1432682"/>
            <a:ext cx="2438400" cy="5334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15713" y="1432682"/>
            <a:ext cx="1219200" cy="5334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64149" y="1371600"/>
            <a:ext cx="8229600" cy="762000"/>
          </a:xfrm>
        </p:spPr>
        <p:txBody>
          <a:bodyPr/>
          <a:lstStyle/>
          <a:p>
            <a:pPr lvl="1" algn="ctr"/>
            <a:r>
              <a:rPr lang="en-US" sz="3600" dirty="0">
                <a:solidFill>
                  <a:schemeClr val="accent4"/>
                </a:solidFill>
                <a:latin typeface="18 VAG Rounded Bold   07390" charset="0"/>
              </a:rPr>
              <a:t>combine </a:t>
            </a:r>
            <a:r>
              <a:rPr lang="en-US" sz="3600" dirty="0" smtClean="0">
                <a:solidFill>
                  <a:schemeClr val="accent4"/>
                </a:solidFill>
                <a:latin typeface="18 VAG Rounded Bold   07390" charset="0"/>
              </a:rPr>
              <a:t>with  </a:t>
            </a:r>
            <a:r>
              <a:rPr lang="en-US" sz="3600" u="sng" dirty="0">
                <a:solidFill>
                  <a:schemeClr val="accent4"/>
                </a:solidFill>
                <a:latin typeface="Courier"/>
                <a:cs typeface="Courier"/>
              </a:rPr>
              <a:t>Reporter</a:t>
            </a:r>
            <a:r>
              <a:rPr lang="en-US" sz="3600" dirty="0">
                <a:solidFill>
                  <a:schemeClr val="accent4"/>
                </a:solidFill>
                <a:latin typeface="18 VAG Rounded Bold   07390" charset="0"/>
              </a:rPr>
              <a:t> </a:t>
            </a:r>
            <a:r>
              <a:rPr lang="en-US" sz="3600" dirty="0" smtClean="0">
                <a:solidFill>
                  <a:schemeClr val="accent4"/>
                </a:solidFill>
                <a:latin typeface="18 VAG Rounded Bold   07390" charset="0"/>
              </a:rPr>
              <a:t> over  </a:t>
            </a:r>
            <a:r>
              <a:rPr lang="en-US" sz="3600" u="sng" dirty="0" smtClean="0">
                <a:solidFill>
                  <a:schemeClr val="accent4"/>
                </a:solidFill>
                <a:latin typeface="Courier"/>
                <a:cs typeface="Courier"/>
              </a:rPr>
              <a:t>List</a:t>
            </a:r>
            <a:endParaRPr lang="en-US" sz="6000" dirty="0">
              <a:solidFill>
                <a:schemeClr val="accent4"/>
              </a:solidFill>
            </a:endParaRPr>
          </a:p>
        </p:txBody>
      </p:sp>
      <p:pic>
        <p:nvPicPr>
          <p:cNvPr id="2" name="Picture 1" descr="Screen shot 2011-03-29 at 8.15.4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4" t="9999" r="10416" b="6667"/>
          <a:stretch/>
        </p:blipFill>
        <p:spPr>
          <a:xfrm>
            <a:off x="7403781" y="174723"/>
            <a:ext cx="825819" cy="1143000"/>
          </a:xfrm>
          <a:prstGeom prst="rect">
            <a:avLst/>
          </a:prstGeom>
        </p:spPr>
      </p:pic>
      <p:pic>
        <p:nvPicPr>
          <p:cNvPr id="5" name="Picture 4" descr="FFF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533400"/>
            <a:ext cx="1752600" cy="685800"/>
          </a:xfrm>
          <a:prstGeom prst="rect">
            <a:avLst/>
          </a:prstGeom>
        </p:spPr>
      </p:pic>
      <p:pic>
        <p:nvPicPr>
          <p:cNvPr id="7" name="Picture 6" descr="FFFF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998" y="5740400"/>
            <a:ext cx="4205654" cy="88900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895600" y="1820275"/>
            <a:ext cx="4791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a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864295" y="1836950"/>
            <a:ext cx="4791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b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419600" y="2956416"/>
            <a:ext cx="4283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c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953000" y="4283519"/>
            <a:ext cx="4791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d</a:t>
            </a:r>
            <a:endParaRPr lang="en-US" sz="7200" dirty="0">
              <a:solidFill>
                <a:schemeClr val="tx1"/>
              </a:solidFill>
            </a:endParaRPr>
          </a:p>
        </p:txBody>
      </p:sp>
      <p:grpSp>
        <p:nvGrpSpPr>
          <p:cNvPr id="3" name="Group 42"/>
          <p:cNvGrpSpPr/>
          <p:nvPr/>
        </p:nvGrpSpPr>
        <p:grpSpPr>
          <a:xfrm>
            <a:off x="2750781" y="2438401"/>
            <a:ext cx="1781617" cy="701183"/>
            <a:chOff x="2750781" y="2438401"/>
            <a:chExt cx="1781617" cy="701183"/>
          </a:xfrm>
        </p:grpSpPr>
        <p:grpSp>
          <p:nvGrpSpPr>
            <p:cNvPr id="10" name="Group 29"/>
            <p:cNvGrpSpPr/>
            <p:nvPr/>
          </p:nvGrpSpPr>
          <p:grpSpPr>
            <a:xfrm>
              <a:off x="2750781" y="2438401"/>
              <a:ext cx="1781617" cy="701183"/>
              <a:chOff x="507803" y="1371600"/>
              <a:chExt cx="8131814" cy="4267200"/>
            </a:xfrm>
          </p:grpSpPr>
          <p:sp>
            <p:nvSpPr>
              <p:cNvPr id="31" name="Manual Operation 30"/>
              <p:cNvSpPr/>
              <p:nvPr/>
            </p:nvSpPr>
            <p:spPr>
              <a:xfrm>
                <a:off x="507803" y="1921403"/>
                <a:ext cx="8131814" cy="3717397"/>
              </a:xfrm>
              <a:prstGeom prst="flowChartManualOperation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525231" y="1371600"/>
                <a:ext cx="3809999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4807758" y="1371600"/>
                <a:ext cx="3794673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38" name="Picture 37" descr="FFF.gif"/>
            <p:cNvPicPr>
              <a:picLocks noChangeAspect="1"/>
            </p:cNvPicPr>
            <p:nvPr/>
          </p:nvPicPr>
          <p:blipFill>
            <a:blip r:embed="rId3">
              <a:alphaModFix amt="5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5046" y="2667000"/>
              <a:ext cx="990600" cy="38762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grpSp>
        <p:nvGrpSpPr>
          <p:cNvPr id="11" name="Group 43"/>
          <p:cNvGrpSpPr/>
          <p:nvPr/>
        </p:nvGrpSpPr>
        <p:grpSpPr>
          <a:xfrm>
            <a:off x="3276600" y="3642217"/>
            <a:ext cx="1781617" cy="701183"/>
            <a:chOff x="3276600" y="3642217"/>
            <a:chExt cx="1781617" cy="701183"/>
          </a:xfrm>
        </p:grpSpPr>
        <p:grpSp>
          <p:nvGrpSpPr>
            <p:cNvPr id="12" name="Group 25"/>
            <p:cNvGrpSpPr/>
            <p:nvPr/>
          </p:nvGrpSpPr>
          <p:grpSpPr>
            <a:xfrm>
              <a:off x="3276600" y="3642217"/>
              <a:ext cx="1781617" cy="701183"/>
              <a:chOff x="507803" y="1371600"/>
              <a:chExt cx="8131814" cy="4267200"/>
            </a:xfrm>
          </p:grpSpPr>
          <p:sp>
            <p:nvSpPr>
              <p:cNvPr id="27" name="Manual Operation 26"/>
              <p:cNvSpPr/>
              <p:nvPr/>
            </p:nvSpPr>
            <p:spPr>
              <a:xfrm>
                <a:off x="507803" y="1921403"/>
                <a:ext cx="8131814" cy="3717397"/>
              </a:xfrm>
              <a:prstGeom prst="flowChartManualOperation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25231" y="1371600"/>
                <a:ext cx="3809999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807758" y="1371600"/>
                <a:ext cx="3794673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39" name="Picture 38" descr="FFF.gif"/>
            <p:cNvPicPr>
              <a:picLocks noChangeAspect="1"/>
            </p:cNvPicPr>
            <p:nvPr/>
          </p:nvPicPr>
          <p:blipFill>
            <a:blip r:embed="rId3">
              <a:alphaModFix amt="5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0887" y="3846596"/>
              <a:ext cx="990600" cy="38762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grpSp>
        <p:nvGrpSpPr>
          <p:cNvPr id="13" name="Group 44"/>
          <p:cNvGrpSpPr/>
          <p:nvPr/>
        </p:nvGrpSpPr>
        <p:grpSpPr>
          <a:xfrm>
            <a:off x="3733800" y="4937617"/>
            <a:ext cx="1781617" cy="701183"/>
            <a:chOff x="3733800" y="4937617"/>
            <a:chExt cx="1781617" cy="701183"/>
          </a:xfrm>
        </p:grpSpPr>
        <p:grpSp>
          <p:nvGrpSpPr>
            <p:cNvPr id="14" name="Group 21"/>
            <p:cNvGrpSpPr/>
            <p:nvPr/>
          </p:nvGrpSpPr>
          <p:grpSpPr>
            <a:xfrm>
              <a:off x="3733800" y="4937617"/>
              <a:ext cx="1781617" cy="701183"/>
              <a:chOff x="507803" y="1371600"/>
              <a:chExt cx="8131814" cy="4267200"/>
            </a:xfrm>
          </p:grpSpPr>
          <p:sp>
            <p:nvSpPr>
              <p:cNvPr id="23" name="Manual Operation 22"/>
              <p:cNvSpPr/>
              <p:nvPr/>
            </p:nvSpPr>
            <p:spPr>
              <a:xfrm>
                <a:off x="507803" y="1921403"/>
                <a:ext cx="8131814" cy="3717397"/>
              </a:xfrm>
              <a:prstGeom prst="flowChartManualOperation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25231" y="1371600"/>
                <a:ext cx="3809999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4807758" y="1371600"/>
                <a:ext cx="3794673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40" name="Picture 39" descr="FFF.gif"/>
            <p:cNvPicPr>
              <a:picLocks noChangeAspect="1"/>
            </p:cNvPicPr>
            <p:nvPr/>
          </p:nvPicPr>
          <p:blipFill>
            <a:blip r:embed="rId3">
              <a:alphaModFix amt="4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9918" y="5105744"/>
              <a:ext cx="990600" cy="38762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pic>
        <p:nvPicPr>
          <p:cNvPr id="41" name="Picture 40" descr="afb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733" y="3329857"/>
            <a:ext cx="635000" cy="228600"/>
          </a:xfrm>
          <a:prstGeom prst="rect">
            <a:avLst/>
          </a:prstGeom>
        </p:spPr>
      </p:pic>
      <p:pic>
        <p:nvPicPr>
          <p:cNvPr id="42" name="Picture 41" descr="afbfc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928" y="4521200"/>
            <a:ext cx="10922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99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3700" name="Rectangle 4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 smtClean="0"/>
              <a:t>We told you “the beauty of pure functional programming is that it’s easily parallelizable”</a:t>
            </a:r>
          </a:p>
          <a:p>
            <a:pPr lvl="1"/>
            <a:r>
              <a:rPr lang="en-US" sz="1800" dirty="0" smtClean="0"/>
              <a:t>Do you see how you could parallelize this?</a:t>
            </a:r>
          </a:p>
          <a:p>
            <a:pPr lvl="1"/>
            <a:r>
              <a:rPr lang="en-US" sz="1800" dirty="0" smtClean="0"/>
              <a:t>Reducer should be associative and commutative</a:t>
            </a:r>
          </a:p>
          <a:p>
            <a:r>
              <a:rPr lang="en-US" sz="2000" dirty="0" smtClean="0"/>
              <a:t>Imagine 10,000 machines ready to help you compute anything you could cast as a </a:t>
            </a:r>
            <a:r>
              <a:rPr lang="en-US" sz="2000" dirty="0" err="1" smtClean="0"/>
              <a:t>MapReduce</a:t>
            </a:r>
            <a:r>
              <a:rPr lang="en-US" sz="2000" dirty="0" smtClean="0"/>
              <a:t> problem!</a:t>
            </a:r>
          </a:p>
          <a:p>
            <a:pPr lvl="1"/>
            <a:r>
              <a:rPr lang="en-US" sz="1800" dirty="0" smtClean="0"/>
              <a:t>This is the abstraction Google is famous for authoring</a:t>
            </a:r>
          </a:p>
          <a:p>
            <a:pPr lvl="1"/>
            <a:r>
              <a:rPr lang="en-US" sz="1800" dirty="0" smtClean="0"/>
              <a:t>It hides LOTS of difficulty of writing parallel code!</a:t>
            </a:r>
          </a:p>
          <a:p>
            <a:pPr lvl="1"/>
            <a:r>
              <a:rPr lang="en-US" sz="1800" dirty="0" smtClean="0"/>
              <a:t>The system takes care of load balancing, dead machines, etc.</a:t>
            </a:r>
            <a:endParaRPr lang="en-US" sz="1800" dirty="0"/>
          </a:p>
        </p:txBody>
      </p:sp>
      <p:sp>
        <p:nvSpPr>
          <p:cNvPr id="3613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Google’s </a:t>
            </a:r>
            <a:r>
              <a:rPr lang="en-US" dirty="0" err="1" smtClean="0"/>
              <a:t>MapReduce Simplified</a:t>
            </a:r>
            <a:endParaRPr lang="en-US" dirty="0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5642274" y="0"/>
            <a:ext cx="350172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800">
                <a:solidFill>
                  <a:schemeClr val="tx1"/>
                </a:solidFill>
                <a:latin typeface="18 VAG Rounded Thin   55390"/>
              </a:rPr>
              <a:t>en.wikipedia.org/wiki/MapReduce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200" y="1092200"/>
            <a:ext cx="2387600" cy="279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447800"/>
            <a:ext cx="4089400" cy="1308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rcRect l="1408" t="11569" r="1836" b="9199"/>
          <a:stretch>
            <a:fillRect/>
          </a:stretch>
        </p:blipFill>
        <p:spPr>
          <a:xfrm>
            <a:off x="4631190" y="2895600"/>
            <a:ext cx="4067345" cy="1056551"/>
          </a:xfrm>
          <a:prstGeom prst="rect">
            <a:avLst/>
          </a:prstGeom>
        </p:spPr>
      </p:pic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5753881" y="3962400"/>
            <a:ext cx="26591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  <a:latin typeface="18 VAG Rounded Thin   55390"/>
              </a:rPr>
              <a:t>1</a:t>
            </a: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6324600" y="3962400"/>
            <a:ext cx="43211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  <a:latin typeface="18 VAG Rounded Thin   55390"/>
              </a:rPr>
              <a:t>20</a:t>
            </a: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7083008" y="3962400"/>
            <a:ext cx="30839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  <a:latin typeface="18 VAG Rounded Thin   55390"/>
              </a:rPr>
              <a:t>3</a:t>
            </a:r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7696200" y="3962400"/>
            <a:ext cx="38964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  <a:latin typeface="18 VAG Rounded Thin   55390"/>
              </a:rPr>
              <a:t>10</a:t>
            </a:r>
          </a:p>
        </p:txBody>
      </p:sp>
      <p:sp>
        <p:nvSpPr>
          <p:cNvPr id="22" name="Down Arrow 21"/>
          <p:cNvSpPr/>
          <p:nvPr/>
        </p:nvSpPr>
        <p:spPr>
          <a:xfrm>
            <a:off x="5562600" y="4343400"/>
            <a:ext cx="609600" cy="457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23" name="Down Arrow 22"/>
          <p:cNvSpPr/>
          <p:nvPr/>
        </p:nvSpPr>
        <p:spPr>
          <a:xfrm>
            <a:off x="6248400" y="4343400"/>
            <a:ext cx="609600" cy="457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24" name="Down Arrow 23"/>
          <p:cNvSpPr/>
          <p:nvPr/>
        </p:nvSpPr>
        <p:spPr>
          <a:xfrm>
            <a:off x="6934200" y="4343400"/>
            <a:ext cx="609600" cy="457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25" name="Down Arrow 24"/>
          <p:cNvSpPr/>
          <p:nvPr/>
        </p:nvSpPr>
        <p:spPr>
          <a:xfrm>
            <a:off x="7620000" y="4343400"/>
            <a:ext cx="609600" cy="457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26" name="Rectangle 9"/>
          <p:cNvSpPr>
            <a:spLocks noChangeArrowheads="1"/>
          </p:cNvSpPr>
          <p:nvPr/>
        </p:nvSpPr>
        <p:spPr bwMode="auto">
          <a:xfrm>
            <a:off x="5731985" y="4800600"/>
            <a:ext cx="26591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FFFF00"/>
                </a:solidFill>
                <a:latin typeface="18 VAG Rounded Thin   55390"/>
              </a:rPr>
              <a:t>1</a:t>
            </a:r>
          </a:p>
        </p:txBody>
      </p:sp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6279159" y="4800600"/>
            <a:ext cx="55584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FFFF00"/>
                </a:solidFill>
                <a:latin typeface="18 VAG Rounded Thin   55390"/>
              </a:rPr>
              <a:t>400</a:t>
            </a:r>
          </a:p>
        </p:txBody>
      </p:sp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7083008" y="4800600"/>
            <a:ext cx="30839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FFFF00"/>
                </a:solidFill>
                <a:latin typeface="18 VAG Rounded Thin   55390"/>
              </a:rPr>
              <a:t>9</a:t>
            </a:r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7678129" y="4800600"/>
            <a:ext cx="51337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FFFF00"/>
                </a:solidFill>
                <a:latin typeface="18 VAG Rounded Thin   55390"/>
              </a:rPr>
              <a:t>100</a:t>
            </a:r>
          </a:p>
        </p:txBody>
      </p:sp>
      <p:sp>
        <p:nvSpPr>
          <p:cNvPr id="30" name="Down Arrow 29"/>
          <p:cNvSpPr/>
          <p:nvPr/>
        </p:nvSpPr>
        <p:spPr>
          <a:xfrm>
            <a:off x="7074887" y="5181600"/>
            <a:ext cx="1066800" cy="304800"/>
          </a:xfrm>
          <a:prstGeom prst="downArrow">
            <a:avLst>
              <a:gd name="adj1" fmla="val 67447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32" name="Down Arrow 31"/>
          <p:cNvSpPr/>
          <p:nvPr/>
        </p:nvSpPr>
        <p:spPr>
          <a:xfrm>
            <a:off x="5715000" y="5181600"/>
            <a:ext cx="1066800" cy="304800"/>
          </a:xfrm>
          <a:prstGeom prst="downArrow">
            <a:avLst>
              <a:gd name="adj1" fmla="val 67447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33" name="Rectangle 9"/>
          <p:cNvSpPr>
            <a:spLocks noChangeArrowheads="1"/>
          </p:cNvSpPr>
          <p:nvPr/>
        </p:nvSpPr>
        <p:spPr bwMode="auto">
          <a:xfrm>
            <a:off x="6013666" y="5486400"/>
            <a:ext cx="51337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FFFF00"/>
                </a:solidFill>
                <a:latin typeface="18 VAG Rounded Thin   55390"/>
              </a:rPr>
              <a:t>401</a:t>
            </a:r>
          </a:p>
        </p:txBody>
      </p:sp>
      <p:sp>
        <p:nvSpPr>
          <p:cNvPr id="34" name="Rectangle 9"/>
          <p:cNvSpPr>
            <a:spLocks noChangeArrowheads="1"/>
          </p:cNvSpPr>
          <p:nvPr/>
        </p:nvSpPr>
        <p:spPr bwMode="auto">
          <a:xfrm>
            <a:off x="7364030" y="5486400"/>
            <a:ext cx="51337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FFFF00"/>
                </a:solidFill>
                <a:latin typeface="18 VAG Rounded Thin   55390"/>
              </a:rPr>
              <a:t>109</a:t>
            </a:r>
          </a:p>
        </p:txBody>
      </p:sp>
      <p:sp>
        <p:nvSpPr>
          <p:cNvPr id="35" name="Down Arrow 34"/>
          <p:cNvSpPr/>
          <p:nvPr/>
        </p:nvSpPr>
        <p:spPr>
          <a:xfrm>
            <a:off x="5867400" y="5867400"/>
            <a:ext cx="2133600" cy="304800"/>
          </a:xfrm>
          <a:prstGeom prst="downArrow">
            <a:avLst>
              <a:gd name="adj1" fmla="val 67447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36" name="Rectangle 9"/>
          <p:cNvSpPr>
            <a:spLocks noChangeArrowheads="1"/>
          </p:cNvSpPr>
          <p:nvPr/>
        </p:nvSpPr>
        <p:spPr bwMode="auto">
          <a:xfrm>
            <a:off x="6699466" y="6172200"/>
            <a:ext cx="51337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FFFF00"/>
                </a:solidFill>
                <a:latin typeface="18 VAG Rounded Thin   55390"/>
              </a:rPr>
              <a:t>510</a:t>
            </a:r>
          </a:p>
        </p:txBody>
      </p:sp>
      <p:sp>
        <p:nvSpPr>
          <p:cNvPr id="38" name="Rectangle 9"/>
          <p:cNvSpPr>
            <a:spLocks noChangeArrowheads="1"/>
          </p:cNvSpPr>
          <p:nvPr/>
        </p:nvSpPr>
        <p:spPr bwMode="auto">
          <a:xfrm>
            <a:off x="4679516" y="6172200"/>
            <a:ext cx="941283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>
                <a:solidFill>
                  <a:srgbClr val="FFFF00"/>
                </a:solidFill>
                <a:latin typeface="18 VAG Rounded Thin   55390"/>
              </a:rPr>
              <a:t>Output:</a:t>
            </a:r>
          </a:p>
        </p:txBody>
      </p:sp>
      <p:sp>
        <p:nvSpPr>
          <p:cNvPr id="39" name="Rectangle 9"/>
          <p:cNvSpPr>
            <a:spLocks noChangeArrowheads="1"/>
          </p:cNvSpPr>
          <p:nvPr/>
        </p:nvSpPr>
        <p:spPr bwMode="auto">
          <a:xfrm>
            <a:off x="4685928" y="3962400"/>
            <a:ext cx="76174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18 VAG Rounded Thin   55390"/>
              </a:rPr>
              <a:t>Input:</a:t>
            </a:r>
          </a:p>
        </p:txBody>
      </p:sp>
      <p:sp>
        <p:nvSpPr>
          <p:cNvPr id="40" name="Rectangle 9"/>
          <p:cNvSpPr>
            <a:spLocks noChangeArrowheads="1"/>
          </p:cNvSpPr>
          <p:nvPr/>
        </p:nvSpPr>
        <p:spPr bwMode="auto">
          <a:xfrm>
            <a:off x="4648200" y="4572000"/>
            <a:ext cx="753206" cy="147732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chemeClr val="accent2"/>
                </a:solidFill>
                <a:latin typeface="18 VAG Rounded Thin   55390"/>
              </a:rPr>
              <a:t>Note:</a:t>
            </a:r>
            <a:br>
              <a:rPr lang="en-US" sz="1800">
                <a:solidFill>
                  <a:schemeClr val="accent2"/>
                </a:solidFill>
                <a:latin typeface="18 VAG Rounded Thin   55390"/>
              </a:rPr>
            </a:br>
            <a:r>
              <a:rPr lang="en-US" sz="1800">
                <a:solidFill>
                  <a:schemeClr val="accent2"/>
                </a:solidFill>
                <a:latin typeface="18 VAG Rounded Thin   55390"/>
              </a:rPr>
              <a:t>only</a:t>
            </a:r>
            <a:br>
              <a:rPr lang="en-US" sz="1800">
                <a:solidFill>
                  <a:schemeClr val="accent2"/>
                </a:solidFill>
                <a:latin typeface="18 VAG Rounded Thin   55390"/>
              </a:rPr>
            </a:br>
            <a:r>
              <a:rPr lang="en-US" sz="1800">
                <a:solidFill>
                  <a:schemeClr val="accent2"/>
                </a:solidFill>
                <a:latin typeface="18 VAG Rounded Thin   55390"/>
              </a:rPr>
              <a:t>two</a:t>
            </a:r>
            <a:br>
              <a:rPr lang="en-US" sz="1800">
                <a:solidFill>
                  <a:schemeClr val="accent2"/>
                </a:solidFill>
                <a:latin typeface="18 VAG Rounded Thin   55390"/>
              </a:rPr>
            </a:br>
            <a:r>
              <a:rPr lang="en-US" sz="1800">
                <a:solidFill>
                  <a:schemeClr val="accent2"/>
                </a:solidFill>
                <a:latin typeface="18 VAG Rounded Thin   55390"/>
              </a:rPr>
              <a:t>data</a:t>
            </a:r>
            <a:br>
              <a:rPr lang="en-US" sz="1800">
                <a:solidFill>
                  <a:schemeClr val="accent2"/>
                </a:solidFill>
                <a:latin typeface="18 VAG Rounded Thin   55390"/>
              </a:rPr>
            </a:br>
            <a:r>
              <a:rPr lang="en-US" sz="1800">
                <a:solidFill>
                  <a:schemeClr val="accent2"/>
                </a:solidFill>
                <a:latin typeface="18 VAG Rounded Thin   55390"/>
              </a:rPr>
              <a:t>types!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7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MapReduce</a:t>
            </a:r>
            <a:r>
              <a:rPr lang="en-US" sz="3600" dirty="0" smtClean="0"/>
              <a:t> Advantages/Disadvantages</a:t>
            </a:r>
            <a:endParaRPr lang="en-US" sz="3600" dirty="0"/>
          </a:p>
        </p:txBody>
      </p:sp>
      <p:sp>
        <p:nvSpPr>
          <p:cNvPr id="361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Now it’s easy to program for many CPUs</a:t>
            </a:r>
          </a:p>
          <a:p>
            <a:pPr lvl="1"/>
            <a:r>
              <a:rPr lang="en-US" sz="2400" dirty="0" smtClean="0"/>
              <a:t>Communication management effectively gone</a:t>
            </a:r>
          </a:p>
          <a:p>
            <a:pPr lvl="1"/>
            <a:r>
              <a:rPr lang="en-US" sz="2400" dirty="0" smtClean="0"/>
              <a:t>Fault tolerance, monitoring</a:t>
            </a:r>
          </a:p>
          <a:p>
            <a:pPr lvl="2"/>
            <a:r>
              <a:rPr lang="en-US" sz="2000" dirty="0" smtClean="0"/>
              <a:t>machine failures, suddenly-slow machines, etc are handled</a:t>
            </a:r>
          </a:p>
          <a:p>
            <a:pPr lvl="1"/>
            <a:r>
              <a:rPr lang="en-US" sz="2400" dirty="0" smtClean="0"/>
              <a:t>Can be much easier to design and program!</a:t>
            </a:r>
          </a:p>
          <a:p>
            <a:pPr lvl="1"/>
            <a:r>
              <a:rPr lang="en-US" sz="2400" dirty="0" smtClean="0"/>
              <a:t>Can cascade several (many?) </a:t>
            </a:r>
            <a:r>
              <a:rPr lang="en-US" sz="2400" dirty="0" err="1" smtClean="0"/>
              <a:t>MapReduce</a:t>
            </a:r>
            <a:r>
              <a:rPr lang="en-US" sz="2400" dirty="0" smtClean="0"/>
              <a:t> tasks</a:t>
            </a:r>
          </a:p>
          <a:p>
            <a:r>
              <a:rPr lang="en-US" sz="2800" dirty="0" smtClean="0"/>
              <a:t>But … it might restrict solvable problems</a:t>
            </a:r>
          </a:p>
          <a:p>
            <a:pPr lvl="1"/>
            <a:r>
              <a:rPr lang="en-US" sz="2400" dirty="0" smtClean="0"/>
              <a:t>Might be hard to express problem in </a:t>
            </a:r>
            <a:r>
              <a:rPr lang="en-US" sz="2400" dirty="0" err="1" smtClean="0"/>
              <a:t>MapReduce</a:t>
            </a:r>
            <a:endParaRPr lang="en-US" sz="2400" dirty="0" smtClean="0"/>
          </a:p>
          <a:p>
            <a:pPr lvl="1"/>
            <a:r>
              <a:rPr lang="en-US" sz="2400" dirty="0" smtClean="0"/>
              <a:t>Data parallelism is key</a:t>
            </a:r>
          </a:p>
          <a:p>
            <a:pPr lvl="2"/>
            <a:r>
              <a:rPr lang="en-US" sz="2000" dirty="0" smtClean="0"/>
              <a:t>Need to be able to break up a problem by data chunks</a:t>
            </a:r>
          </a:p>
          <a:p>
            <a:pPr lvl="1"/>
            <a:r>
              <a:rPr lang="en-US" sz="2400" dirty="0" err="1" smtClean="0"/>
              <a:t>Full MapReduce</a:t>
            </a:r>
            <a:r>
              <a:rPr lang="en-US" sz="2400" dirty="0" smtClean="0"/>
              <a:t> is closed-source (to Google) </a:t>
            </a:r>
            <a:r>
              <a:rPr lang="en-US" sz="2200" dirty="0" smtClean="0"/>
              <a:t>C++</a:t>
            </a:r>
          </a:p>
          <a:p>
            <a:pPr lvl="2"/>
            <a:r>
              <a:rPr lang="en-US" sz="2000" dirty="0" err="1" smtClean="0"/>
              <a:t>Hadoop</a:t>
            </a:r>
            <a:r>
              <a:rPr lang="en-US" sz="2000" dirty="0" smtClean="0"/>
              <a:t> is open-source Java-based rewrite</a:t>
            </a:r>
            <a:endParaRPr lang="en-US" sz="20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5809234"/>
            <a:ext cx="1828800" cy="43281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990601"/>
            <a:ext cx="4343400" cy="5305864"/>
          </a:xfrm>
        </p:spPr>
        <p:txBody>
          <a:bodyPr/>
          <a:lstStyle/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None/>
            </a:pPr>
            <a:endParaRPr lang="en-US"/>
          </a:p>
          <a:p>
            <a:pPr marL="582613" indent="-514350">
              <a:buFont typeface="+mj-lt"/>
              <a:buAutoNum type="alphaLcParenR"/>
            </a:pPr>
            <a:r>
              <a:rPr lang="en-US"/>
              <a:t>Dividing problem up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Shipping it out /</a:t>
            </a:r>
            <a:br>
              <a:rPr lang="en-US"/>
            </a:br>
            <a:r>
              <a:rPr lang="en-US"/>
              <a:t>Getting it back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Verifying the result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Putting results together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Depends on problem</a:t>
            </a:r>
          </a:p>
          <a:p>
            <a:pPr marL="582613" indent="-514350">
              <a:buFont typeface="+mj-lt"/>
              <a:buAutoNum type="alphaLcParenR"/>
            </a:pP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What contributes to overhead the most?</a:t>
            </a:r>
          </a:p>
        </p:txBody>
      </p:sp>
      <p:pic>
        <p:nvPicPr>
          <p:cNvPr id="8" name="Picture 10"/>
          <p:cNvPicPr>
            <a:picLocks noChangeAspect="1"/>
          </p:cNvPicPr>
          <p:nvPr/>
        </p:nvPicPr>
        <p:blipFill>
          <a:blip r:embed="rId2"/>
          <a:srcRect l="7298" t="14340" r="10573" b="10814"/>
          <a:stretch>
            <a:fillRect/>
          </a:stretch>
        </p:blipFill>
        <p:spPr bwMode="auto">
          <a:xfrm>
            <a:off x="1371600" y="1295400"/>
            <a:ext cx="2061316" cy="1878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849" y="1676400"/>
            <a:ext cx="3789751" cy="4267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/>
              <a:t>Systems and networks enable and foster computational problem solving</a:t>
            </a:r>
          </a:p>
          <a:p>
            <a:r>
              <a:rPr lang="en-US" sz="2400">
                <a:solidFill>
                  <a:srgbClr val="FFFF00"/>
                </a:solidFill>
              </a:rPr>
              <a:t>MapReduce </a:t>
            </a:r>
            <a:r>
              <a:rPr lang="en-US" sz="2400"/>
              <a:t>is a great distributed computing abstraction</a:t>
            </a:r>
          </a:p>
          <a:p>
            <a:pPr lvl="1"/>
            <a:r>
              <a:rPr lang="en-US" sz="2000"/>
              <a:t>It removes the onus of worrying about load balancing, failed machines, data distribution from the programmer of the problem</a:t>
            </a:r>
          </a:p>
          <a:p>
            <a:pPr lvl="1"/>
            <a:r>
              <a:rPr lang="en-US" sz="2000"/>
              <a:t>(and puts it on the authors of the MapReduce framework)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8" name="Oval 7"/>
          <p:cNvSpPr/>
          <p:nvPr/>
        </p:nvSpPr>
        <p:spPr>
          <a:xfrm>
            <a:off x="5361370" y="5867400"/>
            <a:ext cx="25908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21407" r="-21407"/>
          <a:stretch>
            <a:fillRect/>
          </a:stretch>
        </p:blipFill>
        <p:spPr>
          <a:xfrm>
            <a:off x="4945344" y="1371600"/>
            <a:ext cx="3458600" cy="4543866"/>
          </a:xfr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Basics</a:t>
            </a:r>
          </a:p>
          <a:p>
            <a:pPr lvl="1"/>
            <a:r>
              <a:rPr lang="en-US"/>
              <a:t>Memory</a:t>
            </a:r>
          </a:p>
          <a:p>
            <a:pPr lvl="1"/>
            <a:r>
              <a:rPr lang="en-US"/>
              <a:t>Network</a:t>
            </a:r>
          </a:p>
          <a:p>
            <a:r>
              <a:rPr lang="en-US"/>
              <a:t>Distributed Computing</a:t>
            </a:r>
          </a:p>
          <a:p>
            <a:pPr lvl="1"/>
            <a:r>
              <a:rPr lang="en-US"/>
              <a:t>Themes</a:t>
            </a:r>
          </a:p>
          <a:p>
            <a:pPr lvl="1"/>
            <a:r>
              <a:rPr lang="en-US"/>
              <a:t>Challenges</a:t>
            </a:r>
          </a:p>
          <a:p>
            <a:r>
              <a:rPr lang="en-US"/>
              <a:t>Solution! MapReduce</a:t>
            </a:r>
          </a:p>
          <a:p>
            <a:pPr lvl="1"/>
            <a:r>
              <a:rPr lang="en-US"/>
              <a:t>How it works</a:t>
            </a:r>
          </a:p>
          <a:p>
            <a:pPr lvl="1"/>
            <a:r>
              <a:rPr lang="en-US"/>
              <a:t>Our implementation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15370" b="-15370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Lecture Overview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2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Memory Hierarchy</a:t>
            </a:r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28650" y="1144588"/>
            <a:ext cx="7924800" cy="954088"/>
            <a:chOff x="396" y="407"/>
            <a:chExt cx="4992" cy="601"/>
          </a:xfrm>
        </p:grpSpPr>
        <p:sp>
          <p:nvSpPr>
            <p:cNvPr id="2842628" name="Rectangle 4"/>
            <p:cNvSpPr>
              <a:spLocks noChangeArrowheads="1"/>
            </p:cNvSpPr>
            <p:nvPr/>
          </p:nvSpPr>
          <p:spPr bwMode="auto">
            <a:xfrm>
              <a:off x="396" y="407"/>
              <a:ext cx="4992" cy="2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63500" tIns="25400" rIns="63500" bIns="25400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75000"/>
                </a:lnSpc>
                <a:spcBef>
                  <a:spcPct val="65000"/>
                </a:spcBef>
                <a:buSzPct val="100000"/>
                <a:buFont typeface="Times" pitchFamily="-65" charset="0"/>
                <a:buNone/>
              </a:pPr>
              <a:r>
                <a:rPr lang="en-US" sz="3200" b="1" dirty="0">
                  <a:solidFill>
                    <a:schemeClr val="tx1"/>
                  </a:solidFill>
                  <a:latin typeface="18 VAG Rounded Bold   07390"/>
                </a:rPr>
                <a:t>Processor</a:t>
              </a:r>
            </a:p>
          </p:txBody>
        </p:sp>
        <p:sp>
          <p:nvSpPr>
            <p:cNvPr id="2842629" name="Line 5"/>
            <p:cNvSpPr>
              <a:spLocks noChangeShapeType="1"/>
            </p:cNvSpPr>
            <p:nvPr/>
          </p:nvSpPr>
          <p:spPr bwMode="auto">
            <a:xfrm flipV="1">
              <a:off x="2844" y="720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18 VAG Rounded Bold   07390"/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704850" y="5680075"/>
            <a:ext cx="7620000" cy="492125"/>
            <a:chOff x="444" y="3216"/>
            <a:chExt cx="4800" cy="310"/>
          </a:xfrm>
        </p:grpSpPr>
        <p:sp>
          <p:nvSpPr>
            <p:cNvPr id="2842631" name="Rectangle 7"/>
            <p:cNvSpPr>
              <a:spLocks noChangeArrowheads="1"/>
            </p:cNvSpPr>
            <p:nvPr/>
          </p:nvSpPr>
          <p:spPr bwMode="auto">
            <a:xfrm>
              <a:off x="828" y="3248"/>
              <a:ext cx="4032" cy="2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63500" tIns="25400" rIns="63500" bIns="25400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75000"/>
                </a:lnSpc>
                <a:spcBef>
                  <a:spcPct val="65000"/>
                </a:spcBef>
                <a:buSzPct val="100000"/>
                <a:buFont typeface="Times" pitchFamily="-65" charset="0"/>
                <a:buNone/>
              </a:pPr>
              <a:r>
                <a:rPr lang="en-US" sz="3200" b="1" dirty="0">
                  <a:solidFill>
                    <a:schemeClr val="tx1"/>
                  </a:solidFill>
                  <a:latin typeface="18 VAG Rounded Bold   07390"/>
                </a:rPr>
                <a:t>Size of memory at each level</a:t>
              </a:r>
            </a:p>
          </p:txBody>
        </p:sp>
        <p:sp>
          <p:nvSpPr>
            <p:cNvPr id="2842632" name="Line 8"/>
            <p:cNvSpPr>
              <a:spLocks noChangeShapeType="1"/>
            </p:cNvSpPr>
            <p:nvPr/>
          </p:nvSpPr>
          <p:spPr bwMode="auto">
            <a:xfrm flipV="1">
              <a:off x="444" y="3216"/>
              <a:ext cx="4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18 VAG Rounded Bold   07390"/>
              </a:endParaRP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6248400" y="1641475"/>
            <a:ext cx="2457450" cy="3657600"/>
            <a:chOff x="3936" y="720"/>
            <a:chExt cx="1548" cy="2304"/>
          </a:xfrm>
        </p:grpSpPr>
        <p:sp>
          <p:nvSpPr>
            <p:cNvPr id="2842634" name="Rectangle 10"/>
            <p:cNvSpPr>
              <a:spLocks noChangeArrowheads="1"/>
            </p:cNvSpPr>
            <p:nvPr/>
          </p:nvSpPr>
          <p:spPr bwMode="auto">
            <a:xfrm>
              <a:off x="3936" y="1222"/>
              <a:ext cx="1536" cy="6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63500" tIns="25400" rIns="63500" bIns="25400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75000"/>
                </a:lnSpc>
                <a:spcBef>
                  <a:spcPct val="65000"/>
                </a:spcBef>
                <a:buSzPct val="100000"/>
                <a:buFont typeface="Times" pitchFamily="-65" charset="0"/>
                <a:buNone/>
              </a:pPr>
              <a:r>
                <a:rPr lang="en-US" sz="280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18 VAG Rounded Thin   55390"/>
                </a:rPr>
                <a:t>Increasing Distance from Processor</a:t>
              </a:r>
            </a:p>
          </p:txBody>
        </p:sp>
        <p:sp>
          <p:nvSpPr>
            <p:cNvPr id="2842635" name="Line 11"/>
            <p:cNvSpPr>
              <a:spLocks noChangeShapeType="1"/>
            </p:cNvSpPr>
            <p:nvPr/>
          </p:nvSpPr>
          <p:spPr bwMode="auto">
            <a:xfrm>
              <a:off x="5484" y="720"/>
              <a:ext cx="0" cy="23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18 VAG Rounded Bold   07390"/>
              </a:endParaRPr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781050" y="2098675"/>
            <a:ext cx="7467600" cy="3276600"/>
            <a:chOff x="492" y="1008"/>
            <a:chExt cx="4704" cy="2064"/>
          </a:xfrm>
        </p:grpSpPr>
        <p:sp>
          <p:nvSpPr>
            <p:cNvPr id="2842637" name="AutoShape 13"/>
            <p:cNvSpPr>
              <a:spLocks noChangeArrowheads="1"/>
            </p:cNvSpPr>
            <p:nvPr/>
          </p:nvSpPr>
          <p:spPr bwMode="auto">
            <a:xfrm>
              <a:off x="492" y="1008"/>
              <a:ext cx="4704" cy="2064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18 VAG Rounded Bold   07390"/>
              </a:endParaRPr>
            </a:p>
          </p:txBody>
        </p:sp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2220" y="1318"/>
              <a:ext cx="1296" cy="266"/>
              <a:chOff x="2220" y="1318"/>
              <a:chExt cx="1296" cy="266"/>
            </a:xfrm>
          </p:grpSpPr>
          <p:sp>
            <p:nvSpPr>
              <p:cNvPr id="2842639" name="Rectangle 15"/>
              <p:cNvSpPr>
                <a:spLocks noChangeArrowheads="1"/>
              </p:cNvSpPr>
              <p:nvPr/>
            </p:nvSpPr>
            <p:spPr bwMode="auto">
              <a:xfrm>
                <a:off x="2364" y="1318"/>
                <a:ext cx="960" cy="24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63500" tIns="25400" rIns="63500" bIns="25400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75000"/>
                  </a:lnSpc>
                  <a:spcBef>
                    <a:spcPct val="65000"/>
                  </a:spcBef>
                  <a:buSzPct val="100000"/>
                  <a:buFont typeface="Times" pitchFamily="-65" charset="0"/>
                  <a:buNone/>
                </a:pPr>
                <a:r>
                  <a:rPr lang="en-US" sz="2800" b="1" dirty="0">
                    <a:solidFill>
                      <a:schemeClr val="tx1"/>
                    </a:solidFill>
                    <a:latin typeface="18 VAG Rounded Bold   07390"/>
                  </a:rPr>
                  <a:t>Level 1</a:t>
                </a:r>
                <a:endParaRPr lang="en-US" sz="3200" b="1" dirty="0">
                  <a:solidFill>
                    <a:schemeClr val="tx1"/>
                  </a:solidFill>
                  <a:latin typeface="18 VAG Rounded Bold   07390"/>
                </a:endParaRPr>
              </a:p>
            </p:txBody>
          </p:sp>
          <p:sp>
            <p:nvSpPr>
              <p:cNvPr id="2842640" name="Line 16"/>
              <p:cNvSpPr>
                <a:spLocks noChangeShapeType="1"/>
              </p:cNvSpPr>
              <p:nvPr/>
            </p:nvSpPr>
            <p:spPr bwMode="auto">
              <a:xfrm>
                <a:off x="2220" y="1584"/>
                <a:ext cx="12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18 VAG Rounded Bold   07390"/>
                </a:endParaRPr>
              </a:p>
            </p:txBody>
          </p:sp>
        </p:grpSp>
        <p:grpSp>
          <p:nvGrpSpPr>
            <p:cNvPr id="7" name="Group 17"/>
            <p:cNvGrpSpPr>
              <a:grpSpLocks/>
            </p:cNvGrpSpPr>
            <p:nvPr/>
          </p:nvGrpSpPr>
          <p:grpSpPr bwMode="auto">
            <a:xfrm>
              <a:off x="1788" y="1680"/>
              <a:ext cx="2160" cy="288"/>
              <a:chOff x="1788" y="1680"/>
              <a:chExt cx="2160" cy="288"/>
            </a:xfrm>
          </p:grpSpPr>
          <p:sp>
            <p:nvSpPr>
              <p:cNvPr id="2842642" name="Rectangle 18"/>
              <p:cNvSpPr>
                <a:spLocks noChangeArrowheads="1"/>
              </p:cNvSpPr>
              <p:nvPr/>
            </p:nvSpPr>
            <p:spPr bwMode="auto">
              <a:xfrm>
                <a:off x="2364" y="1680"/>
                <a:ext cx="960" cy="24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63500" tIns="25400" rIns="63500" bIns="25400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75000"/>
                  </a:lnSpc>
                  <a:spcBef>
                    <a:spcPct val="65000"/>
                  </a:spcBef>
                  <a:buSzPct val="100000"/>
                  <a:buFont typeface="Times" pitchFamily="-65" charset="0"/>
                  <a:buNone/>
                </a:pPr>
                <a:r>
                  <a:rPr lang="en-US" sz="2800" b="1">
                    <a:solidFill>
                      <a:schemeClr val="tx1"/>
                    </a:solidFill>
                    <a:latin typeface="18 VAG Rounded Bold   07390"/>
                  </a:rPr>
                  <a:t>Level 2</a:t>
                </a:r>
                <a:endParaRPr lang="en-US" sz="3200" b="1">
                  <a:solidFill>
                    <a:schemeClr val="tx1"/>
                  </a:solidFill>
                  <a:latin typeface="18 VAG Rounded Bold   07390"/>
                </a:endParaRPr>
              </a:p>
            </p:txBody>
          </p:sp>
          <p:sp>
            <p:nvSpPr>
              <p:cNvPr id="2842643" name="Line 19"/>
              <p:cNvSpPr>
                <a:spLocks noChangeShapeType="1"/>
              </p:cNvSpPr>
              <p:nvPr/>
            </p:nvSpPr>
            <p:spPr bwMode="auto">
              <a:xfrm>
                <a:off x="1788" y="1968"/>
                <a:ext cx="216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18 VAG Rounded Bold   07390"/>
                </a:endParaRPr>
              </a:p>
            </p:txBody>
          </p:sp>
        </p:grpSp>
        <p:sp>
          <p:nvSpPr>
            <p:cNvPr id="2842644" name="Rectangle 20"/>
            <p:cNvSpPr>
              <a:spLocks noChangeArrowheads="1"/>
            </p:cNvSpPr>
            <p:nvPr/>
          </p:nvSpPr>
          <p:spPr bwMode="auto">
            <a:xfrm>
              <a:off x="2364" y="2799"/>
              <a:ext cx="960" cy="24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63500" tIns="25400" rIns="63500" bIns="25400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75000"/>
                </a:lnSpc>
                <a:spcBef>
                  <a:spcPct val="65000"/>
                </a:spcBef>
                <a:buSzPct val="100000"/>
                <a:buFont typeface="Times" pitchFamily="-65" charset="0"/>
                <a:buNone/>
              </a:pPr>
              <a:r>
                <a:rPr lang="en-US" sz="2800" b="1">
                  <a:solidFill>
                    <a:schemeClr val="tx1"/>
                  </a:solidFill>
                  <a:latin typeface="18 VAG Rounded Bold   07390"/>
                </a:rPr>
                <a:t>Level n</a:t>
              </a:r>
              <a:endParaRPr lang="en-US" sz="3200" b="1">
                <a:solidFill>
                  <a:schemeClr val="tx1"/>
                </a:solidFill>
                <a:latin typeface="18 VAG Rounded Bold   07390"/>
              </a:endParaRPr>
            </a:p>
          </p:txBody>
        </p:sp>
        <p:grpSp>
          <p:nvGrpSpPr>
            <p:cNvPr id="8" name="Group 21"/>
            <p:cNvGrpSpPr>
              <a:grpSpLocks/>
            </p:cNvGrpSpPr>
            <p:nvPr/>
          </p:nvGrpSpPr>
          <p:grpSpPr bwMode="auto">
            <a:xfrm>
              <a:off x="1308" y="2064"/>
              <a:ext cx="3024" cy="288"/>
              <a:chOff x="1308" y="2064"/>
              <a:chExt cx="3024" cy="288"/>
            </a:xfrm>
          </p:grpSpPr>
          <p:sp>
            <p:nvSpPr>
              <p:cNvPr id="2842646" name="Rectangle 22"/>
              <p:cNvSpPr>
                <a:spLocks noChangeArrowheads="1"/>
              </p:cNvSpPr>
              <p:nvPr/>
            </p:nvSpPr>
            <p:spPr bwMode="auto">
              <a:xfrm>
                <a:off x="2364" y="2064"/>
                <a:ext cx="960" cy="24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63500" tIns="25400" rIns="63500" bIns="25400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75000"/>
                  </a:lnSpc>
                  <a:spcBef>
                    <a:spcPct val="65000"/>
                  </a:spcBef>
                  <a:buSzPct val="100000"/>
                  <a:buFont typeface="Times" pitchFamily="-65" charset="0"/>
                  <a:buNone/>
                </a:pPr>
                <a:r>
                  <a:rPr lang="en-US" sz="2800" b="1">
                    <a:solidFill>
                      <a:schemeClr val="tx1"/>
                    </a:solidFill>
                    <a:latin typeface="18 VAG Rounded Bold   07390"/>
                  </a:rPr>
                  <a:t>Level 3</a:t>
                </a:r>
                <a:endParaRPr lang="en-US" sz="3200" b="1">
                  <a:solidFill>
                    <a:schemeClr val="tx1"/>
                  </a:solidFill>
                  <a:latin typeface="18 VAG Rounded Bold   07390"/>
                </a:endParaRPr>
              </a:p>
            </p:txBody>
          </p:sp>
          <p:sp>
            <p:nvSpPr>
              <p:cNvPr id="2842647" name="Line 23"/>
              <p:cNvSpPr>
                <a:spLocks noChangeShapeType="1"/>
              </p:cNvSpPr>
              <p:nvPr/>
            </p:nvSpPr>
            <p:spPr bwMode="auto">
              <a:xfrm>
                <a:off x="1308" y="2352"/>
                <a:ext cx="302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18 VAG Rounded Bold   07390"/>
                </a:endParaRPr>
              </a:p>
            </p:txBody>
          </p:sp>
        </p:grpSp>
        <p:grpSp>
          <p:nvGrpSpPr>
            <p:cNvPr id="9" name="Group 24"/>
            <p:cNvGrpSpPr>
              <a:grpSpLocks/>
            </p:cNvGrpSpPr>
            <p:nvPr/>
          </p:nvGrpSpPr>
          <p:grpSpPr bwMode="auto">
            <a:xfrm>
              <a:off x="972" y="2400"/>
              <a:ext cx="3792" cy="288"/>
              <a:chOff x="972" y="2400"/>
              <a:chExt cx="3792" cy="288"/>
            </a:xfrm>
          </p:grpSpPr>
          <p:sp>
            <p:nvSpPr>
              <p:cNvPr id="2842649" name="Line 25"/>
              <p:cNvSpPr>
                <a:spLocks noChangeShapeType="1"/>
              </p:cNvSpPr>
              <p:nvPr/>
            </p:nvSpPr>
            <p:spPr bwMode="auto">
              <a:xfrm>
                <a:off x="972" y="2688"/>
                <a:ext cx="379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18 VAG Rounded Bold   07390"/>
                </a:endParaRPr>
              </a:p>
            </p:txBody>
          </p:sp>
          <p:sp>
            <p:nvSpPr>
              <p:cNvPr id="2842650" name="Rectangle 26"/>
              <p:cNvSpPr>
                <a:spLocks noChangeArrowheads="1"/>
              </p:cNvSpPr>
              <p:nvPr/>
            </p:nvSpPr>
            <p:spPr bwMode="auto">
              <a:xfrm>
                <a:off x="2364" y="2400"/>
                <a:ext cx="960" cy="24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63500" tIns="25400" rIns="63500" bIns="25400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75000"/>
                  </a:lnSpc>
                  <a:spcBef>
                    <a:spcPct val="65000"/>
                  </a:spcBef>
                  <a:buSzPct val="100000"/>
                  <a:buFont typeface="Times" pitchFamily="-65" charset="0"/>
                  <a:buNone/>
                </a:pPr>
                <a:r>
                  <a:rPr lang="en-US" sz="2800" b="1">
                    <a:solidFill>
                      <a:schemeClr val="tx1"/>
                    </a:solidFill>
                    <a:latin typeface="18 VAG Rounded Bold   07390"/>
                  </a:rPr>
                  <a:t>. . .</a:t>
                </a:r>
                <a:endParaRPr lang="en-US" sz="3200" b="1">
                  <a:solidFill>
                    <a:schemeClr val="tx1"/>
                  </a:solidFill>
                  <a:latin typeface="18 VAG Rounded Bold   07390"/>
                </a:endParaRPr>
              </a:p>
            </p:txBody>
          </p:sp>
        </p:grpSp>
      </p:grpSp>
      <p:sp>
        <p:nvSpPr>
          <p:cNvPr id="2842651" name="Text Box 27"/>
          <p:cNvSpPr txBox="1">
            <a:spLocks noChangeArrowheads="1"/>
          </p:cNvSpPr>
          <p:nvPr/>
        </p:nvSpPr>
        <p:spPr bwMode="auto">
          <a:xfrm>
            <a:off x="381000" y="1870075"/>
            <a:ext cx="1471613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>
                <a:latin typeface="18 VAG Rounded Bold   07390"/>
              </a:rPr>
              <a:t>Higher</a:t>
            </a:r>
            <a:endParaRPr lang="en-US" sz="3200" b="1">
              <a:solidFill>
                <a:schemeClr val="tx1"/>
              </a:solidFill>
              <a:latin typeface="18 VAG Rounded Bold   07390"/>
            </a:endParaRPr>
          </a:p>
        </p:txBody>
      </p:sp>
      <p:sp>
        <p:nvSpPr>
          <p:cNvPr id="2842652" name="Text Box 28"/>
          <p:cNvSpPr txBox="1">
            <a:spLocks noChangeArrowheads="1"/>
          </p:cNvSpPr>
          <p:nvPr/>
        </p:nvSpPr>
        <p:spPr bwMode="auto">
          <a:xfrm>
            <a:off x="376044" y="4038600"/>
            <a:ext cx="1300356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latin typeface="18 VAG Rounded Bold   07390"/>
              </a:rPr>
              <a:t>Lower</a:t>
            </a:r>
            <a:endParaRPr lang="en-US" sz="2000" dirty="0">
              <a:latin typeface="18 VAG Rounded Bold   07390"/>
            </a:endParaRPr>
          </a:p>
        </p:txBody>
      </p:sp>
      <p:grpSp>
        <p:nvGrpSpPr>
          <p:cNvPr id="10" name="Group 29"/>
          <p:cNvGrpSpPr>
            <a:grpSpLocks/>
          </p:cNvGrpSpPr>
          <p:nvPr/>
        </p:nvGrpSpPr>
        <p:grpSpPr bwMode="auto">
          <a:xfrm>
            <a:off x="228600" y="1804988"/>
            <a:ext cx="2135188" cy="3625850"/>
            <a:chOff x="144" y="823"/>
            <a:chExt cx="1345" cy="2284"/>
          </a:xfrm>
        </p:grpSpPr>
        <p:sp>
          <p:nvSpPr>
            <p:cNvPr id="2842654" name="Text Box 30"/>
            <p:cNvSpPr txBox="1">
              <a:spLocks noChangeArrowheads="1"/>
            </p:cNvSpPr>
            <p:nvPr/>
          </p:nvSpPr>
          <p:spPr bwMode="auto">
            <a:xfrm>
              <a:off x="144" y="1310"/>
              <a:ext cx="1345" cy="8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800">
                  <a:solidFill>
                    <a:srgbClr val="FFE39D"/>
                  </a:solidFill>
                  <a:latin typeface="18 VAG Rounded Thin   55390"/>
                </a:rPr>
                <a:t>Levels in memory hierarchy</a:t>
              </a:r>
            </a:p>
          </p:txBody>
        </p:sp>
        <p:sp>
          <p:nvSpPr>
            <p:cNvPr id="2842655" name="Line 31"/>
            <p:cNvSpPr>
              <a:spLocks noChangeShapeType="1"/>
            </p:cNvSpPr>
            <p:nvPr/>
          </p:nvSpPr>
          <p:spPr bwMode="auto">
            <a:xfrm>
              <a:off x="155" y="823"/>
              <a:ext cx="0" cy="22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18 VAG Rounded Bold   0739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4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4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2651" grpId="0" autoUpdateAnimBg="0"/>
      <p:bldP spid="2842652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4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Memory Hierarchy Details</a:t>
            </a:r>
            <a:endParaRPr lang="en-US"/>
          </a:p>
        </p:txBody>
      </p:sp>
      <p:sp>
        <p:nvSpPr>
          <p:cNvPr id="284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level closer to Processor, it is:</a:t>
            </a:r>
          </a:p>
          <a:p>
            <a:pPr lvl="1"/>
            <a:r>
              <a:rPr lang="en-US" dirty="0" smtClean="0"/>
              <a:t>Smaller</a:t>
            </a:r>
          </a:p>
          <a:p>
            <a:pPr lvl="1"/>
            <a:r>
              <a:rPr lang="en-US" dirty="0" smtClean="0"/>
              <a:t>Faster</a:t>
            </a:r>
          </a:p>
          <a:p>
            <a:pPr lvl="1"/>
            <a:r>
              <a:rPr lang="en-US" dirty="0" smtClean="0"/>
              <a:t>More expensive</a:t>
            </a:r>
          </a:p>
          <a:p>
            <a:pPr lvl="1"/>
            <a:r>
              <a:rPr lang="en-US" dirty="0" smtClean="0"/>
              <a:t>subset of lower levels</a:t>
            </a:r>
          </a:p>
          <a:p>
            <a:pPr lvl="2"/>
            <a:r>
              <a:rPr lang="en-US" dirty="0" smtClean="0"/>
              <a:t>…contains most recently used data</a:t>
            </a:r>
          </a:p>
          <a:p>
            <a:r>
              <a:rPr lang="en-US" dirty="0" smtClean="0"/>
              <a:t>Lowest Level (usually disk) contains all available data (does it go beyond the disk?)</a:t>
            </a:r>
          </a:p>
          <a:p>
            <a:r>
              <a:rPr lang="en-US" dirty="0" smtClean="0"/>
              <a:t>Memory Hierarchy </a:t>
            </a:r>
            <a:r>
              <a:rPr lang="en-US" dirty="0" smtClean="0">
                <a:solidFill>
                  <a:srgbClr val="FFFF00"/>
                </a:solidFill>
              </a:rPr>
              <a:t>Abstraction </a:t>
            </a:r>
            <a:r>
              <a:rPr lang="en-US" dirty="0" smtClean="0"/>
              <a:t>presents the processor with the illusion of a very large &amp; fast memory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2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Networking Basics</a:t>
            </a:r>
          </a:p>
        </p:txBody>
      </p:sp>
      <p:sp>
        <p:nvSpPr>
          <p:cNvPr id="2842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4025" y="990600"/>
            <a:ext cx="8229600" cy="5365750"/>
          </a:xfrm>
        </p:spPr>
        <p:txBody>
          <a:bodyPr/>
          <a:lstStyle/>
          <a:p>
            <a:r>
              <a:rPr lang="en-US"/>
              <a:t>source </a:t>
            </a:r>
            <a:r>
              <a:rPr lang="en-US">
                <a:solidFill>
                  <a:srgbClr val="FFFF00"/>
                </a:solidFill>
              </a:rPr>
              <a:t>encodes </a:t>
            </a:r>
            <a:r>
              <a:rPr lang="en-US"/>
              <a:t>and destination </a:t>
            </a:r>
            <a:r>
              <a:rPr lang="en-US">
                <a:solidFill>
                  <a:srgbClr val="FFFF00"/>
                </a:solidFill>
              </a:rPr>
              <a:t>decodes </a:t>
            </a:r>
            <a:r>
              <a:rPr lang="en-US"/>
              <a:t>content of the message</a:t>
            </a:r>
          </a:p>
          <a:p>
            <a:r>
              <a:rPr lang="en-US">
                <a:solidFill>
                  <a:srgbClr val="FFFF00"/>
                </a:solidFill>
              </a:rPr>
              <a:t>switches </a:t>
            </a:r>
            <a:r>
              <a:rPr lang="en-US"/>
              <a:t>and </a:t>
            </a:r>
            <a:r>
              <a:rPr lang="en-US">
                <a:solidFill>
                  <a:srgbClr val="FFFF00"/>
                </a:solidFill>
              </a:rPr>
              <a:t>routers </a:t>
            </a:r>
            <a:r>
              <a:rPr lang="en-US"/>
              <a:t>use the destination in order to deliver the message, dynamically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371600" y="3687762"/>
            <a:ext cx="2184400" cy="1060450"/>
            <a:chOff x="692" y="1340"/>
            <a:chExt cx="1376" cy="668"/>
          </a:xfrm>
        </p:grpSpPr>
        <p:sp>
          <p:nvSpPr>
            <p:cNvPr id="2842629" name="AutoShape 5"/>
            <p:cNvSpPr>
              <a:spLocks noChangeArrowheads="1"/>
            </p:cNvSpPr>
            <p:nvPr/>
          </p:nvSpPr>
          <p:spPr bwMode="auto">
            <a:xfrm>
              <a:off x="692" y="1340"/>
              <a:ext cx="1376" cy="668"/>
            </a:xfrm>
            <a:prstGeom prst="cube">
              <a:avLst>
                <a:gd name="adj" fmla="val 24995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2630" name="Freeform 6"/>
            <p:cNvSpPr>
              <a:spLocks/>
            </p:cNvSpPr>
            <p:nvPr/>
          </p:nvSpPr>
          <p:spPr bwMode="auto">
            <a:xfrm>
              <a:off x="1308" y="1704"/>
              <a:ext cx="193" cy="169"/>
            </a:xfrm>
            <a:custGeom>
              <a:avLst/>
              <a:gdLst/>
              <a:ahLst/>
              <a:cxnLst>
                <a:cxn ang="0">
                  <a:pos x="192" y="0"/>
                </a:cxn>
                <a:cxn ang="0">
                  <a:pos x="0" y="0"/>
                </a:cxn>
                <a:cxn ang="0">
                  <a:pos x="0" y="168"/>
                </a:cxn>
                <a:cxn ang="0">
                  <a:pos x="180" y="168"/>
                </a:cxn>
                <a:cxn ang="0">
                  <a:pos x="180" y="168"/>
                </a:cxn>
                <a:cxn ang="0">
                  <a:pos x="180" y="168"/>
                </a:cxn>
                <a:cxn ang="0">
                  <a:pos x="180" y="168"/>
                </a:cxn>
                <a:cxn ang="0">
                  <a:pos x="168" y="168"/>
                </a:cxn>
              </a:cxnLst>
              <a:rect l="0" t="0" r="r" b="b"/>
              <a:pathLst>
                <a:path w="193" h="169">
                  <a:moveTo>
                    <a:pt x="192" y="0"/>
                  </a:moveTo>
                  <a:lnTo>
                    <a:pt x="0" y="0"/>
                  </a:lnTo>
                  <a:lnTo>
                    <a:pt x="0" y="168"/>
                  </a:lnTo>
                  <a:lnTo>
                    <a:pt x="180" y="168"/>
                  </a:lnTo>
                  <a:lnTo>
                    <a:pt x="180" y="168"/>
                  </a:lnTo>
                  <a:lnTo>
                    <a:pt x="180" y="168"/>
                  </a:lnTo>
                  <a:lnTo>
                    <a:pt x="180" y="168"/>
                  </a:lnTo>
                  <a:lnTo>
                    <a:pt x="168" y="168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2631" name="Line 7"/>
            <p:cNvSpPr>
              <a:spLocks noChangeShapeType="1"/>
            </p:cNvSpPr>
            <p:nvPr/>
          </p:nvSpPr>
          <p:spPr bwMode="auto">
            <a:xfrm>
              <a:off x="1356" y="1712"/>
              <a:ext cx="0" cy="1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2632" name="Line 8"/>
            <p:cNvSpPr>
              <a:spLocks noChangeShapeType="1"/>
            </p:cNvSpPr>
            <p:nvPr/>
          </p:nvSpPr>
          <p:spPr bwMode="auto">
            <a:xfrm>
              <a:off x="1404" y="1712"/>
              <a:ext cx="0" cy="1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2633" name="Line 9"/>
            <p:cNvSpPr>
              <a:spLocks noChangeShapeType="1"/>
            </p:cNvSpPr>
            <p:nvPr/>
          </p:nvSpPr>
          <p:spPr bwMode="auto">
            <a:xfrm>
              <a:off x="1452" y="1724"/>
              <a:ext cx="0" cy="1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42634" name="AutoShape 10"/>
          <p:cNvSpPr>
            <a:spLocks noChangeArrowheads="1"/>
          </p:cNvSpPr>
          <p:nvPr/>
        </p:nvSpPr>
        <p:spPr bwMode="auto">
          <a:xfrm flipH="1">
            <a:off x="5810250" y="3668712"/>
            <a:ext cx="2184400" cy="1060450"/>
          </a:xfrm>
          <a:prstGeom prst="cube">
            <a:avLst>
              <a:gd name="adj" fmla="val 24995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6711950" y="4075112"/>
            <a:ext cx="306388" cy="268288"/>
            <a:chOff x="4056" y="1584"/>
            <a:chExt cx="193" cy="169"/>
          </a:xfrm>
        </p:grpSpPr>
        <p:sp>
          <p:nvSpPr>
            <p:cNvPr id="2842636" name="Freeform 12"/>
            <p:cNvSpPr>
              <a:spLocks/>
            </p:cNvSpPr>
            <p:nvPr/>
          </p:nvSpPr>
          <p:spPr bwMode="auto">
            <a:xfrm>
              <a:off x="4056" y="1584"/>
              <a:ext cx="193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2" y="0"/>
                </a:cxn>
                <a:cxn ang="0">
                  <a:pos x="192" y="168"/>
                </a:cxn>
                <a:cxn ang="0">
                  <a:pos x="12" y="168"/>
                </a:cxn>
                <a:cxn ang="0">
                  <a:pos x="12" y="168"/>
                </a:cxn>
                <a:cxn ang="0">
                  <a:pos x="12" y="168"/>
                </a:cxn>
                <a:cxn ang="0">
                  <a:pos x="12" y="168"/>
                </a:cxn>
                <a:cxn ang="0">
                  <a:pos x="24" y="168"/>
                </a:cxn>
              </a:cxnLst>
              <a:rect l="0" t="0" r="r" b="b"/>
              <a:pathLst>
                <a:path w="193" h="169">
                  <a:moveTo>
                    <a:pt x="0" y="0"/>
                  </a:moveTo>
                  <a:lnTo>
                    <a:pt x="192" y="0"/>
                  </a:lnTo>
                  <a:lnTo>
                    <a:pt x="192" y="168"/>
                  </a:lnTo>
                  <a:lnTo>
                    <a:pt x="12" y="168"/>
                  </a:lnTo>
                  <a:lnTo>
                    <a:pt x="12" y="168"/>
                  </a:lnTo>
                  <a:lnTo>
                    <a:pt x="12" y="168"/>
                  </a:lnTo>
                  <a:lnTo>
                    <a:pt x="12" y="168"/>
                  </a:lnTo>
                  <a:lnTo>
                    <a:pt x="24" y="168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2637" name="Line 13"/>
            <p:cNvSpPr>
              <a:spLocks noChangeShapeType="1"/>
            </p:cNvSpPr>
            <p:nvPr/>
          </p:nvSpPr>
          <p:spPr bwMode="auto">
            <a:xfrm>
              <a:off x="4200" y="1592"/>
              <a:ext cx="0" cy="1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2638" name="Line 14"/>
            <p:cNvSpPr>
              <a:spLocks noChangeShapeType="1"/>
            </p:cNvSpPr>
            <p:nvPr/>
          </p:nvSpPr>
          <p:spPr bwMode="auto">
            <a:xfrm>
              <a:off x="4152" y="1592"/>
              <a:ext cx="0" cy="1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2639" name="Line 15"/>
            <p:cNvSpPr>
              <a:spLocks noChangeShapeType="1"/>
            </p:cNvSpPr>
            <p:nvPr/>
          </p:nvSpPr>
          <p:spPr bwMode="auto">
            <a:xfrm>
              <a:off x="4104" y="1604"/>
              <a:ext cx="0" cy="1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42640" name="Line 16"/>
          <p:cNvSpPr>
            <a:spLocks noChangeShapeType="1"/>
          </p:cNvSpPr>
          <p:nvPr/>
        </p:nvSpPr>
        <p:spPr bwMode="auto">
          <a:xfrm>
            <a:off x="2667000" y="4343400"/>
            <a:ext cx="1143000" cy="9255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42641" name="Line 17"/>
          <p:cNvSpPr>
            <a:spLocks noChangeShapeType="1"/>
          </p:cNvSpPr>
          <p:nvPr/>
        </p:nvSpPr>
        <p:spPr bwMode="auto">
          <a:xfrm>
            <a:off x="2667000" y="4430712"/>
            <a:ext cx="1066800" cy="9032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42654" name="Line 30"/>
          <p:cNvSpPr>
            <a:spLocks noChangeShapeType="1"/>
          </p:cNvSpPr>
          <p:nvPr/>
        </p:nvSpPr>
        <p:spPr bwMode="auto">
          <a:xfrm>
            <a:off x="4114800" y="5345112"/>
            <a:ext cx="990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42655" name="Line 31"/>
          <p:cNvSpPr>
            <a:spLocks noChangeShapeType="1"/>
          </p:cNvSpPr>
          <p:nvPr/>
        </p:nvSpPr>
        <p:spPr bwMode="auto">
          <a:xfrm>
            <a:off x="4191000" y="5486400"/>
            <a:ext cx="914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42656" name="Line 32"/>
          <p:cNvSpPr>
            <a:spLocks noChangeShapeType="1"/>
          </p:cNvSpPr>
          <p:nvPr/>
        </p:nvSpPr>
        <p:spPr bwMode="auto">
          <a:xfrm rot="19555355" flipV="1">
            <a:off x="5437188" y="4616450"/>
            <a:ext cx="1447800" cy="2270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42657" name="Line 33"/>
          <p:cNvSpPr>
            <a:spLocks noChangeShapeType="1"/>
          </p:cNvSpPr>
          <p:nvPr/>
        </p:nvSpPr>
        <p:spPr bwMode="auto">
          <a:xfrm rot="19560029" flipV="1">
            <a:off x="5505450" y="4746625"/>
            <a:ext cx="1295400" cy="2270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42658" name="Oval 34"/>
          <p:cNvSpPr>
            <a:spLocks noChangeArrowheads="1"/>
          </p:cNvSpPr>
          <p:nvPr/>
        </p:nvSpPr>
        <p:spPr bwMode="auto">
          <a:xfrm>
            <a:off x="3276600" y="5116512"/>
            <a:ext cx="1143000" cy="6096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42659" name="Oval 35"/>
          <p:cNvSpPr>
            <a:spLocks noChangeArrowheads="1"/>
          </p:cNvSpPr>
          <p:nvPr/>
        </p:nvSpPr>
        <p:spPr bwMode="auto">
          <a:xfrm>
            <a:off x="4800600" y="5040312"/>
            <a:ext cx="1143000" cy="6096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42660" name="AutoShape 36"/>
          <p:cNvSpPr>
            <a:spLocks noChangeArrowheads="1"/>
          </p:cNvSpPr>
          <p:nvPr/>
        </p:nvSpPr>
        <p:spPr bwMode="auto">
          <a:xfrm>
            <a:off x="1828800" y="4800600"/>
            <a:ext cx="5562600" cy="1295400"/>
          </a:xfrm>
          <a:prstGeom prst="cloudCallout">
            <a:avLst>
              <a:gd name="adj1" fmla="val -45865"/>
              <a:gd name="adj2" fmla="val 19214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2438400" y="55626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18 VAG Rounded Thin   55390"/>
              </a:rPr>
              <a:t>Internet</a:t>
            </a:r>
            <a:endParaRPr lang="en-US" sz="2800">
              <a:solidFill>
                <a:schemeClr val="tx1"/>
              </a:solidFill>
              <a:latin typeface="18 VAG Rounded Thin   5539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57200" y="3048000"/>
            <a:ext cx="4267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18 VAG Rounded Thin   55390"/>
              </a:rPr>
              <a:t>source</a:t>
            </a:r>
            <a:endParaRPr lang="en-US" sz="3200">
              <a:solidFill>
                <a:schemeClr val="tx1"/>
              </a:solidFill>
              <a:latin typeface="18 VAG Rounded Thin   5539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724400" y="3048000"/>
            <a:ext cx="4267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18 VAG Rounded Thin   55390"/>
              </a:rPr>
              <a:t>destination</a:t>
            </a:r>
            <a:endParaRPr lang="en-US" sz="3200">
              <a:solidFill>
                <a:schemeClr val="tx1"/>
              </a:solidFill>
              <a:latin typeface="18 VAG Rounded Thin   5539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48204" y="3897748"/>
            <a:ext cx="228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18 VAG Rounded Thin   55390"/>
              </a:rPr>
              <a:t>Network</a:t>
            </a:r>
            <a:br>
              <a:rPr lang="en-US" sz="1600" dirty="0" smtClean="0">
                <a:solidFill>
                  <a:schemeClr val="tx1"/>
                </a:solidFill>
                <a:latin typeface="18 VAG Rounded Thin   55390"/>
              </a:rPr>
            </a:br>
            <a:r>
              <a:rPr lang="en-US" sz="1600" dirty="0" smtClean="0">
                <a:solidFill>
                  <a:schemeClr val="tx1"/>
                </a:solidFill>
                <a:latin typeface="18 VAG Rounded Thin   55390"/>
              </a:rPr>
              <a:t>interface</a:t>
            </a:r>
            <a:br>
              <a:rPr lang="en-US" sz="1600" dirty="0" smtClean="0">
                <a:solidFill>
                  <a:schemeClr val="tx1"/>
                </a:solidFill>
                <a:latin typeface="18 VAG Rounded Thin   55390"/>
              </a:rPr>
            </a:br>
            <a:r>
              <a:rPr lang="en-US" sz="1600" dirty="0" smtClean="0">
                <a:solidFill>
                  <a:schemeClr val="tx1"/>
                </a:solidFill>
                <a:latin typeface="18 VAG Rounded Thin   55390"/>
              </a:rPr>
              <a:t>device</a:t>
            </a:r>
            <a:endParaRPr lang="en-US" sz="1600">
              <a:solidFill>
                <a:schemeClr val="tx1"/>
              </a:solidFill>
              <a:latin typeface="18 VAG Rounded Thin   5539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324600" y="3897748"/>
            <a:ext cx="228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18 VAG Rounded Thin   55390"/>
              </a:rPr>
              <a:t>Network</a:t>
            </a:r>
            <a:br>
              <a:rPr lang="en-US" sz="1600" dirty="0" smtClean="0">
                <a:solidFill>
                  <a:schemeClr val="tx1"/>
                </a:solidFill>
                <a:latin typeface="18 VAG Rounded Thin   55390"/>
              </a:rPr>
            </a:br>
            <a:r>
              <a:rPr lang="en-US" sz="1600" dirty="0" smtClean="0">
                <a:solidFill>
                  <a:schemeClr val="tx1"/>
                </a:solidFill>
                <a:latin typeface="18 VAG Rounded Thin   55390"/>
              </a:rPr>
              <a:t>interface</a:t>
            </a:r>
            <a:br>
              <a:rPr lang="en-US" sz="1600" dirty="0" smtClean="0">
                <a:solidFill>
                  <a:schemeClr val="tx1"/>
                </a:solidFill>
                <a:latin typeface="18 VAG Rounded Thin   55390"/>
              </a:rPr>
            </a:br>
            <a:r>
              <a:rPr lang="en-US" sz="1600" dirty="0" smtClean="0">
                <a:solidFill>
                  <a:schemeClr val="tx1"/>
                </a:solidFill>
                <a:latin typeface="18 VAG Rounded Thin   55390"/>
              </a:rPr>
              <a:t>device</a:t>
            </a:r>
            <a:endParaRPr lang="en-US" sz="1600">
              <a:solidFill>
                <a:schemeClr val="tx1"/>
              </a:solidFill>
              <a:latin typeface="18 VAG Rounded Thin   5539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110105"/>
            <a:ext cx="704926" cy="52869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4953000"/>
            <a:ext cx="1066800" cy="1066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534" b="-2534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Networking Facts and Benefits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07656" cy="5305864"/>
          </a:xfrm>
        </p:spPr>
        <p:txBody>
          <a:bodyPr/>
          <a:lstStyle/>
          <a:p>
            <a:r>
              <a:rPr lang="en-US"/>
              <a:t>Networks connect computers, sub-networks, and other networks.</a:t>
            </a:r>
          </a:p>
          <a:p>
            <a:pPr lvl="1"/>
            <a:r>
              <a:rPr lang="en-US"/>
              <a:t>Networks connect computers all over the world (and in space!)</a:t>
            </a:r>
          </a:p>
          <a:p>
            <a:pPr lvl="1"/>
            <a:r>
              <a:rPr lang="en-US"/>
              <a:t>Computer networks...</a:t>
            </a:r>
          </a:p>
          <a:p>
            <a:pPr lvl="2"/>
            <a:r>
              <a:rPr lang="en-US"/>
              <a:t>support asynchronous and distributed communication</a:t>
            </a:r>
          </a:p>
          <a:p>
            <a:pPr lvl="2"/>
            <a:r>
              <a:rPr lang="en-US"/>
              <a:t>enable new forms of collaboration</a:t>
            </a:r>
          </a:p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2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900" smtClean="0"/>
              <a:t>Performance Needed for Big Problems</a:t>
            </a:r>
            <a:endParaRPr lang="en-US" sz="3900"/>
          </a:p>
        </p:txBody>
      </p:sp>
      <p:sp>
        <p:nvSpPr>
          <p:cNvPr id="360243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Performance terminology</a:t>
            </a:r>
          </a:p>
          <a:p>
            <a:pPr lvl="1"/>
            <a:r>
              <a:rPr lang="en-US" sz="2000" dirty="0" smtClean="0"/>
              <a:t>the FLOP: </a:t>
            </a:r>
            <a:r>
              <a:rPr lang="en-US" sz="2000" u="sng" dirty="0" err="1" smtClean="0"/>
              <a:t>FL</a:t>
            </a:r>
            <a:r>
              <a:rPr lang="en-US" sz="2000" dirty="0" err="1" smtClean="0"/>
              <a:t>oating</a:t>
            </a:r>
            <a:r>
              <a:rPr lang="en-US" sz="2000" dirty="0" smtClean="0"/>
              <a:t> point </a:t>
            </a:r>
            <a:r>
              <a:rPr lang="en-US" sz="2000" u="sng" dirty="0" err="1" smtClean="0"/>
              <a:t>OP</a:t>
            </a:r>
            <a:r>
              <a:rPr lang="en-US" sz="2000" dirty="0" err="1" smtClean="0"/>
              <a:t>eration</a:t>
            </a:r>
            <a:endParaRPr lang="en-US" sz="2000" dirty="0" smtClean="0"/>
          </a:p>
          <a:p>
            <a:pPr lvl="1"/>
            <a:r>
              <a:rPr lang="en-US" sz="2000" dirty="0" smtClean="0"/>
              <a:t>“flops” = # FLOP/second is the standard metric for computing power</a:t>
            </a:r>
          </a:p>
          <a:p>
            <a:r>
              <a:rPr lang="en-US" sz="2400" dirty="0" smtClean="0"/>
              <a:t>Example: Global Climate Modeling</a:t>
            </a:r>
          </a:p>
          <a:p>
            <a:pPr lvl="1"/>
            <a:r>
              <a:rPr lang="en-US" sz="2000" dirty="0" smtClean="0"/>
              <a:t>Divide the world into a grid (e.g. 10 km spacing)</a:t>
            </a:r>
          </a:p>
          <a:p>
            <a:pPr lvl="1"/>
            <a:r>
              <a:rPr lang="en-US" sz="2000" dirty="0" smtClean="0"/>
              <a:t>Solve fluid dynamics equations for each point &amp; minute</a:t>
            </a:r>
          </a:p>
          <a:p>
            <a:pPr lvl="2"/>
            <a:r>
              <a:rPr lang="en-US" sz="1800" dirty="0" smtClean="0"/>
              <a:t>Requires about 100 Flops per grid point per minute</a:t>
            </a:r>
          </a:p>
          <a:p>
            <a:pPr lvl="1"/>
            <a:r>
              <a:rPr lang="en-US" sz="2000" dirty="0" smtClean="0"/>
              <a:t>Weather Prediction (7 days in 24 hours): </a:t>
            </a:r>
          </a:p>
          <a:p>
            <a:pPr lvl="2"/>
            <a:r>
              <a:rPr lang="en-US" sz="1800" dirty="0" smtClean="0"/>
              <a:t>56 </a:t>
            </a:r>
            <a:r>
              <a:rPr lang="en-US" sz="1800" dirty="0" err="1" smtClean="0"/>
              <a:t>Gflops</a:t>
            </a:r>
            <a:endParaRPr lang="en-US" sz="1800" dirty="0" smtClean="0"/>
          </a:p>
          <a:p>
            <a:pPr lvl="1"/>
            <a:r>
              <a:rPr lang="en-US" sz="2000" dirty="0" smtClean="0"/>
              <a:t>Climate Prediction (50 years in 30 days): </a:t>
            </a:r>
          </a:p>
          <a:p>
            <a:pPr lvl="2"/>
            <a:r>
              <a:rPr lang="en-US" sz="1800" dirty="0" smtClean="0"/>
              <a:t>4.8 </a:t>
            </a:r>
            <a:r>
              <a:rPr lang="en-US" sz="1800" dirty="0" err="1" smtClean="0"/>
              <a:t>Tflops</a:t>
            </a:r>
            <a:endParaRPr lang="en-US" sz="1800" dirty="0" smtClean="0"/>
          </a:p>
          <a:p>
            <a:r>
              <a:rPr lang="en-US" sz="2400" dirty="0" smtClean="0"/>
              <a:t>Perspective</a:t>
            </a:r>
          </a:p>
          <a:p>
            <a:pPr lvl="1"/>
            <a:r>
              <a:rPr lang="en-US" sz="2000" dirty="0" smtClean="0"/>
              <a:t>Intel Core i7 980 XE Desktop Processor</a:t>
            </a:r>
          </a:p>
          <a:p>
            <a:pPr lvl="2"/>
            <a:r>
              <a:rPr lang="en-US" sz="1800" dirty="0" smtClean="0"/>
              <a:t>~100 </a:t>
            </a:r>
            <a:r>
              <a:rPr lang="en-US" sz="1800" dirty="0" err="1" smtClean="0"/>
              <a:t>Gflops</a:t>
            </a:r>
            <a:endParaRPr lang="en-US" sz="1800" dirty="0" smtClean="0"/>
          </a:p>
          <a:p>
            <a:pPr lvl="2"/>
            <a:r>
              <a:rPr lang="en-US" sz="1800" dirty="0" smtClean="0"/>
              <a:t>Climate Prediction would take ~5 years</a:t>
            </a:r>
            <a:endParaRPr lang="en-US" sz="1800" dirty="0"/>
          </a:p>
        </p:txBody>
      </p:sp>
      <p:pic>
        <p:nvPicPr>
          <p:cNvPr id="3602439" name="Picture 7" descr="smalloce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3886200"/>
            <a:ext cx="3279913" cy="2286000"/>
          </a:xfrm>
          <a:prstGeom prst="rect">
            <a:avLst/>
          </a:prstGeom>
          <a:noFill/>
        </p:spPr>
      </p:pic>
      <p:sp>
        <p:nvSpPr>
          <p:cNvPr id="3602440" name="Text Box 8"/>
          <p:cNvSpPr txBox="1">
            <a:spLocks noChangeArrowheads="1"/>
          </p:cNvSpPr>
          <p:nvPr/>
        </p:nvSpPr>
        <p:spPr bwMode="auto">
          <a:xfrm>
            <a:off x="5867400" y="3657600"/>
            <a:ext cx="3276601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Arial" pitchFamily="1" charset="0"/>
              </a:rPr>
              <a:t>www.epm.ornl.gov/chammp/chammp.html</a:t>
            </a:r>
            <a:endParaRPr lang="en-US" sz="1200" dirty="0">
              <a:solidFill>
                <a:schemeClr val="tx1"/>
              </a:solidFill>
              <a:latin typeface="Arial" pitchFamily="1" charset="0"/>
            </a:endParaRPr>
          </a:p>
        </p:txBody>
      </p:sp>
      <p:sp>
        <p:nvSpPr>
          <p:cNvPr id="3602441" name="Rectangle 9"/>
          <p:cNvSpPr>
            <a:spLocks noChangeArrowheads="1"/>
          </p:cNvSpPr>
          <p:nvPr/>
        </p:nvSpPr>
        <p:spPr bwMode="auto">
          <a:xfrm>
            <a:off x="6227817" y="0"/>
            <a:ext cx="2916183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800">
                <a:solidFill>
                  <a:schemeClr val="tx1"/>
                </a:solidFill>
                <a:latin typeface="18 VAG Rounded Thin   55390"/>
              </a:rPr>
              <a:t>en.wikipedia.org/wiki/FLOPS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55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641975"/>
          </a:xfrm>
          <a:noFill/>
          <a:ln/>
        </p:spPr>
        <p:txBody>
          <a:bodyPr/>
          <a:lstStyle/>
          <a:p>
            <a:r>
              <a:rPr lang="en-US" sz="2000" b="1" dirty="0" smtClean="0">
                <a:latin typeface="18 VAG Rounded Thin   55390"/>
                <a:cs typeface="Helvetica"/>
              </a:rPr>
              <a:t>Supercomputing – like those listed in top500.org</a:t>
            </a:r>
            <a:endParaRPr lang="en-US" sz="2400" b="1" dirty="0" smtClean="0">
              <a:latin typeface="18 VAG Rounded Thin   55390"/>
              <a:cs typeface="Helvetica"/>
            </a:endParaRPr>
          </a:p>
          <a:p>
            <a:pPr lvl="1"/>
            <a:r>
              <a:rPr lang="en-US" sz="2000" dirty="0" smtClean="0">
                <a:latin typeface="18 VAG Rounded Thin   55390"/>
                <a:cs typeface="Helvetica"/>
              </a:rPr>
              <a:t>Multiple processors “all in one box / room” from one vendor that often communicate through shared memory</a:t>
            </a:r>
          </a:p>
          <a:p>
            <a:pPr lvl="1"/>
            <a:r>
              <a:rPr lang="en-US" sz="2000" dirty="0" smtClean="0">
                <a:latin typeface="18 VAG Rounded Thin   55390"/>
                <a:cs typeface="Helvetica"/>
              </a:rPr>
              <a:t>This is often where you find exotic architectures</a:t>
            </a:r>
          </a:p>
          <a:p>
            <a:r>
              <a:rPr lang="en-US" sz="2000" b="1" dirty="0" smtClean="0">
                <a:latin typeface="18 VAG Rounded Thin   55390"/>
                <a:cs typeface="Helvetica"/>
              </a:rPr>
              <a:t>Distributed computing</a:t>
            </a:r>
            <a:endParaRPr lang="en-US" sz="2400" b="1" dirty="0" smtClean="0">
              <a:latin typeface="18 VAG Rounded Thin   55390"/>
              <a:cs typeface="Helvetica"/>
            </a:endParaRPr>
          </a:p>
          <a:p>
            <a:pPr lvl="1"/>
            <a:r>
              <a:rPr lang="en-US" sz="2000" dirty="0">
                <a:latin typeface="18 VAG Rounded Thin   55390"/>
                <a:cs typeface="Helvetica"/>
              </a:rPr>
              <a:t>Many separate computers (each with independent CPU, RAM, HD, NIC) that communicate through a network</a:t>
            </a:r>
          </a:p>
          <a:p>
            <a:pPr lvl="2"/>
            <a:r>
              <a:rPr lang="en-US" sz="2000" u="sng" dirty="0">
                <a:latin typeface="18 VAG Rounded Thin   55390"/>
                <a:cs typeface="Helvetica"/>
              </a:rPr>
              <a:t>Grids</a:t>
            </a:r>
            <a:r>
              <a:rPr lang="en-US" sz="2000" dirty="0">
                <a:latin typeface="18 VAG Rounded Thin   55390"/>
                <a:cs typeface="Helvetica"/>
              </a:rPr>
              <a:t> </a:t>
            </a:r>
            <a:r>
              <a:rPr lang="en-US" sz="2000" dirty="0" smtClean="0">
                <a:latin typeface="18 VAG Rounded Thin   55390"/>
                <a:cs typeface="Helvetica"/>
              </a:rPr>
              <a:t>(</a:t>
            </a:r>
            <a:r>
              <a:rPr lang="en-US" sz="2000" dirty="0" err="1" smtClean="0">
                <a:latin typeface="18 VAG Rounded Thin   55390"/>
                <a:cs typeface="Helvetica"/>
              </a:rPr>
              <a:t>heterogenous</a:t>
            </a:r>
            <a:r>
              <a:rPr lang="en-US" sz="2000" dirty="0" smtClean="0">
                <a:latin typeface="18 VAG Rounded Thin   55390"/>
                <a:cs typeface="Helvetica"/>
              </a:rPr>
              <a:t> computers </a:t>
            </a:r>
            <a:r>
              <a:rPr lang="en-US" sz="2000" dirty="0">
                <a:latin typeface="18 VAG Rounded Thin   55390"/>
                <a:cs typeface="Helvetica"/>
              </a:rPr>
              <a:t>across Internet</a:t>
            </a:r>
            <a:r>
              <a:rPr lang="en-US" sz="2000" dirty="0" smtClean="0">
                <a:latin typeface="18 VAG Rounded Thin   55390"/>
                <a:cs typeface="Helvetica"/>
              </a:rPr>
              <a:t>)</a:t>
            </a:r>
          </a:p>
          <a:p>
            <a:pPr lvl="2"/>
            <a:r>
              <a:rPr lang="en-US" sz="2000" u="sng" dirty="0" smtClean="0">
                <a:latin typeface="18 VAG Rounded Thin   55390"/>
                <a:cs typeface="Helvetica"/>
              </a:rPr>
              <a:t>Clusters</a:t>
            </a:r>
            <a:r>
              <a:rPr lang="en-US" sz="2000" dirty="0" smtClean="0">
                <a:latin typeface="18 VAG Rounded Thin   55390"/>
                <a:cs typeface="Helvetica"/>
              </a:rPr>
              <a:t> (mostly homogeneous computers all </a:t>
            </a:r>
            <a:r>
              <a:rPr lang="en-US" sz="2000" dirty="0">
                <a:latin typeface="18 VAG Rounded Thin   55390"/>
                <a:cs typeface="Helvetica"/>
              </a:rPr>
              <a:t>in one room</a:t>
            </a:r>
            <a:r>
              <a:rPr lang="en-US" sz="2000" dirty="0" smtClean="0">
                <a:latin typeface="18 VAG Rounded Thin   55390"/>
                <a:cs typeface="Helvetica"/>
              </a:rPr>
              <a:t>)</a:t>
            </a:r>
          </a:p>
          <a:p>
            <a:pPr lvl="3"/>
            <a:r>
              <a:rPr lang="en-US" sz="1800" dirty="0" smtClean="0">
                <a:latin typeface="18 VAG Rounded Thin   55390"/>
                <a:cs typeface="Helvetica"/>
              </a:rPr>
              <a:t>Google uses commodity computers to exploit “knee in curve” price/performance sweet spot</a:t>
            </a:r>
          </a:p>
          <a:p>
            <a:pPr lvl="1"/>
            <a:r>
              <a:rPr lang="en-US" sz="2000" dirty="0" smtClean="0">
                <a:latin typeface="18 VAG Rounded Thin   55390"/>
                <a:cs typeface="Helvetica"/>
              </a:rPr>
              <a:t>It’s about </a:t>
            </a:r>
            <a:r>
              <a:rPr lang="en-US" sz="2000" dirty="0">
                <a:latin typeface="18 VAG Rounded Thin   55390"/>
                <a:cs typeface="Helvetica"/>
              </a:rPr>
              <a:t>being able to solve “big” problems,</a:t>
            </a:r>
            <a:r>
              <a:rPr lang="en-US" sz="2000" dirty="0" smtClean="0">
                <a:latin typeface="18 VAG Rounded Thin   55390"/>
                <a:cs typeface="Helvetica"/>
              </a:rPr>
              <a:t> </a:t>
            </a:r>
            <a:br>
              <a:rPr lang="en-US" sz="2000" dirty="0" smtClean="0">
                <a:latin typeface="18 VAG Rounded Thin   55390"/>
                <a:cs typeface="Helvetica"/>
              </a:rPr>
            </a:br>
            <a:r>
              <a:rPr lang="en-US" sz="2000" dirty="0" smtClean="0">
                <a:latin typeface="18 VAG Rounded Thin   55390"/>
                <a:cs typeface="Helvetica"/>
              </a:rPr>
              <a:t>not </a:t>
            </a:r>
            <a:r>
              <a:rPr lang="en-US" sz="2000" dirty="0">
                <a:latin typeface="18 VAG Rounded Thin   55390"/>
                <a:cs typeface="Helvetica"/>
              </a:rPr>
              <a:t>“small” problems </a:t>
            </a:r>
            <a:r>
              <a:rPr lang="en-US" sz="2000" dirty="0" smtClean="0">
                <a:latin typeface="18 VAG Rounded Thin   55390"/>
                <a:cs typeface="Helvetica"/>
              </a:rPr>
              <a:t>faster</a:t>
            </a:r>
          </a:p>
          <a:p>
            <a:pPr lvl="2"/>
            <a:r>
              <a:rPr lang="en-US" sz="2000" dirty="0" smtClean="0">
                <a:latin typeface="18 VAG Rounded Thin   55390"/>
                <a:cs typeface="Helvetica"/>
              </a:rPr>
              <a:t>These problems can be </a:t>
            </a:r>
            <a:r>
              <a:rPr lang="en-US" sz="2000" u="sng" dirty="0" smtClean="0">
                <a:latin typeface="18 VAG Rounded Thin   55390"/>
                <a:cs typeface="Helvetica"/>
              </a:rPr>
              <a:t>data</a:t>
            </a:r>
            <a:r>
              <a:rPr lang="en-US" sz="2000" dirty="0" smtClean="0">
                <a:latin typeface="18 VAG Rounded Thin   55390"/>
                <a:cs typeface="Helvetica"/>
              </a:rPr>
              <a:t> (mostly) or </a:t>
            </a:r>
            <a:r>
              <a:rPr lang="en-US" sz="2000" u="sng" dirty="0" smtClean="0">
                <a:latin typeface="18 VAG Rounded Thin   55390"/>
                <a:cs typeface="Helvetica"/>
              </a:rPr>
              <a:t>CPU</a:t>
            </a:r>
            <a:r>
              <a:rPr lang="en-US" sz="2000" dirty="0" smtClean="0">
                <a:latin typeface="18 VAG Rounded Thin   55390"/>
                <a:cs typeface="Helvetica"/>
              </a:rPr>
              <a:t> intensive 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We Do? Use Many CPUs!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008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Distributed Computing Themes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Let’s network many disparate machines into one compute cluster</a:t>
            </a:r>
          </a:p>
          <a:p>
            <a:r>
              <a:rPr lang="en-US" dirty="0" smtClean="0"/>
              <a:t>These could all be the same (easier) or very different machines (harder)</a:t>
            </a:r>
          </a:p>
          <a:p>
            <a:r>
              <a:rPr lang="en-US" dirty="0" smtClean="0"/>
              <a:t>Common themes</a:t>
            </a:r>
          </a:p>
          <a:p>
            <a:pPr lvl="1"/>
            <a:r>
              <a:rPr lang="en-US" dirty="0" smtClean="0"/>
              <a:t>“Dispatcher” gives jobs &amp; collects results</a:t>
            </a:r>
          </a:p>
          <a:p>
            <a:pPr lvl="1"/>
            <a:r>
              <a:rPr lang="en-US" dirty="0" smtClean="0"/>
              <a:t>“Workers” (get, process, return) until done</a:t>
            </a:r>
          </a:p>
          <a:p>
            <a:r>
              <a:rPr lang="en-US" dirty="0" smtClean="0"/>
              <a:t>Examples</a:t>
            </a:r>
          </a:p>
          <a:p>
            <a:pPr lvl="1"/>
            <a:r>
              <a:rPr lang="en-US" dirty="0" err="1" smtClean="0"/>
              <a:t>SETI@Home</a:t>
            </a:r>
            <a:r>
              <a:rPr lang="en-US" dirty="0" smtClean="0"/>
              <a:t>, BOINC, Render farms</a:t>
            </a:r>
          </a:p>
          <a:p>
            <a:pPr lvl="1"/>
            <a:r>
              <a:rPr lang="en-US" dirty="0" smtClean="0"/>
              <a:t>Google clusters running </a:t>
            </a:r>
            <a:r>
              <a:rPr lang="en-US" dirty="0" err="1" smtClean="0"/>
              <a:t>MapReduce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4648200"/>
            <a:ext cx="2133600" cy="1600200"/>
          </a:xfrm>
          <a:prstGeom prst="rect">
            <a:avLst/>
          </a:prstGeom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4515582" y="0"/>
            <a:ext cx="462841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800">
                <a:solidFill>
                  <a:schemeClr val="tx1"/>
                </a:solidFill>
                <a:latin typeface="18 VAG Rounded Thin   55390"/>
              </a:rPr>
              <a:t>en.wikipedia.org/wiki/Distributed_computing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52349</TotalTime>
  <Pages>47</Pages>
  <Words>1106</Words>
  <Application>Microsoft Macintosh PowerPoint</Application>
  <PresentationFormat>Letter Paper (8.5x11 in)</PresentationFormat>
  <Paragraphs>198</Paragraphs>
  <Slides>18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Metro</vt:lpstr>
      <vt:lpstr>PowerPoint Presentation</vt:lpstr>
      <vt:lpstr>Lecture Overview</vt:lpstr>
      <vt:lpstr>Memory Hierarchy</vt:lpstr>
      <vt:lpstr>Memory Hierarchy Details</vt:lpstr>
      <vt:lpstr>Networking Basics</vt:lpstr>
      <vt:lpstr>Networking Facts and Benefits</vt:lpstr>
      <vt:lpstr>Performance Needed for Big Problems</vt:lpstr>
      <vt:lpstr>What Can We Do? Use Many CPUs!</vt:lpstr>
      <vt:lpstr>Distributed Computing Themes</vt:lpstr>
      <vt:lpstr>Peer Instruction</vt:lpstr>
      <vt:lpstr>Peer Instruction Answer</vt:lpstr>
      <vt:lpstr>Distributed Computing Challenges</vt:lpstr>
      <vt:lpstr>Review</vt:lpstr>
      <vt:lpstr>combine with  Reporter  over  List</vt:lpstr>
      <vt:lpstr>Google’s MapReduce Simplified</vt:lpstr>
      <vt:lpstr>MapReduce Advantages/Disadvantages</vt:lpstr>
      <vt:lpstr>What contributes to overhead the most?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Gerald Friedland</cp:lastModifiedBy>
  <cp:revision>3115</cp:revision>
  <cp:lastPrinted>2013-11-05T02:27:55Z</cp:lastPrinted>
  <dcterms:created xsi:type="dcterms:W3CDTF">2013-03-26T20:17:51Z</dcterms:created>
  <dcterms:modified xsi:type="dcterms:W3CDTF">2013-11-05T02:29:02Z</dcterms:modified>
</cp:coreProperties>
</file>