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1" autoAdjust="0"/>
    <p:restoredTop sz="94660"/>
  </p:normalViewPr>
  <p:slideViewPr>
    <p:cSldViewPr>
      <p:cViewPr varScale="1">
        <p:scale>
          <a:sx n="72" d="100"/>
          <a:sy n="72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B6F87-6BAE-4F37-BED1-96C8374FA36F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171AE-6925-441F-861E-83060C3BF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E1FE-40DD-4A93-A6E7-4DD8050D43AA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94ED0-ED6B-495E-A2EB-7C6E7198EEBC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08A64-0FFD-4B67-923C-CE1F8A22A933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F307E-F125-484C-B398-9DC00163DB9D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6A7B2-F8B5-4DE5-B105-F321350659FC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8258B-A2A3-4ECC-9941-1823B94A7341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095DC-424E-442A-B885-6F7CCF829C0B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0F89A-7CBF-41B5-BB89-BE1EEB34D21F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19F68-E1A4-463E-B2AA-3AD60BD46949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4AD85-F168-4EBD-9A19-AF55751AD31F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4CE99-C8FA-4332-9F0F-C52F2F358D37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635770-AA07-4D63-BB3A-F2245CB7EA07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7880BA-952D-4DDD-8356-E1CBE0DFD9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net.com/8301-13772_3-20017310-52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/>
              <a:t>CS10:  The Beauty and Joy of Computing</a:t>
            </a:r>
            <a:endParaRPr lang="en-US" sz="35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Lecture #7: Algorithm Complexity</a:t>
            </a:r>
          </a:p>
          <a:p>
            <a:pPr algn="ctr">
              <a:buNone/>
            </a:pPr>
            <a:r>
              <a:rPr lang="en-US" sz="2600" dirty="0" smtClean="0"/>
              <a:t>TA Jon </a:t>
            </a:r>
            <a:r>
              <a:rPr lang="en-US" sz="2600" dirty="0" err="1" smtClean="0"/>
              <a:t>Kotker</a:t>
            </a:r>
            <a:r>
              <a:rPr lang="en-US" sz="2600" dirty="0" smtClean="0"/>
              <a:t> (2010-09-27)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8" name="Picture 2" descr="Several pie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447925"/>
            <a:ext cx="3309606" cy="22002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2743200"/>
            <a:ext cx="4343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200" b="1" dirty="0" smtClean="0"/>
              <a:t>LEDs + Math = Art</a:t>
            </a:r>
          </a:p>
          <a:p>
            <a:pPr algn="just">
              <a:buNone/>
            </a:pPr>
            <a:endParaRPr lang="en-US" sz="2200" b="1" dirty="0" smtClean="0"/>
          </a:p>
          <a:p>
            <a:pPr algn="just">
              <a:buNone/>
            </a:pPr>
            <a:r>
              <a:rPr lang="en-US" sz="2200" dirty="0" smtClean="0"/>
              <a:t>Leo </a:t>
            </a:r>
            <a:r>
              <a:rPr lang="en-US" sz="2200" dirty="0" err="1" smtClean="0"/>
              <a:t>Villareal</a:t>
            </a:r>
            <a:r>
              <a:rPr lang="en-US" sz="2200" dirty="0" smtClean="0"/>
              <a:t> combines modern LED control systems to produce contemporary modern art.  The exhibit is on display at the San Jose Museum of Art.</a:t>
            </a:r>
          </a:p>
          <a:p>
            <a:pPr algn="just">
              <a:buNone/>
            </a:pPr>
            <a:endParaRPr lang="en-US" sz="2200" dirty="0" smtClean="0"/>
          </a:p>
          <a:p>
            <a:pPr algn="just">
              <a:buNone/>
            </a:pPr>
            <a:r>
              <a:rPr lang="en-US" sz="2200" dirty="0" smtClean="0">
                <a:hlinkClick r:id="rId3"/>
              </a:rPr>
              <a:t>http://news.cnet.com/8301-13772_3-20017310-52.html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15362" name="Picture 2" descr="Diamond Se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894" y="4505325"/>
            <a:ext cx="3309606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Key Idea</a:t>
            </a:r>
            <a:r>
              <a:rPr lang="en-US" dirty="0" smtClean="0"/>
              <a:t>:  As the input scales, arithmetic operations take approximately the same time.  Arithmetic operations are </a:t>
            </a:r>
            <a:r>
              <a:rPr lang="en-US" b="1" dirty="0" smtClean="0"/>
              <a:t>constant-time</a:t>
            </a:r>
            <a:r>
              <a:rPr lang="en-US" dirty="0" smtClean="0"/>
              <a:t> operations.</a:t>
            </a:r>
          </a:p>
          <a:p>
            <a:pPr>
              <a:buNone/>
            </a:pPr>
            <a:r>
              <a:rPr lang="en-US" i="1" dirty="0" smtClean="0"/>
              <a:t>Another Key Idea</a:t>
            </a:r>
            <a:r>
              <a:rPr lang="en-US" dirty="0" smtClean="0"/>
              <a:t>:  We only care about how the runtime of the block scales as the input </a:t>
            </a:r>
            <a:r>
              <a:rPr lang="en-US" i="1" dirty="0" smtClean="0"/>
              <a:t>scales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Constant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219200"/>
            <a:ext cx="4059405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LAUNDRY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It Must Be Done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 LOADS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LaundryLinear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524000"/>
            <a:ext cx="4191000" cy="762000"/>
          </a:xfrm>
          <a:prstGeom prst="rect">
            <a:avLst/>
          </a:prstGeom>
        </p:spPr>
      </p:pic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each load takes about the same time to launder, how does the runtime scale as the number of loads doubles? Triples?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 LOADS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LaundryLinear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524000"/>
            <a:ext cx="4191000" cy="762000"/>
          </a:xfrm>
          <a:prstGeom prst="rect">
            <a:avLst/>
          </a:prstGeom>
        </p:spPr>
      </p:pic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Key Idea</a:t>
            </a:r>
            <a:r>
              <a:rPr lang="en-US" dirty="0" smtClean="0"/>
              <a:t>:  The runtime of the algorithm </a:t>
            </a:r>
            <a:r>
              <a:rPr lang="en-US" i="1" dirty="0" smtClean="0"/>
              <a:t>scales by the same amount </a:t>
            </a:r>
            <a:r>
              <a:rPr lang="en-US" dirty="0" smtClean="0"/>
              <a:t>as the size of its input scales.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Doing laundry is a </a:t>
            </a:r>
            <a:r>
              <a:rPr lang="en-US" b="1" dirty="0" smtClean="0"/>
              <a:t>linear-time </a:t>
            </a:r>
            <a:r>
              <a:rPr lang="en-US" dirty="0" smtClean="0"/>
              <a:t>operation </a:t>
            </a:r>
            <a:r>
              <a:rPr lang="en-US" i="1" dirty="0" smtClean="0"/>
              <a:t>in the number of loads</a:t>
            </a:r>
            <a:r>
              <a:rPr lang="en-US" dirty="0" smtClean="0"/>
              <a:t>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CLOTHES TO WEAR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does the </a:t>
            </a:r>
            <a:r>
              <a:rPr lang="en-US" b="1" dirty="0" smtClean="0"/>
              <a:t>worst-case </a:t>
            </a:r>
            <a:r>
              <a:rPr lang="en-US" dirty="0" smtClean="0"/>
              <a:t>total time to find a good pair scale as the number of shirts and pants doubles?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Stays the same.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Doubles.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Halves.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Quadruples.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10" name="Picture 9" descr="ClothesToWearQuadratic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6318738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67400" y="4239161"/>
            <a:ext cx="25146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i="1" dirty="0" smtClean="0"/>
              <a:t>Hint</a:t>
            </a:r>
            <a:r>
              <a:rPr lang="en-US" sz="2000" dirty="0" smtClean="0"/>
              <a:t>:  For each shirt that I own, how many pants do I have to match against it?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CLOTHES TO WEAR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Key Idea</a:t>
            </a:r>
            <a:r>
              <a:rPr lang="en-US" dirty="0" smtClean="0"/>
              <a:t>:  If I have 3 shirts and pants, there are 9 different combinations that I can try, because for </a:t>
            </a:r>
            <a:r>
              <a:rPr lang="en-US" i="1" dirty="0" smtClean="0"/>
              <a:t>each</a:t>
            </a:r>
            <a:r>
              <a:rPr lang="en-US" dirty="0" smtClean="0"/>
              <a:t> shirt, I can try on 3 pants to match with it.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Double it:  If I have </a:t>
            </a:r>
            <a:r>
              <a:rPr lang="en-US" b="1" dirty="0" smtClean="0"/>
              <a:t>6</a:t>
            </a:r>
            <a:r>
              <a:rPr lang="en-US" dirty="0" smtClean="0"/>
              <a:t> shirts and pants, there are </a:t>
            </a:r>
            <a:r>
              <a:rPr lang="en-US" b="1" dirty="0" smtClean="0"/>
              <a:t>36</a:t>
            </a:r>
            <a:r>
              <a:rPr lang="en-US" dirty="0" smtClean="0"/>
              <a:t> different combinations that I can try.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I double the number of shirts and pants that I have, then the number of different combinations that I can try </a:t>
            </a:r>
            <a:r>
              <a:rPr lang="en-US" b="1" dirty="0" smtClean="0"/>
              <a:t>quadruples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" name="Picture 9" descr="ClothesToWearQuadratic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6318738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CLOTHES TO WEAR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Key Idea</a:t>
            </a:r>
            <a:r>
              <a:rPr lang="en-US" dirty="0" smtClean="0"/>
              <a:t>:  The runtime of the algorithm scales by the </a:t>
            </a:r>
            <a:r>
              <a:rPr lang="en-US" b="1" dirty="0" smtClean="0"/>
              <a:t>square</a:t>
            </a:r>
            <a:r>
              <a:rPr lang="en-US" dirty="0" smtClean="0"/>
              <a:t> of the amount that the input scales by.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Finding a good pair of clothes to wear is a </a:t>
            </a:r>
            <a:r>
              <a:rPr lang="en-US" b="1" dirty="0" smtClean="0"/>
              <a:t>quadratic-time </a:t>
            </a:r>
            <a:r>
              <a:rPr lang="en-US" dirty="0" smtClean="0"/>
              <a:t>algorithm </a:t>
            </a:r>
            <a:r>
              <a:rPr lang="en-US" i="1" dirty="0" smtClean="0"/>
              <a:t>in the number of shirts and pants</a:t>
            </a:r>
            <a:r>
              <a:rPr lang="en-US" dirty="0" smtClean="0"/>
              <a:t>.</a:t>
            </a:r>
          </a:p>
        </p:txBody>
      </p:sp>
      <p:pic>
        <p:nvPicPr>
          <p:cNvPr id="10" name="Picture 9" descr="ClothesToWearQuadratic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6318738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LAUNDRY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It Has Been Done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371600" y="1219200"/>
            <a:ext cx="443179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runtime of this script?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Constant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Linear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Quadratic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8" name="Picture 7" descr="LinearScri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752600"/>
            <a:ext cx="313055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371600" y="1219200"/>
            <a:ext cx="443179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runtime of this script?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Constant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Linear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Quadratic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9" name="Picture 8" descr="ConstantScri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752600"/>
            <a:ext cx="32385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ways to do the same thing = many </a:t>
            </a:r>
            <a:r>
              <a:rPr lang="en-US" i="1" dirty="0" smtClean="0"/>
              <a:t>algorithms</a:t>
            </a:r>
            <a:r>
              <a:rPr lang="en-US" dirty="0" smtClean="0"/>
              <a:t> to accomplish the same task.</a:t>
            </a:r>
          </a:p>
          <a:p>
            <a:r>
              <a:rPr lang="en-US" dirty="0" smtClean="0"/>
              <a:t>Example:  Distributing candy!</a:t>
            </a:r>
          </a:p>
          <a:p>
            <a:r>
              <a:rPr lang="en-US" dirty="0" smtClean="0"/>
              <a:t>Example:  Searching through a list of numbers to find a specific number.</a:t>
            </a:r>
          </a:p>
          <a:p>
            <a:pPr lvl="1"/>
            <a:r>
              <a:rPr lang="en-US" i="1" dirty="0" smtClean="0"/>
              <a:t>Linear </a:t>
            </a:r>
            <a:r>
              <a:rPr lang="en-US" dirty="0" smtClean="0"/>
              <a:t>search (list is unsorted):  Go through the list number by number and check if each number is The One.</a:t>
            </a:r>
          </a:p>
          <a:p>
            <a:pPr lvl="1"/>
            <a:r>
              <a:rPr lang="en-US" i="1" dirty="0" smtClean="0"/>
              <a:t>Binary</a:t>
            </a:r>
            <a:r>
              <a:rPr lang="en-US" dirty="0" smtClean="0"/>
              <a:t> search (list is sorted):  Look at the middle of the list.  If it is not The One, break the list into two smaller halves and ignore the irrelevant half. </a:t>
            </a:r>
          </a:p>
          <a:p>
            <a:pPr lvl="1"/>
            <a:r>
              <a:rPr lang="en-US" dirty="0" smtClean="0"/>
              <a:t>Any other algorithms?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371600" y="1219200"/>
            <a:ext cx="443179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runtime of this script?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Constant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Linear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Quadratic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8" name="Picture 7" descr="QuadraticScri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752600"/>
            <a:ext cx="3400124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371600" y="1219200"/>
            <a:ext cx="443179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runtime of this script?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Constant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Linear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Quadratic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9" name="Picture 8" descr="QuadraticScrip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752600"/>
            <a:ext cx="3383587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APPROXIMATE!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Which is better: a </a:t>
            </a:r>
            <a:r>
              <a:rPr lang="en-US" b="1" dirty="0" smtClean="0"/>
              <a:t>linear-time</a:t>
            </a:r>
            <a:r>
              <a:rPr lang="en-US" dirty="0" smtClean="0"/>
              <a:t> algorithm or a </a:t>
            </a:r>
            <a:r>
              <a:rPr lang="en-US" b="1" dirty="0" smtClean="0"/>
              <a:t>quadratic-time</a:t>
            </a:r>
            <a:r>
              <a:rPr lang="en-US" dirty="0" smtClean="0"/>
              <a:t> algorithm?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the input size increases, the quadratic-time algorithm takes so much more time than the linear-time algorithm that the linear-time algorithm is </a:t>
            </a:r>
            <a:r>
              <a:rPr lang="en-US" i="1" dirty="0" smtClean="0"/>
              <a:t>negligible </a:t>
            </a:r>
            <a:r>
              <a:rPr lang="en-US" dirty="0" smtClean="0"/>
              <a:t>in comparison.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2438400"/>
          <a:ext cx="77724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Size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msec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10000C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Quadratic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msec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C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C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APPROXIMATE!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Which is better: a </a:t>
            </a:r>
            <a:r>
              <a:rPr lang="en-US" b="1" dirty="0" smtClean="0"/>
              <a:t>linear-time</a:t>
            </a:r>
            <a:r>
              <a:rPr lang="en-US" dirty="0" smtClean="0"/>
              <a:t> algorithm or a </a:t>
            </a:r>
            <a:r>
              <a:rPr lang="en-US" b="1" dirty="0" smtClean="0"/>
              <a:t>quadratic-time</a:t>
            </a:r>
            <a:r>
              <a:rPr lang="en-US" dirty="0" smtClean="0"/>
              <a:t> algorithm?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Since we only consider large sized inputs, expressions like N</a:t>
            </a:r>
            <a:r>
              <a:rPr lang="en-US" baseline="30000" dirty="0" smtClean="0"/>
              <a:t>2</a:t>
            </a:r>
            <a:r>
              <a:rPr lang="en-US" dirty="0" smtClean="0"/>
              <a:t> – N or N</a:t>
            </a:r>
            <a:r>
              <a:rPr lang="en-US" baseline="30000" dirty="0" smtClean="0"/>
              <a:t>2</a:t>
            </a:r>
            <a:r>
              <a:rPr lang="en-US" dirty="0" smtClean="0"/>
              <a:t> + N are considered approximately equal to N and thus </a:t>
            </a:r>
            <a:r>
              <a:rPr lang="en-US" b="1" dirty="0" smtClean="0"/>
              <a:t>quadratic-time</a:t>
            </a:r>
            <a:r>
              <a:rPr lang="en-US" dirty="0" smtClean="0"/>
              <a:t>; the linear-time part is ignored.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2438400"/>
          <a:ext cx="77724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Size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msec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10000C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Quadratic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msec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baseline="0" dirty="0" smtClean="0"/>
                        <a:t>C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C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 (EXTRA)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>
          <a:xfrm>
            <a:off x="1371600" y="1219200"/>
            <a:ext cx="443179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runtime of this algorithm to find the factorial of a number?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Constant in the number.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Linear in the number.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Quadratic in the number.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Buh</a:t>
            </a:r>
            <a:r>
              <a:rPr lang="en-US" dirty="0" smtClean="0"/>
              <a:t>?</a:t>
            </a:r>
          </a:p>
        </p:txBody>
      </p:sp>
      <p:pic>
        <p:nvPicPr>
          <p:cNvPr id="8" name="Picture 7" descr="Factori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295400"/>
            <a:ext cx="341465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do we decide which algorithm to use?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is easier to implement?</a:t>
            </a:r>
          </a:p>
          <a:p>
            <a:r>
              <a:rPr lang="en-US" dirty="0" smtClean="0"/>
              <a:t>Which takes less time?</a:t>
            </a:r>
          </a:p>
          <a:p>
            <a:r>
              <a:rPr lang="en-US" dirty="0" smtClean="0"/>
              <a:t>Which uses up less space (memory)?</a:t>
            </a:r>
          </a:p>
          <a:p>
            <a:r>
              <a:rPr lang="en-US" dirty="0" smtClean="0"/>
              <a:t>Which gives a more precise answer?</a:t>
            </a:r>
          </a:p>
          <a:p>
            <a:r>
              <a:rPr lang="en-US" dirty="0" smtClean="0"/>
              <a:t>Which of the above questions even </a:t>
            </a:r>
            <a:r>
              <a:rPr lang="en-US" i="1" dirty="0" smtClean="0"/>
              <a:t>matter</a:t>
            </a:r>
            <a:r>
              <a:rPr lang="en-US" dirty="0" smtClean="0"/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i="1" dirty="0" smtClean="0"/>
              <a:t>YOU</a:t>
            </a:r>
            <a:r>
              <a:rPr lang="en-US" dirty="0" smtClean="0"/>
              <a:t>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Which of the factors below is most important in making a choice between two algorithms?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Which is easier to implement?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Which takes less time?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Which uses up less space (memory)?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Which gives a more precise answer?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I don’t know / I don’t have an opinion.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One commonly used criterion in making a decision is </a:t>
            </a:r>
            <a:r>
              <a:rPr lang="en-US" b="1" dirty="0" smtClean="0"/>
              <a:t>runtime</a:t>
            </a:r>
            <a:r>
              <a:rPr lang="en-US" dirty="0" smtClean="0"/>
              <a:t> – how much time does the algorithm take to run and finish its task?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Computers are most useful for large inputs, so find the runtime of the algorithm on large inputs.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How do we do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topwatch for weight training ti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3792" y="0"/>
            <a:ext cx="1740208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Time the algorithm with a stopwatch!  But…</a:t>
            </a:r>
          </a:p>
          <a:p>
            <a:r>
              <a:rPr lang="en-US" dirty="0" smtClean="0"/>
              <a:t>Different computers will have different runtimes. 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Same computer can have different runtime on the same input. 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Need to implement the algorithm first so that we can run it.  </a:t>
            </a:r>
            <a:r>
              <a:rPr lang="en-US" dirty="0" err="1" smtClean="0">
                <a:sym typeface="Wingdings" pitchFamily="2" charset="2"/>
              </a:rPr>
              <a:t>o_O</a:t>
            </a:r>
            <a:r>
              <a:rPr lang="en-US" dirty="0" smtClean="0">
                <a:sym typeface="Wingdings" pitchFamily="2" charset="2"/>
              </a:rPr>
              <a:t>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Solution</a:t>
            </a:r>
            <a:r>
              <a:rPr lang="en-US" dirty="0" smtClean="0"/>
              <a:t>:  Need to somehow </a:t>
            </a:r>
            <a:r>
              <a:rPr lang="en-US" i="1" dirty="0" smtClean="0"/>
              <a:t>abstract</a:t>
            </a:r>
            <a:r>
              <a:rPr lang="en-US" dirty="0" smtClean="0"/>
              <a:t> the computer away from the algorithm.</a:t>
            </a: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Idea</a:t>
            </a:r>
            <a:r>
              <a:rPr lang="en-US" dirty="0" smtClean="0"/>
              <a:t>:  Do not focus on how long the algorithm takes on one input.  Instead, focus on how the </a:t>
            </a:r>
            <a:r>
              <a:rPr lang="en-US" b="1" dirty="0" smtClean="0"/>
              <a:t>worst-case </a:t>
            </a:r>
            <a:r>
              <a:rPr lang="en-US" dirty="0" smtClean="0"/>
              <a:t>runtime of the algorithm </a:t>
            </a:r>
            <a:r>
              <a:rPr lang="en-US" i="1" dirty="0" smtClean="0"/>
              <a:t>scales</a:t>
            </a:r>
            <a:r>
              <a:rPr lang="en-US" dirty="0" smtClean="0"/>
              <a:t> as we scale the input.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Why?</a:t>
            </a:r>
            <a:r>
              <a:rPr lang="en-US" dirty="0" smtClean="0"/>
              <a:t>  Abstracts the computer out.  A good algorithm should work well, no matter what the computer = a good recipe should produce a great dish, no matter what the kitchen.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Idea</a:t>
            </a:r>
            <a:r>
              <a:rPr lang="en-US" dirty="0" smtClean="0"/>
              <a:t>:  Do not focus on how long the algorithm takes on one input.  Instead, focus on how the </a:t>
            </a:r>
            <a:r>
              <a:rPr lang="en-US" b="1" dirty="0" smtClean="0"/>
              <a:t>worst-case </a:t>
            </a:r>
            <a:r>
              <a:rPr lang="en-US" dirty="0" smtClean="0"/>
              <a:t>runtime of the algorithm </a:t>
            </a:r>
            <a:r>
              <a:rPr lang="en-US" i="1" dirty="0" smtClean="0"/>
              <a:t>scales</a:t>
            </a:r>
            <a:r>
              <a:rPr lang="en-US" dirty="0" smtClean="0"/>
              <a:t> as we scale the input.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Why?</a:t>
            </a:r>
            <a:r>
              <a:rPr lang="en-US" dirty="0" smtClean="0"/>
              <a:t>  Computers are mainly used for large sets of data.  The runtime of an algorithm should scale “reasonably” as we make the dataset even larger, or else we need to improve/discard that algorithm.</a:t>
            </a:r>
          </a:p>
          <a:p>
            <a:pPr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UC Berkeley CS10 "The Beauty and Joy of Computing" : Algorithm Complexity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15000" y="1066800"/>
            <a:ext cx="3200400" cy="1981200"/>
          </a:xfrm>
        </p:spPr>
        <p:txBody>
          <a:bodyPr/>
          <a:lstStyle/>
          <a:p>
            <a:r>
              <a:rPr lang="en-US" sz="2500" dirty="0" smtClean="0"/>
              <a:t>A </a:t>
            </a:r>
            <a:r>
              <a:rPr lang="en-US" sz="2500" i="1" dirty="0" smtClean="0"/>
              <a:t>LOT</a:t>
            </a:r>
            <a:r>
              <a:rPr lang="en-US" sz="2500" dirty="0" smtClean="0"/>
              <a:t> OF APPROXIMATION AHEAD!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UC Berkeley CS10 "The Beauty and Joy of Computing" : Algorithm Complexity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880BA-952D-4DDD-8356-E1CBE0DFD9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 smtClean="0"/>
              <a:t>Dangerous for Math majors.</a:t>
            </a:r>
            <a:endParaRPr lang="en-US" sz="2500" dirty="0"/>
          </a:p>
        </p:txBody>
      </p:sp>
      <p:pic>
        <p:nvPicPr>
          <p:cNvPr id="21506" name="Picture 2" descr="lolca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237" b="10237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958" y="6553200"/>
            <a:ext cx="39084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Courtesy http://t5bg.roblox.com/bdc77779cfe00dc3291623e373969193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</TotalTime>
  <Words>1457</Words>
  <Application>Microsoft Office PowerPoint</Application>
  <PresentationFormat>On-screen Show (4:3)</PresentationFormat>
  <Paragraphs>226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CS10:  The Beauty and Joy of Computing</vt:lpstr>
      <vt:lpstr>BIG IDEA</vt:lpstr>
      <vt:lpstr>MAKING A DECISION</vt:lpstr>
      <vt:lpstr>WHAT DO YOU THINK?</vt:lpstr>
      <vt:lpstr>RUNTIME ANALYSIS</vt:lpstr>
      <vt:lpstr>RUNTIME ANALYSIS</vt:lpstr>
      <vt:lpstr>RUNTIME ANALYSIS</vt:lpstr>
      <vt:lpstr>RUNTIME ANALYSIS</vt:lpstr>
      <vt:lpstr>A LOT OF APPROXIMATION AHEAD! </vt:lpstr>
      <vt:lpstr>ARITHMETIC OPERATIONS</vt:lpstr>
      <vt:lpstr>LAUNDRY</vt:lpstr>
      <vt:lpstr>WASHING LOADS</vt:lpstr>
      <vt:lpstr>WASHING LOADS</vt:lpstr>
      <vt:lpstr>FINDING CLOTHES TO WEAR</vt:lpstr>
      <vt:lpstr>FINDING CLOTHES TO WEAR</vt:lpstr>
      <vt:lpstr>FINDING CLOTHES TO WEAR</vt:lpstr>
      <vt:lpstr>LAUNDRY</vt:lpstr>
      <vt:lpstr>RUNTIME ANALYSIS</vt:lpstr>
      <vt:lpstr>RUNTIME ANALYSIS</vt:lpstr>
      <vt:lpstr>RUNTIME ANALYSIS</vt:lpstr>
      <vt:lpstr>RUNTIME ANALYSIS</vt:lpstr>
      <vt:lpstr>IT’S ALL APPROXIMATE!</vt:lpstr>
      <vt:lpstr>IT’S ALL APPROXIMATE!</vt:lpstr>
      <vt:lpstr>RUNTIME ANALYSIS (EXTRA)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advancedversion</dc:creator>
  <cp:lastModifiedBy>advancedversion</cp:lastModifiedBy>
  <cp:revision>86</cp:revision>
  <dcterms:created xsi:type="dcterms:W3CDTF">2010-09-27T11:44:33Z</dcterms:created>
  <dcterms:modified xsi:type="dcterms:W3CDTF">2010-10-02T04:45:54Z</dcterms:modified>
</cp:coreProperties>
</file>