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047" r:id="rId2"/>
    <p:sldId id="1084" r:id="rId3"/>
    <p:sldId id="1085" r:id="rId4"/>
    <p:sldId id="1087" r:id="rId5"/>
    <p:sldId id="1090" r:id="rId6"/>
    <p:sldId id="1089" r:id="rId7"/>
    <p:sldId id="1075" r:id="rId8"/>
    <p:sldId id="1078" r:id="rId9"/>
    <p:sldId id="1079" r:id="rId10"/>
    <p:sldId id="1094" r:id="rId11"/>
    <p:sldId id="1083" r:id="rId12"/>
    <p:sldId id="1082" r:id="rId13"/>
    <p:sldId id="1077" r:id="rId14"/>
    <p:sldId id="1081" r:id="rId15"/>
    <p:sldId id="1091" r:id="rId16"/>
    <p:sldId id="1092" r:id="rId17"/>
    <p:sldId id="1093" r:id="rId18"/>
    <p:sldId id="1095" r:id="rId19"/>
    <p:sldId id="1098" r:id="rId20"/>
    <p:sldId id="1096" r:id="rId21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6" autoAdjust="0"/>
    <p:restoredTop sz="81191" autoAdjust="0"/>
  </p:normalViewPr>
  <p:slideViewPr>
    <p:cSldViewPr>
      <p:cViewPr varScale="1">
        <p:scale>
          <a:sx n="252" d="100"/>
          <a:sy n="252" d="100"/>
        </p:scale>
        <p:origin x="-1896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0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408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22775"/>
            <a:ext cx="5153025" cy="4187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6" tIns="44138" rIns="88276" bIns="4413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Concurrency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7925718" y="6248400"/>
            <a:ext cx="121828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Spring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Concurrency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925718" y="6248400"/>
            <a:ext cx="121828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Spring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tif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771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#8 : Concurrency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2011-02-16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6096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Ibm’s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watson</a:t>
            </a:r>
            <a:r>
              <a:rPr lang="en-US" sz="2800" dirty="0" smtClean="0">
                <a:solidFill>
                  <a:srgbClr val="FFFF00"/>
                </a:solidFill>
              </a:rPr>
              <a:t> for the win, </a:t>
            </a:r>
            <a:r>
              <a:rPr lang="en-US" sz="2800" dirty="0" err="1" smtClean="0">
                <a:solidFill>
                  <a:srgbClr val="FFFF00"/>
                </a:solidFill>
              </a:rPr>
              <a:t>alex</a:t>
            </a:r>
            <a:r>
              <a:rPr lang="en-US" sz="2800" dirty="0" smtClean="0">
                <a:solidFill>
                  <a:srgbClr val="FFFF00"/>
                </a:solidFill>
              </a:rPr>
              <a:t>…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029199" cy="20574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IBM’s Watson computer (really 2,800 cores) is leading former champions $35,734 to $10,000 and $4,800.  Despite a few missteps, it was correct in almost every occasion.  It would clearly make a perfect backup consultant for answers like this…</a:t>
            </a:r>
            <a:endParaRPr lang="en-US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200" b="1" dirty="0" err="1" smtClean="0">
                <a:latin typeface="Courier New" pitchFamily="1" charset="0"/>
              </a:rPr>
              <a:t>ibmwatson.com</a:t>
            </a:r>
            <a:endParaRPr lang="en-US" sz="22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334000" y="5943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114800"/>
            <a:ext cx="3251200" cy="1828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Density Prediction circa 2000</a:t>
            </a:r>
          </a:p>
        </p:txBody>
      </p:sp>
      <p:grpSp>
        <p:nvGrpSpPr>
          <p:cNvPr id="4" name="Group 157"/>
          <p:cNvGrpSpPr>
            <a:grpSpLocks/>
          </p:cNvGrpSpPr>
          <p:nvPr/>
        </p:nvGrpSpPr>
        <p:grpSpPr bwMode="auto">
          <a:xfrm>
            <a:off x="685055" y="1143000"/>
            <a:ext cx="7682058" cy="5414666"/>
            <a:chOff x="1139073" y="1524000"/>
            <a:chExt cx="6375247" cy="484873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 flipV="1">
              <a:off x="5959475" y="2305050"/>
              <a:ext cx="1143000" cy="14478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6122988" y="3298825"/>
              <a:ext cx="201612" cy="200025"/>
            </a:xfrm>
            <a:custGeom>
              <a:avLst/>
              <a:gdLst>
                <a:gd name="T0" fmla="*/ 2147483647 w 127"/>
                <a:gd name="T1" fmla="*/ 0 h 126"/>
                <a:gd name="T2" fmla="*/ 2147483647 w 127"/>
                <a:gd name="T3" fmla="*/ 2147483647 h 126"/>
                <a:gd name="T4" fmla="*/ 2147483647 w 127"/>
                <a:gd name="T5" fmla="*/ 2147483647 h 126"/>
                <a:gd name="T6" fmla="*/ 0 w 127"/>
                <a:gd name="T7" fmla="*/ 2147483647 h 126"/>
                <a:gd name="T8" fmla="*/ 2147483647 w 127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26"/>
                <a:gd name="T17" fmla="*/ 127 w 127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26">
                  <a:moveTo>
                    <a:pt x="63" y="0"/>
                  </a:moveTo>
                  <a:lnTo>
                    <a:pt x="127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381750" y="3013075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624638" y="2697163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881813" y="2339975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146300" y="1652588"/>
              <a:ext cx="5092700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146300" y="4041775"/>
              <a:ext cx="5092700" cy="1588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146300" y="3255963"/>
              <a:ext cx="5092700" cy="1587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146300" y="2454275"/>
              <a:ext cx="5092700" cy="1588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146300" y="1652588"/>
              <a:ext cx="5092700" cy="1587"/>
            </a:xfrm>
            <a:prstGeom prst="line">
              <a:avLst/>
            </a:prstGeom>
            <a:noFill/>
            <a:ln w="0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146300" y="1652588"/>
              <a:ext cx="5092700" cy="3190875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146300" y="1652588"/>
              <a:ext cx="1588" cy="3190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146300" y="4843463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146300" y="4041775"/>
              <a:ext cx="71438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146300" y="3255963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146300" y="2454275"/>
              <a:ext cx="71438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146300" y="1652588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146300" y="4843463"/>
              <a:ext cx="5092700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2146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2403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2660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29051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3162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3419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3676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935413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4178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4435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4692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4949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5208588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5451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5708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5965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62230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V="1">
              <a:off x="6481763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6724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6981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72390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V="1">
              <a:off x="214630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V="1">
              <a:off x="3419475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V="1">
              <a:off x="469265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V="1">
              <a:off x="5965825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V="1">
              <a:off x="723900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232025" y="45005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2360613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2617788" y="4486275"/>
              <a:ext cx="144462" cy="142875"/>
            </a:xfrm>
            <a:custGeom>
              <a:avLst/>
              <a:gdLst>
                <a:gd name="T0" fmla="*/ 2147483647 w 91"/>
                <a:gd name="T1" fmla="*/ 0 h 90"/>
                <a:gd name="T2" fmla="*/ 2147483647 w 91"/>
                <a:gd name="T3" fmla="*/ 2147483647 h 90"/>
                <a:gd name="T4" fmla="*/ 2147483647 w 91"/>
                <a:gd name="T5" fmla="*/ 2147483647 h 90"/>
                <a:gd name="T6" fmla="*/ 0 w 91"/>
                <a:gd name="T7" fmla="*/ 2147483647 h 90"/>
                <a:gd name="T8" fmla="*/ 2147483647 w 9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2862263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119438" y="41290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633788" y="42719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4021138" y="46005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521200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4906963" y="42291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5294313" y="407193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5922963" y="37131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 flipV="1">
              <a:off x="2274888" y="4529138"/>
              <a:ext cx="128587" cy="142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2403475" y="4529138"/>
              <a:ext cx="257175" cy="1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2660650" y="4529138"/>
              <a:ext cx="244475" cy="1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 flipV="1">
              <a:off x="2905125" y="4171950"/>
              <a:ext cx="257175" cy="35718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3162300" y="4171950"/>
              <a:ext cx="514350" cy="1428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3676650" y="4314825"/>
              <a:ext cx="387350" cy="32861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V="1">
              <a:off x="4064000" y="4529138"/>
              <a:ext cx="500063" cy="1143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 flipV="1">
              <a:off x="4564063" y="4271963"/>
              <a:ext cx="385762" cy="2571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 flipV="1">
              <a:off x="4949825" y="4114800"/>
              <a:ext cx="387350" cy="15716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 flipV="1">
              <a:off x="5337175" y="3756025"/>
              <a:ext cx="628650" cy="3587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2203450" y="44719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332038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589213" y="4457700"/>
              <a:ext cx="144462" cy="142875"/>
            </a:xfrm>
            <a:custGeom>
              <a:avLst/>
              <a:gdLst>
                <a:gd name="T0" fmla="*/ 2147483647 w 91"/>
                <a:gd name="T1" fmla="*/ 0 h 90"/>
                <a:gd name="T2" fmla="*/ 2147483647 w 91"/>
                <a:gd name="T3" fmla="*/ 2147483647 h 90"/>
                <a:gd name="T4" fmla="*/ 2147483647 w 91"/>
                <a:gd name="T5" fmla="*/ 2147483647 h 90"/>
                <a:gd name="T6" fmla="*/ 0 w 91"/>
                <a:gd name="T7" fmla="*/ 2147483647 h 90"/>
                <a:gd name="T8" fmla="*/ 2147483647 w 9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2833688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3090863" y="410051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3605213" y="42433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3992563" y="45720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4492625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4878388" y="420052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5265738" y="4041775"/>
              <a:ext cx="142875" cy="144463"/>
            </a:xfrm>
            <a:custGeom>
              <a:avLst/>
              <a:gdLst>
                <a:gd name="T0" fmla="*/ 2147483647 w 90"/>
                <a:gd name="T1" fmla="*/ 0 h 91"/>
                <a:gd name="T2" fmla="*/ 2147483647 w 90"/>
                <a:gd name="T3" fmla="*/ 2147483647 h 91"/>
                <a:gd name="T4" fmla="*/ 2147483647 w 90"/>
                <a:gd name="T5" fmla="*/ 2147483647 h 91"/>
                <a:gd name="T6" fmla="*/ 0 w 90"/>
                <a:gd name="T7" fmla="*/ 2147483647 h 91"/>
                <a:gd name="T8" fmla="*/ 2147483647 w 90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1"/>
                <a:gd name="T17" fmla="*/ 90 w 90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1">
                  <a:moveTo>
                    <a:pt x="45" y="0"/>
                  </a:moveTo>
                  <a:lnTo>
                    <a:pt x="90" y="46"/>
                  </a:lnTo>
                  <a:lnTo>
                    <a:pt x="45" y="91"/>
                  </a:lnTo>
                  <a:lnTo>
                    <a:pt x="0" y="4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5894388" y="36845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2214728" y="4060504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4004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2274858" y="4215080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8008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2566862" y="4538154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8080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2973578" y="4526373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8085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3262474" y="3980487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3390689" y="4400672"/>
              <a:ext cx="399894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286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3901671" y="4321666"/>
              <a:ext cx="399893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386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4693567" y="4442430"/>
              <a:ext cx="399894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486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5151510" y="4215080"/>
              <a:ext cx="171352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Pentium® proc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5493354" y="3985410"/>
              <a:ext cx="294545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P6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1908632" y="4713858"/>
              <a:ext cx="133297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1779635" y="3913494"/>
              <a:ext cx="266595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1650637" y="3127049"/>
              <a:ext cx="399893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1521639" y="2326684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1392640" y="1524000"/>
              <a:ext cx="666489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1890015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1970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3162793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1980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4435572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1990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5708350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2000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6981129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2010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4450621" y="5344870"/>
              <a:ext cx="522441" cy="330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Year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 rot="16200000">
              <a:off x="-141371" y="3140829"/>
              <a:ext cx="2867392" cy="30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Power Density (W/cm2)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733800" y="3856038"/>
              <a:ext cx="1330325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4" name="Group 102"/>
            <p:cNvGrpSpPr>
              <a:grpSpLocks/>
            </p:cNvGrpSpPr>
            <p:nvPr/>
          </p:nvGrpSpPr>
          <p:grpSpPr bwMode="auto">
            <a:xfrm>
              <a:off x="3829050" y="3911609"/>
              <a:ext cx="1473200" cy="276226"/>
              <a:chOff x="2412" y="2464"/>
              <a:chExt cx="928" cy="174"/>
            </a:xfrm>
          </p:grpSpPr>
          <p:sp>
            <p:nvSpPr>
              <p:cNvPr id="123" name="Rectangle 103"/>
              <p:cNvSpPr>
                <a:spLocks noChangeArrowheads="1"/>
              </p:cNvSpPr>
              <p:nvPr/>
            </p:nvSpPr>
            <p:spPr bwMode="auto">
              <a:xfrm>
                <a:off x="2412" y="2464"/>
                <a:ext cx="65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C0202"/>
                    </a:solidFill>
                  </a:rPr>
                  <a:t>Hot Plate</a:t>
                </a:r>
                <a:endParaRPr lang="en-US" sz="2000" b="0">
                  <a:solidFill>
                    <a:srgbClr val="FC0202"/>
                  </a:solidFill>
                </a:endParaRPr>
              </a:p>
            </p:txBody>
          </p:sp>
          <p:grpSp>
            <p:nvGrpSpPr>
              <p:cNvPr id="124" name="Group 104"/>
              <p:cNvGrpSpPr>
                <a:grpSpLocks/>
              </p:cNvGrpSpPr>
              <p:nvPr/>
            </p:nvGrpSpPr>
            <p:grpSpPr bwMode="auto">
              <a:xfrm>
                <a:off x="3096" y="2477"/>
                <a:ext cx="244" cy="136"/>
                <a:chOff x="3182" y="2657"/>
                <a:chExt cx="244" cy="136"/>
              </a:xfrm>
            </p:grpSpPr>
            <p:sp>
              <p:nvSpPr>
                <p:cNvPr id="12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82" y="2711"/>
                  <a:ext cx="136" cy="2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26" name="Freeform 106"/>
                <p:cNvSpPr>
                  <a:spLocks/>
                </p:cNvSpPr>
                <p:nvPr/>
              </p:nvSpPr>
              <p:spPr bwMode="auto">
                <a:xfrm>
                  <a:off x="3300" y="2657"/>
                  <a:ext cx="126" cy="136"/>
                </a:xfrm>
                <a:custGeom>
                  <a:avLst/>
                  <a:gdLst>
                    <a:gd name="T0" fmla="*/ 0 w 126"/>
                    <a:gd name="T1" fmla="*/ 136 h 136"/>
                    <a:gd name="T2" fmla="*/ 126 w 126"/>
                    <a:gd name="T3" fmla="*/ 63 h 136"/>
                    <a:gd name="T4" fmla="*/ 0 w 126"/>
                    <a:gd name="T5" fmla="*/ 0 h 136"/>
                    <a:gd name="T6" fmla="*/ 0 w 126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6"/>
                    <a:gd name="T14" fmla="*/ 126 w 126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6">
                      <a:moveTo>
                        <a:pt x="0" y="136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Rectangle 107"/>
            <p:cNvSpPr>
              <a:spLocks noChangeArrowheads="1"/>
            </p:cNvSpPr>
            <p:nvPr/>
          </p:nvSpPr>
          <p:spPr bwMode="auto">
            <a:xfrm>
              <a:off x="3733800" y="2582863"/>
              <a:ext cx="11874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6" name="Group 108"/>
            <p:cNvGrpSpPr>
              <a:grpSpLocks/>
            </p:cNvGrpSpPr>
            <p:nvPr/>
          </p:nvGrpSpPr>
          <p:grpSpPr bwMode="auto">
            <a:xfrm>
              <a:off x="3843341" y="2908309"/>
              <a:ext cx="2432051" cy="292101"/>
              <a:chOff x="2421" y="1832"/>
              <a:chExt cx="1532" cy="184"/>
            </a:xfrm>
          </p:grpSpPr>
          <p:sp>
            <p:nvSpPr>
              <p:cNvPr id="119" name="Rectangle 109"/>
              <p:cNvSpPr>
                <a:spLocks noChangeArrowheads="1"/>
              </p:cNvSpPr>
              <p:nvPr/>
            </p:nvSpPr>
            <p:spPr bwMode="auto">
              <a:xfrm>
                <a:off x="2421" y="1832"/>
                <a:ext cx="11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Nuclear Reactor</a:t>
                </a:r>
                <a:endParaRPr lang="en-US" sz="2000" b="0"/>
              </a:p>
            </p:txBody>
          </p:sp>
          <p:grpSp>
            <p:nvGrpSpPr>
              <p:cNvPr id="120" name="Group 110"/>
              <p:cNvGrpSpPr>
                <a:grpSpLocks/>
              </p:cNvGrpSpPr>
              <p:nvPr/>
            </p:nvGrpSpPr>
            <p:grpSpPr bwMode="auto">
              <a:xfrm>
                <a:off x="3619" y="1880"/>
                <a:ext cx="334" cy="136"/>
                <a:chOff x="3705" y="2060"/>
                <a:chExt cx="334" cy="136"/>
              </a:xfrm>
            </p:grpSpPr>
            <p:sp>
              <p:nvSpPr>
                <p:cNvPr id="121" name="Rectangle 111"/>
                <p:cNvSpPr>
                  <a:spLocks noChangeArrowheads="1"/>
                </p:cNvSpPr>
                <p:nvPr/>
              </p:nvSpPr>
              <p:spPr bwMode="auto">
                <a:xfrm>
                  <a:off x="3705" y="2115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22" name="Freeform 112"/>
                <p:cNvSpPr>
                  <a:spLocks/>
                </p:cNvSpPr>
                <p:nvPr/>
              </p:nvSpPr>
              <p:spPr bwMode="auto">
                <a:xfrm>
                  <a:off x="3913" y="2060"/>
                  <a:ext cx="126" cy="136"/>
                </a:xfrm>
                <a:custGeom>
                  <a:avLst/>
                  <a:gdLst>
                    <a:gd name="T0" fmla="*/ 0 w 126"/>
                    <a:gd name="T1" fmla="*/ 136 h 136"/>
                    <a:gd name="T2" fmla="*/ 126 w 126"/>
                    <a:gd name="T3" fmla="*/ 64 h 136"/>
                    <a:gd name="T4" fmla="*/ 0 w 126"/>
                    <a:gd name="T5" fmla="*/ 0 h 136"/>
                    <a:gd name="T6" fmla="*/ 0 w 126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6"/>
                    <a:gd name="T14" fmla="*/ 126 w 126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6">
                      <a:moveTo>
                        <a:pt x="0" y="136"/>
                      </a:moveTo>
                      <a:lnTo>
                        <a:pt x="126" y="64"/>
                      </a:lnTo>
                      <a:lnTo>
                        <a:pt x="0" y="0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7" name="Rectangle 113"/>
            <p:cNvSpPr>
              <a:spLocks noChangeArrowheads="1"/>
            </p:cNvSpPr>
            <p:nvPr/>
          </p:nvSpPr>
          <p:spPr bwMode="auto">
            <a:xfrm>
              <a:off x="3733800" y="1752600"/>
              <a:ext cx="10731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8" name="Group 114"/>
            <p:cNvGrpSpPr>
              <a:grpSpLocks/>
            </p:cNvGrpSpPr>
            <p:nvPr/>
          </p:nvGrpSpPr>
          <p:grpSpPr bwMode="auto">
            <a:xfrm>
              <a:off x="4129090" y="2203455"/>
              <a:ext cx="2195513" cy="285751"/>
              <a:chOff x="2601" y="1388"/>
              <a:chExt cx="1383" cy="180"/>
            </a:xfrm>
          </p:grpSpPr>
          <p:sp>
            <p:nvSpPr>
              <p:cNvPr id="115" name="Rectangle 115"/>
              <p:cNvSpPr>
                <a:spLocks noChangeArrowheads="1"/>
              </p:cNvSpPr>
              <p:nvPr/>
            </p:nvSpPr>
            <p:spPr bwMode="auto">
              <a:xfrm>
                <a:off x="2601" y="1388"/>
                <a:ext cx="102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Rocket Nozzle</a:t>
                </a:r>
                <a:endParaRPr lang="en-US" sz="2000" b="0"/>
              </a:p>
            </p:txBody>
          </p:sp>
          <p:grpSp>
            <p:nvGrpSpPr>
              <p:cNvPr id="116" name="Group 116"/>
              <p:cNvGrpSpPr>
                <a:grpSpLocks/>
              </p:cNvGrpSpPr>
              <p:nvPr/>
            </p:nvGrpSpPr>
            <p:grpSpPr bwMode="auto">
              <a:xfrm>
                <a:off x="3650" y="1433"/>
                <a:ext cx="334" cy="135"/>
                <a:chOff x="3664" y="1577"/>
                <a:chExt cx="334" cy="135"/>
              </a:xfrm>
            </p:grpSpPr>
            <p:sp>
              <p:nvSpPr>
                <p:cNvPr id="117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64" y="1631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18" name="Freeform 118"/>
                <p:cNvSpPr>
                  <a:spLocks/>
                </p:cNvSpPr>
                <p:nvPr/>
              </p:nvSpPr>
              <p:spPr bwMode="auto">
                <a:xfrm>
                  <a:off x="3872" y="1577"/>
                  <a:ext cx="126" cy="135"/>
                </a:xfrm>
                <a:custGeom>
                  <a:avLst/>
                  <a:gdLst>
                    <a:gd name="T0" fmla="*/ 0 w 126"/>
                    <a:gd name="T1" fmla="*/ 135 h 135"/>
                    <a:gd name="T2" fmla="*/ 126 w 126"/>
                    <a:gd name="T3" fmla="*/ 63 h 135"/>
                    <a:gd name="T4" fmla="*/ 0 w 126"/>
                    <a:gd name="T5" fmla="*/ 0 h 135"/>
                    <a:gd name="T6" fmla="*/ 0 w 126"/>
                    <a:gd name="T7" fmla="*/ 135 h 1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5"/>
                    <a:gd name="T14" fmla="*/ 126 w 126"/>
                    <a:gd name="T15" fmla="*/ 135 h 1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5">
                      <a:moveTo>
                        <a:pt x="0" y="135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" name="Text Box 132"/>
            <p:cNvSpPr txBox="1">
              <a:spLocks noChangeArrowheads="1"/>
            </p:cNvSpPr>
            <p:nvPr/>
          </p:nvSpPr>
          <p:spPr bwMode="auto">
            <a:xfrm>
              <a:off x="3078432" y="5959323"/>
              <a:ext cx="2614356" cy="4134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latin typeface="Calibri" charset="0"/>
                </a:rPr>
                <a:t>Source: S. Borkar (Intel)</a:t>
              </a:r>
            </a:p>
          </p:txBody>
        </p:sp>
        <p:grpSp>
          <p:nvGrpSpPr>
            <p:cNvPr id="110" name="Group 133"/>
            <p:cNvGrpSpPr>
              <a:grpSpLocks/>
            </p:cNvGrpSpPr>
            <p:nvPr/>
          </p:nvGrpSpPr>
          <p:grpSpPr bwMode="auto">
            <a:xfrm>
              <a:off x="4095755" y="1865319"/>
              <a:ext cx="2228851" cy="276226"/>
              <a:chOff x="2507" y="1197"/>
              <a:chExt cx="1404" cy="174"/>
            </a:xfrm>
          </p:grpSpPr>
          <p:sp>
            <p:nvSpPr>
              <p:cNvPr id="111" name="Rectangle 134"/>
              <p:cNvSpPr>
                <a:spLocks noChangeArrowheads="1"/>
              </p:cNvSpPr>
              <p:nvPr/>
            </p:nvSpPr>
            <p:spPr bwMode="auto">
              <a:xfrm>
                <a:off x="2507" y="1197"/>
                <a:ext cx="100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Sun’s Surface</a:t>
                </a:r>
                <a:endParaRPr lang="en-US" sz="2000" b="0"/>
              </a:p>
            </p:txBody>
          </p:sp>
          <p:grpSp>
            <p:nvGrpSpPr>
              <p:cNvPr id="112" name="Group 135"/>
              <p:cNvGrpSpPr>
                <a:grpSpLocks/>
              </p:cNvGrpSpPr>
              <p:nvPr/>
            </p:nvGrpSpPr>
            <p:grpSpPr bwMode="auto">
              <a:xfrm>
                <a:off x="3577" y="1229"/>
                <a:ext cx="334" cy="135"/>
                <a:chOff x="3653" y="1618"/>
                <a:chExt cx="334" cy="135"/>
              </a:xfrm>
            </p:grpSpPr>
            <p:sp>
              <p:nvSpPr>
                <p:cNvPr id="113" name="Rectangle 136"/>
                <p:cNvSpPr>
                  <a:spLocks noChangeArrowheads="1"/>
                </p:cNvSpPr>
                <p:nvPr/>
              </p:nvSpPr>
              <p:spPr bwMode="auto">
                <a:xfrm>
                  <a:off x="3653" y="1672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14" name="Freeform 137"/>
                <p:cNvSpPr>
                  <a:spLocks/>
                </p:cNvSpPr>
                <p:nvPr/>
              </p:nvSpPr>
              <p:spPr bwMode="auto">
                <a:xfrm>
                  <a:off x="3861" y="1618"/>
                  <a:ext cx="126" cy="135"/>
                </a:xfrm>
                <a:custGeom>
                  <a:avLst/>
                  <a:gdLst>
                    <a:gd name="T0" fmla="*/ 0 w 126"/>
                    <a:gd name="T1" fmla="*/ 135 h 135"/>
                    <a:gd name="T2" fmla="*/ 126 w 126"/>
                    <a:gd name="T3" fmla="*/ 63 h 135"/>
                    <a:gd name="T4" fmla="*/ 0 w 126"/>
                    <a:gd name="T5" fmla="*/ 0 h 135"/>
                    <a:gd name="T6" fmla="*/ 0 w 126"/>
                    <a:gd name="T7" fmla="*/ 135 h 1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5"/>
                    <a:gd name="T14" fmla="*/ 126 w 126"/>
                    <a:gd name="T15" fmla="*/ 135 h 1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5">
                      <a:moveTo>
                        <a:pt x="0" y="135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8" name="Group 370"/>
          <p:cNvGrpSpPr>
            <a:grpSpLocks/>
          </p:cNvGrpSpPr>
          <p:nvPr/>
        </p:nvGrpSpPr>
        <p:grpSpPr bwMode="auto">
          <a:xfrm>
            <a:off x="7010400" y="1988580"/>
            <a:ext cx="1046109" cy="1592820"/>
            <a:chOff x="8153400" y="2362200"/>
            <a:chExt cx="762000" cy="1160232"/>
          </a:xfrm>
        </p:grpSpPr>
        <p:sp>
          <p:nvSpPr>
            <p:cNvPr id="129" name="Oval 13"/>
            <p:cNvSpPr>
              <a:spLocks noChangeArrowheads="1"/>
            </p:cNvSpPr>
            <p:nvPr/>
          </p:nvSpPr>
          <p:spPr bwMode="auto">
            <a:xfrm>
              <a:off x="8578850" y="3219450"/>
              <a:ext cx="117475" cy="13335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1600" b="0"/>
            </a:p>
          </p:txBody>
        </p:sp>
        <p:sp>
          <p:nvSpPr>
            <p:cNvPr id="130" name="Rectangle 87"/>
            <p:cNvSpPr>
              <a:spLocks noChangeArrowheads="1"/>
            </p:cNvSpPr>
            <p:nvPr/>
          </p:nvSpPr>
          <p:spPr bwMode="auto">
            <a:xfrm>
              <a:off x="8278812" y="3365500"/>
              <a:ext cx="636588" cy="156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Core 2 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cxnSp>
          <p:nvCxnSpPr>
            <p:cNvPr id="131" name="Straight Connector 141"/>
            <p:cNvCxnSpPr>
              <a:cxnSpLocks noChangeShapeType="1"/>
            </p:cNvCxnSpPr>
            <p:nvPr/>
          </p:nvCxnSpPr>
          <p:spPr bwMode="auto">
            <a:xfrm rot="10800000">
              <a:off x="8229600" y="3048000"/>
              <a:ext cx="341313" cy="188913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prstDash val="sysDash"/>
              <a:round/>
              <a:headEnd/>
              <a:tailEnd/>
            </a:ln>
          </p:spPr>
        </p:cxnSp>
        <p:sp>
          <p:nvSpPr>
            <p:cNvPr id="132" name="Oval 145"/>
            <p:cNvSpPr>
              <a:spLocks noChangeArrowheads="1"/>
            </p:cNvSpPr>
            <p:nvPr/>
          </p:nvSpPr>
          <p:spPr bwMode="auto">
            <a:xfrm>
              <a:off x="8153400" y="2362200"/>
              <a:ext cx="685800" cy="685800"/>
            </a:xfrm>
            <a:prstGeom prst="ellips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b="0"/>
            </a:p>
          </p:txBody>
        </p:sp>
        <p:cxnSp>
          <p:nvCxnSpPr>
            <p:cNvPr id="133" name="Straight Connector 147"/>
            <p:cNvCxnSpPr>
              <a:cxnSpLocks noChangeShapeType="1"/>
              <a:stCxn id="132" idx="5"/>
              <a:endCxn id="132" idx="1"/>
            </p:cNvCxnSpPr>
            <p:nvPr/>
          </p:nvCxnSpPr>
          <p:spPr bwMode="auto">
            <a:xfrm rot="5400000" flipH="1">
              <a:off x="8253413" y="2462213"/>
              <a:ext cx="485775" cy="485775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</p:cxnSp>
        <p:cxnSp>
          <p:nvCxnSpPr>
            <p:cNvPr id="134" name="Straight Connector 148"/>
            <p:cNvCxnSpPr>
              <a:cxnSpLocks noChangeShapeType="1"/>
              <a:stCxn id="132" idx="3"/>
              <a:endCxn id="132" idx="7"/>
            </p:cNvCxnSpPr>
            <p:nvPr/>
          </p:nvCxnSpPr>
          <p:spPr bwMode="auto">
            <a:xfrm rot="5400000" flipH="1" flipV="1">
              <a:off x="8253413" y="2462213"/>
              <a:ext cx="485775" cy="485775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606"/>
            <a:ext cx="8229600" cy="751994"/>
          </a:xfrm>
        </p:spPr>
        <p:txBody>
          <a:bodyPr/>
          <a:lstStyle/>
          <a:p>
            <a:r>
              <a:rPr lang="en-US" sz="3600" dirty="0" smtClean="0"/>
              <a:t>Going Multi-core Helps Energy Efficiency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03034"/>
            <a:ext cx="7848600" cy="1130566"/>
          </a:xfrm>
        </p:spPr>
        <p:txBody>
          <a:bodyPr/>
          <a:lstStyle/>
          <a:p>
            <a:r>
              <a:rPr lang="en-US" dirty="0" smtClean="0"/>
              <a:t>Power of typical integrated circuit ~ C V</a:t>
            </a:r>
            <a:r>
              <a:rPr lang="en-US" baseline="30000" dirty="0" smtClean="0"/>
              <a:t>2 </a:t>
            </a:r>
            <a:r>
              <a:rPr lang="en-US" i="1" dirty="0" smtClean="0"/>
              <a:t>f</a:t>
            </a:r>
          </a:p>
          <a:p>
            <a:pPr lvl="1"/>
            <a:r>
              <a:rPr lang="en-US" dirty="0" smtClean="0"/>
              <a:t>C = Capacitance, how well it “stores” a charge</a:t>
            </a:r>
          </a:p>
          <a:p>
            <a:pPr lvl="1"/>
            <a:r>
              <a:rPr lang="en-US" dirty="0" smtClean="0"/>
              <a:t>V = Voltage</a:t>
            </a:r>
          </a:p>
          <a:p>
            <a:pPr lvl="1"/>
            <a:r>
              <a:rPr lang="en-US" i="1" dirty="0" smtClean="0"/>
              <a:t>f</a:t>
            </a:r>
            <a:r>
              <a:rPr lang="en-US" dirty="0" smtClean="0"/>
              <a:t> = frequency. I.e., how fast clock is (e.g., 3 GHz)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68204"/>
            <a:ext cx="4584700" cy="3180196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43200" y="6248400"/>
            <a:ext cx="35302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7FD13B"/>
                </a:solidFill>
              </a:rPr>
              <a:t>William Holt, HOT Chips 2005</a:t>
            </a:r>
            <a:endParaRPr lang="en-US" sz="1800" b="1" dirty="0">
              <a:solidFill>
                <a:srgbClr val="7FD13B"/>
              </a:solidFill>
            </a:endParaRPr>
          </a:p>
        </p:txBody>
      </p:sp>
      <p:pic>
        <p:nvPicPr>
          <p:cNvPr id="6" name="Picture 5" descr="Screen shot 2010-09-28 at 11.17.2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4400" y="3276600"/>
            <a:ext cx="1574800" cy="1390858"/>
          </a:xfrm>
          <a:prstGeom prst="rect">
            <a:avLst/>
          </a:prstGeom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7086600" y="4648200"/>
            <a:ext cx="1948719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5BC5AD"/>
                </a:solidFill>
                <a:latin typeface="18 VAG Rounded Thin   55390"/>
                <a:ea typeface="Helvetica" charset="0"/>
                <a:cs typeface="Helvetica" charset="0"/>
              </a:rPr>
              <a:t>Activity Monitor</a:t>
            </a:r>
          </a:p>
          <a:p>
            <a:pPr algn="ctr"/>
            <a:r>
              <a:rPr lang="en-US" sz="1800">
                <a:solidFill>
                  <a:srgbClr val="5BC5AD"/>
                </a:solidFill>
                <a:latin typeface="18 VAG Rounded Thin   55390"/>
                <a:ea typeface="Helvetica" charset="0"/>
                <a:cs typeface="Helvetica" charset="0"/>
              </a:rPr>
              <a:t>(on the lab Macs) shows how active your cores 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Energy &amp; Power Considerations</a:t>
            </a:r>
            <a:endParaRPr lang="en-US" dirty="0"/>
          </a:p>
        </p:txBody>
      </p:sp>
      <p:pic>
        <p:nvPicPr>
          <p:cNvPr id="5" name="Picture 4" descr="motivation-sys-base.svg.pdf"/>
          <p:cNvPicPr>
            <a:picLocks noChangeAspect="1"/>
          </p:cNvPicPr>
          <p:nvPr/>
        </p:nvPicPr>
        <p:blipFill>
          <a:blip r:embed="rId2"/>
          <a:srcRect t="35971"/>
          <a:stretch>
            <a:fillRect/>
          </a:stretch>
        </p:blipFill>
        <p:spPr>
          <a:xfrm>
            <a:off x="325196" y="2971800"/>
            <a:ext cx="8674101" cy="339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6400800"/>
            <a:ext cx="1846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62200" y="6248400"/>
            <a:ext cx="268583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/>
              <a:t>Courtesy: Chris Batten</a:t>
            </a:r>
            <a:endParaRPr lang="en-US" sz="1800" b="1" dirty="0"/>
          </a:p>
        </p:txBody>
      </p:sp>
      <p:pic>
        <p:nvPicPr>
          <p:cNvPr id="8" name="Picture 7" descr="motivation-sys-base.svg.pdf"/>
          <p:cNvPicPr>
            <a:picLocks noChangeAspect="1"/>
          </p:cNvPicPr>
          <p:nvPr/>
        </p:nvPicPr>
        <p:blipFill>
          <a:blip r:embed="rId3"/>
          <a:srcRect b="66906"/>
          <a:stretch>
            <a:fillRect/>
          </a:stretch>
        </p:blipFill>
        <p:spPr>
          <a:xfrm>
            <a:off x="317499" y="1143000"/>
            <a:ext cx="8674101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3625" cy="685800"/>
          </a:xfrm>
        </p:spPr>
        <p:txBody>
          <a:bodyPr/>
          <a:lstStyle/>
          <a:p>
            <a:r>
              <a:rPr lang="en-US" sz="3600"/>
              <a:t>Parallelism again? What’s different this time?</a:t>
            </a:r>
          </a:p>
        </p:txBody>
      </p:sp>
      <p:sp>
        <p:nvSpPr>
          <p:cNvPr id="33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4787465"/>
          </a:xfrm>
        </p:spPr>
        <p:txBody>
          <a:bodyPr/>
          <a:lstStyle/>
          <a:p>
            <a:pPr marL="342900" indent="-342900">
              <a:buFont typeface="Times" charset="0"/>
              <a:buNone/>
            </a:pPr>
            <a:r>
              <a:rPr lang="en-US" sz="2800" i="1" dirty="0">
                <a:latin typeface="18 VAG Rounded Thin   55390"/>
              </a:rPr>
              <a:t>	“This shift toward increasing parallelism is not a triumphant stride forward based on breakthroughs in novel software and architectures for parallelism; instead, this </a:t>
            </a:r>
            <a:r>
              <a:rPr lang="en-US" sz="2800" i="1" dirty="0">
                <a:solidFill>
                  <a:srgbClr val="FFFF00"/>
                </a:solidFill>
                <a:latin typeface="18 VAG Rounded Thin   55390"/>
              </a:rPr>
              <a:t>plunge into parallelism is actually a retreat from even greater challenges that thwart efficient silicon implementation of traditional </a:t>
            </a:r>
            <a:r>
              <a:rPr lang="en-US" sz="2800" i="1" dirty="0" err="1">
                <a:solidFill>
                  <a:srgbClr val="FFFF00"/>
                </a:solidFill>
                <a:latin typeface="18 VAG Rounded Thin   55390"/>
              </a:rPr>
              <a:t>uniprocessor</a:t>
            </a:r>
            <a:r>
              <a:rPr lang="en-US" sz="2800" i="1" dirty="0">
                <a:solidFill>
                  <a:srgbClr val="FFFF00"/>
                </a:solidFill>
                <a:latin typeface="18 VAG Rounded Thin   55390"/>
              </a:rPr>
              <a:t> architectures</a:t>
            </a:r>
            <a:r>
              <a:rPr lang="en-US" sz="2800" i="1" dirty="0">
                <a:latin typeface="18 VAG Rounded Thin   55390"/>
              </a:rPr>
              <a:t>.”</a:t>
            </a:r>
          </a:p>
          <a:p>
            <a:pPr marL="342900" indent="-342900">
              <a:buFont typeface="Times" charset="0"/>
              <a:buNone/>
            </a:pPr>
            <a:r>
              <a:rPr lang="en-US" sz="2800" dirty="0"/>
              <a:t>			 – Berkeley View, December 2006</a:t>
            </a:r>
          </a:p>
          <a:p>
            <a:pPr marL="342900" indent="-342900">
              <a:buFont typeface="Times" charset="0"/>
              <a:buNone/>
            </a:pPr>
            <a:endParaRPr lang="en-US" sz="2800" dirty="0"/>
          </a:p>
          <a:p>
            <a:pPr marL="342900" indent="-342900"/>
            <a:r>
              <a:rPr lang="en-US" sz="2800" dirty="0">
                <a:latin typeface="18 VAG Rounded Thin   55390"/>
              </a:rPr>
              <a:t>HW/SW Industry bet its future that breakthroughs will appear before it’s too late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view.eecs.berkeley.edu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754563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i="1" dirty="0">
                <a:solidFill>
                  <a:srgbClr val="FFFF00"/>
                </a:solidFill>
              </a:rPr>
              <a:t>Thread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stands for “thread of execution”, is a single stream of instructions</a:t>
            </a:r>
          </a:p>
          <a:p>
            <a:pPr lvl="1"/>
            <a:r>
              <a:rPr lang="en-US" sz="2400" dirty="0"/>
              <a:t>A program / process can </a:t>
            </a:r>
            <a:r>
              <a:rPr lang="en-US" sz="2400" dirty="0">
                <a:solidFill>
                  <a:srgbClr val="FFFF00"/>
                </a:solidFill>
              </a:rPr>
              <a:t>split</a:t>
            </a:r>
            <a:r>
              <a:rPr lang="en-US" sz="2400" dirty="0"/>
              <a:t>, or </a:t>
            </a:r>
            <a:r>
              <a:rPr lang="en-US" sz="2400" dirty="0">
                <a:solidFill>
                  <a:srgbClr val="FFFF00"/>
                </a:solidFill>
              </a:rPr>
              <a:t>fork </a:t>
            </a:r>
            <a:r>
              <a:rPr lang="en-US" sz="2400" dirty="0"/>
              <a:t>itself into separate threads, which can (in theory) execute simultaneously.</a:t>
            </a:r>
          </a:p>
          <a:p>
            <a:pPr lvl="1"/>
            <a:r>
              <a:rPr lang="en-US" sz="2400" dirty="0"/>
              <a:t>An easy way to describe/think about parallelism</a:t>
            </a:r>
          </a:p>
          <a:p>
            <a:r>
              <a:rPr lang="en-US" sz="2800" dirty="0"/>
              <a:t>A single CPU can execute many threads by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FFFF00"/>
                </a:solidFill>
              </a:rPr>
              <a:t>Time </a:t>
            </a:r>
            <a:r>
              <a:rPr lang="en-US" sz="2800" i="1" dirty="0">
                <a:solidFill>
                  <a:srgbClr val="FFFF00"/>
                </a:solidFill>
              </a:rPr>
              <a:t>Division </a:t>
            </a:r>
            <a:r>
              <a:rPr lang="en-US" sz="2800" i="1" dirty="0" err="1">
                <a:solidFill>
                  <a:srgbClr val="FFFF00"/>
                </a:solidFill>
              </a:rPr>
              <a:t>Multipexing</a:t>
            </a: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r>
              <a:rPr lang="en-US" sz="2800" i="1" dirty="0" smtClean="0">
                <a:solidFill>
                  <a:srgbClr val="FFFF00"/>
                </a:solidFill>
              </a:rPr>
              <a:t>Multithreading </a:t>
            </a:r>
            <a:r>
              <a:rPr lang="en-US" sz="2800" dirty="0" smtClean="0"/>
              <a:t>is running multiple threads through the same hardware</a:t>
            </a:r>
            <a:endParaRPr lang="en-US" sz="2800" i="1" dirty="0" err="1"/>
          </a:p>
        </p:txBody>
      </p:sp>
      <p:sp>
        <p:nvSpPr>
          <p:cNvPr id="3412996" name="Rectangle 4"/>
          <p:cNvSpPr>
            <a:spLocks noChangeArrowheads="1"/>
          </p:cNvSpPr>
          <p:nvPr/>
        </p:nvSpPr>
        <p:spPr bwMode="auto">
          <a:xfrm>
            <a:off x="1676400" y="4254500"/>
            <a:ext cx="1143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7" name="Rectangle 5"/>
          <p:cNvSpPr>
            <a:spLocks noChangeArrowheads="1"/>
          </p:cNvSpPr>
          <p:nvPr/>
        </p:nvSpPr>
        <p:spPr bwMode="auto">
          <a:xfrm>
            <a:off x="2819400" y="4254500"/>
            <a:ext cx="1143000" cy="3810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8" name="Rectangle 6"/>
          <p:cNvSpPr>
            <a:spLocks noChangeArrowheads="1"/>
          </p:cNvSpPr>
          <p:nvPr/>
        </p:nvSpPr>
        <p:spPr bwMode="auto">
          <a:xfrm>
            <a:off x="3962400" y="4254500"/>
            <a:ext cx="1143000" cy="3810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9" name="Rectangle 7"/>
          <p:cNvSpPr>
            <a:spLocks noChangeArrowheads="1"/>
          </p:cNvSpPr>
          <p:nvPr/>
        </p:nvSpPr>
        <p:spPr bwMode="auto">
          <a:xfrm>
            <a:off x="5105400" y="4254500"/>
            <a:ext cx="1905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0" name="Rectangle 8"/>
          <p:cNvSpPr>
            <a:spLocks noChangeArrowheads="1"/>
          </p:cNvSpPr>
          <p:nvPr/>
        </p:nvSpPr>
        <p:spPr bwMode="auto">
          <a:xfrm>
            <a:off x="914400" y="4254500"/>
            <a:ext cx="63876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CPU</a:t>
            </a:r>
          </a:p>
        </p:txBody>
      </p:sp>
      <p:sp>
        <p:nvSpPr>
          <p:cNvPr id="3413001" name="Line 9"/>
          <p:cNvSpPr>
            <a:spLocks noChangeShapeType="1"/>
          </p:cNvSpPr>
          <p:nvPr/>
        </p:nvSpPr>
        <p:spPr bwMode="auto">
          <a:xfrm>
            <a:off x="1676400" y="4940300"/>
            <a:ext cx="5334000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002" name="Rectangle 10"/>
          <p:cNvSpPr>
            <a:spLocks noChangeArrowheads="1"/>
          </p:cNvSpPr>
          <p:nvPr/>
        </p:nvSpPr>
        <p:spPr bwMode="auto">
          <a:xfrm>
            <a:off x="914400" y="4711700"/>
            <a:ext cx="683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Time</a:t>
            </a:r>
          </a:p>
        </p:txBody>
      </p:sp>
      <p:sp>
        <p:nvSpPr>
          <p:cNvPr id="3413003" name="Rectangle 11"/>
          <p:cNvSpPr>
            <a:spLocks noChangeArrowheads="1"/>
          </p:cNvSpPr>
          <p:nvPr/>
        </p:nvSpPr>
        <p:spPr bwMode="auto">
          <a:xfrm>
            <a:off x="7696200" y="4110955"/>
            <a:ext cx="228600" cy="2286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4" name="Rectangle 12"/>
          <p:cNvSpPr>
            <a:spLocks noChangeArrowheads="1"/>
          </p:cNvSpPr>
          <p:nvPr/>
        </p:nvSpPr>
        <p:spPr bwMode="auto">
          <a:xfrm>
            <a:off x="7696200" y="4491955"/>
            <a:ext cx="228600" cy="2286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5" name="Rectangle 13"/>
          <p:cNvSpPr>
            <a:spLocks noChangeArrowheads="1"/>
          </p:cNvSpPr>
          <p:nvPr/>
        </p:nvSpPr>
        <p:spPr bwMode="auto">
          <a:xfrm>
            <a:off x="7696200" y="4872955"/>
            <a:ext cx="228600" cy="2286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6" name="Rectangle 14"/>
          <p:cNvSpPr>
            <a:spLocks noChangeArrowheads="1"/>
          </p:cNvSpPr>
          <p:nvPr/>
        </p:nvSpPr>
        <p:spPr bwMode="auto">
          <a:xfrm>
            <a:off x="7924800" y="4034755"/>
            <a:ext cx="106606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0</a:t>
            </a:r>
          </a:p>
        </p:txBody>
      </p:sp>
      <p:sp>
        <p:nvSpPr>
          <p:cNvPr id="3413007" name="Rectangle 15"/>
          <p:cNvSpPr>
            <a:spLocks noChangeArrowheads="1"/>
          </p:cNvSpPr>
          <p:nvPr/>
        </p:nvSpPr>
        <p:spPr bwMode="auto">
          <a:xfrm>
            <a:off x="7924800" y="4415755"/>
            <a:ext cx="1027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3413008" name="Rectangle 16"/>
          <p:cNvSpPr>
            <a:spLocks noChangeArrowheads="1"/>
          </p:cNvSpPr>
          <p:nvPr/>
        </p:nvSpPr>
        <p:spPr bwMode="auto">
          <a:xfrm>
            <a:off x="7924800" y="4784055"/>
            <a:ext cx="10202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2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Threads</a:t>
            </a:r>
            <a:endParaRPr lang="en-US" dirty="0"/>
          </a:p>
        </p:txBody>
      </p:sp>
      <p:pic>
        <p:nvPicPr>
          <p:cNvPr id="18" name="Picture 17" descr="450px-Multithreaded_proces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518" y="2739355"/>
            <a:ext cx="1452282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499" name="Rectangle 3"/>
          <p:cNvSpPr>
            <a:spLocks noChangeArrowheads="1"/>
          </p:cNvSpPr>
          <p:nvPr/>
        </p:nvSpPr>
        <p:spPr bwMode="auto">
          <a:xfrm>
            <a:off x="609600" y="1066800"/>
            <a:ext cx="8153400" cy="54963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latin typeface="18 VAG Rounded Thin   55390"/>
              </a:rPr>
              <a:t>Applications can almost </a:t>
            </a:r>
            <a:r>
              <a:rPr lang="en-US" sz="2000" u="sng">
                <a:latin typeface="18 VAG Rounded Thin   55390"/>
              </a:rPr>
              <a:t>never</a:t>
            </a:r>
            <a:r>
              <a:rPr lang="en-US" sz="2000">
                <a:latin typeface="18 VAG Rounded Thin   55390"/>
              </a:rPr>
              <a:t> be completely parallelized; some serial code remains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is serial fraction of program,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is # of cores (was processors)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Amdahl’s law: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Speedup(P) = Time(1) / Time(P)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                    ≤ 1 / ( </a:t>
            </a: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+ [ (1-</a:t>
            </a: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) /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) ]</a:t>
            </a:r>
            <a:r>
              <a:rPr lang="en-US" sz="2000">
                <a:solidFill>
                  <a:srgbClr val="FFFFFF"/>
                </a:solidFill>
                <a:latin typeface="18 VAG Rounded Thin   55390"/>
              </a:rPr>
              <a:t>, 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and as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</a:t>
            </a:r>
            <a:r>
              <a:rPr lang="en-US" sz="2000">
                <a:solidFill>
                  <a:schemeClr val="tx1"/>
                </a:solidFill>
                <a:latin typeface="18 VAG Rounded Thin   55390"/>
                <a:sym typeface="Monotype Sorts" charset="2"/>
              </a:rPr>
              <a:t> ∞</a:t>
            </a: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                    ≤ 1 / 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solidFill>
                  <a:schemeClr val="tx1"/>
                </a:solidFill>
                <a:latin typeface="18 VAG Rounded Thin   55390"/>
              </a:rPr>
              <a:t>Even if the parallel portion of your application speeds up perfectly, 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rgbClr val="FFFF00"/>
                </a:solidFill>
                <a:latin typeface="18 VAG Rounded Thin   55390"/>
              </a:rPr>
              <a:t>your performance may be limited by the sequential portion</a:t>
            </a:r>
            <a:endParaRPr lang="en-US" sz="2400">
              <a:solidFill>
                <a:srgbClr val="FFFF00"/>
              </a:solidFill>
              <a:latin typeface="18 VAG Rounded Thin   55390"/>
            </a:endParaRPr>
          </a:p>
        </p:txBody>
      </p:sp>
      <p:sp>
        <p:nvSpPr>
          <p:cNvPr id="36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/>
              <a:t>Speedup Issues : Amdahl’s Law</a:t>
            </a:r>
          </a:p>
        </p:txBody>
      </p:sp>
      <p:sp>
        <p:nvSpPr>
          <p:cNvPr id="3690509" name="Text Box 13"/>
          <p:cNvSpPr txBox="1">
            <a:spLocks noChangeArrowheads="1"/>
          </p:cNvSpPr>
          <p:nvPr/>
        </p:nvSpPr>
        <p:spPr bwMode="auto">
          <a:xfrm>
            <a:off x="2835729" y="1524000"/>
            <a:ext cx="58498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18 VAG Rounded Thin   55390"/>
              </a:rPr>
              <a:t>Time</a:t>
            </a:r>
          </a:p>
        </p:txBody>
      </p:sp>
      <p:sp>
        <p:nvSpPr>
          <p:cNvPr id="3690511" name="Text Box 15"/>
          <p:cNvSpPr txBox="1">
            <a:spLocks noChangeArrowheads="1"/>
          </p:cNvSpPr>
          <p:nvPr/>
        </p:nvSpPr>
        <p:spPr bwMode="auto">
          <a:xfrm>
            <a:off x="3963522" y="3429000"/>
            <a:ext cx="164660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Thin   55390"/>
              </a:rPr>
              <a:t>Number of Cores</a:t>
            </a:r>
          </a:p>
        </p:txBody>
      </p:sp>
      <p:sp>
        <p:nvSpPr>
          <p:cNvPr id="3690513" name="Text Box 17"/>
          <p:cNvSpPr txBox="1">
            <a:spLocks noChangeArrowheads="1"/>
          </p:cNvSpPr>
          <p:nvPr/>
        </p:nvSpPr>
        <p:spPr bwMode="auto">
          <a:xfrm>
            <a:off x="1820270" y="1781175"/>
            <a:ext cx="16250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accent2"/>
                </a:solidFill>
                <a:latin typeface="18 VAG Rounded Thin   55390"/>
              </a:rPr>
              <a:t>Parallel portion</a:t>
            </a:r>
            <a:endParaRPr lang="en-US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3690515" name="Text Box 19"/>
          <p:cNvSpPr txBox="1">
            <a:spLocks noChangeArrowheads="1"/>
          </p:cNvSpPr>
          <p:nvPr/>
        </p:nvSpPr>
        <p:spPr bwMode="auto">
          <a:xfrm>
            <a:off x="2008860" y="2590800"/>
            <a:ext cx="14364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latin typeface="18 VAG Rounded Thin   55390"/>
              </a:rPr>
              <a:t>Serial portion</a:t>
            </a:r>
            <a:endParaRPr lang="en-US">
              <a:latin typeface="18 VAG Rounded Thin   55390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3445329" y="1371600"/>
            <a:ext cx="2879271" cy="1752600"/>
            <a:chOff x="2819400" y="1447800"/>
            <a:chExt cx="3505200" cy="2133600"/>
          </a:xfrm>
        </p:grpSpPr>
        <p:sp>
          <p:nvSpPr>
            <p:cNvPr id="3690508" name="Line 12"/>
            <p:cNvSpPr>
              <a:spLocks noChangeShapeType="1"/>
            </p:cNvSpPr>
            <p:nvPr/>
          </p:nvSpPr>
          <p:spPr bwMode="auto">
            <a:xfrm>
              <a:off x="2819400" y="3581400"/>
              <a:ext cx="3505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0" name="Line 14"/>
            <p:cNvSpPr>
              <a:spLocks noChangeShapeType="1"/>
            </p:cNvSpPr>
            <p:nvPr/>
          </p:nvSpPr>
          <p:spPr bwMode="auto">
            <a:xfrm flipV="1">
              <a:off x="2819400" y="14478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2" name="Rectangle 16"/>
            <p:cNvSpPr>
              <a:spLocks noChangeArrowheads="1"/>
            </p:cNvSpPr>
            <p:nvPr/>
          </p:nvSpPr>
          <p:spPr bwMode="auto">
            <a:xfrm>
              <a:off x="32004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8" name="Rectangle 22"/>
            <p:cNvSpPr>
              <a:spLocks noChangeArrowheads="1"/>
            </p:cNvSpPr>
            <p:nvPr/>
          </p:nvSpPr>
          <p:spPr bwMode="auto">
            <a:xfrm>
              <a:off x="37338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9" name="Rectangle 23"/>
            <p:cNvSpPr>
              <a:spLocks noChangeArrowheads="1"/>
            </p:cNvSpPr>
            <p:nvPr/>
          </p:nvSpPr>
          <p:spPr bwMode="auto">
            <a:xfrm>
              <a:off x="42672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0" name="Rectangle 24"/>
            <p:cNvSpPr>
              <a:spLocks noChangeArrowheads="1"/>
            </p:cNvSpPr>
            <p:nvPr/>
          </p:nvSpPr>
          <p:spPr bwMode="auto">
            <a:xfrm>
              <a:off x="48006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1" name="Rectangle 25"/>
            <p:cNvSpPr>
              <a:spLocks noChangeArrowheads="1"/>
            </p:cNvSpPr>
            <p:nvPr/>
          </p:nvSpPr>
          <p:spPr bwMode="auto">
            <a:xfrm>
              <a:off x="5291138" y="2819400"/>
              <a:ext cx="347662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2" name="Rectangle 26"/>
            <p:cNvSpPr>
              <a:spLocks noChangeArrowheads="1"/>
            </p:cNvSpPr>
            <p:nvPr/>
          </p:nvSpPr>
          <p:spPr bwMode="auto">
            <a:xfrm>
              <a:off x="3200400" y="1676400"/>
              <a:ext cx="347663" cy="1143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3" name="Rectangle 27"/>
            <p:cNvSpPr>
              <a:spLocks noChangeArrowheads="1"/>
            </p:cNvSpPr>
            <p:nvPr/>
          </p:nvSpPr>
          <p:spPr bwMode="auto">
            <a:xfrm>
              <a:off x="3733800" y="2209800"/>
              <a:ext cx="347663" cy="6096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4" name="Rectangle 28"/>
            <p:cNvSpPr>
              <a:spLocks noChangeArrowheads="1"/>
            </p:cNvSpPr>
            <p:nvPr/>
          </p:nvSpPr>
          <p:spPr bwMode="auto">
            <a:xfrm>
              <a:off x="4267200" y="2376488"/>
              <a:ext cx="347663" cy="44291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5" name="Rectangle 29"/>
            <p:cNvSpPr>
              <a:spLocks noChangeArrowheads="1"/>
            </p:cNvSpPr>
            <p:nvPr/>
          </p:nvSpPr>
          <p:spPr bwMode="auto">
            <a:xfrm>
              <a:off x="4800600" y="2514600"/>
              <a:ext cx="347663" cy="3048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6" name="Rectangle 30"/>
            <p:cNvSpPr>
              <a:spLocks noChangeArrowheads="1"/>
            </p:cNvSpPr>
            <p:nvPr/>
          </p:nvSpPr>
          <p:spPr bwMode="auto">
            <a:xfrm>
              <a:off x="5291138" y="2590800"/>
              <a:ext cx="347662" cy="2286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90527" name="Text Box 31"/>
          <p:cNvSpPr txBox="1">
            <a:spLocks noChangeArrowheads="1"/>
          </p:cNvSpPr>
          <p:nvPr/>
        </p:nvSpPr>
        <p:spPr bwMode="auto">
          <a:xfrm>
            <a:off x="3780540" y="3124200"/>
            <a:ext cx="2659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3690529" name="Text Box 33"/>
          <p:cNvSpPr txBox="1">
            <a:spLocks noChangeArrowheads="1"/>
          </p:cNvSpPr>
          <p:nvPr/>
        </p:nvSpPr>
        <p:spPr bwMode="auto">
          <a:xfrm>
            <a:off x="4207329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2</a:t>
            </a:r>
          </a:p>
        </p:txBody>
      </p:sp>
      <p:sp>
        <p:nvSpPr>
          <p:cNvPr id="3690530" name="Text Box 34"/>
          <p:cNvSpPr txBox="1">
            <a:spLocks noChangeArrowheads="1"/>
          </p:cNvSpPr>
          <p:nvPr/>
        </p:nvSpPr>
        <p:spPr bwMode="auto">
          <a:xfrm>
            <a:off x="4664529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3</a:t>
            </a:r>
          </a:p>
        </p:txBody>
      </p:sp>
      <p:sp>
        <p:nvSpPr>
          <p:cNvPr id="3690531" name="Text Box 35"/>
          <p:cNvSpPr txBox="1">
            <a:spLocks noChangeArrowheads="1"/>
          </p:cNvSpPr>
          <p:nvPr/>
        </p:nvSpPr>
        <p:spPr bwMode="auto">
          <a:xfrm>
            <a:off x="5045246" y="3124200"/>
            <a:ext cx="3273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4</a:t>
            </a:r>
          </a:p>
        </p:txBody>
      </p:sp>
      <p:sp>
        <p:nvSpPr>
          <p:cNvPr id="3690532" name="Text Box 36"/>
          <p:cNvSpPr txBox="1">
            <a:spLocks noChangeArrowheads="1"/>
          </p:cNvSpPr>
          <p:nvPr/>
        </p:nvSpPr>
        <p:spPr bwMode="auto">
          <a:xfrm>
            <a:off x="5457457" y="3124200"/>
            <a:ext cx="3273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en.wikipedia.org/wiki/Amdahl's_law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Speedup Issues :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365750"/>
          </a:xfrm>
        </p:spPr>
        <p:txBody>
          <a:bodyPr/>
          <a:lstStyle/>
          <a:p>
            <a:r>
              <a:rPr lang="en-US"/>
              <a:t>Even assuming no sequential portion, there’s…</a:t>
            </a:r>
          </a:p>
          <a:p>
            <a:pPr lvl="1"/>
            <a:r>
              <a:rPr lang="en-US"/>
              <a:t>Time to think how to divide the problem up </a:t>
            </a:r>
          </a:p>
          <a:p>
            <a:pPr lvl="1"/>
            <a:r>
              <a:rPr lang="en-US"/>
              <a:t>Time to hand out small “work units” to workers </a:t>
            </a:r>
          </a:p>
          <a:p>
            <a:pPr lvl="1"/>
            <a:r>
              <a:rPr lang="en-US"/>
              <a:t>All workers may not work equally fast</a:t>
            </a:r>
          </a:p>
          <a:p>
            <a:pPr lvl="1"/>
            <a:r>
              <a:rPr lang="en-US"/>
              <a:t>Some workers may fail </a:t>
            </a:r>
          </a:p>
          <a:p>
            <a:pPr lvl="1"/>
            <a:r>
              <a:rPr lang="en-US"/>
              <a:t>There may be contention for shared resources </a:t>
            </a:r>
          </a:p>
          <a:p>
            <a:pPr lvl="1"/>
            <a:r>
              <a:rPr lang="en-US"/>
              <a:t>Workers could overwriting each others’ answers</a:t>
            </a:r>
          </a:p>
          <a:p>
            <a:pPr lvl="1"/>
            <a:r>
              <a:rPr lang="en-US"/>
              <a:t>You may have to wait until the last worker returns to proceed (the slowest / weakest link problem)</a:t>
            </a:r>
          </a:p>
          <a:p>
            <a:pPr lvl="1"/>
            <a:r>
              <a:rPr lang="en-US"/>
              <a:t>There’s time to put the data back together in a way that looks as if it were done by 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514600"/>
            <a:ext cx="838200" cy="882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r>
              <a:rPr lang="en-US"/>
              <a:t>This “sea change” to multi-core parallelism means that the computing community has to rethink: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Languages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Architectures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Algorithms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Data Structures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All of the above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473" b="-747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in a multi-core world…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5562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3048000" y="3124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/>
              <a:t>What if two people were calling withdraw at the same time?</a:t>
            </a:r>
          </a:p>
          <a:p>
            <a:pPr lvl="1"/>
            <a:r>
              <a:rPr lang="en-US"/>
              <a:t>E.g., balance=100 and two withdraw 75 each</a:t>
            </a:r>
          </a:p>
          <a:p>
            <a:pPr lvl="1"/>
            <a:r>
              <a:rPr lang="en-US"/>
              <a:t>Can anyone see what the problem </a:t>
            </a:r>
            <a:r>
              <a:rPr lang="en-US" i="1"/>
              <a:t>could </a:t>
            </a:r>
            <a:r>
              <a:rPr lang="en-US"/>
              <a:t>be?</a:t>
            </a:r>
          </a:p>
          <a:p>
            <a:pPr lvl="1"/>
            <a:r>
              <a:rPr lang="en-US"/>
              <a:t>This is a </a:t>
            </a:r>
            <a:r>
              <a:rPr lang="en-US">
                <a:solidFill>
                  <a:srgbClr val="FFFF00"/>
                </a:solidFill>
              </a:rPr>
              <a:t>race condition</a:t>
            </a:r>
          </a:p>
          <a:p>
            <a:r>
              <a:rPr lang="en-US"/>
              <a:t>In most languages, this is a problem. </a:t>
            </a:r>
          </a:p>
          <a:p>
            <a:pPr lvl="1"/>
            <a:r>
              <a:rPr lang="en-US"/>
              <a:t>In Scratch, the system doesn’t let two of these run at once.</a:t>
            </a:r>
          </a:p>
        </p:txBody>
      </p:sp>
      <p:pic>
        <p:nvPicPr>
          <p:cNvPr id="8" name="Content Placeholder 7" descr="withdraw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4671" b="-5467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parallel programming is hard!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en.wikipedia.org/wiki/Concurrent_computing</a:t>
            </a:r>
          </a:p>
        </p:txBody>
      </p:sp>
      <p:sp>
        <p:nvSpPr>
          <p:cNvPr id="9" name="Oval 8"/>
          <p:cNvSpPr/>
          <p:nvPr/>
        </p:nvSpPr>
        <p:spPr>
          <a:xfrm>
            <a:off x="4572000" y="5181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/>
              <a:t>Two people need to draw a graph but there is only one pencil and one ruler.</a:t>
            </a:r>
          </a:p>
          <a:p>
            <a:pPr lvl="1"/>
            <a:r>
              <a:rPr lang="en-US"/>
              <a:t>One grabs the pencil</a:t>
            </a:r>
          </a:p>
          <a:p>
            <a:pPr lvl="1"/>
            <a:r>
              <a:rPr lang="en-US"/>
              <a:t>One grabs the ruler</a:t>
            </a:r>
          </a:p>
          <a:p>
            <a:pPr lvl="1"/>
            <a:r>
              <a:rPr lang="en-US"/>
              <a:t>Neither release what they hold, waiting for the other to release</a:t>
            </a:r>
          </a:p>
          <a:p>
            <a:r>
              <a:rPr lang="en-US">
                <a:solidFill>
                  <a:srgbClr val="FFFF00"/>
                </a:solidFill>
              </a:rPr>
              <a:t>Livelock</a:t>
            </a:r>
            <a:r>
              <a:rPr lang="en-US"/>
              <a:t> also possible</a:t>
            </a:r>
          </a:p>
          <a:p>
            <a:pPr lvl="1"/>
            <a:r>
              <a:rPr lang="en-US"/>
              <a:t>Movement, no progress</a:t>
            </a:r>
          </a:p>
          <a:p>
            <a:pPr lvl="1"/>
            <a:r>
              <a:rPr lang="en-US"/>
              <a:t>Dan and Luke demo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z="3500"/>
              <a:t>Another concurrency problem … </a:t>
            </a:r>
            <a:r>
              <a:rPr lang="en-US" sz="3500">
                <a:solidFill>
                  <a:srgbClr val="FFFF00"/>
                </a:solidFill>
              </a:rPr>
              <a:t>deadlock</a:t>
            </a:r>
            <a:r>
              <a:rPr lang="en-US" sz="350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en.wikipedia.org/wiki/Deadlock</a:t>
            </a:r>
          </a:p>
        </p:txBody>
      </p:sp>
      <p:sp>
        <p:nvSpPr>
          <p:cNvPr id="9" name="Oval 8"/>
          <p:cNvSpPr/>
          <p:nvPr/>
        </p:nvSpPr>
        <p:spPr>
          <a:xfrm>
            <a:off x="4572000" y="50292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13438" t="11250" b="3750"/>
          <a:stretch>
            <a:fillRect/>
          </a:stretch>
        </p:blipFill>
        <p:spPr>
          <a:xfrm>
            <a:off x="4572001" y="2017237"/>
            <a:ext cx="4040840" cy="297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>
                <a:solidFill>
                  <a:srgbClr val="FFFF00"/>
                </a:solidFill>
              </a:rPr>
              <a:t>Intra-computer</a:t>
            </a:r>
          </a:p>
          <a:p>
            <a:r>
              <a:rPr lang="en-US"/>
              <a:t>Today’s lecture</a:t>
            </a:r>
          </a:p>
          <a:p>
            <a:r>
              <a:rPr lang="en-US"/>
              <a:t>Multiple computing “helpers” are cores </a:t>
            </a:r>
            <a:r>
              <a:rPr lang="en-US" u="sng"/>
              <a:t>within one machine</a:t>
            </a:r>
          </a:p>
          <a:p>
            <a:r>
              <a:rPr lang="en-US"/>
              <a:t>Aka “multi-core”</a:t>
            </a:r>
          </a:p>
          <a:p>
            <a:pPr lvl="1"/>
            <a:r>
              <a:rPr lang="en-US"/>
              <a:t>Although GPU parallism is also “intra-computer”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260056" cy="5305864"/>
          </a:xfrm>
        </p:spPr>
        <p:txBody>
          <a:bodyPr/>
          <a:lstStyle/>
          <a:p>
            <a:pPr algn="ctr">
              <a:buNone/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Inter-computer</a:t>
            </a:r>
          </a:p>
          <a:p>
            <a:r>
              <a:rPr lang="en-US"/>
              <a:t>Week 12’s lectures</a:t>
            </a:r>
          </a:p>
          <a:p>
            <a:r>
              <a:rPr lang="en-US"/>
              <a:t>Multiple computing “helpers” are </a:t>
            </a:r>
            <a:r>
              <a:rPr lang="en-US" u="sng"/>
              <a:t>different machines</a:t>
            </a:r>
          </a:p>
          <a:p>
            <a:r>
              <a:rPr lang="en-US"/>
              <a:t>Aka “distributed computing”</a:t>
            </a:r>
          </a:p>
          <a:p>
            <a:pPr lvl="1"/>
            <a:r>
              <a:rPr lang="en-US"/>
              <a:t>Grid &amp; cluster computing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Concurrency &amp; Parallelism, 10 mi up…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599" y="4953000"/>
            <a:ext cx="1978361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4953000"/>
            <a:ext cx="1371600" cy="1498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“Sea change” of computing because of inability to cool CPUs means we’re now in multi-core world</a:t>
            </a:r>
          </a:p>
          <a:p>
            <a:r>
              <a:rPr lang="en-US"/>
              <a:t>This brave new world offers lots of potential for innovation by computing professionals, but challenges persist</a:t>
            </a:r>
          </a:p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357" r="-3357"/>
          <a:stretch>
            <a:fillRect/>
          </a:stretch>
        </p:blipFill>
        <p:spPr>
          <a:xfrm>
            <a:off x="4876800" y="1281547"/>
            <a:ext cx="3595688" cy="472397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4953000"/>
            <a:ext cx="1371600" cy="149814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/>
              <a:t>Anatomy: 5 components of any Computer</a:t>
            </a:r>
          </a:p>
        </p:txBody>
      </p:sp>
    </p:spTree>
  </p:cSld>
  <p:clrMapOvr>
    <a:masterClrMapping/>
  </p:clrMapOvr>
  <p:transition xmlns:p14="http://schemas.microsoft.com/office/powerpoint/2010/main" advClick="0" advTm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85185E-6 L -0.10001 -0.52222 " pathEditMode="relative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/>
              <a:t>Anatomy: 5 components of any Computer</a:t>
            </a:r>
          </a:p>
        </p:txBody>
      </p:sp>
      <p:sp>
        <p:nvSpPr>
          <p:cNvPr id="1854467" name="Rectangle 3"/>
          <p:cNvSpPr>
            <a:spLocks noChangeArrowheads="1"/>
          </p:cNvSpPr>
          <p:nvPr/>
        </p:nvSpPr>
        <p:spPr bwMode="auto">
          <a:xfrm>
            <a:off x="3048000" y="2590800"/>
            <a:ext cx="51435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79" name="Rectangle 15"/>
          <p:cNvSpPr>
            <a:spLocks noChangeArrowheads="1"/>
          </p:cNvSpPr>
          <p:nvPr/>
        </p:nvSpPr>
        <p:spPr bwMode="auto">
          <a:xfrm>
            <a:off x="5029200" y="3149600"/>
            <a:ext cx="1333500" cy="195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0" name="Rectangle 16"/>
          <p:cNvSpPr>
            <a:spLocks noChangeArrowheads="1"/>
          </p:cNvSpPr>
          <p:nvPr/>
        </p:nvSpPr>
        <p:spPr bwMode="auto">
          <a:xfrm>
            <a:off x="6578600" y="3149600"/>
            <a:ext cx="1333500" cy="195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4800600" y="2641600"/>
            <a:ext cx="19113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tx1"/>
                </a:solidFill>
                <a:latin typeface="18 VAG Rounded Bold   07390" charset="0"/>
              </a:rPr>
              <a:t>Computer</a:t>
            </a:r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5111750" y="3952983"/>
            <a:ext cx="1162050" cy="1000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Memory</a:t>
            </a: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4" name="Rectangle 23"/>
          <p:cNvSpPr>
            <a:spLocks noChangeArrowheads="1"/>
          </p:cNvSpPr>
          <p:nvPr/>
        </p:nvSpPr>
        <p:spPr bwMode="auto">
          <a:xfrm>
            <a:off x="6711950" y="3276600"/>
            <a:ext cx="10604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Devices</a:t>
            </a:r>
          </a:p>
        </p:txBody>
      </p:sp>
      <p:sp>
        <p:nvSpPr>
          <p:cNvPr id="1854488" name="AutoShape 24"/>
          <p:cNvSpPr>
            <a:spLocks noChangeArrowheads="1"/>
          </p:cNvSpPr>
          <p:nvPr/>
        </p:nvSpPr>
        <p:spPr bwMode="auto">
          <a:xfrm>
            <a:off x="6705600" y="368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9" name="AutoShape 25"/>
          <p:cNvSpPr>
            <a:spLocks noChangeArrowheads="1"/>
          </p:cNvSpPr>
          <p:nvPr/>
        </p:nvSpPr>
        <p:spPr bwMode="auto">
          <a:xfrm>
            <a:off x="6705600" y="4343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97" name="Rectangle 26"/>
          <p:cNvSpPr>
            <a:spLocks noChangeArrowheads="1"/>
          </p:cNvSpPr>
          <p:nvPr/>
        </p:nvSpPr>
        <p:spPr bwMode="auto">
          <a:xfrm>
            <a:off x="6762750" y="3854450"/>
            <a:ext cx="966788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Input</a:t>
            </a:r>
          </a:p>
        </p:txBody>
      </p:sp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6762750" y="4514850"/>
            <a:ext cx="9715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Output</a:t>
            </a:r>
          </a:p>
        </p:txBody>
      </p:sp>
      <p:sp>
        <p:nvSpPr>
          <p:cNvPr id="20505" name="AutoShape 36"/>
          <p:cNvSpPr>
            <a:spLocks noChangeArrowheads="1"/>
          </p:cNvSpPr>
          <p:nvPr/>
        </p:nvSpPr>
        <p:spPr bwMode="auto">
          <a:xfrm rot="-5400000">
            <a:off x="1338263" y="2776537"/>
            <a:ext cx="1576388" cy="1814514"/>
          </a:xfrm>
          <a:custGeom>
            <a:avLst/>
            <a:gdLst>
              <a:gd name="T0" fmla="*/ 1584161 w 21600"/>
              <a:gd name="T1" fmla="*/ 0 h 21600"/>
              <a:gd name="T2" fmla="*/ 1584161 w 21600"/>
              <a:gd name="T3" fmla="*/ 1192898 h 21600"/>
              <a:gd name="T4" fmla="*/ 339014 w 21600"/>
              <a:gd name="T5" fmla="*/ 2119313 h 21600"/>
              <a:gd name="T6" fmla="*/ 2262190 w 21600"/>
              <a:gd name="T7" fmla="*/ 596449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572000" y="1143000"/>
            <a:ext cx="3782863" cy="1371600"/>
            <a:chOff x="4517728" y="1219201"/>
            <a:chExt cx="3782677" cy="1371738"/>
          </a:xfrm>
        </p:grpSpPr>
        <p:pic>
          <p:nvPicPr>
            <p:cNvPr id="26" name="Picture 28"/>
            <p:cNvPicPr>
              <a:picLocks noChangeAspect="1"/>
            </p:cNvPicPr>
            <p:nvPr/>
          </p:nvPicPr>
          <p:blipFill>
            <a:blip r:embed="rId3"/>
            <a:srcRect l="2480" t="2600" r="2411" b="3117"/>
            <a:stretch>
              <a:fillRect/>
            </a:stretch>
          </p:blipFill>
          <p:spPr bwMode="auto">
            <a:xfrm>
              <a:off x="7235627" y="1219201"/>
              <a:ext cx="1064778" cy="137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517728" y="1295409"/>
              <a:ext cx="2683371" cy="12004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defRPr/>
              </a:pP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John von Neumann</a:t>
              </a:r>
              <a:b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</a:b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invented this</a:t>
              </a:r>
            </a:p>
            <a:p>
              <a:pPr algn="r">
                <a:defRPr/>
              </a:pP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 architecture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371600"/>
            <a:ext cx="1371600" cy="149814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352800" y="3137886"/>
            <a:ext cx="1460500" cy="1967514"/>
            <a:chOff x="2057400" y="2439386"/>
            <a:chExt cx="1460500" cy="1967514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" y="4038600"/>
            <a:ext cx="8077200" cy="2590800"/>
            <a:chOff x="76200" y="4038600"/>
            <a:chExt cx="8077200" cy="2590800"/>
          </a:xfrm>
        </p:grpSpPr>
        <p:grpSp>
          <p:nvGrpSpPr>
            <p:cNvPr id="2" name="Group 22"/>
            <p:cNvGrpSpPr/>
            <p:nvPr/>
          </p:nvGrpSpPr>
          <p:grpSpPr>
            <a:xfrm>
              <a:off x="838200" y="4724400"/>
              <a:ext cx="7315200" cy="1905000"/>
              <a:chOff x="838200" y="4724400"/>
              <a:chExt cx="7315200" cy="1905000"/>
            </a:xfrm>
          </p:grpSpPr>
          <p:sp>
            <p:nvSpPr>
              <p:cNvPr id="28" name="Rectangle 3"/>
              <p:cNvSpPr>
                <a:spLocks noChangeArrowheads="1"/>
              </p:cNvSpPr>
              <p:nvPr/>
            </p:nvSpPr>
            <p:spPr bwMode="auto">
              <a:xfrm>
                <a:off x="2667000" y="5590654"/>
                <a:ext cx="5486400" cy="10387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65000"/>
                  </a:spcBef>
                  <a:buSzPct val="100000"/>
                  <a:buFont typeface="Times" pitchFamily="100" charset="0"/>
                  <a:buNone/>
                </a:pPr>
                <a:r>
                  <a:rPr lang="en-US" sz="2800" b="1" dirty="0">
                    <a:solidFill>
                      <a:srgbClr val="FED46C"/>
                    </a:solidFill>
                    <a:latin typeface="18 VAG Rounded Thin   55390"/>
                  </a:rPr>
                  <a:t>What causes the most headaches for SW and HW designers with multi-core computing?</a:t>
                </a:r>
              </a:p>
            </p:txBody>
          </p:sp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838200" y="4724400"/>
                <a:ext cx="2209800" cy="17526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</a:bodyPr>
              <a:lstStyle/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Control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Datapath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M</a:t>
                </a: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emory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Input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Output</a:t>
                </a:r>
              </a:p>
            </p:txBody>
          </p:sp>
        </p:grpSp>
        <p:pic>
          <p:nvPicPr>
            <p:cNvPr id="39" name="Picture 10"/>
            <p:cNvPicPr>
              <a:picLocks noChangeAspect="1"/>
            </p:cNvPicPr>
            <p:nvPr/>
          </p:nvPicPr>
          <p:blipFill>
            <a:blip r:embed="rId5"/>
            <a:srcRect l="7298" t="14340" r="10573" b="10814"/>
            <a:stretch>
              <a:fillRect/>
            </a:stretch>
          </p:blipFill>
          <p:spPr bwMode="auto">
            <a:xfrm>
              <a:off x="76200" y="4038600"/>
              <a:ext cx="1143000" cy="104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 spd="slow" advClick="0" advTm="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/>
          <p:nvPr/>
        </p:nvGrpSpPr>
        <p:grpSpPr>
          <a:xfrm>
            <a:off x="3352800" y="3137886"/>
            <a:ext cx="1460500" cy="1967514"/>
            <a:chOff x="2057400" y="2439386"/>
            <a:chExt cx="1460500" cy="1967514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sp>
        <p:nvSpPr>
          <p:cNvPr id="4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/>
              <a:t>But what is INSIDE a Processor?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1951E-6 1.46691E-6 L -0.23329 -0.27765 " pathEditMode="relative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_CHIP"/>
          <p:cNvPicPr>
            <a:picLocks noChangeAspect="1" noChangeArrowheads="1"/>
          </p:cNvPicPr>
          <p:nvPr/>
        </p:nvPicPr>
        <p:blipFill>
          <a:blip r:embed="rId3"/>
          <a:srcRect r="51786"/>
          <a:stretch>
            <a:fillRect/>
          </a:stretch>
        </p:blipFill>
        <p:spPr bwMode="auto">
          <a:xfrm>
            <a:off x="1143000" y="3276600"/>
            <a:ext cx="20574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/>
              <a:t>But what is INSIDE a Processor?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166812"/>
            <a:ext cx="5257800" cy="3100388"/>
          </a:xfrm>
          <a:noFill/>
          <a:ln>
            <a:noFill/>
          </a:ln>
        </p:spPr>
        <p:txBody>
          <a:bodyPr tIns="118872"/>
          <a:lstStyle/>
          <a:p>
            <a:pPr marL="342900" indent="-342900">
              <a:buFont typeface="Arial"/>
              <a:buChar char="•"/>
            </a:pPr>
            <a:r>
              <a:rPr lang="en-US" sz="2000"/>
              <a:t>Primarily Crystalline Silicon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1 mm – 25 mm on a side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2009 “feature size” (aka process)</a:t>
            </a:r>
            <a:br>
              <a:rPr lang="en-US" sz="2000"/>
            </a:br>
            <a:r>
              <a:rPr lang="en-US" sz="2000"/>
              <a:t>~ 45 nm = 45 x 10</a:t>
            </a:r>
            <a:r>
              <a:rPr lang="en-US" sz="2000" baseline="30000"/>
              <a:t>-9 </a:t>
            </a:r>
            <a:r>
              <a:rPr lang="en-US" sz="2000"/>
              <a:t>m</a:t>
            </a:r>
            <a:br>
              <a:rPr lang="en-US" sz="2000"/>
            </a:br>
            <a:r>
              <a:rPr lang="en-US" sz="2000"/>
              <a:t>(then 32, 22, and 16 [by yr 2013]) 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accent1"/>
                </a:solidFill>
              </a:rPr>
              <a:t>100 - 1000M transistors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3 - 10 conductive layers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 “CMOS” (complementary metal oxide semiconductor) - most common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733800" y="46482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3716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Package provides:</a:t>
            </a:r>
          </a:p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rPr>
              <a:t>spreading of chip-level signal paths to board-level                  </a:t>
            </a:r>
          </a:p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rPr>
              <a:t>heat dissipation. </a:t>
            </a:r>
          </a:p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Ceramic or plastic with gold wires. </a:t>
            </a:r>
            <a:endParaRPr lang="en-US" sz="1800" b="1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914400" y="6091535"/>
            <a:ext cx="2364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18 VAG Rounded Bold   07390"/>
              </a:rPr>
              <a:t>Chip in Package</a:t>
            </a:r>
          </a:p>
        </p:txBody>
      </p:sp>
      <p:pic>
        <p:nvPicPr>
          <p:cNvPr id="34823" name="Picture 8" descr="t_pack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" y="4822825"/>
            <a:ext cx="2962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762000" y="4186535"/>
            <a:ext cx="268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18 VAG Rounded Bold   07390"/>
              </a:rPr>
              <a:t>Bare Processor Die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219200" y="1219200"/>
            <a:ext cx="1460500" cy="1967514"/>
            <a:chOff x="2057400" y="2439386"/>
            <a:chExt cx="1460500" cy="1967514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sp>
        <p:nvSpPr>
          <p:cNvPr id="16" name="Curved Right Arrow 15"/>
          <p:cNvSpPr/>
          <p:nvPr/>
        </p:nvSpPr>
        <p:spPr>
          <a:xfrm>
            <a:off x="304800" y="2438400"/>
            <a:ext cx="914400" cy="16002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 advTm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 wrap="square" lIns="90487" tIns="44450" rIns="90487" bIns="44450" anchor="ctr"/>
          <a:lstStyle/>
          <a:p>
            <a:pPr>
              <a:lnSpc>
                <a:spcPct val="107000"/>
              </a:lnSpc>
            </a:pPr>
            <a:r>
              <a:rPr lang="en-US"/>
              <a:t>Moore’s Law</a:t>
            </a: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914400" y="1066800"/>
            <a:ext cx="60198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Predicts: 2X Transistors / chip every 2 years</a:t>
            </a:r>
            <a:endParaRPr lang="en-US" sz="1800" b="1">
              <a:solidFill>
                <a:schemeClr val="tx1"/>
              </a:solidFill>
              <a:latin typeface="18 VAG Rounded Thin   55390"/>
              <a:ea typeface="Helvetica" charset="0"/>
              <a:cs typeface="Helvetica" charset="0"/>
            </a:endParaRPr>
          </a:p>
        </p:txBody>
      </p:sp>
      <p:pic>
        <p:nvPicPr>
          <p:cNvPr id="38916" name="Picture 22" descr="gordon-mo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9613" y="1219200"/>
            <a:ext cx="20081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23"/>
          <p:cNvSpPr>
            <a:spLocks noChangeArrowheads="1"/>
          </p:cNvSpPr>
          <p:nvPr/>
        </p:nvSpPr>
        <p:spPr bwMode="auto">
          <a:xfrm>
            <a:off x="7086600" y="3933825"/>
            <a:ext cx="1948719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Gordon Moore</a:t>
            </a:r>
            <a:b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Intel Cofounder</a:t>
            </a:r>
            <a:b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B.S. Cal 1950!</a:t>
            </a:r>
          </a:p>
        </p:txBody>
      </p:sp>
      <p:sp>
        <p:nvSpPr>
          <p:cNvPr id="38918" name="Rectangle 24"/>
          <p:cNvSpPr>
            <a:spLocks noChangeArrowheads="1"/>
          </p:cNvSpPr>
          <p:nvPr/>
        </p:nvSpPr>
        <p:spPr bwMode="auto">
          <a:xfrm>
            <a:off x="3962400" y="5867400"/>
            <a:ext cx="6848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Year</a:t>
            </a:r>
          </a:p>
        </p:txBody>
      </p:sp>
      <p:sp>
        <p:nvSpPr>
          <p:cNvPr id="38919" name="Rectangle 25"/>
          <p:cNvSpPr>
            <a:spLocks noChangeArrowheads="1"/>
          </p:cNvSpPr>
          <p:nvPr/>
        </p:nvSpPr>
        <p:spPr bwMode="auto">
          <a:xfrm rot="-5400000">
            <a:off x="-462281" y="3024257"/>
            <a:ext cx="254684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# of transistors on an </a:t>
            </a:r>
            <a:b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integrated circuit (IC)</a:t>
            </a:r>
          </a:p>
        </p:txBody>
      </p:sp>
      <p:pic>
        <p:nvPicPr>
          <p:cNvPr id="38920" name="Picture 8" descr="mooreslaw.png"/>
          <p:cNvPicPr>
            <a:picLocks noChangeAspect="1"/>
          </p:cNvPicPr>
          <p:nvPr/>
        </p:nvPicPr>
        <p:blipFill>
          <a:blip r:embed="rId4"/>
          <a:srcRect l="2745" t="11269" b="6444"/>
          <a:stretch>
            <a:fillRect/>
          </a:stretch>
        </p:blipFill>
        <p:spPr bwMode="auto">
          <a:xfrm>
            <a:off x="1074894" y="1538288"/>
            <a:ext cx="5935506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en.wikipedia.org/wiki/Moore's_law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3810000"/>
            <a:ext cx="3733800" cy="1651398"/>
            <a:chOff x="3352800" y="3810000"/>
            <a:chExt cx="3733800" cy="165139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4495800" y="3810000"/>
              <a:ext cx="2590800" cy="1524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457200" indent="-457200" algn="l">
                <a:lnSpc>
                  <a:spcPct val="85000"/>
                </a:lnSpc>
                <a:buSzPct val="100000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What is this “curve”?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Constant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 err="1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Linear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 err="1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Quadratic</a:t>
              </a:r>
              <a:endParaRPr lang="en-US" sz="2000" dirty="0">
                <a:solidFill>
                  <a:srgbClr val="FFFF00"/>
                </a:solidFill>
                <a:latin typeface="18 VAG Rounded Thin   55390"/>
                <a:cs typeface="Blk VAG Rounded Black"/>
              </a:endParaRP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Cubic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Exponential</a:t>
              </a:r>
            </a:p>
          </p:txBody>
        </p:sp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5"/>
            <a:srcRect l="7298" t="14340" r="10573" b="10814"/>
            <a:stretch>
              <a:fillRect/>
            </a:stretch>
          </p:blipFill>
          <p:spPr bwMode="auto">
            <a:xfrm>
              <a:off x="3352800" y="4419600"/>
              <a:ext cx="1143000" cy="104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 and related curves</a:t>
            </a:r>
            <a:endParaRPr lang="en-US" dirty="0"/>
          </a:p>
        </p:txBody>
      </p:sp>
      <p:pic>
        <p:nvPicPr>
          <p:cNvPr id="6" name="Picture 5" descr="motivation-trends-base.sv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2590"/>
            <a:ext cx="7848600" cy="528901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 and related curves</a:t>
            </a:r>
            <a:endParaRPr lang="en-US" dirty="0"/>
          </a:p>
        </p:txBody>
      </p:sp>
      <p:pic>
        <p:nvPicPr>
          <p:cNvPr id="6" name="Picture 5" descr="motivation-trends-base.sv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2590"/>
            <a:ext cx="7848600" cy="528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46853</TotalTime>
  <Pages>47</Pages>
  <Words>1185</Words>
  <Application>Microsoft Macintosh PowerPoint</Application>
  <PresentationFormat>Letter Paper (8.5x11 in)</PresentationFormat>
  <Paragraphs>209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Ibm’s watson for the win, alex…</vt:lpstr>
      <vt:lpstr>Concurrency &amp; Parallelism, 10 mi up…</vt:lpstr>
      <vt:lpstr>Anatomy: 5 components of any Computer</vt:lpstr>
      <vt:lpstr>Anatomy: 5 components of any Computer</vt:lpstr>
      <vt:lpstr>But what is INSIDE a Processor?</vt:lpstr>
      <vt:lpstr>But what is INSIDE a Processor?</vt:lpstr>
      <vt:lpstr>Moore’s Law</vt:lpstr>
      <vt:lpstr>Moore’s Law and related curves</vt:lpstr>
      <vt:lpstr>Moore’s Law and related curves</vt:lpstr>
      <vt:lpstr>Power Density Prediction circa 2000</vt:lpstr>
      <vt:lpstr>Going Multi-core Helps Energy Efficiency</vt:lpstr>
      <vt:lpstr>Energy &amp; Power Considerations</vt:lpstr>
      <vt:lpstr>Parallelism again? What’s different this time?</vt:lpstr>
      <vt:lpstr>Background: Threads</vt:lpstr>
      <vt:lpstr>Speedup Issues : Amdahl’s Law</vt:lpstr>
      <vt:lpstr>Speedup Issues : Overhead</vt:lpstr>
      <vt:lpstr>Life in a multi-core world…</vt:lpstr>
      <vt:lpstr>But parallel programming is hard!</vt:lpstr>
      <vt:lpstr>Another concurrency problem … deadlock!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2930</cp:revision>
  <cp:lastPrinted>2010-09-29T06:55:27Z</cp:lastPrinted>
  <dcterms:created xsi:type="dcterms:W3CDTF">2010-09-29T17:00:07Z</dcterms:created>
  <dcterms:modified xsi:type="dcterms:W3CDTF">2011-02-16T07:35:07Z</dcterms:modified>
</cp:coreProperties>
</file>