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47" r:id="rId2"/>
    <p:sldId id="1078" r:id="rId3"/>
    <p:sldId id="1079" r:id="rId4"/>
    <p:sldId id="1080" r:id="rId5"/>
    <p:sldId id="1081" r:id="rId6"/>
    <p:sldId id="1082" r:id="rId7"/>
    <p:sldId id="1074" r:id="rId8"/>
    <p:sldId id="1075" r:id="rId9"/>
    <p:sldId id="1076" r:id="rId10"/>
    <p:sldId id="1083" r:id="rId11"/>
    <p:sldId id="1084" r:id="rId12"/>
    <p:sldId id="1077" r:id="rId13"/>
    <p:sldId id="1085" r:id="rId14"/>
    <p:sldId id="1086" r:id="rId15"/>
    <p:sldId id="1073" r:id="rId16"/>
    <p:sldId id="1070" r:id="rId1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758" autoAdjust="0"/>
    <p:restoredTop sz="81191" autoAdjust="0"/>
  </p:normalViewPr>
  <p:slideViewPr>
    <p:cSldViewPr>
      <p:cViewPr varScale="1">
        <p:scale>
          <a:sx n="235" d="100"/>
          <a:sy n="235" d="100"/>
        </p:scale>
        <p:origin x="-952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596900"/>
            <a:ext cx="4637088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2775"/>
            <a:ext cx="6051550" cy="4189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3" tIns="45712" rIns="91423" bIns="457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2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294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brief description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Distributed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Distributed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79606" y="6248400"/>
            <a:ext cx="1064394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6589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#19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Distributed Computing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2010-11-08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6019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Gop spamming news on twitter!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56387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Researchers at Indiana U used data mining techniques to uncover evidence that “political campaigns and special interest groups are giving the impression of a broad grass-roots movement”…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1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EECS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800" b="1" dirty="0" err="1" smtClean="0">
                <a:latin typeface="Courier New" pitchFamily="1" charset="0"/>
              </a:rPr>
              <a:t>www.technologyreview.com/computing/26666/</a:t>
            </a:r>
            <a:endParaRPr lang="en-US" sz="28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3600" y="6005052"/>
            <a:ext cx="3048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3429000"/>
            <a:ext cx="279400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04800" y="4953000"/>
            <a:ext cx="7315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Writing &amp; managing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SETI@Home is relatively straightforward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; just hand out &amp; gather data </a:t>
            </a:r>
          </a:p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The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majority of the world’s computing power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lives in supercomputer centers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96200" y="4724400"/>
            <a:ext cx="1185862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12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a)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b)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c)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d)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197" name="Rectangle 5"/>
          <p:cNvSpPr>
            <a:spLocks noChangeArrowheads="1"/>
          </p:cNvSpPr>
          <p:nvPr/>
        </p:nvSpPr>
        <p:spPr bwMode="auto">
          <a:xfrm>
            <a:off x="304800" y="1066800"/>
            <a:ext cx="8610600" cy="155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The heterogeneity of the machines, handling machines that fail, falsify data.  FALSE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Font typeface="Times" pitchFamily="-65" charset="0"/>
              <a:buAutoNum type="arabicPeriod"/>
              <a:tabLst>
                <a:tab pos="738188" algn="l"/>
              </a:tabLst>
            </a:pPr>
            <a:r>
              <a:rPr lang="en-US" sz="2400" b="1" dirty="0">
                <a:solidFill>
                  <a:schemeClr val="accent2"/>
                </a:solidFill>
                <a:latin typeface="18 VAG Rounded Black   09390"/>
              </a:rPr>
              <a:t>Have you considered how many PCs + game devices exist? Not even close. FALSE</a:t>
            </a:r>
          </a:p>
        </p:txBody>
      </p:sp>
      <p:sp>
        <p:nvSpPr>
          <p:cNvPr id="3592198" name="AutoShape 6"/>
          <p:cNvSpPr>
            <a:spLocks noChangeArrowheads="1"/>
          </p:cNvSpPr>
          <p:nvPr/>
        </p:nvSpPr>
        <p:spPr bwMode="auto">
          <a:xfrm>
            <a:off x="7554538" y="5041514"/>
            <a:ext cx="1447800" cy="381000"/>
          </a:xfrm>
          <a:prstGeom prst="roundRect">
            <a:avLst>
              <a:gd name="adj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Answer</a:t>
            </a:r>
            <a:endParaRPr lang="en-US" dirty="0"/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304800" y="4953000"/>
            <a:ext cx="7315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Writing &amp; managing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SETI@Home is relatively straightforward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; just hand out &amp; gather data </a:t>
            </a:r>
          </a:p>
          <a:p>
            <a:pPr marL="609600" marR="0" lvl="0" indent="-609600" algn="l" defTabSz="914400" rtl="0" eaLnBrk="0" fontAlgn="base" latinLnBrk="0" hangingPunct="0">
              <a:lnSpc>
                <a:spcPct val="85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Tx/>
              <a:buFont typeface="Times" pitchFamily="-65" charset="0"/>
              <a:buAutoNum type="arabicPeriod"/>
              <a:tabLst>
                <a:tab pos="738188" algn="l"/>
              </a:tabLst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The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majority of the world’s computing power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18 VAG Rounded Bold   07390"/>
                <a:ea typeface="ＭＳ Ｐゴシック" charset="-128"/>
                <a:cs typeface="ＭＳ Ｐゴシック" charset="-128"/>
              </a:rPr>
              <a:t>lives in supercomputer centers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696200" y="4724400"/>
            <a:ext cx="1185862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   12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a)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b) 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c)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</a:t>
            </a:r>
            <a:r>
              <a:rPr lang="en-US" sz="2400" b="1" dirty="0">
                <a:solidFill>
                  <a:schemeClr val="accent2"/>
                </a:solidFill>
                <a:latin typeface="Courier New" pitchFamily="100" charset="0"/>
              </a:rPr>
              <a:t>F</a:t>
            </a:r>
          </a:p>
          <a:p>
            <a:pPr marL="203200" indent="-203200" algn="l">
              <a:lnSpc>
                <a:spcPct val="85000"/>
              </a:lnSpc>
              <a:buSzPct val="100000"/>
              <a:buFont typeface="Times" pitchFamily="100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itchFamily="100" charset="0"/>
              </a:rPr>
              <a:t>d) </a:t>
            </a:r>
            <a:r>
              <a:rPr lang="en-US" sz="2400" b="1" dirty="0">
                <a:solidFill>
                  <a:schemeClr val="accent4"/>
                </a:solidFill>
                <a:latin typeface="Courier New" pitchFamily="100" charset="0"/>
              </a:rPr>
              <a:t>TT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2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2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92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197" grpId="0" build="allAtOnce"/>
      <p:bldP spid="35921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 Challenges</a:t>
            </a:r>
            <a:endParaRPr lang="en-US" dirty="0"/>
          </a:p>
        </p:txBody>
      </p:sp>
      <p:sp>
        <p:nvSpPr>
          <p:cNvPr id="3628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Communication is fundamental difficulty</a:t>
            </a:r>
          </a:p>
          <a:p>
            <a:pPr lvl="1"/>
            <a:r>
              <a:rPr lang="en-US" sz="2400" dirty="0" smtClean="0"/>
              <a:t>Distributing data, updating shared resource, communicating results, handling failures</a:t>
            </a:r>
          </a:p>
          <a:p>
            <a:pPr lvl="1"/>
            <a:r>
              <a:rPr lang="en-US" sz="2400" dirty="0" smtClean="0"/>
              <a:t>Machines have separate memories, so need network</a:t>
            </a:r>
          </a:p>
          <a:p>
            <a:pPr lvl="1"/>
            <a:r>
              <a:rPr lang="en-US" sz="2400" dirty="0" smtClean="0"/>
              <a:t>Introduces inefficiencies: overhead, waiting, etc.</a:t>
            </a:r>
          </a:p>
          <a:p>
            <a:r>
              <a:rPr lang="en-US" sz="2800" dirty="0" smtClean="0"/>
              <a:t>Need to parallelize algorithms, data structures</a:t>
            </a:r>
          </a:p>
          <a:p>
            <a:pPr lvl="1"/>
            <a:r>
              <a:rPr lang="en-US" sz="2400" dirty="0" smtClean="0"/>
              <a:t>Must look at problems from parallel standpoint</a:t>
            </a:r>
          </a:p>
          <a:p>
            <a:pPr lvl="1"/>
            <a:r>
              <a:rPr lang="en-US" sz="2400" dirty="0" smtClean="0"/>
              <a:t>Best for problems whose compute times &gt;&gt; overhead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496654" y="0"/>
            <a:ext cx="46473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en.wikipedia.org/wiki/Embarrassingly_parallel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36" y="4699000"/>
            <a:ext cx="4163164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70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We told you “the beauty of pure functional programming is that it’s easily parallelizable”</a:t>
            </a:r>
          </a:p>
          <a:p>
            <a:pPr lvl="1"/>
            <a:r>
              <a:rPr lang="en-US" sz="1800" dirty="0" smtClean="0"/>
              <a:t>Do you see how you could parallelize this?</a:t>
            </a:r>
          </a:p>
          <a:p>
            <a:pPr lvl="1"/>
            <a:r>
              <a:rPr lang="en-US" sz="1800" dirty="0" smtClean="0"/>
              <a:t>Reducer should be associative and commutative</a:t>
            </a:r>
            <a:endParaRPr lang="en-US" sz="1800" dirty="0" smtClean="0"/>
          </a:p>
          <a:p>
            <a:r>
              <a:rPr lang="en-US" sz="2000" dirty="0" smtClean="0"/>
              <a:t>Imagine 10,000 machines ready to help you compute anything you could cast as a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problem!</a:t>
            </a:r>
          </a:p>
          <a:p>
            <a:pPr lvl="1"/>
            <a:r>
              <a:rPr lang="en-US" sz="1800" dirty="0" smtClean="0"/>
              <a:t>This is the abstraction Google is famous for authoring</a:t>
            </a:r>
          </a:p>
          <a:p>
            <a:pPr lvl="1"/>
            <a:r>
              <a:rPr lang="en-US" sz="1800" dirty="0" smtClean="0"/>
              <a:t>It hides LOTS of difficulty of writing parallel code!</a:t>
            </a:r>
          </a:p>
          <a:p>
            <a:pPr lvl="1"/>
            <a:r>
              <a:rPr lang="en-US" sz="1800" dirty="0" smtClean="0"/>
              <a:t>The system takes care of load balancing, dead machines, etc.</a:t>
            </a:r>
            <a:endParaRPr lang="en-US" sz="1800" dirty="0"/>
          </a:p>
        </p:txBody>
      </p:sp>
      <p:sp>
        <p:nvSpPr>
          <p:cNvPr id="36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</a:t>
            </a:r>
            <a:r>
              <a:rPr lang="en-US" dirty="0" err="1" smtClean="0"/>
              <a:t>MapReduce Simplified</a:t>
            </a:r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642274" y="0"/>
            <a:ext cx="35017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en.wikipedia.org/wiki/MapReduce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0" y="1092200"/>
            <a:ext cx="23876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47800"/>
            <a:ext cx="4089400" cy="1308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 l="1408" t="11569" r="1836" b="9199"/>
          <a:stretch>
            <a:fillRect/>
          </a:stretch>
        </p:blipFill>
        <p:spPr>
          <a:xfrm>
            <a:off x="4631190" y="2895600"/>
            <a:ext cx="4067345" cy="1056551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753881" y="39624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6324600" y="3962400"/>
            <a:ext cx="43211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20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7083008" y="3962400"/>
            <a:ext cx="3083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696200" y="3962400"/>
            <a:ext cx="38964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10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5562600" y="4343400"/>
            <a:ext cx="609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6248400" y="4343400"/>
            <a:ext cx="609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6934200" y="4343400"/>
            <a:ext cx="609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7620000" y="4343400"/>
            <a:ext cx="60960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731985" y="48006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18 VAG Rounded Thin   55390"/>
              </a:rPr>
              <a:t>1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279159" y="4800600"/>
            <a:ext cx="5558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18 VAG Rounded Thin   55390"/>
              </a:rPr>
              <a:t>400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7083008" y="4800600"/>
            <a:ext cx="3083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18 VAG Rounded Thin   55390"/>
              </a:rPr>
              <a:t>9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678129" y="4800600"/>
            <a:ext cx="5133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18 VAG Rounded Thin   55390"/>
              </a:rPr>
              <a:t>100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7074887" y="5181600"/>
            <a:ext cx="1066800" cy="304800"/>
          </a:xfrm>
          <a:prstGeom prst="downArrow">
            <a:avLst>
              <a:gd name="adj1" fmla="val 67447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5715000" y="5181600"/>
            <a:ext cx="1066800" cy="304800"/>
          </a:xfrm>
          <a:prstGeom prst="downArrow">
            <a:avLst>
              <a:gd name="adj1" fmla="val 67447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6013666" y="5486400"/>
            <a:ext cx="5133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18 VAG Rounded Thin   55390"/>
              </a:rPr>
              <a:t>401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7364030" y="5486400"/>
            <a:ext cx="5133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18 VAG Rounded Thin   55390"/>
              </a:rPr>
              <a:t>109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5867400" y="5867400"/>
            <a:ext cx="2133600" cy="304800"/>
          </a:xfrm>
          <a:prstGeom prst="downArrow">
            <a:avLst>
              <a:gd name="adj1" fmla="val 67447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6699466" y="6172200"/>
            <a:ext cx="5133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18 VAG Rounded Thin   55390"/>
              </a:rPr>
              <a:t>510</a:t>
            </a: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4679516" y="6172200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18 VAG Rounded Thin   55390"/>
              </a:rPr>
              <a:t>Output:</a:t>
            </a: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4685928" y="3962400"/>
            <a:ext cx="7617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chemeClr val="tx1"/>
                </a:solidFill>
                <a:latin typeface="18 VAG Rounded Thin   55390"/>
              </a:rPr>
              <a:t>Input: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4648200" y="4572000"/>
            <a:ext cx="753206" cy="147732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Note:</a:t>
            </a:r>
            <a:br>
              <a:rPr lang="en-US" sz="1800">
                <a:solidFill>
                  <a:schemeClr val="accent2"/>
                </a:solidFill>
                <a:latin typeface="18 VAG Rounded Thin   55390"/>
              </a:rPr>
            </a:br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only</a:t>
            </a:r>
            <a:br>
              <a:rPr lang="en-US" sz="1800">
                <a:solidFill>
                  <a:schemeClr val="accent2"/>
                </a:solidFill>
                <a:latin typeface="18 VAG Rounded Thin   55390"/>
              </a:rPr>
            </a:br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two</a:t>
            </a:r>
            <a:br>
              <a:rPr lang="en-US" sz="1800">
                <a:solidFill>
                  <a:schemeClr val="accent2"/>
                </a:solidFill>
                <a:latin typeface="18 VAG Rounded Thin   55390"/>
              </a:rPr>
            </a:br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data</a:t>
            </a:r>
            <a:br>
              <a:rPr lang="en-US" sz="1800">
                <a:solidFill>
                  <a:schemeClr val="accent2"/>
                </a:solidFill>
                <a:latin typeface="18 VAG Rounded Thin   55390"/>
              </a:rPr>
            </a:br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types!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MapReduce</a:t>
            </a:r>
            <a:r>
              <a:rPr lang="en-US" sz="3600" dirty="0" smtClean="0"/>
              <a:t> Advantages/Disadvantages</a:t>
            </a:r>
            <a:endParaRPr lang="en-US" sz="3600" dirty="0"/>
          </a:p>
        </p:txBody>
      </p:sp>
      <p:sp>
        <p:nvSpPr>
          <p:cNvPr id="36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Now it’s easy to program for many CPUs</a:t>
            </a:r>
          </a:p>
          <a:p>
            <a:pPr lvl="1"/>
            <a:r>
              <a:rPr lang="en-US" sz="2400" dirty="0" smtClean="0"/>
              <a:t>Communication management effectively gone</a:t>
            </a:r>
          </a:p>
          <a:p>
            <a:pPr lvl="1"/>
            <a:r>
              <a:rPr lang="en-US" sz="2400" dirty="0" smtClean="0"/>
              <a:t>Fault tolerance, monitoring</a:t>
            </a:r>
          </a:p>
          <a:p>
            <a:pPr lvl="2"/>
            <a:r>
              <a:rPr lang="en-US" sz="2000" dirty="0" smtClean="0"/>
              <a:t>machine failures, suddenly-slow machines, etc are handled</a:t>
            </a:r>
          </a:p>
          <a:p>
            <a:pPr lvl="1"/>
            <a:r>
              <a:rPr lang="en-US" sz="2400" dirty="0" smtClean="0"/>
              <a:t>Can be much easier to design and program!</a:t>
            </a:r>
          </a:p>
          <a:p>
            <a:pPr lvl="1"/>
            <a:r>
              <a:rPr lang="en-US" sz="2400" dirty="0" smtClean="0"/>
              <a:t>Can cascade several (many?)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tasks</a:t>
            </a:r>
          </a:p>
          <a:p>
            <a:r>
              <a:rPr lang="en-US" sz="2800" dirty="0" smtClean="0"/>
              <a:t>But … it further restricts solvable problems</a:t>
            </a:r>
          </a:p>
          <a:p>
            <a:pPr lvl="1"/>
            <a:r>
              <a:rPr lang="en-US" sz="2400" dirty="0" smtClean="0"/>
              <a:t>Might be hard to express problem in </a:t>
            </a:r>
            <a:r>
              <a:rPr lang="en-US" sz="2400" dirty="0" err="1" smtClean="0"/>
              <a:t>MapReduce</a:t>
            </a:r>
            <a:endParaRPr lang="en-US" sz="2400" dirty="0" smtClean="0"/>
          </a:p>
          <a:p>
            <a:pPr lvl="1"/>
            <a:r>
              <a:rPr lang="en-US" sz="2400" dirty="0" smtClean="0"/>
              <a:t>Data parallelism is key</a:t>
            </a:r>
          </a:p>
          <a:p>
            <a:pPr lvl="2"/>
            <a:r>
              <a:rPr lang="en-US" sz="2000" dirty="0" smtClean="0"/>
              <a:t>Need to be able to break up a problem by data chunks</a:t>
            </a:r>
          </a:p>
          <a:p>
            <a:pPr lvl="1"/>
            <a:r>
              <a:rPr lang="en-US" sz="2400" dirty="0" err="1" smtClean="0"/>
              <a:t>Full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is closed-source (to Google) </a:t>
            </a:r>
            <a:r>
              <a:rPr lang="en-US" sz="2200" dirty="0" smtClean="0"/>
              <a:t>C++</a:t>
            </a:r>
          </a:p>
          <a:p>
            <a:pPr lvl="2"/>
            <a:r>
              <a:rPr lang="en-US" sz="2000" dirty="0" err="1" smtClean="0"/>
              <a:t>Hadoop</a:t>
            </a:r>
            <a:r>
              <a:rPr lang="en-US" sz="2000" dirty="0" smtClean="0"/>
              <a:t> is open-source Java-based rewrite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809234"/>
            <a:ext cx="1828800" cy="43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343400" cy="5305864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Dividing problem up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Shipping it out /</a:t>
            </a:r>
            <a:br>
              <a:rPr lang="en-US"/>
            </a:br>
            <a:r>
              <a:rPr lang="en-US"/>
              <a:t>Getting it back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Verifying the result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Putting results together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Depends on problem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contributes to overhead the most?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1371600" y="1295400"/>
            <a:ext cx="2061316" cy="187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20849" y="1676400"/>
            <a:ext cx="3789751" cy="426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Systems and networks enable and foster computational problem solving</a:t>
            </a:r>
          </a:p>
          <a:p>
            <a:r>
              <a:rPr lang="en-US" sz="2400">
                <a:solidFill>
                  <a:srgbClr val="FFFF00"/>
                </a:solidFill>
              </a:rPr>
              <a:t>MapReduce </a:t>
            </a:r>
            <a:r>
              <a:rPr lang="en-US" sz="2400"/>
              <a:t>is a great distributed computing abstraction</a:t>
            </a:r>
          </a:p>
          <a:p>
            <a:pPr lvl="1"/>
            <a:r>
              <a:rPr lang="en-US" sz="2000"/>
              <a:t>It removes the onus of worrying about load balancing, failed machines, data distribution from the programmer of the problem</a:t>
            </a:r>
          </a:p>
          <a:p>
            <a:pPr lvl="1"/>
            <a:r>
              <a:rPr lang="en-US" sz="2000"/>
              <a:t>(and puts it on the authors of the MapReduce framework)</a:t>
            </a: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5361370" y="5867400"/>
            <a:ext cx="2590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21407" r="-21407"/>
              <a:stretch>
                <a:fillRect/>
              </a:stretch>
            </p:blipFill>
          </mc:Choice>
          <mc:Fallback>
            <p:blipFill>
              <a:blip r:embed="rId3"/>
              <a:srcRect l="-21407" r="-21407"/>
              <a:stretch>
                <a:fillRect/>
              </a:stretch>
            </p:blipFill>
          </mc:Fallback>
        </mc:AlternateContent>
        <p:spPr>
          <a:xfrm>
            <a:off x="4945344" y="1371600"/>
            <a:ext cx="3458600" cy="4543866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Basics</a:t>
            </a:r>
          </a:p>
          <a:p>
            <a:pPr lvl="1"/>
            <a:r>
              <a:rPr lang="en-US"/>
              <a:t>Memory</a:t>
            </a:r>
          </a:p>
          <a:p>
            <a:pPr lvl="1"/>
            <a:r>
              <a:rPr lang="en-US"/>
              <a:t>Network</a:t>
            </a:r>
          </a:p>
          <a:p>
            <a:r>
              <a:rPr lang="en-US"/>
              <a:t>Distributed Computing</a:t>
            </a:r>
          </a:p>
          <a:p>
            <a:pPr lvl="1"/>
            <a:r>
              <a:rPr lang="en-US"/>
              <a:t>Themes</a:t>
            </a:r>
          </a:p>
          <a:p>
            <a:pPr lvl="1"/>
            <a:r>
              <a:rPr lang="en-US"/>
              <a:t>Challenges</a:t>
            </a:r>
          </a:p>
          <a:p>
            <a:r>
              <a:rPr lang="en-US"/>
              <a:t>Solution! MapReduce</a:t>
            </a:r>
          </a:p>
          <a:p>
            <a:pPr lvl="1"/>
            <a:r>
              <a:rPr lang="en-US"/>
              <a:t>How it works</a:t>
            </a:r>
          </a:p>
          <a:p>
            <a:pPr lvl="1"/>
            <a:r>
              <a:rPr lang="en-US"/>
              <a:t>Our implementation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5370" b="-15370"/>
              <a:stretch>
                <a:fillRect/>
              </a:stretch>
            </p:blipFill>
          </mc:Choice>
          <mc:Fallback>
            <p:blipFill>
              <a:blip r:embed="rId3"/>
              <a:srcRect t="-15370" b="-15370"/>
              <a:stretch>
                <a:fillRect/>
              </a:stretch>
            </p:blipFill>
          </mc:Fallback>
        </mc:AlternateContent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Overview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Hierarchy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8650" y="1144588"/>
            <a:ext cx="7924800" cy="954088"/>
            <a:chOff x="396" y="407"/>
            <a:chExt cx="4992" cy="601"/>
          </a:xfrm>
        </p:grpSpPr>
        <p:sp>
          <p:nvSpPr>
            <p:cNvPr id="2842628" name="Rectangle 4"/>
            <p:cNvSpPr>
              <a:spLocks noChangeArrowheads="1"/>
            </p:cNvSpPr>
            <p:nvPr/>
          </p:nvSpPr>
          <p:spPr bwMode="auto">
            <a:xfrm>
              <a:off x="396" y="407"/>
              <a:ext cx="4992" cy="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3200" b="1" dirty="0">
                  <a:solidFill>
                    <a:schemeClr val="tx1"/>
                  </a:solidFill>
                  <a:latin typeface="18 VAG Rounded Bold   07390"/>
                </a:rPr>
                <a:t>Processor</a:t>
              </a:r>
            </a:p>
          </p:txBody>
        </p:sp>
        <p:sp>
          <p:nvSpPr>
            <p:cNvPr id="2842629" name="Line 5"/>
            <p:cNvSpPr>
              <a:spLocks noChangeShapeType="1"/>
            </p:cNvSpPr>
            <p:nvPr/>
          </p:nvSpPr>
          <p:spPr bwMode="auto">
            <a:xfrm flipV="1">
              <a:off x="2844" y="72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04850" y="5680075"/>
            <a:ext cx="7620000" cy="492125"/>
            <a:chOff x="444" y="3216"/>
            <a:chExt cx="4800" cy="310"/>
          </a:xfrm>
        </p:grpSpPr>
        <p:sp>
          <p:nvSpPr>
            <p:cNvPr id="2842631" name="Rectangle 7"/>
            <p:cNvSpPr>
              <a:spLocks noChangeArrowheads="1"/>
            </p:cNvSpPr>
            <p:nvPr/>
          </p:nvSpPr>
          <p:spPr bwMode="auto">
            <a:xfrm>
              <a:off x="828" y="3248"/>
              <a:ext cx="4032" cy="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3200" b="1" dirty="0">
                  <a:solidFill>
                    <a:schemeClr val="tx1"/>
                  </a:solidFill>
                  <a:latin typeface="18 VAG Rounded Bold   07390"/>
                </a:rPr>
                <a:t>Size of memory at each level</a:t>
              </a:r>
            </a:p>
          </p:txBody>
        </p:sp>
        <p:sp>
          <p:nvSpPr>
            <p:cNvPr id="2842632" name="Line 8"/>
            <p:cNvSpPr>
              <a:spLocks noChangeShapeType="1"/>
            </p:cNvSpPr>
            <p:nvPr/>
          </p:nvSpPr>
          <p:spPr bwMode="auto">
            <a:xfrm flipV="1">
              <a:off x="444" y="3216"/>
              <a:ext cx="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248400" y="1641475"/>
            <a:ext cx="2457450" cy="3657600"/>
            <a:chOff x="3936" y="720"/>
            <a:chExt cx="1548" cy="2304"/>
          </a:xfrm>
        </p:grpSpPr>
        <p:sp>
          <p:nvSpPr>
            <p:cNvPr id="2842634" name="Rectangle 10"/>
            <p:cNvSpPr>
              <a:spLocks noChangeArrowheads="1"/>
            </p:cNvSpPr>
            <p:nvPr/>
          </p:nvSpPr>
          <p:spPr bwMode="auto">
            <a:xfrm>
              <a:off x="3936" y="1222"/>
              <a:ext cx="1536" cy="6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28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18 VAG Rounded Thin   55390"/>
                </a:rPr>
                <a:t>Increasing Distance from Processor</a:t>
              </a:r>
            </a:p>
          </p:txBody>
        </p:sp>
        <p:sp>
          <p:nvSpPr>
            <p:cNvPr id="2842635" name="Line 11"/>
            <p:cNvSpPr>
              <a:spLocks noChangeShapeType="1"/>
            </p:cNvSpPr>
            <p:nvPr/>
          </p:nvSpPr>
          <p:spPr bwMode="auto">
            <a:xfrm>
              <a:off x="5484" y="72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81050" y="2098675"/>
            <a:ext cx="7467600" cy="3276600"/>
            <a:chOff x="492" y="1008"/>
            <a:chExt cx="4704" cy="2064"/>
          </a:xfrm>
        </p:grpSpPr>
        <p:sp>
          <p:nvSpPr>
            <p:cNvPr id="2842637" name="AutoShape 13"/>
            <p:cNvSpPr>
              <a:spLocks noChangeArrowheads="1"/>
            </p:cNvSpPr>
            <p:nvPr/>
          </p:nvSpPr>
          <p:spPr bwMode="auto">
            <a:xfrm>
              <a:off x="492" y="1008"/>
              <a:ext cx="4704" cy="206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220" y="1318"/>
              <a:ext cx="1296" cy="266"/>
              <a:chOff x="2220" y="1318"/>
              <a:chExt cx="1296" cy="266"/>
            </a:xfrm>
          </p:grpSpPr>
          <p:sp>
            <p:nvSpPr>
              <p:cNvPr id="2842639" name="Rectangle 15"/>
              <p:cNvSpPr>
                <a:spLocks noChangeArrowheads="1"/>
              </p:cNvSpPr>
              <p:nvPr/>
            </p:nvSpPr>
            <p:spPr bwMode="auto">
              <a:xfrm>
                <a:off x="2364" y="1318"/>
                <a:ext cx="960" cy="2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-65" charset="0"/>
                  <a:buNone/>
                </a:pPr>
                <a:r>
                  <a:rPr lang="en-US" sz="2800" b="1" dirty="0">
                    <a:solidFill>
                      <a:schemeClr val="tx1"/>
                    </a:solidFill>
                    <a:latin typeface="18 VAG Rounded Bold   07390"/>
                  </a:rPr>
                  <a:t>Level 1</a:t>
                </a:r>
                <a:endParaRPr lang="en-US" sz="3200" b="1" dirty="0">
                  <a:solidFill>
                    <a:schemeClr val="tx1"/>
                  </a:solidFill>
                  <a:latin typeface="18 VAG Rounded Bold   07390"/>
                </a:endParaRPr>
              </a:p>
            </p:txBody>
          </p:sp>
          <p:sp>
            <p:nvSpPr>
              <p:cNvPr id="2842640" name="Line 16"/>
              <p:cNvSpPr>
                <a:spLocks noChangeShapeType="1"/>
              </p:cNvSpPr>
              <p:nvPr/>
            </p:nvSpPr>
            <p:spPr bwMode="auto">
              <a:xfrm>
                <a:off x="2220" y="1584"/>
                <a:ext cx="12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Bold   07390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788" y="1680"/>
              <a:ext cx="2160" cy="288"/>
              <a:chOff x="1788" y="1680"/>
              <a:chExt cx="2160" cy="288"/>
            </a:xfrm>
          </p:grpSpPr>
          <p:sp>
            <p:nvSpPr>
              <p:cNvPr id="2842642" name="Rectangle 18"/>
              <p:cNvSpPr>
                <a:spLocks noChangeArrowheads="1"/>
              </p:cNvSpPr>
              <p:nvPr/>
            </p:nvSpPr>
            <p:spPr bwMode="auto">
              <a:xfrm>
                <a:off x="2364" y="1680"/>
                <a:ext cx="960" cy="2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-65" charset="0"/>
                  <a:buNone/>
                </a:pPr>
                <a:r>
                  <a:rPr lang="en-US" sz="2800" b="1">
                    <a:solidFill>
                      <a:schemeClr val="tx1"/>
                    </a:solidFill>
                    <a:latin typeface="18 VAG Rounded Bold   07390"/>
                  </a:rPr>
                  <a:t>Level 2</a:t>
                </a:r>
                <a:endParaRPr lang="en-US" sz="3200" b="1">
                  <a:solidFill>
                    <a:schemeClr val="tx1"/>
                  </a:solidFill>
                  <a:latin typeface="18 VAG Rounded Bold   07390"/>
                </a:endParaRPr>
              </a:p>
            </p:txBody>
          </p:sp>
          <p:sp>
            <p:nvSpPr>
              <p:cNvPr id="2842643" name="Line 19"/>
              <p:cNvSpPr>
                <a:spLocks noChangeShapeType="1"/>
              </p:cNvSpPr>
              <p:nvPr/>
            </p:nvSpPr>
            <p:spPr bwMode="auto">
              <a:xfrm>
                <a:off x="1788" y="1968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Bold   07390"/>
                </a:endParaRPr>
              </a:p>
            </p:txBody>
          </p:sp>
        </p:grpSp>
        <p:sp>
          <p:nvSpPr>
            <p:cNvPr id="2842644" name="Rectangle 20"/>
            <p:cNvSpPr>
              <a:spLocks noChangeArrowheads="1"/>
            </p:cNvSpPr>
            <p:nvPr/>
          </p:nvSpPr>
          <p:spPr bwMode="auto">
            <a:xfrm>
              <a:off x="2364" y="2799"/>
              <a:ext cx="960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2800" b="1">
                  <a:solidFill>
                    <a:schemeClr val="tx1"/>
                  </a:solidFill>
                  <a:latin typeface="18 VAG Rounded Bold   07390"/>
                </a:rPr>
                <a:t>Level n</a:t>
              </a:r>
              <a:endParaRPr lang="en-US" sz="3200" b="1">
                <a:solidFill>
                  <a:schemeClr val="tx1"/>
                </a:solidFill>
                <a:latin typeface="18 VAG Rounded Bold   07390"/>
              </a:endParaRPr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308" y="2064"/>
              <a:ext cx="3024" cy="288"/>
              <a:chOff x="1308" y="2064"/>
              <a:chExt cx="3024" cy="288"/>
            </a:xfrm>
          </p:grpSpPr>
          <p:sp>
            <p:nvSpPr>
              <p:cNvPr id="2842646" name="Rectangle 22"/>
              <p:cNvSpPr>
                <a:spLocks noChangeArrowheads="1"/>
              </p:cNvSpPr>
              <p:nvPr/>
            </p:nvSpPr>
            <p:spPr bwMode="auto">
              <a:xfrm>
                <a:off x="2364" y="2064"/>
                <a:ext cx="960" cy="2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-65" charset="0"/>
                  <a:buNone/>
                </a:pPr>
                <a:r>
                  <a:rPr lang="en-US" sz="2800" b="1">
                    <a:solidFill>
                      <a:schemeClr val="tx1"/>
                    </a:solidFill>
                    <a:latin typeface="18 VAG Rounded Bold   07390"/>
                  </a:rPr>
                  <a:t>Level 3</a:t>
                </a:r>
                <a:endParaRPr lang="en-US" sz="3200" b="1">
                  <a:solidFill>
                    <a:schemeClr val="tx1"/>
                  </a:solidFill>
                  <a:latin typeface="18 VAG Rounded Bold   07390"/>
                </a:endParaRPr>
              </a:p>
            </p:txBody>
          </p:sp>
          <p:sp>
            <p:nvSpPr>
              <p:cNvPr id="2842647" name="Line 23"/>
              <p:cNvSpPr>
                <a:spLocks noChangeShapeType="1"/>
              </p:cNvSpPr>
              <p:nvPr/>
            </p:nvSpPr>
            <p:spPr bwMode="auto">
              <a:xfrm>
                <a:off x="1308" y="23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Bold   07390"/>
                </a:endParaRPr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972" y="2400"/>
              <a:ext cx="3792" cy="288"/>
              <a:chOff x="972" y="2400"/>
              <a:chExt cx="3792" cy="288"/>
            </a:xfrm>
          </p:grpSpPr>
          <p:sp>
            <p:nvSpPr>
              <p:cNvPr id="2842649" name="Line 25"/>
              <p:cNvSpPr>
                <a:spLocks noChangeShapeType="1"/>
              </p:cNvSpPr>
              <p:nvPr/>
            </p:nvSpPr>
            <p:spPr bwMode="auto">
              <a:xfrm>
                <a:off x="972" y="2688"/>
                <a:ext cx="37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Bold   07390"/>
                </a:endParaRPr>
              </a:p>
            </p:txBody>
          </p:sp>
          <p:sp>
            <p:nvSpPr>
              <p:cNvPr id="2842650" name="Rectangle 26"/>
              <p:cNvSpPr>
                <a:spLocks noChangeArrowheads="1"/>
              </p:cNvSpPr>
              <p:nvPr/>
            </p:nvSpPr>
            <p:spPr bwMode="auto">
              <a:xfrm>
                <a:off x="2364" y="2400"/>
                <a:ext cx="960" cy="2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-65" charset="0"/>
                  <a:buNone/>
                </a:pPr>
                <a:r>
                  <a:rPr lang="en-US" sz="2800" b="1">
                    <a:solidFill>
                      <a:schemeClr val="tx1"/>
                    </a:solidFill>
                    <a:latin typeface="18 VAG Rounded Bold   07390"/>
                  </a:rPr>
                  <a:t>. . .</a:t>
                </a:r>
                <a:endParaRPr lang="en-US" sz="3200" b="1">
                  <a:solidFill>
                    <a:schemeClr val="tx1"/>
                  </a:solidFill>
                  <a:latin typeface="18 VAG Rounded Bold   07390"/>
                </a:endParaRPr>
              </a:p>
            </p:txBody>
          </p:sp>
        </p:grpSp>
      </p:grpSp>
      <p:sp>
        <p:nvSpPr>
          <p:cNvPr id="2842651" name="Text Box 27"/>
          <p:cNvSpPr txBox="1">
            <a:spLocks noChangeArrowheads="1"/>
          </p:cNvSpPr>
          <p:nvPr/>
        </p:nvSpPr>
        <p:spPr bwMode="auto">
          <a:xfrm>
            <a:off x="381000" y="1870075"/>
            <a:ext cx="147161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18 VAG Rounded Bold   07390"/>
              </a:rPr>
              <a:t>Higher</a:t>
            </a:r>
            <a:endParaRPr lang="en-US" sz="3200" b="1">
              <a:solidFill>
                <a:schemeClr val="tx1"/>
              </a:solidFill>
              <a:latin typeface="18 VAG Rounded Bold   07390"/>
            </a:endParaRPr>
          </a:p>
        </p:txBody>
      </p:sp>
      <p:sp>
        <p:nvSpPr>
          <p:cNvPr id="2842652" name="Text Box 28"/>
          <p:cNvSpPr txBox="1">
            <a:spLocks noChangeArrowheads="1"/>
          </p:cNvSpPr>
          <p:nvPr/>
        </p:nvSpPr>
        <p:spPr bwMode="auto">
          <a:xfrm>
            <a:off x="376044" y="4038600"/>
            <a:ext cx="1300356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18 VAG Rounded Bold   07390"/>
              </a:rPr>
              <a:t>Lower</a:t>
            </a:r>
            <a:endParaRPr lang="en-US" sz="2000" dirty="0">
              <a:latin typeface="18 VAG Rounded Bold   07390"/>
            </a:endParaRP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228600" y="1804988"/>
            <a:ext cx="2135188" cy="3625850"/>
            <a:chOff x="144" y="823"/>
            <a:chExt cx="1345" cy="2284"/>
          </a:xfrm>
        </p:grpSpPr>
        <p:sp>
          <p:nvSpPr>
            <p:cNvPr id="2842654" name="Text Box 30"/>
            <p:cNvSpPr txBox="1">
              <a:spLocks noChangeArrowheads="1"/>
            </p:cNvSpPr>
            <p:nvPr/>
          </p:nvSpPr>
          <p:spPr bwMode="auto">
            <a:xfrm>
              <a:off x="144" y="1310"/>
              <a:ext cx="1345" cy="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solidFill>
                    <a:srgbClr val="FFE39D"/>
                  </a:solidFill>
                  <a:latin typeface="18 VAG Rounded Thin   55390"/>
                </a:rPr>
                <a:t>Levels in memory hierarchy</a:t>
              </a:r>
            </a:p>
          </p:txBody>
        </p:sp>
        <p:sp>
          <p:nvSpPr>
            <p:cNvPr id="2842655" name="Line 31"/>
            <p:cNvSpPr>
              <a:spLocks noChangeShapeType="1"/>
            </p:cNvSpPr>
            <p:nvPr/>
          </p:nvSpPr>
          <p:spPr bwMode="auto">
            <a:xfrm>
              <a:off x="155" y="823"/>
              <a:ext cx="0" cy="2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2651" grpId="0" autoUpdateAnimBg="0"/>
      <p:bldP spid="284265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Hierarchy Details</a:t>
            </a:r>
            <a:endParaRPr lang="en-US"/>
          </a:p>
        </p:txBody>
      </p:sp>
      <p:sp>
        <p:nvSpPr>
          <p:cNvPr id="284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level closer to Processor, it is:</a:t>
            </a:r>
          </a:p>
          <a:p>
            <a:pPr lvl="1"/>
            <a:r>
              <a:rPr lang="en-US" dirty="0" smtClean="0"/>
              <a:t>Smaller</a:t>
            </a:r>
          </a:p>
          <a:p>
            <a:pPr lvl="1"/>
            <a:r>
              <a:rPr lang="en-US" dirty="0" smtClean="0"/>
              <a:t>Faster</a:t>
            </a:r>
          </a:p>
          <a:p>
            <a:pPr lvl="1"/>
            <a:r>
              <a:rPr lang="en-US" dirty="0" smtClean="0"/>
              <a:t>More expensive</a:t>
            </a:r>
          </a:p>
          <a:p>
            <a:pPr lvl="1"/>
            <a:r>
              <a:rPr lang="en-US" dirty="0" smtClean="0"/>
              <a:t>subset of lower levels</a:t>
            </a:r>
          </a:p>
          <a:p>
            <a:pPr lvl="2"/>
            <a:r>
              <a:rPr lang="en-US" dirty="0" smtClean="0"/>
              <a:t>…</a:t>
            </a:r>
            <a:r>
              <a:rPr lang="en-US" dirty="0" smtClean="0"/>
              <a:t>contains most recently used data</a:t>
            </a:r>
          </a:p>
          <a:p>
            <a:r>
              <a:rPr lang="en-US" dirty="0" smtClean="0"/>
              <a:t>Lowest Level (usually disk) contains all available data (does it go beyond the disk?)</a:t>
            </a:r>
          </a:p>
          <a:p>
            <a:r>
              <a:rPr lang="en-US" dirty="0" smtClean="0"/>
              <a:t>Memory Hierarchy </a:t>
            </a:r>
            <a:r>
              <a:rPr lang="en-US" dirty="0" smtClean="0">
                <a:solidFill>
                  <a:srgbClr val="FFFF00"/>
                </a:solidFill>
              </a:rPr>
              <a:t>Abstraction </a:t>
            </a:r>
            <a:r>
              <a:rPr lang="en-US" dirty="0" smtClean="0"/>
              <a:t>presents the processor with the illusion of a very large &amp; fast 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Basics</a:t>
            </a:r>
          </a:p>
        </p:txBody>
      </p:sp>
      <p:sp>
        <p:nvSpPr>
          <p:cNvPr id="284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990600"/>
            <a:ext cx="8229600" cy="5365750"/>
          </a:xfrm>
        </p:spPr>
        <p:txBody>
          <a:bodyPr/>
          <a:lstStyle/>
          <a:p>
            <a:r>
              <a:rPr lang="en-US"/>
              <a:t>source </a:t>
            </a:r>
            <a:r>
              <a:rPr lang="en-US">
                <a:solidFill>
                  <a:srgbClr val="FFFF00"/>
                </a:solidFill>
              </a:rPr>
              <a:t>encodes </a:t>
            </a:r>
            <a:r>
              <a:rPr lang="en-US"/>
              <a:t>and destination </a:t>
            </a:r>
            <a:r>
              <a:rPr lang="en-US">
                <a:solidFill>
                  <a:srgbClr val="FFFF00"/>
                </a:solidFill>
              </a:rPr>
              <a:t>decodes </a:t>
            </a:r>
            <a:r>
              <a:rPr lang="en-US"/>
              <a:t>content of the message</a:t>
            </a:r>
          </a:p>
          <a:p>
            <a:r>
              <a:rPr lang="en-US">
                <a:solidFill>
                  <a:srgbClr val="FFFF00"/>
                </a:solidFill>
              </a:rPr>
              <a:t>switches </a:t>
            </a:r>
            <a:r>
              <a:rPr lang="en-US"/>
              <a:t>and </a:t>
            </a:r>
            <a:r>
              <a:rPr lang="en-US">
                <a:solidFill>
                  <a:srgbClr val="FFFF00"/>
                </a:solidFill>
              </a:rPr>
              <a:t>routers </a:t>
            </a:r>
            <a:r>
              <a:rPr lang="en-US"/>
              <a:t>use the destination in order to deliver the message, dynamically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71600" y="3687762"/>
            <a:ext cx="2184400" cy="1060450"/>
            <a:chOff x="692" y="1340"/>
            <a:chExt cx="1376" cy="668"/>
          </a:xfrm>
        </p:grpSpPr>
        <p:sp>
          <p:nvSpPr>
            <p:cNvPr id="2842629" name="AutoShape 5"/>
            <p:cNvSpPr>
              <a:spLocks noChangeArrowheads="1"/>
            </p:cNvSpPr>
            <p:nvPr/>
          </p:nvSpPr>
          <p:spPr bwMode="auto">
            <a:xfrm>
              <a:off x="692" y="1340"/>
              <a:ext cx="1376" cy="668"/>
            </a:xfrm>
            <a:prstGeom prst="cube">
              <a:avLst>
                <a:gd name="adj" fmla="val 24995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2630" name="Freeform 6"/>
            <p:cNvSpPr>
              <a:spLocks/>
            </p:cNvSpPr>
            <p:nvPr/>
          </p:nvSpPr>
          <p:spPr bwMode="auto">
            <a:xfrm>
              <a:off x="1308" y="1704"/>
              <a:ext cx="193" cy="169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0"/>
                </a:cxn>
                <a:cxn ang="0">
                  <a:pos x="0" y="168"/>
                </a:cxn>
                <a:cxn ang="0">
                  <a:pos x="180" y="168"/>
                </a:cxn>
                <a:cxn ang="0">
                  <a:pos x="180" y="168"/>
                </a:cxn>
                <a:cxn ang="0">
                  <a:pos x="180" y="168"/>
                </a:cxn>
                <a:cxn ang="0">
                  <a:pos x="180" y="168"/>
                </a:cxn>
                <a:cxn ang="0">
                  <a:pos x="168" y="168"/>
                </a:cxn>
              </a:cxnLst>
              <a:rect l="0" t="0" r="r" b="b"/>
              <a:pathLst>
                <a:path w="193" h="169">
                  <a:moveTo>
                    <a:pt x="192" y="0"/>
                  </a:moveTo>
                  <a:lnTo>
                    <a:pt x="0" y="0"/>
                  </a:lnTo>
                  <a:lnTo>
                    <a:pt x="0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68" y="16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2631" name="Line 7"/>
            <p:cNvSpPr>
              <a:spLocks noChangeShapeType="1"/>
            </p:cNvSpPr>
            <p:nvPr/>
          </p:nvSpPr>
          <p:spPr bwMode="auto">
            <a:xfrm>
              <a:off x="1356" y="1712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2632" name="Line 8"/>
            <p:cNvSpPr>
              <a:spLocks noChangeShapeType="1"/>
            </p:cNvSpPr>
            <p:nvPr/>
          </p:nvSpPr>
          <p:spPr bwMode="auto">
            <a:xfrm>
              <a:off x="1404" y="1712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2633" name="Line 9"/>
            <p:cNvSpPr>
              <a:spLocks noChangeShapeType="1"/>
            </p:cNvSpPr>
            <p:nvPr/>
          </p:nvSpPr>
          <p:spPr bwMode="auto">
            <a:xfrm>
              <a:off x="1452" y="1724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2634" name="AutoShape 10"/>
          <p:cNvSpPr>
            <a:spLocks noChangeArrowheads="1"/>
          </p:cNvSpPr>
          <p:nvPr/>
        </p:nvSpPr>
        <p:spPr bwMode="auto">
          <a:xfrm flipH="1">
            <a:off x="5810250" y="3668712"/>
            <a:ext cx="2184400" cy="1060450"/>
          </a:xfrm>
          <a:prstGeom prst="cube">
            <a:avLst>
              <a:gd name="adj" fmla="val 2499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711950" y="4075112"/>
            <a:ext cx="306388" cy="268288"/>
            <a:chOff x="4056" y="1584"/>
            <a:chExt cx="193" cy="169"/>
          </a:xfrm>
        </p:grpSpPr>
        <p:sp>
          <p:nvSpPr>
            <p:cNvPr id="2842636" name="Freeform 12"/>
            <p:cNvSpPr>
              <a:spLocks/>
            </p:cNvSpPr>
            <p:nvPr/>
          </p:nvSpPr>
          <p:spPr bwMode="auto">
            <a:xfrm>
              <a:off x="4056" y="1584"/>
              <a:ext cx="193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68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24" y="168"/>
                </a:cxn>
              </a:cxnLst>
              <a:rect l="0" t="0" r="r" b="b"/>
              <a:pathLst>
                <a:path w="193" h="169">
                  <a:moveTo>
                    <a:pt x="0" y="0"/>
                  </a:moveTo>
                  <a:lnTo>
                    <a:pt x="192" y="0"/>
                  </a:lnTo>
                  <a:lnTo>
                    <a:pt x="19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24" y="16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2637" name="Line 13"/>
            <p:cNvSpPr>
              <a:spLocks noChangeShapeType="1"/>
            </p:cNvSpPr>
            <p:nvPr/>
          </p:nvSpPr>
          <p:spPr bwMode="auto">
            <a:xfrm>
              <a:off x="4200" y="1592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2638" name="Line 14"/>
            <p:cNvSpPr>
              <a:spLocks noChangeShapeType="1"/>
            </p:cNvSpPr>
            <p:nvPr/>
          </p:nvSpPr>
          <p:spPr bwMode="auto">
            <a:xfrm>
              <a:off x="4152" y="1592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2639" name="Line 15"/>
            <p:cNvSpPr>
              <a:spLocks noChangeShapeType="1"/>
            </p:cNvSpPr>
            <p:nvPr/>
          </p:nvSpPr>
          <p:spPr bwMode="auto">
            <a:xfrm>
              <a:off x="4104" y="1604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2640" name="Line 16"/>
          <p:cNvSpPr>
            <a:spLocks noChangeShapeType="1"/>
          </p:cNvSpPr>
          <p:nvPr/>
        </p:nvSpPr>
        <p:spPr bwMode="auto">
          <a:xfrm>
            <a:off x="2667000" y="4343400"/>
            <a:ext cx="1143000" cy="925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2641" name="Line 17"/>
          <p:cNvSpPr>
            <a:spLocks noChangeShapeType="1"/>
          </p:cNvSpPr>
          <p:nvPr/>
        </p:nvSpPr>
        <p:spPr bwMode="auto">
          <a:xfrm>
            <a:off x="2667000" y="4430712"/>
            <a:ext cx="1066800" cy="903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2654" name="Line 30"/>
          <p:cNvSpPr>
            <a:spLocks noChangeShapeType="1"/>
          </p:cNvSpPr>
          <p:nvPr/>
        </p:nvSpPr>
        <p:spPr bwMode="auto">
          <a:xfrm>
            <a:off x="4114800" y="5345112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2655" name="Line 31"/>
          <p:cNvSpPr>
            <a:spLocks noChangeShapeType="1"/>
          </p:cNvSpPr>
          <p:nvPr/>
        </p:nvSpPr>
        <p:spPr bwMode="auto">
          <a:xfrm>
            <a:off x="4191000" y="54864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2656" name="Line 32"/>
          <p:cNvSpPr>
            <a:spLocks noChangeShapeType="1"/>
          </p:cNvSpPr>
          <p:nvPr/>
        </p:nvSpPr>
        <p:spPr bwMode="auto">
          <a:xfrm rot="19555355" flipV="1">
            <a:off x="5437188" y="4616450"/>
            <a:ext cx="1447800" cy="227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2657" name="Line 33"/>
          <p:cNvSpPr>
            <a:spLocks noChangeShapeType="1"/>
          </p:cNvSpPr>
          <p:nvPr/>
        </p:nvSpPr>
        <p:spPr bwMode="auto">
          <a:xfrm rot="19560029" flipV="1">
            <a:off x="5505450" y="4746625"/>
            <a:ext cx="1295400" cy="227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2658" name="Oval 34"/>
          <p:cNvSpPr>
            <a:spLocks noChangeArrowheads="1"/>
          </p:cNvSpPr>
          <p:nvPr/>
        </p:nvSpPr>
        <p:spPr bwMode="auto">
          <a:xfrm>
            <a:off x="3276600" y="5116512"/>
            <a:ext cx="11430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2659" name="Oval 35"/>
          <p:cNvSpPr>
            <a:spLocks noChangeArrowheads="1"/>
          </p:cNvSpPr>
          <p:nvPr/>
        </p:nvSpPr>
        <p:spPr bwMode="auto">
          <a:xfrm>
            <a:off x="4800600" y="5040312"/>
            <a:ext cx="1143000" cy="609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2660" name="AutoShape 36"/>
          <p:cNvSpPr>
            <a:spLocks noChangeArrowheads="1"/>
          </p:cNvSpPr>
          <p:nvPr/>
        </p:nvSpPr>
        <p:spPr bwMode="auto">
          <a:xfrm>
            <a:off x="1828800" y="4800600"/>
            <a:ext cx="5562600" cy="1295400"/>
          </a:xfrm>
          <a:prstGeom prst="cloudCallout">
            <a:avLst>
              <a:gd name="adj1" fmla="val -45865"/>
              <a:gd name="adj2" fmla="val 1921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38400" y="5562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18 VAG Rounded Thin   55390"/>
              </a:rPr>
              <a:t>Internet</a:t>
            </a:r>
            <a:endParaRPr lang="en-US" sz="2800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" y="3048000"/>
            <a:ext cx="4267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18 VAG Rounded Thin   55390"/>
              </a:rPr>
              <a:t>source</a:t>
            </a:r>
            <a:endParaRPr lang="en-US" sz="3200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24400" y="3048000"/>
            <a:ext cx="4267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18 VAG Rounded Thin   55390"/>
              </a:rPr>
              <a:t>destination</a:t>
            </a:r>
            <a:endParaRPr lang="en-US" sz="3200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8204" y="3897748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18 VAG Rounded Thin   55390"/>
              </a:rPr>
              <a:t>Network</a:t>
            </a:r>
            <a:br>
              <a:rPr lang="en-US" sz="1600" dirty="0" smtClean="0">
                <a:solidFill>
                  <a:schemeClr val="tx1"/>
                </a:solidFill>
                <a:latin typeface="18 VAG Rounded Thin   55390"/>
              </a:rPr>
            </a:br>
            <a:r>
              <a:rPr lang="en-US" sz="1600" dirty="0" smtClean="0">
                <a:solidFill>
                  <a:schemeClr val="tx1"/>
                </a:solidFill>
                <a:latin typeface="18 VAG Rounded Thin   55390"/>
              </a:rPr>
              <a:t>interface</a:t>
            </a:r>
            <a:br>
              <a:rPr lang="en-US" sz="1600" dirty="0" smtClean="0">
                <a:solidFill>
                  <a:schemeClr val="tx1"/>
                </a:solidFill>
                <a:latin typeface="18 VAG Rounded Thin   55390"/>
              </a:rPr>
            </a:br>
            <a:r>
              <a:rPr lang="en-US" sz="1600" dirty="0" smtClean="0">
                <a:solidFill>
                  <a:schemeClr val="tx1"/>
                </a:solidFill>
                <a:latin typeface="18 VAG Rounded Thin   55390"/>
              </a:rPr>
              <a:t>device</a:t>
            </a:r>
            <a:endParaRPr lang="en-US" sz="1600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24600" y="3897748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18 VAG Rounded Thin   55390"/>
              </a:rPr>
              <a:t>Network</a:t>
            </a:r>
            <a:br>
              <a:rPr lang="en-US" sz="1600" dirty="0" smtClean="0">
                <a:solidFill>
                  <a:schemeClr val="tx1"/>
                </a:solidFill>
                <a:latin typeface="18 VAG Rounded Thin   55390"/>
              </a:rPr>
            </a:br>
            <a:r>
              <a:rPr lang="en-US" sz="1600" dirty="0" smtClean="0">
                <a:solidFill>
                  <a:schemeClr val="tx1"/>
                </a:solidFill>
                <a:latin typeface="18 VAG Rounded Thin   55390"/>
              </a:rPr>
              <a:t>interface</a:t>
            </a:r>
            <a:br>
              <a:rPr lang="en-US" sz="1600" dirty="0" smtClean="0">
                <a:solidFill>
                  <a:schemeClr val="tx1"/>
                </a:solidFill>
                <a:latin typeface="18 VAG Rounded Thin   55390"/>
              </a:rPr>
            </a:br>
            <a:r>
              <a:rPr lang="en-US" sz="1600" dirty="0" smtClean="0">
                <a:solidFill>
                  <a:schemeClr val="tx1"/>
                </a:solidFill>
                <a:latin typeface="18 VAG Rounded Thin   55390"/>
              </a:rPr>
              <a:t>device</a:t>
            </a:r>
            <a:endParaRPr lang="en-US" sz="1600">
              <a:solidFill>
                <a:schemeClr val="tx1"/>
              </a:solidFill>
              <a:latin typeface="18 VAG Rounded Thin   5539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110105"/>
            <a:ext cx="704926" cy="52869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49530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34" b="-253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Facts and Benefits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Networks connect computers, sub-networks, and other networks.</a:t>
            </a:r>
          </a:p>
          <a:p>
            <a:pPr lvl="1"/>
            <a:r>
              <a:rPr lang="en-US"/>
              <a:t>Networks connect computers all over the world (and in space!)</a:t>
            </a:r>
          </a:p>
          <a:p>
            <a:pPr lvl="1"/>
            <a:r>
              <a:rPr lang="en-US"/>
              <a:t>Computer networks...</a:t>
            </a:r>
          </a:p>
          <a:p>
            <a:pPr lvl="2"/>
            <a:r>
              <a:rPr lang="en-US"/>
              <a:t>support asynchronous and distributed communication</a:t>
            </a:r>
          </a:p>
          <a:p>
            <a:pPr lvl="2"/>
            <a:r>
              <a:rPr lang="en-US"/>
              <a:t>enable new forms of collaboration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smtClean="0"/>
              <a:t>Performance Needed for Big Problems</a:t>
            </a:r>
            <a:endParaRPr lang="en-US" sz="3900"/>
          </a:p>
        </p:txBody>
      </p:sp>
      <p:sp>
        <p:nvSpPr>
          <p:cNvPr id="36024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Performance terminology</a:t>
            </a:r>
          </a:p>
          <a:p>
            <a:pPr lvl="1"/>
            <a:r>
              <a:rPr lang="en-US" sz="2000" dirty="0" smtClean="0"/>
              <a:t>the FLOP: </a:t>
            </a:r>
            <a:r>
              <a:rPr lang="en-US" sz="2000" u="sng" dirty="0" err="1" smtClean="0"/>
              <a:t>FL</a:t>
            </a:r>
            <a:r>
              <a:rPr lang="en-US" sz="2000" dirty="0" err="1" smtClean="0"/>
              <a:t>oating</a:t>
            </a:r>
            <a:r>
              <a:rPr lang="en-US" sz="2000" dirty="0" smtClean="0"/>
              <a:t> point </a:t>
            </a:r>
            <a:r>
              <a:rPr lang="en-US" sz="2000" u="sng" dirty="0" err="1" smtClean="0"/>
              <a:t>OP</a:t>
            </a:r>
            <a:r>
              <a:rPr lang="en-US" sz="2000" dirty="0" err="1" smtClean="0"/>
              <a:t>eration</a:t>
            </a:r>
            <a:endParaRPr lang="en-US" sz="2000" dirty="0" smtClean="0"/>
          </a:p>
          <a:p>
            <a:pPr lvl="1"/>
            <a:r>
              <a:rPr lang="en-US" sz="2000" dirty="0" smtClean="0"/>
              <a:t>“flops” = # FLOP/second is the standard metric for computing power</a:t>
            </a:r>
          </a:p>
          <a:p>
            <a:r>
              <a:rPr lang="en-US" sz="2400" dirty="0" smtClean="0"/>
              <a:t>Example: Global Climate Modeling</a:t>
            </a:r>
          </a:p>
          <a:p>
            <a:pPr lvl="1"/>
            <a:r>
              <a:rPr lang="en-US" sz="2000" dirty="0" smtClean="0"/>
              <a:t>Divide the world into a grid (e.g. 10 km spacing)</a:t>
            </a:r>
          </a:p>
          <a:p>
            <a:pPr lvl="1"/>
            <a:r>
              <a:rPr lang="en-US" sz="2000" dirty="0" smtClean="0"/>
              <a:t>Solve fluid dynamics equations for each point &amp; minute</a:t>
            </a:r>
          </a:p>
          <a:p>
            <a:pPr lvl="2"/>
            <a:r>
              <a:rPr lang="en-US" sz="1800" dirty="0" smtClean="0"/>
              <a:t>Requires about 100 Flops per grid point per minute</a:t>
            </a:r>
          </a:p>
          <a:p>
            <a:pPr lvl="1"/>
            <a:r>
              <a:rPr lang="en-US" sz="2000" dirty="0" smtClean="0"/>
              <a:t>Weather Prediction (7 days in 24 hours): </a:t>
            </a:r>
          </a:p>
          <a:p>
            <a:pPr lvl="2"/>
            <a:r>
              <a:rPr lang="en-US" sz="1800" dirty="0" smtClean="0"/>
              <a:t>56 </a:t>
            </a:r>
            <a:r>
              <a:rPr lang="en-US" sz="1800" dirty="0" err="1" smtClean="0"/>
              <a:t>Gflops</a:t>
            </a:r>
            <a:endParaRPr lang="en-US" sz="1800" dirty="0" smtClean="0"/>
          </a:p>
          <a:p>
            <a:pPr lvl="1"/>
            <a:r>
              <a:rPr lang="en-US" sz="2000" dirty="0" smtClean="0"/>
              <a:t>Climate Prediction (50 years in 30 days): </a:t>
            </a:r>
          </a:p>
          <a:p>
            <a:pPr lvl="2"/>
            <a:r>
              <a:rPr lang="en-US" sz="1800" dirty="0" smtClean="0"/>
              <a:t>4.8 </a:t>
            </a:r>
            <a:r>
              <a:rPr lang="en-US" sz="1800" dirty="0" err="1" smtClean="0"/>
              <a:t>Tflops</a:t>
            </a:r>
            <a:endParaRPr lang="en-US" sz="1800" dirty="0" smtClean="0"/>
          </a:p>
          <a:p>
            <a:r>
              <a:rPr lang="en-US" sz="2400" dirty="0" smtClean="0"/>
              <a:t>Perspective</a:t>
            </a:r>
          </a:p>
          <a:p>
            <a:pPr lvl="1"/>
            <a:r>
              <a:rPr lang="en-US" sz="2000" dirty="0" smtClean="0"/>
              <a:t>Intel Core i7 980 XE Desktop Processor</a:t>
            </a:r>
          </a:p>
          <a:p>
            <a:pPr lvl="2"/>
            <a:r>
              <a:rPr lang="en-US" sz="1800" dirty="0" smtClean="0"/>
              <a:t>~100 </a:t>
            </a:r>
            <a:r>
              <a:rPr lang="en-US" sz="1800" dirty="0" err="1" smtClean="0"/>
              <a:t>Gflops</a:t>
            </a:r>
            <a:endParaRPr lang="en-US" sz="1800" dirty="0" smtClean="0"/>
          </a:p>
          <a:p>
            <a:pPr lvl="2"/>
            <a:r>
              <a:rPr lang="en-US" sz="1800" dirty="0" smtClean="0"/>
              <a:t>Climate Prediction would take ~5 years</a:t>
            </a:r>
            <a:endParaRPr lang="en-US" sz="1800" dirty="0"/>
          </a:p>
        </p:txBody>
      </p:sp>
      <p:pic>
        <p:nvPicPr>
          <p:cNvPr id="3602439" name="Picture 7" descr="smalloc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86200"/>
            <a:ext cx="3279913" cy="2286000"/>
          </a:xfrm>
          <a:prstGeom prst="rect">
            <a:avLst/>
          </a:prstGeom>
          <a:noFill/>
        </p:spPr>
      </p:pic>
      <p:sp>
        <p:nvSpPr>
          <p:cNvPr id="3602440" name="Text Box 8"/>
          <p:cNvSpPr txBox="1">
            <a:spLocks noChangeArrowheads="1"/>
          </p:cNvSpPr>
          <p:nvPr/>
        </p:nvSpPr>
        <p:spPr bwMode="auto">
          <a:xfrm>
            <a:off x="5867400" y="3657600"/>
            <a:ext cx="3276601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err="1">
                <a:solidFill>
                  <a:schemeClr val="tx1"/>
                </a:solidFill>
                <a:latin typeface="Arial" pitchFamily="1" charset="0"/>
              </a:rPr>
              <a:t>www.epm.ornl.gov/chammp/chammp.html</a:t>
            </a:r>
            <a:endParaRPr lang="en-US" sz="1200" dirty="0">
              <a:solidFill>
                <a:schemeClr val="tx1"/>
              </a:solidFill>
              <a:latin typeface="Arial" pitchFamily="1" charset="0"/>
            </a:endParaRPr>
          </a:p>
        </p:txBody>
      </p:sp>
      <p:sp>
        <p:nvSpPr>
          <p:cNvPr id="3602441" name="Rectangle 9"/>
          <p:cNvSpPr>
            <a:spLocks noChangeArrowheads="1"/>
          </p:cNvSpPr>
          <p:nvPr/>
        </p:nvSpPr>
        <p:spPr bwMode="auto">
          <a:xfrm>
            <a:off x="6227817" y="0"/>
            <a:ext cx="29161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en.wikipedia.org/wiki/FLOPS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641975"/>
          </a:xfrm>
          <a:noFill/>
          <a:ln/>
        </p:spPr>
        <p:txBody>
          <a:bodyPr/>
          <a:lstStyle/>
          <a:p>
            <a:r>
              <a:rPr lang="en-US" sz="2400" dirty="0" smtClean="0"/>
              <a:t>Supercomputing – like those listed in </a:t>
            </a:r>
            <a:r>
              <a:rPr lang="en-US" sz="2400" b="1" dirty="0" smtClean="0">
                <a:latin typeface="Courier New"/>
                <a:cs typeface="Courier New"/>
              </a:rPr>
              <a:t>top500.org</a:t>
            </a:r>
            <a:endParaRPr lang="en-US" sz="2800" b="1" dirty="0" smtClean="0">
              <a:latin typeface="Courier New"/>
              <a:cs typeface="Courier New"/>
            </a:endParaRPr>
          </a:p>
          <a:p>
            <a:pPr lvl="1"/>
            <a:r>
              <a:rPr lang="en-US" sz="2400" dirty="0" smtClean="0"/>
              <a:t>Multiple processors “all in one box / room” from one vendor that often communicate through shared memory</a:t>
            </a:r>
          </a:p>
          <a:p>
            <a:pPr lvl="1"/>
            <a:r>
              <a:rPr lang="en-US" sz="2400" dirty="0" smtClean="0"/>
              <a:t>This is often where you find exotic architectures</a:t>
            </a:r>
          </a:p>
          <a:p>
            <a:r>
              <a:rPr lang="en-US" sz="2400" dirty="0" smtClean="0"/>
              <a:t>Distributed computing</a:t>
            </a:r>
            <a:endParaRPr lang="en-US" sz="2800" dirty="0" smtClean="0"/>
          </a:p>
          <a:p>
            <a:pPr lvl="1"/>
            <a:r>
              <a:rPr lang="en-US" sz="2400" dirty="0"/>
              <a:t>Many separate computers (each with independent CPU, RAM, HD, NIC) that communicate through a network</a:t>
            </a:r>
          </a:p>
          <a:p>
            <a:pPr lvl="2"/>
            <a:r>
              <a:rPr lang="en-US" sz="2200" u="sng" dirty="0"/>
              <a:t>Grids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 err="1" smtClean="0"/>
              <a:t>heterogenous</a:t>
            </a:r>
            <a:r>
              <a:rPr lang="en-US" sz="2200" dirty="0" smtClean="0"/>
              <a:t> computers </a:t>
            </a:r>
            <a:r>
              <a:rPr lang="en-US" sz="2200" dirty="0"/>
              <a:t>across Internet</a:t>
            </a:r>
            <a:r>
              <a:rPr lang="en-US" sz="2200" dirty="0" smtClean="0"/>
              <a:t>)</a:t>
            </a:r>
          </a:p>
          <a:p>
            <a:pPr lvl="2"/>
            <a:r>
              <a:rPr lang="en-US" sz="2200" u="sng" dirty="0" smtClean="0"/>
              <a:t>Clusters</a:t>
            </a:r>
            <a:r>
              <a:rPr lang="en-US" sz="2200" dirty="0" smtClean="0"/>
              <a:t> (mostly homogeneous computers all </a:t>
            </a:r>
            <a:r>
              <a:rPr lang="en-US" sz="2200" dirty="0"/>
              <a:t>in one room</a:t>
            </a:r>
            <a:r>
              <a:rPr lang="en-US" sz="2200" dirty="0" smtClean="0"/>
              <a:t>)</a:t>
            </a:r>
          </a:p>
          <a:p>
            <a:pPr lvl="3"/>
            <a:r>
              <a:rPr lang="en-US" sz="2000" dirty="0" smtClean="0"/>
              <a:t>Google uses commodity computers to exploit “knee in curve” price/performance sweet spot</a:t>
            </a:r>
          </a:p>
          <a:p>
            <a:pPr lvl="1"/>
            <a:r>
              <a:rPr lang="en-US" sz="2400" dirty="0" smtClean="0"/>
              <a:t>It’s about </a:t>
            </a:r>
            <a:r>
              <a:rPr lang="en-US" sz="2400" dirty="0"/>
              <a:t>being able to solve “big” problems,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not </a:t>
            </a:r>
            <a:r>
              <a:rPr lang="en-US" sz="2400" dirty="0"/>
              <a:t>“small” problems </a:t>
            </a:r>
            <a:r>
              <a:rPr lang="en-US" sz="2400" dirty="0" smtClean="0"/>
              <a:t>faster</a:t>
            </a:r>
          </a:p>
          <a:p>
            <a:pPr lvl="2"/>
            <a:r>
              <a:rPr lang="en-US" sz="2200" dirty="0" smtClean="0"/>
              <a:t>These problems can be </a:t>
            </a:r>
            <a:r>
              <a:rPr lang="en-US" sz="2200" u="sng" dirty="0" smtClean="0"/>
              <a:t>data</a:t>
            </a:r>
            <a:r>
              <a:rPr lang="en-US" sz="2200" dirty="0" smtClean="0"/>
              <a:t> (mostly) or </a:t>
            </a:r>
            <a:r>
              <a:rPr lang="en-US" sz="2200" u="sng" dirty="0" smtClean="0"/>
              <a:t>CPU</a:t>
            </a:r>
            <a:r>
              <a:rPr lang="en-US" sz="2200" dirty="0" smtClean="0"/>
              <a:t> intensive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 Use Many CPUs!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0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Computing Themes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network many disparate machines into one compute cluster</a:t>
            </a:r>
          </a:p>
          <a:p>
            <a:r>
              <a:rPr lang="en-US" dirty="0" smtClean="0"/>
              <a:t>These could all be the same (easier) or very different machines (harder)</a:t>
            </a:r>
          </a:p>
          <a:p>
            <a:r>
              <a:rPr lang="en-US" dirty="0" smtClean="0"/>
              <a:t>Common themes</a:t>
            </a:r>
          </a:p>
          <a:p>
            <a:pPr lvl="1"/>
            <a:r>
              <a:rPr lang="en-US" dirty="0" smtClean="0"/>
              <a:t>“Dispatcher” gives jobs &amp; collects results</a:t>
            </a:r>
          </a:p>
          <a:p>
            <a:pPr lvl="1"/>
            <a:r>
              <a:rPr lang="en-US" dirty="0" smtClean="0"/>
              <a:t>“Workers” (get, process, return) until done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SETI@Home</a:t>
            </a:r>
            <a:r>
              <a:rPr lang="en-US" dirty="0" smtClean="0"/>
              <a:t>, BOINC, Render farms</a:t>
            </a:r>
          </a:p>
          <a:p>
            <a:pPr lvl="1"/>
            <a:r>
              <a:rPr lang="en-US" dirty="0" smtClean="0"/>
              <a:t>Google clusters running </a:t>
            </a:r>
            <a:r>
              <a:rPr lang="en-US" dirty="0" err="1" smtClean="0"/>
              <a:t>MapReduce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648200"/>
            <a:ext cx="2133600" cy="1600200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15582" y="0"/>
            <a:ext cx="462841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en.wikipedia.org/wiki/Distributed_computing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50408</TotalTime>
  <Pages>47</Pages>
  <Words>1064</Words>
  <Application>Microsoft Macintosh PowerPoint</Application>
  <PresentationFormat>Letter Paper (8.5x11 in)</PresentationFormat>
  <Paragraphs>177</Paragraphs>
  <Slides>16</Slides>
  <Notes>12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Gop spamming news on twitter!</vt:lpstr>
      <vt:lpstr>Lecture Overview</vt:lpstr>
      <vt:lpstr>Memory Hierarchy</vt:lpstr>
      <vt:lpstr>Memory Hierarchy Details</vt:lpstr>
      <vt:lpstr>Networking Basics</vt:lpstr>
      <vt:lpstr>Networking Facts and Benefits</vt:lpstr>
      <vt:lpstr>Performance Needed for Big Problems</vt:lpstr>
      <vt:lpstr>What Can We Do? Use Many CPUs!</vt:lpstr>
      <vt:lpstr>Distributed Computing Themes</vt:lpstr>
      <vt:lpstr>Peer Instruction</vt:lpstr>
      <vt:lpstr>Peer Instruction Answer</vt:lpstr>
      <vt:lpstr>Distributed Computing Challenges</vt:lpstr>
      <vt:lpstr>Google’s MapReduce Simplified</vt:lpstr>
      <vt:lpstr>MapReduce Advantages/Disadvantages</vt:lpstr>
      <vt:lpstr>What contributes to overhead the most?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3092</cp:revision>
  <cp:lastPrinted>2010-11-08T08:33:51Z</cp:lastPrinted>
  <dcterms:created xsi:type="dcterms:W3CDTF">2010-11-08T04:52:34Z</dcterms:created>
  <dcterms:modified xsi:type="dcterms:W3CDTF">2010-11-08T08:34:00Z</dcterms:modified>
</cp:coreProperties>
</file>