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706" r:id="rId1"/>
  </p:sldMasterIdLst>
  <p:notesMasterIdLst>
    <p:notesMasterId r:id="rId23"/>
  </p:notesMasterIdLst>
  <p:handoutMasterIdLst>
    <p:handoutMasterId r:id="rId24"/>
  </p:handoutMasterIdLst>
  <p:sldIdLst>
    <p:sldId id="1047" r:id="rId2"/>
    <p:sldId id="1078" r:id="rId3"/>
    <p:sldId id="1085" r:id="rId4"/>
    <p:sldId id="1097" r:id="rId5"/>
    <p:sldId id="1106" r:id="rId6"/>
    <p:sldId id="1099" r:id="rId7"/>
    <p:sldId id="1095" r:id="rId8"/>
    <p:sldId id="1100" r:id="rId9"/>
    <p:sldId id="1086" r:id="rId10"/>
    <p:sldId id="1104" r:id="rId11"/>
    <p:sldId id="1088" r:id="rId12"/>
    <p:sldId id="1092" r:id="rId13"/>
    <p:sldId id="1089" r:id="rId14"/>
    <p:sldId id="1102" r:id="rId15"/>
    <p:sldId id="1090" r:id="rId16"/>
    <p:sldId id="1105" r:id="rId17"/>
    <p:sldId id="1087" r:id="rId18"/>
    <p:sldId id="1103" r:id="rId19"/>
    <p:sldId id="1096" r:id="rId20"/>
    <p:sldId id="1093" r:id="rId21"/>
    <p:sldId id="1070" r:id="rId22"/>
  </p:sldIdLst>
  <p:sldSz cx="9144000" cy="6858000" type="letter"/>
  <p:notesSz cx="9309100" cy="7023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02" autoAdjust="0"/>
    <p:restoredTop sz="81172" autoAdjust="0"/>
  </p:normalViewPr>
  <p:slideViewPr>
    <p:cSldViewPr>
      <p:cViewPr varScale="1">
        <p:scale>
          <a:sx n="103" d="100"/>
          <a:sy n="103" d="100"/>
        </p:scale>
        <p:origin x="-1040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211"/>
        <p:guide pos="29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9963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450850"/>
            <a:ext cx="3498850" cy="262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532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=SqBw7XapJKk – bicycle robot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 instruction: talk to a neighbor about why</a:t>
            </a:r>
            <a:r>
              <a:rPr lang="en-US" baseline="0" dirty="0" smtClean="0"/>
              <a:t> you answered as you did – and whether the right answer might depend on circumstance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theorem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prover</a:t>
            </a:r>
            <a:r>
              <a:rPr lang="en-US" baseline="0" dirty="0" smtClean="0"/>
              <a:t>; also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 instruction: Can you think of a rule that always works for identifying dogs? What problems</a:t>
            </a:r>
            <a:r>
              <a:rPr lang="en-US" baseline="0" dirty="0" smtClean="0"/>
              <a:t> does this pose for making an intelligent system? </a:t>
            </a:r>
          </a:p>
          <a:p>
            <a:r>
              <a:rPr lang="en-US" baseline="0" dirty="0" smtClean="0"/>
              <a:t>- If everyone gets it right: talk to your partner about how you might surmount this issue with rules and symbols)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54550" y="1841500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05" y="4820198"/>
            <a:ext cx="7333031" cy="1909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 </a:t>
            </a:r>
          </a:p>
          <a:p>
            <a:r>
              <a:rPr lang="en-US" dirty="0" smtClean="0"/>
              <a:t>supervised can learn to distinguish different</a:t>
            </a:r>
            <a:r>
              <a:rPr lang="en-US" baseline="0" dirty="0" smtClean="0"/>
              <a:t> classes of things (E.g., what part of speech are words in a sentence?), application to Kahn academy: predict if person will get next problem right</a:t>
            </a:r>
          </a:p>
          <a:p>
            <a:endParaRPr lang="en-US" dirty="0" smtClean="0"/>
          </a:p>
          <a:p>
            <a:r>
              <a:rPr lang="en-US" dirty="0" smtClean="0"/>
              <a:t>Unsupervised: learn representations (how</a:t>
            </a:r>
            <a:r>
              <a:rPr lang="en-US" baseline="0" dirty="0" smtClean="0"/>
              <a:t> do these objects differ from one another?)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Reinforcement learning: playing a game, learning to walk (http://</a:t>
            </a:r>
            <a:r>
              <a:rPr lang="en-US" baseline="0" dirty="0" err="1" smtClean="0"/>
              <a:t>www.youtube.com/watch?v</a:t>
            </a:r>
            <a:r>
              <a:rPr lang="en-US" baseline="0" dirty="0" smtClean="0"/>
              <a:t>=SJS22jQTdSU)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=gy5g33S0Gzo – towel folding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=SqBw7XapJKk – bicycle robot</a:t>
            </a:r>
          </a:p>
          <a:p>
            <a:endParaRPr lang="en-US" dirty="0" smtClean="0"/>
          </a:p>
          <a:p>
            <a:r>
              <a:rPr lang="en-US" dirty="0" smtClean="0"/>
              <a:t>FINISH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7D12C-1D62-DB44-B351-8710E9C41D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093A4-CC93-424A-94EB-96D0AD625C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0FB-149D-4255-9221-CF258F891615}" type="datetime1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56AB-6050-C54D-8146-0D0927CCFB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B54-BC1D-466E-98B4-B0082340936C}" type="datetime1">
              <a:rPr lang="en-US" smtClean="0"/>
              <a:pPr/>
              <a:t>3/18/12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61CD5-B477-9E43-A365-B6CBAABDE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9752C-0324-1C40-9504-CBF4C9360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050E0-6EC7-2D45-8299-7B7E99CE3E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E6A8A-592E-AF43-B50A-9BAEEB4055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1EDB-CE87-4BA6-95D9-AD3AE9C734F7}" type="datetime1">
              <a:rPr lang="en-US" smtClean="0"/>
              <a:pPr/>
              <a:t>3/18/12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8025" y="6192838"/>
            <a:ext cx="609600" cy="60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65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-95974"/>
            <a:ext cx="9144000" cy="29637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tx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Artificial Intelligence</a:t>
            </a:r>
            <a:b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endParaRPr lang="en-US" sz="36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953000" y="6081252"/>
            <a:ext cx="3962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Anna Rafferty</a:t>
            </a:r>
          </a:p>
          <a:p>
            <a:r>
              <a:rPr lang="en-US" dirty="0" smtClean="0"/>
              <a:t>(Slides adapted from Dan Garcia)</a:t>
            </a:r>
          </a:p>
          <a:p>
            <a:r>
              <a:rPr lang="en-US" dirty="0" smtClean="0"/>
              <a:t>19 March 2012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819400"/>
            <a:ext cx="2514600" cy="21323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Tour of AI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Questions to keep in mind: </a:t>
            </a:r>
          </a:p>
          <a:p>
            <a:pPr lvl="1"/>
            <a:r>
              <a:rPr lang="en-US" dirty="0" smtClean="0"/>
              <a:t>How would you evaluate how well a machine performed on the tasks we talk about? </a:t>
            </a:r>
          </a:p>
          <a:p>
            <a:pPr lvl="1"/>
            <a:r>
              <a:rPr lang="en-US" dirty="0" smtClean="0"/>
              <a:t>Where would you draw the line between intelligent/not intelligent behavior?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76400"/>
            <a:ext cx="4038600" cy="33043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Planning (from Video Games lecture)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dirty="0"/>
              <a:t>Range of intelligence</a:t>
            </a:r>
          </a:p>
          <a:p>
            <a:pPr lvl="1"/>
            <a:r>
              <a:rPr lang="en-US" dirty="0"/>
              <a:t>Low: simple </a:t>
            </a:r>
            <a:r>
              <a:rPr lang="en-US" dirty="0" smtClean="0"/>
              <a:t>heuristics</a:t>
            </a:r>
          </a:p>
          <a:p>
            <a:pPr lvl="1"/>
            <a:r>
              <a:rPr lang="en-US" dirty="0" smtClean="0"/>
              <a:t>Medium: </a:t>
            </a:r>
            <a:r>
              <a:rPr lang="en-US" dirty="0" err="1" smtClean="0"/>
              <a:t>pathfinding</a:t>
            </a:r>
            <a:endParaRPr lang="en-US" dirty="0"/>
          </a:p>
          <a:p>
            <a:pPr lvl="1"/>
            <a:r>
              <a:rPr lang="en-US" dirty="0"/>
              <a:t>High: Learns from player</a:t>
            </a:r>
          </a:p>
          <a:p>
            <a:r>
              <a:rPr lang="en-US" dirty="0"/>
              <a:t>Dynamic difficulty</a:t>
            </a:r>
          </a:p>
          <a:p>
            <a:pPr lvl="1"/>
            <a:r>
              <a:rPr lang="en-US" dirty="0"/>
              <a:t>Must hold interest </a:t>
            </a:r>
          </a:p>
          <a:p>
            <a:pPr lvl="1"/>
            <a:r>
              <a:rPr lang="en-US" dirty="0"/>
              <a:t>“Simple to learn, difficult to master is the holy grail of game design.”</a:t>
            </a:r>
            <a:endParaRPr lang="en-US" dirty="0" smtClean="0"/>
          </a:p>
          <a:p>
            <a:pPr lvl="1"/>
            <a:r>
              <a:rPr lang="en-US" dirty="0" smtClean="0"/>
              <a:t>Adjust to player’s skill</a:t>
            </a:r>
            <a:endParaRPr lang="en-US" dirty="0"/>
          </a:p>
        </p:txBody>
      </p:sp>
      <p:pic>
        <p:nvPicPr>
          <p:cNvPr id="9" name="Content Placeholder 8" descr="nareyek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760" b="21010"/>
          <a:stretch>
            <a:fillRect/>
          </a:stretch>
        </p:blipFill>
        <p:spPr>
          <a:xfrm>
            <a:off x="4655344" y="1295400"/>
            <a:ext cx="4038600" cy="3200400"/>
          </a:xfrm>
        </p:spPr>
      </p:pic>
      <p:sp>
        <p:nvSpPr>
          <p:cNvPr id="7" name="Oval 6"/>
          <p:cNvSpPr/>
          <p:nvPr/>
        </p:nvSpPr>
        <p:spPr>
          <a:xfrm>
            <a:off x="4724400" y="56240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30744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Courier New"/>
                <a:cs typeface="Courier New"/>
              </a:rPr>
              <a:t>www.businessweek.com/innovate/content/aug2008/id20080820_123140.htm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en.wikipedia.org/wiki/Dynamic_game_difficulty_balancing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en.wikipedia.org/wiki/Game_artificial_intelligence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queue.acm.org/detail.cfm?id=971593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35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r>
              <a:rPr lang="en-US" sz="2800" dirty="0" smtClean="0"/>
              <a:t>The WORLD’S BEST AI StarCraft player is from:</a:t>
            </a:r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 smtClean="0"/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 smtClean="0"/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 smtClean="0"/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Google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IBM (folks who did Watson)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Stanford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Berkeley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MIT</a:t>
            </a:r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209800"/>
            <a:ext cx="3218593" cy="18255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387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“A program learns if, after an experience, it performs better”</a:t>
            </a:r>
          </a:p>
          <a:p>
            <a:r>
              <a:rPr lang="en-US" dirty="0" smtClean="0"/>
              <a:t>Algorithm Types</a:t>
            </a:r>
          </a:p>
          <a:p>
            <a:pPr lvl="1"/>
            <a:r>
              <a:rPr lang="en-US" dirty="0" smtClean="0"/>
              <a:t>Supervised learning</a:t>
            </a:r>
          </a:p>
          <a:p>
            <a:pPr lvl="2"/>
            <a:r>
              <a:rPr lang="en-US" dirty="0" smtClean="0"/>
              <a:t>Give a system input &amp; output training data, and it produces a classifier</a:t>
            </a:r>
          </a:p>
          <a:p>
            <a:pPr lvl="1"/>
            <a:r>
              <a:rPr lang="en-US" dirty="0" smtClean="0"/>
              <a:t>Unsupervised learning</a:t>
            </a:r>
          </a:p>
          <a:p>
            <a:pPr lvl="2"/>
            <a:r>
              <a:rPr lang="en-US" dirty="0" smtClean="0"/>
              <a:t>Goal: determine how data is organized, or clustered</a:t>
            </a:r>
          </a:p>
          <a:p>
            <a:pPr lvl="1"/>
            <a:r>
              <a:rPr lang="en-US" dirty="0" smtClean="0"/>
              <a:t>Reinforcement learning</a:t>
            </a:r>
          </a:p>
          <a:p>
            <a:pPr lvl="2"/>
            <a:r>
              <a:rPr lang="en-US" dirty="0" smtClean="0"/>
              <a:t>No training data, real-time corrections adjust behavior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30" b="-430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Machine_learning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16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 smtClean="0"/>
              <a:t>Tasks related to understanding images/camera input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31427"/>
          <a:stretch>
            <a:fillRect/>
          </a:stretch>
        </p:blipFill>
        <p:spPr>
          <a:xfrm>
            <a:off x="5715000" y="1295400"/>
            <a:ext cx="3276600" cy="1662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819400"/>
            <a:ext cx="3448050" cy="22987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715000" y="3048000"/>
            <a:ext cx="34290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Pedestrian detection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105400"/>
            <a:ext cx="3429000" cy="91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Figure/ground segmentation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038600"/>
            <a:ext cx="2736707" cy="20129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(Some images from Berkeley vision group)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781800" y="4572000"/>
            <a:ext cx="2362200" cy="91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Action recognition</a:t>
            </a:r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Natural Language Processing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Known as “AI-complete” problem</a:t>
            </a:r>
          </a:p>
          <a:p>
            <a:pPr lvl="1"/>
            <a:r>
              <a:rPr lang="en-US" dirty="0" smtClean="0"/>
              <a:t>Requires extensive knowledge of world</a:t>
            </a:r>
          </a:p>
          <a:p>
            <a:r>
              <a:rPr lang="en-US" dirty="0" smtClean="0"/>
              <a:t>Statistical NLP</a:t>
            </a:r>
          </a:p>
          <a:p>
            <a:pPr lvl="1"/>
            <a:r>
              <a:rPr lang="en-US" dirty="0" smtClean="0"/>
              <a:t>Imagine a supervised learning system trained on all text of Web</a:t>
            </a:r>
          </a:p>
          <a:p>
            <a:pPr lvl="1"/>
            <a:r>
              <a:rPr lang="en-US" dirty="0" smtClean="0"/>
              <a:t>It could easily correct your text (and guess what you’d say) by seeing what’s common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Natural_language_processing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524000"/>
            <a:ext cx="3180283" cy="4775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91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Unsupervised Learning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65374"/>
            <a:ext cx="7740650" cy="56926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statnews.org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343400"/>
            <a:ext cx="1930400" cy="133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Robotics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many, the coolest and scariest part of AI</a:t>
            </a:r>
          </a:p>
          <a:p>
            <a:r>
              <a:rPr lang="en-US" dirty="0" smtClean="0"/>
              <a:t>Involves HCI</a:t>
            </a:r>
          </a:p>
          <a:p>
            <a:r>
              <a:rPr lang="en-US" dirty="0" smtClean="0"/>
              <a:t>Combines fields of AI</a:t>
            </a:r>
          </a:p>
          <a:p>
            <a:pPr lvl="1"/>
            <a:r>
              <a:rPr lang="en-US" dirty="0" smtClean="0"/>
              <a:t>Speech recognition</a:t>
            </a:r>
          </a:p>
          <a:p>
            <a:pPr lvl="1"/>
            <a:r>
              <a:rPr lang="en-US" dirty="0" smtClean="0"/>
              <a:t>Synthetic voice</a:t>
            </a:r>
          </a:p>
          <a:p>
            <a:pPr lvl="1"/>
            <a:r>
              <a:rPr lang="en-US" dirty="0" smtClean="0"/>
              <a:t>Machine vision</a:t>
            </a:r>
          </a:p>
          <a:p>
            <a:pPr lvl="1"/>
            <a:r>
              <a:rPr lang="en-US" dirty="0" smtClean="0"/>
              <a:t>Planning</a:t>
            </a:r>
          </a:p>
          <a:p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400" b="400"/>
          <a:stretch/>
        </p:blipFill>
        <p:spPr>
          <a:xfrm>
            <a:off x="4771344" y="1219200"/>
            <a:ext cx="3806600" cy="275570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962400"/>
            <a:ext cx="1023620" cy="787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59960" y="3982720"/>
            <a:ext cx="381508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TOPIO, the </a:t>
            </a:r>
            <a:r>
              <a:rPr lang="en-US" sz="1800" dirty="0" err="1" smtClean="0">
                <a:solidFill>
                  <a:schemeClr val="tx1"/>
                </a:solidFill>
                <a:latin typeface="Vagrounded"/>
                <a:cs typeface="Vagrounded"/>
              </a:rPr>
              <a:t>ping-pong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 playing robot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/wiki/Robotics</a:t>
            </a:r>
          </a:p>
        </p:txBody>
      </p:sp>
      <p:pic>
        <p:nvPicPr>
          <p:cNvPr id="11" name="Picture 10" descr="Screen shot 2011-04-13 at 1.29.0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00600" y="4343400"/>
            <a:ext cx="2005445" cy="1600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00600" y="5943600"/>
            <a:ext cx="2011680" cy="57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UC Berkeley’s towel-folder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34200" y="5715000"/>
            <a:ext cx="2011680" cy="57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Autonomous helicopter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t="27500" b="27500"/>
          <a:stretch/>
        </p:blipFill>
        <p:spPr>
          <a:xfrm>
            <a:off x="6629400" y="4419600"/>
            <a:ext cx="609600" cy="27432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059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of these applications are tough because they require:</a:t>
            </a:r>
          </a:p>
          <a:p>
            <a:pPr lvl="1"/>
            <a:r>
              <a:rPr lang="en-US" dirty="0" smtClean="0"/>
              <a:t>Knowing about context</a:t>
            </a:r>
          </a:p>
          <a:p>
            <a:pPr lvl="1"/>
            <a:r>
              <a:rPr lang="en-US" dirty="0" smtClean="0"/>
              <a:t>Uncertainty about input</a:t>
            </a:r>
          </a:p>
          <a:p>
            <a:pPr lvl="1"/>
            <a:r>
              <a:rPr lang="en-US" dirty="0" smtClean="0"/>
              <a:t>Intensive computations</a:t>
            </a:r>
          </a:p>
          <a:p>
            <a:r>
              <a:rPr lang="en-US" dirty="0" smtClean="0"/>
              <a:t>But AI has been relatively successful at making progress (and in some cases like certain games, better than people!)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19200"/>
            <a:ext cx="29718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581400"/>
            <a:ext cx="3771900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What would a “truly intelligent” AI system look like?</a:t>
            </a:r>
          </a:p>
          <a:p>
            <a:pPr lvl="1"/>
            <a:r>
              <a:rPr lang="en-US" dirty="0" smtClean="0"/>
              <a:t>(A) Behaves in an optimal or rational manner</a:t>
            </a:r>
          </a:p>
          <a:p>
            <a:pPr lvl="1"/>
            <a:r>
              <a:rPr lang="en-US" dirty="0" smtClean="0"/>
              <a:t>(B) Can do the same things people do (and makes the same kinds of mistakes people make)</a:t>
            </a:r>
          </a:p>
          <a:p>
            <a:pPr lvl="1"/>
            <a:r>
              <a:rPr lang="en-US" dirty="0" smtClean="0"/>
              <a:t>(C) Carries out the same type of processing (mental representations) people do – i.e., thinks like people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Lecture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Definition</a:t>
            </a:r>
          </a:p>
          <a:p>
            <a:r>
              <a:rPr lang="en-US" dirty="0" smtClean="0"/>
              <a:t>Some AI history</a:t>
            </a:r>
          </a:p>
          <a:p>
            <a:r>
              <a:rPr lang="en-US" dirty="0" smtClean="0"/>
              <a:t>Tour of areas of AI</a:t>
            </a:r>
          </a:p>
          <a:p>
            <a:r>
              <a:rPr lang="en-US" dirty="0" smtClean="0"/>
              <a:t>Turing Test and the Chinese room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5766" b="-5766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Turing Test for Intelligence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In 1950, Turing defined a test of whether a machine could “think”</a:t>
            </a:r>
          </a:p>
          <a:p>
            <a:r>
              <a:rPr lang="en-US" sz="2000" dirty="0" smtClean="0"/>
              <a:t>“A human judge engages in a natural language conversation with one human and one machine, each of which tries to appear human. If judge can’t tell, machine passes the Turing test”</a:t>
            </a:r>
          </a:p>
          <a:p>
            <a:r>
              <a:rPr lang="en-US" sz="2000" dirty="0" smtClean="0"/>
              <a:t>John Searle argued against the test via the Chinese room experiment, in which someone carries on a conversation by looking up phrases in a book. Does that person understand Chinese? 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801" r="-5801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Turing_test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0" y="4953000"/>
            <a:ext cx="1733550" cy="1346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39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0"/>
            <a:ext cx="4107656" cy="5867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AI systems excel in things computers are good at</a:t>
            </a:r>
          </a:p>
          <a:p>
            <a:pPr lvl="1"/>
            <a:r>
              <a:rPr lang="en-US" sz="1800" dirty="0" smtClean="0"/>
              <a:t>big data (using web to parse language)</a:t>
            </a:r>
          </a:p>
          <a:p>
            <a:pPr lvl="1"/>
            <a:r>
              <a:rPr lang="en-US" sz="1800" dirty="0" smtClean="0"/>
              <a:t>constrained worlds (chess, math)</a:t>
            </a:r>
          </a:p>
          <a:p>
            <a:r>
              <a:rPr lang="en-US" sz="2400" dirty="0" smtClean="0"/>
              <a:t>It’s getting better at…</a:t>
            </a:r>
          </a:p>
          <a:p>
            <a:pPr lvl="1"/>
            <a:r>
              <a:rPr lang="en-US" sz="1800" dirty="0" smtClean="0"/>
              <a:t>Language understanding</a:t>
            </a:r>
          </a:p>
          <a:p>
            <a:pPr lvl="1"/>
            <a:r>
              <a:rPr lang="en-US" sz="1800" dirty="0" smtClean="0"/>
              <a:t>Real-time robotics</a:t>
            </a:r>
          </a:p>
          <a:p>
            <a:r>
              <a:rPr lang="en-US" sz="2200" dirty="0" smtClean="0"/>
              <a:t>Lots more applications that I didn’t have time to talk about!</a:t>
            </a:r>
          </a:p>
          <a:p>
            <a:r>
              <a:rPr lang="en-US" sz="2200" dirty="0" smtClean="0"/>
              <a:t>CS188: Artificial Intelligence</a:t>
            </a:r>
          </a:p>
          <a:p>
            <a:pPr lvl="1"/>
            <a:r>
              <a:rPr lang="en-US" sz="1800" dirty="0" smtClean="0"/>
              <a:t>One of the most popular courses on campus!</a:t>
            </a:r>
          </a:p>
          <a:p>
            <a:r>
              <a:rPr lang="en-US" sz="2200" dirty="0" smtClean="0"/>
              <a:t>CogSci131: Computational Models of </a:t>
            </a:r>
            <a:r>
              <a:rPr lang="en-US" sz="2200" dirty="0" smtClean="0"/>
              <a:t>Cognition</a:t>
            </a:r>
          </a:p>
          <a:p>
            <a:pPr lvl="1">
              <a:buNone/>
            </a:pPr>
            <a:endParaRPr lang="en-US" sz="1800" dirty="0" smtClean="0"/>
          </a:p>
          <a:p>
            <a:endParaRPr lang="en-US" sz="2200" dirty="0" smtClean="0"/>
          </a:p>
          <a:p>
            <a:pPr marL="454025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43895" b="-43895"/>
          <a:stretch/>
        </p:blipFill>
        <p:spPr/>
      </p:pic>
      <p:sp>
        <p:nvSpPr>
          <p:cNvPr id="8" name="Oval 7"/>
          <p:cNvSpPr/>
          <p:nvPr/>
        </p:nvSpPr>
        <p:spPr>
          <a:xfrm>
            <a:off x="4626740" y="4953000"/>
            <a:ext cx="406006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29000" y="61722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Thanks! Feel free to email </a:t>
            </a: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me with questions at </a:t>
            </a:r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rafferty@cs.berkeley.edu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AI Definition by John McCarthy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“Getting a computer to do things which, when done by people, are said to involve intelligence”</a:t>
            </a:r>
          </a:p>
          <a:p>
            <a:endParaRPr lang="en-US" dirty="0" smtClean="0"/>
          </a:p>
          <a:p>
            <a:r>
              <a:rPr lang="en-US" dirty="0" smtClean="0"/>
              <a:t>Finesses the idea of whether a computer has consciousness, whether they have rights, 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1769" r="-11769"/>
          <a:stretch>
            <a:fillRect/>
          </a:stretch>
        </p:blipFill>
        <p:spPr/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2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A little history…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153400" cy="4983163"/>
          </a:xfrm>
        </p:spPr>
        <p:txBody>
          <a:bodyPr/>
          <a:lstStyle/>
          <a:p>
            <a:r>
              <a:rPr lang="en-US" dirty="0" smtClean="0"/>
              <a:t>Early AI (1956-early 1970s): symbolic reasoning and lots of optimism</a:t>
            </a:r>
          </a:p>
          <a:p>
            <a:r>
              <a:rPr lang="en-US" dirty="0" smtClean="0"/>
              <a:t>Neural nets (but very simple)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1" y="2819400"/>
            <a:ext cx="4876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    Person: PICK UP A BIG RED BLOCK. </a:t>
            </a:r>
          </a:p>
          <a:p>
            <a:r>
              <a:rPr lang="en-US" sz="1600" dirty="0" smtClean="0">
                <a:solidFill>
                  <a:srgbClr val="FB0A10"/>
                </a:solidFill>
              </a:rPr>
              <a:t>    Computer: OK. (does it)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Person: GRASP THE PYRAMID. </a:t>
            </a:r>
          </a:p>
          <a:p>
            <a:r>
              <a:rPr lang="en-US" sz="1600" dirty="0" smtClean="0">
                <a:solidFill>
                  <a:srgbClr val="FB0A10"/>
                </a:solidFill>
              </a:rPr>
              <a:t>    Computer: I DON'T UNDERSTAND WHICH PYRAMID YOU MEAN.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   Person: FIND A BLOCK WHICH IS TALLER THAN THE ONE YOU ARE HOLDING AND PUT IT INTO THE BOX. </a:t>
            </a:r>
          </a:p>
          <a:p>
            <a:r>
              <a:rPr lang="en-US" sz="1600" dirty="0" smtClean="0">
                <a:solidFill>
                  <a:srgbClr val="FB0A10"/>
                </a:solidFill>
              </a:rPr>
              <a:t>    Computer: BY "IT", I ASSUME YOU MEAN THE BLOCK WHICH IS TALLER THAN THE ONE I AM HOLDING. </a:t>
            </a:r>
          </a:p>
          <a:p>
            <a:r>
              <a:rPr lang="en-US" sz="1600" dirty="0" smtClean="0">
                <a:solidFill>
                  <a:srgbClr val="FB0A10"/>
                </a:solidFill>
              </a:rPr>
              <a:t>    Computer: OK. (does it) </a:t>
            </a:r>
            <a:endParaRPr lang="en-US" sz="1600" dirty="0">
              <a:solidFill>
                <a:srgbClr val="FB0A1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2819400"/>
            <a:ext cx="3896591" cy="304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http://</a:t>
            </a:r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hci.stanford.edu/winograd/shrdlu</a:t>
            </a: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Which of these rules is true for all dogs?</a:t>
            </a:r>
          </a:p>
          <a:p>
            <a:pPr lvl="1"/>
            <a:r>
              <a:rPr lang="en-US" dirty="0" smtClean="0"/>
              <a:t>(A) Has four legs</a:t>
            </a:r>
          </a:p>
          <a:p>
            <a:pPr lvl="1"/>
            <a:r>
              <a:rPr lang="en-US" dirty="0" smtClean="0"/>
              <a:t>(B) Has fur</a:t>
            </a:r>
          </a:p>
          <a:p>
            <a:pPr lvl="1"/>
            <a:r>
              <a:rPr lang="en-US" dirty="0" smtClean="0"/>
              <a:t>(C) Barks</a:t>
            </a:r>
          </a:p>
          <a:p>
            <a:pPr lvl="1"/>
            <a:r>
              <a:rPr lang="en-US" dirty="0" smtClean="0"/>
              <a:t>(D) None of the above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4114800"/>
            <a:ext cx="3835400" cy="2298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(Image from: http://</a:t>
            </a:r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vision.stanford.edu/resources_links.html</a:t>
            </a: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)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Revival of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Probability and uncertainty</a:t>
            </a:r>
          </a:p>
          <a:p>
            <a:r>
              <a:rPr lang="en-US" dirty="0" smtClean="0"/>
              <a:t>Rather than trying to specify a dog exactly, what is the probability that the thing we’re seeing is a dog?</a:t>
            </a:r>
            <a:endParaRPr lang="en-US" dirty="0"/>
          </a:p>
        </p:txBody>
      </p:sp>
      <p:pic>
        <p:nvPicPr>
          <p:cNvPr id="7" name="Content Placeholder 6" descr="LilyLowR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8017" r="-8017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Revival of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Neural nets with layers (lots of local computations, like your brain)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743200"/>
            <a:ext cx="47625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Revival of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Neural nets with layers (lots of local computations, like your brain)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67000"/>
            <a:ext cx="6096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intelligent things do people do?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</a:p>
          <a:p>
            <a:r>
              <a:rPr lang="en-US" dirty="0" smtClean="0"/>
              <a:t>(Machine) Learning</a:t>
            </a:r>
          </a:p>
          <a:p>
            <a:r>
              <a:rPr lang="en-US" dirty="0" smtClean="0"/>
              <a:t>Natural Language Processing</a:t>
            </a:r>
          </a:p>
          <a:p>
            <a:r>
              <a:rPr lang="en-US" dirty="0" smtClean="0"/>
              <a:t>Motion and manipulation</a:t>
            </a:r>
          </a:p>
          <a:p>
            <a:r>
              <a:rPr lang="en-US" dirty="0" smtClean="0"/>
              <a:t>Perception</a:t>
            </a:r>
          </a:p>
          <a:p>
            <a:r>
              <a:rPr lang="en-US" dirty="0" smtClean="0"/>
              <a:t>Creativity</a:t>
            </a:r>
          </a:p>
          <a:p>
            <a:r>
              <a:rPr lang="en-US" dirty="0" smtClean="0"/>
              <a:t>General Intelligence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794" r="-794"/>
          <a:stretch/>
        </p:blipFill>
        <p:spPr/>
      </p:pic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Artificial_intelligence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62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53239</TotalTime>
  <Pages>47</Pages>
  <Words>1156</Words>
  <Application>Microsoft Macintosh PowerPoint</Application>
  <PresentationFormat>Letter Paper (8.5x11 in)</PresentationFormat>
  <Paragraphs>161</Paragraphs>
  <Slides>21</Slides>
  <Notes>10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Lecture Overview</vt:lpstr>
      <vt:lpstr>AI Definition by John McCarthy</vt:lpstr>
      <vt:lpstr>A little history…</vt:lpstr>
      <vt:lpstr>Clicker Question</vt:lpstr>
      <vt:lpstr>Revival of AI</vt:lpstr>
      <vt:lpstr>Revival of AI</vt:lpstr>
      <vt:lpstr>Revival of AI</vt:lpstr>
      <vt:lpstr>What intelligent things do people do?</vt:lpstr>
      <vt:lpstr>Tour of AI Applications</vt:lpstr>
      <vt:lpstr>Planning (from Video Games lecture)</vt:lpstr>
      <vt:lpstr>Clicker Question</vt:lpstr>
      <vt:lpstr>Machine Learning</vt:lpstr>
      <vt:lpstr>Vision</vt:lpstr>
      <vt:lpstr>Natural Language Processing</vt:lpstr>
      <vt:lpstr>Unsupervised Learning Example</vt:lpstr>
      <vt:lpstr>Robotics</vt:lpstr>
      <vt:lpstr>Recap</vt:lpstr>
      <vt:lpstr>Clicker Question</vt:lpstr>
      <vt:lpstr>Turing Test for Intelligence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Anna</cp:lastModifiedBy>
  <cp:revision>3155</cp:revision>
  <cp:lastPrinted>2011-10-23T05:57:26Z</cp:lastPrinted>
  <dcterms:created xsi:type="dcterms:W3CDTF">2012-03-18T18:59:43Z</dcterms:created>
  <dcterms:modified xsi:type="dcterms:W3CDTF">2012-03-18T19:52:09Z</dcterms:modified>
</cp:coreProperties>
</file>