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1047" r:id="rId2"/>
    <p:sldId id="1097" r:id="rId3"/>
    <p:sldId id="1114" r:id="rId4"/>
    <p:sldId id="1102" r:id="rId5"/>
    <p:sldId id="1113" r:id="rId6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5BC5AD"/>
    <a:srgbClr val="900306"/>
    <a:srgbClr val="32415C"/>
    <a:srgbClr val="FB0A10"/>
    <a:srgbClr val="94F0E4"/>
    <a:srgbClr val="5771A0"/>
    <a:srgbClr val="800080"/>
    <a:srgbClr val="66FF33"/>
    <a:srgbClr val="FF0000"/>
    <a:srgbClr val="3333CC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0235" autoAdjust="0"/>
    <p:restoredTop sz="77561" autoAdjust="0"/>
  </p:normalViewPr>
  <p:slideViewPr>
    <p:cSldViewPr>
      <p:cViewPr varScale="1">
        <p:scale>
          <a:sx n="165" d="100"/>
          <a:sy n="165" d="100"/>
        </p:scale>
        <p:origin x="-1184" y="-112"/>
      </p:cViewPr>
      <p:guideLst>
        <p:guide orient="horz" pos="2832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82" y="-90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20097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4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861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11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2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D (includes everything in which the computer poses</a:t>
            </a:r>
            <a:r>
              <a:rPr lang="en-US" baseline="0" dirty="0" smtClean="0"/>
              <a:t> a question and you have to answer in a computer-readable form, which so far means multiple choice)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852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558E2B-82AE-5041-B6CB-97EA201DA47A}" type="slidenum">
              <a:rPr lang="en-US"/>
              <a:pPr/>
              <a:t>‹#›</a:t>
            </a:fld>
            <a:r>
              <a:rPr lang="en-US"/>
              <a:t>/15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324600"/>
            <a:ext cx="5486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CS106B Lec 12 : Recursion Introduction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504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Higher-Order Functions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924800" y="6248400"/>
            <a:ext cx="1219200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33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13.gif"/><Relationship Id="rId6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1510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 : 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#18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Higher Order Functions I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2012-04-02</a:t>
            </a: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6096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Coding is cool again!</a:t>
            </a:r>
            <a:endParaRPr lang="en-US" sz="32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038600"/>
            <a:ext cx="5791199" cy="2362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The market for classes in coding (esp focused on the Internet) is booming, so says the NY Times.  Codeacademy is one of the biggest sites; CS10 is a great first step!!</a:t>
            </a:r>
            <a:endParaRPr lang="en-US" sz="2800" i="1" baseline="30000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Garcia</a:t>
            </a:r>
            <a:endParaRPr lang="en-US" sz="2000" b="1" dirty="0">
              <a:solidFill>
                <a:schemeClr val="bg2"/>
              </a:solidFill>
              <a:latin typeface="18 VAG Rounded Bold   07390"/>
            </a:endParaRP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1722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latin typeface="Courier New" pitchFamily="1" charset="0"/>
              </a:rPr>
              <a:t>http://www.nytimes.com/2012/03/28/technology/for-an-edge-on-the-internet-computer-code-gains-a-following.html</a:t>
            </a:r>
          </a:p>
        </p:txBody>
      </p:sp>
      <p:sp>
        <p:nvSpPr>
          <p:cNvPr id="54" name="Oval 53"/>
          <p:cNvSpPr/>
          <p:nvPr/>
        </p:nvSpPr>
        <p:spPr>
          <a:xfrm>
            <a:off x="6185617" y="6081252"/>
            <a:ext cx="269129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49109" y="3696085"/>
            <a:ext cx="27974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New York Times)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 l="25357"/>
          <a:stretch>
            <a:fillRect/>
          </a:stretch>
        </p:blipFill>
        <p:spPr>
          <a:xfrm>
            <a:off x="6096000" y="3962400"/>
            <a:ext cx="2895599" cy="213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Today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3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26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5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22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199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8222456" cy="5305864"/>
          </a:xfrm>
        </p:spPr>
        <p:txBody>
          <a:bodyPr/>
          <a:lstStyle/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>
                <a:solidFill>
                  <a:srgbClr val="FFFF00"/>
                </a:solidFill>
              </a:rPr>
              <a:t>I understand higher-order functions.</a:t>
            </a:r>
          </a:p>
          <a:p>
            <a:pPr>
              <a:buNone/>
            </a:pPr>
            <a:endParaRPr lang="en-US" sz="3200" dirty="0"/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Disagree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Neutral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Agree</a:t>
            </a:r>
          </a:p>
          <a:p>
            <a:pPr marL="582613" indent="-457200">
              <a:buFont typeface="+mj-lt"/>
              <a:buAutoNum type="alphaLcParenR"/>
            </a:pPr>
            <a:r>
              <a:rPr lang="en-US" sz="3200" dirty="0" err="1" smtClean="0"/>
              <a:t>Strongly agree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7620000" y="228600"/>
            <a:ext cx="1197862" cy="1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83856" cy="5305864"/>
          </a:xfrm>
        </p:spPr>
        <p:txBody>
          <a:bodyPr/>
          <a:lstStyle/>
          <a:p>
            <a:r>
              <a:rPr lang="en-US" dirty="0" smtClean="0"/>
              <a:t>Functions as data is </a:t>
            </a:r>
            <a:r>
              <a:rPr lang="en-US" dirty="0" smtClean="0">
                <a:solidFill>
                  <a:srgbClr val="FFFF00"/>
                </a:solidFill>
              </a:rPr>
              <a:t>one of the two (programming) big ideas</a:t>
            </a:r>
            <a:r>
              <a:rPr lang="en-US" dirty="0" smtClean="0"/>
              <a:t> in this course</a:t>
            </a:r>
          </a:p>
          <a:p>
            <a:r>
              <a:rPr lang="en-US" dirty="0" smtClean="0"/>
              <a:t>It’s a beautiful example of the </a:t>
            </a:r>
            <a:r>
              <a:rPr lang="en-US" dirty="0" smtClean="0">
                <a:solidFill>
                  <a:srgbClr val="FFFF00"/>
                </a:solidFill>
              </a:rPr>
              <a:t>abstraction of the list iteration details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Google (and other companies) use this!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They use “map-reduce”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5181600"/>
            <a:ext cx="2340214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(Credit: </a:t>
            </a:r>
            <a:r>
              <a:rPr lang="en-US" sz="1100" dirty="0" err="1" smtClean="0">
                <a:latin typeface="Vagrounded"/>
                <a:cs typeface="Vagrounded"/>
              </a:rPr>
              <a:t>Geekologie</a:t>
            </a:r>
            <a:r>
              <a:rPr lang="en-US" sz="1100" dirty="0" smtClean="0">
                <a:latin typeface="Vagrounded"/>
                <a:cs typeface="Vagrounded"/>
              </a:rPr>
              <a:t>)</a:t>
            </a:r>
            <a:endParaRPr lang="en-US" sz="1100" b="1" dirty="0">
              <a:latin typeface="Vagrounded"/>
              <a:cs typeface="Vagrounded"/>
            </a:endParaRPr>
          </a:p>
        </p:txBody>
      </p:sp>
      <p:pic>
        <p:nvPicPr>
          <p:cNvPr id="3" name="Content Placeholder 2" descr="Screen shot 2011-03-30 at 2.03.17 A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658" r="8658" b="2496"/>
          <a:stretch>
            <a:fillRect/>
          </a:stretch>
        </p:blipFill>
        <p:spPr>
          <a:xfrm>
            <a:off x="4876800" y="1280480"/>
            <a:ext cx="3597276" cy="4607702"/>
          </a:xfrm>
        </p:spPr>
      </p:pic>
      <p:sp>
        <p:nvSpPr>
          <p:cNvPr id="6" name="TextBox 5"/>
          <p:cNvSpPr txBox="1"/>
          <p:nvPr/>
        </p:nvSpPr>
        <p:spPr>
          <a:xfrm>
            <a:off x="4550014" y="1029085"/>
            <a:ext cx="4212986" cy="2616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Vagrounded"/>
                <a:cs typeface="Vagrounded"/>
              </a:rPr>
              <a:t>(Image Credit: </a:t>
            </a:r>
            <a:r>
              <a:rPr lang="en-US" sz="1100" i="1" dirty="0" smtClean="0">
                <a:latin typeface="Vagrounded"/>
                <a:cs typeface="Vagrounded"/>
              </a:rPr>
              <a:t>Simply Scheme </a:t>
            </a:r>
            <a:r>
              <a:rPr lang="en-US" sz="1100" dirty="0" smtClean="0">
                <a:latin typeface="Vagrounded"/>
                <a:cs typeface="Vagrounded"/>
              </a:rPr>
              <a:t>by Brian Harvey &amp; Matt Wright)</a:t>
            </a:r>
            <a:endParaRPr lang="en-US" sz="1100" b="1" dirty="0">
              <a:latin typeface="Vagrounded"/>
              <a:cs typeface="Vagrounded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9300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49205</TotalTime>
  <Pages>47</Pages>
  <Words>332</Words>
  <Application>Microsoft Macintosh PowerPoint</Application>
  <PresentationFormat>Letter Paper (8.5x11 in)</PresentationFormat>
  <Paragraphs>43</Paragraphs>
  <Slides>5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Metro</vt:lpstr>
      <vt:lpstr>Coding is cool again!</vt:lpstr>
      <vt:lpstr>Today</vt:lpstr>
      <vt:lpstr>combine with  Reporter  over  List</vt:lpstr>
      <vt:lpstr>Peer Instruction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3099</cp:revision>
  <cp:lastPrinted>2012-03-28T06:01:11Z</cp:lastPrinted>
  <dcterms:created xsi:type="dcterms:W3CDTF">2012-03-28T05:48:40Z</dcterms:created>
  <dcterms:modified xsi:type="dcterms:W3CDTF">2012-03-28T06:01:18Z</dcterms:modified>
</cp:coreProperties>
</file>