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9.xml" ContentType="application/vnd.openxmlformats-officedocument.presentationml.slide+xml"/>
  <Default Extension="emf" ContentType="image/x-emf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Override PartName="/ppt/notesSlides/notesSlide9.xml" ContentType="application/vnd.openxmlformats-officedocument.presentationml.notesSlide+xml"/>
  <Default Extension="rels" ContentType="application/vnd.openxmlformats-package.relationships+xml"/>
  <Default Extension="jpeg" ContentType="image/jpeg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Layouts/slideLayout5.xml" ContentType="application/vnd.openxmlformats-officedocument.presentationml.slideLayout+xml"/>
  <Override PartName="/ppt/notesSlides/notesSlide12.xml" ContentType="application/vnd.openxmlformats-officedocument.presentationml.notesSlide+xml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Default Extension="xml" ContentType="application/xml"/>
  <Override PartName="/ppt/notesSlides/notesSlide5.xml" ContentType="application/vnd.openxmlformats-officedocument.presentationml.notes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slideLayouts/slideLayout12.xml" ContentType="application/vnd.openxmlformats-officedocument.presentationml.slideLayout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theme/theme3.xml" ContentType="application/vnd.openxmlformats-officedocument.theme+xml"/>
  <Override PartName="/ppt/notesSlides/notesSlide6.xml" ContentType="application/vnd.openxmlformats-officedocument.presentationml.notesSlide+xml"/>
  <Default Extension="gif" ContentType="image/gif"/>
  <Override PartName="/ppt/slides/slide1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3.xml" ContentType="application/vnd.openxmlformats-officedocument.presentationml.slideLayout+xml"/>
  <Default Extension="tiff" ContentType="image/tiff"/>
  <Override PartName="/ppt/notesSlides/notesSlide7.xml" ContentType="application/vnd.openxmlformats-officedocument.presentationml.notesSlide+xml"/>
  <Override PartName="/ppt/slides/slide17.xml" ContentType="application/vnd.openxmlformats-officedocument.presentationml.slide+xml"/>
  <Override PartName="/ppt/notesSlides/notesSlide3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viewProps.xml" ContentType="application/vnd.openxmlformats-officedocument.presentationml.viewProps+xml"/>
  <Default Extension="bin" ContentType="application/vnd.openxmlformats-officedocument.presentationml.printerSettings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trictFirstAndLastChars="0" saveSubsetFonts="1" autoCompressPictures="0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1047" r:id="rId2"/>
    <p:sldId id="1078" r:id="rId3"/>
    <p:sldId id="1079" r:id="rId4"/>
    <p:sldId id="1080" r:id="rId5"/>
    <p:sldId id="1081" r:id="rId6"/>
    <p:sldId id="1082" r:id="rId7"/>
    <p:sldId id="1074" r:id="rId8"/>
    <p:sldId id="1075" r:id="rId9"/>
    <p:sldId id="1076" r:id="rId10"/>
    <p:sldId id="1083" r:id="rId11"/>
    <p:sldId id="1084" r:id="rId12"/>
    <p:sldId id="1077" r:id="rId13"/>
    <p:sldId id="1087" r:id="rId14"/>
    <p:sldId id="1088" r:id="rId15"/>
    <p:sldId id="1085" r:id="rId16"/>
    <p:sldId id="1086" r:id="rId17"/>
    <p:sldId id="1073" r:id="rId18"/>
    <p:sldId id="1070" r:id="rId19"/>
  </p:sldIdLst>
  <p:sldSz cx="9144000" cy="6858000" type="letter"/>
  <p:notesSz cx="7023100" cy="93091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5pPr>
    <a:lvl6pPr marL="2286000" algn="l" defTabSz="457200" rtl="0" eaLnBrk="1" latinLnBrk="0" hangingPunct="1"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6pPr>
    <a:lvl7pPr marL="2743200" algn="l" defTabSz="457200" rtl="0" eaLnBrk="1" latinLnBrk="0" hangingPunct="1"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7pPr>
    <a:lvl8pPr marL="3200400" algn="l" defTabSz="457200" rtl="0" eaLnBrk="1" latinLnBrk="0" hangingPunct="1"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8pPr>
    <a:lvl9pPr marL="3657600" algn="l" defTabSz="457200" rtl="0" eaLnBrk="1" latinLnBrk="0" hangingPunct="1"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  <p:showPr showNarration="1" useTimings="0">
    <p:present/>
    <p:sldAll/>
    <p:penClr>
      <a:schemeClr val="tx1"/>
    </p:penClr>
    <p:extLst>
      <p:ext uri="{EC167BDD-8182-4AB7-AECC-EB403E3ABB37}">
        <p14:laserClr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>
          <a:srgbClr val="FF0000"/>
        </p14:laserClr>
      </p:ext>
      <p:ext uri="{2FDB2607-1784-4EEB-B798-7EB5836EED8A}">
        <p14:showMediaCtrls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"/>
      </p:ext>
    </p:extLst>
  </p:showPr>
  <p:clrMru>
    <a:srgbClr val="900306"/>
    <a:srgbClr val="32415C"/>
    <a:srgbClr val="FB0A10"/>
    <a:srgbClr val="94F0E4"/>
    <a:srgbClr val="5771A0"/>
    <a:srgbClr val="800080"/>
    <a:srgbClr val="66FF33"/>
    <a:srgbClr val="FF0000"/>
    <a:srgbClr val="3333CC"/>
    <a:srgbClr val="FF8DA0"/>
  </p:clrMru>
  <p:extLst>
    <p:ext uri="{E76CE94A-603C-4142-B9EB-6D1370010A27}">
      <p14:discardImageEditData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horzBarState="maximized">
    <p:restoredLeft sz="15586" autoAdjust="0"/>
    <p:restoredTop sz="81191" autoAdjust="0"/>
  </p:normalViewPr>
  <p:slideViewPr>
    <p:cSldViewPr>
      <p:cViewPr varScale="1">
        <p:scale>
          <a:sx n="251" d="100"/>
          <a:sy n="251" d="100"/>
        </p:scale>
        <p:origin x="-480" y="-120"/>
      </p:cViewPr>
      <p:guideLst>
        <p:guide orient="horz" pos="2160"/>
        <p:guide pos="287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106" d="100"/>
          <a:sy n="106" d="100"/>
        </p:scale>
        <p:origin x="-4208" y="-112"/>
      </p:cViewPr>
      <p:guideLst>
        <p:guide orient="horz" pos="2931"/>
        <p:guide pos="2212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21" Type="http://schemas.openxmlformats.org/officeDocument/2006/relationships/handoutMaster" Target="handoutMasters/handoutMaster1.xml"/><Relationship Id="rId22" Type="http://schemas.openxmlformats.org/officeDocument/2006/relationships/printerSettings" Target="printerSettings/printerSettings1.bin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755300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04913" y="596900"/>
            <a:ext cx="4637087" cy="34782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sp>
      <p:sp>
        <p:nvSpPr>
          <p:cNvPr id="2051" name="Rectangle 3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528638" y="4424363"/>
            <a:ext cx="6049962" cy="41862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2282" tIns="45329" rIns="92282" bIns="4532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We want this to be in font 11 and justify.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0924620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just" rtl="0" eaLnBrk="0" fontAlgn="base" hangingPunct="0">
      <a:lnSpc>
        <a:spcPct val="90000"/>
      </a:lnSpc>
      <a:spcBef>
        <a:spcPct val="40000"/>
      </a:spcBef>
      <a:spcAft>
        <a:spcPct val="0"/>
      </a:spcAft>
      <a:defRPr sz="1100" kern="1200">
        <a:solidFill>
          <a:schemeClr val="tx1"/>
        </a:solidFill>
        <a:latin typeface="Arial" pitchFamily="-65" charset="0"/>
        <a:ea typeface="ＭＳ Ｐゴシック" charset="-128"/>
        <a:cs typeface="ＭＳ Ｐゴシック" charset="-128"/>
      </a:defRPr>
    </a:lvl1pPr>
    <a:lvl2pPr marL="37931725" indent="-37474525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0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3640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978133" y="8842030"/>
            <a:ext cx="3043343" cy="465455"/>
          </a:xfrm>
          <a:prstGeom prst="rect">
            <a:avLst/>
          </a:prstGeom>
          <a:noFill/>
          <a:ln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324" tIns="46662" rIns="93324" bIns="46662"/>
          <a:lstStyle>
            <a:lvl1pPr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8713119" indent="-38246500"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66618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33237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99855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66473" eaLnBrk="0" fontAlgn="base" hangingPunct="0"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C1170D10-332C-134B-84B1-B22FF09061DC}" type="slidenum">
              <a:rPr lang="en-US" sz="1200" b="0"/>
              <a:pPr/>
              <a:t>13</a:t>
            </a:fld>
            <a:endParaRPr lang="en-US" sz="1200" b="0"/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c="http://schemas.openxmlformats.org/markup-compatibility/2006" xmlns:mv="urn:schemas-microsoft-com:mac:vml"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9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3649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3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3653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3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03325" y="596900"/>
            <a:ext cx="4637088" cy="34782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43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28638" y="4422775"/>
            <a:ext cx="6051550" cy="4189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423" tIns="45712" rIns="91423" bIns="45712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569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204913" y="596900"/>
            <a:ext cx="4637087" cy="34782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456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28638" y="4424363"/>
            <a:ext cx="6049962" cy="418623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800" tIns="45900" rIns="91800" bIns="45900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2949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Very brief description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4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3634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7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3637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9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3639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1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511550" y="2441575"/>
            <a:ext cx="0" cy="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91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5350" y="6389160"/>
            <a:ext cx="5532287" cy="253146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8270" tIns="44135" rIns="88270" bIns="44135">
            <a:prstTxWarp prst="textNoShape">
              <a:avLst/>
            </a:prstTxWarp>
          </a:bodyPr>
          <a:lstStyle/>
          <a:p>
            <a:pPr marL="229514" indent="-229514"/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3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511550" y="2441575"/>
            <a:ext cx="0" cy="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93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5350" y="6389160"/>
            <a:ext cx="5532287" cy="253146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8270" tIns="44135" rIns="88270" bIns="44135">
            <a:prstTxWarp prst="textNoShape">
              <a:avLst/>
            </a:prstTxWarp>
          </a:bodyPr>
          <a:lstStyle/>
          <a:p>
            <a:pPr marL="229514" indent="-229514"/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990601"/>
            <a:ext cx="4038600" cy="53058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990601"/>
            <a:ext cx="4038600" cy="53058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Title Placeholder 2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62000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457200" y="989012"/>
            <a:ext cx="8229600" cy="1588"/>
          </a:xfrm>
          <a:prstGeom prst="line">
            <a:avLst/>
          </a:prstGeom>
          <a:ln>
            <a:solidFill>
              <a:schemeClr val="tx2"/>
            </a:solidFill>
          </a:ln>
          <a:effectLst>
            <a:glow rad="101600">
              <a:schemeClr val="tx2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10"/>
          <p:cNvSpPr>
            <a:spLocks noChangeArrowheads="1"/>
          </p:cNvSpPr>
          <p:nvPr userDrawn="1"/>
        </p:nvSpPr>
        <p:spPr bwMode="auto">
          <a:xfrm>
            <a:off x="0" y="6622038"/>
            <a:ext cx="9144000" cy="2359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63500" tIns="25400" rIns="63500" bIns="25400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1200" b="1" dirty="0" smtClean="0">
                <a:solidFill>
                  <a:schemeClr val="tx1"/>
                </a:solidFill>
                <a:latin typeface="18 VAG Rounded Black   09390"/>
              </a:rPr>
              <a:t>UC Berkeley CS10</a:t>
            </a:r>
            <a:r>
              <a:rPr lang="en-US" sz="1200" b="1" baseline="0" dirty="0" smtClean="0">
                <a:solidFill>
                  <a:schemeClr val="tx1"/>
                </a:solidFill>
                <a:latin typeface="18 VAG Rounded Black   09390"/>
              </a:rPr>
              <a:t> </a:t>
            </a:r>
            <a:r>
              <a:rPr lang="en-US" sz="1200" b="1" dirty="0" smtClean="0">
                <a:solidFill>
                  <a:schemeClr val="tx1"/>
                </a:solidFill>
                <a:latin typeface="18 VAG Rounded Black   09390"/>
              </a:rPr>
              <a:t>“</a:t>
            </a:r>
            <a:r>
              <a:rPr lang="en-US" sz="1200" b="1" baseline="0" dirty="0" smtClean="0">
                <a:solidFill>
                  <a:schemeClr val="tx1"/>
                </a:solidFill>
                <a:latin typeface="18 VAG Rounded Black   09390"/>
              </a:rPr>
              <a:t>The Beauty and Joy of Computing” </a:t>
            </a:r>
            <a:r>
              <a:rPr lang="en-US" sz="1200" b="1" baseline="0" dirty="0" smtClean="0">
                <a:solidFill>
                  <a:srgbClr val="FFFF00"/>
                </a:solidFill>
                <a:latin typeface="18 VAG Rounded Black   09390"/>
              </a:rPr>
              <a:t>: Distributed Computing </a:t>
            </a:r>
            <a:r>
              <a:rPr lang="en-US" sz="1200" b="1" dirty="0" smtClean="0">
                <a:solidFill>
                  <a:schemeClr val="tx1"/>
                </a:solidFill>
                <a:latin typeface="18 VAG Rounded Black   09390"/>
              </a:rPr>
              <a:t>(</a:t>
            </a:r>
            <a:fld id="{0382F9D6-1C8F-9447-89CA-9F506CE985D4}" type="slidenum">
              <a:rPr lang="en-US" sz="1200" b="1">
                <a:solidFill>
                  <a:schemeClr val="tx1"/>
                </a:solidFill>
                <a:latin typeface="18 VAG Rounded Black   09390"/>
              </a:rPr>
              <a:pPr algn="ctr">
                <a:defRPr/>
              </a:pPr>
              <a:t>‹#›</a:t>
            </a:fld>
            <a:r>
              <a:rPr lang="en-US" sz="1200" b="1" dirty="0">
                <a:solidFill>
                  <a:schemeClr val="tx1"/>
                </a:solidFill>
                <a:latin typeface="18 VAG Rounded Black   09390"/>
              </a:rPr>
              <a:t>)</a:t>
            </a:r>
          </a:p>
        </p:txBody>
      </p:sp>
      <p:pic>
        <p:nvPicPr>
          <p:cNvPr id="13" name="Picture 25" descr="Seal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6200" y="6192838"/>
            <a:ext cx="609600" cy="609600"/>
          </a:xfrm>
          <a:prstGeom prst="rect">
            <a:avLst/>
          </a:prstGeom>
          <a:noFill/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26400" y="6464300"/>
            <a:ext cx="1117600" cy="393700"/>
          </a:xfrm>
          <a:prstGeom prst="rect">
            <a:avLst/>
          </a:prstGeom>
        </p:spPr>
      </p:pic>
      <p:sp>
        <p:nvSpPr>
          <p:cNvPr id="12" name="Rectangle 11"/>
          <p:cNvSpPr>
            <a:spLocks noChangeArrowheads="1"/>
          </p:cNvSpPr>
          <p:nvPr userDrawn="1"/>
        </p:nvSpPr>
        <p:spPr bwMode="auto">
          <a:xfrm>
            <a:off x="7887246" y="6248400"/>
            <a:ext cx="1256754" cy="20518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63500" tIns="25400" rIns="63500" bIns="25400">
            <a:prstTxWarp prst="textNoShape">
              <a:avLst/>
            </a:prstTxWarp>
            <a:spAutoFit/>
          </a:bodyPr>
          <a:lstStyle/>
          <a:p>
            <a:pPr algn="r">
              <a:defRPr/>
            </a:pPr>
            <a:r>
              <a:rPr lang="en-US" sz="1000" b="1" dirty="0">
                <a:solidFill>
                  <a:schemeClr val="tx1"/>
                </a:solidFill>
                <a:latin typeface="18 VAG Rounded Black   09390"/>
              </a:rPr>
              <a:t>Garcia,</a:t>
            </a:r>
            <a:r>
              <a:rPr lang="en-US" sz="1000" b="1" dirty="0" smtClean="0">
                <a:solidFill>
                  <a:schemeClr val="tx1"/>
                </a:solidFill>
                <a:latin typeface="18 VAG Rounded Black   09390"/>
              </a:rPr>
              <a:t> Spring 2012</a:t>
            </a:r>
            <a:endParaRPr lang="en-US" sz="1000" b="1" dirty="0">
              <a:solidFill>
                <a:schemeClr val="tx1"/>
              </a:solidFill>
              <a:latin typeface="18 VAG Rounded Black   09390"/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3234" y="53235"/>
            <a:ext cx="425877" cy="5046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3767D12C-1D62-DB44-B351-8710E9C41DB2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EB5093A4-CC93-424A-94EB-96D0AD625C4C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152400"/>
            <a:ext cx="5727700" cy="4746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143000"/>
            <a:ext cx="3848100" cy="21383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86300" y="1143000"/>
            <a:ext cx="3848100" cy="2138363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5" name="Date Placeholder 27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16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17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8E3342FC-85AC-0141-B4E7-B626C5929470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/>
          </p:cNvSpPr>
          <p:nvPr/>
        </p:nvSpPr>
        <p:spPr bwMode="auto">
          <a:xfrm>
            <a:off x="4829175" y="1073150"/>
            <a:ext cx="4321175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>
            <a:off x="374650" y="0"/>
            <a:ext cx="5513388" cy="661511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 rot="5236414">
            <a:off x="4461669" y="1483519"/>
            <a:ext cx="4114800" cy="118903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4" name="Freeform 13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366713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366713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363538" y="401638"/>
            <a:ext cx="8504237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0" name="Rectangle 19"/>
          <p:cNvSpPr/>
          <p:nvPr/>
        </p:nvSpPr>
        <p:spPr>
          <a:xfrm flipH="1">
            <a:off x="371475" y="681038"/>
            <a:ext cx="2698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 flipH="1">
            <a:off x="411163" y="681038"/>
            <a:ext cx="2698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 flipH="1">
            <a:off x="447675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3" name="Rectangle 22"/>
          <p:cNvSpPr/>
          <p:nvPr/>
        </p:nvSpPr>
        <p:spPr>
          <a:xfrm flipH="1">
            <a:off x="476250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500063" y="681038"/>
            <a:ext cx="36512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bIns="0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5" name="Date Placeholder 3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2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2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F08356AB-6050-C54D-8146-0D0927CCFB8F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01638"/>
            <a:ext cx="8867775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7313" y="681038"/>
            <a:ext cx="460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7625" y="681038"/>
            <a:ext cx="26988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28575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 flipH="1">
            <a:off x="149225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 flipH="1">
            <a:off x="188913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 flipH="1">
            <a:off x="227013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5" name="Rectangle 14"/>
          <p:cNvSpPr/>
          <p:nvPr/>
        </p:nvSpPr>
        <p:spPr>
          <a:xfrm flipH="1">
            <a:off x="255588" y="681038"/>
            <a:ext cx="79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279400" y="681038"/>
            <a:ext cx="36513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Date Placeholder 6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1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1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50361CD5-B477-9E43-A365-B6CBAABDE154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CD69752C-0324-1C40-9504-CBF4C9360C20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44F050E0-6EC7-2D45-8299-7B7E99CE3E4C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9956C743-C58C-B546-AEA2-8065E3DEDFB6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8300" y="0"/>
            <a:ext cx="8777288" cy="1878013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363538" y="1884363"/>
            <a:ext cx="8782050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20"/>
          <p:cNvGrpSpPr>
            <a:grpSpLocks/>
          </p:cNvGrpSpPr>
          <p:nvPr/>
        </p:nvGrpSpPr>
        <p:grpSpPr bwMode="auto">
          <a:xfrm rot="5400000">
            <a:off x="8515351" y="1219200"/>
            <a:ext cx="131762" cy="128587"/>
            <a:chOff x="6668087" y="1297746"/>
            <a:chExt cx="161840" cy="156602"/>
          </a:xfrm>
        </p:grpSpPr>
        <p:cxnSp>
          <p:nvCxnSpPr>
            <p:cNvPr id="8" name="Straight Connector 7"/>
            <p:cNvCxnSpPr/>
            <p:nvPr/>
          </p:nvCxnSpPr>
          <p:spPr>
            <a:xfrm rot="16200000">
              <a:off x="6659693" y="1302242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V="1">
              <a:off x="6681299" y="1395381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 flipH="1">
              <a:off x="6740613" y="1301266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25"/>
          <p:cNvGrpSpPr>
            <a:grpSpLocks/>
          </p:cNvGrpSpPr>
          <p:nvPr/>
        </p:nvGrpSpPr>
        <p:grpSpPr bwMode="auto">
          <a:xfrm rot="5400000">
            <a:off x="8667751" y="1371600"/>
            <a:ext cx="131762" cy="128587"/>
            <a:chOff x="6668087" y="1297746"/>
            <a:chExt cx="161840" cy="156602"/>
          </a:xfrm>
        </p:grpSpPr>
        <p:cxnSp>
          <p:nvCxnSpPr>
            <p:cNvPr id="12" name="Straight Connector 11"/>
            <p:cNvCxnSpPr/>
            <p:nvPr/>
          </p:nvCxnSpPr>
          <p:spPr>
            <a:xfrm rot="16200000">
              <a:off x="6659693" y="1302242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V="1">
              <a:off x="6681299" y="1395381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5400000" flipH="1">
              <a:off x="6740613" y="1301266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29"/>
          <p:cNvGrpSpPr>
            <a:grpSpLocks/>
          </p:cNvGrpSpPr>
          <p:nvPr/>
        </p:nvGrpSpPr>
        <p:grpSpPr bwMode="auto">
          <a:xfrm rot="5400000">
            <a:off x="8320087" y="1474788"/>
            <a:ext cx="131763" cy="128588"/>
            <a:chOff x="6668087" y="1297746"/>
            <a:chExt cx="161840" cy="156602"/>
          </a:xfrm>
        </p:grpSpPr>
        <p:cxnSp>
          <p:nvCxnSpPr>
            <p:cNvPr id="16" name="Straight Connector 15"/>
            <p:cNvCxnSpPr/>
            <p:nvPr/>
          </p:nvCxnSpPr>
          <p:spPr>
            <a:xfrm rot="16200000">
              <a:off x="6659692" y="1302240"/>
              <a:ext cx="88934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V="1">
              <a:off x="6681298" y="1395380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 flipH="1">
              <a:off x="6740612" y="1301265"/>
              <a:ext cx="88934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563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20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563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2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563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458E6A8A-592E-AF43-B50A-9BAEEB4055EB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2.png"/><Relationship Id="rId15" Type="http://schemas.openxmlformats.org/officeDocument/2006/relationships/image" Target="../media/image3.png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62000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31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990600"/>
            <a:ext cx="8229600" cy="536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Rectangle 10"/>
          <p:cNvSpPr>
            <a:spLocks noChangeArrowheads="1"/>
          </p:cNvSpPr>
          <p:nvPr userDrawn="1"/>
        </p:nvSpPr>
        <p:spPr bwMode="auto">
          <a:xfrm>
            <a:off x="0" y="6622038"/>
            <a:ext cx="9144000" cy="2359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63500" tIns="25400" rIns="63500" bIns="25400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1200" b="1" dirty="0" smtClean="0">
                <a:solidFill>
                  <a:schemeClr val="tx1"/>
                </a:solidFill>
                <a:latin typeface="18 VAG Rounded Black   09390"/>
              </a:rPr>
              <a:t>UC Berkeley CS10</a:t>
            </a:r>
            <a:r>
              <a:rPr lang="en-US" sz="1200" b="1" baseline="0" dirty="0" smtClean="0">
                <a:solidFill>
                  <a:schemeClr val="tx1"/>
                </a:solidFill>
                <a:latin typeface="18 VAG Rounded Black   09390"/>
              </a:rPr>
              <a:t> </a:t>
            </a:r>
            <a:r>
              <a:rPr lang="en-US" sz="1200" b="1" dirty="0" smtClean="0">
                <a:solidFill>
                  <a:schemeClr val="tx1"/>
                </a:solidFill>
                <a:latin typeface="18 VAG Rounded Black   09390"/>
              </a:rPr>
              <a:t>“</a:t>
            </a:r>
            <a:r>
              <a:rPr lang="en-US" sz="1200" b="1" baseline="0" dirty="0" smtClean="0">
                <a:solidFill>
                  <a:schemeClr val="tx1"/>
                </a:solidFill>
                <a:latin typeface="18 VAG Rounded Black   09390"/>
              </a:rPr>
              <a:t>The Beauty and Joy of Computing” </a:t>
            </a:r>
            <a:r>
              <a:rPr lang="en-US" sz="1200" b="1" baseline="0" dirty="0" smtClean="0">
                <a:solidFill>
                  <a:srgbClr val="FFFF00"/>
                </a:solidFill>
                <a:latin typeface="18 VAG Rounded Black   09390"/>
              </a:rPr>
              <a:t>: Distributed Computing </a:t>
            </a:r>
            <a:r>
              <a:rPr lang="en-US" sz="1200" b="1" dirty="0" smtClean="0">
                <a:solidFill>
                  <a:schemeClr val="tx1"/>
                </a:solidFill>
                <a:latin typeface="18 VAG Rounded Black   09390"/>
              </a:rPr>
              <a:t>(</a:t>
            </a:r>
            <a:fld id="{0382F9D6-1C8F-9447-89CA-9F506CE985D4}" type="slidenum">
              <a:rPr lang="en-US" sz="1200" b="1">
                <a:solidFill>
                  <a:schemeClr val="tx1"/>
                </a:solidFill>
                <a:latin typeface="18 VAG Rounded Black   09390"/>
              </a:rPr>
              <a:pPr algn="ctr">
                <a:defRPr/>
              </a:pPr>
              <a:t>‹#›</a:t>
            </a:fld>
            <a:r>
              <a:rPr lang="en-US" sz="1200" b="1" dirty="0">
                <a:solidFill>
                  <a:schemeClr val="tx1"/>
                </a:solidFill>
                <a:latin typeface="18 VAG Rounded Black   09390"/>
              </a:rPr>
              <a:t>)</a:t>
            </a:r>
          </a:p>
        </p:txBody>
      </p:sp>
      <p:sp>
        <p:nvSpPr>
          <p:cNvPr id="19" name="Rectangle 11"/>
          <p:cNvSpPr>
            <a:spLocks noChangeArrowheads="1"/>
          </p:cNvSpPr>
          <p:nvPr userDrawn="1"/>
        </p:nvSpPr>
        <p:spPr bwMode="auto">
          <a:xfrm>
            <a:off x="7887246" y="6248400"/>
            <a:ext cx="1256754" cy="20518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63500" tIns="25400" rIns="63500" bIns="25400">
            <a:prstTxWarp prst="textNoShape">
              <a:avLst/>
            </a:prstTxWarp>
            <a:spAutoFit/>
          </a:bodyPr>
          <a:lstStyle/>
          <a:p>
            <a:pPr algn="r">
              <a:defRPr/>
            </a:pPr>
            <a:r>
              <a:rPr lang="en-US" sz="1000" b="1" dirty="0">
                <a:solidFill>
                  <a:schemeClr val="tx1"/>
                </a:solidFill>
                <a:latin typeface="18 VAG Rounded Black   09390"/>
              </a:rPr>
              <a:t>Garcia,</a:t>
            </a:r>
            <a:r>
              <a:rPr lang="en-US" sz="1000" b="1" dirty="0" smtClean="0">
                <a:solidFill>
                  <a:schemeClr val="tx1"/>
                </a:solidFill>
                <a:latin typeface="18 VAG Rounded Black   09390"/>
              </a:rPr>
              <a:t> Spring 2012</a:t>
            </a:r>
            <a:endParaRPr lang="en-US" sz="1000" b="1" dirty="0">
              <a:solidFill>
                <a:schemeClr val="tx1"/>
              </a:solidFill>
              <a:latin typeface="18 VAG Rounded Black   09390"/>
            </a:endParaRP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57200" y="989012"/>
            <a:ext cx="8229600" cy="1588"/>
          </a:xfrm>
          <a:prstGeom prst="line">
            <a:avLst/>
          </a:prstGeom>
          <a:ln>
            <a:solidFill>
              <a:schemeClr val="tx2"/>
            </a:solidFill>
          </a:ln>
          <a:effectLst>
            <a:glow rad="101600">
              <a:schemeClr val="tx2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25" descr="Seal"/>
          <p:cNvPicPr>
            <a:picLocks noChangeAspect="1" noChangeArrowheads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76200" y="6192838"/>
            <a:ext cx="609600" cy="609600"/>
          </a:xfrm>
          <a:prstGeom prst="rect">
            <a:avLst/>
          </a:prstGeom>
          <a:noFill/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026400" y="6464300"/>
            <a:ext cx="1117600" cy="3937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53234" y="53235"/>
            <a:ext cx="425877" cy="504664"/>
          </a:xfrm>
          <a:prstGeom prst="rect">
            <a:avLst/>
          </a:prstGeom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3652" r:id="rId1"/>
    <p:sldLayoutId id="2147483649" r:id="rId2"/>
    <p:sldLayoutId id="2147483650" r:id="rId3"/>
    <p:sldLayoutId id="2147483651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b="0" i="0" kern="1200" spc="-100">
          <a:solidFill>
            <a:srgbClr val="C1EEFF"/>
          </a:solidFill>
          <a:latin typeface="18 VAG Rounded Bold   07390"/>
          <a:ea typeface="ＭＳ Ｐゴシック" charset="-128"/>
          <a:cs typeface="AppleGaramond Bd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9pPr>
    </p:titleStyle>
    <p:bodyStyle>
      <a:lvl1pPr marL="411163" indent="-342900" algn="l" rtl="0" eaLnBrk="0" fontAlgn="base" hangingPunct="0">
        <a:spcBef>
          <a:spcPts val="700"/>
        </a:spcBef>
        <a:spcAft>
          <a:spcPct val="0"/>
        </a:spcAft>
        <a:buClr>
          <a:schemeClr val="tx2"/>
        </a:buClr>
        <a:buSzPct val="95000"/>
        <a:buFont typeface="Wingdings" pitchFamily="-65" charset="2"/>
        <a:buChar char=""/>
        <a:defRPr sz="3000" b="0" i="0" kern="1200">
          <a:solidFill>
            <a:schemeClr val="tx1"/>
          </a:solidFill>
          <a:latin typeface="18 VAG Rounded Bold   07390"/>
          <a:ea typeface="ＭＳ Ｐゴシック" charset="-128"/>
          <a:cs typeface="ＭＳ Ｐゴシック" charset="-128"/>
        </a:defRPr>
      </a:lvl1pPr>
      <a:lvl2pPr marL="739775" indent="-285750" algn="l" rtl="0" eaLnBrk="0" fontAlgn="base" hangingPunct="0">
        <a:spcBef>
          <a:spcPct val="20000"/>
        </a:spcBef>
        <a:spcAft>
          <a:spcPct val="0"/>
        </a:spcAft>
        <a:buSzPct val="90000"/>
        <a:buFont typeface="Wingdings" pitchFamily="-65" charset="2"/>
        <a:buChar char=""/>
        <a:defRPr sz="2600" b="0" i="0" kern="1200">
          <a:solidFill>
            <a:schemeClr val="accent3">
              <a:lumMod val="40000"/>
              <a:lumOff val="60000"/>
            </a:schemeClr>
          </a:solidFill>
          <a:latin typeface="18 VAG Rounded Light   02390"/>
          <a:ea typeface="ＭＳ Ｐゴシック" charset="-128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Font typeface="Wingdings 2" pitchFamily="-65" charset="2"/>
        <a:buChar char=""/>
        <a:defRPr sz="2400" b="0" i="0" kern="1200">
          <a:solidFill>
            <a:schemeClr val="tx2">
              <a:lumMod val="90000"/>
            </a:schemeClr>
          </a:solidFill>
          <a:latin typeface="18 VAG Rounded Light   02390"/>
          <a:ea typeface="ＭＳ Ｐゴシック" charset="-128"/>
          <a:cs typeface="+mn-cs"/>
        </a:defRPr>
      </a:lvl3pPr>
      <a:lvl4pPr marL="1260475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3" pitchFamily="-65" charset="2"/>
        <a:buChar char=""/>
        <a:defRPr sz="2200" b="0" i="0" kern="1200">
          <a:solidFill>
            <a:srgbClr val="F273AF"/>
          </a:solidFill>
          <a:latin typeface="18 VAG Rounded Light   02390"/>
          <a:ea typeface="ＭＳ Ｐゴシック" charset="-128"/>
          <a:cs typeface="+mn-cs"/>
        </a:defRPr>
      </a:lvl4pPr>
      <a:lvl5pPr marL="1481138" indent="-2095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itchFamily="-65" charset="2"/>
        <a:buChar char=""/>
        <a:defRPr sz="2000" b="0" i="0" kern="1200">
          <a:solidFill>
            <a:schemeClr val="tx1"/>
          </a:solidFill>
          <a:latin typeface="18 VAG Rounded Light   02390"/>
          <a:ea typeface="ＭＳ Ｐゴシック" charset="-128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4.pn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4" Type="http://schemas.openxmlformats.org/officeDocument/2006/relationships/image" Target="../media/image16.tiff"/><Relationship Id="rId5" Type="http://schemas.openxmlformats.org/officeDocument/2006/relationships/image" Target="../media/image17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4" Type="http://schemas.openxmlformats.org/officeDocument/2006/relationships/image" Target="../media/image20.gif"/><Relationship Id="rId5" Type="http://schemas.openxmlformats.org/officeDocument/2006/relationships/image" Target="../media/image21.gif"/><Relationship Id="rId6" Type="http://schemas.openxmlformats.org/officeDocument/2006/relationships/image" Target="../media/image22.gi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Relationship Id="rId3" Type="http://schemas.openxmlformats.org/officeDocument/2006/relationships/image" Target="../media/image27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304800"/>
            <a:ext cx="16002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Rectangle 4"/>
          <p:cNvSpPr>
            <a:spLocks noChangeArrowheads="1"/>
          </p:cNvSpPr>
          <p:nvPr/>
        </p:nvSpPr>
        <p:spPr bwMode="auto">
          <a:xfrm>
            <a:off x="1981200" y="0"/>
            <a:ext cx="5181600" cy="310361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63500" tIns="25400" rIns="63500" bIns="25400" anchor="ctr">
            <a:prstTxWarp prst="textNoShape">
              <a:avLst/>
            </a:prstTxWarp>
            <a:spAutoFit/>
          </a:bodyPr>
          <a:lstStyle/>
          <a:p>
            <a:pPr algn="ctr">
              <a:lnSpc>
                <a:spcPct val="77000"/>
              </a:lnSpc>
            </a:pPr>
            <a:r>
              <a:rPr lang="en-US" sz="3200" b="1" dirty="0" smtClean="0">
                <a:solidFill>
                  <a:schemeClr val="accent2"/>
                </a:solidFill>
              </a:rPr>
              <a:t/>
            </a:r>
            <a:br>
              <a:rPr lang="en-US" sz="3200" b="1" dirty="0" smtClean="0">
                <a:solidFill>
                  <a:schemeClr val="accent2"/>
                </a:solidFill>
              </a:rPr>
            </a:br>
            <a:r>
              <a:rPr lang="en-US" sz="3600" b="1" dirty="0" smtClean="0">
                <a:solidFill>
                  <a:schemeClr val="tx2"/>
                </a:solidFill>
                <a:latin typeface="18 VAG Rounded Bold   07390"/>
                <a:cs typeface=""/>
              </a:rPr>
              <a:t>CS10: The Beauty and Joy of Computing</a:t>
            </a:r>
            <a:r>
              <a:rPr lang="en-US" sz="3200" b="1" dirty="0" smtClean="0">
                <a:solidFill>
                  <a:schemeClr val="tx2"/>
                </a:solidFill>
                <a:latin typeface="18 VAG Rounded Bold   07390"/>
                <a:cs typeface=""/>
              </a:rPr>
              <a:t/>
            </a:r>
            <a:br>
              <a:rPr lang="en-US" sz="3200" b="1" dirty="0" smtClean="0">
                <a:solidFill>
                  <a:schemeClr val="tx2"/>
                </a:solidFill>
                <a:latin typeface="18 VAG Rounded Bold   07390"/>
                <a:cs typeface=""/>
              </a:rPr>
            </a:br>
            <a:r>
              <a:rPr lang="en-US" sz="3200" b="1" dirty="0" smtClean="0">
                <a:latin typeface="18 VAG Rounded Bold   07390"/>
                <a:cs typeface=""/>
              </a:rPr>
              <a:t/>
            </a:r>
            <a:br>
              <a:rPr lang="en-US" sz="3200" b="1" dirty="0" smtClean="0">
                <a:latin typeface="18 VAG Rounded Bold   07390"/>
                <a:cs typeface=""/>
              </a:rPr>
            </a:br>
            <a:r>
              <a:rPr lang="en-US" sz="2800" b="1" dirty="0" smtClean="0">
                <a:solidFill>
                  <a:schemeClr val="tx1"/>
                </a:solidFill>
                <a:latin typeface="18 VAG Rounded Bold   07390"/>
                <a:cs typeface=""/>
              </a:rPr>
              <a:t>Lecture </a:t>
            </a:r>
            <a:r>
              <a:rPr lang="en-US" sz="2800" b="1" smtClean="0">
                <a:solidFill>
                  <a:schemeClr val="tx1"/>
                </a:solidFill>
                <a:latin typeface="18 VAG Rounded Bold   07390"/>
                <a:cs typeface=""/>
              </a:rPr>
              <a:t>#20</a:t>
            </a:r>
            <a:r>
              <a:rPr lang="en-US" sz="2800" b="1" dirty="0" smtClean="0">
                <a:solidFill>
                  <a:schemeClr val="tx1"/>
                </a:solidFill>
                <a:latin typeface="18 VAG Rounded Bold   07390"/>
                <a:cs typeface=""/>
              </a:rPr>
              <a:t/>
            </a:r>
            <a:br>
              <a:rPr lang="en-US" sz="2800" b="1" dirty="0" smtClean="0">
                <a:solidFill>
                  <a:schemeClr val="tx1"/>
                </a:solidFill>
                <a:latin typeface="18 VAG Rounded Bold   07390"/>
                <a:cs typeface=""/>
              </a:rPr>
            </a:br>
            <a:r>
              <a:rPr lang="en-US" sz="2800" b="1" dirty="0" smtClean="0">
                <a:solidFill>
                  <a:schemeClr val="tx1"/>
                </a:solidFill>
                <a:latin typeface="18 VAG Rounded Bold   07390"/>
                <a:cs typeface=""/>
              </a:rPr>
              <a:t>Distributed Computing</a:t>
            </a:r>
            <a:br>
              <a:rPr lang="en-US" sz="2800" b="1" dirty="0" smtClean="0">
                <a:solidFill>
                  <a:schemeClr val="tx1"/>
                </a:solidFill>
                <a:latin typeface="18 VAG Rounded Bold   07390"/>
                <a:cs typeface=""/>
              </a:rPr>
            </a:br>
            <a:endParaRPr lang="en-US" sz="3200" b="1" dirty="0" smtClean="0">
              <a:solidFill>
                <a:schemeClr val="bg2"/>
              </a:solidFill>
              <a:latin typeface="18 VAG Rounded Bold   07390"/>
              <a:cs typeface=""/>
            </a:endParaRPr>
          </a:p>
          <a:p>
            <a:pPr algn="ctr">
              <a:lnSpc>
                <a:spcPct val="77000"/>
              </a:lnSpc>
            </a:pPr>
            <a:r>
              <a:rPr lang="en-US" sz="3200" b="1" dirty="0" smtClean="0">
                <a:solidFill>
                  <a:schemeClr val="bg2"/>
                </a:solidFill>
                <a:latin typeface="18 VAG Rounded Bold   07390"/>
                <a:cs typeface=""/>
              </a:rPr>
              <a:t>2012-04-09</a:t>
            </a:r>
            <a:endParaRPr lang="en-US" sz="3200" b="1" dirty="0">
              <a:solidFill>
                <a:schemeClr val="bg2"/>
              </a:solidFill>
              <a:latin typeface="18 VAG Rounded Bold   07390"/>
              <a:cs typeface=""/>
            </a:endParaRPr>
          </a:p>
        </p:txBody>
      </p:sp>
      <p:sp>
        <p:nvSpPr>
          <p:cNvPr id="48" name="Title 47"/>
          <p:cNvSpPr>
            <a:spLocks noGrp="1"/>
          </p:cNvSpPr>
          <p:nvPr>
            <p:ph type="ctrTitle"/>
          </p:nvPr>
        </p:nvSpPr>
        <p:spPr>
          <a:xfrm>
            <a:off x="381000" y="3733800"/>
            <a:ext cx="4876800" cy="6858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800" dirty="0" smtClean="0">
                <a:solidFill>
                  <a:srgbClr val="FFFF00"/>
                </a:solidFill>
              </a:rPr>
              <a:t>Faster than 50M laptops!</a:t>
            </a:r>
            <a:endParaRPr lang="en-US" sz="2800" dirty="0">
              <a:solidFill>
                <a:srgbClr val="FFFF00"/>
              </a:solidFill>
              <a:ea typeface="+mj-ea"/>
              <a:cs typeface="+mj-cs"/>
            </a:endParaRPr>
          </a:p>
        </p:txBody>
      </p:sp>
      <p:sp>
        <p:nvSpPr>
          <p:cNvPr id="15365" name="Subtitle 48"/>
          <p:cNvSpPr>
            <a:spLocks noGrp="1"/>
          </p:cNvSpPr>
          <p:nvPr>
            <p:ph type="subTitle" idx="1"/>
          </p:nvPr>
        </p:nvSpPr>
        <p:spPr>
          <a:xfrm>
            <a:off x="381001" y="4419600"/>
            <a:ext cx="4648199" cy="1981200"/>
          </a:xfrm>
        </p:spPr>
        <p:txBody>
          <a:bodyPr anchor="t"/>
          <a:lstStyle/>
          <a:p>
            <a:pPr eaLnBrk="1" hangingPunct="1">
              <a:spcBef>
                <a:spcPct val="0"/>
              </a:spcBef>
            </a:pPr>
            <a:r>
              <a:rPr lang="en-US" sz="2400" dirty="0" smtClean="0">
                <a:ea typeface="ＭＳ Ｐゴシック" pitchFamily="-65" charset="-128"/>
                <a:cs typeface="ＭＳ Ｐゴシック" pitchFamily="-65" charset="-128"/>
              </a:rPr>
              <a:t>By the end of the decade, we’re going to see computers that can compute one exaFLOP (recall kilo, mega, giga, tera, peta, exa), and we’ve just hit 10 petaFLOPs!</a:t>
            </a:r>
            <a:endParaRPr lang="en-US" sz="2400" i="1" dirty="0" smtClean="0">
              <a:solidFill>
                <a:schemeClr val="accent4"/>
              </a:solidFill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0" y="2438401"/>
            <a:ext cx="23622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b="1" dirty="0" smtClean="0">
                <a:solidFill>
                  <a:schemeClr val="bg2"/>
                </a:solidFill>
                <a:latin typeface="18 VAG Rounded Bold   07390"/>
              </a:rPr>
              <a:t>UC Berkeley</a:t>
            </a:r>
            <a:br>
              <a:rPr lang="en-US" sz="2000" b="1" dirty="0" smtClean="0">
                <a:solidFill>
                  <a:schemeClr val="bg2"/>
                </a:solidFill>
                <a:latin typeface="18 VAG Rounded Bold   07390"/>
              </a:rPr>
            </a:br>
            <a:r>
              <a:rPr lang="en-US" sz="2000" b="1" dirty="0" smtClean="0">
                <a:solidFill>
                  <a:schemeClr val="bg2"/>
                </a:solidFill>
                <a:latin typeface="18 VAG Rounded Bold   07390"/>
              </a:rPr>
              <a:t>EECS Lecturer SOE</a:t>
            </a:r>
            <a:br>
              <a:rPr lang="en-US" sz="2000" b="1" dirty="0" smtClean="0">
                <a:solidFill>
                  <a:schemeClr val="bg2"/>
                </a:solidFill>
                <a:latin typeface="18 VAG Rounded Bold   07390"/>
              </a:rPr>
            </a:br>
            <a:r>
              <a:rPr lang="en-US" sz="2000" b="1" dirty="0" smtClean="0">
                <a:solidFill>
                  <a:schemeClr val="bg2"/>
                </a:solidFill>
                <a:latin typeface="18 VAG Rounded Bold   07390"/>
              </a:rPr>
              <a:t>Dan </a:t>
            </a:r>
            <a:r>
              <a:rPr lang="en-US" sz="2000" b="1" dirty="0">
                <a:solidFill>
                  <a:schemeClr val="bg2"/>
                </a:solidFill>
                <a:latin typeface="18 VAG Rounded Bold   07390"/>
              </a:rPr>
              <a:t>Garcia</a:t>
            </a:r>
          </a:p>
        </p:txBody>
      </p:sp>
      <p:sp>
        <p:nvSpPr>
          <p:cNvPr id="15367" name="Subtitle 48"/>
          <p:cNvSpPr txBox="1">
            <a:spLocks/>
          </p:cNvSpPr>
          <p:nvPr/>
        </p:nvSpPr>
        <p:spPr bwMode="auto">
          <a:xfrm>
            <a:off x="0" y="6343486"/>
            <a:ext cx="9144000" cy="51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584">
            <a:prstTxWarp prst="textNoShape">
              <a:avLst/>
            </a:prstTxWarp>
          </a:bodyPr>
          <a:lstStyle/>
          <a:p>
            <a:pPr algn="ctr"/>
            <a:r>
              <a:rPr lang="en-US" sz="2000" b="1" dirty="0" err="1" smtClean="0">
                <a:latin typeface="Courier New" pitchFamily="1" charset="0"/>
              </a:rPr>
              <a:t>www.cnn.com/2012/03/29/tech/super-computer-exa-flop/</a:t>
            </a:r>
            <a:endParaRPr lang="en-US" sz="2000" b="1" dirty="0" smtClean="0">
              <a:latin typeface="Courier New" pitchFamily="1" charset="0"/>
            </a:endParaRPr>
          </a:p>
        </p:txBody>
      </p:sp>
      <p:sp>
        <p:nvSpPr>
          <p:cNvPr id="54" name="Oval 53"/>
          <p:cNvSpPr/>
          <p:nvPr/>
        </p:nvSpPr>
        <p:spPr>
          <a:xfrm>
            <a:off x="5281896" y="6005052"/>
            <a:ext cx="3531251" cy="471948"/>
          </a:xfrm>
          <a:prstGeom prst="ellipse">
            <a:avLst/>
          </a:prstGeom>
          <a:solidFill>
            <a:schemeClr val="bg1">
              <a:alpha val="17000"/>
            </a:schemeClr>
          </a:solidFill>
          <a:ln>
            <a:noFill/>
          </a:ln>
          <a:effectLst>
            <a:softEdge rad="1397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058170" y="3124200"/>
            <a:ext cx="5028430" cy="52322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Vagrounded"/>
                <a:cs typeface="Vagrounded"/>
              </a:rPr>
              <a:t>Busting the King’s Gambit … April Fools!</a:t>
            </a:r>
            <a:br>
              <a:rPr lang="en-US" sz="1400" b="1" dirty="0" smtClean="0">
                <a:latin typeface="Vagrounded"/>
                <a:cs typeface="Vagrounded"/>
              </a:rPr>
            </a:br>
            <a:r>
              <a:rPr lang="en-US" sz="1400" b="1" dirty="0" smtClean="0">
                <a:latin typeface="Vagrounded"/>
                <a:cs typeface="Vagrounded"/>
              </a:rPr>
              <a:t>http://www.chessbase.com/newsdetail.asp?newsid=8051</a:t>
            </a:r>
            <a:endParaRPr lang="en-US" sz="1400" b="1" dirty="0">
              <a:latin typeface="Vagrounded"/>
              <a:cs typeface="Vagrounded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5271" y="228600"/>
            <a:ext cx="2186330" cy="25908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7800" y="3886200"/>
            <a:ext cx="3556000" cy="200025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Peer Instruction</a:t>
            </a:r>
            <a:endParaRPr lang="en-US" dirty="0"/>
          </a:p>
        </p:txBody>
      </p:sp>
      <p:sp>
        <p:nvSpPr>
          <p:cNvPr id="8" name="Rectangle 9"/>
          <p:cNvSpPr txBox="1">
            <a:spLocks noChangeArrowheads="1"/>
          </p:cNvSpPr>
          <p:nvPr/>
        </p:nvSpPr>
        <p:spPr bwMode="auto">
          <a:xfrm>
            <a:off x="304800" y="4953000"/>
            <a:ext cx="7315200" cy="156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609600" marR="0" lvl="0" indent="-609600" algn="l" defTabSz="914400" rtl="0" eaLnBrk="0" fontAlgn="base" latinLnBrk="0" hangingPunct="0">
              <a:lnSpc>
                <a:spcPct val="85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SzTx/>
              <a:buFont typeface="Times" pitchFamily="-65" charset="0"/>
              <a:buAutoNum type="arabicPeriod"/>
              <a:tabLst>
                <a:tab pos="738188" algn="l"/>
              </a:tabLst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18 VAG Rounded Bold   07390"/>
                <a:ea typeface="ＭＳ Ｐゴシック" charset="-128"/>
                <a:cs typeface="ＭＳ Ｐゴシック" charset="-128"/>
              </a:rPr>
              <a:t>Writing &amp; managing </a:t>
            </a: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18 VAG Rounded Bold   07390"/>
                <a:ea typeface="ＭＳ Ｐゴシック" charset="-128"/>
                <a:cs typeface="ＭＳ Ｐゴシック" charset="-128"/>
              </a:rPr>
              <a:t>SETI@Home is relatively straightforward</a:t>
            </a: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18 VAG Rounded Bold   07390"/>
                <a:ea typeface="ＭＳ Ｐゴシック" charset="-128"/>
                <a:cs typeface="ＭＳ Ｐゴシック" charset="-128"/>
              </a:rPr>
              <a:t>; just hand out &amp; gather data </a:t>
            </a:r>
          </a:p>
          <a:p>
            <a:pPr marL="609600" marR="0" lvl="0" indent="-609600" algn="l" defTabSz="914400" rtl="0" eaLnBrk="0" fontAlgn="base" latinLnBrk="0" hangingPunct="0">
              <a:lnSpc>
                <a:spcPct val="85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SzTx/>
              <a:buFont typeface="Times" pitchFamily="-65" charset="0"/>
              <a:buAutoNum type="arabicPeriod"/>
              <a:tabLst>
                <a:tab pos="738188" algn="l"/>
              </a:tabLst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18 VAG Rounded Bold   07390"/>
                <a:ea typeface="ＭＳ Ｐゴシック" charset="-128"/>
                <a:cs typeface="ＭＳ Ｐゴシック" charset="-128"/>
              </a:rPr>
              <a:t>The </a:t>
            </a: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18 VAG Rounded Bold   07390"/>
                <a:ea typeface="ＭＳ Ｐゴシック" charset="-128"/>
                <a:cs typeface="ＭＳ Ｐゴシック" charset="-128"/>
              </a:rPr>
              <a:t>majority of the world’s computing power </a:t>
            </a: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18 VAG Rounded Bold   07390"/>
                <a:ea typeface="ＭＳ Ｐゴシック" charset="-128"/>
                <a:cs typeface="ＭＳ Ｐゴシック" charset="-128"/>
              </a:rPr>
              <a:t>lives in supercomputer centers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18 VAG Rounded Bold   0739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7696200" y="4724400"/>
            <a:ext cx="1185862" cy="177958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0487" tIns="44450" rIns="90487" bIns="44450">
            <a:prstTxWarp prst="textNoShape">
              <a:avLst/>
            </a:prstTxWarp>
          </a:bodyPr>
          <a:lstStyle/>
          <a:p>
            <a:pPr marL="203200" indent="-203200" algn="l">
              <a:lnSpc>
                <a:spcPct val="85000"/>
              </a:lnSpc>
              <a:buSzPct val="100000"/>
              <a:buFont typeface="Times" pitchFamily="100" charset="0"/>
              <a:buNone/>
            </a:pPr>
            <a:r>
              <a:rPr lang="en-US" sz="2400" b="1" dirty="0">
                <a:solidFill>
                  <a:schemeClr val="tx1"/>
                </a:solidFill>
                <a:latin typeface="Courier New" pitchFamily="100" charset="0"/>
              </a:rPr>
              <a:t>   12</a:t>
            </a:r>
          </a:p>
          <a:p>
            <a:pPr marL="203200" indent="-203200" algn="l">
              <a:lnSpc>
                <a:spcPct val="85000"/>
              </a:lnSpc>
              <a:buSzPct val="100000"/>
              <a:buFont typeface="Times" pitchFamily="100" charset="0"/>
              <a:buNone/>
            </a:pPr>
            <a:r>
              <a:rPr lang="en-US" sz="2400" b="1" dirty="0">
                <a:solidFill>
                  <a:schemeClr val="tx1"/>
                </a:solidFill>
                <a:latin typeface="Courier New" pitchFamily="100" charset="0"/>
              </a:rPr>
              <a:t>a) </a:t>
            </a:r>
            <a:r>
              <a:rPr lang="en-US" sz="2400" b="1" dirty="0">
                <a:solidFill>
                  <a:schemeClr val="accent2"/>
                </a:solidFill>
                <a:latin typeface="Courier New" pitchFamily="100" charset="0"/>
              </a:rPr>
              <a:t>FF</a:t>
            </a:r>
          </a:p>
          <a:p>
            <a:pPr marL="203200" indent="-203200" algn="l">
              <a:lnSpc>
                <a:spcPct val="85000"/>
              </a:lnSpc>
              <a:buSzPct val="100000"/>
              <a:buFont typeface="Times" pitchFamily="100" charset="0"/>
              <a:buNone/>
            </a:pPr>
            <a:r>
              <a:rPr lang="en-US" sz="2400" b="1" dirty="0">
                <a:solidFill>
                  <a:schemeClr val="tx1"/>
                </a:solidFill>
                <a:latin typeface="Courier New" pitchFamily="100" charset="0"/>
              </a:rPr>
              <a:t>b) </a:t>
            </a:r>
            <a:r>
              <a:rPr lang="en-US" sz="2400" b="1" dirty="0">
                <a:solidFill>
                  <a:schemeClr val="accent2"/>
                </a:solidFill>
                <a:latin typeface="Courier New" pitchFamily="100" charset="0"/>
              </a:rPr>
              <a:t>F</a:t>
            </a:r>
            <a:r>
              <a:rPr lang="en-US" sz="2400" b="1" dirty="0">
                <a:solidFill>
                  <a:schemeClr val="accent4"/>
                </a:solidFill>
                <a:latin typeface="Courier New" pitchFamily="100" charset="0"/>
              </a:rPr>
              <a:t>T</a:t>
            </a:r>
          </a:p>
          <a:p>
            <a:pPr marL="203200" indent="-203200" algn="l">
              <a:lnSpc>
                <a:spcPct val="85000"/>
              </a:lnSpc>
              <a:buSzPct val="100000"/>
              <a:buFont typeface="Times" pitchFamily="100" charset="0"/>
              <a:buNone/>
            </a:pPr>
            <a:r>
              <a:rPr lang="en-US" sz="2400" b="1" dirty="0">
                <a:solidFill>
                  <a:schemeClr val="tx1"/>
                </a:solidFill>
                <a:latin typeface="Courier New" pitchFamily="100" charset="0"/>
              </a:rPr>
              <a:t>c) </a:t>
            </a:r>
            <a:r>
              <a:rPr lang="en-US" sz="2400" b="1" dirty="0">
                <a:solidFill>
                  <a:schemeClr val="accent4"/>
                </a:solidFill>
                <a:latin typeface="Courier New" pitchFamily="100" charset="0"/>
              </a:rPr>
              <a:t>T</a:t>
            </a:r>
            <a:r>
              <a:rPr lang="en-US" sz="2400" b="1" dirty="0">
                <a:solidFill>
                  <a:schemeClr val="accent2"/>
                </a:solidFill>
                <a:latin typeface="Courier New" pitchFamily="100" charset="0"/>
              </a:rPr>
              <a:t>F</a:t>
            </a:r>
          </a:p>
          <a:p>
            <a:pPr marL="203200" indent="-203200" algn="l">
              <a:lnSpc>
                <a:spcPct val="85000"/>
              </a:lnSpc>
              <a:buSzPct val="100000"/>
              <a:buFont typeface="Times" pitchFamily="100" charset="0"/>
              <a:buNone/>
            </a:pPr>
            <a:r>
              <a:rPr lang="en-US" sz="2400" b="1" dirty="0">
                <a:solidFill>
                  <a:schemeClr val="tx1"/>
                </a:solidFill>
                <a:latin typeface="Courier New" pitchFamily="100" charset="0"/>
              </a:rPr>
              <a:t>d) </a:t>
            </a:r>
            <a:r>
              <a:rPr lang="en-US" sz="2400" b="1" dirty="0">
                <a:solidFill>
                  <a:schemeClr val="accent4"/>
                </a:solidFill>
                <a:latin typeface="Courier New" pitchFamily="100" charset="0"/>
              </a:rPr>
              <a:t>TT</a:t>
            </a:r>
          </a:p>
        </p:txBody>
      </p:sp>
      <p:pic>
        <p:nvPicPr>
          <p:cNvPr id="6" name="Picture 10"/>
          <p:cNvPicPr>
            <a:picLocks noChangeAspect="1"/>
          </p:cNvPicPr>
          <p:nvPr/>
        </p:nvPicPr>
        <p:blipFill>
          <a:blip r:embed="rId3"/>
          <a:srcRect l="7298" t="14340" r="10573" b="10814"/>
          <a:stretch>
            <a:fillRect/>
          </a:stretch>
        </p:blipFill>
        <p:spPr bwMode="auto">
          <a:xfrm>
            <a:off x="8217842" y="76200"/>
            <a:ext cx="849958" cy="774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2197" name="Rectangle 5"/>
          <p:cNvSpPr>
            <a:spLocks noChangeArrowheads="1"/>
          </p:cNvSpPr>
          <p:nvPr/>
        </p:nvSpPr>
        <p:spPr bwMode="auto">
          <a:xfrm>
            <a:off x="304800" y="1066800"/>
            <a:ext cx="8610600" cy="155632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63500" tIns="25400" rIns="63500" bIns="25400">
            <a:prstTxWarp prst="textNoShape">
              <a:avLst/>
            </a:prstTxWarp>
            <a:spAutoFit/>
          </a:bodyPr>
          <a:lstStyle/>
          <a:p>
            <a:pPr marL="609600" indent="-609600">
              <a:lnSpc>
                <a:spcPct val="85000"/>
              </a:lnSpc>
              <a:spcBef>
                <a:spcPct val="65000"/>
              </a:spcBef>
              <a:buFont typeface="Times" pitchFamily="-65" charset="0"/>
              <a:buAutoNum type="arabicPeriod"/>
              <a:tabLst>
                <a:tab pos="738188" algn="l"/>
              </a:tabLst>
            </a:pPr>
            <a:r>
              <a:rPr lang="en-US" sz="2400" b="1" dirty="0">
                <a:solidFill>
                  <a:schemeClr val="accent2"/>
                </a:solidFill>
                <a:latin typeface="18 VAG Rounded Black   09390"/>
              </a:rPr>
              <a:t>The heterogeneity of the machines, handling machines that fail, falsify data.  FALSE</a:t>
            </a:r>
          </a:p>
          <a:p>
            <a:pPr marL="609600" indent="-609600">
              <a:lnSpc>
                <a:spcPct val="85000"/>
              </a:lnSpc>
              <a:spcBef>
                <a:spcPct val="65000"/>
              </a:spcBef>
              <a:buFont typeface="Times" pitchFamily="-65" charset="0"/>
              <a:buAutoNum type="arabicPeriod"/>
              <a:tabLst>
                <a:tab pos="738188" algn="l"/>
              </a:tabLst>
            </a:pPr>
            <a:r>
              <a:rPr lang="en-US" sz="2400" b="1" dirty="0">
                <a:solidFill>
                  <a:schemeClr val="accent2"/>
                </a:solidFill>
                <a:latin typeface="18 VAG Rounded Black   09390"/>
              </a:rPr>
              <a:t>Have you considered how many PCs + game devices exist? Not even close. FALSE</a:t>
            </a:r>
          </a:p>
        </p:txBody>
      </p:sp>
      <p:sp>
        <p:nvSpPr>
          <p:cNvPr id="3592198" name="AutoShape 6"/>
          <p:cNvSpPr>
            <a:spLocks noChangeArrowheads="1"/>
          </p:cNvSpPr>
          <p:nvPr/>
        </p:nvSpPr>
        <p:spPr bwMode="auto">
          <a:xfrm>
            <a:off x="7554538" y="5041514"/>
            <a:ext cx="1447800" cy="381000"/>
          </a:xfrm>
          <a:prstGeom prst="roundRect">
            <a:avLst>
              <a:gd name="adj" fmla="val 16667"/>
            </a:avLst>
          </a:prstGeom>
          <a:noFill/>
          <a:ln w="762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Peer Instruction Answer</a:t>
            </a:r>
            <a:endParaRPr lang="en-US" dirty="0"/>
          </a:p>
        </p:txBody>
      </p:sp>
      <p:sp>
        <p:nvSpPr>
          <p:cNvPr id="10" name="Rectangle 9"/>
          <p:cNvSpPr txBox="1">
            <a:spLocks noChangeArrowheads="1"/>
          </p:cNvSpPr>
          <p:nvPr/>
        </p:nvSpPr>
        <p:spPr bwMode="auto">
          <a:xfrm>
            <a:off x="304800" y="4953000"/>
            <a:ext cx="7315200" cy="156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609600" marR="0" lvl="0" indent="-609600" algn="l" defTabSz="914400" rtl="0" eaLnBrk="0" fontAlgn="base" latinLnBrk="0" hangingPunct="0">
              <a:lnSpc>
                <a:spcPct val="85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SzTx/>
              <a:buFont typeface="Times" pitchFamily="-65" charset="0"/>
              <a:buAutoNum type="arabicPeriod"/>
              <a:tabLst>
                <a:tab pos="738188" algn="l"/>
              </a:tabLst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18 VAG Rounded Bold   07390"/>
                <a:ea typeface="ＭＳ Ｐゴシック" charset="-128"/>
                <a:cs typeface="ＭＳ Ｐゴシック" charset="-128"/>
              </a:rPr>
              <a:t>Writing &amp; managing </a:t>
            </a: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18 VAG Rounded Bold   07390"/>
                <a:ea typeface="ＭＳ Ｐゴシック" charset="-128"/>
                <a:cs typeface="ＭＳ Ｐゴシック" charset="-128"/>
              </a:rPr>
              <a:t>SETI@Home is relatively straightforward</a:t>
            </a: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18 VAG Rounded Bold   07390"/>
                <a:ea typeface="ＭＳ Ｐゴシック" charset="-128"/>
                <a:cs typeface="ＭＳ Ｐゴシック" charset="-128"/>
              </a:rPr>
              <a:t>; just hand out &amp; gather data </a:t>
            </a:r>
          </a:p>
          <a:p>
            <a:pPr marL="609600" marR="0" lvl="0" indent="-609600" algn="l" defTabSz="914400" rtl="0" eaLnBrk="0" fontAlgn="base" latinLnBrk="0" hangingPunct="0">
              <a:lnSpc>
                <a:spcPct val="85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SzTx/>
              <a:buFont typeface="Times" pitchFamily="-65" charset="0"/>
              <a:buAutoNum type="arabicPeriod"/>
              <a:tabLst>
                <a:tab pos="738188" algn="l"/>
              </a:tabLst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18 VAG Rounded Bold   07390"/>
                <a:ea typeface="ＭＳ Ｐゴシック" charset="-128"/>
                <a:cs typeface="ＭＳ Ｐゴシック" charset="-128"/>
              </a:rPr>
              <a:t>The </a:t>
            </a: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18 VAG Rounded Bold   07390"/>
                <a:ea typeface="ＭＳ Ｐゴシック" charset="-128"/>
                <a:cs typeface="ＭＳ Ｐゴシック" charset="-128"/>
              </a:rPr>
              <a:t>majority of the world’s computing power </a:t>
            </a: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18 VAG Rounded Bold   07390"/>
                <a:ea typeface="ＭＳ Ｐゴシック" charset="-128"/>
                <a:cs typeface="ＭＳ Ｐゴシック" charset="-128"/>
              </a:rPr>
              <a:t>lives in supercomputer centers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18 VAG Rounded Bold   0739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7696200" y="4724400"/>
            <a:ext cx="1185862" cy="177958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0487" tIns="44450" rIns="90487" bIns="44450">
            <a:prstTxWarp prst="textNoShape">
              <a:avLst/>
            </a:prstTxWarp>
          </a:bodyPr>
          <a:lstStyle/>
          <a:p>
            <a:pPr marL="203200" indent="-203200" algn="l">
              <a:lnSpc>
                <a:spcPct val="85000"/>
              </a:lnSpc>
              <a:buSzPct val="100000"/>
              <a:buFont typeface="Times" pitchFamily="100" charset="0"/>
              <a:buNone/>
            </a:pPr>
            <a:r>
              <a:rPr lang="en-US" sz="2400" b="1" dirty="0">
                <a:solidFill>
                  <a:schemeClr val="tx1"/>
                </a:solidFill>
                <a:latin typeface="Courier New" pitchFamily="100" charset="0"/>
              </a:rPr>
              <a:t>   12</a:t>
            </a:r>
          </a:p>
          <a:p>
            <a:pPr marL="203200" indent="-203200" algn="l">
              <a:lnSpc>
                <a:spcPct val="85000"/>
              </a:lnSpc>
              <a:buSzPct val="100000"/>
              <a:buFont typeface="Times" pitchFamily="100" charset="0"/>
              <a:buNone/>
            </a:pPr>
            <a:r>
              <a:rPr lang="en-US" sz="2400" b="1" dirty="0">
                <a:solidFill>
                  <a:schemeClr val="tx1"/>
                </a:solidFill>
                <a:latin typeface="Courier New" pitchFamily="100" charset="0"/>
              </a:rPr>
              <a:t>a) </a:t>
            </a:r>
            <a:r>
              <a:rPr lang="en-US" sz="2400" b="1" dirty="0">
                <a:solidFill>
                  <a:schemeClr val="accent2"/>
                </a:solidFill>
                <a:latin typeface="Courier New" pitchFamily="100" charset="0"/>
              </a:rPr>
              <a:t>FF</a:t>
            </a:r>
          </a:p>
          <a:p>
            <a:pPr marL="203200" indent="-203200" algn="l">
              <a:lnSpc>
                <a:spcPct val="85000"/>
              </a:lnSpc>
              <a:buSzPct val="100000"/>
              <a:buFont typeface="Times" pitchFamily="100" charset="0"/>
              <a:buNone/>
            </a:pPr>
            <a:r>
              <a:rPr lang="en-US" sz="2400" b="1" dirty="0">
                <a:solidFill>
                  <a:schemeClr val="tx1"/>
                </a:solidFill>
                <a:latin typeface="Courier New" pitchFamily="100" charset="0"/>
              </a:rPr>
              <a:t>b) </a:t>
            </a:r>
            <a:r>
              <a:rPr lang="en-US" sz="2400" b="1" dirty="0">
                <a:solidFill>
                  <a:schemeClr val="accent2"/>
                </a:solidFill>
                <a:latin typeface="Courier New" pitchFamily="100" charset="0"/>
              </a:rPr>
              <a:t>F</a:t>
            </a:r>
            <a:r>
              <a:rPr lang="en-US" sz="2400" b="1" dirty="0">
                <a:solidFill>
                  <a:schemeClr val="accent4"/>
                </a:solidFill>
                <a:latin typeface="Courier New" pitchFamily="100" charset="0"/>
              </a:rPr>
              <a:t>T</a:t>
            </a:r>
          </a:p>
          <a:p>
            <a:pPr marL="203200" indent="-203200" algn="l">
              <a:lnSpc>
                <a:spcPct val="85000"/>
              </a:lnSpc>
              <a:buSzPct val="100000"/>
              <a:buFont typeface="Times" pitchFamily="100" charset="0"/>
              <a:buNone/>
            </a:pPr>
            <a:r>
              <a:rPr lang="en-US" sz="2400" b="1" dirty="0">
                <a:solidFill>
                  <a:schemeClr val="tx1"/>
                </a:solidFill>
                <a:latin typeface="Courier New" pitchFamily="100" charset="0"/>
              </a:rPr>
              <a:t>c) </a:t>
            </a:r>
            <a:r>
              <a:rPr lang="en-US" sz="2400" b="1" dirty="0">
                <a:solidFill>
                  <a:schemeClr val="accent4"/>
                </a:solidFill>
                <a:latin typeface="Courier New" pitchFamily="100" charset="0"/>
              </a:rPr>
              <a:t>T</a:t>
            </a:r>
            <a:r>
              <a:rPr lang="en-US" sz="2400" b="1" dirty="0">
                <a:solidFill>
                  <a:schemeClr val="accent2"/>
                </a:solidFill>
                <a:latin typeface="Courier New" pitchFamily="100" charset="0"/>
              </a:rPr>
              <a:t>F</a:t>
            </a:r>
          </a:p>
          <a:p>
            <a:pPr marL="203200" indent="-203200" algn="l">
              <a:lnSpc>
                <a:spcPct val="85000"/>
              </a:lnSpc>
              <a:buSzPct val="100000"/>
              <a:buFont typeface="Times" pitchFamily="100" charset="0"/>
              <a:buNone/>
            </a:pPr>
            <a:r>
              <a:rPr lang="en-US" sz="2400" b="1" dirty="0">
                <a:solidFill>
                  <a:schemeClr val="tx1"/>
                </a:solidFill>
                <a:latin typeface="Courier New" pitchFamily="100" charset="0"/>
              </a:rPr>
              <a:t>d) </a:t>
            </a:r>
            <a:r>
              <a:rPr lang="en-US" sz="2400" b="1" dirty="0">
                <a:solidFill>
                  <a:schemeClr val="accent4"/>
                </a:solidFill>
                <a:latin typeface="Courier New" pitchFamily="100" charset="0"/>
              </a:rPr>
              <a:t>TT</a:t>
            </a:r>
          </a:p>
        </p:txBody>
      </p:sp>
      <p:pic>
        <p:nvPicPr>
          <p:cNvPr id="7" name="Picture 10"/>
          <p:cNvPicPr>
            <a:picLocks noChangeAspect="1"/>
          </p:cNvPicPr>
          <p:nvPr/>
        </p:nvPicPr>
        <p:blipFill>
          <a:blip r:embed="rId3"/>
          <a:srcRect l="7298" t="14340" r="10573" b="10814"/>
          <a:stretch>
            <a:fillRect/>
          </a:stretch>
        </p:blipFill>
        <p:spPr bwMode="auto">
          <a:xfrm>
            <a:off x="8217842" y="76200"/>
            <a:ext cx="849958" cy="774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21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921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921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5921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5921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21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5921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5921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5921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5921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2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21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2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2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92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92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92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9219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921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9219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921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9219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921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9219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9219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92197" grpId="0" build="allAtOnce"/>
      <p:bldP spid="359219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8034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Distributed Computing Challenges</a:t>
            </a:r>
            <a:endParaRPr lang="en-US" dirty="0"/>
          </a:p>
        </p:txBody>
      </p:sp>
      <p:sp>
        <p:nvSpPr>
          <p:cNvPr id="3628035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800" dirty="0" smtClean="0"/>
              <a:t>Communication is fundamental difficulty</a:t>
            </a:r>
          </a:p>
          <a:p>
            <a:pPr lvl="1"/>
            <a:r>
              <a:rPr lang="en-US" sz="2400" dirty="0" smtClean="0"/>
              <a:t>Distributing data, updating shared resource, communicating results, handling failures</a:t>
            </a:r>
          </a:p>
          <a:p>
            <a:pPr lvl="1"/>
            <a:r>
              <a:rPr lang="en-US" sz="2400" dirty="0" smtClean="0"/>
              <a:t>Machines have separate memories, so need network</a:t>
            </a:r>
          </a:p>
          <a:p>
            <a:pPr lvl="1"/>
            <a:r>
              <a:rPr lang="en-US" sz="2400" dirty="0" smtClean="0"/>
              <a:t>Introduces inefficiencies: overhead, waiting, etc.</a:t>
            </a:r>
          </a:p>
          <a:p>
            <a:r>
              <a:rPr lang="en-US" sz="2800" dirty="0" smtClean="0"/>
              <a:t>Need to parallelize algorithms, data structures</a:t>
            </a:r>
          </a:p>
          <a:p>
            <a:pPr lvl="1"/>
            <a:r>
              <a:rPr lang="en-US" sz="2400" dirty="0" smtClean="0"/>
              <a:t>Must look at problems from parallel standpoint</a:t>
            </a:r>
          </a:p>
          <a:p>
            <a:pPr lvl="1"/>
            <a:r>
              <a:rPr lang="en-US" sz="2400" dirty="0" smtClean="0"/>
              <a:t>Best for problems whose compute times &gt;&gt; overhead</a:t>
            </a:r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4496654" y="0"/>
            <a:ext cx="4647346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en-US" sz="1800">
                <a:solidFill>
                  <a:schemeClr val="tx1"/>
                </a:solidFill>
                <a:latin typeface="18 VAG Rounded Thin   55390"/>
              </a:rPr>
              <a:t>en.wikipedia.org/wiki/Embarrassingly_parallel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0636" y="4699000"/>
            <a:ext cx="4163164" cy="18542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515" name="Rectangle 3"/>
          <p:cNvSpPr>
            <a:spLocks noGrp="1" noChangeArrowheads="1"/>
          </p:cNvSpPr>
          <p:nvPr>
            <p:ph sz="half" idx="2"/>
          </p:nvPr>
        </p:nvSpPr>
        <p:spPr>
          <a:xfrm>
            <a:off x="457200" y="990600"/>
            <a:ext cx="6096000" cy="5305864"/>
          </a:xfrm>
        </p:spPr>
        <p:txBody>
          <a:bodyPr/>
          <a:lstStyle/>
          <a:p>
            <a:pPr eaLnBrk="1" hangingPunct="1"/>
            <a:r>
              <a:rPr lang="en-US" sz="2400" dirty="0" smtClean="0">
                <a:latin typeface="18 VAG Rounded Bold   07390" charset="0"/>
              </a:rPr>
              <a:t>Functions as Data</a:t>
            </a:r>
          </a:p>
          <a:p>
            <a:pPr eaLnBrk="1" hangingPunct="1"/>
            <a:r>
              <a:rPr lang="en-US" sz="2400" dirty="0" smtClean="0">
                <a:latin typeface="18 VAG Rounded Bold   07390" charset="0"/>
              </a:rPr>
              <a:t>Higher-Order Functions</a:t>
            </a:r>
          </a:p>
          <a:p>
            <a:pPr eaLnBrk="1" hangingPunct="1"/>
            <a:r>
              <a:rPr lang="en-US" sz="2400" dirty="0" smtClean="0">
                <a:latin typeface="18 VAG Rounded Bold   07390" charset="0"/>
              </a:rPr>
              <a:t>Useful HOFs (you can build your own!)</a:t>
            </a:r>
          </a:p>
          <a:p>
            <a:pPr lvl="1" eaLnBrk="1" hangingPunct="1"/>
            <a:r>
              <a:rPr lang="en-US" sz="2000" dirty="0">
                <a:latin typeface="18 VAG Rounded Bold   07390" charset="0"/>
              </a:rPr>
              <a:t>map </a:t>
            </a:r>
            <a:r>
              <a:rPr lang="en-US" sz="2000" u="sng" dirty="0">
                <a:latin typeface="Courier"/>
                <a:cs typeface="Courier"/>
              </a:rPr>
              <a:t>Reporter</a:t>
            </a:r>
            <a:r>
              <a:rPr lang="en-US" sz="2000" dirty="0">
                <a:latin typeface="18 VAG Rounded Bold   07390" charset="0"/>
              </a:rPr>
              <a:t> over </a:t>
            </a:r>
            <a:r>
              <a:rPr lang="en-US" sz="2000" u="sng" dirty="0">
                <a:latin typeface="Courier"/>
                <a:cs typeface="Courier"/>
              </a:rPr>
              <a:t>List</a:t>
            </a:r>
          </a:p>
          <a:p>
            <a:pPr lvl="2" eaLnBrk="1" hangingPunct="1"/>
            <a:r>
              <a:rPr lang="en-US" sz="1600" dirty="0" smtClean="0">
                <a:latin typeface="18 VAG Rounded Bold   07390" charset="0"/>
              </a:rPr>
              <a:t>Report a </a:t>
            </a:r>
            <a:r>
              <a:rPr lang="en-US" sz="1600" dirty="0">
                <a:latin typeface="18 VAG Rounded Bold   07390" charset="0"/>
              </a:rPr>
              <a:t>new list, </a:t>
            </a:r>
            <a:r>
              <a:rPr lang="en-US" sz="1600" dirty="0" smtClean="0">
                <a:latin typeface="18 VAG Rounded Bold   07390" charset="0"/>
              </a:rPr>
              <a:t>every </a:t>
            </a:r>
            <a:r>
              <a:rPr lang="en-US" sz="1600" dirty="0">
                <a:latin typeface="18 VAG Rounded Bold   07390" charset="0"/>
              </a:rPr>
              <a:t>element </a:t>
            </a:r>
            <a:r>
              <a:rPr lang="en-US" sz="1600" dirty="0">
                <a:latin typeface="Courier"/>
                <a:cs typeface="Courier"/>
              </a:rPr>
              <a:t>E</a:t>
            </a:r>
            <a:r>
              <a:rPr lang="en-US" sz="1600" dirty="0">
                <a:latin typeface="18 VAG Rounded Bold   07390" charset="0"/>
              </a:rPr>
              <a:t> of </a:t>
            </a:r>
            <a:r>
              <a:rPr lang="en-US" sz="1600" dirty="0">
                <a:latin typeface="Courier"/>
                <a:cs typeface="Courier"/>
              </a:rPr>
              <a:t>List</a:t>
            </a:r>
            <a:r>
              <a:rPr lang="en-US" sz="1600" dirty="0">
                <a:latin typeface="18 VAG Rounded Bold   07390" charset="0"/>
              </a:rPr>
              <a:t> </a:t>
            </a:r>
            <a:r>
              <a:rPr lang="en-US" sz="1600" dirty="0" smtClean="0">
                <a:latin typeface="18 VAG Rounded Bold   07390" charset="0"/>
              </a:rPr>
              <a:t>becoming </a:t>
            </a:r>
            <a:r>
              <a:rPr lang="en-US" sz="1600" dirty="0">
                <a:latin typeface="Courier"/>
                <a:cs typeface="Courier"/>
              </a:rPr>
              <a:t>Reporter(E)</a:t>
            </a:r>
            <a:r>
              <a:rPr lang="en-US" sz="1600" dirty="0">
                <a:latin typeface="18 VAG Rounded Bold   07390" charset="0"/>
              </a:rPr>
              <a:t> </a:t>
            </a:r>
          </a:p>
          <a:p>
            <a:pPr lvl="1" eaLnBrk="1" hangingPunct="1"/>
            <a:r>
              <a:rPr lang="en-US" sz="2000" dirty="0">
                <a:latin typeface="18 VAG Rounded Bold   07390" charset="0"/>
              </a:rPr>
              <a:t>keep items such that </a:t>
            </a:r>
            <a:r>
              <a:rPr lang="en-US" sz="2000" u="sng" dirty="0">
                <a:latin typeface="Courier"/>
                <a:cs typeface="Courier"/>
              </a:rPr>
              <a:t>Predicate</a:t>
            </a:r>
            <a:r>
              <a:rPr lang="en-US" sz="2000" dirty="0">
                <a:latin typeface="18 VAG Rounded Bold   07390" charset="0"/>
              </a:rPr>
              <a:t> from </a:t>
            </a:r>
            <a:r>
              <a:rPr lang="en-US" sz="2000" u="sng" dirty="0">
                <a:latin typeface="Courier"/>
                <a:cs typeface="Courier"/>
              </a:rPr>
              <a:t>List</a:t>
            </a:r>
          </a:p>
          <a:p>
            <a:pPr lvl="2" eaLnBrk="1" hangingPunct="1"/>
            <a:r>
              <a:rPr lang="en-US" sz="1600" dirty="0" smtClean="0">
                <a:latin typeface="18 VAG Rounded Bold   07390" charset="0"/>
              </a:rPr>
              <a:t>Report a </a:t>
            </a:r>
            <a:r>
              <a:rPr lang="en-US" sz="1600" dirty="0">
                <a:latin typeface="18 VAG Rounded Bold   07390" charset="0"/>
              </a:rPr>
              <a:t>new list, </a:t>
            </a:r>
            <a:r>
              <a:rPr lang="en-US" sz="1600" dirty="0" smtClean="0">
                <a:latin typeface="18 VAG Rounded Bold   07390" charset="0"/>
              </a:rPr>
              <a:t>keeping only elements </a:t>
            </a:r>
            <a:r>
              <a:rPr lang="en-US" sz="1600" dirty="0">
                <a:latin typeface="Courier"/>
                <a:cs typeface="Courier"/>
              </a:rPr>
              <a:t>E</a:t>
            </a:r>
            <a:r>
              <a:rPr lang="en-US" sz="1600" dirty="0">
                <a:latin typeface="18 VAG Rounded Bold   07390" charset="0"/>
              </a:rPr>
              <a:t> </a:t>
            </a:r>
            <a:r>
              <a:rPr lang="en-US" sz="1600" dirty="0" smtClean="0">
                <a:latin typeface="18 VAG Rounded Bold   07390" charset="0"/>
              </a:rPr>
              <a:t>of </a:t>
            </a:r>
            <a:r>
              <a:rPr lang="en-US" sz="1600" dirty="0" smtClean="0">
                <a:latin typeface="Courier"/>
                <a:cs typeface="Courier"/>
              </a:rPr>
              <a:t>List</a:t>
            </a:r>
            <a:r>
              <a:rPr lang="en-US" sz="1600" dirty="0" smtClean="0">
                <a:latin typeface="18 VAG Rounded Bold   07390" charset="0"/>
              </a:rPr>
              <a:t> if </a:t>
            </a:r>
            <a:r>
              <a:rPr lang="en-US" sz="1600" dirty="0" smtClean="0">
                <a:latin typeface="Courier"/>
                <a:cs typeface="Courier"/>
              </a:rPr>
              <a:t>Predicate</a:t>
            </a:r>
            <a:r>
              <a:rPr lang="en-US" sz="1600" dirty="0">
                <a:latin typeface="Courier"/>
                <a:cs typeface="Courier"/>
              </a:rPr>
              <a:t>(E)</a:t>
            </a:r>
          </a:p>
          <a:p>
            <a:pPr lvl="1" eaLnBrk="1" hangingPunct="1"/>
            <a:r>
              <a:rPr lang="en-US" sz="2000" dirty="0">
                <a:latin typeface="18 VAG Rounded Bold   07390" charset="0"/>
              </a:rPr>
              <a:t>combine with </a:t>
            </a:r>
            <a:r>
              <a:rPr lang="en-US" sz="2000" u="sng" dirty="0">
                <a:latin typeface="Courier"/>
                <a:cs typeface="Courier"/>
              </a:rPr>
              <a:t>Reporter</a:t>
            </a:r>
            <a:r>
              <a:rPr lang="en-US" sz="2000" dirty="0">
                <a:latin typeface="18 VAG Rounded Bold   07390" charset="0"/>
              </a:rPr>
              <a:t> over </a:t>
            </a:r>
            <a:r>
              <a:rPr lang="en-US" sz="2000" u="sng" dirty="0">
                <a:latin typeface="Courier"/>
                <a:cs typeface="Courier"/>
              </a:rPr>
              <a:t>List</a:t>
            </a:r>
          </a:p>
          <a:p>
            <a:pPr lvl="2" eaLnBrk="1" hangingPunct="1"/>
            <a:r>
              <a:rPr lang="en-US" sz="1600" dirty="0">
                <a:latin typeface="18 VAG Rounded Bold   07390" charset="0"/>
              </a:rPr>
              <a:t>Combine all the elements of </a:t>
            </a:r>
            <a:r>
              <a:rPr lang="en-US" sz="1600" dirty="0">
                <a:latin typeface="Courier"/>
                <a:cs typeface="Courier"/>
              </a:rPr>
              <a:t>List</a:t>
            </a:r>
            <a:r>
              <a:rPr lang="en-US" sz="1600" dirty="0">
                <a:latin typeface="18 VAG Rounded Bold   07390" charset="0"/>
              </a:rPr>
              <a:t> with </a:t>
            </a:r>
            <a:r>
              <a:rPr lang="en-US" sz="1600" dirty="0">
                <a:latin typeface="Courier"/>
                <a:cs typeface="Courier"/>
              </a:rPr>
              <a:t>Reporter(E</a:t>
            </a:r>
            <a:r>
              <a:rPr lang="en-US" sz="1600" dirty="0" smtClean="0">
                <a:latin typeface="Courier"/>
                <a:cs typeface="Courier"/>
              </a:rPr>
              <a:t>)</a:t>
            </a:r>
          </a:p>
          <a:p>
            <a:pPr lvl="2" eaLnBrk="1" hangingPunct="1"/>
            <a:r>
              <a:rPr lang="en-US" sz="1600" dirty="0" smtClean="0">
                <a:latin typeface="18 VAG Rounded Bold   07390" charset="0"/>
              </a:rPr>
              <a:t>This is also known as “reduce”</a:t>
            </a:r>
            <a:endParaRPr lang="en-US" sz="1600" u="sng" dirty="0">
              <a:latin typeface="Courier"/>
              <a:cs typeface="Courier"/>
            </a:endParaRPr>
          </a:p>
          <a:p>
            <a:pPr eaLnBrk="1" hangingPunct="1"/>
            <a:r>
              <a:rPr lang="en-US" sz="2400" dirty="0" smtClean="0">
                <a:latin typeface="18 VAG Rounded Bold   07390" charset="0"/>
              </a:rPr>
              <a:t>Acronym example</a:t>
            </a:r>
          </a:p>
          <a:p>
            <a:pPr lvl="1" eaLnBrk="1" hangingPunct="1"/>
            <a:r>
              <a:rPr lang="en-US" sz="2000" dirty="0" smtClean="0">
                <a:latin typeface="18 VAG Rounded Bold   07390" charset="0"/>
              </a:rPr>
              <a:t>keep </a:t>
            </a:r>
            <a:r>
              <a:rPr lang="en-US" sz="2000" dirty="0" smtClean="0">
                <a:latin typeface="18 VAG Rounded Bold   07390" charset="0"/>
                <a:sym typeface="Wingdings"/>
              </a:rPr>
              <a:t> map  combine</a:t>
            </a:r>
            <a:endParaRPr lang="en-US" sz="2000" dirty="0" smtClean="0">
              <a:latin typeface="18 VAG Rounded Bold   07390" charset="0"/>
            </a:endParaRPr>
          </a:p>
          <a:p>
            <a:pPr lvl="1" eaLnBrk="1" hangingPunct="1"/>
            <a:endParaRPr lang="en-US" sz="1600" dirty="0" smtClean="0">
              <a:latin typeface="18 VAG Rounded Bold   07390" charset="0"/>
            </a:endParaRPr>
          </a:p>
        </p:txBody>
      </p:sp>
      <p:sp>
        <p:nvSpPr>
          <p:cNvPr id="448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latin typeface="18 VAG Rounded Bold   07390" charset="0"/>
              </a:rPr>
              <a:t>Review</a:t>
            </a:r>
            <a:endParaRPr lang="en-US" dirty="0">
              <a:latin typeface="18 VAG Rounded Bold   07390" charset="0"/>
            </a:endParaRPr>
          </a:p>
        </p:txBody>
      </p:sp>
      <p:pic>
        <p:nvPicPr>
          <p:cNvPr id="4" name="Picture 3" descr="Screen shot 2011-03-30 at 2.02.20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000" y="2388328"/>
            <a:ext cx="1752600" cy="812072"/>
          </a:xfrm>
          <a:prstGeom prst="rect">
            <a:avLst/>
          </a:prstGeom>
        </p:spPr>
      </p:pic>
      <p:pic>
        <p:nvPicPr>
          <p:cNvPr id="5" name="Picture 4" descr="Screen shot 2011-03-30 at 2.02.38 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7001" y="3394157"/>
            <a:ext cx="1752600" cy="796843"/>
          </a:xfrm>
          <a:prstGeom prst="rect">
            <a:avLst/>
          </a:prstGeom>
        </p:spPr>
      </p:pic>
      <p:pic>
        <p:nvPicPr>
          <p:cNvPr id="6" name="Picture 5" descr="Screen shot 2011-03-30 at 2.02.48 AM.png"/>
          <p:cNvPicPr>
            <a:picLocks noChangeAspect="1"/>
          </p:cNvPicPr>
          <p:nvPr/>
        </p:nvPicPr>
        <p:blipFill>
          <a:blip r:embed="rId5">
            <a:clrChange>
              <a:clrFrom>
                <a:srgbClr val="000400"/>
              </a:clrFrom>
              <a:clrTo>
                <a:srgbClr val="0004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77001" y="4343400"/>
            <a:ext cx="1752600" cy="823632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33684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nual Operation 5"/>
          <p:cNvSpPr/>
          <p:nvPr/>
        </p:nvSpPr>
        <p:spPr>
          <a:xfrm>
            <a:off x="570584" y="1981200"/>
            <a:ext cx="8001002" cy="3657600"/>
          </a:xfrm>
          <a:prstGeom prst="flowChartManualOperation">
            <a:avLst/>
          </a:prstGeom>
          <a:solidFill>
            <a:schemeClr val="tx1">
              <a:alpha val="25000"/>
            </a:schemeClr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634313" y="1432682"/>
            <a:ext cx="2438400" cy="533400"/>
          </a:xfrm>
          <a:prstGeom prst="rect">
            <a:avLst/>
          </a:prstGeom>
          <a:solidFill>
            <a:schemeClr val="tx1">
              <a:alpha val="25000"/>
            </a:schemeClr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215713" y="1432682"/>
            <a:ext cx="1219200" cy="533400"/>
          </a:xfrm>
          <a:prstGeom prst="rect">
            <a:avLst/>
          </a:prstGeom>
          <a:solidFill>
            <a:schemeClr val="tx1">
              <a:alpha val="25000"/>
            </a:schemeClr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464149" y="1371600"/>
            <a:ext cx="8229600" cy="762000"/>
          </a:xfrm>
        </p:spPr>
        <p:txBody>
          <a:bodyPr/>
          <a:lstStyle/>
          <a:p>
            <a:pPr lvl="1" algn="ctr"/>
            <a:r>
              <a:rPr lang="en-US" sz="3600" dirty="0">
                <a:solidFill>
                  <a:schemeClr val="accent4"/>
                </a:solidFill>
                <a:latin typeface="18 VAG Rounded Bold   07390" charset="0"/>
              </a:rPr>
              <a:t>combine </a:t>
            </a:r>
            <a:r>
              <a:rPr lang="en-US" sz="3600" dirty="0" smtClean="0">
                <a:solidFill>
                  <a:schemeClr val="accent4"/>
                </a:solidFill>
                <a:latin typeface="18 VAG Rounded Bold   07390" charset="0"/>
              </a:rPr>
              <a:t>with  </a:t>
            </a:r>
            <a:r>
              <a:rPr lang="en-US" sz="3600" u="sng" dirty="0">
                <a:solidFill>
                  <a:schemeClr val="accent4"/>
                </a:solidFill>
                <a:latin typeface="Courier"/>
                <a:cs typeface="Courier"/>
              </a:rPr>
              <a:t>Reporter</a:t>
            </a:r>
            <a:r>
              <a:rPr lang="en-US" sz="3600" dirty="0">
                <a:solidFill>
                  <a:schemeClr val="accent4"/>
                </a:solidFill>
                <a:latin typeface="18 VAG Rounded Bold   07390" charset="0"/>
              </a:rPr>
              <a:t> </a:t>
            </a:r>
            <a:r>
              <a:rPr lang="en-US" sz="3600" dirty="0" smtClean="0">
                <a:solidFill>
                  <a:schemeClr val="accent4"/>
                </a:solidFill>
                <a:latin typeface="18 VAG Rounded Bold   07390" charset="0"/>
              </a:rPr>
              <a:t> over  </a:t>
            </a:r>
            <a:r>
              <a:rPr lang="en-US" sz="3600" u="sng" dirty="0" smtClean="0">
                <a:solidFill>
                  <a:schemeClr val="accent4"/>
                </a:solidFill>
                <a:latin typeface="Courier"/>
                <a:cs typeface="Courier"/>
              </a:rPr>
              <a:t>List</a:t>
            </a:r>
            <a:endParaRPr lang="en-US" sz="6000" dirty="0">
              <a:solidFill>
                <a:schemeClr val="accent4"/>
              </a:solidFill>
            </a:endParaRPr>
          </a:p>
        </p:txBody>
      </p:sp>
      <p:pic>
        <p:nvPicPr>
          <p:cNvPr id="2" name="Picture 1" descr="Screen shot 2011-03-29 at 8.15.41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14324" t="9999" r="10416" b="6667"/>
          <a:stretch/>
        </p:blipFill>
        <p:spPr>
          <a:xfrm>
            <a:off x="7403781" y="174723"/>
            <a:ext cx="825819" cy="1143000"/>
          </a:xfrm>
          <a:prstGeom prst="rect">
            <a:avLst/>
          </a:prstGeom>
        </p:spPr>
      </p:pic>
      <p:pic>
        <p:nvPicPr>
          <p:cNvPr id="5" name="Picture 4" descr="FFF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3886200" y="533400"/>
            <a:ext cx="1752600" cy="685800"/>
          </a:xfrm>
          <a:prstGeom prst="rect">
            <a:avLst/>
          </a:prstGeom>
        </p:spPr>
      </p:pic>
      <p:pic>
        <p:nvPicPr>
          <p:cNvPr id="7" name="Picture 6" descr="FFFF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2465998" y="5740400"/>
            <a:ext cx="4205654" cy="889000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2895600" y="1820275"/>
            <a:ext cx="47910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>
                <a:solidFill>
                  <a:schemeClr val="tx1"/>
                </a:solidFill>
                <a:latin typeface="18 VAG Rounded Bold   07390" charset="0"/>
              </a:rPr>
              <a:t>a</a:t>
            </a:r>
            <a:endParaRPr lang="en-US" sz="7200" dirty="0">
              <a:solidFill>
                <a:schemeClr val="tx1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3864295" y="1836950"/>
            <a:ext cx="47910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>
                <a:solidFill>
                  <a:schemeClr val="tx1"/>
                </a:solidFill>
                <a:latin typeface="18 VAG Rounded Bold   07390" charset="0"/>
              </a:rPr>
              <a:t>b</a:t>
            </a:r>
            <a:endParaRPr lang="en-US" sz="7200" dirty="0">
              <a:solidFill>
                <a:schemeClr val="tx1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4419600" y="2956416"/>
            <a:ext cx="42832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>
                <a:solidFill>
                  <a:schemeClr val="tx1"/>
                </a:solidFill>
                <a:latin typeface="18 VAG Rounded Bold   07390" charset="0"/>
              </a:rPr>
              <a:t>c</a:t>
            </a:r>
            <a:endParaRPr lang="en-US" sz="7200" dirty="0">
              <a:solidFill>
                <a:schemeClr val="tx1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4953000" y="4283519"/>
            <a:ext cx="47910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>
                <a:solidFill>
                  <a:schemeClr val="tx1"/>
                </a:solidFill>
                <a:latin typeface="18 VAG Rounded Bold   07390" charset="0"/>
              </a:rPr>
              <a:t>d</a:t>
            </a:r>
            <a:endParaRPr lang="en-US" sz="7200" dirty="0">
              <a:solidFill>
                <a:schemeClr val="tx1"/>
              </a:solidFill>
            </a:endParaRPr>
          </a:p>
        </p:txBody>
      </p:sp>
      <p:grpSp>
        <p:nvGrpSpPr>
          <p:cNvPr id="3" name="Group 42"/>
          <p:cNvGrpSpPr/>
          <p:nvPr/>
        </p:nvGrpSpPr>
        <p:grpSpPr>
          <a:xfrm>
            <a:off x="2750781" y="2438401"/>
            <a:ext cx="1781617" cy="701183"/>
            <a:chOff x="2750781" y="2438401"/>
            <a:chExt cx="1781617" cy="701183"/>
          </a:xfrm>
        </p:grpSpPr>
        <p:grpSp>
          <p:nvGrpSpPr>
            <p:cNvPr id="10" name="Group 29"/>
            <p:cNvGrpSpPr/>
            <p:nvPr/>
          </p:nvGrpSpPr>
          <p:grpSpPr>
            <a:xfrm>
              <a:off x="2750781" y="2438401"/>
              <a:ext cx="1781617" cy="701183"/>
              <a:chOff x="507803" y="1371600"/>
              <a:chExt cx="8131814" cy="4267200"/>
            </a:xfrm>
          </p:grpSpPr>
          <p:sp>
            <p:nvSpPr>
              <p:cNvPr id="31" name="Manual Operation 30"/>
              <p:cNvSpPr/>
              <p:nvPr/>
            </p:nvSpPr>
            <p:spPr>
              <a:xfrm>
                <a:off x="507803" y="1921403"/>
                <a:ext cx="8131814" cy="3717397"/>
              </a:xfrm>
              <a:prstGeom prst="flowChartManualOperation">
                <a:avLst/>
              </a:prstGeom>
              <a:solidFill>
                <a:schemeClr val="tx2">
                  <a:lumMod val="90000"/>
                  <a:alpha val="50000"/>
                </a:schemeClr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32" name="Rectangle 31"/>
              <p:cNvSpPr/>
              <p:nvPr/>
            </p:nvSpPr>
            <p:spPr>
              <a:xfrm>
                <a:off x="525231" y="1371600"/>
                <a:ext cx="3809999" cy="542120"/>
              </a:xfrm>
              <a:prstGeom prst="rect">
                <a:avLst/>
              </a:prstGeom>
              <a:solidFill>
                <a:schemeClr val="tx2">
                  <a:lumMod val="90000"/>
                  <a:alpha val="50000"/>
                </a:schemeClr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4807758" y="1371600"/>
                <a:ext cx="3794673" cy="542120"/>
              </a:xfrm>
              <a:prstGeom prst="rect">
                <a:avLst/>
              </a:prstGeom>
              <a:solidFill>
                <a:schemeClr val="tx2">
                  <a:lumMod val="90000"/>
                  <a:alpha val="50000"/>
                </a:schemeClr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</p:grpSp>
        <p:pic>
          <p:nvPicPr>
            <p:cNvPr id="38" name="Picture 37" descr="FFF.gif"/>
            <p:cNvPicPr>
              <a:picLocks noChangeAspect="1"/>
            </p:cNvPicPr>
            <p:nvPr/>
          </p:nvPicPr>
          <p:blipFill>
            <a:blip r:embed="rId3">
              <a:alphaModFix amt="52000"/>
              <a:extLs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tretch>
              <a:fillRect/>
            </a:stretch>
          </p:blipFill>
          <p:spPr>
            <a:xfrm>
              <a:off x="3155046" y="2667000"/>
              <a:ext cx="990600" cy="387626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</p:grpSp>
      <p:grpSp>
        <p:nvGrpSpPr>
          <p:cNvPr id="11" name="Group 43"/>
          <p:cNvGrpSpPr/>
          <p:nvPr/>
        </p:nvGrpSpPr>
        <p:grpSpPr>
          <a:xfrm>
            <a:off x="3276600" y="3642217"/>
            <a:ext cx="1781617" cy="701183"/>
            <a:chOff x="3276600" y="3642217"/>
            <a:chExt cx="1781617" cy="701183"/>
          </a:xfrm>
        </p:grpSpPr>
        <p:grpSp>
          <p:nvGrpSpPr>
            <p:cNvPr id="12" name="Group 25"/>
            <p:cNvGrpSpPr/>
            <p:nvPr/>
          </p:nvGrpSpPr>
          <p:grpSpPr>
            <a:xfrm>
              <a:off x="3276600" y="3642217"/>
              <a:ext cx="1781617" cy="701183"/>
              <a:chOff x="507803" y="1371600"/>
              <a:chExt cx="8131814" cy="4267200"/>
            </a:xfrm>
          </p:grpSpPr>
          <p:sp>
            <p:nvSpPr>
              <p:cNvPr id="27" name="Manual Operation 26"/>
              <p:cNvSpPr/>
              <p:nvPr/>
            </p:nvSpPr>
            <p:spPr>
              <a:xfrm>
                <a:off x="507803" y="1921403"/>
                <a:ext cx="8131814" cy="3717397"/>
              </a:xfrm>
              <a:prstGeom prst="flowChartManualOperation">
                <a:avLst/>
              </a:prstGeom>
              <a:solidFill>
                <a:schemeClr val="tx2">
                  <a:lumMod val="90000"/>
                  <a:alpha val="50000"/>
                </a:schemeClr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525231" y="1371600"/>
                <a:ext cx="3809999" cy="542120"/>
              </a:xfrm>
              <a:prstGeom prst="rect">
                <a:avLst/>
              </a:prstGeom>
              <a:solidFill>
                <a:schemeClr val="tx2">
                  <a:lumMod val="90000"/>
                  <a:alpha val="50000"/>
                </a:schemeClr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4807758" y="1371600"/>
                <a:ext cx="3794673" cy="542120"/>
              </a:xfrm>
              <a:prstGeom prst="rect">
                <a:avLst/>
              </a:prstGeom>
              <a:solidFill>
                <a:schemeClr val="tx2">
                  <a:lumMod val="90000"/>
                  <a:alpha val="50000"/>
                </a:schemeClr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</p:grpSp>
        <p:pic>
          <p:nvPicPr>
            <p:cNvPr id="39" name="Picture 38" descr="FFF.gif"/>
            <p:cNvPicPr>
              <a:picLocks noChangeAspect="1"/>
            </p:cNvPicPr>
            <p:nvPr/>
          </p:nvPicPr>
          <p:blipFill>
            <a:blip r:embed="rId3">
              <a:alphaModFix amt="52000"/>
              <a:extLs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tretch>
              <a:fillRect/>
            </a:stretch>
          </p:blipFill>
          <p:spPr>
            <a:xfrm>
              <a:off x="3680887" y="3846596"/>
              <a:ext cx="990600" cy="387626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</p:grpSp>
      <p:grpSp>
        <p:nvGrpSpPr>
          <p:cNvPr id="13" name="Group 44"/>
          <p:cNvGrpSpPr/>
          <p:nvPr/>
        </p:nvGrpSpPr>
        <p:grpSpPr>
          <a:xfrm>
            <a:off x="3733800" y="4937617"/>
            <a:ext cx="1781617" cy="701183"/>
            <a:chOff x="3733800" y="4937617"/>
            <a:chExt cx="1781617" cy="701183"/>
          </a:xfrm>
        </p:grpSpPr>
        <p:grpSp>
          <p:nvGrpSpPr>
            <p:cNvPr id="14" name="Group 21"/>
            <p:cNvGrpSpPr/>
            <p:nvPr/>
          </p:nvGrpSpPr>
          <p:grpSpPr>
            <a:xfrm>
              <a:off x="3733800" y="4937617"/>
              <a:ext cx="1781617" cy="701183"/>
              <a:chOff x="507803" y="1371600"/>
              <a:chExt cx="8131814" cy="4267200"/>
            </a:xfrm>
          </p:grpSpPr>
          <p:sp>
            <p:nvSpPr>
              <p:cNvPr id="23" name="Manual Operation 22"/>
              <p:cNvSpPr/>
              <p:nvPr/>
            </p:nvSpPr>
            <p:spPr>
              <a:xfrm>
                <a:off x="507803" y="1921403"/>
                <a:ext cx="8131814" cy="3717397"/>
              </a:xfrm>
              <a:prstGeom prst="flowChartManualOperation">
                <a:avLst/>
              </a:prstGeom>
              <a:solidFill>
                <a:schemeClr val="tx2">
                  <a:lumMod val="90000"/>
                  <a:alpha val="50000"/>
                </a:schemeClr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525231" y="1371600"/>
                <a:ext cx="3809999" cy="542120"/>
              </a:xfrm>
              <a:prstGeom prst="rect">
                <a:avLst/>
              </a:prstGeom>
              <a:solidFill>
                <a:schemeClr val="tx2">
                  <a:lumMod val="90000"/>
                  <a:alpha val="50000"/>
                </a:schemeClr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4807758" y="1371600"/>
                <a:ext cx="3794673" cy="542120"/>
              </a:xfrm>
              <a:prstGeom prst="rect">
                <a:avLst/>
              </a:prstGeom>
              <a:solidFill>
                <a:schemeClr val="tx2">
                  <a:lumMod val="90000"/>
                  <a:alpha val="50000"/>
                </a:schemeClr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</p:grpSp>
        <p:pic>
          <p:nvPicPr>
            <p:cNvPr id="40" name="Picture 39" descr="FFF.gif"/>
            <p:cNvPicPr>
              <a:picLocks noChangeAspect="1"/>
            </p:cNvPicPr>
            <p:nvPr/>
          </p:nvPicPr>
          <p:blipFill>
            <a:blip r:embed="rId3">
              <a:alphaModFix amt="49000"/>
              <a:extLs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tretch>
              <a:fillRect/>
            </a:stretch>
          </p:blipFill>
          <p:spPr>
            <a:xfrm>
              <a:off x="4129918" y="5105744"/>
              <a:ext cx="990600" cy="387626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</p:grpSp>
      <p:pic>
        <p:nvPicPr>
          <p:cNvPr id="41" name="Picture 40" descr="afb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3392733" y="3329857"/>
            <a:ext cx="635000" cy="228600"/>
          </a:xfrm>
          <a:prstGeom prst="rect">
            <a:avLst/>
          </a:prstGeom>
        </p:spPr>
      </p:pic>
      <p:pic>
        <p:nvPicPr>
          <p:cNvPr id="42" name="Picture 41" descr="afbfc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3647928" y="4521200"/>
            <a:ext cx="1092200" cy="279400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791993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3700" name="Rectangle 4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000" dirty="0" smtClean="0"/>
              <a:t>We told you “the beauty of pure functional programming is that it’s easily parallelizable”</a:t>
            </a:r>
          </a:p>
          <a:p>
            <a:pPr lvl="1"/>
            <a:r>
              <a:rPr lang="en-US" sz="1800" dirty="0" smtClean="0"/>
              <a:t>Do you see how you could parallelize this?</a:t>
            </a:r>
          </a:p>
          <a:p>
            <a:pPr lvl="1"/>
            <a:r>
              <a:rPr lang="en-US" sz="1800" dirty="0" smtClean="0"/>
              <a:t>Reducer should be associative and commutative</a:t>
            </a:r>
          </a:p>
          <a:p>
            <a:r>
              <a:rPr lang="en-US" sz="2000" dirty="0" smtClean="0"/>
              <a:t>Imagine 10,000 machines ready to help you compute anything you could cast as a </a:t>
            </a:r>
            <a:r>
              <a:rPr lang="en-US" sz="2000" dirty="0" err="1" smtClean="0"/>
              <a:t>MapReduce</a:t>
            </a:r>
            <a:r>
              <a:rPr lang="en-US" sz="2000" dirty="0" smtClean="0"/>
              <a:t> problem!</a:t>
            </a:r>
          </a:p>
          <a:p>
            <a:pPr lvl="1"/>
            <a:r>
              <a:rPr lang="en-US" sz="1800" dirty="0" smtClean="0"/>
              <a:t>This is the abstraction Google is famous for authoring</a:t>
            </a:r>
          </a:p>
          <a:p>
            <a:pPr lvl="1"/>
            <a:r>
              <a:rPr lang="en-US" sz="1800" dirty="0" smtClean="0"/>
              <a:t>It hides LOTS of difficulty of writing parallel code!</a:t>
            </a:r>
          </a:p>
          <a:p>
            <a:pPr lvl="1"/>
            <a:r>
              <a:rPr lang="en-US" sz="1800" dirty="0" smtClean="0"/>
              <a:t>The system takes care of load balancing, dead machines, etc.</a:t>
            </a:r>
            <a:endParaRPr lang="en-US" sz="1800" dirty="0"/>
          </a:p>
        </p:txBody>
      </p:sp>
      <p:sp>
        <p:nvSpPr>
          <p:cNvPr id="3613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Google’s </a:t>
            </a:r>
            <a:r>
              <a:rPr lang="en-US" dirty="0" err="1" smtClean="0"/>
              <a:t>MapReduce Simplified</a:t>
            </a:r>
            <a:endParaRPr lang="en-US" dirty="0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5642274" y="0"/>
            <a:ext cx="3501726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en-US" sz="1800">
                <a:solidFill>
                  <a:schemeClr val="tx1"/>
                </a:solidFill>
                <a:latin typeface="18 VAG Rounded Thin   55390"/>
              </a:rPr>
              <a:t>en.wikipedia.org/wiki/MapReduce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7200" y="1092200"/>
            <a:ext cx="2387600" cy="2794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8200" y="1447800"/>
            <a:ext cx="4089400" cy="13081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rcRect l="1408" t="11569" r="1836" b="9199"/>
          <a:stretch>
            <a:fillRect/>
          </a:stretch>
        </p:blipFill>
        <p:spPr>
          <a:xfrm>
            <a:off x="4631190" y="2895600"/>
            <a:ext cx="4067345" cy="1056551"/>
          </a:xfrm>
          <a:prstGeom prst="rect">
            <a:avLst/>
          </a:prstGeom>
        </p:spPr>
      </p:pic>
      <p:sp>
        <p:nvSpPr>
          <p:cNvPr id="18" name="Rectangle 9"/>
          <p:cNvSpPr>
            <a:spLocks noChangeArrowheads="1"/>
          </p:cNvSpPr>
          <p:nvPr/>
        </p:nvSpPr>
        <p:spPr bwMode="auto">
          <a:xfrm>
            <a:off x="5753881" y="3962400"/>
            <a:ext cx="265919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>
                <a:solidFill>
                  <a:schemeClr val="tx1"/>
                </a:solidFill>
                <a:latin typeface="18 VAG Rounded Thin   55390"/>
              </a:rPr>
              <a:t>1</a:t>
            </a:r>
          </a:p>
        </p:txBody>
      </p:sp>
      <p:sp>
        <p:nvSpPr>
          <p:cNvPr id="19" name="Rectangle 9"/>
          <p:cNvSpPr>
            <a:spLocks noChangeArrowheads="1"/>
          </p:cNvSpPr>
          <p:nvPr/>
        </p:nvSpPr>
        <p:spPr bwMode="auto">
          <a:xfrm>
            <a:off x="6324600" y="3962400"/>
            <a:ext cx="432118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>
                <a:solidFill>
                  <a:schemeClr val="tx1"/>
                </a:solidFill>
                <a:latin typeface="18 VAG Rounded Thin   55390"/>
              </a:rPr>
              <a:t>20</a:t>
            </a:r>
          </a:p>
        </p:txBody>
      </p:sp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7083008" y="3962400"/>
            <a:ext cx="308392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>
                <a:solidFill>
                  <a:schemeClr val="tx1"/>
                </a:solidFill>
                <a:latin typeface="18 VAG Rounded Thin   55390"/>
              </a:rPr>
              <a:t>3</a:t>
            </a:r>
          </a:p>
        </p:txBody>
      </p:sp>
      <p:sp>
        <p:nvSpPr>
          <p:cNvPr id="21" name="Rectangle 9"/>
          <p:cNvSpPr>
            <a:spLocks noChangeArrowheads="1"/>
          </p:cNvSpPr>
          <p:nvPr/>
        </p:nvSpPr>
        <p:spPr bwMode="auto">
          <a:xfrm>
            <a:off x="7696200" y="3962400"/>
            <a:ext cx="389645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>
                <a:solidFill>
                  <a:schemeClr val="tx1"/>
                </a:solidFill>
                <a:latin typeface="18 VAG Rounded Thin   55390"/>
              </a:rPr>
              <a:t>10</a:t>
            </a:r>
          </a:p>
        </p:txBody>
      </p:sp>
      <p:sp>
        <p:nvSpPr>
          <p:cNvPr id="22" name="Down Arrow 21"/>
          <p:cNvSpPr/>
          <p:nvPr/>
        </p:nvSpPr>
        <p:spPr>
          <a:xfrm>
            <a:off x="5562600" y="4343400"/>
            <a:ext cx="609600" cy="4572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chemeClr val="bg1"/>
                </a:solidFill>
              </a:rPr>
              <a:t>*</a:t>
            </a:r>
          </a:p>
        </p:txBody>
      </p:sp>
      <p:sp>
        <p:nvSpPr>
          <p:cNvPr id="23" name="Down Arrow 22"/>
          <p:cNvSpPr/>
          <p:nvPr/>
        </p:nvSpPr>
        <p:spPr>
          <a:xfrm>
            <a:off x="6248400" y="4343400"/>
            <a:ext cx="609600" cy="4572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chemeClr val="bg1"/>
                </a:solidFill>
              </a:rPr>
              <a:t>*</a:t>
            </a:r>
          </a:p>
        </p:txBody>
      </p:sp>
      <p:sp>
        <p:nvSpPr>
          <p:cNvPr id="24" name="Down Arrow 23"/>
          <p:cNvSpPr/>
          <p:nvPr/>
        </p:nvSpPr>
        <p:spPr>
          <a:xfrm>
            <a:off x="6934200" y="4343400"/>
            <a:ext cx="609600" cy="4572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chemeClr val="bg1"/>
                </a:solidFill>
              </a:rPr>
              <a:t>*</a:t>
            </a:r>
          </a:p>
        </p:txBody>
      </p:sp>
      <p:sp>
        <p:nvSpPr>
          <p:cNvPr id="25" name="Down Arrow 24"/>
          <p:cNvSpPr/>
          <p:nvPr/>
        </p:nvSpPr>
        <p:spPr>
          <a:xfrm>
            <a:off x="7620000" y="4343400"/>
            <a:ext cx="609600" cy="4572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chemeClr val="bg1"/>
                </a:solidFill>
              </a:rPr>
              <a:t>*</a:t>
            </a:r>
          </a:p>
        </p:txBody>
      </p:sp>
      <p:sp>
        <p:nvSpPr>
          <p:cNvPr id="26" name="Rectangle 9"/>
          <p:cNvSpPr>
            <a:spLocks noChangeArrowheads="1"/>
          </p:cNvSpPr>
          <p:nvPr/>
        </p:nvSpPr>
        <p:spPr bwMode="auto">
          <a:xfrm>
            <a:off x="5731985" y="4800600"/>
            <a:ext cx="265919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>
                <a:solidFill>
                  <a:srgbClr val="FFFF00"/>
                </a:solidFill>
                <a:latin typeface="18 VAG Rounded Thin   55390"/>
              </a:rPr>
              <a:t>1</a:t>
            </a:r>
          </a:p>
        </p:txBody>
      </p:sp>
      <p:sp>
        <p:nvSpPr>
          <p:cNvPr id="27" name="Rectangle 9"/>
          <p:cNvSpPr>
            <a:spLocks noChangeArrowheads="1"/>
          </p:cNvSpPr>
          <p:nvPr/>
        </p:nvSpPr>
        <p:spPr bwMode="auto">
          <a:xfrm>
            <a:off x="6279159" y="4800600"/>
            <a:ext cx="555844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>
                <a:solidFill>
                  <a:srgbClr val="FFFF00"/>
                </a:solidFill>
                <a:latin typeface="18 VAG Rounded Thin   55390"/>
              </a:rPr>
              <a:t>400</a:t>
            </a:r>
          </a:p>
        </p:txBody>
      </p:sp>
      <p:sp>
        <p:nvSpPr>
          <p:cNvPr id="28" name="Rectangle 9"/>
          <p:cNvSpPr>
            <a:spLocks noChangeArrowheads="1"/>
          </p:cNvSpPr>
          <p:nvPr/>
        </p:nvSpPr>
        <p:spPr bwMode="auto">
          <a:xfrm>
            <a:off x="7083008" y="4800600"/>
            <a:ext cx="308392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>
                <a:solidFill>
                  <a:srgbClr val="FFFF00"/>
                </a:solidFill>
                <a:latin typeface="18 VAG Rounded Thin   55390"/>
              </a:rPr>
              <a:t>9</a:t>
            </a:r>
          </a:p>
        </p:txBody>
      </p:sp>
      <p:sp>
        <p:nvSpPr>
          <p:cNvPr id="29" name="Rectangle 9"/>
          <p:cNvSpPr>
            <a:spLocks noChangeArrowheads="1"/>
          </p:cNvSpPr>
          <p:nvPr/>
        </p:nvSpPr>
        <p:spPr bwMode="auto">
          <a:xfrm>
            <a:off x="7678129" y="4800600"/>
            <a:ext cx="513371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>
                <a:solidFill>
                  <a:srgbClr val="FFFF00"/>
                </a:solidFill>
                <a:latin typeface="18 VAG Rounded Thin   55390"/>
              </a:rPr>
              <a:t>100</a:t>
            </a:r>
          </a:p>
        </p:txBody>
      </p:sp>
      <p:sp>
        <p:nvSpPr>
          <p:cNvPr id="30" name="Down Arrow 29"/>
          <p:cNvSpPr/>
          <p:nvPr/>
        </p:nvSpPr>
        <p:spPr>
          <a:xfrm>
            <a:off x="7074887" y="5181600"/>
            <a:ext cx="1066800" cy="304800"/>
          </a:xfrm>
          <a:prstGeom prst="downArrow">
            <a:avLst>
              <a:gd name="adj1" fmla="val 67447"/>
              <a:gd name="adj2" fmla="val 50000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chemeClr val="bg1"/>
                </a:solidFill>
              </a:rPr>
              <a:t>+</a:t>
            </a:r>
          </a:p>
        </p:txBody>
      </p:sp>
      <p:sp>
        <p:nvSpPr>
          <p:cNvPr id="32" name="Down Arrow 31"/>
          <p:cNvSpPr/>
          <p:nvPr/>
        </p:nvSpPr>
        <p:spPr>
          <a:xfrm>
            <a:off x="5715000" y="5181600"/>
            <a:ext cx="1066800" cy="304800"/>
          </a:xfrm>
          <a:prstGeom prst="downArrow">
            <a:avLst>
              <a:gd name="adj1" fmla="val 67447"/>
              <a:gd name="adj2" fmla="val 50000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chemeClr val="bg1"/>
                </a:solidFill>
              </a:rPr>
              <a:t>+</a:t>
            </a:r>
          </a:p>
        </p:txBody>
      </p:sp>
      <p:sp>
        <p:nvSpPr>
          <p:cNvPr id="33" name="Rectangle 9"/>
          <p:cNvSpPr>
            <a:spLocks noChangeArrowheads="1"/>
          </p:cNvSpPr>
          <p:nvPr/>
        </p:nvSpPr>
        <p:spPr bwMode="auto">
          <a:xfrm>
            <a:off x="6013666" y="5486400"/>
            <a:ext cx="513371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>
                <a:solidFill>
                  <a:srgbClr val="FFFF00"/>
                </a:solidFill>
                <a:latin typeface="18 VAG Rounded Thin   55390"/>
              </a:rPr>
              <a:t>401</a:t>
            </a:r>
          </a:p>
        </p:txBody>
      </p:sp>
      <p:sp>
        <p:nvSpPr>
          <p:cNvPr id="34" name="Rectangle 9"/>
          <p:cNvSpPr>
            <a:spLocks noChangeArrowheads="1"/>
          </p:cNvSpPr>
          <p:nvPr/>
        </p:nvSpPr>
        <p:spPr bwMode="auto">
          <a:xfrm>
            <a:off x="7364030" y="5486400"/>
            <a:ext cx="513371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>
                <a:solidFill>
                  <a:srgbClr val="FFFF00"/>
                </a:solidFill>
                <a:latin typeface="18 VAG Rounded Thin   55390"/>
              </a:rPr>
              <a:t>109</a:t>
            </a:r>
          </a:p>
        </p:txBody>
      </p:sp>
      <p:sp>
        <p:nvSpPr>
          <p:cNvPr id="35" name="Down Arrow 34"/>
          <p:cNvSpPr/>
          <p:nvPr/>
        </p:nvSpPr>
        <p:spPr>
          <a:xfrm>
            <a:off x="5867400" y="5867400"/>
            <a:ext cx="2133600" cy="304800"/>
          </a:xfrm>
          <a:prstGeom prst="downArrow">
            <a:avLst>
              <a:gd name="adj1" fmla="val 67447"/>
              <a:gd name="adj2" fmla="val 50000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chemeClr val="bg1"/>
                </a:solidFill>
              </a:rPr>
              <a:t>+</a:t>
            </a:r>
          </a:p>
        </p:txBody>
      </p:sp>
      <p:sp>
        <p:nvSpPr>
          <p:cNvPr id="36" name="Rectangle 9"/>
          <p:cNvSpPr>
            <a:spLocks noChangeArrowheads="1"/>
          </p:cNvSpPr>
          <p:nvPr/>
        </p:nvSpPr>
        <p:spPr bwMode="auto">
          <a:xfrm>
            <a:off x="6699466" y="6172200"/>
            <a:ext cx="513371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>
                <a:solidFill>
                  <a:srgbClr val="FFFF00"/>
                </a:solidFill>
                <a:latin typeface="18 VAG Rounded Thin   55390"/>
              </a:rPr>
              <a:t>510</a:t>
            </a:r>
          </a:p>
        </p:txBody>
      </p:sp>
      <p:sp>
        <p:nvSpPr>
          <p:cNvPr id="38" name="Rectangle 9"/>
          <p:cNvSpPr>
            <a:spLocks noChangeArrowheads="1"/>
          </p:cNvSpPr>
          <p:nvPr/>
        </p:nvSpPr>
        <p:spPr bwMode="auto">
          <a:xfrm>
            <a:off x="4679516" y="6172200"/>
            <a:ext cx="941283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 b="1">
                <a:solidFill>
                  <a:srgbClr val="FFFF00"/>
                </a:solidFill>
                <a:latin typeface="18 VAG Rounded Thin   55390"/>
              </a:rPr>
              <a:t>Output:</a:t>
            </a:r>
          </a:p>
        </p:txBody>
      </p:sp>
      <p:sp>
        <p:nvSpPr>
          <p:cNvPr id="39" name="Rectangle 9"/>
          <p:cNvSpPr>
            <a:spLocks noChangeArrowheads="1"/>
          </p:cNvSpPr>
          <p:nvPr/>
        </p:nvSpPr>
        <p:spPr bwMode="auto">
          <a:xfrm>
            <a:off x="4685928" y="3962400"/>
            <a:ext cx="761747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 b="1">
                <a:solidFill>
                  <a:schemeClr val="tx1"/>
                </a:solidFill>
                <a:latin typeface="18 VAG Rounded Thin   55390"/>
              </a:rPr>
              <a:t>Input:</a:t>
            </a:r>
          </a:p>
        </p:txBody>
      </p:sp>
      <p:sp>
        <p:nvSpPr>
          <p:cNvPr id="40" name="Rectangle 9"/>
          <p:cNvSpPr>
            <a:spLocks noChangeArrowheads="1"/>
          </p:cNvSpPr>
          <p:nvPr/>
        </p:nvSpPr>
        <p:spPr bwMode="auto">
          <a:xfrm>
            <a:off x="4648200" y="4572000"/>
            <a:ext cx="753206" cy="1477328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>
                <a:solidFill>
                  <a:schemeClr val="accent2"/>
                </a:solidFill>
                <a:latin typeface="18 VAG Rounded Thin   55390"/>
              </a:rPr>
              <a:t>Note:</a:t>
            </a:r>
            <a:br>
              <a:rPr lang="en-US" sz="1800">
                <a:solidFill>
                  <a:schemeClr val="accent2"/>
                </a:solidFill>
                <a:latin typeface="18 VAG Rounded Thin   55390"/>
              </a:rPr>
            </a:br>
            <a:r>
              <a:rPr lang="en-US" sz="1800">
                <a:solidFill>
                  <a:schemeClr val="accent2"/>
                </a:solidFill>
                <a:latin typeface="18 VAG Rounded Thin   55390"/>
              </a:rPr>
              <a:t>only</a:t>
            </a:r>
            <a:br>
              <a:rPr lang="en-US" sz="1800">
                <a:solidFill>
                  <a:schemeClr val="accent2"/>
                </a:solidFill>
                <a:latin typeface="18 VAG Rounded Thin   55390"/>
              </a:rPr>
            </a:br>
            <a:r>
              <a:rPr lang="en-US" sz="1800">
                <a:solidFill>
                  <a:schemeClr val="accent2"/>
                </a:solidFill>
                <a:latin typeface="18 VAG Rounded Thin   55390"/>
              </a:rPr>
              <a:t>two</a:t>
            </a:r>
            <a:br>
              <a:rPr lang="en-US" sz="1800">
                <a:solidFill>
                  <a:schemeClr val="accent2"/>
                </a:solidFill>
                <a:latin typeface="18 VAG Rounded Thin   55390"/>
              </a:rPr>
            </a:br>
            <a:r>
              <a:rPr lang="en-US" sz="1800">
                <a:solidFill>
                  <a:schemeClr val="accent2"/>
                </a:solidFill>
                <a:latin typeface="18 VAG Rounded Thin   55390"/>
              </a:rPr>
              <a:t>data</a:t>
            </a:r>
            <a:br>
              <a:rPr lang="en-US" sz="1800">
                <a:solidFill>
                  <a:schemeClr val="accent2"/>
                </a:solidFill>
                <a:latin typeface="18 VAG Rounded Thin   55390"/>
              </a:rPr>
            </a:br>
            <a:r>
              <a:rPr lang="en-US" sz="1800">
                <a:solidFill>
                  <a:schemeClr val="accent2"/>
                </a:solidFill>
                <a:latin typeface="18 VAG Rounded Thin   55390"/>
              </a:rPr>
              <a:t>types!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7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err="1" smtClean="0"/>
              <a:t>MapReduce</a:t>
            </a:r>
            <a:r>
              <a:rPr lang="en-US" sz="3600" dirty="0" smtClean="0"/>
              <a:t> Advantages/Disadvantages</a:t>
            </a:r>
            <a:endParaRPr lang="en-US" sz="3600" dirty="0"/>
          </a:p>
        </p:txBody>
      </p:sp>
      <p:sp>
        <p:nvSpPr>
          <p:cNvPr id="3617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800" dirty="0" smtClean="0"/>
              <a:t>Now it’s easy to program for many CPUs</a:t>
            </a:r>
          </a:p>
          <a:p>
            <a:pPr lvl="1"/>
            <a:r>
              <a:rPr lang="en-US" sz="2400" dirty="0" smtClean="0"/>
              <a:t>Communication management effectively gone</a:t>
            </a:r>
          </a:p>
          <a:p>
            <a:pPr lvl="1"/>
            <a:r>
              <a:rPr lang="en-US" sz="2400" dirty="0" smtClean="0"/>
              <a:t>Fault tolerance, monitoring</a:t>
            </a:r>
          </a:p>
          <a:p>
            <a:pPr lvl="2"/>
            <a:r>
              <a:rPr lang="en-US" sz="2000" dirty="0" smtClean="0"/>
              <a:t>machine failures, suddenly-slow machines, etc are handled</a:t>
            </a:r>
          </a:p>
          <a:p>
            <a:pPr lvl="1"/>
            <a:r>
              <a:rPr lang="en-US" sz="2400" dirty="0" smtClean="0"/>
              <a:t>Can be much easier to design and program!</a:t>
            </a:r>
          </a:p>
          <a:p>
            <a:pPr lvl="1"/>
            <a:r>
              <a:rPr lang="en-US" sz="2400" dirty="0" smtClean="0"/>
              <a:t>Can cascade several (many?) </a:t>
            </a:r>
            <a:r>
              <a:rPr lang="en-US" sz="2400" dirty="0" err="1" smtClean="0"/>
              <a:t>MapReduce</a:t>
            </a:r>
            <a:r>
              <a:rPr lang="en-US" sz="2400" dirty="0" smtClean="0"/>
              <a:t> tasks</a:t>
            </a:r>
          </a:p>
          <a:p>
            <a:r>
              <a:rPr lang="en-US" sz="2800" dirty="0" smtClean="0"/>
              <a:t>But … it might restrict solvable problems</a:t>
            </a:r>
          </a:p>
          <a:p>
            <a:pPr lvl="1"/>
            <a:r>
              <a:rPr lang="en-US" sz="2400" dirty="0" smtClean="0"/>
              <a:t>Might be hard to express problem in </a:t>
            </a:r>
            <a:r>
              <a:rPr lang="en-US" sz="2400" dirty="0" err="1" smtClean="0"/>
              <a:t>MapReduce</a:t>
            </a:r>
            <a:endParaRPr lang="en-US" sz="2400" dirty="0" smtClean="0"/>
          </a:p>
          <a:p>
            <a:pPr lvl="1"/>
            <a:r>
              <a:rPr lang="en-US" sz="2400" dirty="0" smtClean="0"/>
              <a:t>Data parallelism is key</a:t>
            </a:r>
          </a:p>
          <a:p>
            <a:pPr lvl="2"/>
            <a:r>
              <a:rPr lang="en-US" sz="2000" dirty="0" smtClean="0"/>
              <a:t>Need to be able to break up a problem by data chunks</a:t>
            </a:r>
          </a:p>
          <a:p>
            <a:pPr lvl="1"/>
            <a:r>
              <a:rPr lang="en-US" sz="2400" dirty="0" err="1" smtClean="0"/>
              <a:t>Full MapReduce</a:t>
            </a:r>
            <a:r>
              <a:rPr lang="en-US" sz="2400" dirty="0" smtClean="0"/>
              <a:t> is closed-source (to Google) </a:t>
            </a:r>
            <a:r>
              <a:rPr lang="en-US" sz="2200" dirty="0" smtClean="0"/>
              <a:t>C++</a:t>
            </a:r>
          </a:p>
          <a:p>
            <a:pPr lvl="2"/>
            <a:r>
              <a:rPr lang="en-US" sz="2000" dirty="0" err="1" smtClean="0"/>
              <a:t>Hadoop</a:t>
            </a:r>
            <a:r>
              <a:rPr lang="en-US" sz="2000" dirty="0" smtClean="0"/>
              <a:t> is open-source Java-based rewrite</a:t>
            </a:r>
            <a:endParaRPr lang="en-US" sz="2000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8400" y="5809234"/>
            <a:ext cx="1828800" cy="43281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57200" y="990601"/>
            <a:ext cx="4343400" cy="5305864"/>
          </a:xfrm>
        </p:spPr>
        <p:txBody>
          <a:bodyPr/>
          <a:lstStyle/>
          <a:p>
            <a:pPr marL="582613" indent="-514350">
              <a:buFont typeface="+mj-lt"/>
              <a:buAutoNum type="alphaLcParenR"/>
            </a:pPr>
            <a:endParaRPr lang="en-US"/>
          </a:p>
          <a:p>
            <a:pPr marL="582613" indent="-514350">
              <a:buFont typeface="+mj-lt"/>
              <a:buAutoNum type="alphaLcParenR"/>
            </a:pPr>
            <a:endParaRPr lang="en-US"/>
          </a:p>
          <a:p>
            <a:pPr marL="582613" indent="-514350">
              <a:buFont typeface="+mj-lt"/>
              <a:buAutoNum type="alphaLcParenR"/>
            </a:pPr>
            <a:endParaRPr lang="en-US"/>
          </a:p>
          <a:p>
            <a:pPr marL="582613" indent="-514350">
              <a:buNone/>
            </a:pPr>
            <a:endParaRPr lang="en-US"/>
          </a:p>
          <a:p>
            <a:pPr marL="582613" indent="-514350">
              <a:buFont typeface="+mj-lt"/>
              <a:buAutoNum type="alphaLcParenR"/>
            </a:pPr>
            <a:r>
              <a:rPr lang="en-US"/>
              <a:t>Dividing problem up</a:t>
            </a:r>
          </a:p>
          <a:p>
            <a:pPr marL="582613" indent="-514350">
              <a:buFont typeface="+mj-lt"/>
              <a:buAutoNum type="alphaLcParenR"/>
            </a:pPr>
            <a:r>
              <a:rPr lang="en-US"/>
              <a:t>Shipping it out /</a:t>
            </a:r>
            <a:br>
              <a:rPr lang="en-US"/>
            </a:br>
            <a:r>
              <a:rPr lang="en-US"/>
              <a:t>Getting it back</a:t>
            </a:r>
          </a:p>
          <a:p>
            <a:pPr marL="582613" indent="-514350">
              <a:buFont typeface="+mj-lt"/>
              <a:buAutoNum type="alphaLcParenR"/>
            </a:pPr>
            <a:r>
              <a:rPr lang="en-US"/>
              <a:t>Verifying the result</a:t>
            </a:r>
          </a:p>
          <a:p>
            <a:pPr marL="582613" indent="-514350">
              <a:buFont typeface="+mj-lt"/>
              <a:buAutoNum type="alphaLcParenR"/>
            </a:pPr>
            <a:r>
              <a:rPr lang="en-US"/>
              <a:t>Putting results together</a:t>
            </a:r>
          </a:p>
          <a:p>
            <a:pPr marL="582613" indent="-514350">
              <a:buFont typeface="+mj-lt"/>
              <a:buAutoNum type="alphaLcParenR"/>
            </a:pPr>
            <a:r>
              <a:rPr lang="en-US"/>
              <a:t>Depends on problem</a:t>
            </a:r>
          </a:p>
          <a:p>
            <a:pPr marL="582613" indent="-514350">
              <a:buFont typeface="+mj-lt"/>
              <a:buAutoNum type="alphaLcParenR"/>
            </a:pPr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/>
              <a:t>What contributes to overhead the most?</a:t>
            </a:r>
          </a:p>
        </p:txBody>
      </p:sp>
      <p:pic>
        <p:nvPicPr>
          <p:cNvPr id="8" name="Picture 10"/>
          <p:cNvPicPr>
            <a:picLocks noChangeAspect="1"/>
          </p:cNvPicPr>
          <p:nvPr/>
        </p:nvPicPr>
        <p:blipFill>
          <a:blip r:embed="rId2"/>
          <a:srcRect l="7298" t="14340" r="10573" b="10814"/>
          <a:stretch>
            <a:fillRect/>
          </a:stretch>
        </p:blipFill>
        <p:spPr bwMode="auto">
          <a:xfrm>
            <a:off x="1371600" y="1295400"/>
            <a:ext cx="2061316" cy="1878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0849" y="1676400"/>
            <a:ext cx="3789751" cy="42672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400"/>
              <a:t>Systems and networks enable and foster computational problem solving</a:t>
            </a:r>
          </a:p>
          <a:p>
            <a:r>
              <a:rPr lang="en-US" sz="2400">
                <a:solidFill>
                  <a:srgbClr val="FFFF00"/>
                </a:solidFill>
              </a:rPr>
              <a:t>MapReduce </a:t>
            </a:r>
            <a:r>
              <a:rPr lang="en-US" sz="2400"/>
              <a:t>is a great distributed computing abstraction</a:t>
            </a:r>
          </a:p>
          <a:p>
            <a:pPr lvl="1"/>
            <a:r>
              <a:rPr lang="en-US" sz="2000"/>
              <a:t>It removes the onus of worrying about load balancing, failed machines, data distribution from the programmer of the problem</a:t>
            </a:r>
          </a:p>
          <a:p>
            <a:pPr lvl="1"/>
            <a:r>
              <a:rPr lang="en-US" sz="2000"/>
              <a:t>(and puts it on the authors of the MapReduce framework)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Summary</a:t>
            </a:r>
          </a:p>
        </p:txBody>
      </p:sp>
      <p:sp>
        <p:nvSpPr>
          <p:cNvPr id="8" name="Oval 7"/>
          <p:cNvSpPr/>
          <p:nvPr/>
        </p:nvSpPr>
        <p:spPr>
          <a:xfrm>
            <a:off x="5361370" y="5867400"/>
            <a:ext cx="2590800" cy="471948"/>
          </a:xfrm>
          <a:prstGeom prst="ellipse">
            <a:avLst/>
          </a:prstGeom>
          <a:solidFill>
            <a:schemeClr val="bg1">
              <a:alpha val="17000"/>
            </a:schemeClr>
          </a:solidFill>
          <a:ln>
            <a:noFill/>
          </a:ln>
          <a:effectLst>
            <a:softEdge rad="1397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-21407" r="-21407"/>
          <a:stretch>
            <a:fillRect/>
          </a:stretch>
        </p:blipFill>
        <p:spPr>
          <a:xfrm>
            <a:off x="4945344" y="1371600"/>
            <a:ext cx="3458600" cy="4543866"/>
          </a:xfrm>
        </p:spPr>
      </p:pic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Basics</a:t>
            </a:r>
          </a:p>
          <a:p>
            <a:pPr lvl="1"/>
            <a:r>
              <a:rPr lang="en-US"/>
              <a:t>Memory</a:t>
            </a:r>
          </a:p>
          <a:p>
            <a:pPr lvl="1"/>
            <a:r>
              <a:rPr lang="en-US"/>
              <a:t>Network</a:t>
            </a:r>
          </a:p>
          <a:p>
            <a:r>
              <a:rPr lang="en-US"/>
              <a:t>Distributed Computing</a:t>
            </a:r>
          </a:p>
          <a:p>
            <a:pPr lvl="1"/>
            <a:r>
              <a:rPr lang="en-US"/>
              <a:t>Themes</a:t>
            </a:r>
          </a:p>
          <a:p>
            <a:pPr lvl="1"/>
            <a:r>
              <a:rPr lang="en-US"/>
              <a:t>Challenges</a:t>
            </a:r>
          </a:p>
          <a:p>
            <a:r>
              <a:rPr lang="en-US"/>
              <a:t>Solution! MapReduce</a:t>
            </a:r>
          </a:p>
          <a:p>
            <a:pPr lvl="1"/>
            <a:r>
              <a:rPr lang="en-US"/>
              <a:t>How it works</a:t>
            </a:r>
          </a:p>
          <a:p>
            <a:pPr lvl="1"/>
            <a:r>
              <a:rPr lang="en-US"/>
              <a:t>Our implementation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-15370" b="-15370"/>
          <a:stretch>
            <a:fillRect/>
          </a:stretch>
        </p:blipFill>
        <p:spPr/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Lecture Overview</a:t>
            </a:r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2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Memory Hierarchy</a:t>
            </a:r>
            <a:endParaRPr lang="en-US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628650" y="1144588"/>
            <a:ext cx="7924800" cy="954088"/>
            <a:chOff x="396" y="407"/>
            <a:chExt cx="4992" cy="601"/>
          </a:xfrm>
        </p:grpSpPr>
        <p:sp>
          <p:nvSpPr>
            <p:cNvPr id="2842628" name="Rectangle 4"/>
            <p:cNvSpPr>
              <a:spLocks noChangeArrowheads="1"/>
            </p:cNvSpPr>
            <p:nvPr/>
          </p:nvSpPr>
          <p:spPr bwMode="auto">
            <a:xfrm>
              <a:off x="396" y="407"/>
              <a:ext cx="4992" cy="2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lIns="63500" tIns="25400" rIns="63500" bIns="25400">
              <a:prstTxWarp prst="textNoShape">
                <a:avLst/>
              </a:prstTxWarp>
              <a:spAutoFit/>
            </a:bodyPr>
            <a:lstStyle/>
            <a:p>
              <a:pPr algn="ctr">
                <a:lnSpc>
                  <a:spcPct val="75000"/>
                </a:lnSpc>
                <a:spcBef>
                  <a:spcPct val="65000"/>
                </a:spcBef>
                <a:buSzPct val="100000"/>
                <a:buFont typeface="Times" pitchFamily="-65" charset="0"/>
                <a:buNone/>
              </a:pPr>
              <a:r>
                <a:rPr lang="en-US" sz="3200" b="1" dirty="0">
                  <a:solidFill>
                    <a:schemeClr val="tx1"/>
                  </a:solidFill>
                  <a:latin typeface="18 VAG Rounded Bold   07390"/>
                </a:rPr>
                <a:t>Processor</a:t>
              </a:r>
            </a:p>
          </p:txBody>
        </p:sp>
        <p:sp>
          <p:nvSpPr>
            <p:cNvPr id="2842629" name="Line 5"/>
            <p:cNvSpPr>
              <a:spLocks noChangeShapeType="1"/>
            </p:cNvSpPr>
            <p:nvPr/>
          </p:nvSpPr>
          <p:spPr bwMode="auto">
            <a:xfrm flipV="1">
              <a:off x="2844" y="720"/>
              <a:ext cx="0" cy="28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18 VAG Rounded Bold   07390"/>
              </a:endParaRPr>
            </a:p>
          </p:txBody>
        </p:sp>
      </p:grp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704850" y="5680075"/>
            <a:ext cx="7620000" cy="492125"/>
            <a:chOff x="444" y="3216"/>
            <a:chExt cx="4800" cy="310"/>
          </a:xfrm>
        </p:grpSpPr>
        <p:sp>
          <p:nvSpPr>
            <p:cNvPr id="2842631" name="Rectangle 7"/>
            <p:cNvSpPr>
              <a:spLocks noChangeArrowheads="1"/>
            </p:cNvSpPr>
            <p:nvPr/>
          </p:nvSpPr>
          <p:spPr bwMode="auto">
            <a:xfrm>
              <a:off x="828" y="3248"/>
              <a:ext cx="4032" cy="2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lIns="63500" tIns="25400" rIns="63500" bIns="25400">
              <a:prstTxWarp prst="textNoShape">
                <a:avLst/>
              </a:prstTxWarp>
              <a:spAutoFit/>
            </a:bodyPr>
            <a:lstStyle/>
            <a:p>
              <a:pPr algn="ctr">
                <a:lnSpc>
                  <a:spcPct val="75000"/>
                </a:lnSpc>
                <a:spcBef>
                  <a:spcPct val="65000"/>
                </a:spcBef>
                <a:buSzPct val="100000"/>
                <a:buFont typeface="Times" pitchFamily="-65" charset="0"/>
                <a:buNone/>
              </a:pPr>
              <a:r>
                <a:rPr lang="en-US" sz="3200" b="1" dirty="0">
                  <a:solidFill>
                    <a:schemeClr val="tx1"/>
                  </a:solidFill>
                  <a:latin typeface="18 VAG Rounded Bold   07390"/>
                </a:rPr>
                <a:t>Size of memory at each level</a:t>
              </a:r>
            </a:p>
          </p:txBody>
        </p:sp>
        <p:sp>
          <p:nvSpPr>
            <p:cNvPr id="2842632" name="Line 8"/>
            <p:cNvSpPr>
              <a:spLocks noChangeShapeType="1"/>
            </p:cNvSpPr>
            <p:nvPr/>
          </p:nvSpPr>
          <p:spPr bwMode="auto">
            <a:xfrm flipV="1">
              <a:off x="444" y="3216"/>
              <a:ext cx="480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triangle" w="lg" len="lg"/>
              <a:tailEnd type="triangle" w="lg" len="lg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18 VAG Rounded Bold   07390"/>
              </a:endParaRPr>
            </a:p>
          </p:txBody>
        </p:sp>
      </p:grpSp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6248400" y="1641475"/>
            <a:ext cx="2457450" cy="3657600"/>
            <a:chOff x="3936" y="720"/>
            <a:chExt cx="1548" cy="2304"/>
          </a:xfrm>
        </p:grpSpPr>
        <p:sp>
          <p:nvSpPr>
            <p:cNvPr id="2842634" name="Rectangle 10"/>
            <p:cNvSpPr>
              <a:spLocks noChangeArrowheads="1"/>
            </p:cNvSpPr>
            <p:nvPr/>
          </p:nvSpPr>
          <p:spPr bwMode="auto">
            <a:xfrm>
              <a:off x="3936" y="1222"/>
              <a:ext cx="1536" cy="65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lIns="63500" tIns="25400" rIns="63500" bIns="25400">
              <a:prstTxWarp prst="textNoShape">
                <a:avLst/>
              </a:prstTxWarp>
              <a:spAutoFit/>
            </a:bodyPr>
            <a:lstStyle/>
            <a:p>
              <a:pPr algn="ctr">
                <a:lnSpc>
                  <a:spcPct val="75000"/>
                </a:lnSpc>
                <a:spcBef>
                  <a:spcPct val="65000"/>
                </a:spcBef>
                <a:buSzPct val="100000"/>
                <a:buFont typeface="Times" pitchFamily="-65" charset="0"/>
                <a:buNone/>
              </a:pPr>
              <a:r>
                <a:rPr lang="en-US" sz="2800">
                  <a:solidFill>
                    <a:schemeClr val="accent3">
                      <a:lumMod val="40000"/>
                      <a:lumOff val="60000"/>
                    </a:schemeClr>
                  </a:solidFill>
                  <a:latin typeface="18 VAG Rounded Thin   55390"/>
                </a:rPr>
                <a:t>Increasing Distance from Processor</a:t>
              </a:r>
            </a:p>
          </p:txBody>
        </p:sp>
        <p:sp>
          <p:nvSpPr>
            <p:cNvPr id="2842635" name="Line 11"/>
            <p:cNvSpPr>
              <a:spLocks noChangeShapeType="1"/>
            </p:cNvSpPr>
            <p:nvPr/>
          </p:nvSpPr>
          <p:spPr bwMode="auto">
            <a:xfrm>
              <a:off x="5484" y="720"/>
              <a:ext cx="0" cy="230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lg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18 VAG Rounded Bold   07390"/>
              </a:endParaRPr>
            </a:p>
          </p:txBody>
        </p:sp>
      </p:grpSp>
      <p:grpSp>
        <p:nvGrpSpPr>
          <p:cNvPr id="5" name="Group 12"/>
          <p:cNvGrpSpPr>
            <a:grpSpLocks/>
          </p:cNvGrpSpPr>
          <p:nvPr/>
        </p:nvGrpSpPr>
        <p:grpSpPr bwMode="auto">
          <a:xfrm>
            <a:off x="781050" y="2098675"/>
            <a:ext cx="7467600" cy="3276600"/>
            <a:chOff x="492" y="1008"/>
            <a:chExt cx="4704" cy="2064"/>
          </a:xfrm>
        </p:grpSpPr>
        <p:sp>
          <p:nvSpPr>
            <p:cNvPr id="2842637" name="AutoShape 13"/>
            <p:cNvSpPr>
              <a:spLocks noChangeArrowheads="1"/>
            </p:cNvSpPr>
            <p:nvPr/>
          </p:nvSpPr>
          <p:spPr bwMode="auto">
            <a:xfrm>
              <a:off x="492" y="1008"/>
              <a:ext cx="4704" cy="2064"/>
            </a:xfrm>
            <a:prstGeom prst="triangle">
              <a:avLst>
                <a:gd name="adj" fmla="val 50000"/>
              </a:avLst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18 VAG Rounded Bold   07390"/>
              </a:endParaRPr>
            </a:p>
          </p:txBody>
        </p:sp>
        <p:grpSp>
          <p:nvGrpSpPr>
            <p:cNvPr id="6" name="Group 14"/>
            <p:cNvGrpSpPr>
              <a:grpSpLocks/>
            </p:cNvGrpSpPr>
            <p:nvPr/>
          </p:nvGrpSpPr>
          <p:grpSpPr bwMode="auto">
            <a:xfrm>
              <a:off x="2220" y="1318"/>
              <a:ext cx="1296" cy="266"/>
              <a:chOff x="2220" y="1318"/>
              <a:chExt cx="1296" cy="266"/>
            </a:xfrm>
          </p:grpSpPr>
          <p:sp>
            <p:nvSpPr>
              <p:cNvPr id="2842639" name="Rectangle 15"/>
              <p:cNvSpPr>
                <a:spLocks noChangeArrowheads="1"/>
              </p:cNvSpPr>
              <p:nvPr/>
            </p:nvSpPr>
            <p:spPr bwMode="auto">
              <a:xfrm>
                <a:off x="2364" y="1318"/>
                <a:ext cx="960" cy="247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lIns="63500" tIns="25400" rIns="63500" bIns="25400">
                <a:prstTxWarp prst="textNoShape">
                  <a:avLst/>
                </a:prstTxWarp>
                <a:spAutoFit/>
              </a:bodyPr>
              <a:lstStyle/>
              <a:p>
                <a:pPr algn="ctr">
                  <a:lnSpc>
                    <a:spcPct val="75000"/>
                  </a:lnSpc>
                  <a:spcBef>
                    <a:spcPct val="65000"/>
                  </a:spcBef>
                  <a:buSzPct val="100000"/>
                  <a:buFont typeface="Times" pitchFamily="-65" charset="0"/>
                  <a:buNone/>
                </a:pPr>
                <a:r>
                  <a:rPr lang="en-US" sz="2800" b="1" dirty="0">
                    <a:solidFill>
                      <a:schemeClr val="tx1"/>
                    </a:solidFill>
                    <a:latin typeface="18 VAG Rounded Bold   07390"/>
                  </a:rPr>
                  <a:t>Level 1</a:t>
                </a:r>
                <a:endParaRPr lang="en-US" sz="3200" b="1" dirty="0">
                  <a:solidFill>
                    <a:schemeClr val="tx1"/>
                  </a:solidFill>
                  <a:latin typeface="18 VAG Rounded Bold   07390"/>
                </a:endParaRPr>
              </a:p>
            </p:txBody>
          </p:sp>
          <p:sp>
            <p:nvSpPr>
              <p:cNvPr id="2842640" name="Line 16"/>
              <p:cNvSpPr>
                <a:spLocks noChangeShapeType="1"/>
              </p:cNvSpPr>
              <p:nvPr/>
            </p:nvSpPr>
            <p:spPr bwMode="auto">
              <a:xfrm>
                <a:off x="2220" y="1584"/>
                <a:ext cx="12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18 VAG Rounded Bold   07390"/>
                </a:endParaRPr>
              </a:p>
            </p:txBody>
          </p:sp>
        </p:grpSp>
        <p:grpSp>
          <p:nvGrpSpPr>
            <p:cNvPr id="7" name="Group 17"/>
            <p:cNvGrpSpPr>
              <a:grpSpLocks/>
            </p:cNvGrpSpPr>
            <p:nvPr/>
          </p:nvGrpSpPr>
          <p:grpSpPr bwMode="auto">
            <a:xfrm>
              <a:off x="1788" y="1680"/>
              <a:ext cx="2160" cy="288"/>
              <a:chOff x="1788" y="1680"/>
              <a:chExt cx="2160" cy="288"/>
            </a:xfrm>
          </p:grpSpPr>
          <p:sp>
            <p:nvSpPr>
              <p:cNvPr id="2842642" name="Rectangle 18"/>
              <p:cNvSpPr>
                <a:spLocks noChangeArrowheads="1"/>
              </p:cNvSpPr>
              <p:nvPr/>
            </p:nvSpPr>
            <p:spPr bwMode="auto">
              <a:xfrm>
                <a:off x="2364" y="1680"/>
                <a:ext cx="960" cy="247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lIns="63500" tIns="25400" rIns="63500" bIns="25400">
                <a:prstTxWarp prst="textNoShape">
                  <a:avLst/>
                </a:prstTxWarp>
                <a:spAutoFit/>
              </a:bodyPr>
              <a:lstStyle/>
              <a:p>
                <a:pPr algn="ctr">
                  <a:lnSpc>
                    <a:spcPct val="75000"/>
                  </a:lnSpc>
                  <a:spcBef>
                    <a:spcPct val="65000"/>
                  </a:spcBef>
                  <a:buSzPct val="100000"/>
                  <a:buFont typeface="Times" pitchFamily="-65" charset="0"/>
                  <a:buNone/>
                </a:pPr>
                <a:r>
                  <a:rPr lang="en-US" sz="2800" b="1">
                    <a:solidFill>
                      <a:schemeClr val="tx1"/>
                    </a:solidFill>
                    <a:latin typeface="18 VAG Rounded Bold   07390"/>
                  </a:rPr>
                  <a:t>Level 2</a:t>
                </a:r>
                <a:endParaRPr lang="en-US" sz="3200" b="1">
                  <a:solidFill>
                    <a:schemeClr val="tx1"/>
                  </a:solidFill>
                  <a:latin typeface="18 VAG Rounded Bold   07390"/>
                </a:endParaRPr>
              </a:p>
            </p:txBody>
          </p:sp>
          <p:sp>
            <p:nvSpPr>
              <p:cNvPr id="2842643" name="Line 19"/>
              <p:cNvSpPr>
                <a:spLocks noChangeShapeType="1"/>
              </p:cNvSpPr>
              <p:nvPr/>
            </p:nvSpPr>
            <p:spPr bwMode="auto">
              <a:xfrm>
                <a:off x="1788" y="1968"/>
                <a:ext cx="216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18 VAG Rounded Bold   07390"/>
                </a:endParaRPr>
              </a:p>
            </p:txBody>
          </p:sp>
        </p:grpSp>
        <p:sp>
          <p:nvSpPr>
            <p:cNvPr id="2842644" name="Rectangle 20"/>
            <p:cNvSpPr>
              <a:spLocks noChangeArrowheads="1"/>
            </p:cNvSpPr>
            <p:nvPr/>
          </p:nvSpPr>
          <p:spPr bwMode="auto">
            <a:xfrm>
              <a:off x="2364" y="2799"/>
              <a:ext cx="960" cy="24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lIns="63500" tIns="25400" rIns="63500" bIns="25400">
              <a:prstTxWarp prst="textNoShape">
                <a:avLst/>
              </a:prstTxWarp>
              <a:spAutoFit/>
            </a:bodyPr>
            <a:lstStyle/>
            <a:p>
              <a:pPr algn="ctr">
                <a:lnSpc>
                  <a:spcPct val="75000"/>
                </a:lnSpc>
                <a:spcBef>
                  <a:spcPct val="65000"/>
                </a:spcBef>
                <a:buSzPct val="100000"/>
                <a:buFont typeface="Times" pitchFamily="-65" charset="0"/>
                <a:buNone/>
              </a:pPr>
              <a:r>
                <a:rPr lang="en-US" sz="2800" b="1">
                  <a:solidFill>
                    <a:schemeClr val="tx1"/>
                  </a:solidFill>
                  <a:latin typeface="18 VAG Rounded Bold   07390"/>
                </a:rPr>
                <a:t>Level n</a:t>
              </a:r>
              <a:endParaRPr lang="en-US" sz="3200" b="1">
                <a:solidFill>
                  <a:schemeClr val="tx1"/>
                </a:solidFill>
                <a:latin typeface="18 VAG Rounded Bold   07390"/>
              </a:endParaRPr>
            </a:p>
          </p:txBody>
        </p:sp>
        <p:grpSp>
          <p:nvGrpSpPr>
            <p:cNvPr id="8" name="Group 21"/>
            <p:cNvGrpSpPr>
              <a:grpSpLocks/>
            </p:cNvGrpSpPr>
            <p:nvPr/>
          </p:nvGrpSpPr>
          <p:grpSpPr bwMode="auto">
            <a:xfrm>
              <a:off x="1308" y="2064"/>
              <a:ext cx="3024" cy="288"/>
              <a:chOff x="1308" y="2064"/>
              <a:chExt cx="3024" cy="288"/>
            </a:xfrm>
          </p:grpSpPr>
          <p:sp>
            <p:nvSpPr>
              <p:cNvPr id="2842646" name="Rectangle 22"/>
              <p:cNvSpPr>
                <a:spLocks noChangeArrowheads="1"/>
              </p:cNvSpPr>
              <p:nvPr/>
            </p:nvSpPr>
            <p:spPr bwMode="auto">
              <a:xfrm>
                <a:off x="2364" y="2064"/>
                <a:ext cx="960" cy="247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lIns="63500" tIns="25400" rIns="63500" bIns="25400">
                <a:prstTxWarp prst="textNoShape">
                  <a:avLst/>
                </a:prstTxWarp>
                <a:spAutoFit/>
              </a:bodyPr>
              <a:lstStyle/>
              <a:p>
                <a:pPr algn="ctr">
                  <a:lnSpc>
                    <a:spcPct val="75000"/>
                  </a:lnSpc>
                  <a:spcBef>
                    <a:spcPct val="65000"/>
                  </a:spcBef>
                  <a:buSzPct val="100000"/>
                  <a:buFont typeface="Times" pitchFamily="-65" charset="0"/>
                  <a:buNone/>
                </a:pPr>
                <a:r>
                  <a:rPr lang="en-US" sz="2800" b="1">
                    <a:solidFill>
                      <a:schemeClr val="tx1"/>
                    </a:solidFill>
                    <a:latin typeface="18 VAG Rounded Bold   07390"/>
                  </a:rPr>
                  <a:t>Level 3</a:t>
                </a:r>
                <a:endParaRPr lang="en-US" sz="3200" b="1">
                  <a:solidFill>
                    <a:schemeClr val="tx1"/>
                  </a:solidFill>
                  <a:latin typeface="18 VAG Rounded Bold   07390"/>
                </a:endParaRPr>
              </a:p>
            </p:txBody>
          </p:sp>
          <p:sp>
            <p:nvSpPr>
              <p:cNvPr id="2842647" name="Line 23"/>
              <p:cNvSpPr>
                <a:spLocks noChangeShapeType="1"/>
              </p:cNvSpPr>
              <p:nvPr/>
            </p:nvSpPr>
            <p:spPr bwMode="auto">
              <a:xfrm>
                <a:off x="1308" y="2352"/>
                <a:ext cx="3024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18 VAG Rounded Bold   07390"/>
                </a:endParaRPr>
              </a:p>
            </p:txBody>
          </p:sp>
        </p:grpSp>
        <p:grpSp>
          <p:nvGrpSpPr>
            <p:cNvPr id="9" name="Group 24"/>
            <p:cNvGrpSpPr>
              <a:grpSpLocks/>
            </p:cNvGrpSpPr>
            <p:nvPr/>
          </p:nvGrpSpPr>
          <p:grpSpPr bwMode="auto">
            <a:xfrm>
              <a:off x="972" y="2400"/>
              <a:ext cx="3792" cy="288"/>
              <a:chOff x="972" y="2400"/>
              <a:chExt cx="3792" cy="288"/>
            </a:xfrm>
          </p:grpSpPr>
          <p:sp>
            <p:nvSpPr>
              <p:cNvPr id="2842649" name="Line 25"/>
              <p:cNvSpPr>
                <a:spLocks noChangeShapeType="1"/>
              </p:cNvSpPr>
              <p:nvPr/>
            </p:nvSpPr>
            <p:spPr bwMode="auto">
              <a:xfrm>
                <a:off x="972" y="2688"/>
                <a:ext cx="3792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latin typeface="18 VAG Rounded Bold   07390"/>
                </a:endParaRPr>
              </a:p>
            </p:txBody>
          </p:sp>
          <p:sp>
            <p:nvSpPr>
              <p:cNvPr id="2842650" name="Rectangle 26"/>
              <p:cNvSpPr>
                <a:spLocks noChangeArrowheads="1"/>
              </p:cNvSpPr>
              <p:nvPr/>
            </p:nvSpPr>
            <p:spPr bwMode="auto">
              <a:xfrm>
                <a:off x="2364" y="2400"/>
                <a:ext cx="960" cy="247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lIns="63500" tIns="25400" rIns="63500" bIns="25400">
                <a:prstTxWarp prst="textNoShape">
                  <a:avLst/>
                </a:prstTxWarp>
                <a:spAutoFit/>
              </a:bodyPr>
              <a:lstStyle/>
              <a:p>
                <a:pPr algn="ctr">
                  <a:lnSpc>
                    <a:spcPct val="75000"/>
                  </a:lnSpc>
                  <a:spcBef>
                    <a:spcPct val="65000"/>
                  </a:spcBef>
                  <a:buSzPct val="100000"/>
                  <a:buFont typeface="Times" pitchFamily="-65" charset="0"/>
                  <a:buNone/>
                </a:pPr>
                <a:r>
                  <a:rPr lang="en-US" sz="2800" b="1">
                    <a:solidFill>
                      <a:schemeClr val="tx1"/>
                    </a:solidFill>
                    <a:latin typeface="18 VAG Rounded Bold   07390"/>
                  </a:rPr>
                  <a:t>. . .</a:t>
                </a:r>
                <a:endParaRPr lang="en-US" sz="3200" b="1">
                  <a:solidFill>
                    <a:schemeClr val="tx1"/>
                  </a:solidFill>
                  <a:latin typeface="18 VAG Rounded Bold   07390"/>
                </a:endParaRPr>
              </a:p>
            </p:txBody>
          </p:sp>
        </p:grpSp>
      </p:grpSp>
      <p:sp>
        <p:nvSpPr>
          <p:cNvPr id="2842651" name="Text Box 27"/>
          <p:cNvSpPr txBox="1">
            <a:spLocks noChangeArrowheads="1"/>
          </p:cNvSpPr>
          <p:nvPr/>
        </p:nvSpPr>
        <p:spPr bwMode="auto">
          <a:xfrm>
            <a:off x="381000" y="1870075"/>
            <a:ext cx="1471613" cy="5794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b="1">
                <a:latin typeface="18 VAG Rounded Bold   07390"/>
              </a:rPr>
              <a:t>Higher</a:t>
            </a:r>
            <a:endParaRPr lang="en-US" sz="3200" b="1">
              <a:solidFill>
                <a:schemeClr val="tx1"/>
              </a:solidFill>
              <a:latin typeface="18 VAG Rounded Bold   07390"/>
            </a:endParaRPr>
          </a:p>
        </p:txBody>
      </p:sp>
      <p:sp>
        <p:nvSpPr>
          <p:cNvPr id="2842652" name="Text Box 28"/>
          <p:cNvSpPr txBox="1">
            <a:spLocks noChangeArrowheads="1"/>
          </p:cNvSpPr>
          <p:nvPr/>
        </p:nvSpPr>
        <p:spPr bwMode="auto">
          <a:xfrm>
            <a:off x="376044" y="4038600"/>
            <a:ext cx="1300356" cy="58477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b="1" dirty="0">
                <a:latin typeface="18 VAG Rounded Bold   07390"/>
              </a:rPr>
              <a:t>Lower</a:t>
            </a:r>
            <a:endParaRPr lang="en-US" sz="2000" dirty="0">
              <a:latin typeface="18 VAG Rounded Bold   07390"/>
            </a:endParaRPr>
          </a:p>
        </p:txBody>
      </p:sp>
      <p:grpSp>
        <p:nvGrpSpPr>
          <p:cNvPr id="10" name="Group 29"/>
          <p:cNvGrpSpPr>
            <a:grpSpLocks/>
          </p:cNvGrpSpPr>
          <p:nvPr/>
        </p:nvGrpSpPr>
        <p:grpSpPr bwMode="auto">
          <a:xfrm>
            <a:off x="228600" y="1804988"/>
            <a:ext cx="2135188" cy="3625850"/>
            <a:chOff x="144" y="823"/>
            <a:chExt cx="1345" cy="2284"/>
          </a:xfrm>
        </p:grpSpPr>
        <p:sp>
          <p:nvSpPr>
            <p:cNvPr id="2842654" name="Text Box 30"/>
            <p:cNvSpPr txBox="1">
              <a:spLocks noChangeArrowheads="1"/>
            </p:cNvSpPr>
            <p:nvPr/>
          </p:nvSpPr>
          <p:spPr bwMode="auto">
            <a:xfrm>
              <a:off x="144" y="1310"/>
              <a:ext cx="1345" cy="87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800">
                  <a:solidFill>
                    <a:srgbClr val="FFE39D"/>
                  </a:solidFill>
                  <a:latin typeface="18 VAG Rounded Thin   55390"/>
                </a:rPr>
                <a:t>Levels in memory hierarchy</a:t>
              </a:r>
            </a:p>
          </p:txBody>
        </p:sp>
        <p:sp>
          <p:nvSpPr>
            <p:cNvPr id="2842655" name="Line 31"/>
            <p:cNvSpPr>
              <a:spLocks noChangeShapeType="1"/>
            </p:cNvSpPr>
            <p:nvPr/>
          </p:nvSpPr>
          <p:spPr bwMode="auto">
            <a:xfrm>
              <a:off x="155" y="823"/>
              <a:ext cx="0" cy="228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lg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18 VAG Rounded Bold   0739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42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42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42651" grpId="0" autoUpdateAnimBg="0"/>
      <p:bldP spid="2842652" grpId="0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4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Memory Hierarchy Details</a:t>
            </a:r>
            <a:endParaRPr lang="en-US"/>
          </a:p>
        </p:txBody>
      </p:sp>
      <p:sp>
        <p:nvSpPr>
          <p:cNvPr id="2844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If level closer to Processor, it is:</a:t>
            </a:r>
          </a:p>
          <a:p>
            <a:pPr lvl="1"/>
            <a:r>
              <a:rPr lang="en-US" dirty="0" smtClean="0"/>
              <a:t>Smaller</a:t>
            </a:r>
          </a:p>
          <a:p>
            <a:pPr lvl="1"/>
            <a:r>
              <a:rPr lang="en-US" dirty="0" smtClean="0"/>
              <a:t>Faster</a:t>
            </a:r>
          </a:p>
          <a:p>
            <a:pPr lvl="1"/>
            <a:r>
              <a:rPr lang="en-US" dirty="0" smtClean="0"/>
              <a:t>More expensive</a:t>
            </a:r>
          </a:p>
          <a:p>
            <a:pPr lvl="1"/>
            <a:r>
              <a:rPr lang="en-US" dirty="0" smtClean="0"/>
              <a:t>subset of lower levels</a:t>
            </a:r>
          </a:p>
          <a:p>
            <a:pPr lvl="2"/>
            <a:r>
              <a:rPr lang="en-US" dirty="0" smtClean="0"/>
              <a:t>…contains most recently used data</a:t>
            </a:r>
          </a:p>
          <a:p>
            <a:r>
              <a:rPr lang="en-US" dirty="0" smtClean="0"/>
              <a:t>Lowest Level (usually disk) contains all available data (does it go beyond the disk?)</a:t>
            </a:r>
          </a:p>
          <a:p>
            <a:r>
              <a:rPr lang="en-US" dirty="0" smtClean="0"/>
              <a:t>Memory Hierarchy </a:t>
            </a:r>
            <a:r>
              <a:rPr lang="en-US" dirty="0" smtClean="0">
                <a:solidFill>
                  <a:srgbClr val="FFFF00"/>
                </a:solidFill>
              </a:rPr>
              <a:t>Abstraction </a:t>
            </a:r>
            <a:r>
              <a:rPr lang="en-US" dirty="0" smtClean="0"/>
              <a:t>presents the processor with the illusion of a very large &amp; fast memory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2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Networking Basics</a:t>
            </a:r>
          </a:p>
        </p:txBody>
      </p:sp>
      <p:sp>
        <p:nvSpPr>
          <p:cNvPr id="2842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4025" y="990600"/>
            <a:ext cx="8229600" cy="5365750"/>
          </a:xfrm>
        </p:spPr>
        <p:txBody>
          <a:bodyPr/>
          <a:lstStyle/>
          <a:p>
            <a:r>
              <a:rPr lang="en-US"/>
              <a:t>source </a:t>
            </a:r>
            <a:r>
              <a:rPr lang="en-US">
                <a:solidFill>
                  <a:srgbClr val="FFFF00"/>
                </a:solidFill>
              </a:rPr>
              <a:t>encodes </a:t>
            </a:r>
            <a:r>
              <a:rPr lang="en-US"/>
              <a:t>and destination </a:t>
            </a:r>
            <a:r>
              <a:rPr lang="en-US">
                <a:solidFill>
                  <a:srgbClr val="FFFF00"/>
                </a:solidFill>
              </a:rPr>
              <a:t>decodes </a:t>
            </a:r>
            <a:r>
              <a:rPr lang="en-US"/>
              <a:t>content of the message</a:t>
            </a:r>
          </a:p>
          <a:p>
            <a:r>
              <a:rPr lang="en-US">
                <a:solidFill>
                  <a:srgbClr val="FFFF00"/>
                </a:solidFill>
              </a:rPr>
              <a:t>switches </a:t>
            </a:r>
            <a:r>
              <a:rPr lang="en-US"/>
              <a:t>and </a:t>
            </a:r>
            <a:r>
              <a:rPr lang="en-US">
                <a:solidFill>
                  <a:srgbClr val="FFFF00"/>
                </a:solidFill>
              </a:rPr>
              <a:t>routers </a:t>
            </a:r>
            <a:r>
              <a:rPr lang="en-US"/>
              <a:t>use the destination in order to deliver the message, dynamically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371600" y="3687762"/>
            <a:ext cx="2184400" cy="1060450"/>
            <a:chOff x="692" y="1340"/>
            <a:chExt cx="1376" cy="668"/>
          </a:xfrm>
        </p:grpSpPr>
        <p:sp>
          <p:nvSpPr>
            <p:cNvPr id="2842629" name="AutoShape 5"/>
            <p:cNvSpPr>
              <a:spLocks noChangeArrowheads="1"/>
            </p:cNvSpPr>
            <p:nvPr/>
          </p:nvSpPr>
          <p:spPr bwMode="auto">
            <a:xfrm>
              <a:off x="692" y="1340"/>
              <a:ext cx="1376" cy="668"/>
            </a:xfrm>
            <a:prstGeom prst="cube">
              <a:avLst>
                <a:gd name="adj" fmla="val 24995"/>
              </a:avLst>
            </a:prstGeom>
            <a:solidFill>
              <a:schemeClr val="bg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42630" name="Freeform 6"/>
            <p:cNvSpPr>
              <a:spLocks/>
            </p:cNvSpPr>
            <p:nvPr/>
          </p:nvSpPr>
          <p:spPr bwMode="auto">
            <a:xfrm>
              <a:off x="1308" y="1704"/>
              <a:ext cx="193" cy="169"/>
            </a:xfrm>
            <a:custGeom>
              <a:avLst/>
              <a:gdLst/>
              <a:ahLst/>
              <a:cxnLst>
                <a:cxn ang="0">
                  <a:pos x="192" y="0"/>
                </a:cxn>
                <a:cxn ang="0">
                  <a:pos x="0" y="0"/>
                </a:cxn>
                <a:cxn ang="0">
                  <a:pos x="0" y="168"/>
                </a:cxn>
                <a:cxn ang="0">
                  <a:pos x="180" y="168"/>
                </a:cxn>
                <a:cxn ang="0">
                  <a:pos x="180" y="168"/>
                </a:cxn>
                <a:cxn ang="0">
                  <a:pos x="180" y="168"/>
                </a:cxn>
                <a:cxn ang="0">
                  <a:pos x="180" y="168"/>
                </a:cxn>
                <a:cxn ang="0">
                  <a:pos x="168" y="168"/>
                </a:cxn>
              </a:cxnLst>
              <a:rect l="0" t="0" r="r" b="b"/>
              <a:pathLst>
                <a:path w="193" h="169">
                  <a:moveTo>
                    <a:pt x="192" y="0"/>
                  </a:moveTo>
                  <a:lnTo>
                    <a:pt x="0" y="0"/>
                  </a:lnTo>
                  <a:lnTo>
                    <a:pt x="0" y="168"/>
                  </a:lnTo>
                  <a:lnTo>
                    <a:pt x="180" y="168"/>
                  </a:lnTo>
                  <a:lnTo>
                    <a:pt x="180" y="168"/>
                  </a:lnTo>
                  <a:lnTo>
                    <a:pt x="180" y="168"/>
                  </a:lnTo>
                  <a:lnTo>
                    <a:pt x="180" y="168"/>
                  </a:lnTo>
                  <a:lnTo>
                    <a:pt x="168" y="168"/>
                  </a:lnTo>
                </a:path>
              </a:pathLst>
            </a:custGeom>
            <a:noFill/>
            <a:ln w="254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42631" name="Line 7"/>
            <p:cNvSpPr>
              <a:spLocks noChangeShapeType="1"/>
            </p:cNvSpPr>
            <p:nvPr/>
          </p:nvSpPr>
          <p:spPr bwMode="auto">
            <a:xfrm>
              <a:off x="1356" y="1712"/>
              <a:ext cx="0" cy="15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42632" name="Line 8"/>
            <p:cNvSpPr>
              <a:spLocks noChangeShapeType="1"/>
            </p:cNvSpPr>
            <p:nvPr/>
          </p:nvSpPr>
          <p:spPr bwMode="auto">
            <a:xfrm>
              <a:off x="1404" y="1712"/>
              <a:ext cx="0" cy="15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42633" name="Line 9"/>
            <p:cNvSpPr>
              <a:spLocks noChangeShapeType="1"/>
            </p:cNvSpPr>
            <p:nvPr/>
          </p:nvSpPr>
          <p:spPr bwMode="auto">
            <a:xfrm>
              <a:off x="1452" y="1724"/>
              <a:ext cx="0" cy="14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842634" name="AutoShape 10"/>
          <p:cNvSpPr>
            <a:spLocks noChangeArrowheads="1"/>
          </p:cNvSpPr>
          <p:nvPr/>
        </p:nvSpPr>
        <p:spPr bwMode="auto">
          <a:xfrm flipH="1">
            <a:off x="5810250" y="3668712"/>
            <a:ext cx="2184400" cy="1060450"/>
          </a:xfrm>
          <a:prstGeom prst="cube">
            <a:avLst>
              <a:gd name="adj" fmla="val 24995"/>
            </a:avLst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6711950" y="4075112"/>
            <a:ext cx="306388" cy="268288"/>
            <a:chOff x="4056" y="1584"/>
            <a:chExt cx="193" cy="169"/>
          </a:xfrm>
        </p:grpSpPr>
        <p:sp>
          <p:nvSpPr>
            <p:cNvPr id="2842636" name="Freeform 12"/>
            <p:cNvSpPr>
              <a:spLocks/>
            </p:cNvSpPr>
            <p:nvPr/>
          </p:nvSpPr>
          <p:spPr bwMode="auto">
            <a:xfrm>
              <a:off x="4056" y="1584"/>
              <a:ext cx="193" cy="16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92" y="0"/>
                </a:cxn>
                <a:cxn ang="0">
                  <a:pos x="192" y="168"/>
                </a:cxn>
                <a:cxn ang="0">
                  <a:pos x="12" y="168"/>
                </a:cxn>
                <a:cxn ang="0">
                  <a:pos x="12" y="168"/>
                </a:cxn>
                <a:cxn ang="0">
                  <a:pos x="12" y="168"/>
                </a:cxn>
                <a:cxn ang="0">
                  <a:pos x="12" y="168"/>
                </a:cxn>
                <a:cxn ang="0">
                  <a:pos x="24" y="168"/>
                </a:cxn>
              </a:cxnLst>
              <a:rect l="0" t="0" r="r" b="b"/>
              <a:pathLst>
                <a:path w="193" h="169">
                  <a:moveTo>
                    <a:pt x="0" y="0"/>
                  </a:moveTo>
                  <a:lnTo>
                    <a:pt x="192" y="0"/>
                  </a:lnTo>
                  <a:lnTo>
                    <a:pt x="192" y="168"/>
                  </a:lnTo>
                  <a:lnTo>
                    <a:pt x="12" y="168"/>
                  </a:lnTo>
                  <a:lnTo>
                    <a:pt x="12" y="168"/>
                  </a:lnTo>
                  <a:lnTo>
                    <a:pt x="12" y="168"/>
                  </a:lnTo>
                  <a:lnTo>
                    <a:pt x="12" y="168"/>
                  </a:lnTo>
                  <a:lnTo>
                    <a:pt x="24" y="168"/>
                  </a:lnTo>
                </a:path>
              </a:pathLst>
            </a:custGeom>
            <a:noFill/>
            <a:ln w="254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42637" name="Line 13"/>
            <p:cNvSpPr>
              <a:spLocks noChangeShapeType="1"/>
            </p:cNvSpPr>
            <p:nvPr/>
          </p:nvSpPr>
          <p:spPr bwMode="auto">
            <a:xfrm>
              <a:off x="4200" y="1592"/>
              <a:ext cx="0" cy="15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42638" name="Line 14"/>
            <p:cNvSpPr>
              <a:spLocks noChangeShapeType="1"/>
            </p:cNvSpPr>
            <p:nvPr/>
          </p:nvSpPr>
          <p:spPr bwMode="auto">
            <a:xfrm>
              <a:off x="4152" y="1592"/>
              <a:ext cx="0" cy="15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42639" name="Line 15"/>
            <p:cNvSpPr>
              <a:spLocks noChangeShapeType="1"/>
            </p:cNvSpPr>
            <p:nvPr/>
          </p:nvSpPr>
          <p:spPr bwMode="auto">
            <a:xfrm>
              <a:off x="4104" y="1604"/>
              <a:ext cx="0" cy="14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842640" name="Line 16"/>
          <p:cNvSpPr>
            <a:spLocks noChangeShapeType="1"/>
          </p:cNvSpPr>
          <p:nvPr/>
        </p:nvSpPr>
        <p:spPr bwMode="auto">
          <a:xfrm>
            <a:off x="2667000" y="4343400"/>
            <a:ext cx="1143000" cy="92551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42641" name="Line 17"/>
          <p:cNvSpPr>
            <a:spLocks noChangeShapeType="1"/>
          </p:cNvSpPr>
          <p:nvPr/>
        </p:nvSpPr>
        <p:spPr bwMode="auto">
          <a:xfrm>
            <a:off x="2667000" y="4430712"/>
            <a:ext cx="1066800" cy="90328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med" len="med"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42654" name="Line 30"/>
          <p:cNvSpPr>
            <a:spLocks noChangeShapeType="1"/>
          </p:cNvSpPr>
          <p:nvPr/>
        </p:nvSpPr>
        <p:spPr bwMode="auto">
          <a:xfrm>
            <a:off x="4114800" y="5345112"/>
            <a:ext cx="9906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42655" name="Line 31"/>
          <p:cNvSpPr>
            <a:spLocks noChangeShapeType="1"/>
          </p:cNvSpPr>
          <p:nvPr/>
        </p:nvSpPr>
        <p:spPr bwMode="auto">
          <a:xfrm>
            <a:off x="4191000" y="5486400"/>
            <a:ext cx="9144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med" len="med"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42656" name="Line 32"/>
          <p:cNvSpPr>
            <a:spLocks noChangeShapeType="1"/>
          </p:cNvSpPr>
          <p:nvPr/>
        </p:nvSpPr>
        <p:spPr bwMode="auto">
          <a:xfrm rot="19555355" flipV="1">
            <a:off x="5437188" y="4616450"/>
            <a:ext cx="1447800" cy="22701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42657" name="Line 33"/>
          <p:cNvSpPr>
            <a:spLocks noChangeShapeType="1"/>
          </p:cNvSpPr>
          <p:nvPr/>
        </p:nvSpPr>
        <p:spPr bwMode="auto">
          <a:xfrm rot="19560029" flipV="1">
            <a:off x="5505450" y="4746625"/>
            <a:ext cx="1295400" cy="22701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med" len="med"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42658" name="Oval 34"/>
          <p:cNvSpPr>
            <a:spLocks noChangeArrowheads="1"/>
          </p:cNvSpPr>
          <p:nvPr/>
        </p:nvSpPr>
        <p:spPr bwMode="auto">
          <a:xfrm>
            <a:off x="3276600" y="5116512"/>
            <a:ext cx="1143000" cy="60960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42659" name="Oval 35"/>
          <p:cNvSpPr>
            <a:spLocks noChangeArrowheads="1"/>
          </p:cNvSpPr>
          <p:nvPr/>
        </p:nvSpPr>
        <p:spPr bwMode="auto">
          <a:xfrm>
            <a:off x="4800600" y="5040312"/>
            <a:ext cx="1143000" cy="60960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42660" name="AutoShape 36"/>
          <p:cNvSpPr>
            <a:spLocks noChangeArrowheads="1"/>
          </p:cNvSpPr>
          <p:nvPr/>
        </p:nvSpPr>
        <p:spPr bwMode="auto">
          <a:xfrm>
            <a:off x="1828800" y="4800600"/>
            <a:ext cx="5562600" cy="1295400"/>
          </a:xfrm>
          <a:prstGeom prst="cloudCallout">
            <a:avLst>
              <a:gd name="adj1" fmla="val -45865"/>
              <a:gd name="adj2" fmla="val 19214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2438400" y="5562600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800" dirty="0" smtClean="0">
                <a:solidFill>
                  <a:schemeClr val="tx1"/>
                </a:solidFill>
                <a:latin typeface="18 VAG Rounded Thin   55390"/>
              </a:rPr>
              <a:t>Internet</a:t>
            </a:r>
            <a:endParaRPr lang="en-US" sz="2800">
              <a:solidFill>
                <a:schemeClr val="tx1"/>
              </a:solidFill>
              <a:latin typeface="18 VAG Rounded Thin   5539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457200" y="3048000"/>
            <a:ext cx="42672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chemeClr val="tx1"/>
                </a:solidFill>
                <a:latin typeface="18 VAG Rounded Thin   55390"/>
              </a:rPr>
              <a:t>source</a:t>
            </a:r>
            <a:endParaRPr lang="en-US" sz="3200">
              <a:solidFill>
                <a:schemeClr val="tx1"/>
              </a:solidFill>
              <a:latin typeface="18 VAG Rounded Thin   5539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4724400" y="3048000"/>
            <a:ext cx="42672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chemeClr val="tx1"/>
                </a:solidFill>
                <a:latin typeface="18 VAG Rounded Thin   55390"/>
              </a:rPr>
              <a:t>destination</a:t>
            </a:r>
            <a:endParaRPr lang="en-US" sz="3200">
              <a:solidFill>
                <a:schemeClr val="tx1"/>
              </a:solidFill>
              <a:latin typeface="18 VAG Rounded Thin   5539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748204" y="3897748"/>
            <a:ext cx="2286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solidFill>
                  <a:schemeClr val="tx1"/>
                </a:solidFill>
                <a:latin typeface="18 VAG Rounded Thin   55390"/>
              </a:rPr>
              <a:t>Network</a:t>
            </a:r>
            <a:br>
              <a:rPr lang="en-US" sz="1600" dirty="0" smtClean="0">
                <a:solidFill>
                  <a:schemeClr val="tx1"/>
                </a:solidFill>
                <a:latin typeface="18 VAG Rounded Thin   55390"/>
              </a:rPr>
            </a:br>
            <a:r>
              <a:rPr lang="en-US" sz="1600" dirty="0" smtClean="0">
                <a:solidFill>
                  <a:schemeClr val="tx1"/>
                </a:solidFill>
                <a:latin typeface="18 VAG Rounded Thin   55390"/>
              </a:rPr>
              <a:t>interface</a:t>
            </a:r>
            <a:br>
              <a:rPr lang="en-US" sz="1600" dirty="0" smtClean="0">
                <a:solidFill>
                  <a:schemeClr val="tx1"/>
                </a:solidFill>
                <a:latin typeface="18 VAG Rounded Thin   55390"/>
              </a:rPr>
            </a:br>
            <a:r>
              <a:rPr lang="en-US" sz="1600" dirty="0" smtClean="0">
                <a:solidFill>
                  <a:schemeClr val="tx1"/>
                </a:solidFill>
                <a:latin typeface="18 VAG Rounded Thin   55390"/>
              </a:rPr>
              <a:t>device</a:t>
            </a:r>
            <a:endParaRPr lang="en-US" sz="1600">
              <a:solidFill>
                <a:schemeClr val="tx1"/>
              </a:solidFill>
              <a:latin typeface="18 VAG Rounded Thin   5539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6324600" y="3897748"/>
            <a:ext cx="2286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solidFill>
                  <a:schemeClr val="tx1"/>
                </a:solidFill>
                <a:latin typeface="18 VAG Rounded Thin   55390"/>
              </a:rPr>
              <a:t>Network</a:t>
            </a:r>
            <a:br>
              <a:rPr lang="en-US" sz="1600" dirty="0" smtClean="0">
                <a:solidFill>
                  <a:schemeClr val="tx1"/>
                </a:solidFill>
                <a:latin typeface="18 VAG Rounded Thin   55390"/>
              </a:rPr>
            </a:br>
            <a:r>
              <a:rPr lang="en-US" sz="1600" dirty="0" smtClean="0">
                <a:solidFill>
                  <a:schemeClr val="tx1"/>
                </a:solidFill>
                <a:latin typeface="18 VAG Rounded Thin   55390"/>
              </a:rPr>
              <a:t>interface</a:t>
            </a:r>
            <a:br>
              <a:rPr lang="en-US" sz="1600" dirty="0" smtClean="0">
                <a:solidFill>
                  <a:schemeClr val="tx1"/>
                </a:solidFill>
                <a:latin typeface="18 VAG Rounded Thin   55390"/>
              </a:rPr>
            </a:br>
            <a:r>
              <a:rPr lang="en-US" sz="1600" dirty="0" smtClean="0">
                <a:solidFill>
                  <a:schemeClr val="tx1"/>
                </a:solidFill>
                <a:latin typeface="18 VAG Rounded Thin   55390"/>
              </a:rPr>
              <a:t>device</a:t>
            </a:r>
            <a:endParaRPr lang="en-US" sz="1600">
              <a:solidFill>
                <a:schemeClr val="tx1"/>
              </a:solidFill>
              <a:latin typeface="18 VAG Rounded Thin   5539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5110105"/>
            <a:ext cx="704926" cy="528695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33600" y="4953000"/>
            <a:ext cx="1066800" cy="1066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-2534" b="-2534"/>
          <a:stretch>
            <a:fillRect/>
          </a:stretch>
        </p:blipFill>
        <p:spPr/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Networking Facts and Benefits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464344" y="990601"/>
            <a:ext cx="4107656" cy="5305864"/>
          </a:xfrm>
        </p:spPr>
        <p:txBody>
          <a:bodyPr/>
          <a:lstStyle/>
          <a:p>
            <a:r>
              <a:rPr lang="en-US"/>
              <a:t>Networks connect computers, sub-networks, and other networks.</a:t>
            </a:r>
          </a:p>
          <a:p>
            <a:pPr lvl="1"/>
            <a:r>
              <a:rPr lang="en-US"/>
              <a:t>Networks connect computers all over the world (and in space!)</a:t>
            </a:r>
          </a:p>
          <a:p>
            <a:pPr lvl="1"/>
            <a:r>
              <a:rPr lang="en-US"/>
              <a:t>Computer networks...</a:t>
            </a:r>
          </a:p>
          <a:p>
            <a:pPr lvl="2"/>
            <a:r>
              <a:rPr lang="en-US"/>
              <a:t>support asynchronous and distributed communication</a:t>
            </a:r>
          </a:p>
          <a:p>
            <a:pPr lvl="2"/>
            <a:r>
              <a:rPr lang="en-US"/>
              <a:t>enable new forms of collaboration</a:t>
            </a:r>
          </a:p>
          <a:p>
            <a:endParaRPr lang="en-US"/>
          </a:p>
        </p:txBody>
      </p:sp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2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900" smtClean="0"/>
              <a:t>Performance Needed for Big Problems</a:t>
            </a:r>
            <a:endParaRPr lang="en-US" sz="3900"/>
          </a:p>
        </p:txBody>
      </p:sp>
      <p:sp>
        <p:nvSpPr>
          <p:cNvPr id="3602437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dirty="0" smtClean="0"/>
              <a:t>Performance terminology</a:t>
            </a:r>
          </a:p>
          <a:p>
            <a:pPr lvl="1"/>
            <a:r>
              <a:rPr lang="en-US" sz="2000" dirty="0" smtClean="0"/>
              <a:t>the FLOP: </a:t>
            </a:r>
            <a:r>
              <a:rPr lang="en-US" sz="2000" u="sng" dirty="0" err="1" smtClean="0"/>
              <a:t>FL</a:t>
            </a:r>
            <a:r>
              <a:rPr lang="en-US" sz="2000" dirty="0" err="1" smtClean="0"/>
              <a:t>oating</a:t>
            </a:r>
            <a:r>
              <a:rPr lang="en-US" sz="2000" dirty="0" smtClean="0"/>
              <a:t> point </a:t>
            </a:r>
            <a:r>
              <a:rPr lang="en-US" sz="2000" u="sng" dirty="0" err="1" smtClean="0"/>
              <a:t>OP</a:t>
            </a:r>
            <a:r>
              <a:rPr lang="en-US" sz="2000" dirty="0" err="1" smtClean="0"/>
              <a:t>eration</a:t>
            </a:r>
            <a:endParaRPr lang="en-US" sz="2000" dirty="0" smtClean="0"/>
          </a:p>
          <a:p>
            <a:pPr lvl="1"/>
            <a:r>
              <a:rPr lang="en-US" sz="2000" dirty="0" smtClean="0"/>
              <a:t>“flops” = # FLOP/second is the standard metric for computing power</a:t>
            </a:r>
          </a:p>
          <a:p>
            <a:r>
              <a:rPr lang="en-US" sz="2400" dirty="0" smtClean="0"/>
              <a:t>Example: Global Climate Modeling</a:t>
            </a:r>
          </a:p>
          <a:p>
            <a:pPr lvl="1"/>
            <a:r>
              <a:rPr lang="en-US" sz="2000" dirty="0" smtClean="0"/>
              <a:t>Divide the world into a grid (e.g. 10 km spacing)</a:t>
            </a:r>
          </a:p>
          <a:p>
            <a:pPr lvl="1"/>
            <a:r>
              <a:rPr lang="en-US" sz="2000" dirty="0" smtClean="0"/>
              <a:t>Solve fluid dynamics equations for each point &amp; minute</a:t>
            </a:r>
          </a:p>
          <a:p>
            <a:pPr lvl="2"/>
            <a:r>
              <a:rPr lang="en-US" sz="1800" dirty="0" smtClean="0"/>
              <a:t>Requires about 100 Flops per grid point per minute</a:t>
            </a:r>
          </a:p>
          <a:p>
            <a:pPr lvl="1"/>
            <a:r>
              <a:rPr lang="en-US" sz="2000" dirty="0" smtClean="0"/>
              <a:t>Weather Prediction (7 days in 24 hours): </a:t>
            </a:r>
          </a:p>
          <a:p>
            <a:pPr lvl="2"/>
            <a:r>
              <a:rPr lang="en-US" sz="1800" dirty="0" smtClean="0"/>
              <a:t>56 </a:t>
            </a:r>
            <a:r>
              <a:rPr lang="en-US" sz="1800" dirty="0" err="1" smtClean="0"/>
              <a:t>Gflops</a:t>
            </a:r>
            <a:endParaRPr lang="en-US" sz="1800" dirty="0" smtClean="0"/>
          </a:p>
          <a:p>
            <a:pPr lvl="1"/>
            <a:r>
              <a:rPr lang="en-US" sz="2000" dirty="0" smtClean="0"/>
              <a:t>Climate Prediction (50 years in 30 days): </a:t>
            </a:r>
          </a:p>
          <a:p>
            <a:pPr lvl="2"/>
            <a:r>
              <a:rPr lang="en-US" sz="1800" dirty="0" smtClean="0"/>
              <a:t>4.8 </a:t>
            </a:r>
            <a:r>
              <a:rPr lang="en-US" sz="1800" dirty="0" err="1" smtClean="0"/>
              <a:t>Tflops</a:t>
            </a:r>
            <a:endParaRPr lang="en-US" sz="1800" dirty="0" smtClean="0"/>
          </a:p>
          <a:p>
            <a:r>
              <a:rPr lang="en-US" sz="2400" dirty="0" smtClean="0"/>
              <a:t>Perspective</a:t>
            </a:r>
          </a:p>
          <a:p>
            <a:pPr lvl="1"/>
            <a:r>
              <a:rPr lang="en-US" sz="2000" dirty="0" smtClean="0"/>
              <a:t>Intel Core i7 980 XE Desktop Processor</a:t>
            </a:r>
          </a:p>
          <a:p>
            <a:pPr lvl="2"/>
            <a:r>
              <a:rPr lang="en-US" sz="1800" dirty="0" smtClean="0"/>
              <a:t>~100 </a:t>
            </a:r>
            <a:r>
              <a:rPr lang="en-US" sz="1800" dirty="0" err="1" smtClean="0"/>
              <a:t>Gflops</a:t>
            </a:r>
            <a:endParaRPr lang="en-US" sz="1800" dirty="0" smtClean="0"/>
          </a:p>
          <a:p>
            <a:pPr lvl="2"/>
            <a:r>
              <a:rPr lang="en-US" sz="1800" dirty="0" smtClean="0"/>
              <a:t>Climate Prediction would take ~5 years</a:t>
            </a:r>
            <a:endParaRPr lang="en-US" sz="1800" dirty="0"/>
          </a:p>
        </p:txBody>
      </p:sp>
      <p:pic>
        <p:nvPicPr>
          <p:cNvPr id="3602439" name="Picture 7" descr="smallocea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91200" y="3886200"/>
            <a:ext cx="3279913" cy="2286000"/>
          </a:xfrm>
          <a:prstGeom prst="rect">
            <a:avLst/>
          </a:prstGeom>
          <a:noFill/>
        </p:spPr>
      </p:pic>
      <p:sp>
        <p:nvSpPr>
          <p:cNvPr id="3602440" name="Text Box 8"/>
          <p:cNvSpPr txBox="1">
            <a:spLocks noChangeArrowheads="1"/>
          </p:cNvSpPr>
          <p:nvPr/>
        </p:nvSpPr>
        <p:spPr bwMode="auto">
          <a:xfrm>
            <a:off x="5867400" y="3657600"/>
            <a:ext cx="3276601" cy="276999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dirty="0" err="1">
                <a:solidFill>
                  <a:schemeClr val="tx1"/>
                </a:solidFill>
                <a:latin typeface="Arial" pitchFamily="1" charset="0"/>
              </a:rPr>
              <a:t>www.epm.ornl.gov/chammp/chammp.html</a:t>
            </a:r>
            <a:endParaRPr lang="en-US" sz="1200" dirty="0">
              <a:solidFill>
                <a:schemeClr val="tx1"/>
              </a:solidFill>
              <a:latin typeface="Arial" pitchFamily="1" charset="0"/>
            </a:endParaRPr>
          </a:p>
        </p:txBody>
      </p:sp>
      <p:sp>
        <p:nvSpPr>
          <p:cNvPr id="3602441" name="Rectangle 9"/>
          <p:cNvSpPr>
            <a:spLocks noChangeArrowheads="1"/>
          </p:cNvSpPr>
          <p:nvPr/>
        </p:nvSpPr>
        <p:spPr bwMode="auto">
          <a:xfrm>
            <a:off x="6227817" y="0"/>
            <a:ext cx="2916183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en-US" sz="1800">
                <a:solidFill>
                  <a:schemeClr val="tx1"/>
                </a:solidFill>
                <a:latin typeface="18 VAG Rounded Thin   55390"/>
              </a:rPr>
              <a:t>en.wikipedia.org/wiki/FLOPS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550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57200" y="990600"/>
            <a:ext cx="8229600" cy="5641975"/>
          </a:xfrm>
          <a:noFill/>
          <a:ln/>
        </p:spPr>
        <p:txBody>
          <a:bodyPr/>
          <a:lstStyle/>
          <a:p>
            <a:r>
              <a:rPr lang="en-US" sz="2400" dirty="0" smtClean="0"/>
              <a:t>Supercomputing – like those listed in </a:t>
            </a:r>
            <a:r>
              <a:rPr lang="en-US" sz="2400" b="1" dirty="0" smtClean="0">
                <a:latin typeface="Courier New"/>
                <a:cs typeface="Courier New"/>
              </a:rPr>
              <a:t>top500.org</a:t>
            </a:r>
            <a:endParaRPr lang="en-US" sz="2800" b="1" dirty="0" smtClean="0">
              <a:latin typeface="Courier New"/>
              <a:cs typeface="Courier New"/>
            </a:endParaRPr>
          </a:p>
          <a:p>
            <a:pPr lvl="1"/>
            <a:r>
              <a:rPr lang="en-US" sz="2400" dirty="0" smtClean="0"/>
              <a:t>Multiple processors “all in one box / room” from one vendor that often communicate through shared memory</a:t>
            </a:r>
          </a:p>
          <a:p>
            <a:pPr lvl="1"/>
            <a:r>
              <a:rPr lang="en-US" sz="2400" dirty="0" smtClean="0"/>
              <a:t>This is often where you find exotic architectures</a:t>
            </a:r>
          </a:p>
          <a:p>
            <a:r>
              <a:rPr lang="en-US" sz="2400" dirty="0" smtClean="0"/>
              <a:t>Distributed computing</a:t>
            </a:r>
            <a:endParaRPr lang="en-US" sz="2800" dirty="0" smtClean="0"/>
          </a:p>
          <a:p>
            <a:pPr lvl="1"/>
            <a:r>
              <a:rPr lang="en-US" sz="2400" dirty="0"/>
              <a:t>Many separate computers (each with independent CPU, RAM, HD, NIC) that communicate through a network</a:t>
            </a:r>
          </a:p>
          <a:p>
            <a:pPr lvl="2"/>
            <a:r>
              <a:rPr lang="en-US" sz="2200" u="sng" dirty="0"/>
              <a:t>Grids</a:t>
            </a:r>
            <a:r>
              <a:rPr lang="en-US" sz="2200" dirty="0"/>
              <a:t> </a:t>
            </a:r>
            <a:r>
              <a:rPr lang="en-US" sz="2200" dirty="0" smtClean="0"/>
              <a:t>(</a:t>
            </a:r>
            <a:r>
              <a:rPr lang="en-US" sz="2200" dirty="0" err="1" smtClean="0"/>
              <a:t>heterogenous</a:t>
            </a:r>
            <a:r>
              <a:rPr lang="en-US" sz="2200" dirty="0" smtClean="0"/>
              <a:t> computers </a:t>
            </a:r>
            <a:r>
              <a:rPr lang="en-US" sz="2200" dirty="0"/>
              <a:t>across Internet</a:t>
            </a:r>
            <a:r>
              <a:rPr lang="en-US" sz="2200" dirty="0" smtClean="0"/>
              <a:t>)</a:t>
            </a:r>
          </a:p>
          <a:p>
            <a:pPr lvl="2"/>
            <a:r>
              <a:rPr lang="en-US" sz="2200" u="sng" dirty="0" smtClean="0"/>
              <a:t>Clusters</a:t>
            </a:r>
            <a:r>
              <a:rPr lang="en-US" sz="2200" dirty="0" smtClean="0"/>
              <a:t> (mostly homogeneous computers all </a:t>
            </a:r>
            <a:r>
              <a:rPr lang="en-US" sz="2200" dirty="0"/>
              <a:t>in one room</a:t>
            </a:r>
            <a:r>
              <a:rPr lang="en-US" sz="2200" dirty="0" smtClean="0"/>
              <a:t>)</a:t>
            </a:r>
          </a:p>
          <a:p>
            <a:pPr lvl="3"/>
            <a:r>
              <a:rPr lang="en-US" sz="2000" dirty="0" smtClean="0"/>
              <a:t>Google uses commodity computers to exploit “knee in curve” price/performance sweet spot</a:t>
            </a:r>
          </a:p>
          <a:p>
            <a:pPr lvl="1"/>
            <a:r>
              <a:rPr lang="en-US" sz="2400" dirty="0" smtClean="0"/>
              <a:t>It’s about </a:t>
            </a:r>
            <a:r>
              <a:rPr lang="en-US" sz="2400" dirty="0"/>
              <a:t>being able to solve “big” problems,</a:t>
            </a:r>
            <a:r>
              <a:rPr lang="en-US" sz="2400" dirty="0" smtClean="0"/>
              <a:t> </a:t>
            </a:r>
            <a:br>
              <a:rPr lang="en-US" sz="2400" dirty="0" smtClean="0"/>
            </a:br>
            <a:r>
              <a:rPr lang="en-US" sz="2400" dirty="0" smtClean="0"/>
              <a:t>not </a:t>
            </a:r>
            <a:r>
              <a:rPr lang="en-US" sz="2400" dirty="0"/>
              <a:t>“small” problems </a:t>
            </a:r>
            <a:r>
              <a:rPr lang="en-US" sz="2400" dirty="0" smtClean="0"/>
              <a:t>faster</a:t>
            </a:r>
          </a:p>
          <a:p>
            <a:pPr lvl="2"/>
            <a:r>
              <a:rPr lang="en-US" sz="2200" dirty="0" smtClean="0"/>
              <a:t>These problems can be </a:t>
            </a:r>
            <a:r>
              <a:rPr lang="en-US" sz="2200" u="sng" dirty="0" smtClean="0"/>
              <a:t>data</a:t>
            </a:r>
            <a:r>
              <a:rPr lang="en-US" sz="2200" dirty="0" smtClean="0"/>
              <a:t> (mostly) or </a:t>
            </a:r>
            <a:r>
              <a:rPr lang="en-US" sz="2200" u="sng" dirty="0" smtClean="0"/>
              <a:t>CPU</a:t>
            </a:r>
            <a:r>
              <a:rPr lang="en-US" sz="2200" dirty="0" smtClean="0"/>
              <a:t> intensive </a:t>
            </a:r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Can We Do? Use Many CPUs!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0082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Distributed Computing Themes</a:t>
            </a:r>
            <a:endParaRPr lang="en-US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Let’s network many disparate machines into one compute cluster</a:t>
            </a:r>
          </a:p>
          <a:p>
            <a:r>
              <a:rPr lang="en-US" dirty="0" smtClean="0"/>
              <a:t>These could all be the same (easier) or very different machines (harder)</a:t>
            </a:r>
          </a:p>
          <a:p>
            <a:r>
              <a:rPr lang="en-US" dirty="0" smtClean="0"/>
              <a:t>Common themes</a:t>
            </a:r>
          </a:p>
          <a:p>
            <a:pPr lvl="1"/>
            <a:r>
              <a:rPr lang="en-US" dirty="0" smtClean="0"/>
              <a:t>“Dispatcher” gives jobs &amp; collects results</a:t>
            </a:r>
          </a:p>
          <a:p>
            <a:pPr lvl="1"/>
            <a:r>
              <a:rPr lang="en-US" dirty="0" smtClean="0"/>
              <a:t>“Workers” (get, process, return) until done</a:t>
            </a:r>
          </a:p>
          <a:p>
            <a:r>
              <a:rPr lang="en-US" dirty="0" smtClean="0"/>
              <a:t>Examples</a:t>
            </a:r>
          </a:p>
          <a:p>
            <a:pPr lvl="1"/>
            <a:r>
              <a:rPr lang="en-US" dirty="0" err="1" smtClean="0"/>
              <a:t>SETI@Home</a:t>
            </a:r>
            <a:r>
              <a:rPr lang="en-US" dirty="0" smtClean="0"/>
              <a:t>, BOINC, Render farms</a:t>
            </a:r>
          </a:p>
          <a:p>
            <a:pPr lvl="1"/>
            <a:r>
              <a:rPr lang="en-US" dirty="0" smtClean="0"/>
              <a:t>Google clusters running </a:t>
            </a:r>
            <a:r>
              <a:rPr lang="en-US" dirty="0" err="1" smtClean="0"/>
              <a:t>MapReduce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3200" y="4648200"/>
            <a:ext cx="2133600" cy="1600200"/>
          </a:xfrm>
          <a:prstGeom prst="rect">
            <a:avLst/>
          </a:prstGeom>
        </p:spPr>
      </p:pic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4515582" y="0"/>
            <a:ext cx="4628418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en-US" sz="1800">
                <a:solidFill>
                  <a:schemeClr val="tx1"/>
                </a:solidFill>
                <a:latin typeface="18 VAG Rounded Thin   55390"/>
              </a:rPr>
              <a:t>en.wikipedia.org/wiki/Distributed_computing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tro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tro">
      <a:majorFont>
        <a:latin typeface="Consolas"/>
        <a:ea typeface=""/>
        <a:cs typeface=""/>
        <a:font script="Jpan" typeface="ヒラギノ丸ゴ Pro W4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81D58"/>
      </a:dk2>
      <a:lt2>
        <a:srgbClr val="919191"/>
      </a:lt2>
      <a:accent1>
        <a:srgbClr val="FC0128"/>
      </a:accent1>
      <a:accent2>
        <a:srgbClr val="063DE8"/>
      </a:accent2>
      <a:accent3>
        <a:srgbClr val="FFFFFF"/>
      </a:accent3>
      <a:accent4>
        <a:srgbClr val="000000"/>
      </a:accent4>
      <a:accent5>
        <a:srgbClr val="FDAAAC"/>
      </a:accent5>
      <a:accent6>
        <a:srgbClr val="0536D2"/>
      </a:accent6>
      <a:hlink>
        <a:srgbClr val="00DFCA"/>
      </a:hlink>
      <a:folHlink>
        <a:srgbClr val="EAEC5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81D58"/>
      </a:dk2>
      <a:lt2>
        <a:srgbClr val="919191"/>
      </a:lt2>
      <a:accent1>
        <a:srgbClr val="FC0128"/>
      </a:accent1>
      <a:accent2>
        <a:srgbClr val="063DE8"/>
      </a:accent2>
      <a:accent3>
        <a:srgbClr val="FFFFFF"/>
      </a:accent3>
      <a:accent4>
        <a:srgbClr val="000000"/>
      </a:accent4>
      <a:accent5>
        <a:srgbClr val="FDAAAC"/>
      </a:accent5>
      <a:accent6>
        <a:srgbClr val="0536D2"/>
      </a:accent6>
      <a:hlink>
        <a:srgbClr val="00DFCA"/>
      </a:hlink>
      <a:folHlink>
        <a:srgbClr val="EAEC5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52303</TotalTime>
  <Pages>47</Pages>
  <Words>1203</Words>
  <Application>Microsoft Macintosh PowerPoint</Application>
  <PresentationFormat>Letter Paper (8.5x11 in)</PresentationFormat>
  <Paragraphs>197</Paragraphs>
  <Slides>18</Slides>
  <Notes>13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Metro</vt:lpstr>
      <vt:lpstr>Faster than 50M laptops!</vt:lpstr>
      <vt:lpstr>Lecture Overview</vt:lpstr>
      <vt:lpstr>Memory Hierarchy</vt:lpstr>
      <vt:lpstr>Memory Hierarchy Details</vt:lpstr>
      <vt:lpstr>Networking Basics</vt:lpstr>
      <vt:lpstr>Networking Facts and Benefits</vt:lpstr>
      <vt:lpstr>Performance Needed for Big Problems</vt:lpstr>
      <vt:lpstr>What Can We Do? Use Many CPUs!</vt:lpstr>
      <vt:lpstr>Distributed Computing Themes</vt:lpstr>
      <vt:lpstr>Peer Instruction</vt:lpstr>
      <vt:lpstr>Peer Instruction Answer</vt:lpstr>
      <vt:lpstr>Distributed Computing Challenges</vt:lpstr>
      <vt:lpstr>Review</vt:lpstr>
      <vt:lpstr>combine with  Reporter  over  List</vt:lpstr>
      <vt:lpstr>Google’s MapReduce Simplified</vt:lpstr>
      <vt:lpstr>MapReduce Advantages/Disadvantages</vt:lpstr>
      <vt:lpstr>What contributes to overhead the most?</vt:lpstr>
      <vt:lpstr>Summary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CS61C - Lecture 13</dc:title>
  <dc:subject/>
  <dc:creator>John Wawrzynek</dc:creator>
  <cp:keywords/>
  <dc:description/>
  <cp:lastModifiedBy>Dan Garcia</cp:lastModifiedBy>
  <cp:revision>3109</cp:revision>
  <cp:lastPrinted>2012-04-09T07:12:49Z</cp:lastPrinted>
  <dcterms:created xsi:type="dcterms:W3CDTF">2012-04-09T06:33:39Z</dcterms:created>
  <dcterms:modified xsi:type="dcterms:W3CDTF">2012-04-09T07:12:52Z</dcterms:modified>
</cp:coreProperties>
</file>