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76" r:id="rId3"/>
    <p:sldId id="1077" r:id="rId4"/>
    <p:sldId id="1079" r:id="rId5"/>
    <p:sldId id="1080" r:id="rId6"/>
    <p:sldId id="1089" r:id="rId7"/>
    <p:sldId id="1090" r:id="rId8"/>
    <p:sldId id="1086" r:id="rId9"/>
    <p:sldId id="1091" r:id="rId10"/>
    <p:sldId id="1092" r:id="rId11"/>
    <p:sldId id="1093" r:id="rId12"/>
    <p:sldId id="1081" r:id="rId13"/>
    <p:sldId id="1083" r:id="rId14"/>
    <p:sldId id="1087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730" autoAdjust="0"/>
    <p:restoredTop sz="90377" autoAdjust="0"/>
  </p:normalViewPr>
  <p:slideViewPr>
    <p:cSldViewPr>
      <p:cViewPr>
        <p:scale>
          <a:sx n="125" d="100"/>
          <a:sy n="125" d="100"/>
        </p:scale>
        <p:origin x="-200" y="3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9944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179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/>
              <a:t>MIT</a:t>
            </a:r>
            <a:r>
              <a:rPr lang="en-US" sz="3000" baseline="0" dirty="0" smtClean="0"/>
              <a:t> Can predict the future </a:t>
            </a:r>
            <a:r>
              <a:rPr lang="en-US" sz="3000" baseline="0" smtClean="0"/>
              <a:t>on twitter.</a:t>
            </a:r>
            <a:endParaRPr lang="en-US" sz="3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089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Block diagrams: Yet another way.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Talk about programming languages</a:t>
            </a:r>
            <a:r>
              <a:rPr lang="en-US" baseline="0" dirty="0" smtClean="0"/>
              <a:t> and history.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QUESTION:</a:t>
            </a:r>
          </a:p>
          <a:p>
            <a:r>
              <a:rPr lang="en-US" dirty="0" smtClean="0"/>
              <a:t>	What</a:t>
            </a:r>
            <a:r>
              <a:rPr lang="en-US" baseline="0" dirty="0" smtClean="0"/>
              <a:t> are some trade-offs we see?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Function := pure </a:t>
            </a:r>
            <a:r>
              <a:rPr lang="en-US" dirty="0" err="1" smtClean="0"/>
              <a:t>def</a:t>
            </a:r>
            <a:r>
              <a:rPr lang="en-US" dirty="0" smtClean="0"/>
              <a:t> of a function (no state, no side effects)</a:t>
            </a:r>
          </a:p>
          <a:p>
            <a:r>
              <a:rPr lang="en-US" dirty="0" smtClean="0"/>
              <a:t>Procedure</a:t>
            </a:r>
            <a:r>
              <a:rPr lang="en-US" baseline="0" dirty="0" smtClean="0"/>
              <a:t> := a block, like a function, but may have a state or side effects</a:t>
            </a:r>
          </a:p>
          <a:p>
            <a:r>
              <a:rPr lang="en-US" baseline="0" dirty="0" smtClean="0"/>
              <a:t>===========</a:t>
            </a:r>
          </a:p>
          <a:p>
            <a:r>
              <a:rPr lang="en-US" baseline="0" dirty="0" smtClean="0"/>
              <a:t>POINT OUT YOU CANT DRAG VARIABLES IN A SET BLOCK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IF TIME GO BACK TO THE LAB EXAMPLE.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- Factorization</a:t>
            </a:r>
            <a:r>
              <a:rPr lang="en-US" baseline="0" dirty="0" smtClean="0"/>
              <a:t> and square roots</a:t>
            </a:r>
          </a:p>
          <a:p>
            <a:r>
              <a:rPr lang="en-US" baseline="0" dirty="0" smtClean="0"/>
              <a:t>- Genes encode proteins that fold and interact with environment = life 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Don’t forget: Clicking something</a:t>
            </a:r>
            <a:r>
              <a:rPr lang="en-US" baseline="0" dirty="0" smtClean="0"/>
              <a:t> triggers an algorithm…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Sequencing:</a:t>
            </a:r>
            <a:r>
              <a:rPr lang="en-US" baseline="0" dirty="0" smtClean="0"/>
              <a:t> See DNA sequencing,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TOTAL Correctness: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Luhn</a:t>
            </a:r>
            <a:r>
              <a:rPr lang="en-US" baseline="0" dirty="0" smtClean="0"/>
              <a:t> Algorithm</a:t>
            </a:r>
          </a:p>
          <a:p>
            <a:r>
              <a:rPr lang="en-US" baseline="0" dirty="0" smtClean="0"/>
              <a:t>	Mathematical Calculations</a:t>
            </a:r>
          </a:p>
          <a:p>
            <a:r>
              <a:rPr lang="en-US" baseline="0" dirty="0" smtClean="0"/>
              <a:t>	Encryption and Decryption</a:t>
            </a:r>
          </a:p>
          <a:p>
            <a:r>
              <a:rPr lang="en-US" baseline="0" dirty="0" smtClean="0"/>
              <a:t>PARTIAL:</a:t>
            </a:r>
          </a:p>
          <a:p>
            <a:r>
              <a:rPr lang="en-US" baseline="0" dirty="0" smtClean="0"/>
              <a:t>	Perfect Numbers (28 is one)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PROBABALISTIC:</a:t>
            </a:r>
          </a:p>
          <a:p>
            <a:r>
              <a:rPr lang="en-US" baseline="0" dirty="0" smtClean="0"/>
              <a:t>	Weather predictions</a:t>
            </a:r>
          </a:p>
          <a:p>
            <a:r>
              <a:rPr lang="en-US" baseline="0" dirty="0" smtClean="0"/>
              <a:t>	File Download times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Algorithms 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Algorithms 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588673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906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#6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Algorithms I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26633" y="60960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780756"/>
            <a:ext cx="4572000" cy="3772444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Ways to Express Algorithms</a:t>
            </a:r>
            <a:endParaRPr lang="en-US" dirty="0"/>
          </a:p>
        </p:txBody>
      </p:sp>
      <p:sp>
        <p:nvSpPr>
          <p:cNvPr id="6" name="Text Placeholder 2"/>
          <p:cNvSpPr txBox="1">
            <a:spLocks noGrp="1"/>
          </p:cNvSpPr>
          <p:nvPr>
            <p:ph idx="1"/>
          </p:nvPr>
        </p:nvSpPr>
        <p:spPr>
          <a:xfrm>
            <a:off x="609600" y="990600"/>
            <a:ext cx="8229600" cy="53657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indent="0">
              <a:buNone/>
            </a:pPr>
            <a:endParaRPr lang="en-US" dirty="0" smtClean="0">
              <a:latin typeface="18 VAG Rounded Light   02390"/>
            </a:endParaRPr>
          </a:p>
          <a:p>
            <a:r>
              <a:rPr lang="en-US" dirty="0" smtClean="0">
                <a:latin typeface="18 VAG Rounded Light   02390"/>
              </a:rPr>
              <a:t>Natural Language</a:t>
            </a:r>
          </a:p>
          <a:p>
            <a:r>
              <a:rPr lang="en-US" dirty="0" smtClean="0">
                <a:latin typeface="18 VAG Rounded Light   02390"/>
              </a:rPr>
              <a:t>Pseudo Code</a:t>
            </a:r>
          </a:p>
          <a:p>
            <a:r>
              <a:rPr lang="en-US" dirty="0" smtClean="0">
                <a:latin typeface="18 VAG Rounded Light   02390"/>
              </a:rPr>
              <a:t>Programming </a:t>
            </a:r>
            <a:br>
              <a:rPr lang="en-US" dirty="0" smtClean="0">
                <a:latin typeface="18 VAG Rounded Light   02390"/>
              </a:rPr>
            </a:br>
            <a:r>
              <a:rPr lang="en-US" dirty="0" smtClean="0">
                <a:latin typeface="18 VAG Rounded Light   02390"/>
              </a:rPr>
              <a:t>Language</a:t>
            </a:r>
          </a:p>
          <a:p>
            <a:endParaRPr lang="en-US" dirty="0">
              <a:latin typeface="18 VAG Rounded Light   02390"/>
            </a:endParaRPr>
          </a:p>
          <a:p>
            <a:r>
              <a:rPr lang="en-US" dirty="0" smtClean="0">
                <a:latin typeface="18 VAG Rounded Light   02390"/>
              </a:rPr>
              <a:t>…or in any other </a:t>
            </a:r>
          </a:p>
          <a:p>
            <a:pPr marL="108000" indent="0">
              <a:buNone/>
            </a:pPr>
            <a:r>
              <a:rPr lang="en-US" dirty="0">
                <a:latin typeface="18 VAG Rounded Light   02390"/>
              </a:rPr>
              <a:t>i</a:t>
            </a:r>
            <a:r>
              <a:rPr lang="en-US" dirty="0" smtClean="0">
                <a:latin typeface="18 VAG Rounded Light   02390"/>
              </a:rPr>
              <a:t>nformation conveying way! </a:t>
            </a:r>
          </a:p>
          <a:p>
            <a:endParaRPr lang="en-US" dirty="0" smtClean="0">
              <a:latin typeface="18 VAG Rounded Light   0239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00200"/>
            <a:ext cx="4343400" cy="373845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2497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Programming Languages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049771"/>
              </p:ext>
            </p:extLst>
          </p:nvPr>
        </p:nvGraphicFramePr>
        <p:xfrm>
          <a:off x="355680" y="1493437"/>
          <a:ext cx="8432640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320"/>
                <a:gridCol w="4216320"/>
              </a:tblGrid>
              <a:tr h="22811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C/C++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Good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 for programming that is close to hardware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u="none" dirty="0" smtClean="0">
                          <a:solidFill>
                            <a:srgbClr val="FFFF00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Java/C#</a:t>
                      </a:r>
                      <a: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</a:br>
                      <a:r>
                        <a:rPr lang="en-US" sz="2900" b="0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Portable</a:t>
                      </a:r>
                      <a:r>
                        <a:rPr lang="en-US" sz="2900" b="0" u="none" baseline="0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 code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5025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Python/Perl/</a:t>
                      </a:r>
                      <a:r>
                        <a:rPr lang="en-US" sz="2900" b="1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TclTK</a:t>
                      </a:r>
                      <a:endParaRPr lang="en-US" sz="2900" b="1" dirty="0" smtClean="0">
                        <a:solidFill>
                          <a:srgbClr val="FFFF00"/>
                        </a:solidFill>
                        <a:latin typeface="18 VAG Rounded Light   02390"/>
                      </a:endParaRP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Fast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 to write and portable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BASIC/BYOB/SNAP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Good for teaching programming concepts</a:t>
                      </a:r>
                    </a:p>
                    <a:p>
                      <a:pPr algn="ctr"/>
                      <a:endParaRPr lang="en-US" sz="2900" b="1" dirty="0" smtClean="0">
                        <a:solidFill>
                          <a:srgbClr val="FFFF00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38200" y="53340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algn="l" rtl="0" eaLnBrk="0" fontAlgn="base" hangingPunct="0"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 algn="l" rtl="0" eaLnBrk="0" fontAlgn="base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 algn="l" rtl="0" eaLnBrk="0" fontAlgn="base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 algn="l" rtl="0" eaLnBrk="0" fontAlgn="base" hangingPunct="0">
              <a:spcBef>
                <a:spcPts val="0"/>
              </a:spcBef>
              <a:spcAft>
                <a:spcPts val="567"/>
              </a:spcAft>
              <a:buClr>
                <a:schemeClr val="accent2"/>
              </a:buClr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273AF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 algn="l" rtl="0" eaLnBrk="0" fontAlgn="base" hangingPunct="0">
              <a:spcBef>
                <a:spcPts val="0"/>
              </a:spcBef>
              <a:spcAft>
                <a:spcPts val="283"/>
              </a:spcAft>
              <a:buClr>
                <a:schemeClr val="tx1"/>
              </a:buClr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indent="0">
              <a:buNone/>
            </a:pPr>
            <a:r>
              <a:rPr lang="en-US" dirty="0" smtClean="0">
                <a:latin typeface="18 VAG Rounded Light   02390"/>
              </a:rPr>
              <a:t>All programming languages can be used to implement (almost) any algorithm!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6490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Choosing a Technique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>
                <a:latin typeface="18 VAG Rounded Light   02390"/>
              </a:rPr>
              <a:t>Most problems can be solved in more than one way, i.e., </a:t>
            </a:r>
            <a:r>
              <a:rPr lang="en-US" dirty="0">
                <a:solidFill>
                  <a:srgbClr val="FFFF00"/>
                </a:solidFill>
                <a:latin typeface="18 VAG Rounded Light   02390"/>
              </a:rPr>
              <a:t>multiple algorithms </a:t>
            </a:r>
            <a:r>
              <a:rPr lang="en-US" dirty="0">
                <a:latin typeface="18 VAG Rounded Light   02390"/>
              </a:rPr>
              <a:t>exist to describe how to find the solution</a:t>
            </a:r>
            <a:r>
              <a:rPr lang="en-US" dirty="0" smtClean="0">
                <a:latin typeface="18 VAG Rounded Light   02390"/>
              </a:rPr>
              <a:t>.</a:t>
            </a:r>
          </a:p>
          <a:p>
            <a:pPr lvl="0"/>
            <a:r>
              <a:rPr lang="en-US" dirty="0" smtClean="0">
                <a:latin typeface="18 VAG Rounded Light   0239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18 VAG Rounded Light   02390"/>
              </a:rPr>
              <a:t>right</a:t>
            </a:r>
            <a:r>
              <a:rPr lang="en-US" dirty="0" smtClean="0">
                <a:latin typeface="18 VAG Rounded Light   02390"/>
              </a:rPr>
              <a:t> language makes formulating algorithms </a:t>
            </a:r>
            <a:r>
              <a:rPr lang="en-US" dirty="0" smtClean="0">
                <a:solidFill>
                  <a:srgbClr val="FFFF00"/>
                </a:solidFill>
                <a:latin typeface="18 VAG Rounded Light   02390"/>
              </a:rPr>
              <a:t>easier</a:t>
            </a:r>
            <a:r>
              <a:rPr lang="en-US" dirty="0" smtClean="0">
                <a:latin typeface="18 VAG Rounded Light   02390"/>
              </a:rPr>
              <a:t> and </a:t>
            </a:r>
            <a:r>
              <a:rPr lang="en-US" dirty="0" smtClean="0">
                <a:solidFill>
                  <a:srgbClr val="FFFF00"/>
                </a:solidFill>
                <a:latin typeface="18 VAG Rounded Light   02390"/>
              </a:rPr>
              <a:t>clearer</a:t>
            </a:r>
            <a:endParaRPr lang="en-US" dirty="0">
              <a:solidFill>
                <a:srgbClr val="FFFF00"/>
              </a:solidFill>
              <a:latin typeface="18 VAG Rounded Light   02390"/>
            </a:endParaRPr>
          </a:p>
          <a:p>
            <a:pPr lvl="0"/>
            <a:r>
              <a:rPr lang="en-US" dirty="0">
                <a:latin typeface="18 VAG Rounded Light   02390"/>
              </a:rPr>
              <a:t>Not all of these algorithms are created equal.  Very often we have to make some </a:t>
            </a:r>
            <a:r>
              <a:rPr lang="en-US" dirty="0">
                <a:solidFill>
                  <a:srgbClr val="FFFF00"/>
                </a:solidFill>
                <a:latin typeface="18 VAG Rounded Light   02390"/>
              </a:rPr>
              <a:t>trade-offs </a:t>
            </a:r>
            <a:r>
              <a:rPr lang="en-US" dirty="0">
                <a:latin typeface="18 VAG Rounded Light   02390"/>
              </a:rPr>
              <a:t>when we select a particular one</a:t>
            </a:r>
            <a:r>
              <a:rPr lang="en-US" dirty="0" smtClean="0">
                <a:latin typeface="18 VAG Rounded Light   02390"/>
              </a:rPr>
              <a:t>.</a:t>
            </a:r>
          </a:p>
          <a:p>
            <a:pPr lvl="0"/>
            <a:r>
              <a:rPr lang="en-US" dirty="0" smtClean="0">
                <a:latin typeface="18 VAG Rounded Light   02390"/>
              </a:rPr>
              <a:t>There are </a:t>
            </a:r>
            <a:r>
              <a:rPr lang="en-US" dirty="0" smtClean="0">
                <a:solidFill>
                  <a:srgbClr val="FFFF00"/>
                </a:solidFill>
                <a:latin typeface="18 VAG Rounded Light   02390"/>
              </a:rPr>
              <a:t>unsolvable</a:t>
            </a:r>
            <a:r>
              <a:rPr lang="en-US" dirty="0" smtClean="0">
                <a:latin typeface="18 VAG Rounded Light   02390"/>
              </a:rPr>
              <a:t> problems!</a:t>
            </a:r>
            <a:endParaRPr lang="en-US" dirty="0">
              <a:latin typeface="18 VAG Rounded Light   0239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Algorithms </a:t>
            </a:r>
            <a:r>
              <a:rPr lang="en-US" sz="2400" dirty="0" smtClean="0">
                <a:latin typeface="18 VAG Rounded Light   02390"/>
              </a:rPr>
              <a:t>are conceptual definitions of how to accomplish a task and are language agnostic, usually written in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pseudo-code.</a:t>
            </a:r>
          </a:p>
          <a:p>
            <a:r>
              <a:rPr lang="en-US" sz="2400" dirty="0" smtClean="0">
                <a:latin typeface="18 VAG Rounded Light   02390"/>
              </a:rPr>
              <a:t>Find max value in list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Set (a temporary variable) the </a:t>
            </a:r>
            <a:r>
              <a:rPr lang="en-US" sz="2000" dirty="0" smtClean="0">
                <a:solidFill>
                  <a:schemeClr val="accent2"/>
                </a:solidFill>
                <a:latin typeface="18 VAG Rounded Light   02390"/>
              </a:rPr>
              <a:t>max </a:t>
            </a:r>
            <a:r>
              <a:rPr lang="en-US" sz="2000" dirty="0" smtClean="0">
                <a:latin typeface="18 VAG Rounded Light   02390"/>
              </a:rPr>
              <a:t>as the first element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Go through every element, compare to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  <a:r>
              <a:rPr lang="en-US" sz="2000" dirty="0" smtClean="0">
                <a:latin typeface="18 VAG Rounded Light   02390"/>
              </a:rPr>
              <a:t>, and if it’s bigger, replace the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Return the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400" dirty="0" smtClean="0">
                <a:latin typeface="18 VAG Rounded Light   02390"/>
              </a:rPr>
              <a:t>A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function </a:t>
            </a:r>
            <a:r>
              <a:rPr lang="en-US" sz="2400" dirty="0" smtClean="0">
                <a:latin typeface="18 VAG Rounded Light   02390"/>
              </a:rPr>
              <a:t>or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procedure </a:t>
            </a:r>
            <a:r>
              <a:rPr lang="en-US" sz="2400" dirty="0" smtClean="0">
                <a:latin typeface="18 VAG Rounded Light   02390"/>
              </a:rPr>
              <a:t>is an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implementation </a:t>
            </a:r>
            <a:r>
              <a:rPr lang="en-US" sz="2400" dirty="0" smtClean="0">
                <a:latin typeface="18 VAG Rounded Light   02390"/>
              </a:rPr>
              <a:t>of an algorithm, in a particular language.</a:t>
            </a:r>
          </a:p>
          <a:p>
            <a:pPr lvl="0"/>
            <a:endParaRPr lang="en-US" sz="2400" dirty="0" smtClean="0">
              <a:latin typeface="18 VAG Rounded Light   02390"/>
            </a:endParaRPr>
          </a:p>
          <a:p>
            <a:pPr lvl="0"/>
            <a:r>
              <a:rPr lang="en-US" sz="2400" dirty="0" smtClean="0">
                <a:latin typeface="18 VAG Rounded Light   02390"/>
              </a:rPr>
              <a:t>Find max value in list</a:t>
            </a:r>
            <a:endParaRPr lang="en-US" sz="2400" dirty="0">
              <a:latin typeface="18 VAG Rounded Light   02390"/>
            </a:endParaRPr>
          </a:p>
          <a:p>
            <a:endParaRPr lang="en-US" sz="2400" dirty="0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Algorithms vs. Functions &amp; Procedures</a:t>
            </a:r>
            <a:endParaRPr lang="en-US" dirty="0"/>
          </a:p>
        </p:txBody>
      </p:sp>
      <p:pic>
        <p:nvPicPr>
          <p:cNvPr id="10" name="Picture 9" descr="Screen Shot 2012-09-16 at 1.12.4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42" y="2564026"/>
            <a:ext cx="2635250" cy="506449"/>
          </a:xfrm>
          <a:prstGeom prst="rect">
            <a:avLst/>
          </a:prstGeom>
        </p:spPr>
      </p:pic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34000" y="3505200"/>
            <a:ext cx="2895600" cy="2679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6784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>
                <a:latin typeface="18 VAG Rounded Light   02390"/>
              </a:rPr>
              <a:t>The concept of an algorithm has been around forever, and is an integral topic in CS.</a:t>
            </a:r>
          </a:p>
          <a:p>
            <a:pPr lvl="0"/>
            <a:r>
              <a:rPr lang="en-US" sz="2800" dirty="0">
                <a:latin typeface="18 VAG Rounded Light   02390"/>
              </a:rPr>
              <a:t>Algorithms are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well-defined procedures </a:t>
            </a:r>
            <a:r>
              <a:rPr lang="en-US" sz="2800" dirty="0">
                <a:latin typeface="18 VAG Rounded Light   02390"/>
              </a:rPr>
              <a:t>that can take inputs and produce </a:t>
            </a:r>
            <a:r>
              <a:rPr lang="en-US" sz="2800" dirty="0" smtClean="0">
                <a:latin typeface="18 VAG Rounded Light   02390"/>
              </a:rPr>
              <a:t>output. Programming languages help us express them.</a:t>
            </a:r>
            <a:endParaRPr lang="en-US" sz="2800" dirty="0">
              <a:latin typeface="18 VAG Rounded Light   02390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>
                <a:latin typeface="18 VAG Rounded Light   02390"/>
              </a:rPr>
              <a:t>We're constantly dealing with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trade-offs </a:t>
            </a:r>
            <a:r>
              <a:rPr lang="en-US" sz="2800" dirty="0">
                <a:latin typeface="18 VAG Rounded Light   02390"/>
              </a:rPr>
              <a:t>when selecting / building algorithms.</a:t>
            </a:r>
          </a:p>
          <a:p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Correctness </a:t>
            </a:r>
            <a:r>
              <a:rPr lang="en-US" sz="2800" dirty="0">
                <a:latin typeface="18 VAG Rounded Light   02390"/>
              </a:rPr>
              <a:t>is particularly important and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testing </a:t>
            </a:r>
            <a:r>
              <a:rPr lang="en-US" sz="2800" dirty="0">
                <a:latin typeface="18 VAG Rounded Light   02390"/>
              </a:rPr>
              <a:t>is the most practical strategy to ensure it.</a:t>
            </a:r>
          </a:p>
          <a:p>
            <a:pPr lvl="1"/>
            <a:r>
              <a:rPr lang="en-US" sz="2400" dirty="0">
                <a:latin typeface="18 VAG Rounded Light   02390"/>
              </a:rPr>
              <a:t>Many write tests first!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What is an algorithm?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>
              <a:latin typeface="18 VAG Rounded Light   02390"/>
              <a:cs typeface="T VAG Rounded Thin"/>
            </a:endParaRPr>
          </a:p>
          <a:p>
            <a:pPr lvl="0"/>
            <a:r>
              <a:rPr lang="en-US" dirty="0">
                <a:latin typeface="18 VAG Rounded Light   02390"/>
                <a:cs typeface="T VAG Rounded Thin"/>
              </a:rPr>
              <a:t>An </a:t>
            </a:r>
            <a:r>
              <a:rPr lang="en-US" b="1" dirty="0">
                <a:latin typeface="18 VAG Rounded Light   02390"/>
                <a:cs typeface="T VAG Rounded Thin"/>
              </a:rPr>
              <a:t>algorithm</a:t>
            </a:r>
            <a:r>
              <a:rPr lang="en-US" dirty="0">
                <a:latin typeface="18 VAG Rounded Light   02390"/>
                <a:cs typeface="T VAG Rounded Thin"/>
              </a:rPr>
              <a:t> is any </a:t>
            </a:r>
            <a:r>
              <a:rPr lang="en-US" dirty="0">
                <a:solidFill>
                  <a:srgbClr val="FFFF00"/>
                </a:solidFill>
                <a:latin typeface="18 VAG Rounded Light   02390"/>
                <a:cs typeface="T VAG Rounded Thin"/>
              </a:rPr>
              <a:t>well-defined </a:t>
            </a:r>
            <a:r>
              <a:rPr lang="en-US" dirty="0">
                <a:latin typeface="18 VAG Rounded Light   02390"/>
                <a:cs typeface="T VAG Rounded Thin"/>
              </a:rPr>
              <a:t>computational procedure that takes some value or set of values as input and produces some value or set of values as output.</a:t>
            </a:r>
          </a:p>
          <a:p>
            <a:pPr lvl="0"/>
            <a:endParaRPr lang="en-US" dirty="0">
              <a:latin typeface="18 VAG Rounded Light   02390"/>
              <a:cs typeface="T VAG Rounded Thin"/>
            </a:endParaRPr>
          </a:p>
          <a:p>
            <a:pPr lvl="0"/>
            <a:r>
              <a:rPr lang="en-US" dirty="0">
                <a:latin typeface="18 VAG Rounded Light   02390"/>
                <a:cs typeface="T VAG Rounded Thin"/>
              </a:rPr>
              <a:t>The concept of algorithms, however, </a:t>
            </a:r>
            <a:br>
              <a:rPr lang="en-US" dirty="0">
                <a:latin typeface="18 VAG Rounded Light   02390"/>
                <a:cs typeface="T VAG Rounded Thin"/>
              </a:rPr>
            </a:br>
            <a:r>
              <a:rPr lang="en-US" dirty="0">
                <a:latin typeface="18 VAG Rounded Light   02390"/>
                <a:cs typeface="T VAG Rounded Thin"/>
              </a:rPr>
              <a:t>is </a:t>
            </a:r>
            <a:r>
              <a:rPr lang="en-US" dirty="0">
                <a:solidFill>
                  <a:srgbClr val="FFFF00"/>
                </a:solidFill>
                <a:latin typeface="18 VAG Rounded Light   02390"/>
                <a:cs typeface="T VAG Rounded Thin"/>
              </a:rPr>
              <a:t>far older than computers</a:t>
            </a:r>
            <a:r>
              <a:rPr lang="en-US" dirty="0">
                <a:latin typeface="18 VAG Rounded Light   02390"/>
                <a:cs typeface="T VAG Rounded Thin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71280" y="638048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 sz="2400" dirty="0" smtClean="0">
              <a:latin typeface="18 VAG Rounded Light   02390"/>
            </a:endParaRPr>
          </a:p>
          <a:p>
            <a:r>
              <a:rPr lang="en-US" sz="2400" dirty="0" smtClean="0">
                <a:latin typeface="18 VAG Rounded Light   02390"/>
              </a:rPr>
              <a:t>Dances, ceremonies, recipes, and building instructions are all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conceptually similar </a:t>
            </a:r>
            <a:r>
              <a:rPr lang="en-US" sz="2400" dirty="0" smtClean="0">
                <a:latin typeface="18 VAG Rounded Light   02390"/>
              </a:rPr>
              <a:t>to algorithms.</a:t>
            </a:r>
          </a:p>
          <a:p>
            <a:r>
              <a:rPr lang="en-US" sz="2400" dirty="0" smtClean="0">
                <a:latin typeface="18 VAG Rounded Light   02390"/>
              </a:rPr>
              <a:t>Babylonians defined some fundamental mathematical procedures ~3,600 years ago.</a:t>
            </a:r>
          </a:p>
          <a:p>
            <a:r>
              <a:rPr lang="en-US" sz="2400" dirty="0" smtClean="0">
                <a:latin typeface="18 VAG Rounded Light   02390"/>
              </a:rPr>
              <a:t>Genes contain algorithms!</a:t>
            </a:r>
            <a:endParaRPr lang="en-US" sz="24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Early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52130" y="2133600"/>
            <a:ext cx="3870720" cy="290334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495800" y="5029200"/>
            <a:ext cx="4354561" cy="309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1"/>
                </a:solidFill>
                <a:latin typeface="Gentium Basic" pitchFamily="2" charset="0"/>
              </a:rPr>
              <a:t>Photo credit: Daniel Niles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Algorithms You've Seen in CS10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 dirty="0" smtClean="0">
              <a:latin typeface="18 VAG Rounded Light   02390"/>
            </a:endParaRPr>
          </a:p>
          <a:p>
            <a:r>
              <a:rPr lang="en-US" dirty="0" smtClean="0">
                <a:latin typeface="18 VAG Rounded Light   02390"/>
              </a:rPr>
              <a:t>Length </a:t>
            </a:r>
            <a:r>
              <a:rPr lang="en-US" dirty="0">
                <a:latin typeface="18 VAG Rounded Light   02390"/>
              </a:rPr>
              <a:t>of word</a:t>
            </a:r>
          </a:p>
          <a:p>
            <a:r>
              <a:rPr lang="en-US" dirty="0">
                <a:latin typeface="18 VAG Rounded Light   02390"/>
              </a:rPr>
              <a:t>Whether a word appears in a list</a:t>
            </a:r>
          </a:p>
          <a:p>
            <a:r>
              <a:rPr lang="en-US" dirty="0" smtClean="0">
                <a:latin typeface="18 VAG Rounded Light   02390"/>
              </a:rPr>
              <a:t>Interact with the user (ask)</a:t>
            </a:r>
            <a:endParaRPr lang="en-US" dirty="0">
              <a:latin typeface="18 VAG Rounded Light   02390"/>
            </a:endParaRPr>
          </a:p>
          <a:p>
            <a:r>
              <a:rPr lang="en-US" dirty="0" smtClean="0">
                <a:latin typeface="18 VAG Rounded Light   02390"/>
              </a:rPr>
              <a:t>Word Comparisons (You wrote one for HW1!)</a:t>
            </a:r>
          </a:p>
          <a:p>
            <a:r>
              <a:rPr lang="en-US" dirty="0" smtClean="0">
                <a:latin typeface="18 VAG Rounded Light   02390"/>
              </a:rPr>
              <a:t>Sort a List (see lab!)</a:t>
            </a:r>
          </a:p>
          <a:p>
            <a:r>
              <a:rPr lang="en-US" dirty="0" smtClean="0">
                <a:latin typeface="18 VAG Rounded Light   02390"/>
              </a:rPr>
              <a:t>Make this a block!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Algorithms You Might Have Heard Of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4702984"/>
              </p:ext>
            </p:extLst>
          </p:nvPr>
        </p:nvGraphicFramePr>
        <p:xfrm>
          <a:off x="355680" y="1493437"/>
          <a:ext cx="8432640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320"/>
                <a:gridCol w="4216320"/>
              </a:tblGrid>
              <a:tr h="22811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Luhn</a:t>
                      </a:r>
                      <a:r>
                        <a:rPr lang="en-US" sz="2900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 algorithm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Credit card number validation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u="none" dirty="0" smtClean="0">
                          <a:solidFill>
                            <a:srgbClr val="FFFF00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Deflate</a:t>
                      </a:r>
                      <a: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</a:br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Lossless data compression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5025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PageRank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Google’s way of measuring “reputation” of web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 pages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EdgeRank</a:t>
                      </a:r>
                      <a:endParaRPr lang="en-US" sz="2900" b="1" dirty="0" smtClean="0">
                        <a:solidFill>
                          <a:srgbClr val="FFFF00"/>
                        </a:solidFill>
                        <a:latin typeface="18 VAG Rounded Light   02390"/>
                      </a:endParaRP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Facebook’s method for determining what is highest up on your news feed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Important Terms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3444179"/>
              </p:ext>
            </p:extLst>
          </p:nvPr>
        </p:nvGraphicFramePr>
        <p:xfrm>
          <a:off x="355680" y="1493437"/>
          <a:ext cx="8432640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320"/>
                <a:gridCol w="4216320"/>
              </a:tblGrid>
              <a:tr h="22811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Sequencing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Application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 of each step of an algorithm in order</a:t>
                      </a:r>
                      <a:b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</a:b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(sometimes: find order)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u="none" dirty="0" smtClean="0">
                          <a:solidFill>
                            <a:srgbClr val="FFFF00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Selection</a:t>
                      </a:r>
                      <a: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</a:br>
                      <a:r>
                        <a:rPr lang="en-US" sz="2900" b="0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Use</a:t>
                      </a:r>
                      <a:r>
                        <a:rPr lang="en-US" sz="2900" b="0" u="none" baseline="0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 of Boolean condition to select execution </a:t>
                      </a:r>
                      <a:r>
                        <a:rPr lang="en-US" sz="2900" b="0" u="none" baseline="0" dirty="0" err="1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parst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5025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Iteration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Repetition of part of an algorithm until a condition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 is met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Recursion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Repeated application of the same part of algorithm on smaller problems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6572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Properties of Algorithms</a:t>
            </a:r>
            <a:endParaRPr lang="en-US" dirty="0"/>
          </a:p>
        </p:txBody>
      </p:sp>
      <p:sp>
        <p:nvSpPr>
          <p:cNvPr id="4" name="Text Placeholder 2"/>
          <p:cNvSpPr txBox="1">
            <a:spLocks noGrp="1"/>
          </p:cNvSpPr>
          <p:nvPr>
            <p:ph idx="1"/>
          </p:nvPr>
        </p:nvSpPr>
        <p:spPr>
          <a:xfrm>
            <a:off x="609600" y="990600"/>
            <a:ext cx="8229600" cy="53657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indent="0">
              <a:buNone/>
            </a:pPr>
            <a:endParaRPr lang="en-US" dirty="0" smtClean="0">
              <a:latin typeface="18 VAG Rounded Light   02390"/>
            </a:endParaRPr>
          </a:p>
          <a:p>
            <a:r>
              <a:rPr lang="en-US" dirty="0" smtClean="0">
                <a:latin typeface="18 VAG Rounded Light   02390"/>
              </a:rPr>
              <a:t>Algorithm + Algorithm = Algorithm</a:t>
            </a:r>
          </a:p>
          <a:p>
            <a:r>
              <a:rPr lang="en-US" dirty="0" smtClean="0">
                <a:latin typeface="18 VAG Rounded Light   02390"/>
              </a:rPr>
              <a:t>Part of Algorithm = Algorithm</a:t>
            </a:r>
          </a:p>
          <a:p>
            <a:r>
              <a:rPr lang="en-US" dirty="0" smtClean="0">
                <a:latin typeface="18 VAG Rounded Light   02390"/>
              </a:rPr>
              <a:t>Algorithms can be efficient or inefficient given a comparison algorithm</a:t>
            </a:r>
          </a:p>
          <a:p>
            <a:r>
              <a:rPr lang="en-US" dirty="0" smtClean="0">
                <a:latin typeface="18 VAG Rounded Light   02390"/>
              </a:rPr>
              <a:t>Several algorithms may solve the same problem</a:t>
            </a:r>
            <a:endParaRPr lang="en-US" dirty="0">
              <a:latin typeface="18 VAG Rounded Light   0239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2209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64344" y="990600"/>
            <a:ext cx="4038600" cy="530586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sz="2800" dirty="0">
              <a:latin typeface="18 VAG Rounded Light   02390"/>
            </a:endParaRPr>
          </a:p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r>
              <a:rPr lang="en-US" sz="2800" b="1" u="sng" dirty="0">
                <a:solidFill>
                  <a:srgbClr val="FFFF00"/>
                </a:solidFill>
                <a:latin typeface="18 VAG Rounded Light   02390"/>
              </a:rPr>
              <a:t>TOTAL Correctness</a:t>
            </a:r>
            <a:r>
              <a:rPr lang="en-US" sz="2800" u="sng" dirty="0">
                <a:latin typeface="18 VAG Rounded Light   02390"/>
              </a:rPr>
              <a:t/>
            </a:r>
            <a:br>
              <a:rPr lang="en-US" sz="2800" u="sng" dirty="0">
                <a:latin typeface="18 VAG Rounded Light   02390"/>
              </a:rPr>
            </a:br>
            <a:r>
              <a:rPr lang="en-US" sz="2800" dirty="0">
                <a:latin typeface="18 VAG Rounded Light   02390"/>
              </a:rPr>
              <a:t>Always </a:t>
            </a:r>
            <a:r>
              <a:rPr lang="en-US" sz="2800" dirty="0" smtClean="0">
                <a:latin typeface="18 VAG Rounded Light   02390"/>
              </a:rPr>
              <a:t>reports, </a:t>
            </a:r>
            <a:r>
              <a:rPr lang="en-US" sz="2800" dirty="0">
                <a:latin typeface="18 VAG Rounded Light   02390"/>
              </a:rPr>
              <a:t>and the answer is always correct.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r>
              <a:rPr lang="en-US" sz="2800" b="1" u="sng" dirty="0">
                <a:solidFill>
                  <a:srgbClr val="FFFF00"/>
                </a:solidFill>
                <a:latin typeface="18 VAG Rounded Light   02390"/>
              </a:rPr>
              <a:t>PARTIAL Correctness</a:t>
            </a:r>
            <a:r>
              <a:rPr lang="en-US" sz="2800" u="sng" dirty="0">
                <a:latin typeface="18 VAG Rounded Light   02390"/>
              </a:rPr>
              <a:t/>
            </a:r>
            <a:br>
              <a:rPr lang="en-US" sz="2800" u="sng" dirty="0">
                <a:latin typeface="18 VAG Rounded Light   02390"/>
              </a:rPr>
            </a:br>
            <a:r>
              <a:rPr lang="en-US" sz="2800" dirty="0">
                <a:latin typeface="18 VAG Rounded Light   02390"/>
              </a:rPr>
              <a:t>Sometimes </a:t>
            </a:r>
            <a:r>
              <a:rPr lang="en-US" sz="2800" dirty="0" smtClean="0">
                <a:latin typeface="18 VAG Rounded Light   02390"/>
              </a:rPr>
              <a:t>reports, </a:t>
            </a:r>
            <a:r>
              <a:rPr lang="en-US" sz="2800" dirty="0">
                <a:latin typeface="18 VAG Rounded Light   02390"/>
              </a:rPr>
              <a:t>and the answer is always correct </a:t>
            </a:r>
            <a:r>
              <a:rPr lang="en-US" sz="2800" i="1" dirty="0">
                <a:latin typeface="18 VAG Rounded Light   02390"/>
              </a:rPr>
              <a:t>when it </a:t>
            </a:r>
            <a:r>
              <a:rPr lang="en-US" sz="2800" i="1" dirty="0" smtClean="0">
                <a:latin typeface="18 VAG Rounded Light   02390"/>
              </a:rPr>
              <a:t>reports</a:t>
            </a:r>
            <a:r>
              <a:rPr lang="en-US" sz="2800" dirty="0" smtClean="0">
                <a:latin typeface="18 VAG Rounded Light   02390"/>
              </a:rPr>
              <a:t>.</a:t>
            </a:r>
            <a:endParaRPr lang="en-US" sz="28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 Correctness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half" idx="4294967295"/>
          </p:nvPr>
        </p:nvSpPr>
        <p:spPr>
          <a:xfrm>
            <a:off x="576324" y="1143000"/>
            <a:ext cx="8001000" cy="6397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 algn="ctr">
              <a:buNone/>
            </a:pPr>
            <a:r>
              <a:rPr lang="en-US" sz="2800" dirty="0">
                <a:latin typeface="18 VAG Rounded Light   02390"/>
              </a:rPr>
              <a:t>We don't only want algorithms to be fast and efficient; we </a:t>
            </a:r>
            <a:r>
              <a:rPr lang="en-US" sz="2800" dirty="0" smtClean="0">
                <a:latin typeface="18 VAG Rounded Light   02390"/>
              </a:rPr>
              <a:t>also want </a:t>
            </a:r>
            <a:r>
              <a:rPr lang="en-US" sz="2800" dirty="0">
                <a:latin typeface="18 VAG Rounded Light   02390"/>
              </a:rPr>
              <a:t>them to be </a:t>
            </a:r>
            <a:r>
              <a:rPr lang="en-US" sz="2800" b="1" i="1" dirty="0">
                <a:latin typeface="18 VAG Rounded Light   02390"/>
              </a:rPr>
              <a:t>correct!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4876800"/>
            <a:ext cx="8229600" cy="1078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algn="ctr">
              <a:buFont typeface="StarSymbol"/>
              <a:buNone/>
            </a:pP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We also have </a:t>
            </a:r>
            <a:r>
              <a:rPr lang="en-US" sz="2800" i="1" dirty="0" smtClean="0">
                <a:solidFill>
                  <a:srgbClr val="FFFF00"/>
                </a:solidFill>
                <a:latin typeface="18 VAG Rounded Light   02390"/>
              </a:rPr>
              <a:t>probabilistic</a:t>
            </a:r>
            <a:r>
              <a:rPr lang="en-US" sz="2800" dirty="0" smtClean="0">
                <a:solidFill>
                  <a:srgbClr val="FFFF00"/>
                </a:solidFill>
                <a:latin typeface="18 VAG Rounded Light   0239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algorithms that have a certain </a:t>
            </a:r>
            <a:r>
              <a:rPr lang="en-US" sz="2800" i="1" dirty="0" smtClean="0">
                <a:solidFill>
                  <a:schemeClr val="tx1"/>
                </a:solidFill>
                <a:latin typeface="18 VAG Rounded Light   02390"/>
              </a:rPr>
              <a:t>probability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 of returning the right answer.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How to Express Algorithms…</a:t>
            </a:r>
            <a:endParaRPr lang="en-US" dirty="0"/>
          </a:p>
        </p:txBody>
      </p:sp>
      <p:sp>
        <p:nvSpPr>
          <p:cNvPr id="4" name="Tex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indent="0">
              <a:buNone/>
            </a:pPr>
            <a:r>
              <a:rPr lang="en-US" dirty="0">
                <a:latin typeface="18 VAG Rounded Thin   55390"/>
              </a:rPr>
              <a:t>A programmer’s </a:t>
            </a:r>
            <a:r>
              <a:rPr lang="en-US" dirty="0" smtClean="0">
                <a:latin typeface="18 VAG Rounded Thin   55390"/>
              </a:rPr>
              <a:t>spouse tells </a:t>
            </a:r>
            <a:r>
              <a:rPr lang="en-US" dirty="0">
                <a:latin typeface="18 VAG Rounded Thin   55390"/>
              </a:rPr>
              <a:t>him: “</a:t>
            </a:r>
            <a:r>
              <a:rPr lang="en-US" dirty="0">
                <a:solidFill>
                  <a:srgbClr val="FFFF00"/>
                </a:solidFill>
                <a:latin typeface="18 VAG Rounded Thin   55390"/>
              </a:rPr>
              <a:t>Run to the </a:t>
            </a:r>
            <a:r>
              <a:rPr lang="en-US" dirty="0" smtClean="0">
                <a:solidFill>
                  <a:srgbClr val="FFFF00"/>
                </a:solidFill>
                <a:latin typeface="18 VAG Rounded Thin   55390"/>
              </a:rPr>
              <a:t>store </a:t>
            </a:r>
            <a:r>
              <a:rPr lang="en-US" dirty="0">
                <a:solidFill>
                  <a:srgbClr val="FFFF00"/>
                </a:solidFill>
                <a:latin typeface="18 VAG Rounded Thin   55390"/>
              </a:rPr>
              <a:t>and pick up a loaf of bread. If they have eggs, get a dozen.</a:t>
            </a:r>
            <a:r>
              <a:rPr lang="en-US" dirty="0">
                <a:latin typeface="18 VAG Rounded Thin   55390"/>
              </a:rPr>
              <a:t>” The programmer comes home with 12 loaves of bread.</a:t>
            </a:r>
            <a:endParaRPr lang="en-US" dirty="0" smtClean="0">
              <a:latin typeface="18 VAG Rounded Thin   5539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57200" y="4343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algn="l" rtl="0" eaLnBrk="0" fontAlgn="base" hangingPunct="0"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 algn="l" rtl="0" eaLnBrk="0" fontAlgn="base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 algn="l" rtl="0" eaLnBrk="0" fontAlgn="base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 algn="l" rtl="0" eaLnBrk="0" fontAlgn="base" hangingPunct="0">
              <a:spcBef>
                <a:spcPts val="0"/>
              </a:spcBef>
              <a:spcAft>
                <a:spcPts val="567"/>
              </a:spcAft>
              <a:buClr>
                <a:schemeClr val="accent2"/>
              </a:buClr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273AF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 algn="l" rtl="0" eaLnBrk="0" fontAlgn="base" hangingPunct="0">
              <a:spcBef>
                <a:spcPts val="0"/>
              </a:spcBef>
              <a:spcAft>
                <a:spcPts val="283"/>
              </a:spcAft>
              <a:buClr>
                <a:schemeClr val="tx1"/>
              </a:buClr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indent="0">
              <a:buNone/>
            </a:pPr>
            <a:r>
              <a:rPr lang="en-US" dirty="0" smtClean="0">
                <a:latin typeface="18 VAG Rounded Thin   55390"/>
              </a:rPr>
              <a:t>Algorithms need to be expressed in a context-free, unambiguous way for all participants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8276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51561</TotalTime>
  <Pages>47</Pages>
  <Words>872</Words>
  <Application>Microsoft Macintosh PowerPoint</Application>
  <PresentationFormat>Letter Paper (8.5x11 in)</PresentationFormat>
  <Paragraphs>117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Slide 1</vt:lpstr>
      <vt:lpstr>What is an algorithm?</vt:lpstr>
      <vt:lpstr>Early Algorithms</vt:lpstr>
      <vt:lpstr>Algorithms You've Seen in CS10</vt:lpstr>
      <vt:lpstr>Algorithms You Might Have Heard Of</vt:lpstr>
      <vt:lpstr>Important Terms</vt:lpstr>
      <vt:lpstr>Properties of Algorithms</vt:lpstr>
      <vt:lpstr>Algorithm Correctness</vt:lpstr>
      <vt:lpstr>How to Express Algorithms…</vt:lpstr>
      <vt:lpstr>Ways to Express Algorithms</vt:lpstr>
      <vt:lpstr>Programming Languages</vt:lpstr>
      <vt:lpstr>Choosing a Technique</vt:lpstr>
      <vt:lpstr>Algorithms vs. Functions &amp; Procedures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2975</cp:revision>
  <cp:lastPrinted>2014-01-14T09:39:51Z</cp:lastPrinted>
  <dcterms:created xsi:type="dcterms:W3CDTF">2014-01-14T09:39:32Z</dcterms:created>
  <dcterms:modified xsi:type="dcterms:W3CDTF">2014-01-14T09:39:52Z</dcterms:modified>
</cp:coreProperties>
</file>