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Default Extension="mp4" ContentType="video/unknown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1" r:id="rId2"/>
  </p:sldMasterIdLst>
  <p:notesMasterIdLst>
    <p:notesMasterId r:id="rId31"/>
  </p:notesMasterIdLst>
  <p:handoutMasterIdLst>
    <p:handoutMasterId r:id="rId32"/>
  </p:handoutMasterIdLst>
  <p:sldIdLst>
    <p:sldId id="1134" r:id="rId3"/>
    <p:sldId id="1121" r:id="rId4"/>
    <p:sldId id="1123" r:id="rId5"/>
    <p:sldId id="1084" r:id="rId6"/>
    <p:sldId id="1135" r:id="rId7"/>
    <p:sldId id="1122" r:id="rId8"/>
    <p:sldId id="1127" r:id="rId9"/>
    <p:sldId id="1114" r:id="rId10"/>
    <p:sldId id="1115" r:id="rId11"/>
    <p:sldId id="1131" r:id="rId12"/>
    <p:sldId id="1137" r:id="rId13"/>
    <p:sldId id="1138" r:id="rId14"/>
    <p:sldId id="1139" r:id="rId15"/>
    <p:sldId id="1140" r:id="rId16"/>
    <p:sldId id="1117" r:id="rId17"/>
    <p:sldId id="1132" r:id="rId18"/>
    <p:sldId id="1129" r:id="rId19"/>
    <p:sldId id="1130" r:id="rId20"/>
    <p:sldId id="1096" r:id="rId21"/>
    <p:sldId id="1136" r:id="rId22"/>
    <p:sldId id="1113" r:id="rId23"/>
    <p:sldId id="1098" r:id="rId24"/>
    <p:sldId id="1124" r:id="rId25"/>
    <p:sldId id="1125" r:id="rId26"/>
    <p:sldId id="1126" r:id="rId27"/>
    <p:sldId id="1111" r:id="rId28"/>
    <p:sldId id="1128" r:id="rId29"/>
    <p:sldId id="1118" r:id="rId30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9686" autoAdjust="0"/>
    <p:restoredTop sz="81191" autoAdjust="0"/>
  </p:normalViewPr>
  <p:slideViewPr>
    <p:cSldViewPr>
      <p:cViewPr>
        <p:scale>
          <a:sx n="125" d="100"/>
          <a:sy n="125" d="100"/>
        </p:scale>
        <p:origin x="-432" y="216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907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92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92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92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40% of the Internet traffic</a:t>
            </a:r>
            <a:r>
              <a:rPr lang="en-US" baseline="0" dirty="0" smtClean="0"/>
              <a:t> is YouTube alone!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875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9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Internet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UC Berkeley “The Beauty and Joy of Computing” </a:t>
            </a:r>
            <a:r>
              <a:rPr lang="en-US" sz="1200" b="1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prstClr val="white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prstClr val="white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prstClr val="white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222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56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452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699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230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599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193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1156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0965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9532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6236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2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Internet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UC Berkeley “The Beauty and Joy of Computing” </a:t>
            </a:r>
            <a:r>
              <a:rPr lang="en-US" sz="1200" b="1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prstClr val="white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prstClr val="white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prstClr val="white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6261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microsoft.com/office/2007/relationships/media" Target="../media/media1.mp4"/><Relationship Id="rId5" Type="http://schemas.openxmlformats.org/officeDocument/2006/relationships/image" Target="../media/image15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Lecture #15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Internet 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-7938" y="4084916"/>
            <a:ext cx="4046538" cy="2480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b="1">
                <a:solidFill>
                  <a:schemeClr val="tx2"/>
                </a:solidFill>
              </a:rPr>
              <a:t>Web </a:t>
            </a:r>
            <a:br>
              <a:rPr lang="en-US" sz="2400" b="1">
                <a:solidFill>
                  <a:schemeClr val="tx2"/>
                </a:solidFill>
              </a:rPr>
            </a:br>
            <a:r>
              <a:rPr lang="en-US" sz="2400" b="1">
                <a:solidFill>
                  <a:schemeClr val="tx2"/>
                </a:solidFill>
              </a:rPr>
              <a:t>turns </a:t>
            </a:r>
            <a:br>
              <a:rPr lang="en-US" sz="2400" b="1">
                <a:solidFill>
                  <a:schemeClr val="tx2"/>
                </a:solidFill>
              </a:rPr>
            </a:br>
            <a:r>
              <a:rPr lang="en-US" sz="2400" b="1">
                <a:solidFill>
                  <a:schemeClr val="tx2"/>
                </a:solidFill>
              </a:rPr>
              <a:t>25 </a:t>
            </a:r>
            <a:r>
              <a:rPr lang="en-US" sz="2800" b="1">
                <a:solidFill>
                  <a:schemeClr val="tx2"/>
                </a:solidFill>
                <a:latin typeface="Symbol" charset="2"/>
              </a:rPr>
              <a:t></a:t>
            </a:r>
            <a:r>
              <a:rPr lang="en-US" sz="2800" b="1">
                <a:solidFill>
                  <a:schemeClr val="tx2"/>
                </a:solidFill>
              </a:rPr>
              <a:t> </a:t>
            </a:r>
            <a:br>
              <a:rPr lang="en-US" sz="2800" b="1">
                <a:solidFill>
                  <a:schemeClr val="tx2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In 1989, Sir Tim Berners-Lee sat in an office in CERN and developed the WWW. Celebrate: #web25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204757" y="6504801"/>
            <a:ext cx="8788421" cy="29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solidFill>
                  <a:srgbClr val="FFFF00"/>
                </a:solidFill>
                <a:latin typeface="Courier"/>
                <a:cs typeface="Courier"/>
              </a:rPr>
              <a:t>bits.blogs.nytimes.com/2014/03/11/as-the-world-wide-web-turns-25-fear-about-its-future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b="17709"/>
          <a:stretch>
            <a:fillRect/>
          </a:stretch>
        </p:blipFill>
        <p:spPr>
          <a:xfrm>
            <a:off x="6094668" y="4191000"/>
            <a:ext cx="2867040" cy="2349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4191000"/>
            <a:ext cx="1879600" cy="235444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9325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Properties of the Internet: Open Standards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534400" cy="3810000"/>
          </a:xfrm>
        </p:spPr>
        <p:txBody>
          <a:bodyPr/>
          <a:lstStyle/>
          <a:p>
            <a:r>
              <a:rPr lang="en-US" dirty="0" smtClean="0"/>
              <a:t>Internet </a:t>
            </a:r>
            <a:r>
              <a:rPr lang="en-US" dirty="0"/>
              <a:t>Engineering Task Force (IETF</a:t>
            </a:r>
            <a:r>
              <a:rPr lang="en-US" dirty="0" smtClean="0"/>
              <a:t>):</a:t>
            </a:r>
          </a:p>
          <a:p>
            <a:pPr lvl="1"/>
            <a:r>
              <a:rPr lang="en-US" dirty="0"/>
              <a:t>Request for Comments (RFC</a:t>
            </a:r>
            <a:r>
              <a:rPr lang="en-US" dirty="0" smtClean="0"/>
              <a:t>)</a:t>
            </a:r>
          </a:p>
          <a:p>
            <a:r>
              <a:rPr lang="en-US" dirty="0" smtClean="0"/>
              <a:t>World Wide Web Consortium (W3C)</a:t>
            </a:r>
          </a:p>
          <a:p>
            <a:pPr lvl="1"/>
            <a:r>
              <a:rPr lang="en-US" dirty="0" smtClean="0"/>
              <a:t>HTML</a:t>
            </a:r>
          </a:p>
          <a:p>
            <a:r>
              <a:rPr lang="en-US" dirty="0" smtClean="0"/>
              <a:t>International Standards Organization (ISO)</a:t>
            </a:r>
          </a:p>
          <a:p>
            <a:pPr lvl="1"/>
            <a:r>
              <a:rPr lang="en-US" dirty="0" smtClean="0"/>
              <a:t>JPEG, MPEG</a:t>
            </a:r>
          </a:p>
          <a:p>
            <a:r>
              <a:rPr lang="en-US" dirty="0" smtClean="0"/>
              <a:t>Institute of Electrical and Electronics Engineers (IEEE)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71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Fundamentally changed the way people interact!</a:t>
            </a:r>
          </a:p>
          <a:p>
            <a:r>
              <a:rPr lang="en-US" sz="2400"/>
              <a:t>1965: MIT’s CTSS</a:t>
            </a:r>
          </a:p>
          <a:p>
            <a:pPr lvl="1"/>
            <a:r>
              <a:rPr lang="en-US" sz="2000"/>
              <a:t>Compatible Time-Sharing Sys</a:t>
            </a:r>
          </a:p>
          <a:p>
            <a:r>
              <a:rPr lang="en-US" sz="2400"/>
              <a:t>Exchange of digital info</a:t>
            </a:r>
          </a:p>
          <a:p>
            <a:pPr lvl="1"/>
            <a:r>
              <a:rPr lang="en-US" sz="2000"/>
              <a:t>Model: “Store and Forward”</a:t>
            </a:r>
          </a:p>
          <a:p>
            <a:pPr lvl="1"/>
            <a:r>
              <a:rPr lang="en-US" sz="2000"/>
              <a:t>“Push” technology</a:t>
            </a:r>
          </a:p>
          <a:p>
            <a:r>
              <a:rPr lang="en-US" sz="2400"/>
              <a:t>Pros</a:t>
            </a:r>
          </a:p>
          <a:p>
            <a:pPr lvl="1"/>
            <a:r>
              <a:rPr lang="en-US" sz="2000"/>
              <a:t>Solves logistics (where) &amp; synchronization (when)</a:t>
            </a:r>
          </a:p>
          <a:p>
            <a:r>
              <a:rPr lang="en-US" sz="2400"/>
              <a:t>Cons</a:t>
            </a:r>
          </a:p>
          <a:p>
            <a:pPr lvl="1"/>
            <a:r>
              <a:rPr lang="en-US" sz="2000"/>
              <a:t>“Email Fatigue”</a:t>
            </a:r>
          </a:p>
          <a:p>
            <a:pPr lvl="1"/>
            <a:r>
              <a:rPr lang="en-US" sz="2000"/>
              <a:t>Information Overload</a:t>
            </a:r>
          </a:p>
          <a:p>
            <a:pPr lvl="1"/>
            <a:r>
              <a:rPr lang="en-US" sz="2000"/>
              <a:t>Loss of Context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r>
              <a:rPr lang="en-US" sz="2400"/>
              <a:t>How</a:t>
            </a:r>
          </a:p>
          <a:p>
            <a:pPr lvl="1"/>
            <a:r>
              <a:rPr lang="en-US" sz="2000"/>
              <a:t>Alice composes email to bob@b.org</a:t>
            </a:r>
          </a:p>
          <a:p>
            <a:pPr lvl="1"/>
            <a:r>
              <a:rPr lang="en-US" sz="2000"/>
              <a:t>Domain Name System looks up where b.org is</a:t>
            </a:r>
          </a:p>
          <a:p>
            <a:pPr lvl="1"/>
            <a:r>
              <a:rPr lang="en-US" sz="2000"/>
              <a:t>DNS server with the mail exchange server for b.org</a:t>
            </a:r>
          </a:p>
          <a:p>
            <a:pPr lvl="1"/>
            <a:r>
              <a:rPr lang="en-US" sz="2000"/>
              <a:t>Mail is sent to mx.b.org</a:t>
            </a:r>
          </a:p>
          <a:p>
            <a:pPr lvl="1"/>
            <a:r>
              <a:rPr lang="en-US" sz="2000"/>
              <a:t>Bob reads email from there </a:t>
            </a:r>
          </a:p>
          <a:p>
            <a:pPr>
              <a:buNone/>
            </a:pP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(1965)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990600"/>
            <a:ext cx="3268820" cy="23756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en.wikipedia.org/wiki/Email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“System of interlinked hypertext documents on the Internet”</a:t>
            </a:r>
          </a:p>
          <a:p>
            <a:r>
              <a:rPr lang="en-US" sz="2400"/>
              <a:t>History</a:t>
            </a:r>
          </a:p>
          <a:p>
            <a:pPr lvl="1"/>
            <a:r>
              <a:rPr lang="en-US" sz="2000"/>
              <a:t>1945: Vannevar Bush describes hypertext system called “memex” in article</a:t>
            </a:r>
          </a:p>
          <a:p>
            <a:pPr lvl="1"/>
            <a:r>
              <a:rPr lang="en-US" sz="2000"/>
              <a:t>1989: Tim Berners-Lee proposes, gets system up ’90</a:t>
            </a:r>
          </a:p>
          <a:p>
            <a:pPr lvl="1"/>
            <a:r>
              <a:rPr lang="en-US" sz="2000"/>
              <a:t>~2000 Dot-com entrepreneurs rushed in, 2001 bubble burst</a:t>
            </a:r>
          </a:p>
          <a:p>
            <a:r>
              <a:rPr lang="en-US" sz="2400"/>
              <a:t>Wayback Machine</a:t>
            </a:r>
          </a:p>
          <a:p>
            <a:pPr lvl="1"/>
            <a:r>
              <a:rPr lang="en-US" sz="2000"/>
              <a:t>Snapshots of web over time</a:t>
            </a:r>
          </a:p>
          <a:p>
            <a:r>
              <a:rPr lang="en-US" sz="2400"/>
              <a:t>Today : Access anywhere!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World Wide Web (1989)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en.wikipedia.org/wiki/History_of_the_World_Wide_Web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95400"/>
            <a:ext cx="2286000" cy="153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625" t="7811" r="7521" b="11798"/>
          <a:stretch>
            <a:fillRect/>
          </a:stretch>
        </p:blipFill>
        <p:spPr>
          <a:xfrm>
            <a:off x="4953000" y="1295400"/>
            <a:ext cx="1285707" cy="1905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200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Tim Berners-Lee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8956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World’s First web server in 1990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159624"/>
            <a:ext cx="1600200" cy="564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6400" y="4724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www.archive.org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3554515"/>
            <a:ext cx="4191000" cy="2922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Browser</a:t>
            </a:r>
          </a:p>
          <a:p>
            <a:pPr lvl="1"/>
            <a:r>
              <a:rPr lang="en-US" sz="2000"/>
              <a:t>Marc L. Andreesen and Eric J. Bina @ NCSA create Mosaic, 1</a:t>
            </a:r>
            <a:r>
              <a:rPr lang="en-US" sz="2000" baseline="30000"/>
              <a:t>st</a:t>
            </a:r>
            <a:r>
              <a:rPr lang="en-US" sz="2000"/>
              <a:t> popular WWW browser</a:t>
            </a:r>
          </a:p>
          <a:p>
            <a:pPr lvl="2"/>
            <a:r>
              <a:rPr lang="en-US" sz="1800"/>
              <a:t>First Internet “Killer App”</a:t>
            </a:r>
          </a:p>
          <a:p>
            <a:pPr lvl="2"/>
            <a:r>
              <a:rPr lang="en-US" sz="1800"/>
              <a:t>Later: Netscape Navigator </a:t>
            </a:r>
          </a:p>
          <a:p>
            <a:pPr lvl="1"/>
            <a:r>
              <a:rPr lang="en-US" sz="2200"/>
              <a:t>Now IE (23%), Firefox (30%)</a:t>
            </a:r>
          </a:p>
          <a:p>
            <a:r>
              <a:rPr lang="en-US" sz="2400"/>
              <a:t>Search</a:t>
            </a:r>
          </a:p>
          <a:p>
            <a:pPr lvl="1"/>
            <a:r>
              <a:rPr lang="en-US" sz="2000"/>
              <a:t>Before engines, there was a complete list of all servers!</a:t>
            </a:r>
          </a:p>
          <a:p>
            <a:pPr lvl="1"/>
            <a:r>
              <a:rPr lang="en-US" sz="2000"/>
              <a:t>1993 Martijn Koster Aliweb is 1</a:t>
            </a:r>
            <a:r>
              <a:rPr lang="en-US" sz="2000" baseline="30000"/>
              <a:t>st</a:t>
            </a:r>
            <a:r>
              <a:rPr lang="en-US" sz="2000"/>
              <a:t> web search engine</a:t>
            </a:r>
          </a:p>
          <a:p>
            <a:pPr lvl="1"/>
            <a:r>
              <a:rPr lang="en-US" sz="2000"/>
              <a:t>1997 Stanford Sergey Brin and Larry Page develop Google’s search, based on PageRank (each: $16 </a:t>
            </a:r>
            <a:r>
              <a:rPr lang="en-US" sz="2000" u="sng"/>
              <a:t>B</a:t>
            </a:r>
            <a:r>
              <a:rPr lang="en-US" sz="2000"/>
              <a:t>illion)</a:t>
            </a:r>
          </a:p>
          <a:p>
            <a:pPr lvl="1"/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WWW Search &amp; Browser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9375"/>
          <a:stretch>
            <a:fillRect/>
          </a:stretch>
        </p:blipFill>
        <p:spPr>
          <a:xfrm>
            <a:off x="5105400" y="1295400"/>
            <a:ext cx="2017986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371600"/>
            <a:ext cx="900545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en.wikipedia.org/wiki/History_of_the_web_browser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962400"/>
            <a:ext cx="2975978" cy="239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76600"/>
            <a:ext cx="1563128" cy="42204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3" name="Straight Arrow Connector 12"/>
          <p:cNvCxnSpPr/>
          <p:nvPr/>
        </p:nvCxnSpPr>
        <p:spPr>
          <a:xfrm rot="5400000">
            <a:off x="7733506" y="2780506"/>
            <a:ext cx="686594" cy="794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“…web development &amp; design that facilitates interactive information sharing, interoperability, user-centered design and collaboration on WWW”</a:t>
            </a:r>
          </a:p>
          <a:p>
            <a:pPr lvl="1"/>
            <a:r>
              <a:rPr lang="en-US" sz="2000"/>
              <a:t>Users change content via “architecture of partipation”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Web communities, apps, social networks, video &amp; photo sharing, wikis, blogs, tweets, …</a:t>
            </a:r>
          </a:p>
          <a:p>
            <a:r>
              <a:rPr lang="en-US"/>
              <a:t>“Take back the web!”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2.0 : The Social Network (2004)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1832" b="12246"/>
          <a:stretch>
            <a:fillRect/>
          </a:stretch>
        </p:blipFill>
        <p:spPr>
          <a:xfrm>
            <a:off x="4538375" y="1219200"/>
            <a:ext cx="4148426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en.wikipedia.org/wiki/Web_2.0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02" y="3661638"/>
            <a:ext cx="1635198" cy="2178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“You” – Time’s 2006 Person of the Year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IP Addresses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</a:blip>
          <a:stretch>
            <a:fillRect/>
          </a:stretch>
        </p:blipFill>
        <p:spPr>
          <a:xfrm>
            <a:off x="2209800" y="1447800"/>
            <a:ext cx="4445000" cy="2667000"/>
          </a:xfrm>
          <a:prstGeom prst="rect">
            <a:avLst/>
          </a:prstGeom>
          <a:noFill/>
        </p:spPr>
      </p:pic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114800"/>
            <a:ext cx="8146256" cy="2057400"/>
          </a:xfrm>
        </p:spPr>
        <p:txBody>
          <a:bodyPr/>
          <a:lstStyle/>
          <a:p>
            <a:r>
              <a:rPr lang="en-US" dirty="0" smtClean="0"/>
              <a:t>Split: First part </a:t>
            </a:r>
            <a:r>
              <a:rPr lang="en-US" dirty="0" smtClean="0">
                <a:solidFill>
                  <a:srgbClr val="FFFF00"/>
                </a:solidFill>
              </a:rPr>
              <a:t>network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/>
              <a:t>second part </a:t>
            </a:r>
            <a:r>
              <a:rPr lang="en-US" dirty="0" smtClean="0">
                <a:solidFill>
                  <a:srgbClr val="CCFFCC"/>
                </a:solidFill>
              </a:rPr>
              <a:t>computer</a:t>
            </a:r>
            <a:r>
              <a:rPr lang="en-US" dirty="0"/>
              <a:t> </a:t>
            </a:r>
            <a:r>
              <a:rPr lang="en-US" dirty="0" smtClean="0"/>
              <a:t>indicated by </a:t>
            </a:r>
            <a:r>
              <a:rPr lang="en-US" dirty="0" smtClean="0">
                <a:solidFill>
                  <a:srgbClr val="EA157A"/>
                </a:solidFill>
              </a:rPr>
              <a:t>/bits</a:t>
            </a:r>
            <a:r>
              <a:rPr lang="en-US" dirty="0" smtClean="0"/>
              <a:t>: e.g. </a:t>
            </a:r>
            <a:r>
              <a:rPr lang="en-US" dirty="0" smtClean="0">
                <a:solidFill>
                  <a:srgbClr val="FFFF00"/>
                </a:solidFill>
              </a:rPr>
              <a:t>192.168.</a:t>
            </a:r>
            <a:r>
              <a:rPr lang="en-US" dirty="0" smtClean="0">
                <a:solidFill>
                  <a:srgbClr val="CCFFCC"/>
                </a:solidFill>
              </a:rPr>
              <a:t>1.103</a:t>
            </a:r>
            <a:r>
              <a:rPr lang="en-US" dirty="0" smtClean="0">
                <a:solidFill>
                  <a:srgbClr val="EA157A"/>
                </a:solidFill>
              </a:rPr>
              <a:t>/16  </a:t>
            </a:r>
          </a:p>
          <a:p>
            <a:r>
              <a:rPr lang="en-US" dirty="0"/>
              <a:t>2</a:t>
            </a:r>
            <a:r>
              <a:rPr lang="en-US" baseline="30000" dirty="0"/>
              <a:t>32 </a:t>
            </a:r>
            <a:r>
              <a:rPr lang="en-US" dirty="0"/>
              <a:t> = 4 billion unique numbers (world population 7 billion)</a:t>
            </a:r>
            <a:endParaRPr lang="en-US" baseline="30000" dirty="0"/>
          </a:p>
          <a:p>
            <a:endParaRPr lang="en-US" dirty="0" smtClean="0">
              <a:solidFill>
                <a:srgbClr val="EA157A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020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Count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6096000" y="38100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4114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Take a moment and count: How many Internet-connected devices do you own?</a:t>
            </a:r>
          </a:p>
          <a:p>
            <a:pPr marL="582613" indent="-514350">
              <a:buAutoNum type="alphaLcParenR"/>
            </a:pPr>
            <a:r>
              <a:rPr lang="en-US" dirty="0" smtClean="0"/>
              <a:t>0</a:t>
            </a:r>
          </a:p>
          <a:p>
            <a:pPr marL="582613" indent="-514350">
              <a:buAutoNum type="alphaLcParenR"/>
            </a:pPr>
            <a:r>
              <a:rPr lang="en-US" dirty="0" smtClean="0"/>
              <a:t>1</a:t>
            </a:r>
          </a:p>
          <a:p>
            <a:pPr marL="582613" indent="-514350">
              <a:buAutoNum type="alphaLcParenR"/>
            </a:pPr>
            <a:r>
              <a:rPr lang="en-US" dirty="0" smtClean="0"/>
              <a:t>2-5</a:t>
            </a:r>
          </a:p>
          <a:p>
            <a:pPr marL="582613" indent="-514350">
              <a:buAutoNum type="alphaLcParenR"/>
            </a:pPr>
            <a:r>
              <a:rPr lang="en-US" dirty="0" smtClean="0"/>
              <a:t>5-10</a:t>
            </a:r>
          </a:p>
          <a:p>
            <a:pPr marL="582613" indent="-514350">
              <a:buAutoNum type="alphaLcParenR"/>
            </a:pPr>
            <a:r>
              <a:rPr lang="en-US" dirty="0" smtClean="0"/>
              <a:t>More than 10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042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Problem: No more IP addresses left…</a:t>
            </a:r>
            <a:endParaRPr lang="en-US" sz="3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1310640"/>
            <a:ext cx="5791200" cy="46329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838200" y="6172200"/>
            <a:ext cx="43434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Source: Wikimedia Commons</a:t>
            </a:r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28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Solution: IPv6</a:t>
            </a:r>
            <a:endParaRPr lang="en-US" sz="3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52600" y="990600"/>
            <a:ext cx="5867400" cy="352044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572000"/>
            <a:ext cx="8146256" cy="1524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128</a:t>
            </a:r>
            <a:r>
              <a:rPr lang="en-US" dirty="0" smtClean="0"/>
              <a:t> = 3.403 x 10</a:t>
            </a:r>
            <a:r>
              <a:rPr lang="en-US" baseline="30000" dirty="0" smtClean="0"/>
              <a:t>38</a:t>
            </a:r>
            <a:r>
              <a:rPr lang="en-US" dirty="0" smtClean="0"/>
              <a:t> unique addresses</a:t>
            </a:r>
          </a:p>
          <a:p>
            <a:r>
              <a:rPr lang="en-US" dirty="0" smtClean="0"/>
              <a:t>Issue: Adoption still in progress</a:t>
            </a:r>
          </a:p>
          <a:p>
            <a:r>
              <a:rPr lang="en-US" dirty="0" smtClean="0"/>
              <a:t>Workaround exists: NAT (Network Address Translation)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27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38600" cy="4800599"/>
          </a:xfrm>
        </p:spPr>
        <p:txBody>
          <a:bodyPr/>
          <a:lstStyle/>
          <a:p>
            <a:r>
              <a:rPr lang="en-US" dirty="0" smtClean="0"/>
              <a:t>The Internet is setup for growth using </a:t>
            </a:r>
            <a:r>
              <a:rPr lang="en-US" dirty="0" smtClean="0">
                <a:solidFill>
                  <a:srgbClr val="FFFF00"/>
                </a:solidFill>
              </a:rPr>
              <a:t>open standards</a:t>
            </a:r>
          </a:p>
          <a:p>
            <a:r>
              <a:rPr lang="en-US" dirty="0" smtClean="0"/>
              <a:t>It is highly failure tolerant due to </a:t>
            </a:r>
            <a:r>
              <a:rPr lang="en-US" dirty="0" smtClean="0">
                <a:solidFill>
                  <a:srgbClr val="FFFF00"/>
                </a:solidFill>
              </a:rPr>
              <a:t>decentralization</a:t>
            </a:r>
          </a:p>
          <a:p>
            <a:r>
              <a:rPr lang="en-US" dirty="0" smtClean="0"/>
              <a:t>However, issues arise with trying to improve it.</a:t>
            </a:r>
            <a:endParaRPr lang="en-US" dirty="0"/>
          </a:p>
          <a:p>
            <a:pPr marL="68263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24400" y="1371600"/>
            <a:ext cx="4038600" cy="4800599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Internet II (Wednesday):</a:t>
            </a:r>
          </a:p>
          <a:p>
            <a:r>
              <a:rPr lang="en-US" dirty="0" smtClean="0"/>
              <a:t>Routers</a:t>
            </a:r>
          </a:p>
          <a:p>
            <a:r>
              <a:rPr lang="en-US" dirty="0" smtClean="0"/>
              <a:t>Internet Protocols</a:t>
            </a:r>
          </a:p>
          <a:p>
            <a:r>
              <a:rPr lang="en-US" dirty="0" smtClean="0"/>
              <a:t>Vulnerabilities of the Internet</a:t>
            </a:r>
          </a:p>
          <a:p>
            <a:r>
              <a:rPr lang="en-US" dirty="0" smtClean="0"/>
              <a:t>More on Social Implications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Quick Question I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6096000" y="38100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4114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In the last 3 years, what was the longest time stretch you have ever been without Internet? </a:t>
            </a:r>
          </a:p>
          <a:p>
            <a:pPr marL="582613" indent="-514350">
              <a:buAutoNum type="alphaLcParenR"/>
            </a:pPr>
            <a:r>
              <a:rPr lang="en-US" dirty="0" smtClean="0"/>
              <a:t>Several hours</a:t>
            </a:r>
          </a:p>
          <a:p>
            <a:pPr marL="582613" indent="-514350">
              <a:buAutoNum type="alphaLcParenR"/>
            </a:pPr>
            <a:r>
              <a:rPr lang="en-US" dirty="0" smtClean="0"/>
              <a:t>1-2 days</a:t>
            </a:r>
          </a:p>
          <a:p>
            <a:pPr marL="582613" indent="-514350">
              <a:buAutoNum type="alphaLcParenR"/>
            </a:pPr>
            <a:r>
              <a:rPr lang="en-US" dirty="0" smtClean="0"/>
              <a:t>More than 2 days</a:t>
            </a:r>
          </a:p>
          <a:p>
            <a:pPr marL="582613" indent="-514350">
              <a:buAutoNum type="alphaLcParenR"/>
            </a:pPr>
            <a:r>
              <a:rPr lang="en-US" dirty="0" smtClean="0"/>
              <a:t>Several weeks</a:t>
            </a:r>
          </a:p>
          <a:p>
            <a:pPr marL="582613" indent="-514350">
              <a:buAutoNum type="alphaLcParenR"/>
            </a:pPr>
            <a:r>
              <a:rPr lang="en-US" dirty="0" smtClean="0"/>
              <a:t>More than several weeks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1598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057400" y="2057400"/>
            <a:ext cx="51816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Why is there only ONE Internet?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Question</a:t>
            </a:r>
            <a:endParaRPr lang="en-US" sz="3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22" y="3276600"/>
            <a:ext cx="4767618" cy="295768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6248400"/>
            <a:ext cx="33528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Picture credit</a:t>
            </a:r>
            <a:r>
              <a:rPr lang="en-US" sz="1800" dirty="0"/>
              <a:t>: Chelsea Ganske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424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Network Topologies</a:t>
            </a:r>
            <a:endParaRPr lang="en-US" sz="3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371600"/>
            <a:ext cx="4543787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447800"/>
            <a:ext cx="3524555" cy="3102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3352800"/>
            <a:ext cx="3442322" cy="304800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152400" y="2743200"/>
            <a:ext cx="4953000" cy="685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Point-to-Point (Peer-to-Peer)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half" idx="1"/>
          </p:nvPr>
        </p:nvSpPr>
        <p:spPr>
          <a:xfrm>
            <a:off x="5715000" y="4572000"/>
            <a:ext cx="2667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err="1" smtClean="0"/>
              <a:t>Starnet</a:t>
            </a:r>
            <a:r>
              <a:rPr lang="en-US" dirty="0" smtClean="0"/>
              <a:t>/</a:t>
            </a:r>
            <a:r>
              <a:rPr lang="en-US" dirty="0" err="1" smtClean="0"/>
              <a:t>Arcnet</a:t>
            </a:r>
            <a:endParaRPr lang="en-US" dirty="0" smtClean="0"/>
          </a:p>
        </p:txBody>
      </p:sp>
      <p:sp>
        <p:nvSpPr>
          <p:cNvPr id="13" name="Content Placeholder 4"/>
          <p:cNvSpPr>
            <a:spLocks noGrp="1"/>
          </p:cNvSpPr>
          <p:nvPr>
            <p:ph sz="half" idx="1"/>
          </p:nvPr>
        </p:nvSpPr>
        <p:spPr>
          <a:xfrm>
            <a:off x="4876800" y="5867400"/>
            <a:ext cx="2667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Token 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Network Topologies II</a:t>
            </a:r>
            <a:endParaRPr lang="en-US" sz="3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295400"/>
            <a:ext cx="5715000" cy="3016645"/>
          </a:xfrm>
          <a:prstGeom prst="rect">
            <a:avLst/>
          </a:prstGeom>
        </p:spPr>
      </p:pic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>
          <a:xfrm>
            <a:off x="3810000" y="4419600"/>
            <a:ext cx="2362200" cy="685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Ethernet (Bus)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half" idx="1"/>
          </p:nvPr>
        </p:nvSpPr>
        <p:spPr>
          <a:xfrm>
            <a:off x="838200" y="5181600"/>
            <a:ext cx="8146256" cy="1181100"/>
          </a:xfrm>
        </p:spPr>
        <p:txBody>
          <a:bodyPr/>
          <a:lstStyle/>
          <a:p>
            <a:r>
              <a:rPr lang="en-US" dirty="0" smtClean="0"/>
              <a:t>Most prevalent network today</a:t>
            </a:r>
          </a:p>
          <a:p>
            <a:r>
              <a:rPr lang="en-US" dirty="0" smtClean="0"/>
              <a:t>Wireless networks = Ethernet topology!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087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Network Topologies III</a:t>
            </a:r>
            <a:endParaRPr lang="en-US" sz="3500" dirty="0"/>
          </a:p>
        </p:txBody>
      </p:sp>
      <p:sp>
        <p:nvSpPr>
          <p:cNvPr id="16" name="Content Placeholder 4"/>
          <p:cNvSpPr>
            <a:spLocks noGrp="1"/>
          </p:cNvSpPr>
          <p:nvPr>
            <p:ph sz="half" idx="1"/>
          </p:nvPr>
        </p:nvSpPr>
        <p:spPr>
          <a:xfrm>
            <a:off x="3550285" y="6019800"/>
            <a:ext cx="20574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An internet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5640" y="1219199"/>
            <a:ext cx="5257800" cy="47156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5478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The Internet 1982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0320" y="1143000"/>
            <a:ext cx="4038600" cy="530551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2434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The Internet 1986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3640" y="1153160"/>
            <a:ext cx="6781799" cy="527766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228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IP Address Allocation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293100" cy="217170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8146256" cy="3581399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IANA (Internet Assigned Numbers Authority) allocates network addresses to entities by delegating to RIRs (Regional Internet Registries).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6050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Domain Name Service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6800" y="2667000"/>
            <a:ext cx="7154930" cy="254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8146256" cy="15240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DNS is used to resolve names to IP addresses in a decentralized manner</a:t>
            </a:r>
          </a:p>
          <a:p>
            <a:pPr marL="68263" indent="0">
              <a:buNone/>
            </a:pPr>
            <a:endParaRPr lang="en-US" dirty="0" smtClean="0"/>
          </a:p>
          <a:p>
            <a:pPr marL="68263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6359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Quick Question II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6096000" y="38100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4114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What was the reasons for not having access to the Internet?</a:t>
            </a:r>
          </a:p>
          <a:p>
            <a:pPr marL="582613" indent="-514350">
              <a:buAutoNum type="alphaLcParenR"/>
            </a:pPr>
            <a:r>
              <a:rPr lang="en-US" dirty="0" smtClean="0"/>
              <a:t>Technical interruption</a:t>
            </a:r>
          </a:p>
          <a:p>
            <a:pPr marL="582613" indent="-514350">
              <a:buAutoNum type="alphaLcParenR"/>
            </a:pPr>
            <a:r>
              <a:rPr lang="en-US" dirty="0" smtClean="0"/>
              <a:t>In an area with no Internet</a:t>
            </a:r>
          </a:p>
          <a:p>
            <a:pPr marL="582613" indent="-514350">
              <a:buAutoNum type="alphaLcParenR"/>
            </a:pPr>
            <a:r>
              <a:rPr lang="en-US" dirty="0"/>
              <a:t>V</a:t>
            </a:r>
            <a:r>
              <a:rPr lang="en-US" dirty="0" smtClean="0"/>
              <a:t>oluntary break</a:t>
            </a:r>
          </a:p>
          <a:p>
            <a:pPr marL="582613" indent="-514350">
              <a:buAutoNum type="alphaLcParenR"/>
            </a:pPr>
            <a:r>
              <a:rPr lang="en-US" dirty="0" smtClean="0"/>
              <a:t>Didn’t bother having access</a:t>
            </a:r>
          </a:p>
          <a:p>
            <a:pPr marL="582613" indent="-514350">
              <a:buAutoNum type="alphaLcParenR"/>
            </a:pPr>
            <a:r>
              <a:rPr lang="en-US" smtClean="0"/>
              <a:t>Other</a:t>
            </a: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04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Internet is pretty much everywhere!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165606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Founders</a:t>
            </a:r>
          </a:p>
          <a:p>
            <a:pPr lvl="1"/>
            <a:r>
              <a:rPr lang="en-US" sz="2000"/>
              <a:t>JCR Licklider, as head of ARPA, writes on “intergalactic network”</a:t>
            </a:r>
          </a:p>
          <a:p>
            <a:pPr lvl="1"/>
            <a:r>
              <a:rPr lang="en-US" sz="2000"/>
              <a:t>1963 : ASCII becomes first universal computer standard</a:t>
            </a:r>
          </a:p>
          <a:p>
            <a:pPr lvl="1"/>
            <a:r>
              <a:rPr lang="en-US" sz="2000"/>
              <a:t>1969 : Defense Advanced Research Projects Agency (DARPA) deploys 4 “nodes” @ UCLA, SRI, Utah, &amp; UCSB</a:t>
            </a:r>
            <a:endParaRPr lang="en-US"/>
          </a:p>
          <a:p>
            <a:pPr lvl="1"/>
            <a:r>
              <a:rPr lang="en-US" sz="2000"/>
              <a:t>1973 Robert Kahn &amp; Vint Cerf invent </a:t>
            </a:r>
            <a:r>
              <a:rPr lang="en-US" sz="2000" u="sng"/>
              <a:t>TCP</a:t>
            </a:r>
            <a:r>
              <a:rPr lang="en-US" sz="2000"/>
              <a:t>, now part of the </a:t>
            </a:r>
            <a:r>
              <a:rPr lang="en-US" sz="2000" u="sng"/>
              <a:t>Internet Protocol Suite</a:t>
            </a:r>
          </a:p>
          <a:p>
            <a:r>
              <a:rPr lang="en-US"/>
              <a:t>Internet growth rates</a:t>
            </a:r>
          </a:p>
          <a:p>
            <a:pPr lvl="1"/>
            <a:r>
              <a:rPr lang="en-US"/>
              <a:t>Exponential since start!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 amt="54000"/>
          </a:blip>
          <a:srcRect t="-2534" b="-2534"/>
          <a:stretch>
            <a:fillRect/>
          </a:stretch>
        </p:blipFill>
        <p:spPr>
          <a:xfrm>
            <a:off x="4865930" y="1267266"/>
            <a:ext cx="3617428" cy="47525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 (1962)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www.computerhistory.org/internet_history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447800"/>
            <a:ext cx="922090" cy="1005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828800"/>
            <a:ext cx="3863112" cy="3514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195" y="592449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www.greatachievements.org/?id=3736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en.wikipedia.org/wiki/Internet_Protocol_Suite</a:t>
            </a:r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b="4602"/>
          <a:stretch>
            <a:fillRect/>
          </a:stretch>
        </p:blipFill>
        <p:spPr>
          <a:xfrm>
            <a:off x="5105401" y="4495800"/>
            <a:ext cx="788624" cy="955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b="3253"/>
          <a:stretch>
            <a:fillRect/>
          </a:stretch>
        </p:blipFill>
        <p:spPr>
          <a:xfrm>
            <a:off x="4953000" y="1447800"/>
            <a:ext cx="1281837" cy="14819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29718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“Lick”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54864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Vint Cerf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51816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solidFill>
                  <a:schemeClr val="tx1"/>
                </a:solidFill>
                <a:latin typeface="18 VAG Rounded Thin   55390"/>
              </a:rPr>
              <a:t>Revolutions like this don't come along very often</a:t>
            </a:r>
            <a:endParaRPr lang="en-US" sz="18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The basics of the basics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2057400" y="5943600"/>
            <a:ext cx="4800600" cy="381000"/>
          </a:xfrm>
        </p:spPr>
        <p:txBody>
          <a:bodyPr/>
          <a:lstStyle/>
          <a:p>
            <a:pPr marL="68263" indent="0" algn="ctr">
              <a:buNone/>
            </a:pPr>
            <a:r>
              <a:rPr lang="en-US" sz="2000" b="1" dirty="0">
                <a:latin typeface="Courier"/>
                <a:cs typeface="Courier"/>
              </a:rPr>
              <a:t>http://</a:t>
            </a:r>
            <a:r>
              <a:rPr lang="en-US" sz="2000" b="1" dirty="0" err="1">
                <a:latin typeface="Courier"/>
                <a:cs typeface="Courier"/>
              </a:rPr>
              <a:t>youtu.be</a:t>
            </a:r>
            <a:r>
              <a:rPr lang="en-US" sz="2000" b="1" dirty="0">
                <a:latin typeface="Courier"/>
                <a:cs typeface="Courier"/>
              </a:rPr>
              <a:t>/7_LPdttKXPc</a:t>
            </a:r>
          </a:p>
        </p:txBody>
      </p:sp>
      <p:pic>
        <p:nvPicPr>
          <p:cNvPr id="5" name="How_the_Internet_Works_in 5Minutes - YouTube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11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The Internet Today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609600" y="5791200"/>
            <a:ext cx="8382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Internet Usage as a Percentage of Population (2012)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69087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609600" y="6248400"/>
            <a:ext cx="80772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Source: Wikimedia Commons</a:t>
            </a:r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80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3581399"/>
          </a:xfrm>
        </p:spPr>
        <p:txBody>
          <a:bodyPr/>
          <a:lstStyle/>
          <a:p>
            <a:r>
              <a:rPr lang="en-US" dirty="0" smtClean="0"/>
              <a:t>The major point in building networks is agreement.</a:t>
            </a:r>
          </a:p>
          <a:p>
            <a:endParaRPr lang="en-US" dirty="0" smtClean="0"/>
          </a:p>
          <a:p>
            <a:r>
              <a:rPr lang="en-US" dirty="0" smtClean="0"/>
              <a:t>The Internet was build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sing a decentralized </a:t>
            </a:r>
            <a:br>
              <a:rPr lang="en-US" dirty="0" smtClean="0"/>
            </a:br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using open protocols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Growth of the Internet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667000"/>
            <a:ext cx="4017253" cy="266556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1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Properties of the Internet: Decentralization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1C1C1C"/>
              </a:clrFrom>
              <a:clrTo>
                <a:srgbClr val="1C1C1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1219200"/>
            <a:ext cx="7086600" cy="4864016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609600" y="6248400"/>
            <a:ext cx="80772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Source: BJC Spring 12, Lecture 17</a:t>
            </a:r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64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49335</TotalTime>
  <Pages>47</Pages>
  <Words>1087</Words>
  <Application>Microsoft Macintosh PowerPoint</Application>
  <PresentationFormat>Letter Paper (8.5x11 in)</PresentationFormat>
  <Paragraphs>160</Paragraphs>
  <Slides>28</Slides>
  <Notes>7</Notes>
  <HiddenSlides>9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Metro</vt:lpstr>
      <vt:lpstr>1_Metro</vt:lpstr>
      <vt:lpstr>Slide 1</vt:lpstr>
      <vt:lpstr>Quick Question I</vt:lpstr>
      <vt:lpstr>Quick Question II</vt:lpstr>
      <vt:lpstr>Internet is pretty much everywhere!</vt:lpstr>
      <vt:lpstr>The Internet (1962)</vt:lpstr>
      <vt:lpstr>The basics of the basics</vt:lpstr>
      <vt:lpstr>The Internet Today</vt:lpstr>
      <vt:lpstr>Growth of the Internet</vt:lpstr>
      <vt:lpstr>Properties of the Internet: Decentralization</vt:lpstr>
      <vt:lpstr>Properties of the Internet: Open Standards</vt:lpstr>
      <vt:lpstr>Email (1965)</vt:lpstr>
      <vt:lpstr>The World Wide Web (1989)</vt:lpstr>
      <vt:lpstr>WWW Search &amp; Browser (1993)</vt:lpstr>
      <vt:lpstr>Web 2.0 : The Social Network (2004)</vt:lpstr>
      <vt:lpstr>IP Addresses</vt:lpstr>
      <vt:lpstr>Count</vt:lpstr>
      <vt:lpstr>Problem: No more IP addresses left…</vt:lpstr>
      <vt:lpstr>Solution: IPv6</vt:lpstr>
      <vt:lpstr>Summary and Outlook</vt:lpstr>
      <vt:lpstr>Slide 20</vt:lpstr>
      <vt:lpstr>Question</vt:lpstr>
      <vt:lpstr>Network Topologies</vt:lpstr>
      <vt:lpstr>Network Topologies II</vt:lpstr>
      <vt:lpstr>Network Topologies III</vt:lpstr>
      <vt:lpstr>The Internet 1982</vt:lpstr>
      <vt:lpstr>The Internet 1986</vt:lpstr>
      <vt:lpstr>IP Address Allocation</vt:lpstr>
      <vt:lpstr>Domain Name Service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3084</cp:revision>
  <cp:lastPrinted>2014-03-19T15:39:38Z</cp:lastPrinted>
  <dcterms:created xsi:type="dcterms:W3CDTF">2014-03-19T15:16:45Z</dcterms:created>
  <dcterms:modified xsi:type="dcterms:W3CDTF">2014-03-19T15:39:46Z</dcterms:modified>
</cp:coreProperties>
</file>