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fntdata" ContentType="application/x-fontdata"/>
  <Override PartName="/ppt/notesSlides/notesSlide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embedTrueType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638" r:id="rId2"/>
    <p:sldId id="660" r:id="rId3"/>
    <p:sldId id="646" r:id="rId4"/>
    <p:sldId id="661" r:id="rId5"/>
    <p:sldId id="663" r:id="rId6"/>
    <p:sldId id="664" r:id="rId7"/>
    <p:sldId id="666" r:id="rId8"/>
    <p:sldId id="665" r:id="rId9"/>
    <p:sldId id="668" r:id="rId10"/>
    <p:sldId id="667" r:id="rId11"/>
    <p:sldId id="672" r:id="rId12"/>
    <p:sldId id="669" r:id="rId13"/>
    <p:sldId id="671" r:id="rId14"/>
    <p:sldId id="673" r:id="rId15"/>
    <p:sldId id="674" r:id="rId16"/>
    <p:sldId id="676" r:id="rId17"/>
    <p:sldId id="677" r:id="rId18"/>
    <p:sldId id="678" r:id="rId19"/>
    <p:sldId id="679" r:id="rId20"/>
    <p:sldId id="680" r:id="rId21"/>
    <p:sldId id="681" r:id="rId22"/>
    <p:sldId id="675" r:id="rId23"/>
  </p:sldIdLst>
  <p:sldSz cx="9144000" cy="6858000" type="screen4x3"/>
  <p:notesSz cx="7315200" cy="9601200"/>
  <p:embeddedFontLst>
    <p:embeddedFont>
      <p:font typeface="Comic Sans MS"/>
      <p:regular r:id="rId26"/>
      <p:bold r:id="rId27"/>
    </p:embeddedFont>
  </p:embeddedFontLst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Comic Sans MS" pitchFamily="-10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6" clrMode="bw" frameSlides="1"/>
  <p:clrMru>
    <a:srgbClr val="00CCFF"/>
    <a:srgbClr val="FF0000"/>
    <a:srgbClr val="FFFF00"/>
    <a:srgbClr val="99FF99"/>
    <a:srgbClr val="00FF00"/>
    <a:srgbClr val="00FFFF"/>
    <a:srgbClr val="CC99FF"/>
    <a:srgbClr val="C0C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422" autoAdjust="0"/>
    <p:restoredTop sz="94660"/>
  </p:normalViewPr>
  <p:slideViewPr>
    <p:cSldViewPr>
      <p:cViewPr varScale="1">
        <p:scale>
          <a:sx n="106" d="100"/>
          <a:sy n="106" d="100"/>
        </p:scale>
        <p:origin x="-7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font" Target="fonts/font1.fntdata"/><Relationship Id="rId27" Type="http://schemas.openxmlformats.org/officeDocument/2006/relationships/font" Target="fonts/font2.fntdata"/><Relationship Id="rId28" Type="http://schemas.openxmlformats.org/officeDocument/2006/relationships/printerSettings" Target="printerSettings/printerSettings1.bin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69091-9256-A247-8898-085E0B6A3C72}" type="datetimeFigureOut">
              <a:t>4/14/14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CF57D-A5A7-544E-A60A-C24C685D6435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Arial" pitchFamily="-100" charset="0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Arial" pitchFamily="-100" charset="0"/>
              </a:defRPr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Arial" pitchFamily="-100" charset="0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Arial" pitchFamily="-100" charset="0"/>
              </a:defRPr>
            </a:lvl1pPr>
          </a:lstStyle>
          <a:p>
            <a:fld id="{D1061614-EDE5-3C4B-8B90-34F436943F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0" charset="0"/>
        <a:ea typeface="ＭＳ Ｐゴシック" pitchFamily="-10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E913A4-601F-FA4B-8D77-63703B07C65E}" type="slidenum">
              <a:rPr lang="en-US"/>
              <a:pPr/>
              <a:t>1</a:t>
            </a:fld>
            <a:endParaRPr lang="en-US"/>
          </a:p>
        </p:txBody>
      </p:sp>
      <p:sp>
        <p:nvSpPr>
          <p:cNvPr id="10680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C00CEE-641F-0B43-9AE8-10B8B3B15CF2}" type="slidenum">
              <a:rPr lang="en-US"/>
              <a:pPr/>
              <a:t>10</a:t>
            </a:fld>
            <a:endParaRPr lang="en-US"/>
          </a:p>
        </p:txBody>
      </p:sp>
      <p:sp>
        <p:nvSpPr>
          <p:cNvPr id="12380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6DB586-A02A-DD42-A04A-DF1C6EE88F31}" type="slidenum">
              <a:rPr lang="en-US"/>
              <a:pPr/>
              <a:t>11</a:t>
            </a:fld>
            <a:endParaRPr lang="en-US"/>
          </a:p>
        </p:txBody>
      </p:sp>
      <p:sp>
        <p:nvSpPr>
          <p:cNvPr id="12503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0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F4718A-DE1A-1843-848E-16901E438E25}" type="slidenum">
              <a:rPr lang="en-US"/>
              <a:pPr/>
              <a:t>12</a:t>
            </a:fld>
            <a:endParaRPr lang="en-US"/>
          </a:p>
        </p:txBody>
      </p:sp>
      <p:sp>
        <p:nvSpPr>
          <p:cNvPr id="12441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4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A2335-3B08-4040-819A-AD32CF35715D}" type="slidenum">
              <a:rPr lang="en-US"/>
              <a:pPr/>
              <a:t>13</a:t>
            </a:fld>
            <a:endParaRPr lang="en-US"/>
          </a:p>
        </p:txBody>
      </p:sp>
      <p:sp>
        <p:nvSpPr>
          <p:cNvPr id="12482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8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025C0-77E1-2746-9F70-E0DC9C8779DA}" type="slidenum">
              <a:rPr lang="en-US"/>
              <a:pPr/>
              <a:t>14</a:t>
            </a:fld>
            <a:endParaRPr lang="en-US"/>
          </a:p>
        </p:txBody>
      </p:sp>
      <p:sp>
        <p:nvSpPr>
          <p:cNvPr id="12523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2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18D05A-BC0F-C649-81B9-95529892F0AD}" type="slidenum">
              <a:rPr lang="en-US"/>
              <a:pPr/>
              <a:t>15</a:t>
            </a:fld>
            <a:endParaRPr lang="en-US"/>
          </a:p>
        </p:txBody>
      </p:sp>
      <p:sp>
        <p:nvSpPr>
          <p:cNvPr id="1258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8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2E8C84-7330-0E47-83F3-4C1BB6461E2C}" type="slidenum">
              <a:rPr lang="en-US"/>
              <a:pPr/>
              <a:t>16</a:t>
            </a:fld>
            <a:endParaRPr lang="en-US"/>
          </a:p>
        </p:txBody>
      </p:sp>
      <p:sp>
        <p:nvSpPr>
          <p:cNvPr id="12646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4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5A9267-ADE1-BD4E-BA85-C05E230E123E}" type="slidenum">
              <a:rPr lang="en-US"/>
              <a:pPr/>
              <a:t>17</a:t>
            </a:fld>
            <a:endParaRPr lang="en-US"/>
          </a:p>
        </p:txBody>
      </p:sp>
      <p:sp>
        <p:nvSpPr>
          <p:cNvPr id="126669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6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AEBF0-9A59-EE4F-81F5-E08D08C74730}" type="slidenum">
              <a:rPr lang="en-US"/>
              <a:pPr/>
              <a:t>18</a:t>
            </a:fld>
            <a:endParaRPr lang="en-US"/>
          </a:p>
        </p:txBody>
      </p:sp>
      <p:sp>
        <p:nvSpPr>
          <p:cNvPr id="12687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8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3D3B5F-5683-4441-A603-59C8DD8263A3}" type="slidenum">
              <a:rPr lang="en-US"/>
              <a:pPr/>
              <a:t>19</a:t>
            </a:fld>
            <a:endParaRPr lang="en-US"/>
          </a:p>
        </p:txBody>
      </p:sp>
      <p:sp>
        <p:nvSpPr>
          <p:cNvPr id="12707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0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51552-35D1-1E4B-A075-9DE7A70E422A}" type="slidenum">
              <a:rPr lang="en-US"/>
              <a:pPr/>
              <a:t>2</a:t>
            </a:fld>
            <a:endParaRPr lang="en-US"/>
          </a:p>
        </p:txBody>
      </p:sp>
      <p:sp>
        <p:nvSpPr>
          <p:cNvPr id="12216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1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9B6B5-A41A-EB4B-9D76-43C28AE8F654}" type="slidenum">
              <a:rPr lang="en-US"/>
              <a:pPr/>
              <a:t>20</a:t>
            </a:fld>
            <a:endParaRPr lang="en-US"/>
          </a:p>
        </p:txBody>
      </p:sp>
      <p:sp>
        <p:nvSpPr>
          <p:cNvPr id="127283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413BD-2788-F847-8F6E-6E20338A9546}" type="slidenum">
              <a:rPr lang="en-US"/>
              <a:pPr/>
              <a:t>21</a:t>
            </a:fld>
            <a:endParaRPr lang="en-US"/>
          </a:p>
        </p:txBody>
      </p:sp>
      <p:sp>
        <p:nvSpPr>
          <p:cNvPr id="1274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74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248E5-5791-4A4D-82B9-325A680CD5F1}" type="slidenum">
              <a:rPr lang="en-US"/>
              <a:pPr/>
              <a:t>22</a:t>
            </a:fld>
            <a:endParaRPr lang="en-US"/>
          </a:p>
        </p:txBody>
      </p:sp>
      <p:sp>
        <p:nvSpPr>
          <p:cNvPr id="12605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0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C3E94A-E3F8-F248-B6A4-FA5E83F9A86C}" type="slidenum">
              <a:rPr lang="en-US"/>
              <a:pPr/>
              <a:t>3</a:t>
            </a:fld>
            <a:endParaRPr lang="en-US"/>
          </a:p>
        </p:txBody>
      </p:sp>
      <p:sp>
        <p:nvSpPr>
          <p:cNvPr id="1190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174B3-4BCF-A44C-9193-9EA2334D512E}" type="slidenum">
              <a:rPr lang="en-US"/>
              <a:pPr/>
              <a:t>4</a:t>
            </a:fld>
            <a:endParaRPr lang="en-US"/>
          </a:p>
        </p:txBody>
      </p:sp>
      <p:sp>
        <p:nvSpPr>
          <p:cNvPr id="12236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3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66B945-6F28-AF45-BC2C-4077A8AD8CAB}" type="slidenum">
              <a:rPr lang="en-US"/>
              <a:pPr/>
              <a:t>5</a:t>
            </a:fld>
            <a:endParaRPr lang="en-US"/>
          </a:p>
        </p:txBody>
      </p:sp>
      <p:sp>
        <p:nvSpPr>
          <p:cNvPr id="12298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A467DD-9112-1340-BAA5-2827576A5387}" type="slidenum">
              <a:rPr lang="en-US"/>
              <a:pPr/>
              <a:t>6</a:t>
            </a:fld>
            <a:endParaRPr lang="en-US"/>
          </a:p>
        </p:txBody>
      </p:sp>
      <p:sp>
        <p:nvSpPr>
          <p:cNvPr id="12318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1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4A35C9-3519-9F4D-BDF2-40DCD43448E9}" type="slidenum">
              <a:rPr lang="en-US"/>
              <a:pPr/>
              <a:t>7</a:t>
            </a:fld>
            <a:endParaRPr lang="en-US"/>
          </a:p>
        </p:txBody>
      </p:sp>
      <p:sp>
        <p:nvSpPr>
          <p:cNvPr id="1235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5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79DC56-6404-FA45-B964-B83F0DACBF92}" type="slidenum">
              <a:rPr lang="en-US"/>
              <a:pPr/>
              <a:t>8</a:t>
            </a:fld>
            <a:endParaRPr lang="en-US"/>
          </a:p>
        </p:txBody>
      </p:sp>
      <p:sp>
        <p:nvSpPr>
          <p:cNvPr id="12339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E70BB-D448-E54D-811C-E0612DCE8BB9}" type="slidenum">
              <a:rPr lang="en-US"/>
              <a:pPr/>
              <a:t>9</a:t>
            </a:fld>
            <a:endParaRPr lang="en-US"/>
          </a:p>
        </p:txBody>
      </p:sp>
      <p:sp>
        <p:nvSpPr>
          <p:cNvPr id="12421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2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FFB2F-0B2F-CC49-B37D-9DB193D4A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472B9-B83E-E049-89E7-B43F5BAD8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2883A5-0DB2-4649-A56C-E68A9ADFA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A2763-02F3-AA4C-95D2-54A1D938E7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D1805-E283-5C43-8ABB-91408AC14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58934-6DDC-BC4D-AE56-F2D95C3848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4BBA2-E9DA-5D46-849F-5CDFA5A431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403AF-E6C4-0A44-93E5-DACD1364A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737A2-2069-5C44-8546-759333D41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7E468D-7B67-FF41-8448-5895FEF918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A092C-F414-B340-8017-1D393F2458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44B63D2D-5DCE-914E-9278-07450D9785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0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0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0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0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013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67098" name="Text Box 90"/>
          <p:cNvSpPr txBox="1">
            <a:spLocks noChangeArrowheads="1"/>
          </p:cNvSpPr>
          <p:nvPr/>
        </p:nvSpPr>
        <p:spPr bwMode="auto">
          <a:xfrm>
            <a:off x="1719263" y="1295400"/>
            <a:ext cx="597693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/>
              <a:t>Beauty and Joy of Computing</a:t>
            </a:r>
          </a:p>
          <a:p>
            <a:pPr algn="ctr"/>
            <a:endParaRPr lang="en-US" sz="3200" b="1"/>
          </a:p>
          <a:p>
            <a:pPr algn="ctr"/>
            <a:r>
              <a:rPr lang="en-US" sz="3200" b="1">
                <a:solidFill>
                  <a:srgbClr val="00FFFF"/>
                </a:solidFill>
              </a:rPr>
              <a:t>Limits of Computing</a:t>
            </a:r>
          </a:p>
          <a:p>
            <a:pPr algn="ctr"/>
            <a:endParaRPr lang="en-US" sz="3200" b="1">
              <a:solidFill>
                <a:srgbClr val="00FFFF"/>
              </a:solidFill>
            </a:endParaRPr>
          </a:p>
          <a:p>
            <a:pPr algn="ctr"/>
            <a:r>
              <a:rPr lang="en-US" sz="2800"/>
              <a:t>Ivona Bezáková</a:t>
            </a:r>
          </a:p>
          <a:p>
            <a:pPr algn="ctr"/>
            <a:endParaRPr lang="en-US" sz="3200" b="1"/>
          </a:p>
          <a:p>
            <a:pPr algn="ctr"/>
            <a:endParaRPr lang="en-US" sz="3200" b="1"/>
          </a:p>
          <a:p>
            <a:pPr algn="ctr"/>
            <a:r>
              <a:rPr lang="en-US"/>
              <a:t>CS10: UC Berkeley, April 14, 2014</a:t>
            </a:r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(Slides inspired by Dan Garcia’s slides.)</a:t>
            </a:r>
          </a:p>
        </p:txBody>
      </p:sp>
      <p:sp>
        <p:nvSpPr>
          <p:cNvPr id="1067099" name="Rectangle 91"/>
          <p:cNvSpPr>
            <a:spLocks noChangeArrowheads="1"/>
          </p:cNvSpPr>
          <p:nvPr/>
        </p:nvSpPr>
        <p:spPr bwMode="auto">
          <a:xfrm>
            <a:off x="2514600" y="2209800"/>
            <a:ext cx="4343400" cy="685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994" name="Text Box 2"/>
          <p:cNvSpPr txBox="1">
            <a:spLocks noChangeArrowheads="1"/>
          </p:cNvSpPr>
          <p:nvPr/>
        </p:nvSpPr>
        <p:spPr bwMode="auto">
          <a:xfrm>
            <a:off x="0" y="112713"/>
            <a:ext cx="563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Traveling Salesman Problem</a:t>
            </a:r>
          </a:p>
        </p:txBody>
      </p:sp>
      <p:sp>
        <p:nvSpPr>
          <p:cNvPr id="1236995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699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90930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Input:</a:t>
            </a:r>
            <a:r>
              <a:rPr lang="en-US"/>
              <a:t> cities with road connections between pairs of cities, roads have lengths</a:t>
            </a:r>
          </a:p>
          <a:p>
            <a:pPr marL="342900" indent="-342900">
              <a:spcBef>
                <a:spcPct val="50000"/>
              </a:spcBef>
            </a:pPr>
            <a:r>
              <a:rPr lang="en-US" b="1"/>
              <a:t>Output:</a:t>
            </a:r>
            <a:r>
              <a:rPr lang="en-US"/>
              <a:t> find a route that goes through all the cities, returns to the origin, and minimizes the overall traveled length</a:t>
            </a:r>
          </a:p>
          <a:p>
            <a:pPr marL="342900" indent="-342900">
              <a:spcBef>
                <a:spcPct val="50000"/>
              </a:spcBef>
            </a:pPr>
            <a:endParaRPr lang="en-US" sz="2000"/>
          </a:p>
          <a:p>
            <a:pPr marL="342900" indent="-342900">
              <a:spcBef>
                <a:spcPct val="50000"/>
              </a:spcBef>
            </a:pPr>
            <a:r>
              <a:rPr lang="en-US"/>
              <a:t>PEER INSTRUCTION: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For this input, what is the shortest                                                      possible length ?</a:t>
            </a:r>
          </a:p>
          <a:p>
            <a:pPr marL="342900" indent="-342900">
              <a:spcBef>
                <a:spcPct val="50000"/>
              </a:spcBef>
              <a:buFontTx/>
              <a:buAutoNum type="alphaLcParenBoth"/>
            </a:pPr>
            <a:r>
              <a:rPr lang="en-US"/>
              <a:t> total length 7</a:t>
            </a:r>
          </a:p>
          <a:p>
            <a:pPr marL="342900" indent="-342900">
              <a:spcBef>
                <a:spcPct val="50000"/>
              </a:spcBef>
              <a:buFontTx/>
              <a:buAutoNum type="alphaLcParenBoth"/>
            </a:pPr>
            <a:r>
              <a:rPr lang="en-US"/>
              <a:t> total length 8</a:t>
            </a:r>
          </a:p>
          <a:p>
            <a:pPr marL="342900" indent="-342900">
              <a:spcBef>
                <a:spcPct val="50000"/>
              </a:spcBef>
              <a:buFontTx/>
              <a:buAutoNum type="alphaLcParenBoth"/>
            </a:pPr>
            <a:r>
              <a:rPr lang="en-US"/>
              <a:t> total length 9</a:t>
            </a:r>
          </a:p>
          <a:p>
            <a:pPr marL="342900" indent="-342900">
              <a:spcBef>
                <a:spcPct val="50000"/>
              </a:spcBef>
              <a:buFontTx/>
              <a:buAutoNum type="alphaLcParenBoth"/>
            </a:pPr>
            <a:r>
              <a:rPr lang="en-US"/>
              <a:t> total length 10</a:t>
            </a:r>
          </a:p>
        </p:txBody>
      </p:sp>
      <p:sp>
        <p:nvSpPr>
          <p:cNvPr id="1236999" name="Oval 7"/>
          <p:cNvSpPr>
            <a:spLocks noChangeArrowheads="1"/>
          </p:cNvSpPr>
          <p:nvPr/>
        </p:nvSpPr>
        <p:spPr bwMode="auto">
          <a:xfrm>
            <a:off x="6705600" y="48006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06" name="Line 14"/>
          <p:cNvSpPr>
            <a:spLocks noChangeShapeType="1"/>
          </p:cNvSpPr>
          <p:nvPr/>
        </p:nvSpPr>
        <p:spPr bwMode="auto">
          <a:xfrm flipH="1" flipV="1">
            <a:off x="6781800" y="3429000"/>
            <a:ext cx="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47" name="Oval 55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48" name="Oval 56"/>
          <p:cNvSpPr>
            <a:spLocks noChangeArrowheads="1"/>
          </p:cNvSpPr>
          <p:nvPr/>
        </p:nvSpPr>
        <p:spPr bwMode="auto">
          <a:xfrm>
            <a:off x="5257800" y="57912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49" name="Oval 57"/>
          <p:cNvSpPr>
            <a:spLocks noChangeArrowheads="1"/>
          </p:cNvSpPr>
          <p:nvPr/>
        </p:nvSpPr>
        <p:spPr bwMode="auto">
          <a:xfrm>
            <a:off x="8153400" y="57912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50" name="Line 58"/>
          <p:cNvSpPr>
            <a:spLocks noChangeShapeType="1"/>
          </p:cNvSpPr>
          <p:nvPr/>
        </p:nvSpPr>
        <p:spPr bwMode="auto">
          <a:xfrm flipH="1">
            <a:off x="5334000" y="3429000"/>
            <a:ext cx="144780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51" name="Text Box 59"/>
          <p:cNvSpPr txBox="1">
            <a:spLocks noChangeArrowheads="1"/>
          </p:cNvSpPr>
          <p:nvPr/>
        </p:nvSpPr>
        <p:spPr bwMode="auto">
          <a:xfrm>
            <a:off x="6477000" y="41148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237052" name="Text Box 60"/>
          <p:cNvSpPr txBox="1">
            <a:spLocks noChangeArrowheads="1"/>
          </p:cNvSpPr>
          <p:nvPr/>
        </p:nvSpPr>
        <p:spPr bwMode="auto">
          <a:xfrm>
            <a:off x="7467600" y="41910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237053" name="Text Box 61"/>
          <p:cNvSpPr txBox="1">
            <a:spLocks noChangeArrowheads="1"/>
          </p:cNvSpPr>
          <p:nvPr/>
        </p:nvSpPr>
        <p:spPr bwMode="auto">
          <a:xfrm>
            <a:off x="6172200" y="51816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237054" name="Text Box 62"/>
          <p:cNvSpPr txBox="1">
            <a:spLocks noChangeArrowheads="1"/>
          </p:cNvSpPr>
          <p:nvPr/>
        </p:nvSpPr>
        <p:spPr bwMode="auto">
          <a:xfrm>
            <a:off x="6629400" y="58674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237055" name="Text Box 63"/>
          <p:cNvSpPr txBox="1">
            <a:spLocks noChangeArrowheads="1"/>
          </p:cNvSpPr>
          <p:nvPr/>
        </p:nvSpPr>
        <p:spPr bwMode="auto">
          <a:xfrm>
            <a:off x="5791200" y="41910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237056" name="Text Box 64"/>
          <p:cNvSpPr txBox="1">
            <a:spLocks noChangeArrowheads="1"/>
          </p:cNvSpPr>
          <p:nvPr/>
        </p:nvSpPr>
        <p:spPr bwMode="auto">
          <a:xfrm>
            <a:off x="7010400" y="51816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237057" name="Line 65"/>
          <p:cNvSpPr>
            <a:spLocks noChangeShapeType="1"/>
          </p:cNvSpPr>
          <p:nvPr/>
        </p:nvSpPr>
        <p:spPr bwMode="auto">
          <a:xfrm>
            <a:off x="6781800" y="3429000"/>
            <a:ext cx="144780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58" name="Line 66"/>
          <p:cNvSpPr>
            <a:spLocks noChangeShapeType="1"/>
          </p:cNvSpPr>
          <p:nvPr/>
        </p:nvSpPr>
        <p:spPr bwMode="auto">
          <a:xfrm flipH="1">
            <a:off x="5334000" y="5867400"/>
            <a:ext cx="2895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59" name="Line 67"/>
          <p:cNvSpPr>
            <a:spLocks noChangeShapeType="1"/>
          </p:cNvSpPr>
          <p:nvPr/>
        </p:nvSpPr>
        <p:spPr bwMode="auto">
          <a:xfrm flipH="1" flipV="1">
            <a:off x="6781800" y="4876800"/>
            <a:ext cx="14478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7060" name="Line 68"/>
          <p:cNvSpPr>
            <a:spLocks noChangeShapeType="1"/>
          </p:cNvSpPr>
          <p:nvPr/>
        </p:nvSpPr>
        <p:spPr bwMode="auto">
          <a:xfrm flipH="1">
            <a:off x="5334000" y="4876800"/>
            <a:ext cx="14478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82" name="Text Box 2"/>
          <p:cNvSpPr txBox="1">
            <a:spLocks noChangeArrowheads="1"/>
          </p:cNvSpPr>
          <p:nvPr/>
        </p:nvSpPr>
        <p:spPr bwMode="auto">
          <a:xfrm>
            <a:off x="0" y="112713"/>
            <a:ext cx="563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Traveling Salesman Problem</a:t>
            </a:r>
          </a:p>
        </p:txBody>
      </p:sp>
      <p:sp>
        <p:nvSpPr>
          <p:cNvPr id="1249283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8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69331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Input:</a:t>
            </a:r>
            <a:r>
              <a:rPr lang="en-US"/>
              <a:t> cities with road connections between pairs of cities, roads have lengths</a:t>
            </a:r>
          </a:p>
          <a:p>
            <a:pPr marL="342900" indent="-342900">
              <a:spcBef>
                <a:spcPct val="50000"/>
              </a:spcBef>
            </a:pPr>
            <a:r>
              <a:rPr lang="en-US" b="1"/>
              <a:t>Output:</a:t>
            </a:r>
            <a:r>
              <a:rPr lang="en-US"/>
              <a:t> find a route that goes through all the cities, returns to the origin, and minimizes the overall traveled length</a:t>
            </a:r>
          </a:p>
          <a:p>
            <a:pPr marL="342900" indent="-342900">
              <a:spcBef>
                <a:spcPct val="50000"/>
              </a:spcBef>
            </a:pPr>
            <a:endParaRPr lang="en-US" sz="2000"/>
          </a:p>
          <a:p>
            <a:pPr marL="342900" indent="-342900">
              <a:spcBef>
                <a:spcPct val="50000"/>
              </a:spcBef>
            </a:pPr>
            <a:r>
              <a:rPr lang="en-US"/>
              <a:t>Not a decision problem…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But we can ask:                                                                        Is there a route shorter than x ?</a:t>
            </a:r>
          </a:p>
        </p:txBody>
      </p:sp>
      <p:sp>
        <p:nvSpPr>
          <p:cNvPr id="1249285" name="Oval 5"/>
          <p:cNvSpPr>
            <a:spLocks noChangeArrowheads="1"/>
          </p:cNvSpPr>
          <p:nvPr/>
        </p:nvSpPr>
        <p:spPr bwMode="auto">
          <a:xfrm>
            <a:off x="6705600" y="48006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86" name="Line 6"/>
          <p:cNvSpPr>
            <a:spLocks noChangeShapeType="1"/>
          </p:cNvSpPr>
          <p:nvPr/>
        </p:nvSpPr>
        <p:spPr bwMode="auto">
          <a:xfrm flipH="1" flipV="1">
            <a:off x="6781800" y="3429000"/>
            <a:ext cx="0" cy="1447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87" name="Oval 7"/>
          <p:cNvSpPr>
            <a:spLocks noChangeArrowheads="1"/>
          </p:cNvSpPr>
          <p:nvPr/>
        </p:nvSpPr>
        <p:spPr bwMode="auto">
          <a:xfrm>
            <a:off x="6705600" y="3352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88" name="Oval 8"/>
          <p:cNvSpPr>
            <a:spLocks noChangeArrowheads="1"/>
          </p:cNvSpPr>
          <p:nvPr/>
        </p:nvSpPr>
        <p:spPr bwMode="auto">
          <a:xfrm>
            <a:off x="5257800" y="57912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89" name="Oval 9"/>
          <p:cNvSpPr>
            <a:spLocks noChangeArrowheads="1"/>
          </p:cNvSpPr>
          <p:nvPr/>
        </p:nvSpPr>
        <p:spPr bwMode="auto">
          <a:xfrm>
            <a:off x="8153400" y="57912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90" name="Line 10"/>
          <p:cNvSpPr>
            <a:spLocks noChangeShapeType="1"/>
          </p:cNvSpPr>
          <p:nvPr/>
        </p:nvSpPr>
        <p:spPr bwMode="auto">
          <a:xfrm flipH="1">
            <a:off x="5334000" y="3429000"/>
            <a:ext cx="144780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91" name="Text Box 11"/>
          <p:cNvSpPr txBox="1">
            <a:spLocks noChangeArrowheads="1"/>
          </p:cNvSpPr>
          <p:nvPr/>
        </p:nvSpPr>
        <p:spPr bwMode="auto">
          <a:xfrm>
            <a:off x="6477000" y="41148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249292" name="Text Box 12"/>
          <p:cNvSpPr txBox="1">
            <a:spLocks noChangeArrowheads="1"/>
          </p:cNvSpPr>
          <p:nvPr/>
        </p:nvSpPr>
        <p:spPr bwMode="auto">
          <a:xfrm>
            <a:off x="7467600" y="41910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249293" name="Text Box 13"/>
          <p:cNvSpPr txBox="1">
            <a:spLocks noChangeArrowheads="1"/>
          </p:cNvSpPr>
          <p:nvPr/>
        </p:nvSpPr>
        <p:spPr bwMode="auto">
          <a:xfrm>
            <a:off x="6172200" y="51816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3</a:t>
            </a:r>
          </a:p>
        </p:txBody>
      </p:sp>
      <p:sp>
        <p:nvSpPr>
          <p:cNvPr id="1249294" name="Text Box 14"/>
          <p:cNvSpPr txBox="1">
            <a:spLocks noChangeArrowheads="1"/>
          </p:cNvSpPr>
          <p:nvPr/>
        </p:nvSpPr>
        <p:spPr bwMode="auto">
          <a:xfrm>
            <a:off x="6629400" y="58674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</a:t>
            </a:r>
          </a:p>
        </p:txBody>
      </p:sp>
      <p:sp>
        <p:nvSpPr>
          <p:cNvPr id="1249295" name="Text Box 15"/>
          <p:cNvSpPr txBox="1">
            <a:spLocks noChangeArrowheads="1"/>
          </p:cNvSpPr>
          <p:nvPr/>
        </p:nvSpPr>
        <p:spPr bwMode="auto">
          <a:xfrm>
            <a:off x="5791200" y="41910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</a:t>
            </a:r>
          </a:p>
        </p:txBody>
      </p:sp>
      <p:sp>
        <p:nvSpPr>
          <p:cNvPr id="1249296" name="Text Box 16"/>
          <p:cNvSpPr txBox="1">
            <a:spLocks noChangeArrowheads="1"/>
          </p:cNvSpPr>
          <p:nvPr/>
        </p:nvSpPr>
        <p:spPr bwMode="auto">
          <a:xfrm>
            <a:off x="7010400" y="5181600"/>
            <a:ext cx="2286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5</a:t>
            </a:r>
          </a:p>
        </p:txBody>
      </p:sp>
      <p:sp>
        <p:nvSpPr>
          <p:cNvPr id="1249297" name="Line 17"/>
          <p:cNvSpPr>
            <a:spLocks noChangeShapeType="1"/>
          </p:cNvSpPr>
          <p:nvPr/>
        </p:nvSpPr>
        <p:spPr bwMode="auto">
          <a:xfrm>
            <a:off x="6781800" y="3429000"/>
            <a:ext cx="1447800" cy="2438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98" name="Line 18"/>
          <p:cNvSpPr>
            <a:spLocks noChangeShapeType="1"/>
          </p:cNvSpPr>
          <p:nvPr/>
        </p:nvSpPr>
        <p:spPr bwMode="auto">
          <a:xfrm flipH="1">
            <a:off x="5334000" y="5867400"/>
            <a:ext cx="2895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299" name="Line 19"/>
          <p:cNvSpPr>
            <a:spLocks noChangeShapeType="1"/>
          </p:cNvSpPr>
          <p:nvPr/>
        </p:nvSpPr>
        <p:spPr bwMode="auto">
          <a:xfrm flipH="1" flipV="1">
            <a:off x="6781800" y="4876800"/>
            <a:ext cx="14478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9300" name="Line 20"/>
          <p:cNvSpPr>
            <a:spLocks noChangeShapeType="1"/>
          </p:cNvSpPr>
          <p:nvPr/>
        </p:nvSpPr>
        <p:spPr bwMode="auto">
          <a:xfrm flipH="1">
            <a:off x="5334000" y="4876800"/>
            <a:ext cx="1447800" cy="990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138" name="Text Box 2"/>
          <p:cNvSpPr txBox="1">
            <a:spLocks noChangeArrowheads="1"/>
          </p:cNvSpPr>
          <p:nvPr/>
        </p:nvSpPr>
        <p:spPr bwMode="auto">
          <a:xfrm>
            <a:off x="0" y="112713"/>
            <a:ext cx="563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Traveling Salesman Problem</a:t>
            </a:r>
          </a:p>
        </p:txBody>
      </p:sp>
      <p:sp>
        <p:nvSpPr>
          <p:cNvPr id="1243139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3140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endParaRPr lang="en-US"/>
          </a:p>
        </p:txBody>
      </p:sp>
      <p:pic>
        <p:nvPicPr>
          <p:cNvPr id="1243158" name="Picture 22" descr="monalisa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447800"/>
            <a:ext cx="2770188" cy="3581400"/>
          </a:xfrm>
          <a:prstGeom prst="rect">
            <a:avLst/>
          </a:prstGeom>
          <a:noFill/>
        </p:spPr>
      </p:pic>
      <p:sp>
        <p:nvSpPr>
          <p:cNvPr id="1243159" name="Rectangle 23"/>
          <p:cNvSpPr>
            <a:spLocks noChangeArrowheads="1"/>
          </p:cNvSpPr>
          <p:nvPr/>
        </p:nvSpPr>
        <p:spPr bwMode="auto">
          <a:xfrm>
            <a:off x="6172200" y="5334000"/>
            <a:ext cx="23622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Bob Bosch (TSP Art)</a:t>
            </a:r>
          </a:p>
        </p:txBody>
      </p:sp>
      <p:pic>
        <p:nvPicPr>
          <p:cNvPr id="1243161" name="Picture 25" descr="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295400"/>
            <a:ext cx="5715000" cy="3879850"/>
          </a:xfrm>
          <a:prstGeom prst="rect">
            <a:avLst/>
          </a:prstGeom>
          <a:noFill/>
        </p:spPr>
      </p:pic>
      <p:sp>
        <p:nvSpPr>
          <p:cNvPr id="1243162" name="Rectangle 26"/>
          <p:cNvSpPr>
            <a:spLocks noChangeArrowheads="1"/>
          </p:cNvSpPr>
          <p:nvPr/>
        </p:nvSpPr>
        <p:spPr bwMode="auto">
          <a:xfrm>
            <a:off x="228600" y="5334000"/>
            <a:ext cx="56388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/>
              <a:t>David Applegate, Robert Bixby, Va</a:t>
            </a:r>
            <a:r>
              <a:rPr lang="en-US" sz="1400">
                <a:ea typeface="Courier New" pitchFamily="-100" charset="0"/>
                <a:cs typeface="Courier New" pitchFamily="-100" charset="0"/>
              </a:rPr>
              <a:t>šek Chvátal, William Cook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5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723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5689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suppose we have a magic device that solves the Traveling Salesman Problem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can we use it to solve the Hamiltonian Cycle ?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  <a:buFontTx/>
              <a:buChar char="-"/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This is called a </a:t>
            </a:r>
            <a:r>
              <a:rPr lang="en-US" b="1">
                <a:solidFill>
                  <a:srgbClr val="FFFF00"/>
                </a:solidFill>
              </a:rPr>
              <a:t>reduction</a:t>
            </a:r>
            <a:r>
              <a:rPr lang="en-US"/>
              <a:t>. Find a solution to one problem, then all others that reduce to it can be solved!</a:t>
            </a:r>
          </a:p>
        </p:txBody>
      </p:sp>
      <p:sp>
        <p:nvSpPr>
          <p:cNvPr id="1247237" name="Text Box 5"/>
          <p:cNvSpPr txBox="1">
            <a:spLocks noChangeArrowheads="1"/>
          </p:cNvSpPr>
          <p:nvPr/>
        </p:nvSpPr>
        <p:spPr bwMode="auto">
          <a:xfrm>
            <a:off x="0" y="112713"/>
            <a:ext cx="81422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Hamiltonian Cycle vs Traveling Salesman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33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1331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4930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Recall: P = problems with polynomial-time algorithms</a:t>
            </a:r>
          </a:p>
          <a:p>
            <a:pPr>
              <a:spcBef>
                <a:spcPct val="50000"/>
              </a:spcBef>
            </a:pPr>
            <a:r>
              <a:rPr lang="en-US"/>
              <a:t>We do not know how to solve Hamiltonian Cycle or Traveling Salesman in polynomial time! (No efficient solution known.)</a:t>
            </a:r>
          </a:p>
          <a:p>
            <a:pPr>
              <a:spcBef>
                <a:spcPct val="50000"/>
              </a:spcBef>
            </a:pPr>
            <a:endParaRPr lang="en-US" sz="1000"/>
          </a:p>
          <a:p>
            <a:pPr>
              <a:spcBef>
                <a:spcPct val="50000"/>
              </a:spcBef>
            </a:pPr>
            <a:r>
              <a:rPr lang="en-US"/>
              <a:t>But…</a:t>
            </a:r>
          </a:p>
          <a:p>
            <a:pPr>
              <a:spcBef>
                <a:spcPct val="50000"/>
              </a:spcBef>
            </a:pPr>
            <a:r>
              <a:rPr lang="en-US"/>
              <a:t>If we “</a:t>
            </a:r>
            <a:r>
              <a:rPr lang="en-US" b="1">
                <a:solidFill>
                  <a:srgbClr val="FFFF00"/>
                </a:solidFill>
              </a:rPr>
              <a:t>guess</a:t>
            </a:r>
            <a:r>
              <a:rPr lang="en-US"/>
              <a:t>” a permutation of the cities, we can easily </a:t>
            </a:r>
            <a:r>
              <a:rPr lang="en-US" b="1">
                <a:solidFill>
                  <a:srgbClr val="FFFF00"/>
                </a:solidFill>
              </a:rPr>
              <a:t>verify</a:t>
            </a:r>
            <a:r>
              <a:rPr lang="en-US"/>
              <a:t> whether they form a cycle of length shorter than x.</a:t>
            </a:r>
          </a:p>
          <a:p>
            <a:pPr>
              <a:spcBef>
                <a:spcPct val="50000"/>
              </a:spcBef>
            </a:pPr>
            <a:endParaRPr lang="en-US" sz="1000"/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NP</a:t>
            </a:r>
            <a:r>
              <a:rPr lang="en-US"/>
              <a:t> = problems whose solutions can be efficiently verified</a:t>
            </a:r>
          </a:p>
          <a:p>
            <a:pPr>
              <a:spcBef>
                <a:spcPct val="50000"/>
              </a:spcBef>
            </a:pPr>
            <a:r>
              <a:rPr lang="en-US"/>
              <a:t>(N stands for non-deterministic [guessing]; P is for polynomial)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51332" name="Text Box 4"/>
          <p:cNvSpPr txBox="1">
            <a:spLocks noChangeArrowheads="1"/>
          </p:cNvSpPr>
          <p:nvPr/>
        </p:nvSpPr>
        <p:spPr bwMode="auto">
          <a:xfrm>
            <a:off x="0" y="112713"/>
            <a:ext cx="1695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P vs NP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7478" name="Rectangle 6"/>
          <p:cNvSpPr>
            <a:spLocks noChangeArrowheads="1"/>
          </p:cNvSpPr>
          <p:nvPr/>
        </p:nvSpPr>
        <p:spPr bwMode="auto">
          <a:xfrm>
            <a:off x="4724400" y="2286000"/>
            <a:ext cx="2057400" cy="457200"/>
          </a:xfrm>
          <a:prstGeom prst="rect">
            <a:avLst/>
          </a:prstGeom>
          <a:solidFill>
            <a:srgbClr val="00FFFF"/>
          </a:solidFill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747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7475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566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P</a:t>
            </a:r>
            <a:r>
              <a:rPr lang="en-US"/>
              <a:t> = problems with polynomial-time algorithms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FFFF00"/>
                </a:solidFill>
              </a:rPr>
              <a:t>NP</a:t>
            </a:r>
            <a:r>
              <a:rPr lang="en-US"/>
              <a:t> = problems whose solutions can be efficiently verified</a:t>
            </a:r>
          </a:p>
          <a:p>
            <a:pPr>
              <a:spcBef>
                <a:spcPct val="50000"/>
              </a:spcBef>
            </a:pPr>
            <a:endParaRPr lang="en-US" sz="1000"/>
          </a:p>
          <a:p>
            <a:pPr>
              <a:spcBef>
                <a:spcPct val="50000"/>
              </a:spcBef>
            </a:pPr>
            <a:r>
              <a:rPr lang="en-US"/>
              <a:t>The BIG OPEN PROBLEM in CS:  </a:t>
            </a:r>
            <a:r>
              <a:rPr lang="en-US">
                <a:solidFill>
                  <a:schemeClr val="tx1"/>
                </a:solidFill>
              </a:rPr>
              <a:t>Is P = NP ???</a:t>
            </a:r>
            <a:r>
              <a:rPr lang="en-US"/>
              <a:t>  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A problem is </a:t>
            </a:r>
            <a:r>
              <a:rPr lang="en-US" b="1">
                <a:solidFill>
                  <a:srgbClr val="FFFF00"/>
                </a:solidFill>
              </a:rPr>
              <a:t>NP-hard</a:t>
            </a:r>
            <a:r>
              <a:rPr lang="en-US"/>
              <a:t> if all problems in NP reduce to it.</a:t>
            </a:r>
          </a:p>
          <a:p>
            <a:pPr>
              <a:spcBef>
                <a:spcPct val="50000"/>
              </a:spcBef>
            </a:pPr>
            <a:r>
              <a:rPr lang="en-US"/>
              <a:t>I.e., efficiently solving an NP-hard problem gives efficient algorithms for all problems in NP!</a:t>
            </a:r>
          </a:p>
          <a:p>
            <a:pPr>
              <a:spcBef>
                <a:spcPct val="50000"/>
              </a:spcBef>
            </a:pPr>
            <a:endParaRPr lang="en-US" sz="1000"/>
          </a:p>
          <a:p>
            <a:pPr>
              <a:spcBef>
                <a:spcPct val="50000"/>
              </a:spcBef>
            </a:pPr>
            <a:r>
              <a:rPr lang="en-US"/>
              <a:t>An NP-hard problem is </a:t>
            </a:r>
            <a:r>
              <a:rPr lang="en-US" b="1">
                <a:solidFill>
                  <a:srgbClr val="FFFF00"/>
                </a:solidFill>
              </a:rPr>
              <a:t>NP-complete</a:t>
            </a:r>
            <a:r>
              <a:rPr lang="en-US"/>
              <a:t> if it is in NP.</a:t>
            </a:r>
          </a:p>
          <a:p>
            <a:pPr>
              <a:spcBef>
                <a:spcPct val="50000"/>
              </a:spcBef>
            </a:pPr>
            <a:r>
              <a:rPr lang="en-US"/>
              <a:t>Examples: Hamiltonian Cycle, Traveling Salesman Problem, …</a:t>
            </a:r>
          </a:p>
        </p:txBody>
      </p:sp>
      <p:sp>
        <p:nvSpPr>
          <p:cNvPr id="1257476" name="Text Box 4"/>
          <p:cNvSpPr txBox="1">
            <a:spLocks noChangeArrowheads="1"/>
          </p:cNvSpPr>
          <p:nvPr/>
        </p:nvSpPr>
        <p:spPr bwMode="auto">
          <a:xfrm>
            <a:off x="0" y="112713"/>
            <a:ext cx="16954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P vs NP</a:t>
            </a:r>
          </a:p>
        </p:txBody>
      </p:sp>
      <p:sp>
        <p:nvSpPr>
          <p:cNvPr id="1257477" name="Text Box 5"/>
          <p:cNvSpPr txBox="1">
            <a:spLocks noChangeArrowheads="1"/>
          </p:cNvSpPr>
          <p:nvPr/>
        </p:nvSpPr>
        <p:spPr bwMode="auto">
          <a:xfrm>
            <a:off x="4114800" y="2895600"/>
            <a:ext cx="4800600" cy="711200"/>
          </a:xfrm>
          <a:prstGeom prst="rect">
            <a:avLst/>
          </a:prstGeom>
          <a:noFill/>
          <a:ln w="2540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800"/>
              <a:t>$1,000,000 reward</a:t>
            </a:r>
          </a:p>
          <a:p>
            <a:pPr algn="r">
              <a:spcBef>
                <a:spcPct val="50000"/>
              </a:spcBef>
            </a:pPr>
            <a:r>
              <a:rPr lang="en-US" sz="1400">
                <a:latin typeface="Courier New" pitchFamily="-100" charset="0"/>
              </a:rPr>
              <a:t>http://www.claymath.org/millennium-problems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619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3621" name="Text Box 5"/>
          <p:cNvSpPr txBox="1">
            <a:spLocks noChangeArrowheads="1"/>
          </p:cNvSpPr>
          <p:nvPr/>
        </p:nvSpPr>
        <p:spPr bwMode="auto">
          <a:xfrm>
            <a:off x="0" y="112713"/>
            <a:ext cx="7291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NP-complete problem: what to do ?</a:t>
            </a:r>
          </a:p>
        </p:txBody>
      </p:sp>
      <p:pic>
        <p:nvPicPr>
          <p:cNvPr id="1263624" name="Picture 8" descr="NP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066800"/>
            <a:ext cx="6629400" cy="4217988"/>
          </a:xfrm>
          <a:prstGeom prst="rect">
            <a:avLst/>
          </a:prstGeom>
          <a:noFill/>
        </p:spPr>
      </p:pic>
      <p:sp>
        <p:nvSpPr>
          <p:cNvPr id="1263625" name="Rectangle 9"/>
          <p:cNvSpPr>
            <a:spLocks noChangeArrowheads="1"/>
          </p:cNvSpPr>
          <p:nvPr/>
        </p:nvSpPr>
        <p:spPr bwMode="auto">
          <a:xfrm>
            <a:off x="0" y="5638800"/>
            <a:ext cx="9144000" cy="7016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000"/>
              <a:t>What to tell your boss if they ask you to solve an NP-complete problem:   “I can’t find an efficient solution but neither can all these famous people.”</a:t>
            </a:r>
          </a:p>
        </p:txBody>
      </p:sp>
      <p:sp>
        <p:nvSpPr>
          <p:cNvPr id="1263626" name="Rectangle 10"/>
          <p:cNvSpPr>
            <a:spLocks noChangeArrowheads="1"/>
          </p:cNvSpPr>
          <p:nvPr/>
        </p:nvSpPr>
        <p:spPr bwMode="auto">
          <a:xfrm>
            <a:off x="2406650" y="6553200"/>
            <a:ext cx="673735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/>
              <a:t>http://max.cs.kzoo.edu/~kschultz/CS510/ClassPresentations/NPCartoons.html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666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5667" name="Text Box 3"/>
          <p:cNvSpPr txBox="1">
            <a:spLocks noChangeArrowheads="1"/>
          </p:cNvSpPr>
          <p:nvPr/>
        </p:nvSpPr>
        <p:spPr bwMode="auto">
          <a:xfrm>
            <a:off x="0" y="112713"/>
            <a:ext cx="72913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NP-complete problem: what to do ?</a:t>
            </a:r>
          </a:p>
        </p:txBody>
      </p:sp>
      <p:sp>
        <p:nvSpPr>
          <p:cNvPr id="1265671" name="Text Box 7"/>
          <p:cNvSpPr txBox="1">
            <a:spLocks noChangeArrowheads="1"/>
          </p:cNvSpPr>
          <p:nvPr/>
        </p:nvSpPr>
        <p:spPr bwMode="auto">
          <a:xfrm>
            <a:off x="0" y="990600"/>
            <a:ext cx="9144000" cy="3195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Another option: </a:t>
            </a:r>
            <a:r>
              <a:rPr lang="en-US" b="1">
                <a:solidFill>
                  <a:srgbClr val="FFFF00"/>
                </a:solidFill>
              </a:rPr>
              <a:t>approximate</a:t>
            </a:r>
            <a:r>
              <a:rPr lang="en-US"/>
              <a:t> the solution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Seems unlikely to solve exactly but sometimes can get “close” to the optimum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For example, traveling salesman: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If the input is a metric (satisfies the triangle inequality), then we can efficiently find a solution that is not worse than 1.5x optimum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714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7715" name="Text Box 3"/>
          <p:cNvSpPr txBox="1">
            <a:spLocks noChangeArrowheads="1"/>
          </p:cNvSpPr>
          <p:nvPr/>
        </p:nvSpPr>
        <p:spPr bwMode="auto">
          <a:xfrm>
            <a:off x="0" y="112713"/>
            <a:ext cx="65690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Beyond NP: Unsolvable problems</a:t>
            </a:r>
          </a:p>
        </p:txBody>
      </p:sp>
      <p:sp>
        <p:nvSpPr>
          <p:cNvPr id="1267716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291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Are there problems that, no matter how much time we use, we cannot solve ?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Some terminology: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Decision problems: YES/NO answer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Algorithm is a </a:t>
            </a:r>
            <a:r>
              <a:rPr lang="en-US" b="1">
                <a:solidFill>
                  <a:srgbClr val="FFFF00"/>
                </a:solidFill>
              </a:rPr>
              <a:t>solution</a:t>
            </a:r>
            <a:r>
              <a:rPr lang="en-US"/>
              <a:t> if it produces                                       the correct answer in a finite amount of                                 time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Problem is </a:t>
            </a:r>
            <a:r>
              <a:rPr lang="en-US" b="1">
                <a:solidFill>
                  <a:srgbClr val="FFFF00"/>
                </a:solidFill>
              </a:rPr>
              <a:t>decidable</a:t>
            </a:r>
            <a:r>
              <a:rPr lang="en-US"/>
              <a:t> if it has a solution</a:t>
            </a:r>
          </a:p>
        </p:txBody>
      </p:sp>
      <p:pic>
        <p:nvPicPr>
          <p:cNvPr id="12677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1752600"/>
            <a:ext cx="2652713" cy="34877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67718" name="Text Box 6"/>
          <p:cNvSpPr txBox="1">
            <a:spLocks noChangeArrowheads="1"/>
          </p:cNvSpPr>
          <p:nvPr/>
        </p:nvSpPr>
        <p:spPr bwMode="auto">
          <a:xfrm>
            <a:off x="5105400" y="5334000"/>
            <a:ext cx="3810000" cy="1370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Alan Turing</a:t>
            </a:r>
          </a:p>
          <a:p>
            <a:pPr algn="r">
              <a:spcBef>
                <a:spcPct val="50000"/>
              </a:spcBef>
            </a:pPr>
            <a:r>
              <a:rPr lang="en-US"/>
              <a:t>proved that not all problems are decidable!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62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9763" name="Text Box 3"/>
          <p:cNvSpPr txBox="1">
            <a:spLocks noChangeArrowheads="1"/>
          </p:cNvSpPr>
          <p:nvPr/>
        </p:nvSpPr>
        <p:spPr bwMode="auto">
          <a:xfrm>
            <a:off x="0" y="112713"/>
            <a:ext cx="62928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Review: Proof by Contradiction</a:t>
            </a:r>
          </a:p>
        </p:txBody>
      </p:sp>
      <p:sp>
        <p:nvSpPr>
          <p:cNvPr id="126976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How many primes are there ?</a:t>
            </a:r>
          </a:p>
        </p:txBody>
      </p:sp>
      <p:pic>
        <p:nvPicPr>
          <p:cNvPr id="126976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990600"/>
            <a:ext cx="3163888" cy="38100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69768" name="Text Box 8"/>
          <p:cNvSpPr txBox="1">
            <a:spLocks noChangeArrowheads="1"/>
          </p:cNvSpPr>
          <p:nvPr/>
        </p:nvSpPr>
        <p:spPr bwMode="auto">
          <a:xfrm>
            <a:off x="4648200" y="5029200"/>
            <a:ext cx="4267200" cy="9890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Euclid</a:t>
            </a:r>
          </a:p>
          <a:p>
            <a:pPr algn="r">
              <a:spcBef>
                <a:spcPct val="50000"/>
              </a:spcBef>
            </a:pPr>
            <a:r>
              <a:rPr lang="en-US" sz="1400"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-100" charset="0"/>
              </a:rPr>
              <a:t>www.hisschemoller.com/wp-content/uploads/2011/01/euclides.jpg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610" name="Text Box 2"/>
          <p:cNvSpPr txBox="1">
            <a:spLocks noChangeArrowheads="1"/>
          </p:cNvSpPr>
          <p:nvPr/>
        </p:nvSpPr>
        <p:spPr bwMode="auto">
          <a:xfrm>
            <a:off x="0" y="112713"/>
            <a:ext cx="6940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Computer Science Research Areas</a:t>
            </a:r>
          </a:p>
        </p:txBody>
      </p:sp>
      <p:sp>
        <p:nvSpPr>
          <p:cNvPr id="1220611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061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20615" name="Text Box 7"/>
          <p:cNvSpPr txBox="1">
            <a:spLocks noChangeArrowheads="1"/>
          </p:cNvSpPr>
          <p:nvPr/>
        </p:nvSpPr>
        <p:spPr bwMode="auto">
          <a:xfrm>
            <a:off x="0" y="990600"/>
            <a:ext cx="9144000" cy="5753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lvl="1">
              <a:buFontTx/>
              <a:buChar char="•"/>
            </a:pPr>
            <a:r>
              <a:rPr lang="en-US"/>
              <a:t> Artificial Intelligence</a:t>
            </a:r>
          </a:p>
          <a:p>
            <a:pPr lvl="1">
              <a:buFontTx/>
              <a:buChar char="•"/>
            </a:pPr>
            <a:r>
              <a:rPr lang="en-US"/>
              <a:t> Biosystems &amp; Computational Biology</a:t>
            </a:r>
          </a:p>
          <a:p>
            <a:pPr lvl="1">
              <a:buFontTx/>
              <a:buChar char="•"/>
            </a:pPr>
            <a:r>
              <a:rPr lang="en-US"/>
              <a:t> Database Management Systems</a:t>
            </a:r>
          </a:p>
          <a:p>
            <a:pPr lvl="1">
              <a:buFontTx/>
              <a:buChar char="•"/>
            </a:pPr>
            <a:r>
              <a:rPr lang="en-US"/>
              <a:t> Graphics</a:t>
            </a:r>
          </a:p>
          <a:p>
            <a:pPr lvl="1">
              <a:buFontTx/>
              <a:buChar char="•"/>
            </a:pPr>
            <a:r>
              <a:rPr lang="en-US"/>
              <a:t> Human-Computer Interaction</a:t>
            </a:r>
          </a:p>
          <a:p>
            <a:pPr lvl="1">
              <a:buFontTx/>
              <a:buChar char="•"/>
            </a:pPr>
            <a:r>
              <a:rPr lang="en-US"/>
              <a:t> Networking</a:t>
            </a:r>
          </a:p>
          <a:p>
            <a:pPr lvl="1">
              <a:buFontTx/>
              <a:buChar char="•"/>
            </a:pPr>
            <a:r>
              <a:rPr lang="en-US"/>
              <a:t> Programming Systems</a:t>
            </a:r>
          </a:p>
          <a:p>
            <a:pPr lvl="1">
              <a:buFontTx/>
              <a:buChar char="•"/>
            </a:pPr>
            <a:r>
              <a:rPr lang="en-US"/>
              <a:t> Scientific Computing</a:t>
            </a:r>
          </a:p>
          <a:p>
            <a:pPr lvl="1">
              <a:buFontTx/>
              <a:buChar char="•"/>
            </a:pPr>
            <a:r>
              <a:rPr lang="en-US"/>
              <a:t> Security</a:t>
            </a:r>
          </a:p>
          <a:p>
            <a:pPr lvl="1">
              <a:buFontTx/>
              <a:buChar char="•"/>
            </a:pPr>
            <a:r>
              <a:rPr lang="en-US"/>
              <a:t> Systems</a:t>
            </a:r>
          </a:p>
          <a:p>
            <a:pPr lvl="2">
              <a:buFontTx/>
              <a:buChar char="•"/>
            </a:pPr>
            <a:r>
              <a:rPr lang="en-US"/>
              <a:t> </a:t>
            </a:r>
            <a:r>
              <a:rPr lang="en-US" b="1">
                <a:solidFill>
                  <a:srgbClr val="00FFFF"/>
                </a:solidFill>
              </a:rPr>
              <a:t>Theory</a:t>
            </a:r>
          </a:p>
          <a:p>
            <a:pPr lvl="2"/>
            <a:r>
              <a:rPr lang="en-US" sz="2000" b="1">
                <a:solidFill>
                  <a:srgbClr val="00FFFF"/>
                </a:solidFill>
              </a:rPr>
              <a:t>	- Complexity theory</a:t>
            </a:r>
          </a:p>
          <a:p>
            <a:pPr lvl="2"/>
            <a:r>
              <a:rPr lang="en-US" sz="2000"/>
              <a:t>	- …</a:t>
            </a:r>
          </a:p>
          <a:p>
            <a:pPr lvl="2">
              <a:buFontTx/>
              <a:buChar char="•"/>
            </a:pPr>
            <a:r>
              <a:rPr lang="en-US"/>
              <a:t> …</a:t>
            </a:r>
          </a:p>
          <a:p>
            <a:pPr lvl="2">
              <a:buFontTx/>
              <a:buChar char="•"/>
            </a:pPr>
            <a:endParaRPr lang="en-US"/>
          </a:p>
          <a:p>
            <a:pPr lvl="2"/>
            <a:r>
              <a:rPr lang="en-US" sz="2000">
                <a:latin typeface="Courier New" pitchFamily="-100" charset="0"/>
              </a:rPr>
              <a:t>[www.eecs.berkeley.edu/Research/Areas/]</a:t>
            </a:r>
          </a:p>
        </p:txBody>
      </p:sp>
      <p:pic>
        <p:nvPicPr>
          <p:cNvPr id="12206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143000"/>
            <a:ext cx="3382963" cy="4449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810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81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656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Input: a program and its input</a:t>
            </a:r>
          </a:p>
          <a:p>
            <a:pPr>
              <a:spcBef>
                <a:spcPct val="50000"/>
              </a:spcBef>
            </a:pPr>
            <a:r>
              <a:rPr lang="en-US"/>
              <a:t>Output: does the program                                                 eventually stop ?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Turing’s proof, by contradiction: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Suppose somebody can solve it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Write Stops on Self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Write Weird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Call Weird on itself…</a:t>
            </a:r>
          </a:p>
        </p:txBody>
      </p:sp>
      <p:sp>
        <p:nvSpPr>
          <p:cNvPr id="1271815" name="Text Box 7"/>
          <p:cNvSpPr txBox="1">
            <a:spLocks noChangeArrowheads="1"/>
          </p:cNvSpPr>
          <p:nvPr/>
        </p:nvSpPr>
        <p:spPr bwMode="auto">
          <a:xfrm>
            <a:off x="0" y="112713"/>
            <a:ext cx="66341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Beyond NP: The Halting Problem</a:t>
            </a:r>
          </a:p>
        </p:txBody>
      </p:sp>
      <p:pic>
        <p:nvPicPr>
          <p:cNvPr id="127181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914400"/>
            <a:ext cx="4035425" cy="2359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27181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0"/>
            <a:ext cx="3541713" cy="914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127181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4419600"/>
            <a:ext cx="2882900" cy="2157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71820" name="Rectangle 12"/>
          <p:cNvSpPr>
            <a:spLocks noChangeArrowheads="1"/>
          </p:cNvSpPr>
          <p:nvPr/>
        </p:nvSpPr>
        <p:spPr bwMode="auto">
          <a:xfrm>
            <a:off x="4724400" y="914400"/>
            <a:ext cx="4267200" cy="220980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823" name="Rectangle 15"/>
          <p:cNvSpPr>
            <a:spLocks noChangeArrowheads="1"/>
          </p:cNvSpPr>
          <p:nvPr/>
        </p:nvSpPr>
        <p:spPr bwMode="auto">
          <a:xfrm>
            <a:off x="4724400" y="3200400"/>
            <a:ext cx="4267200" cy="1066800"/>
          </a:xfrm>
          <a:prstGeom prst="rect">
            <a:avLst/>
          </a:prstGeom>
          <a:noFill/>
          <a:ln w="381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824" name="Line 16"/>
          <p:cNvSpPr>
            <a:spLocks noChangeShapeType="1"/>
          </p:cNvSpPr>
          <p:nvPr/>
        </p:nvSpPr>
        <p:spPr bwMode="auto">
          <a:xfrm>
            <a:off x="304800" y="3962400"/>
            <a:ext cx="4343400" cy="0"/>
          </a:xfrm>
          <a:prstGeom prst="line">
            <a:avLst/>
          </a:prstGeom>
          <a:noFill/>
          <a:ln w="38100">
            <a:solidFill>
              <a:srgbClr val="00FF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825" name="Line 17"/>
          <p:cNvSpPr>
            <a:spLocks noChangeShapeType="1"/>
          </p:cNvSpPr>
          <p:nvPr/>
        </p:nvSpPr>
        <p:spPr bwMode="auto">
          <a:xfrm>
            <a:off x="304800" y="4495800"/>
            <a:ext cx="28956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826" name="Rectangle 18"/>
          <p:cNvSpPr>
            <a:spLocks noChangeArrowheads="1"/>
          </p:cNvSpPr>
          <p:nvPr/>
        </p:nvSpPr>
        <p:spPr bwMode="auto">
          <a:xfrm>
            <a:off x="4724400" y="4343400"/>
            <a:ext cx="4267200" cy="22860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1827" name="Line 19"/>
          <p:cNvSpPr>
            <a:spLocks noChangeShapeType="1"/>
          </p:cNvSpPr>
          <p:nvPr/>
        </p:nvSpPr>
        <p:spPr bwMode="auto">
          <a:xfrm>
            <a:off x="304800" y="5029200"/>
            <a:ext cx="1905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71828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6800" y="5867400"/>
            <a:ext cx="2249488" cy="5064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Line 2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3859" name="Text Box 3"/>
          <p:cNvSpPr txBox="1">
            <a:spLocks noChangeArrowheads="1"/>
          </p:cNvSpPr>
          <p:nvPr/>
        </p:nvSpPr>
        <p:spPr bwMode="auto">
          <a:xfrm>
            <a:off x="0" y="990600"/>
            <a:ext cx="9144000" cy="28305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Complexity theory: important part of CS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If given an important problem, rather than try to solve it yourself, see if others have tried similar problems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If you do not need an exact solution, approximation algorithms might help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Some problems are not solvable!</a:t>
            </a:r>
          </a:p>
        </p:txBody>
      </p:sp>
      <p:sp>
        <p:nvSpPr>
          <p:cNvPr id="1273860" name="Text Box 4"/>
          <p:cNvSpPr txBox="1">
            <a:spLocks noChangeArrowheads="1"/>
          </p:cNvSpPr>
          <p:nvPr/>
        </p:nvSpPr>
        <p:spPr bwMode="auto">
          <a:xfrm>
            <a:off x="0" y="112713"/>
            <a:ext cx="2332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Conclusions</a:t>
            </a:r>
          </a:p>
        </p:txBody>
      </p:sp>
      <p:pic>
        <p:nvPicPr>
          <p:cNvPr id="1273872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276600"/>
            <a:ext cx="3838575" cy="287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1273873" name="Rectangle 17"/>
          <p:cNvSpPr>
            <a:spLocks noChangeArrowheads="1"/>
          </p:cNvSpPr>
          <p:nvPr/>
        </p:nvSpPr>
        <p:spPr bwMode="auto">
          <a:xfrm>
            <a:off x="3962400" y="6248400"/>
            <a:ext cx="4970463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>
                <a:latin typeface="Courier New" pitchFamily="-100" charset="0"/>
              </a:rPr>
              <a:t>http://www.win.tue.nl/~gwoegi/P-versus-NP.htm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3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9525" name="Text Box 5"/>
          <p:cNvSpPr txBox="1">
            <a:spLocks noChangeArrowheads="1"/>
          </p:cNvSpPr>
          <p:nvPr/>
        </p:nvSpPr>
        <p:spPr bwMode="auto">
          <a:xfrm>
            <a:off x="0" y="112713"/>
            <a:ext cx="1952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P = NP ?</a:t>
            </a:r>
          </a:p>
        </p:txBody>
      </p:sp>
      <p:pic>
        <p:nvPicPr>
          <p:cNvPr id="1259528" name="Picture 8" descr="pudla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90600"/>
            <a:ext cx="8382000" cy="5372100"/>
          </a:xfrm>
          <a:prstGeom prst="rect">
            <a:avLst/>
          </a:prstGeom>
          <a:noFill/>
        </p:spPr>
      </p:pic>
      <p:sp>
        <p:nvSpPr>
          <p:cNvPr id="1259529" name="Rectangle 9"/>
          <p:cNvSpPr>
            <a:spLocks noChangeArrowheads="1"/>
          </p:cNvSpPr>
          <p:nvPr/>
        </p:nvSpPr>
        <p:spPr bwMode="auto">
          <a:xfrm>
            <a:off x="7391400" y="6400800"/>
            <a:ext cx="1371600" cy="30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/>
              <a:t>Pavel Pudlák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890" name="Text Box 2"/>
          <p:cNvSpPr txBox="1">
            <a:spLocks noChangeArrowheads="1"/>
          </p:cNvSpPr>
          <p:nvPr/>
        </p:nvSpPr>
        <p:spPr bwMode="auto">
          <a:xfrm>
            <a:off x="0" y="112713"/>
            <a:ext cx="6383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Revisiting Algorithm Complexity</a:t>
            </a:r>
          </a:p>
        </p:txBody>
      </p:sp>
      <p:sp>
        <p:nvSpPr>
          <p:cNvPr id="1189891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989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1210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 variety of problems that:</a:t>
            </a:r>
          </a:p>
          <a:p>
            <a:pPr>
              <a:spcBef>
                <a:spcPct val="50000"/>
              </a:spcBef>
            </a:pPr>
            <a:endParaRPr lang="en-US" sz="1000"/>
          </a:p>
          <a:p>
            <a:pPr lvl="1">
              <a:buFontTx/>
              <a:buChar char="•"/>
            </a:pPr>
            <a:r>
              <a:rPr lang="en-US"/>
              <a:t> are tractable with efficient solutions in reasonable time</a:t>
            </a:r>
          </a:p>
          <a:p>
            <a:pPr lvl="1"/>
            <a:endParaRPr lang="en-US" sz="1000"/>
          </a:p>
          <a:p>
            <a:pPr lvl="1">
              <a:buFontTx/>
              <a:buChar char="•"/>
            </a:pPr>
            <a:r>
              <a:rPr lang="en-US"/>
              <a:t> are intractable</a:t>
            </a:r>
          </a:p>
          <a:p>
            <a:pPr lvl="1"/>
            <a:endParaRPr lang="en-US" sz="1000"/>
          </a:p>
          <a:p>
            <a:pPr lvl="1">
              <a:buFontTx/>
              <a:buChar char="•"/>
            </a:pPr>
            <a:r>
              <a:rPr lang="en-US"/>
              <a:t> are solvable approximately, not optimally</a:t>
            </a:r>
          </a:p>
          <a:p>
            <a:pPr lvl="1"/>
            <a:endParaRPr lang="en-US" sz="1000"/>
          </a:p>
          <a:p>
            <a:pPr lvl="1">
              <a:buFontTx/>
              <a:buChar char="•"/>
            </a:pPr>
            <a:r>
              <a:rPr lang="en-US"/>
              <a:t> have no known efficient solution</a:t>
            </a:r>
          </a:p>
          <a:p>
            <a:pPr lvl="1"/>
            <a:endParaRPr lang="en-US" sz="1000"/>
          </a:p>
          <a:p>
            <a:pPr lvl="1">
              <a:buFontTx/>
              <a:buChar char="•"/>
            </a:pPr>
            <a:r>
              <a:rPr lang="en-US"/>
              <a:t> are not solvable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658" name="Text Box 2"/>
          <p:cNvSpPr txBox="1">
            <a:spLocks noChangeArrowheads="1"/>
          </p:cNvSpPr>
          <p:nvPr/>
        </p:nvSpPr>
        <p:spPr bwMode="auto">
          <a:xfrm>
            <a:off x="0" y="112713"/>
            <a:ext cx="6383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Revisiting Algorithm Complexity</a:t>
            </a:r>
          </a:p>
        </p:txBody>
      </p:sp>
      <p:sp>
        <p:nvSpPr>
          <p:cNvPr id="1222659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2660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0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Recall: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</a:t>
            </a:r>
            <a:r>
              <a:rPr lang="en-US" b="1">
                <a:solidFill>
                  <a:srgbClr val="00FFFF"/>
                </a:solidFill>
              </a:rPr>
              <a:t>running time</a:t>
            </a:r>
            <a:r>
              <a:rPr lang="en-US"/>
              <a:t> of an algorithm: how many steps does the algorithm take as a function of the size of the input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various </a:t>
            </a:r>
            <a:r>
              <a:rPr lang="en-US" b="1">
                <a:solidFill>
                  <a:srgbClr val="00FFFF"/>
                </a:solidFill>
              </a:rPr>
              <a:t>orders of growth</a:t>
            </a:r>
            <a:r>
              <a:rPr lang="en-US"/>
              <a:t>, for example: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constant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logarithmic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linear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quadratic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cubic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exponential</a:t>
            </a:r>
          </a:p>
        </p:txBody>
      </p:sp>
      <p:sp>
        <p:nvSpPr>
          <p:cNvPr id="1222665" name="Text Box 9"/>
          <p:cNvSpPr txBox="1">
            <a:spLocks noChangeArrowheads="1"/>
          </p:cNvSpPr>
          <p:nvPr/>
        </p:nvSpPr>
        <p:spPr bwMode="auto">
          <a:xfrm>
            <a:off x="3276600" y="3276600"/>
            <a:ext cx="5334000" cy="2686050"/>
          </a:xfrm>
          <a:prstGeom prst="rect">
            <a:avLst/>
          </a:prstGeom>
          <a:noFill/>
          <a:ln w="38100">
            <a:solidFill>
              <a:srgbClr val="00FFFF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FFFF"/>
                </a:solidFill>
              </a:rPr>
              <a:t>Examples ?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Text Box 2"/>
          <p:cNvSpPr txBox="1">
            <a:spLocks noChangeArrowheads="1"/>
          </p:cNvSpPr>
          <p:nvPr/>
        </p:nvSpPr>
        <p:spPr bwMode="auto">
          <a:xfrm>
            <a:off x="0" y="112713"/>
            <a:ext cx="6383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Revisiting Algorithm Complexity</a:t>
            </a:r>
          </a:p>
        </p:txBody>
      </p:sp>
      <p:sp>
        <p:nvSpPr>
          <p:cNvPr id="1228803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04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5203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Recall: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</a:t>
            </a:r>
            <a:r>
              <a:rPr lang="en-US" b="1">
                <a:solidFill>
                  <a:srgbClr val="00FFFF"/>
                </a:solidFill>
              </a:rPr>
              <a:t>running time</a:t>
            </a:r>
            <a:r>
              <a:rPr lang="en-US"/>
              <a:t> of an algorithm: how many steps does the algorithm take as a function of the size of the input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various </a:t>
            </a:r>
            <a:r>
              <a:rPr lang="en-US" b="1">
                <a:solidFill>
                  <a:srgbClr val="00FFFF"/>
                </a:solidFill>
              </a:rPr>
              <a:t>orders of growth</a:t>
            </a:r>
            <a:r>
              <a:rPr lang="en-US"/>
              <a:t>, for example: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constant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logarithmic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linear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quadratic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cubic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exponential</a:t>
            </a:r>
          </a:p>
        </p:txBody>
      </p:sp>
      <p:sp>
        <p:nvSpPr>
          <p:cNvPr id="1228805" name="AutoShape 5"/>
          <p:cNvSpPr>
            <a:spLocks/>
          </p:cNvSpPr>
          <p:nvPr/>
        </p:nvSpPr>
        <p:spPr bwMode="auto">
          <a:xfrm>
            <a:off x="2667000" y="3124200"/>
            <a:ext cx="304800" cy="2514600"/>
          </a:xfrm>
          <a:prstGeom prst="rightBrace">
            <a:avLst>
              <a:gd name="adj1" fmla="val 68750"/>
              <a:gd name="adj2" fmla="val 50000"/>
            </a:avLst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806" name="Text Box 6"/>
          <p:cNvSpPr txBox="1">
            <a:spLocks noChangeArrowheads="1"/>
          </p:cNvSpPr>
          <p:nvPr/>
        </p:nvSpPr>
        <p:spPr bwMode="auto">
          <a:xfrm>
            <a:off x="3352800" y="3581400"/>
            <a:ext cx="5029200" cy="1735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FFFF"/>
                </a:solidFill>
              </a:rPr>
              <a:t>Efficient</a:t>
            </a:r>
            <a:r>
              <a:rPr lang="en-US"/>
              <a:t>:                                     order of growth is polynomial</a:t>
            </a:r>
          </a:p>
          <a:p>
            <a:pPr>
              <a:spcBef>
                <a:spcPct val="50000"/>
              </a:spcBef>
            </a:pPr>
            <a:r>
              <a:rPr lang="en-US"/>
              <a:t>Such problems are said to be     “in </a:t>
            </a:r>
            <a:r>
              <a:rPr lang="en-US" b="1">
                <a:solidFill>
                  <a:srgbClr val="FFFF00"/>
                </a:solidFill>
              </a:rPr>
              <a:t>P</a:t>
            </a:r>
            <a:r>
              <a:rPr lang="en-US"/>
              <a:t>” (for polynomial)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50" name="Text Box 2"/>
          <p:cNvSpPr txBox="1">
            <a:spLocks noChangeArrowheads="1"/>
          </p:cNvSpPr>
          <p:nvPr/>
        </p:nvSpPr>
        <p:spPr bwMode="auto">
          <a:xfrm>
            <a:off x="0" y="112713"/>
            <a:ext cx="43338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Intractable Problems</a:t>
            </a:r>
          </a:p>
        </p:txBody>
      </p:sp>
      <p:sp>
        <p:nvSpPr>
          <p:cNvPr id="1230851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85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46561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/>
              <a:t> Can be solved, but not fast enough; for example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exponential running time</a:t>
            </a:r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endParaRPr lang="en-US"/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also, when the running time is polynomial with a huge exponent (e.g., f(n) = n</a:t>
            </a:r>
            <a:r>
              <a:rPr lang="en-US" baseline="30000"/>
              <a:t>10</a:t>
            </a:r>
            <a:r>
              <a:rPr lang="en-US"/>
              <a:t>)</a:t>
            </a:r>
          </a:p>
          <a:p>
            <a:pPr lvl="1">
              <a:spcBef>
                <a:spcPct val="50000"/>
              </a:spcBef>
              <a:buFontTx/>
              <a:buChar char="-"/>
            </a:pPr>
            <a:r>
              <a:rPr lang="en-US"/>
              <a:t> in such cases, can solve only for small 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946" name="Text Box 2"/>
          <p:cNvSpPr txBox="1">
            <a:spLocks noChangeArrowheads="1"/>
          </p:cNvSpPr>
          <p:nvPr/>
        </p:nvSpPr>
        <p:spPr bwMode="auto">
          <a:xfrm>
            <a:off x="0" y="112713"/>
            <a:ext cx="3635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Hamiltonian Cycle</a:t>
            </a:r>
          </a:p>
        </p:txBody>
      </p:sp>
      <p:sp>
        <p:nvSpPr>
          <p:cNvPr id="1234947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4998" name="Text Box 54"/>
          <p:cNvSpPr txBox="1">
            <a:spLocks noChangeArrowheads="1"/>
          </p:cNvSpPr>
          <p:nvPr/>
        </p:nvSpPr>
        <p:spPr bwMode="auto">
          <a:xfrm>
            <a:off x="0" y="990600"/>
            <a:ext cx="9144000" cy="53863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Input:</a:t>
            </a:r>
            <a:r>
              <a:rPr lang="en-US"/>
              <a:t> cities with road connections between some pairs of cities</a:t>
            </a:r>
          </a:p>
          <a:p>
            <a:pPr marL="342900" indent="-342900">
              <a:spcBef>
                <a:spcPct val="50000"/>
              </a:spcBef>
            </a:pPr>
            <a:r>
              <a:rPr lang="en-US" b="1"/>
              <a:t>Output:</a:t>
            </a:r>
            <a:r>
              <a:rPr lang="en-US"/>
              <a:t> possible to go through all such cities (every city exactly once) ?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</a:pPr>
            <a:r>
              <a:rPr lang="en-US"/>
              <a:t>Notice: YES/NO problem                                                           (such problems are called </a:t>
            </a:r>
            <a:r>
              <a:rPr lang="en-US" b="1">
                <a:solidFill>
                  <a:srgbClr val="FFFF00"/>
                </a:solidFill>
              </a:rPr>
              <a:t>decision problems</a:t>
            </a:r>
            <a:r>
              <a:rPr lang="en-US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898" name="Text Box 2"/>
          <p:cNvSpPr txBox="1">
            <a:spLocks noChangeArrowheads="1"/>
          </p:cNvSpPr>
          <p:nvPr/>
        </p:nvSpPr>
        <p:spPr bwMode="auto">
          <a:xfrm>
            <a:off x="0" y="112713"/>
            <a:ext cx="3635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Hamiltonian Cycle</a:t>
            </a:r>
          </a:p>
        </p:txBody>
      </p:sp>
      <p:sp>
        <p:nvSpPr>
          <p:cNvPr id="1232899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1" name="Text Box 5"/>
          <p:cNvSpPr txBox="1">
            <a:spLocks noChangeArrowheads="1"/>
          </p:cNvSpPr>
          <p:nvPr/>
        </p:nvSpPr>
        <p:spPr bwMode="auto">
          <a:xfrm>
            <a:off x="0" y="990600"/>
            <a:ext cx="9144000" cy="4838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Input:</a:t>
            </a:r>
            <a:r>
              <a:rPr lang="en-US"/>
              <a:t> cities with road connections between some pairs of cities</a:t>
            </a:r>
          </a:p>
          <a:p>
            <a:pPr marL="342900" indent="-342900">
              <a:spcBef>
                <a:spcPct val="50000"/>
              </a:spcBef>
            </a:pPr>
            <a:r>
              <a:rPr lang="en-US" b="1"/>
              <a:t>Output:</a:t>
            </a:r>
            <a:r>
              <a:rPr lang="en-US"/>
              <a:t> possible to go through all such cities (every city exactly once) ?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</a:pPr>
            <a:r>
              <a:rPr lang="en-US"/>
              <a:t>PEER INSTRUCTION:</a:t>
            </a:r>
          </a:p>
          <a:p>
            <a:pPr marL="342900" indent="-342900">
              <a:spcBef>
                <a:spcPct val="50000"/>
              </a:spcBef>
            </a:pPr>
            <a:r>
              <a:rPr lang="en-US"/>
              <a:t>For this input, is there                                                                   a Hamiltonian cycle ?</a:t>
            </a:r>
          </a:p>
          <a:p>
            <a:pPr marL="342900" indent="-342900">
              <a:spcBef>
                <a:spcPct val="50000"/>
              </a:spcBef>
              <a:buFontTx/>
              <a:buAutoNum type="alphaLcParenBoth"/>
            </a:pPr>
            <a:r>
              <a:rPr lang="en-US"/>
              <a:t> Answer YES</a:t>
            </a:r>
          </a:p>
          <a:p>
            <a:pPr marL="342900" indent="-342900">
              <a:spcBef>
                <a:spcPct val="50000"/>
              </a:spcBef>
              <a:buFontTx/>
              <a:buAutoNum type="alphaLcParenBoth"/>
            </a:pPr>
            <a:r>
              <a:rPr lang="en-US"/>
              <a:t> Answer NO</a:t>
            </a:r>
          </a:p>
        </p:txBody>
      </p:sp>
      <p:sp>
        <p:nvSpPr>
          <p:cNvPr id="1232902" name="Oval 6"/>
          <p:cNvSpPr>
            <a:spLocks noChangeArrowheads="1"/>
          </p:cNvSpPr>
          <p:nvPr/>
        </p:nvSpPr>
        <p:spPr bwMode="auto">
          <a:xfrm>
            <a:off x="4495800" y="4114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3" name="Line 7"/>
          <p:cNvSpPr>
            <a:spLocks noChangeShapeType="1"/>
          </p:cNvSpPr>
          <p:nvPr/>
        </p:nvSpPr>
        <p:spPr bwMode="auto">
          <a:xfrm flipV="1">
            <a:off x="4572000" y="3048000"/>
            <a:ext cx="19050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4" name="Oval 8"/>
          <p:cNvSpPr>
            <a:spLocks noChangeArrowheads="1"/>
          </p:cNvSpPr>
          <p:nvPr/>
        </p:nvSpPr>
        <p:spPr bwMode="auto">
          <a:xfrm>
            <a:off x="6400800" y="2971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5" name="Oval 9"/>
          <p:cNvSpPr>
            <a:spLocks noChangeArrowheads="1"/>
          </p:cNvSpPr>
          <p:nvPr/>
        </p:nvSpPr>
        <p:spPr bwMode="auto">
          <a:xfrm>
            <a:off x="6400800" y="3581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6" name="Oval 10"/>
          <p:cNvSpPr>
            <a:spLocks noChangeArrowheads="1"/>
          </p:cNvSpPr>
          <p:nvPr/>
        </p:nvSpPr>
        <p:spPr bwMode="auto">
          <a:xfrm>
            <a:off x="5257800" y="6019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7" name="Oval 11"/>
          <p:cNvSpPr>
            <a:spLocks noChangeArrowheads="1"/>
          </p:cNvSpPr>
          <p:nvPr/>
        </p:nvSpPr>
        <p:spPr bwMode="auto">
          <a:xfrm>
            <a:off x="7467600" y="6019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8" name="Oval 12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09" name="Oval 13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0" name="Line 14"/>
          <p:cNvSpPr>
            <a:spLocks noChangeShapeType="1"/>
          </p:cNvSpPr>
          <p:nvPr/>
        </p:nvSpPr>
        <p:spPr bwMode="auto">
          <a:xfrm flipV="1">
            <a:off x="5867400" y="3657600"/>
            <a:ext cx="609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1" name="Line 15"/>
          <p:cNvSpPr>
            <a:spLocks noChangeShapeType="1"/>
          </p:cNvSpPr>
          <p:nvPr/>
        </p:nvSpPr>
        <p:spPr bwMode="auto">
          <a:xfrm flipH="1" flipV="1">
            <a:off x="6477000" y="3048000"/>
            <a:ext cx="18288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2" name="Line 16"/>
          <p:cNvSpPr>
            <a:spLocks noChangeShapeType="1"/>
          </p:cNvSpPr>
          <p:nvPr/>
        </p:nvSpPr>
        <p:spPr bwMode="auto">
          <a:xfrm flipV="1">
            <a:off x="6477000" y="5029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3" name="Line 17"/>
          <p:cNvSpPr>
            <a:spLocks noChangeShapeType="1"/>
          </p:cNvSpPr>
          <p:nvPr/>
        </p:nvSpPr>
        <p:spPr bwMode="auto">
          <a:xfrm flipH="1" flipV="1">
            <a:off x="5791200" y="55626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4" name="Line 18"/>
          <p:cNvSpPr>
            <a:spLocks noChangeShapeType="1"/>
          </p:cNvSpPr>
          <p:nvPr/>
        </p:nvSpPr>
        <p:spPr bwMode="auto">
          <a:xfrm flipH="1">
            <a:off x="7543800" y="4191000"/>
            <a:ext cx="76200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5" name="Line 19"/>
          <p:cNvSpPr>
            <a:spLocks noChangeShapeType="1"/>
          </p:cNvSpPr>
          <p:nvPr/>
        </p:nvSpPr>
        <p:spPr bwMode="auto">
          <a:xfrm flipH="1">
            <a:off x="5334000" y="55626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6" name="Line 20"/>
          <p:cNvSpPr>
            <a:spLocks noChangeShapeType="1"/>
          </p:cNvSpPr>
          <p:nvPr/>
        </p:nvSpPr>
        <p:spPr bwMode="auto">
          <a:xfrm flipH="1" flipV="1">
            <a:off x="4572000" y="4191000"/>
            <a:ext cx="76200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7" name="Line 21"/>
          <p:cNvSpPr>
            <a:spLocks noChangeShapeType="1"/>
          </p:cNvSpPr>
          <p:nvPr/>
        </p:nvSpPr>
        <p:spPr bwMode="auto">
          <a:xfrm>
            <a:off x="6477000" y="3657600"/>
            <a:ext cx="609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8" name="Line 22"/>
          <p:cNvSpPr>
            <a:spLocks noChangeShapeType="1"/>
          </p:cNvSpPr>
          <p:nvPr/>
        </p:nvSpPr>
        <p:spPr bwMode="auto">
          <a:xfrm flipV="1">
            <a:off x="5334000" y="6096000"/>
            <a:ext cx="213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19" name="Line 23"/>
          <p:cNvSpPr>
            <a:spLocks noChangeShapeType="1"/>
          </p:cNvSpPr>
          <p:nvPr/>
        </p:nvSpPr>
        <p:spPr bwMode="auto">
          <a:xfrm flipH="1" flipV="1">
            <a:off x="4572000" y="4191000"/>
            <a:ext cx="685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0" name="Oval 24"/>
          <p:cNvSpPr>
            <a:spLocks noChangeArrowheads="1"/>
          </p:cNvSpPr>
          <p:nvPr/>
        </p:nvSpPr>
        <p:spPr bwMode="auto">
          <a:xfrm>
            <a:off x="8229600" y="4114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2" name="Oval 26"/>
          <p:cNvSpPr>
            <a:spLocks noChangeArrowheads="1"/>
          </p:cNvSpPr>
          <p:nvPr/>
        </p:nvSpPr>
        <p:spPr bwMode="auto">
          <a:xfrm>
            <a:off x="51816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3" name="Oval 27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4" name="Oval 28"/>
          <p:cNvSpPr>
            <a:spLocks noChangeArrowheads="1"/>
          </p:cNvSpPr>
          <p:nvPr/>
        </p:nvSpPr>
        <p:spPr bwMode="auto">
          <a:xfrm>
            <a:off x="7086600" y="5486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5" name="Oval 29"/>
          <p:cNvSpPr>
            <a:spLocks noChangeArrowheads="1"/>
          </p:cNvSpPr>
          <p:nvPr/>
        </p:nvSpPr>
        <p:spPr bwMode="auto">
          <a:xfrm>
            <a:off x="7010400" y="40386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6" name="Line 30"/>
          <p:cNvSpPr>
            <a:spLocks noChangeShapeType="1"/>
          </p:cNvSpPr>
          <p:nvPr/>
        </p:nvSpPr>
        <p:spPr bwMode="auto">
          <a:xfrm flipV="1">
            <a:off x="5257800" y="4114800"/>
            <a:ext cx="6096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7" name="Oval 31"/>
          <p:cNvSpPr>
            <a:spLocks noChangeArrowheads="1"/>
          </p:cNvSpPr>
          <p:nvPr/>
        </p:nvSpPr>
        <p:spPr bwMode="auto">
          <a:xfrm>
            <a:off x="5638800" y="4876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8" name="Oval 32"/>
          <p:cNvSpPr>
            <a:spLocks noChangeArrowheads="1"/>
          </p:cNvSpPr>
          <p:nvPr/>
        </p:nvSpPr>
        <p:spPr bwMode="auto">
          <a:xfrm>
            <a:off x="7162800" y="4876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29" name="Line 33"/>
          <p:cNvSpPr>
            <a:spLocks noChangeShapeType="1"/>
          </p:cNvSpPr>
          <p:nvPr/>
        </p:nvSpPr>
        <p:spPr bwMode="auto">
          <a:xfrm flipH="1" flipV="1">
            <a:off x="6477000" y="3048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0" name="Line 34"/>
          <p:cNvSpPr>
            <a:spLocks noChangeShapeType="1"/>
          </p:cNvSpPr>
          <p:nvPr/>
        </p:nvSpPr>
        <p:spPr bwMode="auto">
          <a:xfrm flipV="1">
            <a:off x="7620000" y="4191000"/>
            <a:ext cx="685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1" name="Line 35"/>
          <p:cNvSpPr>
            <a:spLocks noChangeShapeType="1"/>
          </p:cNvSpPr>
          <p:nvPr/>
        </p:nvSpPr>
        <p:spPr bwMode="auto">
          <a:xfrm>
            <a:off x="7162800" y="5562600"/>
            <a:ext cx="3810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2" name="Line 36"/>
          <p:cNvSpPr>
            <a:spLocks noChangeShapeType="1"/>
          </p:cNvSpPr>
          <p:nvPr/>
        </p:nvSpPr>
        <p:spPr bwMode="auto">
          <a:xfrm>
            <a:off x="5715000" y="4953000"/>
            <a:ext cx="76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3" name="Line 37"/>
          <p:cNvSpPr>
            <a:spLocks noChangeShapeType="1"/>
          </p:cNvSpPr>
          <p:nvPr/>
        </p:nvSpPr>
        <p:spPr bwMode="auto">
          <a:xfrm>
            <a:off x="5257800" y="44196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4" name="Line 38"/>
          <p:cNvSpPr>
            <a:spLocks noChangeShapeType="1"/>
          </p:cNvSpPr>
          <p:nvPr/>
        </p:nvSpPr>
        <p:spPr bwMode="auto">
          <a:xfrm flipH="1">
            <a:off x="7239000" y="4419600"/>
            <a:ext cx="3810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5" name="Line 39"/>
          <p:cNvSpPr>
            <a:spLocks noChangeShapeType="1"/>
          </p:cNvSpPr>
          <p:nvPr/>
        </p:nvSpPr>
        <p:spPr bwMode="auto">
          <a:xfrm flipH="1">
            <a:off x="7162800" y="4953000"/>
            <a:ext cx="76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6" name="Line 40"/>
          <p:cNvSpPr>
            <a:spLocks noChangeShapeType="1"/>
          </p:cNvSpPr>
          <p:nvPr/>
        </p:nvSpPr>
        <p:spPr bwMode="auto">
          <a:xfrm>
            <a:off x="7086600" y="4114800"/>
            <a:ext cx="5334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7" name="Oval 41"/>
          <p:cNvSpPr>
            <a:spLocks noChangeArrowheads="1"/>
          </p:cNvSpPr>
          <p:nvPr/>
        </p:nvSpPr>
        <p:spPr bwMode="auto">
          <a:xfrm>
            <a:off x="6400800" y="5486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8" name="Oval 42"/>
          <p:cNvSpPr>
            <a:spLocks noChangeArrowheads="1"/>
          </p:cNvSpPr>
          <p:nvPr/>
        </p:nvSpPr>
        <p:spPr bwMode="auto">
          <a:xfrm>
            <a:off x="6400800" y="49530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39" name="Oval 43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40" name="Oval 44"/>
          <p:cNvSpPr>
            <a:spLocks noChangeArrowheads="1"/>
          </p:cNvSpPr>
          <p:nvPr/>
        </p:nvSpPr>
        <p:spPr bwMode="auto">
          <a:xfrm>
            <a:off x="65532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41" name="Oval 45"/>
          <p:cNvSpPr>
            <a:spLocks noChangeArrowheads="1"/>
          </p:cNvSpPr>
          <p:nvPr/>
        </p:nvSpPr>
        <p:spPr bwMode="auto">
          <a:xfrm>
            <a:off x="62484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42" name="Oval 46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66" name="Line 70"/>
          <p:cNvSpPr>
            <a:spLocks noChangeShapeType="1"/>
          </p:cNvSpPr>
          <p:nvPr/>
        </p:nvSpPr>
        <p:spPr bwMode="auto">
          <a:xfrm flipV="1">
            <a:off x="5715000" y="48006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67" name="Line 71"/>
          <p:cNvSpPr>
            <a:spLocks noChangeShapeType="1"/>
          </p:cNvSpPr>
          <p:nvPr/>
        </p:nvSpPr>
        <p:spPr bwMode="auto">
          <a:xfrm>
            <a:off x="5867400" y="4114800"/>
            <a:ext cx="4572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68" name="Line 72"/>
          <p:cNvSpPr>
            <a:spLocks noChangeShapeType="1"/>
          </p:cNvSpPr>
          <p:nvPr/>
        </p:nvSpPr>
        <p:spPr bwMode="auto">
          <a:xfrm flipH="1">
            <a:off x="6629400" y="4114800"/>
            <a:ext cx="4572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69" name="Line 73"/>
          <p:cNvSpPr>
            <a:spLocks noChangeShapeType="1"/>
          </p:cNvSpPr>
          <p:nvPr/>
        </p:nvSpPr>
        <p:spPr bwMode="auto">
          <a:xfrm flipH="1" flipV="1">
            <a:off x="6781800" y="48006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70" name="Line 74"/>
          <p:cNvSpPr>
            <a:spLocks noChangeShapeType="1"/>
          </p:cNvSpPr>
          <p:nvPr/>
        </p:nvSpPr>
        <p:spPr bwMode="auto">
          <a:xfrm flipV="1">
            <a:off x="6172200" y="4419600"/>
            <a:ext cx="1524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71" name="Line 75"/>
          <p:cNvSpPr>
            <a:spLocks noChangeShapeType="1"/>
          </p:cNvSpPr>
          <p:nvPr/>
        </p:nvSpPr>
        <p:spPr bwMode="auto">
          <a:xfrm flipV="1">
            <a:off x="6477000" y="4800600"/>
            <a:ext cx="304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72" name="Line 76"/>
          <p:cNvSpPr>
            <a:spLocks noChangeShapeType="1"/>
          </p:cNvSpPr>
          <p:nvPr/>
        </p:nvSpPr>
        <p:spPr bwMode="auto">
          <a:xfrm flipV="1">
            <a:off x="6324600" y="4419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73" name="Line 77"/>
          <p:cNvSpPr>
            <a:spLocks noChangeShapeType="1"/>
          </p:cNvSpPr>
          <p:nvPr/>
        </p:nvSpPr>
        <p:spPr bwMode="auto">
          <a:xfrm>
            <a:off x="6172200" y="4800600"/>
            <a:ext cx="304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2974" name="Line 78"/>
          <p:cNvSpPr>
            <a:spLocks noChangeShapeType="1"/>
          </p:cNvSpPr>
          <p:nvPr/>
        </p:nvSpPr>
        <p:spPr bwMode="auto">
          <a:xfrm flipH="1" flipV="1">
            <a:off x="6629400" y="4419600"/>
            <a:ext cx="1524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90" name="Text Box 2"/>
          <p:cNvSpPr txBox="1">
            <a:spLocks noChangeArrowheads="1"/>
          </p:cNvSpPr>
          <p:nvPr/>
        </p:nvSpPr>
        <p:spPr bwMode="auto">
          <a:xfrm>
            <a:off x="0" y="112713"/>
            <a:ext cx="3635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/>
              <a:t>Hamiltonian Cycle</a:t>
            </a:r>
          </a:p>
        </p:txBody>
      </p:sp>
      <p:sp>
        <p:nvSpPr>
          <p:cNvPr id="1241091" name="Line 3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76200">
            <a:solidFill>
              <a:srgbClr val="D7B3FF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09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1956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b="1"/>
              <a:t>Input:</a:t>
            </a:r>
            <a:r>
              <a:rPr lang="en-US"/>
              <a:t> cities with road connections between some pairs of cities</a:t>
            </a:r>
          </a:p>
          <a:p>
            <a:pPr marL="342900" indent="-342900">
              <a:spcBef>
                <a:spcPct val="50000"/>
              </a:spcBef>
            </a:pPr>
            <a:r>
              <a:rPr lang="en-US" b="1"/>
              <a:t>Output:</a:t>
            </a:r>
            <a:r>
              <a:rPr lang="en-US"/>
              <a:t> possible to go through all such cities (every city exactly once) ?</a:t>
            </a:r>
          </a:p>
          <a:p>
            <a:pPr marL="342900" indent="-342900">
              <a:spcBef>
                <a:spcPct val="50000"/>
              </a:spcBef>
            </a:pPr>
            <a:endParaRPr lang="en-US"/>
          </a:p>
          <a:p>
            <a:pPr marL="342900" indent="-342900">
              <a:spcBef>
                <a:spcPct val="50000"/>
              </a:spcBef>
            </a:pPr>
            <a:r>
              <a:rPr lang="en-US"/>
              <a:t>What did you do                                                                         to solve the problem ?</a:t>
            </a:r>
          </a:p>
        </p:txBody>
      </p:sp>
      <p:sp>
        <p:nvSpPr>
          <p:cNvPr id="1241093" name="Oval 5"/>
          <p:cNvSpPr>
            <a:spLocks noChangeArrowheads="1"/>
          </p:cNvSpPr>
          <p:nvPr/>
        </p:nvSpPr>
        <p:spPr bwMode="auto">
          <a:xfrm>
            <a:off x="4495800" y="4114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094" name="Line 6"/>
          <p:cNvSpPr>
            <a:spLocks noChangeShapeType="1"/>
          </p:cNvSpPr>
          <p:nvPr/>
        </p:nvSpPr>
        <p:spPr bwMode="auto">
          <a:xfrm flipV="1">
            <a:off x="4572000" y="3048000"/>
            <a:ext cx="19050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095" name="Oval 7"/>
          <p:cNvSpPr>
            <a:spLocks noChangeArrowheads="1"/>
          </p:cNvSpPr>
          <p:nvPr/>
        </p:nvSpPr>
        <p:spPr bwMode="auto">
          <a:xfrm>
            <a:off x="6400800" y="2971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096" name="Oval 8"/>
          <p:cNvSpPr>
            <a:spLocks noChangeArrowheads="1"/>
          </p:cNvSpPr>
          <p:nvPr/>
        </p:nvSpPr>
        <p:spPr bwMode="auto">
          <a:xfrm>
            <a:off x="6400800" y="3581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097" name="Oval 9"/>
          <p:cNvSpPr>
            <a:spLocks noChangeArrowheads="1"/>
          </p:cNvSpPr>
          <p:nvPr/>
        </p:nvSpPr>
        <p:spPr bwMode="auto">
          <a:xfrm>
            <a:off x="5257800" y="6019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098" name="Oval 10"/>
          <p:cNvSpPr>
            <a:spLocks noChangeArrowheads="1"/>
          </p:cNvSpPr>
          <p:nvPr/>
        </p:nvSpPr>
        <p:spPr bwMode="auto">
          <a:xfrm>
            <a:off x="7467600" y="6019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099" name="Oval 11"/>
          <p:cNvSpPr>
            <a:spLocks noChangeArrowheads="1"/>
          </p:cNvSpPr>
          <p:nvPr/>
        </p:nvSpPr>
        <p:spPr bwMode="auto">
          <a:xfrm>
            <a:off x="5791200" y="40386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0" name="Oval 12"/>
          <p:cNvSpPr>
            <a:spLocks noChangeArrowheads="1"/>
          </p:cNvSpPr>
          <p:nvPr/>
        </p:nvSpPr>
        <p:spPr bwMode="auto">
          <a:xfrm>
            <a:off x="75438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1" name="Line 13"/>
          <p:cNvSpPr>
            <a:spLocks noChangeShapeType="1"/>
          </p:cNvSpPr>
          <p:nvPr/>
        </p:nvSpPr>
        <p:spPr bwMode="auto">
          <a:xfrm flipV="1">
            <a:off x="5867400" y="3657600"/>
            <a:ext cx="609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2" name="Line 14"/>
          <p:cNvSpPr>
            <a:spLocks noChangeShapeType="1"/>
          </p:cNvSpPr>
          <p:nvPr/>
        </p:nvSpPr>
        <p:spPr bwMode="auto">
          <a:xfrm flipH="1" flipV="1">
            <a:off x="6477000" y="3048000"/>
            <a:ext cx="1828800" cy="1143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3" name="Line 15"/>
          <p:cNvSpPr>
            <a:spLocks noChangeShapeType="1"/>
          </p:cNvSpPr>
          <p:nvPr/>
        </p:nvSpPr>
        <p:spPr bwMode="auto">
          <a:xfrm flipV="1">
            <a:off x="6477000" y="50292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4" name="Line 16"/>
          <p:cNvSpPr>
            <a:spLocks noChangeShapeType="1"/>
          </p:cNvSpPr>
          <p:nvPr/>
        </p:nvSpPr>
        <p:spPr bwMode="auto">
          <a:xfrm flipH="1" flipV="1">
            <a:off x="5791200" y="55626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5" name="Line 17"/>
          <p:cNvSpPr>
            <a:spLocks noChangeShapeType="1"/>
          </p:cNvSpPr>
          <p:nvPr/>
        </p:nvSpPr>
        <p:spPr bwMode="auto">
          <a:xfrm flipH="1">
            <a:off x="7543800" y="4191000"/>
            <a:ext cx="76200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6" name="Line 18"/>
          <p:cNvSpPr>
            <a:spLocks noChangeShapeType="1"/>
          </p:cNvSpPr>
          <p:nvPr/>
        </p:nvSpPr>
        <p:spPr bwMode="auto">
          <a:xfrm flipH="1">
            <a:off x="5334000" y="55626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7" name="Line 19"/>
          <p:cNvSpPr>
            <a:spLocks noChangeShapeType="1"/>
          </p:cNvSpPr>
          <p:nvPr/>
        </p:nvSpPr>
        <p:spPr bwMode="auto">
          <a:xfrm flipH="1" flipV="1">
            <a:off x="4572000" y="4191000"/>
            <a:ext cx="762000" cy="1905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8" name="Line 20"/>
          <p:cNvSpPr>
            <a:spLocks noChangeShapeType="1"/>
          </p:cNvSpPr>
          <p:nvPr/>
        </p:nvSpPr>
        <p:spPr bwMode="auto">
          <a:xfrm>
            <a:off x="6477000" y="3657600"/>
            <a:ext cx="6096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09" name="Line 21"/>
          <p:cNvSpPr>
            <a:spLocks noChangeShapeType="1"/>
          </p:cNvSpPr>
          <p:nvPr/>
        </p:nvSpPr>
        <p:spPr bwMode="auto">
          <a:xfrm flipV="1">
            <a:off x="5334000" y="6096000"/>
            <a:ext cx="213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0" name="Line 22"/>
          <p:cNvSpPr>
            <a:spLocks noChangeShapeType="1"/>
          </p:cNvSpPr>
          <p:nvPr/>
        </p:nvSpPr>
        <p:spPr bwMode="auto">
          <a:xfrm flipH="1" flipV="1">
            <a:off x="4572000" y="4191000"/>
            <a:ext cx="685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1" name="Oval 23"/>
          <p:cNvSpPr>
            <a:spLocks noChangeArrowheads="1"/>
          </p:cNvSpPr>
          <p:nvPr/>
        </p:nvSpPr>
        <p:spPr bwMode="auto">
          <a:xfrm>
            <a:off x="8229600" y="4114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2" name="Oval 24"/>
          <p:cNvSpPr>
            <a:spLocks noChangeArrowheads="1"/>
          </p:cNvSpPr>
          <p:nvPr/>
        </p:nvSpPr>
        <p:spPr bwMode="auto">
          <a:xfrm>
            <a:off x="51816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3" name="Oval 25"/>
          <p:cNvSpPr>
            <a:spLocks noChangeArrowheads="1"/>
          </p:cNvSpPr>
          <p:nvPr/>
        </p:nvSpPr>
        <p:spPr bwMode="auto">
          <a:xfrm>
            <a:off x="5715000" y="5486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4" name="Oval 26"/>
          <p:cNvSpPr>
            <a:spLocks noChangeArrowheads="1"/>
          </p:cNvSpPr>
          <p:nvPr/>
        </p:nvSpPr>
        <p:spPr bwMode="auto">
          <a:xfrm>
            <a:off x="7086600" y="5486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5" name="Oval 27"/>
          <p:cNvSpPr>
            <a:spLocks noChangeArrowheads="1"/>
          </p:cNvSpPr>
          <p:nvPr/>
        </p:nvSpPr>
        <p:spPr bwMode="auto">
          <a:xfrm>
            <a:off x="7010400" y="40386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6" name="Line 28"/>
          <p:cNvSpPr>
            <a:spLocks noChangeShapeType="1"/>
          </p:cNvSpPr>
          <p:nvPr/>
        </p:nvSpPr>
        <p:spPr bwMode="auto">
          <a:xfrm flipV="1">
            <a:off x="5257800" y="4114800"/>
            <a:ext cx="6096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7" name="Oval 29"/>
          <p:cNvSpPr>
            <a:spLocks noChangeArrowheads="1"/>
          </p:cNvSpPr>
          <p:nvPr/>
        </p:nvSpPr>
        <p:spPr bwMode="auto">
          <a:xfrm>
            <a:off x="5638800" y="4876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8" name="Oval 30"/>
          <p:cNvSpPr>
            <a:spLocks noChangeArrowheads="1"/>
          </p:cNvSpPr>
          <p:nvPr/>
        </p:nvSpPr>
        <p:spPr bwMode="auto">
          <a:xfrm>
            <a:off x="7162800" y="48768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19" name="Line 31"/>
          <p:cNvSpPr>
            <a:spLocks noChangeShapeType="1"/>
          </p:cNvSpPr>
          <p:nvPr/>
        </p:nvSpPr>
        <p:spPr bwMode="auto">
          <a:xfrm flipH="1" flipV="1">
            <a:off x="6477000" y="3048000"/>
            <a:ext cx="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0" name="Line 32"/>
          <p:cNvSpPr>
            <a:spLocks noChangeShapeType="1"/>
          </p:cNvSpPr>
          <p:nvPr/>
        </p:nvSpPr>
        <p:spPr bwMode="auto">
          <a:xfrm flipV="1">
            <a:off x="7620000" y="4191000"/>
            <a:ext cx="685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1" name="Line 33"/>
          <p:cNvSpPr>
            <a:spLocks noChangeShapeType="1"/>
          </p:cNvSpPr>
          <p:nvPr/>
        </p:nvSpPr>
        <p:spPr bwMode="auto">
          <a:xfrm>
            <a:off x="7162800" y="5562600"/>
            <a:ext cx="3810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2" name="Line 34"/>
          <p:cNvSpPr>
            <a:spLocks noChangeShapeType="1"/>
          </p:cNvSpPr>
          <p:nvPr/>
        </p:nvSpPr>
        <p:spPr bwMode="auto">
          <a:xfrm>
            <a:off x="5715000" y="4953000"/>
            <a:ext cx="76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3" name="Line 35"/>
          <p:cNvSpPr>
            <a:spLocks noChangeShapeType="1"/>
          </p:cNvSpPr>
          <p:nvPr/>
        </p:nvSpPr>
        <p:spPr bwMode="auto">
          <a:xfrm>
            <a:off x="5257800" y="4419600"/>
            <a:ext cx="4572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4" name="Line 36"/>
          <p:cNvSpPr>
            <a:spLocks noChangeShapeType="1"/>
          </p:cNvSpPr>
          <p:nvPr/>
        </p:nvSpPr>
        <p:spPr bwMode="auto">
          <a:xfrm flipH="1">
            <a:off x="7239000" y="4419600"/>
            <a:ext cx="3810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5" name="Line 37"/>
          <p:cNvSpPr>
            <a:spLocks noChangeShapeType="1"/>
          </p:cNvSpPr>
          <p:nvPr/>
        </p:nvSpPr>
        <p:spPr bwMode="auto">
          <a:xfrm flipH="1">
            <a:off x="7162800" y="4953000"/>
            <a:ext cx="76200" cy="609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6" name="Line 38"/>
          <p:cNvSpPr>
            <a:spLocks noChangeShapeType="1"/>
          </p:cNvSpPr>
          <p:nvPr/>
        </p:nvSpPr>
        <p:spPr bwMode="auto">
          <a:xfrm>
            <a:off x="7086600" y="4114800"/>
            <a:ext cx="5334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7" name="Oval 39"/>
          <p:cNvSpPr>
            <a:spLocks noChangeArrowheads="1"/>
          </p:cNvSpPr>
          <p:nvPr/>
        </p:nvSpPr>
        <p:spPr bwMode="auto">
          <a:xfrm>
            <a:off x="6400800" y="5486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8" name="Oval 40"/>
          <p:cNvSpPr>
            <a:spLocks noChangeArrowheads="1"/>
          </p:cNvSpPr>
          <p:nvPr/>
        </p:nvSpPr>
        <p:spPr bwMode="auto">
          <a:xfrm>
            <a:off x="6400800" y="49530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29" name="Oval 41"/>
          <p:cNvSpPr>
            <a:spLocks noChangeArrowheads="1"/>
          </p:cNvSpPr>
          <p:nvPr/>
        </p:nvSpPr>
        <p:spPr bwMode="auto">
          <a:xfrm>
            <a:off x="6705600" y="4724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0" name="Oval 42"/>
          <p:cNvSpPr>
            <a:spLocks noChangeArrowheads="1"/>
          </p:cNvSpPr>
          <p:nvPr/>
        </p:nvSpPr>
        <p:spPr bwMode="auto">
          <a:xfrm>
            <a:off x="65532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1" name="Oval 43"/>
          <p:cNvSpPr>
            <a:spLocks noChangeArrowheads="1"/>
          </p:cNvSpPr>
          <p:nvPr/>
        </p:nvSpPr>
        <p:spPr bwMode="auto">
          <a:xfrm>
            <a:off x="6248400" y="4343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2" name="Oval 44"/>
          <p:cNvSpPr>
            <a:spLocks noChangeArrowheads="1"/>
          </p:cNvSpPr>
          <p:nvPr/>
        </p:nvSpPr>
        <p:spPr bwMode="auto">
          <a:xfrm>
            <a:off x="6096000" y="4724400"/>
            <a:ext cx="152400" cy="1524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3" name="Line 45"/>
          <p:cNvSpPr>
            <a:spLocks noChangeShapeType="1"/>
          </p:cNvSpPr>
          <p:nvPr/>
        </p:nvSpPr>
        <p:spPr bwMode="auto">
          <a:xfrm flipV="1">
            <a:off x="5715000" y="48006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4" name="Line 46"/>
          <p:cNvSpPr>
            <a:spLocks noChangeShapeType="1"/>
          </p:cNvSpPr>
          <p:nvPr/>
        </p:nvSpPr>
        <p:spPr bwMode="auto">
          <a:xfrm>
            <a:off x="5867400" y="4114800"/>
            <a:ext cx="4572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5" name="Line 47"/>
          <p:cNvSpPr>
            <a:spLocks noChangeShapeType="1"/>
          </p:cNvSpPr>
          <p:nvPr/>
        </p:nvSpPr>
        <p:spPr bwMode="auto">
          <a:xfrm flipH="1">
            <a:off x="6629400" y="4114800"/>
            <a:ext cx="45720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6" name="Line 48"/>
          <p:cNvSpPr>
            <a:spLocks noChangeShapeType="1"/>
          </p:cNvSpPr>
          <p:nvPr/>
        </p:nvSpPr>
        <p:spPr bwMode="auto">
          <a:xfrm flipH="1" flipV="1">
            <a:off x="6781800" y="4800600"/>
            <a:ext cx="457200" cy="152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7" name="Line 49"/>
          <p:cNvSpPr>
            <a:spLocks noChangeShapeType="1"/>
          </p:cNvSpPr>
          <p:nvPr/>
        </p:nvSpPr>
        <p:spPr bwMode="auto">
          <a:xfrm flipV="1">
            <a:off x="6172200" y="4419600"/>
            <a:ext cx="1524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8" name="Line 50"/>
          <p:cNvSpPr>
            <a:spLocks noChangeShapeType="1"/>
          </p:cNvSpPr>
          <p:nvPr/>
        </p:nvSpPr>
        <p:spPr bwMode="auto">
          <a:xfrm flipV="1">
            <a:off x="6477000" y="4800600"/>
            <a:ext cx="304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39" name="Line 51"/>
          <p:cNvSpPr>
            <a:spLocks noChangeShapeType="1"/>
          </p:cNvSpPr>
          <p:nvPr/>
        </p:nvSpPr>
        <p:spPr bwMode="auto">
          <a:xfrm flipV="1">
            <a:off x="6324600" y="4419600"/>
            <a:ext cx="304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40" name="Line 52"/>
          <p:cNvSpPr>
            <a:spLocks noChangeShapeType="1"/>
          </p:cNvSpPr>
          <p:nvPr/>
        </p:nvSpPr>
        <p:spPr bwMode="auto">
          <a:xfrm>
            <a:off x="6172200" y="4800600"/>
            <a:ext cx="304800" cy="2286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1141" name="Line 53"/>
          <p:cNvSpPr>
            <a:spLocks noChangeShapeType="1"/>
          </p:cNvSpPr>
          <p:nvPr/>
        </p:nvSpPr>
        <p:spPr bwMode="auto">
          <a:xfrm flipH="1" flipV="1">
            <a:off x="6629400" y="4419600"/>
            <a:ext cx="152400" cy="3810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FIRSTIB@YOVFZY2FUVWXY5MJ" val="3234"/>
  <p:tag name="FIRSTIB@8VYDKGMTBSWZY556" val="4267"/>
</p:tagLst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Comic Sans MS" pitchFamily="-100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26471</TotalTime>
  <Words>1188</Words>
  <Application>Microsoft Macintosh PowerPoint</Application>
  <PresentationFormat>On-screen Show (4:3)</PresentationFormat>
  <Paragraphs>221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Comic Sans MS</vt:lpstr>
      <vt:lpstr>Courier New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Dan Garcia</cp:lastModifiedBy>
  <cp:revision>183</cp:revision>
  <cp:lastPrinted>2014-04-14T14:02:31Z</cp:lastPrinted>
  <dcterms:created xsi:type="dcterms:W3CDTF">2014-04-14T13:43:34Z</dcterms:created>
  <dcterms:modified xsi:type="dcterms:W3CDTF">2014-04-14T14:02:36Z</dcterms:modified>
</cp:coreProperties>
</file>