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1047" r:id="rId2"/>
    <p:sldId id="1059" r:id="rId3"/>
    <p:sldId id="1060" r:id="rId4"/>
    <p:sldId id="1050" r:id="rId5"/>
    <p:sldId id="1051" r:id="rId6"/>
    <p:sldId id="1061" r:id="rId7"/>
    <p:sldId id="1053" r:id="rId8"/>
    <p:sldId id="1054" r:id="rId9"/>
    <p:sldId id="1055" r:id="rId10"/>
    <p:sldId id="1062" r:id="rId11"/>
    <p:sldId id="1063" r:id="rId12"/>
    <p:sldId id="1056" r:id="rId13"/>
    <p:sldId id="1057" r:id="rId14"/>
    <p:sldId id="1058" r:id="rId15"/>
  </p:sldIdLst>
  <p:sldSz cx="9144000" cy="6858000" type="letter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0306"/>
    <a:srgbClr val="32415C"/>
    <a:srgbClr val="FB0A10"/>
    <a:srgbClr val="94F0E4"/>
    <a:srgbClr val="5771A0"/>
    <a:srgbClr val="800080"/>
    <a:srgbClr val="66FF33"/>
    <a:srgbClr val="FF0000"/>
    <a:srgbClr val="3333CC"/>
    <a:srgbClr val="FF8D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58" autoAdjust="0"/>
    <p:restoredTop sz="81191" autoAdjust="0"/>
  </p:normalViewPr>
  <p:slideViewPr>
    <p:cSldViewPr>
      <p:cViewPr varScale="1">
        <p:scale>
          <a:sx n="162" d="100"/>
          <a:sy n="162" d="100"/>
        </p:scale>
        <p:origin x="-112" y="-352"/>
      </p:cViewPr>
      <p:guideLst>
        <p:guide orient="horz" pos="2160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6" d="100"/>
          <a:sy n="106" d="100"/>
        </p:scale>
        <p:origin x="-4208" y="-112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23266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28638" y="4424363"/>
            <a:ext cx="6049962" cy="4186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  <p:extLst>
      <p:ext uri="{BB962C8B-B14F-4D97-AF65-F5344CB8AC3E}">
        <p14:creationId xmlns:p14="http://schemas.microsoft.com/office/powerpoint/2010/main" val="37492980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953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CS10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Welcome, Abstraction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5" name="Rectangle 11"/>
          <p:cNvSpPr>
            <a:spLocks noChangeArrowheads="1"/>
          </p:cNvSpPr>
          <p:nvPr userDrawn="1"/>
        </p:nvSpPr>
        <p:spPr bwMode="auto">
          <a:xfrm>
            <a:off x="7848774" y="6248400"/>
            <a:ext cx="1295226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Chun, Summer 2012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pic>
        <p:nvPicPr>
          <p:cNvPr id="16" name="Picture 25" descr="Seal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1000" y="6458092"/>
            <a:ext cx="1143000" cy="399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3767D12C-1D62-DB44-B351-8710E9C41DB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EB5093A4-CC93-424A-94EB-96D0AD625C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0772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23925" y="1219200"/>
            <a:ext cx="38481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4425" y="1219200"/>
            <a:ext cx="38481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848600" y="6324600"/>
            <a:ext cx="914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3AE9F26-BA18-E64C-9373-9249BCCEEAE7}" type="slidenum">
              <a:rPr lang="en-US"/>
              <a:pPr/>
              <a:t>‹#›</a:t>
            </a:fld>
            <a:r>
              <a:rPr lang="en-US"/>
              <a:t>/24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524000" y="6324600"/>
            <a:ext cx="6096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Walk Cycles &amp; Autonomous Motion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F08356AB-6050-C54D-8146-0D0927CCFB8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50361CD5-B477-9E43-A365-B6CBAABDE1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CD69752C-0324-1C40-9504-CBF4C9360C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4F050E0-6EC7-2D45-8299-7B7E99CE3E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9956C743-C58C-B546-AEA2-8065E3DEDFB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58E6A8A-592E-AF43-B50A-9BAEEB4055EB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CS10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Welcome, Abstraction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9" name="Rectangle 11"/>
          <p:cNvSpPr>
            <a:spLocks noChangeArrowheads="1"/>
          </p:cNvSpPr>
          <p:nvPr userDrawn="1"/>
        </p:nvSpPr>
        <p:spPr bwMode="auto">
          <a:xfrm>
            <a:off x="7848774" y="6248400"/>
            <a:ext cx="1295226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Chun, Summer</a:t>
            </a:r>
            <a:r>
              <a:rPr lang="en-US" sz="1000" b="1" baseline="0" dirty="0" smtClean="0">
                <a:solidFill>
                  <a:schemeClr val="tx1"/>
                </a:solidFill>
                <a:latin typeface="18 VAG Rounded Black   09390"/>
              </a:rPr>
              <a:t> </a:t>
            </a: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2012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5" descr="Seal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001000" y="6458092"/>
            <a:ext cx="1143000" cy="399908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" y="685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981200" y="-165891"/>
            <a:ext cx="7162800" cy="31036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200" b="1" dirty="0" smtClean="0">
                <a:solidFill>
                  <a:schemeClr val="accent2"/>
                </a:solidFill>
              </a:rPr>
              <a:t/>
            </a:r>
            <a:br>
              <a:rPr lang="en-US" sz="3200" b="1" dirty="0" smtClean="0">
                <a:solidFill>
                  <a:schemeClr val="accent2"/>
                </a:solidFill>
              </a:rPr>
            </a:b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CS10</a:t>
            </a:r>
            <a:b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The Beauty and Joy of Computing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latin typeface="18 VAG Rounded Bold   07390"/>
                <a:cs typeface=""/>
              </a:rPr>
              <a:t/>
            </a:r>
            <a:br>
              <a:rPr lang="en-US" sz="3200" b="1" dirty="0" smtClean="0"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Lecture #1</a:t>
            </a:r>
            <a:b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Welcome; Abstraction</a:t>
            </a:r>
            <a:b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</a:br>
            <a:endParaRPr lang="en-US" sz="3200" b="1" dirty="0" smtClean="0">
              <a:solidFill>
                <a:schemeClr val="bg2"/>
              </a:solidFill>
              <a:latin typeface="18 VAG Rounded Bold   07390"/>
              <a:cs typeface=""/>
            </a:endParaRPr>
          </a:p>
          <a:p>
            <a:pPr algn="ctr">
              <a:lnSpc>
                <a:spcPct val="77000"/>
              </a:lnSpc>
            </a:pPr>
            <a:r>
              <a:rPr lang="en-US" sz="3200" b="1" dirty="0" smtClean="0">
                <a:solidFill>
                  <a:schemeClr val="bg2"/>
                </a:solidFill>
                <a:latin typeface="18 VAG Rounded Bold   07390"/>
                <a:cs typeface=""/>
              </a:rPr>
              <a:t>2012</a:t>
            </a:r>
            <a:r>
              <a:rPr lang="en-US" sz="3200" b="1" dirty="0" smtClean="0">
                <a:solidFill>
                  <a:schemeClr val="bg2"/>
                </a:solidFill>
                <a:latin typeface="18 VAG Rounded Bold   07390"/>
                <a:cs typeface=""/>
              </a:rPr>
              <a:t>-06-15</a:t>
            </a:r>
            <a:endParaRPr lang="en-US" sz="3200" b="1" dirty="0">
              <a:solidFill>
                <a:schemeClr val="bg2"/>
              </a:solidFill>
              <a:latin typeface="18 VAG Rounded Bold   07390"/>
              <a:cs typeface=""/>
            </a:endParaRPr>
          </a:p>
        </p:txBody>
      </p:sp>
      <p:sp>
        <p:nvSpPr>
          <p:cNvPr id="48" name="Title 47"/>
          <p:cNvSpPr>
            <a:spLocks noGrp="1"/>
          </p:cNvSpPr>
          <p:nvPr>
            <p:ph type="ctrTitle"/>
          </p:nvPr>
        </p:nvSpPr>
        <p:spPr>
          <a:xfrm>
            <a:off x="381000" y="3733800"/>
            <a:ext cx="57912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700" dirty="0" smtClean="0">
                <a:solidFill>
                  <a:srgbClr val="FFFF00"/>
                </a:solidFill>
              </a:rPr>
              <a:t>Cs10 : you’ll love it!</a:t>
            </a:r>
            <a:endParaRPr lang="en-US" sz="27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15365" name="Subtitle 48"/>
          <p:cNvSpPr>
            <a:spLocks noGrp="1"/>
          </p:cNvSpPr>
          <p:nvPr>
            <p:ph type="subTitle" idx="1"/>
          </p:nvPr>
        </p:nvSpPr>
        <p:spPr>
          <a:xfrm>
            <a:off x="381001" y="4267200"/>
            <a:ext cx="3505199" cy="1981200"/>
          </a:xfrm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r>
              <a:rPr lang="en-US" sz="2400" dirty="0" smtClean="0">
                <a:ea typeface="ＭＳ Ｐゴシック" pitchFamily="-65" charset="-128"/>
                <a:cs typeface="ＭＳ Ｐゴシック" pitchFamily="-65" charset="-128"/>
              </a:rPr>
              <a:t>Watch the student testimonials about CS10, what it means to them, and how it has changed their lives.  Inspiring!</a:t>
            </a:r>
            <a:endParaRPr lang="en-US" sz="2400" i="1" dirty="0" smtClean="0">
              <a:solidFill>
                <a:schemeClr val="accent4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0" y="2286000"/>
            <a:ext cx="23622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UC Berkeley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Computer Science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Summer Instructor</a:t>
            </a: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/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Ben Chun</a:t>
            </a:r>
            <a:endParaRPr lang="en-US" sz="2000" b="1" dirty="0">
              <a:solidFill>
                <a:schemeClr val="bg2"/>
              </a:solidFill>
              <a:latin typeface="18 VAG Rounded Bold   07390"/>
            </a:endParaRPr>
          </a:p>
          <a:p>
            <a:pPr algn="ctr">
              <a:defRPr/>
            </a:pPr>
            <a:endParaRPr lang="en-US" sz="2000" b="1" dirty="0">
              <a:solidFill>
                <a:schemeClr val="bg2"/>
              </a:solidFill>
              <a:latin typeface="18 VAG Rounded Bold   07390"/>
            </a:endParaRPr>
          </a:p>
        </p:txBody>
      </p:sp>
      <p:sp>
        <p:nvSpPr>
          <p:cNvPr id="15367" name="Subtitle 48"/>
          <p:cNvSpPr txBox="1">
            <a:spLocks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584">
            <a:prstTxWarp prst="textNoShape">
              <a:avLst/>
            </a:prstTxWarp>
          </a:bodyPr>
          <a:lstStyle/>
          <a:p>
            <a:pPr algn="ctr"/>
            <a:r>
              <a:rPr lang="en-US" sz="2800" b="1" dirty="0" err="1" smtClean="0">
                <a:solidFill>
                  <a:srgbClr val="FFFF00"/>
                </a:solidFill>
                <a:latin typeface="Courier New" pitchFamily="1" charset="0"/>
              </a:rPr>
              <a:t>inst.eecs.berkeley.edu/~cs10/</a:t>
            </a:r>
            <a:endParaRPr lang="en-US" sz="2800" b="1" dirty="0" smtClean="0">
              <a:solidFill>
                <a:srgbClr val="FFFF00"/>
              </a:solidFill>
              <a:latin typeface="Courier New" pitchFamily="1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4191001" y="5791200"/>
            <a:ext cx="4691302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1" name="Picture 10" descr="Screen Shot 2012-01-18 at 12.58.49 PM.png"/>
          <p:cNvPicPr>
            <a:picLocks noChangeAspect="1"/>
          </p:cNvPicPr>
          <p:nvPr/>
        </p:nvPicPr>
        <p:blipFill>
          <a:blip r:embed="rId4"/>
          <a:srcRect l="3704" r="3114"/>
          <a:stretch>
            <a:fillRect/>
          </a:stretch>
        </p:blipFill>
        <p:spPr>
          <a:xfrm>
            <a:off x="4191000" y="3078128"/>
            <a:ext cx="4668212" cy="261635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0"/>
            <a:ext cx="7850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881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00"/>
            <a:ext cx="9144000" cy="648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865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564856" cy="5305864"/>
          </a:xfrm>
        </p:spPr>
        <p:txBody>
          <a:bodyPr/>
          <a:lstStyle/>
          <a:p>
            <a:r>
              <a:rPr lang="en-US" sz="2400" dirty="0" smtClean="0"/>
              <a:t>You have a farm with many </a:t>
            </a:r>
            <a:r>
              <a:rPr lang="en-US" sz="2400" dirty="0" smtClean="0"/>
              <a:t>kinds of animals</a:t>
            </a:r>
            <a:endParaRPr lang="en-US" sz="2400" dirty="0" smtClean="0"/>
          </a:p>
          <a:p>
            <a:r>
              <a:rPr lang="en-US" sz="2400" dirty="0" smtClean="0"/>
              <a:t>Different food for each</a:t>
            </a:r>
          </a:p>
          <a:p>
            <a:r>
              <a:rPr lang="en-US" sz="2400" dirty="0" smtClean="0"/>
              <a:t>You have directions that say</a:t>
            </a:r>
          </a:p>
          <a:p>
            <a:pPr lvl="1"/>
            <a:r>
              <a:rPr lang="en-US" sz="2000" dirty="0" smtClean="0"/>
              <a:t>To feed dog, put dog food in dog dish</a:t>
            </a:r>
          </a:p>
          <a:p>
            <a:pPr lvl="1"/>
            <a:r>
              <a:rPr lang="en-US" sz="2000" dirty="0" smtClean="0"/>
              <a:t>To feed chicken, put chicken food in chicken dish</a:t>
            </a:r>
          </a:p>
          <a:p>
            <a:pPr lvl="1"/>
            <a:r>
              <a:rPr lang="en-US" sz="2000" dirty="0" smtClean="0"/>
              <a:t>To feed rabbit, put rabbit food in rabbit dish</a:t>
            </a:r>
          </a:p>
          <a:p>
            <a:pPr lvl="1"/>
            <a:r>
              <a:rPr lang="en-US" sz="2000" dirty="0" smtClean="0"/>
              <a:t>Etc…</a:t>
            </a:r>
          </a:p>
          <a:p>
            <a:r>
              <a:rPr lang="en-US" sz="2400" dirty="0" smtClean="0"/>
              <a:t>How could you do better?</a:t>
            </a:r>
          </a:p>
          <a:p>
            <a:pPr lvl="1"/>
            <a:r>
              <a:rPr lang="en-US" sz="2000" dirty="0" smtClean="0"/>
              <a:t>To feed &lt;animal&gt;, put &lt;animal&gt; food in &lt;animal&gt; dish</a:t>
            </a:r>
            <a:endParaRPr lang="en-US" sz="2000" dirty="0"/>
          </a:p>
        </p:txBody>
      </p:sp>
      <p:pic>
        <p:nvPicPr>
          <p:cNvPr id="7" name="Content Placeholder 6" descr="AA027414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" b="1314"/>
          <a:stretch>
            <a:fillRect/>
          </a:stretch>
        </p:blipFill>
        <p:spPr>
          <a:xfrm>
            <a:off x="4889209" y="3810000"/>
            <a:ext cx="1892591" cy="2486464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Generalization Example</a:t>
            </a:r>
            <a:endParaRPr lang="en-US" dirty="0"/>
          </a:p>
        </p:txBody>
      </p:sp>
      <p:pic>
        <p:nvPicPr>
          <p:cNvPr id="8" name="Picture 7" descr="AA0274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261" y="1087544"/>
            <a:ext cx="2105739" cy="2570056"/>
          </a:xfrm>
          <a:prstGeom prst="rect">
            <a:avLst/>
          </a:prstGeom>
        </p:spPr>
      </p:pic>
      <p:pic>
        <p:nvPicPr>
          <p:cNvPr id="9" name="Picture 8" descr="AA02819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524000"/>
            <a:ext cx="1170616" cy="1921011"/>
          </a:xfrm>
          <a:prstGeom prst="rect">
            <a:avLst/>
          </a:prstGeom>
        </p:spPr>
      </p:pic>
      <p:pic>
        <p:nvPicPr>
          <p:cNvPr id="10" name="Picture 9" descr="AA02823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783" y="4114799"/>
            <a:ext cx="2230869" cy="230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83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You are going to learn to write functions, like in math class:</a:t>
            </a:r>
          </a:p>
          <a:p>
            <a:endParaRPr lang="en-US" dirty="0" smtClean="0"/>
          </a:p>
          <a:p>
            <a:pPr marL="68263" indent="0" algn="ctr">
              <a:buNone/>
            </a:pPr>
            <a:r>
              <a:rPr lang="en-US" dirty="0" smtClean="0"/>
              <a:t>y = sin(x)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You should think about </a:t>
            </a:r>
            <a:r>
              <a:rPr lang="en-US" dirty="0" smtClean="0">
                <a:solidFill>
                  <a:srgbClr val="FFFF00"/>
                </a:solidFill>
              </a:rPr>
              <a:t>what inputs make sense to use so you don’t have to duplicate code</a:t>
            </a:r>
          </a:p>
        </p:txBody>
      </p:sp>
      <p:pic>
        <p:nvPicPr>
          <p:cNvPr id="7" name="Content Placeholder 6" descr="Screen shot 2011-01-19 at 10.51.39 AM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46" r="-146"/>
          <a:stretch/>
        </p:blipFill>
        <p:spPr>
          <a:xfrm>
            <a:off x="5054448" y="2133600"/>
            <a:ext cx="3632352" cy="2487722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Generalization (in CS10)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572000" y="4419600"/>
            <a:ext cx="40257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Vagrounded"/>
                <a:cs typeface="Vagrounded"/>
              </a:rPr>
              <a:t>“Function machine” from </a:t>
            </a:r>
            <a:r>
              <a:rPr lang="en-US" sz="1800" i="1" dirty="0" smtClean="0">
                <a:solidFill>
                  <a:schemeClr val="tx1"/>
                </a:solidFill>
                <a:latin typeface="Vagrounded"/>
                <a:cs typeface="Vagrounded"/>
              </a:rPr>
              <a:t>Simply Scheme </a:t>
            </a:r>
            <a:r>
              <a:rPr lang="en-US" sz="1800" dirty="0" smtClean="0">
                <a:solidFill>
                  <a:schemeClr val="tx1"/>
                </a:solidFill>
                <a:latin typeface="Vagrounded"/>
                <a:cs typeface="Vagrounded"/>
              </a:rPr>
              <a:t>(Harvey)</a:t>
            </a:r>
            <a:endParaRPr lang="en-US" sz="1800" i="1" dirty="0">
              <a:solidFill>
                <a:schemeClr val="tx1"/>
              </a:solidFill>
              <a:latin typeface="Vagrounded"/>
              <a:cs typeface="Vagrounded"/>
            </a:endParaRPr>
          </a:p>
        </p:txBody>
      </p:sp>
    </p:spTree>
    <p:extLst>
      <p:ext uri="{BB962C8B-B14F-4D97-AF65-F5344CB8AC3E}">
        <p14:creationId xmlns:p14="http://schemas.microsoft.com/office/powerpoint/2010/main" val="30585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Abstraction is one of the big ideas of computing and computational </a:t>
            </a:r>
            <a:r>
              <a:rPr lang="en-US" dirty="0" smtClean="0"/>
              <a:t>thinking</a:t>
            </a:r>
          </a:p>
          <a:p>
            <a:endParaRPr lang="en-US" dirty="0"/>
          </a:p>
          <a:p>
            <a:r>
              <a:rPr lang="en-US" dirty="0" smtClean="0"/>
              <a:t>Think about driving. How many of you know how a car works? How many can drive a car? Abstraction!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724400" y="3886200"/>
            <a:ext cx="40257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Vagrounded"/>
                <a:cs typeface="Vagrounded"/>
              </a:rPr>
              <a:t>Anyone who knows how to drive can </a:t>
            </a:r>
            <a:r>
              <a:rPr lang="en-US" sz="1800" dirty="0" smtClean="0">
                <a:solidFill>
                  <a:schemeClr val="tx1"/>
                </a:solidFill>
                <a:latin typeface="Vagrounded"/>
                <a:cs typeface="Vagrounded"/>
              </a:rPr>
              <a:t>operate a hybrid, an electric car, or a diesel car, </a:t>
            </a:r>
            <a:r>
              <a:rPr lang="en-US" sz="1800" dirty="0" smtClean="0">
                <a:solidFill>
                  <a:schemeClr val="tx1"/>
                </a:solidFill>
                <a:latin typeface="Vagrounded"/>
                <a:cs typeface="Vagrounded"/>
              </a:rPr>
              <a:t>because </a:t>
            </a:r>
            <a:r>
              <a:rPr lang="en-US" sz="1800" dirty="0" smtClean="0">
                <a:solidFill>
                  <a:schemeClr val="tx1"/>
                </a:solidFill>
                <a:latin typeface="Vagrounded"/>
                <a:cs typeface="Vagrounded"/>
              </a:rPr>
              <a:t>they’ve kept the same Abstraction!</a:t>
            </a:r>
          </a:p>
          <a:p>
            <a:pPr algn="ctr"/>
            <a:r>
              <a:rPr lang="en-US" sz="1800" i="1" dirty="0" smtClean="0">
                <a:solidFill>
                  <a:schemeClr val="tx1"/>
                </a:solidFill>
                <a:latin typeface="Vagrounded"/>
                <a:cs typeface="Vagrounded"/>
              </a:rPr>
              <a:t>(right pedal </a:t>
            </a:r>
            <a:r>
              <a:rPr lang="en-US" sz="1800" i="1" dirty="0" smtClean="0">
                <a:solidFill>
                  <a:schemeClr val="tx1"/>
                </a:solidFill>
                <a:latin typeface="Vagrounded"/>
                <a:cs typeface="Vagrounded"/>
              </a:rPr>
              <a:t>faster</a:t>
            </a:r>
            <a:r>
              <a:rPr lang="en-US" sz="1800" i="1" dirty="0" smtClean="0">
                <a:solidFill>
                  <a:schemeClr val="tx1"/>
                </a:solidFill>
                <a:latin typeface="Vagrounded"/>
                <a:cs typeface="Vagrounded"/>
              </a:rPr>
              <a:t>, </a:t>
            </a:r>
            <a:r>
              <a:rPr lang="en-US" sz="1800" i="1" dirty="0" smtClean="0">
                <a:solidFill>
                  <a:schemeClr val="tx1"/>
                </a:solidFill>
                <a:latin typeface="Vagrounded"/>
                <a:cs typeface="Vagrounded"/>
              </a:rPr>
              <a:t>left pedal </a:t>
            </a:r>
            <a:r>
              <a:rPr lang="en-US" sz="1800" i="1" dirty="0" smtClean="0">
                <a:solidFill>
                  <a:schemeClr val="tx1"/>
                </a:solidFill>
                <a:latin typeface="Vagrounded"/>
                <a:cs typeface="Vagrounded"/>
              </a:rPr>
              <a:t>slower)</a:t>
            </a:r>
            <a:endParaRPr lang="en-US" sz="1800" i="1" dirty="0">
              <a:solidFill>
                <a:schemeClr val="tx1"/>
              </a:solidFill>
              <a:latin typeface="Vagrounded"/>
              <a:cs typeface="Vagrounded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219200"/>
            <a:ext cx="4114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72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04800" y="990601"/>
            <a:ext cx="4183856" cy="5305864"/>
          </a:xfrm>
        </p:spPr>
        <p:txBody>
          <a:bodyPr/>
          <a:lstStyle/>
          <a:p>
            <a:r>
              <a:rPr lang="en-US" sz="2400" dirty="0" smtClean="0"/>
              <a:t>Big Ideas of Programming</a:t>
            </a:r>
          </a:p>
          <a:p>
            <a:pPr lvl="1"/>
            <a:r>
              <a:rPr lang="en-US" sz="2000" dirty="0" smtClean="0"/>
              <a:t>Abstraction</a:t>
            </a:r>
          </a:p>
          <a:p>
            <a:pPr lvl="1"/>
            <a:r>
              <a:rPr lang="en-US" sz="2000" dirty="0" smtClean="0"/>
              <a:t>Algorithms (2)</a:t>
            </a:r>
          </a:p>
          <a:p>
            <a:pPr lvl="1"/>
            <a:r>
              <a:rPr lang="en-US" sz="2000" dirty="0" smtClean="0"/>
              <a:t>Recursion (2)</a:t>
            </a:r>
          </a:p>
          <a:p>
            <a:pPr lvl="1"/>
            <a:r>
              <a:rPr lang="en-US" sz="2000" dirty="0" smtClean="0"/>
              <a:t>Functions-as-data, </a:t>
            </a:r>
            <a:r>
              <a:rPr lang="en-US" sz="2000" dirty="0" smtClean="0">
                <a:latin typeface="Symbol" charset="2"/>
                <a:cs typeface="Symbol" charset="2"/>
              </a:rPr>
              <a:t>l </a:t>
            </a:r>
            <a:r>
              <a:rPr lang="en-US" sz="2000" dirty="0" smtClean="0"/>
              <a:t>(</a:t>
            </a:r>
            <a:r>
              <a:rPr lang="en-US" sz="2000" dirty="0"/>
              <a:t>2)</a:t>
            </a:r>
          </a:p>
          <a:p>
            <a:pPr lvl="1"/>
            <a:r>
              <a:rPr lang="en-US" sz="2000" i="1" dirty="0" smtClean="0"/>
              <a:t>Programming Paradigms</a:t>
            </a:r>
          </a:p>
          <a:p>
            <a:pPr lvl="1"/>
            <a:r>
              <a:rPr lang="en-US" sz="2000" i="1" dirty="0" smtClean="0"/>
              <a:t>Concurrency</a:t>
            </a:r>
          </a:p>
          <a:p>
            <a:pPr lvl="1"/>
            <a:r>
              <a:rPr lang="en-US" sz="2000" i="1" dirty="0" smtClean="0"/>
              <a:t>Distributed Computing</a:t>
            </a:r>
          </a:p>
          <a:p>
            <a:r>
              <a:rPr lang="en-US" sz="2400" dirty="0" smtClean="0"/>
              <a:t>Beauty and Joy</a:t>
            </a:r>
          </a:p>
          <a:p>
            <a:pPr lvl="1"/>
            <a:r>
              <a:rPr lang="en-US" sz="2000" dirty="0" smtClean="0"/>
              <a:t>“CS Unplugged” activities</a:t>
            </a:r>
          </a:p>
          <a:p>
            <a:pPr lvl="1"/>
            <a:r>
              <a:rPr lang="en-US" sz="2000" dirty="0" smtClean="0"/>
              <a:t>All lab work in pairs</a:t>
            </a:r>
          </a:p>
          <a:p>
            <a:pPr lvl="1"/>
            <a:r>
              <a:rPr lang="en-US" sz="2000" dirty="0" smtClean="0"/>
              <a:t>Two </a:t>
            </a:r>
            <a:r>
              <a:rPr lang="en-US" sz="2000" dirty="0" smtClean="0"/>
              <a:t>projects </a:t>
            </a:r>
            <a:r>
              <a:rPr lang="en-US" sz="2000" dirty="0" smtClean="0"/>
              <a:t>in pairs</a:t>
            </a:r>
          </a:p>
          <a:p>
            <a:pPr lvl="2"/>
            <a:r>
              <a:rPr lang="en-US" sz="1600" dirty="0" smtClean="0"/>
              <a:t>Of </a:t>
            </a:r>
            <a:r>
              <a:rPr lang="en-US" sz="1600" dirty="0" smtClean="0"/>
              <a:t>your own </a:t>
            </a:r>
            <a:r>
              <a:rPr lang="en-US" sz="1600" dirty="0" smtClean="0"/>
              <a:t>choice</a:t>
            </a:r>
            <a:r>
              <a:rPr lang="en-US" sz="1600" dirty="0" smtClean="0"/>
              <a:t>!</a:t>
            </a:r>
            <a:endParaRPr lang="en-US" sz="1600" dirty="0" smtClean="0"/>
          </a:p>
          <a:p>
            <a:pPr lvl="1"/>
            <a:r>
              <a:rPr lang="en-US" sz="2000" dirty="0" smtClean="0"/>
              <a:t>One blog</a:t>
            </a:r>
          </a:p>
          <a:p>
            <a:pPr lvl="2"/>
            <a:r>
              <a:rPr lang="en-US" sz="1600" dirty="0" smtClean="0"/>
              <a:t>Of </a:t>
            </a:r>
            <a:r>
              <a:rPr lang="en-US" sz="1600" dirty="0" smtClean="0"/>
              <a:t>your’ </a:t>
            </a:r>
            <a:r>
              <a:rPr lang="en-US" sz="1600" dirty="0" smtClean="0"/>
              <a:t>own choice</a:t>
            </a:r>
            <a:r>
              <a:rPr lang="en-US" sz="1600" dirty="0" smtClean="0"/>
              <a:t>!</a:t>
            </a:r>
            <a:endParaRPr lang="en-US" sz="1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343400" y="990601"/>
            <a:ext cx="4572000" cy="5305864"/>
          </a:xfrm>
        </p:spPr>
        <p:txBody>
          <a:bodyPr/>
          <a:lstStyle/>
          <a:p>
            <a:r>
              <a:rPr lang="en-US" sz="2400" dirty="0" smtClean="0"/>
              <a:t>Big Ideas of Computing</a:t>
            </a:r>
            <a:endParaRPr lang="en-US" sz="2400" dirty="0"/>
          </a:p>
          <a:p>
            <a:pPr lvl="1"/>
            <a:r>
              <a:rPr lang="en-US" sz="2000" dirty="0" err="1" smtClean="0"/>
              <a:t>HowStuffWorks</a:t>
            </a:r>
            <a:endParaRPr lang="en-US" sz="2000" dirty="0" smtClean="0"/>
          </a:p>
          <a:p>
            <a:pPr lvl="2"/>
            <a:r>
              <a:rPr lang="en-US" sz="1800" dirty="0" smtClean="0"/>
              <a:t>3D Graphics</a:t>
            </a:r>
          </a:p>
          <a:p>
            <a:pPr lvl="2"/>
            <a:r>
              <a:rPr lang="en-US" sz="1800" dirty="0" smtClean="0"/>
              <a:t>Video Games</a:t>
            </a:r>
            <a:endParaRPr lang="en-US" sz="1800" dirty="0" smtClean="0">
              <a:solidFill>
                <a:srgbClr val="FFFF2F"/>
              </a:solidFill>
            </a:endParaRPr>
          </a:p>
          <a:p>
            <a:pPr lvl="2"/>
            <a:r>
              <a:rPr lang="en-US" sz="1800" dirty="0" smtClean="0"/>
              <a:t>Computational Game Theory</a:t>
            </a:r>
          </a:p>
          <a:p>
            <a:pPr lvl="1"/>
            <a:r>
              <a:rPr lang="en-US" sz="2000" dirty="0" smtClean="0"/>
              <a:t>Research Summaries</a:t>
            </a:r>
          </a:p>
          <a:p>
            <a:pPr lvl="2"/>
            <a:r>
              <a:rPr lang="en-US" sz="1800" dirty="0" smtClean="0"/>
              <a:t>AI</a:t>
            </a:r>
          </a:p>
          <a:p>
            <a:pPr lvl="2"/>
            <a:r>
              <a:rPr lang="en-US" sz="1800" dirty="0" smtClean="0"/>
              <a:t>HCI</a:t>
            </a:r>
          </a:p>
          <a:p>
            <a:pPr lvl="1"/>
            <a:r>
              <a:rPr lang="en-US" sz="2000" dirty="0" smtClean="0"/>
              <a:t>Apps that Changed the World</a:t>
            </a:r>
          </a:p>
          <a:p>
            <a:pPr lvl="1"/>
            <a:r>
              <a:rPr lang="en-US" sz="2000" dirty="0" smtClean="0"/>
              <a:t>Social Implications of Computing </a:t>
            </a:r>
          </a:p>
          <a:p>
            <a:pPr lvl="1"/>
            <a:r>
              <a:rPr lang="en-US" sz="2000" dirty="0" smtClean="0"/>
              <a:t>Saving the World with Computing</a:t>
            </a:r>
          </a:p>
          <a:p>
            <a:pPr lvl="1"/>
            <a:r>
              <a:rPr lang="en-US" sz="2000" dirty="0" smtClean="0"/>
              <a:t>How Twitter Works (guest lecture)</a:t>
            </a:r>
          </a:p>
          <a:p>
            <a:pPr lvl="1"/>
            <a:r>
              <a:rPr lang="en-US" sz="2000" dirty="0" smtClean="0"/>
              <a:t>Cloud </a:t>
            </a:r>
            <a:r>
              <a:rPr lang="en-US" sz="2000" dirty="0"/>
              <a:t>Computing </a:t>
            </a:r>
            <a:endParaRPr lang="en-US" sz="2000" dirty="0" smtClean="0"/>
          </a:p>
          <a:p>
            <a:pPr lvl="1"/>
            <a:r>
              <a:rPr lang="en-US" sz="2000" dirty="0" smtClean="0"/>
              <a:t>Limits of </a:t>
            </a:r>
            <a:r>
              <a:rPr lang="en-US" sz="2000" dirty="0"/>
              <a:t>Computing </a:t>
            </a:r>
            <a:endParaRPr lang="en-US" sz="2000" dirty="0" smtClean="0"/>
          </a:p>
          <a:p>
            <a:pPr lvl="1"/>
            <a:r>
              <a:rPr lang="en-US" sz="2000" dirty="0" smtClean="0"/>
              <a:t>Future of </a:t>
            </a:r>
            <a:r>
              <a:rPr lang="en-US" sz="2000" dirty="0"/>
              <a:t>Computing </a:t>
            </a:r>
            <a:endParaRPr lang="en-US" sz="2000" dirty="0" smtClean="0"/>
          </a:p>
          <a:p>
            <a:pPr lvl="1"/>
            <a:endParaRPr lang="en-US" sz="2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CS10 in one slide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412456" cy="5305864"/>
          </a:xfrm>
        </p:spPr>
        <p:txBody>
          <a:bodyPr/>
          <a:lstStyle/>
          <a:p>
            <a:r>
              <a:rPr lang="en-US" sz="2400" dirty="0" smtClean="0"/>
              <a:t>Format </a:t>
            </a:r>
            <a:r>
              <a:rPr lang="en-US" sz="2400" dirty="0" smtClean="0"/>
              <a:t>(14 </a:t>
            </a:r>
            <a:r>
              <a:rPr lang="en-US" sz="2400" dirty="0" err="1" smtClean="0"/>
              <a:t>hrs</a:t>
            </a:r>
            <a:r>
              <a:rPr lang="en-US" sz="2400" dirty="0" smtClean="0"/>
              <a:t>/</a:t>
            </a:r>
            <a:r>
              <a:rPr lang="en-US" sz="2400" dirty="0" err="1" smtClean="0"/>
              <a:t>wk</a:t>
            </a:r>
            <a:r>
              <a:rPr lang="en-US" sz="2400" dirty="0" smtClean="0"/>
              <a:t> * </a:t>
            </a:r>
            <a:r>
              <a:rPr lang="en-US" sz="2400" dirty="0" smtClean="0"/>
              <a:t>8 </a:t>
            </a:r>
            <a:r>
              <a:rPr lang="en-US" sz="2400" dirty="0" err="1" smtClean="0"/>
              <a:t>wks</a:t>
            </a:r>
            <a:r>
              <a:rPr lang="en-US" sz="2400" dirty="0" smtClean="0"/>
              <a:t>)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Selected </a:t>
            </a:r>
            <a:r>
              <a:rPr lang="en-US" sz="2400" dirty="0"/>
              <a:t>Reading</a:t>
            </a:r>
          </a:p>
          <a:p>
            <a:pPr lvl="1"/>
            <a:r>
              <a:rPr lang="en-US" sz="2000" dirty="0"/>
              <a:t>Taken from </a:t>
            </a:r>
            <a:r>
              <a:rPr lang="en-US" sz="2000" dirty="0" smtClean="0"/>
              <a:t>great book (“Blown to Bits” by Abelson, </a:t>
            </a:r>
            <a:r>
              <a:rPr lang="en-US" sz="2000" dirty="0" err="1" smtClean="0"/>
              <a:t>Ledeen</a:t>
            </a:r>
            <a:r>
              <a:rPr lang="en-US" sz="2000" dirty="0" smtClean="0"/>
              <a:t> &amp; Lewis) + articles + videos</a:t>
            </a:r>
          </a:p>
          <a:p>
            <a:pPr lvl="1"/>
            <a:r>
              <a:rPr lang="en-US" sz="2000" dirty="0" smtClean="0"/>
              <a:t>Current events EVERY DAY</a:t>
            </a:r>
            <a:br>
              <a:rPr lang="en-US" sz="2000" dirty="0" smtClean="0"/>
            </a:br>
            <a:r>
              <a:rPr lang="en-US" sz="2000" dirty="0" smtClean="0"/>
              <a:t>(e.g., IBM’s Watson </a:t>
            </a:r>
            <a:r>
              <a:rPr lang="en-US" sz="2000" dirty="0" err="1" smtClean="0"/>
              <a:t>vs</a:t>
            </a:r>
            <a:r>
              <a:rPr lang="en-US" sz="2000" dirty="0" smtClean="0"/>
              <a:t> Jeopardy)</a:t>
            </a:r>
          </a:p>
          <a:p>
            <a:r>
              <a:rPr lang="en-US" sz="2400" dirty="0" smtClean="0"/>
              <a:t>All resources FREE</a:t>
            </a:r>
          </a:p>
          <a:p>
            <a:pPr lvl="1"/>
            <a:r>
              <a:rPr lang="en-US" sz="2000" dirty="0" smtClean="0"/>
              <a:t>Even clickers!</a:t>
            </a:r>
            <a:endParaRPr lang="en-US" sz="2000" dirty="0"/>
          </a:p>
        </p:txBody>
      </p:sp>
      <p:pic>
        <p:nvPicPr>
          <p:cNvPr id="5" name="Content Placeholder 4" descr="0137135599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7357" r="-7357"/>
          <a:stretch>
            <a:fillRect/>
          </a:stretch>
        </p:blipFill>
        <p:spPr>
          <a:xfrm>
            <a:off x="4800600" y="1219200"/>
            <a:ext cx="1828800" cy="2402655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Format &amp; Textbooks</a:t>
            </a:r>
          </a:p>
        </p:txBody>
      </p:sp>
      <p:pic>
        <p:nvPicPr>
          <p:cNvPr id="3" name="Picture 2" descr="Screen shot 2010-11-28 at 10.07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219200"/>
            <a:ext cx="1655362" cy="2209800"/>
          </a:xfrm>
          <a:prstGeom prst="rect">
            <a:avLst/>
          </a:prstGeom>
        </p:spPr>
      </p:pic>
      <p:pic>
        <p:nvPicPr>
          <p:cNvPr id="10" name="Picture 9" descr="Screen shot 2010-11-28 at 10.48.5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962" y="3810000"/>
            <a:ext cx="1627238" cy="2204058"/>
          </a:xfrm>
          <a:prstGeom prst="rect">
            <a:avLst/>
          </a:prstGeom>
        </p:spPr>
      </p:pic>
      <p:pic>
        <p:nvPicPr>
          <p:cNvPr id="11" name="Picture 10" descr="Screen shot 2010-11-28 at 10.49.4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799" y="3810000"/>
            <a:ext cx="1640609" cy="2209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472765" y="5410200"/>
            <a:ext cx="59503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Vagrounded"/>
                <a:cs typeface="Vagrounded"/>
              </a:rPr>
              <a:t>…</a:t>
            </a:r>
            <a:endParaRPr lang="en-US" sz="6000" dirty="0">
              <a:solidFill>
                <a:schemeClr val="tx1"/>
              </a:solidFill>
              <a:latin typeface="Vagrounded"/>
              <a:cs typeface="Vagrounded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020721"/>
              </p:ext>
            </p:extLst>
          </p:nvPr>
        </p:nvGraphicFramePr>
        <p:xfrm>
          <a:off x="1219200" y="1600200"/>
          <a:ext cx="2859577" cy="146304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714894"/>
                <a:gridCol w="714894"/>
                <a:gridCol w="631767"/>
                <a:gridCol w="798022"/>
              </a:tblGrid>
              <a:tr h="36195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18 VAG Rounded Thin   55390"/>
                        </a:rPr>
                        <a:t>M</a:t>
                      </a:r>
                      <a:endParaRPr lang="en-US" dirty="0">
                        <a:latin typeface="18 VAG Rounded Thin   5539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18 VAG Rounded Thin   55390"/>
                        </a:rPr>
                        <a:t>Tu</a:t>
                      </a:r>
                      <a:endParaRPr lang="en-US" dirty="0">
                        <a:latin typeface="18 VAG Rounded Thin   5539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18 VAG Rounded Thin   55390"/>
                        </a:rPr>
                        <a:t>W</a:t>
                      </a:r>
                      <a:endParaRPr lang="en-US" dirty="0">
                        <a:latin typeface="18 VAG Rounded Thin   5539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18 VAG Rounded Thin   55390"/>
                        </a:rPr>
                        <a:t>Th</a:t>
                      </a:r>
                      <a:endParaRPr lang="en-US" dirty="0">
                        <a:latin typeface="18 VAG Rounded Thin   55390"/>
                      </a:endParaRPr>
                    </a:p>
                  </a:txBody>
                  <a:tcPr/>
                </a:tc>
              </a:tr>
              <a:tr h="36195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18 VAG Rounded Thin   55390"/>
                        </a:rPr>
                        <a:t>Lab</a:t>
                      </a:r>
                      <a:endParaRPr lang="en-US" dirty="0">
                        <a:latin typeface="18 VAG Rounded Thin   5539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18 VAG Rounded Thin   5539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18 VAG Rounded Thin   55390"/>
                        </a:rPr>
                        <a:t>Lab</a:t>
                      </a:r>
                      <a:endParaRPr lang="en-US" dirty="0">
                        <a:latin typeface="18 VAG Rounded Thin   5539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18 VAG Rounded Thin   55390"/>
                      </a:endParaRPr>
                    </a:p>
                  </a:txBody>
                  <a:tcPr/>
                </a:tc>
              </a:tr>
              <a:tr h="36195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18 VAG Rounded Thin   55390"/>
                        </a:rPr>
                        <a:t>Disc</a:t>
                      </a:r>
                      <a:endParaRPr lang="en-US" dirty="0">
                        <a:latin typeface="18 VAG Rounded Thin   5539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18 VAG Rounded Thin   5539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18 VAG Rounded Thin   55390"/>
                        </a:rPr>
                        <a:t>Disc</a:t>
                      </a:r>
                      <a:endParaRPr lang="en-US" dirty="0">
                        <a:latin typeface="18 VAG Rounded Thin   5539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18 VAG Rounded Thin   55390"/>
                      </a:endParaRPr>
                    </a:p>
                  </a:txBody>
                  <a:tcPr/>
                </a:tc>
              </a:tr>
              <a:tr h="36195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18 VAG Rounded Thin   55390"/>
                        </a:rPr>
                        <a:t>Lec</a:t>
                      </a:r>
                      <a:endParaRPr lang="en-US" dirty="0">
                        <a:latin typeface="18 VAG Rounded Thin   5539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18 VAG Rounded Thin   55390"/>
                        </a:rPr>
                        <a:t>Lec</a:t>
                      </a:r>
                      <a:endParaRPr lang="en-US" dirty="0">
                        <a:latin typeface="18 VAG Rounded Thin   5539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18 VAG Rounded Thin   55390"/>
                        </a:rPr>
                        <a:t>Lec</a:t>
                      </a:r>
                      <a:endParaRPr lang="en-US" dirty="0">
                        <a:latin typeface="18 VAG Rounded Thin   5539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18 VAG Rounded Thin   55390"/>
                        </a:rPr>
                        <a:t>Lec</a:t>
                      </a:r>
                      <a:endParaRPr lang="en-US" dirty="0">
                        <a:latin typeface="18 VAG Rounded Thin   5539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Peer Instruction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6248400" cy="5365750"/>
          </a:xfrm>
        </p:spPr>
        <p:txBody>
          <a:bodyPr/>
          <a:lstStyle/>
          <a:p>
            <a:r>
              <a:rPr lang="en-US" sz="3200" dirty="0"/>
              <a:t>Increase real-time learning in lecture, test understanding of concepts vs. details</a:t>
            </a:r>
          </a:p>
          <a:p>
            <a:r>
              <a:rPr lang="en-US" sz="3200" dirty="0"/>
              <a:t>As </a:t>
            </a:r>
            <a:r>
              <a:rPr lang="en-US" sz="3200" dirty="0" smtClean="0"/>
              <a:t>we complete </a:t>
            </a:r>
            <a:r>
              <a:rPr lang="en-US" sz="3200" dirty="0"/>
              <a:t>a “segment” </a:t>
            </a:r>
            <a:r>
              <a:rPr lang="en-US" sz="3200" dirty="0" smtClean="0"/>
              <a:t>we ask </a:t>
            </a:r>
            <a:r>
              <a:rPr lang="en-US" sz="3200" dirty="0"/>
              <a:t>multiple choice question</a:t>
            </a:r>
          </a:p>
          <a:p>
            <a:pPr lvl="1"/>
            <a:r>
              <a:rPr lang="en-US" sz="2800" dirty="0"/>
              <a:t>1-2 minutes to decide yourself</a:t>
            </a:r>
          </a:p>
          <a:p>
            <a:pPr lvl="1"/>
            <a:r>
              <a:rPr lang="en-US" sz="2800" dirty="0"/>
              <a:t>2 minutes in pairs/triples to reach consensus. Teach others!</a:t>
            </a:r>
          </a:p>
          <a:p>
            <a:pPr lvl="1"/>
            <a:r>
              <a:rPr lang="en-US" sz="2800" dirty="0"/>
              <a:t>2 minute discussion of answers, questions, clarifications</a:t>
            </a: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2"/>
          <a:srcRect l="10223" t="7069" r="13487" b="6204"/>
          <a:stretch>
            <a:fillRect/>
          </a:stretch>
        </p:blipFill>
        <p:spPr bwMode="auto">
          <a:xfrm>
            <a:off x="6705600" y="1143000"/>
            <a:ext cx="907110" cy="132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2590800"/>
            <a:ext cx="1734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5600" y="3962400"/>
            <a:ext cx="147139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981486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Piazza</a:t>
            </a:r>
            <a:r>
              <a:rPr lang="en-US" dirty="0" smtClean="0"/>
              <a:t> for {</a:t>
            </a:r>
            <a:r>
              <a:rPr lang="en-US" dirty="0" err="1" smtClean="0"/>
              <a:t>ask,answer</a:t>
            </a:r>
            <a:r>
              <a:rPr lang="en-US" dirty="0" smtClean="0"/>
              <a:t>}</a:t>
            </a:r>
            <a:r>
              <a:rPr lang="en-US" dirty="0" err="1" smtClean="0"/>
              <a:t>ing</a:t>
            </a:r>
            <a:r>
              <a:rPr lang="en-US" dirty="0" smtClean="0"/>
              <a:t> questions</a:t>
            </a:r>
            <a:endParaRPr lang="en-US" dirty="0"/>
          </a:p>
        </p:txBody>
      </p:sp>
      <p:pic>
        <p:nvPicPr>
          <p:cNvPr id="4" name="Content Placeholder 3" descr="Screen shot 2011-01-19 at 10.12.27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" b="1119"/>
          <a:stretch>
            <a:fillRect/>
          </a:stretch>
        </p:blipFill>
        <p:spPr>
          <a:xfrm>
            <a:off x="609600" y="1089966"/>
            <a:ext cx="7924800" cy="5167018"/>
          </a:xfrm>
        </p:spPr>
      </p:pic>
    </p:spTree>
    <p:extLst>
      <p:ext uri="{BB962C8B-B14F-4D97-AF65-F5344CB8AC3E}">
        <p14:creationId xmlns:p14="http://schemas.microsoft.com/office/powerpoint/2010/main" val="1509897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EPA </a:t>
            </a:r>
            <a:endParaRPr lang="en-US" dirty="0" smtClean="0"/>
          </a:p>
          <a:p>
            <a:pPr lvl="1"/>
            <a:r>
              <a:rPr lang="en-US" dirty="0" smtClean="0"/>
              <a:t>Effort</a:t>
            </a:r>
          </a:p>
          <a:p>
            <a:pPr lvl="1"/>
            <a:r>
              <a:rPr lang="en-US" dirty="0" smtClean="0"/>
              <a:t>Participation</a:t>
            </a:r>
          </a:p>
          <a:p>
            <a:pPr lvl="1"/>
            <a:r>
              <a:rPr lang="en-US" dirty="0" smtClean="0"/>
              <a:t>Altruism</a:t>
            </a:r>
          </a:p>
          <a:p>
            <a:r>
              <a:rPr lang="en-US" dirty="0"/>
              <a:t>Not </a:t>
            </a:r>
            <a:r>
              <a:rPr lang="en-US" dirty="0" smtClean="0"/>
              <a:t>Competitive</a:t>
            </a:r>
          </a:p>
          <a:p>
            <a:pPr lvl="1"/>
            <a:r>
              <a:rPr lang="en-US" dirty="0" smtClean="0"/>
              <a:t>Absolute Grading (No Curve, No Limit on A’s)</a:t>
            </a:r>
          </a:p>
          <a:p>
            <a:r>
              <a:rPr lang="en-US" dirty="0" smtClean="0"/>
              <a:t>Course Historical Average = B/B+</a:t>
            </a:r>
          </a:p>
          <a:p>
            <a:pPr lvl="1"/>
            <a:r>
              <a:rPr lang="en-US" dirty="0" smtClean="0"/>
              <a:t>CS Department Average = B-</a:t>
            </a:r>
          </a:p>
        </p:txBody>
      </p:sp>
    </p:spTree>
    <p:extLst>
      <p:ext uri="{BB962C8B-B14F-4D97-AF65-F5344CB8AC3E}">
        <p14:creationId xmlns:p14="http://schemas.microsoft.com/office/powerpoint/2010/main" val="1048803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Detail removal</a:t>
            </a:r>
          </a:p>
          <a:p>
            <a:pPr lvl="1"/>
            <a:r>
              <a:rPr lang="en-US" dirty="0" smtClean="0"/>
              <a:t>“</a:t>
            </a:r>
            <a:r>
              <a:rPr lang="en-US" dirty="0"/>
              <a:t>The act or process of leaving out of consideration one or more properties of a complex object so as to attend to others</a:t>
            </a:r>
            <a:r>
              <a:rPr lang="en-US" dirty="0" smtClean="0"/>
              <a:t>.”</a:t>
            </a:r>
          </a:p>
          <a:p>
            <a:r>
              <a:rPr lang="en-US" dirty="0" smtClean="0"/>
              <a:t>Generalization</a:t>
            </a:r>
          </a:p>
          <a:p>
            <a:pPr lvl="1"/>
            <a:r>
              <a:rPr lang="en-US" dirty="0" smtClean="0"/>
              <a:t>“</a:t>
            </a:r>
            <a:r>
              <a:rPr lang="en-US" dirty="0"/>
              <a:t>The process of formulating general concepts by abstracting common properties of </a:t>
            </a:r>
            <a:r>
              <a:rPr lang="en-US" dirty="0" smtClean="0"/>
              <a:t>instances”</a:t>
            </a:r>
            <a:endParaRPr lang="en-US" dirty="0"/>
          </a:p>
        </p:txBody>
      </p:sp>
      <p:pic>
        <p:nvPicPr>
          <p:cNvPr id="6" name="Content Placeholder 5" descr="Screen shot 2011-01-19 at 10.18.23 AM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60" r="-3560"/>
          <a:stretch>
            <a:fillRect/>
          </a:stretch>
        </p:blipFill>
        <p:spPr>
          <a:xfrm>
            <a:off x="4800600" y="1181437"/>
            <a:ext cx="3352800" cy="440486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Abstraction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876800" y="5715000"/>
            <a:ext cx="32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Vagrounded"/>
                <a:cs typeface="Vagrounded"/>
              </a:rPr>
              <a:t>Henri Matisse </a:t>
            </a:r>
            <a:r>
              <a:rPr lang="en-US" sz="1800" i="1" dirty="0" smtClean="0">
                <a:solidFill>
                  <a:schemeClr val="tx1"/>
                </a:solidFill>
                <a:latin typeface="Vagrounded"/>
                <a:cs typeface="Vagrounded"/>
              </a:rPr>
              <a:t>“Naked Blue IV”</a:t>
            </a:r>
            <a:endParaRPr lang="en-US" sz="1800" i="1" dirty="0">
              <a:solidFill>
                <a:schemeClr val="tx1"/>
              </a:solidFill>
              <a:latin typeface="Vagrounded"/>
              <a:cs typeface="Vagrounded"/>
            </a:endParaRPr>
          </a:p>
        </p:txBody>
      </p:sp>
    </p:spTree>
    <p:extLst>
      <p:ext uri="{BB962C8B-B14F-4D97-AF65-F5344CB8AC3E}">
        <p14:creationId xmlns:p14="http://schemas.microsoft.com/office/powerpoint/2010/main" val="3191939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 Removal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33" y="1295400"/>
            <a:ext cx="8310133" cy="3384550"/>
          </a:xfrm>
        </p:spPr>
      </p:pic>
      <p:sp>
        <p:nvSpPr>
          <p:cNvPr id="8" name="Rectangle 7"/>
          <p:cNvSpPr/>
          <p:nvPr/>
        </p:nvSpPr>
        <p:spPr>
          <a:xfrm>
            <a:off x="522778" y="4724400"/>
            <a:ext cx="80878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tx1"/>
                </a:solidFill>
                <a:latin typeface="Vagrounded"/>
                <a:cs typeface="Vagrounded"/>
              </a:rPr>
              <a:t>Automatic Generation of Detail Maps</a:t>
            </a:r>
            <a:br>
              <a:rPr lang="en-US" sz="1800" b="1" dirty="0" smtClean="0">
                <a:solidFill>
                  <a:schemeClr val="tx1"/>
                </a:solidFill>
                <a:latin typeface="Vagrounded"/>
                <a:cs typeface="Vagrounded"/>
              </a:rPr>
            </a:br>
            <a:r>
              <a:rPr lang="en-US" sz="1800" dirty="0" err="1" smtClean="0">
                <a:solidFill>
                  <a:schemeClr val="tx1"/>
                </a:solidFill>
                <a:latin typeface="Vagrounded"/>
                <a:cs typeface="Vagrounded"/>
              </a:rPr>
              <a:t>Maneesh</a:t>
            </a:r>
            <a:r>
              <a:rPr lang="en-US" sz="1800" dirty="0" smtClean="0">
                <a:solidFill>
                  <a:schemeClr val="tx1"/>
                </a:solidFill>
                <a:latin typeface="Vagrounded"/>
                <a:cs typeface="Vagrounded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Vagrounded"/>
                <a:cs typeface="Vagrounded"/>
              </a:rPr>
              <a:t>Agrawala</a:t>
            </a:r>
            <a:r>
              <a:rPr lang="en-US" sz="1800" dirty="0" smtClean="0">
                <a:solidFill>
                  <a:schemeClr val="tx1"/>
                </a:solidFill>
                <a:latin typeface="Vagrounded"/>
                <a:cs typeface="Vagrounded"/>
              </a:rPr>
              <a:t> (UCB EECS), among others</a:t>
            </a:r>
            <a:endParaRPr lang="en-US" sz="1800" dirty="0">
              <a:solidFill>
                <a:schemeClr val="tx1"/>
              </a:solidFill>
              <a:latin typeface="Vagrounded"/>
              <a:cs typeface="Vagrounded"/>
            </a:endParaRPr>
          </a:p>
        </p:txBody>
      </p:sp>
    </p:spTree>
    <p:extLst>
      <p:ext uri="{BB962C8B-B14F-4D97-AF65-F5344CB8AC3E}">
        <p14:creationId xmlns:p14="http://schemas.microsoft.com/office/powerpoint/2010/main" val="1000645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You’ll want to write a project to </a:t>
            </a:r>
            <a:r>
              <a:rPr lang="en-US" dirty="0" smtClean="0">
                <a:solidFill>
                  <a:srgbClr val="FFFF00"/>
                </a:solidFill>
              </a:rPr>
              <a:t>simulate a real-world situation</a:t>
            </a:r>
            <a:r>
              <a:rPr lang="en-US" dirty="0" smtClean="0"/>
              <a:t>, or play a game, or …</a:t>
            </a:r>
          </a:p>
          <a:p>
            <a:r>
              <a:rPr lang="en-US" dirty="0" smtClean="0"/>
              <a:t>Abstraction is the idea that you </a:t>
            </a:r>
            <a:r>
              <a:rPr lang="en-US" dirty="0" smtClean="0">
                <a:solidFill>
                  <a:srgbClr val="FFFF00"/>
                </a:solidFill>
              </a:rPr>
              <a:t>focus on the essence</a:t>
            </a:r>
            <a:r>
              <a:rPr lang="en-US" dirty="0" smtClean="0"/>
              <a:t>, the cleanest way to map the messy real world to one you can build</a:t>
            </a:r>
          </a:p>
        </p:txBody>
      </p:sp>
      <p:pic>
        <p:nvPicPr>
          <p:cNvPr id="7" name="Content Placeholder 6" descr="Screen shot 2011-01-19 at 10.30.42 AM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" b="87"/>
          <a:stretch/>
        </p:blipFill>
        <p:spPr>
          <a:xfrm>
            <a:off x="5255705" y="1143000"/>
            <a:ext cx="2837878" cy="4295334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 Removal (in CS10)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661054" y="5486400"/>
            <a:ext cx="40257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Vagrounded"/>
                <a:cs typeface="Vagrounded"/>
              </a:rPr>
              <a:t>The London Underground </a:t>
            </a:r>
            <a:r>
              <a:rPr lang="en-US" sz="1800" dirty="0" smtClean="0">
                <a:solidFill>
                  <a:schemeClr val="tx1"/>
                </a:solidFill>
                <a:latin typeface="Vagrounded"/>
                <a:cs typeface="Vagrounded"/>
              </a:rPr>
              <a:t>1928 Map &amp; </a:t>
            </a:r>
            <a:r>
              <a:rPr lang="en-US" sz="1800" dirty="0">
                <a:solidFill>
                  <a:schemeClr val="tx1"/>
                </a:solidFill>
                <a:latin typeface="Vagrounded"/>
                <a:cs typeface="Vagrounded"/>
              </a:rPr>
              <a:t>the 1933 map by Harry Beck.</a:t>
            </a:r>
            <a:endParaRPr lang="en-US" sz="1800" i="1" dirty="0">
              <a:solidFill>
                <a:schemeClr val="tx1"/>
              </a:solidFill>
              <a:latin typeface="Vagrounded"/>
              <a:cs typeface="Vagrounded"/>
            </a:endParaRPr>
          </a:p>
        </p:txBody>
      </p:sp>
    </p:spTree>
    <p:extLst>
      <p:ext uri="{BB962C8B-B14F-4D97-AF65-F5344CB8AC3E}">
        <p14:creationId xmlns:p14="http://schemas.microsoft.com/office/powerpoint/2010/main" val="3894833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52981</TotalTime>
  <Pages>47</Pages>
  <Words>616</Words>
  <Application>Microsoft Macintosh PowerPoint</Application>
  <PresentationFormat>Letter Paper (8.5x11 in)</PresentationFormat>
  <Paragraphs>112</Paragraphs>
  <Slides>14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Metro</vt:lpstr>
      <vt:lpstr>Cs10 : you’ll love it!</vt:lpstr>
      <vt:lpstr>CS10 in one slide</vt:lpstr>
      <vt:lpstr>Format &amp; Textbooks</vt:lpstr>
      <vt:lpstr>Peer Instruction</vt:lpstr>
      <vt:lpstr>Piazza for {ask,answer}ing questions</vt:lpstr>
      <vt:lpstr>Grading</vt:lpstr>
      <vt:lpstr>Abstraction</vt:lpstr>
      <vt:lpstr>Detail Removal</vt:lpstr>
      <vt:lpstr>Detail Removal (in CS10)</vt:lpstr>
      <vt:lpstr>PowerPoint Presentation</vt:lpstr>
      <vt:lpstr>PowerPoint Presentation</vt:lpstr>
      <vt:lpstr>Generalization Example</vt:lpstr>
      <vt:lpstr>Generalization (in CS10)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Ben Chun</cp:lastModifiedBy>
  <cp:revision>3185</cp:revision>
  <cp:lastPrinted>2012-01-19T01:50:47Z</cp:lastPrinted>
  <dcterms:created xsi:type="dcterms:W3CDTF">2012-01-18T20:58:06Z</dcterms:created>
  <dcterms:modified xsi:type="dcterms:W3CDTF">2012-06-16T06:17:56Z</dcterms:modified>
</cp:coreProperties>
</file>