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47" r:id="rId2"/>
    <p:sldId id="1052" r:id="rId3"/>
    <p:sldId id="1061" r:id="rId4"/>
    <p:sldId id="1049" r:id="rId5"/>
    <p:sldId id="1050" r:id="rId6"/>
    <p:sldId id="1051" r:id="rId7"/>
    <p:sldId id="1053" r:id="rId8"/>
    <p:sldId id="1054" r:id="rId9"/>
    <p:sldId id="1055" r:id="rId10"/>
    <p:sldId id="1056" r:id="rId11"/>
    <p:sldId id="1057" r:id="rId12"/>
    <p:sldId id="1058" r:id="rId13"/>
    <p:sldId id="1059" r:id="rId14"/>
    <p:sldId id="1060" r:id="rId15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0" autoAdjust="0"/>
    <p:restoredTop sz="86971" autoAdjust="0"/>
  </p:normalViewPr>
  <p:slideViewPr>
    <p:cSldViewPr>
      <p:cViewPr varScale="1">
        <p:scale>
          <a:sx n="144" d="100"/>
          <a:sy n="144" d="100"/>
        </p:scale>
        <p:origin x="-120" y="-1808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94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2981791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Algorithms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7848600" y="6248400"/>
            <a:ext cx="1295400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Chun,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Summer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01000" y="6458092"/>
            <a:ext cx="1143000" cy="39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Algorithms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35950" y="6248400"/>
            <a:ext cx="1308050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Chun, Summer 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001000" y="6458092"/>
            <a:ext cx="1143000" cy="39990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213289"/>
            <a:ext cx="5181600" cy="3103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 : 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</a:t>
            </a: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#6</a:t>
            </a: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Algorithms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2012-06-</a:t>
            </a: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26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82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ea typeface="+mj-ea"/>
                <a:cs typeface="+mj-cs"/>
              </a:rPr>
              <a:t>A vocal test for </a:t>
            </a:r>
            <a:r>
              <a:rPr lang="en-US" sz="2800" dirty="0" err="1" smtClean="0">
                <a:solidFill>
                  <a:srgbClr val="FFFF00"/>
                </a:solidFill>
                <a:ea typeface="+mj-ea"/>
                <a:cs typeface="+mj-cs"/>
              </a:rPr>
              <a:t>parkinson</a:t>
            </a:r>
            <a:r>
              <a:rPr lang="en-US" sz="2800" dirty="0" err="1" smtClean="0">
                <a:solidFill>
                  <a:srgbClr val="FFFF00"/>
                </a:solidFill>
                <a:ea typeface="+mj-ea"/>
                <a:cs typeface="+mj-cs"/>
              </a:rPr>
              <a:t>’s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43433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latin typeface="18 VAG Rounded Light   02390"/>
                <a:ea typeface="ＭＳ Ｐゴシック" pitchFamily="-65" charset="-128"/>
                <a:cs typeface="ＭＳ Ｐゴシック" pitchFamily="-65" charset="-128"/>
              </a:rPr>
              <a:t>Announced at </a:t>
            </a:r>
            <a:r>
              <a:rPr lang="en-US" sz="2400" dirty="0" err="1" smtClean="0">
                <a:latin typeface="18 VAG Rounded Light   02390"/>
                <a:ea typeface="ＭＳ Ｐゴシック" pitchFamily="-65" charset="-128"/>
                <a:cs typeface="ＭＳ Ｐゴシック" pitchFamily="-65" charset="-128"/>
              </a:rPr>
              <a:t>TEDGlobal</a:t>
            </a:r>
            <a:r>
              <a:rPr lang="en-US" sz="2400" dirty="0" smtClean="0">
                <a:latin typeface="18 VAG Rounded Light   02390"/>
                <a:ea typeface="ＭＳ Ｐゴシック" pitchFamily="-65" charset="-128"/>
                <a:cs typeface="ＭＳ Ｐゴシック" pitchFamily="-65" charset="-128"/>
              </a:rPr>
              <a:t> 2012 on Monday, the new syste</a:t>
            </a:r>
            <a:r>
              <a:rPr lang="en-US" sz="2400" dirty="0" smtClean="0">
                <a:latin typeface="18 VAG Rounded Light   02390"/>
                <a:ea typeface="ＭＳ Ｐゴシック" pitchFamily="-65" charset="-128"/>
                <a:cs typeface="ＭＳ Ｐゴシック" pitchFamily="-65" charset="-128"/>
              </a:rPr>
              <a:t>m is already 86% accurate. They need more recordings of voices to improve, so give them a call.</a:t>
            </a:r>
            <a:endParaRPr lang="en-US" sz="2400" i="1" dirty="0" smtClean="0">
              <a:solidFill>
                <a:schemeClr val="accent4"/>
              </a:solidFill>
              <a:latin typeface="18 VAG Rounded Light   0239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latin typeface="Courier New" pitchFamily="1" charset="0"/>
              </a:rPr>
              <a:t>www.bbc.com</a:t>
            </a:r>
            <a:r>
              <a:rPr lang="en-US" sz="2400" b="1" dirty="0">
                <a:latin typeface="Courier New" pitchFamily="1" charset="0"/>
              </a:rPr>
              <a:t>/news/technology-18427851</a:t>
            </a:r>
            <a:endParaRPr lang="en-US" sz="24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67400" y="5638800"/>
            <a:ext cx="3200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438400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UC </a:t>
            </a: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Berkeley EECS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/>
            </a:r>
            <a:br>
              <a:rPr lang="en-US" sz="2000" b="1" dirty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Summer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Instructor</a:t>
            </a:r>
            <a:br>
              <a:rPr lang="en-US" sz="2000" b="1" dirty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Ben Chun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685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Shot 2012-06-26 at 1.19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267200"/>
            <a:ext cx="2948848" cy="144415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Brute Force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Keep trying stuff until something works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Top-down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Divide the problems up into smaller problems, solve them, combine the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Bottom-up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/>
              <a:t>Start with a simple solution and elaborate it until the full problem is solved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Ways to Attack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5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 algorithm is a conceptual definition of how to accomplish a task</a:t>
            </a:r>
          </a:p>
          <a:p>
            <a:endParaRPr lang="en-US" dirty="0"/>
          </a:p>
          <a:p>
            <a:r>
              <a:rPr lang="en-US" dirty="0" smtClean="0"/>
              <a:t>Language agnostic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function or procedure </a:t>
            </a:r>
            <a:r>
              <a:rPr lang="en-US" dirty="0" smtClean="0"/>
              <a:t>is an </a:t>
            </a:r>
            <a:r>
              <a:rPr lang="en-US" dirty="0">
                <a:solidFill>
                  <a:srgbClr val="FFFF00"/>
                </a:solidFill>
              </a:rPr>
              <a:t>implementation</a:t>
            </a:r>
            <a:r>
              <a:rPr lang="en-US" dirty="0"/>
              <a:t> of an algorithm</a:t>
            </a:r>
          </a:p>
          <a:p>
            <a:endParaRPr lang="en-US" dirty="0" smtClean="0"/>
          </a:p>
          <a:p>
            <a:r>
              <a:rPr lang="en-US" dirty="0" smtClean="0"/>
              <a:t>Written in a particular language, can be run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vs. Functions /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89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8263" indent="0">
              <a:buNone/>
            </a:pPr>
            <a:endParaRPr lang="en-US" dirty="0" smtClean="0"/>
          </a:p>
          <a:p>
            <a:pPr marL="68263" indent="0">
              <a:buNone/>
            </a:pPr>
            <a:r>
              <a:rPr lang="en-US" dirty="0" smtClean="0"/>
              <a:t>Scratch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8263" indent="0">
              <a:buNone/>
            </a:pPr>
            <a:endParaRPr lang="en-US" dirty="0" smtClean="0"/>
          </a:p>
          <a:p>
            <a:pPr marL="68263" indent="0">
              <a:buNone/>
            </a:pPr>
            <a:r>
              <a:rPr lang="en-US" dirty="0" smtClean="0"/>
              <a:t>Scheme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Finding the Maximum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3276600" cy="2235200"/>
          </a:xfrm>
          <a:prstGeom prst="rect">
            <a:avLst/>
          </a:prstGeom>
        </p:spPr>
      </p:pic>
      <p:pic>
        <p:nvPicPr>
          <p:cNvPr id="13" name="Picture 12" descr="Screen Shot 2012-06-26 at 12.08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4600"/>
            <a:ext cx="3962400" cy="227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49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Total Correctness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/>
              <a:t>Always reports, and is always correct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Partial Correctness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Sometimes reports, and the answer is correct when it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Probabilistic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certain probability of returning the right answer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51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Algorithms are an old idea, integral to CS</a:t>
            </a:r>
          </a:p>
          <a:p>
            <a:endParaRPr lang="en-US" dirty="0"/>
          </a:p>
          <a:p>
            <a:r>
              <a:rPr lang="en-US" dirty="0" smtClean="0"/>
              <a:t>Definition: </a:t>
            </a:r>
            <a:r>
              <a:rPr lang="en-US" dirty="0" smtClean="0">
                <a:solidFill>
                  <a:srgbClr val="FFFF00"/>
                </a:solidFill>
              </a:rPr>
              <a:t>well-defined procedure </a:t>
            </a:r>
            <a:r>
              <a:rPr lang="en-US" dirty="0" smtClean="0"/>
              <a:t>that takes inputs and produces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Trade-offs </a:t>
            </a:r>
            <a:r>
              <a:rPr lang="en-US" dirty="0" smtClean="0"/>
              <a:t>usually can’t be avoided</a:t>
            </a:r>
          </a:p>
          <a:p>
            <a:endParaRPr lang="en-US" dirty="0"/>
          </a:p>
          <a:p>
            <a:r>
              <a:rPr lang="en-US" dirty="0" smtClean="0"/>
              <a:t>Correctness is important, and </a:t>
            </a:r>
            <a:r>
              <a:rPr lang="en-US" dirty="0" smtClean="0">
                <a:solidFill>
                  <a:srgbClr val="FFFF00"/>
                </a:solidFill>
              </a:rPr>
              <a:t>testing</a:t>
            </a:r>
            <a:r>
              <a:rPr lang="en-US" dirty="0" smtClean="0"/>
              <a:t> is a practical strategy to ensure this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7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world record?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3" indent="0">
              <a:buNone/>
            </a:pPr>
            <a:endParaRPr lang="en-US" dirty="0" smtClean="0"/>
          </a:p>
          <a:p>
            <a:pPr marL="68263" indent="0">
              <a:buNone/>
            </a:pPr>
            <a:r>
              <a:rPr lang="en-US" dirty="0" smtClean="0"/>
              <a:t>For the standard 3x3x3 cube…</a:t>
            </a:r>
          </a:p>
          <a:p>
            <a:pPr marL="68263" indent="0">
              <a:buNone/>
            </a:pPr>
            <a:endParaRPr lang="en-US" dirty="0" smtClean="0"/>
          </a:p>
          <a:p>
            <a:pPr marL="582613" indent="-514350">
              <a:buAutoNum type="alphaLcParenR"/>
            </a:pPr>
            <a:r>
              <a:rPr lang="en-US" dirty="0" smtClean="0"/>
              <a:t>56.12 s</a:t>
            </a:r>
          </a:p>
          <a:p>
            <a:pPr marL="582613" indent="-514350">
              <a:buAutoNum type="alphaLcParenR"/>
            </a:pPr>
            <a:r>
              <a:rPr lang="en-US" dirty="0" smtClean="0"/>
              <a:t>14.76 s </a:t>
            </a:r>
          </a:p>
          <a:p>
            <a:pPr marL="582613" indent="-514350">
              <a:buAutoNum type="alphaLcParenR"/>
            </a:pPr>
            <a:r>
              <a:rPr lang="en-US" dirty="0" smtClean="0"/>
              <a:t>7.96 s</a:t>
            </a:r>
          </a:p>
          <a:p>
            <a:pPr marL="582613" indent="-514350">
              <a:buAutoNum type="alphaLcParenR"/>
            </a:pPr>
            <a:r>
              <a:rPr lang="en-US" dirty="0" smtClean="0"/>
              <a:t>5.66 s</a:t>
            </a:r>
          </a:p>
          <a:p>
            <a:pPr marL="582613" indent="-514350">
              <a:buAutoNum type="alphaLcParenR"/>
            </a:pPr>
            <a:r>
              <a:rPr lang="en-US" dirty="0" smtClean="0"/>
              <a:t>3.31 s</a:t>
            </a:r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2971800" y="3048000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76200"/>
            <a:ext cx="2590800" cy="26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4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Feliks</a:t>
            </a:r>
            <a:r>
              <a:rPr lang="en-US" dirty="0" smtClean="0"/>
              <a:t> </a:t>
            </a:r>
            <a:r>
              <a:rPr lang="en-US" dirty="0" err="1" smtClean="0"/>
              <a:t>Zemdegs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6622" b="6622"/>
          <a:stretch>
            <a:fillRect/>
          </a:stretch>
        </p:blipFill>
        <p:spPr>
          <a:xfrm>
            <a:off x="4876800" y="1676400"/>
            <a:ext cx="3733800" cy="2434461"/>
          </a:xfrm>
        </p:spPr>
      </p:pic>
      <p:sp>
        <p:nvSpPr>
          <p:cNvPr id="4" name="Rectangle 3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Fridrich_method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57200" y="990600"/>
            <a:ext cx="4038600" cy="530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defRPr sz="3000" b="0" i="0" kern="1200">
                <a:solidFill>
                  <a:schemeClr val="tx1"/>
                </a:solidFill>
                <a:latin typeface="18 VAG Rounded Bold   07390"/>
                <a:ea typeface="ＭＳ Ｐゴシック" charset="-128"/>
                <a:cs typeface="ＭＳ Ｐゴシック" charset="-128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-65" charset="2"/>
              <a:buChar char=""/>
              <a:defRPr sz="2600" b="0" i="0" kern="120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-65" charset="2"/>
              <a:buChar char=""/>
              <a:defRPr sz="2400" b="0" i="0" kern="1200">
                <a:solidFill>
                  <a:schemeClr val="tx2">
                    <a:lumMod val="9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-65" charset="2"/>
              <a:buChar char=""/>
              <a:defRPr sz="2200" b="0" i="0" kern="1200">
                <a:solidFill>
                  <a:srgbClr val="F273AF"/>
                </a:solidFill>
                <a:latin typeface="18 VAG Rounded Light   02390"/>
                <a:ea typeface="ＭＳ Ｐゴシック" charset="-128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-65" charset="2"/>
              <a:buChar char=""/>
              <a:defRPr sz="2000" b="0" i="0" kern="1200">
                <a:solidFill>
                  <a:schemeClr val="tx1"/>
                </a:solidFill>
                <a:latin typeface="18 VAG Rounded Light   02390"/>
                <a:ea typeface="ＭＳ Ｐゴシック" charset="-128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68263" indent="0">
              <a:buNone/>
            </a:pPr>
            <a:r>
              <a:rPr lang="en-US" dirty="0" smtClean="0"/>
              <a:t>16 years old, current world record holder</a:t>
            </a:r>
          </a:p>
          <a:p>
            <a:pPr marL="396875" lvl="1" indent="0">
              <a:buNone/>
            </a:pPr>
            <a:r>
              <a:rPr lang="en-US" dirty="0" smtClean="0"/>
              <a:t>2x2 average</a:t>
            </a:r>
          </a:p>
          <a:p>
            <a:pPr marL="396875" lvl="1" indent="0">
              <a:buNone/>
            </a:pPr>
            <a:r>
              <a:rPr lang="en-US" dirty="0" smtClean="0"/>
              <a:t>3x3 single</a:t>
            </a:r>
          </a:p>
          <a:p>
            <a:pPr marL="396875" lvl="1" indent="0">
              <a:buNone/>
            </a:pPr>
            <a:r>
              <a:rPr lang="en-US" dirty="0" smtClean="0"/>
              <a:t>3x3 average</a:t>
            </a:r>
          </a:p>
          <a:p>
            <a:pPr marL="396875" lvl="1" indent="0">
              <a:buNone/>
            </a:pPr>
            <a:r>
              <a:rPr lang="en-US" dirty="0" smtClean="0"/>
              <a:t>5x5 average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7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 algorithm is any </a:t>
            </a:r>
            <a:r>
              <a:rPr lang="en-US" dirty="0" smtClean="0">
                <a:solidFill>
                  <a:srgbClr val="FFFF00"/>
                </a:solidFill>
              </a:rPr>
              <a:t>well-defined </a:t>
            </a:r>
            <a:r>
              <a:rPr lang="en-US" dirty="0" smtClean="0"/>
              <a:t>computational procedure that takes an input and produces an output</a:t>
            </a:r>
          </a:p>
          <a:p>
            <a:endParaRPr lang="en-US" dirty="0" smtClean="0"/>
          </a:p>
          <a:p>
            <a:r>
              <a:rPr lang="en-US" dirty="0"/>
              <a:t>The </a:t>
            </a:r>
            <a:r>
              <a:rPr lang="en-US" dirty="0" smtClean="0"/>
              <a:t>concept is older </a:t>
            </a:r>
            <a:r>
              <a:rPr lang="en-US" dirty="0"/>
              <a:t>than digital computers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algorithm?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676400"/>
            <a:ext cx="3048000" cy="415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6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Dances</a:t>
            </a:r>
          </a:p>
          <a:p>
            <a:r>
              <a:rPr lang="en-US" dirty="0" smtClean="0"/>
              <a:t>Ceremonies</a:t>
            </a:r>
          </a:p>
          <a:p>
            <a:r>
              <a:rPr lang="en-US" dirty="0" smtClean="0"/>
              <a:t>Recipes</a:t>
            </a:r>
          </a:p>
          <a:p>
            <a:r>
              <a:rPr lang="en-US" dirty="0" smtClean="0"/>
              <a:t>Building techniques</a:t>
            </a:r>
          </a:p>
          <a:p>
            <a:endParaRPr lang="en-US" dirty="0" smtClean="0"/>
          </a:p>
          <a:p>
            <a:pPr marL="68263" indent="0">
              <a:buNone/>
            </a:pPr>
            <a:r>
              <a:rPr lang="en-US" dirty="0" smtClean="0"/>
              <a:t>All are conceptually similar to algorithms!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Everywhere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863" y="1600200"/>
            <a:ext cx="4367909" cy="297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www.ctillustrated.com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1077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Subtract each digit from the one above, moving from least to greatest place value, “borrowing from the neighbor” if necessary to get a positive result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You’ve Seen</a:t>
            </a:r>
            <a:endParaRPr lang="en-US" dirty="0"/>
          </a:p>
        </p:txBody>
      </p:sp>
      <p:pic>
        <p:nvPicPr>
          <p:cNvPr id="8" name="Picture 7" descr="Screen Shot 2012-06-26 at 12.14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00200"/>
            <a:ext cx="2540000" cy="364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6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Length of word</a:t>
            </a:r>
          </a:p>
          <a:p>
            <a:endParaRPr lang="en-US" dirty="0" smtClean="0"/>
          </a:p>
          <a:p>
            <a:r>
              <a:rPr lang="en-US" dirty="0" smtClean="0"/>
              <a:t>Does a word appear in a list?</a:t>
            </a:r>
          </a:p>
          <a:p>
            <a:endParaRPr lang="en-US" dirty="0" smtClean="0"/>
          </a:p>
          <a:p>
            <a:r>
              <a:rPr lang="en-US" dirty="0" smtClean="0"/>
              <a:t>Is a list sorted?</a:t>
            </a:r>
          </a:p>
          <a:p>
            <a:endParaRPr lang="en-US" dirty="0" smtClean="0"/>
          </a:p>
          <a:p>
            <a:r>
              <a:rPr lang="en-US" dirty="0" smtClean="0"/>
              <a:t>Pick a random word of length x from a list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You’ve Seen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524000"/>
            <a:ext cx="290658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5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Luhn</a:t>
            </a:r>
            <a:r>
              <a:rPr lang="en-US" dirty="0" smtClean="0">
                <a:solidFill>
                  <a:srgbClr val="FFFF00"/>
                </a:solidFill>
              </a:rPr>
              <a:t> algorithm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credit card validation</a:t>
            </a:r>
          </a:p>
          <a:p>
            <a:pPr marL="68263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PageRank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Google’s way of determining the relevance of a page to a search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Damerau</a:t>
            </a:r>
            <a:r>
              <a:rPr lang="en-US" dirty="0" err="1">
                <a:solidFill>
                  <a:srgbClr val="FFFF00"/>
                </a:solidFill>
              </a:rPr>
              <a:t>-</a:t>
            </a:r>
            <a:r>
              <a:rPr lang="en-US" dirty="0" err="1" smtClean="0">
                <a:solidFill>
                  <a:srgbClr val="FFFF00"/>
                </a:solidFill>
              </a:rPr>
              <a:t>Levenshtein</a:t>
            </a:r>
            <a:r>
              <a:rPr lang="en-US" dirty="0" smtClean="0">
                <a:solidFill>
                  <a:srgbClr val="FFFF00"/>
                </a:solidFill>
              </a:rPr>
              <a:t> distance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/>
              <a:t>Spell checking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FFFF00"/>
                </a:solidFill>
              </a:rPr>
              <a:t>EdgeRank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Facebook’s way of determining what appears in your news feed</a:t>
            </a:r>
          </a:p>
          <a:p>
            <a:pPr marL="68263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Commonly-Used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7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Most problems can be solved &gt;1 way</a:t>
            </a:r>
          </a:p>
          <a:p>
            <a:pPr lvl="1"/>
            <a:r>
              <a:rPr lang="en-US" dirty="0" smtClean="0"/>
              <a:t>Multiple algorithms will give a solution</a:t>
            </a:r>
          </a:p>
          <a:p>
            <a:pPr lvl="1"/>
            <a:r>
              <a:rPr lang="en-US" dirty="0" smtClean="0"/>
              <a:t>But all algorithms are not created equal!</a:t>
            </a:r>
          </a:p>
          <a:p>
            <a:pPr lvl="1"/>
            <a:endParaRPr lang="en-US" dirty="0"/>
          </a:p>
          <a:p>
            <a:r>
              <a:rPr lang="en-US" dirty="0" smtClean="0"/>
              <a:t>Trade-offs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Technique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76400"/>
            <a:ext cx="373847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59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44748</TotalTime>
  <Pages>47</Pages>
  <Words>339</Words>
  <Application>Microsoft Macintosh PowerPoint</Application>
  <PresentationFormat>Letter Paper (8.5x11 in)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A vocal test for parkinson’s</vt:lpstr>
      <vt:lpstr>What is the world record?</vt:lpstr>
      <vt:lpstr>Feliks Zemdegs</vt:lpstr>
      <vt:lpstr>What is an algorithm?</vt:lpstr>
      <vt:lpstr>Algorithms Everywhere</vt:lpstr>
      <vt:lpstr>Algorithms You’ve Seen</vt:lpstr>
      <vt:lpstr>Algorithms You’ve Seen</vt:lpstr>
      <vt:lpstr>Commonly-Used Algorithms</vt:lpstr>
      <vt:lpstr>Choosing a Technique</vt:lpstr>
      <vt:lpstr>Three Ways to Attack Problems</vt:lpstr>
      <vt:lpstr>Algorithms vs. Functions / Procedures</vt:lpstr>
      <vt:lpstr>Example: Finding the Maximum</vt:lpstr>
      <vt:lpstr>Correctness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Ben Chun</cp:lastModifiedBy>
  <cp:revision>2908</cp:revision>
  <cp:lastPrinted>2012-06-26T08:28:49Z</cp:lastPrinted>
  <dcterms:created xsi:type="dcterms:W3CDTF">2012-01-29T19:46:30Z</dcterms:created>
  <dcterms:modified xsi:type="dcterms:W3CDTF">2012-06-26T08:31:35Z</dcterms:modified>
</cp:coreProperties>
</file>