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1047" r:id="rId2"/>
    <p:sldId id="1066" r:id="rId3"/>
    <p:sldId id="1059" r:id="rId4"/>
    <p:sldId id="1060" r:id="rId5"/>
    <p:sldId id="1063" r:id="rId6"/>
    <p:sldId id="1064" r:id="rId7"/>
    <p:sldId id="1061" r:id="rId8"/>
    <p:sldId id="1051" r:id="rId9"/>
    <p:sldId id="1062" r:id="rId10"/>
    <p:sldId id="1053" r:id="rId11"/>
    <p:sldId id="1054" r:id="rId12"/>
    <p:sldId id="1055" r:id="rId13"/>
    <p:sldId id="1067" r:id="rId14"/>
    <p:sldId id="1056" r:id="rId15"/>
    <p:sldId id="1057" r:id="rId16"/>
    <p:sldId id="1068" r:id="rId17"/>
    <p:sldId id="1065" r:id="rId18"/>
    <p:sldId id="1070" r:id="rId19"/>
    <p:sldId id="1069" r:id="rId20"/>
    <p:sldId id="1058" r:id="rId21"/>
  </p:sldIdLst>
  <p:sldSz cx="9144000" cy="6858000" type="letter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1pPr>
    <a:lvl2pPr marL="4572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2pPr>
    <a:lvl3pPr marL="9144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3pPr>
    <a:lvl4pPr marL="13716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4pPr>
    <a:lvl5pPr marL="18288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056" y="-96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92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3688371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(6/24/13 15:01) -----</a:t>
            </a:r>
          </a:p>
          <a:p>
            <a:r>
              <a:rPr lang="en-US"/>
              <a:t>Pre-online mapping systems - Go to DeYoung</a:t>
            </a:r>
          </a:p>
        </p:txBody>
      </p:sp>
    </p:spTree>
    <p:extLst>
      <p:ext uri="{BB962C8B-B14F-4D97-AF65-F5344CB8AC3E}">
        <p14:creationId xmlns:p14="http://schemas.microsoft.com/office/powerpoint/2010/main" val="106575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(6/24/13 15:01) -----</a:t>
            </a:r>
          </a:p>
          <a:p>
            <a:r>
              <a:rPr lang="en-US"/>
              <a:t>1) Traffic Simulation - Where do I start the modelling</a:t>
            </a:r>
          </a:p>
          <a:p>
            <a:r>
              <a:rPr lang="en-US"/>
              <a:t>- model people, babies versus children</a:t>
            </a:r>
          </a:p>
          <a:p>
            <a:r>
              <a:rPr lang="en-US"/>
              <a:t>- what do we need to represent in a traffic simulation</a:t>
            </a:r>
          </a:p>
          <a:p>
            <a:endParaRPr lang="en-US"/>
          </a:p>
          <a:p>
            <a:r>
              <a:rPr lang="en-US"/>
              <a:t>2) Income and Parent Education levels versus K12 Quality</a:t>
            </a:r>
          </a:p>
        </p:txBody>
      </p:sp>
    </p:spTree>
    <p:extLst>
      <p:ext uri="{BB962C8B-B14F-4D97-AF65-F5344CB8AC3E}">
        <p14:creationId xmlns:p14="http://schemas.microsoft.com/office/powerpoint/2010/main" val="380911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(6/24/13 15:01) -----</a:t>
            </a:r>
          </a:p>
          <a:p>
            <a:r>
              <a:rPr lang="en-US"/>
              <a:t>Milkshake Example</a:t>
            </a:r>
          </a:p>
          <a:p>
            <a:r>
              <a:rPr lang="en-US"/>
              <a:t>==&gt; Meta piece : Do not duplicate code -- Why not?</a:t>
            </a:r>
          </a:p>
        </p:txBody>
      </p:sp>
    </p:spTree>
    <p:extLst>
      <p:ext uri="{BB962C8B-B14F-4D97-AF65-F5344CB8AC3E}">
        <p14:creationId xmlns:p14="http://schemas.microsoft.com/office/powerpoint/2010/main" val="1637728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(6/24/13 15:01) -----</a:t>
            </a:r>
          </a:p>
          <a:p>
            <a:r>
              <a:rPr lang="en-US"/>
              <a:t>Consider what is the same</a:t>
            </a:r>
          </a:p>
          <a:p>
            <a:r>
              <a:rPr lang="en-US"/>
              <a:t>- Milkshake</a:t>
            </a:r>
          </a:p>
          <a:p>
            <a:r>
              <a:rPr lang="en-US"/>
              <a:t>- Math functions</a:t>
            </a:r>
          </a:p>
          <a:p>
            <a:r>
              <a:rPr lang="en-US"/>
              <a:t>- Shapes</a:t>
            </a:r>
          </a:p>
        </p:txBody>
      </p:sp>
    </p:spTree>
    <p:extLst>
      <p:ext uri="{BB962C8B-B14F-4D97-AF65-F5344CB8AC3E}">
        <p14:creationId xmlns:p14="http://schemas.microsoft.com/office/powerpoint/2010/main" val="603534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(6/24/13 15:01) -----</a:t>
            </a:r>
          </a:p>
          <a:p>
            <a:r>
              <a:rPr lang="en-US"/>
              <a:t>Computer --&gt; </a:t>
            </a:r>
          </a:p>
          <a:p>
            <a:r>
              <a:rPr lang="en-US"/>
              <a:t>==&gt; All of use can use them but we have no clue how they work</a:t>
            </a:r>
          </a:p>
        </p:txBody>
      </p:sp>
    </p:spTree>
    <p:extLst>
      <p:ext uri="{BB962C8B-B14F-4D97-AF65-F5344CB8AC3E}">
        <p14:creationId xmlns:p14="http://schemas.microsoft.com/office/powerpoint/2010/main" val="216786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6621463"/>
            <a:ext cx="9144000" cy="23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UC Berkeley “The Beauty and Joy of Computing” </a:t>
            </a:r>
            <a:r>
              <a:rPr lang="en-US" sz="1200" b="1" dirty="0">
                <a:solidFill>
                  <a:srgbClr val="FFFF00"/>
                </a:solidFill>
                <a:latin typeface="18 VAG Rounded Black   09390"/>
                <a:ea typeface="+mn-ea"/>
                <a:cs typeface="+mn-cs"/>
              </a:rPr>
              <a:t>: Welcome, Abstraction </a:t>
            </a:r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(</a:t>
            </a:r>
            <a:fld id="{88635607-67DC-524C-B25B-23B8BD985020}" type="slidenum">
              <a:rPr lang="en-US" sz="1200" b="1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pPr algn="ctr" eaLnBrk="0" hangingPunct="0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)</a:t>
            </a:r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8631238" y="6248400"/>
            <a:ext cx="512762" cy="204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Garcia</a:t>
            </a:r>
          </a:p>
        </p:txBody>
      </p:sp>
      <p:pic>
        <p:nvPicPr>
          <p:cNvPr id="9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26400" y="6464300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" y="53975"/>
            <a:ext cx="4254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69ACC4A-C4B3-2E4C-9A16-1CB1EAFC529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484701E-00B5-B446-8F20-163EC44EFCE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317CE42-0D37-584F-9445-BBDBDF72050C}" type="slidenum">
              <a:rPr lang="en-US"/>
              <a:pPr>
                <a:defRPr/>
              </a:pPr>
              <a:t>‹#›</a:t>
            </a:fld>
            <a:r>
              <a:rPr lang="en-US"/>
              <a:t>/24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0" y="6324600"/>
            <a:ext cx="6096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Walk Cycles &amp; Autonomous Motion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CEDF913-1038-6D43-A083-7381B0378B8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94E4F7C-7393-5C44-A579-51E747BA2DD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9129B78-766F-8046-B16D-6E2259124BD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826EF02-E0BA-4B45-B9BC-203A90F6736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8AF6942-B8F4-354B-A96C-556E4724AB4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7743" y="1302241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79349" y="1397315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38664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7743" y="1302241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79349" y="1397315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38664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7742" y="1302240"/>
              <a:ext cx="88934" cy="79944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79348" y="1397313"/>
              <a:ext cx="125667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3866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dirty="0"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D3BF5FA-FF66-834A-BD9A-8378E92300C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1463"/>
            <a:ext cx="9144000" cy="23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UC Berkeley “The Beauty and Joy of Computing” </a:t>
            </a:r>
            <a:r>
              <a:rPr lang="en-US" sz="1200" b="1" dirty="0">
                <a:solidFill>
                  <a:srgbClr val="FFFF00"/>
                </a:solidFill>
                <a:latin typeface="18 VAG Rounded Black   09390"/>
                <a:ea typeface="+mn-ea"/>
                <a:cs typeface="+mn-cs"/>
              </a:rPr>
              <a:t>: Welcome, Abstraction </a:t>
            </a:r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(</a:t>
            </a:r>
            <a:fld id="{F6F39CF2-87E7-FF4A-9C8E-A745CB692DE9}" type="slidenum">
              <a:rPr lang="en-US" sz="1200" b="1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pPr algn="ctr" eaLnBrk="0" hangingPunct="0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631238" y="6248400"/>
            <a:ext cx="512762" cy="204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Garcia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26400" y="6464300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53975" y="53975"/>
            <a:ext cx="4254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3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4" r:id="rId12"/>
    <p:sldLayoutId id="2147483685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18 VAG Rounded Bold   07390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18 VAG Rounded Bold   07390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18 VAG Rounded Bold   07390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18 VAG Rounded Bold   07390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1" charset="2"/>
        <a:buChar char=""/>
        <a:defRPr sz="300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1" charset="2"/>
        <a:buChar char=""/>
        <a:defRPr sz="2600" kern="1200">
          <a:solidFill>
            <a:srgbClr val="FFE39D"/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1" charset="2"/>
        <a:buChar char=""/>
        <a:defRPr sz="2400" kern="1200">
          <a:solidFill>
            <a:srgbClr val="A7D6FF"/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1" charset="2"/>
        <a:buChar char=""/>
        <a:defRPr sz="220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1" charset="2"/>
        <a:buChar char=""/>
        <a:defRPr sz="200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143000" y="114570"/>
            <a:ext cx="7162800" cy="2579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7000"/>
              </a:lnSpc>
            </a:pPr>
            <a:r>
              <a:rPr lang="en-US" sz="3200" b="1" dirty="0">
                <a:solidFill>
                  <a:schemeClr val="accent2"/>
                </a:solidFill>
                <a:latin typeface="VAG Round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VAG Round"/>
              </a:rPr>
            </a:br>
            <a:r>
              <a:rPr lang="en-US" sz="3600" b="1" dirty="0">
                <a:solidFill>
                  <a:schemeClr val="tx2"/>
                </a:solidFill>
                <a:latin typeface="VAG Round"/>
              </a:rPr>
              <a:t>The Beauty and Joy of Computing</a:t>
            </a:r>
            <a:r>
              <a:rPr lang="en-US" sz="3200" b="1" dirty="0">
                <a:solidFill>
                  <a:schemeClr val="tx2"/>
                </a:solidFill>
                <a:latin typeface="VAG Round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VAG Round"/>
              </a:rPr>
            </a:br>
            <a:r>
              <a:rPr lang="en-US" sz="3200" b="1" dirty="0">
                <a:latin typeface="VAG Round"/>
              </a:rPr>
              <a:t/>
            </a:r>
            <a:br>
              <a:rPr lang="en-US" sz="3200" b="1" dirty="0">
                <a:latin typeface="VAG Round"/>
              </a:rPr>
            </a:br>
            <a:r>
              <a:rPr lang="en-US" sz="2800" b="1" dirty="0">
                <a:solidFill>
                  <a:schemeClr val="tx1"/>
                </a:solidFill>
                <a:latin typeface="VAG Round"/>
              </a:rPr>
              <a:t>Lecture #1</a:t>
            </a:r>
            <a:br>
              <a:rPr lang="en-US" sz="2800" b="1" dirty="0">
                <a:solidFill>
                  <a:schemeClr val="tx1"/>
                </a:solidFill>
                <a:latin typeface="VAG Round"/>
              </a:rPr>
            </a:br>
            <a:r>
              <a:rPr lang="en-US" sz="2800" b="1" dirty="0">
                <a:solidFill>
                  <a:schemeClr val="tx1"/>
                </a:solidFill>
                <a:latin typeface="VAG Round"/>
              </a:rPr>
              <a:t>Welcome; Abstraction</a:t>
            </a:r>
            <a:br>
              <a:rPr lang="en-US" sz="2800" b="1" dirty="0">
                <a:solidFill>
                  <a:schemeClr val="tx1"/>
                </a:solidFill>
                <a:latin typeface="VAG Round"/>
              </a:rPr>
            </a:br>
            <a:endParaRPr lang="en-US" sz="2800" b="1" dirty="0" smtClean="0">
              <a:solidFill>
                <a:schemeClr val="tx1"/>
              </a:solidFill>
              <a:latin typeface="VAG Round"/>
            </a:endParaRPr>
          </a:p>
          <a:p>
            <a:pPr algn="ctr" eaLnBrk="0" hangingPunct="0">
              <a:lnSpc>
                <a:spcPct val="77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VAG Round"/>
              </a:rPr>
              <a:t>Instructor : </a:t>
            </a:r>
            <a:r>
              <a:rPr lang="en-US" sz="2800" b="1" smtClean="0">
                <a:solidFill>
                  <a:schemeClr val="tx1"/>
                </a:solidFill>
                <a:latin typeface="VAG Round"/>
              </a:rPr>
              <a:t>Sean Morris</a:t>
            </a:r>
            <a:endParaRPr lang="en-US" sz="3200" b="1" dirty="0">
              <a:solidFill>
                <a:schemeClr val="bg2"/>
              </a:solidFill>
              <a:latin typeface="VAG Round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57912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rgbClr val="FFFF00"/>
                </a:solidFill>
              </a:rPr>
              <a:t>BJC: you’ll love it!</a:t>
            </a:r>
            <a:endParaRPr lang="en-US" sz="27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505200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  <a:buFont typeface="Wingdings" pitchFamily="-65" charset="2"/>
              <a:buNone/>
              <a:defRPr/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Watch the student testimonials about the course, what it means to them, and how it has changed their lives.  Inspiring!</a:t>
            </a:r>
            <a:endParaRPr lang="en-US" sz="2400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7415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b="1">
                <a:latin typeface="Courier" pitchFamily="-1" charset="0"/>
                <a:ea typeface="Courier" pitchFamily="-1" charset="0"/>
                <a:cs typeface="Courier" pitchFamily="-1" charset="0"/>
              </a:rPr>
              <a:t>inst.eecs.berkeley.edu/~cs10/</a:t>
            </a:r>
          </a:p>
        </p:txBody>
      </p:sp>
      <p:sp>
        <p:nvSpPr>
          <p:cNvPr id="54" name="Oval 53"/>
          <p:cNvSpPr/>
          <p:nvPr/>
        </p:nvSpPr>
        <p:spPr>
          <a:xfrm>
            <a:off x="4191001" y="5791200"/>
            <a:ext cx="4691302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17417" name="Picture 10" descr="Screen Shot 2012-01-18 at 12.58.49 PM.png"/>
          <p:cNvPicPr>
            <a:picLocks noChangeAspect="1"/>
          </p:cNvPicPr>
          <p:nvPr/>
        </p:nvPicPr>
        <p:blipFill>
          <a:blip r:embed="rId3"/>
          <a:srcRect l="3703" r="3114"/>
          <a:stretch>
            <a:fillRect/>
          </a:stretch>
        </p:blipFill>
        <p:spPr bwMode="auto">
          <a:xfrm>
            <a:off x="4191000" y="3078163"/>
            <a:ext cx="466883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3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4038600" cy="5305425"/>
          </a:xfrm>
        </p:spPr>
        <p:txBody>
          <a:bodyPr/>
          <a:lstStyle/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Detail removal</a:t>
            </a:r>
          </a:p>
          <a:p>
            <a:pPr lvl="1"/>
            <a:r>
              <a:rPr lang="en-US" smtClean="0">
                <a:latin typeface="18 VAG Rounded Light   02390" charset="0"/>
              </a:rPr>
              <a:t>“The act or process of leaving out of consideration one or more properties of a complex object so as to attend to others.”</a:t>
            </a:r>
          </a:p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Generalization</a:t>
            </a:r>
          </a:p>
          <a:p>
            <a:pPr lvl="1"/>
            <a:r>
              <a:rPr lang="en-US" smtClean="0">
                <a:latin typeface="18 VAG Rounded Light   02390" charset="0"/>
              </a:rPr>
              <a:t>“The process of formulating general concepts by abstracting common properties of instances”</a:t>
            </a:r>
          </a:p>
        </p:txBody>
      </p:sp>
      <p:pic>
        <p:nvPicPr>
          <p:cNvPr id="21507" name="Content Placeholder 5" descr="Screen shot 2011-01-19 at 10.18.23 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560" r="-3560"/>
          <a:stretch>
            <a:fillRect/>
          </a:stretch>
        </p:blipFill>
        <p:spPr>
          <a:xfrm>
            <a:off x="4800600" y="1181100"/>
            <a:ext cx="3748088" cy="49244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4926013" y="6019800"/>
            <a:ext cx="3495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Henri Matisse </a:t>
            </a:r>
            <a:r>
              <a:rPr lang="en-US" sz="1800" i="1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“Naked Blue IV”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Detail Removal</a:t>
            </a:r>
            <a:endParaRPr lang="en-US" dirty="0"/>
          </a:p>
        </p:txBody>
      </p:sp>
      <p:pic>
        <p:nvPicPr>
          <p:cNvPr id="22531" name="Content Placeholder 5" descr="Screen shot 2011-01-19 at 10.23.53 A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65" r="-365"/>
          <a:stretch>
            <a:fillRect/>
          </a:stretch>
        </p:blipFill>
        <p:spPr>
          <a:xfrm>
            <a:off x="334963" y="1295400"/>
            <a:ext cx="8474075" cy="3384550"/>
          </a:xfrm>
        </p:spPr>
      </p:pic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522288" y="4724400"/>
            <a:ext cx="8088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Automatic Generation of Detail Maps</a:t>
            </a:r>
            <a:br>
              <a:rPr lang="en-US" sz="1800" b="1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</a:br>
            <a:r>
              <a:rPr lang="en-US" sz="1800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Maneesh Agrawala (UCB EECS), among others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4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4335462" cy="5305425"/>
          </a:xfrm>
        </p:spPr>
        <p:txBody>
          <a:bodyPr/>
          <a:lstStyle/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You’ll want to write a project to </a:t>
            </a:r>
            <a:r>
              <a:rPr lang="en-US" sz="2400" smtClean="0">
                <a:solidFill>
                  <a:srgbClr val="FFFF00"/>
                </a:solidFill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simulate a real-world situation</a:t>
            </a:r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, or play a game, or …</a:t>
            </a:r>
          </a:p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Abstraction is the idea that you </a:t>
            </a:r>
            <a:r>
              <a:rPr lang="en-US" sz="2400" smtClean="0">
                <a:solidFill>
                  <a:srgbClr val="FFFF00"/>
                </a:solidFill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focus on the essence</a:t>
            </a:r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, the cleanest way to map the messy real world to one you can build</a:t>
            </a:r>
          </a:p>
          <a:p>
            <a:r>
              <a:rPr lang="en-US" sz="2400" smtClean="0">
                <a:solidFill>
                  <a:srgbClr val="FFFF00"/>
                </a:solidFill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Experts are often brought in to know what to remove and what to keep!</a:t>
            </a:r>
          </a:p>
        </p:txBody>
      </p:sp>
      <p:pic>
        <p:nvPicPr>
          <p:cNvPr id="23555" name="Content Placeholder 6" descr="Screen shot 2011-01-19 at 10.30.42 AM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87" b="87"/>
          <a:stretch>
            <a:fillRect/>
          </a:stretch>
        </p:blipFill>
        <p:spPr>
          <a:xfrm>
            <a:off x="5256213" y="1143000"/>
            <a:ext cx="2836862" cy="42957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Detail Removal (in BJC)</a:t>
            </a:r>
            <a:endParaRPr lang="en-US" dirty="0"/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4660900" y="5486400"/>
            <a:ext cx="4025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The London Underground 1928 Map &amp; the 1933 map by Harry Beck.</a:t>
            </a:r>
            <a:endParaRPr lang="en-US" sz="1800" i="1">
              <a:solidFill>
                <a:schemeClr val="tx1"/>
              </a:solidFill>
              <a:latin typeface="Vagrounded" charset="0"/>
              <a:ea typeface="Vagrounded" charset="0"/>
              <a:cs typeface="Vagrounded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4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7993062" cy="5305425"/>
          </a:xfrm>
        </p:spPr>
        <p:txBody>
          <a:bodyPr/>
          <a:lstStyle/>
          <a:p>
            <a:pPr marL="68263" indent="0">
              <a:buNone/>
            </a:pPr>
            <a:r>
              <a:rPr lang="en-US" sz="2400" dirty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F</a:t>
            </a:r>
            <a:r>
              <a:rPr lang="en-US" sz="2400" dirty="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rom </a:t>
            </a:r>
            <a:r>
              <a:rPr lang="en-US" sz="2400" dirty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what you have learned so </a:t>
            </a:r>
            <a:r>
              <a:rPr lang="en-US" sz="2400" dirty="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far, which of the following is NOT a great example of abstraction?</a:t>
            </a:r>
          </a:p>
          <a:p>
            <a:pPr marL="68263" indent="0">
              <a:buNone/>
            </a:pPr>
            <a:endParaRPr lang="en-US" sz="2400" dirty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  <a:p>
            <a:pPr marL="525463" indent="-457200">
              <a:buAutoNum type="alphaLcParenR"/>
            </a:pPr>
            <a:r>
              <a:rPr lang="en-US" sz="2400" dirty="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Google’s search results page</a:t>
            </a:r>
          </a:p>
          <a:p>
            <a:pPr marL="525463" indent="-457200">
              <a:buFont typeface="Wingdings" pitchFamily="-1" charset="2"/>
              <a:buAutoNum type="alphaLcParenR"/>
            </a:pPr>
            <a:r>
              <a:rPr lang="en-US" sz="2400" dirty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How a master surgeon would teach an apprentice a particular technique</a:t>
            </a:r>
            <a:r>
              <a:rPr lang="en-US" sz="2400" dirty="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.</a:t>
            </a:r>
          </a:p>
          <a:p>
            <a:pPr marL="525463" indent="-457200">
              <a:buFont typeface="Wingdings" pitchFamily="-1" charset="2"/>
              <a:buAutoNum type="alphaLcParenR"/>
            </a:pPr>
            <a:r>
              <a:rPr lang="en-US" sz="2400" dirty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An elevator pitch for a </a:t>
            </a:r>
            <a:r>
              <a:rPr lang="en-US" sz="2400" dirty="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screenplay</a:t>
            </a:r>
            <a:endParaRPr lang="en-US" sz="2400" dirty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  <a:p>
            <a:pPr marL="525463" indent="-457200">
              <a:buFont typeface="Wingdings" pitchFamily="-1" charset="2"/>
              <a:buAutoNum type="alphaLcParenR"/>
            </a:pPr>
            <a:r>
              <a:rPr lang="en-US" sz="2400" dirty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The next football play radioed in by the coach to the quarterback.</a:t>
            </a:r>
          </a:p>
          <a:p>
            <a:pPr marL="68263" indent="0">
              <a:buNone/>
            </a:pPr>
            <a:endParaRPr lang="en-US" sz="2400" dirty="0" smtClean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Consider this…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9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4564062" cy="5305425"/>
          </a:xfrm>
        </p:spPr>
        <p:txBody>
          <a:bodyPr/>
          <a:lstStyle/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 have a farm with many animal kinds.</a:t>
            </a:r>
          </a:p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Different food for each</a:t>
            </a:r>
          </a:p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 have directions that say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To feed dog, put dog food in dog dish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To feed chicken, put chicken food in chicken dish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To feed rabbit, put rabbit food in rabbit dish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Etc…</a:t>
            </a:r>
          </a:p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How could you do better?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To feed &lt;animal&gt;, put &lt;animal&gt; food in &lt;animal&gt; dish</a:t>
            </a:r>
          </a:p>
        </p:txBody>
      </p:sp>
      <p:pic>
        <p:nvPicPr>
          <p:cNvPr id="24579" name="Content Placeholder 6" descr="AA027414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314" b="1314"/>
          <a:stretch>
            <a:fillRect/>
          </a:stretch>
        </p:blipFill>
        <p:spPr>
          <a:xfrm>
            <a:off x="4889500" y="3810000"/>
            <a:ext cx="1892300" cy="248602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Generalization Example</a:t>
            </a:r>
            <a:endParaRPr lang="en-US" dirty="0"/>
          </a:p>
        </p:txBody>
      </p:sp>
      <p:pic>
        <p:nvPicPr>
          <p:cNvPr id="24581" name="Picture 7" descr="AA02744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3975" y="1087438"/>
            <a:ext cx="210502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AA02819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524000"/>
            <a:ext cx="11699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 descr="AA028233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5263" y="4114800"/>
            <a:ext cx="2230437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4038600" cy="5305425"/>
          </a:xfrm>
        </p:spPr>
        <p:txBody>
          <a:bodyPr/>
          <a:lstStyle/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 are going to learn to write functions, like in math class:</a:t>
            </a:r>
          </a:p>
          <a:p>
            <a:endParaRPr lang="en-US" smtClean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buFont typeface="Wingdings" pitchFamily="-1" charset="2"/>
              <a:buNone/>
            </a:pPr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 = sin(x)</a:t>
            </a:r>
          </a:p>
          <a:p>
            <a:endParaRPr lang="en-US" smtClean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 should think about </a:t>
            </a:r>
            <a:r>
              <a:rPr lang="en-US" smtClean="0">
                <a:solidFill>
                  <a:srgbClr val="FFFF00"/>
                </a:solidFill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what inputs make sense to use so you don’t have to duplicate code</a:t>
            </a:r>
          </a:p>
        </p:txBody>
      </p:sp>
      <p:pic>
        <p:nvPicPr>
          <p:cNvPr id="25603" name="Content Placeholder 6" descr="Screen shot 2011-01-19 at 10.51.39 AM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46" r="-146"/>
          <a:stretch>
            <a:fillRect/>
          </a:stretch>
        </p:blipFill>
        <p:spPr>
          <a:xfrm>
            <a:off x="5054600" y="2133600"/>
            <a:ext cx="3632200" cy="248761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Generalization (in BJC)</a:t>
            </a:r>
            <a:endParaRPr lang="en-US" dirty="0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4572000" y="4419600"/>
            <a:ext cx="4025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“Function machine” from </a:t>
            </a:r>
            <a:r>
              <a:rPr lang="en-US" sz="1800" i="1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Simply Scheme </a:t>
            </a:r>
            <a:r>
              <a:rPr lang="en-US" sz="1800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(Harvey)</a:t>
            </a:r>
            <a:endParaRPr lang="en-US" sz="1800" i="1">
              <a:solidFill>
                <a:schemeClr val="tx1"/>
              </a:solidFill>
              <a:latin typeface="18 VAG Rounded Thin   55390"/>
              <a:ea typeface="りょう Text Std EL"/>
              <a:cs typeface="Vagrounded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4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7993062" cy="5305425"/>
          </a:xfrm>
        </p:spPr>
        <p:txBody>
          <a:bodyPr/>
          <a:lstStyle/>
          <a:p>
            <a:pPr marL="68263" indent="0">
              <a:buNone/>
            </a:pPr>
            <a:r>
              <a:rPr lang="en-US" sz="2400" dirty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Abstraction is also seen when creating contracts, or specifications between entities. For example, say you are going to hire a contractor to dig a ditch. If you followed proper rules of abstraction, what would you be able to specify to the contractor</a:t>
            </a:r>
            <a:r>
              <a:rPr lang="en-US" sz="2400" dirty="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?</a:t>
            </a:r>
          </a:p>
          <a:p>
            <a:pPr marL="68263" indent="0">
              <a:buNone/>
            </a:pPr>
            <a:endParaRPr lang="en-US" sz="2400" dirty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  <a:p>
            <a:pPr marL="525463" indent="-457200">
              <a:buAutoNum type="alphaLcParenR"/>
            </a:pPr>
            <a:r>
              <a:rPr lang="en-US" sz="2400" i="1" dirty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Who</a:t>
            </a:r>
            <a:r>
              <a:rPr lang="en-US" sz="2400" dirty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 on their team should dig the ditch. </a:t>
            </a:r>
          </a:p>
          <a:p>
            <a:pPr marL="525463" indent="-457200">
              <a:buAutoNum type="alphaLcParenR"/>
            </a:pPr>
            <a:r>
              <a:rPr lang="en-US" sz="2400" i="1" dirty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Where</a:t>
            </a:r>
            <a:r>
              <a:rPr lang="en-US" sz="2400" dirty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 to dig the ditch. </a:t>
            </a:r>
          </a:p>
          <a:p>
            <a:pPr marL="525463" indent="-457200">
              <a:buAutoNum type="alphaLcParenR"/>
            </a:pPr>
            <a:r>
              <a:rPr lang="en-US" sz="2400" i="1" dirty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How</a:t>
            </a:r>
            <a:r>
              <a:rPr lang="en-US" sz="2400" dirty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 to dig the ditch. </a:t>
            </a:r>
          </a:p>
          <a:p>
            <a:pPr marL="525463" indent="-457200">
              <a:buAutoNum type="alphaLcParenR"/>
            </a:pPr>
            <a:r>
              <a:rPr lang="en-US" sz="2400" dirty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All of the above. </a:t>
            </a:r>
          </a:p>
          <a:p>
            <a:pPr marL="525463" indent="-457200">
              <a:buAutoNum type="alphaLcParenR"/>
            </a:pPr>
            <a:r>
              <a:rPr lang="en-US" sz="2400" dirty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None of the above. </a:t>
            </a:r>
            <a:endParaRPr lang="en-US" sz="2400" dirty="0" smtClean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Consider this…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4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How </a:t>
            </a:r>
            <a:r>
              <a:rPr lang="en-US" dirty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many of you know how a car works? </a:t>
            </a:r>
            <a:endParaRPr lang="en-US" dirty="0" smtClean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  <a:p>
            <a:endParaRPr lang="en-US" dirty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dirty="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How </a:t>
            </a:r>
            <a:r>
              <a:rPr lang="en-US" dirty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many can drive a car? </a:t>
            </a:r>
            <a:endParaRPr lang="en-US" dirty="0" smtClean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  <a:p>
            <a:endParaRPr lang="en-US" dirty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  <a:p>
            <a:pPr marL="68263" indent="0">
              <a:buNone/>
            </a:pPr>
            <a:r>
              <a:rPr lang="en-US" dirty="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  <a:sym typeface="Wingdings"/>
              </a:rPr>
              <a:t> </a:t>
            </a:r>
            <a:r>
              <a:rPr lang="en-US" dirty="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Abstraction</a:t>
            </a:r>
            <a:r>
              <a:rPr lang="en-US" dirty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10600" cy="762000"/>
          </a:xfrm>
        </p:spPr>
        <p:txBody>
          <a:bodyPr/>
          <a:lstStyle/>
          <a:p>
            <a:r>
              <a:rPr lang="en-US" dirty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Think about driving</a:t>
            </a:r>
            <a:r>
              <a:rPr lang="en-US" dirty="0" smtClean="0"/>
              <a:t> a car</a:t>
            </a:r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648200" y="1478340"/>
            <a:ext cx="4025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i="1" dirty="0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We only need to worry about the interface, or specification, or contract</a:t>
            </a:r>
          </a:p>
          <a:p>
            <a:pPr algn="ctr" eaLnBrk="0" hangingPunct="0"/>
            <a:r>
              <a:rPr lang="en-US" sz="1800" i="1" dirty="0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NOT how (or by whom) it’s built</a:t>
            </a:r>
          </a:p>
          <a:p>
            <a:pPr algn="ctr" eaLnBrk="0" hangingPunct="0"/>
            <a:endParaRPr lang="en-US" sz="1800" i="1" dirty="0">
              <a:solidFill>
                <a:schemeClr val="tx1"/>
              </a:solidFill>
              <a:latin typeface="18 VAG Rounded Thin   55390"/>
              <a:ea typeface="りょう Text Std EL"/>
              <a:cs typeface="Vagrounded" charset="0"/>
            </a:endParaRPr>
          </a:p>
          <a:p>
            <a:pPr algn="ctr" eaLnBrk="0" hangingPunct="0"/>
            <a:r>
              <a:rPr lang="en-US" sz="2400" b="1" dirty="0" err="1" smtClean="0">
                <a:solidFill>
                  <a:srgbClr val="FFFF00"/>
                </a:solidFill>
                <a:latin typeface="18 VAG Rounded Thin   55390"/>
                <a:ea typeface="りょう Text Std EL"/>
                <a:cs typeface="Vagrounded" charset="0"/>
              </a:rPr>
              <a:t>bove</a:t>
            </a:r>
            <a:r>
              <a:rPr lang="en-US" sz="2400" b="1" dirty="0" smtClean="0">
                <a:solidFill>
                  <a:srgbClr val="FFFF00"/>
                </a:solidFill>
                <a:latin typeface="18 VAG Rounded Thin   55390"/>
                <a:ea typeface="りょう Text Std EL"/>
                <a:cs typeface="Vagrounded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18 VAG Rounded Thin   55390"/>
                <a:ea typeface="りょう Text Std EL"/>
                <a:cs typeface="Vagrounded" charset="0"/>
              </a:rPr>
              <a:t>the abstraction line</a:t>
            </a:r>
            <a:endParaRPr lang="en-US" sz="1800" b="1" dirty="0">
              <a:solidFill>
                <a:srgbClr val="FFFF00"/>
              </a:solidFill>
              <a:latin typeface="18 VAG Rounded Thin   55390"/>
              <a:ea typeface="りょう Text Std EL"/>
              <a:cs typeface="Vagrounded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52538"/>
            <a:ext cx="3962400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724400" y="4114800"/>
            <a:ext cx="4025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Someone who died in 1930 could still drive a car today because they’ve kept the same Abstraction!</a:t>
            </a:r>
          </a:p>
          <a:p>
            <a:pPr algn="ctr" eaLnBrk="0" hangingPunct="0"/>
            <a:r>
              <a:rPr lang="en-US" sz="1800" i="1" dirty="0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(right pedal faster, left pedal slow)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Examples:</a:t>
            </a:r>
          </a:p>
          <a:p>
            <a:pPr lvl="1"/>
            <a:r>
              <a:rPr lang="en-US"/>
              <a:t>Functions (e.g., sin x)</a:t>
            </a:r>
          </a:p>
          <a:p>
            <a:pPr lvl="1"/>
            <a:r>
              <a:rPr lang="en-US"/>
              <a:t>Hiring contractors</a:t>
            </a:r>
          </a:p>
          <a:p>
            <a:pPr lvl="1"/>
            <a:r>
              <a:rPr lang="en-US"/>
              <a:t>Application Programming Interfaces (APIs)</a:t>
            </a:r>
          </a:p>
          <a:p>
            <a:pPr lvl="1"/>
            <a:r>
              <a:rPr lang="en-US"/>
              <a:t>Technology (e.g., cars)</a:t>
            </a:r>
          </a:p>
          <a:p>
            <a:r>
              <a:rPr lang="en-US"/>
              <a:t>Amazing things are built when these layer</a:t>
            </a:r>
          </a:p>
          <a:p>
            <a:pPr lvl="1"/>
            <a:r>
              <a:rPr lang="en-US"/>
              <a:t>And the abstraction layers are getting deeper by the day!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10600" cy="762000"/>
          </a:xfrm>
        </p:spPr>
        <p:txBody>
          <a:bodyPr/>
          <a:lstStyle/>
          <a:p>
            <a:r>
              <a:rPr lang="en-US" dirty="0"/>
              <a:t>The Power of Abstraction, everywhere!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400" y="3048000"/>
            <a:ext cx="39624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18 VAG Rounded Light   02390"/>
              </a:rPr>
              <a:t>Abstraction Barrier (Interface)</a:t>
            </a:r>
            <a:r>
              <a:rPr lang="en-US" sz="2400">
                <a:latin typeface="18 VAG Rounded Light   02390"/>
              </a:rPr>
              <a:t/>
            </a:r>
            <a:br>
              <a:rPr lang="en-US" sz="2400">
                <a:latin typeface="18 VAG Rounded Light   02390"/>
              </a:rPr>
            </a:br>
            <a:r>
              <a:rPr lang="en-US" sz="1600">
                <a:latin typeface="18 VAG Rounded Light   02390"/>
              </a:rPr>
              <a:t>(the interface, or specification, or contract)</a:t>
            </a:r>
            <a:endParaRPr lang="en-US" sz="2400">
              <a:latin typeface="18 VAG Rounded Light   0239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563480" y="3886200"/>
            <a:ext cx="42757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18 VAG Rounded Thin   55390"/>
                <a:ea typeface="りょう Text Std EL"/>
                <a:cs typeface="Vagrounded" charset="0"/>
              </a:rPr>
              <a:t>Below the abstraction line</a:t>
            </a:r>
            <a:r>
              <a:rPr lang="en-US" sz="1800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/>
            </a:r>
            <a:br>
              <a:rPr lang="en-US" sz="1800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</a:br>
            <a:endParaRPr lang="en-US" sz="1800">
              <a:solidFill>
                <a:schemeClr val="tx1"/>
              </a:solidFill>
              <a:latin typeface="18 VAG Rounded Thin   55390"/>
              <a:ea typeface="りょう Text Std EL"/>
              <a:cs typeface="Vagrounded" charset="0"/>
            </a:endParaRPr>
          </a:p>
          <a:p>
            <a:pPr algn="ctr" eaLnBrk="0" hangingPunct="0"/>
            <a:r>
              <a:rPr lang="en-US" sz="1800" i="1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This is where / how / when / by whom it is actually built, which is done according to the interface, specification, or contract.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648200" y="1478340"/>
            <a:ext cx="4025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i="1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We only need to worry about the interface, or specification, or contract</a:t>
            </a:r>
          </a:p>
          <a:p>
            <a:pPr algn="ctr" eaLnBrk="0" hangingPunct="0"/>
            <a:r>
              <a:rPr lang="en-US" sz="1800" i="1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NOT how (or by whom) it’s built</a:t>
            </a:r>
          </a:p>
          <a:p>
            <a:pPr algn="ctr" eaLnBrk="0" hangingPunct="0"/>
            <a:endParaRPr lang="en-US" sz="1800" i="1">
              <a:solidFill>
                <a:schemeClr val="tx1"/>
              </a:solidFill>
              <a:latin typeface="18 VAG Rounded Thin   55390"/>
              <a:ea typeface="りょう Text Std EL"/>
              <a:cs typeface="Vagrounded" charset="0"/>
            </a:endParaRPr>
          </a:p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18 VAG Rounded Thin   55390"/>
                <a:ea typeface="りょう Text Std EL"/>
                <a:cs typeface="Vagrounded" charset="0"/>
              </a:rPr>
              <a:t>Above the abstraction line</a:t>
            </a:r>
            <a:endParaRPr lang="en-US" sz="1800" b="1">
              <a:solidFill>
                <a:srgbClr val="FFFF00"/>
              </a:solidFill>
              <a:latin typeface="18 VAG Rounded Thin   55390"/>
              <a:ea typeface="りょう Text Std EL"/>
              <a:cs typeface="Vaground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4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4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7993062" cy="5305425"/>
          </a:xfrm>
        </p:spPr>
        <p:txBody>
          <a:bodyPr/>
          <a:lstStyle/>
          <a:p>
            <a:pPr marL="68263" indent="0">
              <a:buNone/>
            </a:pPr>
            <a:r>
              <a:rPr lang="en-US" sz="2400" dirty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What is </a:t>
            </a:r>
            <a:r>
              <a:rPr lang="en-US" sz="2400" dirty="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NOT </a:t>
            </a:r>
            <a:r>
              <a:rPr lang="en-US" sz="2400" dirty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a great example of abstraction in life?</a:t>
            </a:r>
          </a:p>
          <a:p>
            <a:pPr marL="525463" indent="-457200">
              <a:buAutoNum type="alphaLcParenR"/>
            </a:pPr>
            <a:r>
              <a:rPr lang="en-US" sz="2400" i="1" dirty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Your permanent alumni email address. </a:t>
            </a:r>
          </a:p>
          <a:p>
            <a:pPr marL="525463" indent="-457200">
              <a:buAutoNum type="alphaLcParenR"/>
            </a:pPr>
            <a:r>
              <a:rPr lang="en-US" sz="2400" i="1" dirty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Your mobile phone number. </a:t>
            </a:r>
          </a:p>
          <a:p>
            <a:pPr marL="525463" indent="-457200">
              <a:buAutoNum type="alphaLcParenR"/>
            </a:pPr>
            <a:r>
              <a:rPr lang="en-US" sz="2400" i="1" dirty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Your home address. </a:t>
            </a:r>
          </a:p>
          <a:p>
            <a:pPr marL="525463" indent="-457200">
              <a:buAutoNum type="alphaLcParenR"/>
            </a:pPr>
            <a:r>
              <a:rPr lang="en-US" sz="2400" i="1" dirty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Your social security number. </a:t>
            </a:r>
            <a:endParaRPr lang="en-US" sz="2400" dirty="0" smtClean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Consider this…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3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Consider </a:t>
            </a:r>
            <a:r>
              <a:rPr lang="en-US" dirty="0" err="1" smtClean="0"/>
              <a:t>ThIs</a:t>
            </a: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954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At a time when computing is the new literacy, what significant challenge does the US face in its effort to maintain a robust computing workforce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Underproduction – i.e., schools are not producing enough students to fill the projected number of job openings</a:t>
            </a:r>
          </a:p>
          <a:p>
            <a:pPr marL="457200" indent="-457200"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Underrepresentation – i.e., people choosing CS do not represent diversity of US</a:t>
            </a:r>
          </a:p>
          <a:p>
            <a:pPr marL="457200" indent="-457200"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Lack of presence in K-12 education – i.e., the number and quality of CS classes in high schools is abysmal</a:t>
            </a:r>
          </a:p>
          <a:p>
            <a:pPr marL="457200" indent="-457200"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All of the above</a:t>
            </a:r>
          </a:p>
          <a:p>
            <a:pPr marL="457200" indent="-457200"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None of the above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3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4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7840662" cy="5305425"/>
          </a:xfrm>
        </p:spPr>
        <p:txBody>
          <a:bodyPr/>
          <a:lstStyle/>
          <a:p>
            <a:r>
              <a:rPr lang="en-US" dirty="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Abstraction is one of the big ideas of computing and computational thinking</a:t>
            </a:r>
          </a:p>
          <a:p>
            <a:pPr marL="68263" indent="0">
              <a:buNone/>
            </a:pPr>
            <a:endParaRPr lang="en-US" dirty="0" smtClean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  <a:p>
            <a:pPr lvl="1"/>
            <a:r>
              <a:rPr lang="en-US" dirty="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Remove detail or simplify</a:t>
            </a:r>
          </a:p>
          <a:p>
            <a:pPr lvl="1"/>
            <a:r>
              <a:rPr lang="en-US" dirty="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Generalize a solution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3"/>
          <p:cNvSpPr>
            <a:spLocks noGrp="1"/>
          </p:cNvSpPr>
          <p:nvPr>
            <p:ph sz="half" idx="1"/>
          </p:nvPr>
        </p:nvSpPr>
        <p:spPr>
          <a:xfrm>
            <a:off x="304800" y="981900"/>
            <a:ext cx="4183063" cy="5305425"/>
          </a:xfrm>
        </p:spPr>
        <p:txBody>
          <a:bodyPr/>
          <a:lstStyle/>
          <a:p>
            <a:r>
              <a:rPr lang="en-US" sz="2400" dirty="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Big Ideas of Programming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Abstraction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Algorithms (2)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Recursion (2)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Functions-as-data, </a:t>
            </a:r>
            <a:r>
              <a:rPr lang="en-US" sz="2000" dirty="0" err="1" smtClean="0">
                <a:latin typeface="18 VAG Rounded Light   02390" charset="0"/>
              </a:rPr>
              <a:t>λ</a:t>
            </a:r>
            <a:r>
              <a:rPr lang="en-US" sz="2000" dirty="0" smtClean="0">
                <a:latin typeface="Symbol" pitchFamily="-1" charset="2"/>
                <a:ea typeface="Symbol" pitchFamily="-1" charset="2"/>
                <a:cs typeface="Symbol" pitchFamily="-1" charset="2"/>
              </a:rPr>
              <a:t> </a:t>
            </a:r>
            <a:r>
              <a:rPr lang="en-US" sz="2000" dirty="0" smtClean="0">
                <a:latin typeface="18 VAG Rounded Light   02390" charset="0"/>
              </a:rPr>
              <a:t>(2)</a:t>
            </a:r>
          </a:p>
          <a:p>
            <a:pPr lvl="1"/>
            <a:r>
              <a:rPr lang="en-US" sz="2000" i="1" dirty="0" smtClean="0">
                <a:latin typeface="18 VAG Rounded Light   02390" charset="0"/>
              </a:rPr>
              <a:t>Programming Paradigms</a:t>
            </a:r>
          </a:p>
          <a:p>
            <a:pPr lvl="1"/>
            <a:r>
              <a:rPr lang="en-US" sz="2000" i="1" dirty="0" smtClean="0">
                <a:latin typeface="18 VAG Rounded Light   02390" charset="0"/>
              </a:rPr>
              <a:t>Concurrency</a:t>
            </a:r>
          </a:p>
          <a:p>
            <a:pPr lvl="1"/>
            <a:r>
              <a:rPr lang="en-US" sz="2000" i="1" dirty="0" smtClean="0">
                <a:latin typeface="18 VAG Rounded Light   02390" charset="0"/>
              </a:rPr>
              <a:t>Distributed Computing</a:t>
            </a:r>
          </a:p>
          <a:p>
            <a:r>
              <a:rPr lang="en-US" sz="2400" dirty="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Beauty and Joy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“CS Unplugged” activities</a:t>
            </a:r>
          </a:p>
          <a:p>
            <a:pPr lvl="1"/>
            <a:r>
              <a:rPr lang="en-US" sz="2000" dirty="0">
                <a:latin typeface="18 VAG Rounded Light   02390" charset="0"/>
              </a:rPr>
              <a:t>L</a:t>
            </a:r>
            <a:r>
              <a:rPr lang="en-US" sz="2000" dirty="0" smtClean="0">
                <a:latin typeface="18 VAG Rounded Light   02390" charset="0"/>
              </a:rPr>
              <a:t>ab work in pairs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Two projects in pairs</a:t>
            </a:r>
          </a:p>
          <a:p>
            <a:pPr lvl="2"/>
            <a:r>
              <a:rPr lang="en-US" sz="1600" dirty="0" smtClean="0">
                <a:latin typeface="18 VAG Rounded Light   02390" charset="0"/>
                <a:ea typeface="ＭＳ Ｐゴシック" pitchFamily="-1" charset="-128"/>
              </a:rPr>
              <a:t>Of </a:t>
            </a:r>
            <a:r>
              <a:rPr lang="en-US" sz="1600" dirty="0" smtClean="0">
                <a:latin typeface="18 VAG Rounded Light   02390" charset="0"/>
                <a:ea typeface="ＭＳ Ｐゴシック" pitchFamily="-1" charset="-128"/>
              </a:rPr>
              <a:t>your</a:t>
            </a:r>
            <a:r>
              <a:rPr lang="en-US" sz="1600" dirty="0" smtClean="0">
                <a:latin typeface="18 VAG Rounded Light   02390" charset="0"/>
                <a:ea typeface="ＭＳ Ｐゴシック" pitchFamily="-1" charset="-128"/>
              </a:rPr>
              <a:t> </a:t>
            </a:r>
            <a:r>
              <a:rPr lang="en-US" sz="1600" dirty="0" smtClean="0">
                <a:latin typeface="18 VAG Rounded Light   02390" charset="0"/>
                <a:ea typeface="ＭＳ Ｐゴシック" pitchFamily="-1" charset="-128"/>
              </a:rPr>
              <a:t>own choice!!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One blog</a:t>
            </a:r>
          </a:p>
          <a:p>
            <a:pPr lvl="2"/>
            <a:r>
              <a:rPr lang="en-US" sz="1600" dirty="0" smtClean="0">
                <a:latin typeface="18 VAG Rounded Light   02390" charset="0"/>
                <a:ea typeface="ＭＳ Ｐゴシック" pitchFamily="-1" charset="-128"/>
              </a:rPr>
              <a:t>Of students’ own choice!!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999420"/>
            <a:ext cx="4572000" cy="5305425"/>
          </a:xfrm>
        </p:spPr>
        <p:txBody>
          <a:bodyPr/>
          <a:lstStyle/>
          <a:p>
            <a:r>
              <a:rPr lang="en-US" sz="2400" dirty="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Big Ideas of Computing</a:t>
            </a:r>
          </a:p>
          <a:p>
            <a:pPr lvl="1"/>
            <a:r>
              <a:rPr lang="en-US" sz="2000" dirty="0" err="1" smtClean="0">
                <a:latin typeface="18 VAG Rounded Light   02390" charset="0"/>
              </a:rPr>
              <a:t>HowStuffWorks</a:t>
            </a:r>
            <a:endParaRPr lang="en-US" sz="2000" dirty="0" smtClean="0">
              <a:latin typeface="18 VAG Rounded Light   02390" charset="0"/>
            </a:endParaRPr>
          </a:p>
          <a:p>
            <a:pPr lvl="2"/>
            <a:r>
              <a:rPr lang="en-US" sz="1800" dirty="0" smtClean="0">
                <a:latin typeface="18 VAG Rounded Light   02390" charset="0"/>
                <a:ea typeface="ＭＳ Ｐゴシック" pitchFamily="-1" charset="-128"/>
              </a:rPr>
              <a:t>3D Graphics</a:t>
            </a:r>
          </a:p>
          <a:p>
            <a:pPr lvl="2"/>
            <a:r>
              <a:rPr lang="en-US" sz="1800" dirty="0" smtClean="0">
                <a:latin typeface="18 VAG Rounded Light   02390" charset="0"/>
                <a:ea typeface="ＭＳ Ｐゴシック" pitchFamily="-1" charset="-128"/>
              </a:rPr>
              <a:t>Video Games</a:t>
            </a:r>
            <a:endParaRPr lang="en-US" sz="1800" dirty="0" smtClean="0">
              <a:solidFill>
                <a:srgbClr val="FFFF2F"/>
              </a:solidFill>
              <a:latin typeface="18 VAG Rounded Light   02390" charset="0"/>
              <a:ea typeface="ＭＳ Ｐゴシック" pitchFamily="-1" charset="-128"/>
            </a:endParaRPr>
          </a:p>
          <a:p>
            <a:pPr lvl="2"/>
            <a:r>
              <a:rPr lang="en-US" sz="1800" dirty="0" smtClean="0">
                <a:latin typeface="18 VAG Rounded Light   02390" charset="0"/>
                <a:ea typeface="ＭＳ Ｐゴシック" pitchFamily="-1" charset="-128"/>
              </a:rPr>
              <a:t>Computational Game Theory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Research Summaries</a:t>
            </a:r>
          </a:p>
          <a:p>
            <a:pPr lvl="2"/>
            <a:r>
              <a:rPr lang="en-US" sz="1800" dirty="0" smtClean="0">
                <a:latin typeface="18 VAG Rounded Light   02390" charset="0"/>
                <a:ea typeface="ＭＳ Ｐゴシック" pitchFamily="-1" charset="-128"/>
              </a:rPr>
              <a:t>AI</a:t>
            </a:r>
          </a:p>
          <a:p>
            <a:pPr lvl="2"/>
            <a:r>
              <a:rPr lang="en-US" sz="1800" dirty="0" smtClean="0">
                <a:latin typeface="18 VAG Rounded Light   02390" charset="0"/>
                <a:ea typeface="ＭＳ Ｐゴシック" pitchFamily="-1" charset="-128"/>
              </a:rPr>
              <a:t>HCI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Apps that Changed the World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Social Implications of Computing 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Saving the World with Computing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How Twitter Works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Cloud Computing 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Future of Computing </a:t>
            </a:r>
          </a:p>
          <a:p>
            <a:pPr lvl="1"/>
            <a:endParaRPr lang="en-US" sz="2000" dirty="0" smtClean="0">
              <a:latin typeface="18 VAG Rounded Light   0239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920" y="31806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BJC in one slide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412456" cy="5305864"/>
          </a:xfrm>
        </p:spPr>
        <p:txBody>
          <a:bodyPr/>
          <a:lstStyle/>
          <a:p>
            <a:r>
              <a:rPr lang="en-US" sz="2400" dirty="0" smtClean="0"/>
              <a:t>Format (12 </a:t>
            </a:r>
            <a:r>
              <a:rPr lang="en-US" sz="2400" dirty="0" err="1" smtClean="0"/>
              <a:t>hrs</a:t>
            </a:r>
            <a:r>
              <a:rPr lang="en-US" sz="2400" dirty="0" smtClean="0"/>
              <a:t>/</a:t>
            </a:r>
            <a:r>
              <a:rPr lang="en-US" sz="2400" dirty="0" err="1" smtClean="0"/>
              <a:t>wk</a:t>
            </a:r>
            <a:r>
              <a:rPr lang="en-US" sz="2400" dirty="0" smtClean="0"/>
              <a:t> * </a:t>
            </a:r>
            <a:r>
              <a:rPr lang="en-US" sz="2400" dirty="0"/>
              <a:t>8</a:t>
            </a:r>
            <a:r>
              <a:rPr lang="en-US" sz="2400" dirty="0" smtClean="0"/>
              <a:t> </a:t>
            </a:r>
            <a:r>
              <a:rPr lang="en-US" sz="2400" dirty="0" err="1" smtClean="0"/>
              <a:t>wks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Selected </a:t>
            </a:r>
            <a:r>
              <a:rPr lang="en-US" sz="2400" dirty="0"/>
              <a:t>Reading</a:t>
            </a:r>
          </a:p>
          <a:p>
            <a:pPr lvl="1"/>
            <a:r>
              <a:rPr lang="en-US" sz="2000" dirty="0"/>
              <a:t>Taken from </a:t>
            </a:r>
            <a:r>
              <a:rPr lang="en-US" sz="2000" dirty="0" smtClean="0"/>
              <a:t>great book (“Blown to Bits” by Abelson, </a:t>
            </a:r>
            <a:r>
              <a:rPr lang="en-US" sz="2000" dirty="0" err="1" smtClean="0"/>
              <a:t>Ledeen</a:t>
            </a:r>
            <a:r>
              <a:rPr lang="en-US" sz="2000" dirty="0" smtClean="0"/>
              <a:t> &amp; Lewis) + articles + videos</a:t>
            </a:r>
          </a:p>
          <a:p>
            <a:pPr lvl="1"/>
            <a:r>
              <a:rPr lang="en-US" sz="2000" dirty="0" smtClean="0"/>
              <a:t>Current events EVERY DAY</a:t>
            </a:r>
            <a:br>
              <a:rPr lang="en-US" sz="2000" dirty="0" smtClean="0"/>
            </a:br>
            <a:r>
              <a:rPr lang="en-US" sz="2400" dirty="0" smtClean="0"/>
              <a:t>All resources FREE</a:t>
            </a:r>
          </a:p>
          <a:p>
            <a:pPr lvl="1"/>
            <a:r>
              <a:rPr lang="en-US" sz="2000" dirty="0" smtClean="0"/>
              <a:t>Even clickers!</a:t>
            </a:r>
            <a:endParaRPr lang="en-US" sz="2000" dirty="0"/>
          </a:p>
        </p:txBody>
      </p:sp>
      <p:pic>
        <p:nvPicPr>
          <p:cNvPr id="5" name="Content Placeholder 4" descr="013713559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357" r="-7357"/>
          <a:stretch>
            <a:fillRect/>
          </a:stretch>
        </p:blipFill>
        <p:spPr>
          <a:xfrm>
            <a:off x="4800600" y="1219200"/>
            <a:ext cx="1828800" cy="240265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 &amp; Textbooks</a:t>
            </a:r>
          </a:p>
        </p:txBody>
      </p:sp>
      <p:pic>
        <p:nvPicPr>
          <p:cNvPr id="3" name="Picture 2" descr="Screen shot 2010-11-28 at 10.07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219200"/>
            <a:ext cx="1655362" cy="2209800"/>
          </a:xfrm>
          <a:prstGeom prst="rect">
            <a:avLst/>
          </a:prstGeom>
        </p:spPr>
      </p:pic>
      <p:pic>
        <p:nvPicPr>
          <p:cNvPr id="10" name="Picture 9" descr="Screen shot 2010-11-28 at 10.48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62" y="3810000"/>
            <a:ext cx="1627238" cy="2204058"/>
          </a:xfrm>
          <a:prstGeom prst="rect">
            <a:avLst/>
          </a:prstGeom>
        </p:spPr>
      </p:pic>
      <p:pic>
        <p:nvPicPr>
          <p:cNvPr id="11" name="Picture 10" descr="Screen shot 2010-11-28 at 10.49.4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3810000"/>
            <a:ext cx="1640609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472765" y="5410200"/>
            <a:ext cx="5950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Vagrounded"/>
                <a:cs typeface="Vagrounded"/>
              </a:rPr>
              <a:t>…</a:t>
            </a:r>
            <a:endParaRPr lang="en-US" sz="60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489186"/>
              </p:ext>
            </p:extLst>
          </p:nvPr>
        </p:nvGraphicFramePr>
        <p:xfrm>
          <a:off x="152399" y="1600200"/>
          <a:ext cx="4648201" cy="14630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340853"/>
                <a:gridCol w="1025358"/>
                <a:gridCol w="1291390"/>
                <a:gridCol w="990600"/>
              </a:tblGrid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Mon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18 VAG Rounded Thin   55390"/>
                        </a:rPr>
                        <a:t>Tue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Wed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18 VAG Rounded Thin   55390"/>
                        </a:rPr>
                        <a:t>Thu</a:t>
                      </a: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Lecture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Lecture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Lecture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Lecture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Lab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Lab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Discussion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Discussion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Week at a glance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481636" cy="304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check enrollments (in real 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have NEVER turned anyone away … if more students sign up, we’ll open up more sections!</a:t>
            </a:r>
          </a:p>
          <a:p>
            <a:r>
              <a:rPr lang="en-US"/>
              <a:t>I don’t intend to turn anyone away now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 Instruction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6248400" cy="5365750"/>
          </a:xfrm>
        </p:spPr>
        <p:txBody>
          <a:bodyPr/>
          <a:lstStyle/>
          <a:p>
            <a:r>
              <a:rPr lang="en-US" sz="3200" dirty="0"/>
              <a:t>Increase real-time learning in lecture, test understanding of concepts vs. details</a:t>
            </a:r>
          </a:p>
          <a:p>
            <a:pPr lvl="1"/>
            <a:r>
              <a:rPr lang="en-US" sz="2800" dirty="0" smtClean="0"/>
              <a:t>1-2 minutes to decide yourself</a:t>
            </a:r>
          </a:p>
          <a:p>
            <a:pPr lvl="1"/>
            <a:r>
              <a:rPr lang="en-US" sz="2800" dirty="0" smtClean="0"/>
              <a:t>2 </a:t>
            </a:r>
            <a:r>
              <a:rPr lang="en-US" sz="2800" dirty="0"/>
              <a:t>minutes in pairs/triples to reach consensus. Teach others!</a:t>
            </a:r>
          </a:p>
          <a:p>
            <a:pPr lvl="1"/>
            <a:r>
              <a:rPr lang="en-US" sz="2800" dirty="0"/>
              <a:t>2 minute discussion of answers, questions, clarifications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 l="10223" t="7069" r="13487" b="6204"/>
          <a:stretch>
            <a:fillRect/>
          </a:stretch>
        </p:blipFill>
        <p:spPr bwMode="auto">
          <a:xfrm>
            <a:off x="7315200" y="1143000"/>
            <a:ext cx="907110" cy="132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2159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343400"/>
            <a:ext cx="154146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8148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Piazza</a:t>
            </a:r>
            <a:r>
              <a:rPr lang="en-US" dirty="0" smtClean="0"/>
              <a:t> for {</a:t>
            </a:r>
            <a:r>
              <a:rPr lang="en-US" dirty="0" err="1" smtClean="0"/>
              <a:t>ask,answer</a:t>
            </a:r>
            <a:r>
              <a:rPr lang="en-US" dirty="0" smtClean="0"/>
              <a:t>}</a:t>
            </a:r>
            <a:r>
              <a:rPr lang="en-US" dirty="0" err="1" smtClean="0"/>
              <a:t>ing</a:t>
            </a:r>
            <a:r>
              <a:rPr lang="en-US" dirty="0" smtClean="0"/>
              <a:t> questions</a:t>
            </a:r>
            <a:endParaRPr lang="en-US" dirty="0"/>
          </a:p>
        </p:txBody>
      </p:sp>
      <p:pic>
        <p:nvPicPr>
          <p:cNvPr id="20483" name="Content Placeholder 3" descr="Screen shot 2011-01-19 at 10.12.27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1118" b="1118"/>
          <a:stretch>
            <a:fillRect/>
          </a:stretch>
        </p:blipFill>
        <p:spPr>
          <a:xfrm>
            <a:off x="609600" y="1090613"/>
            <a:ext cx="7924800" cy="5165725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990601"/>
            <a:ext cx="4198144" cy="5305864"/>
          </a:xfrm>
        </p:spPr>
        <p:txBody>
          <a:bodyPr/>
          <a:lstStyle/>
          <a:p>
            <a:r>
              <a:rPr lang="en-US" dirty="0"/>
              <a:t>EPA</a:t>
            </a:r>
          </a:p>
          <a:p>
            <a:pPr lvl="1"/>
            <a:r>
              <a:rPr lang="en-US" dirty="0"/>
              <a:t>Rewards good behavior</a:t>
            </a:r>
          </a:p>
          <a:p>
            <a:pPr lvl="1"/>
            <a:r>
              <a:rPr lang="en-US" u="sng" dirty="0"/>
              <a:t>E</a:t>
            </a:r>
            <a:r>
              <a:rPr lang="en-US" dirty="0"/>
              <a:t>ffort</a:t>
            </a:r>
          </a:p>
          <a:p>
            <a:pPr lvl="2"/>
            <a:r>
              <a:rPr lang="en-US" dirty="0"/>
              <a:t>E.g., Office hours, doing every single lab, </a:t>
            </a:r>
            <a:r>
              <a:rPr lang="en-US" dirty="0" err="1"/>
              <a:t>hw</a:t>
            </a:r>
            <a:r>
              <a:rPr lang="en-US" dirty="0"/>
              <a:t>, reading Piazza pages</a:t>
            </a:r>
          </a:p>
          <a:p>
            <a:pPr lvl="1"/>
            <a:r>
              <a:rPr lang="en-US" u="sng" dirty="0"/>
              <a:t>P</a:t>
            </a:r>
            <a:r>
              <a:rPr lang="en-US" dirty="0"/>
              <a:t>articipation</a:t>
            </a:r>
          </a:p>
          <a:p>
            <a:pPr lvl="2"/>
            <a:r>
              <a:rPr lang="en-US" dirty="0"/>
              <a:t>E.g., Raising hand in </a:t>
            </a:r>
            <a:r>
              <a:rPr lang="en-US" dirty="0" err="1"/>
              <a:t>lec</a:t>
            </a:r>
            <a:r>
              <a:rPr lang="en-US" dirty="0"/>
              <a:t> or discussion, asking questions on Piazza</a:t>
            </a:r>
          </a:p>
          <a:p>
            <a:pPr lvl="1"/>
            <a:r>
              <a:rPr lang="en-US" u="sng" dirty="0"/>
              <a:t>A</a:t>
            </a:r>
            <a:r>
              <a:rPr lang="en-US" dirty="0"/>
              <a:t>ltruism</a:t>
            </a:r>
          </a:p>
          <a:p>
            <a:pPr lvl="2"/>
            <a:r>
              <a:rPr lang="en-US" dirty="0"/>
              <a:t>E.g., helping other students in lab, answering questions on Piazza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336256" cy="5305864"/>
          </a:xfrm>
        </p:spPr>
        <p:txBody>
          <a:bodyPr/>
          <a:lstStyle/>
          <a:p>
            <a:r>
              <a:rPr lang="en-US" dirty="0"/>
              <a:t>You have 3 “Slip Days”</a:t>
            </a:r>
          </a:p>
          <a:p>
            <a:pPr lvl="1"/>
            <a:r>
              <a:rPr lang="en-US" dirty="0"/>
              <a:t>You use them to extend due date, 1 slip day for 1 day extension</a:t>
            </a:r>
          </a:p>
          <a:p>
            <a:pPr lvl="1"/>
            <a:r>
              <a:rPr lang="en-US" dirty="0"/>
              <a:t>You can use them one at a time or all at once or in any combination</a:t>
            </a:r>
          </a:p>
          <a:p>
            <a:pPr lvl="1"/>
            <a:r>
              <a:rPr lang="en-US" dirty="0"/>
              <a:t>They follow you around when you pair up (you are counted individually)</a:t>
            </a:r>
          </a:p>
          <a:p>
            <a:pPr lvl="2"/>
            <a:r>
              <a:rPr lang="en-US" dirty="0"/>
              <a:t>E.g., A has 2, B has 0.</a:t>
            </a:r>
            <a:br>
              <a:rPr lang="en-US" dirty="0"/>
            </a:br>
            <a:r>
              <a:rPr lang="en-US" dirty="0"/>
              <a:t>Project is late by 1 day.</a:t>
            </a:r>
            <a:br>
              <a:rPr lang="en-US" dirty="0"/>
            </a:br>
            <a:r>
              <a:rPr lang="en-US" dirty="0"/>
              <a:t>A uses 1, B is 1 day late</a:t>
            </a:r>
          </a:p>
          <a:p>
            <a:pPr lvl="1"/>
            <a:r>
              <a:rPr lang="en-US" dirty="0"/>
              <a:t>Late is 1/3 off/day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Pro-student Grading Policies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56376</TotalTime>
  <Pages>47</Pages>
  <Words>1328</Words>
  <Application>Microsoft Macintosh PowerPoint</Application>
  <PresentationFormat>Letter Paper (8.5x11 in)</PresentationFormat>
  <Paragraphs>198</Paragraphs>
  <Slides>20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Metro</vt:lpstr>
      <vt:lpstr>BJC: you’ll love it!</vt:lpstr>
      <vt:lpstr>Consider ThIs ….</vt:lpstr>
      <vt:lpstr>BJC in one slide</vt:lpstr>
      <vt:lpstr>Format &amp; Textbooks</vt:lpstr>
      <vt:lpstr>Week at a glance</vt:lpstr>
      <vt:lpstr>Let’s check enrollments (in real time)</vt:lpstr>
      <vt:lpstr>Peer Instruction</vt:lpstr>
      <vt:lpstr>Piazza for {ask,answer}ing questions</vt:lpstr>
      <vt:lpstr>Pro-student Grading Policies</vt:lpstr>
      <vt:lpstr>Abstraction</vt:lpstr>
      <vt:lpstr>Detail Removal</vt:lpstr>
      <vt:lpstr>Detail Removal (in BJC)</vt:lpstr>
      <vt:lpstr>Consider this…</vt:lpstr>
      <vt:lpstr>Generalization Example</vt:lpstr>
      <vt:lpstr>Generalization (in BJC)</vt:lpstr>
      <vt:lpstr>Consider this…</vt:lpstr>
      <vt:lpstr>Think about driving a car</vt:lpstr>
      <vt:lpstr>The Power of Abstraction, everywhere!</vt:lpstr>
      <vt:lpstr>Consider this…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Sean Morris</cp:lastModifiedBy>
  <cp:revision>3233</cp:revision>
  <cp:lastPrinted>2013-01-22T10:48:27Z</cp:lastPrinted>
  <dcterms:created xsi:type="dcterms:W3CDTF">2013-01-22T09:52:33Z</dcterms:created>
  <dcterms:modified xsi:type="dcterms:W3CDTF">2013-06-24T22:07:39Z</dcterms:modified>
</cp:coreProperties>
</file>