
<file path=[Content_Types].xml><?xml version="1.0" encoding="utf-8"?>
<Types xmlns="http://schemas.openxmlformats.org/package/2006/content-types">
  <Default Extension="xml" ContentType="application/xml"/>
  <Default Extension="3gp" ContentType="video/unknown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1047" r:id="rId2"/>
    <p:sldId id="1090" r:id="rId3"/>
    <p:sldId id="1087" r:id="rId4"/>
    <p:sldId id="1048" r:id="rId5"/>
    <p:sldId id="1069" r:id="rId6"/>
    <p:sldId id="1066" r:id="rId7"/>
    <p:sldId id="1068" r:id="rId8"/>
    <p:sldId id="1070" r:id="rId9"/>
    <p:sldId id="1073" r:id="rId10"/>
    <p:sldId id="1072" r:id="rId11"/>
    <p:sldId id="1088" r:id="rId12"/>
    <p:sldId id="1074" r:id="rId13"/>
    <p:sldId id="1075" r:id="rId14"/>
    <p:sldId id="1076" r:id="rId15"/>
    <p:sldId id="1077" r:id="rId16"/>
    <p:sldId id="1078" r:id="rId17"/>
    <p:sldId id="1079" r:id="rId18"/>
    <p:sldId id="1080" r:id="rId19"/>
    <p:sldId id="1071" r:id="rId20"/>
    <p:sldId id="1082" r:id="rId21"/>
    <p:sldId id="1083" r:id="rId22"/>
    <p:sldId id="1084" r:id="rId23"/>
    <p:sldId id="1085" r:id="rId24"/>
    <p:sldId id="1081" r:id="rId25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15C"/>
    <a:srgbClr val="FB0A10"/>
    <a:srgbClr val="94F0E4"/>
    <a:srgbClr val="5771A0"/>
    <a:srgbClr val="800080"/>
    <a:srgbClr val="66FF33"/>
    <a:srgbClr val="FF0000"/>
    <a:srgbClr val="3333CC"/>
    <a:srgbClr val="FF8DA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5" autoAdjust="0"/>
    <p:restoredTop sz="82372" autoAdjust="0"/>
  </p:normalViewPr>
  <p:slideViewPr>
    <p:cSldViewPr>
      <p:cViewPr varScale="1">
        <p:scale>
          <a:sx n="133" d="100"/>
          <a:sy n="133" d="100"/>
        </p:scale>
        <p:origin x="-2880" y="-104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168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10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228095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(c) U.S. computer and video game software sales generated $24.75 billion in 2011.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www.theesa.com</a:t>
            </a:r>
            <a:r>
              <a:rPr lang="en-US" dirty="0" smtClean="0"/>
              <a:t>/facts/</a:t>
            </a:r>
            <a:r>
              <a:rPr lang="en-US" dirty="0" err="1" smtClean="0"/>
              <a:t>index.asp</a:t>
            </a:r>
          </a:p>
          <a:p>
            <a:r>
              <a:rPr lang="en-US" dirty="0" err="1" smtClean="0"/>
              <a:t>----- Meeting Notes (6/25/13 09:44) -----</a:t>
            </a:r>
          </a:p>
          <a:p>
            <a:r>
              <a:rPr lang="en-US" dirty="0" err="1" smtClean="0"/>
              <a:t>pet market 53 billion</a:t>
            </a:r>
          </a:p>
          <a:p>
            <a:r>
              <a:rPr lang="en-US" dirty="0" err="1" smtClean="0"/>
              <a:t>gun market 11 billion</a:t>
            </a:r>
          </a:p>
          <a:p>
            <a:r>
              <a:rPr lang="en-US" dirty="0" err="1" smtClean="0"/>
              <a:t>bike market 6 billion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572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(6/25/13 08:53) -----</a:t>
            </a:r>
          </a:p>
          <a:p>
            <a:r>
              <a:rPr lang="en-US"/>
              <a:t>ESP</a:t>
            </a:r>
          </a:p>
          <a:p>
            <a:r>
              <a:rPr lang="en-US"/>
              <a:t>Language Tranlsator</a:t>
            </a:r>
          </a:p>
          <a:p>
            <a:r>
              <a:rPr lang="en-US"/>
              <a:t>Education </a:t>
            </a:r>
          </a:p>
        </p:txBody>
      </p:sp>
    </p:spTree>
    <p:extLst>
      <p:ext uri="{BB962C8B-B14F-4D97-AF65-F5344CB8AC3E}">
        <p14:creationId xmlns:p14="http://schemas.microsoft.com/office/powerpoint/2010/main" val="3648282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19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6" tIns="45903" rIns="91806" bIns="45903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07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(6/25/13 08:01) -----</a:t>
            </a:r>
          </a:p>
          <a:p>
            <a:r>
              <a:rPr lang="en-US"/>
              <a:t>Silicon Valley</a:t>
            </a:r>
          </a:p>
          <a:p>
            <a:r>
              <a:rPr lang="en-US"/>
              <a:t>Ralph Baer: National Medal of Technology</a:t>
            </a:r>
          </a:p>
          <a:p>
            <a:r>
              <a:rPr lang="en-US"/>
              <a:t>Story of Pong Arcade Game: Video Game Pizza Parlor - Santa Clara</a:t>
            </a:r>
          </a:p>
        </p:txBody>
      </p:sp>
    </p:spTree>
    <p:extLst>
      <p:ext uri="{BB962C8B-B14F-4D97-AF65-F5344CB8AC3E}">
        <p14:creationId xmlns:p14="http://schemas.microsoft.com/office/powerpoint/2010/main" val="1439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(6/25/13 08:01) -----</a:t>
            </a:r>
          </a:p>
          <a:p>
            <a:r>
              <a:rPr lang="en-US"/>
              <a:t>Artist: Shigeru </a:t>
            </a:r>
          </a:p>
        </p:txBody>
      </p:sp>
    </p:spTree>
    <p:extLst>
      <p:ext uri="{BB962C8B-B14F-4D97-AF65-F5344CB8AC3E}">
        <p14:creationId xmlns:p14="http://schemas.microsoft.com/office/powerpoint/2010/main" val="1556540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(6/25/13 08:04) -----</a:t>
            </a:r>
          </a:p>
          <a:p>
            <a:r>
              <a:rPr lang="en-US"/>
              <a:t>Student's can jump in on this market</a:t>
            </a:r>
          </a:p>
        </p:txBody>
      </p:sp>
    </p:spTree>
    <p:extLst>
      <p:ext uri="{BB962C8B-B14F-4D97-AF65-F5344CB8AC3E}">
        <p14:creationId xmlns:p14="http://schemas.microsoft.com/office/powerpoint/2010/main" val="1669135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(6/25/13 08:21) -----</a:t>
            </a:r>
          </a:p>
          <a:p>
            <a:r>
              <a:rPr lang="en-US"/>
              <a:t>$10 million budgets --&gt; make $50 million</a:t>
            </a:r>
          </a:p>
        </p:txBody>
      </p:sp>
    </p:spTree>
    <p:extLst>
      <p:ext uri="{BB962C8B-B14F-4D97-AF65-F5344CB8AC3E}">
        <p14:creationId xmlns:p14="http://schemas.microsoft.com/office/powerpoint/2010/main" val="4130701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(d) 47% of players are women</a:t>
            </a:r>
          </a:p>
          <a:p>
            <a:r>
              <a:rPr lang="en-US" dirty="0" smtClean="0"/>
              <a:t>http://www.theesa.com/facts/gameplayer.asp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2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(6/25/13 08:35) -----</a:t>
            </a:r>
          </a:p>
          <a:p>
            <a:r>
              <a:rPr lang="en-US"/>
              <a:t>In terms of rendering --&gt; we are on the fly for 1/30th of a second as opposed to hours per frame to render movie</a:t>
            </a:r>
          </a:p>
        </p:txBody>
      </p:sp>
    </p:spTree>
    <p:extLst>
      <p:ext uri="{BB962C8B-B14F-4D97-AF65-F5344CB8AC3E}">
        <p14:creationId xmlns:p14="http://schemas.microsoft.com/office/powerpoint/2010/main" val="987519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(6/25/13 08:35) -----</a:t>
            </a:r>
          </a:p>
          <a:p>
            <a:r>
              <a:rPr lang="en-US"/>
              <a:t>A. Generate Motion Libraries</a:t>
            </a:r>
          </a:p>
          <a:p>
            <a:r>
              <a:rPr lang="en-US"/>
              <a:t>B. </a:t>
            </a:r>
          </a:p>
          <a:p>
            <a:r>
              <a:rPr lang="en-US"/>
              <a:t>----- Meeting Notes (6/25/13 08:40) -----</a:t>
            </a:r>
          </a:p>
          <a:p>
            <a:r>
              <a:rPr lang="en-US"/>
              <a:t>A.Generate Motion Libraries</a:t>
            </a:r>
          </a:p>
          <a:p>
            <a:r>
              <a:rPr lang="en-US"/>
              <a:t>B. All about interpolation to make it look smooth</a:t>
            </a:r>
          </a:p>
        </p:txBody>
      </p:sp>
    </p:spTree>
    <p:extLst>
      <p:ext uri="{BB962C8B-B14F-4D97-AF65-F5344CB8AC3E}">
        <p14:creationId xmlns:p14="http://schemas.microsoft.com/office/powerpoint/2010/main" val="16071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Video Games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01C1680E-D985-8A48-BA9E-A9F7CF2082B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Video Games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8631039" y="6248400"/>
            <a:ext cx="512961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3234" y="53235"/>
            <a:ext cx="425877" cy="50466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hight3ch.com/history-of-video-games-46-mins/" TargetMode="External"/><Relationship Id="rId4" Type="http://schemas.openxmlformats.org/officeDocument/2006/relationships/hyperlink" Target="http://blip.tv/play-value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youtube.com/watch?v=jyKb7NOpnv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microsoft.com/office/2007/relationships/media" Target="../media/media1.3gp"/><Relationship Id="rId2" Type="http://schemas.openxmlformats.org/officeDocument/2006/relationships/video" Target="../media/media1.3g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2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570591"/>
            <a:ext cx="5181600" cy="24400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 : Video Games</a:t>
            </a:r>
          </a:p>
          <a:p>
            <a:pPr algn="ctr">
              <a:lnSpc>
                <a:spcPct val="77000"/>
              </a:lnSpc>
            </a:pPr>
            <a:endParaRPr lang="en-US" sz="3200" b="1" dirty="0" smtClean="0">
              <a:solidFill>
                <a:schemeClr val="tx1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Instructor: Sean Morris</a:t>
            </a: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505200"/>
            <a:ext cx="6477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Control games with thought!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5410201" cy="22098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The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Emotiv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Epoc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sells for $300 and it comes with an app called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EmoKey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which allows you to “think” an action and the key will be clicked in the game or program, so you can control anything. (even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powerpoint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slides?) 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  <a:sym typeface="Wingdings"/>
              </a:rPr>
              <a:t>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endParaRPr lang="en-US" sz="2400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400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2400" b="1" dirty="0" err="1" smtClean="0">
                <a:latin typeface="Courier"/>
                <a:cs typeface="Courier"/>
              </a:rPr>
              <a:t>emotiv.com</a:t>
            </a:r>
            <a:endParaRPr lang="en-US" sz="2400" b="1" dirty="0" smtClean="0">
              <a:latin typeface="Courier"/>
              <a:cs typeface="Courier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821218" y="6233652"/>
            <a:ext cx="31242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829" r="91667">
                        <a14:foregroundMark x1="91667" y1="14138" x2="91667" y2="14138"/>
                      </a14:backgroundRemoval>
                    </a14:imgEffect>
                  </a14:imgLayer>
                </a14:imgProps>
              </a:ext>
            </a:extLst>
          </a:blip>
          <a:srcRect t="-5766" b="1"/>
          <a:stretch/>
        </p:blipFill>
        <p:spPr>
          <a:xfrm>
            <a:off x="5486400" y="4003663"/>
            <a:ext cx="3657600" cy="239713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1"/>
            <a:ext cx="4274344" cy="5305864"/>
          </a:xfrm>
        </p:spPr>
        <p:txBody>
          <a:bodyPr/>
          <a:lstStyle/>
          <a:p>
            <a:r>
              <a:rPr lang="en-US" dirty="0"/>
              <a:t>Staff requirements</a:t>
            </a:r>
          </a:p>
          <a:p>
            <a:pPr lvl="1"/>
            <a:r>
              <a:rPr lang="en-US" dirty="0"/>
              <a:t>Cross-disciplinary</a:t>
            </a:r>
          </a:p>
          <a:p>
            <a:pPr lvl="1"/>
            <a:r>
              <a:rPr lang="en-US" dirty="0"/>
              <a:t>Producer, programmers, game, graphic &amp; sound designers, musicians, testers, …</a:t>
            </a:r>
          </a:p>
          <a:p>
            <a:pPr lvl="1"/>
            <a:r>
              <a:rPr lang="en-US" dirty="0"/>
              <a:t>100+ person teams</a:t>
            </a:r>
          </a:p>
          <a:p>
            <a:r>
              <a:rPr lang="en-US" dirty="0"/>
              <a:t>Similar to film</a:t>
            </a:r>
          </a:p>
          <a:p>
            <a:pPr lvl="1"/>
            <a:r>
              <a:rPr lang="en-US" dirty="0"/>
              <a:t>Often, games-&gt;film, and film-&gt;games</a:t>
            </a:r>
          </a:p>
          <a:p>
            <a:pPr lvl="1"/>
            <a:r>
              <a:rPr lang="en-US" dirty="0" err="1"/>
              <a:t>Lucasfilm</a:t>
            </a:r>
            <a:r>
              <a:rPr lang="en-US" dirty="0"/>
              <a:t>, etc. want to tie assets together</a:t>
            </a:r>
          </a:p>
        </p:txBody>
      </p:sp>
      <p:pic>
        <p:nvPicPr>
          <p:cNvPr id="9" name="Content Placeholder 8" descr="socomcftncopy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6896" b="-689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a </a:t>
            </a:r>
            <a:r>
              <a:rPr lang="en-US" i="1"/>
              <a:t>Core </a:t>
            </a:r>
            <a:r>
              <a:rPr lang="en-US"/>
              <a:t>Video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en.wikipedia.org/wiki/Video_games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None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25%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35%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45%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55%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 smtClean="0"/>
              <a:t>65%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/>
              <a:t>% of Game Payers who are women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676400"/>
            <a:ext cx="22572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430656"/>
            <a:ext cx="4572000" cy="23888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www.theesa.com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/facts/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gameplayer.asp</a:t>
            </a:r>
            <a:endParaRPr lang="en-US" sz="4000" dirty="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3D Computer Graphics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Similar to making a 3D animated film…</a:t>
            </a:r>
          </a:p>
          <a:p>
            <a:pPr lvl="1"/>
            <a:r>
              <a:rPr lang="en-US" i="1"/>
              <a:t>Model </a:t>
            </a:r>
            <a:r>
              <a:rPr lang="en-US"/>
              <a:t>characters, environment in 3D</a:t>
            </a:r>
          </a:p>
          <a:p>
            <a:pPr lvl="1"/>
            <a:r>
              <a:rPr lang="en-US"/>
              <a:t>Add </a:t>
            </a:r>
            <a:r>
              <a:rPr lang="en-US" i="1"/>
              <a:t>shading </a:t>
            </a:r>
            <a:r>
              <a:rPr lang="en-US"/>
              <a:t>+ </a:t>
            </a:r>
            <a:r>
              <a:rPr lang="en-US" i="1"/>
              <a:t>lights </a:t>
            </a:r>
            <a:r>
              <a:rPr lang="en-US"/>
              <a:t>+ </a:t>
            </a:r>
            <a:r>
              <a:rPr lang="en-US" i="1"/>
              <a:t>effects </a:t>
            </a:r>
            <a:r>
              <a:rPr lang="en-US"/>
              <a:t>+ </a:t>
            </a:r>
            <a:r>
              <a:rPr lang="en-US" i="1"/>
              <a:t>behavior</a:t>
            </a:r>
          </a:p>
          <a:p>
            <a:pPr lvl="1"/>
            <a:r>
              <a:rPr lang="en-US"/>
              <a:t>Let 3D </a:t>
            </a:r>
            <a:r>
              <a:rPr lang="en-US" i="1"/>
              <a:t>rendering </a:t>
            </a:r>
            <a:r>
              <a:rPr lang="en-US"/>
              <a:t>engine (on graphics card) do the work of figuring out 2D scene from 3D </a:t>
            </a:r>
          </a:p>
          <a:p>
            <a:r>
              <a:rPr lang="en-US"/>
              <a:t>Limitations</a:t>
            </a:r>
          </a:p>
          <a:p>
            <a:pPr lvl="1"/>
            <a:r>
              <a:rPr lang="en-US"/>
              <a:t>Many things are too</a:t>
            </a:r>
            <a:br>
              <a:rPr lang="en-US"/>
            </a:br>
            <a:r>
              <a:rPr lang="en-US"/>
              <a:t>“expensive” to do in</a:t>
            </a:r>
            <a:br>
              <a:rPr lang="en-US"/>
            </a:br>
            <a:r>
              <a:rPr lang="en-US"/>
              <a:t>30 frames per second</a:t>
            </a:r>
          </a:p>
          <a:p>
            <a:pPr lvl="1"/>
            <a:r>
              <a:rPr lang="en-US"/>
              <a:t>Research breakthroughs!  </a:t>
            </a:r>
          </a:p>
          <a:p>
            <a:endParaRPr lang="en-US"/>
          </a:p>
        </p:txBody>
      </p:sp>
      <p:pic>
        <p:nvPicPr>
          <p:cNvPr id="7" name="Picture 6" descr="fight_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581400"/>
            <a:ext cx="3810000" cy="192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638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www.nytimes.com/2009/07/08/arts/television/08fight.html</a:t>
            </a:r>
            <a:br>
              <a:rPr lang="en-US" sz="1800" b="1">
                <a:latin typeface="Courier"/>
                <a:cs typeface="Courier"/>
              </a:rPr>
            </a:br>
            <a:r>
              <a:rPr lang="en-US" sz="1800" b="1">
                <a:latin typeface="Courier"/>
                <a:cs typeface="Courier"/>
              </a:rPr>
              <a:t>en.wikipedia.org/wiki/Portal:Computer_graphics</a:t>
            </a:r>
            <a:br>
              <a:rPr lang="en-US" sz="1800" b="1">
                <a:latin typeface="Courier"/>
                <a:cs typeface="Courier"/>
              </a:rPr>
            </a:br>
            <a:r>
              <a:rPr lang="en-US" sz="1800" b="1">
                <a:latin typeface="Courier"/>
                <a:cs typeface="Courier"/>
              </a:rPr>
              <a:t>www.siggraph.org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90601"/>
            <a:ext cx="4502944" cy="5305864"/>
          </a:xfrm>
        </p:spPr>
        <p:txBody>
          <a:bodyPr/>
          <a:lstStyle/>
          <a:p>
            <a:r>
              <a:rPr lang="en-US" dirty="0"/>
              <a:t>Actors in </a:t>
            </a:r>
            <a:r>
              <a:rPr lang="en-US" dirty="0" err="1"/>
              <a:t>MoCap</a:t>
            </a:r>
            <a:r>
              <a:rPr lang="en-US" dirty="0"/>
              <a:t> suits</a:t>
            </a:r>
          </a:p>
          <a:p>
            <a:r>
              <a:rPr lang="en-US" dirty="0"/>
              <a:t>Motions recorded, put in “motion libraries”</a:t>
            </a:r>
          </a:p>
          <a:p>
            <a:pPr lvl="1"/>
            <a:r>
              <a:rPr lang="en-US" dirty="0"/>
              <a:t>E.g., running, throwing, passing, tackling</a:t>
            </a:r>
          </a:p>
          <a:p>
            <a:pPr lvl="1"/>
            <a:r>
              <a:rPr lang="en-US" dirty="0"/>
              <a:t>Can be edited/cleaned</a:t>
            </a:r>
          </a:p>
          <a:p>
            <a:pPr lvl="1"/>
            <a:r>
              <a:rPr lang="en-US" dirty="0"/>
              <a:t>Motion </a:t>
            </a:r>
            <a:r>
              <a:rPr lang="en-US" i="1" dirty="0"/>
              <a:t>synthesis </a:t>
            </a:r>
            <a:r>
              <a:rPr lang="en-US" dirty="0"/>
              <a:t>also</a:t>
            </a:r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Motion “blending”</a:t>
            </a:r>
          </a:p>
          <a:p>
            <a:pPr lvl="1"/>
            <a:r>
              <a:rPr lang="en-US" dirty="0"/>
              <a:t>Non-”sliding” feet</a:t>
            </a:r>
          </a:p>
          <a:p>
            <a:pPr lvl="1"/>
            <a:r>
              <a:rPr lang="en-US" dirty="0"/>
              <a:t>UC Berkeley Research!</a:t>
            </a:r>
          </a:p>
        </p:txBody>
      </p:sp>
      <p:pic>
        <p:nvPicPr>
          <p:cNvPr id="7" name="Content Placeholder 6" descr="andygollum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810" r="-2810"/>
          <a:stretch>
            <a:fillRect/>
          </a:stretch>
        </p:blipFill>
        <p:spPr>
          <a:xfrm>
            <a:off x="5112572" y="1267266"/>
            <a:ext cx="3269428" cy="429533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Motion Capture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83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en.wikipedia.org/wiki/Motion_capture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www.phasespace.com</a:t>
            </a:r>
          </a:p>
        </p:txBody>
      </p:sp>
      <p:sp>
        <p:nvSpPr>
          <p:cNvPr id="8" name="Oval 7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" name="Picture 9" descr="Picture 1.png"/>
          <p:cNvPicPr>
            <a:picLocks noChangeAspect="1"/>
          </p:cNvPicPr>
          <p:nvPr/>
        </p:nvPicPr>
        <p:blipFill>
          <a:blip r:embed="rId4"/>
          <a:srcRect t="24250"/>
          <a:stretch>
            <a:fillRect/>
          </a:stretch>
        </p:blipFill>
        <p:spPr>
          <a:xfrm>
            <a:off x="3657600" y="4876800"/>
            <a:ext cx="1212854" cy="685800"/>
          </a:xfrm>
          <a:prstGeom prst="rect">
            <a:avLst/>
          </a:prstGeom>
        </p:spPr>
      </p:pic>
      <p:pic>
        <p:nvPicPr>
          <p:cNvPr id="11" name="Picture 10" descr="Picture 2.png"/>
          <p:cNvPicPr>
            <a:picLocks noChangeAspect="1"/>
          </p:cNvPicPr>
          <p:nvPr/>
        </p:nvPicPr>
        <p:blipFill>
          <a:blip r:embed="rId5"/>
          <a:srcRect l="7414" t="11572" r="34514"/>
          <a:stretch>
            <a:fillRect/>
          </a:stretch>
        </p:blipFill>
        <p:spPr>
          <a:xfrm>
            <a:off x="4343400" y="3200400"/>
            <a:ext cx="760912" cy="1517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990601"/>
            <a:ext cx="4648200" cy="5305864"/>
          </a:xfrm>
        </p:spPr>
        <p:txBody>
          <a:bodyPr/>
          <a:lstStyle/>
          <a:p>
            <a:r>
              <a:rPr lang="en-US" dirty="0"/>
              <a:t>Range of intelligence</a:t>
            </a:r>
          </a:p>
          <a:p>
            <a:pPr lvl="1"/>
            <a:r>
              <a:rPr lang="en-US" dirty="0"/>
              <a:t>Low: simple heuristics</a:t>
            </a:r>
          </a:p>
          <a:p>
            <a:pPr lvl="1"/>
            <a:r>
              <a:rPr lang="en-US" dirty="0"/>
              <a:t>High: Learns from player</a:t>
            </a:r>
          </a:p>
          <a:p>
            <a:r>
              <a:rPr lang="en-US" dirty="0"/>
              <a:t>Dynamic difficulty</a:t>
            </a:r>
          </a:p>
          <a:p>
            <a:pPr lvl="1"/>
            <a:r>
              <a:rPr lang="en-US" dirty="0"/>
              <a:t>Must hold interest </a:t>
            </a:r>
          </a:p>
          <a:p>
            <a:pPr lvl="1"/>
            <a:r>
              <a:rPr lang="en-US" dirty="0"/>
              <a:t>“Simple to learn, difficult to master is the holy grail of game design.”</a:t>
            </a:r>
          </a:p>
          <a:p>
            <a:pPr lvl="1"/>
            <a:r>
              <a:rPr lang="en-US" dirty="0"/>
              <a:t>Cheating AI (</a:t>
            </a:r>
            <a:r>
              <a:rPr lang="en-US" dirty="0" err="1"/>
              <a:t>e.g.,racing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655344" y="1295400"/>
            <a:ext cx="4038600" cy="32004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: Artificial Intelligence</a:t>
            </a:r>
          </a:p>
        </p:txBody>
      </p:sp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307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latin typeface="Courier"/>
                <a:cs typeface="Courier"/>
              </a:rPr>
              <a:t>www.businessweek.com/innovate/content/aug2008/id20080820_123140.htm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en.wikipedia.org/wiki/Dynamic_game_difficulty_balancing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en.wikipedia.org/wiki/Game_artificial_intelligence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queue.acm.org/detail.cfm?id=971593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990601"/>
            <a:ext cx="4572000" cy="5305864"/>
          </a:xfrm>
        </p:spPr>
        <p:txBody>
          <a:bodyPr/>
          <a:lstStyle/>
          <a:p>
            <a:r>
              <a:rPr lang="en-US" dirty="0" smtClean="0"/>
              <a:t>Education</a:t>
            </a:r>
            <a:endParaRPr lang="en-US" dirty="0"/>
          </a:p>
          <a:p>
            <a:pPr lvl="1"/>
            <a:r>
              <a:rPr lang="en-US" dirty="0"/>
              <a:t>Flight simulations, combat, medical </a:t>
            </a:r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Classroom</a:t>
            </a:r>
            <a:endParaRPr lang="en-US" dirty="0"/>
          </a:p>
          <a:p>
            <a:r>
              <a:rPr lang="en-US" dirty="0"/>
              <a:t>Games w/a Purpose</a:t>
            </a:r>
          </a:p>
          <a:p>
            <a:pPr lvl="1"/>
            <a:r>
              <a:rPr lang="en-US" dirty="0"/>
              <a:t>A game to do useful stuff, hard for computers</a:t>
            </a:r>
          </a:p>
          <a:p>
            <a:pPr lvl="1"/>
            <a:r>
              <a:rPr lang="en-US" dirty="0"/>
              <a:t>Luis von </a:t>
            </a:r>
            <a:r>
              <a:rPr lang="en-US" dirty="0" err="1"/>
              <a:t>Ahn</a:t>
            </a:r>
            <a:r>
              <a:rPr lang="en-US" dirty="0"/>
              <a:t> … </a:t>
            </a:r>
            <a:r>
              <a:rPr lang="en-US" dirty="0" err="1"/>
              <a:t>gwap</a:t>
            </a:r>
            <a:endParaRPr lang="en-US" dirty="0"/>
          </a:p>
          <a:p>
            <a:pPr lvl="2"/>
            <a:r>
              <a:rPr lang="en-US" dirty="0"/>
              <a:t>ESP : Label images </a:t>
            </a:r>
            <a:r>
              <a:rPr lang="en-US" dirty="0" smtClean="0"/>
              <a:t>fastest</a:t>
            </a:r>
            <a:endParaRPr lang="en-US" dirty="0"/>
          </a:p>
          <a:p>
            <a:pPr lvl="2"/>
            <a:r>
              <a:rPr lang="en-US" dirty="0" err="1"/>
              <a:t>Popvideo</a:t>
            </a:r>
            <a:r>
              <a:rPr lang="en-US" dirty="0"/>
              <a:t> : label video</a:t>
            </a:r>
          </a:p>
          <a:p>
            <a:pPr lvl="2"/>
            <a:r>
              <a:rPr lang="en-US" dirty="0" err="1"/>
              <a:t>Matchin</a:t>
            </a:r>
            <a:r>
              <a:rPr lang="en-US" dirty="0"/>
              <a:t> : </a:t>
            </a:r>
            <a:r>
              <a:rPr lang="en-US" dirty="0" smtClean="0"/>
              <a:t>Gender Guessing</a:t>
            </a:r>
            <a:endParaRPr lang="en-US" dirty="0" smtClean="0"/>
          </a:p>
          <a:p>
            <a:pPr lvl="2"/>
            <a:r>
              <a:rPr lang="en-US" dirty="0" err="1" smtClean="0"/>
              <a:t>DuoLingo</a:t>
            </a:r>
            <a:r>
              <a:rPr lang="en-US" dirty="0" smtClean="0"/>
              <a:t>: Language</a:t>
            </a: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762000"/>
          </a:xfrm>
        </p:spPr>
        <p:txBody>
          <a:bodyPr/>
          <a:lstStyle/>
          <a:p>
            <a:r>
              <a:rPr lang="en-US" dirty="0"/>
              <a:t>Video Games : Good (Serious Games)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8183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urier"/>
                <a:cs typeface="Courier"/>
              </a:rPr>
              <a:t>en.wikipedia.org</a:t>
            </a:r>
            <a:r>
              <a:rPr lang="en-US" sz="1800" b="1" dirty="0">
                <a:latin typeface="Courier"/>
                <a:cs typeface="Courier"/>
              </a:rPr>
              <a:t>/wiki/</a:t>
            </a:r>
            <a:r>
              <a:rPr lang="en-US" sz="1800" b="1" dirty="0" err="1">
                <a:latin typeface="Courier"/>
                <a:cs typeface="Courier"/>
              </a:rPr>
              <a:t>Serious_games</a:t>
            </a:r>
            <a:endParaRPr lang="en-US" sz="1800" b="1" dirty="0">
              <a:latin typeface="Courier"/>
              <a:cs typeface="Courier"/>
            </a:endParaRPr>
          </a:p>
          <a:p>
            <a:pPr algn="ctr"/>
            <a:r>
              <a:rPr lang="en-US" sz="1800" b="1" dirty="0" err="1">
                <a:latin typeface="Courier"/>
                <a:cs typeface="Courier"/>
              </a:rPr>
              <a:t>en.wikipedia.org</a:t>
            </a:r>
            <a:r>
              <a:rPr lang="en-US" sz="1800" b="1" dirty="0">
                <a:latin typeface="Courier"/>
                <a:cs typeface="Courier"/>
              </a:rPr>
              <a:t>/wiki/</a:t>
            </a:r>
            <a:r>
              <a:rPr lang="en-US" sz="1800" b="1" dirty="0" err="1">
                <a:latin typeface="Courier"/>
                <a:cs typeface="Courier"/>
              </a:rPr>
              <a:t>Game_based_learning</a:t>
            </a:r>
            <a:endParaRPr lang="en-US" sz="1800" b="1" dirty="0">
              <a:latin typeface="Courier"/>
              <a:cs typeface="Courier"/>
            </a:endParaRPr>
          </a:p>
          <a:p>
            <a:pPr algn="ctr"/>
            <a:r>
              <a:rPr lang="en-US" sz="1800" b="1" dirty="0" err="1">
                <a:latin typeface="Courier"/>
                <a:cs typeface="Courier"/>
              </a:rPr>
              <a:t>gwap.com</a:t>
            </a:r>
            <a:endParaRPr lang="en-US" sz="1800" b="1" dirty="0">
              <a:latin typeface="Courier"/>
              <a:cs typeface="Courier"/>
            </a:endParaRPr>
          </a:p>
        </p:txBody>
      </p:sp>
      <p:pic>
        <p:nvPicPr>
          <p:cNvPr id="11" name="Content Placeholder 10" descr="luis236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90" b="363"/>
          <a:stretch>
            <a:fillRect/>
          </a:stretch>
        </p:blipFill>
        <p:spPr>
          <a:xfrm>
            <a:off x="5043488" y="1219200"/>
            <a:ext cx="3262312" cy="3263450"/>
          </a:xfrm>
        </p:spPr>
      </p:pic>
      <p:pic>
        <p:nvPicPr>
          <p:cNvPr id="12" name="Content Placeholder 7" descr="gwap.png"/>
          <p:cNvPicPr>
            <a:picLocks noChangeAspect="1"/>
          </p:cNvPicPr>
          <p:nvPr/>
        </p:nvPicPr>
        <p:blipFill>
          <a:blip r:embed="rId4"/>
          <a:srcRect t="499" b="28158"/>
          <a:stretch>
            <a:fillRect/>
          </a:stretch>
        </p:blipFill>
        <p:spPr bwMode="auto">
          <a:xfrm>
            <a:off x="5562600" y="4038600"/>
            <a:ext cx="2362200" cy="133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6200" y="990601"/>
            <a:ext cx="4426744" cy="5305864"/>
          </a:xfrm>
        </p:spPr>
        <p:txBody>
          <a:bodyPr/>
          <a:lstStyle/>
          <a:p>
            <a:r>
              <a:rPr lang="en-US" i="1" dirty="0"/>
              <a:t>Gamers Thumb</a:t>
            </a:r>
          </a:p>
          <a:p>
            <a:pPr lvl="1"/>
            <a:r>
              <a:rPr lang="en-US" dirty="0"/>
              <a:t>Caused with too much use of gamepad</a:t>
            </a:r>
          </a:p>
          <a:p>
            <a:pPr lvl="1"/>
            <a:r>
              <a:rPr lang="en-US" dirty="0"/>
              <a:t>I suffered this in 1980s!</a:t>
            </a:r>
          </a:p>
          <a:p>
            <a:pPr lvl="1"/>
            <a:r>
              <a:rPr lang="en-US" dirty="0"/>
              <a:t>Solutions?</a:t>
            </a:r>
          </a:p>
          <a:p>
            <a:pPr lvl="2"/>
            <a:r>
              <a:rPr lang="en-US" dirty="0"/>
              <a:t>Break timers, rest</a:t>
            </a:r>
          </a:p>
          <a:p>
            <a:r>
              <a:rPr lang="en-US" dirty="0"/>
              <a:t>Video game addiction</a:t>
            </a:r>
          </a:p>
          <a:p>
            <a:pPr lvl="1"/>
            <a:r>
              <a:rPr lang="en-US" dirty="0"/>
              <a:t>Impulse control disorder</a:t>
            </a:r>
          </a:p>
          <a:p>
            <a:pPr lvl="1"/>
            <a:r>
              <a:rPr lang="en-US" dirty="0"/>
              <a:t>Stanford: yes, addictive!</a:t>
            </a:r>
          </a:p>
          <a:p>
            <a:pPr lvl="1"/>
            <a:r>
              <a:rPr lang="en-US" dirty="0"/>
              <a:t>“Gamers Wife”</a:t>
            </a:r>
          </a:p>
          <a:p>
            <a:pPr lvl="1"/>
            <a:r>
              <a:rPr lang="en-US" dirty="0"/>
              <a:t>Online gamers anon</a:t>
            </a:r>
          </a:p>
        </p:txBody>
      </p:sp>
      <p:pic>
        <p:nvPicPr>
          <p:cNvPr id="8" name="Content Placeholder 7" descr="rsi-reducedhand1.gif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 t="-25549" b="-2554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Games : Bad (RSI, addiction)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943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en.wikipedia.org/wiki/Video_game_addiction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en.wikipedia.org/wiki/Repetitive_strain_injury</a:t>
            </a:r>
            <a:br>
              <a:rPr lang="en-US" sz="1800" b="1">
                <a:latin typeface="Courier"/>
                <a:cs typeface="Courier"/>
              </a:rPr>
            </a:br>
            <a:endParaRPr lang="en-US" sz="1800" b="1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Violent video games</a:t>
            </a:r>
          </a:p>
          <a:p>
            <a:pPr lvl="1"/>
            <a:r>
              <a:rPr lang="en-US"/>
              <a:t>Increase aggression, decrease “helping”</a:t>
            </a:r>
          </a:p>
          <a:p>
            <a:pPr lvl="1"/>
            <a:r>
              <a:rPr lang="en-US"/>
              <a:t>Others found no link</a:t>
            </a:r>
          </a:p>
          <a:p>
            <a:r>
              <a:rPr lang="en-US"/>
              <a:t>High-profile incidents</a:t>
            </a:r>
          </a:p>
          <a:p>
            <a:pPr lvl="1"/>
            <a:r>
              <a:rPr lang="en-US"/>
              <a:t>Columbine kids loved the Doom video game</a:t>
            </a:r>
          </a:p>
          <a:p>
            <a:r>
              <a:rPr lang="en-US"/>
              <a:t>Ratings help</a:t>
            </a:r>
          </a:p>
          <a:p>
            <a:r>
              <a:rPr lang="en-US"/>
              <a:t>Games “folk devil”</a:t>
            </a:r>
          </a:p>
          <a:p>
            <a:pPr lvl="1"/>
            <a:r>
              <a:rPr lang="en-US"/>
              <a:t>Billions $, kids at stake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8" name="Content Placeholder 7" descr="TENDENCIES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043" r="-8043"/>
          <a:stretch>
            <a:fillRect/>
          </a:stretch>
        </p:blipFill>
        <p:spPr>
          <a:xfrm>
            <a:off x="5043488" y="1295400"/>
            <a:ext cx="3262312" cy="4285986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 Games : Ugly (Violence)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en.wikipedia.org/wiki/Video_game_controversy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www.apa.org/science/psa/sb-anderson.html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990601"/>
            <a:ext cx="4953000" cy="5305864"/>
          </a:xfrm>
        </p:spPr>
        <p:txBody>
          <a:bodyPr/>
          <a:lstStyle/>
          <a:p>
            <a:r>
              <a:rPr lang="en-US" dirty="0"/>
              <a:t>Media producers connecting assets</a:t>
            </a:r>
          </a:p>
          <a:p>
            <a:pPr lvl="1"/>
            <a:r>
              <a:rPr lang="en-US" dirty="0"/>
              <a:t>Disney, Lucas big players</a:t>
            </a:r>
          </a:p>
          <a:p>
            <a:r>
              <a:rPr lang="en-US" dirty="0"/>
              <a:t>Controllers </a:t>
            </a:r>
            <a:r>
              <a:rPr lang="en-US" dirty="0" smtClean="0"/>
              <a:t>and sensors </a:t>
            </a:r>
            <a:r>
              <a:rPr lang="en-US" dirty="0"/>
              <a:t>expand</a:t>
            </a:r>
          </a:p>
          <a:p>
            <a:r>
              <a:rPr lang="en-US" dirty="0"/>
              <a:t>Games on Demand</a:t>
            </a:r>
          </a:p>
          <a:p>
            <a:pPr lvl="1"/>
            <a:r>
              <a:rPr lang="en-US" dirty="0" err="1"/>
              <a:t>OnLive</a:t>
            </a:r>
            <a:endParaRPr lang="en-US" dirty="0"/>
          </a:p>
          <a:p>
            <a:r>
              <a:rPr lang="en-US" dirty="0"/>
              <a:t>Brain-</a:t>
            </a:r>
            <a:r>
              <a:rPr lang="en-US" dirty="0" smtClean="0"/>
              <a:t>Computer Interface </a:t>
            </a:r>
            <a:r>
              <a:rPr lang="en-US" dirty="0"/>
              <a:t>(BCI)</a:t>
            </a:r>
          </a:p>
          <a:p>
            <a:pPr lvl="1"/>
            <a:r>
              <a:rPr lang="en-US" dirty="0"/>
              <a:t>Invasive and Non</a:t>
            </a:r>
            <a:r>
              <a:rPr lang="en-US" dirty="0" smtClean="0"/>
              <a:t>-</a:t>
            </a:r>
          </a:p>
          <a:p>
            <a:r>
              <a:rPr lang="en-US" dirty="0" smtClean="0"/>
              <a:t>Education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400px-BrainGat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092" r="-7092"/>
          <a:stretch>
            <a:fillRect/>
          </a:stretch>
        </p:blipFill>
        <p:spPr>
          <a:xfrm>
            <a:off x="5195888" y="1219200"/>
            <a:ext cx="2957512" cy="388554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: Future </a:t>
            </a:r>
            <a:r>
              <a:rPr lang="en-US" dirty="0"/>
              <a:t>of Video Games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err="1">
                <a:latin typeface="Courier"/>
                <a:cs typeface="Courier"/>
              </a:rPr>
              <a:t>www.pbs.org</a:t>
            </a:r>
            <a:r>
              <a:rPr lang="en-US" sz="1800" b="1" dirty="0">
                <a:latin typeface="Courier"/>
                <a:cs typeface="Courier"/>
              </a:rPr>
              <a:t>/</a:t>
            </a:r>
            <a:r>
              <a:rPr lang="en-US" sz="1800" b="1" dirty="0" err="1">
                <a:latin typeface="Courier"/>
                <a:cs typeface="Courier"/>
              </a:rPr>
              <a:t>kcts</a:t>
            </a:r>
            <a:r>
              <a:rPr lang="en-US" sz="1800" b="1" dirty="0">
                <a:latin typeface="Courier"/>
                <a:cs typeface="Courier"/>
              </a:rPr>
              <a:t>/</a:t>
            </a:r>
            <a:r>
              <a:rPr lang="en-US" sz="1800" b="1" dirty="0" err="1">
                <a:latin typeface="Courier"/>
                <a:cs typeface="Courier"/>
              </a:rPr>
              <a:t>videogamerevolution</a:t>
            </a:r>
            <a:r>
              <a:rPr lang="en-US" sz="1800" b="1" dirty="0">
                <a:latin typeface="Courier"/>
                <a:cs typeface="Courier"/>
              </a:rPr>
              <a:t>/impact/</a:t>
            </a:r>
            <a:r>
              <a:rPr lang="en-US" sz="1800" b="1" dirty="0" err="1">
                <a:latin typeface="Courier"/>
                <a:cs typeface="Courier"/>
              </a:rPr>
              <a:t>future.html</a:t>
            </a:r>
            <a:r>
              <a:rPr lang="en-US" sz="1800" b="1" dirty="0">
                <a:latin typeface="Courier"/>
                <a:cs typeface="Courier"/>
              </a:rPr>
              <a:t/>
            </a:r>
            <a:br>
              <a:rPr lang="en-US" sz="1800" b="1" dirty="0">
                <a:latin typeface="Courier"/>
                <a:cs typeface="Courier"/>
              </a:rPr>
            </a:br>
            <a:r>
              <a:rPr lang="en-US" sz="1800" b="1" dirty="0" err="1">
                <a:latin typeface="Courier"/>
                <a:cs typeface="Courier"/>
              </a:rPr>
              <a:t>en.wikipedia.org</a:t>
            </a:r>
            <a:r>
              <a:rPr lang="en-US" sz="1800" b="1" dirty="0">
                <a:latin typeface="Courier"/>
                <a:cs typeface="Courier"/>
              </a:rPr>
              <a:t>/wiki/Brain–</a:t>
            </a:r>
            <a:r>
              <a:rPr lang="en-US" sz="1800" b="1" dirty="0" err="1">
                <a:latin typeface="Courier"/>
                <a:cs typeface="Courier"/>
              </a:rPr>
              <a:t>computer_interface</a:t>
            </a:r>
            <a:endParaRPr lang="en-US" sz="1800" b="1" dirty="0">
              <a:latin typeface="Courier"/>
              <a:cs typeface="Courier"/>
            </a:endParaRPr>
          </a:p>
        </p:txBody>
      </p:sp>
      <p:sp>
        <p:nvSpPr>
          <p:cNvPr id="9" name="Oval 8"/>
          <p:cNvSpPr/>
          <p:nvPr/>
        </p:nvSpPr>
        <p:spPr>
          <a:xfrm>
            <a:off x="4724400" y="52578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1"/>
            <a:ext cx="4724400" cy="5305864"/>
          </a:xfrm>
        </p:spPr>
        <p:txBody>
          <a:bodyPr/>
          <a:lstStyle/>
          <a:p>
            <a:r>
              <a:rPr lang="en-US" sz="2400" dirty="0"/>
              <a:t>Golden age of video arcades</a:t>
            </a:r>
          </a:p>
          <a:p>
            <a:pPr lvl="1"/>
            <a:r>
              <a:rPr lang="en-US" sz="2000" dirty="0"/>
              <a:t>Pong, Space Invaders, Asteroids, Pac Man</a:t>
            </a:r>
          </a:p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gen consoles (1972–1976)</a:t>
            </a:r>
          </a:p>
          <a:p>
            <a:pPr lvl="1"/>
            <a:r>
              <a:rPr lang="en-US" sz="2000" dirty="0"/>
              <a:t>Magnavox Odyssey</a:t>
            </a:r>
          </a:p>
          <a:p>
            <a:r>
              <a:rPr lang="en-US" sz="2400" dirty="0"/>
              <a:t>Mainframe computers</a:t>
            </a:r>
          </a:p>
          <a:p>
            <a:pPr lvl="1"/>
            <a:r>
              <a:rPr lang="en-US" sz="2000" dirty="0"/>
              <a:t>Hunt the </a:t>
            </a:r>
            <a:r>
              <a:rPr lang="en-US" sz="2000" dirty="0" err="1"/>
              <a:t>Wumpus</a:t>
            </a:r>
            <a:r>
              <a:rPr lang="en-US" sz="2000" dirty="0"/>
              <a:t>, Rogue</a:t>
            </a:r>
          </a:p>
          <a:p>
            <a:r>
              <a:rPr lang="en-US" sz="2400" dirty="0"/>
              <a:t>Home computers</a:t>
            </a:r>
          </a:p>
          <a:p>
            <a:pPr lvl="1"/>
            <a:r>
              <a:rPr lang="en-US" sz="2000" dirty="0"/>
              <a:t>Type the program in! </a:t>
            </a:r>
          </a:p>
          <a:p>
            <a:pPr lvl="1"/>
            <a:r>
              <a:rPr lang="en-US" sz="2000" dirty="0"/>
              <a:t>Floppies, Tapes. </a:t>
            </a:r>
            <a:r>
              <a:rPr lang="en-US" sz="2000" dirty="0" err="1"/>
              <a:t>Zork</a:t>
            </a:r>
            <a:r>
              <a:rPr lang="en-US" sz="2000" dirty="0"/>
              <a:t>, others.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gen consoles (1977–1984)</a:t>
            </a:r>
          </a:p>
          <a:p>
            <a:pPr lvl="1"/>
            <a:r>
              <a:rPr lang="en-US" sz="2000" dirty="0"/>
              <a:t>Atari 2600, </a:t>
            </a:r>
            <a:r>
              <a:rPr lang="en-US" sz="2000" dirty="0" err="1"/>
              <a:t>Intellivision</a:t>
            </a:r>
            <a:r>
              <a:rPr lang="en-US" sz="2000" dirty="0"/>
              <a:t>, </a:t>
            </a:r>
            <a:r>
              <a:rPr lang="en-US" sz="2000" dirty="0" err="1"/>
              <a:t>Colecovision</a:t>
            </a:r>
            <a:r>
              <a:rPr lang="en-US" sz="2000" dirty="0"/>
              <a:t>, Activision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1970s</a:t>
            </a:r>
          </a:p>
        </p:txBody>
      </p:sp>
      <p:pic>
        <p:nvPicPr>
          <p:cNvPr id="12" name="Content Placeholder 11" descr="Asteroid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18" b="-618"/>
          <a:stretch>
            <a:fillRect/>
          </a:stretch>
        </p:blipFill>
        <p:spPr>
          <a:xfrm>
            <a:off x="5039930" y="1495866"/>
            <a:ext cx="3269428" cy="4295334"/>
          </a:xfrm>
        </p:spPr>
      </p:pic>
      <p:sp>
        <p:nvSpPr>
          <p:cNvPr id="13" name="Oval 12"/>
          <p:cNvSpPr/>
          <p:nvPr/>
        </p:nvSpPr>
        <p:spPr>
          <a:xfrm>
            <a:off x="4724400" y="58526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9830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en.wikipedia.org/wiki/History_of_video_games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www.thegameconsole.com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Administrivia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&gt;Clickers – we’ll be handing out in lab</a:t>
            </a:r>
          </a:p>
          <a:p>
            <a:pPr lvl="1"/>
            <a:r>
              <a:rPr lang="en-US" dirty="0"/>
              <a:t>Register your </a:t>
            </a:r>
            <a:r>
              <a:rPr lang="en-US" dirty="0" err="1"/>
              <a:t>iclicker</a:t>
            </a:r>
            <a:endParaRPr lang="en-US" dirty="0"/>
          </a:p>
          <a:p>
            <a:pPr lvl="2"/>
            <a:r>
              <a:rPr lang="en-US" dirty="0" err="1"/>
              <a:t>www.iclicker.com</a:t>
            </a:r>
            <a:r>
              <a:rPr lang="en-US" dirty="0"/>
              <a:t>/support/</a:t>
            </a:r>
            <a:r>
              <a:rPr lang="en-US" dirty="0" err="1"/>
              <a:t>registeryourclicker</a:t>
            </a:r>
            <a:r>
              <a:rPr lang="en-US" dirty="0"/>
              <a:t>/</a:t>
            </a:r>
          </a:p>
          <a:p>
            <a:r>
              <a:rPr lang="en-US" dirty="0"/>
              <a:t>Turn in your HW0 in </a:t>
            </a:r>
            <a:r>
              <a:rPr lang="en-US" dirty="0" smtClean="0"/>
              <a:t>tomorrow</a:t>
            </a:r>
            <a:endParaRPr lang="en-US" dirty="0"/>
          </a:p>
          <a:p>
            <a:r>
              <a:rPr lang="en-US" dirty="0"/>
              <a:t>HW1 is turned in online </a:t>
            </a:r>
            <a:r>
              <a:rPr lang="en-US" dirty="0" smtClean="0"/>
              <a:t>(end of next </a:t>
            </a:r>
            <a:r>
              <a:rPr lang="en-US" dirty="0"/>
              <a:t>week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Office Hours Change: 1:00 – 3:</a:t>
            </a:r>
            <a:r>
              <a:rPr lang="en-US" smtClean="0"/>
              <a:t>00 Tuesdays</a:t>
            </a:r>
            <a:endParaRPr lang="en-US" dirty="0"/>
          </a:p>
          <a:p>
            <a:pPr lvl="0"/>
            <a:r>
              <a:rPr lang="en-US" sz="3200" spc="-100" dirty="0">
                <a:cs typeface="AppleGaramond Bd"/>
              </a:rPr>
              <a:t>Piazza tips</a:t>
            </a:r>
          </a:p>
          <a:p>
            <a:pPr lvl="1"/>
            <a:r>
              <a:rPr lang="en-US" sz="2800" spc="-100" dirty="0">
                <a:cs typeface="AppleGaramond Bd"/>
              </a:rPr>
              <a:t>Please use Piazza for everything</a:t>
            </a:r>
          </a:p>
          <a:p>
            <a:pPr lvl="1"/>
            <a:r>
              <a:rPr lang="en-US" sz="2800" spc="-100" dirty="0">
                <a:cs typeface="AppleGaramond Bd"/>
              </a:rPr>
              <a:t>Change your setting to daily digest</a:t>
            </a:r>
          </a:p>
          <a:p>
            <a:pPr lvl="1"/>
            <a:r>
              <a:rPr lang="en-US" sz="2800" spc="-100" dirty="0">
                <a:cs typeface="AppleGaramond Bd"/>
              </a:rPr>
              <a:t>Search for your answer before posting!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641056" cy="5305864"/>
          </a:xfrm>
        </p:spPr>
        <p:txBody>
          <a:bodyPr/>
          <a:lstStyle/>
          <a:p>
            <a:r>
              <a:rPr lang="en-US" sz="2400"/>
              <a:t>Genre innovation</a:t>
            </a:r>
          </a:p>
          <a:p>
            <a:r>
              <a:rPr lang="en-US" sz="2400"/>
              <a:t>Gaming computers</a:t>
            </a:r>
          </a:p>
          <a:p>
            <a:pPr lvl="1"/>
            <a:r>
              <a:rPr lang="en-US" sz="2000"/>
              <a:t>Apple II, Commodore 64, Atari 800</a:t>
            </a:r>
          </a:p>
          <a:p>
            <a:r>
              <a:rPr lang="en-US" sz="2400"/>
              <a:t>Early online gaming</a:t>
            </a:r>
          </a:p>
          <a:p>
            <a:pPr lvl="1"/>
            <a:r>
              <a:rPr lang="en-US" sz="2000"/>
              <a:t>Mostly text only, MUDs</a:t>
            </a:r>
          </a:p>
          <a:p>
            <a:r>
              <a:rPr lang="en-US" sz="2400"/>
              <a:t>Handheld LCD games</a:t>
            </a:r>
          </a:p>
          <a:p>
            <a:r>
              <a:rPr lang="en-US" sz="2400"/>
              <a:t>Video game crash of 1983</a:t>
            </a:r>
          </a:p>
          <a:p>
            <a:pPr lvl="1"/>
            <a:r>
              <a:rPr lang="en-US" sz="2000"/>
              <a:t>Atari buried millions of ETs in dump</a:t>
            </a:r>
          </a:p>
          <a:p>
            <a:r>
              <a:rPr lang="en-US" sz="2400"/>
              <a:t>3</a:t>
            </a:r>
            <a:r>
              <a:rPr lang="en-US" sz="2400" baseline="30000"/>
              <a:t>rd</a:t>
            </a:r>
            <a:r>
              <a:rPr lang="en-US" sz="2400"/>
              <a:t> gen consoles (1985–1989)</a:t>
            </a:r>
          </a:p>
          <a:p>
            <a:pPr lvl="1"/>
            <a:r>
              <a:rPr lang="en-US" sz="2000"/>
              <a:t>Nintendo Ent. System (NES)</a:t>
            </a:r>
          </a:p>
          <a:p>
            <a:pPr lvl="2"/>
            <a:r>
              <a:rPr lang="en-US"/>
              <a:t>Super Mario Bros, Zelda, FF I</a:t>
            </a:r>
          </a:p>
          <a:p>
            <a:pPr lvl="2"/>
            <a:r>
              <a:rPr lang="en-US"/>
              <a:t>Gamepad introduced</a:t>
            </a:r>
          </a:p>
          <a:p>
            <a:pPr lvl="1"/>
            <a:endParaRPr lang="en-US" sz="2000"/>
          </a:p>
          <a:p>
            <a:endParaRPr lang="en-US" sz="2400"/>
          </a:p>
        </p:txBody>
      </p:sp>
      <p:pic>
        <p:nvPicPr>
          <p:cNvPr id="11" name="Content Placeholder 10" descr="Nintendo_entertainment_system.jpeg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64179" b="-64179"/>
          <a:stretch>
            <a:fillRect/>
          </a:stretch>
        </p:blipFill>
        <p:spPr>
          <a:xfrm>
            <a:off x="6781800" y="1143000"/>
            <a:ext cx="2057400" cy="317590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1980s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429000"/>
            <a:ext cx="203200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5257800"/>
            <a:ext cx="2336800" cy="10468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962400"/>
            <a:ext cx="1168400" cy="1601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rcRect l="6000" t="11000" r="8000" b="6500"/>
          <a:stretch>
            <a:fillRect/>
          </a:stretch>
        </p:blipFill>
        <p:spPr>
          <a:xfrm>
            <a:off x="5257800" y="1295400"/>
            <a:ext cx="1465811" cy="18748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1143000"/>
            <a:ext cx="1295400" cy="820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Decline of arcades</a:t>
            </a:r>
          </a:p>
          <a:p>
            <a:r>
              <a:rPr lang="en-US" sz="2400"/>
              <a:t>Handhelds come of age</a:t>
            </a:r>
          </a:p>
          <a:p>
            <a:pPr lvl="1"/>
            <a:r>
              <a:rPr lang="en-US" sz="2000"/>
              <a:t>GameBoy, Sega Game Gear</a:t>
            </a:r>
          </a:p>
          <a:p>
            <a:r>
              <a:rPr lang="en-US" sz="2400"/>
              <a:t>Mobile phone gaming</a:t>
            </a:r>
          </a:p>
          <a:p>
            <a:r>
              <a:rPr lang="en-US" sz="2400"/>
              <a:t>Fourth generation consoles (1990–1994)</a:t>
            </a:r>
          </a:p>
          <a:p>
            <a:pPr lvl="1"/>
            <a:r>
              <a:rPr lang="en-US" sz="2000"/>
              <a:t>Sega Genesis, Super NES</a:t>
            </a:r>
          </a:p>
          <a:p>
            <a:r>
              <a:rPr lang="en-US" sz="2400"/>
              <a:t>Fifth generation consoles (1995–2000)</a:t>
            </a:r>
          </a:p>
          <a:p>
            <a:pPr lvl="1"/>
            <a:r>
              <a:rPr lang="en-US" sz="2000"/>
              <a:t>Playstation, Nintendo 64 </a:t>
            </a:r>
            <a:br>
              <a:rPr lang="en-US" sz="2000"/>
            </a:br>
            <a:r>
              <a:rPr lang="en-US" sz="2000"/>
              <a:t>(with Super Mario 64)</a:t>
            </a:r>
          </a:p>
          <a:p>
            <a:r>
              <a:rPr lang="en-US" sz="2400"/>
              <a:t>Transition to 3D, CDs</a:t>
            </a:r>
          </a:p>
          <a:p>
            <a:pPr lvl="1"/>
            <a:r>
              <a:rPr lang="en-US" sz="2000"/>
              <a:t>Crash Bandicoot, Tomb Raider</a:t>
            </a:r>
          </a:p>
          <a:p>
            <a:pPr lvl="1"/>
            <a:endParaRPr lang="en-US" sz="2000"/>
          </a:p>
          <a:p>
            <a:endParaRPr lang="en-US" sz="24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1990s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143000"/>
            <a:ext cx="1111250" cy="1854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143000"/>
            <a:ext cx="1663700" cy="1823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124200"/>
            <a:ext cx="2273300" cy="1163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124200"/>
            <a:ext cx="1460500" cy="1168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724400"/>
            <a:ext cx="1955800" cy="11734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648200"/>
            <a:ext cx="1778000" cy="124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/>
              <a:t>Mobile games</a:t>
            </a:r>
          </a:p>
          <a:p>
            <a:pPr lvl="1"/>
            <a:r>
              <a:rPr lang="en-US" sz="2000"/>
              <a:t>iPhone (games ½ apps)</a:t>
            </a:r>
          </a:p>
          <a:p>
            <a:r>
              <a:rPr lang="en-US" sz="2400"/>
              <a:t>Sixth generation consoles (since 2001)</a:t>
            </a:r>
          </a:p>
          <a:p>
            <a:pPr lvl="1"/>
            <a:r>
              <a:rPr lang="en-US" sz="2000"/>
              <a:t>PS2, Xbox, GameCube</a:t>
            </a:r>
          </a:p>
          <a:p>
            <a:pPr lvl="1"/>
            <a:r>
              <a:rPr lang="en-US" sz="2000"/>
              <a:t>Return of alternate controllers (DDR, guitars)</a:t>
            </a:r>
          </a:p>
          <a:p>
            <a:r>
              <a:rPr lang="en-US" sz="2400"/>
              <a:t>Online gaming rises to prominence</a:t>
            </a:r>
          </a:p>
          <a:p>
            <a:pPr lvl="1"/>
            <a:r>
              <a:rPr lang="en-US" sz="2000"/>
              <a:t>WoW, Ultima Online</a:t>
            </a:r>
          </a:p>
          <a:p>
            <a:r>
              <a:rPr lang="en-US" sz="2400"/>
              <a:t>Rise of casual PC games</a:t>
            </a:r>
          </a:p>
          <a:p>
            <a:pPr lvl="1"/>
            <a:r>
              <a:rPr lang="en-US" sz="2000"/>
              <a:t>Bejeweled, The Sims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2000s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143000"/>
            <a:ext cx="2298700" cy="186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1143000"/>
            <a:ext cx="1219703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3276600"/>
            <a:ext cx="1295400" cy="12759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3124200"/>
            <a:ext cx="838200" cy="13830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572000"/>
            <a:ext cx="2882900" cy="16951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596" y="4724400"/>
            <a:ext cx="1142004" cy="13650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Seventh generation consoles (since 2005)</a:t>
            </a:r>
          </a:p>
          <a:p>
            <a:pPr lvl="1"/>
            <a:r>
              <a:rPr lang="en-US"/>
              <a:t>Portables</a:t>
            </a:r>
          </a:p>
          <a:p>
            <a:pPr lvl="2"/>
            <a:r>
              <a:rPr lang="en-US"/>
              <a:t>Nintendo DS, PSP, iPhone</a:t>
            </a:r>
          </a:p>
          <a:p>
            <a:pPr lvl="1"/>
            <a:r>
              <a:rPr lang="en-US"/>
              <a:t>Consoles</a:t>
            </a:r>
          </a:p>
          <a:p>
            <a:pPr lvl="2"/>
            <a:r>
              <a:rPr lang="en-US"/>
              <a:t>PS3, Xbox 360, Wii</a:t>
            </a:r>
          </a:p>
          <a:p>
            <a:pPr lvl="1"/>
            <a:r>
              <a:rPr lang="en-US"/>
              <a:t>Increases in development budgets</a:t>
            </a:r>
          </a:p>
          <a:p>
            <a:pPr lvl="1"/>
            <a:r>
              <a:rPr lang="en-US"/>
              <a:t>Motion control revolutionizes play</a:t>
            </a:r>
          </a:p>
          <a:p>
            <a:pPr lvl="2"/>
            <a:r>
              <a:rPr lang="en-US"/>
              <a:t>Wii controller, iPhone</a:t>
            </a:r>
          </a:p>
          <a:p>
            <a:pPr lvl="2"/>
            <a:r>
              <a:rPr lang="en-US"/>
              <a:t>Microsoft Kinect!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of Video Games : 2005+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914400"/>
            <a:ext cx="2057400" cy="18763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066800"/>
            <a:ext cx="2311400" cy="1386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25592" b="9005"/>
          <a:stretch>
            <a:fillRect/>
          </a:stretch>
        </p:blipFill>
        <p:spPr>
          <a:xfrm>
            <a:off x="4889500" y="2743200"/>
            <a:ext cx="356870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4724400"/>
            <a:ext cx="1371600" cy="10424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400" y="4876800"/>
            <a:ext cx="2051050" cy="1268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4724400"/>
            <a:ext cx="1315766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0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990601"/>
            <a:ext cx="5638800" cy="5305864"/>
          </a:xfrm>
        </p:spPr>
        <p:txBody>
          <a:bodyPr/>
          <a:lstStyle/>
          <a:p>
            <a:r>
              <a:rPr lang="en-US" dirty="0" smtClean="0"/>
              <a:t>State-of-the-art system</a:t>
            </a:r>
          </a:p>
          <a:p>
            <a:pPr lvl="1"/>
            <a:r>
              <a:rPr lang="en-US" dirty="0" smtClean="0"/>
              <a:t>But SW determines success!</a:t>
            </a:r>
          </a:p>
          <a:p>
            <a:pPr lvl="1"/>
            <a:r>
              <a:rPr lang="en-US" dirty="0" smtClean="0"/>
              <a:t>(also, cool controllers helps)</a:t>
            </a:r>
          </a:p>
          <a:p>
            <a:r>
              <a:rPr lang="en-US" dirty="0" smtClean="0"/>
              <a:t>9 3.2GHz Cores (1PPE, 8SPE)</a:t>
            </a:r>
          </a:p>
          <a:p>
            <a:pPr lvl="1"/>
            <a:r>
              <a:rPr lang="en-US" dirty="0" smtClean="0"/>
              <a:t>Power Processing Elt (PPE)</a:t>
            </a:r>
          </a:p>
          <a:p>
            <a:pPr lvl="2"/>
            <a:r>
              <a:rPr lang="en-US" dirty="0" smtClean="0"/>
              <a:t>Supervises activities, allocates work</a:t>
            </a:r>
          </a:p>
          <a:p>
            <a:pPr lvl="1"/>
            <a:r>
              <a:rPr lang="en-US" dirty="0" err="1" smtClean="0"/>
              <a:t>Synergystic</a:t>
            </a:r>
            <a:r>
              <a:rPr lang="en-US" dirty="0" smtClean="0"/>
              <a:t> Processing Elt (SPE)</a:t>
            </a:r>
          </a:p>
          <a:p>
            <a:pPr lvl="2"/>
            <a:r>
              <a:rPr lang="en-US" dirty="0" smtClean="0"/>
              <a:t>Where work gets done</a:t>
            </a:r>
          </a:p>
          <a:p>
            <a:pPr lvl="2"/>
            <a:r>
              <a:rPr lang="en-US" dirty="0" smtClean="0"/>
              <a:t>During testing, one “locked out”</a:t>
            </a:r>
          </a:p>
          <a:p>
            <a:pPr lvl="3"/>
            <a:r>
              <a:rPr lang="en-US" dirty="0" smtClean="0"/>
              <a:t>I.e., it didn’t work; shut down</a:t>
            </a:r>
          </a:p>
          <a:p>
            <a:pPr lvl="3"/>
            <a:r>
              <a:rPr lang="en-US" dirty="0" smtClean="0"/>
              <a:t>…even if everything DID work!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Playstation 3 Hardware</a:t>
            </a:r>
            <a:endParaRPr lang="en-US" dirty="0"/>
          </a:p>
        </p:txBody>
      </p:sp>
      <p:pic>
        <p:nvPicPr>
          <p:cNvPr id="5" name="Picture 4" descr="cellc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01748" y="3352800"/>
            <a:ext cx="2446574" cy="2141538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142999"/>
            <a:ext cx="3276600" cy="2090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867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en.wikipedia.org/wiki/PlayStation_3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www.us.playstation.com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  <a:p>
            <a:pPr marL="582613" indent="-514350">
              <a:buNone/>
            </a:pP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$</a:t>
            </a:r>
            <a:r>
              <a:rPr lang="en-US" dirty="0" smtClean="0"/>
              <a:t>210  million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$</a:t>
            </a:r>
            <a:r>
              <a:rPr lang="en-US" dirty="0" smtClean="0"/>
              <a:t>2.1 billion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$</a:t>
            </a:r>
            <a:r>
              <a:rPr lang="en-US" dirty="0" smtClean="0"/>
              <a:t>21 billion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$</a:t>
            </a:r>
            <a:r>
              <a:rPr lang="en-US" dirty="0" smtClean="0"/>
              <a:t>210 billion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r>
              <a:rPr lang="en-US" dirty="0"/>
              <a:t>$</a:t>
            </a:r>
            <a:r>
              <a:rPr lang="en-US" dirty="0" smtClean="0"/>
              <a:t>2.1 trillion</a:t>
            </a:r>
            <a:endParaRPr lang="en-US" dirty="0"/>
          </a:p>
          <a:p>
            <a:pPr marL="582613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is US video game market?</a:t>
            </a:r>
          </a:p>
        </p:txBody>
      </p:sp>
      <p:pic>
        <p:nvPicPr>
          <p:cNvPr id="8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994516" y="1167602"/>
            <a:ext cx="2815484" cy="256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438400"/>
            <a:ext cx="4572000" cy="23888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>
                <a:solidFill>
                  <a:schemeClr val="tx1">
                    <a:lumMod val="75000"/>
                  </a:schemeClr>
                </a:solidFill>
                <a:latin typeface="Courier"/>
                <a:cs typeface="Courier"/>
              </a:rPr>
              <a:t>www.theesa.com/facts</a:t>
            </a:r>
            <a:endParaRPr lang="en-US" sz="4000">
              <a:solidFill>
                <a:schemeClr val="tx1">
                  <a:lumMod val="75000"/>
                </a:schemeClr>
              </a:solidFill>
              <a:latin typeface="Courier"/>
              <a:cs typeface="Courier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260056" cy="5305864"/>
          </a:xfrm>
        </p:spPr>
        <p:txBody>
          <a:bodyPr/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Inventors &amp; Games</a:t>
            </a:r>
          </a:p>
          <a:p>
            <a:r>
              <a:rPr lang="en-US" dirty="0" smtClean="0"/>
              <a:t>How</a:t>
            </a:r>
          </a:p>
          <a:p>
            <a:pPr lvl="1"/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2D &amp; 3D graphics</a:t>
            </a:r>
          </a:p>
          <a:p>
            <a:pPr lvl="1"/>
            <a:r>
              <a:rPr lang="en-US" dirty="0" smtClean="0"/>
              <a:t>Motion Capture</a:t>
            </a:r>
          </a:p>
          <a:p>
            <a:pPr lvl="1"/>
            <a:r>
              <a:rPr lang="en-US" dirty="0" smtClean="0"/>
              <a:t>Artificial Intelligence (AI)</a:t>
            </a:r>
          </a:p>
          <a:p>
            <a:r>
              <a:rPr lang="en-US" dirty="0" smtClean="0"/>
              <a:t>Good, Bad, Ugly</a:t>
            </a:r>
          </a:p>
          <a:p>
            <a:pPr lvl="1"/>
            <a:r>
              <a:rPr lang="en-US" dirty="0" smtClean="0"/>
              <a:t>GWAP, RSI, Violence</a:t>
            </a:r>
          </a:p>
          <a:p>
            <a:r>
              <a:rPr lang="en-US" dirty="0" smtClean="0"/>
              <a:t>Future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Games : Overview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24400" y="5562600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524000"/>
            <a:ext cx="348018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Documentaries on Video Games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229600" cy="5365750"/>
          </a:xfrm>
        </p:spPr>
        <p:txBody>
          <a:bodyPr/>
          <a:lstStyle/>
          <a:p>
            <a:r>
              <a:rPr lang="en-US" sz="2400" dirty="0"/>
              <a:t>History: Video Games: Behind the Fun (2000)</a:t>
            </a:r>
          </a:p>
          <a:p>
            <a:pPr lvl="1"/>
            <a:r>
              <a:rPr lang="en-US" sz="2000" dirty="0"/>
              <a:t>Available on Netflix</a:t>
            </a:r>
          </a:p>
          <a:p>
            <a:r>
              <a:rPr lang="en-US" sz="2400" dirty="0" smtClean="0"/>
              <a:t>PBS: The Video Game Revolution (2004)</a:t>
            </a:r>
          </a:p>
          <a:p>
            <a:pPr lvl="1"/>
            <a:r>
              <a:rPr lang="en-US" sz="2000" dirty="0">
                <a:hlinkClick r:id="rId2"/>
              </a:rPr>
              <a:t>http://www.youtube.com/watch?v=</a:t>
            </a:r>
            <a:r>
              <a:rPr lang="en-US" sz="2000" dirty="0" smtClean="0">
                <a:hlinkClick r:id="rId2"/>
              </a:rPr>
              <a:t>jyKb7NOpnvo</a:t>
            </a:r>
            <a:endParaRPr lang="en-US" sz="2000" dirty="0" smtClean="0"/>
          </a:p>
          <a:p>
            <a:r>
              <a:rPr lang="en-US" sz="2800" dirty="0" smtClean="0"/>
              <a:t>Discovery</a:t>
            </a:r>
            <a:r>
              <a:rPr lang="en-US" sz="2800" dirty="0"/>
              <a:t>: History of Video Games (2006)</a:t>
            </a:r>
          </a:p>
          <a:p>
            <a:pPr lvl="1"/>
            <a:r>
              <a:rPr lang="en-US" sz="2000" dirty="0">
                <a:hlinkClick r:id="rId3"/>
              </a:rPr>
              <a:t>http://hight3ch.com/history-of-video-games-46-mins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2800" dirty="0" smtClean="0"/>
              <a:t>ON Networks : Play Value (2009)</a:t>
            </a:r>
          </a:p>
          <a:p>
            <a:pPr lvl="1"/>
            <a:r>
              <a:rPr lang="en-US" sz="2000" dirty="0">
                <a:hlinkClick r:id="rId4"/>
              </a:rPr>
              <a:t>http://blip.tv/play-</a:t>
            </a:r>
            <a:r>
              <a:rPr lang="en-US" sz="2000" dirty="0" smtClean="0">
                <a:hlinkClick r:id="rId4"/>
              </a:rPr>
              <a:t>value</a:t>
            </a:r>
            <a:endParaRPr lang="en-US" sz="2000" dirty="0" smtClean="0"/>
          </a:p>
          <a:p>
            <a:r>
              <a:rPr lang="en-US" sz="2800" dirty="0" smtClean="0"/>
              <a:t>History </a:t>
            </a:r>
            <a:r>
              <a:rPr lang="en-US" sz="2800" dirty="0"/>
              <a:t>of Video Games (WWW)</a:t>
            </a:r>
          </a:p>
          <a:p>
            <a:pPr lvl="1"/>
            <a:r>
              <a:rPr lang="en-US" sz="2000" dirty="0" err="1"/>
              <a:t>en.wikipedia.org</a:t>
            </a:r>
            <a:r>
              <a:rPr lang="en-US" sz="2000" dirty="0"/>
              <a:t>/wiki/</a:t>
            </a:r>
            <a:r>
              <a:rPr lang="en-US" sz="2000" dirty="0" err="1"/>
              <a:t>History_of_video_games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0044" y="301751"/>
            <a:ext cx="1063956" cy="14508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418" y="3562501"/>
            <a:ext cx="1064582" cy="13142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518160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ourier"/>
                <a:cs typeface="Courier"/>
              </a:rPr>
              <a:t>en.wikipedia.org</a:t>
            </a:r>
            <a:r>
              <a:rPr lang="en-US" sz="2400" b="1" dirty="0">
                <a:latin typeface="Courier"/>
                <a:cs typeface="Courier"/>
              </a:rPr>
              <a:t>/wiki/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 err="1">
                <a:latin typeface="Courier"/>
                <a:cs typeface="Courier"/>
              </a:rPr>
              <a:t>List_of_films_based_on_video_games</a:t>
            </a:r>
            <a:r>
              <a:rPr lang="en-US" sz="2400" b="1" dirty="0">
                <a:latin typeface="Courier"/>
                <a:cs typeface="Courier"/>
              </a:rPr>
              <a:t>#</a:t>
            </a:r>
            <a:br>
              <a:rPr lang="en-US" sz="2400" b="1" dirty="0">
                <a:latin typeface="Courier"/>
                <a:cs typeface="Courier"/>
              </a:rPr>
            </a:br>
            <a:r>
              <a:rPr lang="en-US" sz="2400" b="1" dirty="0" err="1">
                <a:latin typeface="Courier"/>
                <a:cs typeface="Courier"/>
              </a:rPr>
              <a:t>Documentaries_on_video_games</a:t>
            </a:r>
            <a:endParaRPr lang="en-US" sz="2400" b="1" dirty="0">
              <a:latin typeface="Courier"/>
              <a:cs typeface="Courier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0" y="1864359"/>
            <a:ext cx="1066800" cy="1564641"/>
          </a:xfrm>
          <a:prstGeom prst="rect">
            <a:avLst/>
          </a:prstGeom>
        </p:spPr>
      </p:pic>
      <p:pic>
        <p:nvPicPr>
          <p:cNvPr id="17" name="Picture 16" descr="Picture 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200" y="5029200"/>
            <a:ext cx="1066799" cy="1421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52400" y="990601"/>
            <a:ext cx="4800600" cy="5305864"/>
          </a:xfrm>
        </p:spPr>
        <p:txBody>
          <a:bodyPr/>
          <a:lstStyle/>
          <a:p>
            <a:r>
              <a:rPr lang="en-US" dirty="0"/>
              <a:t>First to gain recognition</a:t>
            </a:r>
          </a:p>
          <a:p>
            <a:pPr lvl="1"/>
            <a:r>
              <a:rPr lang="en-US" dirty="0"/>
              <a:t>Others had games before</a:t>
            </a:r>
          </a:p>
          <a:p>
            <a:pPr lvl="1"/>
            <a:r>
              <a:rPr lang="en-US" dirty="0"/>
              <a:t>“Conceived in 1961 by Martin </a:t>
            </a:r>
            <a:r>
              <a:rPr lang="en-US" dirty="0" err="1"/>
              <a:t>Graetz</a:t>
            </a:r>
            <a:r>
              <a:rPr lang="en-US" dirty="0"/>
              <a:t>, </a:t>
            </a:r>
            <a:r>
              <a:rPr lang="en-US" b="1" dirty="0"/>
              <a:t>Stephen Russell</a:t>
            </a:r>
            <a:r>
              <a:rPr lang="en-US" dirty="0"/>
              <a:t>, &amp; Wayne </a:t>
            </a:r>
            <a:r>
              <a:rPr lang="en-US" dirty="0" err="1"/>
              <a:t>Wiitanen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Written for PDP-1 @ MIT</a:t>
            </a:r>
          </a:p>
          <a:p>
            <a:pPr lvl="1"/>
            <a:r>
              <a:rPr lang="en-US" dirty="0"/>
              <a:t>Inspired lots, widely ported</a:t>
            </a:r>
          </a:p>
          <a:p>
            <a:r>
              <a:rPr lang="en-US" dirty="0"/>
              <a:t>Can still play this!</a:t>
            </a:r>
          </a:p>
          <a:p>
            <a:pPr lvl="1"/>
            <a:r>
              <a:rPr lang="en-US" dirty="0"/>
              <a:t>1 Working PDP-1 … in CHM</a:t>
            </a:r>
          </a:p>
          <a:p>
            <a:pPr marL="454025" lvl="1" indent="0">
              <a:buNone/>
            </a:pPr>
            <a:r>
              <a:rPr lang="en-US" dirty="0" smtClean="0"/>
              <a:t>       Java </a:t>
            </a:r>
            <a:r>
              <a:rPr lang="en-US" dirty="0"/>
              <a:t>version available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Beginning : Spacewar!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334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ourier"/>
                <a:cs typeface="Courier"/>
              </a:rPr>
              <a:t/>
            </a:r>
            <a:br>
              <a:rPr lang="en-US" sz="2000" b="1" dirty="0">
                <a:latin typeface="Courier"/>
                <a:cs typeface="Courier"/>
              </a:rPr>
            </a:br>
            <a:r>
              <a:rPr lang="en-US" sz="2000" b="1" dirty="0" err="1">
                <a:latin typeface="Courier"/>
                <a:cs typeface="Courier"/>
              </a:rPr>
              <a:t>en.wikipedia.org</a:t>
            </a:r>
            <a:r>
              <a:rPr lang="en-US" sz="2000" b="1" dirty="0">
                <a:latin typeface="Courier"/>
                <a:cs typeface="Courier"/>
              </a:rPr>
              <a:t>/wiki/</a:t>
            </a:r>
            <a:r>
              <a:rPr lang="en-US" sz="2000" b="1" dirty="0" err="1">
                <a:latin typeface="Courier"/>
                <a:cs typeface="Courier"/>
              </a:rPr>
              <a:t>Spacewar</a:t>
            </a:r>
            <a:r>
              <a:rPr lang="en-US" sz="2000" b="1" dirty="0" smtClean="0">
                <a:latin typeface="Courier"/>
                <a:cs typeface="Courier"/>
              </a:rPr>
              <a:t>!</a:t>
            </a:r>
          </a:p>
          <a:p>
            <a:pPr algn="ctr"/>
            <a:r>
              <a:rPr lang="en-US" sz="2000" b="1" dirty="0" err="1" smtClean="0">
                <a:latin typeface="Courier"/>
                <a:cs typeface="Courier"/>
              </a:rPr>
              <a:t>www.computerhistory.org</a:t>
            </a:r>
            <a:endParaRPr lang="en-US" sz="2000" b="1" dirty="0">
              <a:latin typeface="Courier"/>
              <a:cs typeface="Courier"/>
            </a:endParaRPr>
          </a:p>
          <a:p>
            <a:pPr algn="ctr"/>
            <a:r>
              <a:rPr lang="en-US" sz="2000" b="1" dirty="0" err="1">
                <a:latin typeface="Courier"/>
                <a:cs typeface="Courier"/>
              </a:rPr>
              <a:t>spacewar.oversigma.com</a:t>
            </a:r>
            <a:r>
              <a:rPr lang="en-US" sz="2000" b="1" dirty="0">
                <a:latin typeface="Courier"/>
                <a:cs typeface="Courier"/>
              </a:rPr>
              <a:t>                      </a:t>
            </a:r>
          </a:p>
        </p:txBody>
      </p:sp>
      <p:sp>
        <p:nvSpPr>
          <p:cNvPr id="16" name="Oval 15"/>
          <p:cNvSpPr/>
          <p:nvPr/>
        </p:nvSpPr>
        <p:spPr>
          <a:xfrm>
            <a:off x="4724400" y="50144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Curved Right Arrow 16"/>
          <p:cNvSpPr/>
          <p:nvPr/>
        </p:nvSpPr>
        <p:spPr>
          <a:xfrm>
            <a:off x="633343" y="5114953"/>
            <a:ext cx="457200" cy="1447800"/>
          </a:xfrm>
          <a:prstGeom prst="curv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rcRect t="9917"/>
          <a:stretch>
            <a:fillRect/>
          </a:stretch>
        </p:blipFill>
        <p:spPr>
          <a:xfrm>
            <a:off x="5638800" y="1066800"/>
            <a:ext cx="2286000" cy="13843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4419600" y="1600200"/>
            <a:ext cx="1143000" cy="914400"/>
          </a:xfrm>
          <a:prstGeom prst="line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Spacewar! (MIT 1962).3gp">
            <a:hlinkClick r:id="" action="ppaction://media"/>
            <a:hlinkHover r:id="" action="ppaction://ole?verb=0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52876" y="2590800"/>
            <a:ext cx="38608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1887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Ralph Baer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Nolan Bushnell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Founding Fathers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00200"/>
            <a:ext cx="3270951" cy="29377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1524000"/>
            <a:ext cx="3124200" cy="29782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4663125"/>
            <a:ext cx="1295400" cy="1299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5029200"/>
            <a:ext cx="1524000" cy="910590"/>
          </a:xfrm>
          <a:prstGeom prst="rect">
            <a:avLst/>
          </a:prstGeom>
        </p:spPr>
      </p:pic>
      <p:pic>
        <p:nvPicPr>
          <p:cNvPr id="15" name="Picture 14" descr="Picture 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201" y="0"/>
            <a:ext cx="1066799" cy="1421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0" y="579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Courier"/>
                <a:cs typeface="Courier"/>
              </a:rPr>
              <a:t>blip.tv/play-value</a:t>
            </a:r>
            <a:br>
              <a:rPr lang="en-US" sz="2000" b="1">
                <a:latin typeface="Courier"/>
                <a:cs typeface="Courier"/>
              </a:rPr>
            </a:br>
            <a:r>
              <a:rPr lang="en-US" sz="2000" b="1">
                <a:latin typeface="Courier"/>
                <a:cs typeface="Courier"/>
              </a:rPr>
              <a:t>(also on iTunes in HD 720p)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8600" y="4724400"/>
            <a:ext cx="147320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83856" cy="5305864"/>
          </a:xfrm>
        </p:spPr>
        <p:txBody>
          <a:bodyPr/>
          <a:lstStyle/>
          <a:p>
            <a:r>
              <a:rPr lang="en-US" sz="2400"/>
              <a:t>The “Walt Disney” of computing gaming</a:t>
            </a:r>
          </a:p>
          <a:p>
            <a:pPr lvl="1"/>
            <a:r>
              <a:rPr lang="en-US" sz="2000"/>
              <a:t>Chief Game designer at Nintendo</a:t>
            </a:r>
          </a:p>
          <a:p>
            <a:pPr lvl="1"/>
            <a:r>
              <a:rPr lang="en-US" sz="2000"/>
              <a:t>1</a:t>
            </a:r>
            <a:r>
              <a:rPr lang="en-US" sz="2000" baseline="30000"/>
              <a:t>st</a:t>
            </a:r>
            <a:r>
              <a:rPr lang="en-US" sz="2000"/>
              <a:t> elected to Hall of Fame</a:t>
            </a:r>
          </a:p>
          <a:p>
            <a:r>
              <a:rPr lang="en-US" sz="2400"/>
              <a:t>Designed (among others):</a:t>
            </a:r>
          </a:p>
          <a:p>
            <a:pPr lvl="1"/>
            <a:r>
              <a:rPr lang="en-US" sz="2000"/>
              <a:t>Donkey Kong</a:t>
            </a:r>
          </a:p>
          <a:p>
            <a:pPr lvl="1"/>
            <a:r>
              <a:rPr lang="en-US" sz="2000"/>
              <a:t>Super Mario Bros</a:t>
            </a:r>
          </a:p>
          <a:p>
            <a:pPr lvl="1"/>
            <a:r>
              <a:rPr lang="en-US" sz="2000"/>
              <a:t>The Legend of Zelda</a:t>
            </a:r>
          </a:p>
          <a:p>
            <a:pPr lvl="1"/>
            <a:r>
              <a:rPr lang="en-US" sz="2000"/>
              <a:t>Super Mario 64</a:t>
            </a:r>
          </a:p>
          <a:p>
            <a:pPr lvl="1"/>
            <a:r>
              <a:rPr lang="en-US" sz="2000"/>
              <a:t>Nintendo DS, Wii</a:t>
            </a:r>
          </a:p>
        </p:txBody>
      </p:sp>
      <p:pic>
        <p:nvPicPr>
          <p:cNvPr id="8" name="Content Placeholder 7" descr="357_miyamoto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6883" b="-26883"/>
          <a:stretch>
            <a:fillRect/>
          </a:stretch>
        </p:blipFill>
        <p:spPr>
          <a:xfrm>
            <a:off x="4648200" y="533400"/>
            <a:ext cx="4038600" cy="530586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Shigeru Miyamoto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4102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blip.tv/play-value/shigeru-miyamoto-4824123</a:t>
            </a:r>
            <a:br>
              <a:rPr lang="en-US" sz="1800" b="1">
                <a:latin typeface="Courier"/>
                <a:cs typeface="Courier"/>
              </a:rPr>
            </a:br>
            <a:r>
              <a:rPr lang="en-US" sz="1800" b="1">
                <a:latin typeface="Courier"/>
                <a:cs typeface="Courier"/>
              </a:rPr>
              <a:t>www.time.com/time/asia/2006/heroes/bl_miyamoto.html</a:t>
            </a:r>
          </a:p>
          <a:p>
            <a:pPr algn="ctr"/>
            <a:r>
              <a:rPr lang="en-US" sz="1800" b="1">
                <a:latin typeface="Courier"/>
                <a:cs typeface="Courier"/>
              </a:rPr>
              <a:t>en.wikipedia.org/wiki/Shigeru_Miyamoto</a:t>
            </a:r>
          </a:p>
        </p:txBody>
      </p:sp>
      <p:sp>
        <p:nvSpPr>
          <p:cNvPr id="6" name="Oval 5"/>
          <p:cNvSpPr/>
          <p:nvPr/>
        </p:nvSpPr>
        <p:spPr>
          <a:xfrm>
            <a:off x="4724400" y="50144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9" name="Picture 8" descr="Picture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1" y="0"/>
            <a:ext cx="1066799" cy="1421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90601"/>
            <a:ext cx="4495800" cy="5305864"/>
          </a:xfrm>
        </p:spPr>
        <p:txBody>
          <a:bodyPr/>
          <a:lstStyle/>
          <a:p>
            <a:r>
              <a:rPr lang="en-US" dirty="0"/>
              <a:t>Staff requirements</a:t>
            </a:r>
          </a:p>
          <a:p>
            <a:pPr lvl="1"/>
            <a:r>
              <a:rPr lang="en-US" dirty="0"/>
              <a:t>Can be done by one person, </a:t>
            </a:r>
            <a:r>
              <a:rPr lang="en-US" dirty="0" err="1"/>
              <a:t>ala</a:t>
            </a:r>
            <a:r>
              <a:rPr lang="en-US" dirty="0"/>
              <a:t> days of old</a:t>
            </a:r>
          </a:p>
          <a:p>
            <a:pPr lvl="1"/>
            <a:r>
              <a:rPr lang="en-US" dirty="0"/>
              <a:t>Bigger teams also (&lt; 10)</a:t>
            </a:r>
          </a:p>
          <a:p>
            <a:pPr lvl="1"/>
            <a:r>
              <a:rPr lang="en-US" dirty="0"/>
              <a:t>Lots of new developers</a:t>
            </a:r>
          </a:p>
          <a:p>
            <a:r>
              <a:rPr lang="en-US" dirty="0"/>
              <a:t>Phones great platforms</a:t>
            </a:r>
          </a:p>
          <a:p>
            <a:pPr lvl="1"/>
            <a:r>
              <a:rPr lang="en-US" dirty="0" err="1"/>
              <a:t>iOS</a:t>
            </a:r>
            <a:r>
              <a:rPr lang="en-US" dirty="0"/>
              <a:t> dominates field</a:t>
            </a:r>
          </a:p>
          <a:p>
            <a:pPr lvl="1"/>
            <a:r>
              <a:rPr lang="en-US" dirty="0"/>
              <a:t>Students are signing up!</a:t>
            </a:r>
          </a:p>
          <a:p>
            <a:r>
              <a:rPr lang="en-US" dirty="0"/>
              <a:t>Time to completion</a:t>
            </a:r>
          </a:p>
          <a:p>
            <a:pPr lvl="1"/>
            <a:r>
              <a:rPr lang="en-US" dirty="0"/>
              <a:t>Often only a few months!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of a </a:t>
            </a:r>
            <a:r>
              <a:rPr lang="en-US" i="1"/>
              <a:t>Casual </a:t>
            </a:r>
            <a:r>
              <a:rPr lang="en-US"/>
              <a:t>Video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>
                <a:latin typeface="Courier"/>
                <a:cs typeface="Courier"/>
              </a:rPr>
              <a:t>www.apple.com/iphone/from-the-app-store/games.html</a:t>
            </a:r>
            <a:br>
              <a:rPr lang="en-US" sz="1800" b="1">
                <a:latin typeface="Courier"/>
                <a:cs typeface="Courier"/>
              </a:rPr>
            </a:br>
            <a:r>
              <a:rPr lang="en-US" sz="1800" b="1">
                <a:latin typeface="Courier"/>
                <a:cs typeface="Courier"/>
              </a:rPr>
              <a:t>blog.entertonement.com/2009/07/7-addicting-casual-games</a:t>
            </a:r>
            <a:br>
              <a:rPr lang="en-US" sz="1800" b="1">
                <a:latin typeface="Courier"/>
                <a:cs typeface="Courier"/>
              </a:rPr>
            </a:br>
            <a:r>
              <a:rPr lang="en-US" sz="1800" b="1">
                <a:latin typeface="Courier"/>
                <a:cs typeface="Courier"/>
              </a:rPr>
              <a:t>en.wikipedia.org/wiki/Casual_game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0" r="180"/>
          <a:stretch/>
        </p:blipFill>
        <p:spPr>
          <a:xfrm>
            <a:off x="4724400" y="2338571"/>
            <a:ext cx="3900488" cy="260992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95400"/>
            <a:ext cx="4216400" cy="945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44096</TotalTime>
  <Pages>47</Pages>
  <Words>1690</Words>
  <Application>Microsoft Macintosh PowerPoint</Application>
  <PresentationFormat>Letter Paper (8.5x11 in)</PresentationFormat>
  <Paragraphs>303</Paragraphs>
  <Slides>24</Slides>
  <Notes>11</Notes>
  <HiddenSlides>6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Control games with thought!</vt:lpstr>
      <vt:lpstr>Administrivia</vt:lpstr>
      <vt:lpstr>How big is US video game market?</vt:lpstr>
      <vt:lpstr>Video Games : Overview</vt:lpstr>
      <vt:lpstr>Documentaries on Video Games</vt:lpstr>
      <vt:lpstr>The Beginning : Spacewar!</vt:lpstr>
      <vt:lpstr>The Founding Fathers</vt:lpstr>
      <vt:lpstr>Shigeru Miyamoto</vt:lpstr>
      <vt:lpstr>Design of a Casual Video Game</vt:lpstr>
      <vt:lpstr>Design of a Core Video Game</vt:lpstr>
      <vt:lpstr>% of Game Payers who are women</vt:lpstr>
      <vt:lpstr>How : 3D Computer Graphics</vt:lpstr>
      <vt:lpstr>How : Motion Capture</vt:lpstr>
      <vt:lpstr>How : Artificial Intelligence</vt:lpstr>
      <vt:lpstr>Video Games : Good (Serious Games)</vt:lpstr>
      <vt:lpstr>Video Games : Bad (RSI, addiction)</vt:lpstr>
      <vt:lpstr>Video Games : Ugly (Violence)</vt:lpstr>
      <vt:lpstr>Conclusion : Future of Video Games</vt:lpstr>
      <vt:lpstr>History of Video Games : 1970s</vt:lpstr>
      <vt:lpstr>History of Video Games : 1980s</vt:lpstr>
      <vt:lpstr>History of Video Games : 1990s</vt:lpstr>
      <vt:lpstr>History of Video Games : 2000s</vt:lpstr>
      <vt:lpstr>History of Video Games : 2005+</vt:lpstr>
      <vt:lpstr>Example: Playstation 3 Hardware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Sean Morris</cp:lastModifiedBy>
  <cp:revision>2763</cp:revision>
  <cp:lastPrinted>2013-06-25T19:38:21Z</cp:lastPrinted>
  <dcterms:created xsi:type="dcterms:W3CDTF">2013-01-29T08:18:47Z</dcterms:created>
  <dcterms:modified xsi:type="dcterms:W3CDTF">2013-06-25T19:42:31Z</dcterms:modified>
</cp:coreProperties>
</file>