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047" r:id="rId2"/>
    <p:sldId id="1118" r:id="rId3"/>
    <p:sldId id="1115" r:id="rId4"/>
    <p:sldId id="1116" r:id="rId5"/>
    <p:sldId id="1097" r:id="rId6"/>
    <p:sldId id="1114" r:id="rId7"/>
    <p:sldId id="1102" r:id="rId8"/>
    <p:sldId id="1113" r:id="rId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10235" autoAdjust="0"/>
    <p:restoredTop sz="77561" autoAdjust="0"/>
  </p:normalViewPr>
  <p:slideViewPr>
    <p:cSldViewPr>
      <p:cViewPr varScale="1">
        <p:scale>
          <a:sx n="161" d="100"/>
          <a:sy n="161" d="100"/>
        </p:scale>
        <p:origin x="-1200" y="-104"/>
      </p:cViewPr>
      <p:guideLst>
        <p:guide orient="horz" pos="2832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4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11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974880" y="8843351"/>
            <a:ext cx="3046786" cy="464280"/>
          </a:xfrm>
          <a:prstGeom prst="rect">
            <a:avLst/>
          </a:prstGeom>
          <a:noFill/>
        </p:spPr>
        <p:txBody>
          <a:bodyPr lIns="83750" tIns="41875" rIns="83750" bIns="41875"/>
          <a:lstStyle/>
          <a:p>
            <a:fld id="{D1222CD8-678E-EE4E-AD66-5E964B403A40}" type="slidenum">
              <a:rPr lang="en-US"/>
              <a:pPr/>
              <a:t>3</a:t>
            </a:fld>
            <a:endParaRPr lang="en-US"/>
          </a:p>
        </p:txBody>
      </p:sp>
      <p:sp>
        <p:nvSpPr>
          <p:cNvPr id="2765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2884" y="4420942"/>
            <a:ext cx="5618767" cy="410505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974880" y="8843351"/>
            <a:ext cx="3046786" cy="464280"/>
          </a:xfrm>
          <a:prstGeom prst="rect">
            <a:avLst/>
          </a:prstGeom>
          <a:noFill/>
        </p:spPr>
        <p:txBody>
          <a:bodyPr lIns="83750" tIns="41875" rIns="83750" bIns="41875"/>
          <a:lstStyle/>
          <a:p>
            <a:fld id="{D1222CD8-678E-EE4E-AD66-5E964B403A40}" type="slidenum">
              <a:rPr lang="en-US"/>
              <a:pPr/>
              <a:t>4</a:t>
            </a:fld>
            <a:endParaRPr lang="en-US"/>
          </a:p>
        </p:txBody>
      </p:sp>
      <p:sp>
        <p:nvSpPr>
          <p:cNvPr id="2765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2884" y="4420942"/>
            <a:ext cx="5618767" cy="410505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5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852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gif"/><Relationship Id="rId6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13.gif"/><Relationship Id="rId6" Type="http://schemas.openxmlformats.org/officeDocument/2006/relationships/image" Target="../media/image14.gif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5" Type="http://schemas.openxmlformats.org/officeDocument/2006/relationships/image" Target="../media/image22.gif"/><Relationship Id="rId6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#17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Higher Order Functions I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Coding is cool again!</a:t>
            </a:r>
            <a:endParaRPr lang="en-US" sz="3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791199" cy="2362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800" dirty="0" smtClean="0">
                <a:ea typeface="ＭＳ Ｐゴシック" pitchFamily="-65" charset="-128"/>
                <a:cs typeface="ＭＳ Ｐゴシック" pitchFamily="-65" charset="-128"/>
              </a:rPr>
              <a:t>The market for classes in coding (esp focused on the Internet) is booming, so says the NY Times.  Codeacademy is one of the biggest sites; CS10 is a great first step!!</a:t>
            </a:r>
            <a:endParaRPr lang="en-US" sz="2800" i="1" baseline="30000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172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latin typeface="Courier"/>
                <a:cs typeface="Courier"/>
              </a:rPr>
              <a:t>http://www.nytimes.com/2012/03/28/technology/for-an-edge-on-the-internet-computer-code-gains-a-following.html</a:t>
            </a:r>
          </a:p>
        </p:txBody>
      </p:sp>
      <p:sp>
        <p:nvSpPr>
          <p:cNvPr id="54" name="Oval 53"/>
          <p:cNvSpPr/>
          <p:nvPr/>
        </p:nvSpPr>
        <p:spPr>
          <a:xfrm>
            <a:off x="6185617" y="6081252"/>
            <a:ext cx="2691298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49109" y="3696085"/>
            <a:ext cx="27974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New York Times)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l="25357"/>
          <a:stretch>
            <a:fillRect/>
          </a:stretch>
        </p:blipFill>
        <p:spPr>
          <a:xfrm>
            <a:off x="6096000" y="3962400"/>
            <a:ext cx="2895599" cy="2133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19400" y="2590800"/>
            <a:ext cx="350520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Vagrounded"/>
                <a:cs typeface="Vagrounded"/>
              </a:rPr>
              <a:t>Regrades : hand exam to TA in discussion with reason stapled to front</a:t>
            </a:r>
            <a:endParaRPr lang="en-US" sz="1400" b="1" dirty="0">
              <a:latin typeface="Vagrounded"/>
              <a:cs typeface="Vagrounded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Midterm Results (paper only)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pPr eaLnBrk="1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Why use functions? (review)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866828" y="6011547"/>
            <a:ext cx="5393059" cy="4419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500">
                <a:solidFill>
                  <a:srgbClr val="FFFFFF"/>
                </a:solidFill>
                <a:latin typeface="18 VAG Rounded Bold   07390"/>
              </a:rPr>
              <a:t>The power of </a:t>
            </a:r>
            <a:r>
              <a:rPr lang="en-US" sz="2500">
                <a:solidFill>
                  <a:srgbClr val="FFFF00"/>
                </a:solidFill>
                <a:latin typeface="18 VAG Rounded Bold   07390"/>
              </a:rPr>
              <a:t>generalization</a:t>
            </a:r>
            <a:r>
              <a:rPr lang="en-US" sz="2500">
                <a:solidFill>
                  <a:srgbClr val="FFFFFF"/>
                </a:solidFill>
                <a:latin typeface="18 VAG Rounded Bold   07390"/>
              </a:rPr>
              <a:t>!</a:t>
            </a:r>
          </a:p>
        </p:txBody>
      </p:sp>
      <p:pic>
        <p:nvPicPr>
          <p:cNvPr id="11" name="Picture 10" descr="square1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743200"/>
            <a:ext cx="1606062" cy="1371600"/>
          </a:xfrm>
          <a:prstGeom prst="rect">
            <a:avLst/>
          </a:prstGeom>
        </p:spPr>
      </p:pic>
      <p:pic>
        <p:nvPicPr>
          <p:cNvPr id="12" name="Picture 11" descr="square2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19200"/>
            <a:ext cx="1565910" cy="1337310"/>
          </a:xfrm>
          <a:prstGeom prst="rect">
            <a:avLst/>
          </a:prstGeom>
        </p:spPr>
      </p:pic>
      <p:pic>
        <p:nvPicPr>
          <p:cNvPr id="13" name="Picture 12" descr="square39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343400"/>
            <a:ext cx="1600200" cy="1366594"/>
          </a:xfrm>
          <a:prstGeom prst="rect">
            <a:avLst/>
          </a:prstGeom>
        </p:spPr>
      </p:pic>
      <p:pic>
        <p:nvPicPr>
          <p:cNvPr id="14" name="Picture 13" descr="squaregeneric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1600200"/>
            <a:ext cx="2946400" cy="21463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2590800" y="19050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90800" y="2798445"/>
            <a:ext cx="1371600" cy="782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2476501" y="3619501"/>
            <a:ext cx="1523999" cy="1447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pPr eaLnBrk="1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But how general can we be?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866828" y="6011547"/>
            <a:ext cx="5393059" cy="4419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500">
                <a:solidFill>
                  <a:srgbClr val="FFFFFF"/>
                </a:solidFill>
                <a:latin typeface="18 VAG Rounded Bold   07390"/>
              </a:rPr>
              <a:t>The power of </a:t>
            </a:r>
            <a:r>
              <a:rPr lang="en-US" sz="2500">
                <a:solidFill>
                  <a:srgbClr val="FFFF00"/>
                </a:solidFill>
                <a:latin typeface="18 VAG Rounded Bold   07390"/>
              </a:rPr>
              <a:t>generalization</a:t>
            </a:r>
            <a:r>
              <a:rPr lang="en-US" sz="2500">
                <a:solidFill>
                  <a:srgbClr val="FFFFFF"/>
                </a:solidFill>
                <a:latin typeface="18 VAG Rounded Bold   07390"/>
              </a:rPr>
              <a:t>!</a:t>
            </a:r>
          </a:p>
        </p:txBody>
      </p:sp>
      <p:pic>
        <p:nvPicPr>
          <p:cNvPr id="15" name="Picture 14" descr="m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1530350" cy="1428750"/>
          </a:xfrm>
          <a:prstGeom prst="rect">
            <a:avLst/>
          </a:prstGeom>
        </p:spPr>
      </p:pic>
      <p:pic>
        <p:nvPicPr>
          <p:cNvPr id="17" name="Picture 16" descr="max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71800"/>
            <a:ext cx="1530350" cy="1428750"/>
          </a:xfrm>
          <a:prstGeom prst="rect">
            <a:avLst/>
          </a:prstGeom>
        </p:spPr>
      </p:pic>
      <p:pic>
        <p:nvPicPr>
          <p:cNvPr id="20" name="Picture 19" descr="closest to 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724400"/>
            <a:ext cx="1746250" cy="14287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495800" y="921127"/>
            <a:ext cx="1642296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18 VAG Rounded Thin   55390"/>
              </a:rPr>
              <a:t>?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590800" y="19050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590800" y="2798445"/>
            <a:ext cx="1371600" cy="782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2476501" y="3619501"/>
            <a:ext cx="1523999" cy="1447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etter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447800"/>
            <a:ext cx="4381500" cy="2857500"/>
          </a:xfrm>
          <a:prstGeom prst="rect">
            <a:avLst/>
          </a:prstGeom>
        </p:spPr>
      </p:pic>
      <p:pic>
        <p:nvPicPr>
          <p:cNvPr id="30" name="Picture 29" descr="Screen Shot 2012-10-26 at 8.22.23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4572000"/>
            <a:ext cx="4648200" cy="11557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(you can build your own!)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  <a:endParaRPr lang="en-US" sz="2000" dirty="0" smtClean="0">
              <a:latin typeface="18 VAG Rounded Bold   07390" charset="0"/>
            </a:endParaRPr>
          </a:p>
          <a:p>
            <a:pPr lvl="1" eaLnBrk="1" hangingPunct="1"/>
            <a:endParaRPr lang="en-US" sz="16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Today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388328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394157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1" y="4343400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3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26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22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91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I understand higher-order functions.</a:t>
            </a:r>
          </a:p>
          <a:p>
            <a:pPr>
              <a:buNone/>
            </a:pPr>
            <a:endParaRPr lang="en-US" sz="3200" dirty="0"/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agree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620000" y="228600"/>
            <a:ext cx="1197862" cy="1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Functions as data is </a:t>
            </a:r>
            <a:r>
              <a:rPr lang="en-US" dirty="0" smtClean="0">
                <a:solidFill>
                  <a:srgbClr val="FFFF00"/>
                </a:solidFill>
              </a:rPr>
              <a:t>one of the two (programming) big ideas</a:t>
            </a:r>
            <a:r>
              <a:rPr lang="en-US" dirty="0" smtClean="0"/>
              <a:t> in this course</a:t>
            </a:r>
          </a:p>
          <a:p>
            <a:r>
              <a:rPr lang="en-US" dirty="0" smtClean="0"/>
              <a:t>It’s a beautiful example of the </a:t>
            </a:r>
            <a:r>
              <a:rPr lang="en-US" dirty="0" smtClean="0">
                <a:solidFill>
                  <a:srgbClr val="FFFF00"/>
                </a:solidFill>
              </a:rPr>
              <a:t>abstraction of the list iteration details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Google (and other companies) use this!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They use “map-reduce”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5181600"/>
            <a:ext cx="23402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(Credit: </a:t>
            </a:r>
            <a:r>
              <a:rPr lang="en-US" sz="1100" dirty="0" err="1" smtClean="0">
                <a:latin typeface="Vagrounded"/>
                <a:cs typeface="Vagrounded"/>
              </a:rPr>
              <a:t>Geekologie</a:t>
            </a:r>
            <a:r>
              <a:rPr lang="en-US" sz="1100" dirty="0" smtClean="0">
                <a:latin typeface="Vagrounded"/>
                <a:cs typeface="Vagrounded"/>
              </a:rPr>
              <a:t>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3" name="Content Placeholder 2" descr="Screen shot 2011-03-30 at 2.03.17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658" r="8658" b="2496"/>
          <a:stretch>
            <a:fillRect/>
          </a:stretch>
        </p:blipFill>
        <p:spPr>
          <a:xfrm>
            <a:off x="4876800" y="1280480"/>
            <a:ext cx="3597276" cy="4607702"/>
          </a:xfrm>
        </p:spPr>
      </p:pic>
      <p:sp>
        <p:nvSpPr>
          <p:cNvPr id="6" name="TextBox 5"/>
          <p:cNvSpPr txBox="1"/>
          <p:nvPr/>
        </p:nvSpPr>
        <p:spPr>
          <a:xfrm>
            <a:off x="4550014" y="1029085"/>
            <a:ext cx="4212986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</a:t>
            </a:r>
            <a:r>
              <a:rPr lang="en-US" sz="1100" i="1" dirty="0" smtClean="0">
                <a:latin typeface="Vagrounded"/>
                <a:cs typeface="Vagrounded"/>
              </a:rPr>
              <a:t>Simply Scheme </a:t>
            </a:r>
            <a:r>
              <a:rPr lang="en-US" sz="1100" dirty="0" smtClean="0">
                <a:latin typeface="Vagrounded"/>
                <a:cs typeface="Vagrounded"/>
              </a:rPr>
              <a:t>by Brian Harvey &amp; Matt Wright)</a:t>
            </a:r>
            <a:endParaRPr lang="en-US" sz="1100" b="1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930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49356</TotalTime>
  <Pages>47</Pages>
  <Words>370</Words>
  <Application>Microsoft Macintosh PowerPoint</Application>
  <PresentationFormat>Letter Paper (8.5x11 in)</PresentationFormat>
  <Paragraphs>51</Paragraphs>
  <Slides>8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Metro</vt:lpstr>
      <vt:lpstr>Coding is cool again!</vt:lpstr>
      <vt:lpstr>Midterm Results (paper only)</vt:lpstr>
      <vt:lpstr>Why use functions? (review)</vt:lpstr>
      <vt:lpstr>But how general can we be?</vt:lpstr>
      <vt:lpstr>Today</vt:lpstr>
      <vt:lpstr>combine with  Reporter  over  List</vt:lpstr>
      <vt:lpstr>Peer Instruction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3109</cp:revision>
  <cp:lastPrinted>2013-03-21T19:25:58Z</cp:lastPrinted>
  <dcterms:created xsi:type="dcterms:W3CDTF">2013-03-21T19:23:12Z</dcterms:created>
  <dcterms:modified xsi:type="dcterms:W3CDTF">2013-03-21T19:26:52Z</dcterms:modified>
</cp:coreProperties>
</file>