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047" r:id="rId2"/>
    <p:sldId id="1048" r:id="rId3"/>
    <p:sldId id="1049" r:id="rId4"/>
    <p:sldId id="1072" r:id="rId5"/>
    <p:sldId id="1057" r:id="rId6"/>
    <p:sldId id="1052" r:id="rId7"/>
    <p:sldId id="1051" r:id="rId8"/>
    <p:sldId id="1062" r:id="rId9"/>
    <p:sldId id="1074" r:id="rId10"/>
    <p:sldId id="1050" r:id="rId11"/>
    <p:sldId id="1068" r:id="rId12"/>
    <p:sldId id="1063" r:id="rId13"/>
    <p:sldId id="1067" r:id="rId14"/>
    <p:sldId id="1071" r:id="rId15"/>
    <p:sldId id="1053" r:id="rId16"/>
    <p:sldId id="1056" r:id="rId17"/>
    <p:sldId id="1055" r:id="rId18"/>
    <p:sldId id="1058" r:id="rId19"/>
    <p:sldId id="1066" r:id="rId20"/>
    <p:sldId id="1054" r:id="rId21"/>
    <p:sldId id="1073" r:id="rId22"/>
    <p:sldId id="1070" r:id="rId23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8" autoAdjust="0"/>
    <p:restoredTop sz="81191" autoAdjust="0"/>
  </p:normalViewPr>
  <p:slideViewPr>
    <p:cSldViewPr>
      <p:cViewPr varScale="1">
        <p:scale>
          <a:sx n="144" d="100"/>
          <a:sy n="144" d="100"/>
        </p:scale>
        <p:origin x="-120" y="-1808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66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1131818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tiff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tif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65891"/>
            <a:ext cx="48006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</a:t>
            </a: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#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18: 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Applications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That Changed 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The World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2012-07-19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01088" y="5631822"/>
            <a:ext cx="5562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438401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47"/>
          <p:cNvSpPr>
            <a:spLocks noGrp="1"/>
          </p:cNvSpPr>
          <p:nvPr>
            <p:ph type="ctrTitle"/>
          </p:nvPr>
        </p:nvSpPr>
        <p:spPr>
          <a:xfrm>
            <a:off x="381000" y="3810000"/>
            <a:ext cx="5562599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rgbClr val="FFFF00"/>
                </a:solidFill>
              </a:rPr>
              <a:t>Coursera</a:t>
            </a:r>
            <a:r>
              <a:rPr lang="en-US" sz="2800" dirty="0" smtClean="0">
                <a:solidFill>
                  <a:srgbClr val="FFFF00"/>
                </a:solidFill>
              </a:rPr>
              <a:t> goes big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3505199" cy="22098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Now 16 schools including Caltech and </a:t>
            </a: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UPenn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 as investors. Online education is gaining legitimacy and research focus (see also </a:t>
            </a: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Udacity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 and </a:t>
            </a: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edX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).</a:t>
            </a:r>
            <a:endParaRPr lang="en-US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Subtitle 48"/>
          <p:cNvSpPr txBox="1">
            <a:spLocks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Courier New" pitchFamily="1" charset="0"/>
              </a:rPr>
              <a:t>http://</a:t>
            </a:r>
            <a:r>
              <a:rPr lang="en-US" sz="1800" b="1" dirty="0" err="1">
                <a:latin typeface="Courier New" pitchFamily="1" charset="0"/>
              </a:rPr>
              <a:t>huff.to</a:t>
            </a:r>
            <a:r>
              <a:rPr lang="en-US" sz="1800" b="1" dirty="0">
                <a:latin typeface="Courier New" pitchFamily="1" charset="0"/>
              </a:rPr>
              <a:t>/</a:t>
            </a:r>
            <a:r>
              <a:rPr lang="en-US" sz="1800" b="1" dirty="0" err="1">
                <a:latin typeface="Courier New" pitchFamily="1" charset="0"/>
              </a:rPr>
              <a:t>NGAUws</a:t>
            </a:r>
            <a:endParaRPr lang="en-US" sz="1800" b="1" dirty="0" smtClean="0">
              <a:latin typeface="Courier New" pitchFamily="1" charset="0"/>
            </a:endParaRPr>
          </a:p>
        </p:txBody>
      </p:sp>
      <p:pic>
        <p:nvPicPr>
          <p:cNvPr id="4" name="Picture 3" descr="Screen Shot 2012-07-19 at 1.03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733800"/>
            <a:ext cx="4869745" cy="2209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First PCs sold as kits to hobbyists</a:t>
            </a:r>
          </a:p>
          <a:p>
            <a:pPr lvl="1"/>
            <a:r>
              <a:rPr lang="en-US" sz="2000" dirty="0"/>
              <a:t> Altair 8800 (1975)</a:t>
            </a:r>
          </a:p>
          <a:p>
            <a:r>
              <a:rPr lang="en-US" sz="2400" dirty="0"/>
              <a:t>Early mass-prod PCs</a:t>
            </a:r>
          </a:p>
          <a:p>
            <a:pPr lvl="1"/>
            <a:r>
              <a:rPr lang="en-US" sz="2000" dirty="0"/>
              <a:t>Apple I, II (Jobs &amp; </a:t>
            </a:r>
            <a:r>
              <a:rPr lang="en-US" sz="2000" dirty="0" err="1"/>
              <a:t>Woz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Commodore PET</a:t>
            </a:r>
          </a:p>
          <a:p>
            <a:pPr lvl="1"/>
            <a:r>
              <a:rPr lang="en-US" sz="2000" dirty="0"/>
              <a:t>IBM ran away w/market</a:t>
            </a:r>
          </a:p>
          <a:p>
            <a:r>
              <a:rPr lang="en-US" sz="2400" dirty="0"/>
              <a:t>Microprocessor </a:t>
            </a:r>
            <a:r>
              <a:rPr lang="en-US" sz="2400" dirty="0" smtClean="0"/>
              <a:t>was key</a:t>
            </a:r>
            <a:endParaRPr lang="en-US" sz="2400" dirty="0"/>
          </a:p>
          <a:p>
            <a:r>
              <a:rPr lang="en-US" sz="2400" dirty="0"/>
              <a:t>Laptops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portability</a:t>
            </a:r>
          </a:p>
          <a:p>
            <a:r>
              <a:rPr lang="en-US" sz="2400" dirty="0"/>
              <a:t>Created industry, wealth</a:t>
            </a:r>
          </a:p>
          <a:p>
            <a:pPr lvl="1"/>
            <a:r>
              <a:rPr lang="en-US" sz="2000" dirty="0"/>
              <a:t>Silicon Valley!</a:t>
            </a:r>
          </a:p>
          <a:p>
            <a:pPr lvl="1"/>
            <a:r>
              <a:rPr lang="en-US" sz="2000" dirty="0"/>
              <a:t>Bill </a:t>
            </a:r>
            <a:r>
              <a:rPr lang="en-US" sz="2000" dirty="0" smtClean="0"/>
              <a:t>Gates worth $60 </a:t>
            </a:r>
            <a:r>
              <a:rPr lang="en-US" sz="2000" u="sng" dirty="0"/>
              <a:t>B</a:t>
            </a:r>
            <a:r>
              <a:rPr lang="en-US" sz="2000" dirty="0"/>
              <a:t>illion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15" name="Content Placeholder 14" descr="Popular_Electronics_Cover_Jan_197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87" r="-687"/>
          <a:stretch>
            <a:fillRect/>
          </a:stretch>
        </p:blipFill>
        <p:spPr>
          <a:xfrm>
            <a:off x="4865930" y="1267266"/>
            <a:ext cx="1645421" cy="21617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Personal Computer (1970s)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/?id=3989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www.blinkenlights.com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pc.shtml</a:t>
            </a:r>
            <a:endParaRPr lang="en-US" sz="18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114800"/>
            <a:ext cx="1843383" cy="1333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b="2326"/>
          <a:stretch>
            <a:fillRect/>
          </a:stretch>
        </p:blipFill>
        <p:spPr>
          <a:xfrm>
            <a:off x="6858000" y="1295400"/>
            <a:ext cx="1638300" cy="2133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41742"/>
            <a:ext cx="1600200" cy="12973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80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Apple II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Altair 8800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05600" y="5486400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IBM PC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54864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Commodore PET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en.wikipedia.org/wiki/Personal_computer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WIMP: </a:t>
            </a:r>
            <a:r>
              <a:rPr lang="en-US" sz="2400" u="sng"/>
              <a:t>W</a:t>
            </a:r>
            <a:r>
              <a:rPr lang="en-US" sz="2400"/>
              <a:t>indow, </a:t>
            </a:r>
            <a:r>
              <a:rPr lang="en-US" sz="2400" u="sng"/>
              <a:t>I</a:t>
            </a:r>
            <a:r>
              <a:rPr lang="en-US" sz="2400"/>
              <a:t>con, </a:t>
            </a:r>
            <a:r>
              <a:rPr lang="en-US" sz="2400" u="sng"/>
              <a:t>M</a:t>
            </a:r>
            <a:r>
              <a:rPr lang="en-US" sz="2400"/>
              <a:t>enu/</a:t>
            </a:r>
            <a:r>
              <a:rPr lang="en-US" sz="2400" u="sng"/>
              <a:t>M</a:t>
            </a:r>
            <a:r>
              <a:rPr lang="en-US" sz="2400"/>
              <a:t>ouse, </a:t>
            </a:r>
            <a:r>
              <a:rPr lang="en-US" sz="2400" u="sng"/>
              <a:t>P</a:t>
            </a:r>
            <a:r>
              <a:rPr lang="en-US" sz="2400"/>
              <a:t>ointer</a:t>
            </a:r>
          </a:p>
          <a:p>
            <a:pPr lvl="1"/>
            <a:r>
              <a:rPr lang="en-US" sz="2000"/>
              <a:t>Dominant style of Human-Somputer Interaction (HCI)</a:t>
            </a:r>
          </a:p>
          <a:p>
            <a:pPr lvl="1"/>
            <a:r>
              <a:rPr lang="en-US" sz="2000"/>
              <a:t>Contrast with a command-line interface it replaced</a:t>
            </a:r>
          </a:p>
          <a:p>
            <a:pPr lvl="1"/>
            <a:r>
              <a:rPr lang="en-US" sz="2000"/>
              <a:t>Both developed at Xerox PARC 1973, popularized by Apple’s Mac computers 1984</a:t>
            </a:r>
          </a:p>
          <a:p>
            <a:r>
              <a:rPr lang="en-US" sz="2400"/>
              <a:t>WYSIWYG: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S</a:t>
            </a:r>
            <a:r>
              <a:rPr lang="en-US" sz="2400"/>
              <a:t>ee </a:t>
            </a:r>
            <a:r>
              <a:rPr lang="en-US" sz="2400" u="sng"/>
              <a:t>I</a:t>
            </a:r>
            <a:r>
              <a:rPr lang="en-US" sz="2400"/>
              <a:t>s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G</a:t>
            </a:r>
            <a:r>
              <a:rPr lang="en-US" sz="2400"/>
              <a:t>et</a:t>
            </a:r>
          </a:p>
          <a:p>
            <a:pPr lvl="1"/>
            <a:r>
              <a:rPr lang="en-US" sz="2000"/>
              <a:t>Display shows printed result</a:t>
            </a:r>
          </a:p>
          <a:p>
            <a:pPr lvl="1"/>
            <a:r>
              <a:rPr lang="en-US" sz="2000"/>
              <a:t>Before this, commands </a:t>
            </a:r>
            <a:r>
              <a:rPr lang="en-US" sz="2000">
                <a:sym typeface="Wingdings"/>
              </a:rPr>
              <a:t></a:t>
            </a:r>
          </a:p>
          <a:p>
            <a:pPr lvl="1"/>
            <a:r>
              <a:rPr lang="en-US" sz="2000">
                <a:sym typeface="Wingdings"/>
              </a:rPr>
              <a:t>Even today, both WYSIWYG and non- available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WIMP, WYSIWYG Interface (1973)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en.wikipedia.org/wiki/{Wysiwyg, WIMP_(computing)}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90" y="1149462"/>
            <a:ext cx="3810000" cy="285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4038600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“The program on the left uses a WYSIWYG editor to produce a document. The program on the right contains LaTeX code, which when compiled will produce a document that will look very similar to the document on the left.”</a:t>
            </a:r>
            <a:endParaRPr lang="en-US" sz="20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Gary Starkweather @ Xerox invented it</a:t>
            </a:r>
          </a:p>
          <a:p>
            <a:pPr lvl="1"/>
            <a:r>
              <a:rPr lang="en-US" sz="2000"/>
              <a:t>Modified an existing Xerox</a:t>
            </a:r>
          </a:p>
          <a:p>
            <a:pPr lvl="1"/>
            <a:r>
              <a:rPr lang="en-US" sz="2000"/>
              <a:t>Laser beam projects image onto electrically charged rotating drum</a:t>
            </a:r>
          </a:p>
          <a:p>
            <a:r>
              <a:rPr lang="en-US" sz="2400"/>
              <a:t>Picture is </a:t>
            </a:r>
            <a:r>
              <a:rPr lang="en-US" sz="2400" u="sng"/>
              <a:t>commands</a:t>
            </a:r>
            <a:r>
              <a:rPr lang="en-US" sz="2400"/>
              <a:t>!</a:t>
            </a:r>
          </a:p>
          <a:p>
            <a:pPr lvl="1"/>
            <a:r>
              <a:rPr lang="en-US" sz="2000"/>
              <a:t>John Warnock, founder of Adobe, invented </a:t>
            </a:r>
            <a:r>
              <a:rPr lang="en-US" sz="2000" u="sng"/>
              <a:t>Postscript</a:t>
            </a:r>
          </a:p>
          <a:p>
            <a:pPr lvl="1"/>
            <a:r>
              <a:rPr lang="en-US" sz="2000"/>
              <a:t>Turing-complete language!</a:t>
            </a:r>
          </a:p>
          <a:p>
            <a:pPr lvl="1"/>
            <a:r>
              <a:rPr lang="en-US" sz="2000"/>
              <a:t>The processor on the printer </a:t>
            </a:r>
            <a:r>
              <a:rPr lang="en-US" sz="2000" u="sng"/>
              <a:t>rasterized</a:t>
            </a:r>
            <a:r>
              <a:rPr lang="en-US" sz="2000"/>
              <a:t> the image</a:t>
            </a:r>
          </a:p>
          <a:p>
            <a:pPr lvl="2"/>
            <a:r>
              <a:rPr lang="en-US" sz="1600"/>
              <a:t>Commands </a:t>
            </a:r>
            <a:r>
              <a:rPr lang="en-US" sz="1600">
                <a:sym typeface="Wingdings"/>
              </a:rPr>
              <a:t> Image bits on/off</a:t>
            </a:r>
          </a:p>
          <a:p>
            <a:r>
              <a:rPr lang="en-US" sz="2400">
                <a:sym typeface="Wingdings"/>
              </a:rPr>
              <a:t>Professional-quality output in hands of people</a:t>
            </a: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Laser Printer (‘69), Postscript (‘82)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en.wikipedia.org/wiki/Laser_printer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47800"/>
            <a:ext cx="205740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035286"/>
            <a:ext cx="1917700" cy="1117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714690"/>
            <a:ext cx="1805152" cy="21175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10400" y="28194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How it works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8200" y="2819400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Gary Starkweather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577209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John Warnock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295400"/>
            <a:ext cx="1676400" cy="14249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3486090"/>
            <a:ext cx="2514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%!PS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/Courier findfont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20 scalefont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setfont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72 500 moveto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(Hello world!) show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showpage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sz="2400"/>
              <a:t>Grid of rows and columns, with each cell a formula or data</a:t>
            </a:r>
          </a:p>
          <a:p>
            <a:pPr lvl="1"/>
            <a:r>
              <a:rPr lang="en-US" sz="1800"/>
              <a:t>Simulates a paper worksheet</a:t>
            </a:r>
          </a:p>
          <a:p>
            <a:pPr lvl="1"/>
            <a:r>
              <a:rPr lang="en-US" sz="1800"/>
              <a:t>Commonly used for financial information (&amp; grades!)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1800"/>
              <a:t>Richard Mattessich 1961 paper</a:t>
            </a:r>
          </a:p>
          <a:p>
            <a:pPr lvl="2"/>
            <a:r>
              <a:rPr lang="en-US" sz="1400"/>
              <a:t>“Budgeting Models &amp; System Simulation”</a:t>
            </a:r>
          </a:p>
          <a:p>
            <a:pPr lvl="1"/>
            <a:r>
              <a:rPr lang="en-US" sz="1800"/>
              <a:t>VisiCalc (by Dan Bricklin) helped drive the sales of Apple II ~1980</a:t>
            </a:r>
          </a:p>
          <a:p>
            <a:pPr lvl="1"/>
            <a:r>
              <a:rPr lang="en-US" sz="1800"/>
              <a:t>Lotus 1-2-3 with DOS in 1981</a:t>
            </a:r>
          </a:p>
          <a:p>
            <a:pPr lvl="1"/>
            <a:r>
              <a:rPr lang="en-US" sz="1800"/>
              <a:t>Excel the current market leader</a:t>
            </a:r>
          </a:p>
          <a:p>
            <a:r>
              <a:rPr lang="en-US" sz="2400"/>
              <a:t>Now online (Google Docs)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Spreadsheet (1961, 1980)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43000"/>
            <a:ext cx="3810000" cy="1790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0" y="295269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VisiCalc, the first PC spreadsheet (1970s)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069" t="2637" r="3142" b="6423"/>
          <a:stretch>
            <a:fillRect/>
          </a:stretch>
        </p:blipFill>
        <p:spPr>
          <a:xfrm>
            <a:off x="4953000" y="3429000"/>
            <a:ext cx="3345793" cy="2356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4400" y="5791200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Microsoft Excel (2008)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en.wikipedia.org/wiki/Spreadsheet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1936 : closed-circuit TV</a:t>
            </a:r>
            <a:endParaRPr lang="en-US"/>
          </a:p>
          <a:p>
            <a:pPr lvl="1"/>
            <a:r>
              <a:rPr lang="en-US" sz="2000"/>
              <a:t>1968 : Englebart’s “Mother of All Demos”</a:t>
            </a:r>
          </a:p>
          <a:p>
            <a:pPr lvl="1"/>
            <a:r>
              <a:rPr lang="en-US" sz="2000"/>
              <a:t>1980s : Digital Telephony (via ISDN)</a:t>
            </a:r>
          </a:p>
          <a:p>
            <a:pPr lvl="1"/>
            <a:r>
              <a:rPr lang="en-US" sz="2000"/>
              <a:t>1990s : Internet Protocol (IP) based videoconferencing</a:t>
            </a:r>
          </a:p>
          <a:p>
            <a:r>
              <a:rPr lang="en-US" sz="2400"/>
              <a:t>Impact</a:t>
            </a:r>
          </a:p>
          <a:p>
            <a:pPr lvl="1"/>
            <a:r>
              <a:rPr lang="en-US" sz="2000"/>
              <a:t>For some businesses, essential (e.g., Dreamworks)</a:t>
            </a:r>
          </a:p>
          <a:p>
            <a:pPr lvl="1"/>
            <a:r>
              <a:rPr lang="en-US" sz="2000"/>
              <a:t>Big with grandparents, sign language communication</a:t>
            </a:r>
          </a:p>
          <a:p>
            <a:pPr lvl="1"/>
            <a:r>
              <a:rPr lang="en-US" sz="2000"/>
              <a:t>Telemedicine</a:t>
            </a:r>
          </a:p>
          <a:p>
            <a:pPr lvl="1"/>
            <a:r>
              <a:rPr lang="en-US" sz="2000"/>
              <a:t>Education impact huge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Audio/Videoconferencing (1980s)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en.wikipedia.org/wiki/Videoconferencing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b="26108"/>
          <a:stretch>
            <a:fillRect/>
          </a:stretch>
        </p:blipFill>
        <p:spPr>
          <a:xfrm>
            <a:off x="4724400" y="1143000"/>
            <a:ext cx="3810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3810000" cy="243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18 VAG Rounded Thin   55390"/>
              </a:rPr>
              <a:t>Cisco T3 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ultra-high resolution </a:t>
            </a:r>
            <a:r>
              <a:rPr lang="en-US" sz="2000" dirty="0" err="1">
                <a:solidFill>
                  <a:schemeClr val="tx1"/>
                </a:solidFill>
                <a:latin typeface="18 VAG Rounded Thin   55390"/>
              </a:rPr>
              <a:t>telepresence</a:t>
            </a:r>
            <a:endParaRPr lang="en-US" sz="2000" b="1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2971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First demo of videoconferencing in 1968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71600"/>
            <a:ext cx="1992254" cy="14696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 dirty="0"/>
              <a:t>“System of interlinked hypertext documents on the Internet”</a:t>
            </a:r>
          </a:p>
          <a:p>
            <a:r>
              <a:rPr lang="en-US" sz="2400" dirty="0"/>
              <a:t>History</a:t>
            </a:r>
          </a:p>
          <a:p>
            <a:pPr lvl="1"/>
            <a:r>
              <a:rPr lang="en-US" sz="2000" dirty="0"/>
              <a:t>1945: </a:t>
            </a:r>
            <a:r>
              <a:rPr lang="en-US" sz="2000" dirty="0" err="1"/>
              <a:t>Vannevar</a:t>
            </a:r>
            <a:r>
              <a:rPr lang="en-US" sz="2000" dirty="0"/>
              <a:t> Bush describes hypertext system called “</a:t>
            </a:r>
            <a:r>
              <a:rPr lang="en-US" sz="2000" dirty="0" err="1"/>
              <a:t>memex</a:t>
            </a:r>
            <a:r>
              <a:rPr lang="en-US" sz="2000" dirty="0"/>
              <a:t>” in article</a:t>
            </a:r>
          </a:p>
          <a:p>
            <a:pPr lvl="1"/>
            <a:r>
              <a:rPr lang="en-US" sz="2000" dirty="0"/>
              <a:t>1989: Tim Berners-Lee proposes, gets system up ’90</a:t>
            </a:r>
          </a:p>
          <a:p>
            <a:pPr lvl="1"/>
            <a:r>
              <a:rPr lang="en-US" sz="2000" dirty="0" smtClean="0"/>
              <a:t>Late 1990s: </a:t>
            </a:r>
            <a:r>
              <a:rPr lang="en-US" sz="2000" dirty="0"/>
              <a:t>Dot-com </a:t>
            </a:r>
            <a:r>
              <a:rPr lang="en-US" sz="2000" dirty="0" smtClean="0"/>
              <a:t>boom</a:t>
            </a:r>
          </a:p>
          <a:p>
            <a:pPr lvl="1"/>
            <a:r>
              <a:rPr lang="en-US" sz="2000" dirty="0" smtClean="0"/>
              <a:t>2001 </a:t>
            </a:r>
            <a:r>
              <a:rPr lang="en-US" sz="2000" dirty="0"/>
              <a:t>bubble burst</a:t>
            </a:r>
          </a:p>
          <a:p>
            <a:r>
              <a:rPr lang="en-US" sz="2400" dirty="0" err="1"/>
              <a:t>Wayback</a:t>
            </a:r>
            <a:r>
              <a:rPr lang="en-US" sz="2400" dirty="0"/>
              <a:t> Machine</a:t>
            </a:r>
          </a:p>
          <a:p>
            <a:pPr lvl="1"/>
            <a:r>
              <a:rPr lang="en-US" sz="2000" dirty="0"/>
              <a:t>Snapshots of web over time</a:t>
            </a:r>
          </a:p>
          <a:p>
            <a:r>
              <a:rPr lang="en-US" sz="2400" dirty="0"/>
              <a:t>Today : Access anywhere!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 Wide Web (1989)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en.wikipedia.org/wiki/History_of_the_World_Wide_Web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286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25" t="7811" r="7521" b="11798"/>
          <a:stretch>
            <a:fillRect/>
          </a:stretch>
        </p:blipFill>
        <p:spPr>
          <a:xfrm>
            <a:off x="4953000" y="1295400"/>
            <a:ext cx="1285707" cy="1905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 Berners-Lee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8956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World’s First web server in 1990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159624"/>
            <a:ext cx="1600200" cy="564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4724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www.archive.org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3554515"/>
            <a:ext cx="4191000" cy="29224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Browser</a:t>
            </a:r>
          </a:p>
          <a:p>
            <a:pPr lvl="1"/>
            <a:r>
              <a:rPr lang="en-US" sz="2000" dirty="0" smtClean="0"/>
              <a:t>Marc Andreessen </a:t>
            </a:r>
            <a:r>
              <a:rPr lang="en-US" sz="2000" dirty="0"/>
              <a:t>and Eric J. </a:t>
            </a:r>
            <a:r>
              <a:rPr lang="en-US" sz="2000" dirty="0" err="1"/>
              <a:t>Bina</a:t>
            </a:r>
            <a:r>
              <a:rPr lang="en-US" sz="2000" dirty="0"/>
              <a:t> @ NCSA create Mosaic, 1</a:t>
            </a:r>
            <a:r>
              <a:rPr lang="en-US" sz="2000" baseline="30000" dirty="0"/>
              <a:t>st</a:t>
            </a:r>
            <a:r>
              <a:rPr lang="en-US" sz="2000" dirty="0"/>
              <a:t> popular WWW browser</a:t>
            </a:r>
          </a:p>
          <a:p>
            <a:pPr lvl="2"/>
            <a:r>
              <a:rPr lang="en-US" sz="1800" dirty="0"/>
              <a:t>First Internet “Killer App”</a:t>
            </a:r>
          </a:p>
          <a:p>
            <a:pPr lvl="2"/>
            <a:r>
              <a:rPr lang="en-US" sz="1800" dirty="0"/>
              <a:t>Later: Netscape Navigator </a:t>
            </a:r>
          </a:p>
          <a:p>
            <a:pPr lvl="1"/>
            <a:r>
              <a:rPr lang="en-US" sz="2200" dirty="0"/>
              <a:t>Now IE (23%), Firefox (30%)</a:t>
            </a:r>
          </a:p>
          <a:p>
            <a:r>
              <a:rPr lang="en-US" sz="2400" dirty="0"/>
              <a:t>Search</a:t>
            </a:r>
          </a:p>
          <a:p>
            <a:pPr lvl="1"/>
            <a:r>
              <a:rPr lang="en-US" sz="2000" dirty="0"/>
              <a:t>Before engines, there was a complete list of all servers!</a:t>
            </a:r>
          </a:p>
          <a:p>
            <a:pPr lvl="1"/>
            <a:r>
              <a:rPr lang="en-US" sz="2000" dirty="0"/>
              <a:t>1993 </a:t>
            </a:r>
            <a:r>
              <a:rPr lang="en-US" sz="2000" dirty="0" err="1"/>
              <a:t>Martijn</a:t>
            </a:r>
            <a:r>
              <a:rPr lang="en-US" sz="2000" dirty="0"/>
              <a:t> </a:t>
            </a:r>
            <a:r>
              <a:rPr lang="en-US" sz="2000" dirty="0" err="1"/>
              <a:t>Koster</a:t>
            </a:r>
            <a:r>
              <a:rPr lang="en-US" sz="2000" dirty="0"/>
              <a:t> </a:t>
            </a:r>
            <a:r>
              <a:rPr lang="en-US" sz="2000" dirty="0" err="1"/>
              <a:t>Aliweb</a:t>
            </a:r>
            <a:r>
              <a:rPr lang="en-US" sz="2000" dirty="0"/>
              <a:t> is 1</a:t>
            </a:r>
            <a:r>
              <a:rPr lang="en-US" sz="2000" baseline="30000" dirty="0"/>
              <a:t>st</a:t>
            </a:r>
            <a:r>
              <a:rPr lang="en-US" sz="2000" dirty="0"/>
              <a:t> web search engine</a:t>
            </a:r>
          </a:p>
          <a:p>
            <a:pPr lvl="1"/>
            <a:r>
              <a:rPr lang="en-US" sz="2000" dirty="0"/>
              <a:t>1997 Stanford Sergey </a:t>
            </a:r>
            <a:r>
              <a:rPr lang="en-US" sz="2000" dirty="0" err="1"/>
              <a:t>Brin</a:t>
            </a:r>
            <a:r>
              <a:rPr lang="en-US" sz="2000" dirty="0"/>
              <a:t> and Larry Page develop Google’s search, based on PageRank (each: $</a:t>
            </a:r>
            <a:r>
              <a:rPr lang="en-US" sz="2000" dirty="0" smtClean="0"/>
              <a:t>18 </a:t>
            </a:r>
            <a:r>
              <a:rPr lang="en-US" sz="2000" u="sng" dirty="0"/>
              <a:t>B</a:t>
            </a:r>
            <a:r>
              <a:rPr lang="en-US" sz="2000" dirty="0"/>
              <a:t>illion)</a:t>
            </a:r>
          </a:p>
          <a:p>
            <a:pPr lvl="1"/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WWW Search &amp; Browser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9375"/>
          <a:stretch>
            <a:fillRect/>
          </a:stretch>
        </p:blipFill>
        <p:spPr>
          <a:xfrm>
            <a:off x="5105400" y="1295400"/>
            <a:ext cx="2017986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371600"/>
            <a:ext cx="900545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www.evolutionoftheweb.com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962400"/>
            <a:ext cx="2975978" cy="239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76600"/>
            <a:ext cx="1563128" cy="42204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3" name="Straight Arrow Connector 12"/>
          <p:cNvCxnSpPr/>
          <p:nvPr/>
        </p:nvCxnSpPr>
        <p:spPr>
          <a:xfrm rot="5400000">
            <a:off x="7733506" y="2780506"/>
            <a:ext cx="686594" cy="794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“…web development &amp; design that facilitates interactive information sharing, interoperability, user-centered design and collaboration on WWW”</a:t>
            </a:r>
          </a:p>
          <a:p>
            <a:pPr lvl="1"/>
            <a:r>
              <a:rPr lang="en-US" sz="2000"/>
              <a:t>Users change content via “architecture of partipation”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Web communities, apps, social networks, video &amp; photo sharing, wikis, blogs, tweets, …</a:t>
            </a:r>
          </a:p>
          <a:p>
            <a:r>
              <a:rPr lang="en-US"/>
              <a:t>“Take back the web!”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2.0 : The Social Network (2004)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1832" b="12246"/>
          <a:stretch>
            <a:fillRect/>
          </a:stretch>
        </p:blipFill>
        <p:spPr>
          <a:xfrm>
            <a:off x="4538375" y="1219200"/>
            <a:ext cx="4148426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en.wikipedia.org/wiki/Web_2.0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02" y="3661638"/>
            <a:ext cx="1635198" cy="2178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“You” – Time’s 2006 Person of the Year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sz="2400"/>
              <a:t>“Designing, implementing, generating and delivering maps on the WWW”</a:t>
            </a:r>
          </a:p>
          <a:p>
            <a:r>
              <a:rPr lang="en-US" sz="2400"/>
              <a:t>Advantages</a:t>
            </a:r>
          </a:p>
          <a:p>
            <a:pPr lvl="1"/>
            <a:r>
              <a:rPr lang="en-US" sz="2000"/>
              <a:t>Mobile computing + GPS means you’re never lost again!</a:t>
            </a:r>
          </a:p>
          <a:p>
            <a:pPr lvl="1"/>
            <a:r>
              <a:rPr lang="en-US" sz="2000"/>
              <a:t>Real-time traffic!!</a:t>
            </a:r>
          </a:p>
          <a:p>
            <a:pPr lvl="1"/>
            <a:r>
              <a:rPr lang="en-US" sz="2000"/>
              <a:t>Collaborative maps have lots of potential (</a:t>
            </a:r>
            <a:r>
              <a:rPr lang="en-US" sz="1800"/>
              <a:t>E.g., WikiMapia)</a:t>
            </a:r>
          </a:p>
          <a:p>
            <a:pPr lvl="1"/>
            <a:r>
              <a:rPr lang="en-US" sz="2000"/>
              <a:t>Street view can allow you to see what it looks like on the ground</a:t>
            </a:r>
          </a:p>
          <a:p>
            <a:pPr lvl="1"/>
            <a:r>
              <a:rPr lang="en-US" sz="2000"/>
              <a:t>Can have hyperlinking, yet another way to connect to web</a:t>
            </a:r>
          </a:p>
          <a:p>
            <a:pPr lvl="1"/>
            <a:r>
              <a:rPr lang="en-US" sz="2000"/>
              <a:t>Can layer content, many uses!</a:t>
            </a:r>
          </a:p>
          <a:p>
            <a:pPr lvl="1"/>
            <a:endParaRPr lang="en-US" sz="1600"/>
          </a:p>
          <a:p>
            <a:pPr lvl="2"/>
            <a:endParaRPr lang="en-US"/>
          </a:p>
          <a:p>
            <a:pPr lvl="2"/>
            <a:endParaRPr lang="en-US" sz="16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Mapping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181227"/>
            <a:ext cx="2146300" cy="50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en.wikipedia.org/wiki/{Web_mapping, Gps}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5638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Different views </a:t>
            </a:r>
            <a:r>
              <a:rPr lang="en-US" sz="2000" dirty="0" smtClean="0">
                <a:solidFill>
                  <a:schemeClr val="tx1"/>
                </a:solidFill>
                <a:latin typeface="18 VAG Rounded Thin   55390"/>
              </a:rPr>
              <a:t>of Soda Hall</a:t>
            </a:r>
            <a:endParaRPr lang="en-US" sz="2000" b="1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2" name="Picture 1" descr="Screen Shot 2012-07-19 at 12.51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9000"/>
            <a:ext cx="2211186" cy="2133600"/>
          </a:xfrm>
          <a:prstGeom prst="rect">
            <a:avLst/>
          </a:prstGeom>
        </p:spPr>
      </p:pic>
      <p:pic>
        <p:nvPicPr>
          <p:cNvPr id="3" name="Picture 2" descr="Screen Shot 2012-07-19 at 12.5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87848"/>
            <a:ext cx="1676400" cy="1312552"/>
          </a:xfrm>
          <a:prstGeom prst="rect">
            <a:avLst/>
          </a:prstGeom>
        </p:spPr>
      </p:pic>
      <p:pic>
        <p:nvPicPr>
          <p:cNvPr id="6" name="Picture 5" descr="Screen Shot 2012-07-19 at 12.55.0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05000"/>
            <a:ext cx="1676400" cy="12852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Free, web-based word processor, spreadsheet, presentation and form application</a:t>
            </a:r>
          </a:p>
          <a:p>
            <a:r>
              <a:rPr lang="en-US" sz="2400"/>
              <a:t>Single source of truth!</a:t>
            </a:r>
          </a:p>
          <a:p>
            <a:r>
              <a:rPr lang="en-US" sz="2400"/>
              <a:t>Fundamentally changing the way people collaboratively author documents</a:t>
            </a:r>
          </a:p>
          <a:p>
            <a:pPr lvl="1"/>
            <a:r>
              <a:rPr lang="en-US" sz="2000"/>
              <a:t>No more attachments and versions!!</a:t>
            </a:r>
          </a:p>
          <a:p>
            <a:pPr lvl="1"/>
            <a:r>
              <a:rPr lang="en-US" sz="2000"/>
              <a:t>Much better than Wikis, which are not WYSIWYG, so folks grabs local temp copy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Docs, SW as a Service (2006)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en.wikipedia.org/wiki/Google_Docs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143000"/>
            <a:ext cx="1905000" cy="482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65300"/>
            <a:ext cx="3810000" cy="158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504320"/>
            <a:ext cx="3048000" cy="25603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r>
              <a:rPr lang="en-US" dirty="0" smtClean="0"/>
              <a:t>What counts?</a:t>
            </a:r>
          </a:p>
          <a:p>
            <a:r>
              <a:rPr lang="en-US" dirty="0" smtClean="0"/>
              <a:t>For each application</a:t>
            </a:r>
          </a:p>
          <a:p>
            <a:pPr lvl="1"/>
            <a:r>
              <a:rPr lang="en-US" dirty="0" smtClean="0"/>
              <a:t>Historical context</a:t>
            </a:r>
          </a:p>
          <a:p>
            <a:pPr lvl="2"/>
            <a:r>
              <a:rPr lang="en-US" dirty="0" smtClean="0"/>
              <a:t>What world was like before</a:t>
            </a:r>
          </a:p>
          <a:p>
            <a:pPr lvl="2"/>
            <a:r>
              <a:rPr lang="en-US" dirty="0" smtClean="0"/>
              <a:t>On what shoulders does it stand?</a:t>
            </a:r>
          </a:p>
          <a:p>
            <a:pPr lvl="1"/>
            <a:r>
              <a:rPr lang="en-US" dirty="0" smtClean="0"/>
              <a:t>Key players</a:t>
            </a:r>
          </a:p>
          <a:p>
            <a:pPr lvl="2"/>
            <a:r>
              <a:rPr lang="en-US" dirty="0" smtClean="0"/>
              <a:t>Sometimes origins fuzzy</a:t>
            </a:r>
          </a:p>
          <a:p>
            <a:pPr lvl="1"/>
            <a:r>
              <a:rPr lang="en-US" dirty="0" smtClean="0"/>
              <a:t>How it changed world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Overview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81600" y="6005052"/>
            <a:ext cx="2971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2"/>
          <a:srcRect l="-21095" r="-21095"/>
          <a:stretch>
            <a:fillRect/>
          </a:stretch>
        </p:blipFill>
        <p:spPr bwMode="auto">
          <a:xfrm>
            <a:off x="4829344" y="1219200"/>
            <a:ext cx="3690600" cy="484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8647"/>
          <a:stretch>
            <a:fillRect/>
          </a:stretch>
        </p:blipFill>
        <p:spPr>
          <a:xfrm>
            <a:off x="5705224" y="4495800"/>
            <a:ext cx="1609976" cy="16786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 dirty="0"/>
              <a:t>History of Cell Phones</a:t>
            </a:r>
          </a:p>
          <a:p>
            <a:pPr lvl="1"/>
            <a:r>
              <a:rPr lang="en-US" dirty="0"/>
              <a:t>1908: Nathan Stubblefield patents wireless telephone</a:t>
            </a:r>
          </a:p>
          <a:p>
            <a:pPr lvl="1"/>
            <a:r>
              <a:rPr lang="en-US" dirty="0"/>
              <a:t>1945: 0G introduced</a:t>
            </a:r>
          </a:p>
          <a:p>
            <a:pPr lvl="1"/>
            <a:r>
              <a:rPr lang="en-US" dirty="0"/>
              <a:t>1983: Motorola </a:t>
            </a:r>
            <a:r>
              <a:rPr lang="en-US" dirty="0" err="1"/>
              <a:t>DynaTAC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FCC-approved phone</a:t>
            </a:r>
          </a:p>
          <a:p>
            <a:r>
              <a:rPr lang="en-US" dirty="0"/>
              <a:t>PDA: handheld computer</a:t>
            </a:r>
          </a:p>
          <a:p>
            <a:pPr lvl="1"/>
            <a:r>
              <a:rPr lang="en-US" dirty="0"/>
              <a:t>1983: First PDA (Casio)</a:t>
            </a:r>
          </a:p>
          <a:p>
            <a:pPr lvl="1"/>
            <a:r>
              <a:rPr lang="en-US" dirty="0"/>
              <a:t>Phones became “smart”</a:t>
            </a:r>
          </a:p>
          <a:p>
            <a:r>
              <a:rPr lang="en-US" dirty="0"/>
              <a:t>Texting (short messages)</a:t>
            </a:r>
          </a:p>
          <a:p>
            <a:pPr lvl="1"/>
            <a:r>
              <a:rPr lang="en-US" dirty="0"/>
              <a:t>Most popular mobile service</a:t>
            </a:r>
          </a:p>
          <a:p>
            <a:pPr lvl="1"/>
            <a:r>
              <a:rPr lang="en-US" dirty="0"/>
              <a:t>Has affected </a:t>
            </a:r>
            <a:r>
              <a:rPr lang="en-US" dirty="0" smtClean="0"/>
              <a:t>language…</a:t>
            </a:r>
            <a:r>
              <a:rPr lang="en-US" dirty="0" err="1" smtClean="0"/>
              <a:t>brb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Mobile Phone, PDA &amp; Texting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en.wikipedia.org/wiki/{Personal_digital_assistant, Mobile_phone, Texting}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28000"/>
          <a:stretch>
            <a:fillRect/>
          </a:stretch>
        </p:blipFill>
        <p:spPr>
          <a:xfrm>
            <a:off x="7239000" y="4495800"/>
            <a:ext cx="18288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143000"/>
            <a:ext cx="3652548" cy="3246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418" y="4572000"/>
            <a:ext cx="652782" cy="15980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4381500" y="3543300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45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Cell Phone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Videoconferencing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Email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Facebook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Web search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most important in your life? 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 dirty="0"/>
              <a:t>How many of the 21</a:t>
            </a:r>
            <a:r>
              <a:rPr lang="en-US" sz="2400" baseline="30000" dirty="0"/>
              <a:t>st</a:t>
            </a:r>
            <a:r>
              <a:rPr lang="en-US" sz="2400" dirty="0"/>
              <a:t> cent engineering achievements are happening today?</a:t>
            </a:r>
          </a:p>
          <a:p>
            <a:r>
              <a:rPr lang="en-US" sz="2400" dirty="0"/>
              <a:t>What’s the next big thing?</a:t>
            </a:r>
          </a:p>
          <a:p>
            <a:pPr lvl="1"/>
            <a:r>
              <a:rPr lang="en-US" sz="2000" dirty="0"/>
              <a:t>Natural language processing?</a:t>
            </a:r>
          </a:p>
          <a:p>
            <a:pPr lvl="1"/>
            <a:r>
              <a:rPr lang="en-US" sz="2000" dirty="0"/>
              <a:t>3D displays?</a:t>
            </a:r>
          </a:p>
          <a:p>
            <a:pPr lvl="1"/>
            <a:r>
              <a:rPr lang="en-US" sz="2000" dirty="0"/>
              <a:t>Robotics? Self-driving cars?</a:t>
            </a:r>
          </a:p>
          <a:p>
            <a:pPr lvl="1"/>
            <a:r>
              <a:rPr lang="en-US" sz="2000" dirty="0"/>
              <a:t>Optical or quantum computing?</a:t>
            </a:r>
          </a:p>
          <a:p>
            <a:pPr lvl="1"/>
            <a:r>
              <a:rPr lang="en-US" sz="2000" dirty="0" smtClean="0"/>
              <a:t>Computer </a:t>
            </a:r>
            <a:r>
              <a:rPr lang="en-US" sz="2000" dirty="0"/>
              <a:t>displays in glasses?</a:t>
            </a:r>
          </a:p>
          <a:p>
            <a:pPr lvl="1"/>
            <a:r>
              <a:rPr lang="en-US" sz="2000" dirty="0"/>
              <a:t>Flexible displays?</a:t>
            </a:r>
          </a:p>
          <a:p>
            <a:pPr lvl="1"/>
            <a:r>
              <a:rPr lang="en-US" sz="2000" dirty="0"/>
              <a:t>Brain machine interfaces?</a:t>
            </a:r>
          </a:p>
          <a:p>
            <a:pPr lvl="1"/>
            <a:r>
              <a:rPr lang="en-US" sz="2000" dirty="0" smtClean="0"/>
              <a:t>Energy/climate </a:t>
            </a:r>
            <a:r>
              <a:rPr lang="en-US" sz="2000" dirty="0" err="1" smtClean="0"/>
              <a:t>sim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Education?</a:t>
            </a:r>
            <a:endParaRPr lang="en-US" sz="2000" dirty="0" smtClean="0"/>
          </a:p>
          <a:p>
            <a:r>
              <a:rPr lang="en-US" dirty="0" smtClean="0"/>
              <a:t>CS is an entry point!</a:t>
            </a:r>
            <a:endParaRPr lang="en-US" dirty="0"/>
          </a:p>
          <a:p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that Changed the World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Lots of </a:t>
            </a:r>
            <a:r>
              <a:rPr lang="en-US" dirty="0" smtClean="0"/>
              <a:t>technologies changed </a:t>
            </a:r>
            <a:r>
              <a:rPr lang="en-US" dirty="0"/>
              <a:t>the world</a:t>
            </a:r>
          </a:p>
          <a:p>
            <a:pPr lvl="1"/>
            <a:r>
              <a:rPr lang="en-US" dirty="0"/>
              <a:t>Electricity, Radio, TV, Cars, Planes, AC, ...</a:t>
            </a:r>
          </a:p>
          <a:p>
            <a:r>
              <a:rPr lang="en-US" dirty="0"/>
              <a:t>We’ll focus on those utilizing </a:t>
            </a:r>
            <a:r>
              <a:rPr lang="en-US" u="sng" dirty="0"/>
              <a:t>Computing</a:t>
            </a:r>
          </a:p>
          <a:p>
            <a:r>
              <a:rPr lang="en-US" dirty="0"/>
              <a:t>Important to consider historical apps</a:t>
            </a:r>
          </a:p>
          <a:p>
            <a:pPr lvl="1"/>
            <a:r>
              <a:rPr lang="en-US" dirty="0"/>
              <a:t>Too easy to focus on recent N years!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1470" y="60050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285" r="-3285"/>
          <a:stretch>
            <a:fillRect/>
          </a:stretch>
        </p:blipFill>
        <p:spPr>
          <a:xfrm>
            <a:off x="4800600" y="1267266"/>
            <a:ext cx="3617428" cy="4752534"/>
          </a:xfrm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19200" y="990601"/>
            <a:ext cx="3283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~1930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~1940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~1950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~1960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~1970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did the 1</a:t>
            </a:r>
            <a:r>
              <a:rPr lang="en-US" baseline="30000"/>
              <a:t>st</a:t>
            </a:r>
            <a:r>
              <a:rPr lang="en-US"/>
              <a:t> computer debut?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11313"/>
          <a:stretch>
            <a:fillRect/>
          </a:stretch>
        </p:blipFill>
        <p:spPr>
          <a:xfrm>
            <a:off x="4343400" y="1828800"/>
            <a:ext cx="3725760" cy="3733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19600" y="5638800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Early Inventions</a:t>
            </a:r>
          </a:p>
          <a:p>
            <a:pPr lvl="1"/>
            <a:r>
              <a:rPr lang="en-US" sz="2000"/>
              <a:t>Bell Labs’ CNC ‘39</a:t>
            </a:r>
          </a:p>
          <a:p>
            <a:pPr lvl="1"/>
            <a:r>
              <a:rPr lang="en-US" sz="2000"/>
              <a:t>Konrad Zuse’s Z3 ‘41</a:t>
            </a:r>
          </a:p>
          <a:p>
            <a:pPr lvl="1"/>
            <a:r>
              <a:rPr lang="en-US" sz="2000"/>
              <a:t>Harvard’s Mark-1 ‘44</a:t>
            </a:r>
          </a:p>
          <a:p>
            <a:pPr lvl="1"/>
            <a:r>
              <a:rPr lang="en-US" sz="2000"/>
              <a:t>Eckert &amp; Mauchly’s ENIAC ’46</a:t>
            </a:r>
          </a:p>
          <a:p>
            <a:r>
              <a:rPr lang="en-US" sz="2400"/>
              <a:t>Early Theoreticians</a:t>
            </a:r>
          </a:p>
          <a:p>
            <a:pPr lvl="1"/>
            <a:r>
              <a:rPr lang="en-US" sz="2000"/>
              <a:t>Shannon’s theories</a:t>
            </a:r>
          </a:p>
          <a:p>
            <a:pPr lvl="1"/>
            <a:r>
              <a:rPr lang="en-US" sz="2000"/>
              <a:t>Turing’s computability, AI</a:t>
            </a:r>
          </a:p>
          <a:p>
            <a:r>
              <a:rPr lang="en-US" sz="2400"/>
              <a:t>History : entire museum</a:t>
            </a:r>
          </a:p>
          <a:p>
            <a:pPr lvl="1"/>
            <a:r>
              <a:rPr lang="en-US" sz="2000"/>
              <a:t>Lots of incremental progress</a:t>
            </a:r>
          </a:p>
          <a:p>
            <a:pPr lvl="1"/>
            <a:r>
              <a:rPr lang="en-US" sz="2000"/>
              <a:t>Early ones size of house</a:t>
            </a:r>
          </a:p>
          <a:p>
            <a:r>
              <a:rPr lang="en-US" sz="2400"/>
              <a:t>Everything today owes its success to this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Computer (1940s)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www.computerhistory.org/timeline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573470"/>
            <a:ext cx="2336800" cy="157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690"/>
            <a:ext cx="1769242" cy="1999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86200"/>
            <a:ext cx="1371600" cy="1639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095690"/>
            <a:ext cx="1896962" cy="1498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5543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Mark-1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CNC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Z3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39000" y="56196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ENIAC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Semiconductor device to </a:t>
            </a:r>
            <a:r>
              <a:rPr lang="en-US" sz="2400" u="sng"/>
              <a:t>amplify</a:t>
            </a:r>
            <a:r>
              <a:rPr lang="en-US" sz="2400"/>
              <a:t> or </a:t>
            </a:r>
            <a:r>
              <a:rPr lang="en-US" sz="2400" u="sng"/>
              <a:t>switch</a:t>
            </a:r>
            <a:r>
              <a:rPr lang="en-US" sz="2400"/>
              <a:t> signals</a:t>
            </a:r>
          </a:p>
          <a:p>
            <a:pPr lvl="1"/>
            <a:r>
              <a:rPr lang="en-US" sz="2000"/>
              <a:t>Key component in ALL modern electronics</a:t>
            </a:r>
          </a:p>
          <a:p>
            <a:r>
              <a:rPr lang="en-US" sz="2400"/>
              <a:t>Who?</a:t>
            </a:r>
          </a:p>
          <a:p>
            <a:pPr lvl="1"/>
            <a:r>
              <a:rPr lang="en-US" sz="2000"/>
              <a:t>John Bardeen, William Shockley, Walter Brattain </a:t>
            </a:r>
          </a:p>
          <a:p>
            <a:r>
              <a:rPr lang="en-US" sz="2400"/>
              <a:t>Before that?</a:t>
            </a:r>
          </a:p>
          <a:p>
            <a:pPr lvl="1"/>
            <a:r>
              <a:rPr lang="en-US" sz="2000"/>
              <a:t>Vacuum Tubes</a:t>
            </a:r>
          </a:p>
          <a:p>
            <a:r>
              <a:rPr lang="en-US" sz="2400"/>
              <a:t>After that?</a:t>
            </a:r>
          </a:p>
          <a:p>
            <a:pPr lvl="1"/>
            <a:r>
              <a:rPr lang="en-US" sz="2000"/>
              <a:t>Integrated circuit, microprocessor</a:t>
            </a:r>
          </a:p>
          <a:p>
            <a:endParaRPr lang="en-US" sz="2400"/>
          </a:p>
        </p:txBody>
      </p:sp>
      <p:pic>
        <p:nvPicPr>
          <p:cNvPr id="10" name="Content Placeholder 9" descr="Replica-of-first-transisto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3308" b="-23308"/>
          <a:stretch>
            <a:fillRect/>
          </a:stretch>
        </p:blipFill>
        <p:spPr>
          <a:xfrm>
            <a:off x="4655344" y="3048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Transistor (“born” 1947-12-23)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en.wikipedia.org/wiki/History_of_the_transistor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4495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 "The Transistor was probably THE most</a:t>
            </a:r>
          </a:p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important invention of the 20th Century”</a:t>
            </a:r>
            <a:r>
              <a:rPr lang="en-US" sz="2000">
                <a:solidFill>
                  <a:schemeClr val="tx1"/>
                </a:solidFill>
                <a:latin typeface="18 VAG Rounded Thin   55390"/>
              </a:rPr>
              <a:t/>
            </a:r>
            <a:br>
              <a:rPr lang="en-US" sz="2000">
                <a:solidFill>
                  <a:schemeClr val="tx1"/>
                </a:solidFill>
                <a:latin typeface="18 VAG Rounded Thin   55390"/>
              </a:rPr>
            </a:br>
            <a:r>
              <a:rPr lang="en-US" sz="2000">
                <a:solidFill>
                  <a:schemeClr val="tx1"/>
                </a:solidFill>
                <a:latin typeface="18 VAG Rounded Thin   55390"/>
              </a:rPr>
              <a:t>- Ira Flatow, Transistorized! (PBS Special)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8195" y="5562600"/>
            <a:ext cx="7239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www.pbs.org/transistor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www.youtube.com/watch?v=-td7YT-Pums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www.youtube.com/watch?v=ZaBLiciesOU</a:t>
            </a:r>
          </a:p>
          <a:p>
            <a:pPr algn="ctr"/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62400"/>
            <a:ext cx="1221336" cy="15555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Founders</a:t>
            </a:r>
          </a:p>
          <a:p>
            <a:pPr lvl="1"/>
            <a:r>
              <a:rPr lang="en-US" sz="2000"/>
              <a:t>JCR Licklider, as head of ARPA, writes on “intergalactic network”</a:t>
            </a:r>
          </a:p>
          <a:p>
            <a:pPr lvl="1"/>
            <a:r>
              <a:rPr lang="en-US" sz="2000"/>
              <a:t>1963 : ASCII becomes first universal computer standard</a:t>
            </a:r>
          </a:p>
          <a:p>
            <a:pPr lvl="1"/>
            <a:r>
              <a:rPr lang="en-US" sz="2000"/>
              <a:t>1969 : Defense Advanced Research Projects Agency (DARPA) deploys 4 “nodes” @ UCLA, SRI, Utah, &amp; UCSB</a:t>
            </a:r>
            <a:endParaRPr lang="en-US"/>
          </a:p>
          <a:p>
            <a:pPr lvl="1"/>
            <a:r>
              <a:rPr lang="en-US" sz="2000"/>
              <a:t>1973 Robert Kahn &amp; Vint Cerf invent </a:t>
            </a:r>
            <a:r>
              <a:rPr lang="en-US" sz="2000" u="sng"/>
              <a:t>TCP</a:t>
            </a:r>
            <a:r>
              <a:rPr lang="en-US" sz="2000"/>
              <a:t>, now part of the </a:t>
            </a:r>
            <a:r>
              <a:rPr lang="en-US" sz="2000" u="sng"/>
              <a:t>Internet Protocol Suite</a:t>
            </a:r>
          </a:p>
          <a:p>
            <a:r>
              <a:rPr lang="en-US"/>
              <a:t>Internet growth rates</a:t>
            </a:r>
          </a:p>
          <a:p>
            <a:pPr lvl="1"/>
            <a:r>
              <a:rPr lang="en-US"/>
              <a:t>Exponential since start!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54000"/>
          </a:blip>
          <a:srcRect t="-2534" b="-2534"/>
          <a:stretch>
            <a:fillRect/>
          </a:stretch>
        </p:blipFill>
        <p:spPr>
          <a:xfrm>
            <a:off x="4865930" y="1267266"/>
            <a:ext cx="3617428" cy="47525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 (1962)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www.computerhistory.org/internet_history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447800"/>
            <a:ext cx="922090" cy="100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828800"/>
            <a:ext cx="3863112" cy="351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195" y="592449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www.greatachievements.org/?id=3736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en.wikipedia.org/wiki/Internet_Protocol_Suite</a:t>
            </a:r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4602"/>
          <a:stretch>
            <a:fillRect/>
          </a:stretch>
        </p:blipFill>
        <p:spPr>
          <a:xfrm>
            <a:off x="5105401" y="4495800"/>
            <a:ext cx="788624" cy="955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b="3253"/>
          <a:stretch>
            <a:fillRect/>
          </a:stretch>
        </p:blipFill>
        <p:spPr>
          <a:xfrm>
            <a:off x="4953000" y="1447800"/>
            <a:ext cx="1281837" cy="148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29718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“Lick”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Vint Cerf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51816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tx1"/>
                </a:solidFill>
                <a:latin typeface="18 VAG Rounded Thin   55390"/>
              </a:rPr>
              <a:t>Revolutions like this don't come along very often</a:t>
            </a:r>
            <a:endParaRPr lang="en-US" sz="18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Fundamentally changed the way people interact!</a:t>
            </a:r>
          </a:p>
          <a:p>
            <a:r>
              <a:rPr lang="en-US" sz="2400"/>
              <a:t>1965: MIT’s CTSS</a:t>
            </a:r>
          </a:p>
          <a:p>
            <a:pPr lvl="1"/>
            <a:r>
              <a:rPr lang="en-US" sz="2000"/>
              <a:t>Compatible Time-Sharing Sys</a:t>
            </a:r>
          </a:p>
          <a:p>
            <a:r>
              <a:rPr lang="en-US" sz="2400"/>
              <a:t>Exchange of digital info</a:t>
            </a:r>
          </a:p>
          <a:p>
            <a:pPr lvl="1"/>
            <a:r>
              <a:rPr lang="en-US" sz="2000"/>
              <a:t>Model: “Store and Forward”</a:t>
            </a:r>
          </a:p>
          <a:p>
            <a:pPr lvl="1"/>
            <a:r>
              <a:rPr lang="en-US" sz="2000"/>
              <a:t>“Push” technology</a:t>
            </a:r>
          </a:p>
          <a:p>
            <a:r>
              <a:rPr lang="en-US" sz="2400"/>
              <a:t>Pros</a:t>
            </a:r>
          </a:p>
          <a:p>
            <a:pPr lvl="1"/>
            <a:r>
              <a:rPr lang="en-US" sz="2000"/>
              <a:t>Solves logistics (where) &amp; synchronization (when)</a:t>
            </a:r>
          </a:p>
          <a:p>
            <a:r>
              <a:rPr lang="en-US" sz="2400"/>
              <a:t>Cons</a:t>
            </a:r>
          </a:p>
          <a:p>
            <a:pPr lvl="1"/>
            <a:r>
              <a:rPr lang="en-US" sz="2000"/>
              <a:t>“Email Fatigue”</a:t>
            </a:r>
          </a:p>
          <a:p>
            <a:pPr lvl="1"/>
            <a:r>
              <a:rPr lang="en-US" sz="2000"/>
              <a:t>Information Overload</a:t>
            </a:r>
          </a:p>
          <a:p>
            <a:pPr lvl="1"/>
            <a:r>
              <a:rPr lang="en-US" sz="2000"/>
              <a:t>Loss of Context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r>
              <a:rPr lang="en-US" sz="2400"/>
              <a:t>How</a:t>
            </a:r>
          </a:p>
          <a:p>
            <a:pPr lvl="1"/>
            <a:r>
              <a:rPr lang="en-US" sz="2000"/>
              <a:t>Alice composes email to bob@b.org</a:t>
            </a:r>
          </a:p>
          <a:p>
            <a:pPr lvl="1"/>
            <a:r>
              <a:rPr lang="en-US" sz="2000"/>
              <a:t>Domain Name System looks up where b.org is</a:t>
            </a:r>
          </a:p>
          <a:p>
            <a:pPr lvl="1"/>
            <a:r>
              <a:rPr lang="en-US" sz="2000"/>
              <a:t>DNS server with the mail exchange server for b.org</a:t>
            </a:r>
          </a:p>
          <a:p>
            <a:pPr lvl="1"/>
            <a:r>
              <a:rPr lang="en-US" sz="2000"/>
              <a:t>Mail is sent to mx.b.org</a:t>
            </a:r>
          </a:p>
          <a:p>
            <a:pPr lvl="1"/>
            <a:r>
              <a:rPr lang="en-US" sz="2000"/>
              <a:t>Bob reads email from there </a:t>
            </a:r>
          </a:p>
          <a:p>
            <a:pPr>
              <a:buNone/>
            </a:pP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(1965)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990600"/>
            <a:ext cx="3268820" cy="2375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en.wikipedia.org/wiki/Email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ARPANET in 1977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58195" y="6153090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/wiki/ARPANET</a:t>
            </a:r>
            <a:endParaRPr lang="en-US" sz="100" b="1" dirty="0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31113"/>
            <a:ext cx="6934200" cy="49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746"/>
      </p:ext>
    </p:extLst>
  </p:cSld>
  <p:clrMapOvr>
    <a:masterClrMapping/>
  </p:clrMapOvr>
  <p:transition xmlns:p14="http://schemas.microsoft.com/office/powerpoint/2010/main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52218</TotalTime>
  <Pages>47</Pages>
  <Words>1537</Words>
  <Application>Microsoft Macintosh PowerPoint</Application>
  <PresentationFormat>Letter Paper (8.5x11 in)</PresentationFormat>
  <Paragraphs>271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Metro</vt:lpstr>
      <vt:lpstr>Coursera goes big</vt:lpstr>
      <vt:lpstr>Lecture Overview</vt:lpstr>
      <vt:lpstr>Applications that Changed the World</vt:lpstr>
      <vt:lpstr>When did the 1st computer debut?</vt:lpstr>
      <vt:lpstr>The Computer (1940s)</vt:lpstr>
      <vt:lpstr>The Transistor (“born” 1947-12-23)</vt:lpstr>
      <vt:lpstr>The Internet (1962)</vt:lpstr>
      <vt:lpstr>Email (1965)</vt:lpstr>
      <vt:lpstr>ARPANET in 1977</vt:lpstr>
      <vt:lpstr>The Personal Computer (1970s)</vt:lpstr>
      <vt:lpstr>WIMP, WYSIWYG Interface (1973)</vt:lpstr>
      <vt:lpstr>The Laser Printer (‘69), Postscript (‘82)</vt:lpstr>
      <vt:lpstr>The Spreadsheet (1961, 1980)</vt:lpstr>
      <vt:lpstr>Audio/Videoconferencing (1980s)</vt:lpstr>
      <vt:lpstr>The World Wide Web (1989)</vt:lpstr>
      <vt:lpstr>WWW Search &amp; Browser (1993)</vt:lpstr>
      <vt:lpstr>Web 2.0 : The Social Network (2004)</vt:lpstr>
      <vt:lpstr>Web Mapping (1993)</vt:lpstr>
      <vt:lpstr>Google Docs, SW as a Service (2006)</vt:lpstr>
      <vt:lpstr>The Mobile Phone, PDA &amp; Texting</vt:lpstr>
      <vt:lpstr>What’s the most important in your life?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3082</cp:revision>
  <cp:lastPrinted>2012-07-19T08:10:33Z</cp:lastPrinted>
  <dcterms:created xsi:type="dcterms:W3CDTF">2011-10-13T16:36:44Z</dcterms:created>
  <dcterms:modified xsi:type="dcterms:W3CDTF">2012-07-19T08:12:38Z</dcterms:modified>
</cp:coreProperties>
</file>