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notesSlides/notesSlide3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handoutMasters/handoutMaster1.xml" ContentType="application/vnd.openxmlformats-officedocument.presentationml.handoutMaster+xml"/>
  <Override PartName="/ppt/slideLayouts/slideLayout7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1047" r:id="rId2"/>
    <p:sldId id="1102" r:id="rId3"/>
    <p:sldId id="1097" r:id="rId4"/>
  </p:sldIdLst>
  <p:sldSz cx="9144000" cy="6858000" type="letter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 useTimings="0">
    <p:present/>
    <p:sldAll/>
    <p:penClr>
      <a:schemeClr val="tx1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5BC5AD"/>
    <a:srgbClr val="900306"/>
    <a:srgbClr val="32415C"/>
    <a:srgbClr val="FB0A10"/>
    <a:srgbClr val="94F0E4"/>
    <a:srgbClr val="5771A0"/>
    <a:srgbClr val="800080"/>
    <a:srgbClr val="66FF33"/>
    <a:srgbClr val="FF0000"/>
    <a:srgbClr val="3333CC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0235" autoAdjust="0"/>
    <p:restoredTop sz="77561" autoAdjust="0"/>
  </p:normalViewPr>
  <p:slideViewPr>
    <p:cSldViewPr>
      <p:cViewPr varScale="1">
        <p:scale>
          <a:sx n="165" d="100"/>
          <a:sy n="165" d="100"/>
        </p:scale>
        <p:origin x="-1184" y="-112"/>
      </p:cViewPr>
      <p:guideLst>
        <p:guide orient="horz" pos="2832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82" y="-90"/>
      </p:cViewPr>
      <p:guideLst>
        <p:guide orient="horz" pos="2931"/>
        <p:guide pos="221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6" Type="http://schemas.openxmlformats.org/officeDocument/2006/relationships/handoutMaster" Target="handoutMasters/handoutMaster1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20097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8638" y="4424364"/>
            <a:ext cx="6049962" cy="418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0861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6110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Answer: D (includes everything in which the computer poses</a:t>
            </a:r>
            <a:r>
              <a:rPr lang="en-US" baseline="0" dirty="0" smtClean="0"/>
              <a:t> a question and you have to answer in a computer-readable form, which so far means multiple choice)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38524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8133" y="8842030"/>
            <a:ext cx="3043343" cy="465455"/>
          </a:xfrm>
          <a:prstGeom prst="rect">
            <a:avLst/>
          </a:prstGeo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/>
          <a:lstStyle>
            <a:lvl1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8713119" indent="-38246500"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66618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33237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99855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66473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1170D10-332C-134B-84B1-B22FF09061DC}" type="slidenum">
              <a:rPr lang="en-US" sz="1200" b="0"/>
              <a:pPr/>
              <a:t>3</a:t>
            </a:fld>
            <a:endParaRPr lang="en-US" sz="1200" b="0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Higher-Order Functions II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auto">
          <a:xfrm>
            <a:off x="7924800" y="6248400"/>
            <a:ext cx="1219200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</a:t>
            </a:r>
          </a:p>
        </p:txBody>
      </p:sp>
      <p:pic>
        <p:nvPicPr>
          <p:cNvPr id="16" name="Picture 25" descr="Seal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3300" y="6192838"/>
            <a:ext cx="609600" cy="609600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077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23925" y="1219200"/>
            <a:ext cx="3848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4425" y="1219200"/>
            <a:ext cx="3848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848600" y="6324600"/>
            <a:ext cx="914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B558E2B-82AE-5041-B6CB-97EA201DA47A}" type="slidenum">
              <a:rPr lang="en-US"/>
              <a:pPr/>
              <a:t>‹#›</a:t>
            </a:fld>
            <a:r>
              <a:rPr lang="en-US"/>
              <a:t>/15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324600"/>
            <a:ext cx="5486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CS106B Lec 12 : Recursion Introduction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45046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8E3342FC-85AC-0141-B4E7-B626C592947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Higher-Order Functions II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9" name="Rectangle 11"/>
          <p:cNvSpPr>
            <a:spLocks noChangeArrowheads="1"/>
          </p:cNvSpPr>
          <p:nvPr userDrawn="1"/>
        </p:nvSpPr>
        <p:spPr bwMode="auto">
          <a:xfrm>
            <a:off x="7924800" y="6248400"/>
            <a:ext cx="1219200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43300" y="6192838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04800"/>
            <a:ext cx="1600200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981200" y="304800"/>
            <a:ext cx="5181600" cy="19637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The Beauty and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#18</a:t>
            </a:r>
            <a:b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Higher Order Functions II</a:t>
            </a: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</p:txBody>
      </p:sp>
      <p:sp>
        <p:nvSpPr>
          <p:cNvPr id="48" name="Title 47"/>
          <p:cNvSpPr>
            <a:spLocks noGrp="1"/>
          </p:cNvSpPr>
          <p:nvPr>
            <p:ph type="ctrTitle"/>
          </p:nvPr>
        </p:nvSpPr>
        <p:spPr>
          <a:xfrm>
            <a:off x="381000" y="3429000"/>
            <a:ext cx="85344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FFFF00"/>
                </a:solidFill>
              </a:rPr>
              <a:t>The future of maps? Going Indoors!</a:t>
            </a:r>
            <a:endParaRPr lang="en-US" sz="32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5365" name="Subtitle 48"/>
          <p:cNvSpPr>
            <a:spLocks noGrp="1"/>
          </p:cNvSpPr>
          <p:nvPr>
            <p:ph type="subTitle" idx="1"/>
          </p:nvPr>
        </p:nvSpPr>
        <p:spPr>
          <a:xfrm>
            <a:off x="381001" y="4038600"/>
            <a:ext cx="5257799" cy="2438400"/>
          </a:xfrm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Google and Apple are both working on projects to continue your mapping experience indoors.  (I’d be happy for a good map of the Berkeley Campus, frankly!)  This would be a huge win for malls, museums, and city dwellers.</a:t>
            </a:r>
            <a:endParaRPr lang="en-US" sz="2400" i="1" baseline="30000" dirty="0" smtClean="0">
              <a:solidFill>
                <a:schemeClr val="accent4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0" y="2438400"/>
            <a:ext cx="2362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UC Berkeley EECS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Sr Lecturer SOE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Dan Garcia</a:t>
            </a:r>
            <a:endParaRPr lang="en-US" sz="2000" b="1" dirty="0">
              <a:solidFill>
                <a:schemeClr val="bg2"/>
              </a:solidFill>
              <a:latin typeface="18 VAG Rounded Bold   07390"/>
            </a:endParaRPr>
          </a:p>
        </p:txBody>
      </p:sp>
      <p:sp>
        <p:nvSpPr>
          <p:cNvPr id="15367" name="Subtitle 48"/>
          <p:cNvSpPr txBox="1">
            <a:spLocks/>
          </p:cNvSpPr>
          <p:nvPr/>
        </p:nvSpPr>
        <p:spPr bwMode="auto">
          <a:xfrm>
            <a:off x="0" y="6324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/>
            <a:r>
              <a:rPr lang="en-US" sz="2800" b="1" dirty="0" smtClean="0">
                <a:latin typeface="Courier New" pitchFamily="1" charset="0"/>
              </a:rPr>
              <a:t>maps.google.com/help/maps/indoormaps/</a:t>
            </a:r>
          </a:p>
        </p:txBody>
      </p:sp>
      <p:sp>
        <p:nvSpPr>
          <p:cNvPr id="54" name="Oval 53"/>
          <p:cNvSpPr/>
          <p:nvPr/>
        </p:nvSpPr>
        <p:spPr>
          <a:xfrm>
            <a:off x="5638800" y="6081252"/>
            <a:ext cx="3218271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271" y="228600"/>
            <a:ext cx="2186330" cy="2590800"/>
          </a:xfrm>
          <a:prstGeom prst="rect">
            <a:avLst/>
          </a:prstGeom>
        </p:spPr>
      </p:pic>
      <p:pic>
        <p:nvPicPr>
          <p:cNvPr id="14" name="Picture 13" descr="Screen Shot 2013-03-26 at 7.13.02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9720" y="4191000"/>
            <a:ext cx="3227580" cy="1930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8222456" cy="5305864"/>
          </a:xfrm>
        </p:spPr>
        <p:txBody>
          <a:bodyPr/>
          <a:lstStyle/>
          <a:p>
            <a:pPr>
              <a:buNone/>
            </a:pPr>
            <a:endParaRPr lang="en-US" sz="3200" dirty="0" smtClean="0"/>
          </a:p>
          <a:p>
            <a:pPr>
              <a:buNone/>
            </a:pPr>
            <a:r>
              <a:rPr lang="en-US" sz="3200" dirty="0" smtClean="0">
                <a:solidFill>
                  <a:srgbClr val="FFFF00"/>
                </a:solidFill>
              </a:rPr>
              <a:t>I understand higher-order functions.</a:t>
            </a:r>
          </a:p>
          <a:p>
            <a:pPr>
              <a:buNone/>
            </a:pPr>
            <a:endParaRPr lang="en-US" sz="3200" dirty="0"/>
          </a:p>
          <a:p>
            <a:pPr marL="582613" indent="-457200">
              <a:buFont typeface="+mj-lt"/>
              <a:buAutoNum type="alphaLcParenR"/>
            </a:pPr>
            <a:r>
              <a:rPr lang="en-US" sz="3200" dirty="0" err="1" smtClean="0"/>
              <a:t>Strongly disagree</a:t>
            </a:r>
          </a:p>
          <a:p>
            <a:pPr marL="582613" indent="-457200">
              <a:buFont typeface="+mj-lt"/>
              <a:buAutoNum type="alphaLcParenR"/>
            </a:pPr>
            <a:r>
              <a:rPr lang="en-US" sz="3200" dirty="0" err="1" smtClean="0"/>
              <a:t>Disagree</a:t>
            </a:r>
          </a:p>
          <a:p>
            <a:pPr marL="582613" indent="-457200">
              <a:buFont typeface="+mj-lt"/>
              <a:buAutoNum type="alphaLcParenR"/>
            </a:pPr>
            <a:r>
              <a:rPr lang="en-US" sz="3200" dirty="0" err="1" smtClean="0"/>
              <a:t>Neutral</a:t>
            </a:r>
          </a:p>
          <a:p>
            <a:pPr marL="582613" indent="-457200">
              <a:buFont typeface="+mj-lt"/>
              <a:buAutoNum type="alphaLcParenR"/>
            </a:pPr>
            <a:r>
              <a:rPr lang="en-US" sz="3200" dirty="0" err="1" smtClean="0"/>
              <a:t>Agree</a:t>
            </a:r>
          </a:p>
          <a:p>
            <a:pPr marL="582613" indent="-457200">
              <a:buFont typeface="+mj-lt"/>
              <a:buAutoNum type="alphaLcParenR"/>
            </a:pPr>
            <a:r>
              <a:rPr lang="en-US" sz="3200" dirty="0" err="1" smtClean="0"/>
              <a:t>Strongly agree</a:t>
            </a: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 Instruction</a:t>
            </a:r>
            <a:endParaRPr lang="en-US" dirty="0"/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620000" y="228600"/>
            <a:ext cx="1197862" cy="1091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0"/>
            <a:ext cx="6096000" cy="5305864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18 VAG Rounded Bold   07390" charset="0"/>
              </a:rPr>
              <a:t>Review useful HOFs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map </a:t>
            </a:r>
            <a:r>
              <a:rPr lang="en-US" sz="2000" u="sng" dirty="0">
                <a:latin typeface="Courier"/>
                <a:cs typeface="Courier"/>
              </a:rPr>
              <a:t>Reporter</a:t>
            </a:r>
            <a:r>
              <a:rPr lang="en-US" sz="2000" dirty="0">
                <a:latin typeface="18 VAG Rounded Bold   07390" charset="0"/>
              </a:rPr>
              <a:t> over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Report a </a:t>
            </a:r>
            <a:r>
              <a:rPr lang="en-US" sz="1600" dirty="0">
                <a:latin typeface="18 VAG Rounded Bold   07390" charset="0"/>
              </a:rPr>
              <a:t>new list, </a:t>
            </a:r>
            <a:r>
              <a:rPr lang="en-US" sz="1600" dirty="0" smtClean="0">
                <a:latin typeface="18 VAG Rounded Bold   07390" charset="0"/>
              </a:rPr>
              <a:t>every </a:t>
            </a:r>
            <a:r>
              <a:rPr lang="en-US" sz="1600" dirty="0">
                <a:latin typeface="18 VAG Rounded Bold   07390" charset="0"/>
              </a:rPr>
              <a:t>element </a:t>
            </a:r>
            <a:r>
              <a:rPr lang="en-US" sz="1600" dirty="0">
                <a:latin typeface="Courier"/>
                <a:cs typeface="Courier"/>
              </a:rPr>
              <a:t>E</a:t>
            </a:r>
            <a:r>
              <a:rPr lang="en-US" sz="1600" dirty="0">
                <a:latin typeface="18 VAG Rounded Bold   07390" charset="0"/>
              </a:rPr>
              <a:t> of </a:t>
            </a:r>
            <a:r>
              <a:rPr lang="en-US" sz="1600" dirty="0">
                <a:latin typeface="Courier"/>
                <a:cs typeface="Courier"/>
              </a:rPr>
              <a:t>List</a:t>
            </a:r>
            <a:r>
              <a:rPr lang="en-US" sz="1600" dirty="0">
                <a:latin typeface="18 VAG Rounded Bold   07390" charset="0"/>
              </a:rPr>
              <a:t> </a:t>
            </a:r>
            <a:r>
              <a:rPr lang="en-US" sz="1600" dirty="0" smtClean="0">
                <a:latin typeface="18 VAG Rounded Bold   07390" charset="0"/>
              </a:rPr>
              <a:t>becoming </a:t>
            </a:r>
            <a:r>
              <a:rPr lang="en-US" sz="1600" dirty="0">
                <a:latin typeface="Courier"/>
                <a:cs typeface="Courier"/>
              </a:rPr>
              <a:t>Reporter(E)</a:t>
            </a:r>
            <a:r>
              <a:rPr lang="en-US" sz="1600" dirty="0">
                <a:latin typeface="18 VAG Rounded Bold   07390" charset="0"/>
              </a:rPr>
              <a:t> 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keep items such that </a:t>
            </a:r>
            <a:r>
              <a:rPr lang="en-US" sz="2000" u="sng" dirty="0">
                <a:latin typeface="Courier"/>
                <a:cs typeface="Courier"/>
              </a:rPr>
              <a:t>Predicate</a:t>
            </a:r>
            <a:r>
              <a:rPr lang="en-US" sz="2000" dirty="0">
                <a:latin typeface="18 VAG Rounded Bold   07390" charset="0"/>
              </a:rPr>
              <a:t> from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Report a </a:t>
            </a:r>
            <a:r>
              <a:rPr lang="en-US" sz="1600" dirty="0">
                <a:latin typeface="18 VAG Rounded Bold   07390" charset="0"/>
              </a:rPr>
              <a:t>new list, </a:t>
            </a:r>
            <a:r>
              <a:rPr lang="en-US" sz="1600" dirty="0" smtClean="0">
                <a:latin typeface="18 VAG Rounded Bold   07390" charset="0"/>
              </a:rPr>
              <a:t>keeping only elements </a:t>
            </a:r>
            <a:r>
              <a:rPr lang="en-US" sz="1600" dirty="0">
                <a:latin typeface="Courier"/>
                <a:cs typeface="Courier"/>
              </a:rPr>
              <a:t>E</a:t>
            </a:r>
            <a:r>
              <a:rPr lang="en-US" sz="1600" dirty="0">
                <a:latin typeface="18 VAG Rounded Bold   07390" charset="0"/>
              </a:rPr>
              <a:t> </a:t>
            </a:r>
            <a:r>
              <a:rPr lang="en-US" sz="1600" dirty="0" smtClean="0">
                <a:latin typeface="18 VAG Rounded Bold   07390" charset="0"/>
              </a:rPr>
              <a:t>of </a:t>
            </a:r>
            <a:r>
              <a:rPr lang="en-US" sz="1600" dirty="0" smtClean="0">
                <a:latin typeface="Courier"/>
                <a:cs typeface="Courier"/>
              </a:rPr>
              <a:t>List</a:t>
            </a:r>
            <a:r>
              <a:rPr lang="en-US" sz="1600" dirty="0" smtClean="0">
                <a:latin typeface="18 VAG Rounded Bold   07390" charset="0"/>
              </a:rPr>
              <a:t> if </a:t>
            </a:r>
            <a:r>
              <a:rPr lang="en-US" sz="1600" dirty="0" smtClean="0">
                <a:latin typeface="Courier"/>
                <a:cs typeface="Courier"/>
              </a:rPr>
              <a:t>Predicate</a:t>
            </a:r>
            <a:r>
              <a:rPr lang="en-US" sz="1600" dirty="0">
                <a:latin typeface="Courier"/>
                <a:cs typeface="Courier"/>
              </a:rPr>
              <a:t>(E)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combine with </a:t>
            </a:r>
            <a:r>
              <a:rPr lang="en-US" sz="2000" u="sng" dirty="0">
                <a:latin typeface="Courier"/>
                <a:cs typeface="Courier"/>
              </a:rPr>
              <a:t>Reporter</a:t>
            </a:r>
            <a:r>
              <a:rPr lang="en-US" sz="2000" dirty="0">
                <a:latin typeface="18 VAG Rounded Bold   07390" charset="0"/>
              </a:rPr>
              <a:t> over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>
                <a:latin typeface="18 VAG Rounded Bold   07390" charset="0"/>
              </a:rPr>
              <a:t>Combine all the elements of </a:t>
            </a:r>
            <a:r>
              <a:rPr lang="en-US" sz="1600" dirty="0">
                <a:latin typeface="Courier"/>
                <a:cs typeface="Courier"/>
              </a:rPr>
              <a:t>List</a:t>
            </a:r>
            <a:r>
              <a:rPr lang="en-US" sz="1600" dirty="0">
                <a:latin typeface="18 VAG Rounded Bold   07390" charset="0"/>
              </a:rPr>
              <a:t> with </a:t>
            </a:r>
            <a:r>
              <a:rPr lang="en-US" sz="1600" dirty="0">
                <a:latin typeface="Courier"/>
                <a:cs typeface="Courier"/>
              </a:rPr>
              <a:t>Reporter(E</a:t>
            </a:r>
            <a:r>
              <a:rPr lang="en-US" sz="1600" dirty="0" smtClean="0">
                <a:latin typeface="Courier"/>
                <a:cs typeface="Courier"/>
              </a:rPr>
              <a:t>)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This is also known as “reduce”</a:t>
            </a:r>
            <a:endParaRPr lang="en-US" sz="1600" u="sng" dirty="0">
              <a:latin typeface="Courier"/>
              <a:cs typeface="Courier"/>
            </a:endParaRP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Acronym example</a:t>
            </a:r>
          </a:p>
          <a:p>
            <a:pPr lvl="1" eaLnBrk="1" hangingPunct="1"/>
            <a:r>
              <a:rPr lang="en-US" sz="2000" dirty="0" smtClean="0">
                <a:latin typeface="18 VAG Rounded Bold   07390" charset="0"/>
              </a:rPr>
              <a:t>keep </a:t>
            </a:r>
            <a:r>
              <a:rPr lang="en-US" sz="2000" dirty="0" smtClean="0">
                <a:latin typeface="18 VAG Rounded Bold   07390" charset="0"/>
                <a:sym typeface="Wingdings"/>
              </a:rPr>
              <a:t> map  combine</a:t>
            </a:r>
          </a:p>
          <a:p>
            <a:pPr eaLnBrk="1" hangingPunct="1"/>
            <a:r>
              <a:rPr lang="en-US" sz="2400" dirty="0" smtClean="0">
                <a:latin typeface="18 VAG Rounded Bold   07390" charset="0"/>
                <a:sym typeface="Wingdings"/>
              </a:rPr>
              <a:t>The script, run and launch</a:t>
            </a:r>
          </a:p>
          <a:p>
            <a:pPr eaLnBrk="1" hangingPunct="1"/>
            <a:r>
              <a:rPr lang="en-US" sz="2400" dirty="0" smtClean="0">
                <a:latin typeface="18 VAG Rounded Bold   07390" charset="0"/>
                <a:sym typeface="Wingdings"/>
              </a:rPr>
              <a:t>For each</a:t>
            </a:r>
          </a:p>
          <a:p>
            <a:pPr eaLnBrk="1" hangingPunct="1"/>
            <a:r>
              <a:rPr lang="en-US" sz="2400" dirty="0" smtClean="0">
                <a:latin typeface="18 VAG Rounded Bold   07390" charset="0"/>
                <a:sym typeface="Wingdings"/>
              </a:rPr>
              <a:t>Compose example</a:t>
            </a:r>
            <a:endParaRPr lang="en-US" sz="2400" dirty="0" smtClean="0">
              <a:latin typeface="18 VAG Rounded Bold   07390" charset="0"/>
            </a:endParaRPr>
          </a:p>
        </p:txBody>
      </p:sp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18 VAG Rounded Bold   07390" charset="0"/>
              </a:rPr>
              <a:t>Today</a:t>
            </a:r>
            <a:endParaRPr lang="en-US" dirty="0">
              <a:latin typeface="18 VAG Rounded Bold   07390" charset="0"/>
            </a:endParaRPr>
          </a:p>
        </p:txBody>
      </p:sp>
      <p:pic>
        <p:nvPicPr>
          <p:cNvPr id="4" name="Picture 3" descr="Screen shot 2011-03-30 at 2.02.2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599" y="1371600"/>
            <a:ext cx="1752600" cy="812072"/>
          </a:xfrm>
          <a:prstGeom prst="rect">
            <a:avLst/>
          </a:prstGeom>
        </p:spPr>
      </p:pic>
      <p:pic>
        <p:nvPicPr>
          <p:cNvPr id="5" name="Picture 4" descr="Screen shot 2011-03-30 at 2.02.38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2377429"/>
            <a:ext cx="1752600" cy="796843"/>
          </a:xfrm>
          <a:prstGeom prst="rect">
            <a:avLst/>
          </a:prstGeom>
        </p:spPr>
      </p:pic>
      <p:pic>
        <p:nvPicPr>
          <p:cNvPr id="6" name="Picture 5" descr="Screen shot 2011-03-30 at 2.02.48 AM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05600" y="3326672"/>
            <a:ext cx="1752600" cy="82363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3368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49334</TotalTime>
  <Pages>47</Pages>
  <Words>224</Words>
  <Application>Microsoft Macintosh PowerPoint</Application>
  <PresentationFormat>Letter Paper (8.5x11 in)</PresentationFormat>
  <Paragraphs>30</Paragraphs>
  <Slides>3</Slides>
  <Notes>3</Notes>
  <HiddenSlides>1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Metro</vt:lpstr>
      <vt:lpstr>The future of maps? Going Indoors!</vt:lpstr>
      <vt:lpstr>Peer Instruction</vt:lpstr>
      <vt:lpstr>Today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Dan Garcia</cp:lastModifiedBy>
  <cp:revision>3109</cp:revision>
  <cp:lastPrinted>2013-03-26T14:16:39Z</cp:lastPrinted>
  <dcterms:created xsi:type="dcterms:W3CDTF">2013-03-26T13:34:50Z</dcterms:created>
  <dcterms:modified xsi:type="dcterms:W3CDTF">2013-03-26T14:16:40Z</dcterms:modified>
</cp:coreProperties>
</file>