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047" r:id="rId2"/>
    <p:sldId id="1115" r:id="rId3"/>
    <p:sldId id="1116" r:id="rId4"/>
    <p:sldId id="1097" r:id="rId5"/>
    <p:sldId id="1117" r:id="rId6"/>
    <p:sldId id="1114" r:id="rId7"/>
    <p:sldId id="1102" r:id="rId8"/>
    <p:sldId id="1118" r:id="rId9"/>
    <p:sldId id="1119" r:id="rId10"/>
    <p:sldId id="1113" r:id="rId11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35" autoAdjust="0"/>
    <p:restoredTop sz="77561" autoAdjust="0"/>
  </p:normalViewPr>
  <p:slideViewPr>
    <p:cSldViewPr>
      <p:cViewPr varScale="1">
        <p:scale>
          <a:sx n="145" d="100"/>
          <a:sy n="145" d="100"/>
        </p:scale>
        <p:origin x="-2624" y="-112"/>
      </p:cViewPr>
      <p:guideLst>
        <p:guide orient="horz" pos="2832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4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1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974880" y="8843351"/>
            <a:ext cx="3046786" cy="464280"/>
          </a:xfrm>
          <a:prstGeom prst="rect">
            <a:avLst/>
          </a:prstGeom>
          <a:noFill/>
        </p:spPr>
        <p:txBody>
          <a:bodyPr lIns="83750" tIns="41875" rIns="83750" bIns="41875"/>
          <a:lstStyle/>
          <a:p>
            <a:fld id="{D1222CD8-678E-EE4E-AD66-5E964B403A40}" type="slidenum">
              <a:rPr lang="en-US"/>
              <a:pPr/>
              <a:t>2</a:t>
            </a:fld>
            <a:endParaRPr lang="en-US"/>
          </a:p>
        </p:txBody>
      </p:sp>
      <p:sp>
        <p:nvSpPr>
          <p:cNvPr id="2765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2884" y="4420942"/>
            <a:ext cx="5618767" cy="410505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974880" y="8843351"/>
            <a:ext cx="3046786" cy="464280"/>
          </a:xfrm>
          <a:prstGeom prst="rect">
            <a:avLst/>
          </a:prstGeom>
          <a:noFill/>
        </p:spPr>
        <p:txBody>
          <a:bodyPr lIns="83750" tIns="41875" rIns="83750" bIns="41875"/>
          <a:lstStyle/>
          <a:p>
            <a:fld id="{D1222CD8-678E-EE4E-AD66-5E964B403A40}" type="slidenum">
              <a:rPr lang="en-US"/>
              <a:pPr/>
              <a:t>3</a:t>
            </a:fld>
            <a:endParaRPr lang="en-US"/>
          </a:p>
        </p:txBody>
      </p:sp>
      <p:sp>
        <p:nvSpPr>
          <p:cNvPr id="2765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2884" y="4420942"/>
            <a:ext cx="5618767" cy="410505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4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5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2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gif"/><Relationship Id="rId5" Type="http://schemas.openxmlformats.org/officeDocument/2006/relationships/image" Target="../media/image8.gif"/><Relationship Id="rId6" Type="http://schemas.openxmlformats.org/officeDocument/2006/relationships/image" Target="../media/image9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5" Type="http://schemas.openxmlformats.org/officeDocument/2006/relationships/image" Target="../media/image12.gif"/><Relationship Id="rId6" Type="http://schemas.openxmlformats.org/officeDocument/2006/relationships/image" Target="../media/image13.gif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gif"/><Relationship Id="rId5" Type="http://schemas.openxmlformats.org/officeDocument/2006/relationships/image" Target="../media/image21.gif"/><Relationship Id="rId6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838200" y="115376"/>
            <a:ext cx="6324600" cy="30088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#18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Higher Order Functions I</a:t>
            </a:r>
          </a:p>
          <a:p>
            <a:pPr algn="ctr">
              <a:lnSpc>
                <a:spcPct val="77000"/>
              </a:lnSpc>
            </a:pPr>
            <a:endParaRPr lang="en-US" sz="2800" b="1" dirty="0">
              <a:solidFill>
                <a:schemeClr val="tx1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Instructor:</a:t>
            </a: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Sean Morris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6185617" y="6081252"/>
            <a:ext cx="2691298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1722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http://</a:t>
            </a:r>
            <a:r>
              <a:rPr lang="en-US" sz="2000" dirty="0" err="1"/>
              <a:t>bits.blogs.nytimes.com</a:t>
            </a:r>
            <a:r>
              <a:rPr lang="en-US" sz="2000" dirty="0"/>
              <a:t>/2013/07/25/a-summer-of-data-hacking-social-problems/?partner=</a:t>
            </a:r>
            <a:r>
              <a:rPr lang="en-US" sz="2000" dirty="0" err="1"/>
              <a:t>rss&amp;emc</a:t>
            </a:r>
            <a:r>
              <a:rPr lang="en-US" sz="2000" dirty="0"/>
              <a:t>=</a:t>
            </a:r>
            <a:r>
              <a:rPr lang="en-US" sz="2000" dirty="0" err="1"/>
              <a:t>rss</a:t>
            </a:r>
            <a:r>
              <a:rPr lang="en-US" sz="2000" dirty="0"/>
              <a:t>&amp;_r=0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048000"/>
            <a:ext cx="2413000" cy="2349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54864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</a:rPr>
              <a:t>Rayid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Ghani</a:t>
            </a:r>
            <a:r>
              <a:rPr lang="en-US" sz="1200" dirty="0">
                <a:solidFill>
                  <a:schemeClr val="tx1"/>
                </a:solidFill>
              </a:rPr>
              <a:t>, chief scientist for President Obama’s re-election campaign.</a:t>
            </a:r>
          </a:p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5052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Data </a:t>
            </a:r>
            <a:r>
              <a:rPr lang="en-US" sz="2400" b="1" dirty="0">
                <a:solidFill>
                  <a:srgbClr val="FFFFFF"/>
                </a:solidFill>
              </a:rPr>
              <a:t>Hacking Social Problems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4267200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A summer fellowship program at University of Chicago encourages students to use data to tackle social problems.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Functions as data is </a:t>
            </a:r>
            <a:r>
              <a:rPr lang="en-US" dirty="0" smtClean="0">
                <a:solidFill>
                  <a:srgbClr val="FFFF00"/>
                </a:solidFill>
              </a:rPr>
              <a:t>one of the two (programming) big ideas</a:t>
            </a:r>
            <a:r>
              <a:rPr lang="en-US" dirty="0" smtClean="0"/>
              <a:t> in this course</a:t>
            </a:r>
          </a:p>
          <a:p>
            <a:r>
              <a:rPr lang="en-US" dirty="0" smtClean="0"/>
              <a:t>It’s a beautiful example of the </a:t>
            </a:r>
            <a:r>
              <a:rPr lang="en-US" dirty="0" smtClean="0">
                <a:solidFill>
                  <a:srgbClr val="FFFF00"/>
                </a:solidFill>
              </a:rPr>
              <a:t>abstraction of the list iteration details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Google (and other companies) use this!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They use “map-reduce”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5181600"/>
            <a:ext cx="2340214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(Credit: </a:t>
            </a:r>
            <a:r>
              <a:rPr lang="en-US" sz="1100" dirty="0" err="1" smtClean="0">
                <a:latin typeface="Vagrounded"/>
                <a:cs typeface="Vagrounded"/>
              </a:rPr>
              <a:t>Geekologie</a:t>
            </a:r>
            <a:r>
              <a:rPr lang="en-US" sz="1100" dirty="0" smtClean="0">
                <a:latin typeface="Vagrounded"/>
                <a:cs typeface="Vagrounded"/>
              </a:rPr>
              <a:t>)</a:t>
            </a:r>
            <a:endParaRPr lang="en-US" sz="1100" b="1" dirty="0">
              <a:latin typeface="Vagrounded"/>
              <a:cs typeface="Vagrounded"/>
            </a:endParaRPr>
          </a:p>
        </p:txBody>
      </p:sp>
      <p:pic>
        <p:nvPicPr>
          <p:cNvPr id="3" name="Content Placeholder 2" descr="Screen shot 2011-03-30 at 2.03.17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8" r="8658" b="2496"/>
          <a:stretch>
            <a:fillRect/>
          </a:stretch>
        </p:blipFill>
        <p:spPr>
          <a:xfrm>
            <a:off x="4876800" y="1280480"/>
            <a:ext cx="3597276" cy="4607702"/>
          </a:xfrm>
        </p:spPr>
      </p:pic>
      <p:sp>
        <p:nvSpPr>
          <p:cNvPr id="6" name="TextBox 5"/>
          <p:cNvSpPr txBox="1"/>
          <p:nvPr/>
        </p:nvSpPr>
        <p:spPr>
          <a:xfrm>
            <a:off x="4550014" y="1029085"/>
            <a:ext cx="4212986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(Image Credit: </a:t>
            </a:r>
            <a:r>
              <a:rPr lang="en-US" sz="1100" i="1" dirty="0" smtClean="0">
                <a:latin typeface="Vagrounded"/>
                <a:cs typeface="Vagrounded"/>
              </a:rPr>
              <a:t>Simply Scheme </a:t>
            </a:r>
            <a:r>
              <a:rPr lang="en-US" sz="1100" dirty="0" smtClean="0">
                <a:latin typeface="Vagrounded"/>
                <a:cs typeface="Vagrounded"/>
              </a:rPr>
              <a:t>by Brian Harvey &amp; Matt Wright)</a:t>
            </a:r>
            <a:endParaRPr lang="en-US" sz="1100" b="1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val="84930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pPr eaLnBrk="1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Why use functions? (review)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1866828" y="6011547"/>
            <a:ext cx="5393059" cy="4419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500">
                <a:solidFill>
                  <a:srgbClr val="FFFFFF"/>
                </a:solidFill>
                <a:latin typeface="18 VAG Rounded Bold   07390"/>
              </a:rPr>
              <a:t>The power of </a:t>
            </a:r>
            <a:r>
              <a:rPr lang="en-US" sz="2500">
                <a:solidFill>
                  <a:srgbClr val="FFFF00"/>
                </a:solidFill>
                <a:latin typeface="18 VAG Rounded Bold   07390"/>
              </a:rPr>
              <a:t>generalization</a:t>
            </a:r>
            <a:r>
              <a:rPr lang="en-US" sz="2500">
                <a:solidFill>
                  <a:srgbClr val="FFFFFF"/>
                </a:solidFill>
                <a:latin typeface="18 VAG Rounded Bold   07390"/>
              </a:rPr>
              <a:t>!</a:t>
            </a:r>
          </a:p>
        </p:txBody>
      </p:sp>
      <p:pic>
        <p:nvPicPr>
          <p:cNvPr id="11" name="Picture 10" descr="square1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743200"/>
            <a:ext cx="1606062" cy="1371600"/>
          </a:xfrm>
          <a:prstGeom prst="rect">
            <a:avLst/>
          </a:prstGeom>
        </p:spPr>
      </p:pic>
      <p:pic>
        <p:nvPicPr>
          <p:cNvPr id="12" name="Picture 11" descr="square2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19200"/>
            <a:ext cx="1565910" cy="1337310"/>
          </a:xfrm>
          <a:prstGeom prst="rect">
            <a:avLst/>
          </a:prstGeom>
        </p:spPr>
      </p:pic>
      <p:pic>
        <p:nvPicPr>
          <p:cNvPr id="13" name="Picture 12" descr="square39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343400"/>
            <a:ext cx="1600200" cy="1366594"/>
          </a:xfrm>
          <a:prstGeom prst="rect">
            <a:avLst/>
          </a:prstGeom>
        </p:spPr>
      </p:pic>
      <p:pic>
        <p:nvPicPr>
          <p:cNvPr id="14" name="Picture 13" descr="squaregeneric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1600200"/>
            <a:ext cx="2946400" cy="21463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2590800" y="19050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590800" y="2798445"/>
            <a:ext cx="1371600" cy="782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2476501" y="3619501"/>
            <a:ext cx="1523999" cy="14478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pPr eaLnBrk="1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But how general can we be?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1866828" y="6011547"/>
            <a:ext cx="5393059" cy="4419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500">
                <a:solidFill>
                  <a:srgbClr val="FFFFFF"/>
                </a:solidFill>
                <a:latin typeface="18 VAG Rounded Bold   07390"/>
              </a:rPr>
              <a:t>The power of </a:t>
            </a:r>
            <a:r>
              <a:rPr lang="en-US" sz="2500">
                <a:solidFill>
                  <a:srgbClr val="FFFF00"/>
                </a:solidFill>
                <a:latin typeface="18 VAG Rounded Bold   07390"/>
              </a:rPr>
              <a:t>generalization</a:t>
            </a:r>
            <a:r>
              <a:rPr lang="en-US" sz="2500">
                <a:solidFill>
                  <a:srgbClr val="FFFFFF"/>
                </a:solidFill>
                <a:latin typeface="18 VAG Rounded Bold   07390"/>
              </a:rPr>
              <a:t>!</a:t>
            </a:r>
          </a:p>
        </p:txBody>
      </p:sp>
      <p:pic>
        <p:nvPicPr>
          <p:cNvPr id="15" name="Picture 14" descr="m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1530350" cy="1428750"/>
          </a:xfrm>
          <a:prstGeom prst="rect">
            <a:avLst/>
          </a:prstGeom>
        </p:spPr>
      </p:pic>
      <p:pic>
        <p:nvPicPr>
          <p:cNvPr id="17" name="Picture 16" descr="max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971800"/>
            <a:ext cx="1530350" cy="1428750"/>
          </a:xfrm>
          <a:prstGeom prst="rect">
            <a:avLst/>
          </a:prstGeom>
        </p:spPr>
      </p:pic>
      <p:pic>
        <p:nvPicPr>
          <p:cNvPr id="20" name="Picture 19" descr="closest to 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724400"/>
            <a:ext cx="1746250" cy="14287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495800" y="921127"/>
            <a:ext cx="1642296" cy="4031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18 VAG Rounded Thin   55390"/>
              </a:rPr>
              <a:t>?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590800" y="19050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590800" y="2798445"/>
            <a:ext cx="1371600" cy="782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2476501" y="3619501"/>
            <a:ext cx="1523999" cy="14478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etter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447800"/>
            <a:ext cx="4381500" cy="2857500"/>
          </a:xfrm>
          <a:prstGeom prst="rect">
            <a:avLst/>
          </a:prstGeom>
        </p:spPr>
      </p:pic>
      <p:pic>
        <p:nvPicPr>
          <p:cNvPr id="30" name="Picture 29" descr="Screen Shot 2012-10-26 at 8.22.23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0" y="4572000"/>
            <a:ext cx="4648200" cy="1155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Functions as Data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Higher-Order Functions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Useful HOFs (you can build your own!)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map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every </a:t>
            </a:r>
            <a:r>
              <a:rPr lang="en-US" sz="1600" dirty="0">
                <a:latin typeface="18 VAG Rounded Bold   07390" charset="0"/>
              </a:rPr>
              <a:t>element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becoming </a:t>
            </a:r>
            <a:r>
              <a:rPr lang="en-US" sz="1600" dirty="0">
                <a:latin typeface="Courier"/>
                <a:cs typeface="Courier"/>
              </a:rPr>
              <a:t>Reporter(E)</a:t>
            </a:r>
            <a:r>
              <a:rPr lang="en-US" sz="1600" dirty="0">
                <a:latin typeface="18 VAG Rounded Bold   07390" charset="0"/>
              </a:rPr>
              <a:t> 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keep items such that </a:t>
            </a:r>
            <a:r>
              <a:rPr lang="en-US" sz="2000" u="sng" dirty="0">
                <a:latin typeface="Courier"/>
                <a:cs typeface="Courier"/>
              </a:rPr>
              <a:t>Predicate</a:t>
            </a:r>
            <a:r>
              <a:rPr lang="en-US" sz="2000" dirty="0">
                <a:latin typeface="18 VAG Rounded Bold   07390" charset="0"/>
              </a:rPr>
              <a:t> from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keeping only elements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List</a:t>
            </a:r>
            <a:r>
              <a:rPr lang="en-US" sz="1600" dirty="0" smtClean="0">
                <a:latin typeface="18 VAG Rounded Bold   07390" charset="0"/>
              </a:rPr>
              <a:t> if </a:t>
            </a:r>
            <a:r>
              <a:rPr lang="en-US" sz="1600" dirty="0" smtClean="0">
                <a:latin typeface="Courier"/>
                <a:cs typeface="Courier"/>
              </a:rPr>
              <a:t>Predicate</a:t>
            </a:r>
            <a:r>
              <a:rPr lang="en-US" sz="1600" dirty="0">
                <a:latin typeface="Courier"/>
                <a:cs typeface="Courier"/>
              </a:rPr>
              <a:t>(E)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combine with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>
                <a:latin typeface="18 VAG Rounded Bold   07390" charset="0"/>
              </a:rPr>
              <a:t>Combine all the elements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with </a:t>
            </a:r>
            <a:r>
              <a:rPr lang="en-US" sz="1600" dirty="0">
                <a:latin typeface="Courier"/>
                <a:cs typeface="Courier"/>
              </a:rPr>
              <a:t>Reporter(E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This is also known as “reduce”</a:t>
            </a:r>
            <a:endParaRPr lang="en-US" sz="1600" u="sng" dirty="0">
              <a:latin typeface="Courier"/>
              <a:cs typeface="Courier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Acronym example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</a:rPr>
              <a:t>keep </a:t>
            </a:r>
            <a:r>
              <a:rPr lang="en-US" sz="2000" dirty="0" smtClean="0">
                <a:latin typeface="18 VAG Rounded Bold   07390" charset="0"/>
                <a:sym typeface="Wingdings"/>
              </a:rPr>
              <a:t> map  combine</a:t>
            </a:r>
            <a:endParaRPr lang="en-US" sz="2000" dirty="0" smtClean="0">
              <a:latin typeface="18 VAG Rounded Bold   07390" charset="0"/>
            </a:endParaRPr>
          </a:p>
          <a:p>
            <a:pPr lvl="1" eaLnBrk="1" hangingPunct="1"/>
            <a:endParaRPr lang="en-US" sz="16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Today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4" name="Picture 3" descr="Screen shot 2011-03-30 at 2.02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388328"/>
            <a:ext cx="1752600" cy="812072"/>
          </a:xfrm>
          <a:prstGeom prst="rect">
            <a:avLst/>
          </a:prstGeom>
        </p:spPr>
      </p:pic>
      <p:pic>
        <p:nvPicPr>
          <p:cNvPr id="5" name="Picture 4" descr="Screen shot 2011-03-30 at 2.02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3394157"/>
            <a:ext cx="1752600" cy="796843"/>
          </a:xfrm>
          <a:prstGeom prst="rect">
            <a:avLst/>
          </a:prstGeom>
        </p:spPr>
      </p:pic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1" y="4343400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8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73914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Programming Languages(BYOB) </a:t>
            </a:r>
            <a:r>
              <a:rPr lang="en-US" sz="2400" dirty="0" smtClean="0">
                <a:latin typeface="18 VAG Rounded Bold   07390" charset="0"/>
                <a:sym typeface="Wingdings"/>
              </a:rPr>
              <a:t>treat functions as first-class citizens: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  <a:sym typeface="Wingdings"/>
              </a:rPr>
              <a:t>Assign to a variable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  <a:sym typeface="Wingdings"/>
              </a:rPr>
              <a:t>Pass the function as an argument to another function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  <a:sym typeface="Wingdings"/>
              </a:rPr>
              <a:t>Report(return) a function from another function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  <a:sym typeface="Wingdings"/>
              </a:rPr>
              <a:t>Store a function in a data structure(List!) – think </a:t>
            </a:r>
            <a:r>
              <a:rPr lang="en-US" sz="2000" dirty="0" err="1" smtClean="0">
                <a:latin typeface="18 VAG Rounded Bold   07390" charset="0"/>
                <a:sym typeface="Wingdings"/>
              </a:rPr>
              <a:t>Vee</a:t>
            </a:r>
            <a:endParaRPr lang="en-US" sz="2000" dirty="0" smtClean="0">
              <a:latin typeface="18 VAG Rounded Bold   07390" charset="0"/>
              <a:sym typeface="Wingdings"/>
            </a:endParaRPr>
          </a:p>
          <a:p>
            <a:pPr marL="454025" lvl="1" indent="0" eaLnBrk="1" hangingPunct="1">
              <a:buNone/>
            </a:pPr>
            <a:endParaRPr lang="en-US" sz="2000" dirty="0" smtClean="0">
              <a:latin typeface="18 VAG Rounded Bold   07390" charset="0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Higher-Order </a:t>
            </a:r>
            <a:r>
              <a:rPr lang="en-US" sz="2400" dirty="0" smtClean="0">
                <a:latin typeface="18 VAG Rounded Bold   07390" charset="0"/>
              </a:rPr>
              <a:t>Function: Function that takes functions</a:t>
            </a:r>
            <a:endParaRPr lang="en-US" sz="24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Functions as Data …</a:t>
            </a:r>
            <a:endParaRPr lang="en-US" dirty="0">
              <a:latin typeface="18 VAG Rounded Bold   0739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76200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en.wikipedia.org</a:t>
            </a:r>
            <a:r>
              <a:rPr lang="en-US" sz="2000" dirty="0">
                <a:solidFill>
                  <a:srgbClr val="FFFFFF"/>
                </a:solidFill>
              </a:rPr>
              <a:t>/wiki/First-</a:t>
            </a:r>
            <a:r>
              <a:rPr lang="en-US" sz="2000" dirty="0" err="1">
                <a:solidFill>
                  <a:srgbClr val="FFFFFF"/>
                </a:solidFill>
              </a:rPr>
              <a:t>class_function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0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nual Operation 5"/>
          <p:cNvSpPr/>
          <p:nvPr/>
        </p:nvSpPr>
        <p:spPr>
          <a:xfrm>
            <a:off x="570584" y="1981200"/>
            <a:ext cx="8001002" cy="3657600"/>
          </a:xfrm>
          <a:prstGeom prst="flowChartManualOperation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4313" y="1432682"/>
            <a:ext cx="24384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5713" y="1432682"/>
            <a:ext cx="12192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4149" y="1371600"/>
            <a:ext cx="8229600" cy="762000"/>
          </a:xfrm>
        </p:spPr>
        <p:txBody>
          <a:bodyPr/>
          <a:lstStyle/>
          <a:p>
            <a:pPr lvl="1" algn="ctr"/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combine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with  </a:t>
            </a:r>
            <a:r>
              <a:rPr lang="en-US" sz="3600" u="sng" dirty="0">
                <a:solidFill>
                  <a:schemeClr val="accent4"/>
                </a:solidFill>
                <a:latin typeface="Courier"/>
                <a:cs typeface="Courier"/>
              </a:rPr>
              <a:t>Reporter</a:t>
            </a:r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 over  </a:t>
            </a:r>
            <a:r>
              <a:rPr lang="en-US" sz="3600" u="sng" dirty="0" smtClean="0">
                <a:solidFill>
                  <a:schemeClr val="accent4"/>
                </a:solidFill>
                <a:latin typeface="Courier"/>
                <a:cs typeface="Courier"/>
              </a:rPr>
              <a:t>List</a:t>
            </a:r>
            <a:endParaRPr lang="en-US" sz="6000" dirty="0">
              <a:solidFill>
                <a:schemeClr val="accent4"/>
              </a:solidFill>
            </a:endParaRPr>
          </a:p>
        </p:txBody>
      </p:sp>
      <p:pic>
        <p:nvPicPr>
          <p:cNvPr id="2" name="Picture 1" descr="Screen shot 2011-03-29 at 8.15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4" t="9999" r="10416" b="6667"/>
          <a:stretch/>
        </p:blipFill>
        <p:spPr>
          <a:xfrm>
            <a:off x="7403781" y="174723"/>
            <a:ext cx="825819" cy="1143000"/>
          </a:xfrm>
          <a:prstGeom prst="rect">
            <a:avLst/>
          </a:prstGeom>
        </p:spPr>
      </p:pic>
      <p:pic>
        <p:nvPicPr>
          <p:cNvPr id="5" name="Picture 4" descr="FF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33400"/>
            <a:ext cx="1752600" cy="685800"/>
          </a:xfrm>
          <a:prstGeom prst="rect">
            <a:avLst/>
          </a:prstGeom>
        </p:spPr>
      </p:pic>
      <p:pic>
        <p:nvPicPr>
          <p:cNvPr id="7" name="Picture 6" descr="FFF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98" y="5740400"/>
            <a:ext cx="4205654" cy="889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95600" y="1820275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a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64295" y="1836950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b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2956416"/>
            <a:ext cx="428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c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53000" y="4283519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d</a:t>
            </a:r>
            <a:endParaRPr lang="en-US" sz="7200" dirty="0">
              <a:solidFill>
                <a:schemeClr val="tx1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750781" y="2438401"/>
            <a:ext cx="1781617" cy="701183"/>
            <a:chOff x="2750781" y="2438401"/>
            <a:chExt cx="1781617" cy="701183"/>
          </a:xfrm>
        </p:grpSpPr>
        <p:grpSp>
          <p:nvGrpSpPr>
            <p:cNvPr id="30" name="Group 29"/>
            <p:cNvGrpSpPr/>
            <p:nvPr/>
          </p:nvGrpSpPr>
          <p:grpSpPr>
            <a:xfrm>
              <a:off x="2750781" y="2438401"/>
              <a:ext cx="1781617" cy="701183"/>
              <a:chOff x="507803" y="1371600"/>
              <a:chExt cx="8131814" cy="4267200"/>
            </a:xfrm>
          </p:grpSpPr>
          <p:sp>
            <p:nvSpPr>
              <p:cNvPr id="31" name="Manual Operation 30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8" name="Picture 37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5046" y="2667000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4" name="Group 43"/>
          <p:cNvGrpSpPr/>
          <p:nvPr/>
        </p:nvGrpSpPr>
        <p:grpSpPr>
          <a:xfrm>
            <a:off x="3276600" y="3642217"/>
            <a:ext cx="1781617" cy="701183"/>
            <a:chOff x="3276600" y="3642217"/>
            <a:chExt cx="1781617" cy="701183"/>
          </a:xfrm>
        </p:grpSpPr>
        <p:grpSp>
          <p:nvGrpSpPr>
            <p:cNvPr id="26" name="Group 25"/>
            <p:cNvGrpSpPr/>
            <p:nvPr/>
          </p:nvGrpSpPr>
          <p:grpSpPr>
            <a:xfrm>
              <a:off x="3276600" y="3642217"/>
              <a:ext cx="1781617" cy="701183"/>
              <a:chOff x="507803" y="1371600"/>
              <a:chExt cx="8131814" cy="4267200"/>
            </a:xfrm>
          </p:grpSpPr>
          <p:sp>
            <p:nvSpPr>
              <p:cNvPr id="27" name="Manual Operation 26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9" name="Picture 38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887" y="3846596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5" name="Group 44"/>
          <p:cNvGrpSpPr/>
          <p:nvPr/>
        </p:nvGrpSpPr>
        <p:grpSpPr>
          <a:xfrm>
            <a:off x="3733800" y="4937617"/>
            <a:ext cx="1781617" cy="701183"/>
            <a:chOff x="3733800" y="4937617"/>
            <a:chExt cx="1781617" cy="701183"/>
          </a:xfrm>
        </p:grpSpPr>
        <p:grpSp>
          <p:nvGrpSpPr>
            <p:cNvPr id="22" name="Group 21"/>
            <p:cNvGrpSpPr/>
            <p:nvPr/>
          </p:nvGrpSpPr>
          <p:grpSpPr>
            <a:xfrm>
              <a:off x="3733800" y="4937617"/>
              <a:ext cx="1781617" cy="701183"/>
              <a:chOff x="507803" y="1371600"/>
              <a:chExt cx="8131814" cy="4267200"/>
            </a:xfrm>
          </p:grpSpPr>
          <p:sp>
            <p:nvSpPr>
              <p:cNvPr id="23" name="Manual Operation 22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40" name="Picture 39" descr="FFF.gif"/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9918" y="5105744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41" name="Picture 40" descr="af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33" y="3329857"/>
            <a:ext cx="635000" cy="228600"/>
          </a:xfrm>
          <a:prstGeom prst="rect">
            <a:avLst/>
          </a:prstGeom>
        </p:spPr>
      </p:pic>
      <p:pic>
        <p:nvPicPr>
          <p:cNvPr id="42" name="Picture 41" descr="afbfc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28" y="4521200"/>
            <a:ext cx="10922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What will this report</a:t>
            </a:r>
            <a:endParaRPr lang="en-US" sz="32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3200" dirty="0"/>
          </a:p>
          <a:p>
            <a:pPr marL="582613" indent="-457200">
              <a:buFont typeface="+mj-lt"/>
              <a:buAutoNum type="alphaLcParenR"/>
            </a:pPr>
            <a:r>
              <a:rPr lang="en-US" sz="3200" dirty="0" smtClean="0"/>
              <a:t>List -&gt; scar, </a:t>
            </a:r>
            <a:r>
              <a:rPr lang="en-US" sz="3200" dirty="0" err="1" smtClean="0"/>
              <a:t>smat</a:t>
            </a:r>
            <a:endParaRPr lang="en-US" sz="3200" dirty="0" smtClean="0"/>
          </a:p>
          <a:p>
            <a:pPr marL="582613" indent="-457200">
              <a:buFont typeface="+mj-lt"/>
              <a:buAutoNum type="alphaLcParenR"/>
            </a:pPr>
            <a:r>
              <a:rPr lang="en-US" sz="3200" dirty="0" smtClean="0"/>
              <a:t>List -&gt; cars, mats</a:t>
            </a:r>
            <a:endParaRPr lang="en-US" sz="3200" dirty="0" smtClean="0"/>
          </a:p>
          <a:p>
            <a:pPr marL="582613" indent="-457200">
              <a:buFont typeface="+mj-lt"/>
              <a:buAutoNum type="alphaLcParenR"/>
            </a:pPr>
            <a:r>
              <a:rPr lang="en-US" sz="3200" dirty="0"/>
              <a:t>List -&gt; </a:t>
            </a:r>
            <a:r>
              <a:rPr lang="en-US" sz="3200" dirty="0" smtClean="0"/>
              <a:t>mats, cars</a:t>
            </a:r>
            <a:endParaRPr lang="en-US" sz="3200" dirty="0" smtClean="0"/>
          </a:p>
          <a:p>
            <a:pPr marL="582613" indent="-457200">
              <a:buFont typeface="+mj-lt"/>
              <a:buAutoNum type="alphaLcParenR"/>
            </a:pPr>
            <a:r>
              <a:rPr lang="en-US" sz="3200" dirty="0" smtClean="0"/>
              <a:t>cars, mats</a:t>
            </a:r>
            <a:endParaRPr lang="en-US" sz="3200" dirty="0" smtClean="0"/>
          </a:p>
          <a:p>
            <a:pPr marL="582613" indent="-457200">
              <a:buFont typeface="+mj-lt"/>
              <a:buAutoNum type="alphaLcParenR"/>
            </a:pPr>
            <a:r>
              <a:rPr lang="en-US" sz="3200" dirty="0" smtClean="0"/>
              <a:t>mats, cars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620000" y="228600"/>
            <a:ext cx="1197862" cy="109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2286000"/>
            <a:ext cx="3581400" cy="355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What will this report</a:t>
            </a:r>
            <a:endParaRPr lang="en-US" sz="32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3200" dirty="0"/>
          </a:p>
          <a:p>
            <a:pPr marL="582613" indent="-457200">
              <a:buFont typeface="+mj-lt"/>
              <a:buAutoNum type="alphaLcParenR"/>
            </a:pPr>
            <a:r>
              <a:rPr lang="en-US" sz="3200" dirty="0" smtClean="0"/>
              <a:t>List -&gt; 1, 2, 3, 4, 5 </a:t>
            </a:r>
            <a:endParaRPr lang="en-US" sz="3200" dirty="0" smtClean="0"/>
          </a:p>
          <a:p>
            <a:pPr marL="582613" indent="-457200">
              <a:buFont typeface="+mj-lt"/>
              <a:buAutoNum type="alphaLcParenR"/>
            </a:pPr>
            <a:r>
              <a:rPr lang="en-US" sz="3200" dirty="0" smtClean="0"/>
              <a:t>List -&gt; 1, 2, 3</a:t>
            </a:r>
            <a:endParaRPr lang="en-US" sz="3200" dirty="0" smtClean="0"/>
          </a:p>
          <a:p>
            <a:pPr marL="582613" indent="-457200">
              <a:buFont typeface="+mj-lt"/>
              <a:buAutoNum type="alphaLcParenR"/>
            </a:pPr>
            <a:r>
              <a:rPr lang="en-US" sz="3200" dirty="0"/>
              <a:t>List -&gt; </a:t>
            </a:r>
            <a:r>
              <a:rPr lang="en-US" sz="3200" dirty="0" smtClean="0"/>
              <a:t>4, 5</a:t>
            </a:r>
            <a:endParaRPr lang="en-US" sz="3200" dirty="0" smtClean="0"/>
          </a:p>
          <a:p>
            <a:pPr marL="582613" indent="-457200">
              <a:buFont typeface="+mj-lt"/>
              <a:buAutoNum type="alphaLcParenR"/>
            </a:pPr>
            <a:r>
              <a:rPr lang="en-US" sz="3200" dirty="0" smtClean="0"/>
              <a:t>List -&gt; 2, 4</a:t>
            </a:r>
            <a:endParaRPr lang="en-US" sz="3200" dirty="0" smtClean="0"/>
          </a:p>
          <a:p>
            <a:pPr marL="582613" indent="-457200">
              <a:buFont typeface="+mj-lt"/>
              <a:buAutoNum type="alphaLcParenR"/>
            </a:pPr>
            <a:r>
              <a:rPr lang="en-US" sz="3200" dirty="0" smtClean="0"/>
              <a:t>List -&gt; 1, 3, 5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620000" y="228600"/>
            <a:ext cx="1197862" cy="109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2209800"/>
            <a:ext cx="5740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83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What will this report</a:t>
            </a:r>
            <a:endParaRPr lang="en-US" sz="32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3200" dirty="0"/>
          </a:p>
          <a:p>
            <a:pPr marL="582613" indent="-457200">
              <a:buFont typeface="+mj-lt"/>
              <a:buAutoNum type="alphaLcParenR"/>
            </a:pPr>
            <a:r>
              <a:rPr lang="en-US" sz="3200" dirty="0" smtClean="0"/>
              <a:t>List -&gt; band wagon</a:t>
            </a:r>
            <a:endParaRPr lang="en-US" sz="3200" dirty="0" smtClean="0"/>
          </a:p>
          <a:p>
            <a:pPr marL="582613" indent="-457200">
              <a:buFont typeface="+mj-lt"/>
              <a:buAutoNum type="alphaLcParenR"/>
            </a:pPr>
            <a:r>
              <a:rPr lang="en-US" sz="3200" dirty="0" smtClean="0"/>
              <a:t>List -&gt; bandwagon</a:t>
            </a:r>
            <a:endParaRPr lang="en-US" sz="3200" dirty="0" smtClean="0"/>
          </a:p>
          <a:p>
            <a:pPr marL="582613" indent="-457200">
              <a:buFont typeface="+mj-lt"/>
              <a:buAutoNum type="alphaLcParenR"/>
            </a:pPr>
            <a:r>
              <a:rPr lang="en-US" sz="3200" dirty="0" smtClean="0"/>
              <a:t>band wagon</a:t>
            </a:r>
            <a:endParaRPr lang="en-US" sz="3200" dirty="0" smtClean="0"/>
          </a:p>
          <a:p>
            <a:pPr marL="582613" indent="-457200">
              <a:buFont typeface="+mj-lt"/>
              <a:buAutoNum type="alphaLcParenR"/>
            </a:pPr>
            <a:r>
              <a:rPr lang="en-US" sz="3200" dirty="0" smtClean="0"/>
              <a:t>wagon band</a:t>
            </a:r>
            <a:endParaRPr lang="en-US" sz="3200" dirty="0" smtClean="0"/>
          </a:p>
          <a:p>
            <a:pPr marL="582613" indent="-457200">
              <a:buFont typeface="+mj-lt"/>
              <a:buAutoNum type="alphaLcParenR"/>
            </a:pPr>
            <a:r>
              <a:rPr lang="en-US" sz="3200" dirty="0" smtClean="0"/>
              <a:t>bandwagon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620000" y="228600"/>
            <a:ext cx="1197862" cy="109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286000"/>
            <a:ext cx="4660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48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49430</TotalTime>
  <Pages>47</Pages>
  <Words>532</Words>
  <Application>Microsoft Macintosh PowerPoint</Application>
  <PresentationFormat>Letter Paper (8.5x11 in)</PresentationFormat>
  <Paragraphs>81</Paragraphs>
  <Slides>10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Metro</vt:lpstr>
      <vt:lpstr>PowerPoint Presentation</vt:lpstr>
      <vt:lpstr>Why use functions? (review)</vt:lpstr>
      <vt:lpstr>But how general can we be?</vt:lpstr>
      <vt:lpstr>Today</vt:lpstr>
      <vt:lpstr>Functions as Data …</vt:lpstr>
      <vt:lpstr>combine with  Reporter  over  List</vt:lpstr>
      <vt:lpstr>Peer Instruction</vt:lpstr>
      <vt:lpstr>Peer Instruction</vt:lpstr>
      <vt:lpstr>Peer Instruction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Sean Morris</cp:lastModifiedBy>
  <cp:revision>3118</cp:revision>
  <cp:lastPrinted>2013-03-21T19:25:58Z</cp:lastPrinted>
  <dcterms:created xsi:type="dcterms:W3CDTF">2013-03-21T19:23:12Z</dcterms:created>
  <dcterms:modified xsi:type="dcterms:W3CDTF">2013-07-25T16:09:57Z</dcterms:modified>
</cp:coreProperties>
</file>