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60" r:id="rId3"/>
    <p:sldId id="1048" r:id="rId4"/>
    <p:sldId id="1070" r:id="rId5"/>
    <p:sldId id="1071" r:id="rId6"/>
    <p:sldId id="1068" r:id="rId7"/>
    <p:sldId id="1073" r:id="rId8"/>
    <p:sldId id="1072" r:id="rId9"/>
    <p:sldId id="1075" r:id="rId10"/>
    <p:sldId id="1077" r:id="rId11"/>
    <p:sldId id="1078" r:id="rId12"/>
    <p:sldId id="1069" r:id="rId13"/>
    <p:sldId id="1079" r:id="rId14"/>
    <p:sldId id="1076" r:id="rId15"/>
    <p:sldId id="1059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9427" autoAdjust="0"/>
    <p:restoredTop sz="87184" autoAdjust="0"/>
  </p:normalViewPr>
  <p:slideViewPr>
    <p:cSldViewPr>
      <p:cViewPr varScale="1">
        <p:scale>
          <a:sx n="176" d="100"/>
          <a:sy n="176" d="100"/>
        </p:scale>
        <p:origin x="-164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r>
              <a:rPr lang="en-US" dirty="0"/>
              <a:t>Taking</a:t>
            </a:r>
            <a:r>
              <a:rPr lang="en-US" baseline="0" dirty="0"/>
              <a:t> a greedy approach of max $/kg the gold $10/4 = 2.5 is the most. Max out on that yields $30, with 3 kb left (15-12). The next most valuable box is the silver $2/1 = 2 box. Conveniently we fit exactly 3 boxes, for an additional $6, so $36.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Explain proof by contradiction (infinitely many primes)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1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18456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Limits of Computing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6324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4.74 degrees of separation?</a:t>
            </a:r>
            <a:endParaRPr lang="en-US" sz="3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56388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Researchers at Facebook and the University of Milan found that the avg # of “friends” separating any two people in the world was &lt; 6.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500" b="1" dirty="0" smtClean="0">
                <a:latin typeface="Courier"/>
                <a:cs typeface="Courier"/>
              </a:rPr>
              <a:t>www.nytimes.com/2011/11/22/technology/between-you-and-me-4-74-degrees.html</a:t>
            </a:r>
          </a:p>
        </p:txBody>
      </p:sp>
      <p:sp>
        <p:nvSpPr>
          <p:cNvPr id="54" name="Oval 53"/>
          <p:cNvSpPr/>
          <p:nvPr/>
        </p:nvSpPr>
        <p:spPr>
          <a:xfrm>
            <a:off x="5833799" y="6005052"/>
            <a:ext cx="29546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505200"/>
            <a:ext cx="3175000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2514600"/>
            <a:ext cx="3733800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You’ll have the opportunity for extra credit on your project! After you submit it, you can make a ≤ 5min YouTube video.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/>
              <a:t>imgs.xkcd.com/comics/np_complete.png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15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/>
            <a:r>
              <a:rPr lang="en-US" sz="2700"/>
              <a:t>imgs.xkcd.com/comics/travelling_salesman_problem.png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8"/>
            <a:ext cx="9144000" cy="4043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239298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693384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He asked: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“Are all problems decidable?”</a:t>
            </a:r>
            <a:endPara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used to believe this was true)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proved it wasn’t for CS!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066800"/>
            <a:ext cx="4648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June 23, 2012 was his 100</a:t>
            </a:r>
            <a:r>
              <a:rPr lang="en-US" sz="1400" b="1" baseline="30000" dirty="0" smtClean="0">
                <a:solidFill>
                  <a:schemeClr val="bg1"/>
                </a:solidFill>
                <a:latin typeface="Vagrounded"/>
                <a:cs typeface="Vagrounded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 birthday celebration!!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41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22056" cy="5305864"/>
          </a:xfrm>
        </p:spPr>
        <p:txBody>
          <a:bodyPr/>
          <a:lstStyle/>
          <a:p>
            <a:r>
              <a:rPr lang="en-US"/>
              <a:t>Infinitely Many Primes?</a:t>
            </a:r>
          </a:p>
          <a:p>
            <a:r>
              <a:rPr lang="en-US"/>
              <a:t>Assume the contrary, then prove that it’s impossible</a:t>
            </a:r>
          </a:p>
          <a:p>
            <a:pPr lvl="1"/>
            <a:r>
              <a:rPr lang="en-US"/>
              <a:t>Only a finite set of primes, numbered p</a:t>
            </a:r>
            <a:r>
              <a:rPr lang="en-US" baseline="-25000"/>
              <a:t>1</a:t>
            </a:r>
            <a:r>
              <a:rPr lang="en-US"/>
              <a:t>, p</a:t>
            </a:r>
            <a:r>
              <a:rPr lang="en-US" baseline="-25000"/>
              <a:t>2</a:t>
            </a:r>
            <a:r>
              <a:rPr lang="en-US"/>
              <a:t>, …, </a:t>
            </a:r>
            <a:r>
              <a:rPr lang="en-US">
                <a:solidFill>
                  <a:srgbClr val="FFFF00"/>
                </a:solidFill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n</a:t>
            </a:r>
          </a:p>
          <a:p>
            <a:pPr lvl="1"/>
            <a:r>
              <a:rPr lang="en-US"/>
              <a:t>Consider </a:t>
            </a:r>
            <a:r>
              <a:rPr lang="en-US">
                <a:solidFill>
                  <a:schemeClr val="accent2"/>
                </a:solidFill>
              </a:rPr>
              <a:t>q</a:t>
            </a:r>
            <a:r>
              <a:rPr lang="en-US"/>
              <a:t>=(p</a:t>
            </a:r>
            <a:r>
              <a:rPr lang="en-US" baseline="-25000"/>
              <a:t>1</a:t>
            </a:r>
            <a:r>
              <a:rPr lang="en-US"/>
              <a:t> • p</a:t>
            </a:r>
            <a:r>
              <a:rPr lang="en-US" baseline="-25000"/>
              <a:t>2</a:t>
            </a:r>
            <a:r>
              <a:rPr lang="en-US"/>
              <a:t> • … • p</a:t>
            </a:r>
            <a:r>
              <a:rPr lang="en-US" baseline="-25000"/>
              <a:t>n</a:t>
            </a:r>
            <a:r>
              <a:rPr lang="en-US"/>
              <a:t>)+1</a:t>
            </a:r>
          </a:p>
          <a:p>
            <a:pPr lvl="1"/>
            <a:r>
              <a:rPr lang="en-US"/>
              <a:t>Dividing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by p</a:t>
            </a:r>
            <a:r>
              <a:rPr lang="en-US" baseline="-25000"/>
              <a:t>i</a:t>
            </a:r>
            <a:r>
              <a:rPr lang="en-US"/>
              <a:t> has remainder 1</a:t>
            </a:r>
          </a:p>
          <a:p>
            <a:pPr lvl="1"/>
            <a:r>
              <a:rPr lang="en-US"/>
              <a:t>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either prime or composite</a:t>
            </a:r>
          </a:p>
          <a:p>
            <a:pPr lvl="2"/>
            <a:r>
              <a:rPr lang="en-US"/>
              <a:t>If prime,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not in the set</a:t>
            </a:r>
          </a:p>
          <a:p>
            <a:pPr lvl="2"/>
            <a:r>
              <a:rPr lang="en-US"/>
              <a:t>If composite, since no p</a:t>
            </a:r>
            <a:r>
              <a:rPr lang="en-US" baseline="-25000"/>
              <a:t>i</a:t>
            </a:r>
            <a:r>
              <a:rPr lang="en-US"/>
              <a:t> divides </a:t>
            </a:r>
            <a:r>
              <a:rPr lang="en-US">
                <a:solidFill>
                  <a:schemeClr val="accent2"/>
                </a:solidFill>
              </a:rPr>
              <a:t>q</a:t>
            </a:r>
            <a:r>
              <a:rPr lang="en-US"/>
              <a:t>, there must be another p that does that is not in the set. </a:t>
            </a:r>
            <a:endParaRPr lang="en-US" baseline="-25000">
              <a:solidFill>
                <a:srgbClr val="FFFF00"/>
              </a:solidFill>
            </a:endParaRPr>
          </a:p>
          <a:p>
            <a:pPr lvl="1"/>
            <a:r>
              <a:rPr lang="en-US"/>
              <a:t>So there’s infinitely many primes</a:t>
            </a:r>
            <a:endParaRPr lang="en-US" baseline="-2500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Proof by Contradiction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295400"/>
            <a:ext cx="3162300" cy="3810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5159514"/>
            <a:ext cx="39624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Euclid</a:t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www.hisschemoller.com/wp-content/uploads/2011/01/euclides.jpg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Given a program and some input, will that program eventually stop? (or will it loop)</a:t>
            </a:r>
          </a:p>
          <a:p>
            <a:r>
              <a:rPr lang="en-US">
                <a:solidFill>
                  <a:srgbClr val="FFFF00"/>
                </a:solidFill>
              </a:rPr>
              <a:t>Assume we could write it</a:t>
            </a:r>
            <a:r>
              <a:rPr lang="en-US"/>
              <a:t>, then let’s prove a contradiction</a:t>
            </a:r>
          </a:p>
          <a:p>
            <a:pPr lvl="1"/>
            <a:r>
              <a:rPr lang="en-US"/>
              <a:t>1. write Stops on Self?</a:t>
            </a:r>
          </a:p>
          <a:p>
            <a:pPr lvl="1"/>
            <a:r>
              <a:rPr lang="en-US"/>
              <a:t>2. Write Weird</a:t>
            </a:r>
          </a:p>
          <a:p>
            <a:pPr lvl="1"/>
            <a:r>
              <a:rPr lang="en-US"/>
              <a:t>3. Call Weird on itself</a:t>
            </a:r>
          </a:p>
          <a:p>
            <a:pPr lvl="1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</a:t>
            </a:r>
            <a:r>
              <a:rPr lang="en-US" dirty="0" smtClean="0">
                <a:solidFill>
                  <a:srgbClr val="FFFF00"/>
                </a:solidFill>
              </a:rPr>
              <a:t>important part of CS</a:t>
            </a:r>
          </a:p>
          <a:p>
            <a:r>
              <a:rPr lang="en-US" dirty="0"/>
              <a:t>If given a hard problem, rather than try to solve it yourself, </a:t>
            </a:r>
            <a:r>
              <a:rPr lang="en-US" dirty="0">
                <a:solidFill>
                  <a:srgbClr val="FFFF00"/>
                </a:solidFill>
              </a:rPr>
              <a:t>see if others have tried similar problems</a:t>
            </a:r>
          </a:p>
          <a:p>
            <a:r>
              <a:rPr lang="en-US" dirty="0"/>
              <a:t>If you don’t need an exact solution, many </a:t>
            </a:r>
            <a:r>
              <a:rPr lang="en-US" dirty="0">
                <a:solidFill>
                  <a:srgbClr val="FFFF00"/>
                </a:solidFill>
              </a:rPr>
              <a:t>approximation algorithms help</a:t>
            </a:r>
          </a:p>
          <a:p>
            <a:r>
              <a:rPr lang="en-US" dirty="0"/>
              <a:t>Some not solvable!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www.eecs.berkeley.edu/Research/Areas/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www.csprinciples.org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/docs/APCSPrinciplesBigIdeas20110204.pdf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838200"/>
            <a:ext cx="3962400" cy="4572000"/>
            <a:chOff x="609600" y="838200"/>
            <a:chExt cx="3962400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3200400"/>
              <a:ext cx="2667000" cy="2209800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283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16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What’s the most you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can put in your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$33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$36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200" y="4419600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15kg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), which boxes (with weights and values) should be taken to maximize value?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(any # of each box is available)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 P is “hard” for a class C if </a:t>
            </a:r>
            <a:r>
              <a:rPr lang="en-US" u="sng" dirty="0" smtClean="0"/>
              <a:t>every </a:t>
            </a:r>
            <a:r>
              <a:rPr lang="en-US" dirty="0" smtClean="0"/>
              <a:t>element of C can be “reduced” to P</a:t>
            </a:r>
          </a:p>
          <a:p>
            <a:r>
              <a:rPr lang="en-US" dirty="0" smtClean="0"/>
              <a:t>If you’re “in NP” and “NP-hard”, then you’re “NP-complete”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Called being “in NP”</a:t>
            </a:r>
          </a:p>
          <a:p>
            <a:pPr lvl="1"/>
            <a:r>
              <a:rPr lang="en-US" dirty="0" smtClean="0"/>
              <a:t>Non-deterministic (the “guess” part) Polynomial</a:t>
            </a:r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no known efficient solution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2438400"/>
            <a:ext cx="4334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Subset Sum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92333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9144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2736" y="914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0774" y="167640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38600" y="3886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38600" y="4114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This is THE major unsolved problem in Computer Science!</a:t>
            </a:r>
          </a:p>
          <a:p>
            <a:pPr lvl="1"/>
            <a:r>
              <a:rPr lang="en-US"/>
              <a:t>One of 7 “millennium prizes” w/a $1M reward</a:t>
            </a:r>
          </a:p>
          <a:p>
            <a:pPr lvl="1"/>
            <a:endParaRPr lang="en-US"/>
          </a:p>
          <a:p>
            <a:r>
              <a:rPr lang="en-US"/>
              <a:t>All it would take is solving ONE problem in the NP-complete set in polynomial time!!</a:t>
            </a:r>
          </a:p>
          <a:p>
            <a:pPr lvl="1"/>
            <a:r>
              <a:rPr lang="en-US"/>
              <a:t>Huge ramifications for cryptography,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066800"/>
            <a:ext cx="4038600" cy="5305864"/>
          </a:xfrm>
        </p:spPr>
        <p:txBody>
          <a:bodyPr/>
          <a:lstStyle/>
          <a:p>
            <a:pPr algn="ctr">
              <a:buNone/>
            </a:pPr>
            <a:r>
              <a:rPr lang="en-US"/>
              <a:t>If P ≠NP, then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r>
              <a:rPr lang="en-US"/>
              <a:t>Other NP-Complete</a:t>
            </a:r>
          </a:p>
          <a:p>
            <a:pPr lvl="1"/>
            <a:r>
              <a:rPr lang="en-US"/>
              <a:t>Traveling salesman who needs most efficient route to visit all cities and return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600199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47174</TotalTime>
  <Pages>47</Pages>
  <Words>1158</Words>
  <Application>Microsoft Macintosh PowerPoint</Application>
  <PresentationFormat>Letter Paper (8.5x11 in)</PresentationFormat>
  <Paragraphs>150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4.74 degrees of separation?</vt:lpstr>
      <vt:lpstr>Computer Science … A UCB view</vt:lpstr>
      <vt:lpstr>Let’s revisit algorithm complexity</vt:lpstr>
      <vt:lpstr>Tractable with efficient sols in reas time</vt:lpstr>
      <vt:lpstr>Intractable problems</vt:lpstr>
      <vt:lpstr>Peer Instruction</vt:lpstr>
      <vt:lpstr>Solvable approximately, not optimally in reas time</vt:lpstr>
      <vt:lpstr>Have no known efficient solution</vt:lpstr>
      <vt:lpstr>The fundamental question. Is P = NP?</vt:lpstr>
      <vt:lpstr>imgs.xkcd.com/comics/np_complete.png</vt:lpstr>
      <vt:lpstr>imgs.xkcd.com/comics/travelling_salesman_problem.png</vt:lpstr>
      <vt:lpstr>Problems NOT solvable</vt:lpstr>
      <vt:lpstr>Review: Proof by Contradiction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2863</cp:revision>
  <cp:lastPrinted>2013-04-17T09:27:01Z</cp:lastPrinted>
  <dcterms:created xsi:type="dcterms:W3CDTF">2013-04-17T09:17:04Z</dcterms:created>
  <dcterms:modified xsi:type="dcterms:W3CDTF">2013-04-17T09:27:34Z</dcterms:modified>
</cp:coreProperties>
</file>