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7"/>
  </p:notesMasterIdLst>
  <p:handoutMasterIdLst>
    <p:handoutMasterId r:id="rId28"/>
  </p:handoutMasterIdLst>
  <p:sldIdLst>
    <p:sldId id="324" r:id="rId2"/>
    <p:sldId id="417" r:id="rId3"/>
    <p:sldId id="416" r:id="rId4"/>
    <p:sldId id="418" r:id="rId5"/>
    <p:sldId id="419" r:id="rId6"/>
    <p:sldId id="387" r:id="rId7"/>
    <p:sldId id="425" r:id="rId8"/>
    <p:sldId id="383" r:id="rId9"/>
    <p:sldId id="384" r:id="rId10"/>
    <p:sldId id="385" r:id="rId11"/>
    <p:sldId id="408" r:id="rId12"/>
    <p:sldId id="388" r:id="rId13"/>
    <p:sldId id="360" r:id="rId14"/>
    <p:sldId id="424" r:id="rId15"/>
    <p:sldId id="429" r:id="rId16"/>
    <p:sldId id="430" r:id="rId17"/>
    <p:sldId id="370" r:id="rId18"/>
    <p:sldId id="373" r:id="rId19"/>
    <p:sldId id="374" r:id="rId20"/>
    <p:sldId id="428" r:id="rId21"/>
    <p:sldId id="427" r:id="rId22"/>
    <p:sldId id="426" r:id="rId23"/>
    <p:sldId id="403" r:id="rId24"/>
    <p:sldId id="401" r:id="rId25"/>
    <p:sldId id="34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>
    <p:present/>
    <p:sldAll/>
    <p:penClr>
      <a:schemeClr val="tx1"/>
    </p:penClr>
  </p:showPr>
  <p:clrMru>
    <a:srgbClr val="D9D9D9"/>
    <a:srgbClr val="262673"/>
    <a:srgbClr val="E7E7E7"/>
    <a:srgbClr val="F9F9F9"/>
    <a:srgbClr val="F3CF51"/>
    <a:srgbClr val="F9D86C"/>
    <a:srgbClr val="FFCC33"/>
    <a:srgbClr val="001F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79555" autoAdjust="0"/>
  </p:normalViewPr>
  <p:slideViewPr>
    <p:cSldViewPr>
      <p:cViewPr varScale="1">
        <p:scale>
          <a:sx n="68" d="100"/>
          <a:sy n="68" d="100"/>
        </p:scale>
        <p:origin x="-1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329BCC5-8119-DB40-92C8-9AC1D95DF578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EF36736-DD8A-0F47-9CF5-057411899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F05D0F7-8CD0-AC48-95A8-90D2E6119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Ebay 1996 vs 1999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177AC-CD6B-8C41-A50F-0364F03330A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Message: today's</a:t>
            </a:r>
            <a:r>
              <a:rPr lang="en-US" baseline="0"/>
              <a:t> datacenters use commodity computers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5D0F7-8CD0-AC48-95A8-90D2E6119287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F5A78-F49F-E742-B330-A14D89DE6904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977ED5B-2EB0-4F43-BFC1-BE6D8074896F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blackbox:</a:t>
            </a:r>
            <a:r>
              <a:rPr lang="en-US" baseline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200KW racked HW, 7TB RAM, 1.5TB disk, 250 servers.</a:t>
            </a:r>
            <a:r>
              <a:rPr lang="en-US" baseline="0">
                <a:latin typeface="Arial" charset="0"/>
                <a:ea typeface="ＭＳ Ｐゴシック" charset="-128"/>
                <a:cs typeface="ＭＳ Ｐゴシック" charset="-128"/>
              </a:rPr>
              <a:t>  roughly same comput capacity as all of Soda Hall.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Datacenters mainstream – but require</a:t>
            </a:r>
            <a:r>
              <a:rPr lang="en-US" baseline="0">
                <a:latin typeface="Arial" charset="0"/>
                <a:ea typeface="ＭＳ Ｐゴシック" charset="-128"/>
                <a:cs typeface="ＭＳ Ｐゴシック" charset="-128"/>
              </a:rPr>
              <a:t> capitalizing a company to program them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Comm = more</a:t>
            </a:r>
            <a:r>
              <a:rPr lang="en-US" baseline="0"/>
              <a:t> broadband to home, more fiber</a:t>
            </a:r>
          </a:p>
          <a:p>
            <a:r>
              <a:rPr lang="en-US" baseline="0"/>
              <a:t>Scale = space race</a:t>
            </a:r>
          </a:p>
          <a:p>
            <a:r>
              <a:rPr lang="en-US" baseline="0"/>
              <a:t>Dependabiliyt = SW, especially open soure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5D0F7-8CD0-AC48-95A8-90D2E6119287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8DE04-A94E-164A-A4A6-8471FEF927E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2286000" y="6705600"/>
            <a:ext cx="4419600" cy="152400"/>
          </a:xfrm>
          <a:prstGeom prst="rect">
            <a:avLst/>
          </a:prstGeom>
          <a:gradFill rotWithShape="1">
            <a:gsLst>
              <a:gs pos="0">
                <a:srgbClr val="00204E"/>
              </a:gs>
              <a:gs pos="50000">
                <a:schemeClr val="bg1"/>
              </a:gs>
              <a:gs pos="100000">
                <a:srgbClr val="00204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0" y="6705600"/>
            <a:ext cx="2286000" cy="152400"/>
          </a:xfrm>
          <a:prstGeom prst="rect">
            <a:avLst/>
          </a:prstGeom>
          <a:solidFill>
            <a:srgbClr val="0020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6705600" y="6705600"/>
            <a:ext cx="2438400" cy="152400"/>
          </a:xfrm>
          <a:prstGeom prst="rect">
            <a:avLst/>
          </a:prstGeom>
          <a:solidFill>
            <a:srgbClr val="0020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2286000" y="152400"/>
            <a:ext cx="4419600" cy="1066800"/>
          </a:xfrm>
          <a:prstGeom prst="rect">
            <a:avLst/>
          </a:prstGeom>
          <a:gradFill rotWithShape="1">
            <a:gsLst>
              <a:gs pos="0">
                <a:srgbClr val="00204E"/>
              </a:gs>
              <a:gs pos="50000">
                <a:schemeClr val="bg1"/>
              </a:gs>
              <a:gs pos="100000">
                <a:srgbClr val="00204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pic>
        <p:nvPicPr>
          <p:cNvPr id="8" name="Picture 8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0"/>
            <a:ext cx="26670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52400"/>
            <a:ext cx="2286000" cy="1066800"/>
          </a:xfrm>
          <a:prstGeom prst="rect">
            <a:avLst/>
          </a:prstGeom>
          <a:solidFill>
            <a:srgbClr val="0020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6705600" y="152400"/>
            <a:ext cx="2438400" cy="1066800"/>
          </a:xfrm>
          <a:prstGeom prst="rect">
            <a:avLst/>
          </a:prstGeom>
          <a:solidFill>
            <a:srgbClr val="0020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3133725" y="754063"/>
            <a:ext cx="895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>
                <a:latin typeface="Arial" pitchFamily="-65" charset="0"/>
                <a:ea typeface="+mn-ea"/>
                <a:cs typeface="+mn-cs"/>
              </a:rPr>
              <a:t>UC Berkeley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772A-C6CF-2E48-B700-3253A3FD1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6EA8-EAC8-8F40-9075-A77FAFF64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945C-D557-F449-8116-68DE43C62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20B0-2EE9-CA42-8E6A-82AD2CDE3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CD82C-C909-B34D-BE72-96D213948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58D6-37D6-F94B-BCB3-516750E90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796D-717A-0142-B9E5-1606F739F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485FC-53A1-6F44-94C5-1EE88ECCC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E48C-878B-3340-B5BC-AAFAC9B91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45F80-1183-C845-A985-81CA0574F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9A2B8-63CA-DB4B-9D53-699ADCD40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154113"/>
        </p:xfrm>
        <a:graphic>
          <a:graphicData uri="http://schemas.openxmlformats.org/presentationml/2006/ole">
            <p:oleObj spid="_x0000_s1026" name="Image" r:id="rId15" imgW="10057143" imgH="1269841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D60EFA5-BE85-0E4B-A4BB-E528E6D27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20" descr="Picture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813" y="109538"/>
            <a:ext cx="18049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p:oleObj spid="_x0000_s1027" name="Image" r:id="rId17" imgW="10057143" imgH="1269841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33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d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-128"/>
            </a:endParaRPr>
          </a:p>
        </p:txBody>
      </p:sp>
      <p:sp>
        <p:nvSpPr>
          <p:cNvPr id="16387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145E7-2697-134A-904C-285AB49E5A6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6389" name="Picture 10" descr="1834540_4daa912b78.jpg"/>
          <p:cNvPicPr>
            <a:picLocks noChangeAspect="1"/>
          </p:cNvPicPr>
          <p:nvPr/>
        </p:nvPicPr>
        <p:blipFill>
          <a:blip r:embed="rId2"/>
          <a:srcRect r="25000" b="40981"/>
          <a:stretch>
            <a:fillRect/>
          </a:stretch>
        </p:blipFill>
        <p:spPr bwMode="auto">
          <a:xfrm>
            <a:off x="0" y="1443038"/>
            <a:ext cx="9144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0" y="1447800"/>
            <a:ext cx="94488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333399"/>
                </a:solidFill>
                <a:latin typeface="Helvetica" charset="0"/>
                <a:ea typeface="Helvetica" charset="0"/>
                <a:cs typeface="Helvetica" charset="0"/>
              </a:rPr>
              <a:t>Intro to Software as a Service (SaaS) </a:t>
            </a:r>
            <a:br>
              <a:rPr lang="en-US" sz="3600" b="1">
                <a:solidFill>
                  <a:srgbClr val="333399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>
                <a:solidFill>
                  <a:srgbClr val="333399"/>
                </a:solidFill>
                <a:latin typeface="Helvetica" charset="0"/>
                <a:ea typeface="Helvetica" charset="0"/>
                <a:cs typeface="Helvetica" charset="0"/>
              </a:rPr>
              <a:t>and Cloud Computing</a:t>
            </a:r>
          </a:p>
          <a:p>
            <a:pPr algn="ctr"/>
            <a: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>Armando Fox, UC Berkeley</a:t>
            </a:r>
            <a:b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>Reliable Adaptive Distributed Systems Lab</a:t>
            </a:r>
            <a:br>
              <a:rPr lang="en-US" sz="28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>© 2009-2012</a:t>
            </a:r>
            <a:r>
              <a:rPr lang="en-US" sz="32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3200">
                <a:solidFill>
                  <a:srgbClr val="2D2D8A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sz="2800">
              <a:solidFill>
                <a:srgbClr val="2D2D8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596063"/>
            <a:ext cx="9144000" cy="307975"/>
          </a:xfrm>
          <a:prstGeom prst="rect">
            <a:avLst/>
          </a:prstGeom>
          <a:solidFill>
            <a:srgbClr val="001F52"/>
          </a:solidFill>
          <a:ln>
            <a:solidFill>
              <a:srgbClr val="001F52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Image: John Curley http://www.flickr.com/photos/jay_que/1834540/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NOW-2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1997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60 Sun SPARC-2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Trivia 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first mobile Web browser with graphics was developed by:</a:t>
            </a:r>
          </a:p>
          <a:p>
            <a:endParaRPr lang="en-US"/>
          </a:p>
          <a:p>
            <a:pPr>
              <a:buNone/>
            </a:pPr>
            <a:r>
              <a:rPr lang="en-US"/>
              <a:t>(a) Apple</a:t>
            </a:r>
          </a:p>
          <a:p>
            <a:pPr>
              <a:buNone/>
            </a:pPr>
            <a:r>
              <a:rPr lang="en-US"/>
              <a:t>(b) Google</a:t>
            </a:r>
          </a:p>
          <a:p>
            <a:pPr>
              <a:buNone/>
            </a:pPr>
            <a:r>
              <a:rPr lang="en-US"/>
              <a:t>(c) Motorola</a:t>
            </a:r>
          </a:p>
          <a:p>
            <a:pPr>
              <a:buNone/>
            </a:pPr>
            <a:r>
              <a:rPr lang="en-US"/>
              <a:t>(d) None of the above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43000" y="3048000"/>
            <a:ext cx="5029200" cy="1754327"/>
            <a:chOff x="1143000" y="3048000"/>
            <a:chExt cx="5029200" cy="1754327"/>
          </a:xfrm>
        </p:grpSpPr>
        <p:sp>
          <p:nvSpPr>
            <p:cNvPr id="6" name="TextBox 5"/>
            <p:cNvSpPr txBox="1"/>
            <p:nvPr/>
          </p:nvSpPr>
          <p:spPr>
            <a:xfrm>
              <a:off x="2743200" y="3048000"/>
              <a:ext cx="3429000" cy="1754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Helvetica"/>
                  <a:cs typeface="Helvetica"/>
                </a:rPr>
                <a:t>Stanford</a:t>
              </a:r>
            </a:p>
            <a:p>
              <a:r>
                <a:rPr lang="en-US" sz="3600">
                  <a:latin typeface="Helvetica"/>
                  <a:cs typeface="Helvetica"/>
                </a:rPr>
                <a:t>Berkeley</a:t>
              </a:r>
            </a:p>
            <a:p>
              <a:r>
                <a:rPr lang="en-US" sz="3600">
                  <a:latin typeface="Helvetica"/>
                  <a:cs typeface="Helvetica"/>
                </a:rPr>
                <a:t>MIT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43000" y="3352800"/>
              <a:ext cx="1143000" cy="158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3000" y="3960812"/>
              <a:ext cx="1143000" cy="158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43000" y="4568824"/>
              <a:ext cx="1524000" cy="3176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latin typeface="Helvetica" pitchFamily="-65" charset="0"/>
              </a:rPr>
              <a:t>“Access Is the Killer App”</a:t>
            </a:r>
            <a:r>
              <a:rPr lang="en-US" i="1">
                <a:latin typeface="Helvetica" pitchFamily="-65" charset="0"/>
              </a:rPr>
              <a:t> </a:t>
            </a:r>
            <a:r>
              <a:rPr lang="en-US">
                <a:latin typeface="Helvetica" pitchFamily="-65" charset="0"/>
              </a:rPr>
              <a:t/>
            </a:r>
            <a:br>
              <a:rPr lang="en-US">
                <a:latin typeface="Helvetica" pitchFamily="-65" charset="0"/>
              </a:rPr>
            </a:br>
            <a:r>
              <a:rPr lang="en-US" sz="3600">
                <a:latin typeface="Helvetica" pitchFamily="-65" charset="0"/>
              </a:rPr>
              <a:t>Project Daedalus, 1994-1999</a:t>
            </a:r>
            <a:endParaRPr lang="en-US" i="1">
              <a:latin typeface="Helvetica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6781800" cy="5486400"/>
          </a:xfrm>
        </p:spPr>
        <p:txBody>
          <a:bodyPr/>
          <a:lstStyle/>
          <a:p>
            <a:pPr>
              <a:defRPr/>
            </a:pPr>
            <a:r>
              <a:rPr lang="en-US"/>
              <a:t>Faculty: Profs. Katz &amp; Brewer</a:t>
            </a:r>
          </a:p>
          <a:p>
            <a:pPr>
              <a:defRPr/>
            </a:pPr>
            <a:r>
              <a:rPr lang="en-US"/>
              <a:t>Idea: Use the “cloud” for </a:t>
            </a:r>
            <a:r>
              <a:rPr lang="en-US" i="1"/>
              <a:t>services!</a:t>
            </a:r>
            <a:endParaRPr lang="en-US"/>
          </a:p>
          <a:p>
            <a:pPr lvl="1">
              <a:defRPr/>
            </a:pPr>
            <a:r>
              <a:rPr lang="en-US"/>
              <a:t>First truly </a:t>
            </a:r>
            <a:r>
              <a:rPr lang="en-US" i="1"/>
              <a:t>scalable </a:t>
            </a:r>
            <a:r>
              <a:rPr lang="en-US"/>
              <a:t>search engine (Inktomi)</a:t>
            </a:r>
          </a:p>
          <a:p>
            <a:pPr lvl="1">
              <a:defRPr/>
            </a:pPr>
            <a:r>
              <a:rPr lang="en-US"/>
              <a:t>First mobile Web browser enabled by content transformation (TopGun) </a:t>
            </a:r>
          </a:p>
          <a:p>
            <a:pPr lvl="1">
              <a:defRPr/>
            </a:pPr>
            <a:r>
              <a:rPr lang="en-US" sz="3600" i="1">
                <a:solidFill>
                  <a:srgbClr val="FF0000"/>
                </a:solidFill>
              </a:rPr>
              <a:t>Vision: Anywhere, anytime access to data &amp; services, supported by the “cloud”</a:t>
            </a:r>
          </a:p>
        </p:txBody>
      </p:sp>
      <p:pic>
        <p:nvPicPr>
          <p:cNvPr id="5" name="Picture 1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538" y="2667000"/>
            <a:ext cx="2608262" cy="419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20902"/>
            <a:ext cx="2070100" cy="144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81400"/>
            <a:ext cx="3886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6553200" y="6169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A61848E-3E15-ED41-9853-1B924B3C17D1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Datacenter is new “server”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endParaRPr lang="en-US" sz="40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6106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“Program”</a:t>
            </a:r>
            <a:r>
              <a:rPr lang="en-US" sz="2800">
                <a:ea typeface="ＭＳ Ｐゴシック" charset="-128"/>
                <a:cs typeface="ＭＳ Ｐゴシック" charset="-128"/>
              </a:rPr>
              <a:t> =&gt; Web search, email, map/GIS, …</a:t>
            </a:r>
          </a:p>
          <a:p>
            <a:pPr>
              <a:lnSpc>
                <a:spcPct val="90000"/>
              </a:lnSpc>
            </a:pPr>
            <a:r>
              <a:rPr lang="en-US" sz="2800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“Computer”</a:t>
            </a:r>
            <a:r>
              <a:rPr lang="en-US" sz="2800">
                <a:ea typeface="ＭＳ Ｐゴシック" charset="-128"/>
                <a:cs typeface="ＭＳ Ｐゴシック" charset="-128"/>
              </a:rPr>
              <a:t> =&gt; 1000’s computers, storage, network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Warehouse-sized</a:t>
            </a:r>
            <a:r>
              <a:rPr lang="en-US" sz="2800">
                <a:ea typeface="ＭＳ Ｐゴシック" charset="-128"/>
                <a:cs typeface="ＭＳ Ｐゴシック" charset="-128"/>
              </a:rPr>
              <a:t> facilities and workloads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76200" y="632460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photos: Sun Microsystems, CNET, &amp; datacenterknowledge.com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0"/>
            <a:ext cx="29733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ross 9"/>
          <p:cNvSpPr/>
          <p:nvPr/>
        </p:nvSpPr>
        <p:spPr>
          <a:xfrm rot="18900000">
            <a:off x="574374" y="2860375"/>
            <a:ext cx="2037473" cy="2037473"/>
          </a:xfrm>
          <a:prstGeom prst="plus">
            <a:avLst>
              <a:gd name="adj" fmla="val 4132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971800"/>
            <a:ext cx="3200400" cy="1799229"/>
          </a:xfrm>
          <a:prstGeom prst="rect">
            <a:avLst/>
          </a:prstGeom>
        </p:spPr>
      </p:pic>
      <p:pic>
        <p:nvPicPr>
          <p:cNvPr id="12" name="Picture 8" descr="sodab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3733800"/>
            <a:ext cx="2133600" cy="25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a typeface="ＭＳ Ｐゴシック" charset="-128"/>
                <a:cs typeface="ＭＳ Ｐゴシック" charset="-128"/>
              </a:rPr>
              <a:t>Public Cloud Computing Arrives </a:t>
            </a:r>
            <a:r>
              <a:rPr lang="en-US" sz="3200">
                <a:ea typeface="ＭＳ Ｐゴシック" charset="-128"/>
                <a:cs typeface="ＭＳ Ｐゴシック" charset="-128"/>
              </a:rPr>
              <a:t>(Amazon Elastic Compute Cloud, 2007)</a:t>
            </a:r>
            <a:endParaRPr lang="en-US" sz="40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8"/>
            <a:ext cx="8534400" cy="4754562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What: </a:t>
            </a:r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Pay-as-you-go </a:t>
            </a:r>
            <a:r>
              <a:rPr lang="en-US">
                <a:ea typeface="ＭＳ Ｐゴシック" charset="-128"/>
                <a:cs typeface="ＭＳ Ｐゴシック" charset="-128"/>
              </a:rPr>
              <a:t>access to racked commodity servers</a:t>
            </a:r>
          </a:p>
          <a:p>
            <a:pPr lvl="1"/>
            <a:r>
              <a:rPr lang="en-US"/>
              <a:t>from </a:t>
            </a:r>
            <a:r>
              <a:rPr lang="en-US" b="1">
                <a:solidFill>
                  <a:srgbClr val="FF0000"/>
                </a:solidFill>
              </a:rPr>
              <a:t>0.02/server-hour</a:t>
            </a:r>
            <a:r>
              <a:rPr lang="en-US"/>
              <a:t>, no minimum</a:t>
            </a:r>
          </a:p>
          <a:p>
            <a:pPr lvl="1"/>
            <a:r>
              <a:rPr lang="en-US"/>
              <a:t>100 servers x 1h costs same as 1 server x 100h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Eliminates financial barrier to deploy SaaS</a:t>
            </a:r>
          </a:p>
          <a:p>
            <a:pPr lvl="1"/>
            <a:r>
              <a:rPr lang="en-US"/>
              <a:t>FarmVille: 4 days =1M players; 2 months = 10M; 9 months = 75M!</a:t>
            </a:r>
          </a:p>
          <a:p>
            <a:pPr lvl="1"/>
            <a:r>
              <a:rPr lang="en-US"/>
              <a:t>A cloud-based system is world’s 42</a:t>
            </a:r>
            <a:r>
              <a:rPr lang="en-US" baseline="30000"/>
              <a:t>nd</a:t>
            </a:r>
            <a:r>
              <a:rPr lang="en-US"/>
              <a:t> fastest supercomputer, at $700/hr </a:t>
            </a:r>
          </a:p>
          <a:p>
            <a:pPr lvl="1"/>
            <a:r>
              <a:rPr lang="en-US"/>
              <a:t>IBM Watson would cost about $290/hr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D44472-27B1-FD47-807D-37B7679AF7B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first working prototypes of the Internet and of computing as a utility were demonstrated in:</a:t>
            </a:r>
          </a:p>
          <a:p>
            <a:pPr>
              <a:buNone/>
            </a:pPr>
            <a:r>
              <a:rPr lang="en-US"/>
              <a:t>(a)  1969</a:t>
            </a:r>
          </a:p>
          <a:p>
            <a:pPr>
              <a:buNone/>
            </a:pPr>
            <a:r>
              <a:rPr lang="en-US"/>
              <a:t>(b)  1978</a:t>
            </a:r>
          </a:p>
          <a:p>
            <a:pPr>
              <a:buNone/>
            </a:pPr>
            <a:r>
              <a:rPr lang="en-US"/>
              <a:t>(c)  1983</a:t>
            </a:r>
          </a:p>
          <a:p>
            <a:pPr>
              <a:buNone/>
            </a:pPr>
            <a:r>
              <a:rPr lang="en-US"/>
              <a:t>(d)  1990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0E48C-878B-3340-B5BC-AAFAC9B9173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/>
              <a:t>Communication</a:t>
            </a:r>
          </a:p>
          <a:p>
            <a:endParaRPr lang="en-US" sz="4400"/>
          </a:p>
          <a:p>
            <a:r>
              <a:rPr lang="en-US" sz="4400"/>
              <a:t>Scalability</a:t>
            </a:r>
          </a:p>
          <a:p>
            <a:pPr>
              <a:buNone/>
            </a:pPr>
            <a:endParaRPr lang="en-US" sz="4400"/>
          </a:p>
          <a:p>
            <a:r>
              <a:rPr lang="en-US" sz="4400"/>
              <a:t>Dependability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43000" y="3429000"/>
            <a:ext cx="6654800" cy="2971800"/>
            <a:chOff x="1142999" y="3581400"/>
            <a:chExt cx="6654755" cy="2971800"/>
          </a:xfrm>
        </p:grpSpPr>
        <p:sp>
          <p:nvSpPr>
            <p:cNvPr id="35" name="Rectangle 34"/>
            <p:cNvSpPr/>
            <p:nvPr/>
          </p:nvSpPr>
          <p:spPr>
            <a:xfrm>
              <a:off x="5181572" y="4460875"/>
              <a:ext cx="2613007" cy="2174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181572" y="3581400"/>
              <a:ext cx="2616182" cy="908050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solidFill>
              <a:srgbClr val="D9D9D9"/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2999" y="3581400"/>
              <a:ext cx="2613007" cy="10969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701" name="TextBox 35"/>
            <p:cNvSpPr txBox="1">
              <a:spLocks noChangeArrowheads="1"/>
            </p:cNvSpPr>
            <p:nvPr/>
          </p:nvSpPr>
          <p:spPr bwMode="auto">
            <a:xfrm>
              <a:off x="3617774" y="6029980"/>
              <a:ext cx="3098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Unused resources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70211" y="6105525"/>
              <a:ext cx="533396" cy="3810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2700000">
                <a:schemeClr val="accent6">
                  <a:lumMod val="50000"/>
                  <a:alpha val="4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Cloud Economics 101</a:t>
            </a:r>
          </a:p>
        </p:txBody>
      </p:sp>
      <p:sp>
        <p:nvSpPr>
          <p:cNvPr id="28676" name="Content Placeholder 2"/>
          <p:cNvSpPr txBox="1">
            <a:spLocks/>
          </p:cNvSpPr>
          <p:nvPr/>
        </p:nvSpPr>
        <p:spPr bwMode="auto">
          <a:xfrm>
            <a:off x="457200" y="13716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charset="0"/>
              </a:rPr>
              <a:t>Provisioning for peaks: wasteful, but necessary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33438" y="5029200"/>
            <a:ext cx="3281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“Statically provisioned”</a:t>
            </a:r>
            <a:br>
              <a:rPr lang="en-US"/>
            </a:br>
            <a:r>
              <a:rPr lang="en-US"/>
              <a:t> data center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105400" y="5105400"/>
            <a:ext cx="2881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“</a:t>
            </a:r>
            <a:r>
              <a:rPr lang="en-US">
                <a:solidFill>
                  <a:srgbClr val="0000FF"/>
                </a:solidFill>
              </a:rPr>
              <a:t>Virtual</a:t>
            </a:r>
            <a:r>
              <a:rPr lang="en-US"/>
              <a:t>” data center </a:t>
            </a:r>
            <a:br>
              <a:rPr lang="en-US"/>
            </a:br>
            <a:r>
              <a:rPr lang="en-US"/>
              <a:t>in the cloud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19138" y="2668588"/>
            <a:ext cx="3700462" cy="2436812"/>
            <a:chOff x="719863" y="3048794"/>
            <a:chExt cx="3775937" cy="2455971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76273" y="4115172"/>
              <a:ext cx="2134375" cy="162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42651" y="5181569"/>
              <a:ext cx="3124747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142651" y="3962383"/>
              <a:ext cx="2667941" cy="990389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693" name="TextBox 17"/>
            <p:cNvSpPr txBox="1">
              <a:spLocks noChangeArrowheads="1"/>
            </p:cNvSpPr>
            <p:nvPr/>
          </p:nvSpPr>
          <p:spPr bwMode="auto">
            <a:xfrm>
              <a:off x="3535212" y="4232780"/>
              <a:ext cx="96058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262673"/>
                  </a:solidFill>
                </a:rPr>
                <a:t>Demand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42651" y="3815185"/>
              <a:ext cx="2744075" cy="160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8695" name="TextBox 19"/>
            <p:cNvSpPr txBox="1">
              <a:spLocks noChangeArrowheads="1"/>
            </p:cNvSpPr>
            <p:nvPr/>
          </p:nvSpPr>
          <p:spPr bwMode="auto">
            <a:xfrm>
              <a:off x="3512839" y="3477181"/>
              <a:ext cx="9829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Capacity</a:t>
              </a:r>
            </a:p>
          </p:txBody>
        </p:sp>
        <p:sp>
          <p:nvSpPr>
            <p:cNvPr id="28696" name="TextBox 22"/>
            <p:cNvSpPr txBox="1">
              <a:spLocks noChangeArrowheads="1"/>
            </p:cNvSpPr>
            <p:nvPr/>
          </p:nvSpPr>
          <p:spPr bwMode="auto">
            <a:xfrm>
              <a:off x="2443015" y="5181600"/>
              <a:ext cx="60498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863" y="3658394"/>
              <a:ext cx="423973" cy="922793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Machines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873625" y="2667000"/>
            <a:ext cx="3813175" cy="2438400"/>
            <a:chOff x="4876284" y="3048001"/>
            <a:chExt cx="3886716" cy="2455970"/>
          </a:xfrm>
        </p:grpSpPr>
        <p:cxnSp>
          <p:nvCxnSpPr>
            <p:cNvPr id="26" name="Straight Arrow Connector 25"/>
            <p:cNvCxnSpPr/>
            <p:nvPr/>
          </p:nvCxnSpPr>
          <p:spPr>
            <a:xfrm rot="16200000" flipV="1">
              <a:off x="4118852" y="4111257"/>
              <a:ext cx="2132984" cy="647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188581" y="5179387"/>
              <a:ext cx="3124583" cy="159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188581" y="3960996"/>
              <a:ext cx="2668274" cy="991342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685" name="TextBox 28"/>
            <p:cNvSpPr txBox="1">
              <a:spLocks noChangeArrowheads="1"/>
            </p:cNvSpPr>
            <p:nvPr/>
          </p:nvSpPr>
          <p:spPr bwMode="auto">
            <a:xfrm>
              <a:off x="7803457" y="4766861"/>
              <a:ext cx="959543" cy="33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262673"/>
                  </a:solidFill>
                </a:rPr>
                <a:t>Demand</a:t>
              </a:r>
            </a:p>
          </p:txBody>
        </p:sp>
        <p:sp>
          <p:nvSpPr>
            <p:cNvPr id="28686" name="TextBox 30"/>
            <p:cNvSpPr txBox="1">
              <a:spLocks noChangeArrowheads="1"/>
            </p:cNvSpPr>
            <p:nvPr/>
          </p:nvSpPr>
          <p:spPr bwMode="auto">
            <a:xfrm>
              <a:off x="7753147" y="4191000"/>
              <a:ext cx="9829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Capacity</a:t>
              </a:r>
            </a:p>
          </p:txBody>
        </p:sp>
        <p:sp>
          <p:nvSpPr>
            <p:cNvPr id="28687" name="TextBox 31"/>
            <p:cNvSpPr txBox="1">
              <a:spLocks noChangeArrowheads="1"/>
            </p:cNvSpPr>
            <p:nvPr/>
          </p:nvSpPr>
          <p:spPr bwMode="auto">
            <a:xfrm>
              <a:off x="6489254" y="5180806"/>
              <a:ext cx="60498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5400000">
              <a:off x="4630077" y="3678690"/>
              <a:ext cx="650988" cy="158574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00FF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$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182109" y="3810695"/>
              <a:ext cx="2666656" cy="912994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681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F6CA3-D531-FA42-B320-0CA5206CCB8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Risk Transfer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z="3600" smtClean="0">
                <a:ea typeface="ＭＳ Ｐゴシック" charset="-128"/>
                <a:cs typeface="ＭＳ Ｐゴシック" charset="-128"/>
              </a:rPr>
              <a:t>(or: who remembers Friendster?)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457200" y="11430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endParaRPr lang="en-US" sz="3200">
              <a:latin typeface="Helvetica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5930900" y="3714750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Lost revenue</a:t>
            </a:r>
          </a:p>
        </p:txBody>
      </p:sp>
      <p:sp>
        <p:nvSpPr>
          <p:cNvPr id="33797" name="TextBox 24"/>
          <p:cNvSpPr txBox="1">
            <a:spLocks noChangeArrowheads="1"/>
          </p:cNvSpPr>
          <p:nvPr/>
        </p:nvSpPr>
        <p:spPr bwMode="auto">
          <a:xfrm>
            <a:off x="6076950" y="6076950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Lost users</a:t>
            </a:r>
          </a:p>
        </p:txBody>
      </p:sp>
      <p:sp>
        <p:nvSpPr>
          <p:cNvPr id="84" name="Up Arrow 83"/>
          <p:cNvSpPr/>
          <p:nvPr/>
        </p:nvSpPr>
        <p:spPr>
          <a:xfrm rot="3513410">
            <a:off x="4187032" y="2610644"/>
            <a:ext cx="762000" cy="954087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" name="Up Arrow 85"/>
          <p:cNvSpPr/>
          <p:nvPr/>
        </p:nvSpPr>
        <p:spPr>
          <a:xfrm rot="6949103">
            <a:off x="4179094" y="3731419"/>
            <a:ext cx="762000" cy="95408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930775" y="4114800"/>
            <a:ext cx="4060825" cy="1908175"/>
            <a:chOff x="1143000" y="2362201"/>
            <a:chExt cx="6162311" cy="2895599"/>
          </a:xfrm>
        </p:grpSpPr>
        <p:sp>
          <p:nvSpPr>
            <p:cNvPr id="47" name="Freeform 46"/>
            <p:cNvSpPr/>
            <p:nvPr/>
          </p:nvSpPr>
          <p:spPr>
            <a:xfrm>
              <a:off x="1663352" y="2909041"/>
              <a:ext cx="4581984" cy="1370711"/>
            </a:xfrm>
            <a:custGeom>
              <a:avLst/>
              <a:gdLst>
                <a:gd name="connsiteX0" fmla="*/ 0 w 4800600"/>
                <a:gd name="connsiteY0" fmla="*/ 1746955 h 1761066"/>
                <a:gd name="connsiteX1" fmla="*/ 7027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1066"/>
                <a:gd name="connsiteX1" fmla="*/ 778934 w 4800600"/>
                <a:gd name="connsiteY1" fmla="*/ 104422 h 1761066"/>
                <a:gd name="connsiteX2" fmla="*/ 1608667 w 4800600"/>
                <a:gd name="connsiteY2" fmla="*/ 1738488 h 1761066"/>
                <a:gd name="connsiteX3" fmla="*/ 2396067 w 4800600"/>
                <a:gd name="connsiteY3" fmla="*/ 87488 h 1761066"/>
                <a:gd name="connsiteX4" fmla="*/ 3200400 w 4800600"/>
                <a:gd name="connsiteY4" fmla="*/ 1746955 h 1761066"/>
                <a:gd name="connsiteX5" fmla="*/ 4030134 w 4800600"/>
                <a:gd name="connsiteY5" fmla="*/ 2822 h 1761066"/>
                <a:gd name="connsiteX6" fmla="*/ 4800600 w 4800600"/>
                <a:gd name="connsiteY6" fmla="*/ 1730022 h 1761066"/>
                <a:gd name="connsiteX0" fmla="*/ 0 w 4800600"/>
                <a:gd name="connsiteY0" fmla="*/ 1746955 h 1762477"/>
                <a:gd name="connsiteX1" fmla="*/ 778934 w 4800600"/>
                <a:gd name="connsiteY1" fmla="*/ 104422 h 1762477"/>
                <a:gd name="connsiteX2" fmla="*/ 1608667 w 4800600"/>
                <a:gd name="connsiteY2" fmla="*/ 1738488 h 1762477"/>
                <a:gd name="connsiteX3" fmla="*/ 2404940 w 4800600"/>
                <a:gd name="connsiteY3" fmla="*/ 95954 h 1762477"/>
                <a:gd name="connsiteX4" fmla="*/ 3200400 w 4800600"/>
                <a:gd name="connsiteY4" fmla="*/ 1746955 h 1762477"/>
                <a:gd name="connsiteX5" fmla="*/ 4030134 w 4800600"/>
                <a:gd name="connsiteY5" fmla="*/ 2822 h 1762477"/>
                <a:gd name="connsiteX6" fmla="*/ 4800600 w 4800600"/>
                <a:gd name="connsiteY6" fmla="*/ 1730022 h 1762477"/>
                <a:gd name="connsiteX0" fmla="*/ 0 w 4800600"/>
                <a:gd name="connsiteY0" fmla="*/ 1670755 h 1673577"/>
                <a:gd name="connsiteX1" fmla="*/ 778934 w 4800600"/>
                <a:gd name="connsiteY1" fmla="*/ 28222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78934 w 4800600"/>
                <a:gd name="connsiteY1" fmla="*/ 28222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78934 w 4800600"/>
                <a:gd name="connsiteY1" fmla="*/ 48926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28221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28221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28221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28221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04940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13813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13813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04939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3577"/>
                <a:gd name="connsiteX1" fmla="*/ 796681 w 4800600"/>
                <a:gd name="connsiteY1" fmla="*/ 7517 h 1673577"/>
                <a:gd name="connsiteX2" fmla="*/ 1608667 w 4800600"/>
                <a:gd name="connsiteY2" fmla="*/ 1662288 h 1673577"/>
                <a:gd name="connsiteX3" fmla="*/ 2404939 w 4800600"/>
                <a:gd name="connsiteY3" fmla="*/ 19754 h 1673577"/>
                <a:gd name="connsiteX4" fmla="*/ 3200400 w 4800600"/>
                <a:gd name="connsiteY4" fmla="*/ 1670755 h 1673577"/>
                <a:gd name="connsiteX5" fmla="*/ 4030134 w 4800600"/>
                <a:gd name="connsiteY5" fmla="*/ 2822 h 1673577"/>
                <a:gd name="connsiteX6" fmla="*/ 4800600 w 4800600"/>
                <a:gd name="connsiteY6" fmla="*/ 1653822 h 1673577"/>
                <a:gd name="connsiteX0" fmla="*/ 0 w 4800600"/>
                <a:gd name="connsiteY0" fmla="*/ 1670755 h 1671851"/>
                <a:gd name="connsiteX1" fmla="*/ 796681 w 4800600"/>
                <a:gd name="connsiteY1" fmla="*/ 7517 h 1671851"/>
                <a:gd name="connsiteX2" fmla="*/ 1608667 w 4800600"/>
                <a:gd name="connsiteY2" fmla="*/ 1662288 h 1671851"/>
                <a:gd name="connsiteX3" fmla="*/ 2387192 w 4800600"/>
                <a:gd name="connsiteY3" fmla="*/ 9401 h 1671851"/>
                <a:gd name="connsiteX4" fmla="*/ 3200400 w 4800600"/>
                <a:gd name="connsiteY4" fmla="*/ 1670755 h 1671851"/>
                <a:gd name="connsiteX5" fmla="*/ 4030134 w 4800600"/>
                <a:gd name="connsiteY5" fmla="*/ 2822 h 1671851"/>
                <a:gd name="connsiteX6" fmla="*/ 4800600 w 4800600"/>
                <a:gd name="connsiteY6" fmla="*/ 1653822 h 1671851"/>
                <a:gd name="connsiteX0" fmla="*/ 0 w 4800600"/>
                <a:gd name="connsiteY0" fmla="*/ 1670755 h 1671851"/>
                <a:gd name="connsiteX1" fmla="*/ 796681 w 4800600"/>
                <a:gd name="connsiteY1" fmla="*/ 7517 h 1671851"/>
                <a:gd name="connsiteX2" fmla="*/ 1608667 w 4800600"/>
                <a:gd name="connsiteY2" fmla="*/ 1662288 h 1671851"/>
                <a:gd name="connsiteX3" fmla="*/ 2413813 w 4800600"/>
                <a:gd name="connsiteY3" fmla="*/ 9400 h 1671851"/>
                <a:gd name="connsiteX4" fmla="*/ 3200400 w 4800600"/>
                <a:gd name="connsiteY4" fmla="*/ 1670755 h 1671851"/>
                <a:gd name="connsiteX5" fmla="*/ 4030134 w 4800600"/>
                <a:gd name="connsiteY5" fmla="*/ 2822 h 1671851"/>
                <a:gd name="connsiteX6" fmla="*/ 4800600 w 4800600"/>
                <a:gd name="connsiteY6" fmla="*/ 1653822 h 1671851"/>
                <a:gd name="connsiteX0" fmla="*/ 0 w 4800600"/>
                <a:gd name="connsiteY0" fmla="*/ 1670755 h 1671851"/>
                <a:gd name="connsiteX1" fmla="*/ 796681 w 4800600"/>
                <a:gd name="connsiteY1" fmla="*/ 7517 h 1671851"/>
                <a:gd name="connsiteX2" fmla="*/ 1608667 w 4800600"/>
                <a:gd name="connsiteY2" fmla="*/ 1662288 h 1671851"/>
                <a:gd name="connsiteX3" fmla="*/ 2413813 w 4800600"/>
                <a:gd name="connsiteY3" fmla="*/ 9400 h 1671851"/>
                <a:gd name="connsiteX4" fmla="*/ 3200400 w 4800600"/>
                <a:gd name="connsiteY4" fmla="*/ 1670755 h 1671851"/>
                <a:gd name="connsiteX5" fmla="*/ 4030134 w 4800600"/>
                <a:gd name="connsiteY5" fmla="*/ 2822 h 1671851"/>
                <a:gd name="connsiteX6" fmla="*/ 4800600 w 4800600"/>
                <a:gd name="connsiteY6" fmla="*/ 1653822 h 167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1671851">
                  <a:moveTo>
                    <a:pt x="0" y="1670755"/>
                  </a:moveTo>
                  <a:cubicBezTo>
                    <a:pt x="410902" y="1340416"/>
                    <a:pt x="528570" y="8928"/>
                    <a:pt x="796681" y="7517"/>
                  </a:cubicBezTo>
                  <a:cubicBezTo>
                    <a:pt x="1064792" y="6106"/>
                    <a:pt x="1339145" y="1661974"/>
                    <a:pt x="1608667" y="1662288"/>
                  </a:cubicBezTo>
                  <a:cubicBezTo>
                    <a:pt x="1878189" y="1662602"/>
                    <a:pt x="2148524" y="7989"/>
                    <a:pt x="2413813" y="9400"/>
                  </a:cubicBezTo>
                  <a:cubicBezTo>
                    <a:pt x="2679102" y="10811"/>
                    <a:pt x="2931013" y="1671851"/>
                    <a:pt x="3200400" y="1670755"/>
                  </a:cubicBezTo>
                  <a:cubicBezTo>
                    <a:pt x="3469787" y="1669659"/>
                    <a:pt x="3763434" y="5644"/>
                    <a:pt x="4030134" y="2822"/>
                  </a:cubicBezTo>
                  <a:cubicBezTo>
                    <a:pt x="4296834" y="0"/>
                    <a:pt x="4501610" y="1417669"/>
                    <a:pt x="4800600" y="1653822"/>
                  </a:cubicBezTo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1627217" y="4568831"/>
              <a:ext cx="4801206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 bwMode="auto">
            <a:xfrm>
              <a:off x="1143000" y="2909751"/>
              <a:ext cx="473663" cy="120504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Resources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rot="5400000" flipH="1" flipV="1">
              <a:off x="521492" y="3465516"/>
              <a:ext cx="2209039" cy="241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37" name="TextBox 22"/>
            <p:cNvSpPr txBox="1">
              <a:spLocks noChangeArrowheads="1"/>
            </p:cNvSpPr>
            <p:nvPr/>
          </p:nvSpPr>
          <p:spPr bwMode="auto">
            <a:xfrm>
              <a:off x="6360153" y="4038601"/>
              <a:ext cx="91174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Demand</a:t>
              </a:r>
            </a:p>
          </p:txBody>
        </p:sp>
        <p:sp>
          <p:nvSpPr>
            <p:cNvPr id="33838" name="TextBox 22"/>
            <p:cNvSpPr txBox="1">
              <a:spLocks noChangeArrowheads="1"/>
            </p:cNvSpPr>
            <p:nvPr/>
          </p:nvSpPr>
          <p:spPr bwMode="auto">
            <a:xfrm>
              <a:off x="6364028" y="3258235"/>
              <a:ext cx="94128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solidFill>
                    <a:srgbClr val="FF0000"/>
                  </a:solidFill>
                </a:rPr>
                <a:t>Capacity</a:t>
              </a:r>
            </a:p>
          </p:txBody>
        </p:sp>
        <p:pic>
          <p:nvPicPr>
            <p:cNvPr id="33839" name="Picture 52" descr="temp-1.png"/>
            <p:cNvPicPr>
              <a:picLocks noChangeAspect="1"/>
            </p:cNvPicPr>
            <p:nvPr/>
          </p:nvPicPr>
          <p:blipFill>
            <a:blip r:embed="rId2"/>
            <a:srcRect b="61111"/>
            <a:stretch>
              <a:fillRect/>
            </a:stretch>
          </p:blipFill>
          <p:spPr bwMode="auto">
            <a:xfrm>
              <a:off x="1647824" y="2895601"/>
              <a:ext cx="4600576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0" name="Picture 53" descr="temp-4.png"/>
            <p:cNvPicPr>
              <a:picLocks noChangeAspect="1"/>
            </p:cNvPicPr>
            <p:nvPr/>
          </p:nvPicPr>
          <p:blipFill>
            <a:blip r:embed="rId3"/>
            <a:srcRect t="38773"/>
            <a:stretch>
              <a:fillRect/>
            </a:stretch>
          </p:blipFill>
          <p:spPr bwMode="auto">
            <a:xfrm>
              <a:off x="1635124" y="3440112"/>
              <a:ext cx="4600576" cy="83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Straight Arrow Connector 54"/>
            <p:cNvCxnSpPr/>
            <p:nvPr/>
          </p:nvCxnSpPr>
          <p:spPr bwMode="auto">
            <a:xfrm>
              <a:off x="1627217" y="3426972"/>
              <a:ext cx="4601256" cy="241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42" name="TextBox 22"/>
            <p:cNvSpPr txBox="1">
              <a:spLocks noChangeArrowheads="1"/>
            </p:cNvSpPr>
            <p:nvPr/>
          </p:nvSpPr>
          <p:spPr bwMode="auto">
            <a:xfrm>
              <a:off x="3352800" y="4934635"/>
              <a:ext cx="119286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 (days)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rot="5400000" flipH="1" flipV="1">
              <a:off x="3138887" y="4610987"/>
              <a:ext cx="91541" cy="722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 rot="5400000" flipH="1" flipV="1">
              <a:off x="4657782" y="4609784"/>
              <a:ext cx="81905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 bwMode="auto">
            <a:xfrm rot="5400000" flipH="1" flipV="1">
              <a:off x="6185110" y="4609784"/>
              <a:ext cx="74679" cy="241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46" name="TextBox 22"/>
            <p:cNvSpPr txBox="1">
              <a:spLocks noChangeArrowheads="1"/>
            </p:cNvSpPr>
            <p:nvPr/>
          </p:nvSpPr>
          <p:spPr bwMode="auto">
            <a:xfrm>
              <a:off x="2978150" y="4610100"/>
              <a:ext cx="36784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1</a:t>
              </a:r>
            </a:p>
          </p:txBody>
        </p:sp>
        <p:sp>
          <p:nvSpPr>
            <p:cNvPr id="33847" name="TextBox 60"/>
            <p:cNvSpPr txBox="1">
              <a:spLocks noChangeArrowheads="1"/>
            </p:cNvSpPr>
            <p:nvPr/>
          </p:nvSpPr>
          <p:spPr bwMode="auto">
            <a:xfrm>
              <a:off x="4552017" y="4572000"/>
              <a:ext cx="33113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2</a:t>
              </a:r>
            </a:p>
          </p:txBody>
        </p:sp>
        <p:sp>
          <p:nvSpPr>
            <p:cNvPr id="33848" name="TextBox 22"/>
            <p:cNvSpPr txBox="1">
              <a:spLocks noChangeArrowheads="1"/>
            </p:cNvSpPr>
            <p:nvPr/>
          </p:nvSpPr>
          <p:spPr bwMode="auto">
            <a:xfrm>
              <a:off x="6026150" y="4572000"/>
              <a:ext cx="3810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3</a:t>
              </a:r>
            </a:p>
          </p:txBody>
        </p:sp>
      </p:grp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4914900" y="1828800"/>
            <a:ext cx="4076700" cy="1905000"/>
            <a:chOff x="1143000" y="2362201"/>
            <a:chExt cx="6196562" cy="2895599"/>
          </a:xfrm>
        </p:grpSpPr>
        <p:cxnSp>
          <p:nvCxnSpPr>
            <p:cNvPr id="64" name="Straight Arrow Connector 63"/>
            <p:cNvCxnSpPr/>
            <p:nvPr/>
          </p:nvCxnSpPr>
          <p:spPr bwMode="auto">
            <a:xfrm>
              <a:off x="1628012" y="4567682"/>
              <a:ext cx="4799439" cy="241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 bwMode="auto">
            <a:xfrm>
              <a:off x="1143000" y="2909751"/>
              <a:ext cx="473663" cy="120504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Resources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rot="5400000" flipH="1" flipV="1">
              <a:off x="521652" y="3466148"/>
              <a:ext cx="2210307" cy="241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33821" name="Picture 71" descr="temp-3.png"/>
            <p:cNvPicPr>
              <a:picLocks noChangeAspect="1"/>
            </p:cNvPicPr>
            <p:nvPr/>
          </p:nvPicPr>
          <p:blipFill>
            <a:blip r:embed="rId4"/>
            <a:srcRect t="38773"/>
            <a:stretch>
              <a:fillRect/>
            </a:stretch>
          </p:blipFill>
          <p:spPr bwMode="auto">
            <a:xfrm>
              <a:off x="1625600" y="3429000"/>
              <a:ext cx="4600575" cy="83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2" name="TextBox 22"/>
            <p:cNvSpPr txBox="1">
              <a:spLocks noChangeArrowheads="1"/>
            </p:cNvSpPr>
            <p:nvPr/>
          </p:nvSpPr>
          <p:spPr bwMode="auto">
            <a:xfrm>
              <a:off x="6394404" y="4038599"/>
              <a:ext cx="911747" cy="3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Demand</a:t>
              </a:r>
            </a:p>
          </p:txBody>
        </p:sp>
        <p:sp>
          <p:nvSpPr>
            <p:cNvPr id="33823" name="TextBox 22"/>
            <p:cNvSpPr txBox="1">
              <a:spLocks noChangeArrowheads="1"/>
            </p:cNvSpPr>
            <p:nvPr/>
          </p:nvSpPr>
          <p:spPr bwMode="auto">
            <a:xfrm>
              <a:off x="6398280" y="3258235"/>
              <a:ext cx="941282" cy="3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solidFill>
                    <a:srgbClr val="FF0000"/>
                  </a:solidFill>
                </a:rPr>
                <a:t>Capacity</a:t>
              </a:r>
            </a:p>
          </p:txBody>
        </p:sp>
        <p:pic>
          <p:nvPicPr>
            <p:cNvPr id="33824" name="Picture 80" descr="temp-2.png"/>
            <p:cNvPicPr>
              <a:picLocks noChangeAspect="1"/>
            </p:cNvPicPr>
            <p:nvPr/>
          </p:nvPicPr>
          <p:blipFill>
            <a:blip r:embed="rId5"/>
            <a:srcRect b="61227"/>
            <a:stretch>
              <a:fillRect/>
            </a:stretch>
          </p:blipFill>
          <p:spPr bwMode="auto">
            <a:xfrm>
              <a:off x="1616663" y="2895600"/>
              <a:ext cx="4600575" cy="53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" name="Straight Arrow Connector 81"/>
            <p:cNvCxnSpPr/>
            <p:nvPr/>
          </p:nvCxnSpPr>
          <p:spPr bwMode="auto">
            <a:xfrm>
              <a:off x="1628012" y="3426334"/>
              <a:ext cx="4599162" cy="2412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26" name="TextBox 22"/>
            <p:cNvSpPr txBox="1">
              <a:spLocks noChangeArrowheads="1"/>
            </p:cNvSpPr>
            <p:nvPr/>
          </p:nvSpPr>
          <p:spPr bwMode="auto">
            <a:xfrm>
              <a:off x="3352800" y="4934635"/>
              <a:ext cx="119286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 (days)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rot="5400000" flipH="1" flipV="1">
              <a:off x="3137338" y="4612323"/>
              <a:ext cx="94108" cy="4826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 bwMode="auto">
            <a:xfrm rot="5400000" flipH="1" flipV="1">
              <a:off x="4657522" y="4607497"/>
              <a:ext cx="82042" cy="241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 bwMode="auto">
            <a:xfrm rot="5400000" flipH="1" flipV="1">
              <a:off x="6184947" y="4609909"/>
              <a:ext cx="77216" cy="241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30" name="TextBox 22"/>
            <p:cNvSpPr txBox="1">
              <a:spLocks noChangeArrowheads="1"/>
            </p:cNvSpPr>
            <p:nvPr/>
          </p:nvSpPr>
          <p:spPr bwMode="auto">
            <a:xfrm>
              <a:off x="2978150" y="4610100"/>
              <a:ext cx="36784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1</a:t>
              </a:r>
            </a:p>
          </p:txBody>
        </p:sp>
        <p:sp>
          <p:nvSpPr>
            <p:cNvPr id="33831" name="TextBox 22"/>
            <p:cNvSpPr txBox="1">
              <a:spLocks noChangeArrowheads="1"/>
            </p:cNvSpPr>
            <p:nvPr/>
          </p:nvSpPr>
          <p:spPr bwMode="auto">
            <a:xfrm>
              <a:off x="4552017" y="4572000"/>
              <a:ext cx="33113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2</a:t>
              </a:r>
            </a:p>
          </p:txBody>
        </p:sp>
        <p:sp>
          <p:nvSpPr>
            <p:cNvPr id="33832" name="TextBox 95"/>
            <p:cNvSpPr txBox="1">
              <a:spLocks noChangeArrowheads="1"/>
            </p:cNvSpPr>
            <p:nvPr/>
          </p:nvSpPr>
          <p:spPr bwMode="auto">
            <a:xfrm>
              <a:off x="6026150" y="4572000"/>
              <a:ext cx="3810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3</a:t>
              </a:r>
            </a:p>
          </p:txBody>
        </p:sp>
      </p:grp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-76200" y="2743200"/>
            <a:ext cx="4038600" cy="1905000"/>
            <a:chOff x="1143000" y="2362201"/>
            <a:chExt cx="6138669" cy="2895599"/>
          </a:xfrm>
        </p:grpSpPr>
        <p:cxnSp>
          <p:nvCxnSpPr>
            <p:cNvPr id="102" name="Straight Arrow Connector 101"/>
            <p:cNvCxnSpPr/>
            <p:nvPr/>
          </p:nvCxnSpPr>
          <p:spPr bwMode="auto">
            <a:xfrm>
              <a:off x="1628014" y="4567682"/>
              <a:ext cx="4799454" cy="241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 bwMode="auto">
            <a:xfrm>
              <a:off x="1143000" y="2909751"/>
              <a:ext cx="473663" cy="120504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Resources</a:t>
              </a: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 rot="5400000" flipH="1" flipV="1">
              <a:off x="521653" y="3466148"/>
              <a:ext cx="2210307" cy="2414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33807" name="Picture 104" descr="temp-3.png"/>
            <p:cNvPicPr>
              <a:picLocks noChangeAspect="1"/>
            </p:cNvPicPr>
            <p:nvPr/>
          </p:nvPicPr>
          <p:blipFill>
            <a:blip r:embed="rId4"/>
            <a:srcRect t="-5228"/>
            <a:stretch>
              <a:fillRect/>
            </a:stretch>
          </p:blipFill>
          <p:spPr bwMode="auto">
            <a:xfrm>
              <a:off x="1625600" y="2825497"/>
              <a:ext cx="4600576" cy="1443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8" name="TextBox 22"/>
            <p:cNvSpPr txBox="1">
              <a:spLocks noChangeArrowheads="1"/>
            </p:cNvSpPr>
            <p:nvPr/>
          </p:nvSpPr>
          <p:spPr bwMode="auto">
            <a:xfrm>
              <a:off x="6369922" y="4038599"/>
              <a:ext cx="911747" cy="3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Demand</a:t>
              </a:r>
            </a:p>
          </p:txBody>
        </p:sp>
        <p:sp>
          <p:nvSpPr>
            <p:cNvPr id="33809" name="TextBox 22"/>
            <p:cNvSpPr txBox="1">
              <a:spLocks noChangeArrowheads="1"/>
            </p:cNvSpPr>
            <p:nvPr/>
          </p:nvSpPr>
          <p:spPr bwMode="auto">
            <a:xfrm>
              <a:off x="6340387" y="3288793"/>
              <a:ext cx="941282" cy="3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solidFill>
                    <a:srgbClr val="FF0000"/>
                  </a:solidFill>
                </a:rPr>
                <a:t>Capacity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>
              <a:off x="1628014" y="3426334"/>
              <a:ext cx="4599176" cy="2412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11" name="TextBox 22"/>
            <p:cNvSpPr txBox="1">
              <a:spLocks noChangeArrowheads="1"/>
            </p:cNvSpPr>
            <p:nvPr/>
          </p:nvSpPr>
          <p:spPr bwMode="auto">
            <a:xfrm>
              <a:off x="3352800" y="4934635"/>
              <a:ext cx="119286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Time (days)</a:t>
              </a: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 rot="5400000" flipH="1" flipV="1">
              <a:off x="3137344" y="4612323"/>
              <a:ext cx="94108" cy="4826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 bwMode="auto">
            <a:xfrm rot="5400000" flipH="1" flipV="1">
              <a:off x="4657533" y="4607497"/>
              <a:ext cx="82042" cy="241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 bwMode="auto">
            <a:xfrm rot="5400000" flipH="1" flipV="1">
              <a:off x="6184962" y="4609909"/>
              <a:ext cx="77216" cy="241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815" name="TextBox 22"/>
            <p:cNvSpPr txBox="1">
              <a:spLocks noChangeArrowheads="1"/>
            </p:cNvSpPr>
            <p:nvPr/>
          </p:nvSpPr>
          <p:spPr bwMode="auto">
            <a:xfrm>
              <a:off x="2978150" y="4610100"/>
              <a:ext cx="36784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1</a:t>
              </a:r>
            </a:p>
          </p:txBody>
        </p:sp>
        <p:sp>
          <p:nvSpPr>
            <p:cNvPr id="33816" name="TextBox 22"/>
            <p:cNvSpPr txBox="1">
              <a:spLocks noChangeArrowheads="1"/>
            </p:cNvSpPr>
            <p:nvPr/>
          </p:nvSpPr>
          <p:spPr bwMode="auto">
            <a:xfrm>
              <a:off x="4552017" y="4572000"/>
              <a:ext cx="33113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2</a:t>
              </a:r>
            </a:p>
          </p:txBody>
        </p:sp>
        <p:sp>
          <p:nvSpPr>
            <p:cNvPr id="33817" name="TextBox 120"/>
            <p:cNvSpPr txBox="1">
              <a:spLocks noChangeArrowheads="1"/>
            </p:cNvSpPr>
            <p:nvPr/>
          </p:nvSpPr>
          <p:spPr bwMode="auto">
            <a:xfrm>
              <a:off x="6026150" y="4572000"/>
              <a:ext cx="3810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/>
                <a:t>3</a:t>
              </a:r>
            </a:p>
          </p:txBody>
        </p:sp>
      </p:grpSp>
      <p:sp>
        <p:nvSpPr>
          <p:cNvPr id="33803" name="Slide Number Placeholder 5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  <a:noFill/>
        </p:spPr>
        <p:txBody>
          <a:bodyPr/>
          <a:lstStyle/>
          <a:p>
            <a:fld id="{B4507126-C82A-E342-8E20-68F23CF259E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Cost Associativity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1,000 CPUs for 1 hour same price as 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mtClean="0">
                <a:ea typeface="ＭＳ Ｐゴシック" charset="-128"/>
                <a:cs typeface="ＭＳ Ｐゴシック" charset="-128"/>
              </a:rPr>
              <a:t>1 CPU for 1,000 hours </a:t>
            </a:r>
          </a:p>
          <a:p>
            <a:r>
              <a:rPr lang="en-US" smtClean="0"/>
              <a:t>Washington Post converted Hillary Clinton’s travel documents to post on WWW</a:t>
            </a:r>
          </a:p>
          <a:p>
            <a:pPr lvl="1"/>
            <a:r>
              <a:rPr lang="en-US" smtClean="0"/>
              <a:t>Conversion time:  </a:t>
            </a:r>
            <a:r>
              <a:rPr lang="en-US" b="1" smtClean="0"/>
              <a:t>&lt;1 day</a:t>
            </a:r>
            <a:r>
              <a:rPr lang="en-US" smtClean="0"/>
              <a:t> after released</a:t>
            </a:r>
          </a:p>
          <a:p>
            <a:pPr lvl="1"/>
            <a:r>
              <a:rPr lang="en-US" smtClean="0"/>
              <a:t>Cost: less than $200</a:t>
            </a:r>
          </a:p>
          <a:p>
            <a:r>
              <a:rPr lang="en-US" smtClean="0"/>
              <a:t>RAD Lab graduate students demonstrate improved MapReduce scheduling—on 1,000 servers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1AC0A-A480-E643-8448-0E5D6F2EB4E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Software as a Service: SaaS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Traditional SW: binary code installed and runs wholly on client device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SaaS delivers SW &amp; data as service over Internet via thin program (e.g., browser) running on client device</a:t>
            </a:r>
          </a:p>
          <a:p>
            <a:pPr lvl="1"/>
            <a:r>
              <a:rPr lang="en-US" smtClean="0"/>
              <a:t>Search, social networking, video 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Now also SaaS version of traditional SW </a:t>
            </a:r>
          </a:p>
          <a:p>
            <a:pPr lvl="1"/>
            <a:r>
              <a:rPr lang="en-US" smtClean="0"/>
              <a:t>E.g., Microsoft Office 365, TurboTax Online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77759E-7252-3347-98EB-F816284C421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cool things can we do with the cloud in academia?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 169: cloud supports SW </a:t>
            </a:r>
            <a:r>
              <a:rPr lang="en-US" i="1"/>
              <a:t>development </a:t>
            </a:r>
            <a:r>
              <a:rPr lang="en-US"/>
              <a:t>too!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6781800" cy="4648200"/>
          </a:xfrm>
        </p:spPr>
        <p:txBody>
          <a:bodyPr/>
          <a:lstStyle/>
          <a:p>
            <a:r>
              <a:rPr lang="en-US"/>
              <a:t>Develop your app</a:t>
            </a:r>
          </a:p>
          <a:p>
            <a:endParaRPr lang="en-US"/>
          </a:p>
          <a:p>
            <a:r>
              <a:rPr lang="en-US"/>
              <a:t>Keep track of your code</a:t>
            </a:r>
          </a:p>
          <a:p>
            <a:endParaRPr lang="en-US"/>
          </a:p>
          <a:p>
            <a:r>
              <a:rPr lang="en-US"/>
              <a:t>Test your app on different browsers</a:t>
            </a:r>
          </a:p>
          <a:p>
            <a:endParaRPr lang="en-US"/>
          </a:p>
          <a:p>
            <a:r>
              <a:rPr lang="en-US"/>
              <a:t>Deploy it to the world</a:t>
            </a:r>
          </a:p>
          <a:p>
            <a:pPr>
              <a:buNone/>
            </a:pPr>
            <a:endParaRPr lang="en-US" sz="90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>
                <a:solidFill>
                  <a:srgbClr val="FF0000"/>
                </a:solidFill>
              </a:rPr>
              <a:t>Total UCB computer resources: </a:t>
            </a:r>
            <a:r>
              <a:rPr lang="en-US" b="1">
                <a:solidFill>
                  <a:srgbClr val="FF0000"/>
                </a:solidFill>
              </a:rPr>
              <a:t>zero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76350"/>
            <a:ext cx="2782147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9179"/>
            <a:ext cx="2800350" cy="1106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953000"/>
            <a:ext cx="2781300" cy="864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657600"/>
            <a:ext cx="25146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2012: Cloud Computing </a:t>
            </a:r>
            <a:br>
              <a:rPr lang="en-US"/>
            </a:br>
            <a:r>
              <a:rPr lang="en-US"/>
              <a:t>and a MOOC*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saas-class.org: first 5 weeks of CS 169</a:t>
            </a:r>
          </a:p>
          <a:p>
            <a:r>
              <a:rPr lang="en-US"/>
              <a:t>&gt;75,000 students learning SaaS programming!</a:t>
            </a:r>
          </a:p>
          <a:p>
            <a:r>
              <a:rPr lang="en-US"/>
              <a:t>Cloud computing for autograding</a:t>
            </a:r>
          </a:p>
          <a:p>
            <a:pPr lvl="1"/>
            <a:r>
              <a:rPr lang="en-US"/>
              <a:t>What happens when 25,000 students submit a programming HW on the same day…?</a:t>
            </a:r>
          </a:p>
          <a:p>
            <a:r>
              <a:rPr lang="en-US"/>
              <a:t>July 24, 2012: UC Berkeley joins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 massive open online class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625578"/>
            <a:ext cx="990600" cy="479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41350" y="5308600"/>
            <a:ext cx="78613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of Software: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1437"/>
            <a:ext cx="6019800" cy="4983163"/>
          </a:xfrm>
        </p:spPr>
        <p:txBody>
          <a:bodyPr/>
          <a:lstStyle/>
          <a:p>
            <a:r>
              <a:rPr lang="en-US"/>
              <a:t>Cloud </a:t>
            </a:r>
            <a:r>
              <a:rPr lang="en-US" i="1"/>
              <a:t>democratizes access </a:t>
            </a:r>
            <a:r>
              <a:rPr lang="en-US"/>
              <a:t>to large-scale computing, accelerates “SaaS-ification”</a:t>
            </a:r>
          </a:p>
          <a:p>
            <a:r>
              <a:rPr lang="en-US"/>
              <a:t>Students, researchers, entrepreneurs can now have even greater impact </a:t>
            </a:r>
          </a:p>
          <a:p>
            <a:r>
              <a:rPr lang="en-US"/>
              <a:t>New research &amp; education opportunities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485FC-53A1-6F44-94C5-1EE88ECCC52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gallery01-201011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37779"/>
            <a:ext cx="1295400" cy="2343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886200"/>
            <a:ext cx="2616199" cy="156972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Plus 6"/>
          <p:cNvSpPr/>
          <p:nvPr/>
        </p:nvSpPr>
        <p:spPr>
          <a:xfrm>
            <a:off x="8077200" y="2057400"/>
            <a:ext cx="1066800" cy="1066800"/>
          </a:xfrm>
          <a:prstGeom prst="mathPlus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Going back to NOW...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2000</a:t>
            </a:r>
            <a:r>
              <a:rPr lang="en-US" sz="3600"/>
              <a:t>: using medium-</a:t>
            </a:r>
            <a:br>
              <a:rPr lang="en-US" sz="3600"/>
            </a:br>
            <a:r>
              <a:rPr lang="en-US" sz="3600"/>
              <a:t>sized clusters for </a:t>
            </a:r>
            <a:br>
              <a:rPr lang="en-US" sz="3600"/>
            </a:br>
            <a:r>
              <a:rPr lang="en-US" sz="3600"/>
              <a:t>Internet services</a:t>
            </a:r>
            <a:br>
              <a:rPr lang="en-US" sz="3600"/>
            </a:br>
            <a:r>
              <a:rPr lang="en-US" sz="3600"/>
              <a:t>=&gt; several PhD’s </a:t>
            </a:r>
          </a:p>
          <a:p>
            <a:r>
              <a:rPr lang="en-US" sz="3600">
                <a:solidFill>
                  <a:srgbClr val="FF0000"/>
                </a:solidFill>
              </a:rPr>
              <a:t>2010</a:t>
            </a:r>
            <a:r>
              <a:rPr lang="en-US" sz="3600"/>
              <a:t>: CS169 students do it in 6-8 weeks and deploy on cloud computing, which is also used to grade their work</a:t>
            </a:r>
            <a:r>
              <a:rPr lang="en-US"/>
              <a:t>.</a:t>
            </a:r>
            <a:endParaRPr lang="en-US" i="1"/>
          </a:p>
          <a:p>
            <a:r>
              <a:rPr lang="en-US" sz="3600">
                <a:solidFill>
                  <a:srgbClr val="FF0000"/>
                </a:solidFill>
              </a:rPr>
              <a:t>2020</a:t>
            </a:r>
            <a:r>
              <a:rPr lang="en-US" sz="3600"/>
              <a:t>:  ? 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588" y="1219200"/>
            <a:ext cx="45450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752600" y="2641600"/>
            <a:ext cx="5867400" cy="3530600"/>
            <a:chOff x="0" y="1219200"/>
            <a:chExt cx="4267200" cy="28448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19200"/>
              <a:ext cx="4267200" cy="284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172170" y="3569214"/>
              <a:ext cx="2152921" cy="47118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200">
                  <a:solidFill>
                    <a:srgbClr val="FF0000"/>
                  </a:solidFill>
                  <a:latin typeface="Helvetica"/>
                  <a:cs typeface="Helvetica"/>
                </a:rPr>
                <a:t>RAD Lab, 2011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SaaS in 1996</a:t>
            </a:r>
          </a:p>
        </p:txBody>
      </p:sp>
      <p:sp>
        <p:nvSpPr>
          <p:cNvPr id="11267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One Person Can Immediately Affect Millions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073275"/>
            <a:ext cx="91059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8100" y="3478213"/>
            <a:ext cx="2400300" cy="56038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4625" y="3606800"/>
            <a:ext cx="8664575" cy="1423988"/>
            <a:chOff x="175179" y="3606016"/>
            <a:chExt cx="8664021" cy="1423978"/>
          </a:xfrm>
        </p:grpSpPr>
        <p:sp>
          <p:nvSpPr>
            <p:cNvPr id="6" name="TextBox 5"/>
            <p:cNvSpPr txBox="1"/>
            <p:nvPr/>
          </p:nvSpPr>
          <p:spPr>
            <a:xfrm>
              <a:off x="2362614" y="4506123"/>
              <a:ext cx="6476586" cy="5222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Courier New"/>
                  <a:ea typeface="ＭＳ Ｐゴシック" pitchFamily="-65" charset="-128"/>
                  <a:cs typeface="Courier New"/>
                </a:rPr>
                <a:t>welcome to eBay's AuctionWeb.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03874" y="3606016"/>
              <a:ext cx="6635326" cy="9001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5179" y="3898114"/>
              <a:ext cx="2181086" cy="1131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1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D631A5-3206-8247-B3C7-DC0DA42E123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Why SaaS?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754563"/>
          </a:xfrm>
        </p:spPr>
        <p:txBody>
          <a:bodyPr/>
          <a:lstStyle/>
          <a:p>
            <a:pPr marL="514350" indent="-514350">
              <a:buFont typeface="Helvetica" charset="0"/>
              <a:buAutoNum type="arabicPeriod"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No installation hassles </a:t>
            </a:r>
          </a:p>
          <a:p>
            <a:pPr marL="514350" indent="-514350">
              <a:buFont typeface="Helvetica" charset="0"/>
              <a:buAutoNum type="arabicPeriod"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No worries about data loss </a:t>
            </a:r>
          </a:p>
          <a:p>
            <a:pPr marL="514350" indent="-514350">
              <a:buFont typeface="Helvetica" charset="0"/>
              <a:buAutoNum type="arabicPeriod"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Easy for groups to interact with same data</a:t>
            </a:r>
          </a:p>
          <a:p>
            <a:pPr marL="514350" indent="-514350">
              <a:buFont typeface="Helvetica" charset="0"/>
              <a:buAutoNum type="arabicPeriod"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Data is large or changes frequently</a:t>
            </a:r>
          </a:p>
          <a:p>
            <a:pPr marL="514350" indent="-514350">
              <a:buFont typeface="Helvetica" charset="0"/>
              <a:buAutoNum type="arabicPeriod"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No compatibility hassles for developers</a:t>
            </a:r>
          </a:p>
          <a:p>
            <a:pPr marL="514350" indent="-514350">
              <a:buFont typeface="Helvetica" charset="0"/>
              <a:buAutoNum type="arabicPeriod"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Easier upgrades</a:t>
            </a:r>
          </a:p>
          <a:p>
            <a:pPr marL="514350" indent="-514350">
              <a:buFont typeface="Helvetica" charset="0"/>
              <a:buAutoNum type="arabicPeriod"/>
            </a:pP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2D758B-C457-A44F-94DA-B3F67CE3AA5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SaaS Needs Infrastructure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Helvetica" charset="0"/>
              <a:buAutoNum type="arabicPeriod"/>
            </a:pPr>
            <a:r>
              <a:rPr lang="en-US" smtClean="0">
                <a:ea typeface="ＭＳ Ｐゴシック" charset="-128"/>
                <a:cs typeface="ＭＳ Ｐゴシック" charset="-128"/>
              </a:rPr>
              <a:t>  Communication: allow customers to interact with service</a:t>
            </a:r>
          </a:p>
          <a:p>
            <a:pPr>
              <a:buFont typeface="Helvetica" charset="0"/>
              <a:buAutoNum type="arabicPeriod"/>
            </a:pPr>
            <a:r>
              <a:rPr lang="en-US" smtClean="0">
                <a:ea typeface="ＭＳ Ｐゴシック" charset="-128"/>
                <a:cs typeface="ＭＳ Ｐゴシック" charset="-128"/>
              </a:rPr>
              <a:t>  Scalability: fluctuations in demand during + new services to add users rapidly</a:t>
            </a:r>
          </a:p>
          <a:p>
            <a:pPr>
              <a:buFont typeface="Helvetica" charset="0"/>
              <a:buAutoNum type="arabicPeriod"/>
            </a:pPr>
            <a:r>
              <a:rPr lang="en-US" smtClean="0">
                <a:ea typeface="ＭＳ Ｐゴシック" charset="-128"/>
                <a:cs typeface="ＭＳ Ｐゴシック" charset="-128"/>
              </a:rPr>
              <a:t>  Dependability:  service and communication continuously available 24x7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FF896A-CC24-DF4D-83F4-1FFBF630DB5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PC vs. Datacenter Computer Smackdown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6400800" cy="609599"/>
          </a:xfrm>
        </p:spPr>
        <p:txBody>
          <a:bodyPr/>
          <a:lstStyle/>
          <a:p>
            <a:pPr>
              <a:buNone/>
            </a:pPr>
            <a:r>
              <a:rPr lang="en-US"/>
              <a:t>Sun E-10000 “supermini” c.1996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917" b="2236"/>
          <a:stretch>
            <a:fillRect/>
          </a:stretch>
        </p:blipFill>
        <p:spPr>
          <a:xfrm>
            <a:off x="6604000" y="1219200"/>
            <a:ext cx="2540000" cy="3810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600"/>
          <a:ext cx="6400800" cy="385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057400"/>
                <a:gridCol w="1295400"/>
                <a:gridCol w="1371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/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Processor</a:t>
                      </a:r>
                      <a:r>
                        <a:rPr lang="en-US" baseline="0"/>
                        <a:t> cores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Disk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/>
                        <a:t>E10000, 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64 x 250MHz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64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 TB</a:t>
                      </a:r>
                    </a:p>
                  </a:txBody>
                  <a:tcPr/>
                </a:tc>
              </a:tr>
              <a:tr h="436132">
                <a:tc>
                  <a:txBody>
                    <a:bodyPr/>
                    <a:lstStyle/>
                    <a:p>
                      <a:r>
                        <a:rPr lang="en-US"/>
                        <a:t>PC, 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x 250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GB</a:t>
                      </a:r>
                    </a:p>
                  </a:txBody>
                  <a:tcPr/>
                </a:tc>
              </a:tr>
              <a:tr h="55446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64:1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2000:1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5000:1</a:t>
                      </a:r>
                    </a:p>
                  </a:txBody>
                  <a:tcPr/>
                </a:tc>
              </a:tr>
              <a:tr h="1081369">
                <a:tc>
                  <a:txBody>
                    <a:bodyPr/>
                    <a:lstStyle/>
                    <a:p>
                      <a:r>
                        <a:rPr lang="en-US" baseline="0"/>
                        <a:t>Datacenter computer, 2010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  <a:r>
                        <a:rPr lang="en-US" baseline="0"/>
                        <a:t> x 1 GHz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TB</a:t>
                      </a:r>
                    </a:p>
                  </a:txBody>
                  <a:tcPr/>
                </a:tc>
              </a:tr>
              <a:tr h="436132">
                <a:tc>
                  <a:txBody>
                    <a:bodyPr/>
                    <a:lstStyle/>
                    <a:p>
                      <a:r>
                        <a:rPr lang="en-US"/>
                        <a:t>PC,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x 3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 TB</a:t>
                      </a:r>
                    </a:p>
                  </a:txBody>
                  <a:tcPr/>
                </a:tc>
              </a:tr>
              <a:tr h="43613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&lt; 2:1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4:1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4:1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28600" y="6019800"/>
            <a:ext cx="7620000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Modern datacenters use commodity computers.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“The Case for NOW (Networks of Workstations)”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</a:t>
            </a:r>
            <a:r>
              <a:rPr lang="en-US" smtClean="0"/>
              <a:t>Workstation price-performance is improving at 80% per year, while that of supercomputers is improving at only 20-30% per year.”  </a:t>
            </a:r>
          </a:p>
          <a:p>
            <a:pPr>
              <a:buNone/>
            </a:pPr>
            <a:r>
              <a:rPr lang="en-US" i="1" smtClean="0">
                <a:solidFill>
                  <a:srgbClr val="FF0000"/>
                </a:solidFill>
              </a:rPr>
              <a:t>Why?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“</a:t>
            </a:r>
            <a:r>
              <a:rPr lang="en-US" smtClean="0"/>
              <a:t>Instead of small computers for interactive use and larger computers for demanding applications, we propose using NOWs for </a:t>
            </a:r>
            <a:r>
              <a:rPr lang="en-US" b="1" i="1" smtClean="0"/>
              <a:t>all the needs of computer users.</a:t>
            </a:r>
            <a:r>
              <a:rPr lang="en-US" i="1" smtClean="0"/>
              <a:t>”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Whoa.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NOW-0 (4 HP-735’s)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NOW-0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1994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Four</a:t>
            </a:r>
          </a:p>
          <a:p>
            <a:pPr>
              <a:buNone/>
            </a:pPr>
            <a:r>
              <a:rPr lang="en-US"/>
              <a:t>HP-735’s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42" y="0"/>
            <a:ext cx="6810659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NOW-1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1995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32 Sun SPARC-</a:t>
            </a:r>
            <a:br>
              <a:rPr lang="en-US"/>
            </a:br>
            <a:r>
              <a:rPr lang="en-US"/>
              <a:t>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9C55A-7690-6141-99AC-5723090AD5D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4953000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_Lab_ppt_template_v2">
  <a:themeElements>
    <a:clrScheme name="RAD_Lab_ppt_template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D_Lab_ppt_templat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AD_Lab_ppt_template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_Lab_ppt_template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_Lab_ppt_template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RAD_Lab_ppt_template_v2</Template>
  <TotalTime>21326</TotalTime>
  <Words>1124</Words>
  <Application>Microsoft Office PowerPoint</Application>
  <PresentationFormat>On-screen Show (4:3)</PresentationFormat>
  <Paragraphs>223</Paragraphs>
  <Slides>25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RAD_Lab_ppt_template_v2</vt:lpstr>
      <vt:lpstr>Image</vt:lpstr>
      <vt:lpstr>Slide 1</vt:lpstr>
      <vt:lpstr>Software as a Service: SaaS</vt:lpstr>
      <vt:lpstr>SaaS in 1996</vt:lpstr>
      <vt:lpstr>Why SaaS?</vt:lpstr>
      <vt:lpstr>SaaS Needs Infrastructure</vt:lpstr>
      <vt:lpstr>Your PC vs. Datacenter Computer Smackdown</vt:lpstr>
      <vt:lpstr>“The Case for NOW (Networks of Workstations)”</vt:lpstr>
      <vt:lpstr>NOW-0 (4 HP-735’s)</vt:lpstr>
      <vt:lpstr>Slide 9</vt:lpstr>
      <vt:lpstr>Slide 10</vt:lpstr>
      <vt:lpstr>Trivia Fact</vt:lpstr>
      <vt:lpstr>“Access Is the Killer App”  Project Daedalus, 1994-1999</vt:lpstr>
      <vt:lpstr>Datacenter is new “server” </vt:lpstr>
      <vt:lpstr>Public Cloud Computing Arrives (Amazon Elastic Compute Cloud, 2007)</vt:lpstr>
      <vt:lpstr>Slide 15</vt:lpstr>
      <vt:lpstr>Why Now?</vt:lpstr>
      <vt:lpstr>Cloud Economics 101</vt:lpstr>
      <vt:lpstr>Risk Transfer (or: who remembers Friendster?)</vt:lpstr>
      <vt:lpstr>Cost Associativity</vt:lpstr>
      <vt:lpstr>What cool things can we do with the cloud in academia?</vt:lpstr>
      <vt:lpstr>CS 169: cloud supports SW development too!</vt:lpstr>
      <vt:lpstr>2012: Cloud Computing  and a MOOC*</vt:lpstr>
      <vt:lpstr>Future of Software:</vt:lpstr>
      <vt:lpstr>Going back to NOW...</vt:lpstr>
      <vt:lpstr>Thank you!</vt:lpstr>
    </vt:vector>
  </TitlesOfParts>
  <Manager/>
  <Company>EECS - University of California, Berkeley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X-Tracing Hadoop</dc:title>
  <dc:subject/>
  <dc:creator>andyk</dc:creator>
  <cp:keywords/>
  <dc:description/>
  <cp:lastModifiedBy>Armando Fox</cp:lastModifiedBy>
  <cp:revision>1430</cp:revision>
  <cp:lastPrinted>2008-05-29T03:27:23Z</cp:lastPrinted>
  <dcterms:created xsi:type="dcterms:W3CDTF">2012-08-01T18:05:02Z</dcterms:created>
  <dcterms:modified xsi:type="dcterms:W3CDTF">2012-08-01T18:05:25Z</dcterms:modified>
  <cp:category/>
</cp:coreProperties>
</file>