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2" r:id="rId2"/>
    <p:sldId id="570" r:id="rId3"/>
    <p:sldId id="647" r:id="rId4"/>
    <p:sldId id="648" r:id="rId5"/>
    <p:sldId id="649" r:id="rId6"/>
    <p:sldId id="650" r:id="rId7"/>
    <p:sldId id="651" r:id="rId8"/>
    <p:sldId id="639" r:id="rId9"/>
    <p:sldId id="640" r:id="rId10"/>
    <p:sldId id="641" r:id="rId11"/>
    <p:sldId id="624" r:id="rId12"/>
    <p:sldId id="625" r:id="rId13"/>
    <p:sldId id="626" r:id="rId14"/>
    <p:sldId id="627" r:id="rId15"/>
    <p:sldId id="628" r:id="rId16"/>
    <p:sldId id="629" r:id="rId17"/>
    <p:sldId id="630" r:id="rId18"/>
    <p:sldId id="631" r:id="rId19"/>
    <p:sldId id="632" r:id="rId20"/>
    <p:sldId id="633" r:id="rId21"/>
    <p:sldId id="634" r:id="rId22"/>
    <p:sldId id="531" r:id="rId2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794" autoAdjust="0"/>
    <p:restoredTop sz="94595" autoAdjust="0"/>
  </p:normalViewPr>
  <p:slideViewPr>
    <p:cSldViewPr>
      <p:cViewPr varScale="1">
        <p:scale>
          <a:sx n="165" d="100"/>
          <a:sy n="165" d="100"/>
        </p:scale>
        <p:origin x="-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fld id="{547BF1E9-DA2B-F34A-86B7-4D340F5593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fld id="{DB811D97-E70C-2943-803E-012964084C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Page </a:t>
            </a:r>
            <a:fld id="{177D6E4A-CA3D-DE49-9DB7-95F581B26B4E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410C7-4A90-484B-B357-82608C85344D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9CBE8-E38E-F341-9284-4AE348082965}" type="slidenum">
              <a:rPr lang="en-US"/>
              <a:pPr/>
              <a:t>11</a:t>
            </a:fld>
            <a:endParaRPr lang="en-US"/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Reduces compulsory misses, can increase conflict and</a:t>
            </a:r>
          </a:p>
          <a:p>
            <a:r>
              <a:rPr lang="en-US"/>
              <a:t>capacity misses.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30AB8-F3E8-C945-87EE-DA711275EC13}" type="slidenum">
              <a:rPr lang="en-US"/>
              <a:pPr/>
              <a:t>12</a:t>
            </a:fld>
            <a:endParaRPr lang="en-US"/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80B60-8C41-7945-9844-26C9603729E8}" type="slidenum">
              <a:rPr lang="en-US"/>
              <a:pPr/>
              <a:t>13</a:t>
            </a:fld>
            <a:endParaRPr lang="en-US"/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Need to check the stream buffer if the requested block is in there.</a:t>
            </a:r>
          </a:p>
          <a:p>
            <a:r>
              <a:rPr lang="en-US"/>
              <a:t>Never more than one 32-byte block in the stream buffer.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177C9-52D0-7544-B3BE-3DA420E92DDB}" type="slidenum">
              <a:rPr lang="en-US"/>
              <a:pPr/>
              <a:t>14</a:t>
            </a:fld>
            <a:endParaRPr lang="en-US"/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HP PA 7200 uses OBL prefetching</a:t>
            </a:r>
          </a:p>
          <a:p>
            <a:endParaRPr lang="en-US"/>
          </a:p>
          <a:p>
            <a:r>
              <a:rPr lang="en-US"/>
              <a:t>Tag prefetching is twice as effective as prefetch-on-miss in</a:t>
            </a:r>
          </a:p>
          <a:p>
            <a:r>
              <a:rPr lang="en-US"/>
              <a:t>reducing miss rates.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7C2E8-3C3D-B445-93ED-6C06A76D60FA}" type="slidenum">
              <a:rPr lang="en-US"/>
              <a:pPr/>
              <a:t>15</a:t>
            </a:fld>
            <a:endParaRPr lang="en-US"/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Cache should be non-blocking or lockup-free.</a:t>
            </a:r>
          </a:p>
          <a:p>
            <a:r>
              <a:rPr lang="en-US"/>
              <a:t>By that we mean that the processor can proceed while the prefetched</a:t>
            </a:r>
          </a:p>
          <a:p>
            <a:r>
              <a:rPr lang="en-US"/>
              <a:t>Data is being fetched; and the caches continue to supply instructions</a:t>
            </a:r>
          </a:p>
          <a:p>
            <a:r>
              <a:rPr lang="en-US"/>
              <a:t>And data while waiting for the prefetched data to return.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6A9FB-EEF0-1A46-AB74-244BAB2E5907}" type="slidenum">
              <a:rPr lang="en-US"/>
              <a:pPr/>
              <a:t>16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DCFF9-D55B-9546-A59A-DC6DD1455BC0}" type="slidenum">
              <a:rPr lang="en-US"/>
              <a:pPr/>
              <a:t>17</a:t>
            </a:fld>
            <a:endParaRPr lang="en-US"/>
          </a:p>
        </p:txBody>
      </p:sp>
      <p:sp>
        <p:nvSpPr>
          <p:cNvPr id="155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Miss-rate reduction without any hardware changes.</a:t>
            </a:r>
          </a:p>
          <a:p>
            <a:r>
              <a:rPr lang="en-US"/>
              <a:t>Hardware designer’s favorite solution.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AD192-8E38-AC45-9755-8A4748E4C7D9}" type="slidenum">
              <a:rPr lang="en-US"/>
              <a:pPr/>
              <a:t>18</a:t>
            </a:fld>
            <a:endParaRPr lang="en-US"/>
          </a:p>
        </p:txBody>
      </p:sp>
      <p:sp>
        <p:nvSpPr>
          <p:cNvPr id="156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FE20E-B34E-4C4A-878B-CB575592351B}" type="slidenum">
              <a:rPr lang="en-US"/>
              <a:pPr/>
              <a:t>19</a:t>
            </a:fld>
            <a:endParaRPr lang="en-US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6FD0A-2F38-C54C-A905-D77A35936010}" type="slidenum">
              <a:rPr lang="en-US"/>
              <a:pPr/>
              <a:t>20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49F4D-869D-164F-98E0-558A017056C5}" type="slidenum">
              <a:rPr lang="en-US"/>
              <a:pPr/>
              <a:t>2</a:t>
            </a:fld>
            <a:endParaRPr lang="en-US"/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10DA2-2D25-914C-8D11-1C51EE19C7D8}" type="slidenum">
              <a:rPr lang="en-US"/>
              <a:pPr/>
              <a:t>21</a:t>
            </a:fld>
            <a:endParaRPr lang="en-US"/>
          </a:p>
        </p:txBody>
      </p:sp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Y benefits from spatial locality</a:t>
            </a:r>
          </a:p>
          <a:p>
            <a:r>
              <a:rPr lang="en-US"/>
              <a:t>z benefits from temporal locality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534E0-FD41-5841-93D2-CF7272D6D2D8}" type="slidenum">
              <a:rPr lang="en-US"/>
              <a:pPr/>
              <a:t>22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2FD40-A184-BE46-8C91-53F676E2ADFE}" type="slidenum">
              <a:rPr lang="en-US"/>
              <a:pPr/>
              <a:t>3</a:t>
            </a:fld>
            <a:endParaRPr lang="en-US"/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MPI makes it easier to compute overall performance (jse)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39F6E-3ECE-C647-B337-F779F5549089}" type="slidenum">
              <a:rPr lang="en-US"/>
              <a:pPr/>
              <a:t>4</a:t>
            </a:fld>
            <a:endParaRPr lang="en-US"/>
          </a:p>
        </p:txBody>
      </p:sp>
      <p:sp>
        <p:nvSpPr>
          <p:cNvPr id="154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50071-C93C-FF42-9DDC-60EF4BC53818}" type="slidenum">
              <a:rPr lang="en-US"/>
              <a:pPr/>
              <a:t>5</a:t>
            </a:fld>
            <a:endParaRPr lang="en-US"/>
          </a:p>
        </p:txBody>
      </p:sp>
      <p:sp>
        <p:nvSpPr>
          <p:cNvPr id="155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New slide (jse)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BDE70-4969-DE40-9FC5-847066B1D134}" type="slidenum">
              <a:rPr lang="en-US"/>
              <a:pPr/>
              <a:t>6</a:t>
            </a:fld>
            <a:endParaRPr lang="en-US"/>
          </a:p>
        </p:txBody>
      </p:sp>
      <p:sp>
        <p:nvSpPr>
          <p:cNvPr id="155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If two is good, then three must be better (jse)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42D90-22EC-C74C-9B31-FBFBD92AB778}" type="slidenum">
              <a:rPr lang="en-US"/>
              <a:pPr/>
              <a:t>8</a:t>
            </a:fld>
            <a:endParaRPr lang="en-US"/>
          </a:p>
        </p:txBody>
      </p:sp>
      <p:sp>
        <p:nvSpPr>
          <p:cNvPr id="1576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2338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C8A47-8E28-914D-8925-AB398214D9A3}" type="slidenum">
              <a:rPr lang="en-US"/>
              <a:pPr/>
              <a:t>9</a:t>
            </a:fld>
            <a:endParaRPr lang="en-US"/>
          </a:p>
        </p:txBody>
      </p:sp>
      <p:sp>
        <p:nvSpPr>
          <p:cNvPr id="1579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2338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C121A-0387-674E-891D-DEED2C08300D}" type="slidenum">
              <a:rPr lang="en-US"/>
              <a:pPr/>
              <a:t>10</a:t>
            </a:fld>
            <a:endParaRPr lang="en-US"/>
          </a:p>
        </p:txBody>
      </p:sp>
      <p:sp>
        <p:nvSpPr>
          <p:cNvPr id="158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F7BCC1-97D3-294D-ADBB-481DA805F3CD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9E2E1C-1F1A-624A-BADC-AF3CB7C08901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93FC3A-5CBD-B44A-B33C-1568882E7FDB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4FF9AC-77D6-064B-9447-D46B77C2B17C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EEFDD0-CDF1-2647-85D7-C95A8F24FAE6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42CC0F-596C-9B4C-8C57-A8259FD42CB7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87CFC8-33E5-B747-A894-04BFCED96C8A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096131-DA31-984E-A225-979C72F6B1D0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6E5D60-26E7-3A4B-B67E-B033D91F4C8C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59AEA4-605C-874C-AE9E-382E1EA84A41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CD0583-1ED7-5B40-A741-0A3D9629638C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fld id="{4F8E4608-6667-DF48-AB93-043A6D97CED4}" type="slidenum">
              <a:rPr lang="en-US"/>
              <a:pPr/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5" name="Picture 11" descr="front"/>
          <p:cNvPicPr>
            <a:picLocks noChangeAspect="1" noChangeArrowheads="1"/>
          </p:cNvPicPr>
          <p:nvPr/>
        </p:nvPicPr>
        <p:blipFill>
          <a:blip r:embed="rId13"/>
          <a:srcRect b="22223"/>
          <a:stretch>
            <a:fillRect/>
          </a:stretch>
        </p:blipFill>
        <p:spPr bwMode="auto">
          <a:xfrm>
            <a:off x="8404225" y="0"/>
            <a:ext cx="739775" cy="622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-49442" y="6519446"/>
            <a:ext cx="1846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February</a:t>
            </a:r>
            <a:r>
              <a:rPr lang="en-US" baseline="0" dirty="0" smtClean="0">
                <a:solidFill>
                  <a:srgbClr val="FF0000"/>
                </a:solidFill>
              </a:rPr>
              <a:t> 11</a:t>
            </a:r>
            <a:r>
              <a:rPr lang="en-US" dirty="0" smtClean="0">
                <a:solidFill>
                  <a:srgbClr val="FF0000"/>
                </a:solidFill>
              </a:rPr>
              <a:t>, 2010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05200" y="6519446"/>
            <a:ext cx="2032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CS152, Spring 2010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/>
              <a:t>CS 152 Computer Architecture and Engineering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 Lecture 8 - Memory Hierarchy-III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74EF-13B0-2A4A-9FC4-4CEF6F67DBEF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8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F614-3F75-2E4A-B06F-7F44B9E3E4FC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Prefetching</a:t>
            </a:r>
          </a:p>
        </p:txBody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543800" cy="5029200"/>
          </a:xfrm>
          <a:ln/>
        </p:spPr>
        <p:txBody>
          <a:bodyPr/>
          <a:lstStyle/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Speculate on future instruction and data accesses and fetch them into cache(s)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Instruction accesses easier to predict than data accesses</a:t>
            </a:r>
            <a:endParaRPr lang="en-US" altLang="ko-KR" sz="2000">
              <a:ea typeface="굴림" charset="-127"/>
              <a:cs typeface="굴림" charset="-127"/>
            </a:endParaRPr>
          </a:p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Varieties of prefetching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Hardware prefetching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Software prefetching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Mixed schemes</a:t>
            </a:r>
            <a:endParaRPr lang="en-US" altLang="ko-KR" sz="2000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100000"/>
              </a:lnSpc>
            </a:pPr>
            <a:r>
              <a:rPr lang="en-US" altLang="ko-KR" sz="3600" i="1">
                <a:ea typeface="굴림" charset="-127"/>
                <a:cs typeface="굴림" charset="-127"/>
              </a:rPr>
              <a:t>What types of misses does prefetching affect?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C54-6CD8-7843-8534-19F165D3DEA8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Issues in Prefetching</a:t>
            </a:r>
          </a:p>
        </p:txBody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270000"/>
            <a:ext cx="7772400" cy="1600200"/>
          </a:xfrm>
          <a:ln/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Usefulness – should produce hits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Timeliness – not late and not too early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Cache and bandwidth pollution</a:t>
            </a:r>
          </a:p>
        </p:txBody>
      </p:sp>
      <p:sp>
        <p:nvSpPr>
          <p:cNvPr id="1547268" name="Rectangle 4"/>
          <p:cNvSpPr>
            <a:spLocks noChangeArrowheads="1"/>
          </p:cNvSpPr>
          <p:nvPr/>
        </p:nvSpPr>
        <p:spPr bwMode="auto">
          <a:xfrm>
            <a:off x="1524000" y="3213100"/>
            <a:ext cx="1016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z="2000" b="1">
              <a:ea typeface="굴림" charset="-127"/>
              <a:cs typeface="굴림" charset="-127"/>
            </a:endParaRPr>
          </a:p>
        </p:txBody>
      </p:sp>
      <p:sp>
        <p:nvSpPr>
          <p:cNvPr id="1547269" name="Rectangle 5"/>
          <p:cNvSpPr>
            <a:spLocks noChangeArrowheads="1"/>
          </p:cNvSpPr>
          <p:nvPr/>
        </p:nvSpPr>
        <p:spPr bwMode="auto">
          <a:xfrm>
            <a:off x="3200400" y="4432300"/>
            <a:ext cx="1600200" cy="927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L1 Data</a:t>
            </a:r>
            <a:endParaRPr lang="en-US" altLang="ko-KR" sz="2400" b="1">
              <a:ea typeface="굴림" charset="-127"/>
              <a:cs typeface="굴림" charset="-127"/>
            </a:endParaRPr>
          </a:p>
        </p:txBody>
      </p:sp>
      <p:sp>
        <p:nvSpPr>
          <p:cNvPr id="1547270" name="Line 6"/>
          <p:cNvSpPr>
            <a:spLocks noChangeShapeType="1"/>
          </p:cNvSpPr>
          <p:nvPr/>
        </p:nvSpPr>
        <p:spPr bwMode="auto">
          <a:xfrm flipH="1" flipV="1">
            <a:off x="2514600" y="36703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1" name="Line 7"/>
          <p:cNvSpPr>
            <a:spLocks noChangeShapeType="1"/>
          </p:cNvSpPr>
          <p:nvPr/>
        </p:nvSpPr>
        <p:spPr bwMode="auto">
          <a:xfrm flipH="1" flipV="1">
            <a:off x="2514600" y="48895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2" name="Rectangle 8"/>
          <p:cNvSpPr>
            <a:spLocks noChangeArrowheads="1"/>
          </p:cNvSpPr>
          <p:nvPr/>
        </p:nvSpPr>
        <p:spPr bwMode="auto">
          <a:xfrm>
            <a:off x="3200400" y="32131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L1 Instruction</a:t>
            </a:r>
          </a:p>
        </p:txBody>
      </p:sp>
      <p:sp>
        <p:nvSpPr>
          <p:cNvPr id="1547273" name="Rectangle 9"/>
          <p:cNvSpPr>
            <a:spLocks noChangeArrowheads="1"/>
          </p:cNvSpPr>
          <p:nvPr/>
        </p:nvSpPr>
        <p:spPr bwMode="auto">
          <a:xfrm>
            <a:off x="5715000" y="3213100"/>
            <a:ext cx="1524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Unified L2 Cache</a:t>
            </a:r>
          </a:p>
        </p:txBody>
      </p:sp>
      <p:sp>
        <p:nvSpPr>
          <p:cNvPr id="1547274" name="Freeform 10"/>
          <p:cNvSpPr>
            <a:spLocks/>
          </p:cNvSpPr>
          <p:nvPr/>
        </p:nvSpPr>
        <p:spPr bwMode="auto">
          <a:xfrm>
            <a:off x="4800600" y="3670300"/>
            <a:ext cx="9144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5" name="Freeform 11"/>
          <p:cNvSpPr>
            <a:spLocks/>
          </p:cNvSpPr>
          <p:nvPr/>
        </p:nvSpPr>
        <p:spPr bwMode="auto">
          <a:xfrm>
            <a:off x="4800600" y="4279900"/>
            <a:ext cx="457200" cy="609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288" y="384"/>
              </a:cxn>
              <a:cxn ang="0">
                <a:pos x="0" y="384"/>
              </a:cxn>
            </a:cxnLst>
            <a:rect l="0" t="0" r="r" b="b"/>
            <a:pathLst>
              <a:path w="288" h="384">
                <a:moveTo>
                  <a:pt x="288" y="0"/>
                </a:moveTo>
                <a:lnTo>
                  <a:pt x="288" y="384"/>
                </a:lnTo>
                <a:lnTo>
                  <a:pt x="0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6" name="Rectangle 12"/>
          <p:cNvSpPr>
            <a:spLocks noChangeArrowheads="1"/>
          </p:cNvSpPr>
          <p:nvPr/>
        </p:nvSpPr>
        <p:spPr bwMode="auto">
          <a:xfrm>
            <a:off x="1676400" y="45847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RF</a:t>
            </a:r>
          </a:p>
        </p:txBody>
      </p:sp>
      <p:sp>
        <p:nvSpPr>
          <p:cNvPr id="1547277" name="Line 13"/>
          <p:cNvSpPr>
            <a:spLocks noChangeShapeType="1"/>
          </p:cNvSpPr>
          <p:nvPr/>
        </p:nvSpPr>
        <p:spPr bwMode="auto">
          <a:xfrm flipV="1">
            <a:off x="18288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8" name="Line 14"/>
          <p:cNvSpPr>
            <a:spLocks noChangeShapeType="1"/>
          </p:cNvSpPr>
          <p:nvPr/>
        </p:nvSpPr>
        <p:spPr bwMode="auto">
          <a:xfrm flipV="1">
            <a:off x="19812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9" name="Line 15"/>
          <p:cNvSpPr>
            <a:spLocks noChangeShapeType="1"/>
          </p:cNvSpPr>
          <p:nvPr/>
        </p:nvSpPr>
        <p:spPr bwMode="auto">
          <a:xfrm>
            <a:off x="21336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80" name="Text Box 16"/>
          <p:cNvSpPr txBox="1">
            <a:spLocks noChangeArrowheads="1"/>
          </p:cNvSpPr>
          <p:nvPr/>
        </p:nvSpPr>
        <p:spPr bwMode="auto">
          <a:xfrm>
            <a:off x="1524000" y="37465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ko-KR" sz="2400" b="1">
                <a:ea typeface="굴림" charset="-127"/>
                <a:cs typeface="굴림" charset="-127"/>
              </a:rPr>
              <a:t>CPU</a:t>
            </a:r>
          </a:p>
        </p:txBody>
      </p:sp>
      <p:sp>
        <p:nvSpPr>
          <p:cNvPr id="1547281" name="AutoShape 17"/>
          <p:cNvSpPr>
            <a:spLocks noChangeArrowheads="1"/>
          </p:cNvSpPr>
          <p:nvPr/>
        </p:nvSpPr>
        <p:spPr bwMode="auto">
          <a:xfrm rot="5400000" flipV="1">
            <a:off x="4876800" y="4737100"/>
            <a:ext cx="7620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82" name="Text Box 18"/>
          <p:cNvSpPr txBox="1">
            <a:spLocks noChangeArrowheads="1"/>
          </p:cNvSpPr>
          <p:nvPr/>
        </p:nvSpPr>
        <p:spPr bwMode="auto">
          <a:xfrm>
            <a:off x="5089525" y="5434013"/>
            <a:ext cx="2089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>
                <a:solidFill>
                  <a:schemeClr val="accent2"/>
                </a:solidFill>
                <a:ea typeface="굴림" charset="-127"/>
                <a:cs typeface="굴림" charset="-127"/>
              </a:rPr>
              <a:t>Prefetched data</a:t>
            </a:r>
          </a:p>
        </p:txBody>
      </p:sp>
      <p:sp>
        <p:nvSpPr>
          <p:cNvPr id="1547283" name="Rectangle 19"/>
          <p:cNvSpPr>
            <a:spLocks noChangeArrowheads="1"/>
          </p:cNvSpPr>
          <p:nvPr/>
        </p:nvSpPr>
        <p:spPr bwMode="auto">
          <a:xfrm>
            <a:off x="4572000" y="4432300"/>
            <a:ext cx="228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B344-989E-C448-8D36-814DE2CE6F54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42900"/>
            <a:ext cx="7835900" cy="850900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Hardware Instruction Prefetching</a:t>
            </a:r>
          </a:p>
        </p:txBody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219200"/>
            <a:ext cx="7848600" cy="2209800"/>
          </a:xfrm>
          <a:ln/>
        </p:spPr>
        <p:txBody>
          <a:bodyPr/>
          <a:lstStyle/>
          <a:p>
            <a:pPr marL="231775" indent="-231775">
              <a:buFontTx/>
              <a:buNone/>
            </a:pPr>
            <a:r>
              <a:rPr lang="en-US" altLang="ko-KR" sz="2000">
                <a:ea typeface="굴림" charset="-127"/>
                <a:cs typeface="굴림" charset="-127"/>
              </a:rPr>
              <a:t>Instruction prefetch in Alpha AXP 21064</a:t>
            </a:r>
          </a:p>
          <a:p>
            <a:pPr marL="574675" lvl="1"/>
            <a:r>
              <a:rPr lang="en-US" altLang="ko-KR">
                <a:ea typeface="굴림" charset="-127"/>
                <a:cs typeface="굴림" charset="-127"/>
              </a:rPr>
              <a:t>Fetch two blocks on a miss; the requested block (i) and the next consecutive block (i+1)</a:t>
            </a:r>
          </a:p>
          <a:p>
            <a:pPr marL="574675" lvl="1"/>
            <a:r>
              <a:rPr lang="en-US" altLang="ko-KR">
                <a:ea typeface="굴림" charset="-127"/>
                <a:cs typeface="굴림" charset="-127"/>
              </a:rPr>
              <a:t>Requested block placed in cache, and next block in instruction stream buffer</a:t>
            </a:r>
          </a:p>
          <a:p>
            <a:pPr marL="574675" lvl="1"/>
            <a:r>
              <a:rPr lang="en-US" altLang="ko-KR">
                <a:ea typeface="굴림" charset="-127"/>
                <a:cs typeface="굴림" charset="-127"/>
              </a:rPr>
              <a:t>If miss in cache but hit in stream buffer, move stream buffer block into cache and prefetch next block (i+2)</a:t>
            </a:r>
          </a:p>
        </p:txBody>
      </p:sp>
      <p:sp>
        <p:nvSpPr>
          <p:cNvPr id="1549316" name="Rectangle 4"/>
          <p:cNvSpPr>
            <a:spLocks noChangeArrowheads="1"/>
          </p:cNvSpPr>
          <p:nvPr/>
        </p:nvSpPr>
        <p:spPr bwMode="auto">
          <a:xfrm>
            <a:off x="1524000" y="4419600"/>
            <a:ext cx="1016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 b="1"/>
          </a:p>
        </p:txBody>
      </p:sp>
      <p:sp>
        <p:nvSpPr>
          <p:cNvPr id="1549317" name="Line 5"/>
          <p:cNvSpPr>
            <a:spLocks noChangeShapeType="1"/>
          </p:cNvSpPr>
          <p:nvPr/>
        </p:nvSpPr>
        <p:spPr bwMode="auto">
          <a:xfrm flipH="1" flipV="1">
            <a:off x="2514600" y="5257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18" name="Rectangle 6"/>
          <p:cNvSpPr>
            <a:spLocks noChangeArrowheads="1"/>
          </p:cNvSpPr>
          <p:nvPr/>
        </p:nvSpPr>
        <p:spPr bwMode="auto">
          <a:xfrm>
            <a:off x="3200400" y="48006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L1 Instruction</a:t>
            </a:r>
          </a:p>
        </p:txBody>
      </p:sp>
      <p:sp>
        <p:nvSpPr>
          <p:cNvPr id="1549319" name="Rectangle 7"/>
          <p:cNvSpPr>
            <a:spLocks noChangeArrowheads="1"/>
          </p:cNvSpPr>
          <p:nvPr/>
        </p:nvSpPr>
        <p:spPr bwMode="auto">
          <a:xfrm>
            <a:off x="6172200" y="4419600"/>
            <a:ext cx="1524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Unified L2 Cache</a:t>
            </a:r>
          </a:p>
        </p:txBody>
      </p:sp>
      <p:sp>
        <p:nvSpPr>
          <p:cNvPr id="1549320" name="Freeform 8"/>
          <p:cNvSpPr>
            <a:spLocks/>
          </p:cNvSpPr>
          <p:nvPr/>
        </p:nvSpPr>
        <p:spPr bwMode="auto">
          <a:xfrm>
            <a:off x="4800600" y="5029200"/>
            <a:ext cx="1371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1" name="Rectangle 9"/>
          <p:cNvSpPr>
            <a:spLocks noChangeArrowheads="1"/>
          </p:cNvSpPr>
          <p:nvPr/>
        </p:nvSpPr>
        <p:spPr bwMode="auto">
          <a:xfrm>
            <a:off x="1676400" y="53340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RF</a:t>
            </a:r>
          </a:p>
        </p:txBody>
      </p:sp>
      <p:sp>
        <p:nvSpPr>
          <p:cNvPr id="1549322" name="Line 10"/>
          <p:cNvSpPr>
            <a:spLocks noChangeShapeType="1"/>
          </p:cNvSpPr>
          <p:nvPr/>
        </p:nvSpPr>
        <p:spPr bwMode="auto">
          <a:xfrm flipV="1">
            <a:off x="18288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3" name="Line 11"/>
          <p:cNvSpPr>
            <a:spLocks noChangeShapeType="1"/>
          </p:cNvSpPr>
          <p:nvPr/>
        </p:nvSpPr>
        <p:spPr bwMode="auto">
          <a:xfrm flipV="1">
            <a:off x="19812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4" name="Line 12"/>
          <p:cNvSpPr>
            <a:spLocks noChangeShapeType="1"/>
          </p:cNvSpPr>
          <p:nvPr/>
        </p:nvSpPr>
        <p:spPr bwMode="auto">
          <a:xfrm>
            <a:off x="21336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5" name="Text Box 13"/>
          <p:cNvSpPr txBox="1">
            <a:spLocks noChangeArrowheads="1"/>
          </p:cNvSpPr>
          <p:nvPr/>
        </p:nvSpPr>
        <p:spPr bwMode="auto">
          <a:xfrm>
            <a:off x="1524000" y="44958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CPU</a:t>
            </a:r>
          </a:p>
        </p:txBody>
      </p:sp>
      <p:sp>
        <p:nvSpPr>
          <p:cNvPr id="1549326" name="AutoShape 14"/>
          <p:cNvSpPr>
            <a:spLocks noChangeArrowheads="1"/>
          </p:cNvSpPr>
          <p:nvPr/>
        </p:nvSpPr>
        <p:spPr bwMode="auto">
          <a:xfrm rot="-27000000">
            <a:off x="4457700" y="4229100"/>
            <a:ext cx="9906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7" name="Rectangle 15"/>
          <p:cNvSpPr>
            <a:spLocks noChangeArrowheads="1"/>
          </p:cNvSpPr>
          <p:nvPr/>
        </p:nvSpPr>
        <p:spPr bwMode="auto">
          <a:xfrm>
            <a:off x="3733800" y="3810000"/>
            <a:ext cx="9144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/>
              <a:t>Stream</a:t>
            </a:r>
          </a:p>
          <a:p>
            <a:pPr>
              <a:spcBef>
                <a:spcPct val="0"/>
              </a:spcBef>
            </a:pPr>
            <a:r>
              <a:rPr lang="en-US" b="1"/>
              <a:t>Buffer</a:t>
            </a:r>
          </a:p>
        </p:txBody>
      </p:sp>
      <p:sp>
        <p:nvSpPr>
          <p:cNvPr id="1549328" name="Text Box 16"/>
          <p:cNvSpPr txBox="1">
            <a:spLocks noChangeArrowheads="1"/>
          </p:cNvSpPr>
          <p:nvPr/>
        </p:nvSpPr>
        <p:spPr bwMode="auto">
          <a:xfrm>
            <a:off x="5029200" y="3581400"/>
            <a:ext cx="1820863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Prefetched</a:t>
            </a:r>
          </a:p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instruction block</a:t>
            </a:r>
          </a:p>
        </p:txBody>
      </p:sp>
      <p:sp>
        <p:nvSpPr>
          <p:cNvPr id="1549329" name="AutoShape 17"/>
          <p:cNvSpPr>
            <a:spLocks noChangeArrowheads="1"/>
          </p:cNvSpPr>
          <p:nvPr/>
        </p:nvSpPr>
        <p:spPr bwMode="auto">
          <a:xfrm rot="-10800000">
            <a:off x="3200400" y="4191000"/>
            <a:ext cx="5334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30" name="Text Box 18"/>
          <p:cNvSpPr txBox="1">
            <a:spLocks noChangeArrowheads="1"/>
          </p:cNvSpPr>
          <p:nvPr/>
        </p:nvSpPr>
        <p:spPr bwMode="auto">
          <a:xfrm>
            <a:off x="2552700" y="3810000"/>
            <a:ext cx="7715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Req</a:t>
            </a:r>
          </a:p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 block</a:t>
            </a:r>
          </a:p>
        </p:txBody>
      </p:sp>
      <p:sp>
        <p:nvSpPr>
          <p:cNvPr id="1549331" name="Text Box 19"/>
          <p:cNvSpPr txBox="1">
            <a:spLocks noChangeArrowheads="1"/>
          </p:cNvSpPr>
          <p:nvPr/>
        </p:nvSpPr>
        <p:spPr bwMode="auto">
          <a:xfrm>
            <a:off x="4800600" y="5257800"/>
            <a:ext cx="7715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Req</a:t>
            </a:r>
          </a:p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0C46-7C1D-C240-8D89-8439AF478820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Hardware Data Prefetching</a:t>
            </a:r>
          </a:p>
        </p:txBody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143000"/>
            <a:ext cx="7543800" cy="5181600"/>
          </a:xfrm>
          <a:ln/>
        </p:spPr>
        <p:txBody>
          <a:bodyPr/>
          <a:lstStyle/>
          <a:p>
            <a:pPr marL="231775" indent="-231775">
              <a:lnSpc>
                <a:spcPct val="80000"/>
              </a:lnSpc>
            </a:pPr>
            <a:r>
              <a:rPr lang="en-US" altLang="ko-KR" dirty="0" err="1">
                <a:ea typeface="굴림" charset="-127"/>
                <a:cs typeface="굴림" charset="-127"/>
              </a:rPr>
              <a:t>Prefetch</a:t>
            </a:r>
            <a:r>
              <a:rPr lang="en-US" altLang="ko-KR" dirty="0">
                <a:ea typeface="굴림" charset="-127"/>
                <a:cs typeface="굴림" charset="-127"/>
              </a:rPr>
              <a:t>-on-miss:</a:t>
            </a: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r>
              <a:rPr lang="en-US" altLang="ko-KR" sz="2000" dirty="0">
                <a:solidFill>
                  <a:schemeClr val="accent2"/>
                </a:solidFill>
                <a:ea typeface="굴림" charset="-127"/>
                <a:cs typeface="굴림" charset="-127"/>
              </a:rPr>
              <a:t> + 1</a:t>
            </a:r>
            <a:r>
              <a:rPr lang="en-US" altLang="ko-KR" sz="2000" dirty="0">
                <a:ea typeface="굴림" charset="-127"/>
                <a:cs typeface="굴림" charset="-127"/>
              </a:rPr>
              <a:t> upon miss on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endParaRPr lang="en-US" altLang="ko-KR" sz="2000" dirty="0">
              <a:solidFill>
                <a:schemeClr val="accent2"/>
              </a:solidFill>
              <a:ea typeface="굴림" charset="-127"/>
              <a:cs typeface="굴림" charset="-127"/>
            </a:endParaRPr>
          </a:p>
          <a:p>
            <a:pPr marL="574675" lvl="1" indent="-171450">
              <a:lnSpc>
                <a:spcPct val="80000"/>
              </a:lnSpc>
            </a:pPr>
            <a:endParaRPr lang="en-US" altLang="ko-KR" dirty="0">
              <a:solidFill>
                <a:schemeClr val="accent2"/>
              </a:solidFill>
              <a:ea typeface="굴림" charset="-127"/>
              <a:cs typeface="굴림" charset="-127"/>
            </a:endParaRPr>
          </a:p>
          <a:p>
            <a:pPr marL="231775" indent="-231775">
              <a:lnSpc>
                <a:spcPct val="8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One Block </a:t>
            </a:r>
            <a:r>
              <a:rPr lang="en-US" altLang="ko-KR" dirty="0" err="1">
                <a:ea typeface="굴림" charset="-127"/>
                <a:cs typeface="굴림" charset="-127"/>
              </a:rPr>
              <a:t>Lookahead</a:t>
            </a:r>
            <a:r>
              <a:rPr lang="en-US" altLang="ko-KR" dirty="0">
                <a:ea typeface="굴림" charset="-127"/>
                <a:cs typeface="굴림" charset="-127"/>
              </a:rPr>
              <a:t> (OBL) scheme </a:t>
            </a: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dirty="0">
                <a:ea typeface="굴림" charset="-127"/>
                <a:cs typeface="굴림" charset="-127"/>
              </a:rPr>
              <a:t>Initiate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for block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r>
              <a:rPr lang="en-US" altLang="ko-KR" sz="2000" dirty="0">
                <a:solidFill>
                  <a:schemeClr val="accent2"/>
                </a:solidFill>
                <a:ea typeface="굴림" charset="-127"/>
                <a:cs typeface="굴림" charset="-127"/>
              </a:rPr>
              <a:t> + 1</a:t>
            </a:r>
            <a:r>
              <a:rPr lang="en-US" altLang="ko-KR" sz="2000" dirty="0">
                <a:ea typeface="굴림" charset="-127"/>
                <a:cs typeface="굴림" charset="-127"/>
              </a:rPr>
              <a:t> when block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r>
              <a:rPr lang="en-US" altLang="ko-KR" sz="2000" dirty="0">
                <a:ea typeface="굴림" charset="-127"/>
                <a:cs typeface="굴림" charset="-127"/>
              </a:rPr>
              <a:t> is accessed</a:t>
            </a: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Why is this different from doubling block size?</a:t>
            </a:r>
            <a:endParaRPr lang="en-US" altLang="ko-KR" sz="2000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dirty="0">
                <a:solidFill>
                  <a:schemeClr val="tx2"/>
                </a:solidFill>
                <a:ea typeface="굴림" charset="-127"/>
                <a:cs typeface="굴림" charset="-127"/>
              </a:rPr>
              <a:t>Can extend to N-block </a:t>
            </a:r>
            <a:r>
              <a:rPr lang="en-US" altLang="ko-KR" sz="2000" dirty="0" err="1">
                <a:solidFill>
                  <a:schemeClr val="tx2"/>
                </a:solidFill>
                <a:ea typeface="굴림" charset="-127"/>
                <a:cs typeface="굴림" charset="-127"/>
              </a:rPr>
              <a:t>lookahead</a:t>
            </a:r>
            <a:endParaRPr lang="en-US" altLang="ko-KR" sz="2000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574675" lvl="1" indent="-171450">
              <a:lnSpc>
                <a:spcPct val="80000"/>
              </a:lnSpc>
            </a:pPr>
            <a:endParaRPr lang="en-US" altLang="ko-KR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231775" indent="-231775">
              <a:lnSpc>
                <a:spcPct val="80000"/>
              </a:lnSpc>
            </a:pPr>
            <a:r>
              <a:rPr lang="en-US" altLang="ko-KR" dirty="0" err="1">
                <a:ea typeface="굴림" charset="-127"/>
                <a:cs typeface="굴림" charset="-127"/>
              </a:rPr>
              <a:t>Strided</a:t>
            </a:r>
            <a:r>
              <a:rPr lang="en-US" altLang="ko-KR" dirty="0">
                <a:ea typeface="굴림" charset="-127"/>
                <a:cs typeface="굴림" charset="-127"/>
              </a:rPr>
              <a:t> </a:t>
            </a:r>
            <a:r>
              <a:rPr lang="en-US" altLang="ko-KR" dirty="0" err="1">
                <a:ea typeface="굴림" charset="-127"/>
                <a:cs typeface="굴림" charset="-127"/>
              </a:rPr>
              <a:t>prefetch</a:t>
            </a:r>
            <a:endParaRPr lang="en-US" altLang="ko-KR" dirty="0">
              <a:ea typeface="굴림" charset="-127"/>
              <a:cs typeface="굴림" charset="-127"/>
            </a:endParaRP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dirty="0">
                <a:ea typeface="굴림" charset="-127"/>
                <a:cs typeface="굴림" charset="-127"/>
              </a:rPr>
              <a:t>If observe sequence of accesses to block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r>
              <a:rPr lang="en-US" altLang="ko-KR" sz="2000" dirty="0">
                <a:ea typeface="굴림" charset="-127"/>
                <a:cs typeface="굴림" charset="-127"/>
              </a:rPr>
              <a:t>,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b+N</a:t>
            </a:r>
            <a:r>
              <a:rPr lang="en-US" altLang="ko-KR" sz="2000" dirty="0">
                <a:ea typeface="굴림" charset="-127"/>
                <a:cs typeface="굴림" charset="-127"/>
              </a:rPr>
              <a:t>, </a:t>
            </a:r>
            <a:r>
              <a:rPr lang="en-US" altLang="ko-KR" sz="2000" dirty="0">
                <a:solidFill>
                  <a:schemeClr val="accent2"/>
                </a:solidFill>
                <a:ea typeface="굴림" charset="-127"/>
                <a:cs typeface="굴림" charset="-127"/>
              </a:rPr>
              <a:t>b+2N</a:t>
            </a:r>
            <a:r>
              <a:rPr lang="en-US" altLang="ko-KR" sz="2000" dirty="0">
                <a:ea typeface="굴림" charset="-127"/>
                <a:cs typeface="굴림" charset="-127"/>
              </a:rPr>
              <a:t>, then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  <a:ea typeface="굴림" charset="-127"/>
                <a:cs typeface="굴림" charset="-127"/>
              </a:rPr>
              <a:t>b+3N</a:t>
            </a:r>
            <a:r>
              <a:rPr lang="en-US" altLang="ko-KR" sz="2000" dirty="0">
                <a:ea typeface="굴림" charset="-127"/>
                <a:cs typeface="굴림" charset="-127"/>
              </a:rPr>
              <a:t> etc.</a:t>
            </a:r>
          </a:p>
          <a:p>
            <a:pPr marL="231775" indent="-231775">
              <a:lnSpc>
                <a:spcPct val="80000"/>
              </a:lnSpc>
            </a:pPr>
            <a:endParaRPr lang="en-US" altLang="ko-KR" dirty="0">
              <a:ea typeface="굴림" charset="-127"/>
              <a:cs typeface="굴림" charset="-127"/>
            </a:endParaRPr>
          </a:p>
          <a:p>
            <a:pPr marL="231775" indent="-231775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Example:</a:t>
            </a:r>
            <a:r>
              <a:rPr lang="en-US" altLang="ko-KR" sz="2000" dirty="0">
                <a:ea typeface="굴림" charset="-127"/>
                <a:cs typeface="굴림" charset="-127"/>
              </a:rPr>
              <a:t> IBM Power 5 [2003] supports eight independent streams of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strided</a:t>
            </a:r>
            <a:r>
              <a:rPr lang="en-US" altLang="ko-KR" sz="2000" dirty="0">
                <a:ea typeface="굴림" charset="-127"/>
                <a:cs typeface="굴림" charset="-127"/>
              </a:rPr>
              <a:t>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per processor,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prefetching</a:t>
            </a:r>
            <a:r>
              <a:rPr lang="en-US" altLang="ko-KR" sz="2000" dirty="0">
                <a:ea typeface="굴림" charset="-127"/>
                <a:cs typeface="굴림" charset="-127"/>
              </a:rPr>
              <a:t> 12 lines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 ahead </a:t>
            </a:r>
            <a:r>
              <a:rPr lang="en-US" altLang="ko-KR" sz="2000" dirty="0">
                <a:ea typeface="굴림" charset="-127"/>
                <a:cs typeface="굴림" charset="-127"/>
              </a:rPr>
              <a:t>of current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access</a:t>
            </a:r>
            <a:endParaRPr lang="en-US" altLang="ko-KR" sz="2000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4A05-5350-604A-860D-2BECFAB5A584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Software Prefetching</a:t>
            </a:r>
          </a:p>
        </p:txBody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1708150"/>
            <a:ext cx="7399338" cy="4252913"/>
          </a:xfrm>
          <a:noFill/>
          <a:ln/>
        </p:spPr>
        <p:txBody>
          <a:bodyPr/>
          <a:lstStyle/>
          <a:p>
            <a:pPr lvl="1"/>
            <a:endParaRPr lang="ko-KR" altLang="en-US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ko-KR" altLang="en-US" b="1" dirty="0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+ 1] );</a:t>
            </a:r>
            <a:b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+ 1] );</a:t>
            </a:r>
            <a:b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   SUM = SUM +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endParaRPr lang="en-US" altLang="ko-KR" sz="3600" dirty="0">
              <a:ea typeface="굴림" charset="-127"/>
              <a:cs typeface="굴림" charset="-127"/>
            </a:endParaRPr>
          </a:p>
          <a:p>
            <a:pPr>
              <a:buFontTx/>
              <a:buNone/>
            </a:pPr>
            <a:r>
              <a:rPr lang="en-US" altLang="ko-KR" i="1" dirty="0">
                <a:solidFill>
                  <a:schemeClr val="tx2"/>
                </a:solidFill>
                <a:ea typeface="굴림" charset="-127"/>
                <a:cs typeface="굴림" charset="-127"/>
              </a:rPr>
              <a:t>What property do we require of the cache for </a:t>
            </a:r>
            <a:r>
              <a:rPr lang="en-US" altLang="ko-KR" i="1" dirty="0" err="1">
                <a:solidFill>
                  <a:schemeClr val="tx2"/>
                </a:solidFill>
                <a:ea typeface="굴림" charset="-127"/>
                <a:cs typeface="굴림" charset="-127"/>
              </a:rPr>
              <a:t>prefetching</a:t>
            </a:r>
            <a:r>
              <a:rPr lang="en-US" altLang="ko-KR" i="1" dirty="0">
                <a:solidFill>
                  <a:schemeClr val="tx2"/>
                </a:solidFill>
                <a:ea typeface="굴림" charset="-127"/>
                <a:cs typeface="굴림" charset="-127"/>
              </a:rPr>
              <a:t> to work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5F0A-2FFC-3144-BA6F-0144DB5F0F3C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Software Prefetching Issues</a:t>
            </a:r>
          </a:p>
        </p:txBody>
      </p:sp>
      <p:sp>
        <p:nvSpPr>
          <p:cNvPr id="155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419600"/>
          </a:xfrm>
          <a:ln/>
        </p:spPr>
        <p:txBody>
          <a:bodyPr/>
          <a:lstStyle/>
          <a:p>
            <a:pPr marL="342900" indent="-342900"/>
            <a:r>
              <a:rPr lang="en-US" altLang="ko-KR" dirty="0">
                <a:ea typeface="굴림" charset="-127"/>
                <a:cs typeface="굴림" charset="-127"/>
              </a:rPr>
              <a:t>Timing is the biggest issue, not predictability</a:t>
            </a:r>
          </a:p>
          <a:p>
            <a:pPr marL="742950" lvl="1" indent="-285750"/>
            <a:r>
              <a:rPr lang="en-US" altLang="ko-KR" sz="2000" dirty="0">
                <a:ea typeface="굴림" charset="-127"/>
                <a:cs typeface="굴림" charset="-127"/>
              </a:rPr>
              <a:t>If you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very close to when the data is required, you might be too late</a:t>
            </a:r>
          </a:p>
          <a:p>
            <a:pPr marL="742950" lvl="1" indent="-285750"/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too early, cause pollution</a:t>
            </a:r>
          </a:p>
          <a:p>
            <a:pPr marL="742950" lvl="1" indent="-285750"/>
            <a:r>
              <a:rPr lang="en-US" altLang="ko-KR" sz="2000" dirty="0">
                <a:ea typeface="굴림" charset="-127"/>
                <a:cs typeface="굴림" charset="-127"/>
              </a:rPr>
              <a:t>Estimate how long it will take for the data to come into L1, so we can set P appropriately</a:t>
            </a:r>
          </a:p>
          <a:p>
            <a:pPr marL="742950" lvl="1" indent="-285750"/>
            <a:r>
              <a:rPr lang="en-US" altLang="ko-KR" sz="20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 Why is this hard to do?</a:t>
            </a:r>
            <a:r>
              <a:rPr lang="en-US" altLang="ko-KR" i="1" dirty="0">
                <a:solidFill>
                  <a:schemeClr val="tx2"/>
                </a:solidFill>
                <a:ea typeface="굴림" charset="-127"/>
                <a:cs typeface="굴림" charset="-127"/>
              </a:rPr>
              <a:t/>
            </a:r>
            <a:br>
              <a:rPr lang="en-US" altLang="ko-KR" i="1" dirty="0">
                <a:solidFill>
                  <a:schemeClr val="tx2"/>
                </a:solidFill>
                <a:ea typeface="굴림" charset="-127"/>
                <a:cs typeface="굴림" charset="-127"/>
              </a:rPr>
            </a:br>
            <a:endParaRPr lang="en-US" altLang="ko-KR" i="1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742950" lvl="1" indent="-285750">
              <a:buFontTx/>
              <a:buNone/>
            </a:pPr>
            <a:r>
              <a:rPr lang="en-US" altLang="ko-KR" sz="1600" b="1" dirty="0"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>
                <a:ea typeface="굴림" charset="-127"/>
                <a:cs typeface="굴림" charset="-127"/>
              </a:rPr>
              <a:t>P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);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>
                <a:ea typeface="굴림" charset="-127"/>
                <a:cs typeface="굴림" charset="-127"/>
              </a:rPr>
              <a:t>P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);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SUM = SUM +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</p:txBody>
      </p:sp>
      <p:sp>
        <p:nvSpPr>
          <p:cNvPr id="1555460" name="Text Box 4"/>
          <p:cNvSpPr txBox="1">
            <a:spLocks noChangeArrowheads="1"/>
          </p:cNvSpPr>
          <p:nvPr/>
        </p:nvSpPr>
        <p:spPr bwMode="auto">
          <a:xfrm>
            <a:off x="1371600" y="5715000"/>
            <a:ext cx="6478587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100000"/>
            </a:pPr>
            <a:r>
              <a:rPr lang="en-US" altLang="ko-KR" sz="2400" b="1" dirty="0">
                <a:ea typeface="굴림" charset="-127"/>
                <a:cs typeface="굴림" charset="-127"/>
              </a:rPr>
              <a:t>Must consider cost of </a:t>
            </a:r>
            <a:r>
              <a:rPr lang="en-US" altLang="ko-KR" sz="2400" b="1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400" b="1" dirty="0">
                <a:ea typeface="굴림" charset="-127"/>
                <a:cs typeface="굴림" charset="-127"/>
              </a:rPr>
              <a:t> instructions</a:t>
            </a:r>
            <a:endParaRPr lang="en-US" altLang="ko-KR" sz="2000" b="1" i="1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3208-9B71-644B-A4A2-6C5E3A8050AC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Compiler Optimizations</a:t>
            </a:r>
          </a:p>
        </p:txBody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19200"/>
            <a:ext cx="8153400" cy="4953000"/>
          </a:xfrm>
          <a:ln/>
        </p:spPr>
        <p:txBody>
          <a:bodyPr/>
          <a:lstStyle/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Restructuring code affects the data block access sequence 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Group data accesses together to improve spatial locality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Re-order data accesses to improve temporal locality</a:t>
            </a:r>
          </a:p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Prevent data from entering the cache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Useful for variables that will only be accessed once before being replaced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Needs mechanism for software to tell hardware not to cache data (“no-allocate” instruction hints or page table bits)</a:t>
            </a:r>
          </a:p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Kill data that will never be used again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Streaming data exploits spatial locality but not temporal locality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Replace into dead cache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053-CEA7-BF48-8C32-63618981A0AE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Interchange</a:t>
            </a:r>
          </a:p>
        </p:txBody>
      </p:sp>
      <p:sp>
        <p:nvSpPr>
          <p:cNvPr id="155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295400"/>
            <a:ext cx="8788400" cy="4953000"/>
          </a:xfrm>
          <a:ln/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for(j=0; j &lt; N; j++) {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for(i=0; i &lt; M; i++) {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   x[i][j] = 2 * x[i][j];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</a:pPr>
            <a:endParaRPr lang="en-US" altLang="ko-KR" sz="2400"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for(i=0; i &lt; M; i++) {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for(j=0; j &lt; N; j++) {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   x[i][j] = 2 * x[i][j];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400">
              <a:latin typeface="Courier New" charset="0"/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3200" i="1">
                <a:solidFill>
                  <a:schemeClr val="tx2"/>
                </a:solidFill>
                <a:ea typeface="굴림" charset="-127"/>
                <a:cs typeface="굴림" charset="-127"/>
              </a:rPr>
              <a:t>What type of locality does this improve?</a:t>
            </a:r>
          </a:p>
        </p:txBody>
      </p:sp>
      <p:sp>
        <p:nvSpPr>
          <p:cNvPr id="1559556" name="AutoShape 4"/>
          <p:cNvSpPr>
            <a:spLocks noChangeArrowheads="1"/>
          </p:cNvSpPr>
          <p:nvPr/>
        </p:nvSpPr>
        <p:spPr bwMode="auto">
          <a:xfrm>
            <a:off x="3810000" y="28067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AAA-6BC1-9844-8435-F36EB3841011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Fusion</a:t>
            </a:r>
          </a:p>
        </p:txBody>
      </p:sp>
      <p:sp>
        <p:nvSpPr>
          <p:cNvPr id="156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5257800" cy="1752600"/>
          </a:xfrm>
          <a:ln/>
        </p:spPr>
        <p:txBody>
          <a:bodyPr/>
          <a:lstStyle/>
          <a:p>
            <a:pPr lvl="1">
              <a:buFontTx/>
              <a:buNone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for(i=0; i &lt; N; i++)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a[i] = b[i] * c[i];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endParaRPr lang="en-US" altLang="ko-KR" sz="2000" b="1">
              <a:latin typeface="Courier New" charset="0"/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for(i=0; i &lt; N; i++)</a:t>
            </a:r>
          </a:p>
          <a:p>
            <a:pPr lvl="1">
              <a:buFontTx/>
              <a:buNone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 d[i] = a[i] * c[i];</a:t>
            </a:r>
            <a:endParaRPr lang="en-US" altLang="ko-KR" sz="2000" i="1">
              <a:ea typeface="굴림" charset="-127"/>
              <a:cs typeface="굴림" charset="-127"/>
            </a:endParaRPr>
          </a:p>
        </p:txBody>
      </p:sp>
      <p:sp>
        <p:nvSpPr>
          <p:cNvPr id="1561604" name="AutoShape 4"/>
          <p:cNvSpPr>
            <a:spLocks noChangeArrowheads="1"/>
          </p:cNvSpPr>
          <p:nvPr/>
        </p:nvSpPr>
        <p:spPr bwMode="auto">
          <a:xfrm>
            <a:off x="3657600" y="30480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1605" name="Rectangle 5"/>
          <p:cNvSpPr>
            <a:spLocks noChangeArrowheads="1"/>
          </p:cNvSpPr>
          <p:nvPr/>
        </p:nvSpPr>
        <p:spPr bwMode="auto">
          <a:xfrm>
            <a:off x="1219200" y="373380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for(i=0; i &lt; N; i++)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{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   a[i] = b[i] * c[i]; 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   d[i] = a[i] * c[i];</a:t>
            </a:r>
            <a:endParaRPr lang="en-US" altLang="ko-KR" sz="2000" b="1">
              <a:ea typeface="굴림" charset="-127"/>
              <a:cs typeface="굴림" charset="-127"/>
            </a:endParaRP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}</a:t>
            </a:r>
            <a:endParaRPr lang="en-US" altLang="ko-KR" sz="2000" i="1">
              <a:ea typeface="굴림" charset="-127"/>
              <a:cs typeface="굴림" charset="-127"/>
            </a:endParaRPr>
          </a:p>
        </p:txBody>
      </p:sp>
      <p:sp>
        <p:nvSpPr>
          <p:cNvPr id="1561606" name="Text Box 6"/>
          <p:cNvSpPr txBox="1">
            <a:spLocks noChangeArrowheads="1"/>
          </p:cNvSpPr>
          <p:nvPr/>
        </p:nvSpPr>
        <p:spPr bwMode="auto">
          <a:xfrm>
            <a:off x="990600" y="5562600"/>
            <a:ext cx="64500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What type of locality does this improve?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604" grpId="0" animBg="1"/>
      <p:bldP spid="1561605" grpId="0" build="p" autoUpdateAnimBg="0"/>
      <p:bldP spid="156160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43AD-6E0F-D246-8631-5F07C6DACDEF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292975" cy="736600"/>
          </a:xfrm>
        </p:spPr>
        <p:txBody>
          <a:bodyPr/>
          <a:lstStyle/>
          <a:p>
            <a:r>
              <a:rPr lang="en-US"/>
              <a:t>Last time in Lecture 7</a:t>
            </a:r>
          </a:p>
        </p:txBody>
      </p:sp>
      <p:sp>
        <p:nvSpPr>
          <p:cNvPr id="12779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683500" cy="520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3 C’s of cache misses: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 compulsory, capacity, conflict</a:t>
            </a:r>
          </a:p>
          <a:p>
            <a:pPr>
              <a:lnSpc>
                <a:spcPct val="80000"/>
              </a:lnSpc>
            </a:pPr>
            <a:r>
              <a:rPr lang="en-US" sz="2800"/>
              <a:t>Average memory access time =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/>
              <a:t>hit time + miss rate * miss penalty</a:t>
            </a:r>
          </a:p>
          <a:p>
            <a:pPr>
              <a:lnSpc>
                <a:spcPct val="80000"/>
              </a:lnSpc>
            </a:pPr>
            <a:r>
              <a:rPr lang="en-US" sz="2800"/>
              <a:t>To improve performance, reduce: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hit time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miss rate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and/or miss penalty</a:t>
            </a:r>
          </a:p>
          <a:p>
            <a:pPr>
              <a:lnSpc>
                <a:spcPct val="80000"/>
              </a:lnSpc>
            </a:pPr>
            <a:r>
              <a:rPr lang="en-US" sz="2800"/>
              <a:t>Primary cache parameters: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Total cache capacity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Cache line size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Associativity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214D-E6DF-A74D-B298-FEEFFDA8B584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3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04800" y="1295400"/>
            <a:ext cx="6400800" cy="1893888"/>
          </a:xfrm>
          <a:ln/>
        </p:spPr>
        <p:txBody>
          <a:bodyPr/>
          <a:lstStyle/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 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}</a:t>
            </a:r>
            <a:endParaRPr lang="en-US" altLang="ko-KR" sz="2000" b="1" dirty="0">
              <a:ea typeface="굴림" charset="-127"/>
              <a:cs typeface="굴림" charset="-127"/>
            </a:endParaRPr>
          </a:p>
        </p:txBody>
      </p:sp>
      <p:sp>
        <p:nvSpPr>
          <p:cNvPr id="1563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Matrix Multiply, Naïve Code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63709" name="Rectangle 61"/>
          <p:cNvSpPr>
            <a:spLocks noChangeAspect="1" noChangeArrowheads="1"/>
          </p:cNvSpPr>
          <p:nvPr/>
        </p:nvSpPr>
        <p:spPr bwMode="auto">
          <a:xfrm>
            <a:off x="974725" y="6200775"/>
            <a:ext cx="228600" cy="220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3710" name="Text Box 62"/>
          <p:cNvSpPr txBox="1">
            <a:spLocks noChangeArrowheads="1"/>
          </p:cNvSpPr>
          <p:nvPr/>
        </p:nvSpPr>
        <p:spPr bwMode="auto">
          <a:xfrm>
            <a:off x="1339850" y="6096000"/>
            <a:ext cx="1665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Not touched</a:t>
            </a:r>
          </a:p>
        </p:txBody>
      </p:sp>
      <p:sp>
        <p:nvSpPr>
          <p:cNvPr id="1563711" name="Rectangle 63"/>
          <p:cNvSpPr>
            <a:spLocks noChangeAspect="1" noChangeArrowheads="1"/>
          </p:cNvSpPr>
          <p:nvPr/>
        </p:nvSpPr>
        <p:spPr bwMode="auto">
          <a:xfrm>
            <a:off x="3352800" y="6200775"/>
            <a:ext cx="228600" cy="2206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3712" name="Text Box 64"/>
          <p:cNvSpPr txBox="1">
            <a:spLocks noChangeArrowheads="1"/>
          </p:cNvSpPr>
          <p:nvPr/>
        </p:nvSpPr>
        <p:spPr bwMode="auto">
          <a:xfrm>
            <a:off x="3717925" y="6096000"/>
            <a:ext cx="1525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Old access</a:t>
            </a:r>
          </a:p>
        </p:txBody>
      </p:sp>
      <p:sp>
        <p:nvSpPr>
          <p:cNvPr id="1563713" name="Rectangle 65"/>
          <p:cNvSpPr>
            <a:spLocks noChangeAspect="1" noChangeArrowheads="1"/>
          </p:cNvSpPr>
          <p:nvPr/>
        </p:nvSpPr>
        <p:spPr bwMode="auto">
          <a:xfrm>
            <a:off x="5730875" y="6200775"/>
            <a:ext cx="228600" cy="2206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3714" name="Text Box 66"/>
          <p:cNvSpPr txBox="1">
            <a:spLocks noChangeArrowheads="1"/>
          </p:cNvSpPr>
          <p:nvPr/>
        </p:nvSpPr>
        <p:spPr bwMode="auto">
          <a:xfrm>
            <a:off x="6096000" y="6096000"/>
            <a:ext cx="1624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New access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6261100" y="3505200"/>
            <a:ext cx="2425700" cy="2349500"/>
            <a:chOff x="457200" y="3581400"/>
            <a:chExt cx="2425700" cy="2349500"/>
          </a:xfrm>
        </p:grpSpPr>
        <p:sp>
          <p:nvSpPr>
            <p:cNvPr id="1563652" name="Rectangle 4"/>
            <p:cNvSpPr>
              <a:spLocks noChangeAspect="1" noChangeArrowheads="1"/>
            </p:cNvSpPr>
            <p:nvPr/>
          </p:nvSpPr>
          <p:spPr bwMode="auto">
            <a:xfrm>
              <a:off x="106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3" name="Rectangle 5"/>
            <p:cNvSpPr>
              <a:spLocks noChangeAspect="1" noChangeArrowheads="1"/>
            </p:cNvSpPr>
            <p:nvPr/>
          </p:nvSpPr>
          <p:spPr bwMode="auto">
            <a:xfrm>
              <a:off x="137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4" name="Rectangle 6"/>
            <p:cNvSpPr>
              <a:spLocks noChangeAspect="1" noChangeArrowheads="1"/>
            </p:cNvSpPr>
            <p:nvPr/>
          </p:nvSpPr>
          <p:spPr bwMode="auto">
            <a:xfrm>
              <a:off x="1676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5" name="Rectangle 7"/>
            <p:cNvSpPr>
              <a:spLocks noChangeAspect="1" noChangeArrowheads="1"/>
            </p:cNvSpPr>
            <p:nvPr/>
          </p:nvSpPr>
          <p:spPr bwMode="auto">
            <a:xfrm>
              <a:off x="1981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6" name="Rectangle 8"/>
            <p:cNvSpPr>
              <a:spLocks noChangeAspect="1" noChangeArrowheads="1"/>
            </p:cNvSpPr>
            <p:nvPr/>
          </p:nvSpPr>
          <p:spPr bwMode="auto">
            <a:xfrm>
              <a:off x="10668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7" name="Rectangle 9"/>
            <p:cNvSpPr>
              <a:spLocks noChangeAspect="1" noChangeArrowheads="1"/>
            </p:cNvSpPr>
            <p:nvPr/>
          </p:nvSpPr>
          <p:spPr bwMode="auto">
            <a:xfrm>
              <a:off x="13716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8" name="Rectangle 10"/>
            <p:cNvSpPr>
              <a:spLocks noChangeAspect="1" noChangeArrowheads="1"/>
            </p:cNvSpPr>
            <p:nvPr/>
          </p:nvSpPr>
          <p:spPr bwMode="auto">
            <a:xfrm>
              <a:off x="1676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9" name="Rectangle 11"/>
            <p:cNvSpPr>
              <a:spLocks noChangeAspect="1" noChangeArrowheads="1"/>
            </p:cNvSpPr>
            <p:nvPr/>
          </p:nvSpPr>
          <p:spPr bwMode="auto">
            <a:xfrm>
              <a:off x="1981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0" name="Rectangle 12"/>
            <p:cNvSpPr>
              <a:spLocks noChangeAspect="1" noChangeArrowheads="1"/>
            </p:cNvSpPr>
            <p:nvPr/>
          </p:nvSpPr>
          <p:spPr bwMode="auto">
            <a:xfrm>
              <a:off x="106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1" name="Rectangle 13"/>
            <p:cNvSpPr>
              <a:spLocks noChangeAspect="1" noChangeArrowheads="1"/>
            </p:cNvSpPr>
            <p:nvPr/>
          </p:nvSpPr>
          <p:spPr bwMode="auto">
            <a:xfrm>
              <a:off x="137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2" name="Rectangle 14"/>
            <p:cNvSpPr>
              <a:spLocks noChangeAspect="1" noChangeArrowheads="1"/>
            </p:cNvSpPr>
            <p:nvPr/>
          </p:nvSpPr>
          <p:spPr bwMode="auto">
            <a:xfrm>
              <a:off x="1676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3" name="Rectangle 15"/>
            <p:cNvSpPr>
              <a:spLocks noChangeAspect="1" noChangeArrowheads="1"/>
            </p:cNvSpPr>
            <p:nvPr/>
          </p:nvSpPr>
          <p:spPr bwMode="auto">
            <a:xfrm>
              <a:off x="1981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4" name="Rectangle 16"/>
            <p:cNvSpPr>
              <a:spLocks noChangeAspect="1" noChangeArrowheads="1"/>
            </p:cNvSpPr>
            <p:nvPr/>
          </p:nvSpPr>
          <p:spPr bwMode="auto">
            <a:xfrm>
              <a:off x="106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5" name="Rectangle 17"/>
            <p:cNvSpPr>
              <a:spLocks noChangeAspect="1" noChangeArrowheads="1"/>
            </p:cNvSpPr>
            <p:nvPr/>
          </p:nvSpPr>
          <p:spPr bwMode="auto">
            <a:xfrm>
              <a:off x="137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6" name="Rectangle 18"/>
            <p:cNvSpPr>
              <a:spLocks noChangeAspect="1" noChangeArrowheads="1"/>
            </p:cNvSpPr>
            <p:nvPr/>
          </p:nvSpPr>
          <p:spPr bwMode="auto">
            <a:xfrm>
              <a:off x="1676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7" name="Rectangle 19"/>
            <p:cNvSpPr>
              <a:spLocks noChangeAspect="1" noChangeArrowheads="1"/>
            </p:cNvSpPr>
            <p:nvPr/>
          </p:nvSpPr>
          <p:spPr bwMode="auto">
            <a:xfrm>
              <a:off x="1981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8" name="Text Box 20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x</a:t>
              </a:r>
            </a:p>
          </p:txBody>
        </p:sp>
        <p:sp>
          <p:nvSpPr>
            <p:cNvPr id="1563671" name="Text Box 23"/>
            <p:cNvSpPr txBox="1">
              <a:spLocks noChangeArrowheads="1"/>
            </p:cNvSpPr>
            <p:nvPr/>
          </p:nvSpPr>
          <p:spPr bwMode="auto">
            <a:xfrm>
              <a:off x="1752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563674" name="Text Box 26"/>
            <p:cNvSpPr txBox="1">
              <a:spLocks noChangeArrowheads="1"/>
            </p:cNvSpPr>
            <p:nvPr/>
          </p:nvSpPr>
          <p:spPr bwMode="auto">
            <a:xfrm>
              <a:off x="4572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1563715" name="Rectangle 67"/>
            <p:cNvSpPr>
              <a:spLocks noChangeAspect="1" noChangeArrowheads="1"/>
            </p:cNvSpPr>
            <p:nvPr/>
          </p:nvSpPr>
          <p:spPr bwMode="auto">
            <a:xfrm>
              <a:off x="106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6" name="Rectangle 68"/>
            <p:cNvSpPr>
              <a:spLocks noChangeAspect="1" noChangeArrowheads="1"/>
            </p:cNvSpPr>
            <p:nvPr/>
          </p:nvSpPr>
          <p:spPr bwMode="auto">
            <a:xfrm>
              <a:off x="137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7" name="Rectangle 69"/>
            <p:cNvSpPr>
              <a:spLocks noChangeAspect="1" noChangeArrowheads="1"/>
            </p:cNvSpPr>
            <p:nvPr/>
          </p:nvSpPr>
          <p:spPr bwMode="auto">
            <a:xfrm>
              <a:off x="1676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8" name="Rectangle 70"/>
            <p:cNvSpPr>
              <a:spLocks noChangeAspect="1" noChangeArrowheads="1"/>
            </p:cNvSpPr>
            <p:nvPr/>
          </p:nvSpPr>
          <p:spPr bwMode="auto">
            <a:xfrm>
              <a:off x="1981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9" name="Rectangle 71"/>
            <p:cNvSpPr>
              <a:spLocks noChangeAspect="1" noChangeArrowheads="1"/>
            </p:cNvSpPr>
            <p:nvPr/>
          </p:nvSpPr>
          <p:spPr bwMode="auto">
            <a:xfrm>
              <a:off x="106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0" name="Rectangle 72"/>
            <p:cNvSpPr>
              <a:spLocks noChangeAspect="1" noChangeArrowheads="1"/>
            </p:cNvSpPr>
            <p:nvPr/>
          </p:nvSpPr>
          <p:spPr bwMode="auto">
            <a:xfrm>
              <a:off x="137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1" name="Rectangle 73"/>
            <p:cNvSpPr>
              <a:spLocks noChangeAspect="1" noChangeArrowheads="1"/>
            </p:cNvSpPr>
            <p:nvPr/>
          </p:nvSpPr>
          <p:spPr bwMode="auto">
            <a:xfrm>
              <a:off x="1676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2" name="Rectangle 74"/>
            <p:cNvSpPr>
              <a:spLocks noChangeAspect="1" noChangeArrowheads="1"/>
            </p:cNvSpPr>
            <p:nvPr/>
          </p:nvSpPr>
          <p:spPr bwMode="auto">
            <a:xfrm>
              <a:off x="1981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3" name="Rectangle 75"/>
            <p:cNvSpPr>
              <a:spLocks noChangeAspect="1" noChangeArrowheads="1"/>
            </p:cNvSpPr>
            <p:nvPr/>
          </p:nvSpPr>
          <p:spPr bwMode="auto">
            <a:xfrm>
              <a:off x="2286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4" name="Rectangle 76"/>
            <p:cNvSpPr>
              <a:spLocks noChangeAspect="1" noChangeArrowheads="1"/>
            </p:cNvSpPr>
            <p:nvPr/>
          </p:nvSpPr>
          <p:spPr bwMode="auto">
            <a:xfrm>
              <a:off x="2590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5" name="Rectangle 77"/>
            <p:cNvSpPr>
              <a:spLocks noChangeAspect="1" noChangeArrowheads="1"/>
            </p:cNvSpPr>
            <p:nvPr/>
          </p:nvSpPr>
          <p:spPr bwMode="auto">
            <a:xfrm>
              <a:off x="2286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6" name="Rectangle 78"/>
            <p:cNvSpPr>
              <a:spLocks noChangeAspect="1" noChangeArrowheads="1"/>
            </p:cNvSpPr>
            <p:nvPr/>
          </p:nvSpPr>
          <p:spPr bwMode="auto">
            <a:xfrm>
              <a:off x="2590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7" name="Rectangle 79"/>
            <p:cNvSpPr>
              <a:spLocks noChangeAspect="1" noChangeArrowheads="1"/>
            </p:cNvSpPr>
            <p:nvPr/>
          </p:nvSpPr>
          <p:spPr bwMode="auto">
            <a:xfrm>
              <a:off x="2286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8" name="Rectangle 80"/>
            <p:cNvSpPr>
              <a:spLocks noChangeAspect="1" noChangeArrowheads="1"/>
            </p:cNvSpPr>
            <p:nvPr/>
          </p:nvSpPr>
          <p:spPr bwMode="auto">
            <a:xfrm>
              <a:off x="2590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9" name="Rectangle 81"/>
            <p:cNvSpPr>
              <a:spLocks noChangeAspect="1" noChangeArrowheads="1"/>
            </p:cNvSpPr>
            <p:nvPr/>
          </p:nvSpPr>
          <p:spPr bwMode="auto">
            <a:xfrm>
              <a:off x="2286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0" name="Rectangle 82"/>
            <p:cNvSpPr>
              <a:spLocks noChangeAspect="1" noChangeArrowheads="1"/>
            </p:cNvSpPr>
            <p:nvPr/>
          </p:nvSpPr>
          <p:spPr bwMode="auto">
            <a:xfrm>
              <a:off x="2590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1" name="Rectangle 83"/>
            <p:cNvSpPr>
              <a:spLocks noChangeAspect="1" noChangeArrowheads="1"/>
            </p:cNvSpPr>
            <p:nvPr/>
          </p:nvSpPr>
          <p:spPr bwMode="auto">
            <a:xfrm>
              <a:off x="2286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2" name="Rectangle 84"/>
            <p:cNvSpPr>
              <a:spLocks noChangeAspect="1" noChangeArrowheads="1"/>
            </p:cNvSpPr>
            <p:nvPr/>
          </p:nvSpPr>
          <p:spPr bwMode="auto">
            <a:xfrm>
              <a:off x="2590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3" name="Rectangle 85"/>
            <p:cNvSpPr>
              <a:spLocks noChangeAspect="1" noChangeArrowheads="1"/>
            </p:cNvSpPr>
            <p:nvPr/>
          </p:nvSpPr>
          <p:spPr bwMode="auto">
            <a:xfrm>
              <a:off x="2286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4" name="Rectangle 86"/>
            <p:cNvSpPr>
              <a:spLocks noChangeAspect="1" noChangeArrowheads="1"/>
            </p:cNvSpPr>
            <p:nvPr/>
          </p:nvSpPr>
          <p:spPr bwMode="auto">
            <a:xfrm>
              <a:off x="2590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746500" y="3505200"/>
            <a:ext cx="2273300" cy="2349500"/>
            <a:chOff x="3200400" y="3581400"/>
            <a:chExt cx="2273300" cy="2349500"/>
          </a:xfrm>
        </p:grpSpPr>
        <p:sp>
          <p:nvSpPr>
            <p:cNvPr id="1563669" name="Text Box 21"/>
            <p:cNvSpPr txBox="1">
              <a:spLocks noChangeArrowheads="1"/>
            </p:cNvSpPr>
            <p:nvPr/>
          </p:nvSpPr>
          <p:spPr bwMode="auto">
            <a:xfrm>
              <a:off x="32004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y</a:t>
              </a:r>
            </a:p>
          </p:txBody>
        </p:sp>
        <p:sp>
          <p:nvSpPr>
            <p:cNvPr id="1563672" name="Text Box 24"/>
            <p:cNvSpPr txBox="1">
              <a:spLocks noChangeArrowheads="1"/>
            </p:cNvSpPr>
            <p:nvPr/>
          </p:nvSpPr>
          <p:spPr bwMode="auto">
            <a:xfrm>
              <a:off x="4419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563675" name="Text Box 27"/>
            <p:cNvSpPr txBox="1">
              <a:spLocks noChangeArrowheads="1"/>
            </p:cNvSpPr>
            <p:nvPr/>
          </p:nvSpPr>
          <p:spPr bwMode="auto">
            <a:xfrm>
              <a:off x="32004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1563677" name="Rectangle 29"/>
            <p:cNvSpPr>
              <a:spLocks noChangeAspect="1" noChangeArrowheads="1"/>
            </p:cNvSpPr>
            <p:nvPr/>
          </p:nvSpPr>
          <p:spPr bwMode="auto">
            <a:xfrm>
              <a:off x="3657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78" name="Rectangle 30"/>
            <p:cNvSpPr>
              <a:spLocks noChangeAspect="1" noChangeArrowheads="1"/>
            </p:cNvSpPr>
            <p:nvPr/>
          </p:nvSpPr>
          <p:spPr bwMode="auto">
            <a:xfrm>
              <a:off x="3962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79" name="Rectangle 31"/>
            <p:cNvSpPr>
              <a:spLocks noChangeAspect="1" noChangeArrowheads="1"/>
            </p:cNvSpPr>
            <p:nvPr/>
          </p:nvSpPr>
          <p:spPr bwMode="auto">
            <a:xfrm>
              <a:off x="4267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0" name="Rectangle 32"/>
            <p:cNvSpPr>
              <a:spLocks noChangeAspect="1" noChangeArrowheads="1"/>
            </p:cNvSpPr>
            <p:nvPr/>
          </p:nvSpPr>
          <p:spPr bwMode="auto">
            <a:xfrm>
              <a:off x="4572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1" name="Rectangle 33"/>
            <p:cNvSpPr>
              <a:spLocks noChangeAspect="1" noChangeArrowheads="1"/>
            </p:cNvSpPr>
            <p:nvPr/>
          </p:nvSpPr>
          <p:spPr bwMode="auto">
            <a:xfrm>
              <a:off x="365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2" name="Rectangle 34"/>
            <p:cNvSpPr>
              <a:spLocks noChangeAspect="1" noChangeArrowheads="1"/>
            </p:cNvSpPr>
            <p:nvPr/>
          </p:nvSpPr>
          <p:spPr bwMode="auto">
            <a:xfrm>
              <a:off x="396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3" name="Rectangle 35"/>
            <p:cNvSpPr>
              <a:spLocks noChangeAspect="1" noChangeArrowheads="1"/>
            </p:cNvSpPr>
            <p:nvPr/>
          </p:nvSpPr>
          <p:spPr bwMode="auto">
            <a:xfrm>
              <a:off x="4267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4" name="Rectangle 36"/>
            <p:cNvSpPr>
              <a:spLocks noChangeAspect="1" noChangeArrowheads="1"/>
            </p:cNvSpPr>
            <p:nvPr/>
          </p:nvSpPr>
          <p:spPr bwMode="auto">
            <a:xfrm>
              <a:off x="4572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5" name="Rectangle 37"/>
            <p:cNvSpPr>
              <a:spLocks noChangeAspect="1" noChangeArrowheads="1"/>
            </p:cNvSpPr>
            <p:nvPr/>
          </p:nvSpPr>
          <p:spPr bwMode="auto">
            <a:xfrm>
              <a:off x="3657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6" name="Rectangle 38"/>
            <p:cNvSpPr>
              <a:spLocks noChangeAspect="1" noChangeArrowheads="1"/>
            </p:cNvSpPr>
            <p:nvPr/>
          </p:nvSpPr>
          <p:spPr bwMode="auto">
            <a:xfrm>
              <a:off x="3962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7" name="Rectangle 39"/>
            <p:cNvSpPr>
              <a:spLocks noChangeAspect="1" noChangeArrowheads="1"/>
            </p:cNvSpPr>
            <p:nvPr/>
          </p:nvSpPr>
          <p:spPr bwMode="auto">
            <a:xfrm>
              <a:off x="4267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8" name="Rectangle 40"/>
            <p:cNvSpPr>
              <a:spLocks noChangeAspect="1" noChangeArrowheads="1"/>
            </p:cNvSpPr>
            <p:nvPr/>
          </p:nvSpPr>
          <p:spPr bwMode="auto">
            <a:xfrm>
              <a:off x="4572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9" name="Rectangle 41"/>
            <p:cNvSpPr>
              <a:spLocks noChangeAspect="1" noChangeArrowheads="1"/>
            </p:cNvSpPr>
            <p:nvPr/>
          </p:nvSpPr>
          <p:spPr bwMode="auto">
            <a:xfrm>
              <a:off x="3657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0" name="Rectangle 42"/>
            <p:cNvSpPr>
              <a:spLocks noChangeAspect="1" noChangeArrowheads="1"/>
            </p:cNvSpPr>
            <p:nvPr/>
          </p:nvSpPr>
          <p:spPr bwMode="auto">
            <a:xfrm>
              <a:off x="3962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1" name="Rectangle 43"/>
            <p:cNvSpPr>
              <a:spLocks noChangeAspect="1" noChangeArrowheads="1"/>
            </p:cNvSpPr>
            <p:nvPr/>
          </p:nvSpPr>
          <p:spPr bwMode="auto">
            <a:xfrm>
              <a:off x="4267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2" name="Rectangle 44"/>
            <p:cNvSpPr>
              <a:spLocks noChangeAspect="1" noChangeArrowheads="1"/>
            </p:cNvSpPr>
            <p:nvPr/>
          </p:nvSpPr>
          <p:spPr bwMode="auto">
            <a:xfrm>
              <a:off x="4572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5" name="Rectangle 87"/>
            <p:cNvSpPr>
              <a:spLocks noChangeAspect="1" noChangeArrowheads="1"/>
            </p:cNvSpPr>
            <p:nvPr/>
          </p:nvSpPr>
          <p:spPr bwMode="auto">
            <a:xfrm>
              <a:off x="3657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6" name="Rectangle 88"/>
            <p:cNvSpPr>
              <a:spLocks noChangeAspect="1" noChangeArrowheads="1"/>
            </p:cNvSpPr>
            <p:nvPr/>
          </p:nvSpPr>
          <p:spPr bwMode="auto">
            <a:xfrm>
              <a:off x="3962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7" name="Rectangle 89"/>
            <p:cNvSpPr>
              <a:spLocks noChangeAspect="1" noChangeArrowheads="1"/>
            </p:cNvSpPr>
            <p:nvPr/>
          </p:nvSpPr>
          <p:spPr bwMode="auto">
            <a:xfrm>
              <a:off x="4267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8" name="Rectangle 90"/>
            <p:cNvSpPr>
              <a:spLocks noChangeAspect="1" noChangeArrowheads="1"/>
            </p:cNvSpPr>
            <p:nvPr/>
          </p:nvSpPr>
          <p:spPr bwMode="auto">
            <a:xfrm>
              <a:off x="4572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9" name="Rectangle 91"/>
            <p:cNvSpPr>
              <a:spLocks noChangeAspect="1" noChangeArrowheads="1"/>
            </p:cNvSpPr>
            <p:nvPr/>
          </p:nvSpPr>
          <p:spPr bwMode="auto">
            <a:xfrm>
              <a:off x="3657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0" name="Rectangle 92"/>
            <p:cNvSpPr>
              <a:spLocks noChangeAspect="1" noChangeArrowheads="1"/>
            </p:cNvSpPr>
            <p:nvPr/>
          </p:nvSpPr>
          <p:spPr bwMode="auto">
            <a:xfrm>
              <a:off x="3962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1" name="Rectangle 93"/>
            <p:cNvSpPr>
              <a:spLocks noChangeAspect="1" noChangeArrowheads="1"/>
            </p:cNvSpPr>
            <p:nvPr/>
          </p:nvSpPr>
          <p:spPr bwMode="auto">
            <a:xfrm>
              <a:off x="4267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2" name="Rectangle 94"/>
            <p:cNvSpPr>
              <a:spLocks noChangeAspect="1" noChangeArrowheads="1"/>
            </p:cNvSpPr>
            <p:nvPr/>
          </p:nvSpPr>
          <p:spPr bwMode="auto">
            <a:xfrm>
              <a:off x="4572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3" name="Rectangle 95"/>
            <p:cNvSpPr>
              <a:spLocks noChangeAspect="1" noChangeArrowheads="1"/>
            </p:cNvSpPr>
            <p:nvPr/>
          </p:nvSpPr>
          <p:spPr bwMode="auto">
            <a:xfrm>
              <a:off x="487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4" name="Rectangle 96"/>
            <p:cNvSpPr>
              <a:spLocks noChangeAspect="1" noChangeArrowheads="1"/>
            </p:cNvSpPr>
            <p:nvPr/>
          </p:nvSpPr>
          <p:spPr bwMode="auto">
            <a:xfrm>
              <a:off x="518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5" name="Rectangle 97"/>
            <p:cNvSpPr>
              <a:spLocks noChangeAspect="1" noChangeArrowheads="1"/>
            </p:cNvSpPr>
            <p:nvPr/>
          </p:nvSpPr>
          <p:spPr bwMode="auto">
            <a:xfrm>
              <a:off x="4876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6" name="Rectangle 98"/>
            <p:cNvSpPr>
              <a:spLocks noChangeAspect="1" noChangeArrowheads="1"/>
            </p:cNvSpPr>
            <p:nvPr/>
          </p:nvSpPr>
          <p:spPr bwMode="auto">
            <a:xfrm>
              <a:off x="5181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7" name="Rectangle 99"/>
            <p:cNvSpPr>
              <a:spLocks noChangeAspect="1" noChangeArrowheads="1"/>
            </p:cNvSpPr>
            <p:nvPr/>
          </p:nvSpPr>
          <p:spPr bwMode="auto">
            <a:xfrm>
              <a:off x="487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8" name="Rectangle 100"/>
            <p:cNvSpPr>
              <a:spLocks noChangeAspect="1" noChangeArrowheads="1"/>
            </p:cNvSpPr>
            <p:nvPr/>
          </p:nvSpPr>
          <p:spPr bwMode="auto">
            <a:xfrm>
              <a:off x="518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9" name="Rectangle 101"/>
            <p:cNvSpPr>
              <a:spLocks noChangeAspect="1" noChangeArrowheads="1"/>
            </p:cNvSpPr>
            <p:nvPr/>
          </p:nvSpPr>
          <p:spPr bwMode="auto">
            <a:xfrm>
              <a:off x="487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0" name="Rectangle 102"/>
            <p:cNvSpPr>
              <a:spLocks noChangeAspect="1" noChangeArrowheads="1"/>
            </p:cNvSpPr>
            <p:nvPr/>
          </p:nvSpPr>
          <p:spPr bwMode="auto">
            <a:xfrm>
              <a:off x="518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1" name="Rectangle 103"/>
            <p:cNvSpPr>
              <a:spLocks noChangeAspect="1" noChangeArrowheads="1"/>
            </p:cNvSpPr>
            <p:nvPr/>
          </p:nvSpPr>
          <p:spPr bwMode="auto">
            <a:xfrm>
              <a:off x="487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2" name="Rectangle 104"/>
            <p:cNvSpPr>
              <a:spLocks noChangeAspect="1" noChangeArrowheads="1"/>
            </p:cNvSpPr>
            <p:nvPr/>
          </p:nvSpPr>
          <p:spPr bwMode="auto">
            <a:xfrm>
              <a:off x="518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3" name="Rectangle 105"/>
            <p:cNvSpPr>
              <a:spLocks noChangeAspect="1" noChangeArrowheads="1"/>
            </p:cNvSpPr>
            <p:nvPr/>
          </p:nvSpPr>
          <p:spPr bwMode="auto">
            <a:xfrm>
              <a:off x="487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4" name="Rectangle 106"/>
            <p:cNvSpPr>
              <a:spLocks noChangeAspect="1" noChangeArrowheads="1"/>
            </p:cNvSpPr>
            <p:nvPr/>
          </p:nvSpPr>
          <p:spPr bwMode="auto">
            <a:xfrm>
              <a:off x="518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413500" y="1066800"/>
            <a:ext cx="2273300" cy="2349500"/>
            <a:chOff x="5791200" y="3581400"/>
            <a:chExt cx="2273300" cy="2349500"/>
          </a:xfrm>
        </p:grpSpPr>
        <p:sp>
          <p:nvSpPr>
            <p:cNvPr id="1563670" name="Text Box 22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z</a:t>
              </a:r>
            </a:p>
          </p:txBody>
        </p:sp>
        <p:sp>
          <p:nvSpPr>
            <p:cNvPr id="1563673" name="Text Box 25"/>
            <p:cNvSpPr txBox="1">
              <a:spLocks noChangeArrowheads="1"/>
            </p:cNvSpPr>
            <p:nvPr/>
          </p:nvSpPr>
          <p:spPr bwMode="auto">
            <a:xfrm>
              <a:off x="69342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563676" name="Text Box 28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563693" name="Rectangle 45"/>
            <p:cNvSpPr>
              <a:spLocks noChangeAspect="1" noChangeArrowheads="1"/>
            </p:cNvSpPr>
            <p:nvPr/>
          </p:nvSpPr>
          <p:spPr bwMode="auto">
            <a:xfrm>
              <a:off x="6248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4" name="Rectangle 46"/>
            <p:cNvSpPr>
              <a:spLocks noChangeAspect="1" noChangeArrowheads="1"/>
            </p:cNvSpPr>
            <p:nvPr/>
          </p:nvSpPr>
          <p:spPr bwMode="auto">
            <a:xfrm>
              <a:off x="6553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5" name="Rectangle 47"/>
            <p:cNvSpPr>
              <a:spLocks noChangeAspect="1" noChangeArrowheads="1"/>
            </p:cNvSpPr>
            <p:nvPr/>
          </p:nvSpPr>
          <p:spPr bwMode="auto">
            <a:xfrm>
              <a:off x="6858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6" name="Rectangle 48"/>
            <p:cNvSpPr>
              <a:spLocks noChangeAspect="1" noChangeArrowheads="1"/>
            </p:cNvSpPr>
            <p:nvPr/>
          </p:nvSpPr>
          <p:spPr bwMode="auto">
            <a:xfrm>
              <a:off x="71628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7" name="Rectangle 49"/>
            <p:cNvSpPr>
              <a:spLocks noChangeAspect="1" noChangeArrowheads="1"/>
            </p:cNvSpPr>
            <p:nvPr/>
          </p:nvSpPr>
          <p:spPr bwMode="auto">
            <a:xfrm>
              <a:off x="6248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8" name="Rectangle 50"/>
            <p:cNvSpPr>
              <a:spLocks noChangeAspect="1" noChangeArrowheads="1"/>
            </p:cNvSpPr>
            <p:nvPr/>
          </p:nvSpPr>
          <p:spPr bwMode="auto">
            <a:xfrm>
              <a:off x="65532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9" name="Rectangle 51"/>
            <p:cNvSpPr>
              <a:spLocks noChangeAspect="1" noChangeArrowheads="1"/>
            </p:cNvSpPr>
            <p:nvPr/>
          </p:nvSpPr>
          <p:spPr bwMode="auto">
            <a:xfrm>
              <a:off x="68580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0" name="Rectangle 52"/>
            <p:cNvSpPr>
              <a:spLocks noChangeAspect="1" noChangeArrowheads="1"/>
            </p:cNvSpPr>
            <p:nvPr/>
          </p:nvSpPr>
          <p:spPr bwMode="auto">
            <a:xfrm>
              <a:off x="7162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1" name="Rectangle 53"/>
            <p:cNvSpPr>
              <a:spLocks noChangeAspect="1" noChangeArrowheads="1"/>
            </p:cNvSpPr>
            <p:nvPr/>
          </p:nvSpPr>
          <p:spPr bwMode="auto">
            <a:xfrm>
              <a:off x="62484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2" name="Rectangle 54"/>
            <p:cNvSpPr>
              <a:spLocks noChangeAspect="1" noChangeArrowheads="1"/>
            </p:cNvSpPr>
            <p:nvPr/>
          </p:nvSpPr>
          <p:spPr bwMode="auto">
            <a:xfrm>
              <a:off x="65532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3" name="Rectangle 55"/>
            <p:cNvSpPr>
              <a:spLocks noChangeAspect="1" noChangeArrowheads="1"/>
            </p:cNvSpPr>
            <p:nvPr/>
          </p:nvSpPr>
          <p:spPr bwMode="auto">
            <a:xfrm>
              <a:off x="68580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4" name="Rectangle 56"/>
            <p:cNvSpPr>
              <a:spLocks noChangeAspect="1" noChangeArrowheads="1"/>
            </p:cNvSpPr>
            <p:nvPr/>
          </p:nvSpPr>
          <p:spPr bwMode="auto">
            <a:xfrm>
              <a:off x="71628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5" name="Rectangle 57"/>
            <p:cNvSpPr>
              <a:spLocks noChangeAspect="1" noChangeArrowheads="1"/>
            </p:cNvSpPr>
            <p:nvPr/>
          </p:nvSpPr>
          <p:spPr bwMode="auto">
            <a:xfrm>
              <a:off x="62484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6" name="Rectangle 58"/>
            <p:cNvSpPr>
              <a:spLocks noChangeAspect="1" noChangeArrowheads="1"/>
            </p:cNvSpPr>
            <p:nvPr/>
          </p:nvSpPr>
          <p:spPr bwMode="auto">
            <a:xfrm>
              <a:off x="65532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7" name="Rectangle 59"/>
            <p:cNvSpPr>
              <a:spLocks noChangeAspect="1" noChangeArrowheads="1"/>
            </p:cNvSpPr>
            <p:nvPr/>
          </p:nvSpPr>
          <p:spPr bwMode="auto">
            <a:xfrm>
              <a:off x="68580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8" name="Rectangle 60"/>
            <p:cNvSpPr>
              <a:spLocks noChangeAspect="1" noChangeArrowheads="1"/>
            </p:cNvSpPr>
            <p:nvPr/>
          </p:nvSpPr>
          <p:spPr bwMode="auto">
            <a:xfrm>
              <a:off x="71628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5" name="Rectangle 107"/>
            <p:cNvSpPr>
              <a:spLocks noChangeAspect="1" noChangeArrowheads="1"/>
            </p:cNvSpPr>
            <p:nvPr/>
          </p:nvSpPr>
          <p:spPr bwMode="auto">
            <a:xfrm>
              <a:off x="62484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6" name="Rectangle 108"/>
            <p:cNvSpPr>
              <a:spLocks noChangeAspect="1" noChangeArrowheads="1"/>
            </p:cNvSpPr>
            <p:nvPr/>
          </p:nvSpPr>
          <p:spPr bwMode="auto">
            <a:xfrm>
              <a:off x="65532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7" name="Rectangle 109"/>
            <p:cNvSpPr>
              <a:spLocks noChangeAspect="1" noChangeArrowheads="1"/>
            </p:cNvSpPr>
            <p:nvPr/>
          </p:nvSpPr>
          <p:spPr bwMode="auto">
            <a:xfrm>
              <a:off x="68580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8" name="Rectangle 110"/>
            <p:cNvSpPr>
              <a:spLocks noChangeAspect="1" noChangeArrowheads="1"/>
            </p:cNvSpPr>
            <p:nvPr/>
          </p:nvSpPr>
          <p:spPr bwMode="auto">
            <a:xfrm>
              <a:off x="71628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9" name="Rectangle 111"/>
            <p:cNvSpPr>
              <a:spLocks noChangeAspect="1" noChangeArrowheads="1"/>
            </p:cNvSpPr>
            <p:nvPr/>
          </p:nvSpPr>
          <p:spPr bwMode="auto">
            <a:xfrm>
              <a:off x="62484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0" name="Rectangle 112"/>
            <p:cNvSpPr>
              <a:spLocks noChangeAspect="1" noChangeArrowheads="1"/>
            </p:cNvSpPr>
            <p:nvPr/>
          </p:nvSpPr>
          <p:spPr bwMode="auto">
            <a:xfrm>
              <a:off x="65532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1" name="Rectangle 113"/>
            <p:cNvSpPr>
              <a:spLocks noChangeAspect="1" noChangeArrowheads="1"/>
            </p:cNvSpPr>
            <p:nvPr/>
          </p:nvSpPr>
          <p:spPr bwMode="auto">
            <a:xfrm>
              <a:off x="68580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2" name="Rectangle 114"/>
            <p:cNvSpPr>
              <a:spLocks noChangeAspect="1" noChangeArrowheads="1"/>
            </p:cNvSpPr>
            <p:nvPr/>
          </p:nvSpPr>
          <p:spPr bwMode="auto">
            <a:xfrm>
              <a:off x="71628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3" name="Rectangle 115"/>
            <p:cNvSpPr>
              <a:spLocks noChangeAspect="1" noChangeArrowheads="1"/>
            </p:cNvSpPr>
            <p:nvPr/>
          </p:nvSpPr>
          <p:spPr bwMode="auto">
            <a:xfrm>
              <a:off x="74676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4" name="Rectangle 116"/>
            <p:cNvSpPr>
              <a:spLocks noChangeAspect="1" noChangeArrowheads="1"/>
            </p:cNvSpPr>
            <p:nvPr/>
          </p:nvSpPr>
          <p:spPr bwMode="auto">
            <a:xfrm>
              <a:off x="77724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5" name="Rectangle 117"/>
            <p:cNvSpPr>
              <a:spLocks noChangeAspect="1" noChangeArrowheads="1"/>
            </p:cNvSpPr>
            <p:nvPr/>
          </p:nvSpPr>
          <p:spPr bwMode="auto">
            <a:xfrm>
              <a:off x="746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6" name="Rectangle 118"/>
            <p:cNvSpPr>
              <a:spLocks noChangeAspect="1" noChangeArrowheads="1"/>
            </p:cNvSpPr>
            <p:nvPr/>
          </p:nvSpPr>
          <p:spPr bwMode="auto">
            <a:xfrm>
              <a:off x="777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7" name="Rectangle 119"/>
            <p:cNvSpPr>
              <a:spLocks noChangeAspect="1" noChangeArrowheads="1"/>
            </p:cNvSpPr>
            <p:nvPr/>
          </p:nvSpPr>
          <p:spPr bwMode="auto">
            <a:xfrm>
              <a:off x="74676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8" name="Rectangle 120"/>
            <p:cNvSpPr>
              <a:spLocks noChangeAspect="1" noChangeArrowheads="1"/>
            </p:cNvSpPr>
            <p:nvPr/>
          </p:nvSpPr>
          <p:spPr bwMode="auto">
            <a:xfrm>
              <a:off x="77724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9" name="Rectangle 121"/>
            <p:cNvSpPr>
              <a:spLocks noChangeAspect="1" noChangeArrowheads="1"/>
            </p:cNvSpPr>
            <p:nvPr/>
          </p:nvSpPr>
          <p:spPr bwMode="auto">
            <a:xfrm>
              <a:off x="74676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0" name="Rectangle 122"/>
            <p:cNvSpPr>
              <a:spLocks noChangeAspect="1" noChangeArrowheads="1"/>
            </p:cNvSpPr>
            <p:nvPr/>
          </p:nvSpPr>
          <p:spPr bwMode="auto">
            <a:xfrm>
              <a:off x="77724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1" name="Rectangle 123"/>
            <p:cNvSpPr>
              <a:spLocks noChangeAspect="1" noChangeArrowheads="1"/>
            </p:cNvSpPr>
            <p:nvPr/>
          </p:nvSpPr>
          <p:spPr bwMode="auto">
            <a:xfrm>
              <a:off x="74676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2" name="Rectangle 124"/>
            <p:cNvSpPr>
              <a:spLocks noChangeAspect="1" noChangeArrowheads="1"/>
            </p:cNvSpPr>
            <p:nvPr/>
          </p:nvSpPr>
          <p:spPr bwMode="auto">
            <a:xfrm>
              <a:off x="77724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3" name="Rectangle 125"/>
            <p:cNvSpPr>
              <a:spLocks noChangeAspect="1" noChangeArrowheads="1"/>
            </p:cNvSpPr>
            <p:nvPr/>
          </p:nvSpPr>
          <p:spPr bwMode="auto">
            <a:xfrm>
              <a:off x="74676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4" name="Rectangle 126"/>
            <p:cNvSpPr>
              <a:spLocks noChangeAspect="1" noChangeArrowheads="1"/>
            </p:cNvSpPr>
            <p:nvPr/>
          </p:nvSpPr>
          <p:spPr bwMode="auto">
            <a:xfrm>
              <a:off x="77724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33" name="Straight Arrow Connector 132"/>
          <p:cNvCxnSpPr>
            <a:stCxn id="1563774" idx="2"/>
            <a:endCxn id="1563724" idx="2"/>
          </p:cNvCxnSpPr>
          <p:nvPr/>
        </p:nvCxnSpPr>
        <p:spPr bwMode="auto">
          <a:xfrm rot="5400000">
            <a:off x="8083550" y="3873500"/>
            <a:ext cx="9144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1563746" idx="3"/>
            <a:endCxn id="1563725" idx="3"/>
          </p:cNvCxnSpPr>
          <p:nvPr/>
        </p:nvCxnSpPr>
        <p:spPr bwMode="auto">
          <a:xfrm>
            <a:off x="6019800" y="4489450"/>
            <a:ext cx="2362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FB9-2091-BB44-A4AD-860776076243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5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04800" y="914400"/>
            <a:ext cx="7162800" cy="3124200"/>
          </a:xfrm>
          <a:ln/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jj+B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kk+B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min(jj+B,N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min(kk+B,N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 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+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}</a:t>
            </a:r>
            <a:endParaRPr lang="en-US" altLang="ko-KR" b="1" dirty="0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65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292975" cy="7366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Matrix Multiply with Cache Tiling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65757" name="Text Box 61"/>
          <p:cNvSpPr txBox="1">
            <a:spLocks noChangeArrowheads="1"/>
          </p:cNvSpPr>
          <p:nvPr/>
        </p:nvSpPr>
        <p:spPr bwMode="auto">
          <a:xfrm>
            <a:off x="1676400" y="5943600"/>
            <a:ext cx="6027738" cy="384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SzPct val="100000"/>
            </a:pPr>
            <a:r>
              <a:rPr lang="en-US" sz="2400" b="1" i="1" dirty="0">
                <a:solidFill>
                  <a:schemeClr val="tx2"/>
                </a:solidFill>
              </a:rPr>
              <a:t>What type of locality does this improve?</a:t>
            </a:r>
            <a:endParaRPr lang="en-US" sz="2000" b="1" i="1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4051300" y="3517900"/>
            <a:ext cx="2273300" cy="2349500"/>
            <a:chOff x="3505200" y="3657600"/>
            <a:chExt cx="2273300" cy="2349500"/>
          </a:xfrm>
        </p:grpSpPr>
        <p:sp>
          <p:nvSpPr>
            <p:cNvPr id="1565717" name="Text Box 21"/>
            <p:cNvSpPr txBox="1">
              <a:spLocks noChangeArrowheads="1"/>
            </p:cNvSpPr>
            <p:nvPr/>
          </p:nvSpPr>
          <p:spPr bwMode="auto">
            <a:xfrm>
              <a:off x="35052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y</a:t>
              </a:r>
            </a:p>
          </p:txBody>
        </p:sp>
        <p:sp>
          <p:nvSpPr>
            <p:cNvPr id="1565720" name="Text Box 24"/>
            <p:cNvSpPr txBox="1">
              <a:spLocks noChangeArrowheads="1"/>
            </p:cNvSpPr>
            <p:nvPr/>
          </p:nvSpPr>
          <p:spPr bwMode="auto">
            <a:xfrm>
              <a:off x="4724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65723" name="Text Box 27"/>
            <p:cNvSpPr txBox="1">
              <a:spLocks noChangeArrowheads="1"/>
            </p:cNvSpPr>
            <p:nvPr/>
          </p:nvSpPr>
          <p:spPr bwMode="auto">
            <a:xfrm>
              <a:off x="35052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65725" name="Rectangle 29"/>
            <p:cNvSpPr>
              <a:spLocks noChangeAspect="1" noChangeArrowheads="1"/>
            </p:cNvSpPr>
            <p:nvPr/>
          </p:nvSpPr>
          <p:spPr bwMode="auto">
            <a:xfrm>
              <a:off x="3962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6" name="Rectangle 30"/>
            <p:cNvSpPr>
              <a:spLocks noChangeAspect="1" noChangeArrowheads="1"/>
            </p:cNvSpPr>
            <p:nvPr/>
          </p:nvSpPr>
          <p:spPr bwMode="auto">
            <a:xfrm>
              <a:off x="4267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7" name="Rectangle 31"/>
            <p:cNvSpPr>
              <a:spLocks noChangeAspect="1" noChangeArrowheads="1"/>
            </p:cNvSpPr>
            <p:nvPr/>
          </p:nvSpPr>
          <p:spPr bwMode="auto">
            <a:xfrm>
              <a:off x="45720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8" name="Rectangle 32"/>
            <p:cNvSpPr>
              <a:spLocks noChangeAspect="1" noChangeArrowheads="1"/>
            </p:cNvSpPr>
            <p:nvPr/>
          </p:nvSpPr>
          <p:spPr bwMode="auto">
            <a:xfrm>
              <a:off x="4876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9" name="Rectangle 33"/>
            <p:cNvSpPr>
              <a:spLocks noChangeAspect="1" noChangeArrowheads="1"/>
            </p:cNvSpPr>
            <p:nvPr/>
          </p:nvSpPr>
          <p:spPr bwMode="auto">
            <a:xfrm>
              <a:off x="3962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0" name="Rectangle 34"/>
            <p:cNvSpPr>
              <a:spLocks noChangeAspect="1" noChangeArrowheads="1"/>
            </p:cNvSpPr>
            <p:nvPr/>
          </p:nvSpPr>
          <p:spPr bwMode="auto">
            <a:xfrm>
              <a:off x="4267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1" name="Rectangle 35"/>
            <p:cNvSpPr>
              <a:spLocks noChangeAspect="1" noChangeArrowheads="1"/>
            </p:cNvSpPr>
            <p:nvPr/>
          </p:nvSpPr>
          <p:spPr bwMode="auto">
            <a:xfrm>
              <a:off x="4572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2" name="Rectangle 36"/>
            <p:cNvSpPr>
              <a:spLocks noChangeAspect="1" noChangeArrowheads="1"/>
            </p:cNvSpPr>
            <p:nvPr/>
          </p:nvSpPr>
          <p:spPr bwMode="auto">
            <a:xfrm>
              <a:off x="4876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3" name="Rectangle 37"/>
            <p:cNvSpPr>
              <a:spLocks noChangeAspect="1" noChangeArrowheads="1"/>
            </p:cNvSpPr>
            <p:nvPr/>
          </p:nvSpPr>
          <p:spPr bwMode="auto">
            <a:xfrm>
              <a:off x="396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4" name="Rectangle 38"/>
            <p:cNvSpPr>
              <a:spLocks noChangeAspect="1" noChangeArrowheads="1"/>
            </p:cNvSpPr>
            <p:nvPr/>
          </p:nvSpPr>
          <p:spPr bwMode="auto">
            <a:xfrm>
              <a:off x="426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5" name="Rectangle 39"/>
            <p:cNvSpPr>
              <a:spLocks noChangeAspect="1" noChangeArrowheads="1"/>
            </p:cNvSpPr>
            <p:nvPr/>
          </p:nvSpPr>
          <p:spPr bwMode="auto">
            <a:xfrm>
              <a:off x="4572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6" name="Rectangle 40"/>
            <p:cNvSpPr>
              <a:spLocks noChangeAspect="1" noChangeArrowheads="1"/>
            </p:cNvSpPr>
            <p:nvPr/>
          </p:nvSpPr>
          <p:spPr bwMode="auto">
            <a:xfrm>
              <a:off x="4876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7" name="Rectangle 41"/>
            <p:cNvSpPr>
              <a:spLocks noChangeAspect="1" noChangeArrowheads="1"/>
            </p:cNvSpPr>
            <p:nvPr/>
          </p:nvSpPr>
          <p:spPr bwMode="auto">
            <a:xfrm>
              <a:off x="396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8" name="Rectangle 42"/>
            <p:cNvSpPr>
              <a:spLocks noChangeAspect="1" noChangeArrowheads="1"/>
            </p:cNvSpPr>
            <p:nvPr/>
          </p:nvSpPr>
          <p:spPr bwMode="auto">
            <a:xfrm>
              <a:off x="426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9" name="Rectangle 43"/>
            <p:cNvSpPr>
              <a:spLocks noChangeAspect="1" noChangeArrowheads="1"/>
            </p:cNvSpPr>
            <p:nvPr/>
          </p:nvSpPr>
          <p:spPr bwMode="auto">
            <a:xfrm>
              <a:off x="4572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0" name="Rectangle 44"/>
            <p:cNvSpPr>
              <a:spLocks noChangeAspect="1" noChangeArrowheads="1"/>
            </p:cNvSpPr>
            <p:nvPr/>
          </p:nvSpPr>
          <p:spPr bwMode="auto">
            <a:xfrm>
              <a:off x="4876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6" name="Rectangle 70"/>
            <p:cNvSpPr>
              <a:spLocks noChangeAspect="1" noChangeArrowheads="1"/>
            </p:cNvSpPr>
            <p:nvPr/>
          </p:nvSpPr>
          <p:spPr bwMode="auto">
            <a:xfrm>
              <a:off x="396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7" name="Rectangle 71"/>
            <p:cNvSpPr>
              <a:spLocks noChangeAspect="1" noChangeArrowheads="1"/>
            </p:cNvSpPr>
            <p:nvPr/>
          </p:nvSpPr>
          <p:spPr bwMode="auto">
            <a:xfrm>
              <a:off x="426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8" name="Rectangle 72"/>
            <p:cNvSpPr>
              <a:spLocks noChangeAspect="1" noChangeArrowheads="1"/>
            </p:cNvSpPr>
            <p:nvPr/>
          </p:nvSpPr>
          <p:spPr bwMode="auto">
            <a:xfrm>
              <a:off x="4572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9" name="Rectangle 73"/>
            <p:cNvSpPr>
              <a:spLocks noChangeAspect="1" noChangeArrowheads="1"/>
            </p:cNvSpPr>
            <p:nvPr/>
          </p:nvSpPr>
          <p:spPr bwMode="auto">
            <a:xfrm>
              <a:off x="4876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0" name="Rectangle 74"/>
            <p:cNvSpPr>
              <a:spLocks noChangeAspect="1" noChangeArrowheads="1"/>
            </p:cNvSpPr>
            <p:nvPr/>
          </p:nvSpPr>
          <p:spPr bwMode="auto">
            <a:xfrm>
              <a:off x="396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1" name="Rectangle 75"/>
            <p:cNvSpPr>
              <a:spLocks noChangeAspect="1" noChangeArrowheads="1"/>
            </p:cNvSpPr>
            <p:nvPr/>
          </p:nvSpPr>
          <p:spPr bwMode="auto">
            <a:xfrm>
              <a:off x="426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2" name="Rectangle 76"/>
            <p:cNvSpPr>
              <a:spLocks noChangeAspect="1" noChangeArrowheads="1"/>
            </p:cNvSpPr>
            <p:nvPr/>
          </p:nvSpPr>
          <p:spPr bwMode="auto">
            <a:xfrm>
              <a:off x="4572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3" name="Rectangle 77"/>
            <p:cNvSpPr>
              <a:spLocks noChangeAspect="1" noChangeArrowheads="1"/>
            </p:cNvSpPr>
            <p:nvPr/>
          </p:nvSpPr>
          <p:spPr bwMode="auto">
            <a:xfrm>
              <a:off x="4876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2" name="Rectangle 86"/>
            <p:cNvSpPr>
              <a:spLocks noChangeAspect="1" noChangeArrowheads="1"/>
            </p:cNvSpPr>
            <p:nvPr/>
          </p:nvSpPr>
          <p:spPr bwMode="auto">
            <a:xfrm>
              <a:off x="5181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3" name="Rectangle 87"/>
            <p:cNvSpPr>
              <a:spLocks noChangeAspect="1" noChangeArrowheads="1"/>
            </p:cNvSpPr>
            <p:nvPr/>
          </p:nvSpPr>
          <p:spPr bwMode="auto">
            <a:xfrm>
              <a:off x="5486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4" name="Rectangle 88"/>
            <p:cNvSpPr>
              <a:spLocks noChangeAspect="1" noChangeArrowheads="1"/>
            </p:cNvSpPr>
            <p:nvPr/>
          </p:nvSpPr>
          <p:spPr bwMode="auto">
            <a:xfrm>
              <a:off x="5181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5" name="Rectangle 89"/>
            <p:cNvSpPr>
              <a:spLocks noChangeAspect="1" noChangeArrowheads="1"/>
            </p:cNvSpPr>
            <p:nvPr/>
          </p:nvSpPr>
          <p:spPr bwMode="auto">
            <a:xfrm>
              <a:off x="5486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6" name="Rectangle 90"/>
            <p:cNvSpPr>
              <a:spLocks noChangeAspect="1" noChangeArrowheads="1"/>
            </p:cNvSpPr>
            <p:nvPr/>
          </p:nvSpPr>
          <p:spPr bwMode="auto">
            <a:xfrm>
              <a:off x="518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7" name="Rectangle 91"/>
            <p:cNvSpPr>
              <a:spLocks noChangeAspect="1" noChangeArrowheads="1"/>
            </p:cNvSpPr>
            <p:nvPr/>
          </p:nvSpPr>
          <p:spPr bwMode="auto">
            <a:xfrm>
              <a:off x="548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8" name="Rectangle 92"/>
            <p:cNvSpPr>
              <a:spLocks noChangeAspect="1" noChangeArrowheads="1"/>
            </p:cNvSpPr>
            <p:nvPr/>
          </p:nvSpPr>
          <p:spPr bwMode="auto">
            <a:xfrm>
              <a:off x="518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9" name="Rectangle 93"/>
            <p:cNvSpPr>
              <a:spLocks noChangeAspect="1" noChangeArrowheads="1"/>
            </p:cNvSpPr>
            <p:nvPr/>
          </p:nvSpPr>
          <p:spPr bwMode="auto">
            <a:xfrm>
              <a:off x="548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0" name="Rectangle 94"/>
            <p:cNvSpPr>
              <a:spLocks noChangeAspect="1" noChangeArrowheads="1"/>
            </p:cNvSpPr>
            <p:nvPr/>
          </p:nvSpPr>
          <p:spPr bwMode="auto">
            <a:xfrm>
              <a:off x="518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1" name="Rectangle 95"/>
            <p:cNvSpPr>
              <a:spLocks noChangeAspect="1" noChangeArrowheads="1"/>
            </p:cNvSpPr>
            <p:nvPr/>
          </p:nvSpPr>
          <p:spPr bwMode="auto">
            <a:xfrm>
              <a:off x="548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2" name="Rectangle 96"/>
            <p:cNvSpPr>
              <a:spLocks noChangeAspect="1" noChangeArrowheads="1"/>
            </p:cNvSpPr>
            <p:nvPr/>
          </p:nvSpPr>
          <p:spPr bwMode="auto">
            <a:xfrm>
              <a:off x="518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3" name="Rectangle 97"/>
            <p:cNvSpPr>
              <a:spLocks noChangeAspect="1" noChangeArrowheads="1"/>
            </p:cNvSpPr>
            <p:nvPr/>
          </p:nvSpPr>
          <p:spPr bwMode="auto">
            <a:xfrm>
              <a:off x="548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642100" y="1155700"/>
            <a:ext cx="2273300" cy="2349500"/>
            <a:chOff x="6096000" y="3657600"/>
            <a:chExt cx="2273300" cy="2349500"/>
          </a:xfrm>
        </p:grpSpPr>
        <p:sp>
          <p:nvSpPr>
            <p:cNvPr id="1565718" name="Text Box 22"/>
            <p:cNvSpPr txBox="1">
              <a:spLocks noChangeArrowheads="1"/>
            </p:cNvSpPr>
            <p:nvPr/>
          </p:nvSpPr>
          <p:spPr bwMode="auto">
            <a:xfrm>
              <a:off x="60960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z</a:t>
              </a:r>
            </a:p>
          </p:txBody>
        </p:sp>
        <p:sp>
          <p:nvSpPr>
            <p:cNvPr id="1565721" name="Text Box 25"/>
            <p:cNvSpPr txBox="1">
              <a:spLocks noChangeArrowheads="1"/>
            </p:cNvSpPr>
            <p:nvPr/>
          </p:nvSpPr>
          <p:spPr bwMode="auto">
            <a:xfrm>
              <a:off x="72390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565724" name="Text Box 28"/>
            <p:cNvSpPr txBox="1">
              <a:spLocks noChangeArrowheads="1"/>
            </p:cNvSpPr>
            <p:nvPr/>
          </p:nvSpPr>
          <p:spPr bwMode="auto">
            <a:xfrm>
              <a:off x="60960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65741" name="Rectangle 45"/>
            <p:cNvSpPr>
              <a:spLocks noChangeAspect="1" noChangeArrowheads="1"/>
            </p:cNvSpPr>
            <p:nvPr/>
          </p:nvSpPr>
          <p:spPr bwMode="auto">
            <a:xfrm>
              <a:off x="6553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2" name="Rectangle 46"/>
            <p:cNvSpPr>
              <a:spLocks noChangeAspect="1" noChangeArrowheads="1"/>
            </p:cNvSpPr>
            <p:nvPr/>
          </p:nvSpPr>
          <p:spPr bwMode="auto">
            <a:xfrm>
              <a:off x="68580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3" name="Rectangle 47"/>
            <p:cNvSpPr>
              <a:spLocks noChangeAspect="1" noChangeArrowheads="1"/>
            </p:cNvSpPr>
            <p:nvPr/>
          </p:nvSpPr>
          <p:spPr bwMode="auto">
            <a:xfrm>
              <a:off x="71628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4" name="Rectangle 48"/>
            <p:cNvSpPr>
              <a:spLocks noChangeAspect="1" noChangeArrowheads="1"/>
            </p:cNvSpPr>
            <p:nvPr/>
          </p:nvSpPr>
          <p:spPr bwMode="auto">
            <a:xfrm>
              <a:off x="7467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5" name="Rectangle 49"/>
            <p:cNvSpPr>
              <a:spLocks noChangeAspect="1" noChangeArrowheads="1"/>
            </p:cNvSpPr>
            <p:nvPr/>
          </p:nvSpPr>
          <p:spPr bwMode="auto">
            <a:xfrm>
              <a:off x="6553200" y="4495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6" name="Rectangle 50"/>
            <p:cNvSpPr>
              <a:spLocks noChangeAspect="1" noChangeArrowheads="1"/>
            </p:cNvSpPr>
            <p:nvPr/>
          </p:nvSpPr>
          <p:spPr bwMode="auto">
            <a:xfrm>
              <a:off x="6858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7" name="Rectangle 51"/>
            <p:cNvSpPr>
              <a:spLocks noChangeAspect="1" noChangeArrowheads="1"/>
            </p:cNvSpPr>
            <p:nvPr/>
          </p:nvSpPr>
          <p:spPr bwMode="auto">
            <a:xfrm>
              <a:off x="71628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8" name="Rectangle 52"/>
            <p:cNvSpPr>
              <a:spLocks noChangeAspect="1" noChangeArrowheads="1"/>
            </p:cNvSpPr>
            <p:nvPr/>
          </p:nvSpPr>
          <p:spPr bwMode="auto">
            <a:xfrm>
              <a:off x="7467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9" name="Rectangle 53"/>
            <p:cNvSpPr>
              <a:spLocks noChangeAspect="1" noChangeArrowheads="1"/>
            </p:cNvSpPr>
            <p:nvPr/>
          </p:nvSpPr>
          <p:spPr bwMode="auto">
            <a:xfrm>
              <a:off x="6553200" y="4800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0" name="Rectangle 54"/>
            <p:cNvSpPr>
              <a:spLocks noChangeAspect="1" noChangeArrowheads="1"/>
            </p:cNvSpPr>
            <p:nvPr/>
          </p:nvSpPr>
          <p:spPr bwMode="auto">
            <a:xfrm>
              <a:off x="68580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1" name="Rectangle 55"/>
            <p:cNvSpPr>
              <a:spLocks noChangeAspect="1" noChangeArrowheads="1"/>
            </p:cNvSpPr>
            <p:nvPr/>
          </p:nvSpPr>
          <p:spPr bwMode="auto">
            <a:xfrm>
              <a:off x="71628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2" name="Rectangle 56"/>
            <p:cNvSpPr>
              <a:spLocks noChangeAspect="1" noChangeArrowheads="1"/>
            </p:cNvSpPr>
            <p:nvPr/>
          </p:nvSpPr>
          <p:spPr bwMode="auto">
            <a:xfrm>
              <a:off x="7467600" y="48006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3" name="Rectangle 57"/>
            <p:cNvSpPr>
              <a:spLocks noChangeAspect="1" noChangeArrowheads="1"/>
            </p:cNvSpPr>
            <p:nvPr/>
          </p:nvSpPr>
          <p:spPr bwMode="auto">
            <a:xfrm>
              <a:off x="65532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4" name="Rectangle 58"/>
            <p:cNvSpPr>
              <a:spLocks noChangeAspect="1" noChangeArrowheads="1"/>
            </p:cNvSpPr>
            <p:nvPr/>
          </p:nvSpPr>
          <p:spPr bwMode="auto">
            <a:xfrm>
              <a:off x="68580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5" name="Rectangle 59"/>
            <p:cNvSpPr>
              <a:spLocks noChangeAspect="1" noChangeArrowheads="1"/>
            </p:cNvSpPr>
            <p:nvPr/>
          </p:nvSpPr>
          <p:spPr bwMode="auto">
            <a:xfrm>
              <a:off x="71628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6" name="Rectangle 60"/>
            <p:cNvSpPr>
              <a:spLocks noChangeAspect="1" noChangeArrowheads="1"/>
            </p:cNvSpPr>
            <p:nvPr/>
          </p:nvSpPr>
          <p:spPr bwMode="auto">
            <a:xfrm>
              <a:off x="74676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4" name="Rectangle 78"/>
            <p:cNvSpPr>
              <a:spLocks noChangeAspect="1" noChangeArrowheads="1"/>
            </p:cNvSpPr>
            <p:nvPr/>
          </p:nvSpPr>
          <p:spPr bwMode="auto">
            <a:xfrm>
              <a:off x="6553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5" name="Rectangle 79"/>
            <p:cNvSpPr>
              <a:spLocks noChangeAspect="1" noChangeArrowheads="1"/>
            </p:cNvSpPr>
            <p:nvPr/>
          </p:nvSpPr>
          <p:spPr bwMode="auto">
            <a:xfrm>
              <a:off x="6858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6" name="Rectangle 80"/>
            <p:cNvSpPr>
              <a:spLocks noChangeAspect="1" noChangeArrowheads="1"/>
            </p:cNvSpPr>
            <p:nvPr/>
          </p:nvSpPr>
          <p:spPr bwMode="auto">
            <a:xfrm>
              <a:off x="7162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7" name="Rectangle 81"/>
            <p:cNvSpPr>
              <a:spLocks noChangeAspect="1" noChangeArrowheads="1"/>
            </p:cNvSpPr>
            <p:nvPr/>
          </p:nvSpPr>
          <p:spPr bwMode="auto">
            <a:xfrm>
              <a:off x="7467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8" name="Rectangle 82"/>
            <p:cNvSpPr>
              <a:spLocks noChangeAspect="1" noChangeArrowheads="1"/>
            </p:cNvSpPr>
            <p:nvPr/>
          </p:nvSpPr>
          <p:spPr bwMode="auto">
            <a:xfrm>
              <a:off x="6553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9" name="Rectangle 83"/>
            <p:cNvSpPr>
              <a:spLocks noChangeAspect="1" noChangeArrowheads="1"/>
            </p:cNvSpPr>
            <p:nvPr/>
          </p:nvSpPr>
          <p:spPr bwMode="auto">
            <a:xfrm>
              <a:off x="6858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0" name="Rectangle 84"/>
            <p:cNvSpPr>
              <a:spLocks noChangeAspect="1" noChangeArrowheads="1"/>
            </p:cNvSpPr>
            <p:nvPr/>
          </p:nvSpPr>
          <p:spPr bwMode="auto">
            <a:xfrm>
              <a:off x="7162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1" name="Rectangle 85"/>
            <p:cNvSpPr>
              <a:spLocks noChangeAspect="1" noChangeArrowheads="1"/>
            </p:cNvSpPr>
            <p:nvPr/>
          </p:nvSpPr>
          <p:spPr bwMode="auto">
            <a:xfrm>
              <a:off x="7467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4" name="Rectangle 98"/>
            <p:cNvSpPr>
              <a:spLocks noChangeAspect="1" noChangeArrowheads="1"/>
            </p:cNvSpPr>
            <p:nvPr/>
          </p:nvSpPr>
          <p:spPr bwMode="auto">
            <a:xfrm>
              <a:off x="7772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5" name="Rectangle 99"/>
            <p:cNvSpPr>
              <a:spLocks noChangeAspect="1" noChangeArrowheads="1"/>
            </p:cNvSpPr>
            <p:nvPr/>
          </p:nvSpPr>
          <p:spPr bwMode="auto">
            <a:xfrm>
              <a:off x="80772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6" name="Rectangle 100"/>
            <p:cNvSpPr>
              <a:spLocks noChangeAspect="1" noChangeArrowheads="1"/>
            </p:cNvSpPr>
            <p:nvPr/>
          </p:nvSpPr>
          <p:spPr bwMode="auto">
            <a:xfrm>
              <a:off x="7772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7" name="Rectangle 101"/>
            <p:cNvSpPr>
              <a:spLocks noChangeAspect="1" noChangeArrowheads="1"/>
            </p:cNvSpPr>
            <p:nvPr/>
          </p:nvSpPr>
          <p:spPr bwMode="auto">
            <a:xfrm>
              <a:off x="80772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8" name="Rectangle 102"/>
            <p:cNvSpPr>
              <a:spLocks noChangeAspect="1" noChangeArrowheads="1"/>
            </p:cNvSpPr>
            <p:nvPr/>
          </p:nvSpPr>
          <p:spPr bwMode="auto">
            <a:xfrm>
              <a:off x="777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9" name="Rectangle 103"/>
            <p:cNvSpPr>
              <a:spLocks noChangeAspect="1" noChangeArrowheads="1"/>
            </p:cNvSpPr>
            <p:nvPr/>
          </p:nvSpPr>
          <p:spPr bwMode="auto">
            <a:xfrm>
              <a:off x="807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0" name="Rectangle 104"/>
            <p:cNvSpPr>
              <a:spLocks noChangeAspect="1" noChangeArrowheads="1"/>
            </p:cNvSpPr>
            <p:nvPr/>
          </p:nvSpPr>
          <p:spPr bwMode="auto">
            <a:xfrm>
              <a:off x="777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1" name="Rectangle 105"/>
            <p:cNvSpPr>
              <a:spLocks noChangeAspect="1" noChangeArrowheads="1"/>
            </p:cNvSpPr>
            <p:nvPr/>
          </p:nvSpPr>
          <p:spPr bwMode="auto">
            <a:xfrm>
              <a:off x="807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2" name="Rectangle 106"/>
            <p:cNvSpPr>
              <a:spLocks noChangeAspect="1" noChangeArrowheads="1"/>
            </p:cNvSpPr>
            <p:nvPr/>
          </p:nvSpPr>
          <p:spPr bwMode="auto">
            <a:xfrm>
              <a:off x="777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3" name="Rectangle 107"/>
            <p:cNvSpPr>
              <a:spLocks noChangeAspect="1" noChangeArrowheads="1"/>
            </p:cNvSpPr>
            <p:nvPr/>
          </p:nvSpPr>
          <p:spPr bwMode="auto">
            <a:xfrm>
              <a:off x="807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4" name="Rectangle 108"/>
            <p:cNvSpPr>
              <a:spLocks noChangeAspect="1" noChangeArrowheads="1"/>
            </p:cNvSpPr>
            <p:nvPr/>
          </p:nvSpPr>
          <p:spPr bwMode="auto">
            <a:xfrm>
              <a:off x="777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5" name="Rectangle 109"/>
            <p:cNvSpPr>
              <a:spLocks noChangeAspect="1" noChangeArrowheads="1"/>
            </p:cNvSpPr>
            <p:nvPr/>
          </p:nvSpPr>
          <p:spPr bwMode="auto">
            <a:xfrm>
              <a:off x="807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489700" y="3517900"/>
            <a:ext cx="2425700" cy="2349500"/>
            <a:chOff x="762000" y="3657600"/>
            <a:chExt cx="2425700" cy="2349500"/>
          </a:xfrm>
        </p:grpSpPr>
        <p:sp>
          <p:nvSpPr>
            <p:cNvPr id="1565700" name="Rectangle 4"/>
            <p:cNvSpPr>
              <a:spLocks noChangeAspect="1" noChangeArrowheads="1"/>
            </p:cNvSpPr>
            <p:nvPr/>
          </p:nvSpPr>
          <p:spPr bwMode="auto">
            <a:xfrm>
              <a:off x="13716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1" name="Rectangle 5"/>
            <p:cNvSpPr>
              <a:spLocks noChangeAspect="1" noChangeArrowheads="1"/>
            </p:cNvSpPr>
            <p:nvPr/>
          </p:nvSpPr>
          <p:spPr bwMode="auto">
            <a:xfrm>
              <a:off x="1676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2" name="Rectangle 6"/>
            <p:cNvSpPr>
              <a:spLocks noChangeAspect="1" noChangeArrowheads="1"/>
            </p:cNvSpPr>
            <p:nvPr/>
          </p:nvSpPr>
          <p:spPr bwMode="auto">
            <a:xfrm>
              <a:off x="1981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3" name="Rectangle 7"/>
            <p:cNvSpPr>
              <a:spLocks noChangeAspect="1" noChangeArrowheads="1"/>
            </p:cNvSpPr>
            <p:nvPr/>
          </p:nvSpPr>
          <p:spPr bwMode="auto">
            <a:xfrm>
              <a:off x="22860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4" name="Rectangle 8"/>
            <p:cNvSpPr>
              <a:spLocks noChangeAspect="1" noChangeArrowheads="1"/>
            </p:cNvSpPr>
            <p:nvPr/>
          </p:nvSpPr>
          <p:spPr bwMode="auto">
            <a:xfrm>
              <a:off x="13716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5" name="Rectangle 9"/>
            <p:cNvSpPr>
              <a:spLocks noChangeAspect="1" noChangeArrowheads="1"/>
            </p:cNvSpPr>
            <p:nvPr/>
          </p:nvSpPr>
          <p:spPr bwMode="auto">
            <a:xfrm>
              <a:off x="1676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6" name="Rectangle 10"/>
            <p:cNvSpPr>
              <a:spLocks noChangeAspect="1" noChangeArrowheads="1"/>
            </p:cNvSpPr>
            <p:nvPr/>
          </p:nvSpPr>
          <p:spPr bwMode="auto">
            <a:xfrm>
              <a:off x="1981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7" name="Rectangle 11"/>
            <p:cNvSpPr>
              <a:spLocks noChangeAspect="1" noChangeArrowheads="1"/>
            </p:cNvSpPr>
            <p:nvPr/>
          </p:nvSpPr>
          <p:spPr bwMode="auto">
            <a:xfrm>
              <a:off x="22860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8" name="Rectangle 12"/>
            <p:cNvSpPr>
              <a:spLocks noChangeAspect="1" noChangeArrowheads="1"/>
            </p:cNvSpPr>
            <p:nvPr/>
          </p:nvSpPr>
          <p:spPr bwMode="auto">
            <a:xfrm>
              <a:off x="137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9" name="Rectangle 13"/>
            <p:cNvSpPr>
              <a:spLocks noChangeAspect="1" noChangeArrowheads="1"/>
            </p:cNvSpPr>
            <p:nvPr/>
          </p:nvSpPr>
          <p:spPr bwMode="auto">
            <a:xfrm>
              <a:off x="167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0" name="Rectangle 14"/>
            <p:cNvSpPr>
              <a:spLocks noChangeAspect="1" noChangeArrowheads="1"/>
            </p:cNvSpPr>
            <p:nvPr/>
          </p:nvSpPr>
          <p:spPr bwMode="auto">
            <a:xfrm>
              <a:off x="1981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1" name="Rectangle 15"/>
            <p:cNvSpPr>
              <a:spLocks noChangeAspect="1" noChangeArrowheads="1"/>
            </p:cNvSpPr>
            <p:nvPr/>
          </p:nvSpPr>
          <p:spPr bwMode="auto">
            <a:xfrm>
              <a:off x="2286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2" name="Rectangle 16"/>
            <p:cNvSpPr>
              <a:spLocks noChangeAspect="1" noChangeArrowheads="1"/>
            </p:cNvSpPr>
            <p:nvPr/>
          </p:nvSpPr>
          <p:spPr bwMode="auto">
            <a:xfrm>
              <a:off x="137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3" name="Rectangle 17"/>
            <p:cNvSpPr>
              <a:spLocks noChangeAspect="1" noChangeArrowheads="1"/>
            </p:cNvSpPr>
            <p:nvPr/>
          </p:nvSpPr>
          <p:spPr bwMode="auto">
            <a:xfrm>
              <a:off x="167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4" name="Rectangle 18"/>
            <p:cNvSpPr>
              <a:spLocks noChangeAspect="1" noChangeArrowheads="1"/>
            </p:cNvSpPr>
            <p:nvPr/>
          </p:nvSpPr>
          <p:spPr bwMode="auto">
            <a:xfrm>
              <a:off x="1981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5" name="Rectangle 19"/>
            <p:cNvSpPr>
              <a:spLocks noChangeAspect="1" noChangeArrowheads="1"/>
            </p:cNvSpPr>
            <p:nvPr/>
          </p:nvSpPr>
          <p:spPr bwMode="auto">
            <a:xfrm>
              <a:off x="2286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6" name="Text Box 20"/>
            <p:cNvSpPr txBox="1">
              <a:spLocks noChangeArrowheads="1"/>
            </p:cNvSpPr>
            <p:nvPr/>
          </p:nvSpPr>
          <p:spPr bwMode="auto">
            <a:xfrm>
              <a:off x="914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x</a:t>
              </a:r>
            </a:p>
          </p:txBody>
        </p:sp>
        <p:sp>
          <p:nvSpPr>
            <p:cNvPr id="1565719" name="Text Box 23"/>
            <p:cNvSpPr txBox="1">
              <a:spLocks noChangeArrowheads="1"/>
            </p:cNvSpPr>
            <p:nvPr/>
          </p:nvSpPr>
          <p:spPr bwMode="auto">
            <a:xfrm>
              <a:off x="2057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565722" name="Text Box 26"/>
            <p:cNvSpPr txBox="1">
              <a:spLocks noChangeArrowheads="1"/>
            </p:cNvSpPr>
            <p:nvPr/>
          </p:nvSpPr>
          <p:spPr bwMode="auto">
            <a:xfrm>
              <a:off x="7620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65758" name="Rectangle 62"/>
            <p:cNvSpPr>
              <a:spLocks noChangeAspect="1" noChangeArrowheads="1"/>
            </p:cNvSpPr>
            <p:nvPr/>
          </p:nvSpPr>
          <p:spPr bwMode="auto">
            <a:xfrm>
              <a:off x="137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9" name="Rectangle 63"/>
            <p:cNvSpPr>
              <a:spLocks noChangeAspect="1" noChangeArrowheads="1"/>
            </p:cNvSpPr>
            <p:nvPr/>
          </p:nvSpPr>
          <p:spPr bwMode="auto">
            <a:xfrm>
              <a:off x="167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0" name="Rectangle 64"/>
            <p:cNvSpPr>
              <a:spLocks noChangeAspect="1" noChangeArrowheads="1"/>
            </p:cNvSpPr>
            <p:nvPr/>
          </p:nvSpPr>
          <p:spPr bwMode="auto">
            <a:xfrm>
              <a:off x="1981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1" name="Rectangle 65"/>
            <p:cNvSpPr>
              <a:spLocks noChangeAspect="1" noChangeArrowheads="1"/>
            </p:cNvSpPr>
            <p:nvPr/>
          </p:nvSpPr>
          <p:spPr bwMode="auto">
            <a:xfrm>
              <a:off x="2286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2" name="Rectangle 66"/>
            <p:cNvSpPr>
              <a:spLocks noChangeAspect="1" noChangeArrowheads="1"/>
            </p:cNvSpPr>
            <p:nvPr/>
          </p:nvSpPr>
          <p:spPr bwMode="auto">
            <a:xfrm>
              <a:off x="137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3" name="Rectangle 67"/>
            <p:cNvSpPr>
              <a:spLocks noChangeAspect="1" noChangeArrowheads="1"/>
            </p:cNvSpPr>
            <p:nvPr/>
          </p:nvSpPr>
          <p:spPr bwMode="auto">
            <a:xfrm>
              <a:off x="167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4" name="Rectangle 68"/>
            <p:cNvSpPr>
              <a:spLocks noChangeAspect="1" noChangeArrowheads="1"/>
            </p:cNvSpPr>
            <p:nvPr/>
          </p:nvSpPr>
          <p:spPr bwMode="auto">
            <a:xfrm>
              <a:off x="1981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5" name="Rectangle 69"/>
            <p:cNvSpPr>
              <a:spLocks noChangeAspect="1" noChangeArrowheads="1"/>
            </p:cNvSpPr>
            <p:nvPr/>
          </p:nvSpPr>
          <p:spPr bwMode="auto">
            <a:xfrm>
              <a:off x="2286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6" name="Rectangle 110"/>
            <p:cNvSpPr>
              <a:spLocks noChangeAspect="1" noChangeArrowheads="1"/>
            </p:cNvSpPr>
            <p:nvPr/>
          </p:nvSpPr>
          <p:spPr bwMode="auto">
            <a:xfrm>
              <a:off x="2590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7" name="Rectangle 111"/>
            <p:cNvSpPr>
              <a:spLocks noChangeAspect="1" noChangeArrowheads="1"/>
            </p:cNvSpPr>
            <p:nvPr/>
          </p:nvSpPr>
          <p:spPr bwMode="auto">
            <a:xfrm>
              <a:off x="2895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8" name="Rectangle 112"/>
            <p:cNvSpPr>
              <a:spLocks noChangeAspect="1" noChangeArrowheads="1"/>
            </p:cNvSpPr>
            <p:nvPr/>
          </p:nvSpPr>
          <p:spPr bwMode="auto">
            <a:xfrm>
              <a:off x="2590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9" name="Rectangle 113"/>
            <p:cNvSpPr>
              <a:spLocks noChangeAspect="1" noChangeArrowheads="1"/>
            </p:cNvSpPr>
            <p:nvPr/>
          </p:nvSpPr>
          <p:spPr bwMode="auto">
            <a:xfrm>
              <a:off x="2895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0" name="Rectangle 114"/>
            <p:cNvSpPr>
              <a:spLocks noChangeAspect="1" noChangeArrowheads="1"/>
            </p:cNvSpPr>
            <p:nvPr/>
          </p:nvSpPr>
          <p:spPr bwMode="auto">
            <a:xfrm>
              <a:off x="2590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1" name="Rectangle 115"/>
            <p:cNvSpPr>
              <a:spLocks noChangeAspect="1" noChangeArrowheads="1"/>
            </p:cNvSpPr>
            <p:nvPr/>
          </p:nvSpPr>
          <p:spPr bwMode="auto">
            <a:xfrm>
              <a:off x="2895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2" name="Rectangle 116"/>
            <p:cNvSpPr>
              <a:spLocks noChangeAspect="1" noChangeArrowheads="1"/>
            </p:cNvSpPr>
            <p:nvPr/>
          </p:nvSpPr>
          <p:spPr bwMode="auto">
            <a:xfrm>
              <a:off x="2590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3" name="Rectangle 117"/>
            <p:cNvSpPr>
              <a:spLocks noChangeAspect="1" noChangeArrowheads="1"/>
            </p:cNvSpPr>
            <p:nvPr/>
          </p:nvSpPr>
          <p:spPr bwMode="auto">
            <a:xfrm>
              <a:off x="2895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4" name="Rectangle 118"/>
            <p:cNvSpPr>
              <a:spLocks noChangeAspect="1" noChangeArrowheads="1"/>
            </p:cNvSpPr>
            <p:nvPr/>
          </p:nvSpPr>
          <p:spPr bwMode="auto">
            <a:xfrm>
              <a:off x="2590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5" name="Rectangle 119"/>
            <p:cNvSpPr>
              <a:spLocks noChangeAspect="1" noChangeArrowheads="1"/>
            </p:cNvSpPr>
            <p:nvPr/>
          </p:nvSpPr>
          <p:spPr bwMode="auto">
            <a:xfrm>
              <a:off x="2895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6" name="Rectangle 120"/>
            <p:cNvSpPr>
              <a:spLocks noChangeAspect="1" noChangeArrowheads="1"/>
            </p:cNvSpPr>
            <p:nvPr/>
          </p:nvSpPr>
          <p:spPr bwMode="auto">
            <a:xfrm>
              <a:off x="2590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7" name="Rectangle 121"/>
            <p:cNvSpPr>
              <a:spLocks noChangeAspect="1" noChangeArrowheads="1"/>
            </p:cNvSpPr>
            <p:nvPr/>
          </p:nvSpPr>
          <p:spPr bwMode="auto">
            <a:xfrm>
              <a:off x="2895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D34-062A-1646-AE32-92E431C22DC2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F976-12BD-5E42-B483-A1C37F766528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Multilevel Caches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914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ko-KR" dirty="0" smtClean="0">
                <a:ea typeface="굴림" charset="-127"/>
                <a:cs typeface="굴림" charset="-127"/>
              </a:rPr>
              <a:t>Problem: A </a:t>
            </a:r>
            <a:r>
              <a:rPr lang="en-US" altLang="ko-KR" dirty="0">
                <a:ea typeface="굴림" charset="-127"/>
                <a:cs typeface="굴림" charset="-127"/>
              </a:rPr>
              <a:t>memory cannot be large and fast</a:t>
            </a:r>
            <a:endParaRPr lang="en-US" altLang="ko-KR" dirty="0" smtClean="0"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dirty="0" smtClean="0">
                <a:ea typeface="굴림" charset="-127"/>
                <a:cs typeface="굴림" charset="-127"/>
              </a:rPr>
              <a:t>Solution: Increasing </a:t>
            </a:r>
            <a:r>
              <a:rPr lang="en-US" altLang="ko-KR" dirty="0">
                <a:ea typeface="굴림" charset="-127"/>
                <a:cs typeface="굴림" charset="-127"/>
              </a:rPr>
              <a:t>sizes of cache at each </a:t>
            </a:r>
            <a:r>
              <a:rPr lang="en-US" altLang="ko-KR" dirty="0" smtClean="0">
                <a:ea typeface="굴림" charset="-127"/>
                <a:cs typeface="굴림" charset="-127"/>
              </a:rPr>
              <a:t>level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7000" y="2590800"/>
            <a:ext cx="5994400" cy="1306513"/>
            <a:chOff x="552" y="1200"/>
            <a:chExt cx="4368" cy="1215"/>
          </a:xfrm>
        </p:grpSpPr>
        <p:sp>
          <p:nvSpPr>
            <p:cNvPr id="1544197" name="Rectangle 5"/>
            <p:cNvSpPr>
              <a:spLocks noChangeArrowheads="1"/>
            </p:cNvSpPr>
            <p:nvPr/>
          </p:nvSpPr>
          <p:spPr bwMode="auto">
            <a:xfrm>
              <a:off x="552" y="1440"/>
              <a:ext cx="768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CPU</a:t>
              </a:r>
            </a:p>
          </p:txBody>
        </p:sp>
        <p:sp>
          <p:nvSpPr>
            <p:cNvPr id="1544198" name="Rectangle 6"/>
            <p:cNvSpPr>
              <a:spLocks noChangeArrowheads="1"/>
            </p:cNvSpPr>
            <p:nvPr/>
          </p:nvSpPr>
          <p:spPr bwMode="auto">
            <a:xfrm>
              <a:off x="1656" y="1584"/>
              <a:ext cx="480" cy="4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L1$</a:t>
              </a:r>
            </a:p>
          </p:txBody>
        </p:sp>
        <p:sp>
          <p:nvSpPr>
            <p:cNvPr id="1544199" name="Rectangle 7"/>
            <p:cNvSpPr>
              <a:spLocks noChangeArrowheads="1"/>
            </p:cNvSpPr>
            <p:nvPr/>
          </p:nvSpPr>
          <p:spPr bwMode="auto">
            <a:xfrm>
              <a:off x="2472" y="1440"/>
              <a:ext cx="816" cy="8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L2$</a:t>
              </a:r>
            </a:p>
          </p:txBody>
        </p:sp>
        <p:sp>
          <p:nvSpPr>
            <p:cNvPr id="1544200" name="Rectangle 8"/>
            <p:cNvSpPr>
              <a:spLocks noChangeArrowheads="1"/>
            </p:cNvSpPr>
            <p:nvPr/>
          </p:nvSpPr>
          <p:spPr bwMode="auto">
            <a:xfrm>
              <a:off x="3624" y="1200"/>
              <a:ext cx="1296" cy="12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DRAM</a:t>
              </a:r>
            </a:p>
          </p:txBody>
        </p:sp>
        <p:sp>
          <p:nvSpPr>
            <p:cNvPr id="1544201" name="Line 9"/>
            <p:cNvSpPr>
              <a:spLocks noChangeShapeType="1"/>
            </p:cNvSpPr>
            <p:nvPr/>
          </p:nvSpPr>
          <p:spPr bwMode="auto">
            <a:xfrm>
              <a:off x="1320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ShapeType="1"/>
            </p:cNvSpPr>
            <p:nvPr/>
          </p:nvSpPr>
          <p:spPr bwMode="auto">
            <a:xfrm>
              <a:off x="2136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203" name="Line 11"/>
            <p:cNvSpPr>
              <a:spLocks noChangeShapeType="1"/>
            </p:cNvSpPr>
            <p:nvPr/>
          </p:nvSpPr>
          <p:spPr bwMode="auto">
            <a:xfrm>
              <a:off x="3288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4204" name="Text Box 12"/>
          <p:cNvSpPr txBox="1">
            <a:spLocks noChangeArrowheads="1"/>
          </p:cNvSpPr>
          <p:nvPr/>
        </p:nvSpPr>
        <p:spPr bwMode="auto">
          <a:xfrm>
            <a:off x="304800" y="4343400"/>
            <a:ext cx="8572500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latin typeface="Verdana" charset="0"/>
              </a:rPr>
              <a:t>Local miss rate = misses in cache / accesses to cache</a:t>
            </a:r>
          </a:p>
          <a:p>
            <a:pPr algn="l"/>
            <a:r>
              <a:rPr lang="en-US" sz="2000">
                <a:latin typeface="Verdana" charset="0"/>
              </a:rPr>
              <a:t>Global miss rate = misses in cache / CPU memory accesses</a:t>
            </a:r>
          </a:p>
          <a:p>
            <a:pPr algn="l"/>
            <a:r>
              <a:rPr lang="en-US" sz="2000">
                <a:latin typeface="Verdana" charset="0"/>
              </a:rPr>
              <a:t>Misses per instruction = misses in cache / number of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F70A-92F6-AB46-9CC1-97E41523B232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Presence of L2 influences L1 design</a:t>
            </a:r>
          </a:p>
        </p:txBody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0000"/>
            <a:ext cx="9144000" cy="5283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3200" dirty="0"/>
              <a:t>Use smaller L1 if there is also L2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Trade increased L1 miss rate for reduced L1 hit time and reduced L1 miss penalty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Reduces average access energy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3200" dirty="0"/>
              <a:t>Use simpler write-through L1 with on-chip L2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Write-back L2 cache absorbs write traffic, doesn’t go off-chip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At most one L1 miss request per L1 access (no dirty victim write back) simplifies pipeline control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Simplifies coherence issues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Simplifies error recovery in L1 (can use just parity bits in L1 and reload from L2 when parity error detected on L1 read)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41CF-CA2F-B947-B167-4EF6FBB2C043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Inclusion Policy</a:t>
            </a:r>
          </a:p>
        </p:txBody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683500" cy="4927600"/>
          </a:xfrm>
        </p:spPr>
        <p:txBody>
          <a:bodyPr/>
          <a:lstStyle/>
          <a:p>
            <a:pPr marL="342900" indent="-342900">
              <a:spcBef>
                <a:spcPts val="552"/>
              </a:spcBef>
            </a:pPr>
            <a:r>
              <a:rPr lang="en-US" altLang="ko-KR" sz="3200" dirty="0">
                <a:ea typeface="굴림" charset="-127"/>
                <a:cs typeface="굴림" charset="-127"/>
              </a:rPr>
              <a:t>Inclusive multilevel cache: 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Inner cache holds copies of data in outer cache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External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coherence snoop access </a:t>
            </a:r>
            <a:r>
              <a:rPr lang="en-US" altLang="ko-KR" sz="2400" dirty="0">
                <a:ea typeface="굴림" charset="-127"/>
                <a:cs typeface="굴림" charset="-127"/>
              </a:rPr>
              <a:t>need only check outer cache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</a:pPr>
            <a:r>
              <a:rPr lang="en-US" altLang="ko-KR" sz="3200" i="1" dirty="0" smtClean="0">
                <a:ea typeface="굴림" charset="-127"/>
                <a:cs typeface="굴림" charset="-127"/>
              </a:rPr>
              <a:t>Exclusive</a:t>
            </a:r>
            <a:r>
              <a:rPr lang="en-US" altLang="ko-KR" sz="3200" dirty="0" smtClean="0">
                <a:ea typeface="굴림" charset="-127"/>
                <a:cs typeface="굴림" charset="-127"/>
              </a:rPr>
              <a:t> </a:t>
            </a:r>
            <a:r>
              <a:rPr lang="en-US" altLang="ko-KR" sz="3200" dirty="0">
                <a:ea typeface="굴림" charset="-127"/>
                <a:cs typeface="굴림" charset="-127"/>
              </a:rPr>
              <a:t>multilevel caches: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Inner cache may hold data not in outer</a:t>
            </a:r>
            <a:r>
              <a:rPr lang="ko-KR" altLang="en-US" sz="2400" dirty="0">
                <a:ea typeface="굴림" charset="-127"/>
                <a:cs typeface="굴림" charset="-127"/>
              </a:rPr>
              <a:t> </a:t>
            </a:r>
            <a:r>
              <a:rPr lang="en-US" altLang="ko-KR" sz="2400" dirty="0">
                <a:ea typeface="굴림" charset="-127"/>
                <a:cs typeface="굴림" charset="-127"/>
              </a:rPr>
              <a:t>cache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Swap lines between inner/outer caches on miss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Used in AMD </a:t>
            </a:r>
            <a:r>
              <a:rPr lang="en-US" altLang="ko-KR" sz="2400" dirty="0" err="1">
                <a:ea typeface="굴림" charset="-127"/>
                <a:cs typeface="굴림" charset="-127"/>
              </a:rPr>
              <a:t>Athlon</a:t>
            </a:r>
            <a:r>
              <a:rPr lang="en-US" altLang="ko-KR" sz="2400" dirty="0">
                <a:ea typeface="굴림" charset="-127"/>
                <a:cs typeface="굴림" charset="-127"/>
              </a:rPr>
              <a:t> with 64KB primary and 256KB secondary cache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  <a:buFontTx/>
              <a:buNone/>
            </a:pPr>
            <a:r>
              <a:rPr lang="en-US" altLang="ko-KR" sz="3200" dirty="0" smtClean="0">
                <a:ea typeface="굴림" charset="-127"/>
                <a:cs typeface="굴림" charset="-127"/>
              </a:rPr>
              <a:t>Why </a:t>
            </a:r>
            <a:r>
              <a:rPr lang="en-US" altLang="ko-KR" sz="3200" dirty="0">
                <a:ea typeface="굴림" charset="-127"/>
                <a:cs typeface="굴림" charset="-127"/>
              </a:rPr>
              <a:t>choose one type or the other?</a:t>
            </a:r>
            <a:endParaRPr lang="en-US" altLang="ko-KR" sz="32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  <a:buNone/>
            </a:pPr>
            <a:endParaRPr lang="en-US" altLang="ko-KR" sz="3200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" y="6578600"/>
            <a:ext cx="1905000" cy="279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2/17/2009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8328-CA35-A84A-811E-D8B1E150F35A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Itanium-2 On-Chip Caches</a:t>
            </a:r>
            <a:br>
              <a:rPr lang="en-US" altLang="ko-KR">
                <a:ea typeface="굴림" charset="-127"/>
                <a:cs typeface="굴림" charset="-127"/>
              </a:rPr>
            </a:br>
            <a:r>
              <a:rPr lang="en-US" altLang="ko-KR" sz="2400">
                <a:ea typeface="굴림" charset="-127"/>
                <a:cs typeface="굴림" charset="-127"/>
              </a:rPr>
              <a:t>(Intel/HP, 2002)</a:t>
            </a:r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600200"/>
            <a:ext cx="4114800" cy="4724400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1:</a:t>
            </a:r>
            <a:r>
              <a:rPr lang="en-US" altLang="ko-KR">
                <a:ea typeface="굴림" charset="-127"/>
                <a:cs typeface="굴림" charset="-127"/>
              </a:rPr>
              <a:t> 16KB, 4-way s.a., 64B line,  quad-port (2 load+2 store), single cycle latency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ko-KR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2:</a:t>
            </a:r>
            <a:r>
              <a:rPr lang="en-US" altLang="ko-KR">
                <a:ea typeface="굴림" charset="-127"/>
                <a:cs typeface="굴림" charset="-127"/>
              </a:rPr>
              <a:t> 256KB, 4-way s.a, 128B line, quad-port (4 load or 4 store), five cycle latency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ko-KR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3:</a:t>
            </a:r>
            <a:r>
              <a:rPr lang="en-US" altLang="ko-KR">
                <a:ea typeface="굴림" charset="-127"/>
                <a:cs typeface="굴림" charset="-127"/>
              </a:rPr>
              <a:t> 3MB, 12-way s.a., 128B line, single 32B port, twelve cycle latency</a:t>
            </a:r>
          </a:p>
        </p:txBody>
      </p:sp>
      <p:pic>
        <p:nvPicPr>
          <p:cNvPr id="1552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5041900" cy="5486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7 On-Chip Caches [IBM 2009]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63D-3259-CC47-846F-47C385D40AFA}" type="slidenum">
              <a:rPr lang="en-US" smtClean="0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45" y="1219200"/>
            <a:ext cx="6092055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066800"/>
            <a:ext cx="21379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32KB L1 I$/core</a:t>
            </a:r>
          </a:p>
          <a:p>
            <a:r>
              <a:rPr lang="en-US" sz="2000" dirty="0" smtClean="0"/>
              <a:t>32KB L1 D$/core</a:t>
            </a:r>
          </a:p>
          <a:p>
            <a:r>
              <a:rPr lang="en-US" sz="2000" dirty="0" smtClean="0"/>
              <a:t>3-cycle latency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438400" y="1752600"/>
            <a:ext cx="990600" cy="533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895600" y="4114800"/>
            <a:ext cx="14478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0" y="2667000"/>
            <a:ext cx="2971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256KB Unified L2$/core</a:t>
            </a:r>
          </a:p>
          <a:p>
            <a:r>
              <a:rPr lang="en-US" sz="2000" dirty="0" smtClean="0"/>
              <a:t>8-cycle latency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3434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32MB Unified Shared L3$</a:t>
            </a:r>
          </a:p>
          <a:p>
            <a:r>
              <a:rPr lang="en-US" sz="2000" dirty="0" smtClean="0"/>
              <a:t>Embedded DRAM</a:t>
            </a:r>
          </a:p>
          <a:p>
            <a:r>
              <a:rPr lang="en-US" sz="2000" dirty="0" smtClean="0"/>
              <a:t>25-cycle latency to local slice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743200" y="2895600"/>
            <a:ext cx="9144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DAA7-6BCB-494D-8FEB-BFB4F83946D7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7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52400"/>
            <a:ext cx="85725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Increasing Cache Bandwidth with</a:t>
            </a:r>
            <a:br>
              <a:rPr lang="en-US"/>
            </a:br>
            <a:r>
              <a:rPr lang="en-US"/>
              <a:t>Non-Blocking Caches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01050" cy="49530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i="1" u="sng">
                <a:solidFill>
                  <a:schemeClr val="hlink"/>
                </a:solidFill>
              </a:rPr>
              <a:t>Non-blocking cache</a:t>
            </a:r>
            <a:r>
              <a:rPr lang="en-US" u="sng"/>
              <a:t> </a:t>
            </a:r>
            <a:r>
              <a:rPr lang="en-US"/>
              <a:t>or  </a:t>
            </a:r>
            <a:r>
              <a:rPr lang="en-US" i="1" u="sng">
                <a:solidFill>
                  <a:schemeClr val="hlink"/>
                </a:solidFill>
              </a:rPr>
              <a:t>lockup-free cache</a:t>
            </a:r>
            <a:r>
              <a:rPr lang="en-US" u="sng"/>
              <a:t> </a:t>
            </a:r>
            <a:r>
              <a:rPr lang="en-US"/>
              <a:t>allow data cache to continue to supply cache hits during a miss</a:t>
            </a:r>
          </a:p>
          <a:p>
            <a:pPr lvl="1">
              <a:lnSpc>
                <a:spcPct val="80000"/>
              </a:lnSpc>
            </a:pPr>
            <a:r>
              <a:rPr lang="en-US"/>
              <a:t>requires Full/Empty bits on registers or out-of-order execution</a:t>
            </a:r>
          </a:p>
          <a:p>
            <a:pPr>
              <a:lnSpc>
                <a:spcPct val="80000"/>
              </a:lnSpc>
            </a:pPr>
            <a:r>
              <a:rPr lang="en-US"/>
              <a:t>“</a:t>
            </a:r>
            <a:r>
              <a:rPr lang="en-US" i="1" u="sng">
                <a:solidFill>
                  <a:schemeClr val="hlink"/>
                </a:solidFill>
              </a:rPr>
              <a:t>hit under miss</a:t>
            </a:r>
            <a:r>
              <a:rPr lang="en-US"/>
              <a:t>”  reduces the effective miss penalty by working during miss vs. ignoring CPU requests</a:t>
            </a:r>
          </a:p>
          <a:p>
            <a:pPr>
              <a:lnSpc>
                <a:spcPct val="80000"/>
              </a:lnSpc>
            </a:pPr>
            <a:r>
              <a:rPr lang="en-US"/>
              <a:t>“</a:t>
            </a:r>
            <a:r>
              <a:rPr lang="en-US" i="1" u="sng">
                <a:solidFill>
                  <a:schemeClr val="hlink"/>
                </a:solidFill>
              </a:rPr>
              <a:t>hit under multiple miss</a:t>
            </a:r>
            <a:r>
              <a:rPr lang="en-US"/>
              <a:t>” or “</a:t>
            </a:r>
            <a:r>
              <a:rPr lang="en-US" i="1" u="sng">
                <a:solidFill>
                  <a:schemeClr val="hlink"/>
                </a:solidFill>
              </a:rPr>
              <a:t>miss under miss</a:t>
            </a:r>
            <a:r>
              <a:rPr lang="en-US"/>
              <a:t>”  may further lower the effective miss penalty by overlapping multiple misses</a:t>
            </a:r>
          </a:p>
          <a:p>
            <a:pPr lvl="1">
              <a:lnSpc>
                <a:spcPct val="80000"/>
              </a:lnSpc>
            </a:pPr>
            <a:r>
              <a:rPr lang="en-US"/>
              <a:t>Significantly increases the complexity of the cache controller as there can be multiple outstanding memory accesses, and can get miss to line with outstanding miss (secondary miss)</a:t>
            </a:r>
          </a:p>
          <a:p>
            <a:pPr lvl="1">
              <a:lnSpc>
                <a:spcPct val="80000"/>
              </a:lnSpc>
            </a:pPr>
            <a:r>
              <a:rPr lang="en-US"/>
              <a:t>Requires pipelined or banked memory system (otherwise cannot support multiple misses)</a:t>
            </a:r>
          </a:p>
          <a:p>
            <a:pPr lvl="1">
              <a:lnSpc>
                <a:spcPct val="80000"/>
              </a:lnSpc>
            </a:pPr>
            <a:r>
              <a:rPr lang="en-US"/>
              <a:t>Pentium Pro allows 4 outstanding memory misses</a:t>
            </a:r>
          </a:p>
          <a:p>
            <a:pPr lvl="1">
              <a:lnSpc>
                <a:spcPct val="80000"/>
              </a:lnSpc>
            </a:pPr>
            <a:r>
              <a:rPr lang="en-US"/>
              <a:t>(Cray X1E vector supercomputer allows 2,048 outstanding memory misses)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52ED-9147-3B42-AC69-17FB08F5791F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7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39100" cy="9906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Value of Hit Under Miss for SPEC </a:t>
            </a:r>
            <a:br>
              <a:rPr lang="en-US"/>
            </a:br>
            <a:r>
              <a:rPr lang="en-US"/>
              <a:t>(old data)</a:t>
            </a:r>
          </a:p>
        </p:txBody>
      </p:sp>
      <p:sp>
        <p:nvSpPr>
          <p:cNvPr id="157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638800"/>
            <a:ext cx="7848600" cy="1123950"/>
          </a:xfrm>
          <a:noFill/>
          <a:ln/>
        </p:spPr>
        <p:txBody>
          <a:bodyPr lIns="90488" tIns="44450" rIns="90488" bIns="44450"/>
          <a:lstStyle/>
          <a:p>
            <a:r>
              <a:rPr lang="en-US" sz="1600" dirty="0" smtClean="0"/>
              <a:t>Floating-point </a:t>
            </a:r>
            <a:r>
              <a:rPr lang="en-US" sz="1600" dirty="0"/>
              <a:t>programs on average: AMAT= 0.68 -&gt; 0.52 -&gt; 0.34 -&gt; 0.26</a:t>
            </a:r>
          </a:p>
          <a:p>
            <a:r>
              <a:rPr lang="en-US" sz="1600" dirty="0" smtClean="0"/>
              <a:t>Integer </a:t>
            </a:r>
            <a:r>
              <a:rPr lang="en-US" sz="1600" dirty="0"/>
              <a:t>programs on average: AMAT= 0.24 -&gt; 0.20 -&gt; 0.19 -&gt; 0.19</a:t>
            </a:r>
          </a:p>
          <a:p>
            <a:r>
              <a:rPr lang="en-US" sz="1600" dirty="0"/>
              <a:t>8 KB Data Cache, Direct Mapped, 32B block, 16 cycle miss, SPEC 92</a:t>
            </a:r>
          </a:p>
        </p:txBody>
      </p:sp>
      <p:grpSp>
        <p:nvGrpSpPr>
          <p:cNvPr id="1577995" name="Group 11"/>
          <p:cNvGrpSpPr>
            <a:grpSpLocks/>
          </p:cNvGrpSpPr>
          <p:nvPr/>
        </p:nvGrpSpPr>
        <p:grpSpPr bwMode="auto">
          <a:xfrm>
            <a:off x="685800" y="76200"/>
            <a:ext cx="7696200" cy="5692775"/>
            <a:chOff x="528" y="192"/>
            <a:chExt cx="4656" cy="3390"/>
          </a:xfrm>
        </p:grpSpPr>
        <p:pic>
          <p:nvPicPr>
            <p:cNvPr id="1577989" name="Picture 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28" y="192"/>
              <a:ext cx="4656" cy="3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577990" name="Rectangle 6"/>
            <p:cNvSpPr>
              <a:spLocks noChangeArrowheads="1"/>
            </p:cNvSpPr>
            <p:nvPr/>
          </p:nvSpPr>
          <p:spPr bwMode="auto">
            <a:xfrm>
              <a:off x="919" y="3340"/>
              <a:ext cx="570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/>
                <a:t>Integer</a:t>
              </a:r>
            </a:p>
          </p:txBody>
        </p:sp>
        <p:sp>
          <p:nvSpPr>
            <p:cNvPr id="1577991" name="Rectangle 7"/>
            <p:cNvSpPr>
              <a:spLocks noChangeArrowheads="1"/>
            </p:cNvSpPr>
            <p:nvPr/>
          </p:nvSpPr>
          <p:spPr bwMode="auto">
            <a:xfrm>
              <a:off x="2146" y="3366"/>
              <a:ext cx="1032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/>
                <a:t>Floating Point</a:t>
              </a:r>
            </a:p>
          </p:txBody>
        </p:sp>
        <p:sp>
          <p:nvSpPr>
            <p:cNvPr id="1577992" name="Line 8"/>
            <p:cNvSpPr>
              <a:spLocks noChangeShapeType="1"/>
            </p:cNvSpPr>
            <p:nvPr/>
          </p:nvSpPr>
          <p:spPr bwMode="auto">
            <a:xfrm>
              <a:off x="1872" y="2928"/>
              <a:ext cx="0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77993" name="Rectangle 9"/>
          <p:cNvSpPr>
            <a:spLocks noChangeArrowheads="1"/>
          </p:cNvSpPr>
          <p:nvPr/>
        </p:nvSpPr>
        <p:spPr bwMode="auto">
          <a:xfrm>
            <a:off x="2971800" y="533400"/>
            <a:ext cx="3124200" cy="3635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/>
              <a:t>“Hit under </a:t>
            </a:r>
            <a:r>
              <a:rPr lang="en-US" sz="1800" b="1" dirty="0" err="1"/>
              <a:t>n</a:t>
            </a:r>
            <a:r>
              <a:rPr lang="en-US" sz="1800" b="1" dirty="0"/>
              <a:t> Misses”</a:t>
            </a:r>
          </a:p>
        </p:txBody>
      </p:sp>
      <p:sp>
        <p:nvSpPr>
          <p:cNvPr id="1577994" name="Rectangle 10"/>
          <p:cNvSpPr>
            <a:spLocks noChangeArrowheads="1"/>
          </p:cNvSpPr>
          <p:nvPr/>
        </p:nvSpPr>
        <p:spPr bwMode="auto">
          <a:xfrm>
            <a:off x="8153400" y="2362200"/>
            <a:ext cx="8382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/>
              <a:t>0-&gt;1</a:t>
            </a:r>
          </a:p>
          <a:p>
            <a:pPr algn="l">
              <a:spcBef>
                <a:spcPct val="0"/>
              </a:spcBef>
            </a:pPr>
            <a:r>
              <a:rPr lang="en-US" sz="2000" b="1"/>
              <a:t>1-&gt;2</a:t>
            </a:r>
          </a:p>
          <a:p>
            <a:pPr algn="l">
              <a:spcBef>
                <a:spcPct val="0"/>
              </a:spcBef>
            </a:pPr>
            <a:r>
              <a:rPr lang="en-US" sz="2000" b="1"/>
              <a:t>2-&gt;64</a:t>
            </a:r>
          </a:p>
          <a:p>
            <a:pPr algn="l">
              <a:spcBef>
                <a:spcPct val="0"/>
              </a:spcBef>
            </a:pPr>
            <a:r>
              <a:rPr lang="en-US" sz="2000" b="1"/>
              <a:t>Base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3331</TotalTime>
  <Pages>12</Pages>
  <Words>2105</Words>
  <Application>Microsoft Macintosh PowerPoint</Application>
  <PresentationFormat>Letter Paper (8.5x11 in)</PresentationFormat>
  <Paragraphs>290</Paragraphs>
  <Slides>22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CS252-template</vt:lpstr>
      <vt:lpstr>CS 152 Computer Architecture and Engineering   Lecture 8 - Memory Hierarchy-III</vt:lpstr>
      <vt:lpstr>Last time in Lecture 7</vt:lpstr>
      <vt:lpstr>Multilevel Caches</vt:lpstr>
      <vt:lpstr>Presence of L2 influences L1 design</vt:lpstr>
      <vt:lpstr>Inclusion Policy</vt:lpstr>
      <vt:lpstr>Itanium-2 On-Chip Caches (Intel/HP, 2002)</vt:lpstr>
      <vt:lpstr>Power 7 On-Chip Caches [IBM 2009]</vt:lpstr>
      <vt:lpstr>Increasing Cache Bandwidth with Non-Blocking Caches</vt:lpstr>
      <vt:lpstr>Value of Hit Under Miss for SPEC  (old data)</vt:lpstr>
      <vt:lpstr>CS152 Administrivia</vt:lpstr>
      <vt:lpstr>Prefetching</vt:lpstr>
      <vt:lpstr>Issues in Prefetching</vt:lpstr>
      <vt:lpstr>Hardware Instruction Prefetching</vt:lpstr>
      <vt:lpstr>Hardware Data Prefetching</vt:lpstr>
      <vt:lpstr>Software Prefetching</vt:lpstr>
      <vt:lpstr>Software Prefetching Issues</vt:lpstr>
      <vt:lpstr>Compiler Optimizations</vt:lpstr>
      <vt:lpstr>Loop Interchange</vt:lpstr>
      <vt:lpstr>Loop Fusion</vt:lpstr>
      <vt:lpstr>Matrix Multiply, Naïve Code</vt:lpstr>
      <vt:lpstr>Matrix Multiply with Cache Tiling</vt:lpstr>
      <vt:lpstr>Acknowledgements</vt:lpstr>
    </vt:vector>
  </TitlesOfParts>
  <Company>UC Berkeley-EECS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252 Graduate Computer Architecture   Lec 01 - Introduction  </dc:title>
  <dc:creator> </dc:creator>
  <cp:keywords/>
  <dc:description/>
  <cp:lastModifiedBy>Krste Asanovic</cp:lastModifiedBy>
  <cp:revision>272</cp:revision>
  <cp:lastPrinted>2008-02-12T04:07:55Z</cp:lastPrinted>
  <dcterms:created xsi:type="dcterms:W3CDTF">2010-02-10T20:08:52Z</dcterms:created>
  <dcterms:modified xsi:type="dcterms:W3CDTF">2010-02-10T20:23:39Z</dcterms:modified>
</cp:coreProperties>
</file>