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2" r:id="rId2"/>
    <p:sldId id="570" r:id="rId3"/>
    <p:sldId id="694" r:id="rId4"/>
    <p:sldId id="696" r:id="rId5"/>
    <p:sldId id="697" r:id="rId6"/>
    <p:sldId id="695" r:id="rId7"/>
    <p:sldId id="698" r:id="rId8"/>
    <p:sldId id="699" r:id="rId9"/>
    <p:sldId id="701" r:id="rId10"/>
    <p:sldId id="703" r:id="rId11"/>
    <p:sldId id="705" r:id="rId12"/>
    <p:sldId id="707" r:id="rId13"/>
    <p:sldId id="708" r:id="rId14"/>
    <p:sldId id="709" r:id="rId15"/>
    <p:sldId id="710" r:id="rId16"/>
    <p:sldId id="715" r:id="rId17"/>
    <p:sldId id="716" r:id="rId18"/>
    <p:sldId id="717" r:id="rId19"/>
    <p:sldId id="718" r:id="rId20"/>
    <p:sldId id="719" r:id="rId21"/>
    <p:sldId id="720" r:id="rId22"/>
    <p:sldId id="721" r:id="rId23"/>
    <p:sldId id="724" r:id="rId24"/>
    <p:sldId id="692" r:id="rId25"/>
    <p:sldId id="725" r:id="rId26"/>
    <p:sldId id="726" r:id="rId27"/>
    <p:sldId id="727" r:id="rId28"/>
    <p:sldId id="728" r:id="rId29"/>
    <p:sldId id="730" r:id="rId30"/>
    <p:sldId id="731" r:id="rId31"/>
    <p:sldId id="734" r:id="rId32"/>
    <p:sldId id="732" r:id="rId33"/>
    <p:sldId id="733" r:id="rId34"/>
    <p:sldId id="736" r:id="rId35"/>
    <p:sldId id="737" r:id="rId36"/>
    <p:sldId id="531" r:id="rId37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/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fld id="{8416C5A1-D5B3-5B4C-B88E-AF8F936C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FBBE66D6-27B8-E442-9EC5-B495BB6C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/>
              <a:t>Page </a:t>
            </a:r>
            <a:fld id="{BA7922DD-DFAE-D746-B8AD-4BC1203AFA3E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85830-A8CA-884D-92E8-9AAD1D01CFB4}" type="slidenum">
              <a:rPr lang="en-US"/>
              <a:pPr/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10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11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/>
              <a:pPr/>
              <a:t>12</a:t>
            </a:fld>
            <a:endParaRPr lang="en-US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/>
              <a:pPr/>
              <a:t>14</a:t>
            </a:fld>
            <a:endParaRPr 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/>
              <a:pPr/>
              <a:t>16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/>
              <a:pPr/>
              <a:t>17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/>
              <a:pPr/>
              <a:t>18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/>
              <a:pPr/>
              <a:t>19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/>
              <a:pPr/>
              <a:t>20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/>
              <a:pPr/>
              <a:t>21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/>
              <a:pPr/>
              <a:t>22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23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A6A8C-8130-B24E-93A1-1E5B809B1140}" type="slidenum">
              <a:rPr lang="en-US"/>
              <a:pPr/>
              <a:t>24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/>
              <a:pPr/>
              <a:t>25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36D52-6E66-1D4A-8BF4-B83D29E55CF6}" type="slidenum">
              <a:rPr lang="en-US"/>
              <a:pPr/>
              <a:t>26</a:t>
            </a:fld>
            <a:endParaRPr lang="en-US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WAR hazard delays issue of 5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/>
              <a:pPr/>
              <a:t>27</a:t>
            </a:fld>
            <a:endParaRPr lang="en-US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/>
              <a:pPr/>
              <a:t>28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0EEBA-C963-EC4A-974E-E8B4E4986135}" type="slidenum">
              <a:rPr lang="en-US"/>
              <a:pPr/>
              <a:t>29</a:t>
            </a:fld>
            <a:endParaRPr lang="en-US"/>
          </a:p>
        </p:txBody>
      </p:sp>
      <p:sp>
        <p:nvSpPr>
          <p:cNvPr id="9011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30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31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32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/>
              <a:pPr/>
              <a:t>33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34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35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3208F-0602-D64C-8850-F41E8487E75A}" type="slidenum">
              <a:rPr lang="en-US"/>
              <a:pPr/>
              <a:t>36</a:t>
            </a:fld>
            <a:endParaRPr lang="en-US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ED01B-7083-BE49-AEE7-6AEF2129653A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8D5A-CE29-DE45-A922-93C21CAE7E1F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6A5A9-ED82-7048-8085-90A8ED56532B}" type="slidenum">
              <a:rPr lang="en-US"/>
              <a:pPr/>
              <a:t>6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r>
              <a:rPr lang="en-US"/>
              <a:t>Why not have a transfer between FP and GPR? Why have it?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D6B2C-B32B-8946-88AE-9604C99FD49A}" type="slidenum">
              <a:rPr lang="en-US"/>
              <a:pPr/>
              <a:t>7</a:t>
            </a:fld>
            <a:endParaRPr 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9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FC8CC9-5BB5-344A-8BC3-E2FFC341699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4CC323-DB9D-7543-853D-04CFF41BAFC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FE7660-8181-CF41-BFDE-6A45137D41B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007ACA-4B1F-2740-9AB7-0BB380EF339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0AB8E-88C6-F34F-A28D-8D416DE7A1FF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3C1709-9FC1-6A41-B552-83FF03B5DF3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78A0B7-5146-0B4E-872B-B2750029DCDC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40F46-8518-064B-BBA5-423998124833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EBC1C4-7883-E04A-86FA-7879D3DAB648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1FDD24-FA19-6B4D-BE25-9F729F56B2D8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623620-DFD1-2C41-A3F9-1A6D8667692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9DD8539-4BE3-274B-9196-0AC951BA969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03930" y="6519446"/>
            <a:ext cx="1846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February</a:t>
            </a:r>
            <a:r>
              <a:rPr lang="en-US" sz="1600" baseline="0" dirty="0" smtClean="0">
                <a:solidFill>
                  <a:srgbClr val="FF0000"/>
                </a:solidFill>
              </a:rPr>
              <a:t> 28,</a:t>
            </a:r>
            <a:r>
              <a:rPr lang="en-US" sz="1600" dirty="0" smtClean="0">
                <a:solidFill>
                  <a:srgbClr val="FF0000"/>
                </a:solidFill>
              </a:rPr>
              <a:t> 2011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66186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2011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848600" cy="29718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10 </a:t>
            </a:r>
            <a:r>
              <a:rPr lang="en-US" dirty="0"/>
              <a:t>- Complex </a:t>
            </a:r>
            <a:r>
              <a:rPr lang="en-US" dirty="0" smtClean="0"/>
              <a:t>Pipelines,</a:t>
            </a:r>
            <a:br>
              <a:rPr lang="en-US" dirty="0" smtClean="0"/>
            </a:br>
            <a:r>
              <a:rPr lang="en-US" dirty="0" smtClean="0"/>
              <a:t>Out-of-Order Issue, Register Renaming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99CC0-CBF0-3F4D-B9C7-297DF9096F7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-76200"/>
            <a:ext cx="7162800" cy="920750"/>
          </a:xfrm>
        </p:spPr>
        <p:txBody>
          <a:bodyPr/>
          <a:lstStyle/>
          <a:p>
            <a:r>
              <a:rPr lang="en-US"/>
              <a:t>In-Order Superscalar Pipeline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4191000" cy="4087813"/>
          </a:xfrm>
          <a:noFill/>
        </p:spPr>
        <p:txBody>
          <a:bodyPr/>
          <a:lstStyle/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Fetch two instructions per cycle; issue both simultaneously</a:t>
            </a:r>
            <a:r>
              <a:rPr lang="en-US" sz="2000" i="1" dirty="0"/>
              <a:t> if </a:t>
            </a:r>
            <a:r>
              <a:rPr lang="en-US" sz="2000" dirty="0"/>
              <a:t>one is integer/memory and other is floating point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Inexpensive way of increasing throughput, examples include Alpha 21064 (1992) &amp; MIPS R5000 series (1996)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Same idea can be extended to wider issue by duplicating functional units (e.g. 4-issue </a:t>
            </a:r>
            <a:r>
              <a:rPr lang="en-US" sz="2000" dirty="0" err="1" smtClean="0"/>
              <a:t>UltraSPARC</a:t>
            </a:r>
            <a:r>
              <a:rPr lang="en-US" sz="2000" dirty="0" smtClean="0"/>
              <a:t> &amp; Alpha 21164) </a:t>
            </a:r>
            <a:r>
              <a:rPr lang="en-US" sz="2000" dirty="0"/>
              <a:t>but </a:t>
            </a:r>
            <a:r>
              <a:rPr lang="en-US" sz="2000" dirty="0" err="1"/>
              <a:t>regfile</a:t>
            </a:r>
            <a:r>
              <a:rPr lang="en-US" sz="2000" dirty="0"/>
              <a:t> ports and bypassing costs grow quickly</a:t>
            </a:r>
          </a:p>
        </p:txBody>
      </p:sp>
      <p:grpSp>
        <p:nvGrpSpPr>
          <p:cNvPr id="35847" name="Group 93"/>
          <p:cNvGrpSpPr>
            <a:grpSpLocks/>
          </p:cNvGrpSpPr>
          <p:nvPr/>
        </p:nvGrpSpPr>
        <p:grpSpPr bwMode="auto">
          <a:xfrm>
            <a:off x="1066800" y="493712"/>
            <a:ext cx="7924800" cy="5373688"/>
            <a:chOff x="672" y="551"/>
            <a:chExt cx="4992" cy="3385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2949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62"/>
              <a:ext cx="18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i="1"/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57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35859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5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75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72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3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44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35875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6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35880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25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35885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8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35892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14" y="551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00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Consider executing a sequence of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op  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j</a:t>
            </a:r>
            <a:r>
              <a:rPr lang="en-US" sz="2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998788" y="2716212"/>
            <a:ext cx="428625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25"/>
            <a:ext cx="6080125" cy="1063625"/>
            <a:chOff x="563" y="2663"/>
            <a:chExt cx="3662" cy="670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6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5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37"/>
            <a:ext cx="6121400" cy="1063625"/>
            <a:chOff x="572" y="3574"/>
            <a:chExt cx="3778" cy="670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78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7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46388" y="4011612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300288" y="5154612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0E7EF-478B-054A-8F7A-E530D2F8CC9B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-76200"/>
            <a:ext cx="7264400" cy="11049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 vs. Memory Dependence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838200" y="1168400"/>
            <a:ext cx="7342188" cy="4597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register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at the decode stage </a:t>
            </a:r>
            <a:r>
              <a:rPr lang="en-US" sz="2400" i="1">
                <a:latin typeface="Verdana" charset="0"/>
              </a:rPr>
              <a:t>but</a:t>
            </a:r>
          </a:p>
          <a:p>
            <a:pPr marL="114300"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memory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only after computing the effective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address</a:t>
            </a:r>
          </a:p>
          <a:p>
            <a:pPr algn="l">
              <a:spcBef>
                <a:spcPct val="0"/>
              </a:spcBef>
            </a:pPr>
            <a:endParaRPr lang="en-US" sz="32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store	</a:t>
            </a:r>
            <a:r>
              <a:rPr lang="en-US" sz="2800">
                <a:latin typeface="Verdana" charset="0"/>
              </a:rPr>
              <a:t>	M[r</a:t>
            </a:r>
            <a:r>
              <a:rPr lang="en-US" sz="2800" baseline="-25000">
                <a:latin typeface="Verdana" charset="0"/>
              </a:rPr>
              <a:t>1</a:t>
            </a:r>
            <a:r>
              <a:rPr lang="en-US" sz="2800">
                <a:latin typeface="Verdana" charset="0"/>
              </a:rPr>
              <a:t> +  disp1]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r</a:t>
            </a:r>
            <a:r>
              <a:rPr lang="en-US" sz="2800" baseline="-25000">
                <a:latin typeface="Verdana" charset="0"/>
              </a:rPr>
              <a:t>2</a:t>
            </a:r>
            <a:r>
              <a:rPr lang="en-US" sz="2800">
                <a:latin typeface="Verdana" charset="0"/>
              </a:rPr>
              <a:t>  </a:t>
            </a: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load	</a:t>
            </a:r>
            <a:r>
              <a:rPr lang="en-US" sz="2800">
                <a:latin typeface="Verdana" charset="0"/>
              </a:rPr>
              <a:t>	r</a:t>
            </a:r>
            <a:r>
              <a:rPr lang="en-US" sz="2800" baseline="-25000">
                <a:latin typeface="Verdana" charset="0"/>
              </a:rPr>
              <a:t>3</a:t>
            </a:r>
            <a:r>
              <a:rPr lang="en-US" sz="2800">
                <a:latin typeface="Verdana" charset="0"/>
              </a:rPr>
              <a:t> 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 M[r</a:t>
            </a:r>
            <a:r>
              <a:rPr lang="en-US" sz="2800" baseline="-25000">
                <a:latin typeface="Verdana" charset="0"/>
              </a:rPr>
              <a:t>4</a:t>
            </a:r>
            <a:r>
              <a:rPr lang="en-US" sz="2800">
                <a:latin typeface="Verdana" charset="0"/>
              </a:rPr>
              <a:t> +  disp2]</a:t>
            </a:r>
          </a:p>
          <a:p>
            <a:pPr marL="228600" lvl="2" algn="l">
              <a:spcBef>
                <a:spcPct val="0"/>
              </a:spcBef>
            </a:pPr>
            <a:endParaRPr lang="en-US" sz="36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Does (r</a:t>
            </a:r>
            <a:r>
              <a:rPr lang="en-US" sz="2800" i="1" baseline="-25000">
                <a:latin typeface="Verdana" charset="0"/>
              </a:rPr>
              <a:t>1</a:t>
            </a:r>
            <a:r>
              <a:rPr lang="en-US" sz="2800" i="1">
                <a:latin typeface="Verdana" charset="0"/>
              </a:rPr>
              <a:t> + disp1) = (r</a:t>
            </a:r>
            <a:r>
              <a:rPr lang="en-US" sz="2800" i="1" baseline="-25000">
                <a:latin typeface="Verdana" charset="0"/>
              </a:rPr>
              <a:t>4</a:t>
            </a:r>
            <a:r>
              <a:rPr lang="en-US" sz="2800" i="1">
                <a:latin typeface="Verdana" charset="0"/>
              </a:rPr>
              <a:t> + disp2)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7162800" cy="889000"/>
          </a:xfrm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03800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 	</a:t>
            </a:r>
            <a:r>
              <a:rPr lang="en-US" sz="2000"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 	</a:t>
            </a:r>
            <a:r>
              <a:rPr lang="en-US" sz="2000">
                <a:latin typeface="Verdana" charset="0"/>
              </a:rPr>
              <a:t>LD		f2,	45(r3)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 	</a:t>
            </a:r>
            <a:r>
              <a:rPr lang="en-US" sz="2000">
                <a:latin typeface="Verdana" charset="0"/>
              </a:rPr>
              <a:t>MULTD		f0,	f2,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 	</a:t>
            </a:r>
            <a:r>
              <a:rPr lang="en-US" sz="2000">
                <a:latin typeface="Verdana" charset="0"/>
              </a:rPr>
              <a:t>DIVD		f8,	f6,	f2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>
                <a:latin typeface="Verdana" charset="0"/>
              </a:rPr>
              <a:t>SUBD		f10,	f0,	f6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 	</a:t>
            </a:r>
            <a:r>
              <a:rPr lang="en-US" sz="2000">
                <a:latin typeface="Verdana" charset="0"/>
              </a:rPr>
              <a:t>ADDD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FF0000"/>
                </a:solidFill>
                <a:latin typeface="Verdana" charset="0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56127A"/>
                </a:solidFill>
                <a:latin typeface="Verdana" charset="0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006600"/>
                </a:solidFill>
                <a:latin typeface="Verdana" charset="0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C3D42-425E-5A4D-8456-9CF7AE7A9A55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Instruction Scheduling</a:t>
            </a:r>
            <a:endParaRPr lang="en-US" sz="2000" i="1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704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Valid orderings: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	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	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  <a:endParaRPr lang="en-US" sz="2000" i="1" baseline="-25000">
              <a:latin typeface="Verdana" charset="0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1 	</a:t>
              </a:r>
              <a:r>
                <a:rPr lang="en-US" sz="1800">
                  <a:latin typeface="Verdana" charset="0"/>
                </a:rPr>
                <a:t>DIVD		f6, 	f6,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2 	</a:t>
              </a:r>
              <a:r>
                <a:rPr lang="en-US" sz="1800">
                  <a:latin typeface="Verdana" charset="0"/>
                </a:rPr>
                <a:t>LD		f2,	45(r3)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3 	</a:t>
              </a:r>
              <a:r>
                <a:rPr lang="en-US" sz="1800">
                  <a:latin typeface="Verdana" charset="0"/>
                </a:rPr>
                <a:t>MULTD		f0,	f2,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4 	</a:t>
              </a:r>
              <a:r>
                <a:rPr lang="en-US" sz="1800">
                  <a:latin typeface="Verdana" charset="0"/>
                </a:rPr>
                <a:t>DIVD		f8,	f6,	f2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5	</a:t>
              </a:r>
              <a:r>
                <a:rPr lang="en-US" sz="1800">
                  <a:latin typeface="Verdana" charset="0"/>
                </a:rPr>
                <a:t>SUBD		f10,	f0,	f6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6 	</a:t>
              </a:r>
              <a:r>
                <a:rPr lang="en-US" sz="1800">
                  <a:latin typeface="Verdana" charset="0"/>
                </a:rPr>
                <a:t>ADDD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2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 i="1" baseline="-25000">
                <a:latin typeface="Verdana" charset="0"/>
              </a:rPr>
              <a:t>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5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 i="1" baseline="-25000">
                <a:latin typeface="Verdana" charset="0"/>
              </a:rPr>
              <a:t>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823200" cy="1085850"/>
          </a:xfrm>
          <a:noFill/>
        </p:spPr>
        <p:txBody>
          <a:bodyPr lIns="90488" tIns="44450" rIns="90488" bIns="44450"/>
          <a:lstStyle/>
          <a:p>
            <a:r>
              <a:rPr lang="en-US"/>
              <a:t>Out-of-order Completion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In-order Issue</a:t>
            </a: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70000" y="10160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	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1 	</a:t>
            </a:r>
            <a:r>
              <a:rPr lang="en-US" sz="1800">
                <a:latin typeface="Verdana" charset="0"/>
              </a:rPr>
              <a:t>DIVD		f6, 	f6,	f4 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f2,	45(r3)	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f0,	f2,	f4	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DIVD		f8,	f6,	f2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SUBD		f10,	f0,	f6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f6,	f8,	f2	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393700" y="4876800"/>
            <a:ext cx="3455988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in-order comp</a:t>
            </a:r>
            <a:r>
              <a:rPr lang="en-US" sz="1800">
                <a:latin typeface="Verdana" charset="0"/>
              </a:rPr>
              <a:t>		1   2</a:t>
            </a:r>
          </a:p>
          <a:p>
            <a:pPr algn="l">
              <a:spcBef>
                <a:spcPct val="0"/>
              </a:spcBef>
            </a:pPr>
            <a:endParaRPr lang="en-US" sz="1800" u="sng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out-of-order comp	</a:t>
            </a:r>
            <a:r>
              <a:rPr lang="en-US" sz="1800">
                <a:latin typeface="Verdana" charset="0"/>
              </a:rPr>
              <a:t>1   2</a:t>
            </a:r>
            <a:endParaRPr lang="en-US" sz="1800" u="sng">
              <a:latin typeface="Verdana" charset="0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683125" y="4886325"/>
            <a:ext cx="420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3   4     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908425" y="5419725"/>
            <a:ext cx="3806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>
                <a:latin typeface="Verdana" charset="0"/>
              </a:rPr>
              <a:t>  3   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4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8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7513" y="12811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0863" y="1281113"/>
            <a:ext cx="7937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363" y="2462213"/>
            <a:ext cx="7953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5013" y="3452813"/>
            <a:ext cx="8048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595813" y="51292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Can we solve write hazards without equalizing all pipeline depths and without bypassing?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82305-ACA0-444B-AF25-BCE6CFB9E34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7162800" cy="990600"/>
          </a:xfrm>
          <a:noFill/>
        </p:spPr>
        <p:txBody>
          <a:bodyPr lIns="90488" tIns="44450" rIns="90488" bIns="44450"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666750" y="1427163"/>
            <a:ext cx="8121650" cy="429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a data structure keeps track of all the instructions in all the functional units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following checks need to be made before the Issue stage can dispatch an instruction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required function unit available?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input data available?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RAW?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it safe to write the destination?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WAW?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there a structural conflict at the WB stage?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-76200"/>
            <a:ext cx="8075613" cy="963612"/>
          </a:xfrm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The instruction i at the Issue stage consults this table</a:t>
            </a:r>
          </a:p>
          <a:p>
            <a:pPr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added to the table if no hazard is detected;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127000"/>
            <a:ext cx="7975600" cy="1155700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Can the dispatched instruction cause a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WAR hazard ?</a:t>
            </a:r>
            <a:endParaRPr lang="en-US" sz="2400">
              <a:solidFill>
                <a:schemeClr val="hlink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859088" y="3949700"/>
            <a:ext cx="37385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827338" y="4800600"/>
            <a:ext cx="39814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YES: Out-of-order completion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Modern page-based virtual memory systems provide:</a:t>
            </a:r>
          </a:p>
          <a:p>
            <a:pPr lvl="1"/>
            <a:r>
              <a:rPr lang="en-US" sz="2000" dirty="0">
                <a:latin typeface="Tahoma" charset="0"/>
              </a:rPr>
              <a:t>Translation, Protection, Virtual memory.</a:t>
            </a:r>
          </a:p>
          <a:p>
            <a:r>
              <a:rPr lang="en-US" dirty="0">
                <a:latin typeface="Tahoma" charset="0"/>
              </a:rPr>
              <a:t>Translation and protection information stored in page tables, held in main memory</a:t>
            </a:r>
          </a:p>
          <a:p>
            <a:r>
              <a:rPr lang="en-US" dirty="0">
                <a:latin typeface="Tahoma" charset="0"/>
              </a:rPr>
              <a:t>Translation and protection information cached in “</a:t>
            </a:r>
            <a:r>
              <a:rPr lang="en-US" dirty="0" smtClean="0">
                <a:latin typeface="Tahoma" charset="0"/>
              </a:rPr>
              <a:t>translation-</a:t>
            </a:r>
            <a:r>
              <a:rPr lang="en-US" dirty="0" err="1" smtClean="0">
                <a:latin typeface="Tahoma" charset="0"/>
              </a:rPr>
              <a:t>lookaside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buffer” (TLB) to provide </a:t>
            </a:r>
            <a:r>
              <a:rPr lang="en-US" dirty="0" smtClean="0">
                <a:latin typeface="Tahoma" charset="0"/>
              </a:rPr>
              <a:t>single-cycle </a:t>
            </a:r>
            <a:r>
              <a:rPr lang="en-US" dirty="0" err="1">
                <a:latin typeface="Tahoma" charset="0"/>
              </a:rPr>
              <a:t>translation+protection</a:t>
            </a:r>
            <a:r>
              <a:rPr lang="en-US" dirty="0">
                <a:latin typeface="Tahoma" charset="0"/>
              </a:rPr>
              <a:t> check in common case</a:t>
            </a:r>
          </a:p>
          <a:p>
            <a:r>
              <a:rPr lang="en-US" dirty="0" smtClean="0">
                <a:latin typeface="Tahoma" charset="0"/>
              </a:rPr>
              <a:t>Virtual memory </a:t>
            </a:r>
            <a:r>
              <a:rPr lang="en-US" dirty="0">
                <a:latin typeface="Tahoma" charset="0"/>
              </a:rPr>
              <a:t>interacts with cache design</a:t>
            </a:r>
          </a:p>
          <a:p>
            <a:pPr lvl="1"/>
            <a:r>
              <a:rPr lang="en-US" sz="2000" dirty="0">
                <a:latin typeface="Tahoma" charset="0"/>
              </a:rPr>
              <a:t>Physical cache tags require address translation before tag lookup, or use </a:t>
            </a:r>
            <a:r>
              <a:rPr lang="en-US" sz="2000" dirty="0" err="1">
                <a:latin typeface="Tahoma" charset="0"/>
              </a:rPr>
              <a:t>untranslated</a:t>
            </a:r>
            <a:r>
              <a:rPr lang="en-US" sz="2000" dirty="0">
                <a:latin typeface="Tahoma" charset="0"/>
              </a:rPr>
              <a:t> offset bits to index cache.</a:t>
            </a:r>
          </a:p>
          <a:p>
            <a:pPr lvl="1"/>
            <a:r>
              <a:rPr lang="en-US" sz="2000" dirty="0">
                <a:latin typeface="Tahoma" charset="0"/>
              </a:rPr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0C539-C0CE-8C49-95BC-25CB5D6B0140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0"/>
            <a:ext cx="7975600" cy="822325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...</a:t>
            </a:r>
            <a:endParaRPr lang="en-US" sz="2000" i="1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571500" y="946150"/>
            <a:ext cx="8274050" cy="50530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No WAR hazard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no need to keep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and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src2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Issue stage does not dispatch an instruction in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case of a WAW hazard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register name can occur at most once in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column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a bit-vector to record the registers for which writes are pending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These bits are set to true by the Issue stage and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set to false by the WB stage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Each pipeline stage in the FU's must carry the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field and a flag to indicate if it is valid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			“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 (we, ws) pair”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-76200"/>
            <a:ext cx="8247062" cy="803275"/>
          </a:xfrm>
          <a:noFill/>
        </p:spPr>
        <p:txBody>
          <a:bodyPr lIns="90488" tIns="44450" rIns="90488" bIns="44450"/>
          <a:lstStyle/>
          <a:p>
            <a:r>
              <a:rPr lang="en-US"/>
              <a:t>Scoreboard for In-order Issues</a:t>
            </a: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996950"/>
            <a:ext cx="8245475" cy="4992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Busy[FU#] : </a:t>
            </a:r>
            <a:r>
              <a:rPr lang="en-US" sz="2000">
                <a:latin typeface="Verdana" charset="0"/>
              </a:rPr>
              <a:t>a bit-vector to indicate FU’s availability.</a:t>
            </a:r>
          </a:p>
          <a:p>
            <a:pPr lvl="4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(FU = Int, Add, Mult, Div)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hardwired to FU's.</a:t>
            </a:r>
          </a:p>
          <a:p>
            <a:pPr lvl="4" algn="l">
              <a:spcBef>
                <a:spcPct val="0"/>
              </a:spcBef>
            </a:pPr>
            <a:endParaRPr lang="en-US" sz="1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</a:t>
            </a:r>
            <a:r>
              <a:rPr lang="en-US" sz="2000">
                <a:latin typeface="Verdana" charset="0"/>
              </a:rPr>
              <a:t>a bit-vector to record the registers for which		writes are pending.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set to true by the Issue stage and set to false by the WB stage</a:t>
            </a:r>
          </a:p>
          <a:p>
            <a:pPr algn="l">
              <a:spcBef>
                <a:spcPct val="0"/>
              </a:spcBef>
            </a:pPr>
            <a:endParaRPr lang="en-US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Issue checks the instruction (opcode dest src1 src2)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against the scoreboard (Busy &amp; WP) to dispatch</a:t>
            </a:r>
          </a:p>
          <a:p>
            <a:pPr algn="l">
              <a:spcBef>
                <a:spcPct val="0"/>
              </a:spcBef>
            </a:pPr>
            <a:endParaRPr lang="en-US" sz="12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FU available? 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RAW?	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WAW?</a:t>
            </a:r>
            <a:r>
              <a:rPr lang="en-US" sz="2400">
                <a:latin typeface="Verdana" charset="0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4191000" y="4672012"/>
            <a:ext cx="2963863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Busy[FU#]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WP[src1] or WP[src2]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cannot arise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WP[dest]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26500" cy="9271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/>
              <a:t>Scoreboard Dynamics</a:t>
            </a: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4954588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	 LD		f2,	45(r3) 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>
                <a:solidFill>
                  <a:srgbClr val="006600"/>
                </a:solidFill>
                <a:latin typeface="Verdana" charset="0"/>
              </a:rPr>
              <a:t>	 MULTD		f0,	f2,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>
                <a:solidFill>
                  <a:srgbClr val="16E8E3"/>
                </a:solidFill>
                <a:latin typeface="Verdana" charset="0"/>
              </a:rPr>
              <a:t>	 DIVD		f8,	f6,	f2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>
                <a:solidFill>
                  <a:srgbClr val="660033"/>
                </a:solidFill>
                <a:latin typeface="Verdana" charset="0"/>
              </a:rPr>
              <a:t>	 SUBD		f10,	f0,	f6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>
                <a:solidFill>
                  <a:srgbClr val="3118E6"/>
                </a:solidFill>
                <a:latin typeface="Verdana" charset="0"/>
              </a:rPr>
              <a:t>	 ADDD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Functional Unit Status	  	   Registers Reserved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Int(1) Add(1)  Mult(3)   Div(4)    WB	</a:t>
            </a:r>
            <a:r>
              <a:rPr lang="en-US" sz="2000">
                <a:latin typeface="Verdana" charset="0"/>
              </a:rPr>
              <a:t>for Writes</a:t>
            </a:r>
            <a:endParaRPr lang="en-US" sz="1800"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chemeClr val="accent2"/>
                </a:solidFill>
                <a:latin typeface="Verdana" charset="0"/>
              </a:rPr>
              <a:t>3</a:t>
            </a: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314700" y="4965703"/>
            <a:ext cx="6134100" cy="1020763"/>
            <a:chOff x="2088" y="3384"/>
            <a:chExt cx="3592" cy="643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224" y="3504"/>
              <a:ext cx="3456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Verdana" charset="0"/>
                </a:rPr>
                <a:t>In-order</a:t>
              </a:r>
              <a:r>
                <a:rPr lang="en-US" sz="2400" dirty="0" smtClean="0">
                  <a:solidFill>
                    <a:srgbClr val="56127A"/>
                  </a:solidFill>
                  <a:latin typeface="Verdana" charset="0"/>
                </a:rPr>
                <a:t> issue restriction </a:t>
              </a:r>
              <a:r>
                <a:rPr lang="en-US" sz="2400" dirty="0">
                  <a:solidFill>
                    <a:srgbClr val="56127A"/>
                  </a:solidFill>
                  <a:latin typeface="Verdana" charset="0"/>
                </a:rPr>
                <a:t>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88" y="338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6EA27-A24D-BF40-B769-9CBF99A4BA0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Quiz 2, Monday March 7</a:t>
            </a:r>
          </a:p>
          <a:p>
            <a:pPr lvl="1"/>
            <a:r>
              <a:rPr lang="en-US" dirty="0" smtClean="0"/>
              <a:t>Caches and Virtual </a:t>
            </a:r>
            <a:r>
              <a:rPr lang="en-US" dirty="0"/>
              <a:t>memory</a:t>
            </a:r>
            <a:r>
              <a:rPr lang="en-US" dirty="0" smtClean="0"/>
              <a:t> L6 – L9, </a:t>
            </a:r>
            <a:r>
              <a:rPr lang="en-US" dirty="0"/>
              <a:t>PS</a:t>
            </a:r>
            <a:r>
              <a:rPr lang="en-US" dirty="0" smtClean="0"/>
              <a:t> 2, </a:t>
            </a:r>
            <a:r>
              <a:rPr lang="en-US" dirty="0"/>
              <a:t>Lab</a:t>
            </a:r>
            <a:r>
              <a:rPr lang="en-US" dirty="0" smtClean="0"/>
              <a:t> 2, readings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116D6-A6BB-774D-BA4D-25CD9144066A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Out-of-Order Issue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03600"/>
            <a:ext cx="8763000" cy="2895600"/>
          </a:xfrm>
        </p:spPr>
        <p:txBody>
          <a:bodyPr/>
          <a:lstStyle/>
          <a:p>
            <a:pPr marL="228600" indent="-228600">
              <a:lnSpc>
                <a:spcPct val="100000"/>
              </a:lnSpc>
            </a:pPr>
            <a:r>
              <a:rPr lang="en-US" sz="2000" dirty="0"/>
              <a:t>Issue stage buffer holds multiple instructions waiting to issue.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 dirty="0"/>
              <a:t>Decode adds next instruction to buffer if there </a:t>
            </a:r>
            <a:r>
              <a:rPr lang="en-US" sz="2000" dirty="0" smtClean="0"/>
              <a:t>is </a:t>
            </a:r>
            <a:r>
              <a:rPr lang="en-US" sz="2000" dirty="0"/>
              <a:t>space and the instruction does not cause a WAR or WAW hazard.</a:t>
            </a:r>
          </a:p>
          <a:p>
            <a:pPr marL="742950" lvl="1" indent="-285750">
              <a:lnSpc>
                <a:spcPct val="100000"/>
              </a:lnSpc>
            </a:pPr>
            <a:r>
              <a:rPr lang="en-US" dirty="0"/>
              <a:t>Note: WAR possible again because issue is out-of-order (WAR not possible with in-order issue and latching of input operands at functional unit)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 dirty="0"/>
              <a:t>Any instruction in buffer whose RAW hazards are satisfied can be issued </a:t>
            </a:r>
            <a:r>
              <a:rPr lang="en-US" sz="2000" i="1" dirty="0"/>
              <a:t>(for now at most one dispatch per cycle).</a:t>
            </a:r>
            <a:r>
              <a:rPr lang="en-US" sz="2000" dirty="0"/>
              <a:t> On a write back (WB), new instructions may get enabled.</a:t>
            </a:r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86" y="1109"/>
                <a:ext cx="164" cy="1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54" cy="248"/>
              <a:chOff x="3564" y="1058"/>
              <a:chExt cx="254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8" y="1109"/>
                <a:ext cx="240" cy="1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9" y="1043"/>
              <a:ext cx="273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76" y="1043"/>
              <a:ext cx="323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7" y="1415"/>
              <a:ext cx="318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3" y="1727"/>
              <a:ext cx="327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C9D9F-C18C-AB4E-A1ED-3CB0730E25FE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Issue Limitations:</a:t>
            </a:r>
            <a:r>
              <a:rPr lang="en-US" sz="2000" i="1"/>
              <a:t> </a:t>
            </a:r>
            <a:r>
              <a:rPr lang="en-US" sz="2400" i="1"/>
              <a:t>In-Order and Out-of-Order</a:t>
            </a:r>
            <a:endParaRPr 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2951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82952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82955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2978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9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82956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2976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7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82957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2974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5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82958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2972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3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82959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2970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1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2960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2968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69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2961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2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3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4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5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6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7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841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3  .  .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</p:txBody>
      </p:sp>
      <p:sp>
        <p:nvSpPr>
          <p:cNvPr id="180841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66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Out-of-order execution did not allow any significant improvement!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415" grpId="0" autoUpdateAnimBg="0"/>
      <p:bldP spid="18084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01600"/>
            <a:ext cx="7162800" cy="1143000"/>
          </a:xfrm>
          <a:noFill/>
        </p:spPr>
        <p:txBody>
          <a:bodyPr lIns="90488" tIns="44450" rIns="90488" bIns="44450"/>
          <a:lstStyle/>
          <a:p>
            <a:r>
              <a:rPr lang="en-US"/>
              <a:t>How many instructions can be in the pipeline?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7073900" cy="2279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Which features of an ISA limit the number of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instructions in the pipeline?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49300" y="5030788"/>
            <a:ext cx="80010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Out-of-order dispatch by itself does not provide any significant performance improvement!</a:t>
            </a:r>
            <a:endParaRPr lang="en-US" sz="2400" i="1">
              <a:latin typeface="Verdana" charset="0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16463" y="2363788"/>
            <a:ext cx="33258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Number of Registers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00"/>
            <a:ext cx="7175500" cy="977900"/>
          </a:xfrm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55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Floating Point pipelines often cannot be kept filled with small number of registers.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latin typeface="Verdana" charset="0"/>
              </a:rPr>
              <a:t>IBM 360 had only 4 floating-point registers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Can a microarchitecture use more registers than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specified by the ISA without loss of ISA compatibility ?</a:t>
            </a:r>
          </a:p>
          <a:p>
            <a:pPr algn="l">
              <a:spcBef>
                <a:spcPct val="0"/>
              </a:spcBef>
            </a:pPr>
            <a:endParaRPr lang="en-US" sz="24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Robert Tomasulo of IBM suggested an ingenious solution in 1967 using on-the-fly </a:t>
            </a:r>
            <a:r>
              <a:rPr lang="en-US" sz="2000" i="1">
                <a:latin typeface="Verdana" charset="0"/>
              </a:rPr>
              <a:t>register renaming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55E57-4533-BC47-8955-AE62D43185AF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-152400"/>
            <a:ext cx="8831263" cy="10795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Instruction-level Parallelism via R</a:t>
            </a:r>
            <a:r>
              <a:rPr lang="en-US" sz="2800" i="1"/>
              <a:t>enaming</a:t>
            </a:r>
          </a:p>
        </p:txBody>
      </p:sp>
      <p:sp>
        <p:nvSpPr>
          <p:cNvPr id="89094" name="Rectangle 3"/>
          <p:cNvSpPr>
            <a:spLocks noChangeArrowheads="1"/>
          </p:cNvSpPr>
          <p:nvPr/>
        </p:nvSpPr>
        <p:spPr bwMode="auto">
          <a:xfrm>
            <a:off x="342900" y="8001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9095" name="Rectangle 4"/>
          <p:cNvSpPr>
            <a:spLocks noChangeArrowheads="1"/>
          </p:cNvSpPr>
          <p:nvPr/>
        </p:nvSpPr>
        <p:spPr bwMode="auto">
          <a:xfrm>
            <a:off x="404813" y="4506913"/>
            <a:ext cx="7204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5  .  .  .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(3,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)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89096" name="Group 5"/>
          <p:cNvGrpSpPr>
            <a:grpSpLocks/>
          </p:cNvGrpSpPr>
          <p:nvPr/>
        </p:nvGrpSpPr>
        <p:grpSpPr bwMode="auto">
          <a:xfrm>
            <a:off x="7010400" y="774700"/>
            <a:ext cx="1790700" cy="3556000"/>
            <a:chOff x="4416" y="816"/>
            <a:chExt cx="1128" cy="2240"/>
          </a:xfrm>
        </p:grpSpPr>
        <p:grpSp>
          <p:nvGrpSpPr>
            <p:cNvPr id="8910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912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8910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912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8910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911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8910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911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911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910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911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910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097" name="Text Box 31"/>
          <p:cNvSpPr txBox="1">
            <a:spLocks noChangeArrowheads="1"/>
          </p:cNvSpPr>
          <p:nvPr/>
        </p:nvSpPr>
        <p:spPr bwMode="auto">
          <a:xfrm>
            <a:off x="7670800" y="237490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89098" name="Text Box 32"/>
          <p:cNvSpPr txBox="1">
            <a:spLocks noChangeArrowheads="1"/>
          </p:cNvSpPr>
          <p:nvPr/>
        </p:nvSpPr>
        <p:spPr bwMode="auto">
          <a:xfrm>
            <a:off x="428625" y="5137150"/>
            <a:ext cx="691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Any antidependence can be eliminated by renaming.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(renaming  </a:t>
            </a:r>
            <a:r>
              <a:rPr lang="en-US" sz="2000" i="1">
                <a:latin typeface="Symbol" charset="2"/>
              </a:rPr>
              <a:t></a:t>
            </a:r>
            <a:r>
              <a:rPr lang="en-US" sz="2000" i="1">
                <a:latin typeface="Verdana" charset="0"/>
              </a:rPr>
              <a:t> additional storage) 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Can it be done in hardware?</a:t>
            </a:r>
          </a:p>
        </p:txBody>
      </p:sp>
      <p:sp>
        <p:nvSpPr>
          <p:cNvPr id="1816609" name="Text Box 33"/>
          <p:cNvSpPr txBox="1">
            <a:spLocks noChangeArrowheads="1"/>
          </p:cNvSpPr>
          <p:nvPr/>
        </p:nvSpPr>
        <p:spPr bwMode="auto">
          <a:xfrm>
            <a:off x="5257800" y="5803900"/>
            <a:ext cx="8239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yes!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6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4F0E4-6AE1-9942-8036-88AC1451B339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5565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Pipelining: Motivation</a:t>
            </a: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609600" y="1447800"/>
            <a:ext cx="8077200" cy="3925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Verdana" charset="0"/>
              </a:rPr>
              <a:t>Pipelining becomes complex when we want high performance in the presence of:</a:t>
            </a:r>
          </a:p>
          <a:p>
            <a:pPr algn="l">
              <a:spcBef>
                <a:spcPct val="0"/>
              </a:spcBef>
            </a:pPr>
            <a:endParaRPr lang="en-US" sz="28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Long latency or partially pipelined floating-point units</a:t>
            </a:r>
          </a:p>
          <a:p>
            <a:pPr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Memory systems with variable access time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Multiple arithmetic and memory units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 been satisfied can be dispatched. </a:t>
            </a:r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are tags in sources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replaced by data?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125912" cy="174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F2, 	34(R2)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F4,	45(R3)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MULTD	F6,	F4,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SUBD	F8,	F2,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DIVD	F4,	F2,	F8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ADDD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1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2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chemeClr val="bg2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p    data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531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619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1042988"/>
            <a:ext cx="293687" cy="1365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1066800"/>
            <a:ext cx="12366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66800"/>
            <a:ext cx="309563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7064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3105150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683500" y="1054100"/>
            <a:ext cx="120649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Verdana" charset="0"/>
              </a:rPr>
              <a:t>Floating-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800" dirty="0" err="1" smtClean="0">
                <a:latin typeface="Verdana" charset="0"/>
              </a:rPr>
              <a:t>Regfile</a:t>
            </a:r>
            <a:endParaRPr lang="en-US" sz="1800" dirty="0">
              <a:latin typeface="Verdana" charset="0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38100" y="5621338"/>
            <a:ext cx="16510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3" y="1039813"/>
            <a:ext cx="1069975" cy="1163637"/>
            <a:chOff x="2531" y="719"/>
            <a:chExt cx="674" cy="733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165100" y="2827338"/>
            <a:ext cx="16192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D</a:t>
            </a:r>
            <a:r>
              <a:rPr lang="en-US" sz="2000" i="1" dirty="0" smtClean="0">
                <a:latin typeface="Verdana" charset="0"/>
              </a:rPr>
              <a:t>istribute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20907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10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	</a:t>
            </a:r>
            <a:r>
              <a:rPr lang="en-US" sz="2400" i="1">
                <a:latin typeface="Verdana" charset="0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Reasons</a:t>
            </a: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3. Exceptions not precise!</a:t>
            </a:r>
            <a:br>
              <a:rPr lang="en-US" sz="2400">
                <a:latin typeface="Verdana" charset="0"/>
              </a:rPr>
            </a:b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F4D6C-13FE-B34B-B5F4-CF36956C40F7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DBD45-30CF-C143-8111-972C3E504F50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69900"/>
            <a:ext cx="7162800" cy="774700"/>
          </a:xfrm>
          <a:noFill/>
        </p:spPr>
        <p:txBody>
          <a:bodyPr lIns="90488" tIns="44450" rIns="90488" bIns="44450"/>
          <a:lstStyle/>
          <a:p>
            <a:r>
              <a:rPr lang="en-US"/>
              <a:t>Floating-Point Unit (FPU)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81000" y="1295400"/>
            <a:ext cx="8382000" cy="468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Much more hardware than an integer unit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Single-cycle FPU is a bad idea - </a:t>
            </a:r>
            <a:r>
              <a:rPr lang="en-US" sz="2400" i="1">
                <a:latin typeface="Verdana" charset="0"/>
              </a:rPr>
              <a:t>why?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several FPU’s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different types of FPU’s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 		</a:t>
            </a:r>
            <a:r>
              <a:rPr lang="en-US" sz="2400" i="1">
                <a:latin typeface="Verdana" charset="0"/>
              </a:rPr>
              <a:t> Fadd, Fmul, Fdiv, ...</a:t>
            </a: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an FPU may be pipelined, partially pipelined or not pipelined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To operate several FPU’s concurrently the FP register file needs to have more read and write 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B7EBE-A0E8-1248-B061-86C03B40CAD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Functional Unit Characteristics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706438" y="4087813"/>
            <a:ext cx="7904162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Functional units have internal pipeline registers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>
                <a:latin typeface="Verdana" charset="0"/>
              </a:rPr>
              <a:t> operands are latched when an instruction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enters a functional unit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 smtClean="0">
                <a:latin typeface="Verdana" charset="0"/>
              </a:rPr>
              <a:t> following instructions are able to write register file during </a:t>
            </a:r>
            <a:r>
              <a:rPr lang="en-US" sz="2000" dirty="0">
                <a:latin typeface="Verdana" charset="0"/>
              </a:rPr>
              <a:t>a </a:t>
            </a:r>
            <a:r>
              <a:rPr lang="en-US" sz="2000" dirty="0" smtClean="0">
                <a:latin typeface="Verdana" charset="0"/>
              </a:rPr>
              <a:t>long-latency </a:t>
            </a:r>
            <a:r>
              <a:rPr lang="en-US" sz="2000" dirty="0">
                <a:latin typeface="Verdana" charset="0"/>
              </a:rPr>
              <a:t>operation</a:t>
            </a:r>
          </a:p>
        </p:txBody>
      </p:sp>
      <p:grpSp>
        <p:nvGrpSpPr>
          <p:cNvPr id="23561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</p:grpSp>
      <p:grpSp>
        <p:nvGrpSpPr>
          <p:cNvPr id="23562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3563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7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2AE5E-8945-FE4D-805F-56F8C577045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93700"/>
            <a:ext cx="7162800" cy="812800"/>
          </a:xfrm>
          <a:noFill/>
        </p:spPr>
        <p:txBody>
          <a:bodyPr lIns="90488" tIns="44450" rIns="90488" bIns="44450"/>
          <a:lstStyle/>
          <a:p>
            <a:r>
              <a:rPr lang="en-US"/>
              <a:t>Floating-Point ISA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747713" y="1379538"/>
            <a:ext cx="7716837" cy="4352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Interaction between the floating-point datapath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and the integer datapath is determined largely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by the ISA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MIPS ISA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register files for FP and Integer instructions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only interaction is via a set of move instructions  (some ISA’s don’t even permit this)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load/store for FPR’s and GPR’s but both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use GPR’s for address calculation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separate conditions for branches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FP branches are defined in terms of condition codes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B2F48-76FD-FF41-8EE0-A8B74BFC06A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44500"/>
            <a:ext cx="7162800" cy="762000"/>
          </a:xfrm>
          <a:noFill/>
        </p:spPr>
        <p:txBody>
          <a:bodyPr lIns="90488" tIns="44450" rIns="90488" bIns="44450"/>
          <a:lstStyle/>
          <a:p>
            <a:r>
              <a:rPr lang="en-US"/>
              <a:t>Realistic Memory Systems </a:t>
            </a: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533400" y="4267200"/>
            <a:ext cx="8382000" cy="1585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dirty="0">
                <a:latin typeface="Verdana" charset="0"/>
              </a:rPr>
              <a:t>Latency of access to the main memory is usually much greater than one cycle and often unpredictable</a:t>
            </a:r>
            <a:endParaRPr lang="en-US" sz="2000" i="1" dirty="0">
              <a:latin typeface="Verdana" charset="0"/>
            </a:endParaRPr>
          </a:p>
          <a:p>
            <a:pPr lvl="1" algn="l">
              <a:spcBef>
                <a:spcPct val="10000"/>
              </a:spcBef>
            </a:pPr>
            <a:r>
              <a:rPr lang="en-US" sz="2400" i="1" dirty="0">
                <a:latin typeface="Verdana" charset="0"/>
              </a:rPr>
              <a:t>Solving this problem is a central issue in computer architecture</a:t>
            </a:r>
            <a:r>
              <a:rPr lang="en-US" sz="2800" i="1" dirty="0">
                <a:latin typeface="Verdana" charset="0"/>
              </a:rPr>
              <a:t> </a:t>
            </a:r>
          </a:p>
        </p:txBody>
      </p:sp>
      <p:sp>
        <p:nvSpPr>
          <p:cNvPr id="1747972" name="Rectangle 4"/>
          <p:cNvSpPr>
            <a:spLocks noChangeArrowheads="1"/>
          </p:cNvSpPr>
          <p:nvPr/>
        </p:nvSpPr>
        <p:spPr bwMode="auto">
          <a:xfrm>
            <a:off x="609600" y="1219200"/>
            <a:ext cx="8001000" cy="29828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Common approaches to improving memory </a:t>
            </a:r>
            <a:r>
              <a:rPr lang="en-US" sz="2400" dirty="0" smtClean="0">
                <a:latin typeface="Verdana" charset="0"/>
              </a:rPr>
              <a:t>performance</a:t>
            </a:r>
            <a:endParaRPr lang="en-US" sz="2000" dirty="0" smtClean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caches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single cycle except in case of a miss </a:t>
            </a:r>
            <a:r>
              <a:rPr lang="en-US" sz="2000" i="1" dirty="0" err="1">
                <a:latin typeface="Symbol" charset="2"/>
              </a:rPr>
              <a:t></a:t>
            </a:r>
            <a:r>
              <a:rPr lang="en-US" sz="2000" i="1" dirty="0" err="1">
                <a:latin typeface="Verdana" charset="0"/>
              </a:rPr>
              <a:t>stall</a:t>
            </a:r>
            <a:endParaRPr lang="en-US" sz="2000" dirty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interleaved memory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multiple memory accesses </a:t>
            </a: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bank conflicts</a:t>
            </a: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split-phase memory </a:t>
            </a:r>
            <a:r>
              <a:rPr lang="en-US" sz="2000" dirty="0" smtClean="0">
                <a:latin typeface="Verdana" charset="0"/>
              </a:rPr>
              <a:t>operations (separate memory request from response)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out-of-order responses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174797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2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2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Mem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Fadd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Fmul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Fdiv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8310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Verdana" charset="0"/>
                </a:rPr>
                <a:t>GPRs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Verdana" charset="0"/>
                </a:rPr>
                <a:t>FPRs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0287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Structural conflicts at the execution stage if some</a:t>
            </a:r>
            <a:r>
              <a:rPr lang="en-US" sz="1800" dirty="0" smtClean="0">
                <a:latin typeface="Verdana" charset="0"/>
              </a:rPr>
              <a:t> FPU </a:t>
            </a:r>
            <a:r>
              <a:rPr lang="en-US" sz="1800" dirty="0">
                <a:latin typeface="Verdana" charset="0"/>
              </a:rPr>
              <a:t>or memory unit is not pipelined and </a:t>
            </a:r>
            <a:r>
              <a:rPr lang="en-US" sz="1800" dirty="0" smtClean="0">
                <a:latin typeface="Verdana" charset="0"/>
              </a:rPr>
              <a:t>takes </a:t>
            </a:r>
            <a:r>
              <a:rPr lang="en-US" sz="1800" dirty="0">
                <a:latin typeface="Verdana" charset="0"/>
              </a:rPr>
              <a:t>more than one </a:t>
            </a:r>
            <a:r>
              <a:rPr lang="en-US" sz="1800" dirty="0" smtClean="0">
                <a:latin typeface="Verdana" charset="0"/>
              </a:rPr>
              <a:t>cycle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Structural conflicts at the write-back stage due to</a:t>
            </a:r>
            <a:r>
              <a:rPr lang="en-US" sz="1800" dirty="0" smtClean="0">
                <a:latin typeface="Verdana" charset="0"/>
              </a:rPr>
              <a:t> variable </a:t>
            </a:r>
            <a:r>
              <a:rPr lang="en-US" sz="1800" dirty="0">
                <a:latin typeface="Verdana" charset="0"/>
              </a:rPr>
              <a:t>latencies of different functional </a:t>
            </a:r>
            <a:r>
              <a:rPr lang="en-US" sz="1800" dirty="0" smtClean="0">
                <a:latin typeface="Verdana" charset="0"/>
              </a:rPr>
              <a:t>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Out-of-order write hazards due to </a:t>
            </a:r>
            <a:r>
              <a:rPr lang="en-US" sz="1800" dirty="0" smtClean="0">
                <a:latin typeface="Verdana" charset="0"/>
              </a:rPr>
              <a:t>variable latencies </a:t>
            </a:r>
            <a:r>
              <a:rPr lang="en-US" sz="1800" dirty="0">
                <a:latin typeface="Verdana" charset="0"/>
              </a:rPr>
              <a:t>of different functional </a:t>
            </a:r>
            <a:r>
              <a:rPr lang="en-US" sz="1800" dirty="0" smtClean="0">
                <a:latin typeface="Verdana" charset="0"/>
              </a:rPr>
              <a:t>units</a:t>
            </a:r>
            <a:endParaRPr lang="en-US" sz="1800" i="1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How to handle exceptions?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CA227-806A-B440-A153-7728280E68B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162800" cy="854075"/>
          </a:xfrm>
        </p:spPr>
        <p:txBody>
          <a:bodyPr/>
          <a:lstStyle/>
          <a:p>
            <a:r>
              <a:rPr lang="en-US"/>
              <a:t>Complex In-Order Pipeline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52650"/>
            <a:ext cx="4191000" cy="32766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Delay writeback so all operations have same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latency to W stage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Write ports never oversubscribed (one inst. in &amp; one inst. out every cycle)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Stall pipeline on long latency operations, e.g., divides, cache misses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Handle exceptions in-order at commit point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28650"/>
            <a:ext cx="7637463" cy="5373688"/>
            <a:chOff x="894" y="624"/>
            <a:chExt cx="4811" cy="3385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060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8" y="1048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4" y="1917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14" y="2698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62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14" y="624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152400" y="5353050"/>
            <a:ext cx="502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>
                <a:latin typeface="Verdana" charset="0"/>
              </a:rPr>
              <a:t>How to prevent increased writeback latency from slowing down single cycle integer operations?</a:t>
            </a:r>
            <a:r>
              <a:rPr lang="en-US" sz="2000">
                <a:latin typeface="Verdana" charset="0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3433763" y="5824538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>
                <a:solidFill>
                  <a:schemeClr val="hlink"/>
                </a:solidFill>
              </a:rPr>
              <a:t>Bypassing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3771</TotalTime>
  <Pages>12</Pages>
  <Words>3967</Words>
  <Application>Microsoft Macintosh PowerPoint</Application>
  <PresentationFormat>Letter Paper (8.5x11 in)</PresentationFormat>
  <Paragraphs>786</Paragraphs>
  <Slides>36</Slides>
  <Notes>36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CS252-template</vt:lpstr>
      <vt:lpstr>CS 152 Computer Architecture and Engineering   Lecture 10 - Complex Pipelines, Out-of-Order Issue, Register Renaming</vt:lpstr>
      <vt:lpstr>Last time in Lecture 9</vt:lpstr>
      <vt:lpstr>Complex Pipelining: Motivation</vt:lpstr>
      <vt:lpstr>Floating-Point Unit (FPU)</vt:lpstr>
      <vt:lpstr>Functional Unit Characteristics</vt:lpstr>
      <vt:lpstr>Floating-Point ISA</vt:lpstr>
      <vt:lpstr>Realistic Memory Systems </vt:lpstr>
      <vt:lpstr>Issues in Complex Pipeline Control</vt:lpstr>
      <vt:lpstr>Complex In-Order Pipeline</vt:lpstr>
      <vt:lpstr>In-Order Superscalar Pipeline</vt:lpstr>
      <vt:lpstr>Types of Data Hazards </vt:lpstr>
      <vt:lpstr>Register vs. Memory Dependence</vt:lpstr>
      <vt:lpstr>Data Hazards: An Example</vt:lpstr>
      <vt:lpstr>Instruction Scheduling</vt:lpstr>
      <vt:lpstr>Out-of-order Completion In-order Issue</vt:lpstr>
      <vt:lpstr>Complex Pipeline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CS152 Administrivia</vt:lpstr>
      <vt:lpstr>Out-of-Order Issue</vt:lpstr>
      <vt:lpstr>Issue Limitations: In-Order and Out-of-Order</vt:lpstr>
      <vt:lpstr>How many instructions can be in the pipeline?</vt:lpstr>
      <vt:lpstr>Overcoming the Lack of Register Names</vt:lpstr>
      <vt:lpstr>Instruction-level Parallelism via Renaming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Effectiveness?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337</cp:revision>
  <cp:lastPrinted>2009-03-09T18:53:24Z</cp:lastPrinted>
  <dcterms:created xsi:type="dcterms:W3CDTF">2011-03-02T03:31:50Z</dcterms:created>
  <dcterms:modified xsi:type="dcterms:W3CDTF">2011-03-02T03:51:44Z</dcterms:modified>
</cp:coreProperties>
</file>