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22" r:id="rId2"/>
    <p:sldId id="570" r:id="rId3"/>
    <p:sldId id="679" r:id="rId4"/>
    <p:sldId id="673" r:id="rId5"/>
    <p:sldId id="674" r:id="rId6"/>
    <p:sldId id="646" r:id="rId7"/>
    <p:sldId id="680" r:id="rId8"/>
    <p:sldId id="681" r:id="rId9"/>
    <p:sldId id="648" r:id="rId10"/>
    <p:sldId id="675" r:id="rId11"/>
    <p:sldId id="650" r:id="rId12"/>
    <p:sldId id="676" r:id="rId13"/>
    <p:sldId id="652" r:id="rId14"/>
    <p:sldId id="653" r:id="rId15"/>
    <p:sldId id="677" r:id="rId16"/>
    <p:sldId id="655" r:id="rId17"/>
    <p:sldId id="656" r:id="rId18"/>
    <p:sldId id="657" r:id="rId19"/>
    <p:sldId id="641" r:id="rId20"/>
    <p:sldId id="660" r:id="rId21"/>
    <p:sldId id="661" r:id="rId22"/>
    <p:sldId id="662" r:id="rId23"/>
    <p:sldId id="683" r:id="rId24"/>
    <p:sldId id="663" r:id="rId25"/>
    <p:sldId id="664" r:id="rId26"/>
    <p:sldId id="678" r:id="rId27"/>
    <p:sldId id="668" r:id="rId28"/>
    <p:sldId id="669" r:id="rId29"/>
    <p:sldId id="682" r:id="rId30"/>
    <p:sldId id="671" r:id="rId31"/>
    <p:sldId id="531" r:id="rId32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794" autoAdjust="0"/>
    <p:restoredTop sz="94595" autoAdjust="0"/>
  </p:normalViewPr>
  <p:slideViewPr>
    <p:cSldViewPr>
      <p:cViewPr varScale="1">
        <p:scale>
          <a:sx n="105" d="100"/>
          <a:sy n="105" d="100"/>
        </p:scale>
        <p:origin x="-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F9A3AC7A-A54C-9646-AC61-C95CE430B2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061D8238-5A38-594F-8690-A7B7BD6753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98D03571-62CF-464A-BC26-348CED756EE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1BF47-FC07-004B-9833-82B4B97A611B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10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940C0-2163-554D-A025-836E80DCE361}" type="slidenum">
              <a:rPr lang="en-US"/>
              <a:pPr/>
              <a:t>11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OS ensures that the page tables are disjoint.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7BD2-9512-FB43-A139-951E6FED5BBF}" type="slidenum">
              <a:rPr lang="en-US"/>
              <a:pPr/>
              <a:t>12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13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7430A-9942-634D-ADCB-383ADCE55D87}" type="slidenum">
              <a:rPr lang="en-US"/>
              <a:pPr/>
              <a:t>14</a:t>
            </a:fld>
            <a:endParaRPr lang="en-US"/>
          </a:p>
        </p:txBody>
      </p:sp>
      <p:sp>
        <p:nvSpPr>
          <p:cNvPr id="160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F8007-BEC9-D94F-A945-B9D02FC18961}" type="slidenum">
              <a:rPr lang="en-US"/>
              <a:pPr/>
              <a:t>15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British Firm Ferranti, did Mercury and then Atlas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1 too difficult for users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2 too slow.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/>
              <a:pPr/>
              <a:t>16</a:t>
            </a:fld>
            <a:endParaRPr lang="en-US"/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/>
              <a:pPr/>
              <a:t>17</a:t>
            </a:fld>
            <a:endParaRPr lang="en-US"/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/>
              <a:pPr/>
              <a:t>18</a:t>
            </a:fld>
            <a:endParaRPr lang="en-US"/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2D553-F780-B04A-8CD2-06E8F1A727E8}" type="slidenum">
              <a:rPr lang="en-US"/>
              <a:pPr/>
              <a:t>19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14873-704D-D944-B4D4-AB2358E8E32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6671-26A6-D44B-B232-F62ECF464D72}" type="slidenum">
              <a:rPr lang="en-US"/>
              <a:pPr/>
              <a:t>20</a:t>
            </a:fld>
            <a:endParaRPr lang="en-US"/>
          </a:p>
        </p:txBody>
      </p:sp>
      <p:sp>
        <p:nvSpPr>
          <p:cNvPr id="162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/>
              <a:pPr/>
              <a:t>21</a:t>
            </a:fld>
            <a:endParaRPr lang="en-US"/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22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/>
              <a:pPr/>
              <a:t>23</a:t>
            </a:fld>
            <a:endParaRPr lang="en-US"/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24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25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26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/>
              <a:pPr/>
              <a:t>27</a:t>
            </a:fld>
            <a:endParaRPr lang="en-US"/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/>
              <a:pPr/>
              <a:t>28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29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/>
              <a:pPr/>
              <a:t>3</a:t>
            </a:fld>
            <a:endParaRPr lang="en-US"/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30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E3312-B0F8-8E47-8BEC-B969D1A9917A}" type="slidenum">
              <a:rPr lang="en-US"/>
              <a:pPr/>
              <a:t>31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E89D8-B077-D248-9270-0214275F7911}" type="slidenum">
              <a:rPr lang="en-US"/>
              <a:pPr/>
              <a:t>4</a:t>
            </a:fld>
            <a:endParaRPr lang="en-US"/>
          </a:p>
        </p:txBody>
      </p:sp>
      <p:sp>
        <p:nvSpPr>
          <p:cNvPr id="164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Location independence: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	Load time rewriting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	PC relative branches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	PC relative data access or base pointer on entry to routine.</a:t>
            </a:r>
          </a:p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/>
              <a:pPr/>
              <a:t>5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/>
              <a:pPr/>
              <a:t>6</a:t>
            </a:fld>
            <a:endParaRPr lang="en-US"/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/>
              <a:pPr/>
              <a:t>7</a:t>
            </a:fld>
            <a:endParaRPr lang="en-US"/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/>
              <a:pPr/>
              <a:t>8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C15E8-B496-BA4B-B12F-E1D84853A2C3}" type="slidenum">
              <a:rPr lang="en-US"/>
              <a:pPr/>
              <a:t>9</a:t>
            </a:fld>
            <a:endParaRPr lang="en-US"/>
          </a:p>
        </p:txBody>
      </p:sp>
      <p:sp>
        <p:nvSpPr>
          <p:cNvPr id="159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Called Burping the memory.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462BB8-6DC5-6844-B888-01764D246E5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A01E40-8FA5-FE49-83EA-6AFCEDD721AA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98DBFC-1919-A449-B910-73969E781B6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EA623F-858B-C84E-8BF6-FD0BE9CF624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098E05-98C9-A845-B3E8-B5F042BCC9D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6CA2F6-3E08-F644-9956-ECB0CD73EBA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449458-DEF1-D34F-9B39-A12E5206776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78B4E-9A3E-6648-A0DF-139B20B9504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4D9282-E88B-824C-B9B0-DAAEBB9232E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6144A7-BBC1-064E-B85C-CC43274F0710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2B9F3E-3E2E-7D47-B704-C2E47071697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033E649C-D69E-0847-B5A4-1D69A5E8D43D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-57057" y="6519446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February</a:t>
            </a:r>
            <a:r>
              <a:rPr lang="en-US" baseline="0" dirty="0" smtClean="0">
                <a:solidFill>
                  <a:srgbClr val="FF0000"/>
                </a:solidFill>
              </a:rPr>
              <a:t> 16</a:t>
            </a:r>
            <a:r>
              <a:rPr lang="en-US" dirty="0" smtClean="0">
                <a:solidFill>
                  <a:srgbClr val="FF0000"/>
                </a:solidFill>
              </a:rPr>
              <a:t>, 2012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505200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CS152, Spring 2012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</a:t>
            </a:r>
            <a:r>
              <a:rPr lang="en-US" dirty="0" smtClean="0"/>
              <a:t> 8 </a:t>
            </a:r>
            <a:r>
              <a:rPr lang="en-US" dirty="0"/>
              <a:t>- Address Translation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ea typeface="굴림" charset="-127"/>
              <a:cs typeface="굴림" charset="-127"/>
            </a:endParaRP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98487" y="1524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1650693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50887" y="4413250"/>
            <a:ext cx="1865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089275" y="4476750"/>
            <a:ext cx="15144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50716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1650717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0728" name="Group 40"/>
            <p:cNvGrpSpPr>
              <a:grpSpLocks/>
            </p:cNvGrpSpPr>
            <p:nvPr/>
          </p:nvGrpSpPr>
          <p:grpSpPr bwMode="auto">
            <a:xfrm>
              <a:off x="4475" y="2103"/>
              <a:ext cx="206" cy="1406"/>
              <a:chOff x="4523" y="2119"/>
              <a:chExt cx="206" cy="1406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grpSp>
        <p:nvGrpSpPr>
          <p:cNvPr id="1650733" name="Group 45"/>
          <p:cNvGrpSpPr>
            <a:grpSpLocks/>
          </p:cNvGrpSpPr>
          <p:nvPr/>
        </p:nvGrpSpPr>
        <p:grpSpPr bwMode="auto">
          <a:xfrm>
            <a:off x="3048000" y="1371600"/>
            <a:ext cx="2919413" cy="412750"/>
            <a:chOff x="1654" y="1312"/>
            <a:chExt cx="1839" cy="260"/>
          </a:xfrm>
        </p:grpSpPr>
        <p:sp>
          <p:nvSpPr>
            <p:cNvPr id="1650734" name="Rectangle 46"/>
            <p:cNvSpPr>
              <a:spLocks noChangeArrowheads="1"/>
            </p:cNvSpPr>
            <p:nvPr/>
          </p:nvSpPr>
          <p:spPr bwMode="auto">
            <a:xfrm>
              <a:off x="1654" y="1316"/>
              <a:ext cx="1839" cy="25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page number      </a:t>
              </a: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offset</a:t>
              </a:r>
              <a:endParaRPr lang="en-US" altLang="ko-KR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50735" name="Line 47"/>
            <p:cNvSpPr>
              <a:spLocks noChangeShapeType="1"/>
            </p:cNvSpPr>
            <p:nvPr/>
          </p:nvSpPr>
          <p:spPr bwMode="auto">
            <a:xfrm>
              <a:off x="2856" y="131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굴림" charset="-127"/>
              </a:rPr>
              <a:t>A page table contains the physical address of the base of each page:</a:t>
            </a:r>
            <a:endParaRPr kumimoji="0" lang="ko-KR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굴림" charset="-127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EAA8-CAA0-EF4B-B3C1-ABB37D263657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778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User</a:t>
            </a:r>
          </a:p>
        </p:txBody>
      </p:sp>
      <p:sp>
        <p:nvSpPr>
          <p:cNvPr id="1599491" name="Rectangle 3"/>
          <p:cNvSpPr>
            <a:spLocks noChangeArrowheads="1"/>
          </p:cNvSpPr>
          <p:nvPr/>
        </p:nvSpPr>
        <p:spPr bwMode="auto">
          <a:xfrm>
            <a:off x="304800" y="5524500"/>
            <a:ext cx="67833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user has a page table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Page table contains an entry for each user page</a:t>
            </a:r>
          </a:p>
        </p:txBody>
      </p:sp>
      <p:grpSp>
        <p:nvGrpSpPr>
          <p:cNvPr id="1599492" name="Group 4"/>
          <p:cNvGrpSpPr>
            <a:grpSpLocks/>
          </p:cNvGrpSpPr>
          <p:nvPr/>
        </p:nvGrpSpPr>
        <p:grpSpPr bwMode="auto">
          <a:xfrm>
            <a:off x="317500" y="1092200"/>
            <a:ext cx="8532813" cy="5029200"/>
            <a:chOff x="88" y="856"/>
            <a:chExt cx="5375" cy="3168"/>
          </a:xfrm>
        </p:grpSpPr>
        <p:sp>
          <p:nvSpPr>
            <p:cNvPr id="1599493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4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5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6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7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8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9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00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9501" name="Rectangle 13"/>
            <p:cNvSpPr>
              <a:spLocks noChangeArrowheads="1"/>
            </p:cNvSpPr>
            <p:nvPr/>
          </p:nvSpPr>
          <p:spPr bwMode="auto">
            <a:xfrm>
              <a:off x="1911" y="136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02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1599503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4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5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06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7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8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9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10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9511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grpSp>
          <p:nvGrpSpPr>
            <p:cNvPr id="1599512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1599513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4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5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16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7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8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9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20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9521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95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 b="1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sp>
          <p:nvSpPr>
            <p:cNvPr id="1599522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3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4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5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6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7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8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9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0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1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2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3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4" name="Rectangle 46"/>
            <p:cNvSpPr>
              <a:spLocks noChangeArrowheads="1"/>
            </p:cNvSpPr>
            <p:nvPr/>
          </p:nvSpPr>
          <p:spPr bwMode="auto">
            <a:xfrm rot="16200000">
              <a:off x="4616" y="2368"/>
              <a:ext cx="146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Memory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35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36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1599537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8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9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0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41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42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1599543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4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5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6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7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8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9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free</a:t>
                </a:r>
              </a:p>
            </p:txBody>
          </p:sp>
          <p:sp>
            <p:nvSpPr>
              <p:cNvPr id="1599550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1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2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3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4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5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6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7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8" name="Rectangle 70"/>
              <p:cNvSpPr>
                <a:spLocks noChangeArrowheads="1"/>
              </p:cNvSpPr>
              <p:nvPr/>
            </p:nvSpPr>
            <p:spPr bwMode="auto">
              <a:xfrm>
                <a:off x="4483" y="1000"/>
                <a:ext cx="54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OS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pages</a:t>
                </a:r>
              </a:p>
            </p:txBody>
          </p:sp>
          <p:sp>
            <p:nvSpPr>
              <p:cNvPr id="1599559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60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99561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1599562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3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4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A37E-7454-1E43-91F3-29AB02F9CCE3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Where Should Page Tables Reside?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94263"/>
          </a:xfrm>
        </p:spPr>
        <p:txBody>
          <a:bodyPr/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Space required by the page tables (PT) is proportional to the address space, number of users,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 ...</a:t>
            </a:r>
          </a:p>
          <a:p>
            <a:pPr marL="1200150" lvl="2" indent="-342900">
              <a:buFontTx/>
              <a:buNone/>
            </a:pPr>
            <a:r>
              <a:rPr lang="en-US" altLang="ko-KR" sz="2400" i="1" dirty="0" err="1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i="1" dirty="0" err="1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</a:t>
            </a:r>
            <a:r>
              <a:rPr lang="en-US" altLang="ko-KR" sz="2400" i="1" dirty="0" err="1" smtClean="0">
                <a:solidFill>
                  <a:srgbClr val="000000"/>
                </a:solidFill>
                <a:ea typeface="굴림" charset="-127"/>
                <a:cs typeface="굴림" charset="-127"/>
              </a:rPr>
              <a:t>Too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 large to </a:t>
            </a:r>
            <a:r>
              <a:rPr lang="en-US" altLang="ko-KR" sz="2400" i="1" dirty="0">
                <a:solidFill>
                  <a:srgbClr val="000000"/>
                </a:solidFill>
                <a:ea typeface="굴림" charset="-127"/>
                <a:cs typeface="굴림" charset="-127"/>
              </a:rPr>
              <a:t>keep in registers</a:t>
            </a:r>
          </a:p>
          <a:p>
            <a:pPr marL="342900" indent="-342900">
              <a:buFontTx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Idea: Keep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PTs</a:t>
            </a:r>
            <a:r>
              <a:rPr lang="en-US" altLang="ko-KR" sz="2800" dirty="0">
                <a:ea typeface="굴림" charset="-127"/>
                <a:cs typeface="굴림" charset="-127"/>
              </a:rPr>
              <a:t> in the main memory</a:t>
            </a:r>
          </a:p>
          <a:p>
            <a:pPr marL="742950" lvl="1" indent="-285750"/>
            <a:r>
              <a:rPr lang="en-US" altLang="ko-KR" sz="2400" dirty="0">
                <a:ea typeface="굴림" charset="-127"/>
                <a:cs typeface="굴림" charset="-127"/>
              </a:rPr>
              <a:t>needs one reference to retrieve the page base address and another to access the data word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	</a:t>
            </a:r>
            <a:r>
              <a:rPr lang="en-US" altLang="ko-KR" sz="2400" dirty="0" err="1" smtClean="0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doubles the number of memory references!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Page Tables in Physical Memory</a:t>
            </a:r>
          </a:p>
        </p:txBody>
      </p:sp>
      <p:grpSp>
        <p:nvGrpSpPr>
          <p:cNvPr id="1603587" name="Group 3"/>
          <p:cNvGrpSpPr>
            <a:grpSpLocks/>
          </p:cNvGrpSpPr>
          <p:nvPr/>
        </p:nvGrpSpPr>
        <p:grpSpPr bwMode="auto">
          <a:xfrm>
            <a:off x="609600" y="914400"/>
            <a:ext cx="7491413" cy="5270500"/>
            <a:chOff x="632" y="848"/>
            <a:chExt cx="4719" cy="3320"/>
          </a:xfrm>
        </p:grpSpPr>
        <p:grpSp>
          <p:nvGrpSpPr>
            <p:cNvPr id="1603588" name="Group 4"/>
            <p:cNvGrpSpPr>
              <a:grpSpLocks/>
            </p:cNvGrpSpPr>
            <p:nvPr/>
          </p:nvGrpSpPr>
          <p:grpSpPr bwMode="auto">
            <a:xfrm>
              <a:off x="632" y="1352"/>
              <a:ext cx="1536" cy="2580"/>
              <a:chOff x="632" y="1352"/>
              <a:chExt cx="1536" cy="2580"/>
            </a:xfrm>
          </p:grpSpPr>
          <p:sp>
            <p:nvSpPr>
              <p:cNvPr id="1603589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0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1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2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3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40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VA1</a:t>
                </a:r>
              </a:p>
            </p:txBody>
          </p:sp>
          <p:sp>
            <p:nvSpPr>
              <p:cNvPr id="1603594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 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632" y="3488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 2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6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7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8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9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0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1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2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3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4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5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6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7" name="Rectangle 23"/>
            <p:cNvSpPr>
              <a:spLocks noChangeArrowheads="1"/>
            </p:cNvSpPr>
            <p:nvPr/>
          </p:nvSpPr>
          <p:spPr bwMode="auto">
            <a:xfrm>
              <a:off x="3944" y="944"/>
              <a:ext cx="56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1 </a:t>
              </a:r>
            </a:p>
          </p:txBody>
        </p:sp>
        <p:sp>
          <p:nvSpPr>
            <p:cNvPr id="1603608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sz="2400" b="1">
                <a:ea typeface="굴림" charset="-127"/>
                <a:cs typeface="굴림" charset="-127"/>
              </a:endParaRPr>
            </a:p>
          </p:txBody>
        </p:sp>
        <p:sp>
          <p:nvSpPr>
            <p:cNvPr id="1603609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0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1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2" name="Rectangle 28"/>
            <p:cNvSpPr>
              <a:spLocks noChangeArrowheads="1"/>
            </p:cNvSpPr>
            <p:nvPr/>
          </p:nvSpPr>
          <p:spPr bwMode="auto">
            <a:xfrm>
              <a:off x="3944" y="1712"/>
              <a:ext cx="57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2 </a:t>
              </a:r>
            </a:p>
          </p:txBody>
        </p:sp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0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1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2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3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4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 rot="16200000">
            <a:off x="7404100" y="31115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784-13AC-F34A-8DAA-8660867687B3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 Problem in the Early Sixties</a:t>
            </a:r>
          </a:p>
        </p:txBody>
      </p:sp>
      <p:sp>
        <p:nvSpPr>
          <p:cNvPr id="160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07312" cy="4678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3200" dirty="0">
                <a:ea typeface="굴림" charset="-127"/>
                <a:cs typeface="굴림" charset="-127"/>
              </a:rPr>
              <a:t>There were many applications whose data could not fit in the main memory, e.g., payroll</a:t>
            </a:r>
          </a:p>
          <a:p>
            <a:pPr lvl="1">
              <a:lnSpc>
                <a:spcPct val="80000"/>
              </a:lnSpc>
            </a:pPr>
            <a:r>
              <a:rPr lang="en-US" altLang="ko-KR" sz="2800" i="1" dirty="0">
                <a:ea typeface="굴림" charset="-127"/>
                <a:cs typeface="굴림" charset="-127"/>
              </a:rPr>
              <a:t>Paged memory system reduced fragmentation but still required the whole program to be resident in the main memory</a:t>
            </a:r>
            <a:endParaRPr lang="en-US" altLang="ko-KR" sz="2800" i="1" dirty="0" smtClean="0">
              <a:ea typeface="굴림" charset="-127"/>
              <a:cs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3200" dirty="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3468-04AB-8F44-B916-86F96C5153B8}" type="slidenum">
              <a:rPr lang="en-US"/>
              <a:pPr/>
              <a:t>15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Manual Overlays</a:t>
            </a:r>
            <a:r>
              <a:rPr lang="en-US" altLang="ko-KR" i="1"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54787" name="Rectangle 3"/>
          <p:cNvSpPr>
            <a:spLocks noChangeArrowheads="1"/>
          </p:cNvSpPr>
          <p:nvPr/>
        </p:nvSpPr>
        <p:spPr bwMode="auto">
          <a:xfrm>
            <a:off x="2384425" y="1347788"/>
            <a:ext cx="717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88" name="Rectangle 4"/>
          <p:cNvSpPr>
            <a:spLocks noChangeArrowheads="1"/>
          </p:cNvSpPr>
          <p:nvPr/>
        </p:nvSpPr>
        <p:spPr bwMode="auto">
          <a:xfrm>
            <a:off x="6386513" y="4292600"/>
            <a:ext cx="22923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Ferranti Mercury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1956</a:t>
            </a:r>
          </a:p>
        </p:txBody>
      </p:sp>
      <p:sp>
        <p:nvSpPr>
          <p:cNvPr id="1654789" name="Rectangle 5"/>
          <p:cNvSpPr>
            <a:spLocks noChangeArrowheads="1"/>
          </p:cNvSpPr>
          <p:nvPr/>
        </p:nvSpPr>
        <p:spPr bwMode="auto">
          <a:xfrm>
            <a:off x="6926263" y="1819275"/>
            <a:ext cx="1216025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40k bits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main</a:t>
            </a:r>
          </a:p>
        </p:txBody>
      </p:sp>
      <p:sp>
        <p:nvSpPr>
          <p:cNvPr id="1654790" name="Rectangle 6"/>
          <p:cNvSpPr>
            <a:spLocks noChangeArrowheads="1"/>
          </p:cNvSpPr>
          <p:nvPr/>
        </p:nvSpPr>
        <p:spPr bwMode="auto">
          <a:xfrm>
            <a:off x="6845300" y="3101975"/>
            <a:ext cx="1377950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640k bits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drum</a:t>
            </a:r>
          </a:p>
        </p:txBody>
      </p:sp>
      <p:sp>
        <p:nvSpPr>
          <p:cNvPr id="1654791" name="Line 7"/>
          <p:cNvSpPr>
            <a:spLocks noChangeShapeType="1"/>
          </p:cNvSpPr>
          <p:nvPr/>
        </p:nvSpPr>
        <p:spPr bwMode="auto">
          <a:xfrm>
            <a:off x="7534275" y="2552700"/>
            <a:ext cx="0" cy="482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92" name="Rectangle 8"/>
          <p:cNvSpPr>
            <a:spLocks noChangeArrowheads="1"/>
          </p:cNvSpPr>
          <p:nvPr/>
        </p:nvSpPr>
        <p:spPr bwMode="auto">
          <a:xfrm>
            <a:off x="6381750" y="1708150"/>
            <a:ext cx="2305050" cy="24257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93" name="Rectangle 9"/>
          <p:cNvSpPr>
            <a:spLocks noChangeArrowheads="1"/>
          </p:cNvSpPr>
          <p:nvPr/>
        </p:nvSpPr>
        <p:spPr bwMode="auto">
          <a:xfrm>
            <a:off x="6656388" y="3784600"/>
            <a:ext cx="19415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Central Store</a:t>
            </a:r>
          </a:p>
        </p:txBody>
      </p:sp>
      <p:sp>
        <p:nvSpPr>
          <p:cNvPr id="16547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6096000" cy="4411663"/>
          </a:xfrm>
          <a:noFill/>
          <a:ln/>
        </p:spPr>
        <p:txBody>
          <a:bodyPr/>
          <a:lstStyle/>
          <a:p>
            <a:pPr marL="288925" indent="-288925"/>
            <a:r>
              <a:rPr lang="en-US" altLang="ko-KR" dirty="0">
                <a:ea typeface="굴림" charset="-127"/>
                <a:cs typeface="굴림" charset="-127"/>
              </a:rPr>
              <a:t>Assume an instruction can address all the storage on the drum</a:t>
            </a:r>
          </a:p>
          <a:p>
            <a:pPr marL="288925" indent="-288925"/>
            <a:endParaRPr lang="en-US" altLang="ko-KR" dirty="0">
              <a:ea typeface="굴림" charset="-127"/>
              <a:cs typeface="굴림" charset="-127"/>
            </a:endParaRP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1: </a:t>
            </a:r>
            <a:r>
              <a:rPr lang="en-US" altLang="ko-KR" dirty="0">
                <a:ea typeface="굴림" charset="-127"/>
                <a:cs typeface="굴림" charset="-127"/>
              </a:rPr>
              <a:t>programmer keeps track of addresses in the main memory and initiates an I/O transfer when </a:t>
            </a:r>
            <a:r>
              <a:rPr lang="en-US" altLang="ko-KR" dirty="0" smtClean="0">
                <a:ea typeface="굴림" charset="-127"/>
                <a:cs typeface="굴림" charset="-127"/>
              </a:rPr>
              <a:t>required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Difficult, error-prone!</a:t>
            </a: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2: </a:t>
            </a:r>
            <a:r>
              <a:rPr lang="en-US" altLang="ko-KR" dirty="0">
                <a:ea typeface="굴림" charset="-127"/>
                <a:cs typeface="굴림" charset="-127"/>
              </a:rPr>
              <a:t>automatic initiation of I/O transfers by software address </a:t>
            </a:r>
            <a:r>
              <a:rPr lang="en-US" altLang="ko-KR" dirty="0" smtClean="0">
                <a:ea typeface="굴림" charset="-127"/>
                <a:cs typeface="굴림" charset="-127"/>
              </a:rPr>
              <a:t>translation</a:t>
            </a:r>
          </a:p>
          <a:p>
            <a:pPr marL="688975" lvl="1" indent="-288925"/>
            <a:r>
              <a:rPr lang="en-US" altLang="ko-KR" sz="2400" i="1" dirty="0" err="1" smtClean="0">
                <a:solidFill>
                  <a:srgbClr val="56127A"/>
                </a:solidFill>
                <a:ea typeface="굴림" charset="-127"/>
                <a:cs typeface="굴림" charset="-127"/>
              </a:rPr>
              <a:t>Brooker’s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interpretive coding, 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1960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Inefficient!</a:t>
            </a:r>
            <a:endParaRPr lang="en-US" altLang="ko-KR" sz="2400" i="1" dirty="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654795" name="Text Box 11"/>
          <p:cNvSpPr txBox="1">
            <a:spLocks noChangeArrowheads="1"/>
          </p:cNvSpPr>
          <p:nvPr/>
        </p:nvSpPr>
        <p:spPr bwMode="auto">
          <a:xfrm>
            <a:off x="695325" y="5480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54797" name="Text Box 13"/>
          <p:cNvSpPr txBox="1">
            <a:spLocks noChangeArrowheads="1"/>
          </p:cNvSpPr>
          <p:nvPr/>
        </p:nvSpPr>
        <p:spPr bwMode="auto">
          <a:xfrm>
            <a:off x="304800" y="5518665"/>
            <a:ext cx="85344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i="1" dirty="0"/>
              <a:t>Not just an ancient black art, e.g., IBM Cell microprocessor</a:t>
            </a:r>
            <a:r>
              <a:rPr lang="en-US" sz="2400" i="1" dirty="0" smtClean="0"/>
              <a:t> using in Playstation-3 has explicitly </a:t>
            </a:r>
            <a:r>
              <a:rPr lang="en-US" sz="2400" i="1" dirty="0"/>
              <a:t>managed local </a:t>
            </a:r>
            <a:r>
              <a:rPr lang="en-US" sz="2400" i="1" dirty="0" smtClean="0"/>
              <a:t>store!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4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4794" grpId="0" build="p"/>
      <p:bldP spid="165479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1344-FAE5-7845-8357-6B9686E8973E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02188" y="1460500"/>
            <a:ext cx="3898900" cy="4013200"/>
            <a:chOff x="417" y="920"/>
            <a:chExt cx="2456" cy="2528"/>
          </a:xfrm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1922" y="2784"/>
              <a:ext cx="951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Secondary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(Drum)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417" y="1872"/>
              <a:ext cx="1288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 Pages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51" y="2919"/>
              <a:ext cx="889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Central 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9814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sees 32 x 6 x 512 words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“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page from secondary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Tom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Kilburn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756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 memory as a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for secondary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53C3-006B-A34D-A0E3-47B21F446B4D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366838" y="1611313"/>
            <a:ext cx="1004887" cy="841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Initial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16 ROM pages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0.4 ~1 </a:t>
            </a:r>
            <a:r>
              <a:rPr lang="en-US" altLang="ko-KR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2 subsidiary pages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       1.4 </a:t>
            </a:r>
            <a:r>
              <a:rPr lang="en-US" altLang="ko-KR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791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Main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32 pages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1.4 </a:t>
              </a:r>
              <a:r>
                <a:rPr lang="en-US" altLang="ko-KR"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1611786" name="Rectangle 10"/>
            <p:cNvSpPr>
              <a:spLocks noChangeArrowheads="1"/>
            </p:cNvSpPr>
            <p:nvPr/>
          </p:nvSpPr>
          <p:spPr bwMode="auto">
            <a:xfrm>
              <a:off x="3878" y="2010"/>
              <a:ext cx="917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Drum (4)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 192 pages</a:t>
              </a:r>
            </a:p>
            <a:p>
              <a:pPr algn="l" defTabSz="774700">
                <a:spcBef>
                  <a:spcPct val="0"/>
                </a:spcBef>
              </a:pPr>
              <a:endParaRPr lang="ko-KR" altLang="en-US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b="1">
                <a:latin typeface="Verdana" charset="0"/>
                <a:ea typeface="굴림" charset="-127"/>
                <a:cs typeface="굴림" charset="-127"/>
              </a:rPr>
              <a:t>8 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Tape decks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48-bit words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512-word pages</a:t>
            </a:r>
          </a:p>
          <a:p>
            <a:pPr algn="l" defTabSz="774700">
              <a:spcBef>
                <a:spcPct val="0"/>
              </a:spcBef>
            </a:pP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1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495300" y="4686300"/>
            <a:ext cx="83835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match 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normal access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save the state of the partially executed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11652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Effective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309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system code</a:t>
            </a:r>
          </a:p>
          <a:p>
            <a:pPr algn="l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  <a:p>
            <a:pPr algn="l">
              <a:spcBef>
                <a:spcPct val="0"/>
              </a:spcBef>
            </a:pPr>
            <a:endParaRPr lang="en-US" altLang="ko-KR" sz="120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system data</a:t>
            </a:r>
          </a:p>
          <a:p>
            <a:pPr algn="l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778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74650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055938" y="2228850"/>
            <a:ext cx="688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387600" y="1644650"/>
            <a:ext cx="2617788" cy="192088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374900" y="2305050"/>
            <a:ext cx="623888" cy="1093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5669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 flipV="1">
            <a:off x="2387600" y="2089150"/>
            <a:ext cx="256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393700" y="6350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Atlas Demand Paging Scheme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013" y="1428750"/>
            <a:ext cx="7748587" cy="4895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3200">
                <a:ea typeface="굴림" charset="-127"/>
                <a:cs typeface="굴림" charset="-127"/>
              </a:rPr>
              <a:t>On a page fault: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Input transfer into a free page is initiated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Page Address Register (PAR) is updated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If no free page is left, a </a:t>
            </a:r>
            <a:r>
              <a:rPr lang="en-US" altLang="ko-KR" sz="2400" i="1">
                <a:ea typeface="굴림" charset="-127"/>
                <a:cs typeface="굴림" charset="-127"/>
              </a:rPr>
              <a:t>page is</a:t>
            </a:r>
            <a:r>
              <a:rPr lang="en-US" altLang="ko-KR" sz="2400">
                <a:ea typeface="굴림" charset="-127"/>
                <a:cs typeface="굴림" charset="-127"/>
              </a:rPr>
              <a:t> </a:t>
            </a:r>
            <a:r>
              <a:rPr lang="en-US" altLang="ko-KR" sz="2400" i="1">
                <a:ea typeface="굴림" charset="-127"/>
                <a:cs typeface="굴림" charset="-127"/>
              </a:rPr>
              <a:t>selected to be replaced </a:t>
            </a:r>
            <a:r>
              <a:rPr lang="en-US" altLang="ko-KR" sz="2400">
                <a:ea typeface="굴림" charset="-127"/>
                <a:cs typeface="굴림" charset="-127"/>
              </a:rPr>
              <a:t>(based on usage)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replaced page is written on the drum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to minimize drum latency effect, the first empty page on the drum was selected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</a:t>
            </a:r>
            <a:r>
              <a:rPr lang="en-US" altLang="ko-KR" sz="2400" i="1">
                <a:ea typeface="굴림" charset="-127"/>
                <a:cs typeface="굴림" charset="-127"/>
              </a:rPr>
              <a:t>page table is updated</a:t>
            </a:r>
            <a:r>
              <a:rPr lang="en-US" altLang="ko-KR" sz="2400">
                <a:ea typeface="굴림" charset="-127"/>
                <a:cs typeface="굴림" charset="-127"/>
              </a:rPr>
              <a:t> to point to the new location of the page on the drum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F414-2B81-1D40-B272-9D7A939EB176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E2E1-F3E4-A14C-AA4F-55A5FB46BF03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time in Lecture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5207000"/>
          </a:xfrm>
        </p:spPr>
        <p:txBody>
          <a:bodyPr/>
          <a:lstStyle/>
          <a:p>
            <a:r>
              <a:rPr lang="en-US" sz="2800" dirty="0" smtClean="0"/>
              <a:t>3 C’s of cache misses</a:t>
            </a:r>
          </a:p>
          <a:p>
            <a:pPr lvl="1"/>
            <a:r>
              <a:rPr lang="en-US" sz="2200" dirty="0" smtClean="0"/>
              <a:t>Compulsory, Capacity, Conflict</a:t>
            </a:r>
          </a:p>
          <a:p>
            <a:r>
              <a:rPr lang="en-US" sz="2800" dirty="0" smtClean="0"/>
              <a:t>Write policies</a:t>
            </a:r>
          </a:p>
          <a:p>
            <a:pPr lvl="1"/>
            <a:r>
              <a:rPr lang="en-US" sz="2200" dirty="0" smtClean="0"/>
              <a:t>Write back, write-through, write-allocate, no write allocate</a:t>
            </a:r>
          </a:p>
          <a:p>
            <a:r>
              <a:rPr lang="en-US" sz="2800" dirty="0" smtClean="0"/>
              <a:t>Multi</a:t>
            </a:r>
            <a:r>
              <a:rPr lang="en-US" sz="2800" dirty="0"/>
              <a:t>-level cache hierarchies</a:t>
            </a:r>
            <a:r>
              <a:rPr lang="en-US" sz="2800" dirty="0" smtClean="0"/>
              <a:t> reduce </a:t>
            </a:r>
            <a:r>
              <a:rPr lang="en-US" sz="2800" dirty="0"/>
              <a:t>miss penalty</a:t>
            </a:r>
          </a:p>
          <a:p>
            <a:pPr lvl="1"/>
            <a:r>
              <a:rPr lang="en-US" sz="2000" dirty="0"/>
              <a:t>3 levels common in modern </a:t>
            </a:r>
            <a:r>
              <a:rPr lang="en-US" sz="2000" dirty="0" smtClean="0"/>
              <a:t>systems (some have 4!)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change design tradeoffs of L1 cache if known to have L2</a:t>
            </a:r>
            <a:endParaRPr lang="en-US" sz="2000" dirty="0" smtClean="0"/>
          </a:p>
          <a:p>
            <a:r>
              <a:rPr lang="en-US" sz="2800" dirty="0" err="1" smtClean="0"/>
              <a:t>Prefetching</a:t>
            </a:r>
            <a:r>
              <a:rPr lang="en-US" sz="2800" dirty="0"/>
              <a:t>: retrieve</a:t>
            </a:r>
            <a:r>
              <a:rPr lang="en-US" sz="2800" dirty="0" smtClean="0"/>
              <a:t> memory data before </a:t>
            </a:r>
            <a:r>
              <a:rPr lang="en-US" sz="2800" dirty="0"/>
              <a:t>CPU request</a:t>
            </a:r>
          </a:p>
          <a:p>
            <a:pPr lvl="1"/>
            <a:r>
              <a:rPr lang="en-US" sz="2000" dirty="0" err="1"/>
              <a:t>Prefetching</a:t>
            </a:r>
            <a:r>
              <a:rPr lang="en-US" sz="2000" dirty="0"/>
              <a:t> can waste bandwidth and cause cache pollution</a:t>
            </a:r>
          </a:p>
          <a:p>
            <a:pPr lvl="1"/>
            <a:r>
              <a:rPr lang="en-US" sz="2000" dirty="0"/>
              <a:t>Software </a:t>
            </a:r>
            <a:r>
              <a:rPr lang="en-US" sz="2000" dirty="0" err="1"/>
              <a:t>vs</a:t>
            </a:r>
            <a:r>
              <a:rPr lang="en-US" sz="2000" dirty="0"/>
              <a:t> hardware </a:t>
            </a:r>
            <a:r>
              <a:rPr lang="en-US" sz="2000" dirty="0" err="1" smtClean="0"/>
              <a:t>prefetching</a:t>
            </a:r>
            <a:endParaRPr lang="en-US" sz="2000" dirty="0" smtClean="0"/>
          </a:p>
          <a:p>
            <a:r>
              <a:rPr lang="en-US" sz="2800" dirty="0" smtClean="0"/>
              <a:t>Software memory hierarchy optimizations</a:t>
            </a:r>
          </a:p>
          <a:p>
            <a:pPr lvl="1"/>
            <a:r>
              <a:rPr lang="en-US" sz="2000" dirty="0" smtClean="0"/>
              <a:t>Loop interchange, loop fusion, cache tiling</a:t>
            </a:r>
          </a:p>
          <a:p>
            <a:pPr lvl="1"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22EC-13EA-8E42-817B-104E241551B2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Linear Page Table</a:t>
            </a:r>
          </a:p>
        </p:txBody>
      </p:sp>
      <p:grpSp>
        <p:nvGrpSpPr>
          <p:cNvPr id="1619971" name="Group 3"/>
          <p:cNvGrpSpPr>
            <a:grpSpLocks/>
          </p:cNvGrpSpPr>
          <p:nvPr/>
        </p:nvGrpSpPr>
        <p:grpSpPr bwMode="auto">
          <a:xfrm>
            <a:off x="5826125" y="5892800"/>
            <a:ext cx="2362200" cy="254000"/>
            <a:chOff x="816" y="576"/>
            <a:chExt cx="1632" cy="144"/>
          </a:xfrm>
        </p:grpSpPr>
        <p:sp>
          <p:nvSpPr>
            <p:cNvPr id="1619972" name="Rectangle 4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VPN</a:t>
              </a:r>
              <a:endParaRPr lang="en-US" altLang="ko-KR" sz="2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73" name="Rectangle 5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Offset</a:t>
              </a:r>
              <a:endParaRPr lang="en-US" altLang="ko-KR" sz="2800">
                <a:solidFill>
                  <a:srgbClr val="56127A"/>
                </a:solidFill>
                <a:ea typeface="굴림" charset="-127"/>
                <a:cs typeface="굴림" charset="-127"/>
              </a:endParaRPr>
            </a:p>
          </p:txBody>
        </p:sp>
      </p:grpSp>
      <p:sp>
        <p:nvSpPr>
          <p:cNvPr id="1619974" name="Line 6"/>
          <p:cNvSpPr>
            <a:spLocks noChangeShapeType="1"/>
          </p:cNvSpPr>
          <p:nvPr/>
        </p:nvSpPr>
        <p:spPr bwMode="auto">
          <a:xfrm flipV="1">
            <a:off x="6651625" y="3378200"/>
            <a:ext cx="914400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75" name="Text Box 7"/>
          <p:cNvSpPr txBox="1">
            <a:spLocks noChangeArrowheads="1"/>
          </p:cNvSpPr>
          <p:nvPr/>
        </p:nvSpPr>
        <p:spPr bwMode="auto">
          <a:xfrm>
            <a:off x="6083300" y="6110288"/>
            <a:ext cx="19097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  <a:endParaRPr lang="en-US" altLang="ko-KR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19976" name="Rectangle 8"/>
          <p:cNvSpPr>
            <a:spLocks noChangeArrowheads="1"/>
          </p:cNvSpPr>
          <p:nvPr/>
        </p:nvSpPr>
        <p:spPr bwMode="auto">
          <a:xfrm>
            <a:off x="3581400" y="5892800"/>
            <a:ext cx="201612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 Base Register</a:t>
            </a:r>
          </a:p>
        </p:txBody>
      </p:sp>
      <p:sp>
        <p:nvSpPr>
          <p:cNvPr id="1619977" name="Text Box 9"/>
          <p:cNvSpPr txBox="1">
            <a:spLocks noChangeArrowheads="1"/>
          </p:cNvSpPr>
          <p:nvPr/>
        </p:nvSpPr>
        <p:spPr bwMode="auto">
          <a:xfrm>
            <a:off x="6689725" y="4730750"/>
            <a:ext cx="6492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</a:t>
            </a: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1619978" name="Group 10"/>
          <p:cNvGrpSpPr>
            <a:grpSpLocks/>
          </p:cNvGrpSpPr>
          <p:nvPr/>
        </p:nvGrpSpPr>
        <p:grpSpPr bwMode="auto">
          <a:xfrm>
            <a:off x="7369175" y="923925"/>
            <a:ext cx="1622425" cy="4778375"/>
            <a:chOff x="4356" y="758"/>
            <a:chExt cx="1022" cy="3010"/>
          </a:xfrm>
        </p:grpSpPr>
        <p:sp>
          <p:nvSpPr>
            <p:cNvPr id="1619979" name="Rectangle 11"/>
            <p:cNvSpPr>
              <a:spLocks noChangeArrowheads="1"/>
            </p:cNvSpPr>
            <p:nvPr/>
          </p:nvSpPr>
          <p:spPr bwMode="auto">
            <a:xfrm>
              <a:off x="4520" y="1448"/>
              <a:ext cx="752" cy="8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19980" name="Rectangle 12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1" name="Rectangle 13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400">
                  <a:solidFill>
                    <a:srgbClr val="FF0000"/>
                  </a:solidFill>
                  <a:latin typeface="Verdana" charset="0"/>
                  <a:ea typeface="굴림" charset="-127"/>
                  <a:cs typeface="굴림" charset="-127"/>
                </a:rPr>
                <a:t>Data word</a:t>
              </a:r>
            </a:p>
          </p:txBody>
        </p:sp>
        <p:sp>
          <p:nvSpPr>
            <p:cNvPr id="1619982" name="Rectangle 14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3" name="Freeform 15" descr="40%"/>
            <p:cNvSpPr>
              <a:spLocks/>
            </p:cNvSpPr>
            <p:nvPr/>
          </p:nvSpPr>
          <p:spPr bwMode="auto">
            <a:xfrm>
              <a:off x="4512" y="3432"/>
              <a:ext cx="76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336" y="192"/>
                </a:cxn>
                <a:cxn ang="0">
                  <a:pos x="480" y="432"/>
                </a:cxn>
                <a:cxn ang="0">
                  <a:pos x="672" y="288"/>
                </a:cxn>
                <a:cxn ang="0">
                  <a:pos x="912" y="432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528">
                  <a:moveTo>
                    <a:pt x="0" y="0"/>
                  </a:moveTo>
                  <a:lnTo>
                    <a:pt x="0" y="528"/>
                  </a:lnTo>
                  <a:lnTo>
                    <a:pt x="336" y="192"/>
                  </a:lnTo>
                  <a:lnTo>
                    <a:pt x="480" y="432"/>
                  </a:lnTo>
                  <a:lnTo>
                    <a:pt x="672" y="288"/>
                  </a:lnTo>
                  <a:lnTo>
                    <a:pt x="912" y="432"/>
                  </a:lnTo>
                  <a:lnTo>
                    <a:pt x="912" y="0"/>
                  </a:lnTo>
                  <a:lnTo>
                    <a:pt x="0" y="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4" name="Freeform 16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5" name="Text Box 17"/>
            <p:cNvSpPr txBox="1">
              <a:spLocks noChangeArrowheads="1"/>
            </p:cNvSpPr>
            <p:nvPr/>
          </p:nvSpPr>
          <p:spPr bwMode="auto">
            <a:xfrm>
              <a:off x="4356" y="758"/>
              <a:ext cx="10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Data Pages</a:t>
              </a:r>
              <a:endPara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86" name="Line 18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9987" name="Text Box 19"/>
          <p:cNvSpPr txBox="1">
            <a:spLocks noChangeArrowheads="1"/>
          </p:cNvSpPr>
          <p:nvPr/>
        </p:nvSpPr>
        <p:spPr bwMode="auto">
          <a:xfrm>
            <a:off x="6665913" y="2754313"/>
            <a:ext cx="869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19988" name="Rectangle 20" descr="40%"/>
          <p:cNvSpPr>
            <a:spLocks noChangeArrowheads="1"/>
          </p:cNvSpPr>
          <p:nvPr/>
        </p:nvSpPr>
        <p:spPr bwMode="auto">
          <a:xfrm>
            <a:off x="5026025" y="5486400"/>
            <a:ext cx="1600200" cy="241300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89" name="Rectangle 21" descr="Wide upward diagonal"/>
          <p:cNvSpPr>
            <a:spLocks noChangeArrowheads="1"/>
          </p:cNvSpPr>
          <p:nvPr/>
        </p:nvSpPr>
        <p:spPr bwMode="auto">
          <a:xfrm>
            <a:off x="5026025" y="4767263"/>
            <a:ext cx="1600200" cy="23971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>
              <a:ea typeface="굴림" charset="-127"/>
              <a:cs typeface="굴림" charset="-127"/>
            </a:endParaRPr>
          </a:p>
        </p:txBody>
      </p:sp>
      <p:sp>
        <p:nvSpPr>
          <p:cNvPr id="1619990" name="Rectangle 22" descr="40%"/>
          <p:cNvSpPr>
            <a:spLocks noChangeArrowheads="1"/>
          </p:cNvSpPr>
          <p:nvPr/>
        </p:nvSpPr>
        <p:spPr bwMode="auto">
          <a:xfrm>
            <a:off x="5026025" y="524668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1" name="Freeform 23" descr="Wide upward diagonal"/>
          <p:cNvSpPr>
            <a:spLocks/>
          </p:cNvSpPr>
          <p:nvPr/>
        </p:nvSpPr>
        <p:spPr bwMode="auto">
          <a:xfrm>
            <a:off x="5026025" y="2827338"/>
            <a:ext cx="16002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88" y="432"/>
              </a:cxn>
              <a:cxn ang="0">
                <a:pos x="1488" y="0"/>
              </a:cxn>
              <a:cxn ang="0">
                <a:pos x="1296" y="96"/>
              </a:cxn>
              <a:cxn ang="0">
                <a:pos x="1152" y="48"/>
              </a:cxn>
              <a:cxn ang="0">
                <a:pos x="1008" y="288"/>
              </a:cxn>
              <a:cxn ang="0">
                <a:pos x="576" y="48"/>
              </a:cxn>
              <a:cxn ang="0">
                <a:pos x="240" y="192"/>
              </a:cxn>
              <a:cxn ang="0">
                <a:pos x="0" y="96"/>
              </a:cxn>
              <a:cxn ang="0">
                <a:pos x="0" y="432"/>
              </a:cxn>
            </a:cxnLst>
            <a:rect l="0" t="0" r="r" b="b"/>
            <a:pathLst>
              <a:path w="1488" h="432">
                <a:moveTo>
                  <a:pt x="0" y="432"/>
                </a:moveTo>
                <a:lnTo>
                  <a:pt x="1488" y="432"/>
                </a:lnTo>
                <a:lnTo>
                  <a:pt x="1488" y="0"/>
                </a:lnTo>
                <a:lnTo>
                  <a:pt x="1296" y="96"/>
                </a:lnTo>
                <a:lnTo>
                  <a:pt x="1152" y="48"/>
                </a:lnTo>
                <a:lnTo>
                  <a:pt x="1008" y="288"/>
                </a:lnTo>
                <a:lnTo>
                  <a:pt x="576" y="48"/>
                </a:lnTo>
                <a:lnTo>
                  <a:pt x="240" y="192"/>
                </a:lnTo>
                <a:lnTo>
                  <a:pt x="0" y="96"/>
                </a:lnTo>
                <a:lnTo>
                  <a:pt x="0" y="432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2" name="Freeform 24" descr="Wide upward diagonal"/>
          <p:cNvSpPr>
            <a:spLocks/>
          </p:cNvSpPr>
          <p:nvPr/>
        </p:nvSpPr>
        <p:spPr bwMode="auto">
          <a:xfrm>
            <a:off x="5026025" y="2370138"/>
            <a:ext cx="1600200" cy="8001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1488" y="0"/>
              </a:cxn>
              <a:cxn ang="0">
                <a:pos x="1488" y="240"/>
              </a:cxn>
              <a:cxn ang="0">
                <a:pos x="1296" y="336"/>
              </a:cxn>
              <a:cxn ang="0">
                <a:pos x="1104" y="240"/>
              </a:cxn>
              <a:cxn ang="0">
                <a:pos x="960" y="480"/>
              </a:cxn>
              <a:cxn ang="0">
                <a:pos x="576" y="240"/>
              </a:cxn>
              <a:cxn ang="0">
                <a:pos x="240" y="384"/>
              </a:cxn>
              <a:cxn ang="0">
                <a:pos x="0" y="336"/>
              </a:cxn>
            </a:cxnLst>
            <a:rect l="0" t="0" r="r" b="b"/>
            <a:pathLst>
              <a:path w="1488" h="480">
                <a:moveTo>
                  <a:pt x="0" y="336"/>
                </a:moveTo>
                <a:lnTo>
                  <a:pt x="0" y="0"/>
                </a:lnTo>
                <a:lnTo>
                  <a:pt x="1488" y="0"/>
                </a:lnTo>
                <a:lnTo>
                  <a:pt x="1488" y="240"/>
                </a:lnTo>
                <a:lnTo>
                  <a:pt x="1296" y="336"/>
                </a:lnTo>
                <a:lnTo>
                  <a:pt x="1104" y="240"/>
                </a:lnTo>
                <a:lnTo>
                  <a:pt x="960" y="480"/>
                </a:lnTo>
                <a:lnTo>
                  <a:pt x="576" y="240"/>
                </a:lnTo>
                <a:lnTo>
                  <a:pt x="240" y="384"/>
                </a:lnTo>
                <a:lnTo>
                  <a:pt x="0" y="336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3" name="Rectangle 25"/>
          <p:cNvSpPr>
            <a:spLocks noChangeArrowheads="1"/>
          </p:cNvSpPr>
          <p:nvPr/>
        </p:nvSpPr>
        <p:spPr bwMode="auto">
          <a:xfrm>
            <a:off x="5026025" y="19129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19994" name="Rectangle 26" descr="40%"/>
          <p:cNvSpPr>
            <a:spLocks noChangeArrowheads="1"/>
          </p:cNvSpPr>
          <p:nvPr/>
        </p:nvSpPr>
        <p:spPr bwMode="auto">
          <a:xfrm>
            <a:off x="5026025" y="2141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5" name="Rectangle 27" descr="40%"/>
          <p:cNvSpPr>
            <a:spLocks noChangeArrowheads="1"/>
          </p:cNvSpPr>
          <p:nvPr/>
        </p:nvSpPr>
        <p:spPr bwMode="auto">
          <a:xfrm>
            <a:off x="5026025" y="16843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6" name="Rectangle 28" descr="40%"/>
          <p:cNvSpPr>
            <a:spLocks noChangeArrowheads="1"/>
          </p:cNvSpPr>
          <p:nvPr/>
        </p:nvSpPr>
        <p:spPr bwMode="auto">
          <a:xfrm>
            <a:off x="5026025" y="14557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7" name="Text Box 29"/>
          <p:cNvSpPr txBox="1">
            <a:spLocks noChangeArrowheads="1"/>
          </p:cNvSpPr>
          <p:nvPr/>
        </p:nvSpPr>
        <p:spPr bwMode="auto">
          <a:xfrm>
            <a:off x="5026025" y="1074738"/>
            <a:ext cx="15763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19998" name="Line 30"/>
          <p:cNvSpPr>
            <a:spLocks noChangeShapeType="1"/>
          </p:cNvSpPr>
          <p:nvPr/>
        </p:nvSpPr>
        <p:spPr bwMode="auto">
          <a:xfrm flipV="1">
            <a:off x="6740525" y="40132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9" name="Rectangle 31"/>
          <p:cNvSpPr>
            <a:spLocks noChangeArrowheads="1"/>
          </p:cNvSpPr>
          <p:nvPr/>
        </p:nvSpPr>
        <p:spPr bwMode="auto">
          <a:xfrm>
            <a:off x="5026025" y="50069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0" name="Rectangle 32" descr="40%"/>
          <p:cNvSpPr>
            <a:spLocks noChangeArrowheads="1"/>
          </p:cNvSpPr>
          <p:nvPr/>
        </p:nvSpPr>
        <p:spPr bwMode="auto">
          <a:xfrm>
            <a:off x="5026025" y="4046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1" name="Rectangle 33"/>
          <p:cNvSpPr>
            <a:spLocks noChangeArrowheads="1"/>
          </p:cNvSpPr>
          <p:nvPr/>
        </p:nvSpPr>
        <p:spPr bwMode="auto">
          <a:xfrm>
            <a:off x="5026025" y="45275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2" name="Rectangle 34"/>
          <p:cNvSpPr>
            <a:spLocks noChangeArrowheads="1"/>
          </p:cNvSpPr>
          <p:nvPr/>
        </p:nvSpPr>
        <p:spPr bwMode="auto">
          <a:xfrm>
            <a:off x="5026025" y="42862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3" name="Rectangle 35"/>
          <p:cNvSpPr>
            <a:spLocks noChangeArrowheads="1"/>
          </p:cNvSpPr>
          <p:nvPr/>
        </p:nvSpPr>
        <p:spPr bwMode="auto">
          <a:xfrm>
            <a:off x="5026025" y="35893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4" name="Rectangle 36" descr="40%"/>
          <p:cNvSpPr>
            <a:spLocks noChangeArrowheads="1"/>
          </p:cNvSpPr>
          <p:nvPr/>
        </p:nvSpPr>
        <p:spPr bwMode="auto">
          <a:xfrm>
            <a:off x="5026025" y="38179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5" name="Freeform 37"/>
          <p:cNvSpPr>
            <a:spLocks/>
          </p:cNvSpPr>
          <p:nvPr/>
        </p:nvSpPr>
        <p:spPr bwMode="auto">
          <a:xfrm>
            <a:off x="4556124" y="5715000"/>
            <a:ext cx="473075" cy="1651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60">
                <a:moveTo>
                  <a:pt x="0" y="16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27038" y="1035050"/>
            <a:ext cx="4189412" cy="4754563"/>
          </a:xfrm>
          <a:noFill/>
          <a:ln/>
        </p:spPr>
        <p:txBody>
          <a:bodyPr/>
          <a:lstStyle/>
          <a:p>
            <a:pPr marL="342900" indent="-342900"/>
            <a:r>
              <a:rPr lang="en-US" altLang="ko-KR" dirty="0">
                <a:ea typeface="굴림" charset="-127"/>
                <a:cs typeface="굴림" charset="-127"/>
              </a:rPr>
              <a:t>Page Table Entry (PTE) contains: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A bit to indicate if a page exists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PPN (physical page number) for a memory-resident page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DPN (disk page number) for a page on the disk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Status bits for protection and usage</a:t>
            </a:r>
          </a:p>
          <a:p>
            <a:pPr marL="342900" indent="-342900">
              <a:spcBef>
                <a:spcPct val="0"/>
              </a:spcBef>
            </a:pPr>
            <a:r>
              <a:rPr lang="en-US" altLang="ko-KR" dirty="0">
                <a:ea typeface="굴림" charset="-127"/>
                <a:cs typeface="굴림" charset="-127"/>
              </a:rPr>
              <a:t>OS sets the Page Table Base Register whenever active user process changes</a:t>
            </a:r>
          </a:p>
          <a:p>
            <a:pPr marL="342900" indent="-342900"/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20007" name="Rectangle 39" descr="40%"/>
          <p:cNvSpPr>
            <a:spLocks noChangeArrowheads="1"/>
          </p:cNvSpPr>
          <p:nvPr/>
        </p:nvSpPr>
        <p:spPr bwMode="auto">
          <a:xfrm>
            <a:off x="209550" y="2381250"/>
            <a:ext cx="1054100" cy="1905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8" name="Rectangle 40"/>
          <p:cNvSpPr>
            <a:spLocks noChangeArrowheads="1"/>
          </p:cNvSpPr>
          <p:nvPr/>
        </p:nvSpPr>
        <p:spPr bwMode="auto">
          <a:xfrm>
            <a:off x="209550" y="2979738"/>
            <a:ext cx="1054100" cy="1905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781800" cy="6731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Size of Linear Page Table</a:t>
            </a:r>
          </a:p>
        </p:txBody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81600"/>
          </a:xfrm>
          <a:noFill/>
          <a:ln/>
        </p:spPr>
        <p:txBody>
          <a:bodyPr anchor="ctr"/>
          <a:lstStyle/>
          <a:p>
            <a:pPr>
              <a:buFontTx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With 32-bit addresses, 4-KB pages &amp; 4-byte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800" dirty="0">
                <a:ea typeface="굴림" charset="-127"/>
                <a:cs typeface="굴림" charset="-127"/>
              </a:rPr>
              <a:t>: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20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,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i.e</a:t>
            </a:r>
            <a:r>
              <a:rPr lang="en-US" altLang="ko-KR" sz="2400" dirty="0">
                <a:ea typeface="굴림" charset="-127"/>
                <a:cs typeface="굴림" charset="-127"/>
              </a:rPr>
              <a:t>, 4 MB page table per user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4 GB of swap needed to back up full virtual address</a:t>
            </a:r>
            <a:br>
              <a:rPr lang="en-US" altLang="ko-KR" sz="2400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   space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Larger pages?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Internal fragmentation (Not all memory in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page </a:t>
            </a:r>
            <a:r>
              <a:rPr lang="en-US" altLang="ko-KR" sz="2400" dirty="0">
                <a:ea typeface="굴림" charset="-127"/>
                <a:cs typeface="굴림" charset="-127"/>
              </a:rPr>
              <a:t>is used)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Larger page fault penalty (more time to read from disk)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What about 64-bit virtual address space???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Even 1MB pages would require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44  </a:t>
            </a:r>
            <a:r>
              <a:rPr lang="en-US" altLang="ko-KR" sz="2400" dirty="0">
                <a:ea typeface="굴림" charset="-127"/>
                <a:cs typeface="굴림" charset="-127"/>
              </a:rPr>
              <a:t>8-byte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 (35 TB!)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                          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What is the “saving grace” ?</a:t>
            </a:r>
            <a:r>
              <a:rPr lang="en-US" altLang="ko-KR" sz="3200" i="1" dirty="0">
                <a:solidFill>
                  <a:schemeClr val="tx2"/>
                </a:solidFill>
                <a:ea typeface="굴림" charset="-127"/>
                <a:cs typeface="굴림" charset="-127"/>
              </a:rPr>
              <a:t> </a:t>
            </a:r>
            <a:endParaRPr lang="en-US" altLang="ko-KR" sz="3200" i="1" dirty="0">
              <a:solidFill>
                <a:schemeClr val="tx2"/>
              </a:solidFill>
              <a:ea typeface="굴림" charset="-127"/>
              <a:cs typeface="굴림" charset="-127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3719512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4633912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2627312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782637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3678237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225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1A-3664-544B-9B55-CD12CA246149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0"/>
            <a:ext cx="1117600" cy="1447800"/>
            <a:chOff x="632" y="1352"/>
            <a:chExt cx="704" cy="912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5081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6381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10096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56127A"/>
                </a:solidFill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8700"/>
            <a:ext cx="1158875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5813"/>
            <a:ext cx="11588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6128" name="Group 16"/>
          <p:cNvGrpSpPr>
            <a:grpSpLocks/>
          </p:cNvGrpSpPr>
          <p:nvPr/>
        </p:nvGrpSpPr>
        <p:grpSpPr bwMode="auto">
          <a:xfrm>
            <a:off x="1730375" y="20129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442200" cy="533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 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2143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39700"/>
            <a:ext cx="6829425" cy="6064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/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err="1">
                <a:ea typeface="굴림" charset="-127"/>
                <a:cs typeface="굴림" charset="-127"/>
                <a:sym typeface="Wingdings" charset="2"/>
              </a:rPr>
              <a:t></a:t>
            </a:r>
            <a:r>
              <a:rPr lang="en-US" altLang="ko-KR" dirty="0">
                <a:ea typeface="굴림" charset="-127"/>
                <a:cs typeface="굴림" charset="-127"/>
              </a:rPr>
              <a:t> 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No process information in TLB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?</a:t>
            </a:r>
            <a:endParaRPr lang="en-US" altLang="ko-KR" sz="10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TLB Reach: Size of largest virtual address space that can be simultaneously mapped by TLB</a:t>
            </a:r>
          </a:p>
          <a:p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2000" dirty="0">
                <a:ea typeface="굴림" charset="-127"/>
                <a:cs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512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64 entries * 4 KB = 256 KB (if contiguous)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D445-73B8-1346-9524-1F6FAD58DEFC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794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Handling a TLB Miss</a:t>
            </a:r>
          </a:p>
        </p:txBody>
      </p:sp>
      <p:sp>
        <p:nvSpPr>
          <p:cNvPr id="1636355" name="Rectangle 3"/>
          <p:cNvSpPr>
            <a:spLocks noChangeArrowheads="1"/>
          </p:cNvSpPr>
          <p:nvPr/>
        </p:nvSpPr>
        <p:spPr bwMode="auto">
          <a:xfrm>
            <a:off x="685800" y="1371600"/>
            <a:ext cx="7874000" cy="39061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 (MIPS, Alpha)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miss causes an exception and the operating system walks the page tables and reloads TLB.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privileged “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untranslated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”  addressing mode used for walk</a:t>
            </a:r>
          </a:p>
          <a:p>
            <a:pPr lvl="1" algn="l">
              <a:spcBef>
                <a:spcPct val="0"/>
              </a:spcBef>
            </a:pP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(SPARC v8, x86, 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PowerPC, RISC-V)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memory management unit (MMU) walks the page tables and reloads the TLB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If a missing (data or PT) page is encountered during the TLB reloading, MMU gives up and signals a Page-Fault exception for the original instruction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165100"/>
            <a:ext cx="71628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90500" y="1371600"/>
            <a:ext cx="8724900" cy="4495800"/>
            <a:chOff x="190500" y="1371600"/>
            <a:chExt cx="8724900" cy="4495800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5778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31 			      11          0</a:t>
              </a: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533400" y="1397000"/>
              <a:ext cx="2119313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484687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Index 1	    Index 2      Index 3       Offset</a:t>
              </a: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96349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31 </a:t>
              </a: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           </a:t>
              </a: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23            17             11         </a:t>
              </a: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1044575" cy="8477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Table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1044575" cy="6032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958850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root ptr</a:t>
              </a: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>
              <a:off x="1241425" y="24304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>
              <a:off x="1241425" y="30400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55721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5986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109788" y="5453063"/>
              <a:ext cx="2305050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2623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PPN		         Offset</a:t>
              </a: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57200" y="6019800"/>
            <a:ext cx="825658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/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7066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3048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340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/>
              <a:t>Assumes page tables held in </a:t>
            </a:r>
            <a:r>
              <a:rPr lang="en-US" sz="2000" dirty="0" err="1"/>
              <a:t>untranslated</a:t>
            </a:r>
            <a:r>
              <a:rPr lang="en-US" sz="2000" dirty="0"/>
              <a:t> physical memory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9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58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54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76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62000" y="33162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867400" y="32400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Bare Machine</a:t>
            </a:r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683500" cy="1016000"/>
          </a:xfrm>
        </p:spPr>
        <p:txBody>
          <a:bodyPr/>
          <a:lstStyle/>
          <a:p>
            <a:r>
              <a:rPr lang="en-US"/>
              <a:t>In a bare machine, the only kind of address is a physical address</a:t>
            </a: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430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18745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4724400" y="3290887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14287"/>
            <a:ext cx="6454775" cy="112871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576638" y="18446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>
              <a:latin typeface="Verdana" charset="0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375275" y="33004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469188" y="50212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28650" y="4143375"/>
            <a:ext cx="3962086" cy="6488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b="1" dirty="0" smtClean="0">
                <a:ea typeface="굴림" charset="-127"/>
                <a:cs typeface="굴림" charset="-127"/>
              </a:rPr>
              <a:t>	</a:t>
            </a:r>
            <a:r>
              <a:rPr lang="ko-KR" altLang="en-US" sz="2000" b="1" dirty="0" smtClean="0">
                <a:ea typeface="굴림" charset="-127"/>
                <a:cs typeface="굴림" charset="-127"/>
              </a:rPr>
              <a:t>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	         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264150" y="49641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56127A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0493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Where?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9424-84C0-CF40-B706-6432F73A7DD1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720A-5439-604E-9D72-B585F9F3E15C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Absolute Addresses</a:t>
            </a:r>
          </a:p>
        </p:txBody>
      </p:sp>
      <p:sp>
        <p:nvSpPr>
          <p:cNvPr id="164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97050"/>
            <a:ext cx="7696200" cy="282575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Only one program ran at a time, with unrestricted access to entire machine (RAM + I/O devices)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Addresses in a program depended upon where the program was to be loaded in memory</a:t>
            </a:r>
          </a:p>
          <a:p>
            <a:r>
              <a:rPr lang="en-US" altLang="ko-KR" i="1" dirty="0">
                <a:ea typeface="굴림" charset="-127"/>
                <a:cs typeface="굴림" charset="-127"/>
              </a:rPr>
              <a:t>But</a:t>
            </a:r>
            <a:r>
              <a:rPr lang="en-US" altLang="ko-KR" dirty="0">
                <a:ea typeface="굴림" charset="-127"/>
                <a:cs typeface="굴림" charset="-127"/>
              </a:rPr>
              <a:t> it was more convenient for programmers to write location-independent subroutines</a:t>
            </a:r>
          </a:p>
        </p:txBody>
      </p:sp>
      <p:sp>
        <p:nvSpPr>
          <p:cNvPr id="1646596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334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EDSAC, early 50’s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6597" name="Rectangle 5"/>
          <p:cNvSpPr>
            <a:spLocks noChangeArrowheads="1"/>
          </p:cNvSpPr>
          <p:nvPr/>
        </p:nvSpPr>
        <p:spPr bwMode="auto">
          <a:xfrm>
            <a:off x="1219200" y="42672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How could location independence be achieved?</a:t>
            </a:r>
          </a:p>
        </p:txBody>
      </p:sp>
      <p:sp>
        <p:nvSpPr>
          <p:cNvPr id="1646598" name="Rectangle 6"/>
          <p:cNvSpPr>
            <a:spLocks noChangeArrowheads="1"/>
          </p:cNvSpPr>
          <p:nvPr/>
        </p:nvSpPr>
        <p:spPr bwMode="auto">
          <a:xfrm>
            <a:off x="381000" y="4921250"/>
            <a:ext cx="862806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Linker and/or loader modify addresses of subroutines and callers when building a program memory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595" grpId="0" build="p" autoUpdateAnimBg="0"/>
      <p:bldP spid="1646597" grpId="0" autoUpdateAnimBg="0"/>
      <p:bldP spid="16465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762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Dynamic Address Translation</a:t>
            </a:r>
          </a:p>
        </p:txBody>
      </p:sp>
      <p:sp>
        <p:nvSpPr>
          <p:cNvPr id="1648643" name="Rectangle 3"/>
          <p:cNvSpPr>
            <a:spLocks noChangeArrowheads="1"/>
          </p:cNvSpPr>
          <p:nvPr/>
        </p:nvSpPr>
        <p:spPr bwMode="auto">
          <a:xfrm>
            <a:off x="304800" y="533400"/>
            <a:ext cx="7162800" cy="58913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Motivation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the early machines, I/O operations were slow and each word transferred involved the CPU </a:t>
            </a:r>
          </a:p>
          <a:p>
            <a:pPr algn="l">
              <a:spcBef>
                <a:spcPct val="0"/>
              </a:spcBef>
            </a:pPr>
            <a:endParaRPr lang="en-US" altLang="ko-KR" sz="9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Higher throughput if CPU and I/O of 2 or more programs were overlapped.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How?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i="1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</a:t>
            </a:r>
            <a:r>
              <a:rPr lang="en-US" altLang="ko-KR" sz="2000" i="1" dirty="0" err="1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multiprogramming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with DMA I/O 			 devices, interrupts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Location</a:t>
            </a: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-independent programs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Programming and storage management ease	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register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Protection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Independent programs should not affect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other inadvertently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 register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Multiprogramming drives requirement for resident </a:t>
            </a:r>
            <a:r>
              <a:rPr lang="en-US" altLang="ko-KR" sz="2400" i="1" dirty="0" smtClean="0">
                <a:latin typeface="Verdana" charset="0"/>
                <a:ea typeface="굴림" charset="-127"/>
                <a:cs typeface="굴림" charset="-127"/>
              </a:rPr>
              <a:t>supervisor </a:t>
            </a: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software to manage context switches between multiple programs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7461251" y="3822699"/>
            <a:ext cx="838200" cy="5842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7461251" y="1662112"/>
            <a:ext cx="838200" cy="893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48646" name="Group 6"/>
          <p:cNvGrpSpPr>
            <a:grpSpLocks/>
          </p:cNvGrpSpPr>
          <p:nvPr/>
        </p:nvGrpSpPr>
        <p:grpSpPr bwMode="auto">
          <a:xfrm>
            <a:off x="7461251" y="1260474"/>
            <a:ext cx="838200" cy="4454525"/>
            <a:chOff x="4704" y="1344"/>
            <a:chExt cx="528" cy="2806"/>
          </a:xfrm>
        </p:grpSpPr>
        <p:sp>
          <p:nvSpPr>
            <p:cNvPr id="1648647" name="Rectangle 7"/>
            <p:cNvSpPr>
              <a:spLocks noChangeArrowheads="1"/>
            </p:cNvSpPr>
            <p:nvPr/>
          </p:nvSpPr>
          <p:spPr bwMode="auto">
            <a:xfrm>
              <a:off x="4704" y="1344"/>
              <a:ext cx="528" cy="280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8" name="Line 8"/>
            <p:cNvSpPr>
              <a:spLocks noChangeShapeType="1"/>
            </p:cNvSpPr>
            <p:nvPr/>
          </p:nvSpPr>
          <p:spPr bwMode="auto">
            <a:xfrm>
              <a:off x="4711" y="1609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9" name="Line 9"/>
            <p:cNvSpPr>
              <a:spLocks noChangeShapeType="1"/>
            </p:cNvSpPr>
            <p:nvPr/>
          </p:nvSpPr>
          <p:spPr bwMode="auto">
            <a:xfrm>
              <a:off x="4711" y="2160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0" name="Line 10"/>
            <p:cNvSpPr>
              <a:spLocks noChangeShapeType="1"/>
            </p:cNvSpPr>
            <p:nvPr/>
          </p:nvSpPr>
          <p:spPr bwMode="auto">
            <a:xfrm>
              <a:off x="4711" y="295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1" name="Line 11"/>
            <p:cNvSpPr>
              <a:spLocks noChangeShapeType="1"/>
            </p:cNvSpPr>
            <p:nvPr/>
          </p:nvSpPr>
          <p:spPr bwMode="auto">
            <a:xfrm>
              <a:off x="4711" y="332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8652" name="Rectangle 12"/>
          <p:cNvSpPr>
            <a:spLocks noChangeArrowheads="1"/>
          </p:cNvSpPr>
          <p:nvPr/>
        </p:nvSpPr>
        <p:spPr bwMode="auto">
          <a:xfrm>
            <a:off x="7481889" y="1919287"/>
            <a:ext cx="8477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prog1</a:t>
            </a:r>
          </a:p>
        </p:txBody>
      </p:sp>
      <p:sp>
        <p:nvSpPr>
          <p:cNvPr id="1648653" name="Rectangle 13"/>
          <p:cNvSpPr>
            <a:spLocks noChangeArrowheads="1"/>
          </p:cNvSpPr>
          <p:nvPr/>
        </p:nvSpPr>
        <p:spPr bwMode="auto">
          <a:xfrm>
            <a:off x="7469189" y="3921124"/>
            <a:ext cx="8477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prog2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161213" y="3354387"/>
            <a:ext cx="27463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467600" y="5105400"/>
            <a:ext cx="8382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7620000" y="5181600"/>
            <a:ext cx="52222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OS</a:t>
            </a:r>
            <a:endParaRPr lang="en-US" altLang="ko-KR" sz="1800" dirty="0"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>
          <a:xfrm>
            <a:off x="407987" y="152400"/>
            <a:ext cx="8583613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Simple Base and Bound Translation</a:t>
            </a: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360362" y="2859087"/>
            <a:ext cx="928688" cy="347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290512" y="4476750"/>
            <a:ext cx="1119188" cy="896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Space</a:t>
            </a: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178050" y="1538287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47925" y="14747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Bound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284162" y="1335087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9" name="Oval 13"/>
          <p:cNvSpPr>
            <a:spLocks noChangeArrowheads="1"/>
          </p:cNvSpPr>
          <p:nvPr/>
        </p:nvSpPr>
        <p:spPr bwMode="auto">
          <a:xfrm>
            <a:off x="4570412" y="1600200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o-KR" altLang="en-US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65238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643526" y="2682132"/>
            <a:ext cx="208813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277100" y="2509837"/>
            <a:ext cx="11715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371725" y="36972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Base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82812" y="2827337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1065213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6" name="Line 30"/>
          <p:cNvSpPr>
            <a:spLocks noChangeShapeType="1"/>
          </p:cNvSpPr>
          <p:nvPr/>
        </p:nvSpPr>
        <p:spPr bwMode="auto">
          <a:xfrm>
            <a:off x="1423987" y="3078162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3786187" y="3011487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459298" y="2782887"/>
            <a:ext cx="1069453" cy="6277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Logical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70362" y="2020887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284162" y="5449887"/>
            <a:ext cx="86868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and bounds registers are visible/accessible only when processor is running in the </a:t>
            </a: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supervisor mode</a:t>
            </a:r>
            <a:endParaRPr lang="en-US" altLang="ko-KR" sz="24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70362" y="4230687"/>
            <a:ext cx="297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Segment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F4E4-ADBC-464E-A1BE-D91A3F71E638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0"/>
            <a:ext cx="8859837" cy="919162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Separate Areas for Program and Data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4114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6212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349" name="Rectangle 5"/>
          <p:cNvSpPr>
            <a:spLocks noChangeArrowheads="1"/>
          </p:cNvSpPr>
          <p:nvPr/>
        </p:nvSpPr>
        <p:spPr bwMode="auto">
          <a:xfrm>
            <a:off x="1981200" y="3586162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1300162"/>
            <a:ext cx="1228725" cy="3044825"/>
            <a:chOff x="48" y="864"/>
            <a:chExt cx="774" cy="1918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558" cy="20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17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774" cy="6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Program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Address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359" name="Line 15"/>
          <p:cNvSpPr>
            <a:spLocks noChangeShapeType="1"/>
          </p:cNvSpPr>
          <p:nvPr/>
        </p:nvSpPr>
        <p:spPr bwMode="auto">
          <a:xfrm>
            <a:off x="1331913" y="2138362"/>
            <a:ext cx="674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761288" y="2782887"/>
            <a:ext cx="1771650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/>
            <a:r>
              <a:rPr lang="en-US" altLang="ko-KR" sz="1900">
                <a:solidFill>
                  <a:srgbClr val="56127A"/>
                </a:solidFill>
                <a:ea typeface="굴림" charset="-127"/>
                <a:cs typeface="굴림" charset="-127"/>
              </a:rPr>
              <a:t>Main Memory</a:t>
            </a: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232650" y="1754187"/>
            <a:ext cx="12255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data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420812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0" name="Rectangle 26"/>
          <p:cNvSpPr>
            <a:spLocks noChangeArrowheads="1"/>
          </p:cNvSpPr>
          <p:nvPr/>
        </p:nvSpPr>
        <p:spPr bwMode="auto">
          <a:xfrm>
            <a:off x="1828800" y="1909762"/>
            <a:ext cx="2057400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>
                <a:ea typeface="굴림" charset="-127"/>
                <a:cs typeface="굴림" charset="-127"/>
              </a:rPr>
              <a:t>Mem. Address Register</a:t>
            </a:r>
          </a:p>
        </p:txBody>
      </p:sp>
      <p:sp>
        <p:nvSpPr>
          <p:cNvPr id="1593371" name="Rectangle 27"/>
          <p:cNvSpPr>
            <a:spLocks noChangeArrowheads="1"/>
          </p:cNvSpPr>
          <p:nvPr/>
        </p:nvSpPr>
        <p:spPr bwMode="auto">
          <a:xfrm>
            <a:off x="1981200" y="19494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74" name="Oval 30"/>
          <p:cNvSpPr>
            <a:spLocks noChangeArrowheads="1"/>
          </p:cNvSpPr>
          <p:nvPr/>
        </p:nvSpPr>
        <p:spPr bwMode="auto">
          <a:xfrm>
            <a:off x="4837113" y="13763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94113" y="15287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94313" y="16049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486400" y="1376362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 flipV="1">
            <a:off x="3694113" y="27479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1" name="Freeform 37"/>
          <p:cNvSpPr>
            <a:spLocks/>
          </p:cNvSpPr>
          <p:nvPr/>
        </p:nvSpPr>
        <p:spPr bwMode="auto">
          <a:xfrm>
            <a:off x="3694113" y="21383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532313" y="17573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199" y="3586162"/>
            <a:ext cx="1676401" cy="4247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6" name="Rectangle 42"/>
          <p:cNvSpPr>
            <a:spLocks noChangeArrowheads="1"/>
          </p:cNvSpPr>
          <p:nvPr/>
        </p:nvSpPr>
        <p:spPr bwMode="auto">
          <a:xfrm>
            <a:off x="1986570" y="4164012"/>
            <a:ext cx="1721224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Program Counter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1592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697412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9" name="Oval 45"/>
          <p:cNvSpPr>
            <a:spLocks noChangeArrowheads="1"/>
          </p:cNvSpPr>
          <p:nvPr/>
        </p:nvSpPr>
        <p:spPr bwMode="auto">
          <a:xfrm>
            <a:off x="4837113" y="35861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 dirty="0" smtClean="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2400" dirty="0">
              <a:solidFill>
                <a:srgbClr val="56127A"/>
              </a:solidFill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94113" y="37385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3" name="Rectangle 49"/>
          <p:cNvSpPr>
            <a:spLocks noChangeArrowheads="1"/>
          </p:cNvSpPr>
          <p:nvPr/>
        </p:nvSpPr>
        <p:spPr bwMode="auto">
          <a:xfrm>
            <a:off x="5499100" y="3552825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 flipV="1">
            <a:off x="3694113" y="49577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5" name="Freeform 51"/>
          <p:cNvSpPr>
            <a:spLocks/>
          </p:cNvSpPr>
          <p:nvPr/>
        </p:nvSpPr>
        <p:spPr bwMode="auto">
          <a:xfrm>
            <a:off x="3694113" y="43481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32313" y="39671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259012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program</a:t>
            </a:r>
          </a:p>
          <a:p>
            <a:pPr algn="l"/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334000" y="38147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18018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0116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486400"/>
            <a:ext cx="661420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What is an advantage of this separation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?</a:t>
            </a:r>
            <a:endParaRPr lang="en-US" altLang="ko-KR" sz="24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67533" y="609600"/>
            <a:ext cx="897646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Scheme used on all Cray vector supercomputers prior to X1, 2002)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7733-AE3A-F74A-BEAD-1A4338685DB6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292975" cy="736600"/>
          </a:xfrm>
        </p:spPr>
        <p:txBody>
          <a:bodyPr/>
          <a:lstStyle/>
          <a:p>
            <a:r>
              <a:rPr lang="en-US"/>
              <a:t>Base and Bound Machine</a:t>
            </a: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10188" y="22860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629400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362200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4724400" y="4586287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105399" y="762009"/>
            <a:ext cx="1240397" cy="498476"/>
            <a:chOff x="337" y="3052"/>
            <a:chExt cx="1095" cy="314"/>
          </a:xfrm>
        </p:grpSpPr>
        <p:sp>
          <p:nvSpPr>
            <p:cNvPr id="1748008" name="Rectangle 40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0" name="Rectangle 42"/>
            <p:cNvSpPr>
              <a:spLocks noChangeArrowheads="1"/>
            </p:cNvSpPr>
            <p:nvPr/>
          </p:nvSpPr>
          <p:spPr bwMode="auto">
            <a:xfrm>
              <a:off x="337" y="3052"/>
              <a:ext cx="1076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410199" y="3276600"/>
            <a:ext cx="1294939" cy="498475"/>
            <a:chOff x="2016" y="816"/>
            <a:chExt cx="1058" cy="314"/>
          </a:xfrm>
        </p:grpSpPr>
        <p:sp>
          <p:nvSpPr>
            <p:cNvPr id="1748014" name="Rectangle 46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5" name="Rectangle 47"/>
            <p:cNvSpPr>
              <a:spLocks noChangeArrowheads="1"/>
            </p:cNvSpPr>
            <p:nvPr/>
          </p:nvSpPr>
          <p:spPr bwMode="auto">
            <a:xfrm>
              <a:off x="2016" y="816"/>
              <a:ext cx="1058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6" name="Oval 48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533400" y="5562600"/>
            <a:ext cx="80772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[ Can fold addition of base register into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register+immediate</a:t>
            </a:r>
            <a:r>
              <a:rPr lang="en-US" sz="2000" i="1" dirty="0" smtClean="0"/>
              <a:t>) address calculation </a:t>
            </a:r>
            <a:r>
              <a:rPr lang="en-US" sz="2000" i="1" dirty="0"/>
              <a:t>using a carry-save adder (</a:t>
            </a:r>
            <a:r>
              <a:rPr lang="en-US" sz="2000" i="1" dirty="0" smtClean="0"/>
              <a:t>sums </a:t>
            </a:r>
            <a:r>
              <a:rPr lang="en-US" sz="2000" i="1" dirty="0"/>
              <a:t>three numbers with only a few gate delays more than adding two numbers) ]</a:t>
            </a: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486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17532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106623" y="762000"/>
            <a:ext cx="1366578" cy="498475"/>
            <a:chOff x="384" y="3052"/>
            <a:chExt cx="1123" cy="314"/>
          </a:xfrm>
        </p:grpSpPr>
        <p:sp>
          <p:nvSpPr>
            <p:cNvPr id="1748036" name="Rectangle 68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37" name="Rectangle 69"/>
            <p:cNvSpPr>
              <a:spLocks noChangeArrowheads="1"/>
            </p:cNvSpPr>
            <p:nvPr/>
          </p:nvSpPr>
          <p:spPr bwMode="auto">
            <a:xfrm>
              <a:off x="422" y="3052"/>
              <a:ext cx="108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 err="1">
                  <a:ea typeface="굴림" charset="-127"/>
                  <a:cs typeface="굴림" charset="-127"/>
                </a:rPr>
                <a:t>Prog</a:t>
              </a:r>
              <a:r>
                <a:rPr lang="en-US" altLang="ko-KR" sz="1600" dirty="0">
                  <a:ea typeface="굴림" charset="-127"/>
                  <a:cs typeface="굴림" charset="-127"/>
                </a:rPr>
                <a:t>.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228323" y="3276600"/>
            <a:ext cx="1447907" cy="498475"/>
            <a:chOff x="2001" y="816"/>
            <a:chExt cx="1065" cy="314"/>
          </a:xfrm>
        </p:grpSpPr>
        <p:sp>
          <p:nvSpPr>
            <p:cNvPr id="1748039" name="Rectangle 71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40" name="Rectangle 72"/>
            <p:cNvSpPr>
              <a:spLocks noChangeArrowheads="1"/>
            </p:cNvSpPr>
            <p:nvPr/>
          </p:nvSpPr>
          <p:spPr bwMode="auto">
            <a:xfrm>
              <a:off x="2001" y="816"/>
              <a:ext cx="106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Program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41" name="Oval 73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33600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7D7-0D29-4449-A22C-3A60592C7225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762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Memory Fragmentation</a:t>
            </a:r>
          </a:p>
        </p:txBody>
      </p:sp>
      <p:sp>
        <p:nvSpPr>
          <p:cNvPr id="1595395" name="Rectangle 3"/>
          <p:cNvSpPr>
            <a:spLocks noChangeArrowheads="1"/>
          </p:cNvSpPr>
          <p:nvPr/>
        </p:nvSpPr>
        <p:spPr bwMode="auto">
          <a:xfrm>
            <a:off x="315913" y="4989513"/>
            <a:ext cx="8710612" cy="1184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>
                <a:ea typeface="굴림" charset="-127"/>
                <a:cs typeface="굴림" charset="-127"/>
              </a:rPr>
              <a:t>  </a:t>
            </a: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As users come and go, the storage is “fragmented”.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Therefore, at some stage programs have to be moved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around to compact the storage.</a:t>
            </a:r>
            <a:r>
              <a:rPr lang="en-US" altLang="ko-KR" sz="2400" b="1">
                <a:ea typeface="굴림" charset="-127"/>
                <a:cs typeface="굴림" charset="-127"/>
              </a:rPr>
              <a:t> </a:t>
            </a:r>
          </a:p>
        </p:txBody>
      </p:sp>
      <p:grpSp>
        <p:nvGrpSpPr>
          <p:cNvPr id="1595396" name="Group 4"/>
          <p:cNvGrpSpPr>
            <a:grpSpLocks/>
          </p:cNvGrpSpPr>
          <p:nvPr/>
        </p:nvGrpSpPr>
        <p:grpSpPr bwMode="auto">
          <a:xfrm>
            <a:off x="304800" y="1498600"/>
            <a:ext cx="1944688" cy="3384550"/>
            <a:chOff x="176" y="1104"/>
            <a:chExt cx="1225" cy="2132"/>
          </a:xfrm>
        </p:grpSpPr>
        <p:sp>
          <p:nvSpPr>
            <p:cNvPr id="1595397" name="Rectangle 5" descr="90%"/>
            <p:cNvSpPr>
              <a:spLocks noChangeArrowheads="1"/>
            </p:cNvSpPr>
            <p:nvPr/>
          </p:nvSpPr>
          <p:spPr bwMode="auto">
            <a:xfrm>
              <a:off x="672" y="157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8" name="Rectangle 6" descr="Dark downward diagonal"/>
            <p:cNvSpPr>
              <a:spLocks noChangeArrowheads="1"/>
            </p:cNvSpPr>
            <p:nvPr/>
          </p:nvSpPr>
          <p:spPr bwMode="auto">
            <a:xfrm>
              <a:off x="672" y="2352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9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76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0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1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2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3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4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05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6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7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8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9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10" name="Rectangle 18"/>
            <p:cNvSpPr>
              <a:spLocks noChangeArrowheads="1"/>
            </p:cNvSpPr>
            <p:nvPr/>
          </p:nvSpPr>
          <p:spPr bwMode="auto">
            <a:xfrm>
              <a:off x="816" y="15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11" name="Rectangle 19"/>
            <p:cNvSpPr>
              <a:spLocks noChangeArrowheads="1"/>
            </p:cNvSpPr>
            <p:nvPr/>
          </p:nvSpPr>
          <p:spPr bwMode="auto">
            <a:xfrm>
              <a:off x="816" y="177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2" name="Rectangle 20"/>
            <p:cNvSpPr>
              <a:spLocks noChangeArrowheads="1"/>
            </p:cNvSpPr>
            <p:nvPr/>
          </p:nvSpPr>
          <p:spPr bwMode="auto">
            <a:xfrm>
              <a:off x="816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3" name="Rectangle 21"/>
            <p:cNvSpPr>
              <a:spLocks noChangeArrowheads="1"/>
            </p:cNvSpPr>
            <p:nvPr/>
          </p:nvSpPr>
          <p:spPr bwMode="auto">
            <a:xfrm>
              <a:off x="816" y="240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14" name="Rectangle 22"/>
            <p:cNvSpPr>
              <a:spLocks noChangeArrowheads="1"/>
            </p:cNvSpPr>
            <p:nvPr/>
          </p:nvSpPr>
          <p:spPr bwMode="auto">
            <a:xfrm>
              <a:off x="816" y="27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5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16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17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18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19" name="Group 27"/>
          <p:cNvGrpSpPr>
            <a:grpSpLocks/>
          </p:cNvGrpSpPr>
          <p:nvPr/>
        </p:nvGrpSpPr>
        <p:grpSpPr bwMode="auto">
          <a:xfrm>
            <a:off x="3403600" y="1476375"/>
            <a:ext cx="1970088" cy="3384550"/>
            <a:chOff x="2128" y="1090"/>
            <a:chExt cx="1241" cy="2132"/>
          </a:xfrm>
        </p:grpSpPr>
        <p:sp>
          <p:nvSpPr>
            <p:cNvPr id="1595420" name="Rectangle 28" descr="75%"/>
            <p:cNvSpPr>
              <a:spLocks noChangeArrowheads="1"/>
            </p:cNvSpPr>
            <p:nvPr/>
          </p:nvSpPr>
          <p:spPr bwMode="auto">
            <a:xfrm>
              <a:off x="2640" y="2024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1" name="Rectangle 29" descr="90%"/>
            <p:cNvSpPr>
              <a:spLocks noChangeArrowheads="1"/>
            </p:cNvSpPr>
            <p:nvPr/>
          </p:nvSpPr>
          <p:spPr bwMode="auto">
            <a:xfrm>
              <a:off x="2640" y="1552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2" name="Rectangle 30" descr="Dark downward diagonal"/>
            <p:cNvSpPr>
              <a:spLocks noChangeArrowheads="1"/>
            </p:cNvSpPr>
            <p:nvPr/>
          </p:nvSpPr>
          <p:spPr bwMode="auto">
            <a:xfrm>
              <a:off x="2640" y="2352"/>
              <a:ext cx="720" cy="33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3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4" name="Rectangle 32" descr="Dark vertical"/>
            <p:cNvSpPr>
              <a:spLocks noChangeArrowheads="1"/>
            </p:cNvSpPr>
            <p:nvPr/>
          </p:nvSpPr>
          <p:spPr bwMode="auto">
            <a:xfrm>
              <a:off x="2640" y="2688"/>
              <a:ext cx="720" cy="288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5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6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7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8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9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0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1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32" name="Line 40"/>
            <p:cNvSpPr>
              <a:spLocks noChangeShapeType="1"/>
            </p:cNvSpPr>
            <p:nvPr/>
          </p:nvSpPr>
          <p:spPr bwMode="auto">
            <a:xfrm>
              <a:off x="2656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3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4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5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6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7" name="Rectangle 45"/>
            <p:cNvSpPr>
              <a:spLocks noChangeArrowheads="1"/>
            </p:cNvSpPr>
            <p:nvPr/>
          </p:nvSpPr>
          <p:spPr bwMode="auto">
            <a:xfrm>
              <a:off x="2808" y="176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38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9" name="Rectangle 47"/>
            <p:cNvSpPr>
              <a:spLocks noChangeArrowheads="1"/>
            </p:cNvSpPr>
            <p:nvPr/>
          </p:nvSpPr>
          <p:spPr bwMode="auto">
            <a:xfrm>
              <a:off x="2808" y="238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40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41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42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43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44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1595445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46" name="Rectangle 54"/>
            <p:cNvSpPr>
              <a:spLocks noChangeArrowheads="1"/>
            </p:cNvSpPr>
            <p:nvPr/>
          </p:nvSpPr>
          <p:spPr bwMode="auto">
            <a:xfrm>
              <a:off x="2856" y="2171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1595447" name="Group 55"/>
          <p:cNvGrpSpPr>
            <a:grpSpLocks/>
          </p:cNvGrpSpPr>
          <p:nvPr/>
        </p:nvGrpSpPr>
        <p:grpSpPr bwMode="auto">
          <a:xfrm>
            <a:off x="2487613" y="1193800"/>
            <a:ext cx="1441450" cy="1066800"/>
            <a:chOff x="1551" y="912"/>
            <a:chExt cx="908" cy="672"/>
          </a:xfrm>
        </p:grpSpPr>
        <p:sp>
          <p:nvSpPr>
            <p:cNvPr id="1595448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908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4 &amp; 5 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1595449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0" name="Group 58"/>
          <p:cNvGrpSpPr>
            <a:grpSpLocks/>
          </p:cNvGrpSpPr>
          <p:nvPr/>
        </p:nvGrpSpPr>
        <p:grpSpPr bwMode="auto">
          <a:xfrm>
            <a:off x="5729288" y="1193800"/>
            <a:ext cx="1370012" cy="1066800"/>
            <a:chOff x="3473" y="912"/>
            <a:chExt cx="863" cy="672"/>
          </a:xfrm>
        </p:grpSpPr>
        <p:sp>
          <p:nvSpPr>
            <p:cNvPr id="1595451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863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2 &amp; 5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1595452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3" name="Group 61"/>
          <p:cNvGrpSpPr>
            <a:grpSpLocks/>
          </p:cNvGrpSpPr>
          <p:nvPr/>
        </p:nvGrpSpPr>
        <p:grpSpPr bwMode="auto">
          <a:xfrm>
            <a:off x="6616700" y="1574800"/>
            <a:ext cx="1957388" cy="3200400"/>
            <a:chOff x="4152" y="1152"/>
            <a:chExt cx="1233" cy="2016"/>
          </a:xfrm>
        </p:grpSpPr>
        <p:sp>
          <p:nvSpPr>
            <p:cNvPr id="1595454" name="Rectangle 62" descr="75%"/>
            <p:cNvSpPr>
              <a:spLocks noChangeArrowheads="1"/>
            </p:cNvSpPr>
            <p:nvPr/>
          </p:nvSpPr>
          <p:spPr bwMode="auto">
            <a:xfrm>
              <a:off x="4656" y="2096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5" name="Rectangle 63" descr="90%"/>
            <p:cNvSpPr>
              <a:spLocks noChangeArrowheads="1"/>
            </p:cNvSpPr>
            <p:nvPr/>
          </p:nvSpPr>
          <p:spPr bwMode="auto">
            <a:xfrm>
              <a:off x="4656" y="161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6" name="Rectangle 64" descr="Dark downward diagonal"/>
            <p:cNvSpPr>
              <a:spLocks noChangeArrowheads="1"/>
            </p:cNvSpPr>
            <p:nvPr/>
          </p:nvSpPr>
          <p:spPr bwMode="auto">
            <a:xfrm>
              <a:off x="4656" y="2400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7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8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9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0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1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2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3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4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65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6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7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8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9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0" name="Rectangle 78"/>
            <p:cNvSpPr>
              <a:spLocks noChangeArrowheads="1"/>
            </p:cNvSpPr>
            <p:nvPr/>
          </p:nvSpPr>
          <p:spPr bwMode="auto">
            <a:xfrm>
              <a:off x="4848" y="182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1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2" name="Rectangle 80"/>
            <p:cNvSpPr>
              <a:spLocks noChangeArrowheads="1"/>
            </p:cNvSpPr>
            <p:nvPr/>
          </p:nvSpPr>
          <p:spPr bwMode="auto">
            <a:xfrm>
              <a:off x="4848" y="246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73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4" name="Rectangle 82"/>
            <p:cNvSpPr>
              <a:spLocks noChangeArrowheads="1"/>
            </p:cNvSpPr>
            <p:nvPr/>
          </p:nvSpPr>
          <p:spPr bwMode="auto">
            <a:xfrm>
              <a:off x="4152" y="159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75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6" name="Rectangle 84"/>
            <p:cNvSpPr>
              <a:spLocks noChangeArrowheads="1"/>
            </p:cNvSpPr>
            <p:nvPr/>
          </p:nvSpPr>
          <p:spPr bwMode="auto">
            <a:xfrm>
              <a:off x="4152" y="207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77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8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1595479" name="Rectangle 87"/>
            <p:cNvSpPr>
              <a:spLocks noChangeArrowheads="1"/>
            </p:cNvSpPr>
            <p:nvPr/>
          </p:nvSpPr>
          <p:spPr bwMode="auto">
            <a:xfrm>
              <a:off x="4152" y="244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1595480" name="Rectangle 88" descr="20%"/>
          <p:cNvSpPr>
            <a:spLocks noChangeArrowheads="1"/>
          </p:cNvSpPr>
          <p:nvPr/>
        </p:nvSpPr>
        <p:spPr bwMode="auto">
          <a:xfrm>
            <a:off x="7783513" y="10350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5481" name="Text Box 89"/>
          <p:cNvSpPr txBox="1">
            <a:spLocks noChangeArrowheads="1"/>
          </p:cNvSpPr>
          <p:nvPr/>
        </p:nvSpPr>
        <p:spPr bwMode="auto">
          <a:xfrm>
            <a:off x="8016875" y="1047750"/>
            <a:ext cx="68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9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395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3658</TotalTime>
  <Pages>12</Pages>
  <Words>2501</Words>
  <Application>Microsoft Macintosh PowerPoint</Application>
  <PresentationFormat>Letter Paper (8.5x11 in)</PresentationFormat>
  <Paragraphs>659</Paragraphs>
  <Slides>31</Slides>
  <Notes>31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CS252-template</vt:lpstr>
      <vt:lpstr>CS 152 Computer Architecture and Engineering   Lecture 8 - Address Translation</vt:lpstr>
      <vt:lpstr>Last time in Lecture 7</vt:lpstr>
      <vt:lpstr>Bare Machine</vt:lpstr>
      <vt:lpstr>Absolute Addresses</vt:lpstr>
      <vt:lpstr>Dynamic Address Translation</vt:lpstr>
      <vt:lpstr>Simple Base and Bound Translation</vt:lpstr>
      <vt:lpstr>Separate Areas for Program and Data</vt:lpstr>
      <vt:lpstr>Base and Bound Machine</vt:lpstr>
      <vt:lpstr>Memory Fragmentation</vt:lpstr>
      <vt:lpstr>Paged Memory Systems</vt:lpstr>
      <vt:lpstr>Private Address Space per User</vt:lpstr>
      <vt:lpstr>Where Should Page Tables Reside?</vt:lpstr>
      <vt:lpstr>Page Tables in Physical Memory</vt:lpstr>
      <vt:lpstr>A Problem in the Early Sixties</vt:lpstr>
      <vt:lpstr>Manual Overlays </vt:lpstr>
      <vt:lpstr>Demand Paging in Atlas (1962)</vt:lpstr>
      <vt:lpstr>Hardware Organization of Atlas </vt:lpstr>
      <vt:lpstr>Atlas Demand Paging Scheme</vt:lpstr>
      <vt:lpstr>CS152 Administrivia</vt:lpstr>
      <vt:lpstr>Linear Page Table</vt:lpstr>
      <vt:lpstr>Size of Linear Page Table</vt:lpstr>
      <vt:lpstr>Hierarchical Page Table</vt:lpstr>
      <vt:lpstr>Two-Level Page Tables in Physical Memory</vt:lpstr>
      <vt:lpstr>Address Translation &amp; Protection</vt:lpstr>
      <vt:lpstr>Translation Lookaside Buffers (TLB)</vt:lpstr>
      <vt:lpstr>TLB Designs</vt:lpstr>
      <vt:lpstr>Handling a TLB Miss</vt:lpstr>
      <vt:lpstr>Hierarchical Page Table Walk: SPARC v8</vt:lpstr>
      <vt:lpstr>Page-Based Virtual-Memory Machine (Hardware Page-Table Walk)</vt:lpstr>
      <vt:lpstr>Address Translation: putting it all together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303</cp:revision>
  <cp:lastPrinted>2012-02-14T04:11:23Z</cp:lastPrinted>
  <dcterms:created xsi:type="dcterms:W3CDTF">2012-02-16T01:24:59Z</dcterms:created>
  <dcterms:modified xsi:type="dcterms:W3CDTF">2012-02-16T01:35:24Z</dcterms:modified>
</cp:coreProperties>
</file>