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2" r:id="rId2"/>
    <p:sldId id="570" r:id="rId3"/>
    <p:sldId id="721" r:id="rId4"/>
    <p:sldId id="659" r:id="rId5"/>
    <p:sldId id="713" r:id="rId6"/>
    <p:sldId id="714" r:id="rId7"/>
    <p:sldId id="680" r:id="rId8"/>
    <p:sldId id="701" r:id="rId9"/>
    <p:sldId id="691" r:id="rId10"/>
    <p:sldId id="715" r:id="rId11"/>
    <p:sldId id="692" r:id="rId12"/>
    <p:sldId id="716" r:id="rId13"/>
    <p:sldId id="693" r:id="rId14"/>
    <p:sldId id="694" r:id="rId15"/>
    <p:sldId id="695" r:id="rId16"/>
    <p:sldId id="696" r:id="rId17"/>
    <p:sldId id="711" r:id="rId18"/>
    <p:sldId id="697" r:id="rId19"/>
    <p:sldId id="698" r:id="rId20"/>
    <p:sldId id="699" r:id="rId21"/>
    <p:sldId id="704" r:id="rId22"/>
    <p:sldId id="705" r:id="rId23"/>
    <p:sldId id="708" r:id="rId24"/>
    <p:sldId id="712" r:id="rId25"/>
    <p:sldId id="709" r:id="rId26"/>
    <p:sldId id="710" r:id="rId27"/>
    <p:sldId id="531" r:id="rId2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6794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-2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5.xml"/><Relationship Id="rId3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23CC58B-B35E-7742-B086-1C0757ED18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6523D746-09FC-0E4C-AC37-457901BB98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91C2455D-BA85-C649-8F78-D846FC25610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3563D-F2C4-564E-9ECF-DDC5ACA47D54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10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/>
              <a:pPr/>
              <a:t>11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12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/>
              <a:pPr/>
              <a:t>13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/>
              <a:pPr/>
              <a:t>14</a:t>
            </a:fld>
            <a:endParaRPr lang="en-US"/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/>
              <a:pPr/>
              <a:t>15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4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400" b="1"/>
              <a:t>	 32-Kbyte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400" b="1"/>
              <a:t>   4-Mbyte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=1024 		</a:t>
            </a:r>
            <a:r>
              <a:rPr lang="en-US" sz="24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/>
              <a:pPr/>
              <a:t>16</a:t>
            </a:fld>
            <a:endParaRPr lang="en-US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dirty="0"/>
              <a:t>If they differ in the lower ‘a’ bits alone, and share a physical page.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32EA5-15CC-5A47-AE89-907B3DAA3741}" type="slidenum">
              <a:rPr lang="en-US"/>
              <a:pPr/>
              <a:t>17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/>
              <a:pPr/>
              <a:t>18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/>
              <a:pPr/>
              <a:t>19</a:t>
            </a:fld>
            <a:endParaRPr lang="en-US"/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F7F1B-6662-1C4B-BE49-EE07C625A73B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/>
              <a:pPr/>
              <a:t>20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020C-0D05-5149-8D33-74C7B550CD9D}" type="slidenum">
              <a:rPr lang="en-US"/>
              <a:pPr/>
              <a:t>21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3EA02-6999-594F-9E7E-B05CB6CAF4EE}" type="slidenum">
              <a:rPr lang="en-US"/>
              <a:pPr/>
              <a:t>22</a:t>
            </a:fld>
            <a:endParaRPr lang="en-US"/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9DA32-E0E0-FC4D-A0DC-681F1DDA54F4}" type="slidenum">
              <a:rPr lang="en-US"/>
              <a:pPr/>
              <a:t>23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/>
              <a:pPr/>
              <a:t>24</a:t>
            </a:fld>
            <a:endParaRPr lang="en-US"/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/>
              <a:pPr/>
              <a:t>25</a:t>
            </a:fld>
            <a:endParaRPr lang="en-US"/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/>
              <a:pPr/>
              <a:t>26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ED51E-D0C2-FF4E-9F94-2F55B48EBF60}" type="slidenum">
              <a:rPr lang="en-US"/>
              <a:pPr/>
              <a:t>27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EDAF-B7B3-8648-82A2-E4C6B0152BE8}" type="slidenum">
              <a:rPr lang="en-US"/>
              <a:pPr/>
              <a:t>3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4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5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6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38F50-FA05-5A4B-8627-CB1860D055A7}" type="slidenum">
              <a:rPr lang="en-US"/>
              <a:pPr/>
              <a:t>7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Need to restart instruction.</a:t>
            </a:r>
          </a:p>
          <a:p>
            <a:r>
              <a:rPr lang="en-US"/>
              <a:t>Soft and hard page faults.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/>
              <a:pPr/>
              <a:t>8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9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A16602-4C6D-FE49-A1AB-2264E2DCB36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D2320-E62E-9E46-A739-693CD21A7D6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087E8-3F11-9541-A4F8-71683340C45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DB9B52-AB67-D040-B28D-C5E5D3AA4F8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F92086-23BA-E940-B7F9-1458B500BA0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02D0C5-C25F-9E40-863A-7833EAF7C3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A4DD4F-D6B5-5448-AA66-7F2D30159F5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DEF4F7-F706-5543-AB46-75D353155D1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3B75D7-2106-8349-A7F7-C4AEEBE7A3A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DD3D33-DA44-F145-9D25-58750F2DF0C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C9537-AC52-C043-AF9A-F391337672C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F6D76605-D838-F24C-831B-B5FC8EAF97F6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-57057" y="6519446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February</a:t>
            </a:r>
            <a:r>
              <a:rPr lang="en-US" baseline="0" smtClean="0">
                <a:solidFill>
                  <a:srgbClr val="FF0000"/>
                </a:solidFill>
              </a:rPr>
              <a:t> </a:t>
            </a:r>
            <a:r>
              <a:rPr lang="en-US" baseline="0" smtClean="0">
                <a:solidFill>
                  <a:srgbClr val="FF0000"/>
                </a:solidFill>
              </a:rPr>
              <a:t>21</a:t>
            </a:r>
            <a:r>
              <a:rPr lang="en-US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505200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CS152, Spring 2012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9 </a:t>
            </a:r>
            <a:r>
              <a:rPr lang="en-US" dirty="0"/>
              <a:t>- Virtual Memory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1313"/>
            <a:ext cx="8639175" cy="831850"/>
          </a:xfrm>
        </p:spPr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153400" cy="3124200"/>
          </a:xfrm>
        </p:spPr>
        <p:txBody>
          <a:bodyPr/>
          <a:lstStyle/>
          <a:p>
            <a:pPr marL="171450" indent="-171450"/>
            <a:r>
              <a:rPr lang="en-US" dirty="0" smtClean="0"/>
              <a:t>Need to </a:t>
            </a:r>
            <a:r>
              <a:rPr lang="en-US" dirty="0"/>
              <a:t>cope with</a:t>
            </a:r>
            <a:r>
              <a:rPr lang="en-US" dirty="0" smtClean="0"/>
              <a:t> additional </a:t>
            </a:r>
            <a:r>
              <a:rPr lang="en-US" dirty="0"/>
              <a:t>latency of</a:t>
            </a:r>
            <a:r>
              <a:rPr lang="en-US" dirty="0" smtClean="0"/>
              <a:t> TLB</a:t>
            </a:r>
            <a:r>
              <a:rPr lang="en-US" dirty="0"/>
              <a:t>:</a:t>
            </a:r>
          </a:p>
          <a:p>
            <a:pPr marL="631825" lvl="1" indent="-233363">
              <a:spcAft>
                <a:spcPts val="0"/>
              </a:spcAft>
            </a:pPr>
            <a:r>
              <a:rPr lang="en-US" sz="2400" i="1" dirty="0"/>
              <a:t>  </a:t>
            </a:r>
            <a:r>
              <a:rPr lang="en-US" sz="2400" dirty="0"/>
              <a:t>slow down the </a:t>
            </a:r>
            <a:r>
              <a:rPr lang="en-US" sz="2400" dirty="0" smtClean="0"/>
              <a:t>clock?</a:t>
            </a:r>
            <a:endParaRPr lang="en-US" sz="2400" i="1" dirty="0" smtClean="0"/>
          </a:p>
          <a:p>
            <a:pPr marL="631825" lvl="1" indent="-233363">
              <a:spcAft>
                <a:spcPts val="0"/>
              </a:spcAft>
            </a:pPr>
            <a:r>
              <a:rPr lang="en-US" sz="2400" dirty="0"/>
              <a:t>  pipeline the TLB and cache </a:t>
            </a:r>
            <a:r>
              <a:rPr lang="en-US" sz="2400" dirty="0" smtClean="0"/>
              <a:t>access?</a:t>
            </a:r>
          </a:p>
          <a:p>
            <a:pPr marL="631825" lvl="1" indent="-233363">
              <a:spcAft>
                <a:spcPts val="0"/>
              </a:spcAft>
            </a:pPr>
            <a:r>
              <a:rPr lang="en-US" sz="2400" dirty="0"/>
              <a:t>  virtual address caches</a:t>
            </a:r>
          </a:p>
          <a:p>
            <a:pPr marL="631825" lvl="1" indent="-233363">
              <a:spcAft>
                <a:spcPts val="0"/>
              </a:spcAft>
            </a:pPr>
            <a:r>
              <a:rPr lang="en-US" sz="2400" dirty="0"/>
              <a:t>  parallel TLB/cache access</a:t>
            </a:r>
            <a:endParaRPr lang="en-US" sz="2400" dirty="0">
              <a:solidFill>
                <a:srgbClr val="56127A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8EA-0582-DE44-B9DA-7E7916FBC1B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Virtual-Address </a:t>
            </a:r>
            <a:r>
              <a:rPr lang="en-US" dirty="0"/>
              <a:t>Caches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/>
              <a:t>aliasing problems </a:t>
            </a:r>
            <a:r>
              <a:rPr lang="en-US" sz="200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maintaining cache coherence (-)   (</a:t>
            </a:r>
            <a:r>
              <a:rPr lang="en-US" sz="2000" i="1"/>
              <a:t>see</a:t>
            </a:r>
            <a:r>
              <a:rPr lang="en-US" sz="2000"/>
              <a:t> </a:t>
            </a:r>
            <a:r>
              <a:rPr lang="en-US" sz="2000" i="1"/>
              <a:t>later in course</a:t>
            </a:r>
            <a:r>
              <a:rPr lang="en-US" sz="2000"/>
              <a:t>)</a:t>
            </a:r>
          </a:p>
        </p:txBody>
      </p:sp>
      <p:grpSp>
        <p:nvGrpSpPr>
          <p:cNvPr id="1686532" name="Group 4"/>
          <p:cNvGrpSpPr>
            <a:grpSpLocks/>
          </p:cNvGrpSpPr>
          <p:nvPr/>
        </p:nvGrpSpPr>
        <p:grpSpPr bwMode="auto">
          <a:xfrm>
            <a:off x="1395413" y="1295400"/>
            <a:ext cx="5586412" cy="1155700"/>
            <a:chOff x="879" y="816"/>
            <a:chExt cx="3519" cy="72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Cache</a:t>
              </a:r>
            </a:p>
          </p:txBody>
        </p:sp>
        <p:sp>
          <p:nvSpPr>
            <p:cNvPr id="1686537" name="Rectangle 9"/>
            <p:cNvSpPr>
              <a:spLocks noChangeArrowheads="1"/>
            </p:cNvSpPr>
            <p:nvPr/>
          </p:nvSpPr>
          <p:spPr bwMode="auto">
            <a:xfrm>
              <a:off x="1839" y="1082"/>
              <a:ext cx="38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TLB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Primary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</p:txBody>
        </p:sp>
        <p:sp>
          <p:nvSpPr>
            <p:cNvPr id="1686544" name="Freeform 16"/>
            <p:cNvSpPr>
              <a:spLocks/>
            </p:cNvSpPr>
            <p:nvPr/>
          </p:nvSpPr>
          <p:spPr bwMode="auto">
            <a:xfrm>
              <a:off x="2376" y="864"/>
              <a:ext cx="1337" cy="337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0"/>
                </a:cxn>
                <a:cxn ang="0">
                  <a:pos x="1093" y="0"/>
                </a:cxn>
                <a:cxn ang="0">
                  <a:pos x="1093" y="336"/>
                </a:cxn>
                <a:cxn ang="0">
                  <a:pos x="1336" y="336"/>
                </a:cxn>
              </a:cxnLst>
              <a:rect l="0" t="0" r="r" b="b"/>
              <a:pathLst>
                <a:path w="1337" h="337">
                  <a:moveTo>
                    <a:pt x="0" y="336"/>
                  </a:moveTo>
                  <a:lnTo>
                    <a:pt x="0" y="0"/>
                  </a:lnTo>
                  <a:lnTo>
                    <a:pt x="1093" y="0"/>
                  </a:lnTo>
                  <a:lnTo>
                    <a:pt x="1093" y="336"/>
                  </a:lnTo>
                  <a:lnTo>
                    <a:pt x="1336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3456" y="816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</p:grpSp>
      <p:grpSp>
        <p:nvGrpSpPr>
          <p:cNvPr id="1686547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latin typeface="Verdana" charset="0"/>
                </a:rPr>
                <a:t>Alternative: place the cache before the TLB</a:t>
              </a:r>
            </a:p>
          </p:txBody>
        </p:sp>
        <p:grpSp>
          <p:nvGrpSpPr>
            <p:cNvPr id="1686549" name="Group 21"/>
            <p:cNvGrpSpPr>
              <a:grpSpLocks/>
            </p:cNvGrpSpPr>
            <p:nvPr/>
          </p:nvGrpSpPr>
          <p:grpSpPr bwMode="auto">
            <a:xfrm>
              <a:off x="887" y="1834"/>
              <a:ext cx="4682" cy="774"/>
              <a:chOff x="887" y="1834"/>
              <a:chExt cx="4682" cy="774"/>
            </a:xfrm>
          </p:grpSpPr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568" y="2192"/>
                <a:ext cx="752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783" y="1834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(StrongARM)</a:t>
                </a:r>
              </a:p>
            </p:txBody>
          </p:sp>
          <p:sp>
            <p:nvSpPr>
              <p:cNvPr id="1686555" name="Rectangle 27"/>
              <p:cNvSpPr>
                <a:spLocks noChangeArrowheads="1"/>
              </p:cNvSpPr>
              <p:nvPr/>
            </p:nvSpPr>
            <p:spPr bwMode="auto">
              <a:xfrm>
                <a:off x="1655" y="2178"/>
                <a:ext cx="587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Virtual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Cache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>
                <a:off x="1280" y="2376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7" name="Freeform 29"/>
              <p:cNvSpPr>
                <a:spLocks/>
              </p:cNvSpPr>
              <p:nvPr/>
            </p:nvSpPr>
            <p:spPr bwMode="auto">
              <a:xfrm>
                <a:off x="1368" y="2040"/>
                <a:ext cx="1337" cy="337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0" y="0"/>
                  </a:cxn>
                  <a:cxn ang="0">
                    <a:pos x="1093" y="0"/>
                  </a:cxn>
                  <a:cxn ang="0">
                    <a:pos x="1093" y="336"/>
                  </a:cxn>
                  <a:cxn ang="0">
                    <a:pos x="1336" y="336"/>
                  </a:cxn>
                </a:cxnLst>
                <a:rect l="0" t="0" r="r" b="b"/>
                <a:pathLst>
                  <a:path w="1337" h="337">
                    <a:moveTo>
                      <a:pt x="0" y="336"/>
                    </a:moveTo>
                    <a:lnTo>
                      <a:pt x="0" y="0"/>
                    </a:lnTo>
                    <a:lnTo>
                      <a:pt x="1093" y="0"/>
                    </a:lnTo>
                    <a:lnTo>
                      <a:pt x="1093" y="336"/>
                    </a:lnTo>
                    <a:lnTo>
                      <a:pt x="1336" y="336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TLB</a:t>
                </a:r>
              </a:p>
            </p:txBody>
          </p:sp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Primary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292975" cy="736600"/>
          </a:xfrm>
        </p:spPr>
        <p:txBody>
          <a:bodyPr/>
          <a:lstStyle/>
          <a:p>
            <a:r>
              <a:rPr lang="en-US" dirty="0" smtClean="0"/>
              <a:t>Virtually Addressed Cache</a:t>
            </a:r>
            <a:br>
              <a:rPr lang="en-US" dirty="0" smtClean="0"/>
            </a:br>
            <a:r>
              <a:rPr lang="en-US" dirty="0" smtClean="0"/>
              <a:t>(Virtual Index/Virtual Tag)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5542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5542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19446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2057400" y="3124200"/>
            <a:ext cx="762000" cy="4572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295400" y="2133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9446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0208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19446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0208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19446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6248400" y="22098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9446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2494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28590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4018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7467600" y="3276600"/>
            <a:ext cx="762000" cy="5334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2212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190999"/>
            <a:ext cx="2667000" cy="573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1447800" y="2819400"/>
            <a:ext cx="2286000" cy="1752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47640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772400" y="3962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524000" y="4495800"/>
            <a:ext cx="16002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Instruction data</a:t>
            </a:r>
            <a:endParaRPr lang="en-US" dirty="0"/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48006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52400" y="36576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2400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>
            <a:off x="1066800" y="3962400"/>
            <a:ext cx="11430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12192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V="1">
            <a:off x="914400" y="1828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943600" y="12192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V="1">
            <a:off x="6096000" y="1828800"/>
            <a:ext cx="152400" cy="6857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316287"/>
            <a:ext cx="1905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3924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6400800" y="3810000"/>
            <a:ext cx="13716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 rot="5400000">
            <a:off x="7239000" y="3429000"/>
            <a:ext cx="152400" cy="304800"/>
            <a:chOff x="6629400" y="3316287"/>
            <a:chExt cx="152400" cy="304800"/>
          </a:xfrm>
        </p:grpSpPr>
        <p:sp>
          <p:nvSpPr>
            <p:cNvPr id="1691707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11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712" name="Freeform 64"/>
          <p:cNvSpPr>
            <a:spLocks/>
          </p:cNvSpPr>
          <p:nvPr/>
        </p:nvSpPr>
        <p:spPr bwMode="auto">
          <a:xfrm>
            <a:off x="2438400" y="3581399"/>
            <a:ext cx="2819400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2667000" y="3581399"/>
            <a:ext cx="2590800" cy="1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209800" y="3581400"/>
            <a:ext cx="1524000" cy="649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1600200" y="28194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52"/>
          <p:cNvSpPr>
            <a:spLocks noChangeShapeType="1"/>
          </p:cNvSpPr>
          <p:nvPr/>
        </p:nvSpPr>
        <p:spPr bwMode="auto">
          <a:xfrm flipV="1">
            <a:off x="1828800" y="1828800"/>
            <a:ext cx="22860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 flipH="1" flipV="1">
            <a:off x="6705600" y="1828800"/>
            <a:ext cx="6096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7162800" y="28194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2895599"/>
            <a:ext cx="609600" cy="1563687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7315200" y="2819400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56127A"/>
                </a:solidFill>
              </a:rPr>
              <a:t>Miss?</a:t>
            </a:r>
            <a:endParaRPr lang="en-US" dirty="0"/>
          </a:p>
        </p:txBody>
      </p:sp>
      <p:sp>
        <p:nvSpPr>
          <p:cNvPr id="72" name="Text Box 65"/>
          <p:cNvSpPr txBox="1">
            <a:spLocks noChangeArrowheads="1"/>
          </p:cNvSpPr>
          <p:nvPr/>
        </p:nvSpPr>
        <p:spPr bwMode="auto">
          <a:xfrm>
            <a:off x="1371600" y="29098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56127A"/>
                </a:solidFill>
              </a:rPr>
              <a:t>Miss?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5867400" y="3962400"/>
            <a:ext cx="228600" cy="228600"/>
            <a:chOff x="6629400" y="3316287"/>
            <a:chExt cx="152400" cy="304800"/>
          </a:xfrm>
        </p:grpSpPr>
        <p:sp>
          <p:nvSpPr>
            <p:cNvPr id="74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4878" y="5486400"/>
            <a:ext cx="2661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Translate on </a:t>
            </a:r>
            <a:r>
              <a:rPr lang="en-US" sz="2400" i="1" dirty="0" smtClean="0"/>
              <a:t>miss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871-E9A7-5D4D-B91D-FDADE166058E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1447800" y="2209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1447800" y="1981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447800" y="1752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1447800" y="15240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1447800" y="28956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1447800" y="2438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124200" y="2819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3124200" y="2590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3124200" y="2362200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3124200" y="2133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2438400" y="16764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V="1">
            <a:off x="2438400" y="2590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581025" y="1431925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10668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1" name="Text Box 19"/>
          <p:cNvSpPr txBox="1">
            <a:spLocks noChangeArrowheads="1"/>
          </p:cNvSpPr>
          <p:nvPr/>
        </p:nvSpPr>
        <p:spPr bwMode="auto">
          <a:xfrm>
            <a:off x="581025" y="2803525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687572" name="Line 20"/>
          <p:cNvSpPr>
            <a:spLocks noChangeShapeType="1"/>
          </p:cNvSpPr>
          <p:nvPr/>
        </p:nvSpPr>
        <p:spPr bwMode="auto">
          <a:xfrm>
            <a:off x="10668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1279525" y="1157288"/>
            <a:ext cx="14382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2871788" y="1738313"/>
            <a:ext cx="14779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2584450" y="2346325"/>
            <a:ext cx="4460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</a:t>
            </a:r>
            <a:endParaRPr lang="en-US" baseline="-25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1st Copy of Data at PA</a:t>
            </a:r>
            <a:endParaRPr lang="en-US" baseline="-25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99038" y="1157288"/>
            <a:ext cx="6048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808788" y="1157288"/>
            <a:ext cx="7254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572000" y="2971800"/>
            <a:ext cx="42672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533400" y="4409207"/>
            <a:ext cx="8153400" cy="18210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Verdana" charset="0"/>
              </a:rPr>
              <a:t>General Solution: 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Prevent aliases coexisting 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in cache</a:t>
            </a:r>
          </a:p>
          <a:p>
            <a:pPr algn="l">
              <a:lnSpc>
                <a:spcPct val="90000"/>
              </a:lnSpc>
            </a:pPr>
            <a:r>
              <a:rPr lang="en-US" sz="2000" dirty="0">
                <a:latin typeface="Verdana" charset="0"/>
              </a:rPr>
              <a:t>Software (i.e., OS) solution for direct-mapped cache</a:t>
            </a:r>
          </a:p>
          <a:p>
            <a:pPr lvl="1" algn="l">
              <a:lnSpc>
                <a:spcPct val="90000"/>
              </a:lnSpc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VAs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of shared pages must agree in cache index bits; this ensures all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VAs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accessing same PA will conflict in direct-mapped cache (early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SPARCs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6763" cy="100488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</a:t>
            </a:r>
            <a:r>
              <a:rPr lang="en-US" dirty="0" smtClean="0"/>
              <a:t>Cache</a:t>
            </a:r>
            <a:br>
              <a:rPr lang="en-US" dirty="0" smtClean="0"/>
            </a:br>
            <a:r>
              <a:rPr lang="en-US" dirty="0" smtClean="0"/>
              <a:t>(Virtual Index/Physical Tag)</a:t>
            </a:r>
            <a:endParaRPr lang="en-US" dirty="0"/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833549" cy="14439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Index</a:t>
            </a:r>
            <a:r>
              <a:rPr lang="en-US" sz="2000" dirty="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000" dirty="0">
                <a:latin typeface="Verdana" charset="0"/>
              </a:rPr>
              <a:t>L is available without consulting the TLB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000" dirty="0" err="1">
                <a:latin typeface="Symbol" charset="2"/>
              </a:rPr>
              <a:t></a:t>
            </a:r>
            <a:r>
              <a:rPr lang="en-US" sz="2000" i="1" dirty="0" err="1">
                <a:solidFill>
                  <a:srgbClr val="56127A"/>
                </a:solidFill>
                <a:latin typeface="Verdana" charset="0"/>
              </a:rPr>
              <a:t>cache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 and TLB accesses can begin </a:t>
            </a: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simultaneously!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Tag comparison is made after both accesses are completed</a:t>
            </a:r>
            <a:endParaRPr lang="en-US" sz="20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800" i="1" dirty="0" smtClean="0">
                <a:latin typeface="Verdana" charset="0"/>
              </a:rPr>
              <a:t>Cases</a:t>
            </a:r>
            <a:r>
              <a:rPr lang="en-US" sz="2800" i="1" dirty="0">
                <a:latin typeface="Verdana" charset="0"/>
              </a:rPr>
              <a:t>: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L +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,  L +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 &lt;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,  L +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 &gt;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k</a:t>
            </a:r>
            <a:endParaRPr lang="en-US" sz="2800" i="1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287463"/>
            <a:ext cx="8335962" cy="3490912"/>
            <a:chOff x="125" y="811"/>
            <a:chExt cx="5251" cy="2199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VPN                          L         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 Cache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b</a:t>
              </a:r>
              <a:r>
                <a:rPr lang="en-US" sz="1800">
                  <a:latin typeface="Verdana" charset="0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32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09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49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641" y="2616"/>
              <a:ext cx="11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4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7" y="811"/>
              <a:ext cx="640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52" y="1496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07400" cy="10795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Virtual-Index Physical-Tag Caches: </a:t>
            </a:r>
            <a:r>
              <a:rPr lang="en-US" sz="2400"/>
              <a:t>Associative Organization</a:t>
            </a: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838200" y="5819775"/>
            <a:ext cx="72390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How does this scheme scale to larger caches?</a:t>
            </a:r>
            <a:endParaRPr lang="en-US" sz="2400">
              <a:solidFill>
                <a:schemeClr val="tx2"/>
              </a:solidFill>
              <a:latin typeface="Verdana" charset="0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152400" y="1295400"/>
            <a:ext cx="8780463" cy="4064000"/>
            <a:chOff x="144" y="824"/>
            <a:chExt cx="5531" cy="2560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VPN          a       L = k-b       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                PPN                   Page 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8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99" y="3106"/>
              <a:ext cx="455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20" y="1930"/>
              <a:ext cx="430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Phy.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7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92" y="960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64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864"/>
              <a:ext cx="587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83" cy="254"/>
              <a:chOff x="4600" y="866"/>
              <a:chExt cx="283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68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2</a:t>
                </a:r>
                <a:r>
                  <a:rPr lang="en-US" sz="2000" baseline="40000">
                    <a:solidFill>
                      <a:srgbClr val="56127A"/>
                    </a:solidFill>
                    <a:latin typeface="Verdana" charset="0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68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baseline="40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228600" y="5286375"/>
            <a:ext cx="85455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After the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PPN</a:t>
            </a:r>
            <a:r>
              <a:rPr lang="en-US" sz="240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is known,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 baseline="40000">
                <a:solidFill>
                  <a:srgbClr val="56127A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physical tags are compared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E31-E88C-FE43-9B6C-F7587932BAFB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422275"/>
            <a:ext cx="8832850" cy="927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Concurrent Access to TLB &amp; Large L1</a:t>
            </a:r>
            <a:br>
              <a:rPr lang="en-US"/>
            </a:br>
            <a:r>
              <a:rPr lang="en-US" sz="2000"/>
              <a:t>The problem with L1 &gt; Page size</a:t>
            </a:r>
            <a:endParaRPr lang="en-US" sz="2000" i="1"/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828800" y="5478463"/>
            <a:ext cx="56165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Can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VA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and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VA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both map to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PA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         a    Page Offset    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Page Offset    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477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28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1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5383213" y="1349375"/>
            <a:ext cx="16668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7192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492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2702" name="Group 30"/>
          <p:cNvGrpSpPr>
            <a:grpSpLocks/>
          </p:cNvGrpSpPr>
          <p:nvPr/>
        </p:nvGrpSpPr>
        <p:grpSpPr bwMode="auto">
          <a:xfrm>
            <a:off x="6919913" y="2706688"/>
            <a:ext cx="1855787" cy="366712"/>
            <a:chOff x="4239" y="1561"/>
            <a:chExt cx="1169" cy="23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39" y="1561"/>
              <a:ext cx="10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Data</a:t>
              </a:r>
            </a:p>
          </p:txBody>
        </p:sp>
      </p:grpSp>
      <p:grpSp>
        <p:nvGrpSpPr>
          <p:cNvPr id="1692706" name="Group 34"/>
          <p:cNvGrpSpPr>
            <a:grpSpLocks/>
          </p:cNvGrpSpPr>
          <p:nvPr/>
        </p:nvGrpSpPr>
        <p:grpSpPr bwMode="auto">
          <a:xfrm>
            <a:off x="6923088" y="3219450"/>
            <a:ext cx="1855787" cy="366713"/>
            <a:chOff x="4239" y="1561"/>
            <a:chExt cx="1169" cy="23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39" y="1561"/>
              <a:ext cx="10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403975" y="271462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407150" y="3211513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957-B76A-684D-9E9A-F0DABF08F98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6E3C-7EFC-4A44-B733-FC667A234790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8961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1800"/>
              <a:t>A solution via </a:t>
            </a:r>
            <a:r>
              <a:rPr lang="en-US" sz="2800"/>
              <a:t>Second Level Cache</a:t>
            </a:r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114800"/>
            <a:ext cx="8305800" cy="18748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Usually a  common L2 cache backs up both Instruction and Data L1 caches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L2 is “inclusive” of both Instruction and Data </a:t>
            </a:r>
            <a:r>
              <a:rPr lang="en-US" sz="2400" dirty="0" smtClean="0">
                <a:latin typeface="Verdana" charset="0"/>
              </a:rPr>
              <a:t>caches</a:t>
            </a:r>
          </a:p>
          <a:p>
            <a:pPr lvl="1" algn="l">
              <a:spcBef>
                <a:spcPct val="0"/>
              </a:spcBef>
              <a:buFont typeface="Arial"/>
              <a:buChar char="•"/>
            </a:pPr>
            <a:r>
              <a:rPr lang="en-US" sz="2000" dirty="0" smtClean="0">
                <a:latin typeface="Verdana" charset="0"/>
              </a:rPr>
              <a:t> Inclusive means L2 has copy of any line in either L1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L1 Data Cache</a:t>
            </a:r>
            <a:endParaRPr lang="en-US" sz="2400">
              <a:latin typeface="Verdana" charset="0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A104-2C28-1D4F-83A0-F9811EA0D286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458200" cy="100488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Anti-Aliasing Using L2: </a:t>
            </a:r>
            <a:r>
              <a:rPr lang="en-US" sz="2400" i="1" dirty="0"/>
              <a:t>MIPS R10000</a:t>
            </a: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149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4462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4462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         a    Page Offset    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4589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3065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1336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27432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18161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1242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1242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Page Offset     b</a:t>
            </a: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1369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17700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4925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3733800"/>
            <a:ext cx="6016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420813"/>
            <a:ext cx="528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1242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5410200" y="1084263"/>
            <a:ext cx="1831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1430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4589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315200" y="1066800"/>
            <a:ext cx="17192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18288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4462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5306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581400"/>
            <a:ext cx="6032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0861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6449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5773" name="Group 29"/>
          <p:cNvGrpSpPr>
            <a:grpSpLocks/>
          </p:cNvGrpSpPr>
          <p:nvPr/>
        </p:nvGrpSpPr>
        <p:grpSpPr bwMode="auto">
          <a:xfrm>
            <a:off x="6937375" y="2008188"/>
            <a:ext cx="1855788" cy="366712"/>
            <a:chOff x="4239" y="1561"/>
            <a:chExt cx="1169" cy="231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9" y="1561"/>
              <a:ext cx="10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 Data</a:t>
              </a:r>
            </a:p>
          </p:txBody>
        </p:sp>
      </p:grpSp>
      <p:grpSp>
        <p:nvGrpSpPr>
          <p:cNvPr id="1695777" name="Group 33"/>
          <p:cNvGrpSpPr>
            <a:grpSpLocks/>
          </p:cNvGrpSpPr>
          <p:nvPr/>
        </p:nvGrpSpPr>
        <p:grpSpPr bwMode="auto">
          <a:xfrm>
            <a:off x="6940550" y="2520950"/>
            <a:ext cx="1855788" cy="366713"/>
            <a:chOff x="4239" y="1561"/>
            <a:chExt cx="1169" cy="231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9" y="1561"/>
              <a:ext cx="10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01612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513013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6068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486400"/>
            <a:ext cx="2527300" cy="3937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4196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47244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PA    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37687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419475"/>
            <a:ext cx="6302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19812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1944688"/>
            <a:ext cx="17367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6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152400" y="41148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Suppose VA1 and VA2 both map to PA and VA1 is already in L1, L2 (VA1 </a:t>
            </a:r>
            <a:r>
              <a:rPr lang="en-US" sz="2800">
                <a:sym typeface="Symbol" charset="2"/>
              </a:rPr>
              <a:t></a:t>
            </a:r>
            <a:r>
              <a:rPr lang="en-US" sz="2000">
                <a:sym typeface="Symbol" charset="2"/>
              </a:rPr>
              <a:t> </a:t>
            </a:r>
            <a:r>
              <a:rPr lang="en-US" sz="2000"/>
              <a:t>VA2)</a:t>
            </a:r>
          </a:p>
          <a:p>
            <a:pPr marL="342900" indent="-342900"/>
            <a:r>
              <a:rPr lang="en-US" sz="2000"/>
              <a:t>After VA2 is resolved to PA, a collision will be detected in L2.</a:t>
            </a:r>
            <a:endParaRPr lang="en-US" sz="2000" i="1"/>
          </a:p>
          <a:p>
            <a:pPr marL="342900" indent="-342900"/>
            <a:r>
              <a:rPr lang="en-US" sz="2000"/>
              <a:t>VA1 will be purged from L1 and L2, and VA2 will be loaded  </a:t>
            </a:r>
            <a:r>
              <a:rPr lang="en-US" sz="2000">
                <a:latin typeface="Symbol" charset="2"/>
              </a:rPr>
              <a:t></a:t>
            </a:r>
            <a:r>
              <a:rPr lang="en-US" sz="2000" i="1"/>
              <a:t> no aliasing !</a:t>
            </a:r>
            <a:r>
              <a:rPr lang="en-US" sz="200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0CA-F5B6-6A46-81EC-C73439AAAE1F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9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520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Protection and translation required for multiprogramming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Base and </a:t>
            </a:r>
            <a:r>
              <a:rPr lang="en-US" dirty="0" smtClean="0"/>
              <a:t>bounds was </a:t>
            </a:r>
            <a:r>
              <a:rPr lang="en-US" dirty="0"/>
              <a:t>early simple scheme</a:t>
            </a:r>
          </a:p>
          <a:p>
            <a:pPr>
              <a:lnSpc>
                <a:spcPct val="80000"/>
              </a:lnSpc>
            </a:pPr>
            <a:r>
              <a:rPr lang="en-US" dirty="0"/>
              <a:t>Page-based translation and protection avoids need for memory compaction, easy allocation by OS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But need to indirect in large page table on every access</a:t>
            </a:r>
          </a:p>
          <a:p>
            <a:pPr>
              <a:lnSpc>
                <a:spcPct val="80000"/>
              </a:lnSpc>
            </a:pPr>
            <a:r>
              <a:rPr lang="en-US" dirty="0"/>
              <a:t>Address spaces accessed sparsely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Can use multi-level page table to hold translation/protection </a:t>
            </a:r>
            <a:r>
              <a:rPr lang="en-US" dirty="0" smtClean="0"/>
              <a:t>information, but implies multiple memory accesses per reference</a:t>
            </a:r>
          </a:p>
          <a:p>
            <a:pPr>
              <a:lnSpc>
                <a:spcPct val="80000"/>
              </a:lnSpc>
            </a:pPr>
            <a:r>
              <a:rPr lang="en-US" dirty="0"/>
              <a:t>Address space access with locality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Can use “translation </a:t>
            </a:r>
            <a:r>
              <a:rPr lang="en-US" dirty="0" err="1"/>
              <a:t>lookaside</a:t>
            </a:r>
            <a:r>
              <a:rPr lang="en-US" dirty="0"/>
              <a:t> buffer” (TLB) to cache address translations (sometimes known as address translation cache)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Still have to walk page tables on TLB miss, can be hardware or software talk</a:t>
            </a:r>
          </a:p>
          <a:p>
            <a:pPr>
              <a:lnSpc>
                <a:spcPct val="80000"/>
              </a:lnSpc>
            </a:pPr>
            <a:r>
              <a:rPr lang="en-US" dirty="0"/>
              <a:t>Virtual memory uses DRAM as a “cache” of disk memory, allows very cheap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E2EB-85AD-5449-985A-B592CAE154A5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4150"/>
            <a:ext cx="7240588" cy="95885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 smtClean="0"/>
              <a:t>Anti-Aliasing using L2 for a Virtually</a:t>
            </a:r>
            <a:r>
              <a:rPr lang="en-US" dirty="0"/>
              <a:t> </a:t>
            </a:r>
            <a:r>
              <a:rPr lang="en-US" dirty="0" smtClean="0"/>
              <a:t>Addressed L1</a:t>
            </a:r>
            <a:endParaRPr lang="en-US" sz="2400" dirty="0"/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6131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77165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77165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	     Page Offset   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78435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63195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58603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20891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27965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58775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58775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  Page Offset   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60045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23215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96875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289425"/>
            <a:ext cx="6016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69545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53695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73913" y="1533525"/>
            <a:ext cx="15827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Virtual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45415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7843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69265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410845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375150"/>
            <a:ext cx="15827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25425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568700"/>
            <a:ext cx="17843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822950"/>
            <a:ext cx="22606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L2 PA Cache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98475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PA   VA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70535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70535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47015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301625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VA</a:t>
            </a:r>
            <a:r>
              <a:rPr lang="en-US" sz="1800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29235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989763" y="4070350"/>
            <a:ext cx="10366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“Virtual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213350"/>
            <a:ext cx="5715000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Physically-addressed L2 can also be used to avoid aliases in virtually-addressed L1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824A-3844-DF45-A316-33B1BF39A8A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Revisited</a:t>
            </a:r>
          </a:p>
        </p:txBody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6072188" cy="4678363"/>
          </a:xfrm>
        </p:spPr>
        <p:txBody>
          <a:bodyPr/>
          <a:lstStyle/>
          <a:p>
            <a:r>
              <a:rPr lang="en-US"/>
              <a:t>One PAR for each physical page</a:t>
            </a:r>
          </a:p>
          <a:p>
            <a:endParaRPr lang="en-US"/>
          </a:p>
          <a:p>
            <a:r>
              <a:rPr lang="en-US"/>
              <a:t>PAR’s contain the VPN’s of the pages </a:t>
            </a:r>
            <a:r>
              <a:rPr lang="en-US" i="1">
                <a:solidFill>
                  <a:srgbClr val="56127A"/>
                </a:solidFill>
              </a:rPr>
              <a:t>resident in primary memory</a:t>
            </a:r>
          </a:p>
          <a:p>
            <a:endParaRPr lang="en-US">
              <a:solidFill>
                <a:srgbClr val="56127A"/>
              </a:solidFill>
            </a:endParaRPr>
          </a:p>
          <a:p>
            <a:r>
              <a:rPr lang="en-US" i="1"/>
              <a:t>Advantage:  </a:t>
            </a:r>
            <a:r>
              <a:rPr lang="en-US"/>
              <a:t>The size is proportional to the size of the primary memory</a:t>
            </a:r>
          </a:p>
          <a:p>
            <a:endParaRPr lang="en-US"/>
          </a:p>
          <a:p>
            <a:r>
              <a:rPr lang="en-US" i="1">
                <a:solidFill>
                  <a:schemeClr val="tx2"/>
                </a:solidFill>
              </a:rPr>
              <a:t>What is the disadvantage ?</a:t>
            </a:r>
          </a:p>
          <a:p>
            <a:endParaRPr lang="en-US"/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680200" y="2209800"/>
            <a:ext cx="1701800" cy="30480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17" name="Line 5"/>
          <p:cNvSpPr>
            <a:spLocks noChangeShapeType="1"/>
          </p:cNvSpPr>
          <p:nvPr/>
        </p:nvSpPr>
        <p:spPr bwMode="auto">
          <a:xfrm>
            <a:off x="6692900" y="245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18" name="Line 6"/>
          <p:cNvSpPr>
            <a:spLocks noChangeShapeType="1"/>
          </p:cNvSpPr>
          <p:nvPr/>
        </p:nvSpPr>
        <p:spPr bwMode="auto">
          <a:xfrm>
            <a:off x="6680200" y="270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19" name="Line 7"/>
          <p:cNvSpPr>
            <a:spLocks noChangeShapeType="1"/>
          </p:cNvSpPr>
          <p:nvPr/>
        </p:nvSpPr>
        <p:spPr bwMode="auto">
          <a:xfrm>
            <a:off x="6680200" y="295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0" name="Line 8"/>
          <p:cNvSpPr>
            <a:spLocks noChangeShapeType="1"/>
          </p:cNvSpPr>
          <p:nvPr/>
        </p:nvSpPr>
        <p:spPr bwMode="auto">
          <a:xfrm>
            <a:off x="6680200" y="321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1" name="Line 9"/>
          <p:cNvSpPr>
            <a:spLocks noChangeShapeType="1"/>
          </p:cNvSpPr>
          <p:nvPr/>
        </p:nvSpPr>
        <p:spPr bwMode="auto">
          <a:xfrm>
            <a:off x="6680200" y="346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2" name="Line 10"/>
          <p:cNvSpPr>
            <a:spLocks noChangeShapeType="1"/>
          </p:cNvSpPr>
          <p:nvPr/>
        </p:nvSpPr>
        <p:spPr bwMode="auto">
          <a:xfrm>
            <a:off x="6680200" y="372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3" name="Line 11"/>
          <p:cNvSpPr>
            <a:spLocks noChangeShapeType="1"/>
          </p:cNvSpPr>
          <p:nvPr/>
        </p:nvSpPr>
        <p:spPr bwMode="auto">
          <a:xfrm>
            <a:off x="6680200" y="397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4" name="Line 12"/>
          <p:cNvSpPr>
            <a:spLocks noChangeShapeType="1"/>
          </p:cNvSpPr>
          <p:nvPr/>
        </p:nvSpPr>
        <p:spPr bwMode="auto">
          <a:xfrm>
            <a:off x="6680200" y="422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5" name="Line 13"/>
          <p:cNvSpPr>
            <a:spLocks noChangeShapeType="1"/>
          </p:cNvSpPr>
          <p:nvPr/>
        </p:nvSpPr>
        <p:spPr bwMode="auto">
          <a:xfrm>
            <a:off x="6680200" y="448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6" name="Line 14"/>
          <p:cNvSpPr>
            <a:spLocks noChangeShapeType="1"/>
          </p:cNvSpPr>
          <p:nvPr/>
        </p:nvSpPr>
        <p:spPr bwMode="auto">
          <a:xfrm>
            <a:off x="6680200" y="473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7" name="Line 15"/>
          <p:cNvSpPr>
            <a:spLocks noChangeShapeType="1"/>
          </p:cNvSpPr>
          <p:nvPr/>
        </p:nvSpPr>
        <p:spPr bwMode="auto">
          <a:xfrm>
            <a:off x="6680200" y="499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8" name="Rectangle 16"/>
          <p:cNvSpPr>
            <a:spLocks noChangeArrowheads="1"/>
          </p:cNvSpPr>
          <p:nvPr/>
        </p:nvSpPr>
        <p:spPr bwMode="auto">
          <a:xfrm>
            <a:off x="7124700" y="3155950"/>
            <a:ext cx="7874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VPN </a:t>
            </a:r>
          </a:p>
        </p:txBody>
      </p:sp>
      <p:sp>
        <p:nvSpPr>
          <p:cNvPr id="1702929" name="Rectangle 17"/>
          <p:cNvSpPr>
            <a:spLocks noChangeArrowheads="1"/>
          </p:cNvSpPr>
          <p:nvPr/>
        </p:nvSpPr>
        <p:spPr bwMode="auto">
          <a:xfrm>
            <a:off x="7061200" y="1752600"/>
            <a:ext cx="10255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PAR’s</a:t>
            </a:r>
          </a:p>
        </p:txBody>
      </p:sp>
      <p:sp>
        <p:nvSpPr>
          <p:cNvPr id="1702930" name="Rectangle 18"/>
          <p:cNvSpPr>
            <a:spLocks noChangeArrowheads="1"/>
          </p:cNvSpPr>
          <p:nvPr/>
        </p:nvSpPr>
        <p:spPr bwMode="auto">
          <a:xfrm>
            <a:off x="5924550" y="3154363"/>
            <a:ext cx="76676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PPN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55E4-E889-2C4F-8D70-328AEA8EA299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3938" name="Rectangle 2"/>
          <p:cNvSpPr>
            <a:spLocks noChangeArrowheads="1"/>
          </p:cNvSpPr>
          <p:nvPr/>
        </p:nvSpPr>
        <p:spPr bwMode="auto">
          <a:xfrm>
            <a:off x="6864350" y="2187575"/>
            <a:ext cx="1701800" cy="304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39" name="Line 3"/>
          <p:cNvSpPr>
            <a:spLocks noChangeShapeType="1"/>
          </p:cNvSpPr>
          <p:nvPr/>
        </p:nvSpPr>
        <p:spPr bwMode="auto">
          <a:xfrm flipH="1">
            <a:off x="1885950" y="14493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0" name="Rectangle 4" descr="Wide upward diagonal"/>
          <p:cNvSpPr>
            <a:spLocks noChangeArrowheads="1"/>
          </p:cNvSpPr>
          <p:nvPr/>
        </p:nvSpPr>
        <p:spPr bwMode="auto">
          <a:xfrm>
            <a:off x="7953375" y="4217987"/>
            <a:ext cx="584200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1" name="Rectangle 5"/>
          <p:cNvSpPr>
            <a:spLocks noChangeArrowheads="1"/>
          </p:cNvSpPr>
          <p:nvPr/>
        </p:nvSpPr>
        <p:spPr bwMode="auto">
          <a:xfrm>
            <a:off x="793750" y="1220787"/>
            <a:ext cx="1854200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048500" cy="990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Hashed Page Table:</a:t>
            </a:r>
            <a:br>
              <a:rPr lang="en-US"/>
            </a:br>
            <a:r>
              <a:rPr lang="en-US" sz="2400"/>
              <a:t>Approximating Associative Addressing</a:t>
            </a:r>
          </a:p>
        </p:txBody>
      </p:sp>
      <p:sp>
        <p:nvSpPr>
          <p:cNvPr id="1703943" name="Rectangle 7"/>
          <p:cNvSpPr>
            <a:spLocks noChangeArrowheads="1"/>
          </p:cNvSpPr>
          <p:nvPr/>
        </p:nvSpPr>
        <p:spPr bwMode="auto">
          <a:xfrm>
            <a:off x="742950" y="2935287"/>
            <a:ext cx="1878013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4" name="Rectangle 8"/>
          <p:cNvSpPr>
            <a:spLocks noChangeArrowheads="1"/>
          </p:cNvSpPr>
          <p:nvPr/>
        </p:nvSpPr>
        <p:spPr bwMode="auto">
          <a:xfrm>
            <a:off x="1481138" y="1957387"/>
            <a:ext cx="762000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5" name="Rectangle 9"/>
          <p:cNvSpPr>
            <a:spLocks noChangeArrowheads="1"/>
          </p:cNvSpPr>
          <p:nvPr/>
        </p:nvSpPr>
        <p:spPr bwMode="auto">
          <a:xfrm>
            <a:off x="1481138" y="2154237"/>
            <a:ext cx="7874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hash</a:t>
            </a:r>
          </a:p>
        </p:txBody>
      </p:sp>
      <p:sp>
        <p:nvSpPr>
          <p:cNvPr id="1703946" name="Line 10"/>
          <p:cNvSpPr>
            <a:spLocks noChangeShapeType="1"/>
          </p:cNvSpPr>
          <p:nvPr/>
        </p:nvSpPr>
        <p:spPr bwMode="auto">
          <a:xfrm>
            <a:off x="2268538" y="2300287"/>
            <a:ext cx="1636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7" name="Rectangle 11"/>
          <p:cNvSpPr>
            <a:spLocks noChangeArrowheads="1"/>
          </p:cNvSpPr>
          <p:nvPr/>
        </p:nvSpPr>
        <p:spPr bwMode="auto">
          <a:xfrm>
            <a:off x="2559050" y="1951037"/>
            <a:ext cx="942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Offset</a:t>
            </a:r>
          </a:p>
        </p:txBody>
      </p:sp>
      <p:sp>
        <p:nvSpPr>
          <p:cNvPr id="1703948" name="Rectangle 12"/>
          <p:cNvSpPr>
            <a:spLocks noChangeArrowheads="1"/>
          </p:cNvSpPr>
          <p:nvPr/>
        </p:nvSpPr>
        <p:spPr bwMode="auto">
          <a:xfrm>
            <a:off x="736600" y="2878137"/>
            <a:ext cx="19018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Base of Table</a:t>
            </a:r>
          </a:p>
        </p:txBody>
      </p:sp>
      <p:sp>
        <p:nvSpPr>
          <p:cNvPr id="1703949" name="Oval 13"/>
          <p:cNvSpPr>
            <a:spLocks noChangeArrowheads="1"/>
          </p:cNvSpPr>
          <p:nvPr/>
        </p:nvSpPr>
        <p:spPr bwMode="auto">
          <a:xfrm>
            <a:off x="3932238" y="2058987"/>
            <a:ext cx="58261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0" name="Freeform 14"/>
          <p:cNvSpPr>
            <a:spLocks/>
          </p:cNvSpPr>
          <p:nvPr/>
        </p:nvSpPr>
        <p:spPr bwMode="auto">
          <a:xfrm>
            <a:off x="2635250" y="2630487"/>
            <a:ext cx="1563688" cy="457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1" name="Line 15"/>
          <p:cNvSpPr>
            <a:spLocks noChangeShapeType="1"/>
          </p:cNvSpPr>
          <p:nvPr/>
        </p:nvSpPr>
        <p:spPr bwMode="auto">
          <a:xfrm>
            <a:off x="935038" y="2312987"/>
            <a:ext cx="5461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2" name="Rectangle 16"/>
          <p:cNvSpPr>
            <a:spLocks noChangeArrowheads="1"/>
          </p:cNvSpPr>
          <p:nvPr/>
        </p:nvSpPr>
        <p:spPr bwMode="auto">
          <a:xfrm>
            <a:off x="3943350" y="2030412"/>
            <a:ext cx="514350" cy="576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Verdana" charset="0"/>
              </a:rPr>
              <a:t>+</a:t>
            </a:r>
          </a:p>
        </p:txBody>
      </p:sp>
      <p:sp>
        <p:nvSpPr>
          <p:cNvPr id="1703953" name="Rectangle 17"/>
          <p:cNvSpPr>
            <a:spLocks noChangeArrowheads="1"/>
          </p:cNvSpPr>
          <p:nvPr/>
        </p:nvSpPr>
        <p:spPr bwMode="auto">
          <a:xfrm>
            <a:off x="5080000" y="1925637"/>
            <a:ext cx="1400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 of PTE</a:t>
            </a:r>
          </a:p>
        </p:txBody>
      </p:sp>
      <p:sp>
        <p:nvSpPr>
          <p:cNvPr id="1703954" name="Line 18"/>
          <p:cNvSpPr>
            <a:spLocks noChangeShapeType="1"/>
          </p:cNvSpPr>
          <p:nvPr/>
        </p:nvSpPr>
        <p:spPr bwMode="auto">
          <a:xfrm>
            <a:off x="4529138" y="2325687"/>
            <a:ext cx="2233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5" name="Rectangle 19"/>
          <p:cNvSpPr>
            <a:spLocks noChangeArrowheads="1"/>
          </p:cNvSpPr>
          <p:nvPr/>
        </p:nvSpPr>
        <p:spPr bwMode="auto">
          <a:xfrm>
            <a:off x="6762750" y="1449387"/>
            <a:ext cx="1879600" cy="4610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6" name="Rectangle 20"/>
          <p:cNvSpPr>
            <a:spLocks noChangeArrowheads="1"/>
          </p:cNvSpPr>
          <p:nvPr/>
        </p:nvSpPr>
        <p:spPr bwMode="auto">
          <a:xfrm>
            <a:off x="7140575" y="5297487"/>
            <a:ext cx="12065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703957" name="Line 21"/>
          <p:cNvSpPr>
            <a:spLocks noChangeShapeType="1"/>
          </p:cNvSpPr>
          <p:nvPr/>
        </p:nvSpPr>
        <p:spPr bwMode="auto">
          <a:xfrm>
            <a:off x="6877050" y="242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8" name="Line 22"/>
          <p:cNvSpPr>
            <a:spLocks noChangeShapeType="1"/>
          </p:cNvSpPr>
          <p:nvPr/>
        </p:nvSpPr>
        <p:spPr bwMode="auto">
          <a:xfrm>
            <a:off x="6864350" y="268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9" name="Line 23"/>
          <p:cNvSpPr>
            <a:spLocks noChangeShapeType="1"/>
          </p:cNvSpPr>
          <p:nvPr/>
        </p:nvSpPr>
        <p:spPr bwMode="auto">
          <a:xfrm>
            <a:off x="6864350" y="293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0" name="Line 24"/>
          <p:cNvSpPr>
            <a:spLocks noChangeShapeType="1"/>
          </p:cNvSpPr>
          <p:nvPr/>
        </p:nvSpPr>
        <p:spPr bwMode="auto">
          <a:xfrm>
            <a:off x="6864350" y="319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1" name="Line 25"/>
          <p:cNvSpPr>
            <a:spLocks noChangeShapeType="1"/>
          </p:cNvSpPr>
          <p:nvPr/>
        </p:nvSpPr>
        <p:spPr bwMode="auto">
          <a:xfrm>
            <a:off x="6864350" y="344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2" name="Line 26"/>
          <p:cNvSpPr>
            <a:spLocks noChangeShapeType="1"/>
          </p:cNvSpPr>
          <p:nvPr/>
        </p:nvSpPr>
        <p:spPr bwMode="auto">
          <a:xfrm>
            <a:off x="6864350" y="369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3" name="Line 27"/>
          <p:cNvSpPr>
            <a:spLocks noChangeShapeType="1"/>
          </p:cNvSpPr>
          <p:nvPr/>
        </p:nvSpPr>
        <p:spPr bwMode="auto">
          <a:xfrm>
            <a:off x="6864350" y="395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4" name="Line 28"/>
          <p:cNvSpPr>
            <a:spLocks noChangeShapeType="1"/>
          </p:cNvSpPr>
          <p:nvPr/>
        </p:nvSpPr>
        <p:spPr bwMode="auto">
          <a:xfrm>
            <a:off x="6864350" y="420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5" name="Line 29"/>
          <p:cNvSpPr>
            <a:spLocks noChangeShapeType="1"/>
          </p:cNvSpPr>
          <p:nvPr/>
        </p:nvSpPr>
        <p:spPr bwMode="auto">
          <a:xfrm>
            <a:off x="6864350" y="446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6" name="Line 30"/>
          <p:cNvSpPr>
            <a:spLocks noChangeShapeType="1"/>
          </p:cNvSpPr>
          <p:nvPr/>
        </p:nvSpPr>
        <p:spPr bwMode="auto">
          <a:xfrm>
            <a:off x="6864350" y="471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7" name="Line 31"/>
          <p:cNvSpPr>
            <a:spLocks noChangeShapeType="1"/>
          </p:cNvSpPr>
          <p:nvPr/>
        </p:nvSpPr>
        <p:spPr bwMode="auto">
          <a:xfrm>
            <a:off x="6864350" y="496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8" name="Rectangle 32"/>
          <p:cNvSpPr>
            <a:spLocks noChangeArrowheads="1"/>
          </p:cNvSpPr>
          <p:nvPr/>
        </p:nvSpPr>
        <p:spPr bwMode="auto">
          <a:xfrm>
            <a:off x="6824663" y="3168650"/>
            <a:ext cx="18240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PID  PPN</a:t>
            </a:r>
          </a:p>
        </p:txBody>
      </p:sp>
      <p:sp>
        <p:nvSpPr>
          <p:cNvPr id="1703969" name="Rectangle 33"/>
          <p:cNvSpPr>
            <a:spLocks noChangeArrowheads="1"/>
          </p:cNvSpPr>
          <p:nvPr/>
        </p:nvSpPr>
        <p:spPr bwMode="auto">
          <a:xfrm>
            <a:off x="6991350" y="1563687"/>
            <a:ext cx="15732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Page Table</a:t>
            </a:r>
          </a:p>
        </p:txBody>
      </p:sp>
      <p:sp>
        <p:nvSpPr>
          <p:cNvPr id="1703970" name="Line 34"/>
          <p:cNvSpPr>
            <a:spLocks noChangeShapeType="1"/>
          </p:cNvSpPr>
          <p:nvPr/>
        </p:nvSpPr>
        <p:spPr bwMode="auto">
          <a:xfrm>
            <a:off x="74612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1" name="Line 35"/>
          <p:cNvSpPr>
            <a:spLocks noChangeShapeType="1"/>
          </p:cNvSpPr>
          <p:nvPr/>
        </p:nvSpPr>
        <p:spPr bwMode="auto">
          <a:xfrm>
            <a:off x="79565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2" name="Rectangle 36"/>
          <p:cNvSpPr>
            <a:spLocks noChangeArrowheads="1"/>
          </p:cNvSpPr>
          <p:nvPr/>
        </p:nvSpPr>
        <p:spPr bwMode="auto">
          <a:xfrm>
            <a:off x="793750" y="1220787"/>
            <a:ext cx="2921000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3" name="Line 37"/>
          <p:cNvSpPr>
            <a:spLocks noChangeShapeType="1"/>
          </p:cNvSpPr>
          <p:nvPr/>
        </p:nvSpPr>
        <p:spPr bwMode="auto">
          <a:xfrm>
            <a:off x="2647950" y="123348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4" name="Rectangle 38"/>
          <p:cNvSpPr>
            <a:spLocks noChangeArrowheads="1"/>
          </p:cNvSpPr>
          <p:nvPr/>
        </p:nvSpPr>
        <p:spPr bwMode="auto">
          <a:xfrm>
            <a:off x="1274763" y="1185862"/>
            <a:ext cx="21526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		d</a:t>
            </a:r>
          </a:p>
        </p:txBody>
      </p:sp>
      <p:sp>
        <p:nvSpPr>
          <p:cNvPr id="1703975" name="Rectangle 39"/>
          <p:cNvSpPr>
            <a:spLocks noChangeArrowheads="1"/>
          </p:cNvSpPr>
          <p:nvPr/>
        </p:nvSpPr>
        <p:spPr bwMode="auto">
          <a:xfrm>
            <a:off x="3751263" y="11430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703976" name="Rectangle 40"/>
          <p:cNvSpPr>
            <a:spLocks noChangeArrowheads="1"/>
          </p:cNvSpPr>
          <p:nvPr/>
        </p:nvSpPr>
        <p:spPr bwMode="auto">
          <a:xfrm>
            <a:off x="6824663" y="3651250"/>
            <a:ext cx="18621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PID  DPN</a:t>
            </a:r>
          </a:p>
        </p:txBody>
      </p:sp>
      <p:sp>
        <p:nvSpPr>
          <p:cNvPr id="1703977" name="Rectangle 41"/>
          <p:cNvSpPr>
            <a:spLocks noChangeArrowheads="1"/>
          </p:cNvSpPr>
          <p:nvPr/>
        </p:nvSpPr>
        <p:spPr bwMode="auto">
          <a:xfrm>
            <a:off x="6811963" y="4159250"/>
            <a:ext cx="1217612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PID</a:t>
            </a:r>
          </a:p>
        </p:txBody>
      </p:sp>
      <p:sp>
        <p:nvSpPr>
          <p:cNvPr id="1703978" name="Text Box 42"/>
          <p:cNvSpPr txBox="1">
            <a:spLocks noChangeArrowheads="1"/>
          </p:cNvSpPr>
          <p:nvPr/>
        </p:nvSpPr>
        <p:spPr bwMode="auto">
          <a:xfrm>
            <a:off x="347663" y="2092325"/>
            <a:ext cx="612775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latin typeface="Verdana" charset="0"/>
              </a:rPr>
              <a:t>PID</a:t>
            </a:r>
          </a:p>
        </p:txBody>
      </p:sp>
      <p:sp>
        <p:nvSpPr>
          <p:cNvPr id="170397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590550" y="3468687"/>
            <a:ext cx="5691188" cy="280035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Hashed Page Table is typically 2 to 3 times larger than the number of PPN’s to reduce collision probability </a:t>
            </a:r>
          </a:p>
          <a:p>
            <a:pPr marL="342900" indent="-342900"/>
            <a:r>
              <a:rPr lang="en-US" sz="2000"/>
              <a:t>It can also contain DPN’s for some non-resident pages </a:t>
            </a:r>
            <a:r>
              <a:rPr lang="en-US" sz="2000" i="1"/>
              <a:t>(not common)</a:t>
            </a:r>
            <a:endParaRPr lang="en-US" sz="2000"/>
          </a:p>
          <a:p>
            <a:pPr marL="342900" indent="-342900"/>
            <a:r>
              <a:rPr lang="en-US" sz="2000"/>
              <a:t>If a translation cannot be resolved in this table then the </a:t>
            </a:r>
            <a:r>
              <a:rPr lang="en-US" sz="2000" i="1"/>
              <a:t>software</a:t>
            </a:r>
            <a:r>
              <a:rPr lang="en-US" sz="2000"/>
              <a:t> consults a data structure that has an entry for every existing page (e.g., full page table)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3BF6-7160-C547-A36B-6CA3DD074933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7010" name="Rectangle 2"/>
          <p:cNvSpPr>
            <a:spLocks noChangeArrowheads="1"/>
          </p:cNvSpPr>
          <p:nvPr/>
        </p:nvSpPr>
        <p:spPr bwMode="auto">
          <a:xfrm>
            <a:off x="585788" y="3009900"/>
            <a:ext cx="1865312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1" name="Rectangle 3"/>
          <p:cNvSpPr>
            <a:spLocks noChangeArrowheads="1"/>
          </p:cNvSpPr>
          <p:nvPr/>
        </p:nvSpPr>
        <p:spPr bwMode="auto">
          <a:xfrm>
            <a:off x="571500" y="2978150"/>
            <a:ext cx="19018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Base of Table</a:t>
            </a:r>
          </a:p>
        </p:txBody>
      </p:sp>
      <p:sp>
        <p:nvSpPr>
          <p:cNvPr id="1707012" name="Line 4"/>
          <p:cNvSpPr>
            <a:spLocks noChangeShapeType="1"/>
          </p:cNvSpPr>
          <p:nvPr/>
        </p:nvSpPr>
        <p:spPr bwMode="auto">
          <a:xfrm flipH="1">
            <a:off x="1676400" y="144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3" name="Rectangle 5"/>
          <p:cNvSpPr>
            <a:spLocks noChangeArrowheads="1"/>
          </p:cNvSpPr>
          <p:nvPr/>
        </p:nvSpPr>
        <p:spPr bwMode="auto">
          <a:xfrm>
            <a:off x="7035800" y="2171700"/>
            <a:ext cx="1635125" cy="20193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4" name="Rectangle 6" descr="Wide upward diagonal"/>
          <p:cNvSpPr>
            <a:spLocks noChangeArrowheads="1"/>
          </p:cNvSpPr>
          <p:nvPr/>
        </p:nvSpPr>
        <p:spPr bwMode="auto">
          <a:xfrm>
            <a:off x="7874000" y="2438400"/>
            <a:ext cx="788988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5" name="Rectangle 7"/>
          <p:cNvSpPr>
            <a:spLocks noChangeArrowheads="1"/>
          </p:cNvSpPr>
          <p:nvPr/>
        </p:nvSpPr>
        <p:spPr bwMode="auto">
          <a:xfrm>
            <a:off x="660400" y="1319213"/>
            <a:ext cx="1857375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6" name="Rectangle 8"/>
          <p:cNvSpPr>
            <a:spLocks noGrp="1" noChangeArrowheads="1"/>
          </p:cNvSpPr>
          <p:nvPr>
            <p:ph type="title"/>
          </p:nvPr>
        </p:nvSpPr>
        <p:spPr>
          <a:xfrm>
            <a:off x="290513" y="463550"/>
            <a:ext cx="7162800" cy="7159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Power PC: Hashed Page Table</a:t>
            </a:r>
          </a:p>
        </p:txBody>
      </p:sp>
      <p:sp>
        <p:nvSpPr>
          <p:cNvPr id="1707017" name="Rectangle 9"/>
          <p:cNvSpPr>
            <a:spLocks noChangeArrowheads="1"/>
          </p:cNvSpPr>
          <p:nvPr/>
        </p:nvSpPr>
        <p:spPr bwMode="auto">
          <a:xfrm>
            <a:off x="1347788" y="1955800"/>
            <a:ext cx="720725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8" name="Rectangle 10"/>
          <p:cNvSpPr>
            <a:spLocks noChangeArrowheads="1"/>
          </p:cNvSpPr>
          <p:nvPr/>
        </p:nvSpPr>
        <p:spPr bwMode="auto">
          <a:xfrm>
            <a:off x="1335088" y="2139950"/>
            <a:ext cx="7874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hash</a:t>
            </a:r>
          </a:p>
        </p:txBody>
      </p:sp>
      <p:sp>
        <p:nvSpPr>
          <p:cNvPr id="1707019" name="Line 11"/>
          <p:cNvSpPr>
            <a:spLocks noChangeShapeType="1"/>
          </p:cNvSpPr>
          <p:nvPr/>
        </p:nvSpPr>
        <p:spPr bwMode="auto">
          <a:xfrm>
            <a:off x="2135188" y="2298700"/>
            <a:ext cx="157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0" name="Rectangle 12"/>
          <p:cNvSpPr>
            <a:spLocks noChangeArrowheads="1"/>
          </p:cNvSpPr>
          <p:nvPr/>
        </p:nvSpPr>
        <p:spPr bwMode="auto">
          <a:xfrm>
            <a:off x="2413000" y="1936750"/>
            <a:ext cx="942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Offset</a:t>
            </a:r>
          </a:p>
        </p:txBody>
      </p:sp>
      <p:sp>
        <p:nvSpPr>
          <p:cNvPr id="1707021" name="Oval 13"/>
          <p:cNvSpPr>
            <a:spLocks noChangeArrowheads="1"/>
          </p:cNvSpPr>
          <p:nvPr/>
        </p:nvSpPr>
        <p:spPr bwMode="auto">
          <a:xfrm>
            <a:off x="3798888" y="2057400"/>
            <a:ext cx="55086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2" name="Freeform 14"/>
          <p:cNvSpPr>
            <a:spLocks/>
          </p:cNvSpPr>
          <p:nvPr/>
        </p:nvSpPr>
        <p:spPr bwMode="auto">
          <a:xfrm>
            <a:off x="2463800" y="2616200"/>
            <a:ext cx="1516063" cy="598488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3" name="Rectangle 15"/>
          <p:cNvSpPr>
            <a:spLocks noChangeArrowheads="1"/>
          </p:cNvSpPr>
          <p:nvPr/>
        </p:nvSpPr>
        <p:spPr bwMode="auto">
          <a:xfrm>
            <a:off x="3806825" y="2016125"/>
            <a:ext cx="514350" cy="576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Verdana" charset="0"/>
              </a:rPr>
              <a:t>+</a:t>
            </a:r>
          </a:p>
        </p:txBody>
      </p:sp>
      <p:sp>
        <p:nvSpPr>
          <p:cNvPr id="1707024" name="Rectangle 16"/>
          <p:cNvSpPr>
            <a:spLocks noChangeArrowheads="1"/>
          </p:cNvSpPr>
          <p:nvPr/>
        </p:nvSpPr>
        <p:spPr bwMode="auto">
          <a:xfrm>
            <a:off x="4489450" y="1911350"/>
            <a:ext cx="142716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 of Slot</a:t>
            </a:r>
          </a:p>
        </p:txBody>
      </p:sp>
      <p:sp>
        <p:nvSpPr>
          <p:cNvPr id="1707025" name="Line 17"/>
          <p:cNvSpPr>
            <a:spLocks noChangeShapeType="1"/>
          </p:cNvSpPr>
          <p:nvPr/>
        </p:nvSpPr>
        <p:spPr bwMode="auto">
          <a:xfrm>
            <a:off x="4395788" y="2324100"/>
            <a:ext cx="17907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6" name="Rectangle 18"/>
          <p:cNvSpPr>
            <a:spLocks noChangeArrowheads="1"/>
          </p:cNvSpPr>
          <p:nvPr/>
        </p:nvSpPr>
        <p:spPr bwMode="auto">
          <a:xfrm>
            <a:off x="6937375" y="1447800"/>
            <a:ext cx="1779588" cy="472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7" name="Rectangle 19"/>
          <p:cNvSpPr>
            <a:spLocks noChangeArrowheads="1"/>
          </p:cNvSpPr>
          <p:nvPr/>
        </p:nvSpPr>
        <p:spPr bwMode="auto">
          <a:xfrm>
            <a:off x="7239000" y="5334000"/>
            <a:ext cx="1411288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Memory</a:t>
            </a:r>
          </a:p>
        </p:txBody>
      </p:sp>
      <p:sp>
        <p:nvSpPr>
          <p:cNvPr id="1707028" name="Rectangle 20"/>
          <p:cNvSpPr>
            <a:spLocks noChangeArrowheads="1"/>
          </p:cNvSpPr>
          <p:nvPr/>
        </p:nvSpPr>
        <p:spPr bwMode="auto">
          <a:xfrm>
            <a:off x="7038975" y="2185988"/>
            <a:ext cx="1611313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9" name="Line 21"/>
          <p:cNvSpPr>
            <a:spLocks noChangeShapeType="1"/>
          </p:cNvSpPr>
          <p:nvPr/>
        </p:nvSpPr>
        <p:spPr bwMode="auto">
          <a:xfrm>
            <a:off x="7051675" y="242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0" name="Line 22"/>
          <p:cNvSpPr>
            <a:spLocks noChangeShapeType="1"/>
          </p:cNvSpPr>
          <p:nvPr/>
        </p:nvSpPr>
        <p:spPr bwMode="auto">
          <a:xfrm>
            <a:off x="7038975" y="268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1" name="Line 23"/>
          <p:cNvSpPr>
            <a:spLocks noChangeShapeType="1"/>
          </p:cNvSpPr>
          <p:nvPr/>
        </p:nvSpPr>
        <p:spPr bwMode="auto">
          <a:xfrm>
            <a:off x="7038975" y="293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2" name="Line 24"/>
          <p:cNvSpPr>
            <a:spLocks noChangeShapeType="1"/>
          </p:cNvSpPr>
          <p:nvPr/>
        </p:nvSpPr>
        <p:spPr bwMode="auto">
          <a:xfrm>
            <a:off x="7038975" y="318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3" name="Line 25"/>
          <p:cNvSpPr>
            <a:spLocks noChangeShapeType="1"/>
          </p:cNvSpPr>
          <p:nvPr/>
        </p:nvSpPr>
        <p:spPr bwMode="auto">
          <a:xfrm>
            <a:off x="7038975" y="344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4" name="Line 26"/>
          <p:cNvSpPr>
            <a:spLocks noChangeShapeType="1"/>
          </p:cNvSpPr>
          <p:nvPr/>
        </p:nvSpPr>
        <p:spPr bwMode="auto">
          <a:xfrm>
            <a:off x="7038975" y="369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5" name="Line 27"/>
          <p:cNvSpPr>
            <a:spLocks noChangeShapeType="1"/>
          </p:cNvSpPr>
          <p:nvPr/>
        </p:nvSpPr>
        <p:spPr bwMode="auto">
          <a:xfrm>
            <a:off x="7038975" y="395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6" name="Line 28"/>
          <p:cNvSpPr>
            <a:spLocks noChangeShapeType="1"/>
          </p:cNvSpPr>
          <p:nvPr/>
        </p:nvSpPr>
        <p:spPr bwMode="auto">
          <a:xfrm>
            <a:off x="7038975" y="420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7" name="Line 29"/>
          <p:cNvSpPr>
            <a:spLocks noChangeShapeType="1"/>
          </p:cNvSpPr>
          <p:nvPr/>
        </p:nvSpPr>
        <p:spPr bwMode="auto">
          <a:xfrm>
            <a:off x="7038975" y="445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8" name="Line 30"/>
          <p:cNvSpPr>
            <a:spLocks noChangeShapeType="1"/>
          </p:cNvSpPr>
          <p:nvPr/>
        </p:nvSpPr>
        <p:spPr bwMode="auto">
          <a:xfrm>
            <a:off x="7038975" y="471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9" name="Line 31"/>
          <p:cNvSpPr>
            <a:spLocks noChangeShapeType="1"/>
          </p:cNvSpPr>
          <p:nvPr/>
        </p:nvSpPr>
        <p:spPr bwMode="auto">
          <a:xfrm>
            <a:off x="7038975" y="496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0" name="Rectangle 32"/>
          <p:cNvSpPr>
            <a:spLocks noChangeArrowheads="1"/>
          </p:cNvSpPr>
          <p:nvPr/>
        </p:nvSpPr>
        <p:spPr bwMode="auto">
          <a:xfrm>
            <a:off x="7011988" y="2112963"/>
            <a:ext cx="17351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      PPN</a:t>
            </a:r>
          </a:p>
        </p:txBody>
      </p:sp>
      <p:sp>
        <p:nvSpPr>
          <p:cNvPr id="1707041" name="Rectangle 33"/>
          <p:cNvSpPr>
            <a:spLocks noChangeArrowheads="1"/>
          </p:cNvSpPr>
          <p:nvPr/>
        </p:nvSpPr>
        <p:spPr bwMode="auto">
          <a:xfrm>
            <a:off x="6923088" y="1552575"/>
            <a:ext cx="1852612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Page Table</a:t>
            </a:r>
          </a:p>
        </p:txBody>
      </p:sp>
      <p:sp>
        <p:nvSpPr>
          <p:cNvPr id="1707042" name="Line 34"/>
          <p:cNvSpPr>
            <a:spLocks noChangeShapeType="1"/>
          </p:cNvSpPr>
          <p:nvPr/>
        </p:nvSpPr>
        <p:spPr bwMode="auto">
          <a:xfrm>
            <a:off x="7877175" y="2185988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3" name="Rectangle 35"/>
          <p:cNvSpPr>
            <a:spLocks noChangeArrowheads="1"/>
          </p:cNvSpPr>
          <p:nvPr/>
        </p:nvSpPr>
        <p:spPr bwMode="auto">
          <a:xfrm>
            <a:off x="660400" y="1319213"/>
            <a:ext cx="2765425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4" name="Line 36"/>
          <p:cNvSpPr>
            <a:spLocks noChangeShapeType="1"/>
          </p:cNvSpPr>
          <p:nvPr/>
        </p:nvSpPr>
        <p:spPr bwMode="auto">
          <a:xfrm>
            <a:off x="2514600" y="13319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5" name="Rectangle 37"/>
          <p:cNvSpPr>
            <a:spLocks noChangeArrowheads="1"/>
          </p:cNvSpPr>
          <p:nvPr/>
        </p:nvSpPr>
        <p:spPr bwMode="auto">
          <a:xfrm>
            <a:off x="1271588" y="1274763"/>
            <a:ext cx="18780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VPN	       d</a:t>
            </a:r>
          </a:p>
        </p:txBody>
      </p:sp>
      <p:sp>
        <p:nvSpPr>
          <p:cNvPr id="1707046" name="Rectangle 38"/>
          <p:cNvSpPr>
            <a:spLocks noChangeArrowheads="1"/>
          </p:cNvSpPr>
          <p:nvPr/>
        </p:nvSpPr>
        <p:spPr bwMode="auto">
          <a:xfrm>
            <a:off x="3617913" y="1274763"/>
            <a:ext cx="13843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80-bit VA</a:t>
            </a:r>
          </a:p>
        </p:txBody>
      </p:sp>
      <p:sp>
        <p:nvSpPr>
          <p:cNvPr id="1707047" name="Rectangle 39"/>
          <p:cNvSpPr>
            <a:spLocks noChangeArrowheads="1"/>
          </p:cNvSpPr>
          <p:nvPr/>
        </p:nvSpPr>
        <p:spPr bwMode="auto">
          <a:xfrm>
            <a:off x="7011988" y="2354263"/>
            <a:ext cx="646112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</a:t>
            </a:r>
          </a:p>
        </p:txBody>
      </p:sp>
      <p:sp>
        <p:nvSpPr>
          <p:cNvPr id="1707048" name="Freeform 40"/>
          <p:cNvSpPr>
            <a:spLocks/>
          </p:cNvSpPr>
          <p:nvPr/>
        </p:nvSpPr>
        <p:spPr bwMode="auto">
          <a:xfrm>
            <a:off x="6299200" y="2184400"/>
            <a:ext cx="698500" cy="2020888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88"/>
              </a:cxn>
              <a:cxn ang="0">
                <a:pos x="464" y="1272"/>
              </a:cxn>
            </a:cxnLst>
            <a:rect l="0" t="0" r="r" b="b"/>
            <a:pathLst>
              <a:path w="465" h="1273">
                <a:moveTo>
                  <a:pt x="448" y="0"/>
                </a:moveTo>
                <a:lnTo>
                  <a:pt x="0" y="88"/>
                </a:lnTo>
                <a:lnTo>
                  <a:pt x="464" y="1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9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293688" y="3535363"/>
            <a:ext cx="6238875" cy="3154362"/>
          </a:xfrm>
          <a:noFill/>
          <a:ln/>
        </p:spPr>
        <p:txBody>
          <a:bodyPr/>
          <a:lstStyle/>
          <a:p>
            <a:pPr marL="342900" indent="-342900"/>
            <a:r>
              <a:rPr lang="en-US" sz="1800"/>
              <a:t>Each hash table slot has 8 PTE's &lt;VPN,PPN&gt; that are searched sequentially</a:t>
            </a:r>
          </a:p>
          <a:p>
            <a:pPr marL="342900" indent="-342900"/>
            <a:r>
              <a:rPr lang="en-US" sz="1800"/>
              <a:t>If the first hash slot fails, an alternate hash function is used to look in another slot</a:t>
            </a:r>
          </a:p>
          <a:p>
            <a:pPr marL="342900" indent="-342900">
              <a:buFontTx/>
              <a:buNone/>
            </a:pPr>
            <a:r>
              <a:rPr lang="en-US" sz="1800"/>
              <a:t>		</a:t>
            </a:r>
            <a:r>
              <a:rPr lang="en-US" sz="1800" i="1">
                <a:solidFill>
                  <a:srgbClr val="56127A"/>
                </a:solidFill>
              </a:rPr>
              <a:t>All these steps are done in hardware!</a:t>
            </a:r>
            <a:endParaRPr lang="en-US" sz="1800">
              <a:solidFill>
                <a:srgbClr val="56127A"/>
              </a:solidFill>
            </a:endParaRPr>
          </a:p>
          <a:p>
            <a:pPr marL="342900" indent="-342900"/>
            <a:r>
              <a:rPr lang="en-US" sz="1800"/>
              <a:t>Hashed Table is typically 2 to 3 times larger than the number of physical pages</a:t>
            </a:r>
          </a:p>
          <a:p>
            <a:pPr marL="342900" indent="-342900"/>
            <a:r>
              <a:rPr lang="en-US" sz="1800"/>
              <a:t>The full backup Page Table is a software data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92975" cy="736600"/>
          </a:xfrm>
        </p:spPr>
        <p:txBody>
          <a:bodyPr/>
          <a:lstStyle/>
          <a:p>
            <a:r>
              <a:rPr lang="en-US"/>
              <a:t>VM features track historical uses: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Bare machine, only physical addresses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One program owned entire machine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Batch-style multiprogramming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Several programs sharing CPU while waiting for I/O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Base &amp; bound: translation and protection between programs (not virtual memory)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Problem with external fragmentation (holes in memory), needed occasional memory defragmentation as new jobs arrived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Time sharing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More interactive programs, waiting for user.  Also, more jobs/second.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Motivated move to fixed-size page translation and protection, no external fragmentation (but now internal fragmentation, wasted bytes in page)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Motivated adoption of virtual memory to allow more jobs to share limited physical memory resources while holding working set in memory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Virtual Machine Monitors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Run multiple operating systems on one machine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Idea from 1970s IBM mainframes, now common on laptops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e.g., run </a:t>
            </a:r>
            <a:r>
              <a:rPr lang="en-US" dirty="0" smtClean="0"/>
              <a:t>Windows </a:t>
            </a:r>
            <a:r>
              <a:rPr lang="en-US" dirty="0"/>
              <a:t>on top of Mac OS X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Hardware support for two levels of translation/protection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Guest OS virtual -&gt; Guest OS physical -&gt; Host machine 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7F81-F048-1741-80CD-FA44E02BA9FD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98575"/>
            <a:ext cx="8128000" cy="5219700"/>
          </a:xfrm>
          <a:noFill/>
          <a:ln/>
        </p:spPr>
        <p:txBody>
          <a:bodyPr anchor="ctr"/>
          <a:lstStyle/>
          <a:p>
            <a:r>
              <a:rPr lang="en-US" dirty="0" smtClean="0"/>
              <a:t>Servers/desktops/laptops/</a:t>
            </a:r>
            <a:r>
              <a:rPr lang="en-US" dirty="0" err="1" smtClean="0"/>
              <a:t>smartphones</a:t>
            </a:r>
            <a:r>
              <a:rPr lang="en-US" dirty="0" smtClean="0"/>
              <a:t> </a:t>
            </a:r>
            <a:r>
              <a:rPr lang="en-US" dirty="0"/>
              <a:t>have full demand-paged virtual memory</a:t>
            </a:r>
          </a:p>
          <a:p>
            <a:pPr lvl="1"/>
            <a:r>
              <a:rPr lang="en-US" dirty="0"/>
              <a:t>Portability between machines with different memory sizes</a:t>
            </a:r>
          </a:p>
          <a:p>
            <a:pPr lvl="1"/>
            <a:r>
              <a:rPr lang="en-US" dirty="0"/>
              <a:t>Protection between multiple users or multiple tasks</a:t>
            </a:r>
          </a:p>
          <a:p>
            <a:pPr lvl="1"/>
            <a:r>
              <a:rPr lang="en-US" dirty="0"/>
              <a:t>Share small physical memory among active tasks</a:t>
            </a:r>
          </a:p>
          <a:p>
            <a:pPr lvl="1"/>
            <a:r>
              <a:rPr lang="en-US" dirty="0"/>
              <a:t>Simplifies implementation of some OS features</a:t>
            </a:r>
          </a:p>
          <a:p>
            <a:r>
              <a:rPr lang="en-US" dirty="0"/>
              <a:t>Vector supercomputers have translation and protection but</a:t>
            </a:r>
            <a:r>
              <a:rPr lang="en-US" dirty="0" smtClean="0"/>
              <a:t> rarely complete demand</a:t>
            </a:r>
            <a:r>
              <a:rPr lang="en-US" dirty="0"/>
              <a:t>-paging</a:t>
            </a:r>
          </a:p>
          <a:p>
            <a:r>
              <a:rPr lang="en-US" sz="2000" dirty="0"/>
              <a:t>(Older </a:t>
            </a:r>
            <a:r>
              <a:rPr lang="en-US" sz="2000" dirty="0" err="1"/>
              <a:t>Crays</a:t>
            </a:r>
            <a:r>
              <a:rPr lang="en-US" sz="2000" dirty="0"/>
              <a:t>: </a:t>
            </a:r>
            <a:r>
              <a:rPr lang="en-US" sz="2000" dirty="0" err="1"/>
              <a:t>base&amp;bound</a:t>
            </a:r>
            <a:r>
              <a:rPr lang="en-US" sz="2000" dirty="0"/>
              <a:t>, Japanese &amp; Cray X1/X2: pages)</a:t>
            </a:r>
            <a:endParaRPr lang="en-US" dirty="0"/>
          </a:p>
          <a:p>
            <a:pPr lvl="1"/>
            <a:r>
              <a:rPr lang="en-US" dirty="0"/>
              <a:t>Don’t waste expensive CPU time thrashing to disk (make jobs fit in memory)</a:t>
            </a:r>
          </a:p>
          <a:p>
            <a:pPr lvl="1"/>
            <a:r>
              <a:rPr lang="en-US" dirty="0"/>
              <a:t>Mostly run in batch mode (run set of jobs that fits in memory)</a:t>
            </a:r>
          </a:p>
          <a:p>
            <a:pPr lvl="1"/>
            <a:r>
              <a:rPr lang="en-US" dirty="0"/>
              <a:t>Difficult to implement </a:t>
            </a:r>
            <a:r>
              <a:rPr lang="en-US" dirty="0" err="1"/>
              <a:t>restartable</a:t>
            </a:r>
            <a:r>
              <a:rPr lang="en-US" dirty="0"/>
              <a:t> vector instructions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8C9-01EE-BC45-91D5-AC5D134E917B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576388"/>
            <a:ext cx="8004175" cy="3335337"/>
          </a:xfrm>
          <a:noFill/>
          <a:ln/>
        </p:spPr>
        <p:txBody>
          <a:bodyPr anchor="ctr"/>
          <a:lstStyle/>
          <a:p>
            <a:r>
              <a:rPr lang="en-US"/>
              <a:t>Most embedded processors and DSPs provide physical addressing only</a:t>
            </a:r>
          </a:p>
          <a:p>
            <a:pPr lvl="1"/>
            <a:r>
              <a:rPr lang="en-US"/>
              <a:t>Can’t afford area/speed/power budget for virtual memory support</a:t>
            </a:r>
          </a:p>
          <a:p>
            <a:pPr lvl="1"/>
            <a:r>
              <a:rPr lang="en-US"/>
              <a:t>Often there is no secondary storage to swap to!</a:t>
            </a:r>
          </a:p>
          <a:p>
            <a:pPr lvl="1"/>
            <a:r>
              <a:rPr lang="en-US"/>
              <a:t>Programs custom written for particular memory configuration in product</a:t>
            </a:r>
          </a:p>
          <a:p>
            <a:pPr lvl="1"/>
            <a:r>
              <a:rPr lang="en-US"/>
              <a:t>Difficult to implement restartable instructions for exposed architectures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2F21-6E68-5549-918A-98A11461BB52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B837-DC1F-5E49-BE61-C4D698C5E35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separate into orthogonal functions:</a:t>
            </a:r>
          </a:p>
          <a:p>
            <a:pPr lvl="1"/>
            <a:r>
              <a:rPr lang="en-US" sz="2000" dirty="0"/>
              <a:t>Translation (mapping of virtual address to physical address)</a:t>
            </a:r>
          </a:p>
          <a:p>
            <a:pPr lvl="1"/>
            <a:r>
              <a:rPr lang="en-US" sz="2000" dirty="0"/>
              <a:t>Protection (permission to access word in memory)</a:t>
            </a:r>
          </a:p>
          <a:p>
            <a:pPr lvl="1"/>
            <a:r>
              <a:rPr lang="en-US" sz="2000" dirty="0"/>
              <a:t>Virtual memory (transparent extension of memory space using slower disk</a:t>
            </a:r>
            <a:r>
              <a:rPr lang="en-US" sz="2000" dirty="0" smtClean="0"/>
              <a:t> </a:t>
            </a:r>
            <a:r>
              <a:rPr lang="en-US" sz="2000" smtClean="0"/>
              <a:t>or flash storage</a:t>
            </a:r>
            <a:r>
              <a:rPr lang="en-US" sz="2000" dirty="0"/>
              <a:t>)</a:t>
            </a:r>
          </a:p>
          <a:p>
            <a:r>
              <a:rPr lang="en-US" dirty="0"/>
              <a:t>But most modern systems provide support for all the above functions with a single page-based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>
                <a:ea typeface="굴림" charset="-127"/>
                <a:cs typeface="굴림" charset="-127"/>
              </a:rPr>
              <a:t/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 i="1">
                <a:ea typeface="굴림" charset="-127"/>
                <a:cs typeface="굴림" charset="-127"/>
              </a:rPr>
              <a:t>Illusion of a large, private, uniform store</a:t>
            </a: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40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94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03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54838" y="3041650"/>
            <a:ext cx="12969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Swapping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56127A"/>
                </a:solidFill>
              </a:rPr>
              <a:t>Miss?</a:t>
            </a:r>
            <a:endParaRPr lang="en-US" dirty="0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F7E6-37E2-E849-BC15-87FEB208C3D5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73218" name="Freeform 2"/>
          <p:cNvSpPr>
            <a:spLocks/>
          </p:cNvSpPr>
          <p:nvPr/>
        </p:nvSpPr>
        <p:spPr bwMode="auto">
          <a:xfrm>
            <a:off x="457200" y="2286000"/>
            <a:ext cx="3505200" cy="4067175"/>
          </a:xfrm>
          <a:custGeom>
            <a:avLst/>
            <a:gdLst/>
            <a:ahLst/>
            <a:cxnLst>
              <a:cxn ang="0">
                <a:pos x="2208" y="1944"/>
              </a:cxn>
              <a:cxn ang="0">
                <a:pos x="2208" y="2562"/>
              </a:cxn>
              <a:cxn ang="0">
                <a:pos x="0" y="2556"/>
              </a:cxn>
              <a:cxn ang="0">
                <a:pos x="0" y="6"/>
              </a:cxn>
              <a:cxn ang="0">
                <a:pos x="1980" y="0"/>
              </a:cxn>
            </a:cxnLst>
            <a:rect l="0" t="0" r="r" b="b"/>
            <a:pathLst>
              <a:path w="2208" h="2562">
                <a:moveTo>
                  <a:pt x="2208" y="1944"/>
                </a:moveTo>
                <a:lnTo>
                  <a:pt x="2208" y="2562"/>
                </a:lnTo>
                <a:lnTo>
                  <a:pt x="0" y="2556"/>
                </a:lnTo>
                <a:lnTo>
                  <a:pt x="0" y="6"/>
                </a:lnTo>
                <a:lnTo>
                  <a:pt x="1980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19" name="Line 3"/>
          <p:cNvSpPr>
            <a:spLocks noChangeShapeType="1"/>
          </p:cNvSpPr>
          <p:nvPr/>
        </p:nvSpPr>
        <p:spPr bwMode="auto">
          <a:xfrm>
            <a:off x="1676400" y="57912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63500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Address Translation:</a:t>
            </a:r>
            <a:br>
              <a:rPr lang="en-US"/>
            </a:br>
            <a:r>
              <a:rPr lang="en-US" sz="2800" i="1"/>
              <a:t>putting it all together</a:t>
            </a:r>
            <a:endParaRPr lang="en-US" sz="4000"/>
          </a:p>
        </p:txBody>
      </p:sp>
      <p:sp>
        <p:nvSpPr>
          <p:cNvPr id="1673221" name="Rectangle 5"/>
          <p:cNvSpPr>
            <a:spLocks noChangeArrowheads="1"/>
          </p:cNvSpPr>
          <p:nvPr/>
        </p:nvSpPr>
        <p:spPr bwMode="auto">
          <a:xfrm>
            <a:off x="3048000" y="12176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673222" name="Rectangle 6"/>
          <p:cNvSpPr>
            <a:spLocks noChangeArrowheads="1"/>
          </p:cNvSpPr>
          <p:nvPr/>
        </p:nvSpPr>
        <p:spPr bwMode="auto">
          <a:xfrm>
            <a:off x="3576638" y="19843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Lookup</a:t>
            </a:r>
          </a:p>
        </p:txBody>
      </p:sp>
      <p:sp>
        <p:nvSpPr>
          <p:cNvPr id="1673223" name="Rectangle 7" descr="90%"/>
          <p:cNvSpPr>
            <a:spLocks noChangeArrowheads="1"/>
          </p:cNvSpPr>
          <p:nvPr/>
        </p:nvSpPr>
        <p:spPr bwMode="auto">
          <a:xfrm>
            <a:off x="1636713" y="34369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Walk</a:t>
            </a:r>
          </a:p>
        </p:txBody>
      </p:sp>
      <p:sp>
        <p:nvSpPr>
          <p:cNvPr id="1673224" name="Rectangle 8" descr="90%"/>
          <p:cNvSpPr>
            <a:spLocks noChangeArrowheads="1"/>
          </p:cNvSpPr>
          <p:nvPr/>
        </p:nvSpPr>
        <p:spPr bwMode="auto">
          <a:xfrm>
            <a:off x="3048000" y="51816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Update TLB</a:t>
            </a:r>
          </a:p>
        </p:txBody>
      </p:sp>
      <p:sp>
        <p:nvSpPr>
          <p:cNvPr id="1673225" name="Rectangle 9"/>
          <p:cNvSpPr>
            <a:spLocks noChangeArrowheads="1"/>
          </p:cNvSpPr>
          <p:nvPr/>
        </p:nvSpPr>
        <p:spPr bwMode="auto">
          <a:xfrm>
            <a:off x="609600" y="51054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Page Fault</a:t>
            </a:r>
            <a:endParaRPr lang="en-US" sz="20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(OS loads page)</a:t>
            </a:r>
          </a:p>
        </p:txBody>
      </p:sp>
      <p:sp>
        <p:nvSpPr>
          <p:cNvPr id="1673226" name="Rectangle 10"/>
          <p:cNvSpPr>
            <a:spLocks noChangeArrowheads="1"/>
          </p:cNvSpPr>
          <p:nvPr/>
        </p:nvSpPr>
        <p:spPr bwMode="auto">
          <a:xfrm>
            <a:off x="5375275" y="34401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Check</a:t>
            </a:r>
          </a:p>
        </p:txBody>
      </p:sp>
      <p:sp>
        <p:nvSpPr>
          <p:cNvPr id="1673227" name="Rectangle 11"/>
          <p:cNvSpPr>
            <a:spLocks noChangeArrowheads="1"/>
          </p:cNvSpPr>
          <p:nvPr/>
        </p:nvSpPr>
        <p:spPr bwMode="auto">
          <a:xfrm>
            <a:off x="7469188" y="51609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(to cache)</a:t>
            </a:r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4160838" y="16478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9" name="Freeform 13"/>
          <p:cNvSpPr>
            <a:spLocks/>
          </p:cNvSpPr>
          <p:nvPr/>
        </p:nvSpPr>
        <p:spPr bwMode="auto">
          <a:xfrm>
            <a:off x="2565400" y="28321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4141788" y="30734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1" name="Rectangle 15"/>
          <p:cNvSpPr>
            <a:spLocks noChangeArrowheads="1"/>
          </p:cNvSpPr>
          <p:nvPr/>
        </p:nvSpPr>
        <p:spPr bwMode="auto">
          <a:xfrm>
            <a:off x="2786063" y="28892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miss</a:t>
            </a:r>
          </a:p>
        </p:txBody>
      </p:sp>
      <p:sp>
        <p:nvSpPr>
          <p:cNvPr id="1673232" name="Rectangle 16"/>
          <p:cNvSpPr>
            <a:spLocks noChangeArrowheads="1"/>
          </p:cNvSpPr>
          <p:nvPr/>
        </p:nvSpPr>
        <p:spPr bwMode="auto">
          <a:xfrm>
            <a:off x="5008563" y="29003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</a:t>
            </a:r>
          </a:p>
        </p:txBody>
      </p:sp>
      <p:sp>
        <p:nvSpPr>
          <p:cNvPr id="1673233" name="Freeform 17"/>
          <p:cNvSpPr>
            <a:spLocks/>
          </p:cNvSpPr>
          <p:nvPr/>
        </p:nvSpPr>
        <p:spPr bwMode="auto">
          <a:xfrm>
            <a:off x="1606550" y="42894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2503488" y="46370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5" name="Rectangle 19"/>
          <p:cNvSpPr>
            <a:spLocks noChangeArrowheads="1"/>
          </p:cNvSpPr>
          <p:nvPr/>
        </p:nvSpPr>
        <p:spPr bwMode="auto">
          <a:xfrm>
            <a:off x="628650" y="4283075"/>
            <a:ext cx="39243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b="1"/>
              <a:t>	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Ï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	      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Î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</a:t>
            </a:r>
          </a:p>
        </p:txBody>
      </p:sp>
      <p:sp>
        <p:nvSpPr>
          <p:cNvPr id="1673236" name="Freeform 20"/>
          <p:cNvSpPr>
            <a:spLocks/>
          </p:cNvSpPr>
          <p:nvPr/>
        </p:nvSpPr>
        <p:spPr bwMode="auto">
          <a:xfrm>
            <a:off x="5584825" y="42814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6113463" y="46085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8" name="Rectangle 22"/>
          <p:cNvSpPr>
            <a:spLocks noChangeArrowheads="1"/>
          </p:cNvSpPr>
          <p:nvPr/>
        </p:nvSpPr>
        <p:spPr bwMode="auto">
          <a:xfrm>
            <a:off x="4876800" y="44958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denied</a:t>
            </a:r>
          </a:p>
        </p:txBody>
      </p:sp>
      <p:sp>
        <p:nvSpPr>
          <p:cNvPr id="1673239" name="Rectangle 23"/>
          <p:cNvSpPr>
            <a:spLocks noChangeArrowheads="1"/>
          </p:cNvSpPr>
          <p:nvPr/>
        </p:nvSpPr>
        <p:spPr bwMode="auto">
          <a:xfrm>
            <a:off x="7002463" y="45069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permitted</a:t>
            </a:r>
          </a:p>
        </p:txBody>
      </p:sp>
      <p:sp>
        <p:nvSpPr>
          <p:cNvPr id="1673240" name="Rectangle 24"/>
          <p:cNvSpPr>
            <a:spLocks noChangeArrowheads="1"/>
          </p:cNvSpPr>
          <p:nvPr/>
        </p:nvSpPr>
        <p:spPr bwMode="auto">
          <a:xfrm>
            <a:off x="5264150" y="51038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Fault</a:t>
            </a:r>
          </a:p>
        </p:txBody>
      </p:sp>
      <p:sp>
        <p:nvSpPr>
          <p:cNvPr id="1673241" name="Rectangle 25"/>
          <p:cNvSpPr>
            <a:spLocks noChangeArrowheads="1"/>
          </p:cNvSpPr>
          <p:nvPr/>
        </p:nvSpPr>
        <p:spPr bwMode="auto">
          <a:xfrm>
            <a:off x="5551488" y="17843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2" name="Rectangle 26" descr="90%"/>
          <p:cNvSpPr>
            <a:spLocks noChangeArrowheads="1"/>
          </p:cNvSpPr>
          <p:nvPr/>
        </p:nvSpPr>
        <p:spPr bwMode="auto">
          <a:xfrm>
            <a:off x="5551488" y="20764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3" name="Rectangle 27"/>
          <p:cNvSpPr>
            <a:spLocks noChangeArrowheads="1"/>
          </p:cNvSpPr>
          <p:nvPr/>
        </p:nvSpPr>
        <p:spPr bwMode="auto">
          <a:xfrm>
            <a:off x="5551488" y="23558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4" name="Rectangle 28"/>
          <p:cNvSpPr>
            <a:spLocks noChangeArrowheads="1"/>
          </p:cNvSpPr>
          <p:nvPr/>
        </p:nvSpPr>
        <p:spPr bwMode="auto">
          <a:xfrm>
            <a:off x="6019800" y="16764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software</a:t>
            </a:r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 flipH="1">
            <a:off x="6096000" y="5943600"/>
            <a:ext cx="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6" name="Text Box 30"/>
          <p:cNvSpPr txBox="1">
            <a:spLocks noChangeArrowheads="1"/>
          </p:cNvSpPr>
          <p:nvPr/>
        </p:nvSpPr>
        <p:spPr bwMode="auto">
          <a:xfrm>
            <a:off x="4800600" y="61722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56127A"/>
                </a:solidFill>
                <a:latin typeface="Courier New" charset="0"/>
              </a:rPr>
              <a:t>SEGFAULT</a:t>
            </a:r>
          </a:p>
        </p:txBody>
      </p:sp>
      <p:sp>
        <p:nvSpPr>
          <p:cNvPr id="1673247" name="Rectangle 31"/>
          <p:cNvSpPr>
            <a:spLocks noChangeArrowheads="1"/>
          </p:cNvSpPr>
          <p:nvPr/>
        </p:nvSpPr>
        <p:spPr bwMode="auto">
          <a:xfrm>
            <a:off x="762000" y="1892300"/>
            <a:ext cx="2540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Restart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 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562600"/>
          </a:xfrm>
        </p:spPr>
        <p:txBody>
          <a:bodyPr/>
          <a:lstStyle/>
          <a:p>
            <a:r>
              <a:rPr lang="en-US" sz="2800"/>
              <a:t>When the referenced page is not in DRAM:</a:t>
            </a:r>
          </a:p>
          <a:p>
            <a:pPr lvl="1"/>
            <a:r>
              <a:rPr lang="en-US" sz="2400"/>
              <a:t>The missing page is located (or created)</a:t>
            </a:r>
          </a:p>
          <a:p>
            <a:pPr lvl="1"/>
            <a:r>
              <a:rPr lang="en-US" sz="2400"/>
              <a:t>It is brought in from disk, and page table is updated</a:t>
            </a:r>
          </a:p>
          <a:p>
            <a:pPr lvl="2">
              <a:buFontTx/>
              <a:buNone/>
            </a:pPr>
            <a:r>
              <a:rPr lang="en-US" sz="2000" i="1"/>
              <a:t>   Another job may be run on the CPU while the first job waits for the requested page to be read from disk</a:t>
            </a:r>
          </a:p>
          <a:p>
            <a:pPr lvl="1"/>
            <a:r>
              <a:rPr lang="en-US" sz="2400"/>
              <a:t>If no free pages are left, a page is swapped out</a:t>
            </a:r>
          </a:p>
          <a:p>
            <a:pPr lvl="2">
              <a:buFontTx/>
              <a:buNone/>
            </a:pPr>
            <a:r>
              <a:rPr lang="en-US" sz="2000"/>
              <a:t>   </a:t>
            </a:r>
            <a:r>
              <a:rPr lang="en-US" sz="2000" i="1"/>
              <a:t>Pseudo-LRU replacement policy</a:t>
            </a:r>
            <a:r>
              <a:rPr lang="en-US" sz="2000"/>
              <a:t>	</a:t>
            </a:r>
          </a:p>
          <a:p>
            <a:r>
              <a:rPr lang="en-US" sz="2800"/>
              <a:t>Since it takes a long time to transfer a page (msecs), page faults are handled completely in software by the OS</a:t>
            </a:r>
          </a:p>
          <a:p>
            <a:pPr lvl="1"/>
            <a:r>
              <a:rPr lang="en-US" sz="2400"/>
              <a:t>Untranslated addressing mode is essential to allow kernel to access page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3276600"/>
          </a:xfrm>
        </p:spPr>
        <p:txBody>
          <a:bodyPr/>
          <a:lstStyle/>
          <a:p>
            <a:r>
              <a:rPr lang="en-US" dirty="0" smtClean="0"/>
              <a:t>Handling a TLB miss needs a hardware or software mechanism to refill TLB </a:t>
            </a:r>
          </a:p>
          <a:p>
            <a:r>
              <a:rPr lang="en-US" dirty="0" smtClean="0"/>
              <a:t>Handling a page fault (e.g., page is on disk) needs a </a:t>
            </a:r>
            <a:r>
              <a:rPr lang="en-US" i="1" dirty="0" err="1" smtClean="0"/>
              <a:t>restartable</a:t>
            </a:r>
            <a:r>
              <a:rPr lang="en-US" i="1" dirty="0" smtClean="0"/>
              <a:t> </a:t>
            </a:r>
            <a:r>
              <a:rPr lang="en-US" dirty="0" smtClean="0"/>
              <a:t>exception so software handler can resume after retrieving page</a:t>
            </a:r>
          </a:p>
          <a:p>
            <a:pPr lvl="1"/>
            <a:r>
              <a:rPr lang="en-US" dirty="0" smtClean="0"/>
              <a:t>Precise exceptions are easy to restart</a:t>
            </a:r>
          </a:p>
          <a:p>
            <a:pPr lvl="1"/>
            <a:r>
              <a:rPr lang="en-US" dirty="0" smtClean="0"/>
              <a:t>Can be imprecise but </a:t>
            </a:r>
            <a:r>
              <a:rPr lang="en-US" dirty="0" err="1" smtClean="0"/>
              <a:t>restartable</a:t>
            </a:r>
            <a:r>
              <a:rPr lang="en-US" dirty="0" smtClean="0"/>
              <a:t>, but this complicates OS software</a:t>
            </a:r>
          </a:p>
          <a:p>
            <a:r>
              <a:rPr lang="en-US" dirty="0" smtClean="0"/>
              <a:t>Handling protection violation may abort process</a:t>
            </a:r>
          </a:p>
          <a:p>
            <a:pPr lvl="1"/>
            <a:r>
              <a:rPr lang="en-US" dirty="0" smtClean="0"/>
              <a:t>But often handled the same as a page fault</a:t>
            </a:r>
          </a:p>
          <a:p>
            <a:pPr lvl="1"/>
            <a:endParaRPr lang="en-US" dirty="0" smtClean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3465</TotalTime>
  <Pages>12</Pages>
  <Words>2383</Words>
  <Application>Microsoft Macintosh PowerPoint</Application>
  <PresentationFormat>Letter Paper (8.5x11 in)</PresentationFormat>
  <Paragraphs>551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CS252-template</vt:lpstr>
      <vt:lpstr>CS 152 Computer Architecture and Engineering   Lecture 9 - Virtual Memory</vt:lpstr>
      <vt:lpstr>Last time in Lecture 9</vt:lpstr>
      <vt:lpstr>Memory Management</vt:lpstr>
      <vt:lpstr>Modern Virtual Memory Systems  Illusion of a large, private, uniform store</vt:lpstr>
      <vt:lpstr>Hierarchical Page Table</vt:lpstr>
      <vt:lpstr>Page-Based Virtual-Memory Machine (Hardware Page-Table Walk)</vt:lpstr>
      <vt:lpstr>Address Translation: putting it all together</vt:lpstr>
      <vt:lpstr>Page Fault Handler</vt:lpstr>
      <vt:lpstr>Handling VM-related exceptions</vt:lpstr>
      <vt:lpstr>Address Translation in CPU Pipeline</vt:lpstr>
      <vt:lpstr>Virtual-Address Caches</vt:lpstr>
      <vt:lpstr>Virtually Addressed Cache (Virtual Index/Virtual Tag)</vt:lpstr>
      <vt:lpstr>Aliasing in Virtual-Address Caches</vt:lpstr>
      <vt:lpstr>Concurrent Access to TLB &amp; Cache (Virtual Index/Physical Tag)</vt:lpstr>
      <vt:lpstr>Virtual-Index Physical-Tag Caches: Associative Organization</vt:lpstr>
      <vt:lpstr>Concurrent Access to TLB &amp; Large L1 The problem with L1 &gt; Page size</vt:lpstr>
      <vt:lpstr>CS152 Administrivia</vt:lpstr>
      <vt:lpstr>A solution via Second Level Cache</vt:lpstr>
      <vt:lpstr>Anti-Aliasing Using L2: MIPS R10000</vt:lpstr>
      <vt:lpstr>Anti-Aliasing using L2 for a Virtually Addressed L1</vt:lpstr>
      <vt:lpstr>Atlas Revisited</vt:lpstr>
      <vt:lpstr>Hashed Page Table: Approximating Associative Addressing</vt:lpstr>
      <vt:lpstr>Power PC: Hashed Page Table</vt:lpstr>
      <vt:lpstr>VM features track historical uses:</vt:lpstr>
      <vt:lpstr>Virtual Memory Use Today - 1</vt:lpstr>
      <vt:lpstr>Virtual Memory Use Today - 2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310</cp:revision>
  <cp:lastPrinted>2011-02-23T07:40:31Z</cp:lastPrinted>
  <dcterms:created xsi:type="dcterms:W3CDTF">2012-02-20T06:20:35Z</dcterms:created>
  <dcterms:modified xsi:type="dcterms:W3CDTF">2012-02-20T06:26:00Z</dcterms:modified>
</cp:coreProperties>
</file>