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Default Extension="pict" ContentType="image/pict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Default Extension="xls" ContentType="application/vnd.ms-exce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11" r:id="rId2"/>
    <p:sldId id="615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46" r:id="rId13"/>
    <p:sldId id="647" r:id="rId14"/>
    <p:sldId id="648" r:id="rId15"/>
    <p:sldId id="644" r:id="rId16"/>
    <p:sldId id="627" r:id="rId17"/>
    <p:sldId id="639" r:id="rId18"/>
    <p:sldId id="640" r:id="rId19"/>
    <p:sldId id="641" r:id="rId20"/>
    <p:sldId id="642" r:id="rId21"/>
    <p:sldId id="643" r:id="rId22"/>
    <p:sldId id="628" r:id="rId23"/>
    <p:sldId id="629" r:id="rId24"/>
    <p:sldId id="630" r:id="rId25"/>
    <p:sldId id="631" r:id="rId26"/>
    <p:sldId id="632" r:id="rId27"/>
    <p:sldId id="633" r:id="rId28"/>
    <p:sldId id="617" r:id="rId29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8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1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203E1FD5-8081-FA40-9482-F562145A05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8FDEF8FA-82D1-A54E-8FC6-2A67906E1E6D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6BF4844B-3259-9746-A306-4DDBE02436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EC752E90-4268-B94C-8B53-41D0C6E5D8AF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DF6A3-1E77-894F-B363-3E0135DD6947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E6276-1E9C-7F40-8D45-0106CF87316D}" type="slidenum">
              <a:rPr lang="en-US"/>
              <a:pPr/>
              <a:t>10</a:t>
            </a:fld>
            <a:endParaRPr lang="en-US"/>
          </a:p>
        </p:txBody>
      </p:sp>
      <p:sp>
        <p:nvSpPr>
          <p:cNvPr id="147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6629C-12EB-524E-837D-DE256F4CC04B}" type="slidenum">
              <a:rPr lang="en-US"/>
              <a:pPr/>
              <a:t>11</a:t>
            </a:fld>
            <a:endParaRPr lang="en-US"/>
          </a:p>
        </p:txBody>
      </p:sp>
      <p:sp>
        <p:nvSpPr>
          <p:cNvPr id="148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54ED5-F2D4-2848-8887-22D32C3DF3D3}" type="slidenum">
              <a:rPr lang="en-US"/>
              <a:pPr/>
              <a:t>12</a:t>
            </a:fld>
            <a:endParaRPr lang="en-US"/>
          </a:p>
        </p:txBody>
      </p:sp>
      <p:sp>
        <p:nvSpPr>
          <p:cNvPr id="149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0555C-EFD3-DB43-9ECE-F9CF59F7B1AA}" type="slidenum">
              <a:rPr lang="en-US"/>
              <a:pPr/>
              <a:t>13</a:t>
            </a:fld>
            <a:endParaRPr lang="en-US"/>
          </a:p>
        </p:txBody>
      </p:sp>
      <p:sp>
        <p:nvSpPr>
          <p:cNvPr id="149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C732F-9A40-CD4D-B6C3-FABD35046219}" type="slidenum">
              <a:rPr lang="en-US"/>
              <a:pPr/>
              <a:t>14</a:t>
            </a:fld>
            <a:endParaRPr lang="en-US"/>
          </a:p>
        </p:txBody>
      </p:sp>
      <p:sp>
        <p:nvSpPr>
          <p:cNvPr id="1501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CA977-3196-C54D-BF10-4083E4B76F7E}" type="slidenum">
              <a:rPr lang="en-US"/>
              <a:pPr/>
              <a:t>15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C79FB-7B91-464C-BEB9-C7580BC5D8DB}" type="slidenum">
              <a:rPr lang="en-US"/>
              <a:pPr/>
              <a:t>16</a:t>
            </a:fld>
            <a:endParaRPr lang="en-US"/>
          </a:p>
        </p:txBody>
      </p:sp>
      <p:sp>
        <p:nvSpPr>
          <p:cNvPr id="148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DA596-7C18-574B-9440-C7EA74A36AFF}" type="slidenum">
              <a:rPr lang="en-US"/>
              <a:pPr/>
              <a:t>17</a:t>
            </a:fld>
            <a:endParaRPr lang="en-US"/>
          </a:p>
        </p:txBody>
      </p:sp>
      <p:sp>
        <p:nvSpPr>
          <p:cNvPr id="150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7320E-620E-064F-92A4-4A30F804688C}" type="slidenum">
              <a:rPr lang="en-US"/>
              <a:pPr/>
              <a:t>18</a:t>
            </a:fld>
            <a:endParaRPr lang="en-US"/>
          </a:p>
        </p:txBody>
      </p:sp>
      <p:sp>
        <p:nvSpPr>
          <p:cNvPr id="150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F7464-0FA0-DD4A-9CDF-7CB3F8F5AD9B}" type="slidenum">
              <a:rPr lang="en-US"/>
              <a:pPr/>
              <a:t>19</a:t>
            </a:fld>
            <a:endParaRPr lang="en-US"/>
          </a:p>
        </p:txBody>
      </p:sp>
      <p:sp>
        <p:nvSpPr>
          <p:cNvPr id="151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332FA-411E-6048-9ED1-6B8385D3FE34}" type="slidenum">
              <a:rPr lang="en-US"/>
              <a:pPr/>
              <a:t>2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AD6ED-60D7-4045-BCA7-4EF2865B384C}" type="slidenum">
              <a:rPr lang="en-US"/>
              <a:pPr/>
              <a:t>20</a:t>
            </a:fld>
            <a:endParaRPr lang="en-US"/>
          </a:p>
        </p:txBody>
      </p:sp>
      <p:sp>
        <p:nvSpPr>
          <p:cNvPr id="151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41921-25CD-064D-AA72-F444926C1622}" type="slidenum">
              <a:rPr lang="en-US"/>
              <a:pPr/>
              <a:t>21</a:t>
            </a:fld>
            <a:endParaRPr lang="en-US"/>
          </a:p>
        </p:txBody>
      </p:sp>
      <p:sp>
        <p:nvSpPr>
          <p:cNvPr id="151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Wait if the process is currently choosing</a:t>
            </a:r>
          </a:p>
          <a:p>
            <a:r>
              <a:rPr lang="en-US"/>
              <a:t>Wait if the process has a number and comes ahead of us.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F6345-F524-EC48-8C43-B1078B8854F8}" type="slidenum">
              <a:rPr lang="en-US"/>
              <a:pPr/>
              <a:t>22</a:t>
            </a:fld>
            <a:endParaRPr lang="en-US"/>
          </a:p>
        </p:txBody>
      </p:sp>
      <p:sp>
        <p:nvSpPr>
          <p:cNvPr id="148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5CA56-5C6C-E148-A82F-42C0DDFA33B2}" type="slidenum">
              <a:rPr lang="en-US"/>
              <a:pPr/>
              <a:t>23</a:t>
            </a:fld>
            <a:endParaRPr lang="en-US"/>
          </a:p>
        </p:txBody>
      </p:sp>
      <p:sp>
        <p:nvSpPr>
          <p:cNvPr id="1486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09005-DBE1-EF43-8438-10EFE6033982}" type="slidenum">
              <a:rPr lang="en-US"/>
              <a:pPr/>
              <a:t>24</a:t>
            </a:fld>
            <a:endParaRPr lang="en-US"/>
          </a:p>
        </p:txBody>
      </p:sp>
      <p:sp>
        <p:nvSpPr>
          <p:cNvPr id="148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403C0-55DD-7346-BF5E-1D137B891F65}" type="slidenum">
              <a:rPr lang="en-US"/>
              <a:pPr/>
              <a:t>25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DF762-48DB-D44D-9EE3-3A297BA236D5}" type="slidenum">
              <a:rPr lang="en-US"/>
              <a:pPr/>
              <a:t>26</a:t>
            </a:fld>
            <a:endParaRPr lang="en-US"/>
          </a:p>
        </p:txBody>
      </p:sp>
      <p:sp>
        <p:nvSpPr>
          <p:cNvPr id="149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60E01-87B1-B741-BB55-F8DE4D74C992}" type="slidenum">
              <a:rPr lang="en-US"/>
              <a:pPr/>
              <a:t>27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FEC86-72A7-0541-8F96-4795008AC222}" type="slidenum">
              <a:rPr lang="en-US"/>
              <a:pPr/>
              <a:t>28</a:t>
            </a:fld>
            <a:endParaRPr lang="en-US"/>
          </a:p>
        </p:txBody>
      </p:sp>
      <p:sp>
        <p:nvSpPr>
          <p:cNvPr id="146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700732-AFD4-F740-A46A-9994B9FD139D}" type="slidenum">
              <a:rPr lang="en-US"/>
              <a:pPr/>
              <a:t>3</a:t>
            </a:fld>
            <a:endParaRPr lang="en-US"/>
          </a:p>
        </p:txBody>
      </p:sp>
      <p:sp>
        <p:nvSpPr>
          <p:cNvPr id="146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293E5-00C7-5D43-8B6B-0ADB6892ACB1}" type="slidenum">
              <a:rPr lang="en-US"/>
              <a:pPr/>
              <a:t>4</a:t>
            </a:fld>
            <a:endParaRPr lang="en-US"/>
          </a:p>
        </p:txBody>
      </p:sp>
      <p:sp>
        <p:nvSpPr>
          <p:cNvPr id="146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0D523-A23A-5441-A57E-AC98460D9D8F}" type="slidenum">
              <a:rPr lang="en-US"/>
              <a:pPr/>
              <a:t>5</a:t>
            </a:fld>
            <a:endParaRPr lang="en-US"/>
          </a:p>
        </p:txBody>
      </p:sp>
      <p:sp>
        <p:nvSpPr>
          <p:cNvPr id="146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18AF1-8567-BD46-9F20-F80CC09C37F8}" type="slidenum">
              <a:rPr lang="en-US"/>
              <a:pPr/>
              <a:t>6</a:t>
            </a:fld>
            <a:endParaRPr lang="en-US"/>
          </a:p>
        </p:txBody>
      </p:sp>
      <p:sp>
        <p:nvSpPr>
          <p:cNvPr id="147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40E5D-A85E-C341-B4E0-847DD25CB93E}" type="slidenum">
              <a:rPr lang="en-US"/>
              <a:pPr/>
              <a:t>7</a:t>
            </a:fld>
            <a:endParaRPr lang="en-US"/>
          </a:p>
        </p:txBody>
      </p:sp>
      <p:sp>
        <p:nvSpPr>
          <p:cNvPr id="147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1FC0E-B730-FE47-9F67-9DE6D90302F9}" type="slidenum">
              <a:rPr lang="en-US"/>
              <a:pPr/>
              <a:t>8</a:t>
            </a:fld>
            <a:endParaRPr lang="en-US"/>
          </a:p>
        </p:txBody>
      </p:sp>
      <p:sp>
        <p:nvSpPr>
          <p:cNvPr id="147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A3ABE-25B4-C54A-8054-BD605336B70D}" type="slidenum">
              <a:rPr lang="en-US"/>
              <a:pPr/>
              <a:t>9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E19073-09F6-7445-8DAA-A7325499F38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9357D0-19C1-334D-81B7-F2C15894E26B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4658ED-EDF7-5942-AD99-D64620BEADD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135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fld id="{C653C223-48B1-0941-A144-D939283FF14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6CD5A0-7432-3947-B5FC-6794387800C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8FC742-5923-674B-9B20-C47662843DD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DBDEF9-70EA-4F4E-9F0E-3AFD4B3BCD6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180B30-0DCB-E645-8611-E4F163FC547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1A5442-2B97-174E-B0B0-11DD31340C8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27B500-4E00-7642-A4C8-6AA34DB9DF6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B501F1-8CA6-CB4B-9280-D96D3DA5F7AA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751093-56E4-E94D-8694-C27C424EED1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F36CF357-9D22-B84C-ACA7-118A2A4440C5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4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458657" y="6519446"/>
            <a:ext cx="1336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April</a:t>
            </a:r>
            <a:r>
              <a:rPr lang="en-US" sz="1600" baseline="0" dirty="0" smtClean="0">
                <a:solidFill>
                  <a:srgbClr val="FF0000"/>
                </a:solidFill>
              </a:rPr>
              <a:t> 3</a:t>
            </a:r>
            <a:r>
              <a:rPr lang="en-US" sz="1600" dirty="0" smtClean="0">
                <a:solidFill>
                  <a:srgbClr val="FF0000"/>
                </a:solidFill>
              </a:rPr>
              <a:t>, 2012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58571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17: </a:t>
            </a:r>
            <a:r>
              <a:rPr lang="en-US" dirty="0"/>
              <a:t>Synchronization and Sequential Consistency </a:t>
            </a:r>
            <a:br>
              <a:rPr lang="en-US" dirty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8ACE6-3CB2-6F49-BE03-F1BBE3C274FF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2286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</a:p>
        </p:txBody>
      </p:sp>
      <p:sp>
        <p:nvSpPr>
          <p:cNvPr id="1477635" name="Rectangle 3"/>
          <p:cNvSpPr>
            <a:spLocks noChangeArrowheads="1"/>
          </p:cNvSpPr>
          <p:nvPr/>
        </p:nvSpPr>
        <p:spPr bwMode="auto">
          <a:xfrm>
            <a:off x="1047750" y="1169988"/>
            <a:ext cx="7121525" cy="4600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concurrent tasks:	T1, T2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Shared variables:	X, Y 	(initially X = 0, Y = 10)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</a:p>
          <a:p>
            <a:pPr lvl="1" algn="l">
              <a:spcBef>
                <a:spcPct val="0"/>
              </a:spcBef>
            </a:pP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what are the legitimate answers for X’ and Y’ ?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(X’,Y’) </a:t>
            </a:r>
            <a:r>
              <a:rPr lang="en-US" sz="2000">
                <a:latin typeface="Verdana" charset="0"/>
                <a:sym typeface="Symbol" charset="2"/>
              </a:rPr>
              <a:t> {(</a:t>
            </a:r>
            <a:r>
              <a:rPr lang="en-US" sz="2000">
                <a:latin typeface="Verdana" charset="0"/>
              </a:rPr>
              <a:t>1,11), (0,10), (1,10), (0,11)}  ?</a:t>
            </a:r>
          </a:p>
          <a:p>
            <a:pPr algn="l">
              <a:spcBef>
                <a:spcPct val="0"/>
              </a:spcBef>
            </a:pPr>
            <a:endParaRPr lang="en-US">
              <a:latin typeface="Verdana" charset="0"/>
            </a:endParaRPr>
          </a:p>
        </p:txBody>
      </p:sp>
      <p:grpSp>
        <p:nvGrpSpPr>
          <p:cNvPr id="1477636" name="Group 4"/>
          <p:cNvGrpSpPr>
            <a:grpSpLocks/>
          </p:cNvGrpSpPr>
          <p:nvPr/>
        </p:nvGrpSpPr>
        <p:grpSpPr bwMode="auto">
          <a:xfrm>
            <a:off x="6184900" y="5041900"/>
            <a:ext cx="965200" cy="660400"/>
            <a:chOff x="3896" y="3344"/>
            <a:chExt cx="608" cy="416"/>
          </a:xfrm>
        </p:grpSpPr>
        <p:sp>
          <p:nvSpPr>
            <p:cNvPr id="1477637" name="Line 5"/>
            <p:cNvSpPr>
              <a:spLocks noChangeShapeType="1"/>
            </p:cNvSpPr>
            <p:nvPr/>
          </p:nvSpPr>
          <p:spPr bwMode="auto">
            <a:xfrm>
              <a:off x="3896" y="3344"/>
              <a:ext cx="608" cy="4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638" name="Line 6"/>
            <p:cNvSpPr>
              <a:spLocks noChangeShapeType="1"/>
            </p:cNvSpPr>
            <p:nvPr/>
          </p:nvSpPr>
          <p:spPr bwMode="auto">
            <a:xfrm flipH="1">
              <a:off x="3896" y="3344"/>
              <a:ext cx="608" cy="4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77639" name="Text Box 7"/>
          <p:cNvSpPr txBox="1">
            <a:spLocks noChangeArrowheads="1"/>
          </p:cNvSpPr>
          <p:nvPr/>
        </p:nvSpPr>
        <p:spPr bwMode="auto">
          <a:xfrm>
            <a:off x="4403725" y="5835650"/>
            <a:ext cx="3824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If y is 11 then x cannot be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7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76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45E26-A45B-D143-B459-A7381A55A9D2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2286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</a:p>
        </p:txBody>
      </p:sp>
      <p:sp>
        <p:nvSpPr>
          <p:cNvPr id="1479683" name="Rectangle 3"/>
          <p:cNvSpPr>
            <a:spLocks noChangeArrowheads="1"/>
          </p:cNvSpPr>
          <p:nvPr/>
        </p:nvSpPr>
        <p:spPr bwMode="auto">
          <a:xfrm>
            <a:off x="1047750" y="1169988"/>
            <a:ext cx="7345363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imposes more memory ordering constraints than those imposed by uniprocessor program dependencies (     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What are these in our example ?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chemeClr val="hlink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479684" name="Freeform 4"/>
          <p:cNvSpPr>
            <a:spLocks/>
          </p:cNvSpPr>
          <p:nvPr/>
        </p:nvSpPr>
        <p:spPr bwMode="auto">
          <a:xfrm>
            <a:off x="5097463" y="34798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5" name="Freeform 5"/>
          <p:cNvSpPr>
            <a:spLocks/>
          </p:cNvSpPr>
          <p:nvPr/>
        </p:nvSpPr>
        <p:spPr bwMode="auto">
          <a:xfrm>
            <a:off x="5097463" y="41148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6" name="Freeform 6"/>
          <p:cNvSpPr>
            <a:spLocks/>
          </p:cNvSpPr>
          <p:nvPr/>
        </p:nvSpPr>
        <p:spPr bwMode="auto">
          <a:xfrm>
            <a:off x="4957763" y="38100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7" name="Freeform 7"/>
          <p:cNvSpPr>
            <a:spLocks/>
          </p:cNvSpPr>
          <p:nvPr/>
        </p:nvSpPr>
        <p:spPr bwMode="auto">
          <a:xfrm>
            <a:off x="1376363" y="35179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8" name="Line 8"/>
          <p:cNvSpPr>
            <a:spLocks noChangeShapeType="1"/>
          </p:cNvSpPr>
          <p:nvPr/>
        </p:nvSpPr>
        <p:spPr bwMode="auto">
          <a:xfrm>
            <a:off x="4254500" y="2006600"/>
            <a:ext cx="4445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79689" name="Group 9"/>
          <p:cNvGrpSpPr>
            <a:grpSpLocks/>
          </p:cNvGrpSpPr>
          <p:nvPr/>
        </p:nvGrpSpPr>
        <p:grpSpPr bwMode="auto">
          <a:xfrm>
            <a:off x="406400" y="4248150"/>
            <a:ext cx="4430713" cy="396875"/>
            <a:chOff x="264" y="3884"/>
            <a:chExt cx="2791" cy="250"/>
          </a:xfrm>
        </p:grpSpPr>
        <p:sp>
          <p:nvSpPr>
            <p:cNvPr id="1479690" name="Line 10"/>
            <p:cNvSpPr>
              <a:spLocks noChangeShapeType="1"/>
            </p:cNvSpPr>
            <p:nvPr/>
          </p:nvSpPr>
          <p:spPr bwMode="auto">
            <a:xfrm>
              <a:off x="264" y="4040"/>
              <a:ext cx="4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691" name="Text Box 11"/>
            <p:cNvSpPr txBox="1">
              <a:spLocks noChangeArrowheads="1"/>
            </p:cNvSpPr>
            <p:nvPr/>
          </p:nvSpPr>
          <p:spPr bwMode="auto">
            <a:xfrm>
              <a:off x="750" y="3884"/>
              <a:ext cx="23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additional SC requirements</a:t>
              </a:r>
            </a:p>
          </p:txBody>
        </p:sp>
      </p:grpSp>
      <p:sp>
        <p:nvSpPr>
          <p:cNvPr id="1479692" name="Rectangle 12"/>
          <p:cNvSpPr>
            <a:spLocks noChangeArrowheads="1"/>
          </p:cNvSpPr>
          <p:nvPr/>
        </p:nvSpPr>
        <p:spPr bwMode="auto">
          <a:xfrm>
            <a:off x="1047750" y="4852988"/>
            <a:ext cx="7345363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Does (can) a system with caches or out-of-order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execution capability provide a </a:t>
            </a:r>
            <a:r>
              <a:rPr lang="en-US" sz="2000" i="1">
                <a:latin typeface="Verdana" charset="0"/>
              </a:rPr>
              <a:t>sequentially</a:t>
            </a:r>
            <a:r>
              <a:rPr lang="en-US" sz="2000">
                <a:latin typeface="Verdana" charset="0"/>
              </a:rPr>
              <a:t> </a:t>
            </a:r>
            <a:r>
              <a:rPr lang="en-US" sz="2000" i="1">
                <a:latin typeface="Verdana" charset="0"/>
              </a:rPr>
              <a:t>consistent</a:t>
            </a:r>
            <a:r>
              <a:rPr lang="en-US" sz="20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view of the memory ?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		</a:t>
            </a:r>
            <a:r>
              <a:rPr lang="en-US" sz="2000" i="1">
                <a:solidFill>
                  <a:schemeClr val="bg2"/>
                </a:solidFill>
                <a:latin typeface="Verdana" charset="0"/>
              </a:rPr>
              <a:t>more on this later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7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7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7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7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47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9684" grpId="0" animBg="1"/>
      <p:bldP spid="1479685" grpId="0" animBg="1"/>
      <p:bldP spid="1479686" grpId="0" animBg="1"/>
      <p:bldP spid="1479687" grpId="0" animBg="1"/>
      <p:bldP spid="14796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1B1F31-701A-9848-9CDE-94B535B878F7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0"/>
            <a:ext cx="7248525" cy="1143000"/>
          </a:xfrm>
        </p:spPr>
        <p:txBody>
          <a:bodyPr/>
          <a:lstStyle/>
          <a:p>
            <a:r>
              <a:rPr lang="en-US"/>
              <a:t>Issues in Implementing </a:t>
            </a:r>
            <a:br>
              <a:rPr lang="en-US"/>
            </a:br>
            <a:r>
              <a:rPr lang="en-US"/>
              <a:t>Sequential Consistency</a:t>
            </a:r>
          </a:p>
        </p:txBody>
      </p:sp>
      <p:sp>
        <p:nvSpPr>
          <p:cNvPr id="1496067" name="Text Box 3"/>
          <p:cNvSpPr txBox="1">
            <a:spLocks noChangeArrowheads="1"/>
          </p:cNvSpPr>
          <p:nvPr/>
        </p:nvSpPr>
        <p:spPr bwMode="auto">
          <a:xfrm>
            <a:off x="731838" y="2514600"/>
            <a:ext cx="7002462" cy="3260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Implementation of SC is complicated by two issues</a:t>
            </a:r>
          </a:p>
          <a:p>
            <a:pPr algn="l">
              <a:spcBef>
                <a:spcPct val="0"/>
              </a:spcBef>
            </a:pPr>
            <a:endParaRPr lang="en-US" sz="1400" dirty="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Out-of-order execution capability</a:t>
            </a:r>
            <a:endParaRPr lang="en-US" sz="2000" dirty="0"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b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b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b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1400" dirty="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Caches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Caches can prevent the effect of a store from 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being seen by other processors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55925" y="1206500"/>
            <a:ext cx="3086100" cy="1223963"/>
            <a:chOff x="1862" y="872"/>
            <a:chExt cx="1944" cy="771"/>
          </a:xfrm>
        </p:grpSpPr>
        <p:sp>
          <p:nvSpPr>
            <p:cNvPr id="1496069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1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latin typeface="Verdana" charset="0"/>
                </a:rPr>
                <a:t>M</a:t>
              </a:r>
            </a:p>
          </p:txBody>
        </p:sp>
        <p:sp>
          <p:nvSpPr>
            <p:cNvPr id="1496070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496072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3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4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5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6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7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8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6079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96080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1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2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3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96084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512935" y="5791200"/>
            <a:ext cx="6107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No common commercial architecture has a sequentially consistent memory model!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ECACBE-8457-4041-9945-46B79F7A4C6F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152400"/>
            <a:ext cx="7648575" cy="831850"/>
          </a:xfrm>
        </p:spPr>
        <p:txBody>
          <a:bodyPr/>
          <a:lstStyle/>
          <a:p>
            <a:r>
              <a:rPr lang="en-US"/>
              <a:t>Memory Fences</a:t>
            </a:r>
            <a:br>
              <a:rPr lang="en-US"/>
            </a:br>
            <a:r>
              <a:rPr lang="en-US" sz="2000" i="1"/>
              <a:t>Instructions to sequentialize memory accesses</a:t>
            </a:r>
            <a:endParaRPr lang="en-US" b="0" i="1"/>
          </a:p>
        </p:txBody>
      </p:sp>
      <p:sp>
        <p:nvSpPr>
          <p:cNvPr id="1498115" name="Text Box 3"/>
          <p:cNvSpPr txBox="1">
            <a:spLocks noChangeArrowheads="1"/>
          </p:cNvSpPr>
          <p:nvPr/>
        </p:nvSpPr>
        <p:spPr bwMode="auto">
          <a:xfrm>
            <a:off x="684213" y="1317625"/>
            <a:ext cx="7415212" cy="4479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Processors with </a:t>
            </a:r>
            <a:r>
              <a:rPr lang="en-US" sz="2000" i="1" dirty="0">
                <a:latin typeface="Verdana" charset="0"/>
              </a:rPr>
              <a:t>relaxed or weak memory models</a:t>
            </a:r>
            <a:r>
              <a:rPr lang="en-US" sz="2000" dirty="0">
                <a:latin typeface="Verdana" charset="0"/>
              </a:rPr>
              <a:t> (i.e.,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permit Loads and Stores to different  addresses to be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reordered) need to provide </a:t>
            </a:r>
            <a:r>
              <a:rPr lang="en-US" sz="2000" i="1" dirty="0">
                <a:latin typeface="Verdana" charset="0"/>
              </a:rPr>
              <a:t>memory fence </a:t>
            </a:r>
            <a:r>
              <a:rPr lang="en-US" sz="2000" dirty="0">
                <a:latin typeface="Verdana" charset="0"/>
              </a:rPr>
              <a:t>instructions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to force the serialization of memory accesses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						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Examples of processors with relaxed memory models: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Sparc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V8 (TSO,PSO):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Sparc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V9 (RMO): </a:t>
            </a:r>
          </a:p>
          <a:p>
            <a:pPr lvl="1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LoadLoad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,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LoadStore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StoreLoad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,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StoreStore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400" dirty="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PowerPC (WO):  Sync, EIEIO</a:t>
            </a:r>
          </a:p>
          <a:p>
            <a:pPr lvl="1" algn="l">
              <a:spcBef>
                <a:spcPct val="0"/>
              </a:spcBef>
            </a:pPr>
            <a:endParaRPr lang="en-US" sz="1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Memory fences are expensive operations, however, one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pays the cost of serialization only when it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30501-1995-FE4D-BDE6-8844D86EFEA6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Using Memory Fences</a:t>
            </a:r>
          </a:p>
        </p:txBody>
      </p:sp>
      <p:sp>
        <p:nvSpPr>
          <p:cNvPr id="1500163" name="Rectangle 3"/>
          <p:cNvSpPr>
            <a:spLocks noChangeArrowheads="1"/>
          </p:cNvSpPr>
          <p:nvPr/>
        </p:nvSpPr>
        <p:spPr bwMode="auto">
          <a:xfrm>
            <a:off x="1284288" y="42465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00164" name="Text Box 4"/>
          <p:cNvSpPr txBox="1">
            <a:spLocks noChangeArrowheads="1"/>
          </p:cNvSpPr>
          <p:nvPr/>
        </p:nvSpPr>
        <p:spPr bwMode="auto">
          <a:xfrm>
            <a:off x="388938" y="3260725"/>
            <a:ext cx="3382962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SS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(tail), R</a:t>
            </a:r>
            <a:r>
              <a:rPr lang="en-US" sz="2000" baseline="-25000">
                <a:latin typeface="Verdana" charset="0"/>
              </a:rPr>
              <a:t>tail</a:t>
            </a:r>
            <a:endParaRPr lang="en-US" sz="2000">
              <a:latin typeface="Verdana" charset="0"/>
            </a:endParaRPr>
          </a:p>
        </p:txBody>
      </p:sp>
      <p:sp>
        <p:nvSpPr>
          <p:cNvPr id="1500165" name="Rectangle 5"/>
          <p:cNvSpPr>
            <a:spLocks noChangeArrowheads="1"/>
          </p:cNvSpPr>
          <p:nvPr/>
        </p:nvSpPr>
        <p:spPr bwMode="auto">
          <a:xfrm>
            <a:off x="5818188" y="44243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00166" name="Text Box 6"/>
          <p:cNvSpPr txBox="1">
            <a:spLocks noChangeArrowheads="1"/>
          </p:cNvSpPr>
          <p:nvPr/>
        </p:nvSpPr>
        <p:spPr bwMode="auto">
          <a:xfrm>
            <a:off x="4897438" y="3146425"/>
            <a:ext cx="4010025" cy="283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spin: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if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==R</a:t>
            </a:r>
            <a:r>
              <a:rPr lang="en-US" sz="2000" baseline="-25000">
                <a:latin typeface="Verdana" charset="0"/>
              </a:rPr>
              <a:t>tail </a:t>
            </a:r>
            <a:r>
              <a:rPr lang="en-US" sz="2000"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LL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R, (R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(head), R</a:t>
            </a:r>
            <a:r>
              <a:rPr lang="en-US" sz="2000" baseline="-25000">
                <a:latin typeface="Verdana" charset="0"/>
              </a:rPr>
              <a:t>head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process(R)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39900" y="1104900"/>
            <a:ext cx="6383338" cy="1993900"/>
            <a:chOff x="1096" y="856"/>
            <a:chExt cx="4021" cy="1256"/>
          </a:xfrm>
        </p:grpSpPr>
        <p:sp>
          <p:nvSpPr>
            <p:cNvPr id="1500168" name="Rectangle 8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69" name="Rectangle 9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0" name="Oval 10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500171" name="Oval 11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500172" name="Line 12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3" name="Line 13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4" name="Line 14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5" name="Line 15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6" name="Line 16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7" name="Line 17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8" name="Line 18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79" name="Line 19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0" name="Rectangle 20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500181" name="Line 21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2" name="Rectangle 22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500183" name="Line 23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4" name="Line 24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5" name="Rectangle 25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00186" name="Rectangle 26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7" name="Rectangle 27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188" name="Rectangle 28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00189" name="Rectangle 29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500190" name="Rectangle 30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60338" y="4454525"/>
            <a:ext cx="3009900" cy="1831975"/>
            <a:chOff x="101" y="2966"/>
            <a:chExt cx="1896" cy="1154"/>
          </a:xfrm>
        </p:grpSpPr>
        <p:sp>
          <p:nvSpPr>
            <p:cNvPr id="1500192" name="Text Box 32"/>
            <p:cNvSpPr txBox="1">
              <a:spLocks noChangeArrowheads="1"/>
            </p:cNvSpPr>
            <p:nvPr/>
          </p:nvSpPr>
          <p:spPr bwMode="auto">
            <a:xfrm>
              <a:off x="101" y="3486"/>
              <a:ext cx="1896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tail ptr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is not updated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500193" name="Line 33"/>
            <p:cNvSpPr>
              <a:spLocks noChangeShapeType="1"/>
            </p:cNvSpPr>
            <p:nvPr/>
          </p:nvSpPr>
          <p:spPr bwMode="auto">
            <a:xfrm flipV="1">
              <a:off x="396" y="2966"/>
              <a:ext cx="393" cy="51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381375" y="4565650"/>
            <a:ext cx="2524125" cy="1855788"/>
            <a:chOff x="2130" y="3036"/>
            <a:chExt cx="1590" cy="1169"/>
          </a:xfrm>
        </p:grpSpPr>
        <p:sp>
          <p:nvSpPr>
            <p:cNvPr id="1500195" name="Text Box 35"/>
            <p:cNvSpPr txBox="1">
              <a:spLocks noChangeArrowheads="1"/>
            </p:cNvSpPr>
            <p:nvPr/>
          </p:nvSpPr>
          <p:spPr bwMode="auto">
            <a:xfrm>
              <a:off x="2130" y="3571"/>
              <a:ext cx="159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R is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not loaded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</a:p>
          </p:txBody>
        </p:sp>
        <p:sp>
          <p:nvSpPr>
            <p:cNvPr id="1500196" name="Line 36"/>
            <p:cNvSpPr>
              <a:spLocks noChangeShapeType="1"/>
            </p:cNvSpPr>
            <p:nvPr/>
          </p:nvSpPr>
          <p:spPr bwMode="auto">
            <a:xfrm flipV="1">
              <a:off x="3191" y="3036"/>
              <a:ext cx="489" cy="53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D59F4-1964-084C-BC1C-DC13A705BEB6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Quiz 4 (VLIW, Vectors, Multithreading)</a:t>
            </a:r>
          </a:p>
          <a:p>
            <a:r>
              <a:rPr lang="en-US" dirty="0" smtClean="0"/>
              <a:t>Next Tuesday April 10</a:t>
            </a:r>
          </a:p>
          <a:p>
            <a:r>
              <a:rPr lang="en-US" dirty="0" smtClean="0"/>
              <a:t>Covers L13-L16, PS4, Lab 4</a:t>
            </a:r>
          </a:p>
          <a:p>
            <a:endParaRPr lang="en-US" dirty="0" smtClean="0"/>
          </a:p>
          <a:p>
            <a:r>
              <a:rPr lang="en-US" dirty="0" smtClean="0"/>
              <a:t>PS4 due in class Thursday April</a:t>
            </a:r>
            <a:r>
              <a:rPr lang="en-US" dirty="0" smtClean="0"/>
              <a:t> 5</a:t>
            </a:r>
          </a:p>
          <a:p>
            <a:r>
              <a:rPr lang="en-US" dirty="0" smtClean="0"/>
              <a:t>Lab 4 due Tuesday April 10 (same day as quiz)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769400-564F-7246-B257-CB016A745043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1730" name="Rectangle 2"/>
          <p:cNvSpPr>
            <a:spLocks noChangeArrowheads="1"/>
          </p:cNvSpPr>
          <p:nvPr/>
        </p:nvSpPr>
        <p:spPr bwMode="auto">
          <a:xfrm>
            <a:off x="5765800" y="3468687"/>
            <a:ext cx="3225800" cy="1892300"/>
          </a:xfrm>
          <a:prstGeom prst="rect">
            <a:avLst/>
          </a:prstGeom>
          <a:solidFill>
            <a:srgbClr val="CFBD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title"/>
          </p:nvPr>
        </p:nvSpPr>
        <p:spPr>
          <a:xfrm>
            <a:off x="238125" y="152400"/>
            <a:ext cx="7648575" cy="831850"/>
          </a:xfrm>
        </p:spPr>
        <p:txBody>
          <a:bodyPr/>
          <a:lstStyle/>
          <a:p>
            <a:r>
              <a:rPr lang="en-US"/>
              <a:t>Multiple Consumer Example</a:t>
            </a:r>
          </a:p>
        </p:txBody>
      </p:sp>
      <p:sp>
        <p:nvSpPr>
          <p:cNvPr id="1481732" name="Text Box 4"/>
          <p:cNvSpPr txBox="1">
            <a:spLocks noChangeArrowheads="1"/>
          </p:cNvSpPr>
          <p:nvPr/>
        </p:nvSpPr>
        <p:spPr bwMode="auto">
          <a:xfrm>
            <a:off x="388938" y="3262312"/>
            <a:ext cx="3382962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(tail),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81733" name="Text Box 5"/>
          <p:cNvSpPr txBox="1">
            <a:spLocks noChangeArrowheads="1"/>
          </p:cNvSpPr>
          <p:nvPr/>
        </p:nvSpPr>
        <p:spPr bwMode="auto">
          <a:xfrm>
            <a:off x="4897438" y="3148012"/>
            <a:ext cx="4010025" cy="2530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</a:p>
        </p:txBody>
      </p:sp>
      <p:sp>
        <p:nvSpPr>
          <p:cNvPr id="1481734" name="Text Box 6"/>
          <p:cNvSpPr txBox="1">
            <a:spLocks noChangeArrowheads="1"/>
          </p:cNvSpPr>
          <p:nvPr/>
        </p:nvSpPr>
        <p:spPr bwMode="auto">
          <a:xfrm>
            <a:off x="4889500" y="5827712"/>
            <a:ext cx="40227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What is wrong with this code?</a:t>
            </a:r>
          </a:p>
        </p:txBody>
      </p:sp>
      <p:grpSp>
        <p:nvGrpSpPr>
          <p:cNvPr id="1481735" name="Group 7"/>
          <p:cNvGrpSpPr>
            <a:grpSpLocks/>
          </p:cNvGrpSpPr>
          <p:nvPr/>
        </p:nvGrpSpPr>
        <p:grpSpPr bwMode="auto">
          <a:xfrm>
            <a:off x="352425" y="4637087"/>
            <a:ext cx="5413375" cy="1530350"/>
            <a:chOff x="222" y="3080"/>
            <a:chExt cx="3410" cy="964"/>
          </a:xfrm>
        </p:grpSpPr>
        <p:sp>
          <p:nvSpPr>
            <p:cNvPr id="1481736" name="Text Box 8"/>
            <p:cNvSpPr txBox="1">
              <a:spLocks noChangeArrowheads="1"/>
            </p:cNvSpPr>
            <p:nvPr/>
          </p:nvSpPr>
          <p:spPr bwMode="auto">
            <a:xfrm>
              <a:off x="222" y="3404"/>
              <a:ext cx="2800" cy="6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 i="1" dirty="0">
                  <a:latin typeface="Verdana" charset="0"/>
                </a:rPr>
                <a:t>Critical section: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2000" i="1" dirty="0">
                  <a:latin typeface="Verdana" charset="0"/>
                </a:rPr>
                <a:t>Needs to be executed atomically by one </a:t>
              </a:r>
              <a:r>
                <a:rPr lang="en-US" sz="2000" i="1" dirty="0" smtClean="0">
                  <a:latin typeface="Verdana" charset="0"/>
                </a:rPr>
                <a:t>consumer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481737" name="Line 9"/>
            <p:cNvSpPr>
              <a:spLocks noChangeShapeType="1"/>
            </p:cNvSpPr>
            <p:nvPr/>
          </p:nvSpPr>
          <p:spPr bwMode="auto">
            <a:xfrm flipV="1">
              <a:off x="3016" y="3080"/>
              <a:ext cx="616" cy="3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81738" name="Group 10"/>
          <p:cNvGrpSpPr>
            <a:grpSpLocks/>
          </p:cNvGrpSpPr>
          <p:nvPr/>
        </p:nvGrpSpPr>
        <p:grpSpPr bwMode="auto">
          <a:xfrm>
            <a:off x="1397000" y="1106487"/>
            <a:ext cx="7038975" cy="1993900"/>
            <a:chOff x="880" y="856"/>
            <a:chExt cx="4434" cy="1256"/>
          </a:xfrm>
        </p:grpSpPr>
        <p:grpSp>
          <p:nvGrpSpPr>
            <p:cNvPr id="1481739" name="Group 11"/>
            <p:cNvGrpSpPr>
              <a:grpSpLocks/>
            </p:cNvGrpSpPr>
            <p:nvPr/>
          </p:nvGrpSpPr>
          <p:grpSpPr bwMode="auto">
            <a:xfrm>
              <a:off x="1752" y="856"/>
              <a:ext cx="1488" cy="1256"/>
              <a:chOff x="1752" y="856"/>
              <a:chExt cx="1488" cy="1256"/>
            </a:xfrm>
          </p:grpSpPr>
          <p:sp>
            <p:nvSpPr>
              <p:cNvPr id="1481740" name="Rectangle 12"/>
              <p:cNvSpPr>
                <a:spLocks noChangeArrowheads="1"/>
              </p:cNvSpPr>
              <p:nvPr/>
            </p:nvSpPr>
            <p:spPr bwMode="auto">
              <a:xfrm>
                <a:off x="1752" y="856"/>
                <a:ext cx="1488" cy="1256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1" name="Rectangle 13" descr="75%"/>
              <p:cNvSpPr>
                <a:spLocks noChangeArrowheads="1"/>
              </p:cNvSpPr>
              <p:nvPr/>
            </p:nvSpPr>
            <p:spPr bwMode="auto">
              <a:xfrm>
                <a:off x="2328" y="1488"/>
                <a:ext cx="480" cy="528"/>
              </a:xfrm>
              <a:prstGeom prst="rect">
                <a:avLst/>
              </a:prstGeom>
              <a:pattFill prst="pct75">
                <a:fgClr>
                  <a:srgbClr val="FF0000"/>
                </a:fgClr>
                <a:bgClr>
                  <a:srgbClr val="FFFFFF"/>
                </a:bgClr>
              </a:patt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2" name="Line 14"/>
              <p:cNvSpPr>
                <a:spLocks noChangeShapeType="1"/>
              </p:cNvSpPr>
              <p:nvPr/>
            </p:nvSpPr>
            <p:spPr bwMode="auto">
              <a:xfrm>
                <a:off x="1992" y="1488"/>
                <a:ext cx="10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3" name="Line 15"/>
              <p:cNvSpPr>
                <a:spLocks noChangeShapeType="1"/>
              </p:cNvSpPr>
              <p:nvPr/>
            </p:nvSpPr>
            <p:spPr bwMode="auto">
              <a:xfrm>
                <a:off x="1992" y="2016"/>
                <a:ext cx="10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4" name="Line 16"/>
              <p:cNvSpPr>
                <a:spLocks noChangeShapeType="1"/>
              </p:cNvSpPr>
              <p:nvPr/>
            </p:nvSpPr>
            <p:spPr bwMode="auto">
              <a:xfrm>
                <a:off x="2328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5" name="Line 17"/>
              <p:cNvSpPr>
                <a:spLocks noChangeShapeType="1"/>
              </p:cNvSpPr>
              <p:nvPr/>
            </p:nvSpPr>
            <p:spPr bwMode="auto">
              <a:xfrm>
                <a:off x="2424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6" name="Line 18"/>
              <p:cNvSpPr>
                <a:spLocks noChangeShapeType="1"/>
              </p:cNvSpPr>
              <p:nvPr/>
            </p:nvSpPr>
            <p:spPr bwMode="auto">
              <a:xfrm>
                <a:off x="2520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7" name="Line 19"/>
              <p:cNvSpPr>
                <a:spLocks noChangeShapeType="1"/>
              </p:cNvSpPr>
              <p:nvPr/>
            </p:nvSpPr>
            <p:spPr bwMode="auto">
              <a:xfrm>
                <a:off x="2616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8" name="Line 20"/>
              <p:cNvSpPr>
                <a:spLocks noChangeShapeType="1"/>
              </p:cNvSpPr>
              <p:nvPr/>
            </p:nvSpPr>
            <p:spPr bwMode="auto">
              <a:xfrm>
                <a:off x="2712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9" name="Line 21"/>
              <p:cNvSpPr>
                <a:spLocks noChangeShapeType="1"/>
              </p:cNvSpPr>
              <p:nvPr/>
            </p:nvSpPr>
            <p:spPr bwMode="auto">
              <a:xfrm>
                <a:off x="2808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50" name="Rectangle 22"/>
              <p:cNvSpPr>
                <a:spLocks noChangeArrowheads="1"/>
              </p:cNvSpPr>
              <p:nvPr/>
            </p:nvSpPr>
            <p:spPr bwMode="auto">
              <a:xfrm>
                <a:off x="1896" y="912"/>
                <a:ext cx="384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tail</a:t>
                </a:r>
              </a:p>
            </p:txBody>
          </p:sp>
          <p:sp>
            <p:nvSpPr>
              <p:cNvPr id="1481751" name="Line 23"/>
              <p:cNvSpPr>
                <a:spLocks noChangeShapeType="1"/>
              </p:cNvSpPr>
              <p:nvPr/>
            </p:nvSpPr>
            <p:spPr bwMode="auto">
              <a:xfrm>
                <a:off x="2088" y="1152"/>
                <a:ext cx="192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52" name="Rectangle 24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440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head</a:t>
                </a:r>
              </a:p>
            </p:txBody>
          </p:sp>
          <p:sp>
            <p:nvSpPr>
              <p:cNvPr id="1481753" name="Line 25"/>
              <p:cNvSpPr>
                <a:spLocks noChangeShapeType="1"/>
              </p:cNvSpPr>
              <p:nvPr/>
            </p:nvSpPr>
            <p:spPr bwMode="auto">
              <a:xfrm>
                <a:off x="2232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54" name="Line 26"/>
              <p:cNvSpPr>
                <a:spLocks noChangeShapeType="1"/>
              </p:cNvSpPr>
              <p:nvPr/>
            </p:nvSpPr>
            <p:spPr bwMode="auto">
              <a:xfrm flipH="1">
                <a:off x="2760" y="1152"/>
                <a:ext cx="192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1755" name="Group 27"/>
            <p:cNvGrpSpPr>
              <a:grpSpLocks/>
            </p:cNvGrpSpPr>
            <p:nvPr/>
          </p:nvGrpSpPr>
          <p:grpSpPr bwMode="auto">
            <a:xfrm>
              <a:off x="880" y="864"/>
              <a:ext cx="736" cy="924"/>
              <a:chOff x="880" y="864"/>
              <a:chExt cx="736" cy="924"/>
            </a:xfrm>
          </p:grpSpPr>
          <p:sp>
            <p:nvSpPr>
              <p:cNvPr id="1481756" name="Oval 28"/>
              <p:cNvSpPr>
                <a:spLocks noChangeArrowheads="1"/>
              </p:cNvSpPr>
              <p:nvPr/>
            </p:nvSpPr>
            <p:spPr bwMode="auto">
              <a:xfrm>
                <a:off x="880" y="864"/>
                <a:ext cx="736" cy="60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Producer</a:t>
                </a:r>
              </a:p>
            </p:txBody>
          </p:sp>
          <p:sp>
            <p:nvSpPr>
              <p:cNvPr id="1481757" name="Rectangle 29"/>
              <p:cNvSpPr>
                <a:spLocks noChangeArrowheads="1"/>
              </p:cNvSpPr>
              <p:nvPr/>
            </p:nvSpPr>
            <p:spPr bwMode="auto">
              <a:xfrm>
                <a:off x="978" y="1541"/>
                <a:ext cx="507" cy="24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 R</a:t>
                </a:r>
                <a:r>
                  <a:rPr lang="en-US" sz="1800" baseline="-25000">
                    <a:latin typeface="Verdana" charset="0"/>
                  </a:rPr>
                  <a:t>tail</a:t>
                </a:r>
              </a:p>
            </p:txBody>
          </p:sp>
        </p:grpSp>
        <p:grpSp>
          <p:nvGrpSpPr>
            <p:cNvPr id="1481758" name="Group 30"/>
            <p:cNvGrpSpPr>
              <a:grpSpLocks/>
            </p:cNvGrpSpPr>
            <p:nvPr/>
          </p:nvGrpSpPr>
          <p:grpSpPr bwMode="auto">
            <a:xfrm>
              <a:off x="3440" y="857"/>
              <a:ext cx="1874" cy="556"/>
              <a:chOff x="3416" y="857"/>
              <a:chExt cx="1874" cy="556"/>
            </a:xfrm>
          </p:grpSpPr>
          <p:sp>
            <p:nvSpPr>
              <p:cNvPr id="1481759" name="Oval 31"/>
              <p:cNvSpPr>
                <a:spLocks noChangeArrowheads="1"/>
              </p:cNvSpPr>
              <p:nvPr/>
            </p:nvSpPr>
            <p:spPr bwMode="auto">
              <a:xfrm>
                <a:off x="3416" y="864"/>
                <a:ext cx="787" cy="54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800">
                  <a:latin typeface="Verdana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Consumer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1</a:t>
                </a:r>
              </a:p>
            </p:txBody>
          </p:sp>
          <p:grpSp>
            <p:nvGrpSpPr>
              <p:cNvPr id="1481760" name="Group 32"/>
              <p:cNvGrpSpPr>
                <a:grpSpLocks/>
              </p:cNvGrpSpPr>
              <p:nvPr/>
            </p:nvGrpSpPr>
            <p:grpSpPr bwMode="auto">
              <a:xfrm>
                <a:off x="4300" y="857"/>
                <a:ext cx="990" cy="527"/>
                <a:chOff x="4300" y="857"/>
                <a:chExt cx="990" cy="527"/>
              </a:xfrm>
            </p:grpSpPr>
            <p:sp>
              <p:nvSpPr>
                <p:cNvPr id="1481761" name="Rectangle 33"/>
                <p:cNvSpPr>
                  <a:spLocks noChangeArrowheads="1"/>
                </p:cNvSpPr>
                <p:nvPr/>
              </p:nvSpPr>
              <p:spPr bwMode="auto">
                <a:xfrm>
                  <a:off x="4805" y="857"/>
                  <a:ext cx="485" cy="24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>
                      <a:latin typeface="Verdana" charset="0"/>
                    </a:rPr>
                    <a:t>  R   </a:t>
                  </a:r>
                  <a:endParaRPr lang="en-US" sz="1800" baseline="-25000">
                    <a:latin typeface="Verdana" charset="0"/>
                  </a:endParaRPr>
                </a:p>
              </p:txBody>
            </p:sp>
            <p:grpSp>
              <p:nvGrpSpPr>
                <p:cNvPr id="1481762" name="Group 34"/>
                <p:cNvGrpSpPr>
                  <a:grpSpLocks/>
                </p:cNvGrpSpPr>
                <p:nvPr/>
              </p:nvGrpSpPr>
              <p:grpSpPr bwMode="auto">
                <a:xfrm>
                  <a:off x="4300" y="857"/>
                  <a:ext cx="471" cy="527"/>
                  <a:chOff x="4300" y="857"/>
                  <a:chExt cx="471" cy="527"/>
                </a:xfrm>
              </p:grpSpPr>
              <p:sp>
                <p:nvSpPr>
                  <p:cNvPr id="148176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85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head</a:t>
                    </a:r>
                  </a:p>
                </p:txBody>
              </p:sp>
              <p:sp>
                <p:nvSpPr>
                  <p:cNvPr id="148176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113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tail   </a:t>
                    </a:r>
                  </a:p>
                </p:txBody>
              </p:sp>
            </p:grpSp>
          </p:grpSp>
        </p:grpSp>
        <p:grpSp>
          <p:nvGrpSpPr>
            <p:cNvPr id="1481765" name="Group 37"/>
            <p:cNvGrpSpPr>
              <a:grpSpLocks/>
            </p:cNvGrpSpPr>
            <p:nvPr/>
          </p:nvGrpSpPr>
          <p:grpSpPr bwMode="auto">
            <a:xfrm>
              <a:off x="3440" y="1505"/>
              <a:ext cx="1874" cy="556"/>
              <a:chOff x="3416" y="857"/>
              <a:chExt cx="1874" cy="556"/>
            </a:xfrm>
          </p:grpSpPr>
          <p:sp>
            <p:nvSpPr>
              <p:cNvPr id="1481766" name="Oval 38"/>
              <p:cNvSpPr>
                <a:spLocks noChangeArrowheads="1"/>
              </p:cNvSpPr>
              <p:nvPr/>
            </p:nvSpPr>
            <p:spPr bwMode="auto">
              <a:xfrm>
                <a:off x="3416" y="864"/>
                <a:ext cx="787" cy="54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800">
                  <a:latin typeface="Verdana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Consumer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2</a:t>
                </a:r>
              </a:p>
            </p:txBody>
          </p:sp>
          <p:grpSp>
            <p:nvGrpSpPr>
              <p:cNvPr id="1481767" name="Group 39"/>
              <p:cNvGrpSpPr>
                <a:grpSpLocks/>
              </p:cNvGrpSpPr>
              <p:nvPr/>
            </p:nvGrpSpPr>
            <p:grpSpPr bwMode="auto">
              <a:xfrm>
                <a:off x="4300" y="857"/>
                <a:ext cx="990" cy="527"/>
                <a:chOff x="4300" y="857"/>
                <a:chExt cx="990" cy="527"/>
              </a:xfrm>
            </p:grpSpPr>
            <p:sp>
              <p:nvSpPr>
                <p:cNvPr id="1481768" name="Rectangle 40"/>
                <p:cNvSpPr>
                  <a:spLocks noChangeArrowheads="1"/>
                </p:cNvSpPr>
                <p:nvPr/>
              </p:nvSpPr>
              <p:spPr bwMode="auto">
                <a:xfrm>
                  <a:off x="4805" y="857"/>
                  <a:ext cx="485" cy="24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>
                      <a:latin typeface="Verdana" charset="0"/>
                    </a:rPr>
                    <a:t>  R   </a:t>
                  </a:r>
                  <a:endParaRPr lang="en-US" sz="1800" baseline="-25000">
                    <a:latin typeface="Verdana" charset="0"/>
                  </a:endParaRPr>
                </a:p>
              </p:txBody>
            </p:sp>
            <p:grpSp>
              <p:nvGrpSpPr>
                <p:cNvPr id="1481769" name="Group 41"/>
                <p:cNvGrpSpPr>
                  <a:grpSpLocks/>
                </p:cNvGrpSpPr>
                <p:nvPr/>
              </p:nvGrpSpPr>
              <p:grpSpPr bwMode="auto">
                <a:xfrm>
                  <a:off x="4300" y="857"/>
                  <a:ext cx="471" cy="527"/>
                  <a:chOff x="4300" y="857"/>
                  <a:chExt cx="471" cy="527"/>
                </a:xfrm>
              </p:grpSpPr>
              <p:sp>
                <p:nvSpPr>
                  <p:cNvPr id="1481770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85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head</a:t>
                    </a:r>
                  </a:p>
                </p:txBody>
              </p:sp>
              <p:sp>
                <p:nvSpPr>
                  <p:cNvPr id="1481771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113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tail   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0" grpId="0" animBg="1"/>
      <p:bldP spid="14817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06131D-D518-E44F-A3F0-3F7EB1405C0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392113"/>
            <a:ext cx="8267700" cy="8350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 Using Load/Store </a:t>
            </a:r>
          </a:p>
        </p:txBody>
      </p:sp>
      <p:sp>
        <p:nvSpPr>
          <p:cNvPr id="1506307" name="Rectangle 3"/>
          <p:cNvSpPr>
            <a:spLocks noChangeArrowheads="1"/>
          </p:cNvSpPr>
          <p:nvPr/>
        </p:nvSpPr>
        <p:spPr bwMode="auto">
          <a:xfrm>
            <a:off x="698500" y="1398588"/>
            <a:ext cx="6969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protocol based on two shared variables c1 and c2.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Initially, both c1 and c2 are 0 </a:t>
            </a:r>
            <a:r>
              <a:rPr lang="en-US" sz="2000" i="1">
                <a:latin typeface="Verdana" charset="0"/>
              </a:rPr>
              <a:t>(not busy)</a:t>
            </a:r>
          </a:p>
        </p:txBody>
      </p:sp>
      <p:sp>
        <p:nvSpPr>
          <p:cNvPr id="1506308" name="Rectangle 4"/>
          <p:cNvSpPr>
            <a:spLocks noChangeArrowheads="1"/>
          </p:cNvSpPr>
          <p:nvPr/>
        </p:nvSpPr>
        <p:spPr bwMode="auto">
          <a:xfrm>
            <a:off x="776288" y="4937125"/>
            <a:ext cx="21542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What is wrong?</a:t>
            </a:r>
          </a:p>
        </p:txBody>
      </p:sp>
      <p:grpSp>
        <p:nvGrpSpPr>
          <p:cNvPr id="1506309" name="Group 5"/>
          <p:cNvGrpSpPr>
            <a:grpSpLocks/>
          </p:cNvGrpSpPr>
          <p:nvPr/>
        </p:nvGrpSpPr>
        <p:grpSpPr bwMode="auto">
          <a:xfrm>
            <a:off x="952500" y="2344738"/>
            <a:ext cx="7432675" cy="2001837"/>
            <a:chOff x="600" y="1477"/>
            <a:chExt cx="4682" cy="1261"/>
          </a:xfrm>
        </p:grpSpPr>
        <p:sp>
          <p:nvSpPr>
            <p:cNvPr id="1506310" name="Rectangle 6"/>
            <p:cNvSpPr>
              <a:spLocks noChangeArrowheads="1"/>
            </p:cNvSpPr>
            <p:nvPr/>
          </p:nvSpPr>
          <p:spPr bwMode="auto">
            <a:xfrm>
              <a:off x="654" y="1491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06311" name="Rectangle 7"/>
            <p:cNvSpPr>
              <a:spLocks noChangeArrowheads="1"/>
            </p:cNvSpPr>
            <p:nvPr/>
          </p:nvSpPr>
          <p:spPr bwMode="auto">
            <a:xfrm>
              <a:off x="3118" y="1477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...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c2=1;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06312" name="Rectangle 8"/>
            <p:cNvSpPr>
              <a:spLocks noChangeArrowheads="1"/>
            </p:cNvSpPr>
            <p:nvPr/>
          </p:nvSpPr>
          <p:spPr bwMode="auto">
            <a:xfrm>
              <a:off x="600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313" name="Rectangle 9"/>
            <p:cNvSpPr>
              <a:spLocks noChangeArrowheads="1"/>
            </p:cNvSpPr>
            <p:nvPr/>
          </p:nvSpPr>
          <p:spPr bwMode="auto">
            <a:xfrm>
              <a:off x="3088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06314" name="Text Box 10"/>
          <p:cNvSpPr txBox="1">
            <a:spLocks noChangeArrowheads="1"/>
          </p:cNvSpPr>
          <p:nvPr/>
        </p:nvSpPr>
        <p:spPr bwMode="auto">
          <a:xfrm>
            <a:off x="3505200" y="4953000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chemeClr val="hlink"/>
                </a:solidFill>
                <a:latin typeface="Verdana" charset="0"/>
              </a:rPr>
              <a:t>Deadlock!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3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FE782-2AB1-7046-BEE5-12C948C2E6E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228600"/>
            <a:ext cx="82677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Exclusion: </a:t>
            </a:r>
            <a:r>
              <a:rPr lang="en-US" sz="2000" i="1"/>
              <a:t>second attempt</a:t>
            </a: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711200" y="1066800"/>
            <a:ext cx="74310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To avoid </a:t>
            </a:r>
            <a:r>
              <a:rPr lang="en-US" sz="2000" i="1">
                <a:latin typeface="Verdana" charset="0"/>
              </a:rPr>
              <a:t>deadlock</a:t>
            </a:r>
            <a:r>
              <a:rPr lang="en-US" sz="2000">
                <a:latin typeface="Verdana" charset="0"/>
              </a:rPr>
              <a:t>, let a process give up the reservation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(i.e. Process 1 sets c1 to 0) while waiting.</a:t>
            </a:r>
          </a:p>
        </p:txBody>
      </p:sp>
      <p:sp>
        <p:nvSpPr>
          <p:cNvPr id="1508356" name="Rectangle 4"/>
          <p:cNvSpPr>
            <a:spLocks noChangeArrowheads="1"/>
          </p:cNvSpPr>
          <p:nvPr/>
        </p:nvSpPr>
        <p:spPr bwMode="auto">
          <a:xfrm>
            <a:off x="723900" y="4445000"/>
            <a:ext cx="69103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Deadlock is not possible but with a low probability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a </a:t>
            </a:r>
            <a:r>
              <a:rPr lang="en-US" sz="2000" i="1">
                <a:latin typeface="Verdana" charset="0"/>
              </a:rPr>
              <a:t>livelock</a:t>
            </a:r>
            <a:r>
              <a:rPr lang="en-US" sz="2000">
                <a:latin typeface="Verdana" charset="0"/>
              </a:rPr>
              <a:t> may occur.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An unlucky process may never get to enter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critical section  </a:t>
            </a:r>
            <a:r>
              <a:rPr lang="en-US" sz="2000">
                <a:latin typeface="Symbol" charset="2"/>
              </a:rPr>
              <a:t>			</a:t>
            </a:r>
            <a:r>
              <a:rPr lang="en-US" sz="2000" i="1">
                <a:latin typeface="Verdana" charset="0"/>
              </a:rPr>
              <a:t>starvation</a:t>
            </a:r>
          </a:p>
        </p:txBody>
      </p:sp>
      <p:grpSp>
        <p:nvGrpSpPr>
          <p:cNvPr id="1508357" name="Group 5"/>
          <p:cNvGrpSpPr>
            <a:grpSpLocks/>
          </p:cNvGrpSpPr>
          <p:nvPr/>
        </p:nvGrpSpPr>
        <p:grpSpPr bwMode="auto">
          <a:xfrm>
            <a:off x="1143000" y="1984375"/>
            <a:ext cx="7481888" cy="2286000"/>
            <a:chOff x="720" y="1412"/>
            <a:chExt cx="4713" cy="1440"/>
          </a:xfrm>
        </p:grpSpPr>
        <p:sp>
          <p:nvSpPr>
            <p:cNvPr id="1508358" name="Rectangle 6"/>
            <p:cNvSpPr>
              <a:spLocks noChangeArrowheads="1"/>
            </p:cNvSpPr>
            <p:nvPr/>
          </p:nvSpPr>
          <p:spPr bwMode="auto">
            <a:xfrm>
              <a:off x="720" y="1412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c1=0;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</a:t>
              </a:r>
            </a:p>
          </p:txBody>
        </p:sp>
        <p:sp>
          <p:nvSpPr>
            <p:cNvPr id="1508359" name="Rectangle 7"/>
            <p:cNvSpPr>
              <a:spLocks noChangeArrowheads="1"/>
            </p:cNvSpPr>
            <p:nvPr/>
          </p:nvSpPr>
          <p:spPr bwMode="auto">
            <a:xfrm>
              <a:off x="3224" y="1418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c2=1;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c2=0;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</a:t>
              </a:r>
            </a:p>
          </p:txBody>
        </p:sp>
        <p:sp>
          <p:nvSpPr>
            <p:cNvPr id="1508360" name="Rectangle 8"/>
            <p:cNvSpPr>
              <a:spLocks noChangeArrowheads="1"/>
            </p:cNvSpPr>
            <p:nvPr/>
          </p:nvSpPr>
          <p:spPr bwMode="auto">
            <a:xfrm>
              <a:off x="755" y="1699"/>
              <a:ext cx="2210" cy="114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361" name="Rectangle 9"/>
            <p:cNvSpPr>
              <a:spLocks noChangeArrowheads="1"/>
            </p:cNvSpPr>
            <p:nvPr/>
          </p:nvSpPr>
          <p:spPr bwMode="auto">
            <a:xfrm>
              <a:off x="3219" y="1703"/>
              <a:ext cx="2214" cy="1149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F47F6-B04D-8A4F-A04C-FAA3C12544EF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76200"/>
            <a:ext cx="8118475" cy="94456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 Protocol for Mutual Exclusion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T. Dekker, 1966</a:t>
            </a:r>
          </a:p>
        </p:txBody>
      </p:sp>
      <p:sp>
        <p:nvSpPr>
          <p:cNvPr id="1510403" name="Rectangle 3"/>
          <p:cNvSpPr>
            <a:spLocks noChangeArrowheads="1"/>
          </p:cNvSpPr>
          <p:nvPr/>
        </p:nvSpPr>
        <p:spPr bwMode="auto">
          <a:xfrm>
            <a:off x="11303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1</a:t>
            </a: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c1=1;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turn = 1;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c2=1 &amp; turn=1 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then go to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L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&lt; 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c1=0;</a:t>
            </a:r>
          </a:p>
        </p:txBody>
      </p:sp>
      <p:sp>
        <p:nvSpPr>
          <p:cNvPr id="1510404" name="Rectangle 4"/>
          <p:cNvSpPr>
            <a:spLocks noChangeArrowheads="1"/>
          </p:cNvSpPr>
          <p:nvPr/>
        </p:nvSpPr>
        <p:spPr bwMode="auto">
          <a:xfrm>
            <a:off x="711200" y="1093788"/>
            <a:ext cx="73802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protocol based on 3 shared variables c1, c2 and turn.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Initially, both c1 and c2 are 0 </a:t>
            </a:r>
            <a:r>
              <a:rPr lang="en-US" sz="2000" i="1">
                <a:latin typeface="Verdana" charset="0"/>
              </a:rPr>
              <a:t>(not busy)</a:t>
            </a:r>
          </a:p>
        </p:txBody>
      </p:sp>
      <p:sp>
        <p:nvSpPr>
          <p:cNvPr id="1510405" name="Rectangle 5"/>
          <p:cNvSpPr>
            <a:spLocks noChangeArrowheads="1"/>
          </p:cNvSpPr>
          <p:nvPr/>
        </p:nvSpPr>
        <p:spPr bwMode="auto">
          <a:xfrm>
            <a:off x="1089025" y="4751388"/>
            <a:ext cx="7102475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turn =</a:t>
            </a:r>
            <a:r>
              <a:rPr lang="en-US" sz="2000" i="1">
                <a:latin typeface="Verdana" charset="0"/>
              </a:rPr>
              <a:t> i </a:t>
            </a:r>
            <a:r>
              <a:rPr lang="en-US" sz="2000">
                <a:latin typeface="Verdana" charset="0"/>
              </a:rPr>
              <a:t>ensures that only process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>
                <a:latin typeface="Verdana" charset="0"/>
              </a:rPr>
              <a:t> can wait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variables c1 and c2 ensure </a:t>
            </a:r>
            <a:r>
              <a:rPr lang="en-US" sz="2000" i="1">
                <a:latin typeface="Verdana" charset="0"/>
              </a:rPr>
              <a:t>mutual exclusion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	Solution for n processes was given by Dijkstra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     and is quite tricky!</a:t>
            </a:r>
          </a:p>
        </p:txBody>
      </p:sp>
      <p:sp>
        <p:nvSpPr>
          <p:cNvPr id="1510406" name="Rectangle 6"/>
          <p:cNvSpPr>
            <a:spLocks noChangeArrowheads="1"/>
          </p:cNvSpPr>
          <p:nvPr/>
        </p:nvSpPr>
        <p:spPr bwMode="auto">
          <a:xfrm>
            <a:off x="51689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2</a:t>
            </a: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c2=1;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turn = 2;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c1=1 &amp; turn=2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	then go to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L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&lt; 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c2=0;</a:t>
            </a:r>
          </a:p>
        </p:txBody>
      </p:sp>
      <p:sp>
        <p:nvSpPr>
          <p:cNvPr id="1510407" name="Rectangle 7"/>
          <p:cNvSpPr>
            <a:spLocks noChangeArrowheads="1"/>
          </p:cNvSpPr>
          <p:nvPr/>
        </p:nvSpPr>
        <p:spPr bwMode="auto">
          <a:xfrm>
            <a:off x="10953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0408" name="Rectangle 8"/>
          <p:cNvSpPr>
            <a:spLocks noChangeArrowheads="1"/>
          </p:cNvSpPr>
          <p:nvPr/>
        </p:nvSpPr>
        <p:spPr bwMode="auto">
          <a:xfrm>
            <a:off x="50831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 smtClean="0"/>
              <a:t>Last Time, Lecture 16: </a:t>
            </a:r>
            <a:r>
              <a:rPr lang="en-US" dirty="0" err="1" smtClean="0"/>
              <a:t>GPUs</a:t>
            </a:r>
            <a:endParaRPr lang="en-US" dirty="0"/>
          </a:p>
        </p:txBody>
      </p:sp>
      <p:sp>
        <p:nvSpPr>
          <p:cNvPr id="269" name="Content Placeholder 268"/>
          <p:cNvSpPr>
            <a:spLocks noGrp="1"/>
          </p:cNvSpPr>
          <p:nvPr>
            <p:ph idx="1"/>
          </p:nvPr>
        </p:nvSpPr>
        <p:spPr>
          <a:xfrm>
            <a:off x="685800" y="914400"/>
            <a:ext cx="8077200" cy="5562600"/>
          </a:xfrm>
        </p:spPr>
        <p:txBody>
          <a:bodyPr/>
          <a:lstStyle/>
          <a:p>
            <a:r>
              <a:rPr lang="en-US" dirty="0" smtClean="0"/>
              <a:t>Data-Level Parallelism the least flexible but cheapest form of machine parallelism, and matches application demands</a:t>
            </a:r>
          </a:p>
          <a:p>
            <a:r>
              <a:rPr lang="en-US" dirty="0" smtClean="0"/>
              <a:t>Graphics processing units have developed general-purpose processing capability for use outside of traditional graphics functionality (GP-</a:t>
            </a:r>
            <a:r>
              <a:rPr lang="en-US" dirty="0" err="1" smtClean="0"/>
              <a:t>GPUs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SIMT model presents programmer with illusion of many independent threads, but executes them in SIMD style on a vector-like multilane engine.</a:t>
            </a:r>
          </a:p>
          <a:p>
            <a:r>
              <a:rPr lang="en-US" dirty="0" smtClean="0"/>
              <a:t>Complex control flow handled with hardware to turn branches into mask vectors and stack to remember µthreads on alternate path</a:t>
            </a:r>
          </a:p>
          <a:p>
            <a:r>
              <a:rPr lang="en-US" dirty="0" smtClean="0"/>
              <a:t>No scalar processor, so µthreads do redundant work, unit-stride loads and stores recovered via hardware memory coalescing</a:t>
            </a:r>
            <a:endParaRPr lang="en-US" dirty="0"/>
          </a:p>
        </p:txBody>
      </p:sp>
      <p:sp>
        <p:nvSpPr>
          <p:cNvPr id="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7F8F3-4092-BA41-A464-48CF62ADA464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C7B813-CC26-034D-9B4A-0E8A8CAC0CD0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52400"/>
            <a:ext cx="8118475" cy="774700"/>
          </a:xfrm>
          <a:noFill/>
          <a:ln/>
        </p:spPr>
        <p:txBody>
          <a:bodyPr lIns="90488" tIns="44450" rIns="90488" bIns="44450"/>
          <a:lstStyle/>
          <a:p>
            <a:pPr>
              <a:tabLst>
                <a:tab pos="3949700" algn="l"/>
              </a:tabLst>
            </a:pPr>
            <a:r>
              <a:rPr lang="en-US"/>
              <a:t>Analysis of Dekker’s Algorithm</a:t>
            </a:r>
          </a:p>
        </p:txBody>
      </p:sp>
      <p:grpSp>
        <p:nvGrpSpPr>
          <p:cNvPr id="1512451" name="Group 3"/>
          <p:cNvGrpSpPr>
            <a:grpSpLocks/>
          </p:cNvGrpSpPr>
          <p:nvPr/>
        </p:nvGrpSpPr>
        <p:grpSpPr bwMode="auto">
          <a:xfrm>
            <a:off x="311150" y="1077913"/>
            <a:ext cx="8404225" cy="2319337"/>
            <a:chOff x="196" y="871"/>
            <a:chExt cx="5294" cy="1461"/>
          </a:xfrm>
        </p:grpSpPr>
        <p:sp>
          <p:nvSpPr>
            <p:cNvPr id="1512452" name="Rectangle 4"/>
            <p:cNvSpPr>
              <a:spLocks noChangeArrowheads="1"/>
            </p:cNvSpPr>
            <p:nvPr/>
          </p:nvSpPr>
          <p:spPr bwMode="auto">
            <a:xfrm>
              <a:off x="512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1;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L: if c2=1 &amp; turn=1 </a:t>
              </a:r>
            </a:p>
            <a:p>
              <a:pPr lvl="2"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	then go to 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12453" name="Rectangle 5"/>
            <p:cNvSpPr>
              <a:spLocks noChangeArrowheads="1"/>
            </p:cNvSpPr>
            <p:nvPr/>
          </p:nvSpPr>
          <p:spPr bwMode="auto">
            <a:xfrm>
              <a:off x="3056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c2=1;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2;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&amp; turn=2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12454" name="Rectangle 6"/>
            <p:cNvSpPr>
              <a:spLocks noChangeArrowheads="1"/>
            </p:cNvSpPr>
            <p:nvPr/>
          </p:nvSpPr>
          <p:spPr bwMode="auto">
            <a:xfrm>
              <a:off x="530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55" name="Rectangle 7"/>
            <p:cNvSpPr>
              <a:spLocks noChangeArrowheads="1"/>
            </p:cNvSpPr>
            <p:nvPr/>
          </p:nvSpPr>
          <p:spPr bwMode="auto">
            <a:xfrm>
              <a:off x="3082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56" name="Rectangle 8"/>
            <p:cNvSpPr>
              <a:spLocks noChangeArrowheads="1"/>
            </p:cNvSpPr>
            <p:nvPr/>
          </p:nvSpPr>
          <p:spPr bwMode="auto">
            <a:xfrm rot="16200000">
              <a:off x="-164" y="1453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Scenario 1</a:t>
              </a:r>
            </a:p>
          </p:txBody>
        </p:sp>
      </p:grpSp>
      <p:grpSp>
        <p:nvGrpSpPr>
          <p:cNvPr id="1512457" name="Group 9"/>
          <p:cNvGrpSpPr>
            <a:grpSpLocks/>
          </p:cNvGrpSpPr>
          <p:nvPr/>
        </p:nvGrpSpPr>
        <p:grpSpPr bwMode="auto">
          <a:xfrm>
            <a:off x="298450" y="3754438"/>
            <a:ext cx="8416925" cy="2243137"/>
            <a:chOff x="188" y="2557"/>
            <a:chExt cx="5302" cy="1413"/>
          </a:xfrm>
        </p:grpSpPr>
        <p:sp>
          <p:nvSpPr>
            <p:cNvPr id="1512458" name="Rectangle 10"/>
            <p:cNvSpPr>
              <a:spLocks noChangeArrowheads="1"/>
            </p:cNvSpPr>
            <p:nvPr/>
          </p:nvSpPr>
          <p:spPr bwMode="auto">
            <a:xfrm>
              <a:off x="512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1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1;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L: if c2=1 &amp; turn=1 </a:t>
              </a:r>
            </a:p>
            <a:p>
              <a:pPr lvl="2"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	then go to 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12459" name="Rectangle 11"/>
            <p:cNvSpPr>
              <a:spLocks noChangeArrowheads="1"/>
            </p:cNvSpPr>
            <p:nvPr/>
          </p:nvSpPr>
          <p:spPr bwMode="auto">
            <a:xfrm>
              <a:off x="3056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... 		</a:t>
              </a:r>
              <a:r>
                <a:rPr lang="en-US" sz="2000" i="1">
                  <a:latin typeface="Verdana" charset="0"/>
                </a:rPr>
                <a:t>Process 2</a:t>
              </a:r>
              <a:endParaRPr lang="en-US" sz="2000">
                <a:latin typeface="Verdana" charset="0"/>
              </a:endParaRP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c2=1;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2;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&amp; turn=2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chemeClr val="bg2"/>
                  </a:solidFill>
                  <a:latin typeface="Verdana" charset="0"/>
                </a:rPr>
                <a:t>  </a:t>
              </a: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&lt; critical section&gt;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12460" name="Rectangle 12"/>
            <p:cNvSpPr>
              <a:spLocks noChangeArrowheads="1"/>
            </p:cNvSpPr>
            <p:nvPr/>
          </p:nvSpPr>
          <p:spPr bwMode="auto">
            <a:xfrm>
              <a:off x="530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61" name="Rectangle 13"/>
            <p:cNvSpPr>
              <a:spLocks noChangeArrowheads="1"/>
            </p:cNvSpPr>
            <p:nvPr/>
          </p:nvSpPr>
          <p:spPr bwMode="auto">
            <a:xfrm>
              <a:off x="3082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462" name="Rectangle 14"/>
            <p:cNvSpPr>
              <a:spLocks noChangeArrowheads="1"/>
            </p:cNvSpPr>
            <p:nvPr/>
          </p:nvSpPr>
          <p:spPr bwMode="auto">
            <a:xfrm rot="16200000">
              <a:off x="-172" y="3101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Scenario 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BBD7E-3E39-2E45-A536-2940071E2A7B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N-process Mutual Exclusion</a:t>
            </a:r>
            <a:br>
              <a:rPr lang="en-US"/>
            </a:br>
            <a:r>
              <a:rPr lang="en-US" sz="2000" i="1"/>
              <a:t>Lamport’s Bakery Algorithm</a:t>
            </a:r>
          </a:p>
        </p:txBody>
      </p:sp>
      <p:sp>
        <p:nvSpPr>
          <p:cNvPr id="1514499" name="Rectangle 3"/>
          <p:cNvSpPr>
            <a:spLocks noChangeArrowheads="1"/>
          </p:cNvSpPr>
          <p:nvPr/>
        </p:nvSpPr>
        <p:spPr bwMode="auto">
          <a:xfrm>
            <a:off x="1060450" y="1371600"/>
            <a:ext cx="6899275" cy="4721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Process i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12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choosing[i] = 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num[i] = max(num[0], …, num[N-1]) + 1;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choosing[i] = 0;</a:t>
            </a:r>
          </a:p>
          <a:p>
            <a:pPr lvl="1" algn="l">
              <a:spcBef>
                <a:spcPct val="0"/>
              </a:spcBef>
            </a:pPr>
            <a:endParaRPr lang="en-US" sz="12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for(j = 0; j &lt; N; j++)  {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while( choosing[j] );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while( num[j] &amp;&amp;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  ( ( num[j] &lt; num[i] ) ||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     ( num[j] == num[i] &amp;&amp;  j &lt; i ) ) );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}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num[i] = 0;</a:t>
            </a:r>
          </a:p>
        </p:txBody>
      </p:sp>
      <p:sp>
        <p:nvSpPr>
          <p:cNvPr id="1514500" name="Text Box 4"/>
          <p:cNvSpPr txBox="1">
            <a:spLocks noChangeArrowheads="1"/>
          </p:cNvSpPr>
          <p:nvPr/>
        </p:nvSpPr>
        <p:spPr bwMode="auto">
          <a:xfrm>
            <a:off x="5003800" y="1516063"/>
            <a:ext cx="3740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Initially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num[j] = 0, for all j</a:t>
            </a:r>
          </a:p>
        </p:txBody>
      </p:sp>
      <p:sp>
        <p:nvSpPr>
          <p:cNvPr id="1514501" name="Text Box 5"/>
          <p:cNvSpPr txBox="1">
            <a:spLocks noChangeArrowheads="1"/>
          </p:cNvSpPr>
          <p:nvPr/>
        </p:nvSpPr>
        <p:spPr bwMode="auto">
          <a:xfrm>
            <a:off x="558800" y="1798638"/>
            <a:ext cx="1595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Entry Code</a:t>
            </a:r>
          </a:p>
        </p:txBody>
      </p:sp>
      <p:sp>
        <p:nvSpPr>
          <p:cNvPr id="1514502" name="Text Box 6"/>
          <p:cNvSpPr txBox="1">
            <a:spLocks noChangeArrowheads="1"/>
          </p:cNvSpPr>
          <p:nvPr/>
        </p:nvSpPr>
        <p:spPr bwMode="auto">
          <a:xfrm>
            <a:off x="558800" y="5380038"/>
            <a:ext cx="1395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Exit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A63265-B366-514C-9027-2F5638CB5126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71628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Locks or Semaphores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E. W. Dijkstra, 1965</a:t>
            </a:r>
          </a:p>
        </p:txBody>
      </p:sp>
      <p:sp>
        <p:nvSpPr>
          <p:cNvPr id="1483779" name="Rectangle 3"/>
          <p:cNvSpPr>
            <a:spLocks noChangeArrowheads="1"/>
          </p:cNvSpPr>
          <p:nvPr/>
        </p:nvSpPr>
        <p:spPr bwMode="auto">
          <a:xfrm>
            <a:off x="877888" y="1133475"/>
            <a:ext cx="7496175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</a:t>
            </a:r>
            <a:r>
              <a:rPr lang="en-US" sz="2000" i="1">
                <a:latin typeface="Verdana" charset="0"/>
              </a:rPr>
              <a:t>semaphore</a:t>
            </a:r>
            <a:r>
              <a:rPr lang="en-US" sz="2000">
                <a:latin typeface="Verdana" charset="0"/>
              </a:rPr>
              <a:t> is a non-negative integer, with the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following operations: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P(s):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 s&gt;0, decrement s by 1, otherwise wait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V(s):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increment s by 1 and wake up one of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 the waiting processes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P’s and V’s must be executed atomically, i.e., without</a:t>
            </a: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interruptions </a:t>
            </a:r>
            <a:r>
              <a:rPr lang="en-US" sz="2000">
                <a:latin typeface="Verdana" charset="0"/>
              </a:rPr>
              <a:t>or</a:t>
            </a: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interleaved accesses to s </a:t>
            </a:r>
            <a:r>
              <a:rPr lang="en-US" sz="2000">
                <a:latin typeface="Verdana" charset="0"/>
              </a:rPr>
              <a:t>by other processors	</a:t>
            </a:r>
          </a:p>
        </p:txBody>
      </p:sp>
      <p:sp>
        <p:nvSpPr>
          <p:cNvPr id="1483780" name="Text Box 4"/>
          <p:cNvSpPr txBox="1">
            <a:spLocks noChangeArrowheads="1"/>
          </p:cNvSpPr>
          <p:nvPr/>
        </p:nvSpPr>
        <p:spPr bwMode="auto">
          <a:xfrm>
            <a:off x="4629150" y="4995863"/>
            <a:ext cx="413226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initial value of s determines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the maximum no. of processes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 the critical section</a:t>
            </a:r>
          </a:p>
        </p:txBody>
      </p:sp>
      <p:sp>
        <p:nvSpPr>
          <p:cNvPr id="1483781" name="Text Box 5"/>
          <p:cNvSpPr txBox="1">
            <a:spLocks noChangeArrowheads="1"/>
          </p:cNvSpPr>
          <p:nvPr/>
        </p:nvSpPr>
        <p:spPr bwMode="auto">
          <a:xfrm>
            <a:off x="873125" y="4857750"/>
            <a:ext cx="324802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i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P(s)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&lt;critical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V(s)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3780" grpId="0" autoUpdateAnimBg="0"/>
      <p:bldP spid="1483781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61841-8BBB-334F-80AC-461595C5A14D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152400"/>
            <a:ext cx="7937500" cy="89058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Implementation of Semaphores</a:t>
            </a:r>
            <a:endParaRPr lang="en-US" sz="2000" i="1"/>
          </a:p>
        </p:txBody>
      </p:sp>
      <p:sp>
        <p:nvSpPr>
          <p:cNvPr id="1485827" name="Rectangle 3"/>
          <p:cNvSpPr>
            <a:spLocks noChangeArrowheads="1"/>
          </p:cNvSpPr>
          <p:nvPr/>
        </p:nvSpPr>
        <p:spPr bwMode="auto">
          <a:xfrm>
            <a:off x="836613" y="1181100"/>
            <a:ext cx="7107237" cy="2162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Semaphores (mutual exclusion) can be implemented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using ordinary Load and Store instructions in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memory model. However,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protocols for mutual exclusion are difficult to design...</a:t>
            </a:r>
          </a:p>
          <a:p>
            <a:pPr algn="l">
              <a:spcBef>
                <a:spcPct val="0"/>
              </a:spcBef>
            </a:pPr>
            <a:endParaRPr lang="en-US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Simpler solution: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</a:t>
            </a:r>
            <a:r>
              <a:rPr lang="en-US" sz="2000" i="1">
                <a:latin typeface="Verdana" charset="0"/>
              </a:rPr>
              <a:t>atomic read-modify-write instructions</a:t>
            </a:r>
            <a:endParaRPr lang="en-US" sz="1000">
              <a:latin typeface="Verdana" charset="0"/>
            </a:endParaRPr>
          </a:p>
        </p:txBody>
      </p:sp>
      <p:sp>
        <p:nvSpPr>
          <p:cNvPr id="1485828" name="Rectangle 4"/>
          <p:cNvSpPr>
            <a:spLocks noChangeArrowheads="1"/>
          </p:cNvSpPr>
          <p:nvPr/>
        </p:nvSpPr>
        <p:spPr bwMode="auto">
          <a:xfrm>
            <a:off x="255588" y="4383088"/>
            <a:ext cx="2582862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Test&amp;Set (m), R: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R==0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then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1;</a:t>
            </a:r>
          </a:p>
        </p:txBody>
      </p:sp>
      <p:sp>
        <p:nvSpPr>
          <p:cNvPr id="1485829" name="Rectangle 5"/>
          <p:cNvSpPr>
            <a:spLocks noChangeArrowheads="1"/>
          </p:cNvSpPr>
          <p:nvPr/>
        </p:nvSpPr>
        <p:spPr bwMode="auto">
          <a:xfrm>
            <a:off x="6529388" y="4383088"/>
            <a:ext cx="2192337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Swap (m), R: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</a:p>
        </p:txBody>
      </p:sp>
      <p:sp>
        <p:nvSpPr>
          <p:cNvPr id="1485830" name="Rectangle 6"/>
          <p:cNvSpPr>
            <a:spLocks noChangeArrowheads="1"/>
          </p:cNvSpPr>
          <p:nvPr/>
        </p:nvSpPr>
        <p:spPr bwMode="auto">
          <a:xfrm>
            <a:off x="3184525" y="4383088"/>
            <a:ext cx="307022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Fetch&amp;Add 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V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 +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V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</a:p>
        </p:txBody>
      </p:sp>
      <p:sp>
        <p:nvSpPr>
          <p:cNvPr id="1485831" name="Text Box 7"/>
          <p:cNvSpPr txBox="1">
            <a:spLocks noChangeArrowheads="1"/>
          </p:cNvSpPr>
          <p:nvPr/>
        </p:nvSpPr>
        <p:spPr bwMode="auto">
          <a:xfrm>
            <a:off x="835025" y="3487738"/>
            <a:ext cx="6581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Examples: </a:t>
            </a:r>
            <a:r>
              <a:rPr lang="en-US" sz="2000" i="1">
                <a:latin typeface="Verdana" charset="0"/>
              </a:rPr>
              <a:t>m is a memory location, R is a register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8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8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828" grpId="0" animBg="1" autoUpdateAnimBg="0"/>
      <p:bldP spid="1485829" grpId="0" animBg="1" autoUpdateAnimBg="0"/>
      <p:bldP spid="1485830" grpId="0" animBg="1" autoUpdateAnimBg="0"/>
      <p:bldP spid="148583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5A5A4-1F65-F445-BD16-21779FBC019E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487874" name="Group 2"/>
          <p:cNvGrpSpPr>
            <a:grpSpLocks/>
          </p:cNvGrpSpPr>
          <p:nvPr/>
        </p:nvGrpSpPr>
        <p:grpSpPr bwMode="auto">
          <a:xfrm>
            <a:off x="2728913" y="1889125"/>
            <a:ext cx="5108575" cy="1827213"/>
            <a:chOff x="1719" y="1342"/>
            <a:chExt cx="3218" cy="1151"/>
          </a:xfrm>
        </p:grpSpPr>
        <p:grpSp>
          <p:nvGrpSpPr>
            <p:cNvPr id="1487875" name="Group 3"/>
            <p:cNvGrpSpPr>
              <a:grpSpLocks/>
            </p:cNvGrpSpPr>
            <p:nvPr/>
          </p:nvGrpSpPr>
          <p:grpSpPr bwMode="auto">
            <a:xfrm>
              <a:off x="1719" y="1342"/>
              <a:ext cx="3218" cy="1151"/>
              <a:chOff x="1719" y="1342"/>
              <a:chExt cx="3218" cy="1151"/>
            </a:xfrm>
          </p:grpSpPr>
          <p:sp>
            <p:nvSpPr>
              <p:cNvPr id="1487876" name="Rectangle 4"/>
              <p:cNvSpPr>
                <a:spLocks noChangeArrowheads="1"/>
              </p:cNvSpPr>
              <p:nvPr/>
            </p:nvSpPr>
            <p:spPr bwMode="auto">
              <a:xfrm>
                <a:off x="1719" y="1342"/>
                <a:ext cx="2073" cy="1151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7877" name="Text Box 5"/>
              <p:cNvSpPr txBox="1">
                <a:spLocks noChangeArrowheads="1"/>
              </p:cNvSpPr>
              <p:nvPr/>
            </p:nvSpPr>
            <p:spPr bwMode="auto">
              <a:xfrm>
                <a:off x="4287" y="1599"/>
                <a:ext cx="650" cy="40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Critical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Section</a:t>
                </a:r>
              </a:p>
            </p:txBody>
          </p:sp>
        </p:grpSp>
        <p:sp>
          <p:nvSpPr>
            <p:cNvPr id="1487878" name="Line 6"/>
            <p:cNvSpPr>
              <a:spLocks noChangeShapeType="1"/>
            </p:cNvSpPr>
            <p:nvPr/>
          </p:nvSpPr>
          <p:spPr bwMode="auto">
            <a:xfrm flipH="1">
              <a:off x="3791" y="1781"/>
              <a:ext cx="45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7879" name="Rectangle 7"/>
          <p:cNvSpPr>
            <a:spLocks noChangeArrowheads="1"/>
          </p:cNvSpPr>
          <p:nvPr/>
        </p:nvSpPr>
        <p:spPr bwMode="auto">
          <a:xfrm>
            <a:off x="1968500" y="1206500"/>
            <a:ext cx="4073525" cy="3140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P:  	Test&amp;Set (mutex),R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temp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temp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!=0) goto P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V: 	Store (mutex),0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  <a:endParaRPr lang="en-US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87880" name="Rectangle 8"/>
          <p:cNvSpPr>
            <a:spLocks noGrp="1" noChangeArrowheads="1"/>
          </p:cNvSpPr>
          <p:nvPr>
            <p:ph type="title"/>
          </p:nvPr>
        </p:nvSpPr>
        <p:spPr>
          <a:xfrm>
            <a:off x="280988" y="1524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Multiple Consumers </a:t>
            </a:r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sz="2000" i="1" dirty="0" smtClean="0"/>
              <a:t>using </a:t>
            </a:r>
            <a:r>
              <a:rPr lang="en-US" sz="2000" i="1" dirty="0"/>
              <a:t>the </a:t>
            </a:r>
            <a:r>
              <a:rPr lang="en-US" sz="2000" i="1" dirty="0" err="1"/>
              <a:t>Test&amp;Set</a:t>
            </a:r>
            <a:r>
              <a:rPr lang="en-US" sz="2000" i="1" dirty="0"/>
              <a:t> Instruction</a:t>
            </a:r>
          </a:p>
        </p:txBody>
      </p:sp>
      <p:sp>
        <p:nvSpPr>
          <p:cNvPr id="1487881" name="Text Box 9"/>
          <p:cNvSpPr txBox="1">
            <a:spLocks noChangeArrowheads="1"/>
          </p:cNvSpPr>
          <p:nvPr/>
        </p:nvSpPr>
        <p:spPr bwMode="auto">
          <a:xfrm>
            <a:off x="835025" y="4502150"/>
            <a:ext cx="689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Other atomic read-modify-write instructions (Swap,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Fetch&amp;Add, etc.) can also implement P’s and V’s</a:t>
            </a:r>
            <a:endParaRPr lang="en-US" sz="2000" b="1">
              <a:latin typeface="Courier New" charset="0"/>
            </a:endParaRPr>
          </a:p>
        </p:txBody>
      </p:sp>
      <p:sp>
        <p:nvSpPr>
          <p:cNvPr id="1487882" name="Text Box 10"/>
          <p:cNvSpPr txBox="1">
            <a:spLocks noChangeArrowheads="1"/>
          </p:cNvSpPr>
          <p:nvPr/>
        </p:nvSpPr>
        <p:spPr bwMode="auto">
          <a:xfrm>
            <a:off x="923925" y="5416550"/>
            <a:ext cx="6683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What if the process stops or is swapped out while in the critical section?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7881" grpId="0" autoUpdateAnimBg="0"/>
      <p:bldP spid="148788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4D78CB-0489-F84E-8AFA-3DDC48D889C4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9922" name="Rectangle 2"/>
          <p:cNvSpPr>
            <a:spLocks noChangeArrowheads="1"/>
          </p:cNvSpPr>
          <p:nvPr/>
        </p:nvSpPr>
        <p:spPr bwMode="auto">
          <a:xfrm>
            <a:off x="2003425" y="3575050"/>
            <a:ext cx="5083175" cy="2173288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54000" y="76200"/>
            <a:ext cx="8086725" cy="8588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Nonblocking Synchronization</a:t>
            </a: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1428750" y="1038225"/>
            <a:ext cx="5199063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Compare&amp;Swap(m),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:</a:t>
            </a: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==M[m])</a:t>
            </a: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 then 	M[m]=R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</a:endParaRP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</a:endParaRP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success;</a:t>
            </a:r>
          </a:p>
          <a:p>
            <a:pPr marL="174625" indent="-174625" algn="l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 else	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fail;</a:t>
            </a:r>
          </a:p>
        </p:txBody>
      </p:sp>
      <p:sp>
        <p:nvSpPr>
          <p:cNvPr id="1489925" name="Rectangle 5"/>
          <p:cNvSpPr>
            <a:spLocks noChangeArrowheads="1"/>
          </p:cNvSpPr>
          <p:nvPr/>
        </p:nvSpPr>
        <p:spPr bwMode="auto">
          <a:xfrm>
            <a:off x="1174750" y="3540125"/>
            <a:ext cx="5838825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try:  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newhead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=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Compare&amp;Swap(head),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newhead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(status==fail) goto try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</a:p>
        </p:txBody>
      </p:sp>
      <p:sp>
        <p:nvSpPr>
          <p:cNvPr id="1489926" name="Text Box 6"/>
          <p:cNvSpPr txBox="1">
            <a:spLocks noChangeArrowheads="1"/>
          </p:cNvSpPr>
          <p:nvPr/>
        </p:nvSpPr>
        <p:spPr bwMode="auto">
          <a:xfrm>
            <a:off x="6715125" y="1428750"/>
            <a:ext cx="2105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004B00"/>
                </a:solidFill>
                <a:latin typeface="Verdana" charset="0"/>
              </a:rPr>
              <a:t>status</a:t>
            </a:r>
            <a:r>
              <a:rPr lang="en-US" sz="2000" i="1">
                <a:solidFill>
                  <a:srgbClr val="004B00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004B00"/>
                </a:solidFill>
                <a:latin typeface="Verdana" charset="0"/>
              </a:rPr>
              <a:t>is an</a:t>
            </a:r>
            <a:r>
              <a:rPr lang="en-US" sz="2000" i="1">
                <a:solidFill>
                  <a:srgbClr val="004B00"/>
                </a:solidFill>
                <a:latin typeface="Verdana" charset="0"/>
              </a:rPr>
              <a:t> implicit argument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2" grpId="0" animBg="1"/>
      <p:bldP spid="148992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31538-142C-8F4E-8C6E-04AE810ABB44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152400"/>
            <a:ext cx="8086725" cy="7445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491971" name="Rectangle 3"/>
          <p:cNvSpPr>
            <a:spLocks noChangeArrowheads="1"/>
          </p:cNvSpPr>
          <p:nvPr/>
        </p:nvSpPr>
        <p:spPr bwMode="auto">
          <a:xfrm>
            <a:off x="420688" y="1100138"/>
            <a:ext cx="74088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Special register(s) to hold reservation flag and address,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and the outcome of store-conditional</a:t>
            </a:r>
          </a:p>
        </p:txBody>
      </p:sp>
      <p:grpSp>
        <p:nvGrpSpPr>
          <p:cNvPr id="1491972" name="Group 4"/>
          <p:cNvGrpSpPr>
            <a:grpSpLocks/>
          </p:cNvGrpSpPr>
          <p:nvPr/>
        </p:nvGrpSpPr>
        <p:grpSpPr bwMode="auto">
          <a:xfrm>
            <a:off x="1735138" y="4056063"/>
            <a:ext cx="4610100" cy="2289175"/>
            <a:chOff x="1093" y="2739"/>
            <a:chExt cx="2904" cy="1442"/>
          </a:xfrm>
        </p:grpSpPr>
        <p:sp>
          <p:nvSpPr>
            <p:cNvPr id="1491973" name="Rectangle 5"/>
            <p:cNvSpPr>
              <a:spLocks noChangeArrowheads="1"/>
            </p:cNvSpPr>
            <p:nvPr/>
          </p:nvSpPr>
          <p:spPr bwMode="auto">
            <a:xfrm>
              <a:off x="1555" y="2777"/>
              <a:ext cx="2414" cy="121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974" name="Rectangle 6"/>
            <p:cNvSpPr>
              <a:spLocks noChangeArrowheads="1"/>
            </p:cNvSpPr>
            <p:nvPr/>
          </p:nvSpPr>
          <p:spPr bwMode="auto">
            <a:xfrm>
              <a:off x="1093" y="2739"/>
              <a:ext cx="2904" cy="1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try:  	Load-reserve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spin:	Load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==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spin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Load R, (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=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+ 1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Store-conditional (head),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(status==fail)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try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process(R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</p:txBody>
        </p:sp>
      </p:grpSp>
      <p:sp>
        <p:nvSpPr>
          <p:cNvPr id="1491975" name="Text Box 7"/>
          <p:cNvSpPr txBox="1">
            <a:spLocks noChangeArrowheads="1"/>
          </p:cNvSpPr>
          <p:nvPr/>
        </p:nvSpPr>
        <p:spPr bwMode="auto">
          <a:xfrm>
            <a:off x="542925" y="1857375"/>
            <a:ext cx="3463925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Load-reserve R, (m):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&lt;flag, adr&gt;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&lt;1, m&gt;;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M[m];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91976" name="Text Box 8"/>
          <p:cNvSpPr txBox="1">
            <a:spLocks noChangeArrowheads="1"/>
          </p:cNvSpPr>
          <p:nvPr/>
        </p:nvSpPr>
        <p:spPr bwMode="auto">
          <a:xfrm>
            <a:off x="4932363" y="1857375"/>
            <a:ext cx="3732212" cy="2024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Store-conditional (m), R: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&lt;flag, adr&gt; == &lt;1, m&gt; 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then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cancel other procs’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   reservation on m;</a:t>
            </a:r>
          </a:p>
          <a:p>
            <a:pPr lvl="2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M[m]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R;  </a:t>
            </a:r>
          </a:p>
          <a:p>
            <a:pPr lvl="2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succeed;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else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fail;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4FBD2-12E3-DB46-A0F3-74D31F7AECCB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304800"/>
            <a:ext cx="7648575" cy="642938"/>
          </a:xfrm>
        </p:spPr>
        <p:txBody>
          <a:bodyPr/>
          <a:lstStyle/>
          <a:p>
            <a:r>
              <a:rPr lang="en-US"/>
              <a:t>Performance of Locks</a:t>
            </a:r>
          </a:p>
        </p:txBody>
      </p:sp>
      <p:sp>
        <p:nvSpPr>
          <p:cNvPr id="1494019" name="Text Box 3"/>
          <p:cNvSpPr txBox="1">
            <a:spLocks noChangeArrowheads="1"/>
          </p:cNvSpPr>
          <p:nvPr/>
        </p:nvSpPr>
        <p:spPr bwMode="auto">
          <a:xfrm>
            <a:off x="835025" y="1114425"/>
            <a:ext cx="6888163" cy="496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Blocking atomic read-modify-write instructions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e.g., Test&amp;Set, Fetch&amp;Add, Swap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vs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Non-blocking atomic read-modify-write instructions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e.g., Compare&amp;Swap,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      Load-reserve/Store-conditional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vs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Protocols based on ordinary Loads and Stores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Performance depends on several interacting factors: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degree of contention,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caches,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out-of-order execution of Loads and Stores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</a:t>
            </a:r>
            <a:r>
              <a:rPr lang="en-US" sz="2000" i="1">
                <a:solidFill>
                  <a:schemeClr val="bg2"/>
                </a:solidFill>
                <a:latin typeface="Verdana" charset="0"/>
              </a:rPr>
              <a:t>later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B55AC-066B-1F4F-AE44-A8571CF7824A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46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108700"/>
            <a:ext cx="1905000" cy="292100"/>
          </a:xfrm>
        </p:spPr>
        <p:txBody>
          <a:bodyPr/>
          <a:lstStyle/>
          <a:p>
            <a:fld id="{BC7E67CF-2806-134D-9E61-7E62CA6A3638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270625"/>
            <a:ext cx="2895600" cy="279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CS152-Spring’09</a:t>
            </a:r>
          </a:p>
        </p:txBody>
      </p:sp>
      <p:graphicFrame>
        <p:nvGraphicFramePr>
          <p:cNvPr id="1463298" name="Object 2"/>
          <p:cNvGraphicFramePr>
            <a:graphicFrameLocks noChangeAspect="1"/>
          </p:cNvGraphicFramePr>
          <p:nvPr>
            <p:ph idx="1"/>
          </p:nvPr>
        </p:nvGraphicFramePr>
        <p:xfrm>
          <a:off x="6350" y="774700"/>
          <a:ext cx="9145588" cy="4964113"/>
        </p:xfrm>
        <a:graphic>
          <a:graphicData uri="http://schemas.openxmlformats.org/presentationml/2006/ole">
            <p:oleObj spid="_x0000_s1463298" name="Chart" r:id="rId4" imgW="5575300" imgH="3035300" progId="Excel.Sheet.8">
              <p:embed/>
            </p:oleObj>
          </a:graphicData>
        </a:graphic>
      </p:graphicFrame>
      <p:sp>
        <p:nvSpPr>
          <p:cNvPr id="146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800"/>
              <a:t>Uniprocessor Performance (SPECint)</a:t>
            </a:r>
          </a:p>
        </p:txBody>
      </p:sp>
      <p:sp>
        <p:nvSpPr>
          <p:cNvPr id="1463300" name="Text Box 4"/>
          <p:cNvSpPr txBox="1">
            <a:spLocks noChangeArrowheads="1"/>
          </p:cNvSpPr>
          <p:nvPr/>
        </p:nvSpPr>
        <p:spPr bwMode="auto">
          <a:xfrm>
            <a:off x="3505200" y="5546725"/>
            <a:ext cx="4881563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sz="2000" b="1">
                <a:ea typeface="Arial" charset="0"/>
                <a:cs typeface="Arial" charset="0"/>
              </a:rPr>
              <a:t> VAX	        : 25%/year 1978 to 1986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sz="2000" b="1">
                <a:ea typeface="Arial" charset="0"/>
                <a:cs typeface="Arial" charset="0"/>
              </a:rPr>
              <a:t> RISC + x86: 52%/year 1986 to 2002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en-US" sz="2000" b="1">
                <a:ea typeface="Arial" charset="0"/>
                <a:cs typeface="Arial" charset="0"/>
              </a:rPr>
              <a:t> RISC + x86: ??%/year 2002 to present</a:t>
            </a:r>
          </a:p>
        </p:txBody>
      </p:sp>
      <p:sp>
        <p:nvSpPr>
          <p:cNvPr id="1463301" name="Text Box 5"/>
          <p:cNvSpPr txBox="1">
            <a:spLocks noChangeArrowheads="1"/>
          </p:cNvSpPr>
          <p:nvPr/>
        </p:nvSpPr>
        <p:spPr bwMode="auto">
          <a:xfrm>
            <a:off x="1268413" y="1263650"/>
            <a:ext cx="3454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Times" charset="0"/>
              </a:rPr>
              <a:t>From Hennessy and Patterson, </a:t>
            </a:r>
            <a:r>
              <a:rPr lang="en-US" i="1" dirty="0">
                <a:latin typeface="Times" charset="0"/>
              </a:rPr>
              <a:t>Computer Architecture: A Quantitative Approach</a:t>
            </a:r>
            <a:r>
              <a:rPr lang="en-US" dirty="0">
                <a:latin typeface="Times" charset="0"/>
              </a:rPr>
              <a:t>, 4th edition, 2006</a:t>
            </a:r>
          </a:p>
        </p:txBody>
      </p:sp>
      <p:sp>
        <p:nvSpPr>
          <p:cNvPr id="1463302" name="Text Box 6"/>
          <p:cNvSpPr txBox="1">
            <a:spLocks noChangeArrowheads="1"/>
          </p:cNvSpPr>
          <p:nvPr/>
        </p:nvSpPr>
        <p:spPr bwMode="auto">
          <a:xfrm>
            <a:off x="8686800" y="822325"/>
            <a:ext cx="49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</a:rPr>
              <a:t>3X</a:t>
            </a:r>
          </a:p>
        </p:txBody>
      </p:sp>
      <p:sp>
        <p:nvSpPr>
          <p:cNvPr id="1463303" name="Line 7"/>
          <p:cNvSpPr>
            <a:spLocks noChangeShapeType="1"/>
          </p:cNvSpPr>
          <p:nvPr/>
        </p:nvSpPr>
        <p:spPr bwMode="auto">
          <a:xfrm>
            <a:off x="8763000" y="7747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Processing:</a:t>
            </a:r>
            <a:br>
              <a:rPr lang="en-US" smtClean="0"/>
            </a:br>
            <a:r>
              <a:rPr lang="en-US" smtClean="0"/>
              <a:t>Déjà vu all over again?</a:t>
            </a:r>
            <a:endParaRPr lang="en-US"/>
          </a:p>
        </p:txBody>
      </p:sp>
      <p:sp>
        <p:nvSpPr>
          <p:cNvPr id="1465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3800"/>
            <a:ext cx="8610600" cy="5283200"/>
          </a:xfrm>
        </p:spPr>
        <p:txBody>
          <a:bodyPr/>
          <a:lstStyle/>
          <a:p>
            <a:r>
              <a:rPr lang="en-US" dirty="0" smtClean="0"/>
              <a:t>“… today’s processors … are nearing an impasse as technologies approach the speed of light..” </a:t>
            </a:r>
          </a:p>
          <a:p>
            <a:pPr lvl="1"/>
            <a:r>
              <a:rPr lang="en-US" dirty="0" smtClean="0"/>
              <a:t>David Mitchell, The </a:t>
            </a:r>
            <a:r>
              <a:rPr lang="en-US" dirty="0" err="1" smtClean="0"/>
              <a:t>Transputer</a:t>
            </a:r>
            <a:r>
              <a:rPr lang="en-US" dirty="0" smtClean="0"/>
              <a:t>: The Time Is Now (1989)</a:t>
            </a:r>
          </a:p>
          <a:p>
            <a:r>
              <a:rPr lang="en-US" dirty="0" err="1" smtClean="0"/>
              <a:t>Transputer</a:t>
            </a:r>
            <a:r>
              <a:rPr lang="en-US" dirty="0" smtClean="0"/>
              <a:t> had bad timing (</a:t>
            </a:r>
            <a:r>
              <a:rPr lang="en-US" dirty="0" err="1" smtClean="0"/>
              <a:t>Uniprocessor</a:t>
            </a:r>
            <a:r>
              <a:rPr lang="en-US" dirty="0" smtClean="0"/>
              <a:t> </a:t>
            </a:r>
            <a:r>
              <a:rPr lang="en-US" dirty="0" err="1" smtClean="0"/>
              <a:t>performance</a:t>
            </a:r>
            <a:r>
              <a:rPr lang="en-US" dirty="0" err="1" smtClean="0">
                <a:sym typeface="Symbol" charset="2"/>
              </a:rPr>
              <a:t>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/>
              <a:t> Procrastination rewarded: 2X seq. </a:t>
            </a:r>
            <a:r>
              <a:rPr lang="en-US" dirty="0" err="1" smtClean="0"/>
              <a:t>perf</a:t>
            </a:r>
            <a:r>
              <a:rPr lang="en-US" dirty="0" smtClean="0"/>
              <a:t>. / 1.5 years</a:t>
            </a:r>
          </a:p>
          <a:p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“We are dedicating all of our future product development to </a:t>
            </a:r>
            <a:r>
              <a:rPr lang="en-US" dirty="0" err="1" smtClean="0"/>
              <a:t>multicore</a:t>
            </a:r>
            <a:r>
              <a:rPr lang="en-US" dirty="0" smtClean="0"/>
              <a:t> designs. … This is a sea change in computing” </a:t>
            </a:r>
          </a:p>
          <a:p>
            <a:pPr lvl="1"/>
            <a:r>
              <a:rPr lang="en-US" dirty="0" smtClean="0"/>
              <a:t>Paul </a:t>
            </a:r>
            <a:r>
              <a:rPr lang="en-US" dirty="0" err="1" smtClean="0"/>
              <a:t>Otellini</a:t>
            </a:r>
            <a:r>
              <a:rPr lang="en-US" dirty="0" smtClean="0"/>
              <a:t>, President, Intel (2005) </a:t>
            </a:r>
          </a:p>
          <a:p>
            <a:r>
              <a:rPr lang="en-US" dirty="0" smtClean="0"/>
              <a:t>All microprocessor companies switch to MP (2+ CPUs/2 yrs)</a:t>
            </a:r>
            <a:br>
              <a:rPr lang="en-US" dirty="0" smtClean="0"/>
            </a:b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/>
              <a:t> Procrastination penalized: 2X sequential </a:t>
            </a:r>
            <a:r>
              <a:rPr lang="en-US" dirty="0" err="1" smtClean="0"/>
              <a:t>perf</a:t>
            </a:r>
            <a:r>
              <a:rPr lang="en-US" dirty="0" smtClean="0"/>
              <a:t>. / 5 yrs</a:t>
            </a:r>
          </a:p>
          <a:p>
            <a:r>
              <a:rPr lang="en-US" dirty="0" smtClean="0"/>
              <a:t>Even handheld systems moved to </a:t>
            </a:r>
            <a:r>
              <a:rPr lang="en-US" dirty="0" err="1" smtClean="0"/>
              <a:t>multicore</a:t>
            </a:r>
            <a:endParaRPr lang="en-US" dirty="0" smtClean="0"/>
          </a:p>
          <a:p>
            <a:pPr lvl="1"/>
            <a:r>
              <a:rPr lang="en-US" dirty="0" smtClean="0"/>
              <a:t>Nintendo 3DS, iPhone4S, </a:t>
            </a:r>
            <a:r>
              <a:rPr lang="en-US" dirty="0" err="1" smtClean="0"/>
              <a:t>iPad</a:t>
            </a:r>
            <a:r>
              <a:rPr lang="en-US" dirty="0" smtClean="0"/>
              <a:t> 3 have two cores each (plus additional specialized cores)</a:t>
            </a:r>
          </a:p>
          <a:p>
            <a:pPr lvl="1"/>
            <a:r>
              <a:rPr lang="en-US" dirty="0" err="1" smtClean="0"/>
              <a:t>Playstation</a:t>
            </a:r>
            <a:r>
              <a:rPr lang="en-US" dirty="0" smtClean="0"/>
              <a:t> Portable Vita has four cores</a:t>
            </a:r>
          </a:p>
          <a:p>
            <a:pPr lvl="1"/>
            <a:endParaRPr lang="en-US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6B9571-2B0D-BB4D-B4F0-4972A4963C1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65348" name="Rectangle 4"/>
          <p:cNvSpPr>
            <a:spLocks noChangeArrowheads="1"/>
          </p:cNvSpPr>
          <p:nvPr/>
        </p:nvSpPr>
        <p:spPr bwMode="auto">
          <a:xfrm>
            <a:off x="7354888" y="0"/>
            <a:ext cx="1789112" cy="1069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  <a:latin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3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485FF-9512-8449-A1FF-CD969AABB27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7394" name="Rectangle 2"/>
          <p:cNvSpPr>
            <a:spLocks noChangeArrowheads="1"/>
          </p:cNvSpPr>
          <p:nvPr/>
        </p:nvSpPr>
        <p:spPr bwMode="auto">
          <a:xfrm>
            <a:off x="0" y="4876800"/>
            <a:ext cx="4214813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symmetric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All memory is equally far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away from all processors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Any processor can do any I/O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(set up a DMA transfer)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title"/>
          </p:nvPr>
        </p:nvSpPr>
        <p:spPr>
          <a:xfrm>
            <a:off x="241300" y="292100"/>
            <a:ext cx="79375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Symmetric Multiprocessors</a:t>
            </a:r>
          </a:p>
        </p:txBody>
      </p:sp>
      <p:grpSp>
        <p:nvGrpSpPr>
          <p:cNvPr id="1467396" name="Group 4"/>
          <p:cNvGrpSpPr>
            <a:grpSpLocks/>
          </p:cNvGrpSpPr>
          <p:nvPr/>
        </p:nvGrpSpPr>
        <p:grpSpPr bwMode="auto">
          <a:xfrm>
            <a:off x="1778000" y="1384300"/>
            <a:ext cx="7100888" cy="4891088"/>
            <a:chOff x="1120" y="872"/>
            <a:chExt cx="4473" cy="3081"/>
          </a:xfrm>
        </p:grpSpPr>
        <p:sp>
          <p:nvSpPr>
            <p:cNvPr id="1467397" name="Rectangle 5"/>
            <p:cNvSpPr>
              <a:spLocks noChangeArrowheads="1"/>
            </p:cNvSpPr>
            <p:nvPr/>
          </p:nvSpPr>
          <p:spPr bwMode="auto">
            <a:xfrm>
              <a:off x="2384" y="2850"/>
              <a:ext cx="968" cy="2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398" name="Rectangle 6"/>
            <p:cNvSpPr>
              <a:spLocks noChangeArrowheads="1"/>
            </p:cNvSpPr>
            <p:nvPr/>
          </p:nvSpPr>
          <p:spPr bwMode="auto">
            <a:xfrm>
              <a:off x="4416" y="2843"/>
              <a:ext cx="968" cy="2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399" name="Rectangle 7"/>
            <p:cNvSpPr>
              <a:spLocks noChangeArrowheads="1"/>
            </p:cNvSpPr>
            <p:nvPr/>
          </p:nvSpPr>
          <p:spPr bwMode="auto">
            <a:xfrm>
              <a:off x="3400" y="2843"/>
              <a:ext cx="968" cy="2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0" name="Rectangle 8"/>
            <p:cNvSpPr>
              <a:spLocks noChangeArrowheads="1"/>
            </p:cNvSpPr>
            <p:nvPr/>
          </p:nvSpPr>
          <p:spPr bwMode="auto">
            <a:xfrm>
              <a:off x="1367" y="2684"/>
              <a:ext cx="76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Memory</a:t>
              </a:r>
            </a:p>
          </p:txBody>
        </p:sp>
        <p:sp>
          <p:nvSpPr>
            <p:cNvPr id="1467401" name="Rectangle 9"/>
            <p:cNvSpPr>
              <a:spLocks noChangeArrowheads="1"/>
            </p:cNvSpPr>
            <p:nvPr/>
          </p:nvSpPr>
          <p:spPr bwMode="auto">
            <a:xfrm>
              <a:off x="1120" y="2496"/>
              <a:ext cx="1184" cy="5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2" name="Line 10"/>
            <p:cNvSpPr>
              <a:spLocks noChangeShapeType="1"/>
            </p:cNvSpPr>
            <p:nvPr/>
          </p:nvSpPr>
          <p:spPr bwMode="auto">
            <a:xfrm>
              <a:off x="1680" y="2134"/>
              <a:ext cx="0" cy="3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3" name="Rectangle 11"/>
            <p:cNvSpPr>
              <a:spLocks noChangeArrowheads="1"/>
            </p:cNvSpPr>
            <p:nvPr/>
          </p:nvSpPr>
          <p:spPr bwMode="auto">
            <a:xfrm>
              <a:off x="2375" y="2866"/>
              <a:ext cx="98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I/O controller</a:t>
              </a:r>
            </a:p>
          </p:txBody>
        </p:sp>
        <p:sp>
          <p:nvSpPr>
            <p:cNvPr id="1467404" name="Rectangle 12"/>
            <p:cNvSpPr>
              <a:spLocks noChangeArrowheads="1"/>
            </p:cNvSpPr>
            <p:nvPr/>
          </p:nvSpPr>
          <p:spPr bwMode="auto">
            <a:xfrm>
              <a:off x="3436" y="3208"/>
              <a:ext cx="944" cy="525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5" name="Rectangle 13"/>
            <p:cNvSpPr>
              <a:spLocks noChangeArrowheads="1"/>
            </p:cNvSpPr>
            <p:nvPr/>
          </p:nvSpPr>
          <p:spPr bwMode="auto">
            <a:xfrm>
              <a:off x="3511" y="3271"/>
              <a:ext cx="814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Graphics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output</a:t>
              </a:r>
            </a:p>
          </p:txBody>
        </p:sp>
        <p:sp>
          <p:nvSpPr>
            <p:cNvPr id="1467406" name="Rectangle 14"/>
            <p:cNvSpPr>
              <a:spLocks noChangeArrowheads="1"/>
            </p:cNvSpPr>
            <p:nvPr/>
          </p:nvSpPr>
          <p:spPr bwMode="auto">
            <a:xfrm>
              <a:off x="1168" y="1936"/>
              <a:ext cx="4024" cy="1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7" name="Line 15"/>
            <p:cNvSpPr>
              <a:spLocks noChangeShapeType="1"/>
            </p:cNvSpPr>
            <p:nvPr/>
          </p:nvSpPr>
          <p:spPr bwMode="auto">
            <a:xfrm>
              <a:off x="2736" y="3106"/>
              <a:ext cx="0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8" name="Line 16"/>
            <p:cNvSpPr>
              <a:spLocks noChangeShapeType="1"/>
            </p:cNvSpPr>
            <p:nvPr/>
          </p:nvSpPr>
          <p:spPr bwMode="auto">
            <a:xfrm>
              <a:off x="3848" y="3091"/>
              <a:ext cx="0" cy="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09" name="Line 17"/>
            <p:cNvSpPr>
              <a:spLocks noChangeShapeType="1"/>
            </p:cNvSpPr>
            <p:nvPr/>
          </p:nvSpPr>
          <p:spPr bwMode="auto">
            <a:xfrm>
              <a:off x="4896" y="3091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0" name="Rectangle 18"/>
            <p:cNvSpPr>
              <a:spLocks noChangeArrowheads="1"/>
            </p:cNvSpPr>
            <p:nvPr/>
          </p:nvSpPr>
          <p:spPr bwMode="auto">
            <a:xfrm>
              <a:off x="2463" y="1918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CPU-Memory bus</a:t>
              </a:r>
            </a:p>
          </p:txBody>
        </p:sp>
        <p:sp>
          <p:nvSpPr>
            <p:cNvPr id="1467411" name="Line 19"/>
            <p:cNvSpPr>
              <a:spLocks noChangeShapeType="1"/>
            </p:cNvSpPr>
            <p:nvPr/>
          </p:nvSpPr>
          <p:spPr bwMode="auto">
            <a:xfrm>
              <a:off x="2816" y="2709"/>
              <a:ext cx="0" cy="1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2" name="Line 20"/>
            <p:cNvSpPr>
              <a:spLocks noChangeShapeType="1"/>
            </p:cNvSpPr>
            <p:nvPr/>
          </p:nvSpPr>
          <p:spPr bwMode="auto">
            <a:xfrm>
              <a:off x="4904" y="2701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3" name="Rectangle 21"/>
            <p:cNvSpPr>
              <a:spLocks noChangeArrowheads="1"/>
            </p:cNvSpPr>
            <p:nvPr/>
          </p:nvSpPr>
          <p:spPr bwMode="auto">
            <a:xfrm>
              <a:off x="3304" y="2219"/>
              <a:ext cx="1072" cy="2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14" name="Rectangle 22"/>
            <p:cNvSpPr>
              <a:spLocks noChangeArrowheads="1"/>
            </p:cNvSpPr>
            <p:nvPr/>
          </p:nvSpPr>
          <p:spPr bwMode="auto">
            <a:xfrm>
              <a:off x="3544" y="2202"/>
              <a:ext cx="6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bridge</a:t>
              </a:r>
            </a:p>
          </p:txBody>
        </p:sp>
        <p:grpSp>
          <p:nvGrpSpPr>
            <p:cNvPr id="1467415" name="Group 23"/>
            <p:cNvGrpSpPr>
              <a:grpSpLocks/>
            </p:cNvGrpSpPr>
            <p:nvPr/>
          </p:nvGrpSpPr>
          <p:grpSpPr bwMode="auto">
            <a:xfrm>
              <a:off x="1176" y="872"/>
              <a:ext cx="976" cy="1049"/>
              <a:chOff x="1176" y="584"/>
              <a:chExt cx="976" cy="1184"/>
            </a:xfrm>
          </p:grpSpPr>
          <p:sp>
            <p:nvSpPr>
              <p:cNvPr id="1467416" name="Rectangle 24"/>
              <p:cNvSpPr>
                <a:spLocks noChangeArrowheads="1"/>
              </p:cNvSpPr>
              <p:nvPr/>
            </p:nvSpPr>
            <p:spPr bwMode="auto">
              <a:xfrm>
                <a:off x="1176" y="584"/>
                <a:ext cx="976" cy="10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7417" name="Rectangle 25"/>
              <p:cNvSpPr>
                <a:spLocks noChangeArrowheads="1"/>
              </p:cNvSpPr>
              <p:nvPr/>
            </p:nvSpPr>
            <p:spPr bwMode="auto">
              <a:xfrm>
                <a:off x="1215" y="988"/>
                <a:ext cx="887" cy="28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Processor</a:t>
                </a:r>
              </a:p>
            </p:txBody>
          </p:sp>
          <p:sp>
            <p:nvSpPr>
              <p:cNvPr id="1467418" name="Line 26"/>
              <p:cNvSpPr>
                <a:spLocks noChangeShapeType="1"/>
              </p:cNvSpPr>
              <p:nvPr/>
            </p:nvSpPr>
            <p:spPr bwMode="auto">
              <a:xfrm>
                <a:off x="1680" y="1632"/>
                <a:ext cx="0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67419" name="Rectangle 27"/>
            <p:cNvSpPr>
              <a:spLocks noChangeArrowheads="1"/>
            </p:cNvSpPr>
            <p:nvPr/>
          </p:nvSpPr>
          <p:spPr bwMode="auto">
            <a:xfrm>
              <a:off x="2384" y="2574"/>
              <a:ext cx="3160" cy="2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0" name="Line 28"/>
            <p:cNvSpPr>
              <a:spLocks noChangeShapeType="1"/>
            </p:cNvSpPr>
            <p:nvPr/>
          </p:nvSpPr>
          <p:spPr bwMode="auto">
            <a:xfrm>
              <a:off x="3872" y="2801"/>
              <a:ext cx="0" cy="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1" name="Rectangle 29"/>
            <p:cNvSpPr>
              <a:spLocks noChangeArrowheads="1"/>
            </p:cNvSpPr>
            <p:nvPr/>
          </p:nvSpPr>
          <p:spPr bwMode="auto">
            <a:xfrm>
              <a:off x="3391" y="2866"/>
              <a:ext cx="98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I/O controller</a:t>
              </a:r>
            </a:p>
          </p:txBody>
        </p:sp>
        <p:sp>
          <p:nvSpPr>
            <p:cNvPr id="1467422" name="Rectangle 30"/>
            <p:cNvSpPr>
              <a:spLocks noChangeArrowheads="1"/>
            </p:cNvSpPr>
            <p:nvPr/>
          </p:nvSpPr>
          <p:spPr bwMode="auto">
            <a:xfrm>
              <a:off x="4407" y="2866"/>
              <a:ext cx="98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I/O controller</a:t>
              </a:r>
            </a:p>
          </p:txBody>
        </p:sp>
        <p:sp>
          <p:nvSpPr>
            <p:cNvPr id="1467423" name="Line 31"/>
            <p:cNvSpPr>
              <a:spLocks noChangeShapeType="1"/>
            </p:cNvSpPr>
            <p:nvPr/>
          </p:nvSpPr>
          <p:spPr bwMode="auto">
            <a:xfrm>
              <a:off x="3864" y="2489"/>
              <a:ext cx="0" cy="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4" name="Line 32"/>
            <p:cNvSpPr>
              <a:spLocks noChangeShapeType="1"/>
            </p:cNvSpPr>
            <p:nvPr/>
          </p:nvSpPr>
          <p:spPr bwMode="auto">
            <a:xfrm>
              <a:off x="3856" y="2141"/>
              <a:ext cx="0" cy="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5" name="Oval 33"/>
            <p:cNvSpPr>
              <a:spLocks noChangeArrowheads="1"/>
            </p:cNvSpPr>
            <p:nvPr/>
          </p:nvSpPr>
          <p:spPr bwMode="auto">
            <a:xfrm>
              <a:off x="2552" y="334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6" name="Oval 34"/>
            <p:cNvSpPr>
              <a:spLocks noChangeArrowheads="1"/>
            </p:cNvSpPr>
            <p:nvPr/>
          </p:nvSpPr>
          <p:spPr bwMode="auto">
            <a:xfrm>
              <a:off x="2552" y="338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7" name="Oval 35"/>
            <p:cNvSpPr>
              <a:spLocks noChangeArrowheads="1"/>
            </p:cNvSpPr>
            <p:nvPr/>
          </p:nvSpPr>
          <p:spPr bwMode="auto">
            <a:xfrm>
              <a:off x="2552" y="3425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8" name="Oval 36"/>
            <p:cNvSpPr>
              <a:spLocks noChangeArrowheads="1"/>
            </p:cNvSpPr>
            <p:nvPr/>
          </p:nvSpPr>
          <p:spPr bwMode="auto">
            <a:xfrm>
              <a:off x="2552" y="3467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29" name="Oval 37"/>
            <p:cNvSpPr>
              <a:spLocks noChangeArrowheads="1"/>
            </p:cNvSpPr>
            <p:nvPr/>
          </p:nvSpPr>
          <p:spPr bwMode="auto">
            <a:xfrm>
              <a:off x="2552" y="351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0" name="Oval 38"/>
            <p:cNvSpPr>
              <a:spLocks noChangeArrowheads="1"/>
            </p:cNvSpPr>
            <p:nvPr/>
          </p:nvSpPr>
          <p:spPr bwMode="auto">
            <a:xfrm>
              <a:off x="2552" y="355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1" name="Oval 39"/>
            <p:cNvSpPr>
              <a:spLocks noChangeArrowheads="1"/>
            </p:cNvSpPr>
            <p:nvPr/>
          </p:nvSpPr>
          <p:spPr bwMode="auto">
            <a:xfrm>
              <a:off x="2936" y="334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2" name="Oval 40"/>
            <p:cNvSpPr>
              <a:spLocks noChangeArrowheads="1"/>
            </p:cNvSpPr>
            <p:nvPr/>
          </p:nvSpPr>
          <p:spPr bwMode="auto">
            <a:xfrm>
              <a:off x="2936" y="338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3" name="Oval 41"/>
            <p:cNvSpPr>
              <a:spLocks noChangeArrowheads="1"/>
            </p:cNvSpPr>
            <p:nvPr/>
          </p:nvSpPr>
          <p:spPr bwMode="auto">
            <a:xfrm>
              <a:off x="2936" y="3425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4" name="Oval 42"/>
            <p:cNvSpPr>
              <a:spLocks noChangeArrowheads="1"/>
            </p:cNvSpPr>
            <p:nvPr/>
          </p:nvSpPr>
          <p:spPr bwMode="auto">
            <a:xfrm>
              <a:off x="2936" y="3467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5" name="Oval 43"/>
            <p:cNvSpPr>
              <a:spLocks noChangeArrowheads="1"/>
            </p:cNvSpPr>
            <p:nvPr/>
          </p:nvSpPr>
          <p:spPr bwMode="auto">
            <a:xfrm>
              <a:off x="2936" y="3510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6" name="Oval 44"/>
            <p:cNvSpPr>
              <a:spLocks noChangeArrowheads="1"/>
            </p:cNvSpPr>
            <p:nvPr/>
          </p:nvSpPr>
          <p:spPr bwMode="auto">
            <a:xfrm>
              <a:off x="2936" y="3552"/>
              <a:ext cx="368" cy="7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7" name="Line 45"/>
            <p:cNvSpPr>
              <a:spLocks noChangeShapeType="1"/>
            </p:cNvSpPr>
            <p:nvPr/>
          </p:nvSpPr>
          <p:spPr bwMode="auto">
            <a:xfrm>
              <a:off x="3120" y="3106"/>
              <a:ext cx="0" cy="2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38" name="Rectangle 46"/>
            <p:cNvSpPr>
              <a:spLocks noChangeArrowheads="1"/>
            </p:cNvSpPr>
            <p:nvPr/>
          </p:nvSpPr>
          <p:spPr bwMode="auto">
            <a:xfrm>
              <a:off x="3567" y="2556"/>
              <a:ext cx="7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I/O bus</a:t>
              </a:r>
            </a:p>
          </p:txBody>
        </p:sp>
        <p:sp>
          <p:nvSpPr>
            <p:cNvPr id="1467439" name="Freeform 47"/>
            <p:cNvSpPr>
              <a:spLocks/>
            </p:cNvSpPr>
            <p:nvPr/>
          </p:nvSpPr>
          <p:spPr bwMode="auto">
            <a:xfrm>
              <a:off x="4536" y="3325"/>
              <a:ext cx="889" cy="328"/>
            </a:xfrm>
            <a:custGeom>
              <a:avLst/>
              <a:gdLst/>
              <a:ahLst/>
              <a:cxnLst>
                <a:cxn ang="0">
                  <a:pos x="888" y="8"/>
                </a:cxn>
                <a:cxn ang="0">
                  <a:pos x="872" y="0"/>
                </a:cxn>
                <a:cxn ang="0">
                  <a:pos x="856" y="0"/>
                </a:cxn>
                <a:cxn ang="0">
                  <a:pos x="840" y="0"/>
                </a:cxn>
                <a:cxn ang="0">
                  <a:pos x="816" y="0"/>
                </a:cxn>
                <a:cxn ang="0">
                  <a:pos x="800" y="0"/>
                </a:cxn>
                <a:cxn ang="0">
                  <a:pos x="784" y="0"/>
                </a:cxn>
                <a:cxn ang="0">
                  <a:pos x="768" y="0"/>
                </a:cxn>
                <a:cxn ang="0">
                  <a:pos x="752" y="0"/>
                </a:cxn>
                <a:cxn ang="0">
                  <a:pos x="736" y="0"/>
                </a:cxn>
                <a:cxn ang="0">
                  <a:pos x="720" y="0"/>
                </a:cxn>
                <a:cxn ang="0">
                  <a:pos x="704" y="0"/>
                </a:cxn>
                <a:cxn ang="0">
                  <a:pos x="680" y="8"/>
                </a:cxn>
                <a:cxn ang="0">
                  <a:pos x="656" y="8"/>
                </a:cxn>
                <a:cxn ang="0">
                  <a:pos x="632" y="8"/>
                </a:cxn>
                <a:cxn ang="0">
                  <a:pos x="616" y="16"/>
                </a:cxn>
                <a:cxn ang="0">
                  <a:pos x="584" y="24"/>
                </a:cxn>
                <a:cxn ang="0">
                  <a:pos x="568" y="32"/>
                </a:cxn>
                <a:cxn ang="0">
                  <a:pos x="544" y="40"/>
                </a:cxn>
                <a:cxn ang="0">
                  <a:pos x="528" y="48"/>
                </a:cxn>
                <a:cxn ang="0">
                  <a:pos x="512" y="56"/>
                </a:cxn>
                <a:cxn ang="0">
                  <a:pos x="488" y="64"/>
                </a:cxn>
                <a:cxn ang="0">
                  <a:pos x="456" y="80"/>
                </a:cxn>
                <a:cxn ang="0">
                  <a:pos x="440" y="80"/>
                </a:cxn>
                <a:cxn ang="0">
                  <a:pos x="408" y="104"/>
                </a:cxn>
                <a:cxn ang="0">
                  <a:pos x="392" y="112"/>
                </a:cxn>
                <a:cxn ang="0">
                  <a:pos x="376" y="120"/>
                </a:cxn>
                <a:cxn ang="0">
                  <a:pos x="360" y="128"/>
                </a:cxn>
                <a:cxn ang="0">
                  <a:pos x="344" y="136"/>
                </a:cxn>
                <a:cxn ang="0">
                  <a:pos x="328" y="144"/>
                </a:cxn>
                <a:cxn ang="0">
                  <a:pos x="296" y="160"/>
                </a:cxn>
                <a:cxn ang="0">
                  <a:pos x="288" y="176"/>
                </a:cxn>
                <a:cxn ang="0">
                  <a:pos x="272" y="184"/>
                </a:cxn>
                <a:cxn ang="0">
                  <a:pos x="256" y="200"/>
                </a:cxn>
                <a:cxn ang="0">
                  <a:pos x="232" y="216"/>
                </a:cxn>
                <a:cxn ang="0">
                  <a:pos x="216" y="232"/>
                </a:cxn>
                <a:cxn ang="0">
                  <a:pos x="200" y="248"/>
                </a:cxn>
                <a:cxn ang="0">
                  <a:pos x="176" y="272"/>
                </a:cxn>
                <a:cxn ang="0">
                  <a:pos x="160" y="288"/>
                </a:cxn>
                <a:cxn ang="0">
                  <a:pos x="144" y="304"/>
                </a:cxn>
                <a:cxn ang="0">
                  <a:pos x="128" y="320"/>
                </a:cxn>
                <a:cxn ang="0">
                  <a:pos x="112" y="320"/>
                </a:cxn>
                <a:cxn ang="0">
                  <a:pos x="96" y="328"/>
                </a:cxn>
                <a:cxn ang="0">
                  <a:pos x="80" y="344"/>
                </a:cxn>
                <a:cxn ang="0">
                  <a:pos x="64" y="352"/>
                </a:cxn>
                <a:cxn ang="0">
                  <a:pos x="48" y="352"/>
                </a:cxn>
                <a:cxn ang="0">
                  <a:pos x="32" y="360"/>
                </a:cxn>
                <a:cxn ang="0">
                  <a:pos x="16" y="368"/>
                </a:cxn>
                <a:cxn ang="0">
                  <a:pos x="0" y="368"/>
                </a:cxn>
              </a:cxnLst>
              <a:rect l="0" t="0" r="r" b="b"/>
              <a:pathLst>
                <a:path w="889" h="369">
                  <a:moveTo>
                    <a:pt x="888" y="8"/>
                  </a:moveTo>
                  <a:lnTo>
                    <a:pt x="872" y="0"/>
                  </a:lnTo>
                  <a:lnTo>
                    <a:pt x="856" y="0"/>
                  </a:lnTo>
                  <a:lnTo>
                    <a:pt x="840" y="0"/>
                  </a:lnTo>
                  <a:lnTo>
                    <a:pt x="816" y="0"/>
                  </a:lnTo>
                  <a:lnTo>
                    <a:pt x="800" y="0"/>
                  </a:lnTo>
                  <a:lnTo>
                    <a:pt x="784" y="0"/>
                  </a:lnTo>
                  <a:lnTo>
                    <a:pt x="768" y="0"/>
                  </a:lnTo>
                  <a:lnTo>
                    <a:pt x="752" y="0"/>
                  </a:lnTo>
                  <a:lnTo>
                    <a:pt x="736" y="0"/>
                  </a:lnTo>
                  <a:lnTo>
                    <a:pt x="720" y="0"/>
                  </a:lnTo>
                  <a:lnTo>
                    <a:pt x="704" y="0"/>
                  </a:lnTo>
                  <a:lnTo>
                    <a:pt x="680" y="8"/>
                  </a:lnTo>
                  <a:lnTo>
                    <a:pt x="656" y="8"/>
                  </a:lnTo>
                  <a:lnTo>
                    <a:pt x="632" y="8"/>
                  </a:lnTo>
                  <a:lnTo>
                    <a:pt x="616" y="16"/>
                  </a:lnTo>
                  <a:lnTo>
                    <a:pt x="584" y="24"/>
                  </a:lnTo>
                  <a:lnTo>
                    <a:pt x="568" y="32"/>
                  </a:lnTo>
                  <a:lnTo>
                    <a:pt x="544" y="40"/>
                  </a:lnTo>
                  <a:lnTo>
                    <a:pt x="528" y="48"/>
                  </a:lnTo>
                  <a:lnTo>
                    <a:pt x="512" y="56"/>
                  </a:lnTo>
                  <a:lnTo>
                    <a:pt x="488" y="64"/>
                  </a:lnTo>
                  <a:lnTo>
                    <a:pt x="456" y="80"/>
                  </a:lnTo>
                  <a:lnTo>
                    <a:pt x="440" y="80"/>
                  </a:lnTo>
                  <a:lnTo>
                    <a:pt x="408" y="104"/>
                  </a:lnTo>
                  <a:lnTo>
                    <a:pt x="392" y="112"/>
                  </a:lnTo>
                  <a:lnTo>
                    <a:pt x="376" y="120"/>
                  </a:lnTo>
                  <a:lnTo>
                    <a:pt x="360" y="128"/>
                  </a:lnTo>
                  <a:lnTo>
                    <a:pt x="344" y="136"/>
                  </a:lnTo>
                  <a:lnTo>
                    <a:pt x="328" y="144"/>
                  </a:lnTo>
                  <a:lnTo>
                    <a:pt x="296" y="160"/>
                  </a:lnTo>
                  <a:lnTo>
                    <a:pt x="288" y="176"/>
                  </a:lnTo>
                  <a:lnTo>
                    <a:pt x="272" y="184"/>
                  </a:lnTo>
                  <a:lnTo>
                    <a:pt x="256" y="200"/>
                  </a:lnTo>
                  <a:lnTo>
                    <a:pt x="232" y="216"/>
                  </a:lnTo>
                  <a:lnTo>
                    <a:pt x="216" y="232"/>
                  </a:lnTo>
                  <a:lnTo>
                    <a:pt x="200" y="248"/>
                  </a:lnTo>
                  <a:lnTo>
                    <a:pt x="176" y="272"/>
                  </a:lnTo>
                  <a:lnTo>
                    <a:pt x="160" y="288"/>
                  </a:lnTo>
                  <a:lnTo>
                    <a:pt x="144" y="304"/>
                  </a:lnTo>
                  <a:lnTo>
                    <a:pt x="128" y="320"/>
                  </a:lnTo>
                  <a:lnTo>
                    <a:pt x="112" y="320"/>
                  </a:lnTo>
                  <a:lnTo>
                    <a:pt x="96" y="328"/>
                  </a:lnTo>
                  <a:lnTo>
                    <a:pt x="80" y="344"/>
                  </a:lnTo>
                  <a:lnTo>
                    <a:pt x="64" y="352"/>
                  </a:lnTo>
                  <a:lnTo>
                    <a:pt x="48" y="352"/>
                  </a:lnTo>
                  <a:lnTo>
                    <a:pt x="32" y="360"/>
                  </a:lnTo>
                  <a:lnTo>
                    <a:pt x="16" y="368"/>
                  </a:lnTo>
                  <a:lnTo>
                    <a:pt x="0" y="368"/>
                  </a:lnTo>
                </a:path>
              </a:pathLst>
            </a:custGeom>
            <a:noFill/>
            <a:ln w="1270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440" name="Rectangle 48"/>
            <p:cNvSpPr>
              <a:spLocks noChangeArrowheads="1"/>
            </p:cNvSpPr>
            <p:nvPr/>
          </p:nvSpPr>
          <p:spPr bwMode="auto">
            <a:xfrm>
              <a:off x="4727" y="3705"/>
              <a:ext cx="866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Networks</a:t>
              </a:r>
            </a:p>
          </p:txBody>
        </p:sp>
        <p:grpSp>
          <p:nvGrpSpPr>
            <p:cNvPr id="1467441" name="Group 49"/>
            <p:cNvGrpSpPr>
              <a:grpSpLocks/>
            </p:cNvGrpSpPr>
            <p:nvPr/>
          </p:nvGrpSpPr>
          <p:grpSpPr bwMode="auto">
            <a:xfrm>
              <a:off x="4056" y="872"/>
              <a:ext cx="976" cy="1049"/>
              <a:chOff x="4056" y="584"/>
              <a:chExt cx="976" cy="1184"/>
            </a:xfrm>
          </p:grpSpPr>
          <p:sp>
            <p:nvSpPr>
              <p:cNvPr id="1467442" name="Rectangle 50"/>
              <p:cNvSpPr>
                <a:spLocks noChangeArrowheads="1"/>
              </p:cNvSpPr>
              <p:nvPr/>
            </p:nvSpPr>
            <p:spPr bwMode="auto">
              <a:xfrm>
                <a:off x="4056" y="584"/>
                <a:ext cx="976" cy="10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7443" name="Rectangle 51"/>
              <p:cNvSpPr>
                <a:spLocks noChangeArrowheads="1"/>
              </p:cNvSpPr>
              <p:nvPr/>
            </p:nvSpPr>
            <p:spPr bwMode="auto">
              <a:xfrm>
                <a:off x="4095" y="988"/>
                <a:ext cx="887" cy="28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Processor</a:t>
                </a:r>
              </a:p>
            </p:txBody>
          </p:sp>
          <p:sp>
            <p:nvSpPr>
              <p:cNvPr id="1467444" name="Line 52"/>
              <p:cNvSpPr>
                <a:spLocks noChangeShapeType="1"/>
              </p:cNvSpPr>
              <p:nvPr/>
            </p:nvSpPr>
            <p:spPr bwMode="auto">
              <a:xfrm>
                <a:off x="4560" y="1632"/>
                <a:ext cx="0" cy="1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67445" name="Group 53"/>
            <p:cNvGrpSpPr>
              <a:grpSpLocks/>
            </p:cNvGrpSpPr>
            <p:nvPr/>
          </p:nvGrpSpPr>
          <p:grpSpPr bwMode="auto">
            <a:xfrm>
              <a:off x="2456" y="1340"/>
              <a:ext cx="416" cy="28"/>
              <a:chOff x="2456" y="1112"/>
              <a:chExt cx="416" cy="32"/>
            </a:xfrm>
          </p:grpSpPr>
          <p:sp>
            <p:nvSpPr>
              <p:cNvPr id="1467446" name="Oval 54"/>
              <p:cNvSpPr>
                <a:spLocks noChangeArrowheads="1"/>
              </p:cNvSpPr>
              <p:nvPr/>
            </p:nvSpPr>
            <p:spPr bwMode="auto">
              <a:xfrm>
                <a:off x="2456" y="1112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latin typeface="Verdana" charset="0"/>
                  </a:rPr>
                  <a:t> </a:t>
                </a:r>
              </a:p>
            </p:txBody>
          </p:sp>
          <p:sp>
            <p:nvSpPr>
              <p:cNvPr id="1467447" name="Oval 55"/>
              <p:cNvSpPr>
                <a:spLocks noChangeArrowheads="1"/>
              </p:cNvSpPr>
              <p:nvPr/>
            </p:nvSpPr>
            <p:spPr bwMode="auto">
              <a:xfrm>
                <a:off x="2648" y="1112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latin typeface="Verdana" charset="0"/>
                  </a:rPr>
                  <a:t> </a:t>
                </a:r>
              </a:p>
            </p:txBody>
          </p:sp>
          <p:sp>
            <p:nvSpPr>
              <p:cNvPr id="1467448" name="Oval 56"/>
              <p:cNvSpPr>
                <a:spLocks noChangeArrowheads="1"/>
              </p:cNvSpPr>
              <p:nvPr/>
            </p:nvSpPr>
            <p:spPr bwMode="auto">
              <a:xfrm>
                <a:off x="2840" y="1112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488" tIns="44450" rIns="90488" bIns="4445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>
                    <a:latin typeface="Verdana" charset="0"/>
                  </a:rPr>
                  <a:t> 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261AD3-6230-A146-80BB-7E7600B41175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921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Synchronization</a:t>
            </a:r>
          </a:p>
        </p:txBody>
      </p:sp>
      <p:sp>
        <p:nvSpPr>
          <p:cNvPr id="1469443" name="Rectangle 3"/>
          <p:cNvSpPr>
            <a:spLocks noChangeArrowheads="1"/>
          </p:cNvSpPr>
          <p:nvPr/>
        </p:nvSpPr>
        <p:spPr bwMode="auto">
          <a:xfrm>
            <a:off x="381000" y="1295400"/>
            <a:ext cx="6019800" cy="4090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The need for synchronization arises whenever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there are concurrent processes in a system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chemeClr val="accent2"/>
                </a:solidFill>
                <a:latin typeface="Verdana" charset="0"/>
              </a:rPr>
              <a:t>	</a:t>
            </a:r>
            <a:r>
              <a:rPr lang="en-US" sz="2000" i="1" dirty="0">
                <a:solidFill>
                  <a:schemeClr val="accent2"/>
                </a:solidFill>
                <a:latin typeface="Verdana" charset="0"/>
              </a:rPr>
              <a:t>(even in a </a:t>
            </a:r>
            <a:r>
              <a:rPr lang="en-US" sz="2000" i="1" dirty="0" err="1">
                <a:solidFill>
                  <a:schemeClr val="accent2"/>
                </a:solidFill>
                <a:latin typeface="Verdana" charset="0"/>
              </a:rPr>
              <a:t>uniprocessor</a:t>
            </a:r>
            <a:r>
              <a:rPr lang="en-US" sz="2000" i="1" dirty="0">
                <a:solidFill>
                  <a:schemeClr val="accent2"/>
                </a:solidFill>
                <a:latin typeface="Verdana" charset="0"/>
              </a:rPr>
              <a:t> system)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Two classes of synchronization:</a:t>
            </a:r>
          </a:p>
          <a:p>
            <a:pPr algn="l">
              <a:spcBef>
                <a:spcPct val="0"/>
              </a:spcBef>
            </a:pP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Producer-Consumer: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A consumer process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must wait until the producer process has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produced data</a:t>
            </a:r>
          </a:p>
          <a:p>
            <a:pPr algn="l">
              <a:spcBef>
                <a:spcPct val="0"/>
              </a:spcBef>
            </a:pPr>
            <a:endParaRPr lang="en-US" sz="2000" i="1" dirty="0" smtClean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Verdana" charset="0"/>
              </a:rPr>
              <a:t>Mutual Exclusion: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Ensure that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only one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process uses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a resource at a given time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172200" y="2373312"/>
            <a:ext cx="2303462" cy="2274888"/>
            <a:chOff x="6400800" y="1676400"/>
            <a:chExt cx="2303462" cy="2274888"/>
          </a:xfrm>
        </p:grpSpPr>
        <p:sp>
          <p:nvSpPr>
            <p:cNvPr id="1469445" name="Rectangle 5"/>
            <p:cNvSpPr>
              <a:spLocks noChangeArrowheads="1"/>
            </p:cNvSpPr>
            <p:nvPr/>
          </p:nvSpPr>
          <p:spPr bwMode="auto">
            <a:xfrm>
              <a:off x="6400800" y="2133600"/>
              <a:ext cx="1209675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producer</a:t>
              </a:r>
            </a:p>
          </p:txBody>
        </p:sp>
        <p:sp>
          <p:nvSpPr>
            <p:cNvPr id="1469446" name="Rectangle 6"/>
            <p:cNvSpPr>
              <a:spLocks noChangeArrowheads="1"/>
            </p:cNvSpPr>
            <p:nvPr/>
          </p:nvSpPr>
          <p:spPr bwMode="auto">
            <a:xfrm>
              <a:off x="7391400" y="3124200"/>
              <a:ext cx="1312862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consumer</a:t>
              </a:r>
            </a:p>
          </p:txBody>
        </p:sp>
        <p:sp>
          <p:nvSpPr>
            <p:cNvPr id="1469447" name="Line 7"/>
            <p:cNvSpPr>
              <a:spLocks noChangeShapeType="1"/>
            </p:cNvSpPr>
            <p:nvPr/>
          </p:nvSpPr>
          <p:spPr bwMode="auto">
            <a:xfrm>
              <a:off x="7162800" y="25146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48" name="Line 8"/>
            <p:cNvSpPr>
              <a:spLocks noChangeShapeType="1"/>
            </p:cNvSpPr>
            <p:nvPr/>
          </p:nvSpPr>
          <p:spPr bwMode="auto">
            <a:xfrm>
              <a:off x="7010400" y="1676400"/>
              <a:ext cx="0" cy="438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49" name="Line 9"/>
            <p:cNvSpPr>
              <a:spLocks noChangeShapeType="1"/>
            </p:cNvSpPr>
            <p:nvPr/>
          </p:nvSpPr>
          <p:spPr bwMode="auto">
            <a:xfrm>
              <a:off x="8077200" y="3505200"/>
              <a:ext cx="0" cy="446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9450" name="Group 10"/>
          <p:cNvGrpSpPr>
            <a:grpSpLocks/>
          </p:cNvGrpSpPr>
          <p:nvPr/>
        </p:nvGrpSpPr>
        <p:grpSpPr bwMode="auto">
          <a:xfrm>
            <a:off x="5943600" y="4648199"/>
            <a:ext cx="1717676" cy="1676401"/>
            <a:chOff x="4418" y="1532"/>
            <a:chExt cx="1082" cy="1056"/>
          </a:xfrm>
        </p:grpSpPr>
        <p:sp>
          <p:nvSpPr>
            <p:cNvPr id="1469453" name="Oval 13"/>
            <p:cNvSpPr>
              <a:spLocks noChangeArrowheads="1"/>
            </p:cNvSpPr>
            <p:nvPr/>
          </p:nvSpPr>
          <p:spPr bwMode="auto">
            <a:xfrm>
              <a:off x="4418" y="1986"/>
              <a:ext cx="1008" cy="60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54" name="Rectangle 14"/>
            <p:cNvSpPr>
              <a:spLocks noChangeArrowheads="1"/>
            </p:cNvSpPr>
            <p:nvPr/>
          </p:nvSpPr>
          <p:spPr bwMode="auto">
            <a:xfrm>
              <a:off x="4418" y="2060"/>
              <a:ext cx="1082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Shared Resource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469455" name="Rectangle 15"/>
            <p:cNvSpPr>
              <a:spLocks noChangeArrowheads="1"/>
            </p:cNvSpPr>
            <p:nvPr/>
          </p:nvSpPr>
          <p:spPr bwMode="auto">
            <a:xfrm>
              <a:off x="4466" y="1534"/>
              <a:ext cx="300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P1</a:t>
              </a:r>
            </a:p>
          </p:txBody>
        </p:sp>
        <p:sp>
          <p:nvSpPr>
            <p:cNvPr id="1469456" name="Rectangle 16"/>
            <p:cNvSpPr>
              <a:spLocks noChangeArrowheads="1"/>
            </p:cNvSpPr>
            <p:nvPr/>
          </p:nvSpPr>
          <p:spPr bwMode="auto">
            <a:xfrm>
              <a:off x="5003" y="1532"/>
              <a:ext cx="300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469459" name="Line 19"/>
            <p:cNvSpPr>
              <a:spLocks noChangeShapeType="1"/>
            </p:cNvSpPr>
            <p:nvPr/>
          </p:nvSpPr>
          <p:spPr bwMode="auto">
            <a:xfrm flipH="1">
              <a:off x="4976" y="1778"/>
              <a:ext cx="17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461" name="Line 21"/>
            <p:cNvSpPr>
              <a:spLocks noChangeShapeType="1"/>
            </p:cNvSpPr>
            <p:nvPr/>
          </p:nvSpPr>
          <p:spPr bwMode="auto">
            <a:xfrm>
              <a:off x="4610" y="1777"/>
              <a:ext cx="138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92C3F8-8FDE-144A-AF79-C6E9415C3A9B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A Producer-Consumer Example</a:t>
            </a:r>
          </a:p>
        </p:txBody>
      </p:sp>
      <p:sp>
        <p:nvSpPr>
          <p:cNvPr id="1471491" name="Text Box 3"/>
          <p:cNvSpPr txBox="1">
            <a:spLocks noChangeArrowheads="1"/>
          </p:cNvSpPr>
          <p:nvPr/>
        </p:nvSpPr>
        <p:spPr bwMode="auto">
          <a:xfrm>
            <a:off x="287338" y="5484813"/>
            <a:ext cx="4652962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program is written assuming instructions are executed in order. 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471492" name="Group 4"/>
          <p:cNvGrpSpPr>
            <a:grpSpLocks/>
          </p:cNvGrpSpPr>
          <p:nvPr/>
        </p:nvGrpSpPr>
        <p:grpSpPr bwMode="auto">
          <a:xfrm>
            <a:off x="388938" y="3260725"/>
            <a:ext cx="3382962" cy="1616075"/>
            <a:chOff x="245" y="2214"/>
            <a:chExt cx="2131" cy="1018"/>
          </a:xfrm>
        </p:grpSpPr>
        <p:sp>
          <p:nvSpPr>
            <p:cNvPr id="1471493" name="Rectangle 5"/>
            <p:cNvSpPr>
              <a:spLocks noChangeArrowheads="1"/>
            </p:cNvSpPr>
            <p:nvPr/>
          </p:nvSpPr>
          <p:spPr bwMode="auto">
            <a:xfrm>
              <a:off x="809" y="3027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4" name="Rectangle 6"/>
            <p:cNvSpPr>
              <a:spLocks noChangeArrowheads="1"/>
            </p:cNvSpPr>
            <p:nvPr/>
          </p:nvSpPr>
          <p:spPr bwMode="auto">
            <a:xfrm>
              <a:off x="802" y="264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5" name="Text Box 7"/>
            <p:cNvSpPr txBox="1">
              <a:spLocks noChangeArrowheads="1"/>
            </p:cNvSpPr>
            <p:nvPr/>
          </p:nvSpPr>
          <p:spPr bwMode="auto">
            <a:xfrm>
              <a:off x="245" y="2214"/>
              <a:ext cx="2131" cy="10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Producer posting Item x: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), x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(tail), R</a:t>
              </a:r>
              <a:r>
                <a:rPr lang="en-US" sz="2000" baseline="-25000">
                  <a:latin typeface="Verdana" charset="0"/>
                </a:rPr>
                <a:t>tail</a:t>
              </a:r>
              <a:endParaRPr lang="en-US" sz="2000">
                <a:latin typeface="Verdana" charset="0"/>
              </a:endParaRPr>
            </a:p>
          </p:txBody>
        </p:sp>
      </p:grpSp>
      <p:grpSp>
        <p:nvGrpSpPr>
          <p:cNvPr id="1471496" name="Group 8"/>
          <p:cNvGrpSpPr>
            <a:grpSpLocks/>
          </p:cNvGrpSpPr>
          <p:nvPr/>
        </p:nvGrpSpPr>
        <p:grpSpPr bwMode="auto">
          <a:xfrm>
            <a:off x="4897438" y="3146425"/>
            <a:ext cx="4010025" cy="2530475"/>
            <a:chOff x="3269" y="2070"/>
            <a:chExt cx="2526" cy="1594"/>
          </a:xfrm>
        </p:grpSpPr>
        <p:sp>
          <p:nvSpPr>
            <p:cNvPr id="1471497" name="Rectangle 9"/>
            <p:cNvSpPr>
              <a:spLocks noChangeArrowheads="1"/>
            </p:cNvSpPr>
            <p:nvPr/>
          </p:nvSpPr>
          <p:spPr bwMode="auto">
            <a:xfrm>
              <a:off x="3849" y="287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8" name="Rectangle 10"/>
            <p:cNvSpPr>
              <a:spLocks noChangeArrowheads="1"/>
            </p:cNvSpPr>
            <p:nvPr/>
          </p:nvSpPr>
          <p:spPr bwMode="auto">
            <a:xfrm>
              <a:off x="3842" y="2493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9" name="Text Box 11"/>
            <p:cNvSpPr txBox="1">
              <a:spLocks noChangeArrowheads="1"/>
            </p:cNvSpPr>
            <p:nvPr/>
          </p:nvSpPr>
          <p:spPr bwMode="auto">
            <a:xfrm>
              <a:off x="3269" y="2070"/>
              <a:ext cx="2526" cy="15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Consumer: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spin: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if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==R</a:t>
              </a:r>
              <a:r>
                <a:rPr lang="en-US" sz="2000" baseline="-25000">
                  <a:latin typeface="Verdana" charset="0"/>
                </a:rPr>
                <a:t>tail </a:t>
              </a:r>
              <a:r>
                <a:rPr lang="en-US" sz="2000">
                  <a:latin typeface="Verdana" charset="0"/>
                </a:rPr>
                <a:t>goto spin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R, (R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(head), R</a:t>
              </a:r>
              <a:r>
                <a:rPr lang="en-US" sz="2000" baseline="-25000">
                  <a:latin typeface="Verdana" charset="0"/>
                </a:rPr>
                <a:t>head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process(R)</a:t>
              </a:r>
            </a:p>
          </p:txBody>
        </p:sp>
      </p:grpSp>
      <p:grpSp>
        <p:nvGrpSpPr>
          <p:cNvPr id="1471500" name="Group 12"/>
          <p:cNvGrpSpPr>
            <a:grpSpLocks/>
          </p:cNvGrpSpPr>
          <p:nvPr/>
        </p:nvGrpSpPr>
        <p:grpSpPr bwMode="auto">
          <a:xfrm>
            <a:off x="1739900" y="1104900"/>
            <a:ext cx="6383338" cy="1993900"/>
            <a:chOff x="1096" y="856"/>
            <a:chExt cx="4021" cy="1256"/>
          </a:xfrm>
        </p:grpSpPr>
        <p:sp>
          <p:nvSpPr>
            <p:cNvPr id="1471501" name="Rectangle 13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2" name="Rectangle 14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3" name="Oval 15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471504" name="Oval 16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471505" name="Line 17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6" name="Line 18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7" name="Line 19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8" name="Line 20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9" name="Line 21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0" name="Line 22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1" name="Line 23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2" name="Line 24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3" name="Rectangle 25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471514" name="Line 26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5" name="Rectangle 27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471516" name="Line 28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7" name="Line 29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8" name="Rectangle 30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471519" name="Rectangle 31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20" name="Rectangle 32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21" name="Rectangle 33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471522" name="Rectangle 34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471523" name="Rectangle 35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sp>
        <p:nvSpPr>
          <p:cNvPr id="1471524" name="Text Box 36"/>
          <p:cNvSpPr txBox="1">
            <a:spLocks noChangeArrowheads="1"/>
          </p:cNvSpPr>
          <p:nvPr/>
        </p:nvSpPr>
        <p:spPr bwMode="auto">
          <a:xfrm>
            <a:off x="5969000" y="5889625"/>
            <a:ext cx="1497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1491" grpId="0" autoUpdateAnimBg="0"/>
      <p:bldP spid="14715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F8F14-805A-DE40-88F2-8C1F03D59E2E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A Producer-Consumer Example </a:t>
            </a:r>
            <a:r>
              <a:rPr lang="en-US" sz="2000" i="1"/>
              <a:t>continued</a:t>
            </a:r>
            <a:endParaRPr lang="en-US"/>
          </a:p>
        </p:txBody>
      </p:sp>
      <p:grpSp>
        <p:nvGrpSpPr>
          <p:cNvPr id="1473539" name="Group 3"/>
          <p:cNvGrpSpPr>
            <a:grpSpLocks/>
          </p:cNvGrpSpPr>
          <p:nvPr/>
        </p:nvGrpSpPr>
        <p:grpSpPr bwMode="auto">
          <a:xfrm>
            <a:off x="388938" y="1304925"/>
            <a:ext cx="3382962" cy="1616075"/>
            <a:chOff x="245" y="2214"/>
            <a:chExt cx="2131" cy="1018"/>
          </a:xfrm>
        </p:grpSpPr>
        <p:sp>
          <p:nvSpPr>
            <p:cNvPr id="1473540" name="Rectangle 4"/>
            <p:cNvSpPr>
              <a:spLocks noChangeArrowheads="1"/>
            </p:cNvSpPr>
            <p:nvPr/>
          </p:nvSpPr>
          <p:spPr bwMode="auto">
            <a:xfrm>
              <a:off x="809" y="3027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1" name="Rectangle 5"/>
            <p:cNvSpPr>
              <a:spLocks noChangeArrowheads="1"/>
            </p:cNvSpPr>
            <p:nvPr/>
          </p:nvSpPr>
          <p:spPr bwMode="auto">
            <a:xfrm>
              <a:off x="802" y="264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2" name="Text Box 6"/>
            <p:cNvSpPr txBox="1">
              <a:spLocks noChangeArrowheads="1"/>
            </p:cNvSpPr>
            <p:nvPr/>
          </p:nvSpPr>
          <p:spPr bwMode="auto">
            <a:xfrm>
              <a:off x="245" y="2214"/>
              <a:ext cx="2131" cy="10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Producer posting Item x: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), x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(tail), R</a:t>
              </a:r>
              <a:r>
                <a:rPr lang="en-US" sz="2000" baseline="-25000">
                  <a:latin typeface="Verdana" charset="0"/>
                </a:rPr>
                <a:t>tail</a:t>
              </a:r>
              <a:endParaRPr lang="en-US" sz="2000">
                <a:latin typeface="Verdana" charset="0"/>
              </a:endParaRPr>
            </a:p>
          </p:txBody>
        </p:sp>
      </p:grpSp>
      <p:grpSp>
        <p:nvGrpSpPr>
          <p:cNvPr id="1473543" name="Group 7"/>
          <p:cNvGrpSpPr>
            <a:grpSpLocks/>
          </p:cNvGrpSpPr>
          <p:nvPr/>
        </p:nvGrpSpPr>
        <p:grpSpPr bwMode="auto">
          <a:xfrm>
            <a:off x="4897438" y="1304925"/>
            <a:ext cx="4010025" cy="2530475"/>
            <a:chOff x="3269" y="2070"/>
            <a:chExt cx="2526" cy="1594"/>
          </a:xfrm>
        </p:grpSpPr>
        <p:sp>
          <p:nvSpPr>
            <p:cNvPr id="1473544" name="Rectangle 8"/>
            <p:cNvSpPr>
              <a:spLocks noChangeArrowheads="1"/>
            </p:cNvSpPr>
            <p:nvPr/>
          </p:nvSpPr>
          <p:spPr bwMode="auto">
            <a:xfrm>
              <a:off x="3849" y="287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5" name="Rectangle 9"/>
            <p:cNvSpPr>
              <a:spLocks noChangeArrowheads="1"/>
            </p:cNvSpPr>
            <p:nvPr/>
          </p:nvSpPr>
          <p:spPr bwMode="auto">
            <a:xfrm>
              <a:off x="3842" y="2493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6" name="Text Box 10"/>
            <p:cNvSpPr txBox="1">
              <a:spLocks noChangeArrowheads="1"/>
            </p:cNvSpPr>
            <p:nvPr/>
          </p:nvSpPr>
          <p:spPr bwMode="auto">
            <a:xfrm>
              <a:off x="3269" y="2070"/>
              <a:ext cx="2526" cy="15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Consumer: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spin: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if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==R</a:t>
              </a:r>
              <a:r>
                <a:rPr lang="en-US" sz="2000" baseline="-25000">
                  <a:latin typeface="Verdana" charset="0"/>
                </a:rPr>
                <a:t>tail </a:t>
              </a:r>
              <a:r>
                <a:rPr lang="en-US" sz="2000">
                  <a:latin typeface="Verdana" charset="0"/>
                </a:rPr>
                <a:t>goto spin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R, (R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(head), R</a:t>
              </a:r>
              <a:r>
                <a:rPr lang="en-US" sz="2000" baseline="-25000">
                  <a:latin typeface="Verdana" charset="0"/>
                </a:rPr>
                <a:t>head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process(R)</a:t>
              </a:r>
            </a:p>
          </p:txBody>
        </p:sp>
      </p:grpSp>
      <p:sp>
        <p:nvSpPr>
          <p:cNvPr id="1473547" name="Text Box 11"/>
          <p:cNvSpPr txBox="1">
            <a:spLocks noChangeArrowheads="1"/>
          </p:cNvSpPr>
          <p:nvPr/>
        </p:nvSpPr>
        <p:spPr bwMode="auto">
          <a:xfrm>
            <a:off x="584200" y="3248025"/>
            <a:ext cx="427672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Can the tail pointer get updated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before the item x is stored?</a:t>
            </a:r>
          </a:p>
        </p:txBody>
      </p:sp>
      <p:sp>
        <p:nvSpPr>
          <p:cNvPr id="1473548" name="Text Box 12"/>
          <p:cNvSpPr txBox="1">
            <a:spLocks noChangeArrowheads="1"/>
          </p:cNvSpPr>
          <p:nvPr/>
        </p:nvSpPr>
        <p:spPr bwMode="auto">
          <a:xfrm>
            <a:off x="622300" y="4148138"/>
            <a:ext cx="7902575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Programmer assumes that if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3 </a:t>
            </a:r>
            <a:r>
              <a:rPr lang="en-US" sz="2000">
                <a:latin typeface="Verdana" charset="0"/>
              </a:rPr>
              <a:t>happens after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2</a:t>
            </a:r>
            <a:r>
              <a:rPr lang="en-US" sz="2000">
                <a:latin typeface="Verdana" charset="0"/>
              </a:rPr>
              <a:t>, then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happens after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Problem sequences are: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2, 3, 4, 1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		4, 1, 2, 3</a:t>
            </a:r>
          </a:p>
        </p:txBody>
      </p:sp>
      <p:sp>
        <p:nvSpPr>
          <p:cNvPr id="1473549" name="Text Box 13"/>
          <p:cNvSpPr txBox="1">
            <a:spLocks noChangeArrowheads="1"/>
          </p:cNvSpPr>
          <p:nvPr/>
        </p:nvSpPr>
        <p:spPr bwMode="auto">
          <a:xfrm>
            <a:off x="720725" y="1898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1</a:t>
            </a:r>
          </a:p>
        </p:txBody>
      </p:sp>
      <p:sp>
        <p:nvSpPr>
          <p:cNvPr id="1473550" name="Text Box 14"/>
          <p:cNvSpPr txBox="1">
            <a:spLocks noChangeArrowheads="1"/>
          </p:cNvSpPr>
          <p:nvPr/>
        </p:nvSpPr>
        <p:spPr bwMode="auto">
          <a:xfrm>
            <a:off x="720725" y="2533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2</a:t>
            </a:r>
          </a:p>
        </p:txBody>
      </p:sp>
      <p:sp>
        <p:nvSpPr>
          <p:cNvPr id="1473551" name="Text Box 15"/>
          <p:cNvSpPr txBox="1">
            <a:spLocks noChangeArrowheads="1"/>
          </p:cNvSpPr>
          <p:nvPr/>
        </p:nvSpPr>
        <p:spPr bwMode="auto">
          <a:xfrm>
            <a:off x="8188325" y="1898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3</a:t>
            </a:r>
          </a:p>
        </p:txBody>
      </p:sp>
      <p:sp>
        <p:nvSpPr>
          <p:cNvPr id="1473552" name="Text Box 16"/>
          <p:cNvSpPr txBox="1">
            <a:spLocks noChangeArrowheads="1"/>
          </p:cNvSpPr>
          <p:nvPr/>
        </p:nvSpPr>
        <p:spPr bwMode="auto">
          <a:xfrm>
            <a:off x="8188325" y="2533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3548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F5348-E035-4A4B-9099-D37727581228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  <a:br>
              <a:rPr lang="en-US"/>
            </a:br>
            <a:r>
              <a:rPr lang="en-US" sz="2000" i="1"/>
              <a:t>A Memory Model</a:t>
            </a:r>
          </a:p>
        </p:txBody>
      </p:sp>
      <p:sp>
        <p:nvSpPr>
          <p:cNvPr id="1475587" name="Rectangle 3"/>
          <p:cNvSpPr>
            <a:spLocks noChangeArrowheads="1"/>
          </p:cNvSpPr>
          <p:nvPr/>
        </p:nvSpPr>
        <p:spPr bwMode="auto">
          <a:xfrm>
            <a:off x="1066800" y="2832100"/>
            <a:ext cx="7096125" cy="3136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“ A system is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sequentially consistent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if the result of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any execution is the same as if the operations of all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processors were executed in some sequential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order, and the operations of each individual processor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appear in the order specified by the program”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Leslie Lamport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=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arbitrary </a:t>
            </a:r>
            <a:r>
              <a:rPr lang="en-US" sz="2000" i="1">
                <a:latin typeface="Verdana" charset="0"/>
              </a:rPr>
              <a:t>order-preserving interleaving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of memory references of sequential programs</a:t>
            </a:r>
          </a:p>
        </p:txBody>
      </p:sp>
      <p:grpSp>
        <p:nvGrpSpPr>
          <p:cNvPr id="1475588" name="Group 4"/>
          <p:cNvGrpSpPr>
            <a:grpSpLocks/>
          </p:cNvGrpSpPr>
          <p:nvPr/>
        </p:nvGrpSpPr>
        <p:grpSpPr bwMode="auto">
          <a:xfrm>
            <a:off x="2955925" y="1206500"/>
            <a:ext cx="3074988" cy="1254125"/>
            <a:chOff x="1862" y="872"/>
            <a:chExt cx="1937" cy="790"/>
          </a:xfrm>
        </p:grpSpPr>
        <p:sp>
          <p:nvSpPr>
            <p:cNvPr id="1475589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</a:t>
              </a:r>
            </a:p>
          </p:txBody>
        </p:sp>
        <p:sp>
          <p:nvSpPr>
            <p:cNvPr id="1475590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1475591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475592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3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4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5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6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7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8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9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75600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1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2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3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4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2465</TotalTime>
  <Pages>12</Pages>
  <Words>3262</Words>
  <Application>Microsoft Macintosh PowerPoint</Application>
  <PresentationFormat>Letter Paper (8.5x11 in)</PresentationFormat>
  <Paragraphs>562</Paragraphs>
  <Slides>28</Slides>
  <Notes>28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Chart</vt:lpstr>
      <vt:lpstr>CS 152 Computer Architecture and Engineering   Lecture 17: Synchronization and Sequential Consistency  </vt:lpstr>
      <vt:lpstr>Last Time, Lecture 16: GPUs</vt:lpstr>
      <vt:lpstr>Uniprocessor Performance (SPECint)</vt:lpstr>
      <vt:lpstr>Parallel Processing: Déjà vu all over again?</vt:lpstr>
      <vt:lpstr>Symmetric Multiprocessors</vt:lpstr>
      <vt:lpstr>Synchronization</vt:lpstr>
      <vt:lpstr>A Producer-Consumer Example</vt:lpstr>
      <vt:lpstr>A Producer-Consumer Example continued</vt:lpstr>
      <vt:lpstr>Sequential Consistency A Memory Model</vt:lpstr>
      <vt:lpstr>Sequential Consistency</vt:lpstr>
      <vt:lpstr>Sequential Consistency</vt:lpstr>
      <vt:lpstr>Issues in Implementing  Sequential Consistency</vt:lpstr>
      <vt:lpstr>Memory Fences Instructions to sequentialize memory accesses</vt:lpstr>
      <vt:lpstr>Using Memory Fences</vt:lpstr>
      <vt:lpstr>CS152 Administrivia</vt:lpstr>
      <vt:lpstr>Multiple Consumer Example</vt:lpstr>
      <vt:lpstr>Mutual Exclusion Using Load/Store </vt:lpstr>
      <vt:lpstr>Mutual Exclusion: second attempt</vt:lpstr>
      <vt:lpstr>A Protocol for Mutual Exclusion T. Dekker, 1966</vt:lpstr>
      <vt:lpstr>Analysis of Dekker’s Algorithm</vt:lpstr>
      <vt:lpstr>N-process Mutual Exclusion Lamport’s Bakery Algorithm</vt:lpstr>
      <vt:lpstr>Locks or Semaphores E. W. Dijkstra, 1965</vt:lpstr>
      <vt:lpstr>Implementation of Semaphores</vt:lpstr>
      <vt:lpstr>Multiple Consumers Example using the Test&amp;Set Instruction</vt:lpstr>
      <vt:lpstr>Nonblocking Synchronization</vt:lpstr>
      <vt:lpstr>Load-reserve &amp; Store-conditional</vt:lpstr>
      <vt:lpstr>Performance of Locks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226</cp:revision>
  <cp:lastPrinted>2012-04-03T01:43:09Z</cp:lastPrinted>
  <dcterms:created xsi:type="dcterms:W3CDTF">2012-04-03T21:15:05Z</dcterms:created>
  <dcterms:modified xsi:type="dcterms:W3CDTF">2012-04-03T22:29:31Z</dcterms:modified>
</cp:coreProperties>
</file>