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322" r:id="rId2"/>
    <p:sldId id="570" r:id="rId3"/>
    <p:sldId id="721" r:id="rId4"/>
    <p:sldId id="659" r:id="rId5"/>
    <p:sldId id="713" r:id="rId6"/>
    <p:sldId id="722" r:id="rId7"/>
    <p:sldId id="723" r:id="rId8"/>
    <p:sldId id="701" r:id="rId9"/>
    <p:sldId id="691" r:id="rId10"/>
    <p:sldId id="715" r:id="rId11"/>
    <p:sldId id="692" r:id="rId12"/>
    <p:sldId id="716" r:id="rId13"/>
    <p:sldId id="693" r:id="rId14"/>
    <p:sldId id="694" r:id="rId15"/>
    <p:sldId id="695" r:id="rId16"/>
    <p:sldId id="696" r:id="rId17"/>
    <p:sldId id="711" r:id="rId18"/>
    <p:sldId id="697" r:id="rId19"/>
    <p:sldId id="698" r:id="rId20"/>
    <p:sldId id="699" r:id="rId21"/>
    <p:sldId id="704" r:id="rId22"/>
    <p:sldId id="705" r:id="rId23"/>
    <p:sldId id="708" r:id="rId24"/>
    <p:sldId id="712" r:id="rId25"/>
    <p:sldId id="709" r:id="rId26"/>
    <p:sldId id="710" r:id="rId27"/>
    <p:sldId id="531" r:id="rId28"/>
  </p:sldIdLst>
  <p:sldSz cx="9144000" cy="6858000" type="letter"/>
  <p:notesSz cx="7315200" cy="96012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94" autoAdjust="0"/>
    <p:restoredTop sz="94595" autoAdjust="0"/>
  </p:normalViewPr>
  <p:slideViewPr>
    <p:cSldViewPr>
      <p:cViewPr varScale="1">
        <p:scale>
          <a:sx n="191" d="100"/>
          <a:sy n="191" d="100"/>
        </p:scale>
        <p:origin x="-92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1830" y="-10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Relationship Id="rId2" Type="http://schemas.openxmlformats.org/officeDocument/2006/relationships/slide" Target="slides/slide25.xml"/><Relationship Id="rId3" Type="http://schemas.openxmlformats.org/officeDocument/2006/relationships/slide" Target="slides/slide2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/>
            </a:lvl1pPr>
          </a:lstStyle>
          <a:p>
            <a:r>
              <a:rPr lang="en-US"/>
              <a:t>CS252 S05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/>
            </a:lvl1pPr>
          </a:lstStyle>
          <a:p>
            <a:fld id="{923CC58B-B35E-7742-B086-1C0757ED18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928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r>
              <a:rPr lang="en-US"/>
              <a:t>CS252 S05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fld id="{6523D746-09FC-0E4C-AC37-457901BB98B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defTabSz="919163">
              <a:lnSpc>
                <a:spcPct val="90000"/>
              </a:lnSpc>
              <a:spcBef>
                <a:spcPct val="0"/>
              </a:spcBef>
            </a:pPr>
            <a:r>
              <a:rPr lang="en-US" sz="1300"/>
              <a:t>Page </a:t>
            </a:r>
            <a:fld id="{91C2455D-BA85-C649-8F78-D846FC256109}" type="slidenum">
              <a:rPr lang="en-US" sz="1300"/>
              <a:pPr defTabSz="919163">
                <a:lnSpc>
                  <a:spcPct val="90000"/>
                </a:lnSpc>
                <a:spcBef>
                  <a:spcPct val="0"/>
                </a:spcBef>
              </a:pPr>
              <a:t>‹#›</a:t>
            </a:fld>
            <a:endParaRPr lang="en-US" sz="1300"/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3582398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C3563D-F2C4-564E-9ECF-DDC5ACA47D54}" type="slidenum">
              <a:rPr lang="en-US"/>
              <a:pPr/>
              <a:t>1</a:t>
            </a:fld>
            <a:endParaRPr lang="en-US"/>
          </a:p>
        </p:txBody>
      </p:sp>
      <p:sp>
        <p:nvSpPr>
          <p:cNvPr id="65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97A1B1-C6C7-C446-99DA-6038C074CACB}" type="slidenum">
              <a:rPr lang="en-US"/>
              <a:pPr/>
              <a:t>10</a:t>
            </a:fld>
            <a:endParaRPr lang="en-US"/>
          </a:p>
        </p:txBody>
      </p:sp>
      <p:sp>
        <p:nvSpPr>
          <p:cNvPr id="1712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2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DB7107-9289-174E-A25C-1A3A4DED27F6}" type="slidenum">
              <a:rPr lang="en-US"/>
              <a:pPr/>
              <a:t>11</a:t>
            </a:fld>
            <a:endParaRPr lang="en-US"/>
          </a:p>
        </p:txBody>
      </p:sp>
      <p:sp>
        <p:nvSpPr>
          <p:cNvPr id="1713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3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93DD48-7234-7D49-80D8-2564C3784A37}" type="slidenum">
              <a:rPr lang="en-US"/>
              <a:pPr/>
              <a:t>12</a:t>
            </a:fld>
            <a:endParaRPr lang="en-US"/>
          </a:p>
        </p:txBody>
      </p:sp>
      <p:sp>
        <p:nvSpPr>
          <p:cNvPr id="16926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92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CB84F0-15BA-244B-AC6B-5BBD5D240918}" type="slidenum">
              <a:rPr lang="en-US"/>
              <a:pPr/>
              <a:t>13</a:t>
            </a:fld>
            <a:endParaRPr lang="en-US"/>
          </a:p>
        </p:txBody>
      </p:sp>
      <p:sp>
        <p:nvSpPr>
          <p:cNvPr id="1688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1550" cy="35861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88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7713"/>
            <a:ext cx="5367337" cy="43227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r>
              <a:rPr lang="en-US"/>
              <a:t>Two processes sharing the same file,</a:t>
            </a:r>
          </a:p>
          <a:p>
            <a:r>
              <a:rPr lang="en-US"/>
              <a:t>Map the same memory segment to different</a:t>
            </a:r>
          </a:p>
          <a:p>
            <a:r>
              <a:rPr lang="en-US"/>
              <a:t>Parts of their address space.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B2FA53-C9A4-1C4F-B97F-A0B5917806B9}" type="slidenum">
              <a:rPr lang="en-US"/>
              <a:pPr/>
              <a:t>14</a:t>
            </a:fld>
            <a:endParaRPr lang="en-US"/>
          </a:p>
        </p:txBody>
      </p:sp>
      <p:sp>
        <p:nvSpPr>
          <p:cNvPr id="1714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4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DCAC6A-73CA-C046-A447-0AE714663C4D}" type="slidenum">
              <a:rPr lang="en-US"/>
              <a:pPr/>
              <a:t>15</a:t>
            </a:fld>
            <a:endParaRPr lang="en-US"/>
          </a:p>
        </p:txBody>
      </p:sp>
      <p:sp>
        <p:nvSpPr>
          <p:cNvPr id="1691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1550" cy="35861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91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7713"/>
            <a:ext cx="5367337" cy="43227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pPr lvl="1">
              <a:spcBef>
                <a:spcPct val="0"/>
              </a:spcBef>
            </a:pPr>
            <a:r>
              <a:rPr lang="en-US" sz="2400" b="1"/>
              <a:t>Consider 4-Kbyte pages and caches with 32-byte blocks</a:t>
            </a:r>
          </a:p>
          <a:p>
            <a:pPr lvl="1">
              <a:spcBef>
                <a:spcPct val="0"/>
              </a:spcBef>
            </a:pPr>
            <a:r>
              <a:rPr lang="en-US" sz="2400" b="1"/>
              <a:t>	 32-Kbyte cache 	</a:t>
            </a:r>
            <a:r>
              <a:rPr lang="en-US" sz="2400" b="1">
                <a:latin typeface="Symbol" charset="2"/>
              </a:rPr>
              <a:t></a:t>
            </a:r>
            <a:r>
              <a:rPr lang="en-US" sz="2400" b="1"/>
              <a:t> 2</a:t>
            </a:r>
            <a:r>
              <a:rPr lang="en-US" sz="2400" b="1" baseline="30000"/>
              <a:t>a </a:t>
            </a:r>
            <a:r>
              <a:rPr lang="en-US" sz="2400" b="1"/>
              <a:t>= 8  		</a:t>
            </a:r>
          </a:p>
          <a:p>
            <a:pPr lvl="2">
              <a:spcBef>
                <a:spcPct val="0"/>
              </a:spcBef>
            </a:pPr>
            <a:r>
              <a:rPr lang="en-US" sz="2400" b="1"/>
              <a:t>   4-Mbyte cache 	</a:t>
            </a:r>
            <a:r>
              <a:rPr lang="en-US" sz="2400" b="1">
                <a:latin typeface="Symbol" charset="2"/>
              </a:rPr>
              <a:t></a:t>
            </a:r>
            <a:r>
              <a:rPr lang="en-US" sz="2400" b="1"/>
              <a:t> 2</a:t>
            </a:r>
            <a:r>
              <a:rPr lang="en-US" sz="2400" b="1" baseline="30000"/>
              <a:t>a </a:t>
            </a:r>
            <a:r>
              <a:rPr lang="en-US" sz="2400" b="1"/>
              <a:t>=1024 		</a:t>
            </a:r>
            <a:r>
              <a:rPr lang="en-US" sz="2400" b="1" i="1"/>
              <a:t>No ! 	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6A95B7-CABA-D54F-AE3E-098345DA8470}" type="slidenum">
              <a:rPr lang="en-US"/>
              <a:pPr/>
              <a:t>16</a:t>
            </a:fld>
            <a:endParaRPr lang="en-US"/>
          </a:p>
        </p:txBody>
      </p:sp>
      <p:sp>
        <p:nvSpPr>
          <p:cNvPr id="1693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1550" cy="35861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93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7713"/>
            <a:ext cx="5367337" cy="43227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r>
              <a:rPr lang="en-US" dirty="0"/>
              <a:t>If they differ in the lower ‘a’ bits alone, and share a physical page.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C32EA5-15CC-5A47-AE89-907B3DAA3741}" type="slidenum">
              <a:rPr lang="en-US"/>
              <a:pPr/>
              <a:t>17</a:t>
            </a:fld>
            <a:endParaRPr lang="en-US"/>
          </a:p>
        </p:txBody>
      </p:sp>
      <p:sp>
        <p:nvSpPr>
          <p:cNvPr id="17295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29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44A592-8570-694E-9769-07812C0AACF6}" type="slidenum">
              <a:rPr lang="en-US"/>
              <a:pPr/>
              <a:t>18</a:t>
            </a:fld>
            <a:endParaRPr lang="en-US"/>
          </a:p>
        </p:txBody>
      </p:sp>
      <p:sp>
        <p:nvSpPr>
          <p:cNvPr id="1715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5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37085D-875E-D44A-80CF-3C547ACB4309}" type="slidenum">
              <a:rPr lang="en-US"/>
              <a:pPr/>
              <a:t>19</a:t>
            </a:fld>
            <a:endParaRPr lang="en-US"/>
          </a:p>
        </p:txBody>
      </p:sp>
      <p:sp>
        <p:nvSpPr>
          <p:cNvPr id="1716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6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9F7F1B-6662-1C4B-BE49-EE07C625A73B}" type="slidenum">
              <a:rPr lang="en-US"/>
              <a:pPr/>
              <a:t>2</a:t>
            </a:fld>
            <a:endParaRPr lang="en-US"/>
          </a:p>
        </p:txBody>
      </p:sp>
      <p:sp>
        <p:nvSpPr>
          <p:cNvPr id="1278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78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692B3D-372E-D34F-9032-9CB28DF7E90D}" type="slidenum">
              <a:rPr lang="en-US"/>
              <a:pPr/>
              <a:t>20</a:t>
            </a:fld>
            <a:endParaRPr lang="en-US"/>
          </a:p>
        </p:txBody>
      </p:sp>
      <p:sp>
        <p:nvSpPr>
          <p:cNvPr id="171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D7020C-0D05-5149-8D33-74C7B550CD9D}" type="slidenum">
              <a:rPr lang="en-US"/>
              <a:pPr/>
              <a:t>21</a:t>
            </a:fld>
            <a:endParaRPr lang="en-US"/>
          </a:p>
        </p:txBody>
      </p:sp>
      <p:sp>
        <p:nvSpPr>
          <p:cNvPr id="1721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1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43EA02-6999-594F-9E7E-B05CB6CAF4EE}" type="slidenum">
              <a:rPr lang="en-US"/>
              <a:pPr/>
              <a:t>22</a:t>
            </a:fld>
            <a:endParaRPr lang="en-US"/>
          </a:p>
        </p:txBody>
      </p:sp>
      <p:sp>
        <p:nvSpPr>
          <p:cNvPr id="1722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2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E9DA32-E0E0-FC4D-A0DC-681F1DDA54F4}" type="slidenum">
              <a:rPr lang="en-US"/>
              <a:pPr/>
              <a:t>23</a:t>
            </a:fld>
            <a:endParaRPr lang="en-US"/>
          </a:p>
        </p:txBody>
      </p:sp>
      <p:sp>
        <p:nvSpPr>
          <p:cNvPr id="1725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5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188053-F834-2F42-A651-13E84E95A402}" type="slidenum">
              <a:rPr lang="en-US"/>
              <a:pPr/>
              <a:t>24</a:t>
            </a:fld>
            <a:endParaRPr lang="en-US"/>
          </a:p>
        </p:txBody>
      </p:sp>
      <p:sp>
        <p:nvSpPr>
          <p:cNvPr id="1744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4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8D40B4-DE4B-3A46-A544-E86568F9DC45}" type="slidenum">
              <a:rPr lang="en-US"/>
              <a:pPr/>
              <a:t>25</a:t>
            </a:fld>
            <a:endParaRPr lang="en-US"/>
          </a:p>
        </p:txBody>
      </p:sp>
      <p:sp>
        <p:nvSpPr>
          <p:cNvPr id="1726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6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3EB571-B5D3-5A47-8859-06839A68BC03}" type="slidenum">
              <a:rPr lang="en-US"/>
              <a:pPr/>
              <a:t>26</a:t>
            </a:fld>
            <a:endParaRPr lang="en-US"/>
          </a:p>
        </p:txBody>
      </p:sp>
      <p:sp>
        <p:nvSpPr>
          <p:cNvPr id="1727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7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5ED51E-D0C2-FF4E-9F94-2F55B48EBF60}" type="slidenum">
              <a:rPr lang="en-US"/>
              <a:pPr/>
              <a:t>27</a:t>
            </a:fld>
            <a:endParaRPr lang="en-US"/>
          </a:p>
        </p:txBody>
      </p:sp>
      <p:sp>
        <p:nvSpPr>
          <p:cNvPr id="1200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0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D0EDAF-B7B3-8648-82A2-E4C6B0152BE8}" type="slidenum">
              <a:rPr lang="en-US"/>
              <a:pPr/>
              <a:t>3</a:t>
            </a:fld>
            <a:endParaRPr lang="en-US"/>
          </a:p>
        </p:txBody>
      </p:sp>
      <p:sp>
        <p:nvSpPr>
          <p:cNvPr id="16455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455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1581CE-9B63-394C-9788-06C3A0C4654C}" type="slidenum">
              <a:rPr lang="en-US"/>
              <a:pPr/>
              <a:t>4</a:t>
            </a:fld>
            <a:endParaRPr lang="en-US"/>
          </a:p>
        </p:txBody>
      </p:sp>
      <p:sp>
        <p:nvSpPr>
          <p:cNvPr id="1618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79963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189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7713"/>
            <a:ext cx="5367337" cy="43227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Portability on machines with different memory configurations.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8E3698-8743-1846-A4B7-A150278E3AFF}" type="slidenum">
              <a:rPr lang="en-US"/>
              <a:pPr/>
              <a:t>5</a:t>
            </a:fld>
            <a:endParaRPr lang="en-US"/>
          </a:p>
        </p:txBody>
      </p:sp>
      <p:sp>
        <p:nvSpPr>
          <p:cNvPr id="1625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50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93DD48-7234-7D49-80D8-2564C3784A37}" type="slidenum">
              <a:rPr lang="en-US"/>
              <a:pPr/>
              <a:t>6</a:t>
            </a:fld>
            <a:endParaRPr lang="en-US"/>
          </a:p>
        </p:txBody>
      </p:sp>
      <p:sp>
        <p:nvSpPr>
          <p:cNvPr id="16926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92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83E16A-0AEB-294F-B3D2-43178AE8E7AA}" type="slidenum">
              <a:rPr lang="en-US"/>
              <a:pPr/>
              <a:t>7</a:t>
            </a:fld>
            <a:endParaRPr lang="en-US"/>
          </a:p>
        </p:txBody>
      </p:sp>
      <p:sp>
        <p:nvSpPr>
          <p:cNvPr id="1643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79963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435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7713"/>
            <a:ext cx="5367337" cy="43227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Need to restart instruction.</a:t>
            </a:r>
          </a:p>
          <a:p>
            <a:r>
              <a:rPr lang="en-US" altLang="ko-KR">
                <a:ea typeface="굴림" charset="-127"/>
                <a:cs typeface="굴림" charset="-127"/>
              </a:rPr>
              <a:t>Soft and hard page faults.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832431-74DD-E743-9F33-0821DD3E2AB9}" type="slidenum">
              <a:rPr lang="en-US"/>
              <a:pPr/>
              <a:t>8</a:t>
            </a:fld>
            <a:endParaRPr lang="en-US"/>
          </a:p>
        </p:txBody>
      </p:sp>
      <p:sp>
        <p:nvSpPr>
          <p:cNvPr id="1719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9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97A1B1-C6C7-C446-99DA-6038C074CACB}" type="slidenum">
              <a:rPr lang="en-US"/>
              <a:pPr/>
              <a:t>9</a:t>
            </a:fld>
            <a:endParaRPr lang="en-US"/>
          </a:p>
        </p:txBody>
      </p:sp>
      <p:sp>
        <p:nvSpPr>
          <p:cNvPr id="1712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2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355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110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119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089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10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141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897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59FAB1-CC67-5D46-BCF2-A1CDD589D2E4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323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8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-43281" y="6538156"/>
            <a:ext cx="10711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2/21/2013</a:t>
            </a: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2667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CS152, Spring</a:t>
            </a:r>
            <a:r>
              <a:rPr lang="en-US" baseline="0" dirty="0" smtClean="0">
                <a:solidFill>
                  <a:srgbClr val="000000"/>
                </a:solidFill>
                <a:latin typeface="Calibri"/>
                <a:cs typeface="Calibri"/>
              </a:rPr>
              <a:t> 2013</a:t>
            </a: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58681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60020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/>
              <a:t>CS 152 Computer Architecture and Engineering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Lecture</a:t>
            </a:r>
            <a:r>
              <a:rPr lang="en-US" dirty="0" smtClean="0"/>
              <a:t> 9 </a:t>
            </a:r>
            <a:r>
              <a:rPr lang="en-US" dirty="0"/>
              <a:t>- Virtual Memory</a:t>
            </a:r>
          </a:p>
        </p:txBody>
      </p:sp>
      <p:sp>
        <p:nvSpPr>
          <p:cNvPr id="65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/>
              <a:t>Krste Asanovic</a:t>
            </a:r>
          </a:p>
          <a:p>
            <a:pPr>
              <a:lnSpc>
                <a:spcPct val="70000"/>
              </a:lnSpc>
            </a:pPr>
            <a:r>
              <a:rPr lang="en-US" sz="2000"/>
              <a:t>Electrical Engineering and Computer Sciences</a:t>
            </a:r>
          </a:p>
          <a:p>
            <a:pPr>
              <a:lnSpc>
                <a:spcPct val="70000"/>
              </a:lnSpc>
            </a:pPr>
            <a:r>
              <a:rPr lang="en-US" sz="2000"/>
              <a:t>University of California at Berkeley</a:t>
            </a:r>
          </a:p>
          <a:p>
            <a:pPr>
              <a:lnSpc>
                <a:spcPct val="70000"/>
              </a:lnSpc>
            </a:pPr>
            <a:endParaRPr lang="en-US" sz="2000"/>
          </a:p>
          <a:p>
            <a:pPr>
              <a:lnSpc>
                <a:spcPct val="70000"/>
              </a:lnSpc>
            </a:pPr>
            <a:r>
              <a:rPr lang="en-US" sz="2000" b="1">
                <a:latin typeface="Courier" charset="0"/>
              </a:rPr>
              <a:t>http://www.eecs.berkeley.edu/~krste</a:t>
            </a:r>
          </a:p>
          <a:p>
            <a:pPr>
              <a:lnSpc>
                <a:spcPct val="70000"/>
              </a:lnSpc>
            </a:pPr>
            <a:r>
              <a:rPr lang="en-US" sz="2000" b="1">
                <a:latin typeface="Courier" charset="0"/>
              </a:rPr>
              <a:t>http://inst.eecs.berkeley.edu/~cs152</a:t>
            </a:r>
          </a:p>
          <a:p>
            <a:pPr>
              <a:lnSpc>
                <a:spcPct val="70000"/>
              </a:lnSpc>
            </a:pPr>
            <a:endParaRPr lang="en-US" sz="2000"/>
          </a:p>
          <a:p>
            <a:pPr>
              <a:lnSpc>
                <a:spcPct val="70000"/>
              </a:lnSpc>
            </a:pPr>
            <a:endParaRPr lang="en-US" sz="2000" i="1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5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Address Translation in CPU Pipeline</a:t>
            </a:r>
            <a:endParaRPr lang="en-US"/>
          </a:p>
        </p:txBody>
      </p:sp>
      <p:sp>
        <p:nvSpPr>
          <p:cNvPr id="1685507" name="Rectangle 3"/>
          <p:cNvSpPr>
            <a:spLocks noGrp="1" noChangeArrowheads="1"/>
          </p:cNvSpPr>
          <p:nvPr>
            <p:ph idx="1"/>
          </p:nvPr>
        </p:nvSpPr>
        <p:spPr>
          <a:xfrm>
            <a:off x="698500" y="3352800"/>
            <a:ext cx="7683500" cy="2768600"/>
          </a:xfrm>
        </p:spPr>
        <p:txBody>
          <a:bodyPr/>
          <a:lstStyle/>
          <a:p>
            <a:r>
              <a:rPr lang="en-US" sz="2800" dirty="0" smtClean="0"/>
              <a:t>Need to cope with additional latency of TLB:</a:t>
            </a:r>
          </a:p>
          <a:p>
            <a:pPr lvl="1"/>
            <a:r>
              <a:rPr lang="en-US" sz="2400" dirty="0" smtClean="0"/>
              <a:t>  slow down the clock?</a:t>
            </a:r>
          </a:p>
          <a:p>
            <a:pPr lvl="1"/>
            <a:r>
              <a:rPr lang="en-US" sz="2400" dirty="0" smtClean="0"/>
              <a:t>  pipeline the TLB and cache access?</a:t>
            </a:r>
          </a:p>
          <a:p>
            <a:pPr lvl="1"/>
            <a:r>
              <a:rPr lang="en-US" sz="2400" dirty="0" smtClean="0"/>
              <a:t>  virtual address caches</a:t>
            </a:r>
          </a:p>
          <a:p>
            <a:pPr lvl="1"/>
            <a:r>
              <a:rPr lang="en-US" sz="2400" dirty="0" smtClean="0"/>
              <a:t>  parallel TLB/cache access</a:t>
            </a:r>
            <a:endParaRPr lang="en-US" sz="2400" dirty="0"/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E37DD-8419-5243-9E56-EE2601435CE6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5" name="Line 4"/>
          <p:cNvSpPr>
            <a:spLocks noChangeShapeType="1"/>
          </p:cNvSpPr>
          <p:nvPr/>
        </p:nvSpPr>
        <p:spPr bwMode="auto">
          <a:xfrm>
            <a:off x="5638800" y="1828800"/>
            <a:ext cx="3124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5"/>
          <p:cNvSpPr>
            <a:spLocks noChangeShapeType="1"/>
          </p:cNvSpPr>
          <p:nvPr/>
        </p:nvSpPr>
        <p:spPr bwMode="auto">
          <a:xfrm>
            <a:off x="990600" y="1828800"/>
            <a:ext cx="3810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8" name="Group 6"/>
          <p:cNvGrpSpPr>
            <a:grpSpLocks/>
          </p:cNvGrpSpPr>
          <p:nvPr/>
        </p:nvGrpSpPr>
        <p:grpSpPr bwMode="auto">
          <a:xfrm>
            <a:off x="685800" y="1219200"/>
            <a:ext cx="304800" cy="1219200"/>
            <a:chOff x="336" y="1200"/>
            <a:chExt cx="144" cy="720"/>
          </a:xfrm>
        </p:grpSpPr>
        <p:sp>
          <p:nvSpPr>
            <p:cNvPr id="39" name="Rectangle 7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Calibri"/>
                  <a:cs typeface="Calibri"/>
                </a:rPr>
                <a:t>PC</a:t>
              </a:r>
            </a:p>
          </p:txBody>
        </p:sp>
        <p:sp>
          <p:nvSpPr>
            <p:cNvPr id="40" name="Freeform 8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</p:grpSp>
      <p:sp>
        <p:nvSpPr>
          <p:cNvPr id="41" name="Rectangle 9"/>
          <p:cNvSpPr>
            <a:spLocks noChangeArrowheads="1"/>
          </p:cNvSpPr>
          <p:nvPr/>
        </p:nvSpPr>
        <p:spPr bwMode="auto">
          <a:xfrm>
            <a:off x="1143000" y="1295400"/>
            <a:ext cx="685800" cy="990600"/>
          </a:xfrm>
          <a:prstGeom prst="rect">
            <a:avLst/>
          </a:prstGeom>
          <a:solidFill>
            <a:srgbClr val="FFA74F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400" dirty="0" err="1">
                <a:latin typeface="Calibri"/>
                <a:cs typeface="Calibri"/>
              </a:rPr>
              <a:t>Inst</a:t>
            </a:r>
            <a:r>
              <a:rPr lang="en-US" sz="2400" dirty="0">
                <a:latin typeface="Calibri"/>
                <a:cs typeface="Calibri"/>
              </a:rPr>
              <a:t> TLB</a:t>
            </a:r>
          </a:p>
        </p:txBody>
      </p:sp>
      <p:sp>
        <p:nvSpPr>
          <p:cNvPr id="42" name="Rectangle 10"/>
          <p:cNvSpPr>
            <a:spLocks noChangeArrowheads="1"/>
          </p:cNvSpPr>
          <p:nvPr/>
        </p:nvSpPr>
        <p:spPr bwMode="auto">
          <a:xfrm>
            <a:off x="1981200" y="1295400"/>
            <a:ext cx="9144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400">
                <a:latin typeface="Calibri"/>
                <a:cs typeface="Calibri"/>
              </a:rPr>
              <a:t>Inst. Cache</a:t>
            </a:r>
          </a:p>
        </p:txBody>
      </p:sp>
      <p:grpSp>
        <p:nvGrpSpPr>
          <p:cNvPr id="43" name="Group 11"/>
          <p:cNvGrpSpPr>
            <a:grpSpLocks/>
          </p:cNvGrpSpPr>
          <p:nvPr/>
        </p:nvGrpSpPr>
        <p:grpSpPr bwMode="auto">
          <a:xfrm>
            <a:off x="3048000" y="1219200"/>
            <a:ext cx="304800" cy="1219200"/>
            <a:chOff x="336" y="1200"/>
            <a:chExt cx="144" cy="720"/>
          </a:xfrm>
        </p:grpSpPr>
        <p:sp>
          <p:nvSpPr>
            <p:cNvPr id="44" name="Rectangle 12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400">
                  <a:latin typeface="Calibri"/>
                  <a:cs typeface="Calibri"/>
                </a:rPr>
                <a:t>D</a:t>
              </a:r>
            </a:p>
          </p:txBody>
        </p:sp>
        <p:sp>
          <p:nvSpPr>
            <p:cNvPr id="45" name="Freeform 13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400">
                <a:latin typeface="Calibri"/>
                <a:cs typeface="Calibri"/>
              </a:endParaRPr>
            </a:p>
          </p:txBody>
        </p:sp>
      </p:grpSp>
      <p:sp>
        <p:nvSpPr>
          <p:cNvPr id="46" name="Rectangle 14"/>
          <p:cNvSpPr>
            <a:spLocks noChangeArrowheads="1"/>
          </p:cNvSpPr>
          <p:nvPr/>
        </p:nvSpPr>
        <p:spPr bwMode="auto">
          <a:xfrm>
            <a:off x="3505200" y="1295400"/>
            <a:ext cx="10668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Calibri"/>
                <a:cs typeface="Calibri"/>
              </a:rPr>
              <a:t>Decode</a:t>
            </a:r>
          </a:p>
        </p:txBody>
      </p:sp>
      <p:grpSp>
        <p:nvGrpSpPr>
          <p:cNvPr id="47" name="Group 15"/>
          <p:cNvGrpSpPr>
            <a:grpSpLocks/>
          </p:cNvGrpSpPr>
          <p:nvPr/>
        </p:nvGrpSpPr>
        <p:grpSpPr bwMode="auto">
          <a:xfrm>
            <a:off x="4800600" y="1219200"/>
            <a:ext cx="304800" cy="1219200"/>
            <a:chOff x="336" y="1200"/>
            <a:chExt cx="144" cy="720"/>
          </a:xfrm>
        </p:grpSpPr>
        <p:sp>
          <p:nvSpPr>
            <p:cNvPr id="48" name="Rectangle 16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400">
                  <a:latin typeface="Calibri"/>
                  <a:cs typeface="Calibri"/>
                </a:rPr>
                <a:t>E</a:t>
              </a:r>
            </a:p>
          </p:txBody>
        </p:sp>
        <p:sp>
          <p:nvSpPr>
            <p:cNvPr id="49" name="Freeform 17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400">
                <a:latin typeface="Calibri"/>
                <a:cs typeface="Calibri"/>
              </a:endParaRPr>
            </a:p>
          </p:txBody>
        </p:sp>
      </p:grpSp>
      <p:sp>
        <p:nvSpPr>
          <p:cNvPr id="50" name="Freeform 18"/>
          <p:cNvSpPr>
            <a:spLocks/>
          </p:cNvSpPr>
          <p:nvPr/>
        </p:nvSpPr>
        <p:spPr bwMode="auto">
          <a:xfrm>
            <a:off x="5257800" y="1295400"/>
            <a:ext cx="3810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8"/>
              </a:cxn>
              <a:cxn ang="0">
                <a:pos x="48" y="336"/>
              </a:cxn>
              <a:cxn ang="0">
                <a:pos x="0" y="384"/>
              </a:cxn>
              <a:cxn ang="0">
                <a:pos x="0" y="672"/>
              </a:cxn>
              <a:cxn ang="0">
                <a:pos x="240" y="480"/>
              </a:cxn>
              <a:cxn ang="0">
                <a:pos x="240" y="144"/>
              </a:cxn>
              <a:cxn ang="0">
                <a:pos x="0" y="0"/>
              </a:cxn>
            </a:cxnLst>
            <a:rect l="0" t="0" r="r" b="b"/>
            <a:pathLst>
              <a:path w="240" h="672">
                <a:moveTo>
                  <a:pt x="0" y="0"/>
                </a:moveTo>
                <a:lnTo>
                  <a:pt x="0" y="288"/>
                </a:lnTo>
                <a:lnTo>
                  <a:pt x="48" y="336"/>
                </a:lnTo>
                <a:lnTo>
                  <a:pt x="0" y="384"/>
                </a:lnTo>
                <a:lnTo>
                  <a:pt x="0" y="672"/>
                </a:lnTo>
                <a:lnTo>
                  <a:pt x="240" y="480"/>
                </a:lnTo>
                <a:lnTo>
                  <a:pt x="240" y="14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1" name="Group 19"/>
          <p:cNvGrpSpPr>
            <a:grpSpLocks/>
          </p:cNvGrpSpPr>
          <p:nvPr/>
        </p:nvGrpSpPr>
        <p:grpSpPr bwMode="auto">
          <a:xfrm>
            <a:off x="5791200" y="1219200"/>
            <a:ext cx="304800" cy="1219200"/>
            <a:chOff x="336" y="1200"/>
            <a:chExt cx="144" cy="720"/>
          </a:xfrm>
        </p:grpSpPr>
        <p:sp>
          <p:nvSpPr>
            <p:cNvPr id="52" name="Rectangle 20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400">
                  <a:latin typeface="Calibri"/>
                  <a:cs typeface="Calibri"/>
                </a:rPr>
                <a:t>M</a:t>
              </a:r>
            </a:p>
          </p:txBody>
        </p:sp>
        <p:sp>
          <p:nvSpPr>
            <p:cNvPr id="53" name="Freeform 21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400">
                <a:latin typeface="Calibri"/>
                <a:cs typeface="Calibri"/>
              </a:endParaRPr>
            </a:p>
          </p:txBody>
        </p:sp>
      </p:grpSp>
      <p:sp>
        <p:nvSpPr>
          <p:cNvPr id="54" name="Rectangle 22"/>
          <p:cNvSpPr>
            <a:spLocks noChangeArrowheads="1"/>
          </p:cNvSpPr>
          <p:nvPr/>
        </p:nvSpPr>
        <p:spPr bwMode="auto">
          <a:xfrm>
            <a:off x="6248400" y="1295400"/>
            <a:ext cx="762000" cy="990600"/>
          </a:xfrm>
          <a:prstGeom prst="rect">
            <a:avLst/>
          </a:prstGeom>
          <a:solidFill>
            <a:srgbClr val="FFA74F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400">
                <a:latin typeface="Calibri"/>
                <a:cs typeface="Calibri"/>
              </a:rPr>
              <a:t>Data TLB</a:t>
            </a:r>
          </a:p>
        </p:txBody>
      </p:sp>
      <p:sp>
        <p:nvSpPr>
          <p:cNvPr id="55" name="Rectangle 23"/>
          <p:cNvSpPr>
            <a:spLocks noChangeArrowheads="1"/>
          </p:cNvSpPr>
          <p:nvPr/>
        </p:nvSpPr>
        <p:spPr bwMode="auto">
          <a:xfrm>
            <a:off x="7162800" y="1295400"/>
            <a:ext cx="9144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400" dirty="0">
                <a:latin typeface="Calibri"/>
                <a:cs typeface="Calibri"/>
              </a:rPr>
              <a:t>Data Cache</a:t>
            </a:r>
          </a:p>
        </p:txBody>
      </p:sp>
      <p:grpSp>
        <p:nvGrpSpPr>
          <p:cNvPr id="56" name="Group 24"/>
          <p:cNvGrpSpPr>
            <a:grpSpLocks/>
          </p:cNvGrpSpPr>
          <p:nvPr/>
        </p:nvGrpSpPr>
        <p:grpSpPr bwMode="auto">
          <a:xfrm>
            <a:off x="8229600" y="1219200"/>
            <a:ext cx="304800" cy="1219200"/>
            <a:chOff x="336" y="1200"/>
            <a:chExt cx="144" cy="720"/>
          </a:xfrm>
        </p:grpSpPr>
        <p:sp>
          <p:nvSpPr>
            <p:cNvPr id="57" name="Rectangle 25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400">
                  <a:latin typeface="Calibri"/>
                  <a:cs typeface="Calibri"/>
                </a:rPr>
                <a:t>W</a:t>
              </a:r>
            </a:p>
          </p:txBody>
        </p:sp>
        <p:sp>
          <p:nvSpPr>
            <p:cNvPr id="58" name="Freeform 26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400">
                <a:latin typeface="Calibri"/>
                <a:cs typeface="Calibri"/>
              </a:endParaRPr>
            </a:p>
          </p:txBody>
        </p:sp>
      </p:grpSp>
      <p:sp>
        <p:nvSpPr>
          <p:cNvPr id="59" name="Line 27"/>
          <p:cNvSpPr>
            <a:spLocks noChangeShapeType="1"/>
          </p:cNvSpPr>
          <p:nvPr/>
        </p:nvSpPr>
        <p:spPr bwMode="auto">
          <a:xfrm>
            <a:off x="5105400" y="15240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Line 28"/>
          <p:cNvSpPr>
            <a:spLocks noChangeShapeType="1"/>
          </p:cNvSpPr>
          <p:nvPr/>
        </p:nvSpPr>
        <p:spPr bwMode="auto">
          <a:xfrm>
            <a:off x="5105400" y="21336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Text Box 29"/>
          <p:cNvSpPr txBox="1">
            <a:spLocks noChangeArrowheads="1"/>
          </p:cNvSpPr>
          <p:nvPr/>
        </p:nvSpPr>
        <p:spPr bwMode="auto">
          <a:xfrm>
            <a:off x="5334000" y="1524000"/>
            <a:ext cx="338554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latin typeface="Calibri"/>
                <a:cs typeface="Calibri"/>
              </a:rPr>
              <a:t>+</a:t>
            </a:r>
          </a:p>
        </p:txBody>
      </p:sp>
      <p:sp>
        <p:nvSpPr>
          <p:cNvPr id="62" name="Line 30"/>
          <p:cNvSpPr>
            <a:spLocks noChangeShapeType="1"/>
          </p:cNvSpPr>
          <p:nvPr/>
        </p:nvSpPr>
        <p:spPr bwMode="auto">
          <a:xfrm>
            <a:off x="1447800" y="2286000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Line 31"/>
          <p:cNvSpPr>
            <a:spLocks noChangeShapeType="1"/>
          </p:cNvSpPr>
          <p:nvPr/>
        </p:nvSpPr>
        <p:spPr bwMode="auto">
          <a:xfrm>
            <a:off x="6629400" y="2286000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Text Box 32"/>
          <p:cNvSpPr txBox="1">
            <a:spLocks noChangeArrowheads="1"/>
          </p:cNvSpPr>
          <p:nvPr/>
        </p:nvSpPr>
        <p:spPr bwMode="auto">
          <a:xfrm>
            <a:off x="67023" y="2429303"/>
            <a:ext cx="3007617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 dirty="0">
                <a:solidFill>
                  <a:srgbClr val="56127A"/>
                </a:solidFill>
                <a:latin typeface="Calibri"/>
                <a:cs typeface="Calibri"/>
              </a:rPr>
              <a:t>TLB miss? Page Fault?</a:t>
            </a:r>
          </a:p>
          <a:p>
            <a:pPr>
              <a:spcBef>
                <a:spcPct val="0"/>
              </a:spcBef>
            </a:pPr>
            <a:r>
              <a:rPr lang="en-US" sz="2400" i="1" dirty="0">
                <a:solidFill>
                  <a:srgbClr val="56127A"/>
                </a:solidFill>
                <a:latin typeface="Calibri"/>
                <a:cs typeface="Calibri"/>
              </a:rPr>
              <a:t>Protection violation?</a:t>
            </a:r>
            <a:endParaRPr lang="en-US" sz="2400" dirty="0">
              <a:solidFill>
                <a:srgbClr val="56127A"/>
              </a:solidFill>
              <a:latin typeface="Calibri"/>
              <a:cs typeface="Calibri"/>
            </a:endParaRPr>
          </a:p>
        </p:txBody>
      </p:sp>
      <p:sp>
        <p:nvSpPr>
          <p:cNvPr id="65" name="Text Box 33"/>
          <p:cNvSpPr txBox="1">
            <a:spLocks noChangeArrowheads="1"/>
          </p:cNvSpPr>
          <p:nvPr/>
        </p:nvSpPr>
        <p:spPr bwMode="auto">
          <a:xfrm>
            <a:off x="5081935" y="2429303"/>
            <a:ext cx="3007617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>
                <a:solidFill>
                  <a:srgbClr val="56127A"/>
                </a:solidFill>
                <a:latin typeface="Calibri"/>
                <a:cs typeface="Calibri"/>
              </a:rPr>
              <a:t>TLB miss? Page Fault?</a:t>
            </a:r>
          </a:p>
          <a:p>
            <a:pPr>
              <a:spcBef>
                <a:spcPct val="0"/>
              </a:spcBef>
            </a:pPr>
            <a:r>
              <a:rPr lang="en-US" sz="2400" i="1">
                <a:solidFill>
                  <a:srgbClr val="56127A"/>
                </a:solidFill>
                <a:latin typeface="Calibri"/>
                <a:cs typeface="Calibri"/>
              </a:rPr>
              <a:t>Protection violation?</a:t>
            </a:r>
            <a:endParaRPr lang="en-US" sz="2400">
              <a:solidFill>
                <a:srgbClr val="56127A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5507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6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Virtual-Address </a:t>
            </a:r>
            <a:r>
              <a:rPr lang="en-US" dirty="0"/>
              <a:t>Caches</a:t>
            </a:r>
          </a:p>
        </p:txBody>
      </p:sp>
      <p:sp>
        <p:nvSpPr>
          <p:cNvPr id="168653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4508500"/>
            <a:ext cx="7848600" cy="1600200"/>
          </a:xfrm>
          <a:ln/>
        </p:spPr>
        <p:txBody>
          <a:bodyPr/>
          <a:lstStyle/>
          <a:p>
            <a:pPr marL="342900" indent="-342900">
              <a:lnSpc>
                <a:spcPct val="80000"/>
              </a:lnSpc>
            </a:pPr>
            <a:r>
              <a:rPr lang="en-US" sz="2000"/>
              <a:t>one-step process in case of a hit (+)</a:t>
            </a:r>
          </a:p>
          <a:p>
            <a:pPr marL="342900" indent="-342900">
              <a:lnSpc>
                <a:spcPct val="80000"/>
              </a:lnSpc>
            </a:pPr>
            <a:r>
              <a:rPr lang="en-US" sz="2000"/>
              <a:t>cache needs to be flushed on a context switch unless address space identifiers (ASIDs) included in tags (-)</a:t>
            </a:r>
          </a:p>
          <a:p>
            <a:pPr marL="342900" indent="-342900">
              <a:lnSpc>
                <a:spcPct val="80000"/>
              </a:lnSpc>
            </a:pPr>
            <a:r>
              <a:rPr lang="en-US" sz="2000" i="1"/>
              <a:t>aliasing problems </a:t>
            </a:r>
            <a:r>
              <a:rPr lang="en-US" sz="2000"/>
              <a:t>due to the sharing of pages (-)</a:t>
            </a:r>
          </a:p>
          <a:p>
            <a:pPr marL="342900" indent="-342900">
              <a:lnSpc>
                <a:spcPct val="80000"/>
              </a:lnSpc>
            </a:pPr>
            <a:r>
              <a:rPr lang="en-US" sz="2000"/>
              <a:t>maintaining cache coherence (-)   (</a:t>
            </a:r>
            <a:r>
              <a:rPr lang="en-US" sz="2000" i="1"/>
              <a:t>see</a:t>
            </a:r>
            <a:r>
              <a:rPr lang="en-US" sz="2000"/>
              <a:t> </a:t>
            </a:r>
            <a:r>
              <a:rPr lang="en-US" sz="2000" i="1"/>
              <a:t>later in course</a:t>
            </a:r>
            <a:r>
              <a:rPr lang="en-US" sz="2000"/>
              <a:t>)</a:t>
            </a:r>
          </a:p>
        </p:txBody>
      </p:sp>
      <p:sp>
        <p:nvSpPr>
          <p:cNvPr id="3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7E8EA-0582-DE44-B9DA-7E7916FBC1B0}" type="slidenum">
              <a:rPr lang="en-US"/>
              <a:pPr/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1686532" name="Group 4"/>
          <p:cNvGrpSpPr>
            <a:grpSpLocks/>
          </p:cNvGrpSpPr>
          <p:nvPr/>
        </p:nvGrpSpPr>
        <p:grpSpPr bwMode="auto">
          <a:xfrm>
            <a:off x="1395413" y="1485900"/>
            <a:ext cx="5586412" cy="965200"/>
            <a:chOff x="879" y="936"/>
            <a:chExt cx="3519" cy="608"/>
          </a:xfrm>
        </p:grpSpPr>
        <p:sp>
          <p:nvSpPr>
            <p:cNvPr id="1686533" name="Rectangle 5"/>
            <p:cNvSpPr>
              <a:spLocks noChangeArrowheads="1"/>
            </p:cNvSpPr>
            <p:nvPr/>
          </p:nvSpPr>
          <p:spPr bwMode="auto">
            <a:xfrm>
              <a:off x="2576" y="1016"/>
              <a:ext cx="752" cy="368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6534" name="Rectangle 6"/>
            <p:cNvSpPr>
              <a:spLocks noChangeArrowheads="1"/>
            </p:cNvSpPr>
            <p:nvPr/>
          </p:nvSpPr>
          <p:spPr bwMode="auto">
            <a:xfrm>
              <a:off x="879" y="1074"/>
              <a:ext cx="407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CPU</a:t>
              </a:r>
            </a:p>
          </p:txBody>
        </p:sp>
        <p:sp>
          <p:nvSpPr>
            <p:cNvPr id="1686535" name="Rectangle 7"/>
            <p:cNvSpPr>
              <a:spLocks noChangeArrowheads="1"/>
            </p:cNvSpPr>
            <p:nvPr/>
          </p:nvSpPr>
          <p:spPr bwMode="auto">
            <a:xfrm>
              <a:off x="912" y="1008"/>
              <a:ext cx="368" cy="368"/>
            </a:xfrm>
            <a:prstGeom prst="rect">
              <a:avLst/>
            </a:prstGeom>
            <a:noFill/>
            <a:ln w="254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6536" name="Rectangle 8"/>
            <p:cNvSpPr>
              <a:spLocks noChangeArrowheads="1"/>
            </p:cNvSpPr>
            <p:nvPr/>
          </p:nvSpPr>
          <p:spPr bwMode="auto">
            <a:xfrm>
              <a:off x="2599" y="1002"/>
              <a:ext cx="693" cy="40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Physical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Cache</a:t>
              </a:r>
            </a:p>
          </p:txBody>
        </p:sp>
        <p:sp>
          <p:nvSpPr>
            <p:cNvPr id="1686537" name="Rectangle 9"/>
            <p:cNvSpPr>
              <a:spLocks noChangeArrowheads="1"/>
            </p:cNvSpPr>
            <p:nvPr/>
          </p:nvSpPr>
          <p:spPr bwMode="auto">
            <a:xfrm>
              <a:off x="1839" y="1082"/>
              <a:ext cx="382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TLB</a:t>
              </a:r>
            </a:p>
          </p:txBody>
        </p:sp>
        <p:sp>
          <p:nvSpPr>
            <p:cNvPr id="1686538" name="Rectangle 10"/>
            <p:cNvSpPr>
              <a:spLocks noChangeArrowheads="1"/>
            </p:cNvSpPr>
            <p:nvPr/>
          </p:nvSpPr>
          <p:spPr bwMode="auto">
            <a:xfrm>
              <a:off x="1800" y="1016"/>
              <a:ext cx="480" cy="368"/>
            </a:xfrm>
            <a:prstGeom prst="rect">
              <a:avLst/>
            </a:prstGeom>
            <a:noFill/>
            <a:ln w="254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6539" name="Rectangle 11"/>
            <p:cNvSpPr>
              <a:spLocks noChangeArrowheads="1"/>
            </p:cNvSpPr>
            <p:nvPr/>
          </p:nvSpPr>
          <p:spPr bwMode="auto">
            <a:xfrm>
              <a:off x="3758" y="1105"/>
              <a:ext cx="420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6540" name="Rectangle 12"/>
            <p:cNvSpPr>
              <a:spLocks noChangeArrowheads="1"/>
            </p:cNvSpPr>
            <p:nvPr/>
          </p:nvSpPr>
          <p:spPr bwMode="auto">
            <a:xfrm>
              <a:off x="3728" y="936"/>
              <a:ext cx="656" cy="608"/>
            </a:xfrm>
            <a:prstGeom prst="rect">
              <a:avLst/>
            </a:prstGeom>
            <a:noFill/>
            <a:ln w="254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6541" name="Line 13"/>
            <p:cNvSpPr>
              <a:spLocks noChangeShapeType="1"/>
            </p:cNvSpPr>
            <p:nvPr/>
          </p:nvSpPr>
          <p:spPr bwMode="auto">
            <a:xfrm>
              <a:off x="1304" y="1200"/>
              <a:ext cx="4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6542" name="Line 14"/>
            <p:cNvSpPr>
              <a:spLocks noChangeShapeType="1"/>
            </p:cNvSpPr>
            <p:nvPr/>
          </p:nvSpPr>
          <p:spPr bwMode="auto">
            <a:xfrm>
              <a:off x="2288" y="1200"/>
              <a:ext cx="2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6543" name="Rectangle 15"/>
            <p:cNvSpPr>
              <a:spLocks noChangeArrowheads="1"/>
            </p:cNvSpPr>
            <p:nvPr/>
          </p:nvSpPr>
          <p:spPr bwMode="auto">
            <a:xfrm>
              <a:off x="3703" y="1002"/>
              <a:ext cx="695" cy="40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Primary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Memory</a:t>
              </a:r>
            </a:p>
          </p:txBody>
        </p:sp>
        <p:sp>
          <p:nvSpPr>
            <p:cNvPr id="1686545" name="Rectangle 17"/>
            <p:cNvSpPr>
              <a:spLocks noChangeArrowheads="1"/>
            </p:cNvSpPr>
            <p:nvPr/>
          </p:nvSpPr>
          <p:spPr bwMode="auto">
            <a:xfrm>
              <a:off x="1335" y="986"/>
              <a:ext cx="311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VA</a:t>
              </a:r>
            </a:p>
          </p:txBody>
        </p:sp>
        <p:sp>
          <p:nvSpPr>
            <p:cNvPr id="1686546" name="Rectangle 18"/>
            <p:cNvSpPr>
              <a:spLocks noChangeArrowheads="1"/>
            </p:cNvSpPr>
            <p:nvPr/>
          </p:nvSpPr>
          <p:spPr bwMode="auto">
            <a:xfrm>
              <a:off x="2304" y="960"/>
              <a:ext cx="299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PA</a:t>
              </a:r>
            </a:p>
          </p:txBody>
        </p:sp>
        <p:sp>
          <p:nvSpPr>
            <p:cNvPr id="41" name="Line 14"/>
            <p:cNvSpPr>
              <a:spLocks noChangeShapeType="1"/>
            </p:cNvSpPr>
            <p:nvPr/>
          </p:nvSpPr>
          <p:spPr bwMode="auto">
            <a:xfrm>
              <a:off x="3344" y="1248"/>
              <a:ext cx="4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Rectangle 18"/>
            <p:cNvSpPr>
              <a:spLocks noChangeArrowheads="1"/>
            </p:cNvSpPr>
            <p:nvPr/>
          </p:nvSpPr>
          <p:spPr bwMode="auto">
            <a:xfrm>
              <a:off x="3408" y="1008"/>
              <a:ext cx="299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PA</a:t>
              </a:r>
            </a:p>
          </p:txBody>
        </p:sp>
      </p:grpSp>
      <p:grpSp>
        <p:nvGrpSpPr>
          <p:cNvPr id="1686547" name="Group 19"/>
          <p:cNvGrpSpPr>
            <a:grpSpLocks/>
          </p:cNvGrpSpPr>
          <p:nvPr/>
        </p:nvGrpSpPr>
        <p:grpSpPr bwMode="auto">
          <a:xfrm>
            <a:off x="950913" y="2657475"/>
            <a:ext cx="7889875" cy="1622425"/>
            <a:chOff x="599" y="1586"/>
            <a:chExt cx="4970" cy="1022"/>
          </a:xfrm>
        </p:grpSpPr>
        <p:sp>
          <p:nvSpPr>
            <p:cNvPr id="1686548" name="Rectangle 20"/>
            <p:cNvSpPr>
              <a:spLocks noChangeArrowheads="1"/>
            </p:cNvSpPr>
            <p:nvPr/>
          </p:nvSpPr>
          <p:spPr bwMode="auto">
            <a:xfrm>
              <a:off x="599" y="1586"/>
              <a:ext cx="4302" cy="28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 i="1">
                  <a:latin typeface="Verdana" charset="0"/>
                </a:rPr>
                <a:t>Alternative: place the cache before the TLB</a:t>
              </a:r>
            </a:p>
          </p:txBody>
        </p:sp>
        <p:grpSp>
          <p:nvGrpSpPr>
            <p:cNvPr id="1686549" name="Group 21"/>
            <p:cNvGrpSpPr>
              <a:grpSpLocks/>
            </p:cNvGrpSpPr>
            <p:nvPr/>
          </p:nvGrpSpPr>
          <p:grpSpPr bwMode="auto">
            <a:xfrm>
              <a:off x="887" y="2000"/>
              <a:ext cx="4682" cy="608"/>
              <a:chOff x="887" y="2000"/>
              <a:chExt cx="4682" cy="608"/>
            </a:xfrm>
          </p:grpSpPr>
          <p:sp>
            <p:nvSpPr>
              <p:cNvPr id="1686550" name="Rectangle 22"/>
              <p:cNvSpPr>
                <a:spLocks noChangeArrowheads="1"/>
              </p:cNvSpPr>
              <p:nvPr/>
            </p:nvSpPr>
            <p:spPr bwMode="auto">
              <a:xfrm>
                <a:off x="1568" y="2192"/>
                <a:ext cx="752" cy="368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6551" name="Rectangle 23"/>
              <p:cNvSpPr>
                <a:spLocks noChangeArrowheads="1"/>
              </p:cNvSpPr>
              <p:nvPr/>
            </p:nvSpPr>
            <p:spPr bwMode="auto">
              <a:xfrm>
                <a:off x="887" y="2242"/>
                <a:ext cx="407" cy="22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CPU</a:t>
                </a:r>
              </a:p>
            </p:txBody>
          </p:sp>
          <p:sp>
            <p:nvSpPr>
              <p:cNvPr id="1686552" name="Rectangle 24"/>
              <p:cNvSpPr>
                <a:spLocks noChangeArrowheads="1"/>
              </p:cNvSpPr>
              <p:nvPr/>
            </p:nvSpPr>
            <p:spPr bwMode="auto">
              <a:xfrm>
                <a:off x="912" y="2168"/>
                <a:ext cx="368" cy="368"/>
              </a:xfrm>
              <a:prstGeom prst="rect">
                <a:avLst/>
              </a:prstGeom>
              <a:noFill/>
              <a:ln w="2540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6553" name="Rectangle 25"/>
              <p:cNvSpPr>
                <a:spLocks noChangeArrowheads="1"/>
              </p:cNvSpPr>
              <p:nvPr/>
            </p:nvSpPr>
            <p:spPr bwMode="auto">
              <a:xfrm>
                <a:off x="1248" y="2120"/>
                <a:ext cx="311" cy="22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 dirty="0">
                    <a:solidFill>
                      <a:srgbClr val="56127A"/>
                    </a:solidFill>
                    <a:latin typeface="Verdana" charset="0"/>
                  </a:rPr>
                  <a:t>VA</a:t>
                </a:r>
              </a:p>
            </p:txBody>
          </p:sp>
          <p:sp>
            <p:nvSpPr>
              <p:cNvPr id="1686554" name="Rectangle 26"/>
              <p:cNvSpPr>
                <a:spLocks noChangeArrowheads="1"/>
              </p:cNvSpPr>
              <p:nvPr/>
            </p:nvSpPr>
            <p:spPr bwMode="auto">
              <a:xfrm>
                <a:off x="4416" y="2160"/>
                <a:ext cx="1153" cy="24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 i="1">
                    <a:latin typeface="Verdana" charset="0"/>
                  </a:rPr>
                  <a:t>(StrongARM)</a:t>
                </a:r>
              </a:p>
            </p:txBody>
          </p:sp>
          <p:sp>
            <p:nvSpPr>
              <p:cNvPr id="1686555" name="Rectangle 27"/>
              <p:cNvSpPr>
                <a:spLocks noChangeArrowheads="1"/>
              </p:cNvSpPr>
              <p:nvPr/>
            </p:nvSpPr>
            <p:spPr bwMode="auto">
              <a:xfrm>
                <a:off x="1655" y="2178"/>
                <a:ext cx="587" cy="40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Virtual</a:t>
                </a:r>
              </a:p>
              <a:p>
                <a:pPr algn="l"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Cache</a:t>
                </a:r>
              </a:p>
            </p:txBody>
          </p:sp>
          <p:sp>
            <p:nvSpPr>
              <p:cNvPr id="1686556" name="Line 28"/>
              <p:cNvSpPr>
                <a:spLocks noChangeShapeType="1"/>
              </p:cNvSpPr>
              <p:nvPr/>
            </p:nvSpPr>
            <p:spPr bwMode="auto">
              <a:xfrm>
                <a:off x="1280" y="2376"/>
                <a:ext cx="27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6558" name="Rectangle 30"/>
              <p:cNvSpPr>
                <a:spLocks noChangeArrowheads="1"/>
              </p:cNvSpPr>
              <p:nvPr/>
            </p:nvSpPr>
            <p:spPr bwMode="auto">
              <a:xfrm>
                <a:off x="3255" y="2162"/>
                <a:ext cx="299" cy="22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>
                    <a:solidFill>
                      <a:srgbClr val="56127A"/>
                    </a:solidFill>
                    <a:latin typeface="Verdana" charset="0"/>
                  </a:rPr>
                  <a:t>PA</a:t>
                </a:r>
              </a:p>
            </p:txBody>
          </p:sp>
          <p:sp>
            <p:nvSpPr>
              <p:cNvPr id="1686559" name="Rectangle 31"/>
              <p:cNvSpPr>
                <a:spLocks noChangeArrowheads="1"/>
              </p:cNvSpPr>
              <p:nvPr/>
            </p:nvSpPr>
            <p:spPr bwMode="auto">
              <a:xfrm>
                <a:off x="2743" y="2266"/>
                <a:ext cx="382" cy="22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TLB</a:t>
                </a:r>
              </a:p>
            </p:txBody>
          </p:sp>
          <p:sp>
            <p:nvSpPr>
              <p:cNvPr id="1686560" name="Rectangle 32"/>
              <p:cNvSpPr>
                <a:spLocks noChangeArrowheads="1"/>
              </p:cNvSpPr>
              <p:nvPr/>
            </p:nvSpPr>
            <p:spPr bwMode="auto">
              <a:xfrm>
                <a:off x="2704" y="2200"/>
                <a:ext cx="480" cy="368"/>
              </a:xfrm>
              <a:prstGeom prst="rect">
                <a:avLst/>
              </a:prstGeom>
              <a:noFill/>
              <a:ln w="2540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6561" name="Rectangle 33"/>
              <p:cNvSpPr>
                <a:spLocks noChangeArrowheads="1"/>
              </p:cNvSpPr>
              <p:nvPr/>
            </p:nvSpPr>
            <p:spPr bwMode="auto">
              <a:xfrm>
                <a:off x="3758" y="2169"/>
                <a:ext cx="420" cy="23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6562" name="Rectangle 34"/>
              <p:cNvSpPr>
                <a:spLocks noChangeArrowheads="1"/>
              </p:cNvSpPr>
              <p:nvPr/>
            </p:nvSpPr>
            <p:spPr bwMode="auto">
              <a:xfrm>
                <a:off x="3728" y="2000"/>
                <a:ext cx="656" cy="608"/>
              </a:xfrm>
              <a:prstGeom prst="rect">
                <a:avLst/>
              </a:prstGeom>
              <a:noFill/>
              <a:ln w="2540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6563" name="Rectangle 35"/>
              <p:cNvSpPr>
                <a:spLocks noChangeArrowheads="1"/>
              </p:cNvSpPr>
              <p:nvPr/>
            </p:nvSpPr>
            <p:spPr bwMode="auto">
              <a:xfrm>
                <a:off x="3703" y="2066"/>
                <a:ext cx="695" cy="40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Primary</a:t>
                </a:r>
              </a:p>
              <a:p>
                <a:pPr algn="l"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Memory</a:t>
                </a:r>
              </a:p>
            </p:txBody>
          </p:sp>
          <p:sp>
            <p:nvSpPr>
              <p:cNvPr id="1686564" name="Line 36"/>
              <p:cNvSpPr>
                <a:spLocks noChangeShapeType="1"/>
              </p:cNvSpPr>
              <p:nvPr/>
            </p:nvSpPr>
            <p:spPr bwMode="auto">
              <a:xfrm>
                <a:off x="3192" y="2368"/>
                <a:ext cx="52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Line 36"/>
              <p:cNvSpPr>
                <a:spLocks noChangeShapeType="1"/>
              </p:cNvSpPr>
              <p:nvPr/>
            </p:nvSpPr>
            <p:spPr bwMode="auto">
              <a:xfrm>
                <a:off x="2304" y="2408"/>
                <a:ext cx="38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Rectangle 25"/>
              <p:cNvSpPr>
                <a:spLocks noChangeArrowheads="1"/>
              </p:cNvSpPr>
              <p:nvPr/>
            </p:nvSpPr>
            <p:spPr bwMode="auto">
              <a:xfrm>
                <a:off x="2352" y="2168"/>
                <a:ext cx="311" cy="22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 dirty="0">
                    <a:solidFill>
                      <a:srgbClr val="56127A"/>
                    </a:solidFill>
                    <a:latin typeface="Verdana" charset="0"/>
                  </a:rPr>
                  <a:t>VA</a:t>
                </a:r>
              </a:p>
            </p:txBody>
          </p:sp>
        </p:grp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6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6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6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6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6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653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1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7292975" cy="736600"/>
          </a:xfrm>
        </p:spPr>
        <p:txBody>
          <a:bodyPr/>
          <a:lstStyle/>
          <a:p>
            <a:r>
              <a:rPr lang="en-US" dirty="0" smtClean="0"/>
              <a:t>Virtually Addressed Cache</a:t>
            </a:r>
            <a:br>
              <a:rPr lang="en-US" dirty="0" smtClean="0"/>
            </a:br>
            <a:r>
              <a:rPr lang="en-US" dirty="0" smtClean="0"/>
              <a:t>(Virtual Index/Virtual Tag)</a:t>
            </a:r>
            <a:endParaRPr lang="en-US" dirty="0"/>
          </a:p>
        </p:txBody>
      </p:sp>
      <p:sp>
        <p:nvSpPr>
          <p:cNvPr id="6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39F8F-B68F-E348-AB5E-213A526F8E08}" type="slidenum">
              <a:rPr lang="en-US"/>
              <a:pPr/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91652" name="Line 4"/>
          <p:cNvSpPr>
            <a:spLocks noChangeShapeType="1"/>
          </p:cNvSpPr>
          <p:nvPr/>
        </p:nvSpPr>
        <p:spPr bwMode="auto">
          <a:xfrm>
            <a:off x="5410200" y="2554287"/>
            <a:ext cx="3352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653" name="Line 5"/>
          <p:cNvSpPr>
            <a:spLocks noChangeShapeType="1"/>
          </p:cNvSpPr>
          <p:nvPr/>
        </p:nvSpPr>
        <p:spPr bwMode="auto">
          <a:xfrm>
            <a:off x="685800" y="2554287"/>
            <a:ext cx="411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81000" y="1944687"/>
            <a:ext cx="304800" cy="1219200"/>
            <a:chOff x="336" y="1200"/>
            <a:chExt cx="144" cy="720"/>
          </a:xfrm>
        </p:grpSpPr>
        <p:sp>
          <p:nvSpPr>
            <p:cNvPr id="1691655" name="Rectangle 7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400" dirty="0">
                  <a:latin typeface="Calibri"/>
                  <a:cs typeface="Calibri"/>
                </a:rPr>
                <a:t>PC</a:t>
              </a:r>
              <a:endParaRPr lang="en-US" sz="1600" dirty="0">
                <a:latin typeface="Calibri"/>
                <a:cs typeface="Calibri"/>
              </a:endParaRPr>
            </a:p>
          </p:txBody>
        </p:sp>
        <p:sp>
          <p:nvSpPr>
            <p:cNvPr id="1691656" name="Freeform 8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91657" name="Rectangle 9"/>
          <p:cNvSpPr>
            <a:spLocks noChangeArrowheads="1"/>
          </p:cNvSpPr>
          <p:nvPr/>
        </p:nvSpPr>
        <p:spPr bwMode="auto">
          <a:xfrm>
            <a:off x="2057400" y="3124200"/>
            <a:ext cx="762000" cy="457200"/>
          </a:xfrm>
          <a:prstGeom prst="rect">
            <a:avLst/>
          </a:prstGeom>
          <a:solidFill>
            <a:srgbClr val="FFA74F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1800" dirty="0">
                <a:latin typeface="Calibri"/>
                <a:cs typeface="Calibri"/>
              </a:rPr>
              <a:t>Inst</a:t>
            </a:r>
            <a:r>
              <a:rPr lang="en-US" sz="1800" dirty="0"/>
              <a:t>. TLB</a:t>
            </a:r>
          </a:p>
        </p:txBody>
      </p:sp>
      <p:sp>
        <p:nvSpPr>
          <p:cNvPr id="1691658" name="Rectangle 10"/>
          <p:cNvSpPr>
            <a:spLocks noChangeArrowheads="1"/>
          </p:cNvSpPr>
          <p:nvPr/>
        </p:nvSpPr>
        <p:spPr bwMode="auto">
          <a:xfrm>
            <a:off x="1295400" y="2133600"/>
            <a:ext cx="10668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1800" dirty="0">
                <a:latin typeface="Calibri"/>
                <a:cs typeface="Calibri"/>
              </a:rPr>
              <a:t>Inst. Cache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3048000" y="1944687"/>
            <a:ext cx="304800" cy="1219200"/>
            <a:chOff x="336" y="1200"/>
            <a:chExt cx="144" cy="720"/>
          </a:xfrm>
        </p:grpSpPr>
        <p:sp>
          <p:nvSpPr>
            <p:cNvPr id="1691660" name="Rectangle 12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400">
                  <a:latin typeface="Calibri"/>
                  <a:cs typeface="Calibri"/>
                </a:rPr>
                <a:t>D</a:t>
              </a:r>
            </a:p>
          </p:txBody>
        </p:sp>
        <p:sp>
          <p:nvSpPr>
            <p:cNvPr id="1691661" name="Freeform 13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400">
                <a:latin typeface="Calibri"/>
                <a:cs typeface="Calibri"/>
              </a:endParaRPr>
            </a:p>
          </p:txBody>
        </p:sp>
      </p:grpSp>
      <p:sp>
        <p:nvSpPr>
          <p:cNvPr id="1691662" name="Rectangle 14"/>
          <p:cNvSpPr>
            <a:spLocks noChangeArrowheads="1"/>
          </p:cNvSpPr>
          <p:nvPr/>
        </p:nvSpPr>
        <p:spPr bwMode="auto">
          <a:xfrm>
            <a:off x="3429000" y="2020887"/>
            <a:ext cx="1066800" cy="914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1800">
                <a:latin typeface="Calibri"/>
                <a:cs typeface="Calibri"/>
              </a:rPr>
              <a:t>Decode</a:t>
            </a:r>
          </a:p>
        </p:txBody>
      </p: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4572000" y="1944687"/>
            <a:ext cx="304800" cy="1219200"/>
            <a:chOff x="336" y="1200"/>
            <a:chExt cx="144" cy="720"/>
          </a:xfrm>
        </p:grpSpPr>
        <p:sp>
          <p:nvSpPr>
            <p:cNvPr id="1691664" name="Rectangle 16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400" dirty="0">
                  <a:latin typeface="Calibri"/>
                  <a:cs typeface="Calibri"/>
                </a:rPr>
                <a:t>E</a:t>
              </a:r>
            </a:p>
          </p:txBody>
        </p:sp>
        <p:sp>
          <p:nvSpPr>
            <p:cNvPr id="1691665" name="Freeform 17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400">
                <a:latin typeface="Calibri"/>
                <a:cs typeface="Calibri"/>
              </a:endParaRPr>
            </a:p>
          </p:txBody>
        </p:sp>
      </p:grpSp>
      <p:sp>
        <p:nvSpPr>
          <p:cNvPr id="1691666" name="Freeform 18"/>
          <p:cNvSpPr>
            <a:spLocks/>
          </p:cNvSpPr>
          <p:nvPr/>
        </p:nvSpPr>
        <p:spPr bwMode="auto">
          <a:xfrm>
            <a:off x="5029200" y="2020887"/>
            <a:ext cx="3810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8"/>
              </a:cxn>
              <a:cxn ang="0">
                <a:pos x="48" y="336"/>
              </a:cxn>
              <a:cxn ang="0">
                <a:pos x="0" y="384"/>
              </a:cxn>
              <a:cxn ang="0">
                <a:pos x="0" y="672"/>
              </a:cxn>
              <a:cxn ang="0">
                <a:pos x="240" y="480"/>
              </a:cxn>
              <a:cxn ang="0">
                <a:pos x="240" y="144"/>
              </a:cxn>
              <a:cxn ang="0">
                <a:pos x="0" y="0"/>
              </a:cxn>
            </a:cxnLst>
            <a:rect l="0" t="0" r="r" b="b"/>
            <a:pathLst>
              <a:path w="240" h="672">
                <a:moveTo>
                  <a:pt x="0" y="0"/>
                </a:moveTo>
                <a:lnTo>
                  <a:pt x="0" y="288"/>
                </a:lnTo>
                <a:lnTo>
                  <a:pt x="48" y="336"/>
                </a:lnTo>
                <a:lnTo>
                  <a:pt x="0" y="384"/>
                </a:lnTo>
                <a:lnTo>
                  <a:pt x="0" y="672"/>
                </a:lnTo>
                <a:lnTo>
                  <a:pt x="240" y="480"/>
                </a:lnTo>
                <a:lnTo>
                  <a:pt x="240" y="14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5486400" y="1944687"/>
            <a:ext cx="304800" cy="1219200"/>
            <a:chOff x="336" y="1200"/>
            <a:chExt cx="144" cy="720"/>
          </a:xfrm>
        </p:grpSpPr>
        <p:sp>
          <p:nvSpPr>
            <p:cNvPr id="1691668" name="Rectangle 20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400">
                  <a:latin typeface="Calibri"/>
                  <a:cs typeface="Calibri"/>
                </a:rPr>
                <a:t>M</a:t>
              </a:r>
            </a:p>
          </p:txBody>
        </p:sp>
        <p:sp>
          <p:nvSpPr>
            <p:cNvPr id="1691669" name="Freeform 21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400">
                <a:latin typeface="Calibri"/>
                <a:cs typeface="Calibri"/>
              </a:endParaRPr>
            </a:p>
          </p:txBody>
        </p:sp>
      </p:grpSp>
      <p:sp>
        <p:nvSpPr>
          <p:cNvPr id="1691671" name="Rectangle 23"/>
          <p:cNvSpPr>
            <a:spLocks noChangeArrowheads="1"/>
          </p:cNvSpPr>
          <p:nvPr/>
        </p:nvSpPr>
        <p:spPr bwMode="auto">
          <a:xfrm>
            <a:off x="6248400" y="2209800"/>
            <a:ext cx="9144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1800">
                <a:latin typeface="Calibri"/>
                <a:cs typeface="Calibri"/>
              </a:rPr>
              <a:t>Data Cache</a:t>
            </a:r>
          </a:p>
        </p:txBody>
      </p: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8229600" y="1944687"/>
            <a:ext cx="304800" cy="1219200"/>
            <a:chOff x="336" y="1200"/>
            <a:chExt cx="144" cy="720"/>
          </a:xfrm>
        </p:grpSpPr>
        <p:sp>
          <p:nvSpPr>
            <p:cNvPr id="1691673" name="Rectangle 25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2400">
                  <a:latin typeface="Calibri"/>
                  <a:cs typeface="Calibri"/>
                </a:rPr>
                <a:t>W</a:t>
              </a:r>
            </a:p>
          </p:txBody>
        </p:sp>
        <p:sp>
          <p:nvSpPr>
            <p:cNvPr id="1691674" name="Freeform 26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400">
                <a:latin typeface="Calibri"/>
                <a:cs typeface="Calibri"/>
              </a:endParaRPr>
            </a:p>
          </p:txBody>
        </p:sp>
      </p:grpSp>
      <p:sp>
        <p:nvSpPr>
          <p:cNvPr id="1691675" name="Line 27"/>
          <p:cNvSpPr>
            <a:spLocks noChangeShapeType="1"/>
          </p:cNvSpPr>
          <p:nvPr/>
        </p:nvSpPr>
        <p:spPr bwMode="auto">
          <a:xfrm>
            <a:off x="4876800" y="2249487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676" name="Line 28"/>
          <p:cNvSpPr>
            <a:spLocks noChangeShapeType="1"/>
          </p:cNvSpPr>
          <p:nvPr/>
        </p:nvSpPr>
        <p:spPr bwMode="auto">
          <a:xfrm>
            <a:off x="4876800" y="2859087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677" name="Text Box 29"/>
          <p:cNvSpPr txBox="1">
            <a:spLocks noChangeArrowheads="1"/>
          </p:cNvSpPr>
          <p:nvPr/>
        </p:nvSpPr>
        <p:spPr bwMode="auto">
          <a:xfrm>
            <a:off x="5081588" y="2401887"/>
            <a:ext cx="350837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+</a:t>
            </a:r>
          </a:p>
        </p:txBody>
      </p:sp>
      <p:sp>
        <p:nvSpPr>
          <p:cNvPr id="1691670" name="Rectangle 22"/>
          <p:cNvSpPr>
            <a:spLocks noChangeArrowheads="1"/>
          </p:cNvSpPr>
          <p:nvPr/>
        </p:nvSpPr>
        <p:spPr bwMode="auto">
          <a:xfrm>
            <a:off x="7467600" y="3276600"/>
            <a:ext cx="762000" cy="533400"/>
          </a:xfrm>
          <a:prstGeom prst="rect">
            <a:avLst/>
          </a:prstGeom>
          <a:solidFill>
            <a:srgbClr val="FFA74F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1800" dirty="0">
                <a:latin typeface="Calibri"/>
                <a:cs typeface="Calibri"/>
              </a:rPr>
              <a:t>Data TLB</a:t>
            </a:r>
          </a:p>
        </p:txBody>
      </p:sp>
      <p:sp>
        <p:nvSpPr>
          <p:cNvPr id="1691683" name="Rectangle 35"/>
          <p:cNvSpPr>
            <a:spLocks noChangeArrowheads="1"/>
          </p:cNvSpPr>
          <p:nvPr/>
        </p:nvSpPr>
        <p:spPr bwMode="auto">
          <a:xfrm>
            <a:off x="3429000" y="5221287"/>
            <a:ext cx="32766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2000" dirty="0">
                <a:latin typeface="Calibri"/>
                <a:cs typeface="Calibri"/>
              </a:rPr>
              <a:t>Main Memory (DRAM)</a:t>
            </a:r>
          </a:p>
        </p:txBody>
      </p:sp>
      <p:sp>
        <p:nvSpPr>
          <p:cNvPr id="1691684" name="Rectangle 36"/>
          <p:cNvSpPr>
            <a:spLocks noChangeArrowheads="1"/>
          </p:cNvSpPr>
          <p:nvPr/>
        </p:nvSpPr>
        <p:spPr bwMode="auto">
          <a:xfrm>
            <a:off x="3733800" y="4190999"/>
            <a:ext cx="2667000" cy="573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2000" dirty="0">
                <a:latin typeface="Calibri"/>
                <a:cs typeface="Calibri"/>
              </a:rPr>
              <a:t>Memory Controller</a:t>
            </a:r>
          </a:p>
        </p:txBody>
      </p:sp>
      <p:sp>
        <p:nvSpPr>
          <p:cNvPr id="1691686" name="Freeform 38"/>
          <p:cNvSpPr>
            <a:spLocks/>
          </p:cNvSpPr>
          <p:nvPr/>
        </p:nvSpPr>
        <p:spPr bwMode="auto">
          <a:xfrm flipH="1">
            <a:off x="1447800" y="2819400"/>
            <a:ext cx="2286000" cy="1752600"/>
          </a:xfrm>
          <a:custGeom>
            <a:avLst/>
            <a:gdLst/>
            <a:ahLst/>
            <a:cxnLst>
              <a:cxn ang="0">
                <a:pos x="816" y="0"/>
              </a:cxn>
              <a:cxn ang="0">
                <a:pos x="816" y="384"/>
              </a:cxn>
              <a:cxn ang="0">
                <a:pos x="0" y="384"/>
              </a:cxn>
            </a:cxnLst>
            <a:rect l="0" t="0" r="r" b="b"/>
            <a:pathLst>
              <a:path w="816" h="384">
                <a:moveTo>
                  <a:pt x="816" y="0"/>
                </a:moveTo>
                <a:lnTo>
                  <a:pt x="816" y="384"/>
                </a:lnTo>
                <a:lnTo>
                  <a:pt x="0" y="38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687" name="Line 39"/>
          <p:cNvSpPr>
            <a:spLocks noChangeShapeType="1"/>
          </p:cNvSpPr>
          <p:nvPr/>
        </p:nvSpPr>
        <p:spPr bwMode="auto">
          <a:xfrm>
            <a:off x="5105400" y="4764087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688" name="Text Box 40"/>
          <p:cNvSpPr txBox="1">
            <a:spLocks noChangeArrowheads="1"/>
          </p:cNvSpPr>
          <p:nvPr/>
        </p:nvSpPr>
        <p:spPr bwMode="auto">
          <a:xfrm>
            <a:off x="7772400" y="3929133"/>
            <a:ext cx="1116013" cy="70788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Calibri"/>
                <a:cs typeface="Calibri"/>
              </a:rPr>
              <a:t>Physical Address</a:t>
            </a:r>
          </a:p>
        </p:txBody>
      </p:sp>
      <p:sp>
        <p:nvSpPr>
          <p:cNvPr id="1691689" name="Text Box 41"/>
          <p:cNvSpPr txBox="1">
            <a:spLocks noChangeArrowheads="1"/>
          </p:cNvSpPr>
          <p:nvPr/>
        </p:nvSpPr>
        <p:spPr bwMode="auto">
          <a:xfrm>
            <a:off x="1295400" y="4495800"/>
            <a:ext cx="1828800" cy="40011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latin typeface="Calibri"/>
                <a:cs typeface="Calibri"/>
              </a:rPr>
              <a:t>Instruction data</a:t>
            </a:r>
            <a:endParaRPr lang="en-US" sz="2000" dirty="0">
              <a:latin typeface="Calibri"/>
              <a:cs typeface="Calibri"/>
            </a:endParaRPr>
          </a:p>
        </p:txBody>
      </p:sp>
      <p:sp>
        <p:nvSpPr>
          <p:cNvPr id="1691690" name="Text Box 42"/>
          <p:cNvSpPr txBox="1">
            <a:spLocks noChangeArrowheads="1"/>
          </p:cNvSpPr>
          <p:nvPr/>
        </p:nvSpPr>
        <p:spPr bwMode="auto">
          <a:xfrm>
            <a:off x="4724400" y="4799290"/>
            <a:ext cx="2438400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latin typeface="Calibri"/>
                <a:cs typeface="Calibri"/>
              </a:rPr>
              <a:t>Physical Address</a:t>
            </a:r>
          </a:p>
        </p:txBody>
      </p:sp>
      <p:sp>
        <p:nvSpPr>
          <p:cNvPr id="1691694" name="Text Box 46"/>
          <p:cNvSpPr txBox="1">
            <a:spLocks noChangeArrowheads="1"/>
          </p:cNvSpPr>
          <p:nvPr/>
        </p:nvSpPr>
        <p:spPr bwMode="auto">
          <a:xfrm>
            <a:off x="152400" y="3594170"/>
            <a:ext cx="1116013" cy="70788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Calibri"/>
                <a:cs typeface="Calibri"/>
              </a:rPr>
              <a:t>Physical Address</a:t>
            </a:r>
          </a:p>
        </p:txBody>
      </p:sp>
      <p:sp>
        <p:nvSpPr>
          <p:cNvPr id="1691696" name="Rectangle 48"/>
          <p:cNvSpPr>
            <a:spLocks noChangeArrowheads="1"/>
          </p:cNvSpPr>
          <p:nvPr/>
        </p:nvSpPr>
        <p:spPr bwMode="auto">
          <a:xfrm>
            <a:off x="3429000" y="3240087"/>
            <a:ext cx="1635125" cy="457200"/>
          </a:xfrm>
          <a:prstGeom prst="rect">
            <a:avLst/>
          </a:prstGeom>
          <a:solidFill>
            <a:schemeClr val="accent1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>
              <a:lnSpc>
                <a:spcPct val="85000"/>
              </a:lnSpc>
            </a:pPr>
            <a:r>
              <a:rPr lang="en-US" altLang="ko-KR" sz="1600" dirty="0" smtClean="0">
                <a:ea typeface="굴림" charset="-127"/>
                <a:cs typeface="굴림" charset="-127"/>
              </a:rPr>
              <a:t>P</a:t>
            </a:r>
            <a:r>
              <a:rPr lang="en-US" altLang="ko-KR" sz="1600" dirty="0" smtClean="0">
                <a:latin typeface="ヒラギノ角ゴ Pro W3" charset="-128"/>
                <a:ea typeface="굴림" charset="-127"/>
                <a:cs typeface="굴림" charset="-127"/>
              </a:rPr>
              <a:t>age-Table </a:t>
            </a:r>
            <a:r>
              <a:rPr lang="en-US" altLang="ko-KR" sz="1600" dirty="0">
                <a:latin typeface="ヒラギノ角ゴ Pro W3" charset="-128"/>
                <a:ea typeface="굴림" charset="-127"/>
                <a:cs typeface="굴림" charset="-127"/>
              </a:rPr>
              <a:t>Base</a:t>
            </a:r>
            <a:r>
              <a:rPr lang="en-US" altLang="ko-KR" sz="1600" dirty="0">
                <a:ea typeface="굴림" charset="-127"/>
                <a:cs typeface="굴림" charset="-127"/>
              </a:rPr>
              <a:t> Register</a:t>
            </a:r>
            <a:endParaRPr lang="en-US" dirty="0"/>
          </a:p>
        </p:txBody>
      </p:sp>
      <p:sp>
        <p:nvSpPr>
          <p:cNvPr id="1691698" name="Line 50"/>
          <p:cNvSpPr>
            <a:spLocks noChangeShapeType="1"/>
          </p:cNvSpPr>
          <p:nvPr/>
        </p:nvSpPr>
        <p:spPr bwMode="auto">
          <a:xfrm>
            <a:off x="1066800" y="3962400"/>
            <a:ext cx="1143000" cy="762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699" name="Text Box 51"/>
          <p:cNvSpPr txBox="1">
            <a:spLocks noChangeArrowheads="1"/>
          </p:cNvSpPr>
          <p:nvPr/>
        </p:nvSpPr>
        <p:spPr bwMode="auto">
          <a:xfrm>
            <a:off x="1219200" y="1262747"/>
            <a:ext cx="1116013" cy="64633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latin typeface="Calibri"/>
                <a:cs typeface="Calibri"/>
              </a:rPr>
              <a:t>Virtual Address</a:t>
            </a:r>
          </a:p>
        </p:txBody>
      </p:sp>
      <p:sp>
        <p:nvSpPr>
          <p:cNvPr id="1691700" name="Line 52"/>
          <p:cNvSpPr>
            <a:spLocks noChangeShapeType="1"/>
          </p:cNvSpPr>
          <p:nvPr/>
        </p:nvSpPr>
        <p:spPr bwMode="auto">
          <a:xfrm flipV="1">
            <a:off x="914400" y="1828800"/>
            <a:ext cx="533400" cy="685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703" name="Text Box 55"/>
          <p:cNvSpPr txBox="1">
            <a:spLocks noChangeArrowheads="1"/>
          </p:cNvSpPr>
          <p:nvPr/>
        </p:nvSpPr>
        <p:spPr bwMode="auto">
          <a:xfrm>
            <a:off x="5943600" y="1186547"/>
            <a:ext cx="1116013" cy="64633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latin typeface="Calibri"/>
                <a:cs typeface="Calibri"/>
              </a:rPr>
              <a:t>Virtual Address</a:t>
            </a:r>
          </a:p>
        </p:txBody>
      </p:sp>
      <p:sp>
        <p:nvSpPr>
          <p:cNvPr id="1691704" name="Line 56"/>
          <p:cNvSpPr>
            <a:spLocks noChangeShapeType="1"/>
          </p:cNvSpPr>
          <p:nvPr/>
        </p:nvSpPr>
        <p:spPr bwMode="auto">
          <a:xfrm flipV="1">
            <a:off x="6096000" y="1828800"/>
            <a:ext cx="152400" cy="685799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705" name="Rectangle 57"/>
          <p:cNvSpPr>
            <a:spLocks noChangeArrowheads="1"/>
          </p:cNvSpPr>
          <p:nvPr/>
        </p:nvSpPr>
        <p:spPr bwMode="auto">
          <a:xfrm>
            <a:off x="5257800" y="3316287"/>
            <a:ext cx="19050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2000" dirty="0">
                <a:latin typeface="Calibri"/>
                <a:cs typeface="Calibri"/>
              </a:rPr>
              <a:t>Hardware Page Table Walker</a:t>
            </a:r>
          </a:p>
        </p:txBody>
      </p:sp>
      <p:sp>
        <p:nvSpPr>
          <p:cNvPr id="1691706" name="Line 58"/>
          <p:cNvSpPr>
            <a:spLocks noChangeShapeType="1"/>
          </p:cNvSpPr>
          <p:nvPr/>
        </p:nvSpPr>
        <p:spPr bwMode="auto">
          <a:xfrm>
            <a:off x="5029200" y="3392487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710" name="Freeform 62"/>
          <p:cNvSpPr>
            <a:spLocks/>
          </p:cNvSpPr>
          <p:nvPr/>
        </p:nvSpPr>
        <p:spPr bwMode="auto">
          <a:xfrm>
            <a:off x="6400800" y="3810000"/>
            <a:ext cx="1371600" cy="762000"/>
          </a:xfrm>
          <a:custGeom>
            <a:avLst/>
            <a:gdLst/>
            <a:ahLst/>
            <a:cxnLst>
              <a:cxn ang="0">
                <a:pos x="0" y="432"/>
              </a:cxn>
              <a:cxn ang="0">
                <a:pos x="96" y="432"/>
              </a:cxn>
              <a:cxn ang="0">
                <a:pos x="96" y="0"/>
              </a:cxn>
            </a:cxnLst>
            <a:rect l="0" t="0" r="r" b="b"/>
            <a:pathLst>
              <a:path w="96" h="432">
                <a:moveTo>
                  <a:pt x="0" y="432"/>
                </a:moveTo>
                <a:lnTo>
                  <a:pt x="96" y="432"/>
                </a:lnTo>
                <a:lnTo>
                  <a:pt x="96" y="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70" name="Group 69"/>
          <p:cNvGrpSpPr/>
          <p:nvPr/>
        </p:nvGrpSpPr>
        <p:grpSpPr>
          <a:xfrm rot="5400000">
            <a:off x="7239000" y="3429000"/>
            <a:ext cx="152400" cy="304800"/>
            <a:chOff x="6629400" y="3316287"/>
            <a:chExt cx="152400" cy="304800"/>
          </a:xfrm>
        </p:grpSpPr>
        <p:sp>
          <p:nvSpPr>
            <p:cNvPr id="1691707" name="Line 59"/>
            <p:cNvSpPr>
              <a:spLocks noChangeShapeType="1"/>
            </p:cNvSpPr>
            <p:nvPr/>
          </p:nvSpPr>
          <p:spPr bwMode="auto">
            <a:xfrm>
              <a:off x="6629400" y="3316287"/>
              <a:ext cx="0" cy="304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1711" name="Line 63"/>
            <p:cNvSpPr>
              <a:spLocks noChangeShapeType="1"/>
            </p:cNvSpPr>
            <p:nvPr/>
          </p:nvSpPr>
          <p:spPr bwMode="auto">
            <a:xfrm flipV="1">
              <a:off x="6781800" y="3316287"/>
              <a:ext cx="0" cy="304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91712" name="Freeform 64"/>
          <p:cNvSpPr>
            <a:spLocks/>
          </p:cNvSpPr>
          <p:nvPr/>
        </p:nvSpPr>
        <p:spPr bwMode="auto">
          <a:xfrm>
            <a:off x="2438400" y="3581399"/>
            <a:ext cx="2819400" cy="3444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28"/>
              </a:cxn>
              <a:cxn ang="0">
                <a:pos x="2304" y="528"/>
              </a:cxn>
            </a:cxnLst>
            <a:rect l="0" t="0" r="r" b="b"/>
            <a:pathLst>
              <a:path w="2304" h="528">
                <a:moveTo>
                  <a:pt x="0" y="0"/>
                </a:moveTo>
                <a:lnTo>
                  <a:pt x="0" y="528"/>
                </a:lnTo>
                <a:lnTo>
                  <a:pt x="2304" y="52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714" name="Freeform 66"/>
          <p:cNvSpPr>
            <a:spLocks/>
          </p:cNvSpPr>
          <p:nvPr/>
        </p:nvSpPr>
        <p:spPr bwMode="auto">
          <a:xfrm>
            <a:off x="2667000" y="3581399"/>
            <a:ext cx="2590800" cy="1920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28"/>
              </a:cxn>
              <a:cxn ang="0">
                <a:pos x="2304" y="528"/>
              </a:cxn>
            </a:cxnLst>
            <a:rect l="0" t="0" r="r" b="b"/>
            <a:pathLst>
              <a:path w="2304" h="528">
                <a:moveTo>
                  <a:pt x="0" y="0"/>
                </a:moveTo>
                <a:lnTo>
                  <a:pt x="0" y="528"/>
                </a:lnTo>
                <a:lnTo>
                  <a:pt x="2304" y="52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Freeform 64"/>
          <p:cNvSpPr>
            <a:spLocks/>
          </p:cNvSpPr>
          <p:nvPr/>
        </p:nvSpPr>
        <p:spPr bwMode="auto">
          <a:xfrm>
            <a:off x="2209800" y="3581400"/>
            <a:ext cx="1524000" cy="6492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28"/>
              </a:cxn>
              <a:cxn ang="0">
                <a:pos x="2304" y="528"/>
              </a:cxn>
            </a:cxnLst>
            <a:rect l="0" t="0" r="r" b="b"/>
            <a:pathLst>
              <a:path w="2304" h="528">
                <a:moveTo>
                  <a:pt x="0" y="0"/>
                </a:moveTo>
                <a:lnTo>
                  <a:pt x="0" y="528"/>
                </a:lnTo>
                <a:lnTo>
                  <a:pt x="2304" y="52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" name="Line 63"/>
          <p:cNvSpPr>
            <a:spLocks noChangeShapeType="1"/>
          </p:cNvSpPr>
          <p:nvPr/>
        </p:nvSpPr>
        <p:spPr bwMode="auto">
          <a:xfrm>
            <a:off x="1600200" y="2819400"/>
            <a:ext cx="4572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Line 52"/>
          <p:cNvSpPr>
            <a:spLocks noChangeShapeType="1"/>
          </p:cNvSpPr>
          <p:nvPr/>
        </p:nvSpPr>
        <p:spPr bwMode="auto">
          <a:xfrm flipV="1">
            <a:off x="1828800" y="1828800"/>
            <a:ext cx="228600" cy="12192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" name="Line 56"/>
          <p:cNvSpPr>
            <a:spLocks noChangeShapeType="1"/>
          </p:cNvSpPr>
          <p:nvPr/>
        </p:nvSpPr>
        <p:spPr bwMode="auto">
          <a:xfrm flipH="1" flipV="1">
            <a:off x="6705600" y="1828800"/>
            <a:ext cx="609600" cy="1066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" name="Line 63"/>
          <p:cNvSpPr>
            <a:spLocks noChangeShapeType="1"/>
          </p:cNvSpPr>
          <p:nvPr/>
        </p:nvSpPr>
        <p:spPr bwMode="auto">
          <a:xfrm>
            <a:off x="7162800" y="2819400"/>
            <a:ext cx="457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1685" name="Freeform 37"/>
          <p:cNvSpPr>
            <a:spLocks/>
          </p:cNvSpPr>
          <p:nvPr/>
        </p:nvSpPr>
        <p:spPr bwMode="auto">
          <a:xfrm>
            <a:off x="6400800" y="2895599"/>
            <a:ext cx="609600" cy="1563687"/>
          </a:xfrm>
          <a:custGeom>
            <a:avLst/>
            <a:gdLst/>
            <a:ahLst/>
            <a:cxnLst>
              <a:cxn ang="0">
                <a:pos x="816" y="0"/>
              </a:cxn>
              <a:cxn ang="0">
                <a:pos x="816" y="384"/>
              </a:cxn>
              <a:cxn ang="0">
                <a:pos x="0" y="384"/>
              </a:cxn>
            </a:cxnLst>
            <a:rect l="0" t="0" r="r" b="b"/>
            <a:pathLst>
              <a:path w="816" h="384">
                <a:moveTo>
                  <a:pt x="816" y="0"/>
                </a:moveTo>
                <a:lnTo>
                  <a:pt x="816" y="384"/>
                </a:lnTo>
                <a:lnTo>
                  <a:pt x="0" y="38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" name="Text Box 65"/>
          <p:cNvSpPr txBox="1">
            <a:spLocks noChangeArrowheads="1"/>
          </p:cNvSpPr>
          <p:nvPr/>
        </p:nvSpPr>
        <p:spPr bwMode="auto">
          <a:xfrm>
            <a:off x="7318985" y="2802701"/>
            <a:ext cx="794120" cy="40011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000" i="1" dirty="0">
                <a:solidFill>
                  <a:srgbClr val="56127A"/>
                </a:solidFill>
                <a:latin typeface="Calibri"/>
                <a:cs typeface="Calibri"/>
              </a:rPr>
              <a:t>Miss?</a:t>
            </a:r>
            <a:endParaRPr lang="en-US" sz="2000" dirty="0">
              <a:latin typeface="Calibri"/>
              <a:cs typeface="Calibri"/>
            </a:endParaRPr>
          </a:p>
        </p:txBody>
      </p:sp>
      <p:sp>
        <p:nvSpPr>
          <p:cNvPr id="72" name="Text Box 65"/>
          <p:cNvSpPr txBox="1">
            <a:spLocks noChangeArrowheads="1"/>
          </p:cNvSpPr>
          <p:nvPr/>
        </p:nvSpPr>
        <p:spPr bwMode="auto">
          <a:xfrm>
            <a:off x="1796680" y="2743200"/>
            <a:ext cx="794120" cy="40011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000" i="1" dirty="0">
                <a:solidFill>
                  <a:srgbClr val="56127A"/>
                </a:solidFill>
                <a:latin typeface="Calibri"/>
                <a:cs typeface="Calibri"/>
              </a:rPr>
              <a:t>Miss?</a:t>
            </a:r>
            <a:endParaRPr lang="en-US" sz="2000" dirty="0">
              <a:latin typeface="Calibri"/>
              <a:cs typeface="Calibri"/>
            </a:endParaRPr>
          </a:p>
        </p:txBody>
      </p:sp>
      <p:grpSp>
        <p:nvGrpSpPr>
          <p:cNvPr id="73" name="Group 72"/>
          <p:cNvGrpSpPr/>
          <p:nvPr/>
        </p:nvGrpSpPr>
        <p:grpSpPr>
          <a:xfrm>
            <a:off x="5867400" y="3962400"/>
            <a:ext cx="228600" cy="228600"/>
            <a:chOff x="6629400" y="3316287"/>
            <a:chExt cx="152400" cy="304800"/>
          </a:xfrm>
        </p:grpSpPr>
        <p:sp>
          <p:nvSpPr>
            <p:cNvPr id="74" name="Line 59"/>
            <p:cNvSpPr>
              <a:spLocks noChangeShapeType="1"/>
            </p:cNvSpPr>
            <p:nvPr/>
          </p:nvSpPr>
          <p:spPr bwMode="auto">
            <a:xfrm>
              <a:off x="6629400" y="3316287"/>
              <a:ext cx="0" cy="304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Line 63"/>
            <p:cNvSpPr>
              <a:spLocks noChangeShapeType="1"/>
            </p:cNvSpPr>
            <p:nvPr/>
          </p:nvSpPr>
          <p:spPr bwMode="auto">
            <a:xfrm flipV="1">
              <a:off x="6781800" y="3316287"/>
              <a:ext cx="0" cy="304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6" name="TextBox 75"/>
          <p:cNvSpPr txBox="1"/>
          <p:nvPr/>
        </p:nvSpPr>
        <p:spPr>
          <a:xfrm>
            <a:off x="274878" y="5486400"/>
            <a:ext cx="26619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Translate on </a:t>
            </a:r>
            <a:r>
              <a:rPr lang="en-US" sz="2400" i="1" dirty="0" smtClean="0"/>
              <a:t>miss</a:t>
            </a:r>
            <a:endParaRPr lang="en-US" sz="24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7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153400" cy="9906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Aliasing in Virtual-Address Caches</a:t>
            </a:r>
          </a:p>
        </p:txBody>
      </p:sp>
      <p:sp>
        <p:nvSpPr>
          <p:cNvPr id="4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871-E9A7-5D4D-B91D-FDADE166058E}" type="slidenum">
              <a:rPr lang="en-US"/>
              <a:pPr/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87555" name="Rectangle 3"/>
          <p:cNvSpPr>
            <a:spLocks noChangeArrowheads="1"/>
          </p:cNvSpPr>
          <p:nvPr/>
        </p:nvSpPr>
        <p:spPr bwMode="auto">
          <a:xfrm>
            <a:off x="1447800" y="2209800"/>
            <a:ext cx="9906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7556" name="Rectangle 4"/>
          <p:cNvSpPr>
            <a:spLocks noChangeArrowheads="1"/>
          </p:cNvSpPr>
          <p:nvPr/>
        </p:nvSpPr>
        <p:spPr bwMode="auto">
          <a:xfrm>
            <a:off x="1447800" y="1981200"/>
            <a:ext cx="9906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7557" name="Rectangle 5"/>
          <p:cNvSpPr>
            <a:spLocks noChangeArrowheads="1"/>
          </p:cNvSpPr>
          <p:nvPr/>
        </p:nvSpPr>
        <p:spPr bwMode="auto">
          <a:xfrm>
            <a:off x="1447800" y="1752600"/>
            <a:ext cx="9906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7558" name="Rectangle 6"/>
          <p:cNvSpPr>
            <a:spLocks noChangeArrowheads="1"/>
          </p:cNvSpPr>
          <p:nvPr/>
        </p:nvSpPr>
        <p:spPr bwMode="auto">
          <a:xfrm>
            <a:off x="1447800" y="1524000"/>
            <a:ext cx="990600" cy="228600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7559" name="Rectangle 7"/>
          <p:cNvSpPr>
            <a:spLocks noChangeArrowheads="1"/>
          </p:cNvSpPr>
          <p:nvPr/>
        </p:nvSpPr>
        <p:spPr bwMode="auto">
          <a:xfrm>
            <a:off x="1447800" y="3124200"/>
            <a:ext cx="9906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7560" name="Rectangle 8"/>
          <p:cNvSpPr>
            <a:spLocks noChangeArrowheads="1"/>
          </p:cNvSpPr>
          <p:nvPr/>
        </p:nvSpPr>
        <p:spPr bwMode="auto">
          <a:xfrm>
            <a:off x="1447800" y="2895600"/>
            <a:ext cx="990600" cy="228600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7561" name="Rectangle 9"/>
          <p:cNvSpPr>
            <a:spLocks noChangeArrowheads="1"/>
          </p:cNvSpPr>
          <p:nvPr/>
        </p:nvSpPr>
        <p:spPr bwMode="auto">
          <a:xfrm>
            <a:off x="1447800" y="2667000"/>
            <a:ext cx="9906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7562" name="Rectangle 10"/>
          <p:cNvSpPr>
            <a:spLocks noChangeArrowheads="1"/>
          </p:cNvSpPr>
          <p:nvPr/>
        </p:nvSpPr>
        <p:spPr bwMode="auto">
          <a:xfrm>
            <a:off x="1447800" y="2438400"/>
            <a:ext cx="9906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7563" name="Rectangle 11"/>
          <p:cNvSpPr>
            <a:spLocks noChangeArrowheads="1"/>
          </p:cNvSpPr>
          <p:nvPr/>
        </p:nvSpPr>
        <p:spPr bwMode="auto">
          <a:xfrm>
            <a:off x="3124200" y="2819400"/>
            <a:ext cx="9906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7564" name="Rectangle 12"/>
          <p:cNvSpPr>
            <a:spLocks noChangeArrowheads="1"/>
          </p:cNvSpPr>
          <p:nvPr/>
        </p:nvSpPr>
        <p:spPr bwMode="auto">
          <a:xfrm>
            <a:off x="3124200" y="2590800"/>
            <a:ext cx="9906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7565" name="Rectangle 13"/>
          <p:cNvSpPr>
            <a:spLocks noChangeArrowheads="1"/>
          </p:cNvSpPr>
          <p:nvPr/>
        </p:nvSpPr>
        <p:spPr bwMode="auto">
          <a:xfrm>
            <a:off x="3124200" y="2362200"/>
            <a:ext cx="990600" cy="228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7566" name="Rectangle 14"/>
          <p:cNvSpPr>
            <a:spLocks noChangeArrowheads="1"/>
          </p:cNvSpPr>
          <p:nvPr/>
        </p:nvSpPr>
        <p:spPr bwMode="auto">
          <a:xfrm>
            <a:off x="3124200" y="2133600"/>
            <a:ext cx="9906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7567" name="Line 15"/>
          <p:cNvSpPr>
            <a:spLocks noChangeShapeType="1"/>
          </p:cNvSpPr>
          <p:nvPr/>
        </p:nvSpPr>
        <p:spPr bwMode="auto">
          <a:xfrm>
            <a:off x="2438400" y="1676400"/>
            <a:ext cx="68580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7568" name="Line 16"/>
          <p:cNvSpPr>
            <a:spLocks noChangeShapeType="1"/>
          </p:cNvSpPr>
          <p:nvPr/>
        </p:nvSpPr>
        <p:spPr bwMode="auto">
          <a:xfrm flipV="1">
            <a:off x="2438400" y="2590800"/>
            <a:ext cx="6858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7569" name="Text Box 17"/>
          <p:cNvSpPr txBox="1">
            <a:spLocks noChangeArrowheads="1"/>
          </p:cNvSpPr>
          <p:nvPr/>
        </p:nvSpPr>
        <p:spPr bwMode="auto">
          <a:xfrm>
            <a:off x="573830" y="1400145"/>
            <a:ext cx="565254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cs typeface="Calibri"/>
              </a:rPr>
              <a:t>VA</a:t>
            </a:r>
            <a:r>
              <a:rPr lang="en-US" sz="2000" baseline="-25000">
                <a:solidFill>
                  <a:srgbClr val="56127A"/>
                </a:solidFill>
                <a:latin typeface="Calibri"/>
                <a:cs typeface="Calibri"/>
              </a:rPr>
              <a:t>1</a:t>
            </a:r>
          </a:p>
        </p:txBody>
      </p:sp>
      <p:sp>
        <p:nvSpPr>
          <p:cNvPr id="1687570" name="Line 18"/>
          <p:cNvSpPr>
            <a:spLocks noChangeShapeType="1"/>
          </p:cNvSpPr>
          <p:nvPr/>
        </p:nvSpPr>
        <p:spPr bwMode="auto">
          <a:xfrm>
            <a:off x="1066800" y="16002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7571" name="Text Box 19"/>
          <p:cNvSpPr txBox="1">
            <a:spLocks noChangeArrowheads="1"/>
          </p:cNvSpPr>
          <p:nvPr/>
        </p:nvSpPr>
        <p:spPr bwMode="auto">
          <a:xfrm>
            <a:off x="573830" y="2771745"/>
            <a:ext cx="565254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cs typeface="Calibri"/>
              </a:rPr>
              <a:t>VA</a:t>
            </a:r>
            <a:r>
              <a:rPr lang="en-US" sz="2000" baseline="-25000">
                <a:solidFill>
                  <a:srgbClr val="56127A"/>
                </a:solidFill>
                <a:latin typeface="Calibri"/>
                <a:cs typeface="Calibri"/>
              </a:rPr>
              <a:t>2</a:t>
            </a:r>
          </a:p>
        </p:txBody>
      </p:sp>
      <p:sp>
        <p:nvSpPr>
          <p:cNvPr id="1687572" name="Line 20"/>
          <p:cNvSpPr>
            <a:spLocks noChangeShapeType="1"/>
          </p:cNvSpPr>
          <p:nvPr/>
        </p:nvSpPr>
        <p:spPr bwMode="auto">
          <a:xfrm>
            <a:off x="1066800" y="29718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7573" name="Text Box 21"/>
          <p:cNvSpPr txBox="1">
            <a:spLocks noChangeArrowheads="1"/>
          </p:cNvSpPr>
          <p:nvPr/>
        </p:nvSpPr>
        <p:spPr bwMode="auto">
          <a:xfrm>
            <a:off x="1227884" y="1109812"/>
            <a:ext cx="154155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cs typeface="Calibri"/>
              </a:rPr>
              <a:t>Page Table</a:t>
            </a:r>
          </a:p>
        </p:txBody>
      </p:sp>
      <p:sp>
        <p:nvSpPr>
          <p:cNvPr id="1687574" name="Text Box 22"/>
          <p:cNvSpPr txBox="1">
            <a:spLocks noChangeArrowheads="1"/>
          </p:cNvSpPr>
          <p:nvPr/>
        </p:nvSpPr>
        <p:spPr bwMode="auto">
          <a:xfrm>
            <a:off x="2827593" y="1690837"/>
            <a:ext cx="1566354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cs typeface="Calibri"/>
              </a:rPr>
              <a:t>Data Pages</a:t>
            </a:r>
          </a:p>
        </p:txBody>
      </p:sp>
      <p:sp>
        <p:nvSpPr>
          <p:cNvPr id="1687575" name="Text Box 23"/>
          <p:cNvSpPr txBox="1">
            <a:spLocks noChangeArrowheads="1"/>
          </p:cNvSpPr>
          <p:nvPr/>
        </p:nvSpPr>
        <p:spPr bwMode="auto">
          <a:xfrm>
            <a:off x="2574097" y="2314545"/>
            <a:ext cx="466794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cs typeface="Calibri"/>
              </a:rPr>
              <a:t>PA</a:t>
            </a:r>
            <a:endParaRPr lang="en-US" sz="2000" baseline="-25000">
              <a:solidFill>
                <a:srgbClr val="56127A"/>
              </a:solidFill>
              <a:latin typeface="Calibri"/>
              <a:cs typeface="Calibri"/>
            </a:endParaRPr>
          </a:p>
        </p:txBody>
      </p:sp>
      <p:sp>
        <p:nvSpPr>
          <p:cNvPr id="1687576" name="Rectangle 24"/>
          <p:cNvSpPr>
            <a:spLocks noChangeArrowheads="1"/>
          </p:cNvSpPr>
          <p:nvPr/>
        </p:nvSpPr>
        <p:spPr bwMode="auto">
          <a:xfrm>
            <a:off x="4876800" y="1524000"/>
            <a:ext cx="9144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7577" name="Rectangle 25"/>
          <p:cNvSpPr>
            <a:spLocks noChangeArrowheads="1"/>
          </p:cNvSpPr>
          <p:nvPr/>
        </p:nvSpPr>
        <p:spPr bwMode="auto">
          <a:xfrm>
            <a:off x="4876800" y="1752600"/>
            <a:ext cx="9144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VA</a:t>
            </a:r>
            <a:r>
              <a:rPr lang="en-US" sz="2000" baseline="-25000" dirty="0">
                <a:solidFill>
                  <a:srgbClr val="56127A"/>
                </a:solidFill>
                <a:latin typeface="Calibri"/>
                <a:cs typeface="Calibri"/>
              </a:rPr>
              <a:t>1</a:t>
            </a:r>
          </a:p>
        </p:txBody>
      </p:sp>
      <p:sp>
        <p:nvSpPr>
          <p:cNvPr id="1687578" name="Rectangle 26"/>
          <p:cNvSpPr>
            <a:spLocks noChangeArrowheads="1"/>
          </p:cNvSpPr>
          <p:nvPr/>
        </p:nvSpPr>
        <p:spPr bwMode="auto">
          <a:xfrm>
            <a:off x="4876800" y="1981200"/>
            <a:ext cx="9144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7579" name="Rectangle 27"/>
          <p:cNvSpPr>
            <a:spLocks noChangeArrowheads="1"/>
          </p:cNvSpPr>
          <p:nvPr/>
        </p:nvSpPr>
        <p:spPr bwMode="auto">
          <a:xfrm>
            <a:off x="4876800" y="2438400"/>
            <a:ext cx="9144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cs typeface="Calibri"/>
              </a:rPr>
              <a:t>VA</a:t>
            </a:r>
            <a:r>
              <a:rPr lang="en-US" sz="2000" baseline="-25000">
                <a:solidFill>
                  <a:srgbClr val="56127A"/>
                </a:solidFill>
                <a:latin typeface="Calibri"/>
                <a:cs typeface="Calibri"/>
              </a:rPr>
              <a:t>2</a:t>
            </a:r>
          </a:p>
        </p:txBody>
      </p:sp>
      <p:sp>
        <p:nvSpPr>
          <p:cNvPr id="1687580" name="Rectangle 28"/>
          <p:cNvSpPr>
            <a:spLocks noChangeArrowheads="1"/>
          </p:cNvSpPr>
          <p:nvPr/>
        </p:nvSpPr>
        <p:spPr bwMode="auto">
          <a:xfrm>
            <a:off x="4876800" y="2209800"/>
            <a:ext cx="9144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7581" name="Rectangle 29"/>
          <p:cNvSpPr>
            <a:spLocks noChangeArrowheads="1"/>
          </p:cNvSpPr>
          <p:nvPr/>
        </p:nvSpPr>
        <p:spPr bwMode="auto">
          <a:xfrm>
            <a:off x="4876800" y="2667000"/>
            <a:ext cx="9144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7582" name="Rectangle 30"/>
          <p:cNvSpPr>
            <a:spLocks noChangeArrowheads="1"/>
          </p:cNvSpPr>
          <p:nvPr/>
        </p:nvSpPr>
        <p:spPr bwMode="auto">
          <a:xfrm>
            <a:off x="5791200" y="1524000"/>
            <a:ext cx="27432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7583" name="Rectangle 31"/>
          <p:cNvSpPr>
            <a:spLocks noChangeArrowheads="1"/>
          </p:cNvSpPr>
          <p:nvPr/>
        </p:nvSpPr>
        <p:spPr bwMode="auto">
          <a:xfrm>
            <a:off x="5791200" y="1752600"/>
            <a:ext cx="27432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cs typeface="Calibri"/>
              </a:rPr>
              <a:t>1st Copy of Data at PA</a:t>
            </a:r>
            <a:endParaRPr lang="en-US" sz="2000" baseline="-25000">
              <a:solidFill>
                <a:srgbClr val="56127A"/>
              </a:solidFill>
              <a:latin typeface="Calibri"/>
              <a:cs typeface="Calibri"/>
            </a:endParaRPr>
          </a:p>
        </p:txBody>
      </p:sp>
      <p:sp>
        <p:nvSpPr>
          <p:cNvPr id="1687584" name="Rectangle 32"/>
          <p:cNvSpPr>
            <a:spLocks noChangeArrowheads="1"/>
          </p:cNvSpPr>
          <p:nvPr/>
        </p:nvSpPr>
        <p:spPr bwMode="auto">
          <a:xfrm>
            <a:off x="5791200" y="1981200"/>
            <a:ext cx="27432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7585" name="Rectangle 33"/>
          <p:cNvSpPr>
            <a:spLocks noChangeArrowheads="1"/>
          </p:cNvSpPr>
          <p:nvPr/>
        </p:nvSpPr>
        <p:spPr bwMode="auto">
          <a:xfrm>
            <a:off x="5791200" y="2438400"/>
            <a:ext cx="27432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cs typeface="Calibri"/>
              </a:rPr>
              <a:t>2nd Copy of Data at PA</a:t>
            </a:r>
          </a:p>
        </p:txBody>
      </p:sp>
      <p:sp>
        <p:nvSpPr>
          <p:cNvPr id="1687586" name="Rectangle 34"/>
          <p:cNvSpPr>
            <a:spLocks noChangeArrowheads="1"/>
          </p:cNvSpPr>
          <p:nvPr/>
        </p:nvSpPr>
        <p:spPr bwMode="auto">
          <a:xfrm>
            <a:off x="5791200" y="2209800"/>
            <a:ext cx="27432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7587" name="Rectangle 35"/>
          <p:cNvSpPr>
            <a:spLocks noChangeArrowheads="1"/>
          </p:cNvSpPr>
          <p:nvPr/>
        </p:nvSpPr>
        <p:spPr bwMode="auto">
          <a:xfrm>
            <a:off x="5791200" y="2667000"/>
            <a:ext cx="27432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7588" name="Text Box 36"/>
          <p:cNvSpPr txBox="1">
            <a:spLocks noChangeArrowheads="1"/>
          </p:cNvSpPr>
          <p:nvPr/>
        </p:nvSpPr>
        <p:spPr bwMode="auto">
          <a:xfrm>
            <a:off x="4987985" y="1109812"/>
            <a:ext cx="626944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cs typeface="Calibri"/>
              </a:rPr>
              <a:t>Tag</a:t>
            </a:r>
          </a:p>
        </p:txBody>
      </p:sp>
      <p:sp>
        <p:nvSpPr>
          <p:cNvPr id="1687589" name="Text Box 37"/>
          <p:cNvSpPr txBox="1">
            <a:spLocks noChangeArrowheads="1"/>
          </p:cNvSpPr>
          <p:nvPr/>
        </p:nvSpPr>
        <p:spPr bwMode="auto">
          <a:xfrm>
            <a:off x="6785549" y="1109812"/>
            <a:ext cx="771966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cs typeface="Calibri"/>
              </a:rPr>
              <a:t>Data</a:t>
            </a:r>
          </a:p>
        </p:txBody>
      </p:sp>
      <p:sp>
        <p:nvSpPr>
          <p:cNvPr id="1687590" name="Text Box 38"/>
          <p:cNvSpPr txBox="1">
            <a:spLocks noChangeArrowheads="1"/>
          </p:cNvSpPr>
          <p:nvPr/>
        </p:nvSpPr>
        <p:spPr bwMode="auto">
          <a:xfrm>
            <a:off x="838200" y="3429000"/>
            <a:ext cx="3352800" cy="701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Two virtual pages share one physical page</a:t>
            </a:r>
          </a:p>
        </p:txBody>
      </p:sp>
      <p:sp>
        <p:nvSpPr>
          <p:cNvPr id="1687591" name="Text Box 39"/>
          <p:cNvSpPr txBox="1">
            <a:spLocks noChangeArrowheads="1"/>
          </p:cNvSpPr>
          <p:nvPr/>
        </p:nvSpPr>
        <p:spPr bwMode="auto">
          <a:xfrm>
            <a:off x="4191000" y="3027274"/>
            <a:ext cx="4724400" cy="120032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latin typeface="Calibri"/>
                <a:cs typeface="Calibri"/>
              </a:rPr>
              <a:t>Virtual cache can have two copies of same physical data. Writes to one copy not visible to reads of other!</a:t>
            </a:r>
          </a:p>
        </p:txBody>
      </p:sp>
      <p:sp>
        <p:nvSpPr>
          <p:cNvPr id="1687592" name="Text Box 40"/>
          <p:cNvSpPr txBox="1">
            <a:spLocks noChangeArrowheads="1"/>
          </p:cNvSpPr>
          <p:nvPr/>
        </p:nvSpPr>
        <p:spPr bwMode="auto">
          <a:xfrm>
            <a:off x="304800" y="4236339"/>
            <a:ext cx="8839200" cy="216674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dirty="0">
                <a:latin typeface="Calibri"/>
                <a:cs typeface="Calibri"/>
              </a:rPr>
              <a:t>General Solution: 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i="1" dirty="0" smtClean="0">
                <a:solidFill>
                  <a:srgbClr val="56127A"/>
                </a:solidFill>
                <a:latin typeface="Calibri"/>
                <a:cs typeface="Calibri"/>
              </a:rPr>
              <a:t>Prevent aliases coexisting </a:t>
            </a:r>
            <a:r>
              <a:rPr lang="en-US" sz="2400" i="1" dirty="0">
                <a:solidFill>
                  <a:srgbClr val="56127A"/>
                </a:solidFill>
                <a:latin typeface="Calibri"/>
                <a:cs typeface="Calibri"/>
              </a:rPr>
              <a:t>in cache</a:t>
            </a:r>
          </a:p>
          <a:p>
            <a:pPr algn="l">
              <a:lnSpc>
                <a:spcPct val="90000"/>
              </a:lnSpc>
            </a:pPr>
            <a:r>
              <a:rPr lang="en-US" sz="2400" dirty="0">
                <a:latin typeface="Calibri"/>
                <a:cs typeface="Calibri"/>
              </a:rPr>
              <a:t>Software (i.e., OS) solution for direct-mapped cache</a:t>
            </a:r>
          </a:p>
          <a:p>
            <a:pPr lvl="1" algn="l">
              <a:lnSpc>
                <a:spcPct val="90000"/>
              </a:lnSpc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VAs of shared pages must agree in cache index bits; </a:t>
            </a:r>
            <a:r>
              <a:rPr lang="en-US" sz="2400" dirty="0" smtClean="0">
                <a:solidFill>
                  <a:srgbClr val="56127A"/>
                </a:solidFill>
                <a:latin typeface="Calibri"/>
                <a:cs typeface="Calibri"/>
              </a:rPr>
              <a:t>this ensures 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all VAs accessing same PA will conflict in direct-mapped cache (early SPARCs)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75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75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75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7592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dirty="0"/>
              <a:t>Concurrent Access to TLB &amp; </a:t>
            </a:r>
            <a:r>
              <a:rPr lang="en-US" dirty="0" smtClean="0"/>
              <a:t>Cache</a:t>
            </a:r>
            <a:br>
              <a:rPr lang="en-US" dirty="0" smtClean="0"/>
            </a:br>
            <a:r>
              <a:rPr lang="en-US" dirty="0" smtClean="0"/>
              <a:t>(Virtual Index/Physical Tag)</a:t>
            </a:r>
            <a:endParaRPr lang="en-US" dirty="0"/>
          </a:p>
        </p:txBody>
      </p:sp>
      <p:sp>
        <p:nvSpPr>
          <p:cNvPr id="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BD13E-718A-3A45-8178-09E34FD5CB27}" type="slidenum">
              <a:rPr lang="en-US"/>
              <a:pPr/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89603" name="Rectangle 3"/>
          <p:cNvSpPr>
            <a:spLocks noChangeArrowheads="1"/>
          </p:cNvSpPr>
          <p:nvPr/>
        </p:nvSpPr>
        <p:spPr bwMode="auto">
          <a:xfrm>
            <a:off x="685800" y="4800600"/>
            <a:ext cx="7584522" cy="169020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dirty="0">
                <a:latin typeface="Calibri"/>
                <a:cs typeface="Calibri"/>
              </a:rPr>
              <a:t>Index</a:t>
            </a:r>
            <a:r>
              <a:rPr lang="en-US" sz="2400" dirty="0">
                <a:solidFill>
                  <a:schemeClr val="accent2"/>
                </a:solidFill>
                <a:latin typeface="Calibri"/>
                <a:cs typeface="Calibri"/>
              </a:rPr>
              <a:t> </a:t>
            </a:r>
            <a:r>
              <a:rPr lang="en-US" sz="2400" dirty="0">
                <a:latin typeface="Calibri"/>
                <a:cs typeface="Calibri"/>
              </a:rPr>
              <a:t>L is available without consulting the TLB</a:t>
            </a:r>
          </a:p>
          <a:p>
            <a:pPr lvl="1" algn="l">
              <a:spcBef>
                <a:spcPct val="0"/>
              </a:spcBef>
            </a:pPr>
            <a:r>
              <a:rPr lang="en-US" sz="2400" dirty="0" err="1">
                <a:solidFill>
                  <a:schemeClr val="tx2"/>
                </a:solidFill>
                <a:latin typeface="Calibri"/>
                <a:cs typeface="Calibri"/>
              </a:rPr>
              <a:t></a:t>
            </a:r>
            <a:r>
              <a:rPr lang="en-US" sz="2400" dirty="0" err="1">
                <a:latin typeface="Calibri"/>
                <a:cs typeface="Calibri"/>
              </a:rPr>
              <a:t></a:t>
            </a:r>
            <a:r>
              <a:rPr lang="en-US" sz="2400" i="1" dirty="0" err="1">
                <a:solidFill>
                  <a:srgbClr val="56127A"/>
                </a:solidFill>
                <a:latin typeface="Calibri"/>
                <a:cs typeface="Calibri"/>
              </a:rPr>
              <a:t>cache</a:t>
            </a:r>
            <a:r>
              <a:rPr lang="en-US" sz="2400" i="1" dirty="0">
                <a:solidFill>
                  <a:srgbClr val="56127A"/>
                </a:solidFill>
                <a:latin typeface="Calibri"/>
                <a:cs typeface="Calibri"/>
              </a:rPr>
              <a:t> and TLB accesses can begin </a:t>
            </a:r>
            <a:r>
              <a:rPr lang="en-US" sz="2400" i="1" dirty="0" smtClean="0">
                <a:solidFill>
                  <a:srgbClr val="56127A"/>
                </a:solidFill>
                <a:latin typeface="Calibri"/>
                <a:cs typeface="Calibri"/>
              </a:rPr>
              <a:t>simultaneously!</a:t>
            </a:r>
          </a:p>
          <a:p>
            <a:pPr algn="l">
              <a:spcBef>
                <a:spcPct val="0"/>
              </a:spcBef>
            </a:pPr>
            <a:r>
              <a:rPr lang="en-US" sz="2400" dirty="0">
                <a:latin typeface="Calibri"/>
                <a:cs typeface="Calibri"/>
              </a:rPr>
              <a:t>Tag comparison is made after both accesses are completed</a:t>
            </a:r>
            <a:endParaRPr lang="en-US" sz="2400" dirty="0" smtClean="0">
              <a:latin typeface="Calibri"/>
              <a:cs typeface="Calibri"/>
            </a:endParaRPr>
          </a:p>
          <a:p>
            <a:pPr algn="l">
              <a:spcBef>
                <a:spcPct val="0"/>
              </a:spcBef>
            </a:pPr>
            <a:r>
              <a:rPr lang="en-US" sz="3200" i="1" dirty="0" smtClean="0">
                <a:latin typeface="Calibri"/>
                <a:cs typeface="Calibri"/>
              </a:rPr>
              <a:t>Cases</a:t>
            </a:r>
            <a:r>
              <a:rPr lang="en-US" sz="3200" i="1" dirty="0">
                <a:latin typeface="Calibri"/>
                <a:cs typeface="Calibri"/>
              </a:rPr>
              <a:t>:</a:t>
            </a:r>
            <a:r>
              <a:rPr lang="en-US" sz="2400" i="1" dirty="0">
                <a:solidFill>
                  <a:schemeClr val="accent2"/>
                </a:solidFill>
                <a:latin typeface="Calibri"/>
                <a:cs typeface="Calibri"/>
              </a:rPr>
              <a:t> </a:t>
            </a:r>
            <a:r>
              <a:rPr lang="en-US" sz="3200" i="1" dirty="0">
                <a:solidFill>
                  <a:srgbClr val="56127A"/>
                </a:solidFill>
                <a:latin typeface="Calibri"/>
                <a:cs typeface="Calibri"/>
              </a:rPr>
              <a:t>L + </a:t>
            </a:r>
            <a:r>
              <a:rPr lang="en-US" sz="3200" i="1" dirty="0" err="1">
                <a:solidFill>
                  <a:srgbClr val="56127A"/>
                </a:solidFill>
                <a:latin typeface="Calibri"/>
                <a:cs typeface="Calibri"/>
              </a:rPr>
              <a:t>b</a:t>
            </a:r>
            <a:r>
              <a:rPr lang="en-US" sz="3200" i="1" dirty="0">
                <a:solidFill>
                  <a:srgbClr val="56127A"/>
                </a:solidFill>
                <a:latin typeface="Calibri"/>
                <a:cs typeface="Calibri"/>
              </a:rPr>
              <a:t> = </a:t>
            </a:r>
            <a:r>
              <a:rPr lang="en-US" sz="3200" i="1" dirty="0" err="1">
                <a:solidFill>
                  <a:srgbClr val="56127A"/>
                </a:solidFill>
                <a:latin typeface="Calibri"/>
                <a:cs typeface="Calibri"/>
              </a:rPr>
              <a:t>k</a:t>
            </a:r>
            <a:r>
              <a:rPr lang="en-US" sz="3200" i="1" dirty="0">
                <a:solidFill>
                  <a:srgbClr val="56127A"/>
                </a:solidFill>
                <a:latin typeface="Calibri"/>
                <a:cs typeface="Calibri"/>
              </a:rPr>
              <a:t>,  L + </a:t>
            </a:r>
            <a:r>
              <a:rPr lang="en-US" sz="3200" i="1" dirty="0" err="1">
                <a:solidFill>
                  <a:srgbClr val="56127A"/>
                </a:solidFill>
                <a:latin typeface="Calibri"/>
                <a:cs typeface="Calibri"/>
              </a:rPr>
              <a:t>b</a:t>
            </a:r>
            <a:r>
              <a:rPr lang="en-US" sz="3200" i="1" dirty="0">
                <a:solidFill>
                  <a:srgbClr val="56127A"/>
                </a:solidFill>
                <a:latin typeface="Calibri"/>
                <a:cs typeface="Calibri"/>
              </a:rPr>
              <a:t> &lt; </a:t>
            </a:r>
            <a:r>
              <a:rPr lang="en-US" sz="3200" i="1" dirty="0" err="1">
                <a:solidFill>
                  <a:srgbClr val="56127A"/>
                </a:solidFill>
                <a:latin typeface="Calibri"/>
                <a:cs typeface="Calibri"/>
              </a:rPr>
              <a:t>k</a:t>
            </a:r>
            <a:r>
              <a:rPr lang="en-US" sz="3200" i="1" dirty="0">
                <a:solidFill>
                  <a:srgbClr val="56127A"/>
                </a:solidFill>
                <a:latin typeface="Calibri"/>
                <a:cs typeface="Calibri"/>
              </a:rPr>
              <a:t>,  L + </a:t>
            </a:r>
            <a:r>
              <a:rPr lang="en-US" sz="3200" i="1" dirty="0" err="1">
                <a:solidFill>
                  <a:srgbClr val="56127A"/>
                </a:solidFill>
                <a:latin typeface="Calibri"/>
                <a:cs typeface="Calibri"/>
              </a:rPr>
              <a:t>b</a:t>
            </a:r>
            <a:r>
              <a:rPr lang="en-US" sz="3200" i="1" dirty="0">
                <a:solidFill>
                  <a:srgbClr val="56127A"/>
                </a:solidFill>
                <a:latin typeface="Calibri"/>
                <a:cs typeface="Calibri"/>
              </a:rPr>
              <a:t> &gt; </a:t>
            </a:r>
            <a:r>
              <a:rPr lang="en-US" sz="3200" i="1" dirty="0" err="1">
                <a:solidFill>
                  <a:srgbClr val="56127A"/>
                </a:solidFill>
                <a:latin typeface="Calibri"/>
                <a:cs typeface="Calibri"/>
              </a:rPr>
              <a:t>k</a:t>
            </a:r>
            <a:endParaRPr lang="en-US" sz="3200" i="1" dirty="0">
              <a:solidFill>
                <a:srgbClr val="56127A"/>
              </a:solidFill>
              <a:latin typeface="Calibri"/>
              <a:cs typeface="Calibri"/>
            </a:endParaRPr>
          </a:p>
        </p:txBody>
      </p:sp>
      <p:grpSp>
        <p:nvGrpSpPr>
          <p:cNvPr id="1689604" name="Group 4"/>
          <p:cNvGrpSpPr>
            <a:grpSpLocks/>
          </p:cNvGrpSpPr>
          <p:nvPr/>
        </p:nvGrpSpPr>
        <p:grpSpPr bwMode="auto">
          <a:xfrm>
            <a:off x="198438" y="1219200"/>
            <a:ext cx="8366124" cy="3624261"/>
            <a:chOff x="125" y="768"/>
            <a:chExt cx="5270" cy="2283"/>
          </a:xfrm>
        </p:grpSpPr>
        <p:sp>
          <p:nvSpPr>
            <p:cNvPr id="1689605" name="Line 5"/>
            <p:cNvSpPr>
              <a:spLocks noChangeShapeType="1"/>
            </p:cNvSpPr>
            <p:nvPr/>
          </p:nvSpPr>
          <p:spPr bwMode="auto">
            <a:xfrm>
              <a:off x="5136" y="2052"/>
              <a:ext cx="0" cy="5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9606" name="Line 6"/>
            <p:cNvSpPr>
              <a:spLocks noChangeShapeType="1"/>
            </p:cNvSpPr>
            <p:nvPr/>
          </p:nvSpPr>
          <p:spPr bwMode="auto">
            <a:xfrm>
              <a:off x="2676" y="1944"/>
              <a:ext cx="0" cy="196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9607" name="Rectangle 7"/>
            <p:cNvSpPr>
              <a:spLocks noChangeArrowheads="1"/>
            </p:cNvSpPr>
            <p:nvPr/>
          </p:nvSpPr>
          <p:spPr bwMode="auto">
            <a:xfrm>
              <a:off x="544" y="1056"/>
              <a:ext cx="1888" cy="216"/>
            </a:xfrm>
            <a:prstGeom prst="rect">
              <a:avLst/>
            </a:prstGeom>
            <a:solidFill>
              <a:srgbClr val="FFCC66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9608" name="Rectangle 8"/>
            <p:cNvSpPr>
              <a:spLocks noChangeArrowheads="1"/>
            </p:cNvSpPr>
            <p:nvPr/>
          </p:nvSpPr>
          <p:spPr bwMode="auto">
            <a:xfrm>
              <a:off x="2704" y="1048"/>
              <a:ext cx="792" cy="208"/>
            </a:xfrm>
            <a:prstGeom prst="rect">
              <a:avLst/>
            </a:prstGeom>
            <a:solidFill>
              <a:srgbClr val="FFCC66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9609" name="Rectangle 9"/>
            <p:cNvSpPr>
              <a:spLocks noChangeArrowheads="1"/>
            </p:cNvSpPr>
            <p:nvPr/>
          </p:nvSpPr>
          <p:spPr bwMode="auto">
            <a:xfrm>
              <a:off x="554" y="1048"/>
              <a:ext cx="3182" cy="20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charset="0"/>
                </a:rPr>
                <a:t>               </a:t>
              </a:r>
              <a:r>
                <a:rPr lang="en-US" sz="2400" dirty="0">
                  <a:latin typeface="Calibri"/>
                  <a:cs typeface="Calibri"/>
                </a:rPr>
                <a:t>VPN                          </a:t>
              </a:r>
              <a:r>
                <a:rPr lang="en-US" sz="2400" dirty="0" smtClean="0">
                  <a:latin typeface="Calibri"/>
                  <a:cs typeface="Calibri"/>
                </a:rPr>
                <a:t>    L           </a:t>
              </a:r>
              <a:r>
                <a:rPr lang="en-US" sz="2400" dirty="0">
                  <a:latin typeface="Calibri"/>
                  <a:cs typeface="Calibri"/>
                </a:rPr>
                <a:t>b</a:t>
              </a:r>
            </a:p>
          </p:txBody>
        </p:sp>
        <p:sp>
          <p:nvSpPr>
            <p:cNvPr id="1689610" name="Line 10"/>
            <p:cNvSpPr>
              <a:spLocks noChangeShapeType="1"/>
            </p:cNvSpPr>
            <p:nvPr/>
          </p:nvSpPr>
          <p:spPr bwMode="auto">
            <a:xfrm>
              <a:off x="3486" y="1048"/>
              <a:ext cx="0" cy="1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9611" name="Line 11"/>
            <p:cNvSpPr>
              <a:spLocks noChangeShapeType="1"/>
            </p:cNvSpPr>
            <p:nvPr/>
          </p:nvSpPr>
          <p:spPr bwMode="auto">
            <a:xfrm>
              <a:off x="2432" y="1064"/>
              <a:ext cx="0" cy="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9612" name="Freeform 12"/>
            <p:cNvSpPr>
              <a:spLocks/>
            </p:cNvSpPr>
            <p:nvPr/>
          </p:nvSpPr>
          <p:spPr bwMode="auto">
            <a:xfrm>
              <a:off x="2712" y="944"/>
              <a:ext cx="761" cy="73"/>
            </a:xfrm>
            <a:custGeom>
              <a:avLst/>
              <a:gdLst/>
              <a:ahLst/>
              <a:cxnLst>
                <a:cxn ang="0">
                  <a:pos x="0" y="66"/>
                </a:cxn>
                <a:cxn ang="0">
                  <a:pos x="35" y="0"/>
                </a:cxn>
                <a:cxn ang="0">
                  <a:pos x="737" y="0"/>
                </a:cxn>
                <a:cxn ang="0">
                  <a:pos x="760" y="72"/>
                </a:cxn>
              </a:cxnLst>
              <a:rect l="0" t="0" r="r" b="b"/>
              <a:pathLst>
                <a:path w="761" h="73">
                  <a:moveTo>
                    <a:pt x="0" y="66"/>
                  </a:moveTo>
                  <a:lnTo>
                    <a:pt x="35" y="0"/>
                  </a:lnTo>
                  <a:lnTo>
                    <a:pt x="737" y="0"/>
                  </a:lnTo>
                  <a:lnTo>
                    <a:pt x="760" y="72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9613" name="Line 13"/>
            <p:cNvSpPr>
              <a:spLocks noChangeShapeType="1"/>
            </p:cNvSpPr>
            <p:nvPr/>
          </p:nvSpPr>
          <p:spPr bwMode="auto">
            <a:xfrm>
              <a:off x="2694" y="1056"/>
              <a:ext cx="0" cy="1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9614" name="Rectangle 14"/>
            <p:cNvSpPr>
              <a:spLocks noChangeArrowheads="1"/>
            </p:cNvSpPr>
            <p:nvPr/>
          </p:nvSpPr>
          <p:spPr bwMode="auto">
            <a:xfrm>
              <a:off x="1176" y="1400"/>
              <a:ext cx="840" cy="391"/>
            </a:xfrm>
            <a:prstGeom prst="rect">
              <a:avLst/>
            </a:prstGeom>
            <a:noFill/>
            <a:ln w="254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800" dirty="0">
                  <a:solidFill>
                    <a:srgbClr val="56127A"/>
                  </a:solidFill>
                  <a:latin typeface="Calibri"/>
                  <a:cs typeface="Calibri"/>
                </a:rPr>
                <a:t>TLB</a:t>
              </a:r>
              <a:endParaRPr lang="en-US" sz="2400" dirty="0">
                <a:solidFill>
                  <a:srgbClr val="56127A"/>
                </a:solidFill>
                <a:latin typeface="Calibri"/>
                <a:cs typeface="Calibri"/>
              </a:endParaRPr>
            </a:p>
          </p:txBody>
        </p:sp>
        <p:sp>
          <p:nvSpPr>
            <p:cNvPr id="1689615" name="Line 15"/>
            <p:cNvSpPr>
              <a:spLocks noChangeShapeType="1"/>
            </p:cNvSpPr>
            <p:nvPr/>
          </p:nvSpPr>
          <p:spPr bwMode="auto">
            <a:xfrm flipH="1">
              <a:off x="1572" y="1256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9616" name="Rectangle 16"/>
            <p:cNvSpPr>
              <a:spLocks noChangeArrowheads="1"/>
            </p:cNvSpPr>
            <p:nvPr/>
          </p:nvSpPr>
          <p:spPr bwMode="auto">
            <a:xfrm>
              <a:off x="3936" y="1368"/>
              <a:ext cx="1440" cy="688"/>
            </a:xfrm>
            <a:prstGeom prst="rect">
              <a:avLst/>
            </a:prstGeom>
            <a:noFill/>
            <a:ln w="254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400" dirty="0">
                  <a:latin typeface="Calibri"/>
                  <a:cs typeface="Calibri"/>
                </a:rPr>
                <a:t>Direct-map Cache </a:t>
              </a:r>
            </a:p>
            <a:p>
              <a:pPr>
                <a:spcBef>
                  <a:spcPct val="0"/>
                </a:spcBef>
              </a:pPr>
              <a:r>
                <a:rPr lang="en-US" sz="2400" dirty="0">
                  <a:latin typeface="Calibri"/>
                  <a:cs typeface="Calibri"/>
                </a:rPr>
                <a:t>2</a:t>
              </a:r>
              <a:r>
                <a:rPr lang="en-US" sz="2400" baseline="30000" dirty="0">
                  <a:latin typeface="Calibri"/>
                  <a:cs typeface="Calibri"/>
                </a:rPr>
                <a:t>L</a:t>
              </a:r>
              <a:r>
                <a:rPr lang="en-US" sz="2400" baseline="-25000" dirty="0">
                  <a:latin typeface="Calibri"/>
                  <a:cs typeface="Calibri"/>
                </a:rPr>
                <a:t> </a:t>
              </a:r>
              <a:r>
                <a:rPr lang="en-US" sz="2400" dirty="0">
                  <a:latin typeface="Calibri"/>
                  <a:cs typeface="Calibri"/>
                </a:rPr>
                <a:t>blocks</a:t>
              </a:r>
            </a:p>
            <a:p>
              <a:pPr>
                <a:spcBef>
                  <a:spcPct val="0"/>
                </a:spcBef>
              </a:pPr>
              <a:r>
                <a:rPr lang="en-US" sz="2400" dirty="0">
                  <a:latin typeface="Calibri"/>
                  <a:cs typeface="Calibri"/>
                </a:rPr>
                <a:t>2</a:t>
              </a:r>
              <a:r>
                <a:rPr lang="en-US" sz="2400" baseline="30000" dirty="0">
                  <a:latin typeface="Calibri"/>
                  <a:cs typeface="Calibri"/>
                </a:rPr>
                <a:t>b</a:t>
              </a:r>
              <a:r>
                <a:rPr lang="en-US" sz="2400" dirty="0">
                  <a:latin typeface="Calibri"/>
                  <a:cs typeface="Calibri"/>
                </a:rPr>
                <a:t>-byte block</a:t>
              </a:r>
            </a:p>
          </p:txBody>
        </p:sp>
        <p:sp>
          <p:nvSpPr>
            <p:cNvPr id="1689617" name="Rectangle 17"/>
            <p:cNvSpPr>
              <a:spLocks noChangeArrowheads="1"/>
            </p:cNvSpPr>
            <p:nvPr/>
          </p:nvSpPr>
          <p:spPr bwMode="auto">
            <a:xfrm>
              <a:off x="502" y="1928"/>
              <a:ext cx="1888" cy="216"/>
            </a:xfrm>
            <a:prstGeom prst="rect">
              <a:avLst/>
            </a:prstGeom>
            <a:solidFill>
              <a:srgbClr val="FFCC66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9618" name="Rectangle 18"/>
            <p:cNvSpPr>
              <a:spLocks noChangeArrowheads="1"/>
            </p:cNvSpPr>
            <p:nvPr/>
          </p:nvSpPr>
          <p:spPr bwMode="auto">
            <a:xfrm>
              <a:off x="512" y="1928"/>
              <a:ext cx="3246" cy="20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 dirty="0">
                  <a:latin typeface="Calibri"/>
                  <a:cs typeface="Calibri"/>
                </a:rPr>
                <a:t>                PPN                      Page Offset</a:t>
              </a:r>
            </a:p>
          </p:txBody>
        </p:sp>
        <p:sp>
          <p:nvSpPr>
            <p:cNvPr id="1689619" name="Line 19"/>
            <p:cNvSpPr>
              <a:spLocks noChangeShapeType="1"/>
            </p:cNvSpPr>
            <p:nvPr/>
          </p:nvSpPr>
          <p:spPr bwMode="auto">
            <a:xfrm>
              <a:off x="2390" y="1936"/>
              <a:ext cx="0" cy="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9620" name="Line 20"/>
            <p:cNvSpPr>
              <a:spLocks noChangeShapeType="1"/>
            </p:cNvSpPr>
            <p:nvPr/>
          </p:nvSpPr>
          <p:spPr bwMode="auto">
            <a:xfrm>
              <a:off x="3104" y="1360"/>
              <a:ext cx="0" cy="5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9621" name="Line 21"/>
            <p:cNvSpPr>
              <a:spLocks noChangeShapeType="1"/>
            </p:cNvSpPr>
            <p:nvPr/>
          </p:nvSpPr>
          <p:spPr bwMode="auto">
            <a:xfrm>
              <a:off x="1568" y="1796"/>
              <a:ext cx="0" cy="1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9622" name="Oval 22"/>
            <p:cNvSpPr>
              <a:spLocks noChangeArrowheads="1"/>
            </p:cNvSpPr>
            <p:nvPr/>
          </p:nvSpPr>
          <p:spPr bwMode="auto">
            <a:xfrm>
              <a:off x="2880" y="2424"/>
              <a:ext cx="774" cy="29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3600" dirty="0">
                  <a:solidFill>
                    <a:srgbClr val="56127A"/>
                  </a:solidFill>
                  <a:latin typeface="Calibri"/>
                  <a:cs typeface="Calibri"/>
                </a:rPr>
                <a:t>=</a:t>
              </a:r>
            </a:p>
          </p:txBody>
        </p:sp>
        <p:sp>
          <p:nvSpPr>
            <p:cNvPr id="1689623" name="Freeform 23"/>
            <p:cNvSpPr>
              <a:spLocks/>
            </p:cNvSpPr>
            <p:nvPr/>
          </p:nvSpPr>
          <p:spPr bwMode="auto">
            <a:xfrm>
              <a:off x="1566" y="2249"/>
              <a:ext cx="1314" cy="3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2"/>
                </a:cxn>
                <a:cxn ang="0">
                  <a:pos x="1200" y="312"/>
                </a:cxn>
              </a:cxnLst>
              <a:rect l="0" t="0" r="r" b="b"/>
              <a:pathLst>
                <a:path w="1201" h="313">
                  <a:moveTo>
                    <a:pt x="0" y="0"/>
                  </a:moveTo>
                  <a:lnTo>
                    <a:pt x="0" y="312"/>
                  </a:lnTo>
                  <a:lnTo>
                    <a:pt x="1200" y="312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9624" name="Freeform 24"/>
            <p:cNvSpPr>
              <a:spLocks/>
            </p:cNvSpPr>
            <p:nvPr/>
          </p:nvSpPr>
          <p:spPr bwMode="auto">
            <a:xfrm>
              <a:off x="3664" y="2056"/>
              <a:ext cx="673" cy="512"/>
            </a:xfrm>
            <a:custGeom>
              <a:avLst/>
              <a:gdLst/>
              <a:ahLst/>
              <a:cxnLst>
                <a:cxn ang="0">
                  <a:pos x="672" y="0"/>
                </a:cxn>
                <a:cxn ang="0">
                  <a:pos x="672" y="760"/>
                </a:cxn>
                <a:cxn ang="0">
                  <a:pos x="0" y="760"/>
                </a:cxn>
              </a:cxnLst>
              <a:rect l="0" t="0" r="r" b="b"/>
              <a:pathLst>
                <a:path w="673" h="761">
                  <a:moveTo>
                    <a:pt x="672" y="0"/>
                  </a:moveTo>
                  <a:lnTo>
                    <a:pt x="672" y="760"/>
                  </a:lnTo>
                  <a:lnTo>
                    <a:pt x="0" y="76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9625" name="Line 25"/>
            <p:cNvSpPr>
              <a:spLocks noChangeShapeType="1"/>
            </p:cNvSpPr>
            <p:nvPr/>
          </p:nvSpPr>
          <p:spPr bwMode="auto">
            <a:xfrm>
              <a:off x="3264" y="2712"/>
              <a:ext cx="0" cy="2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9626" name="Rectangle 26"/>
            <p:cNvSpPr>
              <a:spLocks noChangeArrowheads="1"/>
            </p:cNvSpPr>
            <p:nvPr/>
          </p:nvSpPr>
          <p:spPr bwMode="auto">
            <a:xfrm>
              <a:off x="2736" y="2762"/>
              <a:ext cx="416" cy="2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 dirty="0">
                  <a:solidFill>
                    <a:srgbClr val="56127A"/>
                  </a:solidFill>
                  <a:latin typeface="Calibri"/>
                  <a:cs typeface="Calibri"/>
                </a:rPr>
                <a:t>hit?</a:t>
              </a:r>
            </a:p>
          </p:txBody>
        </p:sp>
        <p:sp>
          <p:nvSpPr>
            <p:cNvPr id="1689627" name="Rectangle 27"/>
            <p:cNvSpPr>
              <a:spLocks noChangeArrowheads="1"/>
            </p:cNvSpPr>
            <p:nvPr/>
          </p:nvSpPr>
          <p:spPr bwMode="auto">
            <a:xfrm>
              <a:off x="4848" y="2616"/>
              <a:ext cx="547" cy="32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800" dirty="0">
                  <a:solidFill>
                    <a:srgbClr val="56127A"/>
                  </a:solidFill>
                  <a:latin typeface="Calibri"/>
                  <a:cs typeface="Calibri"/>
                </a:rPr>
                <a:t>Data</a:t>
              </a:r>
            </a:p>
          </p:txBody>
        </p:sp>
        <p:sp>
          <p:nvSpPr>
            <p:cNvPr id="1689628" name="Rectangle 28"/>
            <p:cNvSpPr>
              <a:spLocks noChangeArrowheads="1"/>
            </p:cNvSpPr>
            <p:nvPr/>
          </p:nvSpPr>
          <p:spPr bwMode="auto">
            <a:xfrm>
              <a:off x="3582" y="2616"/>
              <a:ext cx="1226" cy="32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800">
                  <a:solidFill>
                    <a:srgbClr val="56127A"/>
                  </a:solidFill>
                  <a:latin typeface="Calibri"/>
                  <a:cs typeface="Calibri"/>
                </a:rPr>
                <a:t>Physical Tag</a:t>
              </a:r>
            </a:p>
          </p:txBody>
        </p:sp>
        <p:sp>
          <p:nvSpPr>
            <p:cNvPr id="1689629" name="Freeform 29"/>
            <p:cNvSpPr>
              <a:spLocks/>
            </p:cNvSpPr>
            <p:nvPr/>
          </p:nvSpPr>
          <p:spPr bwMode="auto">
            <a:xfrm>
              <a:off x="518" y="2168"/>
              <a:ext cx="2161" cy="81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101" y="80"/>
                </a:cxn>
                <a:cxn ang="0">
                  <a:pos x="2096" y="80"/>
                </a:cxn>
                <a:cxn ang="0">
                  <a:pos x="2160" y="0"/>
                </a:cxn>
              </a:cxnLst>
              <a:rect l="0" t="0" r="r" b="b"/>
              <a:pathLst>
                <a:path w="2161" h="81">
                  <a:moveTo>
                    <a:pt x="0" y="6"/>
                  </a:moveTo>
                  <a:lnTo>
                    <a:pt x="101" y="80"/>
                  </a:lnTo>
                  <a:lnTo>
                    <a:pt x="2096" y="80"/>
                  </a:lnTo>
                  <a:lnTo>
                    <a:pt x="216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9630" name="Rectangle 30"/>
            <p:cNvSpPr>
              <a:spLocks noChangeArrowheads="1"/>
            </p:cNvSpPr>
            <p:nvPr/>
          </p:nvSpPr>
          <p:spPr bwMode="auto">
            <a:xfrm>
              <a:off x="1100" y="2370"/>
              <a:ext cx="394" cy="2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 dirty="0">
                  <a:solidFill>
                    <a:srgbClr val="56127A"/>
                  </a:solidFill>
                  <a:latin typeface="Calibri"/>
                  <a:cs typeface="Calibri"/>
                </a:rPr>
                <a:t>Tag</a:t>
              </a:r>
            </a:p>
          </p:txBody>
        </p:sp>
        <p:sp>
          <p:nvSpPr>
            <p:cNvPr id="1689631" name="Rectangle 31"/>
            <p:cNvSpPr>
              <a:spLocks noChangeArrowheads="1"/>
            </p:cNvSpPr>
            <p:nvPr/>
          </p:nvSpPr>
          <p:spPr bwMode="auto">
            <a:xfrm>
              <a:off x="144" y="984"/>
              <a:ext cx="341" cy="2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 dirty="0">
                  <a:solidFill>
                    <a:srgbClr val="56127A"/>
                  </a:solidFill>
                  <a:latin typeface="Calibri"/>
                  <a:cs typeface="Calibri"/>
                </a:rPr>
                <a:t>VA</a:t>
              </a:r>
            </a:p>
          </p:txBody>
        </p:sp>
        <p:sp>
          <p:nvSpPr>
            <p:cNvPr id="1689632" name="Rectangle 32"/>
            <p:cNvSpPr>
              <a:spLocks noChangeArrowheads="1"/>
            </p:cNvSpPr>
            <p:nvPr/>
          </p:nvSpPr>
          <p:spPr bwMode="auto">
            <a:xfrm>
              <a:off x="125" y="1879"/>
              <a:ext cx="327" cy="2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 dirty="0">
                  <a:solidFill>
                    <a:srgbClr val="56127A"/>
                  </a:solidFill>
                  <a:latin typeface="Calibri"/>
                  <a:cs typeface="Calibri"/>
                </a:rPr>
                <a:t>PA</a:t>
              </a:r>
            </a:p>
          </p:txBody>
        </p:sp>
        <p:sp>
          <p:nvSpPr>
            <p:cNvPr id="1689633" name="Freeform 33"/>
            <p:cNvSpPr>
              <a:spLocks/>
            </p:cNvSpPr>
            <p:nvPr/>
          </p:nvSpPr>
          <p:spPr bwMode="auto">
            <a:xfrm>
              <a:off x="2448" y="1280"/>
              <a:ext cx="1281" cy="81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60" y="80"/>
                </a:cxn>
                <a:cxn ang="0">
                  <a:pos x="1242" y="80"/>
                </a:cxn>
                <a:cxn ang="0">
                  <a:pos x="1280" y="0"/>
                </a:cxn>
              </a:cxnLst>
              <a:rect l="0" t="0" r="r" b="b"/>
              <a:pathLst>
                <a:path w="1281" h="81">
                  <a:moveTo>
                    <a:pt x="0" y="6"/>
                  </a:moveTo>
                  <a:lnTo>
                    <a:pt x="60" y="80"/>
                  </a:lnTo>
                  <a:lnTo>
                    <a:pt x="1242" y="80"/>
                  </a:lnTo>
                  <a:lnTo>
                    <a:pt x="128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9634" name="Rectangle 34"/>
            <p:cNvSpPr>
              <a:spLocks noChangeArrowheads="1"/>
            </p:cNvSpPr>
            <p:nvPr/>
          </p:nvSpPr>
          <p:spPr bwMode="auto">
            <a:xfrm>
              <a:off x="4560" y="768"/>
              <a:ext cx="729" cy="59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800" dirty="0" smtClean="0">
                  <a:solidFill>
                    <a:srgbClr val="56127A"/>
                  </a:solidFill>
                  <a:latin typeface="Calibri"/>
                  <a:cs typeface="Calibri"/>
                </a:rPr>
                <a:t>Virtual</a:t>
              </a:r>
            </a:p>
            <a:p>
              <a:pPr algn="l">
                <a:spcBef>
                  <a:spcPct val="0"/>
                </a:spcBef>
              </a:pPr>
              <a:r>
                <a:rPr lang="en-US" sz="2800" dirty="0" smtClean="0">
                  <a:solidFill>
                    <a:srgbClr val="56127A"/>
                  </a:solidFill>
                  <a:latin typeface="Calibri"/>
                  <a:cs typeface="Calibri"/>
                </a:rPr>
                <a:t>Index</a:t>
              </a:r>
              <a:endParaRPr lang="en-US" sz="2800" dirty="0">
                <a:solidFill>
                  <a:srgbClr val="56127A"/>
                </a:solidFill>
                <a:latin typeface="Calibri"/>
                <a:cs typeface="Calibri"/>
              </a:endParaRPr>
            </a:p>
          </p:txBody>
        </p:sp>
        <p:sp>
          <p:nvSpPr>
            <p:cNvPr id="1689635" name="Freeform 35"/>
            <p:cNvSpPr>
              <a:spLocks/>
            </p:cNvSpPr>
            <p:nvPr/>
          </p:nvSpPr>
          <p:spPr bwMode="auto">
            <a:xfrm>
              <a:off x="3104" y="848"/>
              <a:ext cx="1449" cy="512"/>
            </a:xfrm>
            <a:custGeom>
              <a:avLst/>
              <a:gdLst/>
              <a:ahLst/>
              <a:cxnLst>
                <a:cxn ang="0">
                  <a:pos x="0" y="77"/>
                </a:cxn>
                <a:cxn ang="0">
                  <a:pos x="0" y="0"/>
                </a:cxn>
                <a:cxn ang="0">
                  <a:pos x="1448" y="0"/>
                </a:cxn>
                <a:cxn ang="0">
                  <a:pos x="1448" y="536"/>
                </a:cxn>
              </a:cxnLst>
              <a:rect l="0" t="0" r="r" b="b"/>
              <a:pathLst>
                <a:path w="1449" h="537">
                  <a:moveTo>
                    <a:pt x="0" y="77"/>
                  </a:moveTo>
                  <a:lnTo>
                    <a:pt x="0" y="0"/>
                  </a:lnTo>
                  <a:lnTo>
                    <a:pt x="1448" y="0"/>
                  </a:lnTo>
                  <a:lnTo>
                    <a:pt x="1448" y="536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9636" name="Line 36"/>
            <p:cNvSpPr>
              <a:spLocks noChangeShapeType="1"/>
            </p:cNvSpPr>
            <p:nvPr/>
          </p:nvSpPr>
          <p:spPr bwMode="auto">
            <a:xfrm flipH="1">
              <a:off x="3056" y="1592"/>
              <a:ext cx="96" cy="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9637" name="Rectangle 37"/>
            <p:cNvSpPr>
              <a:spLocks noChangeArrowheads="1"/>
            </p:cNvSpPr>
            <p:nvPr/>
          </p:nvSpPr>
          <p:spPr bwMode="auto">
            <a:xfrm>
              <a:off x="3168" y="1440"/>
              <a:ext cx="218" cy="32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800" dirty="0">
                  <a:solidFill>
                    <a:srgbClr val="56127A"/>
                  </a:solidFill>
                  <a:latin typeface="Calibri"/>
                  <a:cs typeface="Calibri"/>
                </a:rPr>
                <a:t>k</a:t>
              </a: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06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pPr>
              <a:lnSpc>
                <a:spcPct val="100000"/>
              </a:lnSpc>
            </a:pPr>
            <a:r>
              <a:rPr lang="en-US" dirty="0"/>
              <a:t>Virtual-Index Physical-Tag Caches: </a:t>
            </a:r>
            <a:r>
              <a:rPr lang="en-US" sz="2400" dirty="0"/>
              <a:t>Associative Organization</a:t>
            </a:r>
          </a:p>
        </p:txBody>
      </p:sp>
      <p:sp>
        <p:nvSpPr>
          <p:cNvPr id="6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34D6E-CA00-414E-8EB9-BE500EA627FD}" type="slidenum">
              <a:rPr lang="en-US"/>
              <a:pPr/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90627" name="Rectangle 3"/>
          <p:cNvSpPr>
            <a:spLocks noChangeArrowheads="1"/>
          </p:cNvSpPr>
          <p:nvPr/>
        </p:nvSpPr>
        <p:spPr bwMode="auto">
          <a:xfrm>
            <a:off x="838200" y="5819775"/>
            <a:ext cx="7239000" cy="52065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800" i="1">
                <a:solidFill>
                  <a:schemeClr val="tx2"/>
                </a:solidFill>
                <a:latin typeface="Calibri"/>
                <a:cs typeface="Calibri"/>
              </a:rPr>
              <a:t>How does this scheme scale to larger caches?</a:t>
            </a:r>
            <a:endParaRPr lang="en-US" sz="2800">
              <a:solidFill>
                <a:schemeClr val="tx2"/>
              </a:solidFill>
              <a:latin typeface="Calibri"/>
              <a:cs typeface="Calibri"/>
            </a:endParaRPr>
          </a:p>
        </p:txBody>
      </p:sp>
      <p:grpSp>
        <p:nvGrpSpPr>
          <p:cNvPr id="1690628" name="Group 4"/>
          <p:cNvGrpSpPr>
            <a:grpSpLocks/>
          </p:cNvGrpSpPr>
          <p:nvPr/>
        </p:nvGrpSpPr>
        <p:grpSpPr bwMode="auto">
          <a:xfrm>
            <a:off x="152400" y="1219200"/>
            <a:ext cx="8728075" cy="4140200"/>
            <a:chOff x="144" y="776"/>
            <a:chExt cx="5498" cy="2608"/>
          </a:xfrm>
        </p:grpSpPr>
        <p:sp>
          <p:nvSpPr>
            <p:cNvPr id="1690629" name="Rectangle 5"/>
            <p:cNvSpPr>
              <a:spLocks noChangeArrowheads="1"/>
            </p:cNvSpPr>
            <p:nvPr/>
          </p:nvSpPr>
          <p:spPr bwMode="auto">
            <a:xfrm>
              <a:off x="512" y="992"/>
              <a:ext cx="1888" cy="216"/>
            </a:xfrm>
            <a:prstGeom prst="rect">
              <a:avLst/>
            </a:prstGeom>
            <a:solidFill>
              <a:srgbClr val="FFCC66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30" name="Rectangle 6" descr="Dark upward diagonal"/>
            <p:cNvSpPr>
              <a:spLocks noChangeArrowheads="1"/>
            </p:cNvSpPr>
            <p:nvPr/>
          </p:nvSpPr>
          <p:spPr bwMode="auto">
            <a:xfrm>
              <a:off x="2400" y="992"/>
              <a:ext cx="1064" cy="208"/>
            </a:xfrm>
            <a:prstGeom prst="rect">
              <a:avLst/>
            </a:prstGeom>
            <a:pattFill prst="dkUpDiag">
              <a:fgClr>
                <a:srgbClr val="FFA74F"/>
              </a:fgClr>
              <a:bgClr>
                <a:schemeClr val="bg1"/>
              </a:bgClr>
            </a:patt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31" name="Rectangle 7"/>
            <p:cNvSpPr>
              <a:spLocks noChangeArrowheads="1"/>
            </p:cNvSpPr>
            <p:nvPr/>
          </p:nvSpPr>
          <p:spPr bwMode="auto">
            <a:xfrm>
              <a:off x="522" y="992"/>
              <a:ext cx="3182" cy="20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charset="0"/>
                </a:rPr>
                <a:t>                </a:t>
              </a:r>
              <a:r>
                <a:rPr lang="en-US" sz="2400" dirty="0">
                  <a:latin typeface="Calibri"/>
                  <a:cs typeface="Calibri"/>
                </a:rPr>
                <a:t>VPN          </a:t>
              </a:r>
              <a:r>
                <a:rPr lang="en-US" sz="2400" dirty="0" smtClean="0">
                  <a:latin typeface="Calibri"/>
                  <a:cs typeface="Calibri"/>
                </a:rPr>
                <a:t> a         </a:t>
              </a:r>
              <a:r>
                <a:rPr lang="en-US" sz="2400" dirty="0">
                  <a:latin typeface="Calibri"/>
                  <a:cs typeface="Calibri"/>
                </a:rPr>
                <a:t>L = k-b    </a:t>
              </a:r>
              <a:r>
                <a:rPr lang="en-US" sz="2400" dirty="0" smtClean="0">
                  <a:latin typeface="Calibri"/>
                  <a:cs typeface="Calibri"/>
                </a:rPr>
                <a:t>    </a:t>
              </a:r>
              <a:r>
                <a:rPr lang="en-US" sz="2400" dirty="0">
                  <a:latin typeface="Calibri"/>
                  <a:cs typeface="Calibri"/>
                </a:rPr>
                <a:t>b</a:t>
              </a:r>
            </a:p>
          </p:txBody>
        </p:sp>
        <p:sp>
          <p:nvSpPr>
            <p:cNvPr id="1690632" name="Line 8" descr="Dark upward diagonal"/>
            <p:cNvSpPr>
              <a:spLocks noChangeShapeType="1"/>
            </p:cNvSpPr>
            <p:nvPr/>
          </p:nvSpPr>
          <p:spPr bwMode="auto">
            <a:xfrm>
              <a:off x="3454" y="992"/>
              <a:ext cx="0" cy="1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33" name="Line 9" descr="Dark upward diagonal"/>
            <p:cNvSpPr>
              <a:spLocks noChangeShapeType="1"/>
            </p:cNvSpPr>
            <p:nvPr/>
          </p:nvSpPr>
          <p:spPr bwMode="auto">
            <a:xfrm>
              <a:off x="2400" y="1000"/>
              <a:ext cx="0" cy="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34" name="Freeform 10"/>
            <p:cNvSpPr>
              <a:spLocks/>
            </p:cNvSpPr>
            <p:nvPr/>
          </p:nvSpPr>
          <p:spPr bwMode="auto">
            <a:xfrm>
              <a:off x="2408" y="912"/>
              <a:ext cx="1041" cy="65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48" y="0"/>
                </a:cxn>
                <a:cxn ang="0">
                  <a:pos x="1009" y="0"/>
                </a:cxn>
                <a:cxn ang="0">
                  <a:pos x="1040" y="64"/>
                </a:cxn>
              </a:cxnLst>
              <a:rect l="0" t="0" r="r" b="b"/>
              <a:pathLst>
                <a:path w="1041" h="65">
                  <a:moveTo>
                    <a:pt x="0" y="59"/>
                  </a:moveTo>
                  <a:lnTo>
                    <a:pt x="48" y="0"/>
                  </a:lnTo>
                  <a:lnTo>
                    <a:pt x="1009" y="0"/>
                  </a:lnTo>
                  <a:lnTo>
                    <a:pt x="1040" y="64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35" name="Rectangle 11"/>
            <p:cNvSpPr>
              <a:spLocks noChangeArrowheads="1"/>
            </p:cNvSpPr>
            <p:nvPr/>
          </p:nvSpPr>
          <p:spPr bwMode="auto">
            <a:xfrm>
              <a:off x="1144" y="1465"/>
              <a:ext cx="840" cy="391"/>
            </a:xfrm>
            <a:prstGeom prst="rect">
              <a:avLst/>
            </a:prstGeom>
            <a:noFill/>
            <a:ln w="254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3200" dirty="0">
                  <a:solidFill>
                    <a:srgbClr val="56127A"/>
                  </a:solidFill>
                  <a:latin typeface="Calibri"/>
                  <a:cs typeface="Calibri"/>
                </a:rPr>
                <a:t>TLB</a:t>
              </a:r>
            </a:p>
          </p:txBody>
        </p:sp>
        <p:sp>
          <p:nvSpPr>
            <p:cNvPr id="1690636" name="Line 12"/>
            <p:cNvSpPr>
              <a:spLocks noChangeShapeType="1"/>
            </p:cNvSpPr>
            <p:nvPr/>
          </p:nvSpPr>
          <p:spPr bwMode="auto">
            <a:xfrm>
              <a:off x="1552" y="1216"/>
              <a:ext cx="0" cy="2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37" name="Rectangle 13"/>
            <p:cNvSpPr>
              <a:spLocks noChangeArrowheads="1"/>
            </p:cNvSpPr>
            <p:nvPr/>
          </p:nvSpPr>
          <p:spPr bwMode="auto">
            <a:xfrm>
              <a:off x="3792" y="1392"/>
              <a:ext cx="792" cy="528"/>
            </a:xfrm>
            <a:prstGeom prst="rect">
              <a:avLst/>
            </a:prstGeom>
            <a:noFill/>
            <a:ln w="254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 dirty="0">
                  <a:latin typeface="Calibri"/>
                  <a:cs typeface="Calibri"/>
                </a:rPr>
                <a:t>Direct-map</a:t>
              </a:r>
            </a:p>
            <a:p>
              <a:pPr>
                <a:spcBef>
                  <a:spcPct val="0"/>
                </a:spcBef>
              </a:pPr>
              <a:r>
                <a:rPr lang="en-US" sz="2000" dirty="0">
                  <a:latin typeface="Calibri"/>
                  <a:cs typeface="Calibri"/>
                </a:rPr>
                <a:t>2</a:t>
              </a:r>
              <a:r>
                <a:rPr lang="en-US" sz="2000" baseline="30000" dirty="0">
                  <a:latin typeface="Calibri"/>
                  <a:cs typeface="Calibri"/>
                </a:rPr>
                <a:t>L</a:t>
              </a:r>
              <a:r>
                <a:rPr lang="en-US" sz="2000" baseline="-25000" dirty="0">
                  <a:latin typeface="Calibri"/>
                  <a:cs typeface="Calibri"/>
                </a:rPr>
                <a:t> </a:t>
              </a:r>
              <a:r>
                <a:rPr lang="en-US" sz="2000" dirty="0">
                  <a:latin typeface="Calibri"/>
                  <a:cs typeface="Calibri"/>
                </a:rPr>
                <a:t>blocks</a:t>
              </a:r>
            </a:p>
          </p:txBody>
        </p:sp>
        <p:sp>
          <p:nvSpPr>
            <p:cNvPr id="1690638" name="Rectangle 14"/>
            <p:cNvSpPr>
              <a:spLocks noChangeArrowheads="1"/>
            </p:cNvSpPr>
            <p:nvPr/>
          </p:nvSpPr>
          <p:spPr bwMode="auto">
            <a:xfrm>
              <a:off x="472" y="2136"/>
              <a:ext cx="1920" cy="216"/>
            </a:xfrm>
            <a:prstGeom prst="rect">
              <a:avLst/>
            </a:prstGeom>
            <a:solidFill>
              <a:srgbClr val="FFCC66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39" name="Rectangle 15"/>
            <p:cNvSpPr>
              <a:spLocks noChangeArrowheads="1"/>
            </p:cNvSpPr>
            <p:nvPr/>
          </p:nvSpPr>
          <p:spPr bwMode="auto">
            <a:xfrm>
              <a:off x="482" y="2136"/>
              <a:ext cx="3246" cy="20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 dirty="0">
                  <a:latin typeface="Calibri"/>
                  <a:cs typeface="Calibri"/>
                </a:rPr>
                <a:t>                 PPN                   </a:t>
              </a:r>
              <a:r>
                <a:rPr lang="en-US" sz="2400" dirty="0" smtClean="0">
                  <a:latin typeface="Calibri"/>
                  <a:cs typeface="Calibri"/>
                </a:rPr>
                <a:t>    Page </a:t>
              </a:r>
              <a:r>
                <a:rPr lang="en-US" sz="2400" dirty="0">
                  <a:latin typeface="Calibri"/>
                  <a:cs typeface="Calibri"/>
                </a:rPr>
                <a:t>Offset</a:t>
              </a:r>
            </a:p>
          </p:txBody>
        </p:sp>
        <p:sp>
          <p:nvSpPr>
            <p:cNvPr id="1690640" name="Line 16"/>
            <p:cNvSpPr>
              <a:spLocks noChangeShapeType="1"/>
            </p:cNvSpPr>
            <p:nvPr/>
          </p:nvSpPr>
          <p:spPr bwMode="auto">
            <a:xfrm>
              <a:off x="2400" y="2144"/>
              <a:ext cx="0" cy="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dirty="0" smtClean="0"/>
                <a:t>   </a:t>
              </a:r>
              <a:endParaRPr lang="en-US" dirty="0"/>
            </a:p>
          </p:txBody>
        </p:sp>
        <p:sp>
          <p:nvSpPr>
            <p:cNvPr id="1690641" name="Line 17"/>
            <p:cNvSpPr>
              <a:spLocks noChangeShapeType="1"/>
            </p:cNvSpPr>
            <p:nvPr/>
          </p:nvSpPr>
          <p:spPr bwMode="auto">
            <a:xfrm>
              <a:off x="3072" y="1304"/>
              <a:ext cx="0" cy="80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42" name="Line 18"/>
            <p:cNvSpPr>
              <a:spLocks noChangeShapeType="1"/>
            </p:cNvSpPr>
            <p:nvPr/>
          </p:nvSpPr>
          <p:spPr bwMode="auto">
            <a:xfrm>
              <a:off x="1536" y="1872"/>
              <a:ext cx="0" cy="2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43" name="Line 19"/>
            <p:cNvSpPr>
              <a:spLocks noChangeShapeType="1"/>
            </p:cNvSpPr>
            <p:nvPr/>
          </p:nvSpPr>
          <p:spPr bwMode="auto">
            <a:xfrm>
              <a:off x="4592" y="2544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44" name="Oval 20"/>
            <p:cNvSpPr>
              <a:spLocks noChangeArrowheads="1"/>
            </p:cNvSpPr>
            <p:nvPr/>
          </p:nvSpPr>
          <p:spPr bwMode="auto">
            <a:xfrm>
              <a:off x="3936" y="2384"/>
              <a:ext cx="288" cy="28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800">
                  <a:solidFill>
                    <a:srgbClr val="56127A"/>
                  </a:solidFill>
                  <a:latin typeface="Calibri"/>
                  <a:cs typeface="Calibri"/>
                </a:rPr>
                <a:t>=</a:t>
              </a:r>
            </a:p>
          </p:txBody>
        </p:sp>
        <p:sp>
          <p:nvSpPr>
            <p:cNvPr id="1690645" name="Freeform 21"/>
            <p:cNvSpPr>
              <a:spLocks/>
            </p:cNvSpPr>
            <p:nvPr/>
          </p:nvSpPr>
          <p:spPr bwMode="auto">
            <a:xfrm>
              <a:off x="1536" y="2472"/>
              <a:ext cx="2393" cy="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88"/>
                </a:cxn>
                <a:cxn ang="0">
                  <a:pos x="2392" y="88"/>
                </a:cxn>
              </a:cxnLst>
              <a:rect l="0" t="0" r="r" b="b"/>
              <a:pathLst>
                <a:path w="2393" h="89">
                  <a:moveTo>
                    <a:pt x="0" y="0"/>
                  </a:moveTo>
                  <a:lnTo>
                    <a:pt x="0" y="88"/>
                  </a:lnTo>
                  <a:lnTo>
                    <a:pt x="2392" y="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46" name="Rectangle 22"/>
            <p:cNvSpPr>
              <a:spLocks noChangeArrowheads="1"/>
            </p:cNvSpPr>
            <p:nvPr/>
          </p:nvSpPr>
          <p:spPr bwMode="auto">
            <a:xfrm>
              <a:off x="3711" y="2634"/>
              <a:ext cx="366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dirty="0">
                  <a:solidFill>
                    <a:srgbClr val="56127A"/>
                  </a:solidFill>
                  <a:latin typeface="Calibri"/>
                  <a:cs typeface="Calibri"/>
                </a:rPr>
                <a:t>hit?</a:t>
              </a:r>
            </a:p>
          </p:txBody>
        </p:sp>
        <p:sp>
          <p:nvSpPr>
            <p:cNvPr id="1690647" name="Rectangle 23"/>
            <p:cNvSpPr>
              <a:spLocks noChangeArrowheads="1"/>
            </p:cNvSpPr>
            <p:nvPr/>
          </p:nvSpPr>
          <p:spPr bwMode="auto">
            <a:xfrm>
              <a:off x="4944" y="3080"/>
              <a:ext cx="423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dirty="0">
                  <a:solidFill>
                    <a:srgbClr val="56127A"/>
                  </a:solidFill>
                  <a:latin typeface="Calibri"/>
                  <a:cs typeface="Calibri"/>
                </a:rPr>
                <a:t>Data</a:t>
              </a:r>
            </a:p>
          </p:txBody>
        </p:sp>
        <p:sp>
          <p:nvSpPr>
            <p:cNvPr id="1690648" name="Rectangle 24"/>
            <p:cNvSpPr>
              <a:spLocks noChangeArrowheads="1"/>
            </p:cNvSpPr>
            <p:nvPr/>
          </p:nvSpPr>
          <p:spPr bwMode="auto">
            <a:xfrm>
              <a:off x="4636" y="1930"/>
              <a:ext cx="397" cy="4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 dirty="0" err="1">
                  <a:solidFill>
                    <a:srgbClr val="56127A"/>
                  </a:solidFill>
                  <a:latin typeface="Calibri"/>
                  <a:cs typeface="Calibri"/>
                </a:rPr>
                <a:t>Phy</a:t>
              </a:r>
              <a:r>
                <a:rPr lang="en-US" sz="2000" dirty="0">
                  <a:solidFill>
                    <a:srgbClr val="56127A"/>
                  </a:solidFill>
                  <a:latin typeface="Calibri"/>
                  <a:cs typeface="Calibri"/>
                </a:rPr>
                <a:t>.</a:t>
              </a:r>
            </a:p>
            <a:p>
              <a:pPr>
                <a:spcBef>
                  <a:spcPct val="0"/>
                </a:spcBef>
              </a:pPr>
              <a:r>
                <a:rPr lang="en-US" sz="2000" dirty="0">
                  <a:solidFill>
                    <a:srgbClr val="56127A"/>
                  </a:solidFill>
                  <a:latin typeface="Calibri"/>
                  <a:cs typeface="Calibri"/>
                </a:rPr>
                <a:t>Tag</a:t>
              </a:r>
            </a:p>
          </p:txBody>
        </p:sp>
        <p:sp>
          <p:nvSpPr>
            <p:cNvPr id="1690649" name="Freeform 25"/>
            <p:cNvSpPr>
              <a:spLocks/>
            </p:cNvSpPr>
            <p:nvPr/>
          </p:nvSpPr>
          <p:spPr bwMode="auto">
            <a:xfrm>
              <a:off x="480" y="2344"/>
              <a:ext cx="1921" cy="121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89" y="120"/>
                </a:cxn>
                <a:cxn ang="0">
                  <a:pos x="1863" y="120"/>
                </a:cxn>
                <a:cxn ang="0">
                  <a:pos x="1920" y="0"/>
                </a:cxn>
              </a:cxnLst>
              <a:rect l="0" t="0" r="r" b="b"/>
              <a:pathLst>
                <a:path w="1921" h="121">
                  <a:moveTo>
                    <a:pt x="0" y="9"/>
                  </a:moveTo>
                  <a:lnTo>
                    <a:pt x="89" y="120"/>
                  </a:lnTo>
                  <a:lnTo>
                    <a:pt x="1863" y="120"/>
                  </a:lnTo>
                  <a:lnTo>
                    <a:pt x="192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50" name="Rectangle 26"/>
            <p:cNvSpPr>
              <a:spLocks noChangeArrowheads="1"/>
            </p:cNvSpPr>
            <p:nvPr/>
          </p:nvSpPr>
          <p:spPr bwMode="auto">
            <a:xfrm>
              <a:off x="1191" y="2578"/>
              <a:ext cx="394" cy="2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Calibri"/>
                  <a:cs typeface="Calibri"/>
                </a:rPr>
                <a:t>Tag</a:t>
              </a:r>
            </a:p>
          </p:txBody>
        </p:sp>
        <p:sp>
          <p:nvSpPr>
            <p:cNvPr id="1690651" name="Rectangle 27"/>
            <p:cNvSpPr>
              <a:spLocks noChangeArrowheads="1"/>
            </p:cNvSpPr>
            <p:nvPr/>
          </p:nvSpPr>
          <p:spPr bwMode="auto">
            <a:xfrm>
              <a:off x="144" y="920"/>
              <a:ext cx="374" cy="32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800" dirty="0">
                  <a:solidFill>
                    <a:srgbClr val="56127A"/>
                  </a:solidFill>
                  <a:latin typeface="Calibri"/>
                  <a:cs typeface="Calibri"/>
                </a:rPr>
                <a:t>VA</a:t>
              </a:r>
            </a:p>
          </p:txBody>
        </p:sp>
        <p:sp>
          <p:nvSpPr>
            <p:cNvPr id="1690652" name="Rectangle 28"/>
            <p:cNvSpPr>
              <a:spLocks noChangeArrowheads="1"/>
            </p:cNvSpPr>
            <p:nvPr/>
          </p:nvSpPr>
          <p:spPr bwMode="auto">
            <a:xfrm>
              <a:off x="144" y="2024"/>
              <a:ext cx="363" cy="32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800" dirty="0">
                  <a:solidFill>
                    <a:srgbClr val="56127A"/>
                  </a:solidFill>
                  <a:latin typeface="Calibri"/>
                  <a:cs typeface="Calibri"/>
                </a:rPr>
                <a:t>PA</a:t>
              </a:r>
            </a:p>
          </p:txBody>
        </p:sp>
        <p:sp>
          <p:nvSpPr>
            <p:cNvPr id="1690653" name="Freeform 29"/>
            <p:cNvSpPr>
              <a:spLocks/>
            </p:cNvSpPr>
            <p:nvPr/>
          </p:nvSpPr>
          <p:spPr bwMode="auto">
            <a:xfrm>
              <a:off x="2416" y="1224"/>
              <a:ext cx="1281" cy="81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60" y="80"/>
                </a:cxn>
                <a:cxn ang="0">
                  <a:pos x="1242" y="80"/>
                </a:cxn>
                <a:cxn ang="0">
                  <a:pos x="1280" y="0"/>
                </a:cxn>
              </a:cxnLst>
              <a:rect l="0" t="0" r="r" b="b"/>
              <a:pathLst>
                <a:path w="1281" h="81">
                  <a:moveTo>
                    <a:pt x="0" y="6"/>
                  </a:moveTo>
                  <a:lnTo>
                    <a:pt x="60" y="80"/>
                  </a:lnTo>
                  <a:lnTo>
                    <a:pt x="1242" y="80"/>
                  </a:lnTo>
                  <a:lnTo>
                    <a:pt x="128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54" name="Rectangle 30"/>
            <p:cNvSpPr>
              <a:spLocks noChangeArrowheads="1"/>
            </p:cNvSpPr>
            <p:nvPr/>
          </p:nvSpPr>
          <p:spPr bwMode="auto">
            <a:xfrm>
              <a:off x="5088" y="776"/>
              <a:ext cx="554" cy="4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dirty="0">
                  <a:solidFill>
                    <a:srgbClr val="56127A"/>
                  </a:solidFill>
                  <a:latin typeface="Calibri"/>
                  <a:cs typeface="Calibri"/>
                </a:rPr>
                <a:t>Virtual</a:t>
              </a:r>
            </a:p>
            <a:p>
              <a:pPr algn="l">
                <a:spcBef>
                  <a:spcPct val="0"/>
                </a:spcBef>
              </a:pPr>
              <a:r>
                <a:rPr lang="en-US" sz="2000" dirty="0">
                  <a:solidFill>
                    <a:srgbClr val="56127A"/>
                  </a:solidFill>
                  <a:latin typeface="Calibri"/>
                  <a:cs typeface="Calibri"/>
                </a:rPr>
                <a:t>Index</a:t>
              </a:r>
            </a:p>
          </p:txBody>
        </p:sp>
        <p:sp>
          <p:nvSpPr>
            <p:cNvPr id="1690655" name="Freeform 31"/>
            <p:cNvSpPr>
              <a:spLocks/>
            </p:cNvSpPr>
            <p:nvPr/>
          </p:nvSpPr>
          <p:spPr bwMode="auto">
            <a:xfrm>
              <a:off x="2896" y="824"/>
              <a:ext cx="1184" cy="569"/>
            </a:xfrm>
            <a:custGeom>
              <a:avLst/>
              <a:gdLst/>
              <a:ahLst/>
              <a:cxnLst>
                <a:cxn ang="0">
                  <a:pos x="0" y="82"/>
                </a:cxn>
                <a:cxn ang="0">
                  <a:pos x="0" y="0"/>
                </a:cxn>
                <a:cxn ang="0">
                  <a:pos x="1288" y="0"/>
                </a:cxn>
                <a:cxn ang="0">
                  <a:pos x="1288" y="568"/>
                </a:cxn>
              </a:cxnLst>
              <a:rect l="0" t="0" r="r" b="b"/>
              <a:pathLst>
                <a:path w="1289" h="569">
                  <a:moveTo>
                    <a:pt x="0" y="82"/>
                  </a:moveTo>
                  <a:lnTo>
                    <a:pt x="0" y="0"/>
                  </a:lnTo>
                  <a:lnTo>
                    <a:pt x="1288" y="0"/>
                  </a:lnTo>
                  <a:lnTo>
                    <a:pt x="1288" y="56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56" name="Line 32"/>
            <p:cNvSpPr>
              <a:spLocks noChangeShapeType="1"/>
            </p:cNvSpPr>
            <p:nvPr/>
          </p:nvSpPr>
          <p:spPr bwMode="auto">
            <a:xfrm flipH="1">
              <a:off x="3000" y="1696"/>
              <a:ext cx="136" cy="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57" name="Rectangle 33"/>
            <p:cNvSpPr>
              <a:spLocks noChangeArrowheads="1"/>
            </p:cNvSpPr>
            <p:nvPr/>
          </p:nvSpPr>
          <p:spPr bwMode="auto">
            <a:xfrm>
              <a:off x="3143" y="1570"/>
              <a:ext cx="230" cy="2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 dirty="0">
                  <a:solidFill>
                    <a:srgbClr val="56127A"/>
                  </a:solidFill>
                  <a:latin typeface="Verdana" charset="0"/>
                </a:rPr>
                <a:t>k</a:t>
              </a:r>
            </a:p>
          </p:txBody>
        </p:sp>
        <p:sp>
          <p:nvSpPr>
            <p:cNvPr id="1690658" name="Rectangle 34"/>
            <p:cNvSpPr>
              <a:spLocks noChangeArrowheads="1"/>
            </p:cNvSpPr>
            <p:nvPr/>
          </p:nvSpPr>
          <p:spPr bwMode="auto">
            <a:xfrm>
              <a:off x="4792" y="1408"/>
              <a:ext cx="792" cy="528"/>
            </a:xfrm>
            <a:prstGeom prst="rect">
              <a:avLst/>
            </a:prstGeom>
            <a:noFill/>
            <a:ln w="254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latin typeface="Calibri"/>
                  <a:cs typeface="Calibri"/>
                </a:rPr>
                <a:t>Direct-map</a:t>
              </a:r>
            </a:p>
            <a:p>
              <a:pPr>
                <a:spcBef>
                  <a:spcPct val="0"/>
                </a:spcBef>
              </a:pPr>
              <a:r>
                <a:rPr lang="en-US" sz="2000">
                  <a:latin typeface="Calibri"/>
                  <a:cs typeface="Calibri"/>
                </a:rPr>
                <a:t>2</a:t>
              </a:r>
              <a:r>
                <a:rPr lang="en-US" sz="2000" baseline="30000">
                  <a:latin typeface="Calibri"/>
                  <a:cs typeface="Calibri"/>
                </a:rPr>
                <a:t>L</a:t>
              </a:r>
              <a:r>
                <a:rPr lang="en-US" sz="2000" baseline="-25000">
                  <a:latin typeface="Calibri"/>
                  <a:cs typeface="Calibri"/>
                </a:rPr>
                <a:t> </a:t>
              </a:r>
              <a:r>
                <a:rPr lang="en-US" sz="2000">
                  <a:latin typeface="Calibri"/>
                  <a:cs typeface="Calibri"/>
                </a:rPr>
                <a:t>blocks</a:t>
              </a:r>
            </a:p>
          </p:txBody>
        </p:sp>
        <p:sp>
          <p:nvSpPr>
            <p:cNvPr id="1690659" name="Freeform 35"/>
            <p:cNvSpPr>
              <a:spLocks/>
            </p:cNvSpPr>
            <p:nvPr/>
          </p:nvSpPr>
          <p:spPr bwMode="auto">
            <a:xfrm>
              <a:off x="4080" y="824"/>
              <a:ext cx="1008" cy="5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" y="0"/>
                </a:cxn>
                <a:cxn ang="0">
                  <a:pos x="1000" y="576"/>
                </a:cxn>
              </a:cxnLst>
              <a:rect l="0" t="0" r="r" b="b"/>
              <a:pathLst>
                <a:path w="1001" h="577">
                  <a:moveTo>
                    <a:pt x="0" y="0"/>
                  </a:moveTo>
                  <a:lnTo>
                    <a:pt x="1000" y="0"/>
                  </a:lnTo>
                  <a:lnTo>
                    <a:pt x="1000" y="576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60" name="Line 36"/>
            <p:cNvSpPr>
              <a:spLocks noChangeShapeType="1"/>
            </p:cNvSpPr>
            <p:nvPr/>
          </p:nvSpPr>
          <p:spPr bwMode="auto">
            <a:xfrm>
              <a:off x="2102" y="2136"/>
              <a:ext cx="0" cy="196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61" name="Line 37"/>
            <p:cNvSpPr>
              <a:spLocks noChangeShapeType="1"/>
            </p:cNvSpPr>
            <p:nvPr/>
          </p:nvSpPr>
          <p:spPr bwMode="auto">
            <a:xfrm>
              <a:off x="2110" y="1000"/>
              <a:ext cx="0" cy="196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690662" name="Group 38"/>
            <p:cNvGrpSpPr>
              <a:grpSpLocks/>
            </p:cNvGrpSpPr>
            <p:nvPr/>
          </p:nvGrpSpPr>
          <p:grpSpPr bwMode="auto">
            <a:xfrm>
              <a:off x="4552" y="962"/>
              <a:ext cx="274" cy="254"/>
              <a:chOff x="4600" y="866"/>
              <a:chExt cx="274" cy="254"/>
            </a:xfrm>
          </p:grpSpPr>
          <p:grpSp>
            <p:nvGrpSpPr>
              <p:cNvPr id="1690663" name="Group 39"/>
              <p:cNvGrpSpPr>
                <a:grpSpLocks/>
              </p:cNvGrpSpPr>
              <p:nvPr/>
            </p:nvGrpSpPr>
            <p:grpSpPr bwMode="auto">
              <a:xfrm>
                <a:off x="4600" y="1088"/>
                <a:ext cx="208" cy="32"/>
                <a:chOff x="4600" y="1088"/>
                <a:chExt cx="208" cy="32"/>
              </a:xfrm>
            </p:grpSpPr>
            <p:sp>
              <p:nvSpPr>
                <p:cNvPr id="1690664" name="Oval 40"/>
                <p:cNvSpPr>
                  <a:spLocks noChangeArrowheads="1"/>
                </p:cNvSpPr>
                <p:nvPr/>
              </p:nvSpPr>
              <p:spPr bwMode="auto">
                <a:xfrm>
                  <a:off x="4600" y="1088"/>
                  <a:ext cx="16" cy="32"/>
                </a:xfrm>
                <a:prstGeom prst="ellipse">
                  <a:avLst/>
                </a:prstGeom>
                <a:solidFill>
                  <a:schemeClr val="tx1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0665" name="Oval 41"/>
                <p:cNvSpPr>
                  <a:spLocks noChangeArrowheads="1"/>
                </p:cNvSpPr>
                <p:nvPr/>
              </p:nvSpPr>
              <p:spPr bwMode="auto">
                <a:xfrm>
                  <a:off x="4696" y="1088"/>
                  <a:ext cx="16" cy="32"/>
                </a:xfrm>
                <a:prstGeom prst="ellipse">
                  <a:avLst/>
                </a:prstGeom>
                <a:solidFill>
                  <a:schemeClr val="tx1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0666" name="Oval 42"/>
                <p:cNvSpPr>
                  <a:spLocks noChangeArrowheads="1"/>
                </p:cNvSpPr>
                <p:nvPr/>
              </p:nvSpPr>
              <p:spPr bwMode="auto">
                <a:xfrm>
                  <a:off x="4792" y="1088"/>
                  <a:ext cx="16" cy="32"/>
                </a:xfrm>
                <a:prstGeom prst="ellipse">
                  <a:avLst/>
                </a:prstGeom>
                <a:solidFill>
                  <a:schemeClr val="tx1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690667" name="Rectangle 43"/>
              <p:cNvSpPr>
                <a:spLocks noChangeArrowheads="1"/>
              </p:cNvSpPr>
              <p:nvPr/>
            </p:nvSpPr>
            <p:spPr bwMode="auto">
              <a:xfrm>
                <a:off x="4615" y="866"/>
                <a:ext cx="259" cy="25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 dirty="0">
                    <a:solidFill>
                      <a:srgbClr val="56127A"/>
                    </a:solidFill>
                    <a:latin typeface="Calibri"/>
                    <a:cs typeface="Calibri"/>
                  </a:rPr>
                  <a:t>2</a:t>
                </a:r>
                <a:r>
                  <a:rPr lang="en-US" sz="2400" baseline="40000" dirty="0">
                    <a:solidFill>
                      <a:srgbClr val="56127A"/>
                    </a:solidFill>
                    <a:latin typeface="Calibri"/>
                    <a:cs typeface="Calibri"/>
                  </a:rPr>
                  <a:t>a</a:t>
                </a:r>
              </a:p>
            </p:txBody>
          </p:sp>
        </p:grpSp>
        <p:sp>
          <p:nvSpPr>
            <p:cNvPr id="1690668" name="Line 44"/>
            <p:cNvSpPr>
              <a:spLocks noChangeShapeType="1"/>
            </p:cNvSpPr>
            <p:nvPr/>
          </p:nvSpPr>
          <p:spPr bwMode="auto">
            <a:xfrm>
              <a:off x="4072" y="1920"/>
              <a:ext cx="0" cy="4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69" name="Line 45"/>
            <p:cNvSpPr>
              <a:spLocks noChangeShapeType="1"/>
            </p:cNvSpPr>
            <p:nvPr/>
          </p:nvSpPr>
          <p:spPr bwMode="auto">
            <a:xfrm>
              <a:off x="4384" y="1920"/>
              <a:ext cx="0" cy="11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70" name="Line 46"/>
            <p:cNvSpPr>
              <a:spLocks noChangeShapeType="1"/>
            </p:cNvSpPr>
            <p:nvPr/>
          </p:nvSpPr>
          <p:spPr bwMode="auto">
            <a:xfrm>
              <a:off x="4912" y="3040"/>
              <a:ext cx="0" cy="3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71" name="Line 47"/>
            <p:cNvSpPr>
              <a:spLocks noChangeShapeType="1"/>
            </p:cNvSpPr>
            <p:nvPr/>
          </p:nvSpPr>
          <p:spPr bwMode="auto">
            <a:xfrm>
              <a:off x="4312" y="3032"/>
              <a:ext cx="115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72" name="Freeform 48"/>
            <p:cNvSpPr>
              <a:spLocks/>
            </p:cNvSpPr>
            <p:nvPr/>
          </p:nvSpPr>
          <p:spPr bwMode="auto">
            <a:xfrm>
              <a:off x="4272" y="2688"/>
              <a:ext cx="225" cy="16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4" y="0"/>
                </a:cxn>
                <a:cxn ang="0">
                  <a:pos x="112" y="160"/>
                </a:cxn>
                <a:cxn ang="0">
                  <a:pos x="0" y="0"/>
                </a:cxn>
              </a:cxnLst>
              <a:rect l="0" t="0" r="r" b="b"/>
              <a:pathLst>
                <a:path w="225" h="161">
                  <a:moveTo>
                    <a:pt x="0" y="0"/>
                  </a:moveTo>
                  <a:lnTo>
                    <a:pt x="224" y="0"/>
                  </a:lnTo>
                  <a:lnTo>
                    <a:pt x="112" y="16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73" name="Freeform 49"/>
            <p:cNvSpPr>
              <a:spLocks/>
            </p:cNvSpPr>
            <p:nvPr/>
          </p:nvSpPr>
          <p:spPr bwMode="auto">
            <a:xfrm>
              <a:off x="4104" y="2672"/>
              <a:ext cx="233" cy="9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6"/>
                </a:cxn>
                <a:cxn ang="0">
                  <a:pos x="232" y="96"/>
                </a:cxn>
              </a:cxnLst>
              <a:rect l="0" t="0" r="r" b="b"/>
              <a:pathLst>
                <a:path w="233" h="97">
                  <a:moveTo>
                    <a:pt x="0" y="0"/>
                  </a:moveTo>
                  <a:lnTo>
                    <a:pt x="0" y="96"/>
                  </a:lnTo>
                  <a:lnTo>
                    <a:pt x="232" y="96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74" name="Oval 50"/>
            <p:cNvSpPr>
              <a:spLocks noChangeArrowheads="1"/>
            </p:cNvSpPr>
            <p:nvPr/>
          </p:nvSpPr>
          <p:spPr bwMode="auto">
            <a:xfrm>
              <a:off x="4904" y="2392"/>
              <a:ext cx="288" cy="28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800">
                  <a:solidFill>
                    <a:srgbClr val="56127A"/>
                  </a:solidFill>
                  <a:latin typeface="Calibri"/>
                  <a:cs typeface="Calibri"/>
                </a:rPr>
                <a:t>=</a:t>
              </a:r>
            </a:p>
          </p:txBody>
        </p:sp>
        <p:sp>
          <p:nvSpPr>
            <p:cNvPr id="1690675" name="Line 51"/>
            <p:cNvSpPr>
              <a:spLocks noChangeShapeType="1"/>
            </p:cNvSpPr>
            <p:nvPr/>
          </p:nvSpPr>
          <p:spPr bwMode="auto">
            <a:xfrm>
              <a:off x="5040" y="1944"/>
              <a:ext cx="0" cy="4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76" name="Line 52"/>
            <p:cNvSpPr>
              <a:spLocks noChangeShapeType="1"/>
            </p:cNvSpPr>
            <p:nvPr/>
          </p:nvSpPr>
          <p:spPr bwMode="auto">
            <a:xfrm>
              <a:off x="5352" y="1930"/>
              <a:ext cx="0" cy="110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77" name="Freeform 53"/>
            <p:cNvSpPr>
              <a:spLocks/>
            </p:cNvSpPr>
            <p:nvPr/>
          </p:nvSpPr>
          <p:spPr bwMode="auto">
            <a:xfrm>
              <a:off x="5240" y="2696"/>
              <a:ext cx="225" cy="16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4" y="0"/>
                </a:cxn>
                <a:cxn ang="0">
                  <a:pos x="112" y="160"/>
                </a:cxn>
                <a:cxn ang="0">
                  <a:pos x="0" y="0"/>
                </a:cxn>
              </a:cxnLst>
              <a:rect l="0" t="0" r="r" b="b"/>
              <a:pathLst>
                <a:path w="225" h="161">
                  <a:moveTo>
                    <a:pt x="0" y="0"/>
                  </a:moveTo>
                  <a:lnTo>
                    <a:pt x="224" y="0"/>
                  </a:lnTo>
                  <a:lnTo>
                    <a:pt x="112" y="16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678" name="Freeform 54"/>
            <p:cNvSpPr>
              <a:spLocks/>
            </p:cNvSpPr>
            <p:nvPr/>
          </p:nvSpPr>
          <p:spPr bwMode="auto">
            <a:xfrm>
              <a:off x="5072" y="2680"/>
              <a:ext cx="233" cy="9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6"/>
                </a:cxn>
                <a:cxn ang="0">
                  <a:pos x="232" y="96"/>
                </a:cxn>
              </a:cxnLst>
              <a:rect l="0" t="0" r="r" b="b"/>
              <a:pathLst>
                <a:path w="233" h="97">
                  <a:moveTo>
                    <a:pt x="0" y="0"/>
                  </a:moveTo>
                  <a:lnTo>
                    <a:pt x="0" y="96"/>
                  </a:lnTo>
                  <a:lnTo>
                    <a:pt x="232" y="96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690679" name="Group 55"/>
            <p:cNvGrpSpPr>
              <a:grpSpLocks/>
            </p:cNvGrpSpPr>
            <p:nvPr/>
          </p:nvGrpSpPr>
          <p:grpSpPr bwMode="auto">
            <a:xfrm>
              <a:off x="4664" y="2904"/>
              <a:ext cx="208" cy="32"/>
              <a:chOff x="4712" y="2808"/>
              <a:chExt cx="208" cy="32"/>
            </a:xfrm>
          </p:grpSpPr>
          <p:sp>
            <p:nvSpPr>
              <p:cNvPr id="1690680" name="Oval 56"/>
              <p:cNvSpPr>
                <a:spLocks noChangeArrowheads="1"/>
              </p:cNvSpPr>
              <p:nvPr/>
            </p:nvSpPr>
            <p:spPr bwMode="auto">
              <a:xfrm>
                <a:off x="4712" y="2808"/>
                <a:ext cx="16" cy="32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0681" name="Oval 57"/>
              <p:cNvSpPr>
                <a:spLocks noChangeArrowheads="1"/>
              </p:cNvSpPr>
              <p:nvPr/>
            </p:nvSpPr>
            <p:spPr bwMode="auto">
              <a:xfrm>
                <a:off x="4808" y="2808"/>
                <a:ext cx="16" cy="32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0682" name="Oval 58"/>
              <p:cNvSpPr>
                <a:spLocks noChangeArrowheads="1"/>
              </p:cNvSpPr>
              <p:nvPr/>
            </p:nvSpPr>
            <p:spPr bwMode="auto">
              <a:xfrm>
                <a:off x="4904" y="2808"/>
                <a:ext cx="16" cy="32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690683" name="Rectangle 59"/>
            <p:cNvSpPr>
              <a:spLocks noChangeArrowheads="1"/>
            </p:cNvSpPr>
            <p:nvPr/>
          </p:nvSpPr>
          <p:spPr bwMode="auto">
            <a:xfrm>
              <a:off x="4679" y="2682"/>
              <a:ext cx="259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dirty="0">
                  <a:solidFill>
                    <a:srgbClr val="56127A"/>
                  </a:solidFill>
                  <a:latin typeface="Calibri"/>
                  <a:cs typeface="Calibri"/>
                </a:rPr>
                <a:t>2</a:t>
              </a:r>
              <a:r>
                <a:rPr lang="en-US" sz="2400" baseline="40000" dirty="0">
                  <a:solidFill>
                    <a:srgbClr val="56127A"/>
                  </a:solidFill>
                  <a:latin typeface="Calibri"/>
                  <a:cs typeface="Calibri"/>
                </a:rPr>
                <a:t>a</a:t>
              </a:r>
            </a:p>
          </p:txBody>
        </p:sp>
        <p:grpSp>
          <p:nvGrpSpPr>
            <p:cNvPr id="1690684" name="Group 60"/>
            <p:cNvGrpSpPr>
              <a:grpSpLocks/>
            </p:cNvGrpSpPr>
            <p:nvPr/>
          </p:nvGrpSpPr>
          <p:grpSpPr bwMode="auto">
            <a:xfrm>
              <a:off x="4312" y="2528"/>
              <a:ext cx="208" cy="32"/>
              <a:chOff x="4360" y="2432"/>
              <a:chExt cx="208" cy="32"/>
            </a:xfrm>
          </p:grpSpPr>
          <p:sp>
            <p:nvSpPr>
              <p:cNvPr id="1690685" name="Oval 61"/>
              <p:cNvSpPr>
                <a:spLocks noChangeArrowheads="1"/>
              </p:cNvSpPr>
              <p:nvPr/>
            </p:nvSpPr>
            <p:spPr bwMode="auto">
              <a:xfrm>
                <a:off x="4360" y="2432"/>
                <a:ext cx="16" cy="32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0686" name="Oval 62"/>
              <p:cNvSpPr>
                <a:spLocks noChangeArrowheads="1"/>
              </p:cNvSpPr>
              <p:nvPr/>
            </p:nvSpPr>
            <p:spPr bwMode="auto">
              <a:xfrm>
                <a:off x="4456" y="2432"/>
                <a:ext cx="16" cy="32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0687" name="Oval 63"/>
              <p:cNvSpPr>
                <a:spLocks noChangeArrowheads="1"/>
              </p:cNvSpPr>
              <p:nvPr/>
            </p:nvSpPr>
            <p:spPr bwMode="auto">
              <a:xfrm>
                <a:off x="4552" y="2432"/>
                <a:ext cx="16" cy="32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690688" name="Rectangle 64"/>
          <p:cNvSpPr>
            <a:spLocks noChangeArrowheads="1"/>
          </p:cNvSpPr>
          <p:nvPr/>
        </p:nvSpPr>
        <p:spPr bwMode="auto">
          <a:xfrm>
            <a:off x="228600" y="5286375"/>
            <a:ext cx="8059725" cy="52065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800" dirty="0">
                <a:latin typeface="Calibri"/>
                <a:cs typeface="Calibri"/>
              </a:rPr>
              <a:t>After the</a:t>
            </a:r>
            <a:r>
              <a:rPr lang="en-US" sz="2800" dirty="0">
                <a:solidFill>
                  <a:srgbClr val="56127A"/>
                </a:solidFill>
                <a:latin typeface="Calibri"/>
                <a:cs typeface="Calibri"/>
              </a:rPr>
              <a:t> PPN</a:t>
            </a:r>
            <a:r>
              <a:rPr lang="en-US" sz="2800" dirty="0">
                <a:solidFill>
                  <a:schemeClr val="accent2"/>
                </a:solidFill>
                <a:latin typeface="Calibri"/>
                <a:cs typeface="Calibri"/>
              </a:rPr>
              <a:t> </a:t>
            </a:r>
            <a:r>
              <a:rPr lang="en-US" sz="2800" dirty="0">
                <a:latin typeface="Calibri"/>
                <a:cs typeface="Calibri"/>
              </a:rPr>
              <a:t>is known, </a:t>
            </a:r>
            <a:r>
              <a:rPr lang="en-US" sz="2800" dirty="0">
                <a:solidFill>
                  <a:srgbClr val="56127A"/>
                </a:solidFill>
                <a:latin typeface="Calibri"/>
                <a:cs typeface="Calibri"/>
              </a:rPr>
              <a:t>2</a:t>
            </a:r>
            <a:r>
              <a:rPr lang="en-US" sz="2800" baseline="40000" dirty="0">
                <a:solidFill>
                  <a:srgbClr val="56127A"/>
                </a:solidFill>
                <a:latin typeface="Calibri"/>
                <a:cs typeface="Calibri"/>
              </a:rPr>
              <a:t>a</a:t>
            </a:r>
            <a:r>
              <a:rPr lang="en-US" sz="2800" dirty="0">
                <a:latin typeface="Calibri"/>
                <a:cs typeface="Calibri"/>
              </a:rPr>
              <a:t> physical tags are compared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26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dirty="0"/>
              <a:t>Concurrent Access to TLB &amp; Large L1</a:t>
            </a:r>
            <a:br>
              <a:rPr lang="en-US" dirty="0"/>
            </a:br>
            <a:r>
              <a:rPr lang="en-US" sz="2400" dirty="0"/>
              <a:t>The problem with L1 &gt; Page size</a:t>
            </a:r>
            <a:endParaRPr lang="en-US" sz="2400" i="1" dirty="0"/>
          </a:p>
        </p:txBody>
      </p:sp>
      <p:sp>
        <p:nvSpPr>
          <p:cNvPr id="4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F5E31-E88C-FE43-9B6C-F7587932BAFB}" type="slidenum">
              <a:rPr lang="en-US"/>
              <a:pPr/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92675" name="Rectangle 3"/>
          <p:cNvSpPr>
            <a:spLocks noChangeArrowheads="1"/>
          </p:cNvSpPr>
          <p:nvPr/>
        </p:nvSpPr>
        <p:spPr bwMode="auto">
          <a:xfrm>
            <a:off x="1371600" y="5105400"/>
            <a:ext cx="6031369" cy="58477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3200" i="1" dirty="0">
                <a:solidFill>
                  <a:srgbClr val="56127A"/>
                </a:solidFill>
                <a:latin typeface="Calibri"/>
                <a:cs typeface="Calibri"/>
              </a:rPr>
              <a:t>Can</a:t>
            </a:r>
            <a:r>
              <a:rPr lang="en-US" sz="3200" dirty="0">
                <a:solidFill>
                  <a:srgbClr val="56127A"/>
                </a:solidFill>
                <a:latin typeface="Calibri"/>
                <a:cs typeface="Calibri"/>
              </a:rPr>
              <a:t> VA</a:t>
            </a:r>
            <a:r>
              <a:rPr lang="en-US" sz="3200" baseline="-25000" dirty="0">
                <a:solidFill>
                  <a:srgbClr val="56127A"/>
                </a:solidFill>
                <a:latin typeface="Calibri"/>
                <a:cs typeface="Calibri"/>
              </a:rPr>
              <a:t>1</a:t>
            </a:r>
            <a:r>
              <a:rPr lang="en-US" sz="3200" dirty="0">
                <a:solidFill>
                  <a:srgbClr val="56127A"/>
                </a:solidFill>
                <a:latin typeface="Calibri"/>
                <a:cs typeface="Calibri"/>
              </a:rPr>
              <a:t> </a:t>
            </a:r>
            <a:r>
              <a:rPr lang="en-US" sz="3200" i="1" dirty="0">
                <a:solidFill>
                  <a:srgbClr val="56127A"/>
                </a:solidFill>
                <a:latin typeface="Calibri"/>
                <a:cs typeface="Calibri"/>
              </a:rPr>
              <a:t>and</a:t>
            </a:r>
            <a:r>
              <a:rPr lang="en-US" sz="3200" dirty="0">
                <a:solidFill>
                  <a:srgbClr val="56127A"/>
                </a:solidFill>
                <a:latin typeface="Calibri"/>
                <a:cs typeface="Calibri"/>
              </a:rPr>
              <a:t> VA</a:t>
            </a:r>
            <a:r>
              <a:rPr lang="en-US" sz="3200" baseline="-25000" dirty="0">
                <a:solidFill>
                  <a:srgbClr val="56127A"/>
                </a:solidFill>
                <a:latin typeface="Calibri"/>
                <a:cs typeface="Calibri"/>
              </a:rPr>
              <a:t>2</a:t>
            </a:r>
            <a:r>
              <a:rPr lang="en-US" sz="3200" dirty="0">
                <a:solidFill>
                  <a:srgbClr val="56127A"/>
                </a:solidFill>
                <a:latin typeface="Calibri"/>
                <a:cs typeface="Calibri"/>
              </a:rPr>
              <a:t> </a:t>
            </a:r>
            <a:r>
              <a:rPr lang="en-US" sz="3200" i="1" dirty="0">
                <a:solidFill>
                  <a:srgbClr val="56127A"/>
                </a:solidFill>
                <a:latin typeface="Calibri"/>
                <a:cs typeface="Calibri"/>
              </a:rPr>
              <a:t>both map to</a:t>
            </a:r>
            <a:r>
              <a:rPr lang="en-US" sz="3200" dirty="0">
                <a:solidFill>
                  <a:srgbClr val="56127A"/>
                </a:solidFill>
                <a:latin typeface="Calibri"/>
                <a:cs typeface="Calibri"/>
              </a:rPr>
              <a:t> PA </a:t>
            </a:r>
            <a:r>
              <a:rPr lang="en-US" sz="3200" i="1" dirty="0">
                <a:solidFill>
                  <a:srgbClr val="56127A"/>
                </a:solidFill>
                <a:latin typeface="Calibri"/>
                <a:cs typeface="Calibri"/>
              </a:rPr>
              <a:t>? </a:t>
            </a:r>
          </a:p>
        </p:txBody>
      </p:sp>
      <p:sp>
        <p:nvSpPr>
          <p:cNvPr id="1692676" name="Line 4"/>
          <p:cNvSpPr>
            <a:spLocks noChangeShapeType="1"/>
          </p:cNvSpPr>
          <p:nvPr/>
        </p:nvSpPr>
        <p:spPr bwMode="auto">
          <a:xfrm>
            <a:off x="5534025" y="3848100"/>
            <a:ext cx="0" cy="311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692677" name="Rectangle 5"/>
          <p:cNvSpPr>
            <a:spLocks noChangeArrowheads="1"/>
          </p:cNvSpPr>
          <p:nvPr/>
        </p:nvSpPr>
        <p:spPr bwMode="auto">
          <a:xfrm>
            <a:off x="863600" y="2006600"/>
            <a:ext cx="2997200" cy="342900"/>
          </a:xfrm>
          <a:prstGeom prst="rect">
            <a:avLst/>
          </a:prstGeom>
          <a:solidFill>
            <a:srgbClr val="FFCC66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692678" name="Rectangle 6"/>
          <p:cNvSpPr>
            <a:spLocks noChangeArrowheads="1"/>
          </p:cNvSpPr>
          <p:nvPr/>
        </p:nvSpPr>
        <p:spPr bwMode="auto">
          <a:xfrm>
            <a:off x="879475" y="2006600"/>
            <a:ext cx="5051425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l">
              <a:spcBef>
                <a:spcPct val="0"/>
              </a:spcBef>
            </a:pPr>
            <a:r>
              <a:rPr lang="en-US" sz="2000" dirty="0">
                <a:latin typeface="Calibri"/>
                <a:cs typeface="Calibri"/>
              </a:rPr>
              <a:t>               VPN 	         </a:t>
            </a:r>
            <a:r>
              <a:rPr lang="en-US" sz="2000" dirty="0" smtClean="0">
                <a:latin typeface="Calibri"/>
                <a:cs typeface="Calibri"/>
              </a:rPr>
              <a:t>   a         Page </a:t>
            </a:r>
            <a:r>
              <a:rPr lang="en-US" sz="2000" dirty="0">
                <a:latin typeface="Calibri"/>
                <a:cs typeface="Calibri"/>
              </a:rPr>
              <a:t>Offset </a:t>
            </a:r>
            <a:r>
              <a:rPr lang="en-US" sz="2000" dirty="0" smtClean="0">
                <a:latin typeface="Calibri"/>
                <a:cs typeface="Calibri"/>
              </a:rPr>
              <a:t>     </a:t>
            </a:r>
            <a:r>
              <a:rPr lang="en-US" sz="2000" dirty="0">
                <a:latin typeface="Calibri"/>
                <a:cs typeface="Calibri"/>
              </a:rPr>
              <a:t>b</a:t>
            </a:r>
          </a:p>
        </p:txBody>
      </p:sp>
      <p:sp>
        <p:nvSpPr>
          <p:cNvPr id="1692679" name="Line 7"/>
          <p:cNvSpPr>
            <a:spLocks noChangeShapeType="1"/>
          </p:cNvSpPr>
          <p:nvPr/>
        </p:nvSpPr>
        <p:spPr bwMode="auto">
          <a:xfrm>
            <a:off x="3860800" y="2019300"/>
            <a:ext cx="0" cy="317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dirty="0" smtClean="0">
                <a:latin typeface="Calibri"/>
                <a:cs typeface="Calibri"/>
              </a:rPr>
              <a:t>   </a:t>
            </a:r>
            <a:endParaRPr lang="en-US" sz="1800" dirty="0">
              <a:latin typeface="Calibri"/>
              <a:cs typeface="Calibri"/>
            </a:endParaRPr>
          </a:p>
        </p:txBody>
      </p:sp>
      <p:sp>
        <p:nvSpPr>
          <p:cNvPr id="1692680" name="Freeform 8"/>
          <p:cNvSpPr>
            <a:spLocks/>
          </p:cNvSpPr>
          <p:nvPr/>
        </p:nvSpPr>
        <p:spPr bwMode="auto">
          <a:xfrm>
            <a:off x="3403600" y="1866900"/>
            <a:ext cx="2109788" cy="103188"/>
          </a:xfrm>
          <a:custGeom>
            <a:avLst/>
            <a:gdLst/>
            <a:ahLst/>
            <a:cxnLst>
              <a:cxn ang="0">
                <a:pos x="0" y="59"/>
              </a:cxn>
              <a:cxn ang="0">
                <a:pos x="62" y="0"/>
              </a:cxn>
              <a:cxn ang="0">
                <a:pos x="1289" y="0"/>
              </a:cxn>
              <a:cxn ang="0">
                <a:pos x="1328" y="64"/>
              </a:cxn>
            </a:cxnLst>
            <a:rect l="0" t="0" r="r" b="b"/>
            <a:pathLst>
              <a:path w="1329" h="65">
                <a:moveTo>
                  <a:pt x="0" y="59"/>
                </a:moveTo>
                <a:lnTo>
                  <a:pt x="62" y="0"/>
                </a:lnTo>
                <a:lnTo>
                  <a:pt x="1289" y="0"/>
                </a:lnTo>
                <a:lnTo>
                  <a:pt x="1328" y="64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692681" name="Rectangle 9"/>
          <p:cNvSpPr>
            <a:spLocks noChangeArrowheads="1"/>
          </p:cNvSpPr>
          <p:nvPr/>
        </p:nvSpPr>
        <p:spPr bwMode="auto">
          <a:xfrm>
            <a:off x="1841500" y="2693988"/>
            <a:ext cx="1333500" cy="620712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800">
                <a:solidFill>
                  <a:srgbClr val="56127A"/>
                </a:solidFill>
                <a:latin typeface="Calibri"/>
                <a:cs typeface="Calibri"/>
              </a:rPr>
              <a:t>TLB</a:t>
            </a:r>
          </a:p>
        </p:txBody>
      </p:sp>
      <p:sp>
        <p:nvSpPr>
          <p:cNvPr id="1692682" name="Line 10"/>
          <p:cNvSpPr>
            <a:spLocks noChangeShapeType="1"/>
          </p:cNvSpPr>
          <p:nvPr/>
        </p:nvSpPr>
        <p:spPr bwMode="auto">
          <a:xfrm>
            <a:off x="2527300" y="3352800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692683" name="Rectangle 11"/>
          <p:cNvSpPr>
            <a:spLocks noChangeArrowheads="1"/>
          </p:cNvSpPr>
          <p:nvPr/>
        </p:nvSpPr>
        <p:spPr bwMode="auto">
          <a:xfrm>
            <a:off x="6959600" y="2514600"/>
            <a:ext cx="1803400" cy="12573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692684" name="Rectangle 12"/>
          <p:cNvSpPr>
            <a:spLocks noChangeArrowheads="1"/>
          </p:cNvSpPr>
          <p:nvPr/>
        </p:nvSpPr>
        <p:spPr bwMode="auto">
          <a:xfrm>
            <a:off x="800100" y="3822700"/>
            <a:ext cx="2997200" cy="342900"/>
          </a:xfrm>
          <a:prstGeom prst="rect">
            <a:avLst/>
          </a:prstGeom>
          <a:solidFill>
            <a:srgbClr val="FFCC66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692685" name="Rectangle 13"/>
          <p:cNvSpPr>
            <a:spLocks noChangeArrowheads="1"/>
          </p:cNvSpPr>
          <p:nvPr/>
        </p:nvSpPr>
        <p:spPr bwMode="auto">
          <a:xfrm>
            <a:off x="815975" y="3822700"/>
            <a:ext cx="5153025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l">
              <a:spcBef>
                <a:spcPct val="0"/>
              </a:spcBef>
            </a:pPr>
            <a:r>
              <a:rPr lang="en-US" sz="2000" dirty="0">
                <a:latin typeface="Calibri"/>
                <a:cs typeface="Calibri"/>
              </a:rPr>
              <a:t>                PPN 		    </a:t>
            </a:r>
            <a:r>
              <a:rPr lang="en-US" sz="2000" dirty="0" smtClean="0">
                <a:latin typeface="Calibri"/>
                <a:cs typeface="Calibri"/>
              </a:rPr>
              <a:t>    Page </a:t>
            </a:r>
            <a:r>
              <a:rPr lang="en-US" sz="2000" dirty="0">
                <a:latin typeface="Calibri"/>
                <a:cs typeface="Calibri"/>
              </a:rPr>
              <a:t>Offset   </a:t>
            </a:r>
            <a:r>
              <a:rPr lang="en-US" sz="2000" dirty="0" smtClean="0">
                <a:latin typeface="Calibri"/>
                <a:cs typeface="Calibri"/>
              </a:rPr>
              <a:t>   </a:t>
            </a:r>
            <a:r>
              <a:rPr lang="en-US" sz="2000" dirty="0">
                <a:latin typeface="Calibri"/>
                <a:cs typeface="Calibri"/>
              </a:rPr>
              <a:t>b</a:t>
            </a:r>
          </a:p>
        </p:txBody>
      </p:sp>
      <p:sp>
        <p:nvSpPr>
          <p:cNvPr id="1692686" name="Line 14"/>
          <p:cNvSpPr>
            <a:spLocks noChangeShapeType="1"/>
          </p:cNvSpPr>
          <p:nvPr/>
        </p:nvSpPr>
        <p:spPr bwMode="auto">
          <a:xfrm>
            <a:off x="3797300" y="3835400"/>
            <a:ext cx="0" cy="317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692687" name="Line 15"/>
          <p:cNvSpPr>
            <a:spLocks noChangeShapeType="1"/>
          </p:cNvSpPr>
          <p:nvPr/>
        </p:nvSpPr>
        <p:spPr bwMode="auto">
          <a:xfrm>
            <a:off x="2501900" y="2374900"/>
            <a:ext cx="0" cy="2921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692688" name="Freeform 16"/>
          <p:cNvSpPr>
            <a:spLocks/>
          </p:cNvSpPr>
          <p:nvPr/>
        </p:nvSpPr>
        <p:spPr bwMode="auto">
          <a:xfrm>
            <a:off x="825500" y="4186238"/>
            <a:ext cx="2971800" cy="141287"/>
          </a:xfrm>
          <a:custGeom>
            <a:avLst/>
            <a:gdLst/>
            <a:ahLst/>
            <a:cxnLst>
              <a:cxn ang="0">
                <a:pos x="0" y="7"/>
              </a:cxn>
              <a:cxn ang="0">
                <a:pos x="138" y="88"/>
              </a:cxn>
              <a:cxn ang="0">
                <a:pos x="2864" y="88"/>
              </a:cxn>
              <a:cxn ang="0">
                <a:pos x="2952" y="0"/>
              </a:cxn>
            </a:cxnLst>
            <a:rect l="0" t="0" r="r" b="b"/>
            <a:pathLst>
              <a:path w="2953" h="89">
                <a:moveTo>
                  <a:pt x="0" y="7"/>
                </a:moveTo>
                <a:lnTo>
                  <a:pt x="138" y="88"/>
                </a:lnTo>
                <a:lnTo>
                  <a:pt x="2864" y="88"/>
                </a:lnTo>
                <a:lnTo>
                  <a:pt x="2952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692689" name="Rectangle 17"/>
          <p:cNvSpPr>
            <a:spLocks noChangeArrowheads="1"/>
          </p:cNvSpPr>
          <p:nvPr/>
        </p:nvSpPr>
        <p:spPr bwMode="auto">
          <a:xfrm>
            <a:off x="1941513" y="4524375"/>
            <a:ext cx="625022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cs typeface="Calibri"/>
              </a:rPr>
              <a:t>Tag</a:t>
            </a:r>
          </a:p>
        </p:txBody>
      </p:sp>
      <p:sp>
        <p:nvSpPr>
          <p:cNvPr id="1692690" name="Rectangle 18"/>
          <p:cNvSpPr>
            <a:spLocks noChangeArrowheads="1"/>
          </p:cNvSpPr>
          <p:nvPr/>
        </p:nvSpPr>
        <p:spPr bwMode="auto">
          <a:xfrm>
            <a:off x="227013" y="1903413"/>
            <a:ext cx="541816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cs typeface="Calibri"/>
              </a:rPr>
              <a:t>VA</a:t>
            </a:r>
          </a:p>
        </p:txBody>
      </p:sp>
      <p:sp>
        <p:nvSpPr>
          <p:cNvPr id="1692691" name="Rectangle 19"/>
          <p:cNvSpPr>
            <a:spLocks noChangeArrowheads="1"/>
          </p:cNvSpPr>
          <p:nvPr/>
        </p:nvSpPr>
        <p:spPr bwMode="auto">
          <a:xfrm>
            <a:off x="201613" y="3744913"/>
            <a:ext cx="519825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cs typeface="Calibri"/>
              </a:rPr>
              <a:t>PA</a:t>
            </a:r>
          </a:p>
        </p:txBody>
      </p:sp>
      <p:sp>
        <p:nvSpPr>
          <p:cNvPr id="1692692" name="Rectangle 20"/>
          <p:cNvSpPr>
            <a:spLocks noChangeArrowheads="1"/>
          </p:cNvSpPr>
          <p:nvPr/>
        </p:nvSpPr>
        <p:spPr bwMode="auto">
          <a:xfrm>
            <a:off x="4876800" y="1219200"/>
            <a:ext cx="2042227" cy="52065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800" dirty="0">
                <a:solidFill>
                  <a:srgbClr val="56127A"/>
                </a:solidFill>
                <a:latin typeface="Calibri"/>
                <a:cs typeface="Calibri"/>
              </a:rPr>
              <a:t>Virtual Index</a:t>
            </a:r>
          </a:p>
        </p:txBody>
      </p:sp>
      <p:sp>
        <p:nvSpPr>
          <p:cNvPr id="1692693" name="Freeform 21"/>
          <p:cNvSpPr>
            <a:spLocks/>
          </p:cNvSpPr>
          <p:nvPr/>
        </p:nvSpPr>
        <p:spPr bwMode="auto">
          <a:xfrm>
            <a:off x="4521200" y="1689100"/>
            <a:ext cx="2782888" cy="814388"/>
          </a:xfrm>
          <a:custGeom>
            <a:avLst/>
            <a:gdLst/>
            <a:ahLst/>
            <a:cxnLst>
              <a:cxn ang="0">
                <a:pos x="0" y="74"/>
              </a:cxn>
              <a:cxn ang="0">
                <a:pos x="0" y="0"/>
              </a:cxn>
              <a:cxn ang="0">
                <a:pos x="1752" y="0"/>
              </a:cxn>
              <a:cxn ang="0">
                <a:pos x="1752" y="512"/>
              </a:cxn>
            </a:cxnLst>
            <a:rect l="0" t="0" r="r" b="b"/>
            <a:pathLst>
              <a:path w="1753" h="513">
                <a:moveTo>
                  <a:pt x="0" y="74"/>
                </a:moveTo>
                <a:lnTo>
                  <a:pt x="0" y="0"/>
                </a:lnTo>
                <a:lnTo>
                  <a:pt x="1752" y="0"/>
                </a:lnTo>
                <a:lnTo>
                  <a:pt x="1752" y="512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692694" name="Line 22"/>
          <p:cNvSpPr>
            <a:spLocks noChangeShapeType="1"/>
          </p:cNvSpPr>
          <p:nvPr/>
        </p:nvSpPr>
        <p:spPr bwMode="auto">
          <a:xfrm>
            <a:off x="5534025" y="2019300"/>
            <a:ext cx="0" cy="311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692695" name="Rectangle 23"/>
          <p:cNvSpPr>
            <a:spLocks noChangeArrowheads="1"/>
          </p:cNvSpPr>
          <p:nvPr/>
        </p:nvSpPr>
        <p:spPr bwMode="auto">
          <a:xfrm>
            <a:off x="7297738" y="1676400"/>
            <a:ext cx="1666924" cy="8284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cs typeface="Calibri"/>
              </a:rPr>
              <a:t>L1 PA cache</a:t>
            </a:r>
          </a:p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cs typeface="Calibri"/>
              </a:rPr>
              <a:t>Direct-map</a:t>
            </a:r>
          </a:p>
        </p:txBody>
      </p:sp>
      <p:sp>
        <p:nvSpPr>
          <p:cNvPr id="1692696" name="Line 24"/>
          <p:cNvSpPr>
            <a:spLocks noChangeShapeType="1"/>
          </p:cNvSpPr>
          <p:nvPr/>
        </p:nvSpPr>
        <p:spPr bwMode="auto">
          <a:xfrm>
            <a:off x="7678738" y="2514600"/>
            <a:ext cx="0" cy="1244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692697" name="Line 25"/>
          <p:cNvSpPr>
            <a:spLocks noChangeShapeType="1"/>
          </p:cNvSpPr>
          <p:nvPr/>
        </p:nvSpPr>
        <p:spPr bwMode="auto">
          <a:xfrm>
            <a:off x="3390900" y="2006600"/>
            <a:ext cx="0" cy="33020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692698" name="Oval 26"/>
          <p:cNvSpPr>
            <a:spLocks noChangeArrowheads="1"/>
          </p:cNvSpPr>
          <p:nvPr/>
        </p:nvSpPr>
        <p:spPr bwMode="auto">
          <a:xfrm>
            <a:off x="7124700" y="4229100"/>
            <a:ext cx="457200" cy="4445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800">
                <a:solidFill>
                  <a:srgbClr val="56127A"/>
                </a:solidFill>
                <a:latin typeface="Calibri"/>
                <a:cs typeface="Calibri"/>
              </a:rPr>
              <a:t>=</a:t>
            </a:r>
          </a:p>
        </p:txBody>
      </p:sp>
      <p:sp>
        <p:nvSpPr>
          <p:cNvPr id="1692699" name="Rectangle 27"/>
          <p:cNvSpPr>
            <a:spLocks noChangeArrowheads="1"/>
          </p:cNvSpPr>
          <p:nvPr/>
        </p:nvSpPr>
        <p:spPr bwMode="auto">
          <a:xfrm>
            <a:off x="7907338" y="4203700"/>
            <a:ext cx="660789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cs typeface="Calibri"/>
              </a:rPr>
              <a:t>hit?</a:t>
            </a:r>
          </a:p>
        </p:txBody>
      </p:sp>
      <p:sp>
        <p:nvSpPr>
          <p:cNvPr id="1692700" name="Line 28"/>
          <p:cNvSpPr>
            <a:spLocks noChangeShapeType="1"/>
          </p:cNvSpPr>
          <p:nvPr/>
        </p:nvSpPr>
        <p:spPr bwMode="auto">
          <a:xfrm>
            <a:off x="7340600" y="3784600"/>
            <a:ext cx="0" cy="444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692701" name="Freeform 29"/>
          <p:cNvSpPr>
            <a:spLocks/>
          </p:cNvSpPr>
          <p:nvPr/>
        </p:nvSpPr>
        <p:spPr bwMode="auto">
          <a:xfrm>
            <a:off x="2514600" y="4343400"/>
            <a:ext cx="4587875" cy="128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80"/>
              </a:cxn>
              <a:cxn ang="0">
                <a:pos x="2144" y="80"/>
              </a:cxn>
            </a:cxnLst>
            <a:rect l="0" t="0" r="r" b="b"/>
            <a:pathLst>
              <a:path w="2145" h="81">
                <a:moveTo>
                  <a:pt x="0" y="0"/>
                </a:moveTo>
                <a:lnTo>
                  <a:pt x="0" y="80"/>
                </a:lnTo>
                <a:lnTo>
                  <a:pt x="2144" y="8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grpSp>
        <p:nvGrpSpPr>
          <p:cNvPr id="1692702" name="Group 30"/>
          <p:cNvGrpSpPr>
            <a:grpSpLocks/>
          </p:cNvGrpSpPr>
          <p:nvPr/>
        </p:nvGrpSpPr>
        <p:grpSpPr bwMode="auto">
          <a:xfrm>
            <a:off x="6934202" y="2590789"/>
            <a:ext cx="1841500" cy="461961"/>
            <a:chOff x="4248" y="1503"/>
            <a:chExt cx="1160" cy="291"/>
          </a:xfrm>
        </p:grpSpPr>
        <p:sp>
          <p:nvSpPr>
            <p:cNvPr id="1692703" name="Line 31"/>
            <p:cNvSpPr>
              <a:spLocks noChangeShapeType="1"/>
            </p:cNvSpPr>
            <p:nvPr/>
          </p:nvSpPr>
          <p:spPr bwMode="auto">
            <a:xfrm>
              <a:off x="4267" y="1588"/>
              <a:ext cx="113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1692704" name="Line 32"/>
            <p:cNvSpPr>
              <a:spLocks noChangeShapeType="1"/>
            </p:cNvSpPr>
            <p:nvPr/>
          </p:nvSpPr>
          <p:spPr bwMode="auto">
            <a:xfrm>
              <a:off x="4270" y="1778"/>
              <a:ext cx="113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1692705" name="Text Box 33"/>
            <p:cNvSpPr txBox="1">
              <a:spLocks noChangeArrowheads="1"/>
            </p:cNvSpPr>
            <p:nvPr/>
          </p:nvSpPr>
          <p:spPr bwMode="auto">
            <a:xfrm>
              <a:off x="4248" y="1503"/>
              <a:ext cx="1093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 dirty="0" err="1">
                  <a:latin typeface="Calibri"/>
                  <a:cs typeface="Calibri"/>
                </a:rPr>
                <a:t>PPN</a:t>
              </a:r>
              <a:r>
                <a:rPr lang="en-US" sz="2400" baseline="-25000" dirty="0" err="1">
                  <a:latin typeface="Calibri"/>
                  <a:cs typeface="Calibri"/>
                </a:rPr>
                <a:t>a</a:t>
              </a:r>
              <a:r>
                <a:rPr lang="en-US" sz="2400" dirty="0">
                  <a:latin typeface="Calibri"/>
                  <a:cs typeface="Calibri"/>
                </a:rPr>
                <a:t>     Data</a:t>
              </a:r>
            </a:p>
          </p:txBody>
        </p:sp>
      </p:grpSp>
      <p:grpSp>
        <p:nvGrpSpPr>
          <p:cNvPr id="1692706" name="Group 34"/>
          <p:cNvGrpSpPr>
            <a:grpSpLocks/>
          </p:cNvGrpSpPr>
          <p:nvPr/>
        </p:nvGrpSpPr>
        <p:grpSpPr bwMode="auto">
          <a:xfrm>
            <a:off x="6934202" y="3124198"/>
            <a:ext cx="1844675" cy="461964"/>
            <a:chOff x="4246" y="1516"/>
            <a:chExt cx="1162" cy="291"/>
          </a:xfrm>
        </p:grpSpPr>
        <p:sp>
          <p:nvSpPr>
            <p:cNvPr id="1692707" name="Line 35"/>
            <p:cNvSpPr>
              <a:spLocks noChangeShapeType="1"/>
            </p:cNvSpPr>
            <p:nvPr/>
          </p:nvSpPr>
          <p:spPr bwMode="auto">
            <a:xfrm>
              <a:off x="4267" y="1588"/>
              <a:ext cx="113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1692708" name="Line 36"/>
            <p:cNvSpPr>
              <a:spLocks noChangeShapeType="1"/>
            </p:cNvSpPr>
            <p:nvPr/>
          </p:nvSpPr>
          <p:spPr bwMode="auto">
            <a:xfrm>
              <a:off x="4270" y="1778"/>
              <a:ext cx="113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1692709" name="Text Box 37"/>
            <p:cNvSpPr txBox="1">
              <a:spLocks noChangeArrowheads="1"/>
            </p:cNvSpPr>
            <p:nvPr/>
          </p:nvSpPr>
          <p:spPr bwMode="auto">
            <a:xfrm>
              <a:off x="4246" y="1516"/>
              <a:ext cx="1093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 dirty="0" err="1">
                  <a:latin typeface="Calibri"/>
                  <a:cs typeface="Calibri"/>
                </a:rPr>
                <a:t>PPN</a:t>
              </a:r>
              <a:r>
                <a:rPr lang="en-US" sz="2400" baseline="-25000" dirty="0" err="1">
                  <a:latin typeface="Calibri"/>
                  <a:cs typeface="Calibri"/>
                </a:rPr>
                <a:t>a</a:t>
              </a:r>
              <a:r>
                <a:rPr lang="en-US" sz="2400" dirty="0">
                  <a:latin typeface="Calibri"/>
                  <a:cs typeface="Calibri"/>
                </a:rPr>
                <a:t>     Data</a:t>
              </a:r>
            </a:p>
          </p:txBody>
        </p:sp>
      </p:grpSp>
      <p:sp>
        <p:nvSpPr>
          <p:cNvPr id="1692710" name="Text Box 38"/>
          <p:cNvSpPr txBox="1">
            <a:spLocks noChangeArrowheads="1"/>
          </p:cNvSpPr>
          <p:nvPr/>
        </p:nvSpPr>
        <p:spPr bwMode="auto">
          <a:xfrm>
            <a:off x="6324600" y="2662535"/>
            <a:ext cx="641372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VA</a:t>
            </a:r>
            <a:r>
              <a:rPr lang="en-US" sz="2400" baseline="-25000" dirty="0">
                <a:solidFill>
                  <a:srgbClr val="56127A"/>
                </a:solidFill>
                <a:latin typeface="Calibri"/>
                <a:cs typeface="Calibri"/>
              </a:rPr>
              <a:t>1</a:t>
            </a:r>
            <a:endParaRPr lang="en-US" sz="2400" dirty="0">
              <a:solidFill>
                <a:srgbClr val="56127A"/>
              </a:solidFill>
              <a:latin typeface="Calibri"/>
              <a:cs typeface="Calibri"/>
            </a:endParaRPr>
          </a:p>
        </p:txBody>
      </p:sp>
      <p:sp>
        <p:nvSpPr>
          <p:cNvPr id="1692711" name="Text Box 39"/>
          <p:cNvSpPr txBox="1">
            <a:spLocks noChangeArrowheads="1"/>
          </p:cNvSpPr>
          <p:nvPr/>
        </p:nvSpPr>
        <p:spPr bwMode="auto">
          <a:xfrm>
            <a:off x="6324600" y="3119735"/>
            <a:ext cx="641372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VA</a:t>
            </a:r>
            <a:r>
              <a:rPr lang="en-US" sz="2400" baseline="-25000" dirty="0">
                <a:solidFill>
                  <a:srgbClr val="56127A"/>
                </a:solidFill>
                <a:latin typeface="Calibri"/>
                <a:cs typeface="Calibri"/>
              </a:rPr>
              <a:t>2</a:t>
            </a:r>
            <a:endParaRPr lang="en-US" sz="2400" dirty="0">
              <a:solidFill>
                <a:srgbClr val="56127A"/>
              </a:solidFill>
              <a:latin typeface="Calibri"/>
              <a:cs typeface="Calibri"/>
            </a:endParaRPr>
          </a:p>
        </p:txBody>
      </p:sp>
      <p:sp>
        <p:nvSpPr>
          <p:cNvPr id="1692712" name="Line 40"/>
          <p:cNvSpPr>
            <a:spLocks noChangeShapeType="1"/>
          </p:cNvSpPr>
          <p:nvPr/>
        </p:nvSpPr>
        <p:spPr bwMode="auto">
          <a:xfrm rot="-5400000">
            <a:off x="7781132" y="4258468"/>
            <a:ext cx="0" cy="3222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8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CS152 Administrivia</a:t>
            </a:r>
            <a:endParaRPr lang="en-US"/>
          </a:p>
        </p:txBody>
      </p:sp>
      <p:sp>
        <p:nvSpPr>
          <p:cNvPr id="1728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PS 2 and Lab 2 out</a:t>
            </a:r>
          </a:p>
          <a:p>
            <a:r>
              <a:rPr lang="en-US" dirty="0" smtClean="0"/>
              <a:t>Short time frame – only one week left till due so start soon</a:t>
            </a:r>
          </a:p>
          <a:p>
            <a:r>
              <a:rPr lang="en-US" dirty="0" smtClean="0"/>
              <a:t>Quiz 2, Tuesday March 5</a:t>
            </a:r>
          </a:p>
          <a:p>
            <a:pPr lvl="1"/>
            <a:r>
              <a:rPr lang="en-US" dirty="0" smtClean="0"/>
              <a:t>Lectures 6-9, PS 2, Lab 2, readings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6957-B76A-684D-9E9A-F0DABF08F98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4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solution via Second Level Cache</a:t>
            </a:r>
            <a:endParaRPr lang="en-US"/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6E3C-7EFC-4A44-B733-FC667A234790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1694723" name="Rectangle 3"/>
          <p:cNvSpPr>
            <a:spLocks noChangeArrowheads="1"/>
          </p:cNvSpPr>
          <p:nvPr/>
        </p:nvSpPr>
        <p:spPr bwMode="auto">
          <a:xfrm>
            <a:off x="381000" y="4114800"/>
            <a:ext cx="8305800" cy="218264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800" dirty="0">
                <a:latin typeface="Calibri"/>
                <a:cs typeface="Calibri"/>
              </a:rPr>
              <a:t>Usually a  common L2 cache backs up both Instruction and Data L1 caches</a:t>
            </a:r>
          </a:p>
          <a:p>
            <a:pPr algn="l">
              <a:spcBef>
                <a:spcPct val="0"/>
              </a:spcBef>
            </a:pPr>
            <a:endParaRPr lang="en-US" sz="2800" dirty="0">
              <a:latin typeface="Calibri"/>
              <a:cs typeface="Calibri"/>
            </a:endParaRPr>
          </a:p>
          <a:p>
            <a:pPr algn="l">
              <a:spcBef>
                <a:spcPct val="0"/>
              </a:spcBef>
            </a:pPr>
            <a:r>
              <a:rPr lang="en-US" sz="2800" dirty="0">
                <a:latin typeface="Calibri"/>
                <a:cs typeface="Calibri"/>
              </a:rPr>
              <a:t>L2 is “inclusive” of both Instruction and Data </a:t>
            </a:r>
            <a:r>
              <a:rPr lang="en-US" sz="2800" dirty="0" smtClean="0">
                <a:latin typeface="Calibri"/>
                <a:cs typeface="Calibri"/>
              </a:rPr>
              <a:t>caches</a:t>
            </a:r>
          </a:p>
          <a:p>
            <a:pPr lvl="1" algn="l">
              <a:spcBef>
                <a:spcPct val="0"/>
              </a:spcBef>
              <a:buFont typeface="Arial"/>
              <a:buChar char="•"/>
            </a:pPr>
            <a:r>
              <a:rPr lang="en-US" sz="2400" dirty="0" smtClean="0">
                <a:latin typeface="Calibri"/>
                <a:cs typeface="Calibri"/>
              </a:rPr>
              <a:t> Inclusive means L2 has copy of any line in either L1</a:t>
            </a:r>
          </a:p>
        </p:txBody>
      </p:sp>
      <p:sp>
        <p:nvSpPr>
          <p:cNvPr id="1694724" name="Rectangle 4"/>
          <p:cNvSpPr>
            <a:spLocks noChangeArrowheads="1"/>
          </p:cNvSpPr>
          <p:nvPr/>
        </p:nvSpPr>
        <p:spPr bwMode="auto">
          <a:xfrm>
            <a:off x="457200" y="1524000"/>
            <a:ext cx="1016000" cy="2133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400" dirty="0">
                <a:latin typeface="Calibri"/>
                <a:cs typeface="Calibri"/>
              </a:rPr>
              <a:t>CPU</a:t>
            </a:r>
          </a:p>
        </p:txBody>
      </p:sp>
      <p:sp>
        <p:nvSpPr>
          <p:cNvPr id="1694725" name="Rectangle 5" descr="40%"/>
          <p:cNvSpPr>
            <a:spLocks noChangeArrowheads="1"/>
          </p:cNvSpPr>
          <p:nvPr/>
        </p:nvSpPr>
        <p:spPr bwMode="auto">
          <a:xfrm>
            <a:off x="2133600" y="2743200"/>
            <a:ext cx="1600200" cy="927100"/>
          </a:xfrm>
          <a:prstGeom prst="rect">
            <a:avLst/>
          </a:prstGeom>
          <a:pattFill prst="pct40">
            <a:fgClr>
              <a:schemeClr val="accent1"/>
            </a:fgClr>
            <a:bgClr>
              <a:srgbClr val="FFFFFF"/>
            </a:bgClr>
          </a:patt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400">
                <a:latin typeface="Calibri"/>
                <a:cs typeface="Calibri"/>
              </a:rPr>
              <a:t>L1 Data Cache</a:t>
            </a:r>
            <a:endParaRPr lang="en-US" sz="2800">
              <a:latin typeface="Calibri"/>
              <a:cs typeface="Calibri"/>
            </a:endParaRPr>
          </a:p>
        </p:txBody>
      </p:sp>
      <p:sp>
        <p:nvSpPr>
          <p:cNvPr id="1694726" name="Line 6"/>
          <p:cNvSpPr>
            <a:spLocks noChangeShapeType="1"/>
          </p:cNvSpPr>
          <p:nvPr/>
        </p:nvSpPr>
        <p:spPr bwMode="auto">
          <a:xfrm flipH="1" flipV="1">
            <a:off x="1447800" y="1981200"/>
            <a:ext cx="685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694727" name="Line 7"/>
          <p:cNvSpPr>
            <a:spLocks noChangeShapeType="1"/>
          </p:cNvSpPr>
          <p:nvPr/>
        </p:nvSpPr>
        <p:spPr bwMode="auto">
          <a:xfrm flipH="1" flipV="1">
            <a:off x="1447800" y="3200400"/>
            <a:ext cx="685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694728" name="Rectangle 8" descr="40%"/>
          <p:cNvSpPr>
            <a:spLocks noChangeArrowheads="1"/>
          </p:cNvSpPr>
          <p:nvPr/>
        </p:nvSpPr>
        <p:spPr bwMode="auto">
          <a:xfrm>
            <a:off x="2133600" y="1524000"/>
            <a:ext cx="1600200" cy="914400"/>
          </a:xfrm>
          <a:prstGeom prst="rect">
            <a:avLst/>
          </a:prstGeom>
          <a:pattFill prst="pct40">
            <a:fgClr>
              <a:schemeClr val="accent1"/>
            </a:fgClr>
            <a:bgClr>
              <a:srgbClr val="FFFFFF"/>
            </a:bgClr>
          </a:patt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dirty="0">
                <a:latin typeface="Calibri"/>
                <a:cs typeface="Calibri"/>
              </a:rPr>
              <a:t>L1 Instruction Cache</a:t>
            </a:r>
          </a:p>
        </p:txBody>
      </p:sp>
      <p:sp>
        <p:nvSpPr>
          <p:cNvPr id="1694729" name="Rectangle 9"/>
          <p:cNvSpPr>
            <a:spLocks noChangeArrowheads="1"/>
          </p:cNvSpPr>
          <p:nvPr/>
        </p:nvSpPr>
        <p:spPr bwMode="auto">
          <a:xfrm>
            <a:off x="4648200" y="1524000"/>
            <a:ext cx="1524000" cy="21336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400">
                <a:latin typeface="Calibri"/>
                <a:cs typeface="Calibri"/>
              </a:rPr>
              <a:t>Unified L2 Cache</a:t>
            </a:r>
          </a:p>
        </p:txBody>
      </p:sp>
      <p:sp>
        <p:nvSpPr>
          <p:cNvPr id="1694730" name="Freeform 10"/>
          <p:cNvSpPr>
            <a:spLocks/>
          </p:cNvSpPr>
          <p:nvPr/>
        </p:nvSpPr>
        <p:spPr bwMode="auto">
          <a:xfrm>
            <a:off x="3733800" y="1981200"/>
            <a:ext cx="914400" cy="609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8" y="0"/>
              </a:cxn>
              <a:cxn ang="0">
                <a:pos x="288" y="384"/>
              </a:cxn>
              <a:cxn ang="0">
                <a:pos x="576" y="384"/>
              </a:cxn>
            </a:cxnLst>
            <a:rect l="0" t="0" r="r" b="b"/>
            <a:pathLst>
              <a:path w="576" h="384">
                <a:moveTo>
                  <a:pt x="0" y="0"/>
                </a:moveTo>
                <a:lnTo>
                  <a:pt x="288" y="0"/>
                </a:lnTo>
                <a:lnTo>
                  <a:pt x="288" y="384"/>
                </a:lnTo>
                <a:lnTo>
                  <a:pt x="576" y="384"/>
                </a:lnTo>
              </a:path>
            </a:pathLst>
          </a:custGeom>
          <a:noFill/>
          <a:ln w="50800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694731" name="Freeform 11"/>
          <p:cNvSpPr>
            <a:spLocks/>
          </p:cNvSpPr>
          <p:nvPr/>
        </p:nvSpPr>
        <p:spPr bwMode="auto">
          <a:xfrm>
            <a:off x="3733800" y="2590800"/>
            <a:ext cx="457200" cy="609600"/>
          </a:xfrm>
          <a:custGeom>
            <a:avLst/>
            <a:gdLst/>
            <a:ahLst/>
            <a:cxnLst>
              <a:cxn ang="0">
                <a:pos x="288" y="0"/>
              </a:cxn>
              <a:cxn ang="0">
                <a:pos x="288" y="384"/>
              </a:cxn>
              <a:cxn ang="0">
                <a:pos x="0" y="384"/>
              </a:cxn>
            </a:cxnLst>
            <a:rect l="0" t="0" r="r" b="b"/>
            <a:pathLst>
              <a:path w="288" h="384">
                <a:moveTo>
                  <a:pt x="288" y="0"/>
                </a:moveTo>
                <a:lnTo>
                  <a:pt x="288" y="384"/>
                </a:lnTo>
                <a:lnTo>
                  <a:pt x="0" y="384"/>
                </a:lnTo>
              </a:path>
            </a:pathLst>
          </a:custGeom>
          <a:noFill/>
          <a:ln w="508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694732" name="Rectangle 12"/>
          <p:cNvSpPr>
            <a:spLocks noChangeArrowheads="1"/>
          </p:cNvSpPr>
          <p:nvPr/>
        </p:nvSpPr>
        <p:spPr bwMode="auto">
          <a:xfrm>
            <a:off x="609600" y="2895600"/>
            <a:ext cx="685800" cy="609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400" dirty="0">
                <a:latin typeface="Calibri"/>
                <a:cs typeface="Calibri"/>
              </a:rPr>
              <a:t>RF</a:t>
            </a:r>
          </a:p>
        </p:txBody>
      </p:sp>
      <p:sp>
        <p:nvSpPr>
          <p:cNvPr id="1694733" name="Line 13"/>
          <p:cNvSpPr>
            <a:spLocks noChangeShapeType="1"/>
          </p:cNvSpPr>
          <p:nvPr/>
        </p:nvSpPr>
        <p:spPr bwMode="auto">
          <a:xfrm>
            <a:off x="6705600" y="1828800"/>
            <a:ext cx="0" cy="1600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694734" name="Rectangle 14"/>
          <p:cNvSpPr>
            <a:spLocks noChangeArrowheads="1"/>
          </p:cNvSpPr>
          <p:nvPr/>
        </p:nvSpPr>
        <p:spPr bwMode="auto">
          <a:xfrm>
            <a:off x="7327900" y="3124200"/>
            <a:ext cx="1270000" cy="3683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400">
                <a:latin typeface="Calibri"/>
                <a:cs typeface="Calibri"/>
              </a:rPr>
              <a:t>Memory</a:t>
            </a:r>
          </a:p>
        </p:txBody>
      </p:sp>
      <p:sp>
        <p:nvSpPr>
          <p:cNvPr id="1694735" name="Line 15"/>
          <p:cNvSpPr>
            <a:spLocks noChangeShapeType="1"/>
          </p:cNvSpPr>
          <p:nvPr/>
        </p:nvSpPr>
        <p:spPr bwMode="auto">
          <a:xfrm flipH="1">
            <a:off x="6705600" y="3302000"/>
            <a:ext cx="6223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694736" name="Rectangle 16"/>
          <p:cNvSpPr>
            <a:spLocks noChangeArrowheads="1"/>
          </p:cNvSpPr>
          <p:nvPr/>
        </p:nvSpPr>
        <p:spPr bwMode="auto">
          <a:xfrm>
            <a:off x="7327900" y="2667000"/>
            <a:ext cx="1270000" cy="3683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400">
                <a:latin typeface="Calibri"/>
                <a:cs typeface="Calibri"/>
              </a:rPr>
              <a:t>Memory</a:t>
            </a:r>
          </a:p>
        </p:txBody>
      </p:sp>
      <p:sp>
        <p:nvSpPr>
          <p:cNvPr id="1694737" name="Line 17"/>
          <p:cNvSpPr>
            <a:spLocks noChangeShapeType="1"/>
          </p:cNvSpPr>
          <p:nvPr/>
        </p:nvSpPr>
        <p:spPr bwMode="auto">
          <a:xfrm flipH="1">
            <a:off x="6705600" y="2844800"/>
            <a:ext cx="6223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694738" name="Rectangle 18"/>
          <p:cNvSpPr>
            <a:spLocks noChangeArrowheads="1"/>
          </p:cNvSpPr>
          <p:nvPr/>
        </p:nvSpPr>
        <p:spPr bwMode="auto">
          <a:xfrm>
            <a:off x="7327900" y="2209800"/>
            <a:ext cx="1270000" cy="3683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400">
                <a:latin typeface="Calibri"/>
                <a:cs typeface="Calibri"/>
              </a:rPr>
              <a:t>Memory</a:t>
            </a:r>
          </a:p>
        </p:txBody>
      </p:sp>
      <p:sp>
        <p:nvSpPr>
          <p:cNvPr id="1694739" name="Line 19"/>
          <p:cNvSpPr>
            <a:spLocks noChangeShapeType="1"/>
          </p:cNvSpPr>
          <p:nvPr/>
        </p:nvSpPr>
        <p:spPr bwMode="auto">
          <a:xfrm flipH="1">
            <a:off x="6705600" y="2387600"/>
            <a:ext cx="63817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694740" name="Rectangle 20"/>
          <p:cNvSpPr>
            <a:spLocks noChangeArrowheads="1"/>
          </p:cNvSpPr>
          <p:nvPr/>
        </p:nvSpPr>
        <p:spPr bwMode="auto">
          <a:xfrm>
            <a:off x="7327900" y="1752600"/>
            <a:ext cx="1270000" cy="3683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400">
                <a:latin typeface="Calibri"/>
                <a:cs typeface="Calibri"/>
              </a:rPr>
              <a:t>Memory</a:t>
            </a:r>
          </a:p>
        </p:txBody>
      </p:sp>
      <p:sp>
        <p:nvSpPr>
          <p:cNvPr id="1694741" name="Line 21"/>
          <p:cNvSpPr>
            <a:spLocks noChangeShapeType="1"/>
          </p:cNvSpPr>
          <p:nvPr/>
        </p:nvSpPr>
        <p:spPr bwMode="auto">
          <a:xfrm flipH="1">
            <a:off x="6705600" y="1930400"/>
            <a:ext cx="63817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694742" name="Line 22"/>
          <p:cNvSpPr>
            <a:spLocks noChangeShapeType="1"/>
          </p:cNvSpPr>
          <p:nvPr/>
        </p:nvSpPr>
        <p:spPr bwMode="auto">
          <a:xfrm>
            <a:off x="6172200" y="2590800"/>
            <a:ext cx="533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5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-76200"/>
            <a:ext cx="8458200" cy="1004888"/>
          </a:xfrm>
          <a:noFill/>
          <a:ln/>
        </p:spPr>
        <p:txBody>
          <a:bodyPr lIns="90488" tIns="44450" rIns="90488" bIns="44450"/>
          <a:lstStyle/>
          <a:p>
            <a:r>
              <a:rPr lang="en-US" dirty="0"/>
              <a:t>Anti-Aliasing Using </a:t>
            </a:r>
            <a:r>
              <a:rPr lang="en-US" dirty="0" smtClean="0"/>
              <a:t>L2</a:t>
            </a:r>
            <a:r>
              <a:rPr lang="en-US" dirty="0"/>
              <a:t> </a:t>
            </a:r>
            <a:r>
              <a:rPr lang="en-US" dirty="0" smtClean="0"/>
              <a:t>[</a:t>
            </a:r>
            <a:r>
              <a:rPr lang="en-US" sz="2400" i="1" dirty="0" smtClean="0"/>
              <a:t>MIPS R10000,1996]</a:t>
            </a:r>
            <a:endParaRPr lang="en-US" sz="2400" i="1" dirty="0"/>
          </a:p>
        </p:txBody>
      </p:sp>
      <p:sp>
        <p:nvSpPr>
          <p:cNvPr id="1695796" name="Rectangle 52"/>
          <p:cNvSpPr>
            <a:spLocks noGrp="1" noChangeArrowheads="1"/>
          </p:cNvSpPr>
          <p:nvPr>
            <p:ph idx="1"/>
          </p:nvPr>
        </p:nvSpPr>
        <p:spPr>
          <a:xfrm>
            <a:off x="152400" y="4114800"/>
            <a:ext cx="6096000" cy="2286000"/>
          </a:xfrm>
          <a:noFill/>
          <a:ln/>
        </p:spPr>
        <p:txBody>
          <a:bodyPr/>
          <a:lstStyle/>
          <a:p>
            <a:pPr marL="342900" indent="-342900"/>
            <a:r>
              <a:rPr lang="en-US" dirty="0"/>
              <a:t>Suppose VA1 and VA2 both map to PA and VA1 is already in L1, L2 (VA1 </a:t>
            </a:r>
            <a:r>
              <a:rPr lang="en-US" sz="3200" dirty="0">
                <a:sym typeface="Symbol" charset="2"/>
              </a:rPr>
              <a:t></a:t>
            </a:r>
            <a:r>
              <a:rPr lang="en-US" dirty="0">
                <a:sym typeface="Symbol" charset="2"/>
              </a:rPr>
              <a:t> </a:t>
            </a:r>
            <a:r>
              <a:rPr lang="en-US" dirty="0"/>
              <a:t>VA2)</a:t>
            </a:r>
          </a:p>
          <a:p>
            <a:pPr marL="342900" indent="-342900"/>
            <a:r>
              <a:rPr lang="en-US" dirty="0"/>
              <a:t>After VA2 is resolved to PA, a collision will be detected in L2.</a:t>
            </a:r>
            <a:endParaRPr lang="en-US" i="1" dirty="0"/>
          </a:p>
          <a:p>
            <a:pPr marL="342900" indent="-342900"/>
            <a:r>
              <a:rPr lang="en-US" dirty="0"/>
              <a:t>VA1 will be purged from L1 and L2, and VA2 will be loaded  </a:t>
            </a:r>
            <a:r>
              <a:rPr lang="en-US" dirty="0">
                <a:latin typeface="Symbol" charset="2"/>
              </a:rPr>
              <a:t></a:t>
            </a:r>
            <a:r>
              <a:rPr lang="en-US" i="1" dirty="0"/>
              <a:t> no aliasing !</a:t>
            </a:r>
            <a:r>
              <a:rPr lang="en-US" dirty="0"/>
              <a:t>	</a:t>
            </a:r>
          </a:p>
        </p:txBody>
      </p:sp>
      <p:sp>
        <p:nvSpPr>
          <p:cNvPr id="5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BA104-2C28-1D4F-83A0-F9811EA0D286}" type="slidenum">
              <a:rPr lang="en-US"/>
              <a:pPr/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95747" name="Line 3"/>
          <p:cNvSpPr>
            <a:spLocks noChangeShapeType="1"/>
          </p:cNvSpPr>
          <p:nvPr/>
        </p:nvSpPr>
        <p:spPr bwMode="auto">
          <a:xfrm>
            <a:off x="5551488" y="3149600"/>
            <a:ext cx="0" cy="311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695748" name="Rectangle 4"/>
          <p:cNvSpPr>
            <a:spLocks noChangeArrowheads="1"/>
          </p:cNvSpPr>
          <p:nvPr/>
        </p:nvSpPr>
        <p:spPr bwMode="auto">
          <a:xfrm>
            <a:off x="850900" y="1446213"/>
            <a:ext cx="2997200" cy="342900"/>
          </a:xfrm>
          <a:prstGeom prst="rect">
            <a:avLst/>
          </a:prstGeom>
          <a:solidFill>
            <a:srgbClr val="FFCC66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695749" name="Rectangle 5"/>
          <p:cNvSpPr>
            <a:spLocks noChangeArrowheads="1"/>
          </p:cNvSpPr>
          <p:nvPr/>
        </p:nvSpPr>
        <p:spPr bwMode="auto">
          <a:xfrm>
            <a:off x="866775" y="1446213"/>
            <a:ext cx="5051425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l">
              <a:spcBef>
                <a:spcPct val="0"/>
              </a:spcBef>
            </a:pPr>
            <a:r>
              <a:rPr lang="en-US" sz="2000" dirty="0">
                <a:latin typeface="Calibri"/>
                <a:cs typeface="Calibri"/>
              </a:rPr>
              <a:t>               VPN 	        </a:t>
            </a:r>
            <a:r>
              <a:rPr lang="en-US" sz="2000" dirty="0" smtClean="0">
                <a:latin typeface="Calibri"/>
                <a:cs typeface="Calibri"/>
              </a:rPr>
              <a:t>       </a:t>
            </a:r>
            <a:r>
              <a:rPr lang="en-US" sz="2000" dirty="0">
                <a:latin typeface="Calibri"/>
                <a:cs typeface="Calibri"/>
              </a:rPr>
              <a:t>a    Page Offset  </a:t>
            </a:r>
            <a:r>
              <a:rPr lang="en-US" sz="2000" dirty="0" smtClean="0">
                <a:latin typeface="Calibri"/>
                <a:cs typeface="Calibri"/>
              </a:rPr>
              <a:t>      </a:t>
            </a:r>
            <a:r>
              <a:rPr lang="en-US" sz="2000" dirty="0">
                <a:latin typeface="Calibri"/>
                <a:cs typeface="Calibri"/>
              </a:rPr>
              <a:t>b</a:t>
            </a:r>
          </a:p>
        </p:txBody>
      </p:sp>
      <p:sp>
        <p:nvSpPr>
          <p:cNvPr id="1695750" name="Line 6"/>
          <p:cNvSpPr>
            <a:spLocks noChangeShapeType="1"/>
          </p:cNvSpPr>
          <p:nvPr/>
        </p:nvSpPr>
        <p:spPr bwMode="auto">
          <a:xfrm>
            <a:off x="3848100" y="1458913"/>
            <a:ext cx="0" cy="317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695751" name="Freeform 7"/>
          <p:cNvSpPr>
            <a:spLocks/>
          </p:cNvSpPr>
          <p:nvPr/>
        </p:nvSpPr>
        <p:spPr bwMode="auto">
          <a:xfrm>
            <a:off x="3390900" y="1306513"/>
            <a:ext cx="2109788" cy="103187"/>
          </a:xfrm>
          <a:custGeom>
            <a:avLst/>
            <a:gdLst/>
            <a:ahLst/>
            <a:cxnLst>
              <a:cxn ang="0">
                <a:pos x="0" y="59"/>
              </a:cxn>
              <a:cxn ang="0">
                <a:pos x="62" y="0"/>
              </a:cxn>
              <a:cxn ang="0">
                <a:pos x="1289" y="0"/>
              </a:cxn>
              <a:cxn ang="0">
                <a:pos x="1328" y="64"/>
              </a:cxn>
            </a:cxnLst>
            <a:rect l="0" t="0" r="r" b="b"/>
            <a:pathLst>
              <a:path w="1329" h="65">
                <a:moveTo>
                  <a:pt x="0" y="59"/>
                </a:moveTo>
                <a:lnTo>
                  <a:pt x="62" y="0"/>
                </a:lnTo>
                <a:lnTo>
                  <a:pt x="1289" y="0"/>
                </a:lnTo>
                <a:lnTo>
                  <a:pt x="1328" y="64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695752" name="Rectangle 8"/>
          <p:cNvSpPr>
            <a:spLocks noChangeArrowheads="1"/>
          </p:cNvSpPr>
          <p:nvPr/>
        </p:nvSpPr>
        <p:spPr bwMode="auto">
          <a:xfrm>
            <a:off x="1828800" y="2133600"/>
            <a:ext cx="1333500" cy="620713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800">
                <a:latin typeface="Calibri"/>
                <a:cs typeface="Calibri"/>
              </a:rPr>
              <a:t>TLB</a:t>
            </a:r>
          </a:p>
        </p:txBody>
      </p:sp>
      <p:sp>
        <p:nvSpPr>
          <p:cNvPr id="1695753" name="Line 9"/>
          <p:cNvSpPr>
            <a:spLocks noChangeShapeType="1"/>
          </p:cNvSpPr>
          <p:nvPr/>
        </p:nvSpPr>
        <p:spPr bwMode="auto">
          <a:xfrm flipH="1">
            <a:off x="2438400" y="2743200"/>
            <a:ext cx="1588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695754" name="Rectangle 10"/>
          <p:cNvSpPr>
            <a:spLocks noChangeArrowheads="1"/>
          </p:cNvSpPr>
          <p:nvPr/>
        </p:nvSpPr>
        <p:spPr bwMode="auto">
          <a:xfrm>
            <a:off x="6977063" y="1816100"/>
            <a:ext cx="1803400" cy="12573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695755" name="Rectangle 11"/>
          <p:cNvSpPr>
            <a:spLocks noChangeArrowheads="1"/>
          </p:cNvSpPr>
          <p:nvPr/>
        </p:nvSpPr>
        <p:spPr bwMode="auto">
          <a:xfrm>
            <a:off x="817563" y="3124200"/>
            <a:ext cx="2997200" cy="342900"/>
          </a:xfrm>
          <a:prstGeom prst="rect">
            <a:avLst/>
          </a:prstGeom>
          <a:solidFill>
            <a:srgbClr val="FFCC66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695756" name="Rectangle 12"/>
          <p:cNvSpPr>
            <a:spLocks noChangeArrowheads="1"/>
          </p:cNvSpPr>
          <p:nvPr/>
        </p:nvSpPr>
        <p:spPr bwMode="auto">
          <a:xfrm>
            <a:off x="833438" y="3124200"/>
            <a:ext cx="5153025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l">
              <a:spcBef>
                <a:spcPct val="0"/>
              </a:spcBef>
            </a:pPr>
            <a:r>
              <a:rPr lang="en-US" sz="2000" dirty="0">
                <a:latin typeface="Calibri"/>
                <a:cs typeface="Calibri"/>
              </a:rPr>
              <a:t>                PPN 		    </a:t>
            </a:r>
            <a:r>
              <a:rPr lang="en-US" sz="2000" dirty="0" smtClean="0">
                <a:latin typeface="Calibri"/>
                <a:cs typeface="Calibri"/>
              </a:rPr>
              <a:t>   Page </a:t>
            </a:r>
            <a:r>
              <a:rPr lang="en-US" sz="2000" dirty="0">
                <a:latin typeface="Calibri"/>
                <a:cs typeface="Calibri"/>
              </a:rPr>
              <a:t>Offset     </a:t>
            </a:r>
            <a:r>
              <a:rPr lang="en-US" sz="2000" dirty="0" smtClean="0">
                <a:latin typeface="Calibri"/>
                <a:cs typeface="Calibri"/>
              </a:rPr>
              <a:t>  b</a:t>
            </a:r>
            <a:endParaRPr lang="en-US" sz="2000" dirty="0">
              <a:latin typeface="Calibri"/>
              <a:cs typeface="Calibri"/>
            </a:endParaRPr>
          </a:p>
        </p:txBody>
      </p:sp>
      <p:sp>
        <p:nvSpPr>
          <p:cNvPr id="1695757" name="Line 13"/>
          <p:cNvSpPr>
            <a:spLocks noChangeShapeType="1"/>
          </p:cNvSpPr>
          <p:nvPr/>
        </p:nvSpPr>
        <p:spPr bwMode="auto">
          <a:xfrm>
            <a:off x="3814763" y="3136900"/>
            <a:ext cx="0" cy="317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dirty="0" smtClean="0">
                <a:latin typeface="Calibri"/>
                <a:cs typeface="Calibri"/>
              </a:rPr>
              <a:t>  </a:t>
            </a:r>
            <a:endParaRPr lang="en-US" sz="1800" dirty="0">
              <a:latin typeface="Calibri"/>
              <a:cs typeface="Calibri"/>
            </a:endParaRPr>
          </a:p>
        </p:txBody>
      </p:sp>
      <p:sp>
        <p:nvSpPr>
          <p:cNvPr id="1695758" name="Line 14"/>
          <p:cNvSpPr>
            <a:spLocks noChangeShapeType="1"/>
          </p:cNvSpPr>
          <p:nvPr/>
        </p:nvSpPr>
        <p:spPr bwMode="auto">
          <a:xfrm>
            <a:off x="2489200" y="1770063"/>
            <a:ext cx="0" cy="3635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695759" name="Freeform 15"/>
          <p:cNvSpPr>
            <a:spLocks/>
          </p:cNvSpPr>
          <p:nvPr/>
        </p:nvSpPr>
        <p:spPr bwMode="auto">
          <a:xfrm>
            <a:off x="842963" y="3492500"/>
            <a:ext cx="2971800" cy="141288"/>
          </a:xfrm>
          <a:custGeom>
            <a:avLst/>
            <a:gdLst/>
            <a:ahLst/>
            <a:cxnLst>
              <a:cxn ang="0">
                <a:pos x="0" y="7"/>
              </a:cxn>
              <a:cxn ang="0">
                <a:pos x="138" y="88"/>
              </a:cxn>
              <a:cxn ang="0">
                <a:pos x="2864" y="88"/>
              </a:cxn>
              <a:cxn ang="0">
                <a:pos x="2952" y="0"/>
              </a:cxn>
            </a:cxnLst>
            <a:rect l="0" t="0" r="r" b="b"/>
            <a:pathLst>
              <a:path w="2953" h="89">
                <a:moveTo>
                  <a:pt x="0" y="7"/>
                </a:moveTo>
                <a:lnTo>
                  <a:pt x="138" y="88"/>
                </a:lnTo>
                <a:lnTo>
                  <a:pt x="2864" y="88"/>
                </a:lnTo>
                <a:lnTo>
                  <a:pt x="2952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695760" name="Rectangle 16"/>
          <p:cNvSpPr>
            <a:spLocks noChangeArrowheads="1"/>
          </p:cNvSpPr>
          <p:nvPr/>
        </p:nvSpPr>
        <p:spPr bwMode="auto">
          <a:xfrm>
            <a:off x="1981200" y="3733800"/>
            <a:ext cx="551309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cs typeface="Calibri"/>
              </a:rPr>
              <a:t>Tag</a:t>
            </a:r>
          </a:p>
        </p:txBody>
      </p:sp>
      <p:sp>
        <p:nvSpPr>
          <p:cNvPr id="1695761" name="Rectangle 17"/>
          <p:cNvSpPr>
            <a:spLocks noChangeArrowheads="1"/>
          </p:cNvSpPr>
          <p:nvPr/>
        </p:nvSpPr>
        <p:spPr bwMode="auto">
          <a:xfrm>
            <a:off x="223838" y="1420813"/>
            <a:ext cx="541816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cs typeface="Calibri"/>
              </a:rPr>
              <a:t>VA</a:t>
            </a:r>
          </a:p>
        </p:txBody>
      </p:sp>
      <p:sp>
        <p:nvSpPr>
          <p:cNvPr id="1695762" name="Rectangle 18"/>
          <p:cNvSpPr>
            <a:spLocks noChangeArrowheads="1"/>
          </p:cNvSpPr>
          <p:nvPr/>
        </p:nvSpPr>
        <p:spPr bwMode="auto">
          <a:xfrm>
            <a:off x="228600" y="3124200"/>
            <a:ext cx="519825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cs typeface="Calibri"/>
              </a:rPr>
              <a:t>PA</a:t>
            </a:r>
          </a:p>
        </p:txBody>
      </p:sp>
      <p:sp>
        <p:nvSpPr>
          <p:cNvPr id="1695763" name="Rectangle 19"/>
          <p:cNvSpPr>
            <a:spLocks noChangeArrowheads="1"/>
          </p:cNvSpPr>
          <p:nvPr/>
        </p:nvSpPr>
        <p:spPr bwMode="auto">
          <a:xfrm>
            <a:off x="4953000" y="685800"/>
            <a:ext cx="1775126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Virtual Index</a:t>
            </a:r>
          </a:p>
        </p:txBody>
      </p:sp>
      <p:sp>
        <p:nvSpPr>
          <p:cNvPr id="1695764" name="Freeform 20"/>
          <p:cNvSpPr>
            <a:spLocks/>
          </p:cNvSpPr>
          <p:nvPr/>
        </p:nvSpPr>
        <p:spPr bwMode="auto">
          <a:xfrm>
            <a:off x="4538663" y="1143000"/>
            <a:ext cx="2700337" cy="661988"/>
          </a:xfrm>
          <a:custGeom>
            <a:avLst/>
            <a:gdLst/>
            <a:ahLst/>
            <a:cxnLst>
              <a:cxn ang="0">
                <a:pos x="0" y="74"/>
              </a:cxn>
              <a:cxn ang="0">
                <a:pos x="0" y="0"/>
              </a:cxn>
              <a:cxn ang="0">
                <a:pos x="1752" y="0"/>
              </a:cxn>
              <a:cxn ang="0">
                <a:pos x="1752" y="512"/>
              </a:cxn>
            </a:cxnLst>
            <a:rect l="0" t="0" r="r" b="b"/>
            <a:pathLst>
              <a:path w="1753" h="513">
                <a:moveTo>
                  <a:pt x="0" y="74"/>
                </a:moveTo>
                <a:lnTo>
                  <a:pt x="0" y="0"/>
                </a:lnTo>
                <a:lnTo>
                  <a:pt x="1752" y="0"/>
                </a:lnTo>
                <a:lnTo>
                  <a:pt x="1752" y="512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695765" name="Line 21"/>
          <p:cNvSpPr>
            <a:spLocks noChangeShapeType="1"/>
          </p:cNvSpPr>
          <p:nvPr/>
        </p:nvSpPr>
        <p:spPr bwMode="auto">
          <a:xfrm>
            <a:off x="5521325" y="1458913"/>
            <a:ext cx="0" cy="311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695766" name="Rectangle 22"/>
          <p:cNvSpPr>
            <a:spLocks noChangeArrowheads="1"/>
          </p:cNvSpPr>
          <p:nvPr/>
        </p:nvSpPr>
        <p:spPr bwMode="auto">
          <a:xfrm>
            <a:off x="7239000" y="990600"/>
            <a:ext cx="1666924" cy="8284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L1 PA cache</a:t>
            </a:r>
          </a:p>
          <a:p>
            <a:pPr algn="l"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Direct-map</a:t>
            </a:r>
          </a:p>
        </p:txBody>
      </p:sp>
      <p:sp>
        <p:nvSpPr>
          <p:cNvPr id="1695767" name="Line 23"/>
          <p:cNvSpPr>
            <a:spLocks noChangeShapeType="1"/>
          </p:cNvSpPr>
          <p:nvPr/>
        </p:nvSpPr>
        <p:spPr bwMode="auto">
          <a:xfrm>
            <a:off x="7696200" y="1828800"/>
            <a:ext cx="0" cy="1244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695768" name="Line 24"/>
          <p:cNvSpPr>
            <a:spLocks noChangeShapeType="1"/>
          </p:cNvSpPr>
          <p:nvPr/>
        </p:nvSpPr>
        <p:spPr bwMode="auto">
          <a:xfrm>
            <a:off x="3378200" y="1446213"/>
            <a:ext cx="0" cy="33020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695769" name="Oval 25"/>
          <p:cNvSpPr>
            <a:spLocks noChangeArrowheads="1"/>
          </p:cNvSpPr>
          <p:nvPr/>
        </p:nvSpPr>
        <p:spPr bwMode="auto">
          <a:xfrm>
            <a:off x="7142163" y="3530600"/>
            <a:ext cx="457200" cy="4445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800">
                <a:latin typeface="Calibri"/>
                <a:cs typeface="Calibri"/>
              </a:rPr>
              <a:t>=</a:t>
            </a:r>
          </a:p>
        </p:txBody>
      </p:sp>
      <p:sp>
        <p:nvSpPr>
          <p:cNvPr id="1695770" name="Rectangle 26"/>
          <p:cNvSpPr>
            <a:spLocks noChangeArrowheads="1"/>
          </p:cNvSpPr>
          <p:nvPr/>
        </p:nvSpPr>
        <p:spPr bwMode="auto">
          <a:xfrm>
            <a:off x="7924800" y="3581400"/>
            <a:ext cx="581115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cs typeface="Calibri"/>
              </a:rPr>
              <a:t>hit?</a:t>
            </a:r>
          </a:p>
        </p:txBody>
      </p:sp>
      <p:sp>
        <p:nvSpPr>
          <p:cNvPr id="1695771" name="Line 27"/>
          <p:cNvSpPr>
            <a:spLocks noChangeShapeType="1"/>
          </p:cNvSpPr>
          <p:nvPr/>
        </p:nvSpPr>
        <p:spPr bwMode="auto">
          <a:xfrm>
            <a:off x="7358063" y="3086100"/>
            <a:ext cx="0" cy="444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695772" name="Freeform 28"/>
          <p:cNvSpPr>
            <a:spLocks/>
          </p:cNvSpPr>
          <p:nvPr/>
        </p:nvSpPr>
        <p:spPr bwMode="auto">
          <a:xfrm>
            <a:off x="2532063" y="3644900"/>
            <a:ext cx="4587875" cy="128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80"/>
              </a:cxn>
              <a:cxn ang="0">
                <a:pos x="2144" y="80"/>
              </a:cxn>
            </a:cxnLst>
            <a:rect l="0" t="0" r="r" b="b"/>
            <a:pathLst>
              <a:path w="2145" h="81">
                <a:moveTo>
                  <a:pt x="0" y="0"/>
                </a:moveTo>
                <a:lnTo>
                  <a:pt x="0" y="80"/>
                </a:lnTo>
                <a:lnTo>
                  <a:pt x="2144" y="8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grpSp>
        <p:nvGrpSpPr>
          <p:cNvPr id="1695773" name="Group 29"/>
          <p:cNvGrpSpPr>
            <a:grpSpLocks/>
          </p:cNvGrpSpPr>
          <p:nvPr/>
        </p:nvGrpSpPr>
        <p:grpSpPr bwMode="auto">
          <a:xfrm>
            <a:off x="6934200" y="1962147"/>
            <a:ext cx="1858963" cy="400049"/>
            <a:chOff x="4237" y="1532"/>
            <a:chExt cx="1171" cy="252"/>
          </a:xfrm>
        </p:grpSpPr>
        <p:sp>
          <p:nvSpPr>
            <p:cNvPr id="1695774" name="Line 30"/>
            <p:cNvSpPr>
              <a:spLocks noChangeShapeType="1"/>
            </p:cNvSpPr>
            <p:nvPr/>
          </p:nvSpPr>
          <p:spPr bwMode="auto">
            <a:xfrm>
              <a:off x="4267" y="1588"/>
              <a:ext cx="113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695775" name="Line 31"/>
            <p:cNvSpPr>
              <a:spLocks noChangeShapeType="1"/>
            </p:cNvSpPr>
            <p:nvPr/>
          </p:nvSpPr>
          <p:spPr bwMode="auto">
            <a:xfrm>
              <a:off x="4270" y="1778"/>
              <a:ext cx="113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695776" name="Text Box 32"/>
            <p:cNvSpPr txBox="1">
              <a:spLocks noChangeArrowheads="1"/>
            </p:cNvSpPr>
            <p:nvPr/>
          </p:nvSpPr>
          <p:spPr bwMode="auto">
            <a:xfrm>
              <a:off x="4237" y="1532"/>
              <a:ext cx="967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dirty="0" err="1">
                  <a:latin typeface="Calibri"/>
                  <a:cs typeface="Calibri"/>
                </a:rPr>
                <a:t>PPN</a:t>
              </a:r>
              <a:r>
                <a:rPr lang="en-US" sz="2000" baseline="-25000" dirty="0" err="1">
                  <a:latin typeface="Calibri"/>
                  <a:cs typeface="Calibri"/>
                </a:rPr>
                <a:t>a</a:t>
              </a:r>
              <a:r>
                <a:rPr lang="en-US" sz="2000" dirty="0">
                  <a:latin typeface="Calibri"/>
                  <a:cs typeface="Calibri"/>
                </a:rPr>
                <a:t>      Data</a:t>
              </a:r>
            </a:p>
          </p:txBody>
        </p:sp>
      </p:grpSp>
      <p:grpSp>
        <p:nvGrpSpPr>
          <p:cNvPr id="1695777" name="Group 33"/>
          <p:cNvGrpSpPr>
            <a:grpSpLocks/>
          </p:cNvGrpSpPr>
          <p:nvPr/>
        </p:nvGrpSpPr>
        <p:grpSpPr bwMode="auto">
          <a:xfrm>
            <a:off x="6934200" y="2495553"/>
            <a:ext cx="1862138" cy="400051"/>
            <a:chOff x="4235" y="1545"/>
            <a:chExt cx="1173" cy="252"/>
          </a:xfrm>
        </p:grpSpPr>
        <p:sp>
          <p:nvSpPr>
            <p:cNvPr id="1695778" name="Line 34"/>
            <p:cNvSpPr>
              <a:spLocks noChangeShapeType="1"/>
            </p:cNvSpPr>
            <p:nvPr/>
          </p:nvSpPr>
          <p:spPr bwMode="auto">
            <a:xfrm>
              <a:off x="4267" y="1588"/>
              <a:ext cx="113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695779" name="Line 35"/>
            <p:cNvSpPr>
              <a:spLocks noChangeShapeType="1"/>
            </p:cNvSpPr>
            <p:nvPr/>
          </p:nvSpPr>
          <p:spPr bwMode="auto">
            <a:xfrm>
              <a:off x="4270" y="1778"/>
              <a:ext cx="113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1695780" name="Text Box 36"/>
            <p:cNvSpPr txBox="1">
              <a:spLocks noChangeArrowheads="1"/>
            </p:cNvSpPr>
            <p:nvPr/>
          </p:nvSpPr>
          <p:spPr bwMode="auto">
            <a:xfrm>
              <a:off x="4235" y="1545"/>
              <a:ext cx="967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dirty="0" err="1">
                  <a:latin typeface="Calibri"/>
                  <a:cs typeface="Calibri"/>
                </a:rPr>
                <a:t>PPN</a:t>
              </a:r>
              <a:r>
                <a:rPr lang="en-US" sz="2000" baseline="-25000" dirty="0" err="1">
                  <a:latin typeface="Calibri"/>
                  <a:cs typeface="Calibri"/>
                </a:rPr>
                <a:t>a</a:t>
              </a:r>
              <a:r>
                <a:rPr lang="en-US" sz="2000" dirty="0">
                  <a:latin typeface="Calibri"/>
                  <a:cs typeface="Calibri"/>
                </a:rPr>
                <a:t>      Data</a:t>
              </a:r>
            </a:p>
          </p:txBody>
        </p:sp>
      </p:grpSp>
      <p:sp>
        <p:nvSpPr>
          <p:cNvPr id="1695781" name="Text Box 37"/>
          <p:cNvSpPr txBox="1">
            <a:spLocks noChangeArrowheads="1"/>
          </p:cNvSpPr>
          <p:nvPr/>
        </p:nvSpPr>
        <p:spPr bwMode="auto">
          <a:xfrm>
            <a:off x="6421438" y="2016125"/>
            <a:ext cx="565254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cs typeface="Calibri"/>
              </a:rPr>
              <a:t>VA</a:t>
            </a:r>
            <a:r>
              <a:rPr lang="en-US" sz="2000" baseline="-25000">
                <a:solidFill>
                  <a:srgbClr val="56127A"/>
                </a:solidFill>
                <a:latin typeface="Calibri"/>
                <a:cs typeface="Calibri"/>
              </a:rPr>
              <a:t>1</a:t>
            </a:r>
            <a:endParaRPr lang="en-US" sz="2000">
              <a:solidFill>
                <a:srgbClr val="56127A"/>
              </a:solidFill>
              <a:latin typeface="Calibri"/>
              <a:cs typeface="Calibri"/>
            </a:endParaRPr>
          </a:p>
        </p:txBody>
      </p:sp>
      <p:sp>
        <p:nvSpPr>
          <p:cNvPr id="1695782" name="Text Box 38"/>
          <p:cNvSpPr txBox="1">
            <a:spLocks noChangeArrowheads="1"/>
          </p:cNvSpPr>
          <p:nvPr/>
        </p:nvSpPr>
        <p:spPr bwMode="auto">
          <a:xfrm>
            <a:off x="6424613" y="2513013"/>
            <a:ext cx="565254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cs typeface="Calibri"/>
              </a:rPr>
              <a:t>VA</a:t>
            </a:r>
            <a:r>
              <a:rPr lang="en-US" sz="2000" baseline="-25000">
                <a:solidFill>
                  <a:srgbClr val="56127A"/>
                </a:solidFill>
                <a:latin typeface="Calibri"/>
                <a:cs typeface="Calibri"/>
              </a:rPr>
              <a:t>2</a:t>
            </a:r>
            <a:endParaRPr lang="en-US" sz="2000">
              <a:solidFill>
                <a:srgbClr val="56127A"/>
              </a:solidFill>
              <a:latin typeface="Calibri"/>
              <a:cs typeface="Calibri"/>
            </a:endParaRPr>
          </a:p>
        </p:txBody>
      </p:sp>
      <p:sp>
        <p:nvSpPr>
          <p:cNvPr id="1695783" name="Line 39"/>
          <p:cNvSpPr>
            <a:spLocks noChangeShapeType="1"/>
          </p:cNvSpPr>
          <p:nvPr/>
        </p:nvSpPr>
        <p:spPr bwMode="auto">
          <a:xfrm rot="16200000" flipH="1">
            <a:off x="7747000" y="3606800"/>
            <a:ext cx="7938" cy="2619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695784" name="Rectangle 40"/>
          <p:cNvSpPr>
            <a:spLocks noChangeArrowheads="1"/>
          </p:cNvSpPr>
          <p:nvPr/>
        </p:nvSpPr>
        <p:spPr bwMode="auto">
          <a:xfrm>
            <a:off x="6553200" y="5486400"/>
            <a:ext cx="2434411" cy="459100"/>
          </a:xfrm>
          <a:prstGeom prst="rect">
            <a:avLst/>
          </a:prstGeom>
          <a:solidFill>
            <a:schemeClr val="accent1"/>
          </a:solidFill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latin typeface="Calibri"/>
                <a:cs typeface="Calibri"/>
              </a:rPr>
              <a:t>Direct-Mapped L2 </a:t>
            </a:r>
          </a:p>
        </p:txBody>
      </p:sp>
      <p:sp>
        <p:nvSpPr>
          <p:cNvPr id="1695785" name="Rectangle 41"/>
          <p:cNvSpPr>
            <a:spLocks noChangeArrowheads="1"/>
          </p:cNvSpPr>
          <p:nvPr/>
        </p:nvSpPr>
        <p:spPr bwMode="auto">
          <a:xfrm>
            <a:off x="6705600" y="4419600"/>
            <a:ext cx="2120900" cy="990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695786" name="Rectangle 42"/>
          <p:cNvSpPr>
            <a:spLocks noChangeArrowheads="1"/>
          </p:cNvSpPr>
          <p:nvPr/>
        </p:nvSpPr>
        <p:spPr bwMode="auto">
          <a:xfrm>
            <a:off x="6705600" y="4724400"/>
            <a:ext cx="21209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Calibri"/>
                <a:cs typeface="Calibri"/>
              </a:rPr>
              <a:t>PA    a</a:t>
            </a:r>
            <a:r>
              <a:rPr lang="en-US" sz="2000" baseline="-25000">
                <a:latin typeface="Calibri"/>
                <a:cs typeface="Calibri"/>
              </a:rPr>
              <a:t>1</a:t>
            </a:r>
            <a:r>
              <a:rPr lang="en-US" sz="2000">
                <a:latin typeface="Calibri"/>
                <a:cs typeface="Calibri"/>
              </a:rPr>
              <a:t>       Data</a:t>
            </a:r>
          </a:p>
        </p:txBody>
      </p:sp>
      <p:sp>
        <p:nvSpPr>
          <p:cNvPr id="1695787" name="Line 43"/>
          <p:cNvSpPr>
            <a:spLocks noChangeShapeType="1"/>
          </p:cNvSpPr>
          <p:nvPr/>
        </p:nvSpPr>
        <p:spPr bwMode="auto">
          <a:xfrm>
            <a:off x="7689850" y="4429125"/>
            <a:ext cx="0" cy="9810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695788" name="Line 44"/>
          <p:cNvSpPr>
            <a:spLocks noChangeShapeType="1"/>
          </p:cNvSpPr>
          <p:nvPr/>
        </p:nvSpPr>
        <p:spPr bwMode="auto">
          <a:xfrm>
            <a:off x="7173913" y="4429125"/>
            <a:ext cx="0" cy="9810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695789" name="Freeform 45"/>
          <p:cNvSpPr>
            <a:spLocks/>
          </p:cNvSpPr>
          <p:nvPr/>
        </p:nvSpPr>
        <p:spPr bwMode="auto">
          <a:xfrm>
            <a:off x="6324600" y="3768725"/>
            <a:ext cx="400050" cy="11842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982"/>
              </a:cxn>
              <a:cxn ang="0">
                <a:pos x="264" y="982"/>
              </a:cxn>
            </a:cxnLst>
            <a:rect l="0" t="0" r="r" b="b"/>
            <a:pathLst>
              <a:path w="264" h="982">
                <a:moveTo>
                  <a:pt x="0" y="0"/>
                </a:moveTo>
                <a:lnTo>
                  <a:pt x="0" y="982"/>
                </a:lnTo>
                <a:lnTo>
                  <a:pt x="264" y="982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5790" name="Rectangle 46"/>
          <p:cNvSpPr>
            <a:spLocks noChangeArrowheads="1"/>
          </p:cNvSpPr>
          <p:nvPr/>
        </p:nvSpPr>
        <p:spPr bwMode="auto">
          <a:xfrm>
            <a:off x="6319838" y="3419475"/>
            <a:ext cx="61522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cs typeface="Calibri"/>
              </a:rPr>
              <a:t>PPN</a:t>
            </a:r>
          </a:p>
        </p:txBody>
      </p:sp>
      <p:sp>
        <p:nvSpPr>
          <p:cNvPr id="1695791" name="Freeform 47"/>
          <p:cNvSpPr>
            <a:spLocks/>
          </p:cNvSpPr>
          <p:nvPr/>
        </p:nvSpPr>
        <p:spPr bwMode="auto">
          <a:xfrm>
            <a:off x="3595688" y="1981200"/>
            <a:ext cx="509587" cy="1746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44"/>
              </a:cxn>
              <a:cxn ang="0">
                <a:pos x="320" y="144"/>
              </a:cxn>
            </a:cxnLst>
            <a:rect l="0" t="0" r="r" b="b"/>
            <a:pathLst>
              <a:path w="321" h="145">
                <a:moveTo>
                  <a:pt x="0" y="0"/>
                </a:moveTo>
                <a:lnTo>
                  <a:pt x="0" y="144"/>
                </a:lnTo>
                <a:lnTo>
                  <a:pt x="320" y="144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695792" name="Rectangle 48"/>
          <p:cNvSpPr>
            <a:spLocks noChangeArrowheads="1"/>
          </p:cNvSpPr>
          <p:nvPr/>
        </p:nvSpPr>
        <p:spPr bwMode="auto">
          <a:xfrm>
            <a:off x="4165600" y="1944688"/>
            <a:ext cx="1569992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cs typeface="Calibri"/>
              </a:rPr>
              <a:t> into L2 tag </a:t>
            </a:r>
          </a:p>
        </p:txBody>
      </p:sp>
      <p:sp>
        <p:nvSpPr>
          <p:cNvPr id="1695793" name="Line 49"/>
          <p:cNvSpPr>
            <a:spLocks noChangeShapeType="1"/>
          </p:cNvSpPr>
          <p:nvPr/>
        </p:nvSpPr>
        <p:spPr bwMode="auto">
          <a:xfrm>
            <a:off x="3381375" y="17526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695794" name="Line 50"/>
          <p:cNvSpPr>
            <a:spLocks noChangeShapeType="1"/>
          </p:cNvSpPr>
          <p:nvPr/>
        </p:nvSpPr>
        <p:spPr bwMode="auto">
          <a:xfrm>
            <a:off x="3381375" y="19812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695795" name="Line 51"/>
          <p:cNvSpPr>
            <a:spLocks noChangeShapeType="1"/>
          </p:cNvSpPr>
          <p:nvPr/>
        </p:nvSpPr>
        <p:spPr bwMode="auto">
          <a:xfrm>
            <a:off x="3838575" y="17526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7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Last time in Lecture 9</a:t>
            </a:r>
            <a:endParaRPr lang="en-US"/>
          </a:p>
        </p:txBody>
      </p:sp>
      <p:sp>
        <p:nvSpPr>
          <p:cNvPr id="1277965" name="Rectangle 1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Protection and translation required for multiprogramming</a:t>
            </a:r>
          </a:p>
          <a:p>
            <a:pPr lvl="1"/>
            <a:r>
              <a:rPr lang="en-US" smtClean="0"/>
              <a:t>Base and bounds was early simple scheme</a:t>
            </a:r>
          </a:p>
          <a:p>
            <a:r>
              <a:rPr lang="en-US" smtClean="0"/>
              <a:t>Page-based translation and protection avoids need for memory compaction, easy allocation by OS</a:t>
            </a:r>
          </a:p>
          <a:p>
            <a:pPr lvl="1"/>
            <a:r>
              <a:rPr lang="en-US" smtClean="0"/>
              <a:t>But need to indirect in large page table on every access</a:t>
            </a:r>
          </a:p>
          <a:p>
            <a:r>
              <a:rPr lang="en-US" smtClean="0"/>
              <a:t>Address spaces accessed sparsely</a:t>
            </a:r>
          </a:p>
          <a:p>
            <a:pPr lvl="1"/>
            <a:r>
              <a:rPr lang="en-US" smtClean="0"/>
              <a:t>Can use multi-level page table to hold translation/protection information, but implies multiple memory accesses per reference</a:t>
            </a:r>
          </a:p>
          <a:p>
            <a:r>
              <a:rPr lang="en-US" smtClean="0"/>
              <a:t>Address space access with locality</a:t>
            </a:r>
          </a:p>
          <a:p>
            <a:pPr lvl="1"/>
            <a:r>
              <a:rPr lang="en-US" smtClean="0"/>
              <a:t>Can use “translation lookaside buffer” (TLB) to cache address translations (sometimes known as address translation cache)</a:t>
            </a:r>
          </a:p>
          <a:p>
            <a:pPr lvl="1"/>
            <a:r>
              <a:rPr lang="en-US" smtClean="0"/>
              <a:t>Still have to walk page tables on TLB miss, can be hardware or software talk</a:t>
            </a:r>
          </a:p>
          <a:p>
            <a:r>
              <a:rPr lang="en-US" smtClean="0"/>
              <a:t>Virtual memory uses DRAM as a “cache” of disk memory, allows very cheap main memory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F00CA-F5B6-6A46-81EC-C73439AAAE1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67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pPr>
              <a:lnSpc>
                <a:spcPct val="100000"/>
              </a:lnSpc>
            </a:pPr>
            <a:r>
              <a:rPr lang="en-US" dirty="0" smtClean="0"/>
              <a:t>Anti-Aliasing using L2 for a Virtually</a:t>
            </a:r>
            <a:r>
              <a:rPr lang="en-US" dirty="0"/>
              <a:t> </a:t>
            </a:r>
            <a:r>
              <a:rPr lang="en-US" dirty="0" smtClean="0"/>
              <a:t>Addressed L1</a:t>
            </a:r>
            <a:endParaRPr lang="en-US" sz="2400" dirty="0"/>
          </a:p>
        </p:txBody>
      </p:sp>
      <p:sp>
        <p:nvSpPr>
          <p:cNvPr id="3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3E2EB-85AD-5449-985A-B592CAE154A5}" type="slidenum">
              <a:rPr lang="en-US"/>
              <a:pPr/>
              <a:t>20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96771" name="Line 3"/>
          <p:cNvSpPr>
            <a:spLocks noChangeShapeType="1"/>
          </p:cNvSpPr>
          <p:nvPr/>
        </p:nvSpPr>
        <p:spPr bwMode="auto">
          <a:xfrm>
            <a:off x="5368925" y="3454400"/>
            <a:ext cx="0" cy="311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696772" name="Rectangle 4"/>
          <p:cNvSpPr>
            <a:spLocks noChangeArrowheads="1"/>
          </p:cNvSpPr>
          <p:nvPr/>
        </p:nvSpPr>
        <p:spPr bwMode="auto">
          <a:xfrm>
            <a:off x="698500" y="1612900"/>
            <a:ext cx="2997200" cy="342900"/>
          </a:xfrm>
          <a:prstGeom prst="rect">
            <a:avLst/>
          </a:prstGeom>
          <a:solidFill>
            <a:srgbClr val="FFCC66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696773" name="Rectangle 5"/>
          <p:cNvSpPr>
            <a:spLocks noChangeArrowheads="1"/>
          </p:cNvSpPr>
          <p:nvPr/>
        </p:nvSpPr>
        <p:spPr bwMode="auto">
          <a:xfrm>
            <a:off x="714375" y="1612900"/>
            <a:ext cx="5051425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l">
              <a:spcBef>
                <a:spcPct val="0"/>
              </a:spcBef>
            </a:pPr>
            <a:r>
              <a:rPr lang="en-US" sz="2000" dirty="0">
                <a:latin typeface="Calibri"/>
                <a:cs typeface="Calibri"/>
              </a:rPr>
              <a:t>               VPN 		     Page Offset  </a:t>
            </a:r>
            <a:r>
              <a:rPr lang="en-US" sz="2000" dirty="0" smtClean="0">
                <a:latin typeface="Calibri"/>
                <a:cs typeface="Calibri"/>
              </a:rPr>
              <a:t>     </a:t>
            </a:r>
            <a:r>
              <a:rPr lang="en-US" sz="2000" dirty="0">
                <a:latin typeface="Calibri"/>
                <a:cs typeface="Calibri"/>
              </a:rPr>
              <a:t>b</a:t>
            </a:r>
          </a:p>
        </p:txBody>
      </p:sp>
      <p:sp>
        <p:nvSpPr>
          <p:cNvPr id="1696774" name="Line 6"/>
          <p:cNvSpPr>
            <a:spLocks noChangeShapeType="1"/>
          </p:cNvSpPr>
          <p:nvPr/>
        </p:nvSpPr>
        <p:spPr bwMode="auto">
          <a:xfrm>
            <a:off x="3695700" y="1625600"/>
            <a:ext cx="0" cy="317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696775" name="Freeform 7"/>
          <p:cNvSpPr>
            <a:spLocks/>
          </p:cNvSpPr>
          <p:nvPr/>
        </p:nvSpPr>
        <p:spPr bwMode="auto">
          <a:xfrm>
            <a:off x="723900" y="1473200"/>
            <a:ext cx="4624388" cy="90488"/>
          </a:xfrm>
          <a:custGeom>
            <a:avLst/>
            <a:gdLst/>
            <a:ahLst/>
            <a:cxnLst>
              <a:cxn ang="0">
                <a:pos x="0" y="52"/>
              </a:cxn>
              <a:cxn ang="0">
                <a:pos x="136" y="0"/>
              </a:cxn>
              <a:cxn ang="0">
                <a:pos x="2826" y="0"/>
              </a:cxn>
              <a:cxn ang="0">
                <a:pos x="2912" y="56"/>
              </a:cxn>
            </a:cxnLst>
            <a:rect l="0" t="0" r="r" b="b"/>
            <a:pathLst>
              <a:path w="2913" h="57">
                <a:moveTo>
                  <a:pt x="0" y="52"/>
                </a:moveTo>
                <a:lnTo>
                  <a:pt x="136" y="0"/>
                </a:lnTo>
                <a:lnTo>
                  <a:pt x="2826" y="0"/>
                </a:lnTo>
                <a:lnTo>
                  <a:pt x="2912" y="56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696776" name="Rectangle 8"/>
          <p:cNvSpPr>
            <a:spLocks noChangeArrowheads="1"/>
          </p:cNvSpPr>
          <p:nvPr/>
        </p:nvSpPr>
        <p:spPr bwMode="auto">
          <a:xfrm>
            <a:off x="1651000" y="2427288"/>
            <a:ext cx="1333500" cy="620712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800">
                <a:solidFill>
                  <a:srgbClr val="56127A"/>
                </a:solidFill>
                <a:latin typeface="Calibri"/>
                <a:cs typeface="Calibri"/>
              </a:rPr>
              <a:t>TLB</a:t>
            </a:r>
          </a:p>
        </p:txBody>
      </p:sp>
      <p:sp>
        <p:nvSpPr>
          <p:cNvPr id="1696777" name="Line 9"/>
          <p:cNvSpPr>
            <a:spLocks noChangeShapeType="1"/>
          </p:cNvSpPr>
          <p:nvPr/>
        </p:nvSpPr>
        <p:spPr bwMode="auto">
          <a:xfrm flipH="1">
            <a:off x="2286000" y="19304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696778" name="Rectangle 10"/>
          <p:cNvSpPr>
            <a:spLocks noChangeArrowheads="1"/>
          </p:cNvSpPr>
          <p:nvPr/>
        </p:nvSpPr>
        <p:spPr bwMode="auto">
          <a:xfrm>
            <a:off x="6794500" y="2120900"/>
            <a:ext cx="1803400" cy="12573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696779" name="Rectangle 11"/>
          <p:cNvSpPr>
            <a:spLocks noChangeArrowheads="1"/>
          </p:cNvSpPr>
          <p:nvPr/>
        </p:nvSpPr>
        <p:spPr bwMode="auto">
          <a:xfrm>
            <a:off x="635000" y="3429000"/>
            <a:ext cx="2997200" cy="342900"/>
          </a:xfrm>
          <a:prstGeom prst="rect">
            <a:avLst/>
          </a:prstGeom>
          <a:solidFill>
            <a:srgbClr val="FFCC66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696780" name="Rectangle 12"/>
          <p:cNvSpPr>
            <a:spLocks noChangeArrowheads="1"/>
          </p:cNvSpPr>
          <p:nvPr/>
        </p:nvSpPr>
        <p:spPr bwMode="auto">
          <a:xfrm>
            <a:off x="650875" y="3429000"/>
            <a:ext cx="5153025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l">
              <a:spcBef>
                <a:spcPct val="0"/>
              </a:spcBef>
            </a:pPr>
            <a:r>
              <a:rPr lang="en-US" sz="2000" dirty="0">
                <a:latin typeface="Calibri"/>
                <a:cs typeface="Calibri"/>
              </a:rPr>
              <a:t>                PPN 		      Page Offset  </a:t>
            </a:r>
            <a:r>
              <a:rPr lang="en-US" sz="2000" dirty="0" smtClean="0">
                <a:latin typeface="Calibri"/>
                <a:cs typeface="Calibri"/>
              </a:rPr>
              <a:t>      </a:t>
            </a:r>
            <a:r>
              <a:rPr lang="en-US" sz="2000" dirty="0">
                <a:latin typeface="Calibri"/>
                <a:cs typeface="Calibri"/>
              </a:rPr>
              <a:t>b</a:t>
            </a:r>
          </a:p>
        </p:txBody>
      </p:sp>
      <p:sp>
        <p:nvSpPr>
          <p:cNvPr id="1696781" name="Line 13"/>
          <p:cNvSpPr>
            <a:spLocks noChangeShapeType="1"/>
          </p:cNvSpPr>
          <p:nvPr/>
        </p:nvSpPr>
        <p:spPr bwMode="auto">
          <a:xfrm>
            <a:off x="3632200" y="3441700"/>
            <a:ext cx="0" cy="317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696782" name="Line 14"/>
          <p:cNvSpPr>
            <a:spLocks noChangeShapeType="1"/>
          </p:cNvSpPr>
          <p:nvPr/>
        </p:nvSpPr>
        <p:spPr bwMode="auto">
          <a:xfrm>
            <a:off x="2286000" y="30734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696783" name="Freeform 15"/>
          <p:cNvSpPr>
            <a:spLocks/>
          </p:cNvSpPr>
          <p:nvPr/>
        </p:nvSpPr>
        <p:spPr bwMode="auto">
          <a:xfrm>
            <a:off x="660400" y="3810000"/>
            <a:ext cx="4700588" cy="141288"/>
          </a:xfrm>
          <a:custGeom>
            <a:avLst/>
            <a:gdLst/>
            <a:ahLst/>
            <a:cxnLst>
              <a:cxn ang="0">
                <a:pos x="0" y="7"/>
              </a:cxn>
              <a:cxn ang="0">
                <a:pos x="138" y="88"/>
              </a:cxn>
              <a:cxn ang="0">
                <a:pos x="2872" y="88"/>
              </a:cxn>
              <a:cxn ang="0">
                <a:pos x="2960" y="0"/>
              </a:cxn>
            </a:cxnLst>
            <a:rect l="0" t="0" r="r" b="b"/>
            <a:pathLst>
              <a:path w="2961" h="89">
                <a:moveTo>
                  <a:pt x="0" y="7"/>
                </a:moveTo>
                <a:lnTo>
                  <a:pt x="138" y="88"/>
                </a:lnTo>
                <a:lnTo>
                  <a:pt x="2872" y="88"/>
                </a:lnTo>
                <a:lnTo>
                  <a:pt x="2960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696784" name="Rectangle 16"/>
          <p:cNvSpPr>
            <a:spLocks noChangeArrowheads="1"/>
          </p:cNvSpPr>
          <p:nvPr/>
        </p:nvSpPr>
        <p:spPr bwMode="auto">
          <a:xfrm>
            <a:off x="1776413" y="4130675"/>
            <a:ext cx="551309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cs typeface="Calibri"/>
              </a:rPr>
              <a:t>Tag</a:t>
            </a:r>
          </a:p>
        </p:txBody>
      </p:sp>
      <p:sp>
        <p:nvSpPr>
          <p:cNvPr id="1696785" name="Rectangle 17"/>
          <p:cNvSpPr>
            <a:spLocks noChangeArrowheads="1"/>
          </p:cNvSpPr>
          <p:nvPr/>
        </p:nvSpPr>
        <p:spPr bwMode="auto">
          <a:xfrm>
            <a:off x="177800" y="1536700"/>
            <a:ext cx="541816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cs typeface="Calibri"/>
              </a:rPr>
              <a:t>VA</a:t>
            </a:r>
          </a:p>
        </p:txBody>
      </p:sp>
      <p:sp>
        <p:nvSpPr>
          <p:cNvPr id="1696786" name="Rectangle 18"/>
          <p:cNvSpPr>
            <a:spLocks noChangeArrowheads="1"/>
          </p:cNvSpPr>
          <p:nvPr/>
        </p:nvSpPr>
        <p:spPr bwMode="auto">
          <a:xfrm>
            <a:off x="76200" y="3378200"/>
            <a:ext cx="519825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cs typeface="Calibri"/>
              </a:rPr>
              <a:t>PA</a:t>
            </a:r>
          </a:p>
        </p:txBody>
      </p:sp>
      <p:sp>
        <p:nvSpPr>
          <p:cNvPr id="1696787" name="Rectangle 19"/>
          <p:cNvSpPr>
            <a:spLocks noChangeArrowheads="1"/>
          </p:cNvSpPr>
          <p:nvPr/>
        </p:nvSpPr>
        <p:spPr bwMode="auto">
          <a:xfrm>
            <a:off x="7162800" y="1295400"/>
            <a:ext cx="1661514" cy="8284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Virtual</a:t>
            </a:r>
          </a:p>
          <a:p>
            <a:pPr algn="l"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Index &amp; Tag</a:t>
            </a:r>
          </a:p>
        </p:txBody>
      </p:sp>
      <p:sp>
        <p:nvSpPr>
          <p:cNvPr id="1696788" name="Freeform 20"/>
          <p:cNvSpPr>
            <a:spLocks/>
          </p:cNvSpPr>
          <p:nvPr/>
        </p:nvSpPr>
        <p:spPr bwMode="auto">
          <a:xfrm>
            <a:off x="4762500" y="1295400"/>
            <a:ext cx="2376488" cy="814388"/>
          </a:xfrm>
          <a:custGeom>
            <a:avLst/>
            <a:gdLst/>
            <a:ahLst/>
            <a:cxnLst>
              <a:cxn ang="0">
                <a:pos x="0" y="74"/>
              </a:cxn>
              <a:cxn ang="0">
                <a:pos x="0" y="0"/>
              </a:cxn>
              <a:cxn ang="0">
                <a:pos x="1496" y="0"/>
              </a:cxn>
              <a:cxn ang="0">
                <a:pos x="1496" y="512"/>
              </a:cxn>
            </a:cxnLst>
            <a:rect l="0" t="0" r="r" b="b"/>
            <a:pathLst>
              <a:path w="1497" h="513">
                <a:moveTo>
                  <a:pt x="0" y="74"/>
                </a:moveTo>
                <a:lnTo>
                  <a:pt x="0" y="0"/>
                </a:lnTo>
                <a:lnTo>
                  <a:pt x="1496" y="0"/>
                </a:lnTo>
                <a:lnTo>
                  <a:pt x="1496" y="512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696789" name="Line 21"/>
          <p:cNvSpPr>
            <a:spLocks noChangeShapeType="1"/>
          </p:cNvSpPr>
          <p:nvPr/>
        </p:nvSpPr>
        <p:spPr bwMode="auto">
          <a:xfrm>
            <a:off x="5368925" y="1625600"/>
            <a:ext cx="0" cy="311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696790" name="Rectangle 22"/>
          <p:cNvSpPr>
            <a:spLocks noChangeArrowheads="1"/>
          </p:cNvSpPr>
          <p:nvPr/>
        </p:nvSpPr>
        <p:spPr bwMode="auto">
          <a:xfrm>
            <a:off x="6299200" y="4533900"/>
            <a:ext cx="2298700" cy="10541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696791" name="Freeform 23"/>
          <p:cNvSpPr>
            <a:spLocks/>
          </p:cNvSpPr>
          <p:nvPr/>
        </p:nvSpPr>
        <p:spPr bwMode="auto">
          <a:xfrm>
            <a:off x="2819400" y="3949700"/>
            <a:ext cx="3663950" cy="571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36"/>
              </a:cxn>
              <a:cxn ang="0">
                <a:pos x="2308" y="138"/>
              </a:cxn>
              <a:cxn ang="0">
                <a:pos x="2304" y="360"/>
              </a:cxn>
            </a:cxnLst>
            <a:rect l="0" t="0" r="r" b="b"/>
            <a:pathLst>
              <a:path w="2308" h="360">
                <a:moveTo>
                  <a:pt x="0" y="0"/>
                </a:moveTo>
                <a:lnTo>
                  <a:pt x="0" y="136"/>
                </a:lnTo>
                <a:lnTo>
                  <a:pt x="2308" y="138"/>
                </a:lnTo>
                <a:lnTo>
                  <a:pt x="2304" y="36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696792" name="Rectangle 24"/>
          <p:cNvSpPr>
            <a:spLocks noChangeArrowheads="1"/>
          </p:cNvSpPr>
          <p:nvPr/>
        </p:nvSpPr>
        <p:spPr bwMode="auto">
          <a:xfrm>
            <a:off x="4038600" y="4216400"/>
            <a:ext cx="1415052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cs typeface="Calibri"/>
              </a:rPr>
              <a:t>Physical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cs typeface="Calibri"/>
              </a:rPr>
              <a:t>Index &amp; Tag</a:t>
            </a:r>
          </a:p>
        </p:txBody>
      </p:sp>
      <p:sp>
        <p:nvSpPr>
          <p:cNvPr id="1696793" name="Freeform 25"/>
          <p:cNvSpPr>
            <a:spLocks/>
          </p:cNvSpPr>
          <p:nvPr/>
        </p:nvSpPr>
        <p:spPr bwMode="auto">
          <a:xfrm>
            <a:off x="2286000" y="2095500"/>
            <a:ext cx="4675188" cy="2414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56" y="0"/>
              </a:cxn>
              <a:cxn ang="0">
                <a:pos x="2456" y="1152"/>
              </a:cxn>
              <a:cxn ang="0">
                <a:pos x="2896" y="1152"/>
              </a:cxn>
              <a:cxn ang="0">
                <a:pos x="2896" y="1520"/>
              </a:cxn>
            </a:cxnLst>
            <a:rect l="0" t="0" r="r" b="b"/>
            <a:pathLst>
              <a:path w="2897" h="1521">
                <a:moveTo>
                  <a:pt x="0" y="0"/>
                </a:moveTo>
                <a:lnTo>
                  <a:pt x="2456" y="0"/>
                </a:lnTo>
                <a:lnTo>
                  <a:pt x="2456" y="1152"/>
                </a:lnTo>
                <a:lnTo>
                  <a:pt x="2896" y="1152"/>
                </a:lnTo>
                <a:lnTo>
                  <a:pt x="2896" y="152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696794" name="Rectangle 26"/>
          <p:cNvSpPr>
            <a:spLocks noChangeArrowheads="1"/>
          </p:cNvSpPr>
          <p:nvPr/>
        </p:nvSpPr>
        <p:spPr bwMode="auto">
          <a:xfrm>
            <a:off x="6843713" y="3409950"/>
            <a:ext cx="1716517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cs typeface="Calibri"/>
              </a:rPr>
              <a:t>L1 VA Cache</a:t>
            </a:r>
          </a:p>
        </p:txBody>
      </p:sp>
      <p:sp>
        <p:nvSpPr>
          <p:cNvPr id="1696795" name="Rectangle 27"/>
          <p:cNvSpPr>
            <a:spLocks noChangeArrowheads="1"/>
          </p:cNvSpPr>
          <p:nvPr/>
        </p:nvSpPr>
        <p:spPr bwMode="auto">
          <a:xfrm>
            <a:off x="6477000" y="5664200"/>
            <a:ext cx="2207637" cy="8284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cs typeface="Calibri"/>
              </a:rPr>
              <a:t>L2 PA Cache  </a:t>
            </a:r>
          </a:p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cs typeface="Calibri"/>
              </a:rPr>
              <a:t>L2 “contains” L1</a:t>
            </a:r>
          </a:p>
        </p:txBody>
      </p:sp>
      <p:sp>
        <p:nvSpPr>
          <p:cNvPr id="1696796" name="Rectangle 28"/>
          <p:cNvSpPr>
            <a:spLocks noChangeArrowheads="1"/>
          </p:cNvSpPr>
          <p:nvPr/>
        </p:nvSpPr>
        <p:spPr bwMode="auto">
          <a:xfrm>
            <a:off x="6299200" y="4826000"/>
            <a:ext cx="2298700" cy="406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Calibri"/>
                <a:cs typeface="Calibri"/>
              </a:rPr>
              <a:t>PA   VA</a:t>
            </a:r>
            <a:r>
              <a:rPr lang="en-US" sz="2000" baseline="-25000">
                <a:latin typeface="Calibri"/>
                <a:cs typeface="Calibri"/>
              </a:rPr>
              <a:t>1</a:t>
            </a:r>
            <a:r>
              <a:rPr lang="en-US" sz="2000">
                <a:latin typeface="Calibri"/>
                <a:cs typeface="Calibri"/>
              </a:rPr>
              <a:t>     Data</a:t>
            </a:r>
          </a:p>
        </p:txBody>
      </p:sp>
      <p:sp>
        <p:nvSpPr>
          <p:cNvPr id="1696797" name="Line 29"/>
          <p:cNvSpPr>
            <a:spLocks noChangeShapeType="1"/>
          </p:cNvSpPr>
          <p:nvPr/>
        </p:nvSpPr>
        <p:spPr bwMode="auto">
          <a:xfrm>
            <a:off x="7366000" y="4546600"/>
            <a:ext cx="0" cy="1041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696798" name="Line 30"/>
          <p:cNvSpPr>
            <a:spLocks noChangeShapeType="1"/>
          </p:cNvSpPr>
          <p:nvPr/>
        </p:nvSpPr>
        <p:spPr bwMode="auto">
          <a:xfrm>
            <a:off x="6807200" y="4546600"/>
            <a:ext cx="0" cy="104140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696799" name="Rectangle 31"/>
          <p:cNvSpPr>
            <a:spLocks noChangeArrowheads="1"/>
          </p:cNvSpPr>
          <p:nvPr/>
        </p:nvSpPr>
        <p:spPr bwMode="auto">
          <a:xfrm>
            <a:off x="6794500" y="2311400"/>
            <a:ext cx="1803400" cy="2921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Calibri"/>
                <a:cs typeface="Calibri"/>
              </a:rPr>
              <a:t>VA</a:t>
            </a:r>
            <a:r>
              <a:rPr lang="en-US" sz="2000" baseline="-25000">
                <a:latin typeface="Calibri"/>
                <a:cs typeface="Calibri"/>
              </a:rPr>
              <a:t>1</a:t>
            </a:r>
            <a:r>
              <a:rPr lang="en-US" sz="2000">
                <a:latin typeface="Calibri"/>
                <a:cs typeface="Calibri"/>
              </a:rPr>
              <a:t>    Data</a:t>
            </a:r>
          </a:p>
        </p:txBody>
      </p:sp>
      <p:sp>
        <p:nvSpPr>
          <p:cNvPr id="1696800" name="Rectangle 32"/>
          <p:cNvSpPr>
            <a:spLocks noChangeArrowheads="1"/>
          </p:cNvSpPr>
          <p:nvPr/>
        </p:nvSpPr>
        <p:spPr bwMode="auto">
          <a:xfrm>
            <a:off x="6794500" y="2857500"/>
            <a:ext cx="1803400" cy="2921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Calibri"/>
                <a:cs typeface="Calibri"/>
              </a:rPr>
              <a:t>VA</a:t>
            </a:r>
            <a:r>
              <a:rPr lang="en-US" sz="2000" baseline="-25000">
                <a:latin typeface="Calibri"/>
                <a:cs typeface="Calibri"/>
              </a:rPr>
              <a:t>2</a:t>
            </a:r>
            <a:r>
              <a:rPr lang="en-US" sz="2000">
                <a:latin typeface="Calibri"/>
                <a:cs typeface="Calibri"/>
              </a:rPr>
              <a:t>    Data</a:t>
            </a:r>
          </a:p>
        </p:txBody>
      </p:sp>
      <p:sp>
        <p:nvSpPr>
          <p:cNvPr id="1696801" name="Line 33"/>
          <p:cNvSpPr>
            <a:spLocks noChangeShapeType="1"/>
          </p:cNvSpPr>
          <p:nvPr/>
        </p:nvSpPr>
        <p:spPr bwMode="auto">
          <a:xfrm>
            <a:off x="7353300" y="2133600"/>
            <a:ext cx="0" cy="1244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696802" name="Rectangle 34"/>
          <p:cNvSpPr>
            <a:spLocks noChangeArrowheads="1"/>
          </p:cNvSpPr>
          <p:nvPr/>
        </p:nvSpPr>
        <p:spPr bwMode="auto">
          <a:xfrm>
            <a:off x="6553200" y="4038600"/>
            <a:ext cx="2438400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“</a:t>
            </a:r>
            <a:r>
              <a:rPr lang="en-US" sz="2400" dirty="0" smtClean="0">
                <a:solidFill>
                  <a:srgbClr val="56127A"/>
                </a:solidFill>
                <a:latin typeface="Calibri"/>
                <a:cs typeface="Calibri"/>
              </a:rPr>
              <a:t>Virtual Tag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”</a:t>
            </a:r>
          </a:p>
        </p:txBody>
      </p:sp>
      <p:sp>
        <p:nvSpPr>
          <p:cNvPr id="1696803" name="Text Box 35"/>
          <p:cNvSpPr txBox="1">
            <a:spLocks noChangeArrowheads="1"/>
          </p:cNvSpPr>
          <p:nvPr/>
        </p:nvSpPr>
        <p:spPr bwMode="auto">
          <a:xfrm>
            <a:off x="304800" y="5054600"/>
            <a:ext cx="5715000" cy="138499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800">
                <a:solidFill>
                  <a:srgbClr val="56127A"/>
                </a:solidFill>
                <a:latin typeface="Calibri"/>
                <a:cs typeface="Calibri"/>
              </a:rPr>
              <a:t>Physically-addressed L2 can also be used to avoid aliases in virtually-addressed L1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2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Atlas Revisited</a:t>
            </a:r>
          </a:p>
        </p:txBody>
      </p:sp>
      <p:sp>
        <p:nvSpPr>
          <p:cNvPr id="1702915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371600"/>
            <a:ext cx="5791200" cy="4678363"/>
          </a:xfrm>
        </p:spPr>
        <p:txBody>
          <a:bodyPr/>
          <a:lstStyle/>
          <a:p>
            <a:r>
              <a:rPr lang="en-US" dirty="0"/>
              <a:t>One PAR for each physical page</a:t>
            </a:r>
          </a:p>
          <a:p>
            <a:endParaRPr lang="en-US" dirty="0"/>
          </a:p>
          <a:p>
            <a:r>
              <a:rPr lang="en-US" dirty="0"/>
              <a:t>PAR’s contain the VPN’s of the </a:t>
            </a:r>
            <a:r>
              <a:rPr lang="en-US" dirty="0" smtClean="0"/>
              <a:t>pages </a:t>
            </a:r>
            <a:r>
              <a:rPr lang="en-US" i="1" dirty="0" smtClean="0">
                <a:solidFill>
                  <a:srgbClr val="56127A"/>
                </a:solidFill>
              </a:rPr>
              <a:t>resident </a:t>
            </a:r>
            <a:r>
              <a:rPr lang="en-US" i="1" dirty="0">
                <a:solidFill>
                  <a:srgbClr val="56127A"/>
                </a:solidFill>
              </a:rPr>
              <a:t>in primary memory</a:t>
            </a:r>
          </a:p>
          <a:p>
            <a:endParaRPr lang="en-US" dirty="0">
              <a:solidFill>
                <a:srgbClr val="56127A"/>
              </a:solidFill>
            </a:endParaRPr>
          </a:p>
          <a:p>
            <a:r>
              <a:rPr lang="en-US" i="1" dirty="0"/>
              <a:t>Advantage:  </a:t>
            </a:r>
            <a:r>
              <a:rPr lang="en-US" dirty="0"/>
              <a:t>The size is proportional to the size of the primary memory</a:t>
            </a:r>
          </a:p>
          <a:p>
            <a:endParaRPr lang="en-US" dirty="0"/>
          </a:p>
          <a:p>
            <a:r>
              <a:rPr lang="en-US" i="1" dirty="0">
                <a:solidFill>
                  <a:schemeClr val="tx2"/>
                </a:solidFill>
              </a:rPr>
              <a:t>What is the disadvantage ?</a:t>
            </a:r>
          </a:p>
          <a:p>
            <a:endParaRPr lang="en-US" dirty="0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F824A-3844-DF45-A316-33B1BF39A8A6}" type="slidenum">
              <a:rPr lang="en-US"/>
              <a:pPr/>
              <a:t>21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702916" name="Rectangle 4"/>
          <p:cNvSpPr>
            <a:spLocks noChangeArrowheads="1"/>
          </p:cNvSpPr>
          <p:nvPr/>
        </p:nvSpPr>
        <p:spPr bwMode="auto">
          <a:xfrm>
            <a:off x="6680200" y="2209800"/>
            <a:ext cx="1701800" cy="3048000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702917" name="Line 5"/>
          <p:cNvSpPr>
            <a:spLocks noChangeShapeType="1"/>
          </p:cNvSpPr>
          <p:nvPr/>
        </p:nvSpPr>
        <p:spPr bwMode="auto">
          <a:xfrm>
            <a:off x="6692900" y="2451100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702918" name="Line 6"/>
          <p:cNvSpPr>
            <a:spLocks noChangeShapeType="1"/>
          </p:cNvSpPr>
          <p:nvPr/>
        </p:nvSpPr>
        <p:spPr bwMode="auto">
          <a:xfrm>
            <a:off x="6680200" y="2705100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702919" name="Line 7"/>
          <p:cNvSpPr>
            <a:spLocks noChangeShapeType="1"/>
          </p:cNvSpPr>
          <p:nvPr/>
        </p:nvSpPr>
        <p:spPr bwMode="auto">
          <a:xfrm>
            <a:off x="6680200" y="2959100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702920" name="Line 8"/>
          <p:cNvSpPr>
            <a:spLocks noChangeShapeType="1"/>
          </p:cNvSpPr>
          <p:nvPr/>
        </p:nvSpPr>
        <p:spPr bwMode="auto">
          <a:xfrm>
            <a:off x="6680200" y="3213100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702921" name="Line 9"/>
          <p:cNvSpPr>
            <a:spLocks noChangeShapeType="1"/>
          </p:cNvSpPr>
          <p:nvPr/>
        </p:nvSpPr>
        <p:spPr bwMode="auto">
          <a:xfrm>
            <a:off x="6680200" y="3467100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702922" name="Line 10"/>
          <p:cNvSpPr>
            <a:spLocks noChangeShapeType="1"/>
          </p:cNvSpPr>
          <p:nvPr/>
        </p:nvSpPr>
        <p:spPr bwMode="auto">
          <a:xfrm>
            <a:off x="6680200" y="3721100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702923" name="Line 11"/>
          <p:cNvSpPr>
            <a:spLocks noChangeShapeType="1"/>
          </p:cNvSpPr>
          <p:nvPr/>
        </p:nvSpPr>
        <p:spPr bwMode="auto">
          <a:xfrm>
            <a:off x="6680200" y="3975100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702924" name="Line 12"/>
          <p:cNvSpPr>
            <a:spLocks noChangeShapeType="1"/>
          </p:cNvSpPr>
          <p:nvPr/>
        </p:nvSpPr>
        <p:spPr bwMode="auto">
          <a:xfrm>
            <a:off x="6680200" y="4229100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702925" name="Line 13"/>
          <p:cNvSpPr>
            <a:spLocks noChangeShapeType="1"/>
          </p:cNvSpPr>
          <p:nvPr/>
        </p:nvSpPr>
        <p:spPr bwMode="auto">
          <a:xfrm>
            <a:off x="6680200" y="4483100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702926" name="Line 14"/>
          <p:cNvSpPr>
            <a:spLocks noChangeShapeType="1"/>
          </p:cNvSpPr>
          <p:nvPr/>
        </p:nvSpPr>
        <p:spPr bwMode="auto">
          <a:xfrm>
            <a:off x="6680200" y="4737100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702927" name="Line 15"/>
          <p:cNvSpPr>
            <a:spLocks noChangeShapeType="1"/>
          </p:cNvSpPr>
          <p:nvPr/>
        </p:nvSpPr>
        <p:spPr bwMode="auto">
          <a:xfrm>
            <a:off x="6680200" y="4991100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702928" name="Rectangle 16"/>
          <p:cNvSpPr>
            <a:spLocks noChangeArrowheads="1"/>
          </p:cNvSpPr>
          <p:nvPr/>
        </p:nvSpPr>
        <p:spPr bwMode="auto">
          <a:xfrm>
            <a:off x="7124700" y="3125787"/>
            <a:ext cx="715041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latin typeface="Calibri"/>
                <a:cs typeface="Calibri"/>
              </a:rPr>
              <a:t>VPN </a:t>
            </a:r>
          </a:p>
        </p:txBody>
      </p:sp>
      <p:sp>
        <p:nvSpPr>
          <p:cNvPr id="1702929" name="Rectangle 17"/>
          <p:cNvSpPr>
            <a:spLocks noChangeArrowheads="1"/>
          </p:cNvSpPr>
          <p:nvPr/>
        </p:nvSpPr>
        <p:spPr bwMode="auto">
          <a:xfrm>
            <a:off x="7061200" y="1752600"/>
            <a:ext cx="1001001" cy="52065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800">
                <a:solidFill>
                  <a:srgbClr val="56127A"/>
                </a:solidFill>
                <a:latin typeface="Calibri"/>
                <a:cs typeface="Calibri"/>
              </a:rPr>
              <a:t>PAR’s</a:t>
            </a:r>
          </a:p>
        </p:txBody>
      </p:sp>
      <p:sp>
        <p:nvSpPr>
          <p:cNvPr id="1702930" name="Rectangle 18"/>
          <p:cNvSpPr>
            <a:spLocks noChangeArrowheads="1"/>
          </p:cNvSpPr>
          <p:nvPr/>
        </p:nvSpPr>
        <p:spPr bwMode="auto">
          <a:xfrm>
            <a:off x="5924550" y="3124200"/>
            <a:ext cx="773563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i="1" dirty="0">
                <a:solidFill>
                  <a:srgbClr val="56127A"/>
                </a:solidFill>
                <a:latin typeface="Calibri"/>
                <a:cs typeface="Calibri"/>
              </a:rPr>
              <a:t>PPN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394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Hashed Page Table:</a:t>
            </a:r>
            <a:br>
              <a:rPr lang="en-US" smtClean="0"/>
            </a:br>
            <a:r>
              <a:rPr lang="en-US" smtClean="0"/>
              <a:t>Approximating Associative Addressing</a:t>
            </a:r>
            <a:endParaRPr lang="en-US"/>
          </a:p>
        </p:txBody>
      </p:sp>
      <p:sp>
        <p:nvSpPr>
          <p:cNvPr id="1703979" name="Rectangle 43"/>
          <p:cNvSpPr>
            <a:spLocks noGrp="1" noChangeArrowheads="1"/>
          </p:cNvSpPr>
          <p:nvPr>
            <p:ph idx="1"/>
          </p:nvPr>
        </p:nvSpPr>
        <p:spPr>
          <a:xfrm>
            <a:off x="0" y="3505200"/>
            <a:ext cx="6858000" cy="2616200"/>
          </a:xfrm>
        </p:spPr>
        <p:txBody>
          <a:bodyPr/>
          <a:lstStyle/>
          <a:p>
            <a:r>
              <a:rPr lang="en-US" dirty="0" smtClean="0"/>
              <a:t>Hashed Page Table is typically 2 to 3 times larger than the number of PPN’s to reduce collision probability </a:t>
            </a:r>
          </a:p>
          <a:p>
            <a:r>
              <a:rPr lang="en-US" dirty="0" smtClean="0"/>
              <a:t>It can also contain DPN’s for some non-resident pages (not common)</a:t>
            </a:r>
          </a:p>
          <a:p>
            <a:r>
              <a:rPr lang="en-US" dirty="0" smtClean="0"/>
              <a:t>If a translation cannot be resolved in this table then the software consults a data structure that has an entry for every existing page (e.g., full page table)</a:t>
            </a:r>
            <a:endParaRPr lang="en-US" dirty="0"/>
          </a:p>
        </p:txBody>
      </p:sp>
      <p:sp>
        <p:nvSpPr>
          <p:cNvPr id="4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855E4-E889-2C4F-8D70-328AEA8EA299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1703938" name="Rectangle 2"/>
          <p:cNvSpPr>
            <a:spLocks noChangeArrowheads="1"/>
          </p:cNvSpPr>
          <p:nvPr/>
        </p:nvSpPr>
        <p:spPr bwMode="auto">
          <a:xfrm>
            <a:off x="6864350" y="2187575"/>
            <a:ext cx="1701800" cy="30480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3939" name="Line 3"/>
          <p:cNvSpPr>
            <a:spLocks noChangeShapeType="1"/>
          </p:cNvSpPr>
          <p:nvPr/>
        </p:nvSpPr>
        <p:spPr bwMode="auto">
          <a:xfrm flipH="1">
            <a:off x="1885950" y="1449387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703940" name="Rectangle 4" descr="Wide upward diagonal"/>
          <p:cNvSpPr>
            <a:spLocks noChangeArrowheads="1"/>
          </p:cNvSpPr>
          <p:nvPr/>
        </p:nvSpPr>
        <p:spPr bwMode="auto">
          <a:xfrm>
            <a:off x="7953375" y="4217987"/>
            <a:ext cx="584200" cy="228600"/>
          </a:xfrm>
          <a:prstGeom prst="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703941" name="Rectangle 5"/>
          <p:cNvSpPr>
            <a:spLocks noChangeArrowheads="1"/>
          </p:cNvSpPr>
          <p:nvPr/>
        </p:nvSpPr>
        <p:spPr bwMode="auto">
          <a:xfrm>
            <a:off x="793750" y="1220787"/>
            <a:ext cx="1854200" cy="279400"/>
          </a:xfrm>
          <a:prstGeom prst="rect">
            <a:avLst/>
          </a:prstGeom>
          <a:solidFill>
            <a:srgbClr val="FFCC66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703943" name="Rectangle 7"/>
          <p:cNvSpPr>
            <a:spLocks noChangeArrowheads="1"/>
          </p:cNvSpPr>
          <p:nvPr/>
        </p:nvSpPr>
        <p:spPr bwMode="auto">
          <a:xfrm>
            <a:off x="742950" y="2935287"/>
            <a:ext cx="1878013" cy="317500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703944" name="Rectangle 8"/>
          <p:cNvSpPr>
            <a:spLocks noChangeArrowheads="1"/>
          </p:cNvSpPr>
          <p:nvPr/>
        </p:nvSpPr>
        <p:spPr bwMode="auto">
          <a:xfrm>
            <a:off x="1481138" y="1957387"/>
            <a:ext cx="762000" cy="774700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703945" name="Rectangle 9"/>
          <p:cNvSpPr>
            <a:spLocks noChangeArrowheads="1"/>
          </p:cNvSpPr>
          <p:nvPr/>
        </p:nvSpPr>
        <p:spPr bwMode="auto">
          <a:xfrm>
            <a:off x="1481138" y="2154237"/>
            <a:ext cx="773951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latin typeface="Calibri"/>
                <a:cs typeface="Calibri"/>
              </a:rPr>
              <a:t>hash</a:t>
            </a:r>
          </a:p>
        </p:txBody>
      </p:sp>
      <p:sp>
        <p:nvSpPr>
          <p:cNvPr id="1703946" name="Line 10"/>
          <p:cNvSpPr>
            <a:spLocks noChangeShapeType="1"/>
          </p:cNvSpPr>
          <p:nvPr/>
        </p:nvSpPr>
        <p:spPr bwMode="auto">
          <a:xfrm>
            <a:off x="2268538" y="2300287"/>
            <a:ext cx="16367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703947" name="Rectangle 11"/>
          <p:cNvSpPr>
            <a:spLocks noChangeArrowheads="1"/>
          </p:cNvSpPr>
          <p:nvPr/>
        </p:nvSpPr>
        <p:spPr bwMode="auto">
          <a:xfrm>
            <a:off x="2559050" y="1951037"/>
            <a:ext cx="942717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cs typeface="Calibri"/>
              </a:rPr>
              <a:t>Offset</a:t>
            </a:r>
          </a:p>
        </p:txBody>
      </p:sp>
      <p:sp>
        <p:nvSpPr>
          <p:cNvPr id="1703948" name="Rectangle 12"/>
          <p:cNvSpPr>
            <a:spLocks noChangeArrowheads="1"/>
          </p:cNvSpPr>
          <p:nvPr/>
        </p:nvSpPr>
        <p:spPr bwMode="auto">
          <a:xfrm>
            <a:off x="736600" y="2878137"/>
            <a:ext cx="1849365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dirty="0">
                <a:latin typeface="Calibri"/>
                <a:cs typeface="Calibri"/>
              </a:rPr>
              <a:t>Base of Table</a:t>
            </a:r>
          </a:p>
        </p:txBody>
      </p:sp>
      <p:sp>
        <p:nvSpPr>
          <p:cNvPr id="1703949" name="Oval 13"/>
          <p:cNvSpPr>
            <a:spLocks noChangeArrowheads="1"/>
          </p:cNvSpPr>
          <p:nvPr/>
        </p:nvSpPr>
        <p:spPr bwMode="auto">
          <a:xfrm>
            <a:off x="3932238" y="2058987"/>
            <a:ext cx="582612" cy="558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703950" name="Freeform 14"/>
          <p:cNvSpPr>
            <a:spLocks/>
          </p:cNvSpPr>
          <p:nvPr/>
        </p:nvSpPr>
        <p:spPr bwMode="auto">
          <a:xfrm>
            <a:off x="2635250" y="2630487"/>
            <a:ext cx="1563688" cy="457200"/>
          </a:xfrm>
          <a:custGeom>
            <a:avLst/>
            <a:gdLst/>
            <a:ahLst/>
            <a:cxnLst>
              <a:cxn ang="0">
                <a:pos x="0" y="352"/>
              </a:cxn>
              <a:cxn ang="0">
                <a:pos x="984" y="352"/>
              </a:cxn>
              <a:cxn ang="0">
                <a:pos x="984" y="0"/>
              </a:cxn>
            </a:cxnLst>
            <a:rect l="0" t="0" r="r" b="b"/>
            <a:pathLst>
              <a:path w="985" h="353">
                <a:moveTo>
                  <a:pt x="0" y="352"/>
                </a:moveTo>
                <a:lnTo>
                  <a:pt x="984" y="352"/>
                </a:lnTo>
                <a:lnTo>
                  <a:pt x="984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703951" name="Line 15"/>
          <p:cNvSpPr>
            <a:spLocks noChangeShapeType="1"/>
          </p:cNvSpPr>
          <p:nvPr/>
        </p:nvSpPr>
        <p:spPr bwMode="auto">
          <a:xfrm>
            <a:off x="935038" y="2312987"/>
            <a:ext cx="546100" cy="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703952" name="Rectangle 16"/>
          <p:cNvSpPr>
            <a:spLocks noChangeArrowheads="1"/>
          </p:cNvSpPr>
          <p:nvPr/>
        </p:nvSpPr>
        <p:spPr bwMode="auto">
          <a:xfrm>
            <a:off x="3943350" y="2030412"/>
            <a:ext cx="412674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3600">
                <a:latin typeface="Calibri"/>
                <a:cs typeface="Calibri"/>
              </a:rPr>
              <a:t>+</a:t>
            </a:r>
          </a:p>
        </p:txBody>
      </p:sp>
      <p:sp>
        <p:nvSpPr>
          <p:cNvPr id="1703953" name="Rectangle 17"/>
          <p:cNvSpPr>
            <a:spLocks noChangeArrowheads="1"/>
          </p:cNvSpPr>
          <p:nvPr/>
        </p:nvSpPr>
        <p:spPr bwMode="auto">
          <a:xfrm>
            <a:off x="5080000" y="1925637"/>
            <a:ext cx="1374476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cs typeface="Calibri"/>
              </a:rPr>
              <a:t>PA of PTE</a:t>
            </a:r>
          </a:p>
        </p:txBody>
      </p:sp>
      <p:sp>
        <p:nvSpPr>
          <p:cNvPr id="1703954" name="Line 18"/>
          <p:cNvSpPr>
            <a:spLocks noChangeShapeType="1"/>
          </p:cNvSpPr>
          <p:nvPr/>
        </p:nvSpPr>
        <p:spPr bwMode="auto">
          <a:xfrm>
            <a:off x="4529138" y="2325687"/>
            <a:ext cx="22336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703955" name="Rectangle 19"/>
          <p:cNvSpPr>
            <a:spLocks noChangeArrowheads="1"/>
          </p:cNvSpPr>
          <p:nvPr/>
        </p:nvSpPr>
        <p:spPr bwMode="auto">
          <a:xfrm>
            <a:off x="6762750" y="1449387"/>
            <a:ext cx="1879600" cy="46101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3956" name="Rectangle 20"/>
          <p:cNvSpPr>
            <a:spLocks noChangeArrowheads="1"/>
          </p:cNvSpPr>
          <p:nvPr/>
        </p:nvSpPr>
        <p:spPr bwMode="auto">
          <a:xfrm>
            <a:off x="7140575" y="5297487"/>
            <a:ext cx="1259961" cy="8284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dirty="0">
                <a:latin typeface="Calibri"/>
                <a:cs typeface="Calibri"/>
              </a:rPr>
              <a:t>Primary</a:t>
            </a:r>
          </a:p>
          <a:p>
            <a:pPr algn="l">
              <a:spcBef>
                <a:spcPct val="0"/>
              </a:spcBef>
            </a:pPr>
            <a:r>
              <a:rPr lang="en-US" sz="2400" dirty="0">
                <a:latin typeface="Calibri"/>
                <a:cs typeface="Calibri"/>
              </a:rPr>
              <a:t>Memory</a:t>
            </a:r>
          </a:p>
        </p:txBody>
      </p:sp>
      <p:sp>
        <p:nvSpPr>
          <p:cNvPr id="1703957" name="Line 21"/>
          <p:cNvSpPr>
            <a:spLocks noChangeShapeType="1"/>
          </p:cNvSpPr>
          <p:nvPr/>
        </p:nvSpPr>
        <p:spPr bwMode="auto">
          <a:xfrm>
            <a:off x="6877050" y="2428875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703958" name="Line 22"/>
          <p:cNvSpPr>
            <a:spLocks noChangeShapeType="1"/>
          </p:cNvSpPr>
          <p:nvPr/>
        </p:nvSpPr>
        <p:spPr bwMode="auto">
          <a:xfrm>
            <a:off x="6864350" y="2682875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703959" name="Line 23"/>
          <p:cNvSpPr>
            <a:spLocks noChangeShapeType="1"/>
          </p:cNvSpPr>
          <p:nvPr/>
        </p:nvSpPr>
        <p:spPr bwMode="auto">
          <a:xfrm>
            <a:off x="6864350" y="2936875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703960" name="Line 24"/>
          <p:cNvSpPr>
            <a:spLocks noChangeShapeType="1"/>
          </p:cNvSpPr>
          <p:nvPr/>
        </p:nvSpPr>
        <p:spPr bwMode="auto">
          <a:xfrm>
            <a:off x="6864350" y="3190875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03961" name="Line 25"/>
          <p:cNvSpPr>
            <a:spLocks noChangeShapeType="1"/>
          </p:cNvSpPr>
          <p:nvPr/>
        </p:nvSpPr>
        <p:spPr bwMode="auto">
          <a:xfrm>
            <a:off x="6864350" y="3444875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703962" name="Line 26"/>
          <p:cNvSpPr>
            <a:spLocks noChangeShapeType="1"/>
          </p:cNvSpPr>
          <p:nvPr/>
        </p:nvSpPr>
        <p:spPr bwMode="auto">
          <a:xfrm>
            <a:off x="6864350" y="3698875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703963" name="Line 27"/>
          <p:cNvSpPr>
            <a:spLocks noChangeShapeType="1"/>
          </p:cNvSpPr>
          <p:nvPr/>
        </p:nvSpPr>
        <p:spPr bwMode="auto">
          <a:xfrm>
            <a:off x="6864350" y="3952875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703964" name="Line 28"/>
          <p:cNvSpPr>
            <a:spLocks noChangeShapeType="1"/>
          </p:cNvSpPr>
          <p:nvPr/>
        </p:nvSpPr>
        <p:spPr bwMode="auto">
          <a:xfrm>
            <a:off x="6864350" y="4206875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703965" name="Line 29"/>
          <p:cNvSpPr>
            <a:spLocks noChangeShapeType="1"/>
          </p:cNvSpPr>
          <p:nvPr/>
        </p:nvSpPr>
        <p:spPr bwMode="auto">
          <a:xfrm>
            <a:off x="6864350" y="4460875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703966" name="Line 30"/>
          <p:cNvSpPr>
            <a:spLocks noChangeShapeType="1"/>
          </p:cNvSpPr>
          <p:nvPr/>
        </p:nvSpPr>
        <p:spPr bwMode="auto">
          <a:xfrm>
            <a:off x="6864350" y="4714875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703967" name="Line 31"/>
          <p:cNvSpPr>
            <a:spLocks noChangeShapeType="1"/>
          </p:cNvSpPr>
          <p:nvPr/>
        </p:nvSpPr>
        <p:spPr bwMode="auto">
          <a:xfrm>
            <a:off x="6864350" y="4968875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703968" name="Rectangle 32"/>
          <p:cNvSpPr>
            <a:spLocks noChangeArrowheads="1"/>
          </p:cNvSpPr>
          <p:nvPr/>
        </p:nvSpPr>
        <p:spPr bwMode="auto">
          <a:xfrm>
            <a:off x="6824663" y="3168650"/>
            <a:ext cx="16437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Calibri"/>
                <a:cs typeface="Calibri"/>
              </a:rPr>
              <a:t>VPN  PID  PPN</a:t>
            </a:r>
          </a:p>
        </p:txBody>
      </p:sp>
      <p:sp>
        <p:nvSpPr>
          <p:cNvPr id="1703969" name="Rectangle 33"/>
          <p:cNvSpPr>
            <a:spLocks noChangeArrowheads="1"/>
          </p:cNvSpPr>
          <p:nvPr/>
        </p:nvSpPr>
        <p:spPr bwMode="auto">
          <a:xfrm>
            <a:off x="6991350" y="1563687"/>
            <a:ext cx="1539635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cs typeface="Calibri"/>
              </a:rPr>
              <a:t>Page Table</a:t>
            </a:r>
          </a:p>
        </p:txBody>
      </p:sp>
      <p:sp>
        <p:nvSpPr>
          <p:cNvPr id="1703970" name="Line 34"/>
          <p:cNvSpPr>
            <a:spLocks noChangeShapeType="1"/>
          </p:cNvSpPr>
          <p:nvPr/>
        </p:nvSpPr>
        <p:spPr bwMode="auto">
          <a:xfrm>
            <a:off x="7461250" y="2187575"/>
            <a:ext cx="0" cy="3048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3971" name="Line 35"/>
          <p:cNvSpPr>
            <a:spLocks noChangeShapeType="1"/>
          </p:cNvSpPr>
          <p:nvPr/>
        </p:nvSpPr>
        <p:spPr bwMode="auto">
          <a:xfrm>
            <a:off x="7956550" y="2187575"/>
            <a:ext cx="0" cy="3048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3972" name="Rectangle 36"/>
          <p:cNvSpPr>
            <a:spLocks noChangeArrowheads="1"/>
          </p:cNvSpPr>
          <p:nvPr/>
        </p:nvSpPr>
        <p:spPr bwMode="auto">
          <a:xfrm>
            <a:off x="793750" y="1220787"/>
            <a:ext cx="2921000" cy="2921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703973" name="Line 37"/>
          <p:cNvSpPr>
            <a:spLocks noChangeShapeType="1"/>
          </p:cNvSpPr>
          <p:nvPr/>
        </p:nvSpPr>
        <p:spPr bwMode="auto">
          <a:xfrm>
            <a:off x="2647950" y="1233487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703974" name="Rectangle 38"/>
          <p:cNvSpPr>
            <a:spLocks noChangeArrowheads="1"/>
          </p:cNvSpPr>
          <p:nvPr/>
        </p:nvSpPr>
        <p:spPr bwMode="auto">
          <a:xfrm>
            <a:off x="1274763" y="1185862"/>
            <a:ext cx="2164155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Calibri"/>
                <a:cs typeface="Calibri"/>
              </a:rPr>
              <a:t>VPN		d</a:t>
            </a:r>
          </a:p>
        </p:txBody>
      </p:sp>
      <p:sp>
        <p:nvSpPr>
          <p:cNvPr id="1703975" name="Rectangle 39"/>
          <p:cNvSpPr>
            <a:spLocks noChangeArrowheads="1"/>
          </p:cNvSpPr>
          <p:nvPr/>
        </p:nvSpPr>
        <p:spPr bwMode="auto">
          <a:xfrm>
            <a:off x="3751263" y="1143000"/>
            <a:ext cx="2090417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cs typeface="Calibri"/>
              </a:rPr>
              <a:t>Virtual Address</a:t>
            </a:r>
          </a:p>
        </p:txBody>
      </p:sp>
      <p:sp>
        <p:nvSpPr>
          <p:cNvPr id="1703976" name="Rectangle 40"/>
          <p:cNvSpPr>
            <a:spLocks noChangeArrowheads="1"/>
          </p:cNvSpPr>
          <p:nvPr/>
        </p:nvSpPr>
        <p:spPr bwMode="auto">
          <a:xfrm>
            <a:off x="6824663" y="3651250"/>
            <a:ext cx="166902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Calibri"/>
                <a:cs typeface="Calibri"/>
              </a:rPr>
              <a:t>VPN  PID  DPN</a:t>
            </a:r>
          </a:p>
        </p:txBody>
      </p:sp>
      <p:sp>
        <p:nvSpPr>
          <p:cNvPr id="1703977" name="Rectangle 41"/>
          <p:cNvSpPr>
            <a:spLocks noChangeArrowheads="1"/>
          </p:cNvSpPr>
          <p:nvPr/>
        </p:nvSpPr>
        <p:spPr bwMode="auto">
          <a:xfrm>
            <a:off x="6811963" y="4159250"/>
            <a:ext cx="1097206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dirty="0">
                <a:latin typeface="Calibri"/>
                <a:cs typeface="Calibri"/>
              </a:rPr>
              <a:t>VPN  PID</a:t>
            </a:r>
          </a:p>
        </p:txBody>
      </p:sp>
      <p:sp>
        <p:nvSpPr>
          <p:cNvPr id="1703978" name="Text Box 42"/>
          <p:cNvSpPr txBox="1">
            <a:spLocks noChangeArrowheads="1"/>
          </p:cNvSpPr>
          <p:nvPr/>
        </p:nvSpPr>
        <p:spPr bwMode="auto">
          <a:xfrm>
            <a:off x="384260" y="2092325"/>
            <a:ext cx="539581" cy="40011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>
                <a:latin typeface="Calibri"/>
                <a:cs typeface="Calibri"/>
              </a:rPr>
              <a:t>PID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7016" name="Rectangle 8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Power PC: Hashed Page Table</a:t>
            </a:r>
          </a:p>
        </p:txBody>
      </p:sp>
      <p:sp>
        <p:nvSpPr>
          <p:cNvPr id="4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23BF6-7160-C547-A36B-6CA3DD074933}" type="slidenum">
              <a:rPr lang="en-US"/>
              <a:pPr/>
              <a:t>23</a:t>
            </a:fld>
            <a:endParaRPr lang="en-US" b="0" dirty="0">
              <a:solidFill>
                <a:srgbClr val="FBBA03"/>
              </a:solidFill>
            </a:endParaRPr>
          </a:p>
        </p:txBody>
      </p:sp>
      <p:sp>
        <p:nvSpPr>
          <p:cNvPr id="1707049" name="Rectangle 41"/>
          <p:cNvSpPr>
            <a:spLocks noGrp="1" noChangeArrowheads="1"/>
          </p:cNvSpPr>
          <p:nvPr>
            <p:ph idx="4294967295"/>
          </p:nvPr>
        </p:nvSpPr>
        <p:spPr>
          <a:xfrm>
            <a:off x="0" y="3429000"/>
            <a:ext cx="6858000" cy="3154362"/>
          </a:xfrm>
          <a:noFill/>
          <a:ln/>
        </p:spPr>
        <p:txBody>
          <a:bodyPr/>
          <a:lstStyle/>
          <a:p>
            <a:pPr marL="342900" indent="-342900"/>
            <a:r>
              <a:rPr lang="en-US" dirty="0"/>
              <a:t>Each hash table slot has 8 PTE's &lt;VPN,PPN&gt; that are searched sequentially</a:t>
            </a:r>
          </a:p>
          <a:p>
            <a:pPr marL="342900" indent="-342900"/>
            <a:r>
              <a:rPr lang="en-US" dirty="0"/>
              <a:t>If the first hash slot fails, an alternate hash function is used to look in another slot</a:t>
            </a:r>
          </a:p>
          <a:p>
            <a:pPr marL="342900" indent="-342900">
              <a:buFontTx/>
              <a:buNone/>
            </a:pPr>
            <a:r>
              <a:rPr lang="en-US" dirty="0"/>
              <a:t>		</a:t>
            </a:r>
            <a:r>
              <a:rPr lang="en-US" i="1" dirty="0">
                <a:solidFill>
                  <a:srgbClr val="56127A"/>
                </a:solidFill>
              </a:rPr>
              <a:t>All these steps are done in hardware!</a:t>
            </a:r>
            <a:endParaRPr lang="en-US" dirty="0">
              <a:solidFill>
                <a:srgbClr val="56127A"/>
              </a:solidFill>
            </a:endParaRPr>
          </a:p>
          <a:p>
            <a:pPr marL="342900" indent="-342900"/>
            <a:r>
              <a:rPr lang="en-US" dirty="0"/>
              <a:t>Hashed Table is typically 2 to 3 times larger than the number of physical pages</a:t>
            </a:r>
          </a:p>
          <a:p>
            <a:pPr marL="342900" indent="-342900"/>
            <a:r>
              <a:rPr lang="en-US" dirty="0"/>
              <a:t>The full backup Page Table </a:t>
            </a:r>
            <a:r>
              <a:rPr lang="en-US" dirty="0" smtClean="0"/>
              <a:t>is managed in software</a:t>
            </a:r>
            <a:endParaRPr lang="en-US" dirty="0"/>
          </a:p>
        </p:txBody>
      </p:sp>
      <p:sp>
        <p:nvSpPr>
          <p:cNvPr id="1707010" name="Rectangle 2"/>
          <p:cNvSpPr>
            <a:spLocks noChangeArrowheads="1"/>
          </p:cNvSpPr>
          <p:nvPr/>
        </p:nvSpPr>
        <p:spPr bwMode="auto">
          <a:xfrm>
            <a:off x="585788" y="3009900"/>
            <a:ext cx="1865312" cy="317500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707011" name="Rectangle 3"/>
          <p:cNvSpPr>
            <a:spLocks noChangeArrowheads="1"/>
          </p:cNvSpPr>
          <p:nvPr/>
        </p:nvSpPr>
        <p:spPr bwMode="auto">
          <a:xfrm>
            <a:off x="609600" y="2895600"/>
            <a:ext cx="1849365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dirty="0">
                <a:latin typeface="Calibri"/>
                <a:cs typeface="Calibri"/>
              </a:rPr>
              <a:t>Base of Table</a:t>
            </a:r>
          </a:p>
        </p:txBody>
      </p:sp>
      <p:sp>
        <p:nvSpPr>
          <p:cNvPr id="1707012" name="Line 4"/>
          <p:cNvSpPr>
            <a:spLocks noChangeShapeType="1"/>
          </p:cNvSpPr>
          <p:nvPr/>
        </p:nvSpPr>
        <p:spPr bwMode="auto">
          <a:xfrm flipH="1">
            <a:off x="1676400" y="1447800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707013" name="Rectangle 5"/>
          <p:cNvSpPr>
            <a:spLocks noChangeArrowheads="1"/>
          </p:cNvSpPr>
          <p:nvPr/>
        </p:nvSpPr>
        <p:spPr bwMode="auto">
          <a:xfrm>
            <a:off x="7035800" y="2171700"/>
            <a:ext cx="1635125" cy="2019300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7014" name="Rectangle 6" descr="Wide upward diagonal"/>
          <p:cNvSpPr>
            <a:spLocks noChangeArrowheads="1"/>
          </p:cNvSpPr>
          <p:nvPr/>
        </p:nvSpPr>
        <p:spPr bwMode="auto">
          <a:xfrm>
            <a:off x="7874000" y="2438400"/>
            <a:ext cx="788988" cy="228600"/>
          </a:xfrm>
          <a:prstGeom prst="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707015" name="Rectangle 7"/>
          <p:cNvSpPr>
            <a:spLocks noChangeArrowheads="1"/>
          </p:cNvSpPr>
          <p:nvPr/>
        </p:nvSpPr>
        <p:spPr bwMode="auto">
          <a:xfrm>
            <a:off x="660400" y="1319213"/>
            <a:ext cx="1857375" cy="279400"/>
          </a:xfrm>
          <a:prstGeom prst="rect">
            <a:avLst/>
          </a:prstGeom>
          <a:solidFill>
            <a:srgbClr val="FFCC66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707017" name="Rectangle 9"/>
          <p:cNvSpPr>
            <a:spLocks noChangeArrowheads="1"/>
          </p:cNvSpPr>
          <p:nvPr/>
        </p:nvSpPr>
        <p:spPr bwMode="auto">
          <a:xfrm>
            <a:off x="1347788" y="1955800"/>
            <a:ext cx="720725" cy="774700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707018" name="Rectangle 10"/>
          <p:cNvSpPr>
            <a:spLocks noChangeArrowheads="1"/>
          </p:cNvSpPr>
          <p:nvPr/>
        </p:nvSpPr>
        <p:spPr bwMode="auto">
          <a:xfrm>
            <a:off x="1335088" y="2139950"/>
            <a:ext cx="773951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latin typeface="Calibri"/>
                <a:cs typeface="Calibri"/>
              </a:rPr>
              <a:t>hash</a:t>
            </a:r>
          </a:p>
        </p:txBody>
      </p:sp>
      <p:sp>
        <p:nvSpPr>
          <p:cNvPr id="1707019" name="Line 11"/>
          <p:cNvSpPr>
            <a:spLocks noChangeShapeType="1"/>
          </p:cNvSpPr>
          <p:nvPr/>
        </p:nvSpPr>
        <p:spPr bwMode="auto">
          <a:xfrm>
            <a:off x="2057400" y="2286000"/>
            <a:ext cx="1752600" cy="1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707020" name="Rectangle 12"/>
          <p:cNvSpPr>
            <a:spLocks noChangeArrowheads="1"/>
          </p:cNvSpPr>
          <p:nvPr/>
        </p:nvSpPr>
        <p:spPr bwMode="auto">
          <a:xfrm>
            <a:off x="2413000" y="1936750"/>
            <a:ext cx="942717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cs typeface="Calibri"/>
              </a:rPr>
              <a:t>Offset</a:t>
            </a:r>
          </a:p>
        </p:txBody>
      </p:sp>
      <p:sp>
        <p:nvSpPr>
          <p:cNvPr id="1707021" name="Oval 13"/>
          <p:cNvSpPr>
            <a:spLocks noChangeArrowheads="1"/>
          </p:cNvSpPr>
          <p:nvPr/>
        </p:nvSpPr>
        <p:spPr bwMode="auto">
          <a:xfrm>
            <a:off x="3798888" y="2057400"/>
            <a:ext cx="550862" cy="558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707022" name="Freeform 14"/>
          <p:cNvSpPr>
            <a:spLocks/>
          </p:cNvSpPr>
          <p:nvPr/>
        </p:nvSpPr>
        <p:spPr bwMode="auto">
          <a:xfrm>
            <a:off x="2463800" y="2616200"/>
            <a:ext cx="1574800" cy="584200"/>
          </a:xfrm>
          <a:custGeom>
            <a:avLst/>
            <a:gdLst/>
            <a:ahLst/>
            <a:cxnLst>
              <a:cxn ang="0">
                <a:pos x="0" y="352"/>
              </a:cxn>
              <a:cxn ang="0">
                <a:pos x="984" y="352"/>
              </a:cxn>
              <a:cxn ang="0">
                <a:pos x="984" y="0"/>
              </a:cxn>
            </a:cxnLst>
            <a:rect l="0" t="0" r="r" b="b"/>
            <a:pathLst>
              <a:path w="985" h="353">
                <a:moveTo>
                  <a:pt x="0" y="352"/>
                </a:moveTo>
                <a:lnTo>
                  <a:pt x="984" y="352"/>
                </a:lnTo>
                <a:lnTo>
                  <a:pt x="984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707023" name="Rectangle 15"/>
          <p:cNvSpPr>
            <a:spLocks noChangeArrowheads="1"/>
          </p:cNvSpPr>
          <p:nvPr/>
        </p:nvSpPr>
        <p:spPr bwMode="auto">
          <a:xfrm>
            <a:off x="3806825" y="2016125"/>
            <a:ext cx="412674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3600">
                <a:latin typeface="Calibri"/>
                <a:cs typeface="Calibri"/>
              </a:rPr>
              <a:t>+</a:t>
            </a:r>
          </a:p>
        </p:txBody>
      </p:sp>
      <p:sp>
        <p:nvSpPr>
          <p:cNvPr id="1707024" name="Rectangle 16"/>
          <p:cNvSpPr>
            <a:spLocks noChangeArrowheads="1"/>
          </p:cNvSpPr>
          <p:nvPr/>
        </p:nvSpPr>
        <p:spPr bwMode="auto">
          <a:xfrm>
            <a:off x="4489450" y="1911350"/>
            <a:ext cx="1392660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cs typeface="Calibri"/>
              </a:rPr>
              <a:t>PA of Slot</a:t>
            </a:r>
          </a:p>
        </p:txBody>
      </p:sp>
      <p:sp>
        <p:nvSpPr>
          <p:cNvPr id="1707025" name="Line 17"/>
          <p:cNvSpPr>
            <a:spLocks noChangeShapeType="1"/>
          </p:cNvSpPr>
          <p:nvPr/>
        </p:nvSpPr>
        <p:spPr bwMode="auto">
          <a:xfrm>
            <a:off x="4343400" y="2325688"/>
            <a:ext cx="18430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707026" name="Rectangle 18"/>
          <p:cNvSpPr>
            <a:spLocks noChangeArrowheads="1"/>
          </p:cNvSpPr>
          <p:nvPr/>
        </p:nvSpPr>
        <p:spPr bwMode="auto">
          <a:xfrm>
            <a:off x="6937375" y="1447800"/>
            <a:ext cx="1779588" cy="4724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7027" name="Rectangle 19"/>
          <p:cNvSpPr>
            <a:spLocks noChangeArrowheads="1"/>
          </p:cNvSpPr>
          <p:nvPr/>
        </p:nvSpPr>
        <p:spPr bwMode="auto">
          <a:xfrm>
            <a:off x="7239000" y="5334000"/>
            <a:ext cx="1411288" cy="8191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Primary</a:t>
            </a: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Memory</a:t>
            </a:r>
          </a:p>
        </p:txBody>
      </p:sp>
      <p:sp>
        <p:nvSpPr>
          <p:cNvPr id="1707028" name="Rectangle 20"/>
          <p:cNvSpPr>
            <a:spLocks noChangeArrowheads="1"/>
          </p:cNvSpPr>
          <p:nvPr/>
        </p:nvSpPr>
        <p:spPr bwMode="auto">
          <a:xfrm>
            <a:off x="7038975" y="2185988"/>
            <a:ext cx="1611313" cy="3048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7029" name="Line 21"/>
          <p:cNvSpPr>
            <a:spLocks noChangeShapeType="1"/>
          </p:cNvSpPr>
          <p:nvPr/>
        </p:nvSpPr>
        <p:spPr bwMode="auto">
          <a:xfrm>
            <a:off x="7051675" y="2427288"/>
            <a:ext cx="1598613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707030" name="Line 22"/>
          <p:cNvSpPr>
            <a:spLocks noChangeShapeType="1"/>
          </p:cNvSpPr>
          <p:nvPr/>
        </p:nvSpPr>
        <p:spPr bwMode="auto">
          <a:xfrm>
            <a:off x="7038975" y="2681288"/>
            <a:ext cx="1598613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707031" name="Line 23"/>
          <p:cNvSpPr>
            <a:spLocks noChangeShapeType="1"/>
          </p:cNvSpPr>
          <p:nvPr/>
        </p:nvSpPr>
        <p:spPr bwMode="auto">
          <a:xfrm>
            <a:off x="7038975" y="2935288"/>
            <a:ext cx="1598613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707032" name="Line 24"/>
          <p:cNvSpPr>
            <a:spLocks noChangeShapeType="1"/>
          </p:cNvSpPr>
          <p:nvPr/>
        </p:nvSpPr>
        <p:spPr bwMode="auto">
          <a:xfrm>
            <a:off x="7038975" y="3189288"/>
            <a:ext cx="1598613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707033" name="Line 25"/>
          <p:cNvSpPr>
            <a:spLocks noChangeShapeType="1"/>
          </p:cNvSpPr>
          <p:nvPr/>
        </p:nvSpPr>
        <p:spPr bwMode="auto">
          <a:xfrm>
            <a:off x="7038975" y="3443288"/>
            <a:ext cx="1598613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707034" name="Line 26"/>
          <p:cNvSpPr>
            <a:spLocks noChangeShapeType="1"/>
          </p:cNvSpPr>
          <p:nvPr/>
        </p:nvSpPr>
        <p:spPr bwMode="auto">
          <a:xfrm>
            <a:off x="7038975" y="3697288"/>
            <a:ext cx="1598613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7035" name="Line 27"/>
          <p:cNvSpPr>
            <a:spLocks noChangeShapeType="1"/>
          </p:cNvSpPr>
          <p:nvPr/>
        </p:nvSpPr>
        <p:spPr bwMode="auto">
          <a:xfrm>
            <a:off x="7038975" y="3951288"/>
            <a:ext cx="1598613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7036" name="Line 28"/>
          <p:cNvSpPr>
            <a:spLocks noChangeShapeType="1"/>
          </p:cNvSpPr>
          <p:nvPr/>
        </p:nvSpPr>
        <p:spPr bwMode="auto">
          <a:xfrm>
            <a:off x="7038975" y="4205288"/>
            <a:ext cx="1598613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7037" name="Line 29"/>
          <p:cNvSpPr>
            <a:spLocks noChangeShapeType="1"/>
          </p:cNvSpPr>
          <p:nvPr/>
        </p:nvSpPr>
        <p:spPr bwMode="auto">
          <a:xfrm>
            <a:off x="7038975" y="4459288"/>
            <a:ext cx="1598613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7038" name="Line 30"/>
          <p:cNvSpPr>
            <a:spLocks noChangeShapeType="1"/>
          </p:cNvSpPr>
          <p:nvPr/>
        </p:nvSpPr>
        <p:spPr bwMode="auto">
          <a:xfrm>
            <a:off x="7038975" y="4713288"/>
            <a:ext cx="1598613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7039" name="Line 31"/>
          <p:cNvSpPr>
            <a:spLocks noChangeShapeType="1"/>
          </p:cNvSpPr>
          <p:nvPr/>
        </p:nvSpPr>
        <p:spPr bwMode="auto">
          <a:xfrm>
            <a:off x="7038975" y="4967288"/>
            <a:ext cx="1598613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7040" name="Rectangle 32"/>
          <p:cNvSpPr>
            <a:spLocks noChangeArrowheads="1"/>
          </p:cNvSpPr>
          <p:nvPr/>
        </p:nvSpPr>
        <p:spPr bwMode="auto">
          <a:xfrm>
            <a:off x="7011988" y="2112963"/>
            <a:ext cx="152075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Calibri"/>
                <a:cs typeface="Calibri"/>
              </a:rPr>
              <a:t>VPN        PPN</a:t>
            </a:r>
          </a:p>
        </p:txBody>
      </p:sp>
      <p:sp>
        <p:nvSpPr>
          <p:cNvPr id="1707041" name="Rectangle 33"/>
          <p:cNvSpPr>
            <a:spLocks noChangeArrowheads="1"/>
          </p:cNvSpPr>
          <p:nvPr/>
        </p:nvSpPr>
        <p:spPr bwMode="auto">
          <a:xfrm>
            <a:off x="6923088" y="1552575"/>
            <a:ext cx="1765784" cy="52065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800">
                <a:latin typeface="Calibri"/>
                <a:cs typeface="Calibri"/>
              </a:rPr>
              <a:t>Page Table</a:t>
            </a:r>
          </a:p>
        </p:txBody>
      </p:sp>
      <p:sp>
        <p:nvSpPr>
          <p:cNvPr id="1707042" name="Line 34"/>
          <p:cNvSpPr>
            <a:spLocks noChangeShapeType="1"/>
          </p:cNvSpPr>
          <p:nvPr/>
        </p:nvSpPr>
        <p:spPr bwMode="auto">
          <a:xfrm>
            <a:off x="7877175" y="2185988"/>
            <a:ext cx="0" cy="3048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7043" name="Rectangle 35"/>
          <p:cNvSpPr>
            <a:spLocks noChangeArrowheads="1"/>
          </p:cNvSpPr>
          <p:nvPr/>
        </p:nvSpPr>
        <p:spPr bwMode="auto">
          <a:xfrm>
            <a:off x="660400" y="1319213"/>
            <a:ext cx="2765425" cy="2921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707044" name="Line 36"/>
          <p:cNvSpPr>
            <a:spLocks noChangeShapeType="1"/>
          </p:cNvSpPr>
          <p:nvPr/>
        </p:nvSpPr>
        <p:spPr bwMode="auto">
          <a:xfrm>
            <a:off x="2514600" y="1331913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707045" name="Rectangle 37"/>
          <p:cNvSpPr>
            <a:spLocks noChangeArrowheads="1"/>
          </p:cNvSpPr>
          <p:nvPr/>
        </p:nvSpPr>
        <p:spPr bwMode="auto">
          <a:xfrm>
            <a:off x="1271588" y="1274763"/>
            <a:ext cx="1754838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latin typeface="Calibri"/>
                <a:cs typeface="Calibri"/>
              </a:rPr>
              <a:t>VPN	       d</a:t>
            </a:r>
          </a:p>
        </p:txBody>
      </p:sp>
      <p:sp>
        <p:nvSpPr>
          <p:cNvPr id="1707046" name="Rectangle 38"/>
          <p:cNvSpPr>
            <a:spLocks noChangeArrowheads="1"/>
          </p:cNvSpPr>
          <p:nvPr/>
        </p:nvSpPr>
        <p:spPr bwMode="auto">
          <a:xfrm>
            <a:off x="3617913" y="1274763"/>
            <a:ext cx="1349729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cs typeface="Calibri"/>
              </a:rPr>
              <a:t>80-bit VA</a:t>
            </a:r>
          </a:p>
        </p:txBody>
      </p:sp>
      <p:sp>
        <p:nvSpPr>
          <p:cNvPr id="1707047" name="Rectangle 39"/>
          <p:cNvSpPr>
            <a:spLocks noChangeArrowheads="1"/>
          </p:cNvSpPr>
          <p:nvPr/>
        </p:nvSpPr>
        <p:spPr bwMode="auto">
          <a:xfrm>
            <a:off x="7011988" y="2354263"/>
            <a:ext cx="62632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dirty="0">
                <a:latin typeface="Calibri"/>
                <a:cs typeface="Calibri"/>
              </a:rPr>
              <a:t>VPN</a:t>
            </a:r>
          </a:p>
        </p:txBody>
      </p:sp>
      <p:sp>
        <p:nvSpPr>
          <p:cNvPr id="1707048" name="Freeform 40"/>
          <p:cNvSpPr>
            <a:spLocks/>
          </p:cNvSpPr>
          <p:nvPr/>
        </p:nvSpPr>
        <p:spPr bwMode="auto">
          <a:xfrm>
            <a:off x="6299200" y="2184400"/>
            <a:ext cx="698500" cy="2020888"/>
          </a:xfrm>
          <a:custGeom>
            <a:avLst/>
            <a:gdLst/>
            <a:ahLst/>
            <a:cxnLst>
              <a:cxn ang="0">
                <a:pos x="448" y="0"/>
              </a:cxn>
              <a:cxn ang="0">
                <a:pos x="0" y="88"/>
              </a:cxn>
              <a:cxn ang="0">
                <a:pos x="464" y="1272"/>
              </a:cxn>
            </a:cxnLst>
            <a:rect l="0" t="0" r="r" b="b"/>
            <a:pathLst>
              <a:path w="465" h="1273">
                <a:moveTo>
                  <a:pt x="448" y="0"/>
                </a:moveTo>
                <a:lnTo>
                  <a:pt x="0" y="88"/>
                </a:lnTo>
                <a:lnTo>
                  <a:pt x="464" y="1272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VM features track historical uses:</a:t>
            </a:r>
            <a:endParaRPr lang="en-US"/>
          </a:p>
        </p:txBody>
      </p:sp>
      <p:sp>
        <p:nvSpPr>
          <p:cNvPr id="174080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838200"/>
            <a:ext cx="8305800" cy="5562600"/>
          </a:xfrm>
        </p:spPr>
        <p:txBody>
          <a:bodyPr/>
          <a:lstStyle/>
          <a:p>
            <a:pPr>
              <a:spcBef>
                <a:spcPts val="264"/>
              </a:spcBef>
            </a:pPr>
            <a:r>
              <a:rPr lang="en-US" dirty="0" smtClean="0"/>
              <a:t>Bare machine, only physical addresses</a:t>
            </a:r>
          </a:p>
          <a:p>
            <a:pPr lvl="1">
              <a:spcBef>
                <a:spcPts val="264"/>
              </a:spcBef>
            </a:pPr>
            <a:r>
              <a:rPr lang="en-US" dirty="0" smtClean="0"/>
              <a:t>One program owned entire machine</a:t>
            </a:r>
          </a:p>
          <a:p>
            <a:pPr>
              <a:spcBef>
                <a:spcPts val="264"/>
              </a:spcBef>
            </a:pPr>
            <a:r>
              <a:rPr lang="en-US" dirty="0" smtClean="0"/>
              <a:t>Batch-style multiprogramming</a:t>
            </a:r>
          </a:p>
          <a:p>
            <a:pPr lvl="1">
              <a:spcBef>
                <a:spcPts val="264"/>
              </a:spcBef>
            </a:pPr>
            <a:r>
              <a:rPr lang="en-US" dirty="0" smtClean="0"/>
              <a:t>Several programs sharing CPU while waiting for I/O</a:t>
            </a:r>
          </a:p>
          <a:p>
            <a:pPr lvl="1">
              <a:spcBef>
                <a:spcPts val="264"/>
              </a:spcBef>
            </a:pPr>
            <a:r>
              <a:rPr lang="en-US" dirty="0" smtClean="0"/>
              <a:t>Base &amp; bound: translation and protection between programs </a:t>
            </a:r>
            <a:r>
              <a:rPr lang="en-US" dirty="0" smtClean="0"/>
              <a:t>(supports </a:t>
            </a:r>
            <a:r>
              <a:rPr lang="en-US" i="1" dirty="0" smtClean="0"/>
              <a:t>swapping</a:t>
            </a:r>
            <a:r>
              <a:rPr lang="en-US" dirty="0" smtClean="0"/>
              <a:t> entire programs but not demand-paged virtual </a:t>
            </a:r>
            <a:r>
              <a:rPr lang="en-US" dirty="0" smtClean="0"/>
              <a:t>memory)</a:t>
            </a:r>
          </a:p>
          <a:p>
            <a:pPr lvl="1">
              <a:spcBef>
                <a:spcPts val="264"/>
              </a:spcBef>
            </a:pPr>
            <a:r>
              <a:rPr lang="en-US" dirty="0" smtClean="0"/>
              <a:t>Problem with external fragmentation (holes in memory), needed occasional memory defragmentation as new jobs arrived</a:t>
            </a:r>
          </a:p>
          <a:p>
            <a:pPr>
              <a:spcBef>
                <a:spcPts val="264"/>
              </a:spcBef>
            </a:pPr>
            <a:r>
              <a:rPr lang="en-US" dirty="0" smtClean="0"/>
              <a:t>Time sharing</a:t>
            </a:r>
          </a:p>
          <a:p>
            <a:pPr lvl="1">
              <a:spcBef>
                <a:spcPts val="264"/>
              </a:spcBef>
            </a:pPr>
            <a:r>
              <a:rPr lang="en-US" dirty="0" smtClean="0"/>
              <a:t>More interactive programs, waiting for user.  Also, more jobs/second.</a:t>
            </a:r>
          </a:p>
          <a:p>
            <a:pPr lvl="1">
              <a:spcBef>
                <a:spcPts val="264"/>
              </a:spcBef>
            </a:pPr>
            <a:r>
              <a:rPr lang="en-US" dirty="0" smtClean="0"/>
              <a:t>Motivated move to fixed-size page translation and protection, no external fragmentation (but now internal fragmentation, wasted bytes in page)</a:t>
            </a:r>
          </a:p>
          <a:p>
            <a:pPr lvl="1">
              <a:spcBef>
                <a:spcPts val="264"/>
              </a:spcBef>
            </a:pPr>
            <a:r>
              <a:rPr lang="en-US" dirty="0" smtClean="0"/>
              <a:t>Motivated adoption of virtual memory to allow more jobs to share limited physical memory resources while holding working set in memory</a:t>
            </a:r>
          </a:p>
          <a:p>
            <a:pPr>
              <a:spcBef>
                <a:spcPts val="264"/>
              </a:spcBef>
            </a:pPr>
            <a:r>
              <a:rPr lang="en-US" dirty="0" smtClean="0"/>
              <a:t>Virtual Machine Monitors</a:t>
            </a:r>
          </a:p>
          <a:p>
            <a:pPr lvl="1">
              <a:spcBef>
                <a:spcPts val="264"/>
              </a:spcBef>
            </a:pPr>
            <a:r>
              <a:rPr lang="en-US" dirty="0" smtClean="0"/>
              <a:t>Run multiple operating systems on one machine</a:t>
            </a:r>
          </a:p>
          <a:p>
            <a:pPr lvl="1">
              <a:spcBef>
                <a:spcPts val="264"/>
              </a:spcBef>
            </a:pPr>
            <a:r>
              <a:rPr lang="en-US" dirty="0" smtClean="0"/>
              <a:t>Idea from 1970s IBM mainframes, now common on laptops</a:t>
            </a:r>
          </a:p>
          <a:p>
            <a:pPr lvl="2">
              <a:spcBef>
                <a:spcPts val="264"/>
              </a:spcBef>
            </a:pPr>
            <a:r>
              <a:rPr lang="en-US" dirty="0" smtClean="0"/>
              <a:t>e.g., run Windows on top of Mac OS X</a:t>
            </a:r>
          </a:p>
          <a:p>
            <a:pPr lvl="1">
              <a:spcBef>
                <a:spcPts val="264"/>
              </a:spcBef>
            </a:pPr>
            <a:r>
              <a:rPr lang="en-US" dirty="0" smtClean="0"/>
              <a:t>Hardware support for two levels of translation/protection</a:t>
            </a:r>
          </a:p>
          <a:p>
            <a:pPr lvl="2">
              <a:spcBef>
                <a:spcPts val="264"/>
              </a:spcBef>
            </a:pPr>
            <a:r>
              <a:rPr lang="en-US" dirty="0" smtClean="0"/>
              <a:t>Guest OS virtual -&gt; Guest OS physical -&gt; Host machine physical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7C292-5A97-AF4B-B646-5416C312B6DF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8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Virtual Memory Use Today - 1</a:t>
            </a:r>
          </a:p>
        </p:txBody>
      </p:sp>
      <p:sp>
        <p:nvSpPr>
          <p:cNvPr id="170803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143000"/>
            <a:ext cx="8128000" cy="5219700"/>
          </a:xfrm>
          <a:noFill/>
          <a:ln/>
        </p:spPr>
        <p:txBody>
          <a:bodyPr anchor="ctr"/>
          <a:lstStyle/>
          <a:p>
            <a:r>
              <a:rPr lang="en-US" dirty="0" smtClean="0"/>
              <a:t>Servers/desktops/laptops/</a:t>
            </a:r>
            <a:r>
              <a:rPr lang="en-US" dirty="0" err="1" smtClean="0"/>
              <a:t>smartphones</a:t>
            </a:r>
            <a:r>
              <a:rPr lang="en-US" dirty="0" smtClean="0"/>
              <a:t> </a:t>
            </a:r>
            <a:r>
              <a:rPr lang="en-US" dirty="0"/>
              <a:t>have full demand-paged virtual memory</a:t>
            </a:r>
          </a:p>
          <a:p>
            <a:pPr lvl="1"/>
            <a:r>
              <a:rPr lang="en-US" dirty="0"/>
              <a:t>Portability between machines with different memory sizes</a:t>
            </a:r>
          </a:p>
          <a:p>
            <a:pPr lvl="1"/>
            <a:r>
              <a:rPr lang="en-US" dirty="0"/>
              <a:t>Protection between multiple users or multiple tasks</a:t>
            </a:r>
          </a:p>
          <a:p>
            <a:pPr lvl="1"/>
            <a:r>
              <a:rPr lang="en-US" dirty="0"/>
              <a:t>Share small physical memory among active tasks</a:t>
            </a:r>
          </a:p>
          <a:p>
            <a:pPr lvl="1"/>
            <a:r>
              <a:rPr lang="en-US" dirty="0"/>
              <a:t>Simplifies implementation of some OS features</a:t>
            </a:r>
          </a:p>
          <a:p>
            <a:r>
              <a:rPr lang="en-US" dirty="0"/>
              <a:t>Vector supercomputers have translation and protection but</a:t>
            </a:r>
            <a:r>
              <a:rPr lang="en-US" dirty="0" smtClean="0"/>
              <a:t> rarely complete demand</a:t>
            </a:r>
            <a:r>
              <a:rPr lang="en-US" dirty="0"/>
              <a:t>-paging</a:t>
            </a:r>
          </a:p>
          <a:p>
            <a:r>
              <a:rPr lang="en-US" sz="2000" dirty="0"/>
              <a:t>(Older </a:t>
            </a:r>
            <a:r>
              <a:rPr lang="en-US" sz="2000" dirty="0" err="1"/>
              <a:t>Crays</a:t>
            </a:r>
            <a:r>
              <a:rPr lang="en-US" sz="2000" dirty="0"/>
              <a:t>: </a:t>
            </a:r>
            <a:r>
              <a:rPr lang="en-US" sz="2000" dirty="0" err="1"/>
              <a:t>base&amp;bound</a:t>
            </a:r>
            <a:r>
              <a:rPr lang="en-US" sz="2000" dirty="0"/>
              <a:t>, Japanese &amp; Cray X1/X2: pages)</a:t>
            </a:r>
            <a:endParaRPr lang="en-US" dirty="0"/>
          </a:p>
          <a:p>
            <a:pPr lvl="1"/>
            <a:r>
              <a:rPr lang="en-US" dirty="0"/>
              <a:t>Don’t waste expensive CPU time thrashing to disk (make jobs fit in memory)</a:t>
            </a:r>
          </a:p>
          <a:p>
            <a:pPr lvl="1"/>
            <a:r>
              <a:rPr lang="en-US" dirty="0"/>
              <a:t>Mostly run in batch mode (run set of jobs that fits in memory)</a:t>
            </a:r>
          </a:p>
          <a:p>
            <a:pPr lvl="1"/>
            <a:r>
              <a:rPr lang="en-US" dirty="0"/>
              <a:t>Difficult to implement </a:t>
            </a:r>
            <a:r>
              <a:rPr lang="en-US" dirty="0" err="1"/>
              <a:t>restartable</a:t>
            </a:r>
            <a:r>
              <a:rPr lang="en-US" dirty="0"/>
              <a:t> vector instructions</a:t>
            </a:r>
          </a:p>
          <a:p>
            <a:pPr lvl="1"/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7F81-F048-1741-80CD-FA44E02BA9FD}" type="slidenum">
              <a:rPr lang="en-US"/>
              <a:pPr/>
              <a:t>25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9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Virtual Memory Use Today - 2</a:t>
            </a:r>
          </a:p>
        </p:txBody>
      </p:sp>
      <p:sp>
        <p:nvSpPr>
          <p:cNvPr id="1709059" name="Rectangle 3"/>
          <p:cNvSpPr>
            <a:spLocks noGrp="1" noChangeArrowheads="1"/>
          </p:cNvSpPr>
          <p:nvPr>
            <p:ph idx="1"/>
          </p:nvPr>
        </p:nvSpPr>
        <p:spPr>
          <a:xfrm>
            <a:off x="676275" y="1576388"/>
            <a:ext cx="8004175" cy="3335337"/>
          </a:xfrm>
          <a:noFill/>
          <a:ln/>
        </p:spPr>
        <p:txBody>
          <a:bodyPr anchor="ctr"/>
          <a:lstStyle/>
          <a:p>
            <a:r>
              <a:rPr lang="en-US"/>
              <a:t>Most embedded processors and DSPs provide physical addressing only</a:t>
            </a:r>
          </a:p>
          <a:p>
            <a:pPr lvl="1"/>
            <a:r>
              <a:rPr lang="en-US"/>
              <a:t>Can’t afford area/speed/power budget for virtual memory support</a:t>
            </a:r>
          </a:p>
          <a:p>
            <a:pPr lvl="1"/>
            <a:r>
              <a:rPr lang="en-US"/>
              <a:t>Often there is no secondary storage to swap to!</a:t>
            </a:r>
          </a:p>
          <a:p>
            <a:pPr lvl="1"/>
            <a:r>
              <a:rPr lang="en-US"/>
              <a:t>Programs custom written for particular memory configuration in product</a:t>
            </a:r>
          </a:p>
          <a:p>
            <a:pPr lvl="1"/>
            <a:r>
              <a:rPr lang="en-US"/>
              <a:t>Difficult to implement restartable instructions for exposed architectures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5E8C9-01EE-BC45-91D5-AC5D134E917B}" type="slidenum">
              <a:rPr lang="en-US"/>
              <a:pPr/>
              <a:t>26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198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These slides contain material developed and copyright by:</a:t>
            </a:r>
          </a:p>
          <a:p>
            <a:pPr lvl="1"/>
            <a:r>
              <a:rPr lang="en-US"/>
              <a:t>Arvind (MIT)</a:t>
            </a:r>
          </a:p>
          <a:p>
            <a:pPr lvl="1"/>
            <a:r>
              <a:rPr lang="en-US"/>
              <a:t>Krste Asanovic (MIT/UCB)</a:t>
            </a:r>
          </a:p>
          <a:p>
            <a:pPr lvl="1"/>
            <a:r>
              <a:rPr lang="en-US"/>
              <a:t>Joel Emer (Intel/MIT)</a:t>
            </a:r>
          </a:p>
          <a:p>
            <a:pPr lvl="1"/>
            <a:r>
              <a:rPr lang="en-US"/>
              <a:t>James Hoe (CMU)</a:t>
            </a:r>
          </a:p>
          <a:p>
            <a:pPr lvl="1"/>
            <a:r>
              <a:rPr lang="en-US"/>
              <a:t>John Kubiatowicz (UCB)</a:t>
            </a:r>
          </a:p>
          <a:p>
            <a:pPr lvl="1"/>
            <a:r>
              <a:rPr lang="en-US"/>
              <a:t>David Patterson (UCB)</a:t>
            </a:r>
          </a:p>
          <a:p>
            <a:pPr lvl="1"/>
            <a:endParaRPr lang="en-US"/>
          </a:p>
          <a:p>
            <a:r>
              <a:rPr lang="en-US"/>
              <a:t>MIT material derived from course 6.823</a:t>
            </a:r>
          </a:p>
          <a:p>
            <a:r>
              <a:rPr lang="en-US"/>
              <a:t>UCB material derived from course CS252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82F21-6E68-5549-918A-98A11461BB52}" type="slidenum">
              <a:rPr lang="en-US"/>
              <a:pPr/>
              <a:t>27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4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Memory Management</a:t>
            </a:r>
            <a:endParaRPr lang="en-US"/>
          </a:p>
        </p:txBody>
      </p:sp>
      <p:sp>
        <p:nvSpPr>
          <p:cNvPr id="16445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Can separate into orthogonal functions:</a:t>
            </a:r>
          </a:p>
          <a:p>
            <a:pPr lvl="1"/>
            <a:r>
              <a:rPr lang="en-US" smtClean="0"/>
              <a:t>Translation (mapping of virtual address to physical address)</a:t>
            </a:r>
          </a:p>
          <a:p>
            <a:pPr lvl="1"/>
            <a:r>
              <a:rPr lang="en-US" smtClean="0"/>
              <a:t>Protection (permission to access word in memory)</a:t>
            </a:r>
          </a:p>
          <a:p>
            <a:pPr lvl="1"/>
            <a:r>
              <a:rPr lang="en-US" smtClean="0"/>
              <a:t>Virtual memory (transparent extension of memory space using slower disk or flash storage)</a:t>
            </a:r>
          </a:p>
          <a:p>
            <a:r>
              <a:rPr lang="en-US" smtClean="0"/>
              <a:t>But most modern systems provide support for all the above functions with a single page-based system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BB837-DC1F-5E49-BE61-C4D698C5E35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23" name="Rectangle 3"/>
          <p:cNvSpPr>
            <a:spLocks noGrp="1" noChangeArrowheads="1"/>
          </p:cNvSpPr>
          <p:nvPr>
            <p:ph type="title"/>
          </p:nvPr>
        </p:nvSpPr>
        <p:spPr>
          <a:xfrm>
            <a:off x="292100" y="190500"/>
            <a:ext cx="7950200" cy="1092200"/>
          </a:xfrm>
          <a:noFill/>
          <a:ln/>
        </p:spPr>
        <p:txBody>
          <a:bodyPr lIns="90488" tIns="44450" rIns="90488" bIns="44450"/>
          <a:lstStyle/>
          <a:p>
            <a:r>
              <a:rPr lang="en-US" altLang="ko-KR">
                <a:ea typeface="굴림" charset="-127"/>
                <a:cs typeface="굴림" charset="-127"/>
              </a:rPr>
              <a:t>Modern Virtual Memory Systems</a:t>
            </a:r>
            <a:r>
              <a:rPr lang="en-US" altLang="ko-KR" sz="2000">
                <a:ea typeface="굴림" charset="-127"/>
                <a:cs typeface="굴림" charset="-127"/>
              </a:rPr>
              <a:t/>
            </a:r>
            <a:br>
              <a:rPr lang="en-US" altLang="ko-KR" sz="2000">
                <a:ea typeface="굴림" charset="-127"/>
                <a:cs typeface="굴림" charset="-127"/>
              </a:rPr>
            </a:br>
            <a:r>
              <a:rPr lang="en-US" altLang="ko-KR" sz="2000">
                <a:ea typeface="굴림" charset="-127"/>
                <a:cs typeface="굴림" charset="-127"/>
              </a:rPr>
              <a:t> </a:t>
            </a:r>
            <a:r>
              <a:rPr lang="en-US" altLang="ko-KR" sz="2000" i="1">
                <a:ea typeface="굴림" charset="-127"/>
                <a:cs typeface="굴림" charset="-127"/>
              </a:rPr>
              <a:t>Illusion of a large, private, uniform store</a:t>
            </a:r>
          </a:p>
        </p:txBody>
      </p:sp>
      <p:sp>
        <p:nvSpPr>
          <p:cNvPr id="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8651-7A1A-AC43-A2E4-9D97FA2003EB}" type="slidenum">
              <a:rPr lang="en-US"/>
              <a:pPr/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17922" name="AutoShape 2"/>
          <p:cNvSpPr>
            <a:spLocks noChangeArrowheads="1"/>
          </p:cNvSpPr>
          <p:nvPr/>
        </p:nvSpPr>
        <p:spPr bwMode="auto">
          <a:xfrm>
            <a:off x="6997700" y="3336925"/>
            <a:ext cx="1219200" cy="2133600"/>
          </a:xfrm>
          <a:prstGeom prst="can">
            <a:avLst>
              <a:gd name="adj" fmla="val 37763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7924" name="Rectangle 4"/>
          <p:cNvSpPr>
            <a:spLocks noChangeArrowheads="1"/>
          </p:cNvSpPr>
          <p:nvPr/>
        </p:nvSpPr>
        <p:spPr bwMode="auto">
          <a:xfrm>
            <a:off x="304800" y="1524000"/>
            <a:ext cx="5503863" cy="439864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400" dirty="0">
                <a:solidFill>
                  <a:srgbClr val="56127A"/>
                </a:solidFill>
                <a:latin typeface="Calibri"/>
                <a:ea typeface="굴림" charset="-127"/>
                <a:cs typeface="Calibri"/>
              </a:rPr>
              <a:t>Protection &amp; Privacy</a:t>
            </a:r>
          </a:p>
          <a:p>
            <a:pPr lvl="1" algn="l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Calibri"/>
                <a:ea typeface="굴림" charset="-127"/>
                <a:cs typeface="Calibri"/>
              </a:rPr>
              <a:t>several users, each with their private address space and one or more shared address spaces</a:t>
            </a:r>
          </a:p>
          <a:p>
            <a:pPr algn="l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Calibri"/>
                <a:ea typeface="굴림" charset="-127"/>
                <a:cs typeface="Calibri"/>
              </a:rPr>
              <a:t>		page table  name space</a:t>
            </a:r>
          </a:p>
          <a:p>
            <a:pPr algn="l">
              <a:spcBef>
                <a:spcPct val="0"/>
              </a:spcBef>
            </a:pPr>
            <a:endParaRPr lang="en-US" altLang="ko-KR" sz="2000" dirty="0">
              <a:solidFill>
                <a:srgbClr val="56127A"/>
              </a:solidFill>
              <a:latin typeface="Calibri"/>
              <a:ea typeface="굴림" charset="-127"/>
              <a:cs typeface="Calibri"/>
            </a:endParaRPr>
          </a:p>
          <a:p>
            <a:pPr algn="l">
              <a:spcBef>
                <a:spcPct val="0"/>
              </a:spcBef>
            </a:pPr>
            <a:r>
              <a:rPr lang="en-US" altLang="ko-KR" sz="2400" dirty="0">
                <a:solidFill>
                  <a:srgbClr val="56127A"/>
                </a:solidFill>
                <a:latin typeface="Calibri"/>
                <a:ea typeface="굴림" charset="-127"/>
                <a:cs typeface="Calibri"/>
              </a:rPr>
              <a:t>Demand Paging</a:t>
            </a:r>
          </a:p>
          <a:p>
            <a:pPr lvl="1" algn="l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Calibri"/>
                <a:ea typeface="굴림" charset="-127"/>
                <a:cs typeface="Calibri"/>
              </a:rPr>
              <a:t>Provides the ability to run programs larger than the primary memory</a:t>
            </a:r>
          </a:p>
          <a:p>
            <a:pPr lvl="1" algn="l">
              <a:spcBef>
                <a:spcPct val="0"/>
              </a:spcBef>
            </a:pPr>
            <a:endParaRPr lang="en-US" altLang="ko-KR" sz="2000" dirty="0">
              <a:solidFill>
                <a:srgbClr val="56127A"/>
              </a:solidFill>
              <a:latin typeface="Calibri"/>
              <a:ea typeface="굴림" charset="-127"/>
              <a:cs typeface="Calibri"/>
            </a:endParaRPr>
          </a:p>
          <a:p>
            <a:pPr lvl="1" algn="l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Calibri"/>
                <a:ea typeface="굴림" charset="-127"/>
                <a:cs typeface="Calibri"/>
              </a:rPr>
              <a:t>Hides differences in machine configurations</a:t>
            </a:r>
          </a:p>
          <a:p>
            <a:pPr lvl="1" algn="l">
              <a:spcBef>
                <a:spcPct val="0"/>
              </a:spcBef>
            </a:pPr>
            <a:r>
              <a:rPr lang="en-US" altLang="ko-KR" sz="2400" dirty="0">
                <a:solidFill>
                  <a:srgbClr val="56127A"/>
                </a:solidFill>
                <a:latin typeface="Calibri"/>
                <a:ea typeface="굴림" charset="-127"/>
                <a:cs typeface="Calibri"/>
              </a:rPr>
              <a:t>		</a:t>
            </a:r>
          </a:p>
          <a:p>
            <a:pPr algn="l">
              <a:spcBef>
                <a:spcPct val="0"/>
              </a:spcBef>
            </a:pPr>
            <a:r>
              <a:rPr lang="en-US" altLang="ko-KR" sz="2400" i="1" dirty="0">
                <a:solidFill>
                  <a:srgbClr val="56127A"/>
                </a:solidFill>
                <a:latin typeface="Calibri"/>
                <a:ea typeface="굴림" charset="-127"/>
                <a:cs typeface="Calibri"/>
              </a:rPr>
              <a:t>The price is address translation on </a:t>
            </a:r>
          </a:p>
          <a:p>
            <a:pPr algn="l">
              <a:spcBef>
                <a:spcPct val="0"/>
              </a:spcBef>
            </a:pPr>
            <a:r>
              <a:rPr lang="en-US" altLang="ko-KR" sz="2400" i="1" dirty="0">
                <a:solidFill>
                  <a:srgbClr val="56127A"/>
                </a:solidFill>
                <a:latin typeface="Calibri"/>
                <a:ea typeface="굴림" charset="-127"/>
                <a:cs typeface="Calibri"/>
              </a:rPr>
              <a:t>each memory reference</a:t>
            </a:r>
          </a:p>
        </p:txBody>
      </p:sp>
      <p:sp>
        <p:nvSpPr>
          <p:cNvPr id="1617925" name="Rectangle 5"/>
          <p:cNvSpPr>
            <a:spLocks noChangeArrowheads="1"/>
          </p:cNvSpPr>
          <p:nvPr/>
        </p:nvSpPr>
        <p:spPr bwMode="auto">
          <a:xfrm>
            <a:off x="6705600" y="1295400"/>
            <a:ext cx="812800" cy="431800"/>
          </a:xfrm>
          <a:prstGeom prst="rect">
            <a:avLst/>
          </a:prstGeom>
          <a:solidFill>
            <a:srgbClr val="FFA74F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7926" name="Rectangle 6"/>
          <p:cNvSpPr>
            <a:spLocks noChangeArrowheads="1"/>
          </p:cNvSpPr>
          <p:nvPr/>
        </p:nvSpPr>
        <p:spPr bwMode="auto">
          <a:xfrm>
            <a:off x="6705600" y="1752600"/>
            <a:ext cx="812800" cy="736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7927" name="Rectangle 7"/>
          <p:cNvSpPr>
            <a:spLocks noChangeArrowheads="1"/>
          </p:cNvSpPr>
          <p:nvPr/>
        </p:nvSpPr>
        <p:spPr bwMode="auto">
          <a:xfrm>
            <a:off x="6858000" y="1905000"/>
            <a:ext cx="812800" cy="736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7928" name="Rectangle 8"/>
          <p:cNvSpPr>
            <a:spLocks noChangeArrowheads="1"/>
          </p:cNvSpPr>
          <p:nvPr/>
        </p:nvSpPr>
        <p:spPr bwMode="auto">
          <a:xfrm>
            <a:off x="7010400" y="2057400"/>
            <a:ext cx="812800" cy="736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7929" name="Rectangle 9"/>
          <p:cNvSpPr>
            <a:spLocks noChangeArrowheads="1"/>
          </p:cNvSpPr>
          <p:nvPr/>
        </p:nvSpPr>
        <p:spPr bwMode="auto">
          <a:xfrm>
            <a:off x="6858000" y="1295400"/>
            <a:ext cx="527940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400">
                <a:solidFill>
                  <a:srgbClr val="56127A"/>
                </a:solidFill>
                <a:latin typeface="Calibri"/>
                <a:ea typeface="굴림" charset="-127"/>
                <a:cs typeface="Calibri"/>
              </a:rPr>
              <a:t>OS</a:t>
            </a:r>
          </a:p>
        </p:txBody>
      </p:sp>
      <p:sp>
        <p:nvSpPr>
          <p:cNvPr id="1617930" name="Rectangle 10"/>
          <p:cNvSpPr>
            <a:spLocks noChangeArrowheads="1"/>
          </p:cNvSpPr>
          <p:nvPr/>
        </p:nvSpPr>
        <p:spPr bwMode="auto">
          <a:xfrm>
            <a:off x="6983413" y="2228850"/>
            <a:ext cx="772348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400">
                <a:solidFill>
                  <a:srgbClr val="56127A"/>
                </a:solidFill>
                <a:latin typeface="Calibri"/>
                <a:ea typeface="굴림" charset="-127"/>
                <a:cs typeface="Calibri"/>
              </a:rPr>
              <a:t>user</a:t>
            </a:r>
            <a:r>
              <a:rPr lang="en-US" altLang="ko-KR" sz="2400" baseline="-25000">
                <a:solidFill>
                  <a:srgbClr val="56127A"/>
                </a:solidFill>
                <a:latin typeface="Calibri"/>
                <a:ea typeface="굴림" charset="-127"/>
                <a:cs typeface="Calibri"/>
              </a:rPr>
              <a:t>i</a:t>
            </a:r>
          </a:p>
        </p:txBody>
      </p:sp>
      <p:sp>
        <p:nvSpPr>
          <p:cNvPr id="1617931" name="Rectangle 11"/>
          <p:cNvSpPr>
            <a:spLocks noChangeArrowheads="1"/>
          </p:cNvSpPr>
          <p:nvPr/>
        </p:nvSpPr>
        <p:spPr bwMode="auto">
          <a:xfrm>
            <a:off x="5943600" y="4149725"/>
            <a:ext cx="660400" cy="584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7932" name="Line 12"/>
          <p:cNvSpPr>
            <a:spLocks noChangeShapeType="1"/>
          </p:cNvSpPr>
          <p:nvPr/>
        </p:nvSpPr>
        <p:spPr bwMode="auto">
          <a:xfrm>
            <a:off x="5943600" y="4289425"/>
            <a:ext cx="660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7933" name="Line 13"/>
          <p:cNvSpPr>
            <a:spLocks noChangeShapeType="1"/>
          </p:cNvSpPr>
          <p:nvPr/>
        </p:nvSpPr>
        <p:spPr bwMode="auto">
          <a:xfrm>
            <a:off x="5943600" y="4441825"/>
            <a:ext cx="660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617934" name="Group 14"/>
          <p:cNvGrpSpPr>
            <a:grpSpLocks/>
          </p:cNvGrpSpPr>
          <p:nvPr/>
        </p:nvGrpSpPr>
        <p:grpSpPr bwMode="auto">
          <a:xfrm>
            <a:off x="7302500" y="3870325"/>
            <a:ext cx="660400" cy="1346200"/>
            <a:chOff x="5096" y="2384"/>
            <a:chExt cx="416" cy="848"/>
          </a:xfrm>
        </p:grpSpPr>
        <p:sp>
          <p:nvSpPr>
            <p:cNvPr id="1617935" name="Rectangle 15"/>
            <p:cNvSpPr>
              <a:spLocks noChangeArrowheads="1"/>
            </p:cNvSpPr>
            <p:nvPr/>
          </p:nvSpPr>
          <p:spPr bwMode="auto">
            <a:xfrm>
              <a:off x="5096" y="2384"/>
              <a:ext cx="416" cy="84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endParaRPr lang="ko-KR" altLang="en-US" b="1" i="1">
                <a:ea typeface="굴림" charset="-127"/>
                <a:cs typeface="굴림" charset="-127"/>
              </a:endParaRPr>
            </a:p>
          </p:txBody>
        </p:sp>
        <p:sp>
          <p:nvSpPr>
            <p:cNvPr id="1617936" name="Line 16"/>
            <p:cNvSpPr>
              <a:spLocks noChangeShapeType="1"/>
            </p:cNvSpPr>
            <p:nvPr/>
          </p:nvSpPr>
          <p:spPr bwMode="auto">
            <a:xfrm>
              <a:off x="5096" y="2472"/>
              <a:ext cx="41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7937" name="Line 17"/>
            <p:cNvSpPr>
              <a:spLocks noChangeShapeType="1"/>
            </p:cNvSpPr>
            <p:nvPr/>
          </p:nvSpPr>
          <p:spPr bwMode="auto">
            <a:xfrm>
              <a:off x="5096" y="2568"/>
              <a:ext cx="41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7938" name="Line 18"/>
            <p:cNvSpPr>
              <a:spLocks noChangeShapeType="1"/>
            </p:cNvSpPr>
            <p:nvPr/>
          </p:nvSpPr>
          <p:spPr bwMode="auto">
            <a:xfrm>
              <a:off x="5096" y="2664"/>
              <a:ext cx="41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7939" name="Line 19"/>
            <p:cNvSpPr>
              <a:spLocks noChangeShapeType="1"/>
            </p:cNvSpPr>
            <p:nvPr/>
          </p:nvSpPr>
          <p:spPr bwMode="auto">
            <a:xfrm>
              <a:off x="5096" y="2760"/>
              <a:ext cx="41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7940" name="Line 20"/>
            <p:cNvSpPr>
              <a:spLocks noChangeShapeType="1"/>
            </p:cNvSpPr>
            <p:nvPr/>
          </p:nvSpPr>
          <p:spPr bwMode="auto">
            <a:xfrm>
              <a:off x="5096" y="2856"/>
              <a:ext cx="41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7941" name="Line 21"/>
            <p:cNvSpPr>
              <a:spLocks noChangeShapeType="1"/>
            </p:cNvSpPr>
            <p:nvPr/>
          </p:nvSpPr>
          <p:spPr bwMode="auto">
            <a:xfrm>
              <a:off x="5096" y="2952"/>
              <a:ext cx="41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7942" name="Line 22"/>
            <p:cNvSpPr>
              <a:spLocks noChangeShapeType="1"/>
            </p:cNvSpPr>
            <p:nvPr/>
          </p:nvSpPr>
          <p:spPr bwMode="auto">
            <a:xfrm>
              <a:off x="5096" y="3048"/>
              <a:ext cx="41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7943" name="Line 23"/>
            <p:cNvSpPr>
              <a:spLocks noChangeShapeType="1"/>
            </p:cNvSpPr>
            <p:nvPr/>
          </p:nvSpPr>
          <p:spPr bwMode="auto">
            <a:xfrm>
              <a:off x="5096" y="3144"/>
              <a:ext cx="41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17944" name="Line 24"/>
          <p:cNvSpPr>
            <a:spLocks noChangeShapeType="1"/>
          </p:cNvSpPr>
          <p:nvPr/>
        </p:nvSpPr>
        <p:spPr bwMode="auto">
          <a:xfrm>
            <a:off x="5943600" y="4594225"/>
            <a:ext cx="660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617945" name="Group 25"/>
          <p:cNvGrpSpPr>
            <a:grpSpLocks/>
          </p:cNvGrpSpPr>
          <p:nvPr/>
        </p:nvGrpSpPr>
        <p:grpSpPr bwMode="auto">
          <a:xfrm>
            <a:off x="6553200" y="3962400"/>
            <a:ext cx="833438" cy="892175"/>
            <a:chOff x="4616" y="2602"/>
            <a:chExt cx="525" cy="562"/>
          </a:xfrm>
        </p:grpSpPr>
        <p:sp>
          <p:nvSpPr>
            <p:cNvPr id="1617946" name="Line 26"/>
            <p:cNvSpPr>
              <a:spLocks noChangeShapeType="1"/>
            </p:cNvSpPr>
            <p:nvPr/>
          </p:nvSpPr>
          <p:spPr bwMode="auto">
            <a:xfrm flipV="1">
              <a:off x="4616" y="2602"/>
              <a:ext cx="512" cy="16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7947" name="Line 27"/>
            <p:cNvSpPr>
              <a:spLocks noChangeShapeType="1"/>
            </p:cNvSpPr>
            <p:nvPr/>
          </p:nvSpPr>
          <p:spPr bwMode="auto">
            <a:xfrm flipV="1">
              <a:off x="4616" y="2780"/>
              <a:ext cx="512" cy="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7948" name="Line 28"/>
            <p:cNvSpPr>
              <a:spLocks noChangeShapeType="1"/>
            </p:cNvSpPr>
            <p:nvPr/>
          </p:nvSpPr>
          <p:spPr bwMode="auto">
            <a:xfrm>
              <a:off x="4616" y="2960"/>
              <a:ext cx="525" cy="2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7949" name="Line 29"/>
            <p:cNvSpPr>
              <a:spLocks noChangeShapeType="1"/>
            </p:cNvSpPr>
            <p:nvPr/>
          </p:nvSpPr>
          <p:spPr bwMode="auto">
            <a:xfrm flipV="1">
              <a:off x="4616" y="2979"/>
              <a:ext cx="519" cy="7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17950" name="Rectangle 30"/>
          <p:cNvSpPr>
            <a:spLocks noChangeArrowheads="1"/>
          </p:cNvSpPr>
          <p:nvPr/>
        </p:nvSpPr>
        <p:spPr bwMode="auto">
          <a:xfrm>
            <a:off x="5715000" y="3505200"/>
            <a:ext cx="1080425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Calibri"/>
                <a:ea typeface="굴림" charset="-127"/>
                <a:cs typeface="Calibri"/>
              </a:rPr>
              <a:t>Primary</a:t>
            </a:r>
          </a:p>
          <a:p>
            <a:pPr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Calibri"/>
                <a:ea typeface="굴림" charset="-127"/>
                <a:cs typeface="Calibri"/>
              </a:rPr>
              <a:t>Memory</a:t>
            </a:r>
          </a:p>
        </p:txBody>
      </p:sp>
      <p:sp>
        <p:nvSpPr>
          <p:cNvPr id="1617951" name="Rectangle 31"/>
          <p:cNvSpPr>
            <a:spLocks noChangeArrowheads="1"/>
          </p:cNvSpPr>
          <p:nvPr/>
        </p:nvSpPr>
        <p:spPr bwMode="auto">
          <a:xfrm>
            <a:off x="6969325" y="2971800"/>
            <a:ext cx="1272785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000" dirty="0" smtClean="0">
                <a:solidFill>
                  <a:srgbClr val="56127A"/>
                </a:solidFill>
                <a:latin typeface="Calibri"/>
                <a:ea typeface="굴림" charset="-127"/>
                <a:cs typeface="Calibri"/>
              </a:rPr>
              <a:t>Secondary</a:t>
            </a:r>
            <a:endParaRPr lang="en-US" altLang="ko-KR" sz="2000" dirty="0">
              <a:solidFill>
                <a:srgbClr val="56127A"/>
              </a:solidFill>
              <a:latin typeface="Calibri"/>
              <a:ea typeface="굴림" charset="-127"/>
              <a:cs typeface="Calibri"/>
            </a:endParaRPr>
          </a:p>
          <a:p>
            <a:pPr>
              <a:spcBef>
                <a:spcPct val="0"/>
              </a:spcBef>
            </a:pPr>
            <a:r>
              <a:rPr lang="en-US" altLang="ko-KR" sz="2000" dirty="0" smtClean="0">
                <a:solidFill>
                  <a:srgbClr val="56127A"/>
                </a:solidFill>
                <a:latin typeface="Calibri"/>
                <a:ea typeface="굴림" charset="-127"/>
                <a:cs typeface="Calibri"/>
              </a:rPr>
              <a:t>Storage</a:t>
            </a:r>
            <a:endParaRPr lang="en-US" altLang="ko-KR" sz="2000" dirty="0">
              <a:solidFill>
                <a:srgbClr val="56127A"/>
              </a:solidFill>
              <a:latin typeface="Calibri"/>
              <a:ea typeface="굴림" charset="-127"/>
              <a:cs typeface="Calibri"/>
            </a:endParaRPr>
          </a:p>
        </p:txBody>
      </p:sp>
      <p:sp>
        <p:nvSpPr>
          <p:cNvPr id="1617952" name="Rectangle 32"/>
          <p:cNvSpPr>
            <a:spLocks noChangeArrowheads="1"/>
          </p:cNvSpPr>
          <p:nvPr/>
        </p:nvSpPr>
        <p:spPr bwMode="auto">
          <a:xfrm>
            <a:off x="6630988" y="5759450"/>
            <a:ext cx="1447800" cy="863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7953" name="Line 33"/>
          <p:cNvSpPr>
            <a:spLocks noChangeShapeType="1"/>
          </p:cNvSpPr>
          <p:nvPr/>
        </p:nvSpPr>
        <p:spPr bwMode="auto">
          <a:xfrm>
            <a:off x="6084888" y="6229350"/>
            <a:ext cx="508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7954" name="Line 34"/>
          <p:cNvSpPr>
            <a:spLocks noChangeShapeType="1"/>
          </p:cNvSpPr>
          <p:nvPr/>
        </p:nvSpPr>
        <p:spPr bwMode="auto">
          <a:xfrm>
            <a:off x="8091488" y="6229350"/>
            <a:ext cx="508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7955" name="Rectangle 35"/>
          <p:cNvSpPr>
            <a:spLocks noChangeArrowheads="1"/>
          </p:cNvSpPr>
          <p:nvPr/>
        </p:nvSpPr>
        <p:spPr bwMode="auto">
          <a:xfrm>
            <a:off x="5994400" y="5842000"/>
            <a:ext cx="541816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400">
                <a:solidFill>
                  <a:srgbClr val="56127A"/>
                </a:solidFill>
                <a:latin typeface="Calibri"/>
                <a:ea typeface="굴림" charset="-127"/>
                <a:cs typeface="Calibri"/>
              </a:rPr>
              <a:t>VA</a:t>
            </a:r>
          </a:p>
        </p:txBody>
      </p:sp>
      <p:sp>
        <p:nvSpPr>
          <p:cNvPr id="1617956" name="Rectangle 36"/>
          <p:cNvSpPr>
            <a:spLocks noChangeArrowheads="1"/>
          </p:cNvSpPr>
          <p:nvPr/>
        </p:nvSpPr>
        <p:spPr bwMode="auto">
          <a:xfrm>
            <a:off x="8091488" y="5842000"/>
            <a:ext cx="519825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400">
                <a:solidFill>
                  <a:srgbClr val="56127A"/>
                </a:solidFill>
                <a:latin typeface="Calibri"/>
                <a:ea typeface="굴림" charset="-127"/>
                <a:cs typeface="Calibri"/>
              </a:rPr>
              <a:t>PA</a:t>
            </a:r>
          </a:p>
        </p:txBody>
      </p:sp>
      <p:sp>
        <p:nvSpPr>
          <p:cNvPr id="1617957" name="Rectangle 37"/>
          <p:cNvSpPr>
            <a:spLocks noChangeArrowheads="1"/>
          </p:cNvSpPr>
          <p:nvPr/>
        </p:nvSpPr>
        <p:spPr bwMode="auto">
          <a:xfrm>
            <a:off x="6637338" y="5727700"/>
            <a:ext cx="1276643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400">
                <a:solidFill>
                  <a:srgbClr val="56127A"/>
                </a:solidFill>
                <a:latin typeface="Calibri"/>
                <a:ea typeface="굴림" charset="-127"/>
                <a:cs typeface="Calibri"/>
              </a:rPr>
              <a:t>mapping</a:t>
            </a:r>
          </a:p>
        </p:txBody>
      </p:sp>
      <p:sp>
        <p:nvSpPr>
          <p:cNvPr id="1617958" name="Rectangle 38"/>
          <p:cNvSpPr>
            <a:spLocks noChangeArrowheads="1"/>
          </p:cNvSpPr>
          <p:nvPr/>
        </p:nvSpPr>
        <p:spPr bwMode="auto">
          <a:xfrm>
            <a:off x="7061200" y="6146800"/>
            <a:ext cx="629530" cy="4591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400">
                <a:solidFill>
                  <a:srgbClr val="56127A"/>
                </a:solidFill>
                <a:latin typeface="Calibri"/>
                <a:ea typeface="굴림" charset="-127"/>
                <a:cs typeface="Calibri"/>
              </a:rPr>
              <a:t>TLB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4096" name="Rectangle 32"/>
          <p:cNvSpPr>
            <a:spLocks noGrp="1" noChangeArrowheads="1"/>
          </p:cNvSpPr>
          <p:nvPr>
            <p:ph type="title"/>
          </p:nvPr>
        </p:nvSpPr>
        <p:spPr>
          <a:xfrm>
            <a:off x="250825" y="76200"/>
            <a:ext cx="7648575" cy="666750"/>
          </a:xfrm>
          <a:noFill/>
          <a:ln/>
        </p:spPr>
        <p:txBody>
          <a:bodyPr lIns="90488" tIns="44450" rIns="90488" bIns="44450"/>
          <a:lstStyle/>
          <a:p>
            <a:r>
              <a:rPr lang="en-US" altLang="ko-KR">
                <a:ea typeface="굴림" charset="-127"/>
                <a:cs typeface="굴림" charset="-127"/>
              </a:rPr>
              <a:t>Hierarchical Page Table</a:t>
            </a:r>
          </a:p>
        </p:txBody>
      </p:sp>
      <p:sp>
        <p:nvSpPr>
          <p:cNvPr id="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70C1C-B9DC-C147-9AF6-8247FECD9DFD}" type="slidenum">
              <a:rPr lang="en-US"/>
              <a:pPr/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24066" name="Rectangle 2" descr="40%"/>
          <p:cNvSpPr>
            <a:spLocks noChangeArrowheads="1"/>
          </p:cNvSpPr>
          <p:nvPr/>
        </p:nvSpPr>
        <p:spPr bwMode="auto">
          <a:xfrm>
            <a:off x="7594600" y="846137"/>
            <a:ext cx="914400" cy="990600"/>
          </a:xfrm>
          <a:prstGeom prst="rect">
            <a:avLst/>
          </a:prstGeom>
          <a:pattFill prst="pct40">
            <a:fgClr>
              <a:schemeClr val="accent1"/>
            </a:fgClr>
            <a:bgClr>
              <a:srgbClr val="FFFFFF"/>
            </a:bgClr>
          </a:patt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7594600" y="858837"/>
            <a:ext cx="901700" cy="965200"/>
            <a:chOff x="4784" y="584"/>
            <a:chExt cx="568" cy="608"/>
          </a:xfrm>
        </p:grpSpPr>
        <p:sp>
          <p:nvSpPr>
            <p:cNvPr id="1624068" name="Rectangle 4" descr="40%"/>
            <p:cNvSpPr>
              <a:spLocks noChangeArrowheads="1"/>
            </p:cNvSpPr>
            <p:nvPr/>
          </p:nvSpPr>
          <p:spPr bwMode="auto">
            <a:xfrm>
              <a:off x="4784" y="584"/>
              <a:ext cx="568" cy="608"/>
            </a:xfrm>
            <a:prstGeom prst="rect">
              <a:avLst/>
            </a:prstGeom>
            <a:pattFill prst="pct40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4069" name="Line 5" descr="40%"/>
            <p:cNvSpPr>
              <a:spLocks noChangeShapeType="1"/>
            </p:cNvSpPr>
            <p:nvPr/>
          </p:nvSpPr>
          <p:spPr bwMode="auto">
            <a:xfrm>
              <a:off x="4784" y="890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4070" name="Line 6" descr="40%"/>
            <p:cNvSpPr>
              <a:spLocks noChangeShapeType="1"/>
            </p:cNvSpPr>
            <p:nvPr/>
          </p:nvSpPr>
          <p:spPr bwMode="auto">
            <a:xfrm>
              <a:off x="4784" y="1050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4071" name="Line 7" descr="40%"/>
            <p:cNvSpPr>
              <a:spLocks noChangeShapeType="1"/>
            </p:cNvSpPr>
            <p:nvPr/>
          </p:nvSpPr>
          <p:spPr bwMode="auto">
            <a:xfrm>
              <a:off x="4784" y="731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24072" name="Rectangle 8" descr="40%"/>
          <p:cNvSpPr>
            <a:spLocks noChangeArrowheads="1"/>
          </p:cNvSpPr>
          <p:nvPr/>
        </p:nvSpPr>
        <p:spPr bwMode="auto">
          <a:xfrm>
            <a:off x="7594600" y="1912937"/>
            <a:ext cx="914400" cy="990600"/>
          </a:xfrm>
          <a:prstGeom prst="rect">
            <a:avLst/>
          </a:prstGeom>
          <a:pattFill prst="pct40">
            <a:fgClr>
              <a:schemeClr val="accent1"/>
            </a:fgClr>
            <a:bgClr>
              <a:srgbClr val="FFFFFF"/>
            </a:bgClr>
          </a:patt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73" name="Rectangle 9" descr="40%"/>
          <p:cNvSpPr>
            <a:spLocks noChangeArrowheads="1"/>
          </p:cNvSpPr>
          <p:nvPr/>
        </p:nvSpPr>
        <p:spPr bwMode="auto">
          <a:xfrm>
            <a:off x="7594600" y="1925637"/>
            <a:ext cx="901700" cy="965200"/>
          </a:xfrm>
          <a:prstGeom prst="rect">
            <a:avLst/>
          </a:prstGeom>
          <a:pattFill prst="pct40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74" name="Line 10" descr="40%"/>
          <p:cNvSpPr>
            <a:spLocks noChangeShapeType="1"/>
          </p:cNvSpPr>
          <p:nvPr/>
        </p:nvSpPr>
        <p:spPr bwMode="auto">
          <a:xfrm>
            <a:off x="7594600" y="2411412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75" name="Line 11" descr="40%"/>
          <p:cNvSpPr>
            <a:spLocks noChangeShapeType="1"/>
          </p:cNvSpPr>
          <p:nvPr/>
        </p:nvSpPr>
        <p:spPr bwMode="auto">
          <a:xfrm>
            <a:off x="7594600" y="2665412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76" name="Line 12" descr="40%"/>
          <p:cNvSpPr>
            <a:spLocks noChangeShapeType="1"/>
          </p:cNvSpPr>
          <p:nvPr/>
        </p:nvSpPr>
        <p:spPr bwMode="auto">
          <a:xfrm>
            <a:off x="7594600" y="2159000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77" name="Rectangle 13" descr="40%"/>
          <p:cNvSpPr>
            <a:spLocks noChangeArrowheads="1"/>
          </p:cNvSpPr>
          <p:nvPr/>
        </p:nvSpPr>
        <p:spPr bwMode="auto">
          <a:xfrm>
            <a:off x="7594600" y="2154237"/>
            <a:ext cx="904875" cy="257175"/>
          </a:xfrm>
          <a:prstGeom prst="rect">
            <a:avLst/>
          </a:prstGeom>
          <a:pattFill prst="pct40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78" name="Rectangle 14" descr="Wide upward diagonal"/>
          <p:cNvSpPr>
            <a:spLocks noChangeArrowheads="1"/>
          </p:cNvSpPr>
          <p:nvPr/>
        </p:nvSpPr>
        <p:spPr bwMode="auto">
          <a:xfrm>
            <a:off x="5372100" y="1570037"/>
            <a:ext cx="901700" cy="508000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24079" name="Rectangle 15" descr="40%"/>
          <p:cNvSpPr>
            <a:spLocks noChangeArrowheads="1"/>
          </p:cNvSpPr>
          <p:nvPr/>
        </p:nvSpPr>
        <p:spPr bwMode="auto">
          <a:xfrm>
            <a:off x="5384800" y="1087437"/>
            <a:ext cx="901700" cy="508000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24080" name="Rectangle 16" descr="Wide upward diagonal"/>
          <p:cNvSpPr>
            <a:spLocks noChangeArrowheads="1"/>
          </p:cNvSpPr>
          <p:nvPr/>
        </p:nvSpPr>
        <p:spPr bwMode="auto">
          <a:xfrm>
            <a:off x="5359400" y="3830637"/>
            <a:ext cx="898525" cy="244475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81" name="Rectangle 17" descr="Wide upward diagonal"/>
          <p:cNvSpPr>
            <a:spLocks noChangeArrowheads="1"/>
          </p:cNvSpPr>
          <p:nvPr/>
        </p:nvSpPr>
        <p:spPr bwMode="auto">
          <a:xfrm>
            <a:off x="5359400" y="4059237"/>
            <a:ext cx="898525" cy="244475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82" name="Rectangle 18"/>
          <p:cNvSpPr>
            <a:spLocks noChangeArrowheads="1"/>
          </p:cNvSpPr>
          <p:nvPr/>
        </p:nvSpPr>
        <p:spPr bwMode="auto">
          <a:xfrm>
            <a:off x="5359400" y="3602037"/>
            <a:ext cx="898525" cy="244475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83" name="Rectangle 19"/>
          <p:cNvSpPr>
            <a:spLocks noChangeArrowheads="1"/>
          </p:cNvSpPr>
          <p:nvPr/>
        </p:nvSpPr>
        <p:spPr bwMode="auto">
          <a:xfrm>
            <a:off x="5359400" y="4287837"/>
            <a:ext cx="898525" cy="244475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84" name="Rectangle 20"/>
          <p:cNvSpPr>
            <a:spLocks noChangeArrowheads="1"/>
          </p:cNvSpPr>
          <p:nvPr/>
        </p:nvSpPr>
        <p:spPr bwMode="auto">
          <a:xfrm>
            <a:off x="1536700" y="1404937"/>
            <a:ext cx="2921000" cy="2921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85" name="Line 21"/>
          <p:cNvSpPr>
            <a:spLocks noChangeShapeType="1"/>
          </p:cNvSpPr>
          <p:nvPr/>
        </p:nvSpPr>
        <p:spPr bwMode="auto">
          <a:xfrm>
            <a:off x="6248400" y="2687637"/>
            <a:ext cx="13462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7594600" y="2992437"/>
            <a:ext cx="901700" cy="965200"/>
            <a:chOff x="4784" y="1928"/>
            <a:chExt cx="568" cy="608"/>
          </a:xfrm>
        </p:grpSpPr>
        <p:sp>
          <p:nvSpPr>
            <p:cNvPr id="1624087" name="Rectangle 23"/>
            <p:cNvSpPr>
              <a:spLocks noChangeArrowheads="1"/>
            </p:cNvSpPr>
            <p:nvPr/>
          </p:nvSpPr>
          <p:spPr bwMode="auto">
            <a:xfrm>
              <a:off x="4784" y="1928"/>
              <a:ext cx="568" cy="608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4088" name="Line 24"/>
            <p:cNvSpPr>
              <a:spLocks noChangeShapeType="1"/>
            </p:cNvSpPr>
            <p:nvPr/>
          </p:nvSpPr>
          <p:spPr bwMode="auto">
            <a:xfrm>
              <a:off x="4784" y="2234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4089" name="Line 25"/>
            <p:cNvSpPr>
              <a:spLocks noChangeShapeType="1"/>
            </p:cNvSpPr>
            <p:nvPr/>
          </p:nvSpPr>
          <p:spPr bwMode="auto">
            <a:xfrm>
              <a:off x="4784" y="2394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4090" name="Line 26"/>
            <p:cNvSpPr>
              <a:spLocks noChangeShapeType="1"/>
            </p:cNvSpPr>
            <p:nvPr/>
          </p:nvSpPr>
          <p:spPr bwMode="auto">
            <a:xfrm>
              <a:off x="4784" y="2075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7594600" y="5126037"/>
            <a:ext cx="901700" cy="965200"/>
            <a:chOff x="4784" y="3272"/>
            <a:chExt cx="568" cy="608"/>
          </a:xfrm>
        </p:grpSpPr>
        <p:sp>
          <p:nvSpPr>
            <p:cNvPr id="1624092" name="Rectangle 28"/>
            <p:cNvSpPr>
              <a:spLocks noChangeArrowheads="1"/>
            </p:cNvSpPr>
            <p:nvPr/>
          </p:nvSpPr>
          <p:spPr bwMode="auto">
            <a:xfrm>
              <a:off x="4784" y="3272"/>
              <a:ext cx="568" cy="608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4093" name="Line 29"/>
            <p:cNvSpPr>
              <a:spLocks noChangeShapeType="1"/>
            </p:cNvSpPr>
            <p:nvPr/>
          </p:nvSpPr>
          <p:spPr bwMode="auto">
            <a:xfrm>
              <a:off x="4784" y="3578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4094" name="Line 30"/>
            <p:cNvSpPr>
              <a:spLocks noChangeShapeType="1"/>
            </p:cNvSpPr>
            <p:nvPr/>
          </p:nvSpPr>
          <p:spPr bwMode="auto">
            <a:xfrm>
              <a:off x="4784" y="3738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4095" name="Line 31"/>
            <p:cNvSpPr>
              <a:spLocks noChangeShapeType="1"/>
            </p:cNvSpPr>
            <p:nvPr/>
          </p:nvSpPr>
          <p:spPr bwMode="auto">
            <a:xfrm>
              <a:off x="4784" y="3419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24097" name="Rectangle 33"/>
          <p:cNvSpPr>
            <a:spLocks noChangeArrowheads="1"/>
          </p:cNvSpPr>
          <p:nvPr/>
        </p:nvSpPr>
        <p:spPr bwMode="auto">
          <a:xfrm>
            <a:off x="5384800" y="2319337"/>
            <a:ext cx="876300" cy="977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98" name="Rectangle 34"/>
          <p:cNvSpPr>
            <a:spLocks noChangeArrowheads="1"/>
          </p:cNvSpPr>
          <p:nvPr/>
        </p:nvSpPr>
        <p:spPr bwMode="auto">
          <a:xfrm>
            <a:off x="3327400" y="2611437"/>
            <a:ext cx="927100" cy="9906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099" name="Rectangle 35"/>
          <p:cNvSpPr>
            <a:spLocks noChangeArrowheads="1"/>
          </p:cNvSpPr>
          <p:nvPr/>
        </p:nvSpPr>
        <p:spPr bwMode="auto">
          <a:xfrm>
            <a:off x="3075108" y="3719512"/>
            <a:ext cx="1539635" cy="8284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400">
                <a:solidFill>
                  <a:srgbClr val="56127A"/>
                </a:solidFill>
                <a:latin typeface="Calibri"/>
                <a:ea typeface="굴림" charset="-127"/>
                <a:cs typeface="Calibri"/>
              </a:rPr>
              <a:t>Level 1 </a:t>
            </a:r>
          </a:p>
          <a:p>
            <a:pPr>
              <a:spcBef>
                <a:spcPct val="0"/>
              </a:spcBef>
            </a:pPr>
            <a:r>
              <a:rPr lang="en-US" altLang="ko-KR" sz="2400">
                <a:solidFill>
                  <a:srgbClr val="56127A"/>
                </a:solidFill>
                <a:latin typeface="Calibri"/>
                <a:ea typeface="굴림" charset="-127"/>
                <a:cs typeface="Calibri"/>
              </a:rPr>
              <a:t>Page Table</a:t>
            </a:r>
          </a:p>
        </p:txBody>
      </p:sp>
      <p:sp>
        <p:nvSpPr>
          <p:cNvPr id="1624100" name="Rectangle 36"/>
          <p:cNvSpPr>
            <a:spLocks noChangeArrowheads="1"/>
          </p:cNvSpPr>
          <p:nvPr/>
        </p:nvSpPr>
        <p:spPr bwMode="auto">
          <a:xfrm>
            <a:off x="5088989" y="4633912"/>
            <a:ext cx="1660011" cy="8899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400">
                <a:solidFill>
                  <a:srgbClr val="56127A"/>
                </a:solidFill>
                <a:latin typeface="Calibri"/>
                <a:ea typeface="굴림" charset="-127"/>
                <a:cs typeface="Calibri"/>
              </a:rPr>
              <a:t>Level 2</a:t>
            </a:r>
          </a:p>
          <a:p>
            <a:pPr>
              <a:spcBef>
                <a:spcPct val="0"/>
              </a:spcBef>
            </a:pPr>
            <a:r>
              <a:rPr lang="en-US" altLang="ko-KR" sz="2400">
                <a:solidFill>
                  <a:srgbClr val="56127A"/>
                </a:solidFill>
                <a:latin typeface="Calibri"/>
                <a:ea typeface="굴림" charset="-127"/>
                <a:cs typeface="Calibri"/>
              </a:rPr>
              <a:t>Page Tables</a:t>
            </a:r>
            <a:r>
              <a:rPr lang="en-US" altLang="ko-KR" sz="2800" b="1">
                <a:solidFill>
                  <a:schemeClr val="accent2"/>
                </a:solidFill>
                <a:latin typeface="Calibri"/>
                <a:ea typeface="굴림" charset="-127"/>
                <a:cs typeface="Calibri"/>
              </a:rPr>
              <a:t> </a:t>
            </a:r>
          </a:p>
        </p:txBody>
      </p:sp>
      <p:sp>
        <p:nvSpPr>
          <p:cNvPr id="1624101" name="Line 37"/>
          <p:cNvSpPr>
            <a:spLocks noChangeShapeType="1"/>
          </p:cNvSpPr>
          <p:nvPr/>
        </p:nvSpPr>
        <p:spPr bwMode="auto">
          <a:xfrm flipV="1">
            <a:off x="4241800" y="2078037"/>
            <a:ext cx="1149350" cy="698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02" name="Rectangle 38"/>
          <p:cNvSpPr>
            <a:spLocks noChangeArrowheads="1"/>
          </p:cNvSpPr>
          <p:nvPr/>
        </p:nvSpPr>
        <p:spPr bwMode="auto">
          <a:xfrm>
            <a:off x="5384800" y="1087437"/>
            <a:ext cx="889000" cy="965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03" name="Rectangle 39"/>
          <p:cNvSpPr>
            <a:spLocks noChangeArrowheads="1"/>
          </p:cNvSpPr>
          <p:nvPr/>
        </p:nvSpPr>
        <p:spPr bwMode="auto">
          <a:xfrm>
            <a:off x="7594600" y="4046537"/>
            <a:ext cx="914400" cy="9906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04" name="Rectangle 40" descr="40%"/>
          <p:cNvSpPr>
            <a:spLocks noChangeArrowheads="1"/>
          </p:cNvSpPr>
          <p:nvPr/>
        </p:nvSpPr>
        <p:spPr bwMode="auto">
          <a:xfrm>
            <a:off x="7594600" y="4059237"/>
            <a:ext cx="901700" cy="965200"/>
          </a:xfrm>
          <a:prstGeom prst="rect">
            <a:avLst/>
          </a:prstGeom>
          <a:pattFill prst="pct40">
            <a:fgClr>
              <a:schemeClr val="accent1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05" name="Line 41"/>
          <p:cNvSpPr>
            <a:spLocks noChangeShapeType="1"/>
          </p:cNvSpPr>
          <p:nvPr/>
        </p:nvSpPr>
        <p:spPr bwMode="auto">
          <a:xfrm>
            <a:off x="7594600" y="4545012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06" name="Line 42"/>
          <p:cNvSpPr>
            <a:spLocks noChangeShapeType="1"/>
          </p:cNvSpPr>
          <p:nvPr/>
        </p:nvSpPr>
        <p:spPr bwMode="auto">
          <a:xfrm>
            <a:off x="7594600" y="4799012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07" name="Line 43"/>
          <p:cNvSpPr>
            <a:spLocks noChangeShapeType="1"/>
          </p:cNvSpPr>
          <p:nvPr/>
        </p:nvSpPr>
        <p:spPr bwMode="auto">
          <a:xfrm>
            <a:off x="7594600" y="4292600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08" name="Line 44"/>
          <p:cNvSpPr>
            <a:spLocks noChangeShapeType="1"/>
          </p:cNvSpPr>
          <p:nvPr/>
        </p:nvSpPr>
        <p:spPr bwMode="auto">
          <a:xfrm flipV="1">
            <a:off x="4191000" y="3297237"/>
            <a:ext cx="1143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09" name="Line 45"/>
          <p:cNvSpPr>
            <a:spLocks noChangeShapeType="1"/>
          </p:cNvSpPr>
          <p:nvPr/>
        </p:nvSpPr>
        <p:spPr bwMode="auto">
          <a:xfrm>
            <a:off x="4227513" y="3495675"/>
            <a:ext cx="1106487" cy="1020762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10" name="Line 46"/>
          <p:cNvSpPr>
            <a:spLocks noChangeShapeType="1"/>
          </p:cNvSpPr>
          <p:nvPr/>
        </p:nvSpPr>
        <p:spPr bwMode="auto">
          <a:xfrm>
            <a:off x="6248400" y="1239837"/>
            <a:ext cx="13716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11" name="Line 47"/>
          <p:cNvSpPr>
            <a:spLocks noChangeShapeType="1"/>
          </p:cNvSpPr>
          <p:nvPr/>
        </p:nvSpPr>
        <p:spPr bwMode="auto">
          <a:xfrm>
            <a:off x="6248400" y="1392237"/>
            <a:ext cx="1295400" cy="3276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12" name="Line 48"/>
          <p:cNvSpPr>
            <a:spLocks noChangeShapeType="1"/>
          </p:cNvSpPr>
          <p:nvPr/>
        </p:nvSpPr>
        <p:spPr bwMode="auto">
          <a:xfrm>
            <a:off x="6172200" y="3221037"/>
            <a:ext cx="1371600" cy="38100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13" name="Line 49"/>
          <p:cNvSpPr>
            <a:spLocks noChangeShapeType="1"/>
          </p:cNvSpPr>
          <p:nvPr/>
        </p:nvSpPr>
        <p:spPr bwMode="auto">
          <a:xfrm>
            <a:off x="6248400" y="4440237"/>
            <a:ext cx="1295400" cy="121920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14" name="Rectangle 50"/>
          <p:cNvSpPr>
            <a:spLocks noChangeArrowheads="1"/>
          </p:cNvSpPr>
          <p:nvPr/>
        </p:nvSpPr>
        <p:spPr bwMode="auto">
          <a:xfrm>
            <a:off x="6045200" y="5900737"/>
            <a:ext cx="136255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 b="1">
                <a:solidFill>
                  <a:srgbClr val="56127A"/>
                </a:solidFill>
                <a:latin typeface="Calibri"/>
                <a:ea typeface="굴림" charset="-127"/>
                <a:cs typeface="Calibri"/>
              </a:rPr>
              <a:t>Data Pages</a:t>
            </a:r>
          </a:p>
        </p:txBody>
      </p:sp>
      <p:sp>
        <p:nvSpPr>
          <p:cNvPr id="1624115" name="Rectangle 51"/>
          <p:cNvSpPr>
            <a:spLocks noChangeArrowheads="1"/>
          </p:cNvSpPr>
          <p:nvPr/>
        </p:nvSpPr>
        <p:spPr bwMode="auto">
          <a:xfrm>
            <a:off x="696913" y="4973637"/>
            <a:ext cx="3568286" cy="8284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400" dirty="0">
                <a:solidFill>
                  <a:srgbClr val="56127A"/>
                </a:solidFill>
                <a:latin typeface="Calibri"/>
                <a:ea typeface="굴림" charset="-127"/>
                <a:cs typeface="Calibri"/>
              </a:rPr>
              <a:t>page in primary memory </a:t>
            </a:r>
          </a:p>
          <a:p>
            <a:pPr algn="l">
              <a:spcBef>
                <a:spcPct val="0"/>
              </a:spcBef>
            </a:pPr>
            <a:r>
              <a:rPr lang="en-US" altLang="ko-KR" sz="2400" dirty="0">
                <a:solidFill>
                  <a:srgbClr val="56127A"/>
                </a:solidFill>
                <a:latin typeface="Calibri"/>
                <a:ea typeface="굴림" charset="-127"/>
                <a:cs typeface="Calibri"/>
              </a:rPr>
              <a:t>page in secondary memory</a:t>
            </a:r>
          </a:p>
        </p:txBody>
      </p:sp>
      <p:sp>
        <p:nvSpPr>
          <p:cNvPr id="1624116" name="Rectangle 52"/>
          <p:cNvSpPr>
            <a:spLocks noChangeArrowheads="1"/>
          </p:cNvSpPr>
          <p:nvPr/>
        </p:nvSpPr>
        <p:spPr bwMode="auto">
          <a:xfrm>
            <a:off x="201613" y="5354637"/>
            <a:ext cx="476250" cy="301625"/>
          </a:xfrm>
          <a:prstGeom prst="rect">
            <a:avLst/>
          </a:prstGeom>
          <a:solidFill>
            <a:srgbClr val="FFCC66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17" name="Rectangle 53"/>
          <p:cNvSpPr>
            <a:spLocks noChangeArrowheads="1"/>
          </p:cNvSpPr>
          <p:nvPr/>
        </p:nvSpPr>
        <p:spPr bwMode="auto">
          <a:xfrm>
            <a:off x="28424" y="3581400"/>
            <a:ext cx="2790975" cy="8284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400" dirty="0">
                <a:solidFill>
                  <a:srgbClr val="56127A"/>
                </a:solidFill>
                <a:latin typeface="Calibri"/>
                <a:ea typeface="굴림" charset="-127"/>
                <a:cs typeface="Calibri"/>
              </a:rPr>
              <a:t>Root of </a:t>
            </a:r>
            <a:r>
              <a:rPr lang="en-US" altLang="ko-KR" sz="2400" dirty="0" smtClean="0">
                <a:solidFill>
                  <a:srgbClr val="56127A"/>
                </a:solidFill>
                <a:latin typeface="Calibri"/>
                <a:ea typeface="굴림" charset="-127"/>
                <a:cs typeface="Calibri"/>
              </a:rPr>
              <a:t>Current</a:t>
            </a:r>
            <a:endParaRPr lang="en-US" altLang="ko-KR" sz="2400" dirty="0">
              <a:solidFill>
                <a:srgbClr val="56127A"/>
              </a:solidFill>
              <a:latin typeface="Calibri"/>
              <a:ea typeface="굴림" charset="-127"/>
              <a:cs typeface="Calibri"/>
            </a:endParaRPr>
          </a:p>
          <a:p>
            <a:pPr>
              <a:spcBef>
                <a:spcPct val="0"/>
              </a:spcBef>
            </a:pPr>
            <a:r>
              <a:rPr lang="en-US" altLang="ko-KR" sz="2400" dirty="0">
                <a:solidFill>
                  <a:srgbClr val="56127A"/>
                </a:solidFill>
                <a:latin typeface="Calibri"/>
                <a:ea typeface="굴림" charset="-127"/>
                <a:cs typeface="Calibri"/>
              </a:rPr>
              <a:t>Page Table</a:t>
            </a:r>
          </a:p>
        </p:txBody>
      </p:sp>
      <p:sp>
        <p:nvSpPr>
          <p:cNvPr id="1624118" name="Line 54"/>
          <p:cNvSpPr>
            <a:spLocks noChangeShapeType="1"/>
          </p:cNvSpPr>
          <p:nvPr/>
        </p:nvSpPr>
        <p:spPr bwMode="auto">
          <a:xfrm>
            <a:off x="2133600" y="3500437"/>
            <a:ext cx="1219200" cy="17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19" name="Line 55"/>
          <p:cNvSpPr>
            <a:spLocks noChangeShapeType="1"/>
          </p:cNvSpPr>
          <p:nvPr/>
        </p:nvSpPr>
        <p:spPr bwMode="auto">
          <a:xfrm flipH="1" flipV="1">
            <a:off x="3186113" y="3286125"/>
            <a:ext cx="0" cy="30480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20" name="Line 56"/>
          <p:cNvSpPr>
            <a:spLocks noChangeShapeType="1"/>
          </p:cNvSpPr>
          <p:nvPr/>
        </p:nvSpPr>
        <p:spPr bwMode="auto">
          <a:xfrm flipH="1" flipV="1">
            <a:off x="5257800" y="2687637"/>
            <a:ext cx="0" cy="496888"/>
          </a:xfrm>
          <a:prstGeom prst="line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21" name="Line 57"/>
          <p:cNvSpPr>
            <a:spLocks noChangeShapeType="1"/>
          </p:cNvSpPr>
          <p:nvPr/>
        </p:nvSpPr>
        <p:spPr bwMode="auto">
          <a:xfrm>
            <a:off x="7467600" y="2192337"/>
            <a:ext cx="0" cy="596900"/>
          </a:xfrm>
          <a:prstGeom prst="line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22" name="Rectangle 58"/>
          <p:cNvSpPr>
            <a:spLocks noChangeArrowheads="1"/>
          </p:cNvSpPr>
          <p:nvPr/>
        </p:nvSpPr>
        <p:spPr bwMode="auto">
          <a:xfrm>
            <a:off x="2743200" y="3221037"/>
            <a:ext cx="45037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 b="1" dirty="0">
                <a:solidFill>
                  <a:srgbClr val="56127A"/>
                </a:solidFill>
                <a:latin typeface="Calibri"/>
                <a:ea typeface="굴림" charset="-127"/>
                <a:cs typeface="Calibri"/>
              </a:rPr>
              <a:t>p1</a:t>
            </a:r>
          </a:p>
        </p:txBody>
      </p:sp>
      <p:sp>
        <p:nvSpPr>
          <p:cNvPr id="1624123" name="Rectangle 59"/>
          <p:cNvSpPr>
            <a:spLocks noChangeArrowheads="1"/>
          </p:cNvSpPr>
          <p:nvPr/>
        </p:nvSpPr>
        <p:spPr bwMode="auto">
          <a:xfrm>
            <a:off x="6664325" y="2344737"/>
            <a:ext cx="798296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 b="1">
                <a:solidFill>
                  <a:srgbClr val="56127A"/>
                </a:solidFill>
                <a:latin typeface="Calibri"/>
                <a:ea typeface="굴림" charset="-127"/>
                <a:cs typeface="Calibri"/>
              </a:rPr>
              <a:t>offset</a:t>
            </a:r>
          </a:p>
        </p:txBody>
      </p:sp>
      <p:sp>
        <p:nvSpPr>
          <p:cNvPr id="1624124" name="Rectangle 60"/>
          <p:cNvSpPr>
            <a:spLocks noChangeArrowheads="1"/>
          </p:cNvSpPr>
          <p:nvPr/>
        </p:nvSpPr>
        <p:spPr bwMode="auto">
          <a:xfrm>
            <a:off x="4800600" y="2819400"/>
            <a:ext cx="45037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 b="1" dirty="0">
                <a:solidFill>
                  <a:srgbClr val="56127A"/>
                </a:solidFill>
                <a:latin typeface="Calibri"/>
                <a:ea typeface="굴림" charset="-127"/>
                <a:cs typeface="Calibri"/>
              </a:rPr>
              <a:t>p2</a:t>
            </a:r>
          </a:p>
        </p:txBody>
      </p:sp>
      <p:sp>
        <p:nvSpPr>
          <p:cNvPr id="1624125" name="Rectangle 61"/>
          <p:cNvSpPr>
            <a:spLocks noChangeArrowheads="1"/>
          </p:cNvSpPr>
          <p:nvPr/>
        </p:nvSpPr>
        <p:spPr bwMode="auto">
          <a:xfrm>
            <a:off x="1948183" y="683900"/>
            <a:ext cx="2090417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400" dirty="0">
                <a:solidFill>
                  <a:srgbClr val="56127A"/>
                </a:solidFill>
                <a:latin typeface="Calibri"/>
                <a:ea typeface="굴림" charset="-127"/>
                <a:cs typeface="Calibri"/>
              </a:rPr>
              <a:t>Virtual Address</a:t>
            </a:r>
          </a:p>
        </p:txBody>
      </p:sp>
      <p:sp>
        <p:nvSpPr>
          <p:cNvPr id="1624126" name="Rectangle 62"/>
          <p:cNvSpPr>
            <a:spLocks noChangeArrowheads="1"/>
          </p:cNvSpPr>
          <p:nvPr/>
        </p:nvSpPr>
        <p:spPr bwMode="auto">
          <a:xfrm>
            <a:off x="76201" y="4326855"/>
            <a:ext cx="2514599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Calibri"/>
                <a:ea typeface="굴림" charset="-127"/>
                <a:cs typeface="Calibri"/>
              </a:rPr>
              <a:t>(</a:t>
            </a:r>
            <a:r>
              <a:rPr lang="en-US" altLang="ko-KR" sz="2000" dirty="0" smtClean="0">
                <a:solidFill>
                  <a:srgbClr val="56127A"/>
                </a:solidFill>
                <a:latin typeface="Calibri"/>
                <a:ea typeface="굴림" charset="-127"/>
                <a:cs typeface="Calibri"/>
              </a:rPr>
              <a:t>Processor Register</a:t>
            </a:r>
            <a:r>
              <a:rPr lang="en-US" altLang="ko-KR" sz="2000" dirty="0">
                <a:solidFill>
                  <a:srgbClr val="56127A"/>
                </a:solidFill>
                <a:latin typeface="Calibri"/>
                <a:ea typeface="굴림" charset="-127"/>
                <a:cs typeface="Calibri"/>
              </a:rPr>
              <a:t>)</a:t>
            </a:r>
          </a:p>
        </p:txBody>
      </p:sp>
      <p:sp>
        <p:nvSpPr>
          <p:cNvPr id="1624127" name="Rectangle 63" descr="Wide upward diagonal"/>
          <p:cNvSpPr>
            <a:spLocks noChangeArrowheads="1"/>
          </p:cNvSpPr>
          <p:nvPr/>
        </p:nvSpPr>
        <p:spPr bwMode="auto">
          <a:xfrm>
            <a:off x="241300" y="5797550"/>
            <a:ext cx="406400" cy="228600"/>
          </a:xfrm>
          <a:prstGeom prst="rect">
            <a:avLst/>
          </a:prstGeom>
          <a:pattFill prst="wdUpDiag">
            <a:fgClr>
              <a:srgbClr val="000000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28" name="Rectangle 64"/>
          <p:cNvSpPr>
            <a:spLocks noChangeArrowheads="1"/>
          </p:cNvSpPr>
          <p:nvPr/>
        </p:nvSpPr>
        <p:spPr bwMode="auto">
          <a:xfrm>
            <a:off x="671513" y="5735637"/>
            <a:ext cx="3415299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400">
                <a:solidFill>
                  <a:srgbClr val="56127A"/>
                </a:solidFill>
                <a:latin typeface="Calibri"/>
                <a:ea typeface="굴림" charset="-127"/>
                <a:cs typeface="Calibri"/>
              </a:rPr>
              <a:t>PTE of a nonexistent page</a:t>
            </a:r>
          </a:p>
        </p:txBody>
      </p:sp>
      <p:sp>
        <p:nvSpPr>
          <p:cNvPr id="1624129" name="Rectangle 65" descr="Wide upward diagonal"/>
          <p:cNvSpPr>
            <a:spLocks noChangeArrowheads="1"/>
          </p:cNvSpPr>
          <p:nvPr/>
        </p:nvSpPr>
        <p:spPr bwMode="auto">
          <a:xfrm>
            <a:off x="3352800" y="2992437"/>
            <a:ext cx="914400" cy="244475"/>
          </a:xfrm>
          <a:prstGeom prst="rect">
            <a:avLst/>
          </a:prstGeom>
          <a:pattFill prst="wdUpDiag">
            <a:fgClr>
              <a:srgbClr val="000000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30" name="Rectangle 66"/>
          <p:cNvSpPr>
            <a:spLocks noChangeArrowheads="1"/>
          </p:cNvSpPr>
          <p:nvPr/>
        </p:nvSpPr>
        <p:spPr bwMode="auto">
          <a:xfrm>
            <a:off x="3352800" y="2763837"/>
            <a:ext cx="914400" cy="24447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31" name="Rectangle 67" descr="40%"/>
          <p:cNvSpPr>
            <a:spLocks noChangeArrowheads="1"/>
          </p:cNvSpPr>
          <p:nvPr/>
        </p:nvSpPr>
        <p:spPr bwMode="auto">
          <a:xfrm>
            <a:off x="3352800" y="3449637"/>
            <a:ext cx="914400" cy="228600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32" name="Rectangle 68"/>
          <p:cNvSpPr>
            <a:spLocks noChangeArrowheads="1"/>
          </p:cNvSpPr>
          <p:nvPr/>
        </p:nvSpPr>
        <p:spPr bwMode="auto">
          <a:xfrm>
            <a:off x="3352800" y="3221037"/>
            <a:ext cx="914400" cy="244475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33" name="Rectangle 69"/>
          <p:cNvSpPr>
            <a:spLocks noChangeArrowheads="1"/>
          </p:cNvSpPr>
          <p:nvPr/>
        </p:nvSpPr>
        <p:spPr bwMode="auto">
          <a:xfrm>
            <a:off x="5334000" y="2840037"/>
            <a:ext cx="898525" cy="244475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34" name="Rectangle 70" descr="Wide upward diagonal"/>
          <p:cNvSpPr>
            <a:spLocks noChangeArrowheads="1"/>
          </p:cNvSpPr>
          <p:nvPr/>
        </p:nvSpPr>
        <p:spPr bwMode="auto">
          <a:xfrm>
            <a:off x="5334000" y="2382837"/>
            <a:ext cx="898525" cy="244475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35" name="Rectangle 71" descr="40%"/>
          <p:cNvSpPr>
            <a:spLocks noChangeArrowheads="1"/>
          </p:cNvSpPr>
          <p:nvPr/>
        </p:nvSpPr>
        <p:spPr bwMode="auto">
          <a:xfrm>
            <a:off x="5334000" y="2611437"/>
            <a:ext cx="898525" cy="244475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36" name="Rectangle 72"/>
          <p:cNvSpPr>
            <a:spLocks noChangeArrowheads="1"/>
          </p:cNvSpPr>
          <p:nvPr/>
        </p:nvSpPr>
        <p:spPr bwMode="auto">
          <a:xfrm>
            <a:off x="5334000" y="3068637"/>
            <a:ext cx="898525" cy="244475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37" name="Rectangle 73"/>
          <p:cNvSpPr>
            <a:spLocks noChangeArrowheads="1"/>
          </p:cNvSpPr>
          <p:nvPr/>
        </p:nvSpPr>
        <p:spPr bwMode="auto">
          <a:xfrm>
            <a:off x="5384800" y="1100137"/>
            <a:ext cx="901700" cy="965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38" name="Line 74"/>
          <p:cNvSpPr>
            <a:spLocks noChangeShapeType="1"/>
          </p:cNvSpPr>
          <p:nvPr/>
        </p:nvSpPr>
        <p:spPr bwMode="auto">
          <a:xfrm>
            <a:off x="5384800" y="1585912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39" name="Line 75"/>
          <p:cNvSpPr>
            <a:spLocks noChangeShapeType="1"/>
          </p:cNvSpPr>
          <p:nvPr/>
        </p:nvSpPr>
        <p:spPr bwMode="auto">
          <a:xfrm>
            <a:off x="5384800" y="1839912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40" name="Line 76"/>
          <p:cNvSpPr>
            <a:spLocks noChangeShapeType="1"/>
          </p:cNvSpPr>
          <p:nvPr/>
        </p:nvSpPr>
        <p:spPr bwMode="auto">
          <a:xfrm>
            <a:off x="5384800" y="1333500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41" name="Line 77"/>
          <p:cNvSpPr>
            <a:spLocks noChangeShapeType="1"/>
          </p:cNvSpPr>
          <p:nvPr/>
        </p:nvSpPr>
        <p:spPr bwMode="auto">
          <a:xfrm>
            <a:off x="3390900" y="1417637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42" name="Line 78"/>
          <p:cNvSpPr>
            <a:spLocks noChangeShapeType="1"/>
          </p:cNvSpPr>
          <p:nvPr/>
        </p:nvSpPr>
        <p:spPr bwMode="auto">
          <a:xfrm>
            <a:off x="2438400" y="1417637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43" name="Rectangle 79"/>
          <p:cNvSpPr>
            <a:spLocks noChangeArrowheads="1"/>
          </p:cNvSpPr>
          <p:nvPr/>
        </p:nvSpPr>
        <p:spPr bwMode="auto">
          <a:xfrm>
            <a:off x="1696698" y="1355055"/>
            <a:ext cx="2722902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Calibri"/>
                <a:ea typeface="굴림" charset="-127"/>
                <a:cs typeface="Calibri"/>
              </a:rPr>
              <a:t>p1</a:t>
            </a:r>
            <a:r>
              <a:rPr lang="en-US" altLang="ko-KR" sz="1800" dirty="0">
                <a:solidFill>
                  <a:schemeClr val="accent2"/>
                </a:solidFill>
                <a:ea typeface="굴림" charset="-127"/>
                <a:cs typeface="굴림" charset="-127"/>
              </a:rPr>
              <a:t>          </a:t>
            </a:r>
            <a:r>
              <a:rPr lang="en-US" altLang="ko-KR" sz="18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p2   </a:t>
            </a:r>
            <a:r>
              <a:rPr lang="en-US" altLang="ko-KR" sz="1800" dirty="0">
                <a:solidFill>
                  <a:schemeClr val="accent2"/>
                </a:solidFill>
                <a:ea typeface="굴림" charset="-127"/>
                <a:cs typeface="굴림" charset="-127"/>
              </a:rPr>
              <a:t>       </a:t>
            </a:r>
            <a:r>
              <a:rPr lang="en-US" altLang="ko-KR" sz="1800" dirty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offset</a:t>
            </a:r>
          </a:p>
        </p:txBody>
      </p:sp>
      <p:sp>
        <p:nvSpPr>
          <p:cNvPr id="1624144" name="Text Box 80"/>
          <p:cNvSpPr txBox="1">
            <a:spLocks noChangeArrowheads="1"/>
          </p:cNvSpPr>
          <p:nvPr/>
        </p:nvSpPr>
        <p:spPr bwMode="auto">
          <a:xfrm>
            <a:off x="4267200" y="1084262"/>
            <a:ext cx="312738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0</a:t>
            </a:r>
          </a:p>
        </p:txBody>
      </p:sp>
      <p:sp>
        <p:nvSpPr>
          <p:cNvPr id="1624145" name="Text Box 81"/>
          <p:cNvSpPr txBox="1">
            <a:spLocks noChangeArrowheads="1"/>
          </p:cNvSpPr>
          <p:nvPr/>
        </p:nvSpPr>
        <p:spPr bwMode="auto">
          <a:xfrm>
            <a:off x="3352800" y="1087437"/>
            <a:ext cx="4572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11</a:t>
            </a:r>
          </a:p>
        </p:txBody>
      </p:sp>
      <p:sp>
        <p:nvSpPr>
          <p:cNvPr id="1624146" name="Text Box 82"/>
          <p:cNvSpPr txBox="1">
            <a:spLocks noChangeArrowheads="1"/>
          </p:cNvSpPr>
          <p:nvPr/>
        </p:nvSpPr>
        <p:spPr bwMode="auto">
          <a:xfrm>
            <a:off x="3048000" y="1087437"/>
            <a:ext cx="4572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12</a:t>
            </a:r>
          </a:p>
        </p:txBody>
      </p:sp>
      <p:sp>
        <p:nvSpPr>
          <p:cNvPr id="1624147" name="Text Box 83"/>
          <p:cNvSpPr txBox="1">
            <a:spLocks noChangeArrowheads="1"/>
          </p:cNvSpPr>
          <p:nvPr/>
        </p:nvSpPr>
        <p:spPr bwMode="auto">
          <a:xfrm>
            <a:off x="2362200" y="1087437"/>
            <a:ext cx="4572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21</a:t>
            </a:r>
          </a:p>
        </p:txBody>
      </p:sp>
      <p:sp>
        <p:nvSpPr>
          <p:cNvPr id="1624148" name="Text Box 84"/>
          <p:cNvSpPr txBox="1">
            <a:spLocks noChangeArrowheads="1"/>
          </p:cNvSpPr>
          <p:nvPr/>
        </p:nvSpPr>
        <p:spPr bwMode="auto">
          <a:xfrm>
            <a:off x="2057400" y="1087437"/>
            <a:ext cx="4572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22</a:t>
            </a:r>
          </a:p>
        </p:txBody>
      </p:sp>
      <p:sp>
        <p:nvSpPr>
          <p:cNvPr id="1624149" name="Text Box 85"/>
          <p:cNvSpPr txBox="1">
            <a:spLocks noChangeArrowheads="1"/>
          </p:cNvSpPr>
          <p:nvPr/>
        </p:nvSpPr>
        <p:spPr bwMode="auto">
          <a:xfrm>
            <a:off x="1447800" y="1087437"/>
            <a:ext cx="4572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31</a:t>
            </a:r>
          </a:p>
        </p:txBody>
      </p:sp>
      <p:sp>
        <p:nvSpPr>
          <p:cNvPr id="1624150" name="AutoShape 86"/>
          <p:cNvSpPr>
            <a:spLocks/>
          </p:cNvSpPr>
          <p:nvPr/>
        </p:nvSpPr>
        <p:spPr bwMode="auto">
          <a:xfrm rot="5400000">
            <a:off x="1828800" y="1468437"/>
            <a:ext cx="304800" cy="914400"/>
          </a:xfrm>
          <a:prstGeom prst="rightBrace">
            <a:avLst>
              <a:gd name="adj1" fmla="val 34375"/>
              <a:gd name="adj2" fmla="val 50000"/>
            </a:avLst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51" name="Text Box 87"/>
          <p:cNvSpPr txBox="1">
            <a:spLocks noChangeArrowheads="1"/>
          </p:cNvSpPr>
          <p:nvPr/>
        </p:nvSpPr>
        <p:spPr bwMode="auto">
          <a:xfrm>
            <a:off x="1295400" y="1973262"/>
            <a:ext cx="1220106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400" dirty="0">
                <a:solidFill>
                  <a:srgbClr val="56127A"/>
                </a:solidFill>
                <a:latin typeface="Calibri"/>
                <a:ea typeface="굴림" charset="-127"/>
                <a:cs typeface="Calibri"/>
              </a:rPr>
              <a:t>10-bit</a:t>
            </a:r>
          </a:p>
          <a:p>
            <a:pPr>
              <a:spcBef>
                <a:spcPct val="0"/>
              </a:spcBef>
            </a:pPr>
            <a:r>
              <a:rPr lang="en-US" altLang="ko-KR" sz="2400" dirty="0">
                <a:solidFill>
                  <a:srgbClr val="56127A"/>
                </a:solidFill>
                <a:latin typeface="Calibri"/>
                <a:ea typeface="굴림" charset="-127"/>
                <a:cs typeface="Calibri"/>
              </a:rPr>
              <a:t>L1 index</a:t>
            </a:r>
          </a:p>
        </p:txBody>
      </p:sp>
      <p:sp>
        <p:nvSpPr>
          <p:cNvPr id="1624152" name="AutoShape 88"/>
          <p:cNvSpPr>
            <a:spLocks/>
          </p:cNvSpPr>
          <p:nvPr/>
        </p:nvSpPr>
        <p:spPr bwMode="auto">
          <a:xfrm rot="5400000">
            <a:off x="2743200" y="1468437"/>
            <a:ext cx="304800" cy="914400"/>
          </a:xfrm>
          <a:prstGeom prst="rightBrace">
            <a:avLst>
              <a:gd name="adj1" fmla="val 34375"/>
              <a:gd name="adj2" fmla="val 50000"/>
            </a:avLst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53" name="Text Box 89"/>
          <p:cNvSpPr txBox="1">
            <a:spLocks noChangeArrowheads="1"/>
          </p:cNvSpPr>
          <p:nvPr/>
        </p:nvSpPr>
        <p:spPr bwMode="auto">
          <a:xfrm>
            <a:off x="2513694" y="1973262"/>
            <a:ext cx="1220106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400" dirty="0">
                <a:solidFill>
                  <a:srgbClr val="56127A"/>
                </a:solidFill>
                <a:latin typeface="Calibri"/>
                <a:ea typeface="굴림" charset="-127"/>
                <a:cs typeface="Calibri"/>
              </a:rPr>
              <a:t>10-bit </a:t>
            </a:r>
          </a:p>
          <a:p>
            <a:pPr>
              <a:spcBef>
                <a:spcPct val="0"/>
              </a:spcBef>
            </a:pPr>
            <a:r>
              <a:rPr lang="en-US" altLang="ko-KR" sz="2400" dirty="0">
                <a:solidFill>
                  <a:srgbClr val="56127A"/>
                </a:solidFill>
                <a:latin typeface="Calibri"/>
                <a:ea typeface="굴림" charset="-127"/>
                <a:cs typeface="Calibri"/>
              </a:rPr>
              <a:t>L2 index</a:t>
            </a:r>
          </a:p>
        </p:txBody>
      </p:sp>
      <p:sp>
        <p:nvSpPr>
          <p:cNvPr id="1624154" name="Rectangle 90" descr="40%"/>
          <p:cNvSpPr>
            <a:spLocks noChangeArrowheads="1"/>
          </p:cNvSpPr>
          <p:nvPr/>
        </p:nvSpPr>
        <p:spPr bwMode="auto">
          <a:xfrm>
            <a:off x="188913" y="5011737"/>
            <a:ext cx="476250" cy="301625"/>
          </a:xfrm>
          <a:prstGeom prst="rect">
            <a:avLst/>
          </a:prstGeom>
          <a:pattFill prst="pct40">
            <a:fgClr>
              <a:srgbClr val="FFCC66"/>
            </a:fgClr>
            <a:bgClr>
              <a:srgbClr val="FFFFFF"/>
            </a:bgClr>
          </a:patt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55" name="Rectangle 91" descr="40%"/>
          <p:cNvSpPr>
            <a:spLocks noChangeArrowheads="1"/>
          </p:cNvSpPr>
          <p:nvPr/>
        </p:nvSpPr>
        <p:spPr bwMode="auto">
          <a:xfrm>
            <a:off x="3352800" y="3221037"/>
            <a:ext cx="914400" cy="228600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56" name="Rectangle 92" descr="40%"/>
          <p:cNvSpPr>
            <a:spLocks noChangeArrowheads="1"/>
          </p:cNvSpPr>
          <p:nvPr/>
        </p:nvSpPr>
        <p:spPr bwMode="auto">
          <a:xfrm>
            <a:off x="3352800" y="2776537"/>
            <a:ext cx="914400" cy="228600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4157" name="Rectangle 93" descr="40%"/>
          <p:cNvSpPr>
            <a:spLocks noChangeArrowheads="1"/>
          </p:cNvSpPr>
          <p:nvPr/>
        </p:nvSpPr>
        <p:spPr bwMode="auto">
          <a:xfrm>
            <a:off x="1206500" y="3360737"/>
            <a:ext cx="914400" cy="228600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" name="Rectangle 46"/>
          <p:cNvSpPr>
            <a:spLocks noChangeArrowheads="1"/>
          </p:cNvSpPr>
          <p:nvPr/>
        </p:nvSpPr>
        <p:spPr bwMode="auto">
          <a:xfrm rot="16200000">
            <a:off x="7556500" y="3141507"/>
            <a:ext cx="2322513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400" dirty="0" smtClean="0">
                <a:solidFill>
                  <a:srgbClr val="56127A"/>
                </a:solidFill>
                <a:latin typeface="Calibri"/>
                <a:ea typeface="굴림" charset="-127"/>
                <a:cs typeface="Calibri"/>
              </a:rPr>
              <a:t>Physical Memory</a:t>
            </a:r>
            <a:endParaRPr lang="en-US" altLang="ko-KR" sz="2400" dirty="0">
              <a:solidFill>
                <a:srgbClr val="56127A"/>
              </a:solidFill>
              <a:latin typeface="Calibri"/>
              <a:ea typeface="굴림" charset="-127"/>
              <a:cs typeface="Calibri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1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639175" cy="831850"/>
          </a:xfrm>
        </p:spPr>
        <p:txBody>
          <a:bodyPr/>
          <a:lstStyle/>
          <a:p>
            <a:r>
              <a:rPr lang="en-US" dirty="0" smtClean="0"/>
              <a:t>Page-Based Virtual-Memory </a:t>
            </a:r>
            <a:r>
              <a:rPr lang="en-US" dirty="0"/>
              <a:t>Machine</a:t>
            </a:r>
            <a:br>
              <a:rPr lang="en-US" dirty="0"/>
            </a:br>
            <a:r>
              <a:rPr lang="en-US" sz="2400" dirty="0"/>
              <a:t>(Hardware </a:t>
            </a:r>
            <a:r>
              <a:rPr lang="en-US" sz="2400" dirty="0" smtClean="0"/>
              <a:t>Page-Table </a:t>
            </a:r>
            <a:r>
              <a:rPr lang="en-US" sz="2400" dirty="0"/>
              <a:t>Walk)</a:t>
            </a:r>
            <a:endParaRPr lang="en-US" dirty="0"/>
          </a:p>
        </p:txBody>
      </p:sp>
      <p:sp>
        <p:nvSpPr>
          <p:cNvPr id="1691682" name="Rectangle 34"/>
          <p:cNvSpPr>
            <a:spLocks noGrp="1" noChangeArrowheads="1"/>
          </p:cNvSpPr>
          <p:nvPr>
            <p:ph idx="1"/>
          </p:nvPr>
        </p:nvSpPr>
        <p:spPr>
          <a:xfrm>
            <a:off x="1003300" y="5943600"/>
            <a:ext cx="7683500" cy="406400"/>
          </a:xfrm>
        </p:spPr>
        <p:txBody>
          <a:bodyPr/>
          <a:lstStyle/>
          <a:p>
            <a:r>
              <a:rPr lang="en-US" sz="2000" dirty="0">
                <a:solidFill>
                  <a:srgbClr val="000000"/>
                </a:solidFill>
              </a:rPr>
              <a:t>Assumes page tables held in </a:t>
            </a:r>
            <a:r>
              <a:rPr lang="en-US" sz="2000" dirty="0" err="1">
                <a:solidFill>
                  <a:srgbClr val="000000"/>
                </a:solidFill>
              </a:rPr>
              <a:t>untranslated</a:t>
            </a:r>
            <a:r>
              <a:rPr lang="en-US" sz="2000" dirty="0">
                <a:solidFill>
                  <a:srgbClr val="000000"/>
                </a:solidFill>
              </a:rPr>
              <a:t> physical memory</a:t>
            </a:r>
          </a:p>
        </p:txBody>
      </p:sp>
      <p:sp>
        <p:nvSpPr>
          <p:cNvPr id="6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39F8F-B68F-E348-AB5E-213A526F8E08}" type="slidenum">
              <a:rPr lang="en-US"/>
              <a:pPr/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91652" name="Line 4"/>
          <p:cNvSpPr>
            <a:spLocks noChangeShapeType="1"/>
          </p:cNvSpPr>
          <p:nvPr/>
        </p:nvSpPr>
        <p:spPr bwMode="auto">
          <a:xfrm>
            <a:off x="5410200" y="2859087"/>
            <a:ext cx="3352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1653" name="Line 5"/>
          <p:cNvSpPr>
            <a:spLocks noChangeShapeType="1"/>
          </p:cNvSpPr>
          <p:nvPr/>
        </p:nvSpPr>
        <p:spPr bwMode="auto">
          <a:xfrm>
            <a:off x="685800" y="2859087"/>
            <a:ext cx="411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81000" y="2249487"/>
            <a:ext cx="304800" cy="1219200"/>
            <a:chOff x="336" y="1200"/>
            <a:chExt cx="144" cy="720"/>
          </a:xfrm>
        </p:grpSpPr>
        <p:sp>
          <p:nvSpPr>
            <p:cNvPr id="1691655" name="Rectangle 7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dirty="0">
                  <a:solidFill>
                    <a:srgbClr val="000000"/>
                  </a:solidFill>
                  <a:latin typeface="Calibri"/>
                </a:rPr>
                <a:t>PC</a:t>
              </a:r>
            </a:p>
          </p:txBody>
        </p:sp>
        <p:sp>
          <p:nvSpPr>
            <p:cNvPr id="1691656" name="Freeform 8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 dirty="0">
                <a:solidFill>
                  <a:srgbClr val="000000"/>
                </a:solidFill>
                <a:latin typeface="Calibri"/>
              </a:endParaRPr>
            </a:p>
          </p:txBody>
        </p:sp>
      </p:grpSp>
      <p:sp>
        <p:nvSpPr>
          <p:cNvPr id="1691657" name="Rectangle 9"/>
          <p:cNvSpPr>
            <a:spLocks noChangeArrowheads="1"/>
          </p:cNvSpPr>
          <p:nvPr/>
        </p:nvSpPr>
        <p:spPr bwMode="auto">
          <a:xfrm>
            <a:off x="990600" y="2325687"/>
            <a:ext cx="762000" cy="990600"/>
          </a:xfrm>
          <a:prstGeom prst="rect">
            <a:avLst/>
          </a:prstGeom>
          <a:solidFill>
            <a:srgbClr val="FFA74F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1800" dirty="0">
                <a:solidFill>
                  <a:srgbClr val="000000"/>
                </a:solidFill>
                <a:latin typeface="Calibri"/>
              </a:rPr>
              <a:t>Inst. TLB</a:t>
            </a:r>
          </a:p>
        </p:txBody>
      </p:sp>
      <p:sp>
        <p:nvSpPr>
          <p:cNvPr id="1691658" name="Rectangle 10"/>
          <p:cNvSpPr>
            <a:spLocks noChangeArrowheads="1"/>
          </p:cNvSpPr>
          <p:nvPr/>
        </p:nvSpPr>
        <p:spPr bwMode="auto">
          <a:xfrm>
            <a:off x="1981200" y="2478087"/>
            <a:ext cx="9144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1800" dirty="0">
                <a:solidFill>
                  <a:srgbClr val="000000"/>
                </a:solidFill>
                <a:latin typeface="Calibri"/>
              </a:rPr>
              <a:t>Inst. Cache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3048000" y="2249487"/>
            <a:ext cx="304800" cy="1219200"/>
            <a:chOff x="336" y="1200"/>
            <a:chExt cx="144" cy="720"/>
          </a:xfrm>
        </p:grpSpPr>
        <p:sp>
          <p:nvSpPr>
            <p:cNvPr id="1691660" name="Rectangle 12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dirty="0">
                  <a:solidFill>
                    <a:srgbClr val="000000"/>
                  </a:solidFill>
                  <a:latin typeface="Calibri"/>
                </a:rPr>
                <a:t>D</a:t>
              </a:r>
            </a:p>
          </p:txBody>
        </p:sp>
        <p:sp>
          <p:nvSpPr>
            <p:cNvPr id="1691661" name="Freeform 13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 dirty="0">
                <a:solidFill>
                  <a:srgbClr val="000000"/>
                </a:solidFill>
                <a:latin typeface="Calibri"/>
              </a:endParaRPr>
            </a:p>
          </p:txBody>
        </p:sp>
      </p:grpSp>
      <p:sp>
        <p:nvSpPr>
          <p:cNvPr id="1691662" name="Rectangle 14"/>
          <p:cNvSpPr>
            <a:spLocks noChangeArrowheads="1"/>
          </p:cNvSpPr>
          <p:nvPr/>
        </p:nvSpPr>
        <p:spPr bwMode="auto">
          <a:xfrm>
            <a:off x="3429000" y="2325687"/>
            <a:ext cx="1066800" cy="914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1800" dirty="0">
                <a:solidFill>
                  <a:srgbClr val="000000"/>
                </a:solidFill>
                <a:latin typeface="Calibri"/>
              </a:rPr>
              <a:t>Decode</a:t>
            </a:r>
          </a:p>
        </p:txBody>
      </p: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4572000" y="2249487"/>
            <a:ext cx="304800" cy="1219200"/>
            <a:chOff x="336" y="1200"/>
            <a:chExt cx="144" cy="720"/>
          </a:xfrm>
        </p:grpSpPr>
        <p:sp>
          <p:nvSpPr>
            <p:cNvPr id="1691664" name="Rectangle 16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dirty="0">
                  <a:solidFill>
                    <a:srgbClr val="000000"/>
                  </a:solidFill>
                  <a:latin typeface="Calibri"/>
                </a:rPr>
                <a:t>E</a:t>
              </a:r>
            </a:p>
          </p:txBody>
        </p:sp>
        <p:sp>
          <p:nvSpPr>
            <p:cNvPr id="1691665" name="Freeform 17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 dirty="0">
                <a:solidFill>
                  <a:srgbClr val="000000"/>
                </a:solidFill>
                <a:latin typeface="Calibri"/>
              </a:endParaRPr>
            </a:p>
          </p:txBody>
        </p:sp>
      </p:grpSp>
      <p:sp>
        <p:nvSpPr>
          <p:cNvPr id="1691666" name="Freeform 18"/>
          <p:cNvSpPr>
            <a:spLocks/>
          </p:cNvSpPr>
          <p:nvPr/>
        </p:nvSpPr>
        <p:spPr bwMode="auto">
          <a:xfrm>
            <a:off x="5029200" y="2325687"/>
            <a:ext cx="3810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8"/>
              </a:cxn>
              <a:cxn ang="0">
                <a:pos x="48" y="336"/>
              </a:cxn>
              <a:cxn ang="0">
                <a:pos x="0" y="384"/>
              </a:cxn>
              <a:cxn ang="0">
                <a:pos x="0" y="672"/>
              </a:cxn>
              <a:cxn ang="0">
                <a:pos x="240" y="480"/>
              </a:cxn>
              <a:cxn ang="0">
                <a:pos x="240" y="144"/>
              </a:cxn>
              <a:cxn ang="0">
                <a:pos x="0" y="0"/>
              </a:cxn>
            </a:cxnLst>
            <a:rect l="0" t="0" r="r" b="b"/>
            <a:pathLst>
              <a:path w="240" h="672">
                <a:moveTo>
                  <a:pt x="0" y="0"/>
                </a:moveTo>
                <a:lnTo>
                  <a:pt x="0" y="288"/>
                </a:lnTo>
                <a:lnTo>
                  <a:pt x="48" y="336"/>
                </a:lnTo>
                <a:lnTo>
                  <a:pt x="0" y="384"/>
                </a:lnTo>
                <a:lnTo>
                  <a:pt x="0" y="672"/>
                </a:lnTo>
                <a:lnTo>
                  <a:pt x="240" y="480"/>
                </a:lnTo>
                <a:lnTo>
                  <a:pt x="240" y="14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5486400" y="2249487"/>
            <a:ext cx="304800" cy="1219200"/>
            <a:chOff x="336" y="1200"/>
            <a:chExt cx="144" cy="720"/>
          </a:xfrm>
        </p:grpSpPr>
        <p:sp>
          <p:nvSpPr>
            <p:cNvPr id="1691668" name="Rectangle 20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dirty="0">
                  <a:solidFill>
                    <a:srgbClr val="000000"/>
                  </a:solidFill>
                  <a:latin typeface="Calibri"/>
                </a:rPr>
                <a:t>M</a:t>
              </a:r>
            </a:p>
          </p:txBody>
        </p:sp>
        <p:sp>
          <p:nvSpPr>
            <p:cNvPr id="1691669" name="Freeform 21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 dirty="0">
                <a:solidFill>
                  <a:srgbClr val="000000"/>
                </a:solidFill>
                <a:latin typeface="Calibri"/>
              </a:endParaRPr>
            </a:p>
          </p:txBody>
        </p:sp>
      </p:grpSp>
      <p:sp>
        <p:nvSpPr>
          <p:cNvPr id="1691671" name="Rectangle 23"/>
          <p:cNvSpPr>
            <a:spLocks noChangeArrowheads="1"/>
          </p:cNvSpPr>
          <p:nvPr/>
        </p:nvSpPr>
        <p:spPr bwMode="auto">
          <a:xfrm>
            <a:off x="7162800" y="2478087"/>
            <a:ext cx="9144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1800" dirty="0">
                <a:solidFill>
                  <a:srgbClr val="000000"/>
                </a:solidFill>
                <a:latin typeface="Calibri"/>
              </a:rPr>
              <a:t>Data Cache</a:t>
            </a:r>
          </a:p>
        </p:txBody>
      </p: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8229600" y="2249487"/>
            <a:ext cx="304800" cy="1219200"/>
            <a:chOff x="336" y="1200"/>
            <a:chExt cx="144" cy="720"/>
          </a:xfrm>
        </p:grpSpPr>
        <p:sp>
          <p:nvSpPr>
            <p:cNvPr id="1691673" name="Rectangle 25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800" dirty="0">
                  <a:solidFill>
                    <a:srgbClr val="000000"/>
                  </a:solidFill>
                  <a:latin typeface="Calibri"/>
                </a:rPr>
                <a:t>W</a:t>
              </a:r>
            </a:p>
          </p:txBody>
        </p:sp>
        <p:sp>
          <p:nvSpPr>
            <p:cNvPr id="1691674" name="Freeform 26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 dirty="0">
                <a:solidFill>
                  <a:srgbClr val="000000"/>
                </a:solidFill>
                <a:latin typeface="Calibri"/>
              </a:endParaRPr>
            </a:p>
          </p:txBody>
        </p:sp>
      </p:grpSp>
      <p:sp>
        <p:nvSpPr>
          <p:cNvPr id="1691675" name="Line 27"/>
          <p:cNvSpPr>
            <a:spLocks noChangeShapeType="1"/>
          </p:cNvSpPr>
          <p:nvPr/>
        </p:nvSpPr>
        <p:spPr bwMode="auto">
          <a:xfrm>
            <a:off x="4876800" y="2554287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1676" name="Line 28"/>
          <p:cNvSpPr>
            <a:spLocks noChangeShapeType="1"/>
          </p:cNvSpPr>
          <p:nvPr/>
        </p:nvSpPr>
        <p:spPr bwMode="auto">
          <a:xfrm>
            <a:off x="4876800" y="3163887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1677" name="Text Box 29"/>
          <p:cNvSpPr txBox="1">
            <a:spLocks noChangeArrowheads="1"/>
          </p:cNvSpPr>
          <p:nvPr/>
        </p:nvSpPr>
        <p:spPr bwMode="auto">
          <a:xfrm>
            <a:off x="5106965" y="2690296"/>
            <a:ext cx="30008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00"/>
                </a:solidFill>
                <a:latin typeface="Calibri"/>
              </a:rPr>
              <a:t>+</a:t>
            </a:r>
          </a:p>
        </p:txBody>
      </p:sp>
      <p:sp>
        <p:nvSpPr>
          <p:cNvPr id="1691678" name="Line 30"/>
          <p:cNvSpPr>
            <a:spLocks noChangeShapeType="1"/>
          </p:cNvSpPr>
          <p:nvPr/>
        </p:nvSpPr>
        <p:spPr bwMode="auto">
          <a:xfrm flipV="1">
            <a:off x="1295400" y="1716087"/>
            <a:ext cx="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1679" name="Line 31"/>
          <p:cNvSpPr>
            <a:spLocks noChangeShapeType="1"/>
          </p:cNvSpPr>
          <p:nvPr/>
        </p:nvSpPr>
        <p:spPr bwMode="auto">
          <a:xfrm flipV="1">
            <a:off x="6477000" y="1716087"/>
            <a:ext cx="0" cy="6508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1680" name="Text Box 32"/>
          <p:cNvSpPr txBox="1">
            <a:spLocks noChangeArrowheads="1"/>
          </p:cNvSpPr>
          <p:nvPr/>
        </p:nvSpPr>
        <p:spPr bwMode="auto">
          <a:xfrm>
            <a:off x="429211" y="952128"/>
            <a:ext cx="2134556" cy="78483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800" i="1" dirty="0">
                <a:solidFill>
                  <a:srgbClr val="000000"/>
                </a:solidFill>
                <a:latin typeface="Calibri"/>
              </a:rPr>
              <a:t>Page Fault?</a:t>
            </a:r>
          </a:p>
          <a:p>
            <a:r>
              <a:rPr lang="en-US" sz="1800" i="1" dirty="0">
                <a:solidFill>
                  <a:srgbClr val="000000"/>
                </a:solidFill>
                <a:latin typeface="Calibri"/>
              </a:rPr>
              <a:t>Protection violation?</a:t>
            </a:r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1681" name="Text Box 33"/>
          <p:cNvSpPr txBox="1">
            <a:spLocks noChangeArrowheads="1"/>
          </p:cNvSpPr>
          <p:nvPr/>
        </p:nvSpPr>
        <p:spPr bwMode="auto">
          <a:xfrm>
            <a:off x="5382211" y="1028328"/>
            <a:ext cx="2134556" cy="78483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800" i="1" dirty="0">
                <a:solidFill>
                  <a:srgbClr val="000000"/>
                </a:solidFill>
                <a:latin typeface="Calibri"/>
              </a:rPr>
              <a:t>Page Fault?</a:t>
            </a:r>
          </a:p>
          <a:p>
            <a:r>
              <a:rPr lang="en-US" sz="1800" i="1" dirty="0">
                <a:solidFill>
                  <a:srgbClr val="000000"/>
                </a:solidFill>
                <a:latin typeface="Calibri"/>
              </a:rPr>
              <a:t>Protection violation?</a:t>
            </a:r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1670" name="Rectangle 22"/>
          <p:cNvSpPr>
            <a:spLocks noChangeArrowheads="1"/>
          </p:cNvSpPr>
          <p:nvPr/>
        </p:nvSpPr>
        <p:spPr bwMode="auto">
          <a:xfrm>
            <a:off x="6096000" y="2325687"/>
            <a:ext cx="762000" cy="990600"/>
          </a:xfrm>
          <a:prstGeom prst="rect">
            <a:avLst/>
          </a:prstGeom>
          <a:solidFill>
            <a:srgbClr val="FFA74F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1800" dirty="0">
                <a:solidFill>
                  <a:srgbClr val="000000"/>
                </a:solidFill>
                <a:latin typeface="Calibri"/>
              </a:rPr>
              <a:t>Data TLB</a:t>
            </a:r>
          </a:p>
        </p:txBody>
      </p:sp>
      <p:sp>
        <p:nvSpPr>
          <p:cNvPr id="1691683" name="Rectangle 35"/>
          <p:cNvSpPr>
            <a:spLocks noChangeArrowheads="1"/>
          </p:cNvSpPr>
          <p:nvPr/>
        </p:nvSpPr>
        <p:spPr bwMode="auto">
          <a:xfrm>
            <a:off x="3429000" y="5526087"/>
            <a:ext cx="32766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1800" dirty="0">
                <a:solidFill>
                  <a:srgbClr val="000000"/>
                </a:solidFill>
                <a:latin typeface="Calibri"/>
              </a:rPr>
              <a:t>Main Memory (DRAM)</a:t>
            </a:r>
          </a:p>
        </p:txBody>
      </p:sp>
      <p:sp>
        <p:nvSpPr>
          <p:cNvPr id="1691684" name="Rectangle 36"/>
          <p:cNvSpPr>
            <a:spLocks noChangeArrowheads="1"/>
          </p:cNvSpPr>
          <p:nvPr/>
        </p:nvSpPr>
        <p:spPr bwMode="auto">
          <a:xfrm>
            <a:off x="3733800" y="4459287"/>
            <a:ext cx="2667000" cy="609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1800" dirty="0">
                <a:solidFill>
                  <a:srgbClr val="000000"/>
                </a:solidFill>
                <a:latin typeface="Calibri"/>
              </a:rPr>
              <a:t>Memory Controller</a:t>
            </a:r>
          </a:p>
        </p:txBody>
      </p:sp>
      <p:sp>
        <p:nvSpPr>
          <p:cNvPr id="1691685" name="Freeform 37"/>
          <p:cNvSpPr>
            <a:spLocks/>
          </p:cNvSpPr>
          <p:nvPr/>
        </p:nvSpPr>
        <p:spPr bwMode="auto">
          <a:xfrm>
            <a:off x="6400800" y="3163887"/>
            <a:ext cx="1371600" cy="1600200"/>
          </a:xfrm>
          <a:custGeom>
            <a:avLst/>
            <a:gdLst/>
            <a:ahLst/>
            <a:cxnLst>
              <a:cxn ang="0">
                <a:pos x="816" y="0"/>
              </a:cxn>
              <a:cxn ang="0">
                <a:pos x="816" y="384"/>
              </a:cxn>
              <a:cxn ang="0">
                <a:pos x="0" y="384"/>
              </a:cxn>
            </a:cxnLst>
            <a:rect l="0" t="0" r="r" b="b"/>
            <a:pathLst>
              <a:path w="816" h="384">
                <a:moveTo>
                  <a:pt x="816" y="0"/>
                </a:moveTo>
                <a:lnTo>
                  <a:pt x="816" y="384"/>
                </a:lnTo>
                <a:lnTo>
                  <a:pt x="0" y="38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1686" name="Freeform 38"/>
          <p:cNvSpPr>
            <a:spLocks/>
          </p:cNvSpPr>
          <p:nvPr/>
        </p:nvSpPr>
        <p:spPr bwMode="auto">
          <a:xfrm flipH="1">
            <a:off x="2438400" y="3163887"/>
            <a:ext cx="1295400" cy="1600200"/>
          </a:xfrm>
          <a:custGeom>
            <a:avLst/>
            <a:gdLst/>
            <a:ahLst/>
            <a:cxnLst>
              <a:cxn ang="0">
                <a:pos x="816" y="0"/>
              </a:cxn>
              <a:cxn ang="0">
                <a:pos x="816" y="384"/>
              </a:cxn>
              <a:cxn ang="0">
                <a:pos x="0" y="384"/>
              </a:cxn>
            </a:cxnLst>
            <a:rect l="0" t="0" r="r" b="b"/>
            <a:pathLst>
              <a:path w="816" h="384">
                <a:moveTo>
                  <a:pt x="816" y="0"/>
                </a:moveTo>
                <a:lnTo>
                  <a:pt x="816" y="384"/>
                </a:lnTo>
                <a:lnTo>
                  <a:pt x="0" y="38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1687" name="Line 39"/>
          <p:cNvSpPr>
            <a:spLocks noChangeShapeType="1"/>
          </p:cNvSpPr>
          <p:nvPr/>
        </p:nvSpPr>
        <p:spPr bwMode="auto">
          <a:xfrm>
            <a:off x="5105400" y="5068887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1688" name="Text Box 40"/>
          <p:cNvSpPr txBox="1">
            <a:spLocks noChangeArrowheads="1"/>
          </p:cNvSpPr>
          <p:nvPr/>
        </p:nvSpPr>
        <p:spPr bwMode="auto">
          <a:xfrm>
            <a:off x="7696200" y="4417110"/>
            <a:ext cx="1116013" cy="64633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Calibri"/>
              </a:rPr>
              <a:t>Physical Address</a:t>
            </a:r>
          </a:p>
        </p:txBody>
      </p:sp>
      <p:sp>
        <p:nvSpPr>
          <p:cNvPr id="1691689" name="Text Box 41"/>
          <p:cNvSpPr txBox="1">
            <a:spLocks noChangeArrowheads="1"/>
          </p:cNvSpPr>
          <p:nvPr/>
        </p:nvSpPr>
        <p:spPr bwMode="auto">
          <a:xfrm>
            <a:off x="1474787" y="4493310"/>
            <a:ext cx="1116013" cy="64633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Calibri"/>
              </a:rPr>
              <a:t>Physical Address</a:t>
            </a:r>
          </a:p>
        </p:txBody>
      </p:sp>
      <p:sp>
        <p:nvSpPr>
          <p:cNvPr id="1691690" name="Text Box 42"/>
          <p:cNvSpPr txBox="1">
            <a:spLocks noChangeArrowheads="1"/>
          </p:cNvSpPr>
          <p:nvPr/>
        </p:nvSpPr>
        <p:spPr bwMode="auto">
          <a:xfrm>
            <a:off x="4724400" y="5104090"/>
            <a:ext cx="2438400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Calibri"/>
              </a:rPr>
              <a:t>Physical Address</a:t>
            </a:r>
          </a:p>
        </p:txBody>
      </p:sp>
      <p:sp>
        <p:nvSpPr>
          <p:cNvPr id="1691694" name="Text Box 46"/>
          <p:cNvSpPr txBox="1">
            <a:spLocks noChangeArrowheads="1"/>
          </p:cNvSpPr>
          <p:nvPr/>
        </p:nvSpPr>
        <p:spPr bwMode="auto">
          <a:xfrm>
            <a:off x="1676400" y="1828800"/>
            <a:ext cx="1116013" cy="64633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Calibri"/>
              </a:rPr>
              <a:t>Physical Address</a:t>
            </a:r>
          </a:p>
        </p:txBody>
      </p:sp>
      <p:sp>
        <p:nvSpPr>
          <p:cNvPr id="1691696" name="Rectangle 48"/>
          <p:cNvSpPr>
            <a:spLocks noChangeArrowheads="1"/>
          </p:cNvSpPr>
          <p:nvPr/>
        </p:nvSpPr>
        <p:spPr bwMode="auto">
          <a:xfrm>
            <a:off x="3429000" y="3544887"/>
            <a:ext cx="1635125" cy="457200"/>
          </a:xfrm>
          <a:prstGeom prst="rect">
            <a:avLst/>
          </a:prstGeom>
          <a:solidFill>
            <a:schemeClr val="accent1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>
              <a:lnSpc>
                <a:spcPct val="85000"/>
              </a:lnSpc>
            </a:pPr>
            <a:r>
              <a:rPr lang="en-US" altLang="ko-KR" sz="1800" dirty="0" smtClean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Page-Table </a:t>
            </a: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Base Register</a:t>
            </a:r>
            <a:endParaRPr lang="en-US" sz="18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691698" name="Line 50"/>
          <p:cNvSpPr>
            <a:spLocks noChangeShapeType="1"/>
          </p:cNvSpPr>
          <p:nvPr/>
        </p:nvSpPr>
        <p:spPr bwMode="auto">
          <a:xfrm flipH="1">
            <a:off x="1828800" y="2478087"/>
            <a:ext cx="76200" cy="3810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1699" name="Text Box 51"/>
          <p:cNvSpPr txBox="1">
            <a:spLocks noChangeArrowheads="1"/>
          </p:cNvSpPr>
          <p:nvPr/>
        </p:nvSpPr>
        <p:spPr bwMode="auto">
          <a:xfrm>
            <a:off x="26046" y="1600200"/>
            <a:ext cx="1116013" cy="64633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Calibri"/>
              </a:rPr>
              <a:t>Virtual Address</a:t>
            </a:r>
          </a:p>
        </p:txBody>
      </p:sp>
      <p:sp>
        <p:nvSpPr>
          <p:cNvPr id="1691700" name="Line 52"/>
          <p:cNvSpPr>
            <a:spLocks noChangeShapeType="1"/>
          </p:cNvSpPr>
          <p:nvPr/>
        </p:nvSpPr>
        <p:spPr bwMode="auto">
          <a:xfrm flipH="1" flipV="1">
            <a:off x="762000" y="2249487"/>
            <a:ext cx="76200" cy="533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1701" name="Text Box 53"/>
          <p:cNvSpPr txBox="1">
            <a:spLocks noChangeArrowheads="1"/>
          </p:cNvSpPr>
          <p:nvPr/>
        </p:nvSpPr>
        <p:spPr bwMode="auto">
          <a:xfrm>
            <a:off x="6781800" y="1912034"/>
            <a:ext cx="1116013" cy="64633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Calibri"/>
              </a:rPr>
              <a:t>Physical Address</a:t>
            </a:r>
          </a:p>
        </p:txBody>
      </p:sp>
      <p:sp>
        <p:nvSpPr>
          <p:cNvPr id="1691702" name="Line 54"/>
          <p:cNvSpPr>
            <a:spLocks noChangeShapeType="1"/>
          </p:cNvSpPr>
          <p:nvPr/>
        </p:nvSpPr>
        <p:spPr bwMode="auto">
          <a:xfrm flipH="1">
            <a:off x="6961188" y="2478087"/>
            <a:ext cx="49212" cy="4095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1703" name="Text Box 55"/>
          <p:cNvSpPr txBox="1">
            <a:spLocks noChangeArrowheads="1"/>
          </p:cNvSpPr>
          <p:nvPr/>
        </p:nvSpPr>
        <p:spPr bwMode="auto">
          <a:xfrm>
            <a:off x="5029200" y="1683434"/>
            <a:ext cx="1116013" cy="64633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Calibri"/>
              </a:rPr>
              <a:t>Virtual Address</a:t>
            </a:r>
          </a:p>
        </p:txBody>
      </p:sp>
      <p:sp>
        <p:nvSpPr>
          <p:cNvPr id="1691704" name="Line 56"/>
          <p:cNvSpPr>
            <a:spLocks noChangeShapeType="1"/>
          </p:cNvSpPr>
          <p:nvPr/>
        </p:nvSpPr>
        <p:spPr bwMode="auto">
          <a:xfrm flipH="1" flipV="1">
            <a:off x="5867400" y="2173287"/>
            <a:ext cx="76200" cy="609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1705" name="Rectangle 57"/>
          <p:cNvSpPr>
            <a:spLocks noChangeArrowheads="1"/>
          </p:cNvSpPr>
          <p:nvPr/>
        </p:nvSpPr>
        <p:spPr bwMode="auto">
          <a:xfrm>
            <a:off x="5257800" y="3621087"/>
            <a:ext cx="20574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1800" dirty="0">
                <a:solidFill>
                  <a:srgbClr val="000000"/>
                </a:solidFill>
                <a:latin typeface="Calibri"/>
              </a:rPr>
              <a:t>Hardware Page Table Walker</a:t>
            </a:r>
          </a:p>
        </p:txBody>
      </p:sp>
      <p:sp>
        <p:nvSpPr>
          <p:cNvPr id="1691706" name="Line 58"/>
          <p:cNvSpPr>
            <a:spLocks noChangeShapeType="1"/>
          </p:cNvSpPr>
          <p:nvPr/>
        </p:nvSpPr>
        <p:spPr bwMode="auto">
          <a:xfrm>
            <a:off x="5029200" y="3697287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1707" name="Line 59"/>
          <p:cNvSpPr>
            <a:spLocks noChangeShapeType="1"/>
          </p:cNvSpPr>
          <p:nvPr/>
        </p:nvSpPr>
        <p:spPr bwMode="auto">
          <a:xfrm>
            <a:off x="6629400" y="3316287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1708" name="Text Box 60"/>
          <p:cNvSpPr txBox="1">
            <a:spLocks noChangeArrowheads="1"/>
          </p:cNvSpPr>
          <p:nvPr/>
        </p:nvSpPr>
        <p:spPr bwMode="auto">
          <a:xfrm>
            <a:off x="794789" y="3314977"/>
            <a:ext cx="736111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800" i="1" dirty="0">
                <a:solidFill>
                  <a:srgbClr val="000000"/>
                </a:solidFill>
                <a:latin typeface="Calibri"/>
              </a:rPr>
              <a:t>Miss?</a:t>
            </a:r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1710" name="Freeform 62"/>
          <p:cNvSpPr>
            <a:spLocks/>
          </p:cNvSpPr>
          <p:nvPr/>
        </p:nvSpPr>
        <p:spPr bwMode="auto">
          <a:xfrm>
            <a:off x="7315200" y="3163887"/>
            <a:ext cx="304800" cy="685800"/>
          </a:xfrm>
          <a:custGeom>
            <a:avLst/>
            <a:gdLst/>
            <a:ahLst/>
            <a:cxnLst>
              <a:cxn ang="0">
                <a:pos x="0" y="432"/>
              </a:cxn>
              <a:cxn ang="0">
                <a:pos x="96" y="432"/>
              </a:cxn>
              <a:cxn ang="0">
                <a:pos x="96" y="0"/>
              </a:cxn>
            </a:cxnLst>
            <a:rect l="0" t="0" r="r" b="b"/>
            <a:pathLst>
              <a:path w="96" h="432">
                <a:moveTo>
                  <a:pt x="0" y="432"/>
                </a:moveTo>
                <a:lnTo>
                  <a:pt x="96" y="432"/>
                </a:lnTo>
                <a:lnTo>
                  <a:pt x="96" y="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1711" name="Line 63"/>
          <p:cNvSpPr>
            <a:spLocks noChangeShapeType="1"/>
          </p:cNvSpPr>
          <p:nvPr/>
        </p:nvSpPr>
        <p:spPr bwMode="auto">
          <a:xfrm flipV="1">
            <a:off x="6781800" y="3316287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1712" name="Freeform 64"/>
          <p:cNvSpPr>
            <a:spLocks/>
          </p:cNvSpPr>
          <p:nvPr/>
        </p:nvSpPr>
        <p:spPr bwMode="auto">
          <a:xfrm>
            <a:off x="1524000" y="3316287"/>
            <a:ext cx="3733800" cy="914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28"/>
              </a:cxn>
              <a:cxn ang="0">
                <a:pos x="2304" y="528"/>
              </a:cxn>
            </a:cxnLst>
            <a:rect l="0" t="0" r="r" b="b"/>
            <a:pathLst>
              <a:path w="2304" h="528">
                <a:moveTo>
                  <a:pt x="0" y="0"/>
                </a:moveTo>
                <a:lnTo>
                  <a:pt x="0" y="528"/>
                </a:lnTo>
                <a:lnTo>
                  <a:pt x="2304" y="52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1713" name="Text Box 65"/>
          <p:cNvSpPr txBox="1">
            <a:spLocks noChangeArrowheads="1"/>
          </p:cNvSpPr>
          <p:nvPr/>
        </p:nvSpPr>
        <p:spPr bwMode="auto">
          <a:xfrm>
            <a:off x="5900189" y="3238777"/>
            <a:ext cx="736111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800" i="1" dirty="0">
                <a:solidFill>
                  <a:srgbClr val="000000"/>
                </a:solidFill>
                <a:latin typeface="Calibri"/>
              </a:rPr>
              <a:t>Miss?</a:t>
            </a:r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1714" name="Freeform 66"/>
          <p:cNvSpPr>
            <a:spLocks/>
          </p:cNvSpPr>
          <p:nvPr/>
        </p:nvSpPr>
        <p:spPr bwMode="auto">
          <a:xfrm>
            <a:off x="1676400" y="3316287"/>
            <a:ext cx="3581400" cy="762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28"/>
              </a:cxn>
              <a:cxn ang="0">
                <a:pos x="2304" y="528"/>
              </a:cxn>
            </a:cxnLst>
            <a:rect l="0" t="0" r="r" b="b"/>
            <a:pathLst>
              <a:path w="2304" h="528">
                <a:moveTo>
                  <a:pt x="0" y="0"/>
                </a:moveTo>
                <a:lnTo>
                  <a:pt x="0" y="528"/>
                </a:lnTo>
                <a:lnTo>
                  <a:pt x="2304" y="52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Line 63"/>
          <p:cNvSpPr>
            <a:spLocks noChangeShapeType="1"/>
          </p:cNvSpPr>
          <p:nvPr/>
        </p:nvSpPr>
        <p:spPr bwMode="auto">
          <a:xfrm flipV="1">
            <a:off x="7010400" y="3124200"/>
            <a:ext cx="3810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" name="Line 54"/>
          <p:cNvSpPr>
            <a:spLocks noChangeShapeType="1"/>
          </p:cNvSpPr>
          <p:nvPr/>
        </p:nvSpPr>
        <p:spPr bwMode="auto">
          <a:xfrm>
            <a:off x="7086600" y="2514600"/>
            <a:ext cx="0" cy="914399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69140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1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1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1680" grpId="0"/>
      <p:bldP spid="169168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250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pPr>
              <a:lnSpc>
                <a:spcPct val="100000"/>
              </a:lnSpc>
            </a:pPr>
            <a:r>
              <a:rPr lang="en-US" altLang="ko-KR" dirty="0">
                <a:ea typeface="굴림" charset="-127"/>
                <a:cs typeface="굴림" charset="-127"/>
              </a:rPr>
              <a:t>Address Translation:</a:t>
            </a:r>
            <a:br>
              <a:rPr lang="en-US" altLang="ko-KR" dirty="0">
                <a:ea typeface="굴림" charset="-127"/>
                <a:cs typeface="굴림" charset="-127"/>
              </a:rPr>
            </a:br>
            <a:r>
              <a:rPr lang="en-US" altLang="ko-KR" sz="2800" i="1" dirty="0">
                <a:ea typeface="굴림" charset="-127"/>
                <a:cs typeface="굴림" charset="-127"/>
              </a:rPr>
              <a:t>putting it all together</a:t>
            </a:r>
            <a:endParaRPr lang="en-US" altLang="ko-KR" sz="4000" dirty="0">
              <a:ea typeface="굴림" charset="-127"/>
              <a:cs typeface="굴림" charset="-127"/>
            </a:endParaRPr>
          </a:p>
        </p:txBody>
      </p:sp>
      <p:sp>
        <p:nvSpPr>
          <p:cNvPr id="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9225A-39C5-FD43-B6C6-B620D9213523}" type="slidenum">
              <a:rPr lang="en-US"/>
              <a:pPr/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42498" name="Line 2"/>
          <p:cNvSpPr>
            <a:spLocks noChangeShapeType="1"/>
          </p:cNvSpPr>
          <p:nvPr/>
        </p:nvSpPr>
        <p:spPr bwMode="auto">
          <a:xfrm>
            <a:off x="2057400" y="5727700"/>
            <a:ext cx="0" cy="4572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42499" name="Freeform 3"/>
          <p:cNvSpPr>
            <a:spLocks/>
          </p:cNvSpPr>
          <p:nvPr/>
        </p:nvSpPr>
        <p:spPr bwMode="auto">
          <a:xfrm>
            <a:off x="1295400" y="5203825"/>
            <a:ext cx="2667000" cy="981075"/>
          </a:xfrm>
          <a:custGeom>
            <a:avLst/>
            <a:gdLst/>
            <a:ahLst/>
            <a:cxnLst>
              <a:cxn ang="0">
                <a:pos x="1860" y="0"/>
              </a:cxn>
              <a:cxn ang="0">
                <a:pos x="1860" y="570"/>
              </a:cxn>
              <a:cxn ang="0">
                <a:pos x="60" y="564"/>
              </a:cxn>
              <a:cxn ang="0">
                <a:pos x="24" y="558"/>
              </a:cxn>
              <a:cxn ang="0">
                <a:pos x="0" y="558"/>
              </a:cxn>
            </a:cxnLst>
            <a:rect l="0" t="0" r="r" b="b"/>
            <a:pathLst>
              <a:path w="1860" h="570">
                <a:moveTo>
                  <a:pt x="1860" y="0"/>
                </a:moveTo>
                <a:lnTo>
                  <a:pt x="1860" y="570"/>
                </a:lnTo>
                <a:lnTo>
                  <a:pt x="60" y="564"/>
                </a:lnTo>
                <a:lnTo>
                  <a:pt x="24" y="558"/>
                </a:lnTo>
                <a:lnTo>
                  <a:pt x="0" y="558"/>
                </a:lnTo>
              </a:path>
            </a:pathLst>
          </a:custGeom>
          <a:noFill/>
          <a:ln w="57150" cap="flat" cmpd="sng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42501" name="Rectangle 5"/>
          <p:cNvSpPr>
            <a:spLocks noChangeArrowheads="1"/>
          </p:cNvSpPr>
          <p:nvPr/>
        </p:nvSpPr>
        <p:spPr bwMode="auto">
          <a:xfrm>
            <a:off x="3048000" y="1077913"/>
            <a:ext cx="2090417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4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Virtual Address</a:t>
            </a:r>
          </a:p>
        </p:txBody>
      </p:sp>
      <p:sp>
        <p:nvSpPr>
          <p:cNvPr id="1642502" name="Rectangle 6"/>
          <p:cNvSpPr>
            <a:spLocks noChangeArrowheads="1"/>
          </p:cNvSpPr>
          <p:nvPr/>
        </p:nvSpPr>
        <p:spPr bwMode="auto">
          <a:xfrm>
            <a:off x="3681450" y="1844675"/>
            <a:ext cx="1100062" cy="828432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4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TLB</a:t>
            </a:r>
          </a:p>
          <a:p>
            <a:pPr>
              <a:spcBef>
                <a:spcPct val="0"/>
              </a:spcBef>
            </a:pPr>
            <a:r>
              <a:rPr lang="en-US" altLang="ko-KR" sz="24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Lookup</a:t>
            </a:r>
          </a:p>
        </p:txBody>
      </p:sp>
      <p:sp>
        <p:nvSpPr>
          <p:cNvPr id="1642503" name="Rectangle 7" descr="90%"/>
          <p:cNvSpPr>
            <a:spLocks noChangeArrowheads="1"/>
          </p:cNvSpPr>
          <p:nvPr/>
        </p:nvSpPr>
        <p:spPr bwMode="auto">
          <a:xfrm>
            <a:off x="1636713" y="3297238"/>
            <a:ext cx="1814512" cy="844550"/>
          </a:xfrm>
          <a:prstGeom prst="rect">
            <a:avLst/>
          </a:prstGeom>
          <a:pattFill prst="pct90">
            <a:fgClr>
              <a:schemeClr val="accent1"/>
            </a:fgClr>
            <a:bgClr>
              <a:srgbClr val="FFFFFF"/>
            </a:bgClr>
          </a:patt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 sz="24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Page Table</a:t>
            </a:r>
          </a:p>
          <a:p>
            <a:pPr>
              <a:spcBef>
                <a:spcPct val="0"/>
              </a:spcBef>
            </a:pPr>
            <a:r>
              <a:rPr lang="en-US" altLang="ko-KR" sz="24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Walk</a:t>
            </a:r>
          </a:p>
        </p:txBody>
      </p:sp>
      <p:sp>
        <p:nvSpPr>
          <p:cNvPr id="1642504" name="Rectangle 8" descr="90%"/>
          <p:cNvSpPr>
            <a:spLocks noChangeArrowheads="1"/>
          </p:cNvSpPr>
          <p:nvPr/>
        </p:nvSpPr>
        <p:spPr bwMode="auto">
          <a:xfrm>
            <a:off x="3048000" y="5041900"/>
            <a:ext cx="1916113" cy="479425"/>
          </a:xfrm>
          <a:prstGeom prst="rect">
            <a:avLst/>
          </a:prstGeom>
          <a:pattFill prst="pct90">
            <a:fgClr>
              <a:schemeClr val="accent1"/>
            </a:fgClr>
            <a:bgClr>
              <a:srgbClr val="FFFFFF"/>
            </a:bgClr>
          </a:patt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 sz="24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Update TLB</a:t>
            </a:r>
          </a:p>
        </p:txBody>
      </p:sp>
      <p:sp>
        <p:nvSpPr>
          <p:cNvPr id="1642505" name="Rectangle 9"/>
          <p:cNvSpPr>
            <a:spLocks noChangeArrowheads="1"/>
          </p:cNvSpPr>
          <p:nvPr/>
        </p:nvSpPr>
        <p:spPr bwMode="auto">
          <a:xfrm>
            <a:off x="609600" y="4965700"/>
            <a:ext cx="2286000" cy="693738"/>
          </a:xfrm>
          <a:prstGeom prst="rect">
            <a:avLst/>
          </a:prstGeom>
          <a:solidFill>
            <a:srgbClr val="FFCC66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000" i="1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Page Fault</a:t>
            </a:r>
            <a:endParaRPr lang="en-US" altLang="ko-KR" sz="2000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  <a:p>
            <a:pPr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(OS loads page)</a:t>
            </a:r>
          </a:p>
        </p:txBody>
      </p:sp>
      <p:sp>
        <p:nvSpPr>
          <p:cNvPr id="1642506" name="Rectangle 10"/>
          <p:cNvSpPr>
            <a:spLocks noChangeArrowheads="1"/>
          </p:cNvSpPr>
          <p:nvPr/>
        </p:nvSpPr>
        <p:spPr bwMode="auto">
          <a:xfrm>
            <a:off x="5483212" y="3300413"/>
            <a:ext cx="1274789" cy="705321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Protection</a:t>
            </a:r>
          </a:p>
          <a:p>
            <a:pPr>
              <a:spcBef>
                <a:spcPct val="0"/>
              </a:spcBef>
            </a:pPr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Check</a:t>
            </a:r>
          </a:p>
        </p:txBody>
      </p:sp>
      <p:sp>
        <p:nvSpPr>
          <p:cNvPr id="1642507" name="Rectangle 11"/>
          <p:cNvSpPr>
            <a:spLocks noChangeArrowheads="1"/>
          </p:cNvSpPr>
          <p:nvPr/>
        </p:nvSpPr>
        <p:spPr bwMode="auto">
          <a:xfrm>
            <a:off x="7562838" y="5021263"/>
            <a:ext cx="1166837" cy="9823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Physical</a:t>
            </a:r>
          </a:p>
          <a:p>
            <a:pPr>
              <a:spcBef>
                <a:spcPct val="0"/>
              </a:spcBef>
            </a:pPr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Address</a:t>
            </a:r>
          </a:p>
          <a:p>
            <a:pPr>
              <a:spcBef>
                <a:spcPct val="0"/>
              </a:spcBef>
            </a:pPr>
            <a:r>
              <a:rPr lang="en-US" altLang="ko-KR" sz="1800" i="1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(to cache)</a:t>
            </a:r>
          </a:p>
        </p:txBody>
      </p:sp>
      <p:sp>
        <p:nvSpPr>
          <p:cNvPr id="1642508" name="Line 12"/>
          <p:cNvSpPr>
            <a:spLocks noChangeShapeType="1"/>
          </p:cNvSpPr>
          <p:nvPr/>
        </p:nvSpPr>
        <p:spPr bwMode="auto">
          <a:xfrm>
            <a:off x="4160838" y="1508125"/>
            <a:ext cx="0" cy="317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42509" name="Freeform 13"/>
          <p:cNvSpPr>
            <a:spLocks/>
          </p:cNvSpPr>
          <p:nvPr/>
        </p:nvSpPr>
        <p:spPr bwMode="auto">
          <a:xfrm>
            <a:off x="2565400" y="2692400"/>
            <a:ext cx="1576388" cy="612775"/>
          </a:xfrm>
          <a:custGeom>
            <a:avLst/>
            <a:gdLst/>
            <a:ahLst/>
            <a:cxnLst>
              <a:cxn ang="0">
                <a:pos x="992" y="0"/>
              </a:cxn>
              <a:cxn ang="0">
                <a:pos x="992" y="136"/>
              </a:cxn>
              <a:cxn ang="0">
                <a:pos x="0" y="369"/>
              </a:cxn>
            </a:cxnLst>
            <a:rect l="0" t="0" r="r" b="b"/>
            <a:pathLst>
              <a:path w="993" h="370">
                <a:moveTo>
                  <a:pt x="992" y="0"/>
                </a:moveTo>
                <a:lnTo>
                  <a:pt x="992" y="136"/>
                </a:lnTo>
                <a:lnTo>
                  <a:pt x="0" y="369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42510" name="Line 14"/>
          <p:cNvSpPr>
            <a:spLocks noChangeShapeType="1"/>
          </p:cNvSpPr>
          <p:nvPr/>
        </p:nvSpPr>
        <p:spPr bwMode="auto">
          <a:xfrm>
            <a:off x="4141788" y="2933700"/>
            <a:ext cx="2024062" cy="3698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42511" name="Rectangle 15"/>
          <p:cNvSpPr>
            <a:spLocks noChangeArrowheads="1"/>
          </p:cNvSpPr>
          <p:nvPr/>
        </p:nvSpPr>
        <p:spPr bwMode="auto">
          <a:xfrm>
            <a:off x="2786063" y="2749550"/>
            <a:ext cx="605936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miss</a:t>
            </a:r>
          </a:p>
        </p:txBody>
      </p:sp>
      <p:sp>
        <p:nvSpPr>
          <p:cNvPr id="1642512" name="Rectangle 16"/>
          <p:cNvSpPr>
            <a:spLocks noChangeArrowheads="1"/>
          </p:cNvSpPr>
          <p:nvPr/>
        </p:nvSpPr>
        <p:spPr bwMode="auto">
          <a:xfrm>
            <a:off x="5008563" y="2760663"/>
            <a:ext cx="439224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hit</a:t>
            </a:r>
          </a:p>
        </p:txBody>
      </p:sp>
      <p:sp>
        <p:nvSpPr>
          <p:cNvPr id="1642513" name="Freeform 17"/>
          <p:cNvSpPr>
            <a:spLocks/>
          </p:cNvSpPr>
          <p:nvPr/>
        </p:nvSpPr>
        <p:spPr bwMode="auto">
          <a:xfrm>
            <a:off x="1606550" y="4149725"/>
            <a:ext cx="890588" cy="835025"/>
          </a:xfrm>
          <a:custGeom>
            <a:avLst/>
            <a:gdLst/>
            <a:ahLst/>
            <a:cxnLst>
              <a:cxn ang="0">
                <a:pos x="560" y="0"/>
              </a:cxn>
              <a:cxn ang="0">
                <a:pos x="560" y="205"/>
              </a:cxn>
              <a:cxn ang="0">
                <a:pos x="0" y="525"/>
              </a:cxn>
            </a:cxnLst>
            <a:rect l="0" t="0" r="r" b="b"/>
            <a:pathLst>
              <a:path w="561" h="526">
                <a:moveTo>
                  <a:pt x="560" y="0"/>
                </a:moveTo>
                <a:lnTo>
                  <a:pt x="560" y="205"/>
                </a:lnTo>
                <a:lnTo>
                  <a:pt x="0" y="525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42514" name="Line 18"/>
          <p:cNvSpPr>
            <a:spLocks noChangeShapeType="1"/>
          </p:cNvSpPr>
          <p:nvPr/>
        </p:nvSpPr>
        <p:spPr bwMode="auto">
          <a:xfrm>
            <a:off x="2503488" y="4497388"/>
            <a:ext cx="1077912" cy="5445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42515" name="Rectangle 19"/>
          <p:cNvSpPr>
            <a:spLocks noChangeArrowheads="1"/>
          </p:cNvSpPr>
          <p:nvPr/>
        </p:nvSpPr>
        <p:spPr bwMode="auto">
          <a:xfrm>
            <a:off x="685800" y="4038600"/>
            <a:ext cx="3712931" cy="7607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altLang="ko-KR" sz="2400" b="1" dirty="0" smtClean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	</a:t>
            </a:r>
            <a:r>
              <a:rPr lang="ko-KR" altLang="en-US" sz="2400" b="1" dirty="0" smtClean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      </a:t>
            </a:r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the  page is </a:t>
            </a: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altLang="ko-KR" sz="2400" dirty="0">
                <a:solidFill>
                  <a:srgbClr val="000000"/>
                </a:solidFill>
                <a:latin typeface="Symbol" charset="2"/>
                <a:ea typeface="굴림" charset="-127"/>
                <a:cs typeface="굴림" charset="-127"/>
              </a:rPr>
              <a:t>Ï</a:t>
            </a:r>
            <a:r>
              <a:rPr lang="en-US" altLang="ko-KR" sz="2000" dirty="0">
                <a:solidFill>
                  <a:srgbClr val="000000"/>
                </a:solidFill>
                <a:latin typeface="Symbol" charset="2"/>
                <a:ea typeface="굴림" charset="-127"/>
                <a:cs typeface="굴림" charset="-127"/>
              </a:rPr>
              <a:t> </a:t>
            </a:r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memory	         </a:t>
            </a:r>
            <a:r>
              <a:rPr lang="en-US" altLang="ko-KR" sz="2400" dirty="0">
                <a:solidFill>
                  <a:srgbClr val="000000"/>
                </a:solidFill>
                <a:latin typeface="Symbol" charset="2"/>
                <a:ea typeface="굴림" charset="-127"/>
                <a:cs typeface="굴림" charset="-127"/>
              </a:rPr>
              <a:t>Î</a:t>
            </a:r>
            <a:r>
              <a:rPr lang="en-US" altLang="ko-KR" sz="2000" dirty="0">
                <a:solidFill>
                  <a:srgbClr val="000000"/>
                </a:solidFill>
                <a:latin typeface="Symbol" charset="2"/>
                <a:ea typeface="굴림" charset="-127"/>
                <a:cs typeface="굴림" charset="-127"/>
              </a:rPr>
              <a:t> </a:t>
            </a:r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memory</a:t>
            </a:r>
          </a:p>
        </p:txBody>
      </p:sp>
      <p:sp>
        <p:nvSpPr>
          <p:cNvPr id="1642516" name="Freeform 20"/>
          <p:cNvSpPr>
            <a:spLocks/>
          </p:cNvSpPr>
          <p:nvPr/>
        </p:nvSpPr>
        <p:spPr bwMode="auto">
          <a:xfrm>
            <a:off x="5584825" y="4141788"/>
            <a:ext cx="530225" cy="842962"/>
          </a:xfrm>
          <a:custGeom>
            <a:avLst/>
            <a:gdLst/>
            <a:ahLst/>
            <a:cxnLst>
              <a:cxn ang="0">
                <a:pos x="333" y="0"/>
              </a:cxn>
              <a:cxn ang="0">
                <a:pos x="333" y="187"/>
              </a:cxn>
              <a:cxn ang="0">
                <a:pos x="0" y="505"/>
              </a:cxn>
            </a:cxnLst>
            <a:rect l="0" t="0" r="r" b="b"/>
            <a:pathLst>
              <a:path w="334" h="506">
                <a:moveTo>
                  <a:pt x="333" y="0"/>
                </a:moveTo>
                <a:lnTo>
                  <a:pt x="333" y="187"/>
                </a:lnTo>
                <a:lnTo>
                  <a:pt x="0" y="505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42517" name="Line 21"/>
          <p:cNvSpPr>
            <a:spLocks noChangeShapeType="1"/>
          </p:cNvSpPr>
          <p:nvPr/>
        </p:nvSpPr>
        <p:spPr bwMode="auto">
          <a:xfrm>
            <a:off x="6113463" y="4468813"/>
            <a:ext cx="1914525" cy="5159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42518" name="Rectangle 22"/>
          <p:cNvSpPr>
            <a:spLocks noChangeArrowheads="1"/>
          </p:cNvSpPr>
          <p:nvPr/>
        </p:nvSpPr>
        <p:spPr bwMode="auto">
          <a:xfrm>
            <a:off x="4876800" y="4356100"/>
            <a:ext cx="829254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denied</a:t>
            </a:r>
          </a:p>
        </p:txBody>
      </p:sp>
      <p:sp>
        <p:nvSpPr>
          <p:cNvPr id="1642519" name="Rectangle 23"/>
          <p:cNvSpPr>
            <a:spLocks noChangeArrowheads="1"/>
          </p:cNvSpPr>
          <p:nvPr/>
        </p:nvSpPr>
        <p:spPr bwMode="auto">
          <a:xfrm>
            <a:off x="7002463" y="4367213"/>
            <a:ext cx="1119260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permitted</a:t>
            </a:r>
          </a:p>
        </p:txBody>
      </p:sp>
      <p:sp>
        <p:nvSpPr>
          <p:cNvPr id="1642520" name="Rectangle 24"/>
          <p:cNvSpPr>
            <a:spLocks noChangeArrowheads="1"/>
          </p:cNvSpPr>
          <p:nvPr/>
        </p:nvSpPr>
        <p:spPr bwMode="auto">
          <a:xfrm>
            <a:off x="5391470" y="4964113"/>
            <a:ext cx="1493198" cy="828432"/>
          </a:xfrm>
          <a:prstGeom prst="rect">
            <a:avLst/>
          </a:prstGeom>
          <a:solidFill>
            <a:srgbClr val="FFCC66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4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Protection</a:t>
            </a:r>
          </a:p>
          <a:p>
            <a:pPr>
              <a:spcBef>
                <a:spcPct val="0"/>
              </a:spcBef>
            </a:pPr>
            <a:r>
              <a:rPr lang="en-US" altLang="ko-KR" sz="24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Fault</a:t>
            </a:r>
          </a:p>
        </p:txBody>
      </p:sp>
      <p:sp>
        <p:nvSpPr>
          <p:cNvPr id="1642521" name="Rectangle 25"/>
          <p:cNvSpPr>
            <a:spLocks noChangeArrowheads="1"/>
          </p:cNvSpPr>
          <p:nvPr/>
        </p:nvSpPr>
        <p:spPr bwMode="auto">
          <a:xfrm>
            <a:off x="5551488" y="1644650"/>
            <a:ext cx="330200" cy="1905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42522" name="Rectangle 26" descr="90%"/>
          <p:cNvSpPr>
            <a:spLocks noChangeArrowheads="1"/>
          </p:cNvSpPr>
          <p:nvPr/>
        </p:nvSpPr>
        <p:spPr bwMode="auto">
          <a:xfrm>
            <a:off x="5551488" y="1936750"/>
            <a:ext cx="330200" cy="190500"/>
          </a:xfrm>
          <a:prstGeom prst="rect">
            <a:avLst/>
          </a:prstGeom>
          <a:pattFill prst="pct90">
            <a:fgClr>
              <a:schemeClr val="accent1"/>
            </a:fgClr>
            <a:bgClr>
              <a:srgbClr val="FFFFFF"/>
            </a:bgClr>
          </a:patt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42523" name="Rectangle 27"/>
          <p:cNvSpPr>
            <a:spLocks noChangeArrowheads="1"/>
          </p:cNvSpPr>
          <p:nvPr/>
        </p:nvSpPr>
        <p:spPr bwMode="auto">
          <a:xfrm>
            <a:off x="5551488" y="2216150"/>
            <a:ext cx="330200" cy="190500"/>
          </a:xfrm>
          <a:prstGeom prst="rect">
            <a:avLst/>
          </a:prstGeom>
          <a:solidFill>
            <a:srgbClr val="FFCC66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42524" name="Rectangle 28"/>
          <p:cNvSpPr>
            <a:spLocks noChangeArrowheads="1"/>
          </p:cNvSpPr>
          <p:nvPr/>
        </p:nvSpPr>
        <p:spPr bwMode="auto">
          <a:xfrm>
            <a:off x="6019800" y="1536700"/>
            <a:ext cx="2218870" cy="9207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hardware</a:t>
            </a:r>
          </a:p>
          <a:p>
            <a:pPr algn="l"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hardware or software</a:t>
            </a:r>
          </a:p>
          <a:p>
            <a:pPr algn="l"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software</a:t>
            </a:r>
          </a:p>
        </p:txBody>
      </p:sp>
      <p:sp>
        <p:nvSpPr>
          <p:cNvPr id="1642525" name="Line 29"/>
          <p:cNvSpPr>
            <a:spLocks noChangeShapeType="1"/>
          </p:cNvSpPr>
          <p:nvPr/>
        </p:nvSpPr>
        <p:spPr bwMode="auto">
          <a:xfrm flipH="1">
            <a:off x="6172200" y="5803900"/>
            <a:ext cx="152400" cy="3810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42526" name="Text Box 30"/>
          <p:cNvSpPr txBox="1">
            <a:spLocks noChangeArrowheads="1"/>
          </p:cNvSpPr>
          <p:nvPr/>
        </p:nvSpPr>
        <p:spPr bwMode="auto">
          <a:xfrm>
            <a:off x="4800600" y="6032500"/>
            <a:ext cx="13716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 b="1">
                <a:solidFill>
                  <a:srgbClr val="000000"/>
                </a:solidFill>
                <a:latin typeface="Courier New" charset="0"/>
                <a:ea typeface="굴림" charset="-127"/>
                <a:cs typeface="굴림" charset="-127"/>
              </a:rPr>
              <a:t>SEGFAULT</a:t>
            </a:r>
          </a:p>
        </p:txBody>
      </p:sp>
      <p:sp>
        <p:nvSpPr>
          <p:cNvPr id="1642527" name="Text Box 31"/>
          <p:cNvSpPr txBox="1">
            <a:spLocks noChangeArrowheads="1"/>
          </p:cNvSpPr>
          <p:nvPr/>
        </p:nvSpPr>
        <p:spPr bwMode="auto">
          <a:xfrm>
            <a:off x="228600" y="5976938"/>
            <a:ext cx="1176374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4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Where?</a:t>
            </a:r>
          </a:p>
        </p:txBody>
      </p:sp>
    </p:spTree>
    <p:extLst>
      <p:ext uri="{BB962C8B-B14F-4D97-AF65-F5344CB8AC3E}">
        <p14:creationId xmlns:p14="http://schemas.microsoft.com/office/powerpoint/2010/main" val="341761693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8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Page Fault Handler</a:t>
            </a:r>
            <a:endParaRPr lang="en-US"/>
          </a:p>
        </p:txBody>
      </p:sp>
      <p:sp>
        <p:nvSpPr>
          <p:cNvPr id="1698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When the referenced page is not in DRAM:</a:t>
            </a:r>
          </a:p>
          <a:p>
            <a:pPr lvl="1"/>
            <a:r>
              <a:rPr lang="en-US" sz="2000" dirty="0" smtClean="0"/>
              <a:t>The missing page is located (or created)</a:t>
            </a:r>
          </a:p>
          <a:p>
            <a:pPr lvl="1"/>
            <a:r>
              <a:rPr lang="en-US" sz="2000" dirty="0" smtClean="0"/>
              <a:t>It is brought in from disk, and page table is updated</a:t>
            </a:r>
          </a:p>
          <a:p>
            <a:pPr lvl="2"/>
            <a:r>
              <a:rPr lang="en-US" sz="2000" dirty="0" smtClean="0"/>
              <a:t>Another job may be run on the CPU while the first job waits for the requested page to be read from disk</a:t>
            </a:r>
          </a:p>
          <a:p>
            <a:pPr lvl="1"/>
            <a:r>
              <a:rPr lang="en-US" sz="2000" dirty="0" smtClean="0"/>
              <a:t>If no free pages are left, a page is swapped out</a:t>
            </a:r>
          </a:p>
          <a:p>
            <a:pPr lvl="2"/>
            <a:r>
              <a:rPr lang="en-US" sz="2000" dirty="0" smtClean="0"/>
              <a:t>Pseudo-LRU replacement policy, implemented in software</a:t>
            </a:r>
          </a:p>
          <a:p>
            <a:r>
              <a:rPr lang="en-US" sz="2800" dirty="0" smtClean="0"/>
              <a:t>Since it takes a long time to transfer a page (</a:t>
            </a:r>
            <a:r>
              <a:rPr lang="en-US" sz="2800" dirty="0" err="1" smtClean="0"/>
              <a:t>msecs</a:t>
            </a:r>
            <a:r>
              <a:rPr lang="en-US" sz="2800" dirty="0" smtClean="0"/>
              <a:t>), page faults are handled completely in software by the OS</a:t>
            </a:r>
          </a:p>
          <a:p>
            <a:pPr lvl="1"/>
            <a:r>
              <a:rPr lang="en-US" sz="2000" dirty="0" err="1" smtClean="0"/>
              <a:t>Untranslated</a:t>
            </a:r>
            <a:r>
              <a:rPr lang="en-US" sz="2000" dirty="0" smtClean="0"/>
              <a:t> addressing mode is essential to allow kernel to access page tables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76DC-9989-C345-B2D7-C32362AF26A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5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Handling VM-related exceptions</a:t>
            </a:r>
            <a:endParaRPr lang="en-US" dirty="0"/>
          </a:p>
        </p:txBody>
      </p:sp>
      <p:sp>
        <p:nvSpPr>
          <p:cNvPr id="168550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3276600"/>
            <a:ext cx="8305800" cy="3276600"/>
          </a:xfrm>
        </p:spPr>
        <p:txBody>
          <a:bodyPr/>
          <a:lstStyle/>
          <a:p>
            <a:r>
              <a:rPr lang="en-US" dirty="0" smtClean="0"/>
              <a:t>Handling a TLB miss needs a hardware or software mechanism to refill TLB </a:t>
            </a:r>
          </a:p>
          <a:p>
            <a:r>
              <a:rPr lang="en-US" dirty="0" smtClean="0"/>
              <a:t>Handling a page fault (e.g., page is on disk) needs a </a:t>
            </a:r>
            <a:r>
              <a:rPr lang="en-US" i="1" dirty="0" err="1" smtClean="0"/>
              <a:t>restartable</a:t>
            </a:r>
            <a:r>
              <a:rPr lang="en-US" i="1" dirty="0" smtClean="0"/>
              <a:t> </a:t>
            </a:r>
            <a:r>
              <a:rPr lang="en-US" dirty="0" smtClean="0"/>
              <a:t>exception so software handler can resume after retrieving page</a:t>
            </a:r>
          </a:p>
          <a:p>
            <a:pPr lvl="1"/>
            <a:r>
              <a:rPr lang="en-US" sz="2000" dirty="0" smtClean="0"/>
              <a:t>Precise exceptions are easy to restart</a:t>
            </a:r>
          </a:p>
          <a:p>
            <a:pPr lvl="1"/>
            <a:r>
              <a:rPr lang="en-US" sz="2000" dirty="0" smtClean="0"/>
              <a:t>Can be imprecise but </a:t>
            </a:r>
            <a:r>
              <a:rPr lang="en-US" sz="2000" dirty="0" err="1" smtClean="0"/>
              <a:t>restartable</a:t>
            </a:r>
            <a:r>
              <a:rPr lang="en-US" sz="2000" dirty="0" smtClean="0"/>
              <a:t>, but this complicates OS software</a:t>
            </a:r>
          </a:p>
          <a:p>
            <a:r>
              <a:rPr lang="en-US" dirty="0" smtClean="0"/>
              <a:t>Handling protection violation may abort process</a:t>
            </a:r>
          </a:p>
          <a:p>
            <a:pPr lvl="1"/>
            <a:r>
              <a:rPr lang="en-US" sz="2000" dirty="0" smtClean="0"/>
              <a:t>But often handled the same as a page fault</a:t>
            </a:r>
          </a:p>
          <a:p>
            <a:pPr lvl="1"/>
            <a:endParaRPr lang="en-US" dirty="0" smtClean="0"/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E37DD-8419-5243-9E56-EE2601435CE6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685508" name="Line 4"/>
          <p:cNvSpPr>
            <a:spLocks noChangeShapeType="1"/>
          </p:cNvSpPr>
          <p:nvPr/>
        </p:nvSpPr>
        <p:spPr bwMode="auto">
          <a:xfrm>
            <a:off x="5638800" y="1828800"/>
            <a:ext cx="3124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5509" name="Line 5"/>
          <p:cNvSpPr>
            <a:spLocks noChangeShapeType="1"/>
          </p:cNvSpPr>
          <p:nvPr/>
        </p:nvSpPr>
        <p:spPr bwMode="auto">
          <a:xfrm>
            <a:off x="990600" y="1828800"/>
            <a:ext cx="3810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685510" name="Group 6"/>
          <p:cNvGrpSpPr>
            <a:grpSpLocks/>
          </p:cNvGrpSpPr>
          <p:nvPr/>
        </p:nvGrpSpPr>
        <p:grpSpPr bwMode="auto">
          <a:xfrm>
            <a:off x="685800" y="1219200"/>
            <a:ext cx="304800" cy="1219200"/>
            <a:chOff x="336" y="1200"/>
            <a:chExt cx="144" cy="720"/>
          </a:xfrm>
        </p:grpSpPr>
        <p:sp>
          <p:nvSpPr>
            <p:cNvPr id="1685511" name="Rectangle 7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Calibri"/>
                  <a:cs typeface="Calibri"/>
                </a:rPr>
                <a:t>PC</a:t>
              </a:r>
            </a:p>
          </p:txBody>
        </p:sp>
        <p:sp>
          <p:nvSpPr>
            <p:cNvPr id="1685512" name="Freeform 8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</p:grpSp>
      <p:sp>
        <p:nvSpPr>
          <p:cNvPr id="1685513" name="Rectangle 9"/>
          <p:cNvSpPr>
            <a:spLocks noChangeArrowheads="1"/>
          </p:cNvSpPr>
          <p:nvPr/>
        </p:nvSpPr>
        <p:spPr bwMode="auto">
          <a:xfrm>
            <a:off x="1143000" y="1295400"/>
            <a:ext cx="685800" cy="990600"/>
          </a:xfrm>
          <a:prstGeom prst="rect">
            <a:avLst/>
          </a:prstGeom>
          <a:solidFill>
            <a:srgbClr val="FFA74F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400" dirty="0" err="1">
                <a:latin typeface="Calibri"/>
                <a:cs typeface="Calibri"/>
              </a:rPr>
              <a:t>Inst</a:t>
            </a:r>
            <a:r>
              <a:rPr lang="en-US" sz="2400" dirty="0">
                <a:latin typeface="Calibri"/>
                <a:cs typeface="Calibri"/>
              </a:rPr>
              <a:t> TLB</a:t>
            </a:r>
          </a:p>
        </p:txBody>
      </p:sp>
      <p:sp>
        <p:nvSpPr>
          <p:cNvPr id="1685514" name="Rectangle 10"/>
          <p:cNvSpPr>
            <a:spLocks noChangeArrowheads="1"/>
          </p:cNvSpPr>
          <p:nvPr/>
        </p:nvSpPr>
        <p:spPr bwMode="auto">
          <a:xfrm>
            <a:off x="1981200" y="1295400"/>
            <a:ext cx="9144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400">
                <a:latin typeface="Calibri"/>
                <a:cs typeface="Calibri"/>
              </a:rPr>
              <a:t>Inst. Cache</a:t>
            </a:r>
          </a:p>
        </p:txBody>
      </p:sp>
      <p:grpSp>
        <p:nvGrpSpPr>
          <p:cNvPr id="1685515" name="Group 11"/>
          <p:cNvGrpSpPr>
            <a:grpSpLocks/>
          </p:cNvGrpSpPr>
          <p:nvPr/>
        </p:nvGrpSpPr>
        <p:grpSpPr bwMode="auto">
          <a:xfrm>
            <a:off x="3048000" y="1219200"/>
            <a:ext cx="304800" cy="1219200"/>
            <a:chOff x="336" y="1200"/>
            <a:chExt cx="144" cy="720"/>
          </a:xfrm>
        </p:grpSpPr>
        <p:sp>
          <p:nvSpPr>
            <p:cNvPr id="1685516" name="Rectangle 12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400">
                  <a:latin typeface="Calibri"/>
                  <a:cs typeface="Calibri"/>
                </a:rPr>
                <a:t>D</a:t>
              </a:r>
            </a:p>
          </p:txBody>
        </p:sp>
        <p:sp>
          <p:nvSpPr>
            <p:cNvPr id="1685517" name="Freeform 13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400">
                <a:latin typeface="Calibri"/>
                <a:cs typeface="Calibri"/>
              </a:endParaRPr>
            </a:p>
          </p:txBody>
        </p:sp>
      </p:grpSp>
      <p:sp>
        <p:nvSpPr>
          <p:cNvPr id="1685518" name="Rectangle 14"/>
          <p:cNvSpPr>
            <a:spLocks noChangeArrowheads="1"/>
          </p:cNvSpPr>
          <p:nvPr/>
        </p:nvSpPr>
        <p:spPr bwMode="auto">
          <a:xfrm>
            <a:off x="3505200" y="1295400"/>
            <a:ext cx="10668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Calibri"/>
                <a:cs typeface="Calibri"/>
              </a:rPr>
              <a:t>Decode</a:t>
            </a:r>
          </a:p>
        </p:txBody>
      </p:sp>
      <p:grpSp>
        <p:nvGrpSpPr>
          <p:cNvPr id="1685519" name="Group 15"/>
          <p:cNvGrpSpPr>
            <a:grpSpLocks/>
          </p:cNvGrpSpPr>
          <p:nvPr/>
        </p:nvGrpSpPr>
        <p:grpSpPr bwMode="auto">
          <a:xfrm>
            <a:off x="4800600" y="1219200"/>
            <a:ext cx="304800" cy="1219200"/>
            <a:chOff x="336" y="1200"/>
            <a:chExt cx="144" cy="720"/>
          </a:xfrm>
        </p:grpSpPr>
        <p:sp>
          <p:nvSpPr>
            <p:cNvPr id="1685520" name="Rectangle 16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400">
                  <a:latin typeface="Calibri"/>
                  <a:cs typeface="Calibri"/>
                </a:rPr>
                <a:t>E</a:t>
              </a:r>
            </a:p>
          </p:txBody>
        </p:sp>
        <p:sp>
          <p:nvSpPr>
            <p:cNvPr id="1685521" name="Freeform 17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400">
                <a:latin typeface="Calibri"/>
                <a:cs typeface="Calibri"/>
              </a:endParaRPr>
            </a:p>
          </p:txBody>
        </p:sp>
      </p:grpSp>
      <p:sp>
        <p:nvSpPr>
          <p:cNvPr id="1685522" name="Freeform 18"/>
          <p:cNvSpPr>
            <a:spLocks/>
          </p:cNvSpPr>
          <p:nvPr/>
        </p:nvSpPr>
        <p:spPr bwMode="auto">
          <a:xfrm>
            <a:off x="5257800" y="1295400"/>
            <a:ext cx="3810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8"/>
              </a:cxn>
              <a:cxn ang="0">
                <a:pos x="48" y="336"/>
              </a:cxn>
              <a:cxn ang="0">
                <a:pos x="0" y="384"/>
              </a:cxn>
              <a:cxn ang="0">
                <a:pos x="0" y="672"/>
              </a:cxn>
              <a:cxn ang="0">
                <a:pos x="240" y="480"/>
              </a:cxn>
              <a:cxn ang="0">
                <a:pos x="240" y="144"/>
              </a:cxn>
              <a:cxn ang="0">
                <a:pos x="0" y="0"/>
              </a:cxn>
            </a:cxnLst>
            <a:rect l="0" t="0" r="r" b="b"/>
            <a:pathLst>
              <a:path w="240" h="672">
                <a:moveTo>
                  <a:pt x="0" y="0"/>
                </a:moveTo>
                <a:lnTo>
                  <a:pt x="0" y="288"/>
                </a:lnTo>
                <a:lnTo>
                  <a:pt x="48" y="336"/>
                </a:lnTo>
                <a:lnTo>
                  <a:pt x="0" y="384"/>
                </a:lnTo>
                <a:lnTo>
                  <a:pt x="0" y="672"/>
                </a:lnTo>
                <a:lnTo>
                  <a:pt x="240" y="480"/>
                </a:lnTo>
                <a:lnTo>
                  <a:pt x="240" y="14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685523" name="Group 19"/>
          <p:cNvGrpSpPr>
            <a:grpSpLocks/>
          </p:cNvGrpSpPr>
          <p:nvPr/>
        </p:nvGrpSpPr>
        <p:grpSpPr bwMode="auto">
          <a:xfrm>
            <a:off x="5791200" y="1219200"/>
            <a:ext cx="304800" cy="1219200"/>
            <a:chOff x="336" y="1200"/>
            <a:chExt cx="144" cy="720"/>
          </a:xfrm>
        </p:grpSpPr>
        <p:sp>
          <p:nvSpPr>
            <p:cNvPr id="1685524" name="Rectangle 20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400">
                  <a:latin typeface="Calibri"/>
                  <a:cs typeface="Calibri"/>
                </a:rPr>
                <a:t>M</a:t>
              </a:r>
            </a:p>
          </p:txBody>
        </p:sp>
        <p:sp>
          <p:nvSpPr>
            <p:cNvPr id="1685525" name="Freeform 21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400">
                <a:latin typeface="Calibri"/>
                <a:cs typeface="Calibri"/>
              </a:endParaRPr>
            </a:p>
          </p:txBody>
        </p:sp>
      </p:grpSp>
      <p:sp>
        <p:nvSpPr>
          <p:cNvPr id="1685526" name="Rectangle 22"/>
          <p:cNvSpPr>
            <a:spLocks noChangeArrowheads="1"/>
          </p:cNvSpPr>
          <p:nvPr/>
        </p:nvSpPr>
        <p:spPr bwMode="auto">
          <a:xfrm>
            <a:off x="6248400" y="1295400"/>
            <a:ext cx="762000" cy="990600"/>
          </a:xfrm>
          <a:prstGeom prst="rect">
            <a:avLst/>
          </a:prstGeom>
          <a:solidFill>
            <a:srgbClr val="FFA74F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400">
                <a:latin typeface="Calibri"/>
                <a:cs typeface="Calibri"/>
              </a:rPr>
              <a:t>Data TLB</a:t>
            </a:r>
          </a:p>
        </p:txBody>
      </p:sp>
      <p:sp>
        <p:nvSpPr>
          <p:cNvPr id="1685527" name="Rectangle 23"/>
          <p:cNvSpPr>
            <a:spLocks noChangeArrowheads="1"/>
          </p:cNvSpPr>
          <p:nvPr/>
        </p:nvSpPr>
        <p:spPr bwMode="auto">
          <a:xfrm>
            <a:off x="7162800" y="1295400"/>
            <a:ext cx="9144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400" dirty="0">
                <a:latin typeface="Calibri"/>
                <a:cs typeface="Calibri"/>
              </a:rPr>
              <a:t>Data Cache</a:t>
            </a:r>
          </a:p>
        </p:txBody>
      </p:sp>
      <p:grpSp>
        <p:nvGrpSpPr>
          <p:cNvPr id="1685528" name="Group 24"/>
          <p:cNvGrpSpPr>
            <a:grpSpLocks/>
          </p:cNvGrpSpPr>
          <p:nvPr/>
        </p:nvGrpSpPr>
        <p:grpSpPr bwMode="auto">
          <a:xfrm>
            <a:off x="8229600" y="1219200"/>
            <a:ext cx="304800" cy="1219200"/>
            <a:chOff x="336" y="1200"/>
            <a:chExt cx="144" cy="720"/>
          </a:xfrm>
        </p:grpSpPr>
        <p:sp>
          <p:nvSpPr>
            <p:cNvPr id="1685529" name="Rectangle 25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400">
                  <a:latin typeface="Calibri"/>
                  <a:cs typeface="Calibri"/>
                </a:rPr>
                <a:t>W</a:t>
              </a:r>
            </a:p>
          </p:txBody>
        </p:sp>
        <p:sp>
          <p:nvSpPr>
            <p:cNvPr id="1685530" name="Freeform 26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400">
                <a:latin typeface="Calibri"/>
                <a:cs typeface="Calibri"/>
              </a:endParaRPr>
            </a:p>
          </p:txBody>
        </p:sp>
      </p:grpSp>
      <p:sp>
        <p:nvSpPr>
          <p:cNvPr id="1685531" name="Line 27"/>
          <p:cNvSpPr>
            <a:spLocks noChangeShapeType="1"/>
          </p:cNvSpPr>
          <p:nvPr/>
        </p:nvSpPr>
        <p:spPr bwMode="auto">
          <a:xfrm>
            <a:off x="5105400" y="15240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5532" name="Line 28"/>
          <p:cNvSpPr>
            <a:spLocks noChangeShapeType="1"/>
          </p:cNvSpPr>
          <p:nvPr/>
        </p:nvSpPr>
        <p:spPr bwMode="auto">
          <a:xfrm>
            <a:off x="5105400" y="21336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5533" name="Text Box 29"/>
          <p:cNvSpPr txBox="1">
            <a:spLocks noChangeArrowheads="1"/>
          </p:cNvSpPr>
          <p:nvPr/>
        </p:nvSpPr>
        <p:spPr bwMode="auto">
          <a:xfrm>
            <a:off x="5334000" y="1524000"/>
            <a:ext cx="338554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latin typeface="Calibri"/>
                <a:cs typeface="Calibri"/>
              </a:rPr>
              <a:t>+</a:t>
            </a:r>
          </a:p>
        </p:txBody>
      </p:sp>
      <p:sp>
        <p:nvSpPr>
          <p:cNvPr id="1685534" name="Line 30"/>
          <p:cNvSpPr>
            <a:spLocks noChangeShapeType="1"/>
          </p:cNvSpPr>
          <p:nvPr/>
        </p:nvSpPr>
        <p:spPr bwMode="auto">
          <a:xfrm>
            <a:off x="1447800" y="2286000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5535" name="Line 31"/>
          <p:cNvSpPr>
            <a:spLocks noChangeShapeType="1"/>
          </p:cNvSpPr>
          <p:nvPr/>
        </p:nvSpPr>
        <p:spPr bwMode="auto">
          <a:xfrm>
            <a:off x="6629400" y="2286000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5536" name="Text Box 32"/>
          <p:cNvSpPr txBox="1">
            <a:spLocks noChangeArrowheads="1"/>
          </p:cNvSpPr>
          <p:nvPr/>
        </p:nvSpPr>
        <p:spPr bwMode="auto">
          <a:xfrm>
            <a:off x="67023" y="2429303"/>
            <a:ext cx="3007617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 dirty="0">
                <a:solidFill>
                  <a:srgbClr val="56127A"/>
                </a:solidFill>
                <a:latin typeface="Calibri"/>
                <a:cs typeface="Calibri"/>
              </a:rPr>
              <a:t>TLB miss? Page Fault?</a:t>
            </a:r>
          </a:p>
          <a:p>
            <a:pPr>
              <a:spcBef>
                <a:spcPct val="0"/>
              </a:spcBef>
            </a:pPr>
            <a:r>
              <a:rPr lang="en-US" sz="2400" i="1" dirty="0">
                <a:solidFill>
                  <a:srgbClr val="56127A"/>
                </a:solidFill>
                <a:latin typeface="Calibri"/>
                <a:cs typeface="Calibri"/>
              </a:rPr>
              <a:t>Protection violation?</a:t>
            </a:r>
            <a:endParaRPr lang="en-US" sz="2400" dirty="0">
              <a:solidFill>
                <a:srgbClr val="56127A"/>
              </a:solidFill>
              <a:latin typeface="Calibri"/>
              <a:cs typeface="Calibri"/>
            </a:endParaRPr>
          </a:p>
        </p:txBody>
      </p:sp>
      <p:sp>
        <p:nvSpPr>
          <p:cNvPr id="1685537" name="Text Box 33"/>
          <p:cNvSpPr txBox="1">
            <a:spLocks noChangeArrowheads="1"/>
          </p:cNvSpPr>
          <p:nvPr/>
        </p:nvSpPr>
        <p:spPr bwMode="auto">
          <a:xfrm>
            <a:off x="5081935" y="2429303"/>
            <a:ext cx="3007617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>
                <a:solidFill>
                  <a:srgbClr val="56127A"/>
                </a:solidFill>
                <a:latin typeface="Calibri"/>
                <a:cs typeface="Calibri"/>
              </a:rPr>
              <a:t>TLB miss? Page Fault?</a:t>
            </a:r>
          </a:p>
          <a:p>
            <a:pPr>
              <a:spcBef>
                <a:spcPct val="0"/>
              </a:spcBef>
            </a:pPr>
            <a:r>
              <a:rPr lang="en-US" sz="2400" i="1">
                <a:solidFill>
                  <a:srgbClr val="56127A"/>
                </a:solidFill>
                <a:latin typeface="Calibri"/>
                <a:cs typeface="Calibri"/>
              </a:rPr>
              <a:t>Protection violation?</a:t>
            </a:r>
            <a:endParaRPr lang="en-US" sz="2400">
              <a:solidFill>
                <a:srgbClr val="56127A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5507" grpId="0" build="p"/>
    </p:bldLst>
  </p:timing>
</p:sld>
</file>

<file path=ppt/theme/theme1.xml><?xml version="1.0" encoding="utf-8"?>
<a:theme xmlns:a="http://schemas.openxmlformats.org/drawingml/2006/main" name="1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0" tIns="0" rIns="0" bIns="0" numCol="1" rtlCol="0" anchor="ctr" anchorCtr="0" compatLnSpc="1">
        <a:prstTxWarp prst="textNoShape">
          <a:avLst/>
        </a:prstTxWarp>
        <a:noAutofit/>
      </a:bodyPr>
      <a:lstStyle>
        <a:defPPr marL="0" marR="0" indent="0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dirty="0" smtClean="0">
            <a:ln>
              <a:noFill/>
            </a:ln>
            <a:effectLst/>
            <a:latin typeface="Calibri"/>
            <a:cs typeface="Calibri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3521</TotalTime>
  <Pages>12</Pages>
  <Words>2221</Words>
  <Application>Microsoft Macintosh PowerPoint</Application>
  <PresentationFormat>Letter Paper (8.5x11 in)</PresentationFormat>
  <Paragraphs>559</Paragraphs>
  <Slides>27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1_CS252-template</vt:lpstr>
      <vt:lpstr>CS 152 Computer Architecture and Engineering   Lecture 9 - Virtual Memory</vt:lpstr>
      <vt:lpstr>Last time in Lecture 9</vt:lpstr>
      <vt:lpstr>Memory Management</vt:lpstr>
      <vt:lpstr>Modern Virtual Memory Systems  Illusion of a large, private, uniform store</vt:lpstr>
      <vt:lpstr>Hierarchical Page Table</vt:lpstr>
      <vt:lpstr>Page-Based Virtual-Memory Machine (Hardware Page-Table Walk)</vt:lpstr>
      <vt:lpstr>Address Translation: putting it all together</vt:lpstr>
      <vt:lpstr>Page Fault Handler</vt:lpstr>
      <vt:lpstr>Handling VM-related exceptions</vt:lpstr>
      <vt:lpstr>Address Translation in CPU Pipeline</vt:lpstr>
      <vt:lpstr>Virtual-Address Caches</vt:lpstr>
      <vt:lpstr>Virtually Addressed Cache (Virtual Index/Virtual Tag)</vt:lpstr>
      <vt:lpstr>Aliasing in Virtual-Address Caches</vt:lpstr>
      <vt:lpstr>Concurrent Access to TLB &amp; Cache (Virtual Index/Physical Tag)</vt:lpstr>
      <vt:lpstr>Virtual-Index Physical-Tag Caches: Associative Organization</vt:lpstr>
      <vt:lpstr>Concurrent Access to TLB &amp; Large L1 The problem with L1 &gt; Page size</vt:lpstr>
      <vt:lpstr>CS152 Administrivia</vt:lpstr>
      <vt:lpstr>A solution via Second Level Cache</vt:lpstr>
      <vt:lpstr>Anti-Aliasing Using L2 [MIPS R10000,1996]</vt:lpstr>
      <vt:lpstr>Anti-Aliasing using L2 for a Virtually Addressed L1</vt:lpstr>
      <vt:lpstr>Atlas Revisited</vt:lpstr>
      <vt:lpstr>Hashed Page Table: Approximating Associative Addressing</vt:lpstr>
      <vt:lpstr>Power PC: Hashed Page Table</vt:lpstr>
      <vt:lpstr>VM features track historical uses:</vt:lpstr>
      <vt:lpstr>Virtual Memory Use Today - 1</vt:lpstr>
      <vt:lpstr>Virtual Memory Use Today - 2</vt:lpstr>
      <vt:lpstr>Acknowledgements</vt:lpstr>
    </vt:vector>
  </TitlesOfParts>
  <Company>UC Berkeley-EECS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252 Graduate Computer Architecture   Lec 01 - Introduction  </dc:title>
  <dc:creator> </dc:creator>
  <cp:keywords/>
  <dc:description/>
  <cp:lastModifiedBy>Krste Asanovic</cp:lastModifiedBy>
  <cp:revision>330</cp:revision>
  <cp:lastPrinted>2011-02-23T07:40:31Z</cp:lastPrinted>
  <dcterms:created xsi:type="dcterms:W3CDTF">2012-02-20T06:20:35Z</dcterms:created>
  <dcterms:modified xsi:type="dcterms:W3CDTF">2013-02-21T02:52:48Z</dcterms:modified>
</cp:coreProperties>
</file>