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2" r:id="rId1"/>
  </p:sldMasterIdLst>
  <p:notesMasterIdLst>
    <p:notesMasterId r:id="rId38"/>
  </p:notesMasterIdLst>
  <p:handoutMasterIdLst>
    <p:handoutMasterId r:id="rId39"/>
  </p:handoutMasterIdLst>
  <p:sldIdLst>
    <p:sldId id="322" r:id="rId2"/>
    <p:sldId id="570" r:id="rId3"/>
    <p:sldId id="694" r:id="rId4"/>
    <p:sldId id="696" r:id="rId5"/>
    <p:sldId id="697" r:id="rId6"/>
    <p:sldId id="695" r:id="rId7"/>
    <p:sldId id="698" r:id="rId8"/>
    <p:sldId id="699" r:id="rId9"/>
    <p:sldId id="701" r:id="rId10"/>
    <p:sldId id="703" r:id="rId11"/>
    <p:sldId id="705" r:id="rId12"/>
    <p:sldId id="707" r:id="rId13"/>
    <p:sldId id="708" r:id="rId14"/>
    <p:sldId id="709" r:id="rId15"/>
    <p:sldId id="710" r:id="rId16"/>
    <p:sldId id="715" r:id="rId17"/>
    <p:sldId id="716" r:id="rId18"/>
    <p:sldId id="717" r:id="rId19"/>
    <p:sldId id="718" r:id="rId20"/>
    <p:sldId id="719" r:id="rId21"/>
    <p:sldId id="720" r:id="rId22"/>
    <p:sldId id="721" r:id="rId23"/>
    <p:sldId id="724" r:id="rId24"/>
    <p:sldId id="692" r:id="rId25"/>
    <p:sldId id="725" r:id="rId26"/>
    <p:sldId id="739" r:id="rId27"/>
    <p:sldId id="727" r:id="rId28"/>
    <p:sldId id="728" r:id="rId29"/>
    <p:sldId id="741" r:id="rId30"/>
    <p:sldId id="731" r:id="rId31"/>
    <p:sldId id="734" r:id="rId32"/>
    <p:sldId id="732" r:id="rId33"/>
    <p:sldId id="733" r:id="rId34"/>
    <p:sldId id="736" r:id="rId35"/>
    <p:sldId id="737" r:id="rId36"/>
    <p:sldId id="531" r:id="rId37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2064" y="-112"/>
      </p:cViewPr>
      <p:guideLst>
        <p:guide orient="horz" pos="2400"/>
        <p:guide pos="30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4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 smtClean="0"/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pPr>
              <a:defRPr/>
            </a:pPr>
            <a:fld id="{8416C5A1-D5B3-5B4C-B88E-AF8F936C4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6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fld id="{FBBE66D6-27B8-E442-9EC5-B495BB6C3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/>
              <a:t>Page </a:t>
            </a:r>
            <a:fld id="{BA7922DD-DFAE-D746-B8AD-4BC1203AFA3E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/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294175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85830-A8CA-884D-92E8-9AAD1D01CFB4}" type="slidenum">
              <a:rPr lang="en-US"/>
              <a:pPr/>
              <a:t>1</a:t>
            </a:fld>
            <a:endParaRPr lang="en-US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08B32-C238-5D4C-9B0C-E0ED23537E20}" type="slidenum">
              <a:rPr lang="en-US"/>
              <a:pPr/>
              <a:t>10</a:t>
            </a:fld>
            <a:endParaRPr lang="en-US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B7D36-525A-B543-AD90-40501BB213C6}" type="slidenum">
              <a:rPr lang="en-US"/>
              <a:pPr/>
              <a:t>11</a:t>
            </a:fld>
            <a:endParaRPr lang="en-US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6F9A3-B177-944C-BD7B-F2A13348999D}" type="slidenum">
              <a:rPr lang="en-US"/>
              <a:pPr/>
              <a:t>12</a:t>
            </a:fld>
            <a:endParaRPr lang="en-US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DA6A4-8135-C740-9D77-36557AF4CF39}" type="slidenum">
              <a:rPr lang="en-US"/>
              <a:pPr/>
              <a:t>13</a:t>
            </a:fld>
            <a:endParaRPr lang="en-US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58153-0927-C045-B598-908C6D634F6E}" type="slidenum">
              <a:rPr lang="en-US"/>
              <a:pPr/>
              <a:t>14</a:t>
            </a:fld>
            <a:endParaRPr 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718A24-17D2-E643-A7C7-C2B14010F2F7}" type="slidenum">
              <a:rPr lang="en-US"/>
              <a:pPr/>
              <a:t>15</a:t>
            </a:fld>
            <a:endParaRPr lang="en-US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CF89D-C25D-D940-ABE8-16FAE82FC592}" type="slidenum">
              <a:rPr lang="en-US"/>
              <a:pPr/>
              <a:t>16</a:t>
            </a:fld>
            <a:endParaRPr lang="en-US"/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FA942-6AE4-7442-9250-D439A3F41E41}" type="slidenum">
              <a:rPr lang="en-US"/>
              <a:pPr/>
              <a:t>17</a:t>
            </a:fld>
            <a:endParaRPr lang="en-US"/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1C336-240E-D147-BEE0-54E13AABADE3}" type="slidenum">
              <a:rPr lang="en-US"/>
              <a:pPr/>
              <a:t>18</a:t>
            </a:fld>
            <a:endParaRPr lang="en-US"/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F1FA9-B9AF-7C43-BCF1-799C60C771E9}" type="slidenum">
              <a:rPr lang="en-US"/>
              <a:pPr/>
              <a:t>19</a:t>
            </a:fld>
            <a:endParaRPr lang="en-US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6" tIns="47503" rIns="95006" bIns="47503"/>
          <a:lstStyle/>
          <a:p>
            <a:pPr lvl="1"/>
            <a:r>
              <a:rPr lang="en-US"/>
              <a:t>Can the dispatched instruction cause a</a:t>
            </a:r>
          </a:p>
          <a:p>
            <a:pPr lvl="2"/>
            <a:r>
              <a:rPr lang="en-US"/>
              <a:t>WAR hazard ? </a:t>
            </a:r>
            <a:r>
              <a:rPr lang="en-US" i="1">
                <a:solidFill>
                  <a:srgbClr val="FF0000"/>
                </a:solidFill>
              </a:rPr>
              <a:t>NO: Operands read at issue</a:t>
            </a:r>
            <a:r>
              <a:rPr lang="en-US"/>
              <a:t>	</a:t>
            </a:r>
          </a:p>
          <a:p>
            <a:pPr lvl="2"/>
            <a:r>
              <a:rPr lang="en-US"/>
              <a:t>WAW hazard ? </a:t>
            </a:r>
            <a:r>
              <a:rPr lang="en-US" i="1">
                <a:solidFill>
                  <a:srgbClr val="FF0000"/>
                </a:solidFill>
              </a:rPr>
              <a:t>YES: Out-of-order completion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46F15-0C38-1645-BE52-91FE96404F7F}" type="slidenum">
              <a:rPr lang="en-US"/>
              <a:pPr/>
              <a:t>2</a:t>
            </a:fld>
            <a:endParaRPr lang="en-US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DB48E-B176-504E-AD15-480F52A04F28}" type="slidenum">
              <a:rPr lang="en-US"/>
              <a:pPr/>
              <a:t>20</a:t>
            </a:fld>
            <a:endParaRPr lang="en-US"/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A7CAB-E1DF-BF42-BA8F-F0A556C505FB}" type="slidenum">
              <a:rPr lang="en-US"/>
              <a:pPr/>
              <a:t>21</a:t>
            </a:fld>
            <a:endParaRPr lang="en-US"/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B5CA69-36F3-3949-B2C6-C8774F835091}" type="slidenum">
              <a:rPr lang="en-US"/>
              <a:pPr/>
              <a:t>22</a:t>
            </a:fld>
            <a:endParaRPr lang="en-US"/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/>
              <a:pPr/>
              <a:t>23</a:t>
            </a:fld>
            <a:endParaRPr lang="en-US"/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A6A8C-8130-B24E-93A1-1E5B809B1140}" type="slidenum">
              <a:rPr lang="en-US"/>
              <a:pPr/>
              <a:t>24</a:t>
            </a:fld>
            <a:endParaRPr lang="en-US"/>
          </a:p>
        </p:txBody>
      </p:sp>
      <p:sp>
        <p:nvSpPr>
          <p:cNvPr id="6349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1BD57-690C-8248-9AAD-5D6EC09F14D7}" type="slidenum">
              <a:rPr lang="en-US"/>
              <a:pPr/>
              <a:t>25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/>
              <a:pPr/>
              <a:t>26</a:t>
            </a:fld>
            <a:endParaRPr lang="en-US"/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60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9B3E8-B002-3E4C-AF96-414D7DF5172F}" type="slidenum">
              <a:rPr lang="en-US"/>
              <a:pPr/>
              <a:t>27</a:t>
            </a:fld>
            <a:endParaRPr lang="en-US"/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r>
              <a:rPr lang="en-US"/>
              <a:t>Ilustrates how one feature alone may not help – happens today when people study single new idea in a very detailed model.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D955C-3A40-E14D-96D8-27DC8F4CEC32}" type="slidenum">
              <a:rPr lang="en-US"/>
              <a:pPr/>
              <a:t>28</a:t>
            </a:fld>
            <a:endParaRPr lang="en-US"/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/>
              <a:pPr/>
              <a:t>29</a:t>
            </a:fld>
            <a:endParaRPr lang="en-US"/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ECF9C-6558-AD43-B9F6-2312BDF9324D}" type="slidenum">
              <a:rPr lang="en-US"/>
              <a:pPr/>
              <a:t>3</a:t>
            </a:fld>
            <a:endParaRPr lang="en-US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DE970-54EF-5045-9E1B-C73ECCA7290A}" type="slidenum">
              <a:rPr lang="en-US"/>
              <a:pPr/>
              <a:t>30</a:t>
            </a:fld>
            <a:endParaRPr lang="en-US"/>
          </a:p>
        </p:txBody>
      </p:sp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38E78-6495-3D4F-A87D-E9B9AD8E80DB}" type="slidenum">
              <a:rPr lang="en-US"/>
              <a:pPr/>
              <a:t>31</a:t>
            </a:fld>
            <a:endParaRPr lang="en-US"/>
          </a:p>
        </p:txBody>
      </p:sp>
      <p:sp>
        <p:nvSpPr>
          <p:cNvPr id="1825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2FF69-F849-0046-A91D-1E1050443861}" type="slidenum">
              <a:rPr lang="en-US"/>
              <a:pPr/>
              <a:t>32</a:t>
            </a:fld>
            <a:endParaRPr lang="en-US"/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43811-3E13-9549-A268-5F1581B3C37A}" type="slidenum">
              <a:rPr lang="en-US"/>
              <a:pPr/>
              <a:t>33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6153E-8E30-FA4B-A68D-AEEBA27A3E98}" type="slidenum">
              <a:rPr lang="en-US"/>
              <a:pPr/>
              <a:t>34</a:t>
            </a:fld>
            <a:endParaRPr lang="en-US"/>
          </a:p>
        </p:txBody>
      </p:sp>
      <p:sp>
        <p:nvSpPr>
          <p:cNvPr id="1829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AE971-92C2-D04B-84A8-FE3C7300E5A1}" type="slidenum">
              <a:rPr lang="en-US"/>
              <a:pPr/>
              <a:t>35</a:t>
            </a:fld>
            <a:endParaRPr lang="en-US"/>
          </a:p>
        </p:txBody>
      </p:sp>
      <p:sp>
        <p:nvSpPr>
          <p:cNvPr id="183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3208F-0602-D64C-8850-F41E8487E75A}" type="slidenum">
              <a:rPr lang="en-US"/>
              <a:pPr/>
              <a:t>36</a:t>
            </a:fld>
            <a:endParaRPr lang="en-US"/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ED01B-7083-BE49-AEE7-6AEF2129653A}" type="slidenum">
              <a:rPr lang="en-US"/>
              <a:pPr/>
              <a:t>4</a:t>
            </a:fld>
            <a:endParaRPr lang="en-US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38D5A-CE29-DE45-A922-93C21CAE7E1F}" type="slidenum">
              <a:rPr lang="en-US"/>
              <a:pPr/>
              <a:t>5</a:t>
            </a:fld>
            <a:endParaRPr 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6A5A9-ED82-7048-8085-90A8ED56532B}" type="slidenum">
              <a:rPr lang="en-US"/>
              <a:pPr/>
              <a:t>6</a:t>
            </a:fld>
            <a:endParaRPr lang="en-US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6" tIns="47503" rIns="95006" bIns="47503"/>
          <a:lstStyle/>
          <a:p>
            <a:r>
              <a:rPr lang="en-US"/>
              <a:t>Why not have a transfer between FP and GPR? Why have it?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D6B2C-B32B-8946-88AE-9604C99FD49A}" type="slidenum">
              <a:rPr lang="en-US"/>
              <a:pPr/>
              <a:t>7</a:t>
            </a:fld>
            <a:endParaRPr lang="en-US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72D67-8EA9-D046-8CA1-41C21D2A952D}" type="slidenum">
              <a:rPr lang="en-US"/>
              <a:pPr/>
              <a:t>8</a:t>
            </a:fld>
            <a:endParaRPr lang="en-US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046E1-0B74-0E4D-957D-45BB85BD91D4}" type="slidenum">
              <a:rPr lang="en-US"/>
              <a:pPr/>
              <a:t>9</a:t>
            </a:fld>
            <a:endParaRPr lang="en-US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2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1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59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6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5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48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644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26/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092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848600" cy="29718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10 </a:t>
            </a:r>
            <a:r>
              <a:rPr lang="en-US" dirty="0"/>
              <a:t>- Complex </a:t>
            </a:r>
            <a:r>
              <a:rPr lang="en-US" dirty="0" smtClean="0"/>
              <a:t>Pipelines,</a:t>
            </a:r>
            <a:br>
              <a:rPr lang="en-US" dirty="0" smtClean="0"/>
            </a:br>
            <a:r>
              <a:rPr lang="en-US" dirty="0" smtClean="0"/>
              <a:t>Out-of-Order Issue, Register Renaming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In-Order Superscalar Pipeline</a:t>
            </a:r>
            <a:endParaRPr lang="en-US"/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3276600"/>
            <a:ext cx="5029200" cy="3124200"/>
          </a:xfrm>
        </p:spPr>
        <p:txBody>
          <a:bodyPr/>
          <a:lstStyle/>
          <a:p>
            <a:r>
              <a:rPr lang="en-US" sz="2000" dirty="0" smtClean="0"/>
              <a:t>Fetch two instructions per cycle; issue both simultaneously if one is integer/memory and other is floating point</a:t>
            </a:r>
          </a:p>
          <a:p>
            <a:r>
              <a:rPr lang="en-US" sz="2000" dirty="0" smtClean="0"/>
              <a:t>Inexpensive way of increasing throughput, examples include Alpha 21064 (1992) &amp; MIPS R5000 series (1996)</a:t>
            </a:r>
          </a:p>
          <a:p>
            <a:r>
              <a:rPr lang="en-US" sz="2000" dirty="0" smtClean="0"/>
              <a:t>Same idea can be extended to wider issue by duplicating functional units (e.g. 4-issue </a:t>
            </a:r>
            <a:r>
              <a:rPr lang="en-US" sz="2000" dirty="0" err="1" smtClean="0"/>
              <a:t>UltraSPARC</a:t>
            </a:r>
            <a:r>
              <a:rPr lang="en-US" sz="2000" dirty="0" smtClean="0"/>
              <a:t> &amp; Alpha 21164) but </a:t>
            </a:r>
            <a:r>
              <a:rPr lang="en-US" sz="2000" dirty="0" err="1" smtClean="0"/>
              <a:t>regfile</a:t>
            </a:r>
            <a:r>
              <a:rPr lang="en-US" sz="2000" dirty="0" smtClean="0"/>
              <a:t> ports and bypassing costs grow quickly</a:t>
            </a:r>
            <a:endParaRPr lang="en-US" sz="2000" dirty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CC0-CBF0-3F4D-B9C7-297DF9096F7A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5847" name="Group 93"/>
          <p:cNvGrpSpPr>
            <a:grpSpLocks/>
          </p:cNvGrpSpPr>
          <p:nvPr/>
        </p:nvGrpSpPr>
        <p:grpSpPr bwMode="auto">
          <a:xfrm>
            <a:off x="1066800" y="685799"/>
            <a:ext cx="7924800" cy="5441950"/>
            <a:chOff x="672" y="576"/>
            <a:chExt cx="4992" cy="3428"/>
          </a:xfrm>
        </p:grpSpPr>
        <p:sp>
          <p:nvSpPr>
            <p:cNvPr id="35848" name="Text Box 4"/>
            <p:cNvSpPr txBox="1">
              <a:spLocks noChangeArrowheads="1"/>
            </p:cNvSpPr>
            <p:nvPr/>
          </p:nvSpPr>
          <p:spPr bwMode="auto">
            <a:xfrm>
              <a:off x="4848" y="3600"/>
              <a:ext cx="809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 dirty="0">
                  <a:solidFill>
                    <a:schemeClr val="hlink"/>
                  </a:solidFill>
                </a:rPr>
                <a:t>Commit Point</a:t>
              </a:r>
            </a:p>
          </p:txBody>
        </p:sp>
        <p:sp>
          <p:nvSpPr>
            <p:cNvPr id="35849" name="Line 5"/>
            <p:cNvSpPr>
              <a:spLocks noChangeShapeType="1"/>
            </p:cNvSpPr>
            <p:nvPr/>
          </p:nvSpPr>
          <p:spPr bwMode="auto">
            <a:xfrm flipV="1">
              <a:off x="1463" y="998"/>
              <a:ext cx="73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Text Box 6"/>
            <p:cNvSpPr txBox="1">
              <a:spLocks noChangeArrowheads="1"/>
            </p:cNvSpPr>
            <p:nvPr/>
          </p:nvSpPr>
          <p:spPr bwMode="auto">
            <a:xfrm>
              <a:off x="1384" y="862"/>
              <a:ext cx="18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 i="1"/>
                <a:t>2</a:t>
              </a:r>
            </a:p>
          </p:txBody>
        </p:sp>
        <p:sp>
          <p:nvSpPr>
            <p:cNvPr id="35851" name="Freeform 7"/>
            <p:cNvSpPr>
              <a:spLocks/>
            </p:cNvSpPr>
            <p:nvPr/>
          </p:nvSpPr>
          <p:spPr bwMode="auto">
            <a:xfrm>
              <a:off x="3345" y="3459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Freeform 8"/>
            <p:cNvSpPr>
              <a:spLocks/>
            </p:cNvSpPr>
            <p:nvPr/>
          </p:nvSpPr>
          <p:spPr bwMode="auto">
            <a:xfrm>
              <a:off x="2863" y="1506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Freeform 9"/>
            <p:cNvSpPr>
              <a:spLocks/>
            </p:cNvSpPr>
            <p:nvPr/>
          </p:nvSpPr>
          <p:spPr bwMode="auto">
            <a:xfrm>
              <a:off x="2863" y="638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Freeform 10"/>
            <p:cNvSpPr>
              <a:spLocks/>
            </p:cNvSpPr>
            <p:nvPr/>
          </p:nvSpPr>
          <p:spPr bwMode="auto">
            <a:xfrm>
              <a:off x="4001" y="1766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Line 11"/>
            <p:cNvSpPr>
              <a:spLocks noChangeShapeType="1"/>
            </p:cNvSpPr>
            <p:nvPr/>
          </p:nvSpPr>
          <p:spPr bwMode="auto">
            <a:xfrm>
              <a:off x="3651" y="1072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Line 12"/>
            <p:cNvSpPr>
              <a:spLocks noChangeShapeType="1"/>
            </p:cNvSpPr>
            <p:nvPr/>
          </p:nvSpPr>
          <p:spPr bwMode="auto">
            <a:xfrm>
              <a:off x="816" y="1056"/>
              <a:ext cx="2091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57" name="Group 13"/>
            <p:cNvGrpSpPr>
              <a:grpSpLocks/>
            </p:cNvGrpSpPr>
            <p:nvPr/>
          </p:nvGrpSpPr>
          <p:grpSpPr bwMode="auto">
            <a:xfrm>
              <a:off x="672" y="725"/>
              <a:ext cx="175" cy="694"/>
              <a:chOff x="336" y="1200"/>
              <a:chExt cx="144" cy="720"/>
            </a:xfrm>
          </p:grpSpPr>
          <p:sp>
            <p:nvSpPr>
              <p:cNvPr id="35926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PC</a:t>
                </a:r>
              </a:p>
            </p:txBody>
          </p:sp>
          <p:sp>
            <p:nvSpPr>
              <p:cNvPr id="35927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58" name="Rectangle 16"/>
            <p:cNvSpPr>
              <a:spLocks noChangeArrowheads="1"/>
            </p:cNvSpPr>
            <p:nvPr/>
          </p:nvSpPr>
          <p:spPr bwMode="auto">
            <a:xfrm>
              <a:off x="891" y="768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/>
                <a:t>Inst. </a:t>
              </a:r>
              <a:r>
                <a:rPr lang="en-US" sz="1800" dirty="0" err="1"/>
                <a:t>Mem</a:t>
              </a:r>
              <a:endParaRPr lang="en-US" sz="1800" dirty="0"/>
            </a:p>
          </p:txBody>
        </p:sp>
        <p:grpSp>
          <p:nvGrpSpPr>
            <p:cNvPr id="35859" name="Group 17"/>
            <p:cNvGrpSpPr>
              <a:grpSpLocks/>
            </p:cNvGrpSpPr>
            <p:nvPr/>
          </p:nvGrpSpPr>
          <p:grpSpPr bwMode="auto">
            <a:xfrm>
              <a:off x="1562" y="725"/>
              <a:ext cx="175" cy="694"/>
              <a:chOff x="336" y="1200"/>
              <a:chExt cx="144" cy="720"/>
            </a:xfrm>
          </p:grpSpPr>
          <p:sp>
            <p:nvSpPr>
              <p:cNvPr id="3592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D</a:t>
                </a:r>
              </a:p>
            </p:txBody>
          </p:sp>
          <p:sp>
            <p:nvSpPr>
              <p:cNvPr id="3592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2951" y="1245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1781" y="768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Dual</a:t>
              </a:r>
            </a:p>
            <a:p>
              <a:pPr>
                <a:spcBef>
                  <a:spcPct val="0"/>
                </a:spcBef>
              </a:pPr>
              <a:r>
                <a:rPr lang="en-US"/>
                <a:t>Decode</a:t>
              </a:r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>
              <a:off x="3038" y="898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63" name="Group 23"/>
            <p:cNvGrpSpPr>
              <a:grpSpLocks/>
            </p:cNvGrpSpPr>
            <p:nvPr/>
          </p:nvGrpSpPr>
          <p:grpSpPr bwMode="auto">
            <a:xfrm>
              <a:off x="3170" y="725"/>
              <a:ext cx="175" cy="694"/>
              <a:chOff x="336" y="1200"/>
              <a:chExt cx="144" cy="720"/>
            </a:xfrm>
          </p:grpSpPr>
          <p:sp>
            <p:nvSpPr>
              <p:cNvPr id="35922" name="Rectangle 2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5923" name="Freeform 2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4" name="Freeform 26"/>
            <p:cNvSpPr>
              <a:spLocks/>
            </p:cNvSpPr>
            <p:nvPr/>
          </p:nvSpPr>
          <p:spPr bwMode="auto">
            <a:xfrm>
              <a:off x="3432" y="768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65" name="Group 27"/>
            <p:cNvGrpSpPr>
              <a:grpSpLocks/>
            </p:cNvGrpSpPr>
            <p:nvPr/>
          </p:nvGrpSpPr>
          <p:grpSpPr bwMode="auto">
            <a:xfrm>
              <a:off x="3738" y="725"/>
              <a:ext cx="176" cy="694"/>
              <a:chOff x="336" y="1200"/>
              <a:chExt cx="144" cy="720"/>
            </a:xfrm>
          </p:grpSpPr>
          <p:sp>
            <p:nvSpPr>
              <p:cNvPr id="35920" name="Rectangle 2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21" name="Freeform 2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6" name="Rectangle 30"/>
            <p:cNvSpPr>
              <a:spLocks noChangeArrowheads="1"/>
            </p:cNvSpPr>
            <p:nvPr/>
          </p:nvSpPr>
          <p:spPr bwMode="auto">
            <a:xfrm>
              <a:off x="4001" y="725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/>
                <a:t>Data Mem</a:t>
              </a:r>
            </a:p>
          </p:txBody>
        </p:sp>
        <p:grpSp>
          <p:nvGrpSpPr>
            <p:cNvPr id="35867" name="Group 31"/>
            <p:cNvGrpSpPr>
              <a:grpSpLocks/>
            </p:cNvGrpSpPr>
            <p:nvPr/>
          </p:nvGrpSpPr>
          <p:grpSpPr bwMode="auto">
            <a:xfrm>
              <a:off x="5401" y="725"/>
              <a:ext cx="175" cy="694"/>
              <a:chOff x="336" y="1200"/>
              <a:chExt cx="144" cy="720"/>
            </a:xfrm>
          </p:grpSpPr>
          <p:sp>
            <p:nvSpPr>
              <p:cNvPr id="35918" name="Rectangle 3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5919" name="Freeform 3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8" name="Text Box 34"/>
            <p:cNvSpPr txBox="1">
              <a:spLocks noChangeArrowheads="1"/>
            </p:cNvSpPr>
            <p:nvPr/>
          </p:nvSpPr>
          <p:spPr bwMode="auto">
            <a:xfrm>
              <a:off x="3468" y="975"/>
              <a:ext cx="1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35869" name="Rectangle 35"/>
            <p:cNvSpPr>
              <a:spLocks noChangeArrowheads="1"/>
            </p:cNvSpPr>
            <p:nvPr/>
          </p:nvSpPr>
          <p:spPr bwMode="auto">
            <a:xfrm>
              <a:off x="2601" y="76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GPRs</a:t>
              </a:r>
            </a:p>
          </p:txBody>
        </p:sp>
        <p:sp>
          <p:nvSpPr>
            <p:cNvPr id="35870" name="Line 36"/>
            <p:cNvSpPr>
              <a:spLocks noChangeShapeType="1"/>
            </p:cNvSpPr>
            <p:nvPr/>
          </p:nvSpPr>
          <p:spPr bwMode="auto">
            <a:xfrm>
              <a:off x="3651" y="1940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1" name="Freeform 37"/>
            <p:cNvSpPr>
              <a:spLocks/>
            </p:cNvSpPr>
            <p:nvPr/>
          </p:nvSpPr>
          <p:spPr bwMode="auto">
            <a:xfrm>
              <a:off x="3432" y="1636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72" name="Group 38"/>
            <p:cNvGrpSpPr>
              <a:grpSpLocks/>
            </p:cNvGrpSpPr>
            <p:nvPr/>
          </p:nvGrpSpPr>
          <p:grpSpPr bwMode="auto">
            <a:xfrm>
              <a:off x="3738" y="1593"/>
              <a:ext cx="176" cy="694"/>
              <a:chOff x="336" y="1200"/>
              <a:chExt cx="144" cy="720"/>
            </a:xfrm>
          </p:grpSpPr>
          <p:sp>
            <p:nvSpPr>
              <p:cNvPr id="35916" name="Rectangle 3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17" name="Freeform 4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873" name="Group 41"/>
            <p:cNvGrpSpPr>
              <a:grpSpLocks/>
            </p:cNvGrpSpPr>
            <p:nvPr/>
          </p:nvGrpSpPr>
          <p:grpSpPr bwMode="auto">
            <a:xfrm>
              <a:off x="5401" y="1593"/>
              <a:ext cx="175" cy="694"/>
              <a:chOff x="336" y="1200"/>
              <a:chExt cx="144" cy="720"/>
            </a:xfrm>
          </p:grpSpPr>
          <p:sp>
            <p:nvSpPr>
              <p:cNvPr id="35914" name="Rectangle 4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5915" name="Freeform 4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74" name="Text Box 44"/>
            <p:cNvSpPr txBox="1">
              <a:spLocks noChangeArrowheads="1"/>
            </p:cNvSpPr>
            <p:nvPr/>
          </p:nvSpPr>
          <p:spPr bwMode="auto">
            <a:xfrm>
              <a:off x="4004" y="1844"/>
              <a:ext cx="4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FAdd</a:t>
              </a:r>
            </a:p>
          </p:txBody>
        </p:sp>
        <p:grpSp>
          <p:nvGrpSpPr>
            <p:cNvPr id="35875" name="Group 45"/>
            <p:cNvGrpSpPr>
              <a:grpSpLocks/>
            </p:cNvGrpSpPr>
            <p:nvPr/>
          </p:nvGrpSpPr>
          <p:grpSpPr bwMode="auto">
            <a:xfrm>
              <a:off x="4570" y="1593"/>
              <a:ext cx="175" cy="694"/>
              <a:chOff x="336" y="1200"/>
              <a:chExt cx="144" cy="720"/>
            </a:xfrm>
          </p:grpSpPr>
          <p:sp>
            <p:nvSpPr>
              <p:cNvPr id="35912" name="Rectangle 4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13" name="Freeform 4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876" name="Group 48"/>
            <p:cNvGrpSpPr>
              <a:grpSpLocks/>
            </p:cNvGrpSpPr>
            <p:nvPr/>
          </p:nvGrpSpPr>
          <p:grpSpPr bwMode="auto">
            <a:xfrm>
              <a:off x="4570" y="725"/>
              <a:ext cx="175" cy="694"/>
              <a:chOff x="336" y="1200"/>
              <a:chExt cx="144" cy="720"/>
            </a:xfrm>
          </p:grpSpPr>
          <p:sp>
            <p:nvSpPr>
              <p:cNvPr id="35910" name="Rectangle 4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11" name="Freeform 5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77" name="Line 51"/>
            <p:cNvSpPr>
              <a:spLocks noChangeShapeType="1"/>
            </p:cNvSpPr>
            <p:nvPr/>
          </p:nvSpPr>
          <p:spPr bwMode="auto">
            <a:xfrm>
              <a:off x="2951" y="2113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8" name="Line 52"/>
            <p:cNvSpPr>
              <a:spLocks noChangeShapeType="1"/>
            </p:cNvSpPr>
            <p:nvPr/>
          </p:nvSpPr>
          <p:spPr bwMode="auto">
            <a:xfrm>
              <a:off x="3038" y="1766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9" name="Rectangle 53"/>
            <p:cNvSpPr>
              <a:spLocks noChangeArrowheads="1"/>
            </p:cNvSpPr>
            <p:nvPr/>
          </p:nvSpPr>
          <p:spPr bwMode="auto">
            <a:xfrm>
              <a:off x="2601" y="1636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FPRs</a:t>
              </a:r>
            </a:p>
          </p:txBody>
        </p:sp>
        <p:grpSp>
          <p:nvGrpSpPr>
            <p:cNvPr id="35880" name="Group 54"/>
            <p:cNvGrpSpPr>
              <a:grpSpLocks/>
            </p:cNvGrpSpPr>
            <p:nvPr/>
          </p:nvGrpSpPr>
          <p:grpSpPr bwMode="auto">
            <a:xfrm>
              <a:off x="3126" y="1593"/>
              <a:ext cx="175" cy="694"/>
              <a:chOff x="336" y="1200"/>
              <a:chExt cx="144" cy="720"/>
            </a:xfrm>
          </p:grpSpPr>
          <p:sp>
            <p:nvSpPr>
              <p:cNvPr id="35908" name="Rectangle 5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5909" name="Freeform 5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1" name="Freeform 57"/>
            <p:cNvSpPr>
              <a:spLocks/>
            </p:cNvSpPr>
            <p:nvPr/>
          </p:nvSpPr>
          <p:spPr bwMode="auto">
            <a:xfrm>
              <a:off x="2496" y="1200"/>
              <a:ext cx="105" cy="696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2" name="Freeform 58"/>
            <p:cNvSpPr>
              <a:spLocks/>
            </p:cNvSpPr>
            <p:nvPr/>
          </p:nvSpPr>
          <p:spPr bwMode="auto">
            <a:xfrm>
              <a:off x="3432" y="2417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83" name="Group 59"/>
            <p:cNvGrpSpPr>
              <a:grpSpLocks/>
            </p:cNvGrpSpPr>
            <p:nvPr/>
          </p:nvGrpSpPr>
          <p:grpSpPr bwMode="auto">
            <a:xfrm>
              <a:off x="3738" y="2374"/>
              <a:ext cx="176" cy="694"/>
              <a:chOff x="336" y="1200"/>
              <a:chExt cx="144" cy="720"/>
            </a:xfrm>
          </p:grpSpPr>
          <p:sp>
            <p:nvSpPr>
              <p:cNvPr id="35906" name="Rectangle 6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07" name="Freeform 6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4" name="Text Box 62"/>
            <p:cNvSpPr txBox="1">
              <a:spLocks noChangeArrowheads="1"/>
            </p:cNvSpPr>
            <p:nvPr/>
          </p:nvSpPr>
          <p:spPr bwMode="auto">
            <a:xfrm>
              <a:off x="4014" y="2625"/>
              <a:ext cx="40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FMul</a:t>
              </a:r>
            </a:p>
          </p:txBody>
        </p:sp>
        <p:grpSp>
          <p:nvGrpSpPr>
            <p:cNvPr id="35885" name="Group 63"/>
            <p:cNvGrpSpPr>
              <a:grpSpLocks/>
            </p:cNvGrpSpPr>
            <p:nvPr/>
          </p:nvGrpSpPr>
          <p:grpSpPr bwMode="auto">
            <a:xfrm>
              <a:off x="4570" y="2374"/>
              <a:ext cx="175" cy="694"/>
              <a:chOff x="336" y="1200"/>
              <a:chExt cx="144" cy="720"/>
            </a:xfrm>
          </p:grpSpPr>
          <p:sp>
            <p:nvSpPr>
              <p:cNvPr id="35904" name="Rectangle 6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05" name="Freeform 6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6" name="Freeform 66"/>
            <p:cNvSpPr>
              <a:spLocks/>
            </p:cNvSpPr>
            <p:nvPr/>
          </p:nvSpPr>
          <p:spPr bwMode="auto">
            <a:xfrm>
              <a:off x="3345" y="2113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7" name="Freeform 67"/>
            <p:cNvSpPr>
              <a:spLocks/>
            </p:cNvSpPr>
            <p:nvPr/>
          </p:nvSpPr>
          <p:spPr bwMode="auto">
            <a:xfrm>
              <a:off x="3388" y="1766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88" name="Group 68"/>
            <p:cNvGrpSpPr>
              <a:grpSpLocks/>
            </p:cNvGrpSpPr>
            <p:nvPr/>
          </p:nvGrpSpPr>
          <p:grpSpPr bwMode="auto">
            <a:xfrm>
              <a:off x="3738" y="3111"/>
              <a:ext cx="176" cy="695"/>
              <a:chOff x="336" y="1200"/>
              <a:chExt cx="144" cy="720"/>
            </a:xfrm>
          </p:grpSpPr>
          <p:sp>
            <p:nvSpPr>
              <p:cNvPr id="35902" name="Rectangle 6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03" name="Freeform 7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9" name="Freeform 71"/>
            <p:cNvSpPr>
              <a:spLocks/>
            </p:cNvSpPr>
            <p:nvPr/>
          </p:nvSpPr>
          <p:spPr bwMode="auto">
            <a:xfrm>
              <a:off x="3345" y="2938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0" name="Freeform 72"/>
            <p:cNvSpPr>
              <a:spLocks/>
            </p:cNvSpPr>
            <p:nvPr/>
          </p:nvSpPr>
          <p:spPr bwMode="auto">
            <a:xfrm>
              <a:off x="3388" y="2547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1" name="Rectangle 73"/>
            <p:cNvSpPr>
              <a:spLocks noChangeArrowheads="1"/>
            </p:cNvSpPr>
            <p:nvPr/>
          </p:nvSpPr>
          <p:spPr bwMode="auto">
            <a:xfrm>
              <a:off x="3432" y="3111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FDiv</a:t>
              </a:r>
            </a:p>
          </p:txBody>
        </p:sp>
        <p:grpSp>
          <p:nvGrpSpPr>
            <p:cNvPr id="35892" name="Group 74"/>
            <p:cNvGrpSpPr>
              <a:grpSpLocks/>
            </p:cNvGrpSpPr>
            <p:nvPr/>
          </p:nvGrpSpPr>
          <p:grpSpPr bwMode="auto">
            <a:xfrm>
              <a:off x="4570" y="3111"/>
              <a:ext cx="175" cy="695"/>
              <a:chOff x="336" y="1200"/>
              <a:chExt cx="144" cy="720"/>
            </a:xfrm>
          </p:grpSpPr>
          <p:sp>
            <p:nvSpPr>
              <p:cNvPr id="35900" name="Rectangle 7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01" name="Freeform 7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93" name="Line 77"/>
            <p:cNvSpPr>
              <a:spLocks noChangeShapeType="1"/>
            </p:cNvSpPr>
            <p:nvPr/>
          </p:nvSpPr>
          <p:spPr bwMode="auto">
            <a:xfrm>
              <a:off x="5183" y="2721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4" name="Freeform 79"/>
            <p:cNvSpPr>
              <a:spLocks/>
            </p:cNvSpPr>
            <p:nvPr/>
          </p:nvSpPr>
          <p:spPr bwMode="auto">
            <a:xfrm>
              <a:off x="5226" y="1072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5" name="Line 80"/>
            <p:cNvSpPr>
              <a:spLocks noChangeShapeType="1"/>
            </p:cNvSpPr>
            <p:nvPr/>
          </p:nvSpPr>
          <p:spPr bwMode="auto">
            <a:xfrm>
              <a:off x="5270" y="3459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6" name="Line 81"/>
            <p:cNvSpPr>
              <a:spLocks noChangeShapeType="1"/>
            </p:cNvSpPr>
            <p:nvPr/>
          </p:nvSpPr>
          <p:spPr bwMode="auto">
            <a:xfrm>
              <a:off x="5328" y="576"/>
              <a:ext cx="0" cy="307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5897" name="Freeform 82"/>
            <p:cNvSpPr>
              <a:spLocks/>
            </p:cNvSpPr>
            <p:nvPr/>
          </p:nvSpPr>
          <p:spPr bwMode="auto">
            <a:xfrm>
              <a:off x="3957" y="1072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8" name="Text Box 88"/>
            <p:cNvSpPr txBox="1">
              <a:spLocks noChangeArrowheads="1"/>
            </p:cNvSpPr>
            <p:nvPr/>
          </p:nvSpPr>
          <p:spPr bwMode="auto">
            <a:xfrm>
              <a:off x="3840" y="3100"/>
              <a:ext cx="91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/>
                <a:t>Unpipelined divider</a:t>
              </a:r>
            </a:p>
          </p:txBody>
        </p:sp>
        <p:sp>
          <p:nvSpPr>
            <p:cNvPr id="35899" name="Line 90"/>
            <p:cNvSpPr>
              <a:spLocks noChangeShapeType="1"/>
            </p:cNvSpPr>
            <p:nvPr/>
          </p:nvSpPr>
          <p:spPr bwMode="auto">
            <a:xfrm flipH="1">
              <a:off x="2400" y="120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76200"/>
            <a:ext cx="7607300" cy="800100"/>
          </a:xfrm>
          <a:noFill/>
        </p:spPr>
        <p:txBody>
          <a:bodyPr lIns="90488" tIns="44450" rIns="90488" bIns="44450"/>
          <a:lstStyle/>
          <a:p>
            <a:r>
              <a:rPr lang="en-US" smtClean="0"/>
              <a:t>Types of Data Hazards </a:t>
            </a:r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21636-62B0-DB43-BD07-0AA59B12012A}" type="slidenum">
              <a:rPr lang="en-US" smtClean="0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738188" y="804862"/>
            <a:ext cx="7796212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Consider executing a sequence of 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		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k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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op 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j</a:t>
            </a:r>
            <a:r>
              <a:rPr lang="en-US" sz="2800" dirty="0">
                <a:latin typeface="Calibri"/>
                <a:cs typeface="Calibri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type of instructions</a:t>
            </a: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2895600" y="2819400"/>
            <a:ext cx="4572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1157288" y="2065337"/>
            <a:ext cx="6032500" cy="12593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Data-dependence</a:t>
            </a:r>
          </a:p>
          <a:p>
            <a:pPr lvl="3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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	Read-after-Write  </a:t>
            </a:r>
          </a:p>
          <a:p>
            <a:pPr lvl="3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 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(RAW) hazard</a:t>
            </a:r>
          </a:p>
        </p:txBody>
      </p:sp>
      <p:grpSp>
        <p:nvGrpSpPr>
          <p:cNvPr id="37897" name="Group 8"/>
          <p:cNvGrpSpPr>
            <a:grpSpLocks/>
          </p:cNvGrpSpPr>
          <p:nvPr/>
        </p:nvGrpSpPr>
        <p:grpSpPr bwMode="auto">
          <a:xfrm>
            <a:off x="1157288" y="3400430"/>
            <a:ext cx="5998769" cy="1258889"/>
            <a:chOff x="563" y="2663"/>
            <a:chExt cx="3613" cy="793"/>
          </a:xfrm>
        </p:grpSpPr>
        <p:sp>
          <p:nvSpPr>
            <p:cNvPr id="37903" name="Line 9"/>
            <p:cNvSpPr>
              <a:spLocks noChangeShapeType="1"/>
            </p:cNvSpPr>
            <p:nvPr/>
          </p:nvSpPr>
          <p:spPr bwMode="auto">
            <a:xfrm flipH="1">
              <a:off x="1634" y="3065"/>
              <a:ext cx="368" cy="144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7904" name="Rectangle 10"/>
            <p:cNvSpPr>
              <a:spLocks noChangeArrowheads="1"/>
            </p:cNvSpPr>
            <p:nvPr/>
          </p:nvSpPr>
          <p:spPr bwMode="auto">
            <a:xfrm>
              <a:off x="563" y="2663"/>
              <a:ext cx="3613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>
                  <a:latin typeface="Calibri"/>
                  <a:cs typeface="Calibri"/>
                </a:rPr>
                <a:t>Anti-dependence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	Write-after-Read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4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5	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(WAR) hazard</a:t>
              </a:r>
            </a:p>
          </p:txBody>
        </p:sp>
      </p:grpSp>
      <p:grpSp>
        <p:nvGrpSpPr>
          <p:cNvPr id="37898" name="Group 11"/>
          <p:cNvGrpSpPr>
            <a:grpSpLocks/>
          </p:cNvGrpSpPr>
          <p:nvPr/>
        </p:nvGrpSpPr>
        <p:grpSpPr bwMode="auto">
          <a:xfrm>
            <a:off x="1157288" y="4630744"/>
            <a:ext cx="6077652" cy="1258889"/>
            <a:chOff x="572" y="3574"/>
            <a:chExt cx="3751" cy="793"/>
          </a:xfrm>
        </p:grpSpPr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572" y="3574"/>
              <a:ext cx="3751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>
                  <a:latin typeface="Calibri"/>
                  <a:cs typeface="Calibri"/>
                </a:rPr>
                <a:t>Output-dependence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	Write-after-Write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6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7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 	(WAW) hazard</a:t>
              </a:r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1380" y="3952"/>
              <a:ext cx="84" cy="216"/>
            </a:xfrm>
            <a:custGeom>
              <a:avLst/>
              <a:gdLst>
                <a:gd name="T0" fmla="*/ 60 w 84"/>
                <a:gd name="T1" fmla="*/ 0 h 216"/>
                <a:gd name="T2" fmla="*/ 12 w 84"/>
                <a:gd name="T3" fmla="*/ 56 h 216"/>
                <a:gd name="T4" fmla="*/ 12 w 84"/>
                <a:gd name="T5" fmla="*/ 184 h 216"/>
                <a:gd name="T6" fmla="*/ 84 w 84"/>
                <a:gd name="T7" fmla="*/ 216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216"/>
                <a:gd name="T14" fmla="*/ 84 w 84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216">
                  <a:moveTo>
                    <a:pt x="60" y="0"/>
                  </a:moveTo>
                  <a:cubicBezTo>
                    <a:pt x="40" y="12"/>
                    <a:pt x="20" y="25"/>
                    <a:pt x="12" y="56"/>
                  </a:cubicBezTo>
                  <a:cubicBezTo>
                    <a:pt x="4" y="87"/>
                    <a:pt x="0" y="157"/>
                    <a:pt x="12" y="184"/>
                  </a:cubicBezTo>
                  <a:cubicBezTo>
                    <a:pt x="24" y="211"/>
                    <a:pt x="54" y="213"/>
                    <a:pt x="84" y="216"/>
                  </a:cubicBezTo>
                </a:path>
              </a:pathLst>
            </a:cu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37899" name="Line 14"/>
          <p:cNvSpPr>
            <a:spLocks noChangeShapeType="1"/>
          </p:cNvSpPr>
          <p:nvPr/>
        </p:nvSpPr>
        <p:spPr bwMode="auto">
          <a:xfrm flipH="1">
            <a:off x="2819400" y="4114800"/>
            <a:ext cx="533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37900" name="Freeform 16"/>
          <p:cNvSpPr>
            <a:spLocks/>
          </p:cNvSpPr>
          <p:nvPr/>
        </p:nvSpPr>
        <p:spPr bwMode="auto">
          <a:xfrm>
            <a:off x="2286000" y="5334000"/>
            <a:ext cx="317500" cy="381000"/>
          </a:xfrm>
          <a:custGeom>
            <a:avLst/>
            <a:gdLst>
              <a:gd name="T0" fmla="*/ 152 w 200"/>
              <a:gd name="T1" fmla="*/ 0 h 240"/>
              <a:gd name="T2" fmla="*/ 8 w 200"/>
              <a:gd name="T3" fmla="*/ 96 h 240"/>
              <a:gd name="T4" fmla="*/ 200 w 200"/>
              <a:gd name="T5" fmla="*/ 240 h 240"/>
              <a:gd name="T6" fmla="*/ 0 60000 65536"/>
              <a:gd name="T7" fmla="*/ 0 60000 65536"/>
              <a:gd name="T8" fmla="*/ 0 60000 65536"/>
              <a:gd name="T9" fmla="*/ 0 w 200"/>
              <a:gd name="T10" fmla="*/ 0 h 240"/>
              <a:gd name="T11" fmla="*/ 200 w 20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240">
                <a:moveTo>
                  <a:pt x="152" y="0"/>
                </a:moveTo>
                <a:cubicBezTo>
                  <a:pt x="76" y="28"/>
                  <a:pt x="0" y="56"/>
                  <a:pt x="8" y="96"/>
                </a:cubicBezTo>
                <a:cubicBezTo>
                  <a:pt x="16" y="136"/>
                  <a:pt x="108" y="188"/>
                  <a:pt x="20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Register vs. Memory Dependence</a:t>
            </a:r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Data hazards due to register operands can be determined at the decode stage, but data hazards due to memory  </a:t>
            </a:r>
            <a:r>
              <a:rPr lang="en-US" sz="2800" dirty="0"/>
              <a:t>o</a:t>
            </a:r>
            <a:r>
              <a:rPr lang="en-US" sz="2800" dirty="0" smtClean="0"/>
              <a:t>perands can be determined only after computing the effective address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Store:</a:t>
            </a:r>
            <a:r>
              <a:rPr lang="en-US" sz="2800" b="1" dirty="0"/>
              <a:t>	</a:t>
            </a:r>
            <a:r>
              <a:rPr lang="en-US" sz="2800" b="1" dirty="0" smtClean="0"/>
              <a:t>	</a:t>
            </a:r>
            <a:r>
              <a:rPr lang="en-US" sz="2800" b="1" dirty="0" smtClean="0">
                <a:latin typeface="Courier"/>
                <a:cs typeface="Courier"/>
              </a:rPr>
              <a:t>M[r1 + disp1]  r2  </a:t>
            </a:r>
          </a:p>
          <a:p>
            <a:pPr marL="0" indent="0">
              <a:buNone/>
            </a:pPr>
            <a:r>
              <a:rPr lang="en-US" sz="2800" dirty="0" smtClean="0"/>
              <a:t>L</a:t>
            </a:r>
            <a:r>
              <a:rPr lang="en-US" sz="2800" dirty="0" smtClean="0"/>
              <a:t>oad:		</a:t>
            </a:r>
            <a:r>
              <a:rPr lang="en-US" sz="2800" b="1" dirty="0" smtClean="0">
                <a:latin typeface="Courier"/>
                <a:cs typeface="Courier"/>
              </a:rPr>
              <a:t>r3  M[r4 + disp2]</a:t>
            </a:r>
          </a:p>
          <a:p>
            <a:pPr marL="0" indent="0">
              <a:buNone/>
            </a:pPr>
            <a:endParaRPr lang="en-US" sz="28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smtClean="0"/>
              <a:t>Does </a:t>
            </a:r>
            <a:r>
              <a:rPr lang="en-US" sz="2800" b="1" dirty="0" smtClean="0">
                <a:latin typeface="Courier"/>
                <a:cs typeface="Courier"/>
              </a:rPr>
              <a:t>(r1 + disp1) = (r4 + disp2) 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E7EF-478B-054A-8F7A-E530D2F8CC9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7162800" cy="889000"/>
          </a:xfrm>
          <a:noFill/>
        </p:spPr>
        <p:txBody>
          <a:bodyPr lIns="90488" tIns="44450" rIns="90488" bIns="44450"/>
          <a:lstStyle/>
          <a:p>
            <a:r>
              <a:rPr lang="en-US"/>
              <a:t>Data Hazards: An Example</a:t>
            </a:r>
            <a:endParaRPr lang="en-US" sz="2000" i="1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F7D0CA-EA7C-A64C-B3F9-1C1619F0DF13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1990" name="Rectangle 3"/>
          <p:cNvSpPr>
            <a:spLocks noChangeArrowheads="1"/>
          </p:cNvSpPr>
          <p:nvPr/>
        </p:nvSpPr>
        <p:spPr bwMode="auto">
          <a:xfrm>
            <a:off x="1992313" y="990600"/>
            <a:ext cx="5030763" cy="34753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I</a:t>
            </a:r>
            <a:r>
              <a:rPr lang="en-US" sz="2000" i="1" baseline="-25000" dirty="0">
                <a:latin typeface="Calibri"/>
                <a:cs typeface="Calibri"/>
              </a:rPr>
              <a:t>1 	</a:t>
            </a:r>
            <a:r>
              <a:rPr lang="en-US" sz="2000" dirty="0" smtClean="0">
                <a:latin typeface="Calibri"/>
                <a:cs typeface="Calibri"/>
              </a:rPr>
              <a:t>FD</a:t>
            </a:r>
            <a:r>
              <a:rPr lang="en-US" sz="2000" dirty="0" smtClean="0">
                <a:latin typeface="Calibri"/>
                <a:cs typeface="Calibri"/>
              </a:rPr>
              <a:t>IV.D</a:t>
            </a:r>
            <a:r>
              <a:rPr lang="en-US" sz="2000" dirty="0">
                <a:latin typeface="Calibri"/>
                <a:cs typeface="Calibri"/>
              </a:rPr>
              <a:t>		f6, 	f6,	f4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I</a:t>
            </a:r>
            <a:r>
              <a:rPr lang="en-US" sz="2000" i="1" baseline="-25000" dirty="0">
                <a:latin typeface="Calibri"/>
                <a:cs typeface="Calibri"/>
              </a:rPr>
              <a:t>2 </a:t>
            </a:r>
            <a:r>
              <a:rPr lang="en-US" sz="2000" i="1" baseline="-25000" dirty="0" smtClean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FL</a:t>
            </a:r>
            <a:r>
              <a:rPr lang="en-US" sz="2000" dirty="0" smtClean="0">
                <a:latin typeface="Calibri"/>
                <a:cs typeface="Calibri"/>
              </a:rPr>
              <a:t>D</a:t>
            </a:r>
            <a:r>
              <a:rPr lang="en-US" sz="2000" dirty="0">
                <a:latin typeface="Calibri"/>
                <a:cs typeface="Calibri"/>
              </a:rPr>
              <a:t>		f2,	45</a:t>
            </a:r>
            <a:r>
              <a:rPr lang="en-US" sz="2000" dirty="0" smtClean="0">
                <a:latin typeface="Calibri"/>
                <a:cs typeface="Calibri"/>
              </a:rPr>
              <a:t>(x3</a:t>
            </a:r>
            <a:r>
              <a:rPr lang="en-US" sz="2000" dirty="0">
                <a:latin typeface="Calibri"/>
                <a:cs typeface="Calibri"/>
              </a:rPr>
              <a:t>)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I</a:t>
            </a:r>
            <a:r>
              <a:rPr lang="en-US" sz="2000" i="1" baseline="-25000" dirty="0">
                <a:latin typeface="Calibri"/>
                <a:cs typeface="Calibri"/>
              </a:rPr>
              <a:t>3 	</a:t>
            </a:r>
            <a:r>
              <a:rPr lang="en-US" sz="2000" dirty="0" smtClean="0">
                <a:latin typeface="Calibri"/>
                <a:cs typeface="Calibri"/>
              </a:rPr>
              <a:t>FMUL.D</a:t>
            </a:r>
            <a:r>
              <a:rPr lang="en-US" sz="2000" dirty="0">
                <a:latin typeface="Calibri"/>
                <a:cs typeface="Calibri"/>
              </a:rPr>
              <a:t>		f0,	f2,	f4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I</a:t>
            </a:r>
            <a:r>
              <a:rPr lang="en-US" sz="2000" i="1" baseline="-25000" dirty="0">
                <a:latin typeface="Calibri"/>
                <a:cs typeface="Calibri"/>
              </a:rPr>
              <a:t>4 	</a:t>
            </a:r>
            <a:r>
              <a:rPr lang="en-US" sz="2000" dirty="0" smtClean="0">
                <a:latin typeface="Calibri"/>
                <a:cs typeface="Calibri"/>
              </a:rPr>
              <a:t>FD</a:t>
            </a:r>
            <a:r>
              <a:rPr lang="en-US" sz="2000" dirty="0" smtClean="0">
                <a:latin typeface="Calibri"/>
                <a:cs typeface="Calibri"/>
              </a:rPr>
              <a:t>IV.D</a:t>
            </a:r>
            <a:r>
              <a:rPr lang="en-US" sz="2000" dirty="0">
                <a:latin typeface="Calibri"/>
                <a:cs typeface="Calibri"/>
              </a:rPr>
              <a:t>		f8,	f6,	f2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I</a:t>
            </a:r>
            <a:r>
              <a:rPr lang="en-US" sz="2000" i="1" baseline="-25000" dirty="0">
                <a:latin typeface="Calibri"/>
                <a:cs typeface="Calibri"/>
              </a:rPr>
              <a:t>5	</a:t>
            </a:r>
            <a:r>
              <a:rPr lang="en-US" sz="2000" dirty="0" smtClean="0">
                <a:latin typeface="Calibri"/>
                <a:cs typeface="Calibri"/>
              </a:rPr>
              <a:t>FS</a:t>
            </a:r>
            <a:r>
              <a:rPr lang="en-US" sz="2000" dirty="0" smtClean="0">
                <a:latin typeface="Calibri"/>
                <a:cs typeface="Calibri"/>
              </a:rPr>
              <a:t>UB.D</a:t>
            </a:r>
            <a:r>
              <a:rPr lang="en-US" sz="2000" dirty="0">
                <a:latin typeface="Calibri"/>
                <a:cs typeface="Calibri"/>
              </a:rPr>
              <a:t>		f10,	f0,	f6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I</a:t>
            </a:r>
            <a:r>
              <a:rPr lang="en-US" sz="2000" i="1" baseline="-25000" dirty="0">
                <a:latin typeface="Calibri"/>
                <a:cs typeface="Calibri"/>
              </a:rPr>
              <a:t>6 	</a:t>
            </a:r>
            <a:r>
              <a:rPr lang="en-US" sz="2000" dirty="0" smtClean="0">
                <a:latin typeface="Calibri"/>
                <a:cs typeface="Calibri"/>
              </a:rPr>
              <a:t>FA</a:t>
            </a:r>
            <a:r>
              <a:rPr lang="en-US" sz="2000" dirty="0" smtClean="0">
                <a:latin typeface="Calibri"/>
                <a:cs typeface="Calibri"/>
              </a:rPr>
              <a:t>DD.D</a:t>
            </a:r>
            <a:r>
              <a:rPr lang="en-US" sz="2000" dirty="0">
                <a:latin typeface="Calibri"/>
                <a:cs typeface="Calibri"/>
              </a:rPr>
              <a:t>		f6,	f8,	f2</a:t>
            </a:r>
          </a:p>
        </p:txBody>
      </p:sp>
      <p:sp>
        <p:nvSpPr>
          <p:cNvPr id="1758212" name="Text Box 4"/>
          <p:cNvSpPr txBox="1">
            <a:spLocks noChangeArrowheads="1"/>
          </p:cNvSpPr>
          <p:nvPr/>
        </p:nvSpPr>
        <p:spPr bwMode="auto">
          <a:xfrm>
            <a:off x="3352800" y="4730750"/>
            <a:ext cx="2514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RAW Hazards</a:t>
            </a:r>
          </a:p>
        </p:txBody>
      </p:sp>
      <p:sp>
        <p:nvSpPr>
          <p:cNvPr id="1758213" name="Line 5"/>
          <p:cNvSpPr>
            <a:spLocks noChangeShapeType="1"/>
          </p:cNvSpPr>
          <p:nvPr/>
        </p:nvSpPr>
        <p:spPr bwMode="auto">
          <a:xfrm>
            <a:off x="5029200" y="1301750"/>
            <a:ext cx="685800" cy="1600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58214" name="Freeform 6"/>
          <p:cNvSpPr>
            <a:spLocks/>
          </p:cNvSpPr>
          <p:nvPr/>
        </p:nvSpPr>
        <p:spPr bwMode="auto">
          <a:xfrm>
            <a:off x="5638800" y="2673350"/>
            <a:ext cx="914400" cy="838200"/>
          </a:xfrm>
          <a:custGeom>
            <a:avLst/>
            <a:gdLst>
              <a:gd name="T0" fmla="*/ 0 w 576"/>
              <a:gd name="T1" fmla="*/ 0 h 528"/>
              <a:gd name="T2" fmla="*/ 288 w 576"/>
              <a:gd name="T3" fmla="*/ 0 h 528"/>
              <a:gd name="T4" fmla="*/ 576 w 576"/>
              <a:gd name="T5" fmla="*/ 528 h 528"/>
              <a:gd name="T6" fmla="*/ 0 60000 65536"/>
              <a:gd name="T7" fmla="*/ 0 60000 65536"/>
              <a:gd name="T8" fmla="*/ 0 60000 65536"/>
              <a:gd name="T9" fmla="*/ 0 w 576"/>
              <a:gd name="T10" fmla="*/ 0 h 528"/>
              <a:gd name="T11" fmla="*/ 576 w 57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28">
                <a:moveTo>
                  <a:pt x="0" y="0"/>
                </a:moveTo>
                <a:lnTo>
                  <a:pt x="288" y="0"/>
                </a:lnTo>
                <a:lnTo>
                  <a:pt x="576" y="52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58215" name="Line 7"/>
          <p:cNvSpPr>
            <a:spLocks noChangeShapeType="1"/>
          </p:cNvSpPr>
          <p:nvPr/>
        </p:nvSpPr>
        <p:spPr bwMode="auto">
          <a:xfrm>
            <a:off x="5181600" y="1911350"/>
            <a:ext cx="5334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58216" name="Freeform 8"/>
          <p:cNvSpPr>
            <a:spLocks/>
          </p:cNvSpPr>
          <p:nvPr/>
        </p:nvSpPr>
        <p:spPr bwMode="auto">
          <a:xfrm>
            <a:off x="5486400" y="2216150"/>
            <a:ext cx="1066800" cy="685800"/>
          </a:xfrm>
          <a:custGeom>
            <a:avLst/>
            <a:gdLst>
              <a:gd name="T0" fmla="*/ 0 w 672"/>
              <a:gd name="T1" fmla="*/ 0 h 480"/>
              <a:gd name="T2" fmla="*/ 384 w 672"/>
              <a:gd name="T3" fmla="*/ 0 h 480"/>
              <a:gd name="T4" fmla="*/ 672 w 672"/>
              <a:gd name="T5" fmla="*/ 480 h 480"/>
              <a:gd name="T6" fmla="*/ 0 60000 65536"/>
              <a:gd name="T7" fmla="*/ 0 60000 65536"/>
              <a:gd name="T8" fmla="*/ 0 60000 65536"/>
              <a:gd name="T9" fmla="*/ 0 w 672"/>
              <a:gd name="T10" fmla="*/ 0 h 480"/>
              <a:gd name="T11" fmla="*/ 672 w 67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480">
                <a:moveTo>
                  <a:pt x="0" y="0"/>
                </a:moveTo>
                <a:lnTo>
                  <a:pt x="384" y="0"/>
                </a:lnTo>
                <a:lnTo>
                  <a:pt x="672" y="48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58217" name="Freeform 9"/>
          <p:cNvSpPr>
            <a:spLocks/>
          </p:cNvSpPr>
          <p:nvPr/>
        </p:nvSpPr>
        <p:spPr bwMode="auto">
          <a:xfrm>
            <a:off x="6324600" y="2520950"/>
            <a:ext cx="304800" cy="1600200"/>
          </a:xfrm>
          <a:custGeom>
            <a:avLst/>
            <a:gdLst>
              <a:gd name="T0" fmla="*/ 0 w 192"/>
              <a:gd name="T1" fmla="*/ 0 h 1008"/>
              <a:gd name="T2" fmla="*/ 48 w 192"/>
              <a:gd name="T3" fmla="*/ 864 h 1008"/>
              <a:gd name="T4" fmla="*/ 192 w 192"/>
              <a:gd name="T5" fmla="*/ 1008 h 1008"/>
              <a:gd name="T6" fmla="*/ 0 60000 65536"/>
              <a:gd name="T7" fmla="*/ 0 60000 65536"/>
              <a:gd name="T8" fmla="*/ 0 60000 65536"/>
              <a:gd name="T9" fmla="*/ 0 w 192"/>
              <a:gd name="T10" fmla="*/ 0 h 1008"/>
              <a:gd name="T11" fmla="*/ 192 w 19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08">
                <a:moveTo>
                  <a:pt x="0" y="0"/>
                </a:moveTo>
                <a:lnTo>
                  <a:pt x="48" y="864"/>
                </a:lnTo>
                <a:lnTo>
                  <a:pt x="192" y="100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58218" name="Line 10"/>
          <p:cNvSpPr>
            <a:spLocks noChangeShapeType="1"/>
          </p:cNvSpPr>
          <p:nvPr/>
        </p:nvSpPr>
        <p:spPr bwMode="auto">
          <a:xfrm>
            <a:off x="5105400" y="2597150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58219" name="Line 11"/>
          <p:cNvSpPr>
            <a:spLocks noChangeShapeType="1"/>
          </p:cNvSpPr>
          <p:nvPr/>
        </p:nvSpPr>
        <p:spPr bwMode="auto">
          <a:xfrm>
            <a:off x="5029200" y="3130550"/>
            <a:ext cx="76200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58220" name="Text Box 12"/>
          <p:cNvSpPr txBox="1">
            <a:spLocks noChangeArrowheads="1"/>
          </p:cNvSpPr>
          <p:nvPr/>
        </p:nvSpPr>
        <p:spPr bwMode="auto">
          <a:xfrm>
            <a:off x="3352800" y="5111750"/>
            <a:ext cx="2514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i="1">
                <a:solidFill>
                  <a:srgbClr val="56127A"/>
                </a:solidFill>
                <a:latin typeface="Calibri"/>
                <a:cs typeface="Calibri"/>
              </a:rPr>
              <a:t>WAR Hazards</a:t>
            </a:r>
          </a:p>
        </p:txBody>
      </p:sp>
      <p:sp>
        <p:nvSpPr>
          <p:cNvPr id="1758221" name="Line 13"/>
          <p:cNvSpPr>
            <a:spLocks noChangeShapeType="1"/>
          </p:cNvSpPr>
          <p:nvPr/>
        </p:nvSpPr>
        <p:spPr bwMode="auto">
          <a:xfrm flipH="1">
            <a:off x="5105400" y="3054350"/>
            <a:ext cx="609600" cy="10668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58222" name="Line 14"/>
          <p:cNvSpPr>
            <a:spLocks noChangeShapeType="1"/>
          </p:cNvSpPr>
          <p:nvPr/>
        </p:nvSpPr>
        <p:spPr bwMode="auto">
          <a:xfrm flipH="1">
            <a:off x="5181600" y="3663950"/>
            <a:ext cx="1447800" cy="4572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58223" name="Text Box 15"/>
          <p:cNvSpPr txBox="1">
            <a:spLocks noChangeArrowheads="1"/>
          </p:cNvSpPr>
          <p:nvPr/>
        </p:nvSpPr>
        <p:spPr bwMode="auto">
          <a:xfrm>
            <a:off x="3352800" y="5492750"/>
            <a:ext cx="2514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i="1">
                <a:solidFill>
                  <a:srgbClr val="006600"/>
                </a:solidFill>
                <a:latin typeface="Calibri"/>
                <a:cs typeface="Calibri"/>
              </a:rPr>
              <a:t>WAW Hazards</a:t>
            </a:r>
          </a:p>
        </p:txBody>
      </p:sp>
      <p:sp>
        <p:nvSpPr>
          <p:cNvPr id="1758224" name="Freeform 16"/>
          <p:cNvSpPr>
            <a:spLocks/>
          </p:cNvSpPr>
          <p:nvPr/>
        </p:nvSpPr>
        <p:spPr bwMode="auto">
          <a:xfrm>
            <a:off x="4495800" y="1225550"/>
            <a:ext cx="304800" cy="2971800"/>
          </a:xfrm>
          <a:custGeom>
            <a:avLst/>
            <a:gdLst>
              <a:gd name="T0" fmla="*/ 192 w 192"/>
              <a:gd name="T1" fmla="*/ 0 h 1872"/>
              <a:gd name="T2" fmla="*/ 0 w 192"/>
              <a:gd name="T3" fmla="*/ 96 h 1872"/>
              <a:gd name="T4" fmla="*/ 0 w 192"/>
              <a:gd name="T5" fmla="*/ 1728 h 1872"/>
              <a:gd name="T6" fmla="*/ 192 w 192"/>
              <a:gd name="T7" fmla="*/ 1872 h 1872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872"/>
              <a:gd name="T14" fmla="*/ 192 w 192"/>
              <a:gd name="T15" fmla="*/ 1872 h 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872">
                <a:moveTo>
                  <a:pt x="192" y="0"/>
                </a:moveTo>
                <a:lnTo>
                  <a:pt x="0" y="96"/>
                </a:lnTo>
                <a:lnTo>
                  <a:pt x="0" y="1728"/>
                </a:lnTo>
                <a:lnTo>
                  <a:pt x="192" y="1872"/>
                </a:lnTo>
              </a:path>
            </a:pathLst>
          </a:cu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8212" grpId="0" autoUpdateAnimBg="0"/>
      <p:bldP spid="1758213" grpId="0" animBg="1"/>
      <p:bldP spid="1758214" grpId="0" animBg="1"/>
      <p:bldP spid="1758215" grpId="0" animBg="1"/>
      <p:bldP spid="1758216" grpId="0" animBg="1"/>
      <p:bldP spid="1758217" grpId="0" animBg="1"/>
      <p:bldP spid="1758218" grpId="0" animBg="1"/>
      <p:bldP spid="1758219" grpId="0" animBg="1"/>
      <p:bldP spid="1758220" grpId="0" autoUpdateAnimBg="0"/>
      <p:bldP spid="1758221" grpId="0" animBg="1"/>
      <p:bldP spid="1758222" grpId="0" animBg="1"/>
      <p:bldP spid="1758223" grpId="0" autoUpdateAnimBg="0"/>
      <p:bldP spid="17582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Scheduling</a:t>
            </a:r>
            <a:endParaRPr lang="en-US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3D42-425E-5A4D-8456-9CF7AE7A9A55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4038" name="Group 3"/>
          <p:cNvGrpSpPr>
            <a:grpSpLocks/>
          </p:cNvGrpSpPr>
          <p:nvPr/>
        </p:nvGrpSpPr>
        <p:grpSpPr bwMode="auto">
          <a:xfrm>
            <a:off x="7213600" y="1155700"/>
            <a:ext cx="1689100" cy="4692650"/>
            <a:chOff x="4544" y="960"/>
            <a:chExt cx="1064" cy="2956"/>
          </a:xfrm>
        </p:grpSpPr>
        <p:sp>
          <p:nvSpPr>
            <p:cNvPr id="44055" name="Oval 4"/>
            <p:cNvSpPr>
              <a:spLocks noChangeArrowheads="1"/>
            </p:cNvSpPr>
            <p:nvPr/>
          </p:nvSpPr>
          <p:spPr bwMode="auto">
            <a:xfrm>
              <a:off x="4883" y="3607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latin typeface="Calibri"/>
                  <a:cs typeface="Calibri"/>
                </a:rPr>
                <a:t>6</a:t>
              </a:r>
            </a:p>
          </p:txBody>
        </p:sp>
        <p:sp>
          <p:nvSpPr>
            <p:cNvPr id="44056" name="Freeform 5"/>
            <p:cNvSpPr>
              <a:spLocks/>
            </p:cNvSpPr>
            <p:nvPr/>
          </p:nvSpPr>
          <p:spPr bwMode="auto">
            <a:xfrm>
              <a:off x="5221" y="2390"/>
              <a:ext cx="387" cy="811"/>
            </a:xfrm>
            <a:custGeom>
              <a:avLst/>
              <a:gdLst>
                <a:gd name="T0" fmla="*/ 384 w 384"/>
                <a:gd name="T1" fmla="*/ 0 h 912"/>
                <a:gd name="T2" fmla="*/ 384 w 384"/>
                <a:gd name="T3" fmla="*/ 672 h 912"/>
                <a:gd name="T4" fmla="*/ 0 w 384"/>
                <a:gd name="T5" fmla="*/ 912 h 912"/>
                <a:gd name="T6" fmla="*/ 0 60000 65536"/>
                <a:gd name="T7" fmla="*/ 0 60000 65536"/>
                <a:gd name="T8" fmla="*/ 0 60000 65536"/>
                <a:gd name="T9" fmla="*/ 0 w 384"/>
                <a:gd name="T10" fmla="*/ 0 h 912"/>
                <a:gd name="T11" fmla="*/ 384 w 38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12">
                  <a:moveTo>
                    <a:pt x="384" y="0"/>
                  </a:moveTo>
                  <a:lnTo>
                    <a:pt x="384" y="672"/>
                  </a:lnTo>
                  <a:lnTo>
                    <a:pt x="0" y="91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44057" name="Freeform 6"/>
            <p:cNvSpPr>
              <a:spLocks/>
            </p:cNvSpPr>
            <p:nvPr/>
          </p:nvSpPr>
          <p:spPr bwMode="auto">
            <a:xfrm>
              <a:off x="5028" y="1664"/>
              <a:ext cx="387" cy="470"/>
            </a:xfrm>
            <a:custGeom>
              <a:avLst/>
              <a:gdLst>
                <a:gd name="T0" fmla="*/ 0 w 384"/>
                <a:gd name="T1" fmla="*/ 0 h 528"/>
                <a:gd name="T2" fmla="*/ 384 w 384"/>
                <a:gd name="T3" fmla="*/ 96 h 528"/>
                <a:gd name="T4" fmla="*/ 384 w 384"/>
                <a:gd name="T5" fmla="*/ 384 h 528"/>
                <a:gd name="T6" fmla="*/ 192 w 384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528"/>
                <a:gd name="T14" fmla="*/ 384 w 38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528">
                  <a:moveTo>
                    <a:pt x="0" y="0"/>
                  </a:moveTo>
                  <a:lnTo>
                    <a:pt x="384" y="96"/>
                  </a:lnTo>
                  <a:lnTo>
                    <a:pt x="384" y="384"/>
                  </a:lnTo>
                  <a:lnTo>
                    <a:pt x="192" y="5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44058" name="Freeform 7"/>
            <p:cNvSpPr>
              <a:spLocks/>
            </p:cNvSpPr>
            <p:nvPr/>
          </p:nvSpPr>
          <p:spPr bwMode="auto">
            <a:xfrm>
              <a:off x="5173" y="2006"/>
              <a:ext cx="242" cy="597"/>
            </a:xfrm>
            <a:custGeom>
              <a:avLst/>
              <a:gdLst>
                <a:gd name="T0" fmla="*/ 240 w 240"/>
                <a:gd name="T1" fmla="*/ 0 h 672"/>
                <a:gd name="T2" fmla="*/ 240 w 240"/>
                <a:gd name="T3" fmla="*/ 480 h 672"/>
                <a:gd name="T4" fmla="*/ 0 w 240"/>
                <a:gd name="T5" fmla="*/ 672 h 672"/>
                <a:gd name="T6" fmla="*/ 0 60000 65536"/>
                <a:gd name="T7" fmla="*/ 0 60000 65536"/>
                <a:gd name="T8" fmla="*/ 0 60000 65536"/>
                <a:gd name="T9" fmla="*/ 0 w 240"/>
                <a:gd name="T10" fmla="*/ 0 h 672"/>
                <a:gd name="T11" fmla="*/ 240 w 24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72">
                  <a:moveTo>
                    <a:pt x="240" y="0"/>
                  </a:moveTo>
                  <a:lnTo>
                    <a:pt x="240" y="480"/>
                  </a:lnTo>
                  <a:lnTo>
                    <a:pt x="0" y="67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44059" name="Freeform 8"/>
            <p:cNvSpPr>
              <a:spLocks/>
            </p:cNvSpPr>
            <p:nvPr/>
          </p:nvSpPr>
          <p:spPr bwMode="auto">
            <a:xfrm>
              <a:off x="5221" y="2433"/>
              <a:ext cx="194" cy="1238"/>
            </a:xfrm>
            <a:custGeom>
              <a:avLst/>
              <a:gdLst>
                <a:gd name="T0" fmla="*/ 192 w 192"/>
                <a:gd name="T1" fmla="*/ 0 h 1392"/>
                <a:gd name="T2" fmla="*/ 192 w 192"/>
                <a:gd name="T3" fmla="*/ 1248 h 1392"/>
                <a:gd name="T4" fmla="*/ 0 w 192"/>
                <a:gd name="T5" fmla="*/ 1392 h 1392"/>
                <a:gd name="T6" fmla="*/ 0 60000 65536"/>
                <a:gd name="T7" fmla="*/ 0 60000 65536"/>
                <a:gd name="T8" fmla="*/ 0 60000 65536"/>
                <a:gd name="T9" fmla="*/ 0 w 192"/>
                <a:gd name="T10" fmla="*/ 0 h 1392"/>
                <a:gd name="T11" fmla="*/ 192 w 192"/>
                <a:gd name="T12" fmla="*/ 1392 h 1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392">
                  <a:moveTo>
                    <a:pt x="192" y="0"/>
                  </a:moveTo>
                  <a:lnTo>
                    <a:pt x="192" y="1248"/>
                  </a:lnTo>
                  <a:lnTo>
                    <a:pt x="0" y="139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44060" name="Oval 9"/>
            <p:cNvSpPr>
              <a:spLocks noChangeArrowheads="1"/>
            </p:cNvSpPr>
            <p:nvPr/>
          </p:nvSpPr>
          <p:spPr bwMode="auto">
            <a:xfrm>
              <a:off x="4861" y="1488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44061" name="Freeform 10"/>
            <p:cNvSpPr>
              <a:spLocks/>
            </p:cNvSpPr>
            <p:nvPr/>
          </p:nvSpPr>
          <p:spPr bwMode="auto">
            <a:xfrm>
              <a:off x="5124" y="2689"/>
              <a:ext cx="387" cy="939"/>
            </a:xfrm>
            <a:custGeom>
              <a:avLst/>
              <a:gdLst>
                <a:gd name="T0" fmla="*/ 0 w 384"/>
                <a:gd name="T1" fmla="*/ 0 h 1056"/>
                <a:gd name="T2" fmla="*/ 384 w 384"/>
                <a:gd name="T3" fmla="*/ 144 h 1056"/>
                <a:gd name="T4" fmla="*/ 384 w 384"/>
                <a:gd name="T5" fmla="*/ 768 h 1056"/>
                <a:gd name="T6" fmla="*/ 4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0" y="0"/>
                  </a:moveTo>
                  <a:lnTo>
                    <a:pt x="384" y="144"/>
                  </a:lnTo>
                  <a:lnTo>
                    <a:pt x="384" y="768"/>
                  </a:lnTo>
                  <a:lnTo>
                    <a:pt x="48" y="1056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44062" name="Freeform 11"/>
            <p:cNvSpPr>
              <a:spLocks/>
            </p:cNvSpPr>
            <p:nvPr/>
          </p:nvSpPr>
          <p:spPr bwMode="auto">
            <a:xfrm>
              <a:off x="4544" y="1109"/>
              <a:ext cx="484" cy="2604"/>
            </a:xfrm>
            <a:custGeom>
              <a:avLst/>
              <a:gdLst>
                <a:gd name="T0" fmla="*/ 480 w 480"/>
                <a:gd name="T1" fmla="*/ 0 h 2928"/>
                <a:gd name="T2" fmla="*/ 0 w 480"/>
                <a:gd name="T3" fmla="*/ 336 h 2928"/>
                <a:gd name="T4" fmla="*/ 0 w 480"/>
                <a:gd name="T5" fmla="*/ 2784 h 2928"/>
                <a:gd name="T6" fmla="*/ 336 w 480"/>
                <a:gd name="T7" fmla="*/ 2928 h 29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928"/>
                <a:gd name="T14" fmla="*/ 480 w 480"/>
                <a:gd name="T15" fmla="*/ 2928 h 29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928">
                  <a:moveTo>
                    <a:pt x="480" y="0"/>
                  </a:moveTo>
                  <a:lnTo>
                    <a:pt x="0" y="336"/>
                  </a:lnTo>
                  <a:lnTo>
                    <a:pt x="0" y="2784"/>
                  </a:lnTo>
                  <a:lnTo>
                    <a:pt x="336" y="2928"/>
                  </a:lnTo>
                </a:path>
              </a:pathLst>
            </a:cu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44063" name="Freeform 12"/>
            <p:cNvSpPr>
              <a:spLocks/>
            </p:cNvSpPr>
            <p:nvPr/>
          </p:nvSpPr>
          <p:spPr bwMode="auto">
            <a:xfrm>
              <a:off x="4641" y="2689"/>
              <a:ext cx="387" cy="939"/>
            </a:xfrm>
            <a:custGeom>
              <a:avLst/>
              <a:gdLst>
                <a:gd name="T0" fmla="*/ 384 w 384"/>
                <a:gd name="T1" fmla="*/ 0 h 1056"/>
                <a:gd name="T2" fmla="*/ 0 w 384"/>
                <a:gd name="T3" fmla="*/ 192 h 1056"/>
                <a:gd name="T4" fmla="*/ 0 w 384"/>
                <a:gd name="T5" fmla="*/ 912 h 1056"/>
                <a:gd name="T6" fmla="*/ 28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384" y="0"/>
                  </a:moveTo>
                  <a:lnTo>
                    <a:pt x="0" y="192"/>
                  </a:lnTo>
                  <a:lnTo>
                    <a:pt x="0" y="912"/>
                  </a:lnTo>
                  <a:lnTo>
                    <a:pt x="288" y="105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44064" name="Oval 13"/>
            <p:cNvSpPr>
              <a:spLocks noChangeArrowheads="1"/>
            </p:cNvSpPr>
            <p:nvPr/>
          </p:nvSpPr>
          <p:spPr bwMode="auto">
            <a:xfrm>
              <a:off x="4875" y="2545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latin typeface="Calibri"/>
                  <a:cs typeface="Calibri"/>
                </a:rPr>
                <a:t>4</a:t>
              </a:r>
            </a:p>
          </p:txBody>
        </p:sp>
        <p:sp>
          <p:nvSpPr>
            <p:cNvPr id="44065" name="Freeform 14"/>
            <p:cNvSpPr>
              <a:spLocks/>
            </p:cNvSpPr>
            <p:nvPr/>
          </p:nvSpPr>
          <p:spPr bwMode="auto">
            <a:xfrm>
              <a:off x="5028" y="1109"/>
              <a:ext cx="580" cy="1537"/>
            </a:xfrm>
            <a:custGeom>
              <a:avLst/>
              <a:gdLst>
                <a:gd name="T0" fmla="*/ 0 w 576"/>
                <a:gd name="T1" fmla="*/ 0 h 1728"/>
                <a:gd name="T2" fmla="*/ 576 w 576"/>
                <a:gd name="T3" fmla="*/ 96 h 1728"/>
                <a:gd name="T4" fmla="*/ 576 w 576"/>
                <a:gd name="T5" fmla="*/ 1440 h 1728"/>
                <a:gd name="T6" fmla="*/ 144 w 576"/>
                <a:gd name="T7" fmla="*/ 1728 h 17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1728"/>
                <a:gd name="T14" fmla="*/ 576 w 576"/>
                <a:gd name="T15" fmla="*/ 1728 h 17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1728">
                  <a:moveTo>
                    <a:pt x="0" y="0"/>
                  </a:moveTo>
                  <a:lnTo>
                    <a:pt x="576" y="96"/>
                  </a:lnTo>
                  <a:lnTo>
                    <a:pt x="576" y="1440"/>
                  </a:lnTo>
                  <a:lnTo>
                    <a:pt x="144" y="17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44066" name="Oval 15"/>
            <p:cNvSpPr>
              <a:spLocks noChangeArrowheads="1"/>
            </p:cNvSpPr>
            <p:nvPr/>
          </p:nvSpPr>
          <p:spPr bwMode="auto">
            <a:xfrm>
              <a:off x="4854" y="960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44067" name="Freeform 16"/>
            <p:cNvSpPr>
              <a:spLocks/>
            </p:cNvSpPr>
            <p:nvPr/>
          </p:nvSpPr>
          <p:spPr bwMode="auto">
            <a:xfrm>
              <a:off x="4834" y="3329"/>
              <a:ext cx="145" cy="299"/>
            </a:xfrm>
            <a:custGeom>
              <a:avLst/>
              <a:gdLst>
                <a:gd name="T0" fmla="*/ 96 w 144"/>
                <a:gd name="T1" fmla="*/ 0 h 336"/>
                <a:gd name="T2" fmla="*/ 0 w 144"/>
                <a:gd name="T3" fmla="*/ 96 h 336"/>
                <a:gd name="T4" fmla="*/ 144 w 144"/>
                <a:gd name="T5" fmla="*/ 336 h 336"/>
                <a:gd name="T6" fmla="*/ 0 60000 65536"/>
                <a:gd name="T7" fmla="*/ 0 60000 65536"/>
                <a:gd name="T8" fmla="*/ 0 60000 65536"/>
                <a:gd name="T9" fmla="*/ 0 w 144"/>
                <a:gd name="T10" fmla="*/ 0 h 336"/>
                <a:gd name="T11" fmla="*/ 144 w 1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336">
                  <a:moveTo>
                    <a:pt x="96" y="0"/>
                  </a:moveTo>
                  <a:lnTo>
                    <a:pt x="0" y="96"/>
                  </a:lnTo>
                  <a:lnTo>
                    <a:pt x="144" y="33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44068" name="Oval 17"/>
            <p:cNvSpPr>
              <a:spLocks noChangeArrowheads="1"/>
            </p:cNvSpPr>
            <p:nvPr/>
          </p:nvSpPr>
          <p:spPr bwMode="auto">
            <a:xfrm>
              <a:off x="4883" y="3073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44069" name="Freeform 18"/>
            <p:cNvSpPr>
              <a:spLocks/>
            </p:cNvSpPr>
            <p:nvPr/>
          </p:nvSpPr>
          <p:spPr bwMode="auto">
            <a:xfrm>
              <a:off x="5076" y="2177"/>
              <a:ext cx="242" cy="981"/>
            </a:xfrm>
            <a:custGeom>
              <a:avLst/>
              <a:gdLst>
                <a:gd name="T0" fmla="*/ 0 w 240"/>
                <a:gd name="T1" fmla="*/ 0 h 1104"/>
                <a:gd name="T2" fmla="*/ 240 w 240"/>
                <a:gd name="T3" fmla="*/ 144 h 1104"/>
                <a:gd name="T4" fmla="*/ 240 w 240"/>
                <a:gd name="T5" fmla="*/ 1008 h 1104"/>
                <a:gd name="T6" fmla="*/ 96 w 240"/>
                <a:gd name="T7" fmla="*/ 1104 h 1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104"/>
                <a:gd name="T14" fmla="*/ 240 w 240"/>
                <a:gd name="T15" fmla="*/ 1104 h 1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104">
                  <a:moveTo>
                    <a:pt x="0" y="0"/>
                  </a:moveTo>
                  <a:lnTo>
                    <a:pt x="240" y="144"/>
                  </a:lnTo>
                  <a:lnTo>
                    <a:pt x="240" y="1008"/>
                  </a:lnTo>
                  <a:lnTo>
                    <a:pt x="96" y="1104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44070" name="Oval 19"/>
            <p:cNvSpPr>
              <a:spLocks noChangeArrowheads="1"/>
            </p:cNvSpPr>
            <p:nvPr/>
          </p:nvSpPr>
          <p:spPr bwMode="auto">
            <a:xfrm>
              <a:off x="4868" y="2016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latin typeface="Calibri"/>
                  <a:cs typeface="Calibri"/>
                </a:rPr>
                <a:t>3</a:t>
              </a:r>
            </a:p>
          </p:txBody>
        </p:sp>
      </p:grpSp>
      <p:sp>
        <p:nvSpPr>
          <p:cNvPr id="1759252" name="Rectangle 20"/>
          <p:cNvSpPr>
            <a:spLocks noChangeArrowheads="1"/>
          </p:cNvSpPr>
          <p:nvPr/>
        </p:nvSpPr>
        <p:spPr bwMode="auto">
          <a:xfrm>
            <a:off x="139700" y="4343400"/>
            <a:ext cx="6794500" cy="186871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Valid orderings: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in-order	I</a:t>
            </a:r>
            <a:r>
              <a:rPr lang="en-US" sz="2400" i="1" baseline="-25000" dirty="0">
                <a:latin typeface="Calibri"/>
                <a:cs typeface="Calibri"/>
              </a:rPr>
              <a:t>1	 </a:t>
            </a:r>
            <a:r>
              <a:rPr lang="en-US" sz="2400" i="1" dirty="0">
                <a:latin typeface="Calibri"/>
                <a:cs typeface="Calibri"/>
              </a:rPr>
              <a:t>I</a:t>
            </a:r>
            <a:r>
              <a:rPr lang="en-US" sz="2400" i="1" baseline="-25000" dirty="0">
                <a:latin typeface="Calibri"/>
                <a:cs typeface="Calibri"/>
              </a:rPr>
              <a:t>2	 </a:t>
            </a:r>
            <a:r>
              <a:rPr lang="en-US" sz="2400" i="1" dirty="0">
                <a:latin typeface="Calibri"/>
                <a:cs typeface="Calibri"/>
              </a:rPr>
              <a:t>I</a:t>
            </a:r>
            <a:r>
              <a:rPr lang="en-US" sz="2400" i="1" baseline="-25000" dirty="0">
                <a:latin typeface="Calibri"/>
                <a:cs typeface="Calibri"/>
              </a:rPr>
              <a:t>3	 </a:t>
            </a:r>
            <a:r>
              <a:rPr lang="en-US" sz="2400" i="1" dirty="0">
                <a:latin typeface="Calibri"/>
                <a:cs typeface="Calibri"/>
              </a:rPr>
              <a:t>I</a:t>
            </a:r>
            <a:r>
              <a:rPr lang="en-US" sz="2400" i="1" baseline="-25000" dirty="0">
                <a:latin typeface="Calibri"/>
                <a:cs typeface="Calibri"/>
              </a:rPr>
              <a:t>4	 </a:t>
            </a:r>
            <a:r>
              <a:rPr lang="en-US" sz="2400" i="1" dirty="0">
                <a:latin typeface="Calibri"/>
                <a:cs typeface="Calibri"/>
              </a:rPr>
              <a:t>I</a:t>
            </a:r>
            <a:r>
              <a:rPr lang="en-US" sz="2400" i="1" baseline="-25000" dirty="0">
                <a:latin typeface="Calibri"/>
                <a:cs typeface="Calibri"/>
              </a:rPr>
              <a:t>5	</a:t>
            </a:r>
            <a:r>
              <a:rPr lang="en-US" sz="2400" i="1" dirty="0">
                <a:latin typeface="Calibri"/>
                <a:cs typeface="Calibri"/>
              </a:rPr>
              <a:t>I</a:t>
            </a:r>
            <a:r>
              <a:rPr lang="en-US" sz="2400" i="1" baseline="-25000" dirty="0">
                <a:latin typeface="Calibri"/>
                <a:cs typeface="Calibri"/>
              </a:rPr>
              <a:t>6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i="1" baseline="-25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out-of-order	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i="1" baseline="-25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out-of-order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grpSp>
        <p:nvGrpSpPr>
          <p:cNvPr id="44040" name="Group 21"/>
          <p:cNvGrpSpPr>
            <a:grpSpLocks/>
          </p:cNvGrpSpPr>
          <p:nvPr/>
        </p:nvGrpSpPr>
        <p:grpSpPr bwMode="auto">
          <a:xfrm>
            <a:off x="874713" y="958850"/>
            <a:ext cx="4989512" cy="3119438"/>
            <a:chOff x="551" y="836"/>
            <a:chExt cx="3143" cy="1965"/>
          </a:xfrm>
        </p:grpSpPr>
        <p:sp>
          <p:nvSpPr>
            <p:cNvPr id="44043" name="Rectangle 22"/>
            <p:cNvSpPr>
              <a:spLocks noChangeArrowheads="1"/>
            </p:cNvSpPr>
            <p:nvPr/>
          </p:nvSpPr>
          <p:spPr bwMode="auto">
            <a:xfrm>
              <a:off x="551" y="836"/>
              <a:ext cx="3143" cy="196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latin typeface="Calibri"/>
                  <a:cs typeface="Calibri"/>
                </a:rPr>
                <a:t>1 	</a:t>
              </a:r>
              <a:r>
                <a:rPr lang="en-US" sz="1800" dirty="0" smtClean="0">
                  <a:latin typeface="Calibri"/>
                  <a:cs typeface="Calibri"/>
                </a:rPr>
                <a:t>FD</a:t>
              </a:r>
              <a:r>
                <a:rPr lang="en-US" sz="1800" dirty="0" smtClean="0">
                  <a:latin typeface="Calibri"/>
                  <a:cs typeface="Calibri"/>
                </a:rPr>
                <a:t>IV.D</a:t>
              </a:r>
              <a:r>
                <a:rPr lang="en-US" sz="1800" dirty="0">
                  <a:latin typeface="Calibri"/>
                  <a:cs typeface="Calibri"/>
                </a:rPr>
                <a:t>		f6, 	f6,	f4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latin typeface="Calibri"/>
                  <a:cs typeface="Calibri"/>
                </a:rPr>
                <a:t>2 	</a:t>
              </a:r>
              <a:r>
                <a:rPr lang="en-US" sz="1800" dirty="0" smtClean="0">
                  <a:latin typeface="Calibri"/>
                  <a:cs typeface="Calibri"/>
                </a:rPr>
                <a:t>FL</a:t>
              </a:r>
              <a:r>
                <a:rPr lang="en-US" sz="1800" dirty="0" smtClean="0">
                  <a:latin typeface="Calibri"/>
                  <a:cs typeface="Calibri"/>
                </a:rPr>
                <a:t>D</a:t>
              </a:r>
              <a:r>
                <a:rPr lang="en-US" sz="1800" dirty="0">
                  <a:latin typeface="Calibri"/>
                  <a:cs typeface="Calibri"/>
                </a:rPr>
                <a:t>		f2,	45</a:t>
              </a:r>
              <a:r>
                <a:rPr lang="en-US" sz="1800" dirty="0" smtClean="0">
                  <a:latin typeface="Calibri"/>
                  <a:cs typeface="Calibri"/>
                </a:rPr>
                <a:t>(x3</a:t>
              </a:r>
              <a:r>
                <a:rPr lang="en-US" sz="1800" dirty="0">
                  <a:latin typeface="Calibri"/>
                  <a:cs typeface="Calibri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latin typeface="Calibri"/>
                  <a:cs typeface="Calibri"/>
                </a:rPr>
                <a:t>3 	</a:t>
              </a:r>
              <a:r>
                <a:rPr lang="en-US" sz="1800" dirty="0" smtClean="0">
                  <a:latin typeface="Calibri"/>
                  <a:cs typeface="Calibri"/>
                </a:rPr>
                <a:t>FM</a:t>
              </a:r>
              <a:r>
                <a:rPr lang="en-US" sz="1800" dirty="0" smtClean="0">
                  <a:latin typeface="Calibri"/>
                  <a:cs typeface="Calibri"/>
                </a:rPr>
                <a:t>ULT.D</a:t>
              </a:r>
              <a:r>
                <a:rPr lang="en-US" sz="1800" dirty="0">
                  <a:latin typeface="Calibri"/>
                  <a:cs typeface="Calibri"/>
                </a:rPr>
                <a:t>		f0,	f2,	f4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latin typeface="Calibri"/>
                  <a:cs typeface="Calibri"/>
                </a:rPr>
                <a:t>4 	</a:t>
              </a:r>
              <a:r>
                <a:rPr lang="en-US" sz="1800" dirty="0" smtClean="0">
                  <a:latin typeface="Calibri"/>
                  <a:cs typeface="Calibri"/>
                </a:rPr>
                <a:t>FD</a:t>
              </a:r>
              <a:r>
                <a:rPr lang="en-US" sz="1800" dirty="0" smtClean="0">
                  <a:latin typeface="Calibri"/>
                  <a:cs typeface="Calibri"/>
                </a:rPr>
                <a:t>IV.D</a:t>
              </a:r>
              <a:r>
                <a:rPr lang="en-US" sz="1800" dirty="0">
                  <a:latin typeface="Calibri"/>
                  <a:cs typeface="Calibri"/>
                </a:rPr>
                <a:t>		f8,	f6,	f2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latin typeface="Calibri"/>
                  <a:cs typeface="Calibri"/>
                </a:rPr>
                <a:t>5	</a:t>
              </a:r>
              <a:r>
                <a:rPr lang="en-US" sz="1800" dirty="0" smtClean="0">
                  <a:latin typeface="Calibri"/>
                  <a:cs typeface="Calibri"/>
                </a:rPr>
                <a:t>FS</a:t>
              </a:r>
              <a:r>
                <a:rPr lang="en-US" sz="1800" dirty="0" smtClean="0">
                  <a:latin typeface="Calibri"/>
                  <a:cs typeface="Calibri"/>
                </a:rPr>
                <a:t>UB.D</a:t>
              </a:r>
              <a:r>
                <a:rPr lang="en-US" sz="1800" dirty="0">
                  <a:latin typeface="Calibri"/>
                  <a:cs typeface="Calibri"/>
                </a:rPr>
                <a:t>		f10,	f0,	f6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latin typeface="Calibri"/>
                  <a:cs typeface="Calibri"/>
                </a:rPr>
                <a:t>6 	</a:t>
              </a:r>
              <a:r>
                <a:rPr lang="en-US" sz="1800" dirty="0" smtClean="0">
                  <a:latin typeface="Calibri"/>
                  <a:cs typeface="Calibri"/>
                </a:rPr>
                <a:t>FA</a:t>
              </a:r>
              <a:r>
                <a:rPr lang="en-US" sz="1800" dirty="0" smtClean="0">
                  <a:latin typeface="Calibri"/>
                  <a:cs typeface="Calibri"/>
                </a:rPr>
                <a:t>DD.D</a:t>
              </a:r>
              <a:r>
                <a:rPr lang="en-US" sz="1800" dirty="0">
                  <a:latin typeface="Calibri"/>
                  <a:cs typeface="Calibri"/>
                </a:rPr>
                <a:t>		f6,	f8,	f2</a:t>
              </a:r>
            </a:p>
          </p:txBody>
        </p:sp>
        <p:grpSp>
          <p:nvGrpSpPr>
            <p:cNvPr id="44044" name="Group 23"/>
            <p:cNvGrpSpPr>
              <a:grpSpLocks/>
            </p:cNvGrpSpPr>
            <p:nvPr/>
          </p:nvGrpSpPr>
          <p:grpSpPr bwMode="auto">
            <a:xfrm>
              <a:off x="2128" y="980"/>
              <a:ext cx="1344" cy="1720"/>
              <a:chOff x="2128" y="980"/>
              <a:chExt cx="1344" cy="1720"/>
            </a:xfrm>
          </p:grpSpPr>
          <p:sp>
            <p:nvSpPr>
              <p:cNvPr id="44045" name="Line 24"/>
              <p:cNvSpPr>
                <a:spLocks noChangeShapeType="1"/>
              </p:cNvSpPr>
              <p:nvPr/>
            </p:nvSpPr>
            <p:spPr bwMode="auto">
              <a:xfrm>
                <a:off x="2464" y="1024"/>
                <a:ext cx="432" cy="92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44046" name="Freeform 25"/>
              <p:cNvSpPr>
                <a:spLocks/>
              </p:cNvSpPr>
              <p:nvPr/>
            </p:nvSpPr>
            <p:spPr bwMode="auto">
              <a:xfrm>
                <a:off x="2848" y="1818"/>
                <a:ext cx="576" cy="485"/>
              </a:xfrm>
              <a:custGeom>
                <a:avLst/>
                <a:gdLst>
                  <a:gd name="T0" fmla="*/ 0 w 576"/>
                  <a:gd name="T1" fmla="*/ 0 h 528"/>
                  <a:gd name="T2" fmla="*/ 288 w 576"/>
                  <a:gd name="T3" fmla="*/ 0 h 528"/>
                  <a:gd name="T4" fmla="*/ 576 w 576"/>
                  <a:gd name="T5" fmla="*/ 528 h 528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28"/>
                  <a:gd name="T11" fmla="*/ 576 w 576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28">
                    <a:moveTo>
                      <a:pt x="0" y="0"/>
                    </a:moveTo>
                    <a:lnTo>
                      <a:pt x="288" y="0"/>
                    </a:lnTo>
                    <a:lnTo>
                      <a:pt x="576" y="52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44047" name="Line 26"/>
              <p:cNvSpPr>
                <a:spLocks noChangeShapeType="1"/>
              </p:cNvSpPr>
              <p:nvPr/>
            </p:nvSpPr>
            <p:spPr bwMode="auto">
              <a:xfrm>
                <a:off x="2560" y="1377"/>
                <a:ext cx="336" cy="26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44048" name="Freeform 27"/>
              <p:cNvSpPr>
                <a:spLocks/>
              </p:cNvSpPr>
              <p:nvPr/>
            </p:nvSpPr>
            <p:spPr bwMode="auto">
              <a:xfrm>
                <a:off x="2752" y="1553"/>
                <a:ext cx="672" cy="397"/>
              </a:xfrm>
              <a:custGeom>
                <a:avLst/>
                <a:gdLst>
                  <a:gd name="T0" fmla="*/ 0 w 672"/>
                  <a:gd name="T1" fmla="*/ 0 h 480"/>
                  <a:gd name="T2" fmla="*/ 384 w 672"/>
                  <a:gd name="T3" fmla="*/ 0 h 480"/>
                  <a:gd name="T4" fmla="*/ 672 w 67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672"/>
                  <a:gd name="T10" fmla="*/ 0 h 480"/>
                  <a:gd name="T11" fmla="*/ 672 w 67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2" h="480">
                    <a:moveTo>
                      <a:pt x="0" y="0"/>
                    </a:moveTo>
                    <a:lnTo>
                      <a:pt x="384" y="0"/>
                    </a:lnTo>
                    <a:lnTo>
                      <a:pt x="672" y="48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44049" name="Freeform 28"/>
              <p:cNvSpPr>
                <a:spLocks/>
              </p:cNvSpPr>
              <p:nvPr/>
            </p:nvSpPr>
            <p:spPr bwMode="auto">
              <a:xfrm>
                <a:off x="3280" y="1730"/>
                <a:ext cx="192" cy="926"/>
              </a:xfrm>
              <a:custGeom>
                <a:avLst/>
                <a:gdLst>
                  <a:gd name="T0" fmla="*/ 0 w 192"/>
                  <a:gd name="T1" fmla="*/ 0 h 1008"/>
                  <a:gd name="T2" fmla="*/ 48 w 192"/>
                  <a:gd name="T3" fmla="*/ 864 h 1008"/>
                  <a:gd name="T4" fmla="*/ 192 w 192"/>
                  <a:gd name="T5" fmla="*/ 1008 h 1008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008"/>
                  <a:gd name="T11" fmla="*/ 192 w 192"/>
                  <a:gd name="T12" fmla="*/ 1008 h 10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008">
                    <a:moveTo>
                      <a:pt x="0" y="0"/>
                    </a:moveTo>
                    <a:lnTo>
                      <a:pt x="48" y="864"/>
                    </a:lnTo>
                    <a:lnTo>
                      <a:pt x="192" y="100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44050" name="Line 29"/>
              <p:cNvSpPr>
                <a:spLocks noChangeShapeType="1"/>
              </p:cNvSpPr>
              <p:nvPr/>
            </p:nvSpPr>
            <p:spPr bwMode="auto">
              <a:xfrm>
                <a:off x="2512" y="1774"/>
                <a:ext cx="384" cy="52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44051" name="Line 30"/>
              <p:cNvSpPr>
                <a:spLocks noChangeShapeType="1"/>
              </p:cNvSpPr>
              <p:nvPr/>
            </p:nvSpPr>
            <p:spPr bwMode="auto">
              <a:xfrm>
                <a:off x="2464" y="2082"/>
                <a:ext cx="480" cy="57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44052" name="Line 31"/>
              <p:cNvSpPr>
                <a:spLocks noChangeShapeType="1"/>
              </p:cNvSpPr>
              <p:nvPr/>
            </p:nvSpPr>
            <p:spPr bwMode="auto">
              <a:xfrm flipH="1">
                <a:off x="2512" y="2039"/>
                <a:ext cx="384" cy="617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44053" name="Line 32"/>
              <p:cNvSpPr>
                <a:spLocks noChangeShapeType="1"/>
              </p:cNvSpPr>
              <p:nvPr/>
            </p:nvSpPr>
            <p:spPr bwMode="auto">
              <a:xfrm flipH="1">
                <a:off x="2560" y="2392"/>
                <a:ext cx="912" cy="264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44054" name="Freeform 33"/>
              <p:cNvSpPr>
                <a:spLocks/>
              </p:cNvSpPr>
              <p:nvPr/>
            </p:nvSpPr>
            <p:spPr bwMode="auto">
              <a:xfrm>
                <a:off x="2128" y="980"/>
                <a:ext cx="192" cy="1720"/>
              </a:xfrm>
              <a:custGeom>
                <a:avLst/>
                <a:gdLst>
                  <a:gd name="T0" fmla="*/ 192 w 192"/>
                  <a:gd name="T1" fmla="*/ 0 h 1872"/>
                  <a:gd name="T2" fmla="*/ 0 w 192"/>
                  <a:gd name="T3" fmla="*/ 96 h 1872"/>
                  <a:gd name="T4" fmla="*/ 0 w 192"/>
                  <a:gd name="T5" fmla="*/ 1728 h 1872"/>
                  <a:gd name="T6" fmla="*/ 192 w 192"/>
                  <a:gd name="T7" fmla="*/ 1872 h 18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1872"/>
                  <a:gd name="T14" fmla="*/ 192 w 192"/>
                  <a:gd name="T15" fmla="*/ 1872 h 18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1872">
                    <a:moveTo>
                      <a:pt x="192" y="0"/>
                    </a:moveTo>
                    <a:lnTo>
                      <a:pt x="0" y="96"/>
                    </a:lnTo>
                    <a:lnTo>
                      <a:pt x="0" y="1728"/>
                    </a:lnTo>
                    <a:lnTo>
                      <a:pt x="192" y="1872"/>
                    </a:lnTo>
                  </a:path>
                </a:pathLst>
              </a:custGeom>
              <a:noFill/>
              <a:ln w="25400">
                <a:solidFill>
                  <a:srgbClr val="0066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1759266" name="Text Box 34"/>
          <p:cNvSpPr txBox="1">
            <a:spLocks noChangeArrowheads="1"/>
          </p:cNvSpPr>
          <p:nvPr/>
        </p:nvSpPr>
        <p:spPr bwMode="auto">
          <a:xfrm>
            <a:off x="1939925" y="5180013"/>
            <a:ext cx="5008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2	 </a:t>
            </a: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en-US" sz="2400" i="1" baseline="-25000">
                <a:latin typeface="Calibri"/>
                <a:cs typeface="Calibri"/>
              </a:rPr>
              <a:t>	 </a:t>
            </a:r>
            <a:r>
              <a:rPr lang="en-US" sz="2400" i="1">
                <a:latin typeface="Calibri"/>
                <a:cs typeface="Calibri"/>
              </a:rPr>
              <a:t>I</a:t>
            </a:r>
            <a:r>
              <a:rPr lang="en-US" sz="2400" i="1" baseline="-25000">
                <a:latin typeface="Calibri"/>
                <a:cs typeface="Calibri"/>
              </a:rPr>
              <a:t>3	 </a:t>
            </a:r>
            <a:r>
              <a:rPr lang="en-US" sz="2400" i="1">
                <a:latin typeface="Calibri"/>
                <a:cs typeface="Calibri"/>
              </a:rPr>
              <a:t>I</a:t>
            </a:r>
            <a:r>
              <a:rPr lang="en-US" sz="2400" i="1" baseline="-25000">
                <a:latin typeface="Calibri"/>
                <a:cs typeface="Calibri"/>
              </a:rPr>
              <a:t>4	 </a:t>
            </a:r>
            <a:r>
              <a:rPr lang="en-US" sz="2400" i="1">
                <a:latin typeface="Calibri"/>
                <a:cs typeface="Calibri"/>
              </a:rPr>
              <a:t>I</a:t>
            </a:r>
            <a:r>
              <a:rPr lang="en-US" sz="2400" i="1" baseline="-25000">
                <a:latin typeface="Calibri"/>
                <a:cs typeface="Calibri"/>
              </a:rPr>
              <a:t>5	</a:t>
            </a:r>
            <a:r>
              <a:rPr lang="en-US" sz="2400" i="1">
                <a:latin typeface="Calibri"/>
                <a:cs typeface="Calibri"/>
              </a:rPr>
              <a:t>I</a:t>
            </a:r>
            <a:r>
              <a:rPr lang="en-US" sz="2400" i="1" baseline="-25000">
                <a:latin typeface="Calibri"/>
                <a:cs typeface="Calibri"/>
              </a:rPr>
              <a:t>6</a:t>
            </a:r>
            <a:endParaRPr lang="en-US" sz="2400" b="1">
              <a:latin typeface="Calibri"/>
              <a:cs typeface="Calibri"/>
            </a:endParaRPr>
          </a:p>
        </p:txBody>
      </p:sp>
      <p:sp>
        <p:nvSpPr>
          <p:cNvPr id="1759267" name="Text Box 35"/>
          <p:cNvSpPr txBox="1">
            <a:spLocks noChangeArrowheads="1"/>
          </p:cNvSpPr>
          <p:nvPr/>
        </p:nvSpPr>
        <p:spPr bwMode="auto">
          <a:xfrm>
            <a:off x="1939925" y="5688013"/>
            <a:ext cx="5008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Calibri"/>
                <a:cs typeface="Calibri"/>
              </a:rPr>
              <a:t>I</a:t>
            </a:r>
            <a:r>
              <a:rPr lang="en-US" sz="2400" i="1" baseline="-25000">
                <a:latin typeface="Calibri"/>
                <a:cs typeface="Calibri"/>
              </a:rPr>
              <a:t>1	 </a:t>
            </a:r>
            <a:r>
              <a:rPr lang="en-US" sz="2400" i="1">
                <a:latin typeface="Calibri"/>
                <a:cs typeface="Calibri"/>
              </a:rPr>
              <a:t>I</a:t>
            </a:r>
            <a:r>
              <a:rPr lang="en-US" sz="2400" i="1" baseline="-25000">
                <a:latin typeface="Calibri"/>
                <a:cs typeface="Calibri"/>
              </a:rPr>
              <a:t>2	</a:t>
            </a:r>
            <a:r>
              <a:rPr lang="en-US" sz="2400" i="1">
                <a:latin typeface="Calibri"/>
                <a:cs typeface="Calibri"/>
              </a:rPr>
              <a:t>I</a:t>
            </a:r>
            <a:r>
              <a:rPr lang="en-US" sz="2400" i="1" baseline="-25000">
                <a:latin typeface="Calibri"/>
                <a:cs typeface="Calibri"/>
              </a:rPr>
              <a:t>3	 </a:t>
            </a: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5	 </a:t>
            </a: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r>
              <a:rPr lang="en-US" sz="2400" i="1" baseline="-25000">
                <a:latin typeface="Calibri"/>
                <a:cs typeface="Calibri"/>
              </a:rPr>
              <a:t>	</a:t>
            </a:r>
            <a:r>
              <a:rPr lang="en-US" sz="2400" i="1">
                <a:latin typeface="Calibri"/>
                <a:cs typeface="Calibri"/>
              </a:rPr>
              <a:t>I</a:t>
            </a:r>
            <a:r>
              <a:rPr lang="en-US" sz="2400" i="1" baseline="-25000">
                <a:latin typeface="Calibri"/>
                <a:cs typeface="Calibri"/>
              </a:rPr>
              <a:t>6</a:t>
            </a:r>
            <a:endParaRPr lang="en-US" sz="2400" b="1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5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5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9252" grpId="0" autoUpdateAnimBg="0"/>
      <p:bldP spid="1759266" grpId="0" autoUpdateAnimBg="0"/>
      <p:bldP spid="175926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/>
              <a:t>Out-of-order Completion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i="1" dirty="0"/>
              <a:t>In-order Issue</a:t>
            </a:r>
            <a:endParaRPr lang="en-US" sz="2000" i="1" dirty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B0F954-6C7C-CD4F-A1B0-ED2B3E3DAFF0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6086" name="Rectangle 3"/>
          <p:cNvSpPr>
            <a:spLocks noChangeArrowheads="1"/>
          </p:cNvSpPr>
          <p:nvPr/>
        </p:nvSpPr>
        <p:spPr bwMode="auto">
          <a:xfrm>
            <a:off x="1299666" y="914400"/>
            <a:ext cx="7001868" cy="3783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						       Latency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I</a:t>
            </a:r>
            <a:r>
              <a:rPr lang="en-US" sz="2000" i="1" baseline="-25000" dirty="0">
                <a:latin typeface="Calibri"/>
                <a:cs typeface="Calibri"/>
              </a:rPr>
              <a:t>1 	</a:t>
            </a:r>
            <a:r>
              <a:rPr lang="en-US" sz="2000" dirty="0" smtClean="0">
                <a:latin typeface="Calibri"/>
                <a:cs typeface="Calibri"/>
              </a:rPr>
              <a:t>FDI</a:t>
            </a:r>
            <a:r>
              <a:rPr lang="en-US" sz="2000" dirty="0" smtClean="0">
                <a:latin typeface="Calibri"/>
                <a:cs typeface="Calibri"/>
              </a:rPr>
              <a:t>V.D</a:t>
            </a:r>
            <a:r>
              <a:rPr lang="en-US" sz="2000" dirty="0">
                <a:latin typeface="Calibri"/>
                <a:cs typeface="Calibri"/>
              </a:rPr>
              <a:t>		f6, 	f6,	f4 		</a:t>
            </a:r>
            <a:r>
              <a:rPr lang="en-US" sz="2000" i="1" dirty="0">
                <a:latin typeface="Calibri"/>
                <a:cs typeface="Calibri"/>
              </a:rPr>
              <a:t>4</a:t>
            </a: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I</a:t>
            </a:r>
            <a:r>
              <a:rPr lang="en-US" sz="2000" i="1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FLD</a:t>
            </a:r>
            <a:r>
              <a:rPr lang="en-US" sz="2000" dirty="0">
                <a:latin typeface="Calibri"/>
                <a:cs typeface="Calibri"/>
              </a:rPr>
              <a:t>		f2,	45</a:t>
            </a:r>
            <a:r>
              <a:rPr lang="en-US" sz="2000" dirty="0" smtClean="0">
                <a:latin typeface="Calibri"/>
                <a:cs typeface="Calibri"/>
              </a:rPr>
              <a:t>(x3</a:t>
            </a:r>
            <a:r>
              <a:rPr lang="en-US" sz="2000" dirty="0">
                <a:latin typeface="Calibri"/>
                <a:cs typeface="Calibri"/>
              </a:rPr>
              <a:t>)			</a:t>
            </a:r>
            <a:r>
              <a:rPr lang="en-US" sz="2000" i="1" dirty="0">
                <a:latin typeface="Calibri"/>
                <a:cs typeface="Calibri"/>
              </a:rPr>
              <a:t>1</a:t>
            </a: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I</a:t>
            </a:r>
            <a:r>
              <a:rPr lang="en-US" sz="2000" i="1" baseline="-25000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FMULT.D</a:t>
            </a:r>
            <a:r>
              <a:rPr lang="en-US" sz="2000" dirty="0">
                <a:latin typeface="Calibri"/>
                <a:cs typeface="Calibri"/>
              </a:rPr>
              <a:t>	f0,	f2,	f4		</a:t>
            </a:r>
            <a:r>
              <a:rPr lang="en-US" sz="2000" i="1" dirty="0">
                <a:latin typeface="Calibri"/>
                <a:cs typeface="Calibri"/>
              </a:rPr>
              <a:t>3</a:t>
            </a: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I</a:t>
            </a:r>
            <a:r>
              <a:rPr lang="en-US" sz="2000" i="1" baseline="-25000" dirty="0">
                <a:latin typeface="Calibri"/>
                <a:cs typeface="Calibri"/>
              </a:rPr>
              <a:t>4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FDIV.D</a:t>
            </a:r>
            <a:r>
              <a:rPr lang="en-US" sz="2000" dirty="0">
                <a:latin typeface="Calibri"/>
                <a:cs typeface="Calibri"/>
              </a:rPr>
              <a:t>		f8,	f6,	f2		</a:t>
            </a:r>
            <a:r>
              <a:rPr lang="en-US" sz="2000" i="1" dirty="0">
                <a:latin typeface="Calibri"/>
                <a:cs typeface="Calibri"/>
              </a:rPr>
              <a:t>4</a:t>
            </a: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I</a:t>
            </a:r>
            <a:r>
              <a:rPr lang="en-US" sz="2000" i="1" baseline="-25000" dirty="0">
                <a:latin typeface="Calibri"/>
                <a:cs typeface="Calibri"/>
              </a:rPr>
              <a:t>5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FSUB.D</a:t>
            </a:r>
            <a:r>
              <a:rPr lang="en-US" sz="2000" dirty="0">
                <a:latin typeface="Calibri"/>
                <a:cs typeface="Calibri"/>
              </a:rPr>
              <a:t>		f10,	f0,	f6		</a:t>
            </a:r>
            <a:r>
              <a:rPr lang="en-US" sz="2000" i="1" dirty="0">
                <a:latin typeface="Calibri"/>
                <a:cs typeface="Calibri"/>
              </a:rPr>
              <a:t>1</a:t>
            </a: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I</a:t>
            </a:r>
            <a:r>
              <a:rPr lang="en-US" sz="2000" i="1" baseline="-25000" dirty="0">
                <a:latin typeface="Calibri"/>
                <a:cs typeface="Calibri"/>
              </a:rPr>
              <a:t>6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FADD.D</a:t>
            </a:r>
            <a:r>
              <a:rPr lang="en-US" sz="2000" dirty="0">
                <a:latin typeface="Calibri"/>
                <a:cs typeface="Calibri"/>
              </a:rPr>
              <a:t>		f6,	f8,	f2		</a:t>
            </a:r>
            <a:r>
              <a:rPr lang="en-US" sz="2000" i="1" dirty="0">
                <a:latin typeface="Calibri"/>
                <a:cs typeface="Calibri"/>
              </a:rPr>
              <a:t>1</a:t>
            </a:r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914400" y="4953000"/>
            <a:ext cx="2743200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in-order </a:t>
            </a:r>
            <a:r>
              <a:rPr lang="en-US" sz="2000" i="1" dirty="0" smtClean="0">
                <a:latin typeface="Calibri"/>
                <a:cs typeface="Calibri"/>
              </a:rPr>
              <a:t>comp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   1   </a:t>
            </a:r>
            <a:r>
              <a:rPr lang="en-US" sz="2000" dirty="0">
                <a:latin typeface="Calibri"/>
                <a:cs typeface="Calibri"/>
              </a:rPr>
              <a:t>2</a:t>
            </a:r>
          </a:p>
          <a:p>
            <a:pPr algn="l">
              <a:spcBef>
                <a:spcPct val="0"/>
              </a:spcBef>
            </a:pPr>
            <a:endParaRPr lang="en-US" sz="2000" u="sng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out-of-order </a:t>
            </a:r>
            <a:r>
              <a:rPr lang="en-US" sz="2000" i="1" dirty="0" smtClean="0">
                <a:latin typeface="Calibri"/>
                <a:cs typeface="Calibri"/>
              </a:rPr>
              <a:t>comp  </a:t>
            </a:r>
            <a:r>
              <a:rPr lang="en-US" sz="2000" dirty="0" smtClean="0">
                <a:latin typeface="Calibri"/>
                <a:cs typeface="Calibri"/>
              </a:rPr>
              <a:t>1   </a:t>
            </a:r>
            <a:r>
              <a:rPr lang="en-US" sz="2000" dirty="0">
                <a:latin typeface="Calibri"/>
                <a:cs typeface="Calibri"/>
              </a:rPr>
              <a:t>2</a:t>
            </a:r>
            <a:endParaRPr lang="en-US" sz="2000" u="sng" dirty="0">
              <a:latin typeface="Calibri"/>
              <a:cs typeface="Calibri"/>
            </a:endParaRPr>
          </a:p>
        </p:txBody>
      </p:sp>
      <p:sp>
        <p:nvSpPr>
          <p:cNvPr id="1760261" name="Text Box 5"/>
          <p:cNvSpPr txBox="1">
            <a:spLocks noChangeArrowheads="1"/>
          </p:cNvSpPr>
          <p:nvPr/>
        </p:nvSpPr>
        <p:spPr bwMode="auto">
          <a:xfrm>
            <a:off x="4114800" y="4953000"/>
            <a:ext cx="3340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   </a:t>
            </a:r>
            <a:r>
              <a:rPr lang="en-US" sz="2000" u="sng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   3   4        </a:t>
            </a:r>
            <a:r>
              <a:rPr lang="en-US" sz="2000" u="sng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   5   </a:t>
            </a:r>
            <a:r>
              <a:rPr lang="en-US" sz="2000" u="sng" dirty="0">
                <a:latin typeface="Calibri"/>
                <a:cs typeface="Calibri"/>
              </a:rPr>
              <a:t>4</a:t>
            </a:r>
            <a:r>
              <a:rPr lang="en-US" sz="2000" dirty="0">
                <a:latin typeface="Calibri"/>
                <a:cs typeface="Calibri"/>
              </a:rPr>
              <a:t>   6   </a:t>
            </a:r>
            <a:r>
              <a:rPr lang="en-US" sz="2000" u="sng" dirty="0">
                <a:latin typeface="Calibri"/>
                <a:cs typeface="Calibri"/>
              </a:rPr>
              <a:t>5</a:t>
            </a:r>
            <a:r>
              <a:rPr lang="en-US" sz="2000" dirty="0">
                <a:latin typeface="Calibri"/>
                <a:cs typeface="Calibri"/>
              </a:rPr>
              <a:t>   </a:t>
            </a:r>
            <a:r>
              <a:rPr lang="en-US" sz="2000" u="sng" dirty="0">
                <a:latin typeface="Calibri"/>
                <a:cs typeface="Calibri"/>
              </a:rPr>
              <a:t>6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1760262" name="Text Box 6"/>
          <p:cNvSpPr txBox="1">
            <a:spLocks noChangeArrowheads="1"/>
          </p:cNvSpPr>
          <p:nvPr/>
        </p:nvSpPr>
        <p:spPr bwMode="auto">
          <a:xfrm>
            <a:off x="3505200" y="5562600"/>
            <a:ext cx="3050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u="sng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  3   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   4   </a:t>
            </a:r>
            <a:r>
              <a:rPr lang="en-US" sz="2000" u="sng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   5   </a:t>
            </a:r>
            <a:r>
              <a:rPr lang="en-US" sz="2000" u="sng" dirty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latin typeface="Calibri"/>
                <a:cs typeface="Calibri"/>
              </a:rPr>
              <a:t>   </a:t>
            </a:r>
            <a:r>
              <a:rPr lang="en-US" sz="2000" u="sng" dirty="0">
                <a:latin typeface="Calibri"/>
                <a:cs typeface="Calibri"/>
              </a:rPr>
              <a:t>4</a:t>
            </a:r>
            <a:r>
              <a:rPr lang="en-US" sz="2000" dirty="0">
                <a:latin typeface="Calibri"/>
                <a:cs typeface="Calibri"/>
              </a:rPr>
              <a:t>   6   </a:t>
            </a:r>
            <a:r>
              <a:rPr lang="en-US" sz="2000" u="sng" dirty="0">
                <a:latin typeface="Calibri"/>
                <a:cs typeface="Calibri"/>
              </a:rPr>
              <a:t>6</a:t>
            </a:r>
            <a:endParaRPr lang="en-US" sz="2400" b="1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0261" grpId="0" autoUpdateAnimBg="0"/>
      <p:bldP spid="17602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Complex Pipeline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4C95D3-B13F-B84C-B20F-6A9A7BF55955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64518" name="Group 3"/>
          <p:cNvGrpSpPr>
            <a:grpSpLocks/>
          </p:cNvGrpSpPr>
          <p:nvPr/>
        </p:nvGrpSpPr>
        <p:grpSpPr bwMode="auto">
          <a:xfrm>
            <a:off x="317500" y="1841500"/>
            <a:ext cx="812800" cy="812800"/>
            <a:chOff x="200" y="1584"/>
            <a:chExt cx="512" cy="512"/>
          </a:xfrm>
        </p:grpSpPr>
        <p:sp>
          <p:nvSpPr>
            <p:cNvPr id="64556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64557" name="Rectangle 5"/>
            <p:cNvSpPr>
              <a:spLocks noChangeArrowheads="1"/>
            </p:cNvSpPr>
            <p:nvPr/>
          </p:nvSpPr>
          <p:spPr bwMode="auto">
            <a:xfrm>
              <a:off x="341" y="1711"/>
              <a:ext cx="2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IF</a:t>
              </a:r>
            </a:p>
          </p:txBody>
        </p:sp>
      </p:grpSp>
      <p:sp>
        <p:nvSpPr>
          <p:cNvPr id="64519" name="Rectangle 6"/>
          <p:cNvSpPr>
            <a:spLocks noChangeArrowheads="1"/>
          </p:cNvSpPr>
          <p:nvPr/>
        </p:nvSpPr>
        <p:spPr bwMode="auto">
          <a:xfrm>
            <a:off x="1528763" y="2043113"/>
            <a:ext cx="6572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ID</a:t>
            </a:r>
          </a:p>
        </p:txBody>
      </p:sp>
      <p:sp>
        <p:nvSpPr>
          <p:cNvPr id="64520" name="Line 7"/>
          <p:cNvSpPr>
            <a:spLocks noChangeShapeType="1"/>
          </p:cNvSpPr>
          <p:nvPr/>
        </p:nvSpPr>
        <p:spPr bwMode="auto">
          <a:xfrm>
            <a:off x="1143000" y="22352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21" name="Rectangle 8"/>
          <p:cNvSpPr>
            <a:spLocks noChangeArrowheads="1"/>
          </p:cNvSpPr>
          <p:nvPr/>
        </p:nvSpPr>
        <p:spPr bwMode="auto">
          <a:xfrm>
            <a:off x="1435100" y="18669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22" name="Rectangle 9"/>
          <p:cNvSpPr>
            <a:spLocks noChangeArrowheads="1"/>
          </p:cNvSpPr>
          <p:nvPr/>
        </p:nvSpPr>
        <p:spPr bwMode="auto">
          <a:xfrm>
            <a:off x="2654300" y="18415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64523" name="Group 10"/>
          <p:cNvGrpSpPr>
            <a:grpSpLocks/>
          </p:cNvGrpSpPr>
          <p:nvPr/>
        </p:nvGrpSpPr>
        <p:grpSpPr bwMode="auto">
          <a:xfrm>
            <a:off x="7073900" y="1841500"/>
            <a:ext cx="812800" cy="812800"/>
            <a:chOff x="4456" y="1584"/>
            <a:chExt cx="512" cy="512"/>
          </a:xfrm>
        </p:grpSpPr>
        <p:sp>
          <p:nvSpPr>
            <p:cNvPr id="64554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64555" name="Rectangle 12"/>
            <p:cNvSpPr>
              <a:spLocks noChangeArrowheads="1"/>
            </p:cNvSpPr>
            <p:nvPr/>
          </p:nvSpPr>
          <p:spPr bwMode="auto">
            <a:xfrm>
              <a:off x="4530" y="1711"/>
              <a:ext cx="39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WB</a:t>
              </a:r>
            </a:p>
          </p:txBody>
        </p:sp>
      </p:grpSp>
      <p:sp>
        <p:nvSpPr>
          <p:cNvPr id="64524" name="Rectangle 13"/>
          <p:cNvSpPr>
            <a:spLocks noChangeArrowheads="1"/>
          </p:cNvSpPr>
          <p:nvPr/>
        </p:nvSpPr>
        <p:spPr bwMode="auto">
          <a:xfrm>
            <a:off x="4140200" y="10795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25" name="Rectangle 14"/>
          <p:cNvSpPr>
            <a:spLocks noChangeArrowheads="1"/>
          </p:cNvSpPr>
          <p:nvPr/>
        </p:nvSpPr>
        <p:spPr bwMode="auto">
          <a:xfrm>
            <a:off x="4224981" y="1281113"/>
            <a:ext cx="6876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ALU</a:t>
            </a:r>
          </a:p>
        </p:txBody>
      </p:sp>
      <p:sp>
        <p:nvSpPr>
          <p:cNvPr id="64526" name="Rectangle 15"/>
          <p:cNvSpPr>
            <a:spLocks noChangeArrowheads="1"/>
          </p:cNvSpPr>
          <p:nvPr/>
        </p:nvSpPr>
        <p:spPr bwMode="auto">
          <a:xfrm>
            <a:off x="5422900" y="10795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27" name="Rectangle 16"/>
          <p:cNvSpPr>
            <a:spLocks noChangeArrowheads="1"/>
          </p:cNvSpPr>
          <p:nvPr/>
        </p:nvSpPr>
        <p:spPr bwMode="auto">
          <a:xfrm>
            <a:off x="5605296" y="1281113"/>
            <a:ext cx="8448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Mem</a:t>
            </a:r>
          </a:p>
        </p:txBody>
      </p:sp>
      <p:sp>
        <p:nvSpPr>
          <p:cNvPr id="64528" name="Rectangle 17"/>
          <p:cNvSpPr>
            <a:spLocks noChangeArrowheads="1"/>
          </p:cNvSpPr>
          <p:nvPr/>
        </p:nvSpPr>
        <p:spPr bwMode="auto">
          <a:xfrm>
            <a:off x="4140200" y="2260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29" name="Rectangle 18"/>
          <p:cNvSpPr>
            <a:spLocks noChangeArrowheads="1"/>
          </p:cNvSpPr>
          <p:nvPr/>
        </p:nvSpPr>
        <p:spPr bwMode="auto">
          <a:xfrm>
            <a:off x="4551537" y="2462213"/>
            <a:ext cx="79499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Fadd</a:t>
            </a:r>
          </a:p>
        </p:txBody>
      </p:sp>
      <p:sp>
        <p:nvSpPr>
          <p:cNvPr id="64530" name="Rectangle 19"/>
          <p:cNvSpPr>
            <a:spLocks noChangeArrowheads="1"/>
          </p:cNvSpPr>
          <p:nvPr/>
        </p:nvSpPr>
        <p:spPr bwMode="auto">
          <a:xfrm>
            <a:off x="4140200" y="32512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31" name="Rectangle 20"/>
          <p:cNvSpPr>
            <a:spLocks noChangeArrowheads="1"/>
          </p:cNvSpPr>
          <p:nvPr/>
        </p:nvSpPr>
        <p:spPr bwMode="auto">
          <a:xfrm>
            <a:off x="4546267" y="3452813"/>
            <a:ext cx="80235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Fmul</a:t>
            </a:r>
          </a:p>
        </p:txBody>
      </p:sp>
      <p:sp>
        <p:nvSpPr>
          <p:cNvPr id="64532" name="Rectangle 21"/>
          <p:cNvSpPr>
            <a:spLocks noChangeArrowheads="1"/>
          </p:cNvSpPr>
          <p:nvPr/>
        </p:nvSpPr>
        <p:spPr bwMode="auto">
          <a:xfrm>
            <a:off x="4140200" y="4927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33" name="Rectangle 22"/>
          <p:cNvSpPr>
            <a:spLocks noChangeArrowheads="1"/>
          </p:cNvSpPr>
          <p:nvPr/>
        </p:nvSpPr>
        <p:spPr bwMode="auto">
          <a:xfrm>
            <a:off x="4600386" y="5129213"/>
            <a:ext cx="69570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Fdiv</a:t>
            </a:r>
          </a:p>
        </p:txBody>
      </p:sp>
      <p:sp>
        <p:nvSpPr>
          <p:cNvPr id="64534" name="Oval 23"/>
          <p:cNvSpPr>
            <a:spLocks noChangeArrowheads="1"/>
          </p:cNvSpPr>
          <p:nvPr/>
        </p:nvSpPr>
        <p:spPr bwMode="auto">
          <a:xfrm>
            <a:off x="4870450" y="41973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35" name="Oval 24"/>
          <p:cNvSpPr>
            <a:spLocks noChangeArrowheads="1"/>
          </p:cNvSpPr>
          <p:nvPr/>
        </p:nvSpPr>
        <p:spPr bwMode="auto">
          <a:xfrm>
            <a:off x="48768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36" name="Oval 25"/>
          <p:cNvSpPr>
            <a:spLocks noChangeArrowheads="1"/>
          </p:cNvSpPr>
          <p:nvPr/>
        </p:nvSpPr>
        <p:spPr bwMode="auto">
          <a:xfrm>
            <a:off x="4870450" y="4502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37" name="Oval 26"/>
          <p:cNvSpPr>
            <a:spLocks noChangeArrowheads="1"/>
          </p:cNvSpPr>
          <p:nvPr/>
        </p:nvSpPr>
        <p:spPr bwMode="auto">
          <a:xfrm>
            <a:off x="4876800" y="4648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64538" name="Group 27"/>
          <p:cNvGrpSpPr>
            <a:grpSpLocks/>
          </p:cNvGrpSpPr>
          <p:nvPr/>
        </p:nvGrpSpPr>
        <p:grpSpPr bwMode="auto">
          <a:xfrm>
            <a:off x="3505200" y="1447800"/>
            <a:ext cx="636588" cy="3836988"/>
            <a:chOff x="2208" y="1336"/>
            <a:chExt cx="401" cy="2417"/>
          </a:xfrm>
        </p:grpSpPr>
        <p:sp>
          <p:nvSpPr>
            <p:cNvPr id="64550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>
                <a:gd name="T0" fmla="*/ 0 w 401"/>
                <a:gd name="T1" fmla="*/ 496 h 497"/>
                <a:gd name="T2" fmla="*/ 400 w 401"/>
                <a:gd name="T3" fmla="*/ 0 h 497"/>
                <a:gd name="T4" fmla="*/ 0 60000 65536"/>
                <a:gd name="T5" fmla="*/ 0 60000 65536"/>
                <a:gd name="T6" fmla="*/ 0 w 401"/>
                <a:gd name="T7" fmla="*/ 0 h 497"/>
                <a:gd name="T8" fmla="*/ 401 w 401"/>
                <a:gd name="T9" fmla="*/ 497 h 4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64551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>
                <a:gd name="T0" fmla="*/ 0 w 401"/>
                <a:gd name="T1" fmla="*/ 0 h 225"/>
                <a:gd name="T2" fmla="*/ 400 w 401"/>
                <a:gd name="T3" fmla="*/ 224 h 225"/>
                <a:gd name="T4" fmla="*/ 0 60000 65536"/>
                <a:gd name="T5" fmla="*/ 0 60000 65536"/>
                <a:gd name="T6" fmla="*/ 0 w 401"/>
                <a:gd name="T7" fmla="*/ 0 h 225"/>
                <a:gd name="T8" fmla="*/ 401 w 401"/>
                <a:gd name="T9" fmla="*/ 225 h 2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64552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>
                <a:gd name="T0" fmla="*/ 0 w 401"/>
                <a:gd name="T1" fmla="*/ 0 h 841"/>
                <a:gd name="T2" fmla="*/ 400 w 401"/>
                <a:gd name="T3" fmla="*/ 840 h 841"/>
                <a:gd name="T4" fmla="*/ 0 60000 65536"/>
                <a:gd name="T5" fmla="*/ 0 60000 65536"/>
                <a:gd name="T6" fmla="*/ 0 w 401"/>
                <a:gd name="T7" fmla="*/ 0 h 841"/>
                <a:gd name="T8" fmla="*/ 401 w 401"/>
                <a:gd name="T9" fmla="*/ 841 h 8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64553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>
                <a:gd name="T0" fmla="*/ 0 w 393"/>
                <a:gd name="T1" fmla="*/ 0 h 1921"/>
                <a:gd name="T2" fmla="*/ 392 w 393"/>
                <a:gd name="T3" fmla="*/ 1920 h 1921"/>
                <a:gd name="T4" fmla="*/ 0 60000 65536"/>
                <a:gd name="T5" fmla="*/ 0 60000 65536"/>
                <a:gd name="T6" fmla="*/ 0 w 393"/>
                <a:gd name="T7" fmla="*/ 0 h 1921"/>
                <a:gd name="T8" fmla="*/ 393 w 393"/>
                <a:gd name="T9" fmla="*/ 1921 h 19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64539" name="Freeform 32"/>
          <p:cNvSpPr>
            <a:spLocks/>
          </p:cNvSpPr>
          <p:nvPr/>
        </p:nvSpPr>
        <p:spPr bwMode="auto">
          <a:xfrm>
            <a:off x="6604000" y="1460500"/>
            <a:ext cx="446088" cy="484188"/>
          </a:xfrm>
          <a:custGeom>
            <a:avLst/>
            <a:gdLst>
              <a:gd name="T0" fmla="*/ 280 w 281"/>
              <a:gd name="T1" fmla="*/ 304 h 305"/>
              <a:gd name="T2" fmla="*/ 0 w 281"/>
              <a:gd name="T3" fmla="*/ 0 h 305"/>
              <a:gd name="T4" fmla="*/ 0 60000 65536"/>
              <a:gd name="T5" fmla="*/ 0 60000 65536"/>
              <a:gd name="T6" fmla="*/ 0 w 281"/>
              <a:gd name="T7" fmla="*/ 0 h 305"/>
              <a:gd name="T8" fmla="*/ 281 w 281"/>
              <a:gd name="T9" fmla="*/ 305 h 3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40" name="Freeform 33"/>
          <p:cNvSpPr>
            <a:spLocks/>
          </p:cNvSpPr>
          <p:nvPr/>
        </p:nvSpPr>
        <p:spPr bwMode="auto">
          <a:xfrm>
            <a:off x="5803900" y="2273300"/>
            <a:ext cx="1233488" cy="331788"/>
          </a:xfrm>
          <a:custGeom>
            <a:avLst/>
            <a:gdLst>
              <a:gd name="T0" fmla="*/ 776 w 777"/>
              <a:gd name="T1" fmla="*/ 0 h 209"/>
              <a:gd name="T2" fmla="*/ 0 w 777"/>
              <a:gd name="T3" fmla="*/ 208 h 209"/>
              <a:gd name="T4" fmla="*/ 0 60000 65536"/>
              <a:gd name="T5" fmla="*/ 0 60000 65536"/>
              <a:gd name="T6" fmla="*/ 0 w 777"/>
              <a:gd name="T7" fmla="*/ 0 h 209"/>
              <a:gd name="T8" fmla="*/ 777 w 777"/>
              <a:gd name="T9" fmla="*/ 209 h 2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41" name="Freeform 34"/>
          <p:cNvSpPr>
            <a:spLocks/>
          </p:cNvSpPr>
          <p:nvPr/>
        </p:nvSpPr>
        <p:spPr bwMode="auto">
          <a:xfrm>
            <a:off x="5803900" y="2438400"/>
            <a:ext cx="1246188" cy="1144588"/>
          </a:xfrm>
          <a:custGeom>
            <a:avLst/>
            <a:gdLst>
              <a:gd name="T0" fmla="*/ 784 w 785"/>
              <a:gd name="T1" fmla="*/ 0 h 721"/>
              <a:gd name="T2" fmla="*/ 0 w 785"/>
              <a:gd name="T3" fmla="*/ 720 h 721"/>
              <a:gd name="T4" fmla="*/ 0 60000 65536"/>
              <a:gd name="T5" fmla="*/ 0 60000 65536"/>
              <a:gd name="T6" fmla="*/ 0 w 785"/>
              <a:gd name="T7" fmla="*/ 0 h 721"/>
              <a:gd name="T8" fmla="*/ 785 w 785"/>
              <a:gd name="T9" fmla="*/ 721 h 7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42" name="Freeform 35"/>
          <p:cNvSpPr>
            <a:spLocks/>
          </p:cNvSpPr>
          <p:nvPr/>
        </p:nvSpPr>
        <p:spPr bwMode="auto">
          <a:xfrm>
            <a:off x="5816600" y="2590800"/>
            <a:ext cx="1233488" cy="2719388"/>
          </a:xfrm>
          <a:custGeom>
            <a:avLst/>
            <a:gdLst>
              <a:gd name="T0" fmla="*/ 776 w 777"/>
              <a:gd name="T1" fmla="*/ 0 h 1713"/>
              <a:gd name="T2" fmla="*/ 0 w 777"/>
              <a:gd name="T3" fmla="*/ 1712 h 1713"/>
              <a:gd name="T4" fmla="*/ 0 60000 65536"/>
              <a:gd name="T5" fmla="*/ 0 60000 65536"/>
              <a:gd name="T6" fmla="*/ 0 w 777"/>
              <a:gd name="T7" fmla="*/ 0 h 1713"/>
              <a:gd name="T8" fmla="*/ 777 w 777"/>
              <a:gd name="T9" fmla="*/ 1713 h 17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43" name="Freeform 36"/>
          <p:cNvSpPr>
            <a:spLocks/>
          </p:cNvSpPr>
          <p:nvPr/>
        </p:nvSpPr>
        <p:spPr bwMode="auto">
          <a:xfrm>
            <a:off x="4965700" y="1460500"/>
            <a:ext cx="2084388" cy="623888"/>
          </a:xfrm>
          <a:custGeom>
            <a:avLst/>
            <a:gdLst>
              <a:gd name="T0" fmla="*/ 0 w 1313"/>
              <a:gd name="T1" fmla="*/ 0 h 393"/>
              <a:gd name="T2" fmla="*/ 120 w 1313"/>
              <a:gd name="T3" fmla="*/ 0 h 393"/>
              <a:gd name="T4" fmla="*/ 120 w 1313"/>
              <a:gd name="T5" fmla="*/ 392 h 393"/>
              <a:gd name="T6" fmla="*/ 1312 w 1313"/>
              <a:gd name="T7" fmla="*/ 392 h 393"/>
              <a:gd name="T8" fmla="*/ 0 60000 65536"/>
              <a:gd name="T9" fmla="*/ 0 60000 65536"/>
              <a:gd name="T10" fmla="*/ 0 60000 65536"/>
              <a:gd name="T11" fmla="*/ 0 60000 65536"/>
              <a:gd name="T12" fmla="*/ 0 w 1313"/>
              <a:gd name="T13" fmla="*/ 0 h 393"/>
              <a:gd name="T14" fmla="*/ 1313 w 1313"/>
              <a:gd name="T15" fmla="*/ 393 h 3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44" name="Line 37"/>
          <p:cNvSpPr>
            <a:spLocks noChangeShapeType="1"/>
          </p:cNvSpPr>
          <p:nvPr/>
        </p:nvSpPr>
        <p:spPr bwMode="auto">
          <a:xfrm>
            <a:off x="5168900" y="14605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45" name="Freeform 38"/>
          <p:cNvSpPr>
            <a:spLocks/>
          </p:cNvSpPr>
          <p:nvPr/>
        </p:nvSpPr>
        <p:spPr bwMode="auto">
          <a:xfrm>
            <a:off x="3086100" y="762000"/>
            <a:ext cx="5183188" cy="1487488"/>
          </a:xfrm>
          <a:custGeom>
            <a:avLst/>
            <a:gdLst>
              <a:gd name="T0" fmla="*/ 3032 w 3265"/>
              <a:gd name="T1" fmla="*/ 936 h 937"/>
              <a:gd name="T2" fmla="*/ 3264 w 3265"/>
              <a:gd name="T3" fmla="*/ 936 h 937"/>
              <a:gd name="T4" fmla="*/ 3264 w 3265"/>
              <a:gd name="T5" fmla="*/ 0 h 937"/>
              <a:gd name="T6" fmla="*/ 0 w 3265"/>
              <a:gd name="T7" fmla="*/ 0 h 937"/>
              <a:gd name="T8" fmla="*/ 0 w 3265"/>
              <a:gd name="T9" fmla="*/ 680 h 9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65"/>
              <a:gd name="T16" fmla="*/ 0 h 937"/>
              <a:gd name="T17" fmla="*/ 3265 w 3265"/>
              <a:gd name="T18" fmla="*/ 937 h 9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46" name="Rectangle 39"/>
          <p:cNvSpPr>
            <a:spLocks noChangeArrowheads="1"/>
          </p:cNvSpPr>
          <p:nvPr/>
        </p:nvSpPr>
        <p:spPr bwMode="auto">
          <a:xfrm>
            <a:off x="2582863" y="2043113"/>
            <a:ext cx="10001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Issue</a:t>
            </a:r>
          </a:p>
        </p:txBody>
      </p:sp>
      <p:sp>
        <p:nvSpPr>
          <p:cNvPr id="64547" name="Line 40"/>
          <p:cNvSpPr>
            <a:spLocks noChangeShapeType="1"/>
          </p:cNvSpPr>
          <p:nvPr/>
        </p:nvSpPr>
        <p:spPr bwMode="auto">
          <a:xfrm>
            <a:off x="2273300" y="22733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64548" name="Rectangle 41"/>
          <p:cNvSpPr>
            <a:spLocks noChangeArrowheads="1"/>
          </p:cNvSpPr>
          <p:nvPr/>
        </p:nvSpPr>
        <p:spPr bwMode="auto">
          <a:xfrm>
            <a:off x="2605088" y="2746375"/>
            <a:ext cx="90018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GPR’s</a:t>
            </a: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FPR’s</a:t>
            </a:r>
          </a:p>
        </p:txBody>
      </p:sp>
      <p:sp>
        <p:nvSpPr>
          <p:cNvPr id="64549" name="Text Box 42"/>
          <p:cNvSpPr txBox="1">
            <a:spLocks noChangeArrowheads="1"/>
          </p:cNvSpPr>
          <p:nvPr/>
        </p:nvSpPr>
        <p:spPr bwMode="auto">
          <a:xfrm>
            <a:off x="249238" y="4040188"/>
            <a:ext cx="32940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400" i="1">
                <a:latin typeface="Calibri"/>
                <a:cs typeface="Calibri"/>
              </a:rPr>
              <a:t>Can we solve write hazards without equalizing all pipeline depths and without bypassing?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is it Safe to Issue an Instruction?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16900" cy="5054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Suppose a data structure keeps track of all the instructions in all the functional units</a:t>
            </a:r>
          </a:p>
          <a:p>
            <a:pPr marL="0" indent="0">
              <a:buNone/>
            </a:pPr>
            <a:r>
              <a:rPr lang="en-US" sz="2800" dirty="0" smtClean="0"/>
              <a:t>The following checks need to be made before the Issue stage can dispatch an instruction</a:t>
            </a:r>
          </a:p>
          <a:p>
            <a:r>
              <a:rPr lang="en-US" sz="2800" dirty="0" smtClean="0"/>
              <a:t> Is the required function unit available?</a:t>
            </a:r>
          </a:p>
          <a:p>
            <a:r>
              <a:rPr lang="en-US" sz="2800" dirty="0" smtClean="0"/>
              <a:t> Is the input data available?    RAW?</a:t>
            </a:r>
          </a:p>
          <a:p>
            <a:r>
              <a:rPr lang="en-US" sz="2800" dirty="0" smtClean="0"/>
              <a:t> Is it safe to write the destination?  WAR? WAW?</a:t>
            </a:r>
          </a:p>
          <a:p>
            <a:r>
              <a:rPr lang="en-US" sz="2800" dirty="0" smtClean="0"/>
              <a:t> Is there a structural conflict at the WB stage?</a:t>
            </a:r>
            <a:endParaRPr lang="en-US" sz="2800" dirty="0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2305-ACA0-444B-AF25-BCE6CFB9E34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-76200"/>
            <a:ext cx="8075613" cy="963612"/>
          </a:xfrm>
          <a:noFill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sz="2800"/>
              <a:t>A Data Structure for Correct Issues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Keeps track of the status of Functional Units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D5032-2A35-444C-9914-661A0300AE44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8614" name="Rectangle 3"/>
          <p:cNvSpPr>
            <a:spLocks noChangeArrowheads="1"/>
          </p:cNvSpPr>
          <p:nvPr/>
        </p:nvSpPr>
        <p:spPr bwMode="auto">
          <a:xfrm>
            <a:off x="222250" y="3808412"/>
            <a:ext cx="86121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The instruction i at the Issue stage consults this table</a:t>
            </a:r>
          </a:p>
          <a:p>
            <a:pPr algn="l">
              <a:spcBef>
                <a:spcPct val="0"/>
              </a:spcBef>
            </a:pPr>
            <a:endParaRPr lang="en-US" sz="800" i="1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FU available? 	check the busy column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RAW?		search the dest column for i’s sources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WAR?		search the source columns for i’s destination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WAW?		search the dest column for i’s destination</a:t>
            </a:r>
          </a:p>
          <a:p>
            <a:pPr lvl="1" algn="l">
              <a:spcBef>
                <a:spcPct val="0"/>
              </a:spcBef>
            </a:pPr>
            <a:endParaRPr lang="en-US" sz="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An entry is added to the table if no hazard is detected;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An entry is removed from the table after Write-Back</a:t>
            </a:r>
          </a:p>
        </p:txBody>
      </p:sp>
      <p:sp>
        <p:nvSpPr>
          <p:cNvPr id="68615" name="Rectangle 4"/>
          <p:cNvSpPr>
            <a:spLocks noChangeArrowheads="1"/>
          </p:cNvSpPr>
          <p:nvPr/>
        </p:nvSpPr>
        <p:spPr bwMode="auto">
          <a:xfrm>
            <a:off x="4276725" y="657225"/>
            <a:ext cx="4138613" cy="3444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8616" name="Group 5"/>
          <p:cNvGrpSpPr>
            <a:grpSpLocks/>
          </p:cNvGrpSpPr>
          <p:nvPr/>
        </p:nvGrpSpPr>
        <p:grpSpPr bwMode="auto">
          <a:xfrm>
            <a:off x="357188" y="947737"/>
            <a:ext cx="8410575" cy="2851150"/>
            <a:chOff x="225" y="802"/>
            <a:chExt cx="5298" cy="1796"/>
          </a:xfrm>
        </p:grpSpPr>
        <p:grpSp>
          <p:nvGrpSpPr>
            <p:cNvPr id="68617" name="Group 6"/>
            <p:cNvGrpSpPr>
              <a:grpSpLocks/>
            </p:cNvGrpSpPr>
            <p:nvPr/>
          </p:nvGrpSpPr>
          <p:grpSpPr bwMode="auto">
            <a:xfrm>
              <a:off x="235" y="812"/>
              <a:ext cx="5028" cy="1786"/>
              <a:chOff x="235" y="812"/>
              <a:chExt cx="5028" cy="1786"/>
            </a:xfrm>
          </p:grpSpPr>
          <p:sp>
            <p:nvSpPr>
              <p:cNvPr id="68619" name="Line 7"/>
              <p:cNvSpPr>
                <a:spLocks noChangeShapeType="1"/>
              </p:cNvSpPr>
              <p:nvPr/>
            </p:nvSpPr>
            <p:spPr bwMode="auto">
              <a:xfrm>
                <a:off x="248" y="1035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0" name="Line 8"/>
              <p:cNvSpPr>
                <a:spLocks noChangeShapeType="1"/>
              </p:cNvSpPr>
              <p:nvPr/>
            </p:nvSpPr>
            <p:spPr bwMode="auto">
              <a:xfrm>
                <a:off x="246" y="140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1" name="Line 9"/>
              <p:cNvSpPr>
                <a:spLocks noChangeShapeType="1"/>
              </p:cNvSpPr>
              <p:nvPr/>
            </p:nvSpPr>
            <p:spPr bwMode="auto">
              <a:xfrm>
                <a:off x="235" y="1999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2" name="Line 10"/>
              <p:cNvSpPr>
                <a:spLocks noChangeShapeType="1"/>
              </p:cNvSpPr>
              <p:nvPr/>
            </p:nvSpPr>
            <p:spPr bwMode="auto">
              <a:xfrm>
                <a:off x="242" y="237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3" name="Line 11"/>
              <p:cNvSpPr>
                <a:spLocks noChangeShapeType="1"/>
              </p:cNvSpPr>
              <p:nvPr/>
            </p:nvSpPr>
            <p:spPr bwMode="auto">
              <a:xfrm>
                <a:off x="1253" y="812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4" name="Line 12"/>
              <p:cNvSpPr>
                <a:spLocks noChangeShapeType="1"/>
              </p:cNvSpPr>
              <p:nvPr/>
            </p:nvSpPr>
            <p:spPr bwMode="auto">
              <a:xfrm>
                <a:off x="2078" y="828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618" name="Rectangle 13"/>
            <p:cNvSpPr>
              <a:spLocks noChangeArrowheads="1"/>
            </p:cNvSpPr>
            <p:nvPr/>
          </p:nvSpPr>
          <p:spPr bwMode="auto">
            <a:xfrm>
              <a:off x="225" y="802"/>
              <a:ext cx="5298" cy="17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  Name	Busy		Op	Dest	Src1	Src2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Int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Mem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Add3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Div</a:t>
              </a:r>
              <a:endParaRPr lang="en-US" sz="2000" i="1">
                <a:solidFill>
                  <a:srgbClr val="56127A"/>
                </a:solidFill>
                <a:latin typeface="Verdana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127000"/>
            <a:ext cx="7975600" cy="1155700"/>
          </a:xfrm>
          <a:noFill/>
        </p:spPr>
        <p:txBody>
          <a:bodyPr lIns="90488" tIns="44450" rIns="90488" bIns="44450"/>
          <a:lstStyle/>
          <a:p>
            <a:r>
              <a:rPr lang="en-US"/>
              <a:t>Simplifying the Data Structure </a:t>
            </a:r>
            <a:br>
              <a:rPr lang="en-US"/>
            </a:br>
            <a:r>
              <a:rPr lang="en-US"/>
              <a:t>Assuming In-order Issue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588C1-F40E-6040-ACE8-95EFB5D92BE7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509588" y="1397000"/>
            <a:ext cx="8324850" cy="304442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Suppose the instruction is not dispatched by the Issue stage if a RAW hazard exists or the required FU is busy, and that operands are latched by functional unit on issue:</a:t>
            </a:r>
          </a:p>
          <a:p>
            <a:pPr algn="l">
              <a:spcBef>
                <a:spcPct val="0"/>
              </a:spcBef>
            </a:pPr>
            <a:endParaRPr lang="en-US" sz="2400">
              <a:latin typeface="Calibri"/>
              <a:cs typeface="Calibri"/>
            </a:endParaRPr>
          </a:p>
          <a:p>
            <a:pPr lvl="1"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Can the dispatched instruction cause a</a:t>
            </a:r>
          </a:p>
          <a:p>
            <a:pPr lvl="2"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WAR hazard ?</a:t>
            </a:r>
            <a:endParaRPr lang="en-US" sz="2400">
              <a:solidFill>
                <a:schemeClr val="hlink"/>
              </a:solidFill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endParaRPr lang="en-US" sz="2400"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WAW hazard ?</a:t>
            </a:r>
          </a:p>
        </p:txBody>
      </p:sp>
      <p:sp>
        <p:nvSpPr>
          <p:cNvPr id="1768452" name="Text Box 4"/>
          <p:cNvSpPr txBox="1">
            <a:spLocks noChangeArrowheads="1"/>
          </p:cNvSpPr>
          <p:nvPr/>
        </p:nvSpPr>
        <p:spPr bwMode="auto">
          <a:xfrm>
            <a:off x="2439689" y="3549590"/>
            <a:ext cx="30902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Calibri"/>
                <a:cs typeface="Calibri"/>
              </a:rPr>
              <a:t>NO: Operands read at issue</a:t>
            </a:r>
          </a:p>
        </p:txBody>
      </p:sp>
      <p:sp>
        <p:nvSpPr>
          <p:cNvPr id="1768453" name="Text Box 5"/>
          <p:cNvSpPr txBox="1">
            <a:spLocks noChangeArrowheads="1"/>
          </p:cNvSpPr>
          <p:nvPr/>
        </p:nvSpPr>
        <p:spPr bwMode="auto">
          <a:xfrm>
            <a:off x="2438400" y="4400490"/>
            <a:ext cx="32722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FF0000"/>
                </a:solidFill>
                <a:latin typeface="Calibri"/>
                <a:cs typeface="Calibri"/>
              </a:rPr>
              <a:t>YES: Out-of-order completion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8452" grpId="0" autoUpdateAnimBg="0"/>
      <p:bldP spid="176845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time in Lecture 9</a:t>
            </a:r>
            <a:endParaRPr lang="en-US" dirty="0"/>
          </a:p>
        </p:txBody>
      </p:sp>
      <p:sp>
        <p:nvSpPr>
          <p:cNvPr id="17414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Modern page-based virtual memory systems provide:</a:t>
            </a:r>
          </a:p>
          <a:p>
            <a:pPr lvl="1"/>
            <a:r>
              <a:rPr lang="en-US" smtClean="0"/>
              <a:t>Translation, Protection, Virtual memory.</a:t>
            </a:r>
          </a:p>
          <a:p>
            <a:r>
              <a:rPr lang="en-US" smtClean="0"/>
              <a:t>Translation and protection information stored in page tables, held in main memory</a:t>
            </a:r>
          </a:p>
          <a:p>
            <a:r>
              <a:rPr lang="en-US" smtClean="0"/>
              <a:t>Translation and protection information cached in “translation-lookaside buffer” (TLB) to provide single-cycle translation+protection check in common case</a:t>
            </a:r>
          </a:p>
          <a:p>
            <a:r>
              <a:rPr lang="en-US" smtClean="0"/>
              <a:t>Virtual memory interacts with cache design</a:t>
            </a:r>
          </a:p>
          <a:p>
            <a:pPr lvl="1"/>
            <a:r>
              <a:rPr lang="en-US" smtClean="0"/>
              <a:t>Physical cache tags require address translation before tag lookup, or use untranslated offset bits to index cache.</a:t>
            </a:r>
          </a:p>
          <a:p>
            <a:pPr lvl="1"/>
            <a:r>
              <a:rPr lang="en-US" smtClean="0"/>
              <a:t>Virtual tags do not require translation before cache hit/miss determination, but need to be flushed or extended with ASID to cope with context swaps.  Also, must deal with virtual address aliases (usually by disallowing copies in cache).</a:t>
            </a:r>
            <a:endParaRPr lang="en-US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A89D-98AF-3447-8EFB-263A03AAB0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Simplifying the Data Structure ...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 WAR hazard </a:t>
            </a:r>
          </a:p>
          <a:p>
            <a:pPr marL="457200" lvl="1" indent="0">
              <a:buNone/>
            </a:pPr>
            <a:r>
              <a:rPr lang="en-US" sz="2000" dirty="0" smtClean="0"/>
              <a:t> no need to keep src1 and src2</a:t>
            </a:r>
          </a:p>
          <a:p>
            <a:r>
              <a:rPr lang="en-US" sz="2800" dirty="0" smtClean="0"/>
              <a:t>The Issue stage does not dispatch an instruction in </a:t>
            </a:r>
          </a:p>
          <a:p>
            <a:r>
              <a:rPr lang="en-US" sz="2800" dirty="0" smtClean="0"/>
              <a:t>case of a WAW hazard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000" dirty="0" smtClean="0"/>
              <a:t>a register name can occur at most once in the </a:t>
            </a:r>
            <a:r>
              <a:rPr lang="en-US" sz="2000" dirty="0" err="1" smtClean="0"/>
              <a:t>dest</a:t>
            </a:r>
            <a:r>
              <a:rPr lang="en-US" sz="2000" dirty="0" smtClean="0"/>
              <a:t> column</a:t>
            </a:r>
          </a:p>
          <a:p>
            <a:r>
              <a:rPr lang="en-US" sz="2800" dirty="0" smtClean="0"/>
              <a:t>WP[</a:t>
            </a:r>
            <a:r>
              <a:rPr lang="en-US" sz="2800" dirty="0" err="1" smtClean="0"/>
              <a:t>reg</a:t>
            </a:r>
            <a:r>
              <a:rPr lang="en-US" sz="2800" dirty="0" smtClean="0"/>
              <a:t>#] : a bit-vector to record the registers for which writes are pending</a:t>
            </a:r>
          </a:p>
          <a:p>
            <a:pPr lvl="1"/>
            <a:r>
              <a:rPr lang="en-US" sz="2000" dirty="0" smtClean="0"/>
              <a:t>These bits are set by the Issue stage and cleared by the WB stage</a:t>
            </a:r>
          </a:p>
          <a:p>
            <a:pPr marL="457200" lvl="1" indent="0">
              <a:buNone/>
            </a:pPr>
            <a:r>
              <a:rPr lang="en-US" sz="2000" dirty="0" smtClean="0"/>
              <a:t> Each pipeline stage in the FU's must carry the </a:t>
            </a:r>
            <a:r>
              <a:rPr lang="en-US" sz="2000" dirty="0" err="1" smtClean="0"/>
              <a:t>dest</a:t>
            </a:r>
            <a:r>
              <a:rPr lang="en-US" sz="2000" dirty="0" smtClean="0"/>
              <a:t> field and a flag to indicate if it is valid “the (we, </a:t>
            </a:r>
            <a:r>
              <a:rPr lang="en-US" sz="2000" dirty="0" err="1" smtClean="0"/>
              <a:t>ws</a:t>
            </a:r>
            <a:r>
              <a:rPr lang="en-US" sz="2000" dirty="0" smtClean="0"/>
              <a:t>) pair”</a:t>
            </a:r>
            <a:endParaRPr lang="en-US" sz="2000" dirty="0"/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539-C0CE-8C49-95BC-25CB5D6B014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Scoreboard for In-order Issues</a:t>
            </a:r>
            <a:endParaRPr lang="en-US"/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41D9A2-58A2-D34F-B277-A93AC2093E5F}" type="slidenum">
              <a:rPr lang="en-US" smtClean="0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4758" name="Rectangle 3"/>
          <p:cNvSpPr>
            <a:spLocks noChangeArrowheads="1"/>
          </p:cNvSpPr>
          <p:nvPr/>
        </p:nvSpPr>
        <p:spPr bwMode="auto">
          <a:xfrm>
            <a:off x="720725" y="762000"/>
            <a:ext cx="8245475" cy="55681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Busy[FU#] : </a:t>
            </a:r>
            <a:r>
              <a:rPr lang="en-US" sz="2400" dirty="0">
                <a:latin typeface="Calibri"/>
                <a:cs typeface="Calibri"/>
              </a:rPr>
              <a:t>a bit-vector to indicate FU’s availability.</a:t>
            </a:r>
          </a:p>
          <a:p>
            <a:pPr lvl="4"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  (FU = </a:t>
            </a:r>
            <a:r>
              <a:rPr lang="en-US" sz="2400" dirty="0" err="1">
                <a:latin typeface="Calibri"/>
                <a:cs typeface="Calibri"/>
              </a:rPr>
              <a:t>Int</a:t>
            </a:r>
            <a:r>
              <a:rPr lang="en-US" sz="2400" dirty="0">
                <a:latin typeface="Calibri"/>
                <a:cs typeface="Calibri"/>
              </a:rPr>
              <a:t>, Add, </a:t>
            </a:r>
            <a:r>
              <a:rPr lang="en-US" sz="2400" dirty="0" err="1">
                <a:latin typeface="Calibri"/>
                <a:cs typeface="Calibri"/>
              </a:rPr>
              <a:t>Mult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Div</a:t>
            </a:r>
            <a:r>
              <a:rPr lang="en-US" sz="2400" dirty="0">
                <a:latin typeface="Calibri"/>
                <a:cs typeface="Calibri"/>
              </a:rPr>
              <a:t>)</a:t>
            </a:r>
          </a:p>
          <a:p>
            <a:pPr lvl="1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These bits are hardwired to FU's.</a:t>
            </a:r>
          </a:p>
          <a:p>
            <a:pPr lvl="4" algn="l">
              <a:spcBef>
                <a:spcPct val="0"/>
              </a:spcBef>
            </a:pPr>
            <a:endParaRPr lang="en-US" dirty="0">
              <a:solidFill>
                <a:srgbClr val="56127A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WP[</a:t>
            </a:r>
            <a:r>
              <a:rPr lang="en-US" sz="2800" dirty="0" err="1">
                <a:latin typeface="Calibri"/>
                <a:cs typeface="Calibri"/>
              </a:rPr>
              <a:t>reg</a:t>
            </a:r>
            <a:r>
              <a:rPr lang="en-US" sz="2800" dirty="0">
                <a:latin typeface="Calibri"/>
                <a:cs typeface="Calibri"/>
              </a:rPr>
              <a:t>#] : </a:t>
            </a:r>
            <a:r>
              <a:rPr lang="en-US" sz="2400" dirty="0">
                <a:latin typeface="Calibri"/>
                <a:cs typeface="Calibri"/>
              </a:rPr>
              <a:t>a bit-vector to record the registers for </a:t>
            </a:r>
            <a:r>
              <a:rPr lang="en-US" sz="2400" dirty="0" smtClean="0">
                <a:latin typeface="Calibri"/>
                <a:cs typeface="Calibri"/>
              </a:rPr>
              <a:t>which writes </a:t>
            </a:r>
            <a:r>
              <a:rPr lang="en-US" sz="2400" dirty="0">
                <a:latin typeface="Calibri"/>
                <a:cs typeface="Calibri"/>
              </a:rPr>
              <a:t>are pending. </a:t>
            </a:r>
          </a:p>
          <a:p>
            <a:pPr lvl="1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These bits are set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by Issue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stage and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cleared by WB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stage</a:t>
            </a:r>
          </a:p>
          <a:p>
            <a:pPr algn="l">
              <a:spcBef>
                <a:spcPct val="0"/>
              </a:spcBef>
            </a:pP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Issue checks the instruction (</a:t>
            </a:r>
            <a:r>
              <a:rPr lang="en-US" sz="2800" dirty="0" err="1">
                <a:latin typeface="Calibri"/>
                <a:cs typeface="Calibri"/>
              </a:rPr>
              <a:t>opcode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dest</a:t>
            </a:r>
            <a:r>
              <a:rPr lang="en-US" sz="2800" dirty="0">
                <a:latin typeface="Calibri"/>
                <a:cs typeface="Calibri"/>
              </a:rPr>
              <a:t> src1 src2) 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against the scoreboard (Busy &amp; WP) to dispatch</a:t>
            </a:r>
          </a:p>
          <a:p>
            <a:pPr algn="l">
              <a:spcBef>
                <a:spcPct val="0"/>
              </a:spcBef>
            </a:pPr>
            <a:endParaRPr lang="en-US" sz="1400" i="1" dirty="0"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FU available? 	</a:t>
            </a:r>
          </a:p>
          <a:p>
            <a:pPr lvl="2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RAW?		</a:t>
            </a:r>
          </a:p>
          <a:p>
            <a:pPr lvl="2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WAR?</a:t>
            </a:r>
            <a:endParaRPr lang="en-US" sz="2400" i="1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WAW?</a:t>
            </a:r>
            <a:r>
              <a:rPr lang="en-US" sz="2800" dirty="0">
                <a:latin typeface="Calibri"/>
                <a:cs typeface="Calibri"/>
              </a:rPr>
              <a:t>		</a:t>
            </a:r>
          </a:p>
        </p:txBody>
      </p:sp>
      <p:sp>
        <p:nvSpPr>
          <p:cNvPr id="1771524" name="Text Box 4"/>
          <p:cNvSpPr txBox="1">
            <a:spLocks noChangeArrowheads="1"/>
          </p:cNvSpPr>
          <p:nvPr/>
        </p:nvSpPr>
        <p:spPr bwMode="auto">
          <a:xfrm>
            <a:off x="3657600" y="4724400"/>
            <a:ext cx="2879589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Busy[FU#]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WP[src1] or WP[src2]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cannot arise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WP[</a:t>
            </a:r>
            <a:r>
              <a:rPr lang="en-US" sz="2400" dirty="0" err="1">
                <a:solidFill>
                  <a:srgbClr val="FF0000"/>
                </a:solidFill>
                <a:latin typeface="Calibri"/>
                <a:cs typeface="Calibri"/>
              </a:rPr>
              <a:t>dest</a:t>
            </a: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]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2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8826500" cy="927100"/>
          </a:xfrm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/>
              <a:t>Scoreboard Dynamics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0AEDB-9DF3-C948-82BB-D8A75BD4F6C7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6806" name="Rectangle 3"/>
          <p:cNvSpPr>
            <a:spLocks noChangeArrowheads="1"/>
          </p:cNvSpPr>
          <p:nvPr/>
        </p:nvSpPr>
        <p:spPr bwMode="auto">
          <a:xfrm>
            <a:off x="457200" y="5018088"/>
            <a:ext cx="5022332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 dirty="0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FF0000"/>
                </a:solidFill>
                <a:latin typeface="Verdana" charset="0"/>
              </a:rPr>
              <a:t>1 	 </a:t>
            </a:r>
            <a:r>
              <a:rPr lang="en-US" dirty="0" smtClean="0">
                <a:solidFill>
                  <a:srgbClr val="FF0000"/>
                </a:solidFill>
                <a:latin typeface="Verdana" charset="0"/>
              </a:rPr>
              <a:t>FDIV.D</a:t>
            </a:r>
            <a:r>
              <a:rPr lang="en-US" dirty="0">
                <a:solidFill>
                  <a:srgbClr val="FF0000"/>
                </a:solidFill>
                <a:latin typeface="Verdana" charset="0"/>
              </a:rPr>
              <a:t>		f6, 	f6,	f4</a:t>
            </a:r>
          </a:p>
          <a:p>
            <a:pPr algn="l">
              <a:spcBef>
                <a:spcPct val="0"/>
              </a:spcBef>
            </a:pPr>
            <a:r>
              <a:rPr lang="en-US" i="1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dirty="0">
                <a:solidFill>
                  <a:srgbClr val="56127A"/>
                </a:solidFill>
                <a:latin typeface="Verdana" charset="0"/>
              </a:rPr>
              <a:t>	 </a:t>
            </a:r>
            <a:r>
              <a:rPr lang="en-US" dirty="0" smtClean="0">
                <a:solidFill>
                  <a:srgbClr val="56127A"/>
                </a:solidFill>
                <a:latin typeface="Verdana" charset="0"/>
              </a:rPr>
              <a:t>FLD</a:t>
            </a:r>
            <a:r>
              <a:rPr lang="en-US" dirty="0">
                <a:solidFill>
                  <a:srgbClr val="56127A"/>
                </a:solidFill>
                <a:latin typeface="Verdana" charset="0"/>
              </a:rPr>
              <a:t>		f2,	45</a:t>
            </a:r>
            <a:r>
              <a:rPr lang="en-US" dirty="0" smtClean="0">
                <a:solidFill>
                  <a:srgbClr val="56127A"/>
                </a:solidFill>
                <a:latin typeface="Verdana" charset="0"/>
              </a:rPr>
              <a:t>(x3</a:t>
            </a:r>
            <a:r>
              <a:rPr lang="en-US" dirty="0">
                <a:solidFill>
                  <a:srgbClr val="56127A"/>
                </a:solidFill>
                <a:latin typeface="Verdana" charset="0"/>
              </a:rPr>
              <a:t>) </a:t>
            </a:r>
          </a:p>
          <a:p>
            <a:pPr algn="l">
              <a:spcBef>
                <a:spcPct val="0"/>
              </a:spcBef>
            </a:pPr>
            <a:r>
              <a:rPr lang="en-US" i="1" dirty="0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 dirty="0">
                <a:solidFill>
                  <a:srgbClr val="006600"/>
                </a:solidFill>
                <a:latin typeface="Verdana" charset="0"/>
              </a:rPr>
              <a:t>	 </a:t>
            </a:r>
            <a:r>
              <a:rPr lang="en-US" dirty="0" smtClean="0">
                <a:solidFill>
                  <a:srgbClr val="006600"/>
                </a:solidFill>
                <a:latin typeface="Verdana" charset="0"/>
              </a:rPr>
              <a:t>FMULT.D</a:t>
            </a:r>
            <a:r>
              <a:rPr lang="en-US" dirty="0">
                <a:solidFill>
                  <a:srgbClr val="006600"/>
                </a:solidFill>
                <a:latin typeface="Verdana" charset="0"/>
              </a:rPr>
              <a:t>	f0,	f2,	f4</a:t>
            </a:r>
          </a:p>
          <a:p>
            <a:pPr algn="l">
              <a:spcBef>
                <a:spcPct val="0"/>
              </a:spcBef>
            </a:pPr>
            <a:r>
              <a:rPr lang="en-US" i="1" dirty="0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 dirty="0">
                <a:solidFill>
                  <a:srgbClr val="16E8E3"/>
                </a:solidFill>
                <a:latin typeface="Verdana" charset="0"/>
              </a:rPr>
              <a:t>	 </a:t>
            </a:r>
            <a:r>
              <a:rPr lang="en-US" dirty="0" smtClean="0">
                <a:solidFill>
                  <a:srgbClr val="16E8E3"/>
                </a:solidFill>
                <a:latin typeface="Verdana" charset="0"/>
              </a:rPr>
              <a:t>FDIV.D</a:t>
            </a:r>
            <a:r>
              <a:rPr lang="en-US" dirty="0">
                <a:solidFill>
                  <a:srgbClr val="16E8E3"/>
                </a:solidFill>
                <a:latin typeface="Verdana" charset="0"/>
              </a:rPr>
              <a:t>		f8,	f6,	f2</a:t>
            </a:r>
          </a:p>
          <a:p>
            <a:pPr algn="l">
              <a:spcBef>
                <a:spcPct val="0"/>
              </a:spcBef>
            </a:pPr>
            <a:r>
              <a:rPr lang="en-US" i="1" dirty="0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 dirty="0">
                <a:solidFill>
                  <a:srgbClr val="660033"/>
                </a:solidFill>
                <a:latin typeface="Verdana" charset="0"/>
              </a:rPr>
              <a:t>	 </a:t>
            </a:r>
            <a:r>
              <a:rPr lang="en-US" dirty="0" smtClean="0">
                <a:solidFill>
                  <a:srgbClr val="660033"/>
                </a:solidFill>
                <a:latin typeface="Verdana" charset="0"/>
              </a:rPr>
              <a:t>FSUB.D</a:t>
            </a:r>
            <a:r>
              <a:rPr lang="en-US" dirty="0">
                <a:solidFill>
                  <a:srgbClr val="660033"/>
                </a:solidFill>
                <a:latin typeface="Verdana" charset="0"/>
              </a:rPr>
              <a:t>		f10,	f0,	f6</a:t>
            </a:r>
          </a:p>
          <a:p>
            <a:pPr algn="l">
              <a:spcBef>
                <a:spcPct val="0"/>
              </a:spcBef>
            </a:pPr>
            <a:r>
              <a:rPr lang="en-US" i="1" dirty="0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 dirty="0">
                <a:solidFill>
                  <a:srgbClr val="3118E6"/>
                </a:solidFill>
                <a:latin typeface="Verdana" charset="0"/>
              </a:rPr>
              <a:t>	 </a:t>
            </a:r>
            <a:r>
              <a:rPr lang="en-US" dirty="0" smtClean="0">
                <a:solidFill>
                  <a:srgbClr val="3118E6"/>
                </a:solidFill>
                <a:latin typeface="Verdana" charset="0"/>
              </a:rPr>
              <a:t>FADD.D</a:t>
            </a:r>
            <a:r>
              <a:rPr lang="en-US" dirty="0">
                <a:solidFill>
                  <a:srgbClr val="3118E6"/>
                </a:solidFill>
                <a:latin typeface="Verdana" charset="0"/>
              </a:rPr>
              <a:t>		f6,	f8,	f2</a:t>
            </a:r>
          </a:p>
        </p:txBody>
      </p:sp>
      <p:sp>
        <p:nvSpPr>
          <p:cNvPr id="76807" name="Rectangle 4"/>
          <p:cNvSpPr>
            <a:spLocks noChangeArrowheads="1"/>
          </p:cNvSpPr>
          <p:nvPr/>
        </p:nvSpPr>
        <p:spPr bwMode="auto">
          <a:xfrm>
            <a:off x="736600" y="533400"/>
            <a:ext cx="7848600" cy="6985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Functional Unit Status	  	   Registers Reserved 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Int(1) Add(1)  Mult(3)   Div(4)    WB	</a:t>
            </a:r>
            <a:r>
              <a:rPr lang="en-US" sz="2000">
                <a:latin typeface="Verdana" charset="0"/>
              </a:rPr>
              <a:t>for Writes</a:t>
            </a:r>
            <a:endParaRPr lang="en-US" sz="1800">
              <a:latin typeface="Verdana" charset="0"/>
            </a:endParaRPr>
          </a:p>
        </p:txBody>
      </p:sp>
      <p:grpSp>
        <p:nvGrpSpPr>
          <p:cNvPr id="76808" name="Group 5"/>
          <p:cNvGrpSpPr>
            <a:grpSpLocks/>
          </p:cNvGrpSpPr>
          <p:nvPr/>
        </p:nvGrpSpPr>
        <p:grpSpPr bwMode="auto">
          <a:xfrm>
            <a:off x="615950" y="609600"/>
            <a:ext cx="7778750" cy="4343400"/>
            <a:chOff x="388" y="480"/>
            <a:chExt cx="4900" cy="2736"/>
          </a:xfrm>
        </p:grpSpPr>
        <p:sp>
          <p:nvSpPr>
            <p:cNvPr id="76810" name="Line 6"/>
            <p:cNvSpPr>
              <a:spLocks noChangeShapeType="1"/>
            </p:cNvSpPr>
            <p:nvPr/>
          </p:nvSpPr>
          <p:spPr bwMode="auto">
            <a:xfrm>
              <a:off x="433" y="91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1" name="Line 7"/>
            <p:cNvSpPr>
              <a:spLocks noChangeShapeType="1"/>
            </p:cNvSpPr>
            <p:nvPr/>
          </p:nvSpPr>
          <p:spPr bwMode="auto">
            <a:xfrm>
              <a:off x="423" y="1114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2" name="Line 8"/>
            <p:cNvSpPr>
              <a:spLocks noChangeShapeType="1"/>
            </p:cNvSpPr>
            <p:nvPr/>
          </p:nvSpPr>
          <p:spPr bwMode="auto">
            <a:xfrm>
              <a:off x="413" y="130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3" name="Line 9"/>
            <p:cNvSpPr>
              <a:spLocks noChangeShapeType="1"/>
            </p:cNvSpPr>
            <p:nvPr/>
          </p:nvSpPr>
          <p:spPr bwMode="auto">
            <a:xfrm>
              <a:off x="403" y="1511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4" name="Line 10"/>
            <p:cNvSpPr>
              <a:spLocks noChangeShapeType="1"/>
            </p:cNvSpPr>
            <p:nvPr/>
          </p:nvSpPr>
          <p:spPr bwMode="auto">
            <a:xfrm>
              <a:off x="393" y="1695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5" name="Line 11"/>
            <p:cNvSpPr>
              <a:spLocks noChangeShapeType="1"/>
            </p:cNvSpPr>
            <p:nvPr/>
          </p:nvSpPr>
          <p:spPr bwMode="auto">
            <a:xfrm>
              <a:off x="400" y="1890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6" name="Line 12"/>
            <p:cNvSpPr>
              <a:spLocks noChangeShapeType="1"/>
            </p:cNvSpPr>
            <p:nvPr/>
          </p:nvSpPr>
          <p:spPr bwMode="auto">
            <a:xfrm>
              <a:off x="408" y="2083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7" name="Line 13"/>
            <p:cNvSpPr>
              <a:spLocks noChangeShapeType="1"/>
            </p:cNvSpPr>
            <p:nvPr/>
          </p:nvSpPr>
          <p:spPr bwMode="auto">
            <a:xfrm>
              <a:off x="390" y="227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8" name="Line 14"/>
            <p:cNvSpPr>
              <a:spLocks noChangeShapeType="1"/>
            </p:cNvSpPr>
            <p:nvPr/>
          </p:nvSpPr>
          <p:spPr bwMode="auto">
            <a:xfrm>
              <a:off x="388" y="24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6819" name="Group 15"/>
            <p:cNvGrpSpPr>
              <a:grpSpLocks/>
            </p:cNvGrpSpPr>
            <p:nvPr/>
          </p:nvGrpSpPr>
          <p:grpSpPr bwMode="auto">
            <a:xfrm>
              <a:off x="2016" y="912"/>
              <a:ext cx="960" cy="2304"/>
              <a:chOff x="2016" y="912"/>
              <a:chExt cx="960" cy="2304"/>
            </a:xfrm>
          </p:grpSpPr>
          <p:sp>
            <p:nvSpPr>
              <p:cNvPr id="76830" name="Line 16"/>
              <p:cNvSpPr>
                <a:spLocks noChangeShapeType="1"/>
              </p:cNvSpPr>
              <p:nvPr/>
            </p:nvSpPr>
            <p:spPr bwMode="auto">
              <a:xfrm flipH="1">
                <a:off x="201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1" name="Line 17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2" name="Line 18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3" name="Line 19"/>
              <p:cNvSpPr>
                <a:spLocks noChangeShapeType="1"/>
              </p:cNvSpPr>
              <p:nvPr/>
            </p:nvSpPr>
            <p:spPr bwMode="auto">
              <a:xfrm flipH="1">
                <a:off x="2784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4" name="Line 20"/>
              <p:cNvSpPr>
                <a:spLocks noChangeShapeType="1"/>
              </p:cNvSpPr>
              <p:nvPr/>
            </p:nvSpPr>
            <p:spPr bwMode="auto">
              <a:xfrm flipH="1">
                <a:off x="297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6820" name="Line 21"/>
            <p:cNvSpPr>
              <a:spLocks noChangeShapeType="1"/>
            </p:cNvSpPr>
            <p:nvPr/>
          </p:nvSpPr>
          <p:spPr bwMode="auto">
            <a:xfrm>
              <a:off x="396" y="26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1" name="Line 22"/>
            <p:cNvSpPr>
              <a:spLocks noChangeShapeType="1"/>
            </p:cNvSpPr>
            <p:nvPr/>
          </p:nvSpPr>
          <p:spPr bwMode="auto">
            <a:xfrm>
              <a:off x="420" y="283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2" name="Line 23"/>
            <p:cNvSpPr>
              <a:spLocks noChangeShapeType="1"/>
            </p:cNvSpPr>
            <p:nvPr/>
          </p:nvSpPr>
          <p:spPr bwMode="auto">
            <a:xfrm flipH="1">
              <a:off x="768" y="480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3" name="Line 24"/>
            <p:cNvSpPr>
              <a:spLocks noChangeShapeType="1"/>
            </p:cNvSpPr>
            <p:nvPr/>
          </p:nvSpPr>
          <p:spPr bwMode="auto">
            <a:xfrm>
              <a:off x="3534" y="480"/>
              <a:ext cx="0" cy="273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4" name="Line 25"/>
            <p:cNvSpPr>
              <a:spLocks noChangeShapeType="1"/>
            </p:cNvSpPr>
            <p:nvPr/>
          </p:nvSpPr>
          <p:spPr bwMode="auto">
            <a:xfrm>
              <a:off x="1248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5" name="Line 26"/>
            <p:cNvSpPr>
              <a:spLocks noChangeShapeType="1"/>
            </p:cNvSpPr>
            <p:nvPr/>
          </p:nvSpPr>
          <p:spPr bwMode="auto">
            <a:xfrm flipH="1">
              <a:off x="1824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6" name="Line 27"/>
            <p:cNvSpPr>
              <a:spLocks noChangeShapeType="1"/>
            </p:cNvSpPr>
            <p:nvPr/>
          </p:nvSpPr>
          <p:spPr bwMode="auto">
            <a:xfrm>
              <a:off x="2400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7" name="Line 28"/>
            <p:cNvSpPr>
              <a:spLocks noChangeShapeType="1"/>
            </p:cNvSpPr>
            <p:nvPr/>
          </p:nvSpPr>
          <p:spPr bwMode="auto">
            <a:xfrm>
              <a:off x="3186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8" name="Line 29"/>
            <p:cNvSpPr>
              <a:spLocks noChangeShapeType="1"/>
            </p:cNvSpPr>
            <p:nvPr/>
          </p:nvSpPr>
          <p:spPr bwMode="auto">
            <a:xfrm>
              <a:off x="404" y="302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9" name="Line 30"/>
            <p:cNvSpPr>
              <a:spLocks noChangeShapeType="1"/>
            </p:cNvSpPr>
            <p:nvPr/>
          </p:nvSpPr>
          <p:spPr bwMode="auto">
            <a:xfrm flipV="1">
              <a:off x="432" y="3216"/>
              <a:ext cx="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72575" name="Rectangle 31"/>
          <p:cNvSpPr>
            <a:spLocks noChangeArrowheads="1"/>
          </p:cNvSpPr>
          <p:nvPr/>
        </p:nvSpPr>
        <p:spPr bwMode="auto">
          <a:xfrm>
            <a:off x="725488" y="1260475"/>
            <a:ext cx="7848600" cy="370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t0  </a:t>
            </a:r>
            <a:r>
              <a:rPr lang="en-US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			    f6		  	f6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t1 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  f2</a:t>
            </a:r>
            <a:r>
              <a:rPr lang="en-US" sz="1800">
                <a:latin typeface="Verdana" charset="0"/>
              </a:rPr>
              <a:t>		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		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t2		    	  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   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		</a:t>
            </a:r>
            <a:r>
              <a:rPr lang="en-US" i="1" u="sng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t3  </a:t>
            </a:r>
            <a:r>
              <a:rPr lang="en-US" i="1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		    f0</a:t>
            </a:r>
            <a:r>
              <a:rPr lang="en-US" sz="1800">
                <a:latin typeface="Verdana" charset="0"/>
              </a:rPr>
              <a:t>		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f6</a:t>
            </a:r>
            <a:r>
              <a:rPr lang="en-US" sz="1800">
                <a:latin typeface="Verdana" charset="0"/>
              </a:rPr>
              <a:t>	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f0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t4		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   	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800">
              <a:solidFill>
                <a:srgbClr val="FF0000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t5  </a:t>
            </a:r>
            <a:r>
              <a:rPr lang="en-US" i="1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	  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	 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t6			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 </a:t>
            </a:r>
            <a:r>
              <a:rPr lang="en-US" sz="1800">
                <a:latin typeface="Verdana" charset="0"/>
              </a:rPr>
              <a:t>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chemeClr val="accent2"/>
                </a:solidFill>
                <a:latin typeface="Verdana" charset="0"/>
              </a:rPr>
              <a:t>3</a:t>
            </a:r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t7  </a:t>
            </a:r>
            <a:r>
              <a:rPr lang="en-US" i="1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	       f10</a:t>
            </a:r>
            <a:r>
              <a:rPr lang="en-US" sz="1800">
                <a:latin typeface="Verdana" charset="0"/>
              </a:rPr>
              <a:t>	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t8				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9EAD51"/>
                </a:solidFill>
                <a:latin typeface="Verdana" charset="0"/>
              </a:rPr>
              <a:t>f10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9EAD51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9EAD51"/>
                </a:solidFill>
                <a:latin typeface="Verdana" charset="0"/>
              </a:rPr>
              <a:t>5</a:t>
            </a:r>
            <a:endParaRPr lang="en-US" sz="1800">
              <a:solidFill>
                <a:srgbClr val="9EAD51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t9				  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endParaRPr lang="en-US" sz="1800">
              <a:solidFill>
                <a:srgbClr val="16E8E3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t10 </a:t>
            </a:r>
            <a:r>
              <a:rPr lang="en-US" i="1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				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t11	       			  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57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76200"/>
            <a:ext cx="8407400" cy="736600"/>
          </a:xfrm>
          <a:noFill/>
        </p:spPr>
        <p:txBody>
          <a:bodyPr lIns="90488" tIns="44450" rIns="90488" bIns="44450"/>
          <a:lstStyle/>
          <a:p>
            <a:r>
              <a:rPr lang="en-US"/>
              <a:t>In-Order Issue Limitations:</a:t>
            </a:r>
            <a:r>
              <a:rPr lang="en-US" sz="2000" i="1"/>
              <a:t> an example</a:t>
            </a:r>
            <a:endParaRPr lang="en-US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5814D5-1BD8-5A49-9CAE-0B38D9909219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81000" y="838200"/>
            <a:ext cx="6189784" cy="34188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					        latency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FLD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	f2</a:t>
            </a:r>
            <a:r>
              <a:rPr lang="en-US" sz="2000" dirty="0">
                <a:latin typeface="Calibri"/>
                <a:cs typeface="Calibri"/>
              </a:rPr>
              <a:t>, 	34</a:t>
            </a:r>
            <a:r>
              <a:rPr lang="en-US" sz="2000" dirty="0" smtClean="0">
                <a:latin typeface="Calibri"/>
                <a:cs typeface="Calibri"/>
              </a:rPr>
              <a:t>(x2</a:t>
            </a:r>
            <a:r>
              <a:rPr lang="en-US" sz="2000" dirty="0">
                <a:latin typeface="Calibri"/>
                <a:cs typeface="Calibri"/>
              </a:rPr>
              <a:t>)		</a:t>
            </a:r>
            <a:r>
              <a:rPr lang="en-US" sz="2000" i="1" dirty="0">
                <a:latin typeface="Calibri"/>
                <a:cs typeface="Calibri"/>
              </a:rPr>
              <a:t>1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FLD</a:t>
            </a: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f4</a:t>
            </a:r>
            <a:r>
              <a:rPr lang="en-US" sz="2000" dirty="0">
                <a:latin typeface="Calibri"/>
                <a:cs typeface="Calibri"/>
              </a:rPr>
              <a:t>,	45</a:t>
            </a:r>
            <a:r>
              <a:rPr lang="en-US" sz="2000" dirty="0" smtClean="0">
                <a:latin typeface="Calibri"/>
                <a:cs typeface="Calibri"/>
              </a:rPr>
              <a:t>(x3</a:t>
            </a:r>
            <a:r>
              <a:rPr lang="en-US" sz="2000" dirty="0">
                <a:latin typeface="Calibri"/>
                <a:cs typeface="Calibri"/>
              </a:rPr>
              <a:t>)		</a:t>
            </a:r>
            <a:r>
              <a:rPr lang="en-US" sz="2000" i="1" dirty="0">
                <a:latin typeface="Calibri"/>
                <a:cs typeface="Calibri"/>
              </a:rPr>
              <a:t>long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FMULT.D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f6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f4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f2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i="1" dirty="0">
                <a:latin typeface="Calibri"/>
                <a:cs typeface="Calibri"/>
              </a:rPr>
              <a:t>3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4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FSUB.D</a:t>
            </a: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f8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f2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f2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i="1" dirty="0">
                <a:latin typeface="Calibri"/>
                <a:cs typeface="Calibri"/>
              </a:rPr>
              <a:t>1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5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FDIV.D</a:t>
            </a: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f4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f2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f8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i="1" dirty="0">
                <a:latin typeface="Calibri"/>
                <a:cs typeface="Calibri"/>
              </a:rPr>
              <a:t>4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6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FADD.D</a:t>
            </a: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f10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f6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f4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i="1" dirty="0">
                <a:latin typeface="Calibri"/>
                <a:cs typeface="Calibri"/>
              </a:rPr>
              <a:t>1</a:t>
            </a: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In-order: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.  . 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63938"/>
            <a:chOff x="4416" y="816"/>
            <a:chExt cx="1128" cy="2245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57"/>
              <a:chOff x="4416" y="2216"/>
              <a:chExt cx="320" cy="357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9"/>
              <a:chOff x="4888" y="2712"/>
              <a:chExt cx="320" cy="349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277131" y="5029203"/>
            <a:ext cx="5410031" cy="1058863"/>
            <a:chOff x="2066" y="3424"/>
            <a:chExt cx="3168" cy="667"/>
          </a:xfrm>
        </p:grpSpPr>
        <p:sp>
          <p:nvSpPr>
            <p:cNvPr id="78858" name="Text Box 32"/>
            <p:cNvSpPr txBox="1">
              <a:spLocks noChangeArrowheads="1"/>
            </p:cNvSpPr>
            <p:nvPr/>
          </p:nvSpPr>
          <p:spPr bwMode="auto">
            <a:xfrm>
              <a:off x="2155" y="3568"/>
              <a:ext cx="3079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In-order</a:t>
              </a: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 issue restriction 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prevents instruction 4 from being dispatched</a:t>
              </a:r>
              <a:endParaRPr lang="en-US" sz="2400" i="1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78859" name="Line 33"/>
            <p:cNvSpPr>
              <a:spLocks noChangeShapeType="1"/>
            </p:cNvSpPr>
            <p:nvPr/>
          </p:nvSpPr>
          <p:spPr bwMode="auto">
            <a:xfrm flipH="1" flipV="1">
              <a:off x="2066" y="3424"/>
              <a:ext cx="144" cy="192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CS152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24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2, Tuesday </a:t>
            </a:r>
            <a:r>
              <a:rPr lang="en-US" dirty="0" smtClean="0"/>
              <a:t>March 5</a:t>
            </a:r>
            <a:endParaRPr lang="en-US" dirty="0" smtClean="0"/>
          </a:p>
          <a:p>
            <a:pPr lvl="1"/>
            <a:r>
              <a:rPr lang="en-US" dirty="0" smtClean="0"/>
              <a:t>Caches and Virtual </a:t>
            </a:r>
            <a:r>
              <a:rPr lang="en-US" dirty="0"/>
              <a:t>memory</a:t>
            </a:r>
            <a:r>
              <a:rPr lang="en-US" dirty="0" smtClean="0"/>
              <a:t> L6 – L9, </a:t>
            </a:r>
            <a:r>
              <a:rPr lang="en-US" dirty="0"/>
              <a:t>PS</a:t>
            </a:r>
            <a:r>
              <a:rPr lang="en-US" dirty="0" smtClean="0"/>
              <a:t> 2, </a:t>
            </a:r>
            <a:r>
              <a:rPr lang="en-US" dirty="0"/>
              <a:t>Lab</a:t>
            </a:r>
            <a:r>
              <a:rPr lang="en-US" dirty="0" smtClean="0"/>
              <a:t> 2, readings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A6EA27-A24D-BF40-B769-9CBF99A4BA0D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Out-of-Order Issue</a:t>
            </a:r>
            <a:endParaRPr lang="en-US"/>
          </a:p>
        </p:txBody>
      </p:sp>
      <p:sp>
        <p:nvSpPr>
          <p:cNvPr id="809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63683"/>
            <a:ext cx="8229600" cy="2692400"/>
          </a:xfrm>
        </p:spPr>
        <p:txBody>
          <a:bodyPr/>
          <a:lstStyle/>
          <a:p>
            <a:r>
              <a:rPr lang="en-US" dirty="0" smtClean="0"/>
              <a:t>Issue stage buffer holds multiple instructions waiting to issue.</a:t>
            </a:r>
          </a:p>
          <a:p>
            <a:r>
              <a:rPr lang="en-US" dirty="0" smtClean="0"/>
              <a:t>Decode adds next instruction to buffer if there is space and the instruction does not cause a WAR or WAW hazard.</a:t>
            </a:r>
          </a:p>
          <a:p>
            <a:pPr lvl="1"/>
            <a:r>
              <a:rPr lang="en-US" dirty="0" smtClean="0"/>
              <a:t>Note: WAR possible again because issue is out-of-order (WAR not possible with in-order issue and latching of input operands at functional unit)</a:t>
            </a:r>
          </a:p>
          <a:p>
            <a:r>
              <a:rPr lang="en-US" dirty="0" smtClean="0"/>
              <a:t>Any instruction in buffer whose RAW hazards are satisfied can be issued (for now at most one dispatch per cycle). On a write back (WB), new instructions may get enabled.</a:t>
            </a:r>
            <a:endParaRPr lang="en-US" dirty="0"/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6D6-A6BB-774D-BA4D-25CD9144066A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80903" name="Group 4"/>
          <p:cNvGrpSpPr>
            <a:grpSpLocks/>
          </p:cNvGrpSpPr>
          <p:nvPr/>
        </p:nvGrpSpPr>
        <p:grpSpPr bwMode="auto">
          <a:xfrm>
            <a:off x="2049463" y="812800"/>
            <a:ext cx="4732337" cy="2587625"/>
            <a:chOff x="1344" y="888"/>
            <a:chExt cx="2597" cy="1246"/>
          </a:xfrm>
        </p:grpSpPr>
        <p:grpSp>
          <p:nvGrpSpPr>
            <p:cNvPr id="80904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80935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80936" name="Rectangle 7"/>
              <p:cNvSpPr>
                <a:spLocks noChangeArrowheads="1"/>
              </p:cNvSpPr>
              <p:nvPr/>
            </p:nvSpPr>
            <p:spPr bwMode="auto">
              <a:xfrm>
                <a:off x="1492" y="1109"/>
                <a:ext cx="15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2000" dirty="0"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80905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80906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07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08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grpSp>
          <p:nvGrpSpPr>
            <p:cNvPr id="80909" name="Group 12"/>
            <p:cNvGrpSpPr>
              <a:grpSpLocks/>
            </p:cNvGrpSpPr>
            <p:nvPr/>
          </p:nvGrpSpPr>
          <p:grpSpPr bwMode="auto">
            <a:xfrm>
              <a:off x="3568" y="1232"/>
              <a:ext cx="261" cy="248"/>
              <a:chOff x="3564" y="1058"/>
              <a:chExt cx="261" cy="248"/>
            </a:xfrm>
          </p:grpSpPr>
          <p:sp>
            <p:nvSpPr>
              <p:cNvPr id="80933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80934" name="Rectangle 14"/>
              <p:cNvSpPr>
                <a:spLocks noChangeArrowheads="1"/>
              </p:cNvSpPr>
              <p:nvPr/>
            </p:nvSpPr>
            <p:spPr bwMode="auto">
              <a:xfrm>
                <a:off x="3572" y="1109"/>
                <a:ext cx="25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80910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11" name="Rectangle 16"/>
            <p:cNvSpPr>
              <a:spLocks noChangeArrowheads="1"/>
            </p:cNvSpPr>
            <p:nvPr/>
          </p:nvSpPr>
          <p:spPr bwMode="auto">
            <a:xfrm>
              <a:off x="2636" y="1043"/>
              <a:ext cx="28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80912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13" name="Rectangle 18"/>
            <p:cNvSpPr>
              <a:spLocks noChangeArrowheads="1"/>
            </p:cNvSpPr>
            <p:nvPr/>
          </p:nvSpPr>
          <p:spPr bwMode="auto">
            <a:xfrm>
              <a:off x="3061" y="1043"/>
              <a:ext cx="35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Mem</a:t>
              </a:r>
            </a:p>
          </p:txBody>
        </p:sp>
        <p:sp>
          <p:nvSpPr>
            <p:cNvPr id="80914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15" name="Rectangle 20"/>
            <p:cNvSpPr>
              <a:spLocks noChangeArrowheads="1"/>
            </p:cNvSpPr>
            <p:nvPr/>
          </p:nvSpPr>
          <p:spPr bwMode="auto">
            <a:xfrm>
              <a:off x="2730" y="1415"/>
              <a:ext cx="33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Fadd</a:t>
              </a:r>
            </a:p>
          </p:txBody>
        </p:sp>
        <p:sp>
          <p:nvSpPr>
            <p:cNvPr id="80916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17" name="Rectangle 22"/>
            <p:cNvSpPr>
              <a:spLocks noChangeArrowheads="1"/>
            </p:cNvSpPr>
            <p:nvPr/>
          </p:nvSpPr>
          <p:spPr bwMode="auto">
            <a:xfrm>
              <a:off x="2730" y="1727"/>
              <a:ext cx="33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Fmul</a:t>
              </a:r>
            </a:p>
          </p:txBody>
        </p:sp>
        <p:sp>
          <p:nvSpPr>
            <p:cNvPr id="80918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19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20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21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22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>
                <a:gd name="T0" fmla="*/ 0 w 201"/>
                <a:gd name="T1" fmla="*/ 248 h 249"/>
                <a:gd name="T2" fmla="*/ 200 w 201"/>
                <a:gd name="T3" fmla="*/ 0 h 249"/>
                <a:gd name="T4" fmla="*/ 0 60000 65536"/>
                <a:gd name="T5" fmla="*/ 0 60000 65536"/>
                <a:gd name="T6" fmla="*/ 0 w 201"/>
                <a:gd name="T7" fmla="*/ 0 h 249"/>
                <a:gd name="T8" fmla="*/ 201 w 201"/>
                <a:gd name="T9" fmla="*/ 249 h 2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23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>
                <a:gd name="T0" fmla="*/ 0 w 201"/>
                <a:gd name="T1" fmla="*/ 0 h 113"/>
                <a:gd name="T2" fmla="*/ 200 w 201"/>
                <a:gd name="T3" fmla="*/ 112 h 113"/>
                <a:gd name="T4" fmla="*/ 0 60000 65536"/>
                <a:gd name="T5" fmla="*/ 0 60000 65536"/>
                <a:gd name="T6" fmla="*/ 0 w 201"/>
                <a:gd name="T7" fmla="*/ 0 h 113"/>
                <a:gd name="T8" fmla="*/ 201 w 201"/>
                <a:gd name="T9" fmla="*/ 113 h 1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24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>
                <a:gd name="T0" fmla="*/ 0 w 193"/>
                <a:gd name="T1" fmla="*/ 0 h 441"/>
                <a:gd name="T2" fmla="*/ 192 w 193"/>
                <a:gd name="T3" fmla="*/ 440 h 441"/>
                <a:gd name="T4" fmla="*/ 0 60000 65536"/>
                <a:gd name="T5" fmla="*/ 0 60000 65536"/>
                <a:gd name="T6" fmla="*/ 0 w 193"/>
                <a:gd name="T7" fmla="*/ 0 h 441"/>
                <a:gd name="T8" fmla="*/ 193 w 193"/>
                <a:gd name="T9" fmla="*/ 441 h 4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25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>
                <a:gd name="T0" fmla="*/ 144 w 145"/>
                <a:gd name="T1" fmla="*/ 148 h 149"/>
                <a:gd name="T2" fmla="*/ 0 w 145"/>
                <a:gd name="T3" fmla="*/ 0 h 149"/>
                <a:gd name="T4" fmla="*/ 0 60000 65536"/>
                <a:gd name="T5" fmla="*/ 0 60000 65536"/>
                <a:gd name="T6" fmla="*/ 0 w 145"/>
                <a:gd name="T7" fmla="*/ 0 h 149"/>
                <a:gd name="T8" fmla="*/ 145 w 145"/>
                <a:gd name="T9" fmla="*/ 149 h 1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26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>
                <a:gd name="T0" fmla="*/ 384 w 385"/>
                <a:gd name="T1" fmla="*/ 0 h 389"/>
                <a:gd name="T2" fmla="*/ 0 w 385"/>
                <a:gd name="T3" fmla="*/ 388 h 389"/>
                <a:gd name="T4" fmla="*/ 0 60000 65536"/>
                <a:gd name="T5" fmla="*/ 0 60000 65536"/>
                <a:gd name="T6" fmla="*/ 0 w 385"/>
                <a:gd name="T7" fmla="*/ 0 h 389"/>
                <a:gd name="T8" fmla="*/ 385 w 385"/>
                <a:gd name="T9" fmla="*/ 389 h 3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27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>
                <a:gd name="T0" fmla="*/ 0 w 653"/>
                <a:gd name="T1" fmla="*/ 0 h 197"/>
                <a:gd name="T2" fmla="*/ 48 w 653"/>
                <a:gd name="T3" fmla="*/ 0 h 197"/>
                <a:gd name="T4" fmla="*/ 48 w 653"/>
                <a:gd name="T5" fmla="*/ 196 h 197"/>
                <a:gd name="T6" fmla="*/ 652 w 653"/>
                <a:gd name="T7" fmla="*/ 196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3"/>
                <a:gd name="T13" fmla="*/ 0 h 197"/>
                <a:gd name="T14" fmla="*/ 653 w 653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28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29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>
                <a:gd name="T0" fmla="*/ 1516 w 1633"/>
                <a:gd name="T1" fmla="*/ 468 h 469"/>
                <a:gd name="T2" fmla="*/ 1632 w 1633"/>
                <a:gd name="T3" fmla="*/ 468 h 469"/>
                <a:gd name="T4" fmla="*/ 1632 w 1633"/>
                <a:gd name="T5" fmla="*/ 0 h 469"/>
                <a:gd name="T6" fmla="*/ 0 w 1633"/>
                <a:gd name="T7" fmla="*/ 0 h 469"/>
                <a:gd name="T8" fmla="*/ 0 w 1633"/>
                <a:gd name="T9" fmla="*/ 340 h 4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469"/>
                <a:gd name="T17" fmla="*/ 1633 w 1633"/>
                <a:gd name="T18" fmla="*/ 469 h 4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30" name="Rectangle 35"/>
            <p:cNvSpPr>
              <a:spLocks noChangeArrowheads="1"/>
            </p:cNvSpPr>
            <p:nvPr/>
          </p:nvSpPr>
          <p:spPr bwMode="auto">
            <a:xfrm>
              <a:off x="2101" y="1283"/>
              <a:ext cx="37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2000" dirty="0"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80931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0932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>
                <a:gd name="T0" fmla="*/ 384 w 385"/>
                <a:gd name="T1" fmla="*/ 0 h 129"/>
                <a:gd name="T2" fmla="*/ 0 w 385"/>
                <a:gd name="T3" fmla="*/ 128 h 129"/>
                <a:gd name="T4" fmla="*/ 0 60000 65536"/>
                <a:gd name="T5" fmla="*/ 0 60000 65536"/>
                <a:gd name="T6" fmla="*/ 0 w 385"/>
                <a:gd name="T7" fmla="*/ 0 h 129"/>
                <a:gd name="T8" fmla="*/ 385 w 385"/>
                <a:gd name="T9" fmla="*/ 129 h 1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736600"/>
          </a:xfrm>
        </p:spPr>
        <p:txBody>
          <a:bodyPr/>
          <a:lstStyle/>
          <a:p>
            <a:r>
              <a:rPr lang="en-US" dirty="0" smtClean="0"/>
              <a:t>Issue Limitations: In-Order and Out-of-Order</a:t>
            </a:r>
            <a:endParaRPr lang="en-US" dirty="0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14D5-1BD8-5A49-9CAE-0B38D990921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81000" y="838200"/>
            <a:ext cx="6189784" cy="34188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					        latency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FLD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	f2</a:t>
            </a:r>
            <a:r>
              <a:rPr lang="en-US" sz="2000" dirty="0">
                <a:latin typeface="Calibri"/>
                <a:cs typeface="Calibri"/>
              </a:rPr>
              <a:t>, 	34</a:t>
            </a:r>
            <a:r>
              <a:rPr lang="en-US" sz="2000" dirty="0" smtClean="0">
                <a:latin typeface="Calibri"/>
                <a:cs typeface="Calibri"/>
              </a:rPr>
              <a:t>(x2</a:t>
            </a:r>
            <a:r>
              <a:rPr lang="en-US" sz="2000" dirty="0">
                <a:latin typeface="Calibri"/>
                <a:cs typeface="Calibri"/>
              </a:rPr>
              <a:t>)		</a:t>
            </a:r>
            <a:r>
              <a:rPr lang="en-US" sz="2000" i="1" dirty="0">
                <a:latin typeface="Calibri"/>
                <a:cs typeface="Calibri"/>
              </a:rPr>
              <a:t>1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FLD</a:t>
            </a: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f4</a:t>
            </a:r>
            <a:r>
              <a:rPr lang="en-US" sz="2000" dirty="0">
                <a:latin typeface="Calibri"/>
                <a:cs typeface="Calibri"/>
              </a:rPr>
              <a:t>,	45</a:t>
            </a:r>
            <a:r>
              <a:rPr lang="en-US" sz="2000" dirty="0" smtClean="0">
                <a:latin typeface="Calibri"/>
                <a:cs typeface="Calibri"/>
              </a:rPr>
              <a:t>(x3</a:t>
            </a:r>
            <a:r>
              <a:rPr lang="en-US" sz="2000" dirty="0">
                <a:latin typeface="Calibri"/>
                <a:cs typeface="Calibri"/>
              </a:rPr>
              <a:t>)		</a:t>
            </a:r>
            <a:r>
              <a:rPr lang="en-US" sz="2000" i="1" dirty="0">
                <a:latin typeface="Calibri"/>
                <a:cs typeface="Calibri"/>
              </a:rPr>
              <a:t>long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FMULT.D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f6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f4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f2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i="1" dirty="0">
                <a:latin typeface="Calibri"/>
                <a:cs typeface="Calibri"/>
              </a:rPr>
              <a:t>3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4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FSUB.D</a:t>
            </a: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f8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f2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f2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i="1" dirty="0">
                <a:latin typeface="Calibri"/>
                <a:cs typeface="Calibri"/>
              </a:rPr>
              <a:t>1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5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FDIV.D</a:t>
            </a: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f4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f2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f8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i="1" dirty="0">
                <a:latin typeface="Calibri"/>
                <a:cs typeface="Calibri"/>
              </a:rPr>
              <a:t>4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6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FADD.D</a:t>
            </a: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f10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f6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f4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i="1" dirty="0">
                <a:latin typeface="Calibri"/>
                <a:cs typeface="Calibri"/>
              </a:rPr>
              <a:t>1</a:t>
            </a: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In-order: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.  . 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63938"/>
            <a:chOff x="4416" y="816"/>
            <a:chExt cx="1128" cy="2245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57"/>
              <a:chOff x="4416" y="2216"/>
              <a:chExt cx="320" cy="357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9"/>
              <a:chOff x="4888" y="2712"/>
              <a:chExt cx="320" cy="349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404813" y="5078413"/>
            <a:ext cx="72072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Verdana" charset="0"/>
              </a:rPr>
              <a:t>Out-of-order: 	  1 (2,</a:t>
            </a:r>
            <a:r>
              <a:rPr lang="en-US" sz="1800" u="sng" dirty="0">
                <a:latin typeface="Verdana" charset="0"/>
              </a:rPr>
              <a:t>1</a:t>
            </a:r>
            <a:r>
              <a:rPr lang="en-US" sz="1800" dirty="0">
                <a:latin typeface="Verdana" charset="0"/>
              </a:rPr>
              <a:t>) 4 </a:t>
            </a:r>
            <a:r>
              <a:rPr lang="en-US" sz="1800" u="sng" dirty="0">
                <a:latin typeface="Verdana" charset="0"/>
              </a:rPr>
              <a:t>4</a:t>
            </a:r>
            <a:r>
              <a:rPr lang="en-US" sz="1800" dirty="0">
                <a:latin typeface="Verdana" charset="0"/>
              </a:rPr>
              <a:t> .  .  .  .  </a:t>
            </a:r>
            <a:r>
              <a:rPr lang="en-US" sz="1800" u="sng" dirty="0">
                <a:latin typeface="Verdana" charset="0"/>
              </a:rPr>
              <a:t>2</a:t>
            </a:r>
            <a:r>
              <a:rPr lang="en-US" sz="1800" dirty="0">
                <a:latin typeface="Verdana" charset="0"/>
              </a:rPr>
              <a:t> 3  .  .  </a:t>
            </a:r>
            <a:r>
              <a:rPr lang="en-US" sz="1800" u="sng" dirty="0">
                <a:latin typeface="Verdana" charset="0"/>
              </a:rPr>
              <a:t>3</a:t>
            </a:r>
            <a:r>
              <a:rPr lang="en-US" sz="1800" dirty="0">
                <a:latin typeface="Verdana" charset="0"/>
              </a:rPr>
              <a:t> 5 .  .  . </a:t>
            </a:r>
            <a:r>
              <a:rPr lang="en-US" sz="1800" u="sng" dirty="0">
                <a:latin typeface="Verdana" charset="0"/>
              </a:rPr>
              <a:t>5</a:t>
            </a:r>
            <a:r>
              <a:rPr lang="en-US" sz="1800" dirty="0">
                <a:latin typeface="Verdana" charset="0"/>
              </a:rPr>
              <a:t> 6 </a:t>
            </a:r>
            <a:r>
              <a:rPr lang="en-US" sz="1800" u="sng" dirty="0">
                <a:latin typeface="Verdana" charset="0"/>
              </a:rPr>
              <a:t>6</a:t>
            </a: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381000" y="5613400"/>
            <a:ext cx="852264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Out-of-order execution did not allow any significant improvement!</a:t>
            </a:r>
          </a:p>
        </p:txBody>
      </p:sp>
    </p:spTree>
    <p:extLst>
      <p:ext uri="{BB962C8B-B14F-4D97-AF65-F5344CB8AC3E}">
        <p14:creationId xmlns:p14="http://schemas.microsoft.com/office/powerpoint/2010/main" val="12256086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utoUpdateAnimBg="0"/>
      <p:bldP spid="3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01600"/>
            <a:ext cx="7162800" cy="1143000"/>
          </a:xfrm>
          <a:noFill/>
        </p:spPr>
        <p:txBody>
          <a:bodyPr lIns="90488" tIns="44450" rIns="90488" bIns="44450"/>
          <a:lstStyle/>
          <a:p>
            <a:r>
              <a:rPr lang="en-US" smtClean="0"/>
              <a:t>How many instructions can be in the pipeline?</a:t>
            </a:r>
            <a:endParaRPr lang="en-US"/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61139-9C57-4C40-ACE8-3AAA78DB8498}" type="slidenum">
              <a:rPr lang="en-US" smtClean="0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760413" y="1473200"/>
            <a:ext cx="6697347" cy="26750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Which features of an ISA limit the number of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instructions in the pipeline?</a:t>
            </a:r>
          </a:p>
          <a:p>
            <a:pPr algn="l">
              <a:spcBef>
                <a:spcPct val="0"/>
              </a:spcBef>
            </a:pPr>
            <a:endParaRPr lang="en-US" sz="28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endParaRPr lang="en-US" sz="28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endParaRPr lang="en-US" sz="28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84999" name="Line 5"/>
          <p:cNvSpPr>
            <a:spLocks noChangeShapeType="1"/>
          </p:cNvSpPr>
          <p:nvPr/>
        </p:nvSpPr>
        <p:spPr bwMode="auto">
          <a:xfrm>
            <a:off x="4756150" y="2930525"/>
            <a:ext cx="3586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0439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8001000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latin typeface="Calibri"/>
                <a:cs typeface="Calibri"/>
              </a:rPr>
              <a:t>Out-of-order dispatch by itself does not provide any significant performance improvement!</a:t>
            </a:r>
            <a:endParaRPr lang="en-US" sz="2800" i="1">
              <a:latin typeface="Calibri"/>
              <a:cs typeface="Calibri"/>
            </a:endParaRPr>
          </a:p>
        </p:txBody>
      </p:sp>
      <p:sp>
        <p:nvSpPr>
          <p:cNvPr id="1810440" name="Text Box 8"/>
          <p:cNvSpPr txBox="1">
            <a:spLocks noChangeArrowheads="1"/>
          </p:cNvSpPr>
          <p:nvPr/>
        </p:nvSpPr>
        <p:spPr bwMode="auto">
          <a:xfrm>
            <a:off x="4760495" y="2363788"/>
            <a:ext cx="3237748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>
                <a:solidFill>
                  <a:srgbClr val="FF0000"/>
                </a:solidFill>
                <a:latin typeface="Calibri"/>
                <a:cs typeface="Calibri"/>
              </a:rPr>
              <a:t>Number of Registers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0439" grpId="0" autoUpdateAnimBg="0"/>
      <p:bldP spid="181044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5900"/>
            <a:ext cx="7175500" cy="977900"/>
          </a:xfrm>
          <a:noFill/>
        </p:spPr>
        <p:txBody>
          <a:bodyPr lIns="90488" tIns="44450" rIns="90488" bIns="44450"/>
          <a:lstStyle/>
          <a:p>
            <a:r>
              <a:rPr lang="en-US"/>
              <a:t>Overcoming the Lack of Register Names</a:t>
            </a:r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EE3629-2DDC-0449-9BF6-91B9AACC08BF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7046" name="Rectangle 3"/>
          <p:cNvSpPr>
            <a:spLocks noChangeArrowheads="1"/>
          </p:cNvSpPr>
          <p:nvPr/>
        </p:nvSpPr>
        <p:spPr bwMode="auto">
          <a:xfrm>
            <a:off x="533400" y="1524000"/>
            <a:ext cx="8229600" cy="37830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latin typeface="Calibri"/>
                <a:cs typeface="Calibri"/>
              </a:rPr>
              <a:t>Floating Point pipelines often cannot be kept filled with small number of registers.</a:t>
            </a:r>
          </a:p>
          <a:p>
            <a:pPr algn="l">
              <a:spcBef>
                <a:spcPct val="0"/>
              </a:spcBef>
            </a:pPr>
            <a:r>
              <a:rPr lang="en-US" sz="2800">
                <a:latin typeface="Calibri"/>
                <a:cs typeface="Calibri"/>
              </a:rPr>
              <a:t>	</a:t>
            </a:r>
            <a:r>
              <a:rPr lang="en-US" sz="2400">
                <a:latin typeface="Calibri"/>
                <a:cs typeface="Calibri"/>
              </a:rPr>
              <a:t>IBM 360 had only 4 floating-point registers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800" i="1">
                <a:latin typeface="Calibri"/>
                <a:cs typeface="Calibri"/>
              </a:rPr>
              <a:t>Can a microarchitecture use more registers than </a:t>
            </a:r>
          </a:p>
          <a:p>
            <a:pPr algn="l">
              <a:spcBef>
                <a:spcPct val="0"/>
              </a:spcBef>
            </a:pPr>
            <a:r>
              <a:rPr lang="en-US" sz="2800" i="1">
                <a:latin typeface="Calibri"/>
                <a:cs typeface="Calibri"/>
              </a:rPr>
              <a:t>specified by the ISA without loss of ISA compatibility ?</a:t>
            </a:r>
          </a:p>
          <a:p>
            <a:pPr algn="l">
              <a:spcBef>
                <a:spcPct val="0"/>
              </a:spcBef>
            </a:pPr>
            <a:endParaRPr lang="en-US" sz="2800" i="1"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Robert Tomasulo of IBM suggested an ingenious solution in 1967 using on-the-fly </a:t>
            </a:r>
            <a:r>
              <a:rPr lang="en-US" sz="2400" i="1">
                <a:latin typeface="Calibri"/>
                <a:cs typeface="Calibri"/>
              </a:rPr>
              <a:t>register renaming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736600"/>
          </a:xfrm>
        </p:spPr>
        <p:txBody>
          <a:bodyPr/>
          <a:lstStyle/>
          <a:p>
            <a:r>
              <a:rPr lang="en-US" dirty="0" smtClean="0"/>
              <a:t>Issue Limitations: In-Order and Out-of-Order</a:t>
            </a:r>
            <a:endParaRPr lang="en-US" dirty="0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14D5-1BD8-5A49-9CAE-0B38D990921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81000" y="838200"/>
            <a:ext cx="6189784" cy="34188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					        latency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FLD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	f2</a:t>
            </a:r>
            <a:r>
              <a:rPr lang="en-US" sz="2000" dirty="0">
                <a:latin typeface="Calibri"/>
                <a:cs typeface="Calibri"/>
              </a:rPr>
              <a:t>, 	34</a:t>
            </a:r>
            <a:r>
              <a:rPr lang="en-US" sz="2000" dirty="0" smtClean="0">
                <a:latin typeface="Calibri"/>
                <a:cs typeface="Calibri"/>
              </a:rPr>
              <a:t>(x2</a:t>
            </a:r>
            <a:r>
              <a:rPr lang="en-US" sz="2000" dirty="0">
                <a:latin typeface="Calibri"/>
                <a:cs typeface="Calibri"/>
              </a:rPr>
              <a:t>)		</a:t>
            </a:r>
            <a:r>
              <a:rPr lang="en-US" sz="2000" i="1" dirty="0">
                <a:latin typeface="Calibri"/>
                <a:cs typeface="Calibri"/>
              </a:rPr>
              <a:t>1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FLD</a:t>
            </a: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f4</a:t>
            </a:r>
            <a:r>
              <a:rPr lang="en-US" sz="2000" dirty="0">
                <a:latin typeface="Calibri"/>
                <a:cs typeface="Calibri"/>
              </a:rPr>
              <a:t>,	45</a:t>
            </a:r>
            <a:r>
              <a:rPr lang="en-US" sz="2000" dirty="0" smtClean="0">
                <a:latin typeface="Calibri"/>
                <a:cs typeface="Calibri"/>
              </a:rPr>
              <a:t>(x3</a:t>
            </a:r>
            <a:r>
              <a:rPr lang="en-US" sz="2000" dirty="0">
                <a:latin typeface="Calibri"/>
                <a:cs typeface="Calibri"/>
              </a:rPr>
              <a:t>)		</a:t>
            </a:r>
            <a:r>
              <a:rPr lang="en-US" sz="2000" i="1" dirty="0">
                <a:latin typeface="Calibri"/>
                <a:cs typeface="Calibri"/>
              </a:rPr>
              <a:t>long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FMULT.D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f6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f4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f2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i="1" dirty="0">
                <a:latin typeface="Calibri"/>
                <a:cs typeface="Calibri"/>
              </a:rPr>
              <a:t>3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4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FSUB.D</a:t>
            </a: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f8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f2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f2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i="1" dirty="0">
                <a:latin typeface="Calibri"/>
                <a:cs typeface="Calibri"/>
              </a:rPr>
              <a:t>1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5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FDIV.D</a:t>
            </a: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f4’</a:t>
            </a:r>
            <a:r>
              <a:rPr lang="en-US" sz="2000" dirty="0" smtClean="0">
                <a:latin typeface="Calibri"/>
                <a:cs typeface="Calibri"/>
              </a:rPr>
              <a:t>,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f2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f8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i="1" dirty="0">
                <a:latin typeface="Calibri"/>
                <a:cs typeface="Calibri"/>
              </a:rPr>
              <a:t>4</a:t>
            </a: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6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FADD.D</a:t>
            </a: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f10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dirty="0" smtClean="0">
                <a:latin typeface="Calibri"/>
                <a:cs typeface="Calibri"/>
              </a:rPr>
              <a:t>f6</a:t>
            </a:r>
            <a:r>
              <a:rPr lang="en-US" sz="2000" dirty="0">
                <a:latin typeface="Calibri"/>
                <a:cs typeface="Calibri"/>
              </a:rPr>
              <a:t>,	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f4’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i="1" dirty="0">
                <a:latin typeface="Calibri"/>
                <a:cs typeface="Calibri"/>
              </a:rPr>
              <a:t>1</a:t>
            </a: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63938"/>
            <a:chOff x="4416" y="816"/>
            <a:chExt cx="1128" cy="2245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57"/>
              <a:chOff x="4416" y="2216"/>
              <a:chExt cx="320" cy="357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9"/>
              <a:chOff x="4888" y="2712"/>
              <a:chExt cx="320" cy="349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 i="1">
                    <a:latin typeface="Calibri"/>
                    <a:cs typeface="Calibri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2057400" y="5257800"/>
            <a:ext cx="679576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Any </a:t>
            </a:r>
            <a:r>
              <a:rPr lang="en-US" sz="2400" i="1" dirty="0" err="1">
                <a:latin typeface="Calibri"/>
                <a:cs typeface="Calibri"/>
              </a:rPr>
              <a:t>antidependence</a:t>
            </a:r>
            <a:r>
              <a:rPr lang="en-US" sz="2400" i="1" dirty="0">
                <a:latin typeface="Calibri"/>
                <a:cs typeface="Calibri"/>
              </a:rPr>
              <a:t> can be eliminated by renaming.</a:t>
            </a:r>
          </a:p>
          <a:p>
            <a:pPr lvl="2"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 (renaming   additional storage)  </a:t>
            </a:r>
          </a:p>
          <a:p>
            <a:pPr lvl="2"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 Can it be done in hardware?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6705600" y="5943600"/>
            <a:ext cx="863275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yes!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7656512" y="2482850"/>
            <a:ext cx="4968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600" dirty="0">
                <a:solidFill>
                  <a:srgbClr val="FF0000"/>
                </a:solidFill>
                <a:latin typeface="Verdana" charset="0"/>
              </a:rPr>
              <a:t>X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533400" y="4343400"/>
            <a:ext cx="6951423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In-order:	  1 (2,</a:t>
            </a:r>
            <a:r>
              <a:rPr lang="en-US" sz="2400" u="sng" dirty="0">
                <a:latin typeface="Calibri"/>
                <a:cs typeface="Calibri"/>
              </a:rPr>
              <a:t>1</a:t>
            </a:r>
            <a:r>
              <a:rPr lang="en-US" sz="2400" dirty="0">
                <a:latin typeface="Calibri"/>
                <a:cs typeface="Calibri"/>
              </a:rPr>
              <a:t>) .  .  .  .  .  .  </a:t>
            </a:r>
            <a:r>
              <a:rPr lang="en-US" sz="2400" u="sng" dirty="0">
                <a:latin typeface="Calibri"/>
                <a:cs typeface="Calibri"/>
              </a:rPr>
              <a:t>2</a:t>
            </a:r>
            <a:r>
              <a:rPr lang="en-US" sz="2400" dirty="0">
                <a:latin typeface="Calibri"/>
                <a:cs typeface="Calibri"/>
              </a:rPr>
              <a:t> 3 4 </a:t>
            </a:r>
            <a:r>
              <a:rPr lang="en-US" sz="2400" u="sng" dirty="0">
                <a:latin typeface="Calibri"/>
                <a:cs typeface="Calibri"/>
              </a:rPr>
              <a:t>4</a:t>
            </a:r>
            <a:r>
              <a:rPr lang="en-US" sz="2400" dirty="0">
                <a:latin typeface="Calibri"/>
                <a:cs typeface="Calibri"/>
              </a:rPr>
              <a:t>  </a:t>
            </a:r>
            <a:r>
              <a:rPr lang="en-US" sz="2400" u="sng" dirty="0">
                <a:latin typeface="Calibri"/>
                <a:cs typeface="Calibri"/>
              </a:rPr>
              <a:t>3</a:t>
            </a:r>
            <a:r>
              <a:rPr lang="en-US" sz="2400" dirty="0">
                <a:latin typeface="Calibri"/>
                <a:cs typeface="Calibri"/>
              </a:rPr>
              <a:t> 5 .  .  . </a:t>
            </a:r>
            <a:r>
              <a:rPr lang="en-US" sz="2400" u="sng" dirty="0">
                <a:latin typeface="Calibri"/>
                <a:cs typeface="Calibri"/>
              </a:rPr>
              <a:t>5</a:t>
            </a:r>
            <a:r>
              <a:rPr lang="en-US" sz="2400" dirty="0">
                <a:latin typeface="Calibri"/>
                <a:cs typeface="Calibri"/>
              </a:rPr>
              <a:t> 6 </a:t>
            </a:r>
            <a:r>
              <a:rPr lang="en-US" sz="2400" u="sng" dirty="0">
                <a:latin typeface="Calibri"/>
                <a:cs typeface="Calibri"/>
              </a:rPr>
              <a:t>6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Out-of-order: 	  1 (2,</a:t>
            </a:r>
            <a:r>
              <a:rPr lang="en-US" sz="2400" u="sng" dirty="0">
                <a:latin typeface="Calibri"/>
                <a:cs typeface="Calibri"/>
              </a:rPr>
              <a:t>1</a:t>
            </a:r>
            <a:r>
              <a:rPr lang="en-US" sz="2400" dirty="0">
                <a:latin typeface="Calibri"/>
                <a:cs typeface="Calibri"/>
              </a:rPr>
              <a:t>) 4 </a:t>
            </a:r>
            <a:r>
              <a:rPr lang="en-US" sz="2400" u="sng" dirty="0">
                <a:latin typeface="Calibri"/>
                <a:cs typeface="Calibri"/>
              </a:rPr>
              <a:t>4</a:t>
            </a:r>
            <a:r>
              <a:rPr lang="en-US" sz="2400" dirty="0">
                <a:latin typeface="Calibri"/>
                <a:cs typeface="Calibri"/>
              </a:rPr>
              <a:t> 5  .  .  .  </a:t>
            </a:r>
            <a:r>
              <a:rPr lang="en-US" sz="2400" u="sng" dirty="0">
                <a:latin typeface="Calibri"/>
                <a:cs typeface="Calibri"/>
              </a:rPr>
              <a:t>2</a:t>
            </a:r>
            <a:r>
              <a:rPr lang="en-US" sz="2400" dirty="0">
                <a:latin typeface="Calibri"/>
                <a:cs typeface="Calibri"/>
              </a:rPr>
              <a:t> (3,</a:t>
            </a:r>
            <a:r>
              <a:rPr lang="en-US" sz="2400" u="sng" dirty="0">
                <a:latin typeface="Calibri"/>
                <a:cs typeface="Calibri"/>
              </a:rPr>
              <a:t>5</a:t>
            </a:r>
            <a:r>
              <a:rPr lang="en-US" sz="2400" dirty="0">
                <a:latin typeface="Calibri"/>
                <a:cs typeface="Calibri"/>
              </a:rPr>
              <a:t>) </a:t>
            </a:r>
            <a:r>
              <a:rPr lang="en-US" sz="2400" u="sng" dirty="0">
                <a:latin typeface="Calibri"/>
                <a:cs typeface="Calibri"/>
              </a:rPr>
              <a:t>3</a:t>
            </a:r>
            <a:r>
              <a:rPr lang="en-US" sz="2400" dirty="0">
                <a:latin typeface="Calibri"/>
                <a:cs typeface="Calibri"/>
              </a:rPr>
              <a:t> 6 </a:t>
            </a:r>
            <a:r>
              <a:rPr lang="en-US" sz="2400" u="sng" dirty="0">
                <a:latin typeface="Calibri"/>
                <a:cs typeface="Calibri"/>
              </a:rPr>
              <a:t>6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1562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Pipelining: Motivation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Pipelining becomes complex when we want high performance in the presence of:</a:t>
            </a:r>
          </a:p>
          <a:p>
            <a:r>
              <a:rPr lang="en-US" sz="3000" dirty="0" smtClean="0"/>
              <a:t> Long latency or partially pipelined floating-point units</a:t>
            </a:r>
          </a:p>
          <a:p>
            <a:r>
              <a:rPr lang="en-US" sz="3000" dirty="0" smtClean="0"/>
              <a:t> Memory systems with variable access time</a:t>
            </a:r>
          </a:p>
          <a:p>
            <a:r>
              <a:rPr lang="en-US" sz="3000" dirty="0" smtClean="0"/>
              <a:t> Multiple arithmetic and memory units</a:t>
            </a:r>
          </a:p>
          <a:p>
            <a:pPr lvl="1"/>
            <a:endParaRPr lang="en-US" sz="2400" dirty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F0E4-6AE1-9942-8036-88AC1451B3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Register Renaming</a:t>
            </a:r>
          </a:p>
        </p:txBody>
      </p:sp>
      <p:sp>
        <p:nvSpPr>
          <p:cNvPr id="1913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233738"/>
            <a:ext cx="8534400" cy="2921000"/>
          </a:xfrm>
        </p:spPr>
        <p:txBody>
          <a:bodyPr/>
          <a:lstStyle/>
          <a:p>
            <a:pPr marL="342900" indent="-342900"/>
            <a:r>
              <a:rPr lang="en-US" dirty="0"/>
              <a:t>Decode does register renaming and adds instructions to the </a:t>
            </a:r>
            <a:r>
              <a:rPr lang="en-US" dirty="0" smtClean="0"/>
              <a:t>issue-stage instruction reorder </a:t>
            </a:r>
            <a:r>
              <a:rPr lang="en-US" dirty="0"/>
              <a:t>buffer (ROB)</a:t>
            </a:r>
          </a:p>
          <a:p>
            <a:pPr marL="342900" indent="-342900">
              <a:buFontTx/>
              <a:buNone/>
            </a:pPr>
            <a:r>
              <a:rPr lang="en-US" dirty="0"/>
              <a:t> 	 	</a:t>
            </a:r>
            <a:r>
              <a:rPr lang="en-US" dirty="0" err="1"/>
              <a:t></a:t>
            </a:r>
            <a:r>
              <a:rPr lang="en-US" dirty="0"/>
              <a:t> </a:t>
            </a:r>
            <a:r>
              <a:rPr lang="en-US" dirty="0">
                <a:solidFill>
                  <a:srgbClr val="56127A"/>
                </a:solidFill>
              </a:rPr>
              <a:t>renaming makes WAR or WAW hazards impossible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Any instruction in ROB whose RAW hazards have</a:t>
            </a:r>
            <a:r>
              <a:rPr lang="en-US" dirty="0" smtClean="0"/>
              <a:t> been </a:t>
            </a:r>
            <a:r>
              <a:rPr lang="en-US" dirty="0"/>
              <a:t>satisfied can be dispatched. </a:t>
            </a:r>
          </a:p>
          <a:p>
            <a:pPr marL="342900" indent="-342900">
              <a:buFontTx/>
              <a:buNone/>
            </a:pPr>
            <a:r>
              <a:rPr lang="en-US" dirty="0"/>
              <a:t>		</a:t>
            </a:r>
            <a:r>
              <a:rPr lang="en-US" dirty="0" err="1"/>
              <a:t></a:t>
            </a:r>
            <a:r>
              <a:rPr lang="en-US" dirty="0"/>
              <a:t>  </a:t>
            </a:r>
            <a:r>
              <a:rPr lang="en-US" dirty="0">
                <a:solidFill>
                  <a:srgbClr val="56127A"/>
                </a:solidFill>
              </a:rPr>
              <a:t>Out-of-order or dataflow execution</a:t>
            </a:r>
            <a:endParaRPr lang="en-US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BE04-03E4-164E-83C5-671D3A3BF08C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1155700"/>
            <a:ext cx="4122738" cy="1978025"/>
            <a:chOff x="1344" y="888"/>
            <a:chExt cx="2597" cy="124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1913862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  <p:sp>
            <p:nvSpPr>
              <p:cNvPr id="1913863" name="Rectangle 7"/>
              <p:cNvSpPr>
                <a:spLocks noChangeArrowheads="1"/>
              </p:cNvSpPr>
              <p:nvPr/>
            </p:nvSpPr>
            <p:spPr bwMode="auto">
              <a:xfrm>
                <a:off x="1490" y="1109"/>
                <a:ext cx="151" cy="1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1913864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1913865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66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67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568" y="1232"/>
              <a:ext cx="255" cy="248"/>
              <a:chOff x="3564" y="1058"/>
              <a:chExt cx="255" cy="248"/>
            </a:xfrm>
          </p:grpSpPr>
          <p:sp>
            <p:nvSpPr>
              <p:cNvPr id="1913869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  <p:sp>
            <p:nvSpPr>
              <p:cNvPr id="1913870" name="Rectangle 14"/>
              <p:cNvSpPr>
                <a:spLocks noChangeArrowheads="1"/>
              </p:cNvSpPr>
              <p:nvPr/>
            </p:nvSpPr>
            <p:spPr bwMode="auto">
              <a:xfrm>
                <a:off x="3575" y="1109"/>
                <a:ext cx="244" cy="1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1913871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72" name="Rectangle 16"/>
            <p:cNvSpPr>
              <a:spLocks noChangeArrowheads="1"/>
            </p:cNvSpPr>
            <p:nvPr/>
          </p:nvSpPr>
          <p:spPr bwMode="auto">
            <a:xfrm>
              <a:off x="2640" y="1043"/>
              <a:ext cx="271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913873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74" name="Rectangle 18"/>
            <p:cNvSpPr>
              <a:spLocks noChangeArrowheads="1"/>
            </p:cNvSpPr>
            <p:nvPr/>
          </p:nvSpPr>
          <p:spPr bwMode="auto">
            <a:xfrm>
              <a:off x="3068" y="1043"/>
              <a:ext cx="337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Calibri"/>
                  <a:cs typeface="Calibri"/>
                </a:rPr>
                <a:t>Mem</a:t>
              </a:r>
            </a:p>
          </p:txBody>
        </p:sp>
        <p:sp>
          <p:nvSpPr>
            <p:cNvPr id="1913875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76" name="Rectangle 20"/>
            <p:cNvSpPr>
              <a:spLocks noChangeArrowheads="1"/>
            </p:cNvSpPr>
            <p:nvPr/>
          </p:nvSpPr>
          <p:spPr bwMode="auto">
            <a:xfrm>
              <a:off x="2736" y="1415"/>
              <a:ext cx="316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Calibri"/>
                  <a:cs typeface="Calibri"/>
                </a:rPr>
                <a:t>Fadd</a:t>
              </a:r>
            </a:p>
          </p:txBody>
        </p:sp>
        <p:sp>
          <p:nvSpPr>
            <p:cNvPr id="1913877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78" name="Rectangle 22"/>
            <p:cNvSpPr>
              <a:spLocks noChangeArrowheads="1"/>
            </p:cNvSpPr>
            <p:nvPr/>
          </p:nvSpPr>
          <p:spPr bwMode="auto">
            <a:xfrm>
              <a:off x="2736" y="1727"/>
              <a:ext cx="319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Calibri"/>
                  <a:cs typeface="Calibri"/>
                </a:rPr>
                <a:t>Fmul</a:t>
              </a:r>
            </a:p>
          </p:txBody>
        </p:sp>
        <p:sp>
          <p:nvSpPr>
            <p:cNvPr id="1913879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80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81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82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83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00" y="0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84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112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85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40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86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/>
              <a:ahLst/>
              <a:cxnLst>
                <a:cxn ang="0">
                  <a:pos x="144" y="148"/>
                </a:cxn>
                <a:cxn ang="0">
                  <a:pos x="0" y="0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87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388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88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96"/>
                </a:cxn>
                <a:cxn ang="0">
                  <a:pos x="652" y="196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89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90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/>
              <a:ahLst/>
              <a:cxnLst>
                <a:cxn ang="0">
                  <a:pos x="1516" y="468"/>
                </a:cxn>
                <a:cxn ang="0">
                  <a:pos x="1632" y="468"/>
                </a:cxn>
                <a:cxn ang="0">
                  <a:pos x="1632" y="0"/>
                </a:cxn>
                <a:cxn ang="0">
                  <a:pos x="0" y="0"/>
                </a:cxn>
                <a:cxn ang="0">
                  <a:pos x="0" y="340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91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1913892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913893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28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Renaming Structures</a:t>
            </a:r>
            <a:endParaRPr lang="en-US" dirty="0"/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1583-E27B-A542-B496-0C14184F7E3B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4771" name="Rectangle 3"/>
          <p:cNvSpPr>
            <a:spLocks noChangeArrowheads="1"/>
          </p:cNvSpPr>
          <p:nvPr/>
        </p:nvSpPr>
        <p:spPr bwMode="auto">
          <a:xfrm>
            <a:off x="588963" y="866775"/>
            <a:ext cx="151835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Renaming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table &amp;</a:t>
            </a:r>
          </a:p>
          <a:p>
            <a:pPr algn="l">
              <a:spcBef>
                <a:spcPct val="0"/>
              </a:spcBef>
            </a:pPr>
            <a:r>
              <a:rPr lang="en-US" sz="2400" i="1" dirty="0" err="1" smtClean="0">
                <a:latin typeface="Calibri"/>
                <a:cs typeface="Calibri"/>
              </a:rPr>
              <a:t>regfile</a:t>
            </a:r>
            <a:endParaRPr lang="en-US" sz="2400" i="1" dirty="0">
              <a:latin typeface="Calibri"/>
              <a:cs typeface="Calibri"/>
            </a:endParaRPr>
          </a:p>
        </p:txBody>
      </p:sp>
      <p:sp>
        <p:nvSpPr>
          <p:cNvPr id="1824772" name="Rectangle 4"/>
          <p:cNvSpPr>
            <a:spLocks noChangeArrowheads="1"/>
          </p:cNvSpPr>
          <p:nvPr/>
        </p:nvSpPr>
        <p:spPr bwMode="auto">
          <a:xfrm>
            <a:off x="552450" y="2233613"/>
            <a:ext cx="124544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 smtClean="0">
                <a:latin typeface="Calibri"/>
                <a:cs typeface="Calibri"/>
              </a:rPr>
              <a:t>Reorder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buffer</a:t>
            </a:r>
          </a:p>
        </p:txBody>
      </p:sp>
      <p:sp>
        <p:nvSpPr>
          <p:cNvPr id="1824773" name="Rectangle 5"/>
          <p:cNvSpPr>
            <a:spLocks noChangeArrowheads="1"/>
          </p:cNvSpPr>
          <p:nvPr/>
        </p:nvSpPr>
        <p:spPr bwMode="auto">
          <a:xfrm>
            <a:off x="3063875" y="825500"/>
            <a:ext cx="12065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4" name="Line 6"/>
          <p:cNvSpPr>
            <a:spLocks noChangeShapeType="1"/>
          </p:cNvSpPr>
          <p:nvPr/>
        </p:nvSpPr>
        <p:spPr bwMode="auto">
          <a:xfrm>
            <a:off x="3082925" y="1085850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5" name="Line 7"/>
          <p:cNvSpPr>
            <a:spLocks noChangeShapeType="1"/>
          </p:cNvSpPr>
          <p:nvPr/>
        </p:nvSpPr>
        <p:spPr bwMode="auto">
          <a:xfrm>
            <a:off x="3082925" y="1622425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6" name="Line 8"/>
          <p:cNvSpPr>
            <a:spLocks noChangeShapeType="1"/>
          </p:cNvSpPr>
          <p:nvPr/>
        </p:nvSpPr>
        <p:spPr bwMode="auto">
          <a:xfrm>
            <a:off x="3302000" y="835025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7" name="Rectangle 9"/>
          <p:cNvSpPr>
            <a:spLocks noChangeArrowheads="1"/>
          </p:cNvSpPr>
          <p:nvPr/>
        </p:nvSpPr>
        <p:spPr bwMode="auto">
          <a:xfrm>
            <a:off x="43592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4778" name="Rectangle 10"/>
          <p:cNvSpPr>
            <a:spLocks noChangeArrowheads="1"/>
          </p:cNvSpPr>
          <p:nvPr/>
        </p:nvSpPr>
        <p:spPr bwMode="auto">
          <a:xfrm>
            <a:off x="55149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9" name="Rectangle 11"/>
          <p:cNvSpPr>
            <a:spLocks noChangeArrowheads="1"/>
          </p:cNvSpPr>
          <p:nvPr/>
        </p:nvSpPr>
        <p:spPr bwMode="auto">
          <a:xfrm>
            <a:off x="66706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0" name="Rectangle 12"/>
          <p:cNvSpPr>
            <a:spLocks noChangeArrowheads="1"/>
          </p:cNvSpPr>
          <p:nvPr/>
        </p:nvSpPr>
        <p:spPr bwMode="auto">
          <a:xfrm>
            <a:off x="3213100" y="3984625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1" name="Freeform 13"/>
          <p:cNvSpPr>
            <a:spLocks/>
          </p:cNvSpPr>
          <p:nvPr/>
        </p:nvSpPr>
        <p:spPr bwMode="auto">
          <a:xfrm>
            <a:off x="2136775" y="1211263"/>
            <a:ext cx="6642100" cy="3848100"/>
          </a:xfrm>
          <a:custGeom>
            <a:avLst/>
            <a:gdLst/>
            <a:ahLst/>
            <a:cxnLst>
              <a:cxn ang="0">
                <a:pos x="0" y="2424"/>
              </a:cxn>
              <a:cxn ang="0">
                <a:pos x="4184" y="2424"/>
              </a:cxn>
              <a:cxn ang="0">
                <a:pos x="4184" y="0"/>
              </a:cxn>
              <a:cxn ang="0">
                <a:pos x="1750" y="4"/>
              </a:cxn>
              <a:cxn ang="0">
                <a:pos x="1334" y="4"/>
              </a:cxn>
            </a:cxnLst>
            <a:rect l="0" t="0" r="r" b="b"/>
            <a:pathLst>
              <a:path w="4184" h="2424">
                <a:moveTo>
                  <a:pt x="0" y="2424"/>
                </a:moveTo>
                <a:lnTo>
                  <a:pt x="4184" y="2424"/>
                </a:lnTo>
                <a:lnTo>
                  <a:pt x="4184" y="0"/>
                </a:lnTo>
                <a:lnTo>
                  <a:pt x="1750" y="4"/>
                </a:lnTo>
                <a:lnTo>
                  <a:pt x="1334" y="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2" name="Line 14"/>
          <p:cNvSpPr>
            <a:spLocks noChangeShapeType="1"/>
          </p:cNvSpPr>
          <p:nvPr/>
        </p:nvSpPr>
        <p:spPr bwMode="auto">
          <a:xfrm>
            <a:off x="3406775" y="3708400"/>
            <a:ext cx="344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3" name="Freeform 15"/>
          <p:cNvSpPr>
            <a:spLocks/>
          </p:cNvSpPr>
          <p:nvPr/>
        </p:nvSpPr>
        <p:spPr bwMode="auto">
          <a:xfrm>
            <a:off x="3609975" y="4721225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4" name="Freeform 16"/>
          <p:cNvSpPr>
            <a:spLocks/>
          </p:cNvSpPr>
          <p:nvPr/>
        </p:nvSpPr>
        <p:spPr bwMode="auto">
          <a:xfrm>
            <a:off x="47656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5" name="Freeform 17"/>
          <p:cNvSpPr>
            <a:spLocks/>
          </p:cNvSpPr>
          <p:nvPr/>
        </p:nvSpPr>
        <p:spPr bwMode="auto">
          <a:xfrm>
            <a:off x="59340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6" name="Line 18"/>
          <p:cNvSpPr>
            <a:spLocks noChangeShapeType="1"/>
          </p:cNvSpPr>
          <p:nvPr/>
        </p:nvSpPr>
        <p:spPr bwMode="auto">
          <a:xfrm>
            <a:off x="3762375" y="3556000"/>
            <a:ext cx="3416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7" name="Line 19"/>
          <p:cNvSpPr>
            <a:spLocks noChangeShapeType="1"/>
          </p:cNvSpPr>
          <p:nvPr/>
        </p:nvSpPr>
        <p:spPr bwMode="auto">
          <a:xfrm>
            <a:off x="5856288" y="3363913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8" name="Line 20"/>
          <p:cNvSpPr>
            <a:spLocks noChangeShapeType="1"/>
          </p:cNvSpPr>
          <p:nvPr/>
        </p:nvSpPr>
        <p:spPr bwMode="auto">
          <a:xfrm>
            <a:off x="7202488" y="3355975"/>
            <a:ext cx="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9" name="Line 21"/>
          <p:cNvSpPr>
            <a:spLocks noChangeShapeType="1"/>
          </p:cNvSpPr>
          <p:nvPr/>
        </p:nvSpPr>
        <p:spPr bwMode="auto">
          <a:xfrm>
            <a:off x="34067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0" name="Line 22"/>
          <p:cNvSpPr>
            <a:spLocks noChangeShapeType="1"/>
          </p:cNvSpPr>
          <p:nvPr/>
        </p:nvSpPr>
        <p:spPr bwMode="auto">
          <a:xfrm>
            <a:off x="37496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1" name="Line 23"/>
          <p:cNvSpPr>
            <a:spLocks noChangeShapeType="1"/>
          </p:cNvSpPr>
          <p:nvPr/>
        </p:nvSpPr>
        <p:spPr bwMode="auto">
          <a:xfrm>
            <a:off x="45878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2" name="Line 24"/>
          <p:cNvSpPr>
            <a:spLocks noChangeShapeType="1"/>
          </p:cNvSpPr>
          <p:nvPr/>
        </p:nvSpPr>
        <p:spPr bwMode="auto">
          <a:xfrm>
            <a:off x="49307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3" name="Line 25"/>
          <p:cNvSpPr>
            <a:spLocks noChangeShapeType="1"/>
          </p:cNvSpPr>
          <p:nvPr/>
        </p:nvSpPr>
        <p:spPr bwMode="auto">
          <a:xfrm>
            <a:off x="57435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4" name="Line 26"/>
          <p:cNvSpPr>
            <a:spLocks noChangeShapeType="1"/>
          </p:cNvSpPr>
          <p:nvPr/>
        </p:nvSpPr>
        <p:spPr bwMode="auto">
          <a:xfrm>
            <a:off x="60864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5" name="Line 27"/>
          <p:cNvSpPr>
            <a:spLocks noChangeShapeType="1"/>
          </p:cNvSpPr>
          <p:nvPr/>
        </p:nvSpPr>
        <p:spPr bwMode="auto">
          <a:xfrm>
            <a:off x="68611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6" name="Line 28"/>
          <p:cNvSpPr>
            <a:spLocks noChangeShapeType="1"/>
          </p:cNvSpPr>
          <p:nvPr/>
        </p:nvSpPr>
        <p:spPr bwMode="auto">
          <a:xfrm>
            <a:off x="72040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899150" y="1223963"/>
            <a:ext cx="1303338" cy="760412"/>
            <a:chOff x="3482" y="656"/>
            <a:chExt cx="821" cy="887"/>
          </a:xfrm>
        </p:grpSpPr>
        <p:sp>
          <p:nvSpPr>
            <p:cNvPr id="1824798" name="Line 30"/>
            <p:cNvSpPr>
              <a:spLocks noChangeShapeType="1"/>
            </p:cNvSpPr>
            <p:nvPr/>
          </p:nvSpPr>
          <p:spPr bwMode="auto">
            <a:xfrm>
              <a:off x="3482" y="656"/>
              <a:ext cx="0" cy="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4799" name="Line 31"/>
            <p:cNvSpPr>
              <a:spLocks noChangeShapeType="1"/>
            </p:cNvSpPr>
            <p:nvPr/>
          </p:nvSpPr>
          <p:spPr bwMode="auto">
            <a:xfrm>
              <a:off x="4303" y="657"/>
              <a:ext cx="0" cy="8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24800" name="Rectangle 32"/>
          <p:cNvSpPr>
            <a:spLocks noChangeArrowheads="1"/>
          </p:cNvSpPr>
          <p:nvPr/>
        </p:nvSpPr>
        <p:spPr bwMode="auto">
          <a:xfrm>
            <a:off x="3249613" y="4025900"/>
            <a:ext cx="68480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 Unit</a:t>
            </a:r>
          </a:p>
        </p:txBody>
      </p:sp>
      <p:sp>
        <p:nvSpPr>
          <p:cNvPr id="1824801" name="Rectangle 33"/>
          <p:cNvSpPr>
            <a:spLocks noChangeArrowheads="1"/>
          </p:cNvSpPr>
          <p:nvPr/>
        </p:nvSpPr>
        <p:spPr bwMode="auto">
          <a:xfrm>
            <a:off x="4510088" y="41433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2" name="Rectangle 34"/>
          <p:cNvSpPr>
            <a:spLocks noChangeArrowheads="1"/>
          </p:cNvSpPr>
          <p:nvPr/>
        </p:nvSpPr>
        <p:spPr bwMode="auto">
          <a:xfrm>
            <a:off x="5653088" y="4156075"/>
            <a:ext cx="46514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FU</a:t>
            </a:r>
          </a:p>
        </p:txBody>
      </p:sp>
      <p:sp>
        <p:nvSpPr>
          <p:cNvPr id="1824803" name="Rectangle 35"/>
          <p:cNvSpPr>
            <a:spLocks noChangeArrowheads="1"/>
          </p:cNvSpPr>
          <p:nvPr/>
        </p:nvSpPr>
        <p:spPr bwMode="auto">
          <a:xfrm>
            <a:off x="6681788" y="4029075"/>
            <a:ext cx="738785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 Unit</a:t>
            </a:r>
          </a:p>
        </p:txBody>
      </p:sp>
      <p:sp>
        <p:nvSpPr>
          <p:cNvPr id="1824804" name="Rectangle 36"/>
          <p:cNvSpPr>
            <a:spLocks noChangeArrowheads="1"/>
          </p:cNvSpPr>
          <p:nvPr/>
        </p:nvSpPr>
        <p:spPr bwMode="auto">
          <a:xfrm>
            <a:off x="6858000" y="4648200"/>
            <a:ext cx="159418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&lt; t, result &gt;</a:t>
            </a:r>
          </a:p>
        </p:txBody>
      </p:sp>
      <p:sp>
        <p:nvSpPr>
          <p:cNvPr id="1824805" name="Rectangle 37"/>
          <p:cNvSpPr>
            <a:spLocks noChangeArrowheads="1"/>
          </p:cNvSpPr>
          <p:nvPr/>
        </p:nvSpPr>
        <p:spPr bwMode="auto">
          <a:xfrm>
            <a:off x="3008313" y="1946275"/>
            <a:ext cx="46692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Ins</a:t>
            </a:r>
            <a:r>
              <a:rPr lang="en-US" dirty="0">
                <a:latin typeface="Verdana" charset="0"/>
              </a:rPr>
              <a:t># </a:t>
            </a:r>
            <a:r>
              <a:rPr lang="en-US" dirty="0" smtClean="0">
                <a:latin typeface="Verdana" charset="0"/>
              </a:rPr>
              <a:t>  </a:t>
            </a:r>
            <a:r>
              <a:rPr lang="en-US" dirty="0">
                <a:latin typeface="Verdana" charset="0"/>
              </a:rPr>
              <a:t>use  exec   op    p1    src1   p2   src2</a:t>
            </a:r>
          </a:p>
        </p:txBody>
      </p:sp>
      <p:sp>
        <p:nvSpPr>
          <p:cNvPr id="1824806" name="Rectangle 38"/>
          <p:cNvSpPr>
            <a:spLocks noChangeArrowheads="1"/>
          </p:cNvSpPr>
          <p:nvPr/>
        </p:nvSpPr>
        <p:spPr bwMode="auto">
          <a:xfrm>
            <a:off x="7874000" y="1928813"/>
            <a:ext cx="410941" cy="14798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t</a:t>
            </a:r>
            <a:r>
              <a:rPr lang="en-US" sz="2000" i="1" baseline="-25000" dirty="0">
                <a:latin typeface="Calibri"/>
                <a:cs typeface="Calibri"/>
              </a:rPr>
              <a:t>1</a:t>
            </a:r>
            <a:endParaRPr lang="en-US" sz="2000" i="1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t</a:t>
            </a:r>
            <a:r>
              <a:rPr lang="en-US" sz="2000" i="1" baseline="-25000" dirty="0">
                <a:latin typeface="Calibri"/>
                <a:cs typeface="Calibri"/>
              </a:rPr>
              <a:t>2</a:t>
            </a:r>
            <a:endParaRPr lang="en-US" sz="2000" i="1" dirty="0"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.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.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i="1" dirty="0" err="1">
                <a:latin typeface="Calibri"/>
                <a:cs typeface="Calibri"/>
              </a:rPr>
              <a:t>t</a:t>
            </a:r>
            <a:r>
              <a:rPr lang="en-US" sz="2000" i="1" baseline="-25000" dirty="0" err="1">
                <a:latin typeface="Calibri"/>
                <a:cs typeface="Calibri"/>
              </a:rPr>
              <a:t>n</a:t>
            </a:r>
            <a:endParaRPr lang="en-US" sz="2000" i="1" baseline="-25000" dirty="0">
              <a:latin typeface="Calibri"/>
              <a:cs typeface="Calibri"/>
            </a:endParaRPr>
          </a:p>
        </p:txBody>
      </p:sp>
      <p:sp>
        <p:nvSpPr>
          <p:cNvPr id="1824807" name="Rectangle 39"/>
          <p:cNvSpPr>
            <a:spLocks noChangeArrowheads="1"/>
          </p:cNvSpPr>
          <p:nvPr/>
        </p:nvSpPr>
        <p:spPr bwMode="auto">
          <a:xfrm>
            <a:off x="3065463" y="2019300"/>
            <a:ext cx="4743450" cy="1316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8" name="Line 40"/>
          <p:cNvSpPr>
            <a:spLocks noChangeShapeType="1"/>
          </p:cNvSpPr>
          <p:nvPr/>
        </p:nvSpPr>
        <p:spPr bwMode="auto">
          <a:xfrm>
            <a:off x="3074988" y="22606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9" name="Line 41"/>
          <p:cNvSpPr>
            <a:spLocks noChangeShapeType="1"/>
          </p:cNvSpPr>
          <p:nvPr/>
        </p:nvSpPr>
        <p:spPr bwMode="auto">
          <a:xfrm>
            <a:off x="3074988" y="25400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0" name="Line 42"/>
          <p:cNvSpPr>
            <a:spLocks noChangeShapeType="1"/>
          </p:cNvSpPr>
          <p:nvPr/>
        </p:nvSpPr>
        <p:spPr bwMode="auto">
          <a:xfrm>
            <a:off x="3063875" y="2806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1" name="Line 43"/>
          <p:cNvSpPr>
            <a:spLocks noChangeShapeType="1"/>
          </p:cNvSpPr>
          <p:nvPr/>
        </p:nvSpPr>
        <p:spPr bwMode="auto">
          <a:xfrm>
            <a:off x="3074988" y="3060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2" name="Line 44"/>
          <p:cNvSpPr>
            <a:spLocks noChangeShapeType="1"/>
          </p:cNvSpPr>
          <p:nvPr/>
        </p:nvSpPr>
        <p:spPr bwMode="auto">
          <a:xfrm>
            <a:off x="3713163" y="2032000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3" name="Line 45"/>
          <p:cNvSpPr>
            <a:spLocks noChangeShapeType="1"/>
          </p:cNvSpPr>
          <p:nvPr/>
        </p:nvSpPr>
        <p:spPr bwMode="auto">
          <a:xfrm>
            <a:off x="4170363" y="202723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4" name="Line 46"/>
          <p:cNvSpPr>
            <a:spLocks noChangeShapeType="1"/>
          </p:cNvSpPr>
          <p:nvPr/>
        </p:nvSpPr>
        <p:spPr bwMode="auto">
          <a:xfrm>
            <a:off x="6594475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5" name="Line 47"/>
          <p:cNvSpPr>
            <a:spLocks noChangeShapeType="1"/>
          </p:cNvSpPr>
          <p:nvPr/>
        </p:nvSpPr>
        <p:spPr bwMode="auto">
          <a:xfrm>
            <a:off x="5695950" y="20256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6" name="Line 48"/>
          <p:cNvSpPr>
            <a:spLocks noChangeShapeType="1"/>
          </p:cNvSpPr>
          <p:nvPr/>
        </p:nvSpPr>
        <p:spPr bwMode="auto">
          <a:xfrm>
            <a:off x="6881813" y="2016125"/>
            <a:ext cx="0" cy="1287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7" name="Line 49"/>
          <p:cNvSpPr>
            <a:spLocks noChangeShapeType="1"/>
          </p:cNvSpPr>
          <p:nvPr/>
        </p:nvSpPr>
        <p:spPr bwMode="auto">
          <a:xfrm>
            <a:off x="4729163" y="203358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8" name="Line 50"/>
          <p:cNvSpPr>
            <a:spLocks noChangeShapeType="1"/>
          </p:cNvSpPr>
          <p:nvPr/>
        </p:nvSpPr>
        <p:spPr bwMode="auto">
          <a:xfrm>
            <a:off x="5380038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9" name="Rectangle 51"/>
          <p:cNvSpPr>
            <a:spLocks noChangeArrowheads="1"/>
          </p:cNvSpPr>
          <p:nvPr/>
        </p:nvSpPr>
        <p:spPr bwMode="auto">
          <a:xfrm>
            <a:off x="457200" y="5257800"/>
            <a:ext cx="8305800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dirty="0">
                <a:latin typeface="Calibri"/>
                <a:cs typeface="Calibri"/>
              </a:rPr>
              <a:t> Instruction template (i.e., tag t) is allocated by the </a:t>
            </a:r>
            <a:r>
              <a:rPr lang="en-US" sz="2400" dirty="0" smtClean="0">
                <a:latin typeface="Calibri"/>
                <a:cs typeface="Calibri"/>
              </a:rPr>
              <a:t>Decode </a:t>
            </a:r>
            <a:r>
              <a:rPr lang="en-US" sz="2400" dirty="0">
                <a:latin typeface="Calibri"/>
                <a:cs typeface="Calibri"/>
              </a:rPr>
              <a:t>stage, which also associates tag with register in </a:t>
            </a:r>
            <a:r>
              <a:rPr lang="en-US" sz="2400" dirty="0" err="1">
                <a:latin typeface="Calibri"/>
                <a:cs typeface="Calibri"/>
              </a:rPr>
              <a:t>regfile</a:t>
            </a:r>
            <a:endParaRPr lang="en-US" sz="24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dirty="0">
                <a:latin typeface="Calibri"/>
                <a:cs typeface="Calibri"/>
              </a:rPr>
              <a:t> When an instruction completes, its tag is </a:t>
            </a:r>
            <a:r>
              <a:rPr lang="en-US" sz="2400" dirty="0" err="1">
                <a:latin typeface="Calibri"/>
                <a:cs typeface="Calibri"/>
              </a:rPr>
              <a:t>deallocated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824820" name="Text Box 52"/>
          <p:cNvSpPr txBox="1">
            <a:spLocks noChangeArrowheads="1"/>
          </p:cNvSpPr>
          <p:nvPr/>
        </p:nvSpPr>
        <p:spPr bwMode="auto">
          <a:xfrm>
            <a:off x="381000" y="3276600"/>
            <a:ext cx="2070098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Replacing the 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tag by its value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is an expensive 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operation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8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Reorder Buffer Management</a:t>
            </a:r>
            <a:endParaRPr lang="en-US" dirty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5D73-0850-BF4C-AA14-75C1B79C8922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296862" y="5181600"/>
            <a:ext cx="7723269" cy="13331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Instruction slot is candidate for execution when:</a:t>
            </a:r>
          </a:p>
          <a:p>
            <a:pPr marL="685800" lvl="1" indent="-228600" algn="l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It holds a valid instruction (“use” bit is set)</a:t>
            </a:r>
          </a:p>
          <a:p>
            <a:pPr marL="685800" lvl="1" indent="-228600" algn="l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It has not already started execution (“exec” bit is clear)</a:t>
            </a:r>
          </a:p>
          <a:p>
            <a:pPr marL="685800" lvl="1" indent="-228600" algn="l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Both operands are available (p1 and p2 are set)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7938" y="685800"/>
            <a:ext cx="7159811" cy="3441557"/>
            <a:chOff x="857251" y="838200"/>
            <a:chExt cx="7159811" cy="3441557"/>
          </a:xfrm>
        </p:grpSpPr>
        <p:sp>
          <p:nvSpPr>
            <p:cNvPr id="1915909" name="Rectangle 5"/>
            <p:cNvSpPr>
              <a:spLocks noChangeArrowheads="1"/>
            </p:cNvSpPr>
            <p:nvPr/>
          </p:nvSpPr>
          <p:spPr bwMode="auto">
            <a:xfrm>
              <a:off x="7629525" y="1143000"/>
              <a:ext cx="387537" cy="31367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Calibri"/>
                  <a:cs typeface="Calibri"/>
                </a:rPr>
                <a:t>t</a:t>
              </a:r>
              <a:r>
                <a:rPr lang="en-US" sz="1800" i="1" baseline="-25000" dirty="0">
                  <a:latin typeface="Calibri"/>
                  <a:cs typeface="Calibri"/>
                </a:rPr>
                <a:t>1</a:t>
              </a:r>
              <a:endParaRPr lang="en-US" sz="1800" i="1" dirty="0"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Calibri"/>
                  <a:cs typeface="Calibri"/>
                </a:rPr>
                <a:t>t</a:t>
              </a:r>
              <a:r>
                <a:rPr lang="en-US" sz="1800" i="1" baseline="-25000" dirty="0">
                  <a:latin typeface="Calibri"/>
                  <a:cs typeface="Calibri"/>
                </a:rPr>
                <a:t>2</a:t>
              </a:r>
              <a:endParaRPr lang="en-US" sz="1800" i="1" dirty="0"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Calibri"/>
                  <a:cs typeface="Calibri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Calibri"/>
                  <a:cs typeface="Calibri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Calibri"/>
                  <a:cs typeface="Calibri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 err="1">
                  <a:latin typeface="Calibri"/>
                  <a:cs typeface="Calibri"/>
                </a:rPr>
                <a:t>t</a:t>
              </a:r>
              <a:r>
                <a:rPr lang="en-US" sz="1800" i="1" baseline="-25000" dirty="0" err="1">
                  <a:latin typeface="Calibri"/>
                  <a:cs typeface="Calibri"/>
                </a:rPr>
                <a:t>n</a:t>
              </a:r>
              <a:endParaRPr lang="en-US" sz="1800" i="1" dirty="0">
                <a:latin typeface="Calibri"/>
                <a:cs typeface="Calibri"/>
              </a:endParaRPr>
            </a:p>
            <a:p>
              <a:pPr algn="l" latinLnBrk="1">
                <a:spcBef>
                  <a:spcPct val="0"/>
                </a:spcBef>
              </a:pPr>
              <a:endParaRPr lang="en-US" sz="1800" i="1" dirty="0">
                <a:latin typeface="Calibri"/>
                <a:cs typeface="Calibri"/>
              </a:endParaRPr>
            </a:p>
          </p:txBody>
        </p:sp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857251" y="838200"/>
              <a:ext cx="6735763" cy="3106738"/>
              <a:chOff x="516" y="992"/>
              <a:chExt cx="4243" cy="1957"/>
            </a:xfrm>
          </p:grpSpPr>
          <p:sp>
            <p:nvSpPr>
              <p:cNvPr id="1915911" name="Rectangle 7"/>
              <p:cNvSpPr>
                <a:spLocks noChangeArrowheads="1"/>
              </p:cNvSpPr>
              <p:nvPr/>
            </p:nvSpPr>
            <p:spPr bwMode="auto">
              <a:xfrm>
                <a:off x="1736" y="1568"/>
                <a:ext cx="3016" cy="1032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2" name="Line 8"/>
              <p:cNvSpPr>
                <a:spLocks noChangeShapeType="1"/>
              </p:cNvSpPr>
              <p:nvPr/>
            </p:nvSpPr>
            <p:spPr bwMode="auto">
              <a:xfrm>
                <a:off x="1425" y="1644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3" name="Line 9"/>
              <p:cNvSpPr>
                <a:spLocks noChangeShapeType="1"/>
              </p:cNvSpPr>
              <p:nvPr/>
            </p:nvSpPr>
            <p:spPr bwMode="auto">
              <a:xfrm>
                <a:off x="1444" y="2669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4" name="Rectangle 10"/>
              <p:cNvSpPr>
                <a:spLocks noChangeArrowheads="1"/>
              </p:cNvSpPr>
              <p:nvPr/>
            </p:nvSpPr>
            <p:spPr bwMode="auto">
              <a:xfrm>
                <a:off x="609" y="1136"/>
                <a:ext cx="940" cy="7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latin typeface="Calibri"/>
                    <a:cs typeface="Calibri"/>
                  </a:rPr>
                  <a:t>ptr</a:t>
                </a:r>
                <a:r>
                  <a:rPr lang="en-US" sz="2400" baseline="-25000" dirty="0">
                    <a:latin typeface="Calibri"/>
                    <a:cs typeface="Calibri"/>
                  </a:rPr>
                  <a:t>2</a:t>
                </a:r>
                <a:r>
                  <a:rPr lang="en-US" sz="2400" dirty="0">
                    <a:latin typeface="Calibri"/>
                    <a:cs typeface="Calibri"/>
                  </a:rPr>
                  <a:t>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latin typeface="Calibri"/>
                    <a:cs typeface="Calibri"/>
                  </a:rPr>
                  <a:t>next to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 err="1">
                    <a:latin typeface="Calibri"/>
                    <a:cs typeface="Calibri"/>
                  </a:rPr>
                  <a:t>deallocate</a:t>
                </a:r>
                <a:endParaRPr lang="en-US" sz="2400" dirty="0">
                  <a:latin typeface="Calibri"/>
                  <a:cs typeface="Calibri"/>
                </a:endParaRPr>
              </a:p>
            </p:txBody>
          </p:sp>
          <p:sp>
            <p:nvSpPr>
              <p:cNvPr id="1915915" name="Rectangle 11"/>
              <p:cNvSpPr>
                <a:spLocks noChangeArrowheads="1"/>
              </p:cNvSpPr>
              <p:nvPr/>
            </p:nvSpPr>
            <p:spPr bwMode="auto">
              <a:xfrm>
                <a:off x="516" y="2152"/>
                <a:ext cx="999" cy="7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latin typeface="Calibri"/>
                    <a:cs typeface="Calibri"/>
                  </a:rPr>
                  <a:t>	ptr</a:t>
                </a:r>
                <a:r>
                  <a:rPr lang="en-US" sz="2400" baseline="-25000" dirty="0">
                    <a:latin typeface="Calibri"/>
                    <a:cs typeface="Calibri"/>
                  </a:rPr>
                  <a:t>1</a:t>
                </a:r>
                <a:endParaRPr lang="en-US" sz="2400" dirty="0">
                  <a:latin typeface="Calibri"/>
                  <a:cs typeface="Calibri"/>
                </a:endParaRP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latin typeface="Calibri"/>
                    <a:cs typeface="Calibri"/>
                  </a:rPr>
                  <a:t>next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latin typeface="Calibri"/>
                    <a:cs typeface="Calibri"/>
                  </a:rPr>
                  <a:t>available</a:t>
                </a:r>
              </a:p>
            </p:txBody>
          </p:sp>
          <p:sp>
            <p:nvSpPr>
              <p:cNvPr id="1915916" name="Rectangle 12"/>
              <p:cNvSpPr>
                <a:spLocks noChangeArrowheads="1"/>
              </p:cNvSpPr>
              <p:nvPr/>
            </p:nvSpPr>
            <p:spPr bwMode="auto">
              <a:xfrm>
                <a:off x="1699" y="992"/>
                <a:ext cx="295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dirty="0">
                    <a:latin typeface="Calibri"/>
                    <a:cs typeface="Calibri"/>
                  </a:rPr>
                  <a:t>Ins#   </a:t>
                </a:r>
                <a:r>
                  <a:rPr lang="en-US" sz="1800" dirty="0" smtClean="0">
                    <a:latin typeface="Calibri"/>
                    <a:cs typeface="Calibri"/>
                  </a:rPr>
                  <a:t>  use   exec      op     </a:t>
                </a:r>
                <a:r>
                  <a:rPr lang="en-US" sz="1800" dirty="0">
                    <a:latin typeface="Calibri"/>
                    <a:cs typeface="Calibri"/>
                  </a:rPr>
                  <a:t>p1     src1   </a:t>
                </a:r>
                <a:r>
                  <a:rPr lang="en-US" sz="1800" dirty="0" smtClean="0">
                    <a:latin typeface="Calibri"/>
                    <a:cs typeface="Calibri"/>
                  </a:rPr>
                  <a:t>   p2      src2</a:t>
                </a:r>
                <a:endParaRPr lang="en-US" sz="1800" dirty="0">
                  <a:latin typeface="Calibri"/>
                  <a:cs typeface="Calibri"/>
                </a:endParaRPr>
              </a:p>
            </p:txBody>
          </p:sp>
          <p:sp>
            <p:nvSpPr>
              <p:cNvPr id="1915917" name="Line 13"/>
              <p:cNvSpPr>
                <a:spLocks noChangeShapeType="1"/>
              </p:cNvSpPr>
              <p:nvPr/>
            </p:nvSpPr>
            <p:spPr bwMode="auto">
              <a:xfrm>
                <a:off x="2145" y="1245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8" name="Line 14"/>
              <p:cNvSpPr>
                <a:spLocks noChangeShapeType="1"/>
              </p:cNvSpPr>
              <p:nvPr/>
            </p:nvSpPr>
            <p:spPr bwMode="auto">
              <a:xfrm>
                <a:off x="2433" y="1239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9" name="Line 15"/>
              <p:cNvSpPr>
                <a:spLocks noChangeShapeType="1"/>
              </p:cNvSpPr>
              <p:nvPr/>
            </p:nvSpPr>
            <p:spPr bwMode="auto">
              <a:xfrm>
                <a:off x="3960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0" name="Line 16"/>
              <p:cNvSpPr>
                <a:spLocks noChangeShapeType="1"/>
              </p:cNvSpPr>
              <p:nvPr/>
            </p:nvSpPr>
            <p:spPr bwMode="auto">
              <a:xfrm>
                <a:off x="3369" y="1228"/>
                <a:ext cx="0" cy="1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1" name="Line 17"/>
              <p:cNvSpPr>
                <a:spLocks noChangeShapeType="1"/>
              </p:cNvSpPr>
              <p:nvPr/>
            </p:nvSpPr>
            <p:spPr bwMode="auto">
              <a:xfrm>
                <a:off x="4141" y="1229"/>
                <a:ext cx="0" cy="17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2" name="Line 18"/>
              <p:cNvSpPr>
                <a:spLocks noChangeShapeType="1"/>
              </p:cNvSpPr>
              <p:nvPr/>
            </p:nvSpPr>
            <p:spPr bwMode="auto">
              <a:xfrm>
                <a:off x="2772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3" name="Line 19"/>
              <p:cNvSpPr>
                <a:spLocks noChangeShapeType="1"/>
              </p:cNvSpPr>
              <p:nvPr/>
            </p:nvSpPr>
            <p:spPr bwMode="auto">
              <a:xfrm>
                <a:off x="3195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" name="Group 20"/>
              <p:cNvGrpSpPr>
                <a:grpSpLocks/>
              </p:cNvGrpSpPr>
              <p:nvPr/>
            </p:nvGrpSpPr>
            <p:grpSpPr bwMode="auto">
              <a:xfrm>
                <a:off x="1736" y="1382"/>
                <a:ext cx="3010" cy="1392"/>
                <a:chOff x="1736" y="1382"/>
                <a:chExt cx="3010" cy="1392"/>
              </a:xfrm>
            </p:grpSpPr>
            <p:sp>
              <p:nvSpPr>
                <p:cNvPr id="1915925" name="Line 21"/>
                <p:cNvSpPr>
                  <a:spLocks noChangeShapeType="1"/>
                </p:cNvSpPr>
                <p:nvPr/>
              </p:nvSpPr>
              <p:spPr bwMode="auto">
                <a:xfrm>
                  <a:off x="1743" y="1382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6" name="Line 22"/>
                <p:cNvSpPr>
                  <a:spLocks noChangeShapeType="1"/>
                </p:cNvSpPr>
                <p:nvPr/>
              </p:nvSpPr>
              <p:spPr bwMode="auto">
                <a:xfrm>
                  <a:off x="1743" y="1558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7" name="Line 23"/>
                <p:cNvSpPr>
                  <a:spLocks noChangeShapeType="1"/>
                </p:cNvSpPr>
                <p:nvPr/>
              </p:nvSpPr>
              <p:spPr bwMode="auto">
                <a:xfrm>
                  <a:off x="1736" y="172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8" name="Line 24"/>
                <p:cNvSpPr>
                  <a:spLocks noChangeShapeType="1"/>
                </p:cNvSpPr>
                <p:nvPr/>
              </p:nvSpPr>
              <p:spPr bwMode="auto">
                <a:xfrm>
                  <a:off x="1743" y="188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9" name="Line 25"/>
                <p:cNvSpPr>
                  <a:spLocks noChangeShapeType="1"/>
                </p:cNvSpPr>
                <p:nvPr/>
              </p:nvSpPr>
              <p:spPr bwMode="auto">
                <a:xfrm>
                  <a:off x="1743" y="207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0" name="Line 26"/>
                <p:cNvSpPr>
                  <a:spLocks noChangeShapeType="1"/>
                </p:cNvSpPr>
                <p:nvPr/>
              </p:nvSpPr>
              <p:spPr bwMode="auto">
                <a:xfrm>
                  <a:off x="1743" y="223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1" name="Line 27"/>
                <p:cNvSpPr>
                  <a:spLocks noChangeShapeType="1"/>
                </p:cNvSpPr>
                <p:nvPr/>
              </p:nvSpPr>
              <p:spPr bwMode="auto">
                <a:xfrm>
                  <a:off x="1736" y="260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2" name="Line 28"/>
                <p:cNvSpPr>
                  <a:spLocks noChangeShapeType="1"/>
                </p:cNvSpPr>
                <p:nvPr/>
              </p:nvSpPr>
              <p:spPr bwMode="auto">
                <a:xfrm>
                  <a:off x="1736" y="277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3" name="Line 29"/>
                <p:cNvSpPr>
                  <a:spLocks noChangeShapeType="1"/>
                </p:cNvSpPr>
                <p:nvPr/>
              </p:nvSpPr>
              <p:spPr bwMode="auto">
                <a:xfrm>
                  <a:off x="1750" y="241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5934" name="Rectangle 30"/>
              <p:cNvSpPr>
                <a:spLocks noChangeArrowheads="1"/>
              </p:cNvSpPr>
              <p:nvPr/>
            </p:nvSpPr>
            <p:spPr bwMode="auto">
              <a:xfrm>
                <a:off x="1737" y="1230"/>
                <a:ext cx="3022" cy="17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7010400" y="19050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Destination registers are renamed to the instruction’s slot tag</a:t>
            </a:r>
            <a:endParaRPr lang="en-US" sz="1800" dirty="0">
              <a:latin typeface="Calibri"/>
              <a:cs typeface="Calibri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rot="16200000" flipV="1">
            <a:off x="7162800" y="1524000"/>
            <a:ext cx="457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04800" y="3886200"/>
            <a:ext cx="8095166" cy="13331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800" dirty="0" smtClean="0">
                <a:latin typeface="Calibri"/>
                <a:cs typeface="Calibri"/>
              </a:rPr>
              <a:t>ROB managed </a:t>
            </a:r>
            <a:r>
              <a:rPr lang="en-US" sz="2800" dirty="0">
                <a:latin typeface="Calibri"/>
                <a:cs typeface="Calibri"/>
              </a:rPr>
              <a:t>circularly</a:t>
            </a:r>
          </a:p>
          <a:p>
            <a:pPr lvl="1" algn="l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“exec” bit is set when instruction begins execution </a:t>
            </a:r>
          </a:p>
          <a:p>
            <a:pPr lvl="1" algn="l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When an instruction completes its “use” bit is marked free</a:t>
            </a:r>
          </a:p>
          <a:p>
            <a:pPr lvl="1" algn="l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ptr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is incremented only if the “use” bit is marked free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Renaming &amp; Out-of-order Issue</a:t>
            </a:r>
            <a:br>
              <a:rPr lang="en-US"/>
            </a:br>
            <a:r>
              <a:rPr lang="en-US" sz="2000" i="1"/>
              <a:t>An example</a:t>
            </a: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BF5E-7DEF-9D45-899B-75444189EFF5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4449763" y="4691063"/>
            <a:ext cx="4198937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When are tags in sources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replaced by data?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When can a name be reused?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141288" y="4500563"/>
            <a:ext cx="4097164" cy="19364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FLD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	f2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 	34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(x2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FL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	f4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45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(x3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FMULT.D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f6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f2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SUB.D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f8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f2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FDIV.D	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f8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FADD.D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f10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f6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f4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55675" y="903288"/>
            <a:ext cx="7662863" cy="3457575"/>
            <a:chOff x="602" y="736"/>
            <a:chExt cx="4827" cy="2178"/>
          </a:xfrm>
        </p:grpSpPr>
        <p:sp>
          <p:nvSpPr>
            <p:cNvPr id="1917958" name="Rectangle 6"/>
            <p:cNvSpPr>
              <a:spLocks noChangeArrowheads="1"/>
            </p:cNvSpPr>
            <p:nvPr/>
          </p:nvSpPr>
          <p:spPr bwMode="auto">
            <a:xfrm>
              <a:off x="602" y="736"/>
              <a:ext cx="137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Renaming table</a:t>
              </a:r>
            </a:p>
          </p:txBody>
        </p:sp>
        <p:sp>
          <p:nvSpPr>
            <p:cNvPr id="1917959" name="Rectangle 7"/>
            <p:cNvSpPr>
              <a:spLocks noChangeArrowheads="1"/>
            </p:cNvSpPr>
            <p:nvPr/>
          </p:nvSpPr>
          <p:spPr bwMode="auto">
            <a:xfrm>
              <a:off x="3072" y="736"/>
              <a:ext cx="128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Reorder buffer</a:t>
              </a:r>
            </a:p>
          </p:txBody>
        </p:sp>
        <p:sp>
          <p:nvSpPr>
            <p:cNvPr id="1917960" name="Rectangle 8"/>
            <p:cNvSpPr>
              <a:spLocks noChangeArrowheads="1"/>
            </p:cNvSpPr>
            <p:nvPr/>
          </p:nvSpPr>
          <p:spPr bwMode="auto">
            <a:xfrm>
              <a:off x="2160" y="951"/>
              <a:ext cx="294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Ins# use exec   op  p1   src1   p2  src2</a:t>
              </a:r>
            </a:p>
          </p:txBody>
        </p:sp>
        <p:sp>
          <p:nvSpPr>
            <p:cNvPr id="1917961" name="Rectangle 9"/>
            <p:cNvSpPr>
              <a:spLocks noChangeArrowheads="1"/>
            </p:cNvSpPr>
            <p:nvPr/>
          </p:nvSpPr>
          <p:spPr bwMode="auto">
            <a:xfrm>
              <a:off x="5209" y="1107"/>
              <a:ext cx="220" cy="1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t</a:t>
              </a:r>
              <a:r>
                <a:rPr lang="en-US" i="1" baseline="-25000">
                  <a:latin typeface="Verdana" charset="0"/>
                </a:rPr>
                <a:t>1</a:t>
              </a:r>
              <a:endParaRPr lang="en-US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t</a:t>
              </a:r>
              <a:r>
                <a:rPr lang="en-US" i="1" baseline="-25000">
                  <a:latin typeface="Verdana" charset="0"/>
                </a:rPr>
                <a:t>2</a:t>
              </a:r>
              <a:endParaRPr lang="en-US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3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4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5</a:t>
              </a: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.</a:t>
              </a:r>
            </a:p>
          </p:txBody>
        </p:sp>
        <p:sp>
          <p:nvSpPr>
            <p:cNvPr id="1917962" name="Rectangle 10"/>
            <p:cNvSpPr>
              <a:spLocks noChangeArrowheads="1"/>
            </p:cNvSpPr>
            <p:nvPr/>
          </p:nvSpPr>
          <p:spPr bwMode="auto">
            <a:xfrm>
              <a:off x="2180" y="1164"/>
              <a:ext cx="2988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3" name="Line 11"/>
            <p:cNvSpPr>
              <a:spLocks noChangeShapeType="1"/>
            </p:cNvSpPr>
            <p:nvPr/>
          </p:nvSpPr>
          <p:spPr bwMode="auto">
            <a:xfrm>
              <a:off x="2588" y="117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4" name="Line 12"/>
            <p:cNvSpPr>
              <a:spLocks noChangeShapeType="1"/>
            </p:cNvSpPr>
            <p:nvPr/>
          </p:nvSpPr>
          <p:spPr bwMode="auto">
            <a:xfrm>
              <a:off x="2876" y="1173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5" name="Line 13"/>
            <p:cNvSpPr>
              <a:spLocks noChangeShapeType="1"/>
            </p:cNvSpPr>
            <p:nvPr/>
          </p:nvSpPr>
          <p:spPr bwMode="auto">
            <a:xfrm>
              <a:off x="4403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6" name="Line 14"/>
            <p:cNvSpPr>
              <a:spLocks noChangeShapeType="1"/>
            </p:cNvSpPr>
            <p:nvPr/>
          </p:nvSpPr>
          <p:spPr bwMode="auto">
            <a:xfrm>
              <a:off x="3812" y="1162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7" name="Line 15"/>
            <p:cNvSpPr>
              <a:spLocks noChangeShapeType="1"/>
            </p:cNvSpPr>
            <p:nvPr/>
          </p:nvSpPr>
          <p:spPr bwMode="auto">
            <a:xfrm>
              <a:off x="4584" y="1163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179" y="1316"/>
              <a:ext cx="2976" cy="1392"/>
              <a:chOff x="2181" y="1347"/>
              <a:chExt cx="2976" cy="1392"/>
            </a:xfrm>
          </p:grpSpPr>
          <p:sp>
            <p:nvSpPr>
              <p:cNvPr id="1917969" name="Line 17"/>
              <p:cNvSpPr>
                <a:spLocks noChangeShapeType="1"/>
              </p:cNvSpPr>
              <p:nvPr/>
            </p:nvSpPr>
            <p:spPr bwMode="auto">
              <a:xfrm>
                <a:off x="2188" y="1347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0" name="Line 18"/>
              <p:cNvSpPr>
                <a:spLocks noChangeShapeType="1"/>
              </p:cNvSpPr>
              <p:nvPr/>
            </p:nvSpPr>
            <p:spPr bwMode="auto">
              <a:xfrm>
                <a:off x="2188" y="1523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1" name="Line 19"/>
              <p:cNvSpPr>
                <a:spLocks noChangeShapeType="1"/>
              </p:cNvSpPr>
              <p:nvPr/>
            </p:nvSpPr>
            <p:spPr bwMode="auto">
              <a:xfrm>
                <a:off x="2181" y="169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2" name="Line 20"/>
              <p:cNvSpPr>
                <a:spLocks noChangeShapeType="1"/>
              </p:cNvSpPr>
              <p:nvPr/>
            </p:nvSpPr>
            <p:spPr bwMode="auto">
              <a:xfrm>
                <a:off x="2188" y="185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3" name="Line 21"/>
              <p:cNvSpPr>
                <a:spLocks noChangeShapeType="1"/>
              </p:cNvSpPr>
              <p:nvPr/>
            </p:nvSpPr>
            <p:spPr bwMode="auto">
              <a:xfrm>
                <a:off x="2188" y="203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4" name="Line 22"/>
              <p:cNvSpPr>
                <a:spLocks noChangeShapeType="1"/>
              </p:cNvSpPr>
              <p:nvPr/>
            </p:nvSpPr>
            <p:spPr bwMode="auto">
              <a:xfrm>
                <a:off x="2188" y="219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5" name="Line 23"/>
              <p:cNvSpPr>
                <a:spLocks noChangeShapeType="1"/>
              </p:cNvSpPr>
              <p:nvPr/>
            </p:nvSpPr>
            <p:spPr bwMode="auto">
              <a:xfrm>
                <a:off x="2181" y="257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6" name="Line 24"/>
              <p:cNvSpPr>
                <a:spLocks noChangeShapeType="1"/>
              </p:cNvSpPr>
              <p:nvPr/>
            </p:nvSpPr>
            <p:spPr bwMode="auto">
              <a:xfrm>
                <a:off x="2181" y="273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7" name="Line 25"/>
              <p:cNvSpPr>
                <a:spLocks noChangeShapeType="1"/>
              </p:cNvSpPr>
              <p:nvPr/>
            </p:nvSpPr>
            <p:spPr bwMode="auto">
              <a:xfrm>
                <a:off x="2195" y="237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7978" name="Rectangle 26"/>
            <p:cNvSpPr>
              <a:spLocks noChangeArrowheads="1"/>
            </p:cNvSpPr>
            <p:nvPr/>
          </p:nvSpPr>
          <p:spPr bwMode="auto">
            <a:xfrm>
              <a:off x="937" y="2685"/>
              <a:ext cx="68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chemeClr val="bg2"/>
                  </a:solidFill>
                  <a:latin typeface="Verdana" charset="0"/>
                </a:rPr>
                <a:t>data / t</a:t>
              </a:r>
              <a:r>
                <a:rPr lang="en-US" sz="1800" baseline="-25000">
                  <a:solidFill>
                    <a:schemeClr val="bg2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17979" name="Rectangle 27"/>
            <p:cNvSpPr>
              <a:spLocks noChangeArrowheads="1"/>
            </p:cNvSpPr>
            <p:nvPr/>
          </p:nvSpPr>
          <p:spPr bwMode="auto">
            <a:xfrm>
              <a:off x="672" y="951"/>
              <a:ext cx="979" cy="16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     p    data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f</a:t>
              </a:r>
              <a:r>
                <a:rPr lang="en-US" sz="1800" dirty="0" smtClean="0">
                  <a:latin typeface="Verdana" charset="0"/>
                </a:rPr>
                <a:t>1</a:t>
              </a:r>
              <a:endParaRPr lang="en-US" sz="18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f2</a:t>
              </a:r>
              <a:endParaRPr lang="en-US" sz="18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f3</a:t>
              </a:r>
              <a:endParaRPr lang="en-US" sz="18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f4</a:t>
              </a:r>
              <a:endParaRPr lang="en-US" sz="18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f5</a:t>
              </a:r>
              <a:endParaRPr lang="en-US" sz="18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f6</a:t>
              </a:r>
              <a:endParaRPr lang="en-US" sz="18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f7</a:t>
              </a:r>
              <a:endParaRPr lang="en-US" sz="18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f8</a:t>
              </a:r>
              <a:endParaRPr lang="en-US" sz="1800" dirty="0">
                <a:latin typeface="Verdana" charset="0"/>
              </a:endParaRP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953" y="1173"/>
              <a:ext cx="760" cy="1368"/>
              <a:chOff x="955" y="1204"/>
              <a:chExt cx="760" cy="1368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955" y="1204"/>
                <a:ext cx="760" cy="1368"/>
                <a:chOff x="955" y="1204"/>
                <a:chExt cx="760" cy="1368"/>
              </a:xfrm>
            </p:grpSpPr>
            <p:sp>
              <p:nvSpPr>
                <p:cNvPr id="1917982" name="Rectangle 30"/>
                <p:cNvSpPr>
                  <a:spLocks noChangeArrowheads="1"/>
                </p:cNvSpPr>
                <p:nvPr/>
              </p:nvSpPr>
              <p:spPr bwMode="auto">
                <a:xfrm>
                  <a:off x="955" y="1204"/>
                  <a:ext cx="760" cy="136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3" name="Line 31"/>
                <p:cNvSpPr>
                  <a:spLocks noChangeShapeType="1"/>
                </p:cNvSpPr>
                <p:nvPr/>
              </p:nvSpPr>
              <p:spPr bwMode="auto">
                <a:xfrm>
                  <a:off x="967" y="136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4" name="Line 32"/>
                <p:cNvSpPr>
                  <a:spLocks noChangeShapeType="1"/>
                </p:cNvSpPr>
                <p:nvPr/>
              </p:nvSpPr>
              <p:spPr bwMode="auto">
                <a:xfrm>
                  <a:off x="967" y="154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5" name="Line 33"/>
                <p:cNvSpPr>
                  <a:spLocks noChangeShapeType="1"/>
                </p:cNvSpPr>
                <p:nvPr/>
              </p:nvSpPr>
              <p:spPr bwMode="auto">
                <a:xfrm>
                  <a:off x="967" y="1706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6" name="Line 34"/>
                <p:cNvSpPr>
                  <a:spLocks noChangeShapeType="1"/>
                </p:cNvSpPr>
                <p:nvPr/>
              </p:nvSpPr>
              <p:spPr bwMode="auto">
                <a:xfrm>
                  <a:off x="967" y="187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7" name="Line 35"/>
                <p:cNvSpPr>
                  <a:spLocks noChangeShapeType="1"/>
                </p:cNvSpPr>
                <p:nvPr/>
              </p:nvSpPr>
              <p:spPr bwMode="auto">
                <a:xfrm>
                  <a:off x="967" y="205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8" name="Line 36"/>
                <p:cNvSpPr>
                  <a:spLocks noChangeShapeType="1"/>
                </p:cNvSpPr>
                <p:nvPr/>
              </p:nvSpPr>
              <p:spPr bwMode="auto">
                <a:xfrm>
                  <a:off x="967" y="2222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9" name="Line 37"/>
                <p:cNvSpPr>
                  <a:spLocks noChangeShapeType="1"/>
                </p:cNvSpPr>
                <p:nvPr/>
              </p:nvSpPr>
              <p:spPr bwMode="auto">
                <a:xfrm>
                  <a:off x="955" y="2401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7990" name="Line 38"/>
              <p:cNvSpPr>
                <a:spLocks noChangeShapeType="1"/>
              </p:cNvSpPr>
              <p:nvPr/>
            </p:nvSpPr>
            <p:spPr bwMode="auto">
              <a:xfrm>
                <a:off x="1105" y="1210"/>
                <a:ext cx="0" cy="13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7991" name="Freeform 39"/>
            <p:cNvSpPr>
              <a:spLocks/>
            </p:cNvSpPr>
            <p:nvPr/>
          </p:nvSpPr>
          <p:spPr bwMode="auto">
            <a:xfrm>
              <a:off x="1344" y="2296"/>
              <a:ext cx="1" cy="433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1" h="433">
                  <a:moveTo>
                    <a:pt x="0" y="432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2" name="Freeform 40"/>
            <p:cNvSpPr>
              <a:spLocks/>
            </p:cNvSpPr>
            <p:nvPr/>
          </p:nvSpPr>
          <p:spPr bwMode="auto">
            <a:xfrm>
              <a:off x="1668" y="2796"/>
              <a:ext cx="242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6" y="0"/>
                </a:cxn>
              </a:cxnLst>
              <a:rect l="0" t="0" r="r" b="b"/>
              <a:pathLst>
                <a:path w="2427" h="1">
                  <a:moveTo>
                    <a:pt x="0" y="0"/>
                  </a:moveTo>
                  <a:lnTo>
                    <a:pt x="2426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3" name="Line 41"/>
            <p:cNvSpPr>
              <a:spLocks noChangeShapeType="1"/>
            </p:cNvSpPr>
            <p:nvPr/>
          </p:nvSpPr>
          <p:spPr bwMode="auto">
            <a:xfrm>
              <a:off x="3215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4" name="Line 42"/>
            <p:cNvSpPr>
              <a:spLocks noChangeShapeType="1"/>
            </p:cNvSpPr>
            <p:nvPr/>
          </p:nvSpPr>
          <p:spPr bwMode="auto">
            <a:xfrm>
              <a:off x="3638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7995" name="Text Box 43"/>
          <p:cNvSpPr txBox="1">
            <a:spLocks noChangeArrowheads="1"/>
          </p:cNvSpPr>
          <p:nvPr/>
        </p:nvSpPr>
        <p:spPr bwMode="auto">
          <a:xfrm>
            <a:off x="4921250" y="5280025"/>
            <a:ext cx="3790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Whenever an FU produces data</a:t>
            </a:r>
          </a:p>
        </p:txBody>
      </p:sp>
      <p:sp>
        <p:nvSpPr>
          <p:cNvPr id="1917996" name="Text Box 44"/>
          <p:cNvSpPr txBox="1">
            <a:spLocks noChangeArrowheads="1"/>
          </p:cNvSpPr>
          <p:nvPr/>
        </p:nvSpPr>
        <p:spPr bwMode="auto">
          <a:xfrm>
            <a:off x="4937125" y="5905500"/>
            <a:ext cx="42449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Whenever an instruction completes</a:t>
            </a:r>
          </a:p>
        </p:txBody>
      </p:sp>
      <p:sp>
        <p:nvSpPr>
          <p:cNvPr id="1917997" name="Text Box 45"/>
          <p:cNvSpPr txBox="1">
            <a:spLocks noChangeArrowheads="1"/>
          </p:cNvSpPr>
          <p:nvPr/>
        </p:nvSpPr>
        <p:spPr bwMode="auto">
          <a:xfrm>
            <a:off x="1870075" y="183991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t1</a:t>
            </a:r>
          </a:p>
        </p:txBody>
      </p:sp>
      <p:sp>
        <p:nvSpPr>
          <p:cNvPr id="1917998" name="Text Box 46"/>
          <p:cNvSpPr txBox="1">
            <a:spLocks noChangeArrowheads="1"/>
          </p:cNvSpPr>
          <p:nvPr/>
        </p:nvSpPr>
        <p:spPr bwMode="auto">
          <a:xfrm>
            <a:off x="3448050" y="15573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1          1        0        LD     </a:t>
            </a:r>
          </a:p>
        </p:txBody>
      </p:sp>
      <p:sp>
        <p:nvSpPr>
          <p:cNvPr id="1917999" name="Text Box 47"/>
          <p:cNvSpPr txBox="1">
            <a:spLocks noChangeArrowheads="1"/>
          </p:cNvSpPr>
          <p:nvPr/>
        </p:nvSpPr>
        <p:spPr bwMode="auto">
          <a:xfrm>
            <a:off x="1887538" y="23828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t2</a:t>
            </a:r>
          </a:p>
        </p:txBody>
      </p:sp>
      <p:sp>
        <p:nvSpPr>
          <p:cNvPr id="1918000" name="Text Box 48"/>
          <p:cNvSpPr txBox="1">
            <a:spLocks noChangeArrowheads="1"/>
          </p:cNvSpPr>
          <p:nvPr/>
        </p:nvSpPr>
        <p:spPr bwMode="auto">
          <a:xfrm>
            <a:off x="3448050" y="1831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0        LD     </a:t>
            </a:r>
          </a:p>
        </p:txBody>
      </p:sp>
      <p:sp>
        <p:nvSpPr>
          <p:cNvPr id="1918001" name="Text Box 49"/>
          <p:cNvSpPr txBox="1">
            <a:spLocks noChangeArrowheads="1"/>
          </p:cNvSpPr>
          <p:nvPr/>
        </p:nvSpPr>
        <p:spPr bwMode="auto">
          <a:xfrm>
            <a:off x="3448050" y="26098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0         t4     </a:t>
            </a:r>
          </a:p>
        </p:txBody>
      </p:sp>
      <p:sp>
        <p:nvSpPr>
          <p:cNvPr id="1918002" name="Text Box 50"/>
          <p:cNvSpPr txBox="1">
            <a:spLocks noChangeArrowheads="1"/>
          </p:cNvSpPr>
          <p:nvPr/>
        </p:nvSpPr>
        <p:spPr bwMode="auto">
          <a:xfrm>
            <a:off x="3448050" y="23749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0        SUB     1        v1           1         v1</a:t>
            </a:r>
          </a:p>
        </p:txBody>
      </p:sp>
      <p:sp>
        <p:nvSpPr>
          <p:cNvPr id="1918003" name="Text Box 51"/>
          <p:cNvSpPr txBox="1">
            <a:spLocks noChangeArrowheads="1"/>
          </p:cNvSpPr>
          <p:nvPr/>
        </p:nvSpPr>
        <p:spPr bwMode="auto">
          <a:xfrm>
            <a:off x="1870075" y="34829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t4</a:t>
            </a:r>
          </a:p>
        </p:txBody>
      </p:sp>
      <p:sp>
        <p:nvSpPr>
          <p:cNvPr id="1918004" name="Text Box 52"/>
          <p:cNvSpPr txBox="1">
            <a:spLocks noChangeArrowheads="1"/>
          </p:cNvSpPr>
          <p:nvPr/>
        </p:nvSpPr>
        <p:spPr bwMode="auto">
          <a:xfrm>
            <a:off x="3448050" y="20891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0        t2            1         v1</a:t>
            </a:r>
          </a:p>
        </p:txBody>
      </p:sp>
      <p:sp>
        <p:nvSpPr>
          <p:cNvPr id="1918005" name="Text Box 53"/>
          <p:cNvSpPr txBox="1">
            <a:spLocks noChangeArrowheads="1"/>
          </p:cNvSpPr>
          <p:nvPr/>
        </p:nvSpPr>
        <p:spPr bwMode="auto">
          <a:xfrm>
            <a:off x="1870075" y="292576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t3</a:t>
            </a:r>
          </a:p>
        </p:txBody>
      </p:sp>
      <p:sp>
        <p:nvSpPr>
          <p:cNvPr id="1918006" name="Text Box 54"/>
          <p:cNvSpPr txBox="1">
            <a:spLocks noChangeArrowheads="1"/>
          </p:cNvSpPr>
          <p:nvPr/>
        </p:nvSpPr>
        <p:spPr bwMode="auto">
          <a:xfrm>
            <a:off x="1928813" y="235902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t5</a:t>
            </a:r>
          </a:p>
        </p:txBody>
      </p:sp>
      <p:sp>
        <p:nvSpPr>
          <p:cNvPr id="1918007" name="Text Box 55"/>
          <p:cNvSpPr txBox="1">
            <a:spLocks noChangeArrowheads="1"/>
          </p:cNvSpPr>
          <p:nvPr/>
        </p:nvSpPr>
        <p:spPr bwMode="auto">
          <a:xfrm>
            <a:off x="298450" y="1974850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8" name="Text Box 56"/>
          <p:cNvSpPr txBox="1">
            <a:spLocks noChangeArrowheads="1"/>
          </p:cNvSpPr>
          <p:nvPr/>
        </p:nvSpPr>
        <p:spPr bwMode="auto">
          <a:xfrm>
            <a:off x="1876425" y="18240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9" name="Text Box 57"/>
          <p:cNvSpPr txBox="1">
            <a:spLocks noChangeArrowheads="1"/>
          </p:cNvSpPr>
          <p:nvPr/>
        </p:nvSpPr>
        <p:spPr bwMode="auto">
          <a:xfrm>
            <a:off x="3443288" y="15652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1          1        1        LD     </a:t>
            </a:r>
          </a:p>
        </p:txBody>
      </p:sp>
      <p:sp>
        <p:nvSpPr>
          <p:cNvPr id="1918010" name="Text Box 58"/>
          <p:cNvSpPr txBox="1">
            <a:spLocks noChangeArrowheads="1"/>
          </p:cNvSpPr>
          <p:nvPr/>
        </p:nvSpPr>
        <p:spPr bwMode="auto">
          <a:xfrm>
            <a:off x="3451225" y="15509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            0</a:t>
            </a:r>
          </a:p>
        </p:txBody>
      </p:sp>
      <p:sp>
        <p:nvSpPr>
          <p:cNvPr id="1918011" name="Text Box 59"/>
          <p:cNvSpPr txBox="1">
            <a:spLocks noChangeArrowheads="1"/>
          </p:cNvSpPr>
          <p:nvPr/>
        </p:nvSpPr>
        <p:spPr bwMode="auto">
          <a:xfrm>
            <a:off x="3441700" y="23701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1        SUB     1        v1           1         v1</a:t>
            </a:r>
          </a:p>
        </p:txBody>
      </p:sp>
      <p:sp>
        <p:nvSpPr>
          <p:cNvPr id="1918012" name="Text Box 60"/>
          <p:cNvSpPr txBox="1">
            <a:spLocks noChangeArrowheads="1"/>
          </p:cNvSpPr>
          <p:nvPr/>
        </p:nvSpPr>
        <p:spPr bwMode="auto">
          <a:xfrm>
            <a:off x="3438525" y="23780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4           0</a:t>
            </a:r>
          </a:p>
        </p:txBody>
      </p:sp>
      <p:sp>
        <p:nvSpPr>
          <p:cNvPr id="1918013" name="Text Box 61"/>
          <p:cNvSpPr txBox="1">
            <a:spLocks noChangeArrowheads="1"/>
          </p:cNvSpPr>
          <p:nvPr/>
        </p:nvSpPr>
        <p:spPr bwMode="auto">
          <a:xfrm>
            <a:off x="1876425" y="34575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v4</a:t>
            </a:r>
          </a:p>
        </p:txBody>
      </p:sp>
      <p:sp>
        <p:nvSpPr>
          <p:cNvPr id="1918014" name="Text Box 62"/>
          <p:cNvSpPr txBox="1">
            <a:spLocks noChangeArrowheads="1"/>
          </p:cNvSpPr>
          <p:nvPr/>
        </p:nvSpPr>
        <p:spPr bwMode="auto">
          <a:xfrm>
            <a:off x="3455988" y="26177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1         v4     </a:t>
            </a:r>
          </a:p>
        </p:txBody>
      </p:sp>
      <p:sp>
        <p:nvSpPr>
          <p:cNvPr id="1918015" name="Text Box 63"/>
          <p:cNvSpPr txBox="1">
            <a:spLocks noChangeArrowheads="1"/>
          </p:cNvSpPr>
          <p:nvPr/>
        </p:nvSpPr>
        <p:spPr bwMode="auto">
          <a:xfrm>
            <a:off x="3455988" y="18161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1        LD     </a:t>
            </a:r>
          </a:p>
        </p:txBody>
      </p:sp>
      <p:sp>
        <p:nvSpPr>
          <p:cNvPr id="1918016" name="Text Box 64"/>
          <p:cNvSpPr txBox="1">
            <a:spLocks noChangeArrowheads="1"/>
          </p:cNvSpPr>
          <p:nvPr/>
        </p:nvSpPr>
        <p:spPr bwMode="auto">
          <a:xfrm>
            <a:off x="3432175" y="18224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2           0     </a:t>
            </a:r>
          </a:p>
        </p:txBody>
      </p:sp>
      <p:sp>
        <p:nvSpPr>
          <p:cNvPr id="1918017" name="Text Box 65"/>
          <p:cNvSpPr txBox="1">
            <a:spLocks noChangeArrowheads="1"/>
          </p:cNvSpPr>
          <p:nvPr/>
        </p:nvSpPr>
        <p:spPr bwMode="auto">
          <a:xfrm>
            <a:off x="3432175" y="2085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1        v2            1         v1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95" grpId="0" autoUpdateAnimBg="0"/>
      <p:bldP spid="1917996" grpId="0" autoUpdateAnimBg="0"/>
      <p:bldP spid="1917997" grpId="0"/>
      <p:bldP spid="1917997" grpId="1"/>
      <p:bldP spid="1917997" grpId="2"/>
      <p:bldP spid="1917998" grpId="0"/>
      <p:bldP spid="1917998" grpId="1"/>
      <p:bldP spid="1917999" grpId="0"/>
      <p:bldP spid="1917999" grpId="1"/>
      <p:bldP spid="1918000" grpId="0"/>
      <p:bldP spid="1918000" grpId="1"/>
      <p:bldP spid="1918001" grpId="0"/>
      <p:bldP spid="1918001" grpId="1"/>
      <p:bldP spid="1918002" grpId="0"/>
      <p:bldP spid="1918002" grpId="1"/>
      <p:bldP spid="1918003" grpId="0"/>
      <p:bldP spid="1918003" grpId="1"/>
      <p:bldP spid="1918004" grpId="0"/>
      <p:bldP spid="1918004" grpId="1"/>
      <p:bldP spid="1918005" grpId="0"/>
      <p:bldP spid="1918006" grpId="0"/>
      <p:bldP spid="1918008" grpId="0"/>
      <p:bldP spid="1918009" grpId="0"/>
      <p:bldP spid="1918009" grpId="1"/>
      <p:bldP spid="1918010" grpId="0"/>
      <p:bldP spid="1918011" grpId="0"/>
      <p:bldP spid="1918011" grpId="1"/>
      <p:bldP spid="1918012" grpId="0"/>
      <p:bldP spid="1918013" grpId="0"/>
      <p:bldP spid="1918014" grpId="0"/>
      <p:bldP spid="1918015" grpId="0"/>
      <p:bldP spid="1918015" grpId="1"/>
      <p:bldP spid="1918015" grpId="2"/>
      <p:bldP spid="1918016" grpId="0"/>
      <p:bldP spid="1918016" grpId="1"/>
      <p:bldP spid="19180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885" name="Rectangle 2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IBM 360/91 Floating-Point Unit</a:t>
            </a:r>
            <a:br>
              <a:rPr lang="en-US"/>
            </a:br>
            <a:r>
              <a:rPr lang="en-US" sz="2000" i="1"/>
              <a:t>R. M. Tomasulo, 1967</a:t>
            </a:r>
          </a:p>
        </p:txBody>
      </p:sp>
      <p:sp>
        <p:nvSpPr>
          <p:cNvPr id="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637-7676-2F43-B7D9-1FC3A6BF24AF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8887" name="Freeform 23"/>
          <p:cNvSpPr>
            <a:spLocks/>
          </p:cNvSpPr>
          <p:nvPr/>
        </p:nvSpPr>
        <p:spPr bwMode="auto">
          <a:xfrm>
            <a:off x="5103813" y="39925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888" name="Rectangle 24"/>
          <p:cNvSpPr>
            <a:spLocks noChangeArrowheads="1"/>
          </p:cNvSpPr>
          <p:nvPr/>
        </p:nvSpPr>
        <p:spPr bwMode="auto">
          <a:xfrm>
            <a:off x="5729288" y="4205288"/>
            <a:ext cx="581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Mult</a:t>
            </a:r>
          </a:p>
        </p:txBody>
      </p:sp>
      <p:sp>
        <p:nvSpPr>
          <p:cNvPr id="1828889" name="Rectangle 25"/>
          <p:cNvSpPr>
            <a:spLocks noChangeArrowheads="1"/>
          </p:cNvSpPr>
          <p:nvPr/>
        </p:nvSpPr>
        <p:spPr bwMode="auto">
          <a:xfrm>
            <a:off x="5607050" y="47180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895" name="Rectangle 31"/>
          <p:cNvSpPr>
            <a:spLocks noChangeArrowheads="1"/>
          </p:cNvSpPr>
          <p:nvPr/>
        </p:nvSpPr>
        <p:spPr bwMode="auto">
          <a:xfrm>
            <a:off x="4800600" y="32766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Calibri"/>
                <a:cs typeface="Calibri"/>
              </a:rPr>
              <a:t>1</a:t>
            </a:r>
          </a:p>
        </p:txBody>
      </p:sp>
      <p:sp>
        <p:nvSpPr>
          <p:cNvPr id="1828900" name="Rectangle 36"/>
          <p:cNvSpPr>
            <a:spLocks noChangeArrowheads="1"/>
          </p:cNvSpPr>
          <p:nvPr/>
        </p:nvSpPr>
        <p:spPr bwMode="auto">
          <a:xfrm>
            <a:off x="1439863" y="914400"/>
            <a:ext cx="286738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4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5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6</a:t>
            </a:r>
          </a:p>
        </p:txBody>
      </p:sp>
      <p:sp>
        <p:nvSpPr>
          <p:cNvPr id="1828909" name="Rectangle 45"/>
          <p:cNvSpPr>
            <a:spLocks noChangeArrowheads="1"/>
          </p:cNvSpPr>
          <p:nvPr/>
        </p:nvSpPr>
        <p:spPr bwMode="auto">
          <a:xfrm>
            <a:off x="2819400" y="990600"/>
            <a:ext cx="1138659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buffers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(from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memory)</a:t>
            </a:r>
          </a:p>
        </p:txBody>
      </p:sp>
      <p:sp>
        <p:nvSpPr>
          <p:cNvPr id="1828910" name="Rectangle 46"/>
          <p:cNvSpPr>
            <a:spLocks noChangeArrowheads="1"/>
          </p:cNvSpPr>
          <p:nvPr/>
        </p:nvSpPr>
        <p:spPr bwMode="auto">
          <a:xfrm>
            <a:off x="5791200" y="1012036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4</a:t>
            </a:r>
          </a:p>
        </p:txBody>
      </p:sp>
      <p:sp>
        <p:nvSpPr>
          <p:cNvPr id="1828911" name="Line 47"/>
          <p:cNvSpPr>
            <a:spLocks noChangeShapeType="1"/>
          </p:cNvSpPr>
          <p:nvPr/>
        </p:nvSpPr>
        <p:spPr bwMode="auto">
          <a:xfrm>
            <a:off x="6089650" y="4951413"/>
            <a:ext cx="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2" name="Line 48"/>
          <p:cNvSpPr>
            <a:spLocks noChangeShapeType="1"/>
          </p:cNvSpPr>
          <p:nvPr/>
        </p:nvSpPr>
        <p:spPr bwMode="auto">
          <a:xfrm>
            <a:off x="2114550" y="2343150"/>
            <a:ext cx="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3" name="Line 49"/>
          <p:cNvSpPr>
            <a:spLocks noChangeShapeType="1"/>
          </p:cNvSpPr>
          <p:nvPr/>
        </p:nvSpPr>
        <p:spPr bwMode="auto">
          <a:xfrm>
            <a:off x="3511550" y="492601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5" name="Freeform 51"/>
          <p:cNvSpPr>
            <a:spLocks/>
          </p:cNvSpPr>
          <p:nvPr/>
        </p:nvSpPr>
        <p:spPr bwMode="auto">
          <a:xfrm>
            <a:off x="2525713" y="39798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6" name="Rectangle 52"/>
          <p:cNvSpPr>
            <a:spLocks noChangeArrowheads="1"/>
          </p:cNvSpPr>
          <p:nvPr/>
        </p:nvSpPr>
        <p:spPr bwMode="auto">
          <a:xfrm>
            <a:off x="3151188" y="4192588"/>
            <a:ext cx="69069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Adder</a:t>
            </a:r>
          </a:p>
        </p:txBody>
      </p:sp>
      <p:sp>
        <p:nvSpPr>
          <p:cNvPr id="1828917" name="Rectangle 53"/>
          <p:cNvSpPr>
            <a:spLocks noChangeArrowheads="1"/>
          </p:cNvSpPr>
          <p:nvPr/>
        </p:nvSpPr>
        <p:spPr bwMode="auto">
          <a:xfrm>
            <a:off x="3028950" y="47053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2" name="Rectangle 58"/>
          <p:cNvSpPr>
            <a:spLocks noChangeArrowheads="1"/>
          </p:cNvSpPr>
          <p:nvPr/>
        </p:nvSpPr>
        <p:spPr bwMode="auto">
          <a:xfrm>
            <a:off x="2239963" y="2971800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3</a:t>
            </a:r>
          </a:p>
          <a:p>
            <a:pPr algn="l" eaLnBrk="1" hangingPunct="1">
              <a:spcBef>
                <a:spcPct val="0"/>
              </a:spcBef>
            </a:pP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828923" name="Line 59"/>
          <p:cNvSpPr>
            <a:spLocks noChangeShapeType="1"/>
          </p:cNvSpPr>
          <p:nvPr/>
        </p:nvSpPr>
        <p:spPr bwMode="auto">
          <a:xfrm>
            <a:off x="4083050" y="2578100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4" name="Line 60"/>
          <p:cNvSpPr>
            <a:spLocks noChangeShapeType="1"/>
          </p:cNvSpPr>
          <p:nvPr/>
        </p:nvSpPr>
        <p:spPr bwMode="auto">
          <a:xfrm>
            <a:off x="5873750" y="25654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5" name="Line 61"/>
          <p:cNvSpPr>
            <a:spLocks noChangeShapeType="1"/>
          </p:cNvSpPr>
          <p:nvPr/>
        </p:nvSpPr>
        <p:spPr bwMode="auto">
          <a:xfrm>
            <a:off x="6838950" y="2032000"/>
            <a:ext cx="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6" name="Line 62"/>
          <p:cNvSpPr>
            <a:spLocks noChangeShapeType="1"/>
          </p:cNvSpPr>
          <p:nvPr/>
        </p:nvSpPr>
        <p:spPr bwMode="auto">
          <a:xfrm>
            <a:off x="3930650" y="2373313"/>
            <a:ext cx="0" cy="725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7" name="Line 63"/>
          <p:cNvSpPr>
            <a:spLocks noChangeShapeType="1"/>
          </p:cNvSpPr>
          <p:nvPr/>
        </p:nvSpPr>
        <p:spPr bwMode="auto">
          <a:xfrm>
            <a:off x="56578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8" name="Line 64"/>
          <p:cNvSpPr>
            <a:spLocks noChangeShapeType="1"/>
          </p:cNvSpPr>
          <p:nvPr/>
        </p:nvSpPr>
        <p:spPr bwMode="auto">
          <a:xfrm>
            <a:off x="65214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9" name="Rectangle 65"/>
          <p:cNvSpPr>
            <a:spLocks noChangeArrowheads="1"/>
          </p:cNvSpPr>
          <p:nvPr/>
        </p:nvSpPr>
        <p:spPr bwMode="auto">
          <a:xfrm>
            <a:off x="7239000" y="685800"/>
            <a:ext cx="1676400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 smtClean="0">
                <a:latin typeface="Calibri"/>
                <a:cs typeface="Calibri"/>
              </a:rPr>
              <a:t>Floating</a:t>
            </a:r>
            <a:r>
              <a:rPr lang="en-US" sz="2000" dirty="0" smtClean="0">
                <a:latin typeface="Calibri"/>
                <a:cs typeface="Calibri"/>
              </a:rPr>
              <a:t>-Point</a:t>
            </a: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dirty="0" err="1" smtClean="0">
                <a:latin typeface="Calibri"/>
                <a:cs typeface="Calibri"/>
              </a:rPr>
              <a:t>Regfile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828930" name="Rectangle 66"/>
          <p:cNvSpPr>
            <a:spLocks noChangeArrowheads="1"/>
          </p:cNvSpPr>
          <p:nvPr/>
        </p:nvSpPr>
        <p:spPr bwMode="auto">
          <a:xfrm>
            <a:off x="167874" y="5621338"/>
            <a:ext cx="1521226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store buffers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(to memory)</a:t>
            </a:r>
          </a:p>
        </p:txBody>
      </p:sp>
      <p:sp>
        <p:nvSpPr>
          <p:cNvPr id="1828931" name="Oval 67"/>
          <p:cNvSpPr>
            <a:spLocks noChangeArrowheads="1"/>
          </p:cNvSpPr>
          <p:nvPr/>
        </p:nvSpPr>
        <p:spPr bwMode="auto">
          <a:xfrm>
            <a:off x="5873750" y="25336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132265" y="1039813"/>
            <a:ext cx="1052513" cy="1230311"/>
            <a:chOff x="2531" y="719"/>
            <a:chExt cx="663" cy="775"/>
          </a:xfrm>
        </p:grpSpPr>
        <p:sp>
          <p:nvSpPr>
            <p:cNvPr id="1828933" name="Rectangle 69"/>
            <p:cNvSpPr>
              <a:spLocks noChangeArrowheads="1"/>
            </p:cNvSpPr>
            <p:nvPr/>
          </p:nvSpPr>
          <p:spPr bwMode="auto">
            <a:xfrm>
              <a:off x="2570" y="759"/>
              <a:ext cx="6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4" name="Line 70"/>
            <p:cNvSpPr>
              <a:spLocks noChangeShapeType="1"/>
            </p:cNvSpPr>
            <p:nvPr/>
          </p:nvSpPr>
          <p:spPr bwMode="auto">
            <a:xfrm>
              <a:off x="2573" y="97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5" name="Line 71"/>
            <p:cNvSpPr>
              <a:spLocks noChangeShapeType="1"/>
            </p:cNvSpPr>
            <p:nvPr/>
          </p:nvSpPr>
          <p:spPr bwMode="auto">
            <a:xfrm>
              <a:off x="2581" y="1074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6" name="Line 72"/>
            <p:cNvSpPr>
              <a:spLocks noChangeShapeType="1"/>
            </p:cNvSpPr>
            <p:nvPr/>
          </p:nvSpPr>
          <p:spPr bwMode="auto">
            <a:xfrm>
              <a:off x="2581" y="118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7" name="Line 73"/>
            <p:cNvSpPr>
              <a:spLocks noChangeShapeType="1"/>
            </p:cNvSpPr>
            <p:nvPr/>
          </p:nvSpPr>
          <p:spPr bwMode="auto">
            <a:xfrm>
              <a:off x="2573" y="129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8" name="Line 74"/>
            <p:cNvSpPr>
              <a:spLocks noChangeShapeType="1"/>
            </p:cNvSpPr>
            <p:nvPr/>
          </p:nvSpPr>
          <p:spPr bwMode="auto">
            <a:xfrm>
              <a:off x="2573" y="86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9" name="Rectangle 75"/>
            <p:cNvSpPr>
              <a:spLocks noChangeArrowheads="1"/>
            </p:cNvSpPr>
            <p:nvPr/>
          </p:nvSpPr>
          <p:spPr bwMode="auto">
            <a:xfrm>
              <a:off x="2577" y="1166"/>
              <a:ext cx="286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>
                  <a:latin typeface="Calibri"/>
                  <a:cs typeface="Calibri"/>
                </a:rPr>
                <a:t>...</a:t>
              </a:r>
            </a:p>
          </p:txBody>
        </p:sp>
        <p:sp>
          <p:nvSpPr>
            <p:cNvPr id="1828940" name="Rectangle 76"/>
            <p:cNvSpPr>
              <a:spLocks noChangeArrowheads="1"/>
            </p:cNvSpPr>
            <p:nvPr/>
          </p:nvSpPr>
          <p:spPr bwMode="auto">
            <a:xfrm>
              <a:off x="2531" y="719"/>
              <a:ext cx="65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Calibri"/>
                  <a:cs typeface="Calibri"/>
                </a:rPr>
                <a:t>instructions</a:t>
              </a:r>
            </a:p>
          </p:txBody>
        </p:sp>
      </p:grpSp>
      <p:sp>
        <p:nvSpPr>
          <p:cNvPr id="1828941" name="Freeform 77"/>
          <p:cNvSpPr>
            <a:spLocks/>
          </p:cNvSpPr>
          <p:nvPr/>
        </p:nvSpPr>
        <p:spPr bwMode="auto">
          <a:xfrm>
            <a:off x="2108200" y="2349500"/>
            <a:ext cx="5373688" cy="2871788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3384" y="1808"/>
              </a:cxn>
              <a:cxn ang="0">
                <a:pos x="3384" y="0"/>
              </a:cxn>
              <a:cxn ang="0">
                <a:pos x="568" y="0"/>
              </a:cxn>
              <a:cxn ang="0">
                <a:pos x="568" y="480"/>
              </a:cxn>
            </a:cxnLst>
            <a:rect l="0" t="0" r="r" b="b"/>
            <a:pathLst>
              <a:path w="3385" h="1809">
                <a:moveTo>
                  <a:pt x="0" y="1808"/>
                </a:moveTo>
                <a:lnTo>
                  <a:pt x="3384" y="1808"/>
                </a:lnTo>
                <a:lnTo>
                  <a:pt x="3384" y="0"/>
                </a:lnTo>
                <a:lnTo>
                  <a:pt x="568" y="0"/>
                </a:lnTo>
                <a:lnTo>
                  <a:pt x="568" y="4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2" name="Line 78"/>
          <p:cNvSpPr>
            <a:spLocks noChangeShapeType="1"/>
          </p:cNvSpPr>
          <p:nvPr/>
        </p:nvSpPr>
        <p:spPr bwMode="auto">
          <a:xfrm>
            <a:off x="2427288" y="526256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3" name="Freeform 79"/>
          <p:cNvSpPr>
            <a:spLocks/>
          </p:cNvSpPr>
          <p:nvPr/>
        </p:nvSpPr>
        <p:spPr bwMode="auto">
          <a:xfrm>
            <a:off x="2286000" y="2552700"/>
            <a:ext cx="4560888" cy="2986088"/>
          </a:xfrm>
          <a:custGeom>
            <a:avLst/>
            <a:gdLst/>
            <a:ahLst/>
            <a:cxnLst>
              <a:cxn ang="0">
                <a:pos x="2872" y="0"/>
              </a:cxn>
              <a:cxn ang="0">
                <a:pos x="0" y="0"/>
              </a:cxn>
              <a:cxn ang="0">
                <a:pos x="0" y="1880"/>
              </a:cxn>
            </a:cxnLst>
            <a:rect l="0" t="0" r="r" b="b"/>
            <a:pathLst>
              <a:path w="2873" h="1881">
                <a:moveTo>
                  <a:pt x="2872" y="0"/>
                </a:moveTo>
                <a:lnTo>
                  <a:pt x="0" y="0"/>
                </a:lnTo>
                <a:lnTo>
                  <a:pt x="0" y="188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4" name="Oval 80"/>
          <p:cNvSpPr>
            <a:spLocks noChangeArrowheads="1"/>
          </p:cNvSpPr>
          <p:nvPr/>
        </p:nvSpPr>
        <p:spPr bwMode="auto">
          <a:xfrm>
            <a:off x="7467600" y="23114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5" name="Oval 81"/>
          <p:cNvSpPr>
            <a:spLocks noChangeArrowheads="1"/>
          </p:cNvSpPr>
          <p:nvPr/>
        </p:nvSpPr>
        <p:spPr bwMode="auto">
          <a:xfrm>
            <a:off x="65151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6" name="Oval 82"/>
          <p:cNvSpPr>
            <a:spLocks noChangeArrowheads="1"/>
          </p:cNvSpPr>
          <p:nvPr/>
        </p:nvSpPr>
        <p:spPr bwMode="auto">
          <a:xfrm>
            <a:off x="56515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7" name="Oval 83"/>
          <p:cNvSpPr>
            <a:spLocks noChangeArrowheads="1"/>
          </p:cNvSpPr>
          <p:nvPr/>
        </p:nvSpPr>
        <p:spPr bwMode="auto">
          <a:xfrm>
            <a:off x="39116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8" name="Oval 84"/>
          <p:cNvSpPr>
            <a:spLocks noChangeArrowheads="1"/>
          </p:cNvSpPr>
          <p:nvPr/>
        </p:nvSpPr>
        <p:spPr bwMode="auto">
          <a:xfrm>
            <a:off x="2420938" y="523875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9" name="Oval 85"/>
          <p:cNvSpPr>
            <a:spLocks noChangeArrowheads="1"/>
          </p:cNvSpPr>
          <p:nvPr/>
        </p:nvSpPr>
        <p:spPr bwMode="auto">
          <a:xfrm>
            <a:off x="6832600" y="25273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0" name="Oval 86"/>
          <p:cNvSpPr>
            <a:spLocks noChangeArrowheads="1"/>
          </p:cNvSpPr>
          <p:nvPr/>
        </p:nvSpPr>
        <p:spPr bwMode="auto">
          <a:xfrm>
            <a:off x="3232150" y="2559050"/>
            <a:ext cx="19050" cy="190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1" name="Oval 87"/>
          <p:cNvSpPr>
            <a:spLocks noChangeArrowheads="1"/>
          </p:cNvSpPr>
          <p:nvPr/>
        </p:nvSpPr>
        <p:spPr bwMode="auto">
          <a:xfrm>
            <a:off x="4083050" y="25463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2" name="Rectangle 88"/>
          <p:cNvSpPr>
            <a:spLocks noChangeArrowheads="1"/>
          </p:cNvSpPr>
          <p:nvPr/>
        </p:nvSpPr>
        <p:spPr bwMode="auto">
          <a:xfrm>
            <a:off x="2971800" y="5410200"/>
            <a:ext cx="6172200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Common bus ensures that data is made available immediately to all the instructions waiting for it.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Match tag, if equal, copy value &amp; set presence “p”.</a:t>
            </a:r>
          </a:p>
        </p:txBody>
      </p:sp>
      <p:sp>
        <p:nvSpPr>
          <p:cNvPr id="1828953" name="Rectangle 89"/>
          <p:cNvSpPr>
            <a:spLocks noChangeArrowheads="1"/>
          </p:cNvSpPr>
          <p:nvPr/>
        </p:nvSpPr>
        <p:spPr bwMode="auto">
          <a:xfrm>
            <a:off x="381000" y="2667000"/>
            <a:ext cx="1598633" cy="23057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D</a:t>
            </a:r>
            <a:r>
              <a:rPr lang="en-US" sz="2400" i="1" dirty="0" smtClean="0">
                <a:latin typeface="Calibri"/>
                <a:cs typeface="Calibri"/>
              </a:rPr>
              <a:t>istribute </a:t>
            </a:r>
            <a:endParaRPr lang="en-US" sz="2400" i="1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instruction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templates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by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functional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units</a:t>
            </a:r>
          </a:p>
        </p:txBody>
      </p:sp>
      <p:sp>
        <p:nvSpPr>
          <p:cNvPr id="1828954" name="Rectangle 90"/>
          <p:cNvSpPr>
            <a:spLocks noChangeArrowheads="1"/>
          </p:cNvSpPr>
          <p:nvPr/>
        </p:nvSpPr>
        <p:spPr bwMode="auto">
          <a:xfrm>
            <a:off x="6334125" y="5741988"/>
            <a:ext cx="27495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5" name="Line 91"/>
          <p:cNvSpPr>
            <a:spLocks noChangeShapeType="1"/>
          </p:cNvSpPr>
          <p:nvPr/>
        </p:nvSpPr>
        <p:spPr bwMode="auto">
          <a:xfrm>
            <a:off x="3240088" y="2568575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6" name="Rectangle 92"/>
          <p:cNvSpPr>
            <a:spLocks noChangeArrowheads="1"/>
          </p:cNvSpPr>
          <p:nvPr/>
        </p:nvSpPr>
        <p:spPr bwMode="auto">
          <a:xfrm>
            <a:off x="3962400" y="4876800"/>
            <a:ext cx="18883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&lt; tag, result &gt;</a:t>
            </a:r>
          </a:p>
        </p:txBody>
      </p:sp>
      <p:sp>
        <p:nvSpPr>
          <p:cNvPr id="1828965" name="Freeform 101"/>
          <p:cNvSpPr>
            <a:spLocks/>
          </p:cNvSpPr>
          <p:nvPr/>
        </p:nvSpPr>
        <p:spPr bwMode="auto">
          <a:xfrm>
            <a:off x="7226300" y="1460500"/>
            <a:ext cx="2667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60"/>
              </a:cxn>
            </a:cxnLst>
            <a:rect l="0" t="0" r="r" b="b"/>
            <a:pathLst>
              <a:path w="168" h="560">
                <a:moveTo>
                  <a:pt x="0" y="0"/>
                </a:moveTo>
                <a:lnTo>
                  <a:pt x="168" y="0"/>
                </a:lnTo>
                <a:lnTo>
                  <a:pt x="168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1676400" y="990600"/>
            <a:ext cx="1143000" cy="228600"/>
            <a:chOff x="4896" y="2112"/>
            <a:chExt cx="768" cy="192"/>
          </a:xfrm>
        </p:grpSpPr>
        <p:sp>
          <p:nvSpPr>
            <p:cNvPr id="1828970" name="Rectangle 10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71" name="Rectangle 10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4" name="Group 133"/>
          <p:cNvGrpSpPr>
            <a:grpSpLocks/>
          </p:cNvGrpSpPr>
          <p:nvPr/>
        </p:nvGrpSpPr>
        <p:grpSpPr bwMode="auto">
          <a:xfrm>
            <a:off x="1676400" y="1219200"/>
            <a:ext cx="1143000" cy="228600"/>
            <a:chOff x="4896" y="2112"/>
            <a:chExt cx="768" cy="192"/>
          </a:xfrm>
        </p:grpSpPr>
        <p:sp>
          <p:nvSpPr>
            <p:cNvPr id="1828998" name="Rectangle 13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99" name="Rectangle 13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1676400" y="1447800"/>
            <a:ext cx="1143000" cy="228600"/>
            <a:chOff x="4896" y="2112"/>
            <a:chExt cx="768" cy="192"/>
          </a:xfrm>
        </p:grpSpPr>
        <p:sp>
          <p:nvSpPr>
            <p:cNvPr id="1829001" name="Rectangle 13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2" name="Rectangle 13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6" name="Group 139"/>
          <p:cNvGrpSpPr>
            <a:grpSpLocks/>
          </p:cNvGrpSpPr>
          <p:nvPr/>
        </p:nvGrpSpPr>
        <p:grpSpPr bwMode="auto">
          <a:xfrm>
            <a:off x="2514600" y="3124200"/>
            <a:ext cx="1143000" cy="228600"/>
            <a:chOff x="4896" y="2112"/>
            <a:chExt cx="768" cy="192"/>
          </a:xfrm>
        </p:grpSpPr>
        <p:sp>
          <p:nvSpPr>
            <p:cNvPr id="1829004" name="Rectangle 14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5" name="Rectangle 14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7" name="Group 142"/>
          <p:cNvGrpSpPr>
            <a:grpSpLocks/>
          </p:cNvGrpSpPr>
          <p:nvPr/>
        </p:nvGrpSpPr>
        <p:grpSpPr bwMode="auto">
          <a:xfrm>
            <a:off x="2514600" y="3352800"/>
            <a:ext cx="1143000" cy="228600"/>
            <a:chOff x="4896" y="2112"/>
            <a:chExt cx="768" cy="192"/>
          </a:xfrm>
        </p:grpSpPr>
        <p:sp>
          <p:nvSpPr>
            <p:cNvPr id="1829007" name="Rectangle 14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8" name="Rectangle 14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8" name="Group 145"/>
          <p:cNvGrpSpPr>
            <a:grpSpLocks/>
          </p:cNvGrpSpPr>
          <p:nvPr/>
        </p:nvGrpSpPr>
        <p:grpSpPr bwMode="auto">
          <a:xfrm>
            <a:off x="2514600" y="3581400"/>
            <a:ext cx="1143000" cy="228600"/>
            <a:chOff x="4896" y="2112"/>
            <a:chExt cx="768" cy="192"/>
          </a:xfrm>
        </p:grpSpPr>
        <p:sp>
          <p:nvSpPr>
            <p:cNvPr id="1829010" name="Rectangle 14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1" name="Rectangle 14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3657600" y="3124200"/>
            <a:ext cx="1143000" cy="228600"/>
            <a:chOff x="4896" y="2112"/>
            <a:chExt cx="768" cy="192"/>
          </a:xfrm>
        </p:grpSpPr>
        <p:sp>
          <p:nvSpPr>
            <p:cNvPr id="1829013" name="Rectangle 14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4" name="Rectangle 15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0" name="Group 151"/>
          <p:cNvGrpSpPr>
            <a:grpSpLocks/>
          </p:cNvGrpSpPr>
          <p:nvPr/>
        </p:nvGrpSpPr>
        <p:grpSpPr bwMode="auto">
          <a:xfrm>
            <a:off x="3657600" y="3352800"/>
            <a:ext cx="1143000" cy="228600"/>
            <a:chOff x="4896" y="2112"/>
            <a:chExt cx="768" cy="192"/>
          </a:xfrm>
        </p:grpSpPr>
        <p:sp>
          <p:nvSpPr>
            <p:cNvPr id="1829016" name="Rectangle 15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7" name="Rectangle 15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1" name="Group 154"/>
          <p:cNvGrpSpPr>
            <a:grpSpLocks/>
          </p:cNvGrpSpPr>
          <p:nvPr/>
        </p:nvGrpSpPr>
        <p:grpSpPr bwMode="auto">
          <a:xfrm>
            <a:off x="3657600" y="3581400"/>
            <a:ext cx="1143000" cy="228600"/>
            <a:chOff x="4896" y="2112"/>
            <a:chExt cx="768" cy="192"/>
          </a:xfrm>
        </p:grpSpPr>
        <p:sp>
          <p:nvSpPr>
            <p:cNvPr id="1829019" name="Rectangle 15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0" name="Rectangle 15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2" name="Group 160"/>
          <p:cNvGrpSpPr>
            <a:grpSpLocks/>
          </p:cNvGrpSpPr>
          <p:nvPr/>
        </p:nvGrpSpPr>
        <p:grpSpPr bwMode="auto">
          <a:xfrm>
            <a:off x="5029200" y="3352800"/>
            <a:ext cx="1143000" cy="228600"/>
            <a:chOff x="4896" y="2112"/>
            <a:chExt cx="768" cy="192"/>
          </a:xfrm>
        </p:grpSpPr>
        <p:sp>
          <p:nvSpPr>
            <p:cNvPr id="1829025" name="Rectangle 161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6" name="Rectangle 162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3" name="Group 163"/>
          <p:cNvGrpSpPr>
            <a:grpSpLocks/>
          </p:cNvGrpSpPr>
          <p:nvPr/>
        </p:nvGrpSpPr>
        <p:grpSpPr bwMode="auto">
          <a:xfrm>
            <a:off x="5029200" y="3581400"/>
            <a:ext cx="1143000" cy="228600"/>
            <a:chOff x="4896" y="2112"/>
            <a:chExt cx="768" cy="192"/>
          </a:xfrm>
        </p:grpSpPr>
        <p:sp>
          <p:nvSpPr>
            <p:cNvPr id="1829028" name="Rectangle 16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9" name="Rectangle 16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4" name="Group 169"/>
          <p:cNvGrpSpPr>
            <a:grpSpLocks/>
          </p:cNvGrpSpPr>
          <p:nvPr/>
        </p:nvGrpSpPr>
        <p:grpSpPr bwMode="auto">
          <a:xfrm>
            <a:off x="6172200" y="3352800"/>
            <a:ext cx="1143000" cy="228600"/>
            <a:chOff x="4896" y="2112"/>
            <a:chExt cx="768" cy="192"/>
          </a:xfrm>
        </p:grpSpPr>
        <p:sp>
          <p:nvSpPr>
            <p:cNvPr id="1829034" name="Rectangle 17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5" name="Rectangle 17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6172200" y="3581400"/>
            <a:ext cx="1143000" cy="228600"/>
            <a:chOff x="4896" y="2112"/>
            <a:chExt cx="768" cy="192"/>
          </a:xfrm>
        </p:grpSpPr>
        <p:sp>
          <p:nvSpPr>
            <p:cNvPr id="1829037" name="Rectangle 17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8" name="Rectangle 17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sp>
        <p:nvSpPr>
          <p:cNvPr id="1829039" name="Rectangle 175"/>
          <p:cNvSpPr>
            <a:spLocks noChangeArrowheads="1"/>
          </p:cNvSpPr>
          <p:nvPr/>
        </p:nvSpPr>
        <p:spPr bwMode="auto">
          <a:xfrm>
            <a:off x="4800600" y="35052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Calibri"/>
                <a:cs typeface="Calibri"/>
              </a:rPr>
              <a:t>2</a:t>
            </a:r>
          </a:p>
        </p:txBody>
      </p:sp>
      <p:grpSp>
        <p:nvGrpSpPr>
          <p:cNvPr id="16" name="Group 176"/>
          <p:cNvGrpSpPr>
            <a:grpSpLocks/>
          </p:cNvGrpSpPr>
          <p:nvPr/>
        </p:nvGrpSpPr>
        <p:grpSpPr bwMode="auto">
          <a:xfrm>
            <a:off x="1752600" y="5562600"/>
            <a:ext cx="1143000" cy="228600"/>
            <a:chOff x="4896" y="2112"/>
            <a:chExt cx="768" cy="192"/>
          </a:xfrm>
        </p:grpSpPr>
        <p:sp>
          <p:nvSpPr>
            <p:cNvPr id="1829041" name="Rectangle 17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2" name="Rectangle 17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1752600" y="5791200"/>
            <a:ext cx="1143000" cy="228600"/>
            <a:chOff x="4896" y="2112"/>
            <a:chExt cx="768" cy="192"/>
          </a:xfrm>
        </p:grpSpPr>
        <p:sp>
          <p:nvSpPr>
            <p:cNvPr id="1829044" name="Rectangle 18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5" name="Rectangle 18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8" name="Group 182"/>
          <p:cNvGrpSpPr>
            <a:grpSpLocks/>
          </p:cNvGrpSpPr>
          <p:nvPr/>
        </p:nvGrpSpPr>
        <p:grpSpPr bwMode="auto">
          <a:xfrm>
            <a:off x="1752600" y="6019800"/>
            <a:ext cx="1143000" cy="228600"/>
            <a:chOff x="4896" y="2112"/>
            <a:chExt cx="768" cy="192"/>
          </a:xfrm>
        </p:grpSpPr>
        <p:sp>
          <p:nvSpPr>
            <p:cNvPr id="1829047" name="Rectangle 18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8" name="Rectangle 18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9" name="Group 185"/>
          <p:cNvGrpSpPr>
            <a:grpSpLocks/>
          </p:cNvGrpSpPr>
          <p:nvPr/>
        </p:nvGrpSpPr>
        <p:grpSpPr bwMode="auto">
          <a:xfrm>
            <a:off x="1676400" y="1676400"/>
            <a:ext cx="1143000" cy="228600"/>
            <a:chOff x="4896" y="2112"/>
            <a:chExt cx="768" cy="192"/>
          </a:xfrm>
        </p:grpSpPr>
        <p:sp>
          <p:nvSpPr>
            <p:cNvPr id="1829050" name="Rectangle 18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1" name="Rectangle 18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0" name="Group 188"/>
          <p:cNvGrpSpPr>
            <a:grpSpLocks/>
          </p:cNvGrpSpPr>
          <p:nvPr/>
        </p:nvGrpSpPr>
        <p:grpSpPr bwMode="auto">
          <a:xfrm>
            <a:off x="1676400" y="1905000"/>
            <a:ext cx="1143000" cy="228600"/>
            <a:chOff x="4896" y="2112"/>
            <a:chExt cx="768" cy="192"/>
          </a:xfrm>
        </p:grpSpPr>
        <p:sp>
          <p:nvSpPr>
            <p:cNvPr id="1829053" name="Rectangle 18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4" name="Rectangle 19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1" name="Group 191"/>
          <p:cNvGrpSpPr>
            <a:grpSpLocks/>
          </p:cNvGrpSpPr>
          <p:nvPr/>
        </p:nvGrpSpPr>
        <p:grpSpPr bwMode="auto">
          <a:xfrm>
            <a:off x="1676400" y="2133600"/>
            <a:ext cx="1143000" cy="228600"/>
            <a:chOff x="4896" y="2112"/>
            <a:chExt cx="768" cy="192"/>
          </a:xfrm>
        </p:grpSpPr>
        <p:sp>
          <p:nvSpPr>
            <p:cNvPr id="1829056" name="Rectangle 19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7" name="Rectangle 19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2" name="Group 195"/>
          <p:cNvGrpSpPr>
            <a:grpSpLocks/>
          </p:cNvGrpSpPr>
          <p:nvPr/>
        </p:nvGrpSpPr>
        <p:grpSpPr bwMode="auto">
          <a:xfrm>
            <a:off x="6096000" y="1143000"/>
            <a:ext cx="1143000" cy="228600"/>
            <a:chOff x="4896" y="2112"/>
            <a:chExt cx="768" cy="192"/>
          </a:xfrm>
        </p:grpSpPr>
        <p:sp>
          <p:nvSpPr>
            <p:cNvPr id="1829060" name="Rectangle 19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1" name="Rectangle 19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6096000" y="1371600"/>
            <a:ext cx="1143000" cy="228600"/>
            <a:chOff x="4896" y="2112"/>
            <a:chExt cx="768" cy="192"/>
          </a:xfrm>
        </p:grpSpPr>
        <p:sp>
          <p:nvSpPr>
            <p:cNvPr id="1829063" name="Rectangle 19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4" name="Rectangle 20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4" name="Group 201"/>
          <p:cNvGrpSpPr>
            <a:grpSpLocks/>
          </p:cNvGrpSpPr>
          <p:nvPr/>
        </p:nvGrpSpPr>
        <p:grpSpPr bwMode="auto">
          <a:xfrm>
            <a:off x="6096000" y="1600200"/>
            <a:ext cx="1143000" cy="228600"/>
            <a:chOff x="4896" y="2112"/>
            <a:chExt cx="768" cy="192"/>
          </a:xfrm>
        </p:grpSpPr>
        <p:sp>
          <p:nvSpPr>
            <p:cNvPr id="1829066" name="Rectangle 20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7" name="Rectangle 20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5" name="Group 204"/>
          <p:cNvGrpSpPr>
            <a:grpSpLocks/>
          </p:cNvGrpSpPr>
          <p:nvPr/>
        </p:nvGrpSpPr>
        <p:grpSpPr bwMode="auto">
          <a:xfrm>
            <a:off x="6096000" y="1828800"/>
            <a:ext cx="1143000" cy="228600"/>
            <a:chOff x="4896" y="2112"/>
            <a:chExt cx="768" cy="192"/>
          </a:xfrm>
        </p:grpSpPr>
        <p:sp>
          <p:nvSpPr>
            <p:cNvPr id="1829069" name="Rectangle 20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70" name="Rectangle 20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30480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Effectiveness?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84B9-F5E8-4141-99E5-E8C4C40DBD59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0915" name="Rectangle 3"/>
          <p:cNvSpPr>
            <a:spLocks noChangeArrowheads="1"/>
          </p:cNvSpPr>
          <p:nvPr/>
        </p:nvSpPr>
        <p:spPr bwMode="auto">
          <a:xfrm>
            <a:off x="747713" y="1319213"/>
            <a:ext cx="8156575" cy="43986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Renaming and Out-of-order execution was first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implemented in 1969 in IBM 360/91 but did not show up in the subsequent models until mid-Nineties.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			</a:t>
            </a:r>
            <a:r>
              <a:rPr lang="en-US" sz="2800" i="1" dirty="0">
                <a:latin typeface="Calibri"/>
                <a:cs typeface="Calibri"/>
              </a:rPr>
              <a:t>Why ?</a:t>
            </a:r>
          </a:p>
          <a:p>
            <a:pPr algn="l">
              <a:spcBef>
                <a:spcPct val="0"/>
              </a:spcBef>
            </a:pPr>
            <a:r>
              <a:rPr lang="en-US" sz="2800" i="1" dirty="0">
                <a:latin typeface="Calibri"/>
                <a:cs typeface="Calibri"/>
              </a:rPr>
              <a:t>Reasons</a:t>
            </a:r>
            <a:endParaRPr lang="en-US" sz="2800" dirty="0"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1. Effective on a very small class of programs</a:t>
            </a:r>
          </a:p>
          <a:p>
            <a:pPr lvl="2"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2. Memory latency a much bigger problem</a:t>
            </a:r>
          </a:p>
          <a:p>
            <a:pPr lvl="2"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3. Exceptions not precise!</a:t>
            </a:r>
            <a:br>
              <a:rPr lang="en-US" sz="2800" dirty="0">
                <a:latin typeface="Calibri"/>
                <a:cs typeface="Calibri"/>
              </a:rPr>
            </a:br>
            <a:endParaRPr lang="en-US" sz="2800" dirty="0"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	One more problem needed to be solved</a:t>
            </a:r>
          </a:p>
        </p:txBody>
      </p:sp>
      <p:sp>
        <p:nvSpPr>
          <p:cNvPr id="1830916" name="Line 4"/>
          <p:cNvSpPr>
            <a:spLocks noChangeShapeType="1"/>
          </p:cNvSpPr>
          <p:nvPr/>
        </p:nvSpPr>
        <p:spPr bwMode="auto">
          <a:xfrm>
            <a:off x="4446588" y="6135688"/>
            <a:ext cx="3670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0917" name="Text Box 5"/>
          <p:cNvSpPr txBox="1">
            <a:spLocks noChangeArrowheads="1"/>
          </p:cNvSpPr>
          <p:nvPr/>
        </p:nvSpPr>
        <p:spPr bwMode="auto">
          <a:xfrm>
            <a:off x="4775200" y="5640388"/>
            <a:ext cx="2763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Control transfers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091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</a:t>
            </a:r>
            <a:endParaRPr lang="en-US"/>
          </a:p>
        </p:txBody>
      </p:sp>
      <p:sp>
        <p:nvSpPr>
          <p:cNvPr id="911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 by: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 smtClean="0"/>
              <a:t> (MIT)</a:t>
            </a:r>
          </a:p>
          <a:p>
            <a:pPr lvl="1"/>
            <a:r>
              <a:rPr lang="en-US" dirty="0" smtClean="0"/>
              <a:t>Krste Asanovic (MIT/UCB)</a:t>
            </a:r>
          </a:p>
          <a:p>
            <a:pPr lvl="1"/>
            <a:r>
              <a:rPr lang="en-US" dirty="0" smtClean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(Intel/MIT)</a:t>
            </a:r>
          </a:p>
          <a:p>
            <a:pPr lvl="1"/>
            <a:r>
              <a:rPr lang="en-US" dirty="0" smtClean="0"/>
              <a:t>James Hoe (CMU)</a:t>
            </a:r>
          </a:p>
          <a:p>
            <a:pPr lvl="1"/>
            <a:r>
              <a:rPr lang="en-US" dirty="0" smtClean="0"/>
              <a:t>John </a:t>
            </a:r>
            <a:r>
              <a:rPr lang="en-US" dirty="0" err="1" smtClean="0"/>
              <a:t>Kubiatowicz</a:t>
            </a:r>
            <a:r>
              <a:rPr lang="en-US" dirty="0" smtClean="0"/>
              <a:t> (UCB)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MIT material derived from course 6.823</a:t>
            </a:r>
          </a:p>
          <a:p>
            <a:r>
              <a:rPr lang="en-US" dirty="0" smtClean="0"/>
              <a:t>UCB material derived from course CS252</a:t>
            </a:r>
            <a:endParaRPr lang="en-US" dirty="0"/>
          </a:p>
        </p:txBody>
      </p:sp>
      <p:sp>
        <p:nvSpPr>
          <p:cNvPr id="911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4D6C-13FE-B34B-B5F4-CF36956C40F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Floating-Point Unit (FPU)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more hardware than an integer unit</a:t>
            </a:r>
          </a:p>
          <a:p>
            <a:pPr lvl="1"/>
            <a:r>
              <a:rPr lang="en-US" dirty="0" smtClean="0"/>
              <a:t>Single-cycle FPU is a bad idea – why?</a:t>
            </a:r>
          </a:p>
          <a:p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ommon to have several FPU’s</a:t>
            </a:r>
          </a:p>
          <a:p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ommon to have different types of FPU’s: </a:t>
            </a:r>
            <a:r>
              <a:rPr lang="en-US" dirty="0" err="1" smtClean="0"/>
              <a:t>Fadd</a:t>
            </a:r>
            <a:r>
              <a:rPr lang="en-US" dirty="0" smtClean="0"/>
              <a:t>, </a:t>
            </a:r>
            <a:r>
              <a:rPr lang="en-US" dirty="0" err="1" smtClean="0"/>
              <a:t>Fmul</a:t>
            </a:r>
            <a:r>
              <a:rPr lang="en-US" dirty="0" smtClean="0"/>
              <a:t>, </a:t>
            </a:r>
            <a:r>
              <a:rPr lang="en-US" dirty="0" err="1" smtClean="0"/>
              <a:t>Fdiv</a:t>
            </a:r>
            <a:r>
              <a:rPr lang="en-US" dirty="0" smtClean="0"/>
              <a:t>, …</a:t>
            </a:r>
          </a:p>
          <a:p>
            <a:r>
              <a:rPr lang="en-US" dirty="0"/>
              <a:t>A</a:t>
            </a:r>
            <a:r>
              <a:rPr lang="en-US" dirty="0" smtClean="0"/>
              <a:t>n FPU may be pipelined, partially pipelined or not pipelined</a:t>
            </a:r>
          </a:p>
          <a:p>
            <a:r>
              <a:rPr lang="en-US" dirty="0" smtClean="0"/>
              <a:t>To operate several FPU’s concurrently the FP register file needs to have more read and write ports</a:t>
            </a:r>
            <a:endParaRPr lang="en-US" dirty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BD45-30CF-C143-8111-972C3E504F5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444500"/>
            <a:ext cx="7162800" cy="787400"/>
          </a:xfrm>
          <a:noFill/>
        </p:spPr>
        <p:txBody>
          <a:bodyPr lIns="90488" tIns="44450" rIns="90488" bIns="44450"/>
          <a:lstStyle/>
          <a:p>
            <a:r>
              <a:rPr lang="en-US"/>
              <a:t>Functional Unit Characteristics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B7EBE-A0E8-1248-B061-86C03B40CADF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1598613" y="1344613"/>
            <a:ext cx="1557337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fully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pipelined</a:t>
            </a: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573213" y="2716213"/>
            <a:ext cx="1557337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partially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pipelined</a:t>
            </a: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706438" y="4087813"/>
            <a:ext cx="7904162" cy="2059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Functional units have internal pipeline registers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latin typeface="Symbol" charset="2"/>
              </a:rPr>
              <a:t></a:t>
            </a:r>
            <a:r>
              <a:rPr lang="en-US" sz="2000" dirty="0">
                <a:latin typeface="Verdana" charset="0"/>
              </a:rPr>
              <a:t> operands are latched when an instruction 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enters a functional unit </a:t>
            </a: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latin typeface="Symbol" charset="2"/>
              </a:rPr>
              <a:t></a:t>
            </a:r>
            <a:r>
              <a:rPr lang="en-US" sz="2000" dirty="0" smtClean="0">
                <a:latin typeface="Verdana" charset="0"/>
              </a:rPr>
              <a:t> following instructions are able to write register file during </a:t>
            </a:r>
            <a:r>
              <a:rPr lang="en-US" sz="2000" dirty="0">
                <a:latin typeface="Verdana" charset="0"/>
              </a:rPr>
              <a:t>a </a:t>
            </a:r>
            <a:r>
              <a:rPr lang="en-US" sz="2000" dirty="0" smtClean="0">
                <a:latin typeface="Verdana" charset="0"/>
              </a:rPr>
              <a:t>long-latency </a:t>
            </a:r>
            <a:r>
              <a:rPr lang="en-US" sz="2000" dirty="0">
                <a:latin typeface="Verdana" charset="0"/>
              </a:rPr>
              <a:t>operation</a:t>
            </a:r>
          </a:p>
        </p:txBody>
      </p:sp>
      <p:grpSp>
        <p:nvGrpSpPr>
          <p:cNvPr id="23561" name="Group 30"/>
          <p:cNvGrpSpPr>
            <a:grpSpLocks/>
          </p:cNvGrpSpPr>
          <p:nvPr/>
        </p:nvGrpSpPr>
        <p:grpSpPr bwMode="auto">
          <a:xfrm>
            <a:off x="3708400" y="1358900"/>
            <a:ext cx="3086100" cy="823913"/>
            <a:chOff x="2336" y="856"/>
            <a:chExt cx="1944" cy="519"/>
          </a:xfrm>
        </p:grpSpPr>
        <p:sp>
          <p:nvSpPr>
            <p:cNvPr id="23569" name="Rectangle 7"/>
            <p:cNvSpPr>
              <a:spLocks noChangeArrowheads="1"/>
            </p:cNvSpPr>
            <p:nvPr/>
          </p:nvSpPr>
          <p:spPr bwMode="auto">
            <a:xfrm>
              <a:off x="2784" y="856"/>
              <a:ext cx="1040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0" name="Line 8"/>
            <p:cNvSpPr>
              <a:spLocks noChangeShapeType="1"/>
            </p:cNvSpPr>
            <p:nvPr/>
          </p:nvSpPr>
          <p:spPr bwMode="auto">
            <a:xfrm>
              <a:off x="3128" y="860"/>
              <a:ext cx="0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1" name="Line 9"/>
            <p:cNvSpPr>
              <a:spLocks noChangeShapeType="1"/>
            </p:cNvSpPr>
            <p:nvPr/>
          </p:nvSpPr>
          <p:spPr bwMode="auto">
            <a:xfrm>
              <a:off x="3472" y="860"/>
              <a:ext cx="0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2" name="Line 10"/>
            <p:cNvSpPr>
              <a:spLocks noChangeShapeType="1"/>
            </p:cNvSpPr>
            <p:nvPr/>
          </p:nvSpPr>
          <p:spPr bwMode="auto">
            <a:xfrm>
              <a:off x="2336" y="104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3" name="Line 11"/>
            <p:cNvSpPr>
              <a:spLocks noChangeShapeType="1"/>
            </p:cNvSpPr>
            <p:nvPr/>
          </p:nvSpPr>
          <p:spPr bwMode="auto">
            <a:xfrm>
              <a:off x="3848" y="1040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4" name="Rectangle 14"/>
            <p:cNvSpPr>
              <a:spLocks noChangeArrowheads="1"/>
            </p:cNvSpPr>
            <p:nvPr/>
          </p:nvSpPr>
          <p:spPr bwMode="auto">
            <a:xfrm>
              <a:off x="2735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1cyc</a:t>
              </a:r>
            </a:p>
          </p:txBody>
        </p:sp>
        <p:sp>
          <p:nvSpPr>
            <p:cNvPr id="23575" name="Rectangle 15"/>
            <p:cNvSpPr>
              <a:spLocks noChangeArrowheads="1"/>
            </p:cNvSpPr>
            <p:nvPr/>
          </p:nvSpPr>
          <p:spPr bwMode="auto">
            <a:xfrm>
              <a:off x="3079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1cyc</a:t>
              </a:r>
            </a:p>
          </p:txBody>
        </p:sp>
        <p:sp>
          <p:nvSpPr>
            <p:cNvPr id="23576" name="Rectangle 16"/>
            <p:cNvSpPr>
              <a:spLocks noChangeArrowheads="1"/>
            </p:cNvSpPr>
            <p:nvPr/>
          </p:nvSpPr>
          <p:spPr bwMode="auto">
            <a:xfrm>
              <a:off x="3423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1cyc</a:t>
              </a:r>
            </a:p>
          </p:txBody>
        </p:sp>
      </p:grpSp>
      <p:grpSp>
        <p:nvGrpSpPr>
          <p:cNvPr id="23562" name="Group 31"/>
          <p:cNvGrpSpPr>
            <a:grpSpLocks/>
          </p:cNvGrpSpPr>
          <p:nvPr/>
        </p:nvGrpSpPr>
        <p:grpSpPr bwMode="auto">
          <a:xfrm>
            <a:off x="3733800" y="2755900"/>
            <a:ext cx="3644900" cy="823913"/>
            <a:chOff x="2352" y="1736"/>
            <a:chExt cx="2296" cy="519"/>
          </a:xfrm>
        </p:grpSpPr>
        <p:sp>
          <p:nvSpPr>
            <p:cNvPr id="23563" name="Rectangle 20"/>
            <p:cNvSpPr>
              <a:spLocks noChangeArrowheads="1"/>
            </p:cNvSpPr>
            <p:nvPr/>
          </p:nvSpPr>
          <p:spPr bwMode="auto">
            <a:xfrm>
              <a:off x="2800" y="1736"/>
              <a:ext cx="139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4" name="Line 21"/>
            <p:cNvSpPr>
              <a:spLocks noChangeShapeType="1"/>
            </p:cNvSpPr>
            <p:nvPr/>
          </p:nvSpPr>
          <p:spPr bwMode="auto">
            <a:xfrm>
              <a:off x="3488" y="1748"/>
              <a:ext cx="0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5" name="Line 22"/>
            <p:cNvSpPr>
              <a:spLocks noChangeShapeType="1"/>
            </p:cNvSpPr>
            <p:nvPr/>
          </p:nvSpPr>
          <p:spPr bwMode="auto">
            <a:xfrm>
              <a:off x="2352" y="1936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6" name="Rectangle 25"/>
            <p:cNvSpPr>
              <a:spLocks noChangeArrowheads="1"/>
            </p:cNvSpPr>
            <p:nvPr/>
          </p:nvSpPr>
          <p:spPr bwMode="auto">
            <a:xfrm>
              <a:off x="2951" y="2026"/>
              <a:ext cx="49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 cyc</a:t>
              </a:r>
            </a:p>
          </p:txBody>
        </p:sp>
        <p:sp>
          <p:nvSpPr>
            <p:cNvPr id="23567" name="Rectangle 26"/>
            <p:cNvSpPr>
              <a:spLocks noChangeArrowheads="1"/>
            </p:cNvSpPr>
            <p:nvPr/>
          </p:nvSpPr>
          <p:spPr bwMode="auto">
            <a:xfrm>
              <a:off x="3607" y="2026"/>
              <a:ext cx="49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 cyc</a:t>
              </a:r>
            </a:p>
          </p:txBody>
        </p:sp>
        <p:sp>
          <p:nvSpPr>
            <p:cNvPr id="23568" name="Line 27"/>
            <p:cNvSpPr>
              <a:spLocks noChangeShapeType="1"/>
            </p:cNvSpPr>
            <p:nvPr/>
          </p:nvSpPr>
          <p:spPr bwMode="auto">
            <a:xfrm>
              <a:off x="4216" y="1912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Floating-Point ISA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077200" cy="5054600"/>
          </a:xfrm>
        </p:spPr>
        <p:txBody>
          <a:bodyPr/>
          <a:lstStyle/>
          <a:p>
            <a:r>
              <a:rPr lang="en-US" sz="3200" dirty="0" smtClean="0"/>
              <a:t>Interaction between floating-point </a:t>
            </a:r>
            <a:r>
              <a:rPr lang="en-US" sz="3200" dirty="0" err="1" smtClean="0"/>
              <a:t>datapath</a:t>
            </a:r>
            <a:r>
              <a:rPr lang="en-US" sz="3200" dirty="0" smtClean="0"/>
              <a:t> </a:t>
            </a:r>
            <a:r>
              <a:rPr lang="en-US" sz="3200" dirty="0" smtClean="0"/>
              <a:t>and integer </a:t>
            </a:r>
            <a:r>
              <a:rPr lang="en-US" sz="3200" dirty="0" err="1" smtClean="0"/>
              <a:t>datapath</a:t>
            </a:r>
            <a:r>
              <a:rPr lang="en-US" sz="3200" dirty="0" smtClean="0"/>
              <a:t> is determined by ISA</a:t>
            </a:r>
          </a:p>
          <a:p>
            <a:r>
              <a:rPr lang="en-US" sz="3200" dirty="0" smtClean="0"/>
              <a:t>RISC-V ISA </a:t>
            </a:r>
          </a:p>
          <a:p>
            <a:pPr lvl="1"/>
            <a:r>
              <a:rPr lang="en-US" sz="2400" dirty="0" smtClean="0"/>
              <a:t> separate register files for FP and Integer instructions</a:t>
            </a:r>
          </a:p>
          <a:p>
            <a:pPr lvl="2"/>
            <a:r>
              <a:rPr lang="en-US" sz="2400" dirty="0" smtClean="0"/>
              <a:t>the only interaction is via a set of move/convert instructions  (some ISA’s don’t even permit this)</a:t>
            </a:r>
          </a:p>
          <a:p>
            <a:pPr lvl="1"/>
            <a:r>
              <a:rPr lang="en-US" sz="2400" dirty="0" smtClean="0"/>
              <a:t> separate load/store for FPR’s and GPR’s but both use GPR’s for address calculation </a:t>
            </a:r>
          </a:p>
          <a:p>
            <a:pPr lvl="1"/>
            <a:r>
              <a:rPr lang="en-US" sz="2400" dirty="0" smtClean="0"/>
              <a:t> FP compares write integer registers, then use integer branch</a:t>
            </a:r>
            <a:endParaRPr lang="en-US" sz="2400" dirty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AE5E-8945-FE4D-805F-56F8C57704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Realistic Memory Systems </a:t>
            </a:r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Common approaches to improving memory performance:</a:t>
            </a:r>
          </a:p>
          <a:p>
            <a:r>
              <a:rPr lang="en-US" dirty="0" smtClean="0"/>
              <a:t>Caches - single cycle except in case of a miss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stall</a:t>
            </a:r>
          </a:p>
          <a:p>
            <a:r>
              <a:rPr lang="en-US" dirty="0"/>
              <a:t>B</a:t>
            </a:r>
            <a:r>
              <a:rPr lang="en-US" dirty="0" smtClean="0"/>
              <a:t>anked memory - multiple memory accesses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 bank conflicts</a:t>
            </a:r>
          </a:p>
          <a:p>
            <a:r>
              <a:rPr lang="en-US" dirty="0" smtClean="0"/>
              <a:t>split-phase memory operations (separate memory request from response), many in flight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 out-of-order responses</a:t>
            </a:r>
            <a:endParaRPr lang="en-US" dirty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2F48-76FD-FF41-8EE0-A8B74BFC06A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457200" y="4800600"/>
            <a:ext cx="8382000" cy="130240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2400" dirty="0">
                <a:latin typeface="Calibri"/>
                <a:cs typeface="Calibri"/>
              </a:rPr>
              <a:t>Latency of access to the main memory is usually much greater than one cycle and often unpredictable</a:t>
            </a:r>
            <a:endParaRPr lang="en-US" sz="2000" i="1" dirty="0">
              <a:latin typeface="Calibri"/>
              <a:cs typeface="Calibri"/>
            </a:endParaRPr>
          </a:p>
          <a:p>
            <a:pPr lvl="1" algn="l">
              <a:spcBef>
                <a:spcPct val="10000"/>
              </a:spcBef>
            </a:pPr>
            <a:r>
              <a:rPr lang="en-US" sz="2400" i="1" dirty="0">
                <a:latin typeface="Calibri"/>
                <a:cs typeface="Calibri"/>
              </a:rPr>
              <a:t>Solving this problem is a central issue in computer architecture</a:t>
            </a:r>
            <a:r>
              <a:rPr lang="en-US" sz="2800" i="1" dirty="0">
                <a:latin typeface="Calibri"/>
                <a:cs typeface="Calibri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2"/>
      <p:bldP spid="276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162800" cy="8382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Issues in Complex Pipeline Control</a:t>
            </a:r>
            <a:endParaRPr lang="en-US"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E7ABAE-6A38-F740-9332-44C48504C62E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676400" y="2514600"/>
            <a:ext cx="6159500" cy="3856296"/>
            <a:chOff x="317500" y="1435100"/>
            <a:chExt cx="7951788" cy="4978400"/>
          </a:xfrm>
        </p:grpSpPr>
        <p:grpSp>
          <p:nvGrpSpPr>
            <p:cNvPr id="29702" name="Group 3"/>
            <p:cNvGrpSpPr>
              <a:grpSpLocks/>
            </p:cNvGrpSpPr>
            <p:nvPr/>
          </p:nvGrpSpPr>
          <p:grpSpPr bwMode="auto">
            <a:xfrm>
              <a:off x="317500" y="2514600"/>
              <a:ext cx="812800" cy="812800"/>
              <a:chOff x="200" y="1584"/>
              <a:chExt cx="512" cy="512"/>
            </a:xfrm>
          </p:grpSpPr>
          <p:sp>
            <p:nvSpPr>
              <p:cNvPr id="29739" name="Rectangle 4"/>
              <p:cNvSpPr>
                <a:spLocks noChangeArrowheads="1"/>
              </p:cNvSpPr>
              <p:nvPr/>
            </p:nvSpPr>
            <p:spPr bwMode="auto">
              <a:xfrm>
                <a:off x="200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40" name="Rectangle 5"/>
              <p:cNvSpPr>
                <a:spLocks noChangeArrowheads="1"/>
              </p:cNvSpPr>
              <p:nvPr/>
            </p:nvSpPr>
            <p:spPr bwMode="auto">
              <a:xfrm>
                <a:off x="200" y="1711"/>
                <a:ext cx="496" cy="3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29703" name="Rectangle 6"/>
            <p:cNvSpPr>
              <a:spLocks noChangeArrowheads="1"/>
            </p:cNvSpPr>
            <p:nvPr/>
          </p:nvSpPr>
          <p:spPr bwMode="auto">
            <a:xfrm>
              <a:off x="1528763" y="2716213"/>
              <a:ext cx="657225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29704" name="Line 7"/>
            <p:cNvSpPr>
              <a:spLocks noChangeShapeType="1"/>
            </p:cNvSpPr>
            <p:nvPr/>
          </p:nvSpPr>
          <p:spPr bwMode="auto">
            <a:xfrm>
              <a:off x="1143000" y="29083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05" name="Rectangle 8"/>
            <p:cNvSpPr>
              <a:spLocks noChangeArrowheads="1"/>
            </p:cNvSpPr>
            <p:nvPr/>
          </p:nvSpPr>
          <p:spPr bwMode="auto">
            <a:xfrm>
              <a:off x="1435100" y="25400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06" name="Rectangle 9"/>
            <p:cNvSpPr>
              <a:spLocks noChangeArrowheads="1"/>
            </p:cNvSpPr>
            <p:nvPr/>
          </p:nvSpPr>
          <p:spPr bwMode="auto">
            <a:xfrm>
              <a:off x="2580071" y="2514600"/>
              <a:ext cx="925130" cy="8509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grpSp>
          <p:nvGrpSpPr>
            <p:cNvPr id="29707" name="Group 10"/>
            <p:cNvGrpSpPr>
              <a:grpSpLocks/>
            </p:cNvGrpSpPr>
            <p:nvPr/>
          </p:nvGrpSpPr>
          <p:grpSpPr bwMode="auto">
            <a:xfrm>
              <a:off x="7073900" y="2514600"/>
              <a:ext cx="819150" cy="812800"/>
              <a:chOff x="4456" y="1584"/>
              <a:chExt cx="516" cy="512"/>
            </a:xfrm>
          </p:grpSpPr>
          <p:sp>
            <p:nvSpPr>
              <p:cNvPr id="29737" name="Rectangle 11"/>
              <p:cNvSpPr>
                <a:spLocks noChangeArrowheads="1"/>
              </p:cNvSpPr>
              <p:nvPr/>
            </p:nvSpPr>
            <p:spPr bwMode="auto">
              <a:xfrm>
                <a:off x="4456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38" name="Rectangle 12"/>
              <p:cNvSpPr>
                <a:spLocks noChangeArrowheads="1"/>
              </p:cNvSpPr>
              <p:nvPr/>
            </p:nvSpPr>
            <p:spPr bwMode="auto">
              <a:xfrm>
                <a:off x="4476" y="1711"/>
                <a:ext cx="496" cy="3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29708" name="Rectangle 13"/>
            <p:cNvSpPr>
              <a:spLocks noChangeArrowheads="1"/>
            </p:cNvSpPr>
            <p:nvPr/>
          </p:nvSpPr>
          <p:spPr bwMode="auto">
            <a:xfrm>
              <a:off x="4140200" y="17526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4154033" y="2025336"/>
              <a:ext cx="854477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29710" name="Rectangle 15"/>
            <p:cNvSpPr>
              <a:spLocks noChangeArrowheads="1"/>
            </p:cNvSpPr>
            <p:nvPr/>
          </p:nvSpPr>
          <p:spPr bwMode="auto">
            <a:xfrm>
              <a:off x="5422900" y="1752600"/>
              <a:ext cx="11684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1" name="Rectangle 16"/>
            <p:cNvSpPr>
              <a:spLocks noChangeArrowheads="1"/>
            </p:cNvSpPr>
            <p:nvPr/>
          </p:nvSpPr>
          <p:spPr bwMode="auto">
            <a:xfrm>
              <a:off x="5432878" y="1954213"/>
              <a:ext cx="991736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Mem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2" name="Rectangle 17"/>
            <p:cNvSpPr>
              <a:spLocks noChangeArrowheads="1"/>
            </p:cNvSpPr>
            <p:nvPr/>
          </p:nvSpPr>
          <p:spPr bwMode="auto">
            <a:xfrm>
              <a:off x="4140200" y="2933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3" name="Rectangle 18"/>
            <p:cNvSpPr>
              <a:spLocks noChangeArrowheads="1"/>
            </p:cNvSpPr>
            <p:nvPr/>
          </p:nvSpPr>
          <p:spPr bwMode="auto">
            <a:xfrm>
              <a:off x="4252405" y="3135314"/>
              <a:ext cx="1377217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Fadd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4" name="Rectangle 19"/>
            <p:cNvSpPr>
              <a:spLocks noChangeArrowheads="1"/>
            </p:cNvSpPr>
            <p:nvPr/>
          </p:nvSpPr>
          <p:spPr bwMode="auto">
            <a:xfrm>
              <a:off x="4140200" y="39243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5" name="Rectangle 20"/>
            <p:cNvSpPr>
              <a:spLocks noChangeArrowheads="1"/>
            </p:cNvSpPr>
            <p:nvPr/>
          </p:nvSpPr>
          <p:spPr bwMode="auto">
            <a:xfrm>
              <a:off x="4252405" y="4125914"/>
              <a:ext cx="1278844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Fmul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6" name="Rectangle 21"/>
            <p:cNvSpPr>
              <a:spLocks noChangeArrowheads="1"/>
            </p:cNvSpPr>
            <p:nvPr/>
          </p:nvSpPr>
          <p:spPr bwMode="auto">
            <a:xfrm>
              <a:off x="4140200" y="5600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7" name="Rectangle 22"/>
            <p:cNvSpPr>
              <a:spLocks noChangeArrowheads="1"/>
            </p:cNvSpPr>
            <p:nvPr/>
          </p:nvSpPr>
          <p:spPr bwMode="auto">
            <a:xfrm>
              <a:off x="4350778" y="5802314"/>
              <a:ext cx="1278843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Fdiv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8" name="Oval 23"/>
            <p:cNvSpPr>
              <a:spLocks noChangeArrowheads="1"/>
            </p:cNvSpPr>
            <p:nvPr/>
          </p:nvSpPr>
          <p:spPr bwMode="auto">
            <a:xfrm>
              <a:off x="4870450" y="48704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9" name="Oval 24"/>
            <p:cNvSpPr>
              <a:spLocks noChangeArrowheads="1"/>
            </p:cNvSpPr>
            <p:nvPr/>
          </p:nvSpPr>
          <p:spPr bwMode="auto">
            <a:xfrm>
              <a:off x="4876800" y="50165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0" name="Oval 25"/>
            <p:cNvSpPr>
              <a:spLocks noChangeArrowheads="1"/>
            </p:cNvSpPr>
            <p:nvPr/>
          </p:nvSpPr>
          <p:spPr bwMode="auto">
            <a:xfrm>
              <a:off x="4870450" y="51752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1" name="Oval 26"/>
            <p:cNvSpPr>
              <a:spLocks noChangeArrowheads="1"/>
            </p:cNvSpPr>
            <p:nvPr/>
          </p:nvSpPr>
          <p:spPr bwMode="auto">
            <a:xfrm>
              <a:off x="4876800" y="53213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grpSp>
          <p:nvGrpSpPr>
            <p:cNvPr id="29722" name="Group 27"/>
            <p:cNvGrpSpPr>
              <a:grpSpLocks/>
            </p:cNvGrpSpPr>
            <p:nvPr/>
          </p:nvGrpSpPr>
          <p:grpSpPr bwMode="auto">
            <a:xfrm>
              <a:off x="3505200" y="2120900"/>
              <a:ext cx="636588" cy="3836988"/>
              <a:chOff x="2208" y="1336"/>
              <a:chExt cx="401" cy="2417"/>
            </a:xfrm>
          </p:grpSpPr>
          <p:sp>
            <p:nvSpPr>
              <p:cNvPr id="29733" name="Freeform 28"/>
              <p:cNvSpPr>
                <a:spLocks/>
              </p:cNvSpPr>
              <p:nvPr/>
            </p:nvSpPr>
            <p:spPr bwMode="auto">
              <a:xfrm>
                <a:off x="2208" y="1336"/>
                <a:ext cx="401" cy="497"/>
              </a:xfrm>
              <a:custGeom>
                <a:avLst/>
                <a:gdLst>
                  <a:gd name="T0" fmla="*/ 0 w 401"/>
                  <a:gd name="T1" fmla="*/ 496 h 497"/>
                  <a:gd name="T2" fmla="*/ 400 w 401"/>
                  <a:gd name="T3" fmla="*/ 0 h 497"/>
                  <a:gd name="T4" fmla="*/ 0 60000 65536"/>
                  <a:gd name="T5" fmla="*/ 0 60000 65536"/>
                  <a:gd name="T6" fmla="*/ 0 w 401"/>
                  <a:gd name="T7" fmla="*/ 0 h 497"/>
                  <a:gd name="T8" fmla="*/ 401 w 401"/>
                  <a:gd name="T9" fmla="*/ 497 h 4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497">
                    <a:moveTo>
                      <a:pt x="0" y="496"/>
                    </a:moveTo>
                    <a:lnTo>
                      <a:pt x="40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34" name="Freeform 29"/>
              <p:cNvSpPr>
                <a:spLocks/>
              </p:cNvSpPr>
              <p:nvPr/>
            </p:nvSpPr>
            <p:spPr bwMode="auto">
              <a:xfrm>
                <a:off x="2208" y="1824"/>
                <a:ext cx="401" cy="225"/>
              </a:xfrm>
              <a:custGeom>
                <a:avLst/>
                <a:gdLst>
                  <a:gd name="T0" fmla="*/ 0 w 401"/>
                  <a:gd name="T1" fmla="*/ 0 h 225"/>
                  <a:gd name="T2" fmla="*/ 400 w 401"/>
                  <a:gd name="T3" fmla="*/ 224 h 225"/>
                  <a:gd name="T4" fmla="*/ 0 60000 65536"/>
                  <a:gd name="T5" fmla="*/ 0 60000 65536"/>
                  <a:gd name="T6" fmla="*/ 0 w 401"/>
                  <a:gd name="T7" fmla="*/ 0 h 225"/>
                  <a:gd name="T8" fmla="*/ 401 w 401"/>
                  <a:gd name="T9" fmla="*/ 225 h 22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225">
                    <a:moveTo>
                      <a:pt x="0" y="0"/>
                    </a:moveTo>
                    <a:lnTo>
                      <a:pt x="400" y="224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35" name="Freeform 30"/>
              <p:cNvSpPr>
                <a:spLocks/>
              </p:cNvSpPr>
              <p:nvPr/>
            </p:nvSpPr>
            <p:spPr bwMode="auto">
              <a:xfrm>
                <a:off x="2208" y="1824"/>
                <a:ext cx="401" cy="841"/>
              </a:xfrm>
              <a:custGeom>
                <a:avLst/>
                <a:gdLst>
                  <a:gd name="T0" fmla="*/ 0 w 401"/>
                  <a:gd name="T1" fmla="*/ 0 h 841"/>
                  <a:gd name="T2" fmla="*/ 400 w 401"/>
                  <a:gd name="T3" fmla="*/ 840 h 841"/>
                  <a:gd name="T4" fmla="*/ 0 60000 65536"/>
                  <a:gd name="T5" fmla="*/ 0 60000 65536"/>
                  <a:gd name="T6" fmla="*/ 0 w 401"/>
                  <a:gd name="T7" fmla="*/ 0 h 841"/>
                  <a:gd name="T8" fmla="*/ 401 w 401"/>
                  <a:gd name="T9" fmla="*/ 841 h 8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841">
                    <a:moveTo>
                      <a:pt x="0" y="0"/>
                    </a:moveTo>
                    <a:lnTo>
                      <a:pt x="400" y="84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36" name="Freeform 31"/>
              <p:cNvSpPr>
                <a:spLocks/>
              </p:cNvSpPr>
              <p:nvPr/>
            </p:nvSpPr>
            <p:spPr bwMode="auto">
              <a:xfrm>
                <a:off x="2208" y="1832"/>
                <a:ext cx="393" cy="1921"/>
              </a:xfrm>
              <a:custGeom>
                <a:avLst/>
                <a:gdLst>
                  <a:gd name="T0" fmla="*/ 0 w 393"/>
                  <a:gd name="T1" fmla="*/ 0 h 1921"/>
                  <a:gd name="T2" fmla="*/ 392 w 393"/>
                  <a:gd name="T3" fmla="*/ 1920 h 1921"/>
                  <a:gd name="T4" fmla="*/ 0 60000 65536"/>
                  <a:gd name="T5" fmla="*/ 0 60000 65536"/>
                  <a:gd name="T6" fmla="*/ 0 w 393"/>
                  <a:gd name="T7" fmla="*/ 0 h 1921"/>
                  <a:gd name="T8" fmla="*/ 393 w 393"/>
                  <a:gd name="T9" fmla="*/ 1921 h 192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3" h="1921">
                    <a:moveTo>
                      <a:pt x="0" y="0"/>
                    </a:moveTo>
                    <a:lnTo>
                      <a:pt x="392" y="19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29723" name="Freeform 32"/>
            <p:cNvSpPr>
              <a:spLocks/>
            </p:cNvSpPr>
            <p:nvPr/>
          </p:nvSpPr>
          <p:spPr bwMode="auto">
            <a:xfrm>
              <a:off x="6604000" y="2133600"/>
              <a:ext cx="446088" cy="484188"/>
            </a:xfrm>
            <a:custGeom>
              <a:avLst/>
              <a:gdLst>
                <a:gd name="T0" fmla="*/ 280 w 281"/>
                <a:gd name="T1" fmla="*/ 304 h 305"/>
                <a:gd name="T2" fmla="*/ 0 w 281"/>
                <a:gd name="T3" fmla="*/ 0 h 305"/>
                <a:gd name="T4" fmla="*/ 0 60000 65536"/>
                <a:gd name="T5" fmla="*/ 0 60000 65536"/>
                <a:gd name="T6" fmla="*/ 0 w 281"/>
                <a:gd name="T7" fmla="*/ 0 h 305"/>
                <a:gd name="T8" fmla="*/ 281 w 281"/>
                <a:gd name="T9" fmla="*/ 305 h 3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1" h="305">
                  <a:moveTo>
                    <a:pt x="280" y="304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4" name="Freeform 33"/>
            <p:cNvSpPr>
              <a:spLocks/>
            </p:cNvSpPr>
            <p:nvPr/>
          </p:nvSpPr>
          <p:spPr bwMode="auto">
            <a:xfrm>
              <a:off x="5803900" y="2946400"/>
              <a:ext cx="1233488" cy="331788"/>
            </a:xfrm>
            <a:custGeom>
              <a:avLst/>
              <a:gdLst>
                <a:gd name="T0" fmla="*/ 776 w 777"/>
                <a:gd name="T1" fmla="*/ 0 h 209"/>
                <a:gd name="T2" fmla="*/ 0 w 777"/>
                <a:gd name="T3" fmla="*/ 208 h 209"/>
                <a:gd name="T4" fmla="*/ 0 60000 65536"/>
                <a:gd name="T5" fmla="*/ 0 60000 65536"/>
                <a:gd name="T6" fmla="*/ 0 w 777"/>
                <a:gd name="T7" fmla="*/ 0 h 209"/>
                <a:gd name="T8" fmla="*/ 777 w 777"/>
                <a:gd name="T9" fmla="*/ 209 h 2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209">
                  <a:moveTo>
                    <a:pt x="776" y="0"/>
                  </a:moveTo>
                  <a:lnTo>
                    <a:pt x="0" y="2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5" name="Freeform 34"/>
            <p:cNvSpPr>
              <a:spLocks/>
            </p:cNvSpPr>
            <p:nvPr/>
          </p:nvSpPr>
          <p:spPr bwMode="auto">
            <a:xfrm>
              <a:off x="5803900" y="3111500"/>
              <a:ext cx="1246188" cy="1144588"/>
            </a:xfrm>
            <a:custGeom>
              <a:avLst/>
              <a:gdLst>
                <a:gd name="T0" fmla="*/ 784 w 785"/>
                <a:gd name="T1" fmla="*/ 0 h 721"/>
                <a:gd name="T2" fmla="*/ 0 w 785"/>
                <a:gd name="T3" fmla="*/ 720 h 721"/>
                <a:gd name="T4" fmla="*/ 0 60000 65536"/>
                <a:gd name="T5" fmla="*/ 0 60000 65536"/>
                <a:gd name="T6" fmla="*/ 0 w 785"/>
                <a:gd name="T7" fmla="*/ 0 h 721"/>
                <a:gd name="T8" fmla="*/ 785 w 785"/>
                <a:gd name="T9" fmla="*/ 721 h 7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5" h="721">
                  <a:moveTo>
                    <a:pt x="784" y="0"/>
                  </a:moveTo>
                  <a:lnTo>
                    <a:pt x="0" y="7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6" name="Freeform 35"/>
            <p:cNvSpPr>
              <a:spLocks/>
            </p:cNvSpPr>
            <p:nvPr/>
          </p:nvSpPr>
          <p:spPr bwMode="auto">
            <a:xfrm>
              <a:off x="5816600" y="3263900"/>
              <a:ext cx="1233488" cy="2719388"/>
            </a:xfrm>
            <a:custGeom>
              <a:avLst/>
              <a:gdLst>
                <a:gd name="T0" fmla="*/ 776 w 777"/>
                <a:gd name="T1" fmla="*/ 0 h 1713"/>
                <a:gd name="T2" fmla="*/ 0 w 777"/>
                <a:gd name="T3" fmla="*/ 1712 h 1713"/>
                <a:gd name="T4" fmla="*/ 0 60000 65536"/>
                <a:gd name="T5" fmla="*/ 0 60000 65536"/>
                <a:gd name="T6" fmla="*/ 0 w 777"/>
                <a:gd name="T7" fmla="*/ 0 h 1713"/>
                <a:gd name="T8" fmla="*/ 777 w 777"/>
                <a:gd name="T9" fmla="*/ 1713 h 17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1713">
                  <a:moveTo>
                    <a:pt x="776" y="0"/>
                  </a:moveTo>
                  <a:lnTo>
                    <a:pt x="0" y="17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7" name="Freeform 36"/>
            <p:cNvSpPr>
              <a:spLocks/>
            </p:cNvSpPr>
            <p:nvPr/>
          </p:nvSpPr>
          <p:spPr bwMode="auto">
            <a:xfrm>
              <a:off x="4965700" y="2133600"/>
              <a:ext cx="2084388" cy="623888"/>
            </a:xfrm>
            <a:custGeom>
              <a:avLst/>
              <a:gdLst>
                <a:gd name="T0" fmla="*/ 0 w 1313"/>
                <a:gd name="T1" fmla="*/ 0 h 393"/>
                <a:gd name="T2" fmla="*/ 120 w 1313"/>
                <a:gd name="T3" fmla="*/ 0 h 393"/>
                <a:gd name="T4" fmla="*/ 120 w 1313"/>
                <a:gd name="T5" fmla="*/ 392 h 393"/>
                <a:gd name="T6" fmla="*/ 1312 w 1313"/>
                <a:gd name="T7" fmla="*/ 392 h 3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3"/>
                <a:gd name="T13" fmla="*/ 0 h 393"/>
                <a:gd name="T14" fmla="*/ 1313 w 1313"/>
                <a:gd name="T15" fmla="*/ 393 h 3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3" h="393">
                  <a:moveTo>
                    <a:pt x="0" y="0"/>
                  </a:moveTo>
                  <a:lnTo>
                    <a:pt x="120" y="0"/>
                  </a:lnTo>
                  <a:lnTo>
                    <a:pt x="120" y="392"/>
                  </a:lnTo>
                  <a:lnTo>
                    <a:pt x="1312" y="3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8" name="Line 37"/>
            <p:cNvSpPr>
              <a:spLocks noChangeShapeType="1"/>
            </p:cNvSpPr>
            <p:nvPr/>
          </p:nvSpPr>
          <p:spPr bwMode="auto">
            <a:xfrm>
              <a:off x="5168900" y="2133600"/>
              <a:ext cx="241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9" name="Freeform 38"/>
            <p:cNvSpPr>
              <a:spLocks/>
            </p:cNvSpPr>
            <p:nvPr/>
          </p:nvSpPr>
          <p:spPr bwMode="auto">
            <a:xfrm>
              <a:off x="3086100" y="1435100"/>
              <a:ext cx="5183188" cy="1487488"/>
            </a:xfrm>
            <a:custGeom>
              <a:avLst/>
              <a:gdLst>
                <a:gd name="T0" fmla="*/ 3032 w 3265"/>
                <a:gd name="T1" fmla="*/ 936 h 937"/>
                <a:gd name="T2" fmla="*/ 3264 w 3265"/>
                <a:gd name="T3" fmla="*/ 936 h 937"/>
                <a:gd name="T4" fmla="*/ 3264 w 3265"/>
                <a:gd name="T5" fmla="*/ 0 h 937"/>
                <a:gd name="T6" fmla="*/ 0 w 3265"/>
                <a:gd name="T7" fmla="*/ 0 h 937"/>
                <a:gd name="T8" fmla="*/ 0 w 3265"/>
                <a:gd name="T9" fmla="*/ 680 h 9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65"/>
                <a:gd name="T16" fmla="*/ 0 h 937"/>
                <a:gd name="T17" fmla="*/ 3265 w 3265"/>
                <a:gd name="T18" fmla="*/ 937 h 9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65" h="937">
                  <a:moveTo>
                    <a:pt x="3032" y="936"/>
                  </a:moveTo>
                  <a:lnTo>
                    <a:pt x="3264" y="936"/>
                  </a:lnTo>
                  <a:lnTo>
                    <a:pt x="3264" y="0"/>
                  </a:lnTo>
                  <a:lnTo>
                    <a:pt x="0" y="0"/>
                  </a:lnTo>
                  <a:lnTo>
                    <a:pt x="0" y="68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30" name="Rectangle 39"/>
            <p:cNvSpPr>
              <a:spLocks noChangeArrowheads="1"/>
            </p:cNvSpPr>
            <p:nvPr/>
          </p:nvSpPr>
          <p:spPr bwMode="auto">
            <a:xfrm>
              <a:off x="2481698" y="2716213"/>
              <a:ext cx="1101289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29731" name="Line 40"/>
            <p:cNvSpPr>
              <a:spLocks noChangeShapeType="1"/>
            </p:cNvSpPr>
            <p:nvPr/>
          </p:nvSpPr>
          <p:spPr bwMode="auto">
            <a:xfrm>
              <a:off x="2273302" y="2946400"/>
              <a:ext cx="3067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32" name="Rectangle 41"/>
            <p:cNvSpPr>
              <a:spLocks noChangeArrowheads="1"/>
            </p:cNvSpPr>
            <p:nvPr/>
          </p:nvSpPr>
          <p:spPr bwMode="auto">
            <a:xfrm>
              <a:off x="2481698" y="3402553"/>
              <a:ext cx="1129814" cy="91055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Calibri"/>
                  <a:cs typeface="Calibri"/>
                </a:rPr>
                <a:t>GPRs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Calibri"/>
                  <a:cs typeface="Calibri"/>
                </a:rPr>
                <a:t>FPRs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228600" y="838200"/>
            <a:ext cx="8534400" cy="22442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 Structural conflicts at the execution stage if some</a:t>
            </a:r>
            <a:r>
              <a:rPr lang="en-US" sz="2000" dirty="0" smtClean="0">
                <a:latin typeface="Calibri"/>
                <a:cs typeface="Calibri"/>
              </a:rPr>
              <a:t> FPU </a:t>
            </a:r>
            <a:r>
              <a:rPr lang="en-US" sz="2000" dirty="0">
                <a:latin typeface="Calibri"/>
                <a:cs typeface="Calibri"/>
              </a:rPr>
              <a:t>or memory unit is not pipelined and </a:t>
            </a:r>
            <a:r>
              <a:rPr lang="en-US" sz="2000" dirty="0" smtClean="0">
                <a:latin typeface="Calibri"/>
                <a:cs typeface="Calibri"/>
              </a:rPr>
              <a:t>takes </a:t>
            </a:r>
            <a:r>
              <a:rPr lang="en-US" sz="2000" dirty="0">
                <a:latin typeface="Calibri"/>
                <a:cs typeface="Calibri"/>
              </a:rPr>
              <a:t>more than one </a:t>
            </a:r>
            <a:r>
              <a:rPr lang="en-US" sz="2000" dirty="0" smtClean="0">
                <a:latin typeface="Calibri"/>
                <a:cs typeface="Calibri"/>
              </a:rPr>
              <a:t>cycle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 Structural conflicts at the write-back stage due to</a:t>
            </a:r>
            <a:r>
              <a:rPr lang="en-US" sz="2000" dirty="0" smtClean="0">
                <a:latin typeface="Calibri"/>
                <a:cs typeface="Calibri"/>
              </a:rPr>
              <a:t> variable </a:t>
            </a:r>
            <a:r>
              <a:rPr lang="en-US" sz="2000" dirty="0">
                <a:latin typeface="Calibri"/>
                <a:cs typeface="Calibri"/>
              </a:rPr>
              <a:t>latencies of different functional </a:t>
            </a:r>
            <a:r>
              <a:rPr lang="en-US" sz="2000" dirty="0" smtClean="0">
                <a:latin typeface="Calibri"/>
                <a:cs typeface="Calibri"/>
              </a:rPr>
              <a:t>units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 Out-of-order write hazards due to </a:t>
            </a:r>
            <a:r>
              <a:rPr lang="en-US" sz="2000" dirty="0" smtClean="0">
                <a:latin typeface="Calibri"/>
                <a:cs typeface="Calibri"/>
              </a:rPr>
              <a:t>variable latencies </a:t>
            </a:r>
            <a:r>
              <a:rPr lang="en-US" sz="2000" dirty="0">
                <a:latin typeface="Calibri"/>
                <a:cs typeface="Calibri"/>
              </a:rPr>
              <a:t>of different functional </a:t>
            </a:r>
            <a:r>
              <a:rPr lang="en-US" sz="2000" dirty="0" smtClean="0">
                <a:latin typeface="Calibri"/>
                <a:cs typeface="Calibri"/>
              </a:rPr>
              <a:t>units</a:t>
            </a:r>
            <a:endParaRPr lang="en-US" sz="2000" i="1" dirty="0" smtClean="0">
              <a:solidFill>
                <a:srgbClr val="56127A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 How to handle exceptions?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In-Order Pipeline</a:t>
            </a:r>
            <a:endParaRPr lang="en-US"/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133600"/>
            <a:ext cx="4038600" cy="3911600"/>
          </a:xfrm>
        </p:spPr>
        <p:txBody>
          <a:bodyPr/>
          <a:lstStyle/>
          <a:p>
            <a:r>
              <a:rPr lang="en-US" dirty="0" smtClean="0"/>
              <a:t>Delay </a:t>
            </a:r>
            <a:r>
              <a:rPr lang="en-US" dirty="0" err="1" smtClean="0"/>
              <a:t>writeback</a:t>
            </a:r>
            <a:r>
              <a:rPr lang="en-US" dirty="0" smtClean="0"/>
              <a:t> so all operations have same latency to W stage</a:t>
            </a:r>
          </a:p>
          <a:p>
            <a:pPr lvl="1"/>
            <a:r>
              <a:rPr lang="en-US" dirty="0" smtClean="0"/>
              <a:t>Write ports never oversubscribed (one inst. in &amp; one inst. out every cycle)</a:t>
            </a:r>
          </a:p>
          <a:p>
            <a:pPr lvl="1"/>
            <a:r>
              <a:rPr lang="en-US" dirty="0" smtClean="0"/>
              <a:t>Stall pipeline on long latency operations, e.g., divides, cache misses</a:t>
            </a:r>
          </a:p>
          <a:p>
            <a:pPr lvl="1"/>
            <a:r>
              <a:rPr lang="en-US" dirty="0" smtClean="0"/>
              <a:t>Handle exceptions in-order at commit point</a:t>
            </a:r>
          </a:p>
          <a:p>
            <a:endParaRPr lang="en-US" dirty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227-806A-B440-A153-7728280E68BE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3799" name="Group 87"/>
          <p:cNvGrpSpPr>
            <a:grpSpLocks/>
          </p:cNvGrpSpPr>
          <p:nvPr/>
        </p:nvGrpSpPr>
        <p:grpSpPr bwMode="auto">
          <a:xfrm>
            <a:off x="1343025" y="609600"/>
            <a:ext cx="7637463" cy="5432426"/>
            <a:chOff x="894" y="612"/>
            <a:chExt cx="4811" cy="3422"/>
          </a:xfrm>
        </p:grpSpPr>
        <p:sp>
          <p:nvSpPr>
            <p:cNvPr id="33802" name="Text Box 4"/>
            <p:cNvSpPr txBox="1">
              <a:spLocks noChangeArrowheads="1"/>
            </p:cNvSpPr>
            <p:nvPr/>
          </p:nvSpPr>
          <p:spPr bwMode="auto">
            <a:xfrm>
              <a:off x="4896" y="3588"/>
              <a:ext cx="809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b="1" i="1" dirty="0">
                  <a:solidFill>
                    <a:schemeClr val="hlink"/>
                  </a:solidFill>
                  <a:latin typeface="Calibri"/>
                  <a:cs typeface="Calibri"/>
                </a:rPr>
                <a:t>Commit Point</a:t>
              </a:r>
            </a:p>
          </p:txBody>
        </p:sp>
        <p:sp>
          <p:nvSpPr>
            <p:cNvPr id="33803" name="Freeform 6"/>
            <p:cNvSpPr>
              <a:spLocks/>
            </p:cNvSpPr>
            <p:nvPr/>
          </p:nvSpPr>
          <p:spPr bwMode="auto">
            <a:xfrm>
              <a:off x="3345" y="3532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04" name="Freeform 7"/>
            <p:cNvSpPr>
              <a:spLocks/>
            </p:cNvSpPr>
            <p:nvPr/>
          </p:nvSpPr>
          <p:spPr bwMode="auto">
            <a:xfrm>
              <a:off x="2863" y="1579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05" name="Freeform 8"/>
            <p:cNvSpPr>
              <a:spLocks/>
            </p:cNvSpPr>
            <p:nvPr/>
          </p:nvSpPr>
          <p:spPr bwMode="auto">
            <a:xfrm>
              <a:off x="2863" y="711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06" name="Freeform 9"/>
            <p:cNvSpPr>
              <a:spLocks/>
            </p:cNvSpPr>
            <p:nvPr/>
          </p:nvSpPr>
          <p:spPr bwMode="auto">
            <a:xfrm>
              <a:off x="4001" y="1839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07" name="Line 10"/>
            <p:cNvSpPr>
              <a:spLocks noChangeShapeType="1"/>
            </p:cNvSpPr>
            <p:nvPr/>
          </p:nvSpPr>
          <p:spPr bwMode="auto">
            <a:xfrm>
              <a:off x="3651" y="1145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08" name="Line 11"/>
            <p:cNvSpPr>
              <a:spLocks noChangeShapeType="1"/>
            </p:cNvSpPr>
            <p:nvPr/>
          </p:nvSpPr>
          <p:spPr bwMode="auto">
            <a:xfrm>
              <a:off x="982" y="1145"/>
              <a:ext cx="1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33809" name="Group 12"/>
            <p:cNvGrpSpPr>
              <a:grpSpLocks/>
            </p:cNvGrpSpPr>
            <p:nvPr/>
          </p:nvGrpSpPr>
          <p:grpSpPr bwMode="auto">
            <a:xfrm>
              <a:off x="894" y="798"/>
              <a:ext cx="175" cy="694"/>
              <a:chOff x="336" y="1200"/>
              <a:chExt cx="144" cy="720"/>
            </a:xfrm>
          </p:grpSpPr>
          <p:sp>
            <p:nvSpPr>
              <p:cNvPr id="33877" name="Rectangle 1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33878" name="Freeform 1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33810" name="Rectangle 15"/>
            <p:cNvSpPr>
              <a:spLocks noChangeArrowheads="1"/>
            </p:cNvSpPr>
            <p:nvPr/>
          </p:nvSpPr>
          <p:spPr bwMode="auto">
            <a:xfrm>
              <a:off x="1113" y="841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Inst. Mem</a:t>
              </a:r>
            </a:p>
          </p:txBody>
        </p:sp>
        <p:grpSp>
          <p:nvGrpSpPr>
            <p:cNvPr id="33811" name="Group 16"/>
            <p:cNvGrpSpPr>
              <a:grpSpLocks/>
            </p:cNvGrpSpPr>
            <p:nvPr/>
          </p:nvGrpSpPr>
          <p:grpSpPr bwMode="auto">
            <a:xfrm>
              <a:off x="1682" y="798"/>
              <a:ext cx="175" cy="694"/>
              <a:chOff x="336" y="1200"/>
              <a:chExt cx="144" cy="720"/>
            </a:xfrm>
          </p:grpSpPr>
          <p:sp>
            <p:nvSpPr>
              <p:cNvPr id="33875" name="Rectangle 1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D</a:t>
                </a:r>
              </a:p>
            </p:txBody>
          </p:sp>
          <p:sp>
            <p:nvSpPr>
              <p:cNvPr id="33876" name="Freeform 1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33812" name="Line 19"/>
            <p:cNvSpPr>
              <a:spLocks noChangeShapeType="1"/>
            </p:cNvSpPr>
            <p:nvPr/>
          </p:nvSpPr>
          <p:spPr bwMode="auto">
            <a:xfrm>
              <a:off x="2951" y="1318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13" name="Rectangle 20"/>
            <p:cNvSpPr>
              <a:spLocks noChangeArrowheads="1"/>
            </p:cNvSpPr>
            <p:nvPr/>
          </p:nvSpPr>
          <p:spPr bwMode="auto">
            <a:xfrm>
              <a:off x="1901" y="841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Decode</a:t>
              </a:r>
            </a:p>
          </p:txBody>
        </p:sp>
        <p:sp>
          <p:nvSpPr>
            <p:cNvPr id="33814" name="Line 21"/>
            <p:cNvSpPr>
              <a:spLocks noChangeShapeType="1"/>
            </p:cNvSpPr>
            <p:nvPr/>
          </p:nvSpPr>
          <p:spPr bwMode="auto">
            <a:xfrm>
              <a:off x="3038" y="971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33815" name="Group 22"/>
            <p:cNvGrpSpPr>
              <a:grpSpLocks/>
            </p:cNvGrpSpPr>
            <p:nvPr/>
          </p:nvGrpSpPr>
          <p:grpSpPr bwMode="auto">
            <a:xfrm>
              <a:off x="3170" y="798"/>
              <a:ext cx="175" cy="694"/>
              <a:chOff x="336" y="1200"/>
              <a:chExt cx="144" cy="720"/>
            </a:xfrm>
          </p:grpSpPr>
          <p:sp>
            <p:nvSpPr>
              <p:cNvPr id="33873" name="Rectangle 2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3874" name="Freeform 2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33816" name="Freeform 25"/>
            <p:cNvSpPr>
              <a:spLocks/>
            </p:cNvSpPr>
            <p:nvPr/>
          </p:nvSpPr>
          <p:spPr bwMode="auto">
            <a:xfrm>
              <a:off x="3432" y="841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33817" name="Group 26"/>
            <p:cNvGrpSpPr>
              <a:grpSpLocks/>
            </p:cNvGrpSpPr>
            <p:nvPr/>
          </p:nvGrpSpPr>
          <p:grpSpPr bwMode="auto">
            <a:xfrm>
              <a:off x="3738" y="798"/>
              <a:ext cx="176" cy="694"/>
              <a:chOff x="336" y="1200"/>
              <a:chExt cx="144" cy="720"/>
            </a:xfrm>
          </p:grpSpPr>
          <p:sp>
            <p:nvSpPr>
              <p:cNvPr id="33871" name="Rectangle 2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72" name="Freeform 2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33818" name="Rectangle 29"/>
            <p:cNvSpPr>
              <a:spLocks noChangeArrowheads="1"/>
            </p:cNvSpPr>
            <p:nvPr/>
          </p:nvSpPr>
          <p:spPr bwMode="auto">
            <a:xfrm>
              <a:off x="4001" y="79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Data Mem</a:t>
              </a:r>
            </a:p>
          </p:txBody>
        </p:sp>
        <p:grpSp>
          <p:nvGrpSpPr>
            <p:cNvPr id="33819" name="Group 30"/>
            <p:cNvGrpSpPr>
              <a:grpSpLocks/>
            </p:cNvGrpSpPr>
            <p:nvPr/>
          </p:nvGrpSpPr>
          <p:grpSpPr bwMode="auto">
            <a:xfrm>
              <a:off x="5401" y="798"/>
              <a:ext cx="175" cy="694"/>
              <a:chOff x="336" y="1200"/>
              <a:chExt cx="144" cy="720"/>
            </a:xfrm>
          </p:grpSpPr>
          <p:sp>
            <p:nvSpPr>
              <p:cNvPr id="33869" name="Rectangle 3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3870" name="Freeform 3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33820" name="Text Box 33"/>
            <p:cNvSpPr txBox="1">
              <a:spLocks noChangeArrowheads="1"/>
            </p:cNvSpPr>
            <p:nvPr/>
          </p:nvSpPr>
          <p:spPr bwMode="auto">
            <a:xfrm>
              <a:off x="3469" y="1037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alibri"/>
                  <a:cs typeface="Calibri"/>
                </a:rPr>
                <a:t>+</a:t>
              </a:r>
            </a:p>
          </p:txBody>
        </p:sp>
        <p:sp>
          <p:nvSpPr>
            <p:cNvPr id="33821" name="Rectangle 34"/>
            <p:cNvSpPr>
              <a:spLocks noChangeArrowheads="1"/>
            </p:cNvSpPr>
            <p:nvPr/>
          </p:nvSpPr>
          <p:spPr bwMode="auto">
            <a:xfrm>
              <a:off x="2601" y="841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33822" name="Line 35"/>
            <p:cNvSpPr>
              <a:spLocks noChangeShapeType="1"/>
            </p:cNvSpPr>
            <p:nvPr/>
          </p:nvSpPr>
          <p:spPr bwMode="auto">
            <a:xfrm>
              <a:off x="3651" y="2013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23" name="Freeform 36"/>
            <p:cNvSpPr>
              <a:spLocks/>
            </p:cNvSpPr>
            <p:nvPr/>
          </p:nvSpPr>
          <p:spPr bwMode="auto">
            <a:xfrm>
              <a:off x="3432" y="1709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33824" name="Group 37"/>
            <p:cNvGrpSpPr>
              <a:grpSpLocks/>
            </p:cNvGrpSpPr>
            <p:nvPr/>
          </p:nvGrpSpPr>
          <p:grpSpPr bwMode="auto">
            <a:xfrm>
              <a:off x="3738" y="1666"/>
              <a:ext cx="176" cy="694"/>
              <a:chOff x="336" y="1200"/>
              <a:chExt cx="144" cy="720"/>
            </a:xfrm>
          </p:grpSpPr>
          <p:sp>
            <p:nvSpPr>
              <p:cNvPr id="33867" name="Rectangle 3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68" name="Freeform 3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33825" name="Group 40"/>
            <p:cNvGrpSpPr>
              <a:grpSpLocks/>
            </p:cNvGrpSpPr>
            <p:nvPr/>
          </p:nvGrpSpPr>
          <p:grpSpPr bwMode="auto">
            <a:xfrm>
              <a:off x="5401" y="1666"/>
              <a:ext cx="175" cy="694"/>
              <a:chOff x="336" y="1200"/>
              <a:chExt cx="144" cy="720"/>
            </a:xfrm>
          </p:grpSpPr>
          <p:sp>
            <p:nvSpPr>
              <p:cNvPr id="33865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3866" name="Freeform 4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33826" name="Text Box 43"/>
            <p:cNvSpPr txBox="1">
              <a:spLocks noChangeArrowheads="1"/>
            </p:cNvSpPr>
            <p:nvPr/>
          </p:nvSpPr>
          <p:spPr bwMode="auto">
            <a:xfrm>
              <a:off x="4005" y="1906"/>
              <a:ext cx="420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libri"/>
                  <a:cs typeface="Calibri"/>
                </a:rPr>
                <a:t>FAdd</a:t>
              </a:r>
            </a:p>
          </p:txBody>
        </p:sp>
        <p:grpSp>
          <p:nvGrpSpPr>
            <p:cNvPr id="33827" name="Group 44"/>
            <p:cNvGrpSpPr>
              <a:grpSpLocks/>
            </p:cNvGrpSpPr>
            <p:nvPr/>
          </p:nvGrpSpPr>
          <p:grpSpPr bwMode="auto">
            <a:xfrm>
              <a:off x="4570" y="1666"/>
              <a:ext cx="175" cy="694"/>
              <a:chOff x="336" y="1200"/>
              <a:chExt cx="144" cy="720"/>
            </a:xfrm>
          </p:grpSpPr>
          <p:sp>
            <p:nvSpPr>
              <p:cNvPr id="33863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64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33828" name="Group 47"/>
            <p:cNvGrpSpPr>
              <a:grpSpLocks/>
            </p:cNvGrpSpPr>
            <p:nvPr/>
          </p:nvGrpSpPr>
          <p:grpSpPr bwMode="auto">
            <a:xfrm>
              <a:off x="4570" y="798"/>
              <a:ext cx="175" cy="694"/>
              <a:chOff x="336" y="1200"/>
              <a:chExt cx="144" cy="720"/>
            </a:xfrm>
          </p:grpSpPr>
          <p:sp>
            <p:nvSpPr>
              <p:cNvPr id="33861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62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33829" name="Line 50"/>
            <p:cNvSpPr>
              <a:spLocks noChangeShapeType="1"/>
            </p:cNvSpPr>
            <p:nvPr/>
          </p:nvSpPr>
          <p:spPr bwMode="auto">
            <a:xfrm>
              <a:off x="2951" y="2186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30" name="Line 51"/>
            <p:cNvSpPr>
              <a:spLocks noChangeShapeType="1"/>
            </p:cNvSpPr>
            <p:nvPr/>
          </p:nvSpPr>
          <p:spPr bwMode="auto">
            <a:xfrm>
              <a:off x="3038" y="1839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31" name="Rectangle 52"/>
            <p:cNvSpPr>
              <a:spLocks noChangeArrowheads="1"/>
            </p:cNvSpPr>
            <p:nvPr/>
          </p:nvSpPr>
          <p:spPr bwMode="auto">
            <a:xfrm>
              <a:off x="2601" y="1709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FPRs</a:t>
              </a:r>
            </a:p>
          </p:txBody>
        </p:sp>
        <p:grpSp>
          <p:nvGrpSpPr>
            <p:cNvPr id="33832" name="Group 53"/>
            <p:cNvGrpSpPr>
              <a:grpSpLocks/>
            </p:cNvGrpSpPr>
            <p:nvPr/>
          </p:nvGrpSpPr>
          <p:grpSpPr bwMode="auto">
            <a:xfrm>
              <a:off x="3126" y="1666"/>
              <a:ext cx="175" cy="694"/>
              <a:chOff x="336" y="1200"/>
              <a:chExt cx="144" cy="720"/>
            </a:xfrm>
          </p:grpSpPr>
          <p:sp>
            <p:nvSpPr>
              <p:cNvPr id="33859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3860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33833" name="Freeform 56"/>
            <p:cNvSpPr>
              <a:spLocks/>
            </p:cNvSpPr>
            <p:nvPr/>
          </p:nvSpPr>
          <p:spPr bwMode="auto">
            <a:xfrm>
              <a:off x="2557" y="1145"/>
              <a:ext cx="44" cy="824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34" name="Freeform 57"/>
            <p:cNvSpPr>
              <a:spLocks/>
            </p:cNvSpPr>
            <p:nvPr/>
          </p:nvSpPr>
          <p:spPr bwMode="auto">
            <a:xfrm>
              <a:off x="3432" y="2490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33835" name="Group 58"/>
            <p:cNvGrpSpPr>
              <a:grpSpLocks/>
            </p:cNvGrpSpPr>
            <p:nvPr/>
          </p:nvGrpSpPr>
          <p:grpSpPr bwMode="auto">
            <a:xfrm>
              <a:off x="3738" y="2447"/>
              <a:ext cx="176" cy="694"/>
              <a:chOff x="336" y="1200"/>
              <a:chExt cx="144" cy="720"/>
            </a:xfrm>
          </p:grpSpPr>
          <p:sp>
            <p:nvSpPr>
              <p:cNvPr id="33857" name="Rectangle 5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58" name="Freeform 6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33836" name="Text Box 61"/>
            <p:cNvSpPr txBox="1">
              <a:spLocks noChangeArrowheads="1"/>
            </p:cNvSpPr>
            <p:nvPr/>
          </p:nvSpPr>
          <p:spPr bwMode="auto">
            <a:xfrm>
              <a:off x="4005" y="2687"/>
              <a:ext cx="417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libri"/>
                  <a:cs typeface="Calibri"/>
                </a:rPr>
                <a:t>FMul</a:t>
              </a:r>
            </a:p>
          </p:txBody>
        </p:sp>
        <p:grpSp>
          <p:nvGrpSpPr>
            <p:cNvPr id="33837" name="Group 62"/>
            <p:cNvGrpSpPr>
              <a:grpSpLocks/>
            </p:cNvGrpSpPr>
            <p:nvPr/>
          </p:nvGrpSpPr>
          <p:grpSpPr bwMode="auto">
            <a:xfrm>
              <a:off x="4570" y="2447"/>
              <a:ext cx="175" cy="694"/>
              <a:chOff x="336" y="1200"/>
              <a:chExt cx="144" cy="720"/>
            </a:xfrm>
          </p:grpSpPr>
          <p:sp>
            <p:nvSpPr>
              <p:cNvPr id="33855" name="Rectangle 6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56" name="Freeform 6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33838" name="Freeform 65"/>
            <p:cNvSpPr>
              <a:spLocks/>
            </p:cNvSpPr>
            <p:nvPr/>
          </p:nvSpPr>
          <p:spPr bwMode="auto">
            <a:xfrm>
              <a:off x="3345" y="2186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39" name="Freeform 66"/>
            <p:cNvSpPr>
              <a:spLocks/>
            </p:cNvSpPr>
            <p:nvPr/>
          </p:nvSpPr>
          <p:spPr bwMode="auto">
            <a:xfrm>
              <a:off x="3388" y="1839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33840" name="Group 67"/>
            <p:cNvGrpSpPr>
              <a:grpSpLocks/>
            </p:cNvGrpSpPr>
            <p:nvPr/>
          </p:nvGrpSpPr>
          <p:grpSpPr bwMode="auto">
            <a:xfrm>
              <a:off x="3738" y="3184"/>
              <a:ext cx="176" cy="695"/>
              <a:chOff x="336" y="1200"/>
              <a:chExt cx="144" cy="720"/>
            </a:xfrm>
          </p:grpSpPr>
          <p:sp>
            <p:nvSpPr>
              <p:cNvPr id="33853" name="Rectangle 6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54" name="Freeform 6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33841" name="Freeform 70"/>
            <p:cNvSpPr>
              <a:spLocks/>
            </p:cNvSpPr>
            <p:nvPr/>
          </p:nvSpPr>
          <p:spPr bwMode="auto">
            <a:xfrm>
              <a:off x="3345" y="3011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42" name="Freeform 71"/>
            <p:cNvSpPr>
              <a:spLocks/>
            </p:cNvSpPr>
            <p:nvPr/>
          </p:nvSpPr>
          <p:spPr bwMode="auto">
            <a:xfrm>
              <a:off x="3388" y="2620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43" name="Rectangle 72"/>
            <p:cNvSpPr>
              <a:spLocks noChangeArrowheads="1"/>
            </p:cNvSpPr>
            <p:nvPr/>
          </p:nvSpPr>
          <p:spPr bwMode="auto">
            <a:xfrm>
              <a:off x="3432" y="3184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FDiv</a:t>
              </a:r>
            </a:p>
          </p:txBody>
        </p:sp>
        <p:grpSp>
          <p:nvGrpSpPr>
            <p:cNvPr id="33844" name="Group 73"/>
            <p:cNvGrpSpPr>
              <a:grpSpLocks/>
            </p:cNvGrpSpPr>
            <p:nvPr/>
          </p:nvGrpSpPr>
          <p:grpSpPr bwMode="auto">
            <a:xfrm>
              <a:off x="4570" y="3184"/>
              <a:ext cx="175" cy="695"/>
              <a:chOff x="336" y="1200"/>
              <a:chExt cx="144" cy="720"/>
            </a:xfrm>
          </p:grpSpPr>
          <p:sp>
            <p:nvSpPr>
              <p:cNvPr id="33851" name="Rectangle 7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52" name="Freeform 7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33845" name="Line 76"/>
            <p:cNvSpPr>
              <a:spLocks noChangeShapeType="1"/>
            </p:cNvSpPr>
            <p:nvPr/>
          </p:nvSpPr>
          <p:spPr bwMode="auto">
            <a:xfrm>
              <a:off x="5183" y="2794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46" name="Text Box 77"/>
            <p:cNvSpPr txBox="1">
              <a:spLocks noChangeArrowheads="1"/>
            </p:cNvSpPr>
            <p:nvPr/>
          </p:nvSpPr>
          <p:spPr bwMode="auto">
            <a:xfrm>
              <a:off x="3820" y="3141"/>
              <a:ext cx="912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Calibri"/>
                  <a:cs typeface="Calibri"/>
                </a:rPr>
                <a:t>Unpipelined divider</a:t>
              </a:r>
            </a:p>
          </p:txBody>
        </p:sp>
        <p:sp>
          <p:nvSpPr>
            <p:cNvPr id="33847" name="Freeform 78"/>
            <p:cNvSpPr>
              <a:spLocks/>
            </p:cNvSpPr>
            <p:nvPr/>
          </p:nvSpPr>
          <p:spPr bwMode="auto">
            <a:xfrm>
              <a:off x="5226" y="1145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48" name="Line 79"/>
            <p:cNvSpPr>
              <a:spLocks noChangeShapeType="1"/>
            </p:cNvSpPr>
            <p:nvPr/>
          </p:nvSpPr>
          <p:spPr bwMode="auto">
            <a:xfrm>
              <a:off x="5270" y="3532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49" name="Line 80"/>
            <p:cNvSpPr>
              <a:spLocks noChangeShapeType="1"/>
            </p:cNvSpPr>
            <p:nvPr/>
          </p:nvSpPr>
          <p:spPr bwMode="auto">
            <a:xfrm>
              <a:off x="5328" y="612"/>
              <a:ext cx="0" cy="302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3850" name="Freeform 81"/>
            <p:cNvSpPr>
              <a:spLocks/>
            </p:cNvSpPr>
            <p:nvPr/>
          </p:nvSpPr>
          <p:spPr bwMode="auto">
            <a:xfrm>
              <a:off x="3957" y="1145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33800" name="Text Box 82"/>
          <p:cNvSpPr txBox="1">
            <a:spLocks noChangeArrowheads="1"/>
          </p:cNvSpPr>
          <p:nvPr/>
        </p:nvSpPr>
        <p:spPr bwMode="auto">
          <a:xfrm>
            <a:off x="152400" y="5181600"/>
            <a:ext cx="5029200" cy="928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How to prevent increased </a:t>
            </a:r>
            <a:r>
              <a:rPr lang="en-US" sz="2000" i="1" dirty="0" err="1">
                <a:latin typeface="Calibri"/>
                <a:cs typeface="Calibri"/>
              </a:rPr>
              <a:t>writeback</a:t>
            </a:r>
            <a:r>
              <a:rPr lang="en-US" sz="2000" i="1" dirty="0">
                <a:latin typeface="Calibri"/>
                <a:cs typeface="Calibri"/>
              </a:rPr>
              <a:t> latency from slowing down single cycle integer operations?</a:t>
            </a:r>
            <a:r>
              <a:rPr lang="en-US" sz="2000" dirty="0">
                <a:latin typeface="Calibri"/>
                <a:cs typeface="Calibri"/>
              </a:rPr>
              <a:t> </a:t>
            </a:r>
          </a:p>
        </p:txBody>
      </p:sp>
      <p:sp>
        <p:nvSpPr>
          <p:cNvPr id="1751123" name="Text Box 83"/>
          <p:cNvSpPr txBox="1">
            <a:spLocks noChangeArrowheads="1"/>
          </p:cNvSpPr>
          <p:nvPr/>
        </p:nvSpPr>
        <p:spPr bwMode="auto">
          <a:xfrm>
            <a:off x="1447800" y="5638800"/>
            <a:ext cx="1824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schemeClr val="hlink"/>
                </a:solidFill>
                <a:latin typeface="Calibri"/>
                <a:cs typeface="Calibri"/>
              </a:rPr>
              <a:t>Bypassing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23" grpId="0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3931</TotalTime>
  <Pages>12</Pages>
  <Words>2472</Words>
  <Application>Microsoft Macintosh PowerPoint</Application>
  <PresentationFormat>Letter Paper (8.5x11 in)</PresentationFormat>
  <Paragraphs>752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1_CS252-template</vt:lpstr>
      <vt:lpstr>CS 152 Computer Architecture and Engineering   Lecture 10 - Complex Pipelines, Out-of-Order Issue, Register Renaming</vt:lpstr>
      <vt:lpstr>Last time in Lecture 9</vt:lpstr>
      <vt:lpstr>Complex Pipelining: Motivation</vt:lpstr>
      <vt:lpstr>Floating-Point Unit (FPU)</vt:lpstr>
      <vt:lpstr>Functional Unit Characteristics</vt:lpstr>
      <vt:lpstr>Floating-Point ISA</vt:lpstr>
      <vt:lpstr>Realistic Memory Systems </vt:lpstr>
      <vt:lpstr>Issues in Complex Pipeline Control</vt:lpstr>
      <vt:lpstr>Complex In-Order Pipeline</vt:lpstr>
      <vt:lpstr>In-Order Superscalar Pipeline</vt:lpstr>
      <vt:lpstr>Types of Data Hazards </vt:lpstr>
      <vt:lpstr>Register vs. Memory Dependence</vt:lpstr>
      <vt:lpstr>Data Hazards: An Example</vt:lpstr>
      <vt:lpstr>Instruction Scheduling</vt:lpstr>
      <vt:lpstr>Out-of-order Completion In-order Issue</vt:lpstr>
      <vt:lpstr>Complex Pipeline</vt:lpstr>
      <vt:lpstr>When is it Safe to Issue an Instruction?</vt:lpstr>
      <vt:lpstr>A Data Structure for Correct Issues Keeps track of the status of Functional Units</vt:lpstr>
      <vt:lpstr>Simplifying the Data Structure  Assuming In-order Issue</vt:lpstr>
      <vt:lpstr>Simplifying the Data Structure ...</vt:lpstr>
      <vt:lpstr>Scoreboard for In-order Issues</vt:lpstr>
      <vt:lpstr>Scoreboard Dynamics</vt:lpstr>
      <vt:lpstr>In-Order Issue Limitations: an example</vt:lpstr>
      <vt:lpstr>CS152 Administrivia</vt:lpstr>
      <vt:lpstr>Out-of-Order Issue</vt:lpstr>
      <vt:lpstr>Issue Limitations: In-Order and Out-of-Order</vt:lpstr>
      <vt:lpstr>How many instructions can be in the pipeline?</vt:lpstr>
      <vt:lpstr>Overcoming the Lack of Register Names</vt:lpstr>
      <vt:lpstr>Issue Limitations: In-Order and Out-of-Order</vt:lpstr>
      <vt:lpstr>Register Renaming</vt:lpstr>
      <vt:lpstr>Renaming Structures</vt:lpstr>
      <vt:lpstr>Reorder Buffer Management</vt:lpstr>
      <vt:lpstr>Renaming &amp; Out-of-order Issue An example</vt:lpstr>
      <vt:lpstr>IBM 360/91 Floating-Point Unit R. M. Tomasulo, 1967</vt:lpstr>
      <vt:lpstr>Effectiveness?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375</cp:revision>
  <cp:lastPrinted>2009-03-09T18:53:24Z</cp:lastPrinted>
  <dcterms:created xsi:type="dcterms:W3CDTF">2012-02-23T05:30:28Z</dcterms:created>
  <dcterms:modified xsi:type="dcterms:W3CDTF">2013-02-26T05:38:31Z</dcterms:modified>
</cp:coreProperties>
</file>